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10"/>
  </p:notesMasterIdLst>
  <p:sldIdLst>
    <p:sldId id="729" r:id="rId2"/>
    <p:sldId id="730" r:id="rId3"/>
    <p:sldId id="731" r:id="rId4"/>
    <p:sldId id="732" r:id="rId5"/>
    <p:sldId id="733" r:id="rId6"/>
    <p:sldId id="734" r:id="rId7"/>
    <p:sldId id="735" r:id="rId8"/>
    <p:sldId id="736" r:id="rId9"/>
    <p:sldId id="737" r:id="rId10"/>
    <p:sldId id="738" r:id="rId11"/>
    <p:sldId id="740" r:id="rId12"/>
    <p:sldId id="741" r:id="rId13"/>
    <p:sldId id="742" r:id="rId14"/>
    <p:sldId id="743" r:id="rId15"/>
    <p:sldId id="744" r:id="rId16"/>
    <p:sldId id="758" r:id="rId17"/>
    <p:sldId id="759" r:id="rId18"/>
    <p:sldId id="760" r:id="rId19"/>
    <p:sldId id="761" r:id="rId20"/>
    <p:sldId id="678" r:id="rId21"/>
    <p:sldId id="679" r:id="rId22"/>
    <p:sldId id="680" r:id="rId23"/>
    <p:sldId id="681" r:id="rId24"/>
    <p:sldId id="682" r:id="rId25"/>
    <p:sldId id="683" r:id="rId26"/>
    <p:sldId id="684" r:id="rId27"/>
    <p:sldId id="685" r:id="rId28"/>
    <p:sldId id="686" r:id="rId29"/>
    <p:sldId id="687" r:id="rId30"/>
    <p:sldId id="688" r:id="rId31"/>
    <p:sldId id="689" r:id="rId32"/>
    <p:sldId id="690" r:id="rId33"/>
    <p:sldId id="691" r:id="rId34"/>
    <p:sldId id="692" r:id="rId35"/>
    <p:sldId id="693" r:id="rId36"/>
    <p:sldId id="694" r:id="rId37"/>
    <p:sldId id="695" r:id="rId38"/>
    <p:sldId id="697" r:id="rId39"/>
    <p:sldId id="698" r:id="rId40"/>
    <p:sldId id="699" r:id="rId41"/>
    <p:sldId id="700" r:id="rId42"/>
    <p:sldId id="701" r:id="rId43"/>
    <p:sldId id="702" r:id="rId44"/>
    <p:sldId id="703" r:id="rId45"/>
    <p:sldId id="704" r:id="rId46"/>
    <p:sldId id="705" r:id="rId47"/>
    <p:sldId id="706" r:id="rId48"/>
    <p:sldId id="707" r:id="rId49"/>
    <p:sldId id="710" r:id="rId50"/>
    <p:sldId id="711" r:id="rId51"/>
    <p:sldId id="709" r:id="rId52"/>
    <p:sldId id="712" r:id="rId53"/>
    <p:sldId id="713" r:id="rId54"/>
    <p:sldId id="714" r:id="rId55"/>
    <p:sldId id="715" r:id="rId56"/>
    <p:sldId id="718" r:id="rId57"/>
    <p:sldId id="719" r:id="rId58"/>
    <p:sldId id="717" r:id="rId59"/>
    <p:sldId id="762" r:id="rId60"/>
    <p:sldId id="726" r:id="rId61"/>
    <p:sldId id="566" r:id="rId62"/>
    <p:sldId id="567" r:id="rId63"/>
    <p:sldId id="651" r:id="rId64"/>
    <p:sldId id="568" r:id="rId65"/>
    <p:sldId id="569" r:id="rId66"/>
    <p:sldId id="676" r:id="rId67"/>
    <p:sldId id="570" r:id="rId68"/>
    <p:sldId id="721" r:id="rId69"/>
    <p:sldId id="722" r:id="rId70"/>
    <p:sldId id="723" r:id="rId71"/>
    <p:sldId id="724" r:id="rId72"/>
    <p:sldId id="720" r:id="rId73"/>
    <p:sldId id="571" r:id="rId74"/>
    <p:sldId id="664" r:id="rId75"/>
    <p:sldId id="641" r:id="rId76"/>
    <p:sldId id="644" r:id="rId77"/>
    <p:sldId id="652" r:id="rId78"/>
    <p:sldId id="648" r:id="rId79"/>
    <p:sldId id="657" r:id="rId80"/>
    <p:sldId id="655" r:id="rId81"/>
    <p:sldId id="658" r:id="rId82"/>
    <p:sldId id="583" r:id="rId83"/>
    <p:sldId id="584" r:id="rId84"/>
    <p:sldId id="585" r:id="rId85"/>
    <p:sldId id="634" r:id="rId86"/>
    <p:sldId id="635" r:id="rId87"/>
    <p:sldId id="637" r:id="rId88"/>
    <p:sldId id="653" r:id="rId89"/>
    <p:sldId id="662" r:id="rId90"/>
    <p:sldId id="663" r:id="rId91"/>
    <p:sldId id="636" r:id="rId92"/>
    <p:sldId id="575" r:id="rId93"/>
    <p:sldId id="677" r:id="rId94"/>
    <p:sldId id="727" r:id="rId95"/>
    <p:sldId id="665" r:id="rId96"/>
    <p:sldId id="728" r:id="rId97"/>
    <p:sldId id="576" r:id="rId98"/>
    <p:sldId id="666" r:id="rId99"/>
    <p:sldId id="667" r:id="rId100"/>
    <p:sldId id="668" r:id="rId101"/>
    <p:sldId id="669" r:id="rId102"/>
    <p:sldId id="670" r:id="rId103"/>
    <p:sldId id="671" r:id="rId104"/>
    <p:sldId id="672" r:id="rId105"/>
    <p:sldId id="673" r:id="rId106"/>
    <p:sldId id="674" r:id="rId107"/>
    <p:sldId id="675" r:id="rId108"/>
    <p:sldId id="725" r:id="rId109"/>
  </p:sldIdLst>
  <p:sldSz cx="9144000" cy="6858000" type="screen4x3"/>
  <p:notesSz cx="6858000" cy="9144000"/>
  <p:defaultTextStyle>
    <a:defPPr>
      <a:defRPr lang="ru-RU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008F6"/>
    <a:srgbClr val="3399FF"/>
    <a:srgbClr val="00CC00"/>
    <a:srgbClr val="FF33CC"/>
    <a:srgbClr val="FF3399"/>
    <a:srgbClr val="FF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8" autoAdjust="0"/>
    <p:restoredTop sz="86477" autoAdjust="0"/>
  </p:normalViewPr>
  <p:slideViewPr>
    <p:cSldViewPr snapToGrid="0" showGuides="1">
      <p:cViewPr varScale="1">
        <p:scale>
          <a:sx n="63" d="100"/>
          <a:sy n="63" d="100"/>
        </p:scale>
        <p:origin x="-1530" y="-108"/>
      </p:cViewPr>
      <p:guideLst>
        <p:guide orient="horz" pos="19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915187C-204F-4A2E-85DB-8F60040F8050}" type="datetimeFigureOut">
              <a:rPr lang="ru-RU"/>
              <a:pPr>
                <a:defRPr/>
              </a:pPr>
              <a:t>18.04.2017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379161-336A-41F3-996A-186737169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24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79161-336A-41F3-996A-186737169A27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444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79161-336A-41F3-996A-186737169A27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3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79161-336A-41F3-996A-186737169A27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9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A83547-7C4B-4ACB-9D2E-6F8873219331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79161-336A-41F3-996A-186737169A27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854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79161-336A-41F3-996A-186737169A27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5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79161-336A-41F3-996A-186737169A27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272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79161-336A-41F3-996A-186737169A27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535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379161-336A-41F3-996A-186737169A27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778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B0E893D-A6F5-4BF7-A665-57360FE51324}" type="slidenum">
              <a:rPr lang="en-US" altLang="ru-RU" smtClean="0">
                <a:latin typeface="Calibri" pitchFamily="34" charset="0"/>
              </a:rPr>
              <a:pPr eaLnBrk="1" hangingPunct="1"/>
              <a:t>78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6EF00-A94F-4B48-BE5E-A087BD328D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154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E085-261B-4DBF-908F-671BB3A6FB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996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7F15-91E0-490F-92F6-FFD19F332F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165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DEBEE-DCDE-483B-85C6-89BDC041CB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1021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0D974-03D7-4434-B10E-782248EECF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130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604D1-5ECC-492E-91D8-CC0DB42A61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42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3E755-4E0E-4318-A1B8-595A23DF92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084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A7A4B-0C40-4E5D-BC92-F7AC91F58C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30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8895D-5178-45D5-99A9-2D22B5F681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520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3A1F0-3BE0-432C-85BE-64A69E5A48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544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41B7A-7A57-4DF5-9E8E-ACBA84E38A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460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63939-8400-4441-BAC4-E2FA8BD119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282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FDA3-59F2-4401-8EAE-1CD2B7EE36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07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CC557C64-308D-4435-B1DB-77CC211BEB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7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20.png"/><Relationship Id="rId4" Type="http://schemas.openxmlformats.org/officeDocument/2006/relationships/image" Target="../media/image119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15.png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4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 descr="prob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" y="3175"/>
            <a:ext cx="9144000" cy="685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7779" name="Rectangle 3"/>
          <p:cNvSpPr>
            <a:spLocks noChangeArrowheads="1"/>
          </p:cNvSpPr>
          <p:nvPr/>
        </p:nvSpPr>
        <p:spPr bwMode="auto">
          <a:xfrm>
            <a:off x="3128075" y="250825"/>
            <a:ext cx="2717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4800" b="1" dirty="0">
                <a:solidFill>
                  <a:srgbClr val="FFFF00"/>
                </a:solidFill>
              </a:rPr>
              <a:t>Лекция</a:t>
            </a:r>
            <a:r>
              <a:rPr lang="ru-RU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4800" b="1" dirty="0" smtClean="0">
                <a:solidFill>
                  <a:srgbClr val="FFFF00"/>
                </a:solidFill>
              </a:rPr>
              <a:t>4</a:t>
            </a:r>
            <a:endParaRPr lang="ru-RU" altLang="en-US" sz="4800" b="1" dirty="0">
              <a:solidFill>
                <a:srgbClr val="FFFF00"/>
              </a:solidFill>
            </a:endParaRPr>
          </a:p>
        </p:txBody>
      </p:sp>
      <p:sp>
        <p:nvSpPr>
          <p:cNvPr id="587780" name="Text Box 4"/>
          <p:cNvSpPr txBox="1">
            <a:spLocks noChangeArrowheads="1"/>
          </p:cNvSpPr>
          <p:nvPr/>
        </p:nvSpPr>
        <p:spPr bwMode="auto">
          <a:xfrm>
            <a:off x="879475" y="1877963"/>
            <a:ext cx="77660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en-US" sz="6000" b="1" dirty="0" smtClean="0">
                <a:solidFill>
                  <a:srgbClr val="FFFF00"/>
                </a:solidFill>
              </a:rPr>
              <a:t>Тема 1.</a:t>
            </a:r>
            <a:endParaRPr lang="en-US" altLang="en-US" sz="60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en-US" sz="6000" b="1" dirty="0" smtClean="0">
                <a:solidFill>
                  <a:srgbClr val="FFFF00"/>
                </a:solidFill>
              </a:rPr>
              <a:t>Палеомагнитные </a:t>
            </a:r>
            <a:r>
              <a:rPr lang="ru-RU" altLang="en-US" sz="6000" b="1" dirty="0">
                <a:solidFill>
                  <a:srgbClr val="FFFF00"/>
                </a:solidFill>
              </a:rPr>
              <a:t>процедуры</a:t>
            </a:r>
            <a:endParaRPr lang="ru-RU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591875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91879" name="WordArt 7"/>
          <p:cNvSpPr>
            <a:spLocks noChangeArrowheads="1" noChangeShapeType="1"/>
          </p:cNvSpPr>
          <p:nvPr/>
        </p:nvSpPr>
        <p:spPr bwMode="auto">
          <a:xfrm>
            <a:off x="230188" y="17303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91880" name="Picture 8" descr="prob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488" y="1319213"/>
            <a:ext cx="7388225" cy="553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1881" name="WordArt 9"/>
          <p:cNvSpPr>
            <a:spLocks noChangeArrowheads="1" noChangeShapeType="1" noTextEdit="1"/>
          </p:cNvSpPr>
          <p:nvPr/>
        </p:nvSpPr>
        <p:spPr bwMode="auto">
          <a:xfrm>
            <a:off x="1441450" y="842963"/>
            <a:ext cx="6440488" cy="468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Изготовление образцов стандартного размера 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81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750" y="1365250"/>
            <a:ext cx="7920038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</a:rPr>
              <a:t>Выделение ложных </a:t>
            </a:r>
            <a:r>
              <a:rPr lang="ru-RU" sz="2800" b="1" dirty="0" err="1">
                <a:solidFill>
                  <a:srgbClr val="FF0000"/>
                </a:solidFill>
              </a:rPr>
              <a:t>магнитозон</a:t>
            </a:r>
            <a:endParaRPr lang="ru-RU" sz="2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dirty="0"/>
          </a:p>
          <a:p>
            <a:pPr algn="just">
              <a:defRPr/>
            </a:pPr>
            <a:r>
              <a:rPr lang="ru-RU" sz="2000" b="1" dirty="0">
                <a:latin typeface="+mn-lt"/>
              </a:rPr>
              <a:t>Появление в </a:t>
            </a:r>
            <a:r>
              <a:rPr lang="ru-RU" sz="2000" b="1" dirty="0" err="1">
                <a:latin typeface="+mn-lt"/>
              </a:rPr>
              <a:t>магнитостратиграфических</a:t>
            </a:r>
            <a:r>
              <a:rPr lang="ru-RU" sz="2000" b="1" dirty="0">
                <a:latin typeface="+mn-lt"/>
              </a:rPr>
              <a:t> схемах ложных, не связанных с инверсиями, палеомагнитных зон обусловлено чаще всего воздействием стабильной намагниченности </a:t>
            </a:r>
            <a:r>
              <a:rPr lang="ru-RU" sz="2000" b="1" dirty="0" err="1">
                <a:latin typeface="+mn-lt"/>
              </a:rPr>
              <a:t>термовязкого</a:t>
            </a:r>
            <a:r>
              <a:rPr lang="ru-RU" sz="2000" b="1" dirty="0">
                <a:latin typeface="+mn-lt"/>
              </a:rPr>
              <a:t> или химического происхождения. Ее влияние зачастую не удается снять при магнитных чистках, а в пологозалегающих отложениях она практически не поддается учету. Непосредственным следствием этой ошибки является фиктивное усложнение, или напротив, упрощение структуры палеомагнитных колонок.</a:t>
            </a:r>
            <a:endParaRPr lang="en-US" sz="2000" b="1" dirty="0">
              <a:latin typeface="+mn-lt"/>
            </a:endParaRP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Группа 4"/>
          <p:cNvGrpSpPr>
            <a:grpSpLocks/>
          </p:cNvGrpSpPr>
          <p:nvPr/>
        </p:nvGrpSpPr>
        <p:grpSpPr bwMode="auto">
          <a:xfrm>
            <a:off x="-468313" y="79375"/>
            <a:ext cx="5291138" cy="6823075"/>
            <a:chOff x="-468560" y="34458"/>
            <a:chExt cx="5291906" cy="6823542"/>
          </a:xfrm>
        </p:grpSpPr>
        <p:grpSp>
          <p:nvGrpSpPr>
            <p:cNvPr id="36880" name="Группа 2"/>
            <p:cNvGrpSpPr>
              <a:grpSpLocks/>
            </p:cNvGrpSpPr>
            <p:nvPr/>
          </p:nvGrpSpPr>
          <p:grpSpPr bwMode="auto">
            <a:xfrm>
              <a:off x="-468560" y="34458"/>
              <a:ext cx="5291906" cy="6823542"/>
              <a:chOff x="-468560" y="34458"/>
              <a:chExt cx="5291906" cy="6823542"/>
            </a:xfrm>
          </p:grpSpPr>
          <p:pic>
            <p:nvPicPr>
              <p:cNvPr id="3688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68560" y="34458"/>
                <a:ext cx="5291906" cy="68235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883" name="TextBox 1"/>
              <p:cNvSpPr txBox="1">
                <a:spLocks noChangeArrowheads="1"/>
              </p:cNvSpPr>
              <p:nvPr/>
            </p:nvSpPr>
            <p:spPr bwMode="auto">
              <a:xfrm>
                <a:off x="0" y="940219"/>
                <a:ext cx="15644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/>
                  <a:t>(Павлов,2015)</a:t>
                </a:r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805071" y="404371"/>
              <a:ext cx="647794" cy="633773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115888"/>
            <a:ext cx="4194175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6588125" y="390525"/>
            <a:ext cx="1584325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600" b="1"/>
              <a:t>ф.Хуанита, США</a:t>
            </a:r>
            <a:r>
              <a:rPr lang="en-US" altLang="ru-RU" sz="600" b="1"/>
              <a:t> </a:t>
            </a:r>
            <a:r>
              <a:rPr lang="ru-RU" altLang="ru-RU" sz="600" b="1"/>
              <a:t>(</a:t>
            </a:r>
            <a:r>
              <a:rPr lang="en-US" altLang="ru-RU" sz="600" b="1"/>
              <a:t>Miller, Kent, 1989</a:t>
            </a:r>
            <a:r>
              <a:rPr lang="ru-RU" altLang="ru-RU" sz="600" b="1"/>
              <a:t>)</a:t>
            </a:r>
          </a:p>
        </p:txBody>
      </p:sp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6056313" y="514350"/>
            <a:ext cx="7191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600" b="1"/>
              <a:t>р.Лена</a:t>
            </a:r>
          </a:p>
          <a:p>
            <a:r>
              <a:rPr lang="ru-RU" altLang="ru-RU" sz="600" b="1"/>
              <a:t>(Храмов и др., 1965)</a:t>
            </a:r>
          </a:p>
        </p:txBody>
      </p:sp>
      <p:sp>
        <p:nvSpPr>
          <p:cNvPr id="36870" name="TextBox 9"/>
          <p:cNvSpPr txBox="1">
            <a:spLocks noChangeArrowheads="1"/>
          </p:cNvSpPr>
          <p:nvPr/>
        </p:nvSpPr>
        <p:spPr bwMode="auto">
          <a:xfrm rot="-5400000">
            <a:off x="7173913" y="2243137"/>
            <a:ext cx="1150938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600" b="1"/>
              <a:t>Сибирская платформа </a:t>
            </a:r>
            <a:endParaRPr lang="en-US" altLang="ru-RU" sz="600" b="1"/>
          </a:p>
          <a:p>
            <a:r>
              <a:rPr lang="en-US" altLang="ru-RU" sz="600" b="1"/>
              <a:t>(</a:t>
            </a:r>
            <a:r>
              <a:rPr lang="ru-RU" altLang="ru-RU" sz="600" b="1"/>
              <a:t>Металлова и др.,  1974)</a:t>
            </a:r>
          </a:p>
        </p:txBody>
      </p: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6646863" y="879475"/>
            <a:ext cx="1296987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600" b="1"/>
              <a:t>Llanbedrog and Mynytho grps</a:t>
            </a:r>
            <a:r>
              <a:rPr lang="ru-RU" altLang="ru-RU" sz="600" b="1"/>
              <a:t>., </a:t>
            </a:r>
            <a:r>
              <a:rPr lang="en-US" altLang="ru-RU" sz="600" b="1"/>
              <a:t> </a:t>
            </a:r>
            <a:r>
              <a:rPr lang="ru-RU" altLang="ru-RU" sz="600" b="1"/>
              <a:t>Уэльс</a:t>
            </a:r>
            <a:r>
              <a:rPr lang="en-US" altLang="ru-RU" sz="600" b="1"/>
              <a:t>  (Thomas , Briden, 1976</a:t>
            </a:r>
            <a:r>
              <a:rPr lang="ru-RU" altLang="ru-RU" sz="600" b="1"/>
              <a:t>)</a:t>
            </a:r>
          </a:p>
        </p:txBody>
      </p:sp>
      <p:sp>
        <p:nvSpPr>
          <p:cNvPr id="36872" name="TextBox 11"/>
          <p:cNvSpPr txBox="1">
            <a:spLocks noChangeArrowheads="1"/>
          </p:cNvSpPr>
          <p:nvPr/>
        </p:nvSpPr>
        <p:spPr bwMode="auto">
          <a:xfrm rot="-5400000">
            <a:off x="6402387" y="1682751"/>
            <a:ext cx="9366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600" b="1"/>
              <a:t>Vustergotland, </a:t>
            </a:r>
            <a:r>
              <a:rPr lang="ru-RU" altLang="ru-RU" sz="600" b="1"/>
              <a:t>Швеция</a:t>
            </a:r>
            <a:r>
              <a:rPr lang="en-US" altLang="ru-RU" sz="600" b="1"/>
              <a:t> </a:t>
            </a:r>
          </a:p>
          <a:p>
            <a:r>
              <a:rPr lang="en-US" altLang="ru-RU" sz="600" b="1"/>
              <a:t>(Trench, Torsvik,  1991</a:t>
            </a:r>
            <a:r>
              <a:rPr lang="ru-RU" altLang="ru-RU" sz="600" b="1"/>
              <a:t>)</a:t>
            </a:r>
          </a:p>
        </p:txBody>
      </p:sp>
      <p:sp>
        <p:nvSpPr>
          <p:cNvPr id="36873" name="TextBox 13"/>
          <p:cNvSpPr txBox="1">
            <a:spLocks noChangeArrowheads="1"/>
          </p:cNvSpPr>
          <p:nvPr/>
        </p:nvSpPr>
        <p:spPr bwMode="auto">
          <a:xfrm rot="-5400000">
            <a:off x="6835775" y="1925638"/>
            <a:ext cx="9366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600" b="1"/>
              <a:t>Р.Лена</a:t>
            </a:r>
            <a:endParaRPr lang="en-US" altLang="ru-RU" sz="600" b="1"/>
          </a:p>
          <a:p>
            <a:r>
              <a:rPr lang="en-US" altLang="ru-RU" sz="600" b="1"/>
              <a:t>(</a:t>
            </a:r>
            <a:r>
              <a:rPr lang="ru-RU" altLang="ru-RU" sz="600" b="1"/>
              <a:t>Храмов, 1974)</a:t>
            </a:r>
          </a:p>
        </p:txBody>
      </p:sp>
      <p:sp>
        <p:nvSpPr>
          <p:cNvPr id="36874" name="TextBox 14"/>
          <p:cNvSpPr txBox="1">
            <a:spLocks noChangeArrowheads="1"/>
          </p:cNvSpPr>
          <p:nvPr/>
        </p:nvSpPr>
        <p:spPr bwMode="auto">
          <a:xfrm>
            <a:off x="6935788" y="4519613"/>
            <a:ext cx="9366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600" b="1"/>
              <a:t>Everton Fm., </a:t>
            </a:r>
            <a:r>
              <a:rPr lang="ru-RU" altLang="ru-RU" sz="600" b="1"/>
              <a:t>США</a:t>
            </a:r>
            <a:endParaRPr lang="en-US" altLang="ru-RU" sz="600" b="1"/>
          </a:p>
          <a:p>
            <a:r>
              <a:rPr lang="en-US" altLang="ru-RU" sz="600" b="1"/>
              <a:t>(Farr et al.,</a:t>
            </a:r>
            <a:r>
              <a:rPr lang="ru-RU" altLang="ru-RU" sz="600" b="1"/>
              <a:t> 1993)</a:t>
            </a:r>
          </a:p>
        </p:txBody>
      </p:sp>
      <p:sp>
        <p:nvSpPr>
          <p:cNvPr id="36875" name="TextBox 15"/>
          <p:cNvSpPr txBox="1">
            <a:spLocks noChangeArrowheads="1"/>
          </p:cNvSpPr>
          <p:nvPr/>
        </p:nvSpPr>
        <p:spPr bwMode="auto">
          <a:xfrm>
            <a:off x="7691438" y="219075"/>
            <a:ext cx="1584325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600" b="1"/>
              <a:t>Black Mt., </a:t>
            </a:r>
            <a:r>
              <a:rPr lang="ru-RU" altLang="ru-RU" sz="600" b="1"/>
              <a:t>Австралия</a:t>
            </a:r>
          </a:p>
          <a:p>
            <a:r>
              <a:rPr lang="en-US" altLang="ru-RU" sz="600" b="1"/>
              <a:t> </a:t>
            </a:r>
            <a:r>
              <a:rPr lang="ru-RU" altLang="ru-RU" sz="600" b="1"/>
              <a:t>(</a:t>
            </a:r>
            <a:r>
              <a:rPr lang="en-US" altLang="ru-RU" sz="600" b="1"/>
              <a:t>Ripperdan, Kirschvink, 1992</a:t>
            </a:r>
            <a:r>
              <a:rPr lang="ru-RU" altLang="ru-RU" sz="600" b="1"/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21300" y="2852738"/>
            <a:ext cx="3054350" cy="1944687"/>
          </a:xfrm>
          <a:prstGeom prst="rect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804988" y="2205038"/>
            <a:ext cx="1903412" cy="3311525"/>
          </a:xfrm>
          <a:prstGeom prst="rect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579438"/>
            <a:ext cx="4632325" cy="53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463" y="4797425"/>
            <a:ext cx="16160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Пример.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Ордовикский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супрерхрон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Мойеро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238" y="1562100"/>
            <a:ext cx="8899525" cy="2492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+mn-lt"/>
              </a:rPr>
              <a:t>Потеря интервала</a:t>
            </a:r>
          </a:p>
          <a:p>
            <a:pPr>
              <a:defRPr/>
            </a:pPr>
            <a:endParaRPr lang="ru-RU" sz="2400" b="1" dirty="0">
              <a:latin typeface="+mn-lt"/>
            </a:endParaRPr>
          </a:p>
          <a:p>
            <a:pPr algn="just">
              <a:defRPr/>
            </a:pPr>
            <a:r>
              <a:rPr lang="ru-RU" b="1" dirty="0">
                <a:latin typeface="+mn-lt"/>
              </a:rPr>
              <a:t>Данная ошибка возникает, когда при сопоставлении палеомагнитных колонок в недостаточной мере учитываются перерывы в геологической летописи. В таких случаях, наблюдаемые в конкретных разрезах сочетания </a:t>
            </a:r>
            <a:r>
              <a:rPr lang="ru-RU" b="1" dirty="0" err="1">
                <a:latin typeface="+mn-lt"/>
              </a:rPr>
              <a:t>магнитозон</a:t>
            </a:r>
            <a:r>
              <a:rPr lang="ru-RU" b="1" dirty="0">
                <a:latin typeface="+mn-lt"/>
              </a:rPr>
              <a:t> воспринимаются как их непрерывные последовательности со всеми вытекающими противоречиями при </a:t>
            </a:r>
            <a:r>
              <a:rPr lang="ru-RU" dirty="0"/>
              <a:t>палеомагнитных корреляциях.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371475"/>
            <a:ext cx="8296275" cy="6486525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6013" y="3716338"/>
            <a:ext cx="6911975" cy="20891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6013" y="1557338"/>
            <a:ext cx="6911975" cy="1439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5" r="67693" b="60468"/>
          <a:stretch>
            <a:fillRect/>
          </a:stretch>
        </p:blipFill>
        <p:spPr bwMode="auto">
          <a:xfrm>
            <a:off x="0" y="0"/>
            <a:ext cx="6445250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12700" y="-65088"/>
            <a:ext cx="6789738" cy="698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44450" y="379412"/>
            <a:ext cx="8353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ru-RU" altLang="ru-RU" sz="2800" b="1" dirty="0">
                <a:solidFill>
                  <a:srgbClr val="FF0000"/>
                </a:solidFill>
              </a:rPr>
              <a:t>Неправомерная идентификация </a:t>
            </a:r>
            <a:r>
              <a:rPr lang="ru-RU" altLang="ru-RU" sz="2800" b="1" dirty="0" err="1">
                <a:solidFill>
                  <a:srgbClr val="FF0000"/>
                </a:solidFill>
              </a:rPr>
              <a:t>магнитозон</a:t>
            </a:r>
            <a:r>
              <a:rPr lang="ru-RU" altLang="ru-RU" sz="2800" b="1" dirty="0">
                <a:solidFill>
                  <a:srgbClr val="FF0000"/>
                </a:solidFill>
              </a:rPr>
              <a:t> с линейными</a:t>
            </a:r>
            <a:r>
              <a:rPr lang="en-US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аномалиями </a:t>
            </a:r>
            <a:r>
              <a:rPr lang="ru-RU" altLang="ru-RU" sz="2800" b="1" dirty="0" err="1">
                <a:solidFill>
                  <a:srgbClr val="FF0000"/>
                </a:solidFill>
              </a:rPr>
              <a:t>Ламонтской</a:t>
            </a:r>
            <a:r>
              <a:rPr lang="ru-RU" altLang="ru-RU" sz="2800" b="1" dirty="0">
                <a:solidFill>
                  <a:srgbClr val="FF0000"/>
                </a:solidFill>
              </a:rPr>
              <a:t> шкалы</a:t>
            </a:r>
          </a:p>
          <a:p>
            <a:pPr algn="just">
              <a:spcBef>
                <a:spcPts val="1200"/>
              </a:spcBef>
            </a:pPr>
            <a:r>
              <a:rPr lang="ru-RU" altLang="ru-RU" sz="2000" b="1" dirty="0"/>
              <a:t>Палеомагнитная литература содержит</a:t>
            </a:r>
            <a:r>
              <a:rPr lang="en-US" altLang="ru-RU" sz="2000" b="1" dirty="0"/>
              <a:t> </a:t>
            </a:r>
            <a:r>
              <a:rPr lang="ru-RU" altLang="ru-RU" sz="2000" b="1" dirty="0"/>
              <a:t>многочисленные прямые сопоставления палеомагнитных зон</a:t>
            </a:r>
            <a:r>
              <a:rPr lang="en-US" altLang="ru-RU" sz="2000" b="1" dirty="0"/>
              <a:t> </a:t>
            </a:r>
            <a:r>
              <a:rPr lang="ru-RU" altLang="ru-RU" sz="2000" b="1" dirty="0"/>
              <a:t>континентальных разрезов с океанскими магнитными аномалиями. Прямая</a:t>
            </a:r>
            <a:r>
              <a:rPr lang="en-US" altLang="ru-RU" sz="2000" b="1" dirty="0"/>
              <a:t> </a:t>
            </a:r>
            <a:r>
              <a:rPr lang="ru-RU" altLang="ru-RU" sz="2000" b="1" dirty="0"/>
              <a:t>идентификация такого рода создает иллюзию глобальных палеомагнитных</a:t>
            </a:r>
            <a:r>
              <a:rPr lang="en-US" altLang="ru-RU" sz="2000" b="1" dirty="0"/>
              <a:t> </a:t>
            </a:r>
            <a:r>
              <a:rPr lang="ru-RU" altLang="ru-RU" sz="2000" b="1" dirty="0"/>
              <a:t>корреляций, хотя во многих случаях она серьезно не обоснована.</a:t>
            </a:r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44450" y="0"/>
            <a:ext cx="9107488" cy="6858000"/>
            <a:chOff x="5076056" y="-341948"/>
            <a:chExt cx="9108504" cy="6858000"/>
          </a:xfrm>
        </p:grpSpPr>
        <p:grpSp>
          <p:nvGrpSpPr>
            <p:cNvPr id="38916" name="Группа 3"/>
            <p:cNvGrpSpPr>
              <a:grpSpLocks/>
            </p:cNvGrpSpPr>
            <p:nvPr/>
          </p:nvGrpSpPr>
          <p:grpSpPr bwMode="auto">
            <a:xfrm>
              <a:off x="5076056" y="-341948"/>
              <a:ext cx="9108504" cy="6858000"/>
              <a:chOff x="35496" y="-10019"/>
              <a:chExt cx="9108504" cy="6858000"/>
            </a:xfrm>
          </p:grpSpPr>
          <p:pic>
            <p:nvPicPr>
              <p:cNvPr id="3891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8447" y="-10019"/>
                <a:ext cx="5325553" cy="685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919" name="Прямоугольник 2"/>
              <p:cNvSpPr>
                <a:spLocks noChangeArrowheads="1"/>
              </p:cNvSpPr>
              <p:nvPr/>
            </p:nvSpPr>
            <p:spPr bwMode="auto">
              <a:xfrm>
                <a:off x="35496" y="3429000"/>
                <a:ext cx="3782951" cy="2031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altLang="ru-RU" b="1" i="1">
                    <a:solidFill>
                      <a:srgbClr val="FF0000"/>
                    </a:solidFill>
                  </a:rPr>
                  <a:t>Пример: </a:t>
                </a:r>
                <a:r>
                  <a:rPr lang="ru-RU" altLang="ru-RU" b="1" i="1">
                    <a:solidFill>
                      <a:srgbClr val="0070C0"/>
                    </a:solidFill>
                  </a:rPr>
                  <a:t>граница палеоцена и эоцена в разных вариантах аномалийной шкалы совмещается с аномалиями 21, 23, 24 или 25. Граница палеоцена и мела соотносится с аномалиями 26 или 29 (рис.26).</a:t>
                </a:r>
              </a:p>
            </p:txBody>
          </p:sp>
        </p:grpSp>
        <p:sp>
          <p:nvSpPr>
            <p:cNvPr id="38917" name="TextBox 4"/>
            <p:cNvSpPr txBox="1">
              <a:spLocks noChangeArrowheads="1"/>
            </p:cNvSpPr>
            <p:nvPr/>
          </p:nvSpPr>
          <p:spPr bwMode="auto">
            <a:xfrm>
              <a:off x="10090782" y="5733256"/>
              <a:ext cx="28620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/>
                <a:t>(</a:t>
              </a:r>
              <a:r>
                <a:rPr lang="ru-RU" altLang="ru-RU" sz="1600"/>
                <a:t>Молостовский, Храмов, 1997</a:t>
              </a:r>
              <a:r>
                <a:rPr lang="ru-RU" altLang="ru-RU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188" y="1916113"/>
            <a:ext cx="7669212" cy="3940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</a:rPr>
              <a:t>Идентификация </a:t>
            </a:r>
            <a:r>
              <a:rPr lang="ru-RU" sz="3200" b="1" dirty="0" err="1">
                <a:solidFill>
                  <a:srgbClr val="FF0000"/>
                </a:solidFill>
              </a:rPr>
              <a:t>магнитозон</a:t>
            </a:r>
            <a:r>
              <a:rPr lang="ru-RU" sz="3200" b="1" dirty="0">
                <a:solidFill>
                  <a:srgbClr val="FF0000"/>
                </a:solidFill>
              </a:rPr>
              <a:t> разного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стратиграфического ранга</a:t>
            </a:r>
            <a:endParaRPr lang="ru-RU" sz="24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ru-RU" sz="2400" dirty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ru-RU" sz="2400" b="1" dirty="0">
                <a:latin typeface="+mn-lt"/>
              </a:rPr>
              <a:t>Ошибка возникает при шаблонном сопоставлении интервалов прямой и  обратной полярности без учета их стратиграфических объемов и иерархии в палеомагнитной шкале. 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6350"/>
            <a:ext cx="762952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5435600" y="6381750"/>
            <a:ext cx="216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400">
                <a:cs typeface="Times New Roman" pitchFamily="18" charset="0"/>
              </a:rPr>
              <a:t>(</a:t>
            </a:r>
            <a:r>
              <a:rPr lang="en-US" altLang="ru-RU" sz="1400">
                <a:cs typeface="Times New Roman" pitchFamily="18" charset="0"/>
              </a:rPr>
              <a:t>Opdyke &lt; Channell, 1996)</a:t>
            </a:r>
            <a:endParaRPr lang="ru-RU" altLang="ru-RU" sz="1400">
              <a:cs typeface="Times New Roman" pitchFamily="18" charset="0"/>
            </a:endParaRPr>
          </a:p>
        </p:txBody>
      </p:sp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2241550" y="1936750"/>
            <a:ext cx="30241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2000" b="1">
                <a:solidFill>
                  <a:srgbClr val="FF0000"/>
                </a:solidFill>
              </a:rPr>
              <a:t>Пример: </a:t>
            </a:r>
            <a:r>
              <a:rPr lang="ru-RU" altLang="ru-RU" sz="2000" b="1">
                <a:solidFill>
                  <a:schemeClr val="tx2"/>
                </a:solidFill>
              </a:rPr>
              <a:t>палеомагнитные данные по границе перми и триаса.</a:t>
            </a:r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120650" y="293688"/>
            <a:ext cx="8902700" cy="6564312"/>
            <a:chOff x="217556" y="146970"/>
            <a:chExt cx="8902915" cy="6564059"/>
          </a:xfrm>
        </p:grpSpPr>
        <p:pic>
          <p:nvPicPr>
            <p:cNvPr id="40970" name="Picture 4" descr="P-Tr20060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56" y="146970"/>
              <a:ext cx="8902915" cy="6564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Прямоугольник 5"/>
            <p:cNvSpPr>
              <a:spLocks noChangeArrowheads="1"/>
            </p:cNvSpPr>
            <p:nvPr/>
          </p:nvSpPr>
          <p:spPr bwMode="auto">
            <a:xfrm>
              <a:off x="539552" y="436022"/>
              <a:ext cx="14244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ru-RU" b="1"/>
                <a:t>Steiner  2006</a:t>
              </a:r>
              <a:endParaRPr lang="ru-RU" altLang="ru-RU" b="1"/>
            </a:p>
          </p:txBody>
        </p:sp>
      </p:grpSp>
      <p:pic>
        <p:nvPicPr>
          <p:cNvPr id="9" name="Picture 5" descr="Fig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8100"/>
            <a:ext cx="444817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15888"/>
            <a:ext cx="55451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2913" y="5589588"/>
            <a:ext cx="1249362" cy="946150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84888" y="3429000"/>
            <a:ext cx="935037" cy="14922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677863"/>
            <a:ext cx="8142288" cy="5140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</a:rPr>
              <a:t>Искажение структуры палеомагнитной шкалы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endParaRPr lang="en-US" sz="2400" b="1" dirty="0"/>
          </a:p>
          <a:p>
            <a:pPr algn="just">
              <a:defRPr/>
            </a:pPr>
            <a:r>
              <a:rPr lang="ru-RU" sz="2400" b="1" dirty="0">
                <a:latin typeface="+mn-lt"/>
              </a:rPr>
              <a:t>При недостатке сведений об истинных стратиграфических диапазонах </a:t>
            </a:r>
            <a:r>
              <a:rPr lang="ru-RU" sz="2400" b="1" dirty="0" err="1">
                <a:latin typeface="+mn-lt"/>
              </a:rPr>
              <a:t>магнитозон</a:t>
            </a:r>
            <a:r>
              <a:rPr lang="ru-RU" sz="2400" b="1" dirty="0">
                <a:latin typeface="+mn-lt"/>
              </a:rPr>
              <a:t> в конкретных разрезах, зоны, выделенные в рамках стратиграфического подразделения, иногда экстраполируются на весь его объем, хотя реально могут слагать лишь его незначительную часть. В итоге происходит неравномерное смещение палеомагнитных границ и искажение истинной картины стратиграфического распределения инверсий.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425"/>
            <a:ext cx="8928100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827088" y="6389688"/>
            <a:ext cx="211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b="1"/>
              <a:t>(Гнибиденко, 2015)</a:t>
            </a:r>
          </a:p>
        </p:txBody>
      </p:sp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5830888" y="476250"/>
            <a:ext cx="3313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>
                <a:solidFill>
                  <a:srgbClr val="FF0000"/>
                </a:solidFill>
              </a:rPr>
              <a:t>Пример:</a:t>
            </a:r>
            <a:r>
              <a:rPr lang="ru-RU" altLang="ru-RU"/>
              <a:t> </a:t>
            </a:r>
            <a:r>
              <a:rPr lang="ru-RU" altLang="ru-RU">
                <a:solidFill>
                  <a:srgbClr val="0070C0"/>
                </a:solidFill>
              </a:rPr>
              <a:t>корреляция магнитозон разного знака с  магнитохронологической шкалой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58774" y="1663383"/>
            <a:ext cx="8160385" cy="28931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«Если вы в состоянии измерить и выразить то, о чем вы говорите, в числах, то вы кое-что об этом знаете, но если вы не можете измерить это и выразить в числах, ваши знания скудны и неудовлетворительны.»  </a:t>
            </a:r>
          </a:p>
          <a:p>
            <a:pPr algn="r">
              <a:spcBef>
                <a:spcPct val="50000"/>
              </a:spcBef>
            </a:pPr>
            <a:r>
              <a:rPr lang="ru-RU" alt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Лорд Кельвин</a:t>
            </a:r>
          </a:p>
        </p:txBody>
      </p:sp>
    </p:spTree>
    <p:extLst>
      <p:ext uri="{BB962C8B-B14F-4D97-AF65-F5344CB8AC3E}">
        <p14:creationId xmlns:p14="http://schemas.microsoft.com/office/powerpoint/2010/main" val="22968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4" name="Picture 2" descr="obr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75" y="1147763"/>
            <a:ext cx="8480425" cy="5507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1635" name="WordArt 3"/>
          <p:cNvSpPr>
            <a:spLocks noChangeArrowheads="1" noChangeShapeType="1" noTextEdit="1"/>
          </p:cNvSpPr>
          <p:nvPr/>
        </p:nvSpPr>
        <p:spPr bwMode="auto">
          <a:xfrm>
            <a:off x="595313" y="233363"/>
            <a:ext cx="8283575" cy="596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Готовые образцы стандартного размера 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81636" name="Picture 4" descr="obr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813" y="1176338"/>
            <a:ext cx="8494712" cy="5730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4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81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8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610307" name="Rectangle 3"/>
          <p:cNvSpPr>
            <a:spLocks noChangeArrowheads="1"/>
          </p:cNvSpPr>
          <p:nvPr/>
        </p:nvSpPr>
        <p:spPr bwMode="auto">
          <a:xfrm>
            <a:off x="0" y="1322388"/>
            <a:ext cx="9144000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en-US" b="1"/>
              <a:t>В </a:t>
            </a:r>
            <a:r>
              <a:rPr lang="ru-RU" altLang="en-US" sz="2000" b="1"/>
              <a:t>зависимости от задачи система отбора ориентированных образцов из объекта несколько различается: </a:t>
            </a:r>
          </a:p>
          <a:p>
            <a:pPr algn="just" eaLnBrk="1" hangingPunct="1">
              <a:buFontTx/>
              <a:buAutoNum type="arabicParenR"/>
            </a:pPr>
            <a:r>
              <a:rPr lang="ru-RU" altLang="en-US" sz="2000" b="1"/>
              <a:t>для получения надежного среднего направления Jn или ее стабильной компоненты из объекта необходимо отобрать примерно 20 образцов (штуфов), охватывающих 0,1-1,0 млн. лет; такой отбор нужен для построения траектории перемещения палеомагнитного полюса, решения задач региональной магнитотектоники, при палеомагнитном картировании, для оценки средней величины палеонапряженности; </a:t>
            </a:r>
          </a:p>
          <a:p>
            <a:pPr algn="just" eaLnBrk="1" hangingPunct="1">
              <a:buFontTx/>
              <a:buAutoNum type="arabicParenR"/>
            </a:pPr>
            <a:r>
              <a:rPr lang="ru-RU" altLang="en-US" sz="2000" b="1"/>
              <a:t> подробный отбор образцов по разрезу геологического тела (осадочная, вулканогенно-осадочная толща, крупное интрузивное тело и т.п.), не менее двух-трех образцов на 0,1 млн. лет - применяется для построения детальной траектории палеомагнитного полюса, при решении задач магнитостратиграфии, корреляции, составления опорных разрезов для палеомагнитного картирования и т.п.; </a:t>
            </a:r>
          </a:p>
          <a:p>
            <a:pPr algn="just" eaLnBrk="1" hangingPunct="1">
              <a:buFontTx/>
              <a:buAutoNum type="arabicParenR"/>
            </a:pPr>
            <a:r>
              <a:rPr lang="ru-RU" altLang="en-US" sz="2000" b="1"/>
              <a:t>сплошной детальный отбор образцов из геологического тела - при изучении тонкой структуры геомагнитного поля. </a:t>
            </a:r>
          </a:p>
        </p:txBody>
      </p:sp>
      <p:sp>
        <p:nvSpPr>
          <p:cNvPr id="610308" name="WordArt 4"/>
          <p:cNvSpPr>
            <a:spLocks noChangeArrowheads="1" noChangeShapeType="1"/>
          </p:cNvSpPr>
          <p:nvPr/>
        </p:nvSpPr>
        <p:spPr bwMode="auto">
          <a:xfrm>
            <a:off x="258763" y="42068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5773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pic>
        <p:nvPicPr>
          <p:cNvPr id="580611" name="Picture 3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317625"/>
            <a:ext cx="8337550" cy="52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0612" name="WordArt 4"/>
          <p:cNvSpPr>
            <a:spLocks noChangeArrowheads="1" noChangeShapeType="1"/>
          </p:cNvSpPr>
          <p:nvPr/>
        </p:nvSpPr>
        <p:spPr bwMode="auto">
          <a:xfrm>
            <a:off x="190500" y="24288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5171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545795" name="WordArt 3"/>
          <p:cNvSpPr>
            <a:spLocks noChangeArrowheads="1" noChangeShapeType="1"/>
          </p:cNvSpPr>
          <p:nvPr/>
        </p:nvSpPr>
        <p:spPr bwMode="auto">
          <a:xfrm>
            <a:off x="493713" y="1160463"/>
            <a:ext cx="8350250" cy="374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Системы координат в паломагнетизме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45796" name="WordArt 4"/>
          <p:cNvSpPr>
            <a:spLocks noChangeArrowheads="1" noChangeShapeType="1"/>
          </p:cNvSpPr>
          <p:nvPr/>
        </p:nvSpPr>
        <p:spPr bwMode="auto">
          <a:xfrm>
            <a:off x="246063" y="23653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546100" y="1668463"/>
            <a:ext cx="8134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en-US" b="1" i="1" dirty="0">
                <a:solidFill>
                  <a:srgbClr val="FF3300"/>
                </a:solidFill>
                <a:latin typeface="Arial" pitchFamily="34" charset="0"/>
              </a:rPr>
              <a:t>СИСТЕМА КООРДИНАТ ОБРАЗЦА</a:t>
            </a:r>
            <a:r>
              <a:rPr lang="ru-RU" altLang="en-US" b="1" dirty="0">
                <a:latin typeface="Arial" pitchFamily="34" charset="0"/>
              </a:rPr>
              <a:t> – система, в которой оси координат совпадают с осями координат образца. В этой системе </a:t>
            </a:r>
            <a:r>
              <a:rPr lang="ru-RU" altLang="en-US" b="1" dirty="0" smtClean="0">
                <a:latin typeface="Arial" pitchFamily="34" charset="0"/>
              </a:rPr>
              <a:t>проводятся </a:t>
            </a:r>
            <a:r>
              <a:rPr lang="ru-RU" altLang="en-US" b="1" dirty="0">
                <a:latin typeface="Arial" pitchFamily="34" charset="0"/>
              </a:rPr>
              <a:t>все измерения в </a:t>
            </a:r>
            <a:r>
              <a:rPr lang="ru-RU" altLang="en-US" b="1" dirty="0" smtClean="0">
                <a:latin typeface="Arial" pitchFamily="34" charset="0"/>
              </a:rPr>
              <a:t>лаборатории</a:t>
            </a:r>
            <a:endParaRPr lang="ru-RU" altLang="en-US" b="1" dirty="0"/>
          </a:p>
        </p:txBody>
      </p:sp>
      <p:sp>
        <p:nvSpPr>
          <p:cNvPr id="545798" name="Rectangle 6"/>
          <p:cNvSpPr>
            <a:spLocks noChangeArrowheads="1"/>
          </p:cNvSpPr>
          <p:nvPr/>
        </p:nvSpPr>
        <p:spPr bwMode="auto">
          <a:xfrm>
            <a:off x="146050" y="2732088"/>
            <a:ext cx="89122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en-US" b="1" i="1">
                <a:solidFill>
                  <a:srgbClr val="FF3300"/>
                </a:solidFill>
                <a:latin typeface="Arial" pitchFamily="34" charset="0"/>
              </a:rPr>
              <a:t>СОВРЕМЕННЫЕ (ГЕОГРАФИЧЕСКИЕ) КООРДИНАТЫ</a:t>
            </a:r>
            <a:r>
              <a:rPr lang="ru-RU" altLang="en-US" b="1">
                <a:latin typeface="Arial" pitchFamily="34" charset="0"/>
              </a:rPr>
              <a:t> – система координат, в которой оси соответствуют направлениям на географический север (ось Х); восток (ось </a:t>
            </a:r>
            <a:r>
              <a:rPr lang="en-US" altLang="en-US" b="1">
                <a:latin typeface="Arial" pitchFamily="34" charset="0"/>
              </a:rPr>
              <a:t>Y</a:t>
            </a:r>
            <a:r>
              <a:rPr lang="ru-RU" altLang="en-US" b="1">
                <a:latin typeface="Arial" pitchFamily="34" charset="0"/>
              </a:rPr>
              <a:t>) и к центру Земли (ось </a:t>
            </a:r>
            <a:r>
              <a:rPr lang="en-US" altLang="en-US" b="1">
                <a:latin typeface="Arial" pitchFamily="34" charset="0"/>
              </a:rPr>
              <a:t>Z</a:t>
            </a:r>
            <a:r>
              <a:rPr lang="ru-RU" altLang="en-US" b="1">
                <a:latin typeface="Arial" pitchFamily="34" charset="0"/>
              </a:rPr>
              <a:t>) без учета элементов залегания пород</a:t>
            </a:r>
            <a:r>
              <a:rPr lang="ru-RU" altLang="en-US" b="1"/>
              <a:t>.</a:t>
            </a:r>
          </a:p>
        </p:txBody>
      </p:sp>
      <p:sp>
        <p:nvSpPr>
          <p:cNvPr id="545799" name="Rectangle 7"/>
          <p:cNvSpPr>
            <a:spLocks noChangeArrowheads="1"/>
          </p:cNvSpPr>
          <p:nvPr/>
        </p:nvSpPr>
        <p:spPr bwMode="auto">
          <a:xfrm>
            <a:off x="182563" y="4197350"/>
            <a:ext cx="8861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1" hangingPunct="1"/>
            <a:r>
              <a:rPr lang="ru-RU" altLang="en-US" b="1" i="1">
                <a:solidFill>
                  <a:srgbClr val="FF3300"/>
                </a:solidFill>
                <a:latin typeface="Arial" pitchFamily="34" charset="0"/>
              </a:rPr>
              <a:t>       ДРЕВНИЕ (СТРАТИГРАФИЧЕСКИЕ) КООРДИНАТЫ</a:t>
            </a:r>
            <a:r>
              <a:rPr lang="ru-RU" altLang="en-US" b="1">
                <a:latin typeface="Arial" pitchFamily="34" charset="0"/>
              </a:rPr>
              <a:t> - система координат после приведения объекта измерений в палеогоризонтальное положение (введения поправки за наклон пластов). В этой системе выполняются все палеомагнитные построения. </a:t>
            </a:r>
          </a:p>
        </p:txBody>
      </p:sp>
    </p:spTree>
    <p:extLst>
      <p:ext uri="{BB962C8B-B14F-4D97-AF65-F5344CB8AC3E}">
        <p14:creationId xmlns:p14="http://schemas.microsoft.com/office/powerpoint/2010/main" val="22943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7" grpId="0"/>
      <p:bldP spid="545798" grpId="0"/>
      <p:bldP spid="5457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614403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04" name="Picture 4" descr="ob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393" b="165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05" name="WordArt 5"/>
          <p:cNvSpPr>
            <a:spLocks noChangeArrowheads="1" noChangeShapeType="1" noTextEdit="1"/>
          </p:cNvSpPr>
          <p:nvPr/>
        </p:nvSpPr>
        <p:spPr bwMode="auto">
          <a:xfrm>
            <a:off x="620713" y="234950"/>
            <a:ext cx="79057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Лабораторные эксперименты 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14406" name="WordArt 6"/>
          <p:cNvSpPr>
            <a:spLocks noChangeArrowheads="1" noChangeShapeType="1" noTextEdit="1"/>
          </p:cNvSpPr>
          <p:nvPr/>
        </p:nvSpPr>
        <p:spPr bwMode="auto">
          <a:xfrm>
            <a:off x="1611313" y="1797050"/>
            <a:ext cx="6210300" cy="238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1 -измерение остаточной намагниченности   </a:t>
            </a:r>
            <a:endParaRPr lang="en-US" sz="1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14407" name="WordArt 7"/>
          <p:cNvSpPr>
            <a:spLocks noChangeArrowheads="1" noChangeShapeType="1" noTextEdit="1"/>
          </p:cNvSpPr>
          <p:nvPr/>
        </p:nvSpPr>
        <p:spPr bwMode="auto">
          <a:xfrm>
            <a:off x="2408238" y="1279525"/>
            <a:ext cx="4352925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Измерение образцов: </a:t>
            </a:r>
          </a:p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614408" name="Group 8"/>
          <p:cNvGrpSpPr>
            <a:grpSpLocks/>
          </p:cNvGrpSpPr>
          <p:nvPr/>
        </p:nvGrpSpPr>
        <p:grpSpPr bwMode="auto">
          <a:xfrm>
            <a:off x="787400" y="2546350"/>
            <a:ext cx="3006725" cy="2346325"/>
            <a:chOff x="1588" y="614"/>
            <a:chExt cx="2608" cy="2162"/>
          </a:xfrm>
        </p:grpSpPr>
        <p:grpSp>
          <p:nvGrpSpPr>
            <p:cNvPr id="614409" name="Group 9"/>
            <p:cNvGrpSpPr>
              <a:grpSpLocks/>
            </p:cNvGrpSpPr>
            <p:nvPr/>
          </p:nvGrpSpPr>
          <p:grpSpPr bwMode="auto">
            <a:xfrm>
              <a:off x="1588" y="614"/>
              <a:ext cx="2608" cy="2162"/>
              <a:chOff x="1588" y="614"/>
              <a:chExt cx="2608" cy="2162"/>
            </a:xfrm>
          </p:grpSpPr>
          <p:grpSp>
            <p:nvGrpSpPr>
              <p:cNvPr id="614410" name="Group 10"/>
              <p:cNvGrpSpPr>
                <a:grpSpLocks/>
              </p:cNvGrpSpPr>
              <p:nvPr/>
            </p:nvGrpSpPr>
            <p:grpSpPr bwMode="auto">
              <a:xfrm>
                <a:off x="1588" y="614"/>
                <a:ext cx="2608" cy="2162"/>
                <a:chOff x="1588" y="614"/>
                <a:chExt cx="2608" cy="2162"/>
              </a:xfrm>
            </p:grpSpPr>
            <p:grpSp>
              <p:nvGrpSpPr>
                <p:cNvPr id="614411" name="Group 11"/>
                <p:cNvGrpSpPr>
                  <a:grpSpLocks/>
                </p:cNvGrpSpPr>
                <p:nvPr/>
              </p:nvGrpSpPr>
              <p:grpSpPr bwMode="auto">
                <a:xfrm>
                  <a:off x="1588" y="614"/>
                  <a:ext cx="2608" cy="2162"/>
                  <a:chOff x="1588" y="614"/>
                  <a:chExt cx="2608" cy="2162"/>
                </a:xfrm>
              </p:grpSpPr>
              <p:grpSp>
                <p:nvGrpSpPr>
                  <p:cNvPr id="614412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588" y="614"/>
                    <a:ext cx="2608" cy="2162"/>
                    <a:chOff x="1588" y="614"/>
                    <a:chExt cx="2608" cy="2162"/>
                  </a:xfrm>
                </p:grpSpPr>
                <p:grpSp>
                  <p:nvGrpSpPr>
                    <p:cNvPr id="614413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8" y="614"/>
                      <a:ext cx="2608" cy="2162"/>
                      <a:chOff x="1588" y="614"/>
                      <a:chExt cx="2608" cy="2162"/>
                    </a:xfrm>
                  </p:grpSpPr>
                  <p:grpSp>
                    <p:nvGrpSpPr>
                      <p:cNvPr id="614414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8" y="614"/>
                        <a:ext cx="2608" cy="2162"/>
                        <a:chOff x="1534" y="542"/>
                        <a:chExt cx="2608" cy="2162"/>
                      </a:xfrm>
                    </p:grpSpPr>
                    <p:grpSp>
                      <p:nvGrpSpPr>
                        <p:cNvPr id="614415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534" y="542"/>
                          <a:ext cx="2608" cy="2162"/>
                          <a:chOff x="1528" y="560"/>
                          <a:chExt cx="2608" cy="2222"/>
                        </a:xfrm>
                      </p:grpSpPr>
                      <p:grpSp>
                        <p:nvGrpSpPr>
                          <p:cNvPr id="6144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528" y="560"/>
                            <a:ext cx="2608" cy="2222"/>
                            <a:chOff x="1528" y="560"/>
                            <a:chExt cx="2704" cy="2222"/>
                          </a:xfrm>
                        </p:grpSpPr>
                        <p:pic>
                          <p:nvPicPr>
                            <p:cNvPr id="614417" name="Picture 17" descr="2555315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528" y="560"/>
                              <a:ext cx="2704" cy="222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614418" name="Rectangle 1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878" y="600"/>
                              <a:ext cx="1206" cy="222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61441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88" y="2490"/>
                            <a:ext cx="624" cy="258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14420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72" y="888"/>
                          <a:ext cx="846" cy="30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14421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38" y="1278"/>
                        <a:ext cx="1026" cy="1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14422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4" y="2040"/>
                      <a:ext cx="150" cy="12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4423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3138" y="1494"/>
                    <a:ext cx="672" cy="1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14424" name="Rectangle 24"/>
                <p:cNvSpPr>
                  <a:spLocks noChangeArrowheads="1"/>
                </p:cNvSpPr>
                <p:nvPr/>
              </p:nvSpPr>
              <p:spPr bwMode="auto">
                <a:xfrm>
                  <a:off x="2988" y="990"/>
                  <a:ext cx="258" cy="1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4425" name="Rectangle 25"/>
              <p:cNvSpPr>
                <a:spLocks noChangeArrowheads="1"/>
              </p:cNvSpPr>
              <p:nvPr/>
            </p:nvSpPr>
            <p:spPr bwMode="auto">
              <a:xfrm>
                <a:off x="3138" y="1470"/>
                <a:ext cx="672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4426" name="Text Box 26"/>
            <p:cNvSpPr txBox="1">
              <a:spLocks noChangeArrowheads="1"/>
            </p:cNvSpPr>
            <p:nvPr/>
          </p:nvSpPr>
          <p:spPr bwMode="auto">
            <a:xfrm>
              <a:off x="3067" y="2004"/>
              <a:ext cx="611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rgbClr val="FF3300"/>
                  </a:solidFill>
                  <a:latin typeface="Arial" pitchFamily="34" charset="0"/>
                </a:rPr>
                <a:t>NRM</a:t>
              </a:r>
              <a:endParaRPr lang="ru-RU" altLang="en-US" b="1">
                <a:solidFill>
                  <a:srgbClr val="FF3300"/>
                </a:solidFill>
                <a:latin typeface="Arial" pitchFamily="34" charset="0"/>
              </a:endParaRPr>
            </a:p>
          </p:txBody>
        </p:sp>
      </p:grpSp>
      <p:sp>
        <p:nvSpPr>
          <p:cNvPr id="614427" name="Text Box 27"/>
          <p:cNvSpPr txBox="1">
            <a:spLocks noChangeArrowheads="1"/>
          </p:cNvSpPr>
          <p:nvPr/>
        </p:nvSpPr>
        <p:spPr bwMode="auto">
          <a:xfrm>
            <a:off x="4483100" y="2627313"/>
            <a:ext cx="2917825" cy="1465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b="1">
                <a:solidFill>
                  <a:srgbClr val="FF3300"/>
                </a:solidFill>
                <a:latin typeface="Arial" pitchFamily="34" charset="0"/>
              </a:rPr>
              <a:t>Результаты</a:t>
            </a:r>
            <a:r>
              <a:rPr lang="ru-RU" altLang="en-US" b="1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ru-RU" altLang="en-US" b="1">
                <a:solidFill>
                  <a:srgbClr val="FF3300"/>
                </a:solidFill>
                <a:latin typeface="Arial" pitchFamily="34" charset="0"/>
              </a:rPr>
              <a:t>измерений:</a:t>
            </a:r>
            <a:endParaRPr lang="en-US" altLang="en-US" b="1">
              <a:solidFill>
                <a:srgbClr val="FF3300"/>
              </a:solidFill>
              <a:latin typeface="Arial" pitchFamily="34" charset="0"/>
            </a:endParaRPr>
          </a:p>
          <a:p>
            <a:r>
              <a:rPr lang="en-US" altLang="en-US" b="1">
                <a:solidFill>
                  <a:srgbClr val="FF3300"/>
                </a:solidFill>
                <a:latin typeface="Arial" pitchFamily="34" charset="0"/>
              </a:rPr>
              <a:t>D –</a:t>
            </a:r>
            <a:r>
              <a:rPr lang="ru-RU" altLang="en-US" b="1">
                <a:solidFill>
                  <a:srgbClr val="FF3300"/>
                </a:solidFill>
                <a:latin typeface="Arial" pitchFamily="34" charset="0"/>
              </a:rPr>
              <a:t> склонение</a:t>
            </a:r>
          </a:p>
          <a:p>
            <a:r>
              <a:rPr lang="en-US" altLang="en-US" b="1">
                <a:solidFill>
                  <a:srgbClr val="FF3300"/>
                </a:solidFill>
                <a:latin typeface="Arial" pitchFamily="34" charset="0"/>
              </a:rPr>
              <a:t>I –</a:t>
            </a:r>
            <a:r>
              <a:rPr lang="ru-RU" altLang="en-US" b="1">
                <a:solidFill>
                  <a:srgbClr val="FF3300"/>
                </a:solidFill>
                <a:latin typeface="Arial" pitchFamily="34" charset="0"/>
              </a:rPr>
              <a:t> наклонение</a:t>
            </a:r>
          </a:p>
          <a:p>
            <a:r>
              <a:rPr lang="en-US" altLang="en-US" b="1">
                <a:solidFill>
                  <a:srgbClr val="FF3300"/>
                </a:solidFill>
                <a:latin typeface="Arial" pitchFamily="34" charset="0"/>
              </a:rPr>
              <a:t>NRM –</a:t>
            </a:r>
            <a:r>
              <a:rPr lang="ru-RU" altLang="en-US" b="1">
                <a:solidFill>
                  <a:srgbClr val="FF3300"/>
                </a:solidFill>
                <a:latin typeface="Arial" pitchFamily="34" charset="0"/>
              </a:rPr>
              <a:t> модуль вектора</a:t>
            </a:r>
            <a:r>
              <a:rPr lang="en-US" altLang="en-US"/>
              <a:t> </a:t>
            </a:r>
            <a:r>
              <a:rPr lang="en-US" altLang="en-US" b="1">
                <a:solidFill>
                  <a:srgbClr val="FF3300"/>
                </a:solidFill>
                <a:latin typeface="Arial" pitchFamily="34" charset="0"/>
              </a:rPr>
              <a:t> </a:t>
            </a:r>
          </a:p>
          <a:p>
            <a:r>
              <a:rPr lang="ru-RU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77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6" grpId="0" animBg="1"/>
      <p:bldP spid="614407" grpId="0" animBg="1"/>
      <p:bldP spid="6144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292100" y="952500"/>
            <a:ext cx="8597900" cy="572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l-GR" altLang="en-US">
              <a:cs typeface="Arial" pitchFamily="34" charset="0"/>
            </a:endParaRPr>
          </a:p>
        </p:txBody>
      </p:sp>
      <p:sp>
        <p:nvSpPr>
          <p:cNvPr id="268292" name="WordArt 4"/>
          <p:cNvSpPr>
            <a:spLocks noChangeArrowheads="1" noChangeShapeType="1" noTextEdit="1"/>
          </p:cNvSpPr>
          <p:nvPr/>
        </p:nvSpPr>
        <p:spPr bwMode="auto">
          <a:xfrm>
            <a:off x="658813" y="69850"/>
            <a:ext cx="79057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Системы координат в палеомагнетизме 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2624138" y="3148013"/>
            <a:ext cx="2241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ru-RU" altLang="en-US" b="1">
              <a:solidFill>
                <a:srgbClr val="FF3300"/>
              </a:solidFill>
            </a:endParaRPr>
          </a:p>
          <a:p>
            <a:pPr algn="ctr" eaLnBrk="0" hangingPunct="0"/>
            <a:r>
              <a:rPr lang="ru-RU" altLang="en-US" b="1">
                <a:solidFill>
                  <a:srgbClr val="0066FF"/>
                </a:solidFill>
              </a:rPr>
              <a:t>Направление</a:t>
            </a:r>
          </a:p>
          <a:p>
            <a:pPr algn="ctr" eaLnBrk="0" hangingPunct="0"/>
            <a:r>
              <a:rPr lang="ru-RU" altLang="en-US" b="1">
                <a:solidFill>
                  <a:srgbClr val="0066FF"/>
                </a:solidFill>
              </a:rPr>
              <a:t> вектора</a:t>
            </a:r>
          </a:p>
          <a:p>
            <a:pPr algn="ctr" eaLnBrk="0" hangingPunct="0"/>
            <a:r>
              <a:rPr lang="ru-RU" altLang="en-US" b="1">
                <a:solidFill>
                  <a:srgbClr val="0066FF"/>
                </a:solidFill>
              </a:rPr>
              <a:t> намагниченности</a:t>
            </a:r>
            <a:endParaRPr lang="ru-RU" altLang="en-US">
              <a:solidFill>
                <a:srgbClr val="0066FF"/>
              </a:solidFill>
              <a:latin typeface="Times New Roman" pitchFamily="18" charset="0"/>
            </a:endParaRPr>
          </a:p>
        </p:txBody>
      </p:sp>
      <p:grpSp>
        <p:nvGrpSpPr>
          <p:cNvPr id="268295" name="Group 7"/>
          <p:cNvGrpSpPr>
            <a:grpSpLocks/>
          </p:cNvGrpSpPr>
          <p:nvPr/>
        </p:nvGrpSpPr>
        <p:grpSpPr bwMode="auto">
          <a:xfrm>
            <a:off x="735013" y="2327275"/>
            <a:ext cx="1746250" cy="1701800"/>
            <a:chOff x="495" y="1098"/>
            <a:chExt cx="780" cy="720"/>
          </a:xfrm>
        </p:grpSpPr>
        <p:pic>
          <p:nvPicPr>
            <p:cNvPr id="268296" name="Picture 8" descr="2555315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9" t="22678" r="41093" b="15590"/>
            <a:stretch>
              <a:fillRect/>
            </a:stretch>
          </p:blipFill>
          <p:spPr bwMode="auto">
            <a:xfrm>
              <a:off x="495" y="1098"/>
              <a:ext cx="7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8297" name="AutoShape 9"/>
            <p:cNvSpPr>
              <a:spLocks noChangeArrowheads="1"/>
            </p:cNvSpPr>
            <p:nvPr/>
          </p:nvSpPr>
          <p:spPr bwMode="auto">
            <a:xfrm rot="1500000">
              <a:off x="513" y="1412"/>
              <a:ext cx="748" cy="77"/>
            </a:xfrm>
            <a:prstGeom prst="rightArrow">
              <a:avLst>
                <a:gd name="adj1" fmla="val 50000"/>
                <a:gd name="adj2" fmla="val 24285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8301" name="Group 13"/>
          <p:cNvGrpSpPr>
            <a:grpSpLocks/>
          </p:cNvGrpSpPr>
          <p:nvPr/>
        </p:nvGrpSpPr>
        <p:grpSpPr bwMode="auto">
          <a:xfrm>
            <a:off x="434975" y="1824038"/>
            <a:ext cx="4454525" cy="4805362"/>
            <a:chOff x="274" y="1149"/>
            <a:chExt cx="2806" cy="3027"/>
          </a:xfrm>
        </p:grpSpPr>
        <p:sp>
          <p:nvSpPr>
            <p:cNvPr id="268302" name="AutoShape 14"/>
            <p:cNvSpPr>
              <a:spLocks noChangeArrowheads="1"/>
            </p:cNvSpPr>
            <p:nvPr/>
          </p:nvSpPr>
          <p:spPr bwMode="auto">
            <a:xfrm>
              <a:off x="496" y="1768"/>
              <a:ext cx="64" cy="2408"/>
            </a:xfrm>
            <a:prstGeom prst="downArrow">
              <a:avLst>
                <a:gd name="adj1" fmla="val 50000"/>
                <a:gd name="adj2" fmla="val 94062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8303" name="Group 15"/>
            <p:cNvGrpSpPr>
              <a:grpSpLocks/>
            </p:cNvGrpSpPr>
            <p:nvPr/>
          </p:nvGrpSpPr>
          <p:grpSpPr bwMode="auto">
            <a:xfrm>
              <a:off x="274" y="1149"/>
              <a:ext cx="2806" cy="619"/>
              <a:chOff x="274" y="1149"/>
              <a:chExt cx="2806" cy="619"/>
            </a:xfrm>
          </p:grpSpPr>
          <p:sp>
            <p:nvSpPr>
              <p:cNvPr id="268304" name="AutoShape 16"/>
              <p:cNvSpPr>
                <a:spLocks noChangeArrowheads="1"/>
              </p:cNvSpPr>
              <p:nvPr/>
            </p:nvSpPr>
            <p:spPr bwMode="auto">
              <a:xfrm>
                <a:off x="528" y="1712"/>
                <a:ext cx="2552" cy="56"/>
              </a:xfrm>
              <a:prstGeom prst="rightArrow">
                <a:avLst>
                  <a:gd name="adj1" fmla="val 50000"/>
                  <a:gd name="adj2" fmla="val 1139286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305" name="AutoShape 17"/>
              <p:cNvSpPr>
                <a:spLocks noChangeArrowheads="1"/>
              </p:cNvSpPr>
              <p:nvPr/>
            </p:nvSpPr>
            <p:spPr bwMode="auto">
              <a:xfrm rot="2700000">
                <a:off x="1045" y="378"/>
                <a:ext cx="57" cy="1600"/>
              </a:xfrm>
              <a:prstGeom prst="upArrow">
                <a:avLst>
                  <a:gd name="adj1" fmla="val 50000"/>
                  <a:gd name="adj2" fmla="val 701754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68306" name="Group 18"/>
          <p:cNvGrpSpPr>
            <a:grpSpLocks/>
          </p:cNvGrpSpPr>
          <p:nvPr/>
        </p:nvGrpSpPr>
        <p:grpSpPr bwMode="auto">
          <a:xfrm>
            <a:off x="5092700" y="2284413"/>
            <a:ext cx="3467100" cy="3735387"/>
            <a:chOff x="3128" y="1639"/>
            <a:chExt cx="2184" cy="2353"/>
          </a:xfrm>
        </p:grpSpPr>
        <p:grpSp>
          <p:nvGrpSpPr>
            <p:cNvPr id="268307" name="Group 19"/>
            <p:cNvGrpSpPr>
              <a:grpSpLocks/>
            </p:cNvGrpSpPr>
            <p:nvPr/>
          </p:nvGrpSpPr>
          <p:grpSpPr bwMode="auto">
            <a:xfrm>
              <a:off x="3136" y="1639"/>
              <a:ext cx="2168" cy="2353"/>
              <a:chOff x="3136" y="1639"/>
              <a:chExt cx="2168" cy="2353"/>
            </a:xfrm>
          </p:grpSpPr>
          <p:sp>
            <p:nvSpPr>
              <p:cNvPr id="268308" name="Oval 20"/>
              <p:cNvSpPr>
                <a:spLocks noChangeArrowheads="1"/>
              </p:cNvSpPr>
              <p:nvPr/>
            </p:nvSpPr>
            <p:spPr bwMode="auto">
              <a:xfrm>
                <a:off x="3136" y="1912"/>
                <a:ext cx="2168" cy="205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8309" name="Group 21"/>
              <p:cNvGrpSpPr>
                <a:grpSpLocks/>
              </p:cNvGrpSpPr>
              <p:nvPr/>
            </p:nvGrpSpPr>
            <p:grpSpPr bwMode="auto">
              <a:xfrm>
                <a:off x="4102" y="1639"/>
                <a:ext cx="220" cy="2353"/>
                <a:chOff x="4102" y="1639"/>
                <a:chExt cx="220" cy="2353"/>
              </a:xfrm>
            </p:grpSpPr>
            <p:sp>
              <p:nvSpPr>
                <p:cNvPr id="268310" name="Line 22"/>
                <p:cNvSpPr>
                  <a:spLocks noChangeShapeType="1"/>
                </p:cNvSpPr>
                <p:nvPr/>
              </p:nvSpPr>
              <p:spPr bwMode="auto">
                <a:xfrm>
                  <a:off x="4216" y="1920"/>
                  <a:ext cx="8" cy="20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1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102" y="1639"/>
                  <a:ext cx="22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/>
                    <a:t>N</a:t>
                  </a:r>
                  <a:endParaRPr lang="ru-RU" altLang="en-US"/>
                </a:p>
              </p:txBody>
            </p:sp>
          </p:grpSp>
        </p:grpSp>
        <p:sp>
          <p:nvSpPr>
            <p:cNvPr id="268312" name="Line 24"/>
            <p:cNvSpPr>
              <a:spLocks noChangeShapeType="1"/>
            </p:cNvSpPr>
            <p:nvPr/>
          </p:nvSpPr>
          <p:spPr bwMode="auto">
            <a:xfrm>
              <a:off x="3128" y="2960"/>
              <a:ext cx="2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8313" name="Text Box 25"/>
          <p:cNvSpPr txBox="1">
            <a:spLocks noChangeArrowheads="1"/>
          </p:cNvSpPr>
          <p:nvPr/>
        </p:nvSpPr>
        <p:spPr bwMode="auto">
          <a:xfrm rot="18840000">
            <a:off x="701675" y="1401763"/>
            <a:ext cx="1747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Х образца</a:t>
            </a:r>
          </a:p>
        </p:txBody>
      </p:sp>
      <p:sp>
        <p:nvSpPr>
          <p:cNvPr id="268314" name="Text Box 26"/>
          <p:cNvSpPr txBox="1">
            <a:spLocks noChangeArrowheads="1"/>
          </p:cNvSpPr>
          <p:nvPr/>
        </p:nvSpPr>
        <p:spPr bwMode="auto">
          <a:xfrm rot="16200000">
            <a:off x="-388937" y="5351462"/>
            <a:ext cx="1747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</a:t>
            </a:r>
            <a:r>
              <a:rPr lang="en-US" altLang="en-US"/>
              <a:t>Z</a:t>
            </a:r>
            <a:r>
              <a:rPr lang="ru-RU" altLang="en-US"/>
              <a:t> образца</a:t>
            </a:r>
          </a:p>
        </p:txBody>
      </p:sp>
      <p:sp>
        <p:nvSpPr>
          <p:cNvPr id="268315" name="Text Box 27"/>
          <p:cNvSpPr txBox="1">
            <a:spLocks noChangeArrowheads="1"/>
          </p:cNvSpPr>
          <p:nvPr/>
        </p:nvSpPr>
        <p:spPr bwMode="auto">
          <a:xfrm>
            <a:off x="3176588" y="2403475"/>
            <a:ext cx="1747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</a:t>
            </a:r>
            <a:r>
              <a:rPr lang="en-US" altLang="en-US"/>
              <a:t>Y</a:t>
            </a:r>
            <a:r>
              <a:rPr lang="ru-RU" altLang="en-US"/>
              <a:t> образца</a:t>
            </a:r>
          </a:p>
        </p:txBody>
      </p:sp>
      <p:sp>
        <p:nvSpPr>
          <p:cNvPr id="268316" name="Oval 28"/>
          <p:cNvSpPr>
            <a:spLocks noChangeArrowheads="1"/>
          </p:cNvSpPr>
          <p:nvPr/>
        </p:nvSpPr>
        <p:spPr bwMode="auto">
          <a:xfrm>
            <a:off x="7404100" y="3505200"/>
            <a:ext cx="190500" cy="1905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8318" name="Line 30"/>
          <p:cNvSpPr>
            <a:spLocks noChangeShapeType="1"/>
          </p:cNvSpPr>
          <p:nvPr/>
        </p:nvSpPr>
        <p:spPr bwMode="auto">
          <a:xfrm>
            <a:off x="2590800" y="3721100"/>
            <a:ext cx="495300" cy="20320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9" name="Line 31"/>
          <p:cNvSpPr>
            <a:spLocks noChangeShapeType="1"/>
          </p:cNvSpPr>
          <p:nvPr/>
        </p:nvSpPr>
        <p:spPr bwMode="auto">
          <a:xfrm flipV="1">
            <a:off x="4660900" y="3619500"/>
            <a:ext cx="2527300" cy="24130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1" name="Rectangle 33"/>
          <p:cNvSpPr>
            <a:spLocks noChangeArrowheads="1"/>
          </p:cNvSpPr>
          <p:nvPr/>
        </p:nvSpPr>
        <p:spPr bwMode="auto">
          <a:xfrm>
            <a:off x="2959100" y="1076325"/>
            <a:ext cx="5880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b="1" i="1">
                <a:solidFill>
                  <a:srgbClr val="FF3300"/>
                </a:solidFill>
              </a:rPr>
              <a:t>СИСТЕМА КООРДИНАТ ОБРАЗЦА</a:t>
            </a:r>
            <a:r>
              <a:rPr lang="ru-RU" altLang="en-US" b="1"/>
              <a:t> – система, в которой оси координат совпадают с осями координат образца. В этой системе проводятся все измерения в лаборатории</a:t>
            </a:r>
          </a:p>
        </p:txBody>
      </p:sp>
    </p:spTree>
    <p:extLst>
      <p:ext uri="{BB962C8B-B14F-4D97-AF65-F5344CB8AC3E}">
        <p14:creationId xmlns:p14="http://schemas.microsoft.com/office/powerpoint/2010/main" val="13564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165100" y="558800"/>
            <a:ext cx="8775700" cy="6070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l-GR" altLang="en-US">
              <a:cs typeface="Arial" pitchFamily="34" charset="0"/>
            </a:endParaRPr>
          </a:p>
        </p:txBody>
      </p:sp>
      <p:sp>
        <p:nvSpPr>
          <p:cNvPr id="270340" name="WordArt 4"/>
          <p:cNvSpPr>
            <a:spLocks noChangeArrowheads="1" noChangeShapeType="1" noTextEdit="1"/>
          </p:cNvSpPr>
          <p:nvPr/>
        </p:nvSpPr>
        <p:spPr bwMode="auto">
          <a:xfrm>
            <a:off x="658813" y="69850"/>
            <a:ext cx="79057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Системы координат в палеомагнетизме 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979488" y="4646613"/>
            <a:ext cx="4171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en-US" b="1">
                <a:solidFill>
                  <a:srgbClr val="FF3300"/>
                </a:solidFill>
              </a:rPr>
              <a:t>Положение верхней грани образца</a:t>
            </a:r>
          </a:p>
          <a:p>
            <a:pPr algn="ctr" eaLnBrk="0" hangingPunct="0"/>
            <a:r>
              <a:rPr lang="ru-RU" altLang="en-US" b="1">
                <a:solidFill>
                  <a:srgbClr val="FF3300"/>
                </a:solidFill>
              </a:rPr>
              <a:t> в соответствии с ориентировкой </a:t>
            </a:r>
          </a:p>
          <a:p>
            <a:pPr algn="ctr" eaLnBrk="0" hangingPunct="0"/>
            <a:r>
              <a:rPr lang="ru-RU" altLang="en-US" b="1">
                <a:solidFill>
                  <a:srgbClr val="FF3300"/>
                </a:solidFill>
              </a:rPr>
              <a:t>в поле</a:t>
            </a:r>
            <a:endParaRPr lang="ru-RU" altLang="en-US">
              <a:latin typeface="Times New Roman" pitchFamily="18" charset="0"/>
            </a:endParaRPr>
          </a:p>
        </p:txBody>
      </p:sp>
      <p:grpSp>
        <p:nvGrpSpPr>
          <p:cNvPr id="270342" name="Group 6"/>
          <p:cNvGrpSpPr>
            <a:grpSpLocks/>
          </p:cNvGrpSpPr>
          <p:nvPr/>
        </p:nvGrpSpPr>
        <p:grpSpPr bwMode="auto">
          <a:xfrm rot="2121073">
            <a:off x="468313" y="2670175"/>
            <a:ext cx="1746250" cy="1701800"/>
            <a:chOff x="495" y="1098"/>
            <a:chExt cx="780" cy="720"/>
          </a:xfrm>
        </p:grpSpPr>
        <p:pic>
          <p:nvPicPr>
            <p:cNvPr id="270343" name="Picture 7" descr="2555315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9" t="22678" r="41093" b="15590"/>
            <a:stretch>
              <a:fillRect/>
            </a:stretch>
          </p:blipFill>
          <p:spPr bwMode="auto">
            <a:xfrm>
              <a:off x="495" y="1098"/>
              <a:ext cx="7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0344" name="AutoShape 8"/>
            <p:cNvSpPr>
              <a:spLocks noChangeArrowheads="1"/>
            </p:cNvSpPr>
            <p:nvPr/>
          </p:nvSpPr>
          <p:spPr bwMode="auto">
            <a:xfrm rot="1500000">
              <a:off x="513" y="1412"/>
              <a:ext cx="748" cy="77"/>
            </a:xfrm>
            <a:prstGeom prst="rightArrow">
              <a:avLst>
                <a:gd name="adj1" fmla="val 50000"/>
                <a:gd name="adj2" fmla="val 24285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0348" name="Group 12"/>
          <p:cNvGrpSpPr>
            <a:grpSpLocks/>
          </p:cNvGrpSpPr>
          <p:nvPr/>
        </p:nvGrpSpPr>
        <p:grpSpPr bwMode="auto">
          <a:xfrm>
            <a:off x="434975" y="1824038"/>
            <a:ext cx="4454525" cy="4805362"/>
            <a:chOff x="274" y="1149"/>
            <a:chExt cx="2806" cy="3027"/>
          </a:xfrm>
        </p:grpSpPr>
        <p:sp>
          <p:nvSpPr>
            <p:cNvPr id="270349" name="AutoShape 13"/>
            <p:cNvSpPr>
              <a:spLocks noChangeArrowheads="1"/>
            </p:cNvSpPr>
            <p:nvPr/>
          </p:nvSpPr>
          <p:spPr bwMode="auto">
            <a:xfrm>
              <a:off x="496" y="1768"/>
              <a:ext cx="64" cy="2408"/>
            </a:xfrm>
            <a:prstGeom prst="downArrow">
              <a:avLst>
                <a:gd name="adj1" fmla="val 50000"/>
                <a:gd name="adj2" fmla="val 94062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0350" name="Group 14"/>
            <p:cNvGrpSpPr>
              <a:grpSpLocks/>
            </p:cNvGrpSpPr>
            <p:nvPr/>
          </p:nvGrpSpPr>
          <p:grpSpPr bwMode="auto">
            <a:xfrm>
              <a:off x="274" y="1149"/>
              <a:ext cx="2806" cy="619"/>
              <a:chOff x="274" y="1149"/>
              <a:chExt cx="2806" cy="619"/>
            </a:xfrm>
          </p:grpSpPr>
          <p:sp>
            <p:nvSpPr>
              <p:cNvPr id="270351" name="AutoShape 15"/>
              <p:cNvSpPr>
                <a:spLocks noChangeArrowheads="1"/>
              </p:cNvSpPr>
              <p:nvPr/>
            </p:nvSpPr>
            <p:spPr bwMode="auto">
              <a:xfrm>
                <a:off x="528" y="1712"/>
                <a:ext cx="2552" cy="56"/>
              </a:xfrm>
              <a:prstGeom prst="rightArrow">
                <a:avLst>
                  <a:gd name="adj1" fmla="val 50000"/>
                  <a:gd name="adj2" fmla="val 1139286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352" name="AutoShape 16"/>
              <p:cNvSpPr>
                <a:spLocks noChangeArrowheads="1"/>
              </p:cNvSpPr>
              <p:nvPr/>
            </p:nvSpPr>
            <p:spPr bwMode="auto">
              <a:xfrm rot="2700000">
                <a:off x="1045" y="378"/>
                <a:ext cx="57" cy="1600"/>
              </a:xfrm>
              <a:prstGeom prst="upArrow">
                <a:avLst>
                  <a:gd name="adj1" fmla="val 50000"/>
                  <a:gd name="adj2" fmla="val 701754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0353" name="Group 17"/>
          <p:cNvGrpSpPr>
            <a:grpSpLocks/>
          </p:cNvGrpSpPr>
          <p:nvPr/>
        </p:nvGrpSpPr>
        <p:grpSpPr bwMode="auto">
          <a:xfrm>
            <a:off x="5092700" y="2284413"/>
            <a:ext cx="3467100" cy="3735387"/>
            <a:chOff x="3128" y="1639"/>
            <a:chExt cx="2184" cy="2353"/>
          </a:xfrm>
        </p:grpSpPr>
        <p:grpSp>
          <p:nvGrpSpPr>
            <p:cNvPr id="270354" name="Group 18"/>
            <p:cNvGrpSpPr>
              <a:grpSpLocks/>
            </p:cNvGrpSpPr>
            <p:nvPr/>
          </p:nvGrpSpPr>
          <p:grpSpPr bwMode="auto">
            <a:xfrm>
              <a:off x="3136" y="1639"/>
              <a:ext cx="2168" cy="2353"/>
              <a:chOff x="3136" y="1639"/>
              <a:chExt cx="2168" cy="2353"/>
            </a:xfrm>
          </p:grpSpPr>
          <p:sp>
            <p:nvSpPr>
              <p:cNvPr id="270355" name="Oval 19"/>
              <p:cNvSpPr>
                <a:spLocks noChangeArrowheads="1"/>
              </p:cNvSpPr>
              <p:nvPr/>
            </p:nvSpPr>
            <p:spPr bwMode="auto">
              <a:xfrm>
                <a:off x="3136" y="1912"/>
                <a:ext cx="2168" cy="205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0356" name="Group 20"/>
              <p:cNvGrpSpPr>
                <a:grpSpLocks/>
              </p:cNvGrpSpPr>
              <p:nvPr/>
            </p:nvGrpSpPr>
            <p:grpSpPr bwMode="auto">
              <a:xfrm>
                <a:off x="4102" y="1639"/>
                <a:ext cx="220" cy="2353"/>
                <a:chOff x="4102" y="1639"/>
                <a:chExt cx="220" cy="2353"/>
              </a:xfrm>
            </p:grpSpPr>
            <p:sp>
              <p:nvSpPr>
                <p:cNvPr id="270357" name="Line 21"/>
                <p:cNvSpPr>
                  <a:spLocks noChangeShapeType="1"/>
                </p:cNvSpPr>
                <p:nvPr/>
              </p:nvSpPr>
              <p:spPr bwMode="auto">
                <a:xfrm>
                  <a:off x="4216" y="1920"/>
                  <a:ext cx="8" cy="20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35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102" y="1639"/>
                  <a:ext cx="22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/>
                    <a:t>N</a:t>
                  </a:r>
                  <a:endParaRPr lang="ru-RU" altLang="en-US"/>
                </a:p>
              </p:txBody>
            </p:sp>
          </p:grpSp>
        </p:grpSp>
        <p:sp>
          <p:nvSpPr>
            <p:cNvPr id="270359" name="Line 23"/>
            <p:cNvSpPr>
              <a:spLocks noChangeShapeType="1"/>
            </p:cNvSpPr>
            <p:nvPr/>
          </p:nvSpPr>
          <p:spPr bwMode="auto">
            <a:xfrm>
              <a:off x="3128" y="2960"/>
              <a:ext cx="2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0360" name="Text Box 24"/>
          <p:cNvSpPr txBox="1">
            <a:spLocks noChangeArrowheads="1"/>
          </p:cNvSpPr>
          <p:nvPr/>
        </p:nvSpPr>
        <p:spPr bwMode="auto">
          <a:xfrm rot="18840000">
            <a:off x="-38100" y="1035050"/>
            <a:ext cx="309562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Х на </a:t>
            </a:r>
          </a:p>
          <a:p>
            <a:r>
              <a:rPr lang="ru-RU" altLang="en-US"/>
              <a:t>географический север</a:t>
            </a:r>
          </a:p>
        </p:txBody>
      </p:sp>
      <p:sp>
        <p:nvSpPr>
          <p:cNvPr id="270361" name="Text Box 25"/>
          <p:cNvSpPr txBox="1">
            <a:spLocks noChangeArrowheads="1"/>
          </p:cNvSpPr>
          <p:nvPr/>
        </p:nvSpPr>
        <p:spPr bwMode="auto">
          <a:xfrm rot="16200000">
            <a:off x="-1227138" y="4451351"/>
            <a:ext cx="3705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</a:t>
            </a:r>
            <a:r>
              <a:rPr lang="en-US" altLang="en-US"/>
              <a:t>Z</a:t>
            </a:r>
            <a:r>
              <a:rPr lang="ru-RU" altLang="en-US"/>
              <a:t> (к центру Земли) </a:t>
            </a:r>
          </a:p>
          <a:p>
            <a:endParaRPr lang="ru-RU" altLang="en-US"/>
          </a:p>
        </p:txBody>
      </p:sp>
      <p:sp>
        <p:nvSpPr>
          <p:cNvPr id="270362" name="Text Box 26"/>
          <p:cNvSpPr txBox="1">
            <a:spLocks noChangeArrowheads="1"/>
          </p:cNvSpPr>
          <p:nvPr/>
        </p:nvSpPr>
        <p:spPr bwMode="auto">
          <a:xfrm>
            <a:off x="2859088" y="2924175"/>
            <a:ext cx="2713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</a:t>
            </a:r>
            <a:r>
              <a:rPr lang="en-US" altLang="en-US"/>
              <a:t>Y</a:t>
            </a:r>
            <a:r>
              <a:rPr lang="ru-RU" altLang="en-US"/>
              <a:t> (на восток)</a:t>
            </a:r>
          </a:p>
        </p:txBody>
      </p:sp>
      <p:sp>
        <p:nvSpPr>
          <p:cNvPr id="270363" name="Oval 27"/>
          <p:cNvSpPr>
            <a:spLocks noChangeArrowheads="1"/>
          </p:cNvSpPr>
          <p:nvPr/>
        </p:nvSpPr>
        <p:spPr bwMode="auto">
          <a:xfrm>
            <a:off x="7277100" y="4597400"/>
            <a:ext cx="190500" cy="1905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66" name="Rectangle 30"/>
          <p:cNvSpPr>
            <a:spLocks noChangeArrowheads="1"/>
          </p:cNvSpPr>
          <p:nvPr/>
        </p:nvSpPr>
        <p:spPr bwMode="auto">
          <a:xfrm>
            <a:off x="2817813" y="849313"/>
            <a:ext cx="616108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b="1" i="1">
                <a:solidFill>
                  <a:srgbClr val="FF3300"/>
                </a:solidFill>
              </a:rPr>
              <a:t>СОВРЕМЕННЫЕ (ГЕОГРАФИЧЕСКИЕ) КООРДИНАТЫ</a:t>
            </a:r>
            <a:r>
              <a:rPr lang="ru-RU" altLang="en-US" b="1"/>
              <a:t> – система координат, в которой оси соответствуют направлениям на географический север (ось Х); восток (ось </a:t>
            </a:r>
            <a:r>
              <a:rPr lang="en-US" altLang="en-US" b="1"/>
              <a:t>Y</a:t>
            </a:r>
            <a:r>
              <a:rPr lang="ru-RU" altLang="en-US" b="1"/>
              <a:t>) и к центру Земли (ось </a:t>
            </a:r>
            <a:r>
              <a:rPr lang="en-US" altLang="en-US" b="1"/>
              <a:t>Z</a:t>
            </a:r>
            <a:r>
              <a:rPr lang="ru-RU" altLang="en-US" b="1"/>
              <a:t>) без учета элементов залегания пород.</a:t>
            </a:r>
          </a:p>
        </p:txBody>
      </p:sp>
    </p:spTree>
    <p:extLst>
      <p:ext uri="{BB962C8B-B14F-4D97-AF65-F5344CB8AC3E}">
        <p14:creationId xmlns:p14="http://schemas.microsoft.com/office/powerpoint/2010/main" val="14105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0" y="774700"/>
            <a:ext cx="9144000" cy="6083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l-GR" altLang="en-US">
              <a:cs typeface="Arial" pitchFamily="34" charset="0"/>
            </a:endParaRPr>
          </a:p>
        </p:txBody>
      </p:sp>
      <p:sp>
        <p:nvSpPr>
          <p:cNvPr id="271364" name="WordArt 4"/>
          <p:cNvSpPr>
            <a:spLocks noChangeArrowheads="1" noChangeShapeType="1" noTextEdit="1"/>
          </p:cNvSpPr>
          <p:nvPr/>
        </p:nvSpPr>
        <p:spPr bwMode="auto">
          <a:xfrm>
            <a:off x="658813" y="69850"/>
            <a:ext cx="79057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Системы координат в палеомагнетизме 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1090613" y="4735513"/>
            <a:ext cx="4446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en-US" b="1">
                <a:solidFill>
                  <a:srgbClr val="0066FF"/>
                </a:solidFill>
              </a:rPr>
              <a:t>Введена поправка за наклон пластов</a:t>
            </a:r>
          </a:p>
          <a:p>
            <a:pPr algn="ctr" eaLnBrk="0" hangingPunct="0"/>
            <a:r>
              <a:rPr lang="ru-RU" altLang="en-US" b="1">
                <a:solidFill>
                  <a:srgbClr val="0066FF"/>
                </a:solidFill>
              </a:rPr>
              <a:t> (распрямление складки)</a:t>
            </a:r>
            <a:endParaRPr lang="ru-RU" altLang="en-US">
              <a:solidFill>
                <a:srgbClr val="0066FF"/>
              </a:solidFill>
              <a:latin typeface="Times New Roman" pitchFamily="18" charset="0"/>
            </a:endParaRPr>
          </a:p>
        </p:txBody>
      </p:sp>
      <p:grpSp>
        <p:nvGrpSpPr>
          <p:cNvPr id="271367" name="Group 7"/>
          <p:cNvGrpSpPr>
            <a:grpSpLocks/>
          </p:cNvGrpSpPr>
          <p:nvPr/>
        </p:nvGrpSpPr>
        <p:grpSpPr bwMode="auto">
          <a:xfrm rot="3415789">
            <a:off x="252413" y="2822575"/>
            <a:ext cx="1746250" cy="1701800"/>
            <a:chOff x="495" y="1098"/>
            <a:chExt cx="780" cy="720"/>
          </a:xfrm>
        </p:grpSpPr>
        <p:pic>
          <p:nvPicPr>
            <p:cNvPr id="271368" name="Picture 8" descr="2555315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9" t="22678" r="41093" b="15590"/>
            <a:stretch>
              <a:fillRect/>
            </a:stretch>
          </p:blipFill>
          <p:spPr bwMode="auto">
            <a:xfrm>
              <a:off x="495" y="1098"/>
              <a:ext cx="7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369" name="AutoShape 9"/>
            <p:cNvSpPr>
              <a:spLocks noChangeArrowheads="1"/>
            </p:cNvSpPr>
            <p:nvPr/>
          </p:nvSpPr>
          <p:spPr bwMode="auto">
            <a:xfrm rot="1500000">
              <a:off x="513" y="1412"/>
              <a:ext cx="748" cy="77"/>
            </a:xfrm>
            <a:prstGeom prst="rightArrow">
              <a:avLst>
                <a:gd name="adj1" fmla="val 50000"/>
                <a:gd name="adj2" fmla="val 24285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1373" name="Group 13"/>
          <p:cNvGrpSpPr>
            <a:grpSpLocks/>
          </p:cNvGrpSpPr>
          <p:nvPr/>
        </p:nvGrpSpPr>
        <p:grpSpPr bwMode="auto">
          <a:xfrm>
            <a:off x="574675" y="1824038"/>
            <a:ext cx="4454525" cy="4805362"/>
            <a:chOff x="274" y="1149"/>
            <a:chExt cx="2806" cy="3027"/>
          </a:xfrm>
        </p:grpSpPr>
        <p:sp>
          <p:nvSpPr>
            <p:cNvPr id="271374" name="AutoShape 14"/>
            <p:cNvSpPr>
              <a:spLocks noChangeArrowheads="1"/>
            </p:cNvSpPr>
            <p:nvPr/>
          </p:nvSpPr>
          <p:spPr bwMode="auto">
            <a:xfrm>
              <a:off x="496" y="1768"/>
              <a:ext cx="64" cy="2408"/>
            </a:xfrm>
            <a:prstGeom prst="downArrow">
              <a:avLst>
                <a:gd name="adj1" fmla="val 50000"/>
                <a:gd name="adj2" fmla="val 94062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1375" name="Group 15"/>
            <p:cNvGrpSpPr>
              <a:grpSpLocks/>
            </p:cNvGrpSpPr>
            <p:nvPr/>
          </p:nvGrpSpPr>
          <p:grpSpPr bwMode="auto">
            <a:xfrm>
              <a:off x="274" y="1149"/>
              <a:ext cx="2806" cy="619"/>
              <a:chOff x="274" y="1149"/>
              <a:chExt cx="2806" cy="619"/>
            </a:xfrm>
          </p:grpSpPr>
          <p:sp>
            <p:nvSpPr>
              <p:cNvPr id="271376" name="AutoShape 16"/>
              <p:cNvSpPr>
                <a:spLocks noChangeArrowheads="1"/>
              </p:cNvSpPr>
              <p:nvPr/>
            </p:nvSpPr>
            <p:spPr bwMode="auto">
              <a:xfrm>
                <a:off x="528" y="1712"/>
                <a:ext cx="2552" cy="56"/>
              </a:xfrm>
              <a:prstGeom prst="rightArrow">
                <a:avLst>
                  <a:gd name="adj1" fmla="val 50000"/>
                  <a:gd name="adj2" fmla="val 1139286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377" name="AutoShape 17"/>
              <p:cNvSpPr>
                <a:spLocks noChangeArrowheads="1"/>
              </p:cNvSpPr>
              <p:nvPr/>
            </p:nvSpPr>
            <p:spPr bwMode="auto">
              <a:xfrm rot="2700000">
                <a:off x="1045" y="378"/>
                <a:ext cx="57" cy="1600"/>
              </a:xfrm>
              <a:prstGeom prst="upArrow">
                <a:avLst>
                  <a:gd name="adj1" fmla="val 50000"/>
                  <a:gd name="adj2" fmla="val 701754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1378" name="Group 18"/>
          <p:cNvGrpSpPr>
            <a:grpSpLocks/>
          </p:cNvGrpSpPr>
          <p:nvPr/>
        </p:nvGrpSpPr>
        <p:grpSpPr bwMode="auto">
          <a:xfrm>
            <a:off x="5092700" y="2284413"/>
            <a:ext cx="3467100" cy="3735387"/>
            <a:chOff x="3128" y="1639"/>
            <a:chExt cx="2184" cy="2353"/>
          </a:xfrm>
        </p:grpSpPr>
        <p:grpSp>
          <p:nvGrpSpPr>
            <p:cNvPr id="271379" name="Group 19"/>
            <p:cNvGrpSpPr>
              <a:grpSpLocks/>
            </p:cNvGrpSpPr>
            <p:nvPr/>
          </p:nvGrpSpPr>
          <p:grpSpPr bwMode="auto">
            <a:xfrm>
              <a:off x="3136" y="1639"/>
              <a:ext cx="2168" cy="2353"/>
              <a:chOff x="3136" y="1639"/>
              <a:chExt cx="2168" cy="2353"/>
            </a:xfrm>
          </p:grpSpPr>
          <p:sp>
            <p:nvSpPr>
              <p:cNvPr id="271380" name="Oval 20"/>
              <p:cNvSpPr>
                <a:spLocks noChangeArrowheads="1"/>
              </p:cNvSpPr>
              <p:nvPr/>
            </p:nvSpPr>
            <p:spPr bwMode="auto">
              <a:xfrm>
                <a:off x="3136" y="1912"/>
                <a:ext cx="2168" cy="205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1381" name="Group 21"/>
              <p:cNvGrpSpPr>
                <a:grpSpLocks/>
              </p:cNvGrpSpPr>
              <p:nvPr/>
            </p:nvGrpSpPr>
            <p:grpSpPr bwMode="auto">
              <a:xfrm>
                <a:off x="4102" y="1639"/>
                <a:ext cx="220" cy="2353"/>
                <a:chOff x="4102" y="1639"/>
                <a:chExt cx="220" cy="2353"/>
              </a:xfrm>
            </p:grpSpPr>
            <p:sp>
              <p:nvSpPr>
                <p:cNvPr id="271382" name="Line 22"/>
                <p:cNvSpPr>
                  <a:spLocks noChangeShapeType="1"/>
                </p:cNvSpPr>
                <p:nvPr/>
              </p:nvSpPr>
              <p:spPr bwMode="auto">
                <a:xfrm>
                  <a:off x="4216" y="1920"/>
                  <a:ext cx="8" cy="20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38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102" y="1639"/>
                  <a:ext cx="22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/>
                    <a:t>N</a:t>
                  </a:r>
                  <a:endParaRPr lang="ru-RU" altLang="en-US"/>
                </a:p>
              </p:txBody>
            </p:sp>
          </p:grpSp>
        </p:grpSp>
        <p:sp>
          <p:nvSpPr>
            <p:cNvPr id="271384" name="Line 24"/>
            <p:cNvSpPr>
              <a:spLocks noChangeShapeType="1"/>
            </p:cNvSpPr>
            <p:nvPr/>
          </p:nvSpPr>
          <p:spPr bwMode="auto">
            <a:xfrm>
              <a:off x="3128" y="2960"/>
              <a:ext cx="2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1385" name="Text Box 25"/>
          <p:cNvSpPr txBox="1">
            <a:spLocks noChangeArrowheads="1"/>
          </p:cNvSpPr>
          <p:nvPr/>
        </p:nvSpPr>
        <p:spPr bwMode="auto">
          <a:xfrm rot="18840000">
            <a:off x="800894" y="1361282"/>
            <a:ext cx="1747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Х пласта</a:t>
            </a:r>
          </a:p>
          <a:p>
            <a:endParaRPr lang="ru-RU" altLang="en-US"/>
          </a:p>
        </p:txBody>
      </p:sp>
      <p:sp>
        <p:nvSpPr>
          <p:cNvPr id="271386" name="Text Box 26"/>
          <p:cNvSpPr txBox="1">
            <a:spLocks noChangeArrowheads="1"/>
          </p:cNvSpPr>
          <p:nvPr/>
        </p:nvSpPr>
        <p:spPr bwMode="auto">
          <a:xfrm rot="16200000">
            <a:off x="-387350" y="5351463"/>
            <a:ext cx="1747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</a:t>
            </a:r>
            <a:r>
              <a:rPr lang="en-US" altLang="en-US"/>
              <a:t>Z</a:t>
            </a:r>
            <a:r>
              <a:rPr lang="ru-RU" altLang="en-US"/>
              <a:t> пласта</a:t>
            </a:r>
          </a:p>
        </p:txBody>
      </p:sp>
      <p:sp>
        <p:nvSpPr>
          <p:cNvPr id="271387" name="Text Box 27"/>
          <p:cNvSpPr txBox="1">
            <a:spLocks noChangeArrowheads="1"/>
          </p:cNvSpPr>
          <p:nvPr/>
        </p:nvSpPr>
        <p:spPr bwMode="auto">
          <a:xfrm>
            <a:off x="2986088" y="2898775"/>
            <a:ext cx="1747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/>
              <a:t>Ось </a:t>
            </a:r>
            <a:r>
              <a:rPr lang="en-US" altLang="en-US"/>
              <a:t>Y</a:t>
            </a:r>
            <a:r>
              <a:rPr lang="ru-RU" altLang="en-US"/>
              <a:t> пласта</a:t>
            </a:r>
          </a:p>
        </p:txBody>
      </p:sp>
      <p:sp>
        <p:nvSpPr>
          <p:cNvPr id="271388" name="Oval 28"/>
          <p:cNvSpPr>
            <a:spLocks noChangeArrowheads="1"/>
          </p:cNvSpPr>
          <p:nvPr/>
        </p:nvSpPr>
        <p:spPr bwMode="auto">
          <a:xfrm>
            <a:off x="6819900" y="4508500"/>
            <a:ext cx="190500" cy="1905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2" name="AutoShape 32"/>
          <p:cNvSpPr>
            <a:spLocks noChangeArrowheads="1"/>
          </p:cNvSpPr>
          <p:nvPr/>
        </p:nvSpPr>
        <p:spPr bwMode="auto">
          <a:xfrm>
            <a:off x="-406400" y="2603500"/>
            <a:ext cx="3797300" cy="838200"/>
          </a:xfrm>
          <a:prstGeom prst="parallelogram">
            <a:avLst>
              <a:gd name="adj" fmla="val 113258"/>
            </a:avLst>
          </a:prstGeom>
          <a:solidFill>
            <a:schemeClr val="accent1">
              <a:alpha val="7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3" name="Rectangle 33"/>
          <p:cNvSpPr>
            <a:spLocks noChangeArrowheads="1"/>
          </p:cNvSpPr>
          <p:nvPr/>
        </p:nvSpPr>
        <p:spPr bwMode="auto">
          <a:xfrm>
            <a:off x="2582863" y="889000"/>
            <a:ext cx="64230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en-US" b="1" i="1" dirty="0">
                <a:solidFill>
                  <a:srgbClr val="FF3300"/>
                </a:solidFill>
              </a:rPr>
              <a:t>  ДРЕВНИЕ (СТРАТИГРАФИЧЕСКИЕ) КООРДИНАТЫ</a:t>
            </a:r>
            <a:r>
              <a:rPr lang="ru-RU" altLang="en-US" b="1" dirty="0"/>
              <a:t> - система координат после приведения объекта измерений в </a:t>
            </a:r>
            <a:r>
              <a:rPr lang="ru-RU" altLang="en-US" b="1" dirty="0" err="1"/>
              <a:t>палеогоризонтальное</a:t>
            </a:r>
            <a:r>
              <a:rPr lang="ru-RU" altLang="en-US" b="1" dirty="0"/>
              <a:t> положение (введения поправки за наклон пластов). В этой системе выполняются все палеомагнитные построения. </a:t>
            </a:r>
          </a:p>
        </p:txBody>
      </p:sp>
    </p:spTree>
    <p:extLst>
      <p:ext uri="{BB962C8B-B14F-4D97-AF65-F5344CB8AC3E}">
        <p14:creationId xmlns:p14="http://schemas.microsoft.com/office/powerpoint/2010/main" val="20071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/>
            <a:endParaRPr lang="en-US" altLang="en-US" sz="2400" i="1">
              <a:latin typeface="Times New Roman" pitchFamily="18" charset="0"/>
            </a:endParaRPr>
          </a:p>
        </p:txBody>
      </p:sp>
      <p:pic>
        <p:nvPicPr>
          <p:cNvPr id="151555" name="Picture 3" descr="DSCN01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663" y="1311275"/>
            <a:ext cx="7297737" cy="5475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1556" name="WordArt 4"/>
          <p:cNvSpPr>
            <a:spLocks noChangeArrowheads="1" noChangeShapeType="1" noTextEdit="1"/>
          </p:cNvSpPr>
          <p:nvPr/>
        </p:nvSpPr>
        <p:spPr bwMode="auto">
          <a:xfrm>
            <a:off x="369888" y="231775"/>
            <a:ext cx="8229600" cy="2101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Криогенный  магнитометр </a:t>
            </a:r>
          </a:p>
          <a:p>
            <a:r>
              <a:rPr lang="ru-RU" sz="1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2G Enterprises 755 R </a:t>
            </a:r>
          </a:p>
          <a:p>
            <a:endParaRPr lang="ru-RU" sz="18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r>
              <a:rPr lang="ru-RU" sz="1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endParaRPr lang="en-US" sz="18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51557" name="Picture 5" descr="DSCN05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317625"/>
            <a:ext cx="7204075" cy="540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1104900" y="3857625"/>
            <a:ext cx="4105275" cy="1428750"/>
          </a:xfrm>
          <a:prstGeom prst="rect">
            <a:avLst/>
          </a:prstGeom>
          <a:noFill/>
          <a:ln w="57150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1103313" y="4552950"/>
            <a:ext cx="6724650" cy="9842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63" name="AutoShape 11"/>
          <p:cNvSpPr>
            <a:spLocks noChangeArrowheads="1"/>
          </p:cNvSpPr>
          <p:nvPr/>
        </p:nvSpPr>
        <p:spPr bwMode="auto">
          <a:xfrm rot="5400000">
            <a:off x="2998788" y="4159250"/>
            <a:ext cx="260350" cy="409575"/>
          </a:xfrm>
          <a:prstGeom prst="flowChartMagneticDrum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64" name="AutoShape 12"/>
          <p:cNvSpPr>
            <a:spLocks noChangeArrowheads="1"/>
          </p:cNvSpPr>
          <p:nvPr/>
        </p:nvSpPr>
        <p:spPr bwMode="auto">
          <a:xfrm>
            <a:off x="2770188" y="4338638"/>
            <a:ext cx="258762" cy="511175"/>
          </a:xfrm>
          <a:prstGeom prst="flowChartMagneticDrum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65" name="Oval 13"/>
          <p:cNvSpPr>
            <a:spLocks noChangeArrowheads="1"/>
          </p:cNvSpPr>
          <p:nvPr/>
        </p:nvSpPr>
        <p:spPr bwMode="auto">
          <a:xfrm>
            <a:off x="2946400" y="4384675"/>
            <a:ext cx="392113" cy="420688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69" name="Rectangle 17"/>
          <p:cNvSpPr>
            <a:spLocks noChangeArrowheads="1"/>
          </p:cNvSpPr>
          <p:nvPr/>
        </p:nvSpPr>
        <p:spPr bwMode="auto">
          <a:xfrm>
            <a:off x="5195888" y="3630613"/>
            <a:ext cx="2540000" cy="181451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0" name="AutoShape 18"/>
          <p:cNvSpPr>
            <a:spLocks noChangeArrowheads="1"/>
          </p:cNvSpPr>
          <p:nvPr/>
        </p:nvSpPr>
        <p:spPr bwMode="auto">
          <a:xfrm>
            <a:off x="6697663" y="4295775"/>
            <a:ext cx="361950" cy="59531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1" name="AutoShape 19"/>
          <p:cNvSpPr>
            <a:spLocks noChangeArrowheads="1"/>
          </p:cNvSpPr>
          <p:nvPr/>
        </p:nvSpPr>
        <p:spPr bwMode="auto">
          <a:xfrm>
            <a:off x="6022975" y="4384675"/>
            <a:ext cx="536575" cy="420688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5BFB90"/>
          </a:solidFill>
          <a:ln w="9525">
            <a:solidFill>
              <a:srgbClr val="99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2" name="Rectangle 20"/>
          <p:cNvSpPr>
            <a:spLocks noChangeArrowheads="1"/>
          </p:cNvSpPr>
          <p:nvPr/>
        </p:nvSpPr>
        <p:spPr bwMode="auto">
          <a:xfrm>
            <a:off x="7967663" y="4543425"/>
            <a:ext cx="188912" cy="10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-0.54219 -0.00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1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218 -0.00417 L -0.1335 0.004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77 0.00139 L -0.20261 -0.001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61 -0.00139 L -0.53872 -0.0032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8" grpId="0" animBg="1"/>
      <p:bldP spid="151559" grpId="0" animBg="1"/>
      <p:bldP spid="151563" grpId="0" animBg="1"/>
      <p:bldP spid="151564" grpId="0" animBg="1"/>
      <p:bldP spid="151565" grpId="0" animBg="1"/>
      <p:bldP spid="151569" grpId="0" animBg="1"/>
      <p:bldP spid="151570" grpId="0" animBg="1"/>
      <p:bldP spid="151571" grpId="0" animBg="1"/>
      <p:bldP spid="151572" grpId="0" animBg="1"/>
      <p:bldP spid="151572" grpId="1" animBg="1"/>
      <p:bldP spid="151572" grpId="2" animBg="1"/>
      <p:bldP spid="151572" grpId="3" animBg="1"/>
      <p:bldP spid="151572" grpId="4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7" name="Rectangle 7"/>
          <p:cNvSpPr>
            <a:spLocks noChangeArrowheads="1"/>
          </p:cNvSpPr>
          <p:nvPr/>
        </p:nvSpPr>
        <p:spPr bwMode="auto">
          <a:xfrm>
            <a:off x="385763" y="1425575"/>
            <a:ext cx="8405812" cy="11906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en-US" b="1">
                <a:latin typeface="Arial" pitchFamily="34" charset="0"/>
              </a:rPr>
              <a:t>. </a:t>
            </a:r>
          </a:p>
          <a:p>
            <a:pPr algn="just" eaLnBrk="1" hangingPunct="1"/>
            <a:r>
              <a:rPr lang="ru-RU" altLang="en-US" b="1" i="1">
                <a:solidFill>
                  <a:srgbClr val="FF3300"/>
                </a:solidFill>
                <a:latin typeface="Arial" pitchFamily="34" charset="0"/>
              </a:rPr>
              <a:t>ОРИЕНТИРОВАННЫЙ ОБРАЗЕЦ</a:t>
            </a:r>
            <a:r>
              <a:rPr lang="ru-RU" altLang="en-US" b="1">
                <a:latin typeface="Arial" pitchFamily="34" charset="0"/>
              </a:rPr>
              <a:t> – образец горной породы, положение которого определено в пространстве. </a:t>
            </a:r>
          </a:p>
          <a:p>
            <a:pPr algn="just" eaLnBrk="1" hangingPunct="1"/>
            <a:r>
              <a:rPr lang="ru-RU" altLang="en-US" b="1">
                <a:latin typeface="Arial" pitchFamily="34" charset="0"/>
              </a:rPr>
              <a:t>Существуют три основных типа палеомагнитных образцов.</a:t>
            </a:r>
            <a:endParaRPr lang="ru-RU" altLang="en-US">
              <a:latin typeface="Arial" pitchFamily="34" charset="0"/>
            </a:endParaRPr>
          </a:p>
        </p:txBody>
      </p:sp>
      <p:sp>
        <p:nvSpPr>
          <p:cNvPr id="593922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pic>
        <p:nvPicPr>
          <p:cNvPr id="593923" name="Picture 3" descr="lecture98x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2388" y="2774950"/>
            <a:ext cx="6076950" cy="4083050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25" name="WordArt 5"/>
          <p:cNvSpPr>
            <a:spLocks noChangeArrowheads="1" noChangeShapeType="1"/>
          </p:cNvSpPr>
          <p:nvPr/>
        </p:nvSpPr>
        <p:spPr bwMode="auto">
          <a:xfrm>
            <a:off x="257175" y="28575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93926" name="Rectangle 6"/>
          <p:cNvSpPr>
            <a:spLocks noChangeArrowheads="1"/>
          </p:cNvSpPr>
          <p:nvPr/>
        </p:nvSpPr>
        <p:spPr bwMode="auto">
          <a:xfrm>
            <a:off x="401638" y="777875"/>
            <a:ext cx="8405812" cy="9159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en-US" b="1">
                <a:latin typeface="Arial" pitchFamily="34" charset="0"/>
              </a:rPr>
              <a:t>Палеомагнетизм оперирует векторными величинами, поэтому образцы, отбираемые для палеомагнитных исследований должны быть ориентированными. </a:t>
            </a:r>
          </a:p>
        </p:txBody>
      </p:sp>
      <p:sp>
        <p:nvSpPr>
          <p:cNvPr id="593928" name="Text Box 8"/>
          <p:cNvSpPr txBox="1">
            <a:spLocks noChangeArrowheads="1"/>
          </p:cNvSpPr>
          <p:nvPr/>
        </p:nvSpPr>
        <p:spPr bwMode="auto">
          <a:xfrm>
            <a:off x="1328738" y="4741863"/>
            <a:ext cx="1909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b="1">
                <a:latin typeface="Arial" pitchFamily="34" charset="0"/>
              </a:rPr>
              <a:t>цилиндр (керн)</a:t>
            </a:r>
          </a:p>
        </p:txBody>
      </p:sp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5276850" y="4405313"/>
            <a:ext cx="822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b="1">
                <a:latin typeface="Arial" pitchFamily="34" charset="0"/>
              </a:rPr>
              <a:t>кубик</a:t>
            </a:r>
          </a:p>
        </p:txBody>
      </p:sp>
      <p:sp>
        <p:nvSpPr>
          <p:cNvPr id="593930" name="Text Box 10"/>
          <p:cNvSpPr txBox="1">
            <a:spLocks noChangeArrowheads="1"/>
          </p:cNvSpPr>
          <p:nvPr/>
        </p:nvSpPr>
        <p:spPr bwMode="auto">
          <a:xfrm>
            <a:off x="5126038" y="6216650"/>
            <a:ext cx="40179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b="1" i="1">
                <a:solidFill>
                  <a:srgbClr val="FF3300"/>
                </a:solidFill>
                <a:latin typeface="Arial" pitchFamily="34" charset="0"/>
              </a:rPr>
              <a:t>красной стрелкой на всех образцах показана ось «Х</a:t>
            </a:r>
            <a:r>
              <a:rPr lang="ru-RU" altLang="en-US" b="1">
                <a:solidFill>
                  <a:srgbClr val="FF3300"/>
                </a:solidFill>
                <a:latin typeface="Arial" pitchFamily="34" charset="0"/>
              </a:rPr>
              <a:t>»</a:t>
            </a:r>
          </a:p>
        </p:txBody>
      </p:sp>
      <p:sp>
        <p:nvSpPr>
          <p:cNvPr id="593931" name="Text Box 11"/>
          <p:cNvSpPr txBox="1">
            <a:spLocks noChangeArrowheads="1"/>
          </p:cNvSpPr>
          <p:nvPr/>
        </p:nvSpPr>
        <p:spPr bwMode="auto">
          <a:xfrm>
            <a:off x="4357688" y="5175250"/>
            <a:ext cx="2947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b="1">
                <a:latin typeface="Arial" pitchFamily="34" charset="0"/>
              </a:rPr>
              <a:t>пластиковый контейнер</a:t>
            </a:r>
          </a:p>
        </p:txBody>
      </p:sp>
    </p:spTree>
    <p:extLst>
      <p:ext uri="{BB962C8B-B14F-4D97-AF65-F5344CB8AC3E}">
        <p14:creationId xmlns:p14="http://schemas.microsoft.com/office/powerpoint/2010/main" val="8413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9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3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93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93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7" grpId="0" animBg="1" autoUpdateAnimBg="0"/>
      <p:bldP spid="593928" grpId="0"/>
      <p:bldP spid="593929" grpId="0"/>
      <p:bldP spid="593930" grpId="0"/>
      <p:bldP spid="5939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690185" name="Picture 9" descr="ns-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2953"/>
          <a:stretch>
            <a:fillRect/>
          </a:stretch>
        </p:blipFill>
        <p:spPr bwMode="auto">
          <a:xfrm>
            <a:off x="0" y="174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0186" name="Text Box 10"/>
          <p:cNvSpPr txBox="1">
            <a:spLocks noChangeArrowheads="1"/>
          </p:cNvSpPr>
          <p:nvPr/>
        </p:nvSpPr>
        <p:spPr bwMode="auto">
          <a:xfrm>
            <a:off x="417513" y="165100"/>
            <a:ext cx="52959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 sz="6600" dirty="0">
              <a:solidFill>
                <a:srgbClr val="3008F6"/>
              </a:solidFill>
            </a:endParaRPr>
          </a:p>
          <a:p>
            <a:endParaRPr lang="ru-RU" altLang="ru-RU" dirty="0"/>
          </a:p>
        </p:txBody>
      </p:sp>
      <p:sp>
        <p:nvSpPr>
          <p:cNvPr id="690187" name="Text Box 11"/>
          <p:cNvSpPr txBox="1">
            <a:spLocks noChangeArrowheads="1"/>
          </p:cNvSpPr>
          <p:nvPr/>
        </p:nvSpPr>
        <p:spPr bwMode="auto">
          <a:xfrm>
            <a:off x="719138" y="4411663"/>
            <a:ext cx="8005762" cy="173672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5400" b="1">
                <a:solidFill>
                  <a:schemeClr val="bg1"/>
                </a:solidFill>
              </a:rPr>
              <a:t>Рудименты обработки </a:t>
            </a:r>
          </a:p>
          <a:p>
            <a:r>
              <a:rPr lang="ru-RU" altLang="ru-RU" sz="5400" b="1">
                <a:solidFill>
                  <a:schemeClr val="bg1"/>
                </a:solidFill>
              </a:rPr>
              <a:t>палеомагнитных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19027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874" name="Group 2"/>
          <p:cNvGrpSpPr>
            <a:grpSpLocks/>
          </p:cNvGrpSpPr>
          <p:nvPr/>
        </p:nvGrpSpPr>
        <p:grpSpPr bwMode="auto">
          <a:xfrm>
            <a:off x="684213" y="476250"/>
            <a:ext cx="8135937" cy="5689600"/>
            <a:chOff x="431" y="572"/>
            <a:chExt cx="4853" cy="3289"/>
          </a:xfrm>
        </p:grpSpPr>
        <p:sp>
          <p:nvSpPr>
            <p:cNvPr id="719875" name="Rectangle 3"/>
            <p:cNvSpPr>
              <a:spLocks noChangeArrowheads="1"/>
            </p:cNvSpPr>
            <p:nvPr/>
          </p:nvSpPr>
          <p:spPr bwMode="auto">
            <a:xfrm>
              <a:off x="431" y="572"/>
              <a:ext cx="23" cy="32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876" name="Rectangle 4"/>
            <p:cNvSpPr>
              <a:spLocks noChangeArrowheads="1"/>
            </p:cNvSpPr>
            <p:nvPr/>
          </p:nvSpPr>
          <p:spPr bwMode="auto">
            <a:xfrm>
              <a:off x="431" y="3838"/>
              <a:ext cx="4853" cy="2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19877" name="AutoShape 5"/>
          <p:cNvSpPr>
            <a:spLocks noChangeArrowheads="1"/>
          </p:cNvSpPr>
          <p:nvPr/>
        </p:nvSpPr>
        <p:spPr bwMode="auto">
          <a:xfrm rot="3840000">
            <a:off x="2853531" y="2523332"/>
            <a:ext cx="182563" cy="5010150"/>
          </a:xfrm>
          <a:prstGeom prst="upArrow">
            <a:avLst>
              <a:gd name="adj1" fmla="val 50000"/>
              <a:gd name="adj2" fmla="val 68608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78" name="AutoShape 6"/>
          <p:cNvSpPr>
            <a:spLocks noChangeArrowheads="1"/>
          </p:cNvSpPr>
          <p:nvPr/>
        </p:nvSpPr>
        <p:spPr bwMode="auto">
          <a:xfrm rot="3840000">
            <a:off x="4391025" y="101600"/>
            <a:ext cx="144463" cy="8424863"/>
          </a:xfrm>
          <a:prstGeom prst="upArrow">
            <a:avLst>
              <a:gd name="adj1" fmla="val 50000"/>
              <a:gd name="adj2" fmla="val 14579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79" name="AutoShape 7"/>
          <p:cNvSpPr>
            <a:spLocks noChangeArrowheads="1"/>
          </p:cNvSpPr>
          <p:nvPr/>
        </p:nvSpPr>
        <p:spPr bwMode="auto">
          <a:xfrm rot="3840000">
            <a:off x="3600450" y="1465263"/>
            <a:ext cx="144463" cy="6408737"/>
          </a:xfrm>
          <a:prstGeom prst="upArrow">
            <a:avLst>
              <a:gd name="adj1" fmla="val 50000"/>
              <a:gd name="adj2" fmla="val 11090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80" name="AutoShape 8"/>
          <p:cNvSpPr>
            <a:spLocks noChangeArrowheads="1"/>
          </p:cNvSpPr>
          <p:nvPr/>
        </p:nvSpPr>
        <p:spPr bwMode="auto">
          <a:xfrm rot="3840000">
            <a:off x="2193131" y="3599657"/>
            <a:ext cx="185737" cy="3492500"/>
          </a:xfrm>
          <a:prstGeom prst="upArrow">
            <a:avLst>
              <a:gd name="adj1" fmla="val 50000"/>
              <a:gd name="adj2" fmla="val 4700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81" name="AutoShape 9"/>
          <p:cNvSpPr>
            <a:spLocks noChangeArrowheads="1"/>
          </p:cNvSpPr>
          <p:nvPr/>
        </p:nvSpPr>
        <p:spPr bwMode="auto">
          <a:xfrm rot="3849497">
            <a:off x="1093788" y="5322888"/>
            <a:ext cx="187325" cy="1152525"/>
          </a:xfrm>
          <a:prstGeom prst="upArrow">
            <a:avLst>
              <a:gd name="adj1" fmla="val 50000"/>
              <a:gd name="adj2" fmla="val 1538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82" name="Rectangle 10"/>
          <p:cNvSpPr>
            <a:spLocks noChangeArrowheads="1"/>
          </p:cNvSpPr>
          <p:nvPr/>
        </p:nvSpPr>
        <p:spPr bwMode="auto">
          <a:xfrm>
            <a:off x="684213" y="2420938"/>
            <a:ext cx="7559675" cy="37449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83" name="Text Box 11"/>
          <p:cNvSpPr txBox="1">
            <a:spLocks noChangeArrowheads="1"/>
          </p:cNvSpPr>
          <p:nvPr/>
        </p:nvSpPr>
        <p:spPr bwMode="auto">
          <a:xfrm>
            <a:off x="8027988" y="61658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Y1</a:t>
            </a:r>
            <a:endParaRPr lang="ru-RU" altLang="ru-RU" b="1">
              <a:latin typeface="Arial" charset="0"/>
            </a:endParaRPr>
          </a:p>
        </p:txBody>
      </p:sp>
      <p:sp>
        <p:nvSpPr>
          <p:cNvPr id="719884" name="Text Box 12"/>
          <p:cNvSpPr txBox="1">
            <a:spLocks noChangeArrowheads="1"/>
          </p:cNvSpPr>
          <p:nvPr/>
        </p:nvSpPr>
        <p:spPr bwMode="auto">
          <a:xfrm>
            <a:off x="179388" y="219868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X1</a:t>
            </a:r>
            <a:endParaRPr lang="ru-RU" altLang="ru-RU" b="1">
              <a:latin typeface="Arial" charset="0"/>
            </a:endParaRPr>
          </a:p>
        </p:txBody>
      </p:sp>
      <p:sp>
        <p:nvSpPr>
          <p:cNvPr id="719885" name="Oval 13"/>
          <p:cNvSpPr>
            <a:spLocks noChangeArrowheads="1"/>
          </p:cNvSpPr>
          <p:nvPr/>
        </p:nvSpPr>
        <p:spPr bwMode="auto">
          <a:xfrm>
            <a:off x="6372225" y="32131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86" name="Oval 14"/>
          <p:cNvSpPr>
            <a:spLocks noChangeArrowheads="1"/>
          </p:cNvSpPr>
          <p:nvPr/>
        </p:nvSpPr>
        <p:spPr bwMode="auto">
          <a:xfrm>
            <a:off x="8134350" y="2339975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87" name="Rectangle 15"/>
          <p:cNvSpPr>
            <a:spLocks noChangeArrowheads="1"/>
          </p:cNvSpPr>
          <p:nvPr/>
        </p:nvSpPr>
        <p:spPr bwMode="auto">
          <a:xfrm>
            <a:off x="684213" y="3284538"/>
            <a:ext cx="5832475" cy="2881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88" name="Text Box 16"/>
          <p:cNvSpPr txBox="1">
            <a:spLocks noChangeArrowheads="1"/>
          </p:cNvSpPr>
          <p:nvPr/>
        </p:nvSpPr>
        <p:spPr bwMode="auto">
          <a:xfrm>
            <a:off x="6300788" y="623728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Y2</a:t>
            </a:r>
            <a:endParaRPr lang="ru-RU" altLang="ru-RU" b="1">
              <a:latin typeface="Arial" charset="0"/>
            </a:endParaRPr>
          </a:p>
        </p:txBody>
      </p:sp>
      <p:sp>
        <p:nvSpPr>
          <p:cNvPr id="719889" name="Oval 17"/>
          <p:cNvSpPr>
            <a:spLocks noChangeArrowheads="1"/>
          </p:cNvSpPr>
          <p:nvPr/>
        </p:nvSpPr>
        <p:spPr bwMode="auto">
          <a:xfrm>
            <a:off x="5003800" y="38608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90" name="Text Box 18"/>
          <p:cNvSpPr txBox="1">
            <a:spLocks noChangeArrowheads="1"/>
          </p:cNvSpPr>
          <p:nvPr/>
        </p:nvSpPr>
        <p:spPr bwMode="auto">
          <a:xfrm>
            <a:off x="250825" y="3789363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X3</a:t>
            </a:r>
            <a:endParaRPr lang="ru-RU" altLang="ru-RU" b="1">
              <a:latin typeface="Arial" charset="0"/>
            </a:endParaRPr>
          </a:p>
        </p:txBody>
      </p:sp>
      <p:sp>
        <p:nvSpPr>
          <p:cNvPr id="719891" name="Text Box 19"/>
          <p:cNvSpPr txBox="1">
            <a:spLocks noChangeArrowheads="1"/>
          </p:cNvSpPr>
          <p:nvPr/>
        </p:nvSpPr>
        <p:spPr bwMode="auto">
          <a:xfrm>
            <a:off x="7667625" y="1557338"/>
            <a:ext cx="12239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ru-RU" sz="2800" b="1">
                <a:latin typeface="Arial" charset="0"/>
              </a:rPr>
              <a:t>NRM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719892" name="Text Box 20"/>
          <p:cNvSpPr txBox="1">
            <a:spLocks noChangeArrowheads="1"/>
          </p:cNvSpPr>
          <p:nvPr/>
        </p:nvSpPr>
        <p:spPr bwMode="auto">
          <a:xfrm>
            <a:off x="5219700" y="4076700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350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H="1">
            <a:off x="6488113" y="2446338"/>
            <a:ext cx="172720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894" name="Oval 22"/>
          <p:cNvSpPr>
            <a:spLocks noChangeArrowheads="1"/>
          </p:cNvSpPr>
          <p:nvPr/>
        </p:nvSpPr>
        <p:spPr bwMode="auto">
          <a:xfrm>
            <a:off x="1619250" y="55165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95" name="Rectangle 23"/>
          <p:cNvSpPr>
            <a:spLocks noChangeArrowheads="1"/>
          </p:cNvSpPr>
          <p:nvPr/>
        </p:nvSpPr>
        <p:spPr bwMode="auto">
          <a:xfrm>
            <a:off x="684213" y="3933825"/>
            <a:ext cx="4462462" cy="2232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6711950" y="3303588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200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19897" name="Rectangle 25"/>
          <p:cNvSpPr>
            <a:spLocks noChangeArrowheads="1"/>
          </p:cNvSpPr>
          <p:nvPr/>
        </p:nvSpPr>
        <p:spPr bwMode="auto">
          <a:xfrm>
            <a:off x="684213" y="4610100"/>
            <a:ext cx="3076575" cy="15128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98" name="Text Box 26"/>
          <p:cNvSpPr txBox="1">
            <a:spLocks noChangeArrowheads="1"/>
          </p:cNvSpPr>
          <p:nvPr/>
        </p:nvSpPr>
        <p:spPr bwMode="auto">
          <a:xfrm>
            <a:off x="3851275" y="4797425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450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19899" name="Text Box 27"/>
          <p:cNvSpPr txBox="1">
            <a:spLocks noChangeArrowheads="1"/>
          </p:cNvSpPr>
          <p:nvPr/>
        </p:nvSpPr>
        <p:spPr bwMode="auto">
          <a:xfrm>
            <a:off x="161925" y="6284913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580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19900" name="Rectangle 28"/>
          <p:cNvSpPr>
            <a:spLocks noChangeArrowheads="1"/>
          </p:cNvSpPr>
          <p:nvPr/>
        </p:nvSpPr>
        <p:spPr bwMode="auto">
          <a:xfrm>
            <a:off x="684213" y="5589588"/>
            <a:ext cx="1008062" cy="5762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901" name="Oval 29"/>
          <p:cNvSpPr>
            <a:spLocks noChangeArrowheads="1"/>
          </p:cNvSpPr>
          <p:nvPr/>
        </p:nvSpPr>
        <p:spPr bwMode="auto">
          <a:xfrm>
            <a:off x="3635375" y="45085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902" name="Text Box 30"/>
          <p:cNvSpPr txBox="1">
            <a:spLocks noChangeArrowheads="1"/>
          </p:cNvSpPr>
          <p:nvPr/>
        </p:nvSpPr>
        <p:spPr bwMode="auto">
          <a:xfrm>
            <a:off x="4986338" y="6202363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Y3</a:t>
            </a:r>
            <a:endParaRPr lang="ru-RU" altLang="ru-RU" b="1">
              <a:latin typeface="Arial" charset="0"/>
            </a:endParaRPr>
          </a:p>
        </p:txBody>
      </p:sp>
      <p:sp>
        <p:nvSpPr>
          <p:cNvPr id="719903" name="Text Box 31"/>
          <p:cNvSpPr txBox="1">
            <a:spLocks noChangeArrowheads="1"/>
          </p:cNvSpPr>
          <p:nvPr/>
        </p:nvSpPr>
        <p:spPr bwMode="auto">
          <a:xfrm>
            <a:off x="3462338" y="61944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Y4</a:t>
            </a:r>
            <a:endParaRPr lang="ru-RU" altLang="ru-RU" b="1">
              <a:latin typeface="Arial" charset="0"/>
            </a:endParaRPr>
          </a:p>
        </p:txBody>
      </p:sp>
      <p:sp>
        <p:nvSpPr>
          <p:cNvPr id="719904" name="Text Box 32"/>
          <p:cNvSpPr txBox="1">
            <a:spLocks noChangeArrowheads="1"/>
          </p:cNvSpPr>
          <p:nvPr/>
        </p:nvSpPr>
        <p:spPr bwMode="auto">
          <a:xfrm>
            <a:off x="1444625" y="620077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Y5</a:t>
            </a:r>
            <a:endParaRPr lang="ru-RU" altLang="ru-RU" b="1">
              <a:latin typeface="Arial" charset="0"/>
            </a:endParaRPr>
          </a:p>
        </p:txBody>
      </p:sp>
      <p:sp>
        <p:nvSpPr>
          <p:cNvPr id="719905" name="Text Box 33"/>
          <p:cNvSpPr txBox="1">
            <a:spLocks noChangeArrowheads="1"/>
          </p:cNvSpPr>
          <p:nvPr/>
        </p:nvSpPr>
        <p:spPr bwMode="auto">
          <a:xfrm>
            <a:off x="250825" y="450850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X4</a:t>
            </a:r>
            <a:endParaRPr lang="ru-RU" altLang="ru-RU" b="1">
              <a:latin typeface="Arial" charset="0"/>
            </a:endParaRPr>
          </a:p>
        </p:txBody>
      </p:sp>
      <p:sp>
        <p:nvSpPr>
          <p:cNvPr id="719906" name="Text Box 34"/>
          <p:cNvSpPr txBox="1">
            <a:spLocks noChangeArrowheads="1"/>
          </p:cNvSpPr>
          <p:nvPr/>
        </p:nvSpPr>
        <p:spPr bwMode="auto">
          <a:xfrm>
            <a:off x="147638" y="537368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X5</a:t>
            </a:r>
            <a:endParaRPr lang="ru-RU" altLang="ru-RU" b="1">
              <a:latin typeface="Arial" charset="0"/>
            </a:endParaRPr>
          </a:p>
        </p:txBody>
      </p:sp>
      <p:sp>
        <p:nvSpPr>
          <p:cNvPr id="719907" name="Text Box 35"/>
          <p:cNvSpPr txBox="1">
            <a:spLocks noChangeArrowheads="1"/>
          </p:cNvSpPr>
          <p:nvPr/>
        </p:nvSpPr>
        <p:spPr bwMode="auto">
          <a:xfrm>
            <a:off x="179388" y="308927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X2</a:t>
            </a:r>
            <a:endParaRPr lang="ru-RU" altLang="ru-RU" b="1">
              <a:latin typeface="Arial" charset="0"/>
            </a:endParaRPr>
          </a:p>
        </p:txBody>
      </p:sp>
      <p:sp>
        <p:nvSpPr>
          <p:cNvPr id="719908" name="Line 36"/>
          <p:cNvSpPr>
            <a:spLocks noChangeShapeType="1"/>
          </p:cNvSpPr>
          <p:nvPr/>
        </p:nvSpPr>
        <p:spPr bwMode="auto">
          <a:xfrm rot="180000" flipH="1">
            <a:off x="5076825" y="3284538"/>
            <a:ext cx="1366838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909" name="Line 37"/>
          <p:cNvSpPr>
            <a:spLocks noChangeShapeType="1"/>
          </p:cNvSpPr>
          <p:nvPr/>
        </p:nvSpPr>
        <p:spPr bwMode="auto">
          <a:xfrm flipH="1">
            <a:off x="3708400" y="3933825"/>
            <a:ext cx="1439863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910" name="Line 38"/>
          <p:cNvSpPr>
            <a:spLocks noChangeShapeType="1"/>
          </p:cNvSpPr>
          <p:nvPr/>
        </p:nvSpPr>
        <p:spPr bwMode="auto">
          <a:xfrm flipH="1">
            <a:off x="1692275" y="4652963"/>
            <a:ext cx="2016125" cy="100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911" name="Oval 39"/>
          <p:cNvSpPr>
            <a:spLocks noChangeArrowheads="1"/>
          </p:cNvSpPr>
          <p:nvPr/>
        </p:nvSpPr>
        <p:spPr bwMode="auto">
          <a:xfrm>
            <a:off x="573088" y="603091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912" name="Line 40"/>
          <p:cNvSpPr>
            <a:spLocks noChangeShapeType="1"/>
          </p:cNvSpPr>
          <p:nvPr/>
        </p:nvSpPr>
        <p:spPr bwMode="auto">
          <a:xfrm rot="180000" flipH="1">
            <a:off x="684213" y="5608638"/>
            <a:ext cx="1008062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913" name="Text Box 41"/>
          <p:cNvSpPr txBox="1">
            <a:spLocks noChangeArrowheads="1"/>
          </p:cNvSpPr>
          <p:nvPr/>
        </p:nvSpPr>
        <p:spPr bwMode="auto">
          <a:xfrm>
            <a:off x="900113" y="549275"/>
            <a:ext cx="433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ru-RU" sz="3200" b="1">
                <a:latin typeface="Arial" charset="0"/>
              </a:rPr>
              <a:t>X</a:t>
            </a:r>
            <a:endParaRPr lang="ru-RU" altLang="ru-RU" sz="4400" b="1">
              <a:latin typeface="Arial" charset="0"/>
            </a:endParaRPr>
          </a:p>
        </p:txBody>
      </p:sp>
      <p:sp>
        <p:nvSpPr>
          <p:cNvPr id="719914" name="Text Box 42"/>
          <p:cNvSpPr txBox="1">
            <a:spLocks noChangeArrowheads="1"/>
          </p:cNvSpPr>
          <p:nvPr/>
        </p:nvSpPr>
        <p:spPr bwMode="auto">
          <a:xfrm>
            <a:off x="8604250" y="5373688"/>
            <a:ext cx="45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3200" b="1">
                <a:latin typeface="Arial" charset="0"/>
              </a:rPr>
              <a:t>Y</a:t>
            </a:r>
            <a:endParaRPr lang="ru-RU" altLang="ru-RU" sz="3200" b="1">
              <a:latin typeface="Arial" charset="0"/>
            </a:endParaRPr>
          </a:p>
        </p:txBody>
      </p:sp>
      <p:sp>
        <p:nvSpPr>
          <p:cNvPr id="719915" name="Text Box 43"/>
          <p:cNvSpPr txBox="1">
            <a:spLocks noChangeArrowheads="1"/>
          </p:cNvSpPr>
          <p:nvPr/>
        </p:nvSpPr>
        <p:spPr bwMode="auto">
          <a:xfrm>
            <a:off x="2176463" y="300038"/>
            <a:ext cx="39925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ru-RU" altLang="ru-RU" sz="2800" b="1">
                <a:latin typeface="Arial" charset="0"/>
              </a:rPr>
              <a:t>Диаграмма Вильсона</a:t>
            </a:r>
          </a:p>
        </p:txBody>
      </p:sp>
      <p:sp>
        <p:nvSpPr>
          <p:cNvPr id="719916" name="AutoShape 44"/>
          <p:cNvSpPr>
            <a:spLocks noChangeArrowheads="1"/>
          </p:cNvSpPr>
          <p:nvPr/>
        </p:nvSpPr>
        <p:spPr bwMode="auto">
          <a:xfrm>
            <a:off x="755650" y="4941888"/>
            <a:ext cx="1368425" cy="647700"/>
          </a:xfrm>
          <a:prstGeom prst="curvedDownArrow">
            <a:avLst>
              <a:gd name="adj1" fmla="val 42255"/>
              <a:gd name="adj2" fmla="val 8451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917" name="Text Box 45"/>
          <p:cNvSpPr txBox="1">
            <a:spLocks noChangeArrowheads="1"/>
          </p:cNvSpPr>
          <p:nvPr/>
        </p:nvSpPr>
        <p:spPr bwMode="auto">
          <a:xfrm>
            <a:off x="1239838" y="3924300"/>
            <a:ext cx="1316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3200" b="1">
                <a:solidFill>
                  <a:srgbClr val="FF0000"/>
                </a:solidFill>
                <a:latin typeface="Arial" charset="0"/>
              </a:rPr>
              <a:t>D=64</a:t>
            </a:r>
            <a:r>
              <a:rPr lang="en-US" altLang="ru-RU" sz="3200" b="1">
                <a:solidFill>
                  <a:srgbClr val="FF0000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19918" name="Text Box 46"/>
          <p:cNvSpPr txBox="1">
            <a:spLocks noChangeArrowheads="1"/>
          </p:cNvSpPr>
          <p:nvPr/>
        </p:nvSpPr>
        <p:spPr bwMode="auto">
          <a:xfrm>
            <a:off x="2268538" y="5445125"/>
            <a:ext cx="11668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800" b="1">
                <a:latin typeface="Arial" charset="0"/>
              </a:rPr>
              <a:t>550</a:t>
            </a:r>
            <a:r>
              <a:rPr lang="en-US" altLang="ru-RU" sz="2800" b="1">
                <a:latin typeface="Arial" charset="0"/>
                <a:cs typeface="Arial" charset="0"/>
              </a:rPr>
              <a:t>ºC</a:t>
            </a:r>
          </a:p>
        </p:txBody>
      </p:sp>
    </p:spTree>
    <p:extLst>
      <p:ext uri="{BB962C8B-B14F-4D97-AF65-F5344CB8AC3E}">
        <p14:creationId xmlns:p14="http://schemas.microsoft.com/office/powerpoint/2010/main" val="6750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1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1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1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19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1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1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1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71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19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71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1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71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71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7" grpId="0" animBg="1"/>
      <p:bldP spid="719877" grpId="1" animBg="1"/>
      <p:bldP spid="719878" grpId="0" animBg="1"/>
      <p:bldP spid="719879" grpId="0" animBg="1"/>
      <p:bldP spid="719879" grpId="1" animBg="1"/>
      <p:bldP spid="719880" grpId="0" animBg="1"/>
      <p:bldP spid="719880" grpId="1" animBg="1"/>
      <p:bldP spid="719881" grpId="0" animBg="1"/>
      <p:bldP spid="719881" grpId="1" animBg="1"/>
      <p:bldP spid="719882" grpId="0" animBg="1"/>
      <p:bldP spid="719882" grpId="1" animBg="1"/>
      <p:bldP spid="719883" grpId="0"/>
      <p:bldP spid="719884" grpId="0"/>
      <p:bldP spid="719885" grpId="0" animBg="1"/>
      <p:bldP spid="719886" grpId="0" animBg="1"/>
      <p:bldP spid="719887" grpId="0" animBg="1"/>
      <p:bldP spid="719887" grpId="1" animBg="1"/>
      <p:bldP spid="719888" grpId="0"/>
      <p:bldP spid="719889" grpId="0" animBg="1"/>
      <p:bldP spid="719890" grpId="0"/>
      <p:bldP spid="719891" grpId="0"/>
      <p:bldP spid="719892" grpId="0"/>
      <p:bldP spid="719893" grpId="0" animBg="1"/>
      <p:bldP spid="719894" grpId="0" animBg="1"/>
      <p:bldP spid="719895" grpId="0" animBg="1"/>
      <p:bldP spid="719895" grpId="1" animBg="1"/>
      <p:bldP spid="719897" grpId="0" animBg="1"/>
      <p:bldP spid="719897" grpId="1" animBg="1"/>
      <p:bldP spid="719898" grpId="0"/>
      <p:bldP spid="719899" grpId="0"/>
      <p:bldP spid="719900" grpId="0" animBg="1"/>
      <p:bldP spid="719900" grpId="1" animBg="1"/>
      <p:bldP spid="719901" grpId="0" animBg="1"/>
      <p:bldP spid="719902" grpId="0"/>
      <p:bldP spid="719903" grpId="0"/>
      <p:bldP spid="719904" grpId="0"/>
      <p:bldP spid="719905" grpId="0"/>
      <p:bldP spid="719906" grpId="0"/>
      <p:bldP spid="719907" grpId="0"/>
      <p:bldP spid="719908" grpId="0" animBg="1"/>
      <p:bldP spid="719909" grpId="0" animBg="1"/>
      <p:bldP spid="719910" grpId="0" animBg="1"/>
      <p:bldP spid="719911" grpId="0" animBg="1"/>
      <p:bldP spid="719912" grpId="0" animBg="1"/>
      <p:bldP spid="719916" grpId="0" animBg="1"/>
      <p:bldP spid="719917" grpId="0"/>
      <p:bldP spid="7199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20899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graphicFrame>
        <p:nvGraphicFramePr>
          <p:cNvPr id="720900" name="Object 4"/>
          <p:cNvGraphicFramePr>
            <a:graphicFrameLocks noGrp="1" noChangeAspect="1"/>
          </p:cNvGraphicFramePr>
          <p:nvPr>
            <p:ph/>
          </p:nvPr>
        </p:nvGraphicFramePr>
        <p:xfrm>
          <a:off x="198438" y="763588"/>
          <a:ext cx="8748712" cy="578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1" name="Диаграмма" r:id="rId3" imgW="3705149" imgH="2447849" progId="Excel.Chart.8">
                  <p:embed/>
                </p:oleObj>
              </mc:Choice>
              <mc:Fallback>
                <p:oleObj name="Диаграмма" r:id="rId3" imgW="3705149" imgH="24478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763588"/>
                        <a:ext cx="8748712" cy="578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0901" name="AutoShape 5"/>
          <p:cNvSpPr>
            <a:spLocks noChangeArrowheads="1"/>
          </p:cNvSpPr>
          <p:nvPr/>
        </p:nvSpPr>
        <p:spPr bwMode="auto">
          <a:xfrm flipH="1">
            <a:off x="6054725" y="4954588"/>
            <a:ext cx="144463" cy="576262"/>
          </a:xfrm>
          <a:prstGeom prst="upArrow">
            <a:avLst>
              <a:gd name="adj1" fmla="val 50000"/>
              <a:gd name="adj2" fmla="val 997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902" name="AutoShape 6"/>
          <p:cNvSpPr>
            <a:spLocks noChangeArrowheads="1"/>
          </p:cNvSpPr>
          <p:nvPr/>
        </p:nvSpPr>
        <p:spPr bwMode="auto">
          <a:xfrm>
            <a:off x="1344613" y="1412875"/>
            <a:ext cx="144462" cy="4103688"/>
          </a:xfrm>
          <a:prstGeom prst="upArrow">
            <a:avLst>
              <a:gd name="adj1" fmla="val 50000"/>
              <a:gd name="adj2" fmla="val 710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903" name="AutoShape 7"/>
          <p:cNvSpPr>
            <a:spLocks noChangeArrowheads="1"/>
          </p:cNvSpPr>
          <p:nvPr/>
        </p:nvSpPr>
        <p:spPr bwMode="auto">
          <a:xfrm flipH="1">
            <a:off x="2916238" y="2363788"/>
            <a:ext cx="144462" cy="3095625"/>
          </a:xfrm>
          <a:prstGeom prst="upArrow">
            <a:avLst>
              <a:gd name="adj1" fmla="val 50000"/>
              <a:gd name="adj2" fmla="val 53571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904" name="AutoShape 8"/>
          <p:cNvSpPr>
            <a:spLocks noChangeArrowheads="1"/>
          </p:cNvSpPr>
          <p:nvPr/>
        </p:nvSpPr>
        <p:spPr bwMode="auto">
          <a:xfrm flipH="1">
            <a:off x="4252913" y="2995613"/>
            <a:ext cx="144462" cy="2520950"/>
          </a:xfrm>
          <a:prstGeom prst="upArrow">
            <a:avLst>
              <a:gd name="adj1" fmla="val 50000"/>
              <a:gd name="adj2" fmla="val 4362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905" name="AutoShape 9"/>
          <p:cNvSpPr>
            <a:spLocks noChangeArrowheads="1"/>
          </p:cNvSpPr>
          <p:nvPr/>
        </p:nvSpPr>
        <p:spPr bwMode="auto">
          <a:xfrm>
            <a:off x="5160963" y="3732213"/>
            <a:ext cx="144462" cy="1798637"/>
          </a:xfrm>
          <a:prstGeom prst="upArrow">
            <a:avLst>
              <a:gd name="adj1" fmla="val 50000"/>
              <a:gd name="adj2" fmla="val 3112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906" name="Text Box 10"/>
          <p:cNvSpPr txBox="1">
            <a:spLocks noChangeArrowheads="1"/>
          </p:cNvSpPr>
          <p:nvPr/>
        </p:nvSpPr>
        <p:spPr bwMode="auto">
          <a:xfrm>
            <a:off x="2176463" y="300038"/>
            <a:ext cx="4421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ru-RU" altLang="ru-RU" sz="2800" b="1">
                <a:latin typeface="Arial" charset="0"/>
              </a:rPr>
              <a:t>График величины </a:t>
            </a:r>
            <a:r>
              <a:rPr lang="en-US" altLang="ru-RU" sz="2800" b="1">
                <a:latin typeface="Arial" charset="0"/>
              </a:rPr>
              <a:t>NRM 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720911" name="Text Box 15"/>
          <p:cNvSpPr txBox="1">
            <a:spLocks noChangeArrowheads="1"/>
          </p:cNvSpPr>
          <p:nvPr/>
        </p:nvSpPr>
        <p:spPr bwMode="auto">
          <a:xfrm>
            <a:off x="5995988" y="6002338"/>
            <a:ext cx="2035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latin typeface="Arial" charset="0"/>
              </a:rPr>
              <a:t>Температура, С</a:t>
            </a:r>
            <a:r>
              <a:rPr lang="en-US" altLang="ru-RU" b="1">
                <a:latin typeface="Arial" charset="0"/>
                <a:cs typeface="Times New Roman" pitchFamily="18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42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AutoShape 2"/>
          <p:cNvSpPr>
            <a:spLocks noChangeArrowheads="1"/>
          </p:cNvSpPr>
          <p:nvPr/>
        </p:nvSpPr>
        <p:spPr bwMode="auto">
          <a:xfrm rot="3840000">
            <a:off x="2197101" y="3716337"/>
            <a:ext cx="215900" cy="3241675"/>
          </a:xfrm>
          <a:prstGeom prst="upArrow">
            <a:avLst>
              <a:gd name="adj1" fmla="val 50000"/>
              <a:gd name="adj2" fmla="val 37536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23" name="AutoShape 3"/>
          <p:cNvSpPr>
            <a:spLocks noChangeArrowheads="1"/>
          </p:cNvSpPr>
          <p:nvPr/>
        </p:nvSpPr>
        <p:spPr bwMode="auto">
          <a:xfrm rot="3420000">
            <a:off x="2890838" y="2136775"/>
            <a:ext cx="215900" cy="5184775"/>
          </a:xfrm>
          <a:prstGeom prst="upArrow">
            <a:avLst>
              <a:gd name="adj1" fmla="val 50000"/>
              <a:gd name="adj2" fmla="val 600368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21924" name="Group 4"/>
          <p:cNvGrpSpPr>
            <a:grpSpLocks/>
          </p:cNvGrpSpPr>
          <p:nvPr/>
        </p:nvGrpSpPr>
        <p:grpSpPr bwMode="auto">
          <a:xfrm>
            <a:off x="684213" y="476250"/>
            <a:ext cx="8135937" cy="5689600"/>
            <a:chOff x="431" y="572"/>
            <a:chExt cx="4853" cy="3289"/>
          </a:xfrm>
        </p:grpSpPr>
        <p:sp>
          <p:nvSpPr>
            <p:cNvPr id="721925" name="Rectangle 5"/>
            <p:cNvSpPr>
              <a:spLocks noChangeArrowheads="1"/>
            </p:cNvSpPr>
            <p:nvPr/>
          </p:nvSpPr>
          <p:spPr bwMode="auto">
            <a:xfrm>
              <a:off x="431" y="572"/>
              <a:ext cx="23" cy="32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1926" name="Rectangle 6"/>
            <p:cNvSpPr>
              <a:spLocks noChangeArrowheads="1"/>
            </p:cNvSpPr>
            <p:nvPr/>
          </p:nvSpPr>
          <p:spPr bwMode="auto">
            <a:xfrm>
              <a:off x="431" y="3838"/>
              <a:ext cx="4853" cy="2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21927" name="AutoShape 7"/>
          <p:cNvSpPr>
            <a:spLocks noChangeArrowheads="1"/>
          </p:cNvSpPr>
          <p:nvPr/>
        </p:nvSpPr>
        <p:spPr bwMode="auto">
          <a:xfrm rot="3840000">
            <a:off x="2794000" y="2520950"/>
            <a:ext cx="220663" cy="5027613"/>
          </a:xfrm>
          <a:prstGeom prst="upArrow">
            <a:avLst>
              <a:gd name="adj1" fmla="val 50000"/>
              <a:gd name="adj2" fmla="val 56960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28" name="AutoShape 8"/>
          <p:cNvSpPr>
            <a:spLocks noChangeArrowheads="1"/>
          </p:cNvSpPr>
          <p:nvPr/>
        </p:nvSpPr>
        <p:spPr bwMode="auto">
          <a:xfrm rot="3840000">
            <a:off x="3290888" y="1685925"/>
            <a:ext cx="185737" cy="6119813"/>
          </a:xfrm>
          <a:prstGeom prst="upArrow">
            <a:avLst>
              <a:gd name="adj1" fmla="val 50000"/>
              <a:gd name="adj2" fmla="val 82372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29" name="AutoShape 9"/>
          <p:cNvSpPr>
            <a:spLocks noChangeArrowheads="1"/>
          </p:cNvSpPr>
          <p:nvPr/>
        </p:nvSpPr>
        <p:spPr bwMode="auto">
          <a:xfrm rot="3849497">
            <a:off x="1093788" y="5322888"/>
            <a:ext cx="187325" cy="1152525"/>
          </a:xfrm>
          <a:prstGeom prst="upArrow">
            <a:avLst>
              <a:gd name="adj1" fmla="val 50000"/>
              <a:gd name="adj2" fmla="val 1538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30" name="Text Box 10"/>
          <p:cNvSpPr txBox="1">
            <a:spLocks noChangeArrowheads="1"/>
          </p:cNvSpPr>
          <p:nvPr/>
        </p:nvSpPr>
        <p:spPr bwMode="auto">
          <a:xfrm>
            <a:off x="802798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endParaRPr lang="ru-RU" altLang="ru-RU" b="1">
              <a:latin typeface="Arial" charset="0"/>
            </a:endParaRPr>
          </a:p>
        </p:txBody>
      </p:sp>
      <p:sp>
        <p:nvSpPr>
          <p:cNvPr id="721931" name="Text Box 11"/>
          <p:cNvSpPr txBox="1">
            <a:spLocks noChangeArrowheads="1"/>
          </p:cNvSpPr>
          <p:nvPr/>
        </p:nvSpPr>
        <p:spPr bwMode="auto">
          <a:xfrm>
            <a:off x="6516688" y="188913"/>
            <a:ext cx="1223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ru-RU" sz="2800" b="1">
                <a:latin typeface="Arial" charset="0"/>
              </a:rPr>
              <a:t>NRM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721932" name="Text Box 12"/>
          <p:cNvSpPr txBox="1">
            <a:spLocks noChangeArrowheads="1"/>
          </p:cNvSpPr>
          <p:nvPr/>
        </p:nvSpPr>
        <p:spPr bwMode="auto">
          <a:xfrm>
            <a:off x="5364163" y="3213100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350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1933" name="Text Box 13"/>
          <p:cNvSpPr txBox="1">
            <a:spLocks noChangeArrowheads="1"/>
          </p:cNvSpPr>
          <p:nvPr/>
        </p:nvSpPr>
        <p:spPr bwMode="auto">
          <a:xfrm>
            <a:off x="6516688" y="2205038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250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1934" name="Text Box 14"/>
          <p:cNvSpPr txBox="1">
            <a:spLocks noChangeArrowheads="1"/>
          </p:cNvSpPr>
          <p:nvPr/>
        </p:nvSpPr>
        <p:spPr bwMode="auto">
          <a:xfrm>
            <a:off x="3851275" y="4797425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450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1935" name="Text Box 15"/>
          <p:cNvSpPr txBox="1">
            <a:spLocks noChangeArrowheads="1"/>
          </p:cNvSpPr>
          <p:nvPr/>
        </p:nvSpPr>
        <p:spPr bwMode="auto">
          <a:xfrm>
            <a:off x="161925" y="6284913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580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1936" name="Line 16"/>
          <p:cNvSpPr>
            <a:spLocks noChangeShapeType="1"/>
          </p:cNvSpPr>
          <p:nvPr/>
        </p:nvSpPr>
        <p:spPr bwMode="auto">
          <a:xfrm rot="180000" flipH="1">
            <a:off x="684213" y="5608638"/>
            <a:ext cx="1008062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1937" name="Text Box 17"/>
          <p:cNvSpPr txBox="1">
            <a:spLocks noChangeArrowheads="1"/>
          </p:cNvSpPr>
          <p:nvPr/>
        </p:nvSpPr>
        <p:spPr bwMode="auto">
          <a:xfrm>
            <a:off x="900113" y="549275"/>
            <a:ext cx="433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ru-RU" sz="3200" b="1">
                <a:latin typeface="Arial" charset="0"/>
              </a:rPr>
              <a:t>X</a:t>
            </a:r>
            <a:endParaRPr lang="ru-RU" altLang="ru-RU" sz="4400" b="1">
              <a:latin typeface="Arial" charset="0"/>
            </a:endParaRPr>
          </a:p>
        </p:txBody>
      </p:sp>
      <p:sp>
        <p:nvSpPr>
          <p:cNvPr id="721938" name="Text Box 18"/>
          <p:cNvSpPr txBox="1">
            <a:spLocks noChangeArrowheads="1"/>
          </p:cNvSpPr>
          <p:nvPr/>
        </p:nvSpPr>
        <p:spPr bwMode="auto">
          <a:xfrm>
            <a:off x="8604250" y="5373688"/>
            <a:ext cx="45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3200" b="1">
                <a:latin typeface="Arial" charset="0"/>
              </a:rPr>
              <a:t>Y</a:t>
            </a:r>
            <a:endParaRPr lang="ru-RU" altLang="ru-RU" sz="3200" b="1">
              <a:latin typeface="Arial" charset="0"/>
            </a:endParaRPr>
          </a:p>
        </p:txBody>
      </p:sp>
      <p:sp>
        <p:nvSpPr>
          <p:cNvPr id="721939" name="Text Box 19"/>
          <p:cNvSpPr txBox="1">
            <a:spLocks noChangeArrowheads="1"/>
          </p:cNvSpPr>
          <p:nvPr/>
        </p:nvSpPr>
        <p:spPr bwMode="auto">
          <a:xfrm>
            <a:off x="2176463" y="350838"/>
            <a:ext cx="344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ru-RU" altLang="ru-RU" sz="2400" b="1">
                <a:latin typeface="Arial" charset="0"/>
              </a:rPr>
              <a:t>Диаграмма Вильсона</a:t>
            </a:r>
          </a:p>
        </p:txBody>
      </p:sp>
      <p:sp>
        <p:nvSpPr>
          <p:cNvPr id="721940" name="AutoShape 20"/>
          <p:cNvSpPr>
            <a:spLocks noChangeArrowheads="1"/>
          </p:cNvSpPr>
          <p:nvPr/>
        </p:nvSpPr>
        <p:spPr bwMode="auto">
          <a:xfrm>
            <a:off x="6110288" y="455613"/>
            <a:ext cx="144462" cy="2965450"/>
          </a:xfrm>
          <a:prstGeom prst="upArrow">
            <a:avLst>
              <a:gd name="adj1" fmla="val 50000"/>
              <a:gd name="adj2" fmla="val 5131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41" name="AutoShape 21"/>
          <p:cNvSpPr>
            <a:spLocks noChangeArrowheads="1"/>
          </p:cNvSpPr>
          <p:nvPr/>
        </p:nvSpPr>
        <p:spPr bwMode="auto">
          <a:xfrm>
            <a:off x="5110163" y="3357563"/>
            <a:ext cx="144462" cy="574675"/>
          </a:xfrm>
          <a:prstGeom prst="upArrow">
            <a:avLst>
              <a:gd name="adj1" fmla="val 50000"/>
              <a:gd name="adj2" fmla="val 994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42" name="Oval 22"/>
          <p:cNvSpPr>
            <a:spLocks noChangeArrowheads="1"/>
          </p:cNvSpPr>
          <p:nvPr/>
        </p:nvSpPr>
        <p:spPr bwMode="auto">
          <a:xfrm>
            <a:off x="6037263" y="40481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43" name="AutoShape 23"/>
          <p:cNvSpPr>
            <a:spLocks noChangeArrowheads="1"/>
          </p:cNvSpPr>
          <p:nvPr/>
        </p:nvSpPr>
        <p:spPr bwMode="auto">
          <a:xfrm>
            <a:off x="684213" y="4365625"/>
            <a:ext cx="1430337" cy="360363"/>
          </a:xfrm>
          <a:prstGeom prst="curvedDownArrow">
            <a:avLst>
              <a:gd name="adj1" fmla="val 79383"/>
              <a:gd name="adj2" fmla="val 158766"/>
              <a:gd name="adj3" fmla="val 33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44" name="Text Box 24"/>
          <p:cNvSpPr txBox="1">
            <a:spLocks noChangeArrowheads="1"/>
          </p:cNvSpPr>
          <p:nvPr/>
        </p:nvSpPr>
        <p:spPr bwMode="auto">
          <a:xfrm>
            <a:off x="879475" y="3917950"/>
            <a:ext cx="11763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800" b="1">
                <a:solidFill>
                  <a:srgbClr val="3366FF"/>
                </a:solidFill>
                <a:latin typeface="Arial" charset="0"/>
              </a:rPr>
              <a:t>D=44</a:t>
            </a:r>
            <a:r>
              <a:rPr lang="en-US" altLang="ru-RU" sz="2800" b="1">
                <a:solidFill>
                  <a:srgbClr val="3366FF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21945" name="AutoShape 25"/>
          <p:cNvSpPr>
            <a:spLocks noChangeArrowheads="1"/>
          </p:cNvSpPr>
          <p:nvPr/>
        </p:nvSpPr>
        <p:spPr bwMode="auto">
          <a:xfrm flipH="1">
            <a:off x="6110288" y="1700213"/>
            <a:ext cx="144462" cy="1728787"/>
          </a:xfrm>
          <a:prstGeom prst="upArrow">
            <a:avLst>
              <a:gd name="adj1" fmla="val 50000"/>
              <a:gd name="adj2" fmla="val 299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46" name="Oval 26"/>
          <p:cNvSpPr>
            <a:spLocks noChangeArrowheads="1"/>
          </p:cNvSpPr>
          <p:nvPr/>
        </p:nvSpPr>
        <p:spPr bwMode="auto">
          <a:xfrm>
            <a:off x="6056313" y="1557338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47" name="AutoShape 27"/>
          <p:cNvSpPr>
            <a:spLocks noChangeArrowheads="1"/>
          </p:cNvSpPr>
          <p:nvPr/>
        </p:nvSpPr>
        <p:spPr bwMode="auto">
          <a:xfrm rot="2640000" flipH="1">
            <a:off x="3319463" y="-603250"/>
            <a:ext cx="215900" cy="7845425"/>
          </a:xfrm>
          <a:prstGeom prst="upArrow">
            <a:avLst>
              <a:gd name="adj1" fmla="val 50000"/>
              <a:gd name="adj2" fmla="val 908456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48" name="Line 28"/>
          <p:cNvSpPr>
            <a:spLocks noChangeShapeType="1"/>
          </p:cNvSpPr>
          <p:nvPr/>
        </p:nvSpPr>
        <p:spPr bwMode="auto">
          <a:xfrm>
            <a:off x="6156325" y="476250"/>
            <a:ext cx="0" cy="1296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1949" name="AutoShape 29"/>
          <p:cNvSpPr>
            <a:spLocks noChangeArrowheads="1"/>
          </p:cNvSpPr>
          <p:nvPr/>
        </p:nvSpPr>
        <p:spPr bwMode="auto">
          <a:xfrm>
            <a:off x="684213" y="4292600"/>
            <a:ext cx="1655762" cy="649288"/>
          </a:xfrm>
          <a:prstGeom prst="curvedDownArrow">
            <a:avLst>
              <a:gd name="adj1" fmla="val 51002"/>
              <a:gd name="adj2" fmla="val 102005"/>
              <a:gd name="adj3" fmla="val 33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50" name="Text Box 30"/>
          <p:cNvSpPr txBox="1">
            <a:spLocks noChangeArrowheads="1"/>
          </p:cNvSpPr>
          <p:nvPr/>
        </p:nvSpPr>
        <p:spPr bwMode="auto">
          <a:xfrm>
            <a:off x="900113" y="3716338"/>
            <a:ext cx="1176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800" b="1">
                <a:solidFill>
                  <a:srgbClr val="3366FF"/>
                </a:solidFill>
                <a:latin typeface="Arial" charset="0"/>
              </a:rPr>
              <a:t>D=</a:t>
            </a:r>
            <a:r>
              <a:rPr lang="ru-RU" altLang="ru-RU" sz="2800" b="1">
                <a:solidFill>
                  <a:srgbClr val="3366FF"/>
                </a:solidFill>
                <a:latin typeface="Arial" charset="0"/>
              </a:rPr>
              <a:t>5</a:t>
            </a:r>
            <a:r>
              <a:rPr lang="en-US" altLang="ru-RU" sz="2800" b="1">
                <a:solidFill>
                  <a:srgbClr val="3366FF"/>
                </a:solidFill>
                <a:latin typeface="Arial" charset="0"/>
              </a:rPr>
              <a:t>6</a:t>
            </a:r>
            <a:r>
              <a:rPr lang="en-US" altLang="ru-RU" sz="2800" b="1">
                <a:solidFill>
                  <a:srgbClr val="3366FF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21951" name="Text Box 31"/>
          <p:cNvSpPr txBox="1">
            <a:spLocks noChangeArrowheads="1"/>
          </p:cNvSpPr>
          <p:nvPr/>
        </p:nvSpPr>
        <p:spPr bwMode="auto">
          <a:xfrm>
            <a:off x="900113" y="3429000"/>
            <a:ext cx="1176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800" b="1">
                <a:solidFill>
                  <a:srgbClr val="3366FF"/>
                </a:solidFill>
                <a:latin typeface="Arial" charset="0"/>
              </a:rPr>
              <a:t>D=</a:t>
            </a:r>
            <a:r>
              <a:rPr lang="ru-RU" altLang="ru-RU" sz="2800" b="1">
                <a:solidFill>
                  <a:srgbClr val="3366FF"/>
                </a:solidFill>
                <a:latin typeface="Arial" charset="0"/>
              </a:rPr>
              <a:t>51</a:t>
            </a:r>
            <a:r>
              <a:rPr lang="en-US" altLang="ru-RU" sz="2800" b="1">
                <a:solidFill>
                  <a:srgbClr val="3366FF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6443663" y="1412875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150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1953" name="AutoShape 33"/>
          <p:cNvSpPr>
            <a:spLocks noChangeArrowheads="1"/>
          </p:cNvSpPr>
          <p:nvPr/>
        </p:nvSpPr>
        <p:spPr bwMode="auto">
          <a:xfrm>
            <a:off x="6108700" y="2492375"/>
            <a:ext cx="144463" cy="935038"/>
          </a:xfrm>
          <a:prstGeom prst="upArrow">
            <a:avLst>
              <a:gd name="adj1" fmla="val 50000"/>
              <a:gd name="adj2" fmla="val 1618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54" name="Oval 34"/>
          <p:cNvSpPr>
            <a:spLocks noChangeArrowheads="1"/>
          </p:cNvSpPr>
          <p:nvPr/>
        </p:nvSpPr>
        <p:spPr bwMode="auto">
          <a:xfrm>
            <a:off x="6046788" y="23495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55" name="AutoShape 35"/>
          <p:cNvSpPr>
            <a:spLocks noChangeArrowheads="1"/>
          </p:cNvSpPr>
          <p:nvPr/>
        </p:nvSpPr>
        <p:spPr bwMode="auto">
          <a:xfrm rot="3360000">
            <a:off x="3302794" y="985044"/>
            <a:ext cx="215900" cy="6624638"/>
          </a:xfrm>
          <a:prstGeom prst="upArrow">
            <a:avLst>
              <a:gd name="adj1" fmla="val 50000"/>
              <a:gd name="adj2" fmla="val 767096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 rot="3060000">
            <a:off x="3332957" y="440531"/>
            <a:ext cx="209550" cy="6853237"/>
          </a:xfrm>
          <a:prstGeom prst="upArrow">
            <a:avLst>
              <a:gd name="adj1" fmla="val 50000"/>
              <a:gd name="adj2" fmla="val 817614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57" name="AutoShape 37"/>
          <p:cNvSpPr>
            <a:spLocks noChangeArrowheads="1"/>
          </p:cNvSpPr>
          <p:nvPr/>
        </p:nvSpPr>
        <p:spPr bwMode="auto">
          <a:xfrm>
            <a:off x="717550" y="4868863"/>
            <a:ext cx="1512888" cy="431800"/>
          </a:xfrm>
          <a:prstGeom prst="curvedDownArrow">
            <a:avLst>
              <a:gd name="adj1" fmla="val 70074"/>
              <a:gd name="adj2" fmla="val 140147"/>
              <a:gd name="adj3" fmla="val 33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>
            <a:off x="6156325" y="1700213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1959" name="AutoShape 39"/>
          <p:cNvSpPr>
            <a:spLocks noChangeArrowheads="1"/>
          </p:cNvSpPr>
          <p:nvPr/>
        </p:nvSpPr>
        <p:spPr bwMode="auto">
          <a:xfrm>
            <a:off x="755650" y="4221163"/>
            <a:ext cx="1728788" cy="863600"/>
          </a:xfrm>
          <a:prstGeom prst="curvedDownArrow">
            <a:avLst>
              <a:gd name="adj1" fmla="val 40037"/>
              <a:gd name="adj2" fmla="val 80074"/>
              <a:gd name="adj3" fmla="val 33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60" name="Text Box 40"/>
          <p:cNvSpPr txBox="1">
            <a:spLocks noChangeArrowheads="1"/>
          </p:cNvSpPr>
          <p:nvPr/>
        </p:nvSpPr>
        <p:spPr bwMode="auto">
          <a:xfrm>
            <a:off x="900113" y="4149725"/>
            <a:ext cx="1176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800" b="1">
                <a:solidFill>
                  <a:srgbClr val="3366FF"/>
                </a:solidFill>
                <a:latin typeface="Arial" charset="0"/>
              </a:rPr>
              <a:t>D=57</a:t>
            </a:r>
            <a:r>
              <a:rPr lang="en-US" altLang="ru-RU" sz="2800" b="1">
                <a:solidFill>
                  <a:srgbClr val="3366FF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21961" name="Oval 41"/>
          <p:cNvSpPr>
            <a:spLocks noChangeArrowheads="1"/>
          </p:cNvSpPr>
          <p:nvPr/>
        </p:nvSpPr>
        <p:spPr bwMode="auto">
          <a:xfrm>
            <a:off x="5076825" y="32258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62" name="Line 42"/>
          <p:cNvSpPr>
            <a:spLocks noChangeShapeType="1"/>
          </p:cNvSpPr>
          <p:nvPr/>
        </p:nvSpPr>
        <p:spPr bwMode="auto">
          <a:xfrm rot="21420000" flipH="1">
            <a:off x="5095875" y="2430463"/>
            <a:ext cx="1093788" cy="979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1963" name="Line 43"/>
          <p:cNvSpPr>
            <a:spLocks noChangeShapeType="1"/>
          </p:cNvSpPr>
          <p:nvPr/>
        </p:nvSpPr>
        <p:spPr bwMode="auto">
          <a:xfrm flipH="1">
            <a:off x="3740150" y="3357563"/>
            <a:ext cx="1439863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1964" name="AutoShape 44"/>
          <p:cNvSpPr>
            <a:spLocks noChangeArrowheads="1"/>
          </p:cNvSpPr>
          <p:nvPr/>
        </p:nvSpPr>
        <p:spPr bwMode="auto">
          <a:xfrm>
            <a:off x="755650" y="4941888"/>
            <a:ext cx="1296988" cy="503237"/>
          </a:xfrm>
          <a:prstGeom prst="curvedDownArrow">
            <a:avLst>
              <a:gd name="adj1" fmla="val 51546"/>
              <a:gd name="adj2" fmla="val 103092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65" name="Text Box 45"/>
          <p:cNvSpPr txBox="1">
            <a:spLocks noChangeArrowheads="1"/>
          </p:cNvSpPr>
          <p:nvPr/>
        </p:nvSpPr>
        <p:spPr bwMode="auto">
          <a:xfrm>
            <a:off x="755650" y="4365625"/>
            <a:ext cx="1316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3200" b="1">
                <a:solidFill>
                  <a:srgbClr val="FF0000"/>
                </a:solidFill>
                <a:latin typeface="Arial" charset="0"/>
              </a:rPr>
              <a:t>D=64</a:t>
            </a:r>
            <a:r>
              <a:rPr lang="en-US" altLang="ru-RU" sz="3200" b="1">
                <a:solidFill>
                  <a:srgbClr val="FF0000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21966" name="Text Box 46"/>
          <p:cNvSpPr txBox="1">
            <a:spLocks noChangeArrowheads="1"/>
          </p:cNvSpPr>
          <p:nvPr/>
        </p:nvSpPr>
        <p:spPr bwMode="auto">
          <a:xfrm>
            <a:off x="1908175" y="5589588"/>
            <a:ext cx="11668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800" b="1">
                <a:latin typeface="Arial" charset="0"/>
              </a:rPr>
              <a:t>550</a:t>
            </a:r>
            <a:r>
              <a:rPr lang="en-US" altLang="ru-RU" sz="2800" b="1">
                <a:latin typeface="Arial" charset="0"/>
                <a:cs typeface="Arial" charset="0"/>
              </a:rPr>
              <a:t>ºC</a:t>
            </a:r>
          </a:p>
        </p:txBody>
      </p:sp>
      <p:sp>
        <p:nvSpPr>
          <p:cNvPr id="721967" name="Oval 47"/>
          <p:cNvSpPr>
            <a:spLocks noChangeArrowheads="1"/>
          </p:cNvSpPr>
          <p:nvPr/>
        </p:nvSpPr>
        <p:spPr bwMode="auto">
          <a:xfrm>
            <a:off x="3635375" y="45085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68" name="Oval 48"/>
          <p:cNvSpPr>
            <a:spLocks noChangeArrowheads="1"/>
          </p:cNvSpPr>
          <p:nvPr/>
        </p:nvSpPr>
        <p:spPr bwMode="auto">
          <a:xfrm>
            <a:off x="1619250" y="55165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969" name="Line 49"/>
          <p:cNvSpPr>
            <a:spLocks noChangeShapeType="1"/>
          </p:cNvSpPr>
          <p:nvPr/>
        </p:nvSpPr>
        <p:spPr bwMode="auto">
          <a:xfrm flipV="1">
            <a:off x="1692275" y="4619625"/>
            <a:ext cx="2087563" cy="1008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1970" name="Oval 50"/>
          <p:cNvSpPr>
            <a:spLocks noChangeArrowheads="1"/>
          </p:cNvSpPr>
          <p:nvPr/>
        </p:nvSpPr>
        <p:spPr bwMode="auto">
          <a:xfrm>
            <a:off x="611188" y="6021388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45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2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2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2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2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2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2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2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2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2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2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2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2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2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2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721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72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7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1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2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72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2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72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2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72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72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72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72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721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72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7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2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72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72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2" grpId="0" animBg="1"/>
      <p:bldP spid="721922" grpId="1" animBg="1"/>
      <p:bldP spid="721923" grpId="0" animBg="1"/>
      <p:bldP spid="721927" grpId="0" animBg="1"/>
      <p:bldP spid="721927" grpId="1" animBg="1"/>
      <p:bldP spid="721928" grpId="0" animBg="1"/>
      <p:bldP spid="721928" grpId="1" animBg="1"/>
      <p:bldP spid="721929" grpId="0" animBg="1"/>
      <p:bldP spid="721929" grpId="1" animBg="1"/>
      <p:bldP spid="721931" grpId="0"/>
      <p:bldP spid="721932" grpId="0"/>
      <p:bldP spid="721933" grpId="0"/>
      <p:bldP spid="721934" grpId="0"/>
      <p:bldP spid="721935" grpId="0"/>
      <p:bldP spid="721936" grpId="0" animBg="1"/>
      <p:bldP spid="721940" grpId="0" animBg="1"/>
      <p:bldP spid="721940" grpId="1" animBg="1"/>
      <p:bldP spid="721941" grpId="0" animBg="1"/>
      <p:bldP spid="721941" grpId="1" animBg="1"/>
      <p:bldP spid="721942" grpId="0" animBg="1"/>
      <p:bldP spid="721943" grpId="0" animBg="1"/>
      <p:bldP spid="721943" grpId="1" animBg="1"/>
      <p:bldP spid="721944" grpId="0"/>
      <p:bldP spid="721944" grpId="1"/>
      <p:bldP spid="721945" grpId="0" animBg="1"/>
      <p:bldP spid="721945" grpId="1" animBg="1"/>
      <p:bldP spid="721946" grpId="0" animBg="1"/>
      <p:bldP spid="721947" grpId="0" animBg="1"/>
      <p:bldP spid="721948" grpId="0" animBg="1"/>
      <p:bldP spid="721949" grpId="0" animBg="1"/>
      <p:bldP spid="721949" grpId="1" animBg="1"/>
      <p:bldP spid="721950" grpId="0"/>
      <p:bldP spid="721950" grpId="1"/>
      <p:bldP spid="721951" grpId="0"/>
      <p:bldP spid="721951" grpId="1"/>
      <p:bldP spid="721952" grpId="0"/>
      <p:bldP spid="721953" grpId="0" animBg="1"/>
      <p:bldP spid="721953" grpId="1" animBg="1"/>
      <p:bldP spid="721954" grpId="0" animBg="1"/>
      <p:bldP spid="721955" grpId="0" animBg="1"/>
      <p:bldP spid="721956" grpId="0" animBg="1"/>
      <p:bldP spid="721957" grpId="0" animBg="1"/>
      <p:bldP spid="721957" grpId="1" animBg="1"/>
      <p:bldP spid="721958" grpId="0" animBg="1"/>
      <p:bldP spid="721959" grpId="0" animBg="1"/>
      <p:bldP spid="721959" grpId="1" animBg="1"/>
      <p:bldP spid="721960" grpId="0"/>
      <p:bldP spid="721960" grpId="1"/>
      <p:bldP spid="721961" grpId="0" animBg="1"/>
      <p:bldP spid="721962" grpId="0" animBg="1"/>
      <p:bldP spid="721963" grpId="0" animBg="1"/>
      <p:bldP spid="721964" grpId="0" animBg="1"/>
      <p:bldP spid="721965" grpId="0" autoUpdateAnimBg="0"/>
      <p:bldP spid="721965" grpId="1"/>
      <p:bldP spid="721966" grpId="0"/>
      <p:bldP spid="721967" grpId="0" animBg="1"/>
      <p:bldP spid="721968" grpId="0" animBg="1"/>
      <p:bldP spid="721969" grpId="0" animBg="1"/>
      <p:bldP spid="7219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946" name="Group 2"/>
          <p:cNvGrpSpPr>
            <a:grpSpLocks/>
          </p:cNvGrpSpPr>
          <p:nvPr/>
        </p:nvGrpSpPr>
        <p:grpSpPr bwMode="auto">
          <a:xfrm>
            <a:off x="684213" y="476250"/>
            <a:ext cx="8135937" cy="5689600"/>
            <a:chOff x="431" y="572"/>
            <a:chExt cx="4853" cy="3289"/>
          </a:xfrm>
        </p:grpSpPr>
        <p:sp>
          <p:nvSpPr>
            <p:cNvPr id="722947" name="Rectangle 3"/>
            <p:cNvSpPr>
              <a:spLocks noChangeArrowheads="1"/>
            </p:cNvSpPr>
            <p:nvPr/>
          </p:nvSpPr>
          <p:spPr bwMode="auto">
            <a:xfrm>
              <a:off x="431" y="572"/>
              <a:ext cx="23" cy="32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48" name="Rectangle 4"/>
            <p:cNvSpPr>
              <a:spLocks noChangeArrowheads="1"/>
            </p:cNvSpPr>
            <p:nvPr/>
          </p:nvSpPr>
          <p:spPr bwMode="auto">
            <a:xfrm>
              <a:off x="431" y="3838"/>
              <a:ext cx="4853" cy="2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22949" name="Text Box 5"/>
          <p:cNvSpPr txBox="1">
            <a:spLocks noChangeArrowheads="1"/>
          </p:cNvSpPr>
          <p:nvPr/>
        </p:nvSpPr>
        <p:spPr bwMode="auto">
          <a:xfrm>
            <a:off x="802798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endParaRPr lang="ru-RU" altLang="ru-RU" b="1">
              <a:latin typeface="Arial" charset="0"/>
            </a:endParaRPr>
          </a:p>
        </p:txBody>
      </p:sp>
      <p:sp>
        <p:nvSpPr>
          <p:cNvPr id="722950" name="Text Box 6"/>
          <p:cNvSpPr txBox="1">
            <a:spLocks noChangeArrowheads="1"/>
          </p:cNvSpPr>
          <p:nvPr/>
        </p:nvSpPr>
        <p:spPr bwMode="auto">
          <a:xfrm>
            <a:off x="6516688" y="188913"/>
            <a:ext cx="1223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ru-RU" sz="2800" b="1">
                <a:latin typeface="Arial" charset="0"/>
              </a:rPr>
              <a:t>NRM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722951" name="Text Box 7"/>
          <p:cNvSpPr txBox="1">
            <a:spLocks noChangeArrowheads="1"/>
          </p:cNvSpPr>
          <p:nvPr/>
        </p:nvSpPr>
        <p:spPr bwMode="auto">
          <a:xfrm>
            <a:off x="5364163" y="3213100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350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2952" name="Text Box 8"/>
          <p:cNvSpPr txBox="1">
            <a:spLocks noChangeArrowheads="1"/>
          </p:cNvSpPr>
          <p:nvPr/>
        </p:nvSpPr>
        <p:spPr bwMode="auto">
          <a:xfrm>
            <a:off x="6516688" y="2205038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250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2953" name="Text Box 9"/>
          <p:cNvSpPr txBox="1">
            <a:spLocks noChangeArrowheads="1"/>
          </p:cNvSpPr>
          <p:nvPr/>
        </p:nvSpPr>
        <p:spPr bwMode="auto">
          <a:xfrm>
            <a:off x="3851275" y="4797425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450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2954" name="Text Box 10"/>
          <p:cNvSpPr txBox="1">
            <a:spLocks noChangeArrowheads="1"/>
          </p:cNvSpPr>
          <p:nvPr/>
        </p:nvSpPr>
        <p:spPr bwMode="auto">
          <a:xfrm>
            <a:off x="161925" y="6284913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580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2955" name="Line 11"/>
          <p:cNvSpPr>
            <a:spLocks noChangeShapeType="1"/>
          </p:cNvSpPr>
          <p:nvPr/>
        </p:nvSpPr>
        <p:spPr bwMode="auto">
          <a:xfrm rot="180000" flipH="1">
            <a:off x="684213" y="5608638"/>
            <a:ext cx="1008062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56" name="Text Box 12"/>
          <p:cNvSpPr txBox="1">
            <a:spLocks noChangeArrowheads="1"/>
          </p:cNvSpPr>
          <p:nvPr/>
        </p:nvSpPr>
        <p:spPr bwMode="auto">
          <a:xfrm>
            <a:off x="900113" y="549275"/>
            <a:ext cx="433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ru-RU" sz="3200" b="1">
                <a:latin typeface="Arial" charset="0"/>
              </a:rPr>
              <a:t>X</a:t>
            </a:r>
            <a:endParaRPr lang="ru-RU" altLang="ru-RU" sz="4400" b="1">
              <a:latin typeface="Arial" charset="0"/>
            </a:endParaRPr>
          </a:p>
        </p:txBody>
      </p:sp>
      <p:sp>
        <p:nvSpPr>
          <p:cNvPr id="722957" name="Text Box 13"/>
          <p:cNvSpPr txBox="1">
            <a:spLocks noChangeArrowheads="1"/>
          </p:cNvSpPr>
          <p:nvPr/>
        </p:nvSpPr>
        <p:spPr bwMode="auto">
          <a:xfrm>
            <a:off x="8604250" y="5373688"/>
            <a:ext cx="45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3200" b="1">
                <a:latin typeface="Arial" charset="0"/>
              </a:rPr>
              <a:t>Y</a:t>
            </a:r>
            <a:endParaRPr lang="ru-RU" altLang="ru-RU" sz="3200" b="1">
              <a:latin typeface="Arial" charset="0"/>
            </a:endParaRPr>
          </a:p>
        </p:txBody>
      </p:sp>
      <p:sp>
        <p:nvSpPr>
          <p:cNvPr id="722958" name="Text Box 14"/>
          <p:cNvSpPr txBox="1">
            <a:spLocks noChangeArrowheads="1"/>
          </p:cNvSpPr>
          <p:nvPr/>
        </p:nvSpPr>
        <p:spPr bwMode="auto">
          <a:xfrm>
            <a:off x="2176463" y="350838"/>
            <a:ext cx="344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ru-RU" altLang="ru-RU" sz="2400" b="1">
                <a:latin typeface="Arial" charset="0"/>
              </a:rPr>
              <a:t>Диаграмма Вильсона</a:t>
            </a:r>
          </a:p>
        </p:txBody>
      </p:sp>
      <p:sp>
        <p:nvSpPr>
          <p:cNvPr id="722959" name="Oval 15"/>
          <p:cNvSpPr>
            <a:spLocks noChangeArrowheads="1"/>
          </p:cNvSpPr>
          <p:nvPr/>
        </p:nvSpPr>
        <p:spPr bwMode="auto">
          <a:xfrm>
            <a:off x="6037263" y="40481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60" name="Text Box 16"/>
          <p:cNvSpPr txBox="1">
            <a:spLocks noChangeArrowheads="1"/>
          </p:cNvSpPr>
          <p:nvPr/>
        </p:nvSpPr>
        <p:spPr bwMode="auto">
          <a:xfrm>
            <a:off x="539750" y="3573463"/>
            <a:ext cx="34559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  <a:latin typeface="Arial" charset="0"/>
              </a:rPr>
              <a:t>	</a:t>
            </a:r>
            <a:r>
              <a:rPr lang="ru-RU" altLang="ru-RU" sz="2800" b="1">
                <a:solidFill>
                  <a:srgbClr val="FF0000"/>
                </a:solidFill>
                <a:latin typeface="Arial" charset="0"/>
              </a:rPr>
              <a:t>Компонент 2 </a:t>
            </a:r>
            <a:endParaRPr lang="en-US" altLang="ru-RU" sz="2800" b="1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en-US" altLang="ru-RU" sz="2800" b="1">
                <a:solidFill>
                  <a:srgbClr val="FF0000"/>
                </a:solidFill>
                <a:latin typeface="Arial" charset="0"/>
              </a:rPr>
              <a:t>D=64</a:t>
            </a:r>
            <a:r>
              <a:rPr lang="en-US" altLang="ru-RU" sz="2800" b="1">
                <a:solidFill>
                  <a:srgbClr val="FF0000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22961" name="Oval 17"/>
          <p:cNvSpPr>
            <a:spLocks noChangeArrowheads="1"/>
          </p:cNvSpPr>
          <p:nvPr/>
        </p:nvSpPr>
        <p:spPr bwMode="auto">
          <a:xfrm>
            <a:off x="6056313" y="1557338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62" name="Line 18"/>
          <p:cNvSpPr>
            <a:spLocks noChangeShapeType="1"/>
          </p:cNvSpPr>
          <p:nvPr/>
        </p:nvSpPr>
        <p:spPr bwMode="auto">
          <a:xfrm>
            <a:off x="6156325" y="476250"/>
            <a:ext cx="0" cy="1296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63" name="Text Box 19"/>
          <p:cNvSpPr txBox="1">
            <a:spLocks noChangeArrowheads="1"/>
          </p:cNvSpPr>
          <p:nvPr/>
        </p:nvSpPr>
        <p:spPr bwMode="auto">
          <a:xfrm>
            <a:off x="6443663" y="1412875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400" b="1">
                <a:latin typeface="Arial" charset="0"/>
              </a:rPr>
              <a:t>150</a:t>
            </a:r>
            <a:r>
              <a:rPr lang="en-US" altLang="ru-RU" sz="2400" b="1">
                <a:latin typeface="Arial" charset="0"/>
                <a:cs typeface="Arial" charset="0"/>
              </a:rPr>
              <a:t>º</a:t>
            </a:r>
            <a:r>
              <a:rPr lang="en-US" altLang="ru-RU" sz="2400" b="1">
                <a:latin typeface="Arial" charset="0"/>
              </a:rPr>
              <a:t>C</a:t>
            </a:r>
            <a:endParaRPr lang="ru-RU" altLang="ru-RU" sz="2400" b="1">
              <a:latin typeface="Arial" charset="0"/>
            </a:endParaRPr>
          </a:p>
        </p:txBody>
      </p:sp>
      <p:sp>
        <p:nvSpPr>
          <p:cNvPr id="722964" name="Oval 20"/>
          <p:cNvSpPr>
            <a:spLocks noChangeArrowheads="1"/>
          </p:cNvSpPr>
          <p:nvPr/>
        </p:nvSpPr>
        <p:spPr bwMode="auto">
          <a:xfrm>
            <a:off x="6046788" y="23495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65" name="Line 21"/>
          <p:cNvSpPr>
            <a:spLocks noChangeShapeType="1"/>
          </p:cNvSpPr>
          <p:nvPr/>
        </p:nvSpPr>
        <p:spPr bwMode="auto">
          <a:xfrm>
            <a:off x="6156325" y="1700213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66" name="Oval 22"/>
          <p:cNvSpPr>
            <a:spLocks noChangeArrowheads="1"/>
          </p:cNvSpPr>
          <p:nvPr/>
        </p:nvSpPr>
        <p:spPr bwMode="auto">
          <a:xfrm>
            <a:off x="5076825" y="32258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67" name="Line 23"/>
          <p:cNvSpPr>
            <a:spLocks noChangeShapeType="1"/>
          </p:cNvSpPr>
          <p:nvPr/>
        </p:nvSpPr>
        <p:spPr bwMode="auto">
          <a:xfrm flipH="1">
            <a:off x="3740150" y="3357563"/>
            <a:ext cx="1439863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68" name="Text Box 24"/>
          <p:cNvSpPr txBox="1">
            <a:spLocks noChangeArrowheads="1"/>
          </p:cNvSpPr>
          <p:nvPr/>
        </p:nvSpPr>
        <p:spPr bwMode="auto">
          <a:xfrm>
            <a:off x="1908175" y="5589588"/>
            <a:ext cx="11668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sz="2800" b="1">
                <a:latin typeface="Arial" charset="0"/>
              </a:rPr>
              <a:t>550</a:t>
            </a:r>
            <a:r>
              <a:rPr lang="en-US" altLang="ru-RU" sz="2800" b="1">
                <a:latin typeface="Arial" charset="0"/>
                <a:cs typeface="Arial" charset="0"/>
              </a:rPr>
              <a:t>ºC</a:t>
            </a:r>
          </a:p>
        </p:txBody>
      </p:sp>
      <p:sp>
        <p:nvSpPr>
          <p:cNvPr id="722969" name="Oval 25"/>
          <p:cNvSpPr>
            <a:spLocks noChangeArrowheads="1"/>
          </p:cNvSpPr>
          <p:nvPr/>
        </p:nvSpPr>
        <p:spPr bwMode="auto">
          <a:xfrm>
            <a:off x="3635375" y="450850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70" name="Oval 26"/>
          <p:cNvSpPr>
            <a:spLocks noChangeArrowheads="1"/>
          </p:cNvSpPr>
          <p:nvPr/>
        </p:nvSpPr>
        <p:spPr bwMode="auto">
          <a:xfrm>
            <a:off x="1619250" y="55165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71" name="Line 27"/>
          <p:cNvSpPr>
            <a:spLocks noChangeShapeType="1"/>
          </p:cNvSpPr>
          <p:nvPr/>
        </p:nvSpPr>
        <p:spPr bwMode="auto">
          <a:xfrm flipV="1">
            <a:off x="1692275" y="4619625"/>
            <a:ext cx="2087563" cy="1008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72" name="Oval 28"/>
          <p:cNvSpPr>
            <a:spLocks noChangeArrowheads="1"/>
          </p:cNvSpPr>
          <p:nvPr/>
        </p:nvSpPr>
        <p:spPr bwMode="auto">
          <a:xfrm>
            <a:off x="611188" y="6021388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73" name="Line 29"/>
          <p:cNvSpPr>
            <a:spLocks noChangeShapeType="1"/>
          </p:cNvSpPr>
          <p:nvPr/>
        </p:nvSpPr>
        <p:spPr bwMode="auto">
          <a:xfrm flipH="1">
            <a:off x="5148263" y="2420938"/>
            <a:ext cx="1008062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74" name="Line 30"/>
          <p:cNvSpPr>
            <a:spLocks noChangeShapeType="1"/>
          </p:cNvSpPr>
          <p:nvPr/>
        </p:nvSpPr>
        <p:spPr bwMode="auto">
          <a:xfrm flipV="1">
            <a:off x="755650" y="3213100"/>
            <a:ext cx="5903913" cy="28797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75" name="Line 31"/>
          <p:cNvSpPr>
            <a:spLocks noChangeShapeType="1"/>
          </p:cNvSpPr>
          <p:nvPr/>
        </p:nvSpPr>
        <p:spPr bwMode="auto">
          <a:xfrm>
            <a:off x="6156325" y="476250"/>
            <a:ext cx="0" cy="424815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76" name="Text Box 32"/>
          <p:cNvSpPr txBox="1">
            <a:spLocks noChangeArrowheads="1"/>
          </p:cNvSpPr>
          <p:nvPr/>
        </p:nvSpPr>
        <p:spPr bwMode="auto">
          <a:xfrm>
            <a:off x="2195513" y="1557338"/>
            <a:ext cx="34559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  <a:latin typeface="Arial" charset="0"/>
              </a:rPr>
              <a:t>	</a:t>
            </a:r>
            <a:r>
              <a:rPr lang="ru-RU" altLang="ru-RU" sz="2800" b="1">
                <a:solidFill>
                  <a:srgbClr val="9CD2D6"/>
                </a:solidFill>
                <a:latin typeface="Arial" charset="0"/>
              </a:rPr>
              <a:t>Компонент 1 </a:t>
            </a:r>
            <a:endParaRPr lang="en-US" altLang="ru-RU" sz="2800" b="1">
              <a:solidFill>
                <a:srgbClr val="9CD2D6"/>
              </a:solidFill>
              <a:latin typeface="Arial" charset="0"/>
            </a:endParaRPr>
          </a:p>
          <a:p>
            <a:pPr eaLnBrk="1" hangingPunct="1"/>
            <a:r>
              <a:rPr lang="en-US" altLang="ru-RU" sz="2800" b="1">
                <a:solidFill>
                  <a:srgbClr val="9CD2D6"/>
                </a:solidFill>
                <a:latin typeface="Arial" charset="0"/>
              </a:rPr>
              <a:t>D=</a:t>
            </a:r>
            <a:r>
              <a:rPr lang="ru-RU" altLang="ru-RU" sz="2800" b="1">
                <a:solidFill>
                  <a:srgbClr val="9CD2D6"/>
                </a:solidFill>
                <a:latin typeface="Arial" charset="0"/>
              </a:rPr>
              <a:t>0</a:t>
            </a:r>
            <a:r>
              <a:rPr lang="en-US" altLang="ru-RU" sz="2800" b="1">
                <a:solidFill>
                  <a:srgbClr val="9CD2D6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22977" name="Oval 33"/>
          <p:cNvSpPr>
            <a:spLocks noChangeArrowheads="1"/>
          </p:cNvSpPr>
          <p:nvPr/>
        </p:nvSpPr>
        <p:spPr bwMode="auto">
          <a:xfrm rot="-2581094">
            <a:off x="3419475" y="2565400"/>
            <a:ext cx="3168650" cy="1800225"/>
          </a:xfrm>
          <a:prstGeom prst="ellipse">
            <a:avLst/>
          </a:prstGeom>
          <a:noFill/>
          <a:ln w="57150">
            <a:solidFill>
              <a:srgbClr val="66FF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22978" name="Object 34"/>
          <p:cNvGraphicFramePr>
            <a:graphicFrameLocks noChangeAspect="1"/>
          </p:cNvGraphicFramePr>
          <p:nvPr/>
        </p:nvGraphicFramePr>
        <p:xfrm>
          <a:off x="0" y="971550"/>
          <a:ext cx="9144000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Диаграмма" r:id="rId3" imgW="5029200" imgH="3124200" progId="Excel.Chart.8">
                  <p:embed/>
                </p:oleObj>
              </mc:Choice>
              <mc:Fallback>
                <p:oleObj name="Диаграмма" r:id="rId3" imgW="5029200" imgH="31242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71550"/>
                        <a:ext cx="9144000" cy="568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2979" name="Rectangle 35"/>
          <p:cNvSpPr>
            <a:spLocks noChangeArrowheads="1"/>
          </p:cNvSpPr>
          <p:nvPr/>
        </p:nvSpPr>
        <p:spPr bwMode="auto">
          <a:xfrm>
            <a:off x="900113" y="1844675"/>
            <a:ext cx="5832475" cy="4249738"/>
          </a:xfrm>
          <a:prstGeom prst="rect">
            <a:avLst/>
          </a:prstGeom>
          <a:solidFill>
            <a:schemeClr val="accent1">
              <a:alpha val="57001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80" name="Text Box 36"/>
          <p:cNvSpPr txBox="1">
            <a:spLocks noChangeArrowheads="1"/>
          </p:cNvSpPr>
          <p:nvPr/>
        </p:nvSpPr>
        <p:spPr bwMode="auto">
          <a:xfrm>
            <a:off x="1692275" y="4292600"/>
            <a:ext cx="1601788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ru-RU" altLang="ru-RU" b="1">
                <a:solidFill>
                  <a:srgbClr val="9CD2D6"/>
                </a:solidFill>
                <a:latin typeface="Arial" charset="0"/>
              </a:rPr>
              <a:t>компонент 1</a:t>
            </a:r>
          </a:p>
        </p:txBody>
      </p:sp>
      <p:sp>
        <p:nvSpPr>
          <p:cNvPr id="722981" name="Text Box 37"/>
          <p:cNvSpPr txBox="1">
            <a:spLocks noChangeArrowheads="1"/>
          </p:cNvSpPr>
          <p:nvPr/>
        </p:nvSpPr>
        <p:spPr bwMode="auto">
          <a:xfrm>
            <a:off x="1692275" y="1989138"/>
            <a:ext cx="236696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ru-RU" altLang="ru-RU" b="1">
                <a:solidFill>
                  <a:srgbClr val="3366FF"/>
                </a:solidFill>
                <a:latin typeface="Arial" charset="0"/>
              </a:rPr>
              <a:t>суммарный вектор</a:t>
            </a:r>
          </a:p>
        </p:txBody>
      </p:sp>
      <p:sp>
        <p:nvSpPr>
          <p:cNvPr id="722982" name="Text Box 38"/>
          <p:cNvSpPr txBox="1">
            <a:spLocks noChangeArrowheads="1"/>
          </p:cNvSpPr>
          <p:nvPr/>
        </p:nvSpPr>
        <p:spPr bwMode="auto">
          <a:xfrm>
            <a:off x="1476375" y="3141663"/>
            <a:ext cx="1601788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ru-RU" altLang="ru-RU" b="1">
                <a:solidFill>
                  <a:srgbClr val="FF0000"/>
                </a:solidFill>
                <a:latin typeface="Arial" charset="0"/>
              </a:rPr>
              <a:t>компонент 2</a:t>
            </a:r>
          </a:p>
        </p:txBody>
      </p:sp>
      <p:sp>
        <p:nvSpPr>
          <p:cNvPr id="722983" name="Rectangle 39"/>
          <p:cNvSpPr>
            <a:spLocks noChangeArrowheads="1"/>
          </p:cNvSpPr>
          <p:nvPr/>
        </p:nvSpPr>
        <p:spPr bwMode="auto">
          <a:xfrm>
            <a:off x="4067175" y="1844675"/>
            <a:ext cx="4321175" cy="4248150"/>
          </a:xfrm>
          <a:prstGeom prst="rect">
            <a:avLst/>
          </a:prstGeom>
          <a:solidFill>
            <a:srgbClr val="FF0000">
              <a:alpha val="32001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84" name="Rectangle 40"/>
          <p:cNvSpPr>
            <a:spLocks noChangeArrowheads="1"/>
          </p:cNvSpPr>
          <p:nvPr/>
        </p:nvSpPr>
        <p:spPr bwMode="auto">
          <a:xfrm>
            <a:off x="4067175" y="1844675"/>
            <a:ext cx="2665413" cy="4248150"/>
          </a:xfrm>
          <a:prstGeom prst="rect">
            <a:avLst/>
          </a:prstGeom>
          <a:solidFill>
            <a:schemeClr val="bg2">
              <a:alpha val="33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2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22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2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2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722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2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722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2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60" grpId="0"/>
      <p:bldP spid="722974" grpId="0" animBg="1"/>
      <p:bldP spid="722975" grpId="0" animBg="1"/>
      <p:bldP spid="722976" grpId="0"/>
      <p:bldP spid="722977" grpId="0" animBg="1"/>
      <p:bldOleChart spid="722978" grpId="0"/>
      <p:bldP spid="722979" grpId="0" animBg="1"/>
      <p:bldP spid="722979" grpId="1" animBg="1"/>
      <p:bldP spid="722980" grpId="0" animBg="1"/>
      <p:bldP spid="722981" grpId="0" animBg="1"/>
      <p:bldP spid="722982" grpId="0" animBg="1"/>
      <p:bldP spid="722983" grpId="0" animBg="1"/>
      <p:bldP spid="722983" grpId="1" animBg="1"/>
      <p:bldP spid="7229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grpSp>
        <p:nvGrpSpPr>
          <p:cNvPr id="723971" name="Group 3"/>
          <p:cNvGrpSpPr>
            <a:grpSpLocks/>
          </p:cNvGrpSpPr>
          <p:nvPr/>
        </p:nvGrpSpPr>
        <p:grpSpPr bwMode="auto">
          <a:xfrm>
            <a:off x="1042988" y="1341438"/>
            <a:ext cx="6300787" cy="3573462"/>
            <a:chOff x="657" y="845"/>
            <a:chExt cx="3969" cy="2251"/>
          </a:xfrm>
        </p:grpSpPr>
        <p:pic>
          <p:nvPicPr>
            <p:cNvPr id="7239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97" t="14960" r="24220" b="62439"/>
            <a:stretch>
              <a:fillRect/>
            </a:stretch>
          </p:blipFill>
          <p:spPr bwMode="auto">
            <a:xfrm>
              <a:off x="1110" y="1055"/>
              <a:ext cx="3113" cy="2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3973" name="Text Box 5"/>
            <p:cNvSpPr txBox="1">
              <a:spLocks noChangeArrowheads="1"/>
            </p:cNvSpPr>
            <p:nvPr/>
          </p:nvSpPr>
          <p:spPr bwMode="auto">
            <a:xfrm>
              <a:off x="3547" y="1412"/>
              <a:ext cx="44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b="1">
                  <a:latin typeface="Arial" charset="0"/>
                </a:rPr>
                <a:t>NRM</a:t>
              </a:r>
              <a:endParaRPr lang="ru-RU" altLang="ru-RU" b="1">
                <a:latin typeface="Arial" charset="0"/>
              </a:endParaRPr>
            </a:p>
          </p:txBody>
        </p:sp>
        <p:sp>
          <p:nvSpPr>
            <p:cNvPr id="723974" name="Text Box 6"/>
            <p:cNvSpPr txBox="1">
              <a:spLocks noChangeArrowheads="1"/>
            </p:cNvSpPr>
            <p:nvPr/>
          </p:nvSpPr>
          <p:spPr bwMode="auto">
            <a:xfrm>
              <a:off x="1459" y="2280"/>
              <a:ext cx="46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410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3975" name="Text Box 7"/>
            <p:cNvSpPr txBox="1">
              <a:spLocks noChangeArrowheads="1"/>
            </p:cNvSpPr>
            <p:nvPr/>
          </p:nvSpPr>
          <p:spPr bwMode="auto">
            <a:xfrm>
              <a:off x="915" y="2617"/>
              <a:ext cx="468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560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3976" name="Text Box 8"/>
            <p:cNvSpPr txBox="1">
              <a:spLocks noChangeArrowheads="1"/>
            </p:cNvSpPr>
            <p:nvPr/>
          </p:nvSpPr>
          <p:spPr bwMode="auto">
            <a:xfrm>
              <a:off x="2698" y="1729"/>
              <a:ext cx="4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180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3977" name="Text Box 9"/>
            <p:cNvSpPr txBox="1">
              <a:spLocks noChangeArrowheads="1"/>
            </p:cNvSpPr>
            <p:nvPr/>
          </p:nvSpPr>
          <p:spPr bwMode="auto">
            <a:xfrm>
              <a:off x="2321" y="1760"/>
              <a:ext cx="46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230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3978" name="Text Box 10"/>
            <p:cNvSpPr txBox="1">
              <a:spLocks noChangeArrowheads="1"/>
            </p:cNvSpPr>
            <p:nvPr/>
          </p:nvSpPr>
          <p:spPr bwMode="auto">
            <a:xfrm>
              <a:off x="1247" y="2436"/>
              <a:ext cx="46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490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3979" name="Text Box 11"/>
            <p:cNvSpPr txBox="1">
              <a:spLocks noChangeArrowheads="1"/>
            </p:cNvSpPr>
            <p:nvPr/>
          </p:nvSpPr>
          <p:spPr bwMode="auto">
            <a:xfrm>
              <a:off x="1972" y="1895"/>
              <a:ext cx="46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280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3980" name="Text Box 12"/>
            <p:cNvSpPr txBox="1">
              <a:spLocks noChangeArrowheads="1"/>
            </p:cNvSpPr>
            <p:nvPr/>
          </p:nvSpPr>
          <p:spPr bwMode="auto">
            <a:xfrm>
              <a:off x="1609" y="2031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330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3981" name="Text Box 13"/>
            <p:cNvSpPr txBox="1">
              <a:spLocks noChangeArrowheads="1"/>
            </p:cNvSpPr>
            <p:nvPr/>
          </p:nvSpPr>
          <p:spPr bwMode="auto">
            <a:xfrm>
              <a:off x="657" y="2843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600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3982" name="Text Box 14"/>
            <p:cNvSpPr txBox="1">
              <a:spLocks noChangeArrowheads="1"/>
            </p:cNvSpPr>
            <p:nvPr/>
          </p:nvSpPr>
          <p:spPr bwMode="auto">
            <a:xfrm>
              <a:off x="4286" y="2904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400" b="1">
                  <a:latin typeface="Arial" charset="0"/>
                </a:rPr>
                <a:t>Y(E)</a:t>
              </a:r>
              <a:endParaRPr lang="ru-RU" altLang="ru-RU" sz="1400" b="1">
                <a:latin typeface="Arial" charset="0"/>
              </a:endParaRPr>
            </a:p>
          </p:txBody>
        </p:sp>
        <p:sp>
          <p:nvSpPr>
            <p:cNvPr id="723983" name="Rectangle 15"/>
            <p:cNvSpPr>
              <a:spLocks noChangeArrowheads="1"/>
            </p:cNvSpPr>
            <p:nvPr/>
          </p:nvSpPr>
          <p:spPr bwMode="auto">
            <a:xfrm>
              <a:off x="1065" y="845"/>
              <a:ext cx="30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400" b="1">
                  <a:latin typeface="Arial" charset="0"/>
                </a:rPr>
                <a:t>X(N</a:t>
              </a:r>
              <a:endParaRPr lang="ru-RU" altLang="ru-RU" sz="1400" b="1">
                <a:latin typeface="Arial" charset="0"/>
              </a:endParaRPr>
            </a:p>
          </p:txBody>
        </p:sp>
      </p:grpSp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2401888" y="334963"/>
            <a:ext cx="47767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/>
              <a:t>Диаграмма Зийдервельда</a:t>
            </a:r>
          </a:p>
          <a:p>
            <a:r>
              <a:rPr lang="ru-RU" altLang="ru-RU" sz="2800" b="1"/>
              <a:t> (ортогональная диаграмма)</a:t>
            </a:r>
          </a:p>
        </p:txBody>
      </p:sp>
    </p:spTree>
    <p:extLst>
      <p:ext uri="{BB962C8B-B14F-4D97-AF65-F5344CB8AC3E}">
        <p14:creationId xmlns:p14="http://schemas.microsoft.com/office/powerpoint/2010/main" val="159851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grpSp>
        <p:nvGrpSpPr>
          <p:cNvPr id="724995" name="Group 3"/>
          <p:cNvGrpSpPr>
            <a:grpSpLocks/>
          </p:cNvGrpSpPr>
          <p:nvPr/>
        </p:nvGrpSpPr>
        <p:grpSpPr bwMode="auto">
          <a:xfrm>
            <a:off x="1331913" y="765175"/>
            <a:ext cx="7092950" cy="5611813"/>
            <a:chOff x="839" y="975"/>
            <a:chExt cx="4468" cy="3535"/>
          </a:xfrm>
        </p:grpSpPr>
        <p:sp>
          <p:nvSpPr>
            <p:cNvPr id="724996" name="Text Box 4"/>
            <p:cNvSpPr txBox="1">
              <a:spLocks noChangeArrowheads="1"/>
            </p:cNvSpPr>
            <p:nvPr/>
          </p:nvSpPr>
          <p:spPr bwMode="auto">
            <a:xfrm>
              <a:off x="847" y="2863"/>
              <a:ext cx="1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l-GR" altLang="ru-RU" sz="1600">
                <a:latin typeface="Arial" charset="0"/>
                <a:cs typeface="Arial" charset="0"/>
              </a:endParaRPr>
            </a:p>
          </p:txBody>
        </p:sp>
        <p:pic>
          <p:nvPicPr>
            <p:cNvPr id="72499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1" t="37724" r="29358" b="24716"/>
            <a:stretch>
              <a:fillRect/>
            </a:stretch>
          </p:blipFill>
          <p:spPr bwMode="auto">
            <a:xfrm>
              <a:off x="1338" y="1565"/>
              <a:ext cx="2650" cy="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4998" name="Line 6"/>
            <p:cNvSpPr>
              <a:spLocks noChangeShapeType="1"/>
            </p:cNvSpPr>
            <p:nvPr/>
          </p:nvSpPr>
          <p:spPr bwMode="auto">
            <a:xfrm flipV="1">
              <a:off x="1361" y="1525"/>
              <a:ext cx="3560" cy="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4999" name="Rectangle 7"/>
            <p:cNvSpPr>
              <a:spLocks noChangeArrowheads="1"/>
            </p:cNvSpPr>
            <p:nvPr/>
          </p:nvSpPr>
          <p:spPr bwMode="auto">
            <a:xfrm>
              <a:off x="1429" y="975"/>
              <a:ext cx="5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b="1">
                  <a:latin typeface="Arial" charset="0"/>
                </a:rPr>
                <a:t> </a:t>
              </a:r>
              <a:r>
                <a:rPr lang="en-US" altLang="ru-RU" sz="1400" b="1">
                  <a:latin typeface="Arial" charset="0"/>
                </a:rPr>
                <a:t>Z</a:t>
              </a:r>
              <a:r>
                <a:rPr lang="ru-RU" altLang="ru-RU" sz="1400" b="1">
                  <a:latin typeface="Arial" charset="0"/>
                </a:rPr>
                <a:t>(вниз)</a:t>
              </a:r>
            </a:p>
          </p:txBody>
        </p:sp>
        <p:sp>
          <p:nvSpPr>
            <p:cNvPr id="725000" name="Rectangle 8"/>
            <p:cNvSpPr>
              <a:spLocks noChangeArrowheads="1"/>
            </p:cNvSpPr>
            <p:nvPr/>
          </p:nvSpPr>
          <p:spPr bwMode="auto">
            <a:xfrm>
              <a:off x="2290" y="3062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23</a:t>
              </a:r>
              <a:r>
                <a:rPr lang="en-US" altLang="ru-RU" sz="1600" b="1">
                  <a:latin typeface="Arial" charset="0"/>
                </a:rPr>
                <a:t>0ºC</a:t>
              </a:r>
            </a:p>
          </p:txBody>
        </p:sp>
        <p:sp>
          <p:nvSpPr>
            <p:cNvPr id="725001" name="Rectangle 9"/>
            <p:cNvSpPr>
              <a:spLocks noChangeArrowheads="1"/>
            </p:cNvSpPr>
            <p:nvPr/>
          </p:nvSpPr>
          <p:spPr bwMode="auto">
            <a:xfrm>
              <a:off x="2517" y="3334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180ºC</a:t>
              </a:r>
            </a:p>
          </p:txBody>
        </p:sp>
        <p:sp>
          <p:nvSpPr>
            <p:cNvPr id="725002" name="Rectangle 10"/>
            <p:cNvSpPr>
              <a:spLocks noChangeArrowheads="1"/>
            </p:cNvSpPr>
            <p:nvPr/>
          </p:nvSpPr>
          <p:spPr bwMode="auto">
            <a:xfrm>
              <a:off x="2064" y="2835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2</a:t>
              </a:r>
              <a:r>
                <a:rPr lang="en-US" altLang="ru-RU" sz="1600" b="1">
                  <a:latin typeface="Arial" charset="0"/>
                </a:rPr>
                <a:t>80ºC</a:t>
              </a:r>
            </a:p>
          </p:txBody>
        </p:sp>
        <p:sp>
          <p:nvSpPr>
            <p:cNvPr id="725003" name="Rectangle 11"/>
            <p:cNvSpPr>
              <a:spLocks noChangeArrowheads="1"/>
            </p:cNvSpPr>
            <p:nvPr/>
          </p:nvSpPr>
          <p:spPr bwMode="auto">
            <a:xfrm>
              <a:off x="1913" y="2596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330</a:t>
              </a:r>
              <a:r>
                <a:rPr lang="en-US" altLang="ru-RU" sz="1600" b="1">
                  <a:latin typeface="Arial" charset="0"/>
                </a:rPr>
                <a:t>ºC</a:t>
              </a:r>
            </a:p>
          </p:txBody>
        </p:sp>
        <p:sp>
          <p:nvSpPr>
            <p:cNvPr id="725004" name="Rectangle 12"/>
            <p:cNvSpPr>
              <a:spLocks noChangeArrowheads="1"/>
            </p:cNvSpPr>
            <p:nvPr/>
          </p:nvSpPr>
          <p:spPr bwMode="auto">
            <a:xfrm>
              <a:off x="839" y="1429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600</a:t>
              </a:r>
              <a:r>
                <a:rPr lang="en-US" altLang="ru-RU" sz="1600" b="1">
                  <a:latin typeface="Arial" charset="0"/>
                </a:rPr>
                <a:t>ºC</a:t>
              </a:r>
            </a:p>
          </p:txBody>
        </p:sp>
        <p:sp>
          <p:nvSpPr>
            <p:cNvPr id="725005" name="Rectangle 13"/>
            <p:cNvSpPr>
              <a:spLocks noChangeArrowheads="1"/>
            </p:cNvSpPr>
            <p:nvPr/>
          </p:nvSpPr>
          <p:spPr bwMode="auto">
            <a:xfrm>
              <a:off x="1573" y="2224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410</a:t>
              </a:r>
              <a:r>
                <a:rPr lang="en-US" altLang="ru-RU" sz="1600" b="1">
                  <a:latin typeface="Arial" charset="0"/>
                </a:rPr>
                <a:t>ºC</a:t>
              </a:r>
            </a:p>
          </p:txBody>
        </p:sp>
        <p:sp>
          <p:nvSpPr>
            <p:cNvPr id="725006" name="Rectangle 14"/>
            <p:cNvSpPr>
              <a:spLocks noChangeArrowheads="1"/>
            </p:cNvSpPr>
            <p:nvPr/>
          </p:nvSpPr>
          <p:spPr bwMode="auto">
            <a:xfrm>
              <a:off x="3298" y="4060"/>
              <a:ext cx="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b="1">
                  <a:latin typeface="Arial" charset="0"/>
                </a:rPr>
                <a:t>NRM</a:t>
              </a:r>
              <a:endParaRPr lang="ru-RU" altLang="ru-RU" b="1">
                <a:latin typeface="Arial" charset="0"/>
              </a:endParaRPr>
            </a:p>
          </p:txBody>
        </p:sp>
        <p:sp>
          <p:nvSpPr>
            <p:cNvPr id="725007" name="Line 15"/>
            <p:cNvSpPr>
              <a:spLocks noChangeShapeType="1"/>
            </p:cNvSpPr>
            <p:nvPr/>
          </p:nvSpPr>
          <p:spPr bwMode="auto">
            <a:xfrm flipV="1">
              <a:off x="1371" y="1021"/>
              <a:ext cx="0" cy="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5008" name="Rectangle 16"/>
            <p:cNvSpPr>
              <a:spLocks noChangeArrowheads="1"/>
            </p:cNvSpPr>
            <p:nvPr/>
          </p:nvSpPr>
          <p:spPr bwMode="auto">
            <a:xfrm>
              <a:off x="1519" y="4318"/>
              <a:ext cx="6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400" b="1">
                  <a:latin typeface="Arial" charset="0"/>
                </a:rPr>
                <a:t>- </a:t>
              </a:r>
              <a:r>
                <a:rPr lang="en-US" altLang="ru-RU" sz="1400" b="1">
                  <a:latin typeface="Arial" charset="0"/>
                </a:rPr>
                <a:t>Z(</a:t>
              </a:r>
              <a:r>
                <a:rPr lang="ru-RU" altLang="ru-RU" sz="1400" b="1">
                  <a:latin typeface="Arial" charset="0"/>
                </a:rPr>
                <a:t>вверх</a:t>
              </a:r>
              <a:r>
                <a:rPr lang="en-US" altLang="ru-RU" sz="1400" b="1">
                  <a:latin typeface="Arial" charset="0"/>
                </a:rPr>
                <a:t>)</a:t>
              </a:r>
              <a:endParaRPr lang="ru-RU" altLang="ru-RU" sz="1400" b="1">
                <a:latin typeface="Arial" charset="0"/>
              </a:endParaRPr>
            </a:p>
          </p:txBody>
        </p:sp>
        <p:sp>
          <p:nvSpPr>
            <p:cNvPr id="725009" name="Rectangle 17"/>
            <p:cNvSpPr>
              <a:spLocks noChangeArrowheads="1"/>
            </p:cNvSpPr>
            <p:nvPr/>
          </p:nvSpPr>
          <p:spPr bwMode="auto">
            <a:xfrm>
              <a:off x="4967" y="1434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400" b="1">
                  <a:latin typeface="Arial" charset="0"/>
                </a:rPr>
                <a:t>Y(E)</a:t>
              </a:r>
              <a:endParaRPr lang="ru-RU" altLang="ru-RU" sz="1400" b="1">
                <a:latin typeface="Arial" charset="0"/>
              </a:endParaRPr>
            </a:p>
          </p:txBody>
        </p:sp>
        <p:sp>
          <p:nvSpPr>
            <p:cNvPr id="725010" name="Rectangle 18"/>
            <p:cNvSpPr>
              <a:spLocks noChangeArrowheads="1"/>
            </p:cNvSpPr>
            <p:nvPr/>
          </p:nvSpPr>
          <p:spPr bwMode="auto">
            <a:xfrm>
              <a:off x="1704" y="2414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370</a:t>
              </a:r>
              <a:r>
                <a:rPr lang="en-US" altLang="ru-RU" sz="1600" b="1">
                  <a:latin typeface="Arial" charset="0"/>
                </a:rPr>
                <a:t>ºC</a:t>
              </a:r>
            </a:p>
          </p:txBody>
        </p:sp>
        <p:sp>
          <p:nvSpPr>
            <p:cNvPr id="725011" name="Rectangle 19"/>
            <p:cNvSpPr>
              <a:spLocks noChangeArrowheads="1"/>
            </p:cNvSpPr>
            <p:nvPr/>
          </p:nvSpPr>
          <p:spPr bwMode="auto">
            <a:xfrm>
              <a:off x="1202" y="1882"/>
              <a:ext cx="4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530</a:t>
              </a:r>
              <a:r>
                <a:rPr lang="en-US" altLang="ru-RU" sz="1600" b="1">
                  <a:latin typeface="Arial" charset="0"/>
                </a:rPr>
                <a:t>ºC</a:t>
              </a:r>
            </a:p>
          </p:txBody>
        </p:sp>
        <p:sp>
          <p:nvSpPr>
            <p:cNvPr id="725012" name="Rectangle 20"/>
            <p:cNvSpPr>
              <a:spLocks noChangeArrowheads="1"/>
            </p:cNvSpPr>
            <p:nvPr/>
          </p:nvSpPr>
          <p:spPr bwMode="auto">
            <a:xfrm>
              <a:off x="1454" y="2061"/>
              <a:ext cx="4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450</a:t>
              </a:r>
              <a:r>
                <a:rPr lang="en-US" altLang="ru-RU" sz="1600" b="1">
                  <a:latin typeface="Arial" charset="0"/>
                </a:rPr>
                <a:t>ºC</a:t>
              </a:r>
            </a:p>
          </p:txBody>
        </p:sp>
        <p:sp>
          <p:nvSpPr>
            <p:cNvPr id="725013" name="Rectangle 21"/>
            <p:cNvSpPr>
              <a:spLocks noChangeArrowheads="1"/>
            </p:cNvSpPr>
            <p:nvPr/>
          </p:nvSpPr>
          <p:spPr bwMode="auto">
            <a:xfrm>
              <a:off x="1020" y="1656"/>
              <a:ext cx="4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ru-RU" altLang="ru-RU" sz="1600" b="1">
                  <a:latin typeface="Arial" charset="0"/>
                </a:rPr>
                <a:t>560</a:t>
              </a:r>
              <a:r>
                <a:rPr lang="en-US" altLang="ru-RU" sz="1600" b="1">
                  <a:latin typeface="Arial" charset="0"/>
                </a:rPr>
                <a:t>ºC</a:t>
              </a:r>
            </a:p>
          </p:txBody>
        </p:sp>
      </p:grpSp>
      <p:sp>
        <p:nvSpPr>
          <p:cNvPr id="725014" name="Text Box 22"/>
          <p:cNvSpPr txBox="1">
            <a:spLocks noChangeArrowheads="1"/>
          </p:cNvSpPr>
          <p:nvPr/>
        </p:nvSpPr>
        <p:spPr bwMode="auto">
          <a:xfrm>
            <a:off x="3476625" y="349250"/>
            <a:ext cx="47767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/>
              <a:t>Диаграмма Зийдервельда</a:t>
            </a:r>
          </a:p>
          <a:p>
            <a:r>
              <a:rPr lang="ru-RU" altLang="ru-RU" sz="2800" b="1"/>
              <a:t> (ортогональная диаграмма)</a:t>
            </a:r>
          </a:p>
        </p:txBody>
      </p:sp>
    </p:spTree>
    <p:extLst>
      <p:ext uri="{BB962C8B-B14F-4D97-AF65-F5344CB8AC3E}">
        <p14:creationId xmlns:p14="http://schemas.microsoft.com/office/powerpoint/2010/main" val="376340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26019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grpSp>
        <p:nvGrpSpPr>
          <p:cNvPr id="726020" name="Group 4"/>
          <p:cNvGrpSpPr>
            <a:grpSpLocks/>
          </p:cNvGrpSpPr>
          <p:nvPr/>
        </p:nvGrpSpPr>
        <p:grpSpPr bwMode="auto">
          <a:xfrm>
            <a:off x="2309813" y="2722563"/>
            <a:ext cx="4206875" cy="4306887"/>
            <a:chOff x="2381" y="2069"/>
            <a:chExt cx="1495" cy="1907"/>
          </a:xfrm>
        </p:grpSpPr>
        <p:pic>
          <p:nvPicPr>
            <p:cNvPr id="72602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1" t="37724" r="29358" b="24716"/>
            <a:stretch>
              <a:fillRect/>
            </a:stretch>
          </p:blipFill>
          <p:spPr bwMode="auto">
            <a:xfrm>
              <a:off x="2381" y="2069"/>
              <a:ext cx="1495" cy="1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6022" name="Line 6"/>
            <p:cNvSpPr>
              <a:spLocks noChangeShapeType="1"/>
            </p:cNvSpPr>
            <p:nvPr/>
          </p:nvSpPr>
          <p:spPr bwMode="auto">
            <a:xfrm>
              <a:off x="2394" y="2069"/>
              <a:ext cx="14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26023" name="Group 7"/>
          <p:cNvGrpSpPr>
            <a:grpSpLocks/>
          </p:cNvGrpSpPr>
          <p:nvPr/>
        </p:nvGrpSpPr>
        <p:grpSpPr bwMode="auto">
          <a:xfrm>
            <a:off x="1476375" y="-706438"/>
            <a:ext cx="6351588" cy="3578226"/>
            <a:chOff x="839" y="604"/>
            <a:chExt cx="4001" cy="2268"/>
          </a:xfrm>
        </p:grpSpPr>
        <p:pic>
          <p:nvPicPr>
            <p:cNvPr id="72602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97" t="14960" r="24220" b="62439"/>
            <a:stretch>
              <a:fillRect/>
            </a:stretch>
          </p:blipFill>
          <p:spPr bwMode="auto">
            <a:xfrm>
              <a:off x="1292" y="815"/>
              <a:ext cx="3113" cy="2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6025" name="Text Box 9"/>
            <p:cNvSpPr txBox="1">
              <a:spLocks noChangeArrowheads="1"/>
            </p:cNvSpPr>
            <p:nvPr/>
          </p:nvSpPr>
          <p:spPr bwMode="auto">
            <a:xfrm>
              <a:off x="3729" y="1175"/>
              <a:ext cx="44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b="1">
                  <a:latin typeface="Arial" charset="0"/>
                </a:rPr>
                <a:t>NRM</a:t>
              </a:r>
              <a:endParaRPr lang="ru-RU" altLang="ru-RU" b="1">
                <a:latin typeface="Arial" charset="0"/>
              </a:endParaRPr>
            </a:p>
          </p:txBody>
        </p:sp>
        <p:sp>
          <p:nvSpPr>
            <p:cNvPr id="726026" name="Text Box 10"/>
            <p:cNvSpPr txBox="1">
              <a:spLocks noChangeArrowheads="1"/>
            </p:cNvSpPr>
            <p:nvPr/>
          </p:nvSpPr>
          <p:spPr bwMode="auto">
            <a:xfrm>
              <a:off x="1641" y="2048"/>
              <a:ext cx="4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410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6027" name="Text Box 11"/>
            <p:cNvSpPr txBox="1">
              <a:spLocks noChangeArrowheads="1"/>
            </p:cNvSpPr>
            <p:nvPr/>
          </p:nvSpPr>
          <p:spPr bwMode="auto">
            <a:xfrm>
              <a:off x="1097" y="2387"/>
              <a:ext cx="4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560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6028" name="Text Box 12"/>
            <p:cNvSpPr txBox="1">
              <a:spLocks noChangeArrowheads="1"/>
            </p:cNvSpPr>
            <p:nvPr/>
          </p:nvSpPr>
          <p:spPr bwMode="auto">
            <a:xfrm>
              <a:off x="2880" y="1494"/>
              <a:ext cx="468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180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6029" name="Text Box 13"/>
            <p:cNvSpPr txBox="1">
              <a:spLocks noChangeArrowheads="1"/>
            </p:cNvSpPr>
            <p:nvPr/>
          </p:nvSpPr>
          <p:spPr bwMode="auto">
            <a:xfrm>
              <a:off x="2503" y="1525"/>
              <a:ext cx="4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230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6030" name="Text Box 14"/>
            <p:cNvSpPr txBox="1">
              <a:spLocks noChangeArrowheads="1"/>
            </p:cNvSpPr>
            <p:nvPr/>
          </p:nvSpPr>
          <p:spPr bwMode="auto">
            <a:xfrm>
              <a:off x="1429" y="2205"/>
              <a:ext cx="4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490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6031" name="Text Box 15"/>
            <p:cNvSpPr txBox="1">
              <a:spLocks noChangeArrowheads="1"/>
            </p:cNvSpPr>
            <p:nvPr/>
          </p:nvSpPr>
          <p:spPr bwMode="auto">
            <a:xfrm>
              <a:off x="2154" y="1661"/>
              <a:ext cx="4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280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6032" name="Text Box 16"/>
            <p:cNvSpPr txBox="1">
              <a:spLocks noChangeArrowheads="1"/>
            </p:cNvSpPr>
            <p:nvPr/>
          </p:nvSpPr>
          <p:spPr bwMode="auto">
            <a:xfrm>
              <a:off x="1791" y="1797"/>
              <a:ext cx="468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330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6033" name="Text Box 17"/>
            <p:cNvSpPr txBox="1">
              <a:spLocks noChangeArrowheads="1"/>
            </p:cNvSpPr>
            <p:nvPr/>
          </p:nvSpPr>
          <p:spPr bwMode="auto">
            <a:xfrm>
              <a:off x="839" y="2614"/>
              <a:ext cx="468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600</a:t>
              </a:r>
              <a:r>
                <a:rPr lang="en-US" altLang="ru-RU" sz="1600" b="1">
                  <a:latin typeface="Arial" charset="0"/>
                  <a:cs typeface="Arial" charset="0"/>
                </a:rPr>
                <a:t>ºC</a:t>
              </a:r>
            </a:p>
          </p:txBody>
        </p:sp>
        <p:sp>
          <p:nvSpPr>
            <p:cNvPr id="726034" name="Text Box 18"/>
            <p:cNvSpPr txBox="1">
              <a:spLocks noChangeArrowheads="1"/>
            </p:cNvSpPr>
            <p:nvPr/>
          </p:nvSpPr>
          <p:spPr bwMode="auto">
            <a:xfrm>
              <a:off x="4468" y="2659"/>
              <a:ext cx="372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600" b="1">
                  <a:latin typeface="Arial" charset="0"/>
                </a:rPr>
                <a:t>Y(E)</a:t>
              </a:r>
              <a:endParaRPr lang="ru-RU" altLang="ru-RU" sz="1600" b="1">
                <a:latin typeface="Arial" charset="0"/>
              </a:endParaRPr>
            </a:p>
          </p:txBody>
        </p:sp>
        <p:sp>
          <p:nvSpPr>
            <p:cNvPr id="726035" name="Rectangle 19"/>
            <p:cNvSpPr>
              <a:spLocks noChangeArrowheads="1"/>
            </p:cNvSpPr>
            <p:nvPr/>
          </p:nvSpPr>
          <p:spPr bwMode="auto">
            <a:xfrm>
              <a:off x="1247" y="604"/>
              <a:ext cx="34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ru-RU" sz="1400" b="1">
                  <a:latin typeface="Arial" charset="0"/>
                </a:rPr>
                <a:t>X(N)</a:t>
              </a:r>
              <a:endParaRPr lang="ru-RU" altLang="ru-RU" sz="1400" b="1">
                <a:latin typeface="Arial" charset="0"/>
              </a:endParaRPr>
            </a:p>
          </p:txBody>
        </p:sp>
      </p:grpSp>
      <p:sp>
        <p:nvSpPr>
          <p:cNvPr id="726036" name="Line 20"/>
          <p:cNvSpPr>
            <a:spLocks noChangeShapeType="1"/>
          </p:cNvSpPr>
          <p:nvPr/>
        </p:nvSpPr>
        <p:spPr bwMode="auto">
          <a:xfrm>
            <a:off x="6156325" y="692150"/>
            <a:ext cx="0" cy="5976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726037" name="Group 21"/>
          <p:cNvGrpSpPr>
            <a:grpSpLocks/>
          </p:cNvGrpSpPr>
          <p:nvPr/>
        </p:nvGrpSpPr>
        <p:grpSpPr bwMode="auto">
          <a:xfrm>
            <a:off x="2411413" y="1125538"/>
            <a:ext cx="2420937" cy="4319587"/>
            <a:chOff x="1518" y="691"/>
            <a:chExt cx="1525" cy="2721"/>
          </a:xfrm>
        </p:grpSpPr>
        <p:sp>
          <p:nvSpPr>
            <p:cNvPr id="726038" name="Line 22"/>
            <p:cNvSpPr>
              <a:spLocks noChangeShapeType="1"/>
            </p:cNvSpPr>
            <p:nvPr/>
          </p:nvSpPr>
          <p:spPr bwMode="auto">
            <a:xfrm>
              <a:off x="3043" y="691"/>
              <a:ext cx="0" cy="272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39" name="Line 23"/>
            <p:cNvSpPr>
              <a:spLocks noChangeShapeType="1"/>
            </p:cNvSpPr>
            <p:nvPr/>
          </p:nvSpPr>
          <p:spPr bwMode="auto">
            <a:xfrm>
              <a:off x="2835" y="799"/>
              <a:ext cx="0" cy="24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0" name="Line 24"/>
            <p:cNvSpPr>
              <a:spLocks noChangeShapeType="1"/>
            </p:cNvSpPr>
            <p:nvPr/>
          </p:nvSpPr>
          <p:spPr bwMode="auto">
            <a:xfrm>
              <a:off x="2608" y="890"/>
              <a:ext cx="0" cy="20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1" name="Line 25"/>
            <p:cNvSpPr>
              <a:spLocks noChangeShapeType="1"/>
            </p:cNvSpPr>
            <p:nvPr/>
          </p:nvSpPr>
          <p:spPr bwMode="auto">
            <a:xfrm>
              <a:off x="2426" y="1026"/>
              <a:ext cx="0" cy="17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2" name="Line 26"/>
            <p:cNvSpPr>
              <a:spLocks noChangeShapeType="1"/>
            </p:cNvSpPr>
            <p:nvPr/>
          </p:nvSpPr>
          <p:spPr bwMode="auto">
            <a:xfrm>
              <a:off x="2257" y="1121"/>
              <a:ext cx="0" cy="145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3" name="Line 27"/>
            <p:cNvSpPr>
              <a:spLocks noChangeShapeType="1"/>
            </p:cNvSpPr>
            <p:nvPr/>
          </p:nvSpPr>
          <p:spPr bwMode="auto">
            <a:xfrm flipV="1">
              <a:off x="2109" y="1253"/>
              <a:ext cx="0" cy="111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4" name="Line 28"/>
            <p:cNvSpPr>
              <a:spLocks noChangeShapeType="1"/>
            </p:cNvSpPr>
            <p:nvPr/>
          </p:nvSpPr>
          <p:spPr bwMode="auto">
            <a:xfrm flipV="1">
              <a:off x="1927" y="1389"/>
              <a:ext cx="0" cy="77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5" name="Line 29"/>
            <p:cNvSpPr>
              <a:spLocks noChangeShapeType="1"/>
            </p:cNvSpPr>
            <p:nvPr/>
          </p:nvSpPr>
          <p:spPr bwMode="auto">
            <a:xfrm flipV="1">
              <a:off x="1816" y="1480"/>
              <a:ext cx="0" cy="55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6" name="Line 30"/>
            <p:cNvSpPr>
              <a:spLocks noChangeShapeType="1"/>
            </p:cNvSpPr>
            <p:nvPr/>
          </p:nvSpPr>
          <p:spPr bwMode="auto">
            <a:xfrm flipV="1">
              <a:off x="1689" y="1525"/>
              <a:ext cx="0" cy="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7" name="Line 31"/>
            <p:cNvSpPr>
              <a:spLocks noChangeShapeType="1"/>
            </p:cNvSpPr>
            <p:nvPr/>
          </p:nvSpPr>
          <p:spPr bwMode="auto">
            <a:xfrm rot="20040000" flipV="1">
              <a:off x="1518" y="1658"/>
              <a:ext cx="46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6048" name="Line 32"/>
            <p:cNvSpPr>
              <a:spLocks noChangeShapeType="1"/>
            </p:cNvSpPr>
            <p:nvPr/>
          </p:nvSpPr>
          <p:spPr bwMode="auto">
            <a:xfrm flipV="1">
              <a:off x="2018" y="1298"/>
              <a:ext cx="0" cy="90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26049" name="Text Box 33"/>
          <p:cNvSpPr txBox="1">
            <a:spLocks noChangeArrowheads="1"/>
          </p:cNvSpPr>
          <p:nvPr/>
        </p:nvSpPr>
        <p:spPr bwMode="auto">
          <a:xfrm>
            <a:off x="2332038" y="6307138"/>
            <a:ext cx="2143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    -Z(</a:t>
            </a:r>
            <a:r>
              <a:rPr lang="ru-RU" altLang="ru-RU" b="1">
                <a:latin typeface="Arial" charset="0"/>
              </a:rPr>
              <a:t>вверх)</a:t>
            </a:r>
            <a:r>
              <a:rPr lang="en-US" altLang="ru-RU" b="1">
                <a:latin typeface="Arial" charset="0"/>
              </a:rPr>
              <a:t>, -X(S)</a:t>
            </a:r>
            <a:endParaRPr lang="ru-RU" altLang="ru-RU" b="1">
              <a:latin typeface="Arial" charset="0"/>
            </a:endParaRPr>
          </a:p>
          <a:p>
            <a:pPr algn="l" eaLnBrk="1" hangingPunct="1"/>
            <a:endParaRPr lang="ru-RU" altLang="ru-RU" b="1">
              <a:latin typeface="Arial" charset="0"/>
            </a:endParaRPr>
          </a:p>
        </p:txBody>
      </p:sp>
      <p:sp>
        <p:nvSpPr>
          <p:cNvPr id="726050" name="Text Box 34"/>
          <p:cNvSpPr txBox="1">
            <a:spLocks noChangeArrowheads="1"/>
          </p:cNvSpPr>
          <p:nvPr/>
        </p:nvSpPr>
        <p:spPr bwMode="auto">
          <a:xfrm>
            <a:off x="2178050" y="25400"/>
            <a:ext cx="1289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    X(N)</a:t>
            </a:r>
            <a:r>
              <a:rPr lang="ru-RU" altLang="ru-RU" b="1">
                <a:latin typeface="Arial" charset="0"/>
              </a:rPr>
              <a:t>      </a:t>
            </a:r>
          </a:p>
        </p:txBody>
      </p:sp>
      <p:sp>
        <p:nvSpPr>
          <p:cNvPr id="726051" name="Text Box 35"/>
          <p:cNvSpPr txBox="1">
            <a:spLocks noChangeArrowheads="1"/>
          </p:cNvSpPr>
          <p:nvPr/>
        </p:nvSpPr>
        <p:spPr bwMode="auto">
          <a:xfrm>
            <a:off x="2212975" y="0"/>
            <a:ext cx="186213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ru-RU" b="1">
                <a:latin typeface="Arial" charset="0"/>
              </a:rPr>
              <a:t>    X(N)</a:t>
            </a:r>
            <a:r>
              <a:rPr lang="ru-RU" altLang="ru-RU" b="1">
                <a:latin typeface="Arial" charset="0"/>
              </a:rPr>
              <a:t>,</a:t>
            </a:r>
            <a:r>
              <a:rPr lang="en-US" altLang="ru-RU" b="1">
                <a:latin typeface="Arial" charset="0"/>
              </a:rPr>
              <a:t> Z(</a:t>
            </a:r>
            <a:r>
              <a:rPr lang="ru-RU" altLang="ru-RU" b="1">
                <a:latin typeface="Arial" charset="0"/>
              </a:rPr>
              <a:t>вниз)</a:t>
            </a:r>
          </a:p>
        </p:txBody>
      </p:sp>
      <p:sp>
        <p:nvSpPr>
          <p:cNvPr id="726052" name="Rectangle 36"/>
          <p:cNvSpPr>
            <a:spLocks noChangeArrowheads="1"/>
          </p:cNvSpPr>
          <p:nvPr/>
        </p:nvSpPr>
        <p:spPr bwMode="auto">
          <a:xfrm>
            <a:off x="555625" y="1801813"/>
            <a:ext cx="8180388" cy="2563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ru-RU" b="1" i="1">
                <a:solidFill>
                  <a:srgbClr val="FF3300"/>
                </a:solidFill>
                <a:latin typeface="Arial" charset="0"/>
              </a:rPr>
              <a:t>ДИАГРАММА ЗИЙДЕРВЕЛЬДА</a:t>
            </a:r>
            <a:r>
              <a:rPr lang="ru-RU" altLang="ru-RU" b="1">
                <a:latin typeface="Arial" charset="0"/>
              </a:rPr>
              <a:t> [Zijderveld, 1967] - наглядный графический способ представления поведения вектора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 в ходе чистки, выделения компонент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. Диаграмма представляет собой совмещение на одном рисунке двух ортогональных проекций траектории движения конца вектора в процессе его разрушения. Широко используется при обработке и анализе палеомагнитных данных. Предложен алгоритм выделения линейных сегментов на диаграммах в процессе чистки, который реализован в ряде вычислительных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1963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2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26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36" grpId="0" animBg="1"/>
      <p:bldP spid="726049" grpId="0" animBg="1"/>
      <p:bldP spid="726051" grpId="0" animBg="1"/>
      <p:bldP spid="7260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1680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1038" y="1258888"/>
            <a:ext cx="5857875" cy="5610225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1680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600200"/>
            <a:ext cx="4010025" cy="4525963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10" name="Text Box 10"/>
          <p:cNvSpPr txBox="1">
            <a:spLocks noChangeArrowheads="1"/>
          </p:cNvSpPr>
          <p:nvPr/>
        </p:nvSpPr>
        <p:spPr bwMode="auto">
          <a:xfrm>
            <a:off x="1247775" y="2468563"/>
            <a:ext cx="474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000">
                <a:latin typeface="Arial" charset="0"/>
              </a:rPr>
              <a:t>NRM</a:t>
            </a:r>
            <a:endParaRPr lang="ru-RU" altLang="ru-RU" sz="1000">
              <a:latin typeface="Arial" charset="0"/>
            </a:endParaRPr>
          </a:p>
        </p:txBody>
      </p:sp>
      <p:sp>
        <p:nvSpPr>
          <p:cNvPr id="716811" name="Text Box 11"/>
          <p:cNvSpPr txBox="1">
            <a:spLocks noChangeArrowheads="1"/>
          </p:cNvSpPr>
          <p:nvPr/>
        </p:nvSpPr>
        <p:spPr bwMode="auto">
          <a:xfrm>
            <a:off x="5816600" y="4008438"/>
            <a:ext cx="474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000">
                <a:latin typeface="Arial" charset="0"/>
              </a:rPr>
              <a:t>NRM</a:t>
            </a:r>
            <a:endParaRPr lang="ru-RU" altLang="ru-RU" sz="1000">
              <a:latin typeface="Arial" charset="0"/>
            </a:endParaRPr>
          </a:p>
        </p:txBody>
      </p:sp>
      <p:sp>
        <p:nvSpPr>
          <p:cNvPr id="716812" name="Line 12"/>
          <p:cNvSpPr>
            <a:spLocks noChangeShapeType="1"/>
          </p:cNvSpPr>
          <p:nvPr/>
        </p:nvSpPr>
        <p:spPr bwMode="auto">
          <a:xfrm flipH="1">
            <a:off x="1974850" y="3549650"/>
            <a:ext cx="984250" cy="1244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H="1" flipV="1">
            <a:off x="1600200" y="2279650"/>
            <a:ext cx="1365250" cy="12636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14" name="Text Box 14"/>
          <p:cNvSpPr txBox="1">
            <a:spLocks noChangeArrowheads="1"/>
          </p:cNvSpPr>
          <p:nvPr/>
        </p:nvSpPr>
        <p:spPr bwMode="auto">
          <a:xfrm>
            <a:off x="231775" y="1236663"/>
            <a:ext cx="63420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3300"/>
                </a:solidFill>
              </a:rPr>
              <a:t>Характеристический компонент намагниченности (</a:t>
            </a:r>
            <a:r>
              <a:rPr lang="en-US" altLang="ru-RU" b="1">
                <a:solidFill>
                  <a:srgbClr val="FF3300"/>
                </a:solidFill>
              </a:rPr>
              <a:t>ChRM</a:t>
            </a:r>
            <a:r>
              <a:rPr lang="en-US" altLang="ru-RU"/>
              <a:t>)</a:t>
            </a:r>
            <a:endParaRPr lang="ru-RU" altLang="ru-RU"/>
          </a:p>
        </p:txBody>
      </p:sp>
      <p:sp>
        <p:nvSpPr>
          <p:cNvPr id="716815" name="AutoShape 15"/>
          <p:cNvSpPr>
            <a:spLocks noChangeArrowheads="1"/>
          </p:cNvSpPr>
          <p:nvPr/>
        </p:nvSpPr>
        <p:spPr bwMode="auto">
          <a:xfrm>
            <a:off x="5316538" y="4029075"/>
            <a:ext cx="231775" cy="2413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solidFill>
                <a:srgbClr val="FFFF00"/>
              </a:solidFill>
            </a:endParaRPr>
          </a:p>
        </p:txBody>
      </p:sp>
      <p:sp>
        <p:nvSpPr>
          <p:cNvPr id="716816" name="Text Box 16"/>
          <p:cNvSpPr txBox="1">
            <a:spLocks noChangeArrowheads="1"/>
          </p:cNvSpPr>
          <p:nvPr/>
        </p:nvSpPr>
        <p:spPr bwMode="auto">
          <a:xfrm>
            <a:off x="2238375" y="2335213"/>
            <a:ext cx="776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b="1">
                <a:solidFill>
                  <a:srgbClr val="FF3300"/>
                </a:solidFill>
                <a:latin typeface="Arial" charset="0"/>
              </a:rPr>
              <a:t>D=220</a:t>
            </a:r>
            <a:r>
              <a:rPr lang="en-US" altLang="ru-RU" sz="1400" b="1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º</a:t>
            </a:r>
          </a:p>
          <a:p>
            <a:r>
              <a:rPr lang="en-US" altLang="ru-RU" sz="1400" b="1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I=-41</a:t>
            </a:r>
            <a:r>
              <a:rPr lang="en-US" altLang="ru-RU" sz="1400" b="1">
                <a:solidFill>
                  <a:srgbClr val="FF3300"/>
                </a:solidFill>
                <a:latin typeface="Arial" charset="0"/>
              </a:rPr>
              <a:t>º</a:t>
            </a:r>
          </a:p>
        </p:txBody>
      </p:sp>
      <p:sp>
        <p:nvSpPr>
          <p:cNvPr id="716817" name="Text Box 17"/>
          <p:cNvSpPr txBox="1">
            <a:spLocks noChangeArrowheads="1"/>
          </p:cNvSpPr>
          <p:nvPr/>
        </p:nvSpPr>
        <p:spPr bwMode="auto">
          <a:xfrm>
            <a:off x="5191125" y="3459163"/>
            <a:ext cx="776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b="1">
                <a:solidFill>
                  <a:srgbClr val="FF3300"/>
                </a:solidFill>
                <a:latin typeface="Arial" charset="0"/>
              </a:rPr>
              <a:t>D=220</a:t>
            </a:r>
            <a:r>
              <a:rPr lang="en-US" altLang="ru-RU" sz="1400" b="1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º</a:t>
            </a:r>
          </a:p>
          <a:p>
            <a:r>
              <a:rPr lang="en-US" altLang="ru-RU" sz="1400" b="1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I=-41</a:t>
            </a:r>
            <a:r>
              <a:rPr lang="en-US" altLang="ru-RU" sz="1400" b="1">
                <a:solidFill>
                  <a:srgbClr val="FF3300"/>
                </a:solidFill>
                <a:latin typeface="Arial" charset="0"/>
              </a:rPr>
              <a:t>º</a:t>
            </a:r>
          </a:p>
        </p:txBody>
      </p:sp>
      <p:sp>
        <p:nvSpPr>
          <p:cNvPr id="716818" name="Rectangle 18"/>
          <p:cNvSpPr>
            <a:spLocks noChangeArrowheads="1"/>
          </p:cNvSpPr>
          <p:nvPr/>
        </p:nvSpPr>
        <p:spPr bwMode="auto">
          <a:xfrm>
            <a:off x="0" y="2201863"/>
            <a:ext cx="9144000" cy="1739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1" hangingPunct="1"/>
            <a:r>
              <a:rPr lang="ru-RU" altLang="ru-RU" b="1" i="1">
                <a:solidFill>
                  <a:srgbClr val="FF3300"/>
                </a:solidFill>
                <a:latin typeface="Arial" charset="0"/>
              </a:rPr>
              <a:t>ХАРАКТЕРИСТИЧЕСКАЯ ОСТАТОЧНАЯ НАМАГНИЧЕННОСТЬ</a:t>
            </a:r>
            <a:r>
              <a:rPr lang="ru-RU" altLang="ru-RU" b="1">
                <a:latin typeface="Arial" charset="0"/>
              </a:rPr>
              <a:t> – наиболее стабильный компонент естественной остаточной намагниченности, выделенный в ходе магнитной чистки, на диаграмме Зийдервельда идущий в нуль (в начало координат). Для датировки и оценки природы характеристической остаточной намагниченности, необходим комплекс дополнительных исследований</a:t>
            </a:r>
            <a:r>
              <a:rPr lang="ru-RU" altLang="ru-R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40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1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1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1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2" grpId="0" animBg="1"/>
      <p:bldP spid="716813" grpId="0" animBg="1"/>
      <p:bldP spid="716815" grpId="0" animBg="1"/>
      <p:bldP spid="716816" grpId="0"/>
      <p:bldP spid="716817" grpId="0"/>
      <p:bldP spid="7168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48547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485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>
          <a:xfrm>
            <a:off x="0" y="0"/>
            <a:ext cx="6076950" cy="6858000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854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13008" r="16040" b="19513"/>
          <a:stretch>
            <a:fillRect/>
          </a:stretch>
        </p:blipFill>
        <p:spPr>
          <a:xfrm>
            <a:off x="5057775" y="42863"/>
            <a:ext cx="4086225" cy="3892550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855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1263" y="4017963"/>
            <a:ext cx="4122737" cy="2840037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6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594948" name="WordArt 4"/>
          <p:cNvSpPr>
            <a:spLocks noChangeArrowheads="1" noChangeShapeType="1"/>
          </p:cNvSpPr>
          <p:nvPr/>
        </p:nvSpPr>
        <p:spPr bwMode="auto">
          <a:xfrm>
            <a:off x="230188" y="244475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94949" name="Picture 5" descr="smp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1" t="34297" r="19788"/>
          <a:stretch>
            <a:fillRect/>
          </a:stretch>
        </p:blipFill>
        <p:spPr>
          <a:xfrm>
            <a:off x="195263" y="1668463"/>
            <a:ext cx="4957762" cy="4930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4950" name="WordArt 6"/>
          <p:cNvSpPr>
            <a:spLocks noChangeArrowheads="1" noChangeShapeType="1" noTextEdit="1"/>
          </p:cNvSpPr>
          <p:nvPr/>
        </p:nvSpPr>
        <p:spPr bwMode="auto">
          <a:xfrm>
            <a:off x="520700" y="1100138"/>
            <a:ext cx="8359775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Отбор ориентированных образцов с помощью портативного бура 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94957" name="Picture 13" descr="smp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41524" b="12918"/>
          <a:stretch>
            <a:fillRect/>
          </a:stretch>
        </p:blipFill>
        <p:spPr>
          <a:xfrm>
            <a:off x="5322888" y="1685925"/>
            <a:ext cx="3729037" cy="492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4960" name="Text Box 16"/>
          <p:cNvSpPr txBox="1">
            <a:spLocks noChangeArrowheads="1"/>
          </p:cNvSpPr>
          <p:nvPr/>
        </p:nvSpPr>
        <p:spPr bwMode="auto">
          <a:xfrm>
            <a:off x="1309688" y="5402263"/>
            <a:ext cx="3306762" cy="33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600" b="1">
                <a:latin typeface="Arial" pitchFamily="34" charset="0"/>
              </a:rPr>
              <a:t>система водяного охлаждения</a:t>
            </a:r>
          </a:p>
        </p:txBody>
      </p:sp>
      <p:sp>
        <p:nvSpPr>
          <p:cNvPr id="594961" name="Text Box 17"/>
          <p:cNvSpPr txBox="1">
            <a:spLocks noChangeArrowheads="1"/>
          </p:cNvSpPr>
          <p:nvPr/>
        </p:nvSpPr>
        <p:spPr bwMode="auto">
          <a:xfrm>
            <a:off x="2657475" y="3559175"/>
            <a:ext cx="2335213" cy="5810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600" b="1">
                <a:latin typeface="Arial" pitchFamily="34" charset="0"/>
              </a:rPr>
              <a:t>бензиновый бур</a:t>
            </a:r>
          </a:p>
          <a:p>
            <a:r>
              <a:rPr lang="ru-RU" altLang="en-US" sz="1600" b="1">
                <a:latin typeface="Arial" pitchFamily="34" charset="0"/>
              </a:rPr>
              <a:t>с алмазной коронкой</a:t>
            </a:r>
          </a:p>
        </p:txBody>
      </p:sp>
      <p:sp>
        <p:nvSpPr>
          <p:cNvPr id="594962" name="Text Box 18"/>
          <p:cNvSpPr txBox="1">
            <a:spLocks noChangeArrowheads="1"/>
          </p:cNvSpPr>
          <p:nvPr/>
        </p:nvSpPr>
        <p:spPr bwMode="auto">
          <a:xfrm>
            <a:off x="6000750" y="5561013"/>
            <a:ext cx="2597150" cy="33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600" b="1">
                <a:latin typeface="Arial" pitchFamily="34" charset="0"/>
              </a:rPr>
              <a:t>места взятия образцов </a:t>
            </a:r>
          </a:p>
        </p:txBody>
      </p:sp>
      <p:sp>
        <p:nvSpPr>
          <p:cNvPr id="594964" name="AutoShape 20"/>
          <p:cNvSpPr>
            <a:spLocks noChangeArrowheads="1"/>
          </p:cNvSpPr>
          <p:nvPr/>
        </p:nvSpPr>
        <p:spPr bwMode="auto">
          <a:xfrm rot="8160570">
            <a:off x="7808913" y="4840288"/>
            <a:ext cx="950912" cy="88900"/>
          </a:xfrm>
          <a:prstGeom prst="leftArrow">
            <a:avLst>
              <a:gd name="adj1" fmla="val 50000"/>
              <a:gd name="adj2" fmla="val 267411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5" name="AutoShape 21"/>
          <p:cNvSpPr>
            <a:spLocks noChangeArrowheads="1"/>
          </p:cNvSpPr>
          <p:nvPr/>
        </p:nvSpPr>
        <p:spPr bwMode="auto">
          <a:xfrm rot="2646498">
            <a:off x="6034088" y="5106988"/>
            <a:ext cx="595312" cy="87312"/>
          </a:xfrm>
          <a:prstGeom prst="leftArrow">
            <a:avLst>
              <a:gd name="adj1" fmla="val 50000"/>
              <a:gd name="adj2" fmla="val 170455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6" name="AutoShape 22"/>
          <p:cNvSpPr>
            <a:spLocks noChangeArrowheads="1"/>
          </p:cNvSpPr>
          <p:nvPr/>
        </p:nvSpPr>
        <p:spPr bwMode="auto">
          <a:xfrm rot="3413319">
            <a:off x="6559550" y="4873625"/>
            <a:ext cx="520700" cy="88900"/>
          </a:xfrm>
          <a:prstGeom prst="leftArrow">
            <a:avLst>
              <a:gd name="adj1" fmla="val 50000"/>
              <a:gd name="adj2" fmla="val 146429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7" name="AutoShape 23"/>
          <p:cNvSpPr>
            <a:spLocks noChangeArrowheads="1"/>
          </p:cNvSpPr>
          <p:nvPr/>
        </p:nvSpPr>
        <p:spPr bwMode="auto">
          <a:xfrm rot="8270231">
            <a:off x="7693025" y="4740275"/>
            <a:ext cx="912813" cy="106363"/>
          </a:xfrm>
          <a:prstGeom prst="leftArrow">
            <a:avLst>
              <a:gd name="adj1" fmla="val 50000"/>
              <a:gd name="adj2" fmla="val 214551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8" name="AutoShape 24"/>
          <p:cNvSpPr>
            <a:spLocks noChangeArrowheads="1"/>
          </p:cNvSpPr>
          <p:nvPr/>
        </p:nvSpPr>
        <p:spPr bwMode="auto">
          <a:xfrm rot="5400000">
            <a:off x="7107238" y="5157788"/>
            <a:ext cx="512762" cy="106362"/>
          </a:xfrm>
          <a:prstGeom prst="leftArrow">
            <a:avLst>
              <a:gd name="adj1" fmla="val 50000"/>
              <a:gd name="adj2" fmla="val 12052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94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94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60" grpId="0" animBg="1"/>
      <p:bldP spid="594961" grpId="0" animBg="1"/>
      <p:bldP spid="594962" grpId="0" animBg="1"/>
      <p:bldP spid="594964" grpId="0" animBg="1"/>
      <p:bldP spid="594965" grpId="0" animBg="1"/>
      <p:bldP spid="594966" grpId="0" animBg="1"/>
      <p:bldP spid="594967" grpId="0" animBg="1"/>
      <p:bldP spid="5949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27043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270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b="19513"/>
          <a:stretch>
            <a:fillRect/>
          </a:stretch>
        </p:blipFill>
        <p:spPr>
          <a:xfrm>
            <a:off x="85725" y="130175"/>
            <a:ext cx="5753100" cy="6496050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04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13008" r="16040" b="19513"/>
          <a:stretch>
            <a:fillRect/>
          </a:stretch>
        </p:blipFill>
        <p:spPr>
          <a:xfrm>
            <a:off x="3771900" y="131763"/>
            <a:ext cx="5243513" cy="5287962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7049" name="Text Box 9"/>
          <p:cNvSpPr txBox="1">
            <a:spLocks noChangeArrowheads="1"/>
          </p:cNvSpPr>
          <p:nvPr/>
        </p:nvSpPr>
        <p:spPr bwMode="auto">
          <a:xfrm>
            <a:off x="7180263" y="1293813"/>
            <a:ext cx="4746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000">
                <a:latin typeface="Arial" charset="0"/>
              </a:rPr>
              <a:t>NRM</a:t>
            </a:r>
            <a:endParaRPr lang="ru-RU" altLang="ru-RU" sz="1000">
              <a:latin typeface="Arial" charset="0"/>
            </a:endParaRPr>
          </a:p>
        </p:txBody>
      </p:sp>
      <p:sp>
        <p:nvSpPr>
          <p:cNvPr id="727050" name="AutoShape 10"/>
          <p:cNvSpPr>
            <a:spLocks noChangeArrowheads="1"/>
          </p:cNvSpPr>
          <p:nvPr/>
        </p:nvSpPr>
        <p:spPr bwMode="auto">
          <a:xfrm>
            <a:off x="6297613" y="2357438"/>
            <a:ext cx="203200" cy="1841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solidFill>
                <a:srgbClr val="FFFF00"/>
              </a:solidFill>
            </a:endParaRPr>
          </a:p>
        </p:txBody>
      </p:sp>
      <p:pic>
        <p:nvPicPr>
          <p:cNvPr id="727051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7025" y="4154488"/>
            <a:ext cx="4727575" cy="2622550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0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28067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280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b="19513"/>
          <a:stretch>
            <a:fillRect/>
          </a:stretch>
        </p:blipFill>
        <p:spPr>
          <a:xfrm>
            <a:off x="180975" y="192088"/>
            <a:ext cx="5746750" cy="6486525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807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13008" r="16040" b="19513"/>
          <a:stretch>
            <a:fillRect/>
          </a:stretch>
        </p:blipFill>
        <p:spPr>
          <a:xfrm>
            <a:off x="5091113" y="2949575"/>
            <a:ext cx="3867150" cy="3749675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8073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98425"/>
            <a:ext cx="3149600" cy="2419350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61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29091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2909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3" y="76200"/>
            <a:ext cx="5737225" cy="6494463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9094" name="Line 6"/>
          <p:cNvSpPr>
            <a:spLocks noChangeShapeType="1"/>
          </p:cNvSpPr>
          <p:nvPr/>
        </p:nvSpPr>
        <p:spPr bwMode="auto">
          <a:xfrm flipV="1">
            <a:off x="2063750" y="3422650"/>
            <a:ext cx="215900" cy="1244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9095" name="Line 7"/>
          <p:cNvSpPr>
            <a:spLocks noChangeShapeType="1"/>
          </p:cNvSpPr>
          <p:nvPr/>
        </p:nvSpPr>
        <p:spPr bwMode="auto">
          <a:xfrm>
            <a:off x="1993900" y="1873250"/>
            <a:ext cx="323850" cy="4889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9096" name="Line 8"/>
          <p:cNvSpPr>
            <a:spLocks noChangeShapeType="1"/>
          </p:cNvSpPr>
          <p:nvPr/>
        </p:nvSpPr>
        <p:spPr bwMode="auto">
          <a:xfrm flipV="1">
            <a:off x="2051050" y="3581400"/>
            <a:ext cx="1835150" cy="228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9097" name="Line 9"/>
          <p:cNvSpPr>
            <a:spLocks noChangeShapeType="1"/>
          </p:cNvSpPr>
          <p:nvPr/>
        </p:nvSpPr>
        <p:spPr bwMode="auto">
          <a:xfrm flipV="1">
            <a:off x="2171700" y="2114550"/>
            <a:ext cx="1562100" cy="6985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9099" name="Line 11"/>
          <p:cNvSpPr>
            <a:spLocks noChangeShapeType="1"/>
          </p:cNvSpPr>
          <p:nvPr/>
        </p:nvSpPr>
        <p:spPr bwMode="auto">
          <a:xfrm flipV="1">
            <a:off x="3879850" y="2127250"/>
            <a:ext cx="292100" cy="927100"/>
          </a:xfrm>
          <a:prstGeom prst="line">
            <a:avLst/>
          </a:prstGeom>
          <a:noFill/>
          <a:ln w="28575">
            <a:solidFill>
              <a:srgbClr val="3008F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9100" name="Line 12"/>
          <p:cNvSpPr>
            <a:spLocks noChangeShapeType="1"/>
          </p:cNvSpPr>
          <p:nvPr/>
        </p:nvSpPr>
        <p:spPr bwMode="auto">
          <a:xfrm>
            <a:off x="3886200" y="3054350"/>
            <a:ext cx="342900" cy="635000"/>
          </a:xfrm>
          <a:prstGeom prst="line">
            <a:avLst/>
          </a:prstGeom>
          <a:noFill/>
          <a:ln w="28575">
            <a:solidFill>
              <a:srgbClr val="3008F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9101" name="Text Box 13"/>
          <p:cNvSpPr txBox="1">
            <a:spLocks noChangeArrowheads="1"/>
          </p:cNvSpPr>
          <p:nvPr/>
        </p:nvSpPr>
        <p:spPr bwMode="auto">
          <a:xfrm>
            <a:off x="1546225" y="24399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900" b="1">
                <a:solidFill>
                  <a:srgbClr val="FF3300"/>
                </a:solidFill>
                <a:latin typeface="Arial" charset="0"/>
              </a:rPr>
              <a:t>Компонент А</a:t>
            </a:r>
          </a:p>
        </p:txBody>
      </p:sp>
      <p:sp>
        <p:nvSpPr>
          <p:cNvPr id="729102" name="Text Box 14"/>
          <p:cNvSpPr txBox="1">
            <a:spLocks noChangeArrowheads="1"/>
          </p:cNvSpPr>
          <p:nvPr/>
        </p:nvSpPr>
        <p:spPr bwMode="auto">
          <a:xfrm>
            <a:off x="4010025" y="2809875"/>
            <a:ext cx="928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900" b="1">
                <a:solidFill>
                  <a:srgbClr val="3008F6"/>
                </a:solidFill>
                <a:latin typeface="Arial" charset="0"/>
              </a:rPr>
              <a:t>Компонент С</a:t>
            </a:r>
          </a:p>
        </p:txBody>
      </p:sp>
      <p:sp>
        <p:nvSpPr>
          <p:cNvPr id="729103" name="Text Box 15"/>
          <p:cNvSpPr txBox="1">
            <a:spLocks noChangeArrowheads="1"/>
          </p:cNvSpPr>
          <p:nvPr/>
        </p:nvSpPr>
        <p:spPr bwMode="auto">
          <a:xfrm>
            <a:off x="2465388" y="1797050"/>
            <a:ext cx="9286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900" b="1">
                <a:solidFill>
                  <a:srgbClr val="00FF00"/>
                </a:solidFill>
                <a:latin typeface="Arial" charset="0"/>
              </a:rPr>
              <a:t>Компонент В</a:t>
            </a:r>
          </a:p>
        </p:txBody>
      </p:sp>
      <p:pic>
        <p:nvPicPr>
          <p:cNvPr id="729110" name="Picture 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8150" y="3981450"/>
            <a:ext cx="4895850" cy="2876550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9113" name="Rectangle 25"/>
          <p:cNvSpPr>
            <a:spLocks noChangeArrowheads="1"/>
          </p:cNvSpPr>
          <p:nvPr/>
        </p:nvSpPr>
        <p:spPr bwMode="auto">
          <a:xfrm>
            <a:off x="6172200" y="4470400"/>
            <a:ext cx="393700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9114" name="Rectangle 26"/>
          <p:cNvSpPr>
            <a:spLocks noChangeArrowheads="1"/>
          </p:cNvSpPr>
          <p:nvPr/>
        </p:nvSpPr>
        <p:spPr bwMode="auto">
          <a:xfrm>
            <a:off x="6223000" y="4546600"/>
            <a:ext cx="1244600" cy="1930400"/>
          </a:xfrm>
          <a:prstGeom prst="rect">
            <a:avLst/>
          </a:prstGeom>
          <a:solidFill>
            <a:srgbClr val="FF33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9115" name="Rectangle 27"/>
          <p:cNvSpPr>
            <a:spLocks noChangeArrowheads="1"/>
          </p:cNvSpPr>
          <p:nvPr/>
        </p:nvSpPr>
        <p:spPr bwMode="auto">
          <a:xfrm>
            <a:off x="7480300" y="4978400"/>
            <a:ext cx="939800" cy="1498600"/>
          </a:xfrm>
          <a:prstGeom prst="rect">
            <a:avLst/>
          </a:prstGeom>
          <a:solidFill>
            <a:srgbClr val="00FF0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9116" name="Rectangle 28"/>
          <p:cNvSpPr>
            <a:spLocks noChangeArrowheads="1"/>
          </p:cNvSpPr>
          <p:nvPr/>
        </p:nvSpPr>
        <p:spPr bwMode="auto">
          <a:xfrm>
            <a:off x="8432800" y="5740400"/>
            <a:ext cx="431800" cy="711200"/>
          </a:xfrm>
          <a:prstGeom prst="rect">
            <a:avLst/>
          </a:prstGeom>
          <a:solidFill>
            <a:srgbClr val="3008F6">
              <a:alpha val="17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2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2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2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2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2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2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4" grpId="0" animBg="1"/>
      <p:bldP spid="729095" grpId="0" animBg="1"/>
      <p:bldP spid="729096" grpId="0" animBg="1"/>
      <p:bldP spid="729097" grpId="0" animBg="1"/>
      <p:bldP spid="729099" grpId="0" animBg="1"/>
      <p:bldP spid="729100" grpId="0" animBg="1"/>
      <p:bldP spid="729101" grpId="0"/>
      <p:bldP spid="729102" grpId="0"/>
      <p:bldP spid="729103" grpId="0"/>
      <p:bldP spid="729114" grpId="0" animBg="1"/>
      <p:bldP spid="729115" grpId="0" animBg="1"/>
      <p:bldP spid="7291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65955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65956" name="Picture 4" descr="zij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203200"/>
            <a:ext cx="4611687" cy="66119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66979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6698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b="19513"/>
          <a:stretch>
            <a:fillRect/>
          </a:stretch>
        </p:blipFill>
        <p:spPr>
          <a:xfrm>
            <a:off x="0" y="0"/>
            <a:ext cx="4244975" cy="5614988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6982" name="Picture 6"/>
          <p:cNvPicPr>
            <a:picLocks noGrp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3008" r="16040" b="19513"/>
          <a:stretch>
            <a:fillRect/>
          </a:stretch>
        </p:blipFill>
        <p:spPr>
          <a:xfrm>
            <a:off x="3736975" y="1073150"/>
            <a:ext cx="5391150" cy="5784850"/>
          </a:xfrm>
          <a:solidFill>
            <a:schemeClr val="bg1"/>
          </a:solidFill>
          <a:ln w="28575" cap="flat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6986" name="Text Box 10"/>
          <p:cNvSpPr txBox="1">
            <a:spLocks noChangeArrowheads="1"/>
          </p:cNvSpPr>
          <p:nvPr/>
        </p:nvSpPr>
        <p:spPr bwMode="auto">
          <a:xfrm>
            <a:off x="4540250" y="325438"/>
            <a:ext cx="3997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latin typeface="Arial" charset="0"/>
              </a:rPr>
              <a:t>Круги перемагничивания</a:t>
            </a:r>
          </a:p>
        </p:txBody>
      </p:sp>
    </p:spTree>
    <p:extLst>
      <p:ext uri="{BB962C8B-B14F-4D97-AF65-F5344CB8AC3E}">
        <p14:creationId xmlns:p14="http://schemas.microsoft.com/office/powerpoint/2010/main" val="1049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Oval 2"/>
          <p:cNvSpPr>
            <a:spLocks noChangeArrowheads="1"/>
          </p:cNvSpPr>
          <p:nvPr/>
        </p:nvSpPr>
        <p:spPr bwMode="auto">
          <a:xfrm>
            <a:off x="2220913" y="985838"/>
            <a:ext cx="4557712" cy="4629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70052" name="Text Box 4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sp>
        <p:nvSpPr>
          <p:cNvPr id="770053" name="Line 5"/>
          <p:cNvSpPr>
            <a:spLocks noChangeShapeType="1"/>
          </p:cNvSpPr>
          <p:nvPr/>
        </p:nvSpPr>
        <p:spPr bwMode="auto">
          <a:xfrm flipV="1">
            <a:off x="2249488" y="3309938"/>
            <a:ext cx="4586287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0054" name="AutoShape 6"/>
          <p:cNvSpPr>
            <a:spLocks noChangeArrowheads="1"/>
          </p:cNvSpPr>
          <p:nvPr/>
        </p:nvSpPr>
        <p:spPr bwMode="auto">
          <a:xfrm rot="3111134">
            <a:off x="514350" y="452438"/>
            <a:ext cx="8169275" cy="5137150"/>
          </a:xfrm>
          <a:prstGeom prst="parallelogram">
            <a:avLst>
              <a:gd name="adj" fmla="val 39756"/>
            </a:avLst>
          </a:prstGeom>
          <a:solidFill>
            <a:schemeClr val="accent1">
              <a:alpha val="64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0055" name="AutoShape 7"/>
          <p:cNvSpPr>
            <a:spLocks noChangeArrowheads="1"/>
          </p:cNvSpPr>
          <p:nvPr/>
        </p:nvSpPr>
        <p:spPr bwMode="auto">
          <a:xfrm rot="18720000">
            <a:off x="3598069" y="1437482"/>
            <a:ext cx="179387" cy="2247900"/>
          </a:xfrm>
          <a:prstGeom prst="upArrow">
            <a:avLst>
              <a:gd name="adj1" fmla="val 50000"/>
              <a:gd name="adj2" fmla="val 313275"/>
            </a:avLst>
          </a:prstGeom>
          <a:solidFill>
            <a:srgbClr val="3008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0056" name="Line 8"/>
          <p:cNvSpPr>
            <a:spLocks noChangeShapeType="1"/>
          </p:cNvSpPr>
          <p:nvPr/>
        </p:nvSpPr>
        <p:spPr bwMode="auto">
          <a:xfrm>
            <a:off x="4498975" y="-3641725"/>
            <a:ext cx="0" cy="92583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0057" name="Line 9"/>
          <p:cNvSpPr>
            <a:spLocks noChangeShapeType="1"/>
          </p:cNvSpPr>
          <p:nvPr/>
        </p:nvSpPr>
        <p:spPr bwMode="auto">
          <a:xfrm>
            <a:off x="4513263" y="1016000"/>
            <a:ext cx="0" cy="457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0058" name="Oval 10"/>
          <p:cNvSpPr>
            <a:spLocks noChangeArrowheads="1"/>
          </p:cNvSpPr>
          <p:nvPr/>
        </p:nvSpPr>
        <p:spPr bwMode="auto">
          <a:xfrm rot="2455477">
            <a:off x="2274888" y="1770063"/>
            <a:ext cx="4530725" cy="2932112"/>
          </a:xfrm>
          <a:prstGeom prst="ellipse">
            <a:avLst/>
          </a:prstGeom>
          <a:noFill/>
          <a:ln w="28575">
            <a:solidFill>
              <a:srgbClr val="FF3399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0059" name="Oval 11"/>
          <p:cNvSpPr>
            <a:spLocks noChangeArrowheads="1"/>
          </p:cNvSpPr>
          <p:nvPr/>
        </p:nvSpPr>
        <p:spPr bwMode="auto">
          <a:xfrm>
            <a:off x="2249488" y="2678113"/>
            <a:ext cx="4500562" cy="13350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0060" name="AutoShape 12"/>
          <p:cNvSpPr>
            <a:spLocks noChangeArrowheads="1"/>
          </p:cNvSpPr>
          <p:nvPr/>
        </p:nvSpPr>
        <p:spPr bwMode="auto">
          <a:xfrm rot="1080000" flipH="1">
            <a:off x="4200525" y="3276600"/>
            <a:ext cx="179388" cy="1422400"/>
          </a:xfrm>
          <a:prstGeom prst="downArrow">
            <a:avLst>
              <a:gd name="adj1" fmla="val 50000"/>
              <a:gd name="adj2" fmla="val 19823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solidFill>
                <a:srgbClr val="FF3300"/>
              </a:solidFill>
            </a:endParaRPr>
          </a:p>
        </p:txBody>
      </p:sp>
      <p:sp>
        <p:nvSpPr>
          <p:cNvPr id="770061" name="Line 13"/>
          <p:cNvSpPr>
            <a:spLocks noChangeShapeType="1"/>
          </p:cNvSpPr>
          <p:nvPr/>
        </p:nvSpPr>
        <p:spPr bwMode="auto">
          <a:xfrm flipH="1">
            <a:off x="2787357" y="1828799"/>
            <a:ext cx="70142" cy="1454891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0062" name="Line 14"/>
          <p:cNvSpPr>
            <a:spLocks noChangeShapeType="1"/>
          </p:cNvSpPr>
          <p:nvPr/>
        </p:nvSpPr>
        <p:spPr bwMode="auto">
          <a:xfrm>
            <a:off x="2787358" y="3235127"/>
            <a:ext cx="1289342" cy="1394023"/>
          </a:xfrm>
          <a:prstGeom prst="line">
            <a:avLst/>
          </a:prstGeom>
          <a:noFill/>
          <a:ln w="9525">
            <a:solidFill>
              <a:srgbClr val="3008F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0063" name="AutoShape 15"/>
          <p:cNvSpPr>
            <a:spLocks noChangeArrowheads="1"/>
          </p:cNvSpPr>
          <p:nvPr/>
        </p:nvSpPr>
        <p:spPr bwMode="auto">
          <a:xfrm rot="300000">
            <a:off x="2790588" y="3196735"/>
            <a:ext cx="1711581" cy="168225"/>
          </a:xfrm>
          <a:prstGeom prst="leftArrow">
            <a:avLst>
              <a:gd name="adj1" fmla="val 50000"/>
              <a:gd name="adj2" fmla="val 29867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0064" name="Text Box 16"/>
          <p:cNvSpPr txBox="1">
            <a:spLocks noChangeArrowheads="1"/>
          </p:cNvSpPr>
          <p:nvPr/>
        </p:nvSpPr>
        <p:spPr bwMode="auto">
          <a:xfrm>
            <a:off x="4945063" y="6124575"/>
            <a:ext cx="3997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latin typeface="Arial" charset="0"/>
              </a:rPr>
              <a:t>Круги перемагничивания</a:t>
            </a:r>
          </a:p>
        </p:txBody>
      </p:sp>
    </p:spTree>
    <p:extLst>
      <p:ext uri="{BB962C8B-B14F-4D97-AF65-F5344CB8AC3E}">
        <p14:creationId xmlns:p14="http://schemas.microsoft.com/office/powerpoint/2010/main" val="8554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54" grpId="0" animBg="1"/>
      <p:bldP spid="770055" grpId="0" animBg="1"/>
      <p:bldP spid="770058" grpId="0" animBg="1"/>
      <p:bldP spid="770060" grpId="0" animBg="1"/>
      <p:bldP spid="770061" grpId="0" animBg="1"/>
      <p:bldP spid="770062" grpId="0" animBg="1"/>
      <p:bldP spid="77006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68003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68004" name="Picture 4" descr="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62"/>
          <a:stretch>
            <a:fillRect/>
          </a:stretch>
        </p:blipFill>
        <p:spPr bwMode="auto">
          <a:xfrm>
            <a:off x="628650" y="925513"/>
            <a:ext cx="790257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05" name="Text Box 5"/>
          <p:cNvSpPr txBox="1">
            <a:spLocks noChangeArrowheads="1"/>
          </p:cNvSpPr>
          <p:nvPr/>
        </p:nvSpPr>
        <p:spPr bwMode="auto">
          <a:xfrm>
            <a:off x="374650" y="349250"/>
            <a:ext cx="8769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800" b="1"/>
              <a:t>Метод кругов перемагничивания (больших кругов)</a:t>
            </a:r>
          </a:p>
        </p:txBody>
      </p:sp>
    </p:spTree>
    <p:extLst>
      <p:ext uri="{BB962C8B-B14F-4D97-AF65-F5344CB8AC3E}">
        <p14:creationId xmlns:p14="http://schemas.microsoft.com/office/powerpoint/2010/main" val="30808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31139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31140" name="Picture 4" descr="p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9"/>
          <a:stretch>
            <a:fillRect/>
          </a:stretch>
        </p:blipFill>
        <p:spPr bwMode="auto">
          <a:xfrm>
            <a:off x="755650" y="350838"/>
            <a:ext cx="7481888" cy="6159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1144" name="Oval 8"/>
          <p:cNvSpPr>
            <a:spLocks noChangeArrowheads="1"/>
          </p:cNvSpPr>
          <p:nvPr/>
        </p:nvSpPr>
        <p:spPr bwMode="auto">
          <a:xfrm>
            <a:off x="3009900" y="6143625"/>
            <a:ext cx="133350" cy="88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1145" name="Oval 9"/>
          <p:cNvSpPr>
            <a:spLocks noChangeArrowheads="1"/>
          </p:cNvSpPr>
          <p:nvPr/>
        </p:nvSpPr>
        <p:spPr bwMode="auto">
          <a:xfrm>
            <a:off x="2462213" y="6376988"/>
            <a:ext cx="295275" cy="1333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1146" name="Rectangle 10"/>
          <p:cNvSpPr>
            <a:spLocks noChangeArrowheads="1"/>
          </p:cNvSpPr>
          <p:nvPr/>
        </p:nvSpPr>
        <p:spPr bwMode="auto">
          <a:xfrm>
            <a:off x="1085850" y="6372225"/>
            <a:ext cx="500063" cy="141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1147" name="Rectangle 11"/>
          <p:cNvSpPr>
            <a:spLocks noChangeArrowheads="1"/>
          </p:cNvSpPr>
          <p:nvPr/>
        </p:nvSpPr>
        <p:spPr bwMode="auto">
          <a:xfrm>
            <a:off x="2414588" y="6429375"/>
            <a:ext cx="361950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1148" name="Oval 12"/>
          <p:cNvSpPr>
            <a:spLocks noChangeArrowheads="1"/>
          </p:cNvSpPr>
          <p:nvPr/>
        </p:nvSpPr>
        <p:spPr bwMode="auto">
          <a:xfrm>
            <a:off x="1457325" y="6453188"/>
            <a:ext cx="390525" cy="603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1149" name="Oval 13"/>
          <p:cNvSpPr>
            <a:spLocks noChangeArrowheads="1"/>
          </p:cNvSpPr>
          <p:nvPr/>
        </p:nvSpPr>
        <p:spPr bwMode="auto">
          <a:xfrm>
            <a:off x="1543050" y="6392863"/>
            <a:ext cx="88900" cy="88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1150" name="Rectangle 14"/>
          <p:cNvSpPr>
            <a:spLocks noChangeArrowheads="1"/>
          </p:cNvSpPr>
          <p:nvPr/>
        </p:nvSpPr>
        <p:spPr bwMode="auto">
          <a:xfrm>
            <a:off x="5053013" y="6372225"/>
            <a:ext cx="314325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1151" name="Rectangle 15"/>
          <p:cNvSpPr>
            <a:spLocks noChangeArrowheads="1"/>
          </p:cNvSpPr>
          <p:nvPr/>
        </p:nvSpPr>
        <p:spPr bwMode="auto">
          <a:xfrm>
            <a:off x="3709988" y="6376988"/>
            <a:ext cx="342900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1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81315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81317" name="Picture 5" descr="Рыбак рыбака видит издалека: Волга, удочка, вода, берег, рыба, рыбак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1318" name="WordArt 6"/>
          <p:cNvSpPr>
            <a:spLocks noChangeArrowheads="1" noChangeShapeType="1" noTextEdit="1"/>
          </p:cNvSpPr>
          <p:nvPr/>
        </p:nvSpPr>
        <p:spPr bwMode="auto">
          <a:xfrm>
            <a:off x="858838" y="371475"/>
            <a:ext cx="7446962" cy="1258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Статистика палеомагнитных данных </a:t>
            </a:r>
          </a:p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(Fisher satstistics) </a:t>
            </a:r>
          </a:p>
        </p:txBody>
      </p:sp>
    </p:spTree>
    <p:extLst>
      <p:ext uri="{BB962C8B-B14F-4D97-AF65-F5344CB8AC3E}">
        <p14:creationId xmlns:p14="http://schemas.microsoft.com/office/powerpoint/2010/main" val="6989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87460" name="Picture 4" descr="ster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207963"/>
            <a:ext cx="6677025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87461" name="Object 5"/>
          <p:cNvGraphicFramePr>
            <a:graphicFrameLocks noChangeAspect="1"/>
          </p:cNvGraphicFramePr>
          <p:nvPr/>
        </p:nvGraphicFramePr>
        <p:xfrm>
          <a:off x="0" y="2019300"/>
          <a:ext cx="9178925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9" name="Документ" r:id="rId4" imgW="5942463" imgH="2182555" progId="Word.Document.8">
                  <p:embed/>
                </p:oleObj>
              </mc:Choice>
              <mc:Fallback>
                <p:oleObj name="Документ" r:id="rId4" imgW="5942463" imgH="218255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0290"/>
                      <a:stretch>
                        <a:fillRect/>
                      </a:stretch>
                    </p:blipFill>
                    <p:spPr bwMode="auto">
                      <a:xfrm>
                        <a:off x="0" y="2019300"/>
                        <a:ext cx="9178925" cy="48387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91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592901" name="WordArt 5"/>
          <p:cNvSpPr>
            <a:spLocks noChangeArrowheads="1" noChangeShapeType="1"/>
          </p:cNvSpPr>
          <p:nvPr/>
        </p:nvSpPr>
        <p:spPr bwMode="auto">
          <a:xfrm>
            <a:off x="230188" y="17303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92902" name="WordArt 6"/>
          <p:cNvSpPr>
            <a:spLocks noChangeArrowheads="1" noChangeShapeType="1" noTextEdit="1"/>
          </p:cNvSpPr>
          <p:nvPr/>
        </p:nvSpPr>
        <p:spPr bwMode="auto">
          <a:xfrm>
            <a:off x="1092200" y="887413"/>
            <a:ext cx="6937375" cy="27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Ориентировка кернов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92905" name="Picture 9" descr="smp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1" r="45537"/>
          <a:stretch>
            <a:fillRect/>
          </a:stretch>
        </p:blipFill>
        <p:spPr>
          <a:xfrm>
            <a:off x="263525" y="1412875"/>
            <a:ext cx="3817938" cy="5233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2910" name="Rectangle 14"/>
          <p:cNvSpPr>
            <a:spLocks noChangeArrowheads="1"/>
          </p:cNvSpPr>
          <p:nvPr/>
        </p:nvSpPr>
        <p:spPr bwMode="auto">
          <a:xfrm rot="13740000">
            <a:off x="767556" y="5518945"/>
            <a:ext cx="293052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2911" name="AutoShape 15"/>
          <p:cNvSpPr>
            <a:spLocks noChangeArrowheads="1"/>
          </p:cNvSpPr>
          <p:nvPr/>
        </p:nvSpPr>
        <p:spPr bwMode="auto">
          <a:xfrm>
            <a:off x="1285875" y="4381500"/>
            <a:ext cx="1038225" cy="88900"/>
          </a:xfrm>
          <a:prstGeom prst="rightArrow">
            <a:avLst>
              <a:gd name="adj1" fmla="val 50000"/>
              <a:gd name="adj2" fmla="val 291964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2917" name="Group 21"/>
          <p:cNvGrpSpPr>
            <a:grpSpLocks/>
          </p:cNvGrpSpPr>
          <p:nvPr/>
        </p:nvGrpSpPr>
        <p:grpSpPr bwMode="auto">
          <a:xfrm>
            <a:off x="4078288" y="1731963"/>
            <a:ext cx="5065712" cy="4202112"/>
            <a:chOff x="2569" y="1091"/>
            <a:chExt cx="3191" cy="2647"/>
          </a:xfrm>
        </p:grpSpPr>
        <p:grpSp>
          <p:nvGrpSpPr>
            <p:cNvPr id="592914" name="Group 18"/>
            <p:cNvGrpSpPr>
              <a:grpSpLocks/>
            </p:cNvGrpSpPr>
            <p:nvPr/>
          </p:nvGrpSpPr>
          <p:grpSpPr bwMode="auto">
            <a:xfrm>
              <a:off x="2726" y="1091"/>
              <a:ext cx="3034" cy="2003"/>
              <a:chOff x="2726" y="1091"/>
              <a:chExt cx="3034" cy="2003"/>
            </a:xfrm>
          </p:grpSpPr>
          <p:pic>
            <p:nvPicPr>
              <p:cNvPr id="592912" name="Picture 16" descr="sampl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6" y="1091"/>
                <a:ext cx="3034" cy="20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2913" name="AutoShape 17"/>
              <p:cNvSpPr>
                <a:spLocks noChangeArrowheads="1"/>
              </p:cNvSpPr>
              <p:nvPr/>
            </p:nvSpPr>
            <p:spPr bwMode="auto">
              <a:xfrm rot="-1349026">
                <a:off x="3510" y="1489"/>
                <a:ext cx="341" cy="59"/>
              </a:xfrm>
              <a:prstGeom prst="rightArrow">
                <a:avLst>
                  <a:gd name="adj1" fmla="val 50000"/>
                  <a:gd name="adj2" fmla="val 144492"/>
                </a:avLst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2915" name="Text Box 19"/>
            <p:cNvSpPr txBox="1">
              <a:spLocks noChangeArrowheads="1"/>
            </p:cNvSpPr>
            <p:nvPr/>
          </p:nvSpPr>
          <p:spPr bwMode="auto">
            <a:xfrm>
              <a:off x="2693" y="3242"/>
              <a:ext cx="28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latin typeface="Arial" pitchFamily="34" charset="0"/>
                </a:rPr>
                <a:t>DDA- </a:t>
              </a:r>
              <a:r>
                <a:rPr lang="ru-RU" altLang="en-US" sz="1600" b="1">
                  <a:latin typeface="Arial" pitchFamily="34" charset="0"/>
                </a:rPr>
                <a:t>азимут падения линии ориентировки</a:t>
              </a:r>
            </a:p>
          </p:txBody>
        </p:sp>
        <p:sp>
          <p:nvSpPr>
            <p:cNvPr id="592916" name="Text Box 20"/>
            <p:cNvSpPr txBox="1">
              <a:spLocks noChangeArrowheads="1"/>
            </p:cNvSpPr>
            <p:nvPr/>
          </p:nvSpPr>
          <p:spPr bwMode="auto">
            <a:xfrm>
              <a:off x="2569" y="3526"/>
              <a:ext cx="27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1600" b="1">
                  <a:latin typeface="Arial" pitchFamily="34" charset="0"/>
                </a:rPr>
                <a:t>Р</a:t>
              </a:r>
              <a:r>
                <a:rPr lang="en-US" altLang="en-US" sz="1600" b="1">
                  <a:latin typeface="Arial" pitchFamily="34" charset="0"/>
                </a:rPr>
                <a:t>- </a:t>
              </a:r>
              <a:r>
                <a:rPr lang="ru-RU" altLang="en-US" sz="1600" b="1">
                  <a:latin typeface="Arial" pitchFamily="34" charset="0"/>
                </a:rPr>
                <a:t>угол падения линии ориентировки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11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10" grpId="0" animBg="1"/>
      <p:bldP spid="5929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88483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88485" name="Picture 5" descr="lecture116x"/>
          <p:cNvPicPr>
            <a:picLocks noChangeAspect="1" noChangeArrowheads="1"/>
          </p:cNvPicPr>
          <p:nvPr/>
        </p:nvPicPr>
        <p:blipFill>
          <a:blip r:embed="rId2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524000"/>
            <a:ext cx="5102225" cy="51482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88486" name="Picture 6" descr="lecture1130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56000" contras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7213" y="3978275"/>
            <a:ext cx="5911850" cy="2840038"/>
          </a:xfr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488" name="Rectangle 8"/>
          <p:cNvSpPr>
            <a:spLocks noChangeArrowheads="1"/>
          </p:cNvSpPr>
          <p:nvPr/>
        </p:nvSpPr>
        <p:spPr bwMode="auto">
          <a:xfrm>
            <a:off x="117475" y="257175"/>
            <a:ext cx="894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ru-RU" b="1" i="1">
                <a:solidFill>
                  <a:srgbClr val="FF3300"/>
                </a:solidFill>
                <a:latin typeface="Arial" charset="0"/>
              </a:rPr>
              <a:t>РАСПРЕДЕЛЕНИЕ ФИШЕРА</a:t>
            </a:r>
            <a:r>
              <a:rPr lang="ru-RU" altLang="ru-RU" b="1">
                <a:latin typeface="Arial" charset="0"/>
              </a:rPr>
              <a:t> [Fisher, 1953] - аналог нормального распределения на сфере. Основные параметры распределения Фишера: кучность К и угол доверия 95. </a:t>
            </a:r>
          </a:p>
        </p:txBody>
      </p:sp>
      <p:pic>
        <p:nvPicPr>
          <p:cNvPr id="788489" name="Picture 9" descr="     ---k----&#10;F =  4psinhk exp (k cosa),&#10;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6075" y="1487488"/>
            <a:ext cx="5059363" cy="792162"/>
          </a:xfr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492" name="Text Box 12"/>
          <p:cNvSpPr txBox="1">
            <a:spLocks noChangeArrowheads="1"/>
          </p:cNvSpPr>
          <p:nvPr/>
        </p:nvSpPr>
        <p:spPr bwMode="auto">
          <a:xfrm>
            <a:off x="4170363" y="2359025"/>
            <a:ext cx="4570412" cy="1219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altLang="ru-RU" b="1">
                <a:latin typeface="Arial" charset="0"/>
              </a:rPr>
              <a:t>где: </a:t>
            </a:r>
            <a:r>
              <a:rPr lang="el-GR" altLang="ru-RU" b="1">
                <a:latin typeface="Arial" charset="0"/>
                <a:cs typeface="Arial" charset="0"/>
              </a:rPr>
              <a:t>α</a:t>
            </a:r>
            <a:r>
              <a:rPr lang="ru-RU" altLang="ru-RU" b="1">
                <a:latin typeface="Arial" charset="0"/>
                <a:cs typeface="Arial" charset="0"/>
              </a:rPr>
              <a:t> – угол истинным направлением</a:t>
            </a:r>
          </a:p>
          <a:p>
            <a:pPr algn="l"/>
            <a:r>
              <a:rPr lang="ru-RU" altLang="ru-RU" b="1">
                <a:latin typeface="Arial" charset="0"/>
                <a:cs typeface="Arial" charset="0"/>
              </a:rPr>
              <a:t>и единичным вектором;</a:t>
            </a:r>
          </a:p>
          <a:p>
            <a:pPr algn="l">
              <a:buFont typeface="Symbol" pitchFamily="18" charset="2"/>
              <a:buNone/>
            </a:pPr>
            <a:r>
              <a:rPr lang="ru-RU" altLang="ru-RU" b="1">
                <a:latin typeface="Arial" charset="0"/>
                <a:cs typeface="Arial" charset="0"/>
                <a:sym typeface="Symbol" pitchFamily="18" charset="2"/>
              </a:rPr>
              <a:t>-</a:t>
            </a:r>
            <a:r>
              <a:rPr lang="ru-RU" altLang="ru-RU" b="1">
                <a:latin typeface="Arial" charset="0"/>
                <a:sym typeface="Symbol" pitchFamily="18" charset="2"/>
              </a:rPr>
              <a:t>кучность распределения;</a:t>
            </a:r>
          </a:p>
          <a:p>
            <a:pPr algn="l">
              <a:buFont typeface="Symbol" pitchFamily="18" charset="2"/>
              <a:buNone/>
            </a:pPr>
            <a:r>
              <a:rPr lang="ru-RU" altLang="ru-RU" b="1">
                <a:latin typeface="Arial" charset="0"/>
                <a:sym typeface="Symbol" pitchFamily="18" charset="2"/>
              </a:rPr>
              <a:t></a:t>
            </a:r>
            <a:r>
              <a:rPr lang="ru-RU" altLang="ru-RU" b="1">
                <a:latin typeface="Arial" charset="0"/>
                <a:cs typeface="Arial" charset="0"/>
                <a:sym typeface="Symbol" pitchFamily="18" charset="2"/>
              </a:rPr>
              <a:t>→</a:t>
            </a:r>
            <a:r>
              <a:rPr lang="ru-RU" altLang="ru-RU" b="1">
                <a:latin typeface="Arial" charset="0"/>
                <a:sym typeface="Symbol" pitchFamily="18" charset="2"/>
              </a:rPr>
              <a:t></a:t>
            </a:r>
            <a:endParaRPr lang="ru-RU" altLang="ru-RU" sz="2800" b="1">
              <a:latin typeface="Arial" charset="0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60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9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803843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803845" name="Picture 5" descr="       sum          sum           sum &#10;R2 = (   x1i)2 + (   x2i)2 + (  x3i)2,&#10;       i          i         i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927100"/>
            <a:ext cx="5268913" cy="628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03846" name="Picture 6" descr="ГЛАВА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690688"/>
            <a:ext cx="6678613" cy="1682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47" name="Picture 7" descr="x1 = 1-( sum  x1i);  x2 = -1( sum  x2i);  x3 =  1( sum  x3i).&#10;     R   i            R   i             R  i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962400"/>
            <a:ext cx="7907337" cy="827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03848" name="Picture 8" descr="         N - 1&#10;k  -~  k =-------&#10;        N  - R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4943475"/>
            <a:ext cx="2019300" cy="6254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03850" name="Picture 10" descr=" '    -140-&#10;a95 - ~   V~ kN-, 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6116638"/>
            <a:ext cx="1597025" cy="666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03852" name="Rectangle 12"/>
          <p:cNvSpPr>
            <a:spLocks noChangeArrowheads="1"/>
          </p:cNvSpPr>
          <p:nvPr/>
        </p:nvSpPr>
        <p:spPr bwMode="auto">
          <a:xfrm>
            <a:off x="595313" y="5481638"/>
            <a:ext cx="5459412" cy="4254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ru-RU" altLang="ru-RU" sz="2000" i="1"/>
              <a:t>где </a:t>
            </a:r>
            <a:r>
              <a:rPr lang="en-US" altLang="ru-RU" sz="2000" i="1"/>
              <a:t>k- </a:t>
            </a:r>
            <a:r>
              <a:rPr lang="ru-RU" altLang="ru-RU" sz="2000" i="1"/>
              <a:t>оценка </a:t>
            </a:r>
            <a:r>
              <a:rPr lang="ru-RU" altLang="ru-RU" sz="2000" i="1">
                <a:sym typeface="Symbol" pitchFamily="18" charset="2"/>
              </a:rPr>
              <a:t></a:t>
            </a:r>
            <a:r>
              <a:rPr lang="ru-RU" altLang="ru-RU" sz="2000" i="1"/>
              <a:t>; </a:t>
            </a:r>
            <a:r>
              <a:rPr lang="en-US" altLang="ru-RU" sz="2000" i="1"/>
              <a:t>N</a:t>
            </a:r>
            <a:r>
              <a:rPr lang="ru-RU" altLang="ru-RU" sz="2000" i="1"/>
              <a:t>-число векторов в выборке</a:t>
            </a:r>
          </a:p>
        </p:txBody>
      </p:sp>
      <p:sp>
        <p:nvSpPr>
          <p:cNvPr id="803853" name="Rectangle 13"/>
          <p:cNvSpPr>
            <a:spLocks noChangeArrowheads="1"/>
          </p:cNvSpPr>
          <p:nvPr/>
        </p:nvSpPr>
        <p:spPr bwMode="auto">
          <a:xfrm>
            <a:off x="554038" y="3476625"/>
            <a:ext cx="7921625" cy="48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400" i="1"/>
              <a:t>Декартовы координаты среднего направления выборки:</a:t>
            </a:r>
          </a:p>
        </p:txBody>
      </p:sp>
      <p:sp>
        <p:nvSpPr>
          <p:cNvPr id="803854" name="Text Box 14"/>
          <p:cNvSpPr txBox="1">
            <a:spLocks noChangeArrowheads="1"/>
          </p:cNvSpPr>
          <p:nvPr/>
        </p:nvSpPr>
        <p:spPr bwMode="auto">
          <a:xfrm>
            <a:off x="731838" y="246063"/>
            <a:ext cx="7913687" cy="5476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800" i="1"/>
              <a:t>x</a:t>
            </a:r>
            <a:r>
              <a:rPr lang="en-US" altLang="ru-RU" sz="2800" i="1" baseline="-25000"/>
              <a:t>1i</a:t>
            </a:r>
            <a:r>
              <a:rPr lang="en-US" altLang="ru-RU" sz="2800" i="1"/>
              <a:t>=cos D</a:t>
            </a:r>
            <a:r>
              <a:rPr lang="en-US" altLang="ru-RU" sz="2800" i="1">
                <a:cs typeface="Times New Roman" pitchFamily="18" charset="0"/>
              </a:rPr>
              <a:t>×cos I</a:t>
            </a:r>
            <a:r>
              <a:rPr lang="en-US" altLang="ru-RU" sz="2400" i="1">
                <a:cs typeface="Times New Roman" pitchFamily="18" charset="0"/>
              </a:rPr>
              <a:t>; </a:t>
            </a:r>
            <a:r>
              <a:rPr lang="en-US" altLang="ru-RU" sz="2800" i="1"/>
              <a:t>x</a:t>
            </a:r>
            <a:r>
              <a:rPr lang="en-US" altLang="ru-RU" sz="2800" i="1" baseline="-25000"/>
              <a:t>2i</a:t>
            </a:r>
            <a:r>
              <a:rPr lang="en-US" altLang="ru-RU" sz="2800" i="1"/>
              <a:t>=sin D×cos I;</a:t>
            </a:r>
            <a:r>
              <a:rPr lang="en-US" altLang="ru-RU" sz="2800"/>
              <a:t> </a:t>
            </a:r>
            <a:r>
              <a:rPr lang="en-US" altLang="ru-RU" sz="2800" i="1"/>
              <a:t>x</a:t>
            </a:r>
            <a:r>
              <a:rPr lang="en-US" altLang="ru-RU" sz="2800" i="1" baseline="-25000"/>
              <a:t>3i</a:t>
            </a:r>
            <a:r>
              <a:rPr lang="en-US" altLang="ru-RU" sz="2800" i="1"/>
              <a:t>=sin I;</a:t>
            </a:r>
            <a:r>
              <a:rPr lang="en-US" altLang="ru-RU" sz="2400"/>
              <a:t> </a:t>
            </a:r>
            <a:endParaRPr lang="ru-RU" altLang="ru-RU" sz="2400"/>
          </a:p>
        </p:txBody>
      </p:sp>
      <p:sp>
        <p:nvSpPr>
          <p:cNvPr id="803856" name="Rectangle 16"/>
          <p:cNvSpPr>
            <a:spLocks noChangeArrowheads="1"/>
          </p:cNvSpPr>
          <p:nvPr/>
        </p:nvSpPr>
        <p:spPr bwMode="auto">
          <a:xfrm>
            <a:off x="595313" y="4949825"/>
            <a:ext cx="5848350" cy="48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i="1"/>
              <a:t>кучность оценивается по формуле:</a:t>
            </a:r>
          </a:p>
        </p:txBody>
      </p:sp>
      <p:sp>
        <p:nvSpPr>
          <p:cNvPr id="803857" name="Rectangle 17"/>
          <p:cNvSpPr>
            <a:spLocks noChangeArrowheads="1"/>
          </p:cNvSpPr>
          <p:nvPr/>
        </p:nvSpPr>
        <p:spPr bwMode="auto">
          <a:xfrm>
            <a:off x="1347788" y="1779588"/>
            <a:ext cx="444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i="1"/>
              <a:t>R - модуль суммарного вектора.</a:t>
            </a:r>
            <a:r>
              <a:rPr lang="ru-RU" altLang="ru-RU"/>
              <a:t> </a:t>
            </a:r>
          </a:p>
        </p:txBody>
      </p:sp>
      <p:sp>
        <p:nvSpPr>
          <p:cNvPr id="803858" name="Rectangle 18"/>
          <p:cNvSpPr>
            <a:spLocks noChangeArrowheads="1"/>
          </p:cNvSpPr>
          <p:nvPr/>
        </p:nvSpPr>
        <p:spPr bwMode="auto">
          <a:xfrm>
            <a:off x="577850" y="6091238"/>
            <a:ext cx="6043613" cy="48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i="1"/>
              <a:t>При K&gt;3 используется упрощенная формула</a:t>
            </a:r>
          </a:p>
        </p:txBody>
      </p:sp>
    </p:spTree>
    <p:extLst>
      <p:ext uri="{BB962C8B-B14F-4D97-AF65-F5344CB8AC3E}">
        <p14:creationId xmlns:p14="http://schemas.microsoft.com/office/powerpoint/2010/main" val="180218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0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0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0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0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0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0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0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0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0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52" grpId="0" animBg="1"/>
      <p:bldP spid="803853" grpId="0" animBg="1"/>
      <p:bldP spid="803856" grpId="0" animBg="1"/>
      <p:bldP spid="803857" grpId="0"/>
      <p:bldP spid="80385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89507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89511" name="Picture 7" descr="lecture1118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550988"/>
            <a:ext cx="8648700" cy="3875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9514" name="WordArt 10"/>
          <p:cNvSpPr>
            <a:spLocks noChangeArrowheads="1" noChangeShapeType="1" noTextEdit="1"/>
          </p:cNvSpPr>
          <p:nvPr/>
        </p:nvSpPr>
        <p:spPr bwMode="auto">
          <a:xfrm>
            <a:off x="858838" y="371475"/>
            <a:ext cx="7446962" cy="809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Характер распределения векторов, </a:t>
            </a:r>
          </a:p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распределенных по Фишеру</a:t>
            </a:r>
          </a:p>
        </p:txBody>
      </p:sp>
      <p:sp>
        <p:nvSpPr>
          <p:cNvPr id="789515" name="Text Box 11"/>
          <p:cNvSpPr txBox="1">
            <a:spLocks noChangeArrowheads="1"/>
          </p:cNvSpPr>
          <p:nvPr/>
        </p:nvSpPr>
        <p:spPr bwMode="auto">
          <a:xfrm>
            <a:off x="5935663" y="4335463"/>
            <a:ext cx="206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i="1"/>
              <a:t>кучность = 50</a:t>
            </a:r>
          </a:p>
        </p:txBody>
      </p:sp>
      <p:sp>
        <p:nvSpPr>
          <p:cNvPr id="789516" name="Text Box 12"/>
          <p:cNvSpPr txBox="1">
            <a:spLocks noChangeArrowheads="1"/>
          </p:cNvSpPr>
          <p:nvPr/>
        </p:nvSpPr>
        <p:spPr bwMode="auto">
          <a:xfrm>
            <a:off x="1397000" y="4319588"/>
            <a:ext cx="191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i="1"/>
              <a:t>кучность = 5</a:t>
            </a:r>
          </a:p>
        </p:txBody>
      </p:sp>
    </p:spTree>
    <p:extLst>
      <p:ext uri="{BB962C8B-B14F-4D97-AF65-F5344CB8AC3E}">
        <p14:creationId xmlns:p14="http://schemas.microsoft.com/office/powerpoint/2010/main" val="30945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92579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grpSp>
        <p:nvGrpSpPr>
          <p:cNvPr id="792586" name="Group 10"/>
          <p:cNvGrpSpPr>
            <a:grpSpLocks/>
          </p:cNvGrpSpPr>
          <p:nvPr/>
        </p:nvGrpSpPr>
        <p:grpSpPr bwMode="auto">
          <a:xfrm>
            <a:off x="823913" y="1273175"/>
            <a:ext cx="7116762" cy="5224463"/>
            <a:chOff x="519" y="802"/>
            <a:chExt cx="4483" cy="3291"/>
          </a:xfrm>
        </p:grpSpPr>
        <p:pic>
          <p:nvPicPr>
            <p:cNvPr id="792580" name="Picture 4" descr="con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802"/>
              <a:ext cx="4483" cy="32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92584" name="Rectangle 8"/>
            <p:cNvSpPr>
              <a:spLocks noChangeArrowheads="1"/>
            </p:cNvSpPr>
            <p:nvPr/>
          </p:nvSpPr>
          <p:spPr bwMode="auto">
            <a:xfrm>
              <a:off x="594" y="933"/>
              <a:ext cx="1134" cy="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92585" name="Rectangle 9"/>
          <p:cNvSpPr>
            <a:spLocks noChangeArrowheads="1"/>
          </p:cNvSpPr>
          <p:nvPr/>
        </p:nvSpPr>
        <p:spPr bwMode="auto">
          <a:xfrm>
            <a:off x="0" y="155575"/>
            <a:ext cx="9144000" cy="10064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1" hangingPunct="1"/>
            <a:r>
              <a:rPr lang="ru-RU" altLang="ru-RU" sz="2000" b="1" i="1">
                <a:solidFill>
                  <a:srgbClr val="FF3300"/>
                </a:solidFill>
              </a:rPr>
              <a:t>УГОЛ ДОВЕРИЯ</a:t>
            </a:r>
            <a:r>
              <a:rPr lang="ru-RU" altLang="ru-RU" sz="2000" b="1">
                <a:solidFill>
                  <a:srgbClr val="FF3300"/>
                </a:solidFill>
              </a:rPr>
              <a:t> (α</a:t>
            </a:r>
            <a:r>
              <a:rPr lang="en-US" altLang="ru-RU" sz="2000" b="1">
                <a:solidFill>
                  <a:srgbClr val="FF3300"/>
                </a:solidFill>
              </a:rPr>
              <a:t>p</a:t>
            </a:r>
            <a:r>
              <a:rPr lang="ru-RU" altLang="ru-RU" sz="2000" b="1">
                <a:solidFill>
                  <a:srgbClr val="FF3300"/>
                </a:solidFill>
              </a:rPr>
              <a:t>)</a:t>
            </a:r>
            <a:r>
              <a:rPr lang="ru-RU" altLang="ru-RU" sz="2000" b="1"/>
              <a:t> – в статистике Фишера половина центрального угла кругового конуса, описанного вокруг среднего положения вектора. Внутри этого конуса лежит истинное направление вектора с вероятностью 1-р </a:t>
            </a:r>
          </a:p>
        </p:txBody>
      </p:sp>
      <p:pic>
        <p:nvPicPr>
          <p:cNvPr id="792581" name="Picture 5" descr="a   = cos-1[1 - N----R[(1)(N1-1)- 1]].&#10; 95              R     p&#10;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925" y="4699000"/>
            <a:ext cx="8366125" cy="1143000"/>
          </a:xfr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5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9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ru-RU" altLang="ru-RU" sz="2400" i="1">
              <a:latin typeface="Times New Roman" pitchFamily="18" charset="0"/>
            </a:endParaRPr>
          </a:p>
        </p:txBody>
      </p:sp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ru-RU">
              <a:latin typeface="Arial" charset="0"/>
              <a:cs typeface="Arial" charset="0"/>
            </a:endParaRPr>
          </a:p>
        </p:txBody>
      </p:sp>
      <p:pic>
        <p:nvPicPr>
          <p:cNvPr id="795657" name="Picture 9" descr="lecture1128x"/>
          <p:cNvPicPr>
            <a:picLocks noChangeAspect="1" noChangeArrowheads="1"/>
          </p:cNvPicPr>
          <p:nvPr/>
        </p:nvPicPr>
        <p:blipFill>
          <a:blip r:embed="rId2">
            <a:lum bright="-3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960438"/>
            <a:ext cx="8434388" cy="41322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95658" name="WordArt 10"/>
          <p:cNvSpPr>
            <a:spLocks noChangeArrowheads="1" noChangeShapeType="1" noTextEdit="1"/>
          </p:cNvSpPr>
          <p:nvPr/>
        </p:nvSpPr>
        <p:spPr bwMode="auto">
          <a:xfrm>
            <a:off x="858838" y="371475"/>
            <a:ext cx="7446962" cy="519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Соответствие распределению Фишера </a:t>
            </a:r>
          </a:p>
        </p:txBody>
      </p:sp>
      <p:sp>
        <p:nvSpPr>
          <p:cNvPr id="795659" name="AutoShape 11"/>
          <p:cNvSpPr>
            <a:spLocks noChangeAspect="1" noChangeArrowheads="1"/>
          </p:cNvSpPr>
          <p:nvPr/>
        </p:nvSpPr>
        <p:spPr bwMode="auto">
          <a:xfrm>
            <a:off x="6553200" y="3076575"/>
            <a:ext cx="287338" cy="287338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95660" name="AutoShape 12"/>
          <p:cNvSpPr>
            <a:spLocks noChangeAspect="1" noChangeArrowheads="1"/>
          </p:cNvSpPr>
          <p:nvPr/>
        </p:nvSpPr>
        <p:spPr bwMode="auto">
          <a:xfrm>
            <a:off x="2895600" y="3571875"/>
            <a:ext cx="287338" cy="287338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95653" name="Picture 5" descr="lecture1130x"/>
          <p:cNvPicPr>
            <a:picLocks noChangeAspect="1" noChangeArrowheads="1"/>
          </p:cNvPicPr>
          <p:nvPr/>
        </p:nvPicPr>
        <p:blipFill>
          <a:blip r:embed="rId3">
            <a:lum bright="-56000" contras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572000"/>
            <a:ext cx="4638675" cy="22288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5655" name="Picture 7" descr="lecture1131x"/>
          <p:cNvPicPr>
            <a:picLocks noChangeAspect="1" noChangeArrowheads="1"/>
          </p:cNvPicPr>
          <p:nvPr/>
        </p:nvPicPr>
        <p:blipFill>
          <a:blip r:embed="rId4">
            <a:lum bright="-36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52950"/>
            <a:ext cx="4543425" cy="2247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60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9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659" grpId="0" animBg="1"/>
      <p:bldP spid="79566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866" name="Picture 2" descr="Slid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4875"/>
            <a:ext cx="7899400" cy="57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4867" name="WordArt 3"/>
          <p:cNvSpPr>
            <a:spLocks noChangeArrowheads="1" noChangeShapeType="1" noTextEdit="1"/>
          </p:cNvSpPr>
          <p:nvPr/>
        </p:nvSpPr>
        <p:spPr bwMode="auto">
          <a:xfrm>
            <a:off x="1830388" y="492125"/>
            <a:ext cx="5676900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Полевые палеомагнитные тесты</a:t>
            </a:r>
          </a:p>
        </p:txBody>
      </p:sp>
      <p:sp>
        <p:nvSpPr>
          <p:cNvPr id="804868" name="Rectangle 4"/>
          <p:cNvSpPr>
            <a:spLocks noChangeArrowheads="1"/>
          </p:cNvSpPr>
          <p:nvPr/>
        </p:nvSpPr>
        <p:spPr bwMode="auto">
          <a:xfrm>
            <a:off x="1595438" y="2716213"/>
            <a:ext cx="1481137" cy="221932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4869" name="Rectangle 5"/>
          <p:cNvSpPr>
            <a:spLocks noChangeArrowheads="1"/>
          </p:cNvSpPr>
          <p:nvPr/>
        </p:nvSpPr>
        <p:spPr bwMode="auto">
          <a:xfrm>
            <a:off x="3163888" y="0"/>
            <a:ext cx="5980112" cy="370046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ru-RU" b="1" i="1">
                <a:solidFill>
                  <a:srgbClr val="FF3300"/>
                </a:solidFill>
                <a:latin typeface="Arial" charset="0"/>
              </a:rPr>
              <a:t>ТЕСТ ОБЖИГА</a:t>
            </a:r>
            <a:r>
              <a:rPr lang="ru-RU" altLang="ru-RU" b="1">
                <a:solidFill>
                  <a:srgbClr val="FF3300"/>
                </a:solidFill>
                <a:latin typeface="Arial" charset="0"/>
              </a:rPr>
              <a:t> (отжига)-</a:t>
            </a:r>
            <a:r>
              <a:rPr lang="ru-RU" altLang="ru-RU" b="1">
                <a:latin typeface="Arial" charset="0"/>
              </a:rPr>
              <a:t> способ оценки палеомагнитной надежности, заключающийся в совпадении направлений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 или стабильной ее компоненты магматической породы и обожженной ею в экзоконтакте вмещающей породы и отличие от направления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 или стабильной компоненты вмещающей породы вдали от зоны обжига. Такая ситуация однозначно свидетельствует о том, что палеомагнитное направление обожженной и обжигающей пород относится ко времени обжига и для магматической породы является первичным. </a:t>
            </a:r>
          </a:p>
        </p:txBody>
      </p:sp>
      <p:pic>
        <p:nvPicPr>
          <p:cNvPr id="804870" name="Picture 6" descr="lecture919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2502" r="871"/>
          <a:stretch>
            <a:fillRect/>
          </a:stretch>
        </p:blipFill>
        <p:spPr bwMode="auto">
          <a:xfrm>
            <a:off x="3186113" y="3683000"/>
            <a:ext cx="4600575" cy="317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04871" name="Oval 7"/>
          <p:cNvSpPr>
            <a:spLocks noChangeArrowheads="1"/>
          </p:cNvSpPr>
          <p:nvPr/>
        </p:nvSpPr>
        <p:spPr bwMode="auto">
          <a:xfrm>
            <a:off x="1698625" y="5326063"/>
            <a:ext cx="1131888" cy="1162050"/>
          </a:xfrm>
          <a:prstGeom prst="ellipse">
            <a:avLst/>
          </a:prstGeom>
          <a:solidFill>
            <a:srgbClr val="FF3300">
              <a:alpha val="39000"/>
            </a:srgb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0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0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868" grpId="0" animBg="1"/>
      <p:bldP spid="804869" grpId="0" animBg="1"/>
      <p:bldP spid="80487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082" name="Picture 2" descr="Slid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904875"/>
            <a:ext cx="7899400" cy="57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4083" name="WordArt 3"/>
          <p:cNvSpPr>
            <a:spLocks noChangeArrowheads="1" noChangeShapeType="1" noTextEdit="1"/>
          </p:cNvSpPr>
          <p:nvPr/>
        </p:nvSpPr>
        <p:spPr bwMode="auto">
          <a:xfrm>
            <a:off x="1830388" y="492125"/>
            <a:ext cx="5676900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Полевые палеомагнитные тесты</a:t>
            </a:r>
          </a:p>
        </p:txBody>
      </p:sp>
      <p:sp>
        <p:nvSpPr>
          <p:cNvPr id="814086" name="Rectangle 6"/>
          <p:cNvSpPr>
            <a:spLocks noChangeArrowheads="1"/>
          </p:cNvSpPr>
          <p:nvPr/>
        </p:nvSpPr>
        <p:spPr bwMode="auto">
          <a:xfrm>
            <a:off x="3421063" y="2613025"/>
            <a:ext cx="1262062" cy="2336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solidFill>
                <a:srgbClr val="FF3300"/>
              </a:solidFill>
            </a:endParaRPr>
          </a:p>
        </p:txBody>
      </p:sp>
      <p:pic>
        <p:nvPicPr>
          <p:cNvPr id="814087" name="Picture 7" descr="lecture915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974725"/>
            <a:ext cx="3151188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4088" name="Rectangle 8"/>
          <p:cNvSpPr>
            <a:spLocks noChangeArrowheads="1"/>
          </p:cNvSpPr>
          <p:nvPr/>
        </p:nvSpPr>
        <p:spPr bwMode="auto">
          <a:xfrm>
            <a:off x="2833688" y="136525"/>
            <a:ext cx="6310312" cy="34163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1" hangingPunct="1"/>
            <a:r>
              <a:rPr lang="ru-RU" altLang="ru-RU" b="1" i="1">
                <a:solidFill>
                  <a:srgbClr val="FF3300"/>
                </a:solidFill>
                <a:latin typeface="Arial" charset="0"/>
              </a:rPr>
              <a:t>ТЕСТ СКЛАДКИ ГРЭХЕМА</a:t>
            </a:r>
            <a:r>
              <a:rPr lang="ru-RU" altLang="ru-RU" b="1">
                <a:latin typeface="Arial" charset="0"/>
              </a:rPr>
              <a:t> - способ оценки палеомагнитной стабильности и оценки времени приобретения </a:t>
            </a:r>
            <a:r>
              <a:rPr lang="en-US" altLang="ru-RU" b="1">
                <a:latin typeface="Arial" charset="0"/>
              </a:rPr>
              <a:t>NRM </a:t>
            </a:r>
            <a:r>
              <a:rPr lang="ru-RU" altLang="ru-RU" b="1">
                <a:latin typeface="Arial" charset="0"/>
              </a:rPr>
              <a:t>или ее компонент, относительно времени смятия изучаемых пород в складки. В случае доскладчатого образования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 векторы последней в разных частях складки располагаются одинаково относительно слоистости; в случае, если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 образовалась после складчатости, векторы ее располагаются параллельно друг другу независимо от элементов залегания пород в разных частях складки. Промежуточные варианты (синскладчатая намагниченность) имеют промежуточную картину. </a:t>
            </a:r>
            <a:endParaRPr lang="ru-RU" altLang="ru-RU" b="1"/>
          </a:p>
        </p:txBody>
      </p:sp>
      <p:pic>
        <p:nvPicPr>
          <p:cNvPr id="814089" name="Picture 9" descr="lecture916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522663"/>
            <a:ext cx="3295650" cy="3314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4090" name="Oval 10"/>
          <p:cNvSpPr>
            <a:spLocks noChangeArrowheads="1"/>
          </p:cNvSpPr>
          <p:nvPr/>
        </p:nvSpPr>
        <p:spPr bwMode="auto">
          <a:xfrm>
            <a:off x="3468688" y="5322888"/>
            <a:ext cx="1131887" cy="1150937"/>
          </a:xfrm>
          <a:prstGeom prst="ellipse">
            <a:avLst/>
          </a:prstGeom>
          <a:solidFill>
            <a:srgbClr val="FF3300">
              <a:alpha val="23000"/>
            </a:srgbClr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8" grpId="0" animBg="1"/>
      <p:bldP spid="81409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154" name="Picture 2" descr="Slid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4875"/>
            <a:ext cx="7899400" cy="57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7155" name="WordArt 3"/>
          <p:cNvSpPr>
            <a:spLocks noChangeArrowheads="1" noChangeShapeType="1" noTextEdit="1"/>
          </p:cNvSpPr>
          <p:nvPr/>
        </p:nvSpPr>
        <p:spPr bwMode="auto">
          <a:xfrm>
            <a:off x="1830388" y="492125"/>
            <a:ext cx="5676900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Полевые палеомагнитные тесты</a:t>
            </a: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4818063" y="3352800"/>
            <a:ext cx="1204912" cy="15970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7157" name="Rectangle 5"/>
          <p:cNvSpPr>
            <a:spLocks noChangeArrowheads="1"/>
          </p:cNvSpPr>
          <p:nvPr/>
        </p:nvSpPr>
        <p:spPr bwMode="auto">
          <a:xfrm>
            <a:off x="42863" y="69850"/>
            <a:ext cx="4660900" cy="671195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1" hangingPunct="1"/>
            <a:r>
              <a:rPr lang="ru-RU" altLang="ru-RU" b="1" i="1">
                <a:solidFill>
                  <a:srgbClr val="FF3300"/>
                </a:solidFill>
                <a:latin typeface="Arial" charset="0"/>
              </a:rPr>
              <a:t>ТЕСТ ГАЛЕК ГРЭХЕМА</a:t>
            </a:r>
            <a:r>
              <a:rPr lang="ru-RU" altLang="ru-RU" b="1">
                <a:latin typeface="Arial" charset="0"/>
              </a:rPr>
              <a:t> - способ оценки палеомагнитной стабильности по степени хаотичности распределений</a:t>
            </a:r>
            <a:r>
              <a:rPr lang="en-US" altLang="ru-RU" b="1">
                <a:latin typeface="Arial" charset="0"/>
              </a:rPr>
              <a:t> </a:t>
            </a:r>
            <a:r>
              <a:rPr lang="ru-RU" altLang="ru-RU" b="1">
                <a:latin typeface="Arial" charset="0"/>
              </a:rPr>
              <a:t>векторов </a:t>
            </a:r>
            <a:r>
              <a:rPr lang="en-US" altLang="ru-RU" b="1">
                <a:latin typeface="Arial" charset="0"/>
              </a:rPr>
              <a:t>NRM </a:t>
            </a:r>
            <a:r>
              <a:rPr lang="ru-RU" altLang="ru-RU" b="1">
                <a:latin typeface="Arial" charset="0"/>
              </a:rPr>
              <a:t>и ее компонент в обломках (гальках) из конгломератов. Для применения теста галек Грэхема выбираются обломки (гальки) пород, аналогичных изучаемому объекту</a:t>
            </a:r>
            <a:r>
              <a:rPr lang="en-US" altLang="ru-RU" b="1">
                <a:latin typeface="Arial" charset="0"/>
              </a:rPr>
              <a:t>.</a:t>
            </a:r>
            <a:r>
              <a:rPr lang="ru-RU" altLang="ru-RU" b="1">
                <a:latin typeface="Arial" charset="0"/>
              </a:rPr>
              <a:t> Чем ближе по времени и месту переотложения конгломераты и находящиеся в них обломки (гальки), тем надежнее тест галек. В случае внутриформационных галечников или брекчий тест галек может стать прямым методом обоснования первичной остаточной намагниченности. При наличии в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 нехаотической (вторичной) компоненты можно выяснить вид и режим чистки для выделения такой компоненты. По среднему направлению нехаотичной компоненты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 можно судить о времени перемагничивания галек. </a:t>
            </a:r>
          </a:p>
        </p:txBody>
      </p:sp>
      <p:pic>
        <p:nvPicPr>
          <p:cNvPr id="817158" name="Picture 6" descr="lecture917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0"/>
            <a:ext cx="2511425" cy="3286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17159" name="Picture 7" descr="lecture918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008188"/>
            <a:ext cx="2798763" cy="4806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7160" name="Oval 8"/>
          <p:cNvSpPr>
            <a:spLocks noChangeArrowheads="1"/>
          </p:cNvSpPr>
          <p:nvPr/>
        </p:nvSpPr>
        <p:spPr bwMode="auto">
          <a:xfrm>
            <a:off x="4789488" y="5370513"/>
            <a:ext cx="1146175" cy="1074737"/>
          </a:xfrm>
          <a:prstGeom prst="ellipse">
            <a:avLst/>
          </a:prstGeom>
          <a:solidFill>
            <a:srgbClr val="FF3300">
              <a:alpha val="22000"/>
            </a:srgbClr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96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56" grpId="0" animBg="1"/>
      <p:bldP spid="817157" grpId="0" animBg="1"/>
      <p:bldP spid="81716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22" name="Picture 2" descr="Slid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4875"/>
            <a:ext cx="7899400" cy="57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4323" name="WordArt 3"/>
          <p:cNvSpPr>
            <a:spLocks noChangeArrowheads="1" noChangeShapeType="1" noTextEdit="1"/>
          </p:cNvSpPr>
          <p:nvPr/>
        </p:nvSpPr>
        <p:spPr bwMode="auto">
          <a:xfrm>
            <a:off x="1830388" y="492125"/>
            <a:ext cx="5676900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Полевые палеомагнитные тесты</a:t>
            </a:r>
          </a:p>
        </p:txBody>
      </p:sp>
      <p:sp>
        <p:nvSpPr>
          <p:cNvPr id="824324" name="Rectangle 4"/>
          <p:cNvSpPr>
            <a:spLocks noChangeArrowheads="1"/>
          </p:cNvSpPr>
          <p:nvPr/>
        </p:nvSpPr>
        <p:spPr bwMode="auto">
          <a:xfrm>
            <a:off x="5880100" y="2655888"/>
            <a:ext cx="1479550" cy="107473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4325" name="Rectangle 5"/>
          <p:cNvSpPr>
            <a:spLocks noChangeArrowheads="1"/>
          </p:cNvSpPr>
          <p:nvPr/>
        </p:nvSpPr>
        <p:spPr bwMode="auto">
          <a:xfrm>
            <a:off x="860425" y="1801813"/>
            <a:ext cx="4951413" cy="231775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ru-RU" b="1" i="1">
                <a:solidFill>
                  <a:srgbClr val="FF3300"/>
                </a:solidFill>
                <a:latin typeface="Arial" charset="0"/>
              </a:rPr>
              <a:t>ТЕСТ ОБРАЩЕНИЯ ИРВИНГА-КРИЕРА</a:t>
            </a:r>
            <a:r>
              <a:rPr lang="ru-RU" altLang="ru-RU" b="1">
                <a:latin typeface="Arial" charset="0"/>
              </a:rPr>
              <a:t> - способ выделения и оценки направления древней компоненты </a:t>
            </a:r>
            <a:r>
              <a:rPr lang="en-US" altLang="ru-RU" b="1">
                <a:latin typeface="Arial" charset="0"/>
              </a:rPr>
              <a:t>NRM</a:t>
            </a:r>
            <a:r>
              <a:rPr lang="ru-RU" altLang="ru-RU" b="1">
                <a:latin typeface="Arial" charset="0"/>
              </a:rPr>
              <a:t> по прямо и обратно намагниченным одновозрастным породам одного объекта. Первичная остаточная намагниченность таких пород должна отличаться на 180</a:t>
            </a:r>
            <a:r>
              <a:rPr lang="en-US" altLang="ru-RU" b="1">
                <a:latin typeface="Arial" charset="0"/>
                <a:cs typeface="Arial" charset="0"/>
              </a:rPr>
              <a:t>º</a:t>
            </a:r>
            <a:r>
              <a:rPr lang="ru-RU" altLang="ru-RU" b="1">
                <a:latin typeface="Arial" charset="0"/>
              </a:rPr>
              <a:t>. </a:t>
            </a:r>
            <a:endParaRPr lang="ru-RU" altLang="ru-RU"/>
          </a:p>
        </p:txBody>
      </p:sp>
      <p:sp>
        <p:nvSpPr>
          <p:cNvPr id="824326" name="Oval 6"/>
          <p:cNvSpPr>
            <a:spLocks noChangeArrowheads="1"/>
          </p:cNvSpPr>
          <p:nvPr/>
        </p:nvSpPr>
        <p:spPr bwMode="auto">
          <a:xfrm>
            <a:off x="6096000" y="1408113"/>
            <a:ext cx="1089025" cy="1117600"/>
          </a:xfrm>
          <a:prstGeom prst="ellipse">
            <a:avLst/>
          </a:prstGeom>
          <a:solidFill>
            <a:srgbClr val="FF3300">
              <a:alpha val="28999"/>
            </a:srgbClr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24" grpId="0" animBg="1"/>
      <p:bldP spid="824325" grpId="0" animBg="1"/>
      <p:bldP spid="8243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651000" y="268168"/>
            <a:ext cx="6109652" cy="509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Полевые палеомагнитные тесты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4300" y="1053739"/>
            <a:ext cx="8947150" cy="27274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altLang="ru-RU" b="1" i="1" dirty="0">
                <a:solidFill>
                  <a:srgbClr val="FF3300"/>
                </a:solidFill>
                <a:latin typeface="Arial" charset="0"/>
              </a:rPr>
              <a:t>ТЕСТ </a:t>
            </a:r>
            <a:r>
              <a:rPr lang="ru-RU" altLang="ru-RU" b="1" i="1" dirty="0" smtClean="0">
                <a:solidFill>
                  <a:srgbClr val="FF3300"/>
                </a:solidFill>
                <a:latin typeface="Arial" charset="0"/>
              </a:rPr>
              <a:t>НЕСОГЛАСИЯ </a:t>
            </a:r>
            <a:r>
              <a:rPr lang="ru-RU" altLang="ru-RU" b="1" dirty="0" smtClean="0">
                <a:solidFill>
                  <a:srgbClr val="FF3300"/>
                </a:solidFill>
                <a:latin typeface="Arial" charset="0"/>
              </a:rPr>
              <a:t>-</a:t>
            </a:r>
            <a:r>
              <a:rPr lang="ru-RU" altLang="ru-RU" b="1" dirty="0" smtClean="0">
                <a:latin typeface="Arial" charset="0"/>
              </a:rPr>
              <a:t> </a:t>
            </a:r>
            <a:r>
              <a:rPr lang="ru-RU" b="1" dirty="0" smtClean="0">
                <a:latin typeface="+mn-lt"/>
                <a:ea typeface="Calibri"/>
                <a:cs typeface="Times New Roman"/>
              </a:rPr>
              <a:t>основан </a:t>
            </a:r>
            <a:r>
              <a:rPr lang="ru-RU" b="1" dirty="0">
                <a:latin typeface="+mn-lt"/>
                <a:ea typeface="Calibri"/>
                <a:cs typeface="Times New Roman"/>
              </a:rPr>
              <a:t>на сравнении исследуемой характеристической компоненты намагниченности (</a:t>
            </a:r>
            <a:r>
              <a:rPr lang="en-US" b="1" dirty="0" err="1">
                <a:latin typeface="+mn-lt"/>
                <a:ea typeface="Calibri"/>
                <a:cs typeface="Times New Roman"/>
              </a:rPr>
              <a:t>ChRM</a:t>
            </a:r>
            <a:r>
              <a:rPr lang="ru-RU" b="1" dirty="0">
                <a:latin typeface="+mn-lt"/>
                <a:ea typeface="Calibri"/>
                <a:cs typeface="Times New Roman"/>
              </a:rPr>
              <a:t>) по обе стороны от стратиграфического или тектонического несогласия. Значимое различие направлений </a:t>
            </a:r>
            <a:r>
              <a:rPr lang="en-US" b="1" dirty="0" err="1">
                <a:latin typeface="+mn-lt"/>
                <a:ea typeface="Calibri"/>
                <a:cs typeface="Times New Roman"/>
              </a:rPr>
              <a:t>ChRM</a:t>
            </a:r>
            <a:r>
              <a:rPr lang="en-US" b="1" dirty="0">
                <a:latin typeface="+mn-lt"/>
                <a:ea typeface="Calibri"/>
                <a:cs typeface="Times New Roman"/>
              </a:rPr>
              <a:t> </a:t>
            </a:r>
            <a:r>
              <a:rPr lang="ru-RU" b="1" dirty="0">
                <a:latin typeface="+mn-lt"/>
                <a:ea typeface="Calibri"/>
                <a:cs typeface="Times New Roman"/>
              </a:rPr>
              <a:t>или их распределения по разрезу толщи указывает на образование </a:t>
            </a:r>
            <a:r>
              <a:rPr lang="ru-RU" b="1" dirty="0" err="1">
                <a:latin typeface="+mn-lt"/>
                <a:ea typeface="Calibri"/>
                <a:cs typeface="Times New Roman"/>
              </a:rPr>
              <a:t>ChRM</a:t>
            </a:r>
            <a:r>
              <a:rPr lang="ru-RU" b="1" dirty="0">
                <a:latin typeface="+mn-lt"/>
                <a:ea typeface="Calibri"/>
                <a:cs typeface="Times New Roman"/>
              </a:rPr>
              <a:t> до формирования несогласия. Особенно эффективен </a:t>
            </a:r>
            <a:r>
              <a:rPr lang="ru-RU" b="1" dirty="0" smtClean="0">
                <a:latin typeface="+mn-lt"/>
                <a:ea typeface="Calibri"/>
                <a:cs typeface="Times New Roman"/>
              </a:rPr>
              <a:t>тест несогласия в </a:t>
            </a:r>
            <a:r>
              <a:rPr lang="ru-RU" b="1" dirty="0">
                <a:latin typeface="+mn-lt"/>
                <a:ea typeface="Calibri"/>
                <a:cs typeface="Times New Roman"/>
              </a:rPr>
              <a:t>случае внутриформационных эрозионных врезов: здесь он точно фиксирует возраст намагниченности, когда тест положителен</a:t>
            </a:r>
            <a:r>
              <a:rPr lang="ru-RU" dirty="0">
                <a:latin typeface="Calibri"/>
                <a:ea typeface="Calibri"/>
                <a:cs typeface="Times New Roman"/>
              </a:rPr>
              <a:t>.</a:t>
            </a:r>
          </a:p>
          <a:p>
            <a:pPr algn="just" eaLnBrk="1" hangingPunct="1"/>
            <a:r>
              <a:rPr lang="ru-RU" altLang="ru-RU" b="1" dirty="0" smtClean="0">
                <a:latin typeface="Arial" charset="0"/>
              </a:rPr>
              <a:t>.</a:t>
            </a:r>
            <a:endParaRPr lang="ru-RU" altLang="ru-RU" b="1" dirty="0">
              <a:latin typeface="Arial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63892" y="1529715"/>
            <a:ext cx="7809548" cy="5316845"/>
            <a:chOff x="801052" y="1362075"/>
            <a:chExt cx="7809548" cy="5316845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52" y="1362075"/>
              <a:ext cx="7809548" cy="5316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12005" y="6148660"/>
              <a:ext cx="785763" cy="4468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ChRM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8029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612355" name="WordArt 3"/>
          <p:cNvSpPr>
            <a:spLocks noChangeArrowheads="1" noChangeShapeType="1"/>
          </p:cNvSpPr>
          <p:nvPr/>
        </p:nvSpPr>
        <p:spPr bwMode="auto">
          <a:xfrm>
            <a:off x="230188" y="17303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12356" name="WordArt 4"/>
          <p:cNvSpPr>
            <a:spLocks noChangeArrowheads="1" noChangeShapeType="1" noTextEdit="1"/>
          </p:cNvSpPr>
          <p:nvPr/>
        </p:nvSpPr>
        <p:spPr bwMode="auto">
          <a:xfrm>
            <a:off x="520700" y="896938"/>
            <a:ext cx="8359775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Отбор ориентированных образцов вручную 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12357" name="Picture 5" descr="orie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379538"/>
            <a:ext cx="5472113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358" name="Rectangle 6"/>
          <p:cNvSpPr>
            <a:spLocks noChangeArrowheads="1"/>
          </p:cNvSpPr>
          <p:nvPr/>
        </p:nvSpPr>
        <p:spPr bwMode="auto">
          <a:xfrm rot="19980000">
            <a:off x="4448175" y="5040313"/>
            <a:ext cx="466725" cy="285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59" name="Rectangle 7"/>
          <p:cNvSpPr>
            <a:spLocks noChangeArrowheads="1"/>
          </p:cNvSpPr>
          <p:nvPr/>
        </p:nvSpPr>
        <p:spPr bwMode="auto">
          <a:xfrm rot="19980000">
            <a:off x="1666875" y="2343150"/>
            <a:ext cx="1298575" cy="285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60" name="Rectangle 8"/>
          <p:cNvSpPr>
            <a:spLocks noChangeArrowheads="1"/>
          </p:cNvSpPr>
          <p:nvPr/>
        </p:nvSpPr>
        <p:spPr bwMode="auto">
          <a:xfrm rot="19980000">
            <a:off x="1774825" y="4968875"/>
            <a:ext cx="1265238" cy="285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61" name="Text Box 9"/>
          <p:cNvSpPr txBox="1">
            <a:spLocks noChangeArrowheads="1"/>
          </p:cNvSpPr>
          <p:nvPr/>
        </p:nvSpPr>
        <p:spPr bwMode="auto">
          <a:xfrm rot="6439446">
            <a:off x="4929981" y="2251869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1200" b="1">
                <a:solidFill>
                  <a:srgbClr val="FF3300"/>
                </a:solidFill>
                <a:latin typeface="Arial" pitchFamily="34" charset="0"/>
              </a:rPr>
              <a:t>Ю</a:t>
            </a:r>
          </a:p>
        </p:txBody>
      </p:sp>
      <p:sp>
        <p:nvSpPr>
          <p:cNvPr id="612362" name="Text Box 10"/>
          <p:cNvSpPr txBox="1">
            <a:spLocks noChangeArrowheads="1"/>
          </p:cNvSpPr>
          <p:nvPr/>
        </p:nvSpPr>
        <p:spPr bwMode="auto">
          <a:xfrm rot="6439446">
            <a:off x="5330031" y="2442369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1200" b="1">
                <a:solidFill>
                  <a:srgbClr val="3008F6"/>
                </a:solidFill>
                <a:latin typeface="Arial" pitchFamily="34" charset="0"/>
              </a:rPr>
              <a:t>С</a:t>
            </a:r>
          </a:p>
        </p:txBody>
      </p:sp>
      <p:sp>
        <p:nvSpPr>
          <p:cNvPr id="612363" name="Rectangle 11"/>
          <p:cNvSpPr>
            <a:spLocks noChangeArrowheads="1"/>
          </p:cNvSpPr>
          <p:nvPr/>
        </p:nvSpPr>
        <p:spPr bwMode="auto">
          <a:xfrm rot="19980000">
            <a:off x="4194175" y="2317750"/>
            <a:ext cx="1303338" cy="285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12364" name="AutoShape 12"/>
          <p:cNvCxnSpPr>
            <a:cxnSpLocks noChangeShapeType="1"/>
            <a:stCxn id="612363" idx="3"/>
          </p:cNvCxnSpPr>
          <p:nvPr/>
        </p:nvCxnSpPr>
        <p:spPr bwMode="auto">
          <a:xfrm flipH="1">
            <a:off x="2924175" y="2035175"/>
            <a:ext cx="2501900" cy="3713163"/>
          </a:xfrm>
          <a:prstGeom prst="curvedConnector3">
            <a:avLst>
              <a:gd name="adj1" fmla="val -938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2365" name="AutoShape 13"/>
          <p:cNvSpPr>
            <a:spLocks noChangeArrowheads="1"/>
          </p:cNvSpPr>
          <p:nvPr/>
        </p:nvSpPr>
        <p:spPr bwMode="auto">
          <a:xfrm rot="1080000">
            <a:off x="4481513" y="2832100"/>
            <a:ext cx="2244725" cy="60325"/>
          </a:xfrm>
          <a:prstGeom prst="rightArrow">
            <a:avLst>
              <a:gd name="adj1" fmla="val 50000"/>
              <a:gd name="adj2" fmla="val 930263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66" name="AutoShape 14"/>
          <p:cNvSpPr>
            <a:spLocks noChangeArrowheads="1"/>
          </p:cNvSpPr>
          <p:nvPr/>
        </p:nvSpPr>
        <p:spPr bwMode="auto">
          <a:xfrm rot="3960000">
            <a:off x="4645025" y="5351463"/>
            <a:ext cx="976313" cy="71437"/>
          </a:xfrm>
          <a:prstGeom prst="rightArrow">
            <a:avLst>
              <a:gd name="adj1" fmla="val 50000"/>
              <a:gd name="adj2" fmla="val 341669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67" name="AutoShape 15"/>
          <p:cNvSpPr>
            <a:spLocks noChangeArrowheads="1"/>
          </p:cNvSpPr>
          <p:nvPr/>
        </p:nvSpPr>
        <p:spPr bwMode="auto">
          <a:xfrm rot="3960000">
            <a:off x="2092325" y="5427663"/>
            <a:ext cx="976313" cy="71437"/>
          </a:xfrm>
          <a:prstGeom prst="rightArrow">
            <a:avLst>
              <a:gd name="adj1" fmla="val 50000"/>
              <a:gd name="adj2" fmla="val 341669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68" name="AutoShape 16"/>
          <p:cNvSpPr>
            <a:spLocks noChangeArrowheads="1"/>
          </p:cNvSpPr>
          <p:nvPr/>
        </p:nvSpPr>
        <p:spPr bwMode="auto">
          <a:xfrm rot="13349496" flipH="1">
            <a:off x="6443663" y="3184525"/>
            <a:ext cx="196850" cy="385763"/>
          </a:xfrm>
          <a:prstGeom prst="curvedLeftArrow">
            <a:avLst>
              <a:gd name="adj1" fmla="val 39194"/>
              <a:gd name="adj2" fmla="val 78387"/>
              <a:gd name="adj3" fmla="val 33333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69" name="Text Box 17"/>
          <p:cNvSpPr txBox="1">
            <a:spLocks noChangeArrowheads="1"/>
          </p:cNvSpPr>
          <p:nvPr/>
        </p:nvSpPr>
        <p:spPr bwMode="auto">
          <a:xfrm>
            <a:off x="5624513" y="4202113"/>
            <a:ext cx="345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1400" b="1">
                <a:latin typeface="Arial" pitchFamily="34" charset="0"/>
              </a:rPr>
              <a:t>Угол падения плоскости маркировки</a:t>
            </a:r>
          </a:p>
        </p:txBody>
      </p:sp>
      <p:sp>
        <p:nvSpPr>
          <p:cNvPr id="612370" name="Text Box 18"/>
          <p:cNvSpPr txBox="1">
            <a:spLocks noChangeArrowheads="1"/>
          </p:cNvSpPr>
          <p:nvPr/>
        </p:nvSpPr>
        <p:spPr bwMode="auto">
          <a:xfrm>
            <a:off x="5449888" y="1687513"/>
            <a:ext cx="3694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400" b="1">
                <a:latin typeface="Arial" pitchFamily="34" charset="0"/>
              </a:rPr>
              <a:t>Азимут падения плоскости маркировки</a:t>
            </a:r>
          </a:p>
        </p:txBody>
      </p:sp>
      <p:sp>
        <p:nvSpPr>
          <p:cNvPr id="612371" name="Line 19"/>
          <p:cNvSpPr>
            <a:spLocks noChangeShapeType="1"/>
          </p:cNvSpPr>
          <p:nvPr/>
        </p:nvSpPr>
        <p:spPr bwMode="auto">
          <a:xfrm>
            <a:off x="5238750" y="2413000"/>
            <a:ext cx="749300" cy="990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2372" name="AutoShape 20"/>
          <p:cNvSpPr>
            <a:spLocks noChangeArrowheads="1"/>
          </p:cNvSpPr>
          <p:nvPr/>
        </p:nvSpPr>
        <p:spPr bwMode="auto">
          <a:xfrm rot="2580000">
            <a:off x="4895850" y="2906713"/>
            <a:ext cx="1782763" cy="63500"/>
          </a:xfrm>
          <a:prstGeom prst="rightArrow">
            <a:avLst>
              <a:gd name="adj1" fmla="val 50000"/>
              <a:gd name="adj2" fmla="val 701875"/>
            </a:avLst>
          </a:prstGeom>
          <a:solidFill>
            <a:schemeClr val="accent2"/>
          </a:solidFill>
          <a:ln w="9525">
            <a:solidFill>
              <a:srgbClr val="3008F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73" name="Text Box 21"/>
          <p:cNvSpPr txBox="1">
            <a:spLocks noChangeArrowheads="1"/>
          </p:cNvSpPr>
          <p:nvPr/>
        </p:nvSpPr>
        <p:spPr bwMode="auto">
          <a:xfrm>
            <a:off x="5641975" y="3379788"/>
            <a:ext cx="6270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800" b="1">
                <a:solidFill>
                  <a:srgbClr val="3008F6"/>
                </a:solidFill>
                <a:latin typeface="Arial" pitchFamily="34" charset="0"/>
              </a:rPr>
              <a:t>на север</a:t>
            </a:r>
          </a:p>
        </p:txBody>
      </p:sp>
    </p:spTree>
    <p:extLst>
      <p:ext uri="{BB962C8B-B14F-4D97-AF65-F5344CB8AC3E}">
        <p14:creationId xmlns:p14="http://schemas.microsoft.com/office/powerpoint/2010/main" val="211993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8" grpId="0" animBg="1"/>
      <p:bldP spid="612359" grpId="0" animBg="1"/>
      <p:bldP spid="612360" grpId="0" animBg="1"/>
      <p:bldP spid="612363" grpId="0" animBg="1"/>
      <p:bldP spid="612365" grpId="0" animBg="1"/>
      <p:bldP spid="612366" grpId="0" animBg="1"/>
      <p:bldP spid="612367" grpId="0" animBg="1"/>
      <p:bldP spid="612368" grpId="0" animBg="1"/>
      <p:bldP spid="612368" grpId="1" animBg="1"/>
      <p:bldP spid="612369" grpId="0"/>
      <p:bldP spid="612370" grpId="0"/>
      <p:bldP spid="612372" grpId="0" animBg="1"/>
      <p:bldP spid="6123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7" name="WordArt 3"/>
          <p:cNvSpPr>
            <a:spLocks noChangeArrowheads="1" noChangeShapeType="1" noTextEdit="1"/>
          </p:cNvSpPr>
          <p:nvPr/>
        </p:nvSpPr>
        <p:spPr bwMode="auto">
          <a:xfrm>
            <a:off x="1497013" y="492125"/>
            <a:ext cx="6010275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Палеомагнитные тесты</a:t>
            </a:r>
          </a:p>
        </p:txBody>
      </p:sp>
      <p:sp>
        <p:nvSpPr>
          <p:cNvPr id="825348" name="Rectangle 4"/>
          <p:cNvSpPr>
            <a:spLocks noChangeArrowheads="1"/>
          </p:cNvSpPr>
          <p:nvPr/>
        </p:nvSpPr>
        <p:spPr bwMode="auto">
          <a:xfrm>
            <a:off x="114300" y="1439863"/>
            <a:ext cx="8947150" cy="50641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ru-RU" b="1" i="1" dirty="0">
                <a:solidFill>
                  <a:srgbClr val="FF3300"/>
                </a:solidFill>
                <a:latin typeface="Arial" charset="0"/>
              </a:rPr>
              <a:t>ТЕСТ ДЛИННЫХ ЧАСТИЦ ПЕЧЕРСКОГО</a:t>
            </a:r>
            <a:r>
              <a:rPr lang="ru-RU" altLang="ru-RU" b="1" dirty="0">
                <a:solidFill>
                  <a:srgbClr val="FF3300"/>
                </a:solidFill>
                <a:latin typeface="Arial" charset="0"/>
              </a:rPr>
              <a:t> -</a:t>
            </a:r>
            <a:r>
              <a:rPr lang="ru-RU" altLang="ru-RU" b="1" dirty="0">
                <a:latin typeface="Arial" charset="0"/>
              </a:rPr>
              <a:t> тест оценки палеомагнитной стабильности, природы естественной остаточной намагниченности и непосредственное измерение палеомагнитного склонения по моде ориентировки длинных осей удлиненных обломочных зерен магнитных минералов в плоскости слоя терригенной осадочной породы. Для этого теста изготавливаются ориентированные прозрачно-полированные шлифы, параллельные плоскости слоя осадка. В отраженном свете диагностируются зерна, в проходящем свете измеряется ориентировка удлиненных зерен. Для надежного определения моды необходимо измерить ориентировку длинных осей нескольких сотен зерен в одном срезе. Экспериментально показано, что ориентируются во внешнем магнитном поле, близком к земному, зерна магнетита размером менее 40мкм, удлинение которых не менее 1,5. Для исключения направленных ориентировок удлиненных зерен, не связанных с действием геомагнитного поля, следует измерять в том же шлифе ориентировку крупных зерен заведомо немагнитных минералов, моды которых не могут быть связаны с действием геомагнитного поля, выравнивание длинных осей таких зерен связано с течениями, деформациями и т.п.</a:t>
            </a:r>
          </a:p>
        </p:txBody>
      </p:sp>
      <p:grpSp>
        <p:nvGrpSpPr>
          <p:cNvPr id="825350" name="Group 6"/>
          <p:cNvGrpSpPr>
            <a:grpSpLocks/>
          </p:cNvGrpSpPr>
          <p:nvPr/>
        </p:nvGrpSpPr>
        <p:grpSpPr bwMode="auto">
          <a:xfrm>
            <a:off x="1592263" y="2033588"/>
            <a:ext cx="5689600" cy="4513262"/>
            <a:chOff x="1390" y="1344"/>
            <a:chExt cx="3584" cy="2843"/>
          </a:xfrm>
        </p:grpSpPr>
        <p:sp>
          <p:nvSpPr>
            <p:cNvPr id="825351" name="Rectangle 7"/>
            <p:cNvSpPr>
              <a:spLocks noChangeArrowheads="1"/>
            </p:cNvSpPr>
            <p:nvPr/>
          </p:nvSpPr>
          <p:spPr bwMode="auto">
            <a:xfrm>
              <a:off x="1390" y="1344"/>
              <a:ext cx="3584" cy="28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5352" name="Rectangle 8"/>
            <p:cNvSpPr>
              <a:spLocks noChangeArrowheads="1"/>
            </p:cNvSpPr>
            <p:nvPr/>
          </p:nvSpPr>
          <p:spPr bwMode="auto">
            <a:xfrm>
              <a:off x="2084" y="2981"/>
              <a:ext cx="2414" cy="11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5353" name="Rectangle 9"/>
            <p:cNvSpPr>
              <a:spLocks noChangeArrowheads="1"/>
            </p:cNvSpPr>
            <p:nvPr/>
          </p:nvSpPr>
          <p:spPr bwMode="auto">
            <a:xfrm>
              <a:off x="2103" y="1692"/>
              <a:ext cx="2368" cy="115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354" name="Rectangle 10"/>
            <p:cNvSpPr>
              <a:spLocks noChangeArrowheads="1"/>
            </p:cNvSpPr>
            <p:nvPr/>
          </p:nvSpPr>
          <p:spPr bwMode="auto">
            <a:xfrm>
              <a:off x="2486" y="2475"/>
              <a:ext cx="156" cy="375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srgbClr val="FF33CC"/>
                </a:solidFill>
              </a:endParaRPr>
            </a:p>
          </p:txBody>
        </p:sp>
        <p:sp>
          <p:nvSpPr>
            <p:cNvPr id="825355" name="Rectangle 11"/>
            <p:cNvSpPr>
              <a:spLocks noChangeArrowheads="1"/>
            </p:cNvSpPr>
            <p:nvPr/>
          </p:nvSpPr>
          <p:spPr bwMode="auto">
            <a:xfrm>
              <a:off x="2640" y="1971"/>
              <a:ext cx="165" cy="869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srgbClr val="FF33CC"/>
                </a:solidFill>
              </a:endParaRPr>
            </a:p>
          </p:txBody>
        </p:sp>
        <p:sp>
          <p:nvSpPr>
            <p:cNvPr id="825356" name="Rectangle 12"/>
            <p:cNvSpPr>
              <a:spLocks noChangeArrowheads="1"/>
            </p:cNvSpPr>
            <p:nvPr/>
          </p:nvSpPr>
          <p:spPr bwMode="auto">
            <a:xfrm>
              <a:off x="2786" y="1782"/>
              <a:ext cx="155" cy="1061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srgbClr val="FF33CC"/>
                </a:solidFill>
              </a:endParaRPr>
            </a:p>
          </p:txBody>
        </p:sp>
        <p:sp>
          <p:nvSpPr>
            <p:cNvPr id="825357" name="Rectangle 13"/>
            <p:cNvSpPr>
              <a:spLocks noChangeArrowheads="1"/>
            </p:cNvSpPr>
            <p:nvPr/>
          </p:nvSpPr>
          <p:spPr bwMode="auto">
            <a:xfrm>
              <a:off x="2949" y="2142"/>
              <a:ext cx="128" cy="704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srgbClr val="FF33CC"/>
                </a:solidFill>
              </a:endParaRPr>
            </a:p>
          </p:txBody>
        </p:sp>
        <p:sp>
          <p:nvSpPr>
            <p:cNvPr id="825358" name="Rectangle 14"/>
            <p:cNvSpPr>
              <a:spLocks noChangeArrowheads="1"/>
            </p:cNvSpPr>
            <p:nvPr/>
          </p:nvSpPr>
          <p:spPr bwMode="auto">
            <a:xfrm>
              <a:off x="3085" y="2233"/>
              <a:ext cx="146" cy="604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srgbClr val="FF33CC"/>
                </a:solidFill>
              </a:endParaRPr>
            </a:p>
          </p:txBody>
        </p:sp>
        <p:sp>
          <p:nvSpPr>
            <p:cNvPr id="825359" name="Rectangle 15"/>
            <p:cNvSpPr>
              <a:spLocks noChangeArrowheads="1"/>
            </p:cNvSpPr>
            <p:nvPr/>
          </p:nvSpPr>
          <p:spPr bwMode="auto">
            <a:xfrm>
              <a:off x="3355" y="3931"/>
              <a:ext cx="119" cy="155"/>
            </a:xfrm>
            <a:prstGeom prst="rect">
              <a:avLst/>
            </a:prstGeom>
            <a:solidFill>
              <a:srgbClr val="3008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360" name="Rectangle 16"/>
            <p:cNvSpPr>
              <a:spLocks noChangeArrowheads="1"/>
            </p:cNvSpPr>
            <p:nvPr/>
          </p:nvSpPr>
          <p:spPr bwMode="auto">
            <a:xfrm>
              <a:off x="3245" y="3939"/>
              <a:ext cx="119" cy="155"/>
            </a:xfrm>
            <a:prstGeom prst="rect">
              <a:avLst/>
            </a:prstGeom>
            <a:solidFill>
              <a:srgbClr val="3008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361" name="Rectangle 17"/>
            <p:cNvSpPr>
              <a:spLocks noChangeArrowheads="1"/>
            </p:cNvSpPr>
            <p:nvPr/>
          </p:nvSpPr>
          <p:spPr bwMode="auto">
            <a:xfrm>
              <a:off x="3472" y="3682"/>
              <a:ext cx="156" cy="420"/>
            </a:xfrm>
            <a:prstGeom prst="rect">
              <a:avLst/>
            </a:prstGeom>
            <a:solidFill>
              <a:srgbClr val="3008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362" name="Rectangle 18"/>
            <p:cNvSpPr>
              <a:spLocks noChangeArrowheads="1"/>
            </p:cNvSpPr>
            <p:nvPr/>
          </p:nvSpPr>
          <p:spPr bwMode="auto">
            <a:xfrm>
              <a:off x="3598" y="3013"/>
              <a:ext cx="128" cy="1088"/>
            </a:xfrm>
            <a:prstGeom prst="rect">
              <a:avLst/>
            </a:prstGeom>
            <a:solidFill>
              <a:srgbClr val="3008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363" name="Rectangle 19"/>
            <p:cNvSpPr>
              <a:spLocks noChangeArrowheads="1"/>
            </p:cNvSpPr>
            <p:nvPr/>
          </p:nvSpPr>
          <p:spPr bwMode="auto">
            <a:xfrm>
              <a:off x="3726" y="3908"/>
              <a:ext cx="147" cy="182"/>
            </a:xfrm>
            <a:prstGeom prst="rect">
              <a:avLst/>
            </a:prstGeom>
            <a:solidFill>
              <a:srgbClr val="3008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364" name="Rectangle 20"/>
            <p:cNvSpPr>
              <a:spLocks noChangeArrowheads="1"/>
            </p:cNvSpPr>
            <p:nvPr/>
          </p:nvSpPr>
          <p:spPr bwMode="auto">
            <a:xfrm>
              <a:off x="3871" y="3998"/>
              <a:ext cx="110" cy="91"/>
            </a:xfrm>
            <a:prstGeom prst="rect">
              <a:avLst/>
            </a:prstGeom>
            <a:solidFill>
              <a:srgbClr val="3008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365" name="Rectangle 21"/>
            <p:cNvSpPr>
              <a:spLocks noChangeArrowheads="1"/>
            </p:cNvSpPr>
            <p:nvPr/>
          </p:nvSpPr>
          <p:spPr bwMode="auto">
            <a:xfrm>
              <a:off x="3240" y="2415"/>
              <a:ext cx="145" cy="421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srgbClr val="FF33CC"/>
                </a:solidFill>
              </a:endParaRPr>
            </a:p>
          </p:txBody>
        </p:sp>
        <p:sp>
          <p:nvSpPr>
            <p:cNvPr id="825366" name="Rectangle 22"/>
            <p:cNvSpPr>
              <a:spLocks noChangeArrowheads="1"/>
            </p:cNvSpPr>
            <p:nvPr/>
          </p:nvSpPr>
          <p:spPr bwMode="auto">
            <a:xfrm>
              <a:off x="2348" y="2637"/>
              <a:ext cx="146" cy="211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srgbClr val="FF33CC"/>
                </a:solidFill>
              </a:endParaRPr>
            </a:p>
          </p:txBody>
        </p:sp>
        <p:sp>
          <p:nvSpPr>
            <p:cNvPr id="825367" name="Rectangle 23"/>
            <p:cNvSpPr>
              <a:spLocks noChangeArrowheads="1"/>
            </p:cNvSpPr>
            <p:nvPr/>
          </p:nvSpPr>
          <p:spPr bwMode="auto">
            <a:xfrm>
              <a:off x="3390" y="2575"/>
              <a:ext cx="165" cy="265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>
                <a:solidFill>
                  <a:srgbClr val="FF33CC"/>
                </a:solidFill>
              </a:endParaRPr>
            </a:p>
          </p:txBody>
        </p:sp>
        <p:sp>
          <p:nvSpPr>
            <p:cNvPr id="825368" name="Text Box 24"/>
            <p:cNvSpPr txBox="1">
              <a:spLocks noChangeArrowheads="1"/>
            </p:cNvSpPr>
            <p:nvPr/>
          </p:nvSpPr>
          <p:spPr bwMode="auto">
            <a:xfrm>
              <a:off x="2907" y="1824"/>
              <a:ext cx="15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latin typeface="Arial" charset="0"/>
                </a:rPr>
                <a:t>немагнитные зерна</a:t>
              </a:r>
            </a:p>
          </p:txBody>
        </p:sp>
        <p:sp>
          <p:nvSpPr>
            <p:cNvPr id="825369" name="Text Box 25"/>
            <p:cNvSpPr txBox="1">
              <a:spLocks noChangeArrowheads="1"/>
            </p:cNvSpPr>
            <p:nvPr/>
          </p:nvSpPr>
          <p:spPr bwMode="auto">
            <a:xfrm>
              <a:off x="2167" y="3131"/>
              <a:ext cx="134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latin typeface="Arial" charset="0"/>
                </a:rPr>
                <a:t>магнитные зерна</a:t>
              </a:r>
            </a:p>
          </p:txBody>
        </p:sp>
        <p:sp>
          <p:nvSpPr>
            <p:cNvPr id="825370" name="Text Box 26"/>
            <p:cNvSpPr txBox="1">
              <a:spLocks noChangeArrowheads="1"/>
            </p:cNvSpPr>
            <p:nvPr/>
          </p:nvSpPr>
          <p:spPr bwMode="auto">
            <a:xfrm>
              <a:off x="3087" y="1395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latin typeface="Arial" charset="0"/>
                </a:rPr>
                <a:t>180</a:t>
              </a:r>
              <a:r>
                <a:rPr lang="en-US" altLang="ru-RU" b="1">
                  <a:latin typeface="Arial" charset="0"/>
                  <a:cs typeface="Times New Roman" pitchFamily="18" charset="0"/>
                </a:rPr>
                <a:t>º</a:t>
              </a:r>
            </a:p>
          </p:txBody>
        </p:sp>
        <p:sp>
          <p:nvSpPr>
            <p:cNvPr id="825371" name="Text Box 27"/>
            <p:cNvSpPr txBox="1">
              <a:spLocks noChangeArrowheads="1"/>
            </p:cNvSpPr>
            <p:nvPr/>
          </p:nvSpPr>
          <p:spPr bwMode="auto">
            <a:xfrm>
              <a:off x="1987" y="1376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latin typeface="Arial" charset="0"/>
                </a:rPr>
                <a:t>0</a:t>
              </a:r>
              <a:r>
                <a:rPr lang="en-US" altLang="ru-RU" b="1">
                  <a:latin typeface="Arial" charset="0"/>
                  <a:cs typeface="Times New Roman" pitchFamily="18" charset="0"/>
                </a:rPr>
                <a:t>º</a:t>
              </a:r>
            </a:p>
          </p:txBody>
        </p:sp>
        <p:sp>
          <p:nvSpPr>
            <p:cNvPr id="825372" name="Text Box 28"/>
            <p:cNvSpPr txBox="1">
              <a:spLocks noChangeArrowheads="1"/>
            </p:cNvSpPr>
            <p:nvPr/>
          </p:nvSpPr>
          <p:spPr bwMode="auto">
            <a:xfrm>
              <a:off x="2496" y="1386"/>
              <a:ext cx="3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latin typeface="Arial" charset="0"/>
                </a:rPr>
                <a:t>90</a:t>
              </a:r>
              <a:r>
                <a:rPr lang="en-US" altLang="ru-RU" b="1">
                  <a:latin typeface="Arial" charset="0"/>
                  <a:cs typeface="Times New Roman" pitchFamily="18" charset="0"/>
                </a:rPr>
                <a:t>º</a:t>
              </a:r>
            </a:p>
          </p:txBody>
        </p:sp>
        <p:sp>
          <p:nvSpPr>
            <p:cNvPr id="825373" name="Text Box 29"/>
            <p:cNvSpPr txBox="1">
              <a:spLocks noChangeArrowheads="1"/>
            </p:cNvSpPr>
            <p:nvPr/>
          </p:nvSpPr>
          <p:spPr bwMode="auto">
            <a:xfrm>
              <a:off x="3690" y="1386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latin typeface="Arial" charset="0"/>
                </a:rPr>
                <a:t>270</a:t>
              </a:r>
              <a:r>
                <a:rPr lang="en-US" altLang="ru-RU" b="1">
                  <a:latin typeface="Arial" charset="0"/>
                  <a:cs typeface="Times New Roman" pitchFamily="18" charset="0"/>
                </a:rPr>
                <a:t>º</a:t>
              </a:r>
            </a:p>
          </p:txBody>
        </p:sp>
        <p:sp>
          <p:nvSpPr>
            <p:cNvPr id="825374" name="Text Box 30"/>
            <p:cNvSpPr txBox="1">
              <a:spLocks noChangeArrowheads="1"/>
            </p:cNvSpPr>
            <p:nvPr/>
          </p:nvSpPr>
          <p:spPr bwMode="auto">
            <a:xfrm>
              <a:off x="4248" y="1404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latin typeface="Arial" charset="0"/>
                </a:rPr>
                <a:t>360</a:t>
              </a:r>
              <a:r>
                <a:rPr lang="en-US" altLang="ru-RU" b="1">
                  <a:latin typeface="Arial" charset="0"/>
                  <a:cs typeface="Times New Roman" pitchFamily="18" charset="0"/>
                </a:rPr>
                <a:t>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72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ChangeArrowheads="1"/>
          </p:cNvSpPr>
          <p:nvPr/>
        </p:nvSpPr>
        <p:spPr bwMode="auto">
          <a:xfrm>
            <a:off x="719138" y="1587500"/>
            <a:ext cx="8005762" cy="3824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805891" name="Object 3"/>
          <p:cNvGraphicFramePr>
            <a:graphicFrameLocks noChangeAspect="1"/>
          </p:cNvGraphicFramePr>
          <p:nvPr/>
        </p:nvGraphicFramePr>
        <p:xfrm>
          <a:off x="827088" y="1500188"/>
          <a:ext cx="7827962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name="Документ" r:id="rId3" imgW="6259568" imgH="4075581" progId="Word.Document.8">
                  <p:embed/>
                </p:oleObj>
              </mc:Choice>
              <mc:Fallback>
                <p:oleObj name="Документ" r:id="rId3" imgW="6259568" imgH="407558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500188"/>
                        <a:ext cx="7827962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5892" name="WordArt 4"/>
          <p:cNvSpPr>
            <a:spLocks noChangeArrowheads="1" noChangeShapeType="1" noTextEdit="1"/>
          </p:cNvSpPr>
          <p:nvPr/>
        </p:nvSpPr>
        <p:spPr bwMode="auto">
          <a:xfrm>
            <a:off x="1116013" y="360363"/>
            <a:ext cx="7272337" cy="731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Расчет индекса палеомагнитной надежности</a:t>
            </a:r>
          </a:p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 Van der Voo (1986) </a:t>
            </a:r>
          </a:p>
        </p:txBody>
      </p:sp>
    </p:spTree>
    <p:extLst>
      <p:ext uri="{BB962C8B-B14F-4D97-AF65-F5344CB8AC3E}">
        <p14:creationId xmlns:p14="http://schemas.microsoft.com/office/powerpoint/2010/main" val="27787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" y="30480"/>
            <a:ext cx="9342120" cy="7101840"/>
            <a:chOff x="307" y="1056"/>
            <a:chExt cx="2985" cy="2016"/>
          </a:xfrm>
        </p:grpSpPr>
        <p:sp>
          <p:nvSpPr>
            <p:cNvPr id="5" name="AutoShape 23"/>
            <p:cNvSpPr>
              <a:spLocks noChangeAspect="1" noChangeArrowheads="1" noTextEdit="1"/>
            </p:cNvSpPr>
            <p:nvPr/>
          </p:nvSpPr>
          <p:spPr bwMode="auto">
            <a:xfrm>
              <a:off x="307" y="1056"/>
              <a:ext cx="2898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315" y="1058"/>
              <a:ext cx="2881" cy="1984"/>
            </a:xfrm>
            <a:prstGeom prst="rect">
              <a:avLst/>
            </a:prstGeom>
            <a:solidFill>
              <a:srgbClr val="CC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1208" y="1271"/>
              <a:ext cx="1985" cy="1778"/>
            </a:xfrm>
            <a:custGeom>
              <a:avLst/>
              <a:gdLst>
                <a:gd name="T0" fmla="*/ 1874 w 1985"/>
                <a:gd name="T1" fmla="*/ 367 h 1778"/>
                <a:gd name="T2" fmla="*/ 1810 w 1985"/>
                <a:gd name="T3" fmla="*/ 351 h 1778"/>
                <a:gd name="T4" fmla="*/ 1762 w 1985"/>
                <a:gd name="T5" fmla="*/ 184 h 1778"/>
                <a:gd name="T6" fmla="*/ 1802 w 1985"/>
                <a:gd name="T7" fmla="*/ 104 h 1778"/>
                <a:gd name="T8" fmla="*/ 1539 w 1985"/>
                <a:gd name="T9" fmla="*/ 192 h 1778"/>
                <a:gd name="T10" fmla="*/ 1244 w 1985"/>
                <a:gd name="T11" fmla="*/ 144 h 1778"/>
                <a:gd name="T12" fmla="*/ 1044 w 1985"/>
                <a:gd name="T13" fmla="*/ 263 h 1778"/>
                <a:gd name="T14" fmla="*/ 1116 w 1985"/>
                <a:gd name="T15" fmla="*/ 383 h 1778"/>
                <a:gd name="T16" fmla="*/ 829 w 1985"/>
                <a:gd name="T17" fmla="*/ 391 h 1778"/>
                <a:gd name="T18" fmla="*/ 694 w 1985"/>
                <a:gd name="T19" fmla="*/ 303 h 1778"/>
                <a:gd name="T20" fmla="*/ 542 w 1985"/>
                <a:gd name="T21" fmla="*/ 327 h 1778"/>
                <a:gd name="T22" fmla="*/ 478 w 1985"/>
                <a:gd name="T23" fmla="*/ 303 h 1778"/>
                <a:gd name="T24" fmla="*/ 741 w 1985"/>
                <a:gd name="T25" fmla="*/ 56 h 1778"/>
                <a:gd name="T26" fmla="*/ 558 w 1985"/>
                <a:gd name="T27" fmla="*/ 136 h 1778"/>
                <a:gd name="T28" fmla="*/ 478 w 1985"/>
                <a:gd name="T29" fmla="*/ 255 h 1778"/>
                <a:gd name="T30" fmla="*/ 367 w 1985"/>
                <a:gd name="T31" fmla="*/ 239 h 1778"/>
                <a:gd name="T32" fmla="*/ 279 w 1985"/>
                <a:gd name="T33" fmla="*/ 279 h 1778"/>
                <a:gd name="T34" fmla="*/ 175 w 1985"/>
                <a:gd name="T35" fmla="*/ 319 h 1778"/>
                <a:gd name="T36" fmla="*/ 223 w 1985"/>
                <a:gd name="T37" fmla="*/ 391 h 1778"/>
                <a:gd name="T38" fmla="*/ 143 w 1985"/>
                <a:gd name="T39" fmla="*/ 439 h 1778"/>
                <a:gd name="T40" fmla="*/ 32 w 1985"/>
                <a:gd name="T41" fmla="*/ 383 h 1778"/>
                <a:gd name="T42" fmla="*/ 32 w 1985"/>
                <a:gd name="T43" fmla="*/ 479 h 1778"/>
                <a:gd name="T44" fmla="*/ 72 w 1985"/>
                <a:gd name="T45" fmla="*/ 471 h 1778"/>
                <a:gd name="T46" fmla="*/ 143 w 1985"/>
                <a:gd name="T47" fmla="*/ 534 h 1778"/>
                <a:gd name="T48" fmla="*/ 303 w 1985"/>
                <a:gd name="T49" fmla="*/ 582 h 1778"/>
                <a:gd name="T50" fmla="*/ 375 w 1985"/>
                <a:gd name="T51" fmla="*/ 598 h 1778"/>
                <a:gd name="T52" fmla="*/ 470 w 1985"/>
                <a:gd name="T53" fmla="*/ 686 h 1778"/>
                <a:gd name="T54" fmla="*/ 510 w 1985"/>
                <a:gd name="T55" fmla="*/ 766 h 1778"/>
                <a:gd name="T56" fmla="*/ 558 w 1985"/>
                <a:gd name="T57" fmla="*/ 782 h 1778"/>
                <a:gd name="T58" fmla="*/ 566 w 1985"/>
                <a:gd name="T59" fmla="*/ 821 h 1778"/>
                <a:gd name="T60" fmla="*/ 654 w 1985"/>
                <a:gd name="T61" fmla="*/ 821 h 1778"/>
                <a:gd name="T62" fmla="*/ 733 w 1985"/>
                <a:gd name="T63" fmla="*/ 877 h 1778"/>
                <a:gd name="T64" fmla="*/ 678 w 1985"/>
                <a:gd name="T65" fmla="*/ 941 h 1778"/>
                <a:gd name="T66" fmla="*/ 694 w 1985"/>
                <a:gd name="T67" fmla="*/ 1005 h 1778"/>
                <a:gd name="T68" fmla="*/ 749 w 1985"/>
                <a:gd name="T69" fmla="*/ 1092 h 1778"/>
                <a:gd name="T70" fmla="*/ 773 w 1985"/>
                <a:gd name="T71" fmla="*/ 1140 h 1778"/>
                <a:gd name="T72" fmla="*/ 797 w 1985"/>
                <a:gd name="T73" fmla="*/ 1172 h 1778"/>
                <a:gd name="T74" fmla="*/ 694 w 1985"/>
                <a:gd name="T75" fmla="*/ 1124 h 1778"/>
                <a:gd name="T76" fmla="*/ 646 w 1985"/>
                <a:gd name="T77" fmla="*/ 1164 h 1778"/>
                <a:gd name="T78" fmla="*/ 654 w 1985"/>
                <a:gd name="T79" fmla="*/ 1212 h 1778"/>
                <a:gd name="T80" fmla="*/ 646 w 1985"/>
                <a:gd name="T81" fmla="*/ 1244 h 1778"/>
                <a:gd name="T82" fmla="*/ 694 w 1985"/>
                <a:gd name="T83" fmla="*/ 1260 h 1778"/>
                <a:gd name="T84" fmla="*/ 702 w 1985"/>
                <a:gd name="T85" fmla="*/ 1308 h 1778"/>
                <a:gd name="T86" fmla="*/ 733 w 1985"/>
                <a:gd name="T87" fmla="*/ 1356 h 1778"/>
                <a:gd name="T88" fmla="*/ 773 w 1985"/>
                <a:gd name="T89" fmla="*/ 1395 h 1778"/>
                <a:gd name="T90" fmla="*/ 805 w 1985"/>
                <a:gd name="T91" fmla="*/ 1451 h 1778"/>
                <a:gd name="T92" fmla="*/ 901 w 1985"/>
                <a:gd name="T93" fmla="*/ 1435 h 1778"/>
                <a:gd name="T94" fmla="*/ 845 w 1985"/>
                <a:gd name="T95" fmla="*/ 1475 h 1778"/>
                <a:gd name="T96" fmla="*/ 845 w 1985"/>
                <a:gd name="T97" fmla="*/ 1523 h 1778"/>
                <a:gd name="T98" fmla="*/ 949 w 1985"/>
                <a:gd name="T99" fmla="*/ 1555 h 1778"/>
                <a:gd name="T100" fmla="*/ 973 w 1985"/>
                <a:gd name="T101" fmla="*/ 1531 h 1778"/>
                <a:gd name="T102" fmla="*/ 1012 w 1985"/>
                <a:gd name="T103" fmla="*/ 1651 h 1778"/>
                <a:gd name="T104" fmla="*/ 901 w 1985"/>
                <a:gd name="T105" fmla="*/ 1579 h 1778"/>
                <a:gd name="T106" fmla="*/ 813 w 1985"/>
                <a:gd name="T107" fmla="*/ 1595 h 1778"/>
                <a:gd name="T108" fmla="*/ 933 w 1985"/>
                <a:gd name="T109" fmla="*/ 1659 h 1778"/>
                <a:gd name="T110" fmla="*/ 861 w 1985"/>
                <a:gd name="T111" fmla="*/ 1778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5" h="1778">
                  <a:moveTo>
                    <a:pt x="1977" y="1778"/>
                  </a:moveTo>
                  <a:lnTo>
                    <a:pt x="1985" y="343"/>
                  </a:lnTo>
                  <a:lnTo>
                    <a:pt x="1929" y="343"/>
                  </a:lnTo>
                  <a:lnTo>
                    <a:pt x="1897" y="335"/>
                  </a:lnTo>
                  <a:lnTo>
                    <a:pt x="1866" y="295"/>
                  </a:lnTo>
                  <a:lnTo>
                    <a:pt x="1850" y="319"/>
                  </a:lnTo>
                  <a:lnTo>
                    <a:pt x="1874" y="367"/>
                  </a:lnTo>
                  <a:lnTo>
                    <a:pt x="1905" y="407"/>
                  </a:lnTo>
                  <a:lnTo>
                    <a:pt x="1889" y="463"/>
                  </a:lnTo>
                  <a:lnTo>
                    <a:pt x="1834" y="431"/>
                  </a:lnTo>
                  <a:lnTo>
                    <a:pt x="1778" y="407"/>
                  </a:lnTo>
                  <a:lnTo>
                    <a:pt x="1754" y="375"/>
                  </a:lnTo>
                  <a:lnTo>
                    <a:pt x="1802" y="367"/>
                  </a:lnTo>
                  <a:lnTo>
                    <a:pt x="1810" y="351"/>
                  </a:lnTo>
                  <a:lnTo>
                    <a:pt x="1754" y="311"/>
                  </a:lnTo>
                  <a:lnTo>
                    <a:pt x="1738" y="287"/>
                  </a:lnTo>
                  <a:lnTo>
                    <a:pt x="1746" y="255"/>
                  </a:lnTo>
                  <a:lnTo>
                    <a:pt x="1778" y="239"/>
                  </a:lnTo>
                  <a:lnTo>
                    <a:pt x="1778" y="223"/>
                  </a:lnTo>
                  <a:lnTo>
                    <a:pt x="1754" y="200"/>
                  </a:lnTo>
                  <a:lnTo>
                    <a:pt x="1762" y="184"/>
                  </a:lnTo>
                  <a:lnTo>
                    <a:pt x="1778" y="184"/>
                  </a:lnTo>
                  <a:lnTo>
                    <a:pt x="1794" y="168"/>
                  </a:lnTo>
                  <a:lnTo>
                    <a:pt x="1834" y="152"/>
                  </a:lnTo>
                  <a:lnTo>
                    <a:pt x="1850" y="136"/>
                  </a:lnTo>
                  <a:lnTo>
                    <a:pt x="1834" y="120"/>
                  </a:lnTo>
                  <a:lnTo>
                    <a:pt x="1818" y="104"/>
                  </a:lnTo>
                  <a:lnTo>
                    <a:pt x="1802" y="104"/>
                  </a:lnTo>
                  <a:lnTo>
                    <a:pt x="1786" y="88"/>
                  </a:lnTo>
                  <a:lnTo>
                    <a:pt x="1730" y="88"/>
                  </a:lnTo>
                  <a:lnTo>
                    <a:pt x="1690" y="168"/>
                  </a:lnTo>
                  <a:lnTo>
                    <a:pt x="1690" y="208"/>
                  </a:lnTo>
                  <a:lnTo>
                    <a:pt x="1650" y="200"/>
                  </a:lnTo>
                  <a:lnTo>
                    <a:pt x="1587" y="192"/>
                  </a:lnTo>
                  <a:lnTo>
                    <a:pt x="1539" y="192"/>
                  </a:lnTo>
                  <a:lnTo>
                    <a:pt x="1523" y="184"/>
                  </a:lnTo>
                  <a:lnTo>
                    <a:pt x="1491" y="184"/>
                  </a:lnTo>
                  <a:lnTo>
                    <a:pt x="1483" y="152"/>
                  </a:lnTo>
                  <a:lnTo>
                    <a:pt x="1427" y="120"/>
                  </a:lnTo>
                  <a:lnTo>
                    <a:pt x="1355" y="120"/>
                  </a:lnTo>
                  <a:lnTo>
                    <a:pt x="1292" y="128"/>
                  </a:lnTo>
                  <a:lnTo>
                    <a:pt x="1244" y="144"/>
                  </a:lnTo>
                  <a:lnTo>
                    <a:pt x="1180" y="152"/>
                  </a:lnTo>
                  <a:lnTo>
                    <a:pt x="1148" y="176"/>
                  </a:lnTo>
                  <a:lnTo>
                    <a:pt x="1124" y="208"/>
                  </a:lnTo>
                  <a:lnTo>
                    <a:pt x="1084" y="223"/>
                  </a:lnTo>
                  <a:lnTo>
                    <a:pt x="1060" y="247"/>
                  </a:lnTo>
                  <a:lnTo>
                    <a:pt x="1068" y="287"/>
                  </a:lnTo>
                  <a:lnTo>
                    <a:pt x="1044" y="263"/>
                  </a:lnTo>
                  <a:lnTo>
                    <a:pt x="1052" y="311"/>
                  </a:lnTo>
                  <a:lnTo>
                    <a:pt x="1068" y="335"/>
                  </a:lnTo>
                  <a:lnTo>
                    <a:pt x="1084" y="327"/>
                  </a:lnTo>
                  <a:lnTo>
                    <a:pt x="1100" y="343"/>
                  </a:lnTo>
                  <a:lnTo>
                    <a:pt x="1108" y="351"/>
                  </a:lnTo>
                  <a:lnTo>
                    <a:pt x="1108" y="367"/>
                  </a:lnTo>
                  <a:lnTo>
                    <a:pt x="1116" y="383"/>
                  </a:lnTo>
                  <a:lnTo>
                    <a:pt x="1100" y="407"/>
                  </a:lnTo>
                  <a:lnTo>
                    <a:pt x="1052" y="399"/>
                  </a:lnTo>
                  <a:lnTo>
                    <a:pt x="1020" y="407"/>
                  </a:lnTo>
                  <a:lnTo>
                    <a:pt x="981" y="407"/>
                  </a:lnTo>
                  <a:lnTo>
                    <a:pt x="941" y="415"/>
                  </a:lnTo>
                  <a:lnTo>
                    <a:pt x="869" y="415"/>
                  </a:lnTo>
                  <a:lnTo>
                    <a:pt x="829" y="391"/>
                  </a:lnTo>
                  <a:lnTo>
                    <a:pt x="805" y="375"/>
                  </a:lnTo>
                  <a:lnTo>
                    <a:pt x="781" y="351"/>
                  </a:lnTo>
                  <a:lnTo>
                    <a:pt x="765" y="359"/>
                  </a:lnTo>
                  <a:lnTo>
                    <a:pt x="741" y="343"/>
                  </a:lnTo>
                  <a:lnTo>
                    <a:pt x="717" y="319"/>
                  </a:lnTo>
                  <a:lnTo>
                    <a:pt x="733" y="311"/>
                  </a:lnTo>
                  <a:lnTo>
                    <a:pt x="694" y="303"/>
                  </a:lnTo>
                  <a:lnTo>
                    <a:pt x="670" y="295"/>
                  </a:lnTo>
                  <a:lnTo>
                    <a:pt x="670" y="311"/>
                  </a:lnTo>
                  <a:lnTo>
                    <a:pt x="646" y="335"/>
                  </a:lnTo>
                  <a:lnTo>
                    <a:pt x="606" y="351"/>
                  </a:lnTo>
                  <a:lnTo>
                    <a:pt x="566" y="359"/>
                  </a:lnTo>
                  <a:lnTo>
                    <a:pt x="542" y="343"/>
                  </a:lnTo>
                  <a:lnTo>
                    <a:pt x="542" y="327"/>
                  </a:lnTo>
                  <a:lnTo>
                    <a:pt x="542" y="311"/>
                  </a:lnTo>
                  <a:lnTo>
                    <a:pt x="518" y="311"/>
                  </a:lnTo>
                  <a:lnTo>
                    <a:pt x="486" y="319"/>
                  </a:lnTo>
                  <a:lnTo>
                    <a:pt x="478" y="335"/>
                  </a:lnTo>
                  <a:lnTo>
                    <a:pt x="438" y="335"/>
                  </a:lnTo>
                  <a:lnTo>
                    <a:pt x="462" y="327"/>
                  </a:lnTo>
                  <a:lnTo>
                    <a:pt x="478" y="303"/>
                  </a:lnTo>
                  <a:lnTo>
                    <a:pt x="502" y="287"/>
                  </a:lnTo>
                  <a:lnTo>
                    <a:pt x="542" y="263"/>
                  </a:lnTo>
                  <a:lnTo>
                    <a:pt x="582" y="247"/>
                  </a:lnTo>
                  <a:lnTo>
                    <a:pt x="638" y="223"/>
                  </a:lnTo>
                  <a:lnTo>
                    <a:pt x="686" y="200"/>
                  </a:lnTo>
                  <a:lnTo>
                    <a:pt x="725" y="128"/>
                  </a:lnTo>
                  <a:lnTo>
                    <a:pt x="741" y="56"/>
                  </a:lnTo>
                  <a:lnTo>
                    <a:pt x="749" y="0"/>
                  </a:lnTo>
                  <a:lnTo>
                    <a:pt x="694" y="32"/>
                  </a:lnTo>
                  <a:lnTo>
                    <a:pt x="678" y="48"/>
                  </a:lnTo>
                  <a:lnTo>
                    <a:pt x="646" y="56"/>
                  </a:lnTo>
                  <a:lnTo>
                    <a:pt x="606" y="88"/>
                  </a:lnTo>
                  <a:lnTo>
                    <a:pt x="582" y="104"/>
                  </a:lnTo>
                  <a:lnTo>
                    <a:pt x="558" y="136"/>
                  </a:lnTo>
                  <a:lnTo>
                    <a:pt x="550" y="136"/>
                  </a:lnTo>
                  <a:lnTo>
                    <a:pt x="534" y="128"/>
                  </a:lnTo>
                  <a:lnTo>
                    <a:pt x="542" y="160"/>
                  </a:lnTo>
                  <a:lnTo>
                    <a:pt x="534" y="192"/>
                  </a:lnTo>
                  <a:lnTo>
                    <a:pt x="534" y="216"/>
                  </a:lnTo>
                  <a:lnTo>
                    <a:pt x="502" y="239"/>
                  </a:lnTo>
                  <a:lnTo>
                    <a:pt x="478" y="255"/>
                  </a:lnTo>
                  <a:lnTo>
                    <a:pt x="446" y="263"/>
                  </a:lnTo>
                  <a:lnTo>
                    <a:pt x="438" y="263"/>
                  </a:lnTo>
                  <a:lnTo>
                    <a:pt x="438" y="239"/>
                  </a:lnTo>
                  <a:lnTo>
                    <a:pt x="422" y="255"/>
                  </a:lnTo>
                  <a:lnTo>
                    <a:pt x="415" y="255"/>
                  </a:lnTo>
                  <a:lnTo>
                    <a:pt x="391" y="255"/>
                  </a:lnTo>
                  <a:lnTo>
                    <a:pt x="367" y="239"/>
                  </a:lnTo>
                  <a:lnTo>
                    <a:pt x="359" y="231"/>
                  </a:lnTo>
                  <a:lnTo>
                    <a:pt x="343" y="247"/>
                  </a:lnTo>
                  <a:lnTo>
                    <a:pt x="327" y="255"/>
                  </a:lnTo>
                  <a:lnTo>
                    <a:pt x="319" y="263"/>
                  </a:lnTo>
                  <a:lnTo>
                    <a:pt x="303" y="271"/>
                  </a:lnTo>
                  <a:lnTo>
                    <a:pt x="295" y="279"/>
                  </a:lnTo>
                  <a:lnTo>
                    <a:pt x="279" y="279"/>
                  </a:lnTo>
                  <a:lnTo>
                    <a:pt x="255" y="287"/>
                  </a:lnTo>
                  <a:lnTo>
                    <a:pt x="247" y="295"/>
                  </a:lnTo>
                  <a:lnTo>
                    <a:pt x="223" y="311"/>
                  </a:lnTo>
                  <a:lnTo>
                    <a:pt x="215" y="319"/>
                  </a:lnTo>
                  <a:lnTo>
                    <a:pt x="207" y="311"/>
                  </a:lnTo>
                  <a:lnTo>
                    <a:pt x="183" y="295"/>
                  </a:lnTo>
                  <a:lnTo>
                    <a:pt x="175" y="319"/>
                  </a:lnTo>
                  <a:lnTo>
                    <a:pt x="175" y="327"/>
                  </a:lnTo>
                  <a:lnTo>
                    <a:pt x="191" y="359"/>
                  </a:lnTo>
                  <a:lnTo>
                    <a:pt x="191" y="375"/>
                  </a:lnTo>
                  <a:lnTo>
                    <a:pt x="215" y="391"/>
                  </a:lnTo>
                  <a:lnTo>
                    <a:pt x="231" y="375"/>
                  </a:lnTo>
                  <a:lnTo>
                    <a:pt x="231" y="383"/>
                  </a:lnTo>
                  <a:lnTo>
                    <a:pt x="223" y="391"/>
                  </a:lnTo>
                  <a:lnTo>
                    <a:pt x="231" y="399"/>
                  </a:lnTo>
                  <a:lnTo>
                    <a:pt x="207" y="399"/>
                  </a:lnTo>
                  <a:lnTo>
                    <a:pt x="191" y="391"/>
                  </a:lnTo>
                  <a:lnTo>
                    <a:pt x="159" y="399"/>
                  </a:lnTo>
                  <a:lnTo>
                    <a:pt x="159" y="439"/>
                  </a:lnTo>
                  <a:lnTo>
                    <a:pt x="151" y="447"/>
                  </a:lnTo>
                  <a:lnTo>
                    <a:pt x="143" y="439"/>
                  </a:lnTo>
                  <a:lnTo>
                    <a:pt x="135" y="415"/>
                  </a:lnTo>
                  <a:lnTo>
                    <a:pt x="104" y="423"/>
                  </a:lnTo>
                  <a:lnTo>
                    <a:pt x="96" y="399"/>
                  </a:lnTo>
                  <a:lnTo>
                    <a:pt x="72" y="399"/>
                  </a:lnTo>
                  <a:lnTo>
                    <a:pt x="56" y="383"/>
                  </a:lnTo>
                  <a:lnTo>
                    <a:pt x="48" y="383"/>
                  </a:lnTo>
                  <a:lnTo>
                    <a:pt x="32" y="383"/>
                  </a:lnTo>
                  <a:lnTo>
                    <a:pt x="40" y="391"/>
                  </a:lnTo>
                  <a:lnTo>
                    <a:pt x="32" y="407"/>
                  </a:lnTo>
                  <a:lnTo>
                    <a:pt x="32" y="423"/>
                  </a:lnTo>
                  <a:lnTo>
                    <a:pt x="16" y="439"/>
                  </a:lnTo>
                  <a:lnTo>
                    <a:pt x="0" y="447"/>
                  </a:lnTo>
                  <a:lnTo>
                    <a:pt x="8" y="455"/>
                  </a:lnTo>
                  <a:lnTo>
                    <a:pt x="32" y="479"/>
                  </a:lnTo>
                  <a:lnTo>
                    <a:pt x="48" y="479"/>
                  </a:lnTo>
                  <a:lnTo>
                    <a:pt x="56" y="471"/>
                  </a:lnTo>
                  <a:lnTo>
                    <a:pt x="64" y="479"/>
                  </a:lnTo>
                  <a:lnTo>
                    <a:pt x="80" y="479"/>
                  </a:lnTo>
                  <a:lnTo>
                    <a:pt x="72" y="471"/>
                  </a:lnTo>
                  <a:lnTo>
                    <a:pt x="64" y="455"/>
                  </a:lnTo>
                  <a:lnTo>
                    <a:pt x="72" y="471"/>
                  </a:lnTo>
                  <a:lnTo>
                    <a:pt x="88" y="495"/>
                  </a:lnTo>
                  <a:lnTo>
                    <a:pt x="96" y="503"/>
                  </a:lnTo>
                  <a:lnTo>
                    <a:pt x="112" y="503"/>
                  </a:lnTo>
                  <a:lnTo>
                    <a:pt x="120" y="510"/>
                  </a:lnTo>
                  <a:lnTo>
                    <a:pt x="127" y="518"/>
                  </a:lnTo>
                  <a:lnTo>
                    <a:pt x="135" y="534"/>
                  </a:lnTo>
                  <a:lnTo>
                    <a:pt x="143" y="534"/>
                  </a:lnTo>
                  <a:lnTo>
                    <a:pt x="167" y="542"/>
                  </a:lnTo>
                  <a:lnTo>
                    <a:pt x="183" y="566"/>
                  </a:lnTo>
                  <a:lnTo>
                    <a:pt x="207" y="574"/>
                  </a:lnTo>
                  <a:lnTo>
                    <a:pt x="231" y="590"/>
                  </a:lnTo>
                  <a:lnTo>
                    <a:pt x="255" y="590"/>
                  </a:lnTo>
                  <a:lnTo>
                    <a:pt x="287" y="598"/>
                  </a:lnTo>
                  <a:lnTo>
                    <a:pt x="303" y="582"/>
                  </a:lnTo>
                  <a:lnTo>
                    <a:pt x="295" y="558"/>
                  </a:lnTo>
                  <a:lnTo>
                    <a:pt x="311" y="558"/>
                  </a:lnTo>
                  <a:lnTo>
                    <a:pt x="327" y="574"/>
                  </a:lnTo>
                  <a:lnTo>
                    <a:pt x="327" y="590"/>
                  </a:lnTo>
                  <a:lnTo>
                    <a:pt x="343" y="590"/>
                  </a:lnTo>
                  <a:lnTo>
                    <a:pt x="359" y="598"/>
                  </a:lnTo>
                  <a:lnTo>
                    <a:pt x="375" y="598"/>
                  </a:lnTo>
                  <a:lnTo>
                    <a:pt x="391" y="606"/>
                  </a:lnTo>
                  <a:lnTo>
                    <a:pt x="415" y="606"/>
                  </a:lnTo>
                  <a:lnTo>
                    <a:pt x="430" y="622"/>
                  </a:lnTo>
                  <a:lnTo>
                    <a:pt x="430" y="638"/>
                  </a:lnTo>
                  <a:lnTo>
                    <a:pt x="422" y="662"/>
                  </a:lnTo>
                  <a:lnTo>
                    <a:pt x="446" y="678"/>
                  </a:lnTo>
                  <a:lnTo>
                    <a:pt x="470" y="686"/>
                  </a:lnTo>
                  <a:lnTo>
                    <a:pt x="486" y="694"/>
                  </a:lnTo>
                  <a:lnTo>
                    <a:pt x="510" y="702"/>
                  </a:lnTo>
                  <a:lnTo>
                    <a:pt x="502" y="710"/>
                  </a:lnTo>
                  <a:lnTo>
                    <a:pt x="518" y="734"/>
                  </a:lnTo>
                  <a:lnTo>
                    <a:pt x="526" y="742"/>
                  </a:lnTo>
                  <a:lnTo>
                    <a:pt x="518" y="750"/>
                  </a:lnTo>
                  <a:lnTo>
                    <a:pt x="510" y="766"/>
                  </a:lnTo>
                  <a:lnTo>
                    <a:pt x="526" y="774"/>
                  </a:lnTo>
                  <a:lnTo>
                    <a:pt x="542" y="782"/>
                  </a:lnTo>
                  <a:lnTo>
                    <a:pt x="566" y="774"/>
                  </a:lnTo>
                  <a:lnTo>
                    <a:pt x="574" y="782"/>
                  </a:lnTo>
                  <a:lnTo>
                    <a:pt x="566" y="774"/>
                  </a:lnTo>
                  <a:lnTo>
                    <a:pt x="566" y="782"/>
                  </a:lnTo>
                  <a:lnTo>
                    <a:pt x="558" y="782"/>
                  </a:lnTo>
                  <a:lnTo>
                    <a:pt x="550" y="790"/>
                  </a:lnTo>
                  <a:lnTo>
                    <a:pt x="542" y="782"/>
                  </a:lnTo>
                  <a:lnTo>
                    <a:pt x="566" y="790"/>
                  </a:lnTo>
                  <a:lnTo>
                    <a:pt x="558" y="805"/>
                  </a:lnTo>
                  <a:lnTo>
                    <a:pt x="542" y="790"/>
                  </a:lnTo>
                  <a:lnTo>
                    <a:pt x="550" y="805"/>
                  </a:lnTo>
                  <a:lnTo>
                    <a:pt x="566" y="821"/>
                  </a:lnTo>
                  <a:lnTo>
                    <a:pt x="582" y="829"/>
                  </a:lnTo>
                  <a:lnTo>
                    <a:pt x="590" y="829"/>
                  </a:lnTo>
                  <a:lnTo>
                    <a:pt x="606" y="829"/>
                  </a:lnTo>
                  <a:lnTo>
                    <a:pt x="622" y="813"/>
                  </a:lnTo>
                  <a:lnTo>
                    <a:pt x="638" y="813"/>
                  </a:lnTo>
                  <a:lnTo>
                    <a:pt x="646" y="813"/>
                  </a:lnTo>
                  <a:lnTo>
                    <a:pt x="654" y="821"/>
                  </a:lnTo>
                  <a:lnTo>
                    <a:pt x="662" y="837"/>
                  </a:lnTo>
                  <a:lnTo>
                    <a:pt x="678" y="853"/>
                  </a:lnTo>
                  <a:lnTo>
                    <a:pt x="686" y="861"/>
                  </a:lnTo>
                  <a:lnTo>
                    <a:pt x="686" y="877"/>
                  </a:lnTo>
                  <a:lnTo>
                    <a:pt x="702" y="877"/>
                  </a:lnTo>
                  <a:lnTo>
                    <a:pt x="733" y="861"/>
                  </a:lnTo>
                  <a:lnTo>
                    <a:pt x="733" y="877"/>
                  </a:lnTo>
                  <a:lnTo>
                    <a:pt x="733" y="893"/>
                  </a:lnTo>
                  <a:lnTo>
                    <a:pt x="717" y="909"/>
                  </a:lnTo>
                  <a:lnTo>
                    <a:pt x="710" y="917"/>
                  </a:lnTo>
                  <a:lnTo>
                    <a:pt x="702" y="917"/>
                  </a:lnTo>
                  <a:lnTo>
                    <a:pt x="694" y="925"/>
                  </a:lnTo>
                  <a:lnTo>
                    <a:pt x="686" y="933"/>
                  </a:lnTo>
                  <a:lnTo>
                    <a:pt x="678" y="941"/>
                  </a:lnTo>
                  <a:lnTo>
                    <a:pt x="670" y="957"/>
                  </a:lnTo>
                  <a:lnTo>
                    <a:pt x="678" y="965"/>
                  </a:lnTo>
                  <a:lnTo>
                    <a:pt x="678" y="973"/>
                  </a:lnTo>
                  <a:lnTo>
                    <a:pt x="686" y="981"/>
                  </a:lnTo>
                  <a:lnTo>
                    <a:pt x="686" y="989"/>
                  </a:lnTo>
                  <a:lnTo>
                    <a:pt x="686" y="1005"/>
                  </a:lnTo>
                  <a:lnTo>
                    <a:pt x="694" y="1005"/>
                  </a:lnTo>
                  <a:lnTo>
                    <a:pt x="710" y="997"/>
                  </a:lnTo>
                  <a:lnTo>
                    <a:pt x="725" y="1005"/>
                  </a:lnTo>
                  <a:lnTo>
                    <a:pt x="733" y="1013"/>
                  </a:lnTo>
                  <a:lnTo>
                    <a:pt x="741" y="1029"/>
                  </a:lnTo>
                  <a:lnTo>
                    <a:pt x="733" y="1053"/>
                  </a:lnTo>
                  <a:lnTo>
                    <a:pt x="741" y="1085"/>
                  </a:lnTo>
                  <a:lnTo>
                    <a:pt x="749" y="1092"/>
                  </a:lnTo>
                  <a:lnTo>
                    <a:pt x="765" y="1092"/>
                  </a:lnTo>
                  <a:lnTo>
                    <a:pt x="741" y="1108"/>
                  </a:lnTo>
                  <a:lnTo>
                    <a:pt x="757" y="1116"/>
                  </a:lnTo>
                  <a:lnTo>
                    <a:pt x="749" y="1124"/>
                  </a:lnTo>
                  <a:lnTo>
                    <a:pt x="757" y="1140"/>
                  </a:lnTo>
                  <a:lnTo>
                    <a:pt x="765" y="1132"/>
                  </a:lnTo>
                  <a:lnTo>
                    <a:pt x="773" y="1140"/>
                  </a:lnTo>
                  <a:lnTo>
                    <a:pt x="781" y="1148"/>
                  </a:lnTo>
                  <a:lnTo>
                    <a:pt x="789" y="1164"/>
                  </a:lnTo>
                  <a:lnTo>
                    <a:pt x="805" y="1156"/>
                  </a:lnTo>
                  <a:lnTo>
                    <a:pt x="813" y="1172"/>
                  </a:lnTo>
                  <a:lnTo>
                    <a:pt x="829" y="1180"/>
                  </a:lnTo>
                  <a:lnTo>
                    <a:pt x="813" y="1180"/>
                  </a:lnTo>
                  <a:lnTo>
                    <a:pt x="797" y="1172"/>
                  </a:lnTo>
                  <a:lnTo>
                    <a:pt x="773" y="1164"/>
                  </a:lnTo>
                  <a:lnTo>
                    <a:pt x="765" y="1156"/>
                  </a:lnTo>
                  <a:lnTo>
                    <a:pt x="733" y="1140"/>
                  </a:lnTo>
                  <a:lnTo>
                    <a:pt x="717" y="1132"/>
                  </a:lnTo>
                  <a:lnTo>
                    <a:pt x="710" y="1124"/>
                  </a:lnTo>
                  <a:lnTo>
                    <a:pt x="702" y="1124"/>
                  </a:lnTo>
                  <a:lnTo>
                    <a:pt x="694" y="1124"/>
                  </a:lnTo>
                  <a:lnTo>
                    <a:pt x="686" y="1124"/>
                  </a:lnTo>
                  <a:lnTo>
                    <a:pt x="686" y="1132"/>
                  </a:lnTo>
                  <a:lnTo>
                    <a:pt x="678" y="1132"/>
                  </a:lnTo>
                  <a:lnTo>
                    <a:pt x="662" y="1140"/>
                  </a:lnTo>
                  <a:lnTo>
                    <a:pt x="662" y="1148"/>
                  </a:lnTo>
                  <a:lnTo>
                    <a:pt x="654" y="1164"/>
                  </a:lnTo>
                  <a:lnTo>
                    <a:pt x="646" y="1164"/>
                  </a:lnTo>
                  <a:lnTo>
                    <a:pt x="654" y="1180"/>
                  </a:lnTo>
                  <a:lnTo>
                    <a:pt x="662" y="1188"/>
                  </a:lnTo>
                  <a:lnTo>
                    <a:pt x="670" y="1196"/>
                  </a:lnTo>
                  <a:lnTo>
                    <a:pt x="670" y="1204"/>
                  </a:lnTo>
                  <a:lnTo>
                    <a:pt x="654" y="1196"/>
                  </a:lnTo>
                  <a:lnTo>
                    <a:pt x="654" y="1204"/>
                  </a:lnTo>
                  <a:lnTo>
                    <a:pt x="654" y="1212"/>
                  </a:lnTo>
                  <a:lnTo>
                    <a:pt x="646" y="1220"/>
                  </a:lnTo>
                  <a:lnTo>
                    <a:pt x="654" y="1228"/>
                  </a:lnTo>
                  <a:lnTo>
                    <a:pt x="638" y="1220"/>
                  </a:lnTo>
                  <a:lnTo>
                    <a:pt x="630" y="1228"/>
                  </a:lnTo>
                  <a:lnTo>
                    <a:pt x="638" y="1236"/>
                  </a:lnTo>
                  <a:lnTo>
                    <a:pt x="638" y="1244"/>
                  </a:lnTo>
                  <a:lnTo>
                    <a:pt x="646" y="1244"/>
                  </a:lnTo>
                  <a:lnTo>
                    <a:pt x="662" y="1252"/>
                  </a:lnTo>
                  <a:lnTo>
                    <a:pt x="670" y="1252"/>
                  </a:lnTo>
                  <a:lnTo>
                    <a:pt x="678" y="1252"/>
                  </a:lnTo>
                  <a:lnTo>
                    <a:pt x="686" y="1252"/>
                  </a:lnTo>
                  <a:lnTo>
                    <a:pt x="686" y="1268"/>
                  </a:lnTo>
                  <a:lnTo>
                    <a:pt x="694" y="1268"/>
                  </a:lnTo>
                  <a:lnTo>
                    <a:pt x="694" y="1260"/>
                  </a:lnTo>
                  <a:lnTo>
                    <a:pt x="702" y="1260"/>
                  </a:lnTo>
                  <a:lnTo>
                    <a:pt x="694" y="1268"/>
                  </a:lnTo>
                  <a:lnTo>
                    <a:pt x="702" y="1276"/>
                  </a:lnTo>
                  <a:lnTo>
                    <a:pt x="710" y="1284"/>
                  </a:lnTo>
                  <a:lnTo>
                    <a:pt x="710" y="1292"/>
                  </a:lnTo>
                  <a:lnTo>
                    <a:pt x="702" y="1300"/>
                  </a:lnTo>
                  <a:lnTo>
                    <a:pt x="702" y="1308"/>
                  </a:lnTo>
                  <a:lnTo>
                    <a:pt x="702" y="1316"/>
                  </a:lnTo>
                  <a:lnTo>
                    <a:pt x="710" y="1324"/>
                  </a:lnTo>
                  <a:lnTo>
                    <a:pt x="710" y="1316"/>
                  </a:lnTo>
                  <a:lnTo>
                    <a:pt x="717" y="1324"/>
                  </a:lnTo>
                  <a:lnTo>
                    <a:pt x="725" y="1332"/>
                  </a:lnTo>
                  <a:lnTo>
                    <a:pt x="725" y="1340"/>
                  </a:lnTo>
                  <a:lnTo>
                    <a:pt x="733" y="1356"/>
                  </a:lnTo>
                  <a:lnTo>
                    <a:pt x="741" y="1372"/>
                  </a:lnTo>
                  <a:lnTo>
                    <a:pt x="741" y="1379"/>
                  </a:lnTo>
                  <a:lnTo>
                    <a:pt x="749" y="1372"/>
                  </a:lnTo>
                  <a:lnTo>
                    <a:pt x="757" y="1379"/>
                  </a:lnTo>
                  <a:lnTo>
                    <a:pt x="757" y="1387"/>
                  </a:lnTo>
                  <a:lnTo>
                    <a:pt x="765" y="1387"/>
                  </a:lnTo>
                  <a:lnTo>
                    <a:pt x="773" y="1395"/>
                  </a:lnTo>
                  <a:lnTo>
                    <a:pt x="789" y="1379"/>
                  </a:lnTo>
                  <a:lnTo>
                    <a:pt x="789" y="1387"/>
                  </a:lnTo>
                  <a:lnTo>
                    <a:pt x="797" y="1395"/>
                  </a:lnTo>
                  <a:lnTo>
                    <a:pt x="797" y="1411"/>
                  </a:lnTo>
                  <a:lnTo>
                    <a:pt x="797" y="1435"/>
                  </a:lnTo>
                  <a:lnTo>
                    <a:pt x="797" y="1443"/>
                  </a:lnTo>
                  <a:lnTo>
                    <a:pt x="805" y="1451"/>
                  </a:lnTo>
                  <a:lnTo>
                    <a:pt x="805" y="1459"/>
                  </a:lnTo>
                  <a:lnTo>
                    <a:pt x="813" y="1459"/>
                  </a:lnTo>
                  <a:lnTo>
                    <a:pt x="821" y="1451"/>
                  </a:lnTo>
                  <a:lnTo>
                    <a:pt x="845" y="1451"/>
                  </a:lnTo>
                  <a:lnTo>
                    <a:pt x="853" y="1443"/>
                  </a:lnTo>
                  <a:lnTo>
                    <a:pt x="877" y="1427"/>
                  </a:lnTo>
                  <a:lnTo>
                    <a:pt x="901" y="1435"/>
                  </a:lnTo>
                  <a:lnTo>
                    <a:pt x="925" y="1435"/>
                  </a:lnTo>
                  <a:lnTo>
                    <a:pt x="933" y="1451"/>
                  </a:lnTo>
                  <a:lnTo>
                    <a:pt x="909" y="1443"/>
                  </a:lnTo>
                  <a:lnTo>
                    <a:pt x="877" y="1435"/>
                  </a:lnTo>
                  <a:lnTo>
                    <a:pt x="869" y="1443"/>
                  </a:lnTo>
                  <a:lnTo>
                    <a:pt x="861" y="1459"/>
                  </a:lnTo>
                  <a:lnTo>
                    <a:pt x="845" y="1475"/>
                  </a:lnTo>
                  <a:lnTo>
                    <a:pt x="853" y="1491"/>
                  </a:lnTo>
                  <a:lnTo>
                    <a:pt x="853" y="1515"/>
                  </a:lnTo>
                  <a:lnTo>
                    <a:pt x="877" y="1507"/>
                  </a:lnTo>
                  <a:lnTo>
                    <a:pt x="885" y="1499"/>
                  </a:lnTo>
                  <a:lnTo>
                    <a:pt x="877" y="1507"/>
                  </a:lnTo>
                  <a:lnTo>
                    <a:pt x="869" y="1531"/>
                  </a:lnTo>
                  <a:lnTo>
                    <a:pt x="845" y="1523"/>
                  </a:lnTo>
                  <a:lnTo>
                    <a:pt x="829" y="1515"/>
                  </a:lnTo>
                  <a:lnTo>
                    <a:pt x="821" y="1523"/>
                  </a:lnTo>
                  <a:lnTo>
                    <a:pt x="837" y="1539"/>
                  </a:lnTo>
                  <a:lnTo>
                    <a:pt x="861" y="1555"/>
                  </a:lnTo>
                  <a:lnTo>
                    <a:pt x="893" y="1555"/>
                  </a:lnTo>
                  <a:lnTo>
                    <a:pt x="933" y="1563"/>
                  </a:lnTo>
                  <a:lnTo>
                    <a:pt x="949" y="1555"/>
                  </a:lnTo>
                  <a:lnTo>
                    <a:pt x="965" y="1523"/>
                  </a:lnTo>
                  <a:lnTo>
                    <a:pt x="989" y="1515"/>
                  </a:lnTo>
                  <a:lnTo>
                    <a:pt x="1012" y="1531"/>
                  </a:lnTo>
                  <a:lnTo>
                    <a:pt x="1020" y="1515"/>
                  </a:lnTo>
                  <a:lnTo>
                    <a:pt x="1012" y="1531"/>
                  </a:lnTo>
                  <a:lnTo>
                    <a:pt x="989" y="1531"/>
                  </a:lnTo>
                  <a:lnTo>
                    <a:pt x="973" y="1531"/>
                  </a:lnTo>
                  <a:lnTo>
                    <a:pt x="957" y="1547"/>
                  </a:lnTo>
                  <a:lnTo>
                    <a:pt x="973" y="1571"/>
                  </a:lnTo>
                  <a:lnTo>
                    <a:pt x="997" y="1571"/>
                  </a:lnTo>
                  <a:lnTo>
                    <a:pt x="1020" y="1587"/>
                  </a:lnTo>
                  <a:lnTo>
                    <a:pt x="1036" y="1619"/>
                  </a:lnTo>
                  <a:lnTo>
                    <a:pt x="1028" y="1651"/>
                  </a:lnTo>
                  <a:lnTo>
                    <a:pt x="1012" y="1651"/>
                  </a:lnTo>
                  <a:lnTo>
                    <a:pt x="1020" y="1627"/>
                  </a:lnTo>
                  <a:lnTo>
                    <a:pt x="1004" y="1627"/>
                  </a:lnTo>
                  <a:lnTo>
                    <a:pt x="1004" y="1611"/>
                  </a:lnTo>
                  <a:lnTo>
                    <a:pt x="981" y="1595"/>
                  </a:lnTo>
                  <a:lnTo>
                    <a:pt x="949" y="1587"/>
                  </a:lnTo>
                  <a:lnTo>
                    <a:pt x="917" y="1579"/>
                  </a:lnTo>
                  <a:lnTo>
                    <a:pt x="901" y="1579"/>
                  </a:lnTo>
                  <a:lnTo>
                    <a:pt x="869" y="1563"/>
                  </a:lnTo>
                  <a:lnTo>
                    <a:pt x="845" y="1571"/>
                  </a:lnTo>
                  <a:lnTo>
                    <a:pt x="829" y="1555"/>
                  </a:lnTo>
                  <a:lnTo>
                    <a:pt x="805" y="1547"/>
                  </a:lnTo>
                  <a:lnTo>
                    <a:pt x="797" y="1563"/>
                  </a:lnTo>
                  <a:lnTo>
                    <a:pt x="789" y="1579"/>
                  </a:lnTo>
                  <a:lnTo>
                    <a:pt x="813" y="1595"/>
                  </a:lnTo>
                  <a:lnTo>
                    <a:pt x="837" y="1635"/>
                  </a:lnTo>
                  <a:lnTo>
                    <a:pt x="845" y="1635"/>
                  </a:lnTo>
                  <a:lnTo>
                    <a:pt x="869" y="1635"/>
                  </a:lnTo>
                  <a:lnTo>
                    <a:pt x="893" y="1651"/>
                  </a:lnTo>
                  <a:lnTo>
                    <a:pt x="909" y="1643"/>
                  </a:lnTo>
                  <a:lnTo>
                    <a:pt x="941" y="1643"/>
                  </a:lnTo>
                  <a:lnTo>
                    <a:pt x="933" y="1659"/>
                  </a:lnTo>
                  <a:lnTo>
                    <a:pt x="909" y="1674"/>
                  </a:lnTo>
                  <a:lnTo>
                    <a:pt x="885" y="1690"/>
                  </a:lnTo>
                  <a:lnTo>
                    <a:pt x="861" y="1706"/>
                  </a:lnTo>
                  <a:lnTo>
                    <a:pt x="853" y="1722"/>
                  </a:lnTo>
                  <a:lnTo>
                    <a:pt x="885" y="1754"/>
                  </a:lnTo>
                  <a:lnTo>
                    <a:pt x="877" y="1770"/>
                  </a:lnTo>
                  <a:lnTo>
                    <a:pt x="861" y="1778"/>
                  </a:lnTo>
                  <a:lnTo>
                    <a:pt x="1977" y="1778"/>
                  </a:lnTo>
                  <a:close/>
                </a:path>
              </a:pathLst>
            </a:custGeom>
            <a:solidFill>
              <a:srgbClr val="99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1208" y="1271"/>
              <a:ext cx="1985" cy="1778"/>
            </a:xfrm>
            <a:custGeom>
              <a:avLst/>
              <a:gdLst>
                <a:gd name="T0" fmla="*/ 1874 w 1985"/>
                <a:gd name="T1" fmla="*/ 367 h 1778"/>
                <a:gd name="T2" fmla="*/ 1810 w 1985"/>
                <a:gd name="T3" fmla="*/ 351 h 1778"/>
                <a:gd name="T4" fmla="*/ 1762 w 1985"/>
                <a:gd name="T5" fmla="*/ 184 h 1778"/>
                <a:gd name="T6" fmla="*/ 1802 w 1985"/>
                <a:gd name="T7" fmla="*/ 104 h 1778"/>
                <a:gd name="T8" fmla="*/ 1539 w 1985"/>
                <a:gd name="T9" fmla="*/ 192 h 1778"/>
                <a:gd name="T10" fmla="*/ 1244 w 1985"/>
                <a:gd name="T11" fmla="*/ 144 h 1778"/>
                <a:gd name="T12" fmla="*/ 1044 w 1985"/>
                <a:gd name="T13" fmla="*/ 263 h 1778"/>
                <a:gd name="T14" fmla="*/ 1116 w 1985"/>
                <a:gd name="T15" fmla="*/ 383 h 1778"/>
                <a:gd name="T16" fmla="*/ 829 w 1985"/>
                <a:gd name="T17" fmla="*/ 391 h 1778"/>
                <a:gd name="T18" fmla="*/ 694 w 1985"/>
                <a:gd name="T19" fmla="*/ 303 h 1778"/>
                <a:gd name="T20" fmla="*/ 542 w 1985"/>
                <a:gd name="T21" fmla="*/ 327 h 1778"/>
                <a:gd name="T22" fmla="*/ 478 w 1985"/>
                <a:gd name="T23" fmla="*/ 303 h 1778"/>
                <a:gd name="T24" fmla="*/ 741 w 1985"/>
                <a:gd name="T25" fmla="*/ 56 h 1778"/>
                <a:gd name="T26" fmla="*/ 558 w 1985"/>
                <a:gd name="T27" fmla="*/ 136 h 1778"/>
                <a:gd name="T28" fmla="*/ 478 w 1985"/>
                <a:gd name="T29" fmla="*/ 255 h 1778"/>
                <a:gd name="T30" fmla="*/ 367 w 1985"/>
                <a:gd name="T31" fmla="*/ 239 h 1778"/>
                <a:gd name="T32" fmla="*/ 279 w 1985"/>
                <a:gd name="T33" fmla="*/ 279 h 1778"/>
                <a:gd name="T34" fmla="*/ 175 w 1985"/>
                <a:gd name="T35" fmla="*/ 319 h 1778"/>
                <a:gd name="T36" fmla="*/ 223 w 1985"/>
                <a:gd name="T37" fmla="*/ 391 h 1778"/>
                <a:gd name="T38" fmla="*/ 143 w 1985"/>
                <a:gd name="T39" fmla="*/ 439 h 1778"/>
                <a:gd name="T40" fmla="*/ 32 w 1985"/>
                <a:gd name="T41" fmla="*/ 383 h 1778"/>
                <a:gd name="T42" fmla="*/ 32 w 1985"/>
                <a:gd name="T43" fmla="*/ 479 h 1778"/>
                <a:gd name="T44" fmla="*/ 72 w 1985"/>
                <a:gd name="T45" fmla="*/ 471 h 1778"/>
                <a:gd name="T46" fmla="*/ 143 w 1985"/>
                <a:gd name="T47" fmla="*/ 534 h 1778"/>
                <a:gd name="T48" fmla="*/ 303 w 1985"/>
                <a:gd name="T49" fmla="*/ 582 h 1778"/>
                <a:gd name="T50" fmla="*/ 375 w 1985"/>
                <a:gd name="T51" fmla="*/ 598 h 1778"/>
                <a:gd name="T52" fmla="*/ 470 w 1985"/>
                <a:gd name="T53" fmla="*/ 686 h 1778"/>
                <a:gd name="T54" fmla="*/ 510 w 1985"/>
                <a:gd name="T55" fmla="*/ 766 h 1778"/>
                <a:gd name="T56" fmla="*/ 558 w 1985"/>
                <a:gd name="T57" fmla="*/ 782 h 1778"/>
                <a:gd name="T58" fmla="*/ 566 w 1985"/>
                <a:gd name="T59" fmla="*/ 821 h 1778"/>
                <a:gd name="T60" fmla="*/ 654 w 1985"/>
                <a:gd name="T61" fmla="*/ 821 h 1778"/>
                <a:gd name="T62" fmla="*/ 733 w 1985"/>
                <a:gd name="T63" fmla="*/ 877 h 1778"/>
                <a:gd name="T64" fmla="*/ 678 w 1985"/>
                <a:gd name="T65" fmla="*/ 941 h 1778"/>
                <a:gd name="T66" fmla="*/ 694 w 1985"/>
                <a:gd name="T67" fmla="*/ 1005 h 1778"/>
                <a:gd name="T68" fmla="*/ 749 w 1985"/>
                <a:gd name="T69" fmla="*/ 1092 h 1778"/>
                <a:gd name="T70" fmla="*/ 773 w 1985"/>
                <a:gd name="T71" fmla="*/ 1140 h 1778"/>
                <a:gd name="T72" fmla="*/ 797 w 1985"/>
                <a:gd name="T73" fmla="*/ 1172 h 1778"/>
                <a:gd name="T74" fmla="*/ 694 w 1985"/>
                <a:gd name="T75" fmla="*/ 1124 h 1778"/>
                <a:gd name="T76" fmla="*/ 646 w 1985"/>
                <a:gd name="T77" fmla="*/ 1164 h 1778"/>
                <a:gd name="T78" fmla="*/ 654 w 1985"/>
                <a:gd name="T79" fmla="*/ 1212 h 1778"/>
                <a:gd name="T80" fmla="*/ 646 w 1985"/>
                <a:gd name="T81" fmla="*/ 1244 h 1778"/>
                <a:gd name="T82" fmla="*/ 694 w 1985"/>
                <a:gd name="T83" fmla="*/ 1260 h 1778"/>
                <a:gd name="T84" fmla="*/ 702 w 1985"/>
                <a:gd name="T85" fmla="*/ 1308 h 1778"/>
                <a:gd name="T86" fmla="*/ 733 w 1985"/>
                <a:gd name="T87" fmla="*/ 1356 h 1778"/>
                <a:gd name="T88" fmla="*/ 773 w 1985"/>
                <a:gd name="T89" fmla="*/ 1395 h 1778"/>
                <a:gd name="T90" fmla="*/ 805 w 1985"/>
                <a:gd name="T91" fmla="*/ 1451 h 1778"/>
                <a:gd name="T92" fmla="*/ 901 w 1985"/>
                <a:gd name="T93" fmla="*/ 1435 h 1778"/>
                <a:gd name="T94" fmla="*/ 845 w 1985"/>
                <a:gd name="T95" fmla="*/ 1475 h 1778"/>
                <a:gd name="T96" fmla="*/ 845 w 1985"/>
                <a:gd name="T97" fmla="*/ 1523 h 1778"/>
                <a:gd name="T98" fmla="*/ 949 w 1985"/>
                <a:gd name="T99" fmla="*/ 1555 h 1778"/>
                <a:gd name="T100" fmla="*/ 973 w 1985"/>
                <a:gd name="T101" fmla="*/ 1531 h 1778"/>
                <a:gd name="T102" fmla="*/ 1012 w 1985"/>
                <a:gd name="T103" fmla="*/ 1651 h 1778"/>
                <a:gd name="T104" fmla="*/ 901 w 1985"/>
                <a:gd name="T105" fmla="*/ 1579 h 1778"/>
                <a:gd name="T106" fmla="*/ 813 w 1985"/>
                <a:gd name="T107" fmla="*/ 1595 h 1778"/>
                <a:gd name="T108" fmla="*/ 933 w 1985"/>
                <a:gd name="T109" fmla="*/ 1659 h 1778"/>
                <a:gd name="T110" fmla="*/ 861 w 1985"/>
                <a:gd name="T111" fmla="*/ 1778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5" h="1778">
                  <a:moveTo>
                    <a:pt x="1977" y="1778"/>
                  </a:moveTo>
                  <a:lnTo>
                    <a:pt x="1985" y="343"/>
                  </a:lnTo>
                  <a:lnTo>
                    <a:pt x="1929" y="343"/>
                  </a:lnTo>
                  <a:lnTo>
                    <a:pt x="1897" y="335"/>
                  </a:lnTo>
                  <a:lnTo>
                    <a:pt x="1866" y="295"/>
                  </a:lnTo>
                  <a:lnTo>
                    <a:pt x="1850" y="319"/>
                  </a:lnTo>
                  <a:lnTo>
                    <a:pt x="1874" y="367"/>
                  </a:lnTo>
                  <a:lnTo>
                    <a:pt x="1905" y="407"/>
                  </a:lnTo>
                  <a:lnTo>
                    <a:pt x="1889" y="463"/>
                  </a:lnTo>
                  <a:lnTo>
                    <a:pt x="1834" y="431"/>
                  </a:lnTo>
                  <a:lnTo>
                    <a:pt x="1778" y="407"/>
                  </a:lnTo>
                  <a:lnTo>
                    <a:pt x="1754" y="375"/>
                  </a:lnTo>
                  <a:lnTo>
                    <a:pt x="1802" y="367"/>
                  </a:lnTo>
                  <a:lnTo>
                    <a:pt x="1810" y="351"/>
                  </a:lnTo>
                  <a:lnTo>
                    <a:pt x="1754" y="311"/>
                  </a:lnTo>
                  <a:lnTo>
                    <a:pt x="1738" y="287"/>
                  </a:lnTo>
                  <a:lnTo>
                    <a:pt x="1746" y="255"/>
                  </a:lnTo>
                  <a:lnTo>
                    <a:pt x="1778" y="239"/>
                  </a:lnTo>
                  <a:lnTo>
                    <a:pt x="1778" y="223"/>
                  </a:lnTo>
                  <a:lnTo>
                    <a:pt x="1754" y="200"/>
                  </a:lnTo>
                  <a:lnTo>
                    <a:pt x="1762" y="184"/>
                  </a:lnTo>
                  <a:lnTo>
                    <a:pt x="1778" y="184"/>
                  </a:lnTo>
                  <a:lnTo>
                    <a:pt x="1794" y="168"/>
                  </a:lnTo>
                  <a:lnTo>
                    <a:pt x="1834" y="152"/>
                  </a:lnTo>
                  <a:lnTo>
                    <a:pt x="1850" y="136"/>
                  </a:lnTo>
                  <a:lnTo>
                    <a:pt x="1834" y="120"/>
                  </a:lnTo>
                  <a:lnTo>
                    <a:pt x="1818" y="104"/>
                  </a:lnTo>
                  <a:lnTo>
                    <a:pt x="1802" y="104"/>
                  </a:lnTo>
                  <a:lnTo>
                    <a:pt x="1786" y="88"/>
                  </a:lnTo>
                  <a:lnTo>
                    <a:pt x="1730" y="88"/>
                  </a:lnTo>
                  <a:lnTo>
                    <a:pt x="1690" y="168"/>
                  </a:lnTo>
                  <a:lnTo>
                    <a:pt x="1690" y="208"/>
                  </a:lnTo>
                  <a:lnTo>
                    <a:pt x="1650" y="200"/>
                  </a:lnTo>
                  <a:lnTo>
                    <a:pt x="1587" y="192"/>
                  </a:lnTo>
                  <a:lnTo>
                    <a:pt x="1539" y="192"/>
                  </a:lnTo>
                  <a:lnTo>
                    <a:pt x="1523" y="184"/>
                  </a:lnTo>
                  <a:lnTo>
                    <a:pt x="1491" y="184"/>
                  </a:lnTo>
                  <a:lnTo>
                    <a:pt x="1483" y="152"/>
                  </a:lnTo>
                  <a:lnTo>
                    <a:pt x="1427" y="120"/>
                  </a:lnTo>
                  <a:lnTo>
                    <a:pt x="1355" y="120"/>
                  </a:lnTo>
                  <a:lnTo>
                    <a:pt x="1292" y="128"/>
                  </a:lnTo>
                  <a:lnTo>
                    <a:pt x="1244" y="144"/>
                  </a:lnTo>
                  <a:lnTo>
                    <a:pt x="1180" y="152"/>
                  </a:lnTo>
                  <a:lnTo>
                    <a:pt x="1148" y="176"/>
                  </a:lnTo>
                  <a:lnTo>
                    <a:pt x="1124" y="208"/>
                  </a:lnTo>
                  <a:lnTo>
                    <a:pt x="1084" y="223"/>
                  </a:lnTo>
                  <a:lnTo>
                    <a:pt x="1060" y="247"/>
                  </a:lnTo>
                  <a:lnTo>
                    <a:pt x="1068" y="287"/>
                  </a:lnTo>
                  <a:lnTo>
                    <a:pt x="1044" y="263"/>
                  </a:lnTo>
                  <a:lnTo>
                    <a:pt x="1052" y="311"/>
                  </a:lnTo>
                  <a:lnTo>
                    <a:pt x="1068" y="335"/>
                  </a:lnTo>
                  <a:lnTo>
                    <a:pt x="1084" y="327"/>
                  </a:lnTo>
                  <a:lnTo>
                    <a:pt x="1100" y="343"/>
                  </a:lnTo>
                  <a:lnTo>
                    <a:pt x="1108" y="351"/>
                  </a:lnTo>
                  <a:lnTo>
                    <a:pt x="1108" y="367"/>
                  </a:lnTo>
                  <a:lnTo>
                    <a:pt x="1116" y="383"/>
                  </a:lnTo>
                  <a:lnTo>
                    <a:pt x="1100" y="407"/>
                  </a:lnTo>
                  <a:lnTo>
                    <a:pt x="1052" y="399"/>
                  </a:lnTo>
                  <a:lnTo>
                    <a:pt x="1020" y="407"/>
                  </a:lnTo>
                  <a:lnTo>
                    <a:pt x="981" y="407"/>
                  </a:lnTo>
                  <a:lnTo>
                    <a:pt x="941" y="415"/>
                  </a:lnTo>
                  <a:lnTo>
                    <a:pt x="869" y="415"/>
                  </a:lnTo>
                  <a:lnTo>
                    <a:pt x="829" y="391"/>
                  </a:lnTo>
                  <a:lnTo>
                    <a:pt x="805" y="375"/>
                  </a:lnTo>
                  <a:lnTo>
                    <a:pt x="781" y="351"/>
                  </a:lnTo>
                  <a:lnTo>
                    <a:pt x="765" y="359"/>
                  </a:lnTo>
                  <a:lnTo>
                    <a:pt x="741" y="343"/>
                  </a:lnTo>
                  <a:lnTo>
                    <a:pt x="717" y="319"/>
                  </a:lnTo>
                  <a:lnTo>
                    <a:pt x="733" y="311"/>
                  </a:lnTo>
                  <a:lnTo>
                    <a:pt x="694" y="303"/>
                  </a:lnTo>
                  <a:lnTo>
                    <a:pt x="670" y="295"/>
                  </a:lnTo>
                  <a:lnTo>
                    <a:pt x="670" y="311"/>
                  </a:lnTo>
                  <a:lnTo>
                    <a:pt x="646" y="335"/>
                  </a:lnTo>
                  <a:lnTo>
                    <a:pt x="606" y="351"/>
                  </a:lnTo>
                  <a:lnTo>
                    <a:pt x="566" y="359"/>
                  </a:lnTo>
                  <a:lnTo>
                    <a:pt x="542" y="343"/>
                  </a:lnTo>
                  <a:lnTo>
                    <a:pt x="542" y="327"/>
                  </a:lnTo>
                  <a:lnTo>
                    <a:pt x="542" y="311"/>
                  </a:lnTo>
                  <a:lnTo>
                    <a:pt x="518" y="311"/>
                  </a:lnTo>
                  <a:lnTo>
                    <a:pt x="486" y="319"/>
                  </a:lnTo>
                  <a:lnTo>
                    <a:pt x="478" y="335"/>
                  </a:lnTo>
                  <a:lnTo>
                    <a:pt x="438" y="335"/>
                  </a:lnTo>
                  <a:lnTo>
                    <a:pt x="462" y="327"/>
                  </a:lnTo>
                  <a:lnTo>
                    <a:pt x="478" y="303"/>
                  </a:lnTo>
                  <a:lnTo>
                    <a:pt x="502" y="287"/>
                  </a:lnTo>
                  <a:lnTo>
                    <a:pt x="542" y="263"/>
                  </a:lnTo>
                  <a:lnTo>
                    <a:pt x="582" y="247"/>
                  </a:lnTo>
                  <a:lnTo>
                    <a:pt x="638" y="223"/>
                  </a:lnTo>
                  <a:lnTo>
                    <a:pt x="686" y="200"/>
                  </a:lnTo>
                  <a:lnTo>
                    <a:pt x="725" y="128"/>
                  </a:lnTo>
                  <a:lnTo>
                    <a:pt x="741" y="56"/>
                  </a:lnTo>
                  <a:lnTo>
                    <a:pt x="749" y="0"/>
                  </a:lnTo>
                  <a:lnTo>
                    <a:pt x="694" y="32"/>
                  </a:lnTo>
                  <a:lnTo>
                    <a:pt x="678" y="48"/>
                  </a:lnTo>
                  <a:lnTo>
                    <a:pt x="646" y="56"/>
                  </a:lnTo>
                  <a:lnTo>
                    <a:pt x="606" y="88"/>
                  </a:lnTo>
                  <a:lnTo>
                    <a:pt x="582" y="104"/>
                  </a:lnTo>
                  <a:lnTo>
                    <a:pt x="558" y="136"/>
                  </a:lnTo>
                  <a:lnTo>
                    <a:pt x="550" y="136"/>
                  </a:lnTo>
                  <a:lnTo>
                    <a:pt x="534" y="128"/>
                  </a:lnTo>
                  <a:lnTo>
                    <a:pt x="542" y="160"/>
                  </a:lnTo>
                  <a:lnTo>
                    <a:pt x="534" y="192"/>
                  </a:lnTo>
                  <a:lnTo>
                    <a:pt x="534" y="216"/>
                  </a:lnTo>
                  <a:lnTo>
                    <a:pt x="502" y="239"/>
                  </a:lnTo>
                  <a:lnTo>
                    <a:pt x="478" y="255"/>
                  </a:lnTo>
                  <a:lnTo>
                    <a:pt x="446" y="263"/>
                  </a:lnTo>
                  <a:lnTo>
                    <a:pt x="438" y="263"/>
                  </a:lnTo>
                  <a:lnTo>
                    <a:pt x="438" y="239"/>
                  </a:lnTo>
                  <a:lnTo>
                    <a:pt x="422" y="255"/>
                  </a:lnTo>
                  <a:lnTo>
                    <a:pt x="415" y="255"/>
                  </a:lnTo>
                  <a:lnTo>
                    <a:pt x="391" y="255"/>
                  </a:lnTo>
                  <a:lnTo>
                    <a:pt x="367" y="239"/>
                  </a:lnTo>
                  <a:lnTo>
                    <a:pt x="359" y="231"/>
                  </a:lnTo>
                  <a:lnTo>
                    <a:pt x="343" y="247"/>
                  </a:lnTo>
                  <a:lnTo>
                    <a:pt x="327" y="255"/>
                  </a:lnTo>
                  <a:lnTo>
                    <a:pt x="319" y="263"/>
                  </a:lnTo>
                  <a:lnTo>
                    <a:pt x="303" y="271"/>
                  </a:lnTo>
                  <a:lnTo>
                    <a:pt x="295" y="279"/>
                  </a:lnTo>
                  <a:lnTo>
                    <a:pt x="279" y="279"/>
                  </a:lnTo>
                  <a:lnTo>
                    <a:pt x="255" y="287"/>
                  </a:lnTo>
                  <a:lnTo>
                    <a:pt x="247" y="295"/>
                  </a:lnTo>
                  <a:lnTo>
                    <a:pt x="223" y="311"/>
                  </a:lnTo>
                  <a:lnTo>
                    <a:pt x="215" y="319"/>
                  </a:lnTo>
                  <a:lnTo>
                    <a:pt x="207" y="311"/>
                  </a:lnTo>
                  <a:lnTo>
                    <a:pt x="183" y="295"/>
                  </a:lnTo>
                  <a:lnTo>
                    <a:pt x="175" y="319"/>
                  </a:lnTo>
                  <a:lnTo>
                    <a:pt x="175" y="327"/>
                  </a:lnTo>
                  <a:lnTo>
                    <a:pt x="191" y="359"/>
                  </a:lnTo>
                  <a:lnTo>
                    <a:pt x="191" y="375"/>
                  </a:lnTo>
                  <a:lnTo>
                    <a:pt x="215" y="391"/>
                  </a:lnTo>
                  <a:lnTo>
                    <a:pt x="231" y="375"/>
                  </a:lnTo>
                  <a:lnTo>
                    <a:pt x="231" y="383"/>
                  </a:lnTo>
                  <a:lnTo>
                    <a:pt x="223" y="391"/>
                  </a:lnTo>
                  <a:lnTo>
                    <a:pt x="231" y="399"/>
                  </a:lnTo>
                  <a:lnTo>
                    <a:pt x="207" y="399"/>
                  </a:lnTo>
                  <a:lnTo>
                    <a:pt x="191" y="391"/>
                  </a:lnTo>
                  <a:lnTo>
                    <a:pt x="159" y="399"/>
                  </a:lnTo>
                  <a:lnTo>
                    <a:pt x="159" y="439"/>
                  </a:lnTo>
                  <a:lnTo>
                    <a:pt x="151" y="447"/>
                  </a:lnTo>
                  <a:lnTo>
                    <a:pt x="143" y="439"/>
                  </a:lnTo>
                  <a:lnTo>
                    <a:pt x="135" y="415"/>
                  </a:lnTo>
                  <a:lnTo>
                    <a:pt x="104" y="423"/>
                  </a:lnTo>
                  <a:lnTo>
                    <a:pt x="96" y="399"/>
                  </a:lnTo>
                  <a:lnTo>
                    <a:pt x="72" y="399"/>
                  </a:lnTo>
                  <a:lnTo>
                    <a:pt x="56" y="383"/>
                  </a:lnTo>
                  <a:lnTo>
                    <a:pt x="48" y="383"/>
                  </a:lnTo>
                  <a:lnTo>
                    <a:pt x="32" y="383"/>
                  </a:lnTo>
                  <a:lnTo>
                    <a:pt x="40" y="391"/>
                  </a:lnTo>
                  <a:lnTo>
                    <a:pt x="32" y="407"/>
                  </a:lnTo>
                  <a:lnTo>
                    <a:pt x="32" y="423"/>
                  </a:lnTo>
                  <a:lnTo>
                    <a:pt x="16" y="439"/>
                  </a:lnTo>
                  <a:lnTo>
                    <a:pt x="0" y="447"/>
                  </a:lnTo>
                  <a:lnTo>
                    <a:pt x="8" y="455"/>
                  </a:lnTo>
                  <a:lnTo>
                    <a:pt x="32" y="479"/>
                  </a:lnTo>
                  <a:lnTo>
                    <a:pt x="48" y="479"/>
                  </a:lnTo>
                  <a:lnTo>
                    <a:pt x="56" y="471"/>
                  </a:lnTo>
                  <a:lnTo>
                    <a:pt x="64" y="479"/>
                  </a:lnTo>
                  <a:lnTo>
                    <a:pt x="80" y="479"/>
                  </a:lnTo>
                  <a:lnTo>
                    <a:pt x="72" y="471"/>
                  </a:lnTo>
                  <a:lnTo>
                    <a:pt x="64" y="455"/>
                  </a:lnTo>
                  <a:lnTo>
                    <a:pt x="72" y="471"/>
                  </a:lnTo>
                  <a:lnTo>
                    <a:pt x="88" y="495"/>
                  </a:lnTo>
                  <a:lnTo>
                    <a:pt x="96" y="503"/>
                  </a:lnTo>
                  <a:lnTo>
                    <a:pt x="112" y="503"/>
                  </a:lnTo>
                  <a:lnTo>
                    <a:pt x="120" y="510"/>
                  </a:lnTo>
                  <a:lnTo>
                    <a:pt x="127" y="518"/>
                  </a:lnTo>
                  <a:lnTo>
                    <a:pt x="135" y="534"/>
                  </a:lnTo>
                  <a:lnTo>
                    <a:pt x="143" y="534"/>
                  </a:lnTo>
                  <a:lnTo>
                    <a:pt x="167" y="542"/>
                  </a:lnTo>
                  <a:lnTo>
                    <a:pt x="183" y="566"/>
                  </a:lnTo>
                  <a:lnTo>
                    <a:pt x="207" y="574"/>
                  </a:lnTo>
                  <a:lnTo>
                    <a:pt x="231" y="590"/>
                  </a:lnTo>
                  <a:lnTo>
                    <a:pt x="255" y="590"/>
                  </a:lnTo>
                  <a:lnTo>
                    <a:pt x="287" y="598"/>
                  </a:lnTo>
                  <a:lnTo>
                    <a:pt x="303" y="582"/>
                  </a:lnTo>
                  <a:lnTo>
                    <a:pt x="295" y="558"/>
                  </a:lnTo>
                  <a:lnTo>
                    <a:pt x="311" y="558"/>
                  </a:lnTo>
                  <a:lnTo>
                    <a:pt x="327" y="574"/>
                  </a:lnTo>
                  <a:lnTo>
                    <a:pt x="327" y="590"/>
                  </a:lnTo>
                  <a:lnTo>
                    <a:pt x="343" y="590"/>
                  </a:lnTo>
                  <a:lnTo>
                    <a:pt x="359" y="598"/>
                  </a:lnTo>
                  <a:lnTo>
                    <a:pt x="375" y="598"/>
                  </a:lnTo>
                  <a:lnTo>
                    <a:pt x="391" y="606"/>
                  </a:lnTo>
                  <a:lnTo>
                    <a:pt x="415" y="606"/>
                  </a:lnTo>
                  <a:lnTo>
                    <a:pt x="430" y="622"/>
                  </a:lnTo>
                  <a:lnTo>
                    <a:pt x="430" y="638"/>
                  </a:lnTo>
                  <a:lnTo>
                    <a:pt x="422" y="662"/>
                  </a:lnTo>
                  <a:lnTo>
                    <a:pt x="446" y="678"/>
                  </a:lnTo>
                  <a:lnTo>
                    <a:pt x="470" y="686"/>
                  </a:lnTo>
                  <a:lnTo>
                    <a:pt x="486" y="694"/>
                  </a:lnTo>
                  <a:lnTo>
                    <a:pt x="510" y="702"/>
                  </a:lnTo>
                  <a:lnTo>
                    <a:pt x="502" y="710"/>
                  </a:lnTo>
                  <a:lnTo>
                    <a:pt x="518" y="734"/>
                  </a:lnTo>
                  <a:lnTo>
                    <a:pt x="526" y="742"/>
                  </a:lnTo>
                  <a:lnTo>
                    <a:pt x="518" y="750"/>
                  </a:lnTo>
                  <a:lnTo>
                    <a:pt x="510" y="766"/>
                  </a:lnTo>
                  <a:lnTo>
                    <a:pt x="526" y="774"/>
                  </a:lnTo>
                  <a:lnTo>
                    <a:pt x="542" y="782"/>
                  </a:lnTo>
                  <a:lnTo>
                    <a:pt x="566" y="774"/>
                  </a:lnTo>
                  <a:lnTo>
                    <a:pt x="574" y="782"/>
                  </a:lnTo>
                  <a:lnTo>
                    <a:pt x="566" y="774"/>
                  </a:lnTo>
                  <a:lnTo>
                    <a:pt x="566" y="782"/>
                  </a:lnTo>
                  <a:lnTo>
                    <a:pt x="558" y="782"/>
                  </a:lnTo>
                  <a:lnTo>
                    <a:pt x="550" y="790"/>
                  </a:lnTo>
                  <a:lnTo>
                    <a:pt x="542" y="782"/>
                  </a:lnTo>
                  <a:lnTo>
                    <a:pt x="566" y="790"/>
                  </a:lnTo>
                  <a:lnTo>
                    <a:pt x="558" y="805"/>
                  </a:lnTo>
                  <a:lnTo>
                    <a:pt x="542" y="790"/>
                  </a:lnTo>
                  <a:lnTo>
                    <a:pt x="550" y="805"/>
                  </a:lnTo>
                  <a:lnTo>
                    <a:pt x="566" y="821"/>
                  </a:lnTo>
                  <a:lnTo>
                    <a:pt x="582" y="829"/>
                  </a:lnTo>
                  <a:lnTo>
                    <a:pt x="590" y="829"/>
                  </a:lnTo>
                  <a:lnTo>
                    <a:pt x="606" y="829"/>
                  </a:lnTo>
                  <a:lnTo>
                    <a:pt x="622" y="813"/>
                  </a:lnTo>
                  <a:lnTo>
                    <a:pt x="638" y="813"/>
                  </a:lnTo>
                  <a:lnTo>
                    <a:pt x="646" y="813"/>
                  </a:lnTo>
                  <a:lnTo>
                    <a:pt x="654" y="821"/>
                  </a:lnTo>
                  <a:lnTo>
                    <a:pt x="662" y="837"/>
                  </a:lnTo>
                  <a:lnTo>
                    <a:pt x="678" y="853"/>
                  </a:lnTo>
                  <a:lnTo>
                    <a:pt x="686" y="861"/>
                  </a:lnTo>
                  <a:lnTo>
                    <a:pt x="686" y="877"/>
                  </a:lnTo>
                  <a:lnTo>
                    <a:pt x="702" y="877"/>
                  </a:lnTo>
                  <a:lnTo>
                    <a:pt x="733" y="861"/>
                  </a:lnTo>
                  <a:lnTo>
                    <a:pt x="733" y="877"/>
                  </a:lnTo>
                  <a:lnTo>
                    <a:pt x="733" y="893"/>
                  </a:lnTo>
                  <a:lnTo>
                    <a:pt x="717" y="909"/>
                  </a:lnTo>
                  <a:lnTo>
                    <a:pt x="710" y="917"/>
                  </a:lnTo>
                  <a:lnTo>
                    <a:pt x="702" y="917"/>
                  </a:lnTo>
                  <a:lnTo>
                    <a:pt x="694" y="925"/>
                  </a:lnTo>
                  <a:lnTo>
                    <a:pt x="686" y="933"/>
                  </a:lnTo>
                  <a:lnTo>
                    <a:pt x="678" y="941"/>
                  </a:lnTo>
                  <a:lnTo>
                    <a:pt x="670" y="957"/>
                  </a:lnTo>
                  <a:lnTo>
                    <a:pt x="678" y="965"/>
                  </a:lnTo>
                  <a:lnTo>
                    <a:pt x="678" y="973"/>
                  </a:lnTo>
                  <a:lnTo>
                    <a:pt x="686" y="981"/>
                  </a:lnTo>
                  <a:lnTo>
                    <a:pt x="686" y="989"/>
                  </a:lnTo>
                  <a:lnTo>
                    <a:pt x="686" y="1005"/>
                  </a:lnTo>
                  <a:lnTo>
                    <a:pt x="694" y="1005"/>
                  </a:lnTo>
                  <a:lnTo>
                    <a:pt x="710" y="997"/>
                  </a:lnTo>
                  <a:lnTo>
                    <a:pt x="725" y="1005"/>
                  </a:lnTo>
                  <a:lnTo>
                    <a:pt x="733" y="1013"/>
                  </a:lnTo>
                  <a:lnTo>
                    <a:pt x="741" y="1029"/>
                  </a:lnTo>
                  <a:lnTo>
                    <a:pt x="733" y="1053"/>
                  </a:lnTo>
                  <a:lnTo>
                    <a:pt x="741" y="1085"/>
                  </a:lnTo>
                  <a:lnTo>
                    <a:pt x="749" y="1092"/>
                  </a:lnTo>
                  <a:lnTo>
                    <a:pt x="765" y="1092"/>
                  </a:lnTo>
                  <a:lnTo>
                    <a:pt x="741" y="1108"/>
                  </a:lnTo>
                  <a:lnTo>
                    <a:pt x="757" y="1116"/>
                  </a:lnTo>
                  <a:lnTo>
                    <a:pt x="749" y="1124"/>
                  </a:lnTo>
                  <a:lnTo>
                    <a:pt x="757" y="1140"/>
                  </a:lnTo>
                  <a:lnTo>
                    <a:pt x="765" y="1132"/>
                  </a:lnTo>
                  <a:lnTo>
                    <a:pt x="773" y="1140"/>
                  </a:lnTo>
                  <a:lnTo>
                    <a:pt x="781" y="1148"/>
                  </a:lnTo>
                  <a:lnTo>
                    <a:pt x="789" y="1164"/>
                  </a:lnTo>
                  <a:lnTo>
                    <a:pt x="805" y="1156"/>
                  </a:lnTo>
                  <a:lnTo>
                    <a:pt x="813" y="1172"/>
                  </a:lnTo>
                  <a:lnTo>
                    <a:pt x="829" y="1180"/>
                  </a:lnTo>
                  <a:lnTo>
                    <a:pt x="813" y="1180"/>
                  </a:lnTo>
                  <a:lnTo>
                    <a:pt x="797" y="1172"/>
                  </a:lnTo>
                  <a:lnTo>
                    <a:pt x="773" y="1164"/>
                  </a:lnTo>
                  <a:lnTo>
                    <a:pt x="765" y="1156"/>
                  </a:lnTo>
                  <a:lnTo>
                    <a:pt x="733" y="1140"/>
                  </a:lnTo>
                  <a:lnTo>
                    <a:pt x="717" y="1132"/>
                  </a:lnTo>
                  <a:lnTo>
                    <a:pt x="710" y="1124"/>
                  </a:lnTo>
                  <a:lnTo>
                    <a:pt x="702" y="1124"/>
                  </a:lnTo>
                  <a:lnTo>
                    <a:pt x="694" y="1124"/>
                  </a:lnTo>
                  <a:lnTo>
                    <a:pt x="686" y="1124"/>
                  </a:lnTo>
                  <a:lnTo>
                    <a:pt x="686" y="1132"/>
                  </a:lnTo>
                  <a:lnTo>
                    <a:pt x="678" y="1132"/>
                  </a:lnTo>
                  <a:lnTo>
                    <a:pt x="662" y="1140"/>
                  </a:lnTo>
                  <a:lnTo>
                    <a:pt x="662" y="1148"/>
                  </a:lnTo>
                  <a:lnTo>
                    <a:pt x="654" y="1164"/>
                  </a:lnTo>
                  <a:lnTo>
                    <a:pt x="646" y="1164"/>
                  </a:lnTo>
                  <a:lnTo>
                    <a:pt x="654" y="1180"/>
                  </a:lnTo>
                  <a:lnTo>
                    <a:pt x="662" y="1188"/>
                  </a:lnTo>
                  <a:lnTo>
                    <a:pt x="670" y="1196"/>
                  </a:lnTo>
                  <a:lnTo>
                    <a:pt x="670" y="1204"/>
                  </a:lnTo>
                  <a:lnTo>
                    <a:pt x="654" y="1196"/>
                  </a:lnTo>
                  <a:lnTo>
                    <a:pt x="654" y="1204"/>
                  </a:lnTo>
                  <a:lnTo>
                    <a:pt x="654" y="1212"/>
                  </a:lnTo>
                  <a:lnTo>
                    <a:pt x="646" y="1220"/>
                  </a:lnTo>
                  <a:lnTo>
                    <a:pt x="654" y="1228"/>
                  </a:lnTo>
                  <a:lnTo>
                    <a:pt x="638" y="1220"/>
                  </a:lnTo>
                  <a:lnTo>
                    <a:pt x="630" y="1228"/>
                  </a:lnTo>
                  <a:lnTo>
                    <a:pt x="638" y="1236"/>
                  </a:lnTo>
                  <a:lnTo>
                    <a:pt x="638" y="1244"/>
                  </a:lnTo>
                  <a:lnTo>
                    <a:pt x="646" y="1244"/>
                  </a:lnTo>
                  <a:lnTo>
                    <a:pt x="662" y="1252"/>
                  </a:lnTo>
                  <a:lnTo>
                    <a:pt x="670" y="1252"/>
                  </a:lnTo>
                  <a:lnTo>
                    <a:pt x="678" y="1252"/>
                  </a:lnTo>
                  <a:lnTo>
                    <a:pt x="686" y="1252"/>
                  </a:lnTo>
                  <a:lnTo>
                    <a:pt x="686" y="1268"/>
                  </a:lnTo>
                  <a:lnTo>
                    <a:pt x="694" y="1268"/>
                  </a:lnTo>
                  <a:lnTo>
                    <a:pt x="694" y="1260"/>
                  </a:lnTo>
                  <a:lnTo>
                    <a:pt x="702" y="1260"/>
                  </a:lnTo>
                  <a:lnTo>
                    <a:pt x="694" y="1268"/>
                  </a:lnTo>
                  <a:lnTo>
                    <a:pt x="702" y="1276"/>
                  </a:lnTo>
                  <a:lnTo>
                    <a:pt x="710" y="1284"/>
                  </a:lnTo>
                  <a:lnTo>
                    <a:pt x="710" y="1292"/>
                  </a:lnTo>
                  <a:lnTo>
                    <a:pt x="702" y="1300"/>
                  </a:lnTo>
                  <a:lnTo>
                    <a:pt x="702" y="1308"/>
                  </a:lnTo>
                  <a:lnTo>
                    <a:pt x="702" y="1316"/>
                  </a:lnTo>
                  <a:lnTo>
                    <a:pt x="710" y="1324"/>
                  </a:lnTo>
                  <a:lnTo>
                    <a:pt x="710" y="1316"/>
                  </a:lnTo>
                  <a:lnTo>
                    <a:pt x="717" y="1324"/>
                  </a:lnTo>
                  <a:lnTo>
                    <a:pt x="725" y="1332"/>
                  </a:lnTo>
                  <a:lnTo>
                    <a:pt x="725" y="1340"/>
                  </a:lnTo>
                  <a:lnTo>
                    <a:pt x="733" y="1356"/>
                  </a:lnTo>
                  <a:lnTo>
                    <a:pt x="741" y="1372"/>
                  </a:lnTo>
                  <a:lnTo>
                    <a:pt x="741" y="1379"/>
                  </a:lnTo>
                  <a:lnTo>
                    <a:pt x="749" y="1372"/>
                  </a:lnTo>
                  <a:lnTo>
                    <a:pt x="757" y="1379"/>
                  </a:lnTo>
                  <a:lnTo>
                    <a:pt x="757" y="1387"/>
                  </a:lnTo>
                  <a:lnTo>
                    <a:pt x="765" y="1387"/>
                  </a:lnTo>
                  <a:lnTo>
                    <a:pt x="773" y="1395"/>
                  </a:lnTo>
                  <a:lnTo>
                    <a:pt x="789" y="1379"/>
                  </a:lnTo>
                  <a:lnTo>
                    <a:pt x="789" y="1387"/>
                  </a:lnTo>
                  <a:lnTo>
                    <a:pt x="797" y="1395"/>
                  </a:lnTo>
                  <a:lnTo>
                    <a:pt x="797" y="1411"/>
                  </a:lnTo>
                  <a:lnTo>
                    <a:pt x="797" y="1435"/>
                  </a:lnTo>
                  <a:lnTo>
                    <a:pt x="797" y="1443"/>
                  </a:lnTo>
                  <a:lnTo>
                    <a:pt x="805" y="1451"/>
                  </a:lnTo>
                  <a:lnTo>
                    <a:pt x="805" y="1459"/>
                  </a:lnTo>
                  <a:lnTo>
                    <a:pt x="813" y="1459"/>
                  </a:lnTo>
                  <a:lnTo>
                    <a:pt x="821" y="1451"/>
                  </a:lnTo>
                  <a:lnTo>
                    <a:pt x="845" y="1451"/>
                  </a:lnTo>
                  <a:lnTo>
                    <a:pt x="853" y="1443"/>
                  </a:lnTo>
                  <a:lnTo>
                    <a:pt x="877" y="1427"/>
                  </a:lnTo>
                  <a:lnTo>
                    <a:pt x="901" y="1435"/>
                  </a:lnTo>
                  <a:lnTo>
                    <a:pt x="925" y="1435"/>
                  </a:lnTo>
                  <a:lnTo>
                    <a:pt x="933" y="1451"/>
                  </a:lnTo>
                  <a:lnTo>
                    <a:pt x="909" y="1443"/>
                  </a:lnTo>
                  <a:lnTo>
                    <a:pt x="877" y="1435"/>
                  </a:lnTo>
                  <a:lnTo>
                    <a:pt x="869" y="1443"/>
                  </a:lnTo>
                  <a:lnTo>
                    <a:pt x="861" y="1459"/>
                  </a:lnTo>
                  <a:lnTo>
                    <a:pt x="845" y="1475"/>
                  </a:lnTo>
                  <a:lnTo>
                    <a:pt x="853" y="1491"/>
                  </a:lnTo>
                  <a:lnTo>
                    <a:pt x="853" y="1515"/>
                  </a:lnTo>
                  <a:lnTo>
                    <a:pt x="877" y="1507"/>
                  </a:lnTo>
                  <a:lnTo>
                    <a:pt x="885" y="1499"/>
                  </a:lnTo>
                  <a:lnTo>
                    <a:pt x="877" y="1507"/>
                  </a:lnTo>
                  <a:lnTo>
                    <a:pt x="869" y="1531"/>
                  </a:lnTo>
                  <a:lnTo>
                    <a:pt x="845" y="1523"/>
                  </a:lnTo>
                  <a:lnTo>
                    <a:pt x="829" y="1515"/>
                  </a:lnTo>
                  <a:lnTo>
                    <a:pt x="821" y="1523"/>
                  </a:lnTo>
                  <a:lnTo>
                    <a:pt x="837" y="1539"/>
                  </a:lnTo>
                  <a:lnTo>
                    <a:pt x="861" y="1555"/>
                  </a:lnTo>
                  <a:lnTo>
                    <a:pt x="893" y="1555"/>
                  </a:lnTo>
                  <a:lnTo>
                    <a:pt x="933" y="1563"/>
                  </a:lnTo>
                  <a:lnTo>
                    <a:pt x="949" y="1555"/>
                  </a:lnTo>
                  <a:lnTo>
                    <a:pt x="965" y="1523"/>
                  </a:lnTo>
                  <a:lnTo>
                    <a:pt x="989" y="1515"/>
                  </a:lnTo>
                  <a:lnTo>
                    <a:pt x="1012" y="1531"/>
                  </a:lnTo>
                  <a:lnTo>
                    <a:pt x="1020" y="1515"/>
                  </a:lnTo>
                  <a:lnTo>
                    <a:pt x="1012" y="1531"/>
                  </a:lnTo>
                  <a:lnTo>
                    <a:pt x="989" y="1531"/>
                  </a:lnTo>
                  <a:lnTo>
                    <a:pt x="973" y="1531"/>
                  </a:lnTo>
                  <a:lnTo>
                    <a:pt x="957" y="1547"/>
                  </a:lnTo>
                  <a:lnTo>
                    <a:pt x="973" y="1571"/>
                  </a:lnTo>
                  <a:lnTo>
                    <a:pt x="997" y="1571"/>
                  </a:lnTo>
                  <a:lnTo>
                    <a:pt x="1020" y="1587"/>
                  </a:lnTo>
                  <a:lnTo>
                    <a:pt x="1036" y="1619"/>
                  </a:lnTo>
                  <a:lnTo>
                    <a:pt x="1028" y="1651"/>
                  </a:lnTo>
                  <a:lnTo>
                    <a:pt x="1012" y="1651"/>
                  </a:lnTo>
                  <a:lnTo>
                    <a:pt x="1020" y="1627"/>
                  </a:lnTo>
                  <a:lnTo>
                    <a:pt x="1004" y="1627"/>
                  </a:lnTo>
                  <a:lnTo>
                    <a:pt x="1004" y="1611"/>
                  </a:lnTo>
                  <a:lnTo>
                    <a:pt x="981" y="1595"/>
                  </a:lnTo>
                  <a:lnTo>
                    <a:pt x="949" y="1587"/>
                  </a:lnTo>
                  <a:lnTo>
                    <a:pt x="917" y="1579"/>
                  </a:lnTo>
                  <a:lnTo>
                    <a:pt x="901" y="1579"/>
                  </a:lnTo>
                  <a:lnTo>
                    <a:pt x="869" y="1563"/>
                  </a:lnTo>
                  <a:lnTo>
                    <a:pt x="845" y="1571"/>
                  </a:lnTo>
                  <a:lnTo>
                    <a:pt x="829" y="1555"/>
                  </a:lnTo>
                  <a:lnTo>
                    <a:pt x="805" y="1547"/>
                  </a:lnTo>
                  <a:lnTo>
                    <a:pt x="797" y="1563"/>
                  </a:lnTo>
                  <a:lnTo>
                    <a:pt x="789" y="1579"/>
                  </a:lnTo>
                  <a:lnTo>
                    <a:pt x="813" y="1595"/>
                  </a:lnTo>
                  <a:lnTo>
                    <a:pt x="837" y="1635"/>
                  </a:lnTo>
                  <a:lnTo>
                    <a:pt x="845" y="1635"/>
                  </a:lnTo>
                  <a:lnTo>
                    <a:pt x="869" y="1635"/>
                  </a:lnTo>
                  <a:lnTo>
                    <a:pt x="893" y="1651"/>
                  </a:lnTo>
                  <a:lnTo>
                    <a:pt x="909" y="1643"/>
                  </a:lnTo>
                  <a:lnTo>
                    <a:pt x="941" y="1643"/>
                  </a:lnTo>
                  <a:lnTo>
                    <a:pt x="933" y="1659"/>
                  </a:lnTo>
                  <a:lnTo>
                    <a:pt x="909" y="1674"/>
                  </a:lnTo>
                  <a:lnTo>
                    <a:pt x="885" y="1690"/>
                  </a:lnTo>
                  <a:lnTo>
                    <a:pt x="861" y="1706"/>
                  </a:lnTo>
                  <a:lnTo>
                    <a:pt x="853" y="1722"/>
                  </a:lnTo>
                  <a:lnTo>
                    <a:pt x="885" y="1754"/>
                  </a:lnTo>
                  <a:lnTo>
                    <a:pt x="877" y="1770"/>
                  </a:lnTo>
                  <a:lnTo>
                    <a:pt x="861" y="1778"/>
                  </a:lnTo>
                  <a:lnTo>
                    <a:pt x="1977" y="17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1910" y="1726"/>
              <a:ext cx="892" cy="1044"/>
              <a:chOff x="2270" y="1276"/>
              <a:chExt cx="892" cy="1044"/>
            </a:xfrm>
          </p:grpSpPr>
          <p:sp>
            <p:nvSpPr>
              <p:cNvPr id="66" name="Freeform 28"/>
              <p:cNvSpPr>
                <a:spLocks/>
              </p:cNvSpPr>
              <p:nvPr/>
            </p:nvSpPr>
            <p:spPr bwMode="auto">
              <a:xfrm>
                <a:off x="2270" y="1276"/>
                <a:ext cx="892" cy="1044"/>
              </a:xfrm>
              <a:custGeom>
                <a:avLst/>
                <a:gdLst>
                  <a:gd name="T0" fmla="*/ 749 w 892"/>
                  <a:gd name="T1" fmla="*/ 279 h 1044"/>
                  <a:gd name="T2" fmla="*/ 709 w 892"/>
                  <a:gd name="T3" fmla="*/ 239 h 1044"/>
                  <a:gd name="T4" fmla="*/ 653 w 892"/>
                  <a:gd name="T5" fmla="*/ 199 h 1044"/>
                  <a:gd name="T6" fmla="*/ 590 w 892"/>
                  <a:gd name="T7" fmla="*/ 127 h 1044"/>
                  <a:gd name="T8" fmla="*/ 534 w 892"/>
                  <a:gd name="T9" fmla="*/ 63 h 1044"/>
                  <a:gd name="T10" fmla="*/ 462 w 892"/>
                  <a:gd name="T11" fmla="*/ 16 h 1044"/>
                  <a:gd name="T12" fmla="*/ 374 w 892"/>
                  <a:gd name="T13" fmla="*/ 0 h 1044"/>
                  <a:gd name="T14" fmla="*/ 295 w 892"/>
                  <a:gd name="T15" fmla="*/ 8 h 1044"/>
                  <a:gd name="T16" fmla="*/ 287 w 892"/>
                  <a:gd name="T17" fmla="*/ 40 h 1044"/>
                  <a:gd name="T18" fmla="*/ 271 w 892"/>
                  <a:gd name="T19" fmla="*/ 71 h 1044"/>
                  <a:gd name="T20" fmla="*/ 263 w 892"/>
                  <a:gd name="T21" fmla="*/ 103 h 1044"/>
                  <a:gd name="T22" fmla="*/ 207 w 892"/>
                  <a:gd name="T23" fmla="*/ 135 h 1044"/>
                  <a:gd name="T24" fmla="*/ 183 w 892"/>
                  <a:gd name="T25" fmla="*/ 175 h 1044"/>
                  <a:gd name="T26" fmla="*/ 223 w 892"/>
                  <a:gd name="T27" fmla="*/ 231 h 1044"/>
                  <a:gd name="T28" fmla="*/ 247 w 892"/>
                  <a:gd name="T29" fmla="*/ 271 h 1044"/>
                  <a:gd name="T30" fmla="*/ 255 w 892"/>
                  <a:gd name="T31" fmla="*/ 319 h 1044"/>
                  <a:gd name="T32" fmla="*/ 223 w 892"/>
                  <a:gd name="T33" fmla="*/ 358 h 1044"/>
                  <a:gd name="T34" fmla="*/ 175 w 892"/>
                  <a:gd name="T35" fmla="*/ 390 h 1044"/>
                  <a:gd name="T36" fmla="*/ 111 w 892"/>
                  <a:gd name="T37" fmla="*/ 430 h 1044"/>
                  <a:gd name="T38" fmla="*/ 63 w 892"/>
                  <a:gd name="T39" fmla="*/ 438 h 1044"/>
                  <a:gd name="T40" fmla="*/ 0 w 892"/>
                  <a:gd name="T41" fmla="*/ 478 h 1044"/>
                  <a:gd name="T42" fmla="*/ 31 w 892"/>
                  <a:gd name="T43" fmla="*/ 542 h 1044"/>
                  <a:gd name="T44" fmla="*/ 31 w 892"/>
                  <a:gd name="T45" fmla="*/ 606 h 1044"/>
                  <a:gd name="T46" fmla="*/ 39 w 892"/>
                  <a:gd name="T47" fmla="*/ 669 h 1044"/>
                  <a:gd name="T48" fmla="*/ 79 w 892"/>
                  <a:gd name="T49" fmla="*/ 701 h 1044"/>
                  <a:gd name="T50" fmla="*/ 111 w 892"/>
                  <a:gd name="T51" fmla="*/ 741 h 1044"/>
                  <a:gd name="T52" fmla="*/ 151 w 892"/>
                  <a:gd name="T53" fmla="*/ 773 h 1044"/>
                  <a:gd name="T54" fmla="*/ 175 w 892"/>
                  <a:gd name="T55" fmla="*/ 829 h 1044"/>
                  <a:gd name="T56" fmla="*/ 191 w 892"/>
                  <a:gd name="T57" fmla="*/ 901 h 1044"/>
                  <a:gd name="T58" fmla="*/ 191 w 892"/>
                  <a:gd name="T59" fmla="*/ 972 h 1044"/>
                  <a:gd name="T60" fmla="*/ 191 w 892"/>
                  <a:gd name="T61" fmla="*/ 1012 h 1044"/>
                  <a:gd name="T62" fmla="*/ 247 w 892"/>
                  <a:gd name="T63" fmla="*/ 1044 h 1044"/>
                  <a:gd name="T64" fmla="*/ 326 w 892"/>
                  <a:gd name="T65" fmla="*/ 1020 h 1044"/>
                  <a:gd name="T66" fmla="*/ 390 w 892"/>
                  <a:gd name="T67" fmla="*/ 1004 h 1044"/>
                  <a:gd name="T68" fmla="*/ 462 w 892"/>
                  <a:gd name="T69" fmla="*/ 956 h 1044"/>
                  <a:gd name="T70" fmla="*/ 550 w 892"/>
                  <a:gd name="T71" fmla="*/ 909 h 1044"/>
                  <a:gd name="T72" fmla="*/ 637 w 892"/>
                  <a:gd name="T73" fmla="*/ 869 h 1044"/>
                  <a:gd name="T74" fmla="*/ 741 w 892"/>
                  <a:gd name="T75" fmla="*/ 821 h 1044"/>
                  <a:gd name="T76" fmla="*/ 821 w 892"/>
                  <a:gd name="T77" fmla="*/ 765 h 1044"/>
                  <a:gd name="T78" fmla="*/ 837 w 892"/>
                  <a:gd name="T79" fmla="*/ 677 h 1044"/>
                  <a:gd name="T80" fmla="*/ 877 w 892"/>
                  <a:gd name="T81" fmla="*/ 590 h 1044"/>
                  <a:gd name="T82" fmla="*/ 869 w 892"/>
                  <a:gd name="T83" fmla="*/ 510 h 1044"/>
                  <a:gd name="T84" fmla="*/ 765 w 892"/>
                  <a:gd name="T85" fmla="*/ 462 h 1044"/>
                  <a:gd name="T86" fmla="*/ 677 w 892"/>
                  <a:gd name="T87" fmla="*/ 486 h 1044"/>
                  <a:gd name="T88" fmla="*/ 582 w 892"/>
                  <a:gd name="T89" fmla="*/ 446 h 1044"/>
                  <a:gd name="T90" fmla="*/ 510 w 892"/>
                  <a:gd name="T91" fmla="*/ 414 h 1044"/>
                  <a:gd name="T92" fmla="*/ 526 w 892"/>
                  <a:gd name="T93" fmla="*/ 358 h 1044"/>
                  <a:gd name="T94" fmla="*/ 629 w 892"/>
                  <a:gd name="T95" fmla="*/ 319 h 1044"/>
                  <a:gd name="T96" fmla="*/ 701 w 892"/>
                  <a:gd name="T97" fmla="*/ 319 h 1044"/>
                  <a:gd name="T98" fmla="*/ 765 w 892"/>
                  <a:gd name="T99" fmla="*/ 311 h 1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92" h="1044">
                    <a:moveTo>
                      <a:pt x="765" y="311"/>
                    </a:moveTo>
                    <a:lnTo>
                      <a:pt x="757" y="287"/>
                    </a:lnTo>
                    <a:lnTo>
                      <a:pt x="749" y="279"/>
                    </a:lnTo>
                    <a:lnTo>
                      <a:pt x="733" y="263"/>
                    </a:lnTo>
                    <a:lnTo>
                      <a:pt x="725" y="247"/>
                    </a:lnTo>
                    <a:lnTo>
                      <a:pt x="709" y="239"/>
                    </a:lnTo>
                    <a:lnTo>
                      <a:pt x="693" y="231"/>
                    </a:lnTo>
                    <a:lnTo>
                      <a:pt x="669" y="215"/>
                    </a:lnTo>
                    <a:lnTo>
                      <a:pt x="653" y="199"/>
                    </a:lnTo>
                    <a:lnTo>
                      <a:pt x="637" y="175"/>
                    </a:lnTo>
                    <a:lnTo>
                      <a:pt x="613" y="151"/>
                    </a:lnTo>
                    <a:lnTo>
                      <a:pt x="590" y="127"/>
                    </a:lnTo>
                    <a:lnTo>
                      <a:pt x="574" y="111"/>
                    </a:lnTo>
                    <a:lnTo>
                      <a:pt x="558" y="87"/>
                    </a:lnTo>
                    <a:lnTo>
                      <a:pt x="534" y="63"/>
                    </a:lnTo>
                    <a:lnTo>
                      <a:pt x="518" y="40"/>
                    </a:lnTo>
                    <a:lnTo>
                      <a:pt x="494" y="24"/>
                    </a:lnTo>
                    <a:lnTo>
                      <a:pt x="462" y="16"/>
                    </a:lnTo>
                    <a:lnTo>
                      <a:pt x="438" y="8"/>
                    </a:lnTo>
                    <a:lnTo>
                      <a:pt x="406" y="0"/>
                    </a:lnTo>
                    <a:lnTo>
                      <a:pt x="374" y="0"/>
                    </a:lnTo>
                    <a:lnTo>
                      <a:pt x="342" y="0"/>
                    </a:lnTo>
                    <a:lnTo>
                      <a:pt x="318" y="0"/>
                    </a:lnTo>
                    <a:lnTo>
                      <a:pt x="295" y="8"/>
                    </a:lnTo>
                    <a:lnTo>
                      <a:pt x="271" y="16"/>
                    </a:lnTo>
                    <a:lnTo>
                      <a:pt x="279" y="24"/>
                    </a:lnTo>
                    <a:lnTo>
                      <a:pt x="287" y="40"/>
                    </a:lnTo>
                    <a:lnTo>
                      <a:pt x="295" y="55"/>
                    </a:lnTo>
                    <a:lnTo>
                      <a:pt x="287" y="63"/>
                    </a:lnTo>
                    <a:lnTo>
                      <a:pt x="271" y="71"/>
                    </a:lnTo>
                    <a:lnTo>
                      <a:pt x="263" y="79"/>
                    </a:lnTo>
                    <a:lnTo>
                      <a:pt x="255" y="95"/>
                    </a:lnTo>
                    <a:lnTo>
                      <a:pt x="263" y="103"/>
                    </a:lnTo>
                    <a:lnTo>
                      <a:pt x="239" y="111"/>
                    </a:lnTo>
                    <a:lnTo>
                      <a:pt x="223" y="127"/>
                    </a:lnTo>
                    <a:lnTo>
                      <a:pt x="207" y="135"/>
                    </a:lnTo>
                    <a:lnTo>
                      <a:pt x="191" y="151"/>
                    </a:lnTo>
                    <a:lnTo>
                      <a:pt x="191" y="167"/>
                    </a:lnTo>
                    <a:lnTo>
                      <a:pt x="183" y="175"/>
                    </a:lnTo>
                    <a:lnTo>
                      <a:pt x="191" y="191"/>
                    </a:lnTo>
                    <a:lnTo>
                      <a:pt x="207" y="215"/>
                    </a:lnTo>
                    <a:lnTo>
                      <a:pt x="223" y="231"/>
                    </a:lnTo>
                    <a:lnTo>
                      <a:pt x="231" y="247"/>
                    </a:lnTo>
                    <a:lnTo>
                      <a:pt x="239" y="263"/>
                    </a:lnTo>
                    <a:lnTo>
                      <a:pt x="247" y="271"/>
                    </a:lnTo>
                    <a:lnTo>
                      <a:pt x="255" y="279"/>
                    </a:lnTo>
                    <a:lnTo>
                      <a:pt x="255" y="295"/>
                    </a:lnTo>
                    <a:lnTo>
                      <a:pt x="255" y="319"/>
                    </a:lnTo>
                    <a:lnTo>
                      <a:pt x="247" y="335"/>
                    </a:lnTo>
                    <a:lnTo>
                      <a:pt x="231" y="342"/>
                    </a:lnTo>
                    <a:lnTo>
                      <a:pt x="223" y="358"/>
                    </a:lnTo>
                    <a:lnTo>
                      <a:pt x="215" y="366"/>
                    </a:lnTo>
                    <a:lnTo>
                      <a:pt x="191" y="382"/>
                    </a:lnTo>
                    <a:lnTo>
                      <a:pt x="175" y="390"/>
                    </a:lnTo>
                    <a:lnTo>
                      <a:pt x="151" y="406"/>
                    </a:lnTo>
                    <a:lnTo>
                      <a:pt x="135" y="422"/>
                    </a:lnTo>
                    <a:lnTo>
                      <a:pt x="111" y="430"/>
                    </a:lnTo>
                    <a:lnTo>
                      <a:pt x="103" y="430"/>
                    </a:lnTo>
                    <a:lnTo>
                      <a:pt x="87" y="430"/>
                    </a:lnTo>
                    <a:lnTo>
                      <a:pt x="63" y="438"/>
                    </a:lnTo>
                    <a:lnTo>
                      <a:pt x="39" y="454"/>
                    </a:lnTo>
                    <a:lnTo>
                      <a:pt x="15" y="470"/>
                    </a:lnTo>
                    <a:lnTo>
                      <a:pt x="0" y="478"/>
                    </a:lnTo>
                    <a:lnTo>
                      <a:pt x="8" y="502"/>
                    </a:lnTo>
                    <a:lnTo>
                      <a:pt x="15" y="526"/>
                    </a:lnTo>
                    <a:lnTo>
                      <a:pt x="31" y="542"/>
                    </a:lnTo>
                    <a:lnTo>
                      <a:pt x="31" y="566"/>
                    </a:lnTo>
                    <a:lnTo>
                      <a:pt x="31" y="582"/>
                    </a:lnTo>
                    <a:lnTo>
                      <a:pt x="31" y="606"/>
                    </a:lnTo>
                    <a:lnTo>
                      <a:pt x="31" y="637"/>
                    </a:lnTo>
                    <a:lnTo>
                      <a:pt x="31" y="653"/>
                    </a:lnTo>
                    <a:lnTo>
                      <a:pt x="39" y="669"/>
                    </a:lnTo>
                    <a:lnTo>
                      <a:pt x="47" y="677"/>
                    </a:lnTo>
                    <a:lnTo>
                      <a:pt x="55" y="685"/>
                    </a:lnTo>
                    <a:lnTo>
                      <a:pt x="79" y="701"/>
                    </a:lnTo>
                    <a:lnTo>
                      <a:pt x="95" y="717"/>
                    </a:lnTo>
                    <a:lnTo>
                      <a:pt x="111" y="725"/>
                    </a:lnTo>
                    <a:lnTo>
                      <a:pt x="111" y="741"/>
                    </a:lnTo>
                    <a:lnTo>
                      <a:pt x="127" y="765"/>
                    </a:lnTo>
                    <a:lnTo>
                      <a:pt x="135" y="773"/>
                    </a:lnTo>
                    <a:lnTo>
                      <a:pt x="151" y="773"/>
                    </a:lnTo>
                    <a:lnTo>
                      <a:pt x="159" y="797"/>
                    </a:lnTo>
                    <a:lnTo>
                      <a:pt x="167" y="813"/>
                    </a:lnTo>
                    <a:lnTo>
                      <a:pt x="175" y="829"/>
                    </a:lnTo>
                    <a:lnTo>
                      <a:pt x="175" y="853"/>
                    </a:lnTo>
                    <a:lnTo>
                      <a:pt x="183" y="877"/>
                    </a:lnTo>
                    <a:lnTo>
                      <a:pt x="191" y="901"/>
                    </a:lnTo>
                    <a:lnTo>
                      <a:pt x="199" y="924"/>
                    </a:lnTo>
                    <a:lnTo>
                      <a:pt x="199" y="948"/>
                    </a:lnTo>
                    <a:lnTo>
                      <a:pt x="191" y="972"/>
                    </a:lnTo>
                    <a:lnTo>
                      <a:pt x="191" y="980"/>
                    </a:lnTo>
                    <a:lnTo>
                      <a:pt x="191" y="996"/>
                    </a:lnTo>
                    <a:lnTo>
                      <a:pt x="191" y="1012"/>
                    </a:lnTo>
                    <a:lnTo>
                      <a:pt x="199" y="1028"/>
                    </a:lnTo>
                    <a:lnTo>
                      <a:pt x="215" y="1036"/>
                    </a:lnTo>
                    <a:lnTo>
                      <a:pt x="247" y="1044"/>
                    </a:lnTo>
                    <a:lnTo>
                      <a:pt x="271" y="1044"/>
                    </a:lnTo>
                    <a:lnTo>
                      <a:pt x="302" y="1036"/>
                    </a:lnTo>
                    <a:lnTo>
                      <a:pt x="326" y="1020"/>
                    </a:lnTo>
                    <a:lnTo>
                      <a:pt x="342" y="1012"/>
                    </a:lnTo>
                    <a:lnTo>
                      <a:pt x="366" y="1004"/>
                    </a:lnTo>
                    <a:lnTo>
                      <a:pt x="390" y="1004"/>
                    </a:lnTo>
                    <a:lnTo>
                      <a:pt x="406" y="988"/>
                    </a:lnTo>
                    <a:lnTo>
                      <a:pt x="438" y="972"/>
                    </a:lnTo>
                    <a:lnTo>
                      <a:pt x="462" y="956"/>
                    </a:lnTo>
                    <a:lnTo>
                      <a:pt x="486" y="940"/>
                    </a:lnTo>
                    <a:lnTo>
                      <a:pt x="518" y="924"/>
                    </a:lnTo>
                    <a:lnTo>
                      <a:pt x="550" y="909"/>
                    </a:lnTo>
                    <a:lnTo>
                      <a:pt x="582" y="901"/>
                    </a:lnTo>
                    <a:lnTo>
                      <a:pt x="605" y="885"/>
                    </a:lnTo>
                    <a:lnTo>
                      <a:pt x="637" y="869"/>
                    </a:lnTo>
                    <a:lnTo>
                      <a:pt x="661" y="853"/>
                    </a:lnTo>
                    <a:lnTo>
                      <a:pt x="693" y="837"/>
                    </a:lnTo>
                    <a:lnTo>
                      <a:pt x="741" y="821"/>
                    </a:lnTo>
                    <a:lnTo>
                      <a:pt x="781" y="805"/>
                    </a:lnTo>
                    <a:lnTo>
                      <a:pt x="805" y="797"/>
                    </a:lnTo>
                    <a:lnTo>
                      <a:pt x="821" y="765"/>
                    </a:lnTo>
                    <a:lnTo>
                      <a:pt x="829" y="733"/>
                    </a:lnTo>
                    <a:lnTo>
                      <a:pt x="829" y="701"/>
                    </a:lnTo>
                    <a:lnTo>
                      <a:pt x="837" y="677"/>
                    </a:lnTo>
                    <a:lnTo>
                      <a:pt x="837" y="645"/>
                    </a:lnTo>
                    <a:lnTo>
                      <a:pt x="853" y="622"/>
                    </a:lnTo>
                    <a:lnTo>
                      <a:pt x="877" y="590"/>
                    </a:lnTo>
                    <a:lnTo>
                      <a:pt x="885" y="566"/>
                    </a:lnTo>
                    <a:lnTo>
                      <a:pt x="892" y="542"/>
                    </a:lnTo>
                    <a:lnTo>
                      <a:pt x="869" y="510"/>
                    </a:lnTo>
                    <a:lnTo>
                      <a:pt x="837" y="494"/>
                    </a:lnTo>
                    <a:lnTo>
                      <a:pt x="797" y="470"/>
                    </a:lnTo>
                    <a:lnTo>
                      <a:pt x="765" y="462"/>
                    </a:lnTo>
                    <a:lnTo>
                      <a:pt x="733" y="470"/>
                    </a:lnTo>
                    <a:lnTo>
                      <a:pt x="701" y="486"/>
                    </a:lnTo>
                    <a:lnTo>
                      <a:pt x="677" y="486"/>
                    </a:lnTo>
                    <a:lnTo>
                      <a:pt x="645" y="478"/>
                    </a:lnTo>
                    <a:lnTo>
                      <a:pt x="605" y="462"/>
                    </a:lnTo>
                    <a:lnTo>
                      <a:pt x="582" y="446"/>
                    </a:lnTo>
                    <a:lnTo>
                      <a:pt x="550" y="430"/>
                    </a:lnTo>
                    <a:lnTo>
                      <a:pt x="518" y="422"/>
                    </a:lnTo>
                    <a:lnTo>
                      <a:pt x="510" y="414"/>
                    </a:lnTo>
                    <a:lnTo>
                      <a:pt x="494" y="398"/>
                    </a:lnTo>
                    <a:lnTo>
                      <a:pt x="502" y="366"/>
                    </a:lnTo>
                    <a:lnTo>
                      <a:pt x="526" y="358"/>
                    </a:lnTo>
                    <a:lnTo>
                      <a:pt x="558" y="350"/>
                    </a:lnTo>
                    <a:lnTo>
                      <a:pt x="613" y="327"/>
                    </a:lnTo>
                    <a:lnTo>
                      <a:pt x="629" y="319"/>
                    </a:lnTo>
                    <a:lnTo>
                      <a:pt x="645" y="311"/>
                    </a:lnTo>
                    <a:lnTo>
                      <a:pt x="677" y="311"/>
                    </a:lnTo>
                    <a:lnTo>
                      <a:pt x="701" y="319"/>
                    </a:lnTo>
                    <a:lnTo>
                      <a:pt x="717" y="319"/>
                    </a:lnTo>
                    <a:lnTo>
                      <a:pt x="733" y="342"/>
                    </a:lnTo>
                    <a:lnTo>
                      <a:pt x="765" y="311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auto">
              <a:xfrm>
                <a:off x="2270" y="1276"/>
                <a:ext cx="892" cy="1044"/>
              </a:xfrm>
              <a:custGeom>
                <a:avLst/>
                <a:gdLst>
                  <a:gd name="T0" fmla="*/ 749 w 892"/>
                  <a:gd name="T1" fmla="*/ 279 h 1044"/>
                  <a:gd name="T2" fmla="*/ 709 w 892"/>
                  <a:gd name="T3" fmla="*/ 239 h 1044"/>
                  <a:gd name="T4" fmla="*/ 653 w 892"/>
                  <a:gd name="T5" fmla="*/ 199 h 1044"/>
                  <a:gd name="T6" fmla="*/ 590 w 892"/>
                  <a:gd name="T7" fmla="*/ 127 h 1044"/>
                  <a:gd name="T8" fmla="*/ 534 w 892"/>
                  <a:gd name="T9" fmla="*/ 63 h 1044"/>
                  <a:gd name="T10" fmla="*/ 462 w 892"/>
                  <a:gd name="T11" fmla="*/ 16 h 1044"/>
                  <a:gd name="T12" fmla="*/ 374 w 892"/>
                  <a:gd name="T13" fmla="*/ 0 h 1044"/>
                  <a:gd name="T14" fmla="*/ 295 w 892"/>
                  <a:gd name="T15" fmla="*/ 8 h 1044"/>
                  <a:gd name="T16" fmla="*/ 287 w 892"/>
                  <a:gd name="T17" fmla="*/ 40 h 1044"/>
                  <a:gd name="T18" fmla="*/ 271 w 892"/>
                  <a:gd name="T19" fmla="*/ 71 h 1044"/>
                  <a:gd name="T20" fmla="*/ 263 w 892"/>
                  <a:gd name="T21" fmla="*/ 103 h 1044"/>
                  <a:gd name="T22" fmla="*/ 207 w 892"/>
                  <a:gd name="T23" fmla="*/ 135 h 1044"/>
                  <a:gd name="T24" fmla="*/ 183 w 892"/>
                  <a:gd name="T25" fmla="*/ 175 h 1044"/>
                  <a:gd name="T26" fmla="*/ 223 w 892"/>
                  <a:gd name="T27" fmla="*/ 231 h 1044"/>
                  <a:gd name="T28" fmla="*/ 247 w 892"/>
                  <a:gd name="T29" fmla="*/ 271 h 1044"/>
                  <a:gd name="T30" fmla="*/ 255 w 892"/>
                  <a:gd name="T31" fmla="*/ 319 h 1044"/>
                  <a:gd name="T32" fmla="*/ 223 w 892"/>
                  <a:gd name="T33" fmla="*/ 358 h 1044"/>
                  <a:gd name="T34" fmla="*/ 175 w 892"/>
                  <a:gd name="T35" fmla="*/ 390 h 1044"/>
                  <a:gd name="T36" fmla="*/ 111 w 892"/>
                  <a:gd name="T37" fmla="*/ 430 h 1044"/>
                  <a:gd name="T38" fmla="*/ 63 w 892"/>
                  <a:gd name="T39" fmla="*/ 438 h 1044"/>
                  <a:gd name="T40" fmla="*/ 0 w 892"/>
                  <a:gd name="T41" fmla="*/ 478 h 1044"/>
                  <a:gd name="T42" fmla="*/ 31 w 892"/>
                  <a:gd name="T43" fmla="*/ 542 h 1044"/>
                  <a:gd name="T44" fmla="*/ 31 w 892"/>
                  <a:gd name="T45" fmla="*/ 606 h 1044"/>
                  <a:gd name="T46" fmla="*/ 39 w 892"/>
                  <a:gd name="T47" fmla="*/ 669 h 1044"/>
                  <a:gd name="T48" fmla="*/ 79 w 892"/>
                  <a:gd name="T49" fmla="*/ 701 h 1044"/>
                  <a:gd name="T50" fmla="*/ 111 w 892"/>
                  <a:gd name="T51" fmla="*/ 741 h 1044"/>
                  <a:gd name="T52" fmla="*/ 151 w 892"/>
                  <a:gd name="T53" fmla="*/ 773 h 1044"/>
                  <a:gd name="T54" fmla="*/ 175 w 892"/>
                  <a:gd name="T55" fmla="*/ 829 h 1044"/>
                  <a:gd name="T56" fmla="*/ 191 w 892"/>
                  <a:gd name="T57" fmla="*/ 901 h 1044"/>
                  <a:gd name="T58" fmla="*/ 191 w 892"/>
                  <a:gd name="T59" fmla="*/ 972 h 1044"/>
                  <a:gd name="T60" fmla="*/ 191 w 892"/>
                  <a:gd name="T61" fmla="*/ 1012 h 1044"/>
                  <a:gd name="T62" fmla="*/ 247 w 892"/>
                  <a:gd name="T63" fmla="*/ 1044 h 1044"/>
                  <a:gd name="T64" fmla="*/ 326 w 892"/>
                  <a:gd name="T65" fmla="*/ 1020 h 1044"/>
                  <a:gd name="T66" fmla="*/ 390 w 892"/>
                  <a:gd name="T67" fmla="*/ 1004 h 1044"/>
                  <a:gd name="T68" fmla="*/ 462 w 892"/>
                  <a:gd name="T69" fmla="*/ 956 h 1044"/>
                  <a:gd name="T70" fmla="*/ 550 w 892"/>
                  <a:gd name="T71" fmla="*/ 909 h 1044"/>
                  <a:gd name="T72" fmla="*/ 637 w 892"/>
                  <a:gd name="T73" fmla="*/ 869 h 1044"/>
                  <a:gd name="T74" fmla="*/ 741 w 892"/>
                  <a:gd name="T75" fmla="*/ 821 h 1044"/>
                  <a:gd name="T76" fmla="*/ 821 w 892"/>
                  <a:gd name="T77" fmla="*/ 765 h 1044"/>
                  <a:gd name="T78" fmla="*/ 837 w 892"/>
                  <a:gd name="T79" fmla="*/ 677 h 1044"/>
                  <a:gd name="T80" fmla="*/ 877 w 892"/>
                  <a:gd name="T81" fmla="*/ 590 h 1044"/>
                  <a:gd name="T82" fmla="*/ 869 w 892"/>
                  <a:gd name="T83" fmla="*/ 510 h 1044"/>
                  <a:gd name="T84" fmla="*/ 765 w 892"/>
                  <a:gd name="T85" fmla="*/ 462 h 1044"/>
                  <a:gd name="T86" fmla="*/ 677 w 892"/>
                  <a:gd name="T87" fmla="*/ 486 h 1044"/>
                  <a:gd name="T88" fmla="*/ 582 w 892"/>
                  <a:gd name="T89" fmla="*/ 446 h 1044"/>
                  <a:gd name="T90" fmla="*/ 510 w 892"/>
                  <a:gd name="T91" fmla="*/ 414 h 1044"/>
                  <a:gd name="T92" fmla="*/ 526 w 892"/>
                  <a:gd name="T93" fmla="*/ 358 h 1044"/>
                  <a:gd name="T94" fmla="*/ 629 w 892"/>
                  <a:gd name="T95" fmla="*/ 319 h 1044"/>
                  <a:gd name="T96" fmla="*/ 701 w 892"/>
                  <a:gd name="T97" fmla="*/ 319 h 1044"/>
                  <a:gd name="T98" fmla="*/ 765 w 892"/>
                  <a:gd name="T99" fmla="*/ 311 h 1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92" h="1044">
                    <a:moveTo>
                      <a:pt x="765" y="311"/>
                    </a:moveTo>
                    <a:lnTo>
                      <a:pt x="757" y="287"/>
                    </a:lnTo>
                    <a:lnTo>
                      <a:pt x="749" y="279"/>
                    </a:lnTo>
                    <a:lnTo>
                      <a:pt x="733" y="263"/>
                    </a:lnTo>
                    <a:lnTo>
                      <a:pt x="725" y="247"/>
                    </a:lnTo>
                    <a:lnTo>
                      <a:pt x="709" y="239"/>
                    </a:lnTo>
                    <a:lnTo>
                      <a:pt x="693" y="231"/>
                    </a:lnTo>
                    <a:lnTo>
                      <a:pt x="669" y="215"/>
                    </a:lnTo>
                    <a:lnTo>
                      <a:pt x="653" y="199"/>
                    </a:lnTo>
                    <a:lnTo>
                      <a:pt x="637" y="175"/>
                    </a:lnTo>
                    <a:lnTo>
                      <a:pt x="613" y="151"/>
                    </a:lnTo>
                    <a:lnTo>
                      <a:pt x="590" y="127"/>
                    </a:lnTo>
                    <a:lnTo>
                      <a:pt x="574" y="111"/>
                    </a:lnTo>
                    <a:lnTo>
                      <a:pt x="558" y="87"/>
                    </a:lnTo>
                    <a:lnTo>
                      <a:pt x="534" y="63"/>
                    </a:lnTo>
                    <a:lnTo>
                      <a:pt x="518" y="40"/>
                    </a:lnTo>
                    <a:lnTo>
                      <a:pt x="494" y="24"/>
                    </a:lnTo>
                    <a:lnTo>
                      <a:pt x="462" y="16"/>
                    </a:lnTo>
                    <a:lnTo>
                      <a:pt x="438" y="8"/>
                    </a:lnTo>
                    <a:lnTo>
                      <a:pt x="406" y="0"/>
                    </a:lnTo>
                    <a:lnTo>
                      <a:pt x="374" y="0"/>
                    </a:lnTo>
                    <a:lnTo>
                      <a:pt x="342" y="0"/>
                    </a:lnTo>
                    <a:lnTo>
                      <a:pt x="318" y="0"/>
                    </a:lnTo>
                    <a:lnTo>
                      <a:pt x="295" y="8"/>
                    </a:lnTo>
                    <a:lnTo>
                      <a:pt x="271" y="16"/>
                    </a:lnTo>
                    <a:lnTo>
                      <a:pt x="279" y="24"/>
                    </a:lnTo>
                    <a:lnTo>
                      <a:pt x="287" y="40"/>
                    </a:lnTo>
                    <a:lnTo>
                      <a:pt x="295" y="55"/>
                    </a:lnTo>
                    <a:lnTo>
                      <a:pt x="287" y="63"/>
                    </a:lnTo>
                    <a:lnTo>
                      <a:pt x="271" y="71"/>
                    </a:lnTo>
                    <a:lnTo>
                      <a:pt x="263" y="79"/>
                    </a:lnTo>
                    <a:lnTo>
                      <a:pt x="255" y="95"/>
                    </a:lnTo>
                    <a:lnTo>
                      <a:pt x="263" y="103"/>
                    </a:lnTo>
                    <a:lnTo>
                      <a:pt x="239" y="111"/>
                    </a:lnTo>
                    <a:lnTo>
                      <a:pt x="223" y="127"/>
                    </a:lnTo>
                    <a:lnTo>
                      <a:pt x="207" y="135"/>
                    </a:lnTo>
                    <a:lnTo>
                      <a:pt x="191" y="151"/>
                    </a:lnTo>
                    <a:lnTo>
                      <a:pt x="191" y="167"/>
                    </a:lnTo>
                    <a:lnTo>
                      <a:pt x="183" y="175"/>
                    </a:lnTo>
                    <a:lnTo>
                      <a:pt x="191" y="191"/>
                    </a:lnTo>
                    <a:lnTo>
                      <a:pt x="207" y="215"/>
                    </a:lnTo>
                    <a:lnTo>
                      <a:pt x="223" y="231"/>
                    </a:lnTo>
                    <a:lnTo>
                      <a:pt x="231" y="247"/>
                    </a:lnTo>
                    <a:lnTo>
                      <a:pt x="239" y="263"/>
                    </a:lnTo>
                    <a:lnTo>
                      <a:pt x="247" y="271"/>
                    </a:lnTo>
                    <a:lnTo>
                      <a:pt x="255" y="279"/>
                    </a:lnTo>
                    <a:lnTo>
                      <a:pt x="255" y="295"/>
                    </a:lnTo>
                    <a:lnTo>
                      <a:pt x="255" y="319"/>
                    </a:lnTo>
                    <a:lnTo>
                      <a:pt x="247" y="335"/>
                    </a:lnTo>
                    <a:lnTo>
                      <a:pt x="231" y="342"/>
                    </a:lnTo>
                    <a:lnTo>
                      <a:pt x="223" y="358"/>
                    </a:lnTo>
                    <a:lnTo>
                      <a:pt x="215" y="366"/>
                    </a:lnTo>
                    <a:lnTo>
                      <a:pt x="191" y="382"/>
                    </a:lnTo>
                    <a:lnTo>
                      <a:pt x="175" y="390"/>
                    </a:lnTo>
                    <a:lnTo>
                      <a:pt x="151" y="406"/>
                    </a:lnTo>
                    <a:lnTo>
                      <a:pt x="135" y="422"/>
                    </a:lnTo>
                    <a:lnTo>
                      <a:pt x="111" y="430"/>
                    </a:lnTo>
                    <a:lnTo>
                      <a:pt x="103" y="430"/>
                    </a:lnTo>
                    <a:lnTo>
                      <a:pt x="87" y="430"/>
                    </a:lnTo>
                    <a:lnTo>
                      <a:pt x="63" y="438"/>
                    </a:lnTo>
                    <a:lnTo>
                      <a:pt x="39" y="454"/>
                    </a:lnTo>
                    <a:lnTo>
                      <a:pt x="15" y="470"/>
                    </a:lnTo>
                    <a:lnTo>
                      <a:pt x="0" y="478"/>
                    </a:lnTo>
                    <a:lnTo>
                      <a:pt x="8" y="502"/>
                    </a:lnTo>
                    <a:lnTo>
                      <a:pt x="15" y="526"/>
                    </a:lnTo>
                    <a:lnTo>
                      <a:pt x="31" y="542"/>
                    </a:lnTo>
                    <a:lnTo>
                      <a:pt x="31" y="566"/>
                    </a:lnTo>
                    <a:lnTo>
                      <a:pt x="31" y="582"/>
                    </a:lnTo>
                    <a:lnTo>
                      <a:pt x="31" y="606"/>
                    </a:lnTo>
                    <a:lnTo>
                      <a:pt x="31" y="637"/>
                    </a:lnTo>
                    <a:lnTo>
                      <a:pt x="31" y="653"/>
                    </a:lnTo>
                    <a:lnTo>
                      <a:pt x="39" y="669"/>
                    </a:lnTo>
                    <a:lnTo>
                      <a:pt x="47" y="677"/>
                    </a:lnTo>
                    <a:lnTo>
                      <a:pt x="55" y="685"/>
                    </a:lnTo>
                    <a:lnTo>
                      <a:pt x="79" y="701"/>
                    </a:lnTo>
                    <a:lnTo>
                      <a:pt x="95" y="717"/>
                    </a:lnTo>
                    <a:lnTo>
                      <a:pt x="111" y="725"/>
                    </a:lnTo>
                    <a:lnTo>
                      <a:pt x="111" y="741"/>
                    </a:lnTo>
                    <a:lnTo>
                      <a:pt x="127" y="765"/>
                    </a:lnTo>
                    <a:lnTo>
                      <a:pt x="135" y="773"/>
                    </a:lnTo>
                    <a:lnTo>
                      <a:pt x="151" y="773"/>
                    </a:lnTo>
                    <a:lnTo>
                      <a:pt x="159" y="797"/>
                    </a:lnTo>
                    <a:lnTo>
                      <a:pt x="167" y="813"/>
                    </a:lnTo>
                    <a:lnTo>
                      <a:pt x="175" y="829"/>
                    </a:lnTo>
                    <a:lnTo>
                      <a:pt x="175" y="853"/>
                    </a:lnTo>
                    <a:lnTo>
                      <a:pt x="183" y="877"/>
                    </a:lnTo>
                    <a:lnTo>
                      <a:pt x="191" y="901"/>
                    </a:lnTo>
                    <a:lnTo>
                      <a:pt x="199" y="924"/>
                    </a:lnTo>
                    <a:lnTo>
                      <a:pt x="199" y="948"/>
                    </a:lnTo>
                    <a:lnTo>
                      <a:pt x="191" y="972"/>
                    </a:lnTo>
                    <a:lnTo>
                      <a:pt x="191" y="980"/>
                    </a:lnTo>
                    <a:lnTo>
                      <a:pt x="191" y="996"/>
                    </a:lnTo>
                    <a:lnTo>
                      <a:pt x="191" y="1012"/>
                    </a:lnTo>
                    <a:lnTo>
                      <a:pt x="199" y="1028"/>
                    </a:lnTo>
                    <a:lnTo>
                      <a:pt x="215" y="1036"/>
                    </a:lnTo>
                    <a:lnTo>
                      <a:pt x="247" y="1044"/>
                    </a:lnTo>
                    <a:lnTo>
                      <a:pt x="271" y="1044"/>
                    </a:lnTo>
                    <a:lnTo>
                      <a:pt x="302" y="1036"/>
                    </a:lnTo>
                    <a:lnTo>
                      <a:pt x="326" y="1020"/>
                    </a:lnTo>
                    <a:lnTo>
                      <a:pt x="342" y="1012"/>
                    </a:lnTo>
                    <a:lnTo>
                      <a:pt x="366" y="1004"/>
                    </a:lnTo>
                    <a:lnTo>
                      <a:pt x="390" y="1004"/>
                    </a:lnTo>
                    <a:lnTo>
                      <a:pt x="406" y="988"/>
                    </a:lnTo>
                    <a:lnTo>
                      <a:pt x="438" y="972"/>
                    </a:lnTo>
                    <a:lnTo>
                      <a:pt x="462" y="956"/>
                    </a:lnTo>
                    <a:lnTo>
                      <a:pt x="486" y="940"/>
                    </a:lnTo>
                    <a:lnTo>
                      <a:pt x="518" y="924"/>
                    </a:lnTo>
                    <a:lnTo>
                      <a:pt x="550" y="909"/>
                    </a:lnTo>
                    <a:lnTo>
                      <a:pt x="582" y="901"/>
                    </a:lnTo>
                    <a:lnTo>
                      <a:pt x="605" y="885"/>
                    </a:lnTo>
                    <a:lnTo>
                      <a:pt x="637" y="869"/>
                    </a:lnTo>
                    <a:lnTo>
                      <a:pt x="661" y="853"/>
                    </a:lnTo>
                    <a:lnTo>
                      <a:pt x="693" y="837"/>
                    </a:lnTo>
                    <a:lnTo>
                      <a:pt x="741" y="821"/>
                    </a:lnTo>
                    <a:lnTo>
                      <a:pt x="781" y="805"/>
                    </a:lnTo>
                    <a:lnTo>
                      <a:pt x="805" y="797"/>
                    </a:lnTo>
                    <a:lnTo>
                      <a:pt x="821" y="765"/>
                    </a:lnTo>
                    <a:lnTo>
                      <a:pt x="829" y="733"/>
                    </a:lnTo>
                    <a:lnTo>
                      <a:pt x="829" y="701"/>
                    </a:lnTo>
                    <a:lnTo>
                      <a:pt x="837" y="677"/>
                    </a:lnTo>
                    <a:lnTo>
                      <a:pt x="837" y="645"/>
                    </a:lnTo>
                    <a:lnTo>
                      <a:pt x="853" y="622"/>
                    </a:lnTo>
                    <a:lnTo>
                      <a:pt x="877" y="590"/>
                    </a:lnTo>
                    <a:lnTo>
                      <a:pt x="885" y="566"/>
                    </a:lnTo>
                    <a:lnTo>
                      <a:pt x="892" y="542"/>
                    </a:lnTo>
                    <a:lnTo>
                      <a:pt x="869" y="510"/>
                    </a:lnTo>
                    <a:lnTo>
                      <a:pt x="837" y="494"/>
                    </a:lnTo>
                    <a:lnTo>
                      <a:pt x="797" y="470"/>
                    </a:lnTo>
                    <a:lnTo>
                      <a:pt x="765" y="462"/>
                    </a:lnTo>
                    <a:lnTo>
                      <a:pt x="733" y="470"/>
                    </a:lnTo>
                    <a:lnTo>
                      <a:pt x="701" y="486"/>
                    </a:lnTo>
                    <a:lnTo>
                      <a:pt x="677" y="486"/>
                    </a:lnTo>
                    <a:lnTo>
                      <a:pt x="645" y="478"/>
                    </a:lnTo>
                    <a:lnTo>
                      <a:pt x="605" y="462"/>
                    </a:lnTo>
                    <a:lnTo>
                      <a:pt x="582" y="446"/>
                    </a:lnTo>
                    <a:lnTo>
                      <a:pt x="550" y="430"/>
                    </a:lnTo>
                    <a:lnTo>
                      <a:pt x="518" y="422"/>
                    </a:lnTo>
                    <a:lnTo>
                      <a:pt x="510" y="414"/>
                    </a:lnTo>
                    <a:lnTo>
                      <a:pt x="494" y="398"/>
                    </a:lnTo>
                    <a:lnTo>
                      <a:pt x="502" y="366"/>
                    </a:lnTo>
                    <a:lnTo>
                      <a:pt x="526" y="358"/>
                    </a:lnTo>
                    <a:lnTo>
                      <a:pt x="558" y="350"/>
                    </a:lnTo>
                    <a:lnTo>
                      <a:pt x="613" y="327"/>
                    </a:lnTo>
                    <a:lnTo>
                      <a:pt x="629" y="319"/>
                    </a:lnTo>
                    <a:lnTo>
                      <a:pt x="645" y="311"/>
                    </a:lnTo>
                    <a:lnTo>
                      <a:pt x="677" y="311"/>
                    </a:lnTo>
                    <a:lnTo>
                      <a:pt x="701" y="319"/>
                    </a:lnTo>
                    <a:lnTo>
                      <a:pt x="717" y="319"/>
                    </a:lnTo>
                    <a:lnTo>
                      <a:pt x="733" y="342"/>
                    </a:lnTo>
                    <a:lnTo>
                      <a:pt x="765" y="3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1272" y="1949"/>
              <a:ext cx="1148" cy="231"/>
              <a:chOff x="1632" y="1499"/>
              <a:chExt cx="1148" cy="231"/>
            </a:xfrm>
          </p:grpSpPr>
          <p:sp>
            <p:nvSpPr>
              <p:cNvPr id="64" name="Freeform 31"/>
              <p:cNvSpPr>
                <a:spLocks/>
              </p:cNvSpPr>
              <p:nvPr/>
            </p:nvSpPr>
            <p:spPr bwMode="auto">
              <a:xfrm>
                <a:off x="1632" y="1499"/>
                <a:ext cx="1148" cy="231"/>
              </a:xfrm>
              <a:custGeom>
                <a:avLst/>
                <a:gdLst>
                  <a:gd name="T0" fmla="*/ 24 w 1148"/>
                  <a:gd name="T1" fmla="*/ 231 h 231"/>
                  <a:gd name="T2" fmla="*/ 0 w 1148"/>
                  <a:gd name="T3" fmla="*/ 175 h 231"/>
                  <a:gd name="T4" fmla="*/ 0 w 1148"/>
                  <a:gd name="T5" fmla="*/ 119 h 231"/>
                  <a:gd name="T6" fmla="*/ 0 w 1148"/>
                  <a:gd name="T7" fmla="*/ 64 h 231"/>
                  <a:gd name="T8" fmla="*/ 16 w 1148"/>
                  <a:gd name="T9" fmla="*/ 0 h 231"/>
                  <a:gd name="T10" fmla="*/ 1148 w 1148"/>
                  <a:gd name="T11" fmla="*/ 191 h 231"/>
                  <a:gd name="T12" fmla="*/ 24 w 1148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8" h="231">
                    <a:moveTo>
                      <a:pt x="24" y="231"/>
                    </a:moveTo>
                    <a:lnTo>
                      <a:pt x="0" y="175"/>
                    </a:lnTo>
                    <a:lnTo>
                      <a:pt x="0" y="119"/>
                    </a:lnTo>
                    <a:lnTo>
                      <a:pt x="0" y="64"/>
                    </a:lnTo>
                    <a:lnTo>
                      <a:pt x="16" y="0"/>
                    </a:lnTo>
                    <a:lnTo>
                      <a:pt x="1148" y="191"/>
                    </a:lnTo>
                    <a:lnTo>
                      <a:pt x="24" y="23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Freeform 32"/>
              <p:cNvSpPr>
                <a:spLocks/>
              </p:cNvSpPr>
              <p:nvPr/>
            </p:nvSpPr>
            <p:spPr bwMode="auto">
              <a:xfrm>
                <a:off x="1632" y="1499"/>
                <a:ext cx="1148" cy="231"/>
              </a:xfrm>
              <a:custGeom>
                <a:avLst/>
                <a:gdLst>
                  <a:gd name="T0" fmla="*/ 24 w 1148"/>
                  <a:gd name="T1" fmla="*/ 231 h 231"/>
                  <a:gd name="T2" fmla="*/ 0 w 1148"/>
                  <a:gd name="T3" fmla="*/ 175 h 231"/>
                  <a:gd name="T4" fmla="*/ 0 w 1148"/>
                  <a:gd name="T5" fmla="*/ 119 h 231"/>
                  <a:gd name="T6" fmla="*/ 0 w 1148"/>
                  <a:gd name="T7" fmla="*/ 64 h 231"/>
                  <a:gd name="T8" fmla="*/ 16 w 1148"/>
                  <a:gd name="T9" fmla="*/ 0 h 231"/>
                  <a:gd name="T10" fmla="*/ 1148 w 1148"/>
                  <a:gd name="T11" fmla="*/ 191 h 231"/>
                  <a:gd name="T12" fmla="*/ 24 w 1148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8" h="231">
                    <a:moveTo>
                      <a:pt x="24" y="231"/>
                    </a:moveTo>
                    <a:lnTo>
                      <a:pt x="0" y="175"/>
                    </a:lnTo>
                    <a:lnTo>
                      <a:pt x="0" y="119"/>
                    </a:lnTo>
                    <a:lnTo>
                      <a:pt x="0" y="64"/>
                    </a:lnTo>
                    <a:lnTo>
                      <a:pt x="16" y="0"/>
                    </a:lnTo>
                    <a:lnTo>
                      <a:pt x="1148" y="191"/>
                    </a:lnTo>
                    <a:lnTo>
                      <a:pt x="24" y="2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1567" y="1702"/>
              <a:ext cx="853" cy="446"/>
              <a:chOff x="1927" y="1252"/>
              <a:chExt cx="853" cy="446"/>
            </a:xfrm>
          </p:grpSpPr>
          <p:sp>
            <p:nvSpPr>
              <p:cNvPr id="62" name="Freeform 34"/>
              <p:cNvSpPr>
                <a:spLocks/>
              </p:cNvSpPr>
              <p:nvPr/>
            </p:nvSpPr>
            <p:spPr bwMode="auto">
              <a:xfrm>
                <a:off x="1927" y="1252"/>
                <a:ext cx="853" cy="446"/>
              </a:xfrm>
              <a:custGeom>
                <a:avLst/>
                <a:gdLst>
                  <a:gd name="T0" fmla="*/ 0 w 853"/>
                  <a:gd name="T1" fmla="*/ 382 h 446"/>
                  <a:gd name="T2" fmla="*/ 8 w 853"/>
                  <a:gd name="T3" fmla="*/ 327 h 446"/>
                  <a:gd name="T4" fmla="*/ 16 w 853"/>
                  <a:gd name="T5" fmla="*/ 279 h 446"/>
                  <a:gd name="T6" fmla="*/ 24 w 853"/>
                  <a:gd name="T7" fmla="*/ 231 h 446"/>
                  <a:gd name="T8" fmla="*/ 40 w 853"/>
                  <a:gd name="T9" fmla="*/ 183 h 446"/>
                  <a:gd name="T10" fmla="*/ 56 w 853"/>
                  <a:gd name="T11" fmla="*/ 135 h 446"/>
                  <a:gd name="T12" fmla="*/ 79 w 853"/>
                  <a:gd name="T13" fmla="*/ 87 h 446"/>
                  <a:gd name="T14" fmla="*/ 95 w 853"/>
                  <a:gd name="T15" fmla="*/ 40 h 446"/>
                  <a:gd name="T16" fmla="*/ 127 w 853"/>
                  <a:gd name="T17" fmla="*/ 0 h 446"/>
                  <a:gd name="T18" fmla="*/ 853 w 853"/>
                  <a:gd name="T19" fmla="*/ 446 h 446"/>
                  <a:gd name="T20" fmla="*/ 749 w 853"/>
                  <a:gd name="T21" fmla="*/ 438 h 446"/>
                  <a:gd name="T22" fmla="*/ 645 w 853"/>
                  <a:gd name="T23" fmla="*/ 430 h 446"/>
                  <a:gd name="T24" fmla="*/ 534 w 853"/>
                  <a:gd name="T25" fmla="*/ 422 h 446"/>
                  <a:gd name="T26" fmla="*/ 430 w 853"/>
                  <a:gd name="T27" fmla="*/ 414 h 446"/>
                  <a:gd name="T28" fmla="*/ 319 w 853"/>
                  <a:gd name="T29" fmla="*/ 406 h 446"/>
                  <a:gd name="T30" fmla="*/ 215 w 853"/>
                  <a:gd name="T31" fmla="*/ 398 h 446"/>
                  <a:gd name="T32" fmla="*/ 111 w 853"/>
                  <a:gd name="T33" fmla="*/ 390 h 446"/>
                  <a:gd name="T34" fmla="*/ 0 w 853"/>
                  <a:gd name="T35" fmla="*/ 382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3" h="446">
                    <a:moveTo>
                      <a:pt x="0" y="382"/>
                    </a:moveTo>
                    <a:lnTo>
                      <a:pt x="8" y="327"/>
                    </a:lnTo>
                    <a:lnTo>
                      <a:pt x="16" y="279"/>
                    </a:lnTo>
                    <a:lnTo>
                      <a:pt x="24" y="231"/>
                    </a:lnTo>
                    <a:lnTo>
                      <a:pt x="40" y="183"/>
                    </a:lnTo>
                    <a:lnTo>
                      <a:pt x="56" y="135"/>
                    </a:lnTo>
                    <a:lnTo>
                      <a:pt x="79" y="87"/>
                    </a:lnTo>
                    <a:lnTo>
                      <a:pt x="95" y="40"/>
                    </a:lnTo>
                    <a:lnTo>
                      <a:pt x="127" y="0"/>
                    </a:lnTo>
                    <a:lnTo>
                      <a:pt x="853" y="446"/>
                    </a:lnTo>
                    <a:lnTo>
                      <a:pt x="749" y="438"/>
                    </a:lnTo>
                    <a:lnTo>
                      <a:pt x="645" y="430"/>
                    </a:lnTo>
                    <a:lnTo>
                      <a:pt x="534" y="422"/>
                    </a:lnTo>
                    <a:lnTo>
                      <a:pt x="430" y="414"/>
                    </a:lnTo>
                    <a:lnTo>
                      <a:pt x="319" y="406"/>
                    </a:lnTo>
                    <a:lnTo>
                      <a:pt x="215" y="398"/>
                    </a:lnTo>
                    <a:lnTo>
                      <a:pt x="111" y="390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Freeform 35"/>
              <p:cNvSpPr>
                <a:spLocks/>
              </p:cNvSpPr>
              <p:nvPr/>
            </p:nvSpPr>
            <p:spPr bwMode="auto">
              <a:xfrm>
                <a:off x="1927" y="1252"/>
                <a:ext cx="853" cy="446"/>
              </a:xfrm>
              <a:custGeom>
                <a:avLst/>
                <a:gdLst>
                  <a:gd name="T0" fmla="*/ 0 w 853"/>
                  <a:gd name="T1" fmla="*/ 382 h 446"/>
                  <a:gd name="T2" fmla="*/ 8 w 853"/>
                  <a:gd name="T3" fmla="*/ 327 h 446"/>
                  <a:gd name="T4" fmla="*/ 16 w 853"/>
                  <a:gd name="T5" fmla="*/ 279 h 446"/>
                  <a:gd name="T6" fmla="*/ 24 w 853"/>
                  <a:gd name="T7" fmla="*/ 231 h 446"/>
                  <a:gd name="T8" fmla="*/ 40 w 853"/>
                  <a:gd name="T9" fmla="*/ 183 h 446"/>
                  <a:gd name="T10" fmla="*/ 56 w 853"/>
                  <a:gd name="T11" fmla="*/ 135 h 446"/>
                  <a:gd name="T12" fmla="*/ 79 w 853"/>
                  <a:gd name="T13" fmla="*/ 87 h 446"/>
                  <a:gd name="T14" fmla="*/ 95 w 853"/>
                  <a:gd name="T15" fmla="*/ 40 h 446"/>
                  <a:gd name="T16" fmla="*/ 127 w 853"/>
                  <a:gd name="T17" fmla="*/ 0 h 446"/>
                  <a:gd name="T18" fmla="*/ 853 w 853"/>
                  <a:gd name="T19" fmla="*/ 446 h 446"/>
                  <a:gd name="T20" fmla="*/ 749 w 853"/>
                  <a:gd name="T21" fmla="*/ 438 h 446"/>
                  <a:gd name="T22" fmla="*/ 645 w 853"/>
                  <a:gd name="T23" fmla="*/ 430 h 446"/>
                  <a:gd name="T24" fmla="*/ 534 w 853"/>
                  <a:gd name="T25" fmla="*/ 422 h 446"/>
                  <a:gd name="T26" fmla="*/ 430 w 853"/>
                  <a:gd name="T27" fmla="*/ 414 h 446"/>
                  <a:gd name="T28" fmla="*/ 319 w 853"/>
                  <a:gd name="T29" fmla="*/ 406 h 446"/>
                  <a:gd name="T30" fmla="*/ 215 w 853"/>
                  <a:gd name="T31" fmla="*/ 398 h 446"/>
                  <a:gd name="T32" fmla="*/ 111 w 853"/>
                  <a:gd name="T33" fmla="*/ 390 h 446"/>
                  <a:gd name="T34" fmla="*/ 0 w 853"/>
                  <a:gd name="T35" fmla="*/ 382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3" h="446">
                    <a:moveTo>
                      <a:pt x="0" y="382"/>
                    </a:moveTo>
                    <a:lnTo>
                      <a:pt x="8" y="327"/>
                    </a:lnTo>
                    <a:lnTo>
                      <a:pt x="16" y="279"/>
                    </a:lnTo>
                    <a:lnTo>
                      <a:pt x="24" y="231"/>
                    </a:lnTo>
                    <a:lnTo>
                      <a:pt x="40" y="183"/>
                    </a:lnTo>
                    <a:lnTo>
                      <a:pt x="56" y="135"/>
                    </a:lnTo>
                    <a:lnTo>
                      <a:pt x="79" y="87"/>
                    </a:lnTo>
                    <a:lnTo>
                      <a:pt x="95" y="40"/>
                    </a:lnTo>
                    <a:lnTo>
                      <a:pt x="127" y="0"/>
                    </a:lnTo>
                    <a:lnTo>
                      <a:pt x="853" y="446"/>
                    </a:lnTo>
                    <a:lnTo>
                      <a:pt x="749" y="438"/>
                    </a:lnTo>
                    <a:lnTo>
                      <a:pt x="645" y="430"/>
                    </a:lnTo>
                    <a:lnTo>
                      <a:pt x="534" y="422"/>
                    </a:lnTo>
                    <a:lnTo>
                      <a:pt x="430" y="414"/>
                    </a:lnTo>
                    <a:lnTo>
                      <a:pt x="319" y="406"/>
                    </a:lnTo>
                    <a:lnTo>
                      <a:pt x="215" y="398"/>
                    </a:lnTo>
                    <a:lnTo>
                      <a:pt x="111" y="390"/>
                    </a:lnTo>
                    <a:lnTo>
                      <a:pt x="0" y="38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Freeform 36"/>
            <p:cNvSpPr>
              <a:spLocks/>
            </p:cNvSpPr>
            <p:nvPr/>
          </p:nvSpPr>
          <p:spPr bwMode="auto">
            <a:xfrm>
              <a:off x="1200" y="1702"/>
              <a:ext cx="502" cy="661"/>
            </a:xfrm>
            <a:custGeom>
              <a:avLst/>
              <a:gdLst>
                <a:gd name="T0" fmla="*/ 502 w 502"/>
                <a:gd name="T1" fmla="*/ 0 h 661"/>
                <a:gd name="T2" fmla="*/ 96 w 502"/>
                <a:gd name="T3" fmla="*/ 239 h 661"/>
                <a:gd name="T4" fmla="*/ 0 w 502"/>
                <a:gd name="T5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2" h="661">
                  <a:moveTo>
                    <a:pt x="502" y="0"/>
                  </a:moveTo>
                  <a:lnTo>
                    <a:pt x="96" y="239"/>
                  </a:lnTo>
                  <a:lnTo>
                    <a:pt x="0" y="661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37"/>
            <p:cNvSpPr>
              <a:spLocks/>
            </p:cNvSpPr>
            <p:nvPr/>
          </p:nvSpPr>
          <p:spPr bwMode="auto">
            <a:xfrm>
              <a:off x="1200" y="2084"/>
              <a:ext cx="191" cy="184"/>
            </a:xfrm>
            <a:custGeom>
              <a:avLst/>
              <a:gdLst>
                <a:gd name="T0" fmla="*/ 120 w 191"/>
                <a:gd name="T1" fmla="*/ 176 h 184"/>
                <a:gd name="T2" fmla="*/ 135 w 191"/>
                <a:gd name="T3" fmla="*/ 176 h 184"/>
                <a:gd name="T4" fmla="*/ 151 w 191"/>
                <a:gd name="T5" fmla="*/ 168 h 184"/>
                <a:gd name="T6" fmla="*/ 159 w 191"/>
                <a:gd name="T7" fmla="*/ 160 h 184"/>
                <a:gd name="T8" fmla="*/ 175 w 191"/>
                <a:gd name="T9" fmla="*/ 144 h 184"/>
                <a:gd name="T10" fmla="*/ 183 w 191"/>
                <a:gd name="T11" fmla="*/ 128 h 184"/>
                <a:gd name="T12" fmla="*/ 183 w 191"/>
                <a:gd name="T13" fmla="*/ 112 h 184"/>
                <a:gd name="T14" fmla="*/ 191 w 191"/>
                <a:gd name="T15" fmla="*/ 88 h 184"/>
                <a:gd name="T16" fmla="*/ 191 w 191"/>
                <a:gd name="T17" fmla="*/ 72 h 184"/>
                <a:gd name="T18" fmla="*/ 183 w 191"/>
                <a:gd name="T19" fmla="*/ 56 h 184"/>
                <a:gd name="T20" fmla="*/ 175 w 191"/>
                <a:gd name="T21" fmla="*/ 40 h 184"/>
                <a:gd name="T22" fmla="*/ 159 w 191"/>
                <a:gd name="T23" fmla="*/ 24 h 184"/>
                <a:gd name="T24" fmla="*/ 143 w 191"/>
                <a:gd name="T25" fmla="*/ 8 h 184"/>
                <a:gd name="T26" fmla="*/ 128 w 191"/>
                <a:gd name="T27" fmla="*/ 8 h 184"/>
                <a:gd name="T28" fmla="*/ 112 w 191"/>
                <a:gd name="T29" fmla="*/ 0 h 184"/>
                <a:gd name="T30" fmla="*/ 96 w 191"/>
                <a:gd name="T31" fmla="*/ 0 h 184"/>
                <a:gd name="T32" fmla="*/ 80 w 191"/>
                <a:gd name="T33" fmla="*/ 0 h 184"/>
                <a:gd name="T34" fmla="*/ 64 w 191"/>
                <a:gd name="T35" fmla="*/ 0 h 184"/>
                <a:gd name="T36" fmla="*/ 48 w 191"/>
                <a:gd name="T37" fmla="*/ 8 h 184"/>
                <a:gd name="T38" fmla="*/ 32 w 191"/>
                <a:gd name="T39" fmla="*/ 24 h 184"/>
                <a:gd name="T40" fmla="*/ 16 w 191"/>
                <a:gd name="T41" fmla="*/ 40 h 184"/>
                <a:gd name="T42" fmla="*/ 8 w 191"/>
                <a:gd name="T43" fmla="*/ 48 h 184"/>
                <a:gd name="T44" fmla="*/ 8 w 191"/>
                <a:gd name="T45" fmla="*/ 64 h 184"/>
                <a:gd name="T46" fmla="*/ 0 w 191"/>
                <a:gd name="T47" fmla="*/ 80 h 184"/>
                <a:gd name="T48" fmla="*/ 0 w 191"/>
                <a:gd name="T49" fmla="*/ 96 h 184"/>
                <a:gd name="T50" fmla="*/ 0 w 191"/>
                <a:gd name="T51" fmla="*/ 112 h 184"/>
                <a:gd name="T52" fmla="*/ 8 w 191"/>
                <a:gd name="T53" fmla="*/ 128 h 184"/>
                <a:gd name="T54" fmla="*/ 16 w 191"/>
                <a:gd name="T55" fmla="*/ 144 h 184"/>
                <a:gd name="T56" fmla="*/ 32 w 191"/>
                <a:gd name="T57" fmla="*/ 160 h 184"/>
                <a:gd name="T58" fmla="*/ 48 w 191"/>
                <a:gd name="T59" fmla="*/ 168 h 184"/>
                <a:gd name="T60" fmla="*/ 64 w 191"/>
                <a:gd name="T61" fmla="*/ 176 h 184"/>
                <a:gd name="T62" fmla="*/ 80 w 191"/>
                <a:gd name="T63" fmla="*/ 184 h 184"/>
                <a:gd name="T64" fmla="*/ 96 w 191"/>
                <a:gd name="T65" fmla="*/ 184 h 184"/>
                <a:gd name="T66" fmla="*/ 112 w 191"/>
                <a:gd name="T6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1" h="184">
                  <a:moveTo>
                    <a:pt x="112" y="184"/>
                  </a:moveTo>
                  <a:lnTo>
                    <a:pt x="120" y="176"/>
                  </a:lnTo>
                  <a:lnTo>
                    <a:pt x="128" y="176"/>
                  </a:lnTo>
                  <a:lnTo>
                    <a:pt x="135" y="176"/>
                  </a:lnTo>
                  <a:lnTo>
                    <a:pt x="143" y="168"/>
                  </a:lnTo>
                  <a:lnTo>
                    <a:pt x="151" y="168"/>
                  </a:lnTo>
                  <a:lnTo>
                    <a:pt x="151" y="160"/>
                  </a:lnTo>
                  <a:lnTo>
                    <a:pt x="159" y="160"/>
                  </a:lnTo>
                  <a:lnTo>
                    <a:pt x="167" y="152"/>
                  </a:lnTo>
                  <a:lnTo>
                    <a:pt x="175" y="144"/>
                  </a:lnTo>
                  <a:lnTo>
                    <a:pt x="175" y="136"/>
                  </a:lnTo>
                  <a:lnTo>
                    <a:pt x="183" y="128"/>
                  </a:lnTo>
                  <a:lnTo>
                    <a:pt x="183" y="120"/>
                  </a:lnTo>
                  <a:lnTo>
                    <a:pt x="183" y="112"/>
                  </a:lnTo>
                  <a:lnTo>
                    <a:pt x="191" y="104"/>
                  </a:lnTo>
                  <a:lnTo>
                    <a:pt x="191" y="88"/>
                  </a:lnTo>
                  <a:lnTo>
                    <a:pt x="191" y="80"/>
                  </a:lnTo>
                  <a:lnTo>
                    <a:pt x="191" y="72"/>
                  </a:lnTo>
                  <a:lnTo>
                    <a:pt x="183" y="64"/>
                  </a:lnTo>
                  <a:lnTo>
                    <a:pt x="183" y="56"/>
                  </a:lnTo>
                  <a:lnTo>
                    <a:pt x="175" y="48"/>
                  </a:lnTo>
                  <a:lnTo>
                    <a:pt x="175" y="40"/>
                  </a:lnTo>
                  <a:lnTo>
                    <a:pt x="167" y="32"/>
                  </a:lnTo>
                  <a:lnTo>
                    <a:pt x="159" y="24"/>
                  </a:lnTo>
                  <a:lnTo>
                    <a:pt x="151" y="16"/>
                  </a:lnTo>
                  <a:lnTo>
                    <a:pt x="143" y="8"/>
                  </a:lnTo>
                  <a:lnTo>
                    <a:pt x="135" y="8"/>
                  </a:lnTo>
                  <a:lnTo>
                    <a:pt x="128" y="8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0" y="16"/>
                  </a:lnTo>
                  <a:lnTo>
                    <a:pt x="32" y="24"/>
                  </a:lnTo>
                  <a:lnTo>
                    <a:pt x="24" y="32"/>
                  </a:lnTo>
                  <a:lnTo>
                    <a:pt x="16" y="40"/>
                  </a:lnTo>
                  <a:lnTo>
                    <a:pt x="16" y="48"/>
                  </a:lnTo>
                  <a:lnTo>
                    <a:pt x="8" y="48"/>
                  </a:lnTo>
                  <a:lnTo>
                    <a:pt x="8" y="56"/>
                  </a:lnTo>
                  <a:lnTo>
                    <a:pt x="8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0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16" y="136"/>
                  </a:lnTo>
                  <a:lnTo>
                    <a:pt x="16" y="144"/>
                  </a:lnTo>
                  <a:lnTo>
                    <a:pt x="24" y="152"/>
                  </a:lnTo>
                  <a:lnTo>
                    <a:pt x="32" y="160"/>
                  </a:lnTo>
                  <a:lnTo>
                    <a:pt x="40" y="168"/>
                  </a:lnTo>
                  <a:lnTo>
                    <a:pt x="48" y="168"/>
                  </a:lnTo>
                  <a:lnTo>
                    <a:pt x="56" y="176"/>
                  </a:lnTo>
                  <a:lnTo>
                    <a:pt x="64" y="176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88" y="184"/>
                  </a:lnTo>
                  <a:lnTo>
                    <a:pt x="96" y="184"/>
                  </a:lnTo>
                  <a:lnTo>
                    <a:pt x="104" y="184"/>
                  </a:lnTo>
                  <a:lnTo>
                    <a:pt x="112" y="18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38"/>
            <p:cNvSpPr>
              <a:spLocks/>
            </p:cNvSpPr>
            <p:nvPr/>
          </p:nvSpPr>
          <p:spPr bwMode="auto">
            <a:xfrm>
              <a:off x="1056" y="1726"/>
              <a:ext cx="479" cy="454"/>
            </a:xfrm>
            <a:custGeom>
              <a:avLst/>
              <a:gdLst>
                <a:gd name="T0" fmla="*/ 287 w 479"/>
                <a:gd name="T1" fmla="*/ 446 h 454"/>
                <a:gd name="T2" fmla="*/ 327 w 479"/>
                <a:gd name="T3" fmla="*/ 438 h 454"/>
                <a:gd name="T4" fmla="*/ 359 w 479"/>
                <a:gd name="T5" fmla="*/ 414 h 454"/>
                <a:gd name="T6" fmla="*/ 391 w 479"/>
                <a:gd name="T7" fmla="*/ 398 h 454"/>
                <a:gd name="T8" fmla="*/ 423 w 479"/>
                <a:gd name="T9" fmla="*/ 366 h 454"/>
                <a:gd name="T10" fmla="*/ 447 w 479"/>
                <a:gd name="T11" fmla="*/ 335 h 454"/>
                <a:gd name="T12" fmla="*/ 463 w 479"/>
                <a:gd name="T13" fmla="*/ 295 h 454"/>
                <a:gd name="T14" fmla="*/ 471 w 479"/>
                <a:gd name="T15" fmla="*/ 255 h 454"/>
                <a:gd name="T16" fmla="*/ 479 w 479"/>
                <a:gd name="T17" fmla="*/ 223 h 454"/>
                <a:gd name="T18" fmla="*/ 471 w 479"/>
                <a:gd name="T19" fmla="*/ 183 h 454"/>
                <a:gd name="T20" fmla="*/ 463 w 479"/>
                <a:gd name="T21" fmla="*/ 143 h 454"/>
                <a:gd name="T22" fmla="*/ 439 w 479"/>
                <a:gd name="T23" fmla="*/ 103 h 454"/>
                <a:gd name="T24" fmla="*/ 415 w 479"/>
                <a:gd name="T25" fmla="*/ 71 h 454"/>
                <a:gd name="T26" fmla="*/ 383 w 479"/>
                <a:gd name="T27" fmla="*/ 48 h 454"/>
                <a:gd name="T28" fmla="*/ 351 w 479"/>
                <a:gd name="T29" fmla="*/ 24 h 454"/>
                <a:gd name="T30" fmla="*/ 311 w 479"/>
                <a:gd name="T31" fmla="*/ 8 h 454"/>
                <a:gd name="T32" fmla="*/ 272 w 479"/>
                <a:gd name="T33" fmla="*/ 0 h 454"/>
                <a:gd name="T34" fmla="*/ 232 w 479"/>
                <a:gd name="T35" fmla="*/ 0 h 454"/>
                <a:gd name="T36" fmla="*/ 192 w 479"/>
                <a:gd name="T37" fmla="*/ 0 h 454"/>
                <a:gd name="T38" fmla="*/ 152 w 479"/>
                <a:gd name="T39" fmla="*/ 16 h 454"/>
                <a:gd name="T40" fmla="*/ 112 w 479"/>
                <a:gd name="T41" fmla="*/ 32 h 454"/>
                <a:gd name="T42" fmla="*/ 80 w 479"/>
                <a:gd name="T43" fmla="*/ 55 h 454"/>
                <a:gd name="T44" fmla="*/ 48 w 479"/>
                <a:gd name="T45" fmla="*/ 87 h 454"/>
                <a:gd name="T46" fmla="*/ 24 w 479"/>
                <a:gd name="T47" fmla="*/ 119 h 454"/>
                <a:gd name="T48" fmla="*/ 8 w 479"/>
                <a:gd name="T49" fmla="*/ 151 h 454"/>
                <a:gd name="T50" fmla="*/ 0 w 479"/>
                <a:gd name="T51" fmla="*/ 191 h 454"/>
                <a:gd name="T52" fmla="*/ 0 w 479"/>
                <a:gd name="T53" fmla="*/ 231 h 454"/>
                <a:gd name="T54" fmla="*/ 0 w 479"/>
                <a:gd name="T55" fmla="*/ 271 h 454"/>
                <a:gd name="T56" fmla="*/ 16 w 479"/>
                <a:gd name="T57" fmla="*/ 311 h 454"/>
                <a:gd name="T58" fmla="*/ 32 w 479"/>
                <a:gd name="T59" fmla="*/ 342 h 454"/>
                <a:gd name="T60" fmla="*/ 56 w 479"/>
                <a:gd name="T61" fmla="*/ 374 h 454"/>
                <a:gd name="T62" fmla="*/ 88 w 479"/>
                <a:gd name="T63" fmla="*/ 406 h 454"/>
                <a:gd name="T64" fmla="*/ 128 w 479"/>
                <a:gd name="T65" fmla="*/ 422 h 454"/>
                <a:gd name="T66" fmla="*/ 160 w 479"/>
                <a:gd name="T67" fmla="*/ 438 h 454"/>
                <a:gd name="T68" fmla="*/ 200 w 479"/>
                <a:gd name="T69" fmla="*/ 446 h 454"/>
                <a:gd name="T70" fmla="*/ 240 w 479"/>
                <a:gd name="T71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9" h="454">
                  <a:moveTo>
                    <a:pt x="264" y="446"/>
                  </a:moveTo>
                  <a:lnTo>
                    <a:pt x="287" y="446"/>
                  </a:lnTo>
                  <a:lnTo>
                    <a:pt x="303" y="438"/>
                  </a:lnTo>
                  <a:lnTo>
                    <a:pt x="327" y="438"/>
                  </a:lnTo>
                  <a:lnTo>
                    <a:pt x="343" y="430"/>
                  </a:lnTo>
                  <a:lnTo>
                    <a:pt x="359" y="414"/>
                  </a:lnTo>
                  <a:lnTo>
                    <a:pt x="375" y="406"/>
                  </a:lnTo>
                  <a:lnTo>
                    <a:pt x="391" y="398"/>
                  </a:lnTo>
                  <a:lnTo>
                    <a:pt x="407" y="382"/>
                  </a:lnTo>
                  <a:lnTo>
                    <a:pt x="423" y="366"/>
                  </a:lnTo>
                  <a:lnTo>
                    <a:pt x="439" y="350"/>
                  </a:lnTo>
                  <a:lnTo>
                    <a:pt x="447" y="335"/>
                  </a:lnTo>
                  <a:lnTo>
                    <a:pt x="455" y="319"/>
                  </a:lnTo>
                  <a:lnTo>
                    <a:pt x="463" y="295"/>
                  </a:lnTo>
                  <a:lnTo>
                    <a:pt x="471" y="279"/>
                  </a:lnTo>
                  <a:lnTo>
                    <a:pt x="471" y="255"/>
                  </a:lnTo>
                  <a:lnTo>
                    <a:pt x="479" y="239"/>
                  </a:lnTo>
                  <a:lnTo>
                    <a:pt x="479" y="223"/>
                  </a:lnTo>
                  <a:lnTo>
                    <a:pt x="479" y="199"/>
                  </a:lnTo>
                  <a:lnTo>
                    <a:pt x="471" y="183"/>
                  </a:lnTo>
                  <a:lnTo>
                    <a:pt x="471" y="159"/>
                  </a:lnTo>
                  <a:lnTo>
                    <a:pt x="463" y="143"/>
                  </a:lnTo>
                  <a:lnTo>
                    <a:pt x="455" y="127"/>
                  </a:lnTo>
                  <a:lnTo>
                    <a:pt x="439" y="103"/>
                  </a:lnTo>
                  <a:lnTo>
                    <a:pt x="431" y="87"/>
                  </a:lnTo>
                  <a:lnTo>
                    <a:pt x="415" y="71"/>
                  </a:lnTo>
                  <a:lnTo>
                    <a:pt x="407" y="63"/>
                  </a:lnTo>
                  <a:lnTo>
                    <a:pt x="383" y="48"/>
                  </a:lnTo>
                  <a:lnTo>
                    <a:pt x="367" y="32"/>
                  </a:lnTo>
                  <a:lnTo>
                    <a:pt x="351" y="24"/>
                  </a:lnTo>
                  <a:lnTo>
                    <a:pt x="335" y="16"/>
                  </a:lnTo>
                  <a:lnTo>
                    <a:pt x="311" y="8"/>
                  </a:lnTo>
                  <a:lnTo>
                    <a:pt x="295" y="0"/>
                  </a:lnTo>
                  <a:lnTo>
                    <a:pt x="272" y="0"/>
                  </a:lnTo>
                  <a:lnTo>
                    <a:pt x="256" y="0"/>
                  </a:lnTo>
                  <a:lnTo>
                    <a:pt x="232" y="0"/>
                  </a:lnTo>
                  <a:lnTo>
                    <a:pt x="216" y="0"/>
                  </a:lnTo>
                  <a:lnTo>
                    <a:pt x="192" y="0"/>
                  </a:lnTo>
                  <a:lnTo>
                    <a:pt x="168" y="8"/>
                  </a:lnTo>
                  <a:lnTo>
                    <a:pt x="152" y="16"/>
                  </a:lnTo>
                  <a:lnTo>
                    <a:pt x="128" y="24"/>
                  </a:lnTo>
                  <a:lnTo>
                    <a:pt x="112" y="32"/>
                  </a:lnTo>
                  <a:lnTo>
                    <a:pt x="96" y="40"/>
                  </a:lnTo>
                  <a:lnTo>
                    <a:pt x="80" y="55"/>
                  </a:lnTo>
                  <a:lnTo>
                    <a:pt x="64" y="71"/>
                  </a:lnTo>
                  <a:lnTo>
                    <a:pt x="48" y="87"/>
                  </a:lnTo>
                  <a:lnTo>
                    <a:pt x="40" y="95"/>
                  </a:lnTo>
                  <a:lnTo>
                    <a:pt x="24" y="119"/>
                  </a:lnTo>
                  <a:lnTo>
                    <a:pt x="16" y="135"/>
                  </a:lnTo>
                  <a:lnTo>
                    <a:pt x="8" y="151"/>
                  </a:lnTo>
                  <a:lnTo>
                    <a:pt x="8" y="175"/>
                  </a:lnTo>
                  <a:lnTo>
                    <a:pt x="0" y="191"/>
                  </a:lnTo>
                  <a:lnTo>
                    <a:pt x="0" y="215"/>
                  </a:lnTo>
                  <a:lnTo>
                    <a:pt x="0" y="231"/>
                  </a:lnTo>
                  <a:lnTo>
                    <a:pt x="0" y="247"/>
                  </a:lnTo>
                  <a:lnTo>
                    <a:pt x="0" y="271"/>
                  </a:lnTo>
                  <a:lnTo>
                    <a:pt x="8" y="287"/>
                  </a:lnTo>
                  <a:lnTo>
                    <a:pt x="16" y="311"/>
                  </a:lnTo>
                  <a:lnTo>
                    <a:pt x="24" y="327"/>
                  </a:lnTo>
                  <a:lnTo>
                    <a:pt x="32" y="342"/>
                  </a:lnTo>
                  <a:lnTo>
                    <a:pt x="48" y="358"/>
                  </a:lnTo>
                  <a:lnTo>
                    <a:pt x="56" y="374"/>
                  </a:lnTo>
                  <a:lnTo>
                    <a:pt x="72" y="390"/>
                  </a:lnTo>
                  <a:lnTo>
                    <a:pt x="88" y="406"/>
                  </a:lnTo>
                  <a:lnTo>
                    <a:pt x="104" y="414"/>
                  </a:lnTo>
                  <a:lnTo>
                    <a:pt x="128" y="422"/>
                  </a:lnTo>
                  <a:lnTo>
                    <a:pt x="144" y="430"/>
                  </a:lnTo>
                  <a:lnTo>
                    <a:pt x="160" y="438"/>
                  </a:lnTo>
                  <a:lnTo>
                    <a:pt x="184" y="446"/>
                  </a:lnTo>
                  <a:lnTo>
                    <a:pt x="200" y="446"/>
                  </a:lnTo>
                  <a:lnTo>
                    <a:pt x="224" y="454"/>
                  </a:lnTo>
                  <a:lnTo>
                    <a:pt x="240" y="454"/>
                  </a:lnTo>
                  <a:lnTo>
                    <a:pt x="264" y="4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39"/>
            <p:cNvSpPr>
              <a:spLocks/>
            </p:cNvSpPr>
            <p:nvPr/>
          </p:nvSpPr>
          <p:spPr bwMode="auto">
            <a:xfrm>
              <a:off x="993" y="2100"/>
              <a:ext cx="462" cy="447"/>
            </a:xfrm>
            <a:custGeom>
              <a:avLst/>
              <a:gdLst>
                <a:gd name="T0" fmla="*/ 350 w 462"/>
                <a:gd name="T1" fmla="*/ 415 h 447"/>
                <a:gd name="T2" fmla="*/ 382 w 462"/>
                <a:gd name="T3" fmla="*/ 391 h 447"/>
                <a:gd name="T4" fmla="*/ 406 w 462"/>
                <a:gd name="T5" fmla="*/ 367 h 447"/>
                <a:gd name="T6" fmla="*/ 430 w 462"/>
                <a:gd name="T7" fmla="*/ 335 h 447"/>
                <a:gd name="T8" fmla="*/ 446 w 462"/>
                <a:gd name="T9" fmla="*/ 295 h 447"/>
                <a:gd name="T10" fmla="*/ 462 w 462"/>
                <a:gd name="T11" fmla="*/ 263 h 447"/>
                <a:gd name="T12" fmla="*/ 462 w 462"/>
                <a:gd name="T13" fmla="*/ 224 h 447"/>
                <a:gd name="T14" fmla="*/ 454 w 462"/>
                <a:gd name="T15" fmla="*/ 184 h 447"/>
                <a:gd name="T16" fmla="*/ 446 w 462"/>
                <a:gd name="T17" fmla="*/ 144 h 447"/>
                <a:gd name="T18" fmla="*/ 430 w 462"/>
                <a:gd name="T19" fmla="*/ 112 h 447"/>
                <a:gd name="T20" fmla="*/ 406 w 462"/>
                <a:gd name="T21" fmla="*/ 80 h 447"/>
                <a:gd name="T22" fmla="*/ 374 w 462"/>
                <a:gd name="T23" fmla="*/ 48 h 447"/>
                <a:gd name="T24" fmla="*/ 342 w 462"/>
                <a:gd name="T25" fmla="*/ 24 h 447"/>
                <a:gd name="T26" fmla="*/ 303 w 462"/>
                <a:gd name="T27" fmla="*/ 8 h 447"/>
                <a:gd name="T28" fmla="*/ 271 w 462"/>
                <a:gd name="T29" fmla="*/ 0 h 447"/>
                <a:gd name="T30" fmla="*/ 223 w 462"/>
                <a:gd name="T31" fmla="*/ 0 h 447"/>
                <a:gd name="T32" fmla="*/ 183 w 462"/>
                <a:gd name="T33" fmla="*/ 0 h 447"/>
                <a:gd name="T34" fmla="*/ 143 w 462"/>
                <a:gd name="T35" fmla="*/ 16 h 447"/>
                <a:gd name="T36" fmla="*/ 111 w 462"/>
                <a:gd name="T37" fmla="*/ 32 h 447"/>
                <a:gd name="T38" fmla="*/ 79 w 462"/>
                <a:gd name="T39" fmla="*/ 56 h 447"/>
                <a:gd name="T40" fmla="*/ 47 w 462"/>
                <a:gd name="T41" fmla="*/ 88 h 447"/>
                <a:gd name="T42" fmla="*/ 24 w 462"/>
                <a:gd name="T43" fmla="*/ 120 h 447"/>
                <a:gd name="T44" fmla="*/ 8 w 462"/>
                <a:gd name="T45" fmla="*/ 152 h 447"/>
                <a:gd name="T46" fmla="*/ 0 w 462"/>
                <a:gd name="T47" fmla="*/ 192 h 447"/>
                <a:gd name="T48" fmla="*/ 0 w 462"/>
                <a:gd name="T49" fmla="*/ 232 h 447"/>
                <a:gd name="T50" fmla="*/ 0 w 462"/>
                <a:gd name="T51" fmla="*/ 271 h 447"/>
                <a:gd name="T52" fmla="*/ 16 w 462"/>
                <a:gd name="T53" fmla="*/ 303 h 447"/>
                <a:gd name="T54" fmla="*/ 32 w 462"/>
                <a:gd name="T55" fmla="*/ 343 h 447"/>
                <a:gd name="T56" fmla="*/ 55 w 462"/>
                <a:gd name="T57" fmla="*/ 375 h 447"/>
                <a:gd name="T58" fmla="*/ 87 w 462"/>
                <a:gd name="T59" fmla="*/ 399 h 447"/>
                <a:gd name="T60" fmla="*/ 119 w 462"/>
                <a:gd name="T61" fmla="*/ 423 h 447"/>
                <a:gd name="T62" fmla="*/ 151 w 462"/>
                <a:gd name="T63" fmla="*/ 439 h 447"/>
                <a:gd name="T64" fmla="*/ 191 w 462"/>
                <a:gd name="T65" fmla="*/ 447 h 447"/>
                <a:gd name="T66" fmla="*/ 231 w 462"/>
                <a:gd name="T67" fmla="*/ 447 h 447"/>
                <a:gd name="T68" fmla="*/ 271 w 462"/>
                <a:gd name="T69" fmla="*/ 447 h 447"/>
                <a:gd name="T70" fmla="*/ 311 w 462"/>
                <a:gd name="T71" fmla="*/ 43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2" h="447">
                  <a:moveTo>
                    <a:pt x="335" y="423"/>
                  </a:moveTo>
                  <a:lnTo>
                    <a:pt x="350" y="415"/>
                  </a:lnTo>
                  <a:lnTo>
                    <a:pt x="366" y="407"/>
                  </a:lnTo>
                  <a:lnTo>
                    <a:pt x="382" y="391"/>
                  </a:lnTo>
                  <a:lnTo>
                    <a:pt x="398" y="383"/>
                  </a:lnTo>
                  <a:lnTo>
                    <a:pt x="406" y="367"/>
                  </a:lnTo>
                  <a:lnTo>
                    <a:pt x="422" y="351"/>
                  </a:lnTo>
                  <a:lnTo>
                    <a:pt x="430" y="335"/>
                  </a:lnTo>
                  <a:lnTo>
                    <a:pt x="438" y="319"/>
                  </a:lnTo>
                  <a:lnTo>
                    <a:pt x="446" y="295"/>
                  </a:lnTo>
                  <a:lnTo>
                    <a:pt x="454" y="279"/>
                  </a:lnTo>
                  <a:lnTo>
                    <a:pt x="462" y="263"/>
                  </a:lnTo>
                  <a:lnTo>
                    <a:pt x="462" y="240"/>
                  </a:lnTo>
                  <a:lnTo>
                    <a:pt x="462" y="224"/>
                  </a:lnTo>
                  <a:lnTo>
                    <a:pt x="462" y="200"/>
                  </a:lnTo>
                  <a:lnTo>
                    <a:pt x="454" y="184"/>
                  </a:lnTo>
                  <a:lnTo>
                    <a:pt x="454" y="160"/>
                  </a:lnTo>
                  <a:lnTo>
                    <a:pt x="446" y="144"/>
                  </a:lnTo>
                  <a:lnTo>
                    <a:pt x="438" y="128"/>
                  </a:lnTo>
                  <a:lnTo>
                    <a:pt x="430" y="112"/>
                  </a:lnTo>
                  <a:lnTo>
                    <a:pt x="414" y="88"/>
                  </a:lnTo>
                  <a:lnTo>
                    <a:pt x="406" y="80"/>
                  </a:lnTo>
                  <a:lnTo>
                    <a:pt x="390" y="64"/>
                  </a:lnTo>
                  <a:lnTo>
                    <a:pt x="374" y="48"/>
                  </a:lnTo>
                  <a:lnTo>
                    <a:pt x="358" y="40"/>
                  </a:lnTo>
                  <a:lnTo>
                    <a:pt x="342" y="24"/>
                  </a:lnTo>
                  <a:lnTo>
                    <a:pt x="327" y="16"/>
                  </a:lnTo>
                  <a:lnTo>
                    <a:pt x="303" y="8"/>
                  </a:lnTo>
                  <a:lnTo>
                    <a:pt x="287" y="8"/>
                  </a:lnTo>
                  <a:lnTo>
                    <a:pt x="271" y="0"/>
                  </a:lnTo>
                  <a:lnTo>
                    <a:pt x="247" y="0"/>
                  </a:lnTo>
                  <a:lnTo>
                    <a:pt x="223" y="0"/>
                  </a:lnTo>
                  <a:lnTo>
                    <a:pt x="207" y="0"/>
                  </a:lnTo>
                  <a:lnTo>
                    <a:pt x="183" y="0"/>
                  </a:lnTo>
                  <a:lnTo>
                    <a:pt x="167" y="8"/>
                  </a:lnTo>
                  <a:lnTo>
                    <a:pt x="143" y="16"/>
                  </a:lnTo>
                  <a:lnTo>
                    <a:pt x="127" y="24"/>
                  </a:lnTo>
                  <a:lnTo>
                    <a:pt x="111" y="32"/>
                  </a:lnTo>
                  <a:lnTo>
                    <a:pt x="95" y="40"/>
                  </a:lnTo>
                  <a:lnTo>
                    <a:pt x="79" y="56"/>
                  </a:lnTo>
                  <a:lnTo>
                    <a:pt x="63" y="72"/>
                  </a:lnTo>
                  <a:lnTo>
                    <a:pt x="47" y="88"/>
                  </a:lnTo>
                  <a:lnTo>
                    <a:pt x="40" y="96"/>
                  </a:lnTo>
                  <a:lnTo>
                    <a:pt x="24" y="120"/>
                  </a:lnTo>
                  <a:lnTo>
                    <a:pt x="16" y="136"/>
                  </a:lnTo>
                  <a:lnTo>
                    <a:pt x="8" y="152"/>
                  </a:lnTo>
                  <a:lnTo>
                    <a:pt x="8" y="176"/>
                  </a:lnTo>
                  <a:lnTo>
                    <a:pt x="0" y="192"/>
                  </a:lnTo>
                  <a:lnTo>
                    <a:pt x="0" y="208"/>
                  </a:lnTo>
                  <a:lnTo>
                    <a:pt x="0" y="232"/>
                  </a:lnTo>
                  <a:lnTo>
                    <a:pt x="0" y="248"/>
                  </a:lnTo>
                  <a:lnTo>
                    <a:pt x="0" y="271"/>
                  </a:lnTo>
                  <a:lnTo>
                    <a:pt x="8" y="287"/>
                  </a:lnTo>
                  <a:lnTo>
                    <a:pt x="16" y="303"/>
                  </a:lnTo>
                  <a:lnTo>
                    <a:pt x="24" y="327"/>
                  </a:lnTo>
                  <a:lnTo>
                    <a:pt x="32" y="343"/>
                  </a:lnTo>
                  <a:lnTo>
                    <a:pt x="40" y="359"/>
                  </a:lnTo>
                  <a:lnTo>
                    <a:pt x="55" y="375"/>
                  </a:lnTo>
                  <a:lnTo>
                    <a:pt x="71" y="391"/>
                  </a:lnTo>
                  <a:lnTo>
                    <a:pt x="87" y="399"/>
                  </a:lnTo>
                  <a:lnTo>
                    <a:pt x="103" y="415"/>
                  </a:lnTo>
                  <a:lnTo>
                    <a:pt x="119" y="423"/>
                  </a:lnTo>
                  <a:lnTo>
                    <a:pt x="135" y="431"/>
                  </a:lnTo>
                  <a:lnTo>
                    <a:pt x="151" y="439"/>
                  </a:lnTo>
                  <a:lnTo>
                    <a:pt x="175" y="447"/>
                  </a:lnTo>
                  <a:lnTo>
                    <a:pt x="191" y="447"/>
                  </a:lnTo>
                  <a:lnTo>
                    <a:pt x="215" y="447"/>
                  </a:lnTo>
                  <a:lnTo>
                    <a:pt x="231" y="447"/>
                  </a:lnTo>
                  <a:lnTo>
                    <a:pt x="255" y="447"/>
                  </a:lnTo>
                  <a:lnTo>
                    <a:pt x="271" y="447"/>
                  </a:lnTo>
                  <a:lnTo>
                    <a:pt x="295" y="439"/>
                  </a:lnTo>
                  <a:lnTo>
                    <a:pt x="311" y="431"/>
                  </a:lnTo>
                  <a:lnTo>
                    <a:pt x="335" y="4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Rectangle 40"/>
            <p:cNvSpPr>
              <a:spLocks noChangeArrowheads="1"/>
            </p:cNvSpPr>
            <p:nvPr/>
          </p:nvSpPr>
          <p:spPr bwMode="auto">
            <a:xfrm>
              <a:off x="1168" y="2340"/>
              <a:ext cx="64" cy="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Rectangle 41"/>
            <p:cNvSpPr>
              <a:spLocks noChangeArrowheads="1"/>
            </p:cNvSpPr>
            <p:nvPr/>
          </p:nvSpPr>
          <p:spPr bwMode="auto">
            <a:xfrm>
              <a:off x="1168" y="2340"/>
              <a:ext cx="64" cy="6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42"/>
            <p:cNvSpPr>
              <a:spLocks/>
            </p:cNvSpPr>
            <p:nvPr/>
          </p:nvSpPr>
          <p:spPr bwMode="auto">
            <a:xfrm>
              <a:off x="897" y="2076"/>
              <a:ext cx="606" cy="590"/>
            </a:xfrm>
            <a:custGeom>
              <a:avLst/>
              <a:gdLst>
                <a:gd name="T0" fmla="*/ 494 w 606"/>
                <a:gd name="T1" fmla="*/ 527 h 590"/>
                <a:gd name="T2" fmla="*/ 534 w 606"/>
                <a:gd name="T3" fmla="*/ 487 h 590"/>
                <a:gd name="T4" fmla="*/ 558 w 606"/>
                <a:gd name="T5" fmla="*/ 447 h 590"/>
                <a:gd name="T6" fmla="*/ 582 w 606"/>
                <a:gd name="T7" fmla="*/ 399 h 590"/>
                <a:gd name="T8" fmla="*/ 598 w 606"/>
                <a:gd name="T9" fmla="*/ 351 h 590"/>
                <a:gd name="T10" fmla="*/ 606 w 606"/>
                <a:gd name="T11" fmla="*/ 303 h 590"/>
                <a:gd name="T12" fmla="*/ 598 w 606"/>
                <a:gd name="T13" fmla="*/ 248 h 590"/>
                <a:gd name="T14" fmla="*/ 590 w 606"/>
                <a:gd name="T15" fmla="*/ 200 h 590"/>
                <a:gd name="T16" fmla="*/ 566 w 606"/>
                <a:gd name="T17" fmla="*/ 152 h 590"/>
                <a:gd name="T18" fmla="*/ 542 w 606"/>
                <a:gd name="T19" fmla="*/ 112 h 590"/>
                <a:gd name="T20" fmla="*/ 502 w 606"/>
                <a:gd name="T21" fmla="*/ 72 h 590"/>
                <a:gd name="T22" fmla="*/ 462 w 606"/>
                <a:gd name="T23" fmla="*/ 48 h 590"/>
                <a:gd name="T24" fmla="*/ 415 w 606"/>
                <a:gd name="T25" fmla="*/ 24 h 590"/>
                <a:gd name="T26" fmla="*/ 359 w 606"/>
                <a:gd name="T27" fmla="*/ 8 h 590"/>
                <a:gd name="T28" fmla="*/ 311 w 606"/>
                <a:gd name="T29" fmla="*/ 0 h 590"/>
                <a:gd name="T30" fmla="*/ 255 w 606"/>
                <a:gd name="T31" fmla="*/ 8 h 590"/>
                <a:gd name="T32" fmla="*/ 207 w 606"/>
                <a:gd name="T33" fmla="*/ 16 h 590"/>
                <a:gd name="T34" fmla="*/ 159 w 606"/>
                <a:gd name="T35" fmla="*/ 40 h 590"/>
                <a:gd name="T36" fmla="*/ 112 w 606"/>
                <a:gd name="T37" fmla="*/ 64 h 590"/>
                <a:gd name="T38" fmla="*/ 72 w 606"/>
                <a:gd name="T39" fmla="*/ 104 h 590"/>
                <a:gd name="T40" fmla="*/ 40 w 606"/>
                <a:gd name="T41" fmla="*/ 144 h 590"/>
                <a:gd name="T42" fmla="*/ 24 w 606"/>
                <a:gd name="T43" fmla="*/ 192 h 590"/>
                <a:gd name="T44" fmla="*/ 8 w 606"/>
                <a:gd name="T45" fmla="*/ 240 h 590"/>
                <a:gd name="T46" fmla="*/ 0 w 606"/>
                <a:gd name="T47" fmla="*/ 295 h 590"/>
                <a:gd name="T48" fmla="*/ 8 w 606"/>
                <a:gd name="T49" fmla="*/ 343 h 590"/>
                <a:gd name="T50" fmla="*/ 16 w 606"/>
                <a:gd name="T51" fmla="*/ 391 h 590"/>
                <a:gd name="T52" fmla="*/ 40 w 606"/>
                <a:gd name="T53" fmla="*/ 439 h 590"/>
                <a:gd name="T54" fmla="*/ 72 w 606"/>
                <a:gd name="T55" fmla="*/ 487 h 590"/>
                <a:gd name="T56" fmla="*/ 104 w 606"/>
                <a:gd name="T57" fmla="*/ 519 h 590"/>
                <a:gd name="T58" fmla="*/ 151 w 606"/>
                <a:gd name="T59" fmla="*/ 551 h 590"/>
                <a:gd name="T60" fmla="*/ 191 w 606"/>
                <a:gd name="T61" fmla="*/ 574 h 590"/>
                <a:gd name="T62" fmla="*/ 247 w 606"/>
                <a:gd name="T63" fmla="*/ 590 h 590"/>
                <a:gd name="T64" fmla="*/ 295 w 606"/>
                <a:gd name="T65" fmla="*/ 590 h 590"/>
                <a:gd name="T66" fmla="*/ 351 w 606"/>
                <a:gd name="T67" fmla="*/ 590 h 590"/>
                <a:gd name="T68" fmla="*/ 399 w 606"/>
                <a:gd name="T69" fmla="*/ 574 h 590"/>
                <a:gd name="T70" fmla="*/ 446 w 606"/>
                <a:gd name="T71" fmla="*/ 551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6" h="590">
                  <a:moveTo>
                    <a:pt x="470" y="543"/>
                  </a:moveTo>
                  <a:lnTo>
                    <a:pt x="494" y="527"/>
                  </a:lnTo>
                  <a:lnTo>
                    <a:pt x="510" y="511"/>
                  </a:lnTo>
                  <a:lnTo>
                    <a:pt x="534" y="487"/>
                  </a:lnTo>
                  <a:lnTo>
                    <a:pt x="542" y="471"/>
                  </a:lnTo>
                  <a:lnTo>
                    <a:pt x="558" y="447"/>
                  </a:lnTo>
                  <a:lnTo>
                    <a:pt x="574" y="423"/>
                  </a:lnTo>
                  <a:lnTo>
                    <a:pt x="582" y="399"/>
                  </a:lnTo>
                  <a:lnTo>
                    <a:pt x="590" y="375"/>
                  </a:lnTo>
                  <a:lnTo>
                    <a:pt x="598" y="351"/>
                  </a:lnTo>
                  <a:lnTo>
                    <a:pt x="606" y="327"/>
                  </a:lnTo>
                  <a:lnTo>
                    <a:pt x="606" y="303"/>
                  </a:lnTo>
                  <a:lnTo>
                    <a:pt x="606" y="280"/>
                  </a:lnTo>
                  <a:lnTo>
                    <a:pt x="598" y="248"/>
                  </a:lnTo>
                  <a:lnTo>
                    <a:pt x="598" y="224"/>
                  </a:lnTo>
                  <a:lnTo>
                    <a:pt x="590" y="200"/>
                  </a:lnTo>
                  <a:lnTo>
                    <a:pt x="582" y="176"/>
                  </a:lnTo>
                  <a:lnTo>
                    <a:pt x="566" y="152"/>
                  </a:lnTo>
                  <a:lnTo>
                    <a:pt x="558" y="136"/>
                  </a:lnTo>
                  <a:lnTo>
                    <a:pt x="542" y="112"/>
                  </a:lnTo>
                  <a:lnTo>
                    <a:pt x="518" y="96"/>
                  </a:lnTo>
                  <a:lnTo>
                    <a:pt x="502" y="72"/>
                  </a:lnTo>
                  <a:lnTo>
                    <a:pt x="486" y="56"/>
                  </a:lnTo>
                  <a:lnTo>
                    <a:pt x="462" y="48"/>
                  </a:lnTo>
                  <a:lnTo>
                    <a:pt x="438" y="32"/>
                  </a:lnTo>
                  <a:lnTo>
                    <a:pt x="415" y="24"/>
                  </a:lnTo>
                  <a:lnTo>
                    <a:pt x="391" y="16"/>
                  </a:lnTo>
                  <a:lnTo>
                    <a:pt x="359" y="8"/>
                  </a:lnTo>
                  <a:lnTo>
                    <a:pt x="335" y="0"/>
                  </a:lnTo>
                  <a:lnTo>
                    <a:pt x="311" y="0"/>
                  </a:lnTo>
                  <a:lnTo>
                    <a:pt x="287" y="0"/>
                  </a:lnTo>
                  <a:lnTo>
                    <a:pt x="255" y="8"/>
                  </a:lnTo>
                  <a:lnTo>
                    <a:pt x="231" y="8"/>
                  </a:lnTo>
                  <a:lnTo>
                    <a:pt x="207" y="16"/>
                  </a:lnTo>
                  <a:lnTo>
                    <a:pt x="183" y="24"/>
                  </a:lnTo>
                  <a:lnTo>
                    <a:pt x="159" y="40"/>
                  </a:lnTo>
                  <a:lnTo>
                    <a:pt x="136" y="56"/>
                  </a:lnTo>
                  <a:lnTo>
                    <a:pt x="112" y="64"/>
                  </a:lnTo>
                  <a:lnTo>
                    <a:pt x="96" y="88"/>
                  </a:lnTo>
                  <a:lnTo>
                    <a:pt x="72" y="104"/>
                  </a:lnTo>
                  <a:lnTo>
                    <a:pt x="56" y="128"/>
                  </a:lnTo>
                  <a:lnTo>
                    <a:pt x="40" y="144"/>
                  </a:lnTo>
                  <a:lnTo>
                    <a:pt x="32" y="168"/>
                  </a:lnTo>
                  <a:lnTo>
                    <a:pt x="24" y="192"/>
                  </a:lnTo>
                  <a:lnTo>
                    <a:pt x="16" y="216"/>
                  </a:lnTo>
                  <a:lnTo>
                    <a:pt x="8" y="240"/>
                  </a:lnTo>
                  <a:lnTo>
                    <a:pt x="0" y="272"/>
                  </a:lnTo>
                  <a:lnTo>
                    <a:pt x="0" y="295"/>
                  </a:lnTo>
                  <a:lnTo>
                    <a:pt x="0" y="319"/>
                  </a:lnTo>
                  <a:lnTo>
                    <a:pt x="8" y="343"/>
                  </a:lnTo>
                  <a:lnTo>
                    <a:pt x="8" y="367"/>
                  </a:lnTo>
                  <a:lnTo>
                    <a:pt x="16" y="391"/>
                  </a:lnTo>
                  <a:lnTo>
                    <a:pt x="24" y="415"/>
                  </a:lnTo>
                  <a:lnTo>
                    <a:pt x="40" y="439"/>
                  </a:lnTo>
                  <a:lnTo>
                    <a:pt x="56" y="463"/>
                  </a:lnTo>
                  <a:lnTo>
                    <a:pt x="72" y="487"/>
                  </a:lnTo>
                  <a:lnTo>
                    <a:pt x="88" y="503"/>
                  </a:lnTo>
                  <a:lnTo>
                    <a:pt x="104" y="519"/>
                  </a:lnTo>
                  <a:lnTo>
                    <a:pt x="128" y="535"/>
                  </a:lnTo>
                  <a:lnTo>
                    <a:pt x="151" y="551"/>
                  </a:lnTo>
                  <a:lnTo>
                    <a:pt x="167" y="559"/>
                  </a:lnTo>
                  <a:lnTo>
                    <a:pt x="191" y="574"/>
                  </a:lnTo>
                  <a:lnTo>
                    <a:pt x="223" y="582"/>
                  </a:lnTo>
                  <a:lnTo>
                    <a:pt x="247" y="590"/>
                  </a:lnTo>
                  <a:lnTo>
                    <a:pt x="271" y="590"/>
                  </a:lnTo>
                  <a:lnTo>
                    <a:pt x="295" y="590"/>
                  </a:lnTo>
                  <a:lnTo>
                    <a:pt x="327" y="590"/>
                  </a:lnTo>
                  <a:lnTo>
                    <a:pt x="351" y="590"/>
                  </a:lnTo>
                  <a:lnTo>
                    <a:pt x="375" y="582"/>
                  </a:lnTo>
                  <a:lnTo>
                    <a:pt x="399" y="574"/>
                  </a:lnTo>
                  <a:lnTo>
                    <a:pt x="423" y="567"/>
                  </a:lnTo>
                  <a:lnTo>
                    <a:pt x="446" y="551"/>
                  </a:lnTo>
                  <a:lnTo>
                    <a:pt x="470" y="5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43"/>
            <p:cNvSpPr>
              <a:spLocks/>
            </p:cNvSpPr>
            <p:nvPr/>
          </p:nvSpPr>
          <p:spPr bwMode="auto">
            <a:xfrm>
              <a:off x="2962" y="1064"/>
              <a:ext cx="231" cy="263"/>
            </a:xfrm>
            <a:custGeom>
              <a:avLst/>
              <a:gdLst>
                <a:gd name="T0" fmla="*/ 0 w 231"/>
                <a:gd name="T1" fmla="*/ 0 h 263"/>
                <a:gd name="T2" fmla="*/ 24 w 231"/>
                <a:gd name="T3" fmla="*/ 32 h 263"/>
                <a:gd name="T4" fmla="*/ 80 w 231"/>
                <a:gd name="T5" fmla="*/ 88 h 263"/>
                <a:gd name="T6" fmla="*/ 128 w 231"/>
                <a:gd name="T7" fmla="*/ 143 h 263"/>
                <a:gd name="T8" fmla="*/ 183 w 231"/>
                <a:gd name="T9" fmla="*/ 207 h 263"/>
                <a:gd name="T10" fmla="*/ 231 w 231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" h="263">
                  <a:moveTo>
                    <a:pt x="0" y="0"/>
                  </a:moveTo>
                  <a:lnTo>
                    <a:pt x="24" y="32"/>
                  </a:lnTo>
                  <a:lnTo>
                    <a:pt x="80" y="88"/>
                  </a:lnTo>
                  <a:lnTo>
                    <a:pt x="128" y="143"/>
                  </a:lnTo>
                  <a:lnTo>
                    <a:pt x="183" y="207"/>
                  </a:lnTo>
                  <a:lnTo>
                    <a:pt x="231" y="26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44"/>
            <p:cNvSpPr>
              <a:spLocks/>
            </p:cNvSpPr>
            <p:nvPr/>
          </p:nvSpPr>
          <p:spPr bwMode="auto">
            <a:xfrm>
              <a:off x="323" y="1487"/>
              <a:ext cx="2208" cy="1562"/>
            </a:xfrm>
            <a:custGeom>
              <a:avLst/>
              <a:gdLst>
                <a:gd name="T0" fmla="*/ 24 w 2208"/>
                <a:gd name="T1" fmla="*/ 597 h 1562"/>
                <a:gd name="T2" fmla="*/ 64 w 2208"/>
                <a:gd name="T3" fmla="*/ 534 h 1562"/>
                <a:gd name="T4" fmla="*/ 104 w 2208"/>
                <a:gd name="T5" fmla="*/ 462 h 1562"/>
                <a:gd name="T6" fmla="*/ 159 w 2208"/>
                <a:gd name="T7" fmla="*/ 406 h 1562"/>
                <a:gd name="T8" fmla="*/ 215 w 2208"/>
                <a:gd name="T9" fmla="*/ 342 h 1562"/>
                <a:gd name="T10" fmla="*/ 271 w 2208"/>
                <a:gd name="T11" fmla="*/ 287 h 1562"/>
                <a:gd name="T12" fmla="*/ 335 w 2208"/>
                <a:gd name="T13" fmla="*/ 239 h 1562"/>
                <a:gd name="T14" fmla="*/ 399 w 2208"/>
                <a:gd name="T15" fmla="*/ 191 h 1562"/>
                <a:gd name="T16" fmla="*/ 462 w 2208"/>
                <a:gd name="T17" fmla="*/ 151 h 1562"/>
                <a:gd name="T18" fmla="*/ 534 w 2208"/>
                <a:gd name="T19" fmla="*/ 111 h 1562"/>
                <a:gd name="T20" fmla="*/ 614 w 2208"/>
                <a:gd name="T21" fmla="*/ 79 h 1562"/>
                <a:gd name="T22" fmla="*/ 686 w 2208"/>
                <a:gd name="T23" fmla="*/ 55 h 1562"/>
                <a:gd name="T24" fmla="*/ 765 w 2208"/>
                <a:gd name="T25" fmla="*/ 31 h 1562"/>
                <a:gd name="T26" fmla="*/ 845 w 2208"/>
                <a:gd name="T27" fmla="*/ 15 h 1562"/>
                <a:gd name="T28" fmla="*/ 925 w 2208"/>
                <a:gd name="T29" fmla="*/ 0 h 1562"/>
                <a:gd name="T30" fmla="*/ 1005 w 2208"/>
                <a:gd name="T31" fmla="*/ 0 h 1562"/>
                <a:gd name="T32" fmla="*/ 1084 w 2208"/>
                <a:gd name="T33" fmla="*/ 0 h 1562"/>
                <a:gd name="T34" fmla="*/ 1172 w 2208"/>
                <a:gd name="T35" fmla="*/ 0 h 1562"/>
                <a:gd name="T36" fmla="*/ 1252 w 2208"/>
                <a:gd name="T37" fmla="*/ 15 h 1562"/>
                <a:gd name="T38" fmla="*/ 1331 w 2208"/>
                <a:gd name="T39" fmla="*/ 31 h 1562"/>
                <a:gd name="T40" fmla="*/ 1411 w 2208"/>
                <a:gd name="T41" fmla="*/ 55 h 1562"/>
                <a:gd name="T42" fmla="*/ 1483 w 2208"/>
                <a:gd name="T43" fmla="*/ 79 h 1562"/>
                <a:gd name="T44" fmla="*/ 1555 w 2208"/>
                <a:gd name="T45" fmla="*/ 111 h 1562"/>
                <a:gd name="T46" fmla="*/ 1626 w 2208"/>
                <a:gd name="T47" fmla="*/ 151 h 1562"/>
                <a:gd name="T48" fmla="*/ 1698 w 2208"/>
                <a:gd name="T49" fmla="*/ 191 h 1562"/>
                <a:gd name="T50" fmla="*/ 1762 w 2208"/>
                <a:gd name="T51" fmla="*/ 239 h 1562"/>
                <a:gd name="T52" fmla="*/ 1826 w 2208"/>
                <a:gd name="T53" fmla="*/ 287 h 1562"/>
                <a:gd name="T54" fmla="*/ 1882 w 2208"/>
                <a:gd name="T55" fmla="*/ 342 h 1562"/>
                <a:gd name="T56" fmla="*/ 1937 w 2208"/>
                <a:gd name="T57" fmla="*/ 406 h 1562"/>
                <a:gd name="T58" fmla="*/ 1993 w 2208"/>
                <a:gd name="T59" fmla="*/ 462 h 1562"/>
                <a:gd name="T60" fmla="*/ 2033 w 2208"/>
                <a:gd name="T61" fmla="*/ 534 h 1562"/>
                <a:gd name="T62" fmla="*/ 2073 w 2208"/>
                <a:gd name="T63" fmla="*/ 597 h 1562"/>
                <a:gd name="T64" fmla="*/ 2113 w 2208"/>
                <a:gd name="T65" fmla="*/ 669 h 1562"/>
                <a:gd name="T66" fmla="*/ 2145 w 2208"/>
                <a:gd name="T67" fmla="*/ 741 h 1562"/>
                <a:gd name="T68" fmla="*/ 2169 w 2208"/>
                <a:gd name="T69" fmla="*/ 821 h 1562"/>
                <a:gd name="T70" fmla="*/ 2184 w 2208"/>
                <a:gd name="T71" fmla="*/ 900 h 1562"/>
                <a:gd name="T72" fmla="*/ 2200 w 2208"/>
                <a:gd name="T73" fmla="*/ 972 h 1562"/>
                <a:gd name="T74" fmla="*/ 2208 w 2208"/>
                <a:gd name="T75" fmla="*/ 1052 h 1562"/>
                <a:gd name="T76" fmla="*/ 2208 w 2208"/>
                <a:gd name="T77" fmla="*/ 1132 h 1562"/>
                <a:gd name="T78" fmla="*/ 2208 w 2208"/>
                <a:gd name="T79" fmla="*/ 1211 h 1562"/>
                <a:gd name="T80" fmla="*/ 2200 w 2208"/>
                <a:gd name="T81" fmla="*/ 1291 h 1562"/>
                <a:gd name="T82" fmla="*/ 2184 w 2208"/>
                <a:gd name="T83" fmla="*/ 1371 h 1562"/>
                <a:gd name="T84" fmla="*/ 2169 w 2208"/>
                <a:gd name="T85" fmla="*/ 1443 h 1562"/>
                <a:gd name="T86" fmla="*/ 2145 w 2208"/>
                <a:gd name="T87" fmla="*/ 1522 h 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8" h="1562">
                  <a:moveTo>
                    <a:pt x="0" y="637"/>
                  </a:moveTo>
                  <a:lnTo>
                    <a:pt x="24" y="597"/>
                  </a:lnTo>
                  <a:lnTo>
                    <a:pt x="40" y="566"/>
                  </a:lnTo>
                  <a:lnTo>
                    <a:pt x="64" y="534"/>
                  </a:lnTo>
                  <a:lnTo>
                    <a:pt x="80" y="494"/>
                  </a:lnTo>
                  <a:lnTo>
                    <a:pt x="104" y="462"/>
                  </a:lnTo>
                  <a:lnTo>
                    <a:pt x="128" y="430"/>
                  </a:lnTo>
                  <a:lnTo>
                    <a:pt x="159" y="406"/>
                  </a:lnTo>
                  <a:lnTo>
                    <a:pt x="183" y="374"/>
                  </a:lnTo>
                  <a:lnTo>
                    <a:pt x="215" y="342"/>
                  </a:lnTo>
                  <a:lnTo>
                    <a:pt x="239" y="318"/>
                  </a:lnTo>
                  <a:lnTo>
                    <a:pt x="271" y="287"/>
                  </a:lnTo>
                  <a:lnTo>
                    <a:pt x="303" y="263"/>
                  </a:lnTo>
                  <a:lnTo>
                    <a:pt x="335" y="239"/>
                  </a:lnTo>
                  <a:lnTo>
                    <a:pt x="367" y="215"/>
                  </a:lnTo>
                  <a:lnTo>
                    <a:pt x="399" y="191"/>
                  </a:lnTo>
                  <a:lnTo>
                    <a:pt x="430" y="167"/>
                  </a:lnTo>
                  <a:lnTo>
                    <a:pt x="462" y="151"/>
                  </a:lnTo>
                  <a:lnTo>
                    <a:pt x="502" y="127"/>
                  </a:lnTo>
                  <a:lnTo>
                    <a:pt x="534" y="111"/>
                  </a:lnTo>
                  <a:lnTo>
                    <a:pt x="574" y="95"/>
                  </a:lnTo>
                  <a:lnTo>
                    <a:pt x="614" y="79"/>
                  </a:lnTo>
                  <a:lnTo>
                    <a:pt x="654" y="63"/>
                  </a:lnTo>
                  <a:lnTo>
                    <a:pt x="686" y="55"/>
                  </a:lnTo>
                  <a:lnTo>
                    <a:pt x="725" y="39"/>
                  </a:lnTo>
                  <a:lnTo>
                    <a:pt x="765" y="31"/>
                  </a:lnTo>
                  <a:lnTo>
                    <a:pt x="805" y="23"/>
                  </a:lnTo>
                  <a:lnTo>
                    <a:pt x="845" y="15"/>
                  </a:lnTo>
                  <a:lnTo>
                    <a:pt x="885" y="7"/>
                  </a:lnTo>
                  <a:lnTo>
                    <a:pt x="925" y="0"/>
                  </a:lnTo>
                  <a:lnTo>
                    <a:pt x="965" y="0"/>
                  </a:lnTo>
                  <a:lnTo>
                    <a:pt x="1005" y="0"/>
                  </a:lnTo>
                  <a:lnTo>
                    <a:pt x="1044" y="0"/>
                  </a:lnTo>
                  <a:lnTo>
                    <a:pt x="1084" y="0"/>
                  </a:lnTo>
                  <a:lnTo>
                    <a:pt x="1132" y="0"/>
                  </a:lnTo>
                  <a:lnTo>
                    <a:pt x="1172" y="0"/>
                  </a:lnTo>
                  <a:lnTo>
                    <a:pt x="1212" y="7"/>
                  </a:lnTo>
                  <a:lnTo>
                    <a:pt x="1252" y="15"/>
                  </a:lnTo>
                  <a:lnTo>
                    <a:pt x="1292" y="23"/>
                  </a:lnTo>
                  <a:lnTo>
                    <a:pt x="1331" y="31"/>
                  </a:lnTo>
                  <a:lnTo>
                    <a:pt x="1371" y="39"/>
                  </a:lnTo>
                  <a:lnTo>
                    <a:pt x="1411" y="55"/>
                  </a:lnTo>
                  <a:lnTo>
                    <a:pt x="1443" y="63"/>
                  </a:lnTo>
                  <a:lnTo>
                    <a:pt x="1483" y="79"/>
                  </a:lnTo>
                  <a:lnTo>
                    <a:pt x="1523" y="95"/>
                  </a:lnTo>
                  <a:lnTo>
                    <a:pt x="1555" y="111"/>
                  </a:lnTo>
                  <a:lnTo>
                    <a:pt x="1595" y="127"/>
                  </a:lnTo>
                  <a:lnTo>
                    <a:pt x="1626" y="151"/>
                  </a:lnTo>
                  <a:lnTo>
                    <a:pt x="1666" y="167"/>
                  </a:lnTo>
                  <a:lnTo>
                    <a:pt x="1698" y="191"/>
                  </a:lnTo>
                  <a:lnTo>
                    <a:pt x="1730" y="215"/>
                  </a:lnTo>
                  <a:lnTo>
                    <a:pt x="1762" y="239"/>
                  </a:lnTo>
                  <a:lnTo>
                    <a:pt x="1794" y="263"/>
                  </a:lnTo>
                  <a:lnTo>
                    <a:pt x="1826" y="287"/>
                  </a:lnTo>
                  <a:lnTo>
                    <a:pt x="1858" y="318"/>
                  </a:lnTo>
                  <a:lnTo>
                    <a:pt x="1882" y="342"/>
                  </a:lnTo>
                  <a:lnTo>
                    <a:pt x="1913" y="374"/>
                  </a:lnTo>
                  <a:lnTo>
                    <a:pt x="1937" y="406"/>
                  </a:lnTo>
                  <a:lnTo>
                    <a:pt x="1961" y="430"/>
                  </a:lnTo>
                  <a:lnTo>
                    <a:pt x="1993" y="462"/>
                  </a:lnTo>
                  <a:lnTo>
                    <a:pt x="2009" y="494"/>
                  </a:lnTo>
                  <a:lnTo>
                    <a:pt x="2033" y="534"/>
                  </a:lnTo>
                  <a:lnTo>
                    <a:pt x="2057" y="566"/>
                  </a:lnTo>
                  <a:lnTo>
                    <a:pt x="2073" y="597"/>
                  </a:lnTo>
                  <a:lnTo>
                    <a:pt x="2097" y="637"/>
                  </a:lnTo>
                  <a:lnTo>
                    <a:pt x="2113" y="669"/>
                  </a:lnTo>
                  <a:lnTo>
                    <a:pt x="2129" y="709"/>
                  </a:lnTo>
                  <a:lnTo>
                    <a:pt x="2145" y="741"/>
                  </a:lnTo>
                  <a:lnTo>
                    <a:pt x="2153" y="781"/>
                  </a:lnTo>
                  <a:lnTo>
                    <a:pt x="2169" y="821"/>
                  </a:lnTo>
                  <a:lnTo>
                    <a:pt x="2177" y="861"/>
                  </a:lnTo>
                  <a:lnTo>
                    <a:pt x="2184" y="900"/>
                  </a:lnTo>
                  <a:lnTo>
                    <a:pt x="2192" y="932"/>
                  </a:lnTo>
                  <a:lnTo>
                    <a:pt x="2200" y="972"/>
                  </a:lnTo>
                  <a:lnTo>
                    <a:pt x="2208" y="1012"/>
                  </a:lnTo>
                  <a:lnTo>
                    <a:pt x="2208" y="1052"/>
                  </a:lnTo>
                  <a:lnTo>
                    <a:pt x="2208" y="1092"/>
                  </a:lnTo>
                  <a:lnTo>
                    <a:pt x="2208" y="1132"/>
                  </a:lnTo>
                  <a:lnTo>
                    <a:pt x="2208" y="1171"/>
                  </a:lnTo>
                  <a:lnTo>
                    <a:pt x="2208" y="1211"/>
                  </a:lnTo>
                  <a:lnTo>
                    <a:pt x="2208" y="1251"/>
                  </a:lnTo>
                  <a:lnTo>
                    <a:pt x="2200" y="1291"/>
                  </a:lnTo>
                  <a:lnTo>
                    <a:pt x="2192" y="1331"/>
                  </a:lnTo>
                  <a:lnTo>
                    <a:pt x="2184" y="1371"/>
                  </a:lnTo>
                  <a:lnTo>
                    <a:pt x="2177" y="1411"/>
                  </a:lnTo>
                  <a:lnTo>
                    <a:pt x="2169" y="1443"/>
                  </a:lnTo>
                  <a:lnTo>
                    <a:pt x="2153" y="1482"/>
                  </a:lnTo>
                  <a:lnTo>
                    <a:pt x="2145" y="1522"/>
                  </a:lnTo>
                  <a:lnTo>
                    <a:pt x="2129" y="156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45"/>
            <p:cNvSpPr>
              <a:spLocks/>
            </p:cNvSpPr>
            <p:nvPr/>
          </p:nvSpPr>
          <p:spPr bwMode="auto">
            <a:xfrm>
              <a:off x="458" y="1072"/>
              <a:ext cx="909" cy="1547"/>
            </a:xfrm>
            <a:custGeom>
              <a:avLst/>
              <a:gdLst>
                <a:gd name="T0" fmla="*/ 0 w 909"/>
                <a:gd name="T1" fmla="*/ 0 h 1547"/>
                <a:gd name="T2" fmla="*/ 32 w 909"/>
                <a:gd name="T3" fmla="*/ 64 h 1547"/>
                <a:gd name="T4" fmla="*/ 72 w 909"/>
                <a:gd name="T5" fmla="*/ 128 h 1547"/>
                <a:gd name="T6" fmla="*/ 104 w 909"/>
                <a:gd name="T7" fmla="*/ 183 h 1547"/>
                <a:gd name="T8" fmla="*/ 144 w 909"/>
                <a:gd name="T9" fmla="*/ 247 h 1547"/>
                <a:gd name="T10" fmla="*/ 184 w 909"/>
                <a:gd name="T11" fmla="*/ 311 h 1547"/>
                <a:gd name="T12" fmla="*/ 216 w 909"/>
                <a:gd name="T13" fmla="*/ 375 h 1547"/>
                <a:gd name="T14" fmla="*/ 256 w 909"/>
                <a:gd name="T15" fmla="*/ 438 h 1547"/>
                <a:gd name="T16" fmla="*/ 295 w 909"/>
                <a:gd name="T17" fmla="*/ 502 h 1547"/>
                <a:gd name="T18" fmla="*/ 327 w 909"/>
                <a:gd name="T19" fmla="*/ 566 h 1547"/>
                <a:gd name="T20" fmla="*/ 367 w 909"/>
                <a:gd name="T21" fmla="*/ 630 h 1547"/>
                <a:gd name="T22" fmla="*/ 407 w 909"/>
                <a:gd name="T23" fmla="*/ 694 h 1547"/>
                <a:gd name="T24" fmla="*/ 447 w 909"/>
                <a:gd name="T25" fmla="*/ 757 h 1547"/>
                <a:gd name="T26" fmla="*/ 487 w 909"/>
                <a:gd name="T27" fmla="*/ 821 h 1547"/>
                <a:gd name="T28" fmla="*/ 519 w 909"/>
                <a:gd name="T29" fmla="*/ 885 h 1547"/>
                <a:gd name="T30" fmla="*/ 559 w 909"/>
                <a:gd name="T31" fmla="*/ 957 h 1547"/>
                <a:gd name="T32" fmla="*/ 598 w 909"/>
                <a:gd name="T33" fmla="*/ 1020 h 1547"/>
                <a:gd name="T34" fmla="*/ 638 w 909"/>
                <a:gd name="T35" fmla="*/ 1084 h 1547"/>
                <a:gd name="T36" fmla="*/ 678 w 909"/>
                <a:gd name="T37" fmla="*/ 1148 h 1547"/>
                <a:gd name="T38" fmla="*/ 718 w 909"/>
                <a:gd name="T39" fmla="*/ 1220 h 1547"/>
                <a:gd name="T40" fmla="*/ 758 w 909"/>
                <a:gd name="T41" fmla="*/ 1284 h 1547"/>
                <a:gd name="T42" fmla="*/ 798 w 909"/>
                <a:gd name="T43" fmla="*/ 1347 h 1547"/>
                <a:gd name="T44" fmla="*/ 838 w 909"/>
                <a:gd name="T45" fmla="*/ 1419 h 1547"/>
                <a:gd name="T46" fmla="*/ 870 w 909"/>
                <a:gd name="T47" fmla="*/ 1483 h 1547"/>
                <a:gd name="T48" fmla="*/ 909 w 909"/>
                <a:gd name="T49" fmla="*/ 1547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9" h="1547">
                  <a:moveTo>
                    <a:pt x="0" y="0"/>
                  </a:moveTo>
                  <a:lnTo>
                    <a:pt x="32" y="64"/>
                  </a:lnTo>
                  <a:lnTo>
                    <a:pt x="72" y="128"/>
                  </a:lnTo>
                  <a:lnTo>
                    <a:pt x="104" y="183"/>
                  </a:lnTo>
                  <a:lnTo>
                    <a:pt x="144" y="247"/>
                  </a:lnTo>
                  <a:lnTo>
                    <a:pt x="184" y="311"/>
                  </a:lnTo>
                  <a:lnTo>
                    <a:pt x="216" y="375"/>
                  </a:lnTo>
                  <a:lnTo>
                    <a:pt x="256" y="438"/>
                  </a:lnTo>
                  <a:lnTo>
                    <a:pt x="295" y="502"/>
                  </a:lnTo>
                  <a:lnTo>
                    <a:pt x="327" y="566"/>
                  </a:lnTo>
                  <a:lnTo>
                    <a:pt x="367" y="630"/>
                  </a:lnTo>
                  <a:lnTo>
                    <a:pt x="407" y="694"/>
                  </a:lnTo>
                  <a:lnTo>
                    <a:pt x="447" y="757"/>
                  </a:lnTo>
                  <a:lnTo>
                    <a:pt x="487" y="821"/>
                  </a:lnTo>
                  <a:lnTo>
                    <a:pt x="519" y="885"/>
                  </a:lnTo>
                  <a:lnTo>
                    <a:pt x="559" y="957"/>
                  </a:lnTo>
                  <a:lnTo>
                    <a:pt x="598" y="1020"/>
                  </a:lnTo>
                  <a:lnTo>
                    <a:pt x="638" y="1084"/>
                  </a:lnTo>
                  <a:lnTo>
                    <a:pt x="678" y="1148"/>
                  </a:lnTo>
                  <a:lnTo>
                    <a:pt x="718" y="1220"/>
                  </a:lnTo>
                  <a:lnTo>
                    <a:pt x="758" y="1284"/>
                  </a:lnTo>
                  <a:lnTo>
                    <a:pt x="798" y="1347"/>
                  </a:lnTo>
                  <a:lnTo>
                    <a:pt x="838" y="1419"/>
                  </a:lnTo>
                  <a:lnTo>
                    <a:pt x="870" y="1483"/>
                  </a:lnTo>
                  <a:lnTo>
                    <a:pt x="909" y="154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46"/>
            <p:cNvSpPr>
              <a:spLocks/>
            </p:cNvSpPr>
            <p:nvPr/>
          </p:nvSpPr>
          <p:spPr bwMode="auto">
            <a:xfrm>
              <a:off x="315" y="2029"/>
              <a:ext cx="1052" cy="590"/>
            </a:xfrm>
            <a:custGeom>
              <a:avLst/>
              <a:gdLst>
                <a:gd name="T0" fmla="*/ 0 w 1052"/>
                <a:gd name="T1" fmla="*/ 0 h 590"/>
                <a:gd name="T2" fmla="*/ 48 w 1052"/>
                <a:gd name="T3" fmla="*/ 24 h 590"/>
                <a:gd name="T4" fmla="*/ 112 w 1052"/>
                <a:gd name="T5" fmla="*/ 63 h 590"/>
                <a:gd name="T6" fmla="*/ 183 w 1052"/>
                <a:gd name="T7" fmla="*/ 95 h 590"/>
                <a:gd name="T8" fmla="*/ 247 w 1052"/>
                <a:gd name="T9" fmla="*/ 135 h 590"/>
                <a:gd name="T10" fmla="*/ 311 w 1052"/>
                <a:gd name="T11" fmla="*/ 175 h 590"/>
                <a:gd name="T12" fmla="*/ 383 w 1052"/>
                <a:gd name="T13" fmla="*/ 207 h 590"/>
                <a:gd name="T14" fmla="*/ 446 w 1052"/>
                <a:gd name="T15" fmla="*/ 247 h 590"/>
                <a:gd name="T16" fmla="*/ 510 w 1052"/>
                <a:gd name="T17" fmla="*/ 287 h 590"/>
                <a:gd name="T18" fmla="*/ 582 w 1052"/>
                <a:gd name="T19" fmla="*/ 327 h 590"/>
                <a:gd name="T20" fmla="*/ 646 w 1052"/>
                <a:gd name="T21" fmla="*/ 358 h 590"/>
                <a:gd name="T22" fmla="*/ 718 w 1052"/>
                <a:gd name="T23" fmla="*/ 398 h 590"/>
                <a:gd name="T24" fmla="*/ 781 w 1052"/>
                <a:gd name="T25" fmla="*/ 438 h 590"/>
                <a:gd name="T26" fmla="*/ 853 w 1052"/>
                <a:gd name="T27" fmla="*/ 478 h 590"/>
                <a:gd name="T28" fmla="*/ 917 w 1052"/>
                <a:gd name="T29" fmla="*/ 518 h 590"/>
                <a:gd name="T30" fmla="*/ 989 w 1052"/>
                <a:gd name="T31" fmla="*/ 550 h 590"/>
                <a:gd name="T32" fmla="*/ 1052 w 1052"/>
                <a:gd name="T33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2" h="590">
                  <a:moveTo>
                    <a:pt x="0" y="0"/>
                  </a:moveTo>
                  <a:lnTo>
                    <a:pt x="48" y="24"/>
                  </a:lnTo>
                  <a:lnTo>
                    <a:pt x="112" y="63"/>
                  </a:lnTo>
                  <a:lnTo>
                    <a:pt x="183" y="95"/>
                  </a:lnTo>
                  <a:lnTo>
                    <a:pt x="247" y="135"/>
                  </a:lnTo>
                  <a:lnTo>
                    <a:pt x="311" y="175"/>
                  </a:lnTo>
                  <a:lnTo>
                    <a:pt x="383" y="207"/>
                  </a:lnTo>
                  <a:lnTo>
                    <a:pt x="446" y="247"/>
                  </a:lnTo>
                  <a:lnTo>
                    <a:pt x="510" y="287"/>
                  </a:lnTo>
                  <a:lnTo>
                    <a:pt x="582" y="327"/>
                  </a:lnTo>
                  <a:lnTo>
                    <a:pt x="646" y="358"/>
                  </a:lnTo>
                  <a:lnTo>
                    <a:pt x="718" y="398"/>
                  </a:lnTo>
                  <a:lnTo>
                    <a:pt x="781" y="438"/>
                  </a:lnTo>
                  <a:lnTo>
                    <a:pt x="853" y="478"/>
                  </a:lnTo>
                  <a:lnTo>
                    <a:pt x="917" y="518"/>
                  </a:lnTo>
                  <a:lnTo>
                    <a:pt x="989" y="550"/>
                  </a:lnTo>
                  <a:lnTo>
                    <a:pt x="1052" y="59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47"/>
            <p:cNvSpPr>
              <a:spLocks/>
            </p:cNvSpPr>
            <p:nvPr/>
          </p:nvSpPr>
          <p:spPr bwMode="auto">
            <a:xfrm>
              <a:off x="315" y="2619"/>
              <a:ext cx="1052" cy="1"/>
            </a:xfrm>
            <a:custGeom>
              <a:avLst/>
              <a:gdLst>
                <a:gd name="T0" fmla="*/ 0 w 1052"/>
                <a:gd name="T1" fmla="*/ 48 w 1052"/>
                <a:gd name="T2" fmla="*/ 120 w 1052"/>
                <a:gd name="T3" fmla="*/ 199 w 1052"/>
                <a:gd name="T4" fmla="*/ 279 w 1052"/>
                <a:gd name="T5" fmla="*/ 351 w 1052"/>
                <a:gd name="T6" fmla="*/ 431 w 1052"/>
                <a:gd name="T7" fmla="*/ 510 w 1052"/>
                <a:gd name="T8" fmla="*/ 582 w 1052"/>
                <a:gd name="T9" fmla="*/ 662 w 1052"/>
                <a:gd name="T10" fmla="*/ 741 w 1052"/>
                <a:gd name="T11" fmla="*/ 821 w 1052"/>
                <a:gd name="T12" fmla="*/ 901 w 1052"/>
                <a:gd name="T13" fmla="*/ 981 w 1052"/>
                <a:gd name="T14" fmla="*/ 1052 w 10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</a:cxnLst>
              <a:rect l="0" t="0" r="r" b="b"/>
              <a:pathLst>
                <a:path w="1052">
                  <a:moveTo>
                    <a:pt x="0" y="0"/>
                  </a:moveTo>
                  <a:lnTo>
                    <a:pt x="48" y="0"/>
                  </a:lnTo>
                  <a:lnTo>
                    <a:pt x="120" y="0"/>
                  </a:lnTo>
                  <a:lnTo>
                    <a:pt x="199" y="0"/>
                  </a:lnTo>
                  <a:lnTo>
                    <a:pt x="279" y="0"/>
                  </a:lnTo>
                  <a:lnTo>
                    <a:pt x="351" y="0"/>
                  </a:lnTo>
                  <a:lnTo>
                    <a:pt x="431" y="0"/>
                  </a:lnTo>
                  <a:lnTo>
                    <a:pt x="510" y="0"/>
                  </a:lnTo>
                  <a:lnTo>
                    <a:pt x="582" y="0"/>
                  </a:lnTo>
                  <a:lnTo>
                    <a:pt x="662" y="0"/>
                  </a:lnTo>
                  <a:lnTo>
                    <a:pt x="741" y="0"/>
                  </a:lnTo>
                  <a:lnTo>
                    <a:pt x="821" y="0"/>
                  </a:lnTo>
                  <a:lnTo>
                    <a:pt x="901" y="0"/>
                  </a:lnTo>
                  <a:lnTo>
                    <a:pt x="981" y="0"/>
                  </a:lnTo>
                  <a:lnTo>
                    <a:pt x="10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48"/>
            <p:cNvSpPr>
              <a:spLocks/>
            </p:cNvSpPr>
            <p:nvPr/>
          </p:nvSpPr>
          <p:spPr bwMode="auto">
            <a:xfrm>
              <a:off x="602" y="2619"/>
              <a:ext cx="765" cy="438"/>
            </a:xfrm>
            <a:custGeom>
              <a:avLst/>
              <a:gdLst>
                <a:gd name="T0" fmla="*/ 0 w 765"/>
                <a:gd name="T1" fmla="*/ 438 h 438"/>
                <a:gd name="T2" fmla="*/ 24 w 765"/>
                <a:gd name="T3" fmla="*/ 422 h 438"/>
                <a:gd name="T4" fmla="*/ 96 w 765"/>
                <a:gd name="T5" fmla="*/ 382 h 438"/>
                <a:gd name="T6" fmla="*/ 159 w 765"/>
                <a:gd name="T7" fmla="*/ 342 h 438"/>
                <a:gd name="T8" fmla="*/ 223 w 765"/>
                <a:gd name="T9" fmla="*/ 303 h 438"/>
                <a:gd name="T10" fmla="*/ 295 w 765"/>
                <a:gd name="T11" fmla="*/ 271 h 438"/>
                <a:gd name="T12" fmla="*/ 359 w 765"/>
                <a:gd name="T13" fmla="*/ 231 h 438"/>
                <a:gd name="T14" fmla="*/ 431 w 765"/>
                <a:gd name="T15" fmla="*/ 191 h 438"/>
                <a:gd name="T16" fmla="*/ 494 w 765"/>
                <a:gd name="T17" fmla="*/ 151 h 438"/>
                <a:gd name="T18" fmla="*/ 566 w 765"/>
                <a:gd name="T19" fmla="*/ 119 h 438"/>
                <a:gd name="T20" fmla="*/ 630 w 765"/>
                <a:gd name="T21" fmla="*/ 79 h 438"/>
                <a:gd name="T22" fmla="*/ 702 w 765"/>
                <a:gd name="T23" fmla="*/ 39 h 438"/>
                <a:gd name="T24" fmla="*/ 765 w 765"/>
                <a:gd name="T2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5" h="438">
                  <a:moveTo>
                    <a:pt x="0" y="438"/>
                  </a:moveTo>
                  <a:lnTo>
                    <a:pt x="24" y="422"/>
                  </a:lnTo>
                  <a:lnTo>
                    <a:pt x="96" y="382"/>
                  </a:lnTo>
                  <a:lnTo>
                    <a:pt x="159" y="342"/>
                  </a:lnTo>
                  <a:lnTo>
                    <a:pt x="223" y="303"/>
                  </a:lnTo>
                  <a:lnTo>
                    <a:pt x="295" y="271"/>
                  </a:lnTo>
                  <a:lnTo>
                    <a:pt x="359" y="231"/>
                  </a:lnTo>
                  <a:lnTo>
                    <a:pt x="431" y="191"/>
                  </a:lnTo>
                  <a:lnTo>
                    <a:pt x="494" y="151"/>
                  </a:lnTo>
                  <a:lnTo>
                    <a:pt x="566" y="119"/>
                  </a:lnTo>
                  <a:lnTo>
                    <a:pt x="630" y="79"/>
                  </a:lnTo>
                  <a:lnTo>
                    <a:pt x="702" y="39"/>
                  </a:lnTo>
                  <a:lnTo>
                    <a:pt x="76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>
              <a:off x="1112" y="2619"/>
              <a:ext cx="255" cy="438"/>
            </a:xfrm>
            <a:custGeom>
              <a:avLst/>
              <a:gdLst>
                <a:gd name="T0" fmla="*/ 0 w 255"/>
                <a:gd name="T1" fmla="*/ 438 h 438"/>
                <a:gd name="T2" fmla="*/ 24 w 255"/>
                <a:gd name="T3" fmla="*/ 398 h 438"/>
                <a:gd name="T4" fmla="*/ 64 w 255"/>
                <a:gd name="T5" fmla="*/ 334 h 438"/>
                <a:gd name="T6" fmla="*/ 104 w 255"/>
                <a:gd name="T7" fmla="*/ 263 h 438"/>
                <a:gd name="T8" fmla="*/ 144 w 255"/>
                <a:gd name="T9" fmla="*/ 199 h 438"/>
                <a:gd name="T10" fmla="*/ 184 w 255"/>
                <a:gd name="T11" fmla="*/ 135 h 438"/>
                <a:gd name="T12" fmla="*/ 216 w 255"/>
                <a:gd name="T13" fmla="*/ 63 h 438"/>
                <a:gd name="T14" fmla="*/ 255 w 255"/>
                <a:gd name="T1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438">
                  <a:moveTo>
                    <a:pt x="0" y="438"/>
                  </a:moveTo>
                  <a:lnTo>
                    <a:pt x="24" y="398"/>
                  </a:lnTo>
                  <a:lnTo>
                    <a:pt x="64" y="334"/>
                  </a:lnTo>
                  <a:lnTo>
                    <a:pt x="104" y="263"/>
                  </a:lnTo>
                  <a:lnTo>
                    <a:pt x="144" y="199"/>
                  </a:lnTo>
                  <a:lnTo>
                    <a:pt x="184" y="135"/>
                  </a:lnTo>
                  <a:lnTo>
                    <a:pt x="216" y="63"/>
                  </a:lnTo>
                  <a:lnTo>
                    <a:pt x="2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>
              <a:off x="1367" y="2619"/>
              <a:ext cx="1" cy="430"/>
            </a:xfrm>
            <a:custGeom>
              <a:avLst/>
              <a:gdLst>
                <a:gd name="T0" fmla="*/ 430 h 430"/>
                <a:gd name="T1" fmla="*/ 382 h 430"/>
                <a:gd name="T2" fmla="*/ 311 h 430"/>
                <a:gd name="T3" fmla="*/ 231 h 430"/>
                <a:gd name="T4" fmla="*/ 151 h 430"/>
                <a:gd name="T5" fmla="*/ 79 h 430"/>
                <a:gd name="T6" fmla="*/ 0 h 4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30">
                  <a:moveTo>
                    <a:pt x="0" y="430"/>
                  </a:moveTo>
                  <a:lnTo>
                    <a:pt x="0" y="382"/>
                  </a:lnTo>
                  <a:lnTo>
                    <a:pt x="0" y="311"/>
                  </a:lnTo>
                  <a:lnTo>
                    <a:pt x="0" y="231"/>
                  </a:lnTo>
                  <a:lnTo>
                    <a:pt x="0" y="151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1367" y="2619"/>
              <a:ext cx="263" cy="430"/>
            </a:xfrm>
            <a:custGeom>
              <a:avLst/>
              <a:gdLst>
                <a:gd name="T0" fmla="*/ 263 w 263"/>
                <a:gd name="T1" fmla="*/ 430 h 430"/>
                <a:gd name="T2" fmla="*/ 240 w 263"/>
                <a:gd name="T3" fmla="*/ 398 h 430"/>
                <a:gd name="T4" fmla="*/ 200 w 263"/>
                <a:gd name="T5" fmla="*/ 334 h 430"/>
                <a:gd name="T6" fmla="*/ 160 w 263"/>
                <a:gd name="T7" fmla="*/ 263 h 430"/>
                <a:gd name="T8" fmla="*/ 120 w 263"/>
                <a:gd name="T9" fmla="*/ 199 h 430"/>
                <a:gd name="T10" fmla="*/ 80 w 263"/>
                <a:gd name="T11" fmla="*/ 135 h 430"/>
                <a:gd name="T12" fmla="*/ 40 w 263"/>
                <a:gd name="T13" fmla="*/ 63 h 430"/>
                <a:gd name="T14" fmla="*/ 0 w 263"/>
                <a:gd name="T15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430">
                  <a:moveTo>
                    <a:pt x="263" y="430"/>
                  </a:moveTo>
                  <a:lnTo>
                    <a:pt x="240" y="398"/>
                  </a:lnTo>
                  <a:lnTo>
                    <a:pt x="200" y="334"/>
                  </a:lnTo>
                  <a:lnTo>
                    <a:pt x="160" y="263"/>
                  </a:lnTo>
                  <a:lnTo>
                    <a:pt x="120" y="199"/>
                  </a:lnTo>
                  <a:lnTo>
                    <a:pt x="80" y="135"/>
                  </a:lnTo>
                  <a:lnTo>
                    <a:pt x="40" y="6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52"/>
            <p:cNvSpPr>
              <a:spLocks/>
            </p:cNvSpPr>
            <p:nvPr/>
          </p:nvSpPr>
          <p:spPr bwMode="auto">
            <a:xfrm>
              <a:off x="1367" y="2619"/>
              <a:ext cx="774" cy="438"/>
            </a:xfrm>
            <a:custGeom>
              <a:avLst/>
              <a:gdLst>
                <a:gd name="T0" fmla="*/ 774 w 774"/>
                <a:gd name="T1" fmla="*/ 438 h 438"/>
                <a:gd name="T2" fmla="*/ 750 w 774"/>
                <a:gd name="T3" fmla="*/ 422 h 438"/>
                <a:gd name="T4" fmla="*/ 678 w 774"/>
                <a:gd name="T5" fmla="*/ 382 h 438"/>
                <a:gd name="T6" fmla="*/ 614 w 774"/>
                <a:gd name="T7" fmla="*/ 342 h 438"/>
                <a:gd name="T8" fmla="*/ 543 w 774"/>
                <a:gd name="T9" fmla="*/ 303 h 438"/>
                <a:gd name="T10" fmla="*/ 479 w 774"/>
                <a:gd name="T11" fmla="*/ 271 h 438"/>
                <a:gd name="T12" fmla="*/ 407 w 774"/>
                <a:gd name="T13" fmla="*/ 231 h 438"/>
                <a:gd name="T14" fmla="*/ 343 w 774"/>
                <a:gd name="T15" fmla="*/ 191 h 438"/>
                <a:gd name="T16" fmla="*/ 271 w 774"/>
                <a:gd name="T17" fmla="*/ 151 h 438"/>
                <a:gd name="T18" fmla="*/ 208 w 774"/>
                <a:gd name="T19" fmla="*/ 119 h 438"/>
                <a:gd name="T20" fmla="*/ 136 w 774"/>
                <a:gd name="T21" fmla="*/ 79 h 438"/>
                <a:gd name="T22" fmla="*/ 72 w 774"/>
                <a:gd name="T23" fmla="*/ 39 h 438"/>
                <a:gd name="T24" fmla="*/ 0 w 774"/>
                <a:gd name="T2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4" h="438">
                  <a:moveTo>
                    <a:pt x="774" y="438"/>
                  </a:moveTo>
                  <a:lnTo>
                    <a:pt x="750" y="422"/>
                  </a:lnTo>
                  <a:lnTo>
                    <a:pt x="678" y="382"/>
                  </a:lnTo>
                  <a:lnTo>
                    <a:pt x="614" y="342"/>
                  </a:lnTo>
                  <a:lnTo>
                    <a:pt x="543" y="303"/>
                  </a:lnTo>
                  <a:lnTo>
                    <a:pt x="479" y="271"/>
                  </a:lnTo>
                  <a:lnTo>
                    <a:pt x="407" y="231"/>
                  </a:lnTo>
                  <a:lnTo>
                    <a:pt x="343" y="191"/>
                  </a:lnTo>
                  <a:lnTo>
                    <a:pt x="271" y="151"/>
                  </a:lnTo>
                  <a:lnTo>
                    <a:pt x="208" y="119"/>
                  </a:lnTo>
                  <a:lnTo>
                    <a:pt x="136" y="79"/>
                  </a:lnTo>
                  <a:lnTo>
                    <a:pt x="72" y="3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53"/>
            <p:cNvSpPr>
              <a:spLocks/>
            </p:cNvSpPr>
            <p:nvPr/>
          </p:nvSpPr>
          <p:spPr bwMode="auto">
            <a:xfrm>
              <a:off x="1367" y="2619"/>
              <a:ext cx="1826" cy="1"/>
            </a:xfrm>
            <a:custGeom>
              <a:avLst/>
              <a:gdLst>
                <a:gd name="T0" fmla="*/ 1826 w 1826"/>
                <a:gd name="T1" fmla="*/ 1762 w 1826"/>
                <a:gd name="T2" fmla="*/ 1691 w 1826"/>
                <a:gd name="T3" fmla="*/ 1619 w 1826"/>
                <a:gd name="T4" fmla="*/ 1539 w 1826"/>
                <a:gd name="T5" fmla="*/ 1467 w 1826"/>
                <a:gd name="T6" fmla="*/ 1396 w 1826"/>
                <a:gd name="T7" fmla="*/ 1316 w 1826"/>
                <a:gd name="T8" fmla="*/ 1244 w 1826"/>
                <a:gd name="T9" fmla="*/ 1164 w 1826"/>
                <a:gd name="T10" fmla="*/ 1093 w 1826"/>
                <a:gd name="T11" fmla="*/ 1013 w 1826"/>
                <a:gd name="T12" fmla="*/ 941 w 1826"/>
                <a:gd name="T13" fmla="*/ 861 w 1826"/>
                <a:gd name="T14" fmla="*/ 782 w 1826"/>
                <a:gd name="T15" fmla="*/ 710 w 1826"/>
                <a:gd name="T16" fmla="*/ 630 w 1826"/>
                <a:gd name="T17" fmla="*/ 551 w 1826"/>
                <a:gd name="T18" fmla="*/ 471 w 1826"/>
                <a:gd name="T19" fmla="*/ 399 w 1826"/>
                <a:gd name="T20" fmla="*/ 319 w 1826"/>
                <a:gd name="T21" fmla="*/ 240 w 1826"/>
                <a:gd name="T22" fmla="*/ 160 w 1826"/>
                <a:gd name="T23" fmla="*/ 80 w 1826"/>
                <a:gd name="T24" fmla="*/ 0 w 18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</a:cxnLst>
              <a:rect l="0" t="0" r="r" b="b"/>
              <a:pathLst>
                <a:path w="1826">
                  <a:moveTo>
                    <a:pt x="1826" y="0"/>
                  </a:moveTo>
                  <a:lnTo>
                    <a:pt x="1762" y="0"/>
                  </a:lnTo>
                  <a:lnTo>
                    <a:pt x="1691" y="0"/>
                  </a:lnTo>
                  <a:lnTo>
                    <a:pt x="1619" y="0"/>
                  </a:lnTo>
                  <a:lnTo>
                    <a:pt x="1539" y="0"/>
                  </a:lnTo>
                  <a:lnTo>
                    <a:pt x="1467" y="0"/>
                  </a:lnTo>
                  <a:lnTo>
                    <a:pt x="1396" y="0"/>
                  </a:lnTo>
                  <a:lnTo>
                    <a:pt x="1316" y="0"/>
                  </a:lnTo>
                  <a:lnTo>
                    <a:pt x="1244" y="0"/>
                  </a:lnTo>
                  <a:lnTo>
                    <a:pt x="1164" y="0"/>
                  </a:lnTo>
                  <a:lnTo>
                    <a:pt x="1093" y="0"/>
                  </a:lnTo>
                  <a:lnTo>
                    <a:pt x="1013" y="0"/>
                  </a:lnTo>
                  <a:lnTo>
                    <a:pt x="941" y="0"/>
                  </a:lnTo>
                  <a:lnTo>
                    <a:pt x="861" y="0"/>
                  </a:lnTo>
                  <a:lnTo>
                    <a:pt x="782" y="0"/>
                  </a:lnTo>
                  <a:lnTo>
                    <a:pt x="710" y="0"/>
                  </a:lnTo>
                  <a:lnTo>
                    <a:pt x="630" y="0"/>
                  </a:lnTo>
                  <a:lnTo>
                    <a:pt x="551" y="0"/>
                  </a:lnTo>
                  <a:lnTo>
                    <a:pt x="471" y="0"/>
                  </a:lnTo>
                  <a:lnTo>
                    <a:pt x="399" y="0"/>
                  </a:lnTo>
                  <a:lnTo>
                    <a:pt x="319" y="0"/>
                  </a:lnTo>
                  <a:lnTo>
                    <a:pt x="240" y="0"/>
                  </a:lnTo>
                  <a:lnTo>
                    <a:pt x="160" y="0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54"/>
            <p:cNvSpPr>
              <a:spLocks/>
            </p:cNvSpPr>
            <p:nvPr/>
          </p:nvSpPr>
          <p:spPr bwMode="auto">
            <a:xfrm>
              <a:off x="1367" y="1590"/>
              <a:ext cx="1826" cy="1029"/>
            </a:xfrm>
            <a:custGeom>
              <a:avLst/>
              <a:gdLst>
                <a:gd name="T0" fmla="*/ 1826 w 1826"/>
                <a:gd name="T1" fmla="*/ 0 h 1029"/>
                <a:gd name="T2" fmla="*/ 1770 w 1826"/>
                <a:gd name="T3" fmla="*/ 32 h 1029"/>
                <a:gd name="T4" fmla="*/ 1707 w 1826"/>
                <a:gd name="T5" fmla="*/ 72 h 1029"/>
                <a:gd name="T6" fmla="*/ 1651 w 1826"/>
                <a:gd name="T7" fmla="*/ 104 h 1029"/>
                <a:gd name="T8" fmla="*/ 1587 w 1826"/>
                <a:gd name="T9" fmla="*/ 136 h 1029"/>
                <a:gd name="T10" fmla="*/ 1523 w 1826"/>
                <a:gd name="T11" fmla="*/ 176 h 1029"/>
                <a:gd name="T12" fmla="*/ 1459 w 1826"/>
                <a:gd name="T13" fmla="*/ 207 h 1029"/>
                <a:gd name="T14" fmla="*/ 1404 w 1826"/>
                <a:gd name="T15" fmla="*/ 239 h 1029"/>
                <a:gd name="T16" fmla="*/ 1332 w 1826"/>
                <a:gd name="T17" fmla="*/ 279 h 1029"/>
                <a:gd name="T18" fmla="*/ 1268 w 1826"/>
                <a:gd name="T19" fmla="*/ 319 h 1029"/>
                <a:gd name="T20" fmla="*/ 1204 w 1826"/>
                <a:gd name="T21" fmla="*/ 351 h 1029"/>
                <a:gd name="T22" fmla="*/ 1140 w 1826"/>
                <a:gd name="T23" fmla="*/ 391 h 1029"/>
                <a:gd name="T24" fmla="*/ 1077 w 1826"/>
                <a:gd name="T25" fmla="*/ 423 h 1029"/>
                <a:gd name="T26" fmla="*/ 1013 w 1826"/>
                <a:gd name="T27" fmla="*/ 463 h 1029"/>
                <a:gd name="T28" fmla="*/ 949 w 1826"/>
                <a:gd name="T29" fmla="*/ 502 h 1029"/>
                <a:gd name="T30" fmla="*/ 877 w 1826"/>
                <a:gd name="T31" fmla="*/ 534 h 1029"/>
                <a:gd name="T32" fmla="*/ 814 w 1826"/>
                <a:gd name="T33" fmla="*/ 574 h 1029"/>
                <a:gd name="T34" fmla="*/ 750 w 1826"/>
                <a:gd name="T35" fmla="*/ 614 h 1029"/>
                <a:gd name="T36" fmla="*/ 678 w 1826"/>
                <a:gd name="T37" fmla="*/ 646 h 1029"/>
                <a:gd name="T38" fmla="*/ 614 w 1826"/>
                <a:gd name="T39" fmla="*/ 686 h 1029"/>
                <a:gd name="T40" fmla="*/ 543 w 1826"/>
                <a:gd name="T41" fmla="*/ 726 h 1029"/>
                <a:gd name="T42" fmla="*/ 479 w 1826"/>
                <a:gd name="T43" fmla="*/ 766 h 1029"/>
                <a:gd name="T44" fmla="*/ 407 w 1826"/>
                <a:gd name="T45" fmla="*/ 797 h 1029"/>
                <a:gd name="T46" fmla="*/ 343 w 1826"/>
                <a:gd name="T47" fmla="*/ 837 h 1029"/>
                <a:gd name="T48" fmla="*/ 271 w 1826"/>
                <a:gd name="T49" fmla="*/ 877 h 1029"/>
                <a:gd name="T50" fmla="*/ 208 w 1826"/>
                <a:gd name="T51" fmla="*/ 917 h 1029"/>
                <a:gd name="T52" fmla="*/ 136 w 1826"/>
                <a:gd name="T53" fmla="*/ 957 h 1029"/>
                <a:gd name="T54" fmla="*/ 72 w 1826"/>
                <a:gd name="T55" fmla="*/ 989 h 1029"/>
                <a:gd name="T56" fmla="*/ 0 w 1826"/>
                <a:gd name="T57" fmla="*/ 1029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26" h="1029">
                  <a:moveTo>
                    <a:pt x="1826" y="0"/>
                  </a:moveTo>
                  <a:lnTo>
                    <a:pt x="1770" y="32"/>
                  </a:lnTo>
                  <a:lnTo>
                    <a:pt x="1707" y="72"/>
                  </a:lnTo>
                  <a:lnTo>
                    <a:pt x="1651" y="104"/>
                  </a:lnTo>
                  <a:lnTo>
                    <a:pt x="1587" y="136"/>
                  </a:lnTo>
                  <a:lnTo>
                    <a:pt x="1523" y="176"/>
                  </a:lnTo>
                  <a:lnTo>
                    <a:pt x="1459" y="207"/>
                  </a:lnTo>
                  <a:lnTo>
                    <a:pt x="1404" y="239"/>
                  </a:lnTo>
                  <a:lnTo>
                    <a:pt x="1332" y="279"/>
                  </a:lnTo>
                  <a:lnTo>
                    <a:pt x="1268" y="319"/>
                  </a:lnTo>
                  <a:lnTo>
                    <a:pt x="1204" y="351"/>
                  </a:lnTo>
                  <a:lnTo>
                    <a:pt x="1140" y="391"/>
                  </a:lnTo>
                  <a:lnTo>
                    <a:pt x="1077" y="423"/>
                  </a:lnTo>
                  <a:lnTo>
                    <a:pt x="1013" y="463"/>
                  </a:lnTo>
                  <a:lnTo>
                    <a:pt x="949" y="502"/>
                  </a:lnTo>
                  <a:lnTo>
                    <a:pt x="877" y="534"/>
                  </a:lnTo>
                  <a:lnTo>
                    <a:pt x="814" y="574"/>
                  </a:lnTo>
                  <a:lnTo>
                    <a:pt x="750" y="614"/>
                  </a:lnTo>
                  <a:lnTo>
                    <a:pt x="678" y="646"/>
                  </a:lnTo>
                  <a:lnTo>
                    <a:pt x="614" y="686"/>
                  </a:lnTo>
                  <a:lnTo>
                    <a:pt x="543" y="726"/>
                  </a:lnTo>
                  <a:lnTo>
                    <a:pt x="479" y="766"/>
                  </a:lnTo>
                  <a:lnTo>
                    <a:pt x="407" y="797"/>
                  </a:lnTo>
                  <a:lnTo>
                    <a:pt x="343" y="837"/>
                  </a:lnTo>
                  <a:lnTo>
                    <a:pt x="271" y="877"/>
                  </a:lnTo>
                  <a:lnTo>
                    <a:pt x="208" y="917"/>
                  </a:lnTo>
                  <a:lnTo>
                    <a:pt x="136" y="957"/>
                  </a:lnTo>
                  <a:lnTo>
                    <a:pt x="72" y="989"/>
                  </a:lnTo>
                  <a:lnTo>
                    <a:pt x="0" y="102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55"/>
            <p:cNvSpPr>
              <a:spLocks/>
            </p:cNvSpPr>
            <p:nvPr/>
          </p:nvSpPr>
          <p:spPr bwMode="auto">
            <a:xfrm>
              <a:off x="1367" y="1072"/>
              <a:ext cx="917" cy="1547"/>
            </a:xfrm>
            <a:custGeom>
              <a:avLst/>
              <a:gdLst>
                <a:gd name="T0" fmla="*/ 917 w 917"/>
                <a:gd name="T1" fmla="*/ 0 h 1547"/>
                <a:gd name="T2" fmla="*/ 885 w 917"/>
                <a:gd name="T3" fmla="*/ 64 h 1547"/>
                <a:gd name="T4" fmla="*/ 845 w 917"/>
                <a:gd name="T5" fmla="*/ 128 h 1547"/>
                <a:gd name="T6" fmla="*/ 806 w 917"/>
                <a:gd name="T7" fmla="*/ 183 h 1547"/>
                <a:gd name="T8" fmla="*/ 774 w 917"/>
                <a:gd name="T9" fmla="*/ 247 h 1547"/>
                <a:gd name="T10" fmla="*/ 734 w 917"/>
                <a:gd name="T11" fmla="*/ 311 h 1547"/>
                <a:gd name="T12" fmla="*/ 694 w 917"/>
                <a:gd name="T13" fmla="*/ 375 h 1547"/>
                <a:gd name="T14" fmla="*/ 662 w 917"/>
                <a:gd name="T15" fmla="*/ 438 h 1547"/>
                <a:gd name="T16" fmla="*/ 622 w 917"/>
                <a:gd name="T17" fmla="*/ 502 h 1547"/>
                <a:gd name="T18" fmla="*/ 582 w 917"/>
                <a:gd name="T19" fmla="*/ 566 h 1547"/>
                <a:gd name="T20" fmla="*/ 551 w 917"/>
                <a:gd name="T21" fmla="*/ 630 h 1547"/>
                <a:gd name="T22" fmla="*/ 511 w 917"/>
                <a:gd name="T23" fmla="*/ 694 h 1547"/>
                <a:gd name="T24" fmla="*/ 471 w 917"/>
                <a:gd name="T25" fmla="*/ 757 h 1547"/>
                <a:gd name="T26" fmla="*/ 431 w 917"/>
                <a:gd name="T27" fmla="*/ 821 h 1547"/>
                <a:gd name="T28" fmla="*/ 391 w 917"/>
                <a:gd name="T29" fmla="*/ 885 h 1547"/>
                <a:gd name="T30" fmla="*/ 351 w 917"/>
                <a:gd name="T31" fmla="*/ 957 h 1547"/>
                <a:gd name="T32" fmla="*/ 319 w 917"/>
                <a:gd name="T33" fmla="*/ 1020 h 1547"/>
                <a:gd name="T34" fmla="*/ 279 w 917"/>
                <a:gd name="T35" fmla="*/ 1084 h 1547"/>
                <a:gd name="T36" fmla="*/ 240 w 917"/>
                <a:gd name="T37" fmla="*/ 1148 h 1547"/>
                <a:gd name="T38" fmla="*/ 200 w 917"/>
                <a:gd name="T39" fmla="*/ 1220 h 1547"/>
                <a:gd name="T40" fmla="*/ 160 w 917"/>
                <a:gd name="T41" fmla="*/ 1284 h 1547"/>
                <a:gd name="T42" fmla="*/ 120 w 917"/>
                <a:gd name="T43" fmla="*/ 1347 h 1547"/>
                <a:gd name="T44" fmla="*/ 80 w 917"/>
                <a:gd name="T45" fmla="*/ 1419 h 1547"/>
                <a:gd name="T46" fmla="*/ 40 w 917"/>
                <a:gd name="T47" fmla="*/ 1483 h 1547"/>
                <a:gd name="T48" fmla="*/ 0 w 917"/>
                <a:gd name="T49" fmla="*/ 1547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7" h="1547">
                  <a:moveTo>
                    <a:pt x="917" y="0"/>
                  </a:moveTo>
                  <a:lnTo>
                    <a:pt x="885" y="64"/>
                  </a:lnTo>
                  <a:lnTo>
                    <a:pt x="845" y="128"/>
                  </a:lnTo>
                  <a:lnTo>
                    <a:pt x="806" y="183"/>
                  </a:lnTo>
                  <a:lnTo>
                    <a:pt x="774" y="247"/>
                  </a:lnTo>
                  <a:lnTo>
                    <a:pt x="734" y="311"/>
                  </a:lnTo>
                  <a:lnTo>
                    <a:pt x="694" y="375"/>
                  </a:lnTo>
                  <a:lnTo>
                    <a:pt x="662" y="438"/>
                  </a:lnTo>
                  <a:lnTo>
                    <a:pt x="622" y="502"/>
                  </a:lnTo>
                  <a:lnTo>
                    <a:pt x="582" y="566"/>
                  </a:lnTo>
                  <a:lnTo>
                    <a:pt x="551" y="630"/>
                  </a:lnTo>
                  <a:lnTo>
                    <a:pt x="511" y="694"/>
                  </a:lnTo>
                  <a:lnTo>
                    <a:pt x="471" y="757"/>
                  </a:lnTo>
                  <a:lnTo>
                    <a:pt x="431" y="821"/>
                  </a:lnTo>
                  <a:lnTo>
                    <a:pt x="391" y="885"/>
                  </a:lnTo>
                  <a:lnTo>
                    <a:pt x="351" y="957"/>
                  </a:lnTo>
                  <a:lnTo>
                    <a:pt x="319" y="1020"/>
                  </a:lnTo>
                  <a:lnTo>
                    <a:pt x="279" y="1084"/>
                  </a:lnTo>
                  <a:lnTo>
                    <a:pt x="240" y="1148"/>
                  </a:lnTo>
                  <a:lnTo>
                    <a:pt x="200" y="1220"/>
                  </a:lnTo>
                  <a:lnTo>
                    <a:pt x="160" y="1284"/>
                  </a:lnTo>
                  <a:lnTo>
                    <a:pt x="120" y="1347"/>
                  </a:lnTo>
                  <a:lnTo>
                    <a:pt x="80" y="1419"/>
                  </a:lnTo>
                  <a:lnTo>
                    <a:pt x="40" y="1483"/>
                  </a:lnTo>
                  <a:lnTo>
                    <a:pt x="0" y="154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56"/>
            <p:cNvSpPr>
              <a:spLocks/>
            </p:cNvSpPr>
            <p:nvPr/>
          </p:nvSpPr>
          <p:spPr bwMode="auto">
            <a:xfrm>
              <a:off x="1367" y="1064"/>
              <a:ext cx="1" cy="1555"/>
            </a:xfrm>
            <a:custGeom>
              <a:avLst/>
              <a:gdLst>
                <a:gd name="T0" fmla="*/ 0 h 1555"/>
                <a:gd name="T1" fmla="*/ 56 h 1555"/>
                <a:gd name="T2" fmla="*/ 128 h 1555"/>
                <a:gd name="T3" fmla="*/ 199 h 1555"/>
                <a:gd name="T4" fmla="*/ 271 h 1555"/>
                <a:gd name="T5" fmla="*/ 343 h 1555"/>
                <a:gd name="T6" fmla="*/ 423 h 1555"/>
                <a:gd name="T7" fmla="*/ 494 h 1555"/>
                <a:gd name="T8" fmla="*/ 566 h 1555"/>
                <a:gd name="T9" fmla="*/ 646 h 1555"/>
                <a:gd name="T10" fmla="*/ 717 h 1555"/>
                <a:gd name="T11" fmla="*/ 797 h 1555"/>
                <a:gd name="T12" fmla="*/ 869 h 1555"/>
                <a:gd name="T13" fmla="*/ 949 h 1555"/>
                <a:gd name="T14" fmla="*/ 1020 h 1555"/>
                <a:gd name="T15" fmla="*/ 1100 h 1555"/>
                <a:gd name="T16" fmla="*/ 1172 h 1555"/>
                <a:gd name="T17" fmla="*/ 1252 h 1555"/>
                <a:gd name="T18" fmla="*/ 1323 h 1555"/>
                <a:gd name="T19" fmla="*/ 1403 h 1555"/>
                <a:gd name="T20" fmla="*/ 1483 h 1555"/>
                <a:gd name="T21" fmla="*/ 1555 h 155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</a:cxnLst>
              <a:rect l="0" t="0" r="r" b="b"/>
              <a:pathLst>
                <a:path h="1555">
                  <a:moveTo>
                    <a:pt x="0" y="0"/>
                  </a:moveTo>
                  <a:lnTo>
                    <a:pt x="0" y="56"/>
                  </a:lnTo>
                  <a:lnTo>
                    <a:pt x="0" y="128"/>
                  </a:lnTo>
                  <a:lnTo>
                    <a:pt x="0" y="199"/>
                  </a:lnTo>
                  <a:lnTo>
                    <a:pt x="0" y="271"/>
                  </a:lnTo>
                  <a:lnTo>
                    <a:pt x="0" y="343"/>
                  </a:lnTo>
                  <a:lnTo>
                    <a:pt x="0" y="423"/>
                  </a:lnTo>
                  <a:lnTo>
                    <a:pt x="0" y="494"/>
                  </a:lnTo>
                  <a:lnTo>
                    <a:pt x="0" y="566"/>
                  </a:lnTo>
                  <a:lnTo>
                    <a:pt x="0" y="646"/>
                  </a:lnTo>
                  <a:lnTo>
                    <a:pt x="0" y="717"/>
                  </a:lnTo>
                  <a:lnTo>
                    <a:pt x="0" y="797"/>
                  </a:lnTo>
                  <a:lnTo>
                    <a:pt x="0" y="869"/>
                  </a:lnTo>
                  <a:lnTo>
                    <a:pt x="0" y="949"/>
                  </a:lnTo>
                  <a:lnTo>
                    <a:pt x="0" y="1020"/>
                  </a:lnTo>
                  <a:lnTo>
                    <a:pt x="0" y="1100"/>
                  </a:lnTo>
                  <a:lnTo>
                    <a:pt x="0" y="1172"/>
                  </a:lnTo>
                  <a:lnTo>
                    <a:pt x="0" y="1252"/>
                  </a:lnTo>
                  <a:lnTo>
                    <a:pt x="0" y="1323"/>
                  </a:lnTo>
                  <a:lnTo>
                    <a:pt x="0" y="1403"/>
                  </a:lnTo>
                  <a:lnTo>
                    <a:pt x="0" y="1483"/>
                  </a:lnTo>
                  <a:lnTo>
                    <a:pt x="0" y="155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57"/>
            <p:cNvSpPr>
              <a:spLocks/>
            </p:cNvSpPr>
            <p:nvPr/>
          </p:nvSpPr>
          <p:spPr bwMode="auto">
            <a:xfrm>
              <a:off x="1312" y="1829"/>
              <a:ext cx="518" cy="503"/>
            </a:xfrm>
            <a:custGeom>
              <a:avLst/>
              <a:gdLst>
                <a:gd name="T0" fmla="*/ 191 w 518"/>
                <a:gd name="T1" fmla="*/ 495 h 503"/>
                <a:gd name="T2" fmla="*/ 239 w 518"/>
                <a:gd name="T3" fmla="*/ 503 h 503"/>
                <a:gd name="T4" fmla="*/ 287 w 518"/>
                <a:gd name="T5" fmla="*/ 503 h 503"/>
                <a:gd name="T6" fmla="*/ 326 w 518"/>
                <a:gd name="T7" fmla="*/ 495 h 503"/>
                <a:gd name="T8" fmla="*/ 366 w 518"/>
                <a:gd name="T9" fmla="*/ 479 h 503"/>
                <a:gd name="T10" fmla="*/ 406 w 518"/>
                <a:gd name="T11" fmla="*/ 463 h 503"/>
                <a:gd name="T12" fmla="*/ 446 w 518"/>
                <a:gd name="T13" fmla="*/ 431 h 503"/>
                <a:gd name="T14" fmla="*/ 470 w 518"/>
                <a:gd name="T15" fmla="*/ 399 h 503"/>
                <a:gd name="T16" fmla="*/ 494 w 518"/>
                <a:gd name="T17" fmla="*/ 359 h 503"/>
                <a:gd name="T18" fmla="*/ 510 w 518"/>
                <a:gd name="T19" fmla="*/ 319 h 503"/>
                <a:gd name="T20" fmla="*/ 518 w 518"/>
                <a:gd name="T21" fmla="*/ 279 h 503"/>
                <a:gd name="T22" fmla="*/ 518 w 518"/>
                <a:gd name="T23" fmla="*/ 232 h 503"/>
                <a:gd name="T24" fmla="*/ 510 w 518"/>
                <a:gd name="T25" fmla="*/ 192 h 503"/>
                <a:gd name="T26" fmla="*/ 494 w 518"/>
                <a:gd name="T27" fmla="*/ 152 h 503"/>
                <a:gd name="T28" fmla="*/ 470 w 518"/>
                <a:gd name="T29" fmla="*/ 112 h 503"/>
                <a:gd name="T30" fmla="*/ 446 w 518"/>
                <a:gd name="T31" fmla="*/ 80 h 503"/>
                <a:gd name="T32" fmla="*/ 406 w 518"/>
                <a:gd name="T33" fmla="*/ 48 h 503"/>
                <a:gd name="T34" fmla="*/ 366 w 518"/>
                <a:gd name="T35" fmla="*/ 24 h 503"/>
                <a:gd name="T36" fmla="*/ 326 w 518"/>
                <a:gd name="T37" fmla="*/ 8 h 503"/>
                <a:gd name="T38" fmla="*/ 279 w 518"/>
                <a:gd name="T39" fmla="*/ 0 h 503"/>
                <a:gd name="T40" fmla="*/ 239 w 518"/>
                <a:gd name="T41" fmla="*/ 0 h 503"/>
                <a:gd name="T42" fmla="*/ 191 w 518"/>
                <a:gd name="T43" fmla="*/ 8 h 503"/>
                <a:gd name="T44" fmla="*/ 151 w 518"/>
                <a:gd name="T45" fmla="*/ 24 h 503"/>
                <a:gd name="T46" fmla="*/ 111 w 518"/>
                <a:gd name="T47" fmla="*/ 48 h 503"/>
                <a:gd name="T48" fmla="*/ 71 w 518"/>
                <a:gd name="T49" fmla="*/ 80 h 503"/>
                <a:gd name="T50" fmla="*/ 47 w 518"/>
                <a:gd name="T51" fmla="*/ 112 h 503"/>
                <a:gd name="T52" fmla="*/ 23 w 518"/>
                <a:gd name="T53" fmla="*/ 144 h 503"/>
                <a:gd name="T54" fmla="*/ 8 w 518"/>
                <a:gd name="T55" fmla="*/ 192 h 503"/>
                <a:gd name="T56" fmla="*/ 0 w 518"/>
                <a:gd name="T57" fmla="*/ 232 h 503"/>
                <a:gd name="T58" fmla="*/ 0 w 518"/>
                <a:gd name="T59" fmla="*/ 279 h 503"/>
                <a:gd name="T60" fmla="*/ 8 w 518"/>
                <a:gd name="T61" fmla="*/ 319 h 503"/>
                <a:gd name="T62" fmla="*/ 23 w 518"/>
                <a:gd name="T63" fmla="*/ 359 h 503"/>
                <a:gd name="T64" fmla="*/ 47 w 518"/>
                <a:gd name="T65" fmla="*/ 399 h 503"/>
                <a:gd name="T66" fmla="*/ 79 w 518"/>
                <a:gd name="T67" fmla="*/ 431 h 503"/>
                <a:gd name="T68" fmla="*/ 111 w 518"/>
                <a:gd name="T69" fmla="*/ 463 h 503"/>
                <a:gd name="T70" fmla="*/ 151 w 518"/>
                <a:gd name="T71" fmla="*/ 479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8" h="503">
                  <a:moveTo>
                    <a:pt x="175" y="487"/>
                  </a:moveTo>
                  <a:lnTo>
                    <a:pt x="191" y="495"/>
                  </a:lnTo>
                  <a:lnTo>
                    <a:pt x="215" y="503"/>
                  </a:lnTo>
                  <a:lnTo>
                    <a:pt x="239" y="503"/>
                  </a:lnTo>
                  <a:lnTo>
                    <a:pt x="263" y="503"/>
                  </a:lnTo>
                  <a:lnTo>
                    <a:pt x="287" y="503"/>
                  </a:lnTo>
                  <a:lnTo>
                    <a:pt x="303" y="503"/>
                  </a:lnTo>
                  <a:lnTo>
                    <a:pt x="326" y="495"/>
                  </a:lnTo>
                  <a:lnTo>
                    <a:pt x="350" y="487"/>
                  </a:lnTo>
                  <a:lnTo>
                    <a:pt x="366" y="479"/>
                  </a:lnTo>
                  <a:lnTo>
                    <a:pt x="390" y="471"/>
                  </a:lnTo>
                  <a:lnTo>
                    <a:pt x="406" y="463"/>
                  </a:lnTo>
                  <a:lnTo>
                    <a:pt x="430" y="447"/>
                  </a:lnTo>
                  <a:lnTo>
                    <a:pt x="446" y="431"/>
                  </a:lnTo>
                  <a:lnTo>
                    <a:pt x="462" y="415"/>
                  </a:lnTo>
                  <a:lnTo>
                    <a:pt x="470" y="399"/>
                  </a:lnTo>
                  <a:lnTo>
                    <a:pt x="486" y="383"/>
                  </a:lnTo>
                  <a:lnTo>
                    <a:pt x="494" y="359"/>
                  </a:lnTo>
                  <a:lnTo>
                    <a:pt x="502" y="343"/>
                  </a:lnTo>
                  <a:lnTo>
                    <a:pt x="510" y="319"/>
                  </a:lnTo>
                  <a:lnTo>
                    <a:pt x="518" y="303"/>
                  </a:lnTo>
                  <a:lnTo>
                    <a:pt x="518" y="279"/>
                  </a:lnTo>
                  <a:lnTo>
                    <a:pt x="518" y="255"/>
                  </a:lnTo>
                  <a:lnTo>
                    <a:pt x="518" y="232"/>
                  </a:lnTo>
                  <a:lnTo>
                    <a:pt x="518" y="216"/>
                  </a:lnTo>
                  <a:lnTo>
                    <a:pt x="510" y="192"/>
                  </a:lnTo>
                  <a:lnTo>
                    <a:pt x="502" y="168"/>
                  </a:lnTo>
                  <a:lnTo>
                    <a:pt x="494" y="152"/>
                  </a:lnTo>
                  <a:lnTo>
                    <a:pt x="486" y="128"/>
                  </a:lnTo>
                  <a:lnTo>
                    <a:pt x="470" y="112"/>
                  </a:lnTo>
                  <a:lnTo>
                    <a:pt x="462" y="96"/>
                  </a:lnTo>
                  <a:lnTo>
                    <a:pt x="446" y="80"/>
                  </a:lnTo>
                  <a:lnTo>
                    <a:pt x="430" y="64"/>
                  </a:lnTo>
                  <a:lnTo>
                    <a:pt x="406" y="48"/>
                  </a:lnTo>
                  <a:lnTo>
                    <a:pt x="390" y="40"/>
                  </a:lnTo>
                  <a:lnTo>
                    <a:pt x="366" y="24"/>
                  </a:lnTo>
                  <a:lnTo>
                    <a:pt x="350" y="16"/>
                  </a:lnTo>
                  <a:lnTo>
                    <a:pt x="326" y="8"/>
                  </a:lnTo>
                  <a:lnTo>
                    <a:pt x="303" y="8"/>
                  </a:lnTo>
                  <a:lnTo>
                    <a:pt x="279" y="0"/>
                  </a:lnTo>
                  <a:lnTo>
                    <a:pt x="255" y="0"/>
                  </a:lnTo>
                  <a:lnTo>
                    <a:pt x="239" y="0"/>
                  </a:lnTo>
                  <a:lnTo>
                    <a:pt x="215" y="8"/>
                  </a:lnTo>
                  <a:lnTo>
                    <a:pt x="191" y="8"/>
                  </a:lnTo>
                  <a:lnTo>
                    <a:pt x="167" y="16"/>
                  </a:lnTo>
                  <a:lnTo>
                    <a:pt x="151" y="24"/>
                  </a:lnTo>
                  <a:lnTo>
                    <a:pt x="127" y="32"/>
                  </a:lnTo>
                  <a:lnTo>
                    <a:pt x="111" y="48"/>
                  </a:lnTo>
                  <a:lnTo>
                    <a:pt x="87" y="64"/>
                  </a:lnTo>
                  <a:lnTo>
                    <a:pt x="71" y="80"/>
                  </a:lnTo>
                  <a:lnTo>
                    <a:pt x="55" y="88"/>
                  </a:lnTo>
                  <a:lnTo>
                    <a:pt x="47" y="112"/>
                  </a:lnTo>
                  <a:lnTo>
                    <a:pt x="31" y="128"/>
                  </a:lnTo>
                  <a:lnTo>
                    <a:pt x="23" y="144"/>
                  </a:lnTo>
                  <a:lnTo>
                    <a:pt x="16" y="168"/>
                  </a:lnTo>
                  <a:lnTo>
                    <a:pt x="8" y="192"/>
                  </a:lnTo>
                  <a:lnTo>
                    <a:pt x="0" y="208"/>
                  </a:lnTo>
                  <a:lnTo>
                    <a:pt x="0" y="232"/>
                  </a:lnTo>
                  <a:lnTo>
                    <a:pt x="0" y="255"/>
                  </a:lnTo>
                  <a:lnTo>
                    <a:pt x="0" y="279"/>
                  </a:lnTo>
                  <a:lnTo>
                    <a:pt x="8" y="295"/>
                  </a:lnTo>
                  <a:lnTo>
                    <a:pt x="8" y="319"/>
                  </a:lnTo>
                  <a:lnTo>
                    <a:pt x="16" y="343"/>
                  </a:lnTo>
                  <a:lnTo>
                    <a:pt x="23" y="359"/>
                  </a:lnTo>
                  <a:lnTo>
                    <a:pt x="31" y="375"/>
                  </a:lnTo>
                  <a:lnTo>
                    <a:pt x="47" y="399"/>
                  </a:lnTo>
                  <a:lnTo>
                    <a:pt x="63" y="415"/>
                  </a:lnTo>
                  <a:lnTo>
                    <a:pt x="79" y="431"/>
                  </a:lnTo>
                  <a:lnTo>
                    <a:pt x="95" y="447"/>
                  </a:lnTo>
                  <a:lnTo>
                    <a:pt x="111" y="463"/>
                  </a:lnTo>
                  <a:lnTo>
                    <a:pt x="127" y="471"/>
                  </a:lnTo>
                  <a:lnTo>
                    <a:pt x="151" y="479"/>
                  </a:lnTo>
                  <a:lnTo>
                    <a:pt x="175" y="4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58"/>
            <p:cNvSpPr>
              <a:spLocks/>
            </p:cNvSpPr>
            <p:nvPr/>
          </p:nvSpPr>
          <p:spPr bwMode="auto">
            <a:xfrm>
              <a:off x="1415" y="1439"/>
              <a:ext cx="558" cy="526"/>
            </a:xfrm>
            <a:custGeom>
              <a:avLst/>
              <a:gdLst>
                <a:gd name="T0" fmla="*/ 215 w 558"/>
                <a:gd name="T1" fmla="*/ 518 h 526"/>
                <a:gd name="T2" fmla="*/ 263 w 558"/>
                <a:gd name="T3" fmla="*/ 526 h 526"/>
                <a:gd name="T4" fmla="*/ 311 w 558"/>
                <a:gd name="T5" fmla="*/ 526 h 526"/>
                <a:gd name="T6" fmla="*/ 359 w 558"/>
                <a:gd name="T7" fmla="*/ 518 h 526"/>
                <a:gd name="T8" fmla="*/ 407 w 558"/>
                <a:gd name="T9" fmla="*/ 502 h 526"/>
                <a:gd name="T10" fmla="*/ 447 w 558"/>
                <a:gd name="T11" fmla="*/ 478 h 526"/>
                <a:gd name="T12" fmla="*/ 479 w 558"/>
                <a:gd name="T13" fmla="*/ 454 h 526"/>
                <a:gd name="T14" fmla="*/ 510 w 558"/>
                <a:gd name="T15" fmla="*/ 414 h 526"/>
                <a:gd name="T16" fmla="*/ 534 w 558"/>
                <a:gd name="T17" fmla="*/ 374 h 526"/>
                <a:gd name="T18" fmla="*/ 550 w 558"/>
                <a:gd name="T19" fmla="*/ 335 h 526"/>
                <a:gd name="T20" fmla="*/ 558 w 558"/>
                <a:gd name="T21" fmla="*/ 287 h 526"/>
                <a:gd name="T22" fmla="*/ 558 w 558"/>
                <a:gd name="T23" fmla="*/ 247 h 526"/>
                <a:gd name="T24" fmla="*/ 550 w 558"/>
                <a:gd name="T25" fmla="*/ 199 h 526"/>
                <a:gd name="T26" fmla="*/ 534 w 558"/>
                <a:gd name="T27" fmla="*/ 151 h 526"/>
                <a:gd name="T28" fmla="*/ 503 w 558"/>
                <a:gd name="T29" fmla="*/ 111 h 526"/>
                <a:gd name="T30" fmla="*/ 471 w 558"/>
                <a:gd name="T31" fmla="*/ 79 h 526"/>
                <a:gd name="T32" fmla="*/ 431 w 558"/>
                <a:gd name="T33" fmla="*/ 48 h 526"/>
                <a:gd name="T34" fmla="*/ 391 w 558"/>
                <a:gd name="T35" fmla="*/ 24 h 526"/>
                <a:gd name="T36" fmla="*/ 343 w 558"/>
                <a:gd name="T37" fmla="*/ 8 h 526"/>
                <a:gd name="T38" fmla="*/ 295 w 558"/>
                <a:gd name="T39" fmla="*/ 0 h 526"/>
                <a:gd name="T40" fmla="*/ 247 w 558"/>
                <a:gd name="T41" fmla="*/ 0 h 526"/>
                <a:gd name="T42" fmla="*/ 200 w 558"/>
                <a:gd name="T43" fmla="*/ 8 h 526"/>
                <a:gd name="T44" fmla="*/ 152 w 558"/>
                <a:gd name="T45" fmla="*/ 24 h 526"/>
                <a:gd name="T46" fmla="*/ 112 w 558"/>
                <a:gd name="T47" fmla="*/ 48 h 526"/>
                <a:gd name="T48" fmla="*/ 72 w 558"/>
                <a:gd name="T49" fmla="*/ 79 h 526"/>
                <a:gd name="T50" fmla="*/ 40 w 558"/>
                <a:gd name="T51" fmla="*/ 119 h 526"/>
                <a:gd name="T52" fmla="*/ 24 w 558"/>
                <a:gd name="T53" fmla="*/ 159 h 526"/>
                <a:gd name="T54" fmla="*/ 8 w 558"/>
                <a:gd name="T55" fmla="*/ 199 h 526"/>
                <a:gd name="T56" fmla="*/ 0 w 558"/>
                <a:gd name="T57" fmla="*/ 247 h 526"/>
                <a:gd name="T58" fmla="*/ 0 w 558"/>
                <a:gd name="T59" fmla="*/ 287 h 526"/>
                <a:gd name="T60" fmla="*/ 16 w 558"/>
                <a:gd name="T61" fmla="*/ 335 h 526"/>
                <a:gd name="T62" fmla="*/ 32 w 558"/>
                <a:gd name="T63" fmla="*/ 374 h 526"/>
                <a:gd name="T64" fmla="*/ 56 w 558"/>
                <a:gd name="T65" fmla="*/ 414 h 526"/>
                <a:gd name="T66" fmla="*/ 88 w 558"/>
                <a:gd name="T67" fmla="*/ 454 h 526"/>
                <a:gd name="T68" fmla="*/ 128 w 558"/>
                <a:gd name="T69" fmla="*/ 478 h 526"/>
                <a:gd name="T70" fmla="*/ 168 w 558"/>
                <a:gd name="T71" fmla="*/ 50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8" h="526">
                  <a:moveTo>
                    <a:pt x="192" y="510"/>
                  </a:moveTo>
                  <a:lnTo>
                    <a:pt x="215" y="518"/>
                  </a:lnTo>
                  <a:lnTo>
                    <a:pt x="239" y="526"/>
                  </a:lnTo>
                  <a:lnTo>
                    <a:pt x="263" y="526"/>
                  </a:lnTo>
                  <a:lnTo>
                    <a:pt x="287" y="526"/>
                  </a:lnTo>
                  <a:lnTo>
                    <a:pt x="311" y="526"/>
                  </a:lnTo>
                  <a:lnTo>
                    <a:pt x="335" y="526"/>
                  </a:lnTo>
                  <a:lnTo>
                    <a:pt x="359" y="518"/>
                  </a:lnTo>
                  <a:lnTo>
                    <a:pt x="383" y="510"/>
                  </a:lnTo>
                  <a:lnTo>
                    <a:pt x="407" y="502"/>
                  </a:lnTo>
                  <a:lnTo>
                    <a:pt x="423" y="494"/>
                  </a:lnTo>
                  <a:lnTo>
                    <a:pt x="447" y="478"/>
                  </a:lnTo>
                  <a:lnTo>
                    <a:pt x="463" y="470"/>
                  </a:lnTo>
                  <a:lnTo>
                    <a:pt x="479" y="454"/>
                  </a:lnTo>
                  <a:lnTo>
                    <a:pt x="495" y="438"/>
                  </a:lnTo>
                  <a:lnTo>
                    <a:pt x="510" y="414"/>
                  </a:lnTo>
                  <a:lnTo>
                    <a:pt x="526" y="398"/>
                  </a:lnTo>
                  <a:lnTo>
                    <a:pt x="534" y="374"/>
                  </a:lnTo>
                  <a:lnTo>
                    <a:pt x="542" y="358"/>
                  </a:lnTo>
                  <a:lnTo>
                    <a:pt x="550" y="335"/>
                  </a:lnTo>
                  <a:lnTo>
                    <a:pt x="558" y="311"/>
                  </a:lnTo>
                  <a:lnTo>
                    <a:pt x="558" y="287"/>
                  </a:lnTo>
                  <a:lnTo>
                    <a:pt x="558" y="263"/>
                  </a:lnTo>
                  <a:lnTo>
                    <a:pt x="558" y="247"/>
                  </a:lnTo>
                  <a:lnTo>
                    <a:pt x="550" y="223"/>
                  </a:lnTo>
                  <a:lnTo>
                    <a:pt x="550" y="199"/>
                  </a:lnTo>
                  <a:lnTo>
                    <a:pt x="542" y="175"/>
                  </a:lnTo>
                  <a:lnTo>
                    <a:pt x="534" y="151"/>
                  </a:lnTo>
                  <a:lnTo>
                    <a:pt x="518" y="135"/>
                  </a:lnTo>
                  <a:lnTo>
                    <a:pt x="503" y="111"/>
                  </a:lnTo>
                  <a:lnTo>
                    <a:pt x="487" y="95"/>
                  </a:lnTo>
                  <a:lnTo>
                    <a:pt x="471" y="79"/>
                  </a:lnTo>
                  <a:lnTo>
                    <a:pt x="455" y="63"/>
                  </a:lnTo>
                  <a:lnTo>
                    <a:pt x="431" y="48"/>
                  </a:lnTo>
                  <a:lnTo>
                    <a:pt x="415" y="40"/>
                  </a:lnTo>
                  <a:lnTo>
                    <a:pt x="391" y="24"/>
                  </a:lnTo>
                  <a:lnTo>
                    <a:pt x="367" y="16"/>
                  </a:lnTo>
                  <a:lnTo>
                    <a:pt x="343" y="8"/>
                  </a:lnTo>
                  <a:lnTo>
                    <a:pt x="319" y="8"/>
                  </a:lnTo>
                  <a:lnTo>
                    <a:pt x="295" y="0"/>
                  </a:lnTo>
                  <a:lnTo>
                    <a:pt x="271" y="0"/>
                  </a:lnTo>
                  <a:lnTo>
                    <a:pt x="247" y="0"/>
                  </a:lnTo>
                  <a:lnTo>
                    <a:pt x="223" y="8"/>
                  </a:lnTo>
                  <a:lnTo>
                    <a:pt x="200" y="8"/>
                  </a:lnTo>
                  <a:lnTo>
                    <a:pt x="176" y="16"/>
                  </a:lnTo>
                  <a:lnTo>
                    <a:pt x="152" y="24"/>
                  </a:lnTo>
                  <a:lnTo>
                    <a:pt x="128" y="40"/>
                  </a:lnTo>
                  <a:lnTo>
                    <a:pt x="112" y="48"/>
                  </a:lnTo>
                  <a:lnTo>
                    <a:pt x="88" y="63"/>
                  </a:lnTo>
                  <a:lnTo>
                    <a:pt x="72" y="79"/>
                  </a:lnTo>
                  <a:lnTo>
                    <a:pt x="56" y="95"/>
                  </a:lnTo>
                  <a:lnTo>
                    <a:pt x="40" y="119"/>
                  </a:lnTo>
                  <a:lnTo>
                    <a:pt x="32" y="135"/>
                  </a:lnTo>
                  <a:lnTo>
                    <a:pt x="24" y="159"/>
                  </a:lnTo>
                  <a:lnTo>
                    <a:pt x="8" y="175"/>
                  </a:lnTo>
                  <a:lnTo>
                    <a:pt x="8" y="199"/>
                  </a:lnTo>
                  <a:lnTo>
                    <a:pt x="0" y="223"/>
                  </a:lnTo>
                  <a:lnTo>
                    <a:pt x="0" y="247"/>
                  </a:lnTo>
                  <a:lnTo>
                    <a:pt x="0" y="271"/>
                  </a:lnTo>
                  <a:lnTo>
                    <a:pt x="0" y="287"/>
                  </a:lnTo>
                  <a:lnTo>
                    <a:pt x="8" y="311"/>
                  </a:lnTo>
                  <a:lnTo>
                    <a:pt x="16" y="335"/>
                  </a:lnTo>
                  <a:lnTo>
                    <a:pt x="24" y="358"/>
                  </a:lnTo>
                  <a:lnTo>
                    <a:pt x="32" y="374"/>
                  </a:lnTo>
                  <a:lnTo>
                    <a:pt x="40" y="398"/>
                  </a:lnTo>
                  <a:lnTo>
                    <a:pt x="56" y="414"/>
                  </a:lnTo>
                  <a:lnTo>
                    <a:pt x="72" y="430"/>
                  </a:lnTo>
                  <a:lnTo>
                    <a:pt x="88" y="454"/>
                  </a:lnTo>
                  <a:lnTo>
                    <a:pt x="104" y="462"/>
                  </a:lnTo>
                  <a:lnTo>
                    <a:pt x="128" y="478"/>
                  </a:lnTo>
                  <a:lnTo>
                    <a:pt x="144" y="494"/>
                  </a:lnTo>
                  <a:lnTo>
                    <a:pt x="168" y="502"/>
                  </a:lnTo>
                  <a:lnTo>
                    <a:pt x="192" y="5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Rectangle 59"/>
            <p:cNvSpPr>
              <a:spLocks noChangeArrowheads="1"/>
            </p:cNvSpPr>
            <p:nvPr/>
          </p:nvSpPr>
          <p:spPr bwMode="auto">
            <a:xfrm>
              <a:off x="1287" y="2013"/>
              <a:ext cx="169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ru-RU" altLang="ru-RU" sz="1000" b="1" i="1">
                  <a:solidFill>
                    <a:srgbClr val="000000"/>
                  </a:solidFill>
                  <a:latin typeface="Times New Roman" pitchFamily="18" charset="0"/>
                </a:rPr>
                <a:t>12</a:t>
              </a:r>
              <a:r>
                <a:rPr lang="ru-RU" altLang="ru-RU" sz="1000" b="1" i="1" baseline="30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2000" baseline="30000">
                <a:latin typeface="Times New Roman" pitchFamily="18" charset="0"/>
              </a:endParaRPr>
            </a:p>
          </p:txBody>
        </p:sp>
        <p:sp>
          <p:nvSpPr>
            <p:cNvPr id="36" name="Rectangle 60"/>
            <p:cNvSpPr>
              <a:spLocks noChangeArrowheads="1"/>
            </p:cNvSpPr>
            <p:nvPr/>
          </p:nvSpPr>
          <p:spPr bwMode="auto">
            <a:xfrm>
              <a:off x="1629" y="1527"/>
              <a:ext cx="58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ru-RU" altLang="ru-RU" sz="900" i="1" dirty="0">
                  <a:solidFill>
                    <a:srgbClr val="000000"/>
                  </a:solidFill>
                  <a:latin typeface="Times New Roman" pitchFamily="18" charset="0"/>
                </a:rPr>
                <a:t>150 </a:t>
              </a:r>
              <a:r>
                <a:rPr lang="ru-RU" altLang="ru-RU" sz="900" i="1" dirty="0" err="1">
                  <a:solidFill>
                    <a:srgbClr val="000000"/>
                  </a:solidFill>
                  <a:latin typeface="Times New Roman" pitchFamily="18" charset="0"/>
                </a:rPr>
                <a:t>млн.лет</a:t>
              </a:r>
              <a:endParaRPr lang="ru-RU" altLang="ru-RU" dirty="0">
                <a:latin typeface="Times New Roman" pitchFamily="18" charset="0"/>
              </a:endParaRPr>
            </a:p>
          </p:txBody>
        </p:sp>
        <p:sp>
          <p:nvSpPr>
            <p:cNvPr id="37" name="Rectangle 61"/>
            <p:cNvSpPr>
              <a:spLocks noChangeArrowheads="1"/>
            </p:cNvSpPr>
            <p:nvPr/>
          </p:nvSpPr>
          <p:spPr bwMode="auto">
            <a:xfrm>
              <a:off x="2677" y="1924"/>
              <a:ext cx="615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ru-RU" sz="900" i="1">
                  <a:solidFill>
                    <a:srgbClr val="000000"/>
                  </a:solidFill>
                  <a:latin typeface="Times New Roman" pitchFamily="18" charset="0"/>
                </a:rPr>
                <a:t>300-400</a:t>
              </a:r>
              <a:r>
                <a:rPr lang="en-US" altLang="ru-RU" sz="1200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ru-RU" altLang="ru-RU" sz="1200" i="1">
                  <a:solidFill>
                    <a:srgbClr val="000000"/>
                  </a:solidFill>
                  <a:latin typeface="Times New Roman" pitchFamily="18" charset="0"/>
                </a:rPr>
                <a:t>км.</a:t>
              </a: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38" name="Rectangle 62"/>
            <p:cNvSpPr>
              <a:spLocks noChangeArrowheads="1"/>
            </p:cNvSpPr>
            <p:nvPr/>
          </p:nvSpPr>
          <p:spPr bwMode="auto">
            <a:xfrm>
              <a:off x="818" y="1749"/>
              <a:ext cx="58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ru-RU" altLang="ru-RU" sz="900" i="1">
                  <a:solidFill>
                    <a:srgbClr val="000000"/>
                  </a:solidFill>
                  <a:latin typeface="Times New Roman" pitchFamily="18" charset="0"/>
                </a:rPr>
                <a:t>120 млн.лет</a:t>
              </a:r>
              <a:endParaRPr lang="ru-RU" altLang="ru-RU">
                <a:latin typeface="Times New Roman" pitchFamily="18" charset="0"/>
              </a:endParaRPr>
            </a:p>
          </p:txBody>
        </p:sp>
        <p:sp>
          <p:nvSpPr>
            <p:cNvPr id="39" name="Rectangle 63"/>
            <p:cNvSpPr>
              <a:spLocks noChangeArrowheads="1"/>
            </p:cNvSpPr>
            <p:nvPr/>
          </p:nvSpPr>
          <p:spPr bwMode="auto">
            <a:xfrm>
              <a:off x="657" y="2252"/>
              <a:ext cx="52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ru-RU" altLang="ru-RU" sz="900" i="1">
                  <a:solidFill>
                    <a:srgbClr val="000000"/>
                  </a:solidFill>
                  <a:latin typeface="Times New Roman" pitchFamily="18" charset="0"/>
                </a:rPr>
                <a:t>80 млн.лет</a:t>
              </a:r>
              <a:endParaRPr lang="ru-RU" altLang="ru-RU">
                <a:latin typeface="Times New Roman" pitchFamily="18" charset="0"/>
              </a:endParaRPr>
            </a:p>
          </p:txBody>
        </p:sp>
        <p:sp>
          <p:nvSpPr>
            <p:cNvPr id="40" name="Freeform 64"/>
            <p:cNvSpPr>
              <a:spLocks/>
            </p:cNvSpPr>
            <p:nvPr/>
          </p:nvSpPr>
          <p:spPr bwMode="auto">
            <a:xfrm>
              <a:off x="1224" y="2084"/>
              <a:ext cx="351" cy="240"/>
            </a:xfrm>
            <a:custGeom>
              <a:avLst/>
              <a:gdLst>
                <a:gd name="T0" fmla="*/ 351 w 351"/>
                <a:gd name="T1" fmla="*/ 0 h 240"/>
                <a:gd name="T2" fmla="*/ 72 w 351"/>
                <a:gd name="T3" fmla="*/ 88 h 240"/>
                <a:gd name="T4" fmla="*/ 0 w 351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1" h="240">
                  <a:moveTo>
                    <a:pt x="351" y="0"/>
                  </a:moveTo>
                  <a:lnTo>
                    <a:pt x="72" y="88"/>
                  </a:lnTo>
                  <a:lnTo>
                    <a:pt x="0" y="240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Rectangle 65"/>
            <p:cNvSpPr>
              <a:spLocks noChangeArrowheads="1"/>
            </p:cNvSpPr>
            <p:nvPr/>
          </p:nvSpPr>
          <p:spPr bwMode="auto">
            <a:xfrm>
              <a:off x="1264" y="2148"/>
              <a:ext cx="64" cy="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Rectangle 66"/>
            <p:cNvSpPr>
              <a:spLocks noChangeArrowheads="1"/>
            </p:cNvSpPr>
            <p:nvPr/>
          </p:nvSpPr>
          <p:spPr bwMode="auto">
            <a:xfrm>
              <a:off x="1264" y="2148"/>
              <a:ext cx="64" cy="5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Rectangle 67"/>
            <p:cNvSpPr>
              <a:spLocks noChangeArrowheads="1"/>
            </p:cNvSpPr>
            <p:nvPr/>
          </p:nvSpPr>
          <p:spPr bwMode="auto">
            <a:xfrm>
              <a:off x="1543" y="2053"/>
              <a:ext cx="64" cy="5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Rectangle 68"/>
            <p:cNvSpPr>
              <a:spLocks noChangeArrowheads="1"/>
            </p:cNvSpPr>
            <p:nvPr/>
          </p:nvSpPr>
          <p:spPr bwMode="auto">
            <a:xfrm>
              <a:off x="1543" y="2053"/>
              <a:ext cx="64" cy="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Rectangle 69"/>
            <p:cNvSpPr>
              <a:spLocks noChangeArrowheads="1"/>
            </p:cNvSpPr>
            <p:nvPr/>
          </p:nvSpPr>
          <p:spPr bwMode="auto">
            <a:xfrm>
              <a:off x="1192" y="2292"/>
              <a:ext cx="64" cy="6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Rectangle 70"/>
            <p:cNvSpPr>
              <a:spLocks noChangeArrowheads="1"/>
            </p:cNvSpPr>
            <p:nvPr/>
          </p:nvSpPr>
          <p:spPr bwMode="auto">
            <a:xfrm>
              <a:off x="1192" y="2292"/>
              <a:ext cx="64" cy="6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Rectangle 71"/>
            <p:cNvSpPr>
              <a:spLocks noChangeArrowheads="1"/>
            </p:cNvSpPr>
            <p:nvPr/>
          </p:nvSpPr>
          <p:spPr bwMode="auto">
            <a:xfrm>
              <a:off x="1625" y="1880"/>
              <a:ext cx="15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ru-RU" altLang="ru-RU" sz="900" b="1" i="1">
                  <a:solidFill>
                    <a:srgbClr val="000000"/>
                  </a:solidFill>
                  <a:latin typeface="Times New Roman" pitchFamily="18" charset="0"/>
                </a:rPr>
                <a:t>30</a:t>
              </a:r>
              <a:r>
                <a:rPr lang="ru-RU" altLang="ru-RU" sz="900" b="1" i="1" baseline="30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baseline="30000">
                <a:latin typeface="Times New Roman" pitchFamily="18" charset="0"/>
              </a:endParaRPr>
            </a:p>
          </p:txBody>
        </p:sp>
        <p:grpSp>
          <p:nvGrpSpPr>
            <p:cNvPr id="48" name="Group 72"/>
            <p:cNvGrpSpPr>
              <a:grpSpLocks/>
            </p:cNvGrpSpPr>
            <p:nvPr/>
          </p:nvGrpSpPr>
          <p:grpSpPr bwMode="auto">
            <a:xfrm>
              <a:off x="2308" y="1947"/>
              <a:ext cx="231" cy="399"/>
              <a:chOff x="2668" y="1491"/>
              <a:chExt cx="231" cy="399"/>
            </a:xfrm>
          </p:grpSpPr>
          <p:grpSp>
            <p:nvGrpSpPr>
              <p:cNvPr id="55" name="Group 73"/>
              <p:cNvGrpSpPr>
                <a:grpSpLocks/>
              </p:cNvGrpSpPr>
              <p:nvPr/>
            </p:nvGrpSpPr>
            <p:grpSpPr bwMode="auto">
              <a:xfrm>
                <a:off x="2668" y="1491"/>
                <a:ext cx="231" cy="399"/>
                <a:chOff x="2668" y="1491"/>
                <a:chExt cx="231" cy="399"/>
              </a:xfrm>
            </p:grpSpPr>
            <p:sp>
              <p:nvSpPr>
                <p:cNvPr id="57" name="Freeform 74"/>
                <p:cNvSpPr>
                  <a:spLocks noEditPoints="1"/>
                </p:cNvSpPr>
                <p:nvPr/>
              </p:nvSpPr>
              <p:spPr bwMode="auto">
                <a:xfrm>
                  <a:off x="2668" y="1491"/>
                  <a:ext cx="231" cy="399"/>
                </a:xfrm>
                <a:custGeom>
                  <a:avLst/>
                  <a:gdLst>
                    <a:gd name="T0" fmla="*/ 112 w 231"/>
                    <a:gd name="T1" fmla="*/ 207 h 399"/>
                    <a:gd name="T2" fmla="*/ 104 w 231"/>
                    <a:gd name="T3" fmla="*/ 191 h 399"/>
                    <a:gd name="T4" fmla="*/ 104 w 231"/>
                    <a:gd name="T5" fmla="*/ 167 h 399"/>
                    <a:gd name="T6" fmla="*/ 112 w 231"/>
                    <a:gd name="T7" fmla="*/ 151 h 399"/>
                    <a:gd name="T8" fmla="*/ 104 w 231"/>
                    <a:gd name="T9" fmla="*/ 167 h 399"/>
                    <a:gd name="T10" fmla="*/ 104 w 231"/>
                    <a:gd name="T11" fmla="*/ 183 h 399"/>
                    <a:gd name="T12" fmla="*/ 104 w 231"/>
                    <a:gd name="T13" fmla="*/ 199 h 399"/>
                    <a:gd name="T14" fmla="*/ 96 w 231"/>
                    <a:gd name="T15" fmla="*/ 127 h 399"/>
                    <a:gd name="T16" fmla="*/ 96 w 231"/>
                    <a:gd name="T17" fmla="*/ 80 h 399"/>
                    <a:gd name="T18" fmla="*/ 120 w 231"/>
                    <a:gd name="T19" fmla="*/ 48 h 399"/>
                    <a:gd name="T20" fmla="*/ 160 w 231"/>
                    <a:gd name="T21" fmla="*/ 32 h 399"/>
                    <a:gd name="T22" fmla="*/ 215 w 231"/>
                    <a:gd name="T23" fmla="*/ 64 h 399"/>
                    <a:gd name="T24" fmla="*/ 231 w 231"/>
                    <a:gd name="T25" fmla="*/ 96 h 399"/>
                    <a:gd name="T26" fmla="*/ 184 w 231"/>
                    <a:gd name="T27" fmla="*/ 135 h 399"/>
                    <a:gd name="T28" fmla="*/ 176 w 231"/>
                    <a:gd name="T29" fmla="*/ 143 h 399"/>
                    <a:gd name="T30" fmla="*/ 152 w 231"/>
                    <a:gd name="T31" fmla="*/ 127 h 399"/>
                    <a:gd name="T32" fmla="*/ 136 w 231"/>
                    <a:gd name="T33" fmla="*/ 143 h 399"/>
                    <a:gd name="T34" fmla="*/ 120 w 231"/>
                    <a:gd name="T35" fmla="*/ 167 h 399"/>
                    <a:gd name="T36" fmla="*/ 112 w 231"/>
                    <a:gd name="T37" fmla="*/ 199 h 399"/>
                    <a:gd name="T38" fmla="*/ 207 w 231"/>
                    <a:gd name="T39" fmla="*/ 64 h 399"/>
                    <a:gd name="T40" fmla="*/ 168 w 231"/>
                    <a:gd name="T41" fmla="*/ 40 h 399"/>
                    <a:gd name="T42" fmla="*/ 128 w 231"/>
                    <a:gd name="T43" fmla="*/ 48 h 399"/>
                    <a:gd name="T44" fmla="*/ 112 w 231"/>
                    <a:gd name="T45" fmla="*/ 64 h 399"/>
                    <a:gd name="T46" fmla="*/ 104 w 231"/>
                    <a:gd name="T47" fmla="*/ 96 h 399"/>
                    <a:gd name="T48" fmla="*/ 104 w 231"/>
                    <a:gd name="T49" fmla="*/ 135 h 399"/>
                    <a:gd name="T50" fmla="*/ 112 w 231"/>
                    <a:gd name="T51" fmla="*/ 112 h 399"/>
                    <a:gd name="T52" fmla="*/ 128 w 231"/>
                    <a:gd name="T53" fmla="*/ 96 h 399"/>
                    <a:gd name="T54" fmla="*/ 152 w 231"/>
                    <a:gd name="T55" fmla="*/ 88 h 399"/>
                    <a:gd name="T56" fmla="*/ 176 w 231"/>
                    <a:gd name="T57" fmla="*/ 96 h 399"/>
                    <a:gd name="T58" fmla="*/ 207 w 231"/>
                    <a:gd name="T59" fmla="*/ 64 h 399"/>
                    <a:gd name="T60" fmla="*/ 56 w 231"/>
                    <a:gd name="T61" fmla="*/ 351 h 399"/>
                    <a:gd name="T62" fmla="*/ 72 w 231"/>
                    <a:gd name="T63" fmla="*/ 327 h 399"/>
                    <a:gd name="T64" fmla="*/ 104 w 231"/>
                    <a:gd name="T65" fmla="*/ 311 h 399"/>
                    <a:gd name="T66" fmla="*/ 112 w 231"/>
                    <a:gd name="T67" fmla="*/ 279 h 399"/>
                    <a:gd name="T68" fmla="*/ 112 w 231"/>
                    <a:gd name="T69" fmla="*/ 247 h 399"/>
                    <a:gd name="T70" fmla="*/ 112 w 231"/>
                    <a:gd name="T71" fmla="*/ 239 h 399"/>
                    <a:gd name="T72" fmla="*/ 104 w 231"/>
                    <a:gd name="T73" fmla="*/ 263 h 399"/>
                    <a:gd name="T74" fmla="*/ 80 w 231"/>
                    <a:gd name="T75" fmla="*/ 271 h 399"/>
                    <a:gd name="T76" fmla="*/ 56 w 231"/>
                    <a:gd name="T77" fmla="*/ 279 h 399"/>
                    <a:gd name="T78" fmla="*/ 40 w 231"/>
                    <a:gd name="T79" fmla="*/ 247 h 399"/>
                    <a:gd name="T80" fmla="*/ 120 w 231"/>
                    <a:gd name="T81" fmla="*/ 183 h 399"/>
                    <a:gd name="T82" fmla="*/ 120 w 231"/>
                    <a:gd name="T83" fmla="*/ 199 h 399"/>
                    <a:gd name="T84" fmla="*/ 120 w 231"/>
                    <a:gd name="T85" fmla="*/ 223 h 399"/>
                    <a:gd name="T86" fmla="*/ 120 w 231"/>
                    <a:gd name="T87" fmla="*/ 239 h 399"/>
                    <a:gd name="T88" fmla="*/ 120 w 231"/>
                    <a:gd name="T89" fmla="*/ 239 h 399"/>
                    <a:gd name="T90" fmla="*/ 128 w 231"/>
                    <a:gd name="T91" fmla="*/ 223 h 399"/>
                    <a:gd name="T92" fmla="*/ 128 w 231"/>
                    <a:gd name="T93" fmla="*/ 207 h 399"/>
                    <a:gd name="T94" fmla="*/ 128 w 231"/>
                    <a:gd name="T95" fmla="*/ 239 h 399"/>
                    <a:gd name="T96" fmla="*/ 136 w 231"/>
                    <a:gd name="T97" fmla="*/ 295 h 399"/>
                    <a:gd name="T98" fmla="*/ 128 w 231"/>
                    <a:gd name="T99" fmla="*/ 335 h 399"/>
                    <a:gd name="T100" fmla="*/ 96 w 231"/>
                    <a:gd name="T101" fmla="*/ 359 h 399"/>
                    <a:gd name="T102" fmla="*/ 72 w 231"/>
                    <a:gd name="T103" fmla="*/ 399 h 399"/>
                    <a:gd name="T104" fmla="*/ 16 w 231"/>
                    <a:gd name="T105" fmla="*/ 327 h 399"/>
                    <a:gd name="T106" fmla="*/ 48 w 231"/>
                    <a:gd name="T107" fmla="*/ 223 h 399"/>
                    <a:gd name="T108" fmla="*/ 56 w 231"/>
                    <a:gd name="T109" fmla="*/ 255 h 399"/>
                    <a:gd name="T110" fmla="*/ 72 w 231"/>
                    <a:gd name="T111" fmla="*/ 271 h 399"/>
                    <a:gd name="T112" fmla="*/ 96 w 231"/>
                    <a:gd name="T113" fmla="*/ 255 h 399"/>
                    <a:gd name="T114" fmla="*/ 104 w 231"/>
                    <a:gd name="T115" fmla="*/ 231 h 399"/>
                    <a:gd name="T116" fmla="*/ 120 w 231"/>
                    <a:gd name="T117" fmla="*/ 199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31" h="399">
                      <a:moveTo>
                        <a:pt x="112" y="215"/>
                      </a:moveTo>
                      <a:lnTo>
                        <a:pt x="112" y="207"/>
                      </a:lnTo>
                      <a:lnTo>
                        <a:pt x="112" y="199"/>
                      </a:lnTo>
                      <a:lnTo>
                        <a:pt x="104" y="191"/>
                      </a:lnTo>
                      <a:lnTo>
                        <a:pt x="104" y="175"/>
                      </a:lnTo>
                      <a:lnTo>
                        <a:pt x="104" y="167"/>
                      </a:lnTo>
                      <a:lnTo>
                        <a:pt x="112" y="159"/>
                      </a:lnTo>
                      <a:lnTo>
                        <a:pt x="112" y="151"/>
                      </a:lnTo>
                      <a:lnTo>
                        <a:pt x="104" y="159"/>
                      </a:lnTo>
                      <a:lnTo>
                        <a:pt x="104" y="167"/>
                      </a:lnTo>
                      <a:lnTo>
                        <a:pt x="104" y="175"/>
                      </a:lnTo>
                      <a:lnTo>
                        <a:pt x="104" y="183"/>
                      </a:lnTo>
                      <a:lnTo>
                        <a:pt x="104" y="191"/>
                      </a:lnTo>
                      <a:lnTo>
                        <a:pt x="104" y="199"/>
                      </a:lnTo>
                      <a:lnTo>
                        <a:pt x="96" y="159"/>
                      </a:lnTo>
                      <a:lnTo>
                        <a:pt x="96" y="127"/>
                      </a:lnTo>
                      <a:lnTo>
                        <a:pt x="96" y="104"/>
                      </a:lnTo>
                      <a:lnTo>
                        <a:pt x="96" y="80"/>
                      </a:lnTo>
                      <a:lnTo>
                        <a:pt x="104" y="64"/>
                      </a:lnTo>
                      <a:lnTo>
                        <a:pt x="120" y="48"/>
                      </a:lnTo>
                      <a:lnTo>
                        <a:pt x="136" y="40"/>
                      </a:lnTo>
                      <a:lnTo>
                        <a:pt x="160" y="32"/>
                      </a:lnTo>
                      <a:lnTo>
                        <a:pt x="160" y="0"/>
                      </a:lnTo>
                      <a:lnTo>
                        <a:pt x="215" y="64"/>
                      </a:lnTo>
                      <a:lnTo>
                        <a:pt x="207" y="72"/>
                      </a:lnTo>
                      <a:lnTo>
                        <a:pt x="231" y="96"/>
                      </a:lnTo>
                      <a:lnTo>
                        <a:pt x="192" y="159"/>
                      </a:lnTo>
                      <a:lnTo>
                        <a:pt x="184" y="135"/>
                      </a:lnTo>
                      <a:lnTo>
                        <a:pt x="176" y="127"/>
                      </a:lnTo>
                      <a:lnTo>
                        <a:pt x="176" y="143"/>
                      </a:lnTo>
                      <a:lnTo>
                        <a:pt x="168" y="127"/>
                      </a:lnTo>
                      <a:lnTo>
                        <a:pt x="152" y="127"/>
                      </a:lnTo>
                      <a:lnTo>
                        <a:pt x="144" y="135"/>
                      </a:lnTo>
                      <a:lnTo>
                        <a:pt x="136" y="143"/>
                      </a:lnTo>
                      <a:lnTo>
                        <a:pt x="128" y="151"/>
                      </a:lnTo>
                      <a:lnTo>
                        <a:pt x="120" y="167"/>
                      </a:lnTo>
                      <a:lnTo>
                        <a:pt x="120" y="183"/>
                      </a:lnTo>
                      <a:lnTo>
                        <a:pt x="112" y="199"/>
                      </a:lnTo>
                      <a:lnTo>
                        <a:pt x="112" y="215"/>
                      </a:lnTo>
                      <a:close/>
                      <a:moveTo>
                        <a:pt x="207" y="64"/>
                      </a:moveTo>
                      <a:lnTo>
                        <a:pt x="168" y="16"/>
                      </a:lnTo>
                      <a:lnTo>
                        <a:pt x="168" y="40"/>
                      </a:lnTo>
                      <a:lnTo>
                        <a:pt x="144" y="40"/>
                      </a:lnTo>
                      <a:lnTo>
                        <a:pt x="128" y="48"/>
                      </a:lnTo>
                      <a:lnTo>
                        <a:pt x="120" y="56"/>
                      </a:lnTo>
                      <a:lnTo>
                        <a:pt x="112" y="64"/>
                      </a:lnTo>
                      <a:lnTo>
                        <a:pt x="104" y="80"/>
                      </a:lnTo>
                      <a:lnTo>
                        <a:pt x="104" y="96"/>
                      </a:lnTo>
                      <a:lnTo>
                        <a:pt x="104" y="112"/>
                      </a:lnTo>
                      <a:lnTo>
                        <a:pt x="104" y="135"/>
                      </a:lnTo>
                      <a:lnTo>
                        <a:pt x="104" y="120"/>
                      </a:lnTo>
                      <a:lnTo>
                        <a:pt x="112" y="112"/>
                      </a:lnTo>
                      <a:lnTo>
                        <a:pt x="120" y="104"/>
                      </a:lnTo>
                      <a:lnTo>
                        <a:pt x="128" y="96"/>
                      </a:lnTo>
                      <a:lnTo>
                        <a:pt x="136" y="96"/>
                      </a:lnTo>
                      <a:lnTo>
                        <a:pt x="152" y="88"/>
                      </a:lnTo>
                      <a:lnTo>
                        <a:pt x="160" y="88"/>
                      </a:lnTo>
                      <a:lnTo>
                        <a:pt x="176" y="96"/>
                      </a:lnTo>
                      <a:lnTo>
                        <a:pt x="176" y="120"/>
                      </a:lnTo>
                      <a:lnTo>
                        <a:pt x="207" y="64"/>
                      </a:lnTo>
                      <a:close/>
                      <a:moveTo>
                        <a:pt x="8" y="303"/>
                      </a:moveTo>
                      <a:lnTo>
                        <a:pt x="56" y="351"/>
                      </a:lnTo>
                      <a:lnTo>
                        <a:pt x="48" y="327"/>
                      </a:lnTo>
                      <a:lnTo>
                        <a:pt x="72" y="327"/>
                      </a:lnTo>
                      <a:lnTo>
                        <a:pt x="88" y="319"/>
                      </a:lnTo>
                      <a:lnTo>
                        <a:pt x="104" y="311"/>
                      </a:lnTo>
                      <a:lnTo>
                        <a:pt x="112" y="295"/>
                      </a:lnTo>
                      <a:lnTo>
                        <a:pt x="112" y="279"/>
                      </a:lnTo>
                      <a:lnTo>
                        <a:pt x="112" y="263"/>
                      </a:lnTo>
                      <a:lnTo>
                        <a:pt x="112" y="247"/>
                      </a:lnTo>
                      <a:lnTo>
                        <a:pt x="112" y="231"/>
                      </a:lnTo>
                      <a:lnTo>
                        <a:pt x="112" y="239"/>
                      </a:lnTo>
                      <a:lnTo>
                        <a:pt x="104" y="247"/>
                      </a:lnTo>
                      <a:lnTo>
                        <a:pt x="104" y="263"/>
                      </a:lnTo>
                      <a:lnTo>
                        <a:pt x="96" y="263"/>
                      </a:lnTo>
                      <a:lnTo>
                        <a:pt x="80" y="271"/>
                      </a:lnTo>
                      <a:lnTo>
                        <a:pt x="72" y="279"/>
                      </a:lnTo>
                      <a:lnTo>
                        <a:pt x="56" y="279"/>
                      </a:lnTo>
                      <a:lnTo>
                        <a:pt x="48" y="271"/>
                      </a:lnTo>
                      <a:lnTo>
                        <a:pt x="40" y="247"/>
                      </a:lnTo>
                      <a:lnTo>
                        <a:pt x="8" y="303"/>
                      </a:lnTo>
                      <a:close/>
                      <a:moveTo>
                        <a:pt x="120" y="183"/>
                      </a:moveTo>
                      <a:lnTo>
                        <a:pt x="120" y="191"/>
                      </a:lnTo>
                      <a:lnTo>
                        <a:pt x="120" y="199"/>
                      </a:lnTo>
                      <a:lnTo>
                        <a:pt x="120" y="207"/>
                      </a:lnTo>
                      <a:lnTo>
                        <a:pt x="120" y="223"/>
                      </a:lnTo>
                      <a:lnTo>
                        <a:pt x="120" y="231"/>
                      </a:lnTo>
                      <a:lnTo>
                        <a:pt x="120" y="239"/>
                      </a:lnTo>
                      <a:lnTo>
                        <a:pt x="120" y="247"/>
                      </a:lnTo>
                      <a:lnTo>
                        <a:pt x="120" y="239"/>
                      </a:lnTo>
                      <a:lnTo>
                        <a:pt x="128" y="231"/>
                      </a:lnTo>
                      <a:lnTo>
                        <a:pt x="128" y="223"/>
                      </a:lnTo>
                      <a:lnTo>
                        <a:pt x="128" y="215"/>
                      </a:lnTo>
                      <a:lnTo>
                        <a:pt x="128" y="207"/>
                      </a:lnTo>
                      <a:lnTo>
                        <a:pt x="128" y="199"/>
                      </a:lnTo>
                      <a:lnTo>
                        <a:pt x="128" y="239"/>
                      </a:lnTo>
                      <a:lnTo>
                        <a:pt x="128" y="271"/>
                      </a:lnTo>
                      <a:lnTo>
                        <a:pt x="136" y="295"/>
                      </a:lnTo>
                      <a:lnTo>
                        <a:pt x="128" y="319"/>
                      </a:lnTo>
                      <a:lnTo>
                        <a:pt x="128" y="335"/>
                      </a:lnTo>
                      <a:lnTo>
                        <a:pt x="112" y="351"/>
                      </a:lnTo>
                      <a:lnTo>
                        <a:pt x="96" y="359"/>
                      </a:lnTo>
                      <a:lnTo>
                        <a:pt x="64" y="367"/>
                      </a:lnTo>
                      <a:lnTo>
                        <a:pt x="72" y="399"/>
                      </a:lnTo>
                      <a:lnTo>
                        <a:pt x="16" y="335"/>
                      </a:lnTo>
                      <a:lnTo>
                        <a:pt x="16" y="327"/>
                      </a:lnTo>
                      <a:lnTo>
                        <a:pt x="0" y="303"/>
                      </a:lnTo>
                      <a:lnTo>
                        <a:pt x="48" y="223"/>
                      </a:lnTo>
                      <a:lnTo>
                        <a:pt x="48" y="263"/>
                      </a:lnTo>
                      <a:lnTo>
                        <a:pt x="56" y="255"/>
                      </a:lnTo>
                      <a:lnTo>
                        <a:pt x="56" y="271"/>
                      </a:lnTo>
                      <a:lnTo>
                        <a:pt x="72" y="271"/>
                      </a:lnTo>
                      <a:lnTo>
                        <a:pt x="88" y="263"/>
                      </a:lnTo>
                      <a:lnTo>
                        <a:pt x="96" y="255"/>
                      </a:lnTo>
                      <a:lnTo>
                        <a:pt x="104" y="247"/>
                      </a:lnTo>
                      <a:lnTo>
                        <a:pt x="104" y="231"/>
                      </a:lnTo>
                      <a:lnTo>
                        <a:pt x="112" y="215"/>
                      </a:lnTo>
                      <a:lnTo>
                        <a:pt x="120" y="199"/>
                      </a:lnTo>
                      <a:lnTo>
                        <a:pt x="120" y="1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8" name="Freeform 75"/>
                <p:cNvSpPr>
                  <a:spLocks/>
                </p:cNvSpPr>
                <p:nvPr/>
              </p:nvSpPr>
              <p:spPr bwMode="auto">
                <a:xfrm>
                  <a:off x="2764" y="1491"/>
                  <a:ext cx="135" cy="215"/>
                </a:xfrm>
                <a:custGeom>
                  <a:avLst/>
                  <a:gdLst>
                    <a:gd name="T0" fmla="*/ 16 w 135"/>
                    <a:gd name="T1" fmla="*/ 215 h 215"/>
                    <a:gd name="T2" fmla="*/ 16 w 135"/>
                    <a:gd name="T3" fmla="*/ 207 h 215"/>
                    <a:gd name="T4" fmla="*/ 16 w 135"/>
                    <a:gd name="T5" fmla="*/ 199 h 215"/>
                    <a:gd name="T6" fmla="*/ 8 w 135"/>
                    <a:gd name="T7" fmla="*/ 191 h 215"/>
                    <a:gd name="T8" fmla="*/ 8 w 135"/>
                    <a:gd name="T9" fmla="*/ 175 h 215"/>
                    <a:gd name="T10" fmla="*/ 8 w 135"/>
                    <a:gd name="T11" fmla="*/ 167 h 215"/>
                    <a:gd name="T12" fmla="*/ 16 w 135"/>
                    <a:gd name="T13" fmla="*/ 159 h 215"/>
                    <a:gd name="T14" fmla="*/ 16 w 135"/>
                    <a:gd name="T15" fmla="*/ 151 h 215"/>
                    <a:gd name="T16" fmla="*/ 8 w 135"/>
                    <a:gd name="T17" fmla="*/ 159 h 215"/>
                    <a:gd name="T18" fmla="*/ 8 w 135"/>
                    <a:gd name="T19" fmla="*/ 167 h 215"/>
                    <a:gd name="T20" fmla="*/ 8 w 135"/>
                    <a:gd name="T21" fmla="*/ 175 h 215"/>
                    <a:gd name="T22" fmla="*/ 8 w 135"/>
                    <a:gd name="T23" fmla="*/ 183 h 215"/>
                    <a:gd name="T24" fmla="*/ 8 w 135"/>
                    <a:gd name="T25" fmla="*/ 191 h 215"/>
                    <a:gd name="T26" fmla="*/ 8 w 135"/>
                    <a:gd name="T27" fmla="*/ 199 h 215"/>
                    <a:gd name="T28" fmla="*/ 0 w 135"/>
                    <a:gd name="T29" fmla="*/ 159 h 215"/>
                    <a:gd name="T30" fmla="*/ 0 w 135"/>
                    <a:gd name="T31" fmla="*/ 127 h 215"/>
                    <a:gd name="T32" fmla="*/ 0 w 135"/>
                    <a:gd name="T33" fmla="*/ 104 h 215"/>
                    <a:gd name="T34" fmla="*/ 0 w 135"/>
                    <a:gd name="T35" fmla="*/ 80 h 215"/>
                    <a:gd name="T36" fmla="*/ 8 w 135"/>
                    <a:gd name="T37" fmla="*/ 64 h 215"/>
                    <a:gd name="T38" fmla="*/ 24 w 135"/>
                    <a:gd name="T39" fmla="*/ 48 h 215"/>
                    <a:gd name="T40" fmla="*/ 40 w 135"/>
                    <a:gd name="T41" fmla="*/ 40 h 215"/>
                    <a:gd name="T42" fmla="*/ 64 w 135"/>
                    <a:gd name="T43" fmla="*/ 32 h 215"/>
                    <a:gd name="T44" fmla="*/ 64 w 135"/>
                    <a:gd name="T45" fmla="*/ 0 h 215"/>
                    <a:gd name="T46" fmla="*/ 119 w 135"/>
                    <a:gd name="T47" fmla="*/ 64 h 215"/>
                    <a:gd name="T48" fmla="*/ 111 w 135"/>
                    <a:gd name="T49" fmla="*/ 72 h 215"/>
                    <a:gd name="T50" fmla="*/ 135 w 135"/>
                    <a:gd name="T51" fmla="*/ 96 h 215"/>
                    <a:gd name="T52" fmla="*/ 96 w 135"/>
                    <a:gd name="T53" fmla="*/ 159 h 215"/>
                    <a:gd name="T54" fmla="*/ 88 w 135"/>
                    <a:gd name="T55" fmla="*/ 135 h 215"/>
                    <a:gd name="T56" fmla="*/ 80 w 135"/>
                    <a:gd name="T57" fmla="*/ 127 h 215"/>
                    <a:gd name="T58" fmla="*/ 80 w 135"/>
                    <a:gd name="T59" fmla="*/ 143 h 215"/>
                    <a:gd name="T60" fmla="*/ 72 w 135"/>
                    <a:gd name="T61" fmla="*/ 127 h 215"/>
                    <a:gd name="T62" fmla="*/ 56 w 135"/>
                    <a:gd name="T63" fmla="*/ 127 h 215"/>
                    <a:gd name="T64" fmla="*/ 48 w 135"/>
                    <a:gd name="T65" fmla="*/ 135 h 215"/>
                    <a:gd name="T66" fmla="*/ 40 w 135"/>
                    <a:gd name="T67" fmla="*/ 143 h 215"/>
                    <a:gd name="T68" fmla="*/ 32 w 135"/>
                    <a:gd name="T69" fmla="*/ 151 h 215"/>
                    <a:gd name="T70" fmla="*/ 24 w 135"/>
                    <a:gd name="T71" fmla="*/ 167 h 215"/>
                    <a:gd name="T72" fmla="*/ 24 w 135"/>
                    <a:gd name="T73" fmla="*/ 183 h 215"/>
                    <a:gd name="T74" fmla="*/ 16 w 135"/>
                    <a:gd name="T75" fmla="*/ 199 h 215"/>
                    <a:gd name="T76" fmla="*/ 16 w 135"/>
                    <a:gd name="T77" fmla="*/ 215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5" h="215">
                      <a:moveTo>
                        <a:pt x="16" y="215"/>
                      </a:moveTo>
                      <a:lnTo>
                        <a:pt x="16" y="207"/>
                      </a:lnTo>
                      <a:lnTo>
                        <a:pt x="16" y="199"/>
                      </a:lnTo>
                      <a:lnTo>
                        <a:pt x="8" y="191"/>
                      </a:lnTo>
                      <a:lnTo>
                        <a:pt x="8" y="175"/>
                      </a:lnTo>
                      <a:lnTo>
                        <a:pt x="8" y="167"/>
                      </a:lnTo>
                      <a:lnTo>
                        <a:pt x="16" y="159"/>
                      </a:lnTo>
                      <a:lnTo>
                        <a:pt x="16" y="151"/>
                      </a:lnTo>
                      <a:lnTo>
                        <a:pt x="8" y="159"/>
                      </a:lnTo>
                      <a:lnTo>
                        <a:pt x="8" y="167"/>
                      </a:lnTo>
                      <a:lnTo>
                        <a:pt x="8" y="175"/>
                      </a:lnTo>
                      <a:lnTo>
                        <a:pt x="8" y="183"/>
                      </a:lnTo>
                      <a:lnTo>
                        <a:pt x="8" y="191"/>
                      </a:lnTo>
                      <a:lnTo>
                        <a:pt x="8" y="199"/>
                      </a:lnTo>
                      <a:lnTo>
                        <a:pt x="0" y="159"/>
                      </a:lnTo>
                      <a:lnTo>
                        <a:pt x="0" y="127"/>
                      </a:lnTo>
                      <a:lnTo>
                        <a:pt x="0" y="104"/>
                      </a:lnTo>
                      <a:lnTo>
                        <a:pt x="0" y="80"/>
                      </a:lnTo>
                      <a:lnTo>
                        <a:pt x="8" y="64"/>
                      </a:lnTo>
                      <a:lnTo>
                        <a:pt x="24" y="48"/>
                      </a:lnTo>
                      <a:lnTo>
                        <a:pt x="40" y="40"/>
                      </a:lnTo>
                      <a:lnTo>
                        <a:pt x="64" y="32"/>
                      </a:lnTo>
                      <a:lnTo>
                        <a:pt x="64" y="0"/>
                      </a:lnTo>
                      <a:lnTo>
                        <a:pt x="119" y="64"/>
                      </a:lnTo>
                      <a:lnTo>
                        <a:pt x="111" y="72"/>
                      </a:lnTo>
                      <a:lnTo>
                        <a:pt x="135" y="96"/>
                      </a:lnTo>
                      <a:lnTo>
                        <a:pt x="96" y="159"/>
                      </a:lnTo>
                      <a:lnTo>
                        <a:pt x="88" y="135"/>
                      </a:lnTo>
                      <a:lnTo>
                        <a:pt x="80" y="127"/>
                      </a:lnTo>
                      <a:lnTo>
                        <a:pt x="80" y="143"/>
                      </a:lnTo>
                      <a:lnTo>
                        <a:pt x="72" y="127"/>
                      </a:lnTo>
                      <a:lnTo>
                        <a:pt x="56" y="127"/>
                      </a:lnTo>
                      <a:lnTo>
                        <a:pt x="48" y="135"/>
                      </a:lnTo>
                      <a:lnTo>
                        <a:pt x="40" y="143"/>
                      </a:lnTo>
                      <a:lnTo>
                        <a:pt x="32" y="151"/>
                      </a:lnTo>
                      <a:lnTo>
                        <a:pt x="24" y="167"/>
                      </a:lnTo>
                      <a:lnTo>
                        <a:pt x="24" y="183"/>
                      </a:lnTo>
                      <a:lnTo>
                        <a:pt x="16" y="199"/>
                      </a:lnTo>
                      <a:lnTo>
                        <a:pt x="16" y="2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" name="Freeform 76"/>
                <p:cNvSpPr>
                  <a:spLocks/>
                </p:cNvSpPr>
                <p:nvPr/>
              </p:nvSpPr>
              <p:spPr bwMode="auto">
                <a:xfrm>
                  <a:off x="2772" y="1507"/>
                  <a:ext cx="103" cy="119"/>
                </a:xfrm>
                <a:custGeom>
                  <a:avLst/>
                  <a:gdLst>
                    <a:gd name="T0" fmla="*/ 103 w 103"/>
                    <a:gd name="T1" fmla="*/ 48 h 119"/>
                    <a:gd name="T2" fmla="*/ 64 w 103"/>
                    <a:gd name="T3" fmla="*/ 0 h 119"/>
                    <a:gd name="T4" fmla="*/ 64 w 103"/>
                    <a:gd name="T5" fmla="*/ 24 h 119"/>
                    <a:gd name="T6" fmla="*/ 40 w 103"/>
                    <a:gd name="T7" fmla="*/ 24 h 119"/>
                    <a:gd name="T8" fmla="*/ 24 w 103"/>
                    <a:gd name="T9" fmla="*/ 32 h 119"/>
                    <a:gd name="T10" fmla="*/ 16 w 103"/>
                    <a:gd name="T11" fmla="*/ 40 h 119"/>
                    <a:gd name="T12" fmla="*/ 8 w 103"/>
                    <a:gd name="T13" fmla="*/ 48 h 119"/>
                    <a:gd name="T14" fmla="*/ 0 w 103"/>
                    <a:gd name="T15" fmla="*/ 64 h 119"/>
                    <a:gd name="T16" fmla="*/ 0 w 103"/>
                    <a:gd name="T17" fmla="*/ 80 h 119"/>
                    <a:gd name="T18" fmla="*/ 0 w 103"/>
                    <a:gd name="T19" fmla="*/ 96 h 119"/>
                    <a:gd name="T20" fmla="*/ 0 w 103"/>
                    <a:gd name="T21" fmla="*/ 119 h 119"/>
                    <a:gd name="T22" fmla="*/ 0 w 103"/>
                    <a:gd name="T23" fmla="*/ 104 h 119"/>
                    <a:gd name="T24" fmla="*/ 8 w 103"/>
                    <a:gd name="T25" fmla="*/ 96 h 119"/>
                    <a:gd name="T26" fmla="*/ 16 w 103"/>
                    <a:gd name="T27" fmla="*/ 88 h 119"/>
                    <a:gd name="T28" fmla="*/ 24 w 103"/>
                    <a:gd name="T29" fmla="*/ 80 h 119"/>
                    <a:gd name="T30" fmla="*/ 32 w 103"/>
                    <a:gd name="T31" fmla="*/ 80 h 119"/>
                    <a:gd name="T32" fmla="*/ 48 w 103"/>
                    <a:gd name="T33" fmla="*/ 72 h 119"/>
                    <a:gd name="T34" fmla="*/ 56 w 103"/>
                    <a:gd name="T35" fmla="*/ 72 h 119"/>
                    <a:gd name="T36" fmla="*/ 72 w 103"/>
                    <a:gd name="T37" fmla="*/ 80 h 119"/>
                    <a:gd name="T38" fmla="*/ 72 w 103"/>
                    <a:gd name="T39" fmla="*/ 104 h 119"/>
                    <a:gd name="T40" fmla="*/ 103 w 103"/>
                    <a:gd name="T41" fmla="*/ 4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3" h="119">
                      <a:moveTo>
                        <a:pt x="103" y="48"/>
                      </a:moveTo>
                      <a:lnTo>
                        <a:pt x="64" y="0"/>
                      </a:lnTo>
                      <a:lnTo>
                        <a:pt x="64" y="24"/>
                      </a:lnTo>
                      <a:lnTo>
                        <a:pt x="40" y="24"/>
                      </a:lnTo>
                      <a:lnTo>
                        <a:pt x="24" y="32"/>
                      </a:lnTo>
                      <a:lnTo>
                        <a:pt x="16" y="40"/>
                      </a:lnTo>
                      <a:lnTo>
                        <a:pt x="8" y="48"/>
                      </a:lnTo>
                      <a:lnTo>
                        <a:pt x="0" y="64"/>
                      </a:lnTo>
                      <a:lnTo>
                        <a:pt x="0" y="80"/>
                      </a:lnTo>
                      <a:lnTo>
                        <a:pt x="0" y="96"/>
                      </a:lnTo>
                      <a:lnTo>
                        <a:pt x="0" y="119"/>
                      </a:lnTo>
                      <a:lnTo>
                        <a:pt x="0" y="104"/>
                      </a:lnTo>
                      <a:lnTo>
                        <a:pt x="8" y="96"/>
                      </a:lnTo>
                      <a:lnTo>
                        <a:pt x="16" y="88"/>
                      </a:lnTo>
                      <a:lnTo>
                        <a:pt x="24" y="80"/>
                      </a:lnTo>
                      <a:lnTo>
                        <a:pt x="32" y="80"/>
                      </a:lnTo>
                      <a:lnTo>
                        <a:pt x="48" y="72"/>
                      </a:lnTo>
                      <a:lnTo>
                        <a:pt x="56" y="72"/>
                      </a:lnTo>
                      <a:lnTo>
                        <a:pt x="72" y="80"/>
                      </a:lnTo>
                      <a:lnTo>
                        <a:pt x="72" y="104"/>
                      </a:lnTo>
                      <a:lnTo>
                        <a:pt x="103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0" name="Freeform 77"/>
                <p:cNvSpPr>
                  <a:spLocks/>
                </p:cNvSpPr>
                <p:nvPr/>
              </p:nvSpPr>
              <p:spPr bwMode="auto">
                <a:xfrm>
                  <a:off x="2676" y="1722"/>
                  <a:ext cx="104" cy="120"/>
                </a:xfrm>
                <a:custGeom>
                  <a:avLst/>
                  <a:gdLst>
                    <a:gd name="T0" fmla="*/ 0 w 104"/>
                    <a:gd name="T1" fmla="*/ 72 h 120"/>
                    <a:gd name="T2" fmla="*/ 48 w 104"/>
                    <a:gd name="T3" fmla="*/ 120 h 120"/>
                    <a:gd name="T4" fmla="*/ 40 w 104"/>
                    <a:gd name="T5" fmla="*/ 96 h 120"/>
                    <a:gd name="T6" fmla="*/ 64 w 104"/>
                    <a:gd name="T7" fmla="*/ 96 h 120"/>
                    <a:gd name="T8" fmla="*/ 80 w 104"/>
                    <a:gd name="T9" fmla="*/ 88 h 120"/>
                    <a:gd name="T10" fmla="*/ 96 w 104"/>
                    <a:gd name="T11" fmla="*/ 80 h 120"/>
                    <a:gd name="T12" fmla="*/ 104 w 104"/>
                    <a:gd name="T13" fmla="*/ 64 h 120"/>
                    <a:gd name="T14" fmla="*/ 104 w 104"/>
                    <a:gd name="T15" fmla="*/ 48 h 120"/>
                    <a:gd name="T16" fmla="*/ 104 w 104"/>
                    <a:gd name="T17" fmla="*/ 32 h 120"/>
                    <a:gd name="T18" fmla="*/ 104 w 104"/>
                    <a:gd name="T19" fmla="*/ 16 h 120"/>
                    <a:gd name="T20" fmla="*/ 104 w 104"/>
                    <a:gd name="T21" fmla="*/ 0 h 120"/>
                    <a:gd name="T22" fmla="*/ 104 w 104"/>
                    <a:gd name="T23" fmla="*/ 8 h 120"/>
                    <a:gd name="T24" fmla="*/ 96 w 104"/>
                    <a:gd name="T25" fmla="*/ 16 h 120"/>
                    <a:gd name="T26" fmla="*/ 96 w 104"/>
                    <a:gd name="T27" fmla="*/ 32 h 120"/>
                    <a:gd name="T28" fmla="*/ 88 w 104"/>
                    <a:gd name="T29" fmla="*/ 32 h 120"/>
                    <a:gd name="T30" fmla="*/ 72 w 104"/>
                    <a:gd name="T31" fmla="*/ 40 h 120"/>
                    <a:gd name="T32" fmla="*/ 64 w 104"/>
                    <a:gd name="T33" fmla="*/ 48 h 120"/>
                    <a:gd name="T34" fmla="*/ 48 w 104"/>
                    <a:gd name="T35" fmla="*/ 48 h 120"/>
                    <a:gd name="T36" fmla="*/ 40 w 104"/>
                    <a:gd name="T37" fmla="*/ 40 h 120"/>
                    <a:gd name="T38" fmla="*/ 32 w 104"/>
                    <a:gd name="T39" fmla="*/ 16 h 120"/>
                    <a:gd name="T40" fmla="*/ 0 w 104"/>
                    <a:gd name="T41" fmla="*/ 72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4" h="120">
                      <a:moveTo>
                        <a:pt x="0" y="72"/>
                      </a:moveTo>
                      <a:lnTo>
                        <a:pt x="48" y="120"/>
                      </a:lnTo>
                      <a:lnTo>
                        <a:pt x="40" y="96"/>
                      </a:lnTo>
                      <a:lnTo>
                        <a:pt x="64" y="96"/>
                      </a:lnTo>
                      <a:lnTo>
                        <a:pt x="80" y="88"/>
                      </a:lnTo>
                      <a:lnTo>
                        <a:pt x="96" y="80"/>
                      </a:lnTo>
                      <a:lnTo>
                        <a:pt x="104" y="64"/>
                      </a:lnTo>
                      <a:lnTo>
                        <a:pt x="104" y="48"/>
                      </a:lnTo>
                      <a:lnTo>
                        <a:pt x="104" y="32"/>
                      </a:lnTo>
                      <a:lnTo>
                        <a:pt x="104" y="16"/>
                      </a:lnTo>
                      <a:lnTo>
                        <a:pt x="104" y="0"/>
                      </a:lnTo>
                      <a:lnTo>
                        <a:pt x="104" y="8"/>
                      </a:lnTo>
                      <a:lnTo>
                        <a:pt x="96" y="16"/>
                      </a:lnTo>
                      <a:lnTo>
                        <a:pt x="96" y="32"/>
                      </a:lnTo>
                      <a:lnTo>
                        <a:pt x="88" y="32"/>
                      </a:lnTo>
                      <a:lnTo>
                        <a:pt x="72" y="40"/>
                      </a:lnTo>
                      <a:lnTo>
                        <a:pt x="64" y="48"/>
                      </a:lnTo>
                      <a:lnTo>
                        <a:pt x="48" y="48"/>
                      </a:lnTo>
                      <a:lnTo>
                        <a:pt x="40" y="40"/>
                      </a:lnTo>
                      <a:lnTo>
                        <a:pt x="32" y="16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" name="Freeform 78"/>
                <p:cNvSpPr>
                  <a:spLocks/>
                </p:cNvSpPr>
                <p:nvPr/>
              </p:nvSpPr>
              <p:spPr bwMode="auto">
                <a:xfrm>
                  <a:off x="2668" y="1674"/>
                  <a:ext cx="136" cy="216"/>
                </a:xfrm>
                <a:custGeom>
                  <a:avLst/>
                  <a:gdLst>
                    <a:gd name="T0" fmla="*/ 120 w 136"/>
                    <a:gd name="T1" fmla="*/ 0 h 216"/>
                    <a:gd name="T2" fmla="*/ 120 w 136"/>
                    <a:gd name="T3" fmla="*/ 8 h 216"/>
                    <a:gd name="T4" fmla="*/ 120 w 136"/>
                    <a:gd name="T5" fmla="*/ 16 h 216"/>
                    <a:gd name="T6" fmla="*/ 120 w 136"/>
                    <a:gd name="T7" fmla="*/ 24 h 216"/>
                    <a:gd name="T8" fmla="*/ 120 w 136"/>
                    <a:gd name="T9" fmla="*/ 40 h 216"/>
                    <a:gd name="T10" fmla="*/ 120 w 136"/>
                    <a:gd name="T11" fmla="*/ 48 h 216"/>
                    <a:gd name="T12" fmla="*/ 120 w 136"/>
                    <a:gd name="T13" fmla="*/ 56 h 216"/>
                    <a:gd name="T14" fmla="*/ 120 w 136"/>
                    <a:gd name="T15" fmla="*/ 64 h 216"/>
                    <a:gd name="T16" fmla="*/ 120 w 136"/>
                    <a:gd name="T17" fmla="*/ 56 h 216"/>
                    <a:gd name="T18" fmla="*/ 128 w 136"/>
                    <a:gd name="T19" fmla="*/ 48 h 216"/>
                    <a:gd name="T20" fmla="*/ 128 w 136"/>
                    <a:gd name="T21" fmla="*/ 40 h 216"/>
                    <a:gd name="T22" fmla="*/ 128 w 136"/>
                    <a:gd name="T23" fmla="*/ 32 h 216"/>
                    <a:gd name="T24" fmla="*/ 128 w 136"/>
                    <a:gd name="T25" fmla="*/ 24 h 216"/>
                    <a:gd name="T26" fmla="*/ 128 w 136"/>
                    <a:gd name="T27" fmla="*/ 16 h 216"/>
                    <a:gd name="T28" fmla="*/ 128 w 136"/>
                    <a:gd name="T29" fmla="*/ 56 h 216"/>
                    <a:gd name="T30" fmla="*/ 128 w 136"/>
                    <a:gd name="T31" fmla="*/ 88 h 216"/>
                    <a:gd name="T32" fmla="*/ 136 w 136"/>
                    <a:gd name="T33" fmla="*/ 112 h 216"/>
                    <a:gd name="T34" fmla="*/ 128 w 136"/>
                    <a:gd name="T35" fmla="*/ 136 h 216"/>
                    <a:gd name="T36" fmla="*/ 128 w 136"/>
                    <a:gd name="T37" fmla="*/ 152 h 216"/>
                    <a:gd name="T38" fmla="*/ 112 w 136"/>
                    <a:gd name="T39" fmla="*/ 168 h 216"/>
                    <a:gd name="T40" fmla="*/ 96 w 136"/>
                    <a:gd name="T41" fmla="*/ 176 h 216"/>
                    <a:gd name="T42" fmla="*/ 64 w 136"/>
                    <a:gd name="T43" fmla="*/ 184 h 216"/>
                    <a:gd name="T44" fmla="*/ 72 w 136"/>
                    <a:gd name="T45" fmla="*/ 216 h 216"/>
                    <a:gd name="T46" fmla="*/ 16 w 136"/>
                    <a:gd name="T47" fmla="*/ 152 h 216"/>
                    <a:gd name="T48" fmla="*/ 16 w 136"/>
                    <a:gd name="T49" fmla="*/ 144 h 216"/>
                    <a:gd name="T50" fmla="*/ 0 w 136"/>
                    <a:gd name="T51" fmla="*/ 120 h 216"/>
                    <a:gd name="T52" fmla="*/ 48 w 136"/>
                    <a:gd name="T53" fmla="*/ 40 h 216"/>
                    <a:gd name="T54" fmla="*/ 48 w 136"/>
                    <a:gd name="T55" fmla="*/ 80 h 216"/>
                    <a:gd name="T56" fmla="*/ 56 w 136"/>
                    <a:gd name="T57" fmla="*/ 72 h 216"/>
                    <a:gd name="T58" fmla="*/ 56 w 136"/>
                    <a:gd name="T59" fmla="*/ 88 h 216"/>
                    <a:gd name="T60" fmla="*/ 72 w 136"/>
                    <a:gd name="T61" fmla="*/ 88 h 216"/>
                    <a:gd name="T62" fmla="*/ 88 w 136"/>
                    <a:gd name="T63" fmla="*/ 80 h 216"/>
                    <a:gd name="T64" fmla="*/ 96 w 136"/>
                    <a:gd name="T65" fmla="*/ 72 h 216"/>
                    <a:gd name="T66" fmla="*/ 104 w 136"/>
                    <a:gd name="T67" fmla="*/ 64 h 216"/>
                    <a:gd name="T68" fmla="*/ 104 w 136"/>
                    <a:gd name="T69" fmla="*/ 48 h 216"/>
                    <a:gd name="T70" fmla="*/ 112 w 136"/>
                    <a:gd name="T71" fmla="*/ 32 h 216"/>
                    <a:gd name="T72" fmla="*/ 120 w 136"/>
                    <a:gd name="T73" fmla="*/ 16 h 216"/>
                    <a:gd name="T74" fmla="*/ 120 w 136"/>
                    <a:gd name="T75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6" h="216">
                      <a:moveTo>
                        <a:pt x="120" y="0"/>
                      </a:moveTo>
                      <a:lnTo>
                        <a:pt x="120" y="8"/>
                      </a:lnTo>
                      <a:lnTo>
                        <a:pt x="120" y="16"/>
                      </a:lnTo>
                      <a:lnTo>
                        <a:pt x="120" y="24"/>
                      </a:lnTo>
                      <a:lnTo>
                        <a:pt x="120" y="40"/>
                      </a:lnTo>
                      <a:lnTo>
                        <a:pt x="120" y="48"/>
                      </a:lnTo>
                      <a:lnTo>
                        <a:pt x="120" y="56"/>
                      </a:lnTo>
                      <a:lnTo>
                        <a:pt x="120" y="64"/>
                      </a:lnTo>
                      <a:lnTo>
                        <a:pt x="120" y="56"/>
                      </a:lnTo>
                      <a:lnTo>
                        <a:pt x="128" y="48"/>
                      </a:lnTo>
                      <a:lnTo>
                        <a:pt x="128" y="40"/>
                      </a:lnTo>
                      <a:lnTo>
                        <a:pt x="128" y="32"/>
                      </a:lnTo>
                      <a:lnTo>
                        <a:pt x="128" y="24"/>
                      </a:lnTo>
                      <a:lnTo>
                        <a:pt x="128" y="16"/>
                      </a:lnTo>
                      <a:lnTo>
                        <a:pt x="128" y="56"/>
                      </a:lnTo>
                      <a:lnTo>
                        <a:pt x="128" y="88"/>
                      </a:lnTo>
                      <a:lnTo>
                        <a:pt x="136" y="112"/>
                      </a:lnTo>
                      <a:lnTo>
                        <a:pt x="128" y="136"/>
                      </a:lnTo>
                      <a:lnTo>
                        <a:pt x="128" y="152"/>
                      </a:lnTo>
                      <a:lnTo>
                        <a:pt x="112" y="168"/>
                      </a:lnTo>
                      <a:lnTo>
                        <a:pt x="96" y="176"/>
                      </a:lnTo>
                      <a:lnTo>
                        <a:pt x="64" y="184"/>
                      </a:lnTo>
                      <a:lnTo>
                        <a:pt x="72" y="216"/>
                      </a:lnTo>
                      <a:lnTo>
                        <a:pt x="16" y="152"/>
                      </a:lnTo>
                      <a:lnTo>
                        <a:pt x="16" y="144"/>
                      </a:lnTo>
                      <a:lnTo>
                        <a:pt x="0" y="120"/>
                      </a:lnTo>
                      <a:lnTo>
                        <a:pt x="48" y="40"/>
                      </a:lnTo>
                      <a:lnTo>
                        <a:pt x="48" y="80"/>
                      </a:lnTo>
                      <a:lnTo>
                        <a:pt x="56" y="72"/>
                      </a:lnTo>
                      <a:lnTo>
                        <a:pt x="56" y="88"/>
                      </a:lnTo>
                      <a:lnTo>
                        <a:pt x="72" y="88"/>
                      </a:lnTo>
                      <a:lnTo>
                        <a:pt x="88" y="80"/>
                      </a:lnTo>
                      <a:lnTo>
                        <a:pt x="96" y="72"/>
                      </a:lnTo>
                      <a:lnTo>
                        <a:pt x="104" y="64"/>
                      </a:lnTo>
                      <a:lnTo>
                        <a:pt x="104" y="48"/>
                      </a:lnTo>
                      <a:lnTo>
                        <a:pt x="112" y="32"/>
                      </a:lnTo>
                      <a:lnTo>
                        <a:pt x="120" y="16"/>
                      </a:lnTo>
                      <a:lnTo>
                        <a:pt x="1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56" name="Oval 79"/>
              <p:cNvSpPr>
                <a:spLocks noChangeArrowheads="1"/>
              </p:cNvSpPr>
              <p:nvPr/>
            </p:nvSpPr>
            <p:spPr bwMode="auto">
              <a:xfrm>
                <a:off x="2751" y="1665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9" name="Group 80"/>
            <p:cNvGrpSpPr>
              <a:grpSpLocks/>
            </p:cNvGrpSpPr>
            <p:nvPr/>
          </p:nvGrpSpPr>
          <p:grpSpPr bwMode="auto">
            <a:xfrm>
              <a:off x="1264" y="1917"/>
              <a:ext cx="64" cy="64"/>
              <a:chOff x="1624" y="1467"/>
              <a:chExt cx="64" cy="64"/>
            </a:xfrm>
          </p:grpSpPr>
          <p:sp>
            <p:nvSpPr>
              <p:cNvPr id="53" name="Rectangle 81"/>
              <p:cNvSpPr>
                <a:spLocks noChangeArrowheads="1"/>
              </p:cNvSpPr>
              <p:nvPr/>
            </p:nvSpPr>
            <p:spPr bwMode="auto">
              <a:xfrm>
                <a:off x="1624" y="1467"/>
                <a:ext cx="64" cy="6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Rectangle 82"/>
              <p:cNvSpPr>
                <a:spLocks noChangeArrowheads="1"/>
              </p:cNvSpPr>
              <p:nvPr/>
            </p:nvSpPr>
            <p:spPr bwMode="auto">
              <a:xfrm>
                <a:off x="1624" y="1467"/>
                <a:ext cx="64" cy="6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0" name="Group 83"/>
            <p:cNvGrpSpPr>
              <a:grpSpLocks/>
            </p:cNvGrpSpPr>
            <p:nvPr/>
          </p:nvGrpSpPr>
          <p:grpSpPr bwMode="auto">
            <a:xfrm>
              <a:off x="1662" y="1670"/>
              <a:ext cx="64" cy="64"/>
              <a:chOff x="2022" y="1220"/>
              <a:chExt cx="64" cy="64"/>
            </a:xfrm>
          </p:grpSpPr>
          <p:sp>
            <p:nvSpPr>
              <p:cNvPr id="51" name="Rectangle 84"/>
              <p:cNvSpPr>
                <a:spLocks noChangeArrowheads="1"/>
              </p:cNvSpPr>
              <p:nvPr/>
            </p:nvSpPr>
            <p:spPr bwMode="auto">
              <a:xfrm>
                <a:off x="2022" y="1220"/>
                <a:ext cx="64" cy="6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Rectangle 85"/>
              <p:cNvSpPr>
                <a:spLocks noChangeArrowheads="1"/>
              </p:cNvSpPr>
              <p:nvPr/>
            </p:nvSpPr>
            <p:spPr bwMode="auto">
              <a:xfrm>
                <a:off x="2022" y="1220"/>
                <a:ext cx="64" cy="6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43779" name="WordArt 3"/>
          <p:cNvSpPr>
            <a:spLocks noChangeArrowheads="1" noChangeShapeType="1" noTextEdit="1"/>
          </p:cNvSpPr>
          <p:nvPr/>
        </p:nvSpPr>
        <p:spPr bwMode="auto">
          <a:xfrm>
            <a:off x="1180422" y="5744685"/>
            <a:ext cx="7272337" cy="731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Палеомагнитные полюса</a:t>
            </a:r>
            <a:endParaRPr lang="ru-RU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797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WordArt 2"/>
          <p:cNvSpPr>
            <a:spLocks noChangeArrowheads="1" noChangeShapeType="1" noTextEdit="1"/>
          </p:cNvSpPr>
          <p:nvPr/>
        </p:nvSpPr>
        <p:spPr bwMode="auto">
          <a:xfrm>
            <a:off x="407988" y="247650"/>
            <a:ext cx="8377237" cy="427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Геодинамические реконструкции</a:t>
            </a:r>
          </a:p>
        </p:txBody>
      </p:sp>
      <p:pic>
        <p:nvPicPr>
          <p:cNvPr id="844803" name="Picture 3" descr="Pole_sch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17575"/>
            <a:ext cx="3163888" cy="337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4804" name="Rectangle 4"/>
          <p:cNvSpPr>
            <a:spLocks noChangeArrowheads="1"/>
          </p:cNvSpPr>
          <p:nvPr/>
        </p:nvSpPr>
        <p:spPr bwMode="auto">
          <a:xfrm>
            <a:off x="3527425" y="1381125"/>
            <a:ext cx="53689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ru-RU" sz="1400" b="1" i="1">
                <a:solidFill>
                  <a:srgbClr val="FF3300"/>
                </a:solidFill>
                <a:latin typeface="Arial" pitchFamily="34" charset="0"/>
              </a:rPr>
              <a:t>ВИРТУАЛЬНЫЙ ГЕОМАГНИТНЫЙ ПОЛЮС (ВГП)</a:t>
            </a:r>
            <a:r>
              <a:rPr lang="ru-RU" altLang="ru-RU" sz="1400">
                <a:latin typeface="Arial" pitchFamily="34" charset="0"/>
              </a:rPr>
              <a:t> - положение геомагнитного полюса, определенное по элементам геомагнитного поля, </a:t>
            </a:r>
            <a:r>
              <a:rPr lang="en-US" altLang="ru-RU" sz="1400">
                <a:latin typeface="Arial" pitchFamily="34" charset="0"/>
              </a:rPr>
              <a:t>(</a:t>
            </a:r>
            <a:r>
              <a:rPr lang="ru-RU" altLang="ru-RU" sz="1400">
                <a:latin typeface="Arial" pitchFamily="34" charset="0"/>
              </a:rPr>
              <a:t>по склонению и наклонению</a:t>
            </a:r>
            <a:r>
              <a:rPr lang="en-US" altLang="ru-RU" sz="1400">
                <a:latin typeface="Arial" pitchFamily="34" charset="0"/>
              </a:rPr>
              <a:t>)</a:t>
            </a:r>
            <a:r>
              <a:rPr lang="ru-RU" altLang="ru-RU" sz="1400">
                <a:latin typeface="Arial" pitchFamily="34" charset="0"/>
              </a:rPr>
              <a:t>, определенным в некоторой точке по естественной остаточной намагниченности, в предположении, что геомагнитное поле является полем центрального осевого диполя.</a:t>
            </a:r>
          </a:p>
        </p:txBody>
      </p:sp>
      <p:pic>
        <p:nvPicPr>
          <p:cNvPr id="844805" name="Picture 5" descr="pole_form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3841750"/>
            <a:ext cx="6148387" cy="28733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2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WordArt 2"/>
          <p:cNvSpPr>
            <a:spLocks noChangeArrowheads="1" noChangeShapeType="1" noTextEdit="1"/>
          </p:cNvSpPr>
          <p:nvPr/>
        </p:nvSpPr>
        <p:spPr bwMode="auto">
          <a:xfrm>
            <a:off x="407988" y="247650"/>
            <a:ext cx="8377237" cy="427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Геодинамические реконструкции</a:t>
            </a:r>
          </a:p>
        </p:txBody>
      </p:sp>
      <p:sp>
        <p:nvSpPr>
          <p:cNvPr id="845827" name="Rectangle 3"/>
          <p:cNvSpPr>
            <a:spLocks noChangeArrowheads="1"/>
          </p:cNvSpPr>
          <p:nvPr/>
        </p:nvSpPr>
        <p:spPr bwMode="auto">
          <a:xfrm>
            <a:off x="303213" y="873125"/>
            <a:ext cx="83962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1" hangingPunct="1"/>
            <a:r>
              <a:rPr lang="ru-RU" altLang="ru-RU" b="1" i="1">
                <a:solidFill>
                  <a:srgbClr val="FF3300"/>
                </a:solidFill>
                <a:latin typeface="Arial" pitchFamily="34" charset="0"/>
              </a:rPr>
              <a:t>ПАЛЕОМАГНИТНЫЙ ПОЛЮС (ПМП)</a:t>
            </a:r>
            <a:r>
              <a:rPr lang="ru-RU" altLang="ru-RU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ru-RU" altLang="ru-RU">
                <a:latin typeface="Arial" pitchFamily="34" charset="0"/>
              </a:rPr>
              <a:t> средний виртуальный геомагнитный полюс, подсчитанный для некоторого геологического интервала времени, определенный палеомагнитным методом. Принимается, что положение палеомагнитного полюса совпадает с положением географического полюса. </a:t>
            </a:r>
          </a:p>
        </p:txBody>
      </p:sp>
      <p:pic>
        <p:nvPicPr>
          <p:cNvPr id="845828" name="Picture 4" descr="tetta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162175"/>
            <a:ext cx="4481513" cy="809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917575" y="2343150"/>
            <a:ext cx="412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dp</a:t>
            </a:r>
            <a:endParaRPr lang="ru-RU" altLang="ru-RU"/>
          </a:p>
        </p:txBody>
      </p:sp>
      <p:sp>
        <p:nvSpPr>
          <p:cNvPr id="845830" name="Text Box 6"/>
          <p:cNvSpPr txBox="1">
            <a:spLocks noChangeArrowheads="1"/>
          </p:cNvSpPr>
          <p:nvPr/>
        </p:nvSpPr>
        <p:spPr bwMode="auto">
          <a:xfrm>
            <a:off x="2857500" y="2397125"/>
            <a:ext cx="412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dp</a:t>
            </a:r>
            <a:endParaRPr lang="ru-RU" altLang="ru-RU"/>
          </a:p>
        </p:txBody>
      </p:sp>
      <p:sp>
        <p:nvSpPr>
          <p:cNvPr id="845831" name="Text Box 7"/>
          <p:cNvSpPr txBox="1">
            <a:spLocks noChangeArrowheads="1"/>
          </p:cNvSpPr>
          <p:nvPr/>
        </p:nvSpPr>
        <p:spPr bwMode="auto">
          <a:xfrm>
            <a:off x="2882900" y="2368550"/>
            <a:ext cx="476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dm</a:t>
            </a:r>
            <a:endParaRPr lang="ru-RU" altLang="ru-RU"/>
          </a:p>
        </p:txBody>
      </p:sp>
      <p:pic>
        <p:nvPicPr>
          <p:cNvPr id="845832" name="Picture 8" descr="dp-d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155825"/>
            <a:ext cx="4000500" cy="3881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5833" name="Oval 9"/>
          <p:cNvSpPr>
            <a:spLocks noChangeArrowheads="1"/>
          </p:cNvSpPr>
          <p:nvPr/>
        </p:nvSpPr>
        <p:spPr bwMode="auto">
          <a:xfrm rot="19800000">
            <a:off x="7505700" y="3336925"/>
            <a:ext cx="290513" cy="485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45834" name="Picture 10" descr="pole_gvoz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616325"/>
            <a:ext cx="5776913" cy="25860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6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Freeform 2"/>
          <p:cNvSpPr>
            <a:spLocks/>
          </p:cNvSpPr>
          <p:nvPr/>
        </p:nvSpPr>
        <p:spPr bwMode="auto">
          <a:xfrm>
            <a:off x="1644650" y="565150"/>
            <a:ext cx="5848350" cy="5724525"/>
          </a:xfrm>
          <a:custGeom>
            <a:avLst/>
            <a:gdLst>
              <a:gd name="T0" fmla="*/ 1938 w 3684"/>
              <a:gd name="T1" fmla="*/ 3600 h 3606"/>
              <a:gd name="T2" fmla="*/ 2130 w 3684"/>
              <a:gd name="T3" fmla="*/ 3582 h 3606"/>
              <a:gd name="T4" fmla="*/ 2316 w 3684"/>
              <a:gd name="T5" fmla="*/ 3546 h 3606"/>
              <a:gd name="T6" fmla="*/ 2502 w 3684"/>
              <a:gd name="T7" fmla="*/ 3486 h 3606"/>
              <a:gd name="T8" fmla="*/ 2676 w 3684"/>
              <a:gd name="T9" fmla="*/ 3408 h 3606"/>
              <a:gd name="T10" fmla="*/ 2844 w 3684"/>
              <a:gd name="T11" fmla="*/ 3312 h 3606"/>
              <a:gd name="T12" fmla="*/ 3000 w 3684"/>
              <a:gd name="T13" fmla="*/ 3204 h 3606"/>
              <a:gd name="T14" fmla="*/ 3144 w 3684"/>
              <a:gd name="T15" fmla="*/ 3078 h 3606"/>
              <a:gd name="T16" fmla="*/ 3270 w 3684"/>
              <a:gd name="T17" fmla="*/ 2934 h 3606"/>
              <a:gd name="T18" fmla="*/ 3384 w 3684"/>
              <a:gd name="T19" fmla="*/ 2784 h 3606"/>
              <a:gd name="T20" fmla="*/ 3480 w 3684"/>
              <a:gd name="T21" fmla="*/ 2622 h 3606"/>
              <a:gd name="T22" fmla="*/ 3558 w 3684"/>
              <a:gd name="T23" fmla="*/ 2448 h 3606"/>
              <a:gd name="T24" fmla="*/ 3618 w 3684"/>
              <a:gd name="T25" fmla="*/ 2268 h 3606"/>
              <a:gd name="T26" fmla="*/ 3660 w 3684"/>
              <a:gd name="T27" fmla="*/ 2082 h 3606"/>
              <a:gd name="T28" fmla="*/ 3678 w 3684"/>
              <a:gd name="T29" fmla="*/ 1896 h 3606"/>
              <a:gd name="T30" fmla="*/ 3678 w 3684"/>
              <a:gd name="T31" fmla="*/ 1710 h 3606"/>
              <a:gd name="T32" fmla="*/ 3660 w 3684"/>
              <a:gd name="T33" fmla="*/ 1518 h 3606"/>
              <a:gd name="T34" fmla="*/ 3618 w 3684"/>
              <a:gd name="T35" fmla="*/ 1338 h 3606"/>
              <a:gd name="T36" fmla="*/ 3558 w 3684"/>
              <a:gd name="T37" fmla="*/ 1158 h 3606"/>
              <a:gd name="T38" fmla="*/ 3480 w 3684"/>
              <a:gd name="T39" fmla="*/ 984 h 3606"/>
              <a:gd name="T40" fmla="*/ 3384 w 3684"/>
              <a:gd name="T41" fmla="*/ 822 h 3606"/>
              <a:gd name="T42" fmla="*/ 3270 w 3684"/>
              <a:gd name="T43" fmla="*/ 672 h 3606"/>
              <a:gd name="T44" fmla="*/ 3144 w 3684"/>
              <a:gd name="T45" fmla="*/ 528 h 3606"/>
              <a:gd name="T46" fmla="*/ 3000 w 3684"/>
              <a:gd name="T47" fmla="*/ 402 h 3606"/>
              <a:gd name="T48" fmla="*/ 2844 w 3684"/>
              <a:gd name="T49" fmla="*/ 294 h 3606"/>
              <a:gd name="T50" fmla="*/ 2676 w 3684"/>
              <a:gd name="T51" fmla="*/ 198 h 3606"/>
              <a:gd name="T52" fmla="*/ 2502 w 3684"/>
              <a:gd name="T53" fmla="*/ 120 h 3606"/>
              <a:gd name="T54" fmla="*/ 2316 w 3684"/>
              <a:gd name="T55" fmla="*/ 60 h 3606"/>
              <a:gd name="T56" fmla="*/ 2130 w 3684"/>
              <a:gd name="T57" fmla="*/ 24 h 3606"/>
              <a:gd name="T58" fmla="*/ 1938 w 3684"/>
              <a:gd name="T59" fmla="*/ 6 h 3606"/>
              <a:gd name="T60" fmla="*/ 1746 w 3684"/>
              <a:gd name="T61" fmla="*/ 6 h 3606"/>
              <a:gd name="T62" fmla="*/ 1554 w 3684"/>
              <a:gd name="T63" fmla="*/ 24 h 3606"/>
              <a:gd name="T64" fmla="*/ 1368 w 3684"/>
              <a:gd name="T65" fmla="*/ 60 h 3606"/>
              <a:gd name="T66" fmla="*/ 1182 w 3684"/>
              <a:gd name="T67" fmla="*/ 120 h 3606"/>
              <a:gd name="T68" fmla="*/ 1008 w 3684"/>
              <a:gd name="T69" fmla="*/ 198 h 3606"/>
              <a:gd name="T70" fmla="*/ 840 w 3684"/>
              <a:gd name="T71" fmla="*/ 294 h 3606"/>
              <a:gd name="T72" fmla="*/ 684 w 3684"/>
              <a:gd name="T73" fmla="*/ 402 h 3606"/>
              <a:gd name="T74" fmla="*/ 540 w 3684"/>
              <a:gd name="T75" fmla="*/ 528 h 3606"/>
              <a:gd name="T76" fmla="*/ 414 w 3684"/>
              <a:gd name="T77" fmla="*/ 672 h 3606"/>
              <a:gd name="T78" fmla="*/ 300 w 3684"/>
              <a:gd name="T79" fmla="*/ 822 h 3606"/>
              <a:gd name="T80" fmla="*/ 204 w 3684"/>
              <a:gd name="T81" fmla="*/ 984 h 3606"/>
              <a:gd name="T82" fmla="*/ 126 w 3684"/>
              <a:gd name="T83" fmla="*/ 1158 h 3606"/>
              <a:gd name="T84" fmla="*/ 66 w 3684"/>
              <a:gd name="T85" fmla="*/ 1338 h 3606"/>
              <a:gd name="T86" fmla="*/ 24 w 3684"/>
              <a:gd name="T87" fmla="*/ 1518 h 3606"/>
              <a:gd name="T88" fmla="*/ 6 w 3684"/>
              <a:gd name="T89" fmla="*/ 1710 h 3606"/>
              <a:gd name="T90" fmla="*/ 6 w 3684"/>
              <a:gd name="T91" fmla="*/ 1896 h 3606"/>
              <a:gd name="T92" fmla="*/ 24 w 3684"/>
              <a:gd name="T93" fmla="*/ 2082 h 3606"/>
              <a:gd name="T94" fmla="*/ 66 w 3684"/>
              <a:gd name="T95" fmla="*/ 2268 h 3606"/>
              <a:gd name="T96" fmla="*/ 126 w 3684"/>
              <a:gd name="T97" fmla="*/ 2448 h 3606"/>
              <a:gd name="T98" fmla="*/ 204 w 3684"/>
              <a:gd name="T99" fmla="*/ 2622 h 3606"/>
              <a:gd name="T100" fmla="*/ 300 w 3684"/>
              <a:gd name="T101" fmla="*/ 2784 h 3606"/>
              <a:gd name="T102" fmla="*/ 414 w 3684"/>
              <a:gd name="T103" fmla="*/ 2934 h 3606"/>
              <a:gd name="T104" fmla="*/ 540 w 3684"/>
              <a:gd name="T105" fmla="*/ 3078 h 3606"/>
              <a:gd name="T106" fmla="*/ 684 w 3684"/>
              <a:gd name="T107" fmla="*/ 3204 h 3606"/>
              <a:gd name="T108" fmla="*/ 840 w 3684"/>
              <a:gd name="T109" fmla="*/ 3312 h 3606"/>
              <a:gd name="T110" fmla="*/ 1008 w 3684"/>
              <a:gd name="T111" fmla="*/ 3408 h 3606"/>
              <a:gd name="T112" fmla="*/ 1182 w 3684"/>
              <a:gd name="T113" fmla="*/ 3486 h 3606"/>
              <a:gd name="T114" fmla="*/ 1368 w 3684"/>
              <a:gd name="T115" fmla="*/ 3546 h 3606"/>
              <a:gd name="T116" fmla="*/ 1554 w 3684"/>
              <a:gd name="T117" fmla="*/ 3582 h 3606"/>
              <a:gd name="T118" fmla="*/ 1746 w 3684"/>
              <a:gd name="T119" fmla="*/ 3600 h 3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84" h="3606">
                <a:moveTo>
                  <a:pt x="1842" y="3606"/>
                </a:moveTo>
                <a:lnTo>
                  <a:pt x="1938" y="3600"/>
                </a:lnTo>
                <a:lnTo>
                  <a:pt x="2034" y="3594"/>
                </a:lnTo>
                <a:lnTo>
                  <a:pt x="2130" y="3582"/>
                </a:lnTo>
                <a:lnTo>
                  <a:pt x="2226" y="3564"/>
                </a:lnTo>
                <a:lnTo>
                  <a:pt x="2316" y="3546"/>
                </a:lnTo>
                <a:lnTo>
                  <a:pt x="2412" y="3516"/>
                </a:lnTo>
                <a:lnTo>
                  <a:pt x="2502" y="3486"/>
                </a:lnTo>
                <a:lnTo>
                  <a:pt x="2592" y="3450"/>
                </a:lnTo>
                <a:lnTo>
                  <a:pt x="2676" y="3408"/>
                </a:lnTo>
                <a:lnTo>
                  <a:pt x="2760" y="3366"/>
                </a:lnTo>
                <a:lnTo>
                  <a:pt x="2844" y="3312"/>
                </a:lnTo>
                <a:lnTo>
                  <a:pt x="2922" y="3258"/>
                </a:lnTo>
                <a:lnTo>
                  <a:pt x="3000" y="3204"/>
                </a:lnTo>
                <a:lnTo>
                  <a:pt x="3072" y="3144"/>
                </a:lnTo>
                <a:lnTo>
                  <a:pt x="3144" y="3078"/>
                </a:lnTo>
                <a:lnTo>
                  <a:pt x="3210" y="3006"/>
                </a:lnTo>
                <a:lnTo>
                  <a:pt x="3270" y="2934"/>
                </a:lnTo>
                <a:lnTo>
                  <a:pt x="3330" y="2862"/>
                </a:lnTo>
                <a:lnTo>
                  <a:pt x="3384" y="2784"/>
                </a:lnTo>
                <a:lnTo>
                  <a:pt x="3438" y="2706"/>
                </a:lnTo>
                <a:lnTo>
                  <a:pt x="3480" y="2622"/>
                </a:lnTo>
                <a:lnTo>
                  <a:pt x="3522" y="2538"/>
                </a:lnTo>
                <a:lnTo>
                  <a:pt x="3558" y="2448"/>
                </a:lnTo>
                <a:lnTo>
                  <a:pt x="3594" y="2358"/>
                </a:lnTo>
                <a:lnTo>
                  <a:pt x="3618" y="2268"/>
                </a:lnTo>
                <a:lnTo>
                  <a:pt x="3642" y="2178"/>
                </a:lnTo>
                <a:lnTo>
                  <a:pt x="3660" y="2082"/>
                </a:lnTo>
                <a:lnTo>
                  <a:pt x="3672" y="1992"/>
                </a:lnTo>
                <a:lnTo>
                  <a:pt x="3678" y="1896"/>
                </a:lnTo>
                <a:lnTo>
                  <a:pt x="3684" y="1800"/>
                </a:lnTo>
                <a:lnTo>
                  <a:pt x="3678" y="1710"/>
                </a:lnTo>
                <a:lnTo>
                  <a:pt x="3672" y="1614"/>
                </a:lnTo>
                <a:lnTo>
                  <a:pt x="3660" y="1518"/>
                </a:lnTo>
                <a:lnTo>
                  <a:pt x="3642" y="1428"/>
                </a:lnTo>
                <a:lnTo>
                  <a:pt x="3618" y="1338"/>
                </a:lnTo>
                <a:lnTo>
                  <a:pt x="3594" y="1248"/>
                </a:lnTo>
                <a:lnTo>
                  <a:pt x="3558" y="1158"/>
                </a:lnTo>
                <a:lnTo>
                  <a:pt x="3522" y="1068"/>
                </a:lnTo>
                <a:lnTo>
                  <a:pt x="3480" y="984"/>
                </a:lnTo>
                <a:lnTo>
                  <a:pt x="3438" y="900"/>
                </a:lnTo>
                <a:lnTo>
                  <a:pt x="3384" y="822"/>
                </a:lnTo>
                <a:lnTo>
                  <a:pt x="3330" y="744"/>
                </a:lnTo>
                <a:lnTo>
                  <a:pt x="3270" y="672"/>
                </a:lnTo>
                <a:lnTo>
                  <a:pt x="3210" y="600"/>
                </a:lnTo>
                <a:lnTo>
                  <a:pt x="3144" y="528"/>
                </a:lnTo>
                <a:lnTo>
                  <a:pt x="3072" y="462"/>
                </a:lnTo>
                <a:lnTo>
                  <a:pt x="3000" y="402"/>
                </a:lnTo>
                <a:lnTo>
                  <a:pt x="2922" y="348"/>
                </a:lnTo>
                <a:lnTo>
                  <a:pt x="2844" y="294"/>
                </a:lnTo>
                <a:lnTo>
                  <a:pt x="2760" y="246"/>
                </a:lnTo>
                <a:lnTo>
                  <a:pt x="2676" y="198"/>
                </a:lnTo>
                <a:lnTo>
                  <a:pt x="2592" y="156"/>
                </a:lnTo>
                <a:lnTo>
                  <a:pt x="2502" y="120"/>
                </a:lnTo>
                <a:lnTo>
                  <a:pt x="2412" y="90"/>
                </a:lnTo>
                <a:lnTo>
                  <a:pt x="2316" y="60"/>
                </a:lnTo>
                <a:lnTo>
                  <a:pt x="2226" y="42"/>
                </a:lnTo>
                <a:lnTo>
                  <a:pt x="2130" y="24"/>
                </a:lnTo>
                <a:lnTo>
                  <a:pt x="2034" y="12"/>
                </a:lnTo>
                <a:lnTo>
                  <a:pt x="1938" y="6"/>
                </a:lnTo>
                <a:lnTo>
                  <a:pt x="1842" y="0"/>
                </a:lnTo>
                <a:lnTo>
                  <a:pt x="1746" y="6"/>
                </a:lnTo>
                <a:lnTo>
                  <a:pt x="1650" y="12"/>
                </a:lnTo>
                <a:lnTo>
                  <a:pt x="1554" y="24"/>
                </a:lnTo>
                <a:lnTo>
                  <a:pt x="1458" y="42"/>
                </a:lnTo>
                <a:lnTo>
                  <a:pt x="1368" y="60"/>
                </a:lnTo>
                <a:lnTo>
                  <a:pt x="1272" y="90"/>
                </a:lnTo>
                <a:lnTo>
                  <a:pt x="1182" y="120"/>
                </a:lnTo>
                <a:lnTo>
                  <a:pt x="1092" y="156"/>
                </a:lnTo>
                <a:lnTo>
                  <a:pt x="1008" y="198"/>
                </a:lnTo>
                <a:lnTo>
                  <a:pt x="924" y="246"/>
                </a:lnTo>
                <a:lnTo>
                  <a:pt x="840" y="294"/>
                </a:lnTo>
                <a:lnTo>
                  <a:pt x="762" y="348"/>
                </a:lnTo>
                <a:lnTo>
                  <a:pt x="684" y="402"/>
                </a:lnTo>
                <a:lnTo>
                  <a:pt x="612" y="462"/>
                </a:lnTo>
                <a:lnTo>
                  <a:pt x="540" y="528"/>
                </a:lnTo>
                <a:lnTo>
                  <a:pt x="474" y="600"/>
                </a:lnTo>
                <a:lnTo>
                  <a:pt x="414" y="672"/>
                </a:lnTo>
                <a:lnTo>
                  <a:pt x="354" y="744"/>
                </a:lnTo>
                <a:lnTo>
                  <a:pt x="300" y="822"/>
                </a:lnTo>
                <a:lnTo>
                  <a:pt x="246" y="900"/>
                </a:lnTo>
                <a:lnTo>
                  <a:pt x="204" y="984"/>
                </a:lnTo>
                <a:lnTo>
                  <a:pt x="162" y="1068"/>
                </a:lnTo>
                <a:lnTo>
                  <a:pt x="126" y="1158"/>
                </a:lnTo>
                <a:lnTo>
                  <a:pt x="90" y="1248"/>
                </a:lnTo>
                <a:lnTo>
                  <a:pt x="66" y="1338"/>
                </a:lnTo>
                <a:lnTo>
                  <a:pt x="42" y="1428"/>
                </a:lnTo>
                <a:lnTo>
                  <a:pt x="24" y="1518"/>
                </a:lnTo>
                <a:lnTo>
                  <a:pt x="12" y="1614"/>
                </a:lnTo>
                <a:lnTo>
                  <a:pt x="6" y="1710"/>
                </a:lnTo>
                <a:lnTo>
                  <a:pt x="0" y="1806"/>
                </a:lnTo>
                <a:lnTo>
                  <a:pt x="6" y="1896"/>
                </a:lnTo>
                <a:lnTo>
                  <a:pt x="12" y="1992"/>
                </a:lnTo>
                <a:lnTo>
                  <a:pt x="24" y="2082"/>
                </a:lnTo>
                <a:lnTo>
                  <a:pt x="42" y="2178"/>
                </a:lnTo>
                <a:lnTo>
                  <a:pt x="66" y="2268"/>
                </a:lnTo>
                <a:lnTo>
                  <a:pt x="90" y="2358"/>
                </a:lnTo>
                <a:lnTo>
                  <a:pt x="126" y="2448"/>
                </a:lnTo>
                <a:lnTo>
                  <a:pt x="162" y="2538"/>
                </a:lnTo>
                <a:lnTo>
                  <a:pt x="204" y="2622"/>
                </a:lnTo>
                <a:lnTo>
                  <a:pt x="246" y="2706"/>
                </a:lnTo>
                <a:lnTo>
                  <a:pt x="300" y="2784"/>
                </a:lnTo>
                <a:lnTo>
                  <a:pt x="354" y="2862"/>
                </a:lnTo>
                <a:lnTo>
                  <a:pt x="414" y="2934"/>
                </a:lnTo>
                <a:lnTo>
                  <a:pt x="474" y="3006"/>
                </a:lnTo>
                <a:lnTo>
                  <a:pt x="540" y="3078"/>
                </a:lnTo>
                <a:lnTo>
                  <a:pt x="612" y="3144"/>
                </a:lnTo>
                <a:lnTo>
                  <a:pt x="684" y="3204"/>
                </a:lnTo>
                <a:lnTo>
                  <a:pt x="762" y="3258"/>
                </a:lnTo>
                <a:lnTo>
                  <a:pt x="840" y="3312"/>
                </a:lnTo>
                <a:lnTo>
                  <a:pt x="924" y="3366"/>
                </a:lnTo>
                <a:lnTo>
                  <a:pt x="1008" y="3408"/>
                </a:lnTo>
                <a:lnTo>
                  <a:pt x="1092" y="3450"/>
                </a:lnTo>
                <a:lnTo>
                  <a:pt x="1182" y="3486"/>
                </a:lnTo>
                <a:lnTo>
                  <a:pt x="1272" y="3516"/>
                </a:lnTo>
                <a:lnTo>
                  <a:pt x="1368" y="3546"/>
                </a:lnTo>
                <a:lnTo>
                  <a:pt x="1458" y="3564"/>
                </a:lnTo>
                <a:lnTo>
                  <a:pt x="1554" y="3582"/>
                </a:lnTo>
                <a:lnTo>
                  <a:pt x="1650" y="3594"/>
                </a:lnTo>
                <a:lnTo>
                  <a:pt x="1746" y="3600"/>
                </a:lnTo>
                <a:lnTo>
                  <a:pt x="1842" y="3606"/>
                </a:lnTo>
              </a:path>
            </a:pathLst>
          </a:custGeom>
          <a:solidFill>
            <a:srgbClr val="CC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46851" name="Freeform 3"/>
          <p:cNvSpPr>
            <a:spLocks/>
          </p:cNvSpPr>
          <p:nvPr/>
        </p:nvSpPr>
        <p:spPr bwMode="auto">
          <a:xfrm>
            <a:off x="3111500" y="755650"/>
            <a:ext cx="2914650" cy="2171700"/>
          </a:xfrm>
          <a:custGeom>
            <a:avLst/>
            <a:gdLst>
              <a:gd name="T0" fmla="*/ 768 w 1836"/>
              <a:gd name="T1" fmla="*/ 6 h 1368"/>
              <a:gd name="T2" fmla="*/ 996 w 1836"/>
              <a:gd name="T3" fmla="*/ 0 h 1368"/>
              <a:gd name="T4" fmla="*/ 1230 w 1836"/>
              <a:gd name="T5" fmla="*/ 30 h 1368"/>
              <a:gd name="T6" fmla="*/ 1320 w 1836"/>
              <a:gd name="T7" fmla="*/ 60 h 1368"/>
              <a:gd name="T8" fmla="*/ 1404 w 1836"/>
              <a:gd name="T9" fmla="*/ 96 h 1368"/>
              <a:gd name="T10" fmla="*/ 1482 w 1836"/>
              <a:gd name="T11" fmla="*/ 138 h 1368"/>
              <a:gd name="T12" fmla="*/ 1560 w 1836"/>
              <a:gd name="T13" fmla="*/ 186 h 1368"/>
              <a:gd name="T14" fmla="*/ 1620 w 1836"/>
              <a:gd name="T15" fmla="*/ 234 h 1368"/>
              <a:gd name="T16" fmla="*/ 1680 w 1836"/>
              <a:gd name="T17" fmla="*/ 294 h 1368"/>
              <a:gd name="T18" fmla="*/ 1728 w 1836"/>
              <a:gd name="T19" fmla="*/ 354 h 1368"/>
              <a:gd name="T20" fmla="*/ 1770 w 1836"/>
              <a:gd name="T21" fmla="*/ 420 h 1368"/>
              <a:gd name="T22" fmla="*/ 1800 w 1836"/>
              <a:gd name="T23" fmla="*/ 492 h 1368"/>
              <a:gd name="T24" fmla="*/ 1824 w 1836"/>
              <a:gd name="T25" fmla="*/ 558 h 1368"/>
              <a:gd name="T26" fmla="*/ 1836 w 1836"/>
              <a:gd name="T27" fmla="*/ 630 h 1368"/>
              <a:gd name="T28" fmla="*/ 1836 w 1836"/>
              <a:gd name="T29" fmla="*/ 702 h 1368"/>
              <a:gd name="T30" fmla="*/ 1830 w 1836"/>
              <a:gd name="T31" fmla="*/ 774 h 1368"/>
              <a:gd name="T32" fmla="*/ 1812 w 1836"/>
              <a:gd name="T33" fmla="*/ 846 h 1368"/>
              <a:gd name="T34" fmla="*/ 1782 w 1836"/>
              <a:gd name="T35" fmla="*/ 918 h 1368"/>
              <a:gd name="T36" fmla="*/ 1746 w 1836"/>
              <a:gd name="T37" fmla="*/ 984 h 1368"/>
              <a:gd name="T38" fmla="*/ 1698 w 1836"/>
              <a:gd name="T39" fmla="*/ 1044 h 1368"/>
              <a:gd name="T40" fmla="*/ 1644 w 1836"/>
              <a:gd name="T41" fmla="*/ 1104 h 1368"/>
              <a:gd name="T42" fmla="*/ 1578 w 1836"/>
              <a:gd name="T43" fmla="*/ 1158 h 1368"/>
              <a:gd name="T44" fmla="*/ 1512 w 1836"/>
              <a:gd name="T45" fmla="*/ 1206 h 1368"/>
              <a:gd name="T46" fmla="*/ 1434 w 1836"/>
              <a:gd name="T47" fmla="*/ 1254 h 1368"/>
              <a:gd name="T48" fmla="*/ 1350 w 1836"/>
              <a:gd name="T49" fmla="*/ 1290 h 1368"/>
              <a:gd name="T50" fmla="*/ 1260 w 1836"/>
              <a:gd name="T51" fmla="*/ 1320 h 1368"/>
              <a:gd name="T52" fmla="*/ 1170 w 1836"/>
              <a:gd name="T53" fmla="*/ 1344 h 1368"/>
              <a:gd name="T54" fmla="*/ 1080 w 1836"/>
              <a:gd name="T55" fmla="*/ 1362 h 1368"/>
              <a:gd name="T56" fmla="*/ 984 w 1836"/>
              <a:gd name="T57" fmla="*/ 1368 h 1368"/>
              <a:gd name="T58" fmla="*/ 888 w 1836"/>
              <a:gd name="T59" fmla="*/ 1368 h 1368"/>
              <a:gd name="T60" fmla="*/ 792 w 1836"/>
              <a:gd name="T61" fmla="*/ 1362 h 1368"/>
              <a:gd name="T62" fmla="*/ 696 w 1836"/>
              <a:gd name="T63" fmla="*/ 1350 h 1368"/>
              <a:gd name="T64" fmla="*/ 600 w 1836"/>
              <a:gd name="T65" fmla="*/ 1326 h 1368"/>
              <a:gd name="T66" fmla="*/ 516 w 1836"/>
              <a:gd name="T67" fmla="*/ 1302 h 1368"/>
              <a:gd name="T68" fmla="*/ 432 w 1836"/>
              <a:gd name="T69" fmla="*/ 1266 h 1368"/>
              <a:gd name="T70" fmla="*/ 354 w 1836"/>
              <a:gd name="T71" fmla="*/ 1224 h 1368"/>
              <a:gd name="T72" fmla="*/ 276 w 1836"/>
              <a:gd name="T73" fmla="*/ 1176 h 1368"/>
              <a:gd name="T74" fmla="*/ 216 w 1836"/>
              <a:gd name="T75" fmla="*/ 1122 h 1368"/>
              <a:gd name="T76" fmla="*/ 156 w 1836"/>
              <a:gd name="T77" fmla="*/ 1068 h 1368"/>
              <a:gd name="T78" fmla="*/ 108 w 1836"/>
              <a:gd name="T79" fmla="*/ 1002 h 1368"/>
              <a:gd name="T80" fmla="*/ 66 w 1836"/>
              <a:gd name="T81" fmla="*/ 936 h 1368"/>
              <a:gd name="T82" fmla="*/ 36 w 1836"/>
              <a:gd name="T83" fmla="*/ 870 h 1368"/>
              <a:gd name="T84" fmla="*/ 12 w 1836"/>
              <a:gd name="T85" fmla="*/ 798 h 1368"/>
              <a:gd name="T86" fmla="*/ 0 w 1836"/>
              <a:gd name="T87" fmla="*/ 726 h 1368"/>
              <a:gd name="T88" fmla="*/ 0 w 1836"/>
              <a:gd name="T89" fmla="*/ 654 h 1368"/>
              <a:gd name="T90" fmla="*/ 6 w 1836"/>
              <a:gd name="T91" fmla="*/ 582 h 1368"/>
              <a:gd name="T92" fmla="*/ 24 w 1836"/>
              <a:gd name="T93" fmla="*/ 516 h 1368"/>
              <a:gd name="T94" fmla="*/ 54 w 1836"/>
              <a:gd name="T95" fmla="*/ 444 h 1368"/>
              <a:gd name="T96" fmla="*/ 90 w 1836"/>
              <a:gd name="T97" fmla="*/ 378 h 1368"/>
              <a:gd name="T98" fmla="*/ 138 w 1836"/>
              <a:gd name="T99" fmla="*/ 312 h 1368"/>
              <a:gd name="T100" fmla="*/ 192 w 1836"/>
              <a:gd name="T101" fmla="*/ 258 h 1368"/>
              <a:gd name="T102" fmla="*/ 258 w 1836"/>
              <a:gd name="T103" fmla="*/ 198 h 1368"/>
              <a:gd name="T104" fmla="*/ 324 w 1836"/>
              <a:gd name="T105" fmla="*/ 150 h 1368"/>
              <a:gd name="T106" fmla="*/ 402 w 1836"/>
              <a:gd name="T107" fmla="*/ 108 h 1368"/>
              <a:gd name="T108" fmla="*/ 486 w 1836"/>
              <a:gd name="T109" fmla="*/ 72 h 1368"/>
              <a:gd name="T110" fmla="*/ 570 w 1836"/>
              <a:gd name="T111" fmla="*/ 42 h 1368"/>
              <a:gd name="T112" fmla="*/ 594 w 1836"/>
              <a:gd name="T113" fmla="*/ 36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36" h="1368">
                <a:moveTo>
                  <a:pt x="600" y="30"/>
                </a:moveTo>
                <a:lnTo>
                  <a:pt x="684" y="18"/>
                </a:lnTo>
                <a:lnTo>
                  <a:pt x="768" y="6"/>
                </a:lnTo>
                <a:lnTo>
                  <a:pt x="846" y="0"/>
                </a:lnTo>
                <a:lnTo>
                  <a:pt x="924" y="0"/>
                </a:lnTo>
                <a:lnTo>
                  <a:pt x="996" y="0"/>
                </a:lnTo>
                <a:lnTo>
                  <a:pt x="1074" y="6"/>
                </a:lnTo>
                <a:lnTo>
                  <a:pt x="1152" y="18"/>
                </a:lnTo>
                <a:lnTo>
                  <a:pt x="1230" y="30"/>
                </a:lnTo>
                <a:lnTo>
                  <a:pt x="1260" y="42"/>
                </a:lnTo>
                <a:lnTo>
                  <a:pt x="1290" y="48"/>
                </a:lnTo>
                <a:lnTo>
                  <a:pt x="1320" y="60"/>
                </a:lnTo>
                <a:lnTo>
                  <a:pt x="1350" y="72"/>
                </a:lnTo>
                <a:lnTo>
                  <a:pt x="1380" y="84"/>
                </a:lnTo>
                <a:lnTo>
                  <a:pt x="1404" y="96"/>
                </a:lnTo>
                <a:lnTo>
                  <a:pt x="1434" y="108"/>
                </a:lnTo>
                <a:lnTo>
                  <a:pt x="1458" y="120"/>
                </a:lnTo>
                <a:lnTo>
                  <a:pt x="1482" y="138"/>
                </a:lnTo>
                <a:lnTo>
                  <a:pt x="1512" y="150"/>
                </a:lnTo>
                <a:lnTo>
                  <a:pt x="1536" y="168"/>
                </a:lnTo>
                <a:lnTo>
                  <a:pt x="1560" y="186"/>
                </a:lnTo>
                <a:lnTo>
                  <a:pt x="1578" y="198"/>
                </a:lnTo>
                <a:lnTo>
                  <a:pt x="1602" y="216"/>
                </a:lnTo>
                <a:lnTo>
                  <a:pt x="1620" y="234"/>
                </a:lnTo>
                <a:lnTo>
                  <a:pt x="1644" y="258"/>
                </a:lnTo>
                <a:lnTo>
                  <a:pt x="1662" y="276"/>
                </a:lnTo>
                <a:lnTo>
                  <a:pt x="1680" y="294"/>
                </a:lnTo>
                <a:lnTo>
                  <a:pt x="1698" y="312"/>
                </a:lnTo>
                <a:lnTo>
                  <a:pt x="1716" y="336"/>
                </a:lnTo>
                <a:lnTo>
                  <a:pt x="1728" y="354"/>
                </a:lnTo>
                <a:lnTo>
                  <a:pt x="1746" y="378"/>
                </a:lnTo>
                <a:lnTo>
                  <a:pt x="1758" y="402"/>
                </a:lnTo>
                <a:lnTo>
                  <a:pt x="1770" y="420"/>
                </a:lnTo>
                <a:lnTo>
                  <a:pt x="1782" y="444"/>
                </a:lnTo>
                <a:lnTo>
                  <a:pt x="1794" y="468"/>
                </a:lnTo>
                <a:lnTo>
                  <a:pt x="1800" y="492"/>
                </a:lnTo>
                <a:lnTo>
                  <a:pt x="1812" y="516"/>
                </a:lnTo>
                <a:lnTo>
                  <a:pt x="1818" y="540"/>
                </a:lnTo>
                <a:lnTo>
                  <a:pt x="1824" y="558"/>
                </a:lnTo>
                <a:lnTo>
                  <a:pt x="1830" y="582"/>
                </a:lnTo>
                <a:lnTo>
                  <a:pt x="1836" y="606"/>
                </a:lnTo>
                <a:lnTo>
                  <a:pt x="1836" y="630"/>
                </a:lnTo>
                <a:lnTo>
                  <a:pt x="1836" y="654"/>
                </a:lnTo>
                <a:lnTo>
                  <a:pt x="1836" y="678"/>
                </a:lnTo>
                <a:lnTo>
                  <a:pt x="1836" y="702"/>
                </a:lnTo>
                <a:lnTo>
                  <a:pt x="1836" y="726"/>
                </a:lnTo>
                <a:lnTo>
                  <a:pt x="1836" y="750"/>
                </a:lnTo>
                <a:lnTo>
                  <a:pt x="1830" y="774"/>
                </a:lnTo>
                <a:lnTo>
                  <a:pt x="1824" y="798"/>
                </a:lnTo>
                <a:lnTo>
                  <a:pt x="1818" y="822"/>
                </a:lnTo>
                <a:lnTo>
                  <a:pt x="1812" y="846"/>
                </a:lnTo>
                <a:lnTo>
                  <a:pt x="1800" y="870"/>
                </a:lnTo>
                <a:lnTo>
                  <a:pt x="1794" y="894"/>
                </a:lnTo>
                <a:lnTo>
                  <a:pt x="1782" y="918"/>
                </a:lnTo>
                <a:lnTo>
                  <a:pt x="1770" y="936"/>
                </a:lnTo>
                <a:lnTo>
                  <a:pt x="1758" y="960"/>
                </a:lnTo>
                <a:lnTo>
                  <a:pt x="1746" y="984"/>
                </a:lnTo>
                <a:lnTo>
                  <a:pt x="1728" y="1002"/>
                </a:lnTo>
                <a:lnTo>
                  <a:pt x="1716" y="1026"/>
                </a:lnTo>
                <a:lnTo>
                  <a:pt x="1698" y="1044"/>
                </a:lnTo>
                <a:lnTo>
                  <a:pt x="1680" y="1068"/>
                </a:lnTo>
                <a:lnTo>
                  <a:pt x="1662" y="1086"/>
                </a:lnTo>
                <a:lnTo>
                  <a:pt x="1644" y="1104"/>
                </a:lnTo>
                <a:lnTo>
                  <a:pt x="1620" y="1122"/>
                </a:lnTo>
                <a:lnTo>
                  <a:pt x="1602" y="1140"/>
                </a:lnTo>
                <a:lnTo>
                  <a:pt x="1578" y="1158"/>
                </a:lnTo>
                <a:lnTo>
                  <a:pt x="1560" y="1176"/>
                </a:lnTo>
                <a:lnTo>
                  <a:pt x="1536" y="1194"/>
                </a:lnTo>
                <a:lnTo>
                  <a:pt x="1512" y="1206"/>
                </a:lnTo>
                <a:lnTo>
                  <a:pt x="1482" y="1224"/>
                </a:lnTo>
                <a:lnTo>
                  <a:pt x="1458" y="1236"/>
                </a:lnTo>
                <a:lnTo>
                  <a:pt x="1434" y="1254"/>
                </a:lnTo>
                <a:lnTo>
                  <a:pt x="1404" y="1266"/>
                </a:lnTo>
                <a:lnTo>
                  <a:pt x="1380" y="1278"/>
                </a:lnTo>
                <a:lnTo>
                  <a:pt x="1350" y="1290"/>
                </a:lnTo>
                <a:lnTo>
                  <a:pt x="1320" y="1302"/>
                </a:lnTo>
                <a:lnTo>
                  <a:pt x="1290" y="1308"/>
                </a:lnTo>
                <a:lnTo>
                  <a:pt x="1260" y="1320"/>
                </a:lnTo>
                <a:lnTo>
                  <a:pt x="1230" y="1326"/>
                </a:lnTo>
                <a:lnTo>
                  <a:pt x="1200" y="1338"/>
                </a:lnTo>
                <a:lnTo>
                  <a:pt x="1170" y="1344"/>
                </a:lnTo>
                <a:lnTo>
                  <a:pt x="1140" y="1350"/>
                </a:lnTo>
                <a:lnTo>
                  <a:pt x="1110" y="1356"/>
                </a:lnTo>
                <a:lnTo>
                  <a:pt x="1080" y="1362"/>
                </a:lnTo>
                <a:lnTo>
                  <a:pt x="1044" y="1362"/>
                </a:lnTo>
                <a:lnTo>
                  <a:pt x="1014" y="1368"/>
                </a:lnTo>
                <a:lnTo>
                  <a:pt x="984" y="1368"/>
                </a:lnTo>
                <a:lnTo>
                  <a:pt x="948" y="1368"/>
                </a:lnTo>
                <a:lnTo>
                  <a:pt x="918" y="1368"/>
                </a:lnTo>
                <a:lnTo>
                  <a:pt x="888" y="1368"/>
                </a:lnTo>
                <a:lnTo>
                  <a:pt x="852" y="1368"/>
                </a:lnTo>
                <a:lnTo>
                  <a:pt x="822" y="1368"/>
                </a:lnTo>
                <a:lnTo>
                  <a:pt x="792" y="1362"/>
                </a:lnTo>
                <a:lnTo>
                  <a:pt x="756" y="1362"/>
                </a:lnTo>
                <a:lnTo>
                  <a:pt x="726" y="1356"/>
                </a:lnTo>
                <a:lnTo>
                  <a:pt x="696" y="1350"/>
                </a:lnTo>
                <a:lnTo>
                  <a:pt x="666" y="1344"/>
                </a:lnTo>
                <a:lnTo>
                  <a:pt x="636" y="1338"/>
                </a:lnTo>
                <a:lnTo>
                  <a:pt x="600" y="1326"/>
                </a:lnTo>
                <a:lnTo>
                  <a:pt x="570" y="1320"/>
                </a:lnTo>
                <a:lnTo>
                  <a:pt x="546" y="1308"/>
                </a:lnTo>
                <a:lnTo>
                  <a:pt x="516" y="1302"/>
                </a:lnTo>
                <a:lnTo>
                  <a:pt x="486" y="1290"/>
                </a:lnTo>
                <a:lnTo>
                  <a:pt x="456" y="1278"/>
                </a:lnTo>
                <a:lnTo>
                  <a:pt x="432" y="1266"/>
                </a:lnTo>
                <a:lnTo>
                  <a:pt x="402" y="1254"/>
                </a:lnTo>
                <a:lnTo>
                  <a:pt x="378" y="1236"/>
                </a:lnTo>
                <a:lnTo>
                  <a:pt x="354" y="1224"/>
                </a:lnTo>
                <a:lnTo>
                  <a:pt x="324" y="1206"/>
                </a:lnTo>
                <a:lnTo>
                  <a:pt x="300" y="1194"/>
                </a:lnTo>
                <a:lnTo>
                  <a:pt x="276" y="1176"/>
                </a:lnTo>
                <a:lnTo>
                  <a:pt x="258" y="1158"/>
                </a:lnTo>
                <a:lnTo>
                  <a:pt x="234" y="1140"/>
                </a:lnTo>
                <a:lnTo>
                  <a:pt x="216" y="1122"/>
                </a:lnTo>
                <a:lnTo>
                  <a:pt x="192" y="1104"/>
                </a:lnTo>
                <a:lnTo>
                  <a:pt x="174" y="1086"/>
                </a:lnTo>
                <a:lnTo>
                  <a:pt x="156" y="1068"/>
                </a:lnTo>
                <a:lnTo>
                  <a:pt x="138" y="1044"/>
                </a:lnTo>
                <a:lnTo>
                  <a:pt x="120" y="1026"/>
                </a:lnTo>
                <a:lnTo>
                  <a:pt x="108" y="1002"/>
                </a:lnTo>
                <a:lnTo>
                  <a:pt x="90" y="984"/>
                </a:lnTo>
                <a:lnTo>
                  <a:pt x="78" y="960"/>
                </a:lnTo>
                <a:lnTo>
                  <a:pt x="66" y="936"/>
                </a:lnTo>
                <a:lnTo>
                  <a:pt x="54" y="918"/>
                </a:lnTo>
                <a:lnTo>
                  <a:pt x="42" y="894"/>
                </a:lnTo>
                <a:lnTo>
                  <a:pt x="36" y="870"/>
                </a:lnTo>
                <a:lnTo>
                  <a:pt x="24" y="846"/>
                </a:lnTo>
                <a:lnTo>
                  <a:pt x="18" y="822"/>
                </a:lnTo>
                <a:lnTo>
                  <a:pt x="12" y="798"/>
                </a:lnTo>
                <a:lnTo>
                  <a:pt x="6" y="774"/>
                </a:lnTo>
                <a:lnTo>
                  <a:pt x="0" y="750"/>
                </a:lnTo>
                <a:lnTo>
                  <a:pt x="0" y="726"/>
                </a:lnTo>
                <a:lnTo>
                  <a:pt x="0" y="702"/>
                </a:lnTo>
                <a:lnTo>
                  <a:pt x="0" y="678"/>
                </a:lnTo>
                <a:lnTo>
                  <a:pt x="0" y="654"/>
                </a:lnTo>
                <a:lnTo>
                  <a:pt x="0" y="630"/>
                </a:lnTo>
                <a:lnTo>
                  <a:pt x="0" y="606"/>
                </a:lnTo>
                <a:lnTo>
                  <a:pt x="6" y="582"/>
                </a:lnTo>
                <a:lnTo>
                  <a:pt x="12" y="558"/>
                </a:lnTo>
                <a:lnTo>
                  <a:pt x="18" y="540"/>
                </a:lnTo>
                <a:lnTo>
                  <a:pt x="24" y="516"/>
                </a:lnTo>
                <a:lnTo>
                  <a:pt x="36" y="492"/>
                </a:lnTo>
                <a:lnTo>
                  <a:pt x="42" y="468"/>
                </a:lnTo>
                <a:lnTo>
                  <a:pt x="54" y="444"/>
                </a:lnTo>
                <a:lnTo>
                  <a:pt x="66" y="420"/>
                </a:lnTo>
                <a:lnTo>
                  <a:pt x="78" y="402"/>
                </a:lnTo>
                <a:lnTo>
                  <a:pt x="90" y="378"/>
                </a:lnTo>
                <a:lnTo>
                  <a:pt x="108" y="354"/>
                </a:lnTo>
                <a:lnTo>
                  <a:pt x="120" y="336"/>
                </a:lnTo>
                <a:lnTo>
                  <a:pt x="138" y="312"/>
                </a:lnTo>
                <a:lnTo>
                  <a:pt x="156" y="294"/>
                </a:lnTo>
                <a:lnTo>
                  <a:pt x="174" y="276"/>
                </a:lnTo>
                <a:lnTo>
                  <a:pt x="192" y="258"/>
                </a:lnTo>
                <a:lnTo>
                  <a:pt x="216" y="234"/>
                </a:lnTo>
                <a:lnTo>
                  <a:pt x="234" y="216"/>
                </a:lnTo>
                <a:lnTo>
                  <a:pt x="258" y="198"/>
                </a:lnTo>
                <a:lnTo>
                  <a:pt x="276" y="186"/>
                </a:lnTo>
                <a:lnTo>
                  <a:pt x="300" y="168"/>
                </a:lnTo>
                <a:lnTo>
                  <a:pt x="324" y="150"/>
                </a:lnTo>
                <a:lnTo>
                  <a:pt x="354" y="138"/>
                </a:lnTo>
                <a:lnTo>
                  <a:pt x="378" y="120"/>
                </a:lnTo>
                <a:lnTo>
                  <a:pt x="402" y="108"/>
                </a:lnTo>
                <a:lnTo>
                  <a:pt x="432" y="96"/>
                </a:lnTo>
                <a:lnTo>
                  <a:pt x="456" y="84"/>
                </a:lnTo>
                <a:lnTo>
                  <a:pt x="486" y="72"/>
                </a:lnTo>
                <a:lnTo>
                  <a:pt x="516" y="60"/>
                </a:lnTo>
                <a:lnTo>
                  <a:pt x="546" y="48"/>
                </a:lnTo>
                <a:lnTo>
                  <a:pt x="570" y="42"/>
                </a:lnTo>
                <a:lnTo>
                  <a:pt x="582" y="36"/>
                </a:lnTo>
                <a:lnTo>
                  <a:pt x="588" y="36"/>
                </a:lnTo>
                <a:lnTo>
                  <a:pt x="594" y="36"/>
                </a:lnTo>
                <a:lnTo>
                  <a:pt x="600" y="3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6852" name="Freeform 4"/>
          <p:cNvSpPr>
            <a:spLocks/>
          </p:cNvSpPr>
          <p:nvPr/>
        </p:nvSpPr>
        <p:spPr bwMode="auto">
          <a:xfrm>
            <a:off x="4568825" y="1584325"/>
            <a:ext cx="1588" cy="4638675"/>
          </a:xfrm>
          <a:custGeom>
            <a:avLst/>
            <a:gdLst>
              <a:gd name="T0" fmla="*/ 2922 h 2922"/>
              <a:gd name="T1" fmla="*/ 2910 h 2922"/>
              <a:gd name="T2" fmla="*/ 2892 h 2922"/>
              <a:gd name="T3" fmla="*/ 2874 h 2922"/>
              <a:gd name="T4" fmla="*/ 2856 h 2922"/>
              <a:gd name="T5" fmla="*/ 2832 h 2922"/>
              <a:gd name="T6" fmla="*/ 2808 h 2922"/>
              <a:gd name="T7" fmla="*/ 2778 h 2922"/>
              <a:gd name="T8" fmla="*/ 2754 h 2922"/>
              <a:gd name="T9" fmla="*/ 2724 h 2922"/>
              <a:gd name="T10" fmla="*/ 2688 h 2922"/>
              <a:gd name="T11" fmla="*/ 2652 h 2922"/>
              <a:gd name="T12" fmla="*/ 2616 h 2922"/>
              <a:gd name="T13" fmla="*/ 2580 h 2922"/>
              <a:gd name="T14" fmla="*/ 2538 h 2922"/>
              <a:gd name="T15" fmla="*/ 2502 h 2922"/>
              <a:gd name="T16" fmla="*/ 2454 h 2922"/>
              <a:gd name="T17" fmla="*/ 2412 h 2922"/>
              <a:gd name="T18" fmla="*/ 2364 h 2922"/>
              <a:gd name="T19" fmla="*/ 2322 h 2922"/>
              <a:gd name="T20" fmla="*/ 2268 h 2922"/>
              <a:gd name="T21" fmla="*/ 2220 h 2922"/>
              <a:gd name="T22" fmla="*/ 2166 h 2922"/>
              <a:gd name="T23" fmla="*/ 2118 h 2922"/>
              <a:gd name="T24" fmla="*/ 2064 h 2922"/>
              <a:gd name="T25" fmla="*/ 2004 h 2922"/>
              <a:gd name="T26" fmla="*/ 1950 h 2922"/>
              <a:gd name="T27" fmla="*/ 1896 h 2922"/>
              <a:gd name="T28" fmla="*/ 1836 h 2922"/>
              <a:gd name="T29" fmla="*/ 1776 h 2922"/>
              <a:gd name="T30" fmla="*/ 1716 h 2922"/>
              <a:gd name="T31" fmla="*/ 1656 h 2922"/>
              <a:gd name="T32" fmla="*/ 1596 h 2922"/>
              <a:gd name="T33" fmla="*/ 1536 h 2922"/>
              <a:gd name="T34" fmla="*/ 1476 h 2922"/>
              <a:gd name="T35" fmla="*/ 1410 h 2922"/>
              <a:gd name="T36" fmla="*/ 1350 h 2922"/>
              <a:gd name="T37" fmla="*/ 1284 h 2922"/>
              <a:gd name="T38" fmla="*/ 1224 h 2922"/>
              <a:gd name="T39" fmla="*/ 1164 h 2922"/>
              <a:gd name="T40" fmla="*/ 1098 h 2922"/>
              <a:gd name="T41" fmla="*/ 1038 h 2922"/>
              <a:gd name="T42" fmla="*/ 972 h 2922"/>
              <a:gd name="T43" fmla="*/ 912 h 2922"/>
              <a:gd name="T44" fmla="*/ 846 h 2922"/>
              <a:gd name="T45" fmla="*/ 786 h 2922"/>
              <a:gd name="T46" fmla="*/ 726 h 2922"/>
              <a:gd name="T47" fmla="*/ 666 h 2922"/>
              <a:gd name="T48" fmla="*/ 606 h 2922"/>
              <a:gd name="T49" fmla="*/ 546 h 2922"/>
              <a:gd name="T50" fmla="*/ 486 h 2922"/>
              <a:gd name="T51" fmla="*/ 426 h 2922"/>
              <a:gd name="T52" fmla="*/ 372 h 2922"/>
              <a:gd name="T53" fmla="*/ 312 h 2922"/>
              <a:gd name="T54" fmla="*/ 258 h 2922"/>
              <a:gd name="T55" fmla="*/ 204 h 2922"/>
              <a:gd name="T56" fmla="*/ 150 h 2922"/>
              <a:gd name="T57" fmla="*/ 102 h 2922"/>
              <a:gd name="T58" fmla="*/ 54 h 2922"/>
              <a:gd name="T59" fmla="*/ 0 h 292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  <a:cxn ang="0">
                <a:pos x="0" y="T45"/>
              </a:cxn>
              <a:cxn ang="0">
                <a:pos x="0" y="T46"/>
              </a:cxn>
              <a:cxn ang="0">
                <a:pos x="0" y="T47"/>
              </a:cxn>
              <a:cxn ang="0">
                <a:pos x="0" y="T48"/>
              </a:cxn>
              <a:cxn ang="0">
                <a:pos x="0" y="T49"/>
              </a:cxn>
              <a:cxn ang="0">
                <a:pos x="0" y="T50"/>
              </a:cxn>
              <a:cxn ang="0">
                <a:pos x="0" y="T51"/>
              </a:cxn>
              <a:cxn ang="0">
                <a:pos x="0" y="T52"/>
              </a:cxn>
              <a:cxn ang="0">
                <a:pos x="0" y="T53"/>
              </a:cxn>
              <a:cxn ang="0">
                <a:pos x="0" y="T54"/>
              </a:cxn>
              <a:cxn ang="0">
                <a:pos x="0" y="T55"/>
              </a:cxn>
              <a:cxn ang="0">
                <a:pos x="0" y="T56"/>
              </a:cxn>
              <a:cxn ang="0">
                <a:pos x="0" y="T57"/>
              </a:cxn>
              <a:cxn ang="0">
                <a:pos x="0" y="T58"/>
              </a:cxn>
              <a:cxn ang="0">
                <a:pos x="0" y="T59"/>
              </a:cxn>
            </a:cxnLst>
            <a:rect l="0" t="0" r="r" b="b"/>
            <a:pathLst>
              <a:path h="2922">
                <a:moveTo>
                  <a:pt x="0" y="2922"/>
                </a:moveTo>
                <a:lnTo>
                  <a:pt x="0" y="2910"/>
                </a:lnTo>
                <a:lnTo>
                  <a:pt x="0" y="2892"/>
                </a:lnTo>
                <a:lnTo>
                  <a:pt x="0" y="2874"/>
                </a:lnTo>
                <a:lnTo>
                  <a:pt x="0" y="2856"/>
                </a:lnTo>
                <a:lnTo>
                  <a:pt x="0" y="2832"/>
                </a:lnTo>
                <a:lnTo>
                  <a:pt x="0" y="2808"/>
                </a:lnTo>
                <a:lnTo>
                  <a:pt x="0" y="2778"/>
                </a:lnTo>
                <a:lnTo>
                  <a:pt x="0" y="2754"/>
                </a:lnTo>
                <a:lnTo>
                  <a:pt x="0" y="2724"/>
                </a:lnTo>
                <a:lnTo>
                  <a:pt x="0" y="2688"/>
                </a:lnTo>
                <a:lnTo>
                  <a:pt x="0" y="2652"/>
                </a:lnTo>
                <a:lnTo>
                  <a:pt x="0" y="2616"/>
                </a:lnTo>
                <a:lnTo>
                  <a:pt x="0" y="2580"/>
                </a:lnTo>
                <a:lnTo>
                  <a:pt x="0" y="2538"/>
                </a:lnTo>
                <a:lnTo>
                  <a:pt x="0" y="2502"/>
                </a:lnTo>
                <a:lnTo>
                  <a:pt x="0" y="2454"/>
                </a:lnTo>
                <a:lnTo>
                  <a:pt x="0" y="2412"/>
                </a:lnTo>
                <a:lnTo>
                  <a:pt x="0" y="2364"/>
                </a:lnTo>
                <a:lnTo>
                  <a:pt x="0" y="2322"/>
                </a:lnTo>
                <a:lnTo>
                  <a:pt x="0" y="2268"/>
                </a:lnTo>
                <a:lnTo>
                  <a:pt x="0" y="2220"/>
                </a:lnTo>
                <a:lnTo>
                  <a:pt x="0" y="2166"/>
                </a:lnTo>
                <a:lnTo>
                  <a:pt x="0" y="2118"/>
                </a:lnTo>
                <a:lnTo>
                  <a:pt x="0" y="2064"/>
                </a:lnTo>
                <a:lnTo>
                  <a:pt x="0" y="2004"/>
                </a:lnTo>
                <a:lnTo>
                  <a:pt x="0" y="1950"/>
                </a:lnTo>
                <a:lnTo>
                  <a:pt x="0" y="1896"/>
                </a:lnTo>
                <a:lnTo>
                  <a:pt x="0" y="1836"/>
                </a:lnTo>
                <a:lnTo>
                  <a:pt x="0" y="1776"/>
                </a:lnTo>
                <a:lnTo>
                  <a:pt x="0" y="1716"/>
                </a:lnTo>
                <a:lnTo>
                  <a:pt x="0" y="1656"/>
                </a:lnTo>
                <a:lnTo>
                  <a:pt x="0" y="1596"/>
                </a:lnTo>
                <a:lnTo>
                  <a:pt x="0" y="1536"/>
                </a:lnTo>
                <a:lnTo>
                  <a:pt x="0" y="1476"/>
                </a:lnTo>
                <a:lnTo>
                  <a:pt x="0" y="1410"/>
                </a:lnTo>
                <a:lnTo>
                  <a:pt x="0" y="1350"/>
                </a:lnTo>
                <a:lnTo>
                  <a:pt x="0" y="1284"/>
                </a:lnTo>
                <a:lnTo>
                  <a:pt x="0" y="1224"/>
                </a:lnTo>
                <a:lnTo>
                  <a:pt x="0" y="1164"/>
                </a:lnTo>
                <a:lnTo>
                  <a:pt x="0" y="1098"/>
                </a:lnTo>
                <a:lnTo>
                  <a:pt x="0" y="1038"/>
                </a:lnTo>
                <a:lnTo>
                  <a:pt x="0" y="972"/>
                </a:lnTo>
                <a:lnTo>
                  <a:pt x="0" y="912"/>
                </a:lnTo>
                <a:lnTo>
                  <a:pt x="0" y="846"/>
                </a:lnTo>
                <a:lnTo>
                  <a:pt x="0" y="786"/>
                </a:lnTo>
                <a:lnTo>
                  <a:pt x="0" y="726"/>
                </a:lnTo>
                <a:lnTo>
                  <a:pt x="0" y="666"/>
                </a:lnTo>
                <a:lnTo>
                  <a:pt x="0" y="606"/>
                </a:lnTo>
                <a:lnTo>
                  <a:pt x="0" y="546"/>
                </a:lnTo>
                <a:lnTo>
                  <a:pt x="0" y="486"/>
                </a:lnTo>
                <a:lnTo>
                  <a:pt x="0" y="426"/>
                </a:lnTo>
                <a:lnTo>
                  <a:pt x="0" y="372"/>
                </a:lnTo>
                <a:lnTo>
                  <a:pt x="0" y="312"/>
                </a:lnTo>
                <a:lnTo>
                  <a:pt x="0" y="258"/>
                </a:lnTo>
                <a:lnTo>
                  <a:pt x="0" y="204"/>
                </a:lnTo>
                <a:lnTo>
                  <a:pt x="0" y="150"/>
                </a:lnTo>
                <a:lnTo>
                  <a:pt x="0" y="102"/>
                </a:lnTo>
                <a:lnTo>
                  <a:pt x="0" y="5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6853" name="Freeform 5"/>
          <p:cNvSpPr>
            <a:spLocks/>
          </p:cNvSpPr>
          <p:nvPr/>
        </p:nvSpPr>
        <p:spPr bwMode="auto">
          <a:xfrm>
            <a:off x="4568825" y="1584325"/>
            <a:ext cx="1457325" cy="4457700"/>
          </a:xfrm>
          <a:custGeom>
            <a:avLst/>
            <a:gdLst>
              <a:gd name="T0" fmla="*/ 762 w 918"/>
              <a:gd name="T1" fmla="*/ 2802 h 2808"/>
              <a:gd name="T2" fmla="*/ 798 w 918"/>
              <a:gd name="T3" fmla="*/ 2778 h 2808"/>
              <a:gd name="T4" fmla="*/ 828 w 918"/>
              <a:gd name="T5" fmla="*/ 2742 h 2808"/>
              <a:gd name="T6" fmla="*/ 852 w 918"/>
              <a:gd name="T7" fmla="*/ 2706 h 2808"/>
              <a:gd name="T8" fmla="*/ 876 w 918"/>
              <a:gd name="T9" fmla="*/ 2658 h 2808"/>
              <a:gd name="T10" fmla="*/ 894 w 918"/>
              <a:gd name="T11" fmla="*/ 2598 h 2808"/>
              <a:gd name="T12" fmla="*/ 906 w 918"/>
              <a:gd name="T13" fmla="*/ 2538 h 2808"/>
              <a:gd name="T14" fmla="*/ 918 w 918"/>
              <a:gd name="T15" fmla="*/ 2472 h 2808"/>
              <a:gd name="T16" fmla="*/ 918 w 918"/>
              <a:gd name="T17" fmla="*/ 2394 h 2808"/>
              <a:gd name="T18" fmla="*/ 918 w 918"/>
              <a:gd name="T19" fmla="*/ 2316 h 2808"/>
              <a:gd name="T20" fmla="*/ 918 w 918"/>
              <a:gd name="T21" fmla="*/ 2226 h 2808"/>
              <a:gd name="T22" fmla="*/ 906 w 918"/>
              <a:gd name="T23" fmla="*/ 2136 h 2808"/>
              <a:gd name="T24" fmla="*/ 894 w 918"/>
              <a:gd name="T25" fmla="*/ 2040 h 2808"/>
              <a:gd name="T26" fmla="*/ 876 w 918"/>
              <a:gd name="T27" fmla="*/ 1938 h 2808"/>
              <a:gd name="T28" fmla="*/ 852 w 918"/>
              <a:gd name="T29" fmla="*/ 1836 h 2808"/>
              <a:gd name="T30" fmla="*/ 828 w 918"/>
              <a:gd name="T31" fmla="*/ 1728 h 2808"/>
              <a:gd name="T32" fmla="*/ 798 w 918"/>
              <a:gd name="T33" fmla="*/ 1614 h 2808"/>
              <a:gd name="T34" fmla="*/ 762 w 918"/>
              <a:gd name="T35" fmla="*/ 1506 h 2808"/>
              <a:gd name="T36" fmla="*/ 726 w 918"/>
              <a:gd name="T37" fmla="*/ 1392 h 2808"/>
              <a:gd name="T38" fmla="*/ 684 w 918"/>
              <a:gd name="T39" fmla="*/ 1272 h 2808"/>
              <a:gd name="T40" fmla="*/ 642 w 918"/>
              <a:gd name="T41" fmla="*/ 1158 h 2808"/>
              <a:gd name="T42" fmla="*/ 594 w 918"/>
              <a:gd name="T43" fmla="*/ 1044 h 2808"/>
              <a:gd name="T44" fmla="*/ 540 w 918"/>
              <a:gd name="T45" fmla="*/ 924 h 2808"/>
              <a:gd name="T46" fmla="*/ 486 w 918"/>
              <a:gd name="T47" fmla="*/ 810 h 2808"/>
              <a:gd name="T48" fmla="*/ 432 w 918"/>
              <a:gd name="T49" fmla="*/ 702 h 2808"/>
              <a:gd name="T50" fmla="*/ 372 w 918"/>
              <a:gd name="T51" fmla="*/ 588 h 2808"/>
              <a:gd name="T52" fmla="*/ 312 w 918"/>
              <a:gd name="T53" fmla="*/ 480 h 2808"/>
              <a:gd name="T54" fmla="*/ 252 w 918"/>
              <a:gd name="T55" fmla="*/ 378 h 2808"/>
              <a:gd name="T56" fmla="*/ 192 w 918"/>
              <a:gd name="T57" fmla="*/ 276 h 2808"/>
              <a:gd name="T58" fmla="*/ 126 w 918"/>
              <a:gd name="T59" fmla="*/ 180 h 2808"/>
              <a:gd name="T60" fmla="*/ 66 w 918"/>
              <a:gd name="T61" fmla="*/ 90 h 2808"/>
              <a:gd name="T62" fmla="*/ 0 w 918"/>
              <a:gd name="T63" fmla="*/ 0 h 2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8" h="2808">
                <a:moveTo>
                  <a:pt x="744" y="2808"/>
                </a:moveTo>
                <a:lnTo>
                  <a:pt x="762" y="2802"/>
                </a:lnTo>
                <a:lnTo>
                  <a:pt x="780" y="2790"/>
                </a:lnTo>
                <a:lnTo>
                  <a:pt x="798" y="2778"/>
                </a:lnTo>
                <a:lnTo>
                  <a:pt x="810" y="2760"/>
                </a:lnTo>
                <a:lnTo>
                  <a:pt x="828" y="2742"/>
                </a:lnTo>
                <a:lnTo>
                  <a:pt x="840" y="2724"/>
                </a:lnTo>
                <a:lnTo>
                  <a:pt x="852" y="2706"/>
                </a:lnTo>
                <a:lnTo>
                  <a:pt x="864" y="2682"/>
                </a:lnTo>
                <a:lnTo>
                  <a:pt x="876" y="2658"/>
                </a:lnTo>
                <a:lnTo>
                  <a:pt x="882" y="2628"/>
                </a:lnTo>
                <a:lnTo>
                  <a:pt x="894" y="2598"/>
                </a:lnTo>
                <a:lnTo>
                  <a:pt x="900" y="2568"/>
                </a:lnTo>
                <a:lnTo>
                  <a:pt x="906" y="2538"/>
                </a:lnTo>
                <a:lnTo>
                  <a:pt x="912" y="2508"/>
                </a:lnTo>
                <a:lnTo>
                  <a:pt x="918" y="2472"/>
                </a:lnTo>
                <a:lnTo>
                  <a:pt x="918" y="2436"/>
                </a:lnTo>
                <a:lnTo>
                  <a:pt x="918" y="2394"/>
                </a:lnTo>
                <a:lnTo>
                  <a:pt x="918" y="2358"/>
                </a:lnTo>
                <a:lnTo>
                  <a:pt x="918" y="2316"/>
                </a:lnTo>
                <a:lnTo>
                  <a:pt x="918" y="2274"/>
                </a:lnTo>
                <a:lnTo>
                  <a:pt x="918" y="2226"/>
                </a:lnTo>
                <a:lnTo>
                  <a:pt x="912" y="2184"/>
                </a:lnTo>
                <a:lnTo>
                  <a:pt x="906" y="2136"/>
                </a:lnTo>
                <a:lnTo>
                  <a:pt x="900" y="2088"/>
                </a:lnTo>
                <a:lnTo>
                  <a:pt x="894" y="2040"/>
                </a:lnTo>
                <a:lnTo>
                  <a:pt x="882" y="1992"/>
                </a:lnTo>
                <a:lnTo>
                  <a:pt x="876" y="1938"/>
                </a:lnTo>
                <a:lnTo>
                  <a:pt x="864" y="1890"/>
                </a:lnTo>
                <a:lnTo>
                  <a:pt x="852" y="1836"/>
                </a:lnTo>
                <a:lnTo>
                  <a:pt x="840" y="1782"/>
                </a:lnTo>
                <a:lnTo>
                  <a:pt x="828" y="1728"/>
                </a:lnTo>
                <a:lnTo>
                  <a:pt x="810" y="1674"/>
                </a:lnTo>
                <a:lnTo>
                  <a:pt x="798" y="1614"/>
                </a:lnTo>
                <a:lnTo>
                  <a:pt x="780" y="1560"/>
                </a:lnTo>
                <a:lnTo>
                  <a:pt x="762" y="1506"/>
                </a:lnTo>
                <a:lnTo>
                  <a:pt x="744" y="1446"/>
                </a:lnTo>
                <a:lnTo>
                  <a:pt x="726" y="1392"/>
                </a:lnTo>
                <a:lnTo>
                  <a:pt x="702" y="1332"/>
                </a:lnTo>
                <a:lnTo>
                  <a:pt x="684" y="1272"/>
                </a:lnTo>
                <a:lnTo>
                  <a:pt x="660" y="1218"/>
                </a:lnTo>
                <a:lnTo>
                  <a:pt x="642" y="1158"/>
                </a:lnTo>
                <a:lnTo>
                  <a:pt x="618" y="1098"/>
                </a:lnTo>
                <a:lnTo>
                  <a:pt x="594" y="1044"/>
                </a:lnTo>
                <a:lnTo>
                  <a:pt x="564" y="984"/>
                </a:lnTo>
                <a:lnTo>
                  <a:pt x="540" y="924"/>
                </a:lnTo>
                <a:lnTo>
                  <a:pt x="516" y="870"/>
                </a:lnTo>
                <a:lnTo>
                  <a:pt x="486" y="810"/>
                </a:lnTo>
                <a:lnTo>
                  <a:pt x="462" y="756"/>
                </a:lnTo>
                <a:lnTo>
                  <a:pt x="432" y="702"/>
                </a:lnTo>
                <a:lnTo>
                  <a:pt x="402" y="642"/>
                </a:lnTo>
                <a:lnTo>
                  <a:pt x="372" y="588"/>
                </a:lnTo>
                <a:lnTo>
                  <a:pt x="342" y="534"/>
                </a:lnTo>
                <a:lnTo>
                  <a:pt x="312" y="480"/>
                </a:lnTo>
                <a:lnTo>
                  <a:pt x="282" y="432"/>
                </a:lnTo>
                <a:lnTo>
                  <a:pt x="252" y="378"/>
                </a:lnTo>
                <a:lnTo>
                  <a:pt x="222" y="324"/>
                </a:lnTo>
                <a:lnTo>
                  <a:pt x="192" y="276"/>
                </a:lnTo>
                <a:lnTo>
                  <a:pt x="162" y="228"/>
                </a:lnTo>
                <a:lnTo>
                  <a:pt x="126" y="180"/>
                </a:lnTo>
                <a:lnTo>
                  <a:pt x="96" y="132"/>
                </a:lnTo>
                <a:lnTo>
                  <a:pt x="66" y="90"/>
                </a:lnTo>
                <a:lnTo>
                  <a:pt x="30" y="48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6854" name="Freeform 6"/>
          <p:cNvSpPr>
            <a:spLocks/>
          </p:cNvSpPr>
          <p:nvPr/>
        </p:nvSpPr>
        <p:spPr bwMode="auto">
          <a:xfrm>
            <a:off x="4568825" y="1584325"/>
            <a:ext cx="2533650" cy="3543300"/>
          </a:xfrm>
          <a:custGeom>
            <a:avLst/>
            <a:gdLst>
              <a:gd name="T0" fmla="*/ 1476 w 1596"/>
              <a:gd name="T1" fmla="*/ 2232 h 2232"/>
              <a:gd name="T2" fmla="*/ 1500 w 1596"/>
              <a:gd name="T3" fmla="*/ 2208 h 2232"/>
              <a:gd name="T4" fmla="*/ 1518 w 1596"/>
              <a:gd name="T5" fmla="*/ 2178 h 2232"/>
              <a:gd name="T6" fmla="*/ 1530 w 1596"/>
              <a:gd name="T7" fmla="*/ 2142 h 2232"/>
              <a:gd name="T8" fmla="*/ 1548 w 1596"/>
              <a:gd name="T9" fmla="*/ 2112 h 2232"/>
              <a:gd name="T10" fmla="*/ 1560 w 1596"/>
              <a:gd name="T11" fmla="*/ 2076 h 2232"/>
              <a:gd name="T12" fmla="*/ 1572 w 1596"/>
              <a:gd name="T13" fmla="*/ 2040 h 2232"/>
              <a:gd name="T14" fmla="*/ 1578 w 1596"/>
              <a:gd name="T15" fmla="*/ 2004 h 2232"/>
              <a:gd name="T16" fmla="*/ 1584 w 1596"/>
              <a:gd name="T17" fmla="*/ 1968 h 2232"/>
              <a:gd name="T18" fmla="*/ 1590 w 1596"/>
              <a:gd name="T19" fmla="*/ 1932 h 2232"/>
              <a:gd name="T20" fmla="*/ 1590 w 1596"/>
              <a:gd name="T21" fmla="*/ 1890 h 2232"/>
              <a:gd name="T22" fmla="*/ 1596 w 1596"/>
              <a:gd name="T23" fmla="*/ 1848 h 2232"/>
              <a:gd name="T24" fmla="*/ 1590 w 1596"/>
              <a:gd name="T25" fmla="*/ 1812 h 2232"/>
              <a:gd name="T26" fmla="*/ 1590 w 1596"/>
              <a:gd name="T27" fmla="*/ 1770 h 2232"/>
              <a:gd name="T28" fmla="*/ 1584 w 1596"/>
              <a:gd name="T29" fmla="*/ 1728 h 2232"/>
              <a:gd name="T30" fmla="*/ 1578 w 1596"/>
              <a:gd name="T31" fmla="*/ 1680 h 2232"/>
              <a:gd name="T32" fmla="*/ 1572 w 1596"/>
              <a:gd name="T33" fmla="*/ 1638 h 2232"/>
              <a:gd name="T34" fmla="*/ 1560 w 1596"/>
              <a:gd name="T35" fmla="*/ 1596 h 2232"/>
              <a:gd name="T36" fmla="*/ 1548 w 1596"/>
              <a:gd name="T37" fmla="*/ 1548 h 2232"/>
              <a:gd name="T38" fmla="*/ 1530 w 1596"/>
              <a:gd name="T39" fmla="*/ 1506 h 2232"/>
              <a:gd name="T40" fmla="*/ 1518 w 1596"/>
              <a:gd name="T41" fmla="*/ 1458 h 2232"/>
              <a:gd name="T42" fmla="*/ 1500 w 1596"/>
              <a:gd name="T43" fmla="*/ 1416 h 2232"/>
              <a:gd name="T44" fmla="*/ 1476 w 1596"/>
              <a:gd name="T45" fmla="*/ 1368 h 2232"/>
              <a:gd name="T46" fmla="*/ 1458 w 1596"/>
              <a:gd name="T47" fmla="*/ 1320 h 2232"/>
              <a:gd name="T48" fmla="*/ 1434 w 1596"/>
              <a:gd name="T49" fmla="*/ 1272 h 2232"/>
              <a:gd name="T50" fmla="*/ 1404 w 1596"/>
              <a:gd name="T51" fmla="*/ 1224 h 2232"/>
              <a:gd name="T52" fmla="*/ 1380 w 1596"/>
              <a:gd name="T53" fmla="*/ 1182 h 2232"/>
              <a:gd name="T54" fmla="*/ 1350 w 1596"/>
              <a:gd name="T55" fmla="*/ 1134 h 2232"/>
              <a:gd name="T56" fmla="*/ 1320 w 1596"/>
              <a:gd name="T57" fmla="*/ 1086 h 2232"/>
              <a:gd name="T58" fmla="*/ 1290 w 1596"/>
              <a:gd name="T59" fmla="*/ 1038 h 2232"/>
              <a:gd name="T60" fmla="*/ 1254 w 1596"/>
              <a:gd name="T61" fmla="*/ 990 h 2232"/>
              <a:gd name="T62" fmla="*/ 1224 w 1596"/>
              <a:gd name="T63" fmla="*/ 942 h 2232"/>
              <a:gd name="T64" fmla="*/ 1182 w 1596"/>
              <a:gd name="T65" fmla="*/ 900 h 2232"/>
              <a:gd name="T66" fmla="*/ 1146 w 1596"/>
              <a:gd name="T67" fmla="*/ 852 h 2232"/>
              <a:gd name="T68" fmla="*/ 1110 w 1596"/>
              <a:gd name="T69" fmla="*/ 810 h 2232"/>
              <a:gd name="T70" fmla="*/ 1068 w 1596"/>
              <a:gd name="T71" fmla="*/ 762 h 2232"/>
              <a:gd name="T72" fmla="*/ 1026 w 1596"/>
              <a:gd name="T73" fmla="*/ 720 h 2232"/>
              <a:gd name="T74" fmla="*/ 984 w 1596"/>
              <a:gd name="T75" fmla="*/ 672 h 2232"/>
              <a:gd name="T76" fmla="*/ 936 w 1596"/>
              <a:gd name="T77" fmla="*/ 630 h 2232"/>
              <a:gd name="T78" fmla="*/ 894 w 1596"/>
              <a:gd name="T79" fmla="*/ 588 h 2232"/>
              <a:gd name="T80" fmla="*/ 846 w 1596"/>
              <a:gd name="T81" fmla="*/ 546 h 2232"/>
              <a:gd name="T82" fmla="*/ 798 w 1596"/>
              <a:gd name="T83" fmla="*/ 504 h 2232"/>
              <a:gd name="T84" fmla="*/ 750 w 1596"/>
              <a:gd name="T85" fmla="*/ 462 h 2232"/>
              <a:gd name="T86" fmla="*/ 696 w 1596"/>
              <a:gd name="T87" fmla="*/ 420 h 2232"/>
              <a:gd name="T88" fmla="*/ 648 w 1596"/>
              <a:gd name="T89" fmla="*/ 384 h 2232"/>
              <a:gd name="T90" fmla="*/ 594 w 1596"/>
              <a:gd name="T91" fmla="*/ 348 h 2232"/>
              <a:gd name="T92" fmla="*/ 546 w 1596"/>
              <a:gd name="T93" fmla="*/ 306 h 2232"/>
              <a:gd name="T94" fmla="*/ 492 w 1596"/>
              <a:gd name="T95" fmla="*/ 270 h 2232"/>
              <a:gd name="T96" fmla="*/ 438 w 1596"/>
              <a:gd name="T97" fmla="*/ 240 h 2232"/>
              <a:gd name="T98" fmla="*/ 384 w 1596"/>
              <a:gd name="T99" fmla="*/ 204 h 2232"/>
              <a:gd name="T100" fmla="*/ 330 w 1596"/>
              <a:gd name="T101" fmla="*/ 174 h 2232"/>
              <a:gd name="T102" fmla="*/ 276 w 1596"/>
              <a:gd name="T103" fmla="*/ 138 h 2232"/>
              <a:gd name="T104" fmla="*/ 222 w 1596"/>
              <a:gd name="T105" fmla="*/ 108 h 2232"/>
              <a:gd name="T106" fmla="*/ 168 w 1596"/>
              <a:gd name="T107" fmla="*/ 84 h 2232"/>
              <a:gd name="T108" fmla="*/ 108 w 1596"/>
              <a:gd name="T109" fmla="*/ 54 h 2232"/>
              <a:gd name="T110" fmla="*/ 54 w 1596"/>
              <a:gd name="T111" fmla="*/ 30 h 2232"/>
              <a:gd name="T112" fmla="*/ 0 w 1596"/>
              <a:gd name="T113" fmla="*/ 0 h 2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96" h="2232">
                <a:moveTo>
                  <a:pt x="1476" y="2232"/>
                </a:moveTo>
                <a:lnTo>
                  <a:pt x="1500" y="2208"/>
                </a:lnTo>
                <a:lnTo>
                  <a:pt x="1518" y="2178"/>
                </a:lnTo>
                <a:lnTo>
                  <a:pt x="1530" y="2142"/>
                </a:lnTo>
                <a:lnTo>
                  <a:pt x="1548" y="2112"/>
                </a:lnTo>
                <a:lnTo>
                  <a:pt x="1560" y="2076"/>
                </a:lnTo>
                <a:lnTo>
                  <a:pt x="1572" y="2040"/>
                </a:lnTo>
                <a:lnTo>
                  <a:pt x="1578" y="2004"/>
                </a:lnTo>
                <a:lnTo>
                  <a:pt x="1584" y="1968"/>
                </a:lnTo>
                <a:lnTo>
                  <a:pt x="1590" y="1932"/>
                </a:lnTo>
                <a:lnTo>
                  <a:pt x="1590" y="1890"/>
                </a:lnTo>
                <a:lnTo>
                  <a:pt x="1596" y="1848"/>
                </a:lnTo>
                <a:lnTo>
                  <a:pt x="1590" y="1812"/>
                </a:lnTo>
                <a:lnTo>
                  <a:pt x="1590" y="1770"/>
                </a:lnTo>
                <a:lnTo>
                  <a:pt x="1584" y="1728"/>
                </a:lnTo>
                <a:lnTo>
                  <a:pt x="1578" y="1680"/>
                </a:lnTo>
                <a:lnTo>
                  <a:pt x="1572" y="1638"/>
                </a:lnTo>
                <a:lnTo>
                  <a:pt x="1560" y="1596"/>
                </a:lnTo>
                <a:lnTo>
                  <a:pt x="1548" y="1548"/>
                </a:lnTo>
                <a:lnTo>
                  <a:pt x="1530" y="1506"/>
                </a:lnTo>
                <a:lnTo>
                  <a:pt x="1518" y="1458"/>
                </a:lnTo>
                <a:lnTo>
                  <a:pt x="1500" y="1416"/>
                </a:lnTo>
                <a:lnTo>
                  <a:pt x="1476" y="1368"/>
                </a:lnTo>
                <a:lnTo>
                  <a:pt x="1458" y="1320"/>
                </a:lnTo>
                <a:lnTo>
                  <a:pt x="1434" y="1272"/>
                </a:lnTo>
                <a:lnTo>
                  <a:pt x="1404" y="1224"/>
                </a:lnTo>
                <a:lnTo>
                  <a:pt x="1380" y="1182"/>
                </a:lnTo>
                <a:lnTo>
                  <a:pt x="1350" y="1134"/>
                </a:lnTo>
                <a:lnTo>
                  <a:pt x="1320" y="1086"/>
                </a:lnTo>
                <a:lnTo>
                  <a:pt x="1290" y="1038"/>
                </a:lnTo>
                <a:lnTo>
                  <a:pt x="1254" y="990"/>
                </a:lnTo>
                <a:lnTo>
                  <a:pt x="1224" y="942"/>
                </a:lnTo>
                <a:lnTo>
                  <a:pt x="1182" y="900"/>
                </a:lnTo>
                <a:lnTo>
                  <a:pt x="1146" y="852"/>
                </a:lnTo>
                <a:lnTo>
                  <a:pt x="1110" y="810"/>
                </a:lnTo>
                <a:lnTo>
                  <a:pt x="1068" y="762"/>
                </a:lnTo>
                <a:lnTo>
                  <a:pt x="1026" y="720"/>
                </a:lnTo>
                <a:lnTo>
                  <a:pt x="984" y="672"/>
                </a:lnTo>
                <a:lnTo>
                  <a:pt x="936" y="630"/>
                </a:lnTo>
                <a:lnTo>
                  <a:pt x="894" y="588"/>
                </a:lnTo>
                <a:lnTo>
                  <a:pt x="846" y="546"/>
                </a:lnTo>
                <a:lnTo>
                  <a:pt x="798" y="504"/>
                </a:lnTo>
                <a:lnTo>
                  <a:pt x="750" y="462"/>
                </a:lnTo>
                <a:lnTo>
                  <a:pt x="696" y="420"/>
                </a:lnTo>
                <a:lnTo>
                  <a:pt x="648" y="384"/>
                </a:lnTo>
                <a:lnTo>
                  <a:pt x="594" y="348"/>
                </a:lnTo>
                <a:lnTo>
                  <a:pt x="546" y="306"/>
                </a:lnTo>
                <a:lnTo>
                  <a:pt x="492" y="270"/>
                </a:lnTo>
                <a:lnTo>
                  <a:pt x="438" y="240"/>
                </a:lnTo>
                <a:lnTo>
                  <a:pt x="384" y="204"/>
                </a:lnTo>
                <a:lnTo>
                  <a:pt x="330" y="174"/>
                </a:lnTo>
                <a:lnTo>
                  <a:pt x="276" y="138"/>
                </a:lnTo>
                <a:lnTo>
                  <a:pt x="222" y="108"/>
                </a:lnTo>
                <a:lnTo>
                  <a:pt x="168" y="84"/>
                </a:lnTo>
                <a:lnTo>
                  <a:pt x="108" y="54"/>
                </a:lnTo>
                <a:lnTo>
                  <a:pt x="54" y="3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46855" name="Group 7"/>
          <p:cNvGrpSpPr>
            <a:grpSpLocks/>
          </p:cNvGrpSpPr>
          <p:nvPr/>
        </p:nvGrpSpPr>
        <p:grpSpPr bwMode="auto">
          <a:xfrm>
            <a:off x="4432300" y="1979613"/>
            <a:ext cx="1219200" cy="1295400"/>
            <a:chOff x="2942" y="1247"/>
            <a:chExt cx="768" cy="816"/>
          </a:xfrm>
        </p:grpSpPr>
        <p:sp>
          <p:nvSpPr>
            <p:cNvPr id="846856" name="Freeform 8"/>
            <p:cNvSpPr>
              <a:spLocks/>
            </p:cNvSpPr>
            <p:nvPr/>
          </p:nvSpPr>
          <p:spPr bwMode="auto">
            <a:xfrm>
              <a:off x="3164" y="1259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8 h 84"/>
                <a:gd name="T4" fmla="*/ 6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8"/>
                  </a:lnTo>
                  <a:lnTo>
                    <a:pt x="6" y="84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57" name="Freeform 9"/>
            <p:cNvSpPr>
              <a:spLocks/>
            </p:cNvSpPr>
            <p:nvPr/>
          </p:nvSpPr>
          <p:spPr bwMode="auto">
            <a:xfrm>
              <a:off x="3164" y="1259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8 h 84"/>
                <a:gd name="T4" fmla="*/ 6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8"/>
                  </a:lnTo>
                  <a:lnTo>
                    <a:pt x="6" y="84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58" name="Freeform 10"/>
            <p:cNvSpPr>
              <a:spLocks/>
            </p:cNvSpPr>
            <p:nvPr/>
          </p:nvSpPr>
          <p:spPr bwMode="auto">
            <a:xfrm>
              <a:off x="3170" y="1271"/>
              <a:ext cx="36" cy="78"/>
            </a:xfrm>
            <a:custGeom>
              <a:avLst/>
              <a:gdLst>
                <a:gd name="T0" fmla="*/ 30 w 36"/>
                <a:gd name="T1" fmla="*/ 0 h 78"/>
                <a:gd name="T2" fmla="*/ 0 w 36"/>
                <a:gd name="T3" fmla="*/ 72 h 78"/>
                <a:gd name="T4" fmla="*/ 6 w 36"/>
                <a:gd name="T5" fmla="*/ 78 h 78"/>
                <a:gd name="T6" fmla="*/ 36 w 36"/>
                <a:gd name="T7" fmla="*/ 6 h 78"/>
                <a:gd name="T8" fmla="*/ 30 w 3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8">
                  <a:moveTo>
                    <a:pt x="30" y="0"/>
                  </a:moveTo>
                  <a:lnTo>
                    <a:pt x="0" y="72"/>
                  </a:lnTo>
                  <a:lnTo>
                    <a:pt x="6" y="78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59" name="Freeform 11"/>
            <p:cNvSpPr>
              <a:spLocks/>
            </p:cNvSpPr>
            <p:nvPr/>
          </p:nvSpPr>
          <p:spPr bwMode="auto">
            <a:xfrm>
              <a:off x="3170" y="1271"/>
              <a:ext cx="36" cy="78"/>
            </a:xfrm>
            <a:custGeom>
              <a:avLst/>
              <a:gdLst>
                <a:gd name="T0" fmla="*/ 30 w 36"/>
                <a:gd name="T1" fmla="*/ 0 h 78"/>
                <a:gd name="T2" fmla="*/ 0 w 36"/>
                <a:gd name="T3" fmla="*/ 72 h 78"/>
                <a:gd name="T4" fmla="*/ 6 w 36"/>
                <a:gd name="T5" fmla="*/ 78 h 78"/>
                <a:gd name="T6" fmla="*/ 36 w 36"/>
                <a:gd name="T7" fmla="*/ 6 h 78"/>
                <a:gd name="T8" fmla="*/ 30 w 3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8">
                  <a:moveTo>
                    <a:pt x="30" y="0"/>
                  </a:moveTo>
                  <a:lnTo>
                    <a:pt x="0" y="72"/>
                  </a:lnTo>
                  <a:lnTo>
                    <a:pt x="6" y="78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0" name="Freeform 12"/>
            <p:cNvSpPr>
              <a:spLocks/>
            </p:cNvSpPr>
            <p:nvPr/>
          </p:nvSpPr>
          <p:spPr bwMode="auto">
            <a:xfrm>
              <a:off x="3176" y="1277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2 h 84"/>
                <a:gd name="T4" fmla="*/ 0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2"/>
                  </a:lnTo>
                  <a:lnTo>
                    <a:pt x="0" y="84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1" name="Freeform 13"/>
            <p:cNvSpPr>
              <a:spLocks/>
            </p:cNvSpPr>
            <p:nvPr/>
          </p:nvSpPr>
          <p:spPr bwMode="auto">
            <a:xfrm>
              <a:off x="3176" y="1277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2 h 84"/>
                <a:gd name="T4" fmla="*/ 0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2"/>
                  </a:lnTo>
                  <a:lnTo>
                    <a:pt x="0" y="84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2" name="Freeform 14"/>
            <p:cNvSpPr>
              <a:spLocks/>
            </p:cNvSpPr>
            <p:nvPr/>
          </p:nvSpPr>
          <p:spPr bwMode="auto">
            <a:xfrm>
              <a:off x="3152" y="1319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0 w 30"/>
                <a:gd name="T3" fmla="*/ 66 h 72"/>
                <a:gd name="T4" fmla="*/ 0 w 30"/>
                <a:gd name="T5" fmla="*/ 72 h 72"/>
                <a:gd name="T6" fmla="*/ 30 w 30"/>
                <a:gd name="T7" fmla="*/ 6 h 72"/>
                <a:gd name="T8" fmla="*/ 30 w 30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30" y="0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30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3" name="Freeform 15"/>
            <p:cNvSpPr>
              <a:spLocks/>
            </p:cNvSpPr>
            <p:nvPr/>
          </p:nvSpPr>
          <p:spPr bwMode="auto">
            <a:xfrm>
              <a:off x="3152" y="1319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0 w 30"/>
                <a:gd name="T3" fmla="*/ 66 h 72"/>
                <a:gd name="T4" fmla="*/ 0 w 30"/>
                <a:gd name="T5" fmla="*/ 72 h 72"/>
                <a:gd name="T6" fmla="*/ 30 w 30"/>
                <a:gd name="T7" fmla="*/ 6 h 72"/>
                <a:gd name="T8" fmla="*/ 30 w 30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30" y="0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30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4" name="Freeform 16"/>
            <p:cNvSpPr>
              <a:spLocks/>
            </p:cNvSpPr>
            <p:nvPr/>
          </p:nvSpPr>
          <p:spPr bwMode="auto">
            <a:xfrm>
              <a:off x="3104" y="1367"/>
              <a:ext cx="24" cy="72"/>
            </a:xfrm>
            <a:custGeom>
              <a:avLst/>
              <a:gdLst>
                <a:gd name="T0" fmla="*/ 24 w 24"/>
                <a:gd name="T1" fmla="*/ 0 h 72"/>
                <a:gd name="T2" fmla="*/ 0 w 24"/>
                <a:gd name="T3" fmla="*/ 60 h 72"/>
                <a:gd name="T4" fmla="*/ 0 w 24"/>
                <a:gd name="T5" fmla="*/ 72 h 72"/>
                <a:gd name="T6" fmla="*/ 24 w 24"/>
                <a:gd name="T7" fmla="*/ 6 h 72"/>
                <a:gd name="T8" fmla="*/ 24 w 2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24" y="0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5" name="Freeform 17"/>
            <p:cNvSpPr>
              <a:spLocks/>
            </p:cNvSpPr>
            <p:nvPr/>
          </p:nvSpPr>
          <p:spPr bwMode="auto">
            <a:xfrm>
              <a:off x="3104" y="1367"/>
              <a:ext cx="24" cy="72"/>
            </a:xfrm>
            <a:custGeom>
              <a:avLst/>
              <a:gdLst>
                <a:gd name="T0" fmla="*/ 24 w 24"/>
                <a:gd name="T1" fmla="*/ 0 h 72"/>
                <a:gd name="T2" fmla="*/ 0 w 24"/>
                <a:gd name="T3" fmla="*/ 60 h 72"/>
                <a:gd name="T4" fmla="*/ 0 w 24"/>
                <a:gd name="T5" fmla="*/ 72 h 72"/>
                <a:gd name="T6" fmla="*/ 24 w 24"/>
                <a:gd name="T7" fmla="*/ 6 h 72"/>
                <a:gd name="T8" fmla="*/ 24 w 2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24" y="0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24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6" name="Freeform 18"/>
            <p:cNvSpPr>
              <a:spLocks/>
            </p:cNvSpPr>
            <p:nvPr/>
          </p:nvSpPr>
          <p:spPr bwMode="auto">
            <a:xfrm>
              <a:off x="3098" y="1385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60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60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7" name="Freeform 19"/>
            <p:cNvSpPr>
              <a:spLocks/>
            </p:cNvSpPr>
            <p:nvPr/>
          </p:nvSpPr>
          <p:spPr bwMode="auto">
            <a:xfrm>
              <a:off x="3098" y="1385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60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60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8" name="Freeform 20"/>
            <p:cNvSpPr>
              <a:spLocks/>
            </p:cNvSpPr>
            <p:nvPr/>
          </p:nvSpPr>
          <p:spPr bwMode="auto">
            <a:xfrm>
              <a:off x="3104" y="1397"/>
              <a:ext cx="36" cy="72"/>
            </a:xfrm>
            <a:custGeom>
              <a:avLst/>
              <a:gdLst>
                <a:gd name="T0" fmla="*/ 30 w 36"/>
                <a:gd name="T1" fmla="*/ 0 h 72"/>
                <a:gd name="T2" fmla="*/ 0 w 36"/>
                <a:gd name="T3" fmla="*/ 60 h 72"/>
                <a:gd name="T4" fmla="*/ 12 w 36"/>
                <a:gd name="T5" fmla="*/ 72 h 72"/>
                <a:gd name="T6" fmla="*/ 36 w 36"/>
                <a:gd name="T7" fmla="*/ 12 h 72"/>
                <a:gd name="T8" fmla="*/ 30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30" y="0"/>
                  </a:moveTo>
                  <a:lnTo>
                    <a:pt x="0" y="60"/>
                  </a:lnTo>
                  <a:lnTo>
                    <a:pt x="12" y="72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69" name="Freeform 21"/>
            <p:cNvSpPr>
              <a:spLocks/>
            </p:cNvSpPr>
            <p:nvPr/>
          </p:nvSpPr>
          <p:spPr bwMode="auto">
            <a:xfrm>
              <a:off x="3104" y="1397"/>
              <a:ext cx="36" cy="72"/>
            </a:xfrm>
            <a:custGeom>
              <a:avLst/>
              <a:gdLst>
                <a:gd name="T0" fmla="*/ 30 w 36"/>
                <a:gd name="T1" fmla="*/ 0 h 72"/>
                <a:gd name="T2" fmla="*/ 0 w 36"/>
                <a:gd name="T3" fmla="*/ 60 h 72"/>
                <a:gd name="T4" fmla="*/ 12 w 36"/>
                <a:gd name="T5" fmla="*/ 72 h 72"/>
                <a:gd name="T6" fmla="*/ 36 w 36"/>
                <a:gd name="T7" fmla="*/ 12 h 72"/>
                <a:gd name="T8" fmla="*/ 30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30" y="0"/>
                  </a:moveTo>
                  <a:lnTo>
                    <a:pt x="0" y="60"/>
                  </a:lnTo>
                  <a:lnTo>
                    <a:pt x="12" y="72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0" name="Freeform 22"/>
            <p:cNvSpPr>
              <a:spLocks/>
            </p:cNvSpPr>
            <p:nvPr/>
          </p:nvSpPr>
          <p:spPr bwMode="auto">
            <a:xfrm>
              <a:off x="3116" y="1409"/>
              <a:ext cx="36" cy="66"/>
            </a:xfrm>
            <a:custGeom>
              <a:avLst/>
              <a:gdLst>
                <a:gd name="T0" fmla="*/ 24 w 36"/>
                <a:gd name="T1" fmla="*/ 0 h 66"/>
                <a:gd name="T2" fmla="*/ 0 w 36"/>
                <a:gd name="T3" fmla="*/ 60 h 66"/>
                <a:gd name="T4" fmla="*/ 12 w 36"/>
                <a:gd name="T5" fmla="*/ 66 h 66"/>
                <a:gd name="T6" fmla="*/ 36 w 36"/>
                <a:gd name="T7" fmla="*/ 12 h 66"/>
                <a:gd name="T8" fmla="*/ 24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24" y="0"/>
                  </a:moveTo>
                  <a:lnTo>
                    <a:pt x="0" y="60"/>
                  </a:lnTo>
                  <a:lnTo>
                    <a:pt x="12" y="66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1" name="Freeform 23"/>
            <p:cNvSpPr>
              <a:spLocks/>
            </p:cNvSpPr>
            <p:nvPr/>
          </p:nvSpPr>
          <p:spPr bwMode="auto">
            <a:xfrm>
              <a:off x="3116" y="1409"/>
              <a:ext cx="36" cy="66"/>
            </a:xfrm>
            <a:custGeom>
              <a:avLst/>
              <a:gdLst>
                <a:gd name="T0" fmla="*/ 24 w 36"/>
                <a:gd name="T1" fmla="*/ 0 h 66"/>
                <a:gd name="T2" fmla="*/ 0 w 36"/>
                <a:gd name="T3" fmla="*/ 60 h 66"/>
                <a:gd name="T4" fmla="*/ 12 w 36"/>
                <a:gd name="T5" fmla="*/ 66 h 66"/>
                <a:gd name="T6" fmla="*/ 36 w 36"/>
                <a:gd name="T7" fmla="*/ 12 h 66"/>
                <a:gd name="T8" fmla="*/ 24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24" y="0"/>
                  </a:moveTo>
                  <a:lnTo>
                    <a:pt x="0" y="60"/>
                  </a:lnTo>
                  <a:lnTo>
                    <a:pt x="12" y="66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2" name="Freeform 24"/>
            <p:cNvSpPr>
              <a:spLocks/>
            </p:cNvSpPr>
            <p:nvPr/>
          </p:nvSpPr>
          <p:spPr bwMode="auto">
            <a:xfrm>
              <a:off x="3128" y="1421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54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54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3" name="Freeform 25"/>
            <p:cNvSpPr>
              <a:spLocks/>
            </p:cNvSpPr>
            <p:nvPr/>
          </p:nvSpPr>
          <p:spPr bwMode="auto">
            <a:xfrm>
              <a:off x="3128" y="1421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54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54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4" name="Freeform 26"/>
            <p:cNvSpPr>
              <a:spLocks/>
            </p:cNvSpPr>
            <p:nvPr/>
          </p:nvSpPr>
          <p:spPr bwMode="auto">
            <a:xfrm>
              <a:off x="3134" y="1433"/>
              <a:ext cx="36" cy="66"/>
            </a:xfrm>
            <a:custGeom>
              <a:avLst/>
              <a:gdLst>
                <a:gd name="T0" fmla="*/ 30 w 36"/>
                <a:gd name="T1" fmla="*/ 0 h 66"/>
                <a:gd name="T2" fmla="*/ 0 w 36"/>
                <a:gd name="T3" fmla="*/ 60 h 66"/>
                <a:gd name="T4" fmla="*/ 6 w 36"/>
                <a:gd name="T5" fmla="*/ 66 h 66"/>
                <a:gd name="T6" fmla="*/ 36 w 36"/>
                <a:gd name="T7" fmla="*/ 12 h 66"/>
                <a:gd name="T8" fmla="*/ 3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30" y="0"/>
                  </a:moveTo>
                  <a:lnTo>
                    <a:pt x="0" y="60"/>
                  </a:lnTo>
                  <a:lnTo>
                    <a:pt x="6" y="66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5" name="Freeform 27"/>
            <p:cNvSpPr>
              <a:spLocks/>
            </p:cNvSpPr>
            <p:nvPr/>
          </p:nvSpPr>
          <p:spPr bwMode="auto">
            <a:xfrm>
              <a:off x="3134" y="1433"/>
              <a:ext cx="36" cy="66"/>
            </a:xfrm>
            <a:custGeom>
              <a:avLst/>
              <a:gdLst>
                <a:gd name="T0" fmla="*/ 30 w 36"/>
                <a:gd name="T1" fmla="*/ 0 h 66"/>
                <a:gd name="T2" fmla="*/ 0 w 36"/>
                <a:gd name="T3" fmla="*/ 60 h 66"/>
                <a:gd name="T4" fmla="*/ 6 w 36"/>
                <a:gd name="T5" fmla="*/ 66 h 66"/>
                <a:gd name="T6" fmla="*/ 36 w 36"/>
                <a:gd name="T7" fmla="*/ 12 h 66"/>
                <a:gd name="T8" fmla="*/ 3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30" y="0"/>
                  </a:moveTo>
                  <a:lnTo>
                    <a:pt x="0" y="60"/>
                  </a:lnTo>
                  <a:lnTo>
                    <a:pt x="6" y="66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6" name="Freeform 28"/>
            <p:cNvSpPr>
              <a:spLocks/>
            </p:cNvSpPr>
            <p:nvPr/>
          </p:nvSpPr>
          <p:spPr bwMode="auto">
            <a:xfrm>
              <a:off x="3140" y="1445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7" name="Freeform 29"/>
            <p:cNvSpPr>
              <a:spLocks/>
            </p:cNvSpPr>
            <p:nvPr/>
          </p:nvSpPr>
          <p:spPr bwMode="auto">
            <a:xfrm>
              <a:off x="3140" y="1445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8" name="Freeform 30"/>
            <p:cNvSpPr>
              <a:spLocks/>
            </p:cNvSpPr>
            <p:nvPr/>
          </p:nvSpPr>
          <p:spPr bwMode="auto">
            <a:xfrm>
              <a:off x="3146" y="1451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79" name="Freeform 31"/>
            <p:cNvSpPr>
              <a:spLocks/>
            </p:cNvSpPr>
            <p:nvPr/>
          </p:nvSpPr>
          <p:spPr bwMode="auto">
            <a:xfrm>
              <a:off x="3146" y="1451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0" name="Freeform 32"/>
            <p:cNvSpPr>
              <a:spLocks/>
            </p:cNvSpPr>
            <p:nvPr/>
          </p:nvSpPr>
          <p:spPr bwMode="auto">
            <a:xfrm>
              <a:off x="3152" y="1457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54 h 66"/>
                <a:gd name="T4" fmla="*/ 0 w 30"/>
                <a:gd name="T5" fmla="*/ 66 h 66"/>
                <a:gd name="T6" fmla="*/ 30 w 30"/>
                <a:gd name="T7" fmla="*/ 18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54"/>
                  </a:lnTo>
                  <a:lnTo>
                    <a:pt x="0" y="66"/>
                  </a:lnTo>
                  <a:lnTo>
                    <a:pt x="30" y="1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1" name="Freeform 33"/>
            <p:cNvSpPr>
              <a:spLocks/>
            </p:cNvSpPr>
            <p:nvPr/>
          </p:nvSpPr>
          <p:spPr bwMode="auto">
            <a:xfrm>
              <a:off x="3152" y="1457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54 h 66"/>
                <a:gd name="T4" fmla="*/ 0 w 30"/>
                <a:gd name="T5" fmla="*/ 66 h 66"/>
                <a:gd name="T6" fmla="*/ 30 w 30"/>
                <a:gd name="T7" fmla="*/ 18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54"/>
                  </a:lnTo>
                  <a:lnTo>
                    <a:pt x="0" y="66"/>
                  </a:lnTo>
                  <a:lnTo>
                    <a:pt x="30" y="18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2" name="Freeform 34"/>
            <p:cNvSpPr>
              <a:spLocks/>
            </p:cNvSpPr>
            <p:nvPr/>
          </p:nvSpPr>
          <p:spPr bwMode="auto">
            <a:xfrm>
              <a:off x="3152" y="1475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48 h 66"/>
                <a:gd name="T4" fmla="*/ 0 w 30"/>
                <a:gd name="T5" fmla="*/ 66 h 66"/>
                <a:gd name="T6" fmla="*/ 30 w 30"/>
                <a:gd name="T7" fmla="*/ 12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48"/>
                  </a:lnTo>
                  <a:lnTo>
                    <a:pt x="0" y="66"/>
                  </a:lnTo>
                  <a:lnTo>
                    <a:pt x="30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3" name="Freeform 35"/>
            <p:cNvSpPr>
              <a:spLocks/>
            </p:cNvSpPr>
            <p:nvPr/>
          </p:nvSpPr>
          <p:spPr bwMode="auto">
            <a:xfrm>
              <a:off x="3152" y="1475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48 h 66"/>
                <a:gd name="T4" fmla="*/ 0 w 30"/>
                <a:gd name="T5" fmla="*/ 66 h 66"/>
                <a:gd name="T6" fmla="*/ 30 w 30"/>
                <a:gd name="T7" fmla="*/ 12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48"/>
                  </a:lnTo>
                  <a:lnTo>
                    <a:pt x="0" y="66"/>
                  </a:lnTo>
                  <a:lnTo>
                    <a:pt x="30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4" name="Freeform 36"/>
            <p:cNvSpPr>
              <a:spLocks/>
            </p:cNvSpPr>
            <p:nvPr/>
          </p:nvSpPr>
          <p:spPr bwMode="auto">
            <a:xfrm>
              <a:off x="3146" y="1487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54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54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5" name="Freeform 37"/>
            <p:cNvSpPr>
              <a:spLocks/>
            </p:cNvSpPr>
            <p:nvPr/>
          </p:nvSpPr>
          <p:spPr bwMode="auto">
            <a:xfrm>
              <a:off x="3146" y="1487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54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54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6" name="Freeform 38"/>
            <p:cNvSpPr>
              <a:spLocks/>
            </p:cNvSpPr>
            <p:nvPr/>
          </p:nvSpPr>
          <p:spPr bwMode="auto">
            <a:xfrm>
              <a:off x="3122" y="1517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48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48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7" name="Freeform 39"/>
            <p:cNvSpPr>
              <a:spLocks/>
            </p:cNvSpPr>
            <p:nvPr/>
          </p:nvSpPr>
          <p:spPr bwMode="auto">
            <a:xfrm>
              <a:off x="3122" y="1517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48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48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8" name="Freeform 40"/>
            <p:cNvSpPr>
              <a:spLocks/>
            </p:cNvSpPr>
            <p:nvPr/>
          </p:nvSpPr>
          <p:spPr bwMode="auto">
            <a:xfrm>
              <a:off x="2966" y="1625"/>
              <a:ext cx="18" cy="48"/>
            </a:xfrm>
            <a:custGeom>
              <a:avLst/>
              <a:gdLst>
                <a:gd name="T0" fmla="*/ 12 w 18"/>
                <a:gd name="T1" fmla="*/ 0 h 48"/>
                <a:gd name="T2" fmla="*/ 0 w 18"/>
                <a:gd name="T3" fmla="*/ 36 h 48"/>
                <a:gd name="T4" fmla="*/ 6 w 18"/>
                <a:gd name="T5" fmla="*/ 48 h 48"/>
                <a:gd name="T6" fmla="*/ 18 w 18"/>
                <a:gd name="T7" fmla="*/ 12 h 48"/>
                <a:gd name="T8" fmla="*/ 12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2" y="0"/>
                  </a:moveTo>
                  <a:lnTo>
                    <a:pt x="0" y="36"/>
                  </a:lnTo>
                  <a:lnTo>
                    <a:pt x="6" y="48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89" name="Freeform 41"/>
            <p:cNvSpPr>
              <a:spLocks/>
            </p:cNvSpPr>
            <p:nvPr/>
          </p:nvSpPr>
          <p:spPr bwMode="auto">
            <a:xfrm>
              <a:off x="2966" y="1625"/>
              <a:ext cx="18" cy="48"/>
            </a:xfrm>
            <a:custGeom>
              <a:avLst/>
              <a:gdLst>
                <a:gd name="T0" fmla="*/ 12 w 18"/>
                <a:gd name="T1" fmla="*/ 0 h 48"/>
                <a:gd name="T2" fmla="*/ 0 w 18"/>
                <a:gd name="T3" fmla="*/ 36 h 48"/>
                <a:gd name="T4" fmla="*/ 6 w 18"/>
                <a:gd name="T5" fmla="*/ 48 h 48"/>
                <a:gd name="T6" fmla="*/ 18 w 18"/>
                <a:gd name="T7" fmla="*/ 12 h 48"/>
                <a:gd name="T8" fmla="*/ 12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2" y="0"/>
                  </a:moveTo>
                  <a:lnTo>
                    <a:pt x="0" y="36"/>
                  </a:lnTo>
                  <a:lnTo>
                    <a:pt x="6" y="48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0" name="Freeform 42"/>
            <p:cNvSpPr>
              <a:spLocks/>
            </p:cNvSpPr>
            <p:nvPr/>
          </p:nvSpPr>
          <p:spPr bwMode="auto">
            <a:xfrm>
              <a:off x="2972" y="1637"/>
              <a:ext cx="18" cy="54"/>
            </a:xfrm>
            <a:custGeom>
              <a:avLst/>
              <a:gdLst>
                <a:gd name="T0" fmla="*/ 12 w 18"/>
                <a:gd name="T1" fmla="*/ 0 h 54"/>
                <a:gd name="T2" fmla="*/ 0 w 18"/>
                <a:gd name="T3" fmla="*/ 36 h 54"/>
                <a:gd name="T4" fmla="*/ 6 w 18"/>
                <a:gd name="T5" fmla="*/ 54 h 54"/>
                <a:gd name="T6" fmla="*/ 18 w 18"/>
                <a:gd name="T7" fmla="*/ 24 h 54"/>
                <a:gd name="T8" fmla="*/ 12 w 1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12" y="0"/>
                  </a:moveTo>
                  <a:lnTo>
                    <a:pt x="0" y="36"/>
                  </a:lnTo>
                  <a:lnTo>
                    <a:pt x="6" y="54"/>
                  </a:lnTo>
                  <a:lnTo>
                    <a:pt x="18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1" name="Freeform 43"/>
            <p:cNvSpPr>
              <a:spLocks/>
            </p:cNvSpPr>
            <p:nvPr/>
          </p:nvSpPr>
          <p:spPr bwMode="auto">
            <a:xfrm>
              <a:off x="2972" y="1637"/>
              <a:ext cx="18" cy="54"/>
            </a:xfrm>
            <a:custGeom>
              <a:avLst/>
              <a:gdLst>
                <a:gd name="T0" fmla="*/ 12 w 18"/>
                <a:gd name="T1" fmla="*/ 0 h 54"/>
                <a:gd name="T2" fmla="*/ 0 w 18"/>
                <a:gd name="T3" fmla="*/ 36 h 54"/>
                <a:gd name="T4" fmla="*/ 6 w 18"/>
                <a:gd name="T5" fmla="*/ 54 h 54"/>
                <a:gd name="T6" fmla="*/ 18 w 18"/>
                <a:gd name="T7" fmla="*/ 24 h 54"/>
                <a:gd name="T8" fmla="*/ 12 w 1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12" y="0"/>
                  </a:moveTo>
                  <a:lnTo>
                    <a:pt x="0" y="36"/>
                  </a:lnTo>
                  <a:lnTo>
                    <a:pt x="6" y="54"/>
                  </a:lnTo>
                  <a:lnTo>
                    <a:pt x="18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2" name="Freeform 44"/>
            <p:cNvSpPr>
              <a:spLocks/>
            </p:cNvSpPr>
            <p:nvPr/>
          </p:nvSpPr>
          <p:spPr bwMode="auto">
            <a:xfrm>
              <a:off x="2978" y="1661"/>
              <a:ext cx="30" cy="42"/>
            </a:xfrm>
            <a:custGeom>
              <a:avLst/>
              <a:gdLst>
                <a:gd name="T0" fmla="*/ 12 w 30"/>
                <a:gd name="T1" fmla="*/ 0 h 42"/>
                <a:gd name="T2" fmla="*/ 0 w 30"/>
                <a:gd name="T3" fmla="*/ 30 h 42"/>
                <a:gd name="T4" fmla="*/ 18 w 30"/>
                <a:gd name="T5" fmla="*/ 42 h 42"/>
                <a:gd name="T6" fmla="*/ 30 w 30"/>
                <a:gd name="T7" fmla="*/ 12 h 42"/>
                <a:gd name="T8" fmla="*/ 12 w 30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12" y="0"/>
                  </a:moveTo>
                  <a:lnTo>
                    <a:pt x="0" y="30"/>
                  </a:lnTo>
                  <a:lnTo>
                    <a:pt x="18" y="42"/>
                  </a:lnTo>
                  <a:lnTo>
                    <a:pt x="3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3" name="Freeform 45"/>
            <p:cNvSpPr>
              <a:spLocks/>
            </p:cNvSpPr>
            <p:nvPr/>
          </p:nvSpPr>
          <p:spPr bwMode="auto">
            <a:xfrm>
              <a:off x="2978" y="1661"/>
              <a:ext cx="30" cy="42"/>
            </a:xfrm>
            <a:custGeom>
              <a:avLst/>
              <a:gdLst>
                <a:gd name="T0" fmla="*/ 12 w 30"/>
                <a:gd name="T1" fmla="*/ 0 h 42"/>
                <a:gd name="T2" fmla="*/ 0 w 30"/>
                <a:gd name="T3" fmla="*/ 30 h 42"/>
                <a:gd name="T4" fmla="*/ 18 w 30"/>
                <a:gd name="T5" fmla="*/ 42 h 42"/>
                <a:gd name="T6" fmla="*/ 30 w 30"/>
                <a:gd name="T7" fmla="*/ 12 h 42"/>
                <a:gd name="T8" fmla="*/ 12 w 30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12" y="0"/>
                  </a:moveTo>
                  <a:lnTo>
                    <a:pt x="0" y="30"/>
                  </a:lnTo>
                  <a:lnTo>
                    <a:pt x="18" y="42"/>
                  </a:lnTo>
                  <a:lnTo>
                    <a:pt x="30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4" name="Freeform 46"/>
            <p:cNvSpPr>
              <a:spLocks/>
            </p:cNvSpPr>
            <p:nvPr/>
          </p:nvSpPr>
          <p:spPr bwMode="auto">
            <a:xfrm>
              <a:off x="2996" y="1673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18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5" name="Freeform 47"/>
            <p:cNvSpPr>
              <a:spLocks/>
            </p:cNvSpPr>
            <p:nvPr/>
          </p:nvSpPr>
          <p:spPr bwMode="auto">
            <a:xfrm>
              <a:off x="2996" y="1673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18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6" name="Freeform 48"/>
            <p:cNvSpPr>
              <a:spLocks/>
            </p:cNvSpPr>
            <p:nvPr/>
          </p:nvSpPr>
          <p:spPr bwMode="auto">
            <a:xfrm>
              <a:off x="2996" y="1691"/>
              <a:ext cx="18" cy="42"/>
            </a:xfrm>
            <a:custGeom>
              <a:avLst/>
              <a:gdLst>
                <a:gd name="T0" fmla="*/ 12 w 18"/>
                <a:gd name="T1" fmla="*/ 0 h 42"/>
                <a:gd name="T2" fmla="*/ 0 w 18"/>
                <a:gd name="T3" fmla="*/ 30 h 42"/>
                <a:gd name="T4" fmla="*/ 0 w 18"/>
                <a:gd name="T5" fmla="*/ 42 h 42"/>
                <a:gd name="T6" fmla="*/ 18 w 18"/>
                <a:gd name="T7" fmla="*/ 12 h 42"/>
                <a:gd name="T8" fmla="*/ 12 w 1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12" y="0"/>
                  </a:moveTo>
                  <a:lnTo>
                    <a:pt x="0" y="30"/>
                  </a:lnTo>
                  <a:lnTo>
                    <a:pt x="0" y="42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7" name="Freeform 49"/>
            <p:cNvSpPr>
              <a:spLocks/>
            </p:cNvSpPr>
            <p:nvPr/>
          </p:nvSpPr>
          <p:spPr bwMode="auto">
            <a:xfrm>
              <a:off x="2996" y="1691"/>
              <a:ext cx="18" cy="42"/>
            </a:xfrm>
            <a:custGeom>
              <a:avLst/>
              <a:gdLst>
                <a:gd name="T0" fmla="*/ 12 w 18"/>
                <a:gd name="T1" fmla="*/ 0 h 42"/>
                <a:gd name="T2" fmla="*/ 0 w 18"/>
                <a:gd name="T3" fmla="*/ 30 h 42"/>
                <a:gd name="T4" fmla="*/ 0 w 18"/>
                <a:gd name="T5" fmla="*/ 42 h 42"/>
                <a:gd name="T6" fmla="*/ 18 w 18"/>
                <a:gd name="T7" fmla="*/ 12 h 42"/>
                <a:gd name="T8" fmla="*/ 12 w 1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12" y="0"/>
                  </a:moveTo>
                  <a:lnTo>
                    <a:pt x="0" y="30"/>
                  </a:lnTo>
                  <a:lnTo>
                    <a:pt x="0" y="42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8" name="Freeform 50"/>
            <p:cNvSpPr>
              <a:spLocks/>
            </p:cNvSpPr>
            <p:nvPr/>
          </p:nvSpPr>
          <p:spPr bwMode="auto">
            <a:xfrm>
              <a:off x="2996" y="1703"/>
              <a:ext cx="18" cy="48"/>
            </a:xfrm>
            <a:custGeom>
              <a:avLst/>
              <a:gdLst>
                <a:gd name="T0" fmla="*/ 18 w 18"/>
                <a:gd name="T1" fmla="*/ 0 h 48"/>
                <a:gd name="T2" fmla="*/ 0 w 18"/>
                <a:gd name="T3" fmla="*/ 30 h 48"/>
                <a:gd name="T4" fmla="*/ 0 w 18"/>
                <a:gd name="T5" fmla="*/ 48 h 48"/>
                <a:gd name="T6" fmla="*/ 12 w 18"/>
                <a:gd name="T7" fmla="*/ 18 h 48"/>
                <a:gd name="T8" fmla="*/ 18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8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899" name="Freeform 51"/>
            <p:cNvSpPr>
              <a:spLocks/>
            </p:cNvSpPr>
            <p:nvPr/>
          </p:nvSpPr>
          <p:spPr bwMode="auto">
            <a:xfrm>
              <a:off x="2996" y="1703"/>
              <a:ext cx="18" cy="48"/>
            </a:xfrm>
            <a:custGeom>
              <a:avLst/>
              <a:gdLst>
                <a:gd name="T0" fmla="*/ 18 w 18"/>
                <a:gd name="T1" fmla="*/ 0 h 48"/>
                <a:gd name="T2" fmla="*/ 0 w 18"/>
                <a:gd name="T3" fmla="*/ 30 h 48"/>
                <a:gd name="T4" fmla="*/ 0 w 18"/>
                <a:gd name="T5" fmla="*/ 48 h 48"/>
                <a:gd name="T6" fmla="*/ 12 w 18"/>
                <a:gd name="T7" fmla="*/ 18 h 48"/>
                <a:gd name="T8" fmla="*/ 18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8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0" name="Freeform 52"/>
            <p:cNvSpPr>
              <a:spLocks/>
            </p:cNvSpPr>
            <p:nvPr/>
          </p:nvSpPr>
          <p:spPr bwMode="auto">
            <a:xfrm>
              <a:off x="2996" y="1721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24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1" name="Freeform 53"/>
            <p:cNvSpPr>
              <a:spLocks/>
            </p:cNvSpPr>
            <p:nvPr/>
          </p:nvSpPr>
          <p:spPr bwMode="auto">
            <a:xfrm>
              <a:off x="2996" y="1721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24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2" name="Freeform 54"/>
            <p:cNvSpPr>
              <a:spLocks/>
            </p:cNvSpPr>
            <p:nvPr/>
          </p:nvSpPr>
          <p:spPr bwMode="auto">
            <a:xfrm>
              <a:off x="2996" y="1745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3" name="Freeform 55"/>
            <p:cNvSpPr>
              <a:spLocks/>
            </p:cNvSpPr>
            <p:nvPr/>
          </p:nvSpPr>
          <p:spPr bwMode="auto">
            <a:xfrm>
              <a:off x="2996" y="1745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4" name="Freeform 56"/>
            <p:cNvSpPr>
              <a:spLocks/>
            </p:cNvSpPr>
            <p:nvPr/>
          </p:nvSpPr>
          <p:spPr bwMode="auto">
            <a:xfrm>
              <a:off x="3002" y="1757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5" name="Freeform 57"/>
            <p:cNvSpPr>
              <a:spLocks/>
            </p:cNvSpPr>
            <p:nvPr/>
          </p:nvSpPr>
          <p:spPr bwMode="auto">
            <a:xfrm>
              <a:off x="3002" y="1757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6" name="Freeform 58"/>
            <p:cNvSpPr>
              <a:spLocks/>
            </p:cNvSpPr>
            <p:nvPr/>
          </p:nvSpPr>
          <p:spPr bwMode="auto">
            <a:xfrm>
              <a:off x="3008" y="1769"/>
              <a:ext cx="18" cy="30"/>
            </a:xfrm>
            <a:custGeom>
              <a:avLst/>
              <a:gdLst>
                <a:gd name="T0" fmla="*/ 12 w 18"/>
                <a:gd name="T1" fmla="*/ 0 h 30"/>
                <a:gd name="T2" fmla="*/ 0 w 18"/>
                <a:gd name="T3" fmla="*/ 24 h 30"/>
                <a:gd name="T4" fmla="*/ 6 w 18"/>
                <a:gd name="T5" fmla="*/ 30 h 30"/>
                <a:gd name="T6" fmla="*/ 18 w 18"/>
                <a:gd name="T7" fmla="*/ 12 h 30"/>
                <a:gd name="T8" fmla="*/ 12 w 1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lnTo>
                    <a:pt x="0" y="24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7" name="Freeform 59"/>
            <p:cNvSpPr>
              <a:spLocks/>
            </p:cNvSpPr>
            <p:nvPr/>
          </p:nvSpPr>
          <p:spPr bwMode="auto">
            <a:xfrm>
              <a:off x="3008" y="1769"/>
              <a:ext cx="18" cy="30"/>
            </a:xfrm>
            <a:custGeom>
              <a:avLst/>
              <a:gdLst>
                <a:gd name="T0" fmla="*/ 12 w 18"/>
                <a:gd name="T1" fmla="*/ 0 h 30"/>
                <a:gd name="T2" fmla="*/ 0 w 18"/>
                <a:gd name="T3" fmla="*/ 24 h 30"/>
                <a:gd name="T4" fmla="*/ 6 w 18"/>
                <a:gd name="T5" fmla="*/ 30 h 30"/>
                <a:gd name="T6" fmla="*/ 18 w 18"/>
                <a:gd name="T7" fmla="*/ 12 h 30"/>
                <a:gd name="T8" fmla="*/ 12 w 1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lnTo>
                    <a:pt x="0" y="24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8" name="Freeform 60"/>
            <p:cNvSpPr>
              <a:spLocks/>
            </p:cNvSpPr>
            <p:nvPr/>
          </p:nvSpPr>
          <p:spPr bwMode="auto">
            <a:xfrm>
              <a:off x="3014" y="1781"/>
              <a:ext cx="24" cy="2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8 h 24"/>
                <a:gd name="T4" fmla="*/ 6 w 24"/>
                <a:gd name="T5" fmla="*/ 24 h 24"/>
                <a:gd name="T6" fmla="*/ 24 w 24"/>
                <a:gd name="T7" fmla="*/ 0 h 24"/>
                <a:gd name="T8" fmla="*/ 12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2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09" name="Freeform 61"/>
            <p:cNvSpPr>
              <a:spLocks/>
            </p:cNvSpPr>
            <p:nvPr/>
          </p:nvSpPr>
          <p:spPr bwMode="auto">
            <a:xfrm>
              <a:off x="3014" y="1781"/>
              <a:ext cx="24" cy="2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8 h 24"/>
                <a:gd name="T4" fmla="*/ 6 w 24"/>
                <a:gd name="T5" fmla="*/ 24 h 24"/>
                <a:gd name="T6" fmla="*/ 24 w 24"/>
                <a:gd name="T7" fmla="*/ 0 h 24"/>
                <a:gd name="T8" fmla="*/ 12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24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0" name="Freeform 62"/>
            <p:cNvSpPr>
              <a:spLocks/>
            </p:cNvSpPr>
            <p:nvPr/>
          </p:nvSpPr>
          <p:spPr bwMode="auto">
            <a:xfrm>
              <a:off x="3020" y="1781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0 w 36"/>
                <a:gd name="T3" fmla="*/ 24 h 36"/>
                <a:gd name="T4" fmla="*/ 18 w 36"/>
                <a:gd name="T5" fmla="*/ 36 h 36"/>
                <a:gd name="T6" fmla="*/ 36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0" y="24"/>
                  </a:lnTo>
                  <a:lnTo>
                    <a:pt x="18" y="36"/>
                  </a:lnTo>
                  <a:lnTo>
                    <a:pt x="36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1" name="Freeform 63"/>
            <p:cNvSpPr>
              <a:spLocks/>
            </p:cNvSpPr>
            <p:nvPr/>
          </p:nvSpPr>
          <p:spPr bwMode="auto">
            <a:xfrm>
              <a:off x="3020" y="1781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0 w 36"/>
                <a:gd name="T3" fmla="*/ 24 h 36"/>
                <a:gd name="T4" fmla="*/ 18 w 36"/>
                <a:gd name="T5" fmla="*/ 36 h 36"/>
                <a:gd name="T6" fmla="*/ 36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0" y="24"/>
                  </a:lnTo>
                  <a:lnTo>
                    <a:pt x="18" y="36"/>
                  </a:lnTo>
                  <a:lnTo>
                    <a:pt x="36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2" name="Freeform 64"/>
            <p:cNvSpPr>
              <a:spLocks/>
            </p:cNvSpPr>
            <p:nvPr/>
          </p:nvSpPr>
          <p:spPr bwMode="auto">
            <a:xfrm>
              <a:off x="3038" y="1799"/>
              <a:ext cx="36" cy="30"/>
            </a:xfrm>
            <a:custGeom>
              <a:avLst/>
              <a:gdLst>
                <a:gd name="T0" fmla="*/ 18 w 36"/>
                <a:gd name="T1" fmla="*/ 0 h 30"/>
                <a:gd name="T2" fmla="*/ 0 w 36"/>
                <a:gd name="T3" fmla="*/ 18 h 30"/>
                <a:gd name="T4" fmla="*/ 18 w 36"/>
                <a:gd name="T5" fmla="*/ 30 h 30"/>
                <a:gd name="T6" fmla="*/ 36 w 36"/>
                <a:gd name="T7" fmla="*/ 12 h 30"/>
                <a:gd name="T8" fmla="*/ 18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8" y="0"/>
                  </a:moveTo>
                  <a:lnTo>
                    <a:pt x="0" y="18"/>
                  </a:lnTo>
                  <a:lnTo>
                    <a:pt x="18" y="30"/>
                  </a:lnTo>
                  <a:lnTo>
                    <a:pt x="36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3" name="Freeform 65"/>
            <p:cNvSpPr>
              <a:spLocks/>
            </p:cNvSpPr>
            <p:nvPr/>
          </p:nvSpPr>
          <p:spPr bwMode="auto">
            <a:xfrm>
              <a:off x="3038" y="1799"/>
              <a:ext cx="36" cy="30"/>
            </a:xfrm>
            <a:custGeom>
              <a:avLst/>
              <a:gdLst>
                <a:gd name="T0" fmla="*/ 18 w 36"/>
                <a:gd name="T1" fmla="*/ 0 h 30"/>
                <a:gd name="T2" fmla="*/ 0 w 36"/>
                <a:gd name="T3" fmla="*/ 18 h 30"/>
                <a:gd name="T4" fmla="*/ 18 w 36"/>
                <a:gd name="T5" fmla="*/ 30 h 30"/>
                <a:gd name="T6" fmla="*/ 36 w 36"/>
                <a:gd name="T7" fmla="*/ 12 h 30"/>
                <a:gd name="T8" fmla="*/ 18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8" y="0"/>
                  </a:moveTo>
                  <a:lnTo>
                    <a:pt x="0" y="18"/>
                  </a:lnTo>
                  <a:lnTo>
                    <a:pt x="18" y="30"/>
                  </a:lnTo>
                  <a:lnTo>
                    <a:pt x="36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4" name="Freeform 66"/>
            <p:cNvSpPr>
              <a:spLocks/>
            </p:cNvSpPr>
            <p:nvPr/>
          </p:nvSpPr>
          <p:spPr bwMode="auto">
            <a:xfrm>
              <a:off x="2948" y="1787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24 h 24"/>
                <a:gd name="T4" fmla="*/ 6 w 6"/>
                <a:gd name="T5" fmla="*/ 6 h 24"/>
                <a:gd name="T6" fmla="*/ 6 w 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5" name="Freeform 67"/>
            <p:cNvSpPr>
              <a:spLocks/>
            </p:cNvSpPr>
            <p:nvPr/>
          </p:nvSpPr>
          <p:spPr bwMode="auto">
            <a:xfrm>
              <a:off x="2948" y="1787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24 h 24"/>
                <a:gd name="T4" fmla="*/ 6 w 6"/>
                <a:gd name="T5" fmla="*/ 6 h 24"/>
                <a:gd name="T6" fmla="*/ 6 w 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6" name="Freeform 68"/>
            <p:cNvSpPr>
              <a:spLocks/>
            </p:cNvSpPr>
            <p:nvPr/>
          </p:nvSpPr>
          <p:spPr bwMode="auto">
            <a:xfrm>
              <a:off x="2942" y="1811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18 h 24"/>
                <a:gd name="T4" fmla="*/ 0 w 6"/>
                <a:gd name="T5" fmla="*/ 24 h 24"/>
                <a:gd name="T6" fmla="*/ 6 w 6"/>
                <a:gd name="T7" fmla="*/ 6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7" name="Freeform 69"/>
            <p:cNvSpPr>
              <a:spLocks/>
            </p:cNvSpPr>
            <p:nvPr/>
          </p:nvSpPr>
          <p:spPr bwMode="auto">
            <a:xfrm>
              <a:off x="2942" y="1811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18 h 24"/>
                <a:gd name="T4" fmla="*/ 0 w 6"/>
                <a:gd name="T5" fmla="*/ 24 h 24"/>
                <a:gd name="T6" fmla="*/ 6 w 6"/>
                <a:gd name="T7" fmla="*/ 6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8" name="Freeform 70"/>
            <p:cNvSpPr>
              <a:spLocks/>
            </p:cNvSpPr>
            <p:nvPr/>
          </p:nvSpPr>
          <p:spPr bwMode="auto">
            <a:xfrm>
              <a:off x="2942" y="1817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18 h 24"/>
                <a:gd name="T4" fmla="*/ 0 w 12"/>
                <a:gd name="T5" fmla="*/ 24 h 24"/>
                <a:gd name="T6" fmla="*/ 12 w 12"/>
                <a:gd name="T7" fmla="*/ 6 h 24"/>
                <a:gd name="T8" fmla="*/ 6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19" name="Freeform 71"/>
            <p:cNvSpPr>
              <a:spLocks/>
            </p:cNvSpPr>
            <p:nvPr/>
          </p:nvSpPr>
          <p:spPr bwMode="auto">
            <a:xfrm>
              <a:off x="2942" y="1817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18 h 24"/>
                <a:gd name="T4" fmla="*/ 0 w 12"/>
                <a:gd name="T5" fmla="*/ 24 h 24"/>
                <a:gd name="T6" fmla="*/ 12 w 12"/>
                <a:gd name="T7" fmla="*/ 6 h 24"/>
                <a:gd name="T8" fmla="*/ 6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12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0" name="Freeform 72"/>
            <p:cNvSpPr>
              <a:spLocks/>
            </p:cNvSpPr>
            <p:nvPr/>
          </p:nvSpPr>
          <p:spPr bwMode="auto">
            <a:xfrm>
              <a:off x="2942" y="1823"/>
              <a:ext cx="12" cy="24"/>
            </a:xfrm>
            <a:custGeom>
              <a:avLst/>
              <a:gdLst>
                <a:gd name="T0" fmla="*/ 12 w 12"/>
                <a:gd name="T1" fmla="*/ 0 h 24"/>
                <a:gd name="T2" fmla="*/ 0 w 12"/>
                <a:gd name="T3" fmla="*/ 18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1" name="Freeform 73"/>
            <p:cNvSpPr>
              <a:spLocks/>
            </p:cNvSpPr>
            <p:nvPr/>
          </p:nvSpPr>
          <p:spPr bwMode="auto">
            <a:xfrm>
              <a:off x="2942" y="1823"/>
              <a:ext cx="12" cy="24"/>
            </a:xfrm>
            <a:custGeom>
              <a:avLst/>
              <a:gdLst>
                <a:gd name="T0" fmla="*/ 12 w 12"/>
                <a:gd name="T1" fmla="*/ 0 h 24"/>
                <a:gd name="T2" fmla="*/ 0 w 12"/>
                <a:gd name="T3" fmla="*/ 18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2" name="Freeform 74"/>
            <p:cNvSpPr>
              <a:spLocks/>
            </p:cNvSpPr>
            <p:nvPr/>
          </p:nvSpPr>
          <p:spPr bwMode="auto">
            <a:xfrm>
              <a:off x="2948" y="182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0 w 18"/>
                <a:gd name="T3" fmla="*/ 18 h 18"/>
                <a:gd name="T4" fmla="*/ 6 w 18"/>
                <a:gd name="T5" fmla="*/ 18 h 18"/>
                <a:gd name="T6" fmla="*/ 18 w 18"/>
                <a:gd name="T7" fmla="*/ 6 h 18"/>
                <a:gd name="T8" fmla="*/ 6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8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3" name="Freeform 75"/>
            <p:cNvSpPr>
              <a:spLocks/>
            </p:cNvSpPr>
            <p:nvPr/>
          </p:nvSpPr>
          <p:spPr bwMode="auto">
            <a:xfrm>
              <a:off x="2948" y="182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0 w 18"/>
                <a:gd name="T3" fmla="*/ 18 h 18"/>
                <a:gd name="T4" fmla="*/ 6 w 18"/>
                <a:gd name="T5" fmla="*/ 18 h 18"/>
                <a:gd name="T6" fmla="*/ 18 w 18"/>
                <a:gd name="T7" fmla="*/ 6 h 18"/>
                <a:gd name="T8" fmla="*/ 6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8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4" name="Freeform 76"/>
            <p:cNvSpPr>
              <a:spLocks/>
            </p:cNvSpPr>
            <p:nvPr/>
          </p:nvSpPr>
          <p:spPr bwMode="auto">
            <a:xfrm>
              <a:off x="2954" y="1835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5" name="Freeform 77"/>
            <p:cNvSpPr>
              <a:spLocks/>
            </p:cNvSpPr>
            <p:nvPr/>
          </p:nvSpPr>
          <p:spPr bwMode="auto">
            <a:xfrm>
              <a:off x="2954" y="1835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6" name="Freeform 78"/>
            <p:cNvSpPr>
              <a:spLocks/>
            </p:cNvSpPr>
            <p:nvPr/>
          </p:nvSpPr>
          <p:spPr bwMode="auto">
            <a:xfrm>
              <a:off x="2942" y="184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6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7" name="Freeform 79"/>
            <p:cNvSpPr>
              <a:spLocks/>
            </p:cNvSpPr>
            <p:nvPr/>
          </p:nvSpPr>
          <p:spPr bwMode="auto">
            <a:xfrm>
              <a:off x="2942" y="184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6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8" name="Freeform 80"/>
            <p:cNvSpPr>
              <a:spLocks/>
            </p:cNvSpPr>
            <p:nvPr/>
          </p:nvSpPr>
          <p:spPr bwMode="auto">
            <a:xfrm>
              <a:off x="2942" y="1847"/>
              <a:ext cx="12" cy="18"/>
            </a:xfrm>
            <a:custGeom>
              <a:avLst/>
              <a:gdLst>
                <a:gd name="T0" fmla="*/ 6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29" name="Freeform 81"/>
            <p:cNvSpPr>
              <a:spLocks/>
            </p:cNvSpPr>
            <p:nvPr/>
          </p:nvSpPr>
          <p:spPr bwMode="auto">
            <a:xfrm>
              <a:off x="2942" y="1847"/>
              <a:ext cx="12" cy="18"/>
            </a:xfrm>
            <a:custGeom>
              <a:avLst/>
              <a:gdLst>
                <a:gd name="T0" fmla="*/ 6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0" name="Freeform 82"/>
            <p:cNvSpPr>
              <a:spLocks/>
            </p:cNvSpPr>
            <p:nvPr/>
          </p:nvSpPr>
          <p:spPr bwMode="auto">
            <a:xfrm>
              <a:off x="2942" y="1847"/>
              <a:ext cx="24" cy="18"/>
            </a:xfrm>
            <a:custGeom>
              <a:avLst/>
              <a:gdLst>
                <a:gd name="T0" fmla="*/ 12 w 24"/>
                <a:gd name="T1" fmla="*/ 0 h 18"/>
                <a:gd name="T2" fmla="*/ 0 w 24"/>
                <a:gd name="T3" fmla="*/ 18 h 18"/>
                <a:gd name="T4" fmla="*/ 12 w 24"/>
                <a:gd name="T5" fmla="*/ 18 h 18"/>
                <a:gd name="T6" fmla="*/ 24 w 24"/>
                <a:gd name="T7" fmla="*/ 6 h 18"/>
                <a:gd name="T8" fmla="*/ 12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1" name="Freeform 83"/>
            <p:cNvSpPr>
              <a:spLocks/>
            </p:cNvSpPr>
            <p:nvPr/>
          </p:nvSpPr>
          <p:spPr bwMode="auto">
            <a:xfrm>
              <a:off x="2942" y="1847"/>
              <a:ext cx="24" cy="18"/>
            </a:xfrm>
            <a:custGeom>
              <a:avLst/>
              <a:gdLst>
                <a:gd name="T0" fmla="*/ 12 w 24"/>
                <a:gd name="T1" fmla="*/ 0 h 18"/>
                <a:gd name="T2" fmla="*/ 0 w 24"/>
                <a:gd name="T3" fmla="*/ 18 h 18"/>
                <a:gd name="T4" fmla="*/ 12 w 24"/>
                <a:gd name="T5" fmla="*/ 18 h 18"/>
                <a:gd name="T6" fmla="*/ 24 w 24"/>
                <a:gd name="T7" fmla="*/ 6 h 18"/>
                <a:gd name="T8" fmla="*/ 12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2" name="Freeform 84"/>
            <p:cNvSpPr>
              <a:spLocks/>
            </p:cNvSpPr>
            <p:nvPr/>
          </p:nvSpPr>
          <p:spPr bwMode="auto">
            <a:xfrm>
              <a:off x="2954" y="1853"/>
              <a:ext cx="30" cy="24"/>
            </a:xfrm>
            <a:custGeom>
              <a:avLst/>
              <a:gdLst>
                <a:gd name="T0" fmla="*/ 12 w 30"/>
                <a:gd name="T1" fmla="*/ 0 h 24"/>
                <a:gd name="T2" fmla="*/ 0 w 30"/>
                <a:gd name="T3" fmla="*/ 12 h 24"/>
                <a:gd name="T4" fmla="*/ 18 w 30"/>
                <a:gd name="T5" fmla="*/ 24 h 24"/>
                <a:gd name="T6" fmla="*/ 30 w 30"/>
                <a:gd name="T7" fmla="*/ 12 h 24"/>
                <a:gd name="T8" fmla="*/ 12 w 3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12" y="0"/>
                  </a:moveTo>
                  <a:lnTo>
                    <a:pt x="0" y="12"/>
                  </a:lnTo>
                  <a:lnTo>
                    <a:pt x="18" y="24"/>
                  </a:lnTo>
                  <a:lnTo>
                    <a:pt x="3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3" name="Freeform 85"/>
            <p:cNvSpPr>
              <a:spLocks/>
            </p:cNvSpPr>
            <p:nvPr/>
          </p:nvSpPr>
          <p:spPr bwMode="auto">
            <a:xfrm>
              <a:off x="2954" y="1853"/>
              <a:ext cx="30" cy="24"/>
            </a:xfrm>
            <a:custGeom>
              <a:avLst/>
              <a:gdLst>
                <a:gd name="T0" fmla="*/ 12 w 30"/>
                <a:gd name="T1" fmla="*/ 0 h 24"/>
                <a:gd name="T2" fmla="*/ 0 w 30"/>
                <a:gd name="T3" fmla="*/ 12 h 24"/>
                <a:gd name="T4" fmla="*/ 18 w 30"/>
                <a:gd name="T5" fmla="*/ 24 h 24"/>
                <a:gd name="T6" fmla="*/ 30 w 30"/>
                <a:gd name="T7" fmla="*/ 12 h 24"/>
                <a:gd name="T8" fmla="*/ 12 w 3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12" y="0"/>
                  </a:moveTo>
                  <a:lnTo>
                    <a:pt x="0" y="12"/>
                  </a:lnTo>
                  <a:lnTo>
                    <a:pt x="18" y="24"/>
                  </a:lnTo>
                  <a:lnTo>
                    <a:pt x="30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4" name="Freeform 86"/>
            <p:cNvSpPr>
              <a:spLocks/>
            </p:cNvSpPr>
            <p:nvPr/>
          </p:nvSpPr>
          <p:spPr bwMode="auto">
            <a:xfrm>
              <a:off x="2972" y="1865"/>
              <a:ext cx="36" cy="30"/>
            </a:xfrm>
            <a:custGeom>
              <a:avLst/>
              <a:gdLst>
                <a:gd name="T0" fmla="*/ 12 w 36"/>
                <a:gd name="T1" fmla="*/ 0 h 30"/>
                <a:gd name="T2" fmla="*/ 0 w 36"/>
                <a:gd name="T3" fmla="*/ 12 h 30"/>
                <a:gd name="T4" fmla="*/ 24 w 36"/>
                <a:gd name="T5" fmla="*/ 30 h 30"/>
                <a:gd name="T6" fmla="*/ 36 w 36"/>
                <a:gd name="T7" fmla="*/ 18 h 30"/>
                <a:gd name="T8" fmla="*/ 12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2" y="0"/>
                  </a:moveTo>
                  <a:lnTo>
                    <a:pt x="0" y="12"/>
                  </a:lnTo>
                  <a:lnTo>
                    <a:pt x="24" y="30"/>
                  </a:lnTo>
                  <a:lnTo>
                    <a:pt x="3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5" name="Freeform 87"/>
            <p:cNvSpPr>
              <a:spLocks/>
            </p:cNvSpPr>
            <p:nvPr/>
          </p:nvSpPr>
          <p:spPr bwMode="auto">
            <a:xfrm>
              <a:off x="2972" y="1865"/>
              <a:ext cx="36" cy="30"/>
            </a:xfrm>
            <a:custGeom>
              <a:avLst/>
              <a:gdLst>
                <a:gd name="T0" fmla="*/ 12 w 36"/>
                <a:gd name="T1" fmla="*/ 0 h 30"/>
                <a:gd name="T2" fmla="*/ 0 w 36"/>
                <a:gd name="T3" fmla="*/ 12 h 30"/>
                <a:gd name="T4" fmla="*/ 24 w 36"/>
                <a:gd name="T5" fmla="*/ 30 h 30"/>
                <a:gd name="T6" fmla="*/ 36 w 36"/>
                <a:gd name="T7" fmla="*/ 18 h 30"/>
                <a:gd name="T8" fmla="*/ 12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2" y="0"/>
                  </a:moveTo>
                  <a:lnTo>
                    <a:pt x="0" y="12"/>
                  </a:lnTo>
                  <a:lnTo>
                    <a:pt x="24" y="30"/>
                  </a:lnTo>
                  <a:lnTo>
                    <a:pt x="36" y="18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6" name="Freeform 88"/>
            <p:cNvSpPr>
              <a:spLocks/>
            </p:cNvSpPr>
            <p:nvPr/>
          </p:nvSpPr>
          <p:spPr bwMode="auto">
            <a:xfrm>
              <a:off x="2996" y="1883"/>
              <a:ext cx="24" cy="36"/>
            </a:xfrm>
            <a:custGeom>
              <a:avLst/>
              <a:gdLst>
                <a:gd name="T0" fmla="*/ 12 w 24"/>
                <a:gd name="T1" fmla="*/ 0 h 36"/>
                <a:gd name="T2" fmla="*/ 0 w 24"/>
                <a:gd name="T3" fmla="*/ 12 h 36"/>
                <a:gd name="T4" fmla="*/ 12 w 24"/>
                <a:gd name="T5" fmla="*/ 36 h 36"/>
                <a:gd name="T6" fmla="*/ 24 w 24"/>
                <a:gd name="T7" fmla="*/ 24 h 36"/>
                <a:gd name="T8" fmla="*/ 12 w 2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12" y="0"/>
                  </a:moveTo>
                  <a:lnTo>
                    <a:pt x="0" y="12"/>
                  </a:lnTo>
                  <a:lnTo>
                    <a:pt x="12" y="36"/>
                  </a:lnTo>
                  <a:lnTo>
                    <a:pt x="24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7" name="Freeform 89"/>
            <p:cNvSpPr>
              <a:spLocks/>
            </p:cNvSpPr>
            <p:nvPr/>
          </p:nvSpPr>
          <p:spPr bwMode="auto">
            <a:xfrm>
              <a:off x="2996" y="1883"/>
              <a:ext cx="24" cy="36"/>
            </a:xfrm>
            <a:custGeom>
              <a:avLst/>
              <a:gdLst>
                <a:gd name="T0" fmla="*/ 12 w 24"/>
                <a:gd name="T1" fmla="*/ 0 h 36"/>
                <a:gd name="T2" fmla="*/ 0 w 24"/>
                <a:gd name="T3" fmla="*/ 12 h 36"/>
                <a:gd name="T4" fmla="*/ 12 w 24"/>
                <a:gd name="T5" fmla="*/ 36 h 36"/>
                <a:gd name="T6" fmla="*/ 24 w 24"/>
                <a:gd name="T7" fmla="*/ 24 h 36"/>
                <a:gd name="T8" fmla="*/ 12 w 2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12" y="0"/>
                  </a:moveTo>
                  <a:lnTo>
                    <a:pt x="0" y="12"/>
                  </a:lnTo>
                  <a:lnTo>
                    <a:pt x="12" y="36"/>
                  </a:lnTo>
                  <a:lnTo>
                    <a:pt x="24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8" name="Freeform 90"/>
            <p:cNvSpPr>
              <a:spLocks/>
            </p:cNvSpPr>
            <p:nvPr/>
          </p:nvSpPr>
          <p:spPr bwMode="auto">
            <a:xfrm>
              <a:off x="3008" y="1907"/>
              <a:ext cx="24" cy="30"/>
            </a:xfrm>
            <a:custGeom>
              <a:avLst/>
              <a:gdLst>
                <a:gd name="T0" fmla="*/ 12 w 24"/>
                <a:gd name="T1" fmla="*/ 0 h 30"/>
                <a:gd name="T2" fmla="*/ 0 w 24"/>
                <a:gd name="T3" fmla="*/ 12 h 30"/>
                <a:gd name="T4" fmla="*/ 12 w 24"/>
                <a:gd name="T5" fmla="*/ 30 h 30"/>
                <a:gd name="T6" fmla="*/ 24 w 24"/>
                <a:gd name="T7" fmla="*/ 24 h 30"/>
                <a:gd name="T8" fmla="*/ 12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0" y="12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39" name="Freeform 91"/>
            <p:cNvSpPr>
              <a:spLocks/>
            </p:cNvSpPr>
            <p:nvPr/>
          </p:nvSpPr>
          <p:spPr bwMode="auto">
            <a:xfrm>
              <a:off x="3008" y="1907"/>
              <a:ext cx="24" cy="30"/>
            </a:xfrm>
            <a:custGeom>
              <a:avLst/>
              <a:gdLst>
                <a:gd name="T0" fmla="*/ 12 w 24"/>
                <a:gd name="T1" fmla="*/ 0 h 30"/>
                <a:gd name="T2" fmla="*/ 0 w 24"/>
                <a:gd name="T3" fmla="*/ 12 h 30"/>
                <a:gd name="T4" fmla="*/ 12 w 24"/>
                <a:gd name="T5" fmla="*/ 30 h 30"/>
                <a:gd name="T6" fmla="*/ 24 w 24"/>
                <a:gd name="T7" fmla="*/ 24 h 30"/>
                <a:gd name="T8" fmla="*/ 12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0" y="12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0" name="Freeform 92"/>
            <p:cNvSpPr>
              <a:spLocks/>
            </p:cNvSpPr>
            <p:nvPr/>
          </p:nvSpPr>
          <p:spPr bwMode="auto">
            <a:xfrm>
              <a:off x="3020" y="1931"/>
              <a:ext cx="30" cy="30"/>
            </a:xfrm>
            <a:custGeom>
              <a:avLst/>
              <a:gdLst>
                <a:gd name="T0" fmla="*/ 12 w 30"/>
                <a:gd name="T1" fmla="*/ 0 h 30"/>
                <a:gd name="T2" fmla="*/ 0 w 30"/>
                <a:gd name="T3" fmla="*/ 6 h 30"/>
                <a:gd name="T4" fmla="*/ 12 w 30"/>
                <a:gd name="T5" fmla="*/ 30 h 30"/>
                <a:gd name="T6" fmla="*/ 30 w 30"/>
                <a:gd name="T7" fmla="*/ 24 h 30"/>
                <a:gd name="T8" fmla="*/ 12 w 3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2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1" name="Freeform 93"/>
            <p:cNvSpPr>
              <a:spLocks/>
            </p:cNvSpPr>
            <p:nvPr/>
          </p:nvSpPr>
          <p:spPr bwMode="auto">
            <a:xfrm>
              <a:off x="3020" y="1931"/>
              <a:ext cx="30" cy="30"/>
            </a:xfrm>
            <a:custGeom>
              <a:avLst/>
              <a:gdLst>
                <a:gd name="T0" fmla="*/ 12 w 30"/>
                <a:gd name="T1" fmla="*/ 0 h 30"/>
                <a:gd name="T2" fmla="*/ 0 w 30"/>
                <a:gd name="T3" fmla="*/ 6 h 30"/>
                <a:gd name="T4" fmla="*/ 12 w 30"/>
                <a:gd name="T5" fmla="*/ 30 h 30"/>
                <a:gd name="T6" fmla="*/ 30 w 30"/>
                <a:gd name="T7" fmla="*/ 24 h 30"/>
                <a:gd name="T8" fmla="*/ 12 w 3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2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0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2" name="Freeform 94"/>
            <p:cNvSpPr>
              <a:spLocks/>
            </p:cNvSpPr>
            <p:nvPr/>
          </p:nvSpPr>
          <p:spPr bwMode="auto">
            <a:xfrm>
              <a:off x="3032" y="1955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0 w 18"/>
                <a:gd name="T3" fmla="*/ 6 h 18"/>
                <a:gd name="T4" fmla="*/ 6 w 18"/>
                <a:gd name="T5" fmla="*/ 18 h 18"/>
                <a:gd name="T6" fmla="*/ 18 w 18"/>
                <a:gd name="T7" fmla="*/ 12 h 18"/>
                <a:gd name="T8" fmla="*/ 18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3" name="Freeform 95"/>
            <p:cNvSpPr>
              <a:spLocks/>
            </p:cNvSpPr>
            <p:nvPr/>
          </p:nvSpPr>
          <p:spPr bwMode="auto">
            <a:xfrm>
              <a:off x="3032" y="1955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0 w 18"/>
                <a:gd name="T3" fmla="*/ 6 h 18"/>
                <a:gd name="T4" fmla="*/ 6 w 18"/>
                <a:gd name="T5" fmla="*/ 18 h 18"/>
                <a:gd name="T6" fmla="*/ 18 w 18"/>
                <a:gd name="T7" fmla="*/ 12 h 18"/>
                <a:gd name="T8" fmla="*/ 18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4" name="Freeform 96"/>
            <p:cNvSpPr>
              <a:spLocks/>
            </p:cNvSpPr>
            <p:nvPr/>
          </p:nvSpPr>
          <p:spPr bwMode="auto">
            <a:xfrm>
              <a:off x="3038" y="1967"/>
              <a:ext cx="18" cy="12"/>
            </a:xfrm>
            <a:custGeom>
              <a:avLst/>
              <a:gdLst>
                <a:gd name="T0" fmla="*/ 12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2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5" name="Freeform 97"/>
            <p:cNvSpPr>
              <a:spLocks/>
            </p:cNvSpPr>
            <p:nvPr/>
          </p:nvSpPr>
          <p:spPr bwMode="auto">
            <a:xfrm>
              <a:off x="3038" y="1967"/>
              <a:ext cx="18" cy="12"/>
            </a:xfrm>
            <a:custGeom>
              <a:avLst/>
              <a:gdLst>
                <a:gd name="T0" fmla="*/ 12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2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6" name="Rectangle 98"/>
            <p:cNvSpPr>
              <a:spLocks noChangeArrowheads="1"/>
            </p:cNvSpPr>
            <p:nvPr/>
          </p:nvSpPr>
          <p:spPr bwMode="auto">
            <a:xfrm>
              <a:off x="3056" y="1979"/>
              <a:ext cx="18" cy="6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7" name="Rectangle 99"/>
            <p:cNvSpPr>
              <a:spLocks noChangeArrowheads="1"/>
            </p:cNvSpPr>
            <p:nvPr/>
          </p:nvSpPr>
          <p:spPr bwMode="auto">
            <a:xfrm>
              <a:off x="3056" y="1979"/>
              <a:ext cx="18" cy="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8" name="Freeform 100"/>
            <p:cNvSpPr>
              <a:spLocks/>
            </p:cNvSpPr>
            <p:nvPr/>
          </p:nvSpPr>
          <p:spPr bwMode="auto">
            <a:xfrm>
              <a:off x="3038" y="1979"/>
              <a:ext cx="24" cy="6"/>
            </a:xfrm>
            <a:custGeom>
              <a:avLst/>
              <a:gdLst>
                <a:gd name="T0" fmla="*/ 18 w 24"/>
                <a:gd name="T1" fmla="*/ 0 h 6"/>
                <a:gd name="T2" fmla="*/ 0 w 24"/>
                <a:gd name="T3" fmla="*/ 0 h 6"/>
                <a:gd name="T4" fmla="*/ 6 w 24"/>
                <a:gd name="T5" fmla="*/ 6 h 6"/>
                <a:gd name="T6" fmla="*/ 24 w 24"/>
                <a:gd name="T7" fmla="*/ 6 h 6"/>
                <a:gd name="T8" fmla="*/ 18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8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24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49" name="Freeform 101"/>
            <p:cNvSpPr>
              <a:spLocks/>
            </p:cNvSpPr>
            <p:nvPr/>
          </p:nvSpPr>
          <p:spPr bwMode="auto">
            <a:xfrm>
              <a:off x="3038" y="1979"/>
              <a:ext cx="24" cy="6"/>
            </a:xfrm>
            <a:custGeom>
              <a:avLst/>
              <a:gdLst>
                <a:gd name="T0" fmla="*/ 18 w 24"/>
                <a:gd name="T1" fmla="*/ 0 h 6"/>
                <a:gd name="T2" fmla="*/ 0 w 24"/>
                <a:gd name="T3" fmla="*/ 0 h 6"/>
                <a:gd name="T4" fmla="*/ 6 w 24"/>
                <a:gd name="T5" fmla="*/ 6 h 6"/>
                <a:gd name="T6" fmla="*/ 24 w 24"/>
                <a:gd name="T7" fmla="*/ 6 h 6"/>
                <a:gd name="T8" fmla="*/ 18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8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24" y="6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0" name="Freeform 102"/>
            <p:cNvSpPr>
              <a:spLocks/>
            </p:cNvSpPr>
            <p:nvPr/>
          </p:nvSpPr>
          <p:spPr bwMode="auto">
            <a:xfrm>
              <a:off x="3056" y="1985"/>
              <a:ext cx="24" cy="18"/>
            </a:xfrm>
            <a:custGeom>
              <a:avLst/>
              <a:gdLst>
                <a:gd name="T0" fmla="*/ 18 w 24"/>
                <a:gd name="T1" fmla="*/ 0 h 18"/>
                <a:gd name="T2" fmla="*/ 0 w 24"/>
                <a:gd name="T3" fmla="*/ 0 h 18"/>
                <a:gd name="T4" fmla="*/ 6 w 24"/>
                <a:gd name="T5" fmla="*/ 12 h 18"/>
                <a:gd name="T6" fmla="*/ 24 w 24"/>
                <a:gd name="T7" fmla="*/ 18 h 18"/>
                <a:gd name="T8" fmla="*/ 18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8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24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1" name="Freeform 103"/>
            <p:cNvSpPr>
              <a:spLocks/>
            </p:cNvSpPr>
            <p:nvPr/>
          </p:nvSpPr>
          <p:spPr bwMode="auto">
            <a:xfrm>
              <a:off x="3056" y="1985"/>
              <a:ext cx="24" cy="18"/>
            </a:xfrm>
            <a:custGeom>
              <a:avLst/>
              <a:gdLst>
                <a:gd name="T0" fmla="*/ 18 w 24"/>
                <a:gd name="T1" fmla="*/ 0 h 18"/>
                <a:gd name="T2" fmla="*/ 0 w 24"/>
                <a:gd name="T3" fmla="*/ 0 h 18"/>
                <a:gd name="T4" fmla="*/ 6 w 24"/>
                <a:gd name="T5" fmla="*/ 12 h 18"/>
                <a:gd name="T6" fmla="*/ 24 w 24"/>
                <a:gd name="T7" fmla="*/ 18 h 18"/>
                <a:gd name="T8" fmla="*/ 18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8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24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2" name="Freeform 104"/>
            <p:cNvSpPr>
              <a:spLocks/>
            </p:cNvSpPr>
            <p:nvPr/>
          </p:nvSpPr>
          <p:spPr bwMode="auto">
            <a:xfrm>
              <a:off x="3062" y="1997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3" name="Freeform 105"/>
            <p:cNvSpPr>
              <a:spLocks/>
            </p:cNvSpPr>
            <p:nvPr/>
          </p:nvSpPr>
          <p:spPr bwMode="auto">
            <a:xfrm>
              <a:off x="3062" y="1997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4" name="Freeform 106"/>
            <p:cNvSpPr>
              <a:spLocks/>
            </p:cNvSpPr>
            <p:nvPr/>
          </p:nvSpPr>
          <p:spPr bwMode="auto">
            <a:xfrm>
              <a:off x="3062" y="2009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8 w 18"/>
                <a:gd name="T7" fmla="*/ 12 h 12"/>
                <a:gd name="T8" fmla="*/ 18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5" name="Freeform 107"/>
            <p:cNvSpPr>
              <a:spLocks/>
            </p:cNvSpPr>
            <p:nvPr/>
          </p:nvSpPr>
          <p:spPr bwMode="auto">
            <a:xfrm>
              <a:off x="3062" y="2009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8 w 18"/>
                <a:gd name="T7" fmla="*/ 12 h 12"/>
                <a:gd name="T8" fmla="*/ 18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6" name="Freeform 108"/>
            <p:cNvSpPr>
              <a:spLocks/>
            </p:cNvSpPr>
            <p:nvPr/>
          </p:nvSpPr>
          <p:spPr bwMode="auto">
            <a:xfrm>
              <a:off x="3062" y="2015"/>
              <a:ext cx="30" cy="12"/>
            </a:xfrm>
            <a:custGeom>
              <a:avLst/>
              <a:gdLst>
                <a:gd name="T0" fmla="*/ 18 w 30"/>
                <a:gd name="T1" fmla="*/ 6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18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18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7" name="Freeform 109"/>
            <p:cNvSpPr>
              <a:spLocks/>
            </p:cNvSpPr>
            <p:nvPr/>
          </p:nvSpPr>
          <p:spPr bwMode="auto">
            <a:xfrm>
              <a:off x="3062" y="2015"/>
              <a:ext cx="30" cy="12"/>
            </a:xfrm>
            <a:custGeom>
              <a:avLst/>
              <a:gdLst>
                <a:gd name="T0" fmla="*/ 18 w 30"/>
                <a:gd name="T1" fmla="*/ 6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18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18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8" name="Freeform 110"/>
            <p:cNvSpPr>
              <a:spLocks/>
            </p:cNvSpPr>
            <p:nvPr/>
          </p:nvSpPr>
          <p:spPr bwMode="auto">
            <a:xfrm>
              <a:off x="3068" y="2027"/>
              <a:ext cx="36" cy="6"/>
            </a:xfrm>
            <a:custGeom>
              <a:avLst/>
              <a:gdLst>
                <a:gd name="T0" fmla="*/ 24 w 36"/>
                <a:gd name="T1" fmla="*/ 0 h 6"/>
                <a:gd name="T2" fmla="*/ 0 w 36"/>
                <a:gd name="T3" fmla="*/ 0 h 6"/>
                <a:gd name="T4" fmla="*/ 12 w 36"/>
                <a:gd name="T5" fmla="*/ 0 h 6"/>
                <a:gd name="T6" fmla="*/ 36 w 36"/>
                <a:gd name="T7" fmla="*/ 6 h 6"/>
                <a:gd name="T8" fmla="*/ 24 w 3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24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36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59" name="Freeform 111"/>
            <p:cNvSpPr>
              <a:spLocks/>
            </p:cNvSpPr>
            <p:nvPr/>
          </p:nvSpPr>
          <p:spPr bwMode="auto">
            <a:xfrm>
              <a:off x="3068" y="2027"/>
              <a:ext cx="36" cy="6"/>
            </a:xfrm>
            <a:custGeom>
              <a:avLst/>
              <a:gdLst>
                <a:gd name="T0" fmla="*/ 24 w 36"/>
                <a:gd name="T1" fmla="*/ 0 h 6"/>
                <a:gd name="T2" fmla="*/ 0 w 36"/>
                <a:gd name="T3" fmla="*/ 0 h 6"/>
                <a:gd name="T4" fmla="*/ 12 w 36"/>
                <a:gd name="T5" fmla="*/ 0 h 6"/>
                <a:gd name="T6" fmla="*/ 36 w 36"/>
                <a:gd name="T7" fmla="*/ 6 h 6"/>
                <a:gd name="T8" fmla="*/ 24 w 3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24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36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0" name="Freeform 112"/>
            <p:cNvSpPr>
              <a:spLocks/>
            </p:cNvSpPr>
            <p:nvPr/>
          </p:nvSpPr>
          <p:spPr bwMode="auto">
            <a:xfrm>
              <a:off x="3134" y="2009"/>
              <a:ext cx="30" cy="6"/>
            </a:xfrm>
            <a:custGeom>
              <a:avLst/>
              <a:gdLst>
                <a:gd name="T0" fmla="*/ 24 w 30"/>
                <a:gd name="T1" fmla="*/ 0 h 6"/>
                <a:gd name="T2" fmla="*/ 0 w 30"/>
                <a:gd name="T3" fmla="*/ 0 h 6"/>
                <a:gd name="T4" fmla="*/ 30 w 30"/>
                <a:gd name="T5" fmla="*/ 6 h 6"/>
                <a:gd name="T6" fmla="*/ 24 w 3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0" y="0"/>
                  </a:lnTo>
                  <a:lnTo>
                    <a:pt x="3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1" name="Freeform 113"/>
            <p:cNvSpPr>
              <a:spLocks/>
            </p:cNvSpPr>
            <p:nvPr/>
          </p:nvSpPr>
          <p:spPr bwMode="auto">
            <a:xfrm>
              <a:off x="3134" y="2009"/>
              <a:ext cx="30" cy="6"/>
            </a:xfrm>
            <a:custGeom>
              <a:avLst/>
              <a:gdLst>
                <a:gd name="T0" fmla="*/ 24 w 30"/>
                <a:gd name="T1" fmla="*/ 0 h 6"/>
                <a:gd name="T2" fmla="*/ 0 w 30"/>
                <a:gd name="T3" fmla="*/ 0 h 6"/>
                <a:gd name="T4" fmla="*/ 30 w 30"/>
                <a:gd name="T5" fmla="*/ 6 h 6"/>
                <a:gd name="T6" fmla="*/ 24 w 3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0" y="0"/>
                  </a:lnTo>
                  <a:lnTo>
                    <a:pt x="30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2" name="Freeform 114"/>
            <p:cNvSpPr>
              <a:spLocks/>
            </p:cNvSpPr>
            <p:nvPr/>
          </p:nvSpPr>
          <p:spPr bwMode="auto">
            <a:xfrm>
              <a:off x="3134" y="2009"/>
              <a:ext cx="30" cy="12"/>
            </a:xfrm>
            <a:custGeom>
              <a:avLst/>
              <a:gdLst>
                <a:gd name="T0" fmla="*/ 30 w 30"/>
                <a:gd name="T1" fmla="*/ 6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3" name="Freeform 115"/>
            <p:cNvSpPr>
              <a:spLocks/>
            </p:cNvSpPr>
            <p:nvPr/>
          </p:nvSpPr>
          <p:spPr bwMode="auto">
            <a:xfrm>
              <a:off x="3134" y="2009"/>
              <a:ext cx="30" cy="12"/>
            </a:xfrm>
            <a:custGeom>
              <a:avLst/>
              <a:gdLst>
                <a:gd name="T0" fmla="*/ 30 w 30"/>
                <a:gd name="T1" fmla="*/ 6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4" name="Freeform 116"/>
            <p:cNvSpPr>
              <a:spLocks/>
            </p:cNvSpPr>
            <p:nvPr/>
          </p:nvSpPr>
          <p:spPr bwMode="auto">
            <a:xfrm>
              <a:off x="3134" y="2021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5" name="Freeform 117"/>
            <p:cNvSpPr>
              <a:spLocks/>
            </p:cNvSpPr>
            <p:nvPr/>
          </p:nvSpPr>
          <p:spPr bwMode="auto">
            <a:xfrm>
              <a:off x="3134" y="2021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6" name="Freeform 118"/>
            <p:cNvSpPr>
              <a:spLocks/>
            </p:cNvSpPr>
            <p:nvPr/>
          </p:nvSpPr>
          <p:spPr bwMode="auto">
            <a:xfrm>
              <a:off x="3140" y="2033"/>
              <a:ext cx="36" cy="18"/>
            </a:xfrm>
            <a:custGeom>
              <a:avLst/>
              <a:gdLst>
                <a:gd name="T0" fmla="*/ 24 w 36"/>
                <a:gd name="T1" fmla="*/ 0 h 18"/>
                <a:gd name="T2" fmla="*/ 0 w 36"/>
                <a:gd name="T3" fmla="*/ 0 h 18"/>
                <a:gd name="T4" fmla="*/ 6 w 36"/>
                <a:gd name="T5" fmla="*/ 12 h 18"/>
                <a:gd name="T6" fmla="*/ 36 w 36"/>
                <a:gd name="T7" fmla="*/ 18 h 18"/>
                <a:gd name="T8" fmla="*/ 24 w 3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24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6" y="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7" name="Freeform 119"/>
            <p:cNvSpPr>
              <a:spLocks/>
            </p:cNvSpPr>
            <p:nvPr/>
          </p:nvSpPr>
          <p:spPr bwMode="auto">
            <a:xfrm>
              <a:off x="3140" y="2033"/>
              <a:ext cx="36" cy="18"/>
            </a:xfrm>
            <a:custGeom>
              <a:avLst/>
              <a:gdLst>
                <a:gd name="T0" fmla="*/ 24 w 36"/>
                <a:gd name="T1" fmla="*/ 0 h 18"/>
                <a:gd name="T2" fmla="*/ 0 w 36"/>
                <a:gd name="T3" fmla="*/ 0 h 18"/>
                <a:gd name="T4" fmla="*/ 6 w 36"/>
                <a:gd name="T5" fmla="*/ 12 h 18"/>
                <a:gd name="T6" fmla="*/ 36 w 36"/>
                <a:gd name="T7" fmla="*/ 18 h 18"/>
                <a:gd name="T8" fmla="*/ 24 w 3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24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6" y="18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8" name="Freeform 120"/>
            <p:cNvSpPr>
              <a:spLocks/>
            </p:cNvSpPr>
            <p:nvPr/>
          </p:nvSpPr>
          <p:spPr bwMode="auto">
            <a:xfrm>
              <a:off x="3146" y="2045"/>
              <a:ext cx="42" cy="12"/>
            </a:xfrm>
            <a:custGeom>
              <a:avLst/>
              <a:gdLst>
                <a:gd name="T0" fmla="*/ 30 w 42"/>
                <a:gd name="T1" fmla="*/ 6 h 12"/>
                <a:gd name="T2" fmla="*/ 0 w 42"/>
                <a:gd name="T3" fmla="*/ 0 h 12"/>
                <a:gd name="T4" fmla="*/ 12 w 42"/>
                <a:gd name="T5" fmla="*/ 6 h 12"/>
                <a:gd name="T6" fmla="*/ 42 w 42"/>
                <a:gd name="T7" fmla="*/ 12 h 12"/>
                <a:gd name="T8" fmla="*/ 30 w 4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2">
                  <a:moveTo>
                    <a:pt x="30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42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69" name="Freeform 121"/>
            <p:cNvSpPr>
              <a:spLocks/>
            </p:cNvSpPr>
            <p:nvPr/>
          </p:nvSpPr>
          <p:spPr bwMode="auto">
            <a:xfrm>
              <a:off x="3146" y="2045"/>
              <a:ext cx="42" cy="12"/>
            </a:xfrm>
            <a:custGeom>
              <a:avLst/>
              <a:gdLst>
                <a:gd name="T0" fmla="*/ 30 w 42"/>
                <a:gd name="T1" fmla="*/ 6 h 12"/>
                <a:gd name="T2" fmla="*/ 0 w 42"/>
                <a:gd name="T3" fmla="*/ 0 h 12"/>
                <a:gd name="T4" fmla="*/ 12 w 42"/>
                <a:gd name="T5" fmla="*/ 6 h 12"/>
                <a:gd name="T6" fmla="*/ 42 w 42"/>
                <a:gd name="T7" fmla="*/ 12 h 12"/>
                <a:gd name="T8" fmla="*/ 30 w 4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2">
                  <a:moveTo>
                    <a:pt x="30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42" y="12"/>
                  </a:lnTo>
                  <a:lnTo>
                    <a:pt x="3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0" name="Freeform 122"/>
            <p:cNvSpPr>
              <a:spLocks/>
            </p:cNvSpPr>
            <p:nvPr/>
          </p:nvSpPr>
          <p:spPr bwMode="auto">
            <a:xfrm>
              <a:off x="3338" y="1511"/>
              <a:ext cx="66" cy="54"/>
            </a:xfrm>
            <a:custGeom>
              <a:avLst/>
              <a:gdLst>
                <a:gd name="T0" fmla="*/ 48 w 66"/>
                <a:gd name="T1" fmla="*/ 6 h 54"/>
                <a:gd name="T2" fmla="*/ 0 w 66"/>
                <a:gd name="T3" fmla="*/ 54 h 54"/>
                <a:gd name="T4" fmla="*/ 18 w 66"/>
                <a:gd name="T5" fmla="*/ 48 h 54"/>
                <a:gd name="T6" fmla="*/ 66 w 66"/>
                <a:gd name="T7" fmla="*/ 0 h 54"/>
                <a:gd name="T8" fmla="*/ 48 w 66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4">
                  <a:moveTo>
                    <a:pt x="48" y="6"/>
                  </a:moveTo>
                  <a:lnTo>
                    <a:pt x="0" y="54"/>
                  </a:lnTo>
                  <a:lnTo>
                    <a:pt x="18" y="48"/>
                  </a:lnTo>
                  <a:lnTo>
                    <a:pt x="66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1" name="Freeform 123"/>
            <p:cNvSpPr>
              <a:spLocks/>
            </p:cNvSpPr>
            <p:nvPr/>
          </p:nvSpPr>
          <p:spPr bwMode="auto">
            <a:xfrm>
              <a:off x="3338" y="1511"/>
              <a:ext cx="66" cy="54"/>
            </a:xfrm>
            <a:custGeom>
              <a:avLst/>
              <a:gdLst>
                <a:gd name="T0" fmla="*/ 48 w 66"/>
                <a:gd name="T1" fmla="*/ 6 h 54"/>
                <a:gd name="T2" fmla="*/ 0 w 66"/>
                <a:gd name="T3" fmla="*/ 54 h 54"/>
                <a:gd name="T4" fmla="*/ 18 w 66"/>
                <a:gd name="T5" fmla="*/ 48 h 54"/>
                <a:gd name="T6" fmla="*/ 66 w 66"/>
                <a:gd name="T7" fmla="*/ 0 h 54"/>
                <a:gd name="T8" fmla="*/ 48 w 66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4">
                  <a:moveTo>
                    <a:pt x="48" y="6"/>
                  </a:moveTo>
                  <a:lnTo>
                    <a:pt x="0" y="54"/>
                  </a:lnTo>
                  <a:lnTo>
                    <a:pt x="18" y="48"/>
                  </a:lnTo>
                  <a:lnTo>
                    <a:pt x="66" y="0"/>
                  </a:lnTo>
                  <a:lnTo>
                    <a:pt x="4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2" name="Freeform 124"/>
            <p:cNvSpPr>
              <a:spLocks/>
            </p:cNvSpPr>
            <p:nvPr/>
          </p:nvSpPr>
          <p:spPr bwMode="auto">
            <a:xfrm>
              <a:off x="3356" y="1499"/>
              <a:ext cx="78" cy="60"/>
            </a:xfrm>
            <a:custGeom>
              <a:avLst/>
              <a:gdLst>
                <a:gd name="T0" fmla="*/ 48 w 78"/>
                <a:gd name="T1" fmla="*/ 12 h 60"/>
                <a:gd name="T2" fmla="*/ 0 w 78"/>
                <a:gd name="T3" fmla="*/ 60 h 60"/>
                <a:gd name="T4" fmla="*/ 24 w 78"/>
                <a:gd name="T5" fmla="*/ 54 h 60"/>
                <a:gd name="T6" fmla="*/ 78 w 78"/>
                <a:gd name="T7" fmla="*/ 0 h 60"/>
                <a:gd name="T8" fmla="*/ 48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48" y="12"/>
                  </a:moveTo>
                  <a:lnTo>
                    <a:pt x="0" y="60"/>
                  </a:lnTo>
                  <a:lnTo>
                    <a:pt x="24" y="54"/>
                  </a:lnTo>
                  <a:lnTo>
                    <a:pt x="7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3" name="Freeform 125"/>
            <p:cNvSpPr>
              <a:spLocks/>
            </p:cNvSpPr>
            <p:nvPr/>
          </p:nvSpPr>
          <p:spPr bwMode="auto">
            <a:xfrm>
              <a:off x="3356" y="1499"/>
              <a:ext cx="78" cy="60"/>
            </a:xfrm>
            <a:custGeom>
              <a:avLst/>
              <a:gdLst>
                <a:gd name="T0" fmla="*/ 48 w 78"/>
                <a:gd name="T1" fmla="*/ 12 h 60"/>
                <a:gd name="T2" fmla="*/ 0 w 78"/>
                <a:gd name="T3" fmla="*/ 60 h 60"/>
                <a:gd name="T4" fmla="*/ 24 w 78"/>
                <a:gd name="T5" fmla="*/ 54 h 60"/>
                <a:gd name="T6" fmla="*/ 78 w 78"/>
                <a:gd name="T7" fmla="*/ 0 h 60"/>
                <a:gd name="T8" fmla="*/ 48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48" y="12"/>
                  </a:moveTo>
                  <a:lnTo>
                    <a:pt x="0" y="60"/>
                  </a:lnTo>
                  <a:lnTo>
                    <a:pt x="24" y="54"/>
                  </a:lnTo>
                  <a:lnTo>
                    <a:pt x="78" y="0"/>
                  </a:lnTo>
                  <a:lnTo>
                    <a:pt x="4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4" name="Freeform 126"/>
            <p:cNvSpPr>
              <a:spLocks/>
            </p:cNvSpPr>
            <p:nvPr/>
          </p:nvSpPr>
          <p:spPr bwMode="auto">
            <a:xfrm>
              <a:off x="3380" y="1487"/>
              <a:ext cx="96" cy="66"/>
            </a:xfrm>
            <a:custGeom>
              <a:avLst/>
              <a:gdLst>
                <a:gd name="T0" fmla="*/ 54 w 96"/>
                <a:gd name="T1" fmla="*/ 12 h 66"/>
                <a:gd name="T2" fmla="*/ 0 w 96"/>
                <a:gd name="T3" fmla="*/ 66 h 66"/>
                <a:gd name="T4" fmla="*/ 36 w 96"/>
                <a:gd name="T5" fmla="*/ 48 h 66"/>
                <a:gd name="T6" fmla="*/ 96 w 96"/>
                <a:gd name="T7" fmla="*/ 0 h 66"/>
                <a:gd name="T8" fmla="*/ 54 w 96"/>
                <a:gd name="T9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">
                  <a:moveTo>
                    <a:pt x="54" y="12"/>
                  </a:moveTo>
                  <a:lnTo>
                    <a:pt x="0" y="66"/>
                  </a:lnTo>
                  <a:lnTo>
                    <a:pt x="36" y="48"/>
                  </a:lnTo>
                  <a:lnTo>
                    <a:pt x="96" y="0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5" name="Freeform 127"/>
            <p:cNvSpPr>
              <a:spLocks/>
            </p:cNvSpPr>
            <p:nvPr/>
          </p:nvSpPr>
          <p:spPr bwMode="auto">
            <a:xfrm>
              <a:off x="3380" y="1487"/>
              <a:ext cx="96" cy="66"/>
            </a:xfrm>
            <a:custGeom>
              <a:avLst/>
              <a:gdLst>
                <a:gd name="T0" fmla="*/ 54 w 96"/>
                <a:gd name="T1" fmla="*/ 12 h 66"/>
                <a:gd name="T2" fmla="*/ 0 w 96"/>
                <a:gd name="T3" fmla="*/ 66 h 66"/>
                <a:gd name="T4" fmla="*/ 36 w 96"/>
                <a:gd name="T5" fmla="*/ 48 h 66"/>
                <a:gd name="T6" fmla="*/ 96 w 96"/>
                <a:gd name="T7" fmla="*/ 0 h 66"/>
                <a:gd name="T8" fmla="*/ 54 w 96"/>
                <a:gd name="T9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">
                  <a:moveTo>
                    <a:pt x="54" y="12"/>
                  </a:moveTo>
                  <a:lnTo>
                    <a:pt x="0" y="66"/>
                  </a:lnTo>
                  <a:lnTo>
                    <a:pt x="36" y="48"/>
                  </a:lnTo>
                  <a:lnTo>
                    <a:pt x="96" y="0"/>
                  </a:lnTo>
                  <a:lnTo>
                    <a:pt x="54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6" name="Freeform 128"/>
            <p:cNvSpPr>
              <a:spLocks/>
            </p:cNvSpPr>
            <p:nvPr/>
          </p:nvSpPr>
          <p:spPr bwMode="auto">
            <a:xfrm>
              <a:off x="3416" y="1475"/>
              <a:ext cx="78" cy="60"/>
            </a:xfrm>
            <a:custGeom>
              <a:avLst/>
              <a:gdLst>
                <a:gd name="T0" fmla="*/ 60 w 78"/>
                <a:gd name="T1" fmla="*/ 12 h 60"/>
                <a:gd name="T2" fmla="*/ 0 w 78"/>
                <a:gd name="T3" fmla="*/ 60 h 60"/>
                <a:gd name="T4" fmla="*/ 12 w 78"/>
                <a:gd name="T5" fmla="*/ 54 h 60"/>
                <a:gd name="T6" fmla="*/ 78 w 78"/>
                <a:gd name="T7" fmla="*/ 0 h 60"/>
                <a:gd name="T8" fmla="*/ 60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60" y="12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8" y="0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7" name="Freeform 129"/>
            <p:cNvSpPr>
              <a:spLocks/>
            </p:cNvSpPr>
            <p:nvPr/>
          </p:nvSpPr>
          <p:spPr bwMode="auto">
            <a:xfrm>
              <a:off x="3416" y="1475"/>
              <a:ext cx="78" cy="60"/>
            </a:xfrm>
            <a:custGeom>
              <a:avLst/>
              <a:gdLst>
                <a:gd name="T0" fmla="*/ 60 w 78"/>
                <a:gd name="T1" fmla="*/ 12 h 60"/>
                <a:gd name="T2" fmla="*/ 0 w 78"/>
                <a:gd name="T3" fmla="*/ 60 h 60"/>
                <a:gd name="T4" fmla="*/ 12 w 78"/>
                <a:gd name="T5" fmla="*/ 54 h 60"/>
                <a:gd name="T6" fmla="*/ 78 w 78"/>
                <a:gd name="T7" fmla="*/ 0 h 60"/>
                <a:gd name="T8" fmla="*/ 60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60" y="12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8" y="0"/>
                  </a:lnTo>
                  <a:lnTo>
                    <a:pt x="6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8" name="Freeform 130"/>
            <p:cNvSpPr>
              <a:spLocks/>
            </p:cNvSpPr>
            <p:nvPr/>
          </p:nvSpPr>
          <p:spPr bwMode="auto">
            <a:xfrm>
              <a:off x="3428" y="1469"/>
              <a:ext cx="72" cy="60"/>
            </a:xfrm>
            <a:custGeom>
              <a:avLst/>
              <a:gdLst>
                <a:gd name="T0" fmla="*/ 66 w 72"/>
                <a:gd name="T1" fmla="*/ 6 h 60"/>
                <a:gd name="T2" fmla="*/ 0 w 72"/>
                <a:gd name="T3" fmla="*/ 60 h 60"/>
                <a:gd name="T4" fmla="*/ 12 w 72"/>
                <a:gd name="T5" fmla="*/ 54 h 60"/>
                <a:gd name="T6" fmla="*/ 72 w 72"/>
                <a:gd name="T7" fmla="*/ 0 h 60"/>
                <a:gd name="T8" fmla="*/ 66 w 72"/>
                <a:gd name="T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0">
                  <a:moveTo>
                    <a:pt x="66" y="6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2" y="0"/>
                  </a:lnTo>
                  <a:lnTo>
                    <a:pt x="66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79" name="Freeform 131"/>
            <p:cNvSpPr>
              <a:spLocks/>
            </p:cNvSpPr>
            <p:nvPr/>
          </p:nvSpPr>
          <p:spPr bwMode="auto">
            <a:xfrm>
              <a:off x="3428" y="1469"/>
              <a:ext cx="72" cy="60"/>
            </a:xfrm>
            <a:custGeom>
              <a:avLst/>
              <a:gdLst>
                <a:gd name="T0" fmla="*/ 66 w 72"/>
                <a:gd name="T1" fmla="*/ 6 h 60"/>
                <a:gd name="T2" fmla="*/ 0 w 72"/>
                <a:gd name="T3" fmla="*/ 60 h 60"/>
                <a:gd name="T4" fmla="*/ 12 w 72"/>
                <a:gd name="T5" fmla="*/ 54 h 60"/>
                <a:gd name="T6" fmla="*/ 72 w 72"/>
                <a:gd name="T7" fmla="*/ 0 h 60"/>
                <a:gd name="T8" fmla="*/ 66 w 72"/>
                <a:gd name="T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0">
                  <a:moveTo>
                    <a:pt x="66" y="6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2" y="0"/>
                  </a:lnTo>
                  <a:lnTo>
                    <a:pt x="6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0" name="Freeform 132"/>
            <p:cNvSpPr>
              <a:spLocks/>
            </p:cNvSpPr>
            <p:nvPr/>
          </p:nvSpPr>
          <p:spPr bwMode="auto">
            <a:xfrm>
              <a:off x="3440" y="1469"/>
              <a:ext cx="84" cy="54"/>
            </a:xfrm>
            <a:custGeom>
              <a:avLst/>
              <a:gdLst>
                <a:gd name="T0" fmla="*/ 60 w 84"/>
                <a:gd name="T1" fmla="*/ 0 h 54"/>
                <a:gd name="T2" fmla="*/ 0 w 84"/>
                <a:gd name="T3" fmla="*/ 54 h 54"/>
                <a:gd name="T4" fmla="*/ 18 w 84"/>
                <a:gd name="T5" fmla="*/ 54 h 54"/>
                <a:gd name="T6" fmla="*/ 84 w 84"/>
                <a:gd name="T7" fmla="*/ 0 h 54"/>
                <a:gd name="T8" fmla="*/ 60 w 8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4">
                  <a:moveTo>
                    <a:pt x="60" y="0"/>
                  </a:moveTo>
                  <a:lnTo>
                    <a:pt x="0" y="54"/>
                  </a:lnTo>
                  <a:lnTo>
                    <a:pt x="18" y="54"/>
                  </a:lnTo>
                  <a:lnTo>
                    <a:pt x="84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1" name="Freeform 133"/>
            <p:cNvSpPr>
              <a:spLocks/>
            </p:cNvSpPr>
            <p:nvPr/>
          </p:nvSpPr>
          <p:spPr bwMode="auto">
            <a:xfrm>
              <a:off x="3440" y="1469"/>
              <a:ext cx="84" cy="54"/>
            </a:xfrm>
            <a:custGeom>
              <a:avLst/>
              <a:gdLst>
                <a:gd name="T0" fmla="*/ 60 w 84"/>
                <a:gd name="T1" fmla="*/ 0 h 54"/>
                <a:gd name="T2" fmla="*/ 0 w 84"/>
                <a:gd name="T3" fmla="*/ 54 h 54"/>
                <a:gd name="T4" fmla="*/ 18 w 84"/>
                <a:gd name="T5" fmla="*/ 54 h 54"/>
                <a:gd name="T6" fmla="*/ 84 w 84"/>
                <a:gd name="T7" fmla="*/ 0 h 54"/>
                <a:gd name="T8" fmla="*/ 60 w 8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4">
                  <a:moveTo>
                    <a:pt x="60" y="0"/>
                  </a:moveTo>
                  <a:lnTo>
                    <a:pt x="0" y="54"/>
                  </a:lnTo>
                  <a:lnTo>
                    <a:pt x="18" y="54"/>
                  </a:lnTo>
                  <a:lnTo>
                    <a:pt x="84" y="0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2" name="Freeform 134"/>
            <p:cNvSpPr>
              <a:spLocks/>
            </p:cNvSpPr>
            <p:nvPr/>
          </p:nvSpPr>
          <p:spPr bwMode="auto">
            <a:xfrm>
              <a:off x="3458" y="1469"/>
              <a:ext cx="90" cy="60"/>
            </a:xfrm>
            <a:custGeom>
              <a:avLst/>
              <a:gdLst>
                <a:gd name="T0" fmla="*/ 66 w 90"/>
                <a:gd name="T1" fmla="*/ 0 h 60"/>
                <a:gd name="T2" fmla="*/ 0 w 90"/>
                <a:gd name="T3" fmla="*/ 54 h 60"/>
                <a:gd name="T4" fmla="*/ 24 w 90"/>
                <a:gd name="T5" fmla="*/ 60 h 60"/>
                <a:gd name="T6" fmla="*/ 90 w 90"/>
                <a:gd name="T7" fmla="*/ 6 h 60"/>
                <a:gd name="T8" fmla="*/ 66 w 90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0">
                  <a:moveTo>
                    <a:pt x="66" y="0"/>
                  </a:moveTo>
                  <a:lnTo>
                    <a:pt x="0" y="54"/>
                  </a:lnTo>
                  <a:lnTo>
                    <a:pt x="24" y="60"/>
                  </a:lnTo>
                  <a:lnTo>
                    <a:pt x="9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3" name="Freeform 135"/>
            <p:cNvSpPr>
              <a:spLocks/>
            </p:cNvSpPr>
            <p:nvPr/>
          </p:nvSpPr>
          <p:spPr bwMode="auto">
            <a:xfrm>
              <a:off x="3458" y="1469"/>
              <a:ext cx="90" cy="60"/>
            </a:xfrm>
            <a:custGeom>
              <a:avLst/>
              <a:gdLst>
                <a:gd name="T0" fmla="*/ 66 w 90"/>
                <a:gd name="T1" fmla="*/ 0 h 60"/>
                <a:gd name="T2" fmla="*/ 0 w 90"/>
                <a:gd name="T3" fmla="*/ 54 h 60"/>
                <a:gd name="T4" fmla="*/ 24 w 90"/>
                <a:gd name="T5" fmla="*/ 60 h 60"/>
                <a:gd name="T6" fmla="*/ 90 w 90"/>
                <a:gd name="T7" fmla="*/ 6 h 60"/>
                <a:gd name="T8" fmla="*/ 66 w 90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0">
                  <a:moveTo>
                    <a:pt x="66" y="0"/>
                  </a:moveTo>
                  <a:lnTo>
                    <a:pt x="0" y="54"/>
                  </a:lnTo>
                  <a:lnTo>
                    <a:pt x="24" y="60"/>
                  </a:lnTo>
                  <a:lnTo>
                    <a:pt x="90" y="6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4" name="Freeform 136"/>
            <p:cNvSpPr>
              <a:spLocks/>
            </p:cNvSpPr>
            <p:nvPr/>
          </p:nvSpPr>
          <p:spPr bwMode="auto">
            <a:xfrm>
              <a:off x="3482" y="1475"/>
              <a:ext cx="78" cy="54"/>
            </a:xfrm>
            <a:custGeom>
              <a:avLst/>
              <a:gdLst>
                <a:gd name="T0" fmla="*/ 66 w 78"/>
                <a:gd name="T1" fmla="*/ 0 h 54"/>
                <a:gd name="T2" fmla="*/ 0 w 78"/>
                <a:gd name="T3" fmla="*/ 54 h 54"/>
                <a:gd name="T4" fmla="*/ 12 w 78"/>
                <a:gd name="T5" fmla="*/ 54 h 54"/>
                <a:gd name="T6" fmla="*/ 78 w 78"/>
                <a:gd name="T7" fmla="*/ 6 h 54"/>
                <a:gd name="T8" fmla="*/ 66 w 7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66" y="0"/>
                  </a:moveTo>
                  <a:lnTo>
                    <a:pt x="0" y="54"/>
                  </a:lnTo>
                  <a:lnTo>
                    <a:pt x="12" y="54"/>
                  </a:lnTo>
                  <a:lnTo>
                    <a:pt x="78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5" name="Freeform 137"/>
            <p:cNvSpPr>
              <a:spLocks/>
            </p:cNvSpPr>
            <p:nvPr/>
          </p:nvSpPr>
          <p:spPr bwMode="auto">
            <a:xfrm>
              <a:off x="3482" y="1475"/>
              <a:ext cx="78" cy="54"/>
            </a:xfrm>
            <a:custGeom>
              <a:avLst/>
              <a:gdLst>
                <a:gd name="T0" fmla="*/ 66 w 78"/>
                <a:gd name="T1" fmla="*/ 0 h 54"/>
                <a:gd name="T2" fmla="*/ 0 w 78"/>
                <a:gd name="T3" fmla="*/ 54 h 54"/>
                <a:gd name="T4" fmla="*/ 12 w 78"/>
                <a:gd name="T5" fmla="*/ 54 h 54"/>
                <a:gd name="T6" fmla="*/ 78 w 78"/>
                <a:gd name="T7" fmla="*/ 6 h 54"/>
                <a:gd name="T8" fmla="*/ 66 w 7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66" y="0"/>
                  </a:moveTo>
                  <a:lnTo>
                    <a:pt x="0" y="54"/>
                  </a:lnTo>
                  <a:lnTo>
                    <a:pt x="12" y="54"/>
                  </a:lnTo>
                  <a:lnTo>
                    <a:pt x="78" y="6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6" name="Freeform 138"/>
            <p:cNvSpPr>
              <a:spLocks/>
            </p:cNvSpPr>
            <p:nvPr/>
          </p:nvSpPr>
          <p:spPr bwMode="auto">
            <a:xfrm>
              <a:off x="3494" y="1481"/>
              <a:ext cx="84" cy="60"/>
            </a:xfrm>
            <a:custGeom>
              <a:avLst/>
              <a:gdLst>
                <a:gd name="T0" fmla="*/ 66 w 84"/>
                <a:gd name="T1" fmla="*/ 0 h 60"/>
                <a:gd name="T2" fmla="*/ 0 w 84"/>
                <a:gd name="T3" fmla="*/ 48 h 60"/>
                <a:gd name="T4" fmla="*/ 12 w 84"/>
                <a:gd name="T5" fmla="*/ 60 h 60"/>
                <a:gd name="T6" fmla="*/ 84 w 84"/>
                <a:gd name="T7" fmla="*/ 12 h 60"/>
                <a:gd name="T8" fmla="*/ 66 w 8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0">
                  <a:moveTo>
                    <a:pt x="66" y="0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8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7" name="Freeform 139"/>
            <p:cNvSpPr>
              <a:spLocks/>
            </p:cNvSpPr>
            <p:nvPr/>
          </p:nvSpPr>
          <p:spPr bwMode="auto">
            <a:xfrm>
              <a:off x="3494" y="1481"/>
              <a:ext cx="84" cy="60"/>
            </a:xfrm>
            <a:custGeom>
              <a:avLst/>
              <a:gdLst>
                <a:gd name="T0" fmla="*/ 66 w 84"/>
                <a:gd name="T1" fmla="*/ 0 h 60"/>
                <a:gd name="T2" fmla="*/ 0 w 84"/>
                <a:gd name="T3" fmla="*/ 48 h 60"/>
                <a:gd name="T4" fmla="*/ 12 w 84"/>
                <a:gd name="T5" fmla="*/ 60 h 60"/>
                <a:gd name="T6" fmla="*/ 84 w 84"/>
                <a:gd name="T7" fmla="*/ 12 h 60"/>
                <a:gd name="T8" fmla="*/ 66 w 8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0">
                  <a:moveTo>
                    <a:pt x="66" y="0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84" y="12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8" name="Freeform 140"/>
            <p:cNvSpPr>
              <a:spLocks/>
            </p:cNvSpPr>
            <p:nvPr/>
          </p:nvSpPr>
          <p:spPr bwMode="auto">
            <a:xfrm>
              <a:off x="2948" y="1247"/>
              <a:ext cx="762" cy="816"/>
            </a:xfrm>
            <a:custGeom>
              <a:avLst/>
              <a:gdLst>
                <a:gd name="T0" fmla="*/ 636 w 762"/>
                <a:gd name="T1" fmla="*/ 198 h 816"/>
                <a:gd name="T2" fmla="*/ 600 w 762"/>
                <a:gd name="T3" fmla="*/ 174 h 816"/>
                <a:gd name="T4" fmla="*/ 558 w 762"/>
                <a:gd name="T5" fmla="*/ 138 h 816"/>
                <a:gd name="T6" fmla="*/ 504 w 762"/>
                <a:gd name="T7" fmla="*/ 90 h 816"/>
                <a:gd name="T8" fmla="*/ 456 w 762"/>
                <a:gd name="T9" fmla="*/ 42 h 816"/>
                <a:gd name="T10" fmla="*/ 396 w 762"/>
                <a:gd name="T11" fmla="*/ 12 h 816"/>
                <a:gd name="T12" fmla="*/ 330 w 762"/>
                <a:gd name="T13" fmla="*/ 6 h 816"/>
                <a:gd name="T14" fmla="*/ 258 w 762"/>
                <a:gd name="T15" fmla="*/ 12 h 816"/>
                <a:gd name="T16" fmla="*/ 258 w 762"/>
                <a:gd name="T17" fmla="*/ 30 h 816"/>
                <a:gd name="T18" fmla="*/ 246 w 762"/>
                <a:gd name="T19" fmla="*/ 54 h 816"/>
                <a:gd name="T20" fmla="*/ 234 w 762"/>
                <a:gd name="T21" fmla="*/ 78 h 816"/>
                <a:gd name="T22" fmla="*/ 192 w 762"/>
                <a:gd name="T23" fmla="*/ 108 h 816"/>
                <a:gd name="T24" fmla="*/ 174 w 762"/>
                <a:gd name="T25" fmla="*/ 138 h 816"/>
                <a:gd name="T26" fmla="*/ 204 w 762"/>
                <a:gd name="T27" fmla="*/ 174 h 816"/>
                <a:gd name="T28" fmla="*/ 228 w 762"/>
                <a:gd name="T29" fmla="*/ 204 h 816"/>
                <a:gd name="T30" fmla="*/ 234 w 762"/>
                <a:gd name="T31" fmla="*/ 240 h 816"/>
                <a:gd name="T32" fmla="*/ 210 w 762"/>
                <a:gd name="T33" fmla="*/ 270 h 816"/>
                <a:gd name="T34" fmla="*/ 168 w 762"/>
                <a:gd name="T35" fmla="*/ 300 h 816"/>
                <a:gd name="T36" fmla="*/ 126 w 762"/>
                <a:gd name="T37" fmla="*/ 336 h 816"/>
                <a:gd name="T38" fmla="*/ 78 w 762"/>
                <a:gd name="T39" fmla="*/ 342 h 816"/>
                <a:gd name="T40" fmla="*/ 30 w 762"/>
                <a:gd name="T41" fmla="*/ 378 h 816"/>
                <a:gd name="T42" fmla="*/ 60 w 762"/>
                <a:gd name="T43" fmla="*/ 426 h 816"/>
                <a:gd name="T44" fmla="*/ 60 w 762"/>
                <a:gd name="T45" fmla="*/ 474 h 816"/>
                <a:gd name="T46" fmla="*/ 72 w 762"/>
                <a:gd name="T47" fmla="*/ 522 h 816"/>
                <a:gd name="T48" fmla="*/ 108 w 762"/>
                <a:gd name="T49" fmla="*/ 552 h 816"/>
                <a:gd name="T50" fmla="*/ 102 w 762"/>
                <a:gd name="T51" fmla="*/ 552 h 816"/>
                <a:gd name="T52" fmla="*/ 66 w 762"/>
                <a:gd name="T53" fmla="*/ 540 h 816"/>
                <a:gd name="T54" fmla="*/ 30 w 762"/>
                <a:gd name="T55" fmla="*/ 528 h 816"/>
                <a:gd name="T56" fmla="*/ 18 w 762"/>
                <a:gd name="T57" fmla="*/ 534 h 816"/>
                <a:gd name="T58" fmla="*/ 6 w 762"/>
                <a:gd name="T59" fmla="*/ 546 h 816"/>
                <a:gd name="T60" fmla="*/ 0 w 762"/>
                <a:gd name="T61" fmla="*/ 570 h 816"/>
                <a:gd name="T62" fmla="*/ 18 w 762"/>
                <a:gd name="T63" fmla="*/ 588 h 816"/>
                <a:gd name="T64" fmla="*/ 6 w 762"/>
                <a:gd name="T65" fmla="*/ 594 h 816"/>
                <a:gd name="T66" fmla="*/ 18 w 762"/>
                <a:gd name="T67" fmla="*/ 606 h 816"/>
                <a:gd name="T68" fmla="*/ 72 w 762"/>
                <a:gd name="T69" fmla="*/ 660 h 816"/>
                <a:gd name="T70" fmla="*/ 102 w 762"/>
                <a:gd name="T71" fmla="*/ 720 h 816"/>
                <a:gd name="T72" fmla="*/ 126 w 762"/>
                <a:gd name="T73" fmla="*/ 732 h 816"/>
                <a:gd name="T74" fmla="*/ 132 w 762"/>
                <a:gd name="T75" fmla="*/ 762 h 816"/>
                <a:gd name="T76" fmla="*/ 156 w 762"/>
                <a:gd name="T77" fmla="*/ 786 h 816"/>
                <a:gd name="T78" fmla="*/ 192 w 762"/>
                <a:gd name="T79" fmla="*/ 768 h 816"/>
                <a:gd name="T80" fmla="*/ 216 w 762"/>
                <a:gd name="T81" fmla="*/ 768 h 816"/>
                <a:gd name="T82" fmla="*/ 228 w 762"/>
                <a:gd name="T83" fmla="*/ 804 h 816"/>
                <a:gd name="T84" fmla="*/ 288 w 762"/>
                <a:gd name="T85" fmla="*/ 816 h 816"/>
                <a:gd name="T86" fmla="*/ 348 w 762"/>
                <a:gd name="T87" fmla="*/ 780 h 816"/>
                <a:gd name="T88" fmla="*/ 396 w 762"/>
                <a:gd name="T89" fmla="*/ 756 h 816"/>
                <a:gd name="T90" fmla="*/ 456 w 762"/>
                <a:gd name="T91" fmla="*/ 720 h 816"/>
                <a:gd name="T92" fmla="*/ 534 w 762"/>
                <a:gd name="T93" fmla="*/ 684 h 816"/>
                <a:gd name="T94" fmla="*/ 594 w 762"/>
                <a:gd name="T95" fmla="*/ 636 h 816"/>
                <a:gd name="T96" fmla="*/ 684 w 762"/>
                <a:gd name="T97" fmla="*/ 600 h 816"/>
                <a:gd name="T98" fmla="*/ 726 w 762"/>
                <a:gd name="T99" fmla="*/ 540 h 816"/>
                <a:gd name="T100" fmla="*/ 726 w 762"/>
                <a:gd name="T101" fmla="*/ 480 h 816"/>
                <a:gd name="T102" fmla="*/ 756 w 762"/>
                <a:gd name="T103" fmla="*/ 408 h 816"/>
                <a:gd name="T104" fmla="*/ 720 w 762"/>
                <a:gd name="T105" fmla="*/ 354 h 816"/>
                <a:gd name="T106" fmla="*/ 636 w 762"/>
                <a:gd name="T107" fmla="*/ 342 h 816"/>
                <a:gd name="T108" fmla="*/ 564 w 762"/>
                <a:gd name="T109" fmla="*/ 348 h 816"/>
                <a:gd name="T110" fmla="*/ 480 w 762"/>
                <a:gd name="T111" fmla="*/ 318 h 816"/>
                <a:gd name="T112" fmla="*/ 438 w 762"/>
                <a:gd name="T113" fmla="*/ 288 h 816"/>
                <a:gd name="T114" fmla="*/ 486 w 762"/>
                <a:gd name="T115" fmla="*/ 252 h 816"/>
                <a:gd name="T116" fmla="*/ 552 w 762"/>
                <a:gd name="T117" fmla="*/ 222 h 816"/>
                <a:gd name="T118" fmla="*/ 612 w 762"/>
                <a:gd name="T119" fmla="*/ 23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2" h="816">
                  <a:moveTo>
                    <a:pt x="654" y="228"/>
                  </a:moveTo>
                  <a:lnTo>
                    <a:pt x="642" y="204"/>
                  </a:lnTo>
                  <a:lnTo>
                    <a:pt x="636" y="198"/>
                  </a:lnTo>
                  <a:lnTo>
                    <a:pt x="624" y="186"/>
                  </a:lnTo>
                  <a:lnTo>
                    <a:pt x="618" y="180"/>
                  </a:lnTo>
                  <a:lnTo>
                    <a:pt x="600" y="174"/>
                  </a:lnTo>
                  <a:lnTo>
                    <a:pt x="588" y="168"/>
                  </a:lnTo>
                  <a:lnTo>
                    <a:pt x="570" y="156"/>
                  </a:lnTo>
                  <a:lnTo>
                    <a:pt x="558" y="138"/>
                  </a:lnTo>
                  <a:lnTo>
                    <a:pt x="540" y="120"/>
                  </a:lnTo>
                  <a:lnTo>
                    <a:pt x="522" y="108"/>
                  </a:lnTo>
                  <a:lnTo>
                    <a:pt x="504" y="90"/>
                  </a:lnTo>
                  <a:lnTo>
                    <a:pt x="486" y="78"/>
                  </a:lnTo>
                  <a:lnTo>
                    <a:pt x="474" y="60"/>
                  </a:lnTo>
                  <a:lnTo>
                    <a:pt x="456" y="42"/>
                  </a:lnTo>
                  <a:lnTo>
                    <a:pt x="444" y="30"/>
                  </a:lnTo>
                  <a:lnTo>
                    <a:pt x="426" y="18"/>
                  </a:lnTo>
                  <a:lnTo>
                    <a:pt x="396" y="12"/>
                  </a:lnTo>
                  <a:lnTo>
                    <a:pt x="378" y="6"/>
                  </a:lnTo>
                  <a:lnTo>
                    <a:pt x="354" y="0"/>
                  </a:lnTo>
                  <a:lnTo>
                    <a:pt x="330" y="6"/>
                  </a:lnTo>
                  <a:lnTo>
                    <a:pt x="306" y="0"/>
                  </a:lnTo>
                  <a:lnTo>
                    <a:pt x="282" y="0"/>
                  </a:lnTo>
                  <a:lnTo>
                    <a:pt x="258" y="12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8" y="30"/>
                  </a:lnTo>
                  <a:lnTo>
                    <a:pt x="264" y="42"/>
                  </a:lnTo>
                  <a:lnTo>
                    <a:pt x="252" y="48"/>
                  </a:lnTo>
                  <a:lnTo>
                    <a:pt x="246" y="54"/>
                  </a:lnTo>
                  <a:lnTo>
                    <a:pt x="240" y="66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16" y="90"/>
                  </a:lnTo>
                  <a:lnTo>
                    <a:pt x="204" y="102"/>
                  </a:lnTo>
                  <a:lnTo>
                    <a:pt x="192" y="108"/>
                  </a:lnTo>
                  <a:lnTo>
                    <a:pt x="180" y="120"/>
                  </a:lnTo>
                  <a:lnTo>
                    <a:pt x="180" y="126"/>
                  </a:lnTo>
                  <a:lnTo>
                    <a:pt x="174" y="138"/>
                  </a:lnTo>
                  <a:lnTo>
                    <a:pt x="186" y="150"/>
                  </a:lnTo>
                  <a:lnTo>
                    <a:pt x="192" y="162"/>
                  </a:lnTo>
                  <a:lnTo>
                    <a:pt x="204" y="174"/>
                  </a:lnTo>
                  <a:lnTo>
                    <a:pt x="216" y="186"/>
                  </a:lnTo>
                  <a:lnTo>
                    <a:pt x="222" y="198"/>
                  </a:lnTo>
                  <a:lnTo>
                    <a:pt x="228" y="204"/>
                  </a:lnTo>
                  <a:lnTo>
                    <a:pt x="234" y="210"/>
                  </a:lnTo>
                  <a:lnTo>
                    <a:pt x="234" y="228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16" y="258"/>
                  </a:lnTo>
                  <a:lnTo>
                    <a:pt x="210" y="270"/>
                  </a:lnTo>
                  <a:lnTo>
                    <a:pt x="204" y="282"/>
                  </a:lnTo>
                  <a:lnTo>
                    <a:pt x="186" y="288"/>
                  </a:lnTo>
                  <a:lnTo>
                    <a:pt x="168" y="300"/>
                  </a:lnTo>
                  <a:lnTo>
                    <a:pt x="150" y="312"/>
                  </a:lnTo>
                  <a:lnTo>
                    <a:pt x="138" y="324"/>
                  </a:lnTo>
                  <a:lnTo>
                    <a:pt x="126" y="336"/>
                  </a:lnTo>
                  <a:lnTo>
                    <a:pt x="114" y="336"/>
                  </a:lnTo>
                  <a:lnTo>
                    <a:pt x="102" y="336"/>
                  </a:lnTo>
                  <a:lnTo>
                    <a:pt x="78" y="342"/>
                  </a:lnTo>
                  <a:lnTo>
                    <a:pt x="60" y="354"/>
                  </a:lnTo>
                  <a:lnTo>
                    <a:pt x="42" y="366"/>
                  </a:lnTo>
                  <a:lnTo>
                    <a:pt x="30" y="378"/>
                  </a:lnTo>
                  <a:lnTo>
                    <a:pt x="36" y="390"/>
                  </a:lnTo>
                  <a:lnTo>
                    <a:pt x="42" y="414"/>
                  </a:lnTo>
                  <a:lnTo>
                    <a:pt x="60" y="426"/>
                  </a:lnTo>
                  <a:lnTo>
                    <a:pt x="60" y="444"/>
                  </a:lnTo>
                  <a:lnTo>
                    <a:pt x="66" y="456"/>
                  </a:lnTo>
                  <a:lnTo>
                    <a:pt x="60" y="474"/>
                  </a:lnTo>
                  <a:lnTo>
                    <a:pt x="60" y="498"/>
                  </a:lnTo>
                  <a:lnTo>
                    <a:pt x="66" y="510"/>
                  </a:lnTo>
                  <a:lnTo>
                    <a:pt x="72" y="522"/>
                  </a:lnTo>
                  <a:lnTo>
                    <a:pt x="78" y="534"/>
                  </a:lnTo>
                  <a:lnTo>
                    <a:pt x="90" y="534"/>
                  </a:lnTo>
                  <a:lnTo>
                    <a:pt x="108" y="552"/>
                  </a:lnTo>
                  <a:lnTo>
                    <a:pt x="126" y="564"/>
                  </a:lnTo>
                  <a:lnTo>
                    <a:pt x="108" y="558"/>
                  </a:lnTo>
                  <a:lnTo>
                    <a:pt x="102" y="552"/>
                  </a:lnTo>
                  <a:lnTo>
                    <a:pt x="90" y="546"/>
                  </a:lnTo>
                  <a:lnTo>
                    <a:pt x="78" y="540"/>
                  </a:lnTo>
                  <a:lnTo>
                    <a:pt x="66" y="540"/>
                  </a:lnTo>
                  <a:lnTo>
                    <a:pt x="54" y="534"/>
                  </a:lnTo>
                  <a:lnTo>
                    <a:pt x="42" y="528"/>
                  </a:lnTo>
                  <a:lnTo>
                    <a:pt x="30" y="528"/>
                  </a:lnTo>
                  <a:lnTo>
                    <a:pt x="24" y="528"/>
                  </a:lnTo>
                  <a:lnTo>
                    <a:pt x="18" y="540"/>
                  </a:lnTo>
                  <a:lnTo>
                    <a:pt x="18" y="534"/>
                  </a:lnTo>
                  <a:lnTo>
                    <a:pt x="12" y="540"/>
                  </a:lnTo>
                  <a:lnTo>
                    <a:pt x="6" y="540"/>
                  </a:lnTo>
                  <a:lnTo>
                    <a:pt x="6" y="546"/>
                  </a:lnTo>
                  <a:lnTo>
                    <a:pt x="0" y="552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76"/>
                  </a:lnTo>
                  <a:lnTo>
                    <a:pt x="6" y="582"/>
                  </a:lnTo>
                  <a:lnTo>
                    <a:pt x="18" y="588"/>
                  </a:lnTo>
                  <a:lnTo>
                    <a:pt x="18" y="594"/>
                  </a:lnTo>
                  <a:lnTo>
                    <a:pt x="6" y="588"/>
                  </a:lnTo>
                  <a:lnTo>
                    <a:pt x="6" y="594"/>
                  </a:lnTo>
                  <a:lnTo>
                    <a:pt x="0" y="600"/>
                  </a:lnTo>
                  <a:lnTo>
                    <a:pt x="6" y="600"/>
                  </a:lnTo>
                  <a:lnTo>
                    <a:pt x="18" y="606"/>
                  </a:lnTo>
                  <a:lnTo>
                    <a:pt x="36" y="618"/>
                  </a:lnTo>
                  <a:lnTo>
                    <a:pt x="60" y="636"/>
                  </a:lnTo>
                  <a:lnTo>
                    <a:pt x="72" y="660"/>
                  </a:lnTo>
                  <a:lnTo>
                    <a:pt x="84" y="684"/>
                  </a:lnTo>
                  <a:lnTo>
                    <a:pt x="102" y="708"/>
                  </a:lnTo>
                  <a:lnTo>
                    <a:pt x="102" y="720"/>
                  </a:lnTo>
                  <a:lnTo>
                    <a:pt x="108" y="732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26" y="738"/>
                  </a:lnTo>
                  <a:lnTo>
                    <a:pt x="132" y="756"/>
                  </a:lnTo>
                  <a:lnTo>
                    <a:pt x="132" y="762"/>
                  </a:lnTo>
                  <a:lnTo>
                    <a:pt x="132" y="774"/>
                  </a:lnTo>
                  <a:lnTo>
                    <a:pt x="144" y="780"/>
                  </a:lnTo>
                  <a:lnTo>
                    <a:pt x="156" y="786"/>
                  </a:lnTo>
                  <a:lnTo>
                    <a:pt x="168" y="786"/>
                  </a:lnTo>
                  <a:lnTo>
                    <a:pt x="180" y="774"/>
                  </a:lnTo>
                  <a:lnTo>
                    <a:pt x="192" y="768"/>
                  </a:lnTo>
                  <a:lnTo>
                    <a:pt x="198" y="762"/>
                  </a:lnTo>
                  <a:lnTo>
                    <a:pt x="210" y="762"/>
                  </a:lnTo>
                  <a:lnTo>
                    <a:pt x="216" y="768"/>
                  </a:lnTo>
                  <a:lnTo>
                    <a:pt x="216" y="774"/>
                  </a:lnTo>
                  <a:lnTo>
                    <a:pt x="216" y="786"/>
                  </a:lnTo>
                  <a:lnTo>
                    <a:pt x="228" y="804"/>
                  </a:lnTo>
                  <a:lnTo>
                    <a:pt x="240" y="810"/>
                  </a:lnTo>
                  <a:lnTo>
                    <a:pt x="270" y="810"/>
                  </a:lnTo>
                  <a:lnTo>
                    <a:pt x="288" y="816"/>
                  </a:lnTo>
                  <a:lnTo>
                    <a:pt x="306" y="804"/>
                  </a:lnTo>
                  <a:lnTo>
                    <a:pt x="336" y="786"/>
                  </a:lnTo>
                  <a:lnTo>
                    <a:pt x="348" y="780"/>
                  </a:lnTo>
                  <a:lnTo>
                    <a:pt x="366" y="774"/>
                  </a:lnTo>
                  <a:lnTo>
                    <a:pt x="378" y="768"/>
                  </a:lnTo>
                  <a:lnTo>
                    <a:pt x="396" y="756"/>
                  </a:lnTo>
                  <a:lnTo>
                    <a:pt x="420" y="744"/>
                  </a:lnTo>
                  <a:lnTo>
                    <a:pt x="438" y="732"/>
                  </a:lnTo>
                  <a:lnTo>
                    <a:pt x="456" y="720"/>
                  </a:lnTo>
                  <a:lnTo>
                    <a:pt x="480" y="702"/>
                  </a:lnTo>
                  <a:lnTo>
                    <a:pt x="510" y="690"/>
                  </a:lnTo>
                  <a:lnTo>
                    <a:pt x="534" y="684"/>
                  </a:lnTo>
                  <a:lnTo>
                    <a:pt x="552" y="672"/>
                  </a:lnTo>
                  <a:lnTo>
                    <a:pt x="576" y="654"/>
                  </a:lnTo>
                  <a:lnTo>
                    <a:pt x="594" y="636"/>
                  </a:lnTo>
                  <a:lnTo>
                    <a:pt x="618" y="624"/>
                  </a:lnTo>
                  <a:lnTo>
                    <a:pt x="654" y="612"/>
                  </a:lnTo>
                  <a:lnTo>
                    <a:pt x="684" y="600"/>
                  </a:lnTo>
                  <a:lnTo>
                    <a:pt x="708" y="588"/>
                  </a:lnTo>
                  <a:lnTo>
                    <a:pt x="714" y="570"/>
                  </a:lnTo>
                  <a:lnTo>
                    <a:pt x="726" y="540"/>
                  </a:lnTo>
                  <a:lnTo>
                    <a:pt x="726" y="516"/>
                  </a:lnTo>
                  <a:lnTo>
                    <a:pt x="726" y="498"/>
                  </a:lnTo>
                  <a:lnTo>
                    <a:pt x="726" y="480"/>
                  </a:lnTo>
                  <a:lnTo>
                    <a:pt x="738" y="456"/>
                  </a:lnTo>
                  <a:lnTo>
                    <a:pt x="756" y="432"/>
                  </a:lnTo>
                  <a:lnTo>
                    <a:pt x="756" y="408"/>
                  </a:lnTo>
                  <a:lnTo>
                    <a:pt x="762" y="396"/>
                  </a:lnTo>
                  <a:lnTo>
                    <a:pt x="744" y="372"/>
                  </a:lnTo>
                  <a:lnTo>
                    <a:pt x="720" y="354"/>
                  </a:lnTo>
                  <a:lnTo>
                    <a:pt x="684" y="342"/>
                  </a:lnTo>
                  <a:lnTo>
                    <a:pt x="660" y="342"/>
                  </a:lnTo>
                  <a:lnTo>
                    <a:pt x="636" y="342"/>
                  </a:lnTo>
                  <a:lnTo>
                    <a:pt x="606" y="354"/>
                  </a:lnTo>
                  <a:lnTo>
                    <a:pt x="588" y="360"/>
                  </a:lnTo>
                  <a:lnTo>
                    <a:pt x="564" y="348"/>
                  </a:lnTo>
                  <a:lnTo>
                    <a:pt x="528" y="336"/>
                  </a:lnTo>
                  <a:lnTo>
                    <a:pt x="504" y="330"/>
                  </a:lnTo>
                  <a:lnTo>
                    <a:pt x="480" y="318"/>
                  </a:lnTo>
                  <a:lnTo>
                    <a:pt x="456" y="312"/>
                  </a:lnTo>
                  <a:lnTo>
                    <a:pt x="444" y="306"/>
                  </a:lnTo>
                  <a:lnTo>
                    <a:pt x="438" y="288"/>
                  </a:lnTo>
                  <a:lnTo>
                    <a:pt x="438" y="270"/>
                  </a:lnTo>
                  <a:lnTo>
                    <a:pt x="456" y="264"/>
                  </a:lnTo>
                  <a:lnTo>
                    <a:pt x="486" y="252"/>
                  </a:lnTo>
                  <a:lnTo>
                    <a:pt x="528" y="240"/>
                  </a:lnTo>
                  <a:lnTo>
                    <a:pt x="546" y="228"/>
                  </a:lnTo>
                  <a:lnTo>
                    <a:pt x="552" y="222"/>
                  </a:lnTo>
                  <a:lnTo>
                    <a:pt x="576" y="222"/>
                  </a:lnTo>
                  <a:lnTo>
                    <a:pt x="600" y="228"/>
                  </a:lnTo>
                  <a:lnTo>
                    <a:pt x="612" y="234"/>
                  </a:lnTo>
                  <a:lnTo>
                    <a:pt x="630" y="246"/>
                  </a:lnTo>
                  <a:lnTo>
                    <a:pt x="654" y="2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89" name="Freeform 141"/>
            <p:cNvSpPr>
              <a:spLocks/>
            </p:cNvSpPr>
            <p:nvPr/>
          </p:nvSpPr>
          <p:spPr bwMode="auto">
            <a:xfrm>
              <a:off x="2948" y="1247"/>
              <a:ext cx="762" cy="816"/>
            </a:xfrm>
            <a:custGeom>
              <a:avLst/>
              <a:gdLst>
                <a:gd name="T0" fmla="*/ 636 w 762"/>
                <a:gd name="T1" fmla="*/ 198 h 816"/>
                <a:gd name="T2" fmla="*/ 600 w 762"/>
                <a:gd name="T3" fmla="*/ 174 h 816"/>
                <a:gd name="T4" fmla="*/ 558 w 762"/>
                <a:gd name="T5" fmla="*/ 138 h 816"/>
                <a:gd name="T6" fmla="*/ 504 w 762"/>
                <a:gd name="T7" fmla="*/ 90 h 816"/>
                <a:gd name="T8" fmla="*/ 456 w 762"/>
                <a:gd name="T9" fmla="*/ 42 h 816"/>
                <a:gd name="T10" fmla="*/ 396 w 762"/>
                <a:gd name="T11" fmla="*/ 12 h 816"/>
                <a:gd name="T12" fmla="*/ 330 w 762"/>
                <a:gd name="T13" fmla="*/ 6 h 816"/>
                <a:gd name="T14" fmla="*/ 258 w 762"/>
                <a:gd name="T15" fmla="*/ 12 h 816"/>
                <a:gd name="T16" fmla="*/ 258 w 762"/>
                <a:gd name="T17" fmla="*/ 30 h 816"/>
                <a:gd name="T18" fmla="*/ 246 w 762"/>
                <a:gd name="T19" fmla="*/ 54 h 816"/>
                <a:gd name="T20" fmla="*/ 234 w 762"/>
                <a:gd name="T21" fmla="*/ 78 h 816"/>
                <a:gd name="T22" fmla="*/ 192 w 762"/>
                <a:gd name="T23" fmla="*/ 108 h 816"/>
                <a:gd name="T24" fmla="*/ 174 w 762"/>
                <a:gd name="T25" fmla="*/ 138 h 816"/>
                <a:gd name="T26" fmla="*/ 204 w 762"/>
                <a:gd name="T27" fmla="*/ 174 h 816"/>
                <a:gd name="T28" fmla="*/ 228 w 762"/>
                <a:gd name="T29" fmla="*/ 204 h 816"/>
                <a:gd name="T30" fmla="*/ 234 w 762"/>
                <a:gd name="T31" fmla="*/ 240 h 816"/>
                <a:gd name="T32" fmla="*/ 210 w 762"/>
                <a:gd name="T33" fmla="*/ 270 h 816"/>
                <a:gd name="T34" fmla="*/ 168 w 762"/>
                <a:gd name="T35" fmla="*/ 300 h 816"/>
                <a:gd name="T36" fmla="*/ 126 w 762"/>
                <a:gd name="T37" fmla="*/ 336 h 816"/>
                <a:gd name="T38" fmla="*/ 78 w 762"/>
                <a:gd name="T39" fmla="*/ 342 h 816"/>
                <a:gd name="T40" fmla="*/ 30 w 762"/>
                <a:gd name="T41" fmla="*/ 378 h 816"/>
                <a:gd name="T42" fmla="*/ 60 w 762"/>
                <a:gd name="T43" fmla="*/ 426 h 816"/>
                <a:gd name="T44" fmla="*/ 60 w 762"/>
                <a:gd name="T45" fmla="*/ 474 h 816"/>
                <a:gd name="T46" fmla="*/ 72 w 762"/>
                <a:gd name="T47" fmla="*/ 522 h 816"/>
                <a:gd name="T48" fmla="*/ 108 w 762"/>
                <a:gd name="T49" fmla="*/ 552 h 816"/>
                <a:gd name="T50" fmla="*/ 102 w 762"/>
                <a:gd name="T51" fmla="*/ 552 h 816"/>
                <a:gd name="T52" fmla="*/ 66 w 762"/>
                <a:gd name="T53" fmla="*/ 540 h 816"/>
                <a:gd name="T54" fmla="*/ 30 w 762"/>
                <a:gd name="T55" fmla="*/ 528 h 816"/>
                <a:gd name="T56" fmla="*/ 18 w 762"/>
                <a:gd name="T57" fmla="*/ 534 h 816"/>
                <a:gd name="T58" fmla="*/ 6 w 762"/>
                <a:gd name="T59" fmla="*/ 546 h 816"/>
                <a:gd name="T60" fmla="*/ 0 w 762"/>
                <a:gd name="T61" fmla="*/ 570 h 816"/>
                <a:gd name="T62" fmla="*/ 18 w 762"/>
                <a:gd name="T63" fmla="*/ 588 h 816"/>
                <a:gd name="T64" fmla="*/ 6 w 762"/>
                <a:gd name="T65" fmla="*/ 594 h 816"/>
                <a:gd name="T66" fmla="*/ 18 w 762"/>
                <a:gd name="T67" fmla="*/ 606 h 816"/>
                <a:gd name="T68" fmla="*/ 72 w 762"/>
                <a:gd name="T69" fmla="*/ 660 h 816"/>
                <a:gd name="T70" fmla="*/ 102 w 762"/>
                <a:gd name="T71" fmla="*/ 720 h 816"/>
                <a:gd name="T72" fmla="*/ 126 w 762"/>
                <a:gd name="T73" fmla="*/ 732 h 816"/>
                <a:gd name="T74" fmla="*/ 132 w 762"/>
                <a:gd name="T75" fmla="*/ 762 h 816"/>
                <a:gd name="T76" fmla="*/ 156 w 762"/>
                <a:gd name="T77" fmla="*/ 786 h 816"/>
                <a:gd name="T78" fmla="*/ 192 w 762"/>
                <a:gd name="T79" fmla="*/ 768 h 816"/>
                <a:gd name="T80" fmla="*/ 216 w 762"/>
                <a:gd name="T81" fmla="*/ 768 h 816"/>
                <a:gd name="T82" fmla="*/ 228 w 762"/>
                <a:gd name="T83" fmla="*/ 804 h 816"/>
                <a:gd name="T84" fmla="*/ 288 w 762"/>
                <a:gd name="T85" fmla="*/ 816 h 816"/>
                <a:gd name="T86" fmla="*/ 348 w 762"/>
                <a:gd name="T87" fmla="*/ 780 h 816"/>
                <a:gd name="T88" fmla="*/ 396 w 762"/>
                <a:gd name="T89" fmla="*/ 756 h 816"/>
                <a:gd name="T90" fmla="*/ 456 w 762"/>
                <a:gd name="T91" fmla="*/ 720 h 816"/>
                <a:gd name="T92" fmla="*/ 534 w 762"/>
                <a:gd name="T93" fmla="*/ 684 h 816"/>
                <a:gd name="T94" fmla="*/ 594 w 762"/>
                <a:gd name="T95" fmla="*/ 636 h 816"/>
                <a:gd name="T96" fmla="*/ 684 w 762"/>
                <a:gd name="T97" fmla="*/ 600 h 816"/>
                <a:gd name="T98" fmla="*/ 726 w 762"/>
                <a:gd name="T99" fmla="*/ 540 h 816"/>
                <a:gd name="T100" fmla="*/ 726 w 762"/>
                <a:gd name="T101" fmla="*/ 480 h 816"/>
                <a:gd name="T102" fmla="*/ 756 w 762"/>
                <a:gd name="T103" fmla="*/ 408 h 816"/>
                <a:gd name="T104" fmla="*/ 720 w 762"/>
                <a:gd name="T105" fmla="*/ 354 h 816"/>
                <a:gd name="T106" fmla="*/ 636 w 762"/>
                <a:gd name="T107" fmla="*/ 342 h 816"/>
                <a:gd name="T108" fmla="*/ 564 w 762"/>
                <a:gd name="T109" fmla="*/ 348 h 816"/>
                <a:gd name="T110" fmla="*/ 480 w 762"/>
                <a:gd name="T111" fmla="*/ 318 h 816"/>
                <a:gd name="T112" fmla="*/ 438 w 762"/>
                <a:gd name="T113" fmla="*/ 288 h 816"/>
                <a:gd name="T114" fmla="*/ 486 w 762"/>
                <a:gd name="T115" fmla="*/ 252 h 816"/>
                <a:gd name="T116" fmla="*/ 552 w 762"/>
                <a:gd name="T117" fmla="*/ 222 h 816"/>
                <a:gd name="T118" fmla="*/ 612 w 762"/>
                <a:gd name="T119" fmla="*/ 23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2" h="816">
                  <a:moveTo>
                    <a:pt x="654" y="228"/>
                  </a:moveTo>
                  <a:lnTo>
                    <a:pt x="642" y="204"/>
                  </a:lnTo>
                  <a:lnTo>
                    <a:pt x="636" y="198"/>
                  </a:lnTo>
                  <a:lnTo>
                    <a:pt x="624" y="186"/>
                  </a:lnTo>
                  <a:lnTo>
                    <a:pt x="618" y="180"/>
                  </a:lnTo>
                  <a:lnTo>
                    <a:pt x="600" y="174"/>
                  </a:lnTo>
                  <a:lnTo>
                    <a:pt x="588" y="168"/>
                  </a:lnTo>
                  <a:lnTo>
                    <a:pt x="570" y="156"/>
                  </a:lnTo>
                  <a:lnTo>
                    <a:pt x="558" y="138"/>
                  </a:lnTo>
                  <a:lnTo>
                    <a:pt x="540" y="120"/>
                  </a:lnTo>
                  <a:lnTo>
                    <a:pt x="522" y="108"/>
                  </a:lnTo>
                  <a:lnTo>
                    <a:pt x="504" y="90"/>
                  </a:lnTo>
                  <a:lnTo>
                    <a:pt x="486" y="78"/>
                  </a:lnTo>
                  <a:lnTo>
                    <a:pt x="474" y="60"/>
                  </a:lnTo>
                  <a:lnTo>
                    <a:pt x="456" y="42"/>
                  </a:lnTo>
                  <a:lnTo>
                    <a:pt x="444" y="30"/>
                  </a:lnTo>
                  <a:lnTo>
                    <a:pt x="426" y="18"/>
                  </a:lnTo>
                  <a:lnTo>
                    <a:pt x="396" y="12"/>
                  </a:lnTo>
                  <a:lnTo>
                    <a:pt x="378" y="6"/>
                  </a:lnTo>
                  <a:lnTo>
                    <a:pt x="354" y="0"/>
                  </a:lnTo>
                  <a:lnTo>
                    <a:pt x="330" y="6"/>
                  </a:lnTo>
                  <a:lnTo>
                    <a:pt x="306" y="0"/>
                  </a:lnTo>
                  <a:lnTo>
                    <a:pt x="282" y="0"/>
                  </a:lnTo>
                  <a:lnTo>
                    <a:pt x="258" y="12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8" y="30"/>
                  </a:lnTo>
                  <a:lnTo>
                    <a:pt x="264" y="42"/>
                  </a:lnTo>
                  <a:lnTo>
                    <a:pt x="252" y="48"/>
                  </a:lnTo>
                  <a:lnTo>
                    <a:pt x="246" y="54"/>
                  </a:lnTo>
                  <a:lnTo>
                    <a:pt x="240" y="66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16" y="90"/>
                  </a:lnTo>
                  <a:lnTo>
                    <a:pt x="204" y="102"/>
                  </a:lnTo>
                  <a:lnTo>
                    <a:pt x="192" y="108"/>
                  </a:lnTo>
                  <a:lnTo>
                    <a:pt x="180" y="120"/>
                  </a:lnTo>
                  <a:lnTo>
                    <a:pt x="180" y="126"/>
                  </a:lnTo>
                  <a:lnTo>
                    <a:pt x="174" y="138"/>
                  </a:lnTo>
                  <a:lnTo>
                    <a:pt x="186" y="150"/>
                  </a:lnTo>
                  <a:lnTo>
                    <a:pt x="192" y="162"/>
                  </a:lnTo>
                  <a:lnTo>
                    <a:pt x="204" y="174"/>
                  </a:lnTo>
                  <a:lnTo>
                    <a:pt x="216" y="186"/>
                  </a:lnTo>
                  <a:lnTo>
                    <a:pt x="222" y="198"/>
                  </a:lnTo>
                  <a:lnTo>
                    <a:pt x="228" y="204"/>
                  </a:lnTo>
                  <a:lnTo>
                    <a:pt x="234" y="210"/>
                  </a:lnTo>
                  <a:lnTo>
                    <a:pt x="234" y="228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16" y="258"/>
                  </a:lnTo>
                  <a:lnTo>
                    <a:pt x="210" y="270"/>
                  </a:lnTo>
                  <a:lnTo>
                    <a:pt x="204" y="282"/>
                  </a:lnTo>
                  <a:lnTo>
                    <a:pt x="186" y="288"/>
                  </a:lnTo>
                  <a:lnTo>
                    <a:pt x="168" y="300"/>
                  </a:lnTo>
                  <a:lnTo>
                    <a:pt x="150" y="312"/>
                  </a:lnTo>
                  <a:lnTo>
                    <a:pt x="138" y="324"/>
                  </a:lnTo>
                  <a:lnTo>
                    <a:pt x="126" y="336"/>
                  </a:lnTo>
                  <a:lnTo>
                    <a:pt x="114" y="336"/>
                  </a:lnTo>
                  <a:lnTo>
                    <a:pt x="102" y="336"/>
                  </a:lnTo>
                  <a:lnTo>
                    <a:pt x="78" y="342"/>
                  </a:lnTo>
                  <a:lnTo>
                    <a:pt x="60" y="354"/>
                  </a:lnTo>
                  <a:lnTo>
                    <a:pt x="42" y="366"/>
                  </a:lnTo>
                  <a:lnTo>
                    <a:pt x="30" y="378"/>
                  </a:lnTo>
                  <a:lnTo>
                    <a:pt x="36" y="390"/>
                  </a:lnTo>
                  <a:lnTo>
                    <a:pt x="42" y="414"/>
                  </a:lnTo>
                  <a:lnTo>
                    <a:pt x="60" y="426"/>
                  </a:lnTo>
                  <a:lnTo>
                    <a:pt x="60" y="444"/>
                  </a:lnTo>
                  <a:lnTo>
                    <a:pt x="66" y="456"/>
                  </a:lnTo>
                  <a:lnTo>
                    <a:pt x="60" y="474"/>
                  </a:lnTo>
                  <a:lnTo>
                    <a:pt x="60" y="498"/>
                  </a:lnTo>
                  <a:lnTo>
                    <a:pt x="66" y="510"/>
                  </a:lnTo>
                  <a:lnTo>
                    <a:pt x="72" y="522"/>
                  </a:lnTo>
                  <a:lnTo>
                    <a:pt x="78" y="534"/>
                  </a:lnTo>
                  <a:lnTo>
                    <a:pt x="90" y="534"/>
                  </a:lnTo>
                  <a:lnTo>
                    <a:pt x="108" y="552"/>
                  </a:lnTo>
                  <a:lnTo>
                    <a:pt x="126" y="564"/>
                  </a:lnTo>
                  <a:lnTo>
                    <a:pt x="108" y="558"/>
                  </a:lnTo>
                  <a:lnTo>
                    <a:pt x="102" y="552"/>
                  </a:lnTo>
                  <a:lnTo>
                    <a:pt x="90" y="546"/>
                  </a:lnTo>
                  <a:lnTo>
                    <a:pt x="78" y="540"/>
                  </a:lnTo>
                  <a:lnTo>
                    <a:pt x="66" y="540"/>
                  </a:lnTo>
                  <a:lnTo>
                    <a:pt x="54" y="534"/>
                  </a:lnTo>
                  <a:lnTo>
                    <a:pt x="42" y="528"/>
                  </a:lnTo>
                  <a:lnTo>
                    <a:pt x="30" y="528"/>
                  </a:lnTo>
                  <a:lnTo>
                    <a:pt x="24" y="528"/>
                  </a:lnTo>
                  <a:lnTo>
                    <a:pt x="18" y="540"/>
                  </a:lnTo>
                  <a:lnTo>
                    <a:pt x="18" y="534"/>
                  </a:lnTo>
                  <a:lnTo>
                    <a:pt x="12" y="540"/>
                  </a:lnTo>
                  <a:lnTo>
                    <a:pt x="6" y="540"/>
                  </a:lnTo>
                  <a:lnTo>
                    <a:pt x="6" y="546"/>
                  </a:lnTo>
                  <a:lnTo>
                    <a:pt x="0" y="552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76"/>
                  </a:lnTo>
                  <a:lnTo>
                    <a:pt x="6" y="582"/>
                  </a:lnTo>
                  <a:lnTo>
                    <a:pt x="18" y="588"/>
                  </a:lnTo>
                  <a:lnTo>
                    <a:pt x="18" y="594"/>
                  </a:lnTo>
                  <a:lnTo>
                    <a:pt x="6" y="588"/>
                  </a:lnTo>
                  <a:lnTo>
                    <a:pt x="6" y="594"/>
                  </a:lnTo>
                  <a:lnTo>
                    <a:pt x="0" y="600"/>
                  </a:lnTo>
                  <a:lnTo>
                    <a:pt x="6" y="600"/>
                  </a:lnTo>
                  <a:lnTo>
                    <a:pt x="18" y="606"/>
                  </a:lnTo>
                  <a:lnTo>
                    <a:pt x="36" y="618"/>
                  </a:lnTo>
                  <a:lnTo>
                    <a:pt x="60" y="636"/>
                  </a:lnTo>
                  <a:lnTo>
                    <a:pt x="72" y="660"/>
                  </a:lnTo>
                  <a:lnTo>
                    <a:pt x="84" y="684"/>
                  </a:lnTo>
                  <a:lnTo>
                    <a:pt x="102" y="708"/>
                  </a:lnTo>
                  <a:lnTo>
                    <a:pt x="102" y="720"/>
                  </a:lnTo>
                  <a:lnTo>
                    <a:pt x="108" y="732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26" y="738"/>
                  </a:lnTo>
                  <a:lnTo>
                    <a:pt x="132" y="756"/>
                  </a:lnTo>
                  <a:lnTo>
                    <a:pt x="132" y="762"/>
                  </a:lnTo>
                  <a:lnTo>
                    <a:pt x="132" y="774"/>
                  </a:lnTo>
                  <a:lnTo>
                    <a:pt x="144" y="780"/>
                  </a:lnTo>
                  <a:lnTo>
                    <a:pt x="156" y="786"/>
                  </a:lnTo>
                  <a:lnTo>
                    <a:pt x="168" y="786"/>
                  </a:lnTo>
                  <a:lnTo>
                    <a:pt x="180" y="774"/>
                  </a:lnTo>
                  <a:lnTo>
                    <a:pt x="192" y="768"/>
                  </a:lnTo>
                  <a:lnTo>
                    <a:pt x="198" y="762"/>
                  </a:lnTo>
                  <a:lnTo>
                    <a:pt x="210" y="762"/>
                  </a:lnTo>
                  <a:lnTo>
                    <a:pt x="216" y="768"/>
                  </a:lnTo>
                  <a:lnTo>
                    <a:pt x="216" y="774"/>
                  </a:lnTo>
                  <a:lnTo>
                    <a:pt x="216" y="786"/>
                  </a:lnTo>
                  <a:lnTo>
                    <a:pt x="228" y="804"/>
                  </a:lnTo>
                  <a:lnTo>
                    <a:pt x="240" y="810"/>
                  </a:lnTo>
                  <a:lnTo>
                    <a:pt x="270" y="810"/>
                  </a:lnTo>
                  <a:lnTo>
                    <a:pt x="288" y="816"/>
                  </a:lnTo>
                  <a:lnTo>
                    <a:pt x="306" y="804"/>
                  </a:lnTo>
                  <a:lnTo>
                    <a:pt x="336" y="786"/>
                  </a:lnTo>
                  <a:lnTo>
                    <a:pt x="348" y="780"/>
                  </a:lnTo>
                  <a:lnTo>
                    <a:pt x="366" y="774"/>
                  </a:lnTo>
                  <a:lnTo>
                    <a:pt x="378" y="768"/>
                  </a:lnTo>
                  <a:lnTo>
                    <a:pt x="396" y="756"/>
                  </a:lnTo>
                  <a:lnTo>
                    <a:pt x="420" y="744"/>
                  </a:lnTo>
                  <a:lnTo>
                    <a:pt x="438" y="732"/>
                  </a:lnTo>
                  <a:lnTo>
                    <a:pt x="456" y="720"/>
                  </a:lnTo>
                  <a:lnTo>
                    <a:pt x="480" y="702"/>
                  </a:lnTo>
                  <a:lnTo>
                    <a:pt x="510" y="690"/>
                  </a:lnTo>
                  <a:lnTo>
                    <a:pt x="534" y="684"/>
                  </a:lnTo>
                  <a:lnTo>
                    <a:pt x="552" y="672"/>
                  </a:lnTo>
                  <a:lnTo>
                    <a:pt x="576" y="654"/>
                  </a:lnTo>
                  <a:lnTo>
                    <a:pt x="594" y="636"/>
                  </a:lnTo>
                  <a:lnTo>
                    <a:pt x="618" y="624"/>
                  </a:lnTo>
                  <a:lnTo>
                    <a:pt x="654" y="612"/>
                  </a:lnTo>
                  <a:lnTo>
                    <a:pt x="684" y="600"/>
                  </a:lnTo>
                  <a:lnTo>
                    <a:pt x="708" y="588"/>
                  </a:lnTo>
                  <a:lnTo>
                    <a:pt x="714" y="570"/>
                  </a:lnTo>
                  <a:lnTo>
                    <a:pt x="726" y="540"/>
                  </a:lnTo>
                  <a:lnTo>
                    <a:pt x="726" y="516"/>
                  </a:lnTo>
                  <a:lnTo>
                    <a:pt x="726" y="498"/>
                  </a:lnTo>
                  <a:lnTo>
                    <a:pt x="726" y="480"/>
                  </a:lnTo>
                  <a:lnTo>
                    <a:pt x="738" y="456"/>
                  </a:lnTo>
                  <a:lnTo>
                    <a:pt x="756" y="432"/>
                  </a:lnTo>
                  <a:lnTo>
                    <a:pt x="756" y="408"/>
                  </a:lnTo>
                  <a:lnTo>
                    <a:pt x="762" y="396"/>
                  </a:lnTo>
                  <a:lnTo>
                    <a:pt x="744" y="372"/>
                  </a:lnTo>
                  <a:lnTo>
                    <a:pt x="720" y="354"/>
                  </a:lnTo>
                  <a:lnTo>
                    <a:pt x="684" y="342"/>
                  </a:lnTo>
                  <a:lnTo>
                    <a:pt x="660" y="342"/>
                  </a:lnTo>
                  <a:lnTo>
                    <a:pt x="636" y="342"/>
                  </a:lnTo>
                  <a:lnTo>
                    <a:pt x="606" y="354"/>
                  </a:lnTo>
                  <a:lnTo>
                    <a:pt x="588" y="360"/>
                  </a:lnTo>
                  <a:lnTo>
                    <a:pt x="564" y="348"/>
                  </a:lnTo>
                  <a:lnTo>
                    <a:pt x="528" y="336"/>
                  </a:lnTo>
                  <a:lnTo>
                    <a:pt x="504" y="330"/>
                  </a:lnTo>
                  <a:lnTo>
                    <a:pt x="480" y="318"/>
                  </a:lnTo>
                  <a:lnTo>
                    <a:pt x="456" y="312"/>
                  </a:lnTo>
                  <a:lnTo>
                    <a:pt x="444" y="306"/>
                  </a:lnTo>
                  <a:lnTo>
                    <a:pt x="438" y="288"/>
                  </a:lnTo>
                  <a:lnTo>
                    <a:pt x="438" y="270"/>
                  </a:lnTo>
                  <a:lnTo>
                    <a:pt x="456" y="264"/>
                  </a:lnTo>
                  <a:lnTo>
                    <a:pt x="486" y="252"/>
                  </a:lnTo>
                  <a:lnTo>
                    <a:pt x="528" y="240"/>
                  </a:lnTo>
                  <a:lnTo>
                    <a:pt x="546" y="228"/>
                  </a:lnTo>
                  <a:lnTo>
                    <a:pt x="552" y="222"/>
                  </a:lnTo>
                  <a:lnTo>
                    <a:pt x="576" y="222"/>
                  </a:lnTo>
                  <a:lnTo>
                    <a:pt x="600" y="228"/>
                  </a:lnTo>
                  <a:lnTo>
                    <a:pt x="612" y="234"/>
                  </a:lnTo>
                  <a:lnTo>
                    <a:pt x="630" y="246"/>
                  </a:lnTo>
                  <a:lnTo>
                    <a:pt x="654" y="2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90" name="Freeform 142"/>
            <p:cNvSpPr>
              <a:spLocks noEditPoints="1"/>
            </p:cNvSpPr>
            <p:nvPr/>
          </p:nvSpPr>
          <p:spPr bwMode="auto">
            <a:xfrm>
              <a:off x="3260" y="1445"/>
              <a:ext cx="126" cy="222"/>
            </a:xfrm>
            <a:custGeom>
              <a:avLst/>
              <a:gdLst>
                <a:gd name="T0" fmla="*/ 0 w 126"/>
                <a:gd name="T1" fmla="*/ 24 h 222"/>
                <a:gd name="T2" fmla="*/ 90 w 126"/>
                <a:gd name="T3" fmla="*/ 66 h 222"/>
                <a:gd name="T4" fmla="*/ 66 w 126"/>
                <a:gd name="T5" fmla="*/ 198 h 222"/>
                <a:gd name="T6" fmla="*/ 66 w 126"/>
                <a:gd name="T7" fmla="*/ 204 h 222"/>
                <a:gd name="T8" fmla="*/ 72 w 126"/>
                <a:gd name="T9" fmla="*/ 204 h 222"/>
                <a:gd name="T10" fmla="*/ 78 w 126"/>
                <a:gd name="T11" fmla="*/ 198 h 222"/>
                <a:gd name="T12" fmla="*/ 114 w 126"/>
                <a:gd name="T13" fmla="*/ 6 h 222"/>
                <a:gd name="T14" fmla="*/ 114 w 126"/>
                <a:gd name="T15" fmla="*/ 0 h 222"/>
                <a:gd name="T16" fmla="*/ 108 w 126"/>
                <a:gd name="T17" fmla="*/ 0 h 222"/>
                <a:gd name="T18" fmla="*/ 108 w 126"/>
                <a:gd name="T19" fmla="*/ 6 h 222"/>
                <a:gd name="T20" fmla="*/ 102 w 126"/>
                <a:gd name="T21" fmla="*/ 12 h 222"/>
                <a:gd name="T22" fmla="*/ 102 w 126"/>
                <a:gd name="T23" fmla="*/ 24 h 222"/>
                <a:gd name="T24" fmla="*/ 84 w 126"/>
                <a:gd name="T25" fmla="*/ 24 h 222"/>
                <a:gd name="T26" fmla="*/ 60 w 126"/>
                <a:gd name="T27" fmla="*/ 24 h 222"/>
                <a:gd name="T28" fmla="*/ 30 w 126"/>
                <a:gd name="T29" fmla="*/ 24 h 222"/>
                <a:gd name="T30" fmla="*/ 0 w 126"/>
                <a:gd name="T31" fmla="*/ 24 h 222"/>
                <a:gd name="T32" fmla="*/ 6 w 126"/>
                <a:gd name="T33" fmla="*/ 204 h 222"/>
                <a:gd name="T34" fmla="*/ 12 w 126"/>
                <a:gd name="T35" fmla="*/ 210 h 222"/>
                <a:gd name="T36" fmla="*/ 12 w 126"/>
                <a:gd name="T37" fmla="*/ 216 h 222"/>
                <a:gd name="T38" fmla="*/ 24 w 126"/>
                <a:gd name="T39" fmla="*/ 216 h 222"/>
                <a:gd name="T40" fmla="*/ 30 w 126"/>
                <a:gd name="T41" fmla="*/ 222 h 222"/>
                <a:gd name="T42" fmla="*/ 42 w 126"/>
                <a:gd name="T43" fmla="*/ 222 h 222"/>
                <a:gd name="T44" fmla="*/ 48 w 126"/>
                <a:gd name="T45" fmla="*/ 222 h 222"/>
                <a:gd name="T46" fmla="*/ 60 w 126"/>
                <a:gd name="T47" fmla="*/ 222 h 222"/>
                <a:gd name="T48" fmla="*/ 66 w 126"/>
                <a:gd name="T49" fmla="*/ 222 h 222"/>
                <a:gd name="T50" fmla="*/ 78 w 126"/>
                <a:gd name="T51" fmla="*/ 222 h 222"/>
                <a:gd name="T52" fmla="*/ 84 w 126"/>
                <a:gd name="T53" fmla="*/ 222 h 222"/>
                <a:gd name="T54" fmla="*/ 96 w 126"/>
                <a:gd name="T55" fmla="*/ 222 h 222"/>
                <a:gd name="T56" fmla="*/ 102 w 126"/>
                <a:gd name="T57" fmla="*/ 222 h 222"/>
                <a:gd name="T58" fmla="*/ 114 w 126"/>
                <a:gd name="T59" fmla="*/ 216 h 222"/>
                <a:gd name="T60" fmla="*/ 120 w 126"/>
                <a:gd name="T61" fmla="*/ 216 h 222"/>
                <a:gd name="T62" fmla="*/ 126 w 126"/>
                <a:gd name="T63" fmla="*/ 210 h 222"/>
                <a:gd name="T64" fmla="*/ 126 w 126"/>
                <a:gd name="T65" fmla="*/ 204 h 222"/>
                <a:gd name="T66" fmla="*/ 120 w 126"/>
                <a:gd name="T67" fmla="*/ 198 h 222"/>
                <a:gd name="T68" fmla="*/ 108 w 126"/>
                <a:gd name="T69" fmla="*/ 192 h 222"/>
                <a:gd name="T70" fmla="*/ 102 w 126"/>
                <a:gd name="T71" fmla="*/ 192 h 222"/>
                <a:gd name="T72" fmla="*/ 96 w 126"/>
                <a:gd name="T73" fmla="*/ 192 h 222"/>
                <a:gd name="T74" fmla="*/ 90 w 126"/>
                <a:gd name="T75" fmla="*/ 186 h 222"/>
                <a:gd name="T76" fmla="*/ 84 w 126"/>
                <a:gd name="T77" fmla="*/ 186 h 222"/>
                <a:gd name="T78" fmla="*/ 84 w 126"/>
                <a:gd name="T79" fmla="*/ 192 h 222"/>
                <a:gd name="T80" fmla="*/ 78 w 126"/>
                <a:gd name="T81" fmla="*/ 198 h 222"/>
                <a:gd name="T82" fmla="*/ 78 w 126"/>
                <a:gd name="T83" fmla="*/ 204 h 222"/>
                <a:gd name="T84" fmla="*/ 72 w 126"/>
                <a:gd name="T85" fmla="*/ 204 h 222"/>
                <a:gd name="T86" fmla="*/ 66 w 126"/>
                <a:gd name="T87" fmla="*/ 210 h 222"/>
                <a:gd name="T88" fmla="*/ 66 w 126"/>
                <a:gd name="T89" fmla="*/ 204 h 222"/>
                <a:gd name="T90" fmla="*/ 60 w 126"/>
                <a:gd name="T91" fmla="*/ 198 h 222"/>
                <a:gd name="T92" fmla="*/ 60 w 126"/>
                <a:gd name="T93" fmla="*/ 192 h 222"/>
                <a:gd name="T94" fmla="*/ 60 w 126"/>
                <a:gd name="T95" fmla="*/ 186 h 222"/>
                <a:gd name="T96" fmla="*/ 54 w 126"/>
                <a:gd name="T97" fmla="*/ 186 h 222"/>
                <a:gd name="T98" fmla="*/ 42 w 126"/>
                <a:gd name="T99" fmla="*/ 186 h 222"/>
                <a:gd name="T100" fmla="*/ 36 w 126"/>
                <a:gd name="T101" fmla="*/ 192 h 222"/>
                <a:gd name="T102" fmla="*/ 30 w 126"/>
                <a:gd name="T103" fmla="*/ 192 h 222"/>
                <a:gd name="T104" fmla="*/ 18 w 126"/>
                <a:gd name="T105" fmla="*/ 198 h 222"/>
                <a:gd name="T106" fmla="*/ 12 w 126"/>
                <a:gd name="T107" fmla="*/ 198 h 222"/>
                <a:gd name="T108" fmla="*/ 6 w 126"/>
                <a:gd name="T109" fmla="*/ 204 h 222"/>
                <a:gd name="T110" fmla="*/ 18 w 126"/>
                <a:gd name="T111" fmla="*/ 24 h 222"/>
                <a:gd name="T112" fmla="*/ 102 w 126"/>
                <a:gd name="T113" fmla="*/ 24 h 222"/>
                <a:gd name="T114" fmla="*/ 96 w 126"/>
                <a:gd name="T115" fmla="*/ 60 h 222"/>
                <a:gd name="T116" fmla="*/ 78 w 126"/>
                <a:gd name="T117" fmla="*/ 54 h 222"/>
                <a:gd name="T118" fmla="*/ 60 w 126"/>
                <a:gd name="T119" fmla="*/ 48 h 222"/>
                <a:gd name="T120" fmla="*/ 42 w 126"/>
                <a:gd name="T121" fmla="*/ 36 h 222"/>
                <a:gd name="T122" fmla="*/ 18 w 126"/>
                <a:gd name="T123" fmla="*/ 2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6" h="222">
                  <a:moveTo>
                    <a:pt x="0" y="24"/>
                  </a:moveTo>
                  <a:lnTo>
                    <a:pt x="90" y="66"/>
                  </a:lnTo>
                  <a:lnTo>
                    <a:pt x="66" y="198"/>
                  </a:lnTo>
                  <a:lnTo>
                    <a:pt x="66" y="204"/>
                  </a:lnTo>
                  <a:lnTo>
                    <a:pt x="72" y="204"/>
                  </a:lnTo>
                  <a:lnTo>
                    <a:pt x="78" y="19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84" y="24"/>
                  </a:lnTo>
                  <a:lnTo>
                    <a:pt x="60" y="24"/>
                  </a:lnTo>
                  <a:lnTo>
                    <a:pt x="30" y="24"/>
                  </a:lnTo>
                  <a:lnTo>
                    <a:pt x="0" y="24"/>
                  </a:lnTo>
                  <a:close/>
                  <a:moveTo>
                    <a:pt x="6" y="204"/>
                  </a:moveTo>
                  <a:lnTo>
                    <a:pt x="12" y="210"/>
                  </a:lnTo>
                  <a:lnTo>
                    <a:pt x="12" y="216"/>
                  </a:lnTo>
                  <a:lnTo>
                    <a:pt x="24" y="216"/>
                  </a:lnTo>
                  <a:lnTo>
                    <a:pt x="30" y="222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60" y="222"/>
                  </a:lnTo>
                  <a:lnTo>
                    <a:pt x="66" y="222"/>
                  </a:lnTo>
                  <a:lnTo>
                    <a:pt x="78" y="222"/>
                  </a:lnTo>
                  <a:lnTo>
                    <a:pt x="84" y="222"/>
                  </a:lnTo>
                  <a:lnTo>
                    <a:pt x="96" y="222"/>
                  </a:lnTo>
                  <a:lnTo>
                    <a:pt x="102" y="222"/>
                  </a:lnTo>
                  <a:lnTo>
                    <a:pt x="114" y="216"/>
                  </a:lnTo>
                  <a:lnTo>
                    <a:pt x="120" y="216"/>
                  </a:lnTo>
                  <a:lnTo>
                    <a:pt x="126" y="210"/>
                  </a:lnTo>
                  <a:lnTo>
                    <a:pt x="126" y="204"/>
                  </a:lnTo>
                  <a:lnTo>
                    <a:pt x="120" y="198"/>
                  </a:lnTo>
                  <a:lnTo>
                    <a:pt x="108" y="192"/>
                  </a:lnTo>
                  <a:lnTo>
                    <a:pt x="102" y="192"/>
                  </a:lnTo>
                  <a:lnTo>
                    <a:pt x="96" y="192"/>
                  </a:lnTo>
                  <a:lnTo>
                    <a:pt x="90" y="186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78" y="198"/>
                  </a:lnTo>
                  <a:lnTo>
                    <a:pt x="78" y="204"/>
                  </a:lnTo>
                  <a:lnTo>
                    <a:pt x="72" y="204"/>
                  </a:lnTo>
                  <a:lnTo>
                    <a:pt x="66" y="210"/>
                  </a:lnTo>
                  <a:lnTo>
                    <a:pt x="66" y="204"/>
                  </a:lnTo>
                  <a:lnTo>
                    <a:pt x="60" y="198"/>
                  </a:lnTo>
                  <a:lnTo>
                    <a:pt x="60" y="192"/>
                  </a:lnTo>
                  <a:lnTo>
                    <a:pt x="60" y="186"/>
                  </a:lnTo>
                  <a:lnTo>
                    <a:pt x="54" y="186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2"/>
                  </a:lnTo>
                  <a:lnTo>
                    <a:pt x="18" y="198"/>
                  </a:lnTo>
                  <a:lnTo>
                    <a:pt x="12" y="198"/>
                  </a:lnTo>
                  <a:lnTo>
                    <a:pt x="6" y="204"/>
                  </a:lnTo>
                  <a:close/>
                  <a:moveTo>
                    <a:pt x="18" y="24"/>
                  </a:moveTo>
                  <a:lnTo>
                    <a:pt x="102" y="24"/>
                  </a:lnTo>
                  <a:lnTo>
                    <a:pt x="96" y="60"/>
                  </a:lnTo>
                  <a:lnTo>
                    <a:pt x="78" y="54"/>
                  </a:lnTo>
                  <a:lnTo>
                    <a:pt x="60" y="48"/>
                  </a:lnTo>
                  <a:lnTo>
                    <a:pt x="42" y="36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91" name="Freeform 143"/>
            <p:cNvSpPr>
              <a:spLocks/>
            </p:cNvSpPr>
            <p:nvPr/>
          </p:nvSpPr>
          <p:spPr bwMode="auto">
            <a:xfrm>
              <a:off x="3260" y="1445"/>
              <a:ext cx="114" cy="204"/>
            </a:xfrm>
            <a:custGeom>
              <a:avLst/>
              <a:gdLst>
                <a:gd name="T0" fmla="*/ 0 w 114"/>
                <a:gd name="T1" fmla="*/ 24 h 204"/>
                <a:gd name="T2" fmla="*/ 90 w 114"/>
                <a:gd name="T3" fmla="*/ 66 h 204"/>
                <a:gd name="T4" fmla="*/ 66 w 114"/>
                <a:gd name="T5" fmla="*/ 198 h 204"/>
                <a:gd name="T6" fmla="*/ 66 w 114"/>
                <a:gd name="T7" fmla="*/ 204 h 204"/>
                <a:gd name="T8" fmla="*/ 72 w 114"/>
                <a:gd name="T9" fmla="*/ 204 h 204"/>
                <a:gd name="T10" fmla="*/ 78 w 114"/>
                <a:gd name="T11" fmla="*/ 198 h 204"/>
                <a:gd name="T12" fmla="*/ 114 w 114"/>
                <a:gd name="T13" fmla="*/ 6 h 204"/>
                <a:gd name="T14" fmla="*/ 114 w 114"/>
                <a:gd name="T15" fmla="*/ 0 h 204"/>
                <a:gd name="T16" fmla="*/ 108 w 114"/>
                <a:gd name="T17" fmla="*/ 0 h 204"/>
                <a:gd name="T18" fmla="*/ 108 w 114"/>
                <a:gd name="T19" fmla="*/ 6 h 204"/>
                <a:gd name="T20" fmla="*/ 102 w 114"/>
                <a:gd name="T21" fmla="*/ 12 h 204"/>
                <a:gd name="T22" fmla="*/ 102 w 114"/>
                <a:gd name="T23" fmla="*/ 24 h 204"/>
                <a:gd name="T24" fmla="*/ 84 w 114"/>
                <a:gd name="T25" fmla="*/ 24 h 204"/>
                <a:gd name="T26" fmla="*/ 60 w 114"/>
                <a:gd name="T27" fmla="*/ 24 h 204"/>
                <a:gd name="T28" fmla="*/ 30 w 114"/>
                <a:gd name="T29" fmla="*/ 24 h 204"/>
                <a:gd name="T30" fmla="*/ 0 w 114"/>
                <a:gd name="T31" fmla="*/ 2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204">
                  <a:moveTo>
                    <a:pt x="0" y="24"/>
                  </a:moveTo>
                  <a:lnTo>
                    <a:pt x="90" y="66"/>
                  </a:lnTo>
                  <a:lnTo>
                    <a:pt x="66" y="198"/>
                  </a:lnTo>
                  <a:lnTo>
                    <a:pt x="66" y="204"/>
                  </a:lnTo>
                  <a:lnTo>
                    <a:pt x="72" y="204"/>
                  </a:lnTo>
                  <a:lnTo>
                    <a:pt x="78" y="19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84" y="24"/>
                  </a:lnTo>
                  <a:lnTo>
                    <a:pt x="60" y="24"/>
                  </a:lnTo>
                  <a:lnTo>
                    <a:pt x="30" y="24"/>
                  </a:lnTo>
                  <a:lnTo>
                    <a:pt x="0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92" name="Freeform 144"/>
            <p:cNvSpPr>
              <a:spLocks/>
            </p:cNvSpPr>
            <p:nvPr/>
          </p:nvSpPr>
          <p:spPr bwMode="auto">
            <a:xfrm>
              <a:off x="3266" y="1631"/>
              <a:ext cx="120" cy="36"/>
            </a:xfrm>
            <a:custGeom>
              <a:avLst/>
              <a:gdLst>
                <a:gd name="T0" fmla="*/ 0 w 120"/>
                <a:gd name="T1" fmla="*/ 18 h 36"/>
                <a:gd name="T2" fmla="*/ 6 w 120"/>
                <a:gd name="T3" fmla="*/ 24 h 36"/>
                <a:gd name="T4" fmla="*/ 6 w 120"/>
                <a:gd name="T5" fmla="*/ 30 h 36"/>
                <a:gd name="T6" fmla="*/ 18 w 120"/>
                <a:gd name="T7" fmla="*/ 30 h 36"/>
                <a:gd name="T8" fmla="*/ 24 w 120"/>
                <a:gd name="T9" fmla="*/ 36 h 36"/>
                <a:gd name="T10" fmla="*/ 36 w 120"/>
                <a:gd name="T11" fmla="*/ 36 h 36"/>
                <a:gd name="T12" fmla="*/ 42 w 120"/>
                <a:gd name="T13" fmla="*/ 36 h 36"/>
                <a:gd name="T14" fmla="*/ 54 w 120"/>
                <a:gd name="T15" fmla="*/ 36 h 36"/>
                <a:gd name="T16" fmla="*/ 60 w 120"/>
                <a:gd name="T17" fmla="*/ 36 h 36"/>
                <a:gd name="T18" fmla="*/ 72 w 120"/>
                <a:gd name="T19" fmla="*/ 36 h 36"/>
                <a:gd name="T20" fmla="*/ 78 w 120"/>
                <a:gd name="T21" fmla="*/ 36 h 36"/>
                <a:gd name="T22" fmla="*/ 90 w 120"/>
                <a:gd name="T23" fmla="*/ 36 h 36"/>
                <a:gd name="T24" fmla="*/ 96 w 120"/>
                <a:gd name="T25" fmla="*/ 36 h 36"/>
                <a:gd name="T26" fmla="*/ 108 w 120"/>
                <a:gd name="T27" fmla="*/ 30 h 36"/>
                <a:gd name="T28" fmla="*/ 114 w 120"/>
                <a:gd name="T29" fmla="*/ 30 h 36"/>
                <a:gd name="T30" fmla="*/ 120 w 120"/>
                <a:gd name="T31" fmla="*/ 24 h 36"/>
                <a:gd name="T32" fmla="*/ 120 w 120"/>
                <a:gd name="T33" fmla="*/ 18 h 36"/>
                <a:gd name="T34" fmla="*/ 114 w 120"/>
                <a:gd name="T35" fmla="*/ 12 h 36"/>
                <a:gd name="T36" fmla="*/ 102 w 120"/>
                <a:gd name="T37" fmla="*/ 6 h 36"/>
                <a:gd name="T38" fmla="*/ 96 w 120"/>
                <a:gd name="T39" fmla="*/ 6 h 36"/>
                <a:gd name="T40" fmla="*/ 90 w 120"/>
                <a:gd name="T41" fmla="*/ 6 h 36"/>
                <a:gd name="T42" fmla="*/ 84 w 120"/>
                <a:gd name="T43" fmla="*/ 0 h 36"/>
                <a:gd name="T44" fmla="*/ 78 w 120"/>
                <a:gd name="T45" fmla="*/ 0 h 36"/>
                <a:gd name="T46" fmla="*/ 78 w 120"/>
                <a:gd name="T47" fmla="*/ 6 h 36"/>
                <a:gd name="T48" fmla="*/ 72 w 120"/>
                <a:gd name="T49" fmla="*/ 12 h 36"/>
                <a:gd name="T50" fmla="*/ 72 w 120"/>
                <a:gd name="T51" fmla="*/ 18 h 36"/>
                <a:gd name="T52" fmla="*/ 66 w 120"/>
                <a:gd name="T53" fmla="*/ 18 h 36"/>
                <a:gd name="T54" fmla="*/ 60 w 120"/>
                <a:gd name="T55" fmla="*/ 24 h 36"/>
                <a:gd name="T56" fmla="*/ 60 w 120"/>
                <a:gd name="T57" fmla="*/ 18 h 36"/>
                <a:gd name="T58" fmla="*/ 54 w 120"/>
                <a:gd name="T59" fmla="*/ 12 h 36"/>
                <a:gd name="T60" fmla="*/ 54 w 120"/>
                <a:gd name="T61" fmla="*/ 6 h 36"/>
                <a:gd name="T62" fmla="*/ 54 w 120"/>
                <a:gd name="T63" fmla="*/ 0 h 36"/>
                <a:gd name="T64" fmla="*/ 48 w 120"/>
                <a:gd name="T65" fmla="*/ 0 h 36"/>
                <a:gd name="T66" fmla="*/ 36 w 120"/>
                <a:gd name="T67" fmla="*/ 0 h 36"/>
                <a:gd name="T68" fmla="*/ 30 w 120"/>
                <a:gd name="T69" fmla="*/ 6 h 36"/>
                <a:gd name="T70" fmla="*/ 24 w 120"/>
                <a:gd name="T71" fmla="*/ 6 h 36"/>
                <a:gd name="T72" fmla="*/ 12 w 120"/>
                <a:gd name="T73" fmla="*/ 12 h 36"/>
                <a:gd name="T74" fmla="*/ 6 w 120"/>
                <a:gd name="T75" fmla="*/ 12 h 36"/>
                <a:gd name="T76" fmla="*/ 0 w 120"/>
                <a:gd name="T7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0" h="36">
                  <a:moveTo>
                    <a:pt x="0" y="18"/>
                  </a:moveTo>
                  <a:lnTo>
                    <a:pt x="6" y="24"/>
                  </a:lnTo>
                  <a:lnTo>
                    <a:pt x="6" y="30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54" y="36"/>
                  </a:lnTo>
                  <a:lnTo>
                    <a:pt x="60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30"/>
                  </a:lnTo>
                  <a:lnTo>
                    <a:pt x="114" y="30"/>
                  </a:lnTo>
                  <a:lnTo>
                    <a:pt x="120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93" name="Freeform 145"/>
            <p:cNvSpPr>
              <a:spLocks/>
            </p:cNvSpPr>
            <p:nvPr/>
          </p:nvSpPr>
          <p:spPr bwMode="auto">
            <a:xfrm>
              <a:off x="3278" y="1469"/>
              <a:ext cx="84" cy="36"/>
            </a:xfrm>
            <a:custGeom>
              <a:avLst/>
              <a:gdLst>
                <a:gd name="T0" fmla="*/ 0 w 84"/>
                <a:gd name="T1" fmla="*/ 0 h 36"/>
                <a:gd name="T2" fmla="*/ 84 w 84"/>
                <a:gd name="T3" fmla="*/ 0 h 36"/>
                <a:gd name="T4" fmla="*/ 78 w 84"/>
                <a:gd name="T5" fmla="*/ 36 h 36"/>
                <a:gd name="T6" fmla="*/ 60 w 84"/>
                <a:gd name="T7" fmla="*/ 30 h 36"/>
                <a:gd name="T8" fmla="*/ 42 w 84"/>
                <a:gd name="T9" fmla="*/ 24 h 36"/>
                <a:gd name="T10" fmla="*/ 24 w 84"/>
                <a:gd name="T11" fmla="*/ 12 h 36"/>
                <a:gd name="T12" fmla="*/ 0 w 84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36">
                  <a:moveTo>
                    <a:pt x="0" y="0"/>
                  </a:moveTo>
                  <a:lnTo>
                    <a:pt x="84" y="0"/>
                  </a:lnTo>
                  <a:lnTo>
                    <a:pt x="78" y="36"/>
                  </a:lnTo>
                  <a:lnTo>
                    <a:pt x="60" y="30"/>
                  </a:lnTo>
                  <a:lnTo>
                    <a:pt x="42" y="24"/>
                  </a:lnTo>
                  <a:lnTo>
                    <a:pt x="24" y="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94" name="Freeform 146"/>
            <p:cNvSpPr>
              <a:spLocks/>
            </p:cNvSpPr>
            <p:nvPr/>
          </p:nvSpPr>
          <p:spPr bwMode="auto">
            <a:xfrm>
              <a:off x="3182" y="1355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12 w 36"/>
                <a:gd name="T3" fmla="*/ 0 h 6"/>
                <a:gd name="T4" fmla="*/ 18 w 36"/>
                <a:gd name="T5" fmla="*/ 0 h 6"/>
                <a:gd name="T6" fmla="*/ 30 w 36"/>
                <a:gd name="T7" fmla="*/ 0 h 6"/>
                <a:gd name="T8" fmla="*/ 36 w 3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0" y="6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6995" name="Freeform 147"/>
            <p:cNvSpPr>
              <a:spLocks/>
            </p:cNvSpPr>
            <p:nvPr/>
          </p:nvSpPr>
          <p:spPr bwMode="auto">
            <a:xfrm>
              <a:off x="3224" y="144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12 w 36"/>
                <a:gd name="T3" fmla="*/ 6 h 12"/>
                <a:gd name="T4" fmla="*/ 18 w 36"/>
                <a:gd name="T5" fmla="*/ 0 h 12"/>
                <a:gd name="T6" fmla="*/ 30 w 36"/>
                <a:gd name="T7" fmla="*/ 6 h 12"/>
                <a:gd name="T8" fmla="*/ 36 w 3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2">
                  <a:moveTo>
                    <a:pt x="0" y="12"/>
                  </a:moveTo>
                  <a:lnTo>
                    <a:pt x="12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6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46996" name="Freeform 148"/>
          <p:cNvSpPr>
            <a:spLocks/>
          </p:cNvSpPr>
          <p:nvPr/>
        </p:nvSpPr>
        <p:spPr bwMode="auto">
          <a:xfrm>
            <a:off x="3111500" y="1584325"/>
            <a:ext cx="1457325" cy="4457700"/>
          </a:xfrm>
          <a:custGeom>
            <a:avLst/>
            <a:gdLst>
              <a:gd name="T0" fmla="*/ 156 w 918"/>
              <a:gd name="T1" fmla="*/ 2802 h 2808"/>
              <a:gd name="T2" fmla="*/ 120 w 918"/>
              <a:gd name="T3" fmla="*/ 2778 h 2808"/>
              <a:gd name="T4" fmla="*/ 90 w 918"/>
              <a:gd name="T5" fmla="*/ 2742 h 2808"/>
              <a:gd name="T6" fmla="*/ 66 w 918"/>
              <a:gd name="T7" fmla="*/ 2706 h 2808"/>
              <a:gd name="T8" fmla="*/ 42 w 918"/>
              <a:gd name="T9" fmla="*/ 2658 h 2808"/>
              <a:gd name="T10" fmla="*/ 24 w 918"/>
              <a:gd name="T11" fmla="*/ 2598 h 2808"/>
              <a:gd name="T12" fmla="*/ 12 w 918"/>
              <a:gd name="T13" fmla="*/ 2538 h 2808"/>
              <a:gd name="T14" fmla="*/ 0 w 918"/>
              <a:gd name="T15" fmla="*/ 2472 h 2808"/>
              <a:gd name="T16" fmla="*/ 0 w 918"/>
              <a:gd name="T17" fmla="*/ 2394 h 2808"/>
              <a:gd name="T18" fmla="*/ 0 w 918"/>
              <a:gd name="T19" fmla="*/ 2316 h 2808"/>
              <a:gd name="T20" fmla="*/ 0 w 918"/>
              <a:gd name="T21" fmla="*/ 2226 h 2808"/>
              <a:gd name="T22" fmla="*/ 12 w 918"/>
              <a:gd name="T23" fmla="*/ 2136 h 2808"/>
              <a:gd name="T24" fmla="*/ 24 w 918"/>
              <a:gd name="T25" fmla="*/ 2040 h 2808"/>
              <a:gd name="T26" fmla="*/ 42 w 918"/>
              <a:gd name="T27" fmla="*/ 1938 h 2808"/>
              <a:gd name="T28" fmla="*/ 66 w 918"/>
              <a:gd name="T29" fmla="*/ 1836 h 2808"/>
              <a:gd name="T30" fmla="*/ 90 w 918"/>
              <a:gd name="T31" fmla="*/ 1728 h 2808"/>
              <a:gd name="T32" fmla="*/ 120 w 918"/>
              <a:gd name="T33" fmla="*/ 1614 h 2808"/>
              <a:gd name="T34" fmla="*/ 156 w 918"/>
              <a:gd name="T35" fmla="*/ 1506 h 2808"/>
              <a:gd name="T36" fmla="*/ 192 w 918"/>
              <a:gd name="T37" fmla="*/ 1392 h 2808"/>
              <a:gd name="T38" fmla="*/ 234 w 918"/>
              <a:gd name="T39" fmla="*/ 1272 h 2808"/>
              <a:gd name="T40" fmla="*/ 276 w 918"/>
              <a:gd name="T41" fmla="*/ 1158 h 2808"/>
              <a:gd name="T42" fmla="*/ 324 w 918"/>
              <a:gd name="T43" fmla="*/ 1044 h 2808"/>
              <a:gd name="T44" fmla="*/ 378 w 918"/>
              <a:gd name="T45" fmla="*/ 924 h 2808"/>
              <a:gd name="T46" fmla="*/ 432 w 918"/>
              <a:gd name="T47" fmla="*/ 810 h 2808"/>
              <a:gd name="T48" fmla="*/ 486 w 918"/>
              <a:gd name="T49" fmla="*/ 702 h 2808"/>
              <a:gd name="T50" fmla="*/ 546 w 918"/>
              <a:gd name="T51" fmla="*/ 588 h 2808"/>
              <a:gd name="T52" fmla="*/ 600 w 918"/>
              <a:gd name="T53" fmla="*/ 480 h 2808"/>
              <a:gd name="T54" fmla="*/ 666 w 918"/>
              <a:gd name="T55" fmla="*/ 378 h 2808"/>
              <a:gd name="T56" fmla="*/ 726 w 918"/>
              <a:gd name="T57" fmla="*/ 276 h 2808"/>
              <a:gd name="T58" fmla="*/ 792 w 918"/>
              <a:gd name="T59" fmla="*/ 180 h 2808"/>
              <a:gd name="T60" fmla="*/ 852 w 918"/>
              <a:gd name="T61" fmla="*/ 90 h 2808"/>
              <a:gd name="T62" fmla="*/ 918 w 918"/>
              <a:gd name="T63" fmla="*/ 0 h 2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8" h="2808">
                <a:moveTo>
                  <a:pt x="174" y="2808"/>
                </a:moveTo>
                <a:lnTo>
                  <a:pt x="156" y="2802"/>
                </a:lnTo>
                <a:lnTo>
                  <a:pt x="138" y="2790"/>
                </a:lnTo>
                <a:lnTo>
                  <a:pt x="120" y="2778"/>
                </a:lnTo>
                <a:lnTo>
                  <a:pt x="108" y="2760"/>
                </a:lnTo>
                <a:lnTo>
                  <a:pt x="90" y="2742"/>
                </a:lnTo>
                <a:lnTo>
                  <a:pt x="78" y="2724"/>
                </a:lnTo>
                <a:lnTo>
                  <a:pt x="66" y="2706"/>
                </a:lnTo>
                <a:lnTo>
                  <a:pt x="54" y="2682"/>
                </a:lnTo>
                <a:lnTo>
                  <a:pt x="42" y="2658"/>
                </a:lnTo>
                <a:lnTo>
                  <a:pt x="36" y="2628"/>
                </a:lnTo>
                <a:lnTo>
                  <a:pt x="24" y="2598"/>
                </a:lnTo>
                <a:lnTo>
                  <a:pt x="18" y="2568"/>
                </a:lnTo>
                <a:lnTo>
                  <a:pt x="12" y="2538"/>
                </a:lnTo>
                <a:lnTo>
                  <a:pt x="6" y="2508"/>
                </a:lnTo>
                <a:lnTo>
                  <a:pt x="0" y="2472"/>
                </a:lnTo>
                <a:lnTo>
                  <a:pt x="0" y="2436"/>
                </a:lnTo>
                <a:lnTo>
                  <a:pt x="0" y="2394"/>
                </a:lnTo>
                <a:lnTo>
                  <a:pt x="0" y="2358"/>
                </a:lnTo>
                <a:lnTo>
                  <a:pt x="0" y="2316"/>
                </a:lnTo>
                <a:lnTo>
                  <a:pt x="0" y="2274"/>
                </a:lnTo>
                <a:lnTo>
                  <a:pt x="0" y="2226"/>
                </a:lnTo>
                <a:lnTo>
                  <a:pt x="6" y="2184"/>
                </a:lnTo>
                <a:lnTo>
                  <a:pt x="12" y="2136"/>
                </a:lnTo>
                <a:lnTo>
                  <a:pt x="18" y="2088"/>
                </a:lnTo>
                <a:lnTo>
                  <a:pt x="24" y="2040"/>
                </a:lnTo>
                <a:lnTo>
                  <a:pt x="36" y="1992"/>
                </a:lnTo>
                <a:lnTo>
                  <a:pt x="42" y="1938"/>
                </a:lnTo>
                <a:lnTo>
                  <a:pt x="54" y="1890"/>
                </a:lnTo>
                <a:lnTo>
                  <a:pt x="66" y="1836"/>
                </a:lnTo>
                <a:lnTo>
                  <a:pt x="78" y="1782"/>
                </a:lnTo>
                <a:lnTo>
                  <a:pt x="90" y="1728"/>
                </a:lnTo>
                <a:lnTo>
                  <a:pt x="108" y="1674"/>
                </a:lnTo>
                <a:lnTo>
                  <a:pt x="120" y="1614"/>
                </a:lnTo>
                <a:lnTo>
                  <a:pt x="138" y="1560"/>
                </a:lnTo>
                <a:lnTo>
                  <a:pt x="156" y="1506"/>
                </a:lnTo>
                <a:lnTo>
                  <a:pt x="174" y="1446"/>
                </a:lnTo>
                <a:lnTo>
                  <a:pt x="192" y="1392"/>
                </a:lnTo>
                <a:lnTo>
                  <a:pt x="216" y="1332"/>
                </a:lnTo>
                <a:lnTo>
                  <a:pt x="234" y="1272"/>
                </a:lnTo>
                <a:lnTo>
                  <a:pt x="258" y="1218"/>
                </a:lnTo>
                <a:lnTo>
                  <a:pt x="276" y="1158"/>
                </a:lnTo>
                <a:lnTo>
                  <a:pt x="300" y="1098"/>
                </a:lnTo>
                <a:lnTo>
                  <a:pt x="324" y="1044"/>
                </a:lnTo>
                <a:lnTo>
                  <a:pt x="354" y="984"/>
                </a:lnTo>
                <a:lnTo>
                  <a:pt x="378" y="924"/>
                </a:lnTo>
                <a:lnTo>
                  <a:pt x="402" y="870"/>
                </a:lnTo>
                <a:lnTo>
                  <a:pt x="432" y="810"/>
                </a:lnTo>
                <a:lnTo>
                  <a:pt x="456" y="756"/>
                </a:lnTo>
                <a:lnTo>
                  <a:pt x="486" y="702"/>
                </a:lnTo>
                <a:lnTo>
                  <a:pt x="516" y="642"/>
                </a:lnTo>
                <a:lnTo>
                  <a:pt x="546" y="588"/>
                </a:lnTo>
                <a:lnTo>
                  <a:pt x="570" y="534"/>
                </a:lnTo>
                <a:lnTo>
                  <a:pt x="600" y="480"/>
                </a:lnTo>
                <a:lnTo>
                  <a:pt x="636" y="432"/>
                </a:lnTo>
                <a:lnTo>
                  <a:pt x="666" y="378"/>
                </a:lnTo>
                <a:lnTo>
                  <a:pt x="696" y="324"/>
                </a:lnTo>
                <a:lnTo>
                  <a:pt x="726" y="276"/>
                </a:lnTo>
                <a:lnTo>
                  <a:pt x="756" y="228"/>
                </a:lnTo>
                <a:lnTo>
                  <a:pt x="792" y="180"/>
                </a:lnTo>
                <a:lnTo>
                  <a:pt x="822" y="132"/>
                </a:lnTo>
                <a:lnTo>
                  <a:pt x="852" y="90"/>
                </a:lnTo>
                <a:lnTo>
                  <a:pt x="888" y="48"/>
                </a:lnTo>
                <a:lnTo>
                  <a:pt x="91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6997" name="Freeform 149"/>
          <p:cNvSpPr>
            <a:spLocks/>
          </p:cNvSpPr>
          <p:nvPr/>
        </p:nvSpPr>
        <p:spPr bwMode="auto">
          <a:xfrm>
            <a:off x="2035175" y="1241425"/>
            <a:ext cx="5067300" cy="3162300"/>
          </a:xfrm>
          <a:custGeom>
            <a:avLst/>
            <a:gdLst>
              <a:gd name="T0" fmla="*/ 2850 w 3192"/>
              <a:gd name="T1" fmla="*/ 60 h 1992"/>
              <a:gd name="T2" fmla="*/ 2946 w 3192"/>
              <a:gd name="T3" fmla="*/ 162 h 1992"/>
              <a:gd name="T4" fmla="*/ 3030 w 3192"/>
              <a:gd name="T5" fmla="*/ 276 h 1992"/>
              <a:gd name="T6" fmla="*/ 3096 w 3192"/>
              <a:gd name="T7" fmla="*/ 390 h 1992"/>
              <a:gd name="T8" fmla="*/ 3144 w 3192"/>
              <a:gd name="T9" fmla="*/ 510 h 1992"/>
              <a:gd name="T10" fmla="*/ 3174 w 3192"/>
              <a:gd name="T11" fmla="*/ 630 h 1992"/>
              <a:gd name="T12" fmla="*/ 3186 w 3192"/>
              <a:gd name="T13" fmla="*/ 756 h 1992"/>
              <a:gd name="T14" fmla="*/ 3186 w 3192"/>
              <a:gd name="T15" fmla="*/ 882 h 1992"/>
              <a:gd name="T16" fmla="*/ 3168 w 3192"/>
              <a:gd name="T17" fmla="*/ 1008 h 1992"/>
              <a:gd name="T18" fmla="*/ 3126 w 3192"/>
              <a:gd name="T19" fmla="*/ 1128 h 1992"/>
              <a:gd name="T20" fmla="*/ 3072 w 3192"/>
              <a:gd name="T21" fmla="*/ 1248 h 1992"/>
              <a:gd name="T22" fmla="*/ 3000 w 3192"/>
              <a:gd name="T23" fmla="*/ 1356 h 1992"/>
              <a:gd name="T24" fmla="*/ 2916 w 3192"/>
              <a:gd name="T25" fmla="*/ 1464 h 1992"/>
              <a:gd name="T26" fmla="*/ 2820 w 3192"/>
              <a:gd name="T27" fmla="*/ 1566 h 1992"/>
              <a:gd name="T28" fmla="*/ 2706 w 3192"/>
              <a:gd name="T29" fmla="*/ 1656 h 1992"/>
              <a:gd name="T30" fmla="*/ 2580 w 3192"/>
              <a:gd name="T31" fmla="*/ 1740 h 1992"/>
              <a:gd name="T32" fmla="*/ 2442 w 3192"/>
              <a:gd name="T33" fmla="*/ 1812 h 1992"/>
              <a:gd name="T34" fmla="*/ 2292 w 3192"/>
              <a:gd name="T35" fmla="*/ 1872 h 1992"/>
              <a:gd name="T36" fmla="*/ 2142 w 3192"/>
              <a:gd name="T37" fmla="*/ 1920 h 1992"/>
              <a:gd name="T38" fmla="*/ 1980 w 3192"/>
              <a:gd name="T39" fmla="*/ 1956 h 1992"/>
              <a:gd name="T40" fmla="*/ 1818 w 3192"/>
              <a:gd name="T41" fmla="*/ 1980 h 1992"/>
              <a:gd name="T42" fmla="*/ 1650 w 3192"/>
              <a:gd name="T43" fmla="*/ 1992 h 1992"/>
              <a:gd name="T44" fmla="*/ 1482 w 3192"/>
              <a:gd name="T45" fmla="*/ 1992 h 1992"/>
              <a:gd name="T46" fmla="*/ 1320 w 3192"/>
              <a:gd name="T47" fmla="*/ 1974 h 1992"/>
              <a:gd name="T48" fmla="*/ 1158 w 3192"/>
              <a:gd name="T49" fmla="*/ 1944 h 1992"/>
              <a:gd name="T50" fmla="*/ 1002 w 3192"/>
              <a:gd name="T51" fmla="*/ 1908 h 1992"/>
              <a:gd name="T52" fmla="*/ 846 w 3192"/>
              <a:gd name="T53" fmla="*/ 1854 h 1992"/>
              <a:gd name="T54" fmla="*/ 702 w 3192"/>
              <a:gd name="T55" fmla="*/ 1788 h 1992"/>
              <a:gd name="T56" fmla="*/ 570 w 3192"/>
              <a:gd name="T57" fmla="*/ 1716 h 1992"/>
              <a:gd name="T58" fmla="*/ 450 w 3192"/>
              <a:gd name="T59" fmla="*/ 1626 h 1992"/>
              <a:gd name="T60" fmla="*/ 342 w 3192"/>
              <a:gd name="T61" fmla="*/ 1536 h 1992"/>
              <a:gd name="T62" fmla="*/ 246 w 3192"/>
              <a:gd name="T63" fmla="*/ 1434 h 1992"/>
              <a:gd name="T64" fmla="*/ 162 w 3192"/>
              <a:gd name="T65" fmla="*/ 1320 h 1992"/>
              <a:gd name="T66" fmla="*/ 96 w 3192"/>
              <a:gd name="T67" fmla="*/ 1206 h 1992"/>
              <a:gd name="T68" fmla="*/ 48 w 3192"/>
              <a:gd name="T69" fmla="*/ 1086 h 1992"/>
              <a:gd name="T70" fmla="*/ 18 w 3192"/>
              <a:gd name="T71" fmla="*/ 966 h 1992"/>
              <a:gd name="T72" fmla="*/ 6 w 3192"/>
              <a:gd name="T73" fmla="*/ 840 h 1992"/>
              <a:gd name="T74" fmla="*/ 6 w 3192"/>
              <a:gd name="T75" fmla="*/ 714 h 1992"/>
              <a:gd name="T76" fmla="*/ 24 w 3192"/>
              <a:gd name="T77" fmla="*/ 588 h 1992"/>
              <a:gd name="T78" fmla="*/ 66 w 3192"/>
              <a:gd name="T79" fmla="*/ 468 h 1992"/>
              <a:gd name="T80" fmla="*/ 120 w 3192"/>
              <a:gd name="T81" fmla="*/ 348 h 1992"/>
              <a:gd name="T82" fmla="*/ 192 w 3192"/>
              <a:gd name="T83" fmla="*/ 234 h 1992"/>
              <a:gd name="T84" fmla="*/ 276 w 3192"/>
              <a:gd name="T85" fmla="*/ 132 h 1992"/>
              <a:gd name="T86" fmla="*/ 372 w 3192"/>
              <a:gd name="T87" fmla="*/ 30 h 1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192" h="1992">
                <a:moveTo>
                  <a:pt x="2778" y="0"/>
                </a:moveTo>
                <a:lnTo>
                  <a:pt x="2820" y="30"/>
                </a:lnTo>
                <a:lnTo>
                  <a:pt x="2850" y="60"/>
                </a:lnTo>
                <a:lnTo>
                  <a:pt x="2886" y="96"/>
                </a:lnTo>
                <a:lnTo>
                  <a:pt x="2916" y="132"/>
                </a:lnTo>
                <a:lnTo>
                  <a:pt x="2946" y="162"/>
                </a:lnTo>
                <a:lnTo>
                  <a:pt x="2976" y="198"/>
                </a:lnTo>
                <a:lnTo>
                  <a:pt x="3000" y="234"/>
                </a:lnTo>
                <a:lnTo>
                  <a:pt x="3030" y="276"/>
                </a:lnTo>
                <a:lnTo>
                  <a:pt x="3054" y="312"/>
                </a:lnTo>
                <a:lnTo>
                  <a:pt x="3072" y="348"/>
                </a:lnTo>
                <a:lnTo>
                  <a:pt x="3096" y="390"/>
                </a:lnTo>
                <a:lnTo>
                  <a:pt x="3114" y="426"/>
                </a:lnTo>
                <a:lnTo>
                  <a:pt x="3126" y="468"/>
                </a:lnTo>
                <a:lnTo>
                  <a:pt x="3144" y="510"/>
                </a:lnTo>
                <a:lnTo>
                  <a:pt x="3156" y="552"/>
                </a:lnTo>
                <a:lnTo>
                  <a:pt x="3168" y="588"/>
                </a:lnTo>
                <a:lnTo>
                  <a:pt x="3174" y="630"/>
                </a:lnTo>
                <a:lnTo>
                  <a:pt x="3180" y="672"/>
                </a:lnTo>
                <a:lnTo>
                  <a:pt x="3186" y="714"/>
                </a:lnTo>
                <a:lnTo>
                  <a:pt x="3186" y="756"/>
                </a:lnTo>
                <a:lnTo>
                  <a:pt x="3192" y="798"/>
                </a:lnTo>
                <a:lnTo>
                  <a:pt x="3186" y="840"/>
                </a:lnTo>
                <a:lnTo>
                  <a:pt x="3186" y="882"/>
                </a:lnTo>
                <a:lnTo>
                  <a:pt x="3180" y="924"/>
                </a:lnTo>
                <a:lnTo>
                  <a:pt x="3174" y="966"/>
                </a:lnTo>
                <a:lnTo>
                  <a:pt x="3168" y="1008"/>
                </a:lnTo>
                <a:lnTo>
                  <a:pt x="3156" y="1044"/>
                </a:lnTo>
                <a:lnTo>
                  <a:pt x="3144" y="1086"/>
                </a:lnTo>
                <a:lnTo>
                  <a:pt x="3126" y="1128"/>
                </a:lnTo>
                <a:lnTo>
                  <a:pt x="3114" y="1170"/>
                </a:lnTo>
                <a:lnTo>
                  <a:pt x="3096" y="1206"/>
                </a:lnTo>
                <a:lnTo>
                  <a:pt x="3072" y="1248"/>
                </a:lnTo>
                <a:lnTo>
                  <a:pt x="3054" y="1284"/>
                </a:lnTo>
                <a:lnTo>
                  <a:pt x="3030" y="1320"/>
                </a:lnTo>
                <a:lnTo>
                  <a:pt x="3000" y="1356"/>
                </a:lnTo>
                <a:lnTo>
                  <a:pt x="2976" y="1398"/>
                </a:lnTo>
                <a:lnTo>
                  <a:pt x="2946" y="1434"/>
                </a:lnTo>
                <a:lnTo>
                  <a:pt x="2916" y="1464"/>
                </a:lnTo>
                <a:lnTo>
                  <a:pt x="2886" y="1500"/>
                </a:lnTo>
                <a:lnTo>
                  <a:pt x="2850" y="1536"/>
                </a:lnTo>
                <a:lnTo>
                  <a:pt x="2820" y="1566"/>
                </a:lnTo>
                <a:lnTo>
                  <a:pt x="2778" y="1596"/>
                </a:lnTo>
                <a:lnTo>
                  <a:pt x="2742" y="1626"/>
                </a:lnTo>
                <a:lnTo>
                  <a:pt x="2706" y="1656"/>
                </a:lnTo>
                <a:lnTo>
                  <a:pt x="2664" y="1686"/>
                </a:lnTo>
                <a:lnTo>
                  <a:pt x="2622" y="1716"/>
                </a:lnTo>
                <a:lnTo>
                  <a:pt x="2580" y="1740"/>
                </a:lnTo>
                <a:lnTo>
                  <a:pt x="2532" y="1764"/>
                </a:lnTo>
                <a:lnTo>
                  <a:pt x="2490" y="1788"/>
                </a:lnTo>
                <a:lnTo>
                  <a:pt x="2442" y="1812"/>
                </a:lnTo>
                <a:lnTo>
                  <a:pt x="2394" y="1830"/>
                </a:lnTo>
                <a:lnTo>
                  <a:pt x="2346" y="1854"/>
                </a:lnTo>
                <a:lnTo>
                  <a:pt x="2292" y="1872"/>
                </a:lnTo>
                <a:lnTo>
                  <a:pt x="2244" y="1890"/>
                </a:lnTo>
                <a:lnTo>
                  <a:pt x="2190" y="1908"/>
                </a:lnTo>
                <a:lnTo>
                  <a:pt x="2142" y="1920"/>
                </a:lnTo>
                <a:lnTo>
                  <a:pt x="2088" y="1932"/>
                </a:lnTo>
                <a:lnTo>
                  <a:pt x="2034" y="1944"/>
                </a:lnTo>
                <a:lnTo>
                  <a:pt x="1980" y="1956"/>
                </a:lnTo>
                <a:lnTo>
                  <a:pt x="1926" y="1968"/>
                </a:lnTo>
                <a:lnTo>
                  <a:pt x="1872" y="1974"/>
                </a:lnTo>
                <a:lnTo>
                  <a:pt x="1818" y="1980"/>
                </a:lnTo>
                <a:lnTo>
                  <a:pt x="1764" y="1986"/>
                </a:lnTo>
                <a:lnTo>
                  <a:pt x="1704" y="1992"/>
                </a:lnTo>
                <a:lnTo>
                  <a:pt x="1650" y="1992"/>
                </a:lnTo>
                <a:lnTo>
                  <a:pt x="1596" y="1992"/>
                </a:lnTo>
                <a:lnTo>
                  <a:pt x="1542" y="1992"/>
                </a:lnTo>
                <a:lnTo>
                  <a:pt x="1482" y="1992"/>
                </a:lnTo>
                <a:lnTo>
                  <a:pt x="1428" y="1986"/>
                </a:lnTo>
                <a:lnTo>
                  <a:pt x="1374" y="1980"/>
                </a:lnTo>
                <a:lnTo>
                  <a:pt x="1320" y="1974"/>
                </a:lnTo>
                <a:lnTo>
                  <a:pt x="1266" y="1968"/>
                </a:lnTo>
                <a:lnTo>
                  <a:pt x="1212" y="1956"/>
                </a:lnTo>
                <a:lnTo>
                  <a:pt x="1158" y="1944"/>
                </a:lnTo>
                <a:lnTo>
                  <a:pt x="1104" y="1932"/>
                </a:lnTo>
                <a:lnTo>
                  <a:pt x="1050" y="1920"/>
                </a:lnTo>
                <a:lnTo>
                  <a:pt x="1002" y="1908"/>
                </a:lnTo>
                <a:lnTo>
                  <a:pt x="948" y="1890"/>
                </a:lnTo>
                <a:lnTo>
                  <a:pt x="900" y="1872"/>
                </a:lnTo>
                <a:lnTo>
                  <a:pt x="846" y="1854"/>
                </a:lnTo>
                <a:lnTo>
                  <a:pt x="798" y="1830"/>
                </a:lnTo>
                <a:lnTo>
                  <a:pt x="750" y="1812"/>
                </a:lnTo>
                <a:lnTo>
                  <a:pt x="702" y="1788"/>
                </a:lnTo>
                <a:lnTo>
                  <a:pt x="660" y="1764"/>
                </a:lnTo>
                <a:lnTo>
                  <a:pt x="612" y="1740"/>
                </a:lnTo>
                <a:lnTo>
                  <a:pt x="570" y="1716"/>
                </a:lnTo>
                <a:lnTo>
                  <a:pt x="528" y="1686"/>
                </a:lnTo>
                <a:lnTo>
                  <a:pt x="492" y="1656"/>
                </a:lnTo>
                <a:lnTo>
                  <a:pt x="450" y="1626"/>
                </a:lnTo>
                <a:lnTo>
                  <a:pt x="414" y="1596"/>
                </a:lnTo>
                <a:lnTo>
                  <a:pt x="372" y="1566"/>
                </a:lnTo>
                <a:lnTo>
                  <a:pt x="342" y="1536"/>
                </a:lnTo>
                <a:lnTo>
                  <a:pt x="306" y="1500"/>
                </a:lnTo>
                <a:lnTo>
                  <a:pt x="276" y="1464"/>
                </a:lnTo>
                <a:lnTo>
                  <a:pt x="246" y="1434"/>
                </a:lnTo>
                <a:lnTo>
                  <a:pt x="216" y="1398"/>
                </a:lnTo>
                <a:lnTo>
                  <a:pt x="192" y="1356"/>
                </a:lnTo>
                <a:lnTo>
                  <a:pt x="162" y="1320"/>
                </a:lnTo>
                <a:lnTo>
                  <a:pt x="138" y="1284"/>
                </a:lnTo>
                <a:lnTo>
                  <a:pt x="120" y="1248"/>
                </a:lnTo>
                <a:lnTo>
                  <a:pt x="96" y="1206"/>
                </a:lnTo>
                <a:lnTo>
                  <a:pt x="78" y="1170"/>
                </a:lnTo>
                <a:lnTo>
                  <a:pt x="66" y="1128"/>
                </a:lnTo>
                <a:lnTo>
                  <a:pt x="48" y="1086"/>
                </a:lnTo>
                <a:lnTo>
                  <a:pt x="36" y="1044"/>
                </a:lnTo>
                <a:lnTo>
                  <a:pt x="24" y="1008"/>
                </a:lnTo>
                <a:lnTo>
                  <a:pt x="18" y="966"/>
                </a:lnTo>
                <a:lnTo>
                  <a:pt x="12" y="924"/>
                </a:lnTo>
                <a:lnTo>
                  <a:pt x="6" y="882"/>
                </a:lnTo>
                <a:lnTo>
                  <a:pt x="6" y="840"/>
                </a:lnTo>
                <a:lnTo>
                  <a:pt x="0" y="798"/>
                </a:lnTo>
                <a:lnTo>
                  <a:pt x="6" y="756"/>
                </a:lnTo>
                <a:lnTo>
                  <a:pt x="6" y="714"/>
                </a:lnTo>
                <a:lnTo>
                  <a:pt x="12" y="672"/>
                </a:lnTo>
                <a:lnTo>
                  <a:pt x="18" y="630"/>
                </a:lnTo>
                <a:lnTo>
                  <a:pt x="24" y="588"/>
                </a:lnTo>
                <a:lnTo>
                  <a:pt x="36" y="552"/>
                </a:lnTo>
                <a:lnTo>
                  <a:pt x="48" y="510"/>
                </a:lnTo>
                <a:lnTo>
                  <a:pt x="66" y="468"/>
                </a:lnTo>
                <a:lnTo>
                  <a:pt x="78" y="426"/>
                </a:lnTo>
                <a:lnTo>
                  <a:pt x="96" y="390"/>
                </a:lnTo>
                <a:lnTo>
                  <a:pt x="120" y="348"/>
                </a:lnTo>
                <a:lnTo>
                  <a:pt x="138" y="312"/>
                </a:lnTo>
                <a:lnTo>
                  <a:pt x="162" y="276"/>
                </a:lnTo>
                <a:lnTo>
                  <a:pt x="192" y="234"/>
                </a:lnTo>
                <a:lnTo>
                  <a:pt x="216" y="198"/>
                </a:lnTo>
                <a:lnTo>
                  <a:pt x="246" y="162"/>
                </a:lnTo>
                <a:lnTo>
                  <a:pt x="276" y="132"/>
                </a:lnTo>
                <a:lnTo>
                  <a:pt x="306" y="96"/>
                </a:lnTo>
                <a:lnTo>
                  <a:pt x="342" y="60"/>
                </a:lnTo>
                <a:lnTo>
                  <a:pt x="372" y="30"/>
                </a:lnTo>
                <a:lnTo>
                  <a:pt x="41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46998" name="Group 150"/>
          <p:cNvGrpSpPr>
            <a:grpSpLocks/>
          </p:cNvGrpSpPr>
          <p:nvPr/>
        </p:nvGrpSpPr>
        <p:grpSpPr bwMode="auto">
          <a:xfrm>
            <a:off x="4575175" y="1341438"/>
            <a:ext cx="476250" cy="1295400"/>
            <a:chOff x="3032" y="845"/>
            <a:chExt cx="300" cy="816"/>
          </a:xfrm>
        </p:grpSpPr>
        <p:sp>
          <p:nvSpPr>
            <p:cNvPr id="846999" name="Line 151"/>
            <p:cNvSpPr>
              <a:spLocks noChangeShapeType="1"/>
            </p:cNvSpPr>
            <p:nvPr/>
          </p:nvSpPr>
          <p:spPr bwMode="auto">
            <a:xfrm flipH="1" flipV="1">
              <a:off x="3044" y="983"/>
              <a:ext cx="288" cy="6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00" name="Freeform 152"/>
            <p:cNvSpPr>
              <a:spLocks noEditPoints="1"/>
            </p:cNvSpPr>
            <p:nvPr/>
          </p:nvSpPr>
          <p:spPr bwMode="auto">
            <a:xfrm>
              <a:off x="3032" y="845"/>
              <a:ext cx="78" cy="138"/>
            </a:xfrm>
            <a:custGeom>
              <a:avLst/>
              <a:gdLst>
                <a:gd name="T0" fmla="*/ 0 w 78"/>
                <a:gd name="T1" fmla="*/ 66 h 138"/>
                <a:gd name="T2" fmla="*/ 0 w 78"/>
                <a:gd name="T3" fmla="*/ 72 h 138"/>
                <a:gd name="T4" fmla="*/ 0 w 78"/>
                <a:gd name="T5" fmla="*/ 78 h 138"/>
                <a:gd name="T6" fmla="*/ 6 w 78"/>
                <a:gd name="T7" fmla="*/ 78 h 138"/>
                <a:gd name="T8" fmla="*/ 6 w 78"/>
                <a:gd name="T9" fmla="*/ 84 h 138"/>
                <a:gd name="T10" fmla="*/ 12 w 78"/>
                <a:gd name="T11" fmla="*/ 84 h 138"/>
                <a:gd name="T12" fmla="*/ 18 w 78"/>
                <a:gd name="T13" fmla="*/ 90 h 138"/>
                <a:gd name="T14" fmla="*/ 24 w 78"/>
                <a:gd name="T15" fmla="*/ 90 h 138"/>
                <a:gd name="T16" fmla="*/ 12 w 78"/>
                <a:gd name="T17" fmla="*/ 138 h 138"/>
                <a:gd name="T18" fmla="*/ 30 w 78"/>
                <a:gd name="T19" fmla="*/ 96 h 138"/>
                <a:gd name="T20" fmla="*/ 36 w 78"/>
                <a:gd name="T21" fmla="*/ 96 h 138"/>
                <a:gd name="T22" fmla="*/ 42 w 78"/>
                <a:gd name="T23" fmla="*/ 96 h 138"/>
                <a:gd name="T24" fmla="*/ 48 w 78"/>
                <a:gd name="T25" fmla="*/ 96 h 138"/>
                <a:gd name="T26" fmla="*/ 60 w 78"/>
                <a:gd name="T27" fmla="*/ 96 h 138"/>
                <a:gd name="T28" fmla="*/ 66 w 78"/>
                <a:gd name="T29" fmla="*/ 96 h 138"/>
                <a:gd name="T30" fmla="*/ 66 w 78"/>
                <a:gd name="T31" fmla="*/ 90 h 138"/>
                <a:gd name="T32" fmla="*/ 72 w 78"/>
                <a:gd name="T33" fmla="*/ 84 h 138"/>
                <a:gd name="T34" fmla="*/ 66 w 78"/>
                <a:gd name="T35" fmla="*/ 78 h 138"/>
                <a:gd name="T36" fmla="*/ 66 w 78"/>
                <a:gd name="T37" fmla="*/ 72 h 138"/>
                <a:gd name="T38" fmla="*/ 66 w 78"/>
                <a:gd name="T39" fmla="*/ 66 h 138"/>
                <a:gd name="T40" fmla="*/ 60 w 78"/>
                <a:gd name="T41" fmla="*/ 66 h 138"/>
                <a:gd name="T42" fmla="*/ 66 w 78"/>
                <a:gd name="T43" fmla="*/ 24 h 138"/>
                <a:gd name="T44" fmla="*/ 72 w 78"/>
                <a:gd name="T45" fmla="*/ 24 h 138"/>
                <a:gd name="T46" fmla="*/ 78 w 78"/>
                <a:gd name="T47" fmla="*/ 24 h 138"/>
                <a:gd name="T48" fmla="*/ 78 w 78"/>
                <a:gd name="T49" fmla="*/ 18 h 138"/>
                <a:gd name="T50" fmla="*/ 78 w 78"/>
                <a:gd name="T51" fmla="*/ 12 h 138"/>
                <a:gd name="T52" fmla="*/ 72 w 78"/>
                <a:gd name="T53" fmla="*/ 6 h 138"/>
                <a:gd name="T54" fmla="*/ 66 w 78"/>
                <a:gd name="T55" fmla="*/ 0 h 138"/>
                <a:gd name="T56" fmla="*/ 60 w 78"/>
                <a:gd name="T57" fmla="*/ 0 h 138"/>
                <a:gd name="T58" fmla="*/ 54 w 78"/>
                <a:gd name="T59" fmla="*/ 0 h 138"/>
                <a:gd name="T60" fmla="*/ 48 w 78"/>
                <a:gd name="T61" fmla="*/ 0 h 138"/>
                <a:gd name="T62" fmla="*/ 42 w 78"/>
                <a:gd name="T63" fmla="*/ 0 h 138"/>
                <a:gd name="T64" fmla="*/ 36 w 78"/>
                <a:gd name="T65" fmla="*/ 0 h 138"/>
                <a:gd name="T66" fmla="*/ 30 w 78"/>
                <a:gd name="T67" fmla="*/ 0 h 138"/>
                <a:gd name="T68" fmla="*/ 30 w 78"/>
                <a:gd name="T69" fmla="*/ 6 h 138"/>
                <a:gd name="T70" fmla="*/ 30 w 78"/>
                <a:gd name="T71" fmla="*/ 12 h 138"/>
                <a:gd name="T72" fmla="*/ 36 w 78"/>
                <a:gd name="T73" fmla="*/ 12 h 138"/>
                <a:gd name="T74" fmla="*/ 18 w 78"/>
                <a:gd name="T75" fmla="*/ 54 h 138"/>
                <a:gd name="T76" fmla="*/ 12 w 78"/>
                <a:gd name="T77" fmla="*/ 54 h 138"/>
                <a:gd name="T78" fmla="*/ 6 w 78"/>
                <a:gd name="T79" fmla="*/ 54 h 138"/>
                <a:gd name="T80" fmla="*/ 0 w 78"/>
                <a:gd name="T81" fmla="*/ 60 h 138"/>
                <a:gd name="T82" fmla="*/ 0 w 78"/>
                <a:gd name="T83" fmla="*/ 66 h 138"/>
                <a:gd name="T84" fmla="*/ 18 w 78"/>
                <a:gd name="T85" fmla="*/ 54 h 138"/>
                <a:gd name="T86" fmla="*/ 36 w 78"/>
                <a:gd name="T87" fmla="*/ 18 h 138"/>
                <a:gd name="T88" fmla="*/ 42 w 78"/>
                <a:gd name="T89" fmla="*/ 18 h 138"/>
                <a:gd name="T90" fmla="*/ 30 w 78"/>
                <a:gd name="T91" fmla="*/ 66 h 138"/>
                <a:gd name="T92" fmla="*/ 24 w 78"/>
                <a:gd name="T93" fmla="*/ 66 h 138"/>
                <a:gd name="T94" fmla="*/ 24 w 78"/>
                <a:gd name="T95" fmla="*/ 60 h 138"/>
                <a:gd name="T96" fmla="*/ 18 w 78"/>
                <a:gd name="T97" fmla="*/ 60 h 138"/>
                <a:gd name="T98" fmla="*/ 18 w 78"/>
                <a:gd name="T9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38">
                  <a:moveTo>
                    <a:pt x="0" y="66"/>
                  </a:moveTo>
                  <a:lnTo>
                    <a:pt x="0" y="72"/>
                  </a:lnTo>
                  <a:lnTo>
                    <a:pt x="0" y="78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12" y="138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48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66" y="90"/>
                  </a:lnTo>
                  <a:lnTo>
                    <a:pt x="72" y="84"/>
                  </a:lnTo>
                  <a:lnTo>
                    <a:pt x="66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0" y="60"/>
                  </a:lnTo>
                  <a:lnTo>
                    <a:pt x="0" y="66"/>
                  </a:lnTo>
                  <a:close/>
                  <a:moveTo>
                    <a:pt x="18" y="54"/>
                  </a:moveTo>
                  <a:lnTo>
                    <a:pt x="36" y="18"/>
                  </a:lnTo>
                  <a:lnTo>
                    <a:pt x="42" y="18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01" name="Freeform 153"/>
            <p:cNvSpPr>
              <a:spLocks/>
            </p:cNvSpPr>
            <p:nvPr/>
          </p:nvSpPr>
          <p:spPr bwMode="auto">
            <a:xfrm>
              <a:off x="3032" y="845"/>
              <a:ext cx="78" cy="138"/>
            </a:xfrm>
            <a:custGeom>
              <a:avLst/>
              <a:gdLst>
                <a:gd name="T0" fmla="*/ 0 w 78"/>
                <a:gd name="T1" fmla="*/ 66 h 138"/>
                <a:gd name="T2" fmla="*/ 0 w 78"/>
                <a:gd name="T3" fmla="*/ 72 h 138"/>
                <a:gd name="T4" fmla="*/ 0 w 78"/>
                <a:gd name="T5" fmla="*/ 78 h 138"/>
                <a:gd name="T6" fmla="*/ 6 w 78"/>
                <a:gd name="T7" fmla="*/ 78 h 138"/>
                <a:gd name="T8" fmla="*/ 6 w 78"/>
                <a:gd name="T9" fmla="*/ 84 h 138"/>
                <a:gd name="T10" fmla="*/ 12 w 78"/>
                <a:gd name="T11" fmla="*/ 84 h 138"/>
                <a:gd name="T12" fmla="*/ 18 w 78"/>
                <a:gd name="T13" fmla="*/ 90 h 138"/>
                <a:gd name="T14" fmla="*/ 24 w 78"/>
                <a:gd name="T15" fmla="*/ 90 h 138"/>
                <a:gd name="T16" fmla="*/ 12 w 78"/>
                <a:gd name="T17" fmla="*/ 138 h 138"/>
                <a:gd name="T18" fmla="*/ 30 w 78"/>
                <a:gd name="T19" fmla="*/ 96 h 138"/>
                <a:gd name="T20" fmla="*/ 36 w 78"/>
                <a:gd name="T21" fmla="*/ 96 h 138"/>
                <a:gd name="T22" fmla="*/ 42 w 78"/>
                <a:gd name="T23" fmla="*/ 96 h 138"/>
                <a:gd name="T24" fmla="*/ 48 w 78"/>
                <a:gd name="T25" fmla="*/ 96 h 138"/>
                <a:gd name="T26" fmla="*/ 60 w 78"/>
                <a:gd name="T27" fmla="*/ 96 h 138"/>
                <a:gd name="T28" fmla="*/ 66 w 78"/>
                <a:gd name="T29" fmla="*/ 96 h 138"/>
                <a:gd name="T30" fmla="*/ 66 w 78"/>
                <a:gd name="T31" fmla="*/ 90 h 138"/>
                <a:gd name="T32" fmla="*/ 72 w 78"/>
                <a:gd name="T33" fmla="*/ 84 h 138"/>
                <a:gd name="T34" fmla="*/ 66 w 78"/>
                <a:gd name="T35" fmla="*/ 78 h 138"/>
                <a:gd name="T36" fmla="*/ 66 w 78"/>
                <a:gd name="T37" fmla="*/ 72 h 138"/>
                <a:gd name="T38" fmla="*/ 66 w 78"/>
                <a:gd name="T39" fmla="*/ 66 h 138"/>
                <a:gd name="T40" fmla="*/ 60 w 78"/>
                <a:gd name="T41" fmla="*/ 66 h 138"/>
                <a:gd name="T42" fmla="*/ 66 w 78"/>
                <a:gd name="T43" fmla="*/ 24 h 138"/>
                <a:gd name="T44" fmla="*/ 72 w 78"/>
                <a:gd name="T45" fmla="*/ 24 h 138"/>
                <a:gd name="T46" fmla="*/ 78 w 78"/>
                <a:gd name="T47" fmla="*/ 24 h 138"/>
                <a:gd name="T48" fmla="*/ 78 w 78"/>
                <a:gd name="T49" fmla="*/ 18 h 138"/>
                <a:gd name="T50" fmla="*/ 78 w 78"/>
                <a:gd name="T51" fmla="*/ 12 h 138"/>
                <a:gd name="T52" fmla="*/ 72 w 78"/>
                <a:gd name="T53" fmla="*/ 6 h 138"/>
                <a:gd name="T54" fmla="*/ 66 w 78"/>
                <a:gd name="T55" fmla="*/ 0 h 138"/>
                <a:gd name="T56" fmla="*/ 60 w 78"/>
                <a:gd name="T57" fmla="*/ 0 h 138"/>
                <a:gd name="T58" fmla="*/ 54 w 78"/>
                <a:gd name="T59" fmla="*/ 0 h 138"/>
                <a:gd name="T60" fmla="*/ 48 w 78"/>
                <a:gd name="T61" fmla="*/ 0 h 138"/>
                <a:gd name="T62" fmla="*/ 42 w 78"/>
                <a:gd name="T63" fmla="*/ 0 h 138"/>
                <a:gd name="T64" fmla="*/ 36 w 78"/>
                <a:gd name="T65" fmla="*/ 0 h 138"/>
                <a:gd name="T66" fmla="*/ 30 w 78"/>
                <a:gd name="T67" fmla="*/ 0 h 138"/>
                <a:gd name="T68" fmla="*/ 30 w 78"/>
                <a:gd name="T69" fmla="*/ 6 h 138"/>
                <a:gd name="T70" fmla="*/ 30 w 78"/>
                <a:gd name="T71" fmla="*/ 12 h 138"/>
                <a:gd name="T72" fmla="*/ 36 w 78"/>
                <a:gd name="T73" fmla="*/ 12 h 138"/>
                <a:gd name="T74" fmla="*/ 18 w 78"/>
                <a:gd name="T75" fmla="*/ 54 h 138"/>
                <a:gd name="T76" fmla="*/ 12 w 78"/>
                <a:gd name="T77" fmla="*/ 54 h 138"/>
                <a:gd name="T78" fmla="*/ 6 w 78"/>
                <a:gd name="T79" fmla="*/ 54 h 138"/>
                <a:gd name="T80" fmla="*/ 0 w 78"/>
                <a:gd name="T81" fmla="*/ 60 h 138"/>
                <a:gd name="T82" fmla="*/ 0 w 78"/>
                <a:gd name="T83" fmla="*/ 6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" h="138">
                  <a:moveTo>
                    <a:pt x="0" y="66"/>
                  </a:moveTo>
                  <a:lnTo>
                    <a:pt x="0" y="72"/>
                  </a:lnTo>
                  <a:lnTo>
                    <a:pt x="0" y="78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12" y="138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48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66" y="90"/>
                  </a:lnTo>
                  <a:lnTo>
                    <a:pt x="72" y="84"/>
                  </a:lnTo>
                  <a:lnTo>
                    <a:pt x="66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0" y="60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02" name="Freeform 154"/>
            <p:cNvSpPr>
              <a:spLocks/>
            </p:cNvSpPr>
            <p:nvPr/>
          </p:nvSpPr>
          <p:spPr bwMode="auto">
            <a:xfrm>
              <a:off x="3050" y="863"/>
              <a:ext cx="24" cy="48"/>
            </a:xfrm>
            <a:custGeom>
              <a:avLst/>
              <a:gdLst>
                <a:gd name="T0" fmla="*/ 0 w 24"/>
                <a:gd name="T1" fmla="*/ 36 h 48"/>
                <a:gd name="T2" fmla="*/ 18 w 24"/>
                <a:gd name="T3" fmla="*/ 0 h 48"/>
                <a:gd name="T4" fmla="*/ 24 w 24"/>
                <a:gd name="T5" fmla="*/ 0 h 48"/>
                <a:gd name="T6" fmla="*/ 12 w 24"/>
                <a:gd name="T7" fmla="*/ 48 h 48"/>
                <a:gd name="T8" fmla="*/ 6 w 24"/>
                <a:gd name="T9" fmla="*/ 48 h 48"/>
                <a:gd name="T10" fmla="*/ 6 w 24"/>
                <a:gd name="T11" fmla="*/ 42 h 48"/>
                <a:gd name="T12" fmla="*/ 0 w 24"/>
                <a:gd name="T13" fmla="*/ 42 h 48"/>
                <a:gd name="T14" fmla="*/ 0 w 24"/>
                <a:gd name="T15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8">
                  <a:moveTo>
                    <a:pt x="0" y="36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47003" name="Freeform 155"/>
          <p:cNvSpPr>
            <a:spLocks/>
          </p:cNvSpPr>
          <p:nvPr/>
        </p:nvSpPr>
        <p:spPr bwMode="auto">
          <a:xfrm>
            <a:off x="1644650" y="3422650"/>
            <a:ext cx="5848350" cy="2190750"/>
          </a:xfrm>
          <a:custGeom>
            <a:avLst/>
            <a:gdLst>
              <a:gd name="T0" fmla="*/ 3684 w 3684"/>
              <a:gd name="T1" fmla="*/ 48 h 1380"/>
              <a:gd name="T2" fmla="*/ 3672 w 3684"/>
              <a:gd name="T3" fmla="*/ 144 h 1380"/>
              <a:gd name="T4" fmla="*/ 3654 w 3684"/>
              <a:gd name="T5" fmla="*/ 240 h 1380"/>
              <a:gd name="T6" fmla="*/ 3630 w 3684"/>
              <a:gd name="T7" fmla="*/ 336 h 1380"/>
              <a:gd name="T8" fmla="*/ 3594 w 3684"/>
              <a:gd name="T9" fmla="*/ 426 h 1380"/>
              <a:gd name="T10" fmla="*/ 3546 w 3684"/>
              <a:gd name="T11" fmla="*/ 516 h 1380"/>
              <a:gd name="T12" fmla="*/ 3498 w 3684"/>
              <a:gd name="T13" fmla="*/ 606 h 1380"/>
              <a:gd name="T14" fmla="*/ 3438 w 3684"/>
              <a:gd name="T15" fmla="*/ 690 h 1380"/>
              <a:gd name="T16" fmla="*/ 3366 w 3684"/>
              <a:gd name="T17" fmla="*/ 774 h 1380"/>
              <a:gd name="T18" fmla="*/ 3294 w 3684"/>
              <a:gd name="T19" fmla="*/ 852 h 1380"/>
              <a:gd name="T20" fmla="*/ 3210 w 3684"/>
              <a:gd name="T21" fmla="*/ 924 h 1380"/>
              <a:gd name="T22" fmla="*/ 3120 w 3684"/>
              <a:gd name="T23" fmla="*/ 996 h 1380"/>
              <a:gd name="T24" fmla="*/ 3024 w 3684"/>
              <a:gd name="T25" fmla="*/ 1056 h 1380"/>
              <a:gd name="T26" fmla="*/ 2922 w 3684"/>
              <a:gd name="T27" fmla="*/ 1116 h 1380"/>
              <a:gd name="T28" fmla="*/ 2820 w 3684"/>
              <a:gd name="T29" fmla="*/ 1170 h 1380"/>
              <a:gd name="T30" fmla="*/ 2706 w 3684"/>
              <a:gd name="T31" fmla="*/ 1218 h 1380"/>
              <a:gd name="T32" fmla="*/ 2592 w 3684"/>
              <a:gd name="T33" fmla="*/ 1260 h 1380"/>
              <a:gd name="T34" fmla="*/ 2472 w 3684"/>
              <a:gd name="T35" fmla="*/ 1296 h 1380"/>
              <a:gd name="T36" fmla="*/ 2352 w 3684"/>
              <a:gd name="T37" fmla="*/ 1326 h 1380"/>
              <a:gd name="T38" fmla="*/ 2226 w 3684"/>
              <a:gd name="T39" fmla="*/ 1350 h 1380"/>
              <a:gd name="T40" fmla="*/ 2100 w 3684"/>
              <a:gd name="T41" fmla="*/ 1368 h 1380"/>
              <a:gd name="T42" fmla="*/ 1968 w 3684"/>
              <a:gd name="T43" fmla="*/ 1380 h 1380"/>
              <a:gd name="T44" fmla="*/ 1842 w 3684"/>
              <a:gd name="T45" fmla="*/ 1380 h 1380"/>
              <a:gd name="T46" fmla="*/ 1716 w 3684"/>
              <a:gd name="T47" fmla="*/ 1380 h 1380"/>
              <a:gd name="T48" fmla="*/ 1584 w 3684"/>
              <a:gd name="T49" fmla="*/ 1368 h 1380"/>
              <a:gd name="T50" fmla="*/ 1458 w 3684"/>
              <a:gd name="T51" fmla="*/ 1350 h 1380"/>
              <a:gd name="T52" fmla="*/ 1332 w 3684"/>
              <a:gd name="T53" fmla="*/ 1326 h 1380"/>
              <a:gd name="T54" fmla="*/ 1212 w 3684"/>
              <a:gd name="T55" fmla="*/ 1296 h 1380"/>
              <a:gd name="T56" fmla="*/ 1092 w 3684"/>
              <a:gd name="T57" fmla="*/ 1260 h 1380"/>
              <a:gd name="T58" fmla="*/ 978 w 3684"/>
              <a:gd name="T59" fmla="*/ 1218 h 1380"/>
              <a:gd name="T60" fmla="*/ 870 w 3684"/>
              <a:gd name="T61" fmla="*/ 1170 h 1380"/>
              <a:gd name="T62" fmla="*/ 762 w 3684"/>
              <a:gd name="T63" fmla="*/ 1116 h 1380"/>
              <a:gd name="T64" fmla="*/ 660 w 3684"/>
              <a:gd name="T65" fmla="*/ 1056 h 1380"/>
              <a:gd name="T66" fmla="*/ 564 w 3684"/>
              <a:gd name="T67" fmla="*/ 996 h 1380"/>
              <a:gd name="T68" fmla="*/ 474 w 3684"/>
              <a:gd name="T69" fmla="*/ 924 h 1380"/>
              <a:gd name="T70" fmla="*/ 390 w 3684"/>
              <a:gd name="T71" fmla="*/ 852 h 1380"/>
              <a:gd name="T72" fmla="*/ 318 w 3684"/>
              <a:gd name="T73" fmla="*/ 774 h 1380"/>
              <a:gd name="T74" fmla="*/ 246 w 3684"/>
              <a:gd name="T75" fmla="*/ 690 h 1380"/>
              <a:gd name="T76" fmla="*/ 186 w 3684"/>
              <a:gd name="T77" fmla="*/ 606 h 1380"/>
              <a:gd name="T78" fmla="*/ 138 w 3684"/>
              <a:gd name="T79" fmla="*/ 516 h 1380"/>
              <a:gd name="T80" fmla="*/ 90 w 3684"/>
              <a:gd name="T81" fmla="*/ 426 h 1380"/>
              <a:gd name="T82" fmla="*/ 54 w 3684"/>
              <a:gd name="T83" fmla="*/ 336 h 1380"/>
              <a:gd name="T84" fmla="*/ 30 w 3684"/>
              <a:gd name="T85" fmla="*/ 240 h 1380"/>
              <a:gd name="T86" fmla="*/ 12 w 3684"/>
              <a:gd name="T87" fmla="*/ 144 h 1380"/>
              <a:gd name="T88" fmla="*/ 0 w 3684"/>
              <a:gd name="T89" fmla="*/ 48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84" h="1380">
                <a:moveTo>
                  <a:pt x="3684" y="0"/>
                </a:moveTo>
                <a:lnTo>
                  <a:pt x="3684" y="48"/>
                </a:lnTo>
                <a:lnTo>
                  <a:pt x="3678" y="96"/>
                </a:lnTo>
                <a:lnTo>
                  <a:pt x="3672" y="144"/>
                </a:lnTo>
                <a:lnTo>
                  <a:pt x="3666" y="192"/>
                </a:lnTo>
                <a:lnTo>
                  <a:pt x="3654" y="240"/>
                </a:lnTo>
                <a:lnTo>
                  <a:pt x="3642" y="288"/>
                </a:lnTo>
                <a:lnTo>
                  <a:pt x="3630" y="336"/>
                </a:lnTo>
                <a:lnTo>
                  <a:pt x="3612" y="384"/>
                </a:lnTo>
                <a:lnTo>
                  <a:pt x="3594" y="426"/>
                </a:lnTo>
                <a:lnTo>
                  <a:pt x="3570" y="474"/>
                </a:lnTo>
                <a:lnTo>
                  <a:pt x="3546" y="516"/>
                </a:lnTo>
                <a:lnTo>
                  <a:pt x="3522" y="564"/>
                </a:lnTo>
                <a:lnTo>
                  <a:pt x="3498" y="606"/>
                </a:lnTo>
                <a:lnTo>
                  <a:pt x="3468" y="648"/>
                </a:lnTo>
                <a:lnTo>
                  <a:pt x="3438" y="690"/>
                </a:lnTo>
                <a:lnTo>
                  <a:pt x="3402" y="732"/>
                </a:lnTo>
                <a:lnTo>
                  <a:pt x="3366" y="774"/>
                </a:lnTo>
                <a:lnTo>
                  <a:pt x="3330" y="810"/>
                </a:lnTo>
                <a:lnTo>
                  <a:pt x="3294" y="852"/>
                </a:lnTo>
                <a:lnTo>
                  <a:pt x="3252" y="888"/>
                </a:lnTo>
                <a:lnTo>
                  <a:pt x="3210" y="924"/>
                </a:lnTo>
                <a:lnTo>
                  <a:pt x="3168" y="960"/>
                </a:lnTo>
                <a:lnTo>
                  <a:pt x="3120" y="996"/>
                </a:lnTo>
                <a:lnTo>
                  <a:pt x="3072" y="1026"/>
                </a:lnTo>
                <a:lnTo>
                  <a:pt x="3024" y="1056"/>
                </a:lnTo>
                <a:lnTo>
                  <a:pt x="2976" y="1086"/>
                </a:lnTo>
                <a:lnTo>
                  <a:pt x="2922" y="1116"/>
                </a:lnTo>
                <a:lnTo>
                  <a:pt x="2874" y="1146"/>
                </a:lnTo>
                <a:lnTo>
                  <a:pt x="2820" y="1170"/>
                </a:lnTo>
                <a:lnTo>
                  <a:pt x="2760" y="1194"/>
                </a:lnTo>
                <a:lnTo>
                  <a:pt x="2706" y="1218"/>
                </a:lnTo>
                <a:lnTo>
                  <a:pt x="2646" y="1242"/>
                </a:lnTo>
                <a:lnTo>
                  <a:pt x="2592" y="1260"/>
                </a:lnTo>
                <a:lnTo>
                  <a:pt x="2532" y="1278"/>
                </a:lnTo>
                <a:lnTo>
                  <a:pt x="2472" y="1296"/>
                </a:lnTo>
                <a:lnTo>
                  <a:pt x="2412" y="1314"/>
                </a:lnTo>
                <a:lnTo>
                  <a:pt x="2352" y="1326"/>
                </a:lnTo>
                <a:lnTo>
                  <a:pt x="2286" y="1338"/>
                </a:lnTo>
                <a:lnTo>
                  <a:pt x="2226" y="1350"/>
                </a:lnTo>
                <a:lnTo>
                  <a:pt x="2160" y="1362"/>
                </a:lnTo>
                <a:lnTo>
                  <a:pt x="2100" y="1368"/>
                </a:lnTo>
                <a:lnTo>
                  <a:pt x="2034" y="1374"/>
                </a:lnTo>
                <a:lnTo>
                  <a:pt x="1968" y="1380"/>
                </a:lnTo>
                <a:lnTo>
                  <a:pt x="1908" y="1380"/>
                </a:lnTo>
                <a:lnTo>
                  <a:pt x="1842" y="1380"/>
                </a:lnTo>
                <a:lnTo>
                  <a:pt x="1776" y="1380"/>
                </a:lnTo>
                <a:lnTo>
                  <a:pt x="1716" y="1380"/>
                </a:lnTo>
                <a:lnTo>
                  <a:pt x="1650" y="1374"/>
                </a:lnTo>
                <a:lnTo>
                  <a:pt x="1584" y="1368"/>
                </a:lnTo>
                <a:lnTo>
                  <a:pt x="1524" y="1362"/>
                </a:lnTo>
                <a:lnTo>
                  <a:pt x="1458" y="1350"/>
                </a:lnTo>
                <a:lnTo>
                  <a:pt x="1398" y="1338"/>
                </a:lnTo>
                <a:lnTo>
                  <a:pt x="1332" y="1326"/>
                </a:lnTo>
                <a:lnTo>
                  <a:pt x="1272" y="1314"/>
                </a:lnTo>
                <a:lnTo>
                  <a:pt x="1212" y="1296"/>
                </a:lnTo>
                <a:lnTo>
                  <a:pt x="1152" y="1278"/>
                </a:lnTo>
                <a:lnTo>
                  <a:pt x="1092" y="1260"/>
                </a:lnTo>
                <a:lnTo>
                  <a:pt x="1038" y="1242"/>
                </a:lnTo>
                <a:lnTo>
                  <a:pt x="978" y="1218"/>
                </a:lnTo>
                <a:lnTo>
                  <a:pt x="924" y="1194"/>
                </a:lnTo>
                <a:lnTo>
                  <a:pt x="870" y="1170"/>
                </a:lnTo>
                <a:lnTo>
                  <a:pt x="810" y="1146"/>
                </a:lnTo>
                <a:lnTo>
                  <a:pt x="762" y="1116"/>
                </a:lnTo>
                <a:lnTo>
                  <a:pt x="708" y="1086"/>
                </a:lnTo>
                <a:lnTo>
                  <a:pt x="660" y="1056"/>
                </a:lnTo>
                <a:lnTo>
                  <a:pt x="612" y="1026"/>
                </a:lnTo>
                <a:lnTo>
                  <a:pt x="564" y="996"/>
                </a:lnTo>
                <a:lnTo>
                  <a:pt x="516" y="960"/>
                </a:lnTo>
                <a:lnTo>
                  <a:pt x="474" y="924"/>
                </a:lnTo>
                <a:lnTo>
                  <a:pt x="432" y="888"/>
                </a:lnTo>
                <a:lnTo>
                  <a:pt x="390" y="852"/>
                </a:lnTo>
                <a:lnTo>
                  <a:pt x="354" y="810"/>
                </a:lnTo>
                <a:lnTo>
                  <a:pt x="318" y="774"/>
                </a:lnTo>
                <a:lnTo>
                  <a:pt x="282" y="732"/>
                </a:lnTo>
                <a:lnTo>
                  <a:pt x="246" y="690"/>
                </a:lnTo>
                <a:lnTo>
                  <a:pt x="216" y="648"/>
                </a:lnTo>
                <a:lnTo>
                  <a:pt x="186" y="606"/>
                </a:lnTo>
                <a:lnTo>
                  <a:pt x="162" y="564"/>
                </a:lnTo>
                <a:lnTo>
                  <a:pt x="138" y="516"/>
                </a:lnTo>
                <a:lnTo>
                  <a:pt x="114" y="474"/>
                </a:lnTo>
                <a:lnTo>
                  <a:pt x="90" y="426"/>
                </a:lnTo>
                <a:lnTo>
                  <a:pt x="72" y="384"/>
                </a:lnTo>
                <a:lnTo>
                  <a:pt x="54" y="336"/>
                </a:lnTo>
                <a:lnTo>
                  <a:pt x="42" y="288"/>
                </a:lnTo>
                <a:lnTo>
                  <a:pt x="30" y="240"/>
                </a:lnTo>
                <a:lnTo>
                  <a:pt x="18" y="192"/>
                </a:lnTo>
                <a:lnTo>
                  <a:pt x="12" y="144"/>
                </a:lnTo>
                <a:lnTo>
                  <a:pt x="6" y="96"/>
                </a:ln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04" name="Freeform 156"/>
          <p:cNvSpPr>
            <a:spLocks/>
          </p:cNvSpPr>
          <p:nvPr/>
        </p:nvSpPr>
        <p:spPr bwMode="auto">
          <a:xfrm>
            <a:off x="4568825" y="812800"/>
            <a:ext cx="1588" cy="771525"/>
          </a:xfrm>
          <a:custGeom>
            <a:avLst/>
            <a:gdLst>
              <a:gd name="T0" fmla="*/ 0 h 486"/>
              <a:gd name="T1" fmla="*/ 30 h 486"/>
              <a:gd name="T2" fmla="*/ 54 h 486"/>
              <a:gd name="T3" fmla="*/ 90 h 486"/>
              <a:gd name="T4" fmla="*/ 120 h 486"/>
              <a:gd name="T5" fmla="*/ 156 h 486"/>
              <a:gd name="T6" fmla="*/ 192 h 486"/>
              <a:gd name="T7" fmla="*/ 228 h 486"/>
              <a:gd name="T8" fmla="*/ 270 h 486"/>
              <a:gd name="T9" fmla="*/ 306 h 486"/>
              <a:gd name="T10" fmla="*/ 354 h 486"/>
              <a:gd name="T11" fmla="*/ 396 h 486"/>
              <a:gd name="T12" fmla="*/ 444 h 486"/>
              <a:gd name="T13" fmla="*/ 486 h 48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</a:cxnLst>
            <a:rect l="0" t="0" r="r" b="b"/>
            <a:pathLst>
              <a:path h="486">
                <a:moveTo>
                  <a:pt x="0" y="0"/>
                </a:moveTo>
                <a:lnTo>
                  <a:pt x="0" y="30"/>
                </a:lnTo>
                <a:lnTo>
                  <a:pt x="0" y="54"/>
                </a:lnTo>
                <a:lnTo>
                  <a:pt x="0" y="90"/>
                </a:lnTo>
                <a:lnTo>
                  <a:pt x="0" y="120"/>
                </a:lnTo>
                <a:lnTo>
                  <a:pt x="0" y="156"/>
                </a:lnTo>
                <a:lnTo>
                  <a:pt x="0" y="192"/>
                </a:lnTo>
                <a:lnTo>
                  <a:pt x="0" y="228"/>
                </a:lnTo>
                <a:lnTo>
                  <a:pt x="0" y="270"/>
                </a:lnTo>
                <a:lnTo>
                  <a:pt x="0" y="306"/>
                </a:lnTo>
                <a:lnTo>
                  <a:pt x="0" y="354"/>
                </a:lnTo>
                <a:lnTo>
                  <a:pt x="0" y="396"/>
                </a:lnTo>
                <a:lnTo>
                  <a:pt x="0" y="444"/>
                </a:lnTo>
                <a:lnTo>
                  <a:pt x="0" y="48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05" name="Freeform 157"/>
          <p:cNvSpPr>
            <a:spLocks/>
          </p:cNvSpPr>
          <p:nvPr/>
        </p:nvSpPr>
        <p:spPr bwMode="auto">
          <a:xfrm>
            <a:off x="3625850" y="803275"/>
            <a:ext cx="942975" cy="781050"/>
          </a:xfrm>
          <a:custGeom>
            <a:avLst/>
            <a:gdLst>
              <a:gd name="T0" fmla="*/ 0 w 594"/>
              <a:gd name="T1" fmla="*/ 0 h 492"/>
              <a:gd name="T2" fmla="*/ 30 w 594"/>
              <a:gd name="T3" fmla="*/ 6 h 492"/>
              <a:gd name="T4" fmla="*/ 54 w 594"/>
              <a:gd name="T5" fmla="*/ 12 h 492"/>
              <a:gd name="T6" fmla="*/ 78 w 594"/>
              <a:gd name="T7" fmla="*/ 24 h 492"/>
              <a:gd name="T8" fmla="*/ 108 w 594"/>
              <a:gd name="T9" fmla="*/ 36 h 492"/>
              <a:gd name="T10" fmla="*/ 132 w 594"/>
              <a:gd name="T11" fmla="*/ 54 h 492"/>
              <a:gd name="T12" fmla="*/ 162 w 594"/>
              <a:gd name="T13" fmla="*/ 72 h 492"/>
              <a:gd name="T14" fmla="*/ 192 w 594"/>
              <a:gd name="T15" fmla="*/ 90 h 492"/>
              <a:gd name="T16" fmla="*/ 222 w 594"/>
              <a:gd name="T17" fmla="*/ 108 h 492"/>
              <a:gd name="T18" fmla="*/ 246 w 594"/>
              <a:gd name="T19" fmla="*/ 132 h 492"/>
              <a:gd name="T20" fmla="*/ 276 w 594"/>
              <a:gd name="T21" fmla="*/ 156 h 492"/>
              <a:gd name="T22" fmla="*/ 312 w 594"/>
              <a:gd name="T23" fmla="*/ 180 h 492"/>
              <a:gd name="T24" fmla="*/ 342 w 594"/>
              <a:gd name="T25" fmla="*/ 210 h 492"/>
              <a:gd name="T26" fmla="*/ 372 w 594"/>
              <a:gd name="T27" fmla="*/ 240 h 492"/>
              <a:gd name="T28" fmla="*/ 402 w 594"/>
              <a:gd name="T29" fmla="*/ 270 h 492"/>
              <a:gd name="T30" fmla="*/ 432 w 594"/>
              <a:gd name="T31" fmla="*/ 306 h 492"/>
              <a:gd name="T32" fmla="*/ 468 w 594"/>
              <a:gd name="T33" fmla="*/ 342 h 492"/>
              <a:gd name="T34" fmla="*/ 498 w 594"/>
              <a:gd name="T35" fmla="*/ 378 h 492"/>
              <a:gd name="T36" fmla="*/ 528 w 594"/>
              <a:gd name="T37" fmla="*/ 414 h 492"/>
              <a:gd name="T38" fmla="*/ 564 w 594"/>
              <a:gd name="T39" fmla="*/ 456 h 492"/>
              <a:gd name="T40" fmla="*/ 594 w 594"/>
              <a:gd name="T41" fmla="*/ 492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94" h="492">
                <a:moveTo>
                  <a:pt x="0" y="0"/>
                </a:moveTo>
                <a:lnTo>
                  <a:pt x="30" y="6"/>
                </a:lnTo>
                <a:lnTo>
                  <a:pt x="54" y="12"/>
                </a:lnTo>
                <a:lnTo>
                  <a:pt x="78" y="24"/>
                </a:lnTo>
                <a:lnTo>
                  <a:pt x="108" y="36"/>
                </a:lnTo>
                <a:lnTo>
                  <a:pt x="132" y="54"/>
                </a:lnTo>
                <a:lnTo>
                  <a:pt x="162" y="72"/>
                </a:lnTo>
                <a:lnTo>
                  <a:pt x="192" y="90"/>
                </a:lnTo>
                <a:lnTo>
                  <a:pt x="222" y="108"/>
                </a:lnTo>
                <a:lnTo>
                  <a:pt x="246" y="132"/>
                </a:lnTo>
                <a:lnTo>
                  <a:pt x="276" y="156"/>
                </a:lnTo>
                <a:lnTo>
                  <a:pt x="312" y="180"/>
                </a:lnTo>
                <a:lnTo>
                  <a:pt x="342" y="210"/>
                </a:lnTo>
                <a:lnTo>
                  <a:pt x="372" y="240"/>
                </a:lnTo>
                <a:lnTo>
                  <a:pt x="402" y="270"/>
                </a:lnTo>
                <a:lnTo>
                  <a:pt x="432" y="306"/>
                </a:lnTo>
                <a:lnTo>
                  <a:pt x="468" y="342"/>
                </a:lnTo>
                <a:lnTo>
                  <a:pt x="498" y="378"/>
                </a:lnTo>
                <a:lnTo>
                  <a:pt x="528" y="414"/>
                </a:lnTo>
                <a:lnTo>
                  <a:pt x="564" y="456"/>
                </a:lnTo>
                <a:lnTo>
                  <a:pt x="594" y="49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06" name="Freeform 158"/>
          <p:cNvSpPr>
            <a:spLocks/>
          </p:cNvSpPr>
          <p:nvPr/>
        </p:nvSpPr>
        <p:spPr bwMode="auto">
          <a:xfrm>
            <a:off x="2254250" y="1289050"/>
            <a:ext cx="2314575" cy="390525"/>
          </a:xfrm>
          <a:custGeom>
            <a:avLst/>
            <a:gdLst>
              <a:gd name="T0" fmla="*/ 0 w 1458"/>
              <a:gd name="T1" fmla="*/ 246 h 246"/>
              <a:gd name="T2" fmla="*/ 24 w 1458"/>
              <a:gd name="T3" fmla="*/ 222 h 246"/>
              <a:gd name="T4" fmla="*/ 54 w 1458"/>
              <a:gd name="T5" fmla="*/ 192 h 246"/>
              <a:gd name="T6" fmla="*/ 78 w 1458"/>
              <a:gd name="T7" fmla="*/ 168 h 246"/>
              <a:gd name="T8" fmla="*/ 108 w 1458"/>
              <a:gd name="T9" fmla="*/ 150 h 246"/>
              <a:gd name="T10" fmla="*/ 138 w 1458"/>
              <a:gd name="T11" fmla="*/ 126 h 246"/>
              <a:gd name="T12" fmla="*/ 168 w 1458"/>
              <a:gd name="T13" fmla="*/ 108 h 246"/>
              <a:gd name="T14" fmla="*/ 204 w 1458"/>
              <a:gd name="T15" fmla="*/ 90 h 246"/>
              <a:gd name="T16" fmla="*/ 234 w 1458"/>
              <a:gd name="T17" fmla="*/ 72 h 246"/>
              <a:gd name="T18" fmla="*/ 276 w 1458"/>
              <a:gd name="T19" fmla="*/ 60 h 246"/>
              <a:gd name="T20" fmla="*/ 312 w 1458"/>
              <a:gd name="T21" fmla="*/ 48 h 246"/>
              <a:gd name="T22" fmla="*/ 354 w 1458"/>
              <a:gd name="T23" fmla="*/ 36 h 246"/>
              <a:gd name="T24" fmla="*/ 390 w 1458"/>
              <a:gd name="T25" fmla="*/ 24 h 246"/>
              <a:gd name="T26" fmla="*/ 432 w 1458"/>
              <a:gd name="T27" fmla="*/ 18 h 246"/>
              <a:gd name="T28" fmla="*/ 474 w 1458"/>
              <a:gd name="T29" fmla="*/ 12 h 246"/>
              <a:gd name="T30" fmla="*/ 522 w 1458"/>
              <a:gd name="T31" fmla="*/ 6 h 246"/>
              <a:gd name="T32" fmla="*/ 564 w 1458"/>
              <a:gd name="T33" fmla="*/ 0 h 246"/>
              <a:gd name="T34" fmla="*/ 612 w 1458"/>
              <a:gd name="T35" fmla="*/ 0 h 246"/>
              <a:gd name="T36" fmla="*/ 660 w 1458"/>
              <a:gd name="T37" fmla="*/ 0 h 246"/>
              <a:gd name="T38" fmla="*/ 708 w 1458"/>
              <a:gd name="T39" fmla="*/ 0 h 246"/>
              <a:gd name="T40" fmla="*/ 762 w 1458"/>
              <a:gd name="T41" fmla="*/ 6 h 246"/>
              <a:gd name="T42" fmla="*/ 810 w 1458"/>
              <a:gd name="T43" fmla="*/ 6 h 246"/>
              <a:gd name="T44" fmla="*/ 864 w 1458"/>
              <a:gd name="T45" fmla="*/ 12 h 246"/>
              <a:gd name="T46" fmla="*/ 912 w 1458"/>
              <a:gd name="T47" fmla="*/ 24 h 246"/>
              <a:gd name="T48" fmla="*/ 966 w 1458"/>
              <a:gd name="T49" fmla="*/ 30 h 246"/>
              <a:gd name="T50" fmla="*/ 1020 w 1458"/>
              <a:gd name="T51" fmla="*/ 42 h 246"/>
              <a:gd name="T52" fmla="*/ 1074 w 1458"/>
              <a:gd name="T53" fmla="*/ 54 h 246"/>
              <a:gd name="T54" fmla="*/ 1128 w 1458"/>
              <a:gd name="T55" fmla="*/ 72 h 246"/>
              <a:gd name="T56" fmla="*/ 1182 w 1458"/>
              <a:gd name="T57" fmla="*/ 84 h 246"/>
              <a:gd name="T58" fmla="*/ 1236 w 1458"/>
              <a:gd name="T59" fmla="*/ 102 h 246"/>
              <a:gd name="T60" fmla="*/ 1290 w 1458"/>
              <a:gd name="T61" fmla="*/ 126 h 246"/>
              <a:gd name="T62" fmla="*/ 1344 w 1458"/>
              <a:gd name="T63" fmla="*/ 144 h 246"/>
              <a:gd name="T64" fmla="*/ 1404 w 1458"/>
              <a:gd name="T65" fmla="*/ 168 h 246"/>
              <a:gd name="T66" fmla="*/ 1458 w 1458"/>
              <a:gd name="T67" fmla="*/ 18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58" h="246">
                <a:moveTo>
                  <a:pt x="0" y="246"/>
                </a:moveTo>
                <a:lnTo>
                  <a:pt x="24" y="222"/>
                </a:lnTo>
                <a:lnTo>
                  <a:pt x="54" y="192"/>
                </a:lnTo>
                <a:lnTo>
                  <a:pt x="78" y="168"/>
                </a:lnTo>
                <a:lnTo>
                  <a:pt x="108" y="150"/>
                </a:lnTo>
                <a:lnTo>
                  <a:pt x="138" y="126"/>
                </a:lnTo>
                <a:lnTo>
                  <a:pt x="168" y="108"/>
                </a:lnTo>
                <a:lnTo>
                  <a:pt x="204" y="90"/>
                </a:lnTo>
                <a:lnTo>
                  <a:pt x="234" y="72"/>
                </a:lnTo>
                <a:lnTo>
                  <a:pt x="276" y="60"/>
                </a:lnTo>
                <a:lnTo>
                  <a:pt x="312" y="48"/>
                </a:lnTo>
                <a:lnTo>
                  <a:pt x="354" y="36"/>
                </a:lnTo>
                <a:lnTo>
                  <a:pt x="390" y="24"/>
                </a:lnTo>
                <a:lnTo>
                  <a:pt x="432" y="18"/>
                </a:lnTo>
                <a:lnTo>
                  <a:pt x="474" y="12"/>
                </a:lnTo>
                <a:lnTo>
                  <a:pt x="522" y="6"/>
                </a:lnTo>
                <a:lnTo>
                  <a:pt x="564" y="0"/>
                </a:lnTo>
                <a:lnTo>
                  <a:pt x="612" y="0"/>
                </a:lnTo>
                <a:lnTo>
                  <a:pt x="660" y="0"/>
                </a:lnTo>
                <a:lnTo>
                  <a:pt x="708" y="0"/>
                </a:lnTo>
                <a:lnTo>
                  <a:pt x="762" y="6"/>
                </a:lnTo>
                <a:lnTo>
                  <a:pt x="810" y="6"/>
                </a:lnTo>
                <a:lnTo>
                  <a:pt x="864" y="12"/>
                </a:lnTo>
                <a:lnTo>
                  <a:pt x="912" y="24"/>
                </a:lnTo>
                <a:lnTo>
                  <a:pt x="966" y="30"/>
                </a:lnTo>
                <a:lnTo>
                  <a:pt x="1020" y="42"/>
                </a:lnTo>
                <a:lnTo>
                  <a:pt x="1074" y="54"/>
                </a:lnTo>
                <a:lnTo>
                  <a:pt x="1128" y="72"/>
                </a:lnTo>
                <a:lnTo>
                  <a:pt x="1182" y="84"/>
                </a:lnTo>
                <a:lnTo>
                  <a:pt x="1236" y="102"/>
                </a:lnTo>
                <a:lnTo>
                  <a:pt x="1290" y="126"/>
                </a:lnTo>
                <a:lnTo>
                  <a:pt x="1344" y="144"/>
                </a:lnTo>
                <a:lnTo>
                  <a:pt x="1404" y="168"/>
                </a:lnTo>
                <a:lnTo>
                  <a:pt x="1458" y="18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07" name="Freeform 159"/>
          <p:cNvSpPr>
            <a:spLocks/>
          </p:cNvSpPr>
          <p:nvPr/>
        </p:nvSpPr>
        <p:spPr bwMode="auto">
          <a:xfrm>
            <a:off x="1644650" y="1584325"/>
            <a:ext cx="2924175" cy="1838325"/>
          </a:xfrm>
          <a:custGeom>
            <a:avLst/>
            <a:gdLst>
              <a:gd name="T0" fmla="*/ 0 w 1842"/>
              <a:gd name="T1" fmla="*/ 1158 h 1158"/>
              <a:gd name="T2" fmla="*/ 0 w 1842"/>
              <a:gd name="T3" fmla="*/ 1122 h 1158"/>
              <a:gd name="T4" fmla="*/ 6 w 1842"/>
              <a:gd name="T5" fmla="*/ 1080 h 1158"/>
              <a:gd name="T6" fmla="*/ 12 w 1842"/>
              <a:gd name="T7" fmla="*/ 1038 h 1158"/>
              <a:gd name="T8" fmla="*/ 18 w 1842"/>
              <a:gd name="T9" fmla="*/ 1002 h 1158"/>
              <a:gd name="T10" fmla="*/ 30 w 1842"/>
              <a:gd name="T11" fmla="*/ 960 h 1158"/>
              <a:gd name="T12" fmla="*/ 42 w 1842"/>
              <a:gd name="T13" fmla="*/ 918 h 1158"/>
              <a:gd name="T14" fmla="*/ 54 w 1842"/>
              <a:gd name="T15" fmla="*/ 882 h 1158"/>
              <a:gd name="T16" fmla="*/ 72 w 1842"/>
              <a:gd name="T17" fmla="*/ 840 h 1158"/>
              <a:gd name="T18" fmla="*/ 90 w 1842"/>
              <a:gd name="T19" fmla="*/ 804 h 1158"/>
              <a:gd name="T20" fmla="*/ 114 w 1842"/>
              <a:gd name="T21" fmla="*/ 762 h 1158"/>
              <a:gd name="T22" fmla="*/ 138 w 1842"/>
              <a:gd name="T23" fmla="*/ 726 h 1158"/>
              <a:gd name="T24" fmla="*/ 162 w 1842"/>
              <a:gd name="T25" fmla="*/ 690 h 1158"/>
              <a:gd name="T26" fmla="*/ 186 w 1842"/>
              <a:gd name="T27" fmla="*/ 654 h 1158"/>
              <a:gd name="T28" fmla="*/ 216 w 1842"/>
              <a:gd name="T29" fmla="*/ 618 h 1158"/>
              <a:gd name="T30" fmla="*/ 246 w 1842"/>
              <a:gd name="T31" fmla="*/ 582 h 1158"/>
              <a:gd name="T32" fmla="*/ 282 w 1842"/>
              <a:gd name="T33" fmla="*/ 546 h 1158"/>
              <a:gd name="T34" fmla="*/ 318 w 1842"/>
              <a:gd name="T35" fmla="*/ 516 h 1158"/>
              <a:gd name="T36" fmla="*/ 354 w 1842"/>
              <a:gd name="T37" fmla="*/ 480 h 1158"/>
              <a:gd name="T38" fmla="*/ 390 w 1842"/>
              <a:gd name="T39" fmla="*/ 450 h 1158"/>
              <a:gd name="T40" fmla="*/ 432 w 1842"/>
              <a:gd name="T41" fmla="*/ 414 h 1158"/>
              <a:gd name="T42" fmla="*/ 474 w 1842"/>
              <a:gd name="T43" fmla="*/ 384 h 1158"/>
              <a:gd name="T44" fmla="*/ 516 w 1842"/>
              <a:gd name="T45" fmla="*/ 354 h 1158"/>
              <a:gd name="T46" fmla="*/ 564 w 1842"/>
              <a:gd name="T47" fmla="*/ 330 h 1158"/>
              <a:gd name="T48" fmla="*/ 612 w 1842"/>
              <a:gd name="T49" fmla="*/ 300 h 1158"/>
              <a:gd name="T50" fmla="*/ 660 w 1842"/>
              <a:gd name="T51" fmla="*/ 276 h 1158"/>
              <a:gd name="T52" fmla="*/ 708 w 1842"/>
              <a:gd name="T53" fmla="*/ 246 h 1158"/>
              <a:gd name="T54" fmla="*/ 762 w 1842"/>
              <a:gd name="T55" fmla="*/ 222 h 1158"/>
              <a:gd name="T56" fmla="*/ 810 w 1842"/>
              <a:gd name="T57" fmla="*/ 198 h 1158"/>
              <a:gd name="T58" fmla="*/ 870 w 1842"/>
              <a:gd name="T59" fmla="*/ 180 h 1158"/>
              <a:gd name="T60" fmla="*/ 924 w 1842"/>
              <a:gd name="T61" fmla="*/ 156 h 1158"/>
              <a:gd name="T62" fmla="*/ 978 w 1842"/>
              <a:gd name="T63" fmla="*/ 138 h 1158"/>
              <a:gd name="T64" fmla="*/ 1038 w 1842"/>
              <a:gd name="T65" fmla="*/ 120 h 1158"/>
              <a:gd name="T66" fmla="*/ 1092 w 1842"/>
              <a:gd name="T67" fmla="*/ 102 h 1158"/>
              <a:gd name="T68" fmla="*/ 1152 w 1842"/>
              <a:gd name="T69" fmla="*/ 90 h 1158"/>
              <a:gd name="T70" fmla="*/ 1212 w 1842"/>
              <a:gd name="T71" fmla="*/ 72 h 1158"/>
              <a:gd name="T72" fmla="*/ 1272 w 1842"/>
              <a:gd name="T73" fmla="*/ 60 h 1158"/>
              <a:gd name="T74" fmla="*/ 1332 w 1842"/>
              <a:gd name="T75" fmla="*/ 48 h 1158"/>
              <a:gd name="T76" fmla="*/ 1398 w 1842"/>
              <a:gd name="T77" fmla="*/ 36 h 1158"/>
              <a:gd name="T78" fmla="*/ 1458 w 1842"/>
              <a:gd name="T79" fmla="*/ 30 h 1158"/>
              <a:gd name="T80" fmla="*/ 1524 w 1842"/>
              <a:gd name="T81" fmla="*/ 18 h 1158"/>
              <a:gd name="T82" fmla="*/ 1584 w 1842"/>
              <a:gd name="T83" fmla="*/ 12 h 1158"/>
              <a:gd name="T84" fmla="*/ 1650 w 1842"/>
              <a:gd name="T85" fmla="*/ 12 h 1158"/>
              <a:gd name="T86" fmla="*/ 1716 w 1842"/>
              <a:gd name="T87" fmla="*/ 6 h 1158"/>
              <a:gd name="T88" fmla="*/ 1776 w 1842"/>
              <a:gd name="T89" fmla="*/ 6 h 1158"/>
              <a:gd name="T90" fmla="*/ 1842 w 1842"/>
              <a:gd name="T91" fmla="*/ 0 h 1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42" h="1158">
                <a:moveTo>
                  <a:pt x="0" y="1158"/>
                </a:moveTo>
                <a:lnTo>
                  <a:pt x="0" y="1122"/>
                </a:lnTo>
                <a:lnTo>
                  <a:pt x="6" y="1080"/>
                </a:lnTo>
                <a:lnTo>
                  <a:pt x="12" y="1038"/>
                </a:lnTo>
                <a:lnTo>
                  <a:pt x="18" y="1002"/>
                </a:lnTo>
                <a:lnTo>
                  <a:pt x="30" y="960"/>
                </a:lnTo>
                <a:lnTo>
                  <a:pt x="42" y="918"/>
                </a:lnTo>
                <a:lnTo>
                  <a:pt x="54" y="882"/>
                </a:lnTo>
                <a:lnTo>
                  <a:pt x="72" y="840"/>
                </a:lnTo>
                <a:lnTo>
                  <a:pt x="90" y="804"/>
                </a:lnTo>
                <a:lnTo>
                  <a:pt x="114" y="762"/>
                </a:lnTo>
                <a:lnTo>
                  <a:pt x="138" y="726"/>
                </a:lnTo>
                <a:lnTo>
                  <a:pt x="162" y="690"/>
                </a:lnTo>
                <a:lnTo>
                  <a:pt x="186" y="654"/>
                </a:lnTo>
                <a:lnTo>
                  <a:pt x="216" y="618"/>
                </a:lnTo>
                <a:lnTo>
                  <a:pt x="246" y="582"/>
                </a:lnTo>
                <a:lnTo>
                  <a:pt x="282" y="546"/>
                </a:lnTo>
                <a:lnTo>
                  <a:pt x="318" y="516"/>
                </a:lnTo>
                <a:lnTo>
                  <a:pt x="354" y="480"/>
                </a:lnTo>
                <a:lnTo>
                  <a:pt x="390" y="450"/>
                </a:lnTo>
                <a:lnTo>
                  <a:pt x="432" y="414"/>
                </a:lnTo>
                <a:lnTo>
                  <a:pt x="474" y="384"/>
                </a:lnTo>
                <a:lnTo>
                  <a:pt x="516" y="354"/>
                </a:lnTo>
                <a:lnTo>
                  <a:pt x="564" y="330"/>
                </a:lnTo>
                <a:lnTo>
                  <a:pt x="612" y="300"/>
                </a:lnTo>
                <a:lnTo>
                  <a:pt x="660" y="276"/>
                </a:lnTo>
                <a:lnTo>
                  <a:pt x="708" y="246"/>
                </a:lnTo>
                <a:lnTo>
                  <a:pt x="762" y="222"/>
                </a:lnTo>
                <a:lnTo>
                  <a:pt x="810" y="198"/>
                </a:lnTo>
                <a:lnTo>
                  <a:pt x="870" y="180"/>
                </a:lnTo>
                <a:lnTo>
                  <a:pt x="924" y="156"/>
                </a:lnTo>
                <a:lnTo>
                  <a:pt x="978" y="138"/>
                </a:lnTo>
                <a:lnTo>
                  <a:pt x="1038" y="120"/>
                </a:lnTo>
                <a:lnTo>
                  <a:pt x="1092" y="102"/>
                </a:lnTo>
                <a:lnTo>
                  <a:pt x="1152" y="90"/>
                </a:lnTo>
                <a:lnTo>
                  <a:pt x="1212" y="72"/>
                </a:lnTo>
                <a:lnTo>
                  <a:pt x="1272" y="60"/>
                </a:lnTo>
                <a:lnTo>
                  <a:pt x="1332" y="48"/>
                </a:lnTo>
                <a:lnTo>
                  <a:pt x="1398" y="36"/>
                </a:lnTo>
                <a:lnTo>
                  <a:pt x="1458" y="30"/>
                </a:lnTo>
                <a:lnTo>
                  <a:pt x="1524" y="18"/>
                </a:lnTo>
                <a:lnTo>
                  <a:pt x="1584" y="12"/>
                </a:lnTo>
                <a:lnTo>
                  <a:pt x="1650" y="12"/>
                </a:lnTo>
                <a:lnTo>
                  <a:pt x="1716" y="6"/>
                </a:lnTo>
                <a:lnTo>
                  <a:pt x="1776" y="6"/>
                </a:lnTo>
                <a:lnTo>
                  <a:pt x="184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08" name="Freeform 160"/>
          <p:cNvSpPr>
            <a:spLocks/>
          </p:cNvSpPr>
          <p:nvPr/>
        </p:nvSpPr>
        <p:spPr bwMode="auto">
          <a:xfrm>
            <a:off x="2035175" y="1584325"/>
            <a:ext cx="2533650" cy="3543300"/>
          </a:xfrm>
          <a:custGeom>
            <a:avLst/>
            <a:gdLst>
              <a:gd name="T0" fmla="*/ 120 w 1596"/>
              <a:gd name="T1" fmla="*/ 2232 h 2232"/>
              <a:gd name="T2" fmla="*/ 96 w 1596"/>
              <a:gd name="T3" fmla="*/ 2208 h 2232"/>
              <a:gd name="T4" fmla="*/ 78 w 1596"/>
              <a:gd name="T5" fmla="*/ 2178 h 2232"/>
              <a:gd name="T6" fmla="*/ 66 w 1596"/>
              <a:gd name="T7" fmla="*/ 2142 h 2232"/>
              <a:gd name="T8" fmla="*/ 48 w 1596"/>
              <a:gd name="T9" fmla="*/ 2112 h 2232"/>
              <a:gd name="T10" fmla="*/ 36 w 1596"/>
              <a:gd name="T11" fmla="*/ 2076 h 2232"/>
              <a:gd name="T12" fmla="*/ 24 w 1596"/>
              <a:gd name="T13" fmla="*/ 2040 h 2232"/>
              <a:gd name="T14" fmla="*/ 18 w 1596"/>
              <a:gd name="T15" fmla="*/ 2004 h 2232"/>
              <a:gd name="T16" fmla="*/ 12 w 1596"/>
              <a:gd name="T17" fmla="*/ 1968 h 2232"/>
              <a:gd name="T18" fmla="*/ 6 w 1596"/>
              <a:gd name="T19" fmla="*/ 1932 h 2232"/>
              <a:gd name="T20" fmla="*/ 6 w 1596"/>
              <a:gd name="T21" fmla="*/ 1890 h 2232"/>
              <a:gd name="T22" fmla="*/ 0 w 1596"/>
              <a:gd name="T23" fmla="*/ 1848 h 2232"/>
              <a:gd name="T24" fmla="*/ 6 w 1596"/>
              <a:gd name="T25" fmla="*/ 1812 h 2232"/>
              <a:gd name="T26" fmla="*/ 6 w 1596"/>
              <a:gd name="T27" fmla="*/ 1770 h 2232"/>
              <a:gd name="T28" fmla="*/ 12 w 1596"/>
              <a:gd name="T29" fmla="*/ 1728 h 2232"/>
              <a:gd name="T30" fmla="*/ 18 w 1596"/>
              <a:gd name="T31" fmla="*/ 1680 h 2232"/>
              <a:gd name="T32" fmla="*/ 24 w 1596"/>
              <a:gd name="T33" fmla="*/ 1638 h 2232"/>
              <a:gd name="T34" fmla="*/ 36 w 1596"/>
              <a:gd name="T35" fmla="*/ 1596 h 2232"/>
              <a:gd name="T36" fmla="*/ 48 w 1596"/>
              <a:gd name="T37" fmla="*/ 1548 h 2232"/>
              <a:gd name="T38" fmla="*/ 66 w 1596"/>
              <a:gd name="T39" fmla="*/ 1506 h 2232"/>
              <a:gd name="T40" fmla="*/ 78 w 1596"/>
              <a:gd name="T41" fmla="*/ 1458 h 2232"/>
              <a:gd name="T42" fmla="*/ 96 w 1596"/>
              <a:gd name="T43" fmla="*/ 1416 h 2232"/>
              <a:gd name="T44" fmla="*/ 120 w 1596"/>
              <a:gd name="T45" fmla="*/ 1368 h 2232"/>
              <a:gd name="T46" fmla="*/ 138 w 1596"/>
              <a:gd name="T47" fmla="*/ 1320 h 2232"/>
              <a:gd name="T48" fmla="*/ 162 w 1596"/>
              <a:gd name="T49" fmla="*/ 1272 h 2232"/>
              <a:gd name="T50" fmla="*/ 192 w 1596"/>
              <a:gd name="T51" fmla="*/ 1224 h 2232"/>
              <a:gd name="T52" fmla="*/ 216 w 1596"/>
              <a:gd name="T53" fmla="*/ 1182 h 2232"/>
              <a:gd name="T54" fmla="*/ 246 w 1596"/>
              <a:gd name="T55" fmla="*/ 1134 h 2232"/>
              <a:gd name="T56" fmla="*/ 276 w 1596"/>
              <a:gd name="T57" fmla="*/ 1086 h 2232"/>
              <a:gd name="T58" fmla="*/ 306 w 1596"/>
              <a:gd name="T59" fmla="*/ 1038 h 2232"/>
              <a:gd name="T60" fmla="*/ 342 w 1596"/>
              <a:gd name="T61" fmla="*/ 990 h 2232"/>
              <a:gd name="T62" fmla="*/ 372 w 1596"/>
              <a:gd name="T63" fmla="*/ 942 h 2232"/>
              <a:gd name="T64" fmla="*/ 414 w 1596"/>
              <a:gd name="T65" fmla="*/ 900 h 2232"/>
              <a:gd name="T66" fmla="*/ 450 w 1596"/>
              <a:gd name="T67" fmla="*/ 852 h 2232"/>
              <a:gd name="T68" fmla="*/ 492 w 1596"/>
              <a:gd name="T69" fmla="*/ 810 h 2232"/>
              <a:gd name="T70" fmla="*/ 528 w 1596"/>
              <a:gd name="T71" fmla="*/ 762 h 2232"/>
              <a:gd name="T72" fmla="*/ 570 w 1596"/>
              <a:gd name="T73" fmla="*/ 720 h 2232"/>
              <a:gd name="T74" fmla="*/ 612 w 1596"/>
              <a:gd name="T75" fmla="*/ 672 h 2232"/>
              <a:gd name="T76" fmla="*/ 660 w 1596"/>
              <a:gd name="T77" fmla="*/ 630 h 2232"/>
              <a:gd name="T78" fmla="*/ 702 w 1596"/>
              <a:gd name="T79" fmla="*/ 588 h 2232"/>
              <a:gd name="T80" fmla="*/ 750 w 1596"/>
              <a:gd name="T81" fmla="*/ 546 h 2232"/>
              <a:gd name="T82" fmla="*/ 798 w 1596"/>
              <a:gd name="T83" fmla="*/ 504 h 2232"/>
              <a:gd name="T84" fmla="*/ 846 w 1596"/>
              <a:gd name="T85" fmla="*/ 462 h 2232"/>
              <a:gd name="T86" fmla="*/ 900 w 1596"/>
              <a:gd name="T87" fmla="*/ 420 h 2232"/>
              <a:gd name="T88" fmla="*/ 948 w 1596"/>
              <a:gd name="T89" fmla="*/ 384 h 2232"/>
              <a:gd name="T90" fmla="*/ 1002 w 1596"/>
              <a:gd name="T91" fmla="*/ 348 h 2232"/>
              <a:gd name="T92" fmla="*/ 1050 w 1596"/>
              <a:gd name="T93" fmla="*/ 306 h 2232"/>
              <a:gd name="T94" fmla="*/ 1104 w 1596"/>
              <a:gd name="T95" fmla="*/ 270 h 2232"/>
              <a:gd name="T96" fmla="*/ 1158 w 1596"/>
              <a:gd name="T97" fmla="*/ 240 h 2232"/>
              <a:gd name="T98" fmla="*/ 1212 w 1596"/>
              <a:gd name="T99" fmla="*/ 204 h 2232"/>
              <a:gd name="T100" fmla="*/ 1266 w 1596"/>
              <a:gd name="T101" fmla="*/ 174 h 2232"/>
              <a:gd name="T102" fmla="*/ 1320 w 1596"/>
              <a:gd name="T103" fmla="*/ 138 h 2232"/>
              <a:gd name="T104" fmla="*/ 1374 w 1596"/>
              <a:gd name="T105" fmla="*/ 108 h 2232"/>
              <a:gd name="T106" fmla="*/ 1428 w 1596"/>
              <a:gd name="T107" fmla="*/ 84 h 2232"/>
              <a:gd name="T108" fmla="*/ 1482 w 1596"/>
              <a:gd name="T109" fmla="*/ 54 h 2232"/>
              <a:gd name="T110" fmla="*/ 1542 w 1596"/>
              <a:gd name="T111" fmla="*/ 30 h 2232"/>
              <a:gd name="T112" fmla="*/ 1596 w 1596"/>
              <a:gd name="T113" fmla="*/ 0 h 2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96" h="2232">
                <a:moveTo>
                  <a:pt x="120" y="2232"/>
                </a:moveTo>
                <a:lnTo>
                  <a:pt x="96" y="2208"/>
                </a:lnTo>
                <a:lnTo>
                  <a:pt x="78" y="2178"/>
                </a:lnTo>
                <a:lnTo>
                  <a:pt x="66" y="2142"/>
                </a:lnTo>
                <a:lnTo>
                  <a:pt x="48" y="2112"/>
                </a:lnTo>
                <a:lnTo>
                  <a:pt x="36" y="2076"/>
                </a:lnTo>
                <a:lnTo>
                  <a:pt x="24" y="2040"/>
                </a:lnTo>
                <a:lnTo>
                  <a:pt x="18" y="2004"/>
                </a:lnTo>
                <a:lnTo>
                  <a:pt x="12" y="1968"/>
                </a:lnTo>
                <a:lnTo>
                  <a:pt x="6" y="1932"/>
                </a:lnTo>
                <a:lnTo>
                  <a:pt x="6" y="1890"/>
                </a:lnTo>
                <a:lnTo>
                  <a:pt x="0" y="1848"/>
                </a:lnTo>
                <a:lnTo>
                  <a:pt x="6" y="1812"/>
                </a:lnTo>
                <a:lnTo>
                  <a:pt x="6" y="1770"/>
                </a:lnTo>
                <a:lnTo>
                  <a:pt x="12" y="1728"/>
                </a:lnTo>
                <a:lnTo>
                  <a:pt x="18" y="1680"/>
                </a:lnTo>
                <a:lnTo>
                  <a:pt x="24" y="1638"/>
                </a:lnTo>
                <a:lnTo>
                  <a:pt x="36" y="1596"/>
                </a:lnTo>
                <a:lnTo>
                  <a:pt x="48" y="1548"/>
                </a:lnTo>
                <a:lnTo>
                  <a:pt x="66" y="1506"/>
                </a:lnTo>
                <a:lnTo>
                  <a:pt x="78" y="1458"/>
                </a:lnTo>
                <a:lnTo>
                  <a:pt x="96" y="1416"/>
                </a:lnTo>
                <a:lnTo>
                  <a:pt x="120" y="1368"/>
                </a:lnTo>
                <a:lnTo>
                  <a:pt x="138" y="1320"/>
                </a:lnTo>
                <a:lnTo>
                  <a:pt x="162" y="1272"/>
                </a:lnTo>
                <a:lnTo>
                  <a:pt x="192" y="1224"/>
                </a:lnTo>
                <a:lnTo>
                  <a:pt x="216" y="1182"/>
                </a:lnTo>
                <a:lnTo>
                  <a:pt x="246" y="1134"/>
                </a:lnTo>
                <a:lnTo>
                  <a:pt x="276" y="1086"/>
                </a:lnTo>
                <a:lnTo>
                  <a:pt x="306" y="1038"/>
                </a:lnTo>
                <a:lnTo>
                  <a:pt x="342" y="990"/>
                </a:lnTo>
                <a:lnTo>
                  <a:pt x="372" y="942"/>
                </a:lnTo>
                <a:lnTo>
                  <a:pt x="414" y="900"/>
                </a:lnTo>
                <a:lnTo>
                  <a:pt x="450" y="852"/>
                </a:lnTo>
                <a:lnTo>
                  <a:pt x="492" y="810"/>
                </a:lnTo>
                <a:lnTo>
                  <a:pt x="528" y="762"/>
                </a:lnTo>
                <a:lnTo>
                  <a:pt x="570" y="720"/>
                </a:lnTo>
                <a:lnTo>
                  <a:pt x="612" y="672"/>
                </a:lnTo>
                <a:lnTo>
                  <a:pt x="660" y="630"/>
                </a:lnTo>
                <a:lnTo>
                  <a:pt x="702" y="588"/>
                </a:lnTo>
                <a:lnTo>
                  <a:pt x="750" y="546"/>
                </a:lnTo>
                <a:lnTo>
                  <a:pt x="798" y="504"/>
                </a:lnTo>
                <a:lnTo>
                  <a:pt x="846" y="462"/>
                </a:lnTo>
                <a:lnTo>
                  <a:pt x="900" y="420"/>
                </a:lnTo>
                <a:lnTo>
                  <a:pt x="948" y="384"/>
                </a:lnTo>
                <a:lnTo>
                  <a:pt x="1002" y="348"/>
                </a:lnTo>
                <a:lnTo>
                  <a:pt x="1050" y="306"/>
                </a:lnTo>
                <a:lnTo>
                  <a:pt x="1104" y="270"/>
                </a:lnTo>
                <a:lnTo>
                  <a:pt x="1158" y="240"/>
                </a:lnTo>
                <a:lnTo>
                  <a:pt x="1212" y="204"/>
                </a:lnTo>
                <a:lnTo>
                  <a:pt x="1266" y="174"/>
                </a:lnTo>
                <a:lnTo>
                  <a:pt x="1320" y="138"/>
                </a:lnTo>
                <a:lnTo>
                  <a:pt x="1374" y="108"/>
                </a:lnTo>
                <a:lnTo>
                  <a:pt x="1428" y="84"/>
                </a:lnTo>
                <a:lnTo>
                  <a:pt x="1482" y="54"/>
                </a:lnTo>
                <a:lnTo>
                  <a:pt x="1542" y="30"/>
                </a:lnTo>
                <a:lnTo>
                  <a:pt x="159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09" name="Freeform 161"/>
          <p:cNvSpPr>
            <a:spLocks/>
          </p:cNvSpPr>
          <p:nvPr/>
        </p:nvSpPr>
        <p:spPr bwMode="auto">
          <a:xfrm>
            <a:off x="4568825" y="1584325"/>
            <a:ext cx="2533650" cy="3543300"/>
          </a:xfrm>
          <a:custGeom>
            <a:avLst/>
            <a:gdLst>
              <a:gd name="T0" fmla="*/ 1476 w 1596"/>
              <a:gd name="T1" fmla="*/ 2232 h 2232"/>
              <a:gd name="T2" fmla="*/ 1500 w 1596"/>
              <a:gd name="T3" fmla="*/ 2208 h 2232"/>
              <a:gd name="T4" fmla="*/ 1518 w 1596"/>
              <a:gd name="T5" fmla="*/ 2178 h 2232"/>
              <a:gd name="T6" fmla="*/ 1530 w 1596"/>
              <a:gd name="T7" fmla="*/ 2142 h 2232"/>
              <a:gd name="T8" fmla="*/ 1548 w 1596"/>
              <a:gd name="T9" fmla="*/ 2112 h 2232"/>
              <a:gd name="T10" fmla="*/ 1560 w 1596"/>
              <a:gd name="T11" fmla="*/ 2076 h 2232"/>
              <a:gd name="T12" fmla="*/ 1572 w 1596"/>
              <a:gd name="T13" fmla="*/ 2040 h 2232"/>
              <a:gd name="T14" fmla="*/ 1578 w 1596"/>
              <a:gd name="T15" fmla="*/ 2004 h 2232"/>
              <a:gd name="T16" fmla="*/ 1584 w 1596"/>
              <a:gd name="T17" fmla="*/ 1968 h 2232"/>
              <a:gd name="T18" fmla="*/ 1590 w 1596"/>
              <a:gd name="T19" fmla="*/ 1932 h 2232"/>
              <a:gd name="T20" fmla="*/ 1590 w 1596"/>
              <a:gd name="T21" fmla="*/ 1890 h 2232"/>
              <a:gd name="T22" fmla="*/ 1596 w 1596"/>
              <a:gd name="T23" fmla="*/ 1848 h 2232"/>
              <a:gd name="T24" fmla="*/ 1590 w 1596"/>
              <a:gd name="T25" fmla="*/ 1812 h 2232"/>
              <a:gd name="T26" fmla="*/ 1590 w 1596"/>
              <a:gd name="T27" fmla="*/ 1770 h 2232"/>
              <a:gd name="T28" fmla="*/ 1584 w 1596"/>
              <a:gd name="T29" fmla="*/ 1728 h 2232"/>
              <a:gd name="T30" fmla="*/ 1578 w 1596"/>
              <a:gd name="T31" fmla="*/ 1680 h 2232"/>
              <a:gd name="T32" fmla="*/ 1572 w 1596"/>
              <a:gd name="T33" fmla="*/ 1638 h 2232"/>
              <a:gd name="T34" fmla="*/ 1560 w 1596"/>
              <a:gd name="T35" fmla="*/ 1596 h 2232"/>
              <a:gd name="T36" fmla="*/ 1548 w 1596"/>
              <a:gd name="T37" fmla="*/ 1548 h 2232"/>
              <a:gd name="T38" fmla="*/ 1530 w 1596"/>
              <a:gd name="T39" fmla="*/ 1506 h 2232"/>
              <a:gd name="T40" fmla="*/ 1518 w 1596"/>
              <a:gd name="T41" fmla="*/ 1458 h 2232"/>
              <a:gd name="T42" fmla="*/ 1500 w 1596"/>
              <a:gd name="T43" fmla="*/ 1416 h 2232"/>
              <a:gd name="T44" fmla="*/ 1476 w 1596"/>
              <a:gd name="T45" fmla="*/ 1368 h 2232"/>
              <a:gd name="T46" fmla="*/ 1458 w 1596"/>
              <a:gd name="T47" fmla="*/ 1320 h 2232"/>
              <a:gd name="T48" fmla="*/ 1434 w 1596"/>
              <a:gd name="T49" fmla="*/ 1272 h 2232"/>
              <a:gd name="T50" fmla="*/ 1404 w 1596"/>
              <a:gd name="T51" fmla="*/ 1224 h 2232"/>
              <a:gd name="T52" fmla="*/ 1380 w 1596"/>
              <a:gd name="T53" fmla="*/ 1182 h 2232"/>
              <a:gd name="T54" fmla="*/ 1350 w 1596"/>
              <a:gd name="T55" fmla="*/ 1134 h 2232"/>
              <a:gd name="T56" fmla="*/ 1320 w 1596"/>
              <a:gd name="T57" fmla="*/ 1086 h 2232"/>
              <a:gd name="T58" fmla="*/ 1290 w 1596"/>
              <a:gd name="T59" fmla="*/ 1038 h 2232"/>
              <a:gd name="T60" fmla="*/ 1254 w 1596"/>
              <a:gd name="T61" fmla="*/ 990 h 2232"/>
              <a:gd name="T62" fmla="*/ 1224 w 1596"/>
              <a:gd name="T63" fmla="*/ 942 h 2232"/>
              <a:gd name="T64" fmla="*/ 1182 w 1596"/>
              <a:gd name="T65" fmla="*/ 900 h 2232"/>
              <a:gd name="T66" fmla="*/ 1146 w 1596"/>
              <a:gd name="T67" fmla="*/ 852 h 2232"/>
              <a:gd name="T68" fmla="*/ 1110 w 1596"/>
              <a:gd name="T69" fmla="*/ 810 h 2232"/>
              <a:gd name="T70" fmla="*/ 1068 w 1596"/>
              <a:gd name="T71" fmla="*/ 762 h 2232"/>
              <a:gd name="T72" fmla="*/ 1026 w 1596"/>
              <a:gd name="T73" fmla="*/ 720 h 2232"/>
              <a:gd name="T74" fmla="*/ 984 w 1596"/>
              <a:gd name="T75" fmla="*/ 672 h 2232"/>
              <a:gd name="T76" fmla="*/ 936 w 1596"/>
              <a:gd name="T77" fmla="*/ 630 h 2232"/>
              <a:gd name="T78" fmla="*/ 894 w 1596"/>
              <a:gd name="T79" fmla="*/ 588 h 2232"/>
              <a:gd name="T80" fmla="*/ 846 w 1596"/>
              <a:gd name="T81" fmla="*/ 546 h 2232"/>
              <a:gd name="T82" fmla="*/ 798 w 1596"/>
              <a:gd name="T83" fmla="*/ 504 h 2232"/>
              <a:gd name="T84" fmla="*/ 750 w 1596"/>
              <a:gd name="T85" fmla="*/ 462 h 2232"/>
              <a:gd name="T86" fmla="*/ 696 w 1596"/>
              <a:gd name="T87" fmla="*/ 420 h 2232"/>
              <a:gd name="T88" fmla="*/ 648 w 1596"/>
              <a:gd name="T89" fmla="*/ 384 h 2232"/>
              <a:gd name="T90" fmla="*/ 594 w 1596"/>
              <a:gd name="T91" fmla="*/ 348 h 2232"/>
              <a:gd name="T92" fmla="*/ 546 w 1596"/>
              <a:gd name="T93" fmla="*/ 306 h 2232"/>
              <a:gd name="T94" fmla="*/ 492 w 1596"/>
              <a:gd name="T95" fmla="*/ 270 h 2232"/>
              <a:gd name="T96" fmla="*/ 438 w 1596"/>
              <a:gd name="T97" fmla="*/ 240 h 2232"/>
              <a:gd name="T98" fmla="*/ 384 w 1596"/>
              <a:gd name="T99" fmla="*/ 204 h 2232"/>
              <a:gd name="T100" fmla="*/ 330 w 1596"/>
              <a:gd name="T101" fmla="*/ 174 h 2232"/>
              <a:gd name="T102" fmla="*/ 276 w 1596"/>
              <a:gd name="T103" fmla="*/ 138 h 2232"/>
              <a:gd name="T104" fmla="*/ 222 w 1596"/>
              <a:gd name="T105" fmla="*/ 108 h 2232"/>
              <a:gd name="T106" fmla="*/ 168 w 1596"/>
              <a:gd name="T107" fmla="*/ 84 h 2232"/>
              <a:gd name="T108" fmla="*/ 108 w 1596"/>
              <a:gd name="T109" fmla="*/ 54 h 2232"/>
              <a:gd name="T110" fmla="*/ 54 w 1596"/>
              <a:gd name="T111" fmla="*/ 30 h 2232"/>
              <a:gd name="T112" fmla="*/ 0 w 1596"/>
              <a:gd name="T113" fmla="*/ 0 h 2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96" h="2232">
                <a:moveTo>
                  <a:pt x="1476" y="2232"/>
                </a:moveTo>
                <a:lnTo>
                  <a:pt x="1500" y="2208"/>
                </a:lnTo>
                <a:lnTo>
                  <a:pt x="1518" y="2178"/>
                </a:lnTo>
                <a:lnTo>
                  <a:pt x="1530" y="2142"/>
                </a:lnTo>
                <a:lnTo>
                  <a:pt x="1548" y="2112"/>
                </a:lnTo>
                <a:lnTo>
                  <a:pt x="1560" y="2076"/>
                </a:lnTo>
                <a:lnTo>
                  <a:pt x="1572" y="2040"/>
                </a:lnTo>
                <a:lnTo>
                  <a:pt x="1578" y="2004"/>
                </a:lnTo>
                <a:lnTo>
                  <a:pt x="1584" y="1968"/>
                </a:lnTo>
                <a:lnTo>
                  <a:pt x="1590" y="1932"/>
                </a:lnTo>
                <a:lnTo>
                  <a:pt x="1590" y="1890"/>
                </a:lnTo>
                <a:lnTo>
                  <a:pt x="1596" y="1848"/>
                </a:lnTo>
                <a:lnTo>
                  <a:pt x="1590" y="1812"/>
                </a:lnTo>
                <a:lnTo>
                  <a:pt x="1590" y="1770"/>
                </a:lnTo>
                <a:lnTo>
                  <a:pt x="1584" y="1728"/>
                </a:lnTo>
                <a:lnTo>
                  <a:pt x="1578" y="1680"/>
                </a:lnTo>
                <a:lnTo>
                  <a:pt x="1572" y="1638"/>
                </a:lnTo>
                <a:lnTo>
                  <a:pt x="1560" y="1596"/>
                </a:lnTo>
                <a:lnTo>
                  <a:pt x="1548" y="1548"/>
                </a:lnTo>
                <a:lnTo>
                  <a:pt x="1530" y="1506"/>
                </a:lnTo>
                <a:lnTo>
                  <a:pt x="1518" y="1458"/>
                </a:lnTo>
                <a:lnTo>
                  <a:pt x="1500" y="1416"/>
                </a:lnTo>
                <a:lnTo>
                  <a:pt x="1476" y="1368"/>
                </a:lnTo>
                <a:lnTo>
                  <a:pt x="1458" y="1320"/>
                </a:lnTo>
                <a:lnTo>
                  <a:pt x="1434" y="1272"/>
                </a:lnTo>
                <a:lnTo>
                  <a:pt x="1404" y="1224"/>
                </a:lnTo>
                <a:lnTo>
                  <a:pt x="1380" y="1182"/>
                </a:lnTo>
                <a:lnTo>
                  <a:pt x="1350" y="1134"/>
                </a:lnTo>
                <a:lnTo>
                  <a:pt x="1320" y="1086"/>
                </a:lnTo>
                <a:lnTo>
                  <a:pt x="1290" y="1038"/>
                </a:lnTo>
                <a:lnTo>
                  <a:pt x="1254" y="990"/>
                </a:lnTo>
                <a:lnTo>
                  <a:pt x="1224" y="942"/>
                </a:lnTo>
                <a:lnTo>
                  <a:pt x="1182" y="900"/>
                </a:lnTo>
                <a:lnTo>
                  <a:pt x="1146" y="852"/>
                </a:lnTo>
                <a:lnTo>
                  <a:pt x="1110" y="810"/>
                </a:lnTo>
                <a:lnTo>
                  <a:pt x="1068" y="762"/>
                </a:lnTo>
                <a:lnTo>
                  <a:pt x="1026" y="720"/>
                </a:lnTo>
                <a:lnTo>
                  <a:pt x="984" y="672"/>
                </a:lnTo>
                <a:lnTo>
                  <a:pt x="936" y="630"/>
                </a:lnTo>
                <a:lnTo>
                  <a:pt x="894" y="588"/>
                </a:lnTo>
                <a:lnTo>
                  <a:pt x="846" y="546"/>
                </a:lnTo>
                <a:lnTo>
                  <a:pt x="798" y="504"/>
                </a:lnTo>
                <a:lnTo>
                  <a:pt x="750" y="462"/>
                </a:lnTo>
                <a:lnTo>
                  <a:pt x="696" y="420"/>
                </a:lnTo>
                <a:lnTo>
                  <a:pt x="648" y="384"/>
                </a:lnTo>
                <a:lnTo>
                  <a:pt x="594" y="348"/>
                </a:lnTo>
                <a:lnTo>
                  <a:pt x="546" y="306"/>
                </a:lnTo>
                <a:lnTo>
                  <a:pt x="492" y="270"/>
                </a:lnTo>
                <a:lnTo>
                  <a:pt x="438" y="240"/>
                </a:lnTo>
                <a:lnTo>
                  <a:pt x="384" y="204"/>
                </a:lnTo>
                <a:lnTo>
                  <a:pt x="330" y="174"/>
                </a:lnTo>
                <a:lnTo>
                  <a:pt x="276" y="138"/>
                </a:lnTo>
                <a:lnTo>
                  <a:pt x="222" y="108"/>
                </a:lnTo>
                <a:lnTo>
                  <a:pt x="168" y="84"/>
                </a:lnTo>
                <a:lnTo>
                  <a:pt x="108" y="54"/>
                </a:lnTo>
                <a:lnTo>
                  <a:pt x="54" y="3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10" name="Freeform 162"/>
          <p:cNvSpPr>
            <a:spLocks/>
          </p:cNvSpPr>
          <p:nvPr/>
        </p:nvSpPr>
        <p:spPr bwMode="auto">
          <a:xfrm>
            <a:off x="4568825" y="1584325"/>
            <a:ext cx="2924175" cy="1838325"/>
          </a:xfrm>
          <a:custGeom>
            <a:avLst/>
            <a:gdLst>
              <a:gd name="T0" fmla="*/ 1842 w 1842"/>
              <a:gd name="T1" fmla="*/ 1158 h 1158"/>
              <a:gd name="T2" fmla="*/ 1842 w 1842"/>
              <a:gd name="T3" fmla="*/ 1122 h 1158"/>
              <a:gd name="T4" fmla="*/ 1836 w 1842"/>
              <a:gd name="T5" fmla="*/ 1080 h 1158"/>
              <a:gd name="T6" fmla="*/ 1830 w 1842"/>
              <a:gd name="T7" fmla="*/ 1038 h 1158"/>
              <a:gd name="T8" fmla="*/ 1824 w 1842"/>
              <a:gd name="T9" fmla="*/ 1002 h 1158"/>
              <a:gd name="T10" fmla="*/ 1812 w 1842"/>
              <a:gd name="T11" fmla="*/ 960 h 1158"/>
              <a:gd name="T12" fmla="*/ 1800 w 1842"/>
              <a:gd name="T13" fmla="*/ 918 h 1158"/>
              <a:gd name="T14" fmla="*/ 1788 w 1842"/>
              <a:gd name="T15" fmla="*/ 882 h 1158"/>
              <a:gd name="T16" fmla="*/ 1770 w 1842"/>
              <a:gd name="T17" fmla="*/ 840 h 1158"/>
              <a:gd name="T18" fmla="*/ 1752 w 1842"/>
              <a:gd name="T19" fmla="*/ 804 h 1158"/>
              <a:gd name="T20" fmla="*/ 1728 w 1842"/>
              <a:gd name="T21" fmla="*/ 762 h 1158"/>
              <a:gd name="T22" fmla="*/ 1704 w 1842"/>
              <a:gd name="T23" fmla="*/ 726 h 1158"/>
              <a:gd name="T24" fmla="*/ 1680 w 1842"/>
              <a:gd name="T25" fmla="*/ 690 h 1158"/>
              <a:gd name="T26" fmla="*/ 1656 w 1842"/>
              <a:gd name="T27" fmla="*/ 654 h 1158"/>
              <a:gd name="T28" fmla="*/ 1626 w 1842"/>
              <a:gd name="T29" fmla="*/ 618 h 1158"/>
              <a:gd name="T30" fmla="*/ 1596 w 1842"/>
              <a:gd name="T31" fmla="*/ 582 h 1158"/>
              <a:gd name="T32" fmla="*/ 1560 w 1842"/>
              <a:gd name="T33" fmla="*/ 546 h 1158"/>
              <a:gd name="T34" fmla="*/ 1524 w 1842"/>
              <a:gd name="T35" fmla="*/ 516 h 1158"/>
              <a:gd name="T36" fmla="*/ 1488 w 1842"/>
              <a:gd name="T37" fmla="*/ 480 h 1158"/>
              <a:gd name="T38" fmla="*/ 1452 w 1842"/>
              <a:gd name="T39" fmla="*/ 450 h 1158"/>
              <a:gd name="T40" fmla="*/ 1410 w 1842"/>
              <a:gd name="T41" fmla="*/ 414 h 1158"/>
              <a:gd name="T42" fmla="*/ 1368 w 1842"/>
              <a:gd name="T43" fmla="*/ 384 h 1158"/>
              <a:gd name="T44" fmla="*/ 1326 w 1842"/>
              <a:gd name="T45" fmla="*/ 354 h 1158"/>
              <a:gd name="T46" fmla="*/ 1278 w 1842"/>
              <a:gd name="T47" fmla="*/ 330 h 1158"/>
              <a:gd name="T48" fmla="*/ 1230 w 1842"/>
              <a:gd name="T49" fmla="*/ 300 h 1158"/>
              <a:gd name="T50" fmla="*/ 1182 w 1842"/>
              <a:gd name="T51" fmla="*/ 276 h 1158"/>
              <a:gd name="T52" fmla="*/ 1134 w 1842"/>
              <a:gd name="T53" fmla="*/ 246 h 1158"/>
              <a:gd name="T54" fmla="*/ 1080 w 1842"/>
              <a:gd name="T55" fmla="*/ 222 h 1158"/>
              <a:gd name="T56" fmla="*/ 1032 w 1842"/>
              <a:gd name="T57" fmla="*/ 198 h 1158"/>
              <a:gd name="T58" fmla="*/ 978 w 1842"/>
              <a:gd name="T59" fmla="*/ 180 h 1158"/>
              <a:gd name="T60" fmla="*/ 918 w 1842"/>
              <a:gd name="T61" fmla="*/ 156 h 1158"/>
              <a:gd name="T62" fmla="*/ 864 w 1842"/>
              <a:gd name="T63" fmla="*/ 138 h 1158"/>
              <a:gd name="T64" fmla="*/ 804 w 1842"/>
              <a:gd name="T65" fmla="*/ 120 h 1158"/>
              <a:gd name="T66" fmla="*/ 750 w 1842"/>
              <a:gd name="T67" fmla="*/ 102 h 1158"/>
              <a:gd name="T68" fmla="*/ 690 w 1842"/>
              <a:gd name="T69" fmla="*/ 90 h 1158"/>
              <a:gd name="T70" fmla="*/ 630 w 1842"/>
              <a:gd name="T71" fmla="*/ 72 h 1158"/>
              <a:gd name="T72" fmla="*/ 570 w 1842"/>
              <a:gd name="T73" fmla="*/ 60 h 1158"/>
              <a:gd name="T74" fmla="*/ 510 w 1842"/>
              <a:gd name="T75" fmla="*/ 48 h 1158"/>
              <a:gd name="T76" fmla="*/ 444 w 1842"/>
              <a:gd name="T77" fmla="*/ 36 h 1158"/>
              <a:gd name="T78" fmla="*/ 384 w 1842"/>
              <a:gd name="T79" fmla="*/ 30 h 1158"/>
              <a:gd name="T80" fmla="*/ 318 w 1842"/>
              <a:gd name="T81" fmla="*/ 18 h 1158"/>
              <a:gd name="T82" fmla="*/ 258 w 1842"/>
              <a:gd name="T83" fmla="*/ 12 h 1158"/>
              <a:gd name="T84" fmla="*/ 192 w 1842"/>
              <a:gd name="T85" fmla="*/ 12 h 1158"/>
              <a:gd name="T86" fmla="*/ 126 w 1842"/>
              <a:gd name="T87" fmla="*/ 6 h 1158"/>
              <a:gd name="T88" fmla="*/ 66 w 1842"/>
              <a:gd name="T89" fmla="*/ 6 h 1158"/>
              <a:gd name="T90" fmla="*/ 0 w 1842"/>
              <a:gd name="T91" fmla="*/ 0 h 1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42" h="1158">
                <a:moveTo>
                  <a:pt x="1842" y="1158"/>
                </a:moveTo>
                <a:lnTo>
                  <a:pt x="1842" y="1122"/>
                </a:lnTo>
                <a:lnTo>
                  <a:pt x="1836" y="1080"/>
                </a:lnTo>
                <a:lnTo>
                  <a:pt x="1830" y="1038"/>
                </a:lnTo>
                <a:lnTo>
                  <a:pt x="1824" y="1002"/>
                </a:lnTo>
                <a:lnTo>
                  <a:pt x="1812" y="960"/>
                </a:lnTo>
                <a:lnTo>
                  <a:pt x="1800" y="918"/>
                </a:lnTo>
                <a:lnTo>
                  <a:pt x="1788" y="882"/>
                </a:lnTo>
                <a:lnTo>
                  <a:pt x="1770" y="840"/>
                </a:lnTo>
                <a:lnTo>
                  <a:pt x="1752" y="804"/>
                </a:lnTo>
                <a:lnTo>
                  <a:pt x="1728" y="762"/>
                </a:lnTo>
                <a:lnTo>
                  <a:pt x="1704" y="726"/>
                </a:lnTo>
                <a:lnTo>
                  <a:pt x="1680" y="690"/>
                </a:lnTo>
                <a:lnTo>
                  <a:pt x="1656" y="654"/>
                </a:lnTo>
                <a:lnTo>
                  <a:pt x="1626" y="618"/>
                </a:lnTo>
                <a:lnTo>
                  <a:pt x="1596" y="582"/>
                </a:lnTo>
                <a:lnTo>
                  <a:pt x="1560" y="546"/>
                </a:lnTo>
                <a:lnTo>
                  <a:pt x="1524" y="516"/>
                </a:lnTo>
                <a:lnTo>
                  <a:pt x="1488" y="480"/>
                </a:lnTo>
                <a:lnTo>
                  <a:pt x="1452" y="450"/>
                </a:lnTo>
                <a:lnTo>
                  <a:pt x="1410" y="414"/>
                </a:lnTo>
                <a:lnTo>
                  <a:pt x="1368" y="384"/>
                </a:lnTo>
                <a:lnTo>
                  <a:pt x="1326" y="354"/>
                </a:lnTo>
                <a:lnTo>
                  <a:pt x="1278" y="330"/>
                </a:lnTo>
                <a:lnTo>
                  <a:pt x="1230" y="300"/>
                </a:lnTo>
                <a:lnTo>
                  <a:pt x="1182" y="276"/>
                </a:lnTo>
                <a:lnTo>
                  <a:pt x="1134" y="246"/>
                </a:lnTo>
                <a:lnTo>
                  <a:pt x="1080" y="222"/>
                </a:lnTo>
                <a:lnTo>
                  <a:pt x="1032" y="198"/>
                </a:lnTo>
                <a:lnTo>
                  <a:pt x="978" y="180"/>
                </a:lnTo>
                <a:lnTo>
                  <a:pt x="918" y="156"/>
                </a:lnTo>
                <a:lnTo>
                  <a:pt x="864" y="138"/>
                </a:lnTo>
                <a:lnTo>
                  <a:pt x="804" y="120"/>
                </a:lnTo>
                <a:lnTo>
                  <a:pt x="750" y="102"/>
                </a:lnTo>
                <a:lnTo>
                  <a:pt x="690" y="90"/>
                </a:lnTo>
                <a:lnTo>
                  <a:pt x="630" y="72"/>
                </a:lnTo>
                <a:lnTo>
                  <a:pt x="570" y="60"/>
                </a:lnTo>
                <a:lnTo>
                  <a:pt x="510" y="48"/>
                </a:lnTo>
                <a:lnTo>
                  <a:pt x="444" y="36"/>
                </a:lnTo>
                <a:lnTo>
                  <a:pt x="384" y="30"/>
                </a:lnTo>
                <a:lnTo>
                  <a:pt x="318" y="18"/>
                </a:lnTo>
                <a:lnTo>
                  <a:pt x="258" y="12"/>
                </a:lnTo>
                <a:lnTo>
                  <a:pt x="192" y="12"/>
                </a:lnTo>
                <a:lnTo>
                  <a:pt x="126" y="6"/>
                </a:lnTo>
                <a:lnTo>
                  <a:pt x="66" y="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11" name="Freeform 163"/>
          <p:cNvSpPr>
            <a:spLocks/>
          </p:cNvSpPr>
          <p:nvPr/>
        </p:nvSpPr>
        <p:spPr bwMode="auto">
          <a:xfrm>
            <a:off x="4568825" y="1289050"/>
            <a:ext cx="2314575" cy="390525"/>
          </a:xfrm>
          <a:custGeom>
            <a:avLst/>
            <a:gdLst>
              <a:gd name="T0" fmla="*/ 1458 w 1458"/>
              <a:gd name="T1" fmla="*/ 246 h 246"/>
              <a:gd name="T2" fmla="*/ 1434 w 1458"/>
              <a:gd name="T3" fmla="*/ 222 h 246"/>
              <a:gd name="T4" fmla="*/ 1404 w 1458"/>
              <a:gd name="T5" fmla="*/ 192 h 246"/>
              <a:gd name="T6" fmla="*/ 1380 w 1458"/>
              <a:gd name="T7" fmla="*/ 168 h 246"/>
              <a:gd name="T8" fmla="*/ 1350 w 1458"/>
              <a:gd name="T9" fmla="*/ 150 h 246"/>
              <a:gd name="T10" fmla="*/ 1320 w 1458"/>
              <a:gd name="T11" fmla="*/ 126 h 246"/>
              <a:gd name="T12" fmla="*/ 1290 w 1458"/>
              <a:gd name="T13" fmla="*/ 108 h 246"/>
              <a:gd name="T14" fmla="*/ 1254 w 1458"/>
              <a:gd name="T15" fmla="*/ 90 h 246"/>
              <a:gd name="T16" fmla="*/ 1224 w 1458"/>
              <a:gd name="T17" fmla="*/ 72 h 246"/>
              <a:gd name="T18" fmla="*/ 1182 w 1458"/>
              <a:gd name="T19" fmla="*/ 60 h 246"/>
              <a:gd name="T20" fmla="*/ 1146 w 1458"/>
              <a:gd name="T21" fmla="*/ 48 h 246"/>
              <a:gd name="T22" fmla="*/ 1110 w 1458"/>
              <a:gd name="T23" fmla="*/ 36 h 246"/>
              <a:gd name="T24" fmla="*/ 1068 w 1458"/>
              <a:gd name="T25" fmla="*/ 24 h 246"/>
              <a:gd name="T26" fmla="*/ 1026 w 1458"/>
              <a:gd name="T27" fmla="*/ 18 h 246"/>
              <a:gd name="T28" fmla="*/ 984 w 1458"/>
              <a:gd name="T29" fmla="*/ 12 h 246"/>
              <a:gd name="T30" fmla="*/ 936 w 1458"/>
              <a:gd name="T31" fmla="*/ 6 h 246"/>
              <a:gd name="T32" fmla="*/ 894 w 1458"/>
              <a:gd name="T33" fmla="*/ 0 h 246"/>
              <a:gd name="T34" fmla="*/ 846 w 1458"/>
              <a:gd name="T35" fmla="*/ 0 h 246"/>
              <a:gd name="T36" fmla="*/ 798 w 1458"/>
              <a:gd name="T37" fmla="*/ 0 h 246"/>
              <a:gd name="T38" fmla="*/ 750 w 1458"/>
              <a:gd name="T39" fmla="*/ 0 h 246"/>
              <a:gd name="T40" fmla="*/ 696 w 1458"/>
              <a:gd name="T41" fmla="*/ 6 h 246"/>
              <a:gd name="T42" fmla="*/ 648 w 1458"/>
              <a:gd name="T43" fmla="*/ 6 h 246"/>
              <a:gd name="T44" fmla="*/ 594 w 1458"/>
              <a:gd name="T45" fmla="*/ 12 h 246"/>
              <a:gd name="T46" fmla="*/ 546 w 1458"/>
              <a:gd name="T47" fmla="*/ 24 h 246"/>
              <a:gd name="T48" fmla="*/ 492 w 1458"/>
              <a:gd name="T49" fmla="*/ 30 h 246"/>
              <a:gd name="T50" fmla="*/ 438 w 1458"/>
              <a:gd name="T51" fmla="*/ 42 h 246"/>
              <a:gd name="T52" fmla="*/ 384 w 1458"/>
              <a:gd name="T53" fmla="*/ 54 h 246"/>
              <a:gd name="T54" fmla="*/ 330 w 1458"/>
              <a:gd name="T55" fmla="*/ 72 h 246"/>
              <a:gd name="T56" fmla="*/ 276 w 1458"/>
              <a:gd name="T57" fmla="*/ 84 h 246"/>
              <a:gd name="T58" fmla="*/ 222 w 1458"/>
              <a:gd name="T59" fmla="*/ 102 h 246"/>
              <a:gd name="T60" fmla="*/ 168 w 1458"/>
              <a:gd name="T61" fmla="*/ 126 h 246"/>
              <a:gd name="T62" fmla="*/ 108 w 1458"/>
              <a:gd name="T63" fmla="*/ 144 h 246"/>
              <a:gd name="T64" fmla="*/ 54 w 1458"/>
              <a:gd name="T65" fmla="*/ 168 h 246"/>
              <a:gd name="T66" fmla="*/ 0 w 1458"/>
              <a:gd name="T67" fmla="*/ 18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58" h="246">
                <a:moveTo>
                  <a:pt x="1458" y="246"/>
                </a:moveTo>
                <a:lnTo>
                  <a:pt x="1434" y="222"/>
                </a:lnTo>
                <a:lnTo>
                  <a:pt x="1404" y="192"/>
                </a:lnTo>
                <a:lnTo>
                  <a:pt x="1380" y="168"/>
                </a:lnTo>
                <a:lnTo>
                  <a:pt x="1350" y="150"/>
                </a:lnTo>
                <a:lnTo>
                  <a:pt x="1320" y="126"/>
                </a:lnTo>
                <a:lnTo>
                  <a:pt x="1290" y="108"/>
                </a:lnTo>
                <a:lnTo>
                  <a:pt x="1254" y="90"/>
                </a:lnTo>
                <a:lnTo>
                  <a:pt x="1224" y="72"/>
                </a:lnTo>
                <a:lnTo>
                  <a:pt x="1182" y="60"/>
                </a:lnTo>
                <a:lnTo>
                  <a:pt x="1146" y="48"/>
                </a:lnTo>
                <a:lnTo>
                  <a:pt x="1110" y="36"/>
                </a:lnTo>
                <a:lnTo>
                  <a:pt x="1068" y="24"/>
                </a:lnTo>
                <a:lnTo>
                  <a:pt x="1026" y="18"/>
                </a:lnTo>
                <a:lnTo>
                  <a:pt x="984" y="12"/>
                </a:lnTo>
                <a:lnTo>
                  <a:pt x="936" y="6"/>
                </a:lnTo>
                <a:lnTo>
                  <a:pt x="894" y="0"/>
                </a:lnTo>
                <a:lnTo>
                  <a:pt x="846" y="0"/>
                </a:lnTo>
                <a:lnTo>
                  <a:pt x="798" y="0"/>
                </a:lnTo>
                <a:lnTo>
                  <a:pt x="750" y="0"/>
                </a:lnTo>
                <a:lnTo>
                  <a:pt x="696" y="6"/>
                </a:lnTo>
                <a:lnTo>
                  <a:pt x="648" y="6"/>
                </a:lnTo>
                <a:lnTo>
                  <a:pt x="594" y="12"/>
                </a:lnTo>
                <a:lnTo>
                  <a:pt x="546" y="24"/>
                </a:lnTo>
                <a:lnTo>
                  <a:pt x="492" y="30"/>
                </a:lnTo>
                <a:lnTo>
                  <a:pt x="438" y="42"/>
                </a:lnTo>
                <a:lnTo>
                  <a:pt x="384" y="54"/>
                </a:lnTo>
                <a:lnTo>
                  <a:pt x="330" y="72"/>
                </a:lnTo>
                <a:lnTo>
                  <a:pt x="276" y="84"/>
                </a:lnTo>
                <a:lnTo>
                  <a:pt x="222" y="102"/>
                </a:lnTo>
                <a:lnTo>
                  <a:pt x="168" y="126"/>
                </a:lnTo>
                <a:lnTo>
                  <a:pt x="108" y="144"/>
                </a:lnTo>
                <a:lnTo>
                  <a:pt x="54" y="168"/>
                </a:lnTo>
                <a:lnTo>
                  <a:pt x="0" y="18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12" name="Freeform 164"/>
          <p:cNvSpPr>
            <a:spLocks/>
          </p:cNvSpPr>
          <p:nvPr/>
        </p:nvSpPr>
        <p:spPr bwMode="auto">
          <a:xfrm>
            <a:off x="4568825" y="803275"/>
            <a:ext cx="942975" cy="781050"/>
          </a:xfrm>
          <a:custGeom>
            <a:avLst/>
            <a:gdLst>
              <a:gd name="T0" fmla="*/ 594 w 594"/>
              <a:gd name="T1" fmla="*/ 0 h 492"/>
              <a:gd name="T2" fmla="*/ 564 w 594"/>
              <a:gd name="T3" fmla="*/ 6 h 492"/>
              <a:gd name="T4" fmla="*/ 540 w 594"/>
              <a:gd name="T5" fmla="*/ 12 h 492"/>
              <a:gd name="T6" fmla="*/ 516 w 594"/>
              <a:gd name="T7" fmla="*/ 24 h 492"/>
              <a:gd name="T8" fmla="*/ 486 w 594"/>
              <a:gd name="T9" fmla="*/ 36 h 492"/>
              <a:gd name="T10" fmla="*/ 462 w 594"/>
              <a:gd name="T11" fmla="*/ 54 h 492"/>
              <a:gd name="T12" fmla="*/ 432 w 594"/>
              <a:gd name="T13" fmla="*/ 72 h 492"/>
              <a:gd name="T14" fmla="*/ 402 w 594"/>
              <a:gd name="T15" fmla="*/ 90 h 492"/>
              <a:gd name="T16" fmla="*/ 372 w 594"/>
              <a:gd name="T17" fmla="*/ 108 h 492"/>
              <a:gd name="T18" fmla="*/ 342 w 594"/>
              <a:gd name="T19" fmla="*/ 132 h 492"/>
              <a:gd name="T20" fmla="*/ 312 w 594"/>
              <a:gd name="T21" fmla="*/ 156 h 492"/>
              <a:gd name="T22" fmla="*/ 282 w 594"/>
              <a:gd name="T23" fmla="*/ 180 h 492"/>
              <a:gd name="T24" fmla="*/ 252 w 594"/>
              <a:gd name="T25" fmla="*/ 210 h 492"/>
              <a:gd name="T26" fmla="*/ 222 w 594"/>
              <a:gd name="T27" fmla="*/ 240 h 492"/>
              <a:gd name="T28" fmla="*/ 192 w 594"/>
              <a:gd name="T29" fmla="*/ 270 h 492"/>
              <a:gd name="T30" fmla="*/ 162 w 594"/>
              <a:gd name="T31" fmla="*/ 306 h 492"/>
              <a:gd name="T32" fmla="*/ 126 w 594"/>
              <a:gd name="T33" fmla="*/ 342 h 492"/>
              <a:gd name="T34" fmla="*/ 96 w 594"/>
              <a:gd name="T35" fmla="*/ 378 h 492"/>
              <a:gd name="T36" fmla="*/ 66 w 594"/>
              <a:gd name="T37" fmla="*/ 414 h 492"/>
              <a:gd name="T38" fmla="*/ 30 w 594"/>
              <a:gd name="T39" fmla="*/ 456 h 492"/>
              <a:gd name="T40" fmla="*/ 0 w 594"/>
              <a:gd name="T41" fmla="*/ 492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94" h="492">
                <a:moveTo>
                  <a:pt x="594" y="0"/>
                </a:moveTo>
                <a:lnTo>
                  <a:pt x="564" y="6"/>
                </a:lnTo>
                <a:lnTo>
                  <a:pt x="540" y="12"/>
                </a:lnTo>
                <a:lnTo>
                  <a:pt x="516" y="24"/>
                </a:lnTo>
                <a:lnTo>
                  <a:pt x="486" y="36"/>
                </a:lnTo>
                <a:lnTo>
                  <a:pt x="462" y="54"/>
                </a:lnTo>
                <a:lnTo>
                  <a:pt x="432" y="72"/>
                </a:lnTo>
                <a:lnTo>
                  <a:pt x="402" y="90"/>
                </a:lnTo>
                <a:lnTo>
                  <a:pt x="372" y="108"/>
                </a:lnTo>
                <a:lnTo>
                  <a:pt x="342" y="132"/>
                </a:lnTo>
                <a:lnTo>
                  <a:pt x="312" y="156"/>
                </a:lnTo>
                <a:lnTo>
                  <a:pt x="282" y="180"/>
                </a:lnTo>
                <a:lnTo>
                  <a:pt x="252" y="210"/>
                </a:lnTo>
                <a:lnTo>
                  <a:pt x="222" y="240"/>
                </a:lnTo>
                <a:lnTo>
                  <a:pt x="192" y="270"/>
                </a:lnTo>
                <a:lnTo>
                  <a:pt x="162" y="306"/>
                </a:lnTo>
                <a:lnTo>
                  <a:pt x="126" y="342"/>
                </a:lnTo>
                <a:lnTo>
                  <a:pt x="96" y="378"/>
                </a:lnTo>
                <a:lnTo>
                  <a:pt x="66" y="414"/>
                </a:lnTo>
                <a:lnTo>
                  <a:pt x="30" y="456"/>
                </a:lnTo>
                <a:lnTo>
                  <a:pt x="0" y="49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13" name="Freeform 165"/>
          <p:cNvSpPr>
            <a:spLocks/>
          </p:cNvSpPr>
          <p:nvPr/>
        </p:nvSpPr>
        <p:spPr bwMode="auto">
          <a:xfrm>
            <a:off x="4568825" y="812800"/>
            <a:ext cx="1588" cy="771525"/>
          </a:xfrm>
          <a:custGeom>
            <a:avLst/>
            <a:gdLst>
              <a:gd name="T0" fmla="*/ 0 h 486"/>
              <a:gd name="T1" fmla="*/ 30 h 486"/>
              <a:gd name="T2" fmla="*/ 54 h 486"/>
              <a:gd name="T3" fmla="*/ 90 h 486"/>
              <a:gd name="T4" fmla="*/ 120 h 486"/>
              <a:gd name="T5" fmla="*/ 156 h 486"/>
              <a:gd name="T6" fmla="*/ 192 h 486"/>
              <a:gd name="T7" fmla="*/ 228 h 486"/>
              <a:gd name="T8" fmla="*/ 270 h 486"/>
              <a:gd name="T9" fmla="*/ 306 h 486"/>
              <a:gd name="T10" fmla="*/ 354 h 486"/>
              <a:gd name="T11" fmla="*/ 396 h 486"/>
              <a:gd name="T12" fmla="*/ 444 h 486"/>
              <a:gd name="T13" fmla="*/ 486 h 48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</a:cxnLst>
            <a:rect l="0" t="0" r="r" b="b"/>
            <a:pathLst>
              <a:path h="486">
                <a:moveTo>
                  <a:pt x="0" y="0"/>
                </a:moveTo>
                <a:lnTo>
                  <a:pt x="0" y="30"/>
                </a:lnTo>
                <a:lnTo>
                  <a:pt x="0" y="54"/>
                </a:lnTo>
                <a:lnTo>
                  <a:pt x="0" y="90"/>
                </a:lnTo>
                <a:lnTo>
                  <a:pt x="0" y="120"/>
                </a:lnTo>
                <a:lnTo>
                  <a:pt x="0" y="156"/>
                </a:lnTo>
                <a:lnTo>
                  <a:pt x="0" y="192"/>
                </a:lnTo>
                <a:lnTo>
                  <a:pt x="0" y="228"/>
                </a:lnTo>
                <a:lnTo>
                  <a:pt x="0" y="270"/>
                </a:lnTo>
                <a:lnTo>
                  <a:pt x="0" y="306"/>
                </a:lnTo>
                <a:lnTo>
                  <a:pt x="0" y="354"/>
                </a:lnTo>
                <a:lnTo>
                  <a:pt x="0" y="396"/>
                </a:lnTo>
                <a:lnTo>
                  <a:pt x="0" y="444"/>
                </a:lnTo>
                <a:lnTo>
                  <a:pt x="0" y="48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14" name="Freeform 166"/>
          <p:cNvSpPr>
            <a:spLocks/>
          </p:cNvSpPr>
          <p:nvPr/>
        </p:nvSpPr>
        <p:spPr bwMode="auto">
          <a:xfrm>
            <a:off x="4568825" y="812800"/>
            <a:ext cx="1588" cy="771525"/>
          </a:xfrm>
          <a:custGeom>
            <a:avLst/>
            <a:gdLst>
              <a:gd name="T0" fmla="*/ 0 h 486"/>
              <a:gd name="T1" fmla="*/ 30 h 486"/>
              <a:gd name="T2" fmla="*/ 54 h 486"/>
              <a:gd name="T3" fmla="*/ 90 h 486"/>
              <a:gd name="T4" fmla="*/ 120 h 486"/>
              <a:gd name="T5" fmla="*/ 156 h 486"/>
              <a:gd name="T6" fmla="*/ 192 h 486"/>
              <a:gd name="T7" fmla="*/ 228 h 486"/>
              <a:gd name="T8" fmla="*/ 270 h 486"/>
              <a:gd name="T9" fmla="*/ 306 h 486"/>
              <a:gd name="T10" fmla="*/ 354 h 486"/>
              <a:gd name="T11" fmla="*/ 396 h 486"/>
              <a:gd name="T12" fmla="*/ 444 h 486"/>
              <a:gd name="T13" fmla="*/ 486 h 48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</a:cxnLst>
            <a:rect l="0" t="0" r="r" b="b"/>
            <a:pathLst>
              <a:path h="486">
                <a:moveTo>
                  <a:pt x="0" y="0"/>
                </a:moveTo>
                <a:lnTo>
                  <a:pt x="0" y="30"/>
                </a:lnTo>
                <a:lnTo>
                  <a:pt x="0" y="54"/>
                </a:lnTo>
                <a:lnTo>
                  <a:pt x="0" y="90"/>
                </a:lnTo>
                <a:lnTo>
                  <a:pt x="0" y="120"/>
                </a:lnTo>
                <a:lnTo>
                  <a:pt x="0" y="156"/>
                </a:lnTo>
                <a:lnTo>
                  <a:pt x="0" y="192"/>
                </a:lnTo>
                <a:lnTo>
                  <a:pt x="0" y="228"/>
                </a:lnTo>
                <a:lnTo>
                  <a:pt x="0" y="270"/>
                </a:lnTo>
                <a:lnTo>
                  <a:pt x="0" y="306"/>
                </a:lnTo>
                <a:lnTo>
                  <a:pt x="0" y="354"/>
                </a:lnTo>
                <a:lnTo>
                  <a:pt x="0" y="396"/>
                </a:lnTo>
                <a:lnTo>
                  <a:pt x="0" y="444"/>
                </a:lnTo>
                <a:lnTo>
                  <a:pt x="0" y="48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7015" name="Freeform 167"/>
          <p:cNvSpPr>
            <a:spLocks/>
          </p:cNvSpPr>
          <p:nvPr/>
        </p:nvSpPr>
        <p:spPr bwMode="auto">
          <a:xfrm>
            <a:off x="4568825" y="574675"/>
            <a:ext cx="1588" cy="1009650"/>
          </a:xfrm>
          <a:custGeom>
            <a:avLst/>
            <a:gdLst>
              <a:gd name="T0" fmla="*/ 0 h 636"/>
              <a:gd name="T1" fmla="*/ 180 h 636"/>
              <a:gd name="T2" fmla="*/ 204 h 636"/>
              <a:gd name="T3" fmla="*/ 240 h 636"/>
              <a:gd name="T4" fmla="*/ 270 h 636"/>
              <a:gd name="T5" fmla="*/ 306 h 636"/>
              <a:gd name="T6" fmla="*/ 342 h 636"/>
              <a:gd name="T7" fmla="*/ 378 h 636"/>
              <a:gd name="T8" fmla="*/ 420 h 636"/>
              <a:gd name="T9" fmla="*/ 456 h 636"/>
              <a:gd name="T10" fmla="*/ 504 h 636"/>
              <a:gd name="T11" fmla="*/ 546 h 636"/>
              <a:gd name="T12" fmla="*/ 594 h 636"/>
              <a:gd name="T13" fmla="*/ 636 h 6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</a:cxnLst>
            <a:rect l="0" t="0" r="r" b="b"/>
            <a:pathLst>
              <a:path h="636">
                <a:moveTo>
                  <a:pt x="0" y="0"/>
                </a:moveTo>
                <a:lnTo>
                  <a:pt x="0" y="180"/>
                </a:lnTo>
                <a:lnTo>
                  <a:pt x="0" y="204"/>
                </a:lnTo>
                <a:lnTo>
                  <a:pt x="0" y="240"/>
                </a:lnTo>
                <a:lnTo>
                  <a:pt x="0" y="270"/>
                </a:lnTo>
                <a:lnTo>
                  <a:pt x="0" y="306"/>
                </a:lnTo>
                <a:lnTo>
                  <a:pt x="0" y="342"/>
                </a:lnTo>
                <a:lnTo>
                  <a:pt x="0" y="378"/>
                </a:lnTo>
                <a:lnTo>
                  <a:pt x="0" y="420"/>
                </a:lnTo>
                <a:lnTo>
                  <a:pt x="0" y="456"/>
                </a:lnTo>
                <a:lnTo>
                  <a:pt x="0" y="504"/>
                </a:lnTo>
                <a:lnTo>
                  <a:pt x="0" y="546"/>
                </a:lnTo>
                <a:lnTo>
                  <a:pt x="0" y="594"/>
                </a:lnTo>
                <a:lnTo>
                  <a:pt x="0" y="6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47016" name="Group 168"/>
          <p:cNvGrpSpPr>
            <a:grpSpLocks/>
          </p:cNvGrpSpPr>
          <p:nvPr/>
        </p:nvGrpSpPr>
        <p:grpSpPr bwMode="auto">
          <a:xfrm>
            <a:off x="4433888" y="1341438"/>
            <a:ext cx="1219200" cy="1933575"/>
            <a:chOff x="2776" y="866"/>
            <a:chExt cx="768" cy="1218"/>
          </a:xfrm>
        </p:grpSpPr>
        <p:sp>
          <p:nvSpPr>
            <p:cNvPr id="847017" name="Freeform 169"/>
            <p:cNvSpPr>
              <a:spLocks/>
            </p:cNvSpPr>
            <p:nvPr/>
          </p:nvSpPr>
          <p:spPr bwMode="auto">
            <a:xfrm>
              <a:off x="2998" y="1280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8 h 84"/>
                <a:gd name="T4" fmla="*/ 6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8"/>
                  </a:lnTo>
                  <a:lnTo>
                    <a:pt x="6" y="84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18" name="Freeform 170"/>
            <p:cNvSpPr>
              <a:spLocks/>
            </p:cNvSpPr>
            <p:nvPr/>
          </p:nvSpPr>
          <p:spPr bwMode="auto">
            <a:xfrm>
              <a:off x="2998" y="1280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8 h 84"/>
                <a:gd name="T4" fmla="*/ 6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8"/>
                  </a:lnTo>
                  <a:lnTo>
                    <a:pt x="6" y="84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19" name="Freeform 171"/>
            <p:cNvSpPr>
              <a:spLocks/>
            </p:cNvSpPr>
            <p:nvPr/>
          </p:nvSpPr>
          <p:spPr bwMode="auto">
            <a:xfrm>
              <a:off x="3004" y="1292"/>
              <a:ext cx="36" cy="78"/>
            </a:xfrm>
            <a:custGeom>
              <a:avLst/>
              <a:gdLst>
                <a:gd name="T0" fmla="*/ 30 w 36"/>
                <a:gd name="T1" fmla="*/ 0 h 78"/>
                <a:gd name="T2" fmla="*/ 0 w 36"/>
                <a:gd name="T3" fmla="*/ 72 h 78"/>
                <a:gd name="T4" fmla="*/ 6 w 36"/>
                <a:gd name="T5" fmla="*/ 78 h 78"/>
                <a:gd name="T6" fmla="*/ 36 w 36"/>
                <a:gd name="T7" fmla="*/ 6 h 78"/>
                <a:gd name="T8" fmla="*/ 30 w 3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8">
                  <a:moveTo>
                    <a:pt x="30" y="0"/>
                  </a:moveTo>
                  <a:lnTo>
                    <a:pt x="0" y="72"/>
                  </a:lnTo>
                  <a:lnTo>
                    <a:pt x="6" y="78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0" name="Freeform 172"/>
            <p:cNvSpPr>
              <a:spLocks/>
            </p:cNvSpPr>
            <p:nvPr/>
          </p:nvSpPr>
          <p:spPr bwMode="auto">
            <a:xfrm>
              <a:off x="3004" y="1292"/>
              <a:ext cx="36" cy="78"/>
            </a:xfrm>
            <a:custGeom>
              <a:avLst/>
              <a:gdLst>
                <a:gd name="T0" fmla="*/ 30 w 36"/>
                <a:gd name="T1" fmla="*/ 0 h 78"/>
                <a:gd name="T2" fmla="*/ 0 w 36"/>
                <a:gd name="T3" fmla="*/ 72 h 78"/>
                <a:gd name="T4" fmla="*/ 6 w 36"/>
                <a:gd name="T5" fmla="*/ 78 h 78"/>
                <a:gd name="T6" fmla="*/ 36 w 36"/>
                <a:gd name="T7" fmla="*/ 6 h 78"/>
                <a:gd name="T8" fmla="*/ 30 w 3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8">
                  <a:moveTo>
                    <a:pt x="30" y="0"/>
                  </a:moveTo>
                  <a:lnTo>
                    <a:pt x="0" y="72"/>
                  </a:lnTo>
                  <a:lnTo>
                    <a:pt x="6" y="78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1" name="Freeform 173"/>
            <p:cNvSpPr>
              <a:spLocks/>
            </p:cNvSpPr>
            <p:nvPr/>
          </p:nvSpPr>
          <p:spPr bwMode="auto">
            <a:xfrm>
              <a:off x="3010" y="1298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2 h 84"/>
                <a:gd name="T4" fmla="*/ 0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2"/>
                  </a:lnTo>
                  <a:lnTo>
                    <a:pt x="0" y="84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2" name="Freeform 174"/>
            <p:cNvSpPr>
              <a:spLocks/>
            </p:cNvSpPr>
            <p:nvPr/>
          </p:nvSpPr>
          <p:spPr bwMode="auto">
            <a:xfrm>
              <a:off x="3010" y="1298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2 h 84"/>
                <a:gd name="T4" fmla="*/ 0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2"/>
                  </a:lnTo>
                  <a:lnTo>
                    <a:pt x="0" y="84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3" name="Freeform 175"/>
            <p:cNvSpPr>
              <a:spLocks/>
            </p:cNvSpPr>
            <p:nvPr/>
          </p:nvSpPr>
          <p:spPr bwMode="auto">
            <a:xfrm>
              <a:off x="2986" y="1340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0 w 30"/>
                <a:gd name="T3" fmla="*/ 66 h 72"/>
                <a:gd name="T4" fmla="*/ 0 w 30"/>
                <a:gd name="T5" fmla="*/ 72 h 72"/>
                <a:gd name="T6" fmla="*/ 30 w 30"/>
                <a:gd name="T7" fmla="*/ 6 h 72"/>
                <a:gd name="T8" fmla="*/ 30 w 30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30" y="0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30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4" name="Freeform 176"/>
            <p:cNvSpPr>
              <a:spLocks/>
            </p:cNvSpPr>
            <p:nvPr/>
          </p:nvSpPr>
          <p:spPr bwMode="auto">
            <a:xfrm>
              <a:off x="2986" y="1340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0 w 30"/>
                <a:gd name="T3" fmla="*/ 66 h 72"/>
                <a:gd name="T4" fmla="*/ 0 w 30"/>
                <a:gd name="T5" fmla="*/ 72 h 72"/>
                <a:gd name="T6" fmla="*/ 30 w 30"/>
                <a:gd name="T7" fmla="*/ 6 h 72"/>
                <a:gd name="T8" fmla="*/ 30 w 30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30" y="0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30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5" name="Freeform 177"/>
            <p:cNvSpPr>
              <a:spLocks/>
            </p:cNvSpPr>
            <p:nvPr/>
          </p:nvSpPr>
          <p:spPr bwMode="auto">
            <a:xfrm>
              <a:off x="2938" y="1388"/>
              <a:ext cx="24" cy="72"/>
            </a:xfrm>
            <a:custGeom>
              <a:avLst/>
              <a:gdLst>
                <a:gd name="T0" fmla="*/ 24 w 24"/>
                <a:gd name="T1" fmla="*/ 0 h 72"/>
                <a:gd name="T2" fmla="*/ 0 w 24"/>
                <a:gd name="T3" fmla="*/ 60 h 72"/>
                <a:gd name="T4" fmla="*/ 0 w 24"/>
                <a:gd name="T5" fmla="*/ 72 h 72"/>
                <a:gd name="T6" fmla="*/ 24 w 24"/>
                <a:gd name="T7" fmla="*/ 6 h 72"/>
                <a:gd name="T8" fmla="*/ 24 w 2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24" y="0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6" name="Freeform 178"/>
            <p:cNvSpPr>
              <a:spLocks/>
            </p:cNvSpPr>
            <p:nvPr/>
          </p:nvSpPr>
          <p:spPr bwMode="auto">
            <a:xfrm>
              <a:off x="2938" y="1388"/>
              <a:ext cx="24" cy="72"/>
            </a:xfrm>
            <a:custGeom>
              <a:avLst/>
              <a:gdLst>
                <a:gd name="T0" fmla="*/ 24 w 24"/>
                <a:gd name="T1" fmla="*/ 0 h 72"/>
                <a:gd name="T2" fmla="*/ 0 w 24"/>
                <a:gd name="T3" fmla="*/ 60 h 72"/>
                <a:gd name="T4" fmla="*/ 0 w 24"/>
                <a:gd name="T5" fmla="*/ 72 h 72"/>
                <a:gd name="T6" fmla="*/ 24 w 24"/>
                <a:gd name="T7" fmla="*/ 6 h 72"/>
                <a:gd name="T8" fmla="*/ 24 w 2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24" y="0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24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7" name="Freeform 179"/>
            <p:cNvSpPr>
              <a:spLocks/>
            </p:cNvSpPr>
            <p:nvPr/>
          </p:nvSpPr>
          <p:spPr bwMode="auto">
            <a:xfrm>
              <a:off x="2932" y="1406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60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60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8" name="Freeform 180"/>
            <p:cNvSpPr>
              <a:spLocks/>
            </p:cNvSpPr>
            <p:nvPr/>
          </p:nvSpPr>
          <p:spPr bwMode="auto">
            <a:xfrm>
              <a:off x="2932" y="1406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60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60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29" name="Freeform 181"/>
            <p:cNvSpPr>
              <a:spLocks/>
            </p:cNvSpPr>
            <p:nvPr/>
          </p:nvSpPr>
          <p:spPr bwMode="auto">
            <a:xfrm>
              <a:off x="2938" y="1418"/>
              <a:ext cx="36" cy="72"/>
            </a:xfrm>
            <a:custGeom>
              <a:avLst/>
              <a:gdLst>
                <a:gd name="T0" fmla="*/ 30 w 36"/>
                <a:gd name="T1" fmla="*/ 0 h 72"/>
                <a:gd name="T2" fmla="*/ 0 w 36"/>
                <a:gd name="T3" fmla="*/ 60 h 72"/>
                <a:gd name="T4" fmla="*/ 12 w 36"/>
                <a:gd name="T5" fmla="*/ 72 h 72"/>
                <a:gd name="T6" fmla="*/ 36 w 36"/>
                <a:gd name="T7" fmla="*/ 12 h 72"/>
                <a:gd name="T8" fmla="*/ 30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30" y="0"/>
                  </a:moveTo>
                  <a:lnTo>
                    <a:pt x="0" y="60"/>
                  </a:lnTo>
                  <a:lnTo>
                    <a:pt x="12" y="72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0" name="Freeform 182"/>
            <p:cNvSpPr>
              <a:spLocks/>
            </p:cNvSpPr>
            <p:nvPr/>
          </p:nvSpPr>
          <p:spPr bwMode="auto">
            <a:xfrm>
              <a:off x="2938" y="1418"/>
              <a:ext cx="36" cy="72"/>
            </a:xfrm>
            <a:custGeom>
              <a:avLst/>
              <a:gdLst>
                <a:gd name="T0" fmla="*/ 30 w 36"/>
                <a:gd name="T1" fmla="*/ 0 h 72"/>
                <a:gd name="T2" fmla="*/ 0 w 36"/>
                <a:gd name="T3" fmla="*/ 60 h 72"/>
                <a:gd name="T4" fmla="*/ 12 w 36"/>
                <a:gd name="T5" fmla="*/ 72 h 72"/>
                <a:gd name="T6" fmla="*/ 36 w 36"/>
                <a:gd name="T7" fmla="*/ 12 h 72"/>
                <a:gd name="T8" fmla="*/ 30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30" y="0"/>
                  </a:moveTo>
                  <a:lnTo>
                    <a:pt x="0" y="60"/>
                  </a:lnTo>
                  <a:lnTo>
                    <a:pt x="12" y="72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1" name="Freeform 183"/>
            <p:cNvSpPr>
              <a:spLocks/>
            </p:cNvSpPr>
            <p:nvPr/>
          </p:nvSpPr>
          <p:spPr bwMode="auto">
            <a:xfrm>
              <a:off x="2950" y="1430"/>
              <a:ext cx="36" cy="66"/>
            </a:xfrm>
            <a:custGeom>
              <a:avLst/>
              <a:gdLst>
                <a:gd name="T0" fmla="*/ 24 w 36"/>
                <a:gd name="T1" fmla="*/ 0 h 66"/>
                <a:gd name="T2" fmla="*/ 0 w 36"/>
                <a:gd name="T3" fmla="*/ 60 h 66"/>
                <a:gd name="T4" fmla="*/ 12 w 36"/>
                <a:gd name="T5" fmla="*/ 66 h 66"/>
                <a:gd name="T6" fmla="*/ 36 w 36"/>
                <a:gd name="T7" fmla="*/ 12 h 66"/>
                <a:gd name="T8" fmla="*/ 24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24" y="0"/>
                  </a:moveTo>
                  <a:lnTo>
                    <a:pt x="0" y="60"/>
                  </a:lnTo>
                  <a:lnTo>
                    <a:pt x="12" y="66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2" name="Freeform 184"/>
            <p:cNvSpPr>
              <a:spLocks/>
            </p:cNvSpPr>
            <p:nvPr/>
          </p:nvSpPr>
          <p:spPr bwMode="auto">
            <a:xfrm>
              <a:off x="2950" y="1430"/>
              <a:ext cx="36" cy="66"/>
            </a:xfrm>
            <a:custGeom>
              <a:avLst/>
              <a:gdLst>
                <a:gd name="T0" fmla="*/ 24 w 36"/>
                <a:gd name="T1" fmla="*/ 0 h 66"/>
                <a:gd name="T2" fmla="*/ 0 w 36"/>
                <a:gd name="T3" fmla="*/ 60 h 66"/>
                <a:gd name="T4" fmla="*/ 12 w 36"/>
                <a:gd name="T5" fmla="*/ 66 h 66"/>
                <a:gd name="T6" fmla="*/ 36 w 36"/>
                <a:gd name="T7" fmla="*/ 12 h 66"/>
                <a:gd name="T8" fmla="*/ 24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24" y="0"/>
                  </a:moveTo>
                  <a:lnTo>
                    <a:pt x="0" y="60"/>
                  </a:lnTo>
                  <a:lnTo>
                    <a:pt x="12" y="66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3" name="Freeform 185"/>
            <p:cNvSpPr>
              <a:spLocks/>
            </p:cNvSpPr>
            <p:nvPr/>
          </p:nvSpPr>
          <p:spPr bwMode="auto">
            <a:xfrm>
              <a:off x="2962" y="1442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54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54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4" name="Freeform 186"/>
            <p:cNvSpPr>
              <a:spLocks/>
            </p:cNvSpPr>
            <p:nvPr/>
          </p:nvSpPr>
          <p:spPr bwMode="auto">
            <a:xfrm>
              <a:off x="2962" y="1442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54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54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5" name="Freeform 187"/>
            <p:cNvSpPr>
              <a:spLocks/>
            </p:cNvSpPr>
            <p:nvPr/>
          </p:nvSpPr>
          <p:spPr bwMode="auto">
            <a:xfrm>
              <a:off x="2968" y="1454"/>
              <a:ext cx="36" cy="66"/>
            </a:xfrm>
            <a:custGeom>
              <a:avLst/>
              <a:gdLst>
                <a:gd name="T0" fmla="*/ 30 w 36"/>
                <a:gd name="T1" fmla="*/ 0 h 66"/>
                <a:gd name="T2" fmla="*/ 0 w 36"/>
                <a:gd name="T3" fmla="*/ 60 h 66"/>
                <a:gd name="T4" fmla="*/ 6 w 36"/>
                <a:gd name="T5" fmla="*/ 66 h 66"/>
                <a:gd name="T6" fmla="*/ 36 w 36"/>
                <a:gd name="T7" fmla="*/ 12 h 66"/>
                <a:gd name="T8" fmla="*/ 3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30" y="0"/>
                  </a:moveTo>
                  <a:lnTo>
                    <a:pt x="0" y="60"/>
                  </a:lnTo>
                  <a:lnTo>
                    <a:pt x="6" y="66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6" name="Freeform 188"/>
            <p:cNvSpPr>
              <a:spLocks/>
            </p:cNvSpPr>
            <p:nvPr/>
          </p:nvSpPr>
          <p:spPr bwMode="auto">
            <a:xfrm>
              <a:off x="2968" y="1454"/>
              <a:ext cx="36" cy="66"/>
            </a:xfrm>
            <a:custGeom>
              <a:avLst/>
              <a:gdLst>
                <a:gd name="T0" fmla="*/ 30 w 36"/>
                <a:gd name="T1" fmla="*/ 0 h 66"/>
                <a:gd name="T2" fmla="*/ 0 w 36"/>
                <a:gd name="T3" fmla="*/ 60 h 66"/>
                <a:gd name="T4" fmla="*/ 6 w 36"/>
                <a:gd name="T5" fmla="*/ 66 h 66"/>
                <a:gd name="T6" fmla="*/ 36 w 36"/>
                <a:gd name="T7" fmla="*/ 12 h 66"/>
                <a:gd name="T8" fmla="*/ 3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30" y="0"/>
                  </a:moveTo>
                  <a:lnTo>
                    <a:pt x="0" y="60"/>
                  </a:lnTo>
                  <a:lnTo>
                    <a:pt x="6" y="66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7" name="Freeform 189"/>
            <p:cNvSpPr>
              <a:spLocks/>
            </p:cNvSpPr>
            <p:nvPr/>
          </p:nvSpPr>
          <p:spPr bwMode="auto">
            <a:xfrm>
              <a:off x="2974" y="1466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8" name="Freeform 190"/>
            <p:cNvSpPr>
              <a:spLocks/>
            </p:cNvSpPr>
            <p:nvPr/>
          </p:nvSpPr>
          <p:spPr bwMode="auto">
            <a:xfrm>
              <a:off x="2974" y="1466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39" name="Freeform 191"/>
            <p:cNvSpPr>
              <a:spLocks/>
            </p:cNvSpPr>
            <p:nvPr/>
          </p:nvSpPr>
          <p:spPr bwMode="auto">
            <a:xfrm>
              <a:off x="2980" y="1472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0" name="Freeform 192"/>
            <p:cNvSpPr>
              <a:spLocks/>
            </p:cNvSpPr>
            <p:nvPr/>
          </p:nvSpPr>
          <p:spPr bwMode="auto">
            <a:xfrm>
              <a:off x="2980" y="1472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1" name="Freeform 193"/>
            <p:cNvSpPr>
              <a:spLocks/>
            </p:cNvSpPr>
            <p:nvPr/>
          </p:nvSpPr>
          <p:spPr bwMode="auto">
            <a:xfrm>
              <a:off x="2986" y="1478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54 h 66"/>
                <a:gd name="T4" fmla="*/ 0 w 30"/>
                <a:gd name="T5" fmla="*/ 66 h 66"/>
                <a:gd name="T6" fmla="*/ 30 w 30"/>
                <a:gd name="T7" fmla="*/ 18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54"/>
                  </a:lnTo>
                  <a:lnTo>
                    <a:pt x="0" y="66"/>
                  </a:lnTo>
                  <a:lnTo>
                    <a:pt x="30" y="1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2" name="Freeform 194"/>
            <p:cNvSpPr>
              <a:spLocks/>
            </p:cNvSpPr>
            <p:nvPr/>
          </p:nvSpPr>
          <p:spPr bwMode="auto">
            <a:xfrm>
              <a:off x="2986" y="1478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54 h 66"/>
                <a:gd name="T4" fmla="*/ 0 w 30"/>
                <a:gd name="T5" fmla="*/ 66 h 66"/>
                <a:gd name="T6" fmla="*/ 30 w 30"/>
                <a:gd name="T7" fmla="*/ 18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54"/>
                  </a:lnTo>
                  <a:lnTo>
                    <a:pt x="0" y="66"/>
                  </a:lnTo>
                  <a:lnTo>
                    <a:pt x="30" y="18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3" name="Freeform 195"/>
            <p:cNvSpPr>
              <a:spLocks/>
            </p:cNvSpPr>
            <p:nvPr/>
          </p:nvSpPr>
          <p:spPr bwMode="auto">
            <a:xfrm>
              <a:off x="2986" y="1496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48 h 66"/>
                <a:gd name="T4" fmla="*/ 0 w 30"/>
                <a:gd name="T5" fmla="*/ 66 h 66"/>
                <a:gd name="T6" fmla="*/ 30 w 30"/>
                <a:gd name="T7" fmla="*/ 12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48"/>
                  </a:lnTo>
                  <a:lnTo>
                    <a:pt x="0" y="66"/>
                  </a:lnTo>
                  <a:lnTo>
                    <a:pt x="30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4" name="Freeform 196"/>
            <p:cNvSpPr>
              <a:spLocks/>
            </p:cNvSpPr>
            <p:nvPr/>
          </p:nvSpPr>
          <p:spPr bwMode="auto">
            <a:xfrm>
              <a:off x="2986" y="1496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48 h 66"/>
                <a:gd name="T4" fmla="*/ 0 w 30"/>
                <a:gd name="T5" fmla="*/ 66 h 66"/>
                <a:gd name="T6" fmla="*/ 30 w 30"/>
                <a:gd name="T7" fmla="*/ 12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48"/>
                  </a:lnTo>
                  <a:lnTo>
                    <a:pt x="0" y="66"/>
                  </a:lnTo>
                  <a:lnTo>
                    <a:pt x="30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5" name="Freeform 197"/>
            <p:cNvSpPr>
              <a:spLocks/>
            </p:cNvSpPr>
            <p:nvPr/>
          </p:nvSpPr>
          <p:spPr bwMode="auto">
            <a:xfrm>
              <a:off x="2980" y="1508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54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54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6" name="Freeform 198"/>
            <p:cNvSpPr>
              <a:spLocks/>
            </p:cNvSpPr>
            <p:nvPr/>
          </p:nvSpPr>
          <p:spPr bwMode="auto">
            <a:xfrm>
              <a:off x="2980" y="1508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54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54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7" name="Freeform 199"/>
            <p:cNvSpPr>
              <a:spLocks/>
            </p:cNvSpPr>
            <p:nvPr/>
          </p:nvSpPr>
          <p:spPr bwMode="auto">
            <a:xfrm>
              <a:off x="2956" y="1538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48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48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8" name="Freeform 200"/>
            <p:cNvSpPr>
              <a:spLocks/>
            </p:cNvSpPr>
            <p:nvPr/>
          </p:nvSpPr>
          <p:spPr bwMode="auto">
            <a:xfrm>
              <a:off x="2956" y="1538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48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48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49" name="Freeform 201"/>
            <p:cNvSpPr>
              <a:spLocks/>
            </p:cNvSpPr>
            <p:nvPr/>
          </p:nvSpPr>
          <p:spPr bwMode="auto">
            <a:xfrm>
              <a:off x="2800" y="1646"/>
              <a:ext cx="18" cy="48"/>
            </a:xfrm>
            <a:custGeom>
              <a:avLst/>
              <a:gdLst>
                <a:gd name="T0" fmla="*/ 12 w 18"/>
                <a:gd name="T1" fmla="*/ 0 h 48"/>
                <a:gd name="T2" fmla="*/ 0 w 18"/>
                <a:gd name="T3" fmla="*/ 36 h 48"/>
                <a:gd name="T4" fmla="*/ 6 w 18"/>
                <a:gd name="T5" fmla="*/ 48 h 48"/>
                <a:gd name="T6" fmla="*/ 18 w 18"/>
                <a:gd name="T7" fmla="*/ 12 h 48"/>
                <a:gd name="T8" fmla="*/ 12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2" y="0"/>
                  </a:moveTo>
                  <a:lnTo>
                    <a:pt x="0" y="36"/>
                  </a:lnTo>
                  <a:lnTo>
                    <a:pt x="6" y="48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0" name="Freeform 202"/>
            <p:cNvSpPr>
              <a:spLocks/>
            </p:cNvSpPr>
            <p:nvPr/>
          </p:nvSpPr>
          <p:spPr bwMode="auto">
            <a:xfrm>
              <a:off x="2800" y="1646"/>
              <a:ext cx="18" cy="48"/>
            </a:xfrm>
            <a:custGeom>
              <a:avLst/>
              <a:gdLst>
                <a:gd name="T0" fmla="*/ 12 w 18"/>
                <a:gd name="T1" fmla="*/ 0 h 48"/>
                <a:gd name="T2" fmla="*/ 0 w 18"/>
                <a:gd name="T3" fmla="*/ 36 h 48"/>
                <a:gd name="T4" fmla="*/ 6 w 18"/>
                <a:gd name="T5" fmla="*/ 48 h 48"/>
                <a:gd name="T6" fmla="*/ 18 w 18"/>
                <a:gd name="T7" fmla="*/ 12 h 48"/>
                <a:gd name="T8" fmla="*/ 12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2" y="0"/>
                  </a:moveTo>
                  <a:lnTo>
                    <a:pt x="0" y="36"/>
                  </a:lnTo>
                  <a:lnTo>
                    <a:pt x="6" y="48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1" name="Freeform 203"/>
            <p:cNvSpPr>
              <a:spLocks/>
            </p:cNvSpPr>
            <p:nvPr/>
          </p:nvSpPr>
          <p:spPr bwMode="auto">
            <a:xfrm>
              <a:off x="2806" y="1658"/>
              <a:ext cx="18" cy="54"/>
            </a:xfrm>
            <a:custGeom>
              <a:avLst/>
              <a:gdLst>
                <a:gd name="T0" fmla="*/ 12 w 18"/>
                <a:gd name="T1" fmla="*/ 0 h 54"/>
                <a:gd name="T2" fmla="*/ 0 w 18"/>
                <a:gd name="T3" fmla="*/ 36 h 54"/>
                <a:gd name="T4" fmla="*/ 6 w 18"/>
                <a:gd name="T5" fmla="*/ 54 h 54"/>
                <a:gd name="T6" fmla="*/ 18 w 18"/>
                <a:gd name="T7" fmla="*/ 24 h 54"/>
                <a:gd name="T8" fmla="*/ 12 w 1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12" y="0"/>
                  </a:moveTo>
                  <a:lnTo>
                    <a:pt x="0" y="36"/>
                  </a:lnTo>
                  <a:lnTo>
                    <a:pt x="6" y="54"/>
                  </a:lnTo>
                  <a:lnTo>
                    <a:pt x="18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2" name="Freeform 204"/>
            <p:cNvSpPr>
              <a:spLocks/>
            </p:cNvSpPr>
            <p:nvPr/>
          </p:nvSpPr>
          <p:spPr bwMode="auto">
            <a:xfrm>
              <a:off x="2806" y="1658"/>
              <a:ext cx="18" cy="54"/>
            </a:xfrm>
            <a:custGeom>
              <a:avLst/>
              <a:gdLst>
                <a:gd name="T0" fmla="*/ 12 w 18"/>
                <a:gd name="T1" fmla="*/ 0 h 54"/>
                <a:gd name="T2" fmla="*/ 0 w 18"/>
                <a:gd name="T3" fmla="*/ 36 h 54"/>
                <a:gd name="T4" fmla="*/ 6 w 18"/>
                <a:gd name="T5" fmla="*/ 54 h 54"/>
                <a:gd name="T6" fmla="*/ 18 w 18"/>
                <a:gd name="T7" fmla="*/ 24 h 54"/>
                <a:gd name="T8" fmla="*/ 12 w 1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12" y="0"/>
                  </a:moveTo>
                  <a:lnTo>
                    <a:pt x="0" y="36"/>
                  </a:lnTo>
                  <a:lnTo>
                    <a:pt x="6" y="54"/>
                  </a:lnTo>
                  <a:lnTo>
                    <a:pt x="18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3" name="Freeform 205"/>
            <p:cNvSpPr>
              <a:spLocks/>
            </p:cNvSpPr>
            <p:nvPr/>
          </p:nvSpPr>
          <p:spPr bwMode="auto">
            <a:xfrm>
              <a:off x="2812" y="1682"/>
              <a:ext cx="30" cy="42"/>
            </a:xfrm>
            <a:custGeom>
              <a:avLst/>
              <a:gdLst>
                <a:gd name="T0" fmla="*/ 12 w 30"/>
                <a:gd name="T1" fmla="*/ 0 h 42"/>
                <a:gd name="T2" fmla="*/ 0 w 30"/>
                <a:gd name="T3" fmla="*/ 30 h 42"/>
                <a:gd name="T4" fmla="*/ 18 w 30"/>
                <a:gd name="T5" fmla="*/ 42 h 42"/>
                <a:gd name="T6" fmla="*/ 30 w 30"/>
                <a:gd name="T7" fmla="*/ 12 h 42"/>
                <a:gd name="T8" fmla="*/ 12 w 30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12" y="0"/>
                  </a:moveTo>
                  <a:lnTo>
                    <a:pt x="0" y="30"/>
                  </a:lnTo>
                  <a:lnTo>
                    <a:pt x="18" y="42"/>
                  </a:lnTo>
                  <a:lnTo>
                    <a:pt x="3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4" name="Freeform 206"/>
            <p:cNvSpPr>
              <a:spLocks/>
            </p:cNvSpPr>
            <p:nvPr/>
          </p:nvSpPr>
          <p:spPr bwMode="auto">
            <a:xfrm>
              <a:off x="2812" y="1682"/>
              <a:ext cx="30" cy="42"/>
            </a:xfrm>
            <a:custGeom>
              <a:avLst/>
              <a:gdLst>
                <a:gd name="T0" fmla="*/ 12 w 30"/>
                <a:gd name="T1" fmla="*/ 0 h 42"/>
                <a:gd name="T2" fmla="*/ 0 w 30"/>
                <a:gd name="T3" fmla="*/ 30 h 42"/>
                <a:gd name="T4" fmla="*/ 18 w 30"/>
                <a:gd name="T5" fmla="*/ 42 h 42"/>
                <a:gd name="T6" fmla="*/ 30 w 30"/>
                <a:gd name="T7" fmla="*/ 12 h 42"/>
                <a:gd name="T8" fmla="*/ 12 w 30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12" y="0"/>
                  </a:moveTo>
                  <a:lnTo>
                    <a:pt x="0" y="30"/>
                  </a:lnTo>
                  <a:lnTo>
                    <a:pt x="18" y="42"/>
                  </a:lnTo>
                  <a:lnTo>
                    <a:pt x="30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5" name="Freeform 207"/>
            <p:cNvSpPr>
              <a:spLocks/>
            </p:cNvSpPr>
            <p:nvPr/>
          </p:nvSpPr>
          <p:spPr bwMode="auto">
            <a:xfrm>
              <a:off x="2830" y="1694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18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6" name="Freeform 208"/>
            <p:cNvSpPr>
              <a:spLocks/>
            </p:cNvSpPr>
            <p:nvPr/>
          </p:nvSpPr>
          <p:spPr bwMode="auto">
            <a:xfrm>
              <a:off x="2830" y="1694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18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7" name="Freeform 209"/>
            <p:cNvSpPr>
              <a:spLocks/>
            </p:cNvSpPr>
            <p:nvPr/>
          </p:nvSpPr>
          <p:spPr bwMode="auto">
            <a:xfrm>
              <a:off x="2830" y="1712"/>
              <a:ext cx="18" cy="42"/>
            </a:xfrm>
            <a:custGeom>
              <a:avLst/>
              <a:gdLst>
                <a:gd name="T0" fmla="*/ 12 w 18"/>
                <a:gd name="T1" fmla="*/ 0 h 42"/>
                <a:gd name="T2" fmla="*/ 0 w 18"/>
                <a:gd name="T3" fmla="*/ 30 h 42"/>
                <a:gd name="T4" fmla="*/ 0 w 18"/>
                <a:gd name="T5" fmla="*/ 42 h 42"/>
                <a:gd name="T6" fmla="*/ 18 w 18"/>
                <a:gd name="T7" fmla="*/ 12 h 42"/>
                <a:gd name="T8" fmla="*/ 12 w 1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12" y="0"/>
                  </a:moveTo>
                  <a:lnTo>
                    <a:pt x="0" y="30"/>
                  </a:lnTo>
                  <a:lnTo>
                    <a:pt x="0" y="42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8" name="Freeform 210"/>
            <p:cNvSpPr>
              <a:spLocks/>
            </p:cNvSpPr>
            <p:nvPr/>
          </p:nvSpPr>
          <p:spPr bwMode="auto">
            <a:xfrm>
              <a:off x="2830" y="1712"/>
              <a:ext cx="18" cy="42"/>
            </a:xfrm>
            <a:custGeom>
              <a:avLst/>
              <a:gdLst>
                <a:gd name="T0" fmla="*/ 12 w 18"/>
                <a:gd name="T1" fmla="*/ 0 h 42"/>
                <a:gd name="T2" fmla="*/ 0 w 18"/>
                <a:gd name="T3" fmla="*/ 30 h 42"/>
                <a:gd name="T4" fmla="*/ 0 w 18"/>
                <a:gd name="T5" fmla="*/ 42 h 42"/>
                <a:gd name="T6" fmla="*/ 18 w 18"/>
                <a:gd name="T7" fmla="*/ 12 h 42"/>
                <a:gd name="T8" fmla="*/ 12 w 1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12" y="0"/>
                  </a:moveTo>
                  <a:lnTo>
                    <a:pt x="0" y="30"/>
                  </a:lnTo>
                  <a:lnTo>
                    <a:pt x="0" y="42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59" name="Freeform 211"/>
            <p:cNvSpPr>
              <a:spLocks/>
            </p:cNvSpPr>
            <p:nvPr/>
          </p:nvSpPr>
          <p:spPr bwMode="auto">
            <a:xfrm>
              <a:off x="2830" y="1724"/>
              <a:ext cx="18" cy="48"/>
            </a:xfrm>
            <a:custGeom>
              <a:avLst/>
              <a:gdLst>
                <a:gd name="T0" fmla="*/ 18 w 18"/>
                <a:gd name="T1" fmla="*/ 0 h 48"/>
                <a:gd name="T2" fmla="*/ 0 w 18"/>
                <a:gd name="T3" fmla="*/ 30 h 48"/>
                <a:gd name="T4" fmla="*/ 0 w 18"/>
                <a:gd name="T5" fmla="*/ 48 h 48"/>
                <a:gd name="T6" fmla="*/ 12 w 18"/>
                <a:gd name="T7" fmla="*/ 18 h 48"/>
                <a:gd name="T8" fmla="*/ 18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8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0" name="Freeform 212"/>
            <p:cNvSpPr>
              <a:spLocks/>
            </p:cNvSpPr>
            <p:nvPr/>
          </p:nvSpPr>
          <p:spPr bwMode="auto">
            <a:xfrm>
              <a:off x="2830" y="1724"/>
              <a:ext cx="18" cy="48"/>
            </a:xfrm>
            <a:custGeom>
              <a:avLst/>
              <a:gdLst>
                <a:gd name="T0" fmla="*/ 18 w 18"/>
                <a:gd name="T1" fmla="*/ 0 h 48"/>
                <a:gd name="T2" fmla="*/ 0 w 18"/>
                <a:gd name="T3" fmla="*/ 30 h 48"/>
                <a:gd name="T4" fmla="*/ 0 w 18"/>
                <a:gd name="T5" fmla="*/ 48 h 48"/>
                <a:gd name="T6" fmla="*/ 12 w 18"/>
                <a:gd name="T7" fmla="*/ 18 h 48"/>
                <a:gd name="T8" fmla="*/ 18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8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1" name="Freeform 213"/>
            <p:cNvSpPr>
              <a:spLocks/>
            </p:cNvSpPr>
            <p:nvPr/>
          </p:nvSpPr>
          <p:spPr bwMode="auto">
            <a:xfrm>
              <a:off x="2830" y="1742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24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2" name="Freeform 214"/>
            <p:cNvSpPr>
              <a:spLocks/>
            </p:cNvSpPr>
            <p:nvPr/>
          </p:nvSpPr>
          <p:spPr bwMode="auto">
            <a:xfrm>
              <a:off x="2830" y="1742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24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3" name="Freeform 215"/>
            <p:cNvSpPr>
              <a:spLocks/>
            </p:cNvSpPr>
            <p:nvPr/>
          </p:nvSpPr>
          <p:spPr bwMode="auto">
            <a:xfrm>
              <a:off x="2830" y="1766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4" name="Freeform 216"/>
            <p:cNvSpPr>
              <a:spLocks/>
            </p:cNvSpPr>
            <p:nvPr/>
          </p:nvSpPr>
          <p:spPr bwMode="auto">
            <a:xfrm>
              <a:off x="2830" y="1766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5" name="Freeform 217"/>
            <p:cNvSpPr>
              <a:spLocks/>
            </p:cNvSpPr>
            <p:nvPr/>
          </p:nvSpPr>
          <p:spPr bwMode="auto">
            <a:xfrm>
              <a:off x="2836" y="1778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6" name="Freeform 218"/>
            <p:cNvSpPr>
              <a:spLocks/>
            </p:cNvSpPr>
            <p:nvPr/>
          </p:nvSpPr>
          <p:spPr bwMode="auto">
            <a:xfrm>
              <a:off x="2836" y="1778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7" name="Freeform 219"/>
            <p:cNvSpPr>
              <a:spLocks/>
            </p:cNvSpPr>
            <p:nvPr/>
          </p:nvSpPr>
          <p:spPr bwMode="auto">
            <a:xfrm>
              <a:off x="2842" y="1790"/>
              <a:ext cx="18" cy="30"/>
            </a:xfrm>
            <a:custGeom>
              <a:avLst/>
              <a:gdLst>
                <a:gd name="T0" fmla="*/ 12 w 18"/>
                <a:gd name="T1" fmla="*/ 0 h 30"/>
                <a:gd name="T2" fmla="*/ 0 w 18"/>
                <a:gd name="T3" fmla="*/ 24 h 30"/>
                <a:gd name="T4" fmla="*/ 6 w 18"/>
                <a:gd name="T5" fmla="*/ 30 h 30"/>
                <a:gd name="T6" fmla="*/ 18 w 18"/>
                <a:gd name="T7" fmla="*/ 12 h 30"/>
                <a:gd name="T8" fmla="*/ 12 w 1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lnTo>
                    <a:pt x="0" y="24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8" name="Freeform 220"/>
            <p:cNvSpPr>
              <a:spLocks/>
            </p:cNvSpPr>
            <p:nvPr/>
          </p:nvSpPr>
          <p:spPr bwMode="auto">
            <a:xfrm>
              <a:off x="2842" y="1790"/>
              <a:ext cx="18" cy="30"/>
            </a:xfrm>
            <a:custGeom>
              <a:avLst/>
              <a:gdLst>
                <a:gd name="T0" fmla="*/ 12 w 18"/>
                <a:gd name="T1" fmla="*/ 0 h 30"/>
                <a:gd name="T2" fmla="*/ 0 w 18"/>
                <a:gd name="T3" fmla="*/ 24 h 30"/>
                <a:gd name="T4" fmla="*/ 6 w 18"/>
                <a:gd name="T5" fmla="*/ 30 h 30"/>
                <a:gd name="T6" fmla="*/ 18 w 18"/>
                <a:gd name="T7" fmla="*/ 12 h 30"/>
                <a:gd name="T8" fmla="*/ 12 w 1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lnTo>
                    <a:pt x="0" y="24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69" name="Freeform 221"/>
            <p:cNvSpPr>
              <a:spLocks/>
            </p:cNvSpPr>
            <p:nvPr/>
          </p:nvSpPr>
          <p:spPr bwMode="auto">
            <a:xfrm>
              <a:off x="2848" y="1802"/>
              <a:ext cx="24" cy="2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8 h 24"/>
                <a:gd name="T4" fmla="*/ 6 w 24"/>
                <a:gd name="T5" fmla="*/ 24 h 24"/>
                <a:gd name="T6" fmla="*/ 24 w 24"/>
                <a:gd name="T7" fmla="*/ 0 h 24"/>
                <a:gd name="T8" fmla="*/ 12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2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0" name="Freeform 222"/>
            <p:cNvSpPr>
              <a:spLocks/>
            </p:cNvSpPr>
            <p:nvPr/>
          </p:nvSpPr>
          <p:spPr bwMode="auto">
            <a:xfrm>
              <a:off x="2848" y="1802"/>
              <a:ext cx="24" cy="2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8 h 24"/>
                <a:gd name="T4" fmla="*/ 6 w 24"/>
                <a:gd name="T5" fmla="*/ 24 h 24"/>
                <a:gd name="T6" fmla="*/ 24 w 24"/>
                <a:gd name="T7" fmla="*/ 0 h 24"/>
                <a:gd name="T8" fmla="*/ 12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24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1" name="Freeform 223"/>
            <p:cNvSpPr>
              <a:spLocks/>
            </p:cNvSpPr>
            <p:nvPr/>
          </p:nvSpPr>
          <p:spPr bwMode="auto">
            <a:xfrm>
              <a:off x="2854" y="1802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0 w 36"/>
                <a:gd name="T3" fmla="*/ 24 h 36"/>
                <a:gd name="T4" fmla="*/ 18 w 36"/>
                <a:gd name="T5" fmla="*/ 36 h 36"/>
                <a:gd name="T6" fmla="*/ 36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0" y="24"/>
                  </a:lnTo>
                  <a:lnTo>
                    <a:pt x="18" y="36"/>
                  </a:lnTo>
                  <a:lnTo>
                    <a:pt x="36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2" name="Freeform 224"/>
            <p:cNvSpPr>
              <a:spLocks/>
            </p:cNvSpPr>
            <p:nvPr/>
          </p:nvSpPr>
          <p:spPr bwMode="auto">
            <a:xfrm>
              <a:off x="2854" y="1802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0 w 36"/>
                <a:gd name="T3" fmla="*/ 24 h 36"/>
                <a:gd name="T4" fmla="*/ 18 w 36"/>
                <a:gd name="T5" fmla="*/ 36 h 36"/>
                <a:gd name="T6" fmla="*/ 36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0" y="24"/>
                  </a:lnTo>
                  <a:lnTo>
                    <a:pt x="18" y="36"/>
                  </a:lnTo>
                  <a:lnTo>
                    <a:pt x="36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3" name="Freeform 225"/>
            <p:cNvSpPr>
              <a:spLocks/>
            </p:cNvSpPr>
            <p:nvPr/>
          </p:nvSpPr>
          <p:spPr bwMode="auto">
            <a:xfrm>
              <a:off x="2872" y="1820"/>
              <a:ext cx="36" cy="30"/>
            </a:xfrm>
            <a:custGeom>
              <a:avLst/>
              <a:gdLst>
                <a:gd name="T0" fmla="*/ 18 w 36"/>
                <a:gd name="T1" fmla="*/ 0 h 30"/>
                <a:gd name="T2" fmla="*/ 0 w 36"/>
                <a:gd name="T3" fmla="*/ 18 h 30"/>
                <a:gd name="T4" fmla="*/ 18 w 36"/>
                <a:gd name="T5" fmla="*/ 30 h 30"/>
                <a:gd name="T6" fmla="*/ 36 w 36"/>
                <a:gd name="T7" fmla="*/ 12 h 30"/>
                <a:gd name="T8" fmla="*/ 18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8" y="0"/>
                  </a:moveTo>
                  <a:lnTo>
                    <a:pt x="0" y="18"/>
                  </a:lnTo>
                  <a:lnTo>
                    <a:pt x="18" y="30"/>
                  </a:lnTo>
                  <a:lnTo>
                    <a:pt x="36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4" name="Freeform 226"/>
            <p:cNvSpPr>
              <a:spLocks/>
            </p:cNvSpPr>
            <p:nvPr/>
          </p:nvSpPr>
          <p:spPr bwMode="auto">
            <a:xfrm>
              <a:off x="2872" y="1820"/>
              <a:ext cx="36" cy="30"/>
            </a:xfrm>
            <a:custGeom>
              <a:avLst/>
              <a:gdLst>
                <a:gd name="T0" fmla="*/ 18 w 36"/>
                <a:gd name="T1" fmla="*/ 0 h 30"/>
                <a:gd name="T2" fmla="*/ 0 w 36"/>
                <a:gd name="T3" fmla="*/ 18 h 30"/>
                <a:gd name="T4" fmla="*/ 18 w 36"/>
                <a:gd name="T5" fmla="*/ 30 h 30"/>
                <a:gd name="T6" fmla="*/ 36 w 36"/>
                <a:gd name="T7" fmla="*/ 12 h 30"/>
                <a:gd name="T8" fmla="*/ 18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8" y="0"/>
                  </a:moveTo>
                  <a:lnTo>
                    <a:pt x="0" y="18"/>
                  </a:lnTo>
                  <a:lnTo>
                    <a:pt x="18" y="30"/>
                  </a:lnTo>
                  <a:lnTo>
                    <a:pt x="36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5" name="Freeform 227"/>
            <p:cNvSpPr>
              <a:spLocks/>
            </p:cNvSpPr>
            <p:nvPr/>
          </p:nvSpPr>
          <p:spPr bwMode="auto">
            <a:xfrm>
              <a:off x="2782" y="1808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24 h 24"/>
                <a:gd name="T4" fmla="*/ 6 w 6"/>
                <a:gd name="T5" fmla="*/ 6 h 24"/>
                <a:gd name="T6" fmla="*/ 6 w 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6" name="Freeform 228"/>
            <p:cNvSpPr>
              <a:spLocks/>
            </p:cNvSpPr>
            <p:nvPr/>
          </p:nvSpPr>
          <p:spPr bwMode="auto">
            <a:xfrm>
              <a:off x="2782" y="1808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24 h 24"/>
                <a:gd name="T4" fmla="*/ 6 w 6"/>
                <a:gd name="T5" fmla="*/ 6 h 24"/>
                <a:gd name="T6" fmla="*/ 6 w 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7" name="Freeform 229"/>
            <p:cNvSpPr>
              <a:spLocks/>
            </p:cNvSpPr>
            <p:nvPr/>
          </p:nvSpPr>
          <p:spPr bwMode="auto">
            <a:xfrm>
              <a:off x="2776" y="1832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18 h 24"/>
                <a:gd name="T4" fmla="*/ 0 w 6"/>
                <a:gd name="T5" fmla="*/ 24 h 24"/>
                <a:gd name="T6" fmla="*/ 6 w 6"/>
                <a:gd name="T7" fmla="*/ 6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8" name="Freeform 230"/>
            <p:cNvSpPr>
              <a:spLocks/>
            </p:cNvSpPr>
            <p:nvPr/>
          </p:nvSpPr>
          <p:spPr bwMode="auto">
            <a:xfrm>
              <a:off x="2776" y="1832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18 h 24"/>
                <a:gd name="T4" fmla="*/ 0 w 6"/>
                <a:gd name="T5" fmla="*/ 24 h 24"/>
                <a:gd name="T6" fmla="*/ 6 w 6"/>
                <a:gd name="T7" fmla="*/ 6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79" name="Freeform 231"/>
            <p:cNvSpPr>
              <a:spLocks/>
            </p:cNvSpPr>
            <p:nvPr/>
          </p:nvSpPr>
          <p:spPr bwMode="auto">
            <a:xfrm>
              <a:off x="2776" y="1838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18 h 24"/>
                <a:gd name="T4" fmla="*/ 0 w 12"/>
                <a:gd name="T5" fmla="*/ 24 h 24"/>
                <a:gd name="T6" fmla="*/ 12 w 12"/>
                <a:gd name="T7" fmla="*/ 6 h 24"/>
                <a:gd name="T8" fmla="*/ 6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0" name="Freeform 232"/>
            <p:cNvSpPr>
              <a:spLocks/>
            </p:cNvSpPr>
            <p:nvPr/>
          </p:nvSpPr>
          <p:spPr bwMode="auto">
            <a:xfrm>
              <a:off x="2776" y="1838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18 h 24"/>
                <a:gd name="T4" fmla="*/ 0 w 12"/>
                <a:gd name="T5" fmla="*/ 24 h 24"/>
                <a:gd name="T6" fmla="*/ 12 w 12"/>
                <a:gd name="T7" fmla="*/ 6 h 24"/>
                <a:gd name="T8" fmla="*/ 6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12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1" name="Freeform 233"/>
            <p:cNvSpPr>
              <a:spLocks/>
            </p:cNvSpPr>
            <p:nvPr/>
          </p:nvSpPr>
          <p:spPr bwMode="auto">
            <a:xfrm>
              <a:off x="2776" y="1844"/>
              <a:ext cx="12" cy="24"/>
            </a:xfrm>
            <a:custGeom>
              <a:avLst/>
              <a:gdLst>
                <a:gd name="T0" fmla="*/ 12 w 12"/>
                <a:gd name="T1" fmla="*/ 0 h 24"/>
                <a:gd name="T2" fmla="*/ 0 w 12"/>
                <a:gd name="T3" fmla="*/ 18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2" name="Freeform 234"/>
            <p:cNvSpPr>
              <a:spLocks/>
            </p:cNvSpPr>
            <p:nvPr/>
          </p:nvSpPr>
          <p:spPr bwMode="auto">
            <a:xfrm>
              <a:off x="2776" y="1844"/>
              <a:ext cx="12" cy="24"/>
            </a:xfrm>
            <a:custGeom>
              <a:avLst/>
              <a:gdLst>
                <a:gd name="T0" fmla="*/ 12 w 12"/>
                <a:gd name="T1" fmla="*/ 0 h 24"/>
                <a:gd name="T2" fmla="*/ 0 w 12"/>
                <a:gd name="T3" fmla="*/ 18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3" name="Freeform 235"/>
            <p:cNvSpPr>
              <a:spLocks/>
            </p:cNvSpPr>
            <p:nvPr/>
          </p:nvSpPr>
          <p:spPr bwMode="auto">
            <a:xfrm>
              <a:off x="2782" y="1850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0 w 18"/>
                <a:gd name="T3" fmla="*/ 18 h 18"/>
                <a:gd name="T4" fmla="*/ 6 w 18"/>
                <a:gd name="T5" fmla="*/ 18 h 18"/>
                <a:gd name="T6" fmla="*/ 18 w 18"/>
                <a:gd name="T7" fmla="*/ 6 h 18"/>
                <a:gd name="T8" fmla="*/ 6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8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4" name="Freeform 236"/>
            <p:cNvSpPr>
              <a:spLocks/>
            </p:cNvSpPr>
            <p:nvPr/>
          </p:nvSpPr>
          <p:spPr bwMode="auto">
            <a:xfrm>
              <a:off x="2782" y="1850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0 w 18"/>
                <a:gd name="T3" fmla="*/ 18 h 18"/>
                <a:gd name="T4" fmla="*/ 6 w 18"/>
                <a:gd name="T5" fmla="*/ 18 h 18"/>
                <a:gd name="T6" fmla="*/ 18 w 18"/>
                <a:gd name="T7" fmla="*/ 6 h 18"/>
                <a:gd name="T8" fmla="*/ 6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8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5" name="Freeform 237"/>
            <p:cNvSpPr>
              <a:spLocks/>
            </p:cNvSpPr>
            <p:nvPr/>
          </p:nvSpPr>
          <p:spPr bwMode="auto">
            <a:xfrm>
              <a:off x="2788" y="1856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6" name="Freeform 238"/>
            <p:cNvSpPr>
              <a:spLocks/>
            </p:cNvSpPr>
            <p:nvPr/>
          </p:nvSpPr>
          <p:spPr bwMode="auto">
            <a:xfrm>
              <a:off x="2788" y="1856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7" name="Freeform 239"/>
            <p:cNvSpPr>
              <a:spLocks/>
            </p:cNvSpPr>
            <p:nvPr/>
          </p:nvSpPr>
          <p:spPr bwMode="auto">
            <a:xfrm>
              <a:off x="2776" y="1862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6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8" name="Freeform 240"/>
            <p:cNvSpPr>
              <a:spLocks/>
            </p:cNvSpPr>
            <p:nvPr/>
          </p:nvSpPr>
          <p:spPr bwMode="auto">
            <a:xfrm>
              <a:off x="2776" y="1862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6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89" name="Freeform 241"/>
            <p:cNvSpPr>
              <a:spLocks/>
            </p:cNvSpPr>
            <p:nvPr/>
          </p:nvSpPr>
          <p:spPr bwMode="auto">
            <a:xfrm>
              <a:off x="2776" y="1868"/>
              <a:ext cx="12" cy="18"/>
            </a:xfrm>
            <a:custGeom>
              <a:avLst/>
              <a:gdLst>
                <a:gd name="T0" fmla="*/ 6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0" name="Freeform 242"/>
            <p:cNvSpPr>
              <a:spLocks/>
            </p:cNvSpPr>
            <p:nvPr/>
          </p:nvSpPr>
          <p:spPr bwMode="auto">
            <a:xfrm>
              <a:off x="2776" y="1868"/>
              <a:ext cx="12" cy="18"/>
            </a:xfrm>
            <a:custGeom>
              <a:avLst/>
              <a:gdLst>
                <a:gd name="T0" fmla="*/ 6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1" name="Freeform 243"/>
            <p:cNvSpPr>
              <a:spLocks/>
            </p:cNvSpPr>
            <p:nvPr/>
          </p:nvSpPr>
          <p:spPr bwMode="auto">
            <a:xfrm>
              <a:off x="2776" y="1868"/>
              <a:ext cx="24" cy="18"/>
            </a:xfrm>
            <a:custGeom>
              <a:avLst/>
              <a:gdLst>
                <a:gd name="T0" fmla="*/ 12 w 24"/>
                <a:gd name="T1" fmla="*/ 0 h 18"/>
                <a:gd name="T2" fmla="*/ 0 w 24"/>
                <a:gd name="T3" fmla="*/ 18 h 18"/>
                <a:gd name="T4" fmla="*/ 12 w 24"/>
                <a:gd name="T5" fmla="*/ 18 h 18"/>
                <a:gd name="T6" fmla="*/ 24 w 24"/>
                <a:gd name="T7" fmla="*/ 6 h 18"/>
                <a:gd name="T8" fmla="*/ 12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2" name="Freeform 244"/>
            <p:cNvSpPr>
              <a:spLocks/>
            </p:cNvSpPr>
            <p:nvPr/>
          </p:nvSpPr>
          <p:spPr bwMode="auto">
            <a:xfrm>
              <a:off x="2776" y="1868"/>
              <a:ext cx="24" cy="18"/>
            </a:xfrm>
            <a:custGeom>
              <a:avLst/>
              <a:gdLst>
                <a:gd name="T0" fmla="*/ 12 w 24"/>
                <a:gd name="T1" fmla="*/ 0 h 18"/>
                <a:gd name="T2" fmla="*/ 0 w 24"/>
                <a:gd name="T3" fmla="*/ 18 h 18"/>
                <a:gd name="T4" fmla="*/ 12 w 24"/>
                <a:gd name="T5" fmla="*/ 18 h 18"/>
                <a:gd name="T6" fmla="*/ 24 w 24"/>
                <a:gd name="T7" fmla="*/ 6 h 18"/>
                <a:gd name="T8" fmla="*/ 12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3" name="Freeform 245"/>
            <p:cNvSpPr>
              <a:spLocks/>
            </p:cNvSpPr>
            <p:nvPr/>
          </p:nvSpPr>
          <p:spPr bwMode="auto">
            <a:xfrm>
              <a:off x="2788" y="1874"/>
              <a:ext cx="30" cy="24"/>
            </a:xfrm>
            <a:custGeom>
              <a:avLst/>
              <a:gdLst>
                <a:gd name="T0" fmla="*/ 12 w 30"/>
                <a:gd name="T1" fmla="*/ 0 h 24"/>
                <a:gd name="T2" fmla="*/ 0 w 30"/>
                <a:gd name="T3" fmla="*/ 12 h 24"/>
                <a:gd name="T4" fmla="*/ 18 w 30"/>
                <a:gd name="T5" fmla="*/ 24 h 24"/>
                <a:gd name="T6" fmla="*/ 30 w 30"/>
                <a:gd name="T7" fmla="*/ 12 h 24"/>
                <a:gd name="T8" fmla="*/ 12 w 3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12" y="0"/>
                  </a:moveTo>
                  <a:lnTo>
                    <a:pt x="0" y="12"/>
                  </a:lnTo>
                  <a:lnTo>
                    <a:pt x="18" y="24"/>
                  </a:lnTo>
                  <a:lnTo>
                    <a:pt x="3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4" name="Freeform 246"/>
            <p:cNvSpPr>
              <a:spLocks/>
            </p:cNvSpPr>
            <p:nvPr/>
          </p:nvSpPr>
          <p:spPr bwMode="auto">
            <a:xfrm>
              <a:off x="2788" y="1874"/>
              <a:ext cx="30" cy="24"/>
            </a:xfrm>
            <a:custGeom>
              <a:avLst/>
              <a:gdLst>
                <a:gd name="T0" fmla="*/ 12 w 30"/>
                <a:gd name="T1" fmla="*/ 0 h 24"/>
                <a:gd name="T2" fmla="*/ 0 w 30"/>
                <a:gd name="T3" fmla="*/ 12 h 24"/>
                <a:gd name="T4" fmla="*/ 18 w 30"/>
                <a:gd name="T5" fmla="*/ 24 h 24"/>
                <a:gd name="T6" fmla="*/ 30 w 30"/>
                <a:gd name="T7" fmla="*/ 12 h 24"/>
                <a:gd name="T8" fmla="*/ 12 w 3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12" y="0"/>
                  </a:moveTo>
                  <a:lnTo>
                    <a:pt x="0" y="12"/>
                  </a:lnTo>
                  <a:lnTo>
                    <a:pt x="18" y="24"/>
                  </a:lnTo>
                  <a:lnTo>
                    <a:pt x="30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5" name="Freeform 247"/>
            <p:cNvSpPr>
              <a:spLocks/>
            </p:cNvSpPr>
            <p:nvPr/>
          </p:nvSpPr>
          <p:spPr bwMode="auto">
            <a:xfrm>
              <a:off x="2806" y="1886"/>
              <a:ext cx="36" cy="30"/>
            </a:xfrm>
            <a:custGeom>
              <a:avLst/>
              <a:gdLst>
                <a:gd name="T0" fmla="*/ 12 w 36"/>
                <a:gd name="T1" fmla="*/ 0 h 30"/>
                <a:gd name="T2" fmla="*/ 0 w 36"/>
                <a:gd name="T3" fmla="*/ 12 h 30"/>
                <a:gd name="T4" fmla="*/ 24 w 36"/>
                <a:gd name="T5" fmla="*/ 30 h 30"/>
                <a:gd name="T6" fmla="*/ 36 w 36"/>
                <a:gd name="T7" fmla="*/ 18 h 30"/>
                <a:gd name="T8" fmla="*/ 12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2" y="0"/>
                  </a:moveTo>
                  <a:lnTo>
                    <a:pt x="0" y="12"/>
                  </a:lnTo>
                  <a:lnTo>
                    <a:pt x="24" y="30"/>
                  </a:lnTo>
                  <a:lnTo>
                    <a:pt x="3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6" name="Freeform 248"/>
            <p:cNvSpPr>
              <a:spLocks/>
            </p:cNvSpPr>
            <p:nvPr/>
          </p:nvSpPr>
          <p:spPr bwMode="auto">
            <a:xfrm>
              <a:off x="2806" y="1886"/>
              <a:ext cx="36" cy="30"/>
            </a:xfrm>
            <a:custGeom>
              <a:avLst/>
              <a:gdLst>
                <a:gd name="T0" fmla="*/ 12 w 36"/>
                <a:gd name="T1" fmla="*/ 0 h 30"/>
                <a:gd name="T2" fmla="*/ 0 w 36"/>
                <a:gd name="T3" fmla="*/ 12 h 30"/>
                <a:gd name="T4" fmla="*/ 24 w 36"/>
                <a:gd name="T5" fmla="*/ 30 h 30"/>
                <a:gd name="T6" fmla="*/ 36 w 36"/>
                <a:gd name="T7" fmla="*/ 18 h 30"/>
                <a:gd name="T8" fmla="*/ 12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2" y="0"/>
                  </a:moveTo>
                  <a:lnTo>
                    <a:pt x="0" y="12"/>
                  </a:lnTo>
                  <a:lnTo>
                    <a:pt x="24" y="30"/>
                  </a:lnTo>
                  <a:lnTo>
                    <a:pt x="36" y="18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7" name="Freeform 249"/>
            <p:cNvSpPr>
              <a:spLocks/>
            </p:cNvSpPr>
            <p:nvPr/>
          </p:nvSpPr>
          <p:spPr bwMode="auto">
            <a:xfrm>
              <a:off x="2830" y="1904"/>
              <a:ext cx="24" cy="36"/>
            </a:xfrm>
            <a:custGeom>
              <a:avLst/>
              <a:gdLst>
                <a:gd name="T0" fmla="*/ 12 w 24"/>
                <a:gd name="T1" fmla="*/ 0 h 36"/>
                <a:gd name="T2" fmla="*/ 0 w 24"/>
                <a:gd name="T3" fmla="*/ 12 h 36"/>
                <a:gd name="T4" fmla="*/ 12 w 24"/>
                <a:gd name="T5" fmla="*/ 36 h 36"/>
                <a:gd name="T6" fmla="*/ 24 w 24"/>
                <a:gd name="T7" fmla="*/ 24 h 36"/>
                <a:gd name="T8" fmla="*/ 12 w 2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12" y="0"/>
                  </a:moveTo>
                  <a:lnTo>
                    <a:pt x="0" y="12"/>
                  </a:lnTo>
                  <a:lnTo>
                    <a:pt x="12" y="36"/>
                  </a:lnTo>
                  <a:lnTo>
                    <a:pt x="24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8" name="Freeform 250"/>
            <p:cNvSpPr>
              <a:spLocks/>
            </p:cNvSpPr>
            <p:nvPr/>
          </p:nvSpPr>
          <p:spPr bwMode="auto">
            <a:xfrm>
              <a:off x="2830" y="1904"/>
              <a:ext cx="24" cy="36"/>
            </a:xfrm>
            <a:custGeom>
              <a:avLst/>
              <a:gdLst>
                <a:gd name="T0" fmla="*/ 12 w 24"/>
                <a:gd name="T1" fmla="*/ 0 h 36"/>
                <a:gd name="T2" fmla="*/ 0 w 24"/>
                <a:gd name="T3" fmla="*/ 12 h 36"/>
                <a:gd name="T4" fmla="*/ 12 w 24"/>
                <a:gd name="T5" fmla="*/ 36 h 36"/>
                <a:gd name="T6" fmla="*/ 24 w 24"/>
                <a:gd name="T7" fmla="*/ 24 h 36"/>
                <a:gd name="T8" fmla="*/ 12 w 2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12" y="0"/>
                  </a:moveTo>
                  <a:lnTo>
                    <a:pt x="0" y="12"/>
                  </a:lnTo>
                  <a:lnTo>
                    <a:pt x="12" y="36"/>
                  </a:lnTo>
                  <a:lnTo>
                    <a:pt x="24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099" name="Freeform 251"/>
            <p:cNvSpPr>
              <a:spLocks/>
            </p:cNvSpPr>
            <p:nvPr/>
          </p:nvSpPr>
          <p:spPr bwMode="auto">
            <a:xfrm>
              <a:off x="2842" y="1928"/>
              <a:ext cx="24" cy="30"/>
            </a:xfrm>
            <a:custGeom>
              <a:avLst/>
              <a:gdLst>
                <a:gd name="T0" fmla="*/ 12 w 24"/>
                <a:gd name="T1" fmla="*/ 0 h 30"/>
                <a:gd name="T2" fmla="*/ 0 w 24"/>
                <a:gd name="T3" fmla="*/ 12 h 30"/>
                <a:gd name="T4" fmla="*/ 12 w 24"/>
                <a:gd name="T5" fmla="*/ 30 h 30"/>
                <a:gd name="T6" fmla="*/ 24 w 24"/>
                <a:gd name="T7" fmla="*/ 24 h 30"/>
                <a:gd name="T8" fmla="*/ 12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0" y="12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0" name="Freeform 252"/>
            <p:cNvSpPr>
              <a:spLocks/>
            </p:cNvSpPr>
            <p:nvPr/>
          </p:nvSpPr>
          <p:spPr bwMode="auto">
            <a:xfrm>
              <a:off x="2842" y="1928"/>
              <a:ext cx="24" cy="30"/>
            </a:xfrm>
            <a:custGeom>
              <a:avLst/>
              <a:gdLst>
                <a:gd name="T0" fmla="*/ 12 w 24"/>
                <a:gd name="T1" fmla="*/ 0 h 30"/>
                <a:gd name="T2" fmla="*/ 0 w 24"/>
                <a:gd name="T3" fmla="*/ 12 h 30"/>
                <a:gd name="T4" fmla="*/ 12 w 24"/>
                <a:gd name="T5" fmla="*/ 30 h 30"/>
                <a:gd name="T6" fmla="*/ 24 w 24"/>
                <a:gd name="T7" fmla="*/ 24 h 30"/>
                <a:gd name="T8" fmla="*/ 12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0" y="12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1" name="Freeform 253"/>
            <p:cNvSpPr>
              <a:spLocks/>
            </p:cNvSpPr>
            <p:nvPr/>
          </p:nvSpPr>
          <p:spPr bwMode="auto">
            <a:xfrm>
              <a:off x="2854" y="1952"/>
              <a:ext cx="30" cy="30"/>
            </a:xfrm>
            <a:custGeom>
              <a:avLst/>
              <a:gdLst>
                <a:gd name="T0" fmla="*/ 12 w 30"/>
                <a:gd name="T1" fmla="*/ 0 h 30"/>
                <a:gd name="T2" fmla="*/ 0 w 30"/>
                <a:gd name="T3" fmla="*/ 6 h 30"/>
                <a:gd name="T4" fmla="*/ 12 w 30"/>
                <a:gd name="T5" fmla="*/ 30 h 30"/>
                <a:gd name="T6" fmla="*/ 30 w 30"/>
                <a:gd name="T7" fmla="*/ 24 h 30"/>
                <a:gd name="T8" fmla="*/ 12 w 3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2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2" name="Freeform 254"/>
            <p:cNvSpPr>
              <a:spLocks/>
            </p:cNvSpPr>
            <p:nvPr/>
          </p:nvSpPr>
          <p:spPr bwMode="auto">
            <a:xfrm>
              <a:off x="2854" y="1952"/>
              <a:ext cx="30" cy="30"/>
            </a:xfrm>
            <a:custGeom>
              <a:avLst/>
              <a:gdLst>
                <a:gd name="T0" fmla="*/ 12 w 30"/>
                <a:gd name="T1" fmla="*/ 0 h 30"/>
                <a:gd name="T2" fmla="*/ 0 w 30"/>
                <a:gd name="T3" fmla="*/ 6 h 30"/>
                <a:gd name="T4" fmla="*/ 12 w 30"/>
                <a:gd name="T5" fmla="*/ 30 h 30"/>
                <a:gd name="T6" fmla="*/ 30 w 30"/>
                <a:gd name="T7" fmla="*/ 24 h 30"/>
                <a:gd name="T8" fmla="*/ 12 w 3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2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0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3" name="Freeform 255"/>
            <p:cNvSpPr>
              <a:spLocks/>
            </p:cNvSpPr>
            <p:nvPr/>
          </p:nvSpPr>
          <p:spPr bwMode="auto">
            <a:xfrm>
              <a:off x="2866" y="1976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0 w 18"/>
                <a:gd name="T3" fmla="*/ 6 h 18"/>
                <a:gd name="T4" fmla="*/ 6 w 18"/>
                <a:gd name="T5" fmla="*/ 18 h 18"/>
                <a:gd name="T6" fmla="*/ 18 w 18"/>
                <a:gd name="T7" fmla="*/ 12 h 18"/>
                <a:gd name="T8" fmla="*/ 18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4" name="Freeform 256"/>
            <p:cNvSpPr>
              <a:spLocks/>
            </p:cNvSpPr>
            <p:nvPr/>
          </p:nvSpPr>
          <p:spPr bwMode="auto">
            <a:xfrm>
              <a:off x="2866" y="1976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0 w 18"/>
                <a:gd name="T3" fmla="*/ 6 h 18"/>
                <a:gd name="T4" fmla="*/ 6 w 18"/>
                <a:gd name="T5" fmla="*/ 18 h 18"/>
                <a:gd name="T6" fmla="*/ 18 w 18"/>
                <a:gd name="T7" fmla="*/ 12 h 18"/>
                <a:gd name="T8" fmla="*/ 18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5" name="Freeform 257"/>
            <p:cNvSpPr>
              <a:spLocks/>
            </p:cNvSpPr>
            <p:nvPr/>
          </p:nvSpPr>
          <p:spPr bwMode="auto">
            <a:xfrm>
              <a:off x="2872" y="1988"/>
              <a:ext cx="18" cy="12"/>
            </a:xfrm>
            <a:custGeom>
              <a:avLst/>
              <a:gdLst>
                <a:gd name="T0" fmla="*/ 12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2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6" name="Freeform 258"/>
            <p:cNvSpPr>
              <a:spLocks/>
            </p:cNvSpPr>
            <p:nvPr/>
          </p:nvSpPr>
          <p:spPr bwMode="auto">
            <a:xfrm>
              <a:off x="2872" y="1988"/>
              <a:ext cx="18" cy="12"/>
            </a:xfrm>
            <a:custGeom>
              <a:avLst/>
              <a:gdLst>
                <a:gd name="T0" fmla="*/ 12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2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7" name="Rectangle 259"/>
            <p:cNvSpPr>
              <a:spLocks noChangeArrowheads="1"/>
            </p:cNvSpPr>
            <p:nvPr/>
          </p:nvSpPr>
          <p:spPr bwMode="auto">
            <a:xfrm>
              <a:off x="2890" y="2000"/>
              <a:ext cx="18" cy="6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8" name="Rectangle 260"/>
            <p:cNvSpPr>
              <a:spLocks noChangeArrowheads="1"/>
            </p:cNvSpPr>
            <p:nvPr/>
          </p:nvSpPr>
          <p:spPr bwMode="auto">
            <a:xfrm>
              <a:off x="2890" y="2000"/>
              <a:ext cx="18" cy="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09" name="Freeform 261"/>
            <p:cNvSpPr>
              <a:spLocks/>
            </p:cNvSpPr>
            <p:nvPr/>
          </p:nvSpPr>
          <p:spPr bwMode="auto">
            <a:xfrm>
              <a:off x="2872" y="2000"/>
              <a:ext cx="24" cy="6"/>
            </a:xfrm>
            <a:custGeom>
              <a:avLst/>
              <a:gdLst>
                <a:gd name="T0" fmla="*/ 18 w 24"/>
                <a:gd name="T1" fmla="*/ 0 h 6"/>
                <a:gd name="T2" fmla="*/ 0 w 24"/>
                <a:gd name="T3" fmla="*/ 0 h 6"/>
                <a:gd name="T4" fmla="*/ 6 w 24"/>
                <a:gd name="T5" fmla="*/ 6 h 6"/>
                <a:gd name="T6" fmla="*/ 24 w 24"/>
                <a:gd name="T7" fmla="*/ 6 h 6"/>
                <a:gd name="T8" fmla="*/ 18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8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24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0" name="Freeform 262"/>
            <p:cNvSpPr>
              <a:spLocks/>
            </p:cNvSpPr>
            <p:nvPr/>
          </p:nvSpPr>
          <p:spPr bwMode="auto">
            <a:xfrm>
              <a:off x="2872" y="2000"/>
              <a:ext cx="24" cy="6"/>
            </a:xfrm>
            <a:custGeom>
              <a:avLst/>
              <a:gdLst>
                <a:gd name="T0" fmla="*/ 18 w 24"/>
                <a:gd name="T1" fmla="*/ 0 h 6"/>
                <a:gd name="T2" fmla="*/ 0 w 24"/>
                <a:gd name="T3" fmla="*/ 0 h 6"/>
                <a:gd name="T4" fmla="*/ 6 w 24"/>
                <a:gd name="T5" fmla="*/ 6 h 6"/>
                <a:gd name="T6" fmla="*/ 24 w 24"/>
                <a:gd name="T7" fmla="*/ 6 h 6"/>
                <a:gd name="T8" fmla="*/ 18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8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24" y="6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1" name="Freeform 263"/>
            <p:cNvSpPr>
              <a:spLocks/>
            </p:cNvSpPr>
            <p:nvPr/>
          </p:nvSpPr>
          <p:spPr bwMode="auto">
            <a:xfrm>
              <a:off x="2890" y="2006"/>
              <a:ext cx="24" cy="18"/>
            </a:xfrm>
            <a:custGeom>
              <a:avLst/>
              <a:gdLst>
                <a:gd name="T0" fmla="*/ 18 w 24"/>
                <a:gd name="T1" fmla="*/ 0 h 18"/>
                <a:gd name="T2" fmla="*/ 0 w 24"/>
                <a:gd name="T3" fmla="*/ 0 h 18"/>
                <a:gd name="T4" fmla="*/ 6 w 24"/>
                <a:gd name="T5" fmla="*/ 12 h 18"/>
                <a:gd name="T6" fmla="*/ 24 w 24"/>
                <a:gd name="T7" fmla="*/ 18 h 18"/>
                <a:gd name="T8" fmla="*/ 18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8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24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2" name="Freeform 264"/>
            <p:cNvSpPr>
              <a:spLocks/>
            </p:cNvSpPr>
            <p:nvPr/>
          </p:nvSpPr>
          <p:spPr bwMode="auto">
            <a:xfrm>
              <a:off x="2890" y="2006"/>
              <a:ext cx="24" cy="18"/>
            </a:xfrm>
            <a:custGeom>
              <a:avLst/>
              <a:gdLst>
                <a:gd name="T0" fmla="*/ 18 w 24"/>
                <a:gd name="T1" fmla="*/ 0 h 18"/>
                <a:gd name="T2" fmla="*/ 0 w 24"/>
                <a:gd name="T3" fmla="*/ 0 h 18"/>
                <a:gd name="T4" fmla="*/ 6 w 24"/>
                <a:gd name="T5" fmla="*/ 12 h 18"/>
                <a:gd name="T6" fmla="*/ 24 w 24"/>
                <a:gd name="T7" fmla="*/ 18 h 18"/>
                <a:gd name="T8" fmla="*/ 18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8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24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3" name="Freeform 265"/>
            <p:cNvSpPr>
              <a:spLocks/>
            </p:cNvSpPr>
            <p:nvPr/>
          </p:nvSpPr>
          <p:spPr bwMode="auto">
            <a:xfrm>
              <a:off x="2896" y="2018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4" name="Freeform 266"/>
            <p:cNvSpPr>
              <a:spLocks/>
            </p:cNvSpPr>
            <p:nvPr/>
          </p:nvSpPr>
          <p:spPr bwMode="auto">
            <a:xfrm>
              <a:off x="2896" y="2018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5" name="Freeform 267"/>
            <p:cNvSpPr>
              <a:spLocks/>
            </p:cNvSpPr>
            <p:nvPr/>
          </p:nvSpPr>
          <p:spPr bwMode="auto">
            <a:xfrm>
              <a:off x="2896" y="2030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8 w 18"/>
                <a:gd name="T7" fmla="*/ 12 h 12"/>
                <a:gd name="T8" fmla="*/ 18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6" name="Freeform 268"/>
            <p:cNvSpPr>
              <a:spLocks/>
            </p:cNvSpPr>
            <p:nvPr/>
          </p:nvSpPr>
          <p:spPr bwMode="auto">
            <a:xfrm>
              <a:off x="2896" y="2030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8 w 18"/>
                <a:gd name="T7" fmla="*/ 12 h 12"/>
                <a:gd name="T8" fmla="*/ 18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7" name="Freeform 269"/>
            <p:cNvSpPr>
              <a:spLocks/>
            </p:cNvSpPr>
            <p:nvPr/>
          </p:nvSpPr>
          <p:spPr bwMode="auto">
            <a:xfrm>
              <a:off x="2896" y="2036"/>
              <a:ext cx="30" cy="12"/>
            </a:xfrm>
            <a:custGeom>
              <a:avLst/>
              <a:gdLst>
                <a:gd name="T0" fmla="*/ 18 w 30"/>
                <a:gd name="T1" fmla="*/ 6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18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18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8" name="Freeform 270"/>
            <p:cNvSpPr>
              <a:spLocks/>
            </p:cNvSpPr>
            <p:nvPr/>
          </p:nvSpPr>
          <p:spPr bwMode="auto">
            <a:xfrm>
              <a:off x="2896" y="2036"/>
              <a:ext cx="30" cy="12"/>
            </a:xfrm>
            <a:custGeom>
              <a:avLst/>
              <a:gdLst>
                <a:gd name="T0" fmla="*/ 18 w 30"/>
                <a:gd name="T1" fmla="*/ 6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18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18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19" name="Freeform 271"/>
            <p:cNvSpPr>
              <a:spLocks/>
            </p:cNvSpPr>
            <p:nvPr/>
          </p:nvSpPr>
          <p:spPr bwMode="auto">
            <a:xfrm>
              <a:off x="2902" y="2048"/>
              <a:ext cx="36" cy="6"/>
            </a:xfrm>
            <a:custGeom>
              <a:avLst/>
              <a:gdLst>
                <a:gd name="T0" fmla="*/ 24 w 36"/>
                <a:gd name="T1" fmla="*/ 0 h 6"/>
                <a:gd name="T2" fmla="*/ 0 w 36"/>
                <a:gd name="T3" fmla="*/ 0 h 6"/>
                <a:gd name="T4" fmla="*/ 12 w 36"/>
                <a:gd name="T5" fmla="*/ 0 h 6"/>
                <a:gd name="T6" fmla="*/ 36 w 36"/>
                <a:gd name="T7" fmla="*/ 6 h 6"/>
                <a:gd name="T8" fmla="*/ 24 w 3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24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36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0" name="Freeform 272"/>
            <p:cNvSpPr>
              <a:spLocks/>
            </p:cNvSpPr>
            <p:nvPr/>
          </p:nvSpPr>
          <p:spPr bwMode="auto">
            <a:xfrm>
              <a:off x="2902" y="2048"/>
              <a:ext cx="36" cy="6"/>
            </a:xfrm>
            <a:custGeom>
              <a:avLst/>
              <a:gdLst>
                <a:gd name="T0" fmla="*/ 24 w 36"/>
                <a:gd name="T1" fmla="*/ 0 h 6"/>
                <a:gd name="T2" fmla="*/ 0 w 36"/>
                <a:gd name="T3" fmla="*/ 0 h 6"/>
                <a:gd name="T4" fmla="*/ 12 w 36"/>
                <a:gd name="T5" fmla="*/ 0 h 6"/>
                <a:gd name="T6" fmla="*/ 36 w 36"/>
                <a:gd name="T7" fmla="*/ 6 h 6"/>
                <a:gd name="T8" fmla="*/ 24 w 3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24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36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1" name="Freeform 273"/>
            <p:cNvSpPr>
              <a:spLocks/>
            </p:cNvSpPr>
            <p:nvPr/>
          </p:nvSpPr>
          <p:spPr bwMode="auto">
            <a:xfrm>
              <a:off x="2968" y="2030"/>
              <a:ext cx="30" cy="6"/>
            </a:xfrm>
            <a:custGeom>
              <a:avLst/>
              <a:gdLst>
                <a:gd name="T0" fmla="*/ 24 w 30"/>
                <a:gd name="T1" fmla="*/ 0 h 6"/>
                <a:gd name="T2" fmla="*/ 0 w 30"/>
                <a:gd name="T3" fmla="*/ 0 h 6"/>
                <a:gd name="T4" fmla="*/ 30 w 30"/>
                <a:gd name="T5" fmla="*/ 6 h 6"/>
                <a:gd name="T6" fmla="*/ 24 w 3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0" y="0"/>
                  </a:lnTo>
                  <a:lnTo>
                    <a:pt x="3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2" name="Freeform 274"/>
            <p:cNvSpPr>
              <a:spLocks/>
            </p:cNvSpPr>
            <p:nvPr/>
          </p:nvSpPr>
          <p:spPr bwMode="auto">
            <a:xfrm>
              <a:off x="2968" y="2030"/>
              <a:ext cx="30" cy="6"/>
            </a:xfrm>
            <a:custGeom>
              <a:avLst/>
              <a:gdLst>
                <a:gd name="T0" fmla="*/ 24 w 30"/>
                <a:gd name="T1" fmla="*/ 0 h 6"/>
                <a:gd name="T2" fmla="*/ 0 w 30"/>
                <a:gd name="T3" fmla="*/ 0 h 6"/>
                <a:gd name="T4" fmla="*/ 30 w 30"/>
                <a:gd name="T5" fmla="*/ 6 h 6"/>
                <a:gd name="T6" fmla="*/ 24 w 3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0" y="0"/>
                  </a:lnTo>
                  <a:lnTo>
                    <a:pt x="30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3" name="Freeform 275"/>
            <p:cNvSpPr>
              <a:spLocks/>
            </p:cNvSpPr>
            <p:nvPr/>
          </p:nvSpPr>
          <p:spPr bwMode="auto">
            <a:xfrm>
              <a:off x="2968" y="2030"/>
              <a:ext cx="30" cy="12"/>
            </a:xfrm>
            <a:custGeom>
              <a:avLst/>
              <a:gdLst>
                <a:gd name="T0" fmla="*/ 30 w 30"/>
                <a:gd name="T1" fmla="*/ 6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4" name="Freeform 276"/>
            <p:cNvSpPr>
              <a:spLocks/>
            </p:cNvSpPr>
            <p:nvPr/>
          </p:nvSpPr>
          <p:spPr bwMode="auto">
            <a:xfrm>
              <a:off x="2968" y="2030"/>
              <a:ext cx="30" cy="12"/>
            </a:xfrm>
            <a:custGeom>
              <a:avLst/>
              <a:gdLst>
                <a:gd name="T0" fmla="*/ 30 w 30"/>
                <a:gd name="T1" fmla="*/ 6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5" name="Freeform 277"/>
            <p:cNvSpPr>
              <a:spLocks/>
            </p:cNvSpPr>
            <p:nvPr/>
          </p:nvSpPr>
          <p:spPr bwMode="auto">
            <a:xfrm>
              <a:off x="2968" y="2042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6" name="Freeform 278"/>
            <p:cNvSpPr>
              <a:spLocks/>
            </p:cNvSpPr>
            <p:nvPr/>
          </p:nvSpPr>
          <p:spPr bwMode="auto">
            <a:xfrm>
              <a:off x="2968" y="2042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7" name="Freeform 279"/>
            <p:cNvSpPr>
              <a:spLocks/>
            </p:cNvSpPr>
            <p:nvPr/>
          </p:nvSpPr>
          <p:spPr bwMode="auto">
            <a:xfrm>
              <a:off x="2974" y="2054"/>
              <a:ext cx="36" cy="18"/>
            </a:xfrm>
            <a:custGeom>
              <a:avLst/>
              <a:gdLst>
                <a:gd name="T0" fmla="*/ 24 w 36"/>
                <a:gd name="T1" fmla="*/ 0 h 18"/>
                <a:gd name="T2" fmla="*/ 0 w 36"/>
                <a:gd name="T3" fmla="*/ 0 h 18"/>
                <a:gd name="T4" fmla="*/ 6 w 36"/>
                <a:gd name="T5" fmla="*/ 12 h 18"/>
                <a:gd name="T6" fmla="*/ 36 w 36"/>
                <a:gd name="T7" fmla="*/ 18 h 18"/>
                <a:gd name="T8" fmla="*/ 24 w 3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24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6" y="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8" name="Freeform 280"/>
            <p:cNvSpPr>
              <a:spLocks/>
            </p:cNvSpPr>
            <p:nvPr/>
          </p:nvSpPr>
          <p:spPr bwMode="auto">
            <a:xfrm>
              <a:off x="2974" y="2054"/>
              <a:ext cx="36" cy="18"/>
            </a:xfrm>
            <a:custGeom>
              <a:avLst/>
              <a:gdLst>
                <a:gd name="T0" fmla="*/ 24 w 36"/>
                <a:gd name="T1" fmla="*/ 0 h 18"/>
                <a:gd name="T2" fmla="*/ 0 w 36"/>
                <a:gd name="T3" fmla="*/ 0 h 18"/>
                <a:gd name="T4" fmla="*/ 6 w 36"/>
                <a:gd name="T5" fmla="*/ 12 h 18"/>
                <a:gd name="T6" fmla="*/ 36 w 36"/>
                <a:gd name="T7" fmla="*/ 18 h 18"/>
                <a:gd name="T8" fmla="*/ 24 w 3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24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6" y="18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29" name="Freeform 281"/>
            <p:cNvSpPr>
              <a:spLocks/>
            </p:cNvSpPr>
            <p:nvPr/>
          </p:nvSpPr>
          <p:spPr bwMode="auto">
            <a:xfrm>
              <a:off x="2980" y="2066"/>
              <a:ext cx="42" cy="12"/>
            </a:xfrm>
            <a:custGeom>
              <a:avLst/>
              <a:gdLst>
                <a:gd name="T0" fmla="*/ 30 w 42"/>
                <a:gd name="T1" fmla="*/ 6 h 12"/>
                <a:gd name="T2" fmla="*/ 0 w 42"/>
                <a:gd name="T3" fmla="*/ 0 h 12"/>
                <a:gd name="T4" fmla="*/ 12 w 42"/>
                <a:gd name="T5" fmla="*/ 6 h 12"/>
                <a:gd name="T6" fmla="*/ 42 w 42"/>
                <a:gd name="T7" fmla="*/ 12 h 12"/>
                <a:gd name="T8" fmla="*/ 30 w 4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2">
                  <a:moveTo>
                    <a:pt x="30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42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0" name="Freeform 282"/>
            <p:cNvSpPr>
              <a:spLocks/>
            </p:cNvSpPr>
            <p:nvPr/>
          </p:nvSpPr>
          <p:spPr bwMode="auto">
            <a:xfrm>
              <a:off x="2980" y="2066"/>
              <a:ext cx="42" cy="12"/>
            </a:xfrm>
            <a:custGeom>
              <a:avLst/>
              <a:gdLst>
                <a:gd name="T0" fmla="*/ 30 w 42"/>
                <a:gd name="T1" fmla="*/ 6 h 12"/>
                <a:gd name="T2" fmla="*/ 0 w 42"/>
                <a:gd name="T3" fmla="*/ 0 h 12"/>
                <a:gd name="T4" fmla="*/ 12 w 42"/>
                <a:gd name="T5" fmla="*/ 6 h 12"/>
                <a:gd name="T6" fmla="*/ 42 w 42"/>
                <a:gd name="T7" fmla="*/ 12 h 12"/>
                <a:gd name="T8" fmla="*/ 30 w 4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2">
                  <a:moveTo>
                    <a:pt x="30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42" y="12"/>
                  </a:lnTo>
                  <a:lnTo>
                    <a:pt x="3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1" name="Freeform 283"/>
            <p:cNvSpPr>
              <a:spLocks/>
            </p:cNvSpPr>
            <p:nvPr/>
          </p:nvSpPr>
          <p:spPr bwMode="auto">
            <a:xfrm>
              <a:off x="3172" y="1532"/>
              <a:ext cx="66" cy="54"/>
            </a:xfrm>
            <a:custGeom>
              <a:avLst/>
              <a:gdLst>
                <a:gd name="T0" fmla="*/ 48 w 66"/>
                <a:gd name="T1" fmla="*/ 6 h 54"/>
                <a:gd name="T2" fmla="*/ 0 w 66"/>
                <a:gd name="T3" fmla="*/ 54 h 54"/>
                <a:gd name="T4" fmla="*/ 18 w 66"/>
                <a:gd name="T5" fmla="*/ 48 h 54"/>
                <a:gd name="T6" fmla="*/ 66 w 66"/>
                <a:gd name="T7" fmla="*/ 0 h 54"/>
                <a:gd name="T8" fmla="*/ 48 w 66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4">
                  <a:moveTo>
                    <a:pt x="48" y="6"/>
                  </a:moveTo>
                  <a:lnTo>
                    <a:pt x="0" y="54"/>
                  </a:lnTo>
                  <a:lnTo>
                    <a:pt x="18" y="48"/>
                  </a:lnTo>
                  <a:lnTo>
                    <a:pt x="66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2" name="Freeform 284"/>
            <p:cNvSpPr>
              <a:spLocks/>
            </p:cNvSpPr>
            <p:nvPr/>
          </p:nvSpPr>
          <p:spPr bwMode="auto">
            <a:xfrm>
              <a:off x="3172" y="1532"/>
              <a:ext cx="66" cy="54"/>
            </a:xfrm>
            <a:custGeom>
              <a:avLst/>
              <a:gdLst>
                <a:gd name="T0" fmla="*/ 48 w 66"/>
                <a:gd name="T1" fmla="*/ 6 h 54"/>
                <a:gd name="T2" fmla="*/ 0 w 66"/>
                <a:gd name="T3" fmla="*/ 54 h 54"/>
                <a:gd name="T4" fmla="*/ 18 w 66"/>
                <a:gd name="T5" fmla="*/ 48 h 54"/>
                <a:gd name="T6" fmla="*/ 66 w 66"/>
                <a:gd name="T7" fmla="*/ 0 h 54"/>
                <a:gd name="T8" fmla="*/ 48 w 66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4">
                  <a:moveTo>
                    <a:pt x="48" y="6"/>
                  </a:moveTo>
                  <a:lnTo>
                    <a:pt x="0" y="54"/>
                  </a:lnTo>
                  <a:lnTo>
                    <a:pt x="18" y="48"/>
                  </a:lnTo>
                  <a:lnTo>
                    <a:pt x="66" y="0"/>
                  </a:lnTo>
                  <a:lnTo>
                    <a:pt x="4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3" name="Freeform 285"/>
            <p:cNvSpPr>
              <a:spLocks/>
            </p:cNvSpPr>
            <p:nvPr/>
          </p:nvSpPr>
          <p:spPr bwMode="auto">
            <a:xfrm>
              <a:off x="3190" y="1520"/>
              <a:ext cx="78" cy="60"/>
            </a:xfrm>
            <a:custGeom>
              <a:avLst/>
              <a:gdLst>
                <a:gd name="T0" fmla="*/ 48 w 78"/>
                <a:gd name="T1" fmla="*/ 12 h 60"/>
                <a:gd name="T2" fmla="*/ 0 w 78"/>
                <a:gd name="T3" fmla="*/ 60 h 60"/>
                <a:gd name="T4" fmla="*/ 24 w 78"/>
                <a:gd name="T5" fmla="*/ 54 h 60"/>
                <a:gd name="T6" fmla="*/ 78 w 78"/>
                <a:gd name="T7" fmla="*/ 0 h 60"/>
                <a:gd name="T8" fmla="*/ 48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48" y="12"/>
                  </a:moveTo>
                  <a:lnTo>
                    <a:pt x="0" y="60"/>
                  </a:lnTo>
                  <a:lnTo>
                    <a:pt x="24" y="54"/>
                  </a:lnTo>
                  <a:lnTo>
                    <a:pt x="7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4" name="Freeform 286"/>
            <p:cNvSpPr>
              <a:spLocks/>
            </p:cNvSpPr>
            <p:nvPr/>
          </p:nvSpPr>
          <p:spPr bwMode="auto">
            <a:xfrm>
              <a:off x="3190" y="1520"/>
              <a:ext cx="78" cy="60"/>
            </a:xfrm>
            <a:custGeom>
              <a:avLst/>
              <a:gdLst>
                <a:gd name="T0" fmla="*/ 48 w 78"/>
                <a:gd name="T1" fmla="*/ 12 h 60"/>
                <a:gd name="T2" fmla="*/ 0 w 78"/>
                <a:gd name="T3" fmla="*/ 60 h 60"/>
                <a:gd name="T4" fmla="*/ 24 w 78"/>
                <a:gd name="T5" fmla="*/ 54 h 60"/>
                <a:gd name="T6" fmla="*/ 78 w 78"/>
                <a:gd name="T7" fmla="*/ 0 h 60"/>
                <a:gd name="T8" fmla="*/ 48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48" y="12"/>
                  </a:moveTo>
                  <a:lnTo>
                    <a:pt x="0" y="60"/>
                  </a:lnTo>
                  <a:lnTo>
                    <a:pt x="24" y="54"/>
                  </a:lnTo>
                  <a:lnTo>
                    <a:pt x="78" y="0"/>
                  </a:lnTo>
                  <a:lnTo>
                    <a:pt x="4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5" name="Freeform 287"/>
            <p:cNvSpPr>
              <a:spLocks/>
            </p:cNvSpPr>
            <p:nvPr/>
          </p:nvSpPr>
          <p:spPr bwMode="auto">
            <a:xfrm>
              <a:off x="3214" y="1508"/>
              <a:ext cx="96" cy="66"/>
            </a:xfrm>
            <a:custGeom>
              <a:avLst/>
              <a:gdLst>
                <a:gd name="T0" fmla="*/ 54 w 96"/>
                <a:gd name="T1" fmla="*/ 12 h 66"/>
                <a:gd name="T2" fmla="*/ 0 w 96"/>
                <a:gd name="T3" fmla="*/ 66 h 66"/>
                <a:gd name="T4" fmla="*/ 36 w 96"/>
                <a:gd name="T5" fmla="*/ 48 h 66"/>
                <a:gd name="T6" fmla="*/ 96 w 96"/>
                <a:gd name="T7" fmla="*/ 0 h 66"/>
                <a:gd name="T8" fmla="*/ 54 w 96"/>
                <a:gd name="T9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">
                  <a:moveTo>
                    <a:pt x="54" y="12"/>
                  </a:moveTo>
                  <a:lnTo>
                    <a:pt x="0" y="66"/>
                  </a:lnTo>
                  <a:lnTo>
                    <a:pt x="36" y="48"/>
                  </a:lnTo>
                  <a:lnTo>
                    <a:pt x="96" y="0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6" name="Freeform 288"/>
            <p:cNvSpPr>
              <a:spLocks/>
            </p:cNvSpPr>
            <p:nvPr/>
          </p:nvSpPr>
          <p:spPr bwMode="auto">
            <a:xfrm>
              <a:off x="3214" y="1508"/>
              <a:ext cx="96" cy="66"/>
            </a:xfrm>
            <a:custGeom>
              <a:avLst/>
              <a:gdLst>
                <a:gd name="T0" fmla="*/ 54 w 96"/>
                <a:gd name="T1" fmla="*/ 12 h 66"/>
                <a:gd name="T2" fmla="*/ 0 w 96"/>
                <a:gd name="T3" fmla="*/ 66 h 66"/>
                <a:gd name="T4" fmla="*/ 36 w 96"/>
                <a:gd name="T5" fmla="*/ 48 h 66"/>
                <a:gd name="T6" fmla="*/ 96 w 96"/>
                <a:gd name="T7" fmla="*/ 0 h 66"/>
                <a:gd name="T8" fmla="*/ 54 w 96"/>
                <a:gd name="T9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">
                  <a:moveTo>
                    <a:pt x="54" y="12"/>
                  </a:moveTo>
                  <a:lnTo>
                    <a:pt x="0" y="66"/>
                  </a:lnTo>
                  <a:lnTo>
                    <a:pt x="36" y="48"/>
                  </a:lnTo>
                  <a:lnTo>
                    <a:pt x="96" y="0"/>
                  </a:lnTo>
                  <a:lnTo>
                    <a:pt x="54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7" name="Freeform 289"/>
            <p:cNvSpPr>
              <a:spLocks/>
            </p:cNvSpPr>
            <p:nvPr/>
          </p:nvSpPr>
          <p:spPr bwMode="auto">
            <a:xfrm>
              <a:off x="3250" y="1496"/>
              <a:ext cx="78" cy="60"/>
            </a:xfrm>
            <a:custGeom>
              <a:avLst/>
              <a:gdLst>
                <a:gd name="T0" fmla="*/ 60 w 78"/>
                <a:gd name="T1" fmla="*/ 12 h 60"/>
                <a:gd name="T2" fmla="*/ 0 w 78"/>
                <a:gd name="T3" fmla="*/ 60 h 60"/>
                <a:gd name="T4" fmla="*/ 12 w 78"/>
                <a:gd name="T5" fmla="*/ 54 h 60"/>
                <a:gd name="T6" fmla="*/ 78 w 78"/>
                <a:gd name="T7" fmla="*/ 0 h 60"/>
                <a:gd name="T8" fmla="*/ 60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60" y="12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8" y="0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8" name="Freeform 290"/>
            <p:cNvSpPr>
              <a:spLocks/>
            </p:cNvSpPr>
            <p:nvPr/>
          </p:nvSpPr>
          <p:spPr bwMode="auto">
            <a:xfrm>
              <a:off x="3250" y="1496"/>
              <a:ext cx="78" cy="60"/>
            </a:xfrm>
            <a:custGeom>
              <a:avLst/>
              <a:gdLst>
                <a:gd name="T0" fmla="*/ 60 w 78"/>
                <a:gd name="T1" fmla="*/ 12 h 60"/>
                <a:gd name="T2" fmla="*/ 0 w 78"/>
                <a:gd name="T3" fmla="*/ 60 h 60"/>
                <a:gd name="T4" fmla="*/ 12 w 78"/>
                <a:gd name="T5" fmla="*/ 54 h 60"/>
                <a:gd name="T6" fmla="*/ 78 w 78"/>
                <a:gd name="T7" fmla="*/ 0 h 60"/>
                <a:gd name="T8" fmla="*/ 60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60" y="12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8" y="0"/>
                  </a:lnTo>
                  <a:lnTo>
                    <a:pt x="6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39" name="Freeform 291"/>
            <p:cNvSpPr>
              <a:spLocks/>
            </p:cNvSpPr>
            <p:nvPr/>
          </p:nvSpPr>
          <p:spPr bwMode="auto">
            <a:xfrm>
              <a:off x="3262" y="1490"/>
              <a:ext cx="72" cy="60"/>
            </a:xfrm>
            <a:custGeom>
              <a:avLst/>
              <a:gdLst>
                <a:gd name="T0" fmla="*/ 66 w 72"/>
                <a:gd name="T1" fmla="*/ 6 h 60"/>
                <a:gd name="T2" fmla="*/ 0 w 72"/>
                <a:gd name="T3" fmla="*/ 60 h 60"/>
                <a:gd name="T4" fmla="*/ 12 w 72"/>
                <a:gd name="T5" fmla="*/ 54 h 60"/>
                <a:gd name="T6" fmla="*/ 72 w 72"/>
                <a:gd name="T7" fmla="*/ 0 h 60"/>
                <a:gd name="T8" fmla="*/ 66 w 72"/>
                <a:gd name="T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0">
                  <a:moveTo>
                    <a:pt x="66" y="6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2" y="0"/>
                  </a:lnTo>
                  <a:lnTo>
                    <a:pt x="66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0" name="Freeform 292"/>
            <p:cNvSpPr>
              <a:spLocks/>
            </p:cNvSpPr>
            <p:nvPr/>
          </p:nvSpPr>
          <p:spPr bwMode="auto">
            <a:xfrm>
              <a:off x="3262" y="1490"/>
              <a:ext cx="72" cy="60"/>
            </a:xfrm>
            <a:custGeom>
              <a:avLst/>
              <a:gdLst>
                <a:gd name="T0" fmla="*/ 66 w 72"/>
                <a:gd name="T1" fmla="*/ 6 h 60"/>
                <a:gd name="T2" fmla="*/ 0 w 72"/>
                <a:gd name="T3" fmla="*/ 60 h 60"/>
                <a:gd name="T4" fmla="*/ 12 w 72"/>
                <a:gd name="T5" fmla="*/ 54 h 60"/>
                <a:gd name="T6" fmla="*/ 72 w 72"/>
                <a:gd name="T7" fmla="*/ 0 h 60"/>
                <a:gd name="T8" fmla="*/ 66 w 72"/>
                <a:gd name="T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0">
                  <a:moveTo>
                    <a:pt x="66" y="6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2" y="0"/>
                  </a:lnTo>
                  <a:lnTo>
                    <a:pt x="6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1" name="Freeform 293"/>
            <p:cNvSpPr>
              <a:spLocks/>
            </p:cNvSpPr>
            <p:nvPr/>
          </p:nvSpPr>
          <p:spPr bwMode="auto">
            <a:xfrm>
              <a:off x="3274" y="1490"/>
              <a:ext cx="84" cy="54"/>
            </a:xfrm>
            <a:custGeom>
              <a:avLst/>
              <a:gdLst>
                <a:gd name="T0" fmla="*/ 60 w 84"/>
                <a:gd name="T1" fmla="*/ 0 h 54"/>
                <a:gd name="T2" fmla="*/ 0 w 84"/>
                <a:gd name="T3" fmla="*/ 54 h 54"/>
                <a:gd name="T4" fmla="*/ 18 w 84"/>
                <a:gd name="T5" fmla="*/ 54 h 54"/>
                <a:gd name="T6" fmla="*/ 84 w 84"/>
                <a:gd name="T7" fmla="*/ 0 h 54"/>
                <a:gd name="T8" fmla="*/ 60 w 8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4">
                  <a:moveTo>
                    <a:pt x="60" y="0"/>
                  </a:moveTo>
                  <a:lnTo>
                    <a:pt x="0" y="54"/>
                  </a:lnTo>
                  <a:lnTo>
                    <a:pt x="18" y="54"/>
                  </a:lnTo>
                  <a:lnTo>
                    <a:pt x="84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2" name="Freeform 294"/>
            <p:cNvSpPr>
              <a:spLocks/>
            </p:cNvSpPr>
            <p:nvPr/>
          </p:nvSpPr>
          <p:spPr bwMode="auto">
            <a:xfrm>
              <a:off x="3274" y="1490"/>
              <a:ext cx="84" cy="54"/>
            </a:xfrm>
            <a:custGeom>
              <a:avLst/>
              <a:gdLst>
                <a:gd name="T0" fmla="*/ 60 w 84"/>
                <a:gd name="T1" fmla="*/ 0 h 54"/>
                <a:gd name="T2" fmla="*/ 0 w 84"/>
                <a:gd name="T3" fmla="*/ 54 h 54"/>
                <a:gd name="T4" fmla="*/ 18 w 84"/>
                <a:gd name="T5" fmla="*/ 54 h 54"/>
                <a:gd name="T6" fmla="*/ 84 w 84"/>
                <a:gd name="T7" fmla="*/ 0 h 54"/>
                <a:gd name="T8" fmla="*/ 60 w 8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4">
                  <a:moveTo>
                    <a:pt x="60" y="0"/>
                  </a:moveTo>
                  <a:lnTo>
                    <a:pt x="0" y="54"/>
                  </a:lnTo>
                  <a:lnTo>
                    <a:pt x="18" y="54"/>
                  </a:lnTo>
                  <a:lnTo>
                    <a:pt x="84" y="0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3" name="Freeform 295"/>
            <p:cNvSpPr>
              <a:spLocks/>
            </p:cNvSpPr>
            <p:nvPr/>
          </p:nvSpPr>
          <p:spPr bwMode="auto">
            <a:xfrm>
              <a:off x="3292" y="1490"/>
              <a:ext cx="90" cy="60"/>
            </a:xfrm>
            <a:custGeom>
              <a:avLst/>
              <a:gdLst>
                <a:gd name="T0" fmla="*/ 66 w 90"/>
                <a:gd name="T1" fmla="*/ 0 h 60"/>
                <a:gd name="T2" fmla="*/ 0 w 90"/>
                <a:gd name="T3" fmla="*/ 54 h 60"/>
                <a:gd name="T4" fmla="*/ 24 w 90"/>
                <a:gd name="T5" fmla="*/ 60 h 60"/>
                <a:gd name="T6" fmla="*/ 90 w 90"/>
                <a:gd name="T7" fmla="*/ 6 h 60"/>
                <a:gd name="T8" fmla="*/ 66 w 90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0">
                  <a:moveTo>
                    <a:pt x="66" y="0"/>
                  </a:moveTo>
                  <a:lnTo>
                    <a:pt x="0" y="54"/>
                  </a:lnTo>
                  <a:lnTo>
                    <a:pt x="24" y="60"/>
                  </a:lnTo>
                  <a:lnTo>
                    <a:pt x="9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4" name="Freeform 296"/>
            <p:cNvSpPr>
              <a:spLocks/>
            </p:cNvSpPr>
            <p:nvPr/>
          </p:nvSpPr>
          <p:spPr bwMode="auto">
            <a:xfrm>
              <a:off x="3292" y="1490"/>
              <a:ext cx="90" cy="60"/>
            </a:xfrm>
            <a:custGeom>
              <a:avLst/>
              <a:gdLst>
                <a:gd name="T0" fmla="*/ 66 w 90"/>
                <a:gd name="T1" fmla="*/ 0 h 60"/>
                <a:gd name="T2" fmla="*/ 0 w 90"/>
                <a:gd name="T3" fmla="*/ 54 h 60"/>
                <a:gd name="T4" fmla="*/ 24 w 90"/>
                <a:gd name="T5" fmla="*/ 60 h 60"/>
                <a:gd name="T6" fmla="*/ 90 w 90"/>
                <a:gd name="T7" fmla="*/ 6 h 60"/>
                <a:gd name="T8" fmla="*/ 66 w 90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0">
                  <a:moveTo>
                    <a:pt x="66" y="0"/>
                  </a:moveTo>
                  <a:lnTo>
                    <a:pt x="0" y="54"/>
                  </a:lnTo>
                  <a:lnTo>
                    <a:pt x="24" y="60"/>
                  </a:lnTo>
                  <a:lnTo>
                    <a:pt x="90" y="6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5" name="Freeform 297"/>
            <p:cNvSpPr>
              <a:spLocks/>
            </p:cNvSpPr>
            <p:nvPr/>
          </p:nvSpPr>
          <p:spPr bwMode="auto">
            <a:xfrm>
              <a:off x="3316" y="1496"/>
              <a:ext cx="78" cy="54"/>
            </a:xfrm>
            <a:custGeom>
              <a:avLst/>
              <a:gdLst>
                <a:gd name="T0" fmla="*/ 66 w 78"/>
                <a:gd name="T1" fmla="*/ 0 h 54"/>
                <a:gd name="T2" fmla="*/ 0 w 78"/>
                <a:gd name="T3" fmla="*/ 54 h 54"/>
                <a:gd name="T4" fmla="*/ 12 w 78"/>
                <a:gd name="T5" fmla="*/ 54 h 54"/>
                <a:gd name="T6" fmla="*/ 78 w 78"/>
                <a:gd name="T7" fmla="*/ 6 h 54"/>
                <a:gd name="T8" fmla="*/ 66 w 7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66" y="0"/>
                  </a:moveTo>
                  <a:lnTo>
                    <a:pt x="0" y="54"/>
                  </a:lnTo>
                  <a:lnTo>
                    <a:pt x="12" y="54"/>
                  </a:lnTo>
                  <a:lnTo>
                    <a:pt x="78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6" name="Freeform 298"/>
            <p:cNvSpPr>
              <a:spLocks/>
            </p:cNvSpPr>
            <p:nvPr/>
          </p:nvSpPr>
          <p:spPr bwMode="auto">
            <a:xfrm>
              <a:off x="3316" y="1496"/>
              <a:ext cx="78" cy="54"/>
            </a:xfrm>
            <a:custGeom>
              <a:avLst/>
              <a:gdLst>
                <a:gd name="T0" fmla="*/ 66 w 78"/>
                <a:gd name="T1" fmla="*/ 0 h 54"/>
                <a:gd name="T2" fmla="*/ 0 w 78"/>
                <a:gd name="T3" fmla="*/ 54 h 54"/>
                <a:gd name="T4" fmla="*/ 12 w 78"/>
                <a:gd name="T5" fmla="*/ 54 h 54"/>
                <a:gd name="T6" fmla="*/ 78 w 78"/>
                <a:gd name="T7" fmla="*/ 6 h 54"/>
                <a:gd name="T8" fmla="*/ 66 w 7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66" y="0"/>
                  </a:moveTo>
                  <a:lnTo>
                    <a:pt x="0" y="54"/>
                  </a:lnTo>
                  <a:lnTo>
                    <a:pt x="12" y="54"/>
                  </a:lnTo>
                  <a:lnTo>
                    <a:pt x="78" y="6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7" name="Freeform 299"/>
            <p:cNvSpPr>
              <a:spLocks/>
            </p:cNvSpPr>
            <p:nvPr/>
          </p:nvSpPr>
          <p:spPr bwMode="auto">
            <a:xfrm>
              <a:off x="3328" y="1502"/>
              <a:ext cx="84" cy="60"/>
            </a:xfrm>
            <a:custGeom>
              <a:avLst/>
              <a:gdLst>
                <a:gd name="T0" fmla="*/ 66 w 84"/>
                <a:gd name="T1" fmla="*/ 0 h 60"/>
                <a:gd name="T2" fmla="*/ 0 w 84"/>
                <a:gd name="T3" fmla="*/ 48 h 60"/>
                <a:gd name="T4" fmla="*/ 12 w 84"/>
                <a:gd name="T5" fmla="*/ 60 h 60"/>
                <a:gd name="T6" fmla="*/ 84 w 84"/>
                <a:gd name="T7" fmla="*/ 12 h 60"/>
                <a:gd name="T8" fmla="*/ 66 w 8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0">
                  <a:moveTo>
                    <a:pt x="66" y="0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8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8" name="Freeform 300"/>
            <p:cNvSpPr>
              <a:spLocks/>
            </p:cNvSpPr>
            <p:nvPr/>
          </p:nvSpPr>
          <p:spPr bwMode="auto">
            <a:xfrm>
              <a:off x="3328" y="1502"/>
              <a:ext cx="84" cy="60"/>
            </a:xfrm>
            <a:custGeom>
              <a:avLst/>
              <a:gdLst>
                <a:gd name="T0" fmla="*/ 66 w 84"/>
                <a:gd name="T1" fmla="*/ 0 h 60"/>
                <a:gd name="T2" fmla="*/ 0 w 84"/>
                <a:gd name="T3" fmla="*/ 48 h 60"/>
                <a:gd name="T4" fmla="*/ 12 w 84"/>
                <a:gd name="T5" fmla="*/ 60 h 60"/>
                <a:gd name="T6" fmla="*/ 84 w 84"/>
                <a:gd name="T7" fmla="*/ 12 h 60"/>
                <a:gd name="T8" fmla="*/ 66 w 8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0">
                  <a:moveTo>
                    <a:pt x="66" y="0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84" y="12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49" name="Freeform 301"/>
            <p:cNvSpPr>
              <a:spLocks/>
            </p:cNvSpPr>
            <p:nvPr/>
          </p:nvSpPr>
          <p:spPr bwMode="auto">
            <a:xfrm>
              <a:off x="2782" y="1268"/>
              <a:ext cx="762" cy="816"/>
            </a:xfrm>
            <a:custGeom>
              <a:avLst/>
              <a:gdLst>
                <a:gd name="T0" fmla="*/ 636 w 762"/>
                <a:gd name="T1" fmla="*/ 198 h 816"/>
                <a:gd name="T2" fmla="*/ 600 w 762"/>
                <a:gd name="T3" fmla="*/ 174 h 816"/>
                <a:gd name="T4" fmla="*/ 558 w 762"/>
                <a:gd name="T5" fmla="*/ 138 h 816"/>
                <a:gd name="T6" fmla="*/ 504 w 762"/>
                <a:gd name="T7" fmla="*/ 90 h 816"/>
                <a:gd name="T8" fmla="*/ 456 w 762"/>
                <a:gd name="T9" fmla="*/ 42 h 816"/>
                <a:gd name="T10" fmla="*/ 396 w 762"/>
                <a:gd name="T11" fmla="*/ 12 h 816"/>
                <a:gd name="T12" fmla="*/ 330 w 762"/>
                <a:gd name="T13" fmla="*/ 6 h 816"/>
                <a:gd name="T14" fmla="*/ 258 w 762"/>
                <a:gd name="T15" fmla="*/ 12 h 816"/>
                <a:gd name="T16" fmla="*/ 258 w 762"/>
                <a:gd name="T17" fmla="*/ 30 h 816"/>
                <a:gd name="T18" fmla="*/ 246 w 762"/>
                <a:gd name="T19" fmla="*/ 54 h 816"/>
                <a:gd name="T20" fmla="*/ 234 w 762"/>
                <a:gd name="T21" fmla="*/ 78 h 816"/>
                <a:gd name="T22" fmla="*/ 192 w 762"/>
                <a:gd name="T23" fmla="*/ 108 h 816"/>
                <a:gd name="T24" fmla="*/ 174 w 762"/>
                <a:gd name="T25" fmla="*/ 138 h 816"/>
                <a:gd name="T26" fmla="*/ 204 w 762"/>
                <a:gd name="T27" fmla="*/ 174 h 816"/>
                <a:gd name="T28" fmla="*/ 228 w 762"/>
                <a:gd name="T29" fmla="*/ 204 h 816"/>
                <a:gd name="T30" fmla="*/ 234 w 762"/>
                <a:gd name="T31" fmla="*/ 240 h 816"/>
                <a:gd name="T32" fmla="*/ 210 w 762"/>
                <a:gd name="T33" fmla="*/ 270 h 816"/>
                <a:gd name="T34" fmla="*/ 168 w 762"/>
                <a:gd name="T35" fmla="*/ 300 h 816"/>
                <a:gd name="T36" fmla="*/ 126 w 762"/>
                <a:gd name="T37" fmla="*/ 336 h 816"/>
                <a:gd name="T38" fmla="*/ 78 w 762"/>
                <a:gd name="T39" fmla="*/ 342 h 816"/>
                <a:gd name="T40" fmla="*/ 30 w 762"/>
                <a:gd name="T41" fmla="*/ 378 h 816"/>
                <a:gd name="T42" fmla="*/ 60 w 762"/>
                <a:gd name="T43" fmla="*/ 426 h 816"/>
                <a:gd name="T44" fmla="*/ 60 w 762"/>
                <a:gd name="T45" fmla="*/ 474 h 816"/>
                <a:gd name="T46" fmla="*/ 72 w 762"/>
                <a:gd name="T47" fmla="*/ 522 h 816"/>
                <a:gd name="T48" fmla="*/ 108 w 762"/>
                <a:gd name="T49" fmla="*/ 552 h 816"/>
                <a:gd name="T50" fmla="*/ 102 w 762"/>
                <a:gd name="T51" fmla="*/ 552 h 816"/>
                <a:gd name="T52" fmla="*/ 66 w 762"/>
                <a:gd name="T53" fmla="*/ 540 h 816"/>
                <a:gd name="T54" fmla="*/ 30 w 762"/>
                <a:gd name="T55" fmla="*/ 528 h 816"/>
                <a:gd name="T56" fmla="*/ 18 w 762"/>
                <a:gd name="T57" fmla="*/ 534 h 816"/>
                <a:gd name="T58" fmla="*/ 6 w 762"/>
                <a:gd name="T59" fmla="*/ 546 h 816"/>
                <a:gd name="T60" fmla="*/ 0 w 762"/>
                <a:gd name="T61" fmla="*/ 570 h 816"/>
                <a:gd name="T62" fmla="*/ 18 w 762"/>
                <a:gd name="T63" fmla="*/ 588 h 816"/>
                <a:gd name="T64" fmla="*/ 6 w 762"/>
                <a:gd name="T65" fmla="*/ 594 h 816"/>
                <a:gd name="T66" fmla="*/ 18 w 762"/>
                <a:gd name="T67" fmla="*/ 606 h 816"/>
                <a:gd name="T68" fmla="*/ 72 w 762"/>
                <a:gd name="T69" fmla="*/ 660 h 816"/>
                <a:gd name="T70" fmla="*/ 102 w 762"/>
                <a:gd name="T71" fmla="*/ 720 h 816"/>
                <a:gd name="T72" fmla="*/ 126 w 762"/>
                <a:gd name="T73" fmla="*/ 732 h 816"/>
                <a:gd name="T74" fmla="*/ 132 w 762"/>
                <a:gd name="T75" fmla="*/ 762 h 816"/>
                <a:gd name="T76" fmla="*/ 156 w 762"/>
                <a:gd name="T77" fmla="*/ 786 h 816"/>
                <a:gd name="T78" fmla="*/ 192 w 762"/>
                <a:gd name="T79" fmla="*/ 768 h 816"/>
                <a:gd name="T80" fmla="*/ 216 w 762"/>
                <a:gd name="T81" fmla="*/ 768 h 816"/>
                <a:gd name="T82" fmla="*/ 228 w 762"/>
                <a:gd name="T83" fmla="*/ 804 h 816"/>
                <a:gd name="T84" fmla="*/ 288 w 762"/>
                <a:gd name="T85" fmla="*/ 816 h 816"/>
                <a:gd name="T86" fmla="*/ 348 w 762"/>
                <a:gd name="T87" fmla="*/ 780 h 816"/>
                <a:gd name="T88" fmla="*/ 396 w 762"/>
                <a:gd name="T89" fmla="*/ 756 h 816"/>
                <a:gd name="T90" fmla="*/ 456 w 762"/>
                <a:gd name="T91" fmla="*/ 720 h 816"/>
                <a:gd name="T92" fmla="*/ 534 w 762"/>
                <a:gd name="T93" fmla="*/ 684 h 816"/>
                <a:gd name="T94" fmla="*/ 594 w 762"/>
                <a:gd name="T95" fmla="*/ 636 h 816"/>
                <a:gd name="T96" fmla="*/ 684 w 762"/>
                <a:gd name="T97" fmla="*/ 600 h 816"/>
                <a:gd name="T98" fmla="*/ 726 w 762"/>
                <a:gd name="T99" fmla="*/ 540 h 816"/>
                <a:gd name="T100" fmla="*/ 726 w 762"/>
                <a:gd name="T101" fmla="*/ 480 h 816"/>
                <a:gd name="T102" fmla="*/ 756 w 762"/>
                <a:gd name="T103" fmla="*/ 408 h 816"/>
                <a:gd name="T104" fmla="*/ 720 w 762"/>
                <a:gd name="T105" fmla="*/ 354 h 816"/>
                <a:gd name="T106" fmla="*/ 636 w 762"/>
                <a:gd name="T107" fmla="*/ 342 h 816"/>
                <a:gd name="T108" fmla="*/ 564 w 762"/>
                <a:gd name="T109" fmla="*/ 348 h 816"/>
                <a:gd name="T110" fmla="*/ 480 w 762"/>
                <a:gd name="T111" fmla="*/ 318 h 816"/>
                <a:gd name="T112" fmla="*/ 438 w 762"/>
                <a:gd name="T113" fmla="*/ 288 h 816"/>
                <a:gd name="T114" fmla="*/ 486 w 762"/>
                <a:gd name="T115" fmla="*/ 252 h 816"/>
                <a:gd name="T116" fmla="*/ 552 w 762"/>
                <a:gd name="T117" fmla="*/ 222 h 816"/>
                <a:gd name="T118" fmla="*/ 612 w 762"/>
                <a:gd name="T119" fmla="*/ 23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2" h="816">
                  <a:moveTo>
                    <a:pt x="654" y="228"/>
                  </a:moveTo>
                  <a:lnTo>
                    <a:pt x="642" y="204"/>
                  </a:lnTo>
                  <a:lnTo>
                    <a:pt x="636" y="198"/>
                  </a:lnTo>
                  <a:lnTo>
                    <a:pt x="624" y="186"/>
                  </a:lnTo>
                  <a:lnTo>
                    <a:pt x="618" y="180"/>
                  </a:lnTo>
                  <a:lnTo>
                    <a:pt x="600" y="174"/>
                  </a:lnTo>
                  <a:lnTo>
                    <a:pt x="588" y="168"/>
                  </a:lnTo>
                  <a:lnTo>
                    <a:pt x="570" y="156"/>
                  </a:lnTo>
                  <a:lnTo>
                    <a:pt x="558" y="138"/>
                  </a:lnTo>
                  <a:lnTo>
                    <a:pt x="540" y="120"/>
                  </a:lnTo>
                  <a:lnTo>
                    <a:pt x="522" y="108"/>
                  </a:lnTo>
                  <a:lnTo>
                    <a:pt x="504" y="90"/>
                  </a:lnTo>
                  <a:lnTo>
                    <a:pt x="486" y="78"/>
                  </a:lnTo>
                  <a:lnTo>
                    <a:pt x="474" y="60"/>
                  </a:lnTo>
                  <a:lnTo>
                    <a:pt x="456" y="42"/>
                  </a:lnTo>
                  <a:lnTo>
                    <a:pt x="444" y="30"/>
                  </a:lnTo>
                  <a:lnTo>
                    <a:pt x="426" y="18"/>
                  </a:lnTo>
                  <a:lnTo>
                    <a:pt x="396" y="12"/>
                  </a:lnTo>
                  <a:lnTo>
                    <a:pt x="378" y="6"/>
                  </a:lnTo>
                  <a:lnTo>
                    <a:pt x="354" y="0"/>
                  </a:lnTo>
                  <a:lnTo>
                    <a:pt x="330" y="6"/>
                  </a:lnTo>
                  <a:lnTo>
                    <a:pt x="306" y="0"/>
                  </a:lnTo>
                  <a:lnTo>
                    <a:pt x="282" y="0"/>
                  </a:lnTo>
                  <a:lnTo>
                    <a:pt x="258" y="12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8" y="30"/>
                  </a:lnTo>
                  <a:lnTo>
                    <a:pt x="264" y="42"/>
                  </a:lnTo>
                  <a:lnTo>
                    <a:pt x="252" y="48"/>
                  </a:lnTo>
                  <a:lnTo>
                    <a:pt x="246" y="54"/>
                  </a:lnTo>
                  <a:lnTo>
                    <a:pt x="240" y="66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16" y="90"/>
                  </a:lnTo>
                  <a:lnTo>
                    <a:pt x="204" y="102"/>
                  </a:lnTo>
                  <a:lnTo>
                    <a:pt x="192" y="108"/>
                  </a:lnTo>
                  <a:lnTo>
                    <a:pt x="180" y="120"/>
                  </a:lnTo>
                  <a:lnTo>
                    <a:pt x="180" y="126"/>
                  </a:lnTo>
                  <a:lnTo>
                    <a:pt x="174" y="138"/>
                  </a:lnTo>
                  <a:lnTo>
                    <a:pt x="186" y="150"/>
                  </a:lnTo>
                  <a:lnTo>
                    <a:pt x="192" y="162"/>
                  </a:lnTo>
                  <a:lnTo>
                    <a:pt x="204" y="174"/>
                  </a:lnTo>
                  <a:lnTo>
                    <a:pt x="216" y="186"/>
                  </a:lnTo>
                  <a:lnTo>
                    <a:pt x="222" y="198"/>
                  </a:lnTo>
                  <a:lnTo>
                    <a:pt x="228" y="204"/>
                  </a:lnTo>
                  <a:lnTo>
                    <a:pt x="234" y="210"/>
                  </a:lnTo>
                  <a:lnTo>
                    <a:pt x="234" y="228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16" y="258"/>
                  </a:lnTo>
                  <a:lnTo>
                    <a:pt x="210" y="270"/>
                  </a:lnTo>
                  <a:lnTo>
                    <a:pt x="204" y="282"/>
                  </a:lnTo>
                  <a:lnTo>
                    <a:pt x="186" y="288"/>
                  </a:lnTo>
                  <a:lnTo>
                    <a:pt x="168" y="300"/>
                  </a:lnTo>
                  <a:lnTo>
                    <a:pt x="150" y="312"/>
                  </a:lnTo>
                  <a:lnTo>
                    <a:pt x="138" y="324"/>
                  </a:lnTo>
                  <a:lnTo>
                    <a:pt x="126" y="336"/>
                  </a:lnTo>
                  <a:lnTo>
                    <a:pt x="114" y="336"/>
                  </a:lnTo>
                  <a:lnTo>
                    <a:pt x="102" y="336"/>
                  </a:lnTo>
                  <a:lnTo>
                    <a:pt x="78" y="342"/>
                  </a:lnTo>
                  <a:lnTo>
                    <a:pt x="60" y="354"/>
                  </a:lnTo>
                  <a:lnTo>
                    <a:pt x="42" y="366"/>
                  </a:lnTo>
                  <a:lnTo>
                    <a:pt x="30" y="378"/>
                  </a:lnTo>
                  <a:lnTo>
                    <a:pt x="36" y="390"/>
                  </a:lnTo>
                  <a:lnTo>
                    <a:pt x="42" y="414"/>
                  </a:lnTo>
                  <a:lnTo>
                    <a:pt x="60" y="426"/>
                  </a:lnTo>
                  <a:lnTo>
                    <a:pt x="60" y="444"/>
                  </a:lnTo>
                  <a:lnTo>
                    <a:pt x="66" y="456"/>
                  </a:lnTo>
                  <a:lnTo>
                    <a:pt x="60" y="474"/>
                  </a:lnTo>
                  <a:lnTo>
                    <a:pt x="60" y="498"/>
                  </a:lnTo>
                  <a:lnTo>
                    <a:pt x="66" y="510"/>
                  </a:lnTo>
                  <a:lnTo>
                    <a:pt x="72" y="522"/>
                  </a:lnTo>
                  <a:lnTo>
                    <a:pt x="78" y="534"/>
                  </a:lnTo>
                  <a:lnTo>
                    <a:pt x="90" y="534"/>
                  </a:lnTo>
                  <a:lnTo>
                    <a:pt x="108" y="552"/>
                  </a:lnTo>
                  <a:lnTo>
                    <a:pt x="126" y="564"/>
                  </a:lnTo>
                  <a:lnTo>
                    <a:pt x="108" y="558"/>
                  </a:lnTo>
                  <a:lnTo>
                    <a:pt x="102" y="552"/>
                  </a:lnTo>
                  <a:lnTo>
                    <a:pt x="90" y="546"/>
                  </a:lnTo>
                  <a:lnTo>
                    <a:pt x="78" y="540"/>
                  </a:lnTo>
                  <a:lnTo>
                    <a:pt x="66" y="540"/>
                  </a:lnTo>
                  <a:lnTo>
                    <a:pt x="54" y="534"/>
                  </a:lnTo>
                  <a:lnTo>
                    <a:pt x="42" y="528"/>
                  </a:lnTo>
                  <a:lnTo>
                    <a:pt x="30" y="528"/>
                  </a:lnTo>
                  <a:lnTo>
                    <a:pt x="24" y="528"/>
                  </a:lnTo>
                  <a:lnTo>
                    <a:pt x="18" y="540"/>
                  </a:lnTo>
                  <a:lnTo>
                    <a:pt x="18" y="534"/>
                  </a:lnTo>
                  <a:lnTo>
                    <a:pt x="12" y="540"/>
                  </a:lnTo>
                  <a:lnTo>
                    <a:pt x="6" y="540"/>
                  </a:lnTo>
                  <a:lnTo>
                    <a:pt x="6" y="546"/>
                  </a:lnTo>
                  <a:lnTo>
                    <a:pt x="0" y="552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76"/>
                  </a:lnTo>
                  <a:lnTo>
                    <a:pt x="6" y="582"/>
                  </a:lnTo>
                  <a:lnTo>
                    <a:pt x="18" y="588"/>
                  </a:lnTo>
                  <a:lnTo>
                    <a:pt x="18" y="594"/>
                  </a:lnTo>
                  <a:lnTo>
                    <a:pt x="6" y="588"/>
                  </a:lnTo>
                  <a:lnTo>
                    <a:pt x="6" y="594"/>
                  </a:lnTo>
                  <a:lnTo>
                    <a:pt x="0" y="600"/>
                  </a:lnTo>
                  <a:lnTo>
                    <a:pt x="6" y="600"/>
                  </a:lnTo>
                  <a:lnTo>
                    <a:pt x="18" y="606"/>
                  </a:lnTo>
                  <a:lnTo>
                    <a:pt x="36" y="618"/>
                  </a:lnTo>
                  <a:lnTo>
                    <a:pt x="60" y="636"/>
                  </a:lnTo>
                  <a:lnTo>
                    <a:pt x="72" y="660"/>
                  </a:lnTo>
                  <a:lnTo>
                    <a:pt x="84" y="684"/>
                  </a:lnTo>
                  <a:lnTo>
                    <a:pt x="102" y="708"/>
                  </a:lnTo>
                  <a:lnTo>
                    <a:pt x="102" y="720"/>
                  </a:lnTo>
                  <a:lnTo>
                    <a:pt x="108" y="732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26" y="738"/>
                  </a:lnTo>
                  <a:lnTo>
                    <a:pt x="132" y="756"/>
                  </a:lnTo>
                  <a:lnTo>
                    <a:pt x="132" y="762"/>
                  </a:lnTo>
                  <a:lnTo>
                    <a:pt x="132" y="774"/>
                  </a:lnTo>
                  <a:lnTo>
                    <a:pt x="144" y="780"/>
                  </a:lnTo>
                  <a:lnTo>
                    <a:pt x="156" y="786"/>
                  </a:lnTo>
                  <a:lnTo>
                    <a:pt x="168" y="786"/>
                  </a:lnTo>
                  <a:lnTo>
                    <a:pt x="180" y="774"/>
                  </a:lnTo>
                  <a:lnTo>
                    <a:pt x="192" y="768"/>
                  </a:lnTo>
                  <a:lnTo>
                    <a:pt x="198" y="762"/>
                  </a:lnTo>
                  <a:lnTo>
                    <a:pt x="210" y="762"/>
                  </a:lnTo>
                  <a:lnTo>
                    <a:pt x="216" y="768"/>
                  </a:lnTo>
                  <a:lnTo>
                    <a:pt x="216" y="774"/>
                  </a:lnTo>
                  <a:lnTo>
                    <a:pt x="216" y="786"/>
                  </a:lnTo>
                  <a:lnTo>
                    <a:pt x="228" y="804"/>
                  </a:lnTo>
                  <a:lnTo>
                    <a:pt x="240" y="810"/>
                  </a:lnTo>
                  <a:lnTo>
                    <a:pt x="270" y="810"/>
                  </a:lnTo>
                  <a:lnTo>
                    <a:pt x="288" y="816"/>
                  </a:lnTo>
                  <a:lnTo>
                    <a:pt x="306" y="804"/>
                  </a:lnTo>
                  <a:lnTo>
                    <a:pt x="336" y="786"/>
                  </a:lnTo>
                  <a:lnTo>
                    <a:pt x="348" y="780"/>
                  </a:lnTo>
                  <a:lnTo>
                    <a:pt x="366" y="774"/>
                  </a:lnTo>
                  <a:lnTo>
                    <a:pt x="378" y="768"/>
                  </a:lnTo>
                  <a:lnTo>
                    <a:pt x="396" y="756"/>
                  </a:lnTo>
                  <a:lnTo>
                    <a:pt x="420" y="744"/>
                  </a:lnTo>
                  <a:lnTo>
                    <a:pt x="438" y="732"/>
                  </a:lnTo>
                  <a:lnTo>
                    <a:pt x="456" y="720"/>
                  </a:lnTo>
                  <a:lnTo>
                    <a:pt x="480" y="702"/>
                  </a:lnTo>
                  <a:lnTo>
                    <a:pt x="510" y="690"/>
                  </a:lnTo>
                  <a:lnTo>
                    <a:pt x="534" y="684"/>
                  </a:lnTo>
                  <a:lnTo>
                    <a:pt x="552" y="672"/>
                  </a:lnTo>
                  <a:lnTo>
                    <a:pt x="576" y="654"/>
                  </a:lnTo>
                  <a:lnTo>
                    <a:pt x="594" y="636"/>
                  </a:lnTo>
                  <a:lnTo>
                    <a:pt x="618" y="624"/>
                  </a:lnTo>
                  <a:lnTo>
                    <a:pt x="654" y="612"/>
                  </a:lnTo>
                  <a:lnTo>
                    <a:pt x="684" y="600"/>
                  </a:lnTo>
                  <a:lnTo>
                    <a:pt x="708" y="588"/>
                  </a:lnTo>
                  <a:lnTo>
                    <a:pt x="714" y="570"/>
                  </a:lnTo>
                  <a:lnTo>
                    <a:pt x="726" y="540"/>
                  </a:lnTo>
                  <a:lnTo>
                    <a:pt x="726" y="516"/>
                  </a:lnTo>
                  <a:lnTo>
                    <a:pt x="726" y="498"/>
                  </a:lnTo>
                  <a:lnTo>
                    <a:pt x="726" y="480"/>
                  </a:lnTo>
                  <a:lnTo>
                    <a:pt x="738" y="456"/>
                  </a:lnTo>
                  <a:lnTo>
                    <a:pt x="756" y="432"/>
                  </a:lnTo>
                  <a:lnTo>
                    <a:pt x="756" y="408"/>
                  </a:lnTo>
                  <a:lnTo>
                    <a:pt x="762" y="396"/>
                  </a:lnTo>
                  <a:lnTo>
                    <a:pt x="744" y="372"/>
                  </a:lnTo>
                  <a:lnTo>
                    <a:pt x="720" y="354"/>
                  </a:lnTo>
                  <a:lnTo>
                    <a:pt x="684" y="342"/>
                  </a:lnTo>
                  <a:lnTo>
                    <a:pt x="660" y="342"/>
                  </a:lnTo>
                  <a:lnTo>
                    <a:pt x="636" y="342"/>
                  </a:lnTo>
                  <a:lnTo>
                    <a:pt x="606" y="354"/>
                  </a:lnTo>
                  <a:lnTo>
                    <a:pt x="588" y="360"/>
                  </a:lnTo>
                  <a:lnTo>
                    <a:pt x="564" y="348"/>
                  </a:lnTo>
                  <a:lnTo>
                    <a:pt x="528" y="336"/>
                  </a:lnTo>
                  <a:lnTo>
                    <a:pt x="504" y="330"/>
                  </a:lnTo>
                  <a:lnTo>
                    <a:pt x="480" y="318"/>
                  </a:lnTo>
                  <a:lnTo>
                    <a:pt x="456" y="312"/>
                  </a:lnTo>
                  <a:lnTo>
                    <a:pt x="444" y="306"/>
                  </a:lnTo>
                  <a:lnTo>
                    <a:pt x="438" y="288"/>
                  </a:lnTo>
                  <a:lnTo>
                    <a:pt x="438" y="270"/>
                  </a:lnTo>
                  <a:lnTo>
                    <a:pt x="456" y="264"/>
                  </a:lnTo>
                  <a:lnTo>
                    <a:pt x="486" y="252"/>
                  </a:lnTo>
                  <a:lnTo>
                    <a:pt x="528" y="240"/>
                  </a:lnTo>
                  <a:lnTo>
                    <a:pt x="546" y="228"/>
                  </a:lnTo>
                  <a:lnTo>
                    <a:pt x="552" y="222"/>
                  </a:lnTo>
                  <a:lnTo>
                    <a:pt x="576" y="222"/>
                  </a:lnTo>
                  <a:lnTo>
                    <a:pt x="600" y="228"/>
                  </a:lnTo>
                  <a:lnTo>
                    <a:pt x="612" y="234"/>
                  </a:lnTo>
                  <a:lnTo>
                    <a:pt x="630" y="246"/>
                  </a:lnTo>
                  <a:lnTo>
                    <a:pt x="654" y="2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0" name="Freeform 302"/>
            <p:cNvSpPr>
              <a:spLocks/>
            </p:cNvSpPr>
            <p:nvPr/>
          </p:nvSpPr>
          <p:spPr bwMode="auto">
            <a:xfrm>
              <a:off x="2782" y="1268"/>
              <a:ext cx="762" cy="816"/>
            </a:xfrm>
            <a:custGeom>
              <a:avLst/>
              <a:gdLst>
                <a:gd name="T0" fmla="*/ 636 w 762"/>
                <a:gd name="T1" fmla="*/ 198 h 816"/>
                <a:gd name="T2" fmla="*/ 600 w 762"/>
                <a:gd name="T3" fmla="*/ 174 h 816"/>
                <a:gd name="T4" fmla="*/ 558 w 762"/>
                <a:gd name="T5" fmla="*/ 138 h 816"/>
                <a:gd name="T6" fmla="*/ 504 w 762"/>
                <a:gd name="T7" fmla="*/ 90 h 816"/>
                <a:gd name="T8" fmla="*/ 456 w 762"/>
                <a:gd name="T9" fmla="*/ 42 h 816"/>
                <a:gd name="T10" fmla="*/ 396 w 762"/>
                <a:gd name="T11" fmla="*/ 12 h 816"/>
                <a:gd name="T12" fmla="*/ 330 w 762"/>
                <a:gd name="T13" fmla="*/ 6 h 816"/>
                <a:gd name="T14" fmla="*/ 258 w 762"/>
                <a:gd name="T15" fmla="*/ 12 h 816"/>
                <a:gd name="T16" fmla="*/ 258 w 762"/>
                <a:gd name="T17" fmla="*/ 30 h 816"/>
                <a:gd name="T18" fmla="*/ 246 w 762"/>
                <a:gd name="T19" fmla="*/ 54 h 816"/>
                <a:gd name="T20" fmla="*/ 234 w 762"/>
                <a:gd name="T21" fmla="*/ 78 h 816"/>
                <a:gd name="T22" fmla="*/ 192 w 762"/>
                <a:gd name="T23" fmla="*/ 108 h 816"/>
                <a:gd name="T24" fmla="*/ 174 w 762"/>
                <a:gd name="T25" fmla="*/ 138 h 816"/>
                <a:gd name="T26" fmla="*/ 204 w 762"/>
                <a:gd name="T27" fmla="*/ 174 h 816"/>
                <a:gd name="T28" fmla="*/ 228 w 762"/>
                <a:gd name="T29" fmla="*/ 204 h 816"/>
                <a:gd name="T30" fmla="*/ 234 w 762"/>
                <a:gd name="T31" fmla="*/ 240 h 816"/>
                <a:gd name="T32" fmla="*/ 210 w 762"/>
                <a:gd name="T33" fmla="*/ 270 h 816"/>
                <a:gd name="T34" fmla="*/ 168 w 762"/>
                <a:gd name="T35" fmla="*/ 300 h 816"/>
                <a:gd name="T36" fmla="*/ 126 w 762"/>
                <a:gd name="T37" fmla="*/ 336 h 816"/>
                <a:gd name="T38" fmla="*/ 78 w 762"/>
                <a:gd name="T39" fmla="*/ 342 h 816"/>
                <a:gd name="T40" fmla="*/ 30 w 762"/>
                <a:gd name="T41" fmla="*/ 378 h 816"/>
                <a:gd name="T42" fmla="*/ 60 w 762"/>
                <a:gd name="T43" fmla="*/ 426 h 816"/>
                <a:gd name="T44" fmla="*/ 60 w 762"/>
                <a:gd name="T45" fmla="*/ 474 h 816"/>
                <a:gd name="T46" fmla="*/ 72 w 762"/>
                <a:gd name="T47" fmla="*/ 522 h 816"/>
                <a:gd name="T48" fmla="*/ 108 w 762"/>
                <a:gd name="T49" fmla="*/ 552 h 816"/>
                <a:gd name="T50" fmla="*/ 102 w 762"/>
                <a:gd name="T51" fmla="*/ 552 h 816"/>
                <a:gd name="T52" fmla="*/ 66 w 762"/>
                <a:gd name="T53" fmla="*/ 540 h 816"/>
                <a:gd name="T54" fmla="*/ 30 w 762"/>
                <a:gd name="T55" fmla="*/ 528 h 816"/>
                <a:gd name="T56" fmla="*/ 18 w 762"/>
                <a:gd name="T57" fmla="*/ 534 h 816"/>
                <a:gd name="T58" fmla="*/ 6 w 762"/>
                <a:gd name="T59" fmla="*/ 546 h 816"/>
                <a:gd name="T60" fmla="*/ 0 w 762"/>
                <a:gd name="T61" fmla="*/ 570 h 816"/>
                <a:gd name="T62" fmla="*/ 18 w 762"/>
                <a:gd name="T63" fmla="*/ 588 h 816"/>
                <a:gd name="T64" fmla="*/ 6 w 762"/>
                <a:gd name="T65" fmla="*/ 594 h 816"/>
                <a:gd name="T66" fmla="*/ 18 w 762"/>
                <a:gd name="T67" fmla="*/ 606 h 816"/>
                <a:gd name="T68" fmla="*/ 72 w 762"/>
                <a:gd name="T69" fmla="*/ 660 h 816"/>
                <a:gd name="T70" fmla="*/ 102 w 762"/>
                <a:gd name="T71" fmla="*/ 720 h 816"/>
                <a:gd name="T72" fmla="*/ 126 w 762"/>
                <a:gd name="T73" fmla="*/ 732 h 816"/>
                <a:gd name="T74" fmla="*/ 132 w 762"/>
                <a:gd name="T75" fmla="*/ 762 h 816"/>
                <a:gd name="T76" fmla="*/ 156 w 762"/>
                <a:gd name="T77" fmla="*/ 786 h 816"/>
                <a:gd name="T78" fmla="*/ 192 w 762"/>
                <a:gd name="T79" fmla="*/ 768 h 816"/>
                <a:gd name="T80" fmla="*/ 216 w 762"/>
                <a:gd name="T81" fmla="*/ 768 h 816"/>
                <a:gd name="T82" fmla="*/ 228 w 762"/>
                <a:gd name="T83" fmla="*/ 804 h 816"/>
                <a:gd name="T84" fmla="*/ 288 w 762"/>
                <a:gd name="T85" fmla="*/ 816 h 816"/>
                <a:gd name="T86" fmla="*/ 348 w 762"/>
                <a:gd name="T87" fmla="*/ 780 h 816"/>
                <a:gd name="T88" fmla="*/ 396 w 762"/>
                <a:gd name="T89" fmla="*/ 756 h 816"/>
                <a:gd name="T90" fmla="*/ 456 w 762"/>
                <a:gd name="T91" fmla="*/ 720 h 816"/>
                <a:gd name="T92" fmla="*/ 534 w 762"/>
                <a:gd name="T93" fmla="*/ 684 h 816"/>
                <a:gd name="T94" fmla="*/ 594 w 762"/>
                <a:gd name="T95" fmla="*/ 636 h 816"/>
                <a:gd name="T96" fmla="*/ 684 w 762"/>
                <a:gd name="T97" fmla="*/ 600 h 816"/>
                <a:gd name="T98" fmla="*/ 726 w 762"/>
                <a:gd name="T99" fmla="*/ 540 h 816"/>
                <a:gd name="T100" fmla="*/ 726 w 762"/>
                <a:gd name="T101" fmla="*/ 480 h 816"/>
                <a:gd name="T102" fmla="*/ 756 w 762"/>
                <a:gd name="T103" fmla="*/ 408 h 816"/>
                <a:gd name="T104" fmla="*/ 720 w 762"/>
                <a:gd name="T105" fmla="*/ 354 h 816"/>
                <a:gd name="T106" fmla="*/ 636 w 762"/>
                <a:gd name="T107" fmla="*/ 342 h 816"/>
                <a:gd name="T108" fmla="*/ 564 w 762"/>
                <a:gd name="T109" fmla="*/ 348 h 816"/>
                <a:gd name="T110" fmla="*/ 480 w 762"/>
                <a:gd name="T111" fmla="*/ 318 h 816"/>
                <a:gd name="T112" fmla="*/ 438 w 762"/>
                <a:gd name="T113" fmla="*/ 288 h 816"/>
                <a:gd name="T114" fmla="*/ 486 w 762"/>
                <a:gd name="T115" fmla="*/ 252 h 816"/>
                <a:gd name="T116" fmla="*/ 552 w 762"/>
                <a:gd name="T117" fmla="*/ 222 h 816"/>
                <a:gd name="T118" fmla="*/ 612 w 762"/>
                <a:gd name="T119" fmla="*/ 23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2" h="816">
                  <a:moveTo>
                    <a:pt x="654" y="228"/>
                  </a:moveTo>
                  <a:lnTo>
                    <a:pt x="642" y="204"/>
                  </a:lnTo>
                  <a:lnTo>
                    <a:pt x="636" y="198"/>
                  </a:lnTo>
                  <a:lnTo>
                    <a:pt x="624" y="186"/>
                  </a:lnTo>
                  <a:lnTo>
                    <a:pt x="618" y="180"/>
                  </a:lnTo>
                  <a:lnTo>
                    <a:pt x="600" y="174"/>
                  </a:lnTo>
                  <a:lnTo>
                    <a:pt x="588" y="168"/>
                  </a:lnTo>
                  <a:lnTo>
                    <a:pt x="570" y="156"/>
                  </a:lnTo>
                  <a:lnTo>
                    <a:pt x="558" y="138"/>
                  </a:lnTo>
                  <a:lnTo>
                    <a:pt x="540" y="120"/>
                  </a:lnTo>
                  <a:lnTo>
                    <a:pt x="522" y="108"/>
                  </a:lnTo>
                  <a:lnTo>
                    <a:pt x="504" y="90"/>
                  </a:lnTo>
                  <a:lnTo>
                    <a:pt x="486" y="78"/>
                  </a:lnTo>
                  <a:lnTo>
                    <a:pt x="474" y="60"/>
                  </a:lnTo>
                  <a:lnTo>
                    <a:pt x="456" y="42"/>
                  </a:lnTo>
                  <a:lnTo>
                    <a:pt x="444" y="30"/>
                  </a:lnTo>
                  <a:lnTo>
                    <a:pt x="426" y="18"/>
                  </a:lnTo>
                  <a:lnTo>
                    <a:pt x="396" y="12"/>
                  </a:lnTo>
                  <a:lnTo>
                    <a:pt x="378" y="6"/>
                  </a:lnTo>
                  <a:lnTo>
                    <a:pt x="354" y="0"/>
                  </a:lnTo>
                  <a:lnTo>
                    <a:pt x="330" y="6"/>
                  </a:lnTo>
                  <a:lnTo>
                    <a:pt x="306" y="0"/>
                  </a:lnTo>
                  <a:lnTo>
                    <a:pt x="282" y="0"/>
                  </a:lnTo>
                  <a:lnTo>
                    <a:pt x="258" y="12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8" y="30"/>
                  </a:lnTo>
                  <a:lnTo>
                    <a:pt x="264" y="42"/>
                  </a:lnTo>
                  <a:lnTo>
                    <a:pt x="252" y="48"/>
                  </a:lnTo>
                  <a:lnTo>
                    <a:pt x="246" y="54"/>
                  </a:lnTo>
                  <a:lnTo>
                    <a:pt x="240" y="66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16" y="90"/>
                  </a:lnTo>
                  <a:lnTo>
                    <a:pt x="204" y="102"/>
                  </a:lnTo>
                  <a:lnTo>
                    <a:pt x="192" y="108"/>
                  </a:lnTo>
                  <a:lnTo>
                    <a:pt x="180" y="120"/>
                  </a:lnTo>
                  <a:lnTo>
                    <a:pt x="180" y="126"/>
                  </a:lnTo>
                  <a:lnTo>
                    <a:pt x="174" y="138"/>
                  </a:lnTo>
                  <a:lnTo>
                    <a:pt x="186" y="150"/>
                  </a:lnTo>
                  <a:lnTo>
                    <a:pt x="192" y="162"/>
                  </a:lnTo>
                  <a:lnTo>
                    <a:pt x="204" y="174"/>
                  </a:lnTo>
                  <a:lnTo>
                    <a:pt x="216" y="186"/>
                  </a:lnTo>
                  <a:lnTo>
                    <a:pt x="222" y="198"/>
                  </a:lnTo>
                  <a:lnTo>
                    <a:pt x="228" y="204"/>
                  </a:lnTo>
                  <a:lnTo>
                    <a:pt x="234" y="210"/>
                  </a:lnTo>
                  <a:lnTo>
                    <a:pt x="234" y="228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16" y="258"/>
                  </a:lnTo>
                  <a:lnTo>
                    <a:pt x="210" y="270"/>
                  </a:lnTo>
                  <a:lnTo>
                    <a:pt x="204" y="282"/>
                  </a:lnTo>
                  <a:lnTo>
                    <a:pt x="186" y="288"/>
                  </a:lnTo>
                  <a:lnTo>
                    <a:pt x="168" y="300"/>
                  </a:lnTo>
                  <a:lnTo>
                    <a:pt x="150" y="312"/>
                  </a:lnTo>
                  <a:lnTo>
                    <a:pt x="138" y="324"/>
                  </a:lnTo>
                  <a:lnTo>
                    <a:pt x="126" y="336"/>
                  </a:lnTo>
                  <a:lnTo>
                    <a:pt x="114" y="336"/>
                  </a:lnTo>
                  <a:lnTo>
                    <a:pt x="102" y="336"/>
                  </a:lnTo>
                  <a:lnTo>
                    <a:pt x="78" y="342"/>
                  </a:lnTo>
                  <a:lnTo>
                    <a:pt x="60" y="354"/>
                  </a:lnTo>
                  <a:lnTo>
                    <a:pt x="42" y="366"/>
                  </a:lnTo>
                  <a:lnTo>
                    <a:pt x="30" y="378"/>
                  </a:lnTo>
                  <a:lnTo>
                    <a:pt x="36" y="390"/>
                  </a:lnTo>
                  <a:lnTo>
                    <a:pt x="42" y="414"/>
                  </a:lnTo>
                  <a:lnTo>
                    <a:pt x="60" y="426"/>
                  </a:lnTo>
                  <a:lnTo>
                    <a:pt x="60" y="444"/>
                  </a:lnTo>
                  <a:lnTo>
                    <a:pt x="66" y="456"/>
                  </a:lnTo>
                  <a:lnTo>
                    <a:pt x="60" y="474"/>
                  </a:lnTo>
                  <a:lnTo>
                    <a:pt x="60" y="498"/>
                  </a:lnTo>
                  <a:lnTo>
                    <a:pt x="66" y="510"/>
                  </a:lnTo>
                  <a:lnTo>
                    <a:pt x="72" y="522"/>
                  </a:lnTo>
                  <a:lnTo>
                    <a:pt x="78" y="534"/>
                  </a:lnTo>
                  <a:lnTo>
                    <a:pt x="90" y="534"/>
                  </a:lnTo>
                  <a:lnTo>
                    <a:pt x="108" y="552"/>
                  </a:lnTo>
                  <a:lnTo>
                    <a:pt x="126" y="564"/>
                  </a:lnTo>
                  <a:lnTo>
                    <a:pt x="108" y="558"/>
                  </a:lnTo>
                  <a:lnTo>
                    <a:pt x="102" y="552"/>
                  </a:lnTo>
                  <a:lnTo>
                    <a:pt x="90" y="546"/>
                  </a:lnTo>
                  <a:lnTo>
                    <a:pt x="78" y="540"/>
                  </a:lnTo>
                  <a:lnTo>
                    <a:pt x="66" y="540"/>
                  </a:lnTo>
                  <a:lnTo>
                    <a:pt x="54" y="534"/>
                  </a:lnTo>
                  <a:lnTo>
                    <a:pt x="42" y="528"/>
                  </a:lnTo>
                  <a:lnTo>
                    <a:pt x="30" y="528"/>
                  </a:lnTo>
                  <a:lnTo>
                    <a:pt x="24" y="528"/>
                  </a:lnTo>
                  <a:lnTo>
                    <a:pt x="18" y="540"/>
                  </a:lnTo>
                  <a:lnTo>
                    <a:pt x="18" y="534"/>
                  </a:lnTo>
                  <a:lnTo>
                    <a:pt x="12" y="540"/>
                  </a:lnTo>
                  <a:lnTo>
                    <a:pt x="6" y="540"/>
                  </a:lnTo>
                  <a:lnTo>
                    <a:pt x="6" y="546"/>
                  </a:lnTo>
                  <a:lnTo>
                    <a:pt x="0" y="552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76"/>
                  </a:lnTo>
                  <a:lnTo>
                    <a:pt x="6" y="582"/>
                  </a:lnTo>
                  <a:lnTo>
                    <a:pt x="18" y="588"/>
                  </a:lnTo>
                  <a:lnTo>
                    <a:pt x="18" y="594"/>
                  </a:lnTo>
                  <a:lnTo>
                    <a:pt x="6" y="588"/>
                  </a:lnTo>
                  <a:lnTo>
                    <a:pt x="6" y="594"/>
                  </a:lnTo>
                  <a:lnTo>
                    <a:pt x="0" y="600"/>
                  </a:lnTo>
                  <a:lnTo>
                    <a:pt x="6" y="600"/>
                  </a:lnTo>
                  <a:lnTo>
                    <a:pt x="18" y="606"/>
                  </a:lnTo>
                  <a:lnTo>
                    <a:pt x="36" y="618"/>
                  </a:lnTo>
                  <a:lnTo>
                    <a:pt x="60" y="636"/>
                  </a:lnTo>
                  <a:lnTo>
                    <a:pt x="72" y="660"/>
                  </a:lnTo>
                  <a:lnTo>
                    <a:pt x="84" y="684"/>
                  </a:lnTo>
                  <a:lnTo>
                    <a:pt x="102" y="708"/>
                  </a:lnTo>
                  <a:lnTo>
                    <a:pt x="102" y="720"/>
                  </a:lnTo>
                  <a:lnTo>
                    <a:pt x="108" y="732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26" y="738"/>
                  </a:lnTo>
                  <a:lnTo>
                    <a:pt x="132" y="756"/>
                  </a:lnTo>
                  <a:lnTo>
                    <a:pt x="132" y="762"/>
                  </a:lnTo>
                  <a:lnTo>
                    <a:pt x="132" y="774"/>
                  </a:lnTo>
                  <a:lnTo>
                    <a:pt x="144" y="780"/>
                  </a:lnTo>
                  <a:lnTo>
                    <a:pt x="156" y="786"/>
                  </a:lnTo>
                  <a:lnTo>
                    <a:pt x="168" y="786"/>
                  </a:lnTo>
                  <a:lnTo>
                    <a:pt x="180" y="774"/>
                  </a:lnTo>
                  <a:lnTo>
                    <a:pt x="192" y="768"/>
                  </a:lnTo>
                  <a:lnTo>
                    <a:pt x="198" y="762"/>
                  </a:lnTo>
                  <a:lnTo>
                    <a:pt x="210" y="762"/>
                  </a:lnTo>
                  <a:lnTo>
                    <a:pt x="216" y="768"/>
                  </a:lnTo>
                  <a:lnTo>
                    <a:pt x="216" y="774"/>
                  </a:lnTo>
                  <a:lnTo>
                    <a:pt x="216" y="786"/>
                  </a:lnTo>
                  <a:lnTo>
                    <a:pt x="228" y="804"/>
                  </a:lnTo>
                  <a:lnTo>
                    <a:pt x="240" y="810"/>
                  </a:lnTo>
                  <a:lnTo>
                    <a:pt x="270" y="810"/>
                  </a:lnTo>
                  <a:lnTo>
                    <a:pt x="288" y="816"/>
                  </a:lnTo>
                  <a:lnTo>
                    <a:pt x="306" y="804"/>
                  </a:lnTo>
                  <a:lnTo>
                    <a:pt x="336" y="786"/>
                  </a:lnTo>
                  <a:lnTo>
                    <a:pt x="348" y="780"/>
                  </a:lnTo>
                  <a:lnTo>
                    <a:pt x="366" y="774"/>
                  </a:lnTo>
                  <a:lnTo>
                    <a:pt x="378" y="768"/>
                  </a:lnTo>
                  <a:lnTo>
                    <a:pt x="396" y="756"/>
                  </a:lnTo>
                  <a:lnTo>
                    <a:pt x="420" y="744"/>
                  </a:lnTo>
                  <a:lnTo>
                    <a:pt x="438" y="732"/>
                  </a:lnTo>
                  <a:lnTo>
                    <a:pt x="456" y="720"/>
                  </a:lnTo>
                  <a:lnTo>
                    <a:pt x="480" y="702"/>
                  </a:lnTo>
                  <a:lnTo>
                    <a:pt x="510" y="690"/>
                  </a:lnTo>
                  <a:lnTo>
                    <a:pt x="534" y="684"/>
                  </a:lnTo>
                  <a:lnTo>
                    <a:pt x="552" y="672"/>
                  </a:lnTo>
                  <a:lnTo>
                    <a:pt x="576" y="654"/>
                  </a:lnTo>
                  <a:lnTo>
                    <a:pt x="594" y="636"/>
                  </a:lnTo>
                  <a:lnTo>
                    <a:pt x="618" y="624"/>
                  </a:lnTo>
                  <a:lnTo>
                    <a:pt x="654" y="612"/>
                  </a:lnTo>
                  <a:lnTo>
                    <a:pt x="684" y="600"/>
                  </a:lnTo>
                  <a:lnTo>
                    <a:pt x="708" y="588"/>
                  </a:lnTo>
                  <a:lnTo>
                    <a:pt x="714" y="570"/>
                  </a:lnTo>
                  <a:lnTo>
                    <a:pt x="726" y="540"/>
                  </a:lnTo>
                  <a:lnTo>
                    <a:pt x="726" y="516"/>
                  </a:lnTo>
                  <a:lnTo>
                    <a:pt x="726" y="498"/>
                  </a:lnTo>
                  <a:lnTo>
                    <a:pt x="726" y="480"/>
                  </a:lnTo>
                  <a:lnTo>
                    <a:pt x="738" y="456"/>
                  </a:lnTo>
                  <a:lnTo>
                    <a:pt x="756" y="432"/>
                  </a:lnTo>
                  <a:lnTo>
                    <a:pt x="756" y="408"/>
                  </a:lnTo>
                  <a:lnTo>
                    <a:pt x="762" y="396"/>
                  </a:lnTo>
                  <a:lnTo>
                    <a:pt x="744" y="372"/>
                  </a:lnTo>
                  <a:lnTo>
                    <a:pt x="720" y="354"/>
                  </a:lnTo>
                  <a:lnTo>
                    <a:pt x="684" y="342"/>
                  </a:lnTo>
                  <a:lnTo>
                    <a:pt x="660" y="342"/>
                  </a:lnTo>
                  <a:lnTo>
                    <a:pt x="636" y="342"/>
                  </a:lnTo>
                  <a:lnTo>
                    <a:pt x="606" y="354"/>
                  </a:lnTo>
                  <a:lnTo>
                    <a:pt x="588" y="360"/>
                  </a:lnTo>
                  <a:lnTo>
                    <a:pt x="564" y="348"/>
                  </a:lnTo>
                  <a:lnTo>
                    <a:pt x="528" y="336"/>
                  </a:lnTo>
                  <a:lnTo>
                    <a:pt x="504" y="330"/>
                  </a:lnTo>
                  <a:lnTo>
                    <a:pt x="480" y="318"/>
                  </a:lnTo>
                  <a:lnTo>
                    <a:pt x="456" y="312"/>
                  </a:lnTo>
                  <a:lnTo>
                    <a:pt x="444" y="306"/>
                  </a:lnTo>
                  <a:lnTo>
                    <a:pt x="438" y="288"/>
                  </a:lnTo>
                  <a:lnTo>
                    <a:pt x="438" y="270"/>
                  </a:lnTo>
                  <a:lnTo>
                    <a:pt x="456" y="264"/>
                  </a:lnTo>
                  <a:lnTo>
                    <a:pt x="486" y="252"/>
                  </a:lnTo>
                  <a:lnTo>
                    <a:pt x="528" y="240"/>
                  </a:lnTo>
                  <a:lnTo>
                    <a:pt x="546" y="228"/>
                  </a:lnTo>
                  <a:lnTo>
                    <a:pt x="552" y="222"/>
                  </a:lnTo>
                  <a:lnTo>
                    <a:pt x="576" y="222"/>
                  </a:lnTo>
                  <a:lnTo>
                    <a:pt x="600" y="228"/>
                  </a:lnTo>
                  <a:lnTo>
                    <a:pt x="612" y="234"/>
                  </a:lnTo>
                  <a:lnTo>
                    <a:pt x="630" y="246"/>
                  </a:lnTo>
                  <a:lnTo>
                    <a:pt x="654" y="2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1" name="Line 303"/>
            <p:cNvSpPr>
              <a:spLocks noChangeShapeType="1"/>
            </p:cNvSpPr>
            <p:nvPr/>
          </p:nvSpPr>
          <p:spPr bwMode="auto">
            <a:xfrm flipH="1" flipV="1">
              <a:off x="2878" y="1004"/>
              <a:ext cx="288" cy="6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2" name="Freeform 304"/>
            <p:cNvSpPr>
              <a:spLocks noEditPoints="1"/>
            </p:cNvSpPr>
            <p:nvPr/>
          </p:nvSpPr>
          <p:spPr bwMode="auto">
            <a:xfrm>
              <a:off x="3094" y="1466"/>
              <a:ext cx="126" cy="222"/>
            </a:xfrm>
            <a:custGeom>
              <a:avLst/>
              <a:gdLst>
                <a:gd name="T0" fmla="*/ 0 w 126"/>
                <a:gd name="T1" fmla="*/ 24 h 222"/>
                <a:gd name="T2" fmla="*/ 90 w 126"/>
                <a:gd name="T3" fmla="*/ 66 h 222"/>
                <a:gd name="T4" fmla="*/ 66 w 126"/>
                <a:gd name="T5" fmla="*/ 198 h 222"/>
                <a:gd name="T6" fmla="*/ 66 w 126"/>
                <a:gd name="T7" fmla="*/ 204 h 222"/>
                <a:gd name="T8" fmla="*/ 72 w 126"/>
                <a:gd name="T9" fmla="*/ 204 h 222"/>
                <a:gd name="T10" fmla="*/ 78 w 126"/>
                <a:gd name="T11" fmla="*/ 198 h 222"/>
                <a:gd name="T12" fmla="*/ 114 w 126"/>
                <a:gd name="T13" fmla="*/ 6 h 222"/>
                <a:gd name="T14" fmla="*/ 114 w 126"/>
                <a:gd name="T15" fmla="*/ 0 h 222"/>
                <a:gd name="T16" fmla="*/ 108 w 126"/>
                <a:gd name="T17" fmla="*/ 0 h 222"/>
                <a:gd name="T18" fmla="*/ 108 w 126"/>
                <a:gd name="T19" fmla="*/ 6 h 222"/>
                <a:gd name="T20" fmla="*/ 102 w 126"/>
                <a:gd name="T21" fmla="*/ 12 h 222"/>
                <a:gd name="T22" fmla="*/ 102 w 126"/>
                <a:gd name="T23" fmla="*/ 24 h 222"/>
                <a:gd name="T24" fmla="*/ 84 w 126"/>
                <a:gd name="T25" fmla="*/ 24 h 222"/>
                <a:gd name="T26" fmla="*/ 60 w 126"/>
                <a:gd name="T27" fmla="*/ 24 h 222"/>
                <a:gd name="T28" fmla="*/ 30 w 126"/>
                <a:gd name="T29" fmla="*/ 24 h 222"/>
                <a:gd name="T30" fmla="*/ 0 w 126"/>
                <a:gd name="T31" fmla="*/ 24 h 222"/>
                <a:gd name="T32" fmla="*/ 6 w 126"/>
                <a:gd name="T33" fmla="*/ 204 h 222"/>
                <a:gd name="T34" fmla="*/ 12 w 126"/>
                <a:gd name="T35" fmla="*/ 210 h 222"/>
                <a:gd name="T36" fmla="*/ 12 w 126"/>
                <a:gd name="T37" fmla="*/ 216 h 222"/>
                <a:gd name="T38" fmla="*/ 24 w 126"/>
                <a:gd name="T39" fmla="*/ 216 h 222"/>
                <a:gd name="T40" fmla="*/ 30 w 126"/>
                <a:gd name="T41" fmla="*/ 222 h 222"/>
                <a:gd name="T42" fmla="*/ 42 w 126"/>
                <a:gd name="T43" fmla="*/ 222 h 222"/>
                <a:gd name="T44" fmla="*/ 48 w 126"/>
                <a:gd name="T45" fmla="*/ 222 h 222"/>
                <a:gd name="T46" fmla="*/ 60 w 126"/>
                <a:gd name="T47" fmla="*/ 222 h 222"/>
                <a:gd name="T48" fmla="*/ 66 w 126"/>
                <a:gd name="T49" fmla="*/ 222 h 222"/>
                <a:gd name="T50" fmla="*/ 78 w 126"/>
                <a:gd name="T51" fmla="*/ 222 h 222"/>
                <a:gd name="T52" fmla="*/ 84 w 126"/>
                <a:gd name="T53" fmla="*/ 222 h 222"/>
                <a:gd name="T54" fmla="*/ 96 w 126"/>
                <a:gd name="T55" fmla="*/ 222 h 222"/>
                <a:gd name="T56" fmla="*/ 102 w 126"/>
                <a:gd name="T57" fmla="*/ 222 h 222"/>
                <a:gd name="T58" fmla="*/ 114 w 126"/>
                <a:gd name="T59" fmla="*/ 216 h 222"/>
                <a:gd name="T60" fmla="*/ 120 w 126"/>
                <a:gd name="T61" fmla="*/ 216 h 222"/>
                <a:gd name="T62" fmla="*/ 126 w 126"/>
                <a:gd name="T63" fmla="*/ 210 h 222"/>
                <a:gd name="T64" fmla="*/ 126 w 126"/>
                <a:gd name="T65" fmla="*/ 204 h 222"/>
                <a:gd name="T66" fmla="*/ 120 w 126"/>
                <a:gd name="T67" fmla="*/ 198 h 222"/>
                <a:gd name="T68" fmla="*/ 108 w 126"/>
                <a:gd name="T69" fmla="*/ 192 h 222"/>
                <a:gd name="T70" fmla="*/ 102 w 126"/>
                <a:gd name="T71" fmla="*/ 192 h 222"/>
                <a:gd name="T72" fmla="*/ 96 w 126"/>
                <a:gd name="T73" fmla="*/ 192 h 222"/>
                <a:gd name="T74" fmla="*/ 90 w 126"/>
                <a:gd name="T75" fmla="*/ 186 h 222"/>
                <a:gd name="T76" fmla="*/ 84 w 126"/>
                <a:gd name="T77" fmla="*/ 186 h 222"/>
                <a:gd name="T78" fmla="*/ 84 w 126"/>
                <a:gd name="T79" fmla="*/ 192 h 222"/>
                <a:gd name="T80" fmla="*/ 78 w 126"/>
                <a:gd name="T81" fmla="*/ 198 h 222"/>
                <a:gd name="T82" fmla="*/ 78 w 126"/>
                <a:gd name="T83" fmla="*/ 204 h 222"/>
                <a:gd name="T84" fmla="*/ 72 w 126"/>
                <a:gd name="T85" fmla="*/ 204 h 222"/>
                <a:gd name="T86" fmla="*/ 66 w 126"/>
                <a:gd name="T87" fmla="*/ 210 h 222"/>
                <a:gd name="T88" fmla="*/ 66 w 126"/>
                <a:gd name="T89" fmla="*/ 204 h 222"/>
                <a:gd name="T90" fmla="*/ 60 w 126"/>
                <a:gd name="T91" fmla="*/ 198 h 222"/>
                <a:gd name="T92" fmla="*/ 60 w 126"/>
                <a:gd name="T93" fmla="*/ 192 h 222"/>
                <a:gd name="T94" fmla="*/ 60 w 126"/>
                <a:gd name="T95" fmla="*/ 186 h 222"/>
                <a:gd name="T96" fmla="*/ 54 w 126"/>
                <a:gd name="T97" fmla="*/ 186 h 222"/>
                <a:gd name="T98" fmla="*/ 42 w 126"/>
                <a:gd name="T99" fmla="*/ 186 h 222"/>
                <a:gd name="T100" fmla="*/ 36 w 126"/>
                <a:gd name="T101" fmla="*/ 192 h 222"/>
                <a:gd name="T102" fmla="*/ 30 w 126"/>
                <a:gd name="T103" fmla="*/ 192 h 222"/>
                <a:gd name="T104" fmla="*/ 18 w 126"/>
                <a:gd name="T105" fmla="*/ 198 h 222"/>
                <a:gd name="T106" fmla="*/ 12 w 126"/>
                <a:gd name="T107" fmla="*/ 198 h 222"/>
                <a:gd name="T108" fmla="*/ 6 w 126"/>
                <a:gd name="T109" fmla="*/ 204 h 222"/>
                <a:gd name="T110" fmla="*/ 18 w 126"/>
                <a:gd name="T111" fmla="*/ 24 h 222"/>
                <a:gd name="T112" fmla="*/ 102 w 126"/>
                <a:gd name="T113" fmla="*/ 24 h 222"/>
                <a:gd name="T114" fmla="*/ 96 w 126"/>
                <a:gd name="T115" fmla="*/ 60 h 222"/>
                <a:gd name="T116" fmla="*/ 78 w 126"/>
                <a:gd name="T117" fmla="*/ 54 h 222"/>
                <a:gd name="T118" fmla="*/ 60 w 126"/>
                <a:gd name="T119" fmla="*/ 48 h 222"/>
                <a:gd name="T120" fmla="*/ 42 w 126"/>
                <a:gd name="T121" fmla="*/ 36 h 222"/>
                <a:gd name="T122" fmla="*/ 18 w 126"/>
                <a:gd name="T123" fmla="*/ 2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6" h="222">
                  <a:moveTo>
                    <a:pt x="0" y="24"/>
                  </a:moveTo>
                  <a:lnTo>
                    <a:pt x="90" y="66"/>
                  </a:lnTo>
                  <a:lnTo>
                    <a:pt x="66" y="198"/>
                  </a:lnTo>
                  <a:lnTo>
                    <a:pt x="66" y="204"/>
                  </a:lnTo>
                  <a:lnTo>
                    <a:pt x="72" y="204"/>
                  </a:lnTo>
                  <a:lnTo>
                    <a:pt x="78" y="19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84" y="24"/>
                  </a:lnTo>
                  <a:lnTo>
                    <a:pt x="60" y="24"/>
                  </a:lnTo>
                  <a:lnTo>
                    <a:pt x="30" y="24"/>
                  </a:lnTo>
                  <a:lnTo>
                    <a:pt x="0" y="24"/>
                  </a:lnTo>
                  <a:close/>
                  <a:moveTo>
                    <a:pt x="6" y="204"/>
                  </a:moveTo>
                  <a:lnTo>
                    <a:pt x="12" y="210"/>
                  </a:lnTo>
                  <a:lnTo>
                    <a:pt x="12" y="216"/>
                  </a:lnTo>
                  <a:lnTo>
                    <a:pt x="24" y="216"/>
                  </a:lnTo>
                  <a:lnTo>
                    <a:pt x="30" y="222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60" y="222"/>
                  </a:lnTo>
                  <a:lnTo>
                    <a:pt x="66" y="222"/>
                  </a:lnTo>
                  <a:lnTo>
                    <a:pt x="78" y="222"/>
                  </a:lnTo>
                  <a:lnTo>
                    <a:pt x="84" y="222"/>
                  </a:lnTo>
                  <a:lnTo>
                    <a:pt x="96" y="222"/>
                  </a:lnTo>
                  <a:lnTo>
                    <a:pt x="102" y="222"/>
                  </a:lnTo>
                  <a:lnTo>
                    <a:pt x="114" y="216"/>
                  </a:lnTo>
                  <a:lnTo>
                    <a:pt x="120" y="216"/>
                  </a:lnTo>
                  <a:lnTo>
                    <a:pt x="126" y="210"/>
                  </a:lnTo>
                  <a:lnTo>
                    <a:pt x="126" y="204"/>
                  </a:lnTo>
                  <a:lnTo>
                    <a:pt x="120" y="198"/>
                  </a:lnTo>
                  <a:lnTo>
                    <a:pt x="108" y="192"/>
                  </a:lnTo>
                  <a:lnTo>
                    <a:pt x="102" y="192"/>
                  </a:lnTo>
                  <a:lnTo>
                    <a:pt x="96" y="192"/>
                  </a:lnTo>
                  <a:lnTo>
                    <a:pt x="90" y="186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78" y="198"/>
                  </a:lnTo>
                  <a:lnTo>
                    <a:pt x="78" y="204"/>
                  </a:lnTo>
                  <a:lnTo>
                    <a:pt x="72" y="204"/>
                  </a:lnTo>
                  <a:lnTo>
                    <a:pt x="66" y="210"/>
                  </a:lnTo>
                  <a:lnTo>
                    <a:pt x="66" y="204"/>
                  </a:lnTo>
                  <a:lnTo>
                    <a:pt x="60" y="198"/>
                  </a:lnTo>
                  <a:lnTo>
                    <a:pt x="60" y="192"/>
                  </a:lnTo>
                  <a:lnTo>
                    <a:pt x="60" y="186"/>
                  </a:lnTo>
                  <a:lnTo>
                    <a:pt x="54" y="186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2"/>
                  </a:lnTo>
                  <a:lnTo>
                    <a:pt x="18" y="198"/>
                  </a:lnTo>
                  <a:lnTo>
                    <a:pt x="12" y="198"/>
                  </a:lnTo>
                  <a:lnTo>
                    <a:pt x="6" y="204"/>
                  </a:lnTo>
                  <a:close/>
                  <a:moveTo>
                    <a:pt x="18" y="24"/>
                  </a:moveTo>
                  <a:lnTo>
                    <a:pt x="102" y="24"/>
                  </a:lnTo>
                  <a:lnTo>
                    <a:pt x="96" y="60"/>
                  </a:lnTo>
                  <a:lnTo>
                    <a:pt x="78" y="54"/>
                  </a:lnTo>
                  <a:lnTo>
                    <a:pt x="60" y="48"/>
                  </a:lnTo>
                  <a:lnTo>
                    <a:pt x="42" y="36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3" name="Freeform 305"/>
            <p:cNvSpPr>
              <a:spLocks/>
            </p:cNvSpPr>
            <p:nvPr/>
          </p:nvSpPr>
          <p:spPr bwMode="auto">
            <a:xfrm>
              <a:off x="3094" y="1466"/>
              <a:ext cx="114" cy="204"/>
            </a:xfrm>
            <a:custGeom>
              <a:avLst/>
              <a:gdLst>
                <a:gd name="T0" fmla="*/ 0 w 114"/>
                <a:gd name="T1" fmla="*/ 24 h 204"/>
                <a:gd name="T2" fmla="*/ 90 w 114"/>
                <a:gd name="T3" fmla="*/ 66 h 204"/>
                <a:gd name="T4" fmla="*/ 66 w 114"/>
                <a:gd name="T5" fmla="*/ 198 h 204"/>
                <a:gd name="T6" fmla="*/ 66 w 114"/>
                <a:gd name="T7" fmla="*/ 204 h 204"/>
                <a:gd name="T8" fmla="*/ 72 w 114"/>
                <a:gd name="T9" fmla="*/ 204 h 204"/>
                <a:gd name="T10" fmla="*/ 78 w 114"/>
                <a:gd name="T11" fmla="*/ 198 h 204"/>
                <a:gd name="T12" fmla="*/ 114 w 114"/>
                <a:gd name="T13" fmla="*/ 6 h 204"/>
                <a:gd name="T14" fmla="*/ 114 w 114"/>
                <a:gd name="T15" fmla="*/ 0 h 204"/>
                <a:gd name="T16" fmla="*/ 108 w 114"/>
                <a:gd name="T17" fmla="*/ 0 h 204"/>
                <a:gd name="T18" fmla="*/ 108 w 114"/>
                <a:gd name="T19" fmla="*/ 6 h 204"/>
                <a:gd name="T20" fmla="*/ 102 w 114"/>
                <a:gd name="T21" fmla="*/ 12 h 204"/>
                <a:gd name="T22" fmla="*/ 102 w 114"/>
                <a:gd name="T23" fmla="*/ 24 h 204"/>
                <a:gd name="T24" fmla="*/ 84 w 114"/>
                <a:gd name="T25" fmla="*/ 24 h 204"/>
                <a:gd name="T26" fmla="*/ 60 w 114"/>
                <a:gd name="T27" fmla="*/ 24 h 204"/>
                <a:gd name="T28" fmla="*/ 30 w 114"/>
                <a:gd name="T29" fmla="*/ 24 h 204"/>
                <a:gd name="T30" fmla="*/ 0 w 114"/>
                <a:gd name="T31" fmla="*/ 2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204">
                  <a:moveTo>
                    <a:pt x="0" y="24"/>
                  </a:moveTo>
                  <a:lnTo>
                    <a:pt x="90" y="66"/>
                  </a:lnTo>
                  <a:lnTo>
                    <a:pt x="66" y="198"/>
                  </a:lnTo>
                  <a:lnTo>
                    <a:pt x="66" y="204"/>
                  </a:lnTo>
                  <a:lnTo>
                    <a:pt x="72" y="204"/>
                  </a:lnTo>
                  <a:lnTo>
                    <a:pt x="78" y="19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84" y="24"/>
                  </a:lnTo>
                  <a:lnTo>
                    <a:pt x="60" y="24"/>
                  </a:lnTo>
                  <a:lnTo>
                    <a:pt x="30" y="24"/>
                  </a:lnTo>
                  <a:lnTo>
                    <a:pt x="0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4" name="Freeform 306"/>
            <p:cNvSpPr>
              <a:spLocks/>
            </p:cNvSpPr>
            <p:nvPr/>
          </p:nvSpPr>
          <p:spPr bwMode="auto">
            <a:xfrm>
              <a:off x="3100" y="1652"/>
              <a:ext cx="120" cy="36"/>
            </a:xfrm>
            <a:custGeom>
              <a:avLst/>
              <a:gdLst>
                <a:gd name="T0" fmla="*/ 0 w 120"/>
                <a:gd name="T1" fmla="*/ 18 h 36"/>
                <a:gd name="T2" fmla="*/ 6 w 120"/>
                <a:gd name="T3" fmla="*/ 24 h 36"/>
                <a:gd name="T4" fmla="*/ 6 w 120"/>
                <a:gd name="T5" fmla="*/ 30 h 36"/>
                <a:gd name="T6" fmla="*/ 18 w 120"/>
                <a:gd name="T7" fmla="*/ 30 h 36"/>
                <a:gd name="T8" fmla="*/ 24 w 120"/>
                <a:gd name="T9" fmla="*/ 36 h 36"/>
                <a:gd name="T10" fmla="*/ 36 w 120"/>
                <a:gd name="T11" fmla="*/ 36 h 36"/>
                <a:gd name="T12" fmla="*/ 42 w 120"/>
                <a:gd name="T13" fmla="*/ 36 h 36"/>
                <a:gd name="T14" fmla="*/ 54 w 120"/>
                <a:gd name="T15" fmla="*/ 36 h 36"/>
                <a:gd name="T16" fmla="*/ 60 w 120"/>
                <a:gd name="T17" fmla="*/ 36 h 36"/>
                <a:gd name="T18" fmla="*/ 72 w 120"/>
                <a:gd name="T19" fmla="*/ 36 h 36"/>
                <a:gd name="T20" fmla="*/ 78 w 120"/>
                <a:gd name="T21" fmla="*/ 36 h 36"/>
                <a:gd name="T22" fmla="*/ 90 w 120"/>
                <a:gd name="T23" fmla="*/ 36 h 36"/>
                <a:gd name="T24" fmla="*/ 96 w 120"/>
                <a:gd name="T25" fmla="*/ 36 h 36"/>
                <a:gd name="T26" fmla="*/ 108 w 120"/>
                <a:gd name="T27" fmla="*/ 30 h 36"/>
                <a:gd name="T28" fmla="*/ 114 w 120"/>
                <a:gd name="T29" fmla="*/ 30 h 36"/>
                <a:gd name="T30" fmla="*/ 120 w 120"/>
                <a:gd name="T31" fmla="*/ 24 h 36"/>
                <a:gd name="T32" fmla="*/ 120 w 120"/>
                <a:gd name="T33" fmla="*/ 18 h 36"/>
                <a:gd name="T34" fmla="*/ 114 w 120"/>
                <a:gd name="T35" fmla="*/ 12 h 36"/>
                <a:gd name="T36" fmla="*/ 102 w 120"/>
                <a:gd name="T37" fmla="*/ 6 h 36"/>
                <a:gd name="T38" fmla="*/ 96 w 120"/>
                <a:gd name="T39" fmla="*/ 6 h 36"/>
                <a:gd name="T40" fmla="*/ 90 w 120"/>
                <a:gd name="T41" fmla="*/ 6 h 36"/>
                <a:gd name="T42" fmla="*/ 84 w 120"/>
                <a:gd name="T43" fmla="*/ 0 h 36"/>
                <a:gd name="T44" fmla="*/ 78 w 120"/>
                <a:gd name="T45" fmla="*/ 0 h 36"/>
                <a:gd name="T46" fmla="*/ 78 w 120"/>
                <a:gd name="T47" fmla="*/ 6 h 36"/>
                <a:gd name="T48" fmla="*/ 72 w 120"/>
                <a:gd name="T49" fmla="*/ 12 h 36"/>
                <a:gd name="T50" fmla="*/ 72 w 120"/>
                <a:gd name="T51" fmla="*/ 18 h 36"/>
                <a:gd name="T52" fmla="*/ 66 w 120"/>
                <a:gd name="T53" fmla="*/ 18 h 36"/>
                <a:gd name="T54" fmla="*/ 60 w 120"/>
                <a:gd name="T55" fmla="*/ 24 h 36"/>
                <a:gd name="T56" fmla="*/ 60 w 120"/>
                <a:gd name="T57" fmla="*/ 18 h 36"/>
                <a:gd name="T58" fmla="*/ 54 w 120"/>
                <a:gd name="T59" fmla="*/ 12 h 36"/>
                <a:gd name="T60" fmla="*/ 54 w 120"/>
                <a:gd name="T61" fmla="*/ 6 h 36"/>
                <a:gd name="T62" fmla="*/ 54 w 120"/>
                <a:gd name="T63" fmla="*/ 0 h 36"/>
                <a:gd name="T64" fmla="*/ 48 w 120"/>
                <a:gd name="T65" fmla="*/ 0 h 36"/>
                <a:gd name="T66" fmla="*/ 36 w 120"/>
                <a:gd name="T67" fmla="*/ 0 h 36"/>
                <a:gd name="T68" fmla="*/ 30 w 120"/>
                <a:gd name="T69" fmla="*/ 6 h 36"/>
                <a:gd name="T70" fmla="*/ 24 w 120"/>
                <a:gd name="T71" fmla="*/ 6 h 36"/>
                <a:gd name="T72" fmla="*/ 12 w 120"/>
                <a:gd name="T73" fmla="*/ 12 h 36"/>
                <a:gd name="T74" fmla="*/ 6 w 120"/>
                <a:gd name="T75" fmla="*/ 12 h 36"/>
                <a:gd name="T76" fmla="*/ 0 w 120"/>
                <a:gd name="T7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0" h="36">
                  <a:moveTo>
                    <a:pt x="0" y="18"/>
                  </a:moveTo>
                  <a:lnTo>
                    <a:pt x="6" y="24"/>
                  </a:lnTo>
                  <a:lnTo>
                    <a:pt x="6" y="30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54" y="36"/>
                  </a:lnTo>
                  <a:lnTo>
                    <a:pt x="60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30"/>
                  </a:lnTo>
                  <a:lnTo>
                    <a:pt x="114" y="30"/>
                  </a:lnTo>
                  <a:lnTo>
                    <a:pt x="120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5" name="Freeform 307"/>
            <p:cNvSpPr>
              <a:spLocks/>
            </p:cNvSpPr>
            <p:nvPr/>
          </p:nvSpPr>
          <p:spPr bwMode="auto">
            <a:xfrm>
              <a:off x="3112" y="1490"/>
              <a:ext cx="84" cy="36"/>
            </a:xfrm>
            <a:custGeom>
              <a:avLst/>
              <a:gdLst>
                <a:gd name="T0" fmla="*/ 0 w 84"/>
                <a:gd name="T1" fmla="*/ 0 h 36"/>
                <a:gd name="T2" fmla="*/ 84 w 84"/>
                <a:gd name="T3" fmla="*/ 0 h 36"/>
                <a:gd name="T4" fmla="*/ 78 w 84"/>
                <a:gd name="T5" fmla="*/ 36 h 36"/>
                <a:gd name="T6" fmla="*/ 60 w 84"/>
                <a:gd name="T7" fmla="*/ 30 h 36"/>
                <a:gd name="T8" fmla="*/ 42 w 84"/>
                <a:gd name="T9" fmla="*/ 24 h 36"/>
                <a:gd name="T10" fmla="*/ 24 w 84"/>
                <a:gd name="T11" fmla="*/ 12 h 36"/>
                <a:gd name="T12" fmla="*/ 0 w 84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36">
                  <a:moveTo>
                    <a:pt x="0" y="0"/>
                  </a:moveTo>
                  <a:lnTo>
                    <a:pt x="84" y="0"/>
                  </a:lnTo>
                  <a:lnTo>
                    <a:pt x="78" y="36"/>
                  </a:lnTo>
                  <a:lnTo>
                    <a:pt x="60" y="30"/>
                  </a:lnTo>
                  <a:lnTo>
                    <a:pt x="42" y="24"/>
                  </a:lnTo>
                  <a:lnTo>
                    <a:pt x="24" y="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6" name="Freeform 308"/>
            <p:cNvSpPr>
              <a:spLocks noEditPoints="1"/>
            </p:cNvSpPr>
            <p:nvPr/>
          </p:nvSpPr>
          <p:spPr bwMode="auto">
            <a:xfrm>
              <a:off x="2866" y="866"/>
              <a:ext cx="78" cy="138"/>
            </a:xfrm>
            <a:custGeom>
              <a:avLst/>
              <a:gdLst>
                <a:gd name="T0" fmla="*/ 0 w 78"/>
                <a:gd name="T1" fmla="*/ 66 h 138"/>
                <a:gd name="T2" fmla="*/ 0 w 78"/>
                <a:gd name="T3" fmla="*/ 72 h 138"/>
                <a:gd name="T4" fmla="*/ 0 w 78"/>
                <a:gd name="T5" fmla="*/ 78 h 138"/>
                <a:gd name="T6" fmla="*/ 6 w 78"/>
                <a:gd name="T7" fmla="*/ 78 h 138"/>
                <a:gd name="T8" fmla="*/ 6 w 78"/>
                <a:gd name="T9" fmla="*/ 84 h 138"/>
                <a:gd name="T10" fmla="*/ 12 w 78"/>
                <a:gd name="T11" fmla="*/ 84 h 138"/>
                <a:gd name="T12" fmla="*/ 18 w 78"/>
                <a:gd name="T13" fmla="*/ 90 h 138"/>
                <a:gd name="T14" fmla="*/ 24 w 78"/>
                <a:gd name="T15" fmla="*/ 90 h 138"/>
                <a:gd name="T16" fmla="*/ 12 w 78"/>
                <a:gd name="T17" fmla="*/ 138 h 138"/>
                <a:gd name="T18" fmla="*/ 30 w 78"/>
                <a:gd name="T19" fmla="*/ 96 h 138"/>
                <a:gd name="T20" fmla="*/ 36 w 78"/>
                <a:gd name="T21" fmla="*/ 96 h 138"/>
                <a:gd name="T22" fmla="*/ 42 w 78"/>
                <a:gd name="T23" fmla="*/ 96 h 138"/>
                <a:gd name="T24" fmla="*/ 48 w 78"/>
                <a:gd name="T25" fmla="*/ 96 h 138"/>
                <a:gd name="T26" fmla="*/ 60 w 78"/>
                <a:gd name="T27" fmla="*/ 96 h 138"/>
                <a:gd name="T28" fmla="*/ 66 w 78"/>
                <a:gd name="T29" fmla="*/ 96 h 138"/>
                <a:gd name="T30" fmla="*/ 66 w 78"/>
                <a:gd name="T31" fmla="*/ 90 h 138"/>
                <a:gd name="T32" fmla="*/ 72 w 78"/>
                <a:gd name="T33" fmla="*/ 84 h 138"/>
                <a:gd name="T34" fmla="*/ 66 w 78"/>
                <a:gd name="T35" fmla="*/ 78 h 138"/>
                <a:gd name="T36" fmla="*/ 66 w 78"/>
                <a:gd name="T37" fmla="*/ 72 h 138"/>
                <a:gd name="T38" fmla="*/ 66 w 78"/>
                <a:gd name="T39" fmla="*/ 66 h 138"/>
                <a:gd name="T40" fmla="*/ 60 w 78"/>
                <a:gd name="T41" fmla="*/ 66 h 138"/>
                <a:gd name="T42" fmla="*/ 66 w 78"/>
                <a:gd name="T43" fmla="*/ 24 h 138"/>
                <a:gd name="T44" fmla="*/ 72 w 78"/>
                <a:gd name="T45" fmla="*/ 24 h 138"/>
                <a:gd name="T46" fmla="*/ 78 w 78"/>
                <a:gd name="T47" fmla="*/ 24 h 138"/>
                <a:gd name="T48" fmla="*/ 78 w 78"/>
                <a:gd name="T49" fmla="*/ 18 h 138"/>
                <a:gd name="T50" fmla="*/ 78 w 78"/>
                <a:gd name="T51" fmla="*/ 12 h 138"/>
                <a:gd name="T52" fmla="*/ 72 w 78"/>
                <a:gd name="T53" fmla="*/ 6 h 138"/>
                <a:gd name="T54" fmla="*/ 66 w 78"/>
                <a:gd name="T55" fmla="*/ 0 h 138"/>
                <a:gd name="T56" fmla="*/ 60 w 78"/>
                <a:gd name="T57" fmla="*/ 0 h 138"/>
                <a:gd name="T58" fmla="*/ 54 w 78"/>
                <a:gd name="T59" fmla="*/ 0 h 138"/>
                <a:gd name="T60" fmla="*/ 48 w 78"/>
                <a:gd name="T61" fmla="*/ 0 h 138"/>
                <a:gd name="T62" fmla="*/ 42 w 78"/>
                <a:gd name="T63" fmla="*/ 0 h 138"/>
                <a:gd name="T64" fmla="*/ 36 w 78"/>
                <a:gd name="T65" fmla="*/ 0 h 138"/>
                <a:gd name="T66" fmla="*/ 30 w 78"/>
                <a:gd name="T67" fmla="*/ 0 h 138"/>
                <a:gd name="T68" fmla="*/ 30 w 78"/>
                <a:gd name="T69" fmla="*/ 6 h 138"/>
                <a:gd name="T70" fmla="*/ 30 w 78"/>
                <a:gd name="T71" fmla="*/ 12 h 138"/>
                <a:gd name="T72" fmla="*/ 36 w 78"/>
                <a:gd name="T73" fmla="*/ 12 h 138"/>
                <a:gd name="T74" fmla="*/ 18 w 78"/>
                <a:gd name="T75" fmla="*/ 54 h 138"/>
                <a:gd name="T76" fmla="*/ 12 w 78"/>
                <a:gd name="T77" fmla="*/ 54 h 138"/>
                <a:gd name="T78" fmla="*/ 6 w 78"/>
                <a:gd name="T79" fmla="*/ 54 h 138"/>
                <a:gd name="T80" fmla="*/ 0 w 78"/>
                <a:gd name="T81" fmla="*/ 60 h 138"/>
                <a:gd name="T82" fmla="*/ 0 w 78"/>
                <a:gd name="T83" fmla="*/ 66 h 138"/>
                <a:gd name="T84" fmla="*/ 18 w 78"/>
                <a:gd name="T85" fmla="*/ 54 h 138"/>
                <a:gd name="T86" fmla="*/ 36 w 78"/>
                <a:gd name="T87" fmla="*/ 18 h 138"/>
                <a:gd name="T88" fmla="*/ 42 w 78"/>
                <a:gd name="T89" fmla="*/ 18 h 138"/>
                <a:gd name="T90" fmla="*/ 30 w 78"/>
                <a:gd name="T91" fmla="*/ 66 h 138"/>
                <a:gd name="T92" fmla="*/ 24 w 78"/>
                <a:gd name="T93" fmla="*/ 66 h 138"/>
                <a:gd name="T94" fmla="*/ 24 w 78"/>
                <a:gd name="T95" fmla="*/ 60 h 138"/>
                <a:gd name="T96" fmla="*/ 18 w 78"/>
                <a:gd name="T97" fmla="*/ 60 h 138"/>
                <a:gd name="T98" fmla="*/ 18 w 78"/>
                <a:gd name="T9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38">
                  <a:moveTo>
                    <a:pt x="0" y="66"/>
                  </a:moveTo>
                  <a:lnTo>
                    <a:pt x="0" y="72"/>
                  </a:lnTo>
                  <a:lnTo>
                    <a:pt x="0" y="78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12" y="138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48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66" y="90"/>
                  </a:lnTo>
                  <a:lnTo>
                    <a:pt x="72" y="84"/>
                  </a:lnTo>
                  <a:lnTo>
                    <a:pt x="66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0" y="60"/>
                  </a:lnTo>
                  <a:lnTo>
                    <a:pt x="0" y="66"/>
                  </a:lnTo>
                  <a:close/>
                  <a:moveTo>
                    <a:pt x="18" y="54"/>
                  </a:moveTo>
                  <a:lnTo>
                    <a:pt x="36" y="18"/>
                  </a:lnTo>
                  <a:lnTo>
                    <a:pt x="42" y="18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7" name="Freeform 309"/>
            <p:cNvSpPr>
              <a:spLocks/>
            </p:cNvSpPr>
            <p:nvPr/>
          </p:nvSpPr>
          <p:spPr bwMode="auto">
            <a:xfrm>
              <a:off x="2866" y="866"/>
              <a:ext cx="78" cy="138"/>
            </a:xfrm>
            <a:custGeom>
              <a:avLst/>
              <a:gdLst>
                <a:gd name="T0" fmla="*/ 0 w 78"/>
                <a:gd name="T1" fmla="*/ 66 h 138"/>
                <a:gd name="T2" fmla="*/ 0 w 78"/>
                <a:gd name="T3" fmla="*/ 72 h 138"/>
                <a:gd name="T4" fmla="*/ 0 w 78"/>
                <a:gd name="T5" fmla="*/ 78 h 138"/>
                <a:gd name="T6" fmla="*/ 6 w 78"/>
                <a:gd name="T7" fmla="*/ 78 h 138"/>
                <a:gd name="T8" fmla="*/ 6 w 78"/>
                <a:gd name="T9" fmla="*/ 84 h 138"/>
                <a:gd name="T10" fmla="*/ 12 w 78"/>
                <a:gd name="T11" fmla="*/ 84 h 138"/>
                <a:gd name="T12" fmla="*/ 18 w 78"/>
                <a:gd name="T13" fmla="*/ 90 h 138"/>
                <a:gd name="T14" fmla="*/ 24 w 78"/>
                <a:gd name="T15" fmla="*/ 90 h 138"/>
                <a:gd name="T16" fmla="*/ 12 w 78"/>
                <a:gd name="T17" fmla="*/ 138 h 138"/>
                <a:gd name="T18" fmla="*/ 30 w 78"/>
                <a:gd name="T19" fmla="*/ 96 h 138"/>
                <a:gd name="T20" fmla="*/ 36 w 78"/>
                <a:gd name="T21" fmla="*/ 96 h 138"/>
                <a:gd name="T22" fmla="*/ 42 w 78"/>
                <a:gd name="T23" fmla="*/ 96 h 138"/>
                <a:gd name="T24" fmla="*/ 48 w 78"/>
                <a:gd name="T25" fmla="*/ 96 h 138"/>
                <a:gd name="T26" fmla="*/ 60 w 78"/>
                <a:gd name="T27" fmla="*/ 96 h 138"/>
                <a:gd name="T28" fmla="*/ 66 w 78"/>
                <a:gd name="T29" fmla="*/ 96 h 138"/>
                <a:gd name="T30" fmla="*/ 66 w 78"/>
                <a:gd name="T31" fmla="*/ 90 h 138"/>
                <a:gd name="T32" fmla="*/ 72 w 78"/>
                <a:gd name="T33" fmla="*/ 84 h 138"/>
                <a:gd name="T34" fmla="*/ 66 w 78"/>
                <a:gd name="T35" fmla="*/ 78 h 138"/>
                <a:gd name="T36" fmla="*/ 66 w 78"/>
                <a:gd name="T37" fmla="*/ 72 h 138"/>
                <a:gd name="T38" fmla="*/ 66 w 78"/>
                <a:gd name="T39" fmla="*/ 66 h 138"/>
                <a:gd name="T40" fmla="*/ 60 w 78"/>
                <a:gd name="T41" fmla="*/ 66 h 138"/>
                <a:gd name="T42" fmla="*/ 66 w 78"/>
                <a:gd name="T43" fmla="*/ 24 h 138"/>
                <a:gd name="T44" fmla="*/ 72 w 78"/>
                <a:gd name="T45" fmla="*/ 24 h 138"/>
                <a:gd name="T46" fmla="*/ 78 w 78"/>
                <a:gd name="T47" fmla="*/ 24 h 138"/>
                <a:gd name="T48" fmla="*/ 78 w 78"/>
                <a:gd name="T49" fmla="*/ 18 h 138"/>
                <a:gd name="T50" fmla="*/ 78 w 78"/>
                <a:gd name="T51" fmla="*/ 12 h 138"/>
                <a:gd name="T52" fmla="*/ 72 w 78"/>
                <a:gd name="T53" fmla="*/ 6 h 138"/>
                <a:gd name="T54" fmla="*/ 66 w 78"/>
                <a:gd name="T55" fmla="*/ 0 h 138"/>
                <a:gd name="T56" fmla="*/ 60 w 78"/>
                <a:gd name="T57" fmla="*/ 0 h 138"/>
                <a:gd name="T58" fmla="*/ 54 w 78"/>
                <a:gd name="T59" fmla="*/ 0 h 138"/>
                <a:gd name="T60" fmla="*/ 48 w 78"/>
                <a:gd name="T61" fmla="*/ 0 h 138"/>
                <a:gd name="T62" fmla="*/ 42 w 78"/>
                <a:gd name="T63" fmla="*/ 0 h 138"/>
                <a:gd name="T64" fmla="*/ 36 w 78"/>
                <a:gd name="T65" fmla="*/ 0 h 138"/>
                <a:gd name="T66" fmla="*/ 30 w 78"/>
                <a:gd name="T67" fmla="*/ 0 h 138"/>
                <a:gd name="T68" fmla="*/ 30 w 78"/>
                <a:gd name="T69" fmla="*/ 6 h 138"/>
                <a:gd name="T70" fmla="*/ 30 w 78"/>
                <a:gd name="T71" fmla="*/ 12 h 138"/>
                <a:gd name="T72" fmla="*/ 36 w 78"/>
                <a:gd name="T73" fmla="*/ 12 h 138"/>
                <a:gd name="T74" fmla="*/ 18 w 78"/>
                <a:gd name="T75" fmla="*/ 54 h 138"/>
                <a:gd name="T76" fmla="*/ 12 w 78"/>
                <a:gd name="T77" fmla="*/ 54 h 138"/>
                <a:gd name="T78" fmla="*/ 6 w 78"/>
                <a:gd name="T79" fmla="*/ 54 h 138"/>
                <a:gd name="T80" fmla="*/ 0 w 78"/>
                <a:gd name="T81" fmla="*/ 60 h 138"/>
                <a:gd name="T82" fmla="*/ 0 w 78"/>
                <a:gd name="T83" fmla="*/ 6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" h="138">
                  <a:moveTo>
                    <a:pt x="0" y="66"/>
                  </a:moveTo>
                  <a:lnTo>
                    <a:pt x="0" y="72"/>
                  </a:lnTo>
                  <a:lnTo>
                    <a:pt x="0" y="78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12" y="138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48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66" y="90"/>
                  </a:lnTo>
                  <a:lnTo>
                    <a:pt x="72" y="84"/>
                  </a:lnTo>
                  <a:lnTo>
                    <a:pt x="66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0" y="60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8" name="Freeform 310"/>
            <p:cNvSpPr>
              <a:spLocks/>
            </p:cNvSpPr>
            <p:nvPr/>
          </p:nvSpPr>
          <p:spPr bwMode="auto">
            <a:xfrm>
              <a:off x="2884" y="884"/>
              <a:ext cx="24" cy="48"/>
            </a:xfrm>
            <a:custGeom>
              <a:avLst/>
              <a:gdLst>
                <a:gd name="T0" fmla="*/ 0 w 24"/>
                <a:gd name="T1" fmla="*/ 36 h 48"/>
                <a:gd name="T2" fmla="*/ 18 w 24"/>
                <a:gd name="T3" fmla="*/ 0 h 48"/>
                <a:gd name="T4" fmla="*/ 24 w 24"/>
                <a:gd name="T5" fmla="*/ 0 h 48"/>
                <a:gd name="T6" fmla="*/ 12 w 24"/>
                <a:gd name="T7" fmla="*/ 48 h 48"/>
                <a:gd name="T8" fmla="*/ 6 w 24"/>
                <a:gd name="T9" fmla="*/ 48 h 48"/>
                <a:gd name="T10" fmla="*/ 6 w 24"/>
                <a:gd name="T11" fmla="*/ 42 h 48"/>
                <a:gd name="T12" fmla="*/ 0 w 24"/>
                <a:gd name="T13" fmla="*/ 42 h 48"/>
                <a:gd name="T14" fmla="*/ 0 w 24"/>
                <a:gd name="T15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8">
                  <a:moveTo>
                    <a:pt x="0" y="36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59" name="Freeform 311"/>
            <p:cNvSpPr>
              <a:spLocks/>
            </p:cNvSpPr>
            <p:nvPr/>
          </p:nvSpPr>
          <p:spPr bwMode="auto">
            <a:xfrm>
              <a:off x="3016" y="1376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12 w 36"/>
                <a:gd name="T3" fmla="*/ 0 h 6"/>
                <a:gd name="T4" fmla="*/ 18 w 36"/>
                <a:gd name="T5" fmla="*/ 0 h 6"/>
                <a:gd name="T6" fmla="*/ 30 w 36"/>
                <a:gd name="T7" fmla="*/ 0 h 6"/>
                <a:gd name="T8" fmla="*/ 36 w 3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0" y="6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160" name="Freeform 312"/>
            <p:cNvSpPr>
              <a:spLocks/>
            </p:cNvSpPr>
            <p:nvPr/>
          </p:nvSpPr>
          <p:spPr bwMode="auto">
            <a:xfrm>
              <a:off x="3058" y="14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12 w 36"/>
                <a:gd name="T3" fmla="*/ 6 h 12"/>
                <a:gd name="T4" fmla="*/ 18 w 36"/>
                <a:gd name="T5" fmla="*/ 0 h 12"/>
                <a:gd name="T6" fmla="*/ 30 w 36"/>
                <a:gd name="T7" fmla="*/ 6 h 12"/>
                <a:gd name="T8" fmla="*/ 36 w 3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2">
                  <a:moveTo>
                    <a:pt x="0" y="12"/>
                  </a:moveTo>
                  <a:lnTo>
                    <a:pt x="12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6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47161" name="Text Box 313"/>
          <p:cNvSpPr txBox="1">
            <a:spLocks noChangeArrowheads="1"/>
          </p:cNvSpPr>
          <p:nvPr/>
        </p:nvSpPr>
        <p:spPr bwMode="auto">
          <a:xfrm>
            <a:off x="6640513" y="771525"/>
            <a:ext cx="2276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млн.лет назад</a:t>
            </a:r>
          </a:p>
        </p:txBody>
      </p:sp>
      <p:grpSp>
        <p:nvGrpSpPr>
          <p:cNvPr id="847162" name="Group 314"/>
          <p:cNvGrpSpPr>
            <a:grpSpLocks/>
          </p:cNvGrpSpPr>
          <p:nvPr/>
        </p:nvGrpSpPr>
        <p:grpSpPr bwMode="auto">
          <a:xfrm>
            <a:off x="4225925" y="1346200"/>
            <a:ext cx="479425" cy="1939925"/>
            <a:chOff x="2658" y="842"/>
            <a:chExt cx="302" cy="1222"/>
          </a:xfrm>
        </p:grpSpPr>
        <p:sp>
          <p:nvSpPr>
            <p:cNvPr id="847163" name="Line 315"/>
            <p:cNvSpPr>
              <a:spLocks noChangeShapeType="1"/>
            </p:cNvSpPr>
            <p:nvPr/>
          </p:nvSpPr>
          <p:spPr bwMode="auto">
            <a:xfrm flipV="1">
              <a:off x="2658" y="984"/>
              <a:ext cx="228" cy="1080"/>
            </a:xfrm>
            <a:prstGeom prst="line">
              <a:avLst/>
            </a:prstGeom>
            <a:noFill/>
            <a:ln w="1905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47164" name="Group 316"/>
            <p:cNvGrpSpPr>
              <a:grpSpLocks/>
            </p:cNvGrpSpPr>
            <p:nvPr/>
          </p:nvGrpSpPr>
          <p:grpSpPr bwMode="auto">
            <a:xfrm>
              <a:off x="2882" y="842"/>
              <a:ext cx="78" cy="138"/>
              <a:chOff x="5190" y="1609"/>
              <a:chExt cx="78" cy="138"/>
            </a:xfrm>
          </p:grpSpPr>
          <p:sp>
            <p:nvSpPr>
              <p:cNvPr id="847165" name="Freeform 317"/>
              <p:cNvSpPr>
                <a:spLocks noEditPoints="1"/>
              </p:cNvSpPr>
              <p:nvPr/>
            </p:nvSpPr>
            <p:spPr bwMode="auto">
              <a:xfrm>
                <a:off x="5190" y="1609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  <a:gd name="T84" fmla="*/ 18 w 78"/>
                  <a:gd name="T85" fmla="*/ 54 h 138"/>
                  <a:gd name="T86" fmla="*/ 36 w 78"/>
                  <a:gd name="T87" fmla="*/ 18 h 138"/>
                  <a:gd name="T88" fmla="*/ 42 w 78"/>
                  <a:gd name="T89" fmla="*/ 18 h 138"/>
                  <a:gd name="T90" fmla="*/ 30 w 78"/>
                  <a:gd name="T91" fmla="*/ 66 h 138"/>
                  <a:gd name="T92" fmla="*/ 24 w 78"/>
                  <a:gd name="T93" fmla="*/ 66 h 138"/>
                  <a:gd name="T94" fmla="*/ 24 w 78"/>
                  <a:gd name="T95" fmla="*/ 60 h 138"/>
                  <a:gd name="T96" fmla="*/ 18 w 78"/>
                  <a:gd name="T97" fmla="*/ 60 h 138"/>
                  <a:gd name="T98" fmla="*/ 18 w 78"/>
                  <a:gd name="T9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  <a:close/>
                    <a:moveTo>
                      <a:pt x="18" y="54"/>
                    </a:moveTo>
                    <a:lnTo>
                      <a:pt x="36" y="18"/>
                    </a:lnTo>
                    <a:lnTo>
                      <a:pt x="42" y="18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33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66" name="Freeform 318"/>
              <p:cNvSpPr>
                <a:spLocks/>
              </p:cNvSpPr>
              <p:nvPr/>
            </p:nvSpPr>
            <p:spPr bwMode="auto">
              <a:xfrm>
                <a:off x="5190" y="1609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67" name="Freeform 319"/>
              <p:cNvSpPr>
                <a:spLocks/>
              </p:cNvSpPr>
              <p:nvPr/>
            </p:nvSpPr>
            <p:spPr bwMode="auto">
              <a:xfrm>
                <a:off x="5208" y="1627"/>
                <a:ext cx="24" cy="48"/>
              </a:xfrm>
              <a:custGeom>
                <a:avLst/>
                <a:gdLst>
                  <a:gd name="T0" fmla="*/ 0 w 24"/>
                  <a:gd name="T1" fmla="*/ 36 h 48"/>
                  <a:gd name="T2" fmla="*/ 18 w 24"/>
                  <a:gd name="T3" fmla="*/ 0 h 48"/>
                  <a:gd name="T4" fmla="*/ 24 w 24"/>
                  <a:gd name="T5" fmla="*/ 0 h 48"/>
                  <a:gd name="T6" fmla="*/ 12 w 24"/>
                  <a:gd name="T7" fmla="*/ 48 h 48"/>
                  <a:gd name="T8" fmla="*/ 6 w 24"/>
                  <a:gd name="T9" fmla="*/ 48 h 48"/>
                  <a:gd name="T10" fmla="*/ 6 w 24"/>
                  <a:gd name="T11" fmla="*/ 42 h 48"/>
                  <a:gd name="T12" fmla="*/ 0 w 24"/>
                  <a:gd name="T13" fmla="*/ 42 h 48"/>
                  <a:gd name="T14" fmla="*/ 0 w 24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8">
                    <a:moveTo>
                      <a:pt x="0" y="36"/>
                    </a:moveTo>
                    <a:lnTo>
                      <a:pt x="18" y="0"/>
                    </a:lnTo>
                    <a:lnTo>
                      <a:pt x="24" y="0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47168" name="Group 320"/>
          <p:cNvGrpSpPr>
            <a:grpSpLocks/>
          </p:cNvGrpSpPr>
          <p:nvPr/>
        </p:nvGrpSpPr>
        <p:grpSpPr bwMode="auto">
          <a:xfrm>
            <a:off x="3614738" y="1323975"/>
            <a:ext cx="1219200" cy="2608263"/>
            <a:chOff x="2277" y="840"/>
            <a:chExt cx="768" cy="1643"/>
          </a:xfrm>
        </p:grpSpPr>
        <p:grpSp>
          <p:nvGrpSpPr>
            <p:cNvPr id="847169" name="Group 321"/>
            <p:cNvGrpSpPr>
              <a:grpSpLocks/>
            </p:cNvGrpSpPr>
            <p:nvPr/>
          </p:nvGrpSpPr>
          <p:grpSpPr bwMode="auto">
            <a:xfrm>
              <a:off x="2277" y="1265"/>
              <a:ext cx="768" cy="1218"/>
              <a:chOff x="4856" y="1284"/>
              <a:chExt cx="768" cy="1218"/>
            </a:xfrm>
          </p:grpSpPr>
          <p:sp>
            <p:nvSpPr>
              <p:cNvPr id="847170" name="Freeform 322"/>
              <p:cNvSpPr>
                <a:spLocks/>
              </p:cNvSpPr>
              <p:nvPr/>
            </p:nvSpPr>
            <p:spPr bwMode="auto">
              <a:xfrm>
                <a:off x="5078" y="1698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8 h 84"/>
                  <a:gd name="T4" fmla="*/ 6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8"/>
                    </a:lnTo>
                    <a:lnTo>
                      <a:pt x="6" y="84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1" name="Freeform 323"/>
              <p:cNvSpPr>
                <a:spLocks/>
              </p:cNvSpPr>
              <p:nvPr/>
            </p:nvSpPr>
            <p:spPr bwMode="auto">
              <a:xfrm>
                <a:off x="5078" y="1698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8 h 84"/>
                  <a:gd name="T4" fmla="*/ 6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8"/>
                    </a:lnTo>
                    <a:lnTo>
                      <a:pt x="6" y="84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2" name="Freeform 324"/>
              <p:cNvSpPr>
                <a:spLocks/>
              </p:cNvSpPr>
              <p:nvPr/>
            </p:nvSpPr>
            <p:spPr bwMode="auto">
              <a:xfrm>
                <a:off x="5084" y="1710"/>
                <a:ext cx="36" cy="78"/>
              </a:xfrm>
              <a:custGeom>
                <a:avLst/>
                <a:gdLst>
                  <a:gd name="T0" fmla="*/ 30 w 36"/>
                  <a:gd name="T1" fmla="*/ 0 h 78"/>
                  <a:gd name="T2" fmla="*/ 0 w 36"/>
                  <a:gd name="T3" fmla="*/ 72 h 78"/>
                  <a:gd name="T4" fmla="*/ 6 w 36"/>
                  <a:gd name="T5" fmla="*/ 78 h 78"/>
                  <a:gd name="T6" fmla="*/ 36 w 36"/>
                  <a:gd name="T7" fmla="*/ 6 h 78"/>
                  <a:gd name="T8" fmla="*/ 30 w 3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8">
                    <a:moveTo>
                      <a:pt x="30" y="0"/>
                    </a:moveTo>
                    <a:lnTo>
                      <a:pt x="0" y="72"/>
                    </a:lnTo>
                    <a:lnTo>
                      <a:pt x="6" y="78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3" name="Freeform 325"/>
              <p:cNvSpPr>
                <a:spLocks/>
              </p:cNvSpPr>
              <p:nvPr/>
            </p:nvSpPr>
            <p:spPr bwMode="auto">
              <a:xfrm>
                <a:off x="5084" y="1710"/>
                <a:ext cx="36" cy="78"/>
              </a:xfrm>
              <a:custGeom>
                <a:avLst/>
                <a:gdLst>
                  <a:gd name="T0" fmla="*/ 30 w 36"/>
                  <a:gd name="T1" fmla="*/ 0 h 78"/>
                  <a:gd name="T2" fmla="*/ 0 w 36"/>
                  <a:gd name="T3" fmla="*/ 72 h 78"/>
                  <a:gd name="T4" fmla="*/ 6 w 36"/>
                  <a:gd name="T5" fmla="*/ 78 h 78"/>
                  <a:gd name="T6" fmla="*/ 36 w 36"/>
                  <a:gd name="T7" fmla="*/ 6 h 78"/>
                  <a:gd name="T8" fmla="*/ 30 w 3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8">
                    <a:moveTo>
                      <a:pt x="30" y="0"/>
                    </a:moveTo>
                    <a:lnTo>
                      <a:pt x="0" y="72"/>
                    </a:lnTo>
                    <a:lnTo>
                      <a:pt x="6" y="78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4" name="Freeform 326"/>
              <p:cNvSpPr>
                <a:spLocks/>
              </p:cNvSpPr>
              <p:nvPr/>
            </p:nvSpPr>
            <p:spPr bwMode="auto">
              <a:xfrm>
                <a:off x="5090" y="1716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2 h 84"/>
                  <a:gd name="T4" fmla="*/ 0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2"/>
                    </a:lnTo>
                    <a:lnTo>
                      <a:pt x="0" y="84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5" name="Freeform 327"/>
              <p:cNvSpPr>
                <a:spLocks/>
              </p:cNvSpPr>
              <p:nvPr/>
            </p:nvSpPr>
            <p:spPr bwMode="auto">
              <a:xfrm>
                <a:off x="5090" y="1716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2 h 84"/>
                  <a:gd name="T4" fmla="*/ 0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2"/>
                    </a:lnTo>
                    <a:lnTo>
                      <a:pt x="0" y="84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6" name="Freeform 328"/>
              <p:cNvSpPr>
                <a:spLocks/>
              </p:cNvSpPr>
              <p:nvPr/>
            </p:nvSpPr>
            <p:spPr bwMode="auto">
              <a:xfrm>
                <a:off x="5066" y="1758"/>
                <a:ext cx="30" cy="72"/>
              </a:xfrm>
              <a:custGeom>
                <a:avLst/>
                <a:gdLst>
                  <a:gd name="T0" fmla="*/ 30 w 30"/>
                  <a:gd name="T1" fmla="*/ 0 h 72"/>
                  <a:gd name="T2" fmla="*/ 0 w 30"/>
                  <a:gd name="T3" fmla="*/ 66 h 72"/>
                  <a:gd name="T4" fmla="*/ 0 w 30"/>
                  <a:gd name="T5" fmla="*/ 72 h 72"/>
                  <a:gd name="T6" fmla="*/ 30 w 30"/>
                  <a:gd name="T7" fmla="*/ 6 h 72"/>
                  <a:gd name="T8" fmla="*/ 30 w 30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2">
                    <a:moveTo>
                      <a:pt x="30" y="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30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7" name="Freeform 329"/>
              <p:cNvSpPr>
                <a:spLocks/>
              </p:cNvSpPr>
              <p:nvPr/>
            </p:nvSpPr>
            <p:spPr bwMode="auto">
              <a:xfrm>
                <a:off x="5066" y="1758"/>
                <a:ext cx="30" cy="72"/>
              </a:xfrm>
              <a:custGeom>
                <a:avLst/>
                <a:gdLst>
                  <a:gd name="T0" fmla="*/ 30 w 30"/>
                  <a:gd name="T1" fmla="*/ 0 h 72"/>
                  <a:gd name="T2" fmla="*/ 0 w 30"/>
                  <a:gd name="T3" fmla="*/ 66 h 72"/>
                  <a:gd name="T4" fmla="*/ 0 w 30"/>
                  <a:gd name="T5" fmla="*/ 72 h 72"/>
                  <a:gd name="T6" fmla="*/ 30 w 30"/>
                  <a:gd name="T7" fmla="*/ 6 h 72"/>
                  <a:gd name="T8" fmla="*/ 30 w 30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2">
                    <a:moveTo>
                      <a:pt x="30" y="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30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8" name="Freeform 330"/>
              <p:cNvSpPr>
                <a:spLocks/>
              </p:cNvSpPr>
              <p:nvPr/>
            </p:nvSpPr>
            <p:spPr bwMode="auto">
              <a:xfrm>
                <a:off x="5018" y="1806"/>
                <a:ext cx="24" cy="72"/>
              </a:xfrm>
              <a:custGeom>
                <a:avLst/>
                <a:gdLst>
                  <a:gd name="T0" fmla="*/ 24 w 24"/>
                  <a:gd name="T1" fmla="*/ 0 h 72"/>
                  <a:gd name="T2" fmla="*/ 0 w 24"/>
                  <a:gd name="T3" fmla="*/ 60 h 72"/>
                  <a:gd name="T4" fmla="*/ 0 w 24"/>
                  <a:gd name="T5" fmla="*/ 72 h 72"/>
                  <a:gd name="T6" fmla="*/ 24 w 24"/>
                  <a:gd name="T7" fmla="*/ 6 h 72"/>
                  <a:gd name="T8" fmla="*/ 24 w 24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2">
                    <a:moveTo>
                      <a:pt x="24" y="0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24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79" name="Freeform 331"/>
              <p:cNvSpPr>
                <a:spLocks/>
              </p:cNvSpPr>
              <p:nvPr/>
            </p:nvSpPr>
            <p:spPr bwMode="auto">
              <a:xfrm>
                <a:off x="5018" y="1806"/>
                <a:ext cx="24" cy="72"/>
              </a:xfrm>
              <a:custGeom>
                <a:avLst/>
                <a:gdLst>
                  <a:gd name="T0" fmla="*/ 24 w 24"/>
                  <a:gd name="T1" fmla="*/ 0 h 72"/>
                  <a:gd name="T2" fmla="*/ 0 w 24"/>
                  <a:gd name="T3" fmla="*/ 60 h 72"/>
                  <a:gd name="T4" fmla="*/ 0 w 24"/>
                  <a:gd name="T5" fmla="*/ 72 h 72"/>
                  <a:gd name="T6" fmla="*/ 24 w 24"/>
                  <a:gd name="T7" fmla="*/ 6 h 72"/>
                  <a:gd name="T8" fmla="*/ 24 w 24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2">
                    <a:moveTo>
                      <a:pt x="24" y="0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24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0" name="Freeform 332"/>
              <p:cNvSpPr>
                <a:spLocks/>
              </p:cNvSpPr>
              <p:nvPr/>
            </p:nvSpPr>
            <p:spPr bwMode="auto">
              <a:xfrm>
                <a:off x="5012" y="1824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60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1" name="Freeform 333"/>
              <p:cNvSpPr>
                <a:spLocks/>
              </p:cNvSpPr>
              <p:nvPr/>
            </p:nvSpPr>
            <p:spPr bwMode="auto">
              <a:xfrm>
                <a:off x="5012" y="1824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60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2" name="Freeform 334"/>
              <p:cNvSpPr>
                <a:spLocks/>
              </p:cNvSpPr>
              <p:nvPr/>
            </p:nvSpPr>
            <p:spPr bwMode="auto">
              <a:xfrm>
                <a:off x="5018" y="1836"/>
                <a:ext cx="36" cy="72"/>
              </a:xfrm>
              <a:custGeom>
                <a:avLst/>
                <a:gdLst>
                  <a:gd name="T0" fmla="*/ 30 w 36"/>
                  <a:gd name="T1" fmla="*/ 0 h 72"/>
                  <a:gd name="T2" fmla="*/ 0 w 36"/>
                  <a:gd name="T3" fmla="*/ 60 h 72"/>
                  <a:gd name="T4" fmla="*/ 12 w 36"/>
                  <a:gd name="T5" fmla="*/ 72 h 72"/>
                  <a:gd name="T6" fmla="*/ 36 w 36"/>
                  <a:gd name="T7" fmla="*/ 12 h 72"/>
                  <a:gd name="T8" fmla="*/ 30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30" y="0"/>
                    </a:moveTo>
                    <a:lnTo>
                      <a:pt x="0" y="60"/>
                    </a:lnTo>
                    <a:lnTo>
                      <a:pt x="12" y="72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3" name="Freeform 335"/>
              <p:cNvSpPr>
                <a:spLocks/>
              </p:cNvSpPr>
              <p:nvPr/>
            </p:nvSpPr>
            <p:spPr bwMode="auto">
              <a:xfrm>
                <a:off x="5018" y="1836"/>
                <a:ext cx="36" cy="72"/>
              </a:xfrm>
              <a:custGeom>
                <a:avLst/>
                <a:gdLst>
                  <a:gd name="T0" fmla="*/ 30 w 36"/>
                  <a:gd name="T1" fmla="*/ 0 h 72"/>
                  <a:gd name="T2" fmla="*/ 0 w 36"/>
                  <a:gd name="T3" fmla="*/ 60 h 72"/>
                  <a:gd name="T4" fmla="*/ 12 w 36"/>
                  <a:gd name="T5" fmla="*/ 72 h 72"/>
                  <a:gd name="T6" fmla="*/ 36 w 36"/>
                  <a:gd name="T7" fmla="*/ 12 h 72"/>
                  <a:gd name="T8" fmla="*/ 30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30" y="0"/>
                    </a:moveTo>
                    <a:lnTo>
                      <a:pt x="0" y="60"/>
                    </a:lnTo>
                    <a:lnTo>
                      <a:pt x="12" y="72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4" name="Freeform 336"/>
              <p:cNvSpPr>
                <a:spLocks/>
              </p:cNvSpPr>
              <p:nvPr/>
            </p:nvSpPr>
            <p:spPr bwMode="auto">
              <a:xfrm>
                <a:off x="5030" y="1848"/>
                <a:ext cx="36" cy="66"/>
              </a:xfrm>
              <a:custGeom>
                <a:avLst/>
                <a:gdLst>
                  <a:gd name="T0" fmla="*/ 24 w 36"/>
                  <a:gd name="T1" fmla="*/ 0 h 66"/>
                  <a:gd name="T2" fmla="*/ 0 w 36"/>
                  <a:gd name="T3" fmla="*/ 60 h 66"/>
                  <a:gd name="T4" fmla="*/ 12 w 36"/>
                  <a:gd name="T5" fmla="*/ 66 h 66"/>
                  <a:gd name="T6" fmla="*/ 36 w 36"/>
                  <a:gd name="T7" fmla="*/ 12 h 66"/>
                  <a:gd name="T8" fmla="*/ 24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24" y="0"/>
                    </a:moveTo>
                    <a:lnTo>
                      <a:pt x="0" y="60"/>
                    </a:lnTo>
                    <a:lnTo>
                      <a:pt x="12" y="66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5" name="Freeform 337"/>
              <p:cNvSpPr>
                <a:spLocks/>
              </p:cNvSpPr>
              <p:nvPr/>
            </p:nvSpPr>
            <p:spPr bwMode="auto">
              <a:xfrm>
                <a:off x="5030" y="1848"/>
                <a:ext cx="36" cy="66"/>
              </a:xfrm>
              <a:custGeom>
                <a:avLst/>
                <a:gdLst>
                  <a:gd name="T0" fmla="*/ 24 w 36"/>
                  <a:gd name="T1" fmla="*/ 0 h 66"/>
                  <a:gd name="T2" fmla="*/ 0 w 36"/>
                  <a:gd name="T3" fmla="*/ 60 h 66"/>
                  <a:gd name="T4" fmla="*/ 12 w 36"/>
                  <a:gd name="T5" fmla="*/ 66 h 66"/>
                  <a:gd name="T6" fmla="*/ 36 w 36"/>
                  <a:gd name="T7" fmla="*/ 12 h 66"/>
                  <a:gd name="T8" fmla="*/ 24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24" y="0"/>
                    </a:moveTo>
                    <a:lnTo>
                      <a:pt x="0" y="60"/>
                    </a:lnTo>
                    <a:lnTo>
                      <a:pt x="12" y="66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6" name="Freeform 338"/>
              <p:cNvSpPr>
                <a:spLocks/>
              </p:cNvSpPr>
              <p:nvPr/>
            </p:nvSpPr>
            <p:spPr bwMode="auto">
              <a:xfrm>
                <a:off x="5042" y="1860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54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54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7" name="Freeform 339"/>
              <p:cNvSpPr>
                <a:spLocks/>
              </p:cNvSpPr>
              <p:nvPr/>
            </p:nvSpPr>
            <p:spPr bwMode="auto">
              <a:xfrm>
                <a:off x="5042" y="1860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54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54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8" name="Freeform 340"/>
              <p:cNvSpPr>
                <a:spLocks/>
              </p:cNvSpPr>
              <p:nvPr/>
            </p:nvSpPr>
            <p:spPr bwMode="auto">
              <a:xfrm>
                <a:off x="5048" y="1872"/>
                <a:ext cx="36" cy="66"/>
              </a:xfrm>
              <a:custGeom>
                <a:avLst/>
                <a:gdLst>
                  <a:gd name="T0" fmla="*/ 30 w 36"/>
                  <a:gd name="T1" fmla="*/ 0 h 66"/>
                  <a:gd name="T2" fmla="*/ 0 w 36"/>
                  <a:gd name="T3" fmla="*/ 60 h 66"/>
                  <a:gd name="T4" fmla="*/ 6 w 36"/>
                  <a:gd name="T5" fmla="*/ 66 h 66"/>
                  <a:gd name="T6" fmla="*/ 36 w 36"/>
                  <a:gd name="T7" fmla="*/ 12 h 66"/>
                  <a:gd name="T8" fmla="*/ 30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30" y="0"/>
                    </a:moveTo>
                    <a:lnTo>
                      <a:pt x="0" y="60"/>
                    </a:lnTo>
                    <a:lnTo>
                      <a:pt x="6" y="66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89" name="Freeform 341"/>
              <p:cNvSpPr>
                <a:spLocks/>
              </p:cNvSpPr>
              <p:nvPr/>
            </p:nvSpPr>
            <p:spPr bwMode="auto">
              <a:xfrm>
                <a:off x="5048" y="1872"/>
                <a:ext cx="36" cy="66"/>
              </a:xfrm>
              <a:custGeom>
                <a:avLst/>
                <a:gdLst>
                  <a:gd name="T0" fmla="*/ 30 w 36"/>
                  <a:gd name="T1" fmla="*/ 0 h 66"/>
                  <a:gd name="T2" fmla="*/ 0 w 36"/>
                  <a:gd name="T3" fmla="*/ 60 h 66"/>
                  <a:gd name="T4" fmla="*/ 6 w 36"/>
                  <a:gd name="T5" fmla="*/ 66 h 66"/>
                  <a:gd name="T6" fmla="*/ 36 w 36"/>
                  <a:gd name="T7" fmla="*/ 12 h 66"/>
                  <a:gd name="T8" fmla="*/ 30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30" y="0"/>
                    </a:moveTo>
                    <a:lnTo>
                      <a:pt x="0" y="60"/>
                    </a:lnTo>
                    <a:lnTo>
                      <a:pt x="6" y="66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0" name="Freeform 342"/>
              <p:cNvSpPr>
                <a:spLocks/>
              </p:cNvSpPr>
              <p:nvPr/>
            </p:nvSpPr>
            <p:spPr bwMode="auto">
              <a:xfrm>
                <a:off x="5054" y="1884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1" name="Freeform 343"/>
              <p:cNvSpPr>
                <a:spLocks/>
              </p:cNvSpPr>
              <p:nvPr/>
            </p:nvSpPr>
            <p:spPr bwMode="auto">
              <a:xfrm>
                <a:off x="5054" y="1884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2" name="Freeform 344"/>
              <p:cNvSpPr>
                <a:spLocks/>
              </p:cNvSpPr>
              <p:nvPr/>
            </p:nvSpPr>
            <p:spPr bwMode="auto">
              <a:xfrm>
                <a:off x="5060" y="1890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3" name="Freeform 345"/>
              <p:cNvSpPr>
                <a:spLocks/>
              </p:cNvSpPr>
              <p:nvPr/>
            </p:nvSpPr>
            <p:spPr bwMode="auto">
              <a:xfrm>
                <a:off x="5060" y="1890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4" name="Freeform 346"/>
              <p:cNvSpPr>
                <a:spLocks/>
              </p:cNvSpPr>
              <p:nvPr/>
            </p:nvSpPr>
            <p:spPr bwMode="auto">
              <a:xfrm>
                <a:off x="5066" y="1896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54 h 66"/>
                  <a:gd name="T4" fmla="*/ 0 w 30"/>
                  <a:gd name="T5" fmla="*/ 66 h 66"/>
                  <a:gd name="T6" fmla="*/ 30 w 30"/>
                  <a:gd name="T7" fmla="*/ 18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54"/>
                    </a:lnTo>
                    <a:lnTo>
                      <a:pt x="0" y="66"/>
                    </a:lnTo>
                    <a:lnTo>
                      <a:pt x="30" y="18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5" name="Freeform 347"/>
              <p:cNvSpPr>
                <a:spLocks/>
              </p:cNvSpPr>
              <p:nvPr/>
            </p:nvSpPr>
            <p:spPr bwMode="auto">
              <a:xfrm>
                <a:off x="5066" y="1896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54 h 66"/>
                  <a:gd name="T4" fmla="*/ 0 w 30"/>
                  <a:gd name="T5" fmla="*/ 66 h 66"/>
                  <a:gd name="T6" fmla="*/ 30 w 30"/>
                  <a:gd name="T7" fmla="*/ 18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54"/>
                    </a:lnTo>
                    <a:lnTo>
                      <a:pt x="0" y="66"/>
                    </a:lnTo>
                    <a:lnTo>
                      <a:pt x="30" y="18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6" name="Freeform 348"/>
              <p:cNvSpPr>
                <a:spLocks/>
              </p:cNvSpPr>
              <p:nvPr/>
            </p:nvSpPr>
            <p:spPr bwMode="auto">
              <a:xfrm>
                <a:off x="5066" y="1914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48 h 66"/>
                  <a:gd name="T4" fmla="*/ 0 w 30"/>
                  <a:gd name="T5" fmla="*/ 66 h 66"/>
                  <a:gd name="T6" fmla="*/ 30 w 30"/>
                  <a:gd name="T7" fmla="*/ 12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48"/>
                    </a:lnTo>
                    <a:lnTo>
                      <a:pt x="0" y="66"/>
                    </a:lnTo>
                    <a:lnTo>
                      <a:pt x="30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7" name="Freeform 349"/>
              <p:cNvSpPr>
                <a:spLocks/>
              </p:cNvSpPr>
              <p:nvPr/>
            </p:nvSpPr>
            <p:spPr bwMode="auto">
              <a:xfrm>
                <a:off x="5066" y="1914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48 h 66"/>
                  <a:gd name="T4" fmla="*/ 0 w 30"/>
                  <a:gd name="T5" fmla="*/ 66 h 66"/>
                  <a:gd name="T6" fmla="*/ 30 w 30"/>
                  <a:gd name="T7" fmla="*/ 12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48"/>
                    </a:lnTo>
                    <a:lnTo>
                      <a:pt x="0" y="66"/>
                    </a:ln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8" name="Freeform 350"/>
              <p:cNvSpPr>
                <a:spLocks/>
              </p:cNvSpPr>
              <p:nvPr/>
            </p:nvSpPr>
            <p:spPr bwMode="auto">
              <a:xfrm>
                <a:off x="5060" y="1926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54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54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199" name="Freeform 351"/>
              <p:cNvSpPr>
                <a:spLocks/>
              </p:cNvSpPr>
              <p:nvPr/>
            </p:nvSpPr>
            <p:spPr bwMode="auto">
              <a:xfrm>
                <a:off x="5060" y="1926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54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54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0" name="Freeform 352"/>
              <p:cNvSpPr>
                <a:spLocks/>
              </p:cNvSpPr>
              <p:nvPr/>
            </p:nvSpPr>
            <p:spPr bwMode="auto">
              <a:xfrm>
                <a:off x="5036" y="1956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48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48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1" name="Freeform 353"/>
              <p:cNvSpPr>
                <a:spLocks/>
              </p:cNvSpPr>
              <p:nvPr/>
            </p:nvSpPr>
            <p:spPr bwMode="auto">
              <a:xfrm>
                <a:off x="5036" y="1956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48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48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2" name="Freeform 354"/>
              <p:cNvSpPr>
                <a:spLocks/>
              </p:cNvSpPr>
              <p:nvPr/>
            </p:nvSpPr>
            <p:spPr bwMode="auto">
              <a:xfrm>
                <a:off x="4880" y="2064"/>
                <a:ext cx="18" cy="48"/>
              </a:xfrm>
              <a:custGeom>
                <a:avLst/>
                <a:gdLst>
                  <a:gd name="T0" fmla="*/ 12 w 18"/>
                  <a:gd name="T1" fmla="*/ 0 h 48"/>
                  <a:gd name="T2" fmla="*/ 0 w 18"/>
                  <a:gd name="T3" fmla="*/ 36 h 48"/>
                  <a:gd name="T4" fmla="*/ 6 w 18"/>
                  <a:gd name="T5" fmla="*/ 48 h 48"/>
                  <a:gd name="T6" fmla="*/ 18 w 18"/>
                  <a:gd name="T7" fmla="*/ 12 h 48"/>
                  <a:gd name="T8" fmla="*/ 12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2" y="0"/>
                    </a:moveTo>
                    <a:lnTo>
                      <a:pt x="0" y="36"/>
                    </a:lnTo>
                    <a:lnTo>
                      <a:pt x="6" y="48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3" name="Freeform 355"/>
              <p:cNvSpPr>
                <a:spLocks/>
              </p:cNvSpPr>
              <p:nvPr/>
            </p:nvSpPr>
            <p:spPr bwMode="auto">
              <a:xfrm>
                <a:off x="4880" y="2064"/>
                <a:ext cx="18" cy="48"/>
              </a:xfrm>
              <a:custGeom>
                <a:avLst/>
                <a:gdLst>
                  <a:gd name="T0" fmla="*/ 12 w 18"/>
                  <a:gd name="T1" fmla="*/ 0 h 48"/>
                  <a:gd name="T2" fmla="*/ 0 w 18"/>
                  <a:gd name="T3" fmla="*/ 36 h 48"/>
                  <a:gd name="T4" fmla="*/ 6 w 18"/>
                  <a:gd name="T5" fmla="*/ 48 h 48"/>
                  <a:gd name="T6" fmla="*/ 18 w 18"/>
                  <a:gd name="T7" fmla="*/ 12 h 48"/>
                  <a:gd name="T8" fmla="*/ 12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2" y="0"/>
                    </a:moveTo>
                    <a:lnTo>
                      <a:pt x="0" y="36"/>
                    </a:lnTo>
                    <a:lnTo>
                      <a:pt x="6" y="48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4" name="Freeform 356"/>
              <p:cNvSpPr>
                <a:spLocks/>
              </p:cNvSpPr>
              <p:nvPr/>
            </p:nvSpPr>
            <p:spPr bwMode="auto">
              <a:xfrm>
                <a:off x="4886" y="2076"/>
                <a:ext cx="18" cy="54"/>
              </a:xfrm>
              <a:custGeom>
                <a:avLst/>
                <a:gdLst>
                  <a:gd name="T0" fmla="*/ 12 w 18"/>
                  <a:gd name="T1" fmla="*/ 0 h 54"/>
                  <a:gd name="T2" fmla="*/ 0 w 18"/>
                  <a:gd name="T3" fmla="*/ 36 h 54"/>
                  <a:gd name="T4" fmla="*/ 6 w 18"/>
                  <a:gd name="T5" fmla="*/ 54 h 54"/>
                  <a:gd name="T6" fmla="*/ 18 w 18"/>
                  <a:gd name="T7" fmla="*/ 24 h 54"/>
                  <a:gd name="T8" fmla="*/ 12 w 1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4">
                    <a:moveTo>
                      <a:pt x="12" y="0"/>
                    </a:moveTo>
                    <a:lnTo>
                      <a:pt x="0" y="36"/>
                    </a:lnTo>
                    <a:lnTo>
                      <a:pt x="6" y="54"/>
                    </a:lnTo>
                    <a:lnTo>
                      <a:pt x="18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5" name="Freeform 357"/>
              <p:cNvSpPr>
                <a:spLocks/>
              </p:cNvSpPr>
              <p:nvPr/>
            </p:nvSpPr>
            <p:spPr bwMode="auto">
              <a:xfrm>
                <a:off x="4886" y="2076"/>
                <a:ext cx="18" cy="54"/>
              </a:xfrm>
              <a:custGeom>
                <a:avLst/>
                <a:gdLst>
                  <a:gd name="T0" fmla="*/ 12 w 18"/>
                  <a:gd name="T1" fmla="*/ 0 h 54"/>
                  <a:gd name="T2" fmla="*/ 0 w 18"/>
                  <a:gd name="T3" fmla="*/ 36 h 54"/>
                  <a:gd name="T4" fmla="*/ 6 w 18"/>
                  <a:gd name="T5" fmla="*/ 54 h 54"/>
                  <a:gd name="T6" fmla="*/ 18 w 18"/>
                  <a:gd name="T7" fmla="*/ 24 h 54"/>
                  <a:gd name="T8" fmla="*/ 12 w 1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4">
                    <a:moveTo>
                      <a:pt x="12" y="0"/>
                    </a:moveTo>
                    <a:lnTo>
                      <a:pt x="0" y="36"/>
                    </a:lnTo>
                    <a:lnTo>
                      <a:pt x="6" y="54"/>
                    </a:lnTo>
                    <a:lnTo>
                      <a:pt x="18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6" name="Freeform 358"/>
              <p:cNvSpPr>
                <a:spLocks/>
              </p:cNvSpPr>
              <p:nvPr/>
            </p:nvSpPr>
            <p:spPr bwMode="auto">
              <a:xfrm>
                <a:off x="4892" y="2100"/>
                <a:ext cx="30" cy="42"/>
              </a:xfrm>
              <a:custGeom>
                <a:avLst/>
                <a:gdLst>
                  <a:gd name="T0" fmla="*/ 12 w 30"/>
                  <a:gd name="T1" fmla="*/ 0 h 42"/>
                  <a:gd name="T2" fmla="*/ 0 w 30"/>
                  <a:gd name="T3" fmla="*/ 30 h 42"/>
                  <a:gd name="T4" fmla="*/ 18 w 30"/>
                  <a:gd name="T5" fmla="*/ 42 h 42"/>
                  <a:gd name="T6" fmla="*/ 30 w 30"/>
                  <a:gd name="T7" fmla="*/ 12 h 42"/>
                  <a:gd name="T8" fmla="*/ 12 w 3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2">
                    <a:moveTo>
                      <a:pt x="12" y="0"/>
                    </a:moveTo>
                    <a:lnTo>
                      <a:pt x="0" y="30"/>
                    </a:lnTo>
                    <a:lnTo>
                      <a:pt x="18" y="42"/>
                    </a:lnTo>
                    <a:lnTo>
                      <a:pt x="3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7" name="Freeform 359"/>
              <p:cNvSpPr>
                <a:spLocks/>
              </p:cNvSpPr>
              <p:nvPr/>
            </p:nvSpPr>
            <p:spPr bwMode="auto">
              <a:xfrm>
                <a:off x="4892" y="2100"/>
                <a:ext cx="30" cy="42"/>
              </a:xfrm>
              <a:custGeom>
                <a:avLst/>
                <a:gdLst>
                  <a:gd name="T0" fmla="*/ 12 w 30"/>
                  <a:gd name="T1" fmla="*/ 0 h 42"/>
                  <a:gd name="T2" fmla="*/ 0 w 30"/>
                  <a:gd name="T3" fmla="*/ 30 h 42"/>
                  <a:gd name="T4" fmla="*/ 18 w 30"/>
                  <a:gd name="T5" fmla="*/ 42 h 42"/>
                  <a:gd name="T6" fmla="*/ 30 w 30"/>
                  <a:gd name="T7" fmla="*/ 12 h 42"/>
                  <a:gd name="T8" fmla="*/ 12 w 3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2">
                    <a:moveTo>
                      <a:pt x="12" y="0"/>
                    </a:moveTo>
                    <a:lnTo>
                      <a:pt x="0" y="30"/>
                    </a:lnTo>
                    <a:lnTo>
                      <a:pt x="18" y="42"/>
                    </a:lnTo>
                    <a:lnTo>
                      <a:pt x="30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8" name="Freeform 360"/>
              <p:cNvSpPr>
                <a:spLocks/>
              </p:cNvSpPr>
              <p:nvPr/>
            </p:nvSpPr>
            <p:spPr bwMode="auto">
              <a:xfrm>
                <a:off x="4910" y="2112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18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09" name="Freeform 361"/>
              <p:cNvSpPr>
                <a:spLocks/>
              </p:cNvSpPr>
              <p:nvPr/>
            </p:nvSpPr>
            <p:spPr bwMode="auto">
              <a:xfrm>
                <a:off x="4910" y="2112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18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0" name="Freeform 362"/>
              <p:cNvSpPr>
                <a:spLocks/>
              </p:cNvSpPr>
              <p:nvPr/>
            </p:nvSpPr>
            <p:spPr bwMode="auto">
              <a:xfrm>
                <a:off x="4910" y="2130"/>
                <a:ext cx="18" cy="42"/>
              </a:xfrm>
              <a:custGeom>
                <a:avLst/>
                <a:gdLst>
                  <a:gd name="T0" fmla="*/ 12 w 18"/>
                  <a:gd name="T1" fmla="*/ 0 h 42"/>
                  <a:gd name="T2" fmla="*/ 0 w 18"/>
                  <a:gd name="T3" fmla="*/ 30 h 42"/>
                  <a:gd name="T4" fmla="*/ 0 w 18"/>
                  <a:gd name="T5" fmla="*/ 42 h 42"/>
                  <a:gd name="T6" fmla="*/ 18 w 18"/>
                  <a:gd name="T7" fmla="*/ 12 h 42"/>
                  <a:gd name="T8" fmla="*/ 12 w 1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2">
                    <a:moveTo>
                      <a:pt x="12" y="0"/>
                    </a:moveTo>
                    <a:lnTo>
                      <a:pt x="0" y="30"/>
                    </a:lnTo>
                    <a:lnTo>
                      <a:pt x="0" y="42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1" name="Freeform 363"/>
              <p:cNvSpPr>
                <a:spLocks/>
              </p:cNvSpPr>
              <p:nvPr/>
            </p:nvSpPr>
            <p:spPr bwMode="auto">
              <a:xfrm>
                <a:off x="4910" y="2130"/>
                <a:ext cx="18" cy="42"/>
              </a:xfrm>
              <a:custGeom>
                <a:avLst/>
                <a:gdLst>
                  <a:gd name="T0" fmla="*/ 12 w 18"/>
                  <a:gd name="T1" fmla="*/ 0 h 42"/>
                  <a:gd name="T2" fmla="*/ 0 w 18"/>
                  <a:gd name="T3" fmla="*/ 30 h 42"/>
                  <a:gd name="T4" fmla="*/ 0 w 18"/>
                  <a:gd name="T5" fmla="*/ 42 h 42"/>
                  <a:gd name="T6" fmla="*/ 18 w 18"/>
                  <a:gd name="T7" fmla="*/ 12 h 42"/>
                  <a:gd name="T8" fmla="*/ 12 w 1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2">
                    <a:moveTo>
                      <a:pt x="12" y="0"/>
                    </a:moveTo>
                    <a:lnTo>
                      <a:pt x="0" y="30"/>
                    </a:lnTo>
                    <a:lnTo>
                      <a:pt x="0" y="42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2" name="Freeform 364"/>
              <p:cNvSpPr>
                <a:spLocks/>
              </p:cNvSpPr>
              <p:nvPr/>
            </p:nvSpPr>
            <p:spPr bwMode="auto">
              <a:xfrm>
                <a:off x="4910" y="2142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30 h 48"/>
                  <a:gd name="T4" fmla="*/ 0 w 18"/>
                  <a:gd name="T5" fmla="*/ 48 h 48"/>
                  <a:gd name="T6" fmla="*/ 12 w 18"/>
                  <a:gd name="T7" fmla="*/ 18 h 48"/>
                  <a:gd name="T8" fmla="*/ 18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3" name="Freeform 365"/>
              <p:cNvSpPr>
                <a:spLocks/>
              </p:cNvSpPr>
              <p:nvPr/>
            </p:nvSpPr>
            <p:spPr bwMode="auto">
              <a:xfrm>
                <a:off x="4910" y="2142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30 h 48"/>
                  <a:gd name="T4" fmla="*/ 0 w 18"/>
                  <a:gd name="T5" fmla="*/ 48 h 48"/>
                  <a:gd name="T6" fmla="*/ 12 w 18"/>
                  <a:gd name="T7" fmla="*/ 18 h 48"/>
                  <a:gd name="T8" fmla="*/ 18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4" name="Freeform 366"/>
              <p:cNvSpPr>
                <a:spLocks/>
              </p:cNvSpPr>
              <p:nvPr/>
            </p:nvSpPr>
            <p:spPr bwMode="auto">
              <a:xfrm>
                <a:off x="4910" y="2160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24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5" name="Freeform 367"/>
              <p:cNvSpPr>
                <a:spLocks/>
              </p:cNvSpPr>
              <p:nvPr/>
            </p:nvSpPr>
            <p:spPr bwMode="auto">
              <a:xfrm>
                <a:off x="4910" y="2160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24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6" name="Freeform 368"/>
              <p:cNvSpPr>
                <a:spLocks/>
              </p:cNvSpPr>
              <p:nvPr/>
            </p:nvSpPr>
            <p:spPr bwMode="auto">
              <a:xfrm>
                <a:off x="4910" y="2184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7" name="Freeform 369"/>
              <p:cNvSpPr>
                <a:spLocks/>
              </p:cNvSpPr>
              <p:nvPr/>
            </p:nvSpPr>
            <p:spPr bwMode="auto">
              <a:xfrm>
                <a:off x="4910" y="2184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8" name="Freeform 370"/>
              <p:cNvSpPr>
                <a:spLocks/>
              </p:cNvSpPr>
              <p:nvPr/>
            </p:nvSpPr>
            <p:spPr bwMode="auto">
              <a:xfrm>
                <a:off x="4916" y="2196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19" name="Freeform 371"/>
              <p:cNvSpPr>
                <a:spLocks/>
              </p:cNvSpPr>
              <p:nvPr/>
            </p:nvSpPr>
            <p:spPr bwMode="auto">
              <a:xfrm>
                <a:off x="4916" y="2196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0" name="Freeform 372"/>
              <p:cNvSpPr>
                <a:spLocks/>
              </p:cNvSpPr>
              <p:nvPr/>
            </p:nvSpPr>
            <p:spPr bwMode="auto">
              <a:xfrm>
                <a:off x="4922" y="2208"/>
                <a:ext cx="18" cy="30"/>
              </a:xfrm>
              <a:custGeom>
                <a:avLst/>
                <a:gdLst>
                  <a:gd name="T0" fmla="*/ 12 w 18"/>
                  <a:gd name="T1" fmla="*/ 0 h 30"/>
                  <a:gd name="T2" fmla="*/ 0 w 18"/>
                  <a:gd name="T3" fmla="*/ 24 h 30"/>
                  <a:gd name="T4" fmla="*/ 6 w 18"/>
                  <a:gd name="T5" fmla="*/ 30 h 30"/>
                  <a:gd name="T6" fmla="*/ 18 w 18"/>
                  <a:gd name="T7" fmla="*/ 12 h 30"/>
                  <a:gd name="T8" fmla="*/ 12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2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1" name="Freeform 373"/>
              <p:cNvSpPr>
                <a:spLocks/>
              </p:cNvSpPr>
              <p:nvPr/>
            </p:nvSpPr>
            <p:spPr bwMode="auto">
              <a:xfrm>
                <a:off x="4922" y="2208"/>
                <a:ext cx="18" cy="30"/>
              </a:xfrm>
              <a:custGeom>
                <a:avLst/>
                <a:gdLst>
                  <a:gd name="T0" fmla="*/ 12 w 18"/>
                  <a:gd name="T1" fmla="*/ 0 h 30"/>
                  <a:gd name="T2" fmla="*/ 0 w 18"/>
                  <a:gd name="T3" fmla="*/ 24 h 30"/>
                  <a:gd name="T4" fmla="*/ 6 w 18"/>
                  <a:gd name="T5" fmla="*/ 30 h 30"/>
                  <a:gd name="T6" fmla="*/ 18 w 18"/>
                  <a:gd name="T7" fmla="*/ 12 h 30"/>
                  <a:gd name="T8" fmla="*/ 12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2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2" name="Freeform 374"/>
              <p:cNvSpPr>
                <a:spLocks/>
              </p:cNvSpPr>
              <p:nvPr/>
            </p:nvSpPr>
            <p:spPr bwMode="auto">
              <a:xfrm>
                <a:off x="4928" y="2220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8 h 24"/>
                  <a:gd name="T4" fmla="*/ 6 w 24"/>
                  <a:gd name="T5" fmla="*/ 24 h 24"/>
                  <a:gd name="T6" fmla="*/ 24 w 24"/>
                  <a:gd name="T7" fmla="*/ 0 h 24"/>
                  <a:gd name="T8" fmla="*/ 12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3" name="Freeform 375"/>
              <p:cNvSpPr>
                <a:spLocks/>
              </p:cNvSpPr>
              <p:nvPr/>
            </p:nvSpPr>
            <p:spPr bwMode="auto">
              <a:xfrm>
                <a:off x="4928" y="2220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8 h 24"/>
                  <a:gd name="T4" fmla="*/ 6 w 24"/>
                  <a:gd name="T5" fmla="*/ 24 h 24"/>
                  <a:gd name="T6" fmla="*/ 24 w 24"/>
                  <a:gd name="T7" fmla="*/ 0 h 24"/>
                  <a:gd name="T8" fmla="*/ 12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24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4" name="Freeform 376"/>
              <p:cNvSpPr>
                <a:spLocks/>
              </p:cNvSpPr>
              <p:nvPr/>
            </p:nvSpPr>
            <p:spPr bwMode="auto">
              <a:xfrm>
                <a:off x="4934" y="222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0 w 36"/>
                  <a:gd name="T3" fmla="*/ 24 h 36"/>
                  <a:gd name="T4" fmla="*/ 18 w 36"/>
                  <a:gd name="T5" fmla="*/ 36 h 36"/>
                  <a:gd name="T6" fmla="*/ 36 w 36"/>
                  <a:gd name="T7" fmla="*/ 18 h 36"/>
                  <a:gd name="T8" fmla="*/ 18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0" y="24"/>
                    </a:lnTo>
                    <a:lnTo>
                      <a:pt x="18" y="36"/>
                    </a:lnTo>
                    <a:lnTo>
                      <a:pt x="36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5" name="Freeform 377"/>
              <p:cNvSpPr>
                <a:spLocks/>
              </p:cNvSpPr>
              <p:nvPr/>
            </p:nvSpPr>
            <p:spPr bwMode="auto">
              <a:xfrm>
                <a:off x="4934" y="222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0 w 36"/>
                  <a:gd name="T3" fmla="*/ 24 h 36"/>
                  <a:gd name="T4" fmla="*/ 18 w 36"/>
                  <a:gd name="T5" fmla="*/ 36 h 36"/>
                  <a:gd name="T6" fmla="*/ 36 w 36"/>
                  <a:gd name="T7" fmla="*/ 18 h 36"/>
                  <a:gd name="T8" fmla="*/ 18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0" y="24"/>
                    </a:lnTo>
                    <a:lnTo>
                      <a:pt x="18" y="36"/>
                    </a:lnTo>
                    <a:lnTo>
                      <a:pt x="36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6" name="Freeform 378"/>
              <p:cNvSpPr>
                <a:spLocks/>
              </p:cNvSpPr>
              <p:nvPr/>
            </p:nvSpPr>
            <p:spPr bwMode="auto">
              <a:xfrm>
                <a:off x="4952" y="2238"/>
                <a:ext cx="36" cy="30"/>
              </a:xfrm>
              <a:custGeom>
                <a:avLst/>
                <a:gdLst>
                  <a:gd name="T0" fmla="*/ 18 w 36"/>
                  <a:gd name="T1" fmla="*/ 0 h 30"/>
                  <a:gd name="T2" fmla="*/ 0 w 36"/>
                  <a:gd name="T3" fmla="*/ 18 h 30"/>
                  <a:gd name="T4" fmla="*/ 18 w 36"/>
                  <a:gd name="T5" fmla="*/ 30 h 30"/>
                  <a:gd name="T6" fmla="*/ 36 w 36"/>
                  <a:gd name="T7" fmla="*/ 12 h 30"/>
                  <a:gd name="T8" fmla="*/ 18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8" y="0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6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7" name="Freeform 379"/>
              <p:cNvSpPr>
                <a:spLocks/>
              </p:cNvSpPr>
              <p:nvPr/>
            </p:nvSpPr>
            <p:spPr bwMode="auto">
              <a:xfrm>
                <a:off x="4952" y="2238"/>
                <a:ext cx="36" cy="30"/>
              </a:xfrm>
              <a:custGeom>
                <a:avLst/>
                <a:gdLst>
                  <a:gd name="T0" fmla="*/ 18 w 36"/>
                  <a:gd name="T1" fmla="*/ 0 h 30"/>
                  <a:gd name="T2" fmla="*/ 0 w 36"/>
                  <a:gd name="T3" fmla="*/ 18 h 30"/>
                  <a:gd name="T4" fmla="*/ 18 w 36"/>
                  <a:gd name="T5" fmla="*/ 30 h 30"/>
                  <a:gd name="T6" fmla="*/ 36 w 36"/>
                  <a:gd name="T7" fmla="*/ 12 h 30"/>
                  <a:gd name="T8" fmla="*/ 18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8" y="0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6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8" name="Freeform 380"/>
              <p:cNvSpPr>
                <a:spLocks/>
              </p:cNvSpPr>
              <p:nvPr/>
            </p:nvSpPr>
            <p:spPr bwMode="auto">
              <a:xfrm>
                <a:off x="4862" y="2226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6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29" name="Freeform 381"/>
              <p:cNvSpPr>
                <a:spLocks/>
              </p:cNvSpPr>
              <p:nvPr/>
            </p:nvSpPr>
            <p:spPr bwMode="auto">
              <a:xfrm>
                <a:off x="4862" y="2226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6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0" name="Freeform 382"/>
              <p:cNvSpPr>
                <a:spLocks/>
              </p:cNvSpPr>
              <p:nvPr/>
            </p:nvSpPr>
            <p:spPr bwMode="auto">
              <a:xfrm>
                <a:off x="4856" y="225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18 h 24"/>
                  <a:gd name="T4" fmla="*/ 0 w 6"/>
                  <a:gd name="T5" fmla="*/ 24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1" name="Freeform 383"/>
              <p:cNvSpPr>
                <a:spLocks/>
              </p:cNvSpPr>
              <p:nvPr/>
            </p:nvSpPr>
            <p:spPr bwMode="auto">
              <a:xfrm>
                <a:off x="4856" y="225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18 h 24"/>
                  <a:gd name="T4" fmla="*/ 0 w 6"/>
                  <a:gd name="T5" fmla="*/ 24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2" name="Freeform 384"/>
              <p:cNvSpPr>
                <a:spLocks/>
              </p:cNvSpPr>
              <p:nvPr/>
            </p:nvSpPr>
            <p:spPr bwMode="auto">
              <a:xfrm>
                <a:off x="4856" y="2256"/>
                <a:ext cx="12" cy="24"/>
              </a:xfrm>
              <a:custGeom>
                <a:avLst/>
                <a:gdLst>
                  <a:gd name="T0" fmla="*/ 6 w 12"/>
                  <a:gd name="T1" fmla="*/ 0 h 24"/>
                  <a:gd name="T2" fmla="*/ 0 w 12"/>
                  <a:gd name="T3" fmla="*/ 18 h 24"/>
                  <a:gd name="T4" fmla="*/ 0 w 12"/>
                  <a:gd name="T5" fmla="*/ 24 h 24"/>
                  <a:gd name="T6" fmla="*/ 12 w 12"/>
                  <a:gd name="T7" fmla="*/ 6 h 24"/>
                  <a:gd name="T8" fmla="*/ 6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12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3" name="Freeform 385"/>
              <p:cNvSpPr>
                <a:spLocks/>
              </p:cNvSpPr>
              <p:nvPr/>
            </p:nvSpPr>
            <p:spPr bwMode="auto">
              <a:xfrm>
                <a:off x="4856" y="2256"/>
                <a:ext cx="12" cy="24"/>
              </a:xfrm>
              <a:custGeom>
                <a:avLst/>
                <a:gdLst>
                  <a:gd name="T0" fmla="*/ 6 w 12"/>
                  <a:gd name="T1" fmla="*/ 0 h 24"/>
                  <a:gd name="T2" fmla="*/ 0 w 12"/>
                  <a:gd name="T3" fmla="*/ 18 h 24"/>
                  <a:gd name="T4" fmla="*/ 0 w 12"/>
                  <a:gd name="T5" fmla="*/ 24 h 24"/>
                  <a:gd name="T6" fmla="*/ 12 w 12"/>
                  <a:gd name="T7" fmla="*/ 6 h 24"/>
                  <a:gd name="T8" fmla="*/ 6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12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4" name="Freeform 386"/>
              <p:cNvSpPr>
                <a:spLocks/>
              </p:cNvSpPr>
              <p:nvPr/>
            </p:nvSpPr>
            <p:spPr bwMode="auto">
              <a:xfrm>
                <a:off x="4856" y="2262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18 h 24"/>
                  <a:gd name="T4" fmla="*/ 6 w 12"/>
                  <a:gd name="T5" fmla="*/ 24 h 24"/>
                  <a:gd name="T6" fmla="*/ 12 w 12"/>
                  <a:gd name="T7" fmla="*/ 6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5" name="Freeform 387"/>
              <p:cNvSpPr>
                <a:spLocks/>
              </p:cNvSpPr>
              <p:nvPr/>
            </p:nvSpPr>
            <p:spPr bwMode="auto">
              <a:xfrm>
                <a:off x="4856" y="2262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18 h 24"/>
                  <a:gd name="T4" fmla="*/ 6 w 12"/>
                  <a:gd name="T5" fmla="*/ 24 h 24"/>
                  <a:gd name="T6" fmla="*/ 12 w 12"/>
                  <a:gd name="T7" fmla="*/ 6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12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6" name="Freeform 388"/>
              <p:cNvSpPr>
                <a:spLocks/>
              </p:cNvSpPr>
              <p:nvPr/>
            </p:nvSpPr>
            <p:spPr bwMode="auto">
              <a:xfrm>
                <a:off x="4862" y="2268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0 w 18"/>
                  <a:gd name="T3" fmla="*/ 18 h 18"/>
                  <a:gd name="T4" fmla="*/ 6 w 18"/>
                  <a:gd name="T5" fmla="*/ 18 h 18"/>
                  <a:gd name="T6" fmla="*/ 18 w 18"/>
                  <a:gd name="T7" fmla="*/ 6 h 18"/>
                  <a:gd name="T8" fmla="*/ 6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7" name="Freeform 389"/>
              <p:cNvSpPr>
                <a:spLocks/>
              </p:cNvSpPr>
              <p:nvPr/>
            </p:nvSpPr>
            <p:spPr bwMode="auto">
              <a:xfrm>
                <a:off x="4862" y="2268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0 w 18"/>
                  <a:gd name="T3" fmla="*/ 18 h 18"/>
                  <a:gd name="T4" fmla="*/ 6 w 18"/>
                  <a:gd name="T5" fmla="*/ 18 h 18"/>
                  <a:gd name="T6" fmla="*/ 18 w 18"/>
                  <a:gd name="T7" fmla="*/ 6 h 18"/>
                  <a:gd name="T8" fmla="*/ 6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8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8" name="Freeform 390"/>
              <p:cNvSpPr>
                <a:spLocks/>
              </p:cNvSpPr>
              <p:nvPr/>
            </p:nvSpPr>
            <p:spPr bwMode="auto">
              <a:xfrm>
                <a:off x="4868" y="2274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6 w 12"/>
                  <a:gd name="T5" fmla="*/ 18 h 18"/>
                  <a:gd name="T6" fmla="*/ 12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39" name="Freeform 391"/>
              <p:cNvSpPr>
                <a:spLocks/>
              </p:cNvSpPr>
              <p:nvPr/>
            </p:nvSpPr>
            <p:spPr bwMode="auto">
              <a:xfrm>
                <a:off x="4868" y="2274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6 w 12"/>
                  <a:gd name="T5" fmla="*/ 18 h 18"/>
                  <a:gd name="T6" fmla="*/ 12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0" name="Freeform 392"/>
              <p:cNvSpPr>
                <a:spLocks/>
              </p:cNvSpPr>
              <p:nvPr/>
            </p:nvSpPr>
            <p:spPr bwMode="auto">
              <a:xfrm>
                <a:off x="4856" y="2280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6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1" name="Freeform 393"/>
              <p:cNvSpPr>
                <a:spLocks/>
              </p:cNvSpPr>
              <p:nvPr/>
            </p:nvSpPr>
            <p:spPr bwMode="auto">
              <a:xfrm>
                <a:off x="4856" y="2280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6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2" name="Freeform 394"/>
              <p:cNvSpPr>
                <a:spLocks/>
              </p:cNvSpPr>
              <p:nvPr/>
            </p:nvSpPr>
            <p:spPr bwMode="auto">
              <a:xfrm>
                <a:off x="4856" y="2286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12 w 12"/>
                  <a:gd name="T7" fmla="*/ 0 h 18"/>
                  <a:gd name="T8" fmla="*/ 6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3" name="Freeform 395"/>
              <p:cNvSpPr>
                <a:spLocks/>
              </p:cNvSpPr>
              <p:nvPr/>
            </p:nvSpPr>
            <p:spPr bwMode="auto">
              <a:xfrm>
                <a:off x="4856" y="2286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12 w 12"/>
                  <a:gd name="T7" fmla="*/ 0 h 18"/>
                  <a:gd name="T8" fmla="*/ 6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4" name="Freeform 396"/>
              <p:cNvSpPr>
                <a:spLocks/>
              </p:cNvSpPr>
              <p:nvPr/>
            </p:nvSpPr>
            <p:spPr bwMode="auto">
              <a:xfrm>
                <a:off x="4856" y="2286"/>
                <a:ext cx="24" cy="18"/>
              </a:xfrm>
              <a:custGeom>
                <a:avLst/>
                <a:gdLst>
                  <a:gd name="T0" fmla="*/ 12 w 24"/>
                  <a:gd name="T1" fmla="*/ 0 h 18"/>
                  <a:gd name="T2" fmla="*/ 0 w 24"/>
                  <a:gd name="T3" fmla="*/ 18 h 18"/>
                  <a:gd name="T4" fmla="*/ 12 w 24"/>
                  <a:gd name="T5" fmla="*/ 18 h 18"/>
                  <a:gd name="T6" fmla="*/ 24 w 24"/>
                  <a:gd name="T7" fmla="*/ 6 h 18"/>
                  <a:gd name="T8" fmla="*/ 12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24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5" name="Freeform 397"/>
              <p:cNvSpPr>
                <a:spLocks/>
              </p:cNvSpPr>
              <p:nvPr/>
            </p:nvSpPr>
            <p:spPr bwMode="auto">
              <a:xfrm>
                <a:off x="4856" y="2286"/>
                <a:ext cx="24" cy="18"/>
              </a:xfrm>
              <a:custGeom>
                <a:avLst/>
                <a:gdLst>
                  <a:gd name="T0" fmla="*/ 12 w 24"/>
                  <a:gd name="T1" fmla="*/ 0 h 18"/>
                  <a:gd name="T2" fmla="*/ 0 w 24"/>
                  <a:gd name="T3" fmla="*/ 18 h 18"/>
                  <a:gd name="T4" fmla="*/ 12 w 24"/>
                  <a:gd name="T5" fmla="*/ 18 h 18"/>
                  <a:gd name="T6" fmla="*/ 24 w 24"/>
                  <a:gd name="T7" fmla="*/ 6 h 18"/>
                  <a:gd name="T8" fmla="*/ 12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24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6" name="Freeform 398"/>
              <p:cNvSpPr>
                <a:spLocks/>
              </p:cNvSpPr>
              <p:nvPr/>
            </p:nvSpPr>
            <p:spPr bwMode="auto">
              <a:xfrm>
                <a:off x="4868" y="2292"/>
                <a:ext cx="30" cy="24"/>
              </a:xfrm>
              <a:custGeom>
                <a:avLst/>
                <a:gdLst>
                  <a:gd name="T0" fmla="*/ 12 w 30"/>
                  <a:gd name="T1" fmla="*/ 0 h 24"/>
                  <a:gd name="T2" fmla="*/ 0 w 30"/>
                  <a:gd name="T3" fmla="*/ 12 h 24"/>
                  <a:gd name="T4" fmla="*/ 18 w 30"/>
                  <a:gd name="T5" fmla="*/ 24 h 24"/>
                  <a:gd name="T6" fmla="*/ 30 w 30"/>
                  <a:gd name="T7" fmla="*/ 12 h 24"/>
                  <a:gd name="T8" fmla="*/ 12 w 3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12" y="0"/>
                    </a:moveTo>
                    <a:lnTo>
                      <a:pt x="0" y="12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7" name="Freeform 399"/>
              <p:cNvSpPr>
                <a:spLocks/>
              </p:cNvSpPr>
              <p:nvPr/>
            </p:nvSpPr>
            <p:spPr bwMode="auto">
              <a:xfrm>
                <a:off x="4868" y="2292"/>
                <a:ext cx="30" cy="24"/>
              </a:xfrm>
              <a:custGeom>
                <a:avLst/>
                <a:gdLst>
                  <a:gd name="T0" fmla="*/ 12 w 30"/>
                  <a:gd name="T1" fmla="*/ 0 h 24"/>
                  <a:gd name="T2" fmla="*/ 0 w 30"/>
                  <a:gd name="T3" fmla="*/ 12 h 24"/>
                  <a:gd name="T4" fmla="*/ 18 w 30"/>
                  <a:gd name="T5" fmla="*/ 24 h 24"/>
                  <a:gd name="T6" fmla="*/ 30 w 30"/>
                  <a:gd name="T7" fmla="*/ 12 h 24"/>
                  <a:gd name="T8" fmla="*/ 12 w 3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12" y="0"/>
                    </a:moveTo>
                    <a:lnTo>
                      <a:pt x="0" y="12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8" name="Freeform 400"/>
              <p:cNvSpPr>
                <a:spLocks/>
              </p:cNvSpPr>
              <p:nvPr/>
            </p:nvSpPr>
            <p:spPr bwMode="auto">
              <a:xfrm>
                <a:off x="4886" y="2304"/>
                <a:ext cx="36" cy="30"/>
              </a:xfrm>
              <a:custGeom>
                <a:avLst/>
                <a:gdLst>
                  <a:gd name="T0" fmla="*/ 12 w 36"/>
                  <a:gd name="T1" fmla="*/ 0 h 30"/>
                  <a:gd name="T2" fmla="*/ 0 w 36"/>
                  <a:gd name="T3" fmla="*/ 12 h 30"/>
                  <a:gd name="T4" fmla="*/ 24 w 36"/>
                  <a:gd name="T5" fmla="*/ 30 h 30"/>
                  <a:gd name="T6" fmla="*/ 36 w 36"/>
                  <a:gd name="T7" fmla="*/ 18 h 30"/>
                  <a:gd name="T8" fmla="*/ 12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2" y="0"/>
                    </a:moveTo>
                    <a:lnTo>
                      <a:pt x="0" y="12"/>
                    </a:lnTo>
                    <a:lnTo>
                      <a:pt x="24" y="30"/>
                    </a:lnTo>
                    <a:lnTo>
                      <a:pt x="36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49" name="Freeform 401"/>
              <p:cNvSpPr>
                <a:spLocks/>
              </p:cNvSpPr>
              <p:nvPr/>
            </p:nvSpPr>
            <p:spPr bwMode="auto">
              <a:xfrm>
                <a:off x="4886" y="2304"/>
                <a:ext cx="36" cy="30"/>
              </a:xfrm>
              <a:custGeom>
                <a:avLst/>
                <a:gdLst>
                  <a:gd name="T0" fmla="*/ 12 w 36"/>
                  <a:gd name="T1" fmla="*/ 0 h 30"/>
                  <a:gd name="T2" fmla="*/ 0 w 36"/>
                  <a:gd name="T3" fmla="*/ 12 h 30"/>
                  <a:gd name="T4" fmla="*/ 24 w 36"/>
                  <a:gd name="T5" fmla="*/ 30 h 30"/>
                  <a:gd name="T6" fmla="*/ 36 w 36"/>
                  <a:gd name="T7" fmla="*/ 18 h 30"/>
                  <a:gd name="T8" fmla="*/ 12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2" y="0"/>
                    </a:moveTo>
                    <a:lnTo>
                      <a:pt x="0" y="12"/>
                    </a:lnTo>
                    <a:lnTo>
                      <a:pt x="24" y="30"/>
                    </a:lnTo>
                    <a:lnTo>
                      <a:pt x="36" y="18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0" name="Freeform 402"/>
              <p:cNvSpPr>
                <a:spLocks/>
              </p:cNvSpPr>
              <p:nvPr/>
            </p:nvSpPr>
            <p:spPr bwMode="auto">
              <a:xfrm>
                <a:off x="4910" y="2322"/>
                <a:ext cx="24" cy="36"/>
              </a:xfrm>
              <a:custGeom>
                <a:avLst/>
                <a:gdLst>
                  <a:gd name="T0" fmla="*/ 12 w 24"/>
                  <a:gd name="T1" fmla="*/ 0 h 36"/>
                  <a:gd name="T2" fmla="*/ 0 w 24"/>
                  <a:gd name="T3" fmla="*/ 12 h 36"/>
                  <a:gd name="T4" fmla="*/ 12 w 24"/>
                  <a:gd name="T5" fmla="*/ 36 h 36"/>
                  <a:gd name="T6" fmla="*/ 24 w 24"/>
                  <a:gd name="T7" fmla="*/ 24 h 36"/>
                  <a:gd name="T8" fmla="*/ 12 w 2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12" y="0"/>
                    </a:moveTo>
                    <a:lnTo>
                      <a:pt x="0" y="12"/>
                    </a:lnTo>
                    <a:lnTo>
                      <a:pt x="12" y="36"/>
                    </a:lnTo>
                    <a:lnTo>
                      <a:pt x="24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1" name="Freeform 403"/>
              <p:cNvSpPr>
                <a:spLocks/>
              </p:cNvSpPr>
              <p:nvPr/>
            </p:nvSpPr>
            <p:spPr bwMode="auto">
              <a:xfrm>
                <a:off x="4910" y="2322"/>
                <a:ext cx="24" cy="36"/>
              </a:xfrm>
              <a:custGeom>
                <a:avLst/>
                <a:gdLst>
                  <a:gd name="T0" fmla="*/ 12 w 24"/>
                  <a:gd name="T1" fmla="*/ 0 h 36"/>
                  <a:gd name="T2" fmla="*/ 0 w 24"/>
                  <a:gd name="T3" fmla="*/ 12 h 36"/>
                  <a:gd name="T4" fmla="*/ 12 w 24"/>
                  <a:gd name="T5" fmla="*/ 36 h 36"/>
                  <a:gd name="T6" fmla="*/ 24 w 24"/>
                  <a:gd name="T7" fmla="*/ 24 h 36"/>
                  <a:gd name="T8" fmla="*/ 12 w 2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12" y="0"/>
                    </a:moveTo>
                    <a:lnTo>
                      <a:pt x="0" y="12"/>
                    </a:lnTo>
                    <a:lnTo>
                      <a:pt x="12" y="36"/>
                    </a:lnTo>
                    <a:lnTo>
                      <a:pt x="24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2" name="Freeform 404"/>
              <p:cNvSpPr>
                <a:spLocks/>
              </p:cNvSpPr>
              <p:nvPr/>
            </p:nvSpPr>
            <p:spPr bwMode="auto">
              <a:xfrm>
                <a:off x="4922" y="2346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12 h 30"/>
                  <a:gd name="T4" fmla="*/ 12 w 24"/>
                  <a:gd name="T5" fmla="*/ 30 h 30"/>
                  <a:gd name="T6" fmla="*/ 24 w 24"/>
                  <a:gd name="T7" fmla="*/ 24 h 30"/>
                  <a:gd name="T8" fmla="*/ 12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12"/>
                    </a:lnTo>
                    <a:lnTo>
                      <a:pt x="12" y="30"/>
                    </a:lnTo>
                    <a:lnTo>
                      <a:pt x="24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3" name="Freeform 405"/>
              <p:cNvSpPr>
                <a:spLocks/>
              </p:cNvSpPr>
              <p:nvPr/>
            </p:nvSpPr>
            <p:spPr bwMode="auto">
              <a:xfrm>
                <a:off x="4922" y="2346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12 h 30"/>
                  <a:gd name="T4" fmla="*/ 12 w 24"/>
                  <a:gd name="T5" fmla="*/ 30 h 30"/>
                  <a:gd name="T6" fmla="*/ 24 w 24"/>
                  <a:gd name="T7" fmla="*/ 24 h 30"/>
                  <a:gd name="T8" fmla="*/ 12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12"/>
                    </a:lnTo>
                    <a:lnTo>
                      <a:pt x="12" y="30"/>
                    </a:lnTo>
                    <a:lnTo>
                      <a:pt x="24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4" name="Freeform 406"/>
              <p:cNvSpPr>
                <a:spLocks/>
              </p:cNvSpPr>
              <p:nvPr/>
            </p:nvSpPr>
            <p:spPr bwMode="auto">
              <a:xfrm>
                <a:off x="4934" y="2370"/>
                <a:ext cx="30" cy="30"/>
              </a:xfrm>
              <a:custGeom>
                <a:avLst/>
                <a:gdLst>
                  <a:gd name="T0" fmla="*/ 12 w 30"/>
                  <a:gd name="T1" fmla="*/ 0 h 30"/>
                  <a:gd name="T2" fmla="*/ 0 w 30"/>
                  <a:gd name="T3" fmla="*/ 6 h 30"/>
                  <a:gd name="T4" fmla="*/ 12 w 30"/>
                  <a:gd name="T5" fmla="*/ 30 h 30"/>
                  <a:gd name="T6" fmla="*/ 30 w 30"/>
                  <a:gd name="T7" fmla="*/ 24 h 30"/>
                  <a:gd name="T8" fmla="*/ 12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12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30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5" name="Freeform 407"/>
              <p:cNvSpPr>
                <a:spLocks/>
              </p:cNvSpPr>
              <p:nvPr/>
            </p:nvSpPr>
            <p:spPr bwMode="auto">
              <a:xfrm>
                <a:off x="4934" y="2370"/>
                <a:ext cx="30" cy="30"/>
              </a:xfrm>
              <a:custGeom>
                <a:avLst/>
                <a:gdLst>
                  <a:gd name="T0" fmla="*/ 12 w 30"/>
                  <a:gd name="T1" fmla="*/ 0 h 30"/>
                  <a:gd name="T2" fmla="*/ 0 w 30"/>
                  <a:gd name="T3" fmla="*/ 6 h 30"/>
                  <a:gd name="T4" fmla="*/ 12 w 30"/>
                  <a:gd name="T5" fmla="*/ 30 h 30"/>
                  <a:gd name="T6" fmla="*/ 30 w 30"/>
                  <a:gd name="T7" fmla="*/ 24 h 30"/>
                  <a:gd name="T8" fmla="*/ 12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12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30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6" name="Freeform 408"/>
              <p:cNvSpPr>
                <a:spLocks/>
              </p:cNvSpPr>
              <p:nvPr/>
            </p:nvSpPr>
            <p:spPr bwMode="auto">
              <a:xfrm>
                <a:off x="4946" y="2394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6 h 18"/>
                  <a:gd name="T4" fmla="*/ 6 w 18"/>
                  <a:gd name="T5" fmla="*/ 18 h 18"/>
                  <a:gd name="T6" fmla="*/ 18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6"/>
                    </a:lnTo>
                    <a:lnTo>
                      <a:pt x="6" y="18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7" name="Freeform 409"/>
              <p:cNvSpPr>
                <a:spLocks/>
              </p:cNvSpPr>
              <p:nvPr/>
            </p:nvSpPr>
            <p:spPr bwMode="auto">
              <a:xfrm>
                <a:off x="4946" y="2394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6 h 18"/>
                  <a:gd name="T4" fmla="*/ 6 w 18"/>
                  <a:gd name="T5" fmla="*/ 18 h 18"/>
                  <a:gd name="T6" fmla="*/ 18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6"/>
                    </a:lnTo>
                    <a:lnTo>
                      <a:pt x="6" y="18"/>
                    </a:ln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8" name="Freeform 410"/>
              <p:cNvSpPr>
                <a:spLocks/>
              </p:cNvSpPr>
              <p:nvPr/>
            </p:nvSpPr>
            <p:spPr bwMode="auto">
              <a:xfrm>
                <a:off x="4952" y="2406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0 w 18"/>
                  <a:gd name="T3" fmla="*/ 6 h 12"/>
                  <a:gd name="T4" fmla="*/ 0 w 18"/>
                  <a:gd name="T5" fmla="*/ 12 h 12"/>
                  <a:gd name="T6" fmla="*/ 18 w 18"/>
                  <a:gd name="T7" fmla="*/ 12 h 12"/>
                  <a:gd name="T8" fmla="*/ 12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59" name="Freeform 411"/>
              <p:cNvSpPr>
                <a:spLocks/>
              </p:cNvSpPr>
              <p:nvPr/>
            </p:nvSpPr>
            <p:spPr bwMode="auto">
              <a:xfrm>
                <a:off x="4952" y="2406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0 w 18"/>
                  <a:gd name="T3" fmla="*/ 6 h 12"/>
                  <a:gd name="T4" fmla="*/ 0 w 18"/>
                  <a:gd name="T5" fmla="*/ 12 h 12"/>
                  <a:gd name="T6" fmla="*/ 18 w 18"/>
                  <a:gd name="T7" fmla="*/ 12 h 12"/>
                  <a:gd name="T8" fmla="*/ 12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0" name="Rectangle 412"/>
              <p:cNvSpPr>
                <a:spLocks noChangeArrowheads="1"/>
              </p:cNvSpPr>
              <p:nvPr/>
            </p:nvSpPr>
            <p:spPr bwMode="auto">
              <a:xfrm>
                <a:off x="4970" y="2418"/>
                <a:ext cx="18" cy="6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1" name="Rectangle 413"/>
              <p:cNvSpPr>
                <a:spLocks noChangeArrowheads="1"/>
              </p:cNvSpPr>
              <p:nvPr/>
            </p:nvSpPr>
            <p:spPr bwMode="auto">
              <a:xfrm>
                <a:off x="4970" y="2418"/>
                <a:ext cx="18" cy="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2" name="Freeform 414"/>
              <p:cNvSpPr>
                <a:spLocks/>
              </p:cNvSpPr>
              <p:nvPr/>
            </p:nvSpPr>
            <p:spPr bwMode="auto">
              <a:xfrm>
                <a:off x="4952" y="2418"/>
                <a:ext cx="24" cy="6"/>
              </a:xfrm>
              <a:custGeom>
                <a:avLst/>
                <a:gdLst>
                  <a:gd name="T0" fmla="*/ 18 w 24"/>
                  <a:gd name="T1" fmla="*/ 0 h 6"/>
                  <a:gd name="T2" fmla="*/ 0 w 24"/>
                  <a:gd name="T3" fmla="*/ 0 h 6"/>
                  <a:gd name="T4" fmla="*/ 6 w 24"/>
                  <a:gd name="T5" fmla="*/ 6 h 6"/>
                  <a:gd name="T6" fmla="*/ 24 w 24"/>
                  <a:gd name="T7" fmla="*/ 6 h 6"/>
                  <a:gd name="T8" fmla="*/ 18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3" name="Freeform 415"/>
              <p:cNvSpPr>
                <a:spLocks/>
              </p:cNvSpPr>
              <p:nvPr/>
            </p:nvSpPr>
            <p:spPr bwMode="auto">
              <a:xfrm>
                <a:off x="4952" y="2418"/>
                <a:ext cx="24" cy="6"/>
              </a:xfrm>
              <a:custGeom>
                <a:avLst/>
                <a:gdLst>
                  <a:gd name="T0" fmla="*/ 18 w 24"/>
                  <a:gd name="T1" fmla="*/ 0 h 6"/>
                  <a:gd name="T2" fmla="*/ 0 w 24"/>
                  <a:gd name="T3" fmla="*/ 0 h 6"/>
                  <a:gd name="T4" fmla="*/ 6 w 24"/>
                  <a:gd name="T5" fmla="*/ 6 h 6"/>
                  <a:gd name="T6" fmla="*/ 24 w 24"/>
                  <a:gd name="T7" fmla="*/ 6 h 6"/>
                  <a:gd name="T8" fmla="*/ 18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4" name="Freeform 416"/>
              <p:cNvSpPr>
                <a:spLocks/>
              </p:cNvSpPr>
              <p:nvPr/>
            </p:nvSpPr>
            <p:spPr bwMode="auto">
              <a:xfrm>
                <a:off x="4970" y="2424"/>
                <a:ext cx="24" cy="18"/>
              </a:xfrm>
              <a:custGeom>
                <a:avLst/>
                <a:gdLst>
                  <a:gd name="T0" fmla="*/ 18 w 24"/>
                  <a:gd name="T1" fmla="*/ 0 h 18"/>
                  <a:gd name="T2" fmla="*/ 0 w 24"/>
                  <a:gd name="T3" fmla="*/ 0 h 18"/>
                  <a:gd name="T4" fmla="*/ 6 w 24"/>
                  <a:gd name="T5" fmla="*/ 12 h 18"/>
                  <a:gd name="T6" fmla="*/ 24 w 24"/>
                  <a:gd name="T7" fmla="*/ 18 h 18"/>
                  <a:gd name="T8" fmla="*/ 18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8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24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5" name="Freeform 417"/>
              <p:cNvSpPr>
                <a:spLocks/>
              </p:cNvSpPr>
              <p:nvPr/>
            </p:nvSpPr>
            <p:spPr bwMode="auto">
              <a:xfrm>
                <a:off x="4970" y="2424"/>
                <a:ext cx="24" cy="18"/>
              </a:xfrm>
              <a:custGeom>
                <a:avLst/>
                <a:gdLst>
                  <a:gd name="T0" fmla="*/ 18 w 24"/>
                  <a:gd name="T1" fmla="*/ 0 h 18"/>
                  <a:gd name="T2" fmla="*/ 0 w 24"/>
                  <a:gd name="T3" fmla="*/ 0 h 18"/>
                  <a:gd name="T4" fmla="*/ 6 w 24"/>
                  <a:gd name="T5" fmla="*/ 12 h 18"/>
                  <a:gd name="T6" fmla="*/ 24 w 24"/>
                  <a:gd name="T7" fmla="*/ 18 h 18"/>
                  <a:gd name="T8" fmla="*/ 18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8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24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6" name="Freeform 418"/>
              <p:cNvSpPr>
                <a:spLocks/>
              </p:cNvSpPr>
              <p:nvPr/>
            </p:nvSpPr>
            <p:spPr bwMode="auto">
              <a:xfrm>
                <a:off x="4976" y="2436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0 w 18"/>
                  <a:gd name="T3" fmla="*/ 0 h 12"/>
                  <a:gd name="T4" fmla="*/ 0 w 18"/>
                  <a:gd name="T5" fmla="*/ 12 h 12"/>
                  <a:gd name="T6" fmla="*/ 18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7" name="Freeform 419"/>
              <p:cNvSpPr>
                <a:spLocks/>
              </p:cNvSpPr>
              <p:nvPr/>
            </p:nvSpPr>
            <p:spPr bwMode="auto">
              <a:xfrm>
                <a:off x="4976" y="2436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0 w 18"/>
                  <a:gd name="T3" fmla="*/ 0 h 12"/>
                  <a:gd name="T4" fmla="*/ 0 w 18"/>
                  <a:gd name="T5" fmla="*/ 12 h 12"/>
                  <a:gd name="T6" fmla="*/ 18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8" name="Freeform 420"/>
              <p:cNvSpPr>
                <a:spLocks/>
              </p:cNvSpPr>
              <p:nvPr/>
            </p:nvSpPr>
            <p:spPr bwMode="auto">
              <a:xfrm>
                <a:off x="4976" y="2448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0 h 12"/>
                  <a:gd name="T4" fmla="*/ 0 w 18"/>
                  <a:gd name="T5" fmla="*/ 6 h 12"/>
                  <a:gd name="T6" fmla="*/ 18 w 18"/>
                  <a:gd name="T7" fmla="*/ 12 h 12"/>
                  <a:gd name="T8" fmla="*/ 18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69" name="Freeform 421"/>
              <p:cNvSpPr>
                <a:spLocks/>
              </p:cNvSpPr>
              <p:nvPr/>
            </p:nvSpPr>
            <p:spPr bwMode="auto">
              <a:xfrm>
                <a:off x="4976" y="2448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0 h 12"/>
                  <a:gd name="T4" fmla="*/ 0 w 18"/>
                  <a:gd name="T5" fmla="*/ 6 h 12"/>
                  <a:gd name="T6" fmla="*/ 18 w 18"/>
                  <a:gd name="T7" fmla="*/ 12 h 12"/>
                  <a:gd name="T8" fmla="*/ 18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0" name="Freeform 422"/>
              <p:cNvSpPr>
                <a:spLocks/>
              </p:cNvSpPr>
              <p:nvPr/>
            </p:nvSpPr>
            <p:spPr bwMode="auto">
              <a:xfrm>
                <a:off x="4976" y="2454"/>
                <a:ext cx="30" cy="12"/>
              </a:xfrm>
              <a:custGeom>
                <a:avLst/>
                <a:gdLst>
                  <a:gd name="T0" fmla="*/ 18 w 30"/>
                  <a:gd name="T1" fmla="*/ 6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18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18" y="6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1" name="Freeform 423"/>
              <p:cNvSpPr>
                <a:spLocks/>
              </p:cNvSpPr>
              <p:nvPr/>
            </p:nvSpPr>
            <p:spPr bwMode="auto">
              <a:xfrm>
                <a:off x="4976" y="2454"/>
                <a:ext cx="30" cy="12"/>
              </a:xfrm>
              <a:custGeom>
                <a:avLst/>
                <a:gdLst>
                  <a:gd name="T0" fmla="*/ 18 w 30"/>
                  <a:gd name="T1" fmla="*/ 6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18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18" y="6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1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2" name="Freeform 424"/>
              <p:cNvSpPr>
                <a:spLocks/>
              </p:cNvSpPr>
              <p:nvPr/>
            </p:nvSpPr>
            <p:spPr bwMode="auto">
              <a:xfrm>
                <a:off x="4982" y="2466"/>
                <a:ext cx="36" cy="6"/>
              </a:xfrm>
              <a:custGeom>
                <a:avLst/>
                <a:gdLst>
                  <a:gd name="T0" fmla="*/ 24 w 36"/>
                  <a:gd name="T1" fmla="*/ 0 h 6"/>
                  <a:gd name="T2" fmla="*/ 0 w 36"/>
                  <a:gd name="T3" fmla="*/ 0 h 6"/>
                  <a:gd name="T4" fmla="*/ 12 w 36"/>
                  <a:gd name="T5" fmla="*/ 0 h 6"/>
                  <a:gd name="T6" fmla="*/ 36 w 36"/>
                  <a:gd name="T7" fmla="*/ 6 h 6"/>
                  <a:gd name="T8" fmla="*/ 24 w 3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24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36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3" name="Freeform 425"/>
              <p:cNvSpPr>
                <a:spLocks/>
              </p:cNvSpPr>
              <p:nvPr/>
            </p:nvSpPr>
            <p:spPr bwMode="auto">
              <a:xfrm>
                <a:off x="4982" y="2466"/>
                <a:ext cx="36" cy="6"/>
              </a:xfrm>
              <a:custGeom>
                <a:avLst/>
                <a:gdLst>
                  <a:gd name="T0" fmla="*/ 24 w 36"/>
                  <a:gd name="T1" fmla="*/ 0 h 6"/>
                  <a:gd name="T2" fmla="*/ 0 w 36"/>
                  <a:gd name="T3" fmla="*/ 0 h 6"/>
                  <a:gd name="T4" fmla="*/ 12 w 36"/>
                  <a:gd name="T5" fmla="*/ 0 h 6"/>
                  <a:gd name="T6" fmla="*/ 36 w 36"/>
                  <a:gd name="T7" fmla="*/ 6 h 6"/>
                  <a:gd name="T8" fmla="*/ 24 w 3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24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36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4" name="Freeform 426"/>
              <p:cNvSpPr>
                <a:spLocks/>
              </p:cNvSpPr>
              <p:nvPr/>
            </p:nvSpPr>
            <p:spPr bwMode="auto">
              <a:xfrm>
                <a:off x="5048" y="2448"/>
                <a:ext cx="30" cy="6"/>
              </a:xfrm>
              <a:custGeom>
                <a:avLst/>
                <a:gdLst>
                  <a:gd name="T0" fmla="*/ 24 w 30"/>
                  <a:gd name="T1" fmla="*/ 0 h 6"/>
                  <a:gd name="T2" fmla="*/ 0 w 30"/>
                  <a:gd name="T3" fmla="*/ 0 h 6"/>
                  <a:gd name="T4" fmla="*/ 30 w 30"/>
                  <a:gd name="T5" fmla="*/ 6 h 6"/>
                  <a:gd name="T6" fmla="*/ 24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0" y="0"/>
                    </a:lnTo>
                    <a:lnTo>
                      <a:pt x="30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5" name="Freeform 427"/>
              <p:cNvSpPr>
                <a:spLocks/>
              </p:cNvSpPr>
              <p:nvPr/>
            </p:nvSpPr>
            <p:spPr bwMode="auto">
              <a:xfrm>
                <a:off x="5048" y="2448"/>
                <a:ext cx="30" cy="6"/>
              </a:xfrm>
              <a:custGeom>
                <a:avLst/>
                <a:gdLst>
                  <a:gd name="T0" fmla="*/ 24 w 30"/>
                  <a:gd name="T1" fmla="*/ 0 h 6"/>
                  <a:gd name="T2" fmla="*/ 0 w 30"/>
                  <a:gd name="T3" fmla="*/ 0 h 6"/>
                  <a:gd name="T4" fmla="*/ 30 w 30"/>
                  <a:gd name="T5" fmla="*/ 6 h 6"/>
                  <a:gd name="T6" fmla="*/ 24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0" y="0"/>
                    </a:lnTo>
                    <a:lnTo>
                      <a:pt x="30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6" name="Freeform 428"/>
              <p:cNvSpPr>
                <a:spLocks/>
              </p:cNvSpPr>
              <p:nvPr/>
            </p:nvSpPr>
            <p:spPr bwMode="auto">
              <a:xfrm>
                <a:off x="5048" y="2448"/>
                <a:ext cx="30" cy="12"/>
              </a:xfrm>
              <a:custGeom>
                <a:avLst/>
                <a:gdLst>
                  <a:gd name="T0" fmla="*/ 30 w 30"/>
                  <a:gd name="T1" fmla="*/ 6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30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7" name="Freeform 429"/>
              <p:cNvSpPr>
                <a:spLocks/>
              </p:cNvSpPr>
              <p:nvPr/>
            </p:nvSpPr>
            <p:spPr bwMode="auto">
              <a:xfrm>
                <a:off x="5048" y="2448"/>
                <a:ext cx="30" cy="12"/>
              </a:xfrm>
              <a:custGeom>
                <a:avLst/>
                <a:gdLst>
                  <a:gd name="T0" fmla="*/ 30 w 30"/>
                  <a:gd name="T1" fmla="*/ 6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30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3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8" name="Freeform 430"/>
              <p:cNvSpPr>
                <a:spLocks/>
              </p:cNvSpPr>
              <p:nvPr/>
            </p:nvSpPr>
            <p:spPr bwMode="auto">
              <a:xfrm>
                <a:off x="5048" y="2460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79" name="Freeform 431"/>
              <p:cNvSpPr>
                <a:spLocks/>
              </p:cNvSpPr>
              <p:nvPr/>
            </p:nvSpPr>
            <p:spPr bwMode="auto">
              <a:xfrm>
                <a:off x="5048" y="2460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0" name="Freeform 432"/>
              <p:cNvSpPr>
                <a:spLocks/>
              </p:cNvSpPr>
              <p:nvPr/>
            </p:nvSpPr>
            <p:spPr bwMode="auto">
              <a:xfrm>
                <a:off x="5054" y="2472"/>
                <a:ext cx="36" cy="18"/>
              </a:xfrm>
              <a:custGeom>
                <a:avLst/>
                <a:gdLst>
                  <a:gd name="T0" fmla="*/ 24 w 36"/>
                  <a:gd name="T1" fmla="*/ 0 h 18"/>
                  <a:gd name="T2" fmla="*/ 0 w 36"/>
                  <a:gd name="T3" fmla="*/ 0 h 18"/>
                  <a:gd name="T4" fmla="*/ 6 w 36"/>
                  <a:gd name="T5" fmla="*/ 12 h 18"/>
                  <a:gd name="T6" fmla="*/ 36 w 36"/>
                  <a:gd name="T7" fmla="*/ 18 h 18"/>
                  <a:gd name="T8" fmla="*/ 24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24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6" y="1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1" name="Freeform 433"/>
              <p:cNvSpPr>
                <a:spLocks/>
              </p:cNvSpPr>
              <p:nvPr/>
            </p:nvSpPr>
            <p:spPr bwMode="auto">
              <a:xfrm>
                <a:off x="5054" y="2472"/>
                <a:ext cx="36" cy="18"/>
              </a:xfrm>
              <a:custGeom>
                <a:avLst/>
                <a:gdLst>
                  <a:gd name="T0" fmla="*/ 24 w 36"/>
                  <a:gd name="T1" fmla="*/ 0 h 18"/>
                  <a:gd name="T2" fmla="*/ 0 w 36"/>
                  <a:gd name="T3" fmla="*/ 0 h 18"/>
                  <a:gd name="T4" fmla="*/ 6 w 36"/>
                  <a:gd name="T5" fmla="*/ 12 h 18"/>
                  <a:gd name="T6" fmla="*/ 36 w 36"/>
                  <a:gd name="T7" fmla="*/ 18 h 18"/>
                  <a:gd name="T8" fmla="*/ 24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24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6" y="18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2" name="Freeform 434"/>
              <p:cNvSpPr>
                <a:spLocks/>
              </p:cNvSpPr>
              <p:nvPr/>
            </p:nvSpPr>
            <p:spPr bwMode="auto">
              <a:xfrm>
                <a:off x="5060" y="2484"/>
                <a:ext cx="42" cy="12"/>
              </a:xfrm>
              <a:custGeom>
                <a:avLst/>
                <a:gdLst>
                  <a:gd name="T0" fmla="*/ 30 w 42"/>
                  <a:gd name="T1" fmla="*/ 6 h 12"/>
                  <a:gd name="T2" fmla="*/ 0 w 42"/>
                  <a:gd name="T3" fmla="*/ 0 h 12"/>
                  <a:gd name="T4" fmla="*/ 12 w 42"/>
                  <a:gd name="T5" fmla="*/ 6 h 12"/>
                  <a:gd name="T6" fmla="*/ 42 w 42"/>
                  <a:gd name="T7" fmla="*/ 12 h 12"/>
                  <a:gd name="T8" fmla="*/ 30 w 4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30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42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3" name="Freeform 435"/>
              <p:cNvSpPr>
                <a:spLocks/>
              </p:cNvSpPr>
              <p:nvPr/>
            </p:nvSpPr>
            <p:spPr bwMode="auto">
              <a:xfrm>
                <a:off x="5060" y="2484"/>
                <a:ext cx="42" cy="12"/>
              </a:xfrm>
              <a:custGeom>
                <a:avLst/>
                <a:gdLst>
                  <a:gd name="T0" fmla="*/ 30 w 42"/>
                  <a:gd name="T1" fmla="*/ 6 h 12"/>
                  <a:gd name="T2" fmla="*/ 0 w 42"/>
                  <a:gd name="T3" fmla="*/ 0 h 12"/>
                  <a:gd name="T4" fmla="*/ 12 w 42"/>
                  <a:gd name="T5" fmla="*/ 6 h 12"/>
                  <a:gd name="T6" fmla="*/ 42 w 42"/>
                  <a:gd name="T7" fmla="*/ 12 h 12"/>
                  <a:gd name="T8" fmla="*/ 30 w 4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30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42" y="12"/>
                    </a:lnTo>
                    <a:lnTo>
                      <a:pt x="3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4" name="Freeform 436"/>
              <p:cNvSpPr>
                <a:spLocks/>
              </p:cNvSpPr>
              <p:nvPr/>
            </p:nvSpPr>
            <p:spPr bwMode="auto">
              <a:xfrm>
                <a:off x="5252" y="1950"/>
                <a:ext cx="66" cy="54"/>
              </a:xfrm>
              <a:custGeom>
                <a:avLst/>
                <a:gdLst>
                  <a:gd name="T0" fmla="*/ 48 w 66"/>
                  <a:gd name="T1" fmla="*/ 6 h 54"/>
                  <a:gd name="T2" fmla="*/ 0 w 66"/>
                  <a:gd name="T3" fmla="*/ 54 h 54"/>
                  <a:gd name="T4" fmla="*/ 18 w 66"/>
                  <a:gd name="T5" fmla="*/ 48 h 54"/>
                  <a:gd name="T6" fmla="*/ 66 w 66"/>
                  <a:gd name="T7" fmla="*/ 0 h 54"/>
                  <a:gd name="T8" fmla="*/ 48 w 66"/>
                  <a:gd name="T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48" y="6"/>
                    </a:moveTo>
                    <a:lnTo>
                      <a:pt x="0" y="54"/>
                    </a:lnTo>
                    <a:lnTo>
                      <a:pt x="18" y="48"/>
                    </a:lnTo>
                    <a:lnTo>
                      <a:pt x="66" y="0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5" name="Freeform 437"/>
              <p:cNvSpPr>
                <a:spLocks/>
              </p:cNvSpPr>
              <p:nvPr/>
            </p:nvSpPr>
            <p:spPr bwMode="auto">
              <a:xfrm>
                <a:off x="5252" y="1950"/>
                <a:ext cx="66" cy="54"/>
              </a:xfrm>
              <a:custGeom>
                <a:avLst/>
                <a:gdLst>
                  <a:gd name="T0" fmla="*/ 48 w 66"/>
                  <a:gd name="T1" fmla="*/ 6 h 54"/>
                  <a:gd name="T2" fmla="*/ 0 w 66"/>
                  <a:gd name="T3" fmla="*/ 54 h 54"/>
                  <a:gd name="T4" fmla="*/ 18 w 66"/>
                  <a:gd name="T5" fmla="*/ 48 h 54"/>
                  <a:gd name="T6" fmla="*/ 66 w 66"/>
                  <a:gd name="T7" fmla="*/ 0 h 54"/>
                  <a:gd name="T8" fmla="*/ 48 w 66"/>
                  <a:gd name="T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48" y="6"/>
                    </a:moveTo>
                    <a:lnTo>
                      <a:pt x="0" y="54"/>
                    </a:lnTo>
                    <a:lnTo>
                      <a:pt x="18" y="48"/>
                    </a:lnTo>
                    <a:lnTo>
                      <a:pt x="66" y="0"/>
                    </a:lnTo>
                    <a:lnTo>
                      <a:pt x="4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6" name="Freeform 438"/>
              <p:cNvSpPr>
                <a:spLocks/>
              </p:cNvSpPr>
              <p:nvPr/>
            </p:nvSpPr>
            <p:spPr bwMode="auto">
              <a:xfrm>
                <a:off x="5270" y="1938"/>
                <a:ext cx="78" cy="60"/>
              </a:xfrm>
              <a:custGeom>
                <a:avLst/>
                <a:gdLst>
                  <a:gd name="T0" fmla="*/ 48 w 78"/>
                  <a:gd name="T1" fmla="*/ 12 h 60"/>
                  <a:gd name="T2" fmla="*/ 0 w 78"/>
                  <a:gd name="T3" fmla="*/ 60 h 60"/>
                  <a:gd name="T4" fmla="*/ 24 w 78"/>
                  <a:gd name="T5" fmla="*/ 54 h 60"/>
                  <a:gd name="T6" fmla="*/ 78 w 78"/>
                  <a:gd name="T7" fmla="*/ 0 h 60"/>
                  <a:gd name="T8" fmla="*/ 48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48" y="12"/>
                    </a:moveTo>
                    <a:lnTo>
                      <a:pt x="0" y="60"/>
                    </a:lnTo>
                    <a:lnTo>
                      <a:pt x="24" y="54"/>
                    </a:lnTo>
                    <a:lnTo>
                      <a:pt x="78" y="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7" name="Freeform 439"/>
              <p:cNvSpPr>
                <a:spLocks/>
              </p:cNvSpPr>
              <p:nvPr/>
            </p:nvSpPr>
            <p:spPr bwMode="auto">
              <a:xfrm>
                <a:off x="5270" y="1938"/>
                <a:ext cx="78" cy="60"/>
              </a:xfrm>
              <a:custGeom>
                <a:avLst/>
                <a:gdLst>
                  <a:gd name="T0" fmla="*/ 48 w 78"/>
                  <a:gd name="T1" fmla="*/ 12 h 60"/>
                  <a:gd name="T2" fmla="*/ 0 w 78"/>
                  <a:gd name="T3" fmla="*/ 60 h 60"/>
                  <a:gd name="T4" fmla="*/ 24 w 78"/>
                  <a:gd name="T5" fmla="*/ 54 h 60"/>
                  <a:gd name="T6" fmla="*/ 78 w 78"/>
                  <a:gd name="T7" fmla="*/ 0 h 60"/>
                  <a:gd name="T8" fmla="*/ 48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48" y="12"/>
                    </a:moveTo>
                    <a:lnTo>
                      <a:pt x="0" y="60"/>
                    </a:lnTo>
                    <a:lnTo>
                      <a:pt x="24" y="54"/>
                    </a:lnTo>
                    <a:lnTo>
                      <a:pt x="78" y="0"/>
                    </a:lnTo>
                    <a:lnTo>
                      <a:pt x="48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8" name="Freeform 440"/>
              <p:cNvSpPr>
                <a:spLocks/>
              </p:cNvSpPr>
              <p:nvPr/>
            </p:nvSpPr>
            <p:spPr bwMode="auto">
              <a:xfrm>
                <a:off x="5294" y="1926"/>
                <a:ext cx="96" cy="66"/>
              </a:xfrm>
              <a:custGeom>
                <a:avLst/>
                <a:gdLst>
                  <a:gd name="T0" fmla="*/ 54 w 96"/>
                  <a:gd name="T1" fmla="*/ 12 h 66"/>
                  <a:gd name="T2" fmla="*/ 0 w 96"/>
                  <a:gd name="T3" fmla="*/ 66 h 66"/>
                  <a:gd name="T4" fmla="*/ 36 w 96"/>
                  <a:gd name="T5" fmla="*/ 48 h 66"/>
                  <a:gd name="T6" fmla="*/ 96 w 96"/>
                  <a:gd name="T7" fmla="*/ 0 h 66"/>
                  <a:gd name="T8" fmla="*/ 54 w 96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66">
                    <a:moveTo>
                      <a:pt x="54" y="12"/>
                    </a:moveTo>
                    <a:lnTo>
                      <a:pt x="0" y="66"/>
                    </a:lnTo>
                    <a:lnTo>
                      <a:pt x="36" y="48"/>
                    </a:lnTo>
                    <a:lnTo>
                      <a:pt x="96" y="0"/>
                    </a:lnTo>
                    <a:lnTo>
                      <a:pt x="54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89" name="Freeform 441"/>
              <p:cNvSpPr>
                <a:spLocks/>
              </p:cNvSpPr>
              <p:nvPr/>
            </p:nvSpPr>
            <p:spPr bwMode="auto">
              <a:xfrm>
                <a:off x="5294" y="1926"/>
                <a:ext cx="96" cy="66"/>
              </a:xfrm>
              <a:custGeom>
                <a:avLst/>
                <a:gdLst>
                  <a:gd name="T0" fmla="*/ 54 w 96"/>
                  <a:gd name="T1" fmla="*/ 12 h 66"/>
                  <a:gd name="T2" fmla="*/ 0 w 96"/>
                  <a:gd name="T3" fmla="*/ 66 h 66"/>
                  <a:gd name="T4" fmla="*/ 36 w 96"/>
                  <a:gd name="T5" fmla="*/ 48 h 66"/>
                  <a:gd name="T6" fmla="*/ 96 w 96"/>
                  <a:gd name="T7" fmla="*/ 0 h 66"/>
                  <a:gd name="T8" fmla="*/ 54 w 96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66">
                    <a:moveTo>
                      <a:pt x="54" y="12"/>
                    </a:moveTo>
                    <a:lnTo>
                      <a:pt x="0" y="66"/>
                    </a:lnTo>
                    <a:lnTo>
                      <a:pt x="36" y="48"/>
                    </a:lnTo>
                    <a:lnTo>
                      <a:pt x="96" y="0"/>
                    </a:lnTo>
                    <a:lnTo>
                      <a:pt x="54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0" name="Freeform 442"/>
              <p:cNvSpPr>
                <a:spLocks/>
              </p:cNvSpPr>
              <p:nvPr/>
            </p:nvSpPr>
            <p:spPr bwMode="auto">
              <a:xfrm>
                <a:off x="5330" y="1914"/>
                <a:ext cx="78" cy="60"/>
              </a:xfrm>
              <a:custGeom>
                <a:avLst/>
                <a:gdLst>
                  <a:gd name="T0" fmla="*/ 60 w 78"/>
                  <a:gd name="T1" fmla="*/ 12 h 60"/>
                  <a:gd name="T2" fmla="*/ 0 w 78"/>
                  <a:gd name="T3" fmla="*/ 60 h 60"/>
                  <a:gd name="T4" fmla="*/ 12 w 78"/>
                  <a:gd name="T5" fmla="*/ 54 h 60"/>
                  <a:gd name="T6" fmla="*/ 78 w 78"/>
                  <a:gd name="T7" fmla="*/ 0 h 60"/>
                  <a:gd name="T8" fmla="*/ 60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0" y="12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8" y="0"/>
                    </a:lnTo>
                    <a:lnTo>
                      <a:pt x="60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1" name="Freeform 443"/>
              <p:cNvSpPr>
                <a:spLocks/>
              </p:cNvSpPr>
              <p:nvPr/>
            </p:nvSpPr>
            <p:spPr bwMode="auto">
              <a:xfrm>
                <a:off x="5330" y="1914"/>
                <a:ext cx="78" cy="60"/>
              </a:xfrm>
              <a:custGeom>
                <a:avLst/>
                <a:gdLst>
                  <a:gd name="T0" fmla="*/ 60 w 78"/>
                  <a:gd name="T1" fmla="*/ 12 h 60"/>
                  <a:gd name="T2" fmla="*/ 0 w 78"/>
                  <a:gd name="T3" fmla="*/ 60 h 60"/>
                  <a:gd name="T4" fmla="*/ 12 w 78"/>
                  <a:gd name="T5" fmla="*/ 54 h 60"/>
                  <a:gd name="T6" fmla="*/ 78 w 78"/>
                  <a:gd name="T7" fmla="*/ 0 h 60"/>
                  <a:gd name="T8" fmla="*/ 60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0" y="12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8" y="0"/>
                    </a:lnTo>
                    <a:lnTo>
                      <a:pt x="60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2" name="Freeform 444"/>
              <p:cNvSpPr>
                <a:spLocks/>
              </p:cNvSpPr>
              <p:nvPr/>
            </p:nvSpPr>
            <p:spPr bwMode="auto">
              <a:xfrm>
                <a:off x="5342" y="1908"/>
                <a:ext cx="72" cy="60"/>
              </a:xfrm>
              <a:custGeom>
                <a:avLst/>
                <a:gdLst>
                  <a:gd name="T0" fmla="*/ 66 w 72"/>
                  <a:gd name="T1" fmla="*/ 6 h 60"/>
                  <a:gd name="T2" fmla="*/ 0 w 72"/>
                  <a:gd name="T3" fmla="*/ 60 h 60"/>
                  <a:gd name="T4" fmla="*/ 12 w 72"/>
                  <a:gd name="T5" fmla="*/ 54 h 60"/>
                  <a:gd name="T6" fmla="*/ 72 w 72"/>
                  <a:gd name="T7" fmla="*/ 0 h 60"/>
                  <a:gd name="T8" fmla="*/ 66 w 72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0">
                    <a:moveTo>
                      <a:pt x="66" y="6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2" y="0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3" name="Freeform 445"/>
              <p:cNvSpPr>
                <a:spLocks/>
              </p:cNvSpPr>
              <p:nvPr/>
            </p:nvSpPr>
            <p:spPr bwMode="auto">
              <a:xfrm>
                <a:off x="5342" y="1908"/>
                <a:ext cx="72" cy="60"/>
              </a:xfrm>
              <a:custGeom>
                <a:avLst/>
                <a:gdLst>
                  <a:gd name="T0" fmla="*/ 66 w 72"/>
                  <a:gd name="T1" fmla="*/ 6 h 60"/>
                  <a:gd name="T2" fmla="*/ 0 w 72"/>
                  <a:gd name="T3" fmla="*/ 60 h 60"/>
                  <a:gd name="T4" fmla="*/ 12 w 72"/>
                  <a:gd name="T5" fmla="*/ 54 h 60"/>
                  <a:gd name="T6" fmla="*/ 72 w 72"/>
                  <a:gd name="T7" fmla="*/ 0 h 60"/>
                  <a:gd name="T8" fmla="*/ 66 w 72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0">
                    <a:moveTo>
                      <a:pt x="66" y="6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2" y="0"/>
                    </a:lnTo>
                    <a:lnTo>
                      <a:pt x="6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4" name="Freeform 446"/>
              <p:cNvSpPr>
                <a:spLocks/>
              </p:cNvSpPr>
              <p:nvPr/>
            </p:nvSpPr>
            <p:spPr bwMode="auto">
              <a:xfrm>
                <a:off x="5354" y="1908"/>
                <a:ext cx="84" cy="54"/>
              </a:xfrm>
              <a:custGeom>
                <a:avLst/>
                <a:gdLst>
                  <a:gd name="T0" fmla="*/ 60 w 84"/>
                  <a:gd name="T1" fmla="*/ 0 h 54"/>
                  <a:gd name="T2" fmla="*/ 0 w 84"/>
                  <a:gd name="T3" fmla="*/ 54 h 54"/>
                  <a:gd name="T4" fmla="*/ 18 w 84"/>
                  <a:gd name="T5" fmla="*/ 54 h 54"/>
                  <a:gd name="T6" fmla="*/ 84 w 84"/>
                  <a:gd name="T7" fmla="*/ 0 h 54"/>
                  <a:gd name="T8" fmla="*/ 60 w 8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4">
                    <a:moveTo>
                      <a:pt x="60" y="0"/>
                    </a:moveTo>
                    <a:lnTo>
                      <a:pt x="0" y="54"/>
                    </a:lnTo>
                    <a:lnTo>
                      <a:pt x="18" y="54"/>
                    </a:lnTo>
                    <a:lnTo>
                      <a:pt x="84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5" name="Freeform 447"/>
              <p:cNvSpPr>
                <a:spLocks/>
              </p:cNvSpPr>
              <p:nvPr/>
            </p:nvSpPr>
            <p:spPr bwMode="auto">
              <a:xfrm>
                <a:off x="5354" y="1908"/>
                <a:ext cx="84" cy="54"/>
              </a:xfrm>
              <a:custGeom>
                <a:avLst/>
                <a:gdLst>
                  <a:gd name="T0" fmla="*/ 60 w 84"/>
                  <a:gd name="T1" fmla="*/ 0 h 54"/>
                  <a:gd name="T2" fmla="*/ 0 w 84"/>
                  <a:gd name="T3" fmla="*/ 54 h 54"/>
                  <a:gd name="T4" fmla="*/ 18 w 84"/>
                  <a:gd name="T5" fmla="*/ 54 h 54"/>
                  <a:gd name="T6" fmla="*/ 84 w 84"/>
                  <a:gd name="T7" fmla="*/ 0 h 54"/>
                  <a:gd name="T8" fmla="*/ 60 w 8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4">
                    <a:moveTo>
                      <a:pt x="60" y="0"/>
                    </a:moveTo>
                    <a:lnTo>
                      <a:pt x="0" y="54"/>
                    </a:lnTo>
                    <a:lnTo>
                      <a:pt x="18" y="54"/>
                    </a:lnTo>
                    <a:lnTo>
                      <a:pt x="84" y="0"/>
                    </a:lnTo>
                    <a:lnTo>
                      <a:pt x="6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6" name="Freeform 448"/>
              <p:cNvSpPr>
                <a:spLocks/>
              </p:cNvSpPr>
              <p:nvPr/>
            </p:nvSpPr>
            <p:spPr bwMode="auto">
              <a:xfrm>
                <a:off x="5372" y="1908"/>
                <a:ext cx="90" cy="60"/>
              </a:xfrm>
              <a:custGeom>
                <a:avLst/>
                <a:gdLst>
                  <a:gd name="T0" fmla="*/ 66 w 90"/>
                  <a:gd name="T1" fmla="*/ 0 h 60"/>
                  <a:gd name="T2" fmla="*/ 0 w 90"/>
                  <a:gd name="T3" fmla="*/ 54 h 60"/>
                  <a:gd name="T4" fmla="*/ 24 w 90"/>
                  <a:gd name="T5" fmla="*/ 60 h 60"/>
                  <a:gd name="T6" fmla="*/ 90 w 90"/>
                  <a:gd name="T7" fmla="*/ 6 h 60"/>
                  <a:gd name="T8" fmla="*/ 66 w 9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0">
                    <a:moveTo>
                      <a:pt x="66" y="0"/>
                    </a:moveTo>
                    <a:lnTo>
                      <a:pt x="0" y="54"/>
                    </a:lnTo>
                    <a:lnTo>
                      <a:pt x="24" y="60"/>
                    </a:lnTo>
                    <a:lnTo>
                      <a:pt x="90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7" name="Freeform 449"/>
              <p:cNvSpPr>
                <a:spLocks/>
              </p:cNvSpPr>
              <p:nvPr/>
            </p:nvSpPr>
            <p:spPr bwMode="auto">
              <a:xfrm>
                <a:off x="5372" y="1908"/>
                <a:ext cx="90" cy="60"/>
              </a:xfrm>
              <a:custGeom>
                <a:avLst/>
                <a:gdLst>
                  <a:gd name="T0" fmla="*/ 66 w 90"/>
                  <a:gd name="T1" fmla="*/ 0 h 60"/>
                  <a:gd name="T2" fmla="*/ 0 w 90"/>
                  <a:gd name="T3" fmla="*/ 54 h 60"/>
                  <a:gd name="T4" fmla="*/ 24 w 90"/>
                  <a:gd name="T5" fmla="*/ 60 h 60"/>
                  <a:gd name="T6" fmla="*/ 90 w 90"/>
                  <a:gd name="T7" fmla="*/ 6 h 60"/>
                  <a:gd name="T8" fmla="*/ 66 w 9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0">
                    <a:moveTo>
                      <a:pt x="66" y="0"/>
                    </a:moveTo>
                    <a:lnTo>
                      <a:pt x="0" y="54"/>
                    </a:lnTo>
                    <a:lnTo>
                      <a:pt x="24" y="60"/>
                    </a:lnTo>
                    <a:lnTo>
                      <a:pt x="90" y="6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8" name="Freeform 450"/>
              <p:cNvSpPr>
                <a:spLocks/>
              </p:cNvSpPr>
              <p:nvPr/>
            </p:nvSpPr>
            <p:spPr bwMode="auto">
              <a:xfrm>
                <a:off x="5396" y="1914"/>
                <a:ext cx="78" cy="54"/>
              </a:xfrm>
              <a:custGeom>
                <a:avLst/>
                <a:gdLst>
                  <a:gd name="T0" fmla="*/ 66 w 78"/>
                  <a:gd name="T1" fmla="*/ 0 h 54"/>
                  <a:gd name="T2" fmla="*/ 0 w 78"/>
                  <a:gd name="T3" fmla="*/ 54 h 54"/>
                  <a:gd name="T4" fmla="*/ 12 w 78"/>
                  <a:gd name="T5" fmla="*/ 54 h 54"/>
                  <a:gd name="T6" fmla="*/ 78 w 78"/>
                  <a:gd name="T7" fmla="*/ 6 h 54"/>
                  <a:gd name="T8" fmla="*/ 66 w 7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4">
                    <a:moveTo>
                      <a:pt x="66" y="0"/>
                    </a:moveTo>
                    <a:lnTo>
                      <a:pt x="0" y="54"/>
                    </a:lnTo>
                    <a:lnTo>
                      <a:pt x="12" y="54"/>
                    </a:lnTo>
                    <a:lnTo>
                      <a:pt x="78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299" name="Freeform 451"/>
              <p:cNvSpPr>
                <a:spLocks/>
              </p:cNvSpPr>
              <p:nvPr/>
            </p:nvSpPr>
            <p:spPr bwMode="auto">
              <a:xfrm>
                <a:off x="5396" y="1914"/>
                <a:ext cx="78" cy="54"/>
              </a:xfrm>
              <a:custGeom>
                <a:avLst/>
                <a:gdLst>
                  <a:gd name="T0" fmla="*/ 66 w 78"/>
                  <a:gd name="T1" fmla="*/ 0 h 54"/>
                  <a:gd name="T2" fmla="*/ 0 w 78"/>
                  <a:gd name="T3" fmla="*/ 54 h 54"/>
                  <a:gd name="T4" fmla="*/ 12 w 78"/>
                  <a:gd name="T5" fmla="*/ 54 h 54"/>
                  <a:gd name="T6" fmla="*/ 78 w 78"/>
                  <a:gd name="T7" fmla="*/ 6 h 54"/>
                  <a:gd name="T8" fmla="*/ 66 w 7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4">
                    <a:moveTo>
                      <a:pt x="66" y="0"/>
                    </a:moveTo>
                    <a:lnTo>
                      <a:pt x="0" y="54"/>
                    </a:lnTo>
                    <a:lnTo>
                      <a:pt x="12" y="54"/>
                    </a:lnTo>
                    <a:lnTo>
                      <a:pt x="78" y="6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0" name="Freeform 452"/>
              <p:cNvSpPr>
                <a:spLocks/>
              </p:cNvSpPr>
              <p:nvPr/>
            </p:nvSpPr>
            <p:spPr bwMode="auto">
              <a:xfrm>
                <a:off x="5408" y="1920"/>
                <a:ext cx="84" cy="60"/>
              </a:xfrm>
              <a:custGeom>
                <a:avLst/>
                <a:gdLst>
                  <a:gd name="T0" fmla="*/ 66 w 84"/>
                  <a:gd name="T1" fmla="*/ 0 h 60"/>
                  <a:gd name="T2" fmla="*/ 0 w 84"/>
                  <a:gd name="T3" fmla="*/ 48 h 60"/>
                  <a:gd name="T4" fmla="*/ 12 w 84"/>
                  <a:gd name="T5" fmla="*/ 60 h 60"/>
                  <a:gd name="T6" fmla="*/ 84 w 84"/>
                  <a:gd name="T7" fmla="*/ 12 h 60"/>
                  <a:gd name="T8" fmla="*/ 66 w 8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0">
                    <a:moveTo>
                      <a:pt x="66" y="0"/>
                    </a:moveTo>
                    <a:lnTo>
                      <a:pt x="0" y="48"/>
                    </a:lnTo>
                    <a:lnTo>
                      <a:pt x="12" y="60"/>
                    </a:lnTo>
                    <a:lnTo>
                      <a:pt x="84" y="1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1" name="Freeform 453"/>
              <p:cNvSpPr>
                <a:spLocks/>
              </p:cNvSpPr>
              <p:nvPr/>
            </p:nvSpPr>
            <p:spPr bwMode="auto">
              <a:xfrm>
                <a:off x="5408" y="1920"/>
                <a:ext cx="84" cy="60"/>
              </a:xfrm>
              <a:custGeom>
                <a:avLst/>
                <a:gdLst>
                  <a:gd name="T0" fmla="*/ 66 w 84"/>
                  <a:gd name="T1" fmla="*/ 0 h 60"/>
                  <a:gd name="T2" fmla="*/ 0 w 84"/>
                  <a:gd name="T3" fmla="*/ 48 h 60"/>
                  <a:gd name="T4" fmla="*/ 12 w 84"/>
                  <a:gd name="T5" fmla="*/ 60 h 60"/>
                  <a:gd name="T6" fmla="*/ 84 w 84"/>
                  <a:gd name="T7" fmla="*/ 12 h 60"/>
                  <a:gd name="T8" fmla="*/ 66 w 8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0">
                    <a:moveTo>
                      <a:pt x="66" y="0"/>
                    </a:moveTo>
                    <a:lnTo>
                      <a:pt x="0" y="48"/>
                    </a:lnTo>
                    <a:lnTo>
                      <a:pt x="12" y="60"/>
                    </a:lnTo>
                    <a:lnTo>
                      <a:pt x="84" y="12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2" name="Freeform 454"/>
              <p:cNvSpPr>
                <a:spLocks/>
              </p:cNvSpPr>
              <p:nvPr/>
            </p:nvSpPr>
            <p:spPr bwMode="auto">
              <a:xfrm>
                <a:off x="4862" y="1686"/>
                <a:ext cx="762" cy="816"/>
              </a:xfrm>
              <a:custGeom>
                <a:avLst/>
                <a:gdLst>
                  <a:gd name="T0" fmla="*/ 636 w 762"/>
                  <a:gd name="T1" fmla="*/ 198 h 816"/>
                  <a:gd name="T2" fmla="*/ 600 w 762"/>
                  <a:gd name="T3" fmla="*/ 174 h 816"/>
                  <a:gd name="T4" fmla="*/ 558 w 762"/>
                  <a:gd name="T5" fmla="*/ 138 h 816"/>
                  <a:gd name="T6" fmla="*/ 504 w 762"/>
                  <a:gd name="T7" fmla="*/ 90 h 816"/>
                  <a:gd name="T8" fmla="*/ 456 w 762"/>
                  <a:gd name="T9" fmla="*/ 42 h 816"/>
                  <a:gd name="T10" fmla="*/ 396 w 762"/>
                  <a:gd name="T11" fmla="*/ 12 h 816"/>
                  <a:gd name="T12" fmla="*/ 330 w 762"/>
                  <a:gd name="T13" fmla="*/ 6 h 816"/>
                  <a:gd name="T14" fmla="*/ 258 w 762"/>
                  <a:gd name="T15" fmla="*/ 12 h 816"/>
                  <a:gd name="T16" fmla="*/ 258 w 762"/>
                  <a:gd name="T17" fmla="*/ 30 h 816"/>
                  <a:gd name="T18" fmla="*/ 246 w 762"/>
                  <a:gd name="T19" fmla="*/ 54 h 816"/>
                  <a:gd name="T20" fmla="*/ 234 w 762"/>
                  <a:gd name="T21" fmla="*/ 78 h 816"/>
                  <a:gd name="T22" fmla="*/ 192 w 762"/>
                  <a:gd name="T23" fmla="*/ 108 h 816"/>
                  <a:gd name="T24" fmla="*/ 174 w 762"/>
                  <a:gd name="T25" fmla="*/ 138 h 816"/>
                  <a:gd name="T26" fmla="*/ 204 w 762"/>
                  <a:gd name="T27" fmla="*/ 174 h 816"/>
                  <a:gd name="T28" fmla="*/ 228 w 762"/>
                  <a:gd name="T29" fmla="*/ 204 h 816"/>
                  <a:gd name="T30" fmla="*/ 234 w 762"/>
                  <a:gd name="T31" fmla="*/ 240 h 816"/>
                  <a:gd name="T32" fmla="*/ 210 w 762"/>
                  <a:gd name="T33" fmla="*/ 270 h 816"/>
                  <a:gd name="T34" fmla="*/ 168 w 762"/>
                  <a:gd name="T35" fmla="*/ 300 h 816"/>
                  <a:gd name="T36" fmla="*/ 126 w 762"/>
                  <a:gd name="T37" fmla="*/ 336 h 816"/>
                  <a:gd name="T38" fmla="*/ 78 w 762"/>
                  <a:gd name="T39" fmla="*/ 342 h 816"/>
                  <a:gd name="T40" fmla="*/ 30 w 762"/>
                  <a:gd name="T41" fmla="*/ 378 h 816"/>
                  <a:gd name="T42" fmla="*/ 60 w 762"/>
                  <a:gd name="T43" fmla="*/ 426 h 816"/>
                  <a:gd name="T44" fmla="*/ 60 w 762"/>
                  <a:gd name="T45" fmla="*/ 474 h 816"/>
                  <a:gd name="T46" fmla="*/ 72 w 762"/>
                  <a:gd name="T47" fmla="*/ 522 h 816"/>
                  <a:gd name="T48" fmla="*/ 108 w 762"/>
                  <a:gd name="T49" fmla="*/ 552 h 816"/>
                  <a:gd name="T50" fmla="*/ 102 w 762"/>
                  <a:gd name="T51" fmla="*/ 552 h 816"/>
                  <a:gd name="T52" fmla="*/ 66 w 762"/>
                  <a:gd name="T53" fmla="*/ 540 h 816"/>
                  <a:gd name="T54" fmla="*/ 30 w 762"/>
                  <a:gd name="T55" fmla="*/ 528 h 816"/>
                  <a:gd name="T56" fmla="*/ 18 w 762"/>
                  <a:gd name="T57" fmla="*/ 534 h 816"/>
                  <a:gd name="T58" fmla="*/ 6 w 762"/>
                  <a:gd name="T59" fmla="*/ 546 h 816"/>
                  <a:gd name="T60" fmla="*/ 0 w 762"/>
                  <a:gd name="T61" fmla="*/ 570 h 816"/>
                  <a:gd name="T62" fmla="*/ 18 w 762"/>
                  <a:gd name="T63" fmla="*/ 588 h 816"/>
                  <a:gd name="T64" fmla="*/ 6 w 762"/>
                  <a:gd name="T65" fmla="*/ 594 h 816"/>
                  <a:gd name="T66" fmla="*/ 18 w 762"/>
                  <a:gd name="T67" fmla="*/ 606 h 816"/>
                  <a:gd name="T68" fmla="*/ 72 w 762"/>
                  <a:gd name="T69" fmla="*/ 660 h 816"/>
                  <a:gd name="T70" fmla="*/ 102 w 762"/>
                  <a:gd name="T71" fmla="*/ 720 h 816"/>
                  <a:gd name="T72" fmla="*/ 126 w 762"/>
                  <a:gd name="T73" fmla="*/ 732 h 816"/>
                  <a:gd name="T74" fmla="*/ 132 w 762"/>
                  <a:gd name="T75" fmla="*/ 762 h 816"/>
                  <a:gd name="T76" fmla="*/ 156 w 762"/>
                  <a:gd name="T77" fmla="*/ 786 h 816"/>
                  <a:gd name="T78" fmla="*/ 192 w 762"/>
                  <a:gd name="T79" fmla="*/ 768 h 816"/>
                  <a:gd name="T80" fmla="*/ 216 w 762"/>
                  <a:gd name="T81" fmla="*/ 768 h 816"/>
                  <a:gd name="T82" fmla="*/ 228 w 762"/>
                  <a:gd name="T83" fmla="*/ 804 h 816"/>
                  <a:gd name="T84" fmla="*/ 288 w 762"/>
                  <a:gd name="T85" fmla="*/ 816 h 816"/>
                  <a:gd name="T86" fmla="*/ 348 w 762"/>
                  <a:gd name="T87" fmla="*/ 780 h 816"/>
                  <a:gd name="T88" fmla="*/ 396 w 762"/>
                  <a:gd name="T89" fmla="*/ 756 h 816"/>
                  <a:gd name="T90" fmla="*/ 456 w 762"/>
                  <a:gd name="T91" fmla="*/ 720 h 816"/>
                  <a:gd name="T92" fmla="*/ 534 w 762"/>
                  <a:gd name="T93" fmla="*/ 684 h 816"/>
                  <a:gd name="T94" fmla="*/ 594 w 762"/>
                  <a:gd name="T95" fmla="*/ 636 h 816"/>
                  <a:gd name="T96" fmla="*/ 684 w 762"/>
                  <a:gd name="T97" fmla="*/ 600 h 816"/>
                  <a:gd name="T98" fmla="*/ 726 w 762"/>
                  <a:gd name="T99" fmla="*/ 540 h 816"/>
                  <a:gd name="T100" fmla="*/ 726 w 762"/>
                  <a:gd name="T101" fmla="*/ 480 h 816"/>
                  <a:gd name="T102" fmla="*/ 756 w 762"/>
                  <a:gd name="T103" fmla="*/ 408 h 816"/>
                  <a:gd name="T104" fmla="*/ 720 w 762"/>
                  <a:gd name="T105" fmla="*/ 354 h 816"/>
                  <a:gd name="T106" fmla="*/ 636 w 762"/>
                  <a:gd name="T107" fmla="*/ 342 h 816"/>
                  <a:gd name="T108" fmla="*/ 564 w 762"/>
                  <a:gd name="T109" fmla="*/ 348 h 816"/>
                  <a:gd name="T110" fmla="*/ 480 w 762"/>
                  <a:gd name="T111" fmla="*/ 318 h 816"/>
                  <a:gd name="T112" fmla="*/ 438 w 762"/>
                  <a:gd name="T113" fmla="*/ 288 h 816"/>
                  <a:gd name="T114" fmla="*/ 486 w 762"/>
                  <a:gd name="T115" fmla="*/ 252 h 816"/>
                  <a:gd name="T116" fmla="*/ 552 w 762"/>
                  <a:gd name="T117" fmla="*/ 222 h 816"/>
                  <a:gd name="T118" fmla="*/ 612 w 762"/>
                  <a:gd name="T119" fmla="*/ 234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2" h="816">
                    <a:moveTo>
                      <a:pt x="654" y="228"/>
                    </a:moveTo>
                    <a:lnTo>
                      <a:pt x="642" y="204"/>
                    </a:lnTo>
                    <a:lnTo>
                      <a:pt x="636" y="198"/>
                    </a:lnTo>
                    <a:lnTo>
                      <a:pt x="624" y="186"/>
                    </a:lnTo>
                    <a:lnTo>
                      <a:pt x="618" y="180"/>
                    </a:lnTo>
                    <a:lnTo>
                      <a:pt x="600" y="174"/>
                    </a:lnTo>
                    <a:lnTo>
                      <a:pt x="588" y="168"/>
                    </a:lnTo>
                    <a:lnTo>
                      <a:pt x="570" y="156"/>
                    </a:lnTo>
                    <a:lnTo>
                      <a:pt x="558" y="138"/>
                    </a:lnTo>
                    <a:lnTo>
                      <a:pt x="540" y="120"/>
                    </a:lnTo>
                    <a:lnTo>
                      <a:pt x="522" y="108"/>
                    </a:lnTo>
                    <a:lnTo>
                      <a:pt x="504" y="90"/>
                    </a:lnTo>
                    <a:lnTo>
                      <a:pt x="486" y="78"/>
                    </a:lnTo>
                    <a:lnTo>
                      <a:pt x="474" y="60"/>
                    </a:lnTo>
                    <a:lnTo>
                      <a:pt x="456" y="42"/>
                    </a:lnTo>
                    <a:lnTo>
                      <a:pt x="444" y="30"/>
                    </a:lnTo>
                    <a:lnTo>
                      <a:pt x="426" y="18"/>
                    </a:lnTo>
                    <a:lnTo>
                      <a:pt x="396" y="12"/>
                    </a:lnTo>
                    <a:lnTo>
                      <a:pt x="378" y="6"/>
                    </a:lnTo>
                    <a:lnTo>
                      <a:pt x="354" y="0"/>
                    </a:lnTo>
                    <a:lnTo>
                      <a:pt x="330" y="6"/>
                    </a:lnTo>
                    <a:lnTo>
                      <a:pt x="306" y="0"/>
                    </a:lnTo>
                    <a:lnTo>
                      <a:pt x="282" y="0"/>
                    </a:lnTo>
                    <a:lnTo>
                      <a:pt x="258" y="12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8" y="30"/>
                    </a:lnTo>
                    <a:lnTo>
                      <a:pt x="264" y="42"/>
                    </a:lnTo>
                    <a:lnTo>
                      <a:pt x="252" y="48"/>
                    </a:lnTo>
                    <a:lnTo>
                      <a:pt x="246" y="54"/>
                    </a:lnTo>
                    <a:lnTo>
                      <a:pt x="240" y="66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16" y="90"/>
                    </a:lnTo>
                    <a:lnTo>
                      <a:pt x="204" y="102"/>
                    </a:lnTo>
                    <a:lnTo>
                      <a:pt x="192" y="108"/>
                    </a:lnTo>
                    <a:lnTo>
                      <a:pt x="180" y="120"/>
                    </a:lnTo>
                    <a:lnTo>
                      <a:pt x="180" y="126"/>
                    </a:lnTo>
                    <a:lnTo>
                      <a:pt x="174" y="138"/>
                    </a:lnTo>
                    <a:lnTo>
                      <a:pt x="186" y="150"/>
                    </a:lnTo>
                    <a:lnTo>
                      <a:pt x="192" y="162"/>
                    </a:lnTo>
                    <a:lnTo>
                      <a:pt x="204" y="174"/>
                    </a:lnTo>
                    <a:lnTo>
                      <a:pt x="216" y="186"/>
                    </a:lnTo>
                    <a:lnTo>
                      <a:pt x="222" y="198"/>
                    </a:lnTo>
                    <a:lnTo>
                      <a:pt x="228" y="204"/>
                    </a:lnTo>
                    <a:lnTo>
                      <a:pt x="234" y="210"/>
                    </a:lnTo>
                    <a:lnTo>
                      <a:pt x="234" y="228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16" y="258"/>
                    </a:lnTo>
                    <a:lnTo>
                      <a:pt x="210" y="270"/>
                    </a:lnTo>
                    <a:lnTo>
                      <a:pt x="204" y="282"/>
                    </a:lnTo>
                    <a:lnTo>
                      <a:pt x="186" y="288"/>
                    </a:lnTo>
                    <a:lnTo>
                      <a:pt x="168" y="300"/>
                    </a:lnTo>
                    <a:lnTo>
                      <a:pt x="150" y="312"/>
                    </a:lnTo>
                    <a:lnTo>
                      <a:pt x="138" y="324"/>
                    </a:lnTo>
                    <a:lnTo>
                      <a:pt x="126" y="336"/>
                    </a:lnTo>
                    <a:lnTo>
                      <a:pt x="114" y="336"/>
                    </a:lnTo>
                    <a:lnTo>
                      <a:pt x="102" y="336"/>
                    </a:lnTo>
                    <a:lnTo>
                      <a:pt x="78" y="342"/>
                    </a:lnTo>
                    <a:lnTo>
                      <a:pt x="60" y="354"/>
                    </a:lnTo>
                    <a:lnTo>
                      <a:pt x="42" y="366"/>
                    </a:lnTo>
                    <a:lnTo>
                      <a:pt x="30" y="378"/>
                    </a:lnTo>
                    <a:lnTo>
                      <a:pt x="36" y="390"/>
                    </a:lnTo>
                    <a:lnTo>
                      <a:pt x="42" y="414"/>
                    </a:lnTo>
                    <a:lnTo>
                      <a:pt x="60" y="426"/>
                    </a:lnTo>
                    <a:lnTo>
                      <a:pt x="60" y="444"/>
                    </a:lnTo>
                    <a:lnTo>
                      <a:pt x="66" y="456"/>
                    </a:lnTo>
                    <a:lnTo>
                      <a:pt x="60" y="474"/>
                    </a:lnTo>
                    <a:lnTo>
                      <a:pt x="60" y="498"/>
                    </a:lnTo>
                    <a:lnTo>
                      <a:pt x="66" y="510"/>
                    </a:lnTo>
                    <a:lnTo>
                      <a:pt x="72" y="522"/>
                    </a:lnTo>
                    <a:lnTo>
                      <a:pt x="78" y="534"/>
                    </a:lnTo>
                    <a:lnTo>
                      <a:pt x="90" y="534"/>
                    </a:lnTo>
                    <a:lnTo>
                      <a:pt x="108" y="552"/>
                    </a:lnTo>
                    <a:lnTo>
                      <a:pt x="126" y="564"/>
                    </a:lnTo>
                    <a:lnTo>
                      <a:pt x="108" y="558"/>
                    </a:lnTo>
                    <a:lnTo>
                      <a:pt x="102" y="552"/>
                    </a:lnTo>
                    <a:lnTo>
                      <a:pt x="90" y="546"/>
                    </a:lnTo>
                    <a:lnTo>
                      <a:pt x="78" y="540"/>
                    </a:lnTo>
                    <a:lnTo>
                      <a:pt x="66" y="540"/>
                    </a:lnTo>
                    <a:lnTo>
                      <a:pt x="54" y="534"/>
                    </a:lnTo>
                    <a:lnTo>
                      <a:pt x="42" y="528"/>
                    </a:lnTo>
                    <a:lnTo>
                      <a:pt x="30" y="528"/>
                    </a:lnTo>
                    <a:lnTo>
                      <a:pt x="24" y="528"/>
                    </a:lnTo>
                    <a:lnTo>
                      <a:pt x="18" y="540"/>
                    </a:lnTo>
                    <a:lnTo>
                      <a:pt x="18" y="534"/>
                    </a:lnTo>
                    <a:lnTo>
                      <a:pt x="12" y="540"/>
                    </a:lnTo>
                    <a:lnTo>
                      <a:pt x="6" y="540"/>
                    </a:lnTo>
                    <a:lnTo>
                      <a:pt x="6" y="546"/>
                    </a:lnTo>
                    <a:lnTo>
                      <a:pt x="0" y="552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76"/>
                    </a:lnTo>
                    <a:lnTo>
                      <a:pt x="6" y="582"/>
                    </a:lnTo>
                    <a:lnTo>
                      <a:pt x="18" y="588"/>
                    </a:lnTo>
                    <a:lnTo>
                      <a:pt x="18" y="594"/>
                    </a:lnTo>
                    <a:lnTo>
                      <a:pt x="6" y="588"/>
                    </a:lnTo>
                    <a:lnTo>
                      <a:pt x="6" y="594"/>
                    </a:lnTo>
                    <a:lnTo>
                      <a:pt x="0" y="600"/>
                    </a:lnTo>
                    <a:lnTo>
                      <a:pt x="6" y="600"/>
                    </a:lnTo>
                    <a:lnTo>
                      <a:pt x="18" y="606"/>
                    </a:lnTo>
                    <a:lnTo>
                      <a:pt x="36" y="618"/>
                    </a:lnTo>
                    <a:lnTo>
                      <a:pt x="60" y="636"/>
                    </a:lnTo>
                    <a:lnTo>
                      <a:pt x="72" y="660"/>
                    </a:lnTo>
                    <a:lnTo>
                      <a:pt x="84" y="684"/>
                    </a:lnTo>
                    <a:lnTo>
                      <a:pt x="102" y="708"/>
                    </a:lnTo>
                    <a:lnTo>
                      <a:pt x="102" y="720"/>
                    </a:lnTo>
                    <a:lnTo>
                      <a:pt x="108" y="732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26" y="738"/>
                    </a:lnTo>
                    <a:lnTo>
                      <a:pt x="132" y="756"/>
                    </a:lnTo>
                    <a:lnTo>
                      <a:pt x="132" y="762"/>
                    </a:lnTo>
                    <a:lnTo>
                      <a:pt x="132" y="774"/>
                    </a:lnTo>
                    <a:lnTo>
                      <a:pt x="144" y="780"/>
                    </a:lnTo>
                    <a:lnTo>
                      <a:pt x="156" y="786"/>
                    </a:lnTo>
                    <a:lnTo>
                      <a:pt x="168" y="786"/>
                    </a:lnTo>
                    <a:lnTo>
                      <a:pt x="180" y="774"/>
                    </a:lnTo>
                    <a:lnTo>
                      <a:pt x="192" y="768"/>
                    </a:lnTo>
                    <a:lnTo>
                      <a:pt x="198" y="762"/>
                    </a:lnTo>
                    <a:lnTo>
                      <a:pt x="210" y="762"/>
                    </a:lnTo>
                    <a:lnTo>
                      <a:pt x="216" y="768"/>
                    </a:lnTo>
                    <a:lnTo>
                      <a:pt x="216" y="774"/>
                    </a:lnTo>
                    <a:lnTo>
                      <a:pt x="216" y="786"/>
                    </a:lnTo>
                    <a:lnTo>
                      <a:pt x="228" y="804"/>
                    </a:lnTo>
                    <a:lnTo>
                      <a:pt x="240" y="810"/>
                    </a:lnTo>
                    <a:lnTo>
                      <a:pt x="270" y="810"/>
                    </a:lnTo>
                    <a:lnTo>
                      <a:pt x="288" y="816"/>
                    </a:lnTo>
                    <a:lnTo>
                      <a:pt x="306" y="804"/>
                    </a:lnTo>
                    <a:lnTo>
                      <a:pt x="336" y="786"/>
                    </a:lnTo>
                    <a:lnTo>
                      <a:pt x="348" y="780"/>
                    </a:lnTo>
                    <a:lnTo>
                      <a:pt x="366" y="774"/>
                    </a:lnTo>
                    <a:lnTo>
                      <a:pt x="378" y="768"/>
                    </a:lnTo>
                    <a:lnTo>
                      <a:pt x="396" y="756"/>
                    </a:lnTo>
                    <a:lnTo>
                      <a:pt x="420" y="744"/>
                    </a:lnTo>
                    <a:lnTo>
                      <a:pt x="438" y="732"/>
                    </a:lnTo>
                    <a:lnTo>
                      <a:pt x="456" y="720"/>
                    </a:lnTo>
                    <a:lnTo>
                      <a:pt x="480" y="702"/>
                    </a:lnTo>
                    <a:lnTo>
                      <a:pt x="510" y="690"/>
                    </a:lnTo>
                    <a:lnTo>
                      <a:pt x="534" y="684"/>
                    </a:lnTo>
                    <a:lnTo>
                      <a:pt x="552" y="672"/>
                    </a:lnTo>
                    <a:lnTo>
                      <a:pt x="576" y="654"/>
                    </a:lnTo>
                    <a:lnTo>
                      <a:pt x="594" y="636"/>
                    </a:lnTo>
                    <a:lnTo>
                      <a:pt x="618" y="624"/>
                    </a:lnTo>
                    <a:lnTo>
                      <a:pt x="654" y="612"/>
                    </a:lnTo>
                    <a:lnTo>
                      <a:pt x="684" y="600"/>
                    </a:lnTo>
                    <a:lnTo>
                      <a:pt x="708" y="588"/>
                    </a:lnTo>
                    <a:lnTo>
                      <a:pt x="714" y="570"/>
                    </a:lnTo>
                    <a:lnTo>
                      <a:pt x="726" y="540"/>
                    </a:lnTo>
                    <a:lnTo>
                      <a:pt x="726" y="516"/>
                    </a:lnTo>
                    <a:lnTo>
                      <a:pt x="726" y="498"/>
                    </a:lnTo>
                    <a:lnTo>
                      <a:pt x="726" y="480"/>
                    </a:lnTo>
                    <a:lnTo>
                      <a:pt x="738" y="456"/>
                    </a:lnTo>
                    <a:lnTo>
                      <a:pt x="756" y="432"/>
                    </a:lnTo>
                    <a:lnTo>
                      <a:pt x="756" y="408"/>
                    </a:lnTo>
                    <a:lnTo>
                      <a:pt x="762" y="396"/>
                    </a:lnTo>
                    <a:lnTo>
                      <a:pt x="744" y="372"/>
                    </a:lnTo>
                    <a:lnTo>
                      <a:pt x="720" y="354"/>
                    </a:lnTo>
                    <a:lnTo>
                      <a:pt x="684" y="342"/>
                    </a:lnTo>
                    <a:lnTo>
                      <a:pt x="660" y="342"/>
                    </a:lnTo>
                    <a:lnTo>
                      <a:pt x="636" y="342"/>
                    </a:lnTo>
                    <a:lnTo>
                      <a:pt x="606" y="354"/>
                    </a:lnTo>
                    <a:lnTo>
                      <a:pt x="588" y="360"/>
                    </a:lnTo>
                    <a:lnTo>
                      <a:pt x="564" y="348"/>
                    </a:lnTo>
                    <a:lnTo>
                      <a:pt x="528" y="336"/>
                    </a:lnTo>
                    <a:lnTo>
                      <a:pt x="504" y="330"/>
                    </a:lnTo>
                    <a:lnTo>
                      <a:pt x="480" y="318"/>
                    </a:lnTo>
                    <a:lnTo>
                      <a:pt x="456" y="312"/>
                    </a:lnTo>
                    <a:lnTo>
                      <a:pt x="444" y="306"/>
                    </a:lnTo>
                    <a:lnTo>
                      <a:pt x="438" y="288"/>
                    </a:lnTo>
                    <a:lnTo>
                      <a:pt x="438" y="270"/>
                    </a:lnTo>
                    <a:lnTo>
                      <a:pt x="456" y="264"/>
                    </a:lnTo>
                    <a:lnTo>
                      <a:pt x="486" y="252"/>
                    </a:lnTo>
                    <a:lnTo>
                      <a:pt x="528" y="240"/>
                    </a:lnTo>
                    <a:lnTo>
                      <a:pt x="546" y="228"/>
                    </a:lnTo>
                    <a:lnTo>
                      <a:pt x="552" y="222"/>
                    </a:lnTo>
                    <a:lnTo>
                      <a:pt x="576" y="222"/>
                    </a:lnTo>
                    <a:lnTo>
                      <a:pt x="600" y="228"/>
                    </a:lnTo>
                    <a:lnTo>
                      <a:pt x="612" y="234"/>
                    </a:lnTo>
                    <a:lnTo>
                      <a:pt x="630" y="246"/>
                    </a:lnTo>
                    <a:lnTo>
                      <a:pt x="654" y="228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3" name="Freeform 455"/>
              <p:cNvSpPr>
                <a:spLocks/>
              </p:cNvSpPr>
              <p:nvPr/>
            </p:nvSpPr>
            <p:spPr bwMode="auto">
              <a:xfrm>
                <a:off x="4862" y="1686"/>
                <a:ext cx="762" cy="816"/>
              </a:xfrm>
              <a:custGeom>
                <a:avLst/>
                <a:gdLst>
                  <a:gd name="T0" fmla="*/ 636 w 762"/>
                  <a:gd name="T1" fmla="*/ 198 h 816"/>
                  <a:gd name="T2" fmla="*/ 600 w 762"/>
                  <a:gd name="T3" fmla="*/ 174 h 816"/>
                  <a:gd name="T4" fmla="*/ 558 w 762"/>
                  <a:gd name="T5" fmla="*/ 138 h 816"/>
                  <a:gd name="T6" fmla="*/ 504 w 762"/>
                  <a:gd name="T7" fmla="*/ 90 h 816"/>
                  <a:gd name="T8" fmla="*/ 456 w 762"/>
                  <a:gd name="T9" fmla="*/ 42 h 816"/>
                  <a:gd name="T10" fmla="*/ 396 w 762"/>
                  <a:gd name="T11" fmla="*/ 12 h 816"/>
                  <a:gd name="T12" fmla="*/ 330 w 762"/>
                  <a:gd name="T13" fmla="*/ 6 h 816"/>
                  <a:gd name="T14" fmla="*/ 258 w 762"/>
                  <a:gd name="T15" fmla="*/ 12 h 816"/>
                  <a:gd name="T16" fmla="*/ 258 w 762"/>
                  <a:gd name="T17" fmla="*/ 30 h 816"/>
                  <a:gd name="T18" fmla="*/ 246 w 762"/>
                  <a:gd name="T19" fmla="*/ 54 h 816"/>
                  <a:gd name="T20" fmla="*/ 234 w 762"/>
                  <a:gd name="T21" fmla="*/ 78 h 816"/>
                  <a:gd name="T22" fmla="*/ 192 w 762"/>
                  <a:gd name="T23" fmla="*/ 108 h 816"/>
                  <a:gd name="T24" fmla="*/ 174 w 762"/>
                  <a:gd name="T25" fmla="*/ 138 h 816"/>
                  <a:gd name="T26" fmla="*/ 204 w 762"/>
                  <a:gd name="T27" fmla="*/ 174 h 816"/>
                  <a:gd name="T28" fmla="*/ 228 w 762"/>
                  <a:gd name="T29" fmla="*/ 204 h 816"/>
                  <a:gd name="T30" fmla="*/ 234 w 762"/>
                  <a:gd name="T31" fmla="*/ 240 h 816"/>
                  <a:gd name="T32" fmla="*/ 210 w 762"/>
                  <a:gd name="T33" fmla="*/ 270 h 816"/>
                  <a:gd name="T34" fmla="*/ 168 w 762"/>
                  <a:gd name="T35" fmla="*/ 300 h 816"/>
                  <a:gd name="T36" fmla="*/ 126 w 762"/>
                  <a:gd name="T37" fmla="*/ 336 h 816"/>
                  <a:gd name="T38" fmla="*/ 78 w 762"/>
                  <a:gd name="T39" fmla="*/ 342 h 816"/>
                  <a:gd name="T40" fmla="*/ 30 w 762"/>
                  <a:gd name="T41" fmla="*/ 378 h 816"/>
                  <a:gd name="T42" fmla="*/ 60 w 762"/>
                  <a:gd name="T43" fmla="*/ 426 h 816"/>
                  <a:gd name="T44" fmla="*/ 60 w 762"/>
                  <a:gd name="T45" fmla="*/ 474 h 816"/>
                  <a:gd name="T46" fmla="*/ 72 w 762"/>
                  <a:gd name="T47" fmla="*/ 522 h 816"/>
                  <a:gd name="T48" fmla="*/ 108 w 762"/>
                  <a:gd name="T49" fmla="*/ 552 h 816"/>
                  <a:gd name="T50" fmla="*/ 102 w 762"/>
                  <a:gd name="T51" fmla="*/ 552 h 816"/>
                  <a:gd name="T52" fmla="*/ 66 w 762"/>
                  <a:gd name="T53" fmla="*/ 540 h 816"/>
                  <a:gd name="T54" fmla="*/ 30 w 762"/>
                  <a:gd name="T55" fmla="*/ 528 h 816"/>
                  <a:gd name="T56" fmla="*/ 18 w 762"/>
                  <a:gd name="T57" fmla="*/ 534 h 816"/>
                  <a:gd name="T58" fmla="*/ 6 w 762"/>
                  <a:gd name="T59" fmla="*/ 546 h 816"/>
                  <a:gd name="T60" fmla="*/ 0 w 762"/>
                  <a:gd name="T61" fmla="*/ 570 h 816"/>
                  <a:gd name="T62" fmla="*/ 18 w 762"/>
                  <a:gd name="T63" fmla="*/ 588 h 816"/>
                  <a:gd name="T64" fmla="*/ 6 w 762"/>
                  <a:gd name="T65" fmla="*/ 594 h 816"/>
                  <a:gd name="T66" fmla="*/ 18 w 762"/>
                  <a:gd name="T67" fmla="*/ 606 h 816"/>
                  <a:gd name="T68" fmla="*/ 72 w 762"/>
                  <a:gd name="T69" fmla="*/ 660 h 816"/>
                  <a:gd name="T70" fmla="*/ 102 w 762"/>
                  <a:gd name="T71" fmla="*/ 720 h 816"/>
                  <a:gd name="T72" fmla="*/ 126 w 762"/>
                  <a:gd name="T73" fmla="*/ 732 h 816"/>
                  <a:gd name="T74" fmla="*/ 132 w 762"/>
                  <a:gd name="T75" fmla="*/ 762 h 816"/>
                  <a:gd name="T76" fmla="*/ 156 w 762"/>
                  <a:gd name="T77" fmla="*/ 786 h 816"/>
                  <a:gd name="T78" fmla="*/ 192 w 762"/>
                  <a:gd name="T79" fmla="*/ 768 h 816"/>
                  <a:gd name="T80" fmla="*/ 216 w 762"/>
                  <a:gd name="T81" fmla="*/ 768 h 816"/>
                  <a:gd name="T82" fmla="*/ 228 w 762"/>
                  <a:gd name="T83" fmla="*/ 804 h 816"/>
                  <a:gd name="T84" fmla="*/ 288 w 762"/>
                  <a:gd name="T85" fmla="*/ 816 h 816"/>
                  <a:gd name="T86" fmla="*/ 348 w 762"/>
                  <a:gd name="T87" fmla="*/ 780 h 816"/>
                  <a:gd name="T88" fmla="*/ 396 w 762"/>
                  <a:gd name="T89" fmla="*/ 756 h 816"/>
                  <a:gd name="T90" fmla="*/ 456 w 762"/>
                  <a:gd name="T91" fmla="*/ 720 h 816"/>
                  <a:gd name="T92" fmla="*/ 534 w 762"/>
                  <a:gd name="T93" fmla="*/ 684 h 816"/>
                  <a:gd name="T94" fmla="*/ 594 w 762"/>
                  <a:gd name="T95" fmla="*/ 636 h 816"/>
                  <a:gd name="T96" fmla="*/ 684 w 762"/>
                  <a:gd name="T97" fmla="*/ 600 h 816"/>
                  <a:gd name="T98" fmla="*/ 726 w 762"/>
                  <a:gd name="T99" fmla="*/ 540 h 816"/>
                  <a:gd name="T100" fmla="*/ 726 w 762"/>
                  <a:gd name="T101" fmla="*/ 480 h 816"/>
                  <a:gd name="T102" fmla="*/ 756 w 762"/>
                  <a:gd name="T103" fmla="*/ 408 h 816"/>
                  <a:gd name="T104" fmla="*/ 720 w 762"/>
                  <a:gd name="T105" fmla="*/ 354 h 816"/>
                  <a:gd name="T106" fmla="*/ 636 w 762"/>
                  <a:gd name="T107" fmla="*/ 342 h 816"/>
                  <a:gd name="T108" fmla="*/ 564 w 762"/>
                  <a:gd name="T109" fmla="*/ 348 h 816"/>
                  <a:gd name="T110" fmla="*/ 480 w 762"/>
                  <a:gd name="T111" fmla="*/ 318 h 816"/>
                  <a:gd name="T112" fmla="*/ 438 w 762"/>
                  <a:gd name="T113" fmla="*/ 288 h 816"/>
                  <a:gd name="T114" fmla="*/ 486 w 762"/>
                  <a:gd name="T115" fmla="*/ 252 h 816"/>
                  <a:gd name="T116" fmla="*/ 552 w 762"/>
                  <a:gd name="T117" fmla="*/ 222 h 816"/>
                  <a:gd name="T118" fmla="*/ 612 w 762"/>
                  <a:gd name="T119" fmla="*/ 234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2" h="816">
                    <a:moveTo>
                      <a:pt x="654" y="228"/>
                    </a:moveTo>
                    <a:lnTo>
                      <a:pt x="642" y="204"/>
                    </a:lnTo>
                    <a:lnTo>
                      <a:pt x="636" y="198"/>
                    </a:lnTo>
                    <a:lnTo>
                      <a:pt x="624" y="186"/>
                    </a:lnTo>
                    <a:lnTo>
                      <a:pt x="618" y="180"/>
                    </a:lnTo>
                    <a:lnTo>
                      <a:pt x="600" y="174"/>
                    </a:lnTo>
                    <a:lnTo>
                      <a:pt x="588" y="168"/>
                    </a:lnTo>
                    <a:lnTo>
                      <a:pt x="570" y="156"/>
                    </a:lnTo>
                    <a:lnTo>
                      <a:pt x="558" y="138"/>
                    </a:lnTo>
                    <a:lnTo>
                      <a:pt x="540" y="120"/>
                    </a:lnTo>
                    <a:lnTo>
                      <a:pt x="522" y="108"/>
                    </a:lnTo>
                    <a:lnTo>
                      <a:pt x="504" y="90"/>
                    </a:lnTo>
                    <a:lnTo>
                      <a:pt x="486" y="78"/>
                    </a:lnTo>
                    <a:lnTo>
                      <a:pt x="474" y="60"/>
                    </a:lnTo>
                    <a:lnTo>
                      <a:pt x="456" y="42"/>
                    </a:lnTo>
                    <a:lnTo>
                      <a:pt x="444" y="30"/>
                    </a:lnTo>
                    <a:lnTo>
                      <a:pt x="426" y="18"/>
                    </a:lnTo>
                    <a:lnTo>
                      <a:pt x="396" y="12"/>
                    </a:lnTo>
                    <a:lnTo>
                      <a:pt x="378" y="6"/>
                    </a:lnTo>
                    <a:lnTo>
                      <a:pt x="354" y="0"/>
                    </a:lnTo>
                    <a:lnTo>
                      <a:pt x="330" y="6"/>
                    </a:lnTo>
                    <a:lnTo>
                      <a:pt x="306" y="0"/>
                    </a:lnTo>
                    <a:lnTo>
                      <a:pt x="282" y="0"/>
                    </a:lnTo>
                    <a:lnTo>
                      <a:pt x="258" y="12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8" y="30"/>
                    </a:lnTo>
                    <a:lnTo>
                      <a:pt x="264" y="42"/>
                    </a:lnTo>
                    <a:lnTo>
                      <a:pt x="252" y="48"/>
                    </a:lnTo>
                    <a:lnTo>
                      <a:pt x="246" y="54"/>
                    </a:lnTo>
                    <a:lnTo>
                      <a:pt x="240" y="66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16" y="90"/>
                    </a:lnTo>
                    <a:lnTo>
                      <a:pt x="204" y="102"/>
                    </a:lnTo>
                    <a:lnTo>
                      <a:pt x="192" y="108"/>
                    </a:lnTo>
                    <a:lnTo>
                      <a:pt x="180" y="120"/>
                    </a:lnTo>
                    <a:lnTo>
                      <a:pt x="180" y="126"/>
                    </a:lnTo>
                    <a:lnTo>
                      <a:pt x="174" y="138"/>
                    </a:lnTo>
                    <a:lnTo>
                      <a:pt x="186" y="150"/>
                    </a:lnTo>
                    <a:lnTo>
                      <a:pt x="192" y="162"/>
                    </a:lnTo>
                    <a:lnTo>
                      <a:pt x="204" y="174"/>
                    </a:lnTo>
                    <a:lnTo>
                      <a:pt x="216" y="186"/>
                    </a:lnTo>
                    <a:lnTo>
                      <a:pt x="222" y="198"/>
                    </a:lnTo>
                    <a:lnTo>
                      <a:pt x="228" y="204"/>
                    </a:lnTo>
                    <a:lnTo>
                      <a:pt x="234" y="210"/>
                    </a:lnTo>
                    <a:lnTo>
                      <a:pt x="234" y="228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16" y="258"/>
                    </a:lnTo>
                    <a:lnTo>
                      <a:pt x="210" y="270"/>
                    </a:lnTo>
                    <a:lnTo>
                      <a:pt x="204" y="282"/>
                    </a:lnTo>
                    <a:lnTo>
                      <a:pt x="186" y="288"/>
                    </a:lnTo>
                    <a:lnTo>
                      <a:pt x="168" y="300"/>
                    </a:lnTo>
                    <a:lnTo>
                      <a:pt x="150" y="312"/>
                    </a:lnTo>
                    <a:lnTo>
                      <a:pt x="138" y="324"/>
                    </a:lnTo>
                    <a:lnTo>
                      <a:pt x="126" y="336"/>
                    </a:lnTo>
                    <a:lnTo>
                      <a:pt x="114" y="336"/>
                    </a:lnTo>
                    <a:lnTo>
                      <a:pt x="102" y="336"/>
                    </a:lnTo>
                    <a:lnTo>
                      <a:pt x="78" y="342"/>
                    </a:lnTo>
                    <a:lnTo>
                      <a:pt x="60" y="354"/>
                    </a:lnTo>
                    <a:lnTo>
                      <a:pt x="42" y="366"/>
                    </a:lnTo>
                    <a:lnTo>
                      <a:pt x="30" y="378"/>
                    </a:lnTo>
                    <a:lnTo>
                      <a:pt x="36" y="390"/>
                    </a:lnTo>
                    <a:lnTo>
                      <a:pt x="42" y="414"/>
                    </a:lnTo>
                    <a:lnTo>
                      <a:pt x="60" y="426"/>
                    </a:lnTo>
                    <a:lnTo>
                      <a:pt x="60" y="444"/>
                    </a:lnTo>
                    <a:lnTo>
                      <a:pt x="66" y="456"/>
                    </a:lnTo>
                    <a:lnTo>
                      <a:pt x="60" y="474"/>
                    </a:lnTo>
                    <a:lnTo>
                      <a:pt x="60" y="498"/>
                    </a:lnTo>
                    <a:lnTo>
                      <a:pt x="66" y="510"/>
                    </a:lnTo>
                    <a:lnTo>
                      <a:pt x="72" y="522"/>
                    </a:lnTo>
                    <a:lnTo>
                      <a:pt x="78" y="534"/>
                    </a:lnTo>
                    <a:lnTo>
                      <a:pt x="90" y="534"/>
                    </a:lnTo>
                    <a:lnTo>
                      <a:pt x="108" y="552"/>
                    </a:lnTo>
                    <a:lnTo>
                      <a:pt x="126" y="564"/>
                    </a:lnTo>
                    <a:lnTo>
                      <a:pt x="108" y="558"/>
                    </a:lnTo>
                    <a:lnTo>
                      <a:pt x="102" y="552"/>
                    </a:lnTo>
                    <a:lnTo>
                      <a:pt x="90" y="546"/>
                    </a:lnTo>
                    <a:lnTo>
                      <a:pt x="78" y="540"/>
                    </a:lnTo>
                    <a:lnTo>
                      <a:pt x="66" y="540"/>
                    </a:lnTo>
                    <a:lnTo>
                      <a:pt x="54" y="534"/>
                    </a:lnTo>
                    <a:lnTo>
                      <a:pt x="42" y="528"/>
                    </a:lnTo>
                    <a:lnTo>
                      <a:pt x="30" y="528"/>
                    </a:lnTo>
                    <a:lnTo>
                      <a:pt x="24" y="528"/>
                    </a:lnTo>
                    <a:lnTo>
                      <a:pt x="18" y="540"/>
                    </a:lnTo>
                    <a:lnTo>
                      <a:pt x="18" y="534"/>
                    </a:lnTo>
                    <a:lnTo>
                      <a:pt x="12" y="540"/>
                    </a:lnTo>
                    <a:lnTo>
                      <a:pt x="6" y="540"/>
                    </a:lnTo>
                    <a:lnTo>
                      <a:pt x="6" y="546"/>
                    </a:lnTo>
                    <a:lnTo>
                      <a:pt x="0" y="552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76"/>
                    </a:lnTo>
                    <a:lnTo>
                      <a:pt x="6" y="582"/>
                    </a:lnTo>
                    <a:lnTo>
                      <a:pt x="18" y="588"/>
                    </a:lnTo>
                    <a:lnTo>
                      <a:pt x="18" y="594"/>
                    </a:lnTo>
                    <a:lnTo>
                      <a:pt x="6" y="588"/>
                    </a:lnTo>
                    <a:lnTo>
                      <a:pt x="6" y="594"/>
                    </a:lnTo>
                    <a:lnTo>
                      <a:pt x="0" y="600"/>
                    </a:lnTo>
                    <a:lnTo>
                      <a:pt x="6" y="600"/>
                    </a:lnTo>
                    <a:lnTo>
                      <a:pt x="18" y="606"/>
                    </a:lnTo>
                    <a:lnTo>
                      <a:pt x="36" y="618"/>
                    </a:lnTo>
                    <a:lnTo>
                      <a:pt x="60" y="636"/>
                    </a:lnTo>
                    <a:lnTo>
                      <a:pt x="72" y="660"/>
                    </a:lnTo>
                    <a:lnTo>
                      <a:pt x="84" y="684"/>
                    </a:lnTo>
                    <a:lnTo>
                      <a:pt x="102" y="708"/>
                    </a:lnTo>
                    <a:lnTo>
                      <a:pt x="102" y="720"/>
                    </a:lnTo>
                    <a:lnTo>
                      <a:pt x="108" y="732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26" y="738"/>
                    </a:lnTo>
                    <a:lnTo>
                      <a:pt x="132" y="756"/>
                    </a:lnTo>
                    <a:lnTo>
                      <a:pt x="132" y="762"/>
                    </a:lnTo>
                    <a:lnTo>
                      <a:pt x="132" y="774"/>
                    </a:lnTo>
                    <a:lnTo>
                      <a:pt x="144" y="780"/>
                    </a:lnTo>
                    <a:lnTo>
                      <a:pt x="156" y="786"/>
                    </a:lnTo>
                    <a:lnTo>
                      <a:pt x="168" y="786"/>
                    </a:lnTo>
                    <a:lnTo>
                      <a:pt x="180" y="774"/>
                    </a:lnTo>
                    <a:lnTo>
                      <a:pt x="192" y="768"/>
                    </a:lnTo>
                    <a:lnTo>
                      <a:pt x="198" y="762"/>
                    </a:lnTo>
                    <a:lnTo>
                      <a:pt x="210" y="762"/>
                    </a:lnTo>
                    <a:lnTo>
                      <a:pt x="216" y="768"/>
                    </a:lnTo>
                    <a:lnTo>
                      <a:pt x="216" y="774"/>
                    </a:lnTo>
                    <a:lnTo>
                      <a:pt x="216" y="786"/>
                    </a:lnTo>
                    <a:lnTo>
                      <a:pt x="228" y="804"/>
                    </a:lnTo>
                    <a:lnTo>
                      <a:pt x="240" y="810"/>
                    </a:lnTo>
                    <a:lnTo>
                      <a:pt x="270" y="810"/>
                    </a:lnTo>
                    <a:lnTo>
                      <a:pt x="288" y="816"/>
                    </a:lnTo>
                    <a:lnTo>
                      <a:pt x="306" y="804"/>
                    </a:lnTo>
                    <a:lnTo>
                      <a:pt x="336" y="786"/>
                    </a:lnTo>
                    <a:lnTo>
                      <a:pt x="348" y="780"/>
                    </a:lnTo>
                    <a:lnTo>
                      <a:pt x="366" y="774"/>
                    </a:lnTo>
                    <a:lnTo>
                      <a:pt x="378" y="768"/>
                    </a:lnTo>
                    <a:lnTo>
                      <a:pt x="396" y="756"/>
                    </a:lnTo>
                    <a:lnTo>
                      <a:pt x="420" y="744"/>
                    </a:lnTo>
                    <a:lnTo>
                      <a:pt x="438" y="732"/>
                    </a:lnTo>
                    <a:lnTo>
                      <a:pt x="456" y="720"/>
                    </a:lnTo>
                    <a:lnTo>
                      <a:pt x="480" y="702"/>
                    </a:lnTo>
                    <a:lnTo>
                      <a:pt x="510" y="690"/>
                    </a:lnTo>
                    <a:lnTo>
                      <a:pt x="534" y="684"/>
                    </a:lnTo>
                    <a:lnTo>
                      <a:pt x="552" y="672"/>
                    </a:lnTo>
                    <a:lnTo>
                      <a:pt x="576" y="654"/>
                    </a:lnTo>
                    <a:lnTo>
                      <a:pt x="594" y="636"/>
                    </a:lnTo>
                    <a:lnTo>
                      <a:pt x="618" y="624"/>
                    </a:lnTo>
                    <a:lnTo>
                      <a:pt x="654" y="612"/>
                    </a:lnTo>
                    <a:lnTo>
                      <a:pt x="684" y="600"/>
                    </a:lnTo>
                    <a:lnTo>
                      <a:pt x="708" y="588"/>
                    </a:lnTo>
                    <a:lnTo>
                      <a:pt x="714" y="570"/>
                    </a:lnTo>
                    <a:lnTo>
                      <a:pt x="726" y="540"/>
                    </a:lnTo>
                    <a:lnTo>
                      <a:pt x="726" y="516"/>
                    </a:lnTo>
                    <a:lnTo>
                      <a:pt x="726" y="498"/>
                    </a:lnTo>
                    <a:lnTo>
                      <a:pt x="726" y="480"/>
                    </a:lnTo>
                    <a:lnTo>
                      <a:pt x="738" y="456"/>
                    </a:lnTo>
                    <a:lnTo>
                      <a:pt x="756" y="432"/>
                    </a:lnTo>
                    <a:lnTo>
                      <a:pt x="756" y="408"/>
                    </a:lnTo>
                    <a:lnTo>
                      <a:pt x="762" y="396"/>
                    </a:lnTo>
                    <a:lnTo>
                      <a:pt x="744" y="372"/>
                    </a:lnTo>
                    <a:lnTo>
                      <a:pt x="720" y="354"/>
                    </a:lnTo>
                    <a:lnTo>
                      <a:pt x="684" y="342"/>
                    </a:lnTo>
                    <a:lnTo>
                      <a:pt x="660" y="342"/>
                    </a:lnTo>
                    <a:lnTo>
                      <a:pt x="636" y="342"/>
                    </a:lnTo>
                    <a:lnTo>
                      <a:pt x="606" y="354"/>
                    </a:lnTo>
                    <a:lnTo>
                      <a:pt x="588" y="360"/>
                    </a:lnTo>
                    <a:lnTo>
                      <a:pt x="564" y="348"/>
                    </a:lnTo>
                    <a:lnTo>
                      <a:pt x="528" y="336"/>
                    </a:lnTo>
                    <a:lnTo>
                      <a:pt x="504" y="330"/>
                    </a:lnTo>
                    <a:lnTo>
                      <a:pt x="480" y="318"/>
                    </a:lnTo>
                    <a:lnTo>
                      <a:pt x="456" y="312"/>
                    </a:lnTo>
                    <a:lnTo>
                      <a:pt x="444" y="306"/>
                    </a:lnTo>
                    <a:lnTo>
                      <a:pt x="438" y="288"/>
                    </a:lnTo>
                    <a:lnTo>
                      <a:pt x="438" y="270"/>
                    </a:lnTo>
                    <a:lnTo>
                      <a:pt x="456" y="264"/>
                    </a:lnTo>
                    <a:lnTo>
                      <a:pt x="486" y="252"/>
                    </a:lnTo>
                    <a:lnTo>
                      <a:pt x="528" y="240"/>
                    </a:lnTo>
                    <a:lnTo>
                      <a:pt x="546" y="228"/>
                    </a:lnTo>
                    <a:lnTo>
                      <a:pt x="552" y="222"/>
                    </a:lnTo>
                    <a:lnTo>
                      <a:pt x="576" y="222"/>
                    </a:lnTo>
                    <a:lnTo>
                      <a:pt x="600" y="228"/>
                    </a:lnTo>
                    <a:lnTo>
                      <a:pt x="612" y="234"/>
                    </a:lnTo>
                    <a:lnTo>
                      <a:pt x="630" y="246"/>
                    </a:lnTo>
                    <a:lnTo>
                      <a:pt x="654" y="2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4" name="Line 456"/>
              <p:cNvSpPr>
                <a:spLocks noChangeShapeType="1"/>
              </p:cNvSpPr>
              <p:nvPr/>
            </p:nvSpPr>
            <p:spPr bwMode="auto">
              <a:xfrm flipH="1" flipV="1">
                <a:off x="4958" y="1422"/>
                <a:ext cx="288" cy="67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5" name="Freeform 457"/>
              <p:cNvSpPr>
                <a:spLocks noEditPoints="1"/>
              </p:cNvSpPr>
              <p:nvPr/>
            </p:nvSpPr>
            <p:spPr bwMode="auto">
              <a:xfrm>
                <a:off x="5174" y="1884"/>
                <a:ext cx="126" cy="222"/>
              </a:xfrm>
              <a:custGeom>
                <a:avLst/>
                <a:gdLst>
                  <a:gd name="T0" fmla="*/ 0 w 126"/>
                  <a:gd name="T1" fmla="*/ 24 h 222"/>
                  <a:gd name="T2" fmla="*/ 90 w 126"/>
                  <a:gd name="T3" fmla="*/ 66 h 222"/>
                  <a:gd name="T4" fmla="*/ 66 w 126"/>
                  <a:gd name="T5" fmla="*/ 198 h 222"/>
                  <a:gd name="T6" fmla="*/ 66 w 126"/>
                  <a:gd name="T7" fmla="*/ 204 h 222"/>
                  <a:gd name="T8" fmla="*/ 72 w 126"/>
                  <a:gd name="T9" fmla="*/ 204 h 222"/>
                  <a:gd name="T10" fmla="*/ 78 w 126"/>
                  <a:gd name="T11" fmla="*/ 198 h 222"/>
                  <a:gd name="T12" fmla="*/ 114 w 126"/>
                  <a:gd name="T13" fmla="*/ 6 h 222"/>
                  <a:gd name="T14" fmla="*/ 114 w 126"/>
                  <a:gd name="T15" fmla="*/ 0 h 222"/>
                  <a:gd name="T16" fmla="*/ 108 w 126"/>
                  <a:gd name="T17" fmla="*/ 0 h 222"/>
                  <a:gd name="T18" fmla="*/ 108 w 126"/>
                  <a:gd name="T19" fmla="*/ 6 h 222"/>
                  <a:gd name="T20" fmla="*/ 102 w 126"/>
                  <a:gd name="T21" fmla="*/ 12 h 222"/>
                  <a:gd name="T22" fmla="*/ 102 w 126"/>
                  <a:gd name="T23" fmla="*/ 24 h 222"/>
                  <a:gd name="T24" fmla="*/ 84 w 126"/>
                  <a:gd name="T25" fmla="*/ 24 h 222"/>
                  <a:gd name="T26" fmla="*/ 60 w 126"/>
                  <a:gd name="T27" fmla="*/ 24 h 222"/>
                  <a:gd name="T28" fmla="*/ 30 w 126"/>
                  <a:gd name="T29" fmla="*/ 24 h 222"/>
                  <a:gd name="T30" fmla="*/ 0 w 126"/>
                  <a:gd name="T31" fmla="*/ 24 h 222"/>
                  <a:gd name="T32" fmla="*/ 6 w 126"/>
                  <a:gd name="T33" fmla="*/ 204 h 222"/>
                  <a:gd name="T34" fmla="*/ 12 w 126"/>
                  <a:gd name="T35" fmla="*/ 210 h 222"/>
                  <a:gd name="T36" fmla="*/ 12 w 126"/>
                  <a:gd name="T37" fmla="*/ 216 h 222"/>
                  <a:gd name="T38" fmla="*/ 24 w 126"/>
                  <a:gd name="T39" fmla="*/ 216 h 222"/>
                  <a:gd name="T40" fmla="*/ 30 w 126"/>
                  <a:gd name="T41" fmla="*/ 222 h 222"/>
                  <a:gd name="T42" fmla="*/ 42 w 126"/>
                  <a:gd name="T43" fmla="*/ 222 h 222"/>
                  <a:gd name="T44" fmla="*/ 48 w 126"/>
                  <a:gd name="T45" fmla="*/ 222 h 222"/>
                  <a:gd name="T46" fmla="*/ 60 w 126"/>
                  <a:gd name="T47" fmla="*/ 222 h 222"/>
                  <a:gd name="T48" fmla="*/ 66 w 126"/>
                  <a:gd name="T49" fmla="*/ 222 h 222"/>
                  <a:gd name="T50" fmla="*/ 78 w 126"/>
                  <a:gd name="T51" fmla="*/ 222 h 222"/>
                  <a:gd name="T52" fmla="*/ 84 w 126"/>
                  <a:gd name="T53" fmla="*/ 222 h 222"/>
                  <a:gd name="T54" fmla="*/ 96 w 126"/>
                  <a:gd name="T55" fmla="*/ 222 h 222"/>
                  <a:gd name="T56" fmla="*/ 102 w 126"/>
                  <a:gd name="T57" fmla="*/ 222 h 222"/>
                  <a:gd name="T58" fmla="*/ 114 w 126"/>
                  <a:gd name="T59" fmla="*/ 216 h 222"/>
                  <a:gd name="T60" fmla="*/ 120 w 126"/>
                  <a:gd name="T61" fmla="*/ 216 h 222"/>
                  <a:gd name="T62" fmla="*/ 126 w 126"/>
                  <a:gd name="T63" fmla="*/ 210 h 222"/>
                  <a:gd name="T64" fmla="*/ 126 w 126"/>
                  <a:gd name="T65" fmla="*/ 204 h 222"/>
                  <a:gd name="T66" fmla="*/ 120 w 126"/>
                  <a:gd name="T67" fmla="*/ 198 h 222"/>
                  <a:gd name="T68" fmla="*/ 108 w 126"/>
                  <a:gd name="T69" fmla="*/ 192 h 222"/>
                  <a:gd name="T70" fmla="*/ 102 w 126"/>
                  <a:gd name="T71" fmla="*/ 192 h 222"/>
                  <a:gd name="T72" fmla="*/ 96 w 126"/>
                  <a:gd name="T73" fmla="*/ 192 h 222"/>
                  <a:gd name="T74" fmla="*/ 90 w 126"/>
                  <a:gd name="T75" fmla="*/ 186 h 222"/>
                  <a:gd name="T76" fmla="*/ 84 w 126"/>
                  <a:gd name="T77" fmla="*/ 186 h 222"/>
                  <a:gd name="T78" fmla="*/ 84 w 126"/>
                  <a:gd name="T79" fmla="*/ 192 h 222"/>
                  <a:gd name="T80" fmla="*/ 78 w 126"/>
                  <a:gd name="T81" fmla="*/ 198 h 222"/>
                  <a:gd name="T82" fmla="*/ 78 w 126"/>
                  <a:gd name="T83" fmla="*/ 204 h 222"/>
                  <a:gd name="T84" fmla="*/ 72 w 126"/>
                  <a:gd name="T85" fmla="*/ 204 h 222"/>
                  <a:gd name="T86" fmla="*/ 66 w 126"/>
                  <a:gd name="T87" fmla="*/ 210 h 222"/>
                  <a:gd name="T88" fmla="*/ 66 w 126"/>
                  <a:gd name="T89" fmla="*/ 204 h 222"/>
                  <a:gd name="T90" fmla="*/ 60 w 126"/>
                  <a:gd name="T91" fmla="*/ 198 h 222"/>
                  <a:gd name="T92" fmla="*/ 60 w 126"/>
                  <a:gd name="T93" fmla="*/ 192 h 222"/>
                  <a:gd name="T94" fmla="*/ 60 w 126"/>
                  <a:gd name="T95" fmla="*/ 186 h 222"/>
                  <a:gd name="T96" fmla="*/ 54 w 126"/>
                  <a:gd name="T97" fmla="*/ 186 h 222"/>
                  <a:gd name="T98" fmla="*/ 42 w 126"/>
                  <a:gd name="T99" fmla="*/ 186 h 222"/>
                  <a:gd name="T100" fmla="*/ 36 w 126"/>
                  <a:gd name="T101" fmla="*/ 192 h 222"/>
                  <a:gd name="T102" fmla="*/ 30 w 126"/>
                  <a:gd name="T103" fmla="*/ 192 h 222"/>
                  <a:gd name="T104" fmla="*/ 18 w 126"/>
                  <a:gd name="T105" fmla="*/ 198 h 222"/>
                  <a:gd name="T106" fmla="*/ 12 w 126"/>
                  <a:gd name="T107" fmla="*/ 198 h 222"/>
                  <a:gd name="T108" fmla="*/ 6 w 126"/>
                  <a:gd name="T109" fmla="*/ 204 h 222"/>
                  <a:gd name="T110" fmla="*/ 18 w 126"/>
                  <a:gd name="T111" fmla="*/ 24 h 222"/>
                  <a:gd name="T112" fmla="*/ 102 w 126"/>
                  <a:gd name="T113" fmla="*/ 24 h 222"/>
                  <a:gd name="T114" fmla="*/ 96 w 126"/>
                  <a:gd name="T115" fmla="*/ 60 h 222"/>
                  <a:gd name="T116" fmla="*/ 78 w 126"/>
                  <a:gd name="T117" fmla="*/ 54 h 222"/>
                  <a:gd name="T118" fmla="*/ 60 w 126"/>
                  <a:gd name="T119" fmla="*/ 48 h 222"/>
                  <a:gd name="T120" fmla="*/ 42 w 126"/>
                  <a:gd name="T121" fmla="*/ 36 h 222"/>
                  <a:gd name="T122" fmla="*/ 18 w 126"/>
                  <a:gd name="T123" fmla="*/ 2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6" h="222">
                    <a:moveTo>
                      <a:pt x="0" y="24"/>
                    </a:moveTo>
                    <a:lnTo>
                      <a:pt x="90" y="66"/>
                    </a:lnTo>
                    <a:lnTo>
                      <a:pt x="66" y="198"/>
                    </a:lnTo>
                    <a:lnTo>
                      <a:pt x="66" y="204"/>
                    </a:lnTo>
                    <a:lnTo>
                      <a:pt x="72" y="204"/>
                    </a:lnTo>
                    <a:lnTo>
                      <a:pt x="78" y="19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84" y="24"/>
                    </a:lnTo>
                    <a:lnTo>
                      <a:pt x="60" y="24"/>
                    </a:lnTo>
                    <a:lnTo>
                      <a:pt x="30" y="24"/>
                    </a:lnTo>
                    <a:lnTo>
                      <a:pt x="0" y="24"/>
                    </a:lnTo>
                    <a:close/>
                    <a:moveTo>
                      <a:pt x="6" y="204"/>
                    </a:moveTo>
                    <a:lnTo>
                      <a:pt x="12" y="210"/>
                    </a:lnTo>
                    <a:lnTo>
                      <a:pt x="12" y="216"/>
                    </a:lnTo>
                    <a:lnTo>
                      <a:pt x="24" y="216"/>
                    </a:lnTo>
                    <a:lnTo>
                      <a:pt x="30" y="222"/>
                    </a:lnTo>
                    <a:lnTo>
                      <a:pt x="42" y="222"/>
                    </a:lnTo>
                    <a:lnTo>
                      <a:pt x="48" y="222"/>
                    </a:lnTo>
                    <a:lnTo>
                      <a:pt x="60" y="222"/>
                    </a:lnTo>
                    <a:lnTo>
                      <a:pt x="66" y="222"/>
                    </a:lnTo>
                    <a:lnTo>
                      <a:pt x="78" y="222"/>
                    </a:lnTo>
                    <a:lnTo>
                      <a:pt x="84" y="222"/>
                    </a:lnTo>
                    <a:lnTo>
                      <a:pt x="96" y="222"/>
                    </a:lnTo>
                    <a:lnTo>
                      <a:pt x="102" y="222"/>
                    </a:lnTo>
                    <a:lnTo>
                      <a:pt x="114" y="216"/>
                    </a:lnTo>
                    <a:lnTo>
                      <a:pt x="120" y="216"/>
                    </a:lnTo>
                    <a:lnTo>
                      <a:pt x="126" y="210"/>
                    </a:lnTo>
                    <a:lnTo>
                      <a:pt x="126" y="204"/>
                    </a:lnTo>
                    <a:lnTo>
                      <a:pt x="120" y="198"/>
                    </a:lnTo>
                    <a:lnTo>
                      <a:pt x="108" y="192"/>
                    </a:lnTo>
                    <a:lnTo>
                      <a:pt x="102" y="192"/>
                    </a:lnTo>
                    <a:lnTo>
                      <a:pt x="96" y="192"/>
                    </a:lnTo>
                    <a:lnTo>
                      <a:pt x="90" y="186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78" y="198"/>
                    </a:lnTo>
                    <a:lnTo>
                      <a:pt x="78" y="204"/>
                    </a:lnTo>
                    <a:lnTo>
                      <a:pt x="72" y="204"/>
                    </a:lnTo>
                    <a:lnTo>
                      <a:pt x="66" y="210"/>
                    </a:lnTo>
                    <a:lnTo>
                      <a:pt x="66" y="204"/>
                    </a:lnTo>
                    <a:lnTo>
                      <a:pt x="60" y="198"/>
                    </a:lnTo>
                    <a:lnTo>
                      <a:pt x="60" y="192"/>
                    </a:lnTo>
                    <a:lnTo>
                      <a:pt x="60" y="186"/>
                    </a:lnTo>
                    <a:lnTo>
                      <a:pt x="54" y="186"/>
                    </a:lnTo>
                    <a:lnTo>
                      <a:pt x="42" y="186"/>
                    </a:lnTo>
                    <a:lnTo>
                      <a:pt x="36" y="192"/>
                    </a:lnTo>
                    <a:lnTo>
                      <a:pt x="30" y="192"/>
                    </a:lnTo>
                    <a:lnTo>
                      <a:pt x="18" y="198"/>
                    </a:lnTo>
                    <a:lnTo>
                      <a:pt x="12" y="198"/>
                    </a:lnTo>
                    <a:lnTo>
                      <a:pt x="6" y="204"/>
                    </a:lnTo>
                    <a:close/>
                    <a:moveTo>
                      <a:pt x="18" y="24"/>
                    </a:moveTo>
                    <a:lnTo>
                      <a:pt x="102" y="24"/>
                    </a:lnTo>
                    <a:lnTo>
                      <a:pt x="96" y="60"/>
                    </a:lnTo>
                    <a:lnTo>
                      <a:pt x="78" y="54"/>
                    </a:lnTo>
                    <a:lnTo>
                      <a:pt x="60" y="48"/>
                    </a:lnTo>
                    <a:lnTo>
                      <a:pt x="42" y="36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6" name="Freeform 458"/>
              <p:cNvSpPr>
                <a:spLocks/>
              </p:cNvSpPr>
              <p:nvPr/>
            </p:nvSpPr>
            <p:spPr bwMode="auto">
              <a:xfrm>
                <a:off x="5174" y="1884"/>
                <a:ext cx="114" cy="204"/>
              </a:xfrm>
              <a:custGeom>
                <a:avLst/>
                <a:gdLst>
                  <a:gd name="T0" fmla="*/ 0 w 114"/>
                  <a:gd name="T1" fmla="*/ 24 h 204"/>
                  <a:gd name="T2" fmla="*/ 90 w 114"/>
                  <a:gd name="T3" fmla="*/ 66 h 204"/>
                  <a:gd name="T4" fmla="*/ 66 w 114"/>
                  <a:gd name="T5" fmla="*/ 198 h 204"/>
                  <a:gd name="T6" fmla="*/ 66 w 114"/>
                  <a:gd name="T7" fmla="*/ 204 h 204"/>
                  <a:gd name="T8" fmla="*/ 72 w 114"/>
                  <a:gd name="T9" fmla="*/ 204 h 204"/>
                  <a:gd name="T10" fmla="*/ 78 w 114"/>
                  <a:gd name="T11" fmla="*/ 198 h 204"/>
                  <a:gd name="T12" fmla="*/ 114 w 114"/>
                  <a:gd name="T13" fmla="*/ 6 h 204"/>
                  <a:gd name="T14" fmla="*/ 114 w 114"/>
                  <a:gd name="T15" fmla="*/ 0 h 204"/>
                  <a:gd name="T16" fmla="*/ 108 w 114"/>
                  <a:gd name="T17" fmla="*/ 0 h 204"/>
                  <a:gd name="T18" fmla="*/ 108 w 114"/>
                  <a:gd name="T19" fmla="*/ 6 h 204"/>
                  <a:gd name="T20" fmla="*/ 102 w 114"/>
                  <a:gd name="T21" fmla="*/ 12 h 204"/>
                  <a:gd name="T22" fmla="*/ 102 w 114"/>
                  <a:gd name="T23" fmla="*/ 24 h 204"/>
                  <a:gd name="T24" fmla="*/ 84 w 114"/>
                  <a:gd name="T25" fmla="*/ 24 h 204"/>
                  <a:gd name="T26" fmla="*/ 60 w 114"/>
                  <a:gd name="T27" fmla="*/ 24 h 204"/>
                  <a:gd name="T28" fmla="*/ 30 w 114"/>
                  <a:gd name="T29" fmla="*/ 24 h 204"/>
                  <a:gd name="T30" fmla="*/ 0 w 114"/>
                  <a:gd name="T31" fmla="*/ 2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204">
                    <a:moveTo>
                      <a:pt x="0" y="24"/>
                    </a:moveTo>
                    <a:lnTo>
                      <a:pt x="90" y="66"/>
                    </a:lnTo>
                    <a:lnTo>
                      <a:pt x="66" y="198"/>
                    </a:lnTo>
                    <a:lnTo>
                      <a:pt x="66" y="204"/>
                    </a:lnTo>
                    <a:lnTo>
                      <a:pt x="72" y="204"/>
                    </a:lnTo>
                    <a:lnTo>
                      <a:pt x="78" y="19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84" y="24"/>
                    </a:lnTo>
                    <a:lnTo>
                      <a:pt x="60" y="24"/>
                    </a:lnTo>
                    <a:lnTo>
                      <a:pt x="30" y="24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7" name="Freeform 459"/>
              <p:cNvSpPr>
                <a:spLocks/>
              </p:cNvSpPr>
              <p:nvPr/>
            </p:nvSpPr>
            <p:spPr bwMode="auto">
              <a:xfrm>
                <a:off x="5180" y="2070"/>
                <a:ext cx="120" cy="36"/>
              </a:xfrm>
              <a:custGeom>
                <a:avLst/>
                <a:gdLst>
                  <a:gd name="T0" fmla="*/ 0 w 120"/>
                  <a:gd name="T1" fmla="*/ 18 h 36"/>
                  <a:gd name="T2" fmla="*/ 6 w 120"/>
                  <a:gd name="T3" fmla="*/ 24 h 36"/>
                  <a:gd name="T4" fmla="*/ 6 w 120"/>
                  <a:gd name="T5" fmla="*/ 30 h 36"/>
                  <a:gd name="T6" fmla="*/ 18 w 120"/>
                  <a:gd name="T7" fmla="*/ 30 h 36"/>
                  <a:gd name="T8" fmla="*/ 24 w 120"/>
                  <a:gd name="T9" fmla="*/ 36 h 36"/>
                  <a:gd name="T10" fmla="*/ 36 w 120"/>
                  <a:gd name="T11" fmla="*/ 36 h 36"/>
                  <a:gd name="T12" fmla="*/ 42 w 120"/>
                  <a:gd name="T13" fmla="*/ 36 h 36"/>
                  <a:gd name="T14" fmla="*/ 54 w 120"/>
                  <a:gd name="T15" fmla="*/ 36 h 36"/>
                  <a:gd name="T16" fmla="*/ 60 w 120"/>
                  <a:gd name="T17" fmla="*/ 36 h 36"/>
                  <a:gd name="T18" fmla="*/ 72 w 120"/>
                  <a:gd name="T19" fmla="*/ 36 h 36"/>
                  <a:gd name="T20" fmla="*/ 78 w 120"/>
                  <a:gd name="T21" fmla="*/ 36 h 36"/>
                  <a:gd name="T22" fmla="*/ 90 w 120"/>
                  <a:gd name="T23" fmla="*/ 36 h 36"/>
                  <a:gd name="T24" fmla="*/ 96 w 120"/>
                  <a:gd name="T25" fmla="*/ 36 h 36"/>
                  <a:gd name="T26" fmla="*/ 108 w 120"/>
                  <a:gd name="T27" fmla="*/ 30 h 36"/>
                  <a:gd name="T28" fmla="*/ 114 w 120"/>
                  <a:gd name="T29" fmla="*/ 30 h 36"/>
                  <a:gd name="T30" fmla="*/ 120 w 120"/>
                  <a:gd name="T31" fmla="*/ 24 h 36"/>
                  <a:gd name="T32" fmla="*/ 120 w 120"/>
                  <a:gd name="T33" fmla="*/ 18 h 36"/>
                  <a:gd name="T34" fmla="*/ 114 w 120"/>
                  <a:gd name="T35" fmla="*/ 12 h 36"/>
                  <a:gd name="T36" fmla="*/ 102 w 120"/>
                  <a:gd name="T37" fmla="*/ 6 h 36"/>
                  <a:gd name="T38" fmla="*/ 96 w 120"/>
                  <a:gd name="T39" fmla="*/ 6 h 36"/>
                  <a:gd name="T40" fmla="*/ 90 w 120"/>
                  <a:gd name="T41" fmla="*/ 6 h 36"/>
                  <a:gd name="T42" fmla="*/ 84 w 120"/>
                  <a:gd name="T43" fmla="*/ 0 h 36"/>
                  <a:gd name="T44" fmla="*/ 78 w 120"/>
                  <a:gd name="T45" fmla="*/ 0 h 36"/>
                  <a:gd name="T46" fmla="*/ 78 w 120"/>
                  <a:gd name="T47" fmla="*/ 6 h 36"/>
                  <a:gd name="T48" fmla="*/ 72 w 120"/>
                  <a:gd name="T49" fmla="*/ 12 h 36"/>
                  <a:gd name="T50" fmla="*/ 72 w 120"/>
                  <a:gd name="T51" fmla="*/ 18 h 36"/>
                  <a:gd name="T52" fmla="*/ 66 w 120"/>
                  <a:gd name="T53" fmla="*/ 18 h 36"/>
                  <a:gd name="T54" fmla="*/ 60 w 120"/>
                  <a:gd name="T55" fmla="*/ 24 h 36"/>
                  <a:gd name="T56" fmla="*/ 60 w 120"/>
                  <a:gd name="T57" fmla="*/ 18 h 36"/>
                  <a:gd name="T58" fmla="*/ 54 w 120"/>
                  <a:gd name="T59" fmla="*/ 12 h 36"/>
                  <a:gd name="T60" fmla="*/ 54 w 120"/>
                  <a:gd name="T61" fmla="*/ 6 h 36"/>
                  <a:gd name="T62" fmla="*/ 54 w 120"/>
                  <a:gd name="T63" fmla="*/ 0 h 36"/>
                  <a:gd name="T64" fmla="*/ 48 w 120"/>
                  <a:gd name="T65" fmla="*/ 0 h 36"/>
                  <a:gd name="T66" fmla="*/ 36 w 120"/>
                  <a:gd name="T67" fmla="*/ 0 h 36"/>
                  <a:gd name="T68" fmla="*/ 30 w 120"/>
                  <a:gd name="T69" fmla="*/ 6 h 36"/>
                  <a:gd name="T70" fmla="*/ 24 w 120"/>
                  <a:gd name="T71" fmla="*/ 6 h 36"/>
                  <a:gd name="T72" fmla="*/ 12 w 120"/>
                  <a:gd name="T73" fmla="*/ 12 h 36"/>
                  <a:gd name="T74" fmla="*/ 6 w 120"/>
                  <a:gd name="T75" fmla="*/ 12 h 36"/>
                  <a:gd name="T76" fmla="*/ 0 w 120"/>
                  <a:gd name="T77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36">
                    <a:moveTo>
                      <a:pt x="0" y="18"/>
                    </a:moveTo>
                    <a:lnTo>
                      <a:pt x="6" y="24"/>
                    </a:lnTo>
                    <a:lnTo>
                      <a:pt x="6" y="30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54" y="36"/>
                    </a:lnTo>
                    <a:lnTo>
                      <a:pt x="60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14" y="30"/>
                    </a:lnTo>
                    <a:lnTo>
                      <a:pt x="120" y="24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8" name="Freeform 460"/>
              <p:cNvSpPr>
                <a:spLocks/>
              </p:cNvSpPr>
              <p:nvPr/>
            </p:nvSpPr>
            <p:spPr bwMode="auto">
              <a:xfrm>
                <a:off x="5192" y="1908"/>
                <a:ext cx="84" cy="36"/>
              </a:xfrm>
              <a:custGeom>
                <a:avLst/>
                <a:gdLst>
                  <a:gd name="T0" fmla="*/ 0 w 84"/>
                  <a:gd name="T1" fmla="*/ 0 h 36"/>
                  <a:gd name="T2" fmla="*/ 84 w 84"/>
                  <a:gd name="T3" fmla="*/ 0 h 36"/>
                  <a:gd name="T4" fmla="*/ 78 w 84"/>
                  <a:gd name="T5" fmla="*/ 36 h 36"/>
                  <a:gd name="T6" fmla="*/ 60 w 84"/>
                  <a:gd name="T7" fmla="*/ 30 h 36"/>
                  <a:gd name="T8" fmla="*/ 42 w 84"/>
                  <a:gd name="T9" fmla="*/ 24 h 36"/>
                  <a:gd name="T10" fmla="*/ 24 w 84"/>
                  <a:gd name="T11" fmla="*/ 12 h 36"/>
                  <a:gd name="T12" fmla="*/ 0 w 84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36">
                    <a:moveTo>
                      <a:pt x="0" y="0"/>
                    </a:moveTo>
                    <a:lnTo>
                      <a:pt x="84" y="0"/>
                    </a:lnTo>
                    <a:lnTo>
                      <a:pt x="78" y="36"/>
                    </a:lnTo>
                    <a:lnTo>
                      <a:pt x="60" y="30"/>
                    </a:lnTo>
                    <a:lnTo>
                      <a:pt x="42" y="24"/>
                    </a:lnTo>
                    <a:lnTo>
                      <a:pt x="24" y="1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09" name="Freeform 461"/>
              <p:cNvSpPr>
                <a:spLocks noEditPoints="1"/>
              </p:cNvSpPr>
              <p:nvPr/>
            </p:nvSpPr>
            <p:spPr bwMode="auto">
              <a:xfrm>
                <a:off x="4946" y="1284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  <a:gd name="T84" fmla="*/ 18 w 78"/>
                  <a:gd name="T85" fmla="*/ 54 h 138"/>
                  <a:gd name="T86" fmla="*/ 36 w 78"/>
                  <a:gd name="T87" fmla="*/ 18 h 138"/>
                  <a:gd name="T88" fmla="*/ 42 w 78"/>
                  <a:gd name="T89" fmla="*/ 18 h 138"/>
                  <a:gd name="T90" fmla="*/ 30 w 78"/>
                  <a:gd name="T91" fmla="*/ 66 h 138"/>
                  <a:gd name="T92" fmla="*/ 24 w 78"/>
                  <a:gd name="T93" fmla="*/ 66 h 138"/>
                  <a:gd name="T94" fmla="*/ 24 w 78"/>
                  <a:gd name="T95" fmla="*/ 60 h 138"/>
                  <a:gd name="T96" fmla="*/ 18 w 78"/>
                  <a:gd name="T97" fmla="*/ 60 h 138"/>
                  <a:gd name="T98" fmla="*/ 18 w 78"/>
                  <a:gd name="T9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  <a:close/>
                    <a:moveTo>
                      <a:pt x="18" y="54"/>
                    </a:moveTo>
                    <a:lnTo>
                      <a:pt x="36" y="18"/>
                    </a:lnTo>
                    <a:lnTo>
                      <a:pt x="42" y="18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10" name="Freeform 462"/>
              <p:cNvSpPr>
                <a:spLocks/>
              </p:cNvSpPr>
              <p:nvPr/>
            </p:nvSpPr>
            <p:spPr bwMode="auto">
              <a:xfrm>
                <a:off x="4946" y="1284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11" name="Freeform 463"/>
              <p:cNvSpPr>
                <a:spLocks/>
              </p:cNvSpPr>
              <p:nvPr/>
            </p:nvSpPr>
            <p:spPr bwMode="auto">
              <a:xfrm>
                <a:off x="4964" y="1302"/>
                <a:ext cx="24" cy="48"/>
              </a:xfrm>
              <a:custGeom>
                <a:avLst/>
                <a:gdLst>
                  <a:gd name="T0" fmla="*/ 0 w 24"/>
                  <a:gd name="T1" fmla="*/ 36 h 48"/>
                  <a:gd name="T2" fmla="*/ 18 w 24"/>
                  <a:gd name="T3" fmla="*/ 0 h 48"/>
                  <a:gd name="T4" fmla="*/ 24 w 24"/>
                  <a:gd name="T5" fmla="*/ 0 h 48"/>
                  <a:gd name="T6" fmla="*/ 12 w 24"/>
                  <a:gd name="T7" fmla="*/ 48 h 48"/>
                  <a:gd name="T8" fmla="*/ 6 w 24"/>
                  <a:gd name="T9" fmla="*/ 48 h 48"/>
                  <a:gd name="T10" fmla="*/ 6 w 24"/>
                  <a:gd name="T11" fmla="*/ 42 h 48"/>
                  <a:gd name="T12" fmla="*/ 0 w 24"/>
                  <a:gd name="T13" fmla="*/ 42 h 48"/>
                  <a:gd name="T14" fmla="*/ 0 w 24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8">
                    <a:moveTo>
                      <a:pt x="0" y="36"/>
                    </a:moveTo>
                    <a:lnTo>
                      <a:pt x="18" y="0"/>
                    </a:lnTo>
                    <a:lnTo>
                      <a:pt x="24" y="0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12" name="Freeform 464"/>
              <p:cNvSpPr>
                <a:spLocks/>
              </p:cNvSpPr>
              <p:nvPr/>
            </p:nvSpPr>
            <p:spPr bwMode="auto">
              <a:xfrm>
                <a:off x="5096" y="1794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12 w 36"/>
                  <a:gd name="T3" fmla="*/ 0 h 6"/>
                  <a:gd name="T4" fmla="*/ 18 w 36"/>
                  <a:gd name="T5" fmla="*/ 0 h 6"/>
                  <a:gd name="T6" fmla="*/ 30 w 36"/>
                  <a:gd name="T7" fmla="*/ 0 h 6"/>
                  <a:gd name="T8" fmla="*/ 36 w 3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13" name="Freeform 465"/>
              <p:cNvSpPr>
                <a:spLocks/>
              </p:cNvSpPr>
              <p:nvPr/>
            </p:nvSpPr>
            <p:spPr bwMode="auto">
              <a:xfrm>
                <a:off x="5138" y="1884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12 w 36"/>
                  <a:gd name="T3" fmla="*/ 6 h 12"/>
                  <a:gd name="T4" fmla="*/ 18 w 36"/>
                  <a:gd name="T5" fmla="*/ 0 h 12"/>
                  <a:gd name="T6" fmla="*/ 30 w 36"/>
                  <a:gd name="T7" fmla="*/ 6 h 12"/>
                  <a:gd name="T8" fmla="*/ 36 w 3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30" y="6"/>
                    </a:lnTo>
                    <a:lnTo>
                      <a:pt x="36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47314" name="Group 466"/>
            <p:cNvGrpSpPr>
              <a:grpSpLocks/>
            </p:cNvGrpSpPr>
            <p:nvPr/>
          </p:nvGrpSpPr>
          <p:grpSpPr bwMode="auto">
            <a:xfrm>
              <a:off x="2657" y="840"/>
              <a:ext cx="302" cy="1222"/>
              <a:chOff x="2658" y="842"/>
              <a:chExt cx="302" cy="1222"/>
            </a:xfrm>
          </p:grpSpPr>
          <p:sp>
            <p:nvSpPr>
              <p:cNvPr id="847315" name="Line 467"/>
              <p:cNvSpPr>
                <a:spLocks noChangeShapeType="1"/>
              </p:cNvSpPr>
              <p:nvPr/>
            </p:nvSpPr>
            <p:spPr bwMode="auto">
              <a:xfrm flipV="1">
                <a:off x="2658" y="984"/>
                <a:ext cx="228" cy="1080"/>
              </a:xfrm>
              <a:prstGeom prst="line">
                <a:avLst/>
              </a:prstGeom>
              <a:noFill/>
              <a:ln w="1905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47316" name="Group 468"/>
              <p:cNvGrpSpPr>
                <a:grpSpLocks/>
              </p:cNvGrpSpPr>
              <p:nvPr/>
            </p:nvGrpSpPr>
            <p:grpSpPr bwMode="auto">
              <a:xfrm>
                <a:off x="2882" y="842"/>
                <a:ext cx="78" cy="138"/>
                <a:chOff x="5190" y="1609"/>
                <a:chExt cx="78" cy="138"/>
              </a:xfrm>
            </p:grpSpPr>
            <p:sp>
              <p:nvSpPr>
                <p:cNvPr id="847317" name="Freeform 469"/>
                <p:cNvSpPr>
                  <a:spLocks noEditPoints="1"/>
                </p:cNvSpPr>
                <p:nvPr/>
              </p:nvSpPr>
              <p:spPr bwMode="auto">
                <a:xfrm>
                  <a:off x="5190" y="1609"/>
                  <a:ext cx="78" cy="138"/>
                </a:xfrm>
                <a:custGeom>
                  <a:avLst/>
                  <a:gdLst>
                    <a:gd name="T0" fmla="*/ 0 w 78"/>
                    <a:gd name="T1" fmla="*/ 66 h 138"/>
                    <a:gd name="T2" fmla="*/ 0 w 78"/>
                    <a:gd name="T3" fmla="*/ 72 h 138"/>
                    <a:gd name="T4" fmla="*/ 0 w 78"/>
                    <a:gd name="T5" fmla="*/ 78 h 138"/>
                    <a:gd name="T6" fmla="*/ 6 w 78"/>
                    <a:gd name="T7" fmla="*/ 78 h 138"/>
                    <a:gd name="T8" fmla="*/ 6 w 78"/>
                    <a:gd name="T9" fmla="*/ 84 h 138"/>
                    <a:gd name="T10" fmla="*/ 12 w 78"/>
                    <a:gd name="T11" fmla="*/ 84 h 138"/>
                    <a:gd name="T12" fmla="*/ 18 w 78"/>
                    <a:gd name="T13" fmla="*/ 90 h 138"/>
                    <a:gd name="T14" fmla="*/ 24 w 78"/>
                    <a:gd name="T15" fmla="*/ 90 h 138"/>
                    <a:gd name="T16" fmla="*/ 12 w 78"/>
                    <a:gd name="T17" fmla="*/ 138 h 138"/>
                    <a:gd name="T18" fmla="*/ 30 w 78"/>
                    <a:gd name="T19" fmla="*/ 96 h 138"/>
                    <a:gd name="T20" fmla="*/ 36 w 78"/>
                    <a:gd name="T21" fmla="*/ 96 h 138"/>
                    <a:gd name="T22" fmla="*/ 42 w 78"/>
                    <a:gd name="T23" fmla="*/ 96 h 138"/>
                    <a:gd name="T24" fmla="*/ 48 w 78"/>
                    <a:gd name="T25" fmla="*/ 96 h 138"/>
                    <a:gd name="T26" fmla="*/ 60 w 78"/>
                    <a:gd name="T27" fmla="*/ 96 h 138"/>
                    <a:gd name="T28" fmla="*/ 66 w 78"/>
                    <a:gd name="T29" fmla="*/ 96 h 138"/>
                    <a:gd name="T30" fmla="*/ 66 w 78"/>
                    <a:gd name="T31" fmla="*/ 90 h 138"/>
                    <a:gd name="T32" fmla="*/ 72 w 78"/>
                    <a:gd name="T33" fmla="*/ 84 h 138"/>
                    <a:gd name="T34" fmla="*/ 66 w 78"/>
                    <a:gd name="T35" fmla="*/ 78 h 138"/>
                    <a:gd name="T36" fmla="*/ 66 w 78"/>
                    <a:gd name="T37" fmla="*/ 72 h 138"/>
                    <a:gd name="T38" fmla="*/ 66 w 78"/>
                    <a:gd name="T39" fmla="*/ 66 h 138"/>
                    <a:gd name="T40" fmla="*/ 60 w 78"/>
                    <a:gd name="T41" fmla="*/ 66 h 138"/>
                    <a:gd name="T42" fmla="*/ 66 w 78"/>
                    <a:gd name="T43" fmla="*/ 24 h 138"/>
                    <a:gd name="T44" fmla="*/ 72 w 78"/>
                    <a:gd name="T45" fmla="*/ 24 h 138"/>
                    <a:gd name="T46" fmla="*/ 78 w 78"/>
                    <a:gd name="T47" fmla="*/ 24 h 138"/>
                    <a:gd name="T48" fmla="*/ 78 w 78"/>
                    <a:gd name="T49" fmla="*/ 18 h 138"/>
                    <a:gd name="T50" fmla="*/ 78 w 78"/>
                    <a:gd name="T51" fmla="*/ 12 h 138"/>
                    <a:gd name="T52" fmla="*/ 72 w 78"/>
                    <a:gd name="T53" fmla="*/ 6 h 138"/>
                    <a:gd name="T54" fmla="*/ 66 w 78"/>
                    <a:gd name="T55" fmla="*/ 0 h 138"/>
                    <a:gd name="T56" fmla="*/ 60 w 78"/>
                    <a:gd name="T57" fmla="*/ 0 h 138"/>
                    <a:gd name="T58" fmla="*/ 54 w 78"/>
                    <a:gd name="T59" fmla="*/ 0 h 138"/>
                    <a:gd name="T60" fmla="*/ 48 w 78"/>
                    <a:gd name="T61" fmla="*/ 0 h 138"/>
                    <a:gd name="T62" fmla="*/ 42 w 78"/>
                    <a:gd name="T63" fmla="*/ 0 h 138"/>
                    <a:gd name="T64" fmla="*/ 36 w 78"/>
                    <a:gd name="T65" fmla="*/ 0 h 138"/>
                    <a:gd name="T66" fmla="*/ 30 w 78"/>
                    <a:gd name="T67" fmla="*/ 0 h 138"/>
                    <a:gd name="T68" fmla="*/ 30 w 78"/>
                    <a:gd name="T69" fmla="*/ 6 h 138"/>
                    <a:gd name="T70" fmla="*/ 30 w 78"/>
                    <a:gd name="T71" fmla="*/ 12 h 138"/>
                    <a:gd name="T72" fmla="*/ 36 w 78"/>
                    <a:gd name="T73" fmla="*/ 12 h 138"/>
                    <a:gd name="T74" fmla="*/ 18 w 78"/>
                    <a:gd name="T75" fmla="*/ 54 h 138"/>
                    <a:gd name="T76" fmla="*/ 12 w 78"/>
                    <a:gd name="T77" fmla="*/ 54 h 138"/>
                    <a:gd name="T78" fmla="*/ 6 w 78"/>
                    <a:gd name="T79" fmla="*/ 54 h 138"/>
                    <a:gd name="T80" fmla="*/ 0 w 78"/>
                    <a:gd name="T81" fmla="*/ 60 h 138"/>
                    <a:gd name="T82" fmla="*/ 0 w 78"/>
                    <a:gd name="T83" fmla="*/ 66 h 138"/>
                    <a:gd name="T84" fmla="*/ 18 w 78"/>
                    <a:gd name="T85" fmla="*/ 54 h 138"/>
                    <a:gd name="T86" fmla="*/ 36 w 78"/>
                    <a:gd name="T87" fmla="*/ 18 h 138"/>
                    <a:gd name="T88" fmla="*/ 42 w 78"/>
                    <a:gd name="T89" fmla="*/ 18 h 138"/>
                    <a:gd name="T90" fmla="*/ 30 w 78"/>
                    <a:gd name="T91" fmla="*/ 66 h 138"/>
                    <a:gd name="T92" fmla="*/ 24 w 78"/>
                    <a:gd name="T93" fmla="*/ 66 h 138"/>
                    <a:gd name="T94" fmla="*/ 24 w 78"/>
                    <a:gd name="T95" fmla="*/ 60 h 138"/>
                    <a:gd name="T96" fmla="*/ 18 w 78"/>
                    <a:gd name="T97" fmla="*/ 60 h 138"/>
                    <a:gd name="T98" fmla="*/ 18 w 78"/>
                    <a:gd name="T99" fmla="*/ 54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8" h="138">
                      <a:moveTo>
                        <a:pt x="0" y="66"/>
                      </a:move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2" y="84"/>
                      </a:lnTo>
                      <a:lnTo>
                        <a:pt x="18" y="90"/>
                      </a:lnTo>
                      <a:lnTo>
                        <a:pt x="24" y="90"/>
                      </a:lnTo>
                      <a:lnTo>
                        <a:pt x="12" y="138"/>
                      </a:lnTo>
                      <a:lnTo>
                        <a:pt x="30" y="96"/>
                      </a:lnTo>
                      <a:lnTo>
                        <a:pt x="36" y="96"/>
                      </a:lnTo>
                      <a:lnTo>
                        <a:pt x="42" y="96"/>
                      </a:lnTo>
                      <a:lnTo>
                        <a:pt x="48" y="96"/>
                      </a:lnTo>
                      <a:lnTo>
                        <a:pt x="60" y="96"/>
                      </a:lnTo>
                      <a:lnTo>
                        <a:pt x="66" y="96"/>
                      </a:lnTo>
                      <a:lnTo>
                        <a:pt x="66" y="90"/>
                      </a:lnTo>
                      <a:lnTo>
                        <a:pt x="72" y="84"/>
                      </a:lnTo>
                      <a:lnTo>
                        <a:pt x="66" y="78"/>
                      </a:lnTo>
                      <a:lnTo>
                        <a:pt x="66" y="72"/>
                      </a:lnTo>
                      <a:lnTo>
                        <a:pt x="66" y="66"/>
                      </a:lnTo>
                      <a:lnTo>
                        <a:pt x="60" y="66"/>
                      </a:lnTo>
                      <a:lnTo>
                        <a:pt x="66" y="24"/>
                      </a:lnTo>
                      <a:lnTo>
                        <a:pt x="72" y="24"/>
                      </a:lnTo>
                      <a:lnTo>
                        <a:pt x="78" y="24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6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6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18" y="54"/>
                      </a:lnTo>
                      <a:lnTo>
                        <a:pt x="12" y="54"/>
                      </a:lnTo>
                      <a:lnTo>
                        <a:pt x="6" y="54"/>
                      </a:lnTo>
                      <a:lnTo>
                        <a:pt x="0" y="60"/>
                      </a:lnTo>
                      <a:lnTo>
                        <a:pt x="0" y="66"/>
                      </a:lnTo>
                      <a:close/>
                      <a:moveTo>
                        <a:pt x="18" y="54"/>
                      </a:move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30" y="66"/>
                      </a:lnTo>
                      <a:lnTo>
                        <a:pt x="24" y="66"/>
                      </a:lnTo>
                      <a:lnTo>
                        <a:pt x="24" y="60"/>
                      </a:lnTo>
                      <a:lnTo>
                        <a:pt x="18" y="60"/>
                      </a:lnTo>
                      <a:lnTo>
                        <a:pt x="18" y="54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7318" name="Freeform 470"/>
                <p:cNvSpPr>
                  <a:spLocks/>
                </p:cNvSpPr>
                <p:nvPr/>
              </p:nvSpPr>
              <p:spPr bwMode="auto">
                <a:xfrm>
                  <a:off x="5190" y="1609"/>
                  <a:ext cx="78" cy="138"/>
                </a:xfrm>
                <a:custGeom>
                  <a:avLst/>
                  <a:gdLst>
                    <a:gd name="T0" fmla="*/ 0 w 78"/>
                    <a:gd name="T1" fmla="*/ 66 h 138"/>
                    <a:gd name="T2" fmla="*/ 0 w 78"/>
                    <a:gd name="T3" fmla="*/ 72 h 138"/>
                    <a:gd name="T4" fmla="*/ 0 w 78"/>
                    <a:gd name="T5" fmla="*/ 78 h 138"/>
                    <a:gd name="T6" fmla="*/ 6 w 78"/>
                    <a:gd name="T7" fmla="*/ 78 h 138"/>
                    <a:gd name="T8" fmla="*/ 6 w 78"/>
                    <a:gd name="T9" fmla="*/ 84 h 138"/>
                    <a:gd name="T10" fmla="*/ 12 w 78"/>
                    <a:gd name="T11" fmla="*/ 84 h 138"/>
                    <a:gd name="T12" fmla="*/ 18 w 78"/>
                    <a:gd name="T13" fmla="*/ 90 h 138"/>
                    <a:gd name="T14" fmla="*/ 24 w 78"/>
                    <a:gd name="T15" fmla="*/ 90 h 138"/>
                    <a:gd name="T16" fmla="*/ 12 w 78"/>
                    <a:gd name="T17" fmla="*/ 138 h 138"/>
                    <a:gd name="T18" fmla="*/ 30 w 78"/>
                    <a:gd name="T19" fmla="*/ 96 h 138"/>
                    <a:gd name="T20" fmla="*/ 36 w 78"/>
                    <a:gd name="T21" fmla="*/ 96 h 138"/>
                    <a:gd name="T22" fmla="*/ 42 w 78"/>
                    <a:gd name="T23" fmla="*/ 96 h 138"/>
                    <a:gd name="T24" fmla="*/ 48 w 78"/>
                    <a:gd name="T25" fmla="*/ 96 h 138"/>
                    <a:gd name="T26" fmla="*/ 60 w 78"/>
                    <a:gd name="T27" fmla="*/ 96 h 138"/>
                    <a:gd name="T28" fmla="*/ 66 w 78"/>
                    <a:gd name="T29" fmla="*/ 96 h 138"/>
                    <a:gd name="T30" fmla="*/ 66 w 78"/>
                    <a:gd name="T31" fmla="*/ 90 h 138"/>
                    <a:gd name="T32" fmla="*/ 72 w 78"/>
                    <a:gd name="T33" fmla="*/ 84 h 138"/>
                    <a:gd name="T34" fmla="*/ 66 w 78"/>
                    <a:gd name="T35" fmla="*/ 78 h 138"/>
                    <a:gd name="T36" fmla="*/ 66 w 78"/>
                    <a:gd name="T37" fmla="*/ 72 h 138"/>
                    <a:gd name="T38" fmla="*/ 66 w 78"/>
                    <a:gd name="T39" fmla="*/ 66 h 138"/>
                    <a:gd name="T40" fmla="*/ 60 w 78"/>
                    <a:gd name="T41" fmla="*/ 66 h 138"/>
                    <a:gd name="T42" fmla="*/ 66 w 78"/>
                    <a:gd name="T43" fmla="*/ 24 h 138"/>
                    <a:gd name="T44" fmla="*/ 72 w 78"/>
                    <a:gd name="T45" fmla="*/ 24 h 138"/>
                    <a:gd name="T46" fmla="*/ 78 w 78"/>
                    <a:gd name="T47" fmla="*/ 24 h 138"/>
                    <a:gd name="T48" fmla="*/ 78 w 78"/>
                    <a:gd name="T49" fmla="*/ 18 h 138"/>
                    <a:gd name="T50" fmla="*/ 78 w 78"/>
                    <a:gd name="T51" fmla="*/ 12 h 138"/>
                    <a:gd name="T52" fmla="*/ 72 w 78"/>
                    <a:gd name="T53" fmla="*/ 6 h 138"/>
                    <a:gd name="T54" fmla="*/ 66 w 78"/>
                    <a:gd name="T55" fmla="*/ 0 h 138"/>
                    <a:gd name="T56" fmla="*/ 60 w 78"/>
                    <a:gd name="T57" fmla="*/ 0 h 138"/>
                    <a:gd name="T58" fmla="*/ 54 w 78"/>
                    <a:gd name="T59" fmla="*/ 0 h 138"/>
                    <a:gd name="T60" fmla="*/ 48 w 78"/>
                    <a:gd name="T61" fmla="*/ 0 h 138"/>
                    <a:gd name="T62" fmla="*/ 42 w 78"/>
                    <a:gd name="T63" fmla="*/ 0 h 138"/>
                    <a:gd name="T64" fmla="*/ 36 w 78"/>
                    <a:gd name="T65" fmla="*/ 0 h 138"/>
                    <a:gd name="T66" fmla="*/ 30 w 78"/>
                    <a:gd name="T67" fmla="*/ 0 h 138"/>
                    <a:gd name="T68" fmla="*/ 30 w 78"/>
                    <a:gd name="T69" fmla="*/ 6 h 138"/>
                    <a:gd name="T70" fmla="*/ 30 w 78"/>
                    <a:gd name="T71" fmla="*/ 12 h 138"/>
                    <a:gd name="T72" fmla="*/ 36 w 78"/>
                    <a:gd name="T73" fmla="*/ 12 h 138"/>
                    <a:gd name="T74" fmla="*/ 18 w 78"/>
                    <a:gd name="T75" fmla="*/ 54 h 138"/>
                    <a:gd name="T76" fmla="*/ 12 w 78"/>
                    <a:gd name="T77" fmla="*/ 54 h 138"/>
                    <a:gd name="T78" fmla="*/ 6 w 78"/>
                    <a:gd name="T79" fmla="*/ 54 h 138"/>
                    <a:gd name="T80" fmla="*/ 0 w 78"/>
                    <a:gd name="T81" fmla="*/ 60 h 138"/>
                    <a:gd name="T82" fmla="*/ 0 w 78"/>
                    <a:gd name="T83" fmla="*/ 66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8" h="138">
                      <a:moveTo>
                        <a:pt x="0" y="66"/>
                      </a:move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2" y="84"/>
                      </a:lnTo>
                      <a:lnTo>
                        <a:pt x="18" y="90"/>
                      </a:lnTo>
                      <a:lnTo>
                        <a:pt x="24" y="90"/>
                      </a:lnTo>
                      <a:lnTo>
                        <a:pt x="12" y="138"/>
                      </a:lnTo>
                      <a:lnTo>
                        <a:pt x="30" y="96"/>
                      </a:lnTo>
                      <a:lnTo>
                        <a:pt x="36" y="96"/>
                      </a:lnTo>
                      <a:lnTo>
                        <a:pt x="42" y="96"/>
                      </a:lnTo>
                      <a:lnTo>
                        <a:pt x="48" y="96"/>
                      </a:lnTo>
                      <a:lnTo>
                        <a:pt x="60" y="96"/>
                      </a:lnTo>
                      <a:lnTo>
                        <a:pt x="66" y="96"/>
                      </a:lnTo>
                      <a:lnTo>
                        <a:pt x="66" y="90"/>
                      </a:lnTo>
                      <a:lnTo>
                        <a:pt x="72" y="84"/>
                      </a:lnTo>
                      <a:lnTo>
                        <a:pt x="66" y="78"/>
                      </a:lnTo>
                      <a:lnTo>
                        <a:pt x="66" y="72"/>
                      </a:lnTo>
                      <a:lnTo>
                        <a:pt x="66" y="66"/>
                      </a:lnTo>
                      <a:lnTo>
                        <a:pt x="60" y="66"/>
                      </a:lnTo>
                      <a:lnTo>
                        <a:pt x="66" y="24"/>
                      </a:lnTo>
                      <a:lnTo>
                        <a:pt x="72" y="24"/>
                      </a:lnTo>
                      <a:lnTo>
                        <a:pt x="78" y="24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6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6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18" y="54"/>
                      </a:lnTo>
                      <a:lnTo>
                        <a:pt x="12" y="54"/>
                      </a:lnTo>
                      <a:lnTo>
                        <a:pt x="6" y="54"/>
                      </a:lnTo>
                      <a:lnTo>
                        <a:pt x="0" y="60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7319" name="Freeform 471"/>
                <p:cNvSpPr>
                  <a:spLocks/>
                </p:cNvSpPr>
                <p:nvPr/>
              </p:nvSpPr>
              <p:spPr bwMode="auto">
                <a:xfrm>
                  <a:off x="5208" y="1627"/>
                  <a:ext cx="24" cy="48"/>
                </a:xfrm>
                <a:custGeom>
                  <a:avLst/>
                  <a:gdLst>
                    <a:gd name="T0" fmla="*/ 0 w 24"/>
                    <a:gd name="T1" fmla="*/ 36 h 48"/>
                    <a:gd name="T2" fmla="*/ 18 w 24"/>
                    <a:gd name="T3" fmla="*/ 0 h 48"/>
                    <a:gd name="T4" fmla="*/ 24 w 24"/>
                    <a:gd name="T5" fmla="*/ 0 h 48"/>
                    <a:gd name="T6" fmla="*/ 12 w 24"/>
                    <a:gd name="T7" fmla="*/ 48 h 48"/>
                    <a:gd name="T8" fmla="*/ 6 w 24"/>
                    <a:gd name="T9" fmla="*/ 48 h 48"/>
                    <a:gd name="T10" fmla="*/ 6 w 24"/>
                    <a:gd name="T11" fmla="*/ 42 h 48"/>
                    <a:gd name="T12" fmla="*/ 0 w 24"/>
                    <a:gd name="T13" fmla="*/ 42 h 48"/>
                    <a:gd name="T14" fmla="*/ 0 w 24"/>
                    <a:gd name="T15" fmla="*/ 3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48">
                      <a:moveTo>
                        <a:pt x="0" y="36"/>
                      </a:move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12" y="48"/>
                      </a:lnTo>
                      <a:lnTo>
                        <a:pt x="6" y="48"/>
                      </a:lnTo>
                      <a:lnTo>
                        <a:pt x="6" y="42"/>
                      </a:lnTo>
                      <a:lnTo>
                        <a:pt x="0" y="42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847320" name="Group 472"/>
          <p:cNvGrpSpPr>
            <a:grpSpLocks/>
          </p:cNvGrpSpPr>
          <p:nvPr/>
        </p:nvGrpSpPr>
        <p:grpSpPr bwMode="auto">
          <a:xfrm>
            <a:off x="3343275" y="1344613"/>
            <a:ext cx="1360488" cy="2062162"/>
            <a:chOff x="2106" y="847"/>
            <a:chExt cx="857" cy="1299"/>
          </a:xfrm>
        </p:grpSpPr>
        <p:grpSp>
          <p:nvGrpSpPr>
            <p:cNvPr id="847321" name="Group 473"/>
            <p:cNvGrpSpPr>
              <a:grpSpLocks/>
            </p:cNvGrpSpPr>
            <p:nvPr/>
          </p:nvGrpSpPr>
          <p:grpSpPr bwMode="auto">
            <a:xfrm>
              <a:off x="2885" y="847"/>
              <a:ext cx="78" cy="138"/>
              <a:chOff x="4991" y="1360"/>
              <a:chExt cx="78" cy="138"/>
            </a:xfrm>
          </p:grpSpPr>
          <p:sp>
            <p:nvSpPr>
              <p:cNvPr id="847322" name="Freeform 474"/>
              <p:cNvSpPr>
                <a:spLocks noEditPoints="1"/>
              </p:cNvSpPr>
              <p:nvPr/>
            </p:nvSpPr>
            <p:spPr bwMode="auto">
              <a:xfrm>
                <a:off x="4991" y="1360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  <a:gd name="T84" fmla="*/ 18 w 78"/>
                  <a:gd name="T85" fmla="*/ 54 h 138"/>
                  <a:gd name="T86" fmla="*/ 36 w 78"/>
                  <a:gd name="T87" fmla="*/ 18 h 138"/>
                  <a:gd name="T88" fmla="*/ 42 w 78"/>
                  <a:gd name="T89" fmla="*/ 18 h 138"/>
                  <a:gd name="T90" fmla="*/ 30 w 78"/>
                  <a:gd name="T91" fmla="*/ 66 h 138"/>
                  <a:gd name="T92" fmla="*/ 24 w 78"/>
                  <a:gd name="T93" fmla="*/ 66 h 138"/>
                  <a:gd name="T94" fmla="*/ 24 w 78"/>
                  <a:gd name="T95" fmla="*/ 60 h 138"/>
                  <a:gd name="T96" fmla="*/ 18 w 78"/>
                  <a:gd name="T97" fmla="*/ 60 h 138"/>
                  <a:gd name="T98" fmla="*/ 18 w 78"/>
                  <a:gd name="T9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  <a:close/>
                    <a:moveTo>
                      <a:pt x="18" y="54"/>
                    </a:moveTo>
                    <a:lnTo>
                      <a:pt x="36" y="18"/>
                    </a:lnTo>
                    <a:lnTo>
                      <a:pt x="42" y="18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23" name="Freeform 475"/>
              <p:cNvSpPr>
                <a:spLocks/>
              </p:cNvSpPr>
              <p:nvPr/>
            </p:nvSpPr>
            <p:spPr bwMode="auto">
              <a:xfrm>
                <a:off x="4991" y="1360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24" name="Freeform 476"/>
              <p:cNvSpPr>
                <a:spLocks/>
              </p:cNvSpPr>
              <p:nvPr/>
            </p:nvSpPr>
            <p:spPr bwMode="auto">
              <a:xfrm>
                <a:off x="5009" y="1378"/>
                <a:ext cx="24" cy="48"/>
              </a:xfrm>
              <a:custGeom>
                <a:avLst/>
                <a:gdLst>
                  <a:gd name="T0" fmla="*/ 0 w 24"/>
                  <a:gd name="T1" fmla="*/ 36 h 48"/>
                  <a:gd name="T2" fmla="*/ 18 w 24"/>
                  <a:gd name="T3" fmla="*/ 0 h 48"/>
                  <a:gd name="T4" fmla="*/ 24 w 24"/>
                  <a:gd name="T5" fmla="*/ 0 h 48"/>
                  <a:gd name="T6" fmla="*/ 12 w 24"/>
                  <a:gd name="T7" fmla="*/ 48 h 48"/>
                  <a:gd name="T8" fmla="*/ 6 w 24"/>
                  <a:gd name="T9" fmla="*/ 48 h 48"/>
                  <a:gd name="T10" fmla="*/ 6 w 24"/>
                  <a:gd name="T11" fmla="*/ 42 h 48"/>
                  <a:gd name="T12" fmla="*/ 0 w 24"/>
                  <a:gd name="T13" fmla="*/ 42 h 48"/>
                  <a:gd name="T14" fmla="*/ 0 w 24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8">
                    <a:moveTo>
                      <a:pt x="0" y="36"/>
                    </a:moveTo>
                    <a:lnTo>
                      <a:pt x="18" y="0"/>
                    </a:lnTo>
                    <a:lnTo>
                      <a:pt x="24" y="0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47325" name="Line 477"/>
            <p:cNvSpPr>
              <a:spLocks noChangeShapeType="1"/>
            </p:cNvSpPr>
            <p:nvPr/>
          </p:nvSpPr>
          <p:spPr bwMode="auto">
            <a:xfrm flipV="1">
              <a:off x="2106" y="979"/>
              <a:ext cx="790" cy="116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7326" name="Group 478"/>
          <p:cNvGrpSpPr>
            <a:grpSpLocks/>
          </p:cNvGrpSpPr>
          <p:nvPr/>
        </p:nvGrpSpPr>
        <p:grpSpPr bwMode="auto">
          <a:xfrm>
            <a:off x="2725738" y="1349375"/>
            <a:ext cx="1978025" cy="2713038"/>
            <a:chOff x="1717" y="850"/>
            <a:chExt cx="1246" cy="1709"/>
          </a:xfrm>
        </p:grpSpPr>
        <p:grpSp>
          <p:nvGrpSpPr>
            <p:cNvPr id="847327" name="Group 479"/>
            <p:cNvGrpSpPr>
              <a:grpSpLocks/>
            </p:cNvGrpSpPr>
            <p:nvPr/>
          </p:nvGrpSpPr>
          <p:grpSpPr bwMode="auto">
            <a:xfrm>
              <a:off x="1717" y="920"/>
              <a:ext cx="768" cy="1639"/>
              <a:chOff x="-394" y="2427"/>
              <a:chExt cx="768" cy="1639"/>
            </a:xfrm>
          </p:grpSpPr>
          <p:sp>
            <p:nvSpPr>
              <p:cNvPr id="847328" name="Freeform 480"/>
              <p:cNvSpPr>
                <a:spLocks/>
              </p:cNvSpPr>
              <p:nvPr/>
            </p:nvSpPr>
            <p:spPr bwMode="auto">
              <a:xfrm>
                <a:off x="-172" y="3262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8 h 84"/>
                  <a:gd name="T4" fmla="*/ 6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8"/>
                    </a:lnTo>
                    <a:lnTo>
                      <a:pt x="6" y="84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29" name="Freeform 481"/>
              <p:cNvSpPr>
                <a:spLocks/>
              </p:cNvSpPr>
              <p:nvPr/>
            </p:nvSpPr>
            <p:spPr bwMode="auto">
              <a:xfrm>
                <a:off x="-172" y="3262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8 h 84"/>
                  <a:gd name="T4" fmla="*/ 6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8"/>
                    </a:lnTo>
                    <a:lnTo>
                      <a:pt x="6" y="84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0" name="Freeform 482"/>
              <p:cNvSpPr>
                <a:spLocks/>
              </p:cNvSpPr>
              <p:nvPr/>
            </p:nvSpPr>
            <p:spPr bwMode="auto">
              <a:xfrm>
                <a:off x="-166" y="3274"/>
                <a:ext cx="36" cy="78"/>
              </a:xfrm>
              <a:custGeom>
                <a:avLst/>
                <a:gdLst>
                  <a:gd name="T0" fmla="*/ 30 w 36"/>
                  <a:gd name="T1" fmla="*/ 0 h 78"/>
                  <a:gd name="T2" fmla="*/ 0 w 36"/>
                  <a:gd name="T3" fmla="*/ 72 h 78"/>
                  <a:gd name="T4" fmla="*/ 6 w 36"/>
                  <a:gd name="T5" fmla="*/ 78 h 78"/>
                  <a:gd name="T6" fmla="*/ 36 w 36"/>
                  <a:gd name="T7" fmla="*/ 6 h 78"/>
                  <a:gd name="T8" fmla="*/ 30 w 3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8">
                    <a:moveTo>
                      <a:pt x="30" y="0"/>
                    </a:moveTo>
                    <a:lnTo>
                      <a:pt x="0" y="72"/>
                    </a:lnTo>
                    <a:lnTo>
                      <a:pt x="6" y="78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1" name="Freeform 483"/>
              <p:cNvSpPr>
                <a:spLocks/>
              </p:cNvSpPr>
              <p:nvPr/>
            </p:nvSpPr>
            <p:spPr bwMode="auto">
              <a:xfrm>
                <a:off x="-166" y="3274"/>
                <a:ext cx="36" cy="78"/>
              </a:xfrm>
              <a:custGeom>
                <a:avLst/>
                <a:gdLst>
                  <a:gd name="T0" fmla="*/ 30 w 36"/>
                  <a:gd name="T1" fmla="*/ 0 h 78"/>
                  <a:gd name="T2" fmla="*/ 0 w 36"/>
                  <a:gd name="T3" fmla="*/ 72 h 78"/>
                  <a:gd name="T4" fmla="*/ 6 w 36"/>
                  <a:gd name="T5" fmla="*/ 78 h 78"/>
                  <a:gd name="T6" fmla="*/ 36 w 36"/>
                  <a:gd name="T7" fmla="*/ 6 h 78"/>
                  <a:gd name="T8" fmla="*/ 30 w 3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8">
                    <a:moveTo>
                      <a:pt x="30" y="0"/>
                    </a:moveTo>
                    <a:lnTo>
                      <a:pt x="0" y="72"/>
                    </a:lnTo>
                    <a:lnTo>
                      <a:pt x="6" y="78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2" name="Freeform 484"/>
              <p:cNvSpPr>
                <a:spLocks/>
              </p:cNvSpPr>
              <p:nvPr/>
            </p:nvSpPr>
            <p:spPr bwMode="auto">
              <a:xfrm>
                <a:off x="-160" y="3280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2 h 84"/>
                  <a:gd name="T4" fmla="*/ 0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2"/>
                    </a:lnTo>
                    <a:lnTo>
                      <a:pt x="0" y="84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3" name="Freeform 485"/>
              <p:cNvSpPr>
                <a:spLocks/>
              </p:cNvSpPr>
              <p:nvPr/>
            </p:nvSpPr>
            <p:spPr bwMode="auto">
              <a:xfrm>
                <a:off x="-160" y="3280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2 h 84"/>
                  <a:gd name="T4" fmla="*/ 0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2"/>
                    </a:lnTo>
                    <a:lnTo>
                      <a:pt x="0" y="84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4" name="Freeform 486"/>
              <p:cNvSpPr>
                <a:spLocks/>
              </p:cNvSpPr>
              <p:nvPr/>
            </p:nvSpPr>
            <p:spPr bwMode="auto">
              <a:xfrm>
                <a:off x="-184" y="3322"/>
                <a:ext cx="30" cy="72"/>
              </a:xfrm>
              <a:custGeom>
                <a:avLst/>
                <a:gdLst>
                  <a:gd name="T0" fmla="*/ 30 w 30"/>
                  <a:gd name="T1" fmla="*/ 0 h 72"/>
                  <a:gd name="T2" fmla="*/ 0 w 30"/>
                  <a:gd name="T3" fmla="*/ 66 h 72"/>
                  <a:gd name="T4" fmla="*/ 0 w 30"/>
                  <a:gd name="T5" fmla="*/ 72 h 72"/>
                  <a:gd name="T6" fmla="*/ 30 w 30"/>
                  <a:gd name="T7" fmla="*/ 6 h 72"/>
                  <a:gd name="T8" fmla="*/ 30 w 30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2">
                    <a:moveTo>
                      <a:pt x="30" y="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30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5" name="Freeform 487"/>
              <p:cNvSpPr>
                <a:spLocks/>
              </p:cNvSpPr>
              <p:nvPr/>
            </p:nvSpPr>
            <p:spPr bwMode="auto">
              <a:xfrm>
                <a:off x="-184" y="3322"/>
                <a:ext cx="30" cy="72"/>
              </a:xfrm>
              <a:custGeom>
                <a:avLst/>
                <a:gdLst>
                  <a:gd name="T0" fmla="*/ 30 w 30"/>
                  <a:gd name="T1" fmla="*/ 0 h 72"/>
                  <a:gd name="T2" fmla="*/ 0 w 30"/>
                  <a:gd name="T3" fmla="*/ 66 h 72"/>
                  <a:gd name="T4" fmla="*/ 0 w 30"/>
                  <a:gd name="T5" fmla="*/ 72 h 72"/>
                  <a:gd name="T6" fmla="*/ 30 w 30"/>
                  <a:gd name="T7" fmla="*/ 6 h 72"/>
                  <a:gd name="T8" fmla="*/ 30 w 30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2">
                    <a:moveTo>
                      <a:pt x="30" y="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30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6" name="Freeform 488"/>
              <p:cNvSpPr>
                <a:spLocks/>
              </p:cNvSpPr>
              <p:nvPr/>
            </p:nvSpPr>
            <p:spPr bwMode="auto">
              <a:xfrm>
                <a:off x="-232" y="3370"/>
                <a:ext cx="24" cy="72"/>
              </a:xfrm>
              <a:custGeom>
                <a:avLst/>
                <a:gdLst>
                  <a:gd name="T0" fmla="*/ 24 w 24"/>
                  <a:gd name="T1" fmla="*/ 0 h 72"/>
                  <a:gd name="T2" fmla="*/ 0 w 24"/>
                  <a:gd name="T3" fmla="*/ 60 h 72"/>
                  <a:gd name="T4" fmla="*/ 0 w 24"/>
                  <a:gd name="T5" fmla="*/ 72 h 72"/>
                  <a:gd name="T6" fmla="*/ 24 w 24"/>
                  <a:gd name="T7" fmla="*/ 6 h 72"/>
                  <a:gd name="T8" fmla="*/ 24 w 24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2">
                    <a:moveTo>
                      <a:pt x="24" y="0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24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7" name="Freeform 489"/>
              <p:cNvSpPr>
                <a:spLocks/>
              </p:cNvSpPr>
              <p:nvPr/>
            </p:nvSpPr>
            <p:spPr bwMode="auto">
              <a:xfrm>
                <a:off x="-232" y="3370"/>
                <a:ext cx="24" cy="72"/>
              </a:xfrm>
              <a:custGeom>
                <a:avLst/>
                <a:gdLst>
                  <a:gd name="T0" fmla="*/ 24 w 24"/>
                  <a:gd name="T1" fmla="*/ 0 h 72"/>
                  <a:gd name="T2" fmla="*/ 0 w 24"/>
                  <a:gd name="T3" fmla="*/ 60 h 72"/>
                  <a:gd name="T4" fmla="*/ 0 w 24"/>
                  <a:gd name="T5" fmla="*/ 72 h 72"/>
                  <a:gd name="T6" fmla="*/ 24 w 24"/>
                  <a:gd name="T7" fmla="*/ 6 h 72"/>
                  <a:gd name="T8" fmla="*/ 24 w 24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2">
                    <a:moveTo>
                      <a:pt x="24" y="0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24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8" name="Freeform 490"/>
              <p:cNvSpPr>
                <a:spLocks/>
              </p:cNvSpPr>
              <p:nvPr/>
            </p:nvSpPr>
            <p:spPr bwMode="auto">
              <a:xfrm>
                <a:off x="-238" y="3388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60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39" name="Freeform 491"/>
              <p:cNvSpPr>
                <a:spLocks/>
              </p:cNvSpPr>
              <p:nvPr/>
            </p:nvSpPr>
            <p:spPr bwMode="auto">
              <a:xfrm>
                <a:off x="-238" y="3388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60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0" name="Freeform 492"/>
              <p:cNvSpPr>
                <a:spLocks/>
              </p:cNvSpPr>
              <p:nvPr/>
            </p:nvSpPr>
            <p:spPr bwMode="auto">
              <a:xfrm>
                <a:off x="-232" y="3400"/>
                <a:ext cx="36" cy="72"/>
              </a:xfrm>
              <a:custGeom>
                <a:avLst/>
                <a:gdLst>
                  <a:gd name="T0" fmla="*/ 30 w 36"/>
                  <a:gd name="T1" fmla="*/ 0 h 72"/>
                  <a:gd name="T2" fmla="*/ 0 w 36"/>
                  <a:gd name="T3" fmla="*/ 60 h 72"/>
                  <a:gd name="T4" fmla="*/ 12 w 36"/>
                  <a:gd name="T5" fmla="*/ 72 h 72"/>
                  <a:gd name="T6" fmla="*/ 36 w 36"/>
                  <a:gd name="T7" fmla="*/ 12 h 72"/>
                  <a:gd name="T8" fmla="*/ 30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30" y="0"/>
                    </a:moveTo>
                    <a:lnTo>
                      <a:pt x="0" y="60"/>
                    </a:lnTo>
                    <a:lnTo>
                      <a:pt x="12" y="72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1" name="Freeform 493"/>
              <p:cNvSpPr>
                <a:spLocks/>
              </p:cNvSpPr>
              <p:nvPr/>
            </p:nvSpPr>
            <p:spPr bwMode="auto">
              <a:xfrm>
                <a:off x="-232" y="3400"/>
                <a:ext cx="36" cy="72"/>
              </a:xfrm>
              <a:custGeom>
                <a:avLst/>
                <a:gdLst>
                  <a:gd name="T0" fmla="*/ 30 w 36"/>
                  <a:gd name="T1" fmla="*/ 0 h 72"/>
                  <a:gd name="T2" fmla="*/ 0 w 36"/>
                  <a:gd name="T3" fmla="*/ 60 h 72"/>
                  <a:gd name="T4" fmla="*/ 12 w 36"/>
                  <a:gd name="T5" fmla="*/ 72 h 72"/>
                  <a:gd name="T6" fmla="*/ 36 w 36"/>
                  <a:gd name="T7" fmla="*/ 12 h 72"/>
                  <a:gd name="T8" fmla="*/ 30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30" y="0"/>
                    </a:moveTo>
                    <a:lnTo>
                      <a:pt x="0" y="60"/>
                    </a:lnTo>
                    <a:lnTo>
                      <a:pt x="12" y="72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2" name="Freeform 494"/>
              <p:cNvSpPr>
                <a:spLocks/>
              </p:cNvSpPr>
              <p:nvPr/>
            </p:nvSpPr>
            <p:spPr bwMode="auto">
              <a:xfrm>
                <a:off x="-220" y="3412"/>
                <a:ext cx="36" cy="66"/>
              </a:xfrm>
              <a:custGeom>
                <a:avLst/>
                <a:gdLst>
                  <a:gd name="T0" fmla="*/ 24 w 36"/>
                  <a:gd name="T1" fmla="*/ 0 h 66"/>
                  <a:gd name="T2" fmla="*/ 0 w 36"/>
                  <a:gd name="T3" fmla="*/ 60 h 66"/>
                  <a:gd name="T4" fmla="*/ 12 w 36"/>
                  <a:gd name="T5" fmla="*/ 66 h 66"/>
                  <a:gd name="T6" fmla="*/ 36 w 36"/>
                  <a:gd name="T7" fmla="*/ 12 h 66"/>
                  <a:gd name="T8" fmla="*/ 24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24" y="0"/>
                    </a:moveTo>
                    <a:lnTo>
                      <a:pt x="0" y="60"/>
                    </a:lnTo>
                    <a:lnTo>
                      <a:pt x="12" y="66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3" name="Freeform 495"/>
              <p:cNvSpPr>
                <a:spLocks/>
              </p:cNvSpPr>
              <p:nvPr/>
            </p:nvSpPr>
            <p:spPr bwMode="auto">
              <a:xfrm>
                <a:off x="-220" y="3412"/>
                <a:ext cx="36" cy="66"/>
              </a:xfrm>
              <a:custGeom>
                <a:avLst/>
                <a:gdLst>
                  <a:gd name="T0" fmla="*/ 24 w 36"/>
                  <a:gd name="T1" fmla="*/ 0 h 66"/>
                  <a:gd name="T2" fmla="*/ 0 w 36"/>
                  <a:gd name="T3" fmla="*/ 60 h 66"/>
                  <a:gd name="T4" fmla="*/ 12 w 36"/>
                  <a:gd name="T5" fmla="*/ 66 h 66"/>
                  <a:gd name="T6" fmla="*/ 36 w 36"/>
                  <a:gd name="T7" fmla="*/ 12 h 66"/>
                  <a:gd name="T8" fmla="*/ 24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24" y="0"/>
                    </a:moveTo>
                    <a:lnTo>
                      <a:pt x="0" y="60"/>
                    </a:lnTo>
                    <a:lnTo>
                      <a:pt x="12" y="66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4" name="Freeform 496"/>
              <p:cNvSpPr>
                <a:spLocks/>
              </p:cNvSpPr>
              <p:nvPr/>
            </p:nvSpPr>
            <p:spPr bwMode="auto">
              <a:xfrm>
                <a:off x="-208" y="3424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54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54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5" name="Freeform 497"/>
              <p:cNvSpPr>
                <a:spLocks/>
              </p:cNvSpPr>
              <p:nvPr/>
            </p:nvSpPr>
            <p:spPr bwMode="auto">
              <a:xfrm>
                <a:off x="-208" y="3424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54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54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6" name="Freeform 498"/>
              <p:cNvSpPr>
                <a:spLocks/>
              </p:cNvSpPr>
              <p:nvPr/>
            </p:nvSpPr>
            <p:spPr bwMode="auto">
              <a:xfrm>
                <a:off x="-202" y="3436"/>
                <a:ext cx="36" cy="66"/>
              </a:xfrm>
              <a:custGeom>
                <a:avLst/>
                <a:gdLst>
                  <a:gd name="T0" fmla="*/ 30 w 36"/>
                  <a:gd name="T1" fmla="*/ 0 h 66"/>
                  <a:gd name="T2" fmla="*/ 0 w 36"/>
                  <a:gd name="T3" fmla="*/ 60 h 66"/>
                  <a:gd name="T4" fmla="*/ 6 w 36"/>
                  <a:gd name="T5" fmla="*/ 66 h 66"/>
                  <a:gd name="T6" fmla="*/ 36 w 36"/>
                  <a:gd name="T7" fmla="*/ 12 h 66"/>
                  <a:gd name="T8" fmla="*/ 30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30" y="0"/>
                    </a:moveTo>
                    <a:lnTo>
                      <a:pt x="0" y="60"/>
                    </a:lnTo>
                    <a:lnTo>
                      <a:pt x="6" y="66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7" name="Freeform 499"/>
              <p:cNvSpPr>
                <a:spLocks/>
              </p:cNvSpPr>
              <p:nvPr/>
            </p:nvSpPr>
            <p:spPr bwMode="auto">
              <a:xfrm>
                <a:off x="-202" y="3436"/>
                <a:ext cx="36" cy="66"/>
              </a:xfrm>
              <a:custGeom>
                <a:avLst/>
                <a:gdLst>
                  <a:gd name="T0" fmla="*/ 30 w 36"/>
                  <a:gd name="T1" fmla="*/ 0 h 66"/>
                  <a:gd name="T2" fmla="*/ 0 w 36"/>
                  <a:gd name="T3" fmla="*/ 60 h 66"/>
                  <a:gd name="T4" fmla="*/ 6 w 36"/>
                  <a:gd name="T5" fmla="*/ 66 h 66"/>
                  <a:gd name="T6" fmla="*/ 36 w 36"/>
                  <a:gd name="T7" fmla="*/ 12 h 66"/>
                  <a:gd name="T8" fmla="*/ 30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30" y="0"/>
                    </a:moveTo>
                    <a:lnTo>
                      <a:pt x="0" y="60"/>
                    </a:lnTo>
                    <a:lnTo>
                      <a:pt x="6" y="66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8" name="Freeform 500"/>
              <p:cNvSpPr>
                <a:spLocks/>
              </p:cNvSpPr>
              <p:nvPr/>
            </p:nvSpPr>
            <p:spPr bwMode="auto">
              <a:xfrm>
                <a:off x="-196" y="3448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49" name="Freeform 501"/>
              <p:cNvSpPr>
                <a:spLocks/>
              </p:cNvSpPr>
              <p:nvPr/>
            </p:nvSpPr>
            <p:spPr bwMode="auto">
              <a:xfrm>
                <a:off x="-196" y="3448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0" name="Freeform 502"/>
              <p:cNvSpPr>
                <a:spLocks/>
              </p:cNvSpPr>
              <p:nvPr/>
            </p:nvSpPr>
            <p:spPr bwMode="auto">
              <a:xfrm>
                <a:off x="-190" y="3454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1" name="Freeform 503"/>
              <p:cNvSpPr>
                <a:spLocks/>
              </p:cNvSpPr>
              <p:nvPr/>
            </p:nvSpPr>
            <p:spPr bwMode="auto">
              <a:xfrm>
                <a:off x="-190" y="3454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2" name="Freeform 504"/>
              <p:cNvSpPr>
                <a:spLocks/>
              </p:cNvSpPr>
              <p:nvPr/>
            </p:nvSpPr>
            <p:spPr bwMode="auto">
              <a:xfrm>
                <a:off x="-184" y="3460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54 h 66"/>
                  <a:gd name="T4" fmla="*/ 0 w 30"/>
                  <a:gd name="T5" fmla="*/ 66 h 66"/>
                  <a:gd name="T6" fmla="*/ 30 w 30"/>
                  <a:gd name="T7" fmla="*/ 18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54"/>
                    </a:lnTo>
                    <a:lnTo>
                      <a:pt x="0" y="66"/>
                    </a:lnTo>
                    <a:lnTo>
                      <a:pt x="30" y="18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3" name="Freeform 505"/>
              <p:cNvSpPr>
                <a:spLocks/>
              </p:cNvSpPr>
              <p:nvPr/>
            </p:nvSpPr>
            <p:spPr bwMode="auto">
              <a:xfrm>
                <a:off x="-184" y="3460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54 h 66"/>
                  <a:gd name="T4" fmla="*/ 0 w 30"/>
                  <a:gd name="T5" fmla="*/ 66 h 66"/>
                  <a:gd name="T6" fmla="*/ 30 w 30"/>
                  <a:gd name="T7" fmla="*/ 18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54"/>
                    </a:lnTo>
                    <a:lnTo>
                      <a:pt x="0" y="66"/>
                    </a:lnTo>
                    <a:lnTo>
                      <a:pt x="30" y="18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4" name="Freeform 506"/>
              <p:cNvSpPr>
                <a:spLocks/>
              </p:cNvSpPr>
              <p:nvPr/>
            </p:nvSpPr>
            <p:spPr bwMode="auto">
              <a:xfrm>
                <a:off x="-184" y="3478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48 h 66"/>
                  <a:gd name="T4" fmla="*/ 0 w 30"/>
                  <a:gd name="T5" fmla="*/ 66 h 66"/>
                  <a:gd name="T6" fmla="*/ 30 w 30"/>
                  <a:gd name="T7" fmla="*/ 12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48"/>
                    </a:lnTo>
                    <a:lnTo>
                      <a:pt x="0" y="66"/>
                    </a:lnTo>
                    <a:lnTo>
                      <a:pt x="30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5" name="Freeform 507"/>
              <p:cNvSpPr>
                <a:spLocks/>
              </p:cNvSpPr>
              <p:nvPr/>
            </p:nvSpPr>
            <p:spPr bwMode="auto">
              <a:xfrm>
                <a:off x="-184" y="3478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48 h 66"/>
                  <a:gd name="T4" fmla="*/ 0 w 30"/>
                  <a:gd name="T5" fmla="*/ 66 h 66"/>
                  <a:gd name="T6" fmla="*/ 30 w 30"/>
                  <a:gd name="T7" fmla="*/ 12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48"/>
                    </a:lnTo>
                    <a:lnTo>
                      <a:pt x="0" y="66"/>
                    </a:ln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6" name="Freeform 508"/>
              <p:cNvSpPr>
                <a:spLocks/>
              </p:cNvSpPr>
              <p:nvPr/>
            </p:nvSpPr>
            <p:spPr bwMode="auto">
              <a:xfrm>
                <a:off x="-190" y="3490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54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54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7" name="Freeform 509"/>
              <p:cNvSpPr>
                <a:spLocks/>
              </p:cNvSpPr>
              <p:nvPr/>
            </p:nvSpPr>
            <p:spPr bwMode="auto">
              <a:xfrm>
                <a:off x="-190" y="3490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54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54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8" name="Freeform 510"/>
              <p:cNvSpPr>
                <a:spLocks/>
              </p:cNvSpPr>
              <p:nvPr/>
            </p:nvSpPr>
            <p:spPr bwMode="auto">
              <a:xfrm>
                <a:off x="-214" y="3520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48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48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59" name="Freeform 511"/>
              <p:cNvSpPr>
                <a:spLocks/>
              </p:cNvSpPr>
              <p:nvPr/>
            </p:nvSpPr>
            <p:spPr bwMode="auto">
              <a:xfrm>
                <a:off x="-214" y="3520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48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48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0" name="Freeform 512"/>
              <p:cNvSpPr>
                <a:spLocks/>
              </p:cNvSpPr>
              <p:nvPr/>
            </p:nvSpPr>
            <p:spPr bwMode="auto">
              <a:xfrm>
                <a:off x="-370" y="3628"/>
                <a:ext cx="18" cy="48"/>
              </a:xfrm>
              <a:custGeom>
                <a:avLst/>
                <a:gdLst>
                  <a:gd name="T0" fmla="*/ 12 w 18"/>
                  <a:gd name="T1" fmla="*/ 0 h 48"/>
                  <a:gd name="T2" fmla="*/ 0 w 18"/>
                  <a:gd name="T3" fmla="*/ 36 h 48"/>
                  <a:gd name="T4" fmla="*/ 6 w 18"/>
                  <a:gd name="T5" fmla="*/ 48 h 48"/>
                  <a:gd name="T6" fmla="*/ 18 w 18"/>
                  <a:gd name="T7" fmla="*/ 12 h 48"/>
                  <a:gd name="T8" fmla="*/ 12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2" y="0"/>
                    </a:moveTo>
                    <a:lnTo>
                      <a:pt x="0" y="36"/>
                    </a:lnTo>
                    <a:lnTo>
                      <a:pt x="6" y="48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1" name="Freeform 513"/>
              <p:cNvSpPr>
                <a:spLocks/>
              </p:cNvSpPr>
              <p:nvPr/>
            </p:nvSpPr>
            <p:spPr bwMode="auto">
              <a:xfrm>
                <a:off x="-370" y="3628"/>
                <a:ext cx="18" cy="48"/>
              </a:xfrm>
              <a:custGeom>
                <a:avLst/>
                <a:gdLst>
                  <a:gd name="T0" fmla="*/ 12 w 18"/>
                  <a:gd name="T1" fmla="*/ 0 h 48"/>
                  <a:gd name="T2" fmla="*/ 0 w 18"/>
                  <a:gd name="T3" fmla="*/ 36 h 48"/>
                  <a:gd name="T4" fmla="*/ 6 w 18"/>
                  <a:gd name="T5" fmla="*/ 48 h 48"/>
                  <a:gd name="T6" fmla="*/ 18 w 18"/>
                  <a:gd name="T7" fmla="*/ 12 h 48"/>
                  <a:gd name="T8" fmla="*/ 12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2" y="0"/>
                    </a:moveTo>
                    <a:lnTo>
                      <a:pt x="0" y="36"/>
                    </a:lnTo>
                    <a:lnTo>
                      <a:pt x="6" y="48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2" name="Freeform 514"/>
              <p:cNvSpPr>
                <a:spLocks/>
              </p:cNvSpPr>
              <p:nvPr/>
            </p:nvSpPr>
            <p:spPr bwMode="auto">
              <a:xfrm>
                <a:off x="-364" y="3640"/>
                <a:ext cx="18" cy="54"/>
              </a:xfrm>
              <a:custGeom>
                <a:avLst/>
                <a:gdLst>
                  <a:gd name="T0" fmla="*/ 12 w 18"/>
                  <a:gd name="T1" fmla="*/ 0 h 54"/>
                  <a:gd name="T2" fmla="*/ 0 w 18"/>
                  <a:gd name="T3" fmla="*/ 36 h 54"/>
                  <a:gd name="T4" fmla="*/ 6 w 18"/>
                  <a:gd name="T5" fmla="*/ 54 h 54"/>
                  <a:gd name="T6" fmla="*/ 18 w 18"/>
                  <a:gd name="T7" fmla="*/ 24 h 54"/>
                  <a:gd name="T8" fmla="*/ 12 w 1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4">
                    <a:moveTo>
                      <a:pt x="12" y="0"/>
                    </a:moveTo>
                    <a:lnTo>
                      <a:pt x="0" y="36"/>
                    </a:lnTo>
                    <a:lnTo>
                      <a:pt x="6" y="54"/>
                    </a:lnTo>
                    <a:lnTo>
                      <a:pt x="18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3" name="Freeform 515"/>
              <p:cNvSpPr>
                <a:spLocks/>
              </p:cNvSpPr>
              <p:nvPr/>
            </p:nvSpPr>
            <p:spPr bwMode="auto">
              <a:xfrm>
                <a:off x="-364" y="3640"/>
                <a:ext cx="18" cy="54"/>
              </a:xfrm>
              <a:custGeom>
                <a:avLst/>
                <a:gdLst>
                  <a:gd name="T0" fmla="*/ 12 w 18"/>
                  <a:gd name="T1" fmla="*/ 0 h 54"/>
                  <a:gd name="T2" fmla="*/ 0 w 18"/>
                  <a:gd name="T3" fmla="*/ 36 h 54"/>
                  <a:gd name="T4" fmla="*/ 6 w 18"/>
                  <a:gd name="T5" fmla="*/ 54 h 54"/>
                  <a:gd name="T6" fmla="*/ 18 w 18"/>
                  <a:gd name="T7" fmla="*/ 24 h 54"/>
                  <a:gd name="T8" fmla="*/ 12 w 1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4">
                    <a:moveTo>
                      <a:pt x="12" y="0"/>
                    </a:moveTo>
                    <a:lnTo>
                      <a:pt x="0" y="36"/>
                    </a:lnTo>
                    <a:lnTo>
                      <a:pt x="6" y="54"/>
                    </a:lnTo>
                    <a:lnTo>
                      <a:pt x="18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4" name="Freeform 516"/>
              <p:cNvSpPr>
                <a:spLocks/>
              </p:cNvSpPr>
              <p:nvPr/>
            </p:nvSpPr>
            <p:spPr bwMode="auto">
              <a:xfrm>
                <a:off x="-358" y="3664"/>
                <a:ext cx="30" cy="42"/>
              </a:xfrm>
              <a:custGeom>
                <a:avLst/>
                <a:gdLst>
                  <a:gd name="T0" fmla="*/ 12 w 30"/>
                  <a:gd name="T1" fmla="*/ 0 h 42"/>
                  <a:gd name="T2" fmla="*/ 0 w 30"/>
                  <a:gd name="T3" fmla="*/ 30 h 42"/>
                  <a:gd name="T4" fmla="*/ 18 w 30"/>
                  <a:gd name="T5" fmla="*/ 42 h 42"/>
                  <a:gd name="T6" fmla="*/ 30 w 30"/>
                  <a:gd name="T7" fmla="*/ 12 h 42"/>
                  <a:gd name="T8" fmla="*/ 12 w 3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2">
                    <a:moveTo>
                      <a:pt x="12" y="0"/>
                    </a:moveTo>
                    <a:lnTo>
                      <a:pt x="0" y="30"/>
                    </a:lnTo>
                    <a:lnTo>
                      <a:pt x="18" y="42"/>
                    </a:lnTo>
                    <a:lnTo>
                      <a:pt x="3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5" name="Freeform 517"/>
              <p:cNvSpPr>
                <a:spLocks/>
              </p:cNvSpPr>
              <p:nvPr/>
            </p:nvSpPr>
            <p:spPr bwMode="auto">
              <a:xfrm>
                <a:off x="-358" y="3664"/>
                <a:ext cx="30" cy="42"/>
              </a:xfrm>
              <a:custGeom>
                <a:avLst/>
                <a:gdLst>
                  <a:gd name="T0" fmla="*/ 12 w 30"/>
                  <a:gd name="T1" fmla="*/ 0 h 42"/>
                  <a:gd name="T2" fmla="*/ 0 w 30"/>
                  <a:gd name="T3" fmla="*/ 30 h 42"/>
                  <a:gd name="T4" fmla="*/ 18 w 30"/>
                  <a:gd name="T5" fmla="*/ 42 h 42"/>
                  <a:gd name="T6" fmla="*/ 30 w 30"/>
                  <a:gd name="T7" fmla="*/ 12 h 42"/>
                  <a:gd name="T8" fmla="*/ 12 w 3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2">
                    <a:moveTo>
                      <a:pt x="12" y="0"/>
                    </a:moveTo>
                    <a:lnTo>
                      <a:pt x="0" y="30"/>
                    </a:lnTo>
                    <a:lnTo>
                      <a:pt x="18" y="42"/>
                    </a:lnTo>
                    <a:lnTo>
                      <a:pt x="30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6" name="Freeform 518"/>
              <p:cNvSpPr>
                <a:spLocks/>
              </p:cNvSpPr>
              <p:nvPr/>
            </p:nvSpPr>
            <p:spPr bwMode="auto">
              <a:xfrm>
                <a:off x="-340" y="3676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18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7" name="Freeform 519"/>
              <p:cNvSpPr>
                <a:spLocks/>
              </p:cNvSpPr>
              <p:nvPr/>
            </p:nvSpPr>
            <p:spPr bwMode="auto">
              <a:xfrm>
                <a:off x="-340" y="3676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18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8" name="Freeform 520"/>
              <p:cNvSpPr>
                <a:spLocks/>
              </p:cNvSpPr>
              <p:nvPr/>
            </p:nvSpPr>
            <p:spPr bwMode="auto">
              <a:xfrm>
                <a:off x="-340" y="3694"/>
                <a:ext cx="18" cy="42"/>
              </a:xfrm>
              <a:custGeom>
                <a:avLst/>
                <a:gdLst>
                  <a:gd name="T0" fmla="*/ 12 w 18"/>
                  <a:gd name="T1" fmla="*/ 0 h 42"/>
                  <a:gd name="T2" fmla="*/ 0 w 18"/>
                  <a:gd name="T3" fmla="*/ 30 h 42"/>
                  <a:gd name="T4" fmla="*/ 0 w 18"/>
                  <a:gd name="T5" fmla="*/ 42 h 42"/>
                  <a:gd name="T6" fmla="*/ 18 w 18"/>
                  <a:gd name="T7" fmla="*/ 12 h 42"/>
                  <a:gd name="T8" fmla="*/ 12 w 1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2">
                    <a:moveTo>
                      <a:pt x="12" y="0"/>
                    </a:moveTo>
                    <a:lnTo>
                      <a:pt x="0" y="30"/>
                    </a:lnTo>
                    <a:lnTo>
                      <a:pt x="0" y="42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69" name="Freeform 521"/>
              <p:cNvSpPr>
                <a:spLocks/>
              </p:cNvSpPr>
              <p:nvPr/>
            </p:nvSpPr>
            <p:spPr bwMode="auto">
              <a:xfrm>
                <a:off x="-340" y="3694"/>
                <a:ext cx="18" cy="42"/>
              </a:xfrm>
              <a:custGeom>
                <a:avLst/>
                <a:gdLst>
                  <a:gd name="T0" fmla="*/ 12 w 18"/>
                  <a:gd name="T1" fmla="*/ 0 h 42"/>
                  <a:gd name="T2" fmla="*/ 0 w 18"/>
                  <a:gd name="T3" fmla="*/ 30 h 42"/>
                  <a:gd name="T4" fmla="*/ 0 w 18"/>
                  <a:gd name="T5" fmla="*/ 42 h 42"/>
                  <a:gd name="T6" fmla="*/ 18 w 18"/>
                  <a:gd name="T7" fmla="*/ 12 h 42"/>
                  <a:gd name="T8" fmla="*/ 12 w 1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2">
                    <a:moveTo>
                      <a:pt x="12" y="0"/>
                    </a:moveTo>
                    <a:lnTo>
                      <a:pt x="0" y="30"/>
                    </a:lnTo>
                    <a:lnTo>
                      <a:pt x="0" y="42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0" name="Freeform 522"/>
              <p:cNvSpPr>
                <a:spLocks/>
              </p:cNvSpPr>
              <p:nvPr/>
            </p:nvSpPr>
            <p:spPr bwMode="auto">
              <a:xfrm>
                <a:off x="-340" y="3706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30 h 48"/>
                  <a:gd name="T4" fmla="*/ 0 w 18"/>
                  <a:gd name="T5" fmla="*/ 48 h 48"/>
                  <a:gd name="T6" fmla="*/ 12 w 18"/>
                  <a:gd name="T7" fmla="*/ 18 h 48"/>
                  <a:gd name="T8" fmla="*/ 18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1" name="Freeform 523"/>
              <p:cNvSpPr>
                <a:spLocks/>
              </p:cNvSpPr>
              <p:nvPr/>
            </p:nvSpPr>
            <p:spPr bwMode="auto">
              <a:xfrm>
                <a:off x="-340" y="3706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30 h 48"/>
                  <a:gd name="T4" fmla="*/ 0 w 18"/>
                  <a:gd name="T5" fmla="*/ 48 h 48"/>
                  <a:gd name="T6" fmla="*/ 12 w 18"/>
                  <a:gd name="T7" fmla="*/ 18 h 48"/>
                  <a:gd name="T8" fmla="*/ 18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2" name="Freeform 524"/>
              <p:cNvSpPr>
                <a:spLocks/>
              </p:cNvSpPr>
              <p:nvPr/>
            </p:nvSpPr>
            <p:spPr bwMode="auto">
              <a:xfrm>
                <a:off x="-340" y="3724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24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3" name="Freeform 525"/>
              <p:cNvSpPr>
                <a:spLocks/>
              </p:cNvSpPr>
              <p:nvPr/>
            </p:nvSpPr>
            <p:spPr bwMode="auto">
              <a:xfrm>
                <a:off x="-340" y="3724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24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4" name="Freeform 526"/>
              <p:cNvSpPr>
                <a:spLocks/>
              </p:cNvSpPr>
              <p:nvPr/>
            </p:nvSpPr>
            <p:spPr bwMode="auto">
              <a:xfrm>
                <a:off x="-340" y="3748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5" name="Freeform 527"/>
              <p:cNvSpPr>
                <a:spLocks/>
              </p:cNvSpPr>
              <p:nvPr/>
            </p:nvSpPr>
            <p:spPr bwMode="auto">
              <a:xfrm>
                <a:off x="-340" y="3748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6" name="Freeform 528"/>
              <p:cNvSpPr>
                <a:spLocks/>
              </p:cNvSpPr>
              <p:nvPr/>
            </p:nvSpPr>
            <p:spPr bwMode="auto">
              <a:xfrm>
                <a:off x="-334" y="3760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7" name="Freeform 529"/>
              <p:cNvSpPr>
                <a:spLocks/>
              </p:cNvSpPr>
              <p:nvPr/>
            </p:nvSpPr>
            <p:spPr bwMode="auto">
              <a:xfrm>
                <a:off x="-334" y="3760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8" name="Freeform 530"/>
              <p:cNvSpPr>
                <a:spLocks/>
              </p:cNvSpPr>
              <p:nvPr/>
            </p:nvSpPr>
            <p:spPr bwMode="auto">
              <a:xfrm>
                <a:off x="-328" y="3772"/>
                <a:ext cx="18" cy="30"/>
              </a:xfrm>
              <a:custGeom>
                <a:avLst/>
                <a:gdLst>
                  <a:gd name="T0" fmla="*/ 12 w 18"/>
                  <a:gd name="T1" fmla="*/ 0 h 30"/>
                  <a:gd name="T2" fmla="*/ 0 w 18"/>
                  <a:gd name="T3" fmla="*/ 24 h 30"/>
                  <a:gd name="T4" fmla="*/ 6 w 18"/>
                  <a:gd name="T5" fmla="*/ 30 h 30"/>
                  <a:gd name="T6" fmla="*/ 18 w 18"/>
                  <a:gd name="T7" fmla="*/ 12 h 30"/>
                  <a:gd name="T8" fmla="*/ 12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2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79" name="Freeform 531"/>
              <p:cNvSpPr>
                <a:spLocks/>
              </p:cNvSpPr>
              <p:nvPr/>
            </p:nvSpPr>
            <p:spPr bwMode="auto">
              <a:xfrm>
                <a:off x="-328" y="3772"/>
                <a:ext cx="18" cy="30"/>
              </a:xfrm>
              <a:custGeom>
                <a:avLst/>
                <a:gdLst>
                  <a:gd name="T0" fmla="*/ 12 w 18"/>
                  <a:gd name="T1" fmla="*/ 0 h 30"/>
                  <a:gd name="T2" fmla="*/ 0 w 18"/>
                  <a:gd name="T3" fmla="*/ 24 h 30"/>
                  <a:gd name="T4" fmla="*/ 6 w 18"/>
                  <a:gd name="T5" fmla="*/ 30 h 30"/>
                  <a:gd name="T6" fmla="*/ 18 w 18"/>
                  <a:gd name="T7" fmla="*/ 12 h 30"/>
                  <a:gd name="T8" fmla="*/ 12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2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0" name="Freeform 532"/>
              <p:cNvSpPr>
                <a:spLocks/>
              </p:cNvSpPr>
              <p:nvPr/>
            </p:nvSpPr>
            <p:spPr bwMode="auto">
              <a:xfrm>
                <a:off x="-322" y="3784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8 h 24"/>
                  <a:gd name="T4" fmla="*/ 6 w 24"/>
                  <a:gd name="T5" fmla="*/ 24 h 24"/>
                  <a:gd name="T6" fmla="*/ 24 w 24"/>
                  <a:gd name="T7" fmla="*/ 0 h 24"/>
                  <a:gd name="T8" fmla="*/ 12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1" name="Freeform 533"/>
              <p:cNvSpPr>
                <a:spLocks/>
              </p:cNvSpPr>
              <p:nvPr/>
            </p:nvSpPr>
            <p:spPr bwMode="auto">
              <a:xfrm>
                <a:off x="-322" y="3784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8 h 24"/>
                  <a:gd name="T4" fmla="*/ 6 w 24"/>
                  <a:gd name="T5" fmla="*/ 24 h 24"/>
                  <a:gd name="T6" fmla="*/ 24 w 24"/>
                  <a:gd name="T7" fmla="*/ 0 h 24"/>
                  <a:gd name="T8" fmla="*/ 12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24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2" name="Freeform 534"/>
              <p:cNvSpPr>
                <a:spLocks/>
              </p:cNvSpPr>
              <p:nvPr/>
            </p:nvSpPr>
            <p:spPr bwMode="auto">
              <a:xfrm>
                <a:off x="-316" y="378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0 w 36"/>
                  <a:gd name="T3" fmla="*/ 24 h 36"/>
                  <a:gd name="T4" fmla="*/ 18 w 36"/>
                  <a:gd name="T5" fmla="*/ 36 h 36"/>
                  <a:gd name="T6" fmla="*/ 36 w 36"/>
                  <a:gd name="T7" fmla="*/ 18 h 36"/>
                  <a:gd name="T8" fmla="*/ 18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0" y="24"/>
                    </a:lnTo>
                    <a:lnTo>
                      <a:pt x="18" y="36"/>
                    </a:lnTo>
                    <a:lnTo>
                      <a:pt x="36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3" name="Freeform 535"/>
              <p:cNvSpPr>
                <a:spLocks/>
              </p:cNvSpPr>
              <p:nvPr/>
            </p:nvSpPr>
            <p:spPr bwMode="auto">
              <a:xfrm>
                <a:off x="-316" y="378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0 w 36"/>
                  <a:gd name="T3" fmla="*/ 24 h 36"/>
                  <a:gd name="T4" fmla="*/ 18 w 36"/>
                  <a:gd name="T5" fmla="*/ 36 h 36"/>
                  <a:gd name="T6" fmla="*/ 36 w 36"/>
                  <a:gd name="T7" fmla="*/ 18 h 36"/>
                  <a:gd name="T8" fmla="*/ 18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0" y="24"/>
                    </a:lnTo>
                    <a:lnTo>
                      <a:pt x="18" y="36"/>
                    </a:lnTo>
                    <a:lnTo>
                      <a:pt x="36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4" name="Freeform 536"/>
              <p:cNvSpPr>
                <a:spLocks/>
              </p:cNvSpPr>
              <p:nvPr/>
            </p:nvSpPr>
            <p:spPr bwMode="auto">
              <a:xfrm>
                <a:off x="-298" y="3802"/>
                <a:ext cx="36" cy="30"/>
              </a:xfrm>
              <a:custGeom>
                <a:avLst/>
                <a:gdLst>
                  <a:gd name="T0" fmla="*/ 18 w 36"/>
                  <a:gd name="T1" fmla="*/ 0 h 30"/>
                  <a:gd name="T2" fmla="*/ 0 w 36"/>
                  <a:gd name="T3" fmla="*/ 18 h 30"/>
                  <a:gd name="T4" fmla="*/ 18 w 36"/>
                  <a:gd name="T5" fmla="*/ 30 h 30"/>
                  <a:gd name="T6" fmla="*/ 36 w 36"/>
                  <a:gd name="T7" fmla="*/ 12 h 30"/>
                  <a:gd name="T8" fmla="*/ 18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8" y="0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6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5" name="Freeform 537"/>
              <p:cNvSpPr>
                <a:spLocks/>
              </p:cNvSpPr>
              <p:nvPr/>
            </p:nvSpPr>
            <p:spPr bwMode="auto">
              <a:xfrm>
                <a:off x="-298" y="3802"/>
                <a:ext cx="36" cy="30"/>
              </a:xfrm>
              <a:custGeom>
                <a:avLst/>
                <a:gdLst>
                  <a:gd name="T0" fmla="*/ 18 w 36"/>
                  <a:gd name="T1" fmla="*/ 0 h 30"/>
                  <a:gd name="T2" fmla="*/ 0 w 36"/>
                  <a:gd name="T3" fmla="*/ 18 h 30"/>
                  <a:gd name="T4" fmla="*/ 18 w 36"/>
                  <a:gd name="T5" fmla="*/ 30 h 30"/>
                  <a:gd name="T6" fmla="*/ 36 w 36"/>
                  <a:gd name="T7" fmla="*/ 12 h 30"/>
                  <a:gd name="T8" fmla="*/ 18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8" y="0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6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6" name="Freeform 538"/>
              <p:cNvSpPr>
                <a:spLocks/>
              </p:cNvSpPr>
              <p:nvPr/>
            </p:nvSpPr>
            <p:spPr bwMode="auto">
              <a:xfrm>
                <a:off x="-388" y="379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6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7" name="Freeform 539"/>
              <p:cNvSpPr>
                <a:spLocks/>
              </p:cNvSpPr>
              <p:nvPr/>
            </p:nvSpPr>
            <p:spPr bwMode="auto">
              <a:xfrm>
                <a:off x="-388" y="379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6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8" name="Freeform 540"/>
              <p:cNvSpPr>
                <a:spLocks/>
              </p:cNvSpPr>
              <p:nvPr/>
            </p:nvSpPr>
            <p:spPr bwMode="auto">
              <a:xfrm>
                <a:off x="-394" y="3814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18 h 24"/>
                  <a:gd name="T4" fmla="*/ 0 w 6"/>
                  <a:gd name="T5" fmla="*/ 24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89" name="Freeform 541"/>
              <p:cNvSpPr>
                <a:spLocks/>
              </p:cNvSpPr>
              <p:nvPr/>
            </p:nvSpPr>
            <p:spPr bwMode="auto">
              <a:xfrm>
                <a:off x="-394" y="3814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18 h 24"/>
                  <a:gd name="T4" fmla="*/ 0 w 6"/>
                  <a:gd name="T5" fmla="*/ 24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0" name="Freeform 542"/>
              <p:cNvSpPr>
                <a:spLocks/>
              </p:cNvSpPr>
              <p:nvPr/>
            </p:nvSpPr>
            <p:spPr bwMode="auto">
              <a:xfrm>
                <a:off x="-394" y="3820"/>
                <a:ext cx="12" cy="24"/>
              </a:xfrm>
              <a:custGeom>
                <a:avLst/>
                <a:gdLst>
                  <a:gd name="T0" fmla="*/ 6 w 12"/>
                  <a:gd name="T1" fmla="*/ 0 h 24"/>
                  <a:gd name="T2" fmla="*/ 0 w 12"/>
                  <a:gd name="T3" fmla="*/ 18 h 24"/>
                  <a:gd name="T4" fmla="*/ 0 w 12"/>
                  <a:gd name="T5" fmla="*/ 24 h 24"/>
                  <a:gd name="T6" fmla="*/ 12 w 12"/>
                  <a:gd name="T7" fmla="*/ 6 h 24"/>
                  <a:gd name="T8" fmla="*/ 6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12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1" name="Freeform 543"/>
              <p:cNvSpPr>
                <a:spLocks/>
              </p:cNvSpPr>
              <p:nvPr/>
            </p:nvSpPr>
            <p:spPr bwMode="auto">
              <a:xfrm>
                <a:off x="-394" y="3820"/>
                <a:ext cx="12" cy="24"/>
              </a:xfrm>
              <a:custGeom>
                <a:avLst/>
                <a:gdLst>
                  <a:gd name="T0" fmla="*/ 6 w 12"/>
                  <a:gd name="T1" fmla="*/ 0 h 24"/>
                  <a:gd name="T2" fmla="*/ 0 w 12"/>
                  <a:gd name="T3" fmla="*/ 18 h 24"/>
                  <a:gd name="T4" fmla="*/ 0 w 12"/>
                  <a:gd name="T5" fmla="*/ 24 h 24"/>
                  <a:gd name="T6" fmla="*/ 12 w 12"/>
                  <a:gd name="T7" fmla="*/ 6 h 24"/>
                  <a:gd name="T8" fmla="*/ 6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12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2" name="Freeform 544"/>
              <p:cNvSpPr>
                <a:spLocks/>
              </p:cNvSpPr>
              <p:nvPr/>
            </p:nvSpPr>
            <p:spPr bwMode="auto">
              <a:xfrm>
                <a:off x="-394" y="3826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18 h 24"/>
                  <a:gd name="T4" fmla="*/ 6 w 12"/>
                  <a:gd name="T5" fmla="*/ 24 h 24"/>
                  <a:gd name="T6" fmla="*/ 12 w 12"/>
                  <a:gd name="T7" fmla="*/ 6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3" name="Freeform 545"/>
              <p:cNvSpPr>
                <a:spLocks/>
              </p:cNvSpPr>
              <p:nvPr/>
            </p:nvSpPr>
            <p:spPr bwMode="auto">
              <a:xfrm>
                <a:off x="-394" y="3826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18 h 24"/>
                  <a:gd name="T4" fmla="*/ 6 w 12"/>
                  <a:gd name="T5" fmla="*/ 24 h 24"/>
                  <a:gd name="T6" fmla="*/ 12 w 12"/>
                  <a:gd name="T7" fmla="*/ 6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12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4" name="Freeform 546"/>
              <p:cNvSpPr>
                <a:spLocks/>
              </p:cNvSpPr>
              <p:nvPr/>
            </p:nvSpPr>
            <p:spPr bwMode="auto">
              <a:xfrm>
                <a:off x="-388" y="3832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0 w 18"/>
                  <a:gd name="T3" fmla="*/ 18 h 18"/>
                  <a:gd name="T4" fmla="*/ 6 w 18"/>
                  <a:gd name="T5" fmla="*/ 18 h 18"/>
                  <a:gd name="T6" fmla="*/ 18 w 18"/>
                  <a:gd name="T7" fmla="*/ 6 h 18"/>
                  <a:gd name="T8" fmla="*/ 6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5" name="Freeform 547"/>
              <p:cNvSpPr>
                <a:spLocks/>
              </p:cNvSpPr>
              <p:nvPr/>
            </p:nvSpPr>
            <p:spPr bwMode="auto">
              <a:xfrm>
                <a:off x="-388" y="3832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0 w 18"/>
                  <a:gd name="T3" fmla="*/ 18 h 18"/>
                  <a:gd name="T4" fmla="*/ 6 w 18"/>
                  <a:gd name="T5" fmla="*/ 18 h 18"/>
                  <a:gd name="T6" fmla="*/ 18 w 18"/>
                  <a:gd name="T7" fmla="*/ 6 h 18"/>
                  <a:gd name="T8" fmla="*/ 6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8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6" name="Freeform 548"/>
              <p:cNvSpPr>
                <a:spLocks/>
              </p:cNvSpPr>
              <p:nvPr/>
            </p:nvSpPr>
            <p:spPr bwMode="auto">
              <a:xfrm>
                <a:off x="-382" y="3838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6 w 12"/>
                  <a:gd name="T5" fmla="*/ 18 h 18"/>
                  <a:gd name="T6" fmla="*/ 12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7" name="Freeform 549"/>
              <p:cNvSpPr>
                <a:spLocks/>
              </p:cNvSpPr>
              <p:nvPr/>
            </p:nvSpPr>
            <p:spPr bwMode="auto">
              <a:xfrm>
                <a:off x="-382" y="3838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6 w 12"/>
                  <a:gd name="T5" fmla="*/ 18 h 18"/>
                  <a:gd name="T6" fmla="*/ 12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8" name="Freeform 550"/>
              <p:cNvSpPr>
                <a:spLocks/>
              </p:cNvSpPr>
              <p:nvPr/>
            </p:nvSpPr>
            <p:spPr bwMode="auto">
              <a:xfrm>
                <a:off x="-394" y="3844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6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399" name="Freeform 551"/>
              <p:cNvSpPr>
                <a:spLocks/>
              </p:cNvSpPr>
              <p:nvPr/>
            </p:nvSpPr>
            <p:spPr bwMode="auto">
              <a:xfrm>
                <a:off x="-394" y="3844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6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0" name="Freeform 552"/>
              <p:cNvSpPr>
                <a:spLocks/>
              </p:cNvSpPr>
              <p:nvPr/>
            </p:nvSpPr>
            <p:spPr bwMode="auto">
              <a:xfrm>
                <a:off x="-394" y="3850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12 w 12"/>
                  <a:gd name="T7" fmla="*/ 0 h 18"/>
                  <a:gd name="T8" fmla="*/ 6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1" name="Freeform 553"/>
              <p:cNvSpPr>
                <a:spLocks/>
              </p:cNvSpPr>
              <p:nvPr/>
            </p:nvSpPr>
            <p:spPr bwMode="auto">
              <a:xfrm>
                <a:off x="-394" y="3850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12 w 12"/>
                  <a:gd name="T7" fmla="*/ 0 h 18"/>
                  <a:gd name="T8" fmla="*/ 6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2" name="Freeform 554"/>
              <p:cNvSpPr>
                <a:spLocks/>
              </p:cNvSpPr>
              <p:nvPr/>
            </p:nvSpPr>
            <p:spPr bwMode="auto">
              <a:xfrm>
                <a:off x="-394" y="3850"/>
                <a:ext cx="24" cy="18"/>
              </a:xfrm>
              <a:custGeom>
                <a:avLst/>
                <a:gdLst>
                  <a:gd name="T0" fmla="*/ 12 w 24"/>
                  <a:gd name="T1" fmla="*/ 0 h 18"/>
                  <a:gd name="T2" fmla="*/ 0 w 24"/>
                  <a:gd name="T3" fmla="*/ 18 h 18"/>
                  <a:gd name="T4" fmla="*/ 12 w 24"/>
                  <a:gd name="T5" fmla="*/ 18 h 18"/>
                  <a:gd name="T6" fmla="*/ 24 w 24"/>
                  <a:gd name="T7" fmla="*/ 6 h 18"/>
                  <a:gd name="T8" fmla="*/ 12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24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3" name="Freeform 555"/>
              <p:cNvSpPr>
                <a:spLocks/>
              </p:cNvSpPr>
              <p:nvPr/>
            </p:nvSpPr>
            <p:spPr bwMode="auto">
              <a:xfrm>
                <a:off x="-394" y="3850"/>
                <a:ext cx="24" cy="18"/>
              </a:xfrm>
              <a:custGeom>
                <a:avLst/>
                <a:gdLst>
                  <a:gd name="T0" fmla="*/ 12 w 24"/>
                  <a:gd name="T1" fmla="*/ 0 h 18"/>
                  <a:gd name="T2" fmla="*/ 0 w 24"/>
                  <a:gd name="T3" fmla="*/ 18 h 18"/>
                  <a:gd name="T4" fmla="*/ 12 w 24"/>
                  <a:gd name="T5" fmla="*/ 18 h 18"/>
                  <a:gd name="T6" fmla="*/ 24 w 24"/>
                  <a:gd name="T7" fmla="*/ 6 h 18"/>
                  <a:gd name="T8" fmla="*/ 12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24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4" name="Freeform 556"/>
              <p:cNvSpPr>
                <a:spLocks/>
              </p:cNvSpPr>
              <p:nvPr/>
            </p:nvSpPr>
            <p:spPr bwMode="auto">
              <a:xfrm>
                <a:off x="-382" y="3856"/>
                <a:ext cx="30" cy="24"/>
              </a:xfrm>
              <a:custGeom>
                <a:avLst/>
                <a:gdLst>
                  <a:gd name="T0" fmla="*/ 12 w 30"/>
                  <a:gd name="T1" fmla="*/ 0 h 24"/>
                  <a:gd name="T2" fmla="*/ 0 w 30"/>
                  <a:gd name="T3" fmla="*/ 12 h 24"/>
                  <a:gd name="T4" fmla="*/ 18 w 30"/>
                  <a:gd name="T5" fmla="*/ 24 h 24"/>
                  <a:gd name="T6" fmla="*/ 30 w 30"/>
                  <a:gd name="T7" fmla="*/ 12 h 24"/>
                  <a:gd name="T8" fmla="*/ 12 w 3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12" y="0"/>
                    </a:moveTo>
                    <a:lnTo>
                      <a:pt x="0" y="12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5" name="Freeform 557"/>
              <p:cNvSpPr>
                <a:spLocks/>
              </p:cNvSpPr>
              <p:nvPr/>
            </p:nvSpPr>
            <p:spPr bwMode="auto">
              <a:xfrm>
                <a:off x="-382" y="3856"/>
                <a:ext cx="30" cy="24"/>
              </a:xfrm>
              <a:custGeom>
                <a:avLst/>
                <a:gdLst>
                  <a:gd name="T0" fmla="*/ 12 w 30"/>
                  <a:gd name="T1" fmla="*/ 0 h 24"/>
                  <a:gd name="T2" fmla="*/ 0 w 30"/>
                  <a:gd name="T3" fmla="*/ 12 h 24"/>
                  <a:gd name="T4" fmla="*/ 18 w 30"/>
                  <a:gd name="T5" fmla="*/ 24 h 24"/>
                  <a:gd name="T6" fmla="*/ 30 w 30"/>
                  <a:gd name="T7" fmla="*/ 12 h 24"/>
                  <a:gd name="T8" fmla="*/ 12 w 3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12" y="0"/>
                    </a:moveTo>
                    <a:lnTo>
                      <a:pt x="0" y="12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6" name="Freeform 558"/>
              <p:cNvSpPr>
                <a:spLocks/>
              </p:cNvSpPr>
              <p:nvPr/>
            </p:nvSpPr>
            <p:spPr bwMode="auto">
              <a:xfrm>
                <a:off x="-364" y="3868"/>
                <a:ext cx="36" cy="30"/>
              </a:xfrm>
              <a:custGeom>
                <a:avLst/>
                <a:gdLst>
                  <a:gd name="T0" fmla="*/ 12 w 36"/>
                  <a:gd name="T1" fmla="*/ 0 h 30"/>
                  <a:gd name="T2" fmla="*/ 0 w 36"/>
                  <a:gd name="T3" fmla="*/ 12 h 30"/>
                  <a:gd name="T4" fmla="*/ 24 w 36"/>
                  <a:gd name="T5" fmla="*/ 30 h 30"/>
                  <a:gd name="T6" fmla="*/ 36 w 36"/>
                  <a:gd name="T7" fmla="*/ 18 h 30"/>
                  <a:gd name="T8" fmla="*/ 12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2" y="0"/>
                    </a:moveTo>
                    <a:lnTo>
                      <a:pt x="0" y="12"/>
                    </a:lnTo>
                    <a:lnTo>
                      <a:pt x="24" y="30"/>
                    </a:lnTo>
                    <a:lnTo>
                      <a:pt x="36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7" name="Freeform 559"/>
              <p:cNvSpPr>
                <a:spLocks/>
              </p:cNvSpPr>
              <p:nvPr/>
            </p:nvSpPr>
            <p:spPr bwMode="auto">
              <a:xfrm>
                <a:off x="-364" y="3868"/>
                <a:ext cx="36" cy="30"/>
              </a:xfrm>
              <a:custGeom>
                <a:avLst/>
                <a:gdLst>
                  <a:gd name="T0" fmla="*/ 12 w 36"/>
                  <a:gd name="T1" fmla="*/ 0 h 30"/>
                  <a:gd name="T2" fmla="*/ 0 w 36"/>
                  <a:gd name="T3" fmla="*/ 12 h 30"/>
                  <a:gd name="T4" fmla="*/ 24 w 36"/>
                  <a:gd name="T5" fmla="*/ 30 h 30"/>
                  <a:gd name="T6" fmla="*/ 36 w 36"/>
                  <a:gd name="T7" fmla="*/ 18 h 30"/>
                  <a:gd name="T8" fmla="*/ 12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2" y="0"/>
                    </a:moveTo>
                    <a:lnTo>
                      <a:pt x="0" y="12"/>
                    </a:lnTo>
                    <a:lnTo>
                      <a:pt x="24" y="30"/>
                    </a:lnTo>
                    <a:lnTo>
                      <a:pt x="36" y="18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8" name="Freeform 560"/>
              <p:cNvSpPr>
                <a:spLocks/>
              </p:cNvSpPr>
              <p:nvPr/>
            </p:nvSpPr>
            <p:spPr bwMode="auto">
              <a:xfrm>
                <a:off x="-340" y="3886"/>
                <a:ext cx="24" cy="36"/>
              </a:xfrm>
              <a:custGeom>
                <a:avLst/>
                <a:gdLst>
                  <a:gd name="T0" fmla="*/ 12 w 24"/>
                  <a:gd name="T1" fmla="*/ 0 h 36"/>
                  <a:gd name="T2" fmla="*/ 0 w 24"/>
                  <a:gd name="T3" fmla="*/ 12 h 36"/>
                  <a:gd name="T4" fmla="*/ 12 w 24"/>
                  <a:gd name="T5" fmla="*/ 36 h 36"/>
                  <a:gd name="T6" fmla="*/ 24 w 24"/>
                  <a:gd name="T7" fmla="*/ 24 h 36"/>
                  <a:gd name="T8" fmla="*/ 12 w 2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12" y="0"/>
                    </a:moveTo>
                    <a:lnTo>
                      <a:pt x="0" y="12"/>
                    </a:lnTo>
                    <a:lnTo>
                      <a:pt x="12" y="36"/>
                    </a:lnTo>
                    <a:lnTo>
                      <a:pt x="24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09" name="Freeform 561"/>
              <p:cNvSpPr>
                <a:spLocks/>
              </p:cNvSpPr>
              <p:nvPr/>
            </p:nvSpPr>
            <p:spPr bwMode="auto">
              <a:xfrm>
                <a:off x="-340" y="3886"/>
                <a:ext cx="24" cy="36"/>
              </a:xfrm>
              <a:custGeom>
                <a:avLst/>
                <a:gdLst>
                  <a:gd name="T0" fmla="*/ 12 w 24"/>
                  <a:gd name="T1" fmla="*/ 0 h 36"/>
                  <a:gd name="T2" fmla="*/ 0 w 24"/>
                  <a:gd name="T3" fmla="*/ 12 h 36"/>
                  <a:gd name="T4" fmla="*/ 12 w 24"/>
                  <a:gd name="T5" fmla="*/ 36 h 36"/>
                  <a:gd name="T6" fmla="*/ 24 w 24"/>
                  <a:gd name="T7" fmla="*/ 24 h 36"/>
                  <a:gd name="T8" fmla="*/ 12 w 2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12" y="0"/>
                    </a:moveTo>
                    <a:lnTo>
                      <a:pt x="0" y="12"/>
                    </a:lnTo>
                    <a:lnTo>
                      <a:pt x="12" y="36"/>
                    </a:lnTo>
                    <a:lnTo>
                      <a:pt x="24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0" name="Freeform 562"/>
              <p:cNvSpPr>
                <a:spLocks/>
              </p:cNvSpPr>
              <p:nvPr/>
            </p:nvSpPr>
            <p:spPr bwMode="auto">
              <a:xfrm>
                <a:off x="-328" y="3910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12 h 30"/>
                  <a:gd name="T4" fmla="*/ 12 w 24"/>
                  <a:gd name="T5" fmla="*/ 30 h 30"/>
                  <a:gd name="T6" fmla="*/ 24 w 24"/>
                  <a:gd name="T7" fmla="*/ 24 h 30"/>
                  <a:gd name="T8" fmla="*/ 12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12"/>
                    </a:lnTo>
                    <a:lnTo>
                      <a:pt x="12" y="30"/>
                    </a:lnTo>
                    <a:lnTo>
                      <a:pt x="24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1" name="Freeform 563"/>
              <p:cNvSpPr>
                <a:spLocks/>
              </p:cNvSpPr>
              <p:nvPr/>
            </p:nvSpPr>
            <p:spPr bwMode="auto">
              <a:xfrm>
                <a:off x="-328" y="3910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12 h 30"/>
                  <a:gd name="T4" fmla="*/ 12 w 24"/>
                  <a:gd name="T5" fmla="*/ 30 h 30"/>
                  <a:gd name="T6" fmla="*/ 24 w 24"/>
                  <a:gd name="T7" fmla="*/ 24 h 30"/>
                  <a:gd name="T8" fmla="*/ 12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12"/>
                    </a:lnTo>
                    <a:lnTo>
                      <a:pt x="12" y="30"/>
                    </a:lnTo>
                    <a:lnTo>
                      <a:pt x="24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2" name="Freeform 564"/>
              <p:cNvSpPr>
                <a:spLocks/>
              </p:cNvSpPr>
              <p:nvPr/>
            </p:nvSpPr>
            <p:spPr bwMode="auto">
              <a:xfrm>
                <a:off x="-316" y="3934"/>
                <a:ext cx="30" cy="30"/>
              </a:xfrm>
              <a:custGeom>
                <a:avLst/>
                <a:gdLst>
                  <a:gd name="T0" fmla="*/ 12 w 30"/>
                  <a:gd name="T1" fmla="*/ 0 h 30"/>
                  <a:gd name="T2" fmla="*/ 0 w 30"/>
                  <a:gd name="T3" fmla="*/ 6 h 30"/>
                  <a:gd name="T4" fmla="*/ 12 w 30"/>
                  <a:gd name="T5" fmla="*/ 30 h 30"/>
                  <a:gd name="T6" fmla="*/ 30 w 30"/>
                  <a:gd name="T7" fmla="*/ 24 h 30"/>
                  <a:gd name="T8" fmla="*/ 12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12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30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3" name="Freeform 565"/>
              <p:cNvSpPr>
                <a:spLocks/>
              </p:cNvSpPr>
              <p:nvPr/>
            </p:nvSpPr>
            <p:spPr bwMode="auto">
              <a:xfrm>
                <a:off x="-316" y="3934"/>
                <a:ext cx="30" cy="30"/>
              </a:xfrm>
              <a:custGeom>
                <a:avLst/>
                <a:gdLst>
                  <a:gd name="T0" fmla="*/ 12 w 30"/>
                  <a:gd name="T1" fmla="*/ 0 h 30"/>
                  <a:gd name="T2" fmla="*/ 0 w 30"/>
                  <a:gd name="T3" fmla="*/ 6 h 30"/>
                  <a:gd name="T4" fmla="*/ 12 w 30"/>
                  <a:gd name="T5" fmla="*/ 30 h 30"/>
                  <a:gd name="T6" fmla="*/ 30 w 30"/>
                  <a:gd name="T7" fmla="*/ 24 h 30"/>
                  <a:gd name="T8" fmla="*/ 12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12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30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4" name="Freeform 566"/>
              <p:cNvSpPr>
                <a:spLocks/>
              </p:cNvSpPr>
              <p:nvPr/>
            </p:nvSpPr>
            <p:spPr bwMode="auto">
              <a:xfrm>
                <a:off x="-304" y="3958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6 h 18"/>
                  <a:gd name="T4" fmla="*/ 6 w 18"/>
                  <a:gd name="T5" fmla="*/ 18 h 18"/>
                  <a:gd name="T6" fmla="*/ 18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6"/>
                    </a:lnTo>
                    <a:lnTo>
                      <a:pt x="6" y="18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5" name="Freeform 567"/>
              <p:cNvSpPr>
                <a:spLocks/>
              </p:cNvSpPr>
              <p:nvPr/>
            </p:nvSpPr>
            <p:spPr bwMode="auto">
              <a:xfrm>
                <a:off x="-304" y="3958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6 h 18"/>
                  <a:gd name="T4" fmla="*/ 6 w 18"/>
                  <a:gd name="T5" fmla="*/ 18 h 18"/>
                  <a:gd name="T6" fmla="*/ 18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6"/>
                    </a:lnTo>
                    <a:lnTo>
                      <a:pt x="6" y="18"/>
                    </a:ln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6" name="Freeform 568"/>
              <p:cNvSpPr>
                <a:spLocks/>
              </p:cNvSpPr>
              <p:nvPr/>
            </p:nvSpPr>
            <p:spPr bwMode="auto">
              <a:xfrm>
                <a:off x="-298" y="3970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0 w 18"/>
                  <a:gd name="T3" fmla="*/ 6 h 12"/>
                  <a:gd name="T4" fmla="*/ 0 w 18"/>
                  <a:gd name="T5" fmla="*/ 12 h 12"/>
                  <a:gd name="T6" fmla="*/ 18 w 18"/>
                  <a:gd name="T7" fmla="*/ 12 h 12"/>
                  <a:gd name="T8" fmla="*/ 12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7" name="Freeform 569"/>
              <p:cNvSpPr>
                <a:spLocks/>
              </p:cNvSpPr>
              <p:nvPr/>
            </p:nvSpPr>
            <p:spPr bwMode="auto">
              <a:xfrm>
                <a:off x="-298" y="3970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0 w 18"/>
                  <a:gd name="T3" fmla="*/ 6 h 12"/>
                  <a:gd name="T4" fmla="*/ 0 w 18"/>
                  <a:gd name="T5" fmla="*/ 12 h 12"/>
                  <a:gd name="T6" fmla="*/ 18 w 18"/>
                  <a:gd name="T7" fmla="*/ 12 h 12"/>
                  <a:gd name="T8" fmla="*/ 12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8" name="Rectangle 570"/>
              <p:cNvSpPr>
                <a:spLocks noChangeArrowheads="1"/>
              </p:cNvSpPr>
              <p:nvPr/>
            </p:nvSpPr>
            <p:spPr bwMode="auto">
              <a:xfrm>
                <a:off x="-280" y="3982"/>
                <a:ext cx="18" cy="6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19" name="Rectangle 571"/>
              <p:cNvSpPr>
                <a:spLocks noChangeArrowheads="1"/>
              </p:cNvSpPr>
              <p:nvPr/>
            </p:nvSpPr>
            <p:spPr bwMode="auto">
              <a:xfrm>
                <a:off x="-280" y="3982"/>
                <a:ext cx="18" cy="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0" name="Freeform 572"/>
              <p:cNvSpPr>
                <a:spLocks/>
              </p:cNvSpPr>
              <p:nvPr/>
            </p:nvSpPr>
            <p:spPr bwMode="auto">
              <a:xfrm>
                <a:off x="-298" y="3982"/>
                <a:ext cx="24" cy="6"/>
              </a:xfrm>
              <a:custGeom>
                <a:avLst/>
                <a:gdLst>
                  <a:gd name="T0" fmla="*/ 18 w 24"/>
                  <a:gd name="T1" fmla="*/ 0 h 6"/>
                  <a:gd name="T2" fmla="*/ 0 w 24"/>
                  <a:gd name="T3" fmla="*/ 0 h 6"/>
                  <a:gd name="T4" fmla="*/ 6 w 24"/>
                  <a:gd name="T5" fmla="*/ 6 h 6"/>
                  <a:gd name="T6" fmla="*/ 24 w 24"/>
                  <a:gd name="T7" fmla="*/ 6 h 6"/>
                  <a:gd name="T8" fmla="*/ 18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1" name="Freeform 573"/>
              <p:cNvSpPr>
                <a:spLocks/>
              </p:cNvSpPr>
              <p:nvPr/>
            </p:nvSpPr>
            <p:spPr bwMode="auto">
              <a:xfrm>
                <a:off x="-298" y="3982"/>
                <a:ext cx="24" cy="6"/>
              </a:xfrm>
              <a:custGeom>
                <a:avLst/>
                <a:gdLst>
                  <a:gd name="T0" fmla="*/ 18 w 24"/>
                  <a:gd name="T1" fmla="*/ 0 h 6"/>
                  <a:gd name="T2" fmla="*/ 0 w 24"/>
                  <a:gd name="T3" fmla="*/ 0 h 6"/>
                  <a:gd name="T4" fmla="*/ 6 w 24"/>
                  <a:gd name="T5" fmla="*/ 6 h 6"/>
                  <a:gd name="T6" fmla="*/ 24 w 24"/>
                  <a:gd name="T7" fmla="*/ 6 h 6"/>
                  <a:gd name="T8" fmla="*/ 18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2" name="Freeform 574"/>
              <p:cNvSpPr>
                <a:spLocks/>
              </p:cNvSpPr>
              <p:nvPr/>
            </p:nvSpPr>
            <p:spPr bwMode="auto">
              <a:xfrm>
                <a:off x="-280" y="3988"/>
                <a:ext cx="24" cy="18"/>
              </a:xfrm>
              <a:custGeom>
                <a:avLst/>
                <a:gdLst>
                  <a:gd name="T0" fmla="*/ 18 w 24"/>
                  <a:gd name="T1" fmla="*/ 0 h 18"/>
                  <a:gd name="T2" fmla="*/ 0 w 24"/>
                  <a:gd name="T3" fmla="*/ 0 h 18"/>
                  <a:gd name="T4" fmla="*/ 6 w 24"/>
                  <a:gd name="T5" fmla="*/ 12 h 18"/>
                  <a:gd name="T6" fmla="*/ 24 w 24"/>
                  <a:gd name="T7" fmla="*/ 18 h 18"/>
                  <a:gd name="T8" fmla="*/ 18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8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24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3" name="Freeform 575"/>
              <p:cNvSpPr>
                <a:spLocks/>
              </p:cNvSpPr>
              <p:nvPr/>
            </p:nvSpPr>
            <p:spPr bwMode="auto">
              <a:xfrm>
                <a:off x="-280" y="3988"/>
                <a:ext cx="24" cy="18"/>
              </a:xfrm>
              <a:custGeom>
                <a:avLst/>
                <a:gdLst>
                  <a:gd name="T0" fmla="*/ 18 w 24"/>
                  <a:gd name="T1" fmla="*/ 0 h 18"/>
                  <a:gd name="T2" fmla="*/ 0 w 24"/>
                  <a:gd name="T3" fmla="*/ 0 h 18"/>
                  <a:gd name="T4" fmla="*/ 6 w 24"/>
                  <a:gd name="T5" fmla="*/ 12 h 18"/>
                  <a:gd name="T6" fmla="*/ 24 w 24"/>
                  <a:gd name="T7" fmla="*/ 18 h 18"/>
                  <a:gd name="T8" fmla="*/ 18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8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24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4" name="Freeform 576"/>
              <p:cNvSpPr>
                <a:spLocks/>
              </p:cNvSpPr>
              <p:nvPr/>
            </p:nvSpPr>
            <p:spPr bwMode="auto">
              <a:xfrm>
                <a:off x="-274" y="4000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0 w 18"/>
                  <a:gd name="T3" fmla="*/ 0 h 12"/>
                  <a:gd name="T4" fmla="*/ 0 w 18"/>
                  <a:gd name="T5" fmla="*/ 12 h 12"/>
                  <a:gd name="T6" fmla="*/ 18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5" name="Freeform 577"/>
              <p:cNvSpPr>
                <a:spLocks/>
              </p:cNvSpPr>
              <p:nvPr/>
            </p:nvSpPr>
            <p:spPr bwMode="auto">
              <a:xfrm>
                <a:off x="-274" y="4000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0 w 18"/>
                  <a:gd name="T3" fmla="*/ 0 h 12"/>
                  <a:gd name="T4" fmla="*/ 0 w 18"/>
                  <a:gd name="T5" fmla="*/ 12 h 12"/>
                  <a:gd name="T6" fmla="*/ 18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6" name="Freeform 578"/>
              <p:cNvSpPr>
                <a:spLocks/>
              </p:cNvSpPr>
              <p:nvPr/>
            </p:nvSpPr>
            <p:spPr bwMode="auto">
              <a:xfrm>
                <a:off x="-274" y="4012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0 h 12"/>
                  <a:gd name="T4" fmla="*/ 0 w 18"/>
                  <a:gd name="T5" fmla="*/ 6 h 12"/>
                  <a:gd name="T6" fmla="*/ 18 w 18"/>
                  <a:gd name="T7" fmla="*/ 12 h 12"/>
                  <a:gd name="T8" fmla="*/ 18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7" name="Freeform 579"/>
              <p:cNvSpPr>
                <a:spLocks/>
              </p:cNvSpPr>
              <p:nvPr/>
            </p:nvSpPr>
            <p:spPr bwMode="auto">
              <a:xfrm>
                <a:off x="-274" y="4012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0 h 12"/>
                  <a:gd name="T4" fmla="*/ 0 w 18"/>
                  <a:gd name="T5" fmla="*/ 6 h 12"/>
                  <a:gd name="T6" fmla="*/ 18 w 18"/>
                  <a:gd name="T7" fmla="*/ 12 h 12"/>
                  <a:gd name="T8" fmla="*/ 18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8" name="Freeform 580"/>
              <p:cNvSpPr>
                <a:spLocks/>
              </p:cNvSpPr>
              <p:nvPr/>
            </p:nvSpPr>
            <p:spPr bwMode="auto">
              <a:xfrm>
                <a:off x="-274" y="4018"/>
                <a:ext cx="30" cy="12"/>
              </a:xfrm>
              <a:custGeom>
                <a:avLst/>
                <a:gdLst>
                  <a:gd name="T0" fmla="*/ 18 w 30"/>
                  <a:gd name="T1" fmla="*/ 6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18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18" y="6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29" name="Freeform 581"/>
              <p:cNvSpPr>
                <a:spLocks/>
              </p:cNvSpPr>
              <p:nvPr/>
            </p:nvSpPr>
            <p:spPr bwMode="auto">
              <a:xfrm>
                <a:off x="-274" y="4018"/>
                <a:ext cx="30" cy="12"/>
              </a:xfrm>
              <a:custGeom>
                <a:avLst/>
                <a:gdLst>
                  <a:gd name="T0" fmla="*/ 18 w 30"/>
                  <a:gd name="T1" fmla="*/ 6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18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18" y="6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1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0" name="Freeform 582"/>
              <p:cNvSpPr>
                <a:spLocks/>
              </p:cNvSpPr>
              <p:nvPr/>
            </p:nvSpPr>
            <p:spPr bwMode="auto">
              <a:xfrm>
                <a:off x="-268" y="4030"/>
                <a:ext cx="36" cy="6"/>
              </a:xfrm>
              <a:custGeom>
                <a:avLst/>
                <a:gdLst>
                  <a:gd name="T0" fmla="*/ 24 w 36"/>
                  <a:gd name="T1" fmla="*/ 0 h 6"/>
                  <a:gd name="T2" fmla="*/ 0 w 36"/>
                  <a:gd name="T3" fmla="*/ 0 h 6"/>
                  <a:gd name="T4" fmla="*/ 12 w 36"/>
                  <a:gd name="T5" fmla="*/ 0 h 6"/>
                  <a:gd name="T6" fmla="*/ 36 w 36"/>
                  <a:gd name="T7" fmla="*/ 6 h 6"/>
                  <a:gd name="T8" fmla="*/ 24 w 3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24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36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1" name="Freeform 583"/>
              <p:cNvSpPr>
                <a:spLocks/>
              </p:cNvSpPr>
              <p:nvPr/>
            </p:nvSpPr>
            <p:spPr bwMode="auto">
              <a:xfrm>
                <a:off x="-268" y="4030"/>
                <a:ext cx="36" cy="6"/>
              </a:xfrm>
              <a:custGeom>
                <a:avLst/>
                <a:gdLst>
                  <a:gd name="T0" fmla="*/ 24 w 36"/>
                  <a:gd name="T1" fmla="*/ 0 h 6"/>
                  <a:gd name="T2" fmla="*/ 0 w 36"/>
                  <a:gd name="T3" fmla="*/ 0 h 6"/>
                  <a:gd name="T4" fmla="*/ 12 w 36"/>
                  <a:gd name="T5" fmla="*/ 0 h 6"/>
                  <a:gd name="T6" fmla="*/ 36 w 36"/>
                  <a:gd name="T7" fmla="*/ 6 h 6"/>
                  <a:gd name="T8" fmla="*/ 24 w 3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24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36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2" name="Freeform 584"/>
              <p:cNvSpPr>
                <a:spLocks/>
              </p:cNvSpPr>
              <p:nvPr/>
            </p:nvSpPr>
            <p:spPr bwMode="auto">
              <a:xfrm>
                <a:off x="-202" y="4012"/>
                <a:ext cx="30" cy="6"/>
              </a:xfrm>
              <a:custGeom>
                <a:avLst/>
                <a:gdLst>
                  <a:gd name="T0" fmla="*/ 24 w 30"/>
                  <a:gd name="T1" fmla="*/ 0 h 6"/>
                  <a:gd name="T2" fmla="*/ 0 w 30"/>
                  <a:gd name="T3" fmla="*/ 0 h 6"/>
                  <a:gd name="T4" fmla="*/ 30 w 30"/>
                  <a:gd name="T5" fmla="*/ 6 h 6"/>
                  <a:gd name="T6" fmla="*/ 24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0" y="0"/>
                    </a:lnTo>
                    <a:lnTo>
                      <a:pt x="30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3" name="Freeform 585"/>
              <p:cNvSpPr>
                <a:spLocks/>
              </p:cNvSpPr>
              <p:nvPr/>
            </p:nvSpPr>
            <p:spPr bwMode="auto">
              <a:xfrm>
                <a:off x="-202" y="4012"/>
                <a:ext cx="30" cy="6"/>
              </a:xfrm>
              <a:custGeom>
                <a:avLst/>
                <a:gdLst>
                  <a:gd name="T0" fmla="*/ 24 w 30"/>
                  <a:gd name="T1" fmla="*/ 0 h 6"/>
                  <a:gd name="T2" fmla="*/ 0 w 30"/>
                  <a:gd name="T3" fmla="*/ 0 h 6"/>
                  <a:gd name="T4" fmla="*/ 30 w 30"/>
                  <a:gd name="T5" fmla="*/ 6 h 6"/>
                  <a:gd name="T6" fmla="*/ 24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0" y="0"/>
                    </a:lnTo>
                    <a:lnTo>
                      <a:pt x="30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4" name="Freeform 586"/>
              <p:cNvSpPr>
                <a:spLocks/>
              </p:cNvSpPr>
              <p:nvPr/>
            </p:nvSpPr>
            <p:spPr bwMode="auto">
              <a:xfrm>
                <a:off x="-202" y="4012"/>
                <a:ext cx="30" cy="12"/>
              </a:xfrm>
              <a:custGeom>
                <a:avLst/>
                <a:gdLst>
                  <a:gd name="T0" fmla="*/ 30 w 30"/>
                  <a:gd name="T1" fmla="*/ 6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30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5" name="Freeform 587"/>
              <p:cNvSpPr>
                <a:spLocks/>
              </p:cNvSpPr>
              <p:nvPr/>
            </p:nvSpPr>
            <p:spPr bwMode="auto">
              <a:xfrm>
                <a:off x="-202" y="4012"/>
                <a:ext cx="30" cy="12"/>
              </a:xfrm>
              <a:custGeom>
                <a:avLst/>
                <a:gdLst>
                  <a:gd name="T0" fmla="*/ 30 w 30"/>
                  <a:gd name="T1" fmla="*/ 6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30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3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6" name="Freeform 588"/>
              <p:cNvSpPr>
                <a:spLocks/>
              </p:cNvSpPr>
              <p:nvPr/>
            </p:nvSpPr>
            <p:spPr bwMode="auto">
              <a:xfrm>
                <a:off x="-202" y="4024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7" name="Freeform 589"/>
              <p:cNvSpPr>
                <a:spLocks/>
              </p:cNvSpPr>
              <p:nvPr/>
            </p:nvSpPr>
            <p:spPr bwMode="auto">
              <a:xfrm>
                <a:off x="-202" y="4024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8" name="Freeform 590"/>
              <p:cNvSpPr>
                <a:spLocks/>
              </p:cNvSpPr>
              <p:nvPr/>
            </p:nvSpPr>
            <p:spPr bwMode="auto">
              <a:xfrm>
                <a:off x="-196" y="4036"/>
                <a:ext cx="36" cy="18"/>
              </a:xfrm>
              <a:custGeom>
                <a:avLst/>
                <a:gdLst>
                  <a:gd name="T0" fmla="*/ 24 w 36"/>
                  <a:gd name="T1" fmla="*/ 0 h 18"/>
                  <a:gd name="T2" fmla="*/ 0 w 36"/>
                  <a:gd name="T3" fmla="*/ 0 h 18"/>
                  <a:gd name="T4" fmla="*/ 6 w 36"/>
                  <a:gd name="T5" fmla="*/ 12 h 18"/>
                  <a:gd name="T6" fmla="*/ 36 w 36"/>
                  <a:gd name="T7" fmla="*/ 18 h 18"/>
                  <a:gd name="T8" fmla="*/ 24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24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6" y="1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39" name="Freeform 591"/>
              <p:cNvSpPr>
                <a:spLocks/>
              </p:cNvSpPr>
              <p:nvPr/>
            </p:nvSpPr>
            <p:spPr bwMode="auto">
              <a:xfrm>
                <a:off x="-196" y="4036"/>
                <a:ext cx="36" cy="18"/>
              </a:xfrm>
              <a:custGeom>
                <a:avLst/>
                <a:gdLst>
                  <a:gd name="T0" fmla="*/ 24 w 36"/>
                  <a:gd name="T1" fmla="*/ 0 h 18"/>
                  <a:gd name="T2" fmla="*/ 0 w 36"/>
                  <a:gd name="T3" fmla="*/ 0 h 18"/>
                  <a:gd name="T4" fmla="*/ 6 w 36"/>
                  <a:gd name="T5" fmla="*/ 12 h 18"/>
                  <a:gd name="T6" fmla="*/ 36 w 36"/>
                  <a:gd name="T7" fmla="*/ 18 h 18"/>
                  <a:gd name="T8" fmla="*/ 24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24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6" y="18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0" name="Freeform 592"/>
              <p:cNvSpPr>
                <a:spLocks/>
              </p:cNvSpPr>
              <p:nvPr/>
            </p:nvSpPr>
            <p:spPr bwMode="auto">
              <a:xfrm>
                <a:off x="-190" y="4048"/>
                <a:ext cx="42" cy="12"/>
              </a:xfrm>
              <a:custGeom>
                <a:avLst/>
                <a:gdLst>
                  <a:gd name="T0" fmla="*/ 30 w 42"/>
                  <a:gd name="T1" fmla="*/ 6 h 12"/>
                  <a:gd name="T2" fmla="*/ 0 w 42"/>
                  <a:gd name="T3" fmla="*/ 0 h 12"/>
                  <a:gd name="T4" fmla="*/ 12 w 42"/>
                  <a:gd name="T5" fmla="*/ 6 h 12"/>
                  <a:gd name="T6" fmla="*/ 42 w 42"/>
                  <a:gd name="T7" fmla="*/ 12 h 12"/>
                  <a:gd name="T8" fmla="*/ 30 w 4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30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42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1" name="Freeform 593"/>
              <p:cNvSpPr>
                <a:spLocks/>
              </p:cNvSpPr>
              <p:nvPr/>
            </p:nvSpPr>
            <p:spPr bwMode="auto">
              <a:xfrm>
                <a:off x="-190" y="4048"/>
                <a:ext cx="42" cy="12"/>
              </a:xfrm>
              <a:custGeom>
                <a:avLst/>
                <a:gdLst>
                  <a:gd name="T0" fmla="*/ 30 w 42"/>
                  <a:gd name="T1" fmla="*/ 6 h 12"/>
                  <a:gd name="T2" fmla="*/ 0 w 42"/>
                  <a:gd name="T3" fmla="*/ 0 h 12"/>
                  <a:gd name="T4" fmla="*/ 12 w 42"/>
                  <a:gd name="T5" fmla="*/ 6 h 12"/>
                  <a:gd name="T6" fmla="*/ 42 w 42"/>
                  <a:gd name="T7" fmla="*/ 12 h 12"/>
                  <a:gd name="T8" fmla="*/ 30 w 4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30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42" y="12"/>
                    </a:lnTo>
                    <a:lnTo>
                      <a:pt x="3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2" name="Freeform 594"/>
              <p:cNvSpPr>
                <a:spLocks/>
              </p:cNvSpPr>
              <p:nvPr/>
            </p:nvSpPr>
            <p:spPr bwMode="auto">
              <a:xfrm>
                <a:off x="2" y="3514"/>
                <a:ext cx="66" cy="54"/>
              </a:xfrm>
              <a:custGeom>
                <a:avLst/>
                <a:gdLst>
                  <a:gd name="T0" fmla="*/ 48 w 66"/>
                  <a:gd name="T1" fmla="*/ 6 h 54"/>
                  <a:gd name="T2" fmla="*/ 0 w 66"/>
                  <a:gd name="T3" fmla="*/ 54 h 54"/>
                  <a:gd name="T4" fmla="*/ 18 w 66"/>
                  <a:gd name="T5" fmla="*/ 48 h 54"/>
                  <a:gd name="T6" fmla="*/ 66 w 66"/>
                  <a:gd name="T7" fmla="*/ 0 h 54"/>
                  <a:gd name="T8" fmla="*/ 48 w 66"/>
                  <a:gd name="T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48" y="6"/>
                    </a:moveTo>
                    <a:lnTo>
                      <a:pt x="0" y="54"/>
                    </a:lnTo>
                    <a:lnTo>
                      <a:pt x="18" y="48"/>
                    </a:lnTo>
                    <a:lnTo>
                      <a:pt x="66" y="0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3" name="Freeform 595"/>
              <p:cNvSpPr>
                <a:spLocks/>
              </p:cNvSpPr>
              <p:nvPr/>
            </p:nvSpPr>
            <p:spPr bwMode="auto">
              <a:xfrm>
                <a:off x="2" y="3514"/>
                <a:ext cx="66" cy="54"/>
              </a:xfrm>
              <a:custGeom>
                <a:avLst/>
                <a:gdLst>
                  <a:gd name="T0" fmla="*/ 48 w 66"/>
                  <a:gd name="T1" fmla="*/ 6 h 54"/>
                  <a:gd name="T2" fmla="*/ 0 w 66"/>
                  <a:gd name="T3" fmla="*/ 54 h 54"/>
                  <a:gd name="T4" fmla="*/ 18 w 66"/>
                  <a:gd name="T5" fmla="*/ 48 h 54"/>
                  <a:gd name="T6" fmla="*/ 66 w 66"/>
                  <a:gd name="T7" fmla="*/ 0 h 54"/>
                  <a:gd name="T8" fmla="*/ 48 w 66"/>
                  <a:gd name="T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48" y="6"/>
                    </a:moveTo>
                    <a:lnTo>
                      <a:pt x="0" y="54"/>
                    </a:lnTo>
                    <a:lnTo>
                      <a:pt x="18" y="48"/>
                    </a:lnTo>
                    <a:lnTo>
                      <a:pt x="66" y="0"/>
                    </a:lnTo>
                    <a:lnTo>
                      <a:pt x="4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4" name="Freeform 596"/>
              <p:cNvSpPr>
                <a:spLocks/>
              </p:cNvSpPr>
              <p:nvPr/>
            </p:nvSpPr>
            <p:spPr bwMode="auto">
              <a:xfrm>
                <a:off x="20" y="3502"/>
                <a:ext cx="78" cy="60"/>
              </a:xfrm>
              <a:custGeom>
                <a:avLst/>
                <a:gdLst>
                  <a:gd name="T0" fmla="*/ 48 w 78"/>
                  <a:gd name="T1" fmla="*/ 12 h 60"/>
                  <a:gd name="T2" fmla="*/ 0 w 78"/>
                  <a:gd name="T3" fmla="*/ 60 h 60"/>
                  <a:gd name="T4" fmla="*/ 24 w 78"/>
                  <a:gd name="T5" fmla="*/ 54 h 60"/>
                  <a:gd name="T6" fmla="*/ 78 w 78"/>
                  <a:gd name="T7" fmla="*/ 0 h 60"/>
                  <a:gd name="T8" fmla="*/ 48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48" y="12"/>
                    </a:moveTo>
                    <a:lnTo>
                      <a:pt x="0" y="60"/>
                    </a:lnTo>
                    <a:lnTo>
                      <a:pt x="24" y="54"/>
                    </a:lnTo>
                    <a:lnTo>
                      <a:pt x="78" y="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5" name="Freeform 597"/>
              <p:cNvSpPr>
                <a:spLocks/>
              </p:cNvSpPr>
              <p:nvPr/>
            </p:nvSpPr>
            <p:spPr bwMode="auto">
              <a:xfrm>
                <a:off x="20" y="3502"/>
                <a:ext cx="78" cy="60"/>
              </a:xfrm>
              <a:custGeom>
                <a:avLst/>
                <a:gdLst>
                  <a:gd name="T0" fmla="*/ 48 w 78"/>
                  <a:gd name="T1" fmla="*/ 12 h 60"/>
                  <a:gd name="T2" fmla="*/ 0 w 78"/>
                  <a:gd name="T3" fmla="*/ 60 h 60"/>
                  <a:gd name="T4" fmla="*/ 24 w 78"/>
                  <a:gd name="T5" fmla="*/ 54 h 60"/>
                  <a:gd name="T6" fmla="*/ 78 w 78"/>
                  <a:gd name="T7" fmla="*/ 0 h 60"/>
                  <a:gd name="T8" fmla="*/ 48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48" y="12"/>
                    </a:moveTo>
                    <a:lnTo>
                      <a:pt x="0" y="60"/>
                    </a:lnTo>
                    <a:lnTo>
                      <a:pt x="24" y="54"/>
                    </a:lnTo>
                    <a:lnTo>
                      <a:pt x="78" y="0"/>
                    </a:lnTo>
                    <a:lnTo>
                      <a:pt x="48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6" name="Freeform 598"/>
              <p:cNvSpPr>
                <a:spLocks/>
              </p:cNvSpPr>
              <p:nvPr/>
            </p:nvSpPr>
            <p:spPr bwMode="auto">
              <a:xfrm>
                <a:off x="44" y="3490"/>
                <a:ext cx="96" cy="66"/>
              </a:xfrm>
              <a:custGeom>
                <a:avLst/>
                <a:gdLst>
                  <a:gd name="T0" fmla="*/ 54 w 96"/>
                  <a:gd name="T1" fmla="*/ 12 h 66"/>
                  <a:gd name="T2" fmla="*/ 0 w 96"/>
                  <a:gd name="T3" fmla="*/ 66 h 66"/>
                  <a:gd name="T4" fmla="*/ 36 w 96"/>
                  <a:gd name="T5" fmla="*/ 48 h 66"/>
                  <a:gd name="T6" fmla="*/ 96 w 96"/>
                  <a:gd name="T7" fmla="*/ 0 h 66"/>
                  <a:gd name="T8" fmla="*/ 54 w 96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66">
                    <a:moveTo>
                      <a:pt x="54" y="12"/>
                    </a:moveTo>
                    <a:lnTo>
                      <a:pt x="0" y="66"/>
                    </a:lnTo>
                    <a:lnTo>
                      <a:pt x="36" y="48"/>
                    </a:lnTo>
                    <a:lnTo>
                      <a:pt x="96" y="0"/>
                    </a:lnTo>
                    <a:lnTo>
                      <a:pt x="54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7" name="Freeform 599"/>
              <p:cNvSpPr>
                <a:spLocks/>
              </p:cNvSpPr>
              <p:nvPr/>
            </p:nvSpPr>
            <p:spPr bwMode="auto">
              <a:xfrm>
                <a:off x="44" y="3490"/>
                <a:ext cx="96" cy="66"/>
              </a:xfrm>
              <a:custGeom>
                <a:avLst/>
                <a:gdLst>
                  <a:gd name="T0" fmla="*/ 54 w 96"/>
                  <a:gd name="T1" fmla="*/ 12 h 66"/>
                  <a:gd name="T2" fmla="*/ 0 w 96"/>
                  <a:gd name="T3" fmla="*/ 66 h 66"/>
                  <a:gd name="T4" fmla="*/ 36 w 96"/>
                  <a:gd name="T5" fmla="*/ 48 h 66"/>
                  <a:gd name="T6" fmla="*/ 96 w 96"/>
                  <a:gd name="T7" fmla="*/ 0 h 66"/>
                  <a:gd name="T8" fmla="*/ 54 w 96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66">
                    <a:moveTo>
                      <a:pt x="54" y="12"/>
                    </a:moveTo>
                    <a:lnTo>
                      <a:pt x="0" y="66"/>
                    </a:lnTo>
                    <a:lnTo>
                      <a:pt x="36" y="48"/>
                    </a:lnTo>
                    <a:lnTo>
                      <a:pt x="96" y="0"/>
                    </a:lnTo>
                    <a:lnTo>
                      <a:pt x="54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8" name="Freeform 600"/>
              <p:cNvSpPr>
                <a:spLocks/>
              </p:cNvSpPr>
              <p:nvPr/>
            </p:nvSpPr>
            <p:spPr bwMode="auto">
              <a:xfrm>
                <a:off x="80" y="3478"/>
                <a:ext cx="78" cy="60"/>
              </a:xfrm>
              <a:custGeom>
                <a:avLst/>
                <a:gdLst>
                  <a:gd name="T0" fmla="*/ 60 w 78"/>
                  <a:gd name="T1" fmla="*/ 12 h 60"/>
                  <a:gd name="T2" fmla="*/ 0 w 78"/>
                  <a:gd name="T3" fmla="*/ 60 h 60"/>
                  <a:gd name="T4" fmla="*/ 12 w 78"/>
                  <a:gd name="T5" fmla="*/ 54 h 60"/>
                  <a:gd name="T6" fmla="*/ 78 w 78"/>
                  <a:gd name="T7" fmla="*/ 0 h 60"/>
                  <a:gd name="T8" fmla="*/ 60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0" y="12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8" y="0"/>
                    </a:lnTo>
                    <a:lnTo>
                      <a:pt x="60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49" name="Freeform 601"/>
              <p:cNvSpPr>
                <a:spLocks/>
              </p:cNvSpPr>
              <p:nvPr/>
            </p:nvSpPr>
            <p:spPr bwMode="auto">
              <a:xfrm>
                <a:off x="80" y="3478"/>
                <a:ext cx="78" cy="60"/>
              </a:xfrm>
              <a:custGeom>
                <a:avLst/>
                <a:gdLst>
                  <a:gd name="T0" fmla="*/ 60 w 78"/>
                  <a:gd name="T1" fmla="*/ 12 h 60"/>
                  <a:gd name="T2" fmla="*/ 0 w 78"/>
                  <a:gd name="T3" fmla="*/ 60 h 60"/>
                  <a:gd name="T4" fmla="*/ 12 w 78"/>
                  <a:gd name="T5" fmla="*/ 54 h 60"/>
                  <a:gd name="T6" fmla="*/ 78 w 78"/>
                  <a:gd name="T7" fmla="*/ 0 h 60"/>
                  <a:gd name="T8" fmla="*/ 60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0" y="12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8" y="0"/>
                    </a:lnTo>
                    <a:lnTo>
                      <a:pt x="60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0" name="Freeform 602"/>
              <p:cNvSpPr>
                <a:spLocks/>
              </p:cNvSpPr>
              <p:nvPr/>
            </p:nvSpPr>
            <p:spPr bwMode="auto">
              <a:xfrm>
                <a:off x="92" y="3472"/>
                <a:ext cx="72" cy="60"/>
              </a:xfrm>
              <a:custGeom>
                <a:avLst/>
                <a:gdLst>
                  <a:gd name="T0" fmla="*/ 66 w 72"/>
                  <a:gd name="T1" fmla="*/ 6 h 60"/>
                  <a:gd name="T2" fmla="*/ 0 w 72"/>
                  <a:gd name="T3" fmla="*/ 60 h 60"/>
                  <a:gd name="T4" fmla="*/ 12 w 72"/>
                  <a:gd name="T5" fmla="*/ 54 h 60"/>
                  <a:gd name="T6" fmla="*/ 72 w 72"/>
                  <a:gd name="T7" fmla="*/ 0 h 60"/>
                  <a:gd name="T8" fmla="*/ 66 w 72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0">
                    <a:moveTo>
                      <a:pt x="66" y="6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2" y="0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1" name="Freeform 603"/>
              <p:cNvSpPr>
                <a:spLocks/>
              </p:cNvSpPr>
              <p:nvPr/>
            </p:nvSpPr>
            <p:spPr bwMode="auto">
              <a:xfrm>
                <a:off x="92" y="3472"/>
                <a:ext cx="72" cy="60"/>
              </a:xfrm>
              <a:custGeom>
                <a:avLst/>
                <a:gdLst>
                  <a:gd name="T0" fmla="*/ 66 w 72"/>
                  <a:gd name="T1" fmla="*/ 6 h 60"/>
                  <a:gd name="T2" fmla="*/ 0 w 72"/>
                  <a:gd name="T3" fmla="*/ 60 h 60"/>
                  <a:gd name="T4" fmla="*/ 12 w 72"/>
                  <a:gd name="T5" fmla="*/ 54 h 60"/>
                  <a:gd name="T6" fmla="*/ 72 w 72"/>
                  <a:gd name="T7" fmla="*/ 0 h 60"/>
                  <a:gd name="T8" fmla="*/ 66 w 72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0">
                    <a:moveTo>
                      <a:pt x="66" y="6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2" y="0"/>
                    </a:lnTo>
                    <a:lnTo>
                      <a:pt x="6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2" name="Freeform 604"/>
              <p:cNvSpPr>
                <a:spLocks/>
              </p:cNvSpPr>
              <p:nvPr/>
            </p:nvSpPr>
            <p:spPr bwMode="auto">
              <a:xfrm>
                <a:off x="104" y="3472"/>
                <a:ext cx="84" cy="54"/>
              </a:xfrm>
              <a:custGeom>
                <a:avLst/>
                <a:gdLst>
                  <a:gd name="T0" fmla="*/ 60 w 84"/>
                  <a:gd name="T1" fmla="*/ 0 h 54"/>
                  <a:gd name="T2" fmla="*/ 0 w 84"/>
                  <a:gd name="T3" fmla="*/ 54 h 54"/>
                  <a:gd name="T4" fmla="*/ 18 w 84"/>
                  <a:gd name="T5" fmla="*/ 54 h 54"/>
                  <a:gd name="T6" fmla="*/ 84 w 84"/>
                  <a:gd name="T7" fmla="*/ 0 h 54"/>
                  <a:gd name="T8" fmla="*/ 60 w 8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4">
                    <a:moveTo>
                      <a:pt x="60" y="0"/>
                    </a:moveTo>
                    <a:lnTo>
                      <a:pt x="0" y="54"/>
                    </a:lnTo>
                    <a:lnTo>
                      <a:pt x="18" y="54"/>
                    </a:lnTo>
                    <a:lnTo>
                      <a:pt x="84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3" name="Freeform 605"/>
              <p:cNvSpPr>
                <a:spLocks/>
              </p:cNvSpPr>
              <p:nvPr/>
            </p:nvSpPr>
            <p:spPr bwMode="auto">
              <a:xfrm>
                <a:off x="104" y="3472"/>
                <a:ext cx="84" cy="54"/>
              </a:xfrm>
              <a:custGeom>
                <a:avLst/>
                <a:gdLst>
                  <a:gd name="T0" fmla="*/ 60 w 84"/>
                  <a:gd name="T1" fmla="*/ 0 h 54"/>
                  <a:gd name="T2" fmla="*/ 0 w 84"/>
                  <a:gd name="T3" fmla="*/ 54 h 54"/>
                  <a:gd name="T4" fmla="*/ 18 w 84"/>
                  <a:gd name="T5" fmla="*/ 54 h 54"/>
                  <a:gd name="T6" fmla="*/ 84 w 84"/>
                  <a:gd name="T7" fmla="*/ 0 h 54"/>
                  <a:gd name="T8" fmla="*/ 60 w 8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4">
                    <a:moveTo>
                      <a:pt x="60" y="0"/>
                    </a:moveTo>
                    <a:lnTo>
                      <a:pt x="0" y="54"/>
                    </a:lnTo>
                    <a:lnTo>
                      <a:pt x="18" y="54"/>
                    </a:lnTo>
                    <a:lnTo>
                      <a:pt x="84" y="0"/>
                    </a:lnTo>
                    <a:lnTo>
                      <a:pt x="6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4" name="Freeform 606"/>
              <p:cNvSpPr>
                <a:spLocks/>
              </p:cNvSpPr>
              <p:nvPr/>
            </p:nvSpPr>
            <p:spPr bwMode="auto">
              <a:xfrm>
                <a:off x="122" y="3472"/>
                <a:ext cx="90" cy="60"/>
              </a:xfrm>
              <a:custGeom>
                <a:avLst/>
                <a:gdLst>
                  <a:gd name="T0" fmla="*/ 66 w 90"/>
                  <a:gd name="T1" fmla="*/ 0 h 60"/>
                  <a:gd name="T2" fmla="*/ 0 w 90"/>
                  <a:gd name="T3" fmla="*/ 54 h 60"/>
                  <a:gd name="T4" fmla="*/ 24 w 90"/>
                  <a:gd name="T5" fmla="*/ 60 h 60"/>
                  <a:gd name="T6" fmla="*/ 90 w 90"/>
                  <a:gd name="T7" fmla="*/ 6 h 60"/>
                  <a:gd name="T8" fmla="*/ 66 w 9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0">
                    <a:moveTo>
                      <a:pt x="66" y="0"/>
                    </a:moveTo>
                    <a:lnTo>
                      <a:pt x="0" y="54"/>
                    </a:lnTo>
                    <a:lnTo>
                      <a:pt x="24" y="60"/>
                    </a:lnTo>
                    <a:lnTo>
                      <a:pt x="90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5" name="Freeform 607"/>
              <p:cNvSpPr>
                <a:spLocks/>
              </p:cNvSpPr>
              <p:nvPr/>
            </p:nvSpPr>
            <p:spPr bwMode="auto">
              <a:xfrm>
                <a:off x="122" y="3472"/>
                <a:ext cx="90" cy="60"/>
              </a:xfrm>
              <a:custGeom>
                <a:avLst/>
                <a:gdLst>
                  <a:gd name="T0" fmla="*/ 66 w 90"/>
                  <a:gd name="T1" fmla="*/ 0 h 60"/>
                  <a:gd name="T2" fmla="*/ 0 w 90"/>
                  <a:gd name="T3" fmla="*/ 54 h 60"/>
                  <a:gd name="T4" fmla="*/ 24 w 90"/>
                  <a:gd name="T5" fmla="*/ 60 h 60"/>
                  <a:gd name="T6" fmla="*/ 90 w 90"/>
                  <a:gd name="T7" fmla="*/ 6 h 60"/>
                  <a:gd name="T8" fmla="*/ 66 w 9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0">
                    <a:moveTo>
                      <a:pt x="66" y="0"/>
                    </a:moveTo>
                    <a:lnTo>
                      <a:pt x="0" y="54"/>
                    </a:lnTo>
                    <a:lnTo>
                      <a:pt x="24" y="60"/>
                    </a:lnTo>
                    <a:lnTo>
                      <a:pt x="90" y="6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6" name="Freeform 608"/>
              <p:cNvSpPr>
                <a:spLocks/>
              </p:cNvSpPr>
              <p:nvPr/>
            </p:nvSpPr>
            <p:spPr bwMode="auto">
              <a:xfrm>
                <a:off x="146" y="3478"/>
                <a:ext cx="78" cy="54"/>
              </a:xfrm>
              <a:custGeom>
                <a:avLst/>
                <a:gdLst>
                  <a:gd name="T0" fmla="*/ 66 w 78"/>
                  <a:gd name="T1" fmla="*/ 0 h 54"/>
                  <a:gd name="T2" fmla="*/ 0 w 78"/>
                  <a:gd name="T3" fmla="*/ 54 h 54"/>
                  <a:gd name="T4" fmla="*/ 12 w 78"/>
                  <a:gd name="T5" fmla="*/ 54 h 54"/>
                  <a:gd name="T6" fmla="*/ 78 w 78"/>
                  <a:gd name="T7" fmla="*/ 6 h 54"/>
                  <a:gd name="T8" fmla="*/ 66 w 7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4">
                    <a:moveTo>
                      <a:pt x="66" y="0"/>
                    </a:moveTo>
                    <a:lnTo>
                      <a:pt x="0" y="54"/>
                    </a:lnTo>
                    <a:lnTo>
                      <a:pt x="12" y="54"/>
                    </a:lnTo>
                    <a:lnTo>
                      <a:pt x="78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7" name="Freeform 609"/>
              <p:cNvSpPr>
                <a:spLocks/>
              </p:cNvSpPr>
              <p:nvPr/>
            </p:nvSpPr>
            <p:spPr bwMode="auto">
              <a:xfrm>
                <a:off x="146" y="3478"/>
                <a:ext cx="78" cy="54"/>
              </a:xfrm>
              <a:custGeom>
                <a:avLst/>
                <a:gdLst>
                  <a:gd name="T0" fmla="*/ 66 w 78"/>
                  <a:gd name="T1" fmla="*/ 0 h 54"/>
                  <a:gd name="T2" fmla="*/ 0 w 78"/>
                  <a:gd name="T3" fmla="*/ 54 h 54"/>
                  <a:gd name="T4" fmla="*/ 12 w 78"/>
                  <a:gd name="T5" fmla="*/ 54 h 54"/>
                  <a:gd name="T6" fmla="*/ 78 w 78"/>
                  <a:gd name="T7" fmla="*/ 6 h 54"/>
                  <a:gd name="T8" fmla="*/ 66 w 7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4">
                    <a:moveTo>
                      <a:pt x="66" y="0"/>
                    </a:moveTo>
                    <a:lnTo>
                      <a:pt x="0" y="54"/>
                    </a:lnTo>
                    <a:lnTo>
                      <a:pt x="12" y="54"/>
                    </a:lnTo>
                    <a:lnTo>
                      <a:pt x="78" y="6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8" name="Freeform 610"/>
              <p:cNvSpPr>
                <a:spLocks/>
              </p:cNvSpPr>
              <p:nvPr/>
            </p:nvSpPr>
            <p:spPr bwMode="auto">
              <a:xfrm>
                <a:off x="158" y="3484"/>
                <a:ext cx="84" cy="60"/>
              </a:xfrm>
              <a:custGeom>
                <a:avLst/>
                <a:gdLst>
                  <a:gd name="T0" fmla="*/ 66 w 84"/>
                  <a:gd name="T1" fmla="*/ 0 h 60"/>
                  <a:gd name="T2" fmla="*/ 0 w 84"/>
                  <a:gd name="T3" fmla="*/ 48 h 60"/>
                  <a:gd name="T4" fmla="*/ 12 w 84"/>
                  <a:gd name="T5" fmla="*/ 60 h 60"/>
                  <a:gd name="T6" fmla="*/ 84 w 84"/>
                  <a:gd name="T7" fmla="*/ 12 h 60"/>
                  <a:gd name="T8" fmla="*/ 66 w 8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0">
                    <a:moveTo>
                      <a:pt x="66" y="0"/>
                    </a:moveTo>
                    <a:lnTo>
                      <a:pt x="0" y="48"/>
                    </a:lnTo>
                    <a:lnTo>
                      <a:pt x="12" y="60"/>
                    </a:lnTo>
                    <a:lnTo>
                      <a:pt x="84" y="1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59" name="Freeform 611"/>
              <p:cNvSpPr>
                <a:spLocks/>
              </p:cNvSpPr>
              <p:nvPr/>
            </p:nvSpPr>
            <p:spPr bwMode="auto">
              <a:xfrm>
                <a:off x="158" y="3484"/>
                <a:ext cx="84" cy="60"/>
              </a:xfrm>
              <a:custGeom>
                <a:avLst/>
                <a:gdLst>
                  <a:gd name="T0" fmla="*/ 66 w 84"/>
                  <a:gd name="T1" fmla="*/ 0 h 60"/>
                  <a:gd name="T2" fmla="*/ 0 w 84"/>
                  <a:gd name="T3" fmla="*/ 48 h 60"/>
                  <a:gd name="T4" fmla="*/ 12 w 84"/>
                  <a:gd name="T5" fmla="*/ 60 h 60"/>
                  <a:gd name="T6" fmla="*/ 84 w 84"/>
                  <a:gd name="T7" fmla="*/ 12 h 60"/>
                  <a:gd name="T8" fmla="*/ 66 w 8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0">
                    <a:moveTo>
                      <a:pt x="66" y="0"/>
                    </a:moveTo>
                    <a:lnTo>
                      <a:pt x="0" y="48"/>
                    </a:lnTo>
                    <a:lnTo>
                      <a:pt x="12" y="60"/>
                    </a:lnTo>
                    <a:lnTo>
                      <a:pt x="84" y="12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0" name="Freeform 612"/>
              <p:cNvSpPr>
                <a:spLocks/>
              </p:cNvSpPr>
              <p:nvPr/>
            </p:nvSpPr>
            <p:spPr bwMode="auto">
              <a:xfrm>
                <a:off x="-388" y="3250"/>
                <a:ext cx="762" cy="816"/>
              </a:xfrm>
              <a:custGeom>
                <a:avLst/>
                <a:gdLst>
                  <a:gd name="T0" fmla="*/ 636 w 762"/>
                  <a:gd name="T1" fmla="*/ 198 h 816"/>
                  <a:gd name="T2" fmla="*/ 600 w 762"/>
                  <a:gd name="T3" fmla="*/ 174 h 816"/>
                  <a:gd name="T4" fmla="*/ 558 w 762"/>
                  <a:gd name="T5" fmla="*/ 138 h 816"/>
                  <a:gd name="T6" fmla="*/ 504 w 762"/>
                  <a:gd name="T7" fmla="*/ 90 h 816"/>
                  <a:gd name="T8" fmla="*/ 456 w 762"/>
                  <a:gd name="T9" fmla="*/ 42 h 816"/>
                  <a:gd name="T10" fmla="*/ 396 w 762"/>
                  <a:gd name="T11" fmla="*/ 12 h 816"/>
                  <a:gd name="T12" fmla="*/ 330 w 762"/>
                  <a:gd name="T13" fmla="*/ 6 h 816"/>
                  <a:gd name="T14" fmla="*/ 258 w 762"/>
                  <a:gd name="T15" fmla="*/ 12 h 816"/>
                  <a:gd name="T16" fmla="*/ 258 w 762"/>
                  <a:gd name="T17" fmla="*/ 30 h 816"/>
                  <a:gd name="T18" fmla="*/ 246 w 762"/>
                  <a:gd name="T19" fmla="*/ 54 h 816"/>
                  <a:gd name="T20" fmla="*/ 234 w 762"/>
                  <a:gd name="T21" fmla="*/ 78 h 816"/>
                  <a:gd name="T22" fmla="*/ 192 w 762"/>
                  <a:gd name="T23" fmla="*/ 108 h 816"/>
                  <a:gd name="T24" fmla="*/ 174 w 762"/>
                  <a:gd name="T25" fmla="*/ 138 h 816"/>
                  <a:gd name="T26" fmla="*/ 204 w 762"/>
                  <a:gd name="T27" fmla="*/ 174 h 816"/>
                  <a:gd name="T28" fmla="*/ 228 w 762"/>
                  <a:gd name="T29" fmla="*/ 204 h 816"/>
                  <a:gd name="T30" fmla="*/ 234 w 762"/>
                  <a:gd name="T31" fmla="*/ 240 h 816"/>
                  <a:gd name="T32" fmla="*/ 210 w 762"/>
                  <a:gd name="T33" fmla="*/ 270 h 816"/>
                  <a:gd name="T34" fmla="*/ 168 w 762"/>
                  <a:gd name="T35" fmla="*/ 300 h 816"/>
                  <a:gd name="T36" fmla="*/ 126 w 762"/>
                  <a:gd name="T37" fmla="*/ 336 h 816"/>
                  <a:gd name="T38" fmla="*/ 78 w 762"/>
                  <a:gd name="T39" fmla="*/ 342 h 816"/>
                  <a:gd name="T40" fmla="*/ 30 w 762"/>
                  <a:gd name="T41" fmla="*/ 378 h 816"/>
                  <a:gd name="T42" fmla="*/ 60 w 762"/>
                  <a:gd name="T43" fmla="*/ 426 h 816"/>
                  <a:gd name="T44" fmla="*/ 60 w 762"/>
                  <a:gd name="T45" fmla="*/ 474 h 816"/>
                  <a:gd name="T46" fmla="*/ 72 w 762"/>
                  <a:gd name="T47" fmla="*/ 522 h 816"/>
                  <a:gd name="T48" fmla="*/ 108 w 762"/>
                  <a:gd name="T49" fmla="*/ 552 h 816"/>
                  <a:gd name="T50" fmla="*/ 102 w 762"/>
                  <a:gd name="T51" fmla="*/ 552 h 816"/>
                  <a:gd name="T52" fmla="*/ 66 w 762"/>
                  <a:gd name="T53" fmla="*/ 540 h 816"/>
                  <a:gd name="T54" fmla="*/ 30 w 762"/>
                  <a:gd name="T55" fmla="*/ 528 h 816"/>
                  <a:gd name="T56" fmla="*/ 18 w 762"/>
                  <a:gd name="T57" fmla="*/ 534 h 816"/>
                  <a:gd name="T58" fmla="*/ 6 w 762"/>
                  <a:gd name="T59" fmla="*/ 546 h 816"/>
                  <a:gd name="T60" fmla="*/ 0 w 762"/>
                  <a:gd name="T61" fmla="*/ 570 h 816"/>
                  <a:gd name="T62" fmla="*/ 18 w 762"/>
                  <a:gd name="T63" fmla="*/ 588 h 816"/>
                  <a:gd name="T64" fmla="*/ 6 w 762"/>
                  <a:gd name="T65" fmla="*/ 594 h 816"/>
                  <a:gd name="T66" fmla="*/ 18 w 762"/>
                  <a:gd name="T67" fmla="*/ 606 h 816"/>
                  <a:gd name="T68" fmla="*/ 72 w 762"/>
                  <a:gd name="T69" fmla="*/ 660 h 816"/>
                  <a:gd name="T70" fmla="*/ 102 w 762"/>
                  <a:gd name="T71" fmla="*/ 720 h 816"/>
                  <a:gd name="T72" fmla="*/ 126 w 762"/>
                  <a:gd name="T73" fmla="*/ 732 h 816"/>
                  <a:gd name="T74" fmla="*/ 132 w 762"/>
                  <a:gd name="T75" fmla="*/ 762 h 816"/>
                  <a:gd name="T76" fmla="*/ 156 w 762"/>
                  <a:gd name="T77" fmla="*/ 786 h 816"/>
                  <a:gd name="T78" fmla="*/ 192 w 762"/>
                  <a:gd name="T79" fmla="*/ 768 h 816"/>
                  <a:gd name="T80" fmla="*/ 216 w 762"/>
                  <a:gd name="T81" fmla="*/ 768 h 816"/>
                  <a:gd name="T82" fmla="*/ 228 w 762"/>
                  <a:gd name="T83" fmla="*/ 804 h 816"/>
                  <a:gd name="T84" fmla="*/ 288 w 762"/>
                  <a:gd name="T85" fmla="*/ 816 h 816"/>
                  <a:gd name="T86" fmla="*/ 348 w 762"/>
                  <a:gd name="T87" fmla="*/ 780 h 816"/>
                  <a:gd name="T88" fmla="*/ 396 w 762"/>
                  <a:gd name="T89" fmla="*/ 756 h 816"/>
                  <a:gd name="T90" fmla="*/ 456 w 762"/>
                  <a:gd name="T91" fmla="*/ 720 h 816"/>
                  <a:gd name="T92" fmla="*/ 534 w 762"/>
                  <a:gd name="T93" fmla="*/ 684 h 816"/>
                  <a:gd name="T94" fmla="*/ 594 w 762"/>
                  <a:gd name="T95" fmla="*/ 636 h 816"/>
                  <a:gd name="T96" fmla="*/ 684 w 762"/>
                  <a:gd name="T97" fmla="*/ 600 h 816"/>
                  <a:gd name="T98" fmla="*/ 726 w 762"/>
                  <a:gd name="T99" fmla="*/ 540 h 816"/>
                  <a:gd name="T100" fmla="*/ 726 w 762"/>
                  <a:gd name="T101" fmla="*/ 480 h 816"/>
                  <a:gd name="T102" fmla="*/ 756 w 762"/>
                  <a:gd name="T103" fmla="*/ 408 h 816"/>
                  <a:gd name="T104" fmla="*/ 720 w 762"/>
                  <a:gd name="T105" fmla="*/ 354 h 816"/>
                  <a:gd name="T106" fmla="*/ 636 w 762"/>
                  <a:gd name="T107" fmla="*/ 342 h 816"/>
                  <a:gd name="T108" fmla="*/ 564 w 762"/>
                  <a:gd name="T109" fmla="*/ 348 h 816"/>
                  <a:gd name="T110" fmla="*/ 480 w 762"/>
                  <a:gd name="T111" fmla="*/ 318 h 816"/>
                  <a:gd name="T112" fmla="*/ 438 w 762"/>
                  <a:gd name="T113" fmla="*/ 288 h 816"/>
                  <a:gd name="T114" fmla="*/ 486 w 762"/>
                  <a:gd name="T115" fmla="*/ 252 h 816"/>
                  <a:gd name="T116" fmla="*/ 552 w 762"/>
                  <a:gd name="T117" fmla="*/ 222 h 816"/>
                  <a:gd name="T118" fmla="*/ 612 w 762"/>
                  <a:gd name="T119" fmla="*/ 234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2" h="816">
                    <a:moveTo>
                      <a:pt x="654" y="228"/>
                    </a:moveTo>
                    <a:lnTo>
                      <a:pt x="642" y="204"/>
                    </a:lnTo>
                    <a:lnTo>
                      <a:pt x="636" y="198"/>
                    </a:lnTo>
                    <a:lnTo>
                      <a:pt x="624" y="186"/>
                    </a:lnTo>
                    <a:lnTo>
                      <a:pt x="618" y="180"/>
                    </a:lnTo>
                    <a:lnTo>
                      <a:pt x="600" y="174"/>
                    </a:lnTo>
                    <a:lnTo>
                      <a:pt x="588" y="168"/>
                    </a:lnTo>
                    <a:lnTo>
                      <a:pt x="570" y="156"/>
                    </a:lnTo>
                    <a:lnTo>
                      <a:pt x="558" y="138"/>
                    </a:lnTo>
                    <a:lnTo>
                      <a:pt x="540" y="120"/>
                    </a:lnTo>
                    <a:lnTo>
                      <a:pt x="522" y="108"/>
                    </a:lnTo>
                    <a:lnTo>
                      <a:pt x="504" y="90"/>
                    </a:lnTo>
                    <a:lnTo>
                      <a:pt x="486" y="78"/>
                    </a:lnTo>
                    <a:lnTo>
                      <a:pt x="474" y="60"/>
                    </a:lnTo>
                    <a:lnTo>
                      <a:pt x="456" y="42"/>
                    </a:lnTo>
                    <a:lnTo>
                      <a:pt x="444" y="30"/>
                    </a:lnTo>
                    <a:lnTo>
                      <a:pt x="426" y="18"/>
                    </a:lnTo>
                    <a:lnTo>
                      <a:pt x="396" y="12"/>
                    </a:lnTo>
                    <a:lnTo>
                      <a:pt x="378" y="6"/>
                    </a:lnTo>
                    <a:lnTo>
                      <a:pt x="354" y="0"/>
                    </a:lnTo>
                    <a:lnTo>
                      <a:pt x="330" y="6"/>
                    </a:lnTo>
                    <a:lnTo>
                      <a:pt x="306" y="0"/>
                    </a:lnTo>
                    <a:lnTo>
                      <a:pt x="282" y="0"/>
                    </a:lnTo>
                    <a:lnTo>
                      <a:pt x="258" y="12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8" y="30"/>
                    </a:lnTo>
                    <a:lnTo>
                      <a:pt x="264" y="42"/>
                    </a:lnTo>
                    <a:lnTo>
                      <a:pt x="252" y="48"/>
                    </a:lnTo>
                    <a:lnTo>
                      <a:pt x="246" y="54"/>
                    </a:lnTo>
                    <a:lnTo>
                      <a:pt x="240" y="66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16" y="90"/>
                    </a:lnTo>
                    <a:lnTo>
                      <a:pt x="204" y="102"/>
                    </a:lnTo>
                    <a:lnTo>
                      <a:pt x="192" y="108"/>
                    </a:lnTo>
                    <a:lnTo>
                      <a:pt x="180" y="120"/>
                    </a:lnTo>
                    <a:lnTo>
                      <a:pt x="180" y="126"/>
                    </a:lnTo>
                    <a:lnTo>
                      <a:pt x="174" y="138"/>
                    </a:lnTo>
                    <a:lnTo>
                      <a:pt x="186" y="150"/>
                    </a:lnTo>
                    <a:lnTo>
                      <a:pt x="192" y="162"/>
                    </a:lnTo>
                    <a:lnTo>
                      <a:pt x="204" y="174"/>
                    </a:lnTo>
                    <a:lnTo>
                      <a:pt x="216" y="186"/>
                    </a:lnTo>
                    <a:lnTo>
                      <a:pt x="222" y="198"/>
                    </a:lnTo>
                    <a:lnTo>
                      <a:pt x="228" y="204"/>
                    </a:lnTo>
                    <a:lnTo>
                      <a:pt x="234" y="210"/>
                    </a:lnTo>
                    <a:lnTo>
                      <a:pt x="234" y="228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16" y="258"/>
                    </a:lnTo>
                    <a:lnTo>
                      <a:pt x="210" y="270"/>
                    </a:lnTo>
                    <a:lnTo>
                      <a:pt x="204" y="282"/>
                    </a:lnTo>
                    <a:lnTo>
                      <a:pt x="186" y="288"/>
                    </a:lnTo>
                    <a:lnTo>
                      <a:pt x="168" y="300"/>
                    </a:lnTo>
                    <a:lnTo>
                      <a:pt x="150" y="312"/>
                    </a:lnTo>
                    <a:lnTo>
                      <a:pt x="138" y="324"/>
                    </a:lnTo>
                    <a:lnTo>
                      <a:pt x="126" y="336"/>
                    </a:lnTo>
                    <a:lnTo>
                      <a:pt x="114" y="336"/>
                    </a:lnTo>
                    <a:lnTo>
                      <a:pt x="102" y="336"/>
                    </a:lnTo>
                    <a:lnTo>
                      <a:pt x="78" y="342"/>
                    </a:lnTo>
                    <a:lnTo>
                      <a:pt x="60" y="354"/>
                    </a:lnTo>
                    <a:lnTo>
                      <a:pt x="42" y="366"/>
                    </a:lnTo>
                    <a:lnTo>
                      <a:pt x="30" y="378"/>
                    </a:lnTo>
                    <a:lnTo>
                      <a:pt x="36" y="390"/>
                    </a:lnTo>
                    <a:lnTo>
                      <a:pt x="42" y="414"/>
                    </a:lnTo>
                    <a:lnTo>
                      <a:pt x="60" y="426"/>
                    </a:lnTo>
                    <a:lnTo>
                      <a:pt x="60" y="444"/>
                    </a:lnTo>
                    <a:lnTo>
                      <a:pt x="66" y="456"/>
                    </a:lnTo>
                    <a:lnTo>
                      <a:pt x="60" y="474"/>
                    </a:lnTo>
                    <a:lnTo>
                      <a:pt x="60" y="498"/>
                    </a:lnTo>
                    <a:lnTo>
                      <a:pt x="66" y="510"/>
                    </a:lnTo>
                    <a:lnTo>
                      <a:pt x="72" y="522"/>
                    </a:lnTo>
                    <a:lnTo>
                      <a:pt x="78" y="534"/>
                    </a:lnTo>
                    <a:lnTo>
                      <a:pt x="90" y="534"/>
                    </a:lnTo>
                    <a:lnTo>
                      <a:pt x="108" y="552"/>
                    </a:lnTo>
                    <a:lnTo>
                      <a:pt x="126" y="564"/>
                    </a:lnTo>
                    <a:lnTo>
                      <a:pt x="108" y="558"/>
                    </a:lnTo>
                    <a:lnTo>
                      <a:pt x="102" y="552"/>
                    </a:lnTo>
                    <a:lnTo>
                      <a:pt x="90" y="546"/>
                    </a:lnTo>
                    <a:lnTo>
                      <a:pt x="78" y="540"/>
                    </a:lnTo>
                    <a:lnTo>
                      <a:pt x="66" y="540"/>
                    </a:lnTo>
                    <a:lnTo>
                      <a:pt x="54" y="534"/>
                    </a:lnTo>
                    <a:lnTo>
                      <a:pt x="42" y="528"/>
                    </a:lnTo>
                    <a:lnTo>
                      <a:pt x="30" y="528"/>
                    </a:lnTo>
                    <a:lnTo>
                      <a:pt x="24" y="528"/>
                    </a:lnTo>
                    <a:lnTo>
                      <a:pt x="18" y="540"/>
                    </a:lnTo>
                    <a:lnTo>
                      <a:pt x="18" y="534"/>
                    </a:lnTo>
                    <a:lnTo>
                      <a:pt x="12" y="540"/>
                    </a:lnTo>
                    <a:lnTo>
                      <a:pt x="6" y="540"/>
                    </a:lnTo>
                    <a:lnTo>
                      <a:pt x="6" y="546"/>
                    </a:lnTo>
                    <a:lnTo>
                      <a:pt x="0" y="552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76"/>
                    </a:lnTo>
                    <a:lnTo>
                      <a:pt x="6" y="582"/>
                    </a:lnTo>
                    <a:lnTo>
                      <a:pt x="18" y="588"/>
                    </a:lnTo>
                    <a:lnTo>
                      <a:pt x="18" y="594"/>
                    </a:lnTo>
                    <a:lnTo>
                      <a:pt x="6" y="588"/>
                    </a:lnTo>
                    <a:lnTo>
                      <a:pt x="6" y="594"/>
                    </a:lnTo>
                    <a:lnTo>
                      <a:pt x="0" y="600"/>
                    </a:lnTo>
                    <a:lnTo>
                      <a:pt x="6" y="600"/>
                    </a:lnTo>
                    <a:lnTo>
                      <a:pt x="18" y="606"/>
                    </a:lnTo>
                    <a:lnTo>
                      <a:pt x="36" y="618"/>
                    </a:lnTo>
                    <a:lnTo>
                      <a:pt x="60" y="636"/>
                    </a:lnTo>
                    <a:lnTo>
                      <a:pt x="72" y="660"/>
                    </a:lnTo>
                    <a:lnTo>
                      <a:pt x="84" y="684"/>
                    </a:lnTo>
                    <a:lnTo>
                      <a:pt x="102" y="708"/>
                    </a:lnTo>
                    <a:lnTo>
                      <a:pt x="102" y="720"/>
                    </a:lnTo>
                    <a:lnTo>
                      <a:pt x="108" y="732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26" y="738"/>
                    </a:lnTo>
                    <a:lnTo>
                      <a:pt x="132" y="756"/>
                    </a:lnTo>
                    <a:lnTo>
                      <a:pt x="132" y="762"/>
                    </a:lnTo>
                    <a:lnTo>
                      <a:pt x="132" y="774"/>
                    </a:lnTo>
                    <a:lnTo>
                      <a:pt x="144" y="780"/>
                    </a:lnTo>
                    <a:lnTo>
                      <a:pt x="156" y="786"/>
                    </a:lnTo>
                    <a:lnTo>
                      <a:pt x="168" y="786"/>
                    </a:lnTo>
                    <a:lnTo>
                      <a:pt x="180" y="774"/>
                    </a:lnTo>
                    <a:lnTo>
                      <a:pt x="192" y="768"/>
                    </a:lnTo>
                    <a:lnTo>
                      <a:pt x="198" y="762"/>
                    </a:lnTo>
                    <a:lnTo>
                      <a:pt x="210" y="762"/>
                    </a:lnTo>
                    <a:lnTo>
                      <a:pt x="216" y="768"/>
                    </a:lnTo>
                    <a:lnTo>
                      <a:pt x="216" y="774"/>
                    </a:lnTo>
                    <a:lnTo>
                      <a:pt x="216" y="786"/>
                    </a:lnTo>
                    <a:lnTo>
                      <a:pt x="228" y="804"/>
                    </a:lnTo>
                    <a:lnTo>
                      <a:pt x="240" y="810"/>
                    </a:lnTo>
                    <a:lnTo>
                      <a:pt x="270" y="810"/>
                    </a:lnTo>
                    <a:lnTo>
                      <a:pt x="288" y="816"/>
                    </a:lnTo>
                    <a:lnTo>
                      <a:pt x="306" y="804"/>
                    </a:lnTo>
                    <a:lnTo>
                      <a:pt x="336" y="786"/>
                    </a:lnTo>
                    <a:lnTo>
                      <a:pt x="348" y="780"/>
                    </a:lnTo>
                    <a:lnTo>
                      <a:pt x="366" y="774"/>
                    </a:lnTo>
                    <a:lnTo>
                      <a:pt x="378" y="768"/>
                    </a:lnTo>
                    <a:lnTo>
                      <a:pt x="396" y="756"/>
                    </a:lnTo>
                    <a:lnTo>
                      <a:pt x="420" y="744"/>
                    </a:lnTo>
                    <a:lnTo>
                      <a:pt x="438" y="732"/>
                    </a:lnTo>
                    <a:lnTo>
                      <a:pt x="456" y="720"/>
                    </a:lnTo>
                    <a:lnTo>
                      <a:pt x="480" y="702"/>
                    </a:lnTo>
                    <a:lnTo>
                      <a:pt x="510" y="690"/>
                    </a:lnTo>
                    <a:lnTo>
                      <a:pt x="534" y="684"/>
                    </a:lnTo>
                    <a:lnTo>
                      <a:pt x="552" y="672"/>
                    </a:lnTo>
                    <a:lnTo>
                      <a:pt x="576" y="654"/>
                    </a:lnTo>
                    <a:lnTo>
                      <a:pt x="594" y="636"/>
                    </a:lnTo>
                    <a:lnTo>
                      <a:pt x="618" y="624"/>
                    </a:lnTo>
                    <a:lnTo>
                      <a:pt x="654" y="612"/>
                    </a:lnTo>
                    <a:lnTo>
                      <a:pt x="684" y="600"/>
                    </a:lnTo>
                    <a:lnTo>
                      <a:pt x="708" y="588"/>
                    </a:lnTo>
                    <a:lnTo>
                      <a:pt x="714" y="570"/>
                    </a:lnTo>
                    <a:lnTo>
                      <a:pt x="726" y="540"/>
                    </a:lnTo>
                    <a:lnTo>
                      <a:pt x="726" y="516"/>
                    </a:lnTo>
                    <a:lnTo>
                      <a:pt x="726" y="498"/>
                    </a:lnTo>
                    <a:lnTo>
                      <a:pt x="726" y="480"/>
                    </a:lnTo>
                    <a:lnTo>
                      <a:pt x="738" y="456"/>
                    </a:lnTo>
                    <a:lnTo>
                      <a:pt x="756" y="432"/>
                    </a:lnTo>
                    <a:lnTo>
                      <a:pt x="756" y="408"/>
                    </a:lnTo>
                    <a:lnTo>
                      <a:pt x="762" y="396"/>
                    </a:lnTo>
                    <a:lnTo>
                      <a:pt x="744" y="372"/>
                    </a:lnTo>
                    <a:lnTo>
                      <a:pt x="720" y="354"/>
                    </a:lnTo>
                    <a:lnTo>
                      <a:pt x="684" y="342"/>
                    </a:lnTo>
                    <a:lnTo>
                      <a:pt x="660" y="342"/>
                    </a:lnTo>
                    <a:lnTo>
                      <a:pt x="636" y="342"/>
                    </a:lnTo>
                    <a:lnTo>
                      <a:pt x="606" y="354"/>
                    </a:lnTo>
                    <a:lnTo>
                      <a:pt x="588" y="360"/>
                    </a:lnTo>
                    <a:lnTo>
                      <a:pt x="564" y="348"/>
                    </a:lnTo>
                    <a:lnTo>
                      <a:pt x="528" y="336"/>
                    </a:lnTo>
                    <a:lnTo>
                      <a:pt x="504" y="330"/>
                    </a:lnTo>
                    <a:lnTo>
                      <a:pt x="480" y="318"/>
                    </a:lnTo>
                    <a:lnTo>
                      <a:pt x="456" y="312"/>
                    </a:lnTo>
                    <a:lnTo>
                      <a:pt x="444" y="306"/>
                    </a:lnTo>
                    <a:lnTo>
                      <a:pt x="438" y="288"/>
                    </a:lnTo>
                    <a:lnTo>
                      <a:pt x="438" y="270"/>
                    </a:lnTo>
                    <a:lnTo>
                      <a:pt x="456" y="264"/>
                    </a:lnTo>
                    <a:lnTo>
                      <a:pt x="486" y="252"/>
                    </a:lnTo>
                    <a:lnTo>
                      <a:pt x="528" y="240"/>
                    </a:lnTo>
                    <a:lnTo>
                      <a:pt x="546" y="228"/>
                    </a:lnTo>
                    <a:lnTo>
                      <a:pt x="552" y="222"/>
                    </a:lnTo>
                    <a:lnTo>
                      <a:pt x="576" y="222"/>
                    </a:lnTo>
                    <a:lnTo>
                      <a:pt x="600" y="228"/>
                    </a:lnTo>
                    <a:lnTo>
                      <a:pt x="612" y="234"/>
                    </a:lnTo>
                    <a:lnTo>
                      <a:pt x="630" y="246"/>
                    </a:lnTo>
                    <a:lnTo>
                      <a:pt x="654" y="228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1" name="Freeform 613"/>
              <p:cNvSpPr>
                <a:spLocks/>
              </p:cNvSpPr>
              <p:nvPr/>
            </p:nvSpPr>
            <p:spPr bwMode="auto">
              <a:xfrm>
                <a:off x="-388" y="3250"/>
                <a:ext cx="762" cy="816"/>
              </a:xfrm>
              <a:custGeom>
                <a:avLst/>
                <a:gdLst>
                  <a:gd name="T0" fmla="*/ 636 w 762"/>
                  <a:gd name="T1" fmla="*/ 198 h 816"/>
                  <a:gd name="T2" fmla="*/ 600 w 762"/>
                  <a:gd name="T3" fmla="*/ 174 h 816"/>
                  <a:gd name="T4" fmla="*/ 558 w 762"/>
                  <a:gd name="T5" fmla="*/ 138 h 816"/>
                  <a:gd name="T6" fmla="*/ 504 w 762"/>
                  <a:gd name="T7" fmla="*/ 90 h 816"/>
                  <a:gd name="T8" fmla="*/ 456 w 762"/>
                  <a:gd name="T9" fmla="*/ 42 h 816"/>
                  <a:gd name="T10" fmla="*/ 396 w 762"/>
                  <a:gd name="T11" fmla="*/ 12 h 816"/>
                  <a:gd name="T12" fmla="*/ 330 w 762"/>
                  <a:gd name="T13" fmla="*/ 6 h 816"/>
                  <a:gd name="T14" fmla="*/ 258 w 762"/>
                  <a:gd name="T15" fmla="*/ 12 h 816"/>
                  <a:gd name="T16" fmla="*/ 258 w 762"/>
                  <a:gd name="T17" fmla="*/ 30 h 816"/>
                  <a:gd name="T18" fmla="*/ 246 w 762"/>
                  <a:gd name="T19" fmla="*/ 54 h 816"/>
                  <a:gd name="T20" fmla="*/ 234 w 762"/>
                  <a:gd name="T21" fmla="*/ 78 h 816"/>
                  <a:gd name="T22" fmla="*/ 192 w 762"/>
                  <a:gd name="T23" fmla="*/ 108 h 816"/>
                  <a:gd name="T24" fmla="*/ 174 w 762"/>
                  <a:gd name="T25" fmla="*/ 138 h 816"/>
                  <a:gd name="T26" fmla="*/ 204 w 762"/>
                  <a:gd name="T27" fmla="*/ 174 h 816"/>
                  <a:gd name="T28" fmla="*/ 228 w 762"/>
                  <a:gd name="T29" fmla="*/ 204 h 816"/>
                  <a:gd name="T30" fmla="*/ 234 w 762"/>
                  <a:gd name="T31" fmla="*/ 240 h 816"/>
                  <a:gd name="T32" fmla="*/ 210 w 762"/>
                  <a:gd name="T33" fmla="*/ 270 h 816"/>
                  <a:gd name="T34" fmla="*/ 168 w 762"/>
                  <a:gd name="T35" fmla="*/ 300 h 816"/>
                  <a:gd name="T36" fmla="*/ 126 w 762"/>
                  <a:gd name="T37" fmla="*/ 336 h 816"/>
                  <a:gd name="T38" fmla="*/ 78 w 762"/>
                  <a:gd name="T39" fmla="*/ 342 h 816"/>
                  <a:gd name="T40" fmla="*/ 30 w 762"/>
                  <a:gd name="T41" fmla="*/ 378 h 816"/>
                  <a:gd name="T42" fmla="*/ 60 w 762"/>
                  <a:gd name="T43" fmla="*/ 426 h 816"/>
                  <a:gd name="T44" fmla="*/ 60 w 762"/>
                  <a:gd name="T45" fmla="*/ 474 h 816"/>
                  <a:gd name="T46" fmla="*/ 72 w 762"/>
                  <a:gd name="T47" fmla="*/ 522 h 816"/>
                  <a:gd name="T48" fmla="*/ 108 w 762"/>
                  <a:gd name="T49" fmla="*/ 552 h 816"/>
                  <a:gd name="T50" fmla="*/ 102 w 762"/>
                  <a:gd name="T51" fmla="*/ 552 h 816"/>
                  <a:gd name="T52" fmla="*/ 66 w 762"/>
                  <a:gd name="T53" fmla="*/ 540 h 816"/>
                  <a:gd name="T54" fmla="*/ 30 w 762"/>
                  <a:gd name="T55" fmla="*/ 528 h 816"/>
                  <a:gd name="T56" fmla="*/ 18 w 762"/>
                  <a:gd name="T57" fmla="*/ 534 h 816"/>
                  <a:gd name="T58" fmla="*/ 6 w 762"/>
                  <a:gd name="T59" fmla="*/ 546 h 816"/>
                  <a:gd name="T60" fmla="*/ 0 w 762"/>
                  <a:gd name="T61" fmla="*/ 570 h 816"/>
                  <a:gd name="T62" fmla="*/ 18 w 762"/>
                  <a:gd name="T63" fmla="*/ 588 h 816"/>
                  <a:gd name="T64" fmla="*/ 6 w 762"/>
                  <a:gd name="T65" fmla="*/ 594 h 816"/>
                  <a:gd name="T66" fmla="*/ 18 w 762"/>
                  <a:gd name="T67" fmla="*/ 606 h 816"/>
                  <a:gd name="T68" fmla="*/ 72 w 762"/>
                  <a:gd name="T69" fmla="*/ 660 h 816"/>
                  <a:gd name="T70" fmla="*/ 102 w 762"/>
                  <a:gd name="T71" fmla="*/ 720 h 816"/>
                  <a:gd name="T72" fmla="*/ 126 w 762"/>
                  <a:gd name="T73" fmla="*/ 732 h 816"/>
                  <a:gd name="T74" fmla="*/ 132 w 762"/>
                  <a:gd name="T75" fmla="*/ 762 h 816"/>
                  <a:gd name="T76" fmla="*/ 156 w 762"/>
                  <a:gd name="T77" fmla="*/ 786 h 816"/>
                  <a:gd name="T78" fmla="*/ 192 w 762"/>
                  <a:gd name="T79" fmla="*/ 768 h 816"/>
                  <a:gd name="T80" fmla="*/ 216 w 762"/>
                  <a:gd name="T81" fmla="*/ 768 h 816"/>
                  <a:gd name="T82" fmla="*/ 228 w 762"/>
                  <a:gd name="T83" fmla="*/ 804 h 816"/>
                  <a:gd name="T84" fmla="*/ 288 w 762"/>
                  <a:gd name="T85" fmla="*/ 816 h 816"/>
                  <a:gd name="T86" fmla="*/ 348 w 762"/>
                  <a:gd name="T87" fmla="*/ 780 h 816"/>
                  <a:gd name="T88" fmla="*/ 396 w 762"/>
                  <a:gd name="T89" fmla="*/ 756 h 816"/>
                  <a:gd name="T90" fmla="*/ 456 w 762"/>
                  <a:gd name="T91" fmla="*/ 720 h 816"/>
                  <a:gd name="T92" fmla="*/ 534 w 762"/>
                  <a:gd name="T93" fmla="*/ 684 h 816"/>
                  <a:gd name="T94" fmla="*/ 594 w 762"/>
                  <a:gd name="T95" fmla="*/ 636 h 816"/>
                  <a:gd name="T96" fmla="*/ 684 w 762"/>
                  <a:gd name="T97" fmla="*/ 600 h 816"/>
                  <a:gd name="T98" fmla="*/ 726 w 762"/>
                  <a:gd name="T99" fmla="*/ 540 h 816"/>
                  <a:gd name="T100" fmla="*/ 726 w 762"/>
                  <a:gd name="T101" fmla="*/ 480 h 816"/>
                  <a:gd name="T102" fmla="*/ 756 w 762"/>
                  <a:gd name="T103" fmla="*/ 408 h 816"/>
                  <a:gd name="T104" fmla="*/ 720 w 762"/>
                  <a:gd name="T105" fmla="*/ 354 h 816"/>
                  <a:gd name="T106" fmla="*/ 636 w 762"/>
                  <a:gd name="T107" fmla="*/ 342 h 816"/>
                  <a:gd name="T108" fmla="*/ 564 w 762"/>
                  <a:gd name="T109" fmla="*/ 348 h 816"/>
                  <a:gd name="T110" fmla="*/ 480 w 762"/>
                  <a:gd name="T111" fmla="*/ 318 h 816"/>
                  <a:gd name="T112" fmla="*/ 438 w 762"/>
                  <a:gd name="T113" fmla="*/ 288 h 816"/>
                  <a:gd name="T114" fmla="*/ 486 w 762"/>
                  <a:gd name="T115" fmla="*/ 252 h 816"/>
                  <a:gd name="T116" fmla="*/ 552 w 762"/>
                  <a:gd name="T117" fmla="*/ 222 h 816"/>
                  <a:gd name="T118" fmla="*/ 612 w 762"/>
                  <a:gd name="T119" fmla="*/ 234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2" h="816">
                    <a:moveTo>
                      <a:pt x="654" y="228"/>
                    </a:moveTo>
                    <a:lnTo>
                      <a:pt x="642" y="204"/>
                    </a:lnTo>
                    <a:lnTo>
                      <a:pt x="636" y="198"/>
                    </a:lnTo>
                    <a:lnTo>
                      <a:pt x="624" y="186"/>
                    </a:lnTo>
                    <a:lnTo>
                      <a:pt x="618" y="180"/>
                    </a:lnTo>
                    <a:lnTo>
                      <a:pt x="600" y="174"/>
                    </a:lnTo>
                    <a:lnTo>
                      <a:pt x="588" y="168"/>
                    </a:lnTo>
                    <a:lnTo>
                      <a:pt x="570" y="156"/>
                    </a:lnTo>
                    <a:lnTo>
                      <a:pt x="558" y="138"/>
                    </a:lnTo>
                    <a:lnTo>
                      <a:pt x="540" y="120"/>
                    </a:lnTo>
                    <a:lnTo>
                      <a:pt x="522" y="108"/>
                    </a:lnTo>
                    <a:lnTo>
                      <a:pt x="504" y="90"/>
                    </a:lnTo>
                    <a:lnTo>
                      <a:pt x="486" y="78"/>
                    </a:lnTo>
                    <a:lnTo>
                      <a:pt x="474" y="60"/>
                    </a:lnTo>
                    <a:lnTo>
                      <a:pt x="456" y="42"/>
                    </a:lnTo>
                    <a:lnTo>
                      <a:pt x="444" y="30"/>
                    </a:lnTo>
                    <a:lnTo>
                      <a:pt x="426" y="18"/>
                    </a:lnTo>
                    <a:lnTo>
                      <a:pt x="396" y="12"/>
                    </a:lnTo>
                    <a:lnTo>
                      <a:pt x="378" y="6"/>
                    </a:lnTo>
                    <a:lnTo>
                      <a:pt x="354" y="0"/>
                    </a:lnTo>
                    <a:lnTo>
                      <a:pt x="330" y="6"/>
                    </a:lnTo>
                    <a:lnTo>
                      <a:pt x="306" y="0"/>
                    </a:lnTo>
                    <a:lnTo>
                      <a:pt x="282" y="0"/>
                    </a:lnTo>
                    <a:lnTo>
                      <a:pt x="258" y="12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8" y="30"/>
                    </a:lnTo>
                    <a:lnTo>
                      <a:pt x="264" y="42"/>
                    </a:lnTo>
                    <a:lnTo>
                      <a:pt x="252" y="48"/>
                    </a:lnTo>
                    <a:lnTo>
                      <a:pt x="246" y="54"/>
                    </a:lnTo>
                    <a:lnTo>
                      <a:pt x="240" y="66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16" y="90"/>
                    </a:lnTo>
                    <a:lnTo>
                      <a:pt x="204" y="102"/>
                    </a:lnTo>
                    <a:lnTo>
                      <a:pt x="192" y="108"/>
                    </a:lnTo>
                    <a:lnTo>
                      <a:pt x="180" y="120"/>
                    </a:lnTo>
                    <a:lnTo>
                      <a:pt x="180" y="126"/>
                    </a:lnTo>
                    <a:lnTo>
                      <a:pt x="174" y="138"/>
                    </a:lnTo>
                    <a:lnTo>
                      <a:pt x="186" y="150"/>
                    </a:lnTo>
                    <a:lnTo>
                      <a:pt x="192" y="162"/>
                    </a:lnTo>
                    <a:lnTo>
                      <a:pt x="204" y="174"/>
                    </a:lnTo>
                    <a:lnTo>
                      <a:pt x="216" y="186"/>
                    </a:lnTo>
                    <a:lnTo>
                      <a:pt x="222" y="198"/>
                    </a:lnTo>
                    <a:lnTo>
                      <a:pt x="228" y="204"/>
                    </a:lnTo>
                    <a:lnTo>
                      <a:pt x="234" y="210"/>
                    </a:lnTo>
                    <a:lnTo>
                      <a:pt x="234" y="228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16" y="258"/>
                    </a:lnTo>
                    <a:lnTo>
                      <a:pt x="210" y="270"/>
                    </a:lnTo>
                    <a:lnTo>
                      <a:pt x="204" y="282"/>
                    </a:lnTo>
                    <a:lnTo>
                      <a:pt x="186" y="288"/>
                    </a:lnTo>
                    <a:lnTo>
                      <a:pt x="168" y="300"/>
                    </a:lnTo>
                    <a:lnTo>
                      <a:pt x="150" y="312"/>
                    </a:lnTo>
                    <a:lnTo>
                      <a:pt x="138" y="324"/>
                    </a:lnTo>
                    <a:lnTo>
                      <a:pt x="126" y="336"/>
                    </a:lnTo>
                    <a:lnTo>
                      <a:pt x="114" y="336"/>
                    </a:lnTo>
                    <a:lnTo>
                      <a:pt x="102" y="336"/>
                    </a:lnTo>
                    <a:lnTo>
                      <a:pt x="78" y="342"/>
                    </a:lnTo>
                    <a:lnTo>
                      <a:pt x="60" y="354"/>
                    </a:lnTo>
                    <a:lnTo>
                      <a:pt x="42" y="366"/>
                    </a:lnTo>
                    <a:lnTo>
                      <a:pt x="30" y="378"/>
                    </a:lnTo>
                    <a:lnTo>
                      <a:pt x="36" y="390"/>
                    </a:lnTo>
                    <a:lnTo>
                      <a:pt x="42" y="414"/>
                    </a:lnTo>
                    <a:lnTo>
                      <a:pt x="60" y="426"/>
                    </a:lnTo>
                    <a:lnTo>
                      <a:pt x="60" y="444"/>
                    </a:lnTo>
                    <a:lnTo>
                      <a:pt x="66" y="456"/>
                    </a:lnTo>
                    <a:lnTo>
                      <a:pt x="60" y="474"/>
                    </a:lnTo>
                    <a:lnTo>
                      <a:pt x="60" y="498"/>
                    </a:lnTo>
                    <a:lnTo>
                      <a:pt x="66" y="510"/>
                    </a:lnTo>
                    <a:lnTo>
                      <a:pt x="72" y="522"/>
                    </a:lnTo>
                    <a:lnTo>
                      <a:pt x="78" y="534"/>
                    </a:lnTo>
                    <a:lnTo>
                      <a:pt x="90" y="534"/>
                    </a:lnTo>
                    <a:lnTo>
                      <a:pt x="108" y="552"/>
                    </a:lnTo>
                    <a:lnTo>
                      <a:pt x="126" y="564"/>
                    </a:lnTo>
                    <a:lnTo>
                      <a:pt x="108" y="558"/>
                    </a:lnTo>
                    <a:lnTo>
                      <a:pt x="102" y="552"/>
                    </a:lnTo>
                    <a:lnTo>
                      <a:pt x="90" y="546"/>
                    </a:lnTo>
                    <a:lnTo>
                      <a:pt x="78" y="540"/>
                    </a:lnTo>
                    <a:lnTo>
                      <a:pt x="66" y="540"/>
                    </a:lnTo>
                    <a:lnTo>
                      <a:pt x="54" y="534"/>
                    </a:lnTo>
                    <a:lnTo>
                      <a:pt x="42" y="528"/>
                    </a:lnTo>
                    <a:lnTo>
                      <a:pt x="30" y="528"/>
                    </a:lnTo>
                    <a:lnTo>
                      <a:pt x="24" y="528"/>
                    </a:lnTo>
                    <a:lnTo>
                      <a:pt x="18" y="540"/>
                    </a:lnTo>
                    <a:lnTo>
                      <a:pt x="18" y="534"/>
                    </a:lnTo>
                    <a:lnTo>
                      <a:pt x="12" y="540"/>
                    </a:lnTo>
                    <a:lnTo>
                      <a:pt x="6" y="540"/>
                    </a:lnTo>
                    <a:lnTo>
                      <a:pt x="6" y="546"/>
                    </a:lnTo>
                    <a:lnTo>
                      <a:pt x="0" y="552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76"/>
                    </a:lnTo>
                    <a:lnTo>
                      <a:pt x="6" y="582"/>
                    </a:lnTo>
                    <a:lnTo>
                      <a:pt x="18" y="588"/>
                    </a:lnTo>
                    <a:lnTo>
                      <a:pt x="18" y="594"/>
                    </a:lnTo>
                    <a:lnTo>
                      <a:pt x="6" y="588"/>
                    </a:lnTo>
                    <a:lnTo>
                      <a:pt x="6" y="594"/>
                    </a:lnTo>
                    <a:lnTo>
                      <a:pt x="0" y="600"/>
                    </a:lnTo>
                    <a:lnTo>
                      <a:pt x="6" y="600"/>
                    </a:lnTo>
                    <a:lnTo>
                      <a:pt x="18" y="606"/>
                    </a:lnTo>
                    <a:lnTo>
                      <a:pt x="36" y="618"/>
                    </a:lnTo>
                    <a:lnTo>
                      <a:pt x="60" y="636"/>
                    </a:lnTo>
                    <a:lnTo>
                      <a:pt x="72" y="660"/>
                    </a:lnTo>
                    <a:lnTo>
                      <a:pt x="84" y="684"/>
                    </a:lnTo>
                    <a:lnTo>
                      <a:pt x="102" y="708"/>
                    </a:lnTo>
                    <a:lnTo>
                      <a:pt x="102" y="720"/>
                    </a:lnTo>
                    <a:lnTo>
                      <a:pt x="108" y="732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26" y="738"/>
                    </a:lnTo>
                    <a:lnTo>
                      <a:pt x="132" y="756"/>
                    </a:lnTo>
                    <a:lnTo>
                      <a:pt x="132" y="762"/>
                    </a:lnTo>
                    <a:lnTo>
                      <a:pt x="132" y="774"/>
                    </a:lnTo>
                    <a:lnTo>
                      <a:pt x="144" y="780"/>
                    </a:lnTo>
                    <a:lnTo>
                      <a:pt x="156" y="786"/>
                    </a:lnTo>
                    <a:lnTo>
                      <a:pt x="168" y="786"/>
                    </a:lnTo>
                    <a:lnTo>
                      <a:pt x="180" y="774"/>
                    </a:lnTo>
                    <a:lnTo>
                      <a:pt x="192" y="768"/>
                    </a:lnTo>
                    <a:lnTo>
                      <a:pt x="198" y="762"/>
                    </a:lnTo>
                    <a:lnTo>
                      <a:pt x="210" y="762"/>
                    </a:lnTo>
                    <a:lnTo>
                      <a:pt x="216" y="768"/>
                    </a:lnTo>
                    <a:lnTo>
                      <a:pt x="216" y="774"/>
                    </a:lnTo>
                    <a:lnTo>
                      <a:pt x="216" y="786"/>
                    </a:lnTo>
                    <a:lnTo>
                      <a:pt x="228" y="804"/>
                    </a:lnTo>
                    <a:lnTo>
                      <a:pt x="240" y="810"/>
                    </a:lnTo>
                    <a:lnTo>
                      <a:pt x="270" y="810"/>
                    </a:lnTo>
                    <a:lnTo>
                      <a:pt x="288" y="816"/>
                    </a:lnTo>
                    <a:lnTo>
                      <a:pt x="306" y="804"/>
                    </a:lnTo>
                    <a:lnTo>
                      <a:pt x="336" y="786"/>
                    </a:lnTo>
                    <a:lnTo>
                      <a:pt x="348" y="780"/>
                    </a:lnTo>
                    <a:lnTo>
                      <a:pt x="366" y="774"/>
                    </a:lnTo>
                    <a:lnTo>
                      <a:pt x="378" y="768"/>
                    </a:lnTo>
                    <a:lnTo>
                      <a:pt x="396" y="756"/>
                    </a:lnTo>
                    <a:lnTo>
                      <a:pt x="420" y="744"/>
                    </a:lnTo>
                    <a:lnTo>
                      <a:pt x="438" y="732"/>
                    </a:lnTo>
                    <a:lnTo>
                      <a:pt x="456" y="720"/>
                    </a:lnTo>
                    <a:lnTo>
                      <a:pt x="480" y="702"/>
                    </a:lnTo>
                    <a:lnTo>
                      <a:pt x="510" y="690"/>
                    </a:lnTo>
                    <a:lnTo>
                      <a:pt x="534" y="684"/>
                    </a:lnTo>
                    <a:lnTo>
                      <a:pt x="552" y="672"/>
                    </a:lnTo>
                    <a:lnTo>
                      <a:pt x="576" y="654"/>
                    </a:lnTo>
                    <a:lnTo>
                      <a:pt x="594" y="636"/>
                    </a:lnTo>
                    <a:lnTo>
                      <a:pt x="618" y="624"/>
                    </a:lnTo>
                    <a:lnTo>
                      <a:pt x="654" y="612"/>
                    </a:lnTo>
                    <a:lnTo>
                      <a:pt x="684" y="600"/>
                    </a:lnTo>
                    <a:lnTo>
                      <a:pt x="708" y="588"/>
                    </a:lnTo>
                    <a:lnTo>
                      <a:pt x="714" y="570"/>
                    </a:lnTo>
                    <a:lnTo>
                      <a:pt x="726" y="540"/>
                    </a:lnTo>
                    <a:lnTo>
                      <a:pt x="726" y="516"/>
                    </a:lnTo>
                    <a:lnTo>
                      <a:pt x="726" y="498"/>
                    </a:lnTo>
                    <a:lnTo>
                      <a:pt x="726" y="480"/>
                    </a:lnTo>
                    <a:lnTo>
                      <a:pt x="738" y="456"/>
                    </a:lnTo>
                    <a:lnTo>
                      <a:pt x="756" y="432"/>
                    </a:lnTo>
                    <a:lnTo>
                      <a:pt x="756" y="408"/>
                    </a:lnTo>
                    <a:lnTo>
                      <a:pt x="762" y="396"/>
                    </a:lnTo>
                    <a:lnTo>
                      <a:pt x="744" y="372"/>
                    </a:lnTo>
                    <a:lnTo>
                      <a:pt x="720" y="354"/>
                    </a:lnTo>
                    <a:lnTo>
                      <a:pt x="684" y="342"/>
                    </a:lnTo>
                    <a:lnTo>
                      <a:pt x="660" y="342"/>
                    </a:lnTo>
                    <a:lnTo>
                      <a:pt x="636" y="342"/>
                    </a:lnTo>
                    <a:lnTo>
                      <a:pt x="606" y="354"/>
                    </a:lnTo>
                    <a:lnTo>
                      <a:pt x="588" y="360"/>
                    </a:lnTo>
                    <a:lnTo>
                      <a:pt x="564" y="348"/>
                    </a:lnTo>
                    <a:lnTo>
                      <a:pt x="528" y="336"/>
                    </a:lnTo>
                    <a:lnTo>
                      <a:pt x="504" y="330"/>
                    </a:lnTo>
                    <a:lnTo>
                      <a:pt x="480" y="318"/>
                    </a:lnTo>
                    <a:lnTo>
                      <a:pt x="456" y="312"/>
                    </a:lnTo>
                    <a:lnTo>
                      <a:pt x="444" y="306"/>
                    </a:lnTo>
                    <a:lnTo>
                      <a:pt x="438" y="288"/>
                    </a:lnTo>
                    <a:lnTo>
                      <a:pt x="438" y="270"/>
                    </a:lnTo>
                    <a:lnTo>
                      <a:pt x="456" y="264"/>
                    </a:lnTo>
                    <a:lnTo>
                      <a:pt x="486" y="252"/>
                    </a:lnTo>
                    <a:lnTo>
                      <a:pt x="528" y="240"/>
                    </a:lnTo>
                    <a:lnTo>
                      <a:pt x="546" y="228"/>
                    </a:lnTo>
                    <a:lnTo>
                      <a:pt x="552" y="222"/>
                    </a:lnTo>
                    <a:lnTo>
                      <a:pt x="576" y="222"/>
                    </a:lnTo>
                    <a:lnTo>
                      <a:pt x="600" y="228"/>
                    </a:lnTo>
                    <a:lnTo>
                      <a:pt x="612" y="234"/>
                    </a:lnTo>
                    <a:lnTo>
                      <a:pt x="630" y="246"/>
                    </a:lnTo>
                    <a:lnTo>
                      <a:pt x="654" y="2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2" name="Line 614"/>
              <p:cNvSpPr>
                <a:spLocks noChangeShapeType="1"/>
              </p:cNvSpPr>
              <p:nvPr/>
            </p:nvSpPr>
            <p:spPr bwMode="auto">
              <a:xfrm flipH="1" flipV="1">
                <a:off x="-292" y="2986"/>
                <a:ext cx="288" cy="67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3" name="Freeform 615"/>
              <p:cNvSpPr>
                <a:spLocks noEditPoints="1"/>
              </p:cNvSpPr>
              <p:nvPr/>
            </p:nvSpPr>
            <p:spPr bwMode="auto">
              <a:xfrm>
                <a:off x="-76" y="3448"/>
                <a:ext cx="126" cy="222"/>
              </a:xfrm>
              <a:custGeom>
                <a:avLst/>
                <a:gdLst>
                  <a:gd name="T0" fmla="*/ 0 w 126"/>
                  <a:gd name="T1" fmla="*/ 24 h 222"/>
                  <a:gd name="T2" fmla="*/ 90 w 126"/>
                  <a:gd name="T3" fmla="*/ 66 h 222"/>
                  <a:gd name="T4" fmla="*/ 66 w 126"/>
                  <a:gd name="T5" fmla="*/ 198 h 222"/>
                  <a:gd name="T6" fmla="*/ 66 w 126"/>
                  <a:gd name="T7" fmla="*/ 204 h 222"/>
                  <a:gd name="T8" fmla="*/ 72 w 126"/>
                  <a:gd name="T9" fmla="*/ 204 h 222"/>
                  <a:gd name="T10" fmla="*/ 78 w 126"/>
                  <a:gd name="T11" fmla="*/ 198 h 222"/>
                  <a:gd name="T12" fmla="*/ 114 w 126"/>
                  <a:gd name="T13" fmla="*/ 6 h 222"/>
                  <a:gd name="T14" fmla="*/ 114 w 126"/>
                  <a:gd name="T15" fmla="*/ 0 h 222"/>
                  <a:gd name="T16" fmla="*/ 108 w 126"/>
                  <a:gd name="T17" fmla="*/ 0 h 222"/>
                  <a:gd name="T18" fmla="*/ 108 w 126"/>
                  <a:gd name="T19" fmla="*/ 6 h 222"/>
                  <a:gd name="T20" fmla="*/ 102 w 126"/>
                  <a:gd name="T21" fmla="*/ 12 h 222"/>
                  <a:gd name="T22" fmla="*/ 102 w 126"/>
                  <a:gd name="T23" fmla="*/ 24 h 222"/>
                  <a:gd name="T24" fmla="*/ 84 w 126"/>
                  <a:gd name="T25" fmla="*/ 24 h 222"/>
                  <a:gd name="T26" fmla="*/ 60 w 126"/>
                  <a:gd name="T27" fmla="*/ 24 h 222"/>
                  <a:gd name="T28" fmla="*/ 30 w 126"/>
                  <a:gd name="T29" fmla="*/ 24 h 222"/>
                  <a:gd name="T30" fmla="*/ 0 w 126"/>
                  <a:gd name="T31" fmla="*/ 24 h 222"/>
                  <a:gd name="T32" fmla="*/ 6 w 126"/>
                  <a:gd name="T33" fmla="*/ 204 h 222"/>
                  <a:gd name="T34" fmla="*/ 12 w 126"/>
                  <a:gd name="T35" fmla="*/ 210 h 222"/>
                  <a:gd name="T36" fmla="*/ 12 w 126"/>
                  <a:gd name="T37" fmla="*/ 216 h 222"/>
                  <a:gd name="T38" fmla="*/ 24 w 126"/>
                  <a:gd name="T39" fmla="*/ 216 h 222"/>
                  <a:gd name="T40" fmla="*/ 30 w 126"/>
                  <a:gd name="T41" fmla="*/ 222 h 222"/>
                  <a:gd name="T42" fmla="*/ 42 w 126"/>
                  <a:gd name="T43" fmla="*/ 222 h 222"/>
                  <a:gd name="T44" fmla="*/ 48 w 126"/>
                  <a:gd name="T45" fmla="*/ 222 h 222"/>
                  <a:gd name="T46" fmla="*/ 60 w 126"/>
                  <a:gd name="T47" fmla="*/ 222 h 222"/>
                  <a:gd name="T48" fmla="*/ 66 w 126"/>
                  <a:gd name="T49" fmla="*/ 222 h 222"/>
                  <a:gd name="T50" fmla="*/ 78 w 126"/>
                  <a:gd name="T51" fmla="*/ 222 h 222"/>
                  <a:gd name="T52" fmla="*/ 84 w 126"/>
                  <a:gd name="T53" fmla="*/ 222 h 222"/>
                  <a:gd name="T54" fmla="*/ 96 w 126"/>
                  <a:gd name="T55" fmla="*/ 222 h 222"/>
                  <a:gd name="T56" fmla="*/ 102 w 126"/>
                  <a:gd name="T57" fmla="*/ 222 h 222"/>
                  <a:gd name="T58" fmla="*/ 114 w 126"/>
                  <a:gd name="T59" fmla="*/ 216 h 222"/>
                  <a:gd name="T60" fmla="*/ 120 w 126"/>
                  <a:gd name="T61" fmla="*/ 216 h 222"/>
                  <a:gd name="T62" fmla="*/ 126 w 126"/>
                  <a:gd name="T63" fmla="*/ 210 h 222"/>
                  <a:gd name="T64" fmla="*/ 126 w 126"/>
                  <a:gd name="T65" fmla="*/ 204 h 222"/>
                  <a:gd name="T66" fmla="*/ 120 w 126"/>
                  <a:gd name="T67" fmla="*/ 198 h 222"/>
                  <a:gd name="T68" fmla="*/ 108 w 126"/>
                  <a:gd name="T69" fmla="*/ 192 h 222"/>
                  <a:gd name="T70" fmla="*/ 102 w 126"/>
                  <a:gd name="T71" fmla="*/ 192 h 222"/>
                  <a:gd name="T72" fmla="*/ 96 w 126"/>
                  <a:gd name="T73" fmla="*/ 192 h 222"/>
                  <a:gd name="T74" fmla="*/ 90 w 126"/>
                  <a:gd name="T75" fmla="*/ 186 h 222"/>
                  <a:gd name="T76" fmla="*/ 84 w 126"/>
                  <a:gd name="T77" fmla="*/ 186 h 222"/>
                  <a:gd name="T78" fmla="*/ 84 w 126"/>
                  <a:gd name="T79" fmla="*/ 192 h 222"/>
                  <a:gd name="T80" fmla="*/ 78 w 126"/>
                  <a:gd name="T81" fmla="*/ 198 h 222"/>
                  <a:gd name="T82" fmla="*/ 78 w 126"/>
                  <a:gd name="T83" fmla="*/ 204 h 222"/>
                  <a:gd name="T84" fmla="*/ 72 w 126"/>
                  <a:gd name="T85" fmla="*/ 204 h 222"/>
                  <a:gd name="T86" fmla="*/ 66 w 126"/>
                  <a:gd name="T87" fmla="*/ 210 h 222"/>
                  <a:gd name="T88" fmla="*/ 66 w 126"/>
                  <a:gd name="T89" fmla="*/ 204 h 222"/>
                  <a:gd name="T90" fmla="*/ 60 w 126"/>
                  <a:gd name="T91" fmla="*/ 198 h 222"/>
                  <a:gd name="T92" fmla="*/ 60 w 126"/>
                  <a:gd name="T93" fmla="*/ 192 h 222"/>
                  <a:gd name="T94" fmla="*/ 60 w 126"/>
                  <a:gd name="T95" fmla="*/ 186 h 222"/>
                  <a:gd name="T96" fmla="*/ 54 w 126"/>
                  <a:gd name="T97" fmla="*/ 186 h 222"/>
                  <a:gd name="T98" fmla="*/ 42 w 126"/>
                  <a:gd name="T99" fmla="*/ 186 h 222"/>
                  <a:gd name="T100" fmla="*/ 36 w 126"/>
                  <a:gd name="T101" fmla="*/ 192 h 222"/>
                  <a:gd name="T102" fmla="*/ 30 w 126"/>
                  <a:gd name="T103" fmla="*/ 192 h 222"/>
                  <a:gd name="T104" fmla="*/ 18 w 126"/>
                  <a:gd name="T105" fmla="*/ 198 h 222"/>
                  <a:gd name="T106" fmla="*/ 12 w 126"/>
                  <a:gd name="T107" fmla="*/ 198 h 222"/>
                  <a:gd name="T108" fmla="*/ 6 w 126"/>
                  <a:gd name="T109" fmla="*/ 204 h 222"/>
                  <a:gd name="T110" fmla="*/ 18 w 126"/>
                  <a:gd name="T111" fmla="*/ 24 h 222"/>
                  <a:gd name="T112" fmla="*/ 102 w 126"/>
                  <a:gd name="T113" fmla="*/ 24 h 222"/>
                  <a:gd name="T114" fmla="*/ 96 w 126"/>
                  <a:gd name="T115" fmla="*/ 60 h 222"/>
                  <a:gd name="T116" fmla="*/ 78 w 126"/>
                  <a:gd name="T117" fmla="*/ 54 h 222"/>
                  <a:gd name="T118" fmla="*/ 60 w 126"/>
                  <a:gd name="T119" fmla="*/ 48 h 222"/>
                  <a:gd name="T120" fmla="*/ 42 w 126"/>
                  <a:gd name="T121" fmla="*/ 36 h 222"/>
                  <a:gd name="T122" fmla="*/ 18 w 126"/>
                  <a:gd name="T123" fmla="*/ 2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6" h="222">
                    <a:moveTo>
                      <a:pt x="0" y="24"/>
                    </a:moveTo>
                    <a:lnTo>
                      <a:pt x="90" y="66"/>
                    </a:lnTo>
                    <a:lnTo>
                      <a:pt x="66" y="198"/>
                    </a:lnTo>
                    <a:lnTo>
                      <a:pt x="66" y="204"/>
                    </a:lnTo>
                    <a:lnTo>
                      <a:pt x="72" y="204"/>
                    </a:lnTo>
                    <a:lnTo>
                      <a:pt x="78" y="19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84" y="24"/>
                    </a:lnTo>
                    <a:lnTo>
                      <a:pt x="60" y="24"/>
                    </a:lnTo>
                    <a:lnTo>
                      <a:pt x="30" y="24"/>
                    </a:lnTo>
                    <a:lnTo>
                      <a:pt x="0" y="24"/>
                    </a:lnTo>
                    <a:close/>
                    <a:moveTo>
                      <a:pt x="6" y="204"/>
                    </a:moveTo>
                    <a:lnTo>
                      <a:pt x="12" y="210"/>
                    </a:lnTo>
                    <a:lnTo>
                      <a:pt x="12" y="216"/>
                    </a:lnTo>
                    <a:lnTo>
                      <a:pt x="24" y="216"/>
                    </a:lnTo>
                    <a:lnTo>
                      <a:pt x="30" y="222"/>
                    </a:lnTo>
                    <a:lnTo>
                      <a:pt x="42" y="222"/>
                    </a:lnTo>
                    <a:lnTo>
                      <a:pt x="48" y="222"/>
                    </a:lnTo>
                    <a:lnTo>
                      <a:pt x="60" y="222"/>
                    </a:lnTo>
                    <a:lnTo>
                      <a:pt x="66" y="222"/>
                    </a:lnTo>
                    <a:lnTo>
                      <a:pt x="78" y="222"/>
                    </a:lnTo>
                    <a:lnTo>
                      <a:pt x="84" y="222"/>
                    </a:lnTo>
                    <a:lnTo>
                      <a:pt x="96" y="222"/>
                    </a:lnTo>
                    <a:lnTo>
                      <a:pt x="102" y="222"/>
                    </a:lnTo>
                    <a:lnTo>
                      <a:pt x="114" y="216"/>
                    </a:lnTo>
                    <a:lnTo>
                      <a:pt x="120" y="216"/>
                    </a:lnTo>
                    <a:lnTo>
                      <a:pt x="126" y="210"/>
                    </a:lnTo>
                    <a:lnTo>
                      <a:pt x="126" y="204"/>
                    </a:lnTo>
                    <a:lnTo>
                      <a:pt x="120" y="198"/>
                    </a:lnTo>
                    <a:lnTo>
                      <a:pt x="108" y="192"/>
                    </a:lnTo>
                    <a:lnTo>
                      <a:pt x="102" y="192"/>
                    </a:lnTo>
                    <a:lnTo>
                      <a:pt x="96" y="192"/>
                    </a:lnTo>
                    <a:lnTo>
                      <a:pt x="90" y="186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78" y="198"/>
                    </a:lnTo>
                    <a:lnTo>
                      <a:pt x="78" y="204"/>
                    </a:lnTo>
                    <a:lnTo>
                      <a:pt x="72" y="204"/>
                    </a:lnTo>
                    <a:lnTo>
                      <a:pt x="66" y="210"/>
                    </a:lnTo>
                    <a:lnTo>
                      <a:pt x="66" y="204"/>
                    </a:lnTo>
                    <a:lnTo>
                      <a:pt x="60" y="198"/>
                    </a:lnTo>
                    <a:lnTo>
                      <a:pt x="60" y="192"/>
                    </a:lnTo>
                    <a:lnTo>
                      <a:pt x="60" y="186"/>
                    </a:lnTo>
                    <a:lnTo>
                      <a:pt x="54" y="186"/>
                    </a:lnTo>
                    <a:lnTo>
                      <a:pt x="42" y="186"/>
                    </a:lnTo>
                    <a:lnTo>
                      <a:pt x="36" y="192"/>
                    </a:lnTo>
                    <a:lnTo>
                      <a:pt x="30" y="192"/>
                    </a:lnTo>
                    <a:lnTo>
                      <a:pt x="18" y="198"/>
                    </a:lnTo>
                    <a:lnTo>
                      <a:pt x="12" y="198"/>
                    </a:lnTo>
                    <a:lnTo>
                      <a:pt x="6" y="204"/>
                    </a:lnTo>
                    <a:close/>
                    <a:moveTo>
                      <a:pt x="18" y="24"/>
                    </a:moveTo>
                    <a:lnTo>
                      <a:pt x="102" y="24"/>
                    </a:lnTo>
                    <a:lnTo>
                      <a:pt x="96" y="60"/>
                    </a:lnTo>
                    <a:lnTo>
                      <a:pt x="78" y="54"/>
                    </a:lnTo>
                    <a:lnTo>
                      <a:pt x="60" y="48"/>
                    </a:lnTo>
                    <a:lnTo>
                      <a:pt x="42" y="36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4" name="Freeform 616"/>
              <p:cNvSpPr>
                <a:spLocks/>
              </p:cNvSpPr>
              <p:nvPr/>
            </p:nvSpPr>
            <p:spPr bwMode="auto">
              <a:xfrm>
                <a:off x="-76" y="3448"/>
                <a:ext cx="114" cy="204"/>
              </a:xfrm>
              <a:custGeom>
                <a:avLst/>
                <a:gdLst>
                  <a:gd name="T0" fmla="*/ 0 w 114"/>
                  <a:gd name="T1" fmla="*/ 24 h 204"/>
                  <a:gd name="T2" fmla="*/ 90 w 114"/>
                  <a:gd name="T3" fmla="*/ 66 h 204"/>
                  <a:gd name="T4" fmla="*/ 66 w 114"/>
                  <a:gd name="T5" fmla="*/ 198 h 204"/>
                  <a:gd name="T6" fmla="*/ 66 w 114"/>
                  <a:gd name="T7" fmla="*/ 204 h 204"/>
                  <a:gd name="T8" fmla="*/ 72 w 114"/>
                  <a:gd name="T9" fmla="*/ 204 h 204"/>
                  <a:gd name="T10" fmla="*/ 78 w 114"/>
                  <a:gd name="T11" fmla="*/ 198 h 204"/>
                  <a:gd name="T12" fmla="*/ 114 w 114"/>
                  <a:gd name="T13" fmla="*/ 6 h 204"/>
                  <a:gd name="T14" fmla="*/ 114 w 114"/>
                  <a:gd name="T15" fmla="*/ 0 h 204"/>
                  <a:gd name="T16" fmla="*/ 108 w 114"/>
                  <a:gd name="T17" fmla="*/ 0 h 204"/>
                  <a:gd name="T18" fmla="*/ 108 w 114"/>
                  <a:gd name="T19" fmla="*/ 6 h 204"/>
                  <a:gd name="T20" fmla="*/ 102 w 114"/>
                  <a:gd name="T21" fmla="*/ 12 h 204"/>
                  <a:gd name="T22" fmla="*/ 102 w 114"/>
                  <a:gd name="T23" fmla="*/ 24 h 204"/>
                  <a:gd name="T24" fmla="*/ 84 w 114"/>
                  <a:gd name="T25" fmla="*/ 24 h 204"/>
                  <a:gd name="T26" fmla="*/ 60 w 114"/>
                  <a:gd name="T27" fmla="*/ 24 h 204"/>
                  <a:gd name="T28" fmla="*/ 30 w 114"/>
                  <a:gd name="T29" fmla="*/ 24 h 204"/>
                  <a:gd name="T30" fmla="*/ 0 w 114"/>
                  <a:gd name="T31" fmla="*/ 2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204">
                    <a:moveTo>
                      <a:pt x="0" y="24"/>
                    </a:moveTo>
                    <a:lnTo>
                      <a:pt x="90" y="66"/>
                    </a:lnTo>
                    <a:lnTo>
                      <a:pt x="66" y="198"/>
                    </a:lnTo>
                    <a:lnTo>
                      <a:pt x="66" y="204"/>
                    </a:lnTo>
                    <a:lnTo>
                      <a:pt x="72" y="204"/>
                    </a:lnTo>
                    <a:lnTo>
                      <a:pt x="78" y="19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84" y="24"/>
                    </a:lnTo>
                    <a:lnTo>
                      <a:pt x="60" y="24"/>
                    </a:lnTo>
                    <a:lnTo>
                      <a:pt x="30" y="24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5" name="Freeform 617"/>
              <p:cNvSpPr>
                <a:spLocks/>
              </p:cNvSpPr>
              <p:nvPr/>
            </p:nvSpPr>
            <p:spPr bwMode="auto">
              <a:xfrm>
                <a:off x="-70" y="3634"/>
                <a:ext cx="120" cy="36"/>
              </a:xfrm>
              <a:custGeom>
                <a:avLst/>
                <a:gdLst>
                  <a:gd name="T0" fmla="*/ 0 w 120"/>
                  <a:gd name="T1" fmla="*/ 18 h 36"/>
                  <a:gd name="T2" fmla="*/ 6 w 120"/>
                  <a:gd name="T3" fmla="*/ 24 h 36"/>
                  <a:gd name="T4" fmla="*/ 6 w 120"/>
                  <a:gd name="T5" fmla="*/ 30 h 36"/>
                  <a:gd name="T6" fmla="*/ 18 w 120"/>
                  <a:gd name="T7" fmla="*/ 30 h 36"/>
                  <a:gd name="T8" fmla="*/ 24 w 120"/>
                  <a:gd name="T9" fmla="*/ 36 h 36"/>
                  <a:gd name="T10" fmla="*/ 36 w 120"/>
                  <a:gd name="T11" fmla="*/ 36 h 36"/>
                  <a:gd name="T12" fmla="*/ 42 w 120"/>
                  <a:gd name="T13" fmla="*/ 36 h 36"/>
                  <a:gd name="T14" fmla="*/ 54 w 120"/>
                  <a:gd name="T15" fmla="*/ 36 h 36"/>
                  <a:gd name="T16" fmla="*/ 60 w 120"/>
                  <a:gd name="T17" fmla="*/ 36 h 36"/>
                  <a:gd name="T18" fmla="*/ 72 w 120"/>
                  <a:gd name="T19" fmla="*/ 36 h 36"/>
                  <a:gd name="T20" fmla="*/ 78 w 120"/>
                  <a:gd name="T21" fmla="*/ 36 h 36"/>
                  <a:gd name="T22" fmla="*/ 90 w 120"/>
                  <a:gd name="T23" fmla="*/ 36 h 36"/>
                  <a:gd name="T24" fmla="*/ 96 w 120"/>
                  <a:gd name="T25" fmla="*/ 36 h 36"/>
                  <a:gd name="T26" fmla="*/ 108 w 120"/>
                  <a:gd name="T27" fmla="*/ 30 h 36"/>
                  <a:gd name="T28" fmla="*/ 114 w 120"/>
                  <a:gd name="T29" fmla="*/ 30 h 36"/>
                  <a:gd name="T30" fmla="*/ 120 w 120"/>
                  <a:gd name="T31" fmla="*/ 24 h 36"/>
                  <a:gd name="T32" fmla="*/ 120 w 120"/>
                  <a:gd name="T33" fmla="*/ 18 h 36"/>
                  <a:gd name="T34" fmla="*/ 114 w 120"/>
                  <a:gd name="T35" fmla="*/ 12 h 36"/>
                  <a:gd name="T36" fmla="*/ 102 w 120"/>
                  <a:gd name="T37" fmla="*/ 6 h 36"/>
                  <a:gd name="T38" fmla="*/ 96 w 120"/>
                  <a:gd name="T39" fmla="*/ 6 h 36"/>
                  <a:gd name="T40" fmla="*/ 90 w 120"/>
                  <a:gd name="T41" fmla="*/ 6 h 36"/>
                  <a:gd name="T42" fmla="*/ 84 w 120"/>
                  <a:gd name="T43" fmla="*/ 0 h 36"/>
                  <a:gd name="T44" fmla="*/ 78 w 120"/>
                  <a:gd name="T45" fmla="*/ 0 h 36"/>
                  <a:gd name="T46" fmla="*/ 78 w 120"/>
                  <a:gd name="T47" fmla="*/ 6 h 36"/>
                  <a:gd name="T48" fmla="*/ 72 w 120"/>
                  <a:gd name="T49" fmla="*/ 12 h 36"/>
                  <a:gd name="T50" fmla="*/ 72 w 120"/>
                  <a:gd name="T51" fmla="*/ 18 h 36"/>
                  <a:gd name="T52" fmla="*/ 66 w 120"/>
                  <a:gd name="T53" fmla="*/ 18 h 36"/>
                  <a:gd name="T54" fmla="*/ 60 w 120"/>
                  <a:gd name="T55" fmla="*/ 24 h 36"/>
                  <a:gd name="T56" fmla="*/ 60 w 120"/>
                  <a:gd name="T57" fmla="*/ 18 h 36"/>
                  <a:gd name="T58" fmla="*/ 54 w 120"/>
                  <a:gd name="T59" fmla="*/ 12 h 36"/>
                  <a:gd name="T60" fmla="*/ 54 w 120"/>
                  <a:gd name="T61" fmla="*/ 6 h 36"/>
                  <a:gd name="T62" fmla="*/ 54 w 120"/>
                  <a:gd name="T63" fmla="*/ 0 h 36"/>
                  <a:gd name="T64" fmla="*/ 48 w 120"/>
                  <a:gd name="T65" fmla="*/ 0 h 36"/>
                  <a:gd name="T66" fmla="*/ 36 w 120"/>
                  <a:gd name="T67" fmla="*/ 0 h 36"/>
                  <a:gd name="T68" fmla="*/ 30 w 120"/>
                  <a:gd name="T69" fmla="*/ 6 h 36"/>
                  <a:gd name="T70" fmla="*/ 24 w 120"/>
                  <a:gd name="T71" fmla="*/ 6 h 36"/>
                  <a:gd name="T72" fmla="*/ 12 w 120"/>
                  <a:gd name="T73" fmla="*/ 12 h 36"/>
                  <a:gd name="T74" fmla="*/ 6 w 120"/>
                  <a:gd name="T75" fmla="*/ 12 h 36"/>
                  <a:gd name="T76" fmla="*/ 0 w 120"/>
                  <a:gd name="T77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36">
                    <a:moveTo>
                      <a:pt x="0" y="18"/>
                    </a:moveTo>
                    <a:lnTo>
                      <a:pt x="6" y="24"/>
                    </a:lnTo>
                    <a:lnTo>
                      <a:pt x="6" y="30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54" y="36"/>
                    </a:lnTo>
                    <a:lnTo>
                      <a:pt x="60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14" y="30"/>
                    </a:lnTo>
                    <a:lnTo>
                      <a:pt x="120" y="24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6" name="Freeform 618"/>
              <p:cNvSpPr>
                <a:spLocks/>
              </p:cNvSpPr>
              <p:nvPr/>
            </p:nvSpPr>
            <p:spPr bwMode="auto">
              <a:xfrm>
                <a:off x="-58" y="3472"/>
                <a:ext cx="84" cy="36"/>
              </a:xfrm>
              <a:custGeom>
                <a:avLst/>
                <a:gdLst>
                  <a:gd name="T0" fmla="*/ 0 w 84"/>
                  <a:gd name="T1" fmla="*/ 0 h 36"/>
                  <a:gd name="T2" fmla="*/ 84 w 84"/>
                  <a:gd name="T3" fmla="*/ 0 h 36"/>
                  <a:gd name="T4" fmla="*/ 78 w 84"/>
                  <a:gd name="T5" fmla="*/ 36 h 36"/>
                  <a:gd name="T6" fmla="*/ 60 w 84"/>
                  <a:gd name="T7" fmla="*/ 30 h 36"/>
                  <a:gd name="T8" fmla="*/ 42 w 84"/>
                  <a:gd name="T9" fmla="*/ 24 h 36"/>
                  <a:gd name="T10" fmla="*/ 24 w 84"/>
                  <a:gd name="T11" fmla="*/ 12 h 36"/>
                  <a:gd name="T12" fmla="*/ 0 w 84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36">
                    <a:moveTo>
                      <a:pt x="0" y="0"/>
                    </a:moveTo>
                    <a:lnTo>
                      <a:pt x="84" y="0"/>
                    </a:lnTo>
                    <a:lnTo>
                      <a:pt x="78" y="36"/>
                    </a:lnTo>
                    <a:lnTo>
                      <a:pt x="60" y="30"/>
                    </a:lnTo>
                    <a:lnTo>
                      <a:pt x="42" y="24"/>
                    </a:lnTo>
                    <a:lnTo>
                      <a:pt x="24" y="1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7" name="Freeform 619"/>
              <p:cNvSpPr>
                <a:spLocks noEditPoints="1"/>
              </p:cNvSpPr>
              <p:nvPr/>
            </p:nvSpPr>
            <p:spPr bwMode="auto">
              <a:xfrm>
                <a:off x="-304" y="2848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  <a:gd name="T84" fmla="*/ 18 w 78"/>
                  <a:gd name="T85" fmla="*/ 54 h 138"/>
                  <a:gd name="T86" fmla="*/ 36 w 78"/>
                  <a:gd name="T87" fmla="*/ 18 h 138"/>
                  <a:gd name="T88" fmla="*/ 42 w 78"/>
                  <a:gd name="T89" fmla="*/ 18 h 138"/>
                  <a:gd name="T90" fmla="*/ 30 w 78"/>
                  <a:gd name="T91" fmla="*/ 66 h 138"/>
                  <a:gd name="T92" fmla="*/ 24 w 78"/>
                  <a:gd name="T93" fmla="*/ 66 h 138"/>
                  <a:gd name="T94" fmla="*/ 24 w 78"/>
                  <a:gd name="T95" fmla="*/ 60 h 138"/>
                  <a:gd name="T96" fmla="*/ 18 w 78"/>
                  <a:gd name="T97" fmla="*/ 60 h 138"/>
                  <a:gd name="T98" fmla="*/ 18 w 78"/>
                  <a:gd name="T9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  <a:close/>
                    <a:moveTo>
                      <a:pt x="18" y="54"/>
                    </a:moveTo>
                    <a:lnTo>
                      <a:pt x="36" y="18"/>
                    </a:lnTo>
                    <a:lnTo>
                      <a:pt x="42" y="18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8" name="Freeform 620"/>
              <p:cNvSpPr>
                <a:spLocks/>
              </p:cNvSpPr>
              <p:nvPr/>
            </p:nvSpPr>
            <p:spPr bwMode="auto">
              <a:xfrm>
                <a:off x="-304" y="2848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69" name="Freeform 621"/>
              <p:cNvSpPr>
                <a:spLocks/>
              </p:cNvSpPr>
              <p:nvPr/>
            </p:nvSpPr>
            <p:spPr bwMode="auto">
              <a:xfrm>
                <a:off x="-286" y="2866"/>
                <a:ext cx="24" cy="48"/>
              </a:xfrm>
              <a:custGeom>
                <a:avLst/>
                <a:gdLst>
                  <a:gd name="T0" fmla="*/ 0 w 24"/>
                  <a:gd name="T1" fmla="*/ 36 h 48"/>
                  <a:gd name="T2" fmla="*/ 18 w 24"/>
                  <a:gd name="T3" fmla="*/ 0 h 48"/>
                  <a:gd name="T4" fmla="*/ 24 w 24"/>
                  <a:gd name="T5" fmla="*/ 0 h 48"/>
                  <a:gd name="T6" fmla="*/ 12 w 24"/>
                  <a:gd name="T7" fmla="*/ 48 h 48"/>
                  <a:gd name="T8" fmla="*/ 6 w 24"/>
                  <a:gd name="T9" fmla="*/ 48 h 48"/>
                  <a:gd name="T10" fmla="*/ 6 w 24"/>
                  <a:gd name="T11" fmla="*/ 42 h 48"/>
                  <a:gd name="T12" fmla="*/ 0 w 24"/>
                  <a:gd name="T13" fmla="*/ 42 h 48"/>
                  <a:gd name="T14" fmla="*/ 0 w 24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8">
                    <a:moveTo>
                      <a:pt x="0" y="36"/>
                    </a:moveTo>
                    <a:lnTo>
                      <a:pt x="18" y="0"/>
                    </a:lnTo>
                    <a:lnTo>
                      <a:pt x="24" y="0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70" name="Freeform 622"/>
              <p:cNvSpPr>
                <a:spLocks/>
              </p:cNvSpPr>
              <p:nvPr/>
            </p:nvSpPr>
            <p:spPr bwMode="auto">
              <a:xfrm>
                <a:off x="-154" y="3358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12 w 36"/>
                  <a:gd name="T3" fmla="*/ 0 h 6"/>
                  <a:gd name="T4" fmla="*/ 18 w 36"/>
                  <a:gd name="T5" fmla="*/ 0 h 6"/>
                  <a:gd name="T6" fmla="*/ 30 w 36"/>
                  <a:gd name="T7" fmla="*/ 0 h 6"/>
                  <a:gd name="T8" fmla="*/ 36 w 3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71" name="Freeform 623"/>
              <p:cNvSpPr>
                <a:spLocks/>
              </p:cNvSpPr>
              <p:nvPr/>
            </p:nvSpPr>
            <p:spPr bwMode="auto">
              <a:xfrm>
                <a:off x="-112" y="3448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12 w 36"/>
                  <a:gd name="T3" fmla="*/ 6 h 12"/>
                  <a:gd name="T4" fmla="*/ 18 w 36"/>
                  <a:gd name="T5" fmla="*/ 0 h 12"/>
                  <a:gd name="T6" fmla="*/ 30 w 36"/>
                  <a:gd name="T7" fmla="*/ 6 h 12"/>
                  <a:gd name="T8" fmla="*/ 36 w 3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30" y="6"/>
                    </a:lnTo>
                    <a:lnTo>
                      <a:pt x="36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47472" name="Group 624"/>
              <p:cNvGrpSpPr>
                <a:grpSpLocks/>
              </p:cNvGrpSpPr>
              <p:nvPr/>
            </p:nvGrpSpPr>
            <p:grpSpPr bwMode="auto">
              <a:xfrm>
                <a:off x="-6" y="2427"/>
                <a:ext cx="302" cy="1222"/>
                <a:chOff x="2658" y="842"/>
                <a:chExt cx="302" cy="1222"/>
              </a:xfrm>
            </p:grpSpPr>
            <p:sp>
              <p:nvSpPr>
                <p:cNvPr id="847473" name="Line 625"/>
                <p:cNvSpPr>
                  <a:spLocks noChangeShapeType="1"/>
                </p:cNvSpPr>
                <p:nvPr/>
              </p:nvSpPr>
              <p:spPr bwMode="auto">
                <a:xfrm flipV="1">
                  <a:off x="2658" y="984"/>
                  <a:ext cx="228" cy="1080"/>
                </a:xfrm>
                <a:prstGeom prst="line">
                  <a:avLst/>
                </a:prstGeom>
                <a:no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47474" name="Group 626"/>
                <p:cNvGrpSpPr>
                  <a:grpSpLocks/>
                </p:cNvGrpSpPr>
                <p:nvPr/>
              </p:nvGrpSpPr>
              <p:grpSpPr bwMode="auto">
                <a:xfrm>
                  <a:off x="2882" y="842"/>
                  <a:ext cx="78" cy="138"/>
                  <a:chOff x="5190" y="1609"/>
                  <a:chExt cx="78" cy="138"/>
                </a:xfrm>
              </p:grpSpPr>
              <p:sp>
                <p:nvSpPr>
                  <p:cNvPr id="847475" name="Freeform 627"/>
                  <p:cNvSpPr>
                    <a:spLocks noEditPoints="1"/>
                  </p:cNvSpPr>
                  <p:nvPr/>
                </p:nvSpPr>
                <p:spPr bwMode="auto">
                  <a:xfrm>
                    <a:off x="5190" y="1609"/>
                    <a:ext cx="78" cy="138"/>
                  </a:xfrm>
                  <a:custGeom>
                    <a:avLst/>
                    <a:gdLst>
                      <a:gd name="T0" fmla="*/ 0 w 78"/>
                      <a:gd name="T1" fmla="*/ 66 h 138"/>
                      <a:gd name="T2" fmla="*/ 0 w 78"/>
                      <a:gd name="T3" fmla="*/ 72 h 138"/>
                      <a:gd name="T4" fmla="*/ 0 w 78"/>
                      <a:gd name="T5" fmla="*/ 78 h 138"/>
                      <a:gd name="T6" fmla="*/ 6 w 78"/>
                      <a:gd name="T7" fmla="*/ 78 h 138"/>
                      <a:gd name="T8" fmla="*/ 6 w 78"/>
                      <a:gd name="T9" fmla="*/ 84 h 138"/>
                      <a:gd name="T10" fmla="*/ 12 w 78"/>
                      <a:gd name="T11" fmla="*/ 84 h 138"/>
                      <a:gd name="T12" fmla="*/ 18 w 78"/>
                      <a:gd name="T13" fmla="*/ 90 h 138"/>
                      <a:gd name="T14" fmla="*/ 24 w 78"/>
                      <a:gd name="T15" fmla="*/ 90 h 138"/>
                      <a:gd name="T16" fmla="*/ 12 w 78"/>
                      <a:gd name="T17" fmla="*/ 138 h 138"/>
                      <a:gd name="T18" fmla="*/ 30 w 78"/>
                      <a:gd name="T19" fmla="*/ 96 h 138"/>
                      <a:gd name="T20" fmla="*/ 36 w 78"/>
                      <a:gd name="T21" fmla="*/ 96 h 138"/>
                      <a:gd name="T22" fmla="*/ 42 w 78"/>
                      <a:gd name="T23" fmla="*/ 96 h 138"/>
                      <a:gd name="T24" fmla="*/ 48 w 78"/>
                      <a:gd name="T25" fmla="*/ 96 h 138"/>
                      <a:gd name="T26" fmla="*/ 60 w 78"/>
                      <a:gd name="T27" fmla="*/ 96 h 138"/>
                      <a:gd name="T28" fmla="*/ 66 w 78"/>
                      <a:gd name="T29" fmla="*/ 96 h 138"/>
                      <a:gd name="T30" fmla="*/ 66 w 78"/>
                      <a:gd name="T31" fmla="*/ 90 h 138"/>
                      <a:gd name="T32" fmla="*/ 72 w 78"/>
                      <a:gd name="T33" fmla="*/ 84 h 138"/>
                      <a:gd name="T34" fmla="*/ 66 w 78"/>
                      <a:gd name="T35" fmla="*/ 78 h 138"/>
                      <a:gd name="T36" fmla="*/ 66 w 78"/>
                      <a:gd name="T37" fmla="*/ 72 h 138"/>
                      <a:gd name="T38" fmla="*/ 66 w 78"/>
                      <a:gd name="T39" fmla="*/ 66 h 138"/>
                      <a:gd name="T40" fmla="*/ 60 w 78"/>
                      <a:gd name="T41" fmla="*/ 66 h 138"/>
                      <a:gd name="T42" fmla="*/ 66 w 78"/>
                      <a:gd name="T43" fmla="*/ 24 h 138"/>
                      <a:gd name="T44" fmla="*/ 72 w 78"/>
                      <a:gd name="T45" fmla="*/ 24 h 138"/>
                      <a:gd name="T46" fmla="*/ 78 w 78"/>
                      <a:gd name="T47" fmla="*/ 24 h 138"/>
                      <a:gd name="T48" fmla="*/ 78 w 78"/>
                      <a:gd name="T49" fmla="*/ 18 h 138"/>
                      <a:gd name="T50" fmla="*/ 78 w 78"/>
                      <a:gd name="T51" fmla="*/ 12 h 138"/>
                      <a:gd name="T52" fmla="*/ 72 w 78"/>
                      <a:gd name="T53" fmla="*/ 6 h 138"/>
                      <a:gd name="T54" fmla="*/ 66 w 78"/>
                      <a:gd name="T55" fmla="*/ 0 h 138"/>
                      <a:gd name="T56" fmla="*/ 60 w 78"/>
                      <a:gd name="T57" fmla="*/ 0 h 138"/>
                      <a:gd name="T58" fmla="*/ 54 w 78"/>
                      <a:gd name="T59" fmla="*/ 0 h 138"/>
                      <a:gd name="T60" fmla="*/ 48 w 78"/>
                      <a:gd name="T61" fmla="*/ 0 h 138"/>
                      <a:gd name="T62" fmla="*/ 42 w 78"/>
                      <a:gd name="T63" fmla="*/ 0 h 138"/>
                      <a:gd name="T64" fmla="*/ 36 w 78"/>
                      <a:gd name="T65" fmla="*/ 0 h 138"/>
                      <a:gd name="T66" fmla="*/ 30 w 78"/>
                      <a:gd name="T67" fmla="*/ 0 h 138"/>
                      <a:gd name="T68" fmla="*/ 30 w 78"/>
                      <a:gd name="T69" fmla="*/ 6 h 138"/>
                      <a:gd name="T70" fmla="*/ 30 w 78"/>
                      <a:gd name="T71" fmla="*/ 12 h 138"/>
                      <a:gd name="T72" fmla="*/ 36 w 78"/>
                      <a:gd name="T73" fmla="*/ 12 h 138"/>
                      <a:gd name="T74" fmla="*/ 18 w 78"/>
                      <a:gd name="T75" fmla="*/ 54 h 138"/>
                      <a:gd name="T76" fmla="*/ 12 w 78"/>
                      <a:gd name="T77" fmla="*/ 54 h 138"/>
                      <a:gd name="T78" fmla="*/ 6 w 78"/>
                      <a:gd name="T79" fmla="*/ 54 h 138"/>
                      <a:gd name="T80" fmla="*/ 0 w 78"/>
                      <a:gd name="T81" fmla="*/ 60 h 138"/>
                      <a:gd name="T82" fmla="*/ 0 w 78"/>
                      <a:gd name="T83" fmla="*/ 66 h 138"/>
                      <a:gd name="T84" fmla="*/ 18 w 78"/>
                      <a:gd name="T85" fmla="*/ 54 h 138"/>
                      <a:gd name="T86" fmla="*/ 36 w 78"/>
                      <a:gd name="T87" fmla="*/ 18 h 138"/>
                      <a:gd name="T88" fmla="*/ 42 w 78"/>
                      <a:gd name="T89" fmla="*/ 18 h 138"/>
                      <a:gd name="T90" fmla="*/ 30 w 78"/>
                      <a:gd name="T91" fmla="*/ 66 h 138"/>
                      <a:gd name="T92" fmla="*/ 24 w 78"/>
                      <a:gd name="T93" fmla="*/ 66 h 138"/>
                      <a:gd name="T94" fmla="*/ 24 w 78"/>
                      <a:gd name="T95" fmla="*/ 60 h 138"/>
                      <a:gd name="T96" fmla="*/ 18 w 78"/>
                      <a:gd name="T97" fmla="*/ 60 h 138"/>
                      <a:gd name="T98" fmla="*/ 18 w 78"/>
                      <a:gd name="T99" fmla="*/ 54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8" h="138">
                        <a:moveTo>
                          <a:pt x="0" y="66"/>
                        </a:moveTo>
                        <a:lnTo>
                          <a:pt x="0" y="72"/>
                        </a:lnTo>
                        <a:lnTo>
                          <a:pt x="0" y="78"/>
                        </a:lnTo>
                        <a:lnTo>
                          <a:pt x="6" y="78"/>
                        </a:lnTo>
                        <a:lnTo>
                          <a:pt x="6" y="84"/>
                        </a:lnTo>
                        <a:lnTo>
                          <a:pt x="12" y="84"/>
                        </a:lnTo>
                        <a:lnTo>
                          <a:pt x="18" y="90"/>
                        </a:lnTo>
                        <a:lnTo>
                          <a:pt x="24" y="90"/>
                        </a:lnTo>
                        <a:lnTo>
                          <a:pt x="12" y="138"/>
                        </a:lnTo>
                        <a:lnTo>
                          <a:pt x="30" y="96"/>
                        </a:lnTo>
                        <a:lnTo>
                          <a:pt x="36" y="96"/>
                        </a:lnTo>
                        <a:lnTo>
                          <a:pt x="42" y="96"/>
                        </a:lnTo>
                        <a:lnTo>
                          <a:pt x="48" y="96"/>
                        </a:lnTo>
                        <a:lnTo>
                          <a:pt x="60" y="96"/>
                        </a:lnTo>
                        <a:lnTo>
                          <a:pt x="66" y="96"/>
                        </a:lnTo>
                        <a:lnTo>
                          <a:pt x="66" y="90"/>
                        </a:lnTo>
                        <a:lnTo>
                          <a:pt x="72" y="84"/>
                        </a:lnTo>
                        <a:lnTo>
                          <a:pt x="66" y="78"/>
                        </a:lnTo>
                        <a:lnTo>
                          <a:pt x="66" y="72"/>
                        </a:lnTo>
                        <a:lnTo>
                          <a:pt x="66" y="66"/>
                        </a:lnTo>
                        <a:lnTo>
                          <a:pt x="60" y="66"/>
                        </a:lnTo>
                        <a:lnTo>
                          <a:pt x="66" y="24"/>
                        </a:lnTo>
                        <a:lnTo>
                          <a:pt x="72" y="24"/>
                        </a:lnTo>
                        <a:lnTo>
                          <a:pt x="78" y="24"/>
                        </a:lnTo>
                        <a:lnTo>
                          <a:pt x="78" y="18"/>
                        </a:lnTo>
                        <a:lnTo>
                          <a:pt x="78" y="12"/>
                        </a:lnTo>
                        <a:lnTo>
                          <a:pt x="72" y="6"/>
                        </a:lnTo>
                        <a:lnTo>
                          <a:pt x="66" y="0"/>
                        </a:lnTo>
                        <a:lnTo>
                          <a:pt x="60" y="0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18" y="54"/>
                        </a:lnTo>
                        <a:lnTo>
                          <a:pt x="12" y="54"/>
                        </a:lnTo>
                        <a:lnTo>
                          <a:pt x="6" y="54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close/>
                        <a:moveTo>
                          <a:pt x="18" y="54"/>
                        </a:moveTo>
                        <a:lnTo>
                          <a:pt x="36" y="18"/>
                        </a:lnTo>
                        <a:lnTo>
                          <a:pt x="42" y="18"/>
                        </a:lnTo>
                        <a:lnTo>
                          <a:pt x="30" y="66"/>
                        </a:lnTo>
                        <a:lnTo>
                          <a:pt x="24" y="66"/>
                        </a:lnTo>
                        <a:lnTo>
                          <a:pt x="24" y="60"/>
                        </a:lnTo>
                        <a:lnTo>
                          <a:pt x="18" y="60"/>
                        </a:lnTo>
                        <a:lnTo>
                          <a:pt x="18" y="54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7476" name="Freeform 628"/>
                  <p:cNvSpPr>
                    <a:spLocks/>
                  </p:cNvSpPr>
                  <p:nvPr/>
                </p:nvSpPr>
                <p:spPr bwMode="auto">
                  <a:xfrm>
                    <a:off x="5190" y="1609"/>
                    <a:ext cx="78" cy="138"/>
                  </a:xfrm>
                  <a:custGeom>
                    <a:avLst/>
                    <a:gdLst>
                      <a:gd name="T0" fmla="*/ 0 w 78"/>
                      <a:gd name="T1" fmla="*/ 66 h 138"/>
                      <a:gd name="T2" fmla="*/ 0 w 78"/>
                      <a:gd name="T3" fmla="*/ 72 h 138"/>
                      <a:gd name="T4" fmla="*/ 0 w 78"/>
                      <a:gd name="T5" fmla="*/ 78 h 138"/>
                      <a:gd name="T6" fmla="*/ 6 w 78"/>
                      <a:gd name="T7" fmla="*/ 78 h 138"/>
                      <a:gd name="T8" fmla="*/ 6 w 78"/>
                      <a:gd name="T9" fmla="*/ 84 h 138"/>
                      <a:gd name="T10" fmla="*/ 12 w 78"/>
                      <a:gd name="T11" fmla="*/ 84 h 138"/>
                      <a:gd name="T12" fmla="*/ 18 w 78"/>
                      <a:gd name="T13" fmla="*/ 90 h 138"/>
                      <a:gd name="T14" fmla="*/ 24 w 78"/>
                      <a:gd name="T15" fmla="*/ 90 h 138"/>
                      <a:gd name="T16" fmla="*/ 12 w 78"/>
                      <a:gd name="T17" fmla="*/ 138 h 138"/>
                      <a:gd name="T18" fmla="*/ 30 w 78"/>
                      <a:gd name="T19" fmla="*/ 96 h 138"/>
                      <a:gd name="T20" fmla="*/ 36 w 78"/>
                      <a:gd name="T21" fmla="*/ 96 h 138"/>
                      <a:gd name="T22" fmla="*/ 42 w 78"/>
                      <a:gd name="T23" fmla="*/ 96 h 138"/>
                      <a:gd name="T24" fmla="*/ 48 w 78"/>
                      <a:gd name="T25" fmla="*/ 96 h 138"/>
                      <a:gd name="T26" fmla="*/ 60 w 78"/>
                      <a:gd name="T27" fmla="*/ 96 h 138"/>
                      <a:gd name="T28" fmla="*/ 66 w 78"/>
                      <a:gd name="T29" fmla="*/ 96 h 138"/>
                      <a:gd name="T30" fmla="*/ 66 w 78"/>
                      <a:gd name="T31" fmla="*/ 90 h 138"/>
                      <a:gd name="T32" fmla="*/ 72 w 78"/>
                      <a:gd name="T33" fmla="*/ 84 h 138"/>
                      <a:gd name="T34" fmla="*/ 66 w 78"/>
                      <a:gd name="T35" fmla="*/ 78 h 138"/>
                      <a:gd name="T36" fmla="*/ 66 w 78"/>
                      <a:gd name="T37" fmla="*/ 72 h 138"/>
                      <a:gd name="T38" fmla="*/ 66 w 78"/>
                      <a:gd name="T39" fmla="*/ 66 h 138"/>
                      <a:gd name="T40" fmla="*/ 60 w 78"/>
                      <a:gd name="T41" fmla="*/ 66 h 138"/>
                      <a:gd name="T42" fmla="*/ 66 w 78"/>
                      <a:gd name="T43" fmla="*/ 24 h 138"/>
                      <a:gd name="T44" fmla="*/ 72 w 78"/>
                      <a:gd name="T45" fmla="*/ 24 h 138"/>
                      <a:gd name="T46" fmla="*/ 78 w 78"/>
                      <a:gd name="T47" fmla="*/ 24 h 138"/>
                      <a:gd name="T48" fmla="*/ 78 w 78"/>
                      <a:gd name="T49" fmla="*/ 18 h 138"/>
                      <a:gd name="T50" fmla="*/ 78 w 78"/>
                      <a:gd name="T51" fmla="*/ 12 h 138"/>
                      <a:gd name="T52" fmla="*/ 72 w 78"/>
                      <a:gd name="T53" fmla="*/ 6 h 138"/>
                      <a:gd name="T54" fmla="*/ 66 w 78"/>
                      <a:gd name="T55" fmla="*/ 0 h 138"/>
                      <a:gd name="T56" fmla="*/ 60 w 78"/>
                      <a:gd name="T57" fmla="*/ 0 h 138"/>
                      <a:gd name="T58" fmla="*/ 54 w 78"/>
                      <a:gd name="T59" fmla="*/ 0 h 138"/>
                      <a:gd name="T60" fmla="*/ 48 w 78"/>
                      <a:gd name="T61" fmla="*/ 0 h 138"/>
                      <a:gd name="T62" fmla="*/ 42 w 78"/>
                      <a:gd name="T63" fmla="*/ 0 h 138"/>
                      <a:gd name="T64" fmla="*/ 36 w 78"/>
                      <a:gd name="T65" fmla="*/ 0 h 138"/>
                      <a:gd name="T66" fmla="*/ 30 w 78"/>
                      <a:gd name="T67" fmla="*/ 0 h 138"/>
                      <a:gd name="T68" fmla="*/ 30 w 78"/>
                      <a:gd name="T69" fmla="*/ 6 h 138"/>
                      <a:gd name="T70" fmla="*/ 30 w 78"/>
                      <a:gd name="T71" fmla="*/ 12 h 138"/>
                      <a:gd name="T72" fmla="*/ 36 w 78"/>
                      <a:gd name="T73" fmla="*/ 12 h 138"/>
                      <a:gd name="T74" fmla="*/ 18 w 78"/>
                      <a:gd name="T75" fmla="*/ 54 h 138"/>
                      <a:gd name="T76" fmla="*/ 12 w 78"/>
                      <a:gd name="T77" fmla="*/ 54 h 138"/>
                      <a:gd name="T78" fmla="*/ 6 w 78"/>
                      <a:gd name="T79" fmla="*/ 54 h 138"/>
                      <a:gd name="T80" fmla="*/ 0 w 78"/>
                      <a:gd name="T81" fmla="*/ 60 h 138"/>
                      <a:gd name="T82" fmla="*/ 0 w 78"/>
                      <a:gd name="T83" fmla="*/ 66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78" h="138">
                        <a:moveTo>
                          <a:pt x="0" y="66"/>
                        </a:moveTo>
                        <a:lnTo>
                          <a:pt x="0" y="72"/>
                        </a:lnTo>
                        <a:lnTo>
                          <a:pt x="0" y="78"/>
                        </a:lnTo>
                        <a:lnTo>
                          <a:pt x="6" y="78"/>
                        </a:lnTo>
                        <a:lnTo>
                          <a:pt x="6" y="84"/>
                        </a:lnTo>
                        <a:lnTo>
                          <a:pt x="12" y="84"/>
                        </a:lnTo>
                        <a:lnTo>
                          <a:pt x="18" y="90"/>
                        </a:lnTo>
                        <a:lnTo>
                          <a:pt x="24" y="90"/>
                        </a:lnTo>
                        <a:lnTo>
                          <a:pt x="12" y="138"/>
                        </a:lnTo>
                        <a:lnTo>
                          <a:pt x="30" y="96"/>
                        </a:lnTo>
                        <a:lnTo>
                          <a:pt x="36" y="96"/>
                        </a:lnTo>
                        <a:lnTo>
                          <a:pt x="42" y="96"/>
                        </a:lnTo>
                        <a:lnTo>
                          <a:pt x="48" y="96"/>
                        </a:lnTo>
                        <a:lnTo>
                          <a:pt x="60" y="96"/>
                        </a:lnTo>
                        <a:lnTo>
                          <a:pt x="66" y="96"/>
                        </a:lnTo>
                        <a:lnTo>
                          <a:pt x="66" y="90"/>
                        </a:lnTo>
                        <a:lnTo>
                          <a:pt x="72" y="84"/>
                        </a:lnTo>
                        <a:lnTo>
                          <a:pt x="66" y="78"/>
                        </a:lnTo>
                        <a:lnTo>
                          <a:pt x="66" y="72"/>
                        </a:lnTo>
                        <a:lnTo>
                          <a:pt x="66" y="66"/>
                        </a:lnTo>
                        <a:lnTo>
                          <a:pt x="60" y="66"/>
                        </a:lnTo>
                        <a:lnTo>
                          <a:pt x="66" y="24"/>
                        </a:lnTo>
                        <a:lnTo>
                          <a:pt x="72" y="24"/>
                        </a:lnTo>
                        <a:lnTo>
                          <a:pt x="78" y="24"/>
                        </a:lnTo>
                        <a:lnTo>
                          <a:pt x="78" y="18"/>
                        </a:lnTo>
                        <a:lnTo>
                          <a:pt x="78" y="12"/>
                        </a:lnTo>
                        <a:lnTo>
                          <a:pt x="72" y="6"/>
                        </a:lnTo>
                        <a:lnTo>
                          <a:pt x="66" y="0"/>
                        </a:lnTo>
                        <a:lnTo>
                          <a:pt x="60" y="0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18" y="54"/>
                        </a:lnTo>
                        <a:lnTo>
                          <a:pt x="12" y="54"/>
                        </a:lnTo>
                        <a:lnTo>
                          <a:pt x="6" y="54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7477" name="Freeform 629"/>
                  <p:cNvSpPr>
                    <a:spLocks/>
                  </p:cNvSpPr>
                  <p:nvPr/>
                </p:nvSpPr>
                <p:spPr bwMode="auto">
                  <a:xfrm>
                    <a:off x="5208" y="1627"/>
                    <a:ext cx="24" cy="48"/>
                  </a:xfrm>
                  <a:custGeom>
                    <a:avLst/>
                    <a:gdLst>
                      <a:gd name="T0" fmla="*/ 0 w 24"/>
                      <a:gd name="T1" fmla="*/ 36 h 48"/>
                      <a:gd name="T2" fmla="*/ 18 w 24"/>
                      <a:gd name="T3" fmla="*/ 0 h 48"/>
                      <a:gd name="T4" fmla="*/ 24 w 24"/>
                      <a:gd name="T5" fmla="*/ 0 h 48"/>
                      <a:gd name="T6" fmla="*/ 12 w 24"/>
                      <a:gd name="T7" fmla="*/ 48 h 48"/>
                      <a:gd name="T8" fmla="*/ 6 w 24"/>
                      <a:gd name="T9" fmla="*/ 48 h 48"/>
                      <a:gd name="T10" fmla="*/ 6 w 24"/>
                      <a:gd name="T11" fmla="*/ 42 h 48"/>
                      <a:gd name="T12" fmla="*/ 0 w 24"/>
                      <a:gd name="T13" fmla="*/ 42 h 48"/>
                      <a:gd name="T14" fmla="*/ 0 w 24"/>
                      <a:gd name="T15" fmla="*/ 36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48">
                        <a:moveTo>
                          <a:pt x="0" y="36"/>
                        </a:move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12" y="48"/>
                        </a:lnTo>
                        <a:lnTo>
                          <a:pt x="6" y="48"/>
                        </a:lnTo>
                        <a:lnTo>
                          <a:pt x="6" y="42"/>
                        </a:lnTo>
                        <a:lnTo>
                          <a:pt x="0" y="42"/>
                        </a:lnTo>
                        <a:lnTo>
                          <a:pt x="0" y="36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847478" name="Group 630"/>
            <p:cNvGrpSpPr>
              <a:grpSpLocks/>
            </p:cNvGrpSpPr>
            <p:nvPr/>
          </p:nvGrpSpPr>
          <p:grpSpPr bwMode="auto">
            <a:xfrm>
              <a:off x="2106" y="850"/>
              <a:ext cx="857" cy="1299"/>
              <a:chOff x="2106" y="847"/>
              <a:chExt cx="857" cy="1299"/>
            </a:xfrm>
          </p:grpSpPr>
          <p:grpSp>
            <p:nvGrpSpPr>
              <p:cNvPr id="847479" name="Group 631"/>
              <p:cNvGrpSpPr>
                <a:grpSpLocks/>
              </p:cNvGrpSpPr>
              <p:nvPr/>
            </p:nvGrpSpPr>
            <p:grpSpPr bwMode="auto">
              <a:xfrm>
                <a:off x="2885" y="847"/>
                <a:ext cx="78" cy="138"/>
                <a:chOff x="4991" y="1360"/>
                <a:chExt cx="78" cy="138"/>
              </a:xfrm>
            </p:grpSpPr>
            <p:sp>
              <p:nvSpPr>
                <p:cNvPr id="847480" name="Freeform 632"/>
                <p:cNvSpPr>
                  <a:spLocks noEditPoints="1"/>
                </p:cNvSpPr>
                <p:nvPr/>
              </p:nvSpPr>
              <p:spPr bwMode="auto">
                <a:xfrm>
                  <a:off x="4991" y="1360"/>
                  <a:ext cx="78" cy="138"/>
                </a:xfrm>
                <a:custGeom>
                  <a:avLst/>
                  <a:gdLst>
                    <a:gd name="T0" fmla="*/ 0 w 78"/>
                    <a:gd name="T1" fmla="*/ 66 h 138"/>
                    <a:gd name="T2" fmla="*/ 0 w 78"/>
                    <a:gd name="T3" fmla="*/ 72 h 138"/>
                    <a:gd name="T4" fmla="*/ 0 w 78"/>
                    <a:gd name="T5" fmla="*/ 78 h 138"/>
                    <a:gd name="T6" fmla="*/ 6 w 78"/>
                    <a:gd name="T7" fmla="*/ 78 h 138"/>
                    <a:gd name="T8" fmla="*/ 6 w 78"/>
                    <a:gd name="T9" fmla="*/ 84 h 138"/>
                    <a:gd name="T10" fmla="*/ 12 w 78"/>
                    <a:gd name="T11" fmla="*/ 84 h 138"/>
                    <a:gd name="T12" fmla="*/ 18 w 78"/>
                    <a:gd name="T13" fmla="*/ 90 h 138"/>
                    <a:gd name="T14" fmla="*/ 24 w 78"/>
                    <a:gd name="T15" fmla="*/ 90 h 138"/>
                    <a:gd name="T16" fmla="*/ 12 w 78"/>
                    <a:gd name="T17" fmla="*/ 138 h 138"/>
                    <a:gd name="T18" fmla="*/ 30 w 78"/>
                    <a:gd name="T19" fmla="*/ 96 h 138"/>
                    <a:gd name="T20" fmla="*/ 36 w 78"/>
                    <a:gd name="T21" fmla="*/ 96 h 138"/>
                    <a:gd name="T22" fmla="*/ 42 w 78"/>
                    <a:gd name="T23" fmla="*/ 96 h 138"/>
                    <a:gd name="T24" fmla="*/ 48 w 78"/>
                    <a:gd name="T25" fmla="*/ 96 h 138"/>
                    <a:gd name="T26" fmla="*/ 60 w 78"/>
                    <a:gd name="T27" fmla="*/ 96 h 138"/>
                    <a:gd name="T28" fmla="*/ 66 w 78"/>
                    <a:gd name="T29" fmla="*/ 96 h 138"/>
                    <a:gd name="T30" fmla="*/ 66 w 78"/>
                    <a:gd name="T31" fmla="*/ 90 h 138"/>
                    <a:gd name="T32" fmla="*/ 72 w 78"/>
                    <a:gd name="T33" fmla="*/ 84 h 138"/>
                    <a:gd name="T34" fmla="*/ 66 w 78"/>
                    <a:gd name="T35" fmla="*/ 78 h 138"/>
                    <a:gd name="T36" fmla="*/ 66 w 78"/>
                    <a:gd name="T37" fmla="*/ 72 h 138"/>
                    <a:gd name="T38" fmla="*/ 66 w 78"/>
                    <a:gd name="T39" fmla="*/ 66 h 138"/>
                    <a:gd name="T40" fmla="*/ 60 w 78"/>
                    <a:gd name="T41" fmla="*/ 66 h 138"/>
                    <a:gd name="T42" fmla="*/ 66 w 78"/>
                    <a:gd name="T43" fmla="*/ 24 h 138"/>
                    <a:gd name="T44" fmla="*/ 72 w 78"/>
                    <a:gd name="T45" fmla="*/ 24 h 138"/>
                    <a:gd name="T46" fmla="*/ 78 w 78"/>
                    <a:gd name="T47" fmla="*/ 24 h 138"/>
                    <a:gd name="T48" fmla="*/ 78 w 78"/>
                    <a:gd name="T49" fmla="*/ 18 h 138"/>
                    <a:gd name="T50" fmla="*/ 78 w 78"/>
                    <a:gd name="T51" fmla="*/ 12 h 138"/>
                    <a:gd name="T52" fmla="*/ 72 w 78"/>
                    <a:gd name="T53" fmla="*/ 6 h 138"/>
                    <a:gd name="T54" fmla="*/ 66 w 78"/>
                    <a:gd name="T55" fmla="*/ 0 h 138"/>
                    <a:gd name="T56" fmla="*/ 60 w 78"/>
                    <a:gd name="T57" fmla="*/ 0 h 138"/>
                    <a:gd name="T58" fmla="*/ 54 w 78"/>
                    <a:gd name="T59" fmla="*/ 0 h 138"/>
                    <a:gd name="T60" fmla="*/ 48 w 78"/>
                    <a:gd name="T61" fmla="*/ 0 h 138"/>
                    <a:gd name="T62" fmla="*/ 42 w 78"/>
                    <a:gd name="T63" fmla="*/ 0 h 138"/>
                    <a:gd name="T64" fmla="*/ 36 w 78"/>
                    <a:gd name="T65" fmla="*/ 0 h 138"/>
                    <a:gd name="T66" fmla="*/ 30 w 78"/>
                    <a:gd name="T67" fmla="*/ 0 h 138"/>
                    <a:gd name="T68" fmla="*/ 30 w 78"/>
                    <a:gd name="T69" fmla="*/ 6 h 138"/>
                    <a:gd name="T70" fmla="*/ 30 w 78"/>
                    <a:gd name="T71" fmla="*/ 12 h 138"/>
                    <a:gd name="T72" fmla="*/ 36 w 78"/>
                    <a:gd name="T73" fmla="*/ 12 h 138"/>
                    <a:gd name="T74" fmla="*/ 18 w 78"/>
                    <a:gd name="T75" fmla="*/ 54 h 138"/>
                    <a:gd name="T76" fmla="*/ 12 w 78"/>
                    <a:gd name="T77" fmla="*/ 54 h 138"/>
                    <a:gd name="T78" fmla="*/ 6 w 78"/>
                    <a:gd name="T79" fmla="*/ 54 h 138"/>
                    <a:gd name="T80" fmla="*/ 0 w 78"/>
                    <a:gd name="T81" fmla="*/ 60 h 138"/>
                    <a:gd name="T82" fmla="*/ 0 w 78"/>
                    <a:gd name="T83" fmla="*/ 66 h 138"/>
                    <a:gd name="T84" fmla="*/ 18 w 78"/>
                    <a:gd name="T85" fmla="*/ 54 h 138"/>
                    <a:gd name="T86" fmla="*/ 36 w 78"/>
                    <a:gd name="T87" fmla="*/ 18 h 138"/>
                    <a:gd name="T88" fmla="*/ 42 w 78"/>
                    <a:gd name="T89" fmla="*/ 18 h 138"/>
                    <a:gd name="T90" fmla="*/ 30 w 78"/>
                    <a:gd name="T91" fmla="*/ 66 h 138"/>
                    <a:gd name="T92" fmla="*/ 24 w 78"/>
                    <a:gd name="T93" fmla="*/ 66 h 138"/>
                    <a:gd name="T94" fmla="*/ 24 w 78"/>
                    <a:gd name="T95" fmla="*/ 60 h 138"/>
                    <a:gd name="T96" fmla="*/ 18 w 78"/>
                    <a:gd name="T97" fmla="*/ 60 h 138"/>
                    <a:gd name="T98" fmla="*/ 18 w 78"/>
                    <a:gd name="T99" fmla="*/ 54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8" h="138">
                      <a:moveTo>
                        <a:pt x="0" y="66"/>
                      </a:move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2" y="84"/>
                      </a:lnTo>
                      <a:lnTo>
                        <a:pt x="18" y="90"/>
                      </a:lnTo>
                      <a:lnTo>
                        <a:pt x="24" y="90"/>
                      </a:lnTo>
                      <a:lnTo>
                        <a:pt x="12" y="138"/>
                      </a:lnTo>
                      <a:lnTo>
                        <a:pt x="30" y="96"/>
                      </a:lnTo>
                      <a:lnTo>
                        <a:pt x="36" y="96"/>
                      </a:lnTo>
                      <a:lnTo>
                        <a:pt x="42" y="96"/>
                      </a:lnTo>
                      <a:lnTo>
                        <a:pt x="48" y="96"/>
                      </a:lnTo>
                      <a:lnTo>
                        <a:pt x="60" y="96"/>
                      </a:lnTo>
                      <a:lnTo>
                        <a:pt x="66" y="96"/>
                      </a:lnTo>
                      <a:lnTo>
                        <a:pt x="66" y="90"/>
                      </a:lnTo>
                      <a:lnTo>
                        <a:pt x="72" y="84"/>
                      </a:lnTo>
                      <a:lnTo>
                        <a:pt x="66" y="78"/>
                      </a:lnTo>
                      <a:lnTo>
                        <a:pt x="66" y="72"/>
                      </a:lnTo>
                      <a:lnTo>
                        <a:pt x="66" y="66"/>
                      </a:lnTo>
                      <a:lnTo>
                        <a:pt x="60" y="66"/>
                      </a:lnTo>
                      <a:lnTo>
                        <a:pt x="66" y="24"/>
                      </a:lnTo>
                      <a:lnTo>
                        <a:pt x="72" y="24"/>
                      </a:lnTo>
                      <a:lnTo>
                        <a:pt x="78" y="24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6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6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18" y="54"/>
                      </a:lnTo>
                      <a:lnTo>
                        <a:pt x="12" y="54"/>
                      </a:lnTo>
                      <a:lnTo>
                        <a:pt x="6" y="54"/>
                      </a:lnTo>
                      <a:lnTo>
                        <a:pt x="0" y="60"/>
                      </a:lnTo>
                      <a:lnTo>
                        <a:pt x="0" y="66"/>
                      </a:lnTo>
                      <a:close/>
                      <a:moveTo>
                        <a:pt x="18" y="54"/>
                      </a:move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30" y="66"/>
                      </a:lnTo>
                      <a:lnTo>
                        <a:pt x="24" y="66"/>
                      </a:lnTo>
                      <a:lnTo>
                        <a:pt x="24" y="60"/>
                      </a:lnTo>
                      <a:lnTo>
                        <a:pt x="18" y="60"/>
                      </a:lnTo>
                      <a:lnTo>
                        <a:pt x="18" y="5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7481" name="Freeform 633"/>
                <p:cNvSpPr>
                  <a:spLocks/>
                </p:cNvSpPr>
                <p:nvPr/>
              </p:nvSpPr>
              <p:spPr bwMode="auto">
                <a:xfrm>
                  <a:off x="4991" y="1360"/>
                  <a:ext cx="78" cy="138"/>
                </a:xfrm>
                <a:custGeom>
                  <a:avLst/>
                  <a:gdLst>
                    <a:gd name="T0" fmla="*/ 0 w 78"/>
                    <a:gd name="T1" fmla="*/ 66 h 138"/>
                    <a:gd name="T2" fmla="*/ 0 w 78"/>
                    <a:gd name="T3" fmla="*/ 72 h 138"/>
                    <a:gd name="T4" fmla="*/ 0 w 78"/>
                    <a:gd name="T5" fmla="*/ 78 h 138"/>
                    <a:gd name="T6" fmla="*/ 6 w 78"/>
                    <a:gd name="T7" fmla="*/ 78 h 138"/>
                    <a:gd name="T8" fmla="*/ 6 w 78"/>
                    <a:gd name="T9" fmla="*/ 84 h 138"/>
                    <a:gd name="T10" fmla="*/ 12 w 78"/>
                    <a:gd name="T11" fmla="*/ 84 h 138"/>
                    <a:gd name="T12" fmla="*/ 18 w 78"/>
                    <a:gd name="T13" fmla="*/ 90 h 138"/>
                    <a:gd name="T14" fmla="*/ 24 w 78"/>
                    <a:gd name="T15" fmla="*/ 90 h 138"/>
                    <a:gd name="T16" fmla="*/ 12 w 78"/>
                    <a:gd name="T17" fmla="*/ 138 h 138"/>
                    <a:gd name="T18" fmla="*/ 30 w 78"/>
                    <a:gd name="T19" fmla="*/ 96 h 138"/>
                    <a:gd name="T20" fmla="*/ 36 w 78"/>
                    <a:gd name="T21" fmla="*/ 96 h 138"/>
                    <a:gd name="T22" fmla="*/ 42 w 78"/>
                    <a:gd name="T23" fmla="*/ 96 h 138"/>
                    <a:gd name="T24" fmla="*/ 48 w 78"/>
                    <a:gd name="T25" fmla="*/ 96 h 138"/>
                    <a:gd name="T26" fmla="*/ 60 w 78"/>
                    <a:gd name="T27" fmla="*/ 96 h 138"/>
                    <a:gd name="T28" fmla="*/ 66 w 78"/>
                    <a:gd name="T29" fmla="*/ 96 h 138"/>
                    <a:gd name="T30" fmla="*/ 66 w 78"/>
                    <a:gd name="T31" fmla="*/ 90 h 138"/>
                    <a:gd name="T32" fmla="*/ 72 w 78"/>
                    <a:gd name="T33" fmla="*/ 84 h 138"/>
                    <a:gd name="T34" fmla="*/ 66 w 78"/>
                    <a:gd name="T35" fmla="*/ 78 h 138"/>
                    <a:gd name="T36" fmla="*/ 66 w 78"/>
                    <a:gd name="T37" fmla="*/ 72 h 138"/>
                    <a:gd name="T38" fmla="*/ 66 w 78"/>
                    <a:gd name="T39" fmla="*/ 66 h 138"/>
                    <a:gd name="T40" fmla="*/ 60 w 78"/>
                    <a:gd name="T41" fmla="*/ 66 h 138"/>
                    <a:gd name="T42" fmla="*/ 66 w 78"/>
                    <a:gd name="T43" fmla="*/ 24 h 138"/>
                    <a:gd name="T44" fmla="*/ 72 w 78"/>
                    <a:gd name="T45" fmla="*/ 24 h 138"/>
                    <a:gd name="T46" fmla="*/ 78 w 78"/>
                    <a:gd name="T47" fmla="*/ 24 h 138"/>
                    <a:gd name="T48" fmla="*/ 78 w 78"/>
                    <a:gd name="T49" fmla="*/ 18 h 138"/>
                    <a:gd name="T50" fmla="*/ 78 w 78"/>
                    <a:gd name="T51" fmla="*/ 12 h 138"/>
                    <a:gd name="T52" fmla="*/ 72 w 78"/>
                    <a:gd name="T53" fmla="*/ 6 h 138"/>
                    <a:gd name="T54" fmla="*/ 66 w 78"/>
                    <a:gd name="T55" fmla="*/ 0 h 138"/>
                    <a:gd name="T56" fmla="*/ 60 w 78"/>
                    <a:gd name="T57" fmla="*/ 0 h 138"/>
                    <a:gd name="T58" fmla="*/ 54 w 78"/>
                    <a:gd name="T59" fmla="*/ 0 h 138"/>
                    <a:gd name="T60" fmla="*/ 48 w 78"/>
                    <a:gd name="T61" fmla="*/ 0 h 138"/>
                    <a:gd name="T62" fmla="*/ 42 w 78"/>
                    <a:gd name="T63" fmla="*/ 0 h 138"/>
                    <a:gd name="T64" fmla="*/ 36 w 78"/>
                    <a:gd name="T65" fmla="*/ 0 h 138"/>
                    <a:gd name="T66" fmla="*/ 30 w 78"/>
                    <a:gd name="T67" fmla="*/ 0 h 138"/>
                    <a:gd name="T68" fmla="*/ 30 w 78"/>
                    <a:gd name="T69" fmla="*/ 6 h 138"/>
                    <a:gd name="T70" fmla="*/ 30 w 78"/>
                    <a:gd name="T71" fmla="*/ 12 h 138"/>
                    <a:gd name="T72" fmla="*/ 36 w 78"/>
                    <a:gd name="T73" fmla="*/ 12 h 138"/>
                    <a:gd name="T74" fmla="*/ 18 w 78"/>
                    <a:gd name="T75" fmla="*/ 54 h 138"/>
                    <a:gd name="T76" fmla="*/ 12 w 78"/>
                    <a:gd name="T77" fmla="*/ 54 h 138"/>
                    <a:gd name="T78" fmla="*/ 6 w 78"/>
                    <a:gd name="T79" fmla="*/ 54 h 138"/>
                    <a:gd name="T80" fmla="*/ 0 w 78"/>
                    <a:gd name="T81" fmla="*/ 60 h 138"/>
                    <a:gd name="T82" fmla="*/ 0 w 78"/>
                    <a:gd name="T83" fmla="*/ 66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8" h="138">
                      <a:moveTo>
                        <a:pt x="0" y="66"/>
                      </a:move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2" y="84"/>
                      </a:lnTo>
                      <a:lnTo>
                        <a:pt x="18" y="90"/>
                      </a:lnTo>
                      <a:lnTo>
                        <a:pt x="24" y="90"/>
                      </a:lnTo>
                      <a:lnTo>
                        <a:pt x="12" y="138"/>
                      </a:lnTo>
                      <a:lnTo>
                        <a:pt x="30" y="96"/>
                      </a:lnTo>
                      <a:lnTo>
                        <a:pt x="36" y="96"/>
                      </a:lnTo>
                      <a:lnTo>
                        <a:pt x="42" y="96"/>
                      </a:lnTo>
                      <a:lnTo>
                        <a:pt x="48" y="96"/>
                      </a:lnTo>
                      <a:lnTo>
                        <a:pt x="60" y="96"/>
                      </a:lnTo>
                      <a:lnTo>
                        <a:pt x="66" y="96"/>
                      </a:lnTo>
                      <a:lnTo>
                        <a:pt x="66" y="90"/>
                      </a:lnTo>
                      <a:lnTo>
                        <a:pt x="72" y="84"/>
                      </a:lnTo>
                      <a:lnTo>
                        <a:pt x="66" y="78"/>
                      </a:lnTo>
                      <a:lnTo>
                        <a:pt x="66" y="72"/>
                      </a:lnTo>
                      <a:lnTo>
                        <a:pt x="66" y="66"/>
                      </a:lnTo>
                      <a:lnTo>
                        <a:pt x="60" y="66"/>
                      </a:lnTo>
                      <a:lnTo>
                        <a:pt x="66" y="24"/>
                      </a:lnTo>
                      <a:lnTo>
                        <a:pt x="72" y="24"/>
                      </a:lnTo>
                      <a:lnTo>
                        <a:pt x="78" y="24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6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6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18" y="54"/>
                      </a:lnTo>
                      <a:lnTo>
                        <a:pt x="12" y="54"/>
                      </a:lnTo>
                      <a:lnTo>
                        <a:pt x="6" y="54"/>
                      </a:lnTo>
                      <a:lnTo>
                        <a:pt x="0" y="60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7482" name="Freeform 634"/>
                <p:cNvSpPr>
                  <a:spLocks/>
                </p:cNvSpPr>
                <p:nvPr/>
              </p:nvSpPr>
              <p:spPr bwMode="auto">
                <a:xfrm>
                  <a:off x="5009" y="1378"/>
                  <a:ext cx="24" cy="48"/>
                </a:xfrm>
                <a:custGeom>
                  <a:avLst/>
                  <a:gdLst>
                    <a:gd name="T0" fmla="*/ 0 w 24"/>
                    <a:gd name="T1" fmla="*/ 36 h 48"/>
                    <a:gd name="T2" fmla="*/ 18 w 24"/>
                    <a:gd name="T3" fmla="*/ 0 h 48"/>
                    <a:gd name="T4" fmla="*/ 24 w 24"/>
                    <a:gd name="T5" fmla="*/ 0 h 48"/>
                    <a:gd name="T6" fmla="*/ 12 w 24"/>
                    <a:gd name="T7" fmla="*/ 48 h 48"/>
                    <a:gd name="T8" fmla="*/ 6 w 24"/>
                    <a:gd name="T9" fmla="*/ 48 h 48"/>
                    <a:gd name="T10" fmla="*/ 6 w 24"/>
                    <a:gd name="T11" fmla="*/ 42 h 48"/>
                    <a:gd name="T12" fmla="*/ 0 w 24"/>
                    <a:gd name="T13" fmla="*/ 42 h 48"/>
                    <a:gd name="T14" fmla="*/ 0 w 24"/>
                    <a:gd name="T15" fmla="*/ 3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48">
                      <a:moveTo>
                        <a:pt x="0" y="36"/>
                      </a:move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12" y="48"/>
                      </a:lnTo>
                      <a:lnTo>
                        <a:pt x="6" y="48"/>
                      </a:lnTo>
                      <a:lnTo>
                        <a:pt x="6" y="42"/>
                      </a:lnTo>
                      <a:lnTo>
                        <a:pt x="0" y="42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47483" name="Line 635"/>
              <p:cNvSpPr>
                <a:spLocks noChangeShapeType="1"/>
              </p:cNvSpPr>
              <p:nvPr/>
            </p:nvSpPr>
            <p:spPr bwMode="auto">
              <a:xfrm flipV="1">
                <a:off x="2106" y="979"/>
                <a:ext cx="790" cy="1167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47484" name="Group 636"/>
          <p:cNvGrpSpPr>
            <a:grpSpLocks/>
          </p:cNvGrpSpPr>
          <p:nvPr/>
        </p:nvGrpSpPr>
        <p:grpSpPr bwMode="auto">
          <a:xfrm>
            <a:off x="2438400" y="2138363"/>
            <a:ext cx="1978025" cy="2713037"/>
            <a:chOff x="1717" y="850"/>
            <a:chExt cx="1246" cy="1709"/>
          </a:xfrm>
        </p:grpSpPr>
        <p:grpSp>
          <p:nvGrpSpPr>
            <p:cNvPr id="847485" name="Group 637"/>
            <p:cNvGrpSpPr>
              <a:grpSpLocks/>
            </p:cNvGrpSpPr>
            <p:nvPr/>
          </p:nvGrpSpPr>
          <p:grpSpPr bwMode="auto">
            <a:xfrm>
              <a:off x="1717" y="920"/>
              <a:ext cx="768" cy="1639"/>
              <a:chOff x="-394" y="2427"/>
              <a:chExt cx="768" cy="1639"/>
            </a:xfrm>
          </p:grpSpPr>
          <p:sp>
            <p:nvSpPr>
              <p:cNvPr id="847486" name="Freeform 638"/>
              <p:cNvSpPr>
                <a:spLocks/>
              </p:cNvSpPr>
              <p:nvPr/>
            </p:nvSpPr>
            <p:spPr bwMode="auto">
              <a:xfrm>
                <a:off x="-172" y="3262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8 h 84"/>
                  <a:gd name="T4" fmla="*/ 6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8"/>
                    </a:lnTo>
                    <a:lnTo>
                      <a:pt x="6" y="84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87" name="Freeform 639"/>
              <p:cNvSpPr>
                <a:spLocks/>
              </p:cNvSpPr>
              <p:nvPr/>
            </p:nvSpPr>
            <p:spPr bwMode="auto">
              <a:xfrm>
                <a:off x="-172" y="3262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8 h 84"/>
                  <a:gd name="T4" fmla="*/ 6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8"/>
                    </a:lnTo>
                    <a:lnTo>
                      <a:pt x="6" y="84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88" name="Freeform 640"/>
              <p:cNvSpPr>
                <a:spLocks/>
              </p:cNvSpPr>
              <p:nvPr/>
            </p:nvSpPr>
            <p:spPr bwMode="auto">
              <a:xfrm>
                <a:off x="-166" y="3274"/>
                <a:ext cx="36" cy="78"/>
              </a:xfrm>
              <a:custGeom>
                <a:avLst/>
                <a:gdLst>
                  <a:gd name="T0" fmla="*/ 30 w 36"/>
                  <a:gd name="T1" fmla="*/ 0 h 78"/>
                  <a:gd name="T2" fmla="*/ 0 w 36"/>
                  <a:gd name="T3" fmla="*/ 72 h 78"/>
                  <a:gd name="T4" fmla="*/ 6 w 36"/>
                  <a:gd name="T5" fmla="*/ 78 h 78"/>
                  <a:gd name="T6" fmla="*/ 36 w 36"/>
                  <a:gd name="T7" fmla="*/ 6 h 78"/>
                  <a:gd name="T8" fmla="*/ 30 w 3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8">
                    <a:moveTo>
                      <a:pt x="30" y="0"/>
                    </a:moveTo>
                    <a:lnTo>
                      <a:pt x="0" y="72"/>
                    </a:lnTo>
                    <a:lnTo>
                      <a:pt x="6" y="78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89" name="Freeform 641"/>
              <p:cNvSpPr>
                <a:spLocks/>
              </p:cNvSpPr>
              <p:nvPr/>
            </p:nvSpPr>
            <p:spPr bwMode="auto">
              <a:xfrm>
                <a:off x="-166" y="3274"/>
                <a:ext cx="36" cy="78"/>
              </a:xfrm>
              <a:custGeom>
                <a:avLst/>
                <a:gdLst>
                  <a:gd name="T0" fmla="*/ 30 w 36"/>
                  <a:gd name="T1" fmla="*/ 0 h 78"/>
                  <a:gd name="T2" fmla="*/ 0 w 36"/>
                  <a:gd name="T3" fmla="*/ 72 h 78"/>
                  <a:gd name="T4" fmla="*/ 6 w 36"/>
                  <a:gd name="T5" fmla="*/ 78 h 78"/>
                  <a:gd name="T6" fmla="*/ 36 w 36"/>
                  <a:gd name="T7" fmla="*/ 6 h 78"/>
                  <a:gd name="T8" fmla="*/ 30 w 3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8">
                    <a:moveTo>
                      <a:pt x="30" y="0"/>
                    </a:moveTo>
                    <a:lnTo>
                      <a:pt x="0" y="72"/>
                    </a:lnTo>
                    <a:lnTo>
                      <a:pt x="6" y="78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0" name="Freeform 642"/>
              <p:cNvSpPr>
                <a:spLocks/>
              </p:cNvSpPr>
              <p:nvPr/>
            </p:nvSpPr>
            <p:spPr bwMode="auto">
              <a:xfrm>
                <a:off x="-160" y="3280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2 h 84"/>
                  <a:gd name="T4" fmla="*/ 0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2"/>
                    </a:lnTo>
                    <a:lnTo>
                      <a:pt x="0" y="84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1" name="Freeform 643"/>
              <p:cNvSpPr>
                <a:spLocks/>
              </p:cNvSpPr>
              <p:nvPr/>
            </p:nvSpPr>
            <p:spPr bwMode="auto">
              <a:xfrm>
                <a:off x="-160" y="3280"/>
                <a:ext cx="36" cy="84"/>
              </a:xfrm>
              <a:custGeom>
                <a:avLst/>
                <a:gdLst>
                  <a:gd name="T0" fmla="*/ 30 w 36"/>
                  <a:gd name="T1" fmla="*/ 0 h 84"/>
                  <a:gd name="T2" fmla="*/ 0 w 36"/>
                  <a:gd name="T3" fmla="*/ 72 h 84"/>
                  <a:gd name="T4" fmla="*/ 0 w 36"/>
                  <a:gd name="T5" fmla="*/ 84 h 84"/>
                  <a:gd name="T6" fmla="*/ 36 w 36"/>
                  <a:gd name="T7" fmla="*/ 12 h 84"/>
                  <a:gd name="T8" fmla="*/ 30 w 36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4">
                    <a:moveTo>
                      <a:pt x="30" y="0"/>
                    </a:moveTo>
                    <a:lnTo>
                      <a:pt x="0" y="72"/>
                    </a:lnTo>
                    <a:lnTo>
                      <a:pt x="0" y="84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2" name="Freeform 644"/>
              <p:cNvSpPr>
                <a:spLocks/>
              </p:cNvSpPr>
              <p:nvPr/>
            </p:nvSpPr>
            <p:spPr bwMode="auto">
              <a:xfrm>
                <a:off x="-184" y="3322"/>
                <a:ext cx="30" cy="72"/>
              </a:xfrm>
              <a:custGeom>
                <a:avLst/>
                <a:gdLst>
                  <a:gd name="T0" fmla="*/ 30 w 30"/>
                  <a:gd name="T1" fmla="*/ 0 h 72"/>
                  <a:gd name="T2" fmla="*/ 0 w 30"/>
                  <a:gd name="T3" fmla="*/ 66 h 72"/>
                  <a:gd name="T4" fmla="*/ 0 w 30"/>
                  <a:gd name="T5" fmla="*/ 72 h 72"/>
                  <a:gd name="T6" fmla="*/ 30 w 30"/>
                  <a:gd name="T7" fmla="*/ 6 h 72"/>
                  <a:gd name="T8" fmla="*/ 30 w 30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2">
                    <a:moveTo>
                      <a:pt x="30" y="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30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3" name="Freeform 645"/>
              <p:cNvSpPr>
                <a:spLocks/>
              </p:cNvSpPr>
              <p:nvPr/>
            </p:nvSpPr>
            <p:spPr bwMode="auto">
              <a:xfrm>
                <a:off x="-184" y="3322"/>
                <a:ext cx="30" cy="72"/>
              </a:xfrm>
              <a:custGeom>
                <a:avLst/>
                <a:gdLst>
                  <a:gd name="T0" fmla="*/ 30 w 30"/>
                  <a:gd name="T1" fmla="*/ 0 h 72"/>
                  <a:gd name="T2" fmla="*/ 0 w 30"/>
                  <a:gd name="T3" fmla="*/ 66 h 72"/>
                  <a:gd name="T4" fmla="*/ 0 w 30"/>
                  <a:gd name="T5" fmla="*/ 72 h 72"/>
                  <a:gd name="T6" fmla="*/ 30 w 30"/>
                  <a:gd name="T7" fmla="*/ 6 h 72"/>
                  <a:gd name="T8" fmla="*/ 30 w 30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2">
                    <a:moveTo>
                      <a:pt x="30" y="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30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4" name="Freeform 646"/>
              <p:cNvSpPr>
                <a:spLocks/>
              </p:cNvSpPr>
              <p:nvPr/>
            </p:nvSpPr>
            <p:spPr bwMode="auto">
              <a:xfrm>
                <a:off x="-232" y="3370"/>
                <a:ext cx="24" cy="72"/>
              </a:xfrm>
              <a:custGeom>
                <a:avLst/>
                <a:gdLst>
                  <a:gd name="T0" fmla="*/ 24 w 24"/>
                  <a:gd name="T1" fmla="*/ 0 h 72"/>
                  <a:gd name="T2" fmla="*/ 0 w 24"/>
                  <a:gd name="T3" fmla="*/ 60 h 72"/>
                  <a:gd name="T4" fmla="*/ 0 w 24"/>
                  <a:gd name="T5" fmla="*/ 72 h 72"/>
                  <a:gd name="T6" fmla="*/ 24 w 24"/>
                  <a:gd name="T7" fmla="*/ 6 h 72"/>
                  <a:gd name="T8" fmla="*/ 24 w 24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2">
                    <a:moveTo>
                      <a:pt x="24" y="0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24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5" name="Freeform 647"/>
              <p:cNvSpPr>
                <a:spLocks/>
              </p:cNvSpPr>
              <p:nvPr/>
            </p:nvSpPr>
            <p:spPr bwMode="auto">
              <a:xfrm>
                <a:off x="-232" y="3370"/>
                <a:ext cx="24" cy="72"/>
              </a:xfrm>
              <a:custGeom>
                <a:avLst/>
                <a:gdLst>
                  <a:gd name="T0" fmla="*/ 24 w 24"/>
                  <a:gd name="T1" fmla="*/ 0 h 72"/>
                  <a:gd name="T2" fmla="*/ 0 w 24"/>
                  <a:gd name="T3" fmla="*/ 60 h 72"/>
                  <a:gd name="T4" fmla="*/ 0 w 24"/>
                  <a:gd name="T5" fmla="*/ 72 h 72"/>
                  <a:gd name="T6" fmla="*/ 24 w 24"/>
                  <a:gd name="T7" fmla="*/ 6 h 72"/>
                  <a:gd name="T8" fmla="*/ 24 w 24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2">
                    <a:moveTo>
                      <a:pt x="24" y="0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24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6" name="Freeform 648"/>
              <p:cNvSpPr>
                <a:spLocks/>
              </p:cNvSpPr>
              <p:nvPr/>
            </p:nvSpPr>
            <p:spPr bwMode="auto">
              <a:xfrm>
                <a:off x="-238" y="3388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60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7" name="Freeform 649"/>
              <p:cNvSpPr>
                <a:spLocks/>
              </p:cNvSpPr>
              <p:nvPr/>
            </p:nvSpPr>
            <p:spPr bwMode="auto">
              <a:xfrm>
                <a:off x="-238" y="3388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60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8" name="Freeform 650"/>
              <p:cNvSpPr>
                <a:spLocks/>
              </p:cNvSpPr>
              <p:nvPr/>
            </p:nvSpPr>
            <p:spPr bwMode="auto">
              <a:xfrm>
                <a:off x="-232" y="3400"/>
                <a:ext cx="36" cy="72"/>
              </a:xfrm>
              <a:custGeom>
                <a:avLst/>
                <a:gdLst>
                  <a:gd name="T0" fmla="*/ 30 w 36"/>
                  <a:gd name="T1" fmla="*/ 0 h 72"/>
                  <a:gd name="T2" fmla="*/ 0 w 36"/>
                  <a:gd name="T3" fmla="*/ 60 h 72"/>
                  <a:gd name="T4" fmla="*/ 12 w 36"/>
                  <a:gd name="T5" fmla="*/ 72 h 72"/>
                  <a:gd name="T6" fmla="*/ 36 w 36"/>
                  <a:gd name="T7" fmla="*/ 12 h 72"/>
                  <a:gd name="T8" fmla="*/ 30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30" y="0"/>
                    </a:moveTo>
                    <a:lnTo>
                      <a:pt x="0" y="60"/>
                    </a:lnTo>
                    <a:lnTo>
                      <a:pt x="12" y="72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499" name="Freeform 651"/>
              <p:cNvSpPr>
                <a:spLocks/>
              </p:cNvSpPr>
              <p:nvPr/>
            </p:nvSpPr>
            <p:spPr bwMode="auto">
              <a:xfrm>
                <a:off x="-232" y="3400"/>
                <a:ext cx="36" cy="72"/>
              </a:xfrm>
              <a:custGeom>
                <a:avLst/>
                <a:gdLst>
                  <a:gd name="T0" fmla="*/ 30 w 36"/>
                  <a:gd name="T1" fmla="*/ 0 h 72"/>
                  <a:gd name="T2" fmla="*/ 0 w 36"/>
                  <a:gd name="T3" fmla="*/ 60 h 72"/>
                  <a:gd name="T4" fmla="*/ 12 w 36"/>
                  <a:gd name="T5" fmla="*/ 72 h 72"/>
                  <a:gd name="T6" fmla="*/ 36 w 36"/>
                  <a:gd name="T7" fmla="*/ 12 h 72"/>
                  <a:gd name="T8" fmla="*/ 30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30" y="0"/>
                    </a:moveTo>
                    <a:lnTo>
                      <a:pt x="0" y="60"/>
                    </a:lnTo>
                    <a:lnTo>
                      <a:pt x="12" y="72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0" name="Freeform 652"/>
              <p:cNvSpPr>
                <a:spLocks/>
              </p:cNvSpPr>
              <p:nvPr/>
            </p:nvSpPr>
            <p:spPr bwMode="auto">
              <a:xfrm>
                <a:off x="-220" y="3412"/>
                <a:ext cx="36" cy="66"/>
              </a:xfrm>
              <a:custGeom>
                <a:avLst/>
                <a:gdLst>
                  <a:gd name="T0" fmla="*/ 24 w 36"/>
                  <a:gd name="T1" fmla="*/ 0 h 66"/>
                  <a:gd name="T2" fmla="*/ 0 w 36"/>
                  <a:gd name="T3" fmla="*/ 60 h 66"/>
                  <a:gd name="T4" fmla="*/ 12 w 36"/>
                  <a:gd name="T5" fmla="*/ 66 h 66"/>
                  <a:gd name="T6" fmla="*/ 36 w 36"/>
                  <a:gd name="T7" fmla="*/ 12 h 66"/>
                  <a:gd name="T8" fmla="*/ 24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24" y="0"/>
                    </a:moveTo>
                    <a:lnTo>
                      <a:pt x="0" y="60"/>
                    </a:lnTo>
                    <a:lnTo>
                      <a:pt x="12" y="66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1" name="Freeform 653"/>
              <p:cNvSpPr>
                <a:spLocks/>
              </p:cNvSpPr>
              <p:nvPr/>
            </p:nvSpPr>
            <p:spPr bwMode="auto">
              <a:xfrm>
                <a:off x="-220" y="3412"/>
                <a:ext cx="36" cy="66"/>
              </a:xfrm>
              <a:custGeom>
                <a:avLst/>
                <a:gdLst>
                  <a:gd name="T0" fmla="*/ 24 w 36"/>
                  <a:gd name="T1" fmla="*/ 0 h 66"/>
                  <a:gd name="T2" fmla="*/ 0 w 36"/>
                  <a:gd name="T3" fmla="*/ 60 h 66"/>
                  <a:gd name="T4" fmla="*/ 12 w 36"/>
                  <a:gd name="T5" fmla="*/ 66 h 66"/>
                  <a:gd name="T6" fmla="*/ 36 w 36"/>
                  <a:gd name="T7" fmla="*/ 12 h 66"/>
                  <a:gd name="T8" fmla="*/ 24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24" y="0"/>
                    </a:moveTo>
                    <a:lnTo>
                      <a:pt x="0" y="60"/>
                    </a:lnTo>
                    <a:lnTo>
                      <a:pt x="12" y="66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2" name="Freeform 654"/>
              <p:cNvSpPr>
                <a:spLocks/>
              </p:cNvSpPr>
              <p:nvPr/>
            </p:nvSpPr>
            <p:spPr bwMode="auto">
              <a:xfrm>
                <a:off x="-208" y="3424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54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54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3" name="Freeform 655"/>
              <p:cNvSpPr>
                <a:spLocks/>
              </p:cNvSpPr>
              <p:nvPr/>
            </p:nvSpPr>
            <p:spPr bwMode="auto">
              <a:xfrm>
                <a:off x="-208" y="3424"/>
                <a:ext cx="36" cy="72"/>
              </a:xfrm>
              <a:custGeom>
                <a:avLst/>
                <a:gdLst>
                  <a:gd name="T0" fmla="*/ 24 w 36"/>
                  <a:gd name="T1" fmla="*/ 0 h 72"/>
                  <a:gd name="T2" fmla="*/ 0 w 36"/>
                  <a:gd name="T3" fmla="*/ 54 h 72"/>
                  <a:gd name="T4" fmla="*/ 6 w 36"/>
                  <a:gd name="T5" fmla="*/ 72 h 72"/>
                  <a:gd name="T6" fmla="*/ 36 w 36"/>
                  <a:gd name="T7" fmla="*/ 12 h 72"/>
                  <a:gd name="T8" fmla="*/ 24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24" y="0"/>
                    </a:moveTo>
                    <a:lnTo>
                      <a:pt x="0" y="54"/>
                    </a:lnTo>
                    <a:lnTo>
                      <a:pt x="6" y="72"/>
                    </a:lnTo>
                    <a:lnTo>
                      <a:pt x="36" y="12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4" name="Freeform 656"/>
              <p:cNvSpPr>
                <a:spLocks/>
              </p:cNvSpPr>
              <p:nvPr/>
            </p:nvSpPr>
            <p:spPr bwMode="auto">
              <a:xfrm>
                <a:off x="-202" y="3436"/>
                <a:ext cx="36" cy="66"/>
              </a:xfrm>
              <a:custGeom>
                <a:avLst/>
                <a:gdLst>
                  <a:gd name="T0" fmla="*/ 30 w 36"/>
                  <a:gd name="T1" fmla="*/ 0 h 66"/>
                  <a:gd name="T2" fmla="*/ 0 w 36"/>
                  <a:gd name="T3" fmla="*/ 60 h 66"/>
                  <a:gd name="T4" fmla="*/ 6 w 36"/>
                  <a:gd name="T5" fmla="*/ 66 h 66"/>
                  <a:gd name="T6" fmla="*/ 36 w 36"/>
                  <a:gd name="T7" fmla="*/ 12 h 66"/>
                  <a:gd name="T8" fmla="*/ 30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30" y="0"/>
                    </a:moveTo>
                    <a:lnTo>
                      <a:pt x="0" y="60"/>
                    </a:lnTo>
                    <a:lnTo>
                      <a:pt x="6" y="66"/>
                    </a:lnTo>
                    <a:lnTo>
                      <a:pt x="36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5" name="Freeform 657"/>
              <p:cNvSpPr>
                <a:spLocks/>
              </p:cNvSpPr>
              <p:nvPr/>
            </p:nvSpPr>
            <p:spPr bwMode="auto">
              <a:xfrm>
                <a:off x="-202" y="3436"/>
                <a:ext cx="36" cy="66"/>
              </a:xfrm>
              <a:custGeom>
                <a:avLst/>
                <a:gdLst>
                  <a:gd name="T0" fmla="*/ 30 w 36"/>
                  <a:gd name="T1" fmla="*/ 0 h 66"/>
                  <a:gd name="T2" fmla="*/ 0 w 36"/>
                  <a:gd name="T3" fmla="*/ 60 h 66"/>
                  <a:gd name="T4" fmla="*/ 6 w 36"/>
                  <a:gd name="T5" fmla="*/ 66 h 66"/>
                  <a:gd name="T6" fmla="*/ 36 w 36"/>
                  <a:gd name="T7" fmla="*/ 12 h 66"/>
                  <a:gd name="T8" fmla="*/ 30 w 3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30" y="0"/>
                    </a:moveTo>
                    <a:lnTo>
                      <a:pt x="0" y="60"/>
                    </a:lnTo>
                    <a:lnTo>
                      <a:pt x="6" y="66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6" name="Freeform 658"/>
              <p:cNvSpPr>
                <a:spLocks/>
              </p:cNvSpPr>
              <p:nvPr/>
            </p:nvSpPr>
            <p:spPr bwMode="auto">
              <a:xfrm>
                <a:off x="-196" y="3448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7" name="Freeform 659"/>
              <p:cNvSpPr>
                <a:spLocks/>
              </p:cNvSpPr>
              <p:nvPr/>
            </p:nvSpPr>
            <p:spPr bwMode="auto">
              <a:xfrm>
                <a:off x="-196" y="3448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8" name="Freeform 660"/>
              <p:cNvSpPr>
                <a:spLocks/>
              </p:cNvSpPr>
              <p:nvPr/>
            </p:nvSpPr>
            <p:spPr bwMode="auto">
              <a:xfrm>
                <a:off x="-190" y="3454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09" name="Freeform 661"/>
              <p:cNvSpPr>
                <a:spLocks/>
              </p:cNvSpPr>
              <p:nvPr/>
            </p:nvSpPr>
            <p:spPr bwMode="auto">
              <a:xfrm>
                <a:off x="-190" y="3454"/>
                <a:ext cx="36" cy="60"/>
              </a:xfrm>
              <a:custGeom>
                <a:avLst/>
                <a:gdLst>
                  <a:gd name="T0" fmla="*/ 30 w 36"/>
                  <a:gd name="T1" fmla="*/ 0 h 60"/>
                  <a:gd name="T2" fmla="*/ 0 w 36"/>
                  <a:gd name="T3" fmla="*/ 54 h 60"/>
                  <a:gd name="T4" fmla="*/ 6 w 36"/>
                  <a:gd name="T5" fmla="*/ 60 h 60"/>
                  <a:gd name="T6" fmla="*/ 36 w 36"/>
                  <a:gd name="T7" fmla="*/ 6 h 60"/>
                  <a:gd name="T8" fmla="*/ 30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0" y="0"/>
                    </a:moveTo>
                    <a:lnTo>
                      <a:pt x="0" y="54"/>
                    </a:lnTo>
                    <a:lnTo>
                      <a:pt x="6" y="60"/>
                    </a:lnTo>
                    <a:lnTo>
                      <a:pt x="36" y="6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0" name="Freeform 662"/>
              <p:cNvSpPr>
                <a:spLocks/>
              </p:cNvSpPr>
              <p:nvPr/>
            </p:nvSpPr>
            <p:spPr bwMode="auto">
              <a:xfrm>
                <a:off x="-184" y="3460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54 h 66"/>
                  <a:gd name="T4" fmla="*/ 0 w 30"/>
                  <a:gd name="T5" fmla="*/ 66 h 66"/>
                  <a:gd name="T6" fmla="*/ 30 w 30"/>
                  <a:gd name="T7" fmla="*/ 18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54"/>
                    </a:lnTo>
                    <a:lnTo>
                      <a:pt x="0" y="66"/>
                    </a:lnTo>
                    <a:lnTo>
                      <a:pt x="30" y="18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1" name="Freeform 663"/>
              <p:cNvSpPr>
                <a:spLocks/>
              </p:cNvSpPr>
              <p:nvPr/>
            </p:nvSpPr>
            <p:spPr bwMode="auto">
              <a:xfrm>
                <a:off x="-184" y="3460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54 h 66"/>
                  <a:gd name="T4" fmla="*/ 0 w 30"/>
                  <a:gd name="T5" fmla="*/ 66 h 66"/>
                  <a:gd name="T6" fmla="*/ 30 w 30"/>
                  <a:gd name="T7" fmla="*/ 18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54"/>
                    </a:lnTo>
                    <a:lnTo>
                      <a:pt x="0" y="66"/>
                    </a:lnTo>
                    <a:lnTo>
                      <a:pt x="30" y="18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2" name="Freeform 664"/>
              <p:cNvSpPr>
                <a:spLocks/>
              </p:cNvSpPr>
              <p:nvPr/>
            </p:nvSpPr>
            <p:spPr bwMode="auto">
              <a:xfrm>
                <a:off x="-184" y="3478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48 h 66"/>
                  <a:gd name="T4" fmla="*/ 0 w 30"/>
                  <a:gd name="T5" fmla="*/ 66 h 66"/>
                  <a:gd name="T6" fmla="*/ 30 w 30"/>
                  <a:gd name="T7" fmla="*/ 12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48"/>
                    </a:lnTo>
                    <a:lnTo>
                      <a:pt x="0" y="66"/>
                    </a:lnTo>
                    <a:lnTo>
                      <a:pt x="30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3" name="Freeform 665"/>
              <p:cNvSpPr>
                <a:spLocks/>
              </p:cNvSpPr>
              <p:nvPr/>
            </p:nvSpPr>
            <p:spPr bwMode="auto">
              <a:xfrm>
                <a:off x="-184" y="3478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0 w 30"/>
                  <a:gd name="T3" fmla="*/ 48 h 66"/>
                  <a:gd name="T4" fmla="*/ 0 w 30"/>
                  <a:gd name="T5" fmla="*/ 66 h 66"/>
                  <a:gd name="T6" fmla="*/ 30 w 30"/>
                  <a:gd name="T7" fmla="*/ 12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0" y="48"/>
                    </a:lnTo>
                    <a:lnTo>
                      <a:pt x="0" y="66"/>
                    </a:ln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4" name="Freeform 666"/>
              <p:cNvSpPr>
                <a:spLocks/>
              </p:cNvSpPr>
              <p:nvPr/>
            </p:nvSpPr>
            <p:spPr bwMode="auto">
              <a:xfrm>
                <a:off x="-190" y="3490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54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54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5" name="Freeform 667"/>
              <p:cNvSpPr>
                <a:spLocks/>
              </p:cNvSpPr>
              <p:nvPr/>
            </p:nvSpPr>
            <p:spPr bwMode="auto">
              <a:xfrm>
                <a:off x="-190" y="3490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54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54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6" name="Freeform 668"/>
              <p:cNvSpPr>
                <a:spLocks/>
              </p:cNvSpPr>
              <p:nvPr/>
            </p:nvSpPr>
            <p:spPr bwMode="auto">
              <a:xfrm>
                <a:off x="-214" y="3520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48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48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7" name="Freeform 669"/>
              <p:cNvSpPr>
                <a:spLocks/>
              </p:cNvSpPr>
              <p:nvPr/>
            </p:nvSpPr>
            <p:spPr bwMode="auto">
              <a:xfrm>
                <a:off x="-214" y="3520"/>
                <a:ext cx="36" cy="60"/>
              </a:xfrm>
              <a:custGeom>
                <a:avLst/>
                <a:gdLst>
                  <a:gd name="T0" fmla="*/ 36 w 36"/>
                  <a:gd name="T1" fmla="*/ 0 h 60"/>
                  <a:gd name="T2" fmla="*/ 6 w 36"/>
                  <a:gd name="T3" fmla="*/ 48 h 60"/>
                  <a:gd name="T4" fmla="*/ 0 w 36"/>
                  <a:gd name="T5" fmla="*/ 60 h 60"/>
                  <a:gd name="T6" fmla="*/ 30 w 36"/>
                  <a:gd name="T7" fmla="*/ 12 h 60"/>
                  <a:gd name="T8" fmla="*/ 36 w 3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36" y="0"/>
                    </a:moveTo>
                    <a:lnTo>
                      <a:pt x="6" y="48"/>
                    </a:lnTo>
                    <a:lnTo>
                      <a:pt x="0" y="60"/>
                    </a:lnTo>
                    <a:lnTo>
                      <a:pt x="30" y="12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8" name="Freeform 670"/>
              <p:cNvSpPr>
                <a:spLocks/>
              </p:cNvSpPr>
              <p:nvPr/>
            </p:nvSpPr>
            <p:spPr bwMode="auto">
              <a:xfrm>
                <a:off x="-370" y="3628"/>
                <a:ext cx="18" cy="48"/>
              </a:xfrm>
              <a:custGeom>
                <a:avLst/>
                <a:gdLst>
                  <a:gd name="T0" fmla="*/ 12 w 18"/>
                  <a:gd name="T1" fmla="*/ 0 h 48"/>
                  <a:gd name="T2" fmla="*/ 0 w 18"/>
                  <a:gd name="T3" fmla="*/ 36 h 48"/>
                  <a:gd name="T4" fmla="*/ 6 w 18"/>
                  <a:gd name="T5" fmla="*/ 48 h 48"/>
                  <a:gd name="T6" fmla="*/ 18 w 18"/>
                  <a:gd name="T7" fmla="*/ 12 h 48"/>
                  <a:gd name="T8" fmla="*/ 12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2" y="0"/>
                    </a:moveTo>
                    <a:lnTo>
                      <a:pt x="0" y="36"/>
                    </a:lnTo>
                    <a:lnTo>
                      <a:pt x="6" y="48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19" name="Freeform 671"/>
              <p:cNvSpPr>
                <a:spLocks/>
              </p:cNvSpPr>
              <p:nvPr/>
            </p:nvSpPr>
            <p:spPr bwMode="auto">
              <a:xfrm>
                <a:off x="-370" y="3628"/>
                <a:ext cx="18" cy="48"/>
              </a:xfrm>
              <a:custGeom>
                <a:avLst/>
                <a:gdLst>
                  <a:gd name="T0" fmla="*/ 12 w 18"/>
                  <a:gd name="T1" fmla="*/ 0 h 48"/>
                  <a:gd name="T2" fmla="*/ 0 w 18"/>
                  <a:gd name="T3" fmla="*/ 36 h 48"/>
                  <a:gd name="T4" fmla="*/ 6 w 18"/>
                  <a:gd name="T5" fmla="*/ 48 h 48"/>
                  <a:gd name="T6" fmla="*/ 18 w 18"/>
                  <a:gd name="T7" fmla="*/ 12 h 48"/>
                  <a:gd name="T8" fmla="*/ 12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2" y="0"/>
                    </a:moveTo>
                    <a:lnTo>
                      <a:pt x="0" y="36"/>
                    </a:lnTo>
                    <a:lnTo>
                      <a:pt x="6" y="48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0" name="Freeform 672"/>
              <p:cNvSpPr>
                <a:spLocks/>
              </p:cNvSpPr>
              <p:nvPr/>
            </p:nvSpPr>
            <p:spPr bwMode="auto">
              <a:xfrm>
                <a:off x="-364" y="3640"/>
                <a:ext cx="18" cy="54"/>
              </a:xfrm>
              <a:custGeom>
                <a:avLst/>
                <a:gdLst>
                  <a:gd name="T0" fmla="*/ 12 w 18"/>
                  <a:gd name="T1" fmla="*/ 0 h 54"/>
                  <a:gd name="T2" fmla="*/ 0 w 18"/>
                  <a:gd name="T3" fmla="*/ 36 h 54"/>
                  <a:gd name="T4" fmla="*/ 6 w 18"/>
                  <a:gd name="T5" fmla="*/ 54 h 54"/>
                  <a:gd name="T6" fmla="*/ 18 w 18"/>
                  <a:gd name="T7" fmla="*/ 24 h 54"/>
                  <a:gd name="T8" fmla="*/ 12 w 1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4">
                    <a:moveTo>
                      <a:pt x="12" y="0"/>
                    </a:moveTo>
                    <a:lnTo>
                      <a:pt x="0" y="36"/>
                    </a:lnTo>
                    <a:lnTo>
                      <a:pt x="6" y="54"/>
                    </a:lnTo>
                    <a:lnTo>
                      <a:pt x="18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1" name="Freeform 673"/>
              <p:cNvSpPr>
                <a:spLocks/>
              </p:cNvSpPr>
              <p:nvPr/>
            </p:nvSpPr>
            <p:spPr bwMode="auto">
              <a:xfrm>
                <a:off x="-364" y="3640"/>
                <a:ext cx="18" cy="54"/>
              </a:xfrm>
              <a:custGeom>
                <a:avLst/>
                <a:gdLst>
                  <a:gd name="T0" fmla="*/ 12 w 18"/>
                  <a:gd name="T1" fmla="*/ 0 h 54"/>
                  <a:gd name="T2" fmla="*/ 0 w 18"/>
                  <a:gd name="T3" fmla="*/ 36 h 54"/>
                  <a:gd name="T4" fmla="*/ 6 w 18"/>
                  <a:gd name="T5" fmla="*/ 54 h 54"/>
                  <a:gd name="T6" fmla="*/ 18 w 18"/>
                  <a:gd name="T7" fmla="*/ 24 h 54"/>
                  <a:gd name="T8" fmla="*/ 12 w 1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4">
                    <a:moveTo>
                      <a:pt x="12" y="0"/>
                    </a:moveTo>
                    <a:lnTo>
                      <a:pt x="0" y="36"/>
                    </a:lnTo>
                    <a:lnTo>
                      <a:pt x="6" y="54"/>
                    </a:lnTo>
                    <a:lnTo>
                      <a:pt x="18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2" name="Freeform 674"/>
              <p:cNvSpPr>
                <a:spLocks/>
              </p:cNvSpPr>
              <p:nvPr/>
            </p:nvSpPr>
            <p:spPr bwMode="auto">
              <a:xfrm>
                <a:off x="-358" y="3664"/>
                <a:ext cx="30" cy="42"/>
              </a:xfrm>
              <a:custGeom>
                <a:avLst/>
                <a:gdLst>
                  <a:gd name="T0" fmla="*/ 12 w 30"/>
                  <a:gd name="T1" fmla="*/ 0 h 42"/>
                  <a:gd name="T2" fmla="*/ 0 w 30"/>
                  <a:gd name="T3" fmla="*/ 30 h 42"/>
                  <a:gd name="T4" fmla="*/ 18 w 30"/>
                  <a:gd name="T5" fmla="*/ 42 h 42"/>
                  <a:gd name="T6" fmla="*/ 30 w 30"/>
                  <a:gd name="T7" fmla="*/ 12 h 42"/>
                  <a:gd name="T8" fmla="*/ 12 w 3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2">
                    <a:moveTo>
                      <a:pt x="12" y="0"/>
                    </a:moveTo>
                    <a:lnTo>
                      <a:pt x="0" y="30"/>
                    </a:lnTo>
                    <a:lnTo>
                      <a:pt x="18" y="42"/>
                    </a:lnTo>
                    <a:lnTo>
                      <a:pt x="3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3" name="Freeform 675"/>
              <p:cNvSpPr>
                <a:spLocks/>
              </p:cNvSpPr>
              <p:nvPr/>
            </p:nvSpPr>
            <p:spPr bwMode="auto">
              <a:xfrm>
                <a:off x="-358" y="3664"/>
                <a:ext cx="30" cy="42"/>
              </a:xfrm>
              <a:custGeom>
                <a:avLst/>
                <a:gdLst>
                  <a:gd name="T0" fmla="*/ 12 w 30"/>
                  <a:gd name="T1" fmla="*/ 0 h 42"/>
                  <a:gd name="T2" fmla="*/ 0 w 30"/>
                  <a:gd name="T3" fmla="*/ 30 h 42"/>
                  <a:gd name="T4" fmla="*/ 18 w 30"/>
                  <a:gd name="T5" fmla="*/ 42 h 42"/>
                  <a:gd name="T6" fmla="*/ 30 w 30"/>
                  <a:gd name="T7" fmla="*/ 12 h 42"/>
                  <a:gd name="T8" fmla="*/ 12 w 3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2">
                    <a:moveTo>
                      <a:pt x="12" y="0"/>
                    </a:moveTo>
                    <a:lnTo>
                      <a:pt x="0" y="30"/>
                    </a:lnTo>
                    <a:lnTo>
                      <a:pt x="18" y="42"/>
                    </a:lnTo>
                    <a:lnTo>
                      <a:pt x="30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4" name="Freeform 676"/>
              <p:cNvSpPr>
                <a:spLocks/>
              </p:cNvSpPr>
              <p:nvPr/>
            </p:nvSpPr>
            <p:spPr bwMode="auto">
              <a:xfrm>
                <a:off x="-340" y="3676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18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5" name="Freeform 677"/>
              <p:cNvSpPr>
                <a:spLocks/>
              </p:cNvSpPr>
              <p:nvPr/>
            </p:nvSpPr>
            <p:spPr bwMode="auto">
              <a:xfrm>
                <a:off x="-340" y="3676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18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6" name="Freeform 678"/>
              <p:cNvSpPr>
                <a:spLocks/>
              </p:cNvSpPr>
              <p:nvPr/>
            </p:nvSpPr>
            <p:spPr bwMode="auto">
              <a:xfrm>
                <a:off x="-340" y="3694"/>
                <a:ext cx="18" cy="42"/>
              </a:xfrm>
              <a:custGeom>
                <a:avLst/>
                <a:gdLst>
                  <a:gd name="T0" fmla="*/ 12 w 18"/>
                  <a:gd name="T1" fmla="*/ 0 h 42"/>
                  <a:gd name="T2" fmla="*/ 0 w 18"/>
                  <a:gd name="T3" fmla="*/ 30 h 42"/>
                  <a:gd name="T4" fmla="*/ 0 w 18"/>
                  <a:gd name="T5" fmla="*/ 42 h 42"/>
                  <a:gd name="T6" fmla="*/ 18 w 18"/>
                  <a:gd name="T7" fmla="*/ 12 h 42"/>
                  <a:gd name="T8" fmla="*/ 12 w 1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2">
                    <a:moveTo>
                      <a:pt x="12" y="0"/>
                    </a:moveTo>
                    <a:lnTo>
                      <a:pt x="0" y="30"/>
                    </a:lnTo>
                    <a:lnTo>
                      <a:pt x="0" y="42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7" name="Freeform 679"/>
              <p:cNvSpPr>
                <a:spLocks/>
              </p:cNvSpPr>
              <p:nvPr/>
            </p:nvSpPr>
            <p:spPr bwMode="auto">
              <a:xfrm>
                <a:off x="-340" y="3694"/>
                <a:ext cx="18" cy="42"/>
              </a:xfrm>
              <a:custGeom>
                <a:avLst/>
                <a:gdLst>
                  <a:gd name="T0" fmla="*/ 12 w 18"/>
                  <a:gd name="T1" fmla="*/ 0 h 42"/>
                  <a:gd name="T2" fmla="*/ 0 w 18"/>
                  <a:gd name="T3" fmla="*/ 30 h 42"/>
                  <a:gd name="T4" fmla="*/ 0 w 18"/>
                  <a:gd name="T5" fmla="*/ 42 h 42"/>
                  <a:gd name="T6" fmla="*/ 18 w 18"/>
                  <a:gd name="T7" fmla="*/ 12 h 42"/>
                  <a:gd name="T8" fmla="*/ 12 w 1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2">
                    <a:moveTo>
                      <a:pt x="12" y="0"/>
                    </a:moveTo>
                    <a:lnTo>
                      <a:pt x="0" y="30"/>
                    </a:lnTo>
                    <a:lnTo>
                      <a:pt x="0" y="42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8" name="Freeform 680"/>
              <p:cNvSpPr>
                <a:spLocks/>
              </p:cNvSpPr>
              <p:nvPr/>
            </p:nvSpPr>
            <p:spPr bwMode="auto">
              <a:xfrm>
                <a:off x="-340" y="3706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30 h 48"/>
                  <a:gd name="T4" fmla="*/ 0 w 18"/>
                  <a:gd name="T5" fmla="*/ 48 h 48"/>
                  <a:gd name="T6" fmla="*/ 12 w 18"/>
                  <a:gd name="T7" fmla="*/ 18 h 48"/>
                  <a:gd name="T8" fmla="*/ 18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29" name="Freeform 681"/>
              <p:cNvSpPr>
                <a:spLocks/>
              </p:cNvSpPr>
              <p:nvPr/>
            </p:nvSpPr>
            <p:spPr bwMode="auto">
              <a:xfrm>
                <a:off x="-340" y="3706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30 h 48"/>
                  <a:gd name="T4" fmla="*/ 0 w 18"/>
                  <a:gd name="T5" fmla="*/ 48 h 48"/>
                  <a:gd name="T6" fmla="*/ 12 w 18"/>
                  <a:gd name="T7" fmla="*/ 18 h 48"/>
                  <a:gd name="T8" fmla="*/ 18 w 1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0" name="Freeform 682"/>
              <p:cNvSpPr>
                <a:spLocks/>
              </p:cNvSpPr>
              <p:nvPr/>
            </p:nvSpPr>
            <p:spPr bwMode="auto">
              <a:xfrm>
                <a:off x="-340" y="3724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24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1" name="Freeform 683"/>
              <p:cNvSpPr>
                <a:spLocks/>
              </p:cNvSpPr>
              <p:nvPr/>
            </p:nvSpPr>
            <p:spPr bwMode="auto">
              <a:xfrm>
                <a:off x="-340" y="3724"/>
                <a:ext cx="12" cy="48"/>
              </a:xfrm>
              <a:custGeom>
                <a:avLst/>
                <a:gdLst>
                  <a:gd name="T0" fmla="*/ 12 w 12"/>
                  <a:gd name="T1" fmla="*/ 0 h 48"/>
                  <a:gd name="T2" fmla="*/ 0 w 12"/>
                  <a:gd name="T3" fmla="*/ 30 h 48"/>
                  <a:gd name="T4" fmla="*/ 0 w 12"/>
                  <a:gd name="T5" fmla="*/ 48 h 48"/>
                  <a:gd name="T6" fmla="*/ 12 w 12"/>
                  <a:gd name="T7" fmla="*/ 24 h 48"/>
                  <a:gd name="T8" fmla="*/ 12 w 1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2" y="0"/>
                    </a:moveTo>
                    <a:lnTo>
                      <a:pt x="0" y="30"/>
                    </a:lnTo>
                    <a:lnTo>
                      <a:pt x="0" y="48"/>
                    </a:lnTo>
                    <a:lnTo>
                      <a:pt x="12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2" name="Freeform 684"/>
              <p:cNvSpPr>
                <a:spLocks/>
              </p:cNvSpPr>
              <p:nvPr/>
            </p:nvSpPr>
            <p:spPr bwMode="auto">
              <a:xfrm>
                <a:off x="-340" y="3748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3" name="Freeform 685"/>
              <p:cNvSpPr>
                <a:spLocks/>
              </p:cNvSpPr>
              <p:nvPr/>
            </p:nvSpPr>
            <p:spPr bwMode="auto">
              <a:xfrm>
                <a:off x="-340" y="3748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4" name="Freeform 686"/>
              <p:cNvSpPr>
                <a:spLocks/>
              </p:cNvSpPr>
              <p:nvPr/>
            </p:nvSpPr>
            <p:spPr bwMode="auto">
              <a:xfrm>
                <a:off x="-334" y="3760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5" name="Freeform 687"/>
              <p:cNvSpPr>
                <a:spLocks/>
              </p:cNvSpPr>
              <p:nvPr/>
            </p:nvSpPr>
            <p:spPr bwMode="auto">
              <a:xfrm>
                <a:off x="-334" y="3760"/>
                <a:ext cx="18" cy="36"/>
              </a:xfrm>
              <a:custGeom>
                <a:avLst/>
                <a:gdLst>
                  <a:gd name="T0" fmla="*/ 12 w 18"/>
                  <a:gd name="T1" fmla="*/ 0 h 36"/>
                  <a:gd name="T2" fmla="*/ 0 w 18"/>
                  <a:gd name="T3" fmla="*/ 24 h 36"/>
                  <a:gd name="T4" fmla="*/ 6 w 18"/>
                  <a:gd name="T5" fmla="*/ 36 h 36"/>
                  <a:gd name="T6" fmla="*/ 18 w 18"/>
                  <a:gd name="T7" fmla="*/ 12 h 36"/>
                  <a:gd name="T8" fmla="*/ 12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2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6" name="Freeform 688"/>
              <p:cNvSpPr>
                <a:spLocks/>
              </p:cNvSpPr>
              <p:nvPr/>
            </p:nvSpPr>
            <p:spPr bwMode="auto">
              <a:xfrm>
                <a:off x="-328" y="3772"/>
                <a:ext cx="18" cy="30"/>
              </a:xfrm>
              <a:custGeom>
                <a:avLst/>
                <a:gdLst>
                  <a:gd name="T0" fmla="*/ 12 w 18"/>
                  <a:gd name="T1" fmla="*/ 0 h 30"/>
                  <a:gd name="T2" fmla="*/ 0 w 18"/>
                  <a:gd name="T3" fmla="*/ 24 h 30"/>
                  <a:gd name="T4" fmla="*/ 6 w 18"/>
                  <a:gd name="T5" fmla="*/ 30 h 30"/>
                  <a:gd name="T6" fmla="*/ 18 w 18"/>
                  <a:gd name="T7" fmla="*/ 12 h 30"/>
                  <a:gd name="T8" fmla="*/ 12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2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7" name="Freeform 689"/>
              <p:cNvSpPr>
                <a:spLocks/>
              </p:cNvSpPr>
              <p:nvPr/>
            </p:nvSpPr>
            <p:spPr bwMode="auto">
              <a:xfrm>
                <a:off x="-328" y="3772"/>
                <a:ext cx="18" cy="30"/>
              </a:xfrm>
              <a:custGeom>
                <a:avLst/>
                <a:gdLst>
                  <a:gd name="T0" fmla="*/ 12 w 18"/>
                  <a:gd name="T1" fmla="*/ 0 h 30"/>
                  <a:gd name="T2" fmla="*/ 0 w 18"/>
                  <a:gd name="T3" fmla="*/ 24 h 30"/>
                  <a:gd name="T4" fmla="*/ 6 w 18"/>
                  <a:gd name="T5" fmla="*/ 30 h 30"/>
                  <a:gd name="T6" fmla="*/ 18 w 18"/>
                  <a:gd name="T7" fmla="*/ 12 h 30"/>
                  <a:gd name="T8" fmla="*/ 12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2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8" name="Freeform 690"/>
              <p:cNvSpPr>
                <a:spLocks/>
              </p:cNvSpPr>
              <p:nvPr/>
            </p:nvSpPr>
            <p:spPr bwMode="auto">
              <a:xfrm>
                <a:off x="-322" y="3784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8 h 24"/>
                  <a:gd name="T4" fmla="*/ 6 w 24"/>
                  <a:gd name="T5" fmla="*/ 24 h 24"/>
                  <a:gd name="T6" fmla="*/ 24 w 24"/>
                  <a:gd name="T7" fmla="*/ 0 h 24"/>
                  <a:gd name="T8" fmla="*/ 12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39" name="Freeform 691"/>
              <p:cNvSpPr>
                <a:spLocks/>
              </p:cNvSpPr>
              <p:nvPr/>
            </p:nvSpPr>
            <p:spPr bwMode="auto">
              <a:xfrm>
                <a:off x="-322" y="3784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8 h 24"/>
                  <a:gd name="T4" fmla="*/ 6 w 24"/>
                  <a:gd name="T5" fmla="*/ 24 h 24"/>
                  <a:gd name="T6" fmla="*/ 24 w 24"/>
                  <a:gd name="T7" fmla="*/ 0 h 24"/>
                  <a:gd name="T8" fmla="*/ 12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24" y="0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0" name="Freeform 692"/>
              <p:cNvSpPr>
                <a:spLocks/>
              </p:cNvSpPr>
              <p:nvPr/>
            </p:nvSpPr>
            <p:spPr bwMode="auto">
              <a:xfrm>
                <a:off x="-316" y="378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0 w 36"/>
                  <a:gd name="T3" fmla="*/ 24 h 36"/>
                  <a:gd name="T4" fmla="*/ 18 w 36"/>
                  <a:gd name="T5" fmla="*/ 36 h 36"/>
                  <a:gd name="T6" fmla="*/ 36 w 36"/>
                  <a:gd name="T7" fmla="*/ 18 h 36"/>
                  <a:gd name="T8" fmla="*/ 18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0" y="24"/>
                    </a:lnTo>
                    <a:lnTo>
                      <a:pt x="18" y="36"/>
                    </a:lnTo>
                    <a:lnTo>
                      <a:pt x="36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1" name="Freeform 693"/>
              <p:cNvSpPr>
                <a:spLocks/>
              </p:cNvSpPr>
              <p:nvPr/>
            </p:nvSpPr>
            <p:spPr bwMode="auto">
              <a:xfrm>
                <a:off x="-316" y="378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0 w 36"/>
                  <a:gd name="T3" fmla="*/ 24 h 36"/>
                  <a:gd name="T4" fmla="*/ 18 w 36"/>
                  <a:gd name="T5" fmla="*/ 36 h 36"/>
                  <a:gd name="T6" fmla="*/ 36 w 36"/>
                  <a:gd name="T7" fmla="*/ 18 h 36"/>
                  <a:gd name="T8" fmla="*/ 18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0" y="24"/>
                    </a:lnTo>
                    <a:lnTo>
                      <a:pt x="18" y="36"/>
                    </a:lnTo>
                    <a:lnTo>
                      <a:pt x="36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2" name="Freeform 694"/>
              <p:cNvSpPr>
                <a:spLocks/>
              </p:cNvSpPr>
              <p:nvPr/>
            </p:nvSpPr>
            <p:spPr bwMode="auto">
              <a:xfrm>
                <a:off x="-298" y="3802"/>
                <a:ext cx="36" cy="30"/>
              </a:xfrm>
              <a:custGeom>
                <a:avLst/>
                <a:gdLst>
                  <a:gd name="T0" fmla="*/ 18 w 36"/>
                  <a:gd name="T1" fmla="*/ 0 h 30"/>
                  <a:gd name="T2" fmla="*/ 0 w 36"/>
                  <a:gd name="T3" fmla="*/ 18 h 30"/>
                  <a:gd name="T4" fmla="*/ 18 w 36"/>
                  <a:gd name="T5" fmla="*/ 30 h 30"/>
                  <a:gd name="T6" fmla="*/ 36 w 36"/>
                  <a:gd name="T7" fmla="*/ 12 h 30"/>
                  <a:gd name="T8" fmla="*/ 18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8" y="0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6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3" name="Freeform 695"/>
              <p:cNvSpPr>
                <a:spLocks/>
              </p:cNvSpPr>
              <p:nvPr/>
            </p:nvSpPr>
            <p:spPr bwMode="auto">
              <a:xfrm>
                <a:off x="-298" y="3802"/>
                <a:ext cx="36" cy="30"/>
              </a:xfrm>
              <a:custGeom>
                <a:avLst/>
                <a:gdLst>
                  <a:gd name="T0" fmla="*/ 18 w 36"/>
                  <a:gd name="T1" fmla="*/ 0 h 30"/>
                  <a:gd name="T2" fmla="*/ 0 w 36"/>
                  <a:gd name="T3" fmla="*/ 18 h 30"/>
                  <a:gd name="T4" fmla="*/ 18 w 36"/>
                  <a:gd name="T5" fmla="*/ 30 h 30"/>
                  <a:gd name="T6" fmla="*/ 36 w 36"/>
                  <a:gd name="T7" fmla="*/ 12 h 30"/>
                  <a:gd name="T8" fmla="*/ 18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8" y="0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6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4" name="Freeform 696"/>
              <p:cNvSpPr>
                <a:spLocks/>
              </p:cNvSpPr>
              <p:nvPr/>
            </p:nvSpPr>
            <p:spPr bwMode="auto">
              <a:xfrm>
                <a:off x="-388" y="379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6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5" name="Freeform 697"/>
              <p:cNvSpPr>
                <a:spLocks/>
              </p:cNvSpPr>
              <p:nvPr/>
            </p:nvSpPr>
            <p:spPr bwMode="auto">
              <a:xfrm>
                <a:off x="-388" y="379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6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6" name="Freeform 698"/>
              <p:cNvSpPr>
                <a:spLocks/>
              </p:cNvSpPr>
              <p:nvPr/>
            </p:nvSpPr>
            <p:spPr bwMode="auto">
              <a:xfrm>
                <a:off x="-394" y="3814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18 h 24"/>
                  <a:gd name="T4" fmla="*/ 0 w 6"/>
                  <a:gd name="T5" fmla="*/ 24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7" name="Freeform 699"/>
              <p:cNvSpPr>
                <a:spLocks/>
              </p:cNvSpPr>
              <p:nvPr/>
            </p:nvSpPr>
            <p:spPr bwMode="auto">
              <a:xfrm>
                <a:off x="-394" y="3814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18 h 24"/>
                  <a:gd name="T4" fmla="*/ 0 w 6"/>
                  <a:gd name="T5" fmla="*/ 24 h 24"/>
                  <a:gd name="T6" fmla="*/ 6 w 6"/>
                  <a:gd name="T7" fmla="*/ 6 h 24"/>
                  <a:gd name="T8" fmla="*/ 6 w 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8" name="Freeform 700"/>
              <p:cNvSpPr>
                <a:spLocks/>
              </p:cNvSpPr>
              <p:nvPr/>
            </p:nvSpPr>
            <p:spPr bwMode="auto">
              <a:xfrm>
                <a:off x="-394" y="3820"/>
                <a:ext cx="12" cy="24"/>
              </a:xfrm>
              <a:custGeom>
                <a:avLst/>
                <a:gdLst>
                  <a:gd name="T0" fmla="*/ 6 w 12"/>
                  <a:gd name="T1" fmla="*/ 0 h 24"/>
                  <a:gd name="T2" fmla="*/ 0 w 12"/>
                  <a:gd name="T3" fmla="*/ 18 h 24"/>
                  <a:gd name="T4" fmla="*/ 0 w 12"/>
                  <a:gd name="T5" fmla="*/ 24 h 24"/>
                  <a:gd name="T6" fmla="*/ 12 w 12"/>
                  <a:gd name="T7" fmla="*/ 6 h 24"/>
                  <a:gd name="T8" fmla="*/ 6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12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49" name="Freeform 701"/>
              <p:cNvSpPr>
                <a:spLocks/>
              </p:cNvSpPr>
              <p:nvPr/>
            </p:nvSpPr>
            <p:spPr bwMode="auto">
              <a:xfrm>
                <a:off x="-394" y="3820"/>
                <a:ext cx="12" cy="24"/>
              </a:xfrm>
              <a:custGeom>
                <a:avLst/>
                <a:gdLst>
                  <a:gd name="T0" fmla="*/ 6 w 12"/>
                  <a:gd name="T1" fmla="*/ 0 h 24"/>
                  <a:gd name="T2" fmla="*/ 0 w 12"/>
                  <a:gd name="T3" fmla="*/ 18 h 24"/>
                  <a:gd name="T4" fmla="*/ 0 w 12"/>
                  <a:gd name="T5" fmla="*/ 24 h 24"/>
                  <a:gd name="T6" fmla="*/ 12 w 12"/>
                  <a:gd name="T7" fmla="*/ 6 h 24"/>
                  <a:gd name="T8" fmla="*/ 6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6" y="0"/>
                    </a:moveTo>
                    <a:lnTo>
                      <a:pt x="0" y="18"/>
                    </a:lnTo>
                    <a:lnTo>
                      <a:pt x="0" y="24"/>
                    </a:lnTo>
                    <a:lnTo>
                      <a:pt x="12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0" name="Freeform 702"/>
              <p:cNvSpPr>
                <a:spLocks/>
              </p:cNvSpPr>
              <p:nvPr/>
            </p:nvSpPr>
            <p:spPr bwMode="auto">
              <a:xfrm>
                <a:off x="-394" y="3826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18 h 24"/>
                  <a:gd name="T4" fmla="*/ 6 w 12"/>
                  <a:gd name="T5" fmla="*/ 24 h 24"/>
                  <a:gd name="T6" fmla="*/ 12 w 12"/>
                  <a:gd name="T7" fmla="*/ 6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1" name="Freeform 703"/>
              <p:cNvSpPr>
                <a:spLocks/>
              </p:cNvSpPr>
              <p:nvPr/>
            </p:nvSpPr>
            <p:spPr bwMode="auto">
              <a:xfrm>
                <a:off x="-394" y="3826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18 h 24"/>
                  <a:gd name="T4" fmla="*/ 6 w 12"/>
                  <a:gd name="T5" fmla="*/ 24 h 24"/>
                  <a:gd name="T6" fmla="*/ 12 w 12"/>
                  <a:gd name="T7" fmla="*/ 6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12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2" name="Freeform 704"/>
              <p:cNvSpPr>
                <a:spLocks/>
              </p:cNvSpPr>
              <p:nvPr/>
            </p:nvSpPr>
            <p:spPr bwMode="auto">
              <a:xfrm>
                <a:off x="-388" y="3832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0 w 18"/>
                  <a:gd name="T3" fmla="*/ 18 h 18"/>
                  <a:gd name="T4" fmla="*/ 6 w 18"/>
                  <a:gd name="T5" fmla="*/ 18 h 18"/>
                  <a:gd name="T6" fmla="*/ 18 w 18"/>
                  <a:gd name="T7" fmla="*/ 6 h 18"/>
                  <a:gd name="T8" fmla="*/ 6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3" name="Freeform 705"/>
              <p:cNvSpPr>
                <a:spLocks/>
              </p:cNvSpPr>
              <p:nvPr/>
            </p:nvSpPr>
            <p:spPr bwMode="auto">
              <a:xfrm>
                <a:off x="-388" y="3832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0 w 18"/>
                  <a:gd name="T3" fmla="*/ 18 h 18"/>
                  <a:gd name="T4" fmla="*/ 6 w 18"/>
                  <a:gd name="T5" fmla="*/ 18 h 18"/>
                  <a:gd name="T6" fmla="*/ 18 w 18"/>
                  <a:gd name="T7" fmla="*/ 6 h 18"/>
                  <a:gd name="T8" fmla="*/ 6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8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4" name="Freeform 706"/>
              <p:cNvSpPr>
                <a:spLocks/>
              </p:cNvSpPr>
              <p:nvPr/>
            </p:nvSpPr>
            <p:spPr bwMode="auto">
              <a:xfrm>
                <a:off x="-382" y="3838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6 w 12"/>
                  <a:gd name="T5" fmla="*/ 18 h 18"/>
                  <a:gd name="T6" fmla="*/ 12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5" name="Freeform 707"/>
              <p:cNvSpPr>
                <a:spLocks/>
              </p:cNvSpPr>
              <p:nvPr/>
            </p:nvSpPr>
            <p:spPr bwMode="auto">
              <a:xfrm>
                <a:off x="-382" y="3838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6 w 12"/>
                  <a:gd name="T5" fmla="*/ 18 h 18"/>
                  <a:gd name="T6" fmla="*/ 12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6" name="Freeform 708"/>
              <p:cNvSpPr>
                <a:spLocks/>
              </p:cNvSpPr>
              <p:nvPr/>
            </p:nvSpPr>
            <p:spPr bwMode="auto">
              <a:xfrm>
                <a:off x="-394" y="3844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6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7" name="Freeform 709"/>
              <p:cNvSpPr>
                <a:spLocks/>
              </p:cNvSpPr>
              <p:nvPr/>
            </p:nvSpPr>
            <p:spPr bwMode="auto">
              <a:xfrm>
                <a:off x="-394" y="3844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6 w 12"/>
                  <a:gd name="T7" fmla="*/ 6 h 18"/>
                  <a:gd name="T8" fmla="*/ 12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8" name="Freeform 710"/>
              <p:cNvSpPr>
                <a:spLocks/>
              </p:cNvSpPr>
              <p:nvPr/>
            </p:nvSpPr>
            <p:spPr bwMode="auto">
              <a:xfrm>
                <a:off x="-394" y="3850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12 w 12"/>
                  <a:gd name="T7" fmla="*/ 0 h 18"/>
                  <a:gd name="T8" fmla="*/ 6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59" name="Freeform 711"/>
              <p:cNvSpPr>
                <a:spLocks/>
              </p:cNvSpPr>
              <p:nvPr/>
            </p:nvSpPr>
            <p:spPr bwMode="auto">
              <a:xfrm>
                <a:off x="-394" y="3850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0 w 12"/>
                  <a:gd name="T5" fmla="*/ 18 h 18"/>
                  <a:gd name="T6" fmla="*/ 12 w 12"/>
                  <a:gd name="T7" fmla="*/ 0 h 18"/>
                  <a:gd name="T8" fmla="*/ 6 w 1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0" name="Freeform 712"/>
              <p:cNvSpPr>
                <a:spLocks/>
              </p:cNvSpPr>
              <p:nvPr/>
            </p:nvSpPr>
            <p:spPr bwMode="auto">
              <a:xfrm>
                <a:off x="-394" y="3850"/>
                <a:ext cx="24" cy="18"/>
              </a:xfrm>
              <a:custGeom>
                <a:avLst/>
                <a:gdLst>
                  <a:gd name="T0" fmla="*/ 12 w 24"/>
                  <a:gd name="T1" fmla="*/ 0 h 18"/>
                  <a:gd name="T2" fmla="*/ 0 w 24"/>
                  <a:gd name="T3" fmla="*/ 18 h 18"/>
                  <a:gd name="T4" fmla="*/ 12 w 24"/>
                  <a:gd name="T5" fmla="*/ 18 h 18"/>
                  <a:gd name="T6" fmla="*/ 24 w 24"/>
                  <a:gd name="T7" fmla="*/ 6 h 18"/>
                  <a:gd name="T8" fmla="*/ 12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24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1" name="Freeform 713"/>
              <p:cNvSpPr>
                <a:spLocks/>
              </p:cNvSpPr>
              <p:nvPr/>
            </p:nvSpPr>
            <p:spPr bwMode="auto">
              <a:xfrm>
                <a:off x="-394" y="3850"/>
                <a:ext cx="24" cy="18"/>
              </a:xfrm>
              <a:custGeom>
                <a:avLst/>
                <a:gdLst>
                  <a:gd name="T0" fmla="*/ 12 w 24"/>
                  <a:gd name="T1" fmla="*/ 0 h 18"/>
                  <a:gd name="T2" fmla="*/ 0 w 24"/>
                  <a:gd name="T3" fmla="*/ 18 h 18"/>
                  <a:gd name="T4" fmla="*/ 12 w 24"/>
                  <a:gd name="T5" fmla="*/ 18 h 18"/>
                  <a:gd name="T6" fmla="*/ 24 w 24"/>
                  <a:gd name="T7" fmla="*/ 6 h 18"/>
                  <a:gd name="T8" fmla="*/ 12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24" y="6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2" name="Freeform 714"/>
              <p:cNvSpPr>
                <a:spLocks/>
              </p:cNvSpPr>
              <p:nvPr/>
            </p:nvSpPr>
            <p:spPr bwMode="auto">
              <a:xfrm>
                <a:off x="-382" y="3856"/>
                <a:ext cx="30" cy="24"/>
              </a:xfrm>
              <a:custGeom>
                <a:avLst/>
                <a:gdLst>
                  <a:gd name="T0" fmla="*/ 12 w 30"/>
                  <a:gd name="T1" fmla="*/ 0 h 24"/>
                  <a:gd name="T2" fmla="*/ 0 w 30"/>
                  <a:gd name="T3" fmla="*/ 12 h 24"/>
                  <a:gd name="T4" fmla="*/ 18 w 30"/>
                  <a:gd name="T5" fmla="*/ 24 h 24"/>
                  <a:gd name="T6" fmla="*/ 30 w 30"/>
                  <a:gd name="T7" fmla="*/ 12 h 24"/>
                  <a:gd name="T8" fmla="*/ 12 w 3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12" y="0"/>
                    </a:moveTo>
                    <a:lnTo>
                      <a:pt x="0" y="12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3" name="Freeform 715"/>
              <p:cNvSpPr>
                <a:spLocks/>
              </p:cNvSpPr>
              <p:nvPr/>
            </p:nvSpPr>
            <p:spPr bwMode="auto">
              <a:xfrm>
                <a:off x="-382" y="3856"/>
                <a:ext cx="30" cy="24"/>
              </a:xfrm>
              <a:custGeom>
                <a:avLst/>
                <a:gdLst>
                  <a:gd name="T0" fmla="*/ 12 w 30"/>
                  <a:gd name="T1" fmla="*/ 0 h 24"/>
                  <a:gd name="T2" fmla="*/ 0 w 30"/>
                  <a:gd name="T3" fmla="*/ 12 h 24"/>
                  <a:gd name="T4" fmla="*/ 18 w 30"/>
                  <a:gd name="T5" fmla="*/ 24 h 24"/>
                  <a:gd name="T6" fmla="*/ 30 w 30"/>
                  <a:gd name="T7" fmla="*/ 12 h 24"/>
                  <a:gd name="T8" fmla="*/ 12 w 3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12" y="0"/>
                    </a:moveTo>
                    <a:lnTo>
                      <a:pt x="0" y="12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4" name="Freeform 716"/>
              <p:cNvSpPr>
                <a:spLocks/>
              </p:cNvSpPr>
              <p:nvPr/>
            </p:nvSpPr>
            <p:spPr bwMode="auto">
              <a:xfrm>
                <a:off x="-364" y="3868"/>
                <a:ext cx="36" cy="30"/>
              </a:xfrm>
              <a:custGeom>
                <a:avLst/>
                <a:gdLst>
                  <a:gd name="T0" fmla="*/ 12 w 36"/>
                  <a:gd name="T1" fmla="*/ 0 h 30"/>
                  <a:gd name="T2" fmla="*/ 0 w 36"/>
                  <a:gd name="T3" fmla="*/ 12 h 30"/>
                  <a:gd name="T4" fmla="*/ 24 w 36"/>
                  <a:gd name="T5" fmla="*/ 30 h 30"/>
                  <a:gd name="T6" fmla="*/ 36 w 36"/>
                  <a:gd name="T7" fmla="*/ 18 h 30"/>
                  <a:gd name="T8" fmla="*/ 12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2" y="0"/>
                    </a:moveTo>
                    <a:lnTo>
                      <a:pt x="0" y="12"/>
                    </a:lnTo>
                    <a:lnTo>
                      <a:pt x="24" y="30"/>
                    </a:lnTo>
                    <a:lnTo>
                      <a:pt x="36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5" name="Freeform 717"/>
              <p:cNvSpPr>
                <a:spLocks/>
              </p:cNvSpPr>
              <p:nvPr/>
            </p:nvSpPr>
            <p:spPr bwMode="auto">
              <a:xfrm>
                <a:off x="-364" y="3868"/>
                <a:ext cx="36" cy="30"/>
              </a:xfrm>
              <a:custGeom>
                <a:avLst/>
                <a:gdLst>
                  <a:gd name="T0" fmla="*/ 12 w 36"/>
                  <a:gd name="T1" fmla="*/ 0 h 30"/>
                  <a:gd name="T2" fmla="*/ 0 w 36"/>
                  <a:gd name="T3" fmla="*/ 12 h 30"/>
                  <a:gd name="T4" fmla="*/ 24 w 36"/>
                  <a:gd name="T5" fmla="*/ 30 h 30"/>
                  <a:gd name="T6" fmla="*/ 36 w 36"/>
                  <a:gd name="T7" fmla="*/ 18 h 30"/>
                  <a:gd name="T8" fmla="*/ 12 w 3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12" y="0"/>
                    </a:moveTo>
                    <a:lnTo>
                      <a:pt x="0" y="12"/>
                    </a:lnTo>
                    <a:lnTo>
                      <a:pt x="24" y="30"/>
                    </a:lnTo>
                    <a:lnTo>
                      <a:pt x="36" y="18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6" name="Freeform 718"/>
              <p:cNvSpPr>
                <a:spLocks/>
              </p:cNvSpPr>
              <p:nvPr/>
            </p:nvSpPr>
            <p:spPr bwMode="auto">
              <a:xfrm>
                <a:off x="-340" y="3886"/>
                <a:ext cx="24" cy="36"/>
              </a:xfrm>
              <a:custGeom>
                <a:avLst/>
                <a:gdLst>
                  <a:gd name="T0" fmla="*/ 12 w 24"/>
                  <a:gd name="T1" fmla="*/ 0 h 36"/>
                  <a:gd name="T2" fmla="*/ 0 w 24"/>
                  <a:gd name="T3" fmla="*/ 12 h 36"/>
                  <a:gd name="T4" fmla="*/ 12 w 24"/>
                  <a:gd name="T5" fmla="*/ 36 h 36"/>
                  <a:gd name="T6" fmla="*/ 24 w 24"/>
                  <a:gd name="T7" fmla="*/ 24 h 36"/>
                  <a:gd name="T8" fmla="*/ 12 w 2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12" y="0"/>
                    </a:moveTo>
                    <a:lnTo>
                      <a:pt x="0" y="12"/>
                    </a:lnTo>
                    <a:lnTo>
                      <a:pt x="12" y="36"/>
                    </a:lnTo>
                    <a:lnTo>
                      <a:pt x="24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7" name="Freeform 719"/>
              <p:cNvSpPr>
                <a:spLocks/>
              </p:cNvSpPr>
              <p:nvPr/>
            </p:nvSpPr>
            <p:spPr bwMode="auto">
              <a:xfrm>
                <a:off x="-340" y="3886"/>
                <a:ext cx="24" cy="36"/>
              </a:xfrm>
              <a:custGeom>
                <a:avLst/>
                <a:gdLst>
                  <a:gd name="T0" fmla="*/ 12 w 24"/>
                  <a:gd name="T1" fmla="*/ 0 h 36"/>
                  <a:gd name="T2" fmla="*/ 0 w 24"/>
                  <a:gd name="T3" fmla="*/ 12 h 36"/>
                  <a:gd name="T4" fmla="*/ 12 w 24"/>
                  <a:gd name="T5" fmla="*/ 36 h 36"/>
                  <a:gd name="T6" fmla="*/ 24 w 24"/>
                  <a:gd name="T7" fmla="*/ 24 h 36"/>
                  <a:gd name="T8" fmla="*/ 12 w 2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12" y="0"/>
                    </a:moveTo>
                    <a:lnTo>
                      <a:pt x="0" y="12"/>
                    </a:lnTo>
                    <a:lnTo>
                      <a:pt x="12" y="36"/>
                    </a:lnTo>
                    <a:lnTo>
                      <a:pt x="24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8" name="Freeform 720"/>
              <p:cNvSpPr>
                <a:spLocks/>
              </p:cNvSpPr>
              <p:nvPr/>
            </p:nvSpPr>
            <p:spPr bwMode="auto">
              <a:xfrm>
                <a:off x="-328" y="3910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12 h 30"/>
                  <a:gd name="T4" fmla="*/ 12 w 24"/>
                  <a:gd name="T5" fmla="*/ 30 h 30"/>
                  <a:gd name="T6" fmla="*/ 24 w 24"/>
                  <a:gd name="T7" fmla="*/ 24 h 30"/>
                  <a:gd name="T8" fmla="*/ 12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12"/>
                    </a:lnTo>
                    <a:lnTo>
                      <a:pt x="12" y="30"/>
                    </a:lnTo>
                    <a:lnTo>
                      <a:pt x="24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69" name="Freeform 721"/>
              <p:cNvSpPr>
                <a:spLocks/>
              </p:cNvSpPr>
              <p:nvPr/>
            </p:nvSpPr>
            <p:spPr bwMode="auto">
              <a:xfrm>
                <a:off x="-328" y="3910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12 h 30"/>
                  <a:gd name="T4" fmla="*/ 12 w 24"/>
                  <a:gd name="T5" fmla="*/ 30 h 30"/>
                  <a:gd name="T6" fmla="*/ 24 w 24"/>
                  <a:gd name="T7" fmla="*/ 24 h 30"/>
                  <a:gd name="T8" fmla="*/ 12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12"/>
                    </a:lnTo>
                    <a:lnTo>
                      <a:pt x="12" y="30"/>
                    </a:lnTo>
                    <a:lnTo>
                      <a:pt x="24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0" name="Freeform 722"/>
              <p:cNvSpPr>
                <a:spLocks/>
              </p:cNvSpPr>
              <p:nvPr/>
            </p:nvSpPr>
            <p:spPr bwMode="auto">
              <a:xfrm>
                <a:off x="-316" y="3934"/>
                <a:ext cx="30" cy="30"/>
              </a:xfrm>
              <a:custGeom>
                <a:avLst/>
                <a:gdLst>
                  <a:gd name="T0" fmla="*/ 12 w 30"/>
                  <a:gd name="T1" fmla="*/ 0 h 30"/>
                  <a:gd name="T2" fmla="*/ 0 w 30"/>
                  <a:gd name="T3" fmla="*/ 6 h 30"/>
                  <a:gd name="T4" fmla="*/ 12 w 30"/>
                  <a:gd name="T5" fmla="*/ 30 h 30"/>
                  <a:gd name="T6" fmla="*/ 30 w 30"/>
                  <a:gd name="T7" fmla="*/ 24 h 30"/>
                  <a:gd name="T8" fmla="*/ 12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12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30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1" name="Freeform 723"/>
              <p:cNvSpPr>
                <a:spLocks/>
              </p:cNvSpPr>
              <p:nvPr/>
            </p:nvSpPr>
            <p:spPr bwMode="auto">
              <a:xfrm>
                <a:off x="-316" y="3934"/>
                <a:ext cx="30" cy="30"/>
              </a:xfrm>
              <a:custGeom>
                <a:avLst/>
                <a:gdLst>
                  <a:gd name="T0" fmla="*/ 12 w 30"/>
                  <a:gd name="T1" fmla="*/ 0 h 30"/>
                  <a:gd name="T2" fmla="*/ 0 w 30"/>
                  <a:gd name="T3" fmla="*/ 6 h 30"/>
                  <a:gd name="T4" fmla="*/ 12 w 30"/>
                  <a:gd name="T5" fmla="*/ 30 h 30"/>
                  <a:gd name="T6" fmla="*/ 30 w 30"/>
                  <a:gd name="T7" fmla="*/ 24 h 30"/>
                  <a:gd name="T8" fmla="*/ 12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12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30" y="24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2" name="Freeform 724"/>
              <p:cNvSpPr>
                <a:spLocks/>
              </p:cNvSpPr>
              <p:nvPr/>
            </p:nvSpPr>
            <p:spPr bwMode="auto">
              <a:xfrm>
                <a:off x="-304" y="3958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6 h 18"/>
                  <a:gd name="T4" fmla="*/ 6 w 18"/>
                  <a:gd name="T5" fmla="*/ 18 h 18"/>
                  <a:gd name="T6" fmla="*/ 18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6"/>
                    </a:lnTo>
                    <a:lnTo>
                      <a:pt x="6" y="18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3" name="Freeform 725"/>
              <p:cNvSpPr>
                <a:spLocks/>
              </p:cNvSpPr>
              <p:nvPr/>
            </p:nvSpPr>
            <p:spPr bwMode="auto">
              <a:xfrm>
                <a:off x="-304" y="3958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6 h 18"/>
                  <a:gd name="T4" fmla="*/ 6 w 18"/>
                  <a:gd name="T5" fmla="*/ 18 h 18"/>
                  <a:gd name="T6" fmla="*/ 18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6"/>
                    </a:lnTo>
                    <a:lnTo>
                      <a:pt x="6" y="18"/>
                    </a:ln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4" name="Freeform 726"/>
              <p:cNvSpPr>
                <a:spLocks/>
              </p:cNvSpPr>
              <p:nvPr/>
            </p:nvSpPr>
            <p:spPr bwMode="auto">
              <a:xfrm>
                <a:off x="-298" y="3970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0 w 18"/>
                  <a:gd name="T3" fmla="*/ 6 h 12"/>
                  <a:gd name="T4" fmla="*/ 0 w 18"/>
                  <a:gd name="T5" fmla="*/ 12 h 12"/>
                  <a:gd name="T6" fmla="*/ 18 w 18"/>
                  <a:gd name="T7" fmla="*/ 12 h 12"/>
                  <a:gd name="T8" fmla="*/ 12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5" name="Freeform 727"/>
              <p:cNvSpPr>
                <a:spLocks/>
              </p:cNvSpPr>
              <p:nvPr/>
            </p:nvSpPr>
            <p:spPr bwMode="auto">
              <a:xfrm>
                <a:off x="-298" y="3970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0 w 18"/>
                  <a:gd name="T3" fmla="*/ 6 h 12"/>
                  <a:gd name="T4" fmla="*/ 0 w 18"/>
                  <a:gd name="T5" fmla="*/ 12 h 12"/>
                  <a:gd name="T6" fmla="*/ 18 w 18"/>
                  <a:gd name="T7" fmla="*/ 12 h 12"/>
                  <a:gd name="T8" fmla="*/ 12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6" name="Rectangle 728"/>
              <p:cNvSpPr>
                <a:spLocks noChangeArrowheads="1"/>
              </p:cNvSpPr>
              <p:nvPr/>
            </p:nvSpPr>
            <p:spPr bwMode="auto">
              <a:xfrm>
                <a:off x="-280" y="3982"/>
                <a:ext cx="18" cy="6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7" name="Rectangle 729"/>
              <p:cNvSpPr>
                <a:spLocks noChangeArrowheads="1"/>
              </p:cNvSpPr>
              <p:nvPr/>
            </p:nvSpPr>
            <p:spPr bwMode="auto">
              <a:xfrm>
                <a:off x="-280" y="3982"/>
                <a:ext cx="18" cy="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8" name="Freeform 730"/>
              <p:cNvSpPr>
                <a:spLocks/>
              </p:cNvSpPr>
              <p:nvPr/>
            </p:nvSpPr>
            <p:spPr bwMode="auto">
              <a:xfrm>
                <a:off x="-298" y="3982"/>
                <a:ext cx="24" cy="6"/>
              </a:xfrm>
              <a:custGeom>
                <a:avLst/>
                <a:gdLst>
                  <a:gd name="T0" fmla="*/ 18 w 24"/>
                  <a:gd name="T1" fmla="*/ 0 h 6"/>
                  <a:gd name="T2" fmla="*/ 0 w 24"/>
                  <a:gd name="T3" fmla="*/ 0 h 6"/>
                  <a:gd name="T4" fmla="*/ 6 w 24"/>
                  <a:gd name="T5" fmla="*/ 6 h 6"/>
                  <a:gd name="T6" fmla="*/ 24 w 24"/>
                  <a:gd name="T7" fmla="*/ 6 h 6"/>
                  <a:gd name="T8" fmla="*/ 18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79" name="Freeform 731"/>
              <p:cNvSpPr>
                <a:spLocks/>
              </p:cNvSpPr>
              <p:nvPr/>
            </p:nvSpPr>
            <p:spPr bwMode="auto">
              <a:xfrm>
                <a:off x="-298" y="3982"/>
                <a:ext cx="24" cy="6"/>
              </a:xfrm>
              <a:custGeom>
                <a:avLst/>
                <a:gdLst>
                  <a:gd name="T0" fmla="*/ 18 w 24"/>
                  <a:gd name="T1" fmla="*/ 0 h 6"/>
                  <a:gd name="T2" fmla="*/ 0 w 24"/>
                  <a:gd name="T3" fmla="*/ 0 h 6"/>
                  <a:gd name="T4" fmla="*/ 6 w 24"/>
                  <a:gd name="T5" fmla="*/ 6 h 6"/>
                  <a:gd name="T6" fmla="*/ 24 w 24"/>
                  <a:gd name="T7" fmla="*/ 6 h 6"/>
                  <a:gd name="T8" fmla="*/ 18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0" name="Freeform 732"/>
              <p:cNvSpPr>
                <a:spLocks/>
              </p:cNvSpPr>
              <p:nvPr/>
            </p:nvSpPr>
            <p:spPr bwMode="auto">
              <a:xfrm>
                <a:off x="-280" y="3988"/>
                <a:ext cx="24" cy="18"/>
              </a:xfrm>
              <a:custGeom>
                <a:avLst/>
                <a:gdLst>
                  <a:gd name="T0" fmla="*/ 18 w 24"/>
                  <a:gd name="T1" fmla="*/ 0 h 18"/>
                  <a:gd name="T2" fmla="*/ 0 w 24"/>
                  <a:gd name="T3" fmla="*/ 0 h 18"/>
                  <a:gd name="T4" fmla="*/ 6 w 24"/>
                  <a:gd name="T5" fmla="*/ 12 h 18"/>
                  <a:gd name="T6" fmla="*/ 24 w 24"/>
                  <a:gd name="T7" fmla="*/ 18 h 18"/>
                  <a:gd name="T8" fmla="*/ 18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8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24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1" name="Freeform 733"/>
              <p:cNvSpPr>
                <a:spLocks/>
              </p:cNvSpPr>
              <p:nvPr/>
            </p:nvSpPr>
            <p:spPr bwMode="auto">
              <a:xfrm>
                <a:off x="-280" y="3988"/>
                <a:ext cx="24" cy="18"/>
              </a:xfrm>
              <a:custGeom>
                <a:avLst/>
                <a:gdLst>
                  <a:gd name="T0" fmla="*/ 18 w 24"/>
                  <a:gd name="T1" fmla="*/ 0 h 18"/>
                  <a:gd name="T2" fmla="*/ 0 w 24"/>
                  <a:gd name="T3" fmla="*/ 0 h 18"/>
                  <a:gd name="T4" fmla="*/ 6 w 24"/>
                  <a:gd name="T5" fmla="*/ 12 h 18"/>
                  <a:gd name="T6" fmla="*/ 24 w 24"/>
                  <a:gd name="T7" fmla="*/ 18 h 18"/>
                  <a:gd name="T8" fmla="*/ 18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18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24" y="18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2" name="Freeform 734"/>
              <p:cNvSpPr>
                <a:spLocks/>
              </p:cNvSpPr>
              <p:nvPr/>
            </p:nvSpPr>
            <p:spPr bwMode="auto">
              <a:xfrm>
                <a:off x="-274" y="4000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0 w 18"/>
                  <a:gd name="T3" fmla="*/ 0 h 12"/>
                  <a:gd name="T4" fmla="*/ 0 w 18"/>
                  <a:gd name="T5" fmla="*/ 12 h 12"/>
                  <a:gd name="T6" fmla="*/ 18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3" name="Freeform 735"/>
              <p:cNvSpPr>
                <a:spLocks/>
              </p:cNvSpPr>
              <p:nvPr/>
            </p:nvSpPr>
            <p:spPr bwMode="auto">
              <a:xfrm>
                <a:off x="-274" y="4000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0 w 18"/>
                  <a:gd name="T3" fmla="*/ 0 h 12"/>
                  <a:gd name="T4" fmla="*/ 0 w 18"/>
                  <a:gd name="T5" fmla="*/ 12 h 12"/>
                  <a:gd name="T6" fmla="*/ 18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4" name="Freeform 736"/>
              <p:cNvSpPr>
                <a:spLocks/>
              </p:cNvSpPr>
              <p:nvPr/>
            </p:nvSpPr>
            <p:spPr bwMode="auto">
              <a:xfrm>
                <a:off x="-274" y="4012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0 h 12"/>
                  <a:gd name="T4" fmla="*/ 0 w 18"/>
                  <a:gd name="T5" fmla="*/ 6 h 12"/>
                  <a:gd name="T6" fmla="*/ 18 w 18"/>
                  <a:gd name="T7" fmla="*/ 12 h 12"/>
                  <a:gd name="T8" fmla="*/ 18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5" name="Freeform 737"/>
              <p:cNvSpPr>
                <a:spLocks/>
              </p:cNvSpPr>
              <p:nvPr/>
            </p:nvSpPr>
            <p:spPr bwMode="auto">
              <a:xfrm>
                <a:off x="-274" y="4012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0 h 12"/>
                  <a:gd name="T4" fmla="*/ 0 w 18"/>
                  <a:gd name="T5" fmla="*/ 6 h 12"/>
                  <a:gd name="T6" fmla="*/ 18 w 18"/>
                  <a:gd name="T7" fmla="*/ 12 h 12"/>
                  <a:gd name="T8" fmla="*/ 18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6" name="Freeform 738"/>
              <p:cNvSpPr>
                <a:spLocks/>
              </p:cNvSpPr>
              <p:nvPr/>
            </p:nvSpPr>
            <p:spPr bwMode="auto">
              <a:xfrm>
                <a:off x="-274" y="4018"/>
                <a:ext cx="30" cy="12"/>
              </a:xfrm>
              <a:custGeom>
                <a:avLst/>
                <a:gdLst>
                  <a:gd name="T0" fmla="*/ 18 w 30"/>
                  <a:gd name="T1" fmla="*/ 6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18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18" y="6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7" name="Freeform 739"/>
              <p:cNvSpPr>
                <a:spLocks/>
              </p:cNvSpPr>
              <p:nvPr/>
            </p:nvSpPr>
            <p:spPr bwMode="auto">
              <a:xfrm>
                <a:off x="-274" y="4018"/>
                <a:ext cx="30" cy="12"/>
              </a:xfrm>
              <a:custGeom>
                <a:avLst/>
                <a:gdLst>
                  <a:gd name="T0" fmla="*/ 18 w 30"/>
                  <a:gd name="T1" fmla="*/ 6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18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18" y="6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1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8" name="Freeform 740"/>
              <p:cNvSpPr>
                <a:spLocks/>
              </p:cNvSpPr>
              <p:nvPr/>
            </p:nvSpPr>
            <p:spPr bwMode="auto">
              <a:xfrm>
                <a:off x="-268" y="4030"/>
                <a:ext cx="36" cy="6"/>
              </a:xfrm>
              <a:custGeom>
                <a:avLst/>
                <a:gdLst>
                  <a:gd name="T0" fmla="*/ 24 w 36"/>
                  <a:gd name="T1" fmla="*/ 0 h 6"/>
                  <a:gd name="T2" fmla="*/ 0 w 36"/>
                  <a:gd name="T3" fmla="*/ 0 h 6"/>
                  <a:gd name="T4" fmla="*/ 12 w 36"/>
                  <a:gd name="T5" fmla="*/ 0 h 6"/>
                  <a:gd name="T6" fmla="*/ 36 w 36"/>
                  <a:gd name="T7" fmla="*/ 6 h 6"/>
                  <a:gd name="T8" fmla="*/ 24 w 3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24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36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89" name="Freeform 741"/>
              <p:cNvSpPr>
                <a:spLocks/>
              </p:cNvSpPr>
              <p:nvPr/>
            </p:nvSpPr>
            <p:spPr bwMode="auto">
              <a:xfrm>
                <a:off x="-268" y="4030"/>
                <a:ext cx="36" cy="6"/>
              </a:xfrm>
              <a:custGeom>
                <a:avLst/>
                <a:gdLst>
                  <a:gd name="T0" fmla="*/ 24 w 36"/>
                  <a:gd name="T1" fmla="*/ 0 h 6"/>
                  <a:gd name="T2" fmla="*/ 0 w 36"/>
                  <a:gd name="T3" fmla="*/ 0 h 6"/>
                  <a:gd name="T4" fmla="*/ 12 w 36"/>
                  <a:gd name="T5" fmla="*/ 0 h 6"/>
                  <a:gd name="T6" fmla="*/ 36 w 36"/>
                  <a:gd name="T7" fmla="*/ 6 h 6"/>
                  <a:gd name="T8" fmla="*/ 24 w 3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24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36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0" name="Freeform 742"/>
              <p:cNvSpPr>
                <a:spLocks/>
              </p:cNvSpPr>
              <p:nvPr/>
            </p:nvSpPr>
            <p:spPr bwMode="auto">
              <a:xfrm>
                <a:off x="-202" y="4012"/>
                <a:ext cx="30" cy="6"/>
              </a:xfrm>
              <a:custGeom>
                <a:avLst/>
                <a:gdLst>
                  <a:gd name="T0" fmla="*/ 24 w 30"/>
                  <a:gd name="T1" fmla="*/ 0 h 6"/>
                  <a:gd name="T2" fmla="*/ 0 w 30"/>
                  <a:gd name="T3" fmla="*/ 0 h 6"/>
                  <a:gd name="T4" fmla="*/ 30 w 30"/>
                  <a:gd name="T5" fmla="*/ 6 h 6"/>
                  <a:gd name="T6" fmla="*/ 24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0" y="0"/>
                    </a:lnTo>
                    <a:lnTo>
                      <a:pt x="30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1" name="Freeform 743"/>
              <p:cNvSpPr>
                <a:spLocks/>
              </p:cNvSpPr>
              <p:nvPr/>
            </p:nvSpPr>
            <p:spPr bwMode="auto">
              <a:xfrm>
                <a:off x="-202" y="4012"/>
                <a:ext cx="30" cy="6"/>
              </a:xfrm>
              <a:custGeom>
                <a:avLst/>
                <a:gdLst>
                  <a:gd name="T0" fmla="*/ 24 w 30"/>
                  <a:gd name="T1" fmla="*/ 0 h 6"/>
                  <a:gd name="T2" fmla="*/ 0 w 30"/>
                  <a:gd name="T3" fmla="*/ 0 h 6"/>
                  <a:gd name="T4" fmla="*/ 30 w 30"/>
                  <a:gd name="T5" fmla="*/ 6 h 6"/>
                  <a:gd name="T6" fmla="*/ 24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24" y="0"/>
                    </a:moveTo>
                    <a:lnTo>
                      <a:pt x="0" y="0"/>
                    </a:lnTo>
                    <a:lnTo>
                      <a:pt x="30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2" name="Freeform 744"/>
              <p:cNvSpPr>
                <a:spLocks/>
              </p:cNvSpPr>
              <p:nvPr/>
            </p:nvSpPr>
            <p:spPr bwMode="auto">
              <a:xfrm>
                <a:off x="-202" y="4012"/>
                <a:ext cx="30" cy="12"/>
              </a:xfrm>
              <a:custGeom>
                <a:avLst/>
                <a:gdLst>
                  <a:gd name="T0" fmla="*/ 30 w 30"/>
                  <a:gd name="T1" fmla="*/ 6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30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3" name="Freeform 745"/>
              <p:cNvSpPr>
                <a:spLocks/>
              </p:cNvSpPr>
              <p:nvPr/>
            </p:nvSpPr>
            <p:spPr bwMode="auto">
              <a:xfrm>
                <a:off x="-202" y="4012"/>
                <a:ext cx="30" cy="12"/>
              </a:xfrm>
              <a:custGeom>
                <a:avLst/>
                <a:gdLst>
                  <a:gd name="T0" fmla="*/ 30 w 30"/>
                  <a:gd name="T1" fmla="*/ 6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30 w 30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3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4" name="Freeform 746"/>
              <p:cNvSpPr>
                <a:spLocks/>
              </p:cNvSpPr>
              <p:nvPr/>
            </p:nvSpPr>
            <p:spPr bwMode="auto">
              <a:xfrm>
                <a:off x="-202" y="4024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5" name="Freeform 747"/>
              <p:cNvSpPr>
                <a:spLocks/>
              </p:cNvSpPr>
              <p:nvPr/>
            </p:nvSpPr>
            <p:spPr bwMode="auto">
              <a:xfrm>
                <a:off x="-202" y="4024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6 w 30"/>
                  <a:gd name="T5" fmla="*/ 12 h 12"/>
                  <a:gd name="T6" fmla="*/ 30 w 30"/>
                  <a:gd name="T7" fmla="*/ 12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6" name="Freeform 748"/>
              <p:cNvSpPr>
                <a:spLocks/>
              </p:cNvSpPr>
              <p:nvPr/>
            </p:nvSpPr>
            <p:spPr bwMode="auto">
              <a:xfrm>
                <a:off x="-196" y="4036"/>
                <a:ext cx="36" cy="18"/>
              </a:xfrm>
              <a:custGeom>
                <a:avLst/>
                <a:gdLst>
                  <a:gd name="T0" fmla="*/ 24 w 36"/>
                  <a:gd name="T1" fmla="*/ 0 h 18"/>
                  <a:gd name="T2" fmla="*/ 0 w 36"/>
                  <a:gd name="T3" fmla="*/ 0 h 18"/>
                  <a:gd name="T4" fmla="*/ 6 w 36"/>
                  <a:gd name="T5" fmla="*/ 12 h 18"/>
                  <a:gd name="T6" fmla="*/ 36 w 36"/>
                  <a:gd name="T7" fmla="*/ 18 h 18"/>
                  <a:gd name="T8" fmla="*/ 24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24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6" y="1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7" name="Freeform 749"/>
              <p:cNvSpPr>
                <a:spLocks/>
              </p:cNvSpPr>
              <p:nvPr/>
            </p:nvSpPr>
            <p:spPr bwMode="auto">
              <a:xfrm>
                <a:off x="-196" y="4036"/>
                <a:ext cx="36" cy="18"/>
              </a:xfrm>
              <a:custGeom>
                <a:avLst/>
                <a:gdLst>
                  <a:gd name="T0" fmla="*/ 24 w 36"/>
                  <a:gd name="T1" fmla="*/ 0 h 18"/>
                  <a:gd name="T2" fmla="*/ 0 w 36"/>
                  <a:gd name="T3" fmla="*/ 0 h 18"/>
                  <a:gd name="T4" fmla="*/ 6 w 36"/>
                  <a:gd name="T5" fmla="*/ 12 h 18"/>
                  <a:gd name="T6" fmla="*/ 36 w 36"/>
                  <a:gd name="T7" fmla="*/ 18 h 18"/>
                  <a:gd name="T8" fmla="*/ 24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24" y="0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36" y="18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8" name="Freeform 750"/>
              <p:cNvSpPr>
                <a:spLocks/>
              </p:cNvSpPr>
              <p:nvPr/>
            </p:nvSpPr>
            <p:spPr bwMode="auto">
              <a:xfrm>
                <a:off x="-190" y="4048"/>
                <a:ext cx="42" cy="12"/>
              </a:xfrm>
              <a:custGeom>
                <a:avLst/>
                <a:gdLst>
                  <a:gd name="T0" fmla="*/ 30 w 42"/>
                  <a:gd name="T1" fmla="*/ 6 h 12"/>
                  <a:gd name="T2" fmla="*/ 0 w 42"/>
                  <a:gd name="T3" fmla="*/ 0 h 12"/>
                  <a:gd name="T4" fmla="*/ 12 w 42"/>
                  <a:gd name="T5" fmla="*/ 6 h 12"/>
                  <a:gd name="T6" fmla="*/ 42 w 42"/>
                  <a:gd name="T7" fmla="*/ 12 h 12"/>
                  <a:gd name="T8" fmla="*/ 30 w 4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30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42" y="1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599" name="Freeform 751"/>
              <p:cNvSpPr>
                <a:spLocks/>
              </p:cNvSpPr>
              <p:nvPr/>
            </p:nvSpPr>
            <p:spPr bwMode="auto">
              <a:xfrm>
                <a:off x="-190" y="4048"/>
                <a:ext cx="42" cy="12"/>
              </a:xfrm>
              <a:custGeom>
                <a:avLst/>
                <a:gdLst>
                  <a:gd name="T0" fmla="*/ 30 w 42"/>
                  <a:gd name="T1" fmla="*/ 6 h 12"/>
                  <a:gd name="T2" fmla="*/ 0 w 42"/>
                  <a:gd name="T3" fmla="*/ 0 h 12"/>
                  <a:gd name="T4" fmla="*/ 12 w 42"/>
                  <a:gd name="T5" fmla="*/ 6 h 12"/>
                  <a:gd name="T6" fmla="*/ 42 w 42"/>
                  <a:gd name="T7" fmla="*/ 12 h 12"/>
                  <a:gd name="T8" fmla="*/ 30 w 4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30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42" y="12"/>
                    </a:lnTo>
                    <a:lnTo>
                      <a:pt x="3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0" name="Freeform 752"/>
              <p:cNvSpPr>
                <a:spLocks/>
              </p:cNvSpPr>
              <p:nvPr/>
            </p:nvSpPr>
            <p:spPr bwMode="auto">
              <a:xfrm>
                <a:off x="2" y="3514"/>
                <a:ext cx="66" cy="54"/>
              </a:xfrm>
              <a:custGeom>
                <a:avLst/>
                <a:gdLst>
                  <a:gd name="T0" fmla="*/ 48 w 66"/>
                  <a:gd name="T1" fmla="*/ 6 h 54"/>
                  <a:gd name="T2" fmla="*/ 0 w 66"/>
                  <a:gd name="T3" fmla="*/ 54 h 54"/>
                  <a:gd name="T4" fmla="*/ 18 w 66"/>
                  <a:gd name="T5" fmla="*/ 48 h 54"/>
                  <a:gd name="T6" fmla="*/ 66 w 66"/>
                  <a:gd name="T7" fmla="*/ 0 h 54"/>
                  <a:gd name="T8" fmla="*/ 48 w 66"/>
                  <a:gd name="T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48" y="6"/>
                    </a:moveTo>
                    <a:lnTo>
                      <a:pt x="0" y="54"/>
                    </a:lnTo>
                    <a:lnTo>
                      <a:pt x="18" y="48"/>
                    </a:lnTo>
                    <a:lnTo>
                      <a:pt x="66" y="0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1" name="Freeform 753"/>
              <p:cNvSpPr>
                <a:spLocks/>
              </p:cNvSpPr>
              <p:nvPr/>
            </p:nvSpPr>
            <p:spPr bwMode="auto">
              <a:xfrm>
                <a:off x="2" y="3514"/>
                <a:ext cx="66" cy="54"/>
              </a:xfrm>
              <a:custGeom>
                <a:avLst/>
                <a:gdLst>
                  <a:gd name="T0" fmla="*/ 48 w 66"/>
                  <a:gd name="T1" fmla="*/ 6 h 54"/>
                  <a:gd name="T2" fmla="*/ 0 w 66"/>
                  <a:gd name="T3" fmla="*/ 54 h 54"/>
                  <a:gd name="T4" fmla="*/ 18 w 66"/>
                  <a:gd name="T5" fmla="*/ 48 h 54"/>
                  <a:gd name="T6" fmla="*/ 66 w 66"/>
                  <a:gd name="T7" fmla="*/ 0 h 54"/>
                  <a:gd name="T8" fmla="*/ 48 w 66"/>
                  <a:gd name="T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48" y="6"/>
                    </a:moveTo>
                    <a:lnTo>
                      <a:pt x="0" y="54"/>
                    </a:lnTo>
                    <a:lnTo>
                      <a:pt x="18" y="48"/>
                    </a:lnTo>
                    <a:lnTo>
                      <a:pt x="66" y="0"/>
                    </a:lnTo>
                    <a:lnTo>
                      <a:pt x="48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2" name="Freeform 754"/>
              <p:cNvSpPr>
                <a:spLocks/>
              </p:cNvSpPr>
              <p:nvPr/>
            </p:nvSpPr>
            <p:spPr bwMode="auto">
              <a:xfrm>
                <a:off x="20" y="3502"/>
                <a:ext cx="78" cy="60"/>
              </a:xfrm>
              <a:custGeom>
                <a:avLst/>
                <a:gdLst>
                  <a:gd name="T0" fmla="*/ 48 w 78"/>
                  <a:gd name="T1" fmla="*/ 12 h 60"/>
                  <a:gd name="T2" fmla="*/ 0 w 78"/>
                  <a:gd name="T3" fmla="*/ 60 h 60"/>
                  <a:gd name="T4" fmla="*/ 24 w 78"/>
                  <a:gd name="T5" fmla="*/ 54 h 60"/>
                  <a:gd name="T6" fmla="*/ 78 w 78"/>
                  <a:gd name="T7" fmla="*/ 0 h 60"/>
                  <a:gd name="T8" fmla="*/ 48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48" y="12"/>
                    </a:moveTo>
                    <a:lnTo>
                      <a:pt x="0" y="60"/>
                    </a:lnTo>
                    <a:lnTo>
                      <a:pt x="24" y="54"/>
                    </a:lnTo>
                    <a:lnTo>
                      <a:pt x="78" y="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3" name="Freeform 755"/>
              <p:cNvSpPr>
                <a:spLocks/>
              </p:cNvSpPr>
              <p:nvPr/>
            </p:nvSpPr>
            <p:spPr bwMode="auto">
              <a:xfrm>
                <a:off x="20" y="3502"/>
                <a:ext cx="78" cy="60"/>
              </a:xfrm>
              <a:custGeom>
                <a:avLst/>
                <a:gdLst>
                  <a:gd name="T0" fmla="*/ 48 w 78"/>
                  <a:gd name="T1" fmla="*/ 12 h 60"/>
                  <a:gd name="T2" fmla="*/ 0 w 78"/>
                  <a:gd name="T3" fmla="*/ 60 h 60"/>
                  <a:gd name="T4" fmla="*/ 24 w 78"/>
                  <a:gd name="T5" fmla="*/ 54 h 60"/>
                  <a:gd name="T6" fmla="*/ 78 w 78"/>
                  <a:gd name="T7" fmla="*/ 0 h 60"/>
                  <a:gd name="T8" fmla="*/ 48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48" y="12"/>
                    </a:moveTo>
                    <a:lnTo>
                      <a:pt x="0" y="60"/>
                    </a:lnTo>
                    <a:lnTo>
                      <a:pt x="24" y="54"/>
                    </a:lnTo>
                    <a:lnTo>
                      <a:pt x="78" y="0"/>
                    </a:lnTo>
                    <a:lnTo>
                      <a:pt x="48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4" name="Freeform 756"/>
              <p:cNvSpPr>
                <a:spLocks/>
              </p:cNvSpPr>
              <p:nvPr/>
            </p:nvSpPr>
            <p:spPr bwMode="auto">
              <a:xfrm>
                <a:off x="44" y="3490"/>
                <a:ext cx="96" cy="66"/>
              </a:xfrm>
              <a:custGeom>
                <a:avLst/>
                <a:gdLst>
                  <a:gd name="T0" fmla="*/ 54 w 96"/>
                  <a:gd name="T1" fmla="*/ 12 h 66"/>
                  <a:gd name="T2" fmla="*/ 0 w 96"/>
                  <a:gd name="T3" fmla="*/ 66 h 66"/>
                  <a:gd name="T4" fmla="*/ 36 w 96"/>
                  <a:gd name="T5" fmla="*/ 48 h 66"/>
                  <a:gd name="T6" fmla="*/ 96 w 96"/>
                  <a:gd name="T7" fmla="*/ 0 h 66"/>
                  <a:gd name="T8" fmla="*/ 54 w 96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66">
                    <a:moveTo>
                      <a:pt x="54" y="12"/>
                    </a:moveTo>
                    <a:lnTo>
                      <a:pt x="0" y="66"/>
                    </a:lnTo>
                    <a:lnTo>
                      <a:pt x="36" y="48"/>
                    </a:lnTo>
                    <a:lnTo>
                      <a:pt x="96" y="0"/>
                    </a:lnTo>
                    <a:lnTo>
                      <a:pt x="54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5" name="Freeform 757"/>
              <p:cNvSpPr>
                <a:spLocks/>
              </p:cNvSpPr>
              <p:nvPr/>
            </p:nvSpPr>
            <p:spPr bwMode="auto">
              <a:xfrm>
                <a:off x="44" y="3490"/>
                <a:ext cx="96" cy="66"/>
              </a:xfrm>
              <a:custGeom>
                <a:avLst/>
                <a:gdLst>
                  <a:gd name="T0" fmla="*/ 54 w 96"/>
                  <a:gd name="T1" fmla="*/ 12 h 66"/>
                  <a:gd name="T2" fmla="*/ 0 w 96"/>
                  <a:gd name="T3" fmla="*/ 66 h 66"/>
                  <a:gd name="T4" fmla="*/ 36 w 96"/>
                  <a:gd name="T5" fmla="*/ 48 h 66"/>
                  <a:gd name="T6" fmla="*/ 96 w 96"/>
                  <a:gd name="T7" fmla="*/ 0 h 66"/>
                  <a:gd name="T8" fmla="*/ 54 w 96"/>
                  <a:gd name="T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66">
                    <a:moveTo>
                      <a:pt x="54" y="12"/>
                    </a:moveTo>
                    <a:lnTo>
                      <a:pt x="0" y="66"/>
                    </a:lnTo>
                    <a:lnTo>
                      <a:pt x="36" y="48"/>
                    </a:lnTo>
                    <a:lnTo>
                      <a:pt x="96" y="0"/>
                    </a:lnTo>
                    <a:lnTo>
                      <a:pt x="54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6" name="Freeform 758"/>
              <p:cNvSpPr>
                <a:spLocks/>
              </p:cNvSpPr>
              <p:nvPr/>
            </p:nvSpPr>
            <p:spPr bwMode="auto">
              <a:xfrm>
                <a:off x="80" y="3478"/>
                <a:ext cx="78" cy="60"/>
              </a:xfrm>
              <a:custGeom>
                <a:avLst/>
                <a:gdLst>
                  <a:gd name="T0" fmla="*/ 60 w 78"/>
                  <a:gd name="T1" fmla="*/ 12 h 60"/>
                  <a:gd name="T2" fmla="*/ 0 w 78"/>
                  <a:gd name="T3" fmla="*/ 60 h 60"/>
                  <a:gd name="T4" fmla="*/ 12 w 78"/>
                  <a:gd name="T5" fmla="*/ 54 h 60"/>
                  <a:gd name="T6" fmla="*/ 78 w 78"/>
                  <a:gd name="T7" fmla="*/ 0 h 60"/>
                  <a:gd name="T8" fmla="*/ 60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0" y="12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8" y="0"/>
                    </a:lnTo>
                    <a:lnTo>
                      <a:pt x="60" y="1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7" name="Freeform 759"/>
              <p:cNvSpPr>
                <a:spLocks/>
              </p:cNvSpPr>
              <p:nvPr/>
            </p:nvSpPr>
            <p:spPr bwMode="auto">
              <a:xfrm>
                <a:off x="80" y="3478"/>
                <a:ext cx="78" cy="60"/>
              </a:xfrm>
              <a:custGeom>
                <a:avLst/>
                <a:gdLst>
                  <a:gd name="T0" fmla="*/ 60 w 78"/>
                  <a:gd name="T1" fmla="*/ 12 h 60"/>
                  <a:gd name="T2" fmla="*/ 0 w 78"/>
                  <a:gd name="T3" fmla="*/ 60 h 60"/>
                  <a:gd name="T4" fmla="*/ 12 w 78"/>
                  <a:gd name="T5" fmla="*/ 54 h 60"/>
                  <a:gd name="T6" fmla="*/ 78 w 78"/>
                  <a:gd name="T7" fmla="*/ 0 h 60"/>
                  <a:gd name="T8" fmla="*/ 60 w 78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0" y="12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8" y="0"/>
                    </a:lnTo>
                    <a:lnTo>
                      <a:pt x="60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8" name="Freeform 760"/>
              <p:cNvSpPr>
                <a:spLocks/>
              </p:cNvSpPr>
              <p:nvPr/>
            </p:nvSpPr>
            <p:spPr bwMode="auto">
              <a:xfrm>
                <a:off x="92" y="3472"/>
                <a:ext cx="72" cy="60"/>
              </a:xfrm>
              <a:custGeom>
                <a:avLst/>
                <a:gdLst>
                  <a:gd name="T0" fmla="*/ 66 w 72"/>
                  <a:gd name="T1" fmla="*/ 6 h 60"/>
                  <a:gd name="T2" fmla="*/ 0 w 72"/>
                  <a:gd name="T3" fmla="*/ 60 h 60"/>
                  <a:gd name="T4" fmla="*/ 12 w 72"/>
                  <a:gd name="T5" fmla="*/ 54 h 60"/>
                  <a:gd name="T6" fmla="*/ 72 w 72"/>
                  <a:gd name="T7" fmla="*/ 0 h 60"/>
                  <a:gd name="T8" fmla="*/ 66 w 72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0">
                    <a:moveTo>
                      <a:pt x="66" y="6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2" y="0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09" name="Freeform 761"/>
              <p:cNvSpPr>
                <a:spLocks/>
              </p:cNvSpPr>
              <p:nvPr/>
            </p:nvSpPr>
            <p:spPr bwMode="auto">
              <a:xfrm>
                <a:off x="92" y="3472"/>
                <a:ext cx="72" cy="60"/>
              </a:xfrm>
              <a:custGeom>
                <a:avLst/>
                <a:gdLst>
                  <a:gd name="T0" fmla="*/ 66 w 72"/>
                  <a:gd name="T1" fmla="*/ 6 h 60"/>
                  <a:gd name="T2" fmla="*/ 0 w 72"/>
                  <a:gd name="T3" fmla="*/ 60 h 60"/>
                  <a:gd name="T4" fmla="*/ 12 w 72"/>
                  <a:gd name="T5" fmla="*/ 54 h 60"/>
                  <a:gd name="T6" fmla="*/ 72 w 72"/>
                  <a:gd name="T7" fmla="*/ 0 h 60"/>
                  <a:gd name="T8" fmla="*/ 66 w 72"/>
                  <a:gd name="T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0">
                    <a:moveTo>
                      <a:pt x="66" y="6"/>
                    </a:moveTo>
                    <a:lnTo>
                      <a:pt x="0" y="60"/>
                    </a:lnTo>
                    <a:lnTo>
                      <a:pt x="12" y="54"/>
                    </a:lnTo>
                    <a:lnTo>
                      <a:pt x="72" y="0"/>
                    </a:lnTo>
                    <a:lnTo>
                      <a:pt x="6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0" name="Freeform 762"/>
              <p:cNvSpPr>
                <a:spLocks/>
              </p:cNvSpPr>
              <p:nvPr/>
            </p:nvSpPr>
            <p:spPr bwMode="auto">
              <a:xfrm>
                <a:off x="104" y="3472"/>
                <a:ext cx="84" cy="54"/>
              </a:xfrm>
              <a:custGeom>
                <a:avLst/>
                <a:gdLst>
                  <a:gd name="T0" fmla="*/ 60 w 84"/>
                  <a:gd name="T1" fmla="*/ 0 h 54"/>
                  <a:gd name="T2" fmla="*/ 0 w 84"/>
                  <a:gd name="T3" fmla="*/ 54 h 54"/>
                  <a:gd name="T4" fmla="*/ 18 w 84"/>
                  <a:gd name="T5" fmla="*/ 54 h 54"/>
                  <a:gd name="T6" fmla="*/ 84 w 84"/>
                  <a:gd name="T7" fmla="*/ 0 h 54"/>
                  <a:gd name="T8" fmla="*/ 60 w 8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4">
                    <a:moveTo>
                      <a:pt x="60" y="0"/>
                    </a:moveTo>
                    <a:lnTo>
                      <a:pt x="0" y="54"/>
                    </a:lnTo>
                    <a:lnTo>
                      <a:pt x="18" y="54"/>
                    </a:lnTo>
                    <a:lnTo>
                      <a:pt x="84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1" name="Freeform 763"/>
              <p:cNvSpPr>
                <a:spLocks/>
              </p:cNvSpPr>
              <p:nvPr/>
            </p:nvSpPr>
            <p:spPr bwMode="auto">
              <a:xfrm>
                <a:off x="104" y="3472"/>
                <a:ext cx="84" cy="54"/>
              </a:xfrm>
              <a:custGeom>
                <a:avLst/>
                <a:gdLst>
                  <a:gd name="T0" fmla="*/ 60 w 84"/>
                  <a:gd name="T1" fmla="*/ 0 h 54"/>
                  <a:gd name="T2" fmla="*/ 0 w 84"/>
                  <a:gd name="T3" fmla="*/ 54 h 54"/>
                  <a:gd name="T4" fmla="*/ 18 w 84"/>
                  <a:gd name="T5" fmla="*/ 54 h 54"/>
                  <a:gd name="T6" fmla="*/ 84 w 84"/>
                  <a:gd name="T7" fmla="*/ 0 h 54"/>
                  <a:gd name="T8" fmla="*/ 60 w 8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4">
                    <a:moveTo>
                      <a:pt x="60" y="0"/>
                    </a:moveTo>
                    <a:lnTo>
                      <a:pt x="0" y="54"/>
                    </a:lnTo>
                    <a:lnTo>
                      <a:pt x="18" y="54"/>
                    </a:lnTo>
                    <a:lnTo>
                      <a:pt x="84" y="0"/>
                    </a:lnTo>
                    <a:lnTo>
                      <a:pt x="6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2" name="Freeform 764"/>
              <p:cNvSpPr>
                <a:spLocks/>
              </p:cNvSpPr>
              <p:nvPr/>
            </p:nvSpPr>
            <p:spPr bwMode="auto">
              <a:xfrm>
                <a:off x="122" y="3472"/>
                <a:ext cx="90" cy="60"/>
              </a:xfrm>
              <a:custGeom>
                <a:avLst/>
                <a:gdLst>
                  <a:gd name="T0" fmla="*/ 66 w 90"/>
                  <a:gd name="T1" fmla="*/ 0 h 60"/>
                  <a:gd name="T2" fmla="*/ 0 w 90"/>
                  <a:gd name="T3" fmla="*/ 54 h 60"/>
                  <a:gd name="T4" fmla="*/ 24 w 90"/>
                  <a:gd name="T5" fmla="*/ 60 h 60"/>
                  <a:gd name="T6" fmla="*/ 90 w 90"/>
                  <a:gd name="T7" fmla="*/ 6 h 60"/>
                  <a:gd name="T8" fmla="*/ 66 w 9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0">
                    <a:moveTo>
                      <a:pt x="66" y="0"/>
                    </a:moveTo>
                    <a:lnTo>
                      <a:pt x="0" y="54"/>
                    </a:lnTo>
                    <a:lnTo>
                      <a:pt x="24" y="60"/>
                    </a:lnTo>
                    <a:lnTo>
                      <a:pt x="90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3" name="Freeform 765"/>
              <p:cNvSpPr>
                <a:spLocks/>
              </p:cNvSpPr>
              <p:nvPr/>
            </p:nvSpPr>
            <p:spPr bwMode="auto">
              <a:xfrm>
                <a:off x="122" y="3472"/>
                <a:ext cx="90" cy="60"/>
              </a:xfrm>
              <a:custGeom>
                <a:avLst/>
                <a:gdLst>
                  <a:gd name="T0" fmla="*/ 66 w 90"/>
                  <a:gd name="T1" fmla="*/ 0 h 60"/>
                  <a:gd name="T2" fmla="*/ 0 w 90"/>
                  <a:gd name="T3" fmla="*/ 54 h 60"/>
                  <a:gd name="T4" fmla="*/ 24 w 90"/>
                  <a:gd name="T5" fmla="*/ 60 h 60"/>
                  <a:gd name="T6" fmla="*/ 90 w 90"/>
                  <a:gd name="T7" fmla="*/ 6 h 60"/>
                  <a:gd name="T8" fmla="*/ 66 w 9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0">
                    <a:moveTo>
                      <a:pt x="66" y="0"/>
                    </a:moveTo>
                    <a:lnTo>
                      <a:pt x="0" y="54"/>
                    </a:lnTo>
                    <a:lnTo>
                      <a:pt x="24" y="60"/>
                    </a:lnTo>
                    <a:lnTo>
                      <a:pt x="90" y="6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4" name="Freeform 766"/>
              <p:cNvSpPr>
                <a:spLocks/>
              </p:cNvSpPr>
              <p:nvPr/>
            </p:nvSpPr>
            <p:spPr bwMode="auto">
              <a:xfrm>
                <a:off x="146" y="3478"/>
                <a:ext cx="78" cy="54"/>
              </a:xfrm>
              <a:custGeom>
                <a:avLst/>
                <a:gdLst>
                  <a:gd name="T0" fmla="*/ 66 w 78"/>
                  <a:gd name="T1" fmla="*/ 0 h 54"/>
                  <a:gd name="T2" fmla="*/ 0 w 78"/>
                  <a:gd name="T3" fmla="*/ 54 h 54"/>
                  <a:gd name="T4" fmla="*/ 12 w 78"/>
                  <a:gd name="T5" fmla="*/ 54 h 54"/>
                  <a:gd name="T6" fmla="*/ 78 w 78"/>
                  <a:gd name="T7" fmla="*/ 6 h 54"/>
                  <a:gd name="T8" fmla="*/ 66 w 7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4">
                    <a:moveTo>
                      <a:pt x="66" y="0"/>
                    </a:moveTo>
                    <a:lnTo>
                      <a:pt x="0" y="54"/>
                    </a:lnTo>
                    <a:lnTo>
                      <a:pt x="12" y="54"/>
                    </a:lnTo>
                    <a:lnTo>
                      <a:pt x="78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5" name="Freeform 767"/>
              <p:cNvSpPr>
                <a:spLocks/>
              </p:cNvSpPr>
              <p:nvPr/>
            </p:nvSpPr>
            <p:spPr bwMode="auto">
              <a:xfrm>
                <a:off x="146" y="3478"/>
                <a:ext cx="78" cy="54"/>
              </a:xfrm>
              <a:custGeom>
                <a:avLst/>
                <a:gdLst>
                  <a:gd name="T0" fmla="*/ 66 w 78"/>
                  <a:gd name="T1" fmla="*/ 0 h 54"/>
                  <a:gd name="T2" fmla="*/ 0 w 78"/>
                  <a:gd name="T3" fmla="*/ 54 h 54"/>
                  <a:gd name="T4" fmla="*/ 12 w 78"/>
                  <a:gd name="T5" fmla="*/ 54 h 54"/>
                  <a:gd name="T6" fmla="*/ 78 w 78"/>
                  <a:gd name="T7" fmla="*/ 6 h 54"/>
                  <a:gd name="T8" fmla="*/ 66 w 7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4">
                    <a:moveTo>
                      <a:pt x="66" y="0"/>
                    </a:moveTo>
                    <a:lnTo>
                      <a:pt x="0" y="54"/>
                    </a:lnTo>
                    <a:lnTo>
                      <a:pt x="12" y="54"/>
                    </a:lnTo>
                    <a:lnTo>
                      <a:pt x="78" y="6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6" name="Freeform 768"/>
              <p:cNvSpPr>
                <a:spLocks/>
              </p:cNvSpPr>
              <p:nvPr/>
            </p:nvSpPr>
            <p:spPr bwMode="auto">
              <a:xfrm>
                <a:off x="158" y="3484"/>
                <a:ext cx="84" cy="60"/>
              </a:xfrm>
              <a:custGeom>
                <a:avLst/>
                <a:gdLst>
                  <a:gd name="T0" fmla="*/ 66 w 84"/>
                  <a:gd name="T1" fmla="*/ 0 h 60"/>
                  <a:gd name="T2" fmla="*/ 0 w 84"/>
                  <a:gd name="T3" fmla="*/ 48 h 60"/>
                  <a:gd name="T4" fmla="*/ 12 w 84"/>
                  <a:gd name="T5" fmla="*/ 60 h 60"/>
                  <a:gd name="T6" fmla="*/ 84 w 84"/>
                  <a:gd name="T7" fmla="*/ 12 h 60"/>
                  <a:gd name="T8" fmla="*/ 66 w 8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0">
                    <a:moveTo>
                      <a:pt x="66" y="0"/>
                    </a:moveTo>
                    <a:lnTo>
                      <a:pt x="0" y="48"/>
                    </a:lnTo>
                    <a:lnTo>
                      <a:pt x="12" y="60"/>
                    </a:lnTo>
                    <a:lnTo>
                      <a:pt x="84" y="1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7" name="Freeform 769"/>
              <p:cNvSpPr>
                <a:spLocks/>
              </p:cNvSpPr>
              <p:nvPr/>
            </p:nvSpPr>
            <p:spPr bwMode="auto">
              <a:xfrm>
                <a:off x="158" y="3484"/>
                <a:ext cx="84" cy="60"/>
              </a:xfrm>
              <a:custGeom>
                <a:avLst/>
                <a:gdLst>
                  <a:gd name="T0" fmla="*/ 66 w 84"/>
                  <a:gd name="T1" fmla="*/ 0 h 60"/>
                  <a:gd name="T2" fmla="*/ 0 w 84"/>
                  <a:gd name="T3" fmla="*/ 48 h 60"/>
                  <a:gd name="T4" fmla="*/ 12 w 84"/>
                  <a:gd name="T5" fmla="*/ 60 h 60"/>
                  <a:gd name="T6" fmla="*/ 84 w 84"/>
                  <a:gd name="T7" fmla="*/ 12 h 60"/>
                  <a:gd name="T8" fmla="*/ 66 w 8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0">
                    <a:moveTo>
                      <a:pt x="66" y="0"/>
                    </a:moveTo>
                    <a:lnTo>
                      <a:pt x="0" y="48"/>
                    </a:lnTo>
                    <a:lnTo>
                      <a:pt x="12" y="60"/>
                    </a:lnTo>
                    <a:lnTo>
                      <a:pt x="84" y="12"/>
                    </a:lnTo>
                    <a:lnTo>
                      <a:pt x="6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8" name="Freeform 770"/>
              <p:cNvSpPr>
                <a:spLocks/>
              </p:cNvSpPr>
              <p:nvPr/>
            </p:nvSpPr>
            <p:spPr bwMode="auto">
              <a:xfrm>
                <a:off x="-388" y="3250"/>
                <a:ext cx="762" cy="816"/>
              </a:xfrm>
              <a:custGeom>
                <a:avLst/>
                <a:gdLst>
                  <a:gd name="T0" fmla="*/ 636 w 762"/>
                  <a:gd name="T1" fmla="*/ 198 h 816"/>
                  <a:gd name="T2" fmla="*/ 600 w 762"/>
                  <a:gd name="T3" fmla="*/ 174 h 816"/>
                  <a:gd name="T4" fmla="*/ 558 w 762"/>
                  <a:gd name="T5" fmla="*/ 138 h 816"/>
                  <a:gd name="T6" fmla="*/ 504 w 762"/>
                  <a:gd name="T7" fmla="*/ 90 h 816"/>
                  <a:gd name="T8" fmla="*/ 456 w 762"/>
                  <a:gd name="T9" fmla="*/ 42 h 816"/>
                  <a:gd name="T10" fmla="*/ 396 w 762"/>
                  <a:gd name="T11" fmla="*/ 12 h 816"/>
                  <a:gd name="T12" fmla="*/ 330 w 762"/>
                  <a:gd name="T13" fmla="*/ 6 h 816"/>
                  <a:gd name="T14" fmla="*/ 258 w 762"/>
                  <a:gd name="T15" fmla="*/ 12 h 816"/>
                  <a:gd name="T16" fmla="*/ 258 w 762"/>
                  <a:gd name="T17" fmla="*/ 30 h 816"/>
                  <a:gd name="T18" fmla="*/ 246 w 762"/>
                  <a:gd name="T19" fmla="*/ 54 h 816"/>
                  <a:gd name="T20" fmla="*/ 234 w 762"/>
                  <a:gd name="T21" fmla="*/ 78 h 816"/>
                  <a:gd name="T22" fmla="*/ 192 w 762"/>
                  <a:gd name="T23" fmla="*/ 108 h 816"/>
                  <a:gd name="T24" fmla="*/ 174 w 762"/>
                  <a:gd name="T25" fmla="*/ 138 h 816"/>
                  <a:gd name="T26" fmla="*/ 204 w 762"/>
                  <a:gd name="T27" fmla="*/ 174 h 816"/>
                  <a:gd name="T28" fmla="*/ 228 w 762"/>
                  <a:gd name="T29" fmla="*/ 204 h 816"/>
                  <a:gd name="T30" fmla="*/ 234 w 762"/>
                  <a:gd name="T31" fmla="*/ 240 h 816"/>
                  <a:gd name="T32" fmla="*/ 210 w 762"/>
                  <a:gd name="T33" fmla="*/ 270 h 816"/>
                  <a:gd name="T34" fmla="*/ 168 w 762"/>
                  <a:gd name="T35" fmla="*/ 300 h 816"/>
                  <a:gd name="T36" fmla="*/ 126 w 762"/>
                  <a:gd name="T37" fmla="*/ 336 h 816"/>
                  <a:gd name="T38" fmla="*/ 78 w 762"/>
                  <a:gd name="T39" fmla="*/ 342 h 816"/>
                  <a:gd name="T40" fmla="*/ 30 w 762"/>
                  <a:gd name="T41" fmla="*/ 378 h 816"/>
                  <a:gd name="T42" fmla="*/ 60 w 762"/>
                  <a:gd name="T43" fmla="*/ 426 h 816"/>
                  <a:gd name="T44" fmla="*/ 60 w 762"/>
                  <a:gd name="T45" fmla="*/ 474 h 816"/>
                  <a:gd name="T46" fmla="*/ 72 w 762"/>
                  <a:gd name="T47" fmla="*/ 522 h 816"/>
                  <a:gd name="T48" fmla="*/ 108 w 762"/>
                  <a:gd name="T49" fmla="*/ 552 h 816"/>
                  <a:gd name="T50" fmla="*/ 102 w 762"/>
                  <a:gd name="T51" fmla="*/ 552 h 816"/>
                  <a:gd name="T52" fmla="*/ 66 w 762"/>
                  <a:gd name="T53" fmla="*/ 540 h 816"/>
                  <a:gd name="T54" fmla="*/ 30 w 762"/>
                  <a:gd name="T55" fmla="*/ 528 h 816"/>
                  <a:gd name="T56" fmla="*/ 18 w 762"/>
                  <a:gd name="T57" fmla="*/ 534 h 816"/>
                  <a:gd name="T58" fmla="*/ 6 w 762"/>
                  <a:gd name="T59" fmla="*/ 546 h 816"/>
                  <a:gd name="T60" fmla="*/ 0 w 762"/>
                  <a:gd name="T61" fmla="*/ 570 h 816"/>
                  <a:gd name="T62" fmla="*/ 18 w 762"/>
                  <a:gd name="T63" fmla="*/ 588 h 816"/>
                  <a:gd name="T64" fmla="*/ 6 w 762"/>
                  <a:gd name="T65" fmla="*/ 594 h 816"/>
                  <a:gd name="T66" fmla="*/ 18 w 762"/>
                  <a:gd name="T67" fmla="*/ 606 h 816"/>
                  <a:gd name="T68" fmla="*/ 72 w 762"/>
                  <a:gd name="T69" fmla="*/ 660 h 816"/>
                  <a:gd name="T70" fmla="*/ 102 w 762"/>
                  <a:gd name="T71" fmla="*/ 720 h 816"/>
                  <a:gd name="T72" fmla="*/ 126 w 762"/>
                  <a:gd name="T73" fmla="*/ 732 h 816"/>
                  <a:gd name="T74" fmla="*/ 132 w 762"/>
                  <a:gd name="T75" fmla="*/ 762 h 816"/>
                  <a:gd name="T76" fmla="*/ 156 w 762"/>
                  <a:gd name="T77" fmla="*/ 786 h 816"/>
                  <a:gd name="T78" fmla="*/ 192 w 762"/>
                  <a:gd name="T79" fmla="*/ 768 h 816"/>
                  <a:gd name="T80" fmla="*/ 216 w 762"/>
                  <a:gd name="T81" fmla="*/ 768 h 816"/>
                  <a:gd name="T82" fmla="*/ 228 w 762"/>
                  <a:gd name="T83" fmla="*/ 804 h 816"/>
                  <a:gd name="T84" fmla="*/ 288 w 762"/>
                  <a:gd name="T85" fmla="*/ 816 h 816"/>
                  <a:gd name="T86" fmla="*/ 348 w 762"/>
                  <a:gd name="T87" fmla="*/ 780 h 816"/>
                  <a:gd name="T88" fmla="*/ 396 w 762"/>
                  <a:gd name="T89" fmla="*/ 756 h 816"/>
                  <a:gd name="T90" fmla="*/ 456 w 762"/>
                  <a:gd name="T91" fmla="*/ 720 h 816"/>
                  <a:gd name="T92" fmla="*/ 534 w 762"/>
                  <a:gd name="T93" fmla="*/ 684 h 816"/>
                  <a:gd name="T94" fmla="*/ 594 w 762"/>
                  <a:gd name="T95" fmla="*/ 636 h 816"/>
                  <a:gd name="T96" fmla="*/ 684 w 762"/>
                  <a:gd name="T97" fmla="*/ 600 h 816"/>
                  <a:gd name="T98" fmla="*/ 726 w 762"/>
                  <a:gd name="T99" fmla="*/ 540 h 816"/>
                  <a:gd name="T100" fmla="*/ 726 w 762"/>
                  <a:gd name="T101" fmla="*/ 480 h 816"/>
                  <a:gd name="T102" fmla="*/ 756 w 762"/>
                  <a:gd name="T103" fmla="*/ 408 h 816"/>
                  <a:gd name="T104" fmla="*/ 720 w 762"/>
                  <a:gd name="T105" fmla="*/ 354 h 816"/>
                  <a:gd name="T106" fmla="*/ 636 w 762"/>
                  <a:gd name="T107" fmla="*/ 342 h 816"/>
                  <a:gd name="T108" fmla="*/ 564 w 762"/>
                  <a:gd name="T109" fmla="*/ 348 h 816"/>
                  <a:gd name="T110" fmla="*/ 480 w 762"/>
                  <a:gd name="T111" fmla="*/ 318 h 816"/>
                  <a:gd name="T112" fmla="*/ 438 w 762"/>
                  <a:gd name="T113" fmla="*/ 288 h 816"/>
                  <a:gd name="T114" fmla="*/ 486 w 762"/>
                  <a:gd name="T115" fmla="*/ 252 h 816"/>
                  <a:gd name="T116" fmla="*/ 552 w 762"/>
                  <a:gd name="T117" fmla="*/ 222 h 816"/>
                  <a:gd name="T118" fmla="*/ 612 w 762"/>
                  <a:gd name="T119" fmla="*/ 234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2" h="816">
                    <a:moveTo>
                      <a:pt x="654" y="228"/>
                    </a:moveTo>
                    <a:lnTo>
                      <a:pt x="642" y="204"/>
                    </a:lnTo>
                    <a:lnTo>
                      <a:pt x="636" y="198"/>
                    </a:lnTo>
                    <a:lnTo>
                      <a:pt x="624" y="186"/>
                    </a:lnTo>
                    <a:lnTo>
                      <a:pt x="618" y="180"/>
                    </a:lnTo>
                    <a:lnTo>
                      <a:pt x="600" y="174"/>
                    </a:lnTo>
                    <a:lnTo>
                      <a:pt x="588" y="168"/>
                    </a:lnTo>
                    <a:lnTo>
                      <a:pt x="570" y="156"/>
                    </a:lnTo>
                    <a:lnTo>
                      <a:pt x="558" y="138"/>
                    </a:lnTo>
                    <a:lnTo>
                      <a:pt x="540" y="120"/>
                    </a:lnTo>
                    <a:lnTo>
                      <a:pt x="522" y="108"/>
                    </a:lnTo>
                    <a:lnTo>
                      <a:pt x="504" y="90"/>
                    </a:lnTo>
                    <a:lnTo>
                      <a:pt x="486" y="78"/>
                    </a:lnTo>
                    <a:lnTo>
                      <a:pt x="474" y="60"/>
                    </a:lnTo>
                    <a:lnTo>
                      <a:pt x="456" y="42"/>
                    </a:lnTo>
                    <a:lnTo>
                      <a:pt x="444" y="30"/>
                    </a:lnTo>
                    <a:lnTo>
                      <a:pt x="426" y="18"/>
                    </a:lnTo>
                    <a:lnTo>
                      <a:pt x="396" y="12"/>
                    </a:lnTo>
                    <a:lnTo>
                      <a:pt x="378" y="6"/>
                    </a:lnTo>
                    <a:lnTo>
                      <a:pt x="354" y="0"/>
                    </a:lnTo>
                    <a:lnTo>
                      <a:pt x="330" y="6"/>
                    </a:lnTo>
                    <a:lnTo>
                      <a:pt x="306" y="0"/>
                    </a:lnTo>
                    <a:lnTo>
                      <a:pt x="282" y="0"/>
                    </a:lnTo>
                    <a:lnTo>
                      <a:pt x="258" y="12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8" y="30"/>
                    </a:lnTo>
                    <a:lnTo>
                      <a:pt x="264" y="42"/>
                    </a:lnTo>
                    <a:lnTo>
                      <a:pt x="252" y="48"/>
                    </a:lnTo>
                    <a:lnTo>
                      <a:pt x="246" y="54"/>
                    </a:lnTo>
                    <a:lnTo>
                      <a:pt x="240" y="66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16" y="90"/>
                    </a:lnTo>
                    <a:lnTo>
                      <a:pt x="204" y="102"/>
                    </a:lnTo>
                    <a:lnTo>
                      <a:pt x="192" y="108"/>
                    </a:lnTo>
                    <a:lnTo>
                      <a:pt x="180" y="120"/>
                    </a:lnTo>
                    <a:lnTo>
                      <a:pt x="180" y="126"/>
                    </a:lnTo>
                    <a:lnTo>
                      <a:pt x="174" y="138"/>
                    </a:lnTo>
                    <a:lnTo>
                      <a:pt x="186" y="150"/>
                    </a:lnTo>
                    <a:lnTo>
                      <a:pt x="192" y="162"/>
                    </a:lnTo>
                    <a:lnTo>
                      <a:pt x="204" y="174"/>
                    </a:lnTo>
                    <a:lnTo>
                      <a:pt x="216" y="186"/>
                    </a:lnTo>
                    <a:lnTo>
                      <a:pt x="222" y="198"/>
                    </a:lnTo>
                    <a:lnTo>
                      <a:pt x="228" y="204"/>
                    </a:lnTo>
                    <a:lnTo>
                      <a:pt x="234" y="210"/>
                    </a:lnTo>
                    <a:lnTo>
                      <a:pt x="234" y="228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16" y="258"/>
                    </a:lnTo>
                    <a:lnTo>
                      <a:pt x="210" y="270"/>
                    </a:lnTo>
                    <a:lnTo>
                      <a:pt x="204" y="282"/>
                    </a:lnTo>
                    <a:lnTo>
                      <a:pt x="186" y="288"/>
                    </a:lnTo>
                    <a:lnTo>
                      <a:pt x="168" y="300"/>
                    </a:lnTo>
                    <a:lnTo>
                      <a:pt x="150" y="312"/>
                    </a:lnTo>
                    <a:lnTo>
                      <a:pt x="138" y="324"/>
                    </a:lnTo>
                    <a:lnTo>
                      <a:pt x="126" y="336"/>
                    </a:lnTo>
                    <a:lnTo>
                      <a:pt x="114" y="336"/>
                    </a:lnTo>
                    <a:lnTo>
                      <a:pt x="102" y="336"/>
                    </a:lnTo>
                    <a:lnTo>
                      <a:pt x="78" y="342"/>
                    </a:lnTo>
                    <a:lnTo>
                      <a:pt x="60" y="354"/>
                    </a:lnTo>
                    <a:lnTo>
                      <a:pt x="42" y="366"/>
                    </a:lnTo>
                    <a:lnTo>
                      <a:pt x="30" y="378"/>
                    </a:lnTo>
                    <a:lnTo>
                      <a:pt x="36" y="390"/>
                    </a:lnTo>
                    <a:lnTo>
                      <a:pt x="42" y="414"/>
                    </a:lnTo>
                    <a:lnTo>
                      <a:pt x="60" y="426"/>
                    </a:lnTo>
                    <a:lnTo>
                      <a:pt x="60" y="444"/>
                    </a:lnTo>
                    <a:lnTo>
                      <a:pt x="66" y="456"/>
                    </a:lnTo>
                    <a:lnTo>
                      <a:pt x="60" y="474"/>
                    </a:lnTo>
                    <a:lnTo>
                      <a:pt x="60" y="498"/>
                    </a:lnTo>
                    <a:lnTo>
                      <a:pt x="66" y="510"/>
                    </a:lnTo>
                    <a:lnTo>
                      <a:pt x="72" y="522"/>
                    </a:lnTo>
                    <a:lnTo>
                      <a:pt x="78" y="534"/>
                    </a:lnTo>
                    <a:lnTo>
                      <a:pt x="90" y="534"/>
                    </a:lnTo>
                    <a:lnTo>
                      <a:pt x="108" y="552"/>
                    </a:lnTo>
                    <a:lnTo>
                      <a:pt x="126" y="564"/>
                    </a:lnTo>
                    <a:lnTo>
                      <a:pt x="108" y="558"/>
                    </a:lnTo>
                    <a:lnTo>
                      <a:pt x="102" y="552"/>
                    </a:lnTo>
                    <a:lnTo>
                      <a:pt x="90" y="546"/>
                    </a:lnTo>
                    <a:lnTo>
                      <a:pt x="78" y="540"/>
                    </a:lnTo>
                    <a:lnTo>
                      <a:pt x="66" y="540"/>
                    </a:lnTo>
                    <a:lnTo>
                      <a:pt x="54" y="534"/>
                    </a:lnTo>
                    <a:lnTo>
                      <a:pt x="42" y="528"/>
                    </a:lnTo>
                    <a:lnTo>
                      <a:pt x="30" y="528"/>
                    </a:lnTo>
                    <a:lnTo>
                      <a:pt x="24" y="528"/>
                    </a:lnTo>
                    <a:lnTo>
                      <a:pt x="18" y="540"/>
                    </a:lnTo>
                    <a:lnTo>
                      <a:pt x="18" y="534"/>
                    </a:lnTo>
                    <a:lnTo>
                      <a:pt x="12" y="540"/>
                    </a:lnTo>
                    <a:lnTo>
                      <a:pt x="6" y="540"/>
                    </a:lnTo>
                    <a:lnTo>
                      <a:pt x="6" y="546"/>
                    </a:lnTo>
                    <a:lnTo>
                      <a:pt x="0" y="552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76"/>
                    </a:lnTo>
                    <a:lnTo>
                      <a:pt x="6" y="582"/>
                    </a:lnTo>
                    <a:lnTo>
                      <a:pt x="18" y="588"/>
                    </a:lnTo>
                    <a:lnTo>
                      <a:pt x="18" y="594"/>
                    </a:lnTo>
                    <a:lnTo>
                      <a:pt x="6" y="588"/>
                    </a:lnTo>
                    <a:lnTo>
                      <a:pt x="6" y="594"/>
                    </a:lnTo>
                    <a:lnTo>
                      <a:pt x="0" y="600"/>
                    </a:lnTo>
                    <a:lnTo>
                      <a:pt x="6" y="600"/>
                    </a:lnTo>
                    <a:lnTo>
                      <a:pt x="18" y="606"/>
                    </a:lnTo>
                    <a:lnTo>
                      <a:pt x="36" y="618"/>
                    </a:lnTo>
                    <a:lnTo>
                      <a:pt x="60" y="636"/>
                    </a:lnTo>
                    <a:lnTo>
                      <a:pt x="72" y="660"/>
                    </a:lnTo>
                    <a:lnTo>
                      <a:pt x="84" y="684"/>
                    </a:lnTo>
                    <a:lnTo>
                      <a:pt x="102" y="708"/>
                    </a:lnTo>
                    <a:lnTo>
                      <a:pt x="102" y="720"/>
                    </a:lnTo>
                    <a:lnTo>
                      <a:pt x="108" y="732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26" y="738"/>
                    </a:lnTo>
                    <a:lnTo>
                      <a:pt x="132" y="756"/>
                    </a:lnTo>
                    <a:lnTo>
                      <a:pt x="132" y="762"/>
                    </a:lnTo>
                    <a:lnTo>
                      <a:pt x="132" y="774"/>
                    </a:lnTo>
                    <a:lnTo>
                      <a:pt x="144" y="780"/>
                    </a:lnTo>
                    <a:lnTo>
                      <a:pt x="156" y="786"/>
                    </a:lnTo>
                    <a:lnTo>
                      <a:pt x="168" y="786"/>
                    </a:lnTo>
                    <a:lnTo>
                      <a:pt x="180" y="774"/>
                    </a:lnTo>
                    <a:lnTo>
                      <a:pt x="192" y="768"/>
                    </a:lnTo>
                    <a:lnTo>
                      <a:pt x="198" y="762"/>
                    </a:lnTo>
                    <a:lnTo>
                      <a:pt x="210" y="762"/>
                    </a:lnTo>
                    <a:lnTo>
                      <a:pt x="216" y="768"/>
                    </a:lnTo>
                    <a:lnTo>
                      <a:pt x="216" y="774"/>
                    </a:lnTo>
                    <a:lnTo>
                      <a:pt x="216" y="786"/>
                    </a:lnTo>
                    <a:lnTo>
                      <a:pt x="228" y="804"/>
                    </a:lnTo>
                    <a:lnTo>
                      <a:pt x="240" y="810"/>
                    </a:lnTo>
                    <a:lnTo>
                      <a:pt x="270" y="810"/>
                    </a:lnTo>
                    <a:lnTo>
                      <a:pt x="288" y="816"/>
                    </a:lnTo>
                    <a:lnTo>
                      <a:pt x="306" y="804"/>
                    </a:lnTo>
                    <a:lnTo>
                      <a:pt x="336" y="786"/>
                    </a:lnTo>
                    <a:lnTo>
                      <a:pt x="348" y="780"/>
                    </a:lnTo>
                    <a:lnTo>
                      <a:pt x="366" y="774"/>
                    </a:lnTo>
                    <a:lnTo>
                      <a:pt x="378" y="768"/>
                    </a:lnTo>
                    <a:lnTo>
                      <a:pt x="396" y="756"/>
                    </a:lnTo>
                    <a:lnTo>
                      <a:pt x="420" y="744"/>
                    </a:lnTo>
                    <a:lnTo>
                      <a:pt x="438" y="732"/>
                    </a:lnTo>
                    <a:lnTo>
                      <a:pt x="456" y="720"/>
                    </a:lnTo>
                    <a:lnTo>
                      <a:pt x="480" y="702"/>
                    </a:lnTo>
                    <a:lnTo>
                      <a:pt x="510" y="690"/>
                    </a:lnTo>
                    <a:lnTo>
                      <a:pt x="534" y="684"/>
                    </a:lnTo>
                    <a:lnTo>
                      <a:pt x="552" y="672"/>
                    </a:lnTo>
                    <a:lnTo>
                      <a:pt x="576" y="654"/>
                    </a:lnTo>
                    <a:lnTo>
                      <a:pt x="594" y="636"/>
                    </a:lnTo>
                    <a:lnTo>
                      <a:pt x="618" y="624"/>
                    </a:lnTo>
                    <a:lnTo>
                      <a:pt x="654" y="612"/>
                    </a:lnTo>
                    <a:lnTo>
                      <a:pt x="684" y="600"/>
                    </a:lnTo>
                    <a:lnTo>
                      <a:pt x="708" y="588"/>
                    </a:lnTo>
                    <a:lnTo>
                      <a:pt x="714" y="570"/>
                    </a:lnTo>
                    <a:lnTo>
                      <a:pt x="726" y="540"/>
                    </a:lnTo>
                    <a:lnTo>
                      <a:pt x="726" y="516"/>
                    </a:lnTo>
                    <a:lnTo>
                      <a:pt x="726" y="498"/>
                    </a:lnTo>
                    <a:lnTo>
                      <a:pt x="726" y="480"/>
                    </a:lnTo>
                    <a:lnTo>
                      <a:pt x="738" y="456"/>
                    </a:lnTo>
                    <a:lnTo>
                      <a:pt x="756" y="432"/>
                    </a:lnTo>
                    <a:lnTo>
                      <a:pt x="756" y="408"/>
                    </a:lnTo>
                    <a:lnTo>
                      <a:pt x="762" y="396"/>
                    </a:lnTo>
                    <a:lnTo>
                      <a:pt x="744" y="372"/>
                    </a:lnTo>
                    <a:lnTo>
                      <a:pt x="720" y="354"/>
                    </a:lnTo>
                    <a:lnTo>
                      <a:pt x="684" y="342"/>
                    </a:lnTo>
                    <a:lnTo>
                      <a:pt x="660" y="342"/>
                    </a:lnTo>
                    <a:lnTo>
                      <a:pt x="636" y="342"/>
                    </a:lnTo>
                    <a:lnTo>
                      <a:pt x="606" y="354"/>
                    </a:lnTo>
                    <a:lnTo>
                      <a:pt x="588" y="360"/>
                    </a:lnTo>
                    <a:lnTo>
                      <a:pt x="564" y="348"/>
                    </a:lnTo>
                    <a:lnTo>
                      <a:pt x="528" y="336"/>
                    </a:lnTo>
                    <a:lnTo>
                      <a:pt x="504" y="330"/>
                    </a:lnTo>
                    <a:lnTo>
                      <a:pt x="480" y="318"/>
                    </a:lnTo>
                    <a:lnTo>
                      <a:pt x="456" y="312"/>
                    </a:lnTo>
                    <a:lnTo>
                      <a:pt x="444" y="306"/>
                    </a:lnTo>
                    <a:lnTo>
                      <a:pt x="438" y="288"/>
                    </a:lnTo>
                    <a:lnTo>
                      <a:pt x="438" y="270"/>
                    </a:lnTo>
                    <a:lnTo>
                      <a:pt x="456" y="264"/>
                    </a:lnTo>
                    <a:lnTo>
                      <a:pt x="486" y="252"/>
                    </a:lnTo>
                    <a:lnTo>
                      <a:pt x="528" y="240"/>
                    </a:lnTo>
                    <a:lnTo>
                      <a:pt x="546" y="228"/>
                    </a:lnTo>
                    <a:lnTo>
                      <a:pt x="552" y="222"/>
                    </a:lnTo>
                    <a:lnTo>
                      <a:pt x="576" y="222"/>
                    </a:lnTo>
                    <a:lnTo>
                      <a:pt x="600" y="228"/>
                    </a:lnTo>
                    <a:lnTo>
                      <a:pt x="612" y="234"/>
                    </a:lnTo>
                    <a:lnTo>
                      <a:pt x="630" y="246"/>
                    </a:lnTo>
                    <a:lnTo>
                      <a:pt x="654" y="228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19" name="Freeform 771"/>
              <p:cNvSpPr>
                <a:spLocks/>
              </p:cNvSpPr>
              <p:nvPr/>
            </p:nvSpPr>
            <p:spPr bwMode="auto">
              <a:xfrm>
                <a:off x="-388" y="3250"/>
                <a:ext cx="762" cy="816"/>
              </a:xfrm>
              <a:custGeom>
                <a:avLst/>
                <a:gdLst>
                  <a:gd name="T0" fmla="*/ 636 w 762"/>
                  <a:gd name="T1" fmla="*/ 198 h 816"/>
                  <a:gd name="T2" fmla="*/ 600 w 762"/>
                  <a:gd name="T3" fmla="*/ 174 h 816"/>
                  <a:gd name="T4" fmla="*/ 558 w 762"/>
                  <a:gd name="T5" fmla="*/ 138 h 816"/>
                  <a:gd name="T6" fmla="*/ 504 w 762"/>
                  <a:gd name="T7" fmla="*/ 90 h 816"/>
                  <a:gd name="T8" fmla="*/ 456 w 762"/>
                  <a:gd name="T9" fmla="*/ 42 h 816"/>
                  <a:gd name="T10" fmla="*/ 396 w 762"/>
                  <a:gd name="T11" fmla="*/ 12 h 816"/>
                  <a:gd name="T12" fmla="*/ 330 w 762"/>
                  <a:gd name="T13" fmla="*/ 6 h 816"/>
                  <a:gd name="T14" fmla="*/ 258 w 762"/>
                  <a:gd name="T15" fmla="*/ 12 h 816"/>
                  <a:gd name="T16" fmla="*/ 258 w 762"/>
                  <a:gd name="T17" fmla="*/ 30 h 816"/>
                  <a:gd name="T18" fmla="*/ 246 w 762"/>
                  <a:gd name="T19" fmla="*/ 54 h 816"/>
                  <a:gd name="T20" fmla="*/ 234 w 762"/>
                  <a:gd name="T21" fmla="*/ 78 h 816"/>
                  <a:gd name="T22" fmla="*/ 192 w 762"/>
                  <a:gd name="T23" fmla="*/ 108 h 816"/>
                  <a:gd name="T24" fmla="*/ 174 w 762"/>
                  <a:gd name="T25" fmla="*/ 138 h 816"/>
                  <a:gd name="T26" fmla="*/ 204 w 762"/>
                  <a:gd name="T27" fmla="*/ 174 h 816"/>
                  <a:gd name="T28" fmla="*/ 228 w 762"/>
                  <a:gd name="T29" fmla="*/ 204 h 816"/>
                  <a:gd name="T30" fmla="*/ 234 w 762"/>
                  <a:gd name="T31" fmla="*/ 240 h 816"/>
                  <a:gd name="T32" fmla="*/ 210 w 762"/>
                  <a:gd name="T33" fmla="*/ 270 h 816"/>
                  <a:gd name="T34" fmla="*/ 168 w 762"/>
                  <a:gd name="T35" fmla="*/ 300 h 816"/>
                  <a:gd name="T36" fmla="*/ 126 w 762"/>
                  <a:gd name="T37" fmla="*/ 336 h 816"/>
                  <a:gd name="T38" fmla="*/ 78 w 762"/>
                  <a:gd name="T39" fmla="*/ 342 h 816"/>
                  <a:gd name="T40" fmla="*/ 30 w 762"/>
                  <a:gd name="T41" fmla="*/ 378 h 816"/>
                  <a:gd name="T42" fmla="*/ 60 w 762"/>
                  <a:gd name="T43" fmla="*/ 426 h 816"/>
                  <a:gd name="T44" fmla="*/ 60 w 762"/>
                  <a:gd name="T45" fmla="*/ 474 h 816"/>
                  <a:gd name="T46" fmla="*/ 72 w 762"/>
                  <a:gd name="T47" fmla="*/ 522 h 816"/>
                  <a:gd name="T48" fmla="*/ 108 w 762"/>
                  <a:gd name="T49" fmla="*/ 552 h 816"/>
                  <a:gd name="T50" fmla="*/ 102 w 762"/>
                  <a:gd name="T51" fmla="*/ 552 h 816"/>
                  <a:gd name="T52" fmla="*/ 66 w 762"/>
                  <a:gd name="T53" fmla="*/ 540 h 816"/>
                  <a:gd name="T54" fmla="*/ 30 w 762"/>
                  <a:gd name="T55" fmla="*/ 528 h 816"/>
                  <a:gd name="T56" fmla="*/ 18 w 762"/>
                  <a:gd name="T57" fmla="*/ 534 h 816"/>
                  <a:gd name="T58" fmla="*/ 6 w 762"/>
                  <a:gd name="T59" fmla="*/ 546 h 816"/>
                  <a:gd name="T60" fmla="*/ 0 w 762"/>
                  <a:gd name="T61" fmla="*/ 570 h 816"/>
                  <a:gd name="T62" fmla="*/ 18 w 762"/>
                  <a:gd name="T63" fmla="*/ 588 h 816"/>
                  <a:gd name="T64" fmla="*/ 6 w 762"/>
                  <a:gd name="T65" fmla="*/ 594 h 816"/>
                  <a:gd name="T66" fmla="*/ 18 w 762"/>
                  <a:gd name="T67" fmla="*/ 606 h 816"/>
                  <a:gd name="T68" fmla="*/ 72 w 762"/>
                  <a:gd name="T69" fmla="*/ 660 h 816"/>
                  <a:gd name="T70" fmla="*/ 102 w 762"/>
                  <a:gd name="T71" fmla="*/ 720 h 816"/>
                  <a:gd name="T72" fmla="*/ 126 w 762"/>
                  <a:gd name="T73" fmla="*/ 732 h 816"/>
                  <a:gd name="T74" fmla="*/ 132 w 762"/>
                  <a:gd name="T75" fmla="*/ 762 h 816"/>
                  <a:gd name="T76" fmla="*/ 156 w 762"/>
                  <a:gd name="T77" fmla="*/ 786 h 816"/>
                  <a:gd name="T78" fmla="*/ 192 w 762"/>
                  <a:gd name="T79" fmla="*/ 768 h 816"/>
                  <a:gd name="T80" fmla="*/ 216 w 762"/>
                  <a:gd name="T81" fmla="*/ 768 h 816"/>
                  <a:gd name="T82" fmla="*/ 228 w 762"/>
                  <a:gd name="T83" fmla="*/ 804 h 816"/>
                  <a:gd name="T84" fmla="*/ 288 w 762"/>
                  <a:gd name="T85" fmla="*/ 816 h 816"/>
                  <a:gd name="T86" fmla="*/ 348 w 762"/>
                  <a:gd name="T87" fmla="*/ 780 h 816"/>
                  <a:gd name="T88" fmla="*/ 396 w 762"/>
                  <a:gd name="T89" fmla="*/ 756 h 816"/>
                  <a:gd name="T90" fmla="*/ 456 w 762"/>
                  <a:gd name="T91" fmla="*/ 720 h 816"/>
                  <a:gd name="T92" fmla="*/ 534 w 762"/>
                  <a:gd name="T93" fmla="*/ 684 h 816"/>
                  <a:gd name="T94" fmla="*/ 594 w 762"/>
                  <a:gd name="T95" fmla="*/ 636 h 816"/>
                  <a:gd name="T96" fmla="*/ 684 w 762"/>
                  <a:gd name="T97" fmla="*/ 600 h 816"/>
                  <a:gd name="T98" fmla="*/ 726 w 762"/>
                  <a:gd name="T99" fmla="*/ 540 h 816"/>
                  <a:gd name="T100" fmla="*/ 726 w 762"/>
                  <a:gd name="T101" fmla="*/ 480 h 816"/>
                  <a:gd name="T102" fmla="*/ 756 w 762"/>
                  <a:gd name="T103" fmla="*/ 408 h 816"/>
                  <a:gd name="T104" fmla="*/ 720 w 762"/>
                  <a:gd name="T105" fmla="*/ 354 h 816"/>
                  <a:gd name="T106" fmla="*/ 636 w 762"/>
                  <a:gd name="T107" fmla="*/ 342 h 816"/>
                  <a:gd name="T108" fmla="*/ 564 w 762"/>
                  <a:gd name="T109" fmla="*/ 348 h 816"/>
                  <a:gd name="T110" fmla="*/ 480 w 762"/>
                  <a:gd name="T111" fmla="*/ 318 h 816"/>
                  <a:gd name="T112" fmla="*/ 438 w 762"/>
                  <a:gd name="T113" fmla="*/ 288 h 816"/>
                  <a:gd name="T114" fmla="*/ 486 w 762"/>
                  <a:gd name="T115" fmla="*/ 252 h 816"/>
                  <a:gd name="T116" fmla="*/ 552 w 762"/>
                  <a:gd name="T117" fmla="*/ 222 h 816"/>
                  <a:gd name="T118" fmla="*/ 612 w 762"/>
                  <a:gd name="T119" fmla="*/ 234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2" h="816">
                    <a:moveTo>
                      <a:pt x="654" y="228"/>
                    </a:moveTo>
                    <a:lnTo>
                      <a:pt x="642" y="204"/>
                    </a:lnTo>
                    <a:lnTo>
                      <a:pt x="636" y="198"/>
                    </a:lnTo>
                    <a:lnTo>
                      <a:pt x="624" y="186"/>
                    </a:lnTo>
                    <a:lnTo>
                      <a:pt x="618" y="180"/>
                    </a:lnTo>
                    <a:lnTo>
                      <a:pt x="600" y="174"/>
                    </a:lnTo>
                    <a:lnTo>
                      <a:pt x="588" y="168"/>
                    </a:lnTo>
                    <a:lnTo>
                      <a:pt x="570" y="156"/>
                    </a:lnTo>
                    <a:lnTo>
                      <a:pt x="558" y="138"/>
                    </a:lnTo>
                    <a:lnTo>
                      <a:pt x="540" y="120"/>
                    </a:lnTo>
                    <a:lnTo>
                      <a:pt x="522" y="108"/>
                    </a:lnTo>
                    <a:lnTo>
                      <a:pt x="504" y="90"/>
                    </a:lnTo>
                    <a:lnTo>
                      <a:pt x="486" y="78"/>
                    </a:lnTo>
                    <a:lnTo>
                      <a:pt x="474" y="60"/>
                    </a:lnTo>
                    <a:lnTo>
                      <a:pt x="456" y="42"/>
                    </a:lnTo>
                    <a:lnTo>
                      <a:pt x="444" y="30"/>
                    </a:lnTo>
                    <a:lnTo>
                      <a:pt x="426" y="18"/>
                    </a:lnTo>
                    <a:lnTo>
                      <a:pt x="396" y="12"/>
                    </a:lnTo>
                    <a:lnTo>
                      <a:pt x="378" y="6"/>
                    </a:lnTo>
                    <a:lnTo>
                      <a:pt x="354" y="0"/>
                    </a:lnTo>
                    <a:lnTo>
                      <a:pt x="330" y="6"/>
                    </a:lnTo>
                    <a:lnTo>
                      <a:pt x="306" y="0"/>
                    </a:lnTo>
                    <a:lnTo>
                      <a:pt x="282" y="0"/>
                    </a:lnTo>
                    <a:lnTo>
                      <a:pt x="258" y="12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8" y="30"/>
                    </a:lnTo>
                    <a:lnTo>
                      <a:pt x="264" y="42"/>
                    </a:lnTo>
                    <a:lnTo>
                      <a:pt x="252" y="48"/>
                    </a:lnTo>
                    <a:lnTo>
                      <a:pt x="246" y="54"/>
                    </a:lnTo>
                    <a:lnTo>
                      <a:pt x="240" y="66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16" y="90"/>
                    </a:lnTo>
                    <a:lnTo>
                      <a:pt x="204" y="102"/>
                    </a:lnTo>
                    <a:lnTo>
                      <a:pt x="192" y="108"/>
                    </a:lnTo>
                    <a:lnTo>
                      <a:pt x="180" y="120"/>
                    </a:lnTo>
                    <a:lnTo>
                      <a:pt x="180" y="126"/>
                    </a:lnTo>
                    <a:lnTo>
                      <a:pt x="174" y="138"/>
                    </a:lnTo>
                    <a:lnTo>
                      <a:pt x="186" y="150"/>
                    </a:lnTo>
                    <a:lnTo>
                      <a:pt x="192" y="162"/>
                    </a:lnTo>
                    <a:lnTo>
                      <a:pt x="204" y="174"/>
                    </a:lnTo>
                    <a:lnTo>
                      <a:pt x="216" y="186"/>
                    </a:lnTo>
                    <a:lnTo>
                      <a:pt x="222" y="198"/>
                    </a:lnTo>
                    <a:lnTo>
                      <a:pt x="228" y="204"/>
                    </a:lnTo>
                    <a:lnTo>
                      <a:pt x="234" y="210"/>
                    </a:lnTo>
                    <a:lnTo>
                      <a:pt x="234" y="228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16" y="258"/>
                    </a:lnTo>
                    <a:lnTo>
                      <a:pt x="210" y="270"/>
                    </a:lnTo>
                    <a:lnTo>
                      <a:pt x="204" y="282"/>
                    </a:lnTo>
                    <a:lnTo>
                      <a:pt x="186" y="288"/>
                    </a:lnTo>
                    <a:lnTo>
                      <a:pt x="168" y="300"/>
                    </a:lnTo>
                    <a:lnTo>
                      <a:pt x="150" y="312"/>
                    </a:lnTo>
                    <a:lnTo>
                      <a:pt x="138" y="324"/>
                    </a:lnTo>
                    <a:lnTo>
                      <a:pt x="126" y="336"/>
                    </a:lnTo>
                    <a:lnTo>
                      <a:pt x="114" y="336"/>
                    </a:lnTo>
                    <a:lnTo>
                      <a:pt x="102" y="336"/>
                    </a:lnTo>
                    <a:lnTo>
                      <a:pt x="78" y="342"/>
                    </a:lnTo>
                    <a:lnTo>
                      <a:pt x="60" y="354"/>
                    </a:lnTo>
                    <a:lnTo>
                      <a:pt x="42" y="366"/>
                    </a:lnTo>
                    <a:lnTo>
                      <a:pt x="30" y="378"/>
                    </a:lnTo>
                    <a:lnTo>
                      <a:pt x="36" y="390"/>
                    </a:lnTo>
                    <a:lnTo>
                      <a:pt x="42" y="414"/>
                    </a:lnTo>
                    <a:lnTo>
                      <a:pt x="60" y="426"/>
                    </a:lnTo>
                    <a:lnTo>
                      <a:pt x="60" y="444"/>
                    </a:lnTo>
                    <a:lnTo>
                      <a:pt x="66" y="456"/>
                    </a:lnTo>
                    <a:lnTo>
                      <a:pt x="60" y="474"/>
                    </a:lnTo>
                    <a:lnTo>
                      <a:pt x="60" y="498"/>
                    </a:lnTo>
                    <a:lnTo>
                      <a:pt x="66" y="510"/>
                    </a:lnTo>
                    <a:lnTo>
                      <a:pt x="72" y="522"/>
                    </a:lnTo>
                    <a:lnTo>
                      <a:pt x="78" y="534"/>
                    </a:lnTo>
                    <a:lnTo>
                      <a:pt x="90" y="534"/>
                    </a:lnTo>
                    <a:lnTo>
                      <a:pt x="108" y="552"/>
                    </a:lnTo>
                    <a:lnTo>
                      <a:pt x="126" y="564"/>
                    </a:lnTo>
                    <a:lnTo>
                      <a:pt x="108" y="558"/>
                    </a:lnTo>
                    <a:lnTo>
                      <a:pt x="102" y="552"/>
                    </a:lnTo>
                    <a:lnTo>
                      <a:pt x="90" y="546"/>
                    </a:lnTo>
                    <a:lnTo>
                      <a:pt x="78" y="540"/>
                    </a:lnTo>
                    <a:lnTo>
                      <a:pt x="66" y="540"/>
                    </a:lnTo>
                    <a:lnTo>
                      <a:pt x="54" y="534"/>
                    </a:lnTo>
                    <a:lnTo>
                      <a:pt x="42" y="528"/>
                    </a:lnTo>
                    <a:lnTo>
                      <a:pt x="30" y="528"/>
                    </a:lnTo>
                    <a:lnTo>
                      <a:pt x="24" y="528"/>
                    </a:lnTo>
                    <a:lnTo>
                      <a:pt x="18" y="540"/>
                    </a:lnTo>
                    <a:lnTo>
                      <a:pt x="18" y="534"/>
                    </a:lnTo>
                    <a:lnTo>
                      <a:pt x="12" y="540"/>
                    </a:lnTo>
                    <a:lnTo>
                      <a:pt x="6" y="540"/>
                    </a:lnTo>
                    <a:lnTo>
                      <a:pt x="6" y="546"/>
                    </a:lnTo>
                    <a:lnTo>
                      <a:pt x="0" y="552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76"/>
                    </a:lnTo>
                    <a:lnTo>
                      <a:pt x="6" y="582"/>
                    </a:lnTo>
                    <a:lnTo>
                      <a:pt x="18" y="588"/>
                    </a:lnTo>
                    <a:lnTo>
                      <a:pt x="18" y="594"/>
                    </a:lnTo>
                    <a:lnTo>
                      <a:pt x="6" y="588"/>
                    </a:lnTo>
                    <a:lnTo>
                      <a:pt x="6" y="594"/>
                    </a:lnTo>
                    <a:lnTo>
                      <a:pt x="0" y="600"/>
                    </a:lnTo>
                    <a:lnTo>
                      <a:pt x="6" y="600"/>
                    </a:lnTo>
                    <a:lnTo>
                      <a:pt x="18" y="606"/>
                    </a:lnTo>
                    <a:lnTo>
                      <a:pt x="36" y="618"/>
                    </a:lnTo>
                    <a:lnTo>
                      <a:pt x="60" y="636"/>
                    </a:lnTo>
                    <a:lnTo>
                      <a:pt x="72" y="660"/>
                    </a:lnTo>
                    <a:lnTo>
                      <a:pt x="84" y="684"/>
                    </a:lnTo>
                    <a:lnTo>
                      <a:pt x="102" y="708"/>
                    </a:lnTo>
                    <a:lnTo>
                      <a:pt x="102" y="720"/>
                    </a:lnTo>
                    <a:lnTo>
                      <a:pt x="108" y="732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26" y="738"/>
                    </a:lnTo>
                    <a:lnTo>
                      <a:pt x="132" y="756"/>
                    </a:lnTo>
                    <a:lnTo>
                      <a:pt x="132" y="762"/>
                    </a:lnTo>
                    <a:lnTo>
                      <a:pt x="132" y="774"/>
                    </a:lnTo>
                    <a:lnTo>
                      <a:pt x="144" y="780"/>
                    </a:lnTo>
                    <a:lnTo>
                      <a:pt x="156" y="786"/>
                    </a:lnTo>
                    <a:lnTo>
                      <a:pt x="168" y="786"/>
                    </a:lnTo>
                    <a:lnTo>
                      <a:pt x="180" y="774"/>
                    </a:lnTo>
                    <a:lnTo>
                      <a:pt x="192" y="768"/>
                    </a:lnTo>
                    <a:lnTo>
                      <a:pt x="198" y="762"/>
                    </a:lnTo>
                    <a:lnTo>
                      <a:pt x="210" y="762"/>
                    </a:lnTo>
                    <a:lnTo>
                      <a:pt x="216" y="768"/>
                    </a:lnTo>
                    <a:lnTo>
                      <a:pt x="216" y="774"/>
                    </a:lnTo>
                    <a:lnTo>
                      <a:pt x="216" y="786"/>
                    </a:lnTo>
                    <a:lnTo>
                      <a:pt x="228" y="804"/>
                    </a:lnTo>
                    <a:lnTo>
                      <a:pt x="240" y="810"/>
                    </a:lnTo>
                    <a:lnTo>
                      <a:pt x="270" y="810"/>
                    </a:lnTo>
                    <a:lnTo>
                      <a:pt x="288" y="816"/>
                    </a:lnTo>
                    <a:lnTo>
                      <a:pt x="306" y="804"/>
                    </a:lnTo>
                    <a:lnTo>
                      <a:pt x="336" y="786"/>
                    </a:lnTo>
                    <a:lnTo>
                      <a:pt x="348" y="780"/>
                    </a:lnTo>
                    <a:lnTo>
                      <a:pt x="366" y="774"/>
                    </a:lnTo>
                    <a:lnTo>
                      <a:pt x="378" y="768"/>
                    </a:lnTo>
                    <a:lnTo>
                      <a:pt x="396" y="756"/>
                    </a:lnTo>
                    <a:lnTo>
                      <a:pt x="420" y="744"/>
                    </a:lnTo>
                    <a:lnTo>
                      <a:pt x="438" y="732"/>
                    </a:lnTo>
                    <a:lnTo>
                      <a:pt x="456" y="720"/>
                    </a:lnTo>
                    <a:lnTo>
                      <a:pt x="480" y="702"/>
                    </a:lnTo>
                    <a:lnTo>
                      <a:pt x="510" y="690"/>
                    </a:lnTo>
                    <a:lnTo>
                      <a:pt x="534" y="684"/>
                    </a:lnTo>
                    <a:lnTo>
                      <a:pt x="552" y="672"/>
                    </a:lnTo>
                    <a:lnTo>
                      <a:pt x="576" y="654"/>
                    </a:lnTo>
                    <a:lnTo>
                      <a:pt x="594" y="636"/>
                    </a:lnTo>
                    <a:lnTo>
                      <a:pt x="618" y="624"/>
                    </a:lnTo>
                    <a:lnTo>
                      <a:pt x="654" y="612"/>
                    </a:lnTo>
                    <a:lnTo>
                      <a:pt x="684" y="600"/>
                    </a:lnTo>
                    <a:lnTo>
                      <a:pt x="708" y="588"/>
                    </a:lnTo>
                    <a:lnTo>
                      <a:pt x="714" y="570"/>
                    </a:lnTo>
                    <a:lnTo>
                      <a:pt x="726" y="540"/>
                    </a:lnTo>
                    <a:lnTo>
                      <a:pt x="726" y="516"/>
                    </a:lnTo>
                    <a:lnTo>
                      <a:pt x="726" y="498"/>
                    </a:lnTo>
                    <a:lnTo>
                      <a:pt x="726" y="480"/>
                    </a:lnTo>
                    <a:lnTo>
                      <a:pt x="738" y="456"/>
                    </a:lnTo>
                    <a:lnTo>
                      <a:pt x="756" y="432"/>
                    </a:lnTo>
                    <a:lnTo>
                      <a:pt x="756" y="408"/>
                    </a:lnTo>
                    <a:lnTo>
                      <a:pt x="762" y="396"/>
                    </a:lnTo>
                    <a:lnTo>
                      <a:pt x="744" y="372"/>
                    </a:lnTo>
                    <a:lnTo>
                      <a:pt x="720" y="354"/>
                    </a:lnTo>
                    <a:lnTo>
                      <a:pt x="684" y="342"/>
                    </a:lnTo>
                    <a:lnTo>
                      <a:pt x="660" y="342"/>
                    </a:lnTo>
                    <a:lnTo>
                      <a:pt x="636" y="342"/>
                    </a:lnTo>
                    <a:lnTo>
                      <a:pt x="606" y="354"/>
                    </a:lnTo>
                    <a:lnTo>
                      <a:pt x="588" y="360"/>
                    </a:lnTo>
                    <a:lnTo>
                      <a:pt x="564" y="348"/>
                    </a:lnTo>
                    <a:lnTo>
                      <a:pt x="528" y="336"/>
                    </a:lnTo>
                    <a:lnTo>
                      <a:pt x="504" y="330"/>
                    </a:lnTo>
                    <a:lnTo>
                      <a:pt x="480" y="318"/>
                    </a:lnTo>
                    <a:lnTo>
                      <a:pt x="456" y="312"/>
                    </a:lnTo>
                    <a:lnTo>
                      <a:pt x="444" y="306"/>
                    </a:lnTo>
                    <a:lnTo>
                      <a:pt x="438" y="288"/>
                    </a:lnTo>
                    <a:lnTo>
                      <a:pt x="438" y="270"/>
                    </a:lnTo>
                    <a:lnTo>
                      <a:pt x="456" y="264"/>
                    </a:lnTo>
                    <a:lnTo>
                      <a:pt x="486" y="252"/>
                    </a:lnTo>
                    <a:lnTo>
                      <a:pt x="528" y="240"/>
                    </a:lnTo>
                    <a:lnTo>
                      <a:pt x="546" y="228"/>
                    </a:lnTo>
                    <a:lnTo>
                      <a:pt x="552" y="222"/>
                    </a:lnTo>
                    <a:lnTo>
                      <a:pt x="576" y="222"/>
                    </a:lnTo>
                    <a:lnTo>
                      <a:pt x="600" y="228"/>
                    </a:lnTo>
                    <a:lnTo>
                      <a:pt x="612" y="234"/>
                    </a:lnTo>
                    <a:lnTo>
                      <a:pt x="630" y="246"/>
                    </a:lnTo>
                    <a:lnTo>
                      <a:pt x="654" y="2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0" name="Line 772"/>
              <p:cNvSpPr>
                <a:spLocks noChangeShapeType="1"/>
              </p:cNvSpPr>
              <p:nvPr/>
            </p:nvSpPr>
            <p:spPr bwMode="auto">
              <a:xfrm flipH="1" flipV="1">
                <a:off x="-292" y="2986"/>
                <a:ext cx="288" cy="67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1" name="Freeform 773"/>
              <p:cNvSpPr>
                <a:spLocks noEditPoints="1"/>
              </p:cNvSpPr>
              <p:nvPr/>
            </p:nvSpPr>
            <p:spPr bwMode="auto">
              <a:xfrm>
                <a:off x="-76" y="3448"/>
                <a:ext cx="126" cy="222"/>
              </a:xfrm>
              <a:custGeom>
                <a:avLst/>
                <a:gdLst>
                  <a:gd name="T0" fmla="*/ 0 w 126"/>
                  <a:gd name="T1" fmla="*/ 24 h 222"/>
                  <a:gd name="T2" fmla="*/ 90 w 126"/>
                  <a:gd name="T3" fmla="*/ 66 h 222"/>
                  <a:gd name="T4" fmla="*/ 66 w 126"/>
                  <a:gd name="T5" fmla="*/ 198 h 222"/>
                  <a:gd name="T6" fmla="*/ 66 w 126"/>
                  <a:gd name="T7" fmla="*/ 204 h 222"/>
                  <a:gd name="T8" fmla="*/ 72 w 126"/>
                  <a:gd name="T9" fmla="*/ 204 h 222"/>
                  <a:gd name="T10" fmla="*/ 78 w 126"/>
                  <a:gd name="T11" fmla="*/ 198 h 222"/>
                  <a:gd name="T12" fmla="*/ 114 w 126"/>
                  <a:gd name="T13" fmla="*/ 6 h 222"/>
                  <a:gd name="T14" fmla="*/ 114 w 126"/>
                  <a:gd name="T15" fmla="*/ 0 h 222"/>
                  <a:gd name="T16" fmla="*/ 108 w 126"/>
                  <a:gd name="T17" fmla="*/ 0 h 222"/>
                  <a:gd name="T18" fmla="*/ 108 w 126"/>
                  <a:gd name="T19" fmla="*/ 6 h 222"/>
                  <a:gd name="T20" fmla="*/ 102 w 126"/>
                  <a:gd name="T21" fmla="*/ 12 h 222"/>
                  <a:gd name="T22" fmla="*/ 102 w 126"/>
                  <a:gd name="T23" fmla="*/ 24 h 222"/>
                  <a:gd name="T24" fmla="*/ 84 w 126"/>
                  <a:gd name="T25" fmla="*/ 24 h 222"/>
                  <a:gd name="T26" fmla="*/ 60 w 126"/>
                  <a:gd name="T27" fmla="*/ 24 h 222"/>
                  <a:gd name="T28" fmla="*/ 30 w 126"/>
                  <a:gd name="T29" fmla="*/ 24 h 222"/>
                  <a:gd name="T30" fmla="*/ 0 w 126"/>
                  <a:gd name="T31" fmla="*/ 24 h 222"/>
                  <a:gd name="T32" fmla="*/ 6 w 126"/>
                  <a:gd name="T33" fmla="*/ 204 h 222"/>
                  <a:gd name="T34" fmla="*/ 12 w 126"/>
                  <a:gd name="T35" fmla="*/ 210 h 222"/>
                  <a:gd name="T36" fmla="*/ 12 w 126"/>
                  <a:gd name="T37" fmla="*/ 216 h 222"/>
                  <a:gd name="T38" fmla="*/ 24 w 126"/>
                  <a:gd name="T39" fmla="*/ 216 h 222"/>
                  <a:gd name="T40" fmla="*/ 30 w 126"/>
                  <a:gd name="T41" fmla="*/ 222 h 222"/>
                  <a:gd name="T42" fmla="*/ 42 w 126"/>
                  <a:gd name="T43" fmla="*/ 222 h 222"/>
                  <a:gd name="T44" fmla="*/ 48 w 126"/>
                  <a:gd name="T45" fmla="*/ 222 h 222"/>
                  <a:gd name="T46" fmla="*/ 60 w 126"/>
                  <a:gd name="T47" fmla="*/ 222 h 222"/>
                  <a:gd name="T48" fmla="*/ 66 w 126"/>
                  <a:gd name="T49" fmla="*/ 222 h 222"/>
                  <a:gd name="T50" fmla="*/ 78 w 126"/>
                  <a:gd name="T51" fmla="*/ 222 h 222"/>
                  <a:gd name="T52" fmla="*/ 84 w 126"/>
                  <a:gd name="T53" fmla="*/ 222 h 222"/>
                  <a:gd name="T54" fmla="*/ 96 w 126"/>
                  <a:gd name="T55" fmla="*/ 222 h 222"/>
                  <a:gd name="T56" fmla="*/ 102 w 126"/>
                  <a:gd name="T57" fmla="*/ 222 h 222"/>
                  <a:gd name="T58" fmla="*/ 114 w 126"/>
                  <a:gd name="T59" fmla="*/ 216 h 222"/>
                  <a:gd name="T60" fmla="*/ 120 w 126"/>
                  <a:gd name="T61" fmla="*/ 216 h 222"/>
                  <a:gd name="T62" fmla="*/ 126 w 126"/>
                  <a:gd name="T63" fmla="*/ 210 h 222"/>
                  <a:gd name="T64" fmla="*/ 126 w 126"/>
                  <a:gd name="T65" fmla="*/ 204 h 222"/>
                  <a:gd name="T66" fmla="*/ 120 w 126"/>
                  <a:gd name="T67" fmla="*/ 198 h 222"/>
                  <a:gd name="T68" fmla="*/ 108 w 126"/>
                  <a:gd name="T69" fmla="*/ 192 h 222"/>
                  <a:gd name="T70" fmla="*/ 102 w 126"/>
                  <a:gd name="T71" fmla="*/ 192 h 222"/>
                  <a:gd name="T72" fmla="*/ 96 w 126"/>
                  <a:gd name="T73" fmla="*/ 192 h 222"/>
                  <a:gd name="T74" fmla="*/ 90 w 126"/>
                  <a:gd name="T75" fmla="*/ 186 h 222"/>
                  <a:gd name="T76" fmla="*/ 84 w 126"/>
                  <a:gd name="T77" fmla="*/ 186 h 222"/>
                  <a:gd name="T78" fmla="*/ 84 w 126"/>
                  <a:gd name="T79" fmla="*/ 192 h 222"/>
                  <a:gd name="T80" fmla="*/ 78 w 126"/>
                  <a:gd name="T81" fmla="*/ 198 h 222"/>
                  <a:gd name="T82" fmla="*/ 78 w 126"/>
                  <a:gd name="T83" fmla="*/ 204 h 222"/>
                  <a:gd name="T84" fmla="*/ 72 w 126"/>
                  <a:gd name="T85" fmla="*/ 204 h 222"/>
                  <a:gd name="T86" fmla="*/ 66 w 126"/>
                  <a:gd name="T87" fmla="*/ 210 h 222"/>
                  <a:gd name="T88" fmla="*/ 66 w 126"/>
                  <a:gd name="T89" fmla="*/ 204 h 222"/>
                  <a:gd name="T90" fmla="*/ 60 w 126"/>
                  <a:gd name="T91" fmla="*/ 198 h 222"/>
                  <a:gd name="T92" fmla="*/ 60 w 126"/>
                  <a:gd name="T93" fmla="*/ 192 h 222"/>
                  <a:gd name="T94" fmla="*/ 60 w 126"/>
                  <a:gd name="T95" fmla="*/ 186 h 222"/>
                  <a:gd name="T96" fmla="*/ 54 w 126"/>
                  <a:gd name="T97" fmla="*/ 186 h 222"/>
                  <a:gd name="T98" fmla="*/ 42 w 126"/>
                  <a:gd name="T99" fmla="*/ 186 h 222"/>
                  <a:gd name="T100" fmla="*/ 36 w 126"/>
                  <a:gd name="T101" fmla="*/ 192 h 222"/>
                  <a:gd name="T102" fmla="*/ 30 w 126"/>
                  <a:gd name="T103" fmla="*/ 192 h 222"/>
                  <a:gd name="T104" fmla="*/ 18 w 126"/>
                  <a:gd name="T105" fmla="*/ 198 h 222"/>
                  <a:gd name="T106" fmla="*/ 12 w 126"/>
                  <a:gd name="T107" fmla="*/ 198 h 222"/>
                  <a:gd name="T108" fmla="*/ 6 w 126"/>
                  <a:gd name="T109" fmla="*/ 204 h 222"/>
                  <a:gd name="T110" fmla="*/ 18 w 126"/>
                  <a:gd name="T111" fmla="*/ 24 h 222"/>
                  <a:gd name="T112" fmla="*/ 102 w 126"/>
                  <a:gd name="T113" fmla="*/ 24 h 222"/>
                  <a:gd name="T114" fmla="*/ 96 w 126"/>
                  <a:gd name="T115" fmla="*/ 60 h 222"/>
                  <a:gd name="T116" fmla="*/ 78 w 126"/>
                  <a:gd name="T117" fmla="*/ 54 h 222"/>
                  <a:gd name="T118" fmla="*/ 60 w 126"/>
                  <a:gd name="T119" fmla="*/ 48 h 222"/>
                  <a:gd name="T120" fmla="*/ 42 w 126"/>
                  <a:gd name="T121" fmla="*/ 36 h 222"/>
                  <a:gd name="T122" fmla="*/ 18 w 126"/>
                  <a:gd name="T123" fmla="*/ 2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6" h="222">
                    <a:moveTo>
                      <a:pt x="0" y="24"/>
                    </a:moveTo>
                    <a:lnTo>
                      <a:pt x="90" y="66"/>
                    </a:lnTo>
                    <a:lnTo>
                      <a:pt x="66" y="198"/>
                    </a:lnTo>
                    <a:lnTo>
                      <a:pt x="66" y="204"/>
                    </a:lnTo>
                    <a:lnTo>
                      <a:pt x="72" y="204"/>
                    </a:lnTo>
                    <a:lnTo>
                      <a:pt x="78" y="19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84" y="24"/>
                    </a:lnTo>
                    <a:lnTo>
                      <a:pt x="60" y="24"/>
                    </a:lnTo>
                    <a:lnTo>
                      <a:pt x="30" y="24"/>
                    </a:lnTo>
                    <a:lnTo>
                      <a:pt x="0" y="24"/>
                    </a:lnTo>
                    <a:close/>
                    <a:moveTo>
                      <a:pt x="6" y="204"/>
                    </a:moveTo>
                    <a:lnTo>
                      <a:pt x="12" y="210"/>
                    </a:lnTo>
                    <a:lnTo>
                      <a:pt x="12" y="216"/>
                    </a:lnTo>
                    <a:lnTo>
                      <a:pt x="24" y="216"/>
                    </a:lnTo>
                    <a:lnTo>
                      <a:pt x="30" y="222"/>
                    </a:lnTo>
                    <a:lnTo>
                      <a:pt x="42" y="222"/>
                    </a:lnTo>
                    <a:lnTo>
                      <a:pt x="48" y="222"/>
                    </a:lnTo>
                    <a:lnTo>
                      <a:pt x="60" y="222"/>
                    </a:lnTo>
                    <a:lnTo>
                      <a:pt x="66" y="222"/>
                    </a:lnTo>
                    <a:lnTo>
                      <a:pt x="78" y="222"/>
                    </a:lnTo>
                    <a:lnTo>
                      <a:pt x="84" y="222"/>
                    </a:lnTo>
                    <a:lnTo>
                      <a:pt x="96" y="222"/>
                    </a:lnTo>
                    <a:lnTo>
                      <a:pt x="102" y="222"/>
                    </a:lnTo>
                    <a:lnTo>
                      <a:pt x="114" y="216"/>
                    </a:lnTo>
                    <a:lnTo>
                      <a:pt x="120" y="216"/>
                    </a:lnTo>
                    <a:lnTo>
                      <a:pt x="126" y="210"/>
                    </a:lnTo>
                    <a:lnTo>
                      <a:pt x="126" y="204"/>
                    </a:lnTo>
                    <a:lnTo>
                      <a:pt x="120" y="198"/>
                    </a:lnTo>
                    <a:lnTo>
                      <a:pt x="108" y="192"/>
                    </a:lnTo>
                    <a:lnTo>
                      <a:pt x="102" y="192"/>
                    </a:lnTo>
                    <a:lnTo>
                      <a:pt x="96" y="192"/>
                    </a:lnTo>
                    <a:lnTo>
                      <a:pt x="90" y="186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78" y="198"/>
                    </a:lnTo>
                    <a:lnTo>
                      <a:pt x="78" y="204"/>
                    </a:lnTo>
                    <a:lnTo>
                      <a:pt x="72" y="204"/>
                    </a:lnTo>
                    <a:lnTo>
                      <a:pt x="66" y="210"/>
                    </a:lnTo>
                    <a:lnTo>
                      <a:pt x="66" y="204"/>
                    </a:lnTo>
                    <a:lnTo>
                      <a:pt x="60" y="198"/>
                    </a:lnTo>
                    <a:lnTo>
                      <a:pt x="60" y="192"/>
                    </a:lnTo>
                    <a:lnTo>
                      <a:pt x="60" y="186"/>
                    </a:lnTo>
                    <a:lnTo>
                      <a:pt x="54" y="186"/>
                    </a:lnTo>
                    <a:lnTo>
                      <a:pt x="42" y="186"/>
                    </a:lnTo>
                    <a:lnTo>
                      <a:pt x="36" y="192"/>
                    </a:lnTo>
                    <a:lnTo>
                      <a:pt x="30" y="192"/>
                    </a:lnTo>
                    <a:lnTo>
                      <a:pt x="18" y="198"/>
                    </a:lnTo>
                    <a:lnTo>
                      <a:pt x="12" y="198"/>
                    </a:lnTo>
                    <a:lnTo>
                      <a:pt x="6" y="204"/>
                    </a:lnTo>
                    <a:close/>
                    <a:moveTo>
                      <a:pt x="18" y="24"/>
                    </a:moveTo>
                    <a:lnTo>
                      <a:pt x="102" y="24"/>
                    </a:lnTo>
                    <a:lnTo>
                      <a:pt x="96" y="60"/>
                    </a:lnTo>
                    <a:lnTo>
                      <a:pt x="78" y="54"/>
                    </a:lnTo>
                    <a:lnTo>
                      <a:pt x="60" y="48"/>
                    </a:lnTo>
                    <a:lnTo>
                      <a:pt x="42" y="36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2" name="Freeform 774"/>
              <p:cNvSpPr>
                <a:spLocks/>
              </p:cNvSpPr>
              <p:nvPr/>
            </p:nvSpPr>
            <p:spPr bwMode="auto">
              <a:xfrm>
                <a:off x="-76" y="3448"/>
                <a:ext cx="114" cy="204"/>
              </a:xfrm>
              <a:custGeom>
                <a:avLst/>
                <a:gdLst>
                  <a:gd name="T0" fmla="*/ 0 w 114"/>
                  <a:gd name="T1" fmla="*/ 24 h 204"/>
                  <a:gd name="T2" fmla="*/ 90 w 114"/>
                  <a:gd name="T3" fmla="*/ 66 h 204"/>
                  <a:gd name="T4" fmla="*/ 66 w 114"/>
                  <a:gd name="T5" fmla="*/ 198 h 204"/>
                  <a:gd name="T6" fmla="*/ 66 w 114"/>
                  <a:gd name="T7" fmla="*/ 204 h 204"/>
                  <a:gd name="T8" fmla="*/ 72 w 114"/>
                  <a:gd name="T9" fmla="*/ 204 h 204"/>
                  <a:gd name="T10" fmla="*/ 78 w 114"/>
                  <a:gd name="T11" fmla="*/ 198 h 204"/>
                  <a:gd name="T12" fmla="*/ 114 w 114"/>
                  <a:gd name="T13" fmla="*/ 6 h 204"/>
                  <a:gd name="T14" fmla="*/ 114 w 114"/>
                  <a:gd name="T15" fmla="*/ 0 h 204"/>
                  <a:gd name="T16" fmla="*/ 108 w 114"/>
                  <a:gd name="T17" fmla="*/ 0 h 204"/>
                  <a:gd name="T18" fmla="*/ 108 w 114"/>
                  <a:gd name="T19" fmla="*/ 6 h 204"/>
                  <a:gd name="T20" fmla="*/ 102 w 114"/>
                  <a:gd name="T21" fmla="*/ 12 h 204"/>
                  <a:gd name="T22" fmla="*/ 102 w 114"/>
                  <a:gd name="T23" fmla="*/ 24 h 204"/>
                  <a:gd name="T24" fmla="*/ 84 w 114"/>
                  <a:gd name="T25" fmla="*/ 24 h 204"/>
                  <a:gd name="T26" fmla="*/ 60 w 114"/>
                  <a:gd name="T27" fmla="*/ 24 h 204"/>
                  <a:gd name="T28" fmla="*/ 30 w 114"/>
                  <a:gd name="T29" fmla="*/ 24 h 204"/>
                  <a:gd name="T30" fmla="*/ 0 w 114"/>
                  <a:gd name="T31" fmla="*/ 2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204">
                    <a:moveTo>
                      <a:pt x="0" y="24"/>
                    </a:moveTo>
                    <a:lnTo>
                      <a:pt x="90" y="66"/>
                    </a:lnTo>
                    <a:lnTo>
                      <a:pt x="66" y="198"/>
                    </a:lnTo>
                    <a:lnTo>
                      <a:pt x="66" y="204"/>
                    </a:lnTo>
                    <a:lnTo>
                      <a:pt x="72" y="204"/>
                    </a:lnTo>
                    <a:lnTo>
                      <a:pt x="78" y="19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84" y="24"/>
                    </a:lnTo>
                    <a:lnTo>
                      <a:pt x="60" y="24"/>
                    </a:lnTo>
                    <a:lnTo>
                      <a:pt x="30" y="24"/>
                    </a:lnTo>
                    <a:lnTo>
                      <a:pt x="0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3" name="Freeform 775"/>
              <p:cNvSpPr>
                <a:spLocks/>
              </p:cNvSpPr>
              <p:nvPr/>
            </p:nvSpPr>
            <p:spPr bwMode="auto">
              <a:xfrm>
                <a:off x="-70" y="3634"/>
                <a:ext cx="120" cy="36"/>
              </a:xfrm>
              <a:custGeom>
                <a:avLst/>
                <a:gdLst>
                  <a:gd name="T0" fmla="*/ 0 w 120"/>
                  <a:gd name="T1" fmla="*/ 18 h 36"/>
                  <a:gd name="T2" fmla="*/ 6 w 120"/>
                  <a:gd name="T3" fmla="*/ 24 h 36"/>
                  <a:gd name="T4" fmla="*/ 6 w 120"/>
                  <a:gd name="T5" fmla="*/ 30 h 36"/>
                  <a:gd name="T6" fmla="*/ 18 w 120"/>
                  <a:gd name="T7" fmla="*/ 30 h 36"/>
                  <a:gd name="T8" fmla="*/ 24 w 120"/>
                  <a:gd name="T9" fmla="*/ 36 h 36"/>
                  <a:gd name="T10" fmla="*/ 36 w 120"/>
                  <a:gd name="T11" fmla="*/ 36 h 36"/>
                  <a:gd name="T12" fmla="*/ 42 w 120"/>
                  <a:gd name="T13" fmla="*/ 36 h 36"/>
                  <a:gd name="T14" fmla="*/ 54 w 120"/>
                  <a:gd name="T15" fmla="*/ 36 h 36"/>
                  <a:gd name="T16" fmla="*/ 60 w 120"/>
                  <a:gd name="T17" fmla="*/ 36 h 36"/>
                  <a:gd name="T18" fmla="*/ 72 w 120"/>
                  <a:gd name="T19" fmla="*/ 36 h 36"/>
                  <a:gd name="T20" fmla="*/ 78 w 120"/>
                  <a:gd name="T21" fmla="*/ 36 h 36"/>
                  <a:gd name="T22" fmla="*/ 90 w 120"/>
                  <a:gd name="T23" fmla="*/ 36 h 36"/>
                  <a:gd name="T24" fmla="*/ 96 w 120"/>
                  <a:gd name="T25" fmla="*/ 36 h 36"/>
                  <a:gd name="T26" fmla="*/ 108 w 120"/>
                  <a:gd name="T27" fmla="*/ 30 h 36"/>
                  <a:gd name="T28" fmla="*/ 114 w 120"/>
                  <a:gd name="T29" fmla="*/ 30 h 36"/>
                  <a:gd name="T30" fmla="*/ 120 w 120"/>
                  <a:gd name="T31" fmla="*/ 24 h 36"/>
                  <a:gd name="T32" fmla="*/ 120 w 120"/>
                  <a:gd name="T33" fmla="*/ 18 h 36"/>
                  <a:gd name="T34" fmla="*/ 114 w 120"/>
                  <a:gd name="T35" fmla="*/ 12 h 36"/>
                  <a:gd name="T36" fmla="*/ 102 w 120"/>
                  <a:gd name="T37" fmla="*/ 6 h 36"/>
                  <a:gd name="T38" fmla="*/ 96 w 120"/>
                  <a:gd name="T39" fmla="*/ 6 h 36"/>
                  <a:gd name="T40" fmla="*/ 90 w 120"/>
                  <a:gd name="T41" fmla="*/ 6 h 36"/>
                  <a:gd name="T42" fmla="*/ 84 w 120"/>
                  <a:gd name="T43" fmla="*/ 0 h 36"/>
                  <a:gd name="T44" fmla="*/ 78 w 120"/>
                  <a:gd name="T45" fmla="*/ 0 h 36"/>
                  <a:gd name="T46" fmla="*/ 78 w 120"/>
                  <a:gd name="T47" fmla="*/ 6 h 36"/>
                  <a:gd name="T48" fmla="*/ 72 w 120"/>
                  <a:gd name="T49" fmla="*/ 12 h 36"/>
                  <a:gd name="T50" fmla="*/ 72 w 120"/>
                  <a:gd name="T51" fmla="*/ 18 h 36"/>
                  <a:gd name="T52" fmla="*/ 66 w 120"/>
                  <a:gd name="T53" fmla="*/ 18 h 36"/>
                  <a:gd name="T54" fmla="*/ 60 w 120"/>
                  <a:gd name="T55" fmla="*/ 24 h 36"/>
                  <a:gd name="T56" fmla="*/ 60 w 120"/>
                  <a:gd name="T57" fmla="*/ 18 h 36"/>
                  <a:gd name="T58" fmla="*/ 54 w 120"/>
                  <a:gd name="T59" fmla="*/ 12 h 36"/>
                  <a:gd name="T60" fmla="*/ 54 w 120"/>
                  <a:gd name="T61" fmla="*/ 6 h 36"/>
                  <a:gd name="T62" fmla="*/ 54 w 120"/>
                  <a:gd name="T63" fmla="*/ 0 h 36"/>
                  <a:gd name="T64" fmla="*/ 48 w 120"/>
                  <a:gd name="T65" fmla="*/ 0 h 36"/>
                  <a:gd name="T66" fmla="*/ 36 w 120"/>
                  <a:gd name="T67" fmla="*/ 0 h 36"/>
                  <a:gd name="T68" fmla="*/ 30 w 120"/>
                  <a:gd name="T69" fmla="*/ 6 h 36"/>
                  <a:gd name="T70" fmla="*/ 24 w 120"/>
                  <a:gd name="T71" fmla="*/ 6 h 36"/>
                  <a:gd name="T72" fmla="*/ 12 w 120"/>
                  <a:gd name="T73" fmla="*/ 12 h 36"/>
                  <a:gd name="T74" fmla="*/ 6 w 120"/>
                  <a:gd name="T75" fmla="*/ 12 h 36"/>
                  <a:gd name="T76" fmla="*/ 0 w 120"/>
                  <a:gd name="T77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36">
                    <a:moveTo>
                      <a:pt x="0" y="18"/>
                    </a:moveTo>
                    <a:lnTo>
                      <a:pt x="6" y="24"/>
                    </a:lnTo>
                    <a:lnTo>
                      <a:pt x="6" y="30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54" y="36"/>
                    </a:lnTo>
                    <a:lnTo>
                      <a:pt x="60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14" y="30"/>
                    </a:lnTo>
                    <a:lnTo>
                      <a:pt x="120" y="24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4" name="Freeform 776"/>
              <p:cNvSpPr>
                <a:spLocks/>
              </p:cNvSpPr>
              <p:nvPr/>
            </p:nvSpPr>
            <p:spPr bwMode="auto">
              <a:xfrm>
                <a:off x="-58" y="3472"/>
                <a:ext cx="84" cy="36"/>
              </a:xfrm>
              <a:custGeom>
                <a:avLst/>
                <a:gdLst>
                  <a:gd name="T0" fmla="*/ 0 w 84"/>
                  <a:gd name="T1" fmla="*/ 0 h 36"/>
                  <a:gd name="T2" fmla="*/ 84 w 84"/>
                  <a:gd name="T3" fmla="*/ 0 h 36"/>
                  <a:gd name="T4" fmla="*/ 78 w 84"/>
                  <a:gd name="T5" fmla="*/ 36 h 36"/>
                  <a:gd name="T6" fmla="*/ 60 w 84"/>
                  <a:gd name="T7" fmla="*/ 30 h 36"/>
                  <a:gd name="T8" fmla="*/ 42 w 84"/>
                  <a:gd name="T9" fmla="*/ 24 h 36"/>
                  <a:gd name="T10" fmla="*/ 24 w 84"/>
                  <a:gd name="T11" fmla="*/ 12 h 36"/>
                  <a:gd name="T12" fmla="*/ 0 w 84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36">
                    <a:moveTo>
                      <a:pt x="0" y="0"/>
                    </a:moveTo>
                    <a:lnTo>
                      <a:pt x="84" y="0"/>
                    </a:lnTo>
                    <a:lnTo>
                      <a:pt x="78" y="36"/>
                    </a:lnTo>
                    <a:lnTo>
                      <a:pt x="60" y="30"/>
                    </a:lnTo>
                    <a:lnTo>
                      <a:pt x="42" y="24"/>
                    </a:lnTo>
                    <a:lnTo>
                      <a:pt x="24" y="1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5" name="Freeform 777"/>
              <p:cNvSpPr>
                <a:spLocks noEditPoints="1"/>
              </p:cNvSpPr>
              <p:nvPr/>
            </p:nvSpPr>
            <p:spPr bwMode="auto">
              <a:xfrm>
                <a:off x="-304" y="2848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  <a:gd name="T84" fmla="*/ 18 w 78"/>
                  <a:gd name="T85" fmla="*/ 54 h 138"/>
                  <a:gd name="T86" fmla="*/ 36 w 78"/>
                  <a:gd name="T87" fmla="*/ 18 h 138"/>
                  <a:gd name="T88" fmla="*/ 42 w 78"/>
                  <a:gd name="T89" fmla="*/ 18 h 138"/>
                  <a:gd name="T90" fmla="*/ 30 w 78"/>
                  <a:gd name="T91" fmla="*/ 66 h 138"/>
                  <a:gd name="T92" fmla="*/ 24 w 78"/>
                  <a:gd name="T93" fmla="*/ 66 h 138"/>
                  <a:gd name="T94" fmla="*/ 24 w 78"/>
                  <a:gd name="T95" fmla="*/ 60 h 138"/>
                  <a:gd name="T96" fmla="*/ 18 w 78"/>
                  <a:gd name="T97" fmla="*/ 60 h 138"/>
                  <a:gd name="T98" fmla="*/ 18 w 78"/>
                  <a:gd name="T9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  <a:close/>
                    <a:moveTo>
                      <a:pt x="18" y="54"/>
                    </a:moveTo>
                    <a:lnTo>
                      <a:pt x="36" y="18"/>
                    </a:lnTo>
                    <a:lnTo>
                      <a:pt x="42" y="18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6" name="Freeform 778"/>
              <p:cNvSpPr>
                <a:spLocks/>
              </p:cNvSpPr>
              <p:nvPr/>
            </p:nvSpPr>
            <p:spPr bwMode="auto">
              <a:xfrm>
                <a:off x="-304" y="2848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7" name="Freeform 779"/>
              <p:cNvSpPr>
                <a:spLocks/>
              </p:cNvSpPr>
              <p:nvPr/>
            </p:nvSpPr>
            <p:spPr bwMode="auto">
              <a:xfrm>
                <a:off x="-286" y="2866"/>
                <a:ext cx="24" cy="48"/>
              </a:xfrm>
              <a:custGeom>
                <a:avLst/>
                <a:gdLst>
                  <a:gd name="T0" fmla="*/ 0 w 24"/>
                  <a:gd name="T1" fmla="*/ 36 h 48"/>
                  <a:gd name="T2" fmla="*/ 18 w 24"/>
                  <a:gd name="T3" fmla="*/ 0 h 48"/>
                  <a:gd name="T4" fmla="*/ 24 w 24"/>
                  <a:gd name="T5" fmla="*/ 0 h 48"/>
                  <a:gd name="T6" fmla="*/ 12 w 24"/>
                  <a:gd name="T7" fmla="*/ 48 h 48"/>
                  <a:gd name="T8" fmla="*/ 6 w 24"/>
                  <a:gd name="T9" fmla="*/ 48 h 48"/>
                  <a:gd name="T10" fmla="*/ 6 w 24"/>
                  <a:gd name="T11" fmla="*/ 42 h 48"/>
                  <a:gd name="T12" fmla="*/ 0 w 24"/>
                  <a:gd name="T13" fmla="*/ 42 h 48"/>
                  <a:gd name="T14" fmla="*/ 0 w 24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8">
                    <a:moveTo>
                      <a:pt x="0" y="36"/>
                    </a:moveTo>
                    <a:lnTo>
                      <a:pt x="18" y="0"/>
                    </a:lnTo>
                    <a:lnTo>
                      <a:pt x="24" y="0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8" name="Freeform 780"/>
              <p:cNvSpPr>
                <a:spLocks/>
              </p:cNvSpPr>
              <p:nvPr/>
            </p:nvSpPr>
            <p:spPr bwMode="auto">
              <a:xfrm>
                <a:off x="-154" y="3358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12 w 36"/>
                  <a:gd name="T3" fmla="*/ 0 h 6"/>
                  <a:gd name="T4" fmla="*/ 18 w 36"/>
                  <a:gd name="T5" fmla="*/ 0 h 6"/>
                  <a:gd name="T6" fmla="*/ 30 w 36"/>
                  <a:gd name="T7" fmla="*/ 0 h 6"/>
                  <a:gd name="T8" fmla="*/ 36 w 3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29" name="Freeform 781"/>
              <p:cNvSpPr>
                <a:spLocks/>
              </p:cNvSpPr>
              <p:nvPr/>
            </p:nvSpPr>
            <p:spPr bwMode="auto">
              <a:xfrm>
                <a:off x="-112" y="3448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12 w 36"/>
                  <a:gd name="T3" fmla="*/ 6 h 12"/>
                  <a:gd name="T4" fmla="*/ 18 w 36"/>
                  <a:gd name="T5" fmla="*/ 0 h 12"/>
                  <a:gd name="T6" fmla="*/ 30 w 36"/>
                  <a:gd name="T7" fmla="*/ 6 h 12"/>
                  <a:gd name="T8" fmla="*/ 36 w 3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30" y="6"/>
                    </a:lnTo>
                    <a:lnTo>
                      <a:pt x="36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47630" name="Group 782"/>
              <p:cNvGrpSpPr>
                <a:grpSpLocks/>
              </p:cNvGrpSpPr>
              <p:nvPr/>
            </p:nvGrpSpPr>
            <p:grpSpPr bwMode="auto">
              <a:xfrm>
                <a:off x="-6" y="2427"/>
                <a:ext cx="302" cy="1222"/>
                <a:chOff x="2658" y="842"/>
                <a:chExt cx="302" cy="1222"/>
              </a:xfrm>
            </p:grpSpPr>
            <p:sp>
              <p:nvSpPr>
                <p:cNvPr id="847631" name="Line 783"/>
                <p:cNvSpPr>
                  <a:spLocks noChangeShapeType="1"/>
                </p:cNvSpPr>
                <p:nvPr/>
              </p:nvSpPr>
              <p:spPr bwMode="auto">
                <a:xfrm flipV="1">
                  <a:off x="2658" y="984"/>
                  <a:ext cx="228" cy="1080"/>
                </a:xfrm>
                <a:prstGeom prst="line">
                  <a:avLst/>
                </a:prstGeom>
                <a:no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847632" name="Group 784"/>
                <p:cNvGrpSpPr>
                  <a:grpSpLocks/>
                </p:cNvGrpSpPr>
                <p:nvPr/>
              </p:nvGrpSpPr>
              <p:grpSpPr bwMode="auto">
                <a:xfrm>
                  <a:off x="2882" y="842"/>
                  <a:ext cx="78" cy="138"/>
                  <a:chOff x="5190" y="1609"/>
                  <a:chExt cx="78" cy="138"/>
                </a:xfrm>
              </p:grpSpPr>
              <p:sp>
                <p:nvSpPr>
                  <p:cNvPr id="847633" name="Freeform 785"/>
                  <p:cNvSpPr>
                    <a:spLocks noEditPoints="1"/>
                  </p:cNvSpPr>
                  <p:nvPr/>
                </p:nvSpPr>
                <p:spPr bwMode="auto">
                  <a:xfrm>
                    <a:off x="5190" y="1609"/>
                    <a:ext cx="78" cy="138"/>
                  </a:xfrm>
                  <a:custGeom>
                    <a:avLst/>
                    <a:gdLst>
                      <a:gd name="T0" fmla="*/ 0 w 78"/>
                      <a:gd name="T1" fmla="*/ 66 h 138"/>
                      <a:gd name="T2" fmla="*/ 0 w 78"/>
                      <a:gd name="T3" fmla="*/ 72 h 138"/>
                      <a:gd name="T4" fmla="*/ 0 w 78"/>
                      <a:gd name="T5" fmla="*/ 78 h 138"/>
                      <a:gd name="T6" fmla="*/ 6 w 78"/>
                      <a:gd name="T7" fmla="*/ 78 h 138"/>
                      <a:gd name="T8" fmla="*/ 6 w 78"/>
                      <a:gd name="T9" fmla="*/ 84 h 138"/>
                      <a:gd name="T10" fmla="*/ 12 w 78"/>
                      <a:gd name="T11" fmla="*/ 84 h 138"/>
                      <a:gd name="T12" fmla="*/ 18 w 78"/>
                      <a:gd name="T13" fmla="*/ 90 h 138"/>
                      <a:gd name="T14" fmla="*/ 24 w 78"/>
                      <a:gd name="T15" fmla="*/ 90 h 138"/>
                      <a:gd name="T16" fmla="*/ 12 w 78"/>
                      <a:gd name="T17" fmla="*/ 138 h 138"/>
                      <a:gd name="T18" fmla="*/ 30 w 78"/>
                      <a:gd name="T19" fmla="*/ 96 h 138"/>
                      <a:gd name="T20" fmla="*/ 36 w 78"/>
                      <a:gd name="T21" fmla="*/ 96 h 138"/>
                      <a:gd name="T22" fmla="*/ 42 w 78"/>
                      <a:gd name="T23" fmla="*/ 96 h 138"/>
                      <a:gd name="T24" fmla="*/ 48 w 78"/>
                      <a:gd name="T25" fmla="*/ 96 h 138"/>
                      <a:gd name="T26" fmla="*/ 60 w 78"/>
                      <a:gd name="T27" fmla="*/ 96 h 138"/>
                      <a:gd name="T28" fmla="*/ 66 w 78"/>
                      <a:gd name="T29" fmla="*/ 96 h 138"/>
                      <a:gd name="T30" fmla="*/ 66 w 78"/>
                      <a:gd name="T31" fmla="*/ 90 h 138"/>
                      <a:gd name="T32" fmla="*/ 72 w 78"/>
                      <a:gd name="T33" fmla="*/ 84 h 138"/>
                      <a:gd name="T34" fmla="*/ 66 w 78"/>
                      <a:gd name="T35" fmla="*/ 78 h 138"/>
                      <a:gd name="T36" fmla="*/ 66 w 78"/>
                      <a:gd name="T37" fmla="*/ 72 h 138"/>
                      <a:gd name="T38" fmla="*/ 66 w 78"/>
                      <a:gd name="T39" fmla="*/ 66 h 138"/>
                      <a:gd name="T40" fmla="*/ 60 w 78"/>
                      <a:gd name="T41" fmla="*/ 66 h 138"/>
                      <a:gd name="T42" fmla="*/ 66 w 78"/>
                      <a:gd name="T43" fmla="*/ 24 h 138"/>
                      <a:gd name="T44" fmla="*/ 72 w 78"/>
                      <a:gd name="T45" fmla="*/ 24 h 138"/>
                      <a:gd name="T46" fmla="*/ 78 w 78"/>
                      <a:gd name="T47" fmla="*/ 24 h 138"/>
                      <a:gd name="T48" fmla="*/ 78 w 78"/>
                      <a:gd name="T49" fmla="*/ 18 h 138"/>
                      <a:gd name="T50" fmla="*/ 78 w 78"/>
                      <a:gd name="T51" fmla="*/ 12 h 138"/>
                      <a:gd name="T52" fmla="*/ 72 w 78"/>
                      <a:gd name="T53" fmla="*/ 6 h 138"/>
                      <a:gd name="T54" fmla="*/ 66 w 78"/>
                      <a:gd name="T55" fmla="*/ 0 h 138"/>
                      <a:gd name="T56" fmla="*/ 60 w 78"/>
                      <a:gd name="T57" fmla="*/ 0 h 138"/>
                      <a:gd name="T58" fmla="*/ 54 w 78"/>
                      <a:gd name="T59" fmla="*/ 0 h 138"/>
                      <a:gd name="T60" fmla="*/ 48 w 78"/>
                      <a:gd name="T61" fmla="*/ 0 h 138"/>
                      <a:gd name="T62" fmla="*/ 42 w 78"/>
                      <a:gd name="T63" fmla="*/ 0 h 138"/>
                      <a:gd name="T64" fmla="*/ 36 w 78"/>
                      <a:gd name="T65" fmla="*/ 0 h 138"/>
                      <a:gd name="T66" fmla="*/ 30 w 78"/>
                      <a:gd name="T67" fmla="*/ 0 h 138"/>
                      <a:gd name="T68" fmla="*/ 30 w 78"/>
                      <a:gd name="T69" fmla="*/ 6 h 138"/>
                      <a:gd name="T70" fmla="*/ 30 w 78"/>
                      <a:gd name="T71" fmla="*/ 12 h 138"/>
                      <a:gd name="T72" fmla="*/ 36 w 78"/>
                      <a:gd name="T73" fmla="*/ 12 h 138"/>
                      <a:gd name="T74" fmla="*/ 18 w 78"/>
                      <a:gd name="T75" fmla="*/ 54 h 138"/>
                      <a:gd name="T76" fmla="*/ 12 w 78"/>
                      <a:gd name="T77" fmla="*/ 54 h 138"/>
                      <a:gd name="T78" fmla="*/ 6 w 78"/>
                      <a:gd name="T79" fmla="*/ 54 h 138"/>
                      <a:gd name="T80" fmla="*/ 0 w 78"/>
                      <a:gd name="T81" fmla="*/ 60 h 138"/>
                      <a:gd name="T82" fmla="*/ 0 w 78"/>
                      <a:gd name="T83" fmla="*/ 66 h 138"/>
                      <a:gd name="T84" fmla="*/ 18 w 78"/>
                      <a:gd name="T85" fmla="*/ 54 h 138"/>
                      <a:gd name="T86" fmla="*/ 36 w 78"/>
                      <a:gd name="T87" fmla="*/ 18 h 138"/>
                      <a:gd name="T88" fmla="*/ 42 w 78"/>
                      <a:gd name="T89" fmla="*/ 18 h 138"/>
                      <a:gd name="T90" fmla="*/ 30 w 78"/>
                      <a:gd name="T91" fmla="*/ 66 h 138"/>
                      <a:gd name="T92" fmla="*/ 24 w 78"/>
                      <a:gd name="T93" fmla="*/ 66 h 138"/>
                      <a:gd name="T94" fmla="*/ 24 w 78"/>
                      <a:gd name="T95" fmla="*/ 60 h 138"/>
                      <a:gd name="T96" fmla="*/ 18 w 78"/>
                      <a:gd name="T97" fmla="*/ 60 h 138"/>
                      <a:gd name="T98" fmla="*/ 18 w 78"/>
                      <a:gd name="T99" fmla="*/ 54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8" h="138">
                        <a:moveTo>
                          <a:pt x="0" y="66"/>
                        </a:moveTo>
                        <a:lnTo>
                          <a:pt x="0" y="72"/>
                        </a:lnTo>
                        <a:lnTo>
                          <a:pt x="0" y="78"/>
                        </a:lnTo>
                        <a:lnTo>
                          <a:pt x="6" y="78"/>
                        </a:lnTo>
                        <a:lnTo>
                          <a:pt x="6" y="84"/>
                        </a:lnTo>
                        <a:lnTo>
                          <a:pt x="12" y="84"/>
                        </a:lnTo>
                        <a:lnTo>
                          <a:pt x="18" y="90"/>
                        </a:lnTo>
                        <a:lnTo>
                          <a:pt x="24" y="90"/>
                        </a:lnTo>
                        <a:lnTo>
                          <a:pt x="12" y="138"/>
                        </a:lnTo>
                        <a:lnTo>
                          <a:pt x="30" y="96"/>
                        </a:lnTo>
                        <a:lnTo>
                          <a:pt x="36" y="96"/>
                        </a:lnTo>
                        <a:lnTo>
                          <a:pt x="42" y="96"/>
                        </a:lnTo>
                        <a:lnTo>
                          <a:pt x="48" y="96"/>
                        </a:lnTo>
                        <a:lnTo>
                          <a:pt x="60" y="96"/>
                        </a:lnTo>
                        <a:lnTo>
                          <a:pt x="66" y="96"/>
                        </a:lnTo>
                        <a:lnTo>
                          <a:pt x="66" y="90"/>
                        </a:lnTo>
                        <a:lnTo>
                          <a:pt x="72" y="84"/>
                        </a:lnTo>
                        <a:lnTo>
                          <a:pt x="66" y="78"/>
                        </a:lnTo>
                        <a:lnTo>
                          <a:pt x="66" y="72"/>
                        </a:lnTo>
                        <a:lnTo>
                          <a:pt x="66" y="66"/>
                        </a:lnTo>
                        <a:lnTo>
                          <a:pt x="60" y="66"/>
                        </a:lnTo>
                        <a:lnTo>
                          <a:pt x="66" y="24"/>
                        </a:lnTo>
                        <a:lnTo>
                          <a:pt x="72" y="24"/>
                        </a:lnTo>
                        <a:lnTo>
                          <a:pt x="78" y="24"/>
                        </a:lnTo>
                        <a:lnTo>
                          <a:pt x="78" y="18"/>
                        </a:lnTo>
                        <a:lnTo>
                          <a:pt x="78" y="12"/>
                        </a:lnTo>
                        <a:lnTo>
                          <a:pt x="72" y="6"/>
                        </a:lnTo>
                        <a:lnTo>
                          <a:pt x="66" y="0"/>
                        </a:lnTo>
                        <a:lnTo>
                          <a:pt x="60" y="0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18" y="54"/>
                        </a:lnTo>
                        <a:lnTo>
                          <a:pt x="12" y="54"/>
                        </a:lnTo>
                        <a:lnTo>
                          <a:pt x="6" y="54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close/>
                        <a:moveTo>
                          <a:pt x="18" y="54"/>
                        </a:moveTo>
                        <a:lnTo>
                          <a:pt x="36" y="18"/>
                        </a:lnTo>
                        <a:lnTo>
                          <a:pt x="42" y="18"/>
                        </a:lnTo>
                        <a:lnTo>
                          <a:pt x="30" y="66"/>
                        </a:lnTo>
                        <a:lnTo>
                          <a:pt x="24" y="66"/>
                        </a:lnTo>
                        <a:lnTo>
                          <a:pt x="24" y="60"/>
                        </a:lnTo>
                        <a:lnTo>
                          <a:pt x="18" y="60"/>
                        </a:lnTo>
                        <a:lnTo>
                          <a:pt x="18" y="54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7634" name="Freeform 786"/>
                  <p:cNvSpPr>
                    <a:spLocks/>
                  </p:cNvSpPr>
                  <p:nvPr/>
                </p:nvSpPr>
                <p:spPr bwMode="auto">
                  <a:xfrm>
                    <a:off x="5190" y="1609"/>
                    <a:ext cx="78" cy="138"/>
                  </a:xfrm>
                  <a:custGeom>
                    <a:avLst/>
                    <a:gdLst>
                      <a:gd name="T0" fmla="*/ 0 w 78"/>
                      <a:gd name="T1" fmla="*/ 66 h 138"/>
                      <a:gd name="T2" fmla="*/ 0 w 78"/>
                      <a:gd name="T3" fmla="*/ 72 h 138"/>
                      <a:gd name="T4" fmla="*/ 0 w 78"/>
                      <a:gd name="T5" fmla="*/ 78 h 138"/>
                      <a:gd name="T6" fmla="*/ 6 w 78"/>
                      <a:gd name="T7" fmla="*/ 78 h 138"/>
                      <a:gd name="T8" fmla="*/ 6 w 78"/>
                      <a:gd name="T9" fmla="*/ 84 h 138"/>
                      <a:gd name="T10" fmla="*/ 12 w 78"/>
                      <a:gd name="T11" fmla="*/ 84 h 138"/>
                      <a:gd name="T12" fmla="*/ 18 w 78"/>
                      <a:gd name="T13" fmla="*/ 90 h 138"/>
                      <a:gd name="T14" fmla="*/ 24 w 78"/>
                      <a:gd name="T15" fmla="*/ 90 h 138"/>
                      <a:gd name="T16" fmla="*/ 12 w 78"/>
                      <a:gd name="T17" fmla="*/ 138 h 138"/>
                      <a:gd name="T18" fmla="*/ 30 w 78"/>
                      <a:gd name="T19" fmla="*/ 96 h 138"/>
                      <a:gd name="T20" fmla="*/ 36 w 78"/>
                      <a:gd name="T21" fmla="*/ 96 h 138"/>
                      <a:gd name="T22" fmla="*/ 42 w 78"/>
                      <a:gd name="T23" fmla="*/ 96 h 138"/>
                      <a:gd name="T24" fmla="*/ 48 w 78"/>
                      <a:gd name="T25" fmla="*/ 96 h 138"/>
                      <a:gd name="T26" fmla="*/ 60 w 78"/>
                      <a:gd name="T27" fmla="*/ 96 h 138"/>
                      <a:gd name="T28" fmla="*/ 66 w 78"/>
                      <a:gd name="T29" fmla="*/ 96 h 138"/>
                      <a:gd name="T30" fmla="*/ 66 w 78"/>
                      <a:gd name="T31" fmla="*/ 90 h 138"/>
                      <a:gd name="T32" fmla="*/ 72 w 78"/>
                      <a:gd name="T33" fmla="*/ 84 h 138"/>
                      <a:gd name="T34" fmla="*/ 66 w 78"/>
                      <a:gd name="T35" fmla="*/ 78 h 138"/>
                      <a:gd name="T36" fmla="*/ 66 w 78"/>
                      <a:gd name="T37" fmla="*/ 72 h 138"/>
                      <a:gd name="T38" fmla="*/ 66 w 78"/>
                      <a:gd name="T39" fmla="*/ 66 h 138"/>
                      <a:gd name="T40" fmla="*/ 60 w 78"/>
                      <a:gd name="T41" fmla="*/ 66 h 138"/>
                      <a:gd name="T42" fmla="*/ 66 w 78"/>
                      <a:gd name="T43" fmla="*/ 24 h 138"/>
                      <a:gd name="T44" fmla="*/ 72 w 78"/>
                      <a:gd name="T45" fmla="*/ 24 h 138"/>
                      <a:gd name="T46" fmla="*/ 78 w 78"/>
                      <a:gd name="T47" fmla="*/ 24 h 138"/>
                      <a:gd name="T48" fmla="*/ 78 w 78"/>
                      <a:gd name="T49" fmla="*/ 18 h 138"/>
                      <a:gd name="T50" fmla="*/ 78 w 78"/>
                      <a:gd name="T51" fmla="*/ 12 h 138"/>
                      <a:gd name="T52" fmla="*/ 72 w 78"/>
                      <a:gd name="T53" fmla="*/ 6 h 138"/>
                      <a:gd name="T54" fmla="*/ 66 w 78"/>
                      <a:gd name="T55" fmla="*/ 0 h 138"/>
                      <a:gd name="T56" fmla="*/ 60 w 78"/>
                      <a:gd name="T57" fmla="*/ 0 h 138"/>
                      <a:gd name="T58" fmla="*/ 54 w 78"/>
                      <a:gd name="T59" fmla="*/ 0 h 138"/>
                      <a:gd name="T60" fmla="*/ 48 w 78"/>
                      <a:gd name="T61" fmla="*/ 0 h 138"/>
                      <a:gd name="T62" fmla="*/ 42 w 78"/>
                      <a:gd name="T63" fmla="*/ 0 h 138"/>
                      <a:gd name="T64" fmla="*/ 36 w 78"/>
                      <a:gd name="T65" fmla="*/ 0 h 138"/>
                      <a:gd name="T66" fmla="*/ 30 w 78"/>
                      <a:gd name="T67" fmla="*/ 0 h 138"/>
                      <a:gd name="T68" fmla="*/ 30 w 78"/>
                      <a:gd name="T69" fmla="*/ 6 h 138"/>
                      <a:gd name="T70" fmla="*/ 30 w 78"/>
                      <a:gd name="T71" fmla="*/ 12 h 138"/>
                      <a:gd name="T72" fmla="*/ 36 w 78"/>
                      <a:gd name="T73" fmla="*/ 12 h 138"/>
                      <a:gd name="T74" fmla="*/ 18 w 78"/>
                      <a:gd name="T75" fmla="*/ 54 h 138"/>
                      <a:gd name="T76" fmla="*/ 12 w 78"/>
                      <a:gd name="T77" fmla="*/ 54 h 138"/>
                      <a:gd name="T78" fmla="*/ 6 w 78"/>
                      <a:gd name="T79" fmla="*/ 54 h 138"/>
                      <a:gd name="T80" fmla="*/ 0 w 78"/>
                      <a:gd name="T81" fmla="*/ 60 h 138"/>
                      <a:gd name="T82" fmla="*/ 0 w 78"/>
                      <a:gd name="T83" fmla="*/ 66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78" h="138">
                        <a:moveTo>
                          <a:pt x="0" y="66"/>
                        </a:moveTo>
                        <a:lnTo>
                          <a:pt x="0" y="72"/>
                        </a:lnTo>
                        <a:lnTo>
                          <a:pt x="0" y="78"/>
                        </a:lnTo>
                        <a:lnTo>
                          <a:pt x="6" y="78"/>
                        </a:lnTo>
                        <a:lnTo>
                          <a:pt x="6" y="84"/>
                        </a:lnTo>
                        <a:lnTo>
                          <a:pt x="12" y="84"/>
                        </a:lnTo>
                        <a:lnTo>
                          <a:pt x="18" y="90"/>
                        </a:lnTo>
                        <a:lnTo>
                          <a:pt x="24" y="90"/>
                        </a:lnTo>
                        <a:lnTo>
                          <a:pt x="12" y="138"/>
                        </a:lnTo>
                        <a:lnTo>
                          <a:pt x="30" y="96"/>
                        </a:lnTo>
                        <a:lnTo>
                          <a:pt x="36" y="96"/>
                        </a:lnTo>
                        <a:lnTo>
                          <a:pt x="42" y="96"/>
                        </a:lnTo>
                        <a:lnTo>
                          <a:pt x="48" y="96"/>
                        </a:lnTo>
                        <a:lnTo>
                          <a:pt x="60" y="96"/>
                        </a:lnTo>
                        <a:lnTo>
                          <a:pt x="66" y="96"/>
                        </a:lnTo>
                        <a:lnTo>
                          <a:pt x="66" y="90"/>
                        </a:lnTo>
                        <a:lnTo>
                          <a:pt x="72" y="84"/>
                        </a:lnTo>
                        <a:lnTo>
                          <a:pt x="66" y="78"/>
                        </a:lnTo>
                        <a:lnTo>
                          <a:pt x="66" y="72"/>
                        </a:lnTo>
                        <a:lnTo>
                          <a:pt x="66" y="66"/>
                        </a:lnTo>
                        <a:lnTo>
                          <a:pt x="60" y="66"/>
                        </a:lnTo>
                        <a:lnTo>
                          <a:pt x="66" y="24"/>
                        </a:lnTo>
                        <a:lnTo>
                          <a:pt x="72" y="24"/>
                        </a:lnTo>
                        <a:lnTo>
                          <a:pt x="78" y="24"/>
                        </a:lnTo>
                        <a:lnTo>
                          <a:pt x="78" y="18"/>
                        </a:lnTo>
                        <a:lnTo>
                          <a:pt x="78" y="12"/>
                        </a:lnTo>
                        <a:lnTo>
                          <a:pt x="72" y="6"/>
                        </a:lnTo>
                        <a:lnTo>
                          <a:pt x="66" y="0"/>
                        </a:lnTo>
                        <a:lnTo>
                          <a:pt x="60" y="0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18" y="54"/>
                        </a:lnTo>
                        <a:lnTo>
                          <a:pt x="12" y="54"/>
                        </a:lnTo>
                        <a:lnTo>
                          <a:pt x="6" y="54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7635" name="Freeform 787"/>
                  <p:cNvSpPr>
                    <a:spLocks/>
                  </p:cNvSpPr>
                  <p:nvPr/>
                </p:nvSpPr>
                <p:spPr bwMode="auto">
                  <a:xfrm>
                    <a:off x="5208" y="1627"/>
                    <a:ext cx="24" cy="48"/>
                  </a:xfrm>
                  <a:custGeom>
                    <a:avLst/>
                    <a:gdLst>
                      <a:gd name="T0" fmla="*/ 0 w 24"/>
                      <a:gd name="T1" fmla="*/ 36 h 48"/>
                      <a:gd name="T2" fmla="*/ 18 w 24"/>
                      <a:gd name="T3" fmla="*/ 0 h 48"/>
                      <a:gd name="T4" fmla="*/ 24 w 24"/>
                      <a:gd name="T5" fmla="*/ 0 h 48"/>
                      <a:gd name="T6" fmla="*/ 12 w 24"/>
                      <a:gd name="T7" fmla="*/ 48 h 48"/>
                      <a:gd name="T8" fmla="*/ 6 w 24"/>
                      <a:gd name="T9" fmla="*/ 48 h 48"/>
                      <a:gd name="T10" fmla="*/ 6 w 24"/>
                      <a:gd name="T11" fmla="*/ 42 h 48"/>
                      <a:gd name="T12" fmla="*/ 0 w 24"/>
                      <a:gd name="T13" fmla="*/ 42 h 48"/>
                      <a:gd name="T14" fmla="*/ 0 w 24"/>
                      <a:gd name="T15" fmla="*/ 36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48">
                        <a:moveTo>
                          <a:pt x="0" y="36"/>
                        </a:move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12" y="48"/>
                        </a:lnTo>
                        <a:lnTo>
                          <a:pt x="6" y="48"/>
                        </a:lnTo>
                        <a:lnTo>
                          <a:pt x="6" y="42"/>
                        </a:lnTo>
                        <a:lnTo>
                          <a:pt x="0" y="42"/>
                        </a:lnTo>
                        <a:lnTo>
                          <a:pt x="0" y="36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847636" name="Group 788"/>
            <p:cNvGrpSpPr>
              <a:grpSpLocks/>
            </p:cNvGrpSpPr>
            <p:nvPr/>
          </p:nvGrpSpPr>
          <p:grpSpPr bwMode="auto">
            <a:xfrm>
              <a:off x="2106" y="850"/>
              <a:ext cx="857" cy="1299"/>
              <a:chOff x="2106" y="847"/>
              <a:chExt cx="857" cy="1299"/>
            </a:xfrm>
          </p:grpSpPr>
          <p:grpSp>
            <p:nvGrpSpPr>
              <p:cNvPr id="847637" name="Group 789"/>
              <p:cNvGrpSpPr>
                <a:grpSpLocks/>
              </p:cNvGrpSpPr>
              <p:nvPr/>
            </p:nvGrpSpPr>
            <p:grpSpPr bwMode="auto">
              <a:xfrm>
                <a:off x="2885" y="847"/>
                <a:ext cx="78" cy="138"/>
                <a:chOff x="4991" y="1360"/>
                <a:chExt cx="78" cy="138"/>
              </a:xfrm>
            </p:grpSpPr>
            <p:sp>
              <p:nvSpPr>
                <p:cNvPr id="847638" name="Freeform 790"/>
                <p:cNvSpPr>
                  <a:spLocks noEditPoints="1"/>
                </p:cNvSpPr>
                <p:nvPr/>
              </p:nvSpPr>
              <p:spPr bwMode="auto">
                <a:xfrm>
                  <a:off x="4991" y="1360"/>
                  <a:ext cx="78" cy="138"/>
                </a:xfrm>
                <a:custGeom>
                  <a:avLst/>
                  <a:gdLst>
                    <a:gd name="T0" fmla="*/ 0 w 78"/>
                    <a:gd name="T1" fmla="*/ 66 h 138"/>
                    <a:gd name="T2" fmla="*/ 0 w 78"/>
                    <a:gd name="T3" fmla="*/ 72 h 138"/>
                    <a:gd name="T4" fmla="*/ 0 w 78"/>
                    <a:gd name="T5" fmla="*/ 78 h 138"/>
                    <a:gd name="T6" fmla="*/ 6 w 78"/>
                    <a:gd name="T7" fmla="*/ 78 h 138"/>
                    <a:gd name="T8" fmla="*/ 6 w 78"/>
                    <a:gd name="T9" fmla="*/ 84 h 138"/>
                    <a:gd name="T10" fmla="*/ 12 w 78"/>
                    <a:gd name="T11" fmla="*/ 84 h 138"/>
                    <a:gd name="T12" fmla="*/ 18 w 78"/>
                    <a:gd name="T13" fmla="*/ 90 h 138"/>
                    <a:gd name="T14" fmla="*/ 24 w 78"/>
                    <a:gd name="T15" fmla="*/ 90 h 138"/>
                    <a:gd name="T16" fmla="*/ 12 w 78"/>
                    <a:gd name="T17" fmla="*/ 138 h 138"/>
                    <a:gd name="T18" fmla="*/ 30 w 78"/>
                    <a:gd name="T19" fmla="*/ 96 h 138"/>
                    <a:gd name="T20" fmla="*/ 36 w 78"/>
                    <a:gd name="T21" fmla="*/ 96 h 138"/>
                    <a:gd name="T22" fmla="*/ 42 w 78"/>
                    <a:gd name="T23" fmla="*/ 96 h 138"/>
                    <a:gd name="T24" fmla="*/ 48 w 78"/>
                    <a:gd name="T25" fmla="*/ 96 h 138"/>
                    <a:gd name="T26" fmla="*/ 60 w 78"/>
                    <a:gd name="T27" fmla="*/ 96 h 138"/>
                    <a:gd name="T28" fmla="*/ 66 w 78"/>
                    <a:gd name="T29" fmla="*/ 96 h 138"/>
                    <a:gd name="T30" fmla="*/ 66 w 78"/>
                    <a:gd name="T31" fmla="*/ 90 h 138"/>
                    <a:gd name="T32" fmla="*/ 72 w 78"/>
                    <a:gd name="T33" fmla="*/ 84 h 138"/>
                    <a:gd name="T34" fmla="*/ 66 w 78"/>
                    <a:gd name="T35" fmla="*/ 78 h 138"/>
                    <a:gd name="T36" fmla="*/ 66 w 78"/>
                    <a:gd name="T37" fmla="*/ 72 h 138"/>
                    <a:gd name="T38" fmla="*/ 66 w 78"/>
                    <a:gd name="T39" fmla="*/ 66 h 138"/>
                    <a:gd name="T40" fmla="*/ 60 w 78"/>
                    <a:gd name="T41" fmla="*/ 66 h 138"/>
                    <a:gd name="T42" fmla="*/ 66 w 78"/>
                    <a:gd name="T43" fmla="*/ 24 h 138"/>
                    <a:gd name="T44" fmla="*/ 72 w 78"/>
                    <a:gd name="T45" fmla="*/ 24 h 138"/>
                    <a:gd name="T46" fmla="*/ 78 w 78"/>
                    <a:gd name="T47" fmla="*/ 24 h 138"/>
                    <a:gd name="T48" fmla="*/ 78 w 78"/>
                    <a:gd name="T49" fmla="*/ 18 h 138"/>
                    <a:gd name="T50" fmla="*/ 78 w 78"/>
                    <a:gd name="T51" fmla="*/ 12 h 138"/>
                    <a:gd name="T52" fmla="*/ 72 w 78"/>
                    <a:gd name="T53" fmla="*/ 6 h 138"/>
                    <a:gd name="T54" fmla="*/ 66 w 78"/>
                    <a:gd name="T55" fmla="*/ 0 h 138"/>
                    <a:gd name="T56" fmla="*/ 60 w 78"/>
                    <a:gd name="T57" fmla="*/ 0 h 138"/>
                    <a:gd name="T58" fmla="*/ 54 w 78"/>
                    <a:gd name="T59" fmla="*/ 0 h 138"/>
                    <a:gd name="T60" fmla="*/ 48 w 78"/>
                    <a:gd name="T61" fmla="*/ 0 h 138"/>
                    <a:gd name="T62" fmla="*/ 42 w 78"/>
                    <a:gd name="T63" fmla="*/ 0 h 138"/>
                    <a:gd name="T64" fmla="*/ 36 w 78"/>
                    <a:gd name="T65" fmla="*/ 0 h 138"/>
                    <a:gd name="T66" fmla="*/ 30 w 78"/>
                    <a:gd name="T67" fmla="*/ 0 h 138"/>
                    <a:gd name="T68" fmla="*/ 30 w 78"/>
                    <a:gd name="T69" fmla="*/ 6 h 138"/>
                    <a:gd name="T70" fmla="*/ 30 w 78"/>
                    <a:gd name="T71" fmla="*/ 12 h 138"/>
                    <a:gd name="T72" fmla="*/ 36 w 78"/>
                    <a:gd name="T73" fmla="*/ 12 h 138"/>
                    <a:gd name="T74" fmla="*/ 18 w 78"/>
                    <a:gd name="T75" fmla="*/ 54 h 138"/>
                    <a:gd name="T76" fmla="*/ 12 w 78"/>
                    <a:gd name="T77" fmla="*/ 54 h 138"/>
                    <a:gd name="T78" fmla="*/ 6 w 78"/>
                    <a:gd name="T79" fmla="*/ 54 h 138"/>
                    <a:gd name="T80" fmla="*/ 0 w 78"/>
                    <a:gd name="T81" fmla="*/ 60 h 138"/>
                    <a:gd name="T82" fmla="*/ 0 w 78"/>
                    <a:gd name="T83" fmla="*/ 66 h 138"/>
                    <a:gd name="T84" fmla="*/ 18 w 78"/>
                    <a:gd name="T85" fmla="*/ 54 h 138"/>
                    <a:gd name="T86" fmla="*/ 36 w 78"/>
                    <a:gd name="T87" fmla="*/ 18 h 138"/>
                    <a:gd name="T88" fmla="*/ 42 w 78"/>
                    <a:gd name="T89" fmla="*/ 18 h 138"/>
                    <a:gd name="T90" fmla="*/ 30 w 78"/>
                    <a:gd name="T91" fmla="*/ 66 h 138"/>
                    <a:gd name="T92" fmla="*/ 24 w 78"/>
                    <a:gd name="T93" fmla="*/ 66 h 138"/>
                    <a:gd name="T94" fmla="*/ 24 w 78"/>
                    <a:gd name="T95" fmla="*/ 60 h 138"/>
                    <a:gd name="T96" fmla="*/ 18 w 78"/>
                    <a:gd name="T97" fmla="*/ 60 h 138"/>
                    <a:gd name="T98" fmla="*/ 18 w 78"/>
                    <a:gd name="T99" fmla="*/ 54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8" h="138">
                      <a:moveTo>
                        <a:pt x="0" y="66"/>
                      </a:move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2" y="84"/>
                      </a:lnTo>
                      <a:lnTo>
                        <a:pt x="18" y="90"/>
                      </a:lnTo>
                      <a:lnTo>
                        <a:pt x="24" y="90"/>
                      </a:lnTo>
                      <a:lnTo>
                        <a:pt x="12" y="138"/>
                      </a:lnTo>
                      <a:lnTo>
                        <a:pt x="30" y="96"/>
                      </a:lnTo>
                      <a:lnTo>
                        <a:pt x="36" y="96"/>
                      </a:lnTo>
                      <a:lnTo>
                        <a:pt x="42" y="96"/>
                      </a:lnTo>
                      <a:lnTo>
                        <a:pt x="48" y="96"/>
                      </a:lnTo>
                      <a:lnTo>
                        <a:pt x="60" y="96"/>
                      </a:lnTo>
                      <a:lnTo>
                        <a:pt x="66" y="96"/>
                      </a:lnTo>
                      <a:lnTo>
                        <a:pt x="66" y="90"/>
                      </a:lnTo>
                      <a:lnTo>
                        <a:pt x="72" y="84"/>
                      </a:lnTo>
                      <a:lnTo>
                        <a:pt x="66" y="78"/>
                      </a:lnTo>
                      <a:lnTo>
                        <a:pt x="66" y="72"/>
                      </a:lnTo>
                      <a:lnTo>
                        <a:pt x="66" y="66"/>
                      </a:lnTo>
                      <a:lnTo>
                        <a:pt x="60" y="66"/>
                      </a:lnTo>
                      <a:lnTo>
                        <a:pt x="66" y="24"/>
                      </a:lnTo>
                      <a:lnTo>
                        <a:pt x="72" y="24"/>
                      </a:lnTo>
                      <a:lnTo>
                        <a:pt x="78" y="24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6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6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18" y="54"/>
                      </a:lnTo>
                      <a:lnTo>
                        <a:pt x="12" y="54"/>
                      </a:lnTo>
                      <a:lnTo>
                        <a:pt x="6" y="54"/>
                      </a:lnTo>
                      <a:lnTo>
                        <a:pt x="0" y="60"/>
                      </a:lnTo>
                      <a:lnTo>
                        <a:pt x="0" y="66"/>
                      </a:lnTo>
                      <a:close/>
                      <a:moveTo>
                        <a:pt x="18" y="54"/>
                      </a:move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30" y="66"/>
                      </a:lnTo>
                      <a:lnTo>
                        <a:pt x="24" y="66"/>
                      </a:lnTo>
                      <a:lnTo>
                        <a:pt x="24" y="60"/>
                      </a:lnTo>
                      <a:lnTo>
                        <a:pt x="18" y="60"/>
                      </a:lnTo>
                      <a:lnTo>
                        <a:pt x="18" y="5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7639" name="Freeform 791"/>
                <p:cNvSpPr>
                  <a:spLocks/>
                </p:cNvSpPr>
                <p:nvPr/>
              </p:nvSpPr>
              <p:spPr bwMode="auto">
                <a:xfrm>
                  <a:off x="4991" y="1360"/>
                  <a:ext cx="78" cy="138"/>
                </a:xfrm>
                <a:custGeom>
                  <a:avLst/>
                  <a:gdLst>
                    <a:gd name="T0" fmla="*/ 0 w 78"/>
                    <a:gd name="T1" fmla="*/ 66 h 138"/>
                    <a:gd name="T2" fmla="*/ 0 w 78"/>
                    <a:gd name="T3" fmla="*/ 72 h 138"/>
                    <a:gd name="T4" fmla="*/ 0 w 78"/>
                    <a:gd name="T5" fmla="*/ 78 h 138"/>
                    <a:gd name="T6" fmla="*/ 6 w 78"/>
                    <a:gd name="T7" fmla="*/ 78 h 138"/>
                    <a:gd name="T8" fmla="*/ 6 w 78"/>
                    <a:gd name="T9" fmla="*/ 84 h 138"/>
                    <a:gd name="T10" fmla="*/ 12 w 78"/>
                    <a:gd name="T11" fmla="*/ 84 h 138"/>
                    <a:gd name="T12" fmla="*/ 18 w 78"/>
                    <a:gd name="T13" fmla="*/ 90 h 138"/>
                    <a:gd name="T14" fmla="*/ 24 w 78"/>
                    <a:gd name="T15" fmla="*/ 90 h 138"/>
                    <a:gd name="T16" fmla="*/ 12 w 78"/>
                    <a:gd name="T17" fmla="*/ 138 h 138"/>
                    <a:gd name="T18" fmla="*/ 30 w 78"/>
                    <a:gd name="T19" fmla="*/ 96 h 138"/>
                    <a:gd name="T20" fmla="*/ 36 w 78"/>
                    <a:gd name="T21" fmla="*/ 96 h 138"/>
                    <a:gd name="T22" fmla="*/ 42 w 78"/>
                    <a:gd name="T23" fmla="*/ 96 h 138"/>
                    <a:gd name="T24" fmla="*/ 48 w 78"/>
                    <a:gd name="T25" fmla="*/ 96 h 138"/>
                    <a:gd name="T26" fmla="*/ 60 w 78"/>
                    <a:gd name="T27" fmla="*/ 96 h 138"/>
                    <a:gd name="T28" fmla="*/ 66 w 78"/>
                    <a:gd name="T29" fmla="*/ 96 h 138"/>
                    <a:gd name="T30" fmla="*/ 66 w 78"/>
                    <a:gd name="T31" fmla="*/ 90 h 138"/>
                    <a:gd name="T32" fmla="*/ 72 w 78"/>
                    <a:gd name="T33" fmla="*/ 84 h 138"/>
                    <a:gd name="T34" fmla="*/ 66 w 78"/>
                    <a:gd name="T35" fmla="*/ 78 h 138"/>
                    <a:gd name="T36" fmla="*/ 66 w 78"/>
                    <a:gd name="T37" fmla="*/ 72 h 138"/>
                    <a:gd name="T38" fmla="*/ 66 w 78"/>
                    <a:gd name="T39" fmla="*/ 66 h 138"/>
                    <a:gd name="T40" fmla="*/ 60 w 78"/>
                    <a:gd name="T41" fmla="*/ 66 h 138"/>
                    <a:gd name="T42" fmla="*/ 66 w 78"/>
                    <a:gd name="T43" fmla="*/ 24 h 138"/>
                    <a:gd name="T44" fmla="*/ 72 w 78"/>
                    <a:gd name="T45" fmla="*/ 24 h 138"/>
                    <a:gd name="T46" fmla="*/ 78 w 78"/>
                    <a:gd name="T47" fmla="*/ 24 h 138"/>
                    <a:gd name="T48" fmla="*/ 78 w 78"/>
                    <a:gd name="T49" fmla="*/ 18 h 138"/>
                    <a:gd name="T50" fmla="*/ 78 w 78"/>
                    <a:gd name="T51" fmla="*/ 12 h 138"/>
                    <a:gd name="T52" fmla="*/ 72 w 78"/>
                    <a:gd name="T53" fmla="*/ 6 h 138"/>
                    <a:gd name="T54" fmla="*/ 66 w 78"/>
                    <a:gd name="T55" fmla="*/ 0 h 138"/>
                    <a:gd name="T56" fmla="*/ 60 w 78"/>
                    <a:gd name="T57" fmla="*/ 0 h 138"/>
                    <a:gd name="T58" fmla="*/ 54 w 78"/>
                    <a:gd name="T59" fmla="*/ 0 h 138"/>
                    <a:gd name="T60" fmla="*/ 48 w 78"/>
                    <a:gd name="T61" fmla="*/ 0 h 138"/>
                    <a:gd name="T62" fmla="*/ 42 w 78"/>
                    <a:gd name="T63" fmla="*/ 0 h 138"/>
                    <a:gd name="T64" fmla="*/ 36 w 78"/>
                    <a:gd name="T65" fmla="*/ 0 h 138"/>
                    <a:gd name="T66" fmla="*/ 30 w 78"/>
                    <a:gd name="T67" fmla="*/ 0 h 138"/>
                    <a:gd name="T68" fmla="*/ 30 w 78"/>
                    <a:gd name="T69" fmla="*/ 6 h 138"/>
                    <a:gd name="T70" fmla="*/ 30 w 78"/>
                    <a:gd name="T71" fmla="*/ 12 h 138"/>
                    <a:gd name="T72" fmla="*/ 36 w 78"/>
                    <a:gd name="T73" fmla="*/ 12 h 138"/>
                    <a:gd name="T74" fmla="*/ 18 w 78"/>
                    <a:gd name="T75" fmla="*/ 54 h 138"/>
                    <a:gd name="T76" fmla="*/ 12 w 78"/>
                    <a:gd name="T77" fmla="*/ 54 h 138"/>
                    <a:gd name="T78" fmla="*/ 6 w 78"/>
                    <a:gd name="T79" fmla="*/ 54 h 138"/>
                    <a:gd name="T80" fmla="*/ 0 w 78"/>
                    <a:gd name="T81" fmla="*/ 60 h 138"/>
                    <a:gd name="T82" fmla="*/ 0 w 78"/>
                    <a:gd name="T83" fmla="*/ 66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8" h="138">
                      <a:moveTo>
                        <a:pt x="0" y="66"/>
                      </a:move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2" y="84"/>
                      </a:lnTo>
                      <a:lnTo>
                        <a:pt x="18" y="90"/>
                      </a:lnTo>
                      <a:lnTo>
                        <a:pt x="24" y="90"/>
                      </a:lnTo>
                      <a:lnTo>
                        <a:pt x="12" y="138"/>
                      </a:lnTo>
                      <a:lnTo>
                        <a:pt x="30" y="96"/>
                      </a:lnTo>
                      <a:lnTo>
                        <a:pt x="36" y="96"/>
                      </a:lnTo>
                      <a:lnTo>
                        <a:pt x="42" y="96"/>
                      </a:lnTo>
                      <a:lnTo>
                        <a:pt x="48" y="96"/>
                      </a:lnTo>
                      <a:lnTo>
                        <a:pt x="60" y="96"/>
                      </a:lnTo>
                      <a:lnTo>
                        <a:pt x="66" y="96"/>
                      </a:lnTo>
                      <a:lnTo>
                        <a:pt x="66" y="90"/>
                      </a:lnTo>
                      <a:lnTo>
                        <a:pt x="72" y="84"/>
                      </a:lnTo>
                      <a:lnTo>
                        <a:pt x="66" y="78"/>
                      </a:lnTo>
                      <a:lnTo>
                        <a:pt x="66" y="72"/>
                      </a:lnTo>
                      <a:lnTo>
                        <a:pt x="66" y="66"/>
                      </a:lnTo>
                      <a:lnTo>
                        <a:pt x="60" y="66"/>
                      </a:lnTo>
                      <a:lnTo>
                        <a:pt x="66" y="24"/>
                      </a:lnTo>
                      <a:lnTo>
                        <a:pt x="72" y="24"/>
                      </a:lnTo>
                      <a:lnTo>
                        <a:pt x="78" y="24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6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6"/>
                      </a:lnTo>
                      <a:lnTo>
                        <a:pt x="30" y="12"/>
                      </a:lnTo>
                      <a:lnTo>
                        <a:pt x="36" y="12"/>
                      </a:lnTo>
                      <a:lnTo>
                        <a:pt x="18" y="54"/>
                      </a:lnTo>
                      <a:lnTo>
                        <a:pt x="12" y="54"/>
                      </a:lnTo>
                      <a:lnTo>
                        <a:pt x="6" y="54"/>
                      </a:lnTo>
                      <a:lnTo>
                        <a:pt x="0" y="60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7640" name="Freeform 792"/>
                <p:cNvSpPr>
                  <a:spLocks/>
                </p:cNvSpPr>
                <p:nvPr/>
              </p:nvSpPr>
              <p:spPr bwMode="auto">
                <a:xfrm>
                  <a:off x="5009" y="1378"/>
                  <a:ext cx="24" cy="48"/>
                </a:xfrm>
                <a:custGeom>
                  <a:avLst/>
                  <a:gdLst>
                    <a:gd name="T0" fmla="*/ 0 w 24"/>
                    <a:gd name="T1" fmla="*/ 36 h 48"/>
                    <a:gd name="T2" fmla="*/ 18 w 24"/>
                    <a:gd name="T3" fmla="*/ 0 h 48"/>
                    <a:gd name="T4" fmla="*/ 24 w 24"/>
                    <a:gd name="T5" fmla="*/ 0 h 48"/>
                    <a:gd name="T6" fmla="*/ 12 w 24"/>
                    <a:gd name="T7" fmla="*/ 48 h 48"/>
                    <a:gd name="T8" fmla="*/ 6 w 24"/>
                    <a:gd name="T9" fmla="*/ 48 h 48"/>
                    <a:gd name="T10" fmla="*/ 6 w 24"/>
                    <a:gd name="T11" fmla="*/ 42 h 48"/>
                    <a:gd name="T12" fmla="*/ 0 w 24"/>
                    <a:gd name="T13" fmla="*/ 42 h 48"/>
                    <a:gd name="T14" fmla="*/ 0 w 24"/>
                    <a:gd name="T15" fmla="*/ 3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48">
                      <a:moveTo>
                        <a:pt x="0" y="36"/>
                      </a:move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12" y="48"/>
                      </a:lnTo>
                      <a:lnTo>
                        <a:pt x="6" y="48"/>
                      </a:lnTo>
                      <a:lnTo>
                        <a:pt x="6" y="42"/>
                      </a:lnTo>
                      <a:lnTo>
                        <a:pt x="0" y="42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47641" name="Line 793"/>
              <p:cNvSpPr>
                <a:spLocks noChangeShapeType="1"/>
              </p:cNvSpPr>
              <p:nvPr/>
            </p:nvSpPr>
            <p:spPr bwMode="auto">
              <a:xfrm flipV="1">
                <a:off x="2106" y="979"/>
                <a:ext cx="790" cy="1167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47642" name="Group 794"/>
          <p:cNvGrpSpPr>
            <a:grpSpLocks/>
          </p:cNvGrpSpPr>
          <p:nvPr/>
        </p:nvGrpSpPr>
        <p:grpSpPr bwMode="auto">
          <a:xfrm>
            <a:off x="2590800" y="1341438"/>
            <a:ext cx="2111375" cy="1792287"/>
            <a:chOff x="1632" y="845"/>
            <a:chExt cx="1330" cy="1129"/>
          </a:xfrm>
        </p:grpSpPr>
        <p:sp>
          <p:nvSpPr>
            <p:cNvPr id="847643" name="Line 795"/>
            <p:cNvSpPr>
              <a:spLocks noChangeShapeType="1"/>
            </p:cNvSpPr>
            <p:nvPr/>
          </p:nvSpPr>
          <p:spPr bwMode="auto">
            <a:xfrm flipV="1">
              <a:off x="1632" y="1542"/>
              <a:ext cx="52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44" name="Line 796"/>
            <p:cNvSpPr>
              <a:spLocks noChangeShapeType="1"/>
            </p:cNvSpPr>
            <p:nvPr/>
          </p:nvSpPr>
          <p:spPr bwMode="auto">
            <a:xfrm flipV="1">
              <a:off x="2154" y="1482"/>
              <a:ext cx="558" cy="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45" name="Line 797"/>
            <p:cNvSpPr>
              <a:spLocks noChangeShapeType="1"/>
            </p:cNvSpPr>
            <p:nvPr/>
          </p:nvSpPr>
          <p:spPr bwMode="auto">
            <a:xfrm flipV="1">
              <a:off x="2712" y="996"/>
              <a:ext cx="180" cy="4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47646" name="Group 798"/>
            <p:cNvGrpSpPr>
              <a:grpSpLocks/>
            </p:cNvGrpSpPr>
            <p:nvPr/>
          </p:nvGrpSpPr>
          <p:grpSpPr bwMode="auto">
            <a:xfrm>
              <a:off x="2884" y="845"/>
              <a:ext cx="78" cy="138"/>
              <a:chOff x="446" y="2080"/>
              <a:chExt cx="78" cy="138"/>
            </a:xfrm>
          </p:grpSpPr>
          <p:sp>
            <p:nvSpPr>
              <p:cNvPr id="847647" name="Freeform 799"/>
              <p:cNvSpPr>
                <a:spLocks noEditPoints="1"/>
              </p:cNvSpPr>
              <p:nvPr/>
            </p:nvSpPr>
            <p:spPr bwMode="auto">
              <a:xfrm>
                <a:off x="446" y="2080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  <a:gd name="T84" fmla="*/ 18 w 78"/>
                  <a:gd name="T85" fmla="*/ 54 h 138"/>
                  <a:gd name="T86" fmla="*/ 36 w 78"/>
                  <a:gd name="T87" fmla="*/ 18 h 138"/>
                  <a:gd name="T88" fmla="*/ 42 w 78"/>
                  <a:gd name="T89" fmla="*/ 18 h 138"/>
                  <a:gd name="T90" fmla="*/ 30 w 78"/>
                  <a:gd name="T91" fmla="*/ 66 h 138"/>
                  <a:gd name="T92" fmla="*/ 24 w 78"/>
                  <a:gd name="T93" fmla="*/ 66 h 138"/>
                  <a:gd name="T94" fmla="*/ 24 w 78"/>
                  <a:gd name="T95" fmla="*/ 60 h 138"/>
                  <a:gd name="T96" fmla="*/ 18 w 78"/>
                  <a:gd name="T97" fmla="*/ 60 h 138"/>
                  <a:gd name="T98" fmla="*/ 18 w 78"/>
                  <a:gd name="T9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  <a:close/>
                    <a:moveTo>
                      <a:pt x="18" y="54"/>
                    </a:moveTo>
                    <a:lnTo>
                      <a:pt x="36" y="18"/>
                    </a:lnTo>
                    <a:lnTo>
                      <a:pt x="42" y="18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48" name="Freeform 800"/>
              <p:cNvSpPr>
                <a:spLocks/>
              </p:cNvSpPr>
              <p:nvPr/>
            </p:nvSpPr>
            <p:spPr bwMode="auto">
              <a:xfrm>
                <a:off x="446" y="2080"/>
                <a:ext cx="78" cy="138"/>
              </a:xfrm>
              <a:custGeom>
                <a:avLst/>
                <a:gdLst>
                  <a:gd name="T0" fmla="*/ 0 w 78"/>
                  <a:gd name="T1" fmla="*/ 66 h 138"/>
                  <a:gd name="T2" fmla="*/ 0 w 78"/>
                  <a:gd name="T3" fmla="*/ 72 h 138"/>
                  <a:gd name="T4" fmla="*/ 0 w 78"/>
                  <a:gd name="T5" fmla="*/ 78 h 138"/>
                  <a:gd name="T6" fmla="*/ 6 w 78"/>
                  <a:gd name="T7" fmla="*/ 78 h 138"/>
                  <a:gd name="T8" fmla="*/ 6 w 78"/>
                  <a:gd name="T9" fmla="*/ 84 h 138"/>
                  <a:gd name="T10" fmla="*/ 12 w 78"/>
                  <a:gd name="T11" fmla="*/ 84 h 138"/>
                  <a:gd name="T12" fmla="*/ 18 w 78"/>
                  <a:gd name="T13" fmla="*/ 90 h 138"/>
                  <a:gd name="T14" fmla="*/ 24 w 78"/>
                  <a:gd name="T15" fmla="*/ 90 h 138"/>
                  <a:gd name="T16" fmla="*/ 12 w 78"/>
                  <a:gd name="T17" fmla="*/ 138 h 138"/>
                  <a:gd name="T18" fmla="*/ 30 w 78"/>
                  <a:gd name="T19" fmla="*/ 96 h 138"/>
                  <a:gd name="T20" fmla="*/ 36 w 78"/>
                  <a:gd name="T21" fmla="*/ 96 h 138"/>
                  <a:gd name="T22" fmla="*/ 42 w 78"/>
                  <a:gd name="T23" fmla="*/ 96 h 138"/>
                  <a:gd name="T24" fmla="*/ 48 w 78"/>
                  <a:gd name="T25" fmla="*/ 96 h 138"/>
                  <a:gd name="T26" fmla="*/ 60 w 78"/>
                  <a:gd name="T27" fmla="*/ 96 h 138"/>
                  <a:gd name="T28" fmla="*/ 66 w 78"/>
                  <a:gd name="T29" fmla="*/ 96 h 138"/>
                  <a:gd name="T30" fmla="*/ 66 w 78"/>
                  <a:gd name="T31" fmla="*/ 90 h 138"/>
                  <a:gd name="T32" fmla="*/ 72 w 78"/>
                  <a:gd name="T33" fmla="*/ 84 h 138"/>
                  <a:gd name="T34" fmla="*/ 66 w 78"/>
                  <a:gd name="T35" fmla="*/ 78 h 138"/>
                  <a:gd name="T36" fmla="*/ 66 w 78"/>
                  <a:gd name="T37" fmla="*/ 72 h 138"/>
                  <a:gd name="T38" fmla="*/ 66 w 78"/>
                  <a:gd name="T39" fmla="*/ 66 h 138"/>
                  <a:gd name="T40" fmla="*/ 60 w 78"/>
                  <a:gd name="T41" fmla="*/ 66 h 138"/>
                  <a:gd name="T42" fmla="*/ 66 w 78"/>
                  <a:gd name="T43" fmla="*/ 24 h 138"/>
                  <a:gd name="T44" fmla="*/ 72 w 78"/>
                  <a:gd name="T45" fmla="*/ 24 h 138"/>
                  <a:gd name="T46" fmla="*/ 78 w 78"/>
                  <a:gd name="T47" fmla="*/ 24 h 138"/>
                  <a:gd name="T48" fmla="*/ 78 w 78"/>
                  <a:gd name="T49" fmla="*/ 18 h 138"/>
                  <a:gd name="T50" fmla="*/ 78 w 78"/>
                  <a:gd name="T51" fmla="*/ 12 h 138"/>
                  <a:gd name="T52" fmla="*/ 72 w 78"/>
                  <a:gd name="T53" fmla="*/ 6 h 138"/>
                  <a:gd name="T54" fmla="*/ 66 w 78"/>
                  <a:gd name="T55" fmla="*/ 0 h 138"/>
                  <a:gd name="T56" fmla="*/ 60 w 78"/>
                  <a:gd name="T57" fmla="*/ 0 h 138"/>
                  <a:gd name="T58" fmla="*/ 54 w 78"/>
                  <a:gd name="T59" fmla="*/ 0 h 138"/>
                  <a:gd name="T60" fmla="*/ 48 w 78"/>
                  <a:gd name="T61" fmla="*/ 0 h 138"/>
                  <a:gd name="T62" fmla="*/ 42 w 78"/>
                  <a:gd name="T63" fmla="*/ 0 h 138"/>
                  <a:gd name="T64" fmla="*/ 36 w 78"/>
                  <a:gd name="T65" fmla="*/ 0 h 138"/>
                  <a:gd name="T66" fmla="*/ 30 w 78"/>
                  <a:gd name="T67" fmla="*/ 0 h 138"/>
                  <a:gd name="T68" fmla="*/ 30 w 78"/>
                  <a:gd name="T69" fmla="*/ 6 h 138"/>
                  <a:gd name="T70" fmla="*/ 30 w 78"/>
                  <a:gd name="T71" fmla="*/ 12 h 138"/>
                  <a:gd name="T72" fmla="*/ 36 w 78"/>
                  <a:gd name="T73" fmla="*/ 12 h 138"/>
                  <a:gd name="T74" fmla="*/ 18 w 78"/>
                  <a:gd name="T75" fmla="*/ 54 h 138"/>
                  <a:gd name="T76" fmla="*/ 12 w 78"/>
                  <a:gd name="T77" fmla="*/ 54 h 138"/>
                  <a:gd name="T78" fmla="*/ 6 w 78"/>
                  <a:gd name="T79" fmla="*/ 54 h 138"/>
                  <a:gd name="T80" fmla="*/ 0 w 78"/>
                  <a:gd name="T81" fmla="*/ 60 h 138"/>
                  <a:gd name="T82" fmla="*/ 0 w 78"/>
                  <a:gd name="T83" fmla="*/ 6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38">
                    <a:moveTo>
                      <a:pt x="0" y="66"/>
                    </a:moveTo>
                    <a:lnTo>
                      <a:pt x="0" y="7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12" y="138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18" y="54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0" y="6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649" name="Freeform 801"/>
              <p:cNvSpPr>
                <a:spLocks/>
              </p:cNvSpPr>
              <p:nvPr/>
            </p:nvSpPr>
            <p:spPr bwMode="auto">
              <a:xfrm>
                <a:off x="464" y="2098"/>
                <a:ext cx="24" cy="48"/>
              </a:xfrm>
              <a:custGeom>
                <a:avLst/>
                <a:gdLst>
                  <a:gd name="T0" fmla="*/ 0 w 24"/>
                  <a:gd name="T1" fmla="*/ 36 h 48"/>
                  <a:gd name="T2" fmla="*/ 18 w 24"/>
                  <a:gd name="T3" fmla="*/ 0 h 48"/>
                  <a:gd name="T4" fmla="*/ 24 w 24"/>
                  <a:gd name="T5" fmla="*/ 0 h 48"/>
                  <a:gd name="T6" fmla="*/ 12 w 24"/>
                  <a:gd name="T7" fmla="*/ 48 h 48"/>
                  <a:gd name="T8" fmla="*/ 6 w 24"/>
                  <a:gd name="T9" fmla="*/ 48 h 48"/>
                  <a:gd name="T10" fmla="*/ 6 w 24"/>
                  <a:gd name="T11" fmla="*/ 42 h 48"/>
                  <a:gd name="T12" fmla="*/ 0 w 24"/>
                  <a:gd name="T13" fmla="*/ 42 h 48"/>
                  <a:gd name="T14" fmla="*/ 0 w 24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8">
                    <a:moveTo>
                      <a:pt x="0" y="36"/>
                    </a:moveTo>
                    <a:lnTo>
                      <a:pt x="18" y="0"/>
                    </a:lnTo>
                    <a:lnTo>
                      <a:pt x="24" y="0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47650" name="Text Box 802"/>
          <p:cNvSpPr txBox="1">
            <a:spLocks noChangeArrowheads="1"/>
          </p:cNvSpPr>
          <p:nvPr/>
        </p:nvSpPr>
        <p:spPr bwMode="auto">
          <a:xfrm>
            <a:off x="7227888" y="373063"/>
            <a:ext cx="8651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150</a:t>
            </a:r>
          </a:p>
        </p:txBody>
      </p:sp>
      <p:sp>
        <p:nvSpPr>
          <p:cNvPr id="847651" name="Text Box 803"/>
          <p:cNvSpPr txBox="1">
            <a:spLocks noChangeArrowheads="1"/>
          </p:cNvSpPr>
          <p:nvPr/>
        </p:nvSpPr>
        <p:spPr bwMode="auto">
          <a:xfrm>
            <a:off x="7229475" y="373063"/>
            <a:ext cx="865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</a:t>
            </a:r>
          </a:p>
        </p:txBody>
      </p:sp>
      <p:sp>
        <p:nvSpPr>
          <p:cNvPr id="847652" name="Text Box 804"/>
          <p:cNvSpPr txBox="1">
            <a:spLocks noChangeArrowheads="1"/>
          </p:cNvSpPr>
          <p:nvPr/>
        </p:nvSpPr>
        <p:spPr bwMode="auto">
          <a:xfrm>
            <a:off x="7229475" y="373063"/>
            <a:ext cx="865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847653" name="Text Box 805"/>
          <p:cNvSpPr txBox="1">
            <a:spLocks noChangeArrowheads="1"/>
          </p:cNvSpPr>
          <p:nvPr/>
        </p:nvSpPr>
        <p:spPr bwMode="auto">
          <a:xfrm>
            <a:off x="7229475" y="373063"/>
            <a:ext cx="865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000" b="1"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</a:p>
        </p:txBody>
      </p:sp>
      <p:grpSp>
        <p:nvGrpSpPr>
          <p:cNvPr id="847654" name="Group 806"/>
          <p:cNvGrpSpPr>
            <a:grpSpLocks/>
          </p:cNvGrpSpPr>
          <p:nvPr/>
        </p:nvGrpSpPr>
        <p:grpSpPr bwMode="auto">
          <a:xfrm>
            <a:off x="1643063" y="573088"/>
            <a:ext cx="5848350" cy="5726112"/>
            <a:chOff x="2073" y="985"/>
            <a:chExt cx="3470" cy="3470"/>
          </a:xfrm>
        </p:grpSpPr>
        <p:sp>
          <p:nvSpPr>
            <p:cNvPr id="847655" name="AutoShape 807"/>
            <p:cNvSpPr>
              <a:spLocks noChangeArrowheads="1" noTextEdit="1"/>
            </p:cNvSpPr>
            <p:nvPr/>
          </p:nvSpPr>
          <p:spPr bwMode="auto">
            <a:xfrm>
              <a:off x="2073" y="985"/>
              <a:ext cx="3470" cy="3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56" name="Freeform 808"/>
            <p:cNvSpPr>
              <a:spLocks/>
            </p:cNvSpPr>
            <p:nvPr/>
          </p:nvSpPr>
          <p:spPr bwMode="auto">
            <a:xfrm>
              <a:off x="2079" y="991"/>
              <a:ext cx="3456" cy="3456"/>
            </a:xfrm>
            <a:custGeom>
              <a:avLst/>
              <a:gdLst>
                <a:gd name="T0" fmla="*/ 1818 w 3456"/>
                <a:gd name="T1" fmla="*/ 3450 h 3456"/>
                <a:gd name="T2" fmla="*/ 1998 w 3456"/>
                <a:gd name="T3" fmla="*/ 3432 h 3456"/>
                <a:gd name="T4" fmla="*/ 2172 w 3456"/>
                <a:gd name="T5" fmla="*/ 3396 h 3456"/>
                <a:gd name="T6" fmla="*/ 2346 w 3456"/>
                <a:gd name="T7" fmla="*/ 3342 h 3456"/>
                <a:gd name="T8" fmla="*/ 2514 w 3456"/>
                <a:gd name="T9" fmla="*/ 3264 h 3456"/>
                <a:gd name="T10" fmla="*/ 2670 w 3456"/>
                <a:gd name="T11" fmla="*/ 3174 h 3456"/>
                <a:gd name="T12" fmla="*/ 2814 w 3456"/>
                <a:gd name="T13" fmla="*/ 3072 h 3456"/>
                <a:gd name="T14" fmla="*/ 2952 w 3456"/>
                <a:gd name="T15" fmla="*/ 2952 h 3456"/>
                <a:gd name="T16" fmla="*/ 3072 w 3456"/>
                <a:gd name="T17" fmla="*/ 2814 h 3456"/>
                <a:gd name="T18" fmla="*/ 3174 w 3456"/>
                <a:gd name="T19" fmla="*/ 2670 h 3456"/>
                <a:gd name="T20" fmla="*/ 3264 w 3456"/>
                <a:gd name="T21" fmla="*/ 2514 h 3456"/>
                <a:gd name="T22" fmla="*/ 3342 w 3456"/>
                <a:gd name="T23" fmla="*/ 2346 h 3456"/>
                <a:gd name="T24" fmla="*/ 3396 w 3456"/>
                <a:gd name="T25" fmla="*/ 2172 h 3456"/>
                <a:gd name="T26" fmla="*/ 3432 w 3456"/>
                <a:gd name="T27" fmla="*/ 1998 h 3456"/>
                <a:gd name="T28" fmla="*/ 3450 w 3456"/>
                <a:gd name="T29" fmla="*/ 1818 h 3456"/>
                <a:gd name="T30" fmla="*/ 3450 w 3456"/>
                <a:gd name="T31" fmla="*/ 1638 h 3456"/>
                <a:gd name="T32" fmla="*/ 3432 w 3456"/>
                <a:gd name="T33" fmla="*/ 1458 h 3456"/>
                <a:gd name="T34" fmla="*/ 3396 w 3456"/>
                <a:gd name="T35" fmla="*/ 1278 h 3456"/>
                <a:gd name="T36" fmla="*/ 3342 w 3456"/>
                <a:gd name="T37" fmla="*/ 1110 h 3456"/>
                <a:gd name="T38" fmla="*/ 3264 w 3456"/>
                <a:gd name="T39" fmla="*/ 942 h 3456"/>
                <a:gd name="T40" fmla="*/ 3174 w 3456"/>
                <a:gd name="T41" fmla="*/ 786 h 3456"/>
                <a:gd name="T42" fmla="*/ 3072 w 3456"/>
                <a:gd name="T43" fmla="*/ 642 h 3456"/>
                <a:gd name="T44" fmla="*/ 2952 w 3456"/>
                <a:gd name="T45" fmla="*/ 510 h 3456"/>
                <a:gd name="T46" fmla="*/ 2814 w 3456"/>
                <a:gd name="T47" fmla="*/ 384 h 3456"/>
                <a:gd name="T48" fmla="*/ 2670 w 3456"/>
                <a:gd name="T49" fmla="*/ 282 h 3456"/>
                <a:gd name="T50" fmla="*/ 2514 w 3456"/>
                <a:gd name="T51" fmla="*/ 192 h 3456"/>
                <a:gd name="T52" fmla="*/ 2346 w 3456"/>
                <a:gd name="T53" fmla="*/ 114 h 3456"/>
                <a:gd name="T54" fmla="*/ 2172 w 3456"/>
                <a:gd name="T55" fmla="*/ 60 h 3456"/>
                <a:gd name="T56" fmla="*/ 1998 w 3456"/>
                <a:gd name="T57" fmla="*/ 24 h 3456"/>
                <a:gd name="T58" fmla="*/ 1818 w 3456"/>
                <a:gd name="T59" fmla="*/ 6 h 3456"/>
                <a:gd name="T60" fmla="*/ 1638 w 3456"/>
                <a:gd name="T61" fmla="*/ 6 h 3456"/>
                <a:gd name="T62" fmla="*/ 1458 w 3456"/>
                <a:gd name="T63" fmla="*/ 24 h 3456"/>
                <a:gd name="T64" fmla="*/ 1284 w 3456"/>
                <a:gd name="T65" fmla="*/ 60 h 3456"/>
                <a:gd name="T66" fmla="*/ 1110 w 3456"/>
                <a:gd name="T67" fmla="*/ 114 h 3456"/>
                <a:gd name="T68" fmla="*/ 942 w 3456"/>
                <a:gd name="T69" fmla="*/ 192 h 3456"/>
                <a:gd name="T70" fmla="*/ 786 w 3456"/>
                <a:gd name="T71" fmla="*/ 282 h 3456"/>
                <a:gd name="T72" fmla="*/ 642 w 3456"/>
                <a:gd name="T73" fmla="*/ 384 h 3456"/>
                <a:gd name="T74" fmla="*/ 510 w 3456"/>
                <a:gd name="T75" fmla="*/ 510 h 3456"/>
                <a:gd name="T76" fmla="*/ 384 w 3456"/>
                <a:gd name="T77" fmla="*/ 642 h 3456"/>
                <a:gd name="T78" fmla="*/ 282 w 3456"/>
                <a:gd name="T79" fmla="*/ 786 h 3456"/>
                <a:gd name="T80" fmla="*/ 192 w 3456"/>
                <a:gd name="T81" fmla="*/ 942 h 3456"/>
                <a:gd name="T82" fmla="*/ 114 w 3456"/>
                <a:gd name="T83" fmla="*/ 1110 h 3456"/>
                <a:gd name="T84" fmla="*/ 60 w 3456"/>
                <a:gd name="T85" fmla="*/ 1278 h 3456"/>
                <a:gd name="T86" fmla="*/ 24 w 3456"/>
                <a:gd name="T87" fmla="*/ 1458 h 3456"/>
                <a:gd name="T88" fmla="*/ 6 w 3456"/>
                <a:gd name="T89" fmla="*/ 1638 h 3456"/>
                <a:gd name="T90" fmla="*/ 6 w 3456"/>
                <a:gd name="T91" fmla="*/ 1818 h 3456"/>
                <a:gd name="T92" fmla="*/ 24 w 3456"/>
                <a:gd name="T93" fmla="*/ 1998 h 3456"/>
                <a:gd name="T94" fmla="*/ 60 w 3456"/>
                <a:gd name="T95" fmla="*/ 2172 h 3456"/>
                <a:gd name="T96" fmla="*/ 114 w 3456"/>
                <a:gd name="T97" fmla="*/ 2346 h 3456"/>
                <a:gd name="T98" fmla="*/ 192 w 3456"/>
                <a:gd name="T99" fmla="*/ 2514 h 3456"/>
                <a:gd name="T100" fmla="*/ 282 w 3456"/>
                <a:gd name="T101" fmla="*/ 2670 h 3456"/>
                <a:gd name="T102" fmla="*/ 384 w 3456"/>
                <a:gd name="T103" fmla="*/ 2814 h 3456"/>
                <a:gd name="T104" fmla="*/ 510 w 3456"/>
                <a:gd name="T105" fmla="*/ 2952 h 3456"/>
                <a:gd name="T106" fmla="*/ 642 w 3456"/>
                <a:gd name="T107" fmla="*/ 3072 h 3456"/>
                <a:gd name="T108" fmla="*/ 786 w 3456"/>
                <a:gd name="T109" fmla="*/ 3174 h 3456"/>
                <a:gd name="T110" fmla="*/ 942 w 3456"/>
                <a:gd name="T111" fmla="*/ 3264 h 3456"/>
                <a:gd name="T112" fmla="*/ 1110 w 3456"/>
                <a:gd name="T113" fmla="*/ 3342 h 3456"/>
                <a:gd name="T114" fmla="*/ 1284 w 3456"/>
                <a:gd name="T115" fmla="*/ 3396 h 3456"/>
                <a:gd name="T116" fmla="*/ 1458 w 3456"/>
                <a:gd name="T117" fmla="*/ 3432 h 3456"/>
                <a:gd name="T118" fmla="*/ 1638 w 3456"/>
                <a:gd name="T119" fmla="*/ 3450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56" h="3456">
                  <a:moveTo>
                    <a:pt x="1728" y="3456"/>
                  </a:moveTo>
                  <a:lnTo>
                    <a:pt x="1818" y="3450"/>
                  </a:lnTo>
                  <a:lnTo>
                    <a:pt x="1908" y="3444"/>
                  </a:lnTo>
                  <a:lnTo>
                    <a:pt x="1998" y="3432"/>
                  </a:lnTo>
                  <a:lnTo>
                    <a:pt x="2088" y="3420"/>
                  </a:lnTo>
                  <a:lnTo>
                    <a:pt x="2172" y="3396"/>
                  </a:lnTo>
                  <a:lnTo>
                    <a:pt x="2262" y="3372"/>
                  </a:lnTo>
                  <a:lnTo>
                    <a:pt x="2346" y="3342"/>
                  </a:lnTo>
                  <a:lnTo>
                    <a:pt x="2430" y="3306"/>
                  </a:lnTo>
                  <a:lnTo>
                    <a:pt x="2514" y="3264"/>
                  </a:lnTo>
                  <a:lnTo>
                    <a:pt x="2592" y="3222"/>
                  </a:lnTo>
                  <a:lnTo>
                    <a:pt x="2670" y="3174"/>
                  </a:lnTo>
                  <a:lnTo>
                    <a:pt x="2742" y="3126"/>
                  </a:lnTo>
                  <a:lnTo>
                    <a:pt x="2814" y="3072"/>
                  </a:lnTo>
                  <a:lnTo>
                    <a:pt x="2886" y="3012"/>
                  </a:lnTo>
                  <a:lnTo>
                    <a:pt x="2952" y="2952"/>
                  </a:lnTo>
                  <a:lnTo>
                    <a:pt x="3012" y="2886"/>
                  </a:lnTo>
                  <a:lnTo>
                    <a:pt x="3072" y="2814"/>
                  </a:lnTo>
                  <a:lnTo>
                    <a:pt x="3126" y="2742"/>
                  </a:lnTo>
                  <a:lnTo>
                    <a:pt x="3174" y="2670"/>
                  </a:lnTo>
                  <a:lnTo>
                    <a:pt x="3222" y="2592"/>
                  </a:lnTo>
                  <a:lnTo>
                    <a:pt x="3264" y="2514"/>
                  </a:lnTo>
                  <a:lnTo>
                    <a:pt x="3306" y="2430"/>
                  </a:lnTo>
                  <a:lnTo>
                    <a:pt x="3342" y="2346"/>
                  </a:lnTo>
                  <a:lnTo>
                    <a:pt x="3372" y="2262"/>
                  </a:lnTo>
                  <a:lnTo>
                    <a:pt x="3396" y="2172"/>
                  </a:lnTo>
                  <a:lnTo>
                    <a:pt x="3420" y="2088"/>
                  </a:lnTo>
                  <a:lnTo>
                    <a:pt x="3432" y="1998"/>
                  </a:lnTo>
                  <a:lnTo>
                    <a:pt x="3444" y="1908"/>
                  </a:lnTo>
                  <a:lnTo>
                    <a:pt x="3450" y="1818"/>
                  </a:lnTo>
                  <a:lnTo>
                    <a:pt x="3456" y="1728"/>
                  </a:lnTo>
                  <a:lnTo>
                    <a:pt x="3450" y="1638"/>
                  </a:lnTo>
                  <a:lnTo>
                    <a:pt x="3444" y="1548"/>
                  </a:lnTo>
                  <a:lnTo>
                    <a:pt x="3432" y="1458"/>
                  </a:lnTo>
                  <a:lnTo>
                    <a:pt x="3420" y="1368"/>
                  </a:lnTo>
                  <a:lnTo>
                    <a:pt x="3396" y="1278"/>
                  </a:lnTo>
                  <a:lnTo>
                    <a:pt x="3372" y="1194"/>
                  </a:lnTo>
                  <a:lnTo>
                    <a:pt x="3342" y="1110"/>
                  </a:lnTo>
                  <a:lnTo>
                    <a:pt x="3306" y="1026"/>
                  </a:lnTo>
                  <a:lnTo>
                    <a:pt x="3264" y="942"/>
                  </a:lnTo>
                  <a:lnTo>
                    <a:pt x="3222" y="864"/>
                  </a:lnTo>
                  <a:lnTo>
                    <a:pt x="3174" y="786"/>
                  </a:lnTo>
                  <a:lnTo>
                    <a:pt x="3126" y="714"/>
                  </a:lnTo>
                  <a:lnTo>
                    <a:pt x="3072" y="642"/>
                  </a:lnTo>
                  <a:lnTo>
                    <a:pt x="3012" y="576"/>
                  </a:lnTo>
                  <a:lnTo>
                    <a:pt x="2952" y="510"/>
                  </a:lnTo>
                  <a:lnTo>
                    <a:pt x="2886" y="444"/>
                  </a:lnTo>
                  <a:lnTo>
                    <a:pt x="2814" y="384"/>
                  </a:lnTo>
                  <a:lnTo>
                    <a:pt x="2742" y="330"/>
                  </a:lnTo>
                  <a:lnTo>
                    <a:pt x="2670" y="282"/>
                  </a:lnTo>
                  <a:lnTo>
                    <a:pt x="2592" y="234"/>
                  </a:lnTo>
                  <a:lnTo>
                    <a:pt x="2514" y="192"/>
                  </a:lnTo>
                  <a:lnTo>
                    <a:pt x="2430" y="150"/>
                  </a:lnTo>
                  <a:lnTo>
                    <a:pt x="2346" y="114"/>
                  </a:lnTo>
                  <a:lnTo>
                    <a:pt x="2262" y="84"/>
                  </a:lnTo>
                  <a:lnTo>
                    <a:pt x="2172" y="60"/>
                  </a:lnTo>
                  <a:lnTo>
                    <a:pt x="2088" y="36"/>
                  </a:lnTo>
                  <a:lnTo>
                    <a:pt x="1998" y="24"/>
                  </a:lnTo>
                  <a:lnTo>
                    <a:pt x="1908" y="12"/>
                  </a:lnTo>
                  <a:lnTo>
                    <a:pt x="1818" y="6"/>
                  </a:lnTo>
                  <a:lnTo>
                    <a:pt x="1728" y="0"/>
                  </a:lnTo>
                  <a:lnTo>
                    <a:pt x="1638" y="6"/>
                  </a:lnTo>
                  <a:lnTo>
                    <a:pt x="1548" y="12"/>
                  </a:lnTo>
                  <a:lnTo>
                    <a:pt x="1458" y="24"/>
                  </a:lnTo>
                  <a:lnTo>
                    <a:pt x="1368" y="36"/>
                  </a:lnTo>
                  <a:lnTo>
                    <a:pt x="1284" y="60"/>
                  </a:lnTo>
                  <a:lnTo>
                    <a:pt x="1194" y="84"/>
                  </a:lnTo>
                  <a:lnTo>
                    <a:pt x="1110" y="114"/>
                  </a:lnTo>
                  <a:lnTo>
                    <a:pt x="1026" y="150"/>
                  </a:lnTo>
                  <a:lnTo>
                    <a:pt x="942" y="192"/>
                  </a:lnTo>
                  <a:lnTo>
                    <a:pt x="864" y="234"/>
                  </a:lnTo>
                  <a:lnTo>
                    <a:pt x="786" y="282"/>
                  </a:lnTo>
                  <a:lnTo>
                    <a:pt x="714" y="330"/>
                  </a:lnTo>
                  <a:lnTo>
                    <a:pt x="642" y="384"/>
                  </a:lnTo>
                  <a:lnTo>
                    <a:pt x="576" y="444"/>
                  </a:lnTo>
                  <a:lnTo>
                    <a:pt x="510" y="510"/>
                  </a:lnTo>
                  <a:lnTo>
                    <a:pt x="444" y="576"/>
                  </a:lnTo>
                  <a:lnTo>
                    <a:pt x="384" y="642"/>
                  </a:lnTo>
                  <a:lnTo>
                    <a:pt x="330" y="714"/>
                  </a:lnTo>
                  <a:lnTo>
                    <a:pt x="282" y="786"/>
                  </a:lnTo>
                  <a:lnTo>
                    <a:pt x="234" y="864"/>
                  </a:lnTo>
                  <a:lnTo>
                    <a:pt x="192" y="942"/>
                  </a:lnTo>
                  <a:lnTo>
                    <a:pt x="150" y="1026"/>
                  </a:lnTo>
                  <a:lnTo>
                    <a:pt x="114" y="1110"/>
                  </a:lnTo>
                  <a:lnTo>
                    <a:pt x="84" y="1194"/>
                  </a:lnTo>
                  <a:lnTo>
                    <a:pt x="60" y="1278"/>
                  </a:lnTo>
                  <a:lnTo>
                    <a:pt x="36" y="1368"/>
                  </a:lnTo>
                  <a:lnTo>
                    <a:pt x="24" y="1458"/>
                  </a:lnTo>
                  <a:lnTo>
                    <a:pt x="12" y="1548"/>
                  </a:lnTo>
                  <a:lnTo>
                    <a:pt x="6" y="1638"/>
                  </a:lnTo>
                  <a:lnTo>
                    <a:pt x="0" y="1728"/>
                  </a:lnTo>
                  <a:lnTo>
                    <a:pt x="6" y="1818"/>
                  </a:lnTo>
                  <a:lnTo>
                    <a:pt x="12" y="1908"/>
                  </a:lnTo>
                  <a:lnTo>
                    <a:pt x="24" y="1998"/>
                  </a:lnTo>
                  <a:lnTo>
                    <a:pt x="36" y="2088"/>
                  </a:lnTo>
                  <a:lnTo>
                    <a:pt x="60" y="2172"/>
                  </a:lnTo>
                  <a:lnTo>
                    <a:pt x="84" y="2262"/>
                  </a:lnTo>
                  <a:lnTo>
                    <a:pt x="114" y="2346"/>
                  </a:lnTo>
                  <a:lnTo>
                    <a:pt x="150" y="2430"/>
                  </a:lnTo>
                  <a:lnTo>
                    <a:pt x="192" y="2514"/>
                  </a:lnTo>
                  <a:lnTo>
                    <a:pt x="234" y="2592"/>
                  </a:lnTo>
                  <a:lnTo>
                    <a:pt x="282" y="2670"/>
                  </a:lnTo>
                  <a:lnTo>
                    <a:pt x="330" y="2742"/>
                  </a:lnTo>
                  <a:lnTo>
                    <a:pt x="384" y="2814"/>
                  </a:lnTo>
                  <a:lnTo>
                    <a:pt x="444" y="2886"/>
                  </a:lnTo>
                  <a:lnTo>
                    <a:pt x="510" y="2952"/>
                  </a:lnTo>
                  <a:lnTo>
                    <a:pt x="576" y="3012"/>
                  </a:lnTo>
                  <a:lnTo>
                    <a:pt x="642" y="3072"/>
                  </a:lnTo>
                  <a:lnTo>
                    <a:pt x="714" y="3126"/>
                  </a:lnTo>
                  <a:lnTo>
                    <a:pt x="786" y="3174"/>
                  </a:lnTo>
                  <a:lnTo>
                    <a:pt x="864" y="3222"/>
                  </a:lnTo>
                  <a:lnTo>
                    <a:pt x="942" y="3264"/>
                  </a:lnTo>
                  <a:lnTo>
                    <a:pt x="1026" y="3306"/>
                  </a:lnTo>
                  <a:lnTo>
                    <a:pt x="1110" y="3342"/>
                  </a:lnTo>
                  <a:lnTo>
                    <a:pt x="1194" y="3372"/>
                  </a:lnTo>
                  <a:lnTo>
                    <a:pt x="1284" y="3396"/>
                  </a:lnTo>
                  <a:lnTo>
                    <a:pt x="1368" y="3420"/>
                  </a:lnTo>
                  <a:lnTo>
                    <a:pt x="1458" y="3432"/>
                  </a:lnTo>
                  <a:lnTo>
                    <a:pt x="1548" y="3444"/>
                  </a:lnTo>
                  <a:lnTo>
                    <a:pt x="1638" y="3450"/>
                  </a:lnTo>
                  <a:lnTo>
                    <a:pt x="1728" y="3456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57" name="Freeform 809"/>
            <p:cNvSpPr>
              <a:spLocks/>
            </p:cNvSpPr>
            <p:nvPr/>
          </p:nvSpPr>
          <p:spPr bwMode="auto">
            <a:xfrm>
              <a:off x="2079" y="991"/>
              <a:ext cx="3456" cy="3456"/>
            </a:xfrm>
            <a:custGeom>
              <a:avLst/>
              <a:gdLst>
                <a:gd name="T0" fmla="*/ 1818 w 3456"/>
                <a:gd name="T1" fmla="*/ 3450 h 3456"/>
                <a:gd name="T2" fmla="*/ 1998 w 3456"/>
                <a:gd name="T3" fmla="*/ 3432 h 3456"/>
                <a:gd name="T4" fmla="*/ 2172 w 3456"/>
                <a:gd name="T5" fmla="*/ 3396 h 3456"/>
                <a:gd name="T6" fmla="*/ 2346 w 3456"/>
                <a:gd name="T7" fmla="*/ 3342 h 3456"/>
                <a:gd name="T8" fmla="*/ 2514 w 3456"/>
                <a:gd name="T9" fmla="*/ 3264 h 3456"/>
                <a:gd name="T10" fmla="*/ 2670 w 3456"/>
                <a:gd name="T11" fmla="*/ 3174 h 3456"/>
                <a:gd name="T12" fmla="*/ 2814 w 3456"/>
                <a:gd name="T13" fmla="*/ 3072 h 3456"/>
                <a:gd name="T14" fmla="*/ 2952 w 3456"/>
                <a:gd name="T15" fmla="*/ 2952 h 3456"/>
                <a:gd name="T16" fmla="*/ 3072 w 3456"/>
                <a:gd name="T17" fmla="*/ 2814 h 3456"/>
                <a:gd name="T18" fmla="*/ 3174 w 3456"/>
                <a:gd name="T19" fmla="*/ 2670 h 3456"/>
                <a:gd name="T20" fmla="*/ 3264 w 3456"/>
                <a:gd name="T21" fmla="*/ 2514 h 3456"/>
                <a:gd name="T22" fmla="*/ 3342 w 3456"/>
                <a:gd name="T23" fmla="*/ 2346 h 3456"/>
                <a:gd name="T24" fmla="*/ 3396 w 3456"/>
                <a:gd name="T25" fmla="*/ 2172 h 3456"/>
                <a:gd name="T26" fmla="*/ 3432 w 3456"/>
                <a:gd name="T27" fmla="*/ 1998 h 3456"/>
                <a:gd name="T28" fmla="*/ 3450 w 3456"/>
                <a:gd name="T29" fmla="*/ 1818 h 3456"/>
                <a:gd name="T30" fmla="*/ 3450 w 3456"/>
                <a:gd name="T31" fmla="*/ 1638 h 3456"/>
                <a:gd name="T32" fmla="*/ 3432 w 3456"/>
                <a:gd name="T33" fmla="*/ 1458 h 3456"/>
                <a:gd name="T34" fmla="*/ 3396 w 3456"/>
                <a:gd name="T35" fmla="*/ 1278 h 3456"/>
                <a:gd name="T36" fmla="*/ 3342 w 3456"/>
                <a:gd name="T37" fmla="*/ 1110 h 3456"/>
                <a:gd name="T38" fmla="*/ 3264 w 3456"/>
                <a:gd name="T39" fmla="*/ 942 h 3456"/>
                <a:gd name="T40" fmla="*/ 3174 w 3456"/>
                <a:gd name="T41" fmla="*/ 786 h 3456"/>
                <a:gd name="T42" fmla="*/ 3072 w 3456"/>
                <a:gd name="T43" fmla="*/ 642 h 3456"/>
                <a:gd name="T44" fmla="*/ 2952 w 3456"/>
                <a:gd name="T45" fmla="*/ 510 h 3456"/>
                <a:gd name="T46" fmla="*/ 2814 w 3456"/>
                <a:gd name="T47" fmla="*/ 384 h 3456"/>
                <a:gd name="T48" fmla="*/ 2670 w 3456"/>
                <a:gd name="T49" fmla="*/ 282 h 3456"/>
                <a:gd name="T50" fmla="*/ 2514 w 3456"/>
                <a:gd name="T51" fmla="*/ 192 h 3456"/>
                <a:gd name="T52" fmla="*/ 2346 w 3456"/>
                <a:gd name="T53" fmla="*/ 114 h 3456"/>
                <a:gd name="T54" fmla="*/ 2172 w 3456"/>
                <a:gd name="T55" fmla="*/ 60 h 3456"/>
                <a:gd name="T56" fmla="*/ 1998 w 3456"/>
                <a:gd name="T57" fmla="*/ 24 h 3456"/>
                <a:gd name="T58" fmla="*/ 1818 w 3456"/>
                <a:gd name="T59" fmla="*/ 6 h 3456"/>
                <a:gd name="T60" fmla="*/ 1638 w 3456"/>
                <a:gd name="T61" fmla="*/ 6 h 3456"/>
                <a:gd name="T62" fmla="*/ 1458 w 3456"/>
                <a:gd name="T63" fmla="*/ 24 h 3456"/>
                <a:gd name="T64" fmla="*/ 1284 w 3456"/>
                <a:gd name="T65" fmla="*/ 60 h 3456"/>
                <a:gd name="T66" fmla="*/ 1110 w 3456"/>
                <a:gd name="T67" fmla="*/ 114 h 3456"/>
                <a:gd name="T68" fmla="*/ 942 w 3456"/>
                <a:gd name="T69" fmla="*/ 192 h 3456"/>
                <a:gd name="T70" fmla="*/ 786 w 3456"/>
                <a:gd name="T71" fmla="*/ 282 h 3456"/>
                <a:gd name="T72" fmla="*/ 642 w 3456"/>
                <a:gd name="T73" fmla="*/ 384 h 3456"/>
                <a:gd name="T74" fmla="*/ 510 w 3456"/>
                <a:gd name="T75" fmla="*/ 510 h 3456"/>
                <a:gd name="T76" fmla="*/ 384 w 3456"/>
                <a:gd name="T77" fmla="*/ 642 h 3456"/>
                <a:gd name="T78" fmla="*/ 282 w 3456"/>
                <a:gd name="T79" fmla="*/ 786 h 3456"/>
                <a:gd name="T80" fmla="*/ 192 w 3456"/>
                <a:gd name="T81" fmla="*/ 942 h 3456"/>
                <a:gd name="T82" fmla="*/ 114 w 3456"/>
                <a:gd name="T83" fmla="*/ 1110 h 3456"/>
                <a:gd name="T84" fmla="*/ 60 w 3456"/>
                <a:gd name="T85" fmla="*/ 1278 h 3456"/>
                <a:gd name="T86" fmla="*/ 24 w 3456"/>
                <a:gd name="T87" fmla="*/ 1458 h 3456"/>
                <a:gd name="T88" fmla="*/ 6 w 3456"/>
                <a:gd name="T89" fmla="*/ 1638 h 3456"/>
                <a:gd name="T90" fmla="*/ 6 w 3456"/>
                <a:gd name="T91" fmla="*/ 1818 h 3456"/>
                <a:gd name="T92" fmla="*/ 24 w 3456"/>
                <a:gd name="T93" fmla="*/ 1998 h 3456"/>
                <a:gd name="T94" fmla="*/ 60 w 3456"/>
                <a:gd name="T95" fmla="*/ 2172 h 3456"/>
                <a:gd name="T96" fmla="*/ 114 w 3456"/>
                <a:gd name="T97" fmla="*/ 2346 h 3456"/>
                <a:gd name="T98" fmla="*/ 192 w 3456"/>
                <a:gd name="T99" fmla="*/ 2514 h 3456"/>
                <a:gd name="T100" fmla="*/ 282 w 3456"/>
                <a:gd name="T101" fmla="*/ 2670 h 3456"/>
                <a:gd name="T102" fmla="*/ 384 w 3456"/>
                <a:gd name="T103" fmla="*/ 2814 h 3456"/>
                <a:gd name="T104" fmla="*/ 510 w 3456"/>
                <a:gd name="T105" fmla="*/ 2952 h 3456"/>
                <a:gd name="T106" fmla="*/ 642 w 3456"/>
                <a:gd name="T107" fmla="*/ 3072 h 3456"/>
                <a:gd name="T108" fmla="*/ 786 w 3456"/>
                <a:gd name="T109" fmla="*/ 3174 h 3456"/>
                <a:gd name="T110" fmla="*/ 942 w 3456"/>
                <a:gd name="T111" fmla="*/ 3264 h 3456"/>
                <a:gd name="T112" fmla="*/ 1110 w 3456"/>
                <a:gd name="T113" fmla="*/ 3342 h 3456"/>
                <a:gd name="T114" fmla="*/ 1284 w 3456"/>
                <a:gd name="T115" fmla="*/ 3396 h 3456"/>
                <a:gd name="T116" fmla="*/ 1458 w 3456"/>
                <a:gd name="T117" fmla="*/ 3432 h 3456"/>
                <a:gd name="T118" fmla="*/ 1638 w 3456"/>
                <a:gd name="T119" fmla="*/ 3450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56" h="3456">
                  <a:moveTo>
                    <a:pt x="1728" y="3456"/>
                  </a:moveTo>
                  <a:lnTo>
                    <a:pt x="1818" y="3450"/>
                  </a:lnTo>
                  <a:lnTo>
                    <a:pt x="1908" y="3444"/>
                  </a:lnTo>
                  <a:lnTo>
                    <a:pt x="1998" y="3432"/>
                  </a:lnTo>
                  <a:lnTo>
                    <a:pt x="2088" y="3420"/>
                  </a:lnTo>
                  <a:lnTo>
                    <a:pt x="2172" y="3396"/>
                  </a:lnTo>
                  <a:lnTo>
                    <a:pt x="2262" y="3372"/>
                  </a:lnTo>
                  <a:lnTo>
                    <a:pt x="2346" y="3342"/>
                  </a:lnTo>
                  <a:lnTo>
                    <a:pt x="2430" y="3306"/>
                  </a:lnTo>
                  <a:lnTo>
                    <a:pt x="2514" y="3264"/>
                  </a:lnTo>
                  <a:lnTo>
                    <a:pt x="2592" y="3222"/>
                  </a:lnTo>
                  <a:lnTo>
                    <a:pt x="2670" y="3174"/>
                  </a:lnTo>
                  <a:lnTo>
                    <a:pt x="2742" y="3126"/>
                  </a:lnTo>
                  <a:lnTo>
                    <a:pt x="2814" y="3072"/>
                  </a:lnTo>
                  <a:lnTo>
                    <a:pt x="2886" y="3012"/>
                  </a:lnTo>
                  <a:lnTo>
                    <a:pt x="2952" y="2952"/>
                  </a:lnTo>
                  <a:lnTo>
                    <a:pt x="3012" y="2886"/>
                  </a:lnTo>
                  <a:lnTo>
                    <a:pt x="3072" y="2814"/>
                  </a:lnTo>
                  <a:lnTo>
                    <a:pt x="3126" y="2742"/>
                  </a:lnTo>
                  <a:lnTo>
                    <a:pt x="3174" y="2670"/>
                  </a:lnTo>
                  <a:lnTo>
                    <a:pt x="3222" y="2592"/>
                  </a:lnTo>
                  <a:lnTo>
                    <a:pt x="3264" y="2514"/>
                  </a:lnTo>
                  <a:lnTo>
                    <a:pt x="3306" y="2430"/>
                  </a:lnTo>
                  <a:lnTo>
                    <a:pt x="3342" y="2346"/>
                  </a:lnTo>
                  <a:lnTo>
                    <a:pt x="3372" y="2262"/>
                  </a:lnTo>
                  <a:lnTo>
                    <a:pt x="3396" y="2172"/>
                  </a:lnTo>
                  <a:lnTo>
                    <a:pt x="3420" y="2088"/>
                  </a:lnTo>
                  <a:lnTo>
                    <a:pt x="3432" y="1998"/>
                  </a:lnTo>
                  <a:lnTo>
                    <a:pt x="3444" y="1908"/>
                  </a:lnTo>
                  <a:lnTo>
                    <a:pt x="3450" y="1818"/>
                  </a:lnTo>
                  <a:lnTo>
                    <a:pt x="3456" y="1728"/>
                  </a:lnTo>
                  <a:lnTo>
                    <a:pt x="3450" y="1638"/>
                  </a:lnTo>
                  <a:lnTo>
                    <a:pt x="3444" y="1548"/>
                  </a:lnTo>
                  <a:lnTo>
                    <a:pt x="3432" y="1458"/>
                  </a:lnTo>
                  <a:lnTo>
                    <a:pt x="3420" y="1368"/>
                  </a:lnTo>
                  <a:lnTo>
                    <a:pt x="3396" y="1278"/>
                  </a:lnTo>
                  <a:lnTo>
                    <a:pt x="3372" y="1194"/>
                  </a:lnTo>
                  <a:lnTo>
                    <a:pt x="3342" y="1110"/>
                  </a:lnTo>
                  <a:lnTo>
                    <a:pt x="3306" y="1026"/>
                  </a:lnTo>
                  <a:lnTo>
                    <a:pt x="3264" y="942"/>
                  </a:lnTo>
                  <a:lnTo>
                    <a:pt x="3222" y="864"/>
                  </a:lnTo>
                  <a:lnTo>
                    <a:pt x="3174" y="786"/>
                  </a:lnTo>
                  <a:lnTo>
                    <a:pt x="3126" y="714"/>
                  </a:lnTo>
                  <a:lnTo>
                    <a:pt x="3072" y="642"/>
                  </a:lnTo>
                  <a:lnTo>
                    <a:pt x="3012" y="576"/>
                  </a:lnTo>
                  <a:lnTo>
                    <a:pt x="2952" y="510"/>
                  </a:lnTo>
                  <a:lnTo>
                    <a:pt x="2886" y="444"/>
                  </a:lnTo>
                  <a:lnTo>
                    <a:pt x="2814" y="384"/>
                  </a:lnTo>
                  <a:lnTo>
                    <a:pt x="2742" y="330"/>
                  </a:lnTo>
                  <a:lnTo>
                    <a:pt x="2670" y="282"/>
                  </a:lnTo>
                  <a:lnTo>
                    <a:pt x="2592" y="234"/>
                  </a:lnTo>
                  <a:lnTo>
                    <a:pt x="2514" y="192"/>
                  </a:lnTo>
                  <a:lnTo>
                    <a:pt x="2430" y="150"/>
                  </a:lnTo>
                  <a:lnTo>
                    <a:pt x="2346" y="114"/>
                  </a:lnTo>
                  <a:lnTo>
                    <a:pt x="2262" y="84"/>
                  </a:lnTo>
                  <a:lnTo>
                    <a:pt x="2172" y="60"/>
                  </a:lnTo>
                  <a:lnTo>
                    <a:pt x="2088" y="36"/>
                  </a:lnTo>
                  <a:lnTo>
                    <a:pt x="1998" y="24"/>
                  </a:lnTo>
                  <a:lnTo>
                    <a:pt x="1908" y="12"/>
                  </a:lnTo>
                  <a:lnTo>
                    <a:pt x="1818" y="6"/>
                  </a:lnTo>
                  <a:lnTo>
                    <a:pt x="1728" y="0"/>
                  </a:lnTo>
                  <a:lnTo>
                    <a:pt x="1638" y="6"/>
                  </a:lnTo>
                  <a:lnTo>
                    <a:pt x="1548" y="12"/>
                  </a:lnTo>
                  <a:lnTo>
                    <a:pt x="1458" y="24"/>
                  </a:lnTo>
                  <a:lnTo>
                    <a:pt x="1368" y="36"/>
                  </a:lnTo>
                  <a:lnTo>
                    <a:pt x="1284" y="60"/>
                  </a:lnTo>
                  <a:lnTo>
                    <a:pt x="1194" y="84"/>
                  </a:lnTo>
                  <a:lnTo>
                    <a:pt x="1110" y="114"/>
                  </a:lnTo>
                  <a:lnTo>
                    <a:pt x="1026" y="150"/>
                  </a:lnTo>
                  <a:lnTo>
                    <a:pt x="942" y="192"/>
                  </a:lnTo>
                  <a:lnTo>
                    <a:pt x="864" y="234"/>
                  </a:lnTo>
                  <a:lnTo>
                    <a:pt x="786" y="282"/>
                  </a:lnTo>
                  <a:lnTo>
                    <a:pt x="714" y="330"/>
                  </a:lnTo>
                  <a:lnTo>
                    <a:pt x="642" y="384"/>
                  </a:lnTo>
                  <a:lnTo>
                    <a:pt x="576" y="444"/>
                  </a:lnTo>
                  <a:lnTo>
                    <a:pt x="510" y="510"/>
                  </a:lnTo>
                  <a:lnTo>
                    <a:pt x="444" y="576"/>
                  </a:lnTo>
                  <a:lnTo>
                    <a:pt x="384" y="642"/>
                  </a:lnTo>
                  <a:lnTo>
                    <a:pt x="330" y="714"/>
                  </a:lnTo>
                  <a:lnTo>
                    <a:pt x="282" y="786"/>
                  </a:lnTo>
                  <a:lnTo>
                    <a:pt x="234" y="864"/>
                  </a:lnTo>
                  <a:lnTo>
                    <a:pt x="192" y="942"/>
                  </a:lnTo>
                  <a:lnTo>
                    <a:pt x="150" y="1026"/>
                  </a:lnTo>
                  <a:lnTo>
                    <a:pt x="114" y="1110"/>
                  </a:lnTo>
                  <a:lnTo>
                    <a:pt x="84" y="1194"/>
                  </a:lnTo>
                  <a:lnTo>
                    <a:pt x="60" y="1278"/>
                  </a:lnTo>
                  <a:lnTo>
                    <a:pt x="36" y="1368"/>
                  </a:lnTo>
                  <a:lnTo>
                    <a:pt x="24" y="1458"/>
                  </a:lnTo>
                  <a:lnTo>
                    <a:pt x="12" y="1548"/>
                  </a:lnTo>
                  <a:lnTo>
                    <a:pt x="6" y="1638"/>
                  </a:lnTo>
                  <a:lnTo>
                    <a:pt x="0" y="1728"/>
                  </a:lnTo>
                  <a:lnTo>
                    <a:pt x="6" y="1818"/>
                  </a:lnTo>
                  <a:lnTo>
                    <a:pt x="12" y="1908"/>
                  </a:lnTo>
                  <a:lnTo>
                    <a:pt x="24" y="1998"/>
                  </a:lnTo>
                  <a:lnTo>
                    <a:pt x="36" y="2088"/>
                  </a:lnTo>
                  <a:lnTo>
                    <a:pt x="60" y="2172"/>
                  </a:lnTo>
                  <a:lnTo>
                    <a:pt x="84" y="2262"/>
                  </a:lnTo>
                  <a:lnTo>
                    <a:pt x="114" y="2346"/>
                  </a:lnTo>
                  <a:lnTo>
                    <a:pt x="150" y="2430"/>
                  </a:lnTo>
                  <a:lnTo>
                    <a:pt x="192" y="2514"/>
                  </a:lnTo>
                  <a:lnTo>
                    <a:pt x="234" y="2592"/>
                  </a:lnTo>
                  <a:lnTo>
                    <a:pt x="282" y="2670"/>
                  </a:lnTo>
                  <a:lnTo>
                    <a:pt x="330" y="2742"/>
                  </a:lnTo>
                  <a:lnTo>
                    <a:pt x="384" y="2814"/>
                  </a:lnTo>
                  <a:lnTo>
                    <a:pt x="444" y="2886"/>
                  </a:lnTo>
                  <a:lnTo>
                    <a:pt x="510" y="2952"/>
                  </a:lnTo>
                  <a:lnTo>
                    <a:pt x="576" y="3012"/>
                  </a:lnTo>
                  <a:lnTo>
                    <a:pt x="642" y="3072"/>
                  </a:lnTo>
                  <a:lnTo>
                    <a:pt x="714" y="3126"/>
                  </a:lnTo>
                  <a:lnTo>
                    <a:pt x="786" y="3174"/>
                  </a:lnTo>
                  <a:lnTo>
                    <a:pt x="864" y="3222"/>
                  </a:lnTo>
                  <a:lnTo>
                    <a:pt x="942" y="3264"/>
                  </a:lnTo>
                  <a:lnTo>
                    <a:pt x="1026" y="3306"/>
                  </a:lnTo>
                  <a:lnTo>
                    <a:pt x="1110" y="3342"/>
                  </a:lnTo>
                  <a:lnTo>
                    <a:pt x="1194" y="3372"/>
                  </a:lnTo>
                  <a:lnTo>
                    <a:pt x="1284" y="3396"/>
                  </a:lnTo>
                  <a:lnTo>
                    <a:pt x="1368" y="3420"/>
                  </a:lnTo>
                  <a:lnTo>
                    <a:pt x="1458" y="3432"/>
                  </a:lnTo>
                  <a:lnTo>
                    <a:pt x="1548" y="3444"/>
                  </a:lnTo>
                  <a:lnTo>
                    <a:pt x="1638" y="3450"/>
                  </a:lnTo>
                  <a:lnTo>
                    <a:pt x="1728" y="345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58" name="Freeform 810"/>
            <p:cNvSpPr>
              <a:spLocks/>
            </p:cNvSpPr>
            <p:nvPr/>
          </p:nvSpPr>
          <p:spPr bwMode="auto">
            <a:xfrm>
              <a:off x="2943" y="4213"/>
              <a:ext cx="1728" cy="1"/>
            </a:xfrm>
            <a:custGeom>
              <a:avLst/>
              <a:gdLst>
                <a:gd name="T0" fmla="*/ 1722 w 1728"/>
                <a:gd name="T1" fmla="*/ 1710 w 1728"/>
                <a:gd name="T2" fmla="*/ 1692 w 1728"/>
                <a:gd name="T3" fmla="*/ 1674 w 1728"/>
                <a:gd name="T4" fmla="*/ 1650 w 1728"/>
                <a:gd name="T5" fmla="*/ 1626 w 1728"/>
                <a:gd name="T6" fmla="*/ 1596 w 1728"/>
                <a:gd name="T7" fmla="*/ 1560 w 1728"/>
                <a:gd name="T8" fmla="*/ 1524 w 1728"/>
                <a:gd name="T9" fmla="*/ 1482 w 1728"/>
                <a:gd name="T10" fmla="*/ 1440 w 1728"/>
                <a:gd name="T11" fmla="*/ 1398 w 1728"/>
                <a:gd name="T12" fmla="*/ 1344 w 1728"/>
                <a:gd name="T13" fmla="*/ 1296 w 1728"/>
                <a:gd name="T14" fmla="*/ 1242 w 1728"/>
                <a:gd name="T15" fmla="*/ 1188 w 1728"/>
                <a:gd name="T16" fmla="*/ 1128 w 1728"/>
                <a:gd name="T17" fmla="*/ 1074 w 1728"/>
                <a:gd name="T18" fmla="*/ 1014 w 1728"/>
                <a:gd name="T19" fmla="*/ 954 w 1728"/>
                <a:gd name="T20" fmla="*/ 894 w 1728"/>
                <a:gd name="T21" fmla="*/ 834 w 1728"/>
                <a:gd name="T22" fmla="*/ 774 w 1728"/>
                <a:gd name="T23" fmla="*/ 714 w 1728"/>
                <a:gd name="T24" fmla="*/ 654 w 1728"/>
                <a:gd name="T25" fmla="*/ 600 w 1728"/>
                <a:gd name="T26" fmla="*/ 540 w 1728"/>
                <a:gd name="T27" fmla="*/ 486 w 1728"/>
                <a:gd name="T28" fmla="*/ 432 w 1728"/>
                <a:gd name="T29" fmla="*/ 384 w 1728"/>
                <a:gd name="T30" fmla="*/ 330 w 1728"/>
                <a:gd name="T31" fmla="*/ 288 w 1728"/>
                <a:gd name="T32" fmla="*/ 246 w 1728"/>
                <a:gd name="T33" fmla="*/ 204 w 1728"/>
                <a:gd name="T34" fmla="*/ 168 w 1728"/>
                <a:gd name="T35" fmla="*/ 132 w 1728"/>
                <a:gd name="T36" fmla="*/ 102 w 1728"/>
                <a:gd name="T37" fmla="*/ 78 w 1728"/>
                <a:gd name="T38" fmla="*/ 54 w 1728"/>
                <a:gd name="T39" fmla="*/ 36 w 1728"/>
                <a:gd name="T40" fmla="*/ 18 w 1728"/>
                <a:gd name="T41" fmla="*/ 6 w 17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1728">
                  <a:moveTo>
                    <a:pt x="1728" y="0"/>
                  </a:moveTo>
                  <a:lnTo>
                    <a:pt x="1722" y="0"/>
                  </a:lnTo>
                  <a:lnTo>
                    <a:pt x="1716" y="0"/>
                  </a:lnTo>
                  <a:lnTo>
                    <a:pt x="1710" y="0"/>
                  </a:lnTo>
                  <a:lnTo>
                    <a:pt x="1704" y="0"/>
                  </a:lnTo>
                  <a:lnTo>
                    <a:pt x="1692" y="0"/>
                  </a:lnTo>
                  <a:lnTo>
                    <a:pt x="1686" y="0"/>
                  </a:lnTo>
                  <a:lnTo>
                    <a:pt x="1674" y="0"/>
                  </a:lnTo>
                  <a:lnTo>
                    <a:pt x="1662" y="0"/>
                  </a:lnTo>
                  <a:lnTo>
                    <a:pt x="1650" y="0"/>
                  </a:lnTo>
                  <a:lnTo>
                    <a:pt x="1638" y="0"/>
                  </a:lnTo>
                  <a:lnTo>
                    <a:pt x="1626" y="0"/>
                  </a:lnTo>
                  <a:lnTo>
                    <a:pt x="1614" y="0"/>
                  </a:lnTo>
                  <a:lnTo>
                    <a:pt x="1596" y="0"/>
                  </a:lnTo>
                  <a:lnTo>
                    <a:pt x="1578" y="0"/>
                  </a:lnTo>
                  <a:lnTo>
                    <a:pt x="1560" y="0"/>
                  </a:lnTo>
                  <a:lnTo>
                    <a:pt x="1542" y="0"/>
                  </a:lnTo>
                  <a:lnTo>
                    <a:pt x="1524" y="0"/>
                  </a:lnTo>
                  <a:lnTo>
                    <a:pt x="1506" y="0"/>
                  </a:lnTo>
                  <a:lnTo>
                    <a:pt x="1482" y="0"/>
                  </a:lnTo>
                  <a:lnTo>
                    <a:pt x="1464" y="0"/>
                  </a:lnTo>
                  <a:lnTo>
                    <a:pt x="1440" y="0"/>
                  </a:lnTo>
                  <a:lnTo>
                    <a:pt x="1422" y="0"/>
                  </a:lnTo>
                  <a:lnTo>
                    <a:pt x="1398" y="0"/>
                  </a:lnTo>
                  <a:lnTo>
                    <a:pt x="1374" y="0"/>
                  </a:lnTo>
                  <a:lnTo>
                    <a:pt x="1344" y="0"/>
                  </a:lnTo>
                  <a:lnTo>
                    <a:pt x="1320" y="0"/>
                  </a:lnTo>
                  <a:lnTo>
                    <a:pt x="1296" y="0"/>
                  </a:lnTo>
                  <a:lnTo>
                    <a:pt x="1272" y="0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188" y="0"/>
                  </a:lnTo>
                  <a:lnTo>
                    <a:pt x="1158" y="0"/>
                  </a:lnTo>
                  <a:lnTo>
                    <a:pt x="1128" y="0"/>
                  </a:lnTo>
                  <a:lnTo>
                    <a:pt x="1104" y="0"/>
                  </a:lnTo>
                  <a:lnTo>
                    <a:pt x="1074" y="0"/>
                  </a:lnTo>
                  <a:lnTo>
                    <a:pt x="1044" y="0"/>
                  </a:lnTo>
                  <a:lnTo>
                    <a:pt x="1014" y="0"/>
                  </a:lnTo>
                  <a:lnTo>
                    <a:pt x="984" y="0"/>
                  </a:lnTo>
                  <a:lnTo>
                    <a:pt x="954" y="0"/>
                  </a:lnTo>
                  <a:lnTo>
                    <a:pt x="924" y="0"/>
                  </a:lnTo>
                  <a:lnTo>
                    <a:pt x="894" y="0"/>
                  </a:lnTo>
                  <a:lnTo>
                    <a:pt x="864" y="0"/>
                  </a:lnTo>
                  <a:lnTo>
                    <a:pt x="834" y="0"/>
                  </a:lnTo>
                  <a:lnTo>
                    <a:pt x="804" y="0"/>
                  </a:lnTo>
                  <a:lnTo>
                    <a:pt x="774" y="0"/>
                  </a:lnTo>
                  <a:lnTo>
                    <a:pt x="744" y="0"/>
                  </a:lnTo>
                  <a:lnTo>
                    <a:pt x="714" y="0"/>
                  </a:lnTo>
                  <a:lnTo>
                    <a:pt x="684" y="0"/>
                  </a:lnTo>
                  <a:lnTo>
                    <a:pt x="654" y="0"/>
                  </a:lnTo>
                  <a:lnTo>
                    <a:pt x="624" y="0"/>
                  </a:lnTo>
                  <a:lnTo>
                    <a:pt x="600" y="0"/>
                  </a:lnTo>
                  <a:lnTo>
                    <a:pt x="570" y="0"/>
                  </a:lnTo>
                  <a:lnTo>
                    <a:pt x="540" y="0"/>
                  </a:lnTo>
                  <a:lnTo>
                    <a:pt x="510" y="0"/>
                  </a:lnTo>
                  <a:lnTo>
                    <a:pt x="486" y="0"/>
                  </a:lnTo>
                  <a:lnTo>
                    <a:pt x="456" y="0"/>
                  </a:lnTo>
                  <a:lnTo>
                    <a:pt x="432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54" y="0"/>
                  </a:lnTo>
                  <a:lnTo>
                    <a:pt x="330" y="0"/>
                  </a:lnTo>
                  <a:lnTo>
                    <a:pt x="312" y="0"/>
                  </a:lnTo>
                  <a:lnTo>
                    <a:pt x="288" y="0"/>
                  </a:lnTo>
                  <a:lnTo>
                    <a:pt x="264" y="0"/>
                  </a:lnTo>
                  <a:lnTo>
                    <a:pt x="246" y="0"/>
                  </a:lnTo>
                  <a:lnTo>
                    <a:pt x="222" y="0"/>
                  </a:lnTo>
                  <a:lnTo>
                    <a:pt x="204" y="0"/>
                  </a:lnTo>
                  <a:lnTo>
                    <a:pt x="186" y="0"/>
                  </a:lnTo>
                  <a:lnTo>
                    <a:pt x="168" y="0"/>
                  </a:lnTo>
                  <a:lnTo>
                    <a:pt x="150" y="0"/>
                  </a:lnTo>
                  <a:lnTo>
                    <a:pt x="132" y="0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0" y="0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59" name="Freeform 811"/>
            <p:cNvSpPr>
              <a:spLocks/>
            </p:cNvSpPr>
            <p:nvPr/>
          </p:nvSpPr>
          <p:spPr bwMode="auto">
            <a:xfrm>
              <a:off x="2313" y="3583"/>
              <a:ext cx="2988" cy="1"/>
            </a:xfrm>
            <a:custGeom>
              <a:avLst/>
              <a:gdLst>
                <a:gd name="T0" fmla="*/ 2982 w 2988"/>
                <a:gd name="T1" fmla="*/ 2964 w 2988"/>
                <a:gd name="T2" fmla="*/ 2946 w 2988"/>
                <a:gd name="T3" fmla="*/ 2916 w 2988"/>
                <a:gd name="T4" fmla="*/ 2880 w 2988"/>
                <a:gd name="T5" fmla="*/ 2838 w 2988"/>
                <a:gd name="T6" fmla="*/ 2790 w 2988"/>
                <a:gd name="T7" fmla="*/ 2736 w 2988"/>
                <a:gd name="T8" fmla="*/ 2670 w 2988"/>
                <a:gd name="T9" fmla="*/ 2604 w 2988"/>
                <a:gd name="T10" fmla="*/ 2532 w 2988"/>
                <a:gd name="T11" fmla="*/ 2454 w 2988"/>
                <a:gd name="T12" fmla="*/ 2376 w 2988"/>
                <a:gd name="T13" fmla="*/ 2286 w 2988"/>
                <a:gd name="T14" fmla="*/ 2196 w 2988"/>
                <a:gd name="T15" fmla="*/ 2100 w 2988"/>
                <a:gd name="T16" fmla="*/ 2004 w 2988"/>
                <a:gd name="T17" fmla="*/ 1908 w 2988"/>
                <a:gd name="T18" fmla="*/ 1806 w 2988"/>
                <a:gd name="T19" fmla="*/ 1704 w 2988"/>
                <a:gd name="T20" fmla="*/ 1596 w 2988"/>
                <a:gd name="T21" fmla="*/ 1494 w 2988"/>
                <a:gd name="T22" fmla="*/ 1392 w 2988"/>
                <a:gd name="T23" fmla="*/ 1284 w 2988"/>
                <a:gd name="T24" fmla="*/ 1182 w 2988"/>
                <a:gd name="T25" fmla="*/ 1080 w 2988"/>
                <a:gd name="T26" fmla="*/ 984 w 2988"/>
                <a:gd name="T27" fmla="*/ 888 w 2988"/>
                <a:gd name="T28" fmla="*/ 792 w 2988"/>
                <a:gd name="T29" fmla="*/ 702 w 2988"/>
                <a:gd name="T30" fmla="*/ 618 w 2988"/>
                <a:gd name="T31" fmla="*/ 534 w 2988"/>
                <a:gd name="T32" fmla="*/ 456 w 2988"/>
                <a:gd name="T33" fmla="*/ 384 w 2988"/>
                <a:gd name="T34" fmla="*/ 318 w 2988"/>
                <a:gd name="T35" fmla="*/ 252 w 2988"/>
                <a:gd name="T36" fmla="*/ 198 w 2988"/>
                <a:gd name="T37" fmla="*/ 150 w 2988"/>
                <a:gd name="T38" fmla="*/ 108 w 2988"/>
                <a:gd name="T39" fmla="*/ 72 w 2988"/>
                <a:gd name="T40" fmla="*/ 42 w 2988"/>
                <a:gd name="T41" fmla="*/ 24 w 2988"/>
                <a:gd name="T42" fmla="*/ 6 w 298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</a:cxnLst>
              <a:rect l="0" t="0" r="r" b="b"/>
              <a:pathLst>
                <a:path w="2988">
                  <a:moveTo>
                    <a:pt x="2988" y="0"/>
                  </a:moveTo>
                  <a:lnTo>
                    <a:pt x="2982" y="0"/>
                  </a:lnTo>
                  <a:lnTo>
                    <a:pt x="2976" y="0"/>
                  </a:lnTo>
                  <a:lnTo>
                    <a:pt x="2964" y="0"/>
                  </a:lnTo>
                  <a:lnTo>
                    <a:pt x="2958" y="0"/>
                  </a:lnTo>
                  <a:lnTo>
                    <a:pt x="2946" y="0"/>
                  </a:lnTo>
                  <a:lnTo>
                    <a:pt x="2934" y="0"/>
                  </a:lnTo>
                  <a:lnTo>
                    <a:pt x="2916" y="0"/>
                  </a:lnTo>
                  <a:lnTo>
                    <a:pt x="2898" y="0"/>
                  </a:lnTo>
                  <a:lnTo>
                    <a:pt x="2880" y="0"/>
                  </a:lnTo>
                  <a:lnTo>
                    <a:pt x="2862" y="0"/>
                  </a:lnTo>
                  <a:lnTo>
                    <a:pt x="2838" y="0"/>
                  </a:lnTo>
                  <a:lnTo>
                    <a:pt x="2814" y="0"/>
                  </a:lnTo>
                  <a:lnTo>
                    <a:pt x="2790" y="0"/>
                  </a:lnTo>
                  <a:lnTo>
                    <a:pt x="2760" y="0"/>
                  </a:lnTo>
                  <a:lnTo>
                    <a:pt x="2736" y="0"/>
                  </a:lnTo>
                  <a:lnTo>
                    <a:pt x="2706" y="0"/>
                  </a:lnTo>
                  <a:lnTo>
                    <a:pt x="2670" y="0"/>
                  </a:lnTo>
                  <a:lnTo>
                    <a:pt x="2640" y="0"/>
                  </a:lnTo>
                  <a:lnTo>
                    <a:pt x="2604" y="0"/>
                  </a:lnTo>
                  <a:lnTo>
                    <a:pt x="2568" y="0"/>
                  </a:lnTo>
                  <a:lnTo>
                    <a:pt x="2532" y="0"/>
                  </a:lnTo>
                  <a:lnTo>
                    <a:pt x="2496" y="0"/>
                  </a:lnTo>
                  <a:lnTo>
                    <a:pt x="2454" y="0"/>
                  </a:lnTo>
                  <a:lnTo>
                    <a:pt x="2412" y="0"/>
                  </a:lnTo>
                  <a:lnTo>
                    <a:pt x="2376" y="0"/>
                  </a:lnTo>
                  <a:lnTo>
                    <a:pt x="2328" y="0"/>
                  </a:lnTo>
                  <a:lnTo>
                    <a:pt x="2286" y="0"/>
                  </a:lnTo>
                  <a:lnTo>
                    <a:pt x="2244" y="0"/>
                  </a:lnTo>
                  <a:lnTo>
                    <a:pt x="2196" y="0"/>
                  </a:lnTo>
                  <a:lnTo>
                    <a:pt x="2148" y="0"/>
                  </a:lnTo>
                  <a:lnTo>
                    <a:pt x="2100" y="0"/>
                  </a:lnTo>
                  <a:lnTo>
                    <a:pt x="2052" y="0"/>
                  </a:lnTo>
                  <a:lnTo>
                    <a:pt x="2004" y="0"/>
                  </a:lnTo>
                  <a:lnTo>
                    <a:pt x="1956" y="0"/>
                  </a:lnTo>
                  <a:lnTo>
                    <a:pt x="1908" y="0"/>
                  </a:lnTo>
                  <a:lnTo>
                    <a:pt x="1854" y="0"/>
                  </a:lnTo>
                  <a:lnTo>
                    <a:pt x="1806" y="0"/>
                  </a:lnTo>
                  <a:lnTo>
                    <a:pt x="1752" y="0"/>
                  </a:lnTo>
                  <a:lnTo>
                    <a:pt x="1704" y="0"/>
                  </a:lnTo>
                  <a:lnTo>
                    <a:pt x="1650" y="0"/>
                  </a:lnTo>
                  <a:lnTo>
                    <a:pt x="1596" y="0"/>
                  </a:lnTo>
                  <a:lnTo>
                    <a:pt x="1548" y="0"/>
                  </a:lnTo>
                  <a:lnTo>
                    <a:pt x="1494" y="0"/>
                  </a:lnTo>
                  <a:lnTo>
                    <a:pt x="1440" y="0"/>
                  </a:lnTo>
                  <a:lnTo>
                    <a:pt x="1392" y="0"/>
                  </a:lnTo>
                  <a:lnTo>
                    <a:pt x="1338" y="0"/>
                  </a:lnTo>
                  <a:lnTo>
                    <a:pt x="1284" y="0"/>
                  </a:lnTo>
                  <a:lnTo>
                    <a:pt x="1236" y="0"/>
                  </a:lnTo>
                  <a:lnTo>
                    <a:pt x="1182" y="0"/>
                  </a:lnTo>
                  <a:lnTo>
                    <a:pt x="1134" y="0"/>
                  </a:lnTo>
                  <a:lnTo>
                    <a:pt x="1080" y="0"/>
                  </a:lnTo>
                  <a:lnTo>
                    <a:pt x="1032" y="0"/>
                  </a:lnTo>
                  <a:lnTo>
                    <a:pt x="984" y="0"/>
                  </a:lnTo>
                  <a:lnTo>
                    <a:pt x="936" y="0"/>
                  </a:lnTo>
                  <a:lnTo>
                    <a:pt x="888" y="0"/>
                  </a:lnTo>
                  <a:lnTo>
                    <a:pt x="840" y="0"/>
                  </a:lnTo>
                  <a:lnTo>
                    <a:pt x="792" y="0"/>
                  </a:lnTo>
                  <a:lnTo>
                    <a:pt x="744" y="0"/>
                  </a:lnTo>
                  <a:lnTo>
                    <a:pt x="702" y="0"/>
                  </a:lnTo>
                  <a:lnTo>
                    <a:pt x="660" y="0"/>
                  </a:lnTo>
                  <a:lnTo>
                    <a:pt x="618" y="0"/>
                  </a:lnTo>
                  <a:lnTo>
                    <a:pt x="576" y="0"/>
                  </a:lnTo>
                  <a:lnTo>
                    <a:pt x="534" y="0"/>
                  </a:lnTo>
                  <a:lnTo>
                    <a:pt x="492" y="0"/>
                  </a:lnTo>
                  <a:lnTo>
                    <a:pt x="456" y="0"/>
                  </a:lnTo>
                  <a:lnTo>
                    <a:pt x="420" y="0"/>
                  </a:lnTo>
                  <a:lnTo>
                    <a:pt x="384" y="0"/>
                  </a:lnTo>
                  <a:lnTo>
                    <a:pt x="348" y="0"/>
                  </a:lnTo>
                  <a:lnTo>
                    <a:pt x="318" y="0"/>
                  </a:lnTo>
                  <a:lnTo>
                    <a:pt x="282" y="0"/>
                  </a:lnTo>
                  <a:lnTo>
                    <a:pt x="252" y="0"/>
                  </a:lnTo>
                  <a:lnTo>
                    <a:pt x="228" y="0"/>
                  </a:lnTo>
                  <a:lnTo>
                    <a:pt x="198" y="0"/>
                  </a:lnTo>
                  <a:lnTo>
                    <a:pt x="174" y="0"/>
                  </a:lnTo>
                  <a:lnTo>
                    <a:pt x="150" y="0"/>
                  </a:lnTo>
                  <a:lnTo>
                    <a:pt x="126" y="0"/>
                  </a:lnTo>
                  <a:lnTo>
                    <a:pt x="108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0" name="Freeform 812"/>
            <p:cNvSpPr>
              <a:spLocks/>
            </p:cNvSpPr>
            <p:nvPr/>
          </p:nvSpPr>
          <p:spPr bwMode="auto">
            <a:xfrm>
              <a:off x="2079" y="2713"/>
              <a:ext cx="3456" cy="1"/>
            </a:xfrm>
            <a:custGeom>
              <a:avLst/>
              <a:gdLst>
                <a:gd name="T0" fmla="*/ 3450 w 3456"/>
                <a:gd name="T1" fmla="*/ 3438 w 3456"/>
                <a:gd name="T2" fmla="*/ 3420 w 3456"/>
                <a:gd name="T3" fmla="*/ 3390 w 3456"/>
                <a:gd name="T4" fmla="*/ 3348 w 3456"/>
                <a:gd name="T5" fmla="*/ 3306 w 3456"/>
                <a:gd name="T6" fmla="*/ 3252 w 3456"/>
                <a:gd name="T7" fmla="*/ 3192 w 3456"/>
                <a:gd name="T8" fmla="*/ 3126 w 3456"/>
                <a:gd name="T9" fmla="*/ 3048 w 3456"/>
                <a:gd name="T10" fmla="*/ 2970 w 3456"/>
                <a:gd name="T11" fmla="*/ 2886 w 3456"/>
                <a:gd name="T12" fmla="*/ 2790 w 3456"/>
                <a:gd name="T13" fmla="*/ 2694 w 3456"/>
                <a:gd name="T14" fmla="*/ 2592 w 3456"/>
                <a:gd name="T15" fmla="*/ 2484 w 3456"/>
                <a:gd name="T16" fmla="*/ 2376 w 3456"/>
                <a:gd name="T17" fmla="*/ 2262 w 3456"/>
                <a:gd name="T18" fmla="*/ 2148 w 3456"/>
                <a:gd name="T19" fmla="*/ 2028 w 3456"/>
                <a:gd name="T20" fmla="*/ 1908 w 3456"/>
                <a:gd name="T21" fmla="*/ 1788 w 3456"/>
                <a:gd name="T22" fmla="*/ 1668 w 3456"/>
                <a:gd name="T23" fmla="*/ 1548 w 3456"/>
                <a:gd name="T24" fmla="*/ 1428 w 3456"/>
                <a:gd name="T25" fmla="*/ 1308 w 3456"/>
                <a:gd name="T26" fmla="*/ 1194 w 3456"/>
                <a:gd name="T27" fmla="*/ 1080 w 3456"/>
                <a:gd name="T28" fmla="*/ 972 w 3456"/>
                <a:gd name="T29" fmla="*/ 864 w 3456"/>
                <a:gd name="T30" fmla="*/ 762 w 3456"/>
                <a:gd name="T31" fmla="*/ 666 w 3456"/>
                <a:gd name="T32" fmla="*/ 576 w 3456"/>
                <a:gd name="T33" fmla="*/ 486 w 3456"/>
                <a:gd name="T34" fmla="*/ 408 w 3456"/>
                <a:gd name="T35" fmla="*/ 330 w 3456"/>
                <a:gd name="T36" fmla="*/ 264 w 3456"/>
                <a:gd name="T37" fmla="*/ 204 w 3456"/>
                <a:gd name="T38" fmla="*/ 150 w 3456"/>
                <a:gd name="T39" fmla="*/ 108 w 3456"/>
                <a:gd name="T40" fmla="*/ 66 w 3456"/>
                <a:gd name="T41" fmla="*/ 36 w 3456"/>
                <a:gd name="T42" fmla="*/ 18 w 3456"/>
                <a:gd name="T43" fmla="*/ 6 w 34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</a:cxnLst>
              <a:rect l="0" t="0" r="r" b="b"/>
              <a:pathLst>
                <a:path w="3456">
                  <a:moveTo>
                    <a:pt x="3456" y="0"/>
                  </a:moveTo>
                  <a:lnTo>
                    <a:pt x="3450" y="0"/>
                  </a:lnTo>
                  <a:lnTo>
                    <a:pt x="3444" y="0"/>
                  </a:lnTo>
                  <a:lnTo>
                    <a:pt x="3438" y="0"/>
                  </a:lnTo>
                  <a:lnTo>
                    <a:pt x="3426" y="0"/>
                  </a:lnTo>
                  <a:lnTo>
                    <a:pt x="3420" y="0"/>
                  </a:lnTo>
                  <a:lnTo>
                    <a:pt x="3402" y="0"/>
                  </a:lnTo>
                  <a:lnTo>
                    <a:pt x="3390" y="0"/>
                  </a:lnTo>
                  <a:lnTo>
                    <a:pt x="3372" y="0"/>
                  </a:lnTo>
                  <a:lnTo>
                    <a:pt x="3348" y="0"/>
                  </a:lnTo>
                  <a:lnTo>
                    <a:pt x="3330" y="0"/>
                  </a:lnTo>
                  <a:lnTo>
                    <a:pt x="3306" y="0"/>
                  </a:lnTo>
                  <a:lnTo>
                    <a:pt x="3282" y="0"/>
                  </a:lnTo>
                  <a:lnTo>
                    <a:pt x="3252" y="0"/>
                  </a:lnTo>
                  <a:lnTo>
                    <a:pt x="3222" y="0"/>
                  </a:lnTo>
                  <a:lnTo>
                    <a:pt x="3192" y="0"/>
                  </a:lnTo>
                  <a:lnTo>
                    <a:pt x="3162" y="0"/>
                  </a:lnTo>
                  <a:lnTo>
                    <a:pt x="3126" y="0"/>
                  </a:lnTo>
                  <a:lnTo>
                    <a:pt x="3090" y="0"/>
                  </a:lnTo>
                  <a:lnTo>
                    <a:pt x="3048" y="0"/>
                  </a:lnTo>
                  <a:lnTo>
                    <a:pt x="3012" y="0"/>
                  </a:lnTo>
                  <a:lnTo>
                    <a:pt x="2970" y="0"/>
                  </a:lnTo>
                  <a:lnTo>
                    <a:pt x="2928" y="0"/>
                  </a:lnTo>
                  <a:lnTo>
                    <a:pt x="2886" y="0"/>
                  </a:lnTo>
                  <a:lnTo>
                    <a:pt x="2838" y="0"/>
                  </a:lnTo>
                  <a:lnTo>
                    <a:pt x="2790" y="0"/>
                  </a:lnTo>
                  <a:lnTo>
                    <a:pt x="2742" y="0"/>
                  </a:lnTo>
                  <a:lnTo>
                    <a:pt x="2694" y="0"/>
                  </a:lnTo>
                  <a:lnTo>
                    <a:pt x="2646" y="0"/>
                  </a:lnTo>
                  <a:lnTo>
                    <a:pt x="2592" y="0"/>
                  </a:lnTo>
                  <a:lnTo>
                    <a:pt x="2538" y="0"/>
                  </a:lnTo>
                  <a:lnTo>
                    <a:pt x="2484" y="0"/>
                  </a:lnTo>
                  <a:lnTo>
                    <a:pt x="2430" y="0"/>
                  </a:lnTo>
                  <a:lnTo>
                    <a:pt x="2376" y="0"/>
                  </a:lnTo>
                  <a:lnTo>
                    <a:pt x="2316" y="0"/>
                  </a:lnTo>
                  <a:lnTo>
                    <a:pt x="2262" y="0"/>
                  </a:lnTo>
                  <a:lnTo>
                    <a:pt x="2202" y="0"/>
                  </a:lnTo>
                  <a:lnTo>
                    <a:pt x="2148" y="0"/>
                  </a:lnTo>
                  <a:lnTo>
                    <a:pt x="2088" y="0"/>
                  </a:lnTo>
                  <a:lnTo>
                    <a:pt x="2028" y="0"/>
                  </a:lnTo>
                  <a:lnTo>
                    <a:pt x="1968" y="0"/>
                  </a:lnTo>
                  <a:lnTo>
                    <a:pt x="1908" y="0"/>
                  </a:lnTo>
                  <a:lnTo>
                    <a:pt x="1848" y="0"/>
                  </a:lnTo>
                  <a:lnTo>
                    <a:pt x="1788" y="0"/>
                  </a:lnTo>
                  <a:lnTo>
                    <a:pt x="1728" y="0"/>
                  </a:lnTo>
                  <a:lnTo>
                    <a:pt x="1668" y="0"/>
                  </a:lnTo>
                  <a:lnTo>
                    <a:pt x="1608" y="0"/>
                  </a:lnTo>
                  <a:lnTo>
                    <a:pt x="1548" y="0"/>
                  </a:lnTo>
                  <a:lnTo>
                    <a:pt x="1488" y="0"/>
                  </a:lnTo>
                  <a:lnTo>
                    <a:pt x="1428" y="0"/>
                  </a:lnTo>
                  <a:lnTo>
                    <a:pt x="1368" y="0"/>
                  </a:lnTo>
                  <a:lnTo>
                    <a:pt x="1308" y="0"/>
                  </a:lnTo>
                  <a:lnTo>
                    <a:pt x="1254" y="0"/>
                  </a:lnTo>
                  <a:lnTo>
                    <a:pt x="1194" y="0"/>
                  </a:lnTo>
                  <a:lnTo>
                    <a:pt x="1140" y="0"/>
                  </a:lnTo>
                  <a:lnTo>
                    <a:pt x="1080" y="0"/>
                  </a:lnTo>
                  <a:lnTo>
                    <a:pt x="1026" y="0"/>
                  </a:lnTo>
                  <a:lnTo>
                    <a:pt x="972" y="0"/>
                  </a:lnTo>
                  <a:lnTo>
                    <a:pt x="918" y="0"/>
                  </a:lnTo>
                  <a:lnTo>
                    <a:pt x="864" y="0"/>
                  </a:lnTo>
                  <a:lnTo>
                    <a:pt x="816" y="0"/>
                  </a:lnTo>
                  <a:lnTo>
                    <a:pt x="762" y="0"/>
                  </a:lnTo>
                  <a:lnTo>
                    <a:pt x="714" y="0"/>
                  </a:lnTo>
                  <a:lnTo>
                    <a:pt x="666" y="0"/>
                  </a:lnTo>
                  <a:lnTo>
                    <a:pt x="618" y="0"/>
                  </a:lnTo>
                  <a:lnTo>
                    <a:pt x="576" y="0"/>
                  </a:lnTo>
                  <a:lnTo>
                    <a:pt x="528" y="0"/>
                  </a:lnTo>
                  <a:lnTo>
                    <a:pt x="486" y="0"/>
                  </a:lnTo>
                  <a:lnTo>
                    <a:pt x="444" y="0"/>
                  </a:lnTo>
                  <a:lnTo>
                    <a:pt x="408" y="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0"/>
                  </a:lnTo>
                  <a:lnTo>
                    <a:pt x="264" y="0"/>
                  </a:lnTo>
                  <a:lnTo>
                    <a:pt x="234" y="0"/>
                  </a:lnTo>
                  <a:lnTo>
                    <a:pt x="204" y="0"/>
                  </a:lnTo>
                  <a:lnTo>
                    <a:pt x="174" y="0"/>
                  </a:lnTo>
                  <a:lnTo>
                    <a:pt x="150" y="0"/>
                  </a:lnTo>
                  <a:lnTo>
                    <a:pt x="126" y="0"/>
                  </a:lnTo>
                  <a:lnTo>
                    <a:pt x="108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1" name="Freeform 813"/>
            <p:cNvSpPr>
              <a:spLocks/>
            </p:cNvSpPr>
            <p:nvPr/>
          </p:nvSpPr>
          <p:spPr bwMode="auto">
            <a:xfrm>
              <a:off x="2313" y="1855"/>
              <a:ext cx="2988" cy="1"/>
            </a:xfrm>
            <a:custGeom>
              <a:avLst/>
              <a:gdLst>
                <a:gd name="T0" fmla="*/ 2982 w 2988"/>
                <a:gd name="T1" fmla="*/ 2964 w 2988"/>
                <a:gd name="T2" fmla="*/ 2946 w 2988"/>
                <a:gd name="T3" fmla="*/ 2916 w 2988"/>
                <a:gd name="T4" fmla="*/ 2880 w 2988"/>
                <a:gd name="T5" fmla="*/ 2838 w 2988"/>
                <a:gd name="T6" fmla="*/ 2790 w 2988"/>
                <a:gd name="T7" fmla="*/ 2736 w 2988"/>
                <a:gd name="T8" fmla="*/ 2670 w 2988"/>
                <a:gd name="T9" fmla="*/ 2604 w 2988"/>
                <a:gd name="T10" fmla="*/ 2532 w 2988"/>
                <a:gd name="T11" fmla="*/ 2454 w 2988"/>
                <a:gd name="T12" fmla="*/ 2376 w 2988"/>
                <a:gd name="T13" fmla="*/ 2286 w 2988"/>
                <a:gd name="T14" fmla="*/ 2196 w 2988"/>
                <a:gd name="T15" fmla="*/ 2100 w 2988"/>
                <a:gd name="T16" fmla="*/ 2004 w 2988"/>
                <a:gd name="T17" fmla="*/ 1908 w 2988"/>
                <a:gd name="T18" fmla="*/ 1806 w 2988"/>
                <a:gd name="T19" fmla="*/ 1704 w 2988"/>
                <a:gd name="T20" fmla="*/ 1596 w 2988"/>
                <a:gd name="T21" fmla="*/ 1494 w 2988"/>
                <a:gd name="T22" fmla="*/ 1392 w 2988"/>
                <a:gd name="T23" fmla="*/ 1284 w 2988"/>
                <a:gd name="T24" fmla="*/ 1182 w 2988"/>
                <a:gd name="T25" fmla="*/ 1080 w 2988"/>
                <a:gd name="T26" fmla="*/ 984 w 2988"/>
                <a:gd name="T27" fmla="*/ 888 w 2988"/>
                <a:gd name="T28" fmla="*/ 792 w 2988"/>
                <a:gd name="T29" fmla="*/ 702 w 2988"/>
                <a:gd name="T30" fmla="*/ 618 w 2988"/>
                <a:gd name="T31" fmla="*/ 534 w 2988"/>
                <a:gd name="T32" fmla="*/ 456 w 2988"/>
                <a:gd name="T33" fmla="*/ 384 w 2988"/>
                <a:gd name="T34" fmla="*/ 318 w 2988"/>
                <a:gd name="T35" fmla="*/ 252 w 2988"/>
                <a:gd name="T36" fmla="*/ 198 w 2988"/>
                <a:gd name="T37" fmla="*/ 150 w 2988"/>
                <a:gd name="T38" fmla="*/ 108 w 2988"/>
                <a:gd name="T39" fmla="*/ 72 w 2988"/>
                <a:gd name="T40" fmla="*/ 42 w 2988"/>
                <a:gd name="T41" fmla="*/ 24 w 2988"/>
                <a:gd name="T42" fmla="*/ 6 w 298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</a:cxnLst>
              <a:rect l="0" t="0" r="r" b="b"/>
              <a:pathLst>
                <a:path w="2988">
                  <a:moveTo>
                    <a:pt x="2988" y="0"/>
                  </a:moveTo>
                  <a:lnTo>
                    <a:pt x="2982" y="0"/>
                  </a:lnTo>
                  <a:lnTo>
                    <a:pt x="2976" y="0"/>
                  </a:lnTo>
                  <a:lnTo>
                    <a:pt x="2964" y="0"/>
                  </a:lnTo>
                  <a:lnTo>
                    <a:pt x="2958" y="0"/>
                  </a:lnTo>
                  <a:lnTo>
                    <a:pt x="2946" y="0"/>
                  </a:lnTo>
                  <a:lnTo>
                    <a:pt x="2934" y="0"/>
                  </a:lnTo>
                  <a:lnTo>
                    <a:pt x="2916" y="0"/>
                  </a:lnTo>
                  <a:lnTo>
                    <a:pt x="2898" y="0"/>
                  </a:lnTo>
                  <a:lnTo>
                    <a:pt x="2880" y="0"/>
                  </a:lnTo>
                  <a:lnTo>
                    <a:pt x="2862" y="0"/>
                  </a:lnTo>
                  <a:lnTo>
                    <a:pt x="2838" y="0"/>
                  </a:lnTo>
                  <a:lnTo>
                    <a:pt x="2814" y="0"/>
                  </a:lnTo>
                  <a:lnTo>
                    <a:pt x="2790" y="0"/>
                  </a:lnTo>
                  <a:lnTo>
                    <a:pt x="2760" y="0"/>
                  </a:lnTo>
                  <a:lnTo>
                    <a:pt x="2736" y="0"/>
                  </a:lnTo>
                  <a:lnTo>
                    <a:pt x="2706" y="0"/>
                  </a:lnTo>
                  <a:lnTo>
                    <a:pt x="2670" y="0"/>
                  </a:lnTo>
                  <a:lnTo>
                    <a:pt x="2640" y="0"/>
                  </a:lnTo>
                  <a:lnTo>
                    <a:pt x="2604" y="0"/>
                  </a:lnTo>
                  <a:lnTo>
                    <a:pt x="2568" y="0"/>
                  </a:lnTo>
                  <a:lnTo>
                    <a:pt x="2532" y="0"/>
                  </a:lnTo>
                  <a:lnTo>
                    <a:pt x="2496" y="0"/>
                  </a:lnTo>
                  <a:lnTo>
                    <a:pt x="2454" y="0"/>
                  </a:lnTo>
                  <a:lnTo>
                    <a:pt x="2412" y="0"/>
                  </a:lnTo>
                  <a:lnTo>
                    <a:pt x="2376" y="0"/>
                  </a:lnTo>
                  <a:lnTo>
                    <a:pt x="2328" y="0"/>
                  </a:lnTo>
                  <a:lnTo>
                    <a:pt x="2286" y="0"/>
                  </a:lnTo>
                  <a:lnTo>
                    <a:pt x="2244" y="0"/>
                  </a:lnTo>
                  <a:lnTo>
                    <a:pt x="2196" y="0"/>
                  </a:lnTo>
                  <a:lnTo>
                    <a:pt x="2148" y="0"/>
                  </a:lnTo>
                  <a:lnTo>
                    <a:pt x="2100" y="0"/>
                  </a:lnTo>
                  <a:lnTo>
                    <a:pt x="2052" y="0"/>
                  </a:lnTo>
                  <a:lnTo>
                    <a:pt x="2004" y="0"/>
                  </a:lnTo>
                  <a:lnTo>
                    <a:pt x="1956" y="0"/>
                  </a:lnTo>
                  <a:lnTo>
                    <a:pt x="1908" y="0"/>
                  </a:lnTo>
                  <a:lnTo>
                    <a:pt x="1854" y="0"/>
                  </a:lnTo>
                  <a:lnTo>
                    <a:pt x="1806" y="0"/>
                  </a:lnTo>
                  <a:lnTo>
                    <a:pt x="1752" y="0"/>
                  </a:lnTo>
                  <a:lnTo>
                    <a:pt x="1704" y="0"/>
                  </a:lnTo>
                  <a:lnTo>
                    <a:pt x="1650" y="0"/>
                  </a:lnTo>
                  <a:lnTo>
                    <a:pt x="1596" y="0"/>
                  </a:lnTo>
                  <a:lnTo>
                    <a:pt x="1548" y="0"/>
                  </a:lnTo>
                  <a:lnTo>
                    <a:pt x="1494" y="0"/>
                  </a:lnTo>
                  <a:lnTo>
                    <a:pt x="1440" y="0"/>
                  </a:lnTo>
                  <a:lnTo>
                    <a:pt x="1392" y="0"/>
                  </a:lnTo>
                  <a:lnTo>
                    <a:pt x="1338" y="0"/>
                  </a:lnTo>
                  <a:lnTo>
                    <a:pt x="1284" y="0"/>
                  </a:lnTo>
                  <a:lnTo>
                    <a:pt x="1236" y="0"/>
                  </a:lnTo>
                  <a:lnTo>
                    <a:pt x="1182" y="0"/>
                  </a:lnTo>
                  <a:lnTo>
                    <a:pt x="1134" y="0"/>
                  </a:lnTo>
                  <a:lnTo>
                    <a:pt x="1080" y="0"/>
                  </a:lnTo>
                  <a:lnTo>
                    <a:pt x="1032" y="0"/>
                  </a:lnTo>
                  <a:lnTo>
                    <a:pt x="984" y="0"/>
                  </a:lnTo>
                  <a:lnTo>
                    <a:pt x="936" y="0"/>
                  </a:lnTo>
                  <a:lnTo>
                    <a:pt x="888" y="0"/>
                  </a:lnTo>
                  <a:lnTo>
                    <a:pt x="840" y="0"/>
                  </a:lnTo>
                  <a:lnTo>
                    <a:pt x="792" y="0"/>
                  </a:lnTo>
                  <a:lnTo>
                    <a:pt x="744" y="0"/>
                  </a:lnTo>
                  <a:lnTo>
                    <a:pt x="702" y="0"/>
                  </a:lnTo>
                  <a:lnTo>
                    <a:pt x="660" y="0"/>
                  </a:lnTo>
                  <a:lnTo>
                    <a:pt x="618" y="0"/>
                  </a:lnTo>
                  <a:lnTo>
                    <a:pt x="576" y="0"/>
                  </a:lnTo>
                  <a:lnTo>
                    <a:pt x="534" y="0"/>
                  </a:lnTo>
                  <a:lnTo>
                    <a:pt x="492" y="0"/>
                  </a:lnTo>
                  <a:lnTo>
                    <a:pt x="456" y="0"/>
                  </a:lnTo>
                  <a:lnTo>
                    <a:pt x="420" y="0"/>
                  </a:lnTo>
                  <a:lnTo>
                    <a:pt x="384" y="0"/>
                  </a:lnTo>
                  <a:lnTo>
                    <a:pt x="348" y="0"/>
                  </a:lnTo>
                  <a:lnTo>
                    <a:pt x="318" y="0"/>
                  </a:lnTo>
                  <a:lnTo>
                    <a:pt x="282" y="0"/>
                  </a:lnTo>
                  <a:lnTo>
                    <a:pt x="252" y="0"/>
                  </a:lnTo>
                  <a:lnTo>
                    <a:pt x="228" y="0"/>
                  </a:lnTo>
                  <a:lnTo>
                    <a:pt x="198" y="0"/>
                  </a:lnTo>
                  <a:lnTo>
                    <a:pt x="174" y="0"/>
                  </a:lnTo>
                  <a:lnTo>
                    <a:pt x="150" y="0"/>
                  </a:lnTo>
                  <a:lnTo>
                    <a:pt x="126" y="0"/>
                  </a:lnTo>
                  <a:lnTo>
                    <a:pt x="108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2" name="Freeform 814"/>
            <p:cNvSpPr>
              <a:spLocks/>
            </p:cNvSpPr>
            <p:nvPr/>
          </p:nvSpPr>
          <p:spPr bwMode="auto">
            <a:xfrm>
              <a:off x="2943" y="1225"/>
              <a:ext cx="1728" cy="1"/>
            </a:xfrm>
            <a:custGeom>
              <a:avLst/>
              <a:gdLst>
                <a:gd name="T0" fmla="*/ 1722 w 1728"/>
                <a:gd name="T1" fmla="*/ 1710 w 1728"/>
                <a:gd name="T2" fmla="*/ 1692 w 1728"/>
                <a:gd name="T3" fmla="*/ 1674 w 1728"/>
                <a:gd name="T4" fmla="*/ 1650 w 1728"/>
                <a:gd name="T5" fmla="*/ 1626 w 1728"/>
                <a:gd name="T6" fmla="*/ 1596 w 1728"/>
                <a:gd name="T7" fmla="*/ 1560 w 1728"/>
                <a:gd name="T8" fmla="*/ 1524 w 1728"/>
                <a:gd name="T9" fmla="*/ 1482 w 1728"/>
                <a:gd name="T10" fmla="*/ 1440 w 1728"/>
                <a:gd name="T11" fmla="*/ 1398 w 1728"/>
                <a:gd name="T12" fmla="*/ 1344 w 1728"/>
                <a:gd name="T13" fmla="*/ 1296 w 1728"/>
                <a:gd name="T14" fmla="*/ 1242 w 1728"/>
                <a:gd name="T15" fmla="*/ 1188 w 1728"/>
                <a:gd name="T16" fmla="*/ 1128 w 1728"/>
                <a:gd name="T17" fmla="*/ 1074 w 1728"/>
                <a:gd name="T18" fmla="*/ 1014 w 1728"/>
                <a:gd name="T19" fmla="*/ 954 w 1728"/>
                <a:gd name="T20" fmla="*/ 894 w 1728"/>
                <a:gd name="T21" fmla="*/ 834 w 1728"/>
                <a:gd name="T22" fmla="*/ 774 w 1728"/>
                <a:gd name="T23" fmla="*/ 714 w 1728"/>
                <a:gd name="T24" fmla="*/ 654 w 1728"/>
                <a:gd name="T25" fmla="*/ 600 w 1728"/>
                <a:gd name="T26" fmla="*/ 540 w 1728"/>
                <a:gd name="T27" fmla="*/ 486 w 1728"/>
                <a:gd name="T28" fmla="*/ 432 w 1728"/>
                <a:gd name="T29" fmla="*/ 384 w 1728"/>
                <a:gd name="T30" fmla="*/ 330 w 1728"/>
                <a:gd name="T31" fmla="*/ 288 w 1728"/>
                <a:gd name="T32" fmla="*/ 246 w 1728"/>
                <a:gd name="T33" fmla="*/ 204 w 1728"/>
                <a:gd name="T34" fmla="*/ 168 w 1728"/>
                <a:gd name="T35" fmla="*/ 132 w 1728"/>
                <a:gd name="T36" fmla="*/ 102 w 1728"/>
                <a:gd name="T37" fmla="*/ 78 w 1728"/>
                <a:gd name="T38" fmla="*/ 54 w 1728"/>
                <a:gd name="T39" fmla="*/ 36 w 1728"/>
                <a:gd name="T40" fmla="*/ 18 w 1728"/>
                <a:gd name="T41" fmla="*/ 6 w 17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1728">
                  <a:moveTo>
                    <a:pt x="1728" y="0"/>
                  </a:moveTo>
                  <a:lnTo>
                    <a:pt x="1722" y="0"/>
                  </a:lnTo>
                  <a:lnTo>
                    <a:pt x="1716" y="0"/>
                  </a:lnTo>
                  <a:lnTo>
                    <a:pt x="1710" y="0"/>
                  </a:lnTo>
                  <a:lnTo>
                    <a:pt x="1704" y="0"/>
                  </a:lnTo>
                  <a:lnTo>
                    <a:pt x="1692" y="0"/>
                  </a:lnTo>
                  <a:lnTo>
                    <a:pt x="1686" y="0"/>
                  </a:lnTo>
                  <a:lnTo>
                    <a:pt x="1674" y="0"/>
                  </a:lnTo>
                  <a:lnTo>
                    <a:pt x="1662" y="0"/>
                  </a:lnTo>
                  <a:lnTo>
                    <a:pt x="1650" y="0"/>
                  </a:lnTo>
                  <a:lnTo>
                    <a:pt x="1638" y="0"/>
                  </a:lnTo>
                  <a:lnTo>
                    <a:pt x="1626" y="0"/>
                  </a:lnTo>
                  <a:lnTo>
                    <a:pt x="1614" y="0"/>
                  </a:lnTo>
                  <a:lnTo>
                    <a:pt x="1596" y="0"/>
                  </a:lnTo>
                  <a:lnTo>
                    <a:pt x="1578" y="0"/>
                  </a:lnTo>
                  <a:lnTo>
                    <a:pt x="1560" y="0"/>
                  </a:lnTo>
                  <a:lnTo>
                    <a:pt x="1542" y="0"/>
                  </a:lnTo>
                  <a:lnTo>
                    <a:pt x="1524" y="0"/>
                  </a:lnTo>
                  <a:lnTo>
                    <a:pt x="1506" y="0"/>
                  </a:lnTo>
                  <a:lnTo>
                    <a:pt x="1482" y="0"/>
                  </a:lnTo>
                  <a:lnTo>
                    <a:pt x="1464" y="0"/>
                  </a:lnTo>
                  <a:lnTo>
                    <a:pt x="1440" y="0"/>
                  </a:lnTo>
                  <a:lnTo>
                    <a:pt x="1422" y="0"/>
                  </a:lnTo>
                  <a:lnTo>
                    <a:pt x="1398" y="0"/>
                  </a:lnTo>
                  <a:lnTo>
                    <a:pt x="1374" y="0"/>
                  </a:lnTo>
                  <a:lnTo>
                    <a:pt x="1344" y="0"/>
                  </a:lnTo>
                  <a:lnTo>
                    <a:pt x="1320" y="0"/>
                  </a:lnTo>
                  <a:lnTo>
                    <a:pt x="1296" y="0"/>
                  </a:lnTo>
                  <a:lnTo>
                    <a:pt x="1272" y="0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188" y="0"/>
                  </a:lnTo>
                  <a:lnTo>
                    <a:pt x="1158" y="0"/>
                  </a:lnTo>
                  <a:lnTo>
                    <a:pt x="1128" y="0"/>
                  </a:lnTo>
                  <a:lnTo>
                    <a:pt x="1104" y="0"/>
                  </a:lnTo>
                  <a:lnTo>
                    <a:pt x="1074" y="0"/>
                  </a:lnTo>
                  <a:lnTo>
                    <a:pt x="1044" y="0"/>
                  </a:lnTo>
                  <a:lnTo>
                    <a:pt x="1014" y="0"/>
                  </a:lnTo>
                  <a:lnTo>
                    <a:pt x="984" y="0"/>
                  </a:lnTo>
                  <a:lnTo>
                    <a:pt x="954" y="0"/>
                  </a:lnTo>
                  <a:lnTo>
                    <a:pt x="924" y="0"/>
                  </a:lnTo>
                  <a:lnTo>
                    <a:pt x="894" y="0"/>
                  </a:lnTo>
                  <a:lnTo>
                    <a:pt x="864" y="0"/>
                  </a:lnTo>
                  <a:lnTo>
                    <a:pt x="834" y="0"/>
                  </a:lnTo>
                  <a:lnTo>
                    <a:pt x="804" y="0"/>
                  </a:lnTo>
                  <a:lnTo>
                    <a:pt x="774" y="0"/>
                  </a:lnTo>
                  <a:lnTo>
                    <a:pt x="744" y="0"/>
                  </a:lnTo>
                  <a:lnTo>
                    <a:pt x="714" y="0"/>
                  </a:lnTo>
                  <a:lnTo>
                    <a:pt x="684" y="0"/>
                  </a:lnTo>
                  <a:lnTo>
                    <a:pt x="654" y="0"/>
                  </a:lnTo>
                  <a:lnTo>
                    <a:pt x="624" y="0"/>
                  </a:lnTo>
                  <a:lnTo>
                    <a:pt x="600" y="0"/>
                  </a:lnTo>
                  <a:lnTo>
                    <a:pt x="570" y="0"/>
                  </a:lnTo>
                  <a:lnTo>
                    <a:pt x="540" y="0"/>
                  </a:lnTo>
                  <a:lnTo>
                    <a:pt x="510" y="0"/>
                  </a:lnTo>
                  <a:lnTo>
                    <a:pt x="486" y="0"/>
                  </a:lnTo>
                  <a:lnTo>
                    <a:pt x="456" y="0"/>
                  </a:lnTo>
                  <a:lnTo>
                    <a:pt x="432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54" y="0"/>
                  </a:lnTo>
                  <a:lnTo>
                    <a:pt x="330" y="0"/>
                  </a:lnTo>
                  <a:lnTo>
                    <a:pt x="312" y="0"/>
                  </a:lnTo>
                  <a:lnTo>
                    <a:pt x="288" y="0"/>
                  </a:lnTo>
                  <a:lnTo>
                    <a:pt x="264" y="0"/>
                  </a:lnTo>
                  <a:lnTo>
                    <a:pt x="246" y="0"/>
                  </a:lnTo>
                  <a:lnTo>
                    <a:pt x="222" y="0"/>
                  </a:lnTo>
                  <a:lnTo>
                    <a:pt x="204" y="0"/>
                  </a:lnTo>
                  <a:lnTo>
                    <a:pt x="186" y="0"/>
                  </a:lnTo>
                  <a:lnTo>
                    <a:pt x="168" y="0"/>
                  </a:lnTo>
                  <a:lnTo>
                    <a:pt x="150" y="0"/>
                  </a:lnTo>
                  <a:lnTo>
                    <a:pt x="132" y="0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0" y="0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3" name="Freeform 815"/>
            <p:cNvSpPr>
              <a:spLocks/>
            </p:cNvSpPr>
            <p:nvPr/>
          </p:nvSpPr>
          <p:spPr bwMode="auto">
            <a:xfrm>
              <a:off x="2079" y="1141"/>
              <a:ext cx="1368" cy="3270"/>
            </a:xfrm>
            <a:custGeom>
              <a:avLst/>
              <a:gdLst>
                <a:gd name="T0" fmla="*/ 1308 w 1368"/>
                <a:gd name="T1" fmla="*/ 3252 h 3270"/>
                <a:gd name="T2" fmla="*/ 1194 w 1368"/>
                <a:gd name="T3" fmla="*/ 3222 h 3270"/>
                <a:gd name="T4" fmla="*/ 1080 w 1368"/>
                <a:gd name="T5" fmla="*/ 3180 h 3270"/>
                <a:gd name="T6" fmla="*/ 972 w 1368"/>
                <a:gd name="T7" fmla="*/ 3132 h 3270"/>
                <a:gd name="T8" fmla="*/ 864 w 1368"/>
                <a:gd name="T9" fmla="*/ 3072 h 3270"/>
                <a:gd name="T10" fmla="*/ 762 w 1368"/>
                <a:gd name="T11" fmla="*/ 3012 h 3270"/>
                <a:gd name="T12" fmla="*/ 666 w 1368"/>
                <a:gd name="T13" fmla="*/ 2940 h 3270"/>
                <a:gd name="T14" fmla="*/ 576 w 1368"/>
                <a:gd name="T15" fmla="*/ 2862 h 3270"/>
                <a:gd name="T16" fmla="*/ 486 w 1368"/>
                <a:gd name="T17" fmla="*/ 2778 h 3270"/>
                <a:gd name="T18" fmla="*/ 408 w 1368"/>
                <a:gd name="T19" fmla="*/ 2688 h 3270"/>
                <a:gd name="T20" fmla="*/ 330 w 1368"/>
                <a:gd name="T21" fmla="*/ 2592 h 3270"/>
                <a:gd name="T22" fmla="*/ 264 w 1368"/>
                <a:gd name="T23" fmla="*/ 2496 h 3270"/>
                <a:gd name="T24" fmla="*/ 204 w 1368"/>
                <a:gd name="T25" fmla="*/ 2388 h 3270"/>
                <a:gd name="T26" fmla="*/ 150 w 1368"/>
                <a:gd name="T27" fmla="*/ 2280 h 3270"/>
                <a:gd name="T28" fmla="*/ 108 w 1368"/>
                <a:gd name="T29" fmla="*/ 2166 h 3270"/>
                <a:gd name="T30" fmla="*/ 66 w 1368"/>
                <a:gd name="T31" fmla="*/ 2052 h 3270"/>
                <a:gd name="T32" fmla="*/ 36 w 1368"/>
                <a:gd name="T33" fmla="*/ 1938 h 3270"/>
                <a:gd name="T34" fmla="*/ 18 w 1368"/>
                <a:gd name="T35" fmla="*/ 1818 h 3270"/>
                <a:gd name="T36" fmla="*/ 6 w 1368"/>
                <a:gd name="T37" fmla="*/ 1698 h 3270"/>
                <a:gd name="T38" fmla="*/ 0 w 1368"/>
                <a:gd name="T39" fmla="*/ 1578 h 3270"/>
                <a:gd name="T40" fmla="*/ 6 w 1368"/>
                <a:gd name="T41" fmla="*/ 1458 h 3270"/>
                <a:gd name="T42" fmla="*/ 18 w 1368"/>
                <a:gd name="T43" fmla="*/ 1338 h 3270"/>
                <a:gd name="T44" fmla="*/ 36 w 1368"/>
                <a:gd name="T45" fmla="*/ 1218 h 3270"/>
                <a:gd name="T46" fmla="*/ 66 w 1368"/>
                <a:gd name="T47" fmla="*/ 1104 h 3270"/>
                <a:gd name="T48" fmla="*/ 108 w 1368"/>
                <a:gd name="T49" fmla="*/ 990 h 3270"/>
                <a:gd name="T50" fmla="*/ 150 w 1368"/>
                <a:gd name="T51" fmla="*/ 876 h 3270"/>
                <a:gd name="T52" fmla="*/ 204 w 1368"/>
                <a:gd name="T53" fmla="*/ 768 h 3270"/>
                <a:gd name="T54" fmla="*/ 264 w 1368"/>
                <a:gd name="T55" fmla="*/ 660 h 3270"/>
                <a:gd name="T56" fmla="*/ 330 w 1368"/>
                <a:gd name="T57" fmla="*/ 564 h 3270"/>
                <a:gd name="T58" fmla="*/ 408 w 1368"/>
                <a:gd name="T59" fmla="*/ 468 h 3270"/>
                <a:gd name="T60" fmla="*/ 486 w 1368"/>
                <a:gd name="T61" fmla="*/ 378 h 3270"/>
                <a:gd name="T62" fmla="*/ 576 w 1368"/>
                <a:gd name="T63" fmla="*/ 294 h 3270"/>
                <a:gd name="T64" fmla="*/ 666 w 1368"/>
                <a:gd name="T65" fmla="*/ 216 h 3270"/>
                <a:gd name="T66" fmla="*/ 762 w 1368"/>
                <a:gd name="T67" fmla="*/ 144 h 3270"/>
                <a:gd name="T68" fmla="*/ 864 w 1368"/>
                <a:gd name="T69" fmla="*/ 84 h 3270"/>
                <a:gd name="T70" fmla="*/ 972 w 1368"/>
                <a:gd name="T71" fmla="*/ 24 h 3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8" h="3270">
                  <a:moveTo>
                    <a:pt x="1368" y="3270"/>
                  </a:moveTo>
                  <a:lnTo>
                    <a:pt x="1308" y="3252"/>
                  </a:lnTo>
                  <a:lnTo>
                    <a:pt x="1254" y="3240"/>
                  </a:lnTo>
                  <a:lnTo>
                    <a:pt x="1194" y="3222"/>
                  </a:lnTo>
                  <a:lnTo>
                    <a:pt x="1140" y="3198"/>
                  </a:lnTo>
                  <a:lnTo>
                    <a:pt x="1080" y="3180"/>
                  </a:lnTo>
                  <a:lnTo>
                    <a:pt x="1026" y="3156"/>
                  </a:lnTo>
                  <a:lnTo>
                    <a:pt x="972" y="3132"/>
                  </a:lnTo>
                  <a:lnTo>
                    <a:pt x="918" y="3102"/>
                  </a:lnTo>
                  <a:lnTo>
                    <a:pt x="864" y="3072"/>
                  </a:lnTo>
                  <a:lnTo>
                    <a:pt x="816" y="3042"/>
                  </a:lnTo>
                  <a:lnTo>
                    <a:pt x="762" y="3012"/>
                  </a:lnTo>
                  <a:lnTo>
                    <a:pt x="714" y="2976"/>
                  </a:lnTo>
                  <a:lnTo>
                    <a:pt x="666" y="2940"/>
                  </a:lnTo>
                  <a:lnTo>
                    <a:pt x="618" y="2898"/>
                  </a:lnTo>
                  <a:lnTo>
                    <a:pt x="576" y="2862"/>
                  </a:lnTo>
                  <a:lnTo>
                    <a:pt x="528" y="2820"/>
                  </a:lnTo>
                  <a:lnTo>
                    <a:pt x="486" y="2778"/>
                  </a:lnTo>
                  <a:lnTo>
                    <a:pt x="444" y="2736"/>
                  </a:lnTo>
                  <a:lnTo>
                    <a:pt x="408" y="2688"/>
                  </a:lnTo>
                  <a:lnTo>
                    <a:pt x="366" y="2640"/>
                  </a:lnTo>
                  <a:lnTo>
                    <a:pt x="330" y="2592"/>
                  </a:lnTo>
                  <a:lnTo>
                    <a:pt x="294" y="2544"/>
                  </a:lnTo>
                  <a:lnTo>
                    <a:pt x="264" y="2496"/>
                  </a:lnTo>
                  <a:lnTo>
                    <a:pt x="234" y="2442"/>
                  </a:lnTo>
                  <a:lnTo>
                    <a:pt x="204" y="2388"/>
                  </a:lnTo>
                  <a:lnTo>
                    <a:pt x="174" y="2334"/>
                  </a:lnTo>
                  <a:lnTo>
                    <a:pt x="150" y="2280"/>
                  </a:lnTo>
                  <a:lnTo>
                    <a:pt x="126" y="2226"/>
                  </a:lnTo>
                  <a:lnTo>
                    <a:pt x="108" y="2166"/>
                  </a:lnTo>
                  <a:lnTo>
                    <a:pt x="84" y="2112"/>
                  </a:lnTo>
                  <a:lnTo>
                    <a:pt x="66" y="2052"/>
                  </a:lnTo>
                  <a:lnTo>
                    <a:pt x="54" y="1998"/>
                  </a:lnTo>
                  <a:lnTo>
                    <a:pt x="36" y="1938"/>
                  </a:lnTo>
                  <a:lnTo>
                    <a:pt x="30" y="1878"/>
                  </a:lnTo>
                  <a:lnTo>
                    <a:pt x="18" y="1818"/>
                  </a:lnTo>
                  <a:lnTo>
                    <a:pt x="12" y="1758"/>
                  </a:lnTo>
                  <a:lnTo>
                    <a:pt x="6" y="1698"/>
                  </a:lnTo>
                  <a:lnTo>
                    <a:pt x="0" y="1638"/>
                  </a:lnTo>
                  <a:lnTo>
                    <a:pt x="0" y="1578"/>
                  </a:lnTo>
                  <a:lnTo>
                    <a:pt x="0" y="1518"/>
                  </a:lnTo>
                  <a:lnTo>
                    <a:pt x="6" y="1458"/>
                  </a:lnTo>
                  <a:lnTo>
                    <a:pt x="12" y="1398"/>
                  </a:lnTo>
                  <a:lnTo>
                    <a:pt x="18" y="1338"/>
                  </a:lnTo>
                  <a:lnTo>
                    <a:pt x="30" y="1278"/>
                  </a:lnTo>
                  <a:lnTo>
                    <a:pt x="36" y="1218"/>
                  </a:lnTo>
                  <a:lnTo>
                    <a:pt x="54" y="1158"/>
                  </a:lnTo>
                  <a:lnTo>
                    <a:pt x="66" y="1104"/>
                  </a:lnTo>
                  <a:lnTo>
                    <a:pt x="84" y="1044"/>
                  </a:lnTo>
                  <a:lnTo>
                    <a:pt x="108" y="990"/>
                  </a:lnTo>
                  <a:lnTo>
                    <a:pt x="126" y="930"/>
                  </a:lnTo>
                  <a:lnTo>
                    <a:pt x="150" y="876"/>
                  </a:lnTo>
                  <a:lnTo>
                    <a:pt x="174" y="822"/>
                  </a:lnTo>
                  <a:lnTo>
                    <a:pt x="204" y="768"/>
                  </a:lnTo>
                  <a:lnTo>
                    <a:pt x="234" y="714"/>
                  </a:lnTo>
                  <a:lnTo>
                    <a:pt x="264" y="660"/>
                  </a:lnTo>
                  <a:lnTo>
                    <a:pt x="294" y="612"/>
                  </a:lnTo>
                  <a:lnTo>
                    <a:pt x="330" y="564"/>
                  </a:lnTo>
                  <a:lnTo>
                    <a:pt x="366" y="516"/>
                  </a:lnTo>
                  <a:lnTo>
                    <a:pt x="408" y="468"/>
                  </a:lnTo>
                  <a:lnTo>
                    <a:pt x="444" y="426"/>
                  </a:lnTo>
                  <a:lnTo>
                    <a:pt x="486" y="378"/>
                  </a:lnTo>
                  <a:lnTo>
                    <a:pt x="528" y="336"/>
                  </a:lnTo>
                  <a:lnTo>
                    <a:pt x="576" y="294"/>
                  </a:lnTo>
                  <a:lnTo>
                    <a:pt x="618" y="258"/>
                  </a:lnTo>
                  <a:lnTo>
                    <a:pt x="666" y="216"/>
                  </a:lnTo>
                  <a:lnTo>
                    <a:pt x="714" y="180"/>
                  </a:lnTo>
                  <a:lnTo>
                    <a:pt x="762" y="144"/>
                  </a:lnTo>
                  <a:lnTo>
                    <a:pt x="816" y="114"/>
                  </a:lnTo>
                  <a:lnTo>
                    <a:pt x="864" y="84"/>
                  </a:lnTo>
                  <a:lnTo>
                    <a:pt x="918" y="54"/>
                  </a:lnTo>
                  <a:lnTo>
                    <a:pt x="972" y="24"/>
                  </a:lnTo>
                  <a:lnTo>
                    <a:pt x="102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4" name="Freeform 816"/>
            <p:cNvSpPr>
              <a:spLocks/>
            </p:cNvSpPr>
            <p:nvPr/>
          </p:nvSpPr>
          <p:spPr bwMode="auto">
            <a:xfrm>
              <a:off x="2313" y="1141"/>
              <a:ext cx="1182" cy="3270"/>
            </a:xfrm>
            <a:custGeom>
              <a:avLst/>
              <a:gdLst>
                <a:gd name="T0" fmla="*/ 1134 w 1182"/>
                <a:gd name="T1" fmla="*/ 3252 h 3270"/>
                <a:gd name="T2" fmla="*/ 1032 w 1182"/>
                <a:gd name="T3" fmla="*/ 3222 h 3270"/>
                <a:gd name="T4" fmla="*/ 936 w 1182"/>
                <a:gd name="T5" fmla="*/ 3180 h 3270"/>
                <a:gd name="T6" fmla="*/ 840 w 1182"/>
                <a:gd name="T7" fmla="*/ 3132 h 3270"/>
                <a:gd name="T8" fmla="*/ 744 w 1182"/>
                <a:gd name="T9" fmla="*/ 3072 h 3270"/>
                <a:gd name="T10" fmla="*/ 660 w 1182"/>
                <a:gd name="T11" fmla="*/ 3012 h 3270"/>
                <a:gd name="T12" fmla="*/ 576 w 1182"/>
                <a:gd name="T13" fmla="*/ 2940 h 3270"/>
                <a:gd name="T14" fmla="*/ 492 w 1182"/>
                <a:gd name="T15" fmla="*/ 2862 h 3270"/>
                <a:gd name="T16" fmla="*/ 420 w 1182"/>
                <a:gd name="T17" fmla="*/ 2778 h 3270"/>
                <a:gd name="T18" fmla="*/ 348 w 1182"/>
                <a:gd name="T19" fmla="*/ 2688 h 3270"/>
                <a:gd name="T20" fmla="*/ 282 w 1182"/>
                <a:gd name="T21" fmla="*/ 2592 h 3270"/>
                <a:gd name="T22" fmla="*/ 228 w 1182"/>
                <a:gd name="T23" fmla="*/ 2496 h 3270"/>
                <a:gd name="T24" fmla="*/ 174 w 1182"/>
                <a:gd name="T25" fmla="*/ 2388 h 3270"/>
                <a:gd name="T26" fmla="*/ 126 w 1182"/>
                <a:gd name="T27" fmla="*/ 2280 h 3270"/>
                <a:gd name="T28" fmla="*/ 90 w 1182"/>
                <a:gd name="T29" fmla="*/ 2166 h 3270"/>
                <a:gd name="T30" fmla="*/ 54 w 1182"/>
                <a:gd name="T31" fmla="*/ 2052 h 3270"/>
                <a:gd name="T32" fmla="*/ 30 w 1182"/>
                <a:gd name="T33" fmla="*/ 1938 h 3270"/>
                <a:gd name="T34" fmla="*/ 12 w 1182"/>
                <a:gd name="T35" fmla="*/ 1818 h 3270"/>
                <a:gd name="T36" fmla="*/ 0 w 1182"/>
                <a:gd name="T37" fmla="*/ 1698 h 3270"/>
                <a:gd name="T38" fmla="*/ 0 w 1182"/>
                <a:gd name="T39" fmla="*/ 1578 h 3270"/>
                <a:gd name="T40" fmla="*/ 0 w 1182"/>
                <a:gd name="T41" fmla="*/ 1458 h 3270"/>
                <a:gd name="T42" fmla="*/ 12 w 1182"/>
                <a:gd name="T43" fmla="*/ 1338 h 3270"/>
                <a:gd name="T44" fmla="*/ 30 w 1182"/>
                <a:gd name="T45" fmla="*/ 1218 h 3270"/>
                <a:gd name="T46" fmla="*/ 54 w 1182"/>
                <a:gd name="T47" fmla="*/ 1104 h 3270"/>
                <a:gd name="T48" fmla="*/ 90 w 1182"/>
                <a:gd name="T49" fmla="*/ 990 h 3270"/>
                <a:gd name="T50" fmla="*/ 126 w 1182"/>
                <a:gd name="T51" fmla="*/ 876 h 3270"/>
                <a:gd name="T52" fmla="*/ 174 w 1182"/>
                <a:gd name="T53" fmla="*/ 768 h 3270"/>
                <a:gd name="T54" fmla="*/ 228 w 1182"/>
                <a:gd name="T55" fmla="*/ 660 h 3270"/>
                <a:gd name="T56" fmla="*/ 282 w 1182"/>
                <a:gd name="T57" fmla="*/ 564 h 3270"/>
                <a:gd name="T58" fmla="*/ 348 w 1182"/>
                <a:gd name="T59" fmla="*/ 468 h 3270"/>
                <a:gd name="T60" fmla="*/ 420 w 1182"/>
                <a:gd name="T61" fmla="*/ 378 h 3270"/>
                <a:gd name="T62" fmla="*/ 492 w 1182"/>
                <a:gd name="T63" fmla="*/ 294 h 3270"/>
                <a:gd name="T64" fmla="*/ 576 w 1182"/>
                <a:gd name="T65" fmla="*/ 216 h 3270"/>
                <a:gd name="T66" fmla="*/ 660 w 1182"/>
                <a:gd name="T67" fmla="*/ 144 h 3270"/>
                <a:gd name="T68" fmla="*/ 744 w 1182"/>
                <a:gd name="T69" fmla="*/ 84 h 3270"/>
                <a:gd name="T70" fmla="*/ 840 w 1182"/>
                <a:gd name="T71" fmla="*/ 24 h 3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2" h="3270">
                  <a:moveTo>
                    <a:pt x="1182" y="3270"/>
                  </a:moveTo>
                  <a:lnTo>
                    <a:pt x="1134" y="3252"/>
                  </a:lnTo>
                  <a:lnTo>
                    <a:pt x="1080" y="3240"/>
                  </a:lnTo>
                  <a:lnTo>
                    <a:pt x="1032" y="3222"/>
                  </a:lnTo>
                  <a:lnTo>
                    <a:pt x="984" y="3198"/>
                  </a:lnTo>
                  <a:lnTo>
                    <a:pt x="936" y="3180"/>
                  </a:lnTo>
                  <a:lnTo>
                    <a:pt x="888" y="3156"/>
                  </a:lnTo>
                  <a:lnTo>
                    <a:pt x="840" y="3132"/>
                  </a:lnTo>
                  <a:lnTo>
                    <a:pt x="792" y="3102"/>
                  </a:lnTo>
                  <a:lnTo>
                    <a:pt x="744" y="3072"/>
                  </a:lnTo>
                  <a:lnTo>
                    <a:pt x="702" y="3042"/>
                  </a:lnTo>
                  <a:lnTo>
                    <a:pt x="660" y="3012"/>
                  </a:lnTo>
                  <a:lnTo>
                    <a:pt x="618" y="2976"/>
                  </a:lnTo>
                  <a:lnTo>
                    <a:pt x="576" y="2940"/>
                  </a:lnTo>
                  <a:lnTo>
                    <a:pt x="534" y="2898"/>
                  </a:lnTo>
                  <a:lnTo>
                    <a:pt x="492" y="2862"/>
                  </a:lnTo>
                  <a:lnTo>
                    <a:pt x="456" y="2820"/>
                  </a:lnTo>
                  <a:lnTo>
                    <a:pt x="420" y="2778"/>
                  </a:lnTo>
                  <a:lnTo>
                    <a:pt x="384" y="2736"/>
                  </a:lnTo>
                  <a:lnTo>
                    <a:pt x="348" y="2688"/>
                  </a:lnTo>
                  <a:lnTo>
                    <a:pt x="318" y="2640"/>
                  </a:lnTo>
                  <a:lnTo>
                    <a:pt x="282" y="2592"/>
                  </a:lnTo>
                  <a:lnTo>
                    <a:pt x="252" y="2544"/>
                  </a:lnTo>
                  <a:lnTo>
                    <a:pt x="228" y="2496"/>
                  </a:lnTo>
                  <a:lnTo>
                    <a:pt x="198" y="2442"/>
                  </a:lnTo>
                  <a:lnTo>
                    <a:pt x="174" y="2388"/>
                  </a:lnTo>
                  <a:lnTo>
                    <a:pt x="150" y="2334"/>
                  </a:lnTo>
                  <a:lnTo>
                    <a:pt x="126" y="2280"/>
                  </a:lnTo>
                  <a:lnTo>
                    <a:pt x="108" y="2226"/>
                  </a:lnTo>
                  <a:lnTo>
                    <a:pt x="90" y="2166"/>
                  </a:lnTo>
                  <a:lnTo>
                    <a:pt x="72" y="2112"/>
                  </a:lnTo>
                  <a:lnTo>
                    <a:pt x="54" y="2052"/>
                  </a:lnTo>
                  <a:lnTo>
                    <a:pt x="42" y="1998"/>
                  </a:lnTo>
                  <a:lnTo>
                    <a:pt x="30" y="1938"/>
                  </a:lnTo>
                  <a:lnTo>
                    <a:pt x="24" y="1878"/>
                  </a:lnTo>
                  <a:lnTo>
                    <a:pt x="12" y="1818"/>
                  </a:lnTo>
                  <a:lnTo>
                    <a:pt x="6" y="1758"/>
                  </a:lnTo>
                  <a:lnTo>
                    <a:pt x="0" y="1698"/>
                  </a:lnTo>
                  <a:lnTo>
                    <a:pt x="0" y="1638"/>
                  </a:lnTo>
                  <a:lnTo>
                    <a:pt x="0" y="1578"/>
                  </a:lnTo>
                  <a:lnTo>
                    <a:pt x="0" y="1518"/>
                  </a:lnTo>
                  <a:lnTo>
                    <a:pt x="0" y="1458"/>
                  </a:lnTo>
                  <a:lnTo>
                    <a:pt x="6" y="1398"/>
                  </a:lnTo>
                  <a:lnTo>
                    <a:pt x="12" y="1338"/>
                  </a:lnTo>
                  <a:lnTo>
                    <a:pt x="24" y="1278"/>
                  </a:lnTo>
                  <a:lnTo>
                    <a:pt x="30" y="1218"/>
                  </a:lnTo>
                  <a:lnTo>
                    <a:pt x="42" y="1158"/>
                  </a:lnTo>
                  <a:lnTo>
                    <a:pt x="54" y="1104"/>
                  </a:lnTo>
                  <a:lnTo>
                    <a:pt x="72" y="1044"/>
                  </a:lnTo>
                  <a:lnTo>
                    <a:pt x="90" y="990"/>
                  </a:lnTo>
                  <a:lnTo>
                    <a:pt x="108" y="930"/>
                  </a:lnTo>
                  <a:lnTo>
                    <a:pt x="126" y="876"/>
                  </a:lnTo>
                  <a:lnTo>
                    <a:pt x="150" y="822"/>
                  </a:lnTo>
                  <a:lnTo>
                    <a:pt x="174" y="768"/>
                  </a:lnTo>
                  <a:lnTo>
                    <a:pt x="198" y="714"/>
                  </a:lnTo>
                  <a:lnTo>
                    <a:pt x="228" y="660"/>
                  </a:lnTo>
                  <a:lnTo>
                    <a:pt x="252" y="612"/>
                  </a:lnTo>
                  <a:lnTo>
                    <a:pt x="282" y="564"/>
                  </a:lnTo>
                  <a:lnTo>
                    <a:pt x="318" y="516"/>
                  </a:lnTo>
                  <a:lnTo>
                    <a:pt x="348" y="468"/>
                  </a:lnTo>
                  <a:lnTo>
                    <a:pt x="384" y="426"/>
                  </a:lnTo>
                  <a:lnTo>
                    <a:pt x="420" y="378"/>
                  </a:lnTo>
                  <a:lnTo>
                    <a:pt x="456" y="336"/>
                  </a:lnTo>
                  <a:lnTo>
                    <a:pt x="492" y="294"/>
                  </a:lnTo>
                  <a:lnTo>
                    <a:pt x="534" y="258"/>
                  </a:lnTo>
                  <a:lnTo>
                    <a:pt x="576" y="216"/>
                  </a:lnTo>
                  <a:lnTo>
                    <a:pt x="618" y="180"/>
                  </a:lnTo>
                  <a:lnTo>
                    <a:pt x="660" y="144"/>
                  </a:lnTo>
                  <a:lnTo>
                    <a:pt x="702" y="114"/>
                  </a:lnTo>
                  <a:lnTo>
                    <a:pt x="744" y="84"/>
                  </a:lnTo>
                  <a:lnTo>
                    <a:pt x="792" y="54"/>
                  </a:lnTo>
                  <a:lnTo>
                    <a:pt x="840" y="24"/>
                  </a:lnTo>
                  <a:lnTo>
                    <a:pt x="88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5" name="Freeform 817"/>
            <p:cNvSpPr>
              <a:spLocks/>
            </p:cNvSpPr>
            <p:nvPr/>
          </p:nvSpPr>
          <p:spPr bwMode="auto">
            <a:xfrm>
              <a:off x="2943" y="1141"/>
              <a:ext cx="684" cy="3270"/>
            </a:xfrm>
            <a:custGeom>
              <a:avLst/>
              <a:gdLst>
                <a:gd name="T0" fmla="*/ 654 w 684"/>
                <a:gd name="T1" fmla="*/ 3252 h 3270"/>
                <a:gd name="T2" fmla="*/ 600 w 684"/>
                <a:gd name="T3" fmla="*/ 3222 h 3270"/>
                <a:gd name="T4" fmla="*/ 540 w 684"/>
                <a:gd name="T5" fmla="*/ 3180 h 3270"/>
                <a:gd name="T6" fmla="*/ 486 w 684"/>
                <a:gd name="T7" fmla="*/ 3132 h 3270"/>
                <a:gd name="T8" fmla="*/ 432 w 684"/>
                <a:gd name="T9" fmla="*/ 3072 h 3270"/>
                <a:gd name="T10" fmla="*/ 384 w 684"/>
                <a:gd name="T11" fmla="*/ 3012 h 3270"/>
                <a:gd name="T12" fmla="*/ 330 w 684"/>
                <a:gd name="T13" fmla="*/ 2940 h 3270"/>
                <a:gd name="T14" fmla="*/ 288 w 684"/>
                <a:gd name="T15" fmla="*/ 2862 h 3270"/>
                <a:gd name="T16" fmla="*/ 246 w 684"/>
                <a:gd name="T17" fmla="*/ 2778 h 3270"/>
                <a:gd name="T18" fmla="*/ 204 w 684"/>
                <a:gd name="T19" fmla="*/ 2688 h 3270"/>
                <a:gd name="T20" fmla="*/ 168 w 684"/>
                <a:gd name="T21" fmla="*/ 2592 h 3270"/>
                <a:gd name="T22" fmla="*/ 132 w 684"/>
                <a:gd name="T23" fmla="*/ 2496 h 3270"/>
                <a:gd name="T24" fmla="*/ 102 w 684"/>
                <a:gd name="T25" fmla="*/ 2388 h 3270"/>
                <a:gd name="T26" fmla="*/ 78 w 684"/>
                <a:gd name="T27" fmla="*/ 2280 h 3270"/>
                <a:gd name="T28" fmla="*/ 54 w 684"/>
                <a:gd name="T29" fmla="*/ 2166 h 3270"/>
                <a:gd name="T30" fmla="*/ 36 w 684"/>
                <a:gd name="T31" fmla="*/ 2052 h 3270"/>
                <a:gd name="T32" fmla="*/ 18 w 684"/>
                <a:gd name="T33" fmla="*/ 1938 h 3270"/>
                <a:gd name="T34" fmla="*/ 12 w 684"/>
                <a:gd name="T35" fmla="*/ 1818 h 3270"/>
                <a:gd name="T36" fmla="*/ 0 w 684"/>
                <a:gd name="T37" fmla="*/ 1698 h 3270"/>
                <a:gd name="T38" fmla="*/ 0 w 684"/>
                <a:gd name="T39" fmla="*/ 1578 h 3270"/>
                <a:gd name="T40" fmla="*/ 0 w 684"/>
                <a:gd name="T41" fmla="*/ 1458 h 3270"/>
                <a:gd name="T42" fmla="*/ 12 w 684"/>
                <a:gd name="T43" fmla="*/ 1338 h 3270"/>
                <a:gd name="T44" fmla="*/ 18 w 684"/>
                <a:gd name="T45" fmla="*/ 1218 h 3270"/>
                <a:gd name="T46" fmla="*/ 36 w 684"/>
                <a:gd name="T47" fmla="*/ 1104 h 3270"/>
                <a:gd name="T48" fmla="*/ 54 w 684"/>
                <a:gd name="T49" fmla="*/ 990 h 3270"/>
                <a:gd name="T50" fmla="*/ 78 w 684"/>
                <a:gd name="T51" fmla="*/ 876 h 3270"/>
                <a:gd name="T52" fmla="*/ 102 w 684"/>
                <a:gd name="T53" fmla="*/ 768 h 3270"/>
                <a:gd name="T54" fmla="*/ 132 w 684"/>
                <a:gd name="T55" fmla="*/ 660 h 3270"/>
                <a:gd name="T56" fmla="*/ 168 w 684"/>
                <a:gd name="T57" fmla="*/ 564 h 3270"/>
                <a:gd name="T58" fmla="*/ 204 w 684"/>
                <a:gd name="T59" fmla="*/ 468 h 3270"/>
                <a:gd name="T60" fmla="*/ 246 w 684"/>
                <a:gd name="T61" fmla="*/ 378 h 3270"/>
                <a:gd name="T62" fmla="*/ 288 w 684"/>
                <a:gd name="T63" fmla="*/ 294 h 3270"/>
                <a:gd name="T64" fmla="*/ 330 w 684"/>
                <a:gd name="T65" fmla="*/ 216 h 3270"/>
                <a:gd name="T66" fmla="*/ 384 w 684"/>
                <a:gd name="T67" fmla="*/ 144 h 3270"/>
                <a:gd name="T68" fmla="*/ 432 w 684"/>
                <a:gd name="T69" fmla="*/ 84 h 3270"/>
                <a:gd name="T70" fmla="*/ 486 w 684"/>
                <a:gd name="T71" fmla="*/ 24 h 3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84" h="3270">
                  <a:moveTo>
                    <a:pt x="684" y="3270"/>
                  </a:moveTo>
                  <a:lnTo>
                    <a:pt x="654" y="3252"/>
                  </a:lnTo>
                  <a:lnTo>
                    <a:pt x="624" y="3240"/>
                  </a:lnTo>
                  <a:lnTo>
                    <a:pt x="600" y="3222"/>
                  </a:lnTo>
                  <a:lnTo>
                    <a:pt x="570" y="3198"/>
                  </a:lnTo>
                  <a:lnTo>
                    <a:pt x="540" y="3180"/>
                  </a:lnTo>
                  <a:lnTo>
                    <a:pt x="510" y="3156"/>
                  </a:lnTo>
                  <a:lnTo>
                    <a:pt x="486" y="3132"/>
                  </a:lnTo>
                  <a:lnTo>
                    <a:pt x="456" y="3102"/>
                  </a:lnTo>
                  <a:lnTo>
                    <a:pt x="432" y="3072"/>
                  </a:lnTo>
                  <a:lnTo>
                    <a:pt x="408" y="3042"/>
                  </a:lnTo>
                  <a:lnTo>
                    <a:pt x="384" y="3012"/>
                  </a:lnTo>
                  <a:lnTo>
                    <a:pt x="354" y="2976"/>
                  </a:lnTo>
                  <a:lnTo>
                    <a:pt x="330" y="2940"/>
                  </a:lnTo>
                  <a:lnTo>
                    <a:pt x="312" y="2898"/>
                  </a:lnTo>
                  <a:lnTo>
                    <a:pt x="288" y="2862"/>
                  </a:lnTo>
                  <a:lnTo>
                    <a:pt x="264" y="2820"/>
                  </a:lnTo>
                  <a:lnTo>
                    <a:pt x="246" y="2778"/>
                  </a:lnTo>
                  <a:lnTo>
                    <a:pt x="222" y="2736"/>
                  </a:lnTo>
                  <a:lnTo>
                    <a:pt x="204" y="2688"/>
                  </a:lnTo>
                  <a:lnTo>
                    <a:pt x="186" y="2640"/>
                  </a:lnTo>
                  <a:lnTo>
                    <a:pt x="168" y="2592"/>
                  </a:lnTo>
                  <a:lnTo>
                    <a:pt x="150" y="2544"/>
                  </a:lnTo>
                  <a:lnTo>
                    <a:pt x="132" y="2496"/>
                  </a:lnTo>
                  <a:lnTo>
                    <a:pt x="114" y="2442"/>
                  </a:lnTo>
                  <a:lnTo>
                    <a:pt x="102" y="2388"/>
                  </a:lnTo>
                  <a:lnTo>
                    <a:pt x="90" y="2334"/>
                  </a:lnTo>
                  <a:lnTo>
                    <a:pt x="78" y="2280"/>
                  </a:lnTo>
                  <a:lnTo>
                    <a:pt x="66" y="2226"/>
                  </a:lnTo>
                  <a:lnTo>
                    <a:pt x="54" y="2166"/>
                  </a:lnTo>
                  <a:lnTo>
                    <a:pt x="42" y="2112"/>
                  </a:lnTo>
                  <a:lnTo>
                    <a:pt x="36" y="2052"/>
                  </a:lnTo>
                  <a:lnTo>
                    <a:pt x="24" y="1998"/>
                  </a:lnTo>
                  <a:lnTo>
                    <a:pt x="18" y="1938"/>
                  </a:lnTo>
                  <a:lnTo>
                    <a:pt x="12" y="1878"/>
                  </a:lnTo>
                  <a:lnTo>
                    <a:pt x="12" y="1818"/>
                  </a:lnTo>
                  <a:lnTo>
                    <a:pt x="6" y="1758"/>
                  </a:lnTo>
                  <a:lnTo>
                    <a:pt x="0" y="1698"/>
                  </a:lnTo>
                  <a:lnTo>
                    <a:pt x="0" y="1638"/>
                  </a:lnTo>
                  <a:lnTo>
                    <a:pt x="0" y="1578"/>
                  </a:lnTo>
                  <a:lnTo>
                    <a:pt x="0" y="1518"/>
                  </a:lnTo>
                  <a:lnTo>
                    <a:pt x="0" y="1458"/>
                  </a:lnTo>
                  <a:lnTo>
                    <a:pt x="6" y="1398"/>
                  </a:lnTo>
                  <a:lnTo>
                    <a:pt x="12" y="1338"/>
                  </a:lnTo>
                  <a:lnTo>
                    <a:pt x="12" y="1278"/>
                  </a:lnTo>
                  <a:lnTo>
                    <a:pt x="18" y="1218"/>
                  </a:lnTo>
                  <a:lnTo>
                    <a:pt x="24" y="1158"/>
                  </a:lnTo>
                  <a:lnTo>
                    <a:pt x="36" y="1104"/>
                  </a:lnTo>
                  <a:lnTo>
                    <a:pt x="42" y="1044"/>
                  </a:lnTo>
                  <a:lnTo>
                    <a:pt x="54" y="990"/>
                  </a:lnTo>
                  <a:lnTo>
                    <a:pt x="66" y="930"/>
                  </a:lnTo>
                  <a:lnTo>
                    <a:pt x="78" y="876"/>
                  </a:lnTo>
                  <a:lnTo>
                    <a:pt x="90" y="822"/>
                  </a:lnTo>
                  <a:lnTo>
                    <a:pt x="102" y="768"/>
                  </a:lnTo>
                  <a:lnTo>
                    <a:pt x="114" y="714"/>
                  </a:lnTo>
                  <a:lnTo>
                    <a:pt x="132" y="660"/>
                  </a:lnTo>
                  <a:lnTo>
                    <a:pt x="150" y="612"/>
                  </a:lnTo>
                  <a:lnTo>
                    <a:pt x="168" y="564"/>
                  </a:lnTo>
                  <a:lnTo>
                    <a:pt x="186" y="516"/>
                  </a:lnTo>
                  <a:lnTo>
                    <a:pt x="204" y="468"/>
                  </a:lnTo>
                  <a:lnTo>
                    <a:pt x="222" y="426"/>
                  </a:lnTo>
                  <a:lnTo>
                    <a:pt x="246" y="378"/>
                  </a:lnTo>
                  <a:lnTo>
                    <a:pt x="264" y="336"/>
                  </a:lnTo>
                  <a:lnTo>
                    <a:pt x="288" y="294"/>
                  </a:lnTo>
                  <a:lnTo>
                    <a:pt x="312" y="258"/>
                  </a:lnTo>
                  <a:lnTo>
                    <a:pt x="330" y="216"/>
                  </a:lnTo>
                  <a:lnTo>
                    <a:pt x="354" y="180"/>
                  </a:lnTo>
                  <a:lnTo>
                    <a:pt x="384" y="144"/>
                  </a:lnTo>
                  <a:lnTo>
                    <a:pt x="408" y="114"/>
                  </a:lnTo>
                  <a:lnTo>
                    <a:pt x="432" y="84"/>
                  </a:lnTo>
                  <a:lnTo>
                    <a:pt x="456" y="54"/>
                  </a:lnTo>
                  <a:lnTo>
                    <a:pt x="486" y="24"/>
                  </a:lnTo>
                  <a:lnTo>
                    <a:pt x="5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6" name="Freeform 818"/>
            <p:cNvSpPr>
              <a:spLocks/>
            </p:cNvSpPr>
            <p:nvPr/>
          </p:nvSpPr>
          <p:spPr bwMode="auto">
            <a:xfrm>
              <a:off x="3807" y="1141"/>
              <a:ext cx="1" cy="3270"/>
            </a:xfrm>
            <a:custGeom>
              <a:avLst/>
              <a:gdLst>
                <a:gd name="T0" fmla="*/ 3252 h 3270"/>
                <a:gd name="T1" fmla="*/ 3222 h 3270"/>
                <a:gd name="T2" fmla="*/ 3180 h 3270"/>
                <a:gd name="T3" fmla="*/ 3132 h 3270"/>
                <a:gd name="T4" fmla="*/ 3072 h 3270"/>
                <a:gd name="T5" fmla="*/ 3012 h 3270"/>
                <a:gd name="T6" fmla="*/ 2940 h 3270"/>
                <a:gd name="T7" fmla="*/ 2862 h 3270"/>
                <a:gd name="T8" fmla="*/ 2778 h 3270"/>
                <a:gd name="T9" fmla="*/ 2688 h 3270"/>
                <a:gd name="T10" fmla="*/ 2592 h 3270"/>
                <a:gd name="T11" fmla="*/ 2496 h 3270"/>
                <a:gd name="T12" fmla="*/ 2388 h 3270"/>
                <a:gd name="T13" fmla="*/ 2280 h 3270"/>
                <a:gd name="T14" fmla="*/ 2166 h 3270"/>
                <a:gd name="T15" fmla="*/ 2052 h 3270"/>
                <a:gd name="T16" fmla="*/ 1938 h 3270"/>
                <a:gd name="T17" fmla="*/ 1818 h 3270"/>
                <a:gd name="T18" fmla="*/ 1698 h 3270"/>
                <a:gd name="T19" fmla="*/ 1578 h 3270"/>
                <a:gd name="T20" fmla="*/ 1458 h 3270"/>
                <a:gd name="T21" fmla="*/ 1338 h 3270"/>
                <a:gd name="T22" fmla="*/ 1218 h 3270"/>
                <a:gd name="T23" fmla="*/ 1104 h 3270"/>
                <a:gd name="T24" fmla="*/ 990 h 3270"/>
                <a:gd name="T25" fmla="*/ 876 h 3270"/>
                <a:gd name="T26" fmla="*/ 768 h 3270"/>
                <a:gd name="T27" fmla="*/ 660 h 3270"/>
                <a:gd name="T28" fmla="*/ 564 h 3270"/>
                <a:gd name="T29" fmla="*/ 468 h 3270"/>
                <a:gd name="T30" fmla="*/ 378 h 3270"/>
                <a:gd name="T31" fmla="*/ 294 h 3270"/>
                <a:gd name="T32" fmla="*/ 216 h 3270"/>
                <a:gd name="T33" fmla="*/ 144 h 3270"/>
                <a:gd name="T34" fmla="*/ 84 h 3270"/>
                <a:gd name="T35" fmla="*/ 24 h 32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</a:cxnLst>
              <a:rect l="0" t="0" r="r" b="b"/>
              <a:pathLst>
                <a:path h="3270">
                  <a:moveTo>
                    <a:pt x="0" y="3270"/>
                  </a:moveTo>
                  <a:lnTo>
                    <a:pt x="0" y="3252"/>
                  </a:lnTo>
                  <a:lnTo>
                    <a:pt x="0" y="3240"/>
                  </a:lnTo>
                  <a:lnTo>
                    <a:pt x="0" y="3222"/>
                  </a:lnTo>
                  <a:lnTo>
                    <a:pt x="0" y="3198"/>
                  </a:lnTo>
                  <a:lnTo>
                    <a:pt x="0" y="3180"/>
                  </a:lnTo>
                  <a:lnTo>
                    <a:pt x="0" y="3156"/>
                  </a:lnTo>
                  <a:lnTo>
                    <a:pt x="0" y="3132"/>
                  </a:lnTo>
                  <a:lnTo>
                    <a:pt x="0" y="3102"/>
                  </a:lnTo>
                  <a:lnTo>
                    <a:pt x="0" y="3072"/>
                  </a:lnTo>
                  <a:lnTo>
                    <a:pt x="0" y="3042"/>
                  </a:lnTo>
                  <a:lnTo>
                    <a:pt x="0" y="3012"/>
                  </a:lnTo>
                  <a:lnTo>
                    <a:pt x="0" y="2976"/>
                  </a:lnTo>
                  <a:lnTo>
                    <a:pt x="0" y="2940"/>
                  </a:lnTo>
                  <a:lnTo>
                    <a:pt x="0" y="2898"/>
                  </a:lnTo>
                  <a:lnTo>
                    <a:pt x="0" y="2862"/>
                  </a:lnTo>
                  <a:lnTo>
                    <a:pt x="0" y="2820"/>
                  </a:lnTo>
                  <a:lnTo>
                    <a:pt x="0" y="2778"/>
                  </a:lnTo>
                  <a:lnTo>
                    <a:pt x="0" y="2736"/>
                  </a:lnTo>
                  <a:lnTo>
                    <a:pt x="0" y="2688"/>
                  </a:lnTo>
                  <a:lnTo>
                    <a:pt x="0" y="2640"/>
                  </a:lnTo>
                  <a:lnTo>
                    <a:pt x="0" y="2592"/>
                  </a:lnTo>
                  <a:lnTo>
                    <a:pt x="0" y="2544"/>
                  </a:lnTo>
                  <a:lnTo>
                    <a:pt x="0" y="2496"/>
                  </a:lnTo>
                  <a:lnTo>
                    <a:pt x="0" y="2442"/>
                  </a:lnTo>
                  <a:lnTo>
                    <a:pt x="0" y="2388"/>
                  </a:lnTo>
                  <a:lnTo>
                    <a:pt x="0" y="2334"/>
                  </a:lnTo>
                  <a:lnTo>
                    <a:pt x="0" y="2280"/>
                  </a:lnTo>
                  <a:lnTo>
                    <a:pt x="0" y="2226"/>
                  </a:lnTo>
                  <a:lnTo>
                    <a:pt x="0" y="2166"/>
                  </a:lnTo>
                  <a:lnTo>
                    <a:pt x="0" y="2112"/>
                  </a:lnTo>
                  <a:lnTo>
                    <a:pt x="0" y="2052"/>
                  </a:lnTo>
                  <a:lnTo>
                    <a:pt x="0" y="1998"/>
                  </a:lnTo>
                  <a:lnTo>
                    <a:pt x="0" y="1938"/>
                  </a:lnTo>
                  <a:lnTo>
                    <a:pt x="0" y="1878"/>
                  </a:lnTo>
                  <a:lnTo>
                    <a:pt x="0" y="1818"/>
                  </a:lnTo>
                  <a:lnTo>
                    <a:pt x="0" y="1758"/>
                  </a:lnTo>
                  <a:lnTo>
                    <a:pt x="0" y="1698"/>
                  </a:lnTo>
                  <a:lnTo>
                    <a:pt x="0" y="1638"/>
                  </a:lnTo>
                  <a:lnTo>
                    <a:pt x="0" y="1578"/>
                  </a:lnTo>
                  <a:lnTo>
                    <a:pt x="0" y="1518"/>
                  </a:lnTo>
                  <a:lnTo>
                    <a:pt x="0" y="1458"/>
                  </a:lnTo>
                  <a:lnTo>
                    <a:pt x="0" y="1398"/>
                  </a:lnTo>
                  <a:lnTo>
                    <a:pt x="0" y="1338"/>
                  </a:lnTo>
                  <a:lnTo>
                    <a:pt x="0" y="1278"/>
                  </a:lnTo>
                  <a:lnTo>
                    <a:pt x="0" y="1218"/>
                  </a:lnTo>
                  <a:lnTo>
                    <a:pt x="0" y="1158"/>
                  </a:lnTo>
                  <a:lnTo>
                    <a:pt x="0" y="1104"/>
                  </a:lnTo>
                  <a:lnTo>
                    <a:pt x="0" y="1044"/>
                  </a:lnTo>
                  <a:lnTo>
                    <a:pt x="0" y="990"/>
                  </a:lnTo>
                  <a:lnTo>
                    <a:pt x="0" y="930"/>
                  </a:lnTo>
                  <a:lnTo>
                    <a:pt x="0" y="876"/>
                  </a:lnTo>
                  <a:lnTo>
                    <a:pt x="0" y="822"/>
                  </a:lnTo>
                  <a:lnTo>
                    <a:pt x="0" y="768"/>
                  </a:lnTo>
                  <a:lnTo>
                    <a:pt x="0" y="714"/>
                  </a:lnTo>
                  <a:lnTo>
                    <a:pt x="0" y="660"/>
                  </a:lnTo>
                  <a:lnTo>
                    <a:pt x="0" y="612"/>
                  </a:lnTo>
                  <a:lnTo>
                    <a:pt x="0" y="564"/>
                  </a:lnTo>
                  <a:lnTo>
                    <a:pt x="0" y="516"/>
                  </a:lnTo>
                  <a:lnTo>
                    <a:pt x="0" y="468"/>
                  </a:lnTo>
                  <a:lnTo>
                    <a:pt x="0" y="426"/>
                  </a:lnTo>
                  <a:lnTo>
                    <a:pt x="0" y="378"/>
                  </a:lnTo>
                  <a:lnTo>
                    <a:pt x="0" y="336"/>
                  </a:lnTo>
                  <a:lnTo>
                    <a:pt x="0" y="294"/>
                  </a:lnTo>
                  <a:lnTo>
                    <a:pt x="0" y="258"/>
                  </a:lnTo>
                  <a:lnTo>
                    <a:pt x="0" y="216"/>
                  </a:lnTo>
                  <a:lnTo>
                    <a:pt x="0" y="180"/>
                  </a:lnTo>
                  <a:lnTo>
                    <a:pt x="0" y="144"/>
                  </a:lnTo>
                  <a:lnTo>
                    <a:pt x="0" y="114"/>
                  </a:lnTo>
                  <a:lnTo>
                    <a:pt x="0" y="84"/>
                  </a:lnTo>
                  <a:lnTo>
                    <a:pt x="0" y="54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7" name="Freeform 819"/>
            <p:cNvSpPr>
              <a:spLocks/>
            </p:cNvSpPr>
            <p:nvPr/>
          </p:nvSpPr>
          <p:spPr bwMode="auto">
            <a:xfrm>
              <a:off x="3987" y="1141"/>
              <a:ext cx="684" cy="3270"/>
            </a:xfrm>
            <a:custGeom>
              <a:avLst/>
              <a:gdLst>
                <a:gd name="T0" fmla="*/ 30 w 684"/>
                <a:gd name="T1" fmla="*/ 3252 h 3270"/>
                <a:gd name="T2" fmla="*/ 84 w 684"/>
                <a:gd name="T3" fmla="*/ 3222 h 3270"/>
                <a:gd name="T4" fmla="*/ 144 w 684"/>
                <a:gd name="T5" fmla="*/ 3180 h 3270"/>
                <a:gd name="T6" fmla="*/ 198 w 684"/>
                <a:gd name="T7" fmla="*/ 3132 h 3270"/>
                <a:gd name="T8" fmla="*/ 252 w 684"/>
                <a:gd name="T9" fmla="*/ 3072 h 3270"/>
                <a:gd name="T10" fmla="*/ 300 w 684"/>
                <a:gd name="T11" fmla="*/ 3012 h 3270"/>
                <a:gd name="T12" fmla="*/ 354 w 684"/>
                <a:gd name="T13" fmla="*/ 2940 h 3270"/>
                <a:gd name="T14" fmla="*/ 396 w 684"/>
                <a:gd name="T15" fmla="*/ 2862 h 3270"/>
                <a:gd name="T16" fmla="*/ 438 w 684"/>
                <a:gd name="T17" fmla="*/ 2778 h 3270"/>
                <a:gd name="T18" fmla="*/ 480 w 684"/>
                <a:gd name="T19" fmla="*/ 2688 h 3270"/>
                <a:gd name="T20" fmla="*/ 516 w 684"/>
                <a:gd name="T21" fmla="*/ 2592 h 3270"/>
                <a:gd name="T22" fmla="*/ 552 w 684"/>
                <a:gd name="T23" fmla="*/ 2496 h 3270"/>
                <a:gd name="T24" fmla="*/ 582 w 684"/>
                <a:gd name="T25" fmla="*/ 2388 h 3270"/>
                <a:gd name="T26" fmla="*/ 606 w 684"/>
                <a:gd name="T27" fmla="*/ 2280 h 3270"/>
                <a:gd name="T28" fmla="*/ 630 w 684"/>
                <a:gd name="T29" fmla="*/ 2166 h 3270"/>
                <a:gd name="T30" fmla="*/ 648 w 684"/>
                <a:gd name="T31" fmla="*/ 2052 h 3270"/>
                <a:gd name="T32" fmla="*/ 666 w 684"/>
                <a:gd name="T33" fmla="*/ 1938 h 3270"/>
                <a:gd name="T34" fmla="*/ 678 w 684"/>
                <a:gd name="T35" fmla="*/ 1818 h 3270"/>
                <a:gd name="T36" fmla="*/ 684 w 684"/>
                <a:gd name="T37" fmla="*/ 1698 h 3270"/>
                <a:gd name="T38" fmla="*/ 684 w 684"/>
                <a:gd name="T39" fmla="*/ 1578 h 3270"/>
                <a:gd name="T40" fmla="*/ 684 w 684"/>
                <a:gd name="T41" fmla="*/ 1458 h 3270"/>
                <a:gd name="T42" fmla="*/ 678 w 684"/>
                <a:gd name="T43" fmla="*/ 1338 h 3270"/>
                <a:gd name="T44" fmla="*/ 666 w 684"/>
                <a:gd name="T45" fmla="*/ 1218 h 3270"/>
                <a:gd name="T46" fmla="*/ 648 w 684"/>
                <a:gd name="T47" fmla="*/ 1104 h 3270"/>
                <a:gd name="T48" fmla="*/ 630 w 684"/>
                <a:gd name="T49" fmla="*/ 990 h 3270"/>
                <a:gd name="T50" fmla="*/ 606 w 684"/>
                <a:gd name="T51" fmla="*/ 876 h 3270"/>
                <a:gd name="T52" fmla="*/ 582 w 684"/>
                <a:gd name="T53" fmla="*/ 768 h 3270"/>
                <a:gd name="T54" fmla="*/ 552 w 684"/>
                <a:gd name="T55" fmla="*/ 660 h 3270"/>
                <a:gd name="T56" fmla="*/ 516 w 684"/>
                <a:gd name="T57" fmla="*/ 564 h 3270"/>
                <a:gd name="T58" fmla="*/ 480 w 684"/>
                <a:gd name="T59" fmla="*/ 468 h 3270"/>
                <a:gd name="T60" fmla="*/ 438 w 684"/>
                <a:gd name="T61" fmla="*/ 378 h 3270"/>
                <a:gd name="T62" fmla="*/ 396 w 684"/>
                <a:gd name="T63" fmla="*/ 294 h 3270"/>
                <a:gd name="T64" fmla="*/ 354 w 684"/>
                <a:gd name="T65" fmla="*/ 216 h 3270"/>
                <a:gd name="T66" fmla="*/ 300 w 684"/>
                <a:gd name="T67" fmla="*/ 144 h 3270"/>
                <a:gd name="T68" fmla="*/ 252 w 684"/>
                <a:gd name="T69" fmla="*/ 84 h 3270"/>
                <a:gd name="T70" fmla="*/ 198 w 684"/>
                <a:gd name="T71" fmla="*/ 24 h 3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84" h="3270">
                  <a:moveTo>
                    <a:pt x="0" y="3270"/>
                  </a:moveTo>
                  <a:lnTo>
                    <a:pt x="30" y="3252"/>
                  </a:lnTo>
                  <a:lnTo>
                    <a:pt x="60" y="3240"/>
                  </a:lnTo>
                  <a:lnTo>
                    <a:pt x="84" y="3222"/>
                  </a:lnTo>
                  <a:lnTo>
                    <a:pt x="114" y="3198"/>
                  </a:lnTo>
                  <a:lnTo>
                    <a:pt x="144" y="3180"/>
                  </a:lnTo>
                  <a:lnTo>
                    <a:pt x="174" y="3156"/>
                  </a:lnTo>
                  <a:lnTo>
                    <a:pt x="198" y="3132"/>
                  </a:lnTo>
                  <a:lnTo>
                    <a:pt x="228" y="3102"/>
                  </a:lnTo>
                  <a:lnTo>
                    <a:pt x="252" y="3072"/>
                  </a:lnTo>
                  <a:lnTo>
                    <a:pt x="276" y="3042"/>
                  </a:lnTo>
                  <a:lnTo>
                    <a:pt x="300" y="3012"/>
                  </a:lnTo>
                  <a:lnTo>
                    <a:pt x="330" y="2976"/>
                  </a:lnTo>
                  <a:lnTo>
                    <a:pt x="354" y="2940"/>
                  </a:lnTo>
                  <a:lnTo>
                    <a:pt x="378" y="2898"/>
                  </a:lnTo>
                  <a:lnTo>
                    <a:pt x="396" y="2862"/>
                  </a:lnTo>
                  <a:lnTo>
                    <a:pt x="420" y="2820"/>
                  </a:lnTo>
                  <a:lnTo>
                    <a:pt x="438" y="2778"/>
                  </a:lnTo>
                  <a:lnTo>
                    <a:pt x="462" y="2736"/>
                  </a:lnTo>
                  <a:lnTo>
                    <a:pt x="480" y="2688"/>
                  </a:lnTo>
                  <a:lnTo>
                    <a:pt x="498" y="2640"/>
                  </a:lnTo>
                  <a:lnTo>
                    <a:pt x="516" y="2592"/>
                  </a:lnTo>
                  <a:lnTo>
                    <a:pt x="534" y="2544"/>
                  </a:lnTo>
                  <a:lnTo>
                    <a:pt x="552" y="2496"/>
                  </a:lnTo>
                  <a:lnTo>
                    <a:pt x="570" y="2442"/>
                  </a:lnTo>
                  <a:lnTo>
                    <a:pt x="582" y="2388"/>
                  </a:lnTo>
                  <a:lnTo>
                    <a:pt x="594" y="2334"/>
                  </a:lnTo>
                  <a:lnTo>
                    <a:pt x="606" y="2280"/>
                  </a:lnTo>
                  <a:lnTo>
                    <a:pt x="618" y="2226"/>
                  </a:lnTo>
                  <a:lnTo>
                    <a:pt x="630" y="2166"/>
                  </a:lnTo>
                  <a:lnTo>
                    <a:pt x="642" y="2112"/>
                  </a:lnTo>
                  <a:lnTo>
                    <a:pt x="648" y="2052"/>
                  </a:lnTo>
                  <a:lnTo>
                    <a:pt x="660" y="1998"/>
                  </a:lnTo>
                  <a:lnTo>
                    <a:pt x="666" y="1938"/>
                  </a:lnTo>
                  <a:lnTo>
                    <a:pt x="672" y="1878"/>
                  </a:lnTo>
                  <a:lnTo>
                    <a:pt x="678" y="1818"/>
                  </a:lnTo>
                  <a:lnTo>
                    <a:pt x="678" y="1758"/>
                  </a:lnTo>
                  <a:lnTo>
                    <a:pt x="684" y="1698"/>
                  </a:lnTo>
                  <a:lnTo>
                    <a:pt x="684" y="1638"/>
                  </a:lnTo>
                  <a:lnTo>
                    <a:pt x="684" y="1578"/>
                  </a:lnTo>
                  <a:lnTo>
                    <a:pt x="684" y="1518"/>
                  </a:lnTo>
                  <a:lnTo>
                    <a:pt x="684" y="1458"/>
                  </a:lnTo>
                  <a:lnTo>
                    <a:pt x="678" y="1398"/>
                  </a:lnTo>
                  <a:lnTo>
                    <a:pt x="678" y="1338"/>
                  </a:lnTo>
                  <a:lnTo>
                    <a:pt x="672" y="1278"/>
                  </a:lnTo>
                  <a:lnTo>
                    <a:pt x="666" y="1218"/>
                  </a:lnTo>
                  <a:lnTo>
                    <a:pt x="660" y="1158"/>
                  </a:lnTo>
                  <a:lnTo>
                    <a:pt x="648" y="1104"/>
                  </a:lnTo>
                  <a:lnTo>
                    <a:pt x="642" y="1044"/>
                  </a:lnTo>
                  <a:lnTo>
                    <a:pt x="630" y="990"/>
                  </a:lnTo>
                  <a:lnTo>
                    <a:pt x="618" y="930"/>
                  </a:lnTo>
                  <a:lnTo>
                    <a:pt x="606" y="876"/>
                  </a:lnTo>
                  <a:lnTo>
                    <a:pt x="594" y="822"/>
                  </a:lnTo>
                  <a:lnTo>
                    <a:pt x="582" y="768"/>
                  </a:lnTo>
                  <a:lnTo>
                    <a:pt x="570" y="714"/>
                  </a:lnTo>
                  <a:lnTo>
                    <a:pt x="552" y="660"/>
                  </a:lnTo>
                  <a:lnTo>
                    <a:pt x="534" y="612"/>
                  </a:lnTo>
                  <a:lnTo>
                    <a:pt x="516" y="564"/>
                  </a:lnTo>
                  <a:lnTo>
                    <a:pt x="498" y="516"/>
                  </a:lnTo>
                  <a:lnTo>
                    <a:pt x="480" y="468"/>
                  </a:lnTo>
                  <a:lnTo>
                    <a:pt x="462" y="426"/>
                  </a:lnTo>
                  <a:lnTo>
                    <a:pt x="438" y="378"/>
                  </a:lnTo>
                  <a:lnTo>
                    <a:pt x="420" y="336"/>
                  </a:lnTo>
                  <a:lnTo>
                    <a:pt x="396" y="294"/>
                  </a:lnTo>
                  <a:lnTo>
                    <a:pt x="378" y="258"/>
                  </a:lnTo>
                  <a:lnTo>
                    <a:pt x="354" y="216"/>
                  </a:lnTo>
                  <a:lnTo>
                    <a:pt x="330" y="180"/>
                  </a:lnTo>
                  <a:lnTo>
                    <a:pt x="300" y="144"/>
                  </a:lnTo>
                  <a:lnTo>
                    <a:pt x="276" y="114"/>
                  </a:lnTo>
                  <a:lnTo>
                    <a:pt x="252" y="84"/>
                  </a:lnTo>
                  <a:lnTo>
                    <a:pt x="228" y="54"/>
                  </a:lnTo>
                  <a:lnTo>
                    <a:pt x="198" y="24"/>
                  </a:lnTo>
                  <a:lnTo>
                    <a:pt x="174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8" name="Freeform 820"/>
            <p:cNvSpPr>
              <a:spLocks/>
            </p:cNvSpPr>
            <p:nvPr/>
          </p:nvSpPr>
          <p:spPr bwMode="auto">
            <a:xfrm>
              <a:off x="4119" y="1141"/>
              <a:ext cx="1182" cy="3270"/>
            </a:xfrm>
            <a:custGeom>
              <a:avLst/>
              <a:gdLst>
                <a:gd name="T0" fmla="*/ 48 w 1182"/>
                <a:gd name="T1" fmla="*/ 3252 h 3270"/>
                <a:gd name="T2" fmla="*/ 150 w 1182"/>
                <a:gd name="T3" fmla="*/ 3222 h 3270"/>
                <a:gd name="T4" fmla="*/ 246 w 1182"/>
                <a:gd name="T5" fmla="*/ 3180 h 3270"/>
                <a:gd name="T6" fmla="*/ 342 w 1182"/>
                <a:gd name="T7" fmla="*/ 3132 h 3270"/>
                <a:gd name="T8" fmla="*/ 438 w 1182"/>
                <a:gd name="T9" fmla="*/ 3072 h 3270"/>
                <a:gd name="T10" fmla="*/ 522 w 1182"/>
                <a:gd name="T11" fmla="*/ 3012 h 3270"/>
                <a:gd name="T12" fmla="*/ 606 w 1182"/>
                <a:gd name="T13" fmla="*/ 2940 h 3270"/>
                <a:gd name="T14" fmla="*/ 690 w 1182"/>
                <a:gd name="T15" fmla="*/ 2862 h 3270"/>
                <a:gd name="T16" fmla="*/ 762 w 1182"/>
                <a:gd name="T17" fmla="*/ 2778 h 3270"/>
                <a:gd name="T18" fmla="*/ 834 w 1182"/>
                <a:gd name="T19" fmla="*/ 2688 h 3270"/>
                <a:gd name="T20" fmla="*/ 900 w 1182"/>
                <a:gd name="T21" fmla="*/ 2592 h 3270"/>
                <a:gd name="T22" fmla="*/ 954 w 1182"/>
                <a:gd name="T23" fmla="*/ 2496 h 3270"/>
                <a:gd name="T24" fmla="*/ 1008 w 1182"/>
                <a:gd name="T25" fmla="*/ 2388 h 3270"/>
                <a:gd name="T26" fmla="*/ 1056 w 1182"/>
                <a:gd name="T27" fmla="*/ 2280 h 3270"/>
                <a:gd name="T28" fmla="*/ 1092 w 1182"/>
                <a:gd name="T29" fmla="*/ 2166 h 3270"/>
                <a:gd name="T30" fmla="*/ 1128 w 1182"/>
                <a:gd name="T31" fmla="*/ 2052 h 3270"/>
                <a:gd name="T32" fmla="*/ 1152 w 1182"/>
                <a:gd name="T33" fmla="*/ 1938 h 3270"/>
                <a:gd name="T34" fmla="*/ 1170 w 1182"/>
                <a:gd name="T35" fmla="*/ 1818 h 3270"/>
                <a:gd name="T36" fmla="*/ 1182 w 1182"/>
                <a:gd name="T37" fmla="*/ 1698 h 3270"/>
                <a:gd name="T38" fmla="*/ 1182 w 1182"/>
                <a:gd name="T39" fmla="*/ 1578 h 3270"/>
                <a:gd name="T40" fmla="*/ 1182 w 1182"/>
                <a:gd name="T41" fmla="*/ 1458 h 3270"/>
                <a:gd name="T42" fmla="*/ 1170 w 1182"/>
                <a:gd name="T43" fmla="*/ 1338 h 3270"/>
                <a:gd name="T44" fmla="*/ 1152 w 1182"/>
                <a:gd name="T45" fmla="*/ 1218 h 3270"/>
                <a:gd name="T46" fmla="*/ 1128 w 1182"/>
                <a:gd name="T47" fmla="*/ 1104 h 3270"/>
                <a:gd name="T48" fmla="*/ 1092 w 1182"/>
                <a:gd name="T49" fmla="*/ 990 h 3270"/>
                <a:gd name="T50" fmla="*/ 1056 w 1182"/>
                <a:gd name="T51" fmla="*/ 876 h 3270"/>
                <a:gd name="T52" fmla="*/ 1008 w 1182"/>
                <a:gd name="T53" fmla="*/ 768 h 3270"/>
                <a:gd name="T54" fmla="*/ 954 w 1182"/>
                <a:gd name="T55" fmla="*/ 660 h 3270"/>
                <a:gd name="T56" fmla="*/ 900 w 1182"/>
                <a:gd name="T57" fmla="*/ 564 h 3270"/>
                <a:gd name="T58" fmla="*/ 834 w 1182"/>
                <a:gd name="T59" fmla="*/ 468 h 3270"/>
                <a:gd name="T60" fmla="*/ 762 w 1182"/>
                <a:gd name="T61" fmla="*/ 378 h 3270"/>
                <a:gd name="T62" fmla="*/ 690 w 1182"/>
                <a:gd name="T63" fmla="*/ 294 h 3270"/>
                <a:gd name="T64" fmla="*/ 606 w 1182"/>
                <a:gd name="T65" fmla="*/ 216 h 3270"/>
                <a:gd name="T66" fmla="*/ 522 w 1182"/>
                <a:gd name="T67" fmla="*/ 144 h 3270"/>
                <a:gd name="T68" fmla="*/ 438 w 1182"/>
                <a:gd name="T69" fmla="*/ 84 h 3270"/>
                <a:gd name="T70" fmla="*/ 342 w 1182"/>
                <a:gd name="T71" fmla="*/ 24 h 3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2" h="3270">
                  <a:moveTo>
                    <a:pt x="0" y="3270"/>
                  </a:moveTo>
                  <a:lnTo>
                    <a:pt x="48" y="3252"/>
                  </a:lnTo>
                  <a:lnTo>
                    <a:pt x="102" y="3240"/>
                  </a:lnTo>
                  <a:lnTo>
                    <a:pt x="150" y="3222"/>
                  </a:lnTo>
                  <a:lnTo>
                    <a:pt x="198" y="3198"/>
                  </a:lnTo>
                  <a:lnTo>
                    <a:pt x="246" y="3180"/>
                  </a:lnTo>
                  <a:lnTo>
                    <a:pt x="294" y="3156"/>
                  </a:lnTo>
                  <a:lnTo>
                    <a:pt x="342" y="3132"/>
                  </a:lnTo>
                  <a:lnTo>
                    <a:pt x="390" y="3102"/>
                  </a:lnTo>
                  <a:lnTo>
                    <a:pt x="438" y="3072"/>
                  </a:lnTo>
                  <a:lnTo>
                    <a:pt x="480" y="3042"/>
                  </a:lnTo>
                  <a:lnTo>
                    <a:pt x="522" y="3012"/>
                  </a:lnTo>
                  <a:lnTo>
                    <a:pt x="570" y="2976"/>
                  </a:lnTo>
                  <a:lnTo>
                    <a:pt x="606" y="2940"/>
                  </a:lnTo>
                  <a:lnTo>
                    <a:pt x="648" y="2898"/>
                  </a:lnTo>
                  <a:lnTo>
                    <a:pt x="690" y="2862"/>
                  </a:lnTo>
                  <a:lnTo>
                    <a:pt x="726" y="2820"/>
                  </a:lnTo>
                  <a:lnTo>
                    <a:pt x="762" y="2778"/>
                  </a:lnTo>
                  <a:lnTo>
                    <a:pt x="798" y="2736"/>
                  </a:lnTo>
                  <a:lnTo>
                    <a:pt x="834" y="2688"/>
                  </a:lnTo>
                  <a:lnTo>
                    <a:pt x="864" y="2640"/>
                  </a:lnTo>
                  <a:lnTo>
                    <a:pt x="900" y="2592"/>
                  </a:lnTo>
                  <a:lnTo>
                    <a:pt x="930" y="2544"/>
                  </a:lnTo>
                  <a:lnTo>
                    <a:pt x="954" y="2496"/>
                  </a:lnTo>
                  <a:lnTo>
                    <a:pt x="984" y="2442"/>
                  </a:lnTo>
                  <a:lnTo>
                    <a:pt x="1008" y="2388"/>
                  </a:lnTo>
                  <a:lnTo>
                    <a:pt x="1032" y="2334"/>
                  </a:lnTo>
                  <a:lnTo>
                    <a:pt x="1056" y="2280"/>
                  </a:lnTo>
                  <a:lnTo>
                    <a:pt x="1074" y="2226"/>
                  </a:lnTo>
                  <a:lnTo>
                    <a:pt x="1092" y="2166"/>
                  </a:lnTo>
                  <a:lnTo>
                    <a:pt x="1110" y="2112"/>
                  </a:lnTo>
                  <a:lnTo>
                    <a:pt x="1128" y="2052"/>
                  </a:lnTo>
                  <a:lnTo>
                    <a:pt x="1140" y="1998"/>
                  </a:lnTo>
                  <a:lnTo>
                    <a:pt x="1152" y="1938"/>
                  </a:lnTo>
                  <a:lnTo>
                    <a:pt x="1158" y="1878"/>
                  </a:lnTo>
                  <a:lnTo>
                    <a:pt x="1170" y="1818"/>
                  </a:lnTo>
                  <a:lnTo>
                    <a:pt x="1176" y="1758"/>
                  </a:lnTo>
                  <a:lnTo>
                    <a:pt x="1182" y="1698"/>
                  </a:lnTo>
                  <a:lnTo>
                    <a:pt x="1182" y="1638"/>
                  </a:lnTo>
                  <a:lnTo>
                    <a:pt x="1182" y="1578"/>
                  </a:lnTo>
                  <a:lnTo>
                    <a:pt x="1182" y="1518"/>
                  </a:lnTo>
                  <a:lnTo>
                    <a:pt x="1182" y="1458"/>
                  </a:lnTo>
                  <a:lnTo>
                    <a:pt x="1176" y="1398"/>
                  </a:lnTo>
                  <a:lnTo>
                    <a:pt x="1170" y="1338"/>
                  </a:lnTo>
                  <a:lnTo>
                    <a:pt x="1158" y="1278"/>
                  </a:lnTo>
                  <a:lnTo>
                    <a:pt x="1152" y="1218"/>
                  </a:lnTo>
                  <a:lnTo>
                    <a:pt x="1140" y="1158"/>
                  </a:lnTo>
                  <a:lnTo>
                    <a:pt x="1128" y="1104"/>
                  </a:lnTo>
                  <a:lnTo>
                    <a:pt x="1110" y="1044"/>
                  </a:lnTo>
                  <a:lnTo>
                    <a:pt x="1092" y="990"/>
                  </a:lnTo>
                  <a:lnTo>
                    <a:pt x="1074" y="930"/>
                  </a:lnTo>
                  <a:lnTo>
                    <a:pt x="1056" y="876"/>
                  </a:lnTo>
                  <a:lnTo>
                    <a:pt x="1032" y="822"/>
                  </a:lnTo>
                  <a:lnTo>
                    <a:pt x="1008" y="768"/>
                  </a:lnTo>
                  <a:lnTo>
                    <a:pt x="984" y="714"/>
                  </a:lnTo>
                  <a:lnTo>
                    <a:pt x="954" y="660"/>
                  </a:lnTo>
                  <a:lnTo>
                    <a:pt x="930" y="612"/>
                  </a:lnTo>
                  <a:lnTo>
                    <a:pt x="900" y="564"/>
                  </a:lnTo>
                  <a:lnTo>
                    <a:pt x="864" y="516"/>
                  </a:lnTo>
                  <a:lnTo>
                    <a:pt x="834" y="468"/>
                  </a:lnTo>
                  <a:lnTo>
                    <a:pt x="798" y="426"/>
                  </a:lnTo>
                  <a:lnTo>
                    <a:pt x="762" y="378"/>
                  </a:lnTo>
                  <a:lnTo>
                    <a:pt x="726" y="336"/>
                  </a:lnTo>
                  <a:lnTo>
                    <a:pt x="690" y="294"/>
                  </a:lnTo>
                  <a:lnTo>
                    <a:pt x="648" y="258"/>
                  </a:lnTo>
                  <a:lnTo>
                    <a:pt x="606" y="216"/>
                  </a:lnTo>
                  <a:lnTo>
                    <a:pt x="570" y="180"/>
                  </a:lnTo>
                  <a:lnTo>
                    <a:pt x="522" y="144"/>
                  </a:lnTo>
                  <a:lnTo>
                    <a:pt x="480" y="114"/>
                  </a:lnTo>
                  <a:lnTo>
                    <a:pt x="438" y="84"/>
                  </a:lnTo>
                  <a:lnTo>
                    <a:pt x="390" y="54"/>
                  </a:lnTo>
                  <a:lnTo>
                    <a:pt x="342" y="24"/>
                  </a:lnTo>
                  <a:lnTo>
                    <a:pt x="294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69" name="Freeform 821"/>
            <p:cNvSpPr>
              <a:spLocks/>
            </p:cNvSpPr>
            <p:nvPr/>
          </p:nvSpPr>
          <p:spPr bwMode="auto">
            <a:xfrm>
              <a:off x="4167" y="1141"/>
              <a:ext cx="1368" cy="3270"/>
            </a:xfrm>
            <a:custGeom>
              <a:avLst/>
              <a:gdLst>
                <a:gd name="T0" fmla="*/ 60 w 1368"/>
                <a:gd name="T1" fmla="*/ 3252 h 3270"/>
                <a:gd name="T2" fmla="*/ 174 w 1368"/>
                <a:gd name="T3" fmla="*/ 3222 h 3270"/>
                <a:gd name="T4" fmla="*/ 288 w 1368"/>
                <a:gd name="T5" fmla="*/ 3180 h 3270"/>
                <a:gd name="T6" fmla="*/ 396 w 1368"/>
                <a:gd name="T7" fmla="*/ 3132 h 3270"/>
                <a:gd name="T8" fmla="*/ 504 w 1368"/>
                <a:gd name="T9" fmla="*/ 3072 h 3270"/>
                <a:gd name="T10" fmla="*/ 606 w 1368"/>
                <a:gd name="T11" fmla="*/ 3012 h 3270"/>
                <a:gd name="T12" fmla="*/ 702 w 1368"/>
                <a:gd name="T13" fmla="*/ 2940 h 3270"/>
                <a:gd name="T14" fmla="*/ 798 w 1368"/>
                <a:gd name="T15" fmla="*/ 2862 h 3270"/>
                <a:gd name="T16" fmla="*/ 882 w 1368"/>
                <a:gd name="T17" fmla="*/ 2778 h 3270"/>
                <a:gd name="T18" fmla="*/ 960 w 1368"/>
                <a:gd name="T19" fmla="*/ 2688 h 3270"/>
                <a:gd name="T20" fmla="*/ 1038 w 1368"/>
                <a:gd name="T21" fmla="*/ 2592 h 3270"/>
                <a:gd name="T22" fmla="*/ 1104 w 1368"/>
                <a:gd name="T23" fmla="*/ 2496 h 3270"/>
                <a:gd name="T24" fmla="*/ 1164 w 1368"/>
                <a:gd name="T25" fmla="*/ 2388 h 3270"/>
                <a:gd name="T26" fmla="*/ 1218 w 1368"/>
                <a:gd name="T27" fmla="*/ 2280 h 3270"/>
                <a:gd name="T28" fmla="*/ 1260 w 1368"/>
                <a:gd name="T29" fmla="*/ 2166 h 3270"/>
                <a:gd name="T30" fmla="*/ 1302 w 1368"/>
                <a:gd name="T31" fmla="*/ 2052 h 3270"/>
                <a:gd name="T32" fmla="*/ 1332 w 1368"/>
                <a:gd name="T33" fmla="*/ 1938 h 3270"/>
                <a:gd name="T34" fmla="*/ 1350 w 1368"/>
                <a:gd name="T35" fmla="*/ 1818 h 3270"/>
                <a:gd name="T36" fmla="*/ 1362 w 1368"/>
                <a:gd name="T37" fmla="*/ 1698 h 3270"/>
                <a:gd name="T38" fmla="*/ 1368 w 1368"/>
                <a:gd name="T39" fmla="*/ 1578 h 3270"/>
                <a:gd name="T40" fmla="*/ 1362 w 1368"/>
                <a:gd name="T41" fmla="*/ 1458 h 3270"/>
                <a:gd name="T42" fmla="*/ 1350 w 1368"/>
                <a:gd name="T43" fmla="*/ 1338 h 3270"/>
                <a:gd name="T44" fmla="*/ 1332 w 1368"/>
                <a:gd name="T45" fmla="*/ 1218 h 3270"/>
                <a:gd name="T46" fmla="*/ 1302 w 1368"/>
                <a:gd name="T47" fmla="*/ 1104 h 3270"/>
                <a:gd name="T48" fmla="*/ 1260 w 1368"/>
                <a:gd name="T49" fmla="*/ 990 h 3270"/>
                <a:gd name="T50" fmla="*/ 1218 w 1368"/>
                <a:gd name="T51" fmla="*/ 876 h 3270"/>
                <a:gd name="T52" fmla="*/ 1164 w 1368"/>
                <a:gd name="T53" fmla="*/ 768 h 3270"/>
                <a:gd name="T54" fmla="*/ 1104 w 1368"/>
                <a:gd name="T55" fmla="*/ 660 h 3270"/>
                <a:gd name="T56" fmla="*/ 1038 w 1368"/>
                <a:gd name="T57" fmla="*/ 564 h 3270"/>
                <a:gd name="T58" fmla="*/ 960 w 1368"/>
                <a:gd name="T59" fmla="*/ 468 h 3270"/>
                <a:gd name="T60" fmla="*/ 882 w 1368"/>
                <a:gd name="T61" fmla="*/ 378 h 3270"/>
                <a:gd name="T62" fmla="*/ 798 w 1368"/>
                <a:gd name="T63" fmla="*/ 294 h 3270"/>
                <a:gd name="T64" fmla="*/ 702 w 1368"/>
                <a:gd name="T65" fmla="*/ 216 h 3270"/>
                <a:gd name="T66" fmla="*/ 606 w 1368"/>
                <a:gd name="T67" fmla="*/ 144 h 3270"/>
                <a:gd name="T68" fmla="*/ 504 w 1368"/>
                <a:gd name="T69" fmla="*/ 84 h 3270"/>
                <a:gd name="T70" fmla="*/ 396 w 1368"/>
                <a:gd name="T71" fmla="*/ 24 h 3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8" h="3270">
                  <a:moveTo>
                    <a:pt x="0" y="3270"/>
                  </a:moveTo>
                  <a:lnTo>
                    <a:pt x="60" y="3252"/>
                  </a:lnTo>
                  <a:lnTo>
                    <a:pt x="114" y="3240"/>
                  </a:lnTo>
                  <a:lnTo>
                    <a:pt x="174" y="3222"/>
                  </a:lnTo>
                  <a:lnTo>
                    <a:pt x="228" y="3198"/>
                  </a:lnTo>
                  <a:lnTo>
                    <a:pt x="288" y="3180"/>
                  </a:lnTo>
                  <a:lnTo>
                    <a:pt x="342" y="3156"/>
                  </a:lnTo>
                  <a:lnTo>
                    <a:pt x="396" y="3132"/>
                  </a:lnTo>
                  <a:lnTo>
                    <a:pt x="450" y="3102"/>
                  </a:lnTo>
                  <a:lnTo>
                    <a:pt x="504" y="3072"/>
                  </a:lnTo>
                  <a:lnTo>
                    <a:pt x="558" y="3042"/>
                  </a:lnTo>
                  <a:lnTo>
                    <a:pt x="606" y="3012"/>
                  </a:lnTo>
                  <a:lnTo>
                    <a:pt x="654" y="2976"/>
                  </a:lnTo>
                  <a:lnTo>
                    <a:pt x="702" y="2940"/>
                  </a:lnTo>
                  <a:lnTo>
                    <a:pt x="750" y="2898"/>
                  </a:lnTo>
                  <a:lnTo>
                    <a:pt x="798" y="2862"/>
                  </a:lnTo>
                  <a:lnTo>
                    <a:pt x="840" y="2820"/>
                  </a:lnTo>
                  <a:lnTo>
                    <a:pt x="882" y="2778"/>
                  </a:lnTo>
                  <a:lnTo>
                    <a:pt x="924" y="2736"/>
                  </a:lnTo>
                  <a:lnTo>
                    <a:pt x="960" y="2688"/>
                  </a:lnTo>
                  <a:lnTo>
                    <a:pt x="1002" y="2640"/>
                  </a:lnTo>
                  <a:lnTo>
                    <a:pt x="1038" y="2592"/>
                  </a:lnTo>
                  <a:lnTo>
                    <a:pt x="1074" y="2544"/>
                  </a:lnTo>
                  <a:lnTo>
                    <a:pt x="1104" y="2496"/>
                  </a:lnTo>
                  <a:lnTo>
                    <a:pt x="1134" y="2442"/>
                  </a:lnTo>
                  <a:lnTo>
                    <a:pt x="1164" y="2388"/>
                  </a:lnTo>
                  <a:lnTo>
                    <a:pt x="1194" y="2334"/>
                  </a:lnTo>
                  <a:lnTo>
                    <a:pt x="1218" y="2280"/>
                  </a:lnTo>
                  <a:lnTo>
                    <a:pt x="1242" y="2226"/>
                  </a:lnTo>
                  <a:lnTo>
                    <a:pt x="1260" y="2166"/>
                  </a:lnTo>
                  <a:lnTo>
                    <a:pt x="1284" y="2112"/>
                  </a:lnTo>
                  <a:lnTo>
                    <a:pt x="1302" y="2052"/>
                  </a:lnTo>
                  <a:lnTo>
                    <a:pt x="1314" y="1998"/>
                  </a:lnTo>
                  <a:lnTo>
                    <a:pt x="1332" y="1938"/>
                  </a:lnTo>
                  <a:lnTo>
                    <a:pt x="1338" y="1878"/>
                  </a:lnTo>
                  <a:lnTo>
                    <a:pt x="1350" y="1818"/>
                  </a:lnTo>
                  <a:lnTo>
                    <a:pt x="1356" y="1758"/>
                  </a:lnTo>
                  <a:lnTo>
                    <a:pt x="1362" y="1698"/>
                  </a:lnTo>
                  <a:lnTo>
                    <a:pt x="1368" y="1638"/>
                  </a:lnTo>
                  <a:lnTo>
                    <a:pt x="1368" y="1578"/>
                  </a:lnTo>
                  <a:lnTo>
                    <a:pt x="1368" y="1518"/>
                  </a:lnTo>
                  <a:lnTo>
                    <a:pt x="1362" y="1458"/>
                  </a:lnTo>
                  <a:lnTo>
                    <a:pt x="1356" y="1398"/>
                  </a:lnTo>
                  <a:lnTo>
                    <a:pt x="1350" y="1338"/>
                  </a:lnTo>
                  <a:lnTo>
                    <a:pt x="1338" y="1278"/>
                  </a:lnTo>
                  <a:lnTo>
                    <a:pt x="1332" y="1218"/>
                  </a:lnTo>
                  <a:lnTo>
                    <a:pt x="1314" y="1158"/>
                  </a:lnTo>
                  <a:lnTo>
                    <a:pt x="1302" y="1104"/>
                  </a:lnTo>
                  <a:lnTo>
                    <a:pt x="1284" y="1044"/>
                  </a:lnTo>
                  <a:lnTo>
                    <a:pt x="1260" y="990"/>
                  </a:lnTo>
                  <a:lnTo>
                    <a:pt x="1242" y="930"/>
                  </a:lnTo>
                  <a:lnTo>
                    <a:pt x="1218" y="876"/>
                  </a:lnTo>
                  <a:lnTo>
                    <a:pt x="1194" y="822"/>
                  </a:lnTo>
                  <a:lnTo>
                    <a:pt x="1164" y="768"/>
                  </a:lnTo>
                  <a:lnTo>
                    <a:pt x="1134" y="714"/>
                  </a:lnTo>
                  <a:lnTo>
                    <a:pt x="1104" y="660"/>
                  </a:lnTo>
                  <a:lnTo>
                    <a:pt x="1074" y="612"/>
                  </a:lnTo>
                  <a:lnTo>
                    <a:pt x="1038" y="564"/>
                  </a:lnTo>
                  <a:lnTo>
                    <a:pt x="1002" y="516"/>
                  </a:lnTo>
                  <a:lnTo>
                    <a:pt x="960" y="468"/>
                  </a:lnTo>
                  <a:lnTo>
                    <a:pt x="924" y="426"/>
                  </a:lnTo>
                  <a:lnTo>
                    <a:pt x="882" y="378"/>
                  </a:lnTo>
                  <a:lnTo>
                    <a:pt x="840" y="336"/>
                  </a:lnTo>
                  <a:lnTo>
                    <a:pt x="798" y="294"/>
                  </a:lnTo>
                  <a:lnTo>
                    <a:pt x="750" y="258"/>
                  </a:lnTo>
                  <a:lnTo>
                    <a:pt x="702" y="216"/>
                  </a:lnTo>
                  <a:lnTo>
                    <a:pt x="654" y="180"/>
                  </a:lnTo>
                  <a:lnTo>
                    <a:pt x="606" y="144"/>
                  </a:lnTo>
                  <a:lnTo>
                    <a:pt x="558" y="114"/>
                  </a:lnTo>
                  <a:lnTo>
                    <a:pt x="504" y="84"/>
                  </a:lnTo>
                  <a:lnTo>
                    <a:pt x="450" y="54"/>
                  </a:lnTo>
                  <a:lnTo>
                    <a:pt x="396" y="24"/>
                  </a:lnTo>
                  <a:lnTo>
                    <a:pt x="34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7670" name="Group 822"/>
          <p:cNvGrpSpPr>
            <a:grpSpLocks/>
          </p:cNvGrpSpPr>
          <p:nvPr/>
        </p:nvGrpSpPr>
        <p:grpSpPr bwMode="auto">
          <a:xfrm>
            <a:off x="1652588" y="495300"/>
            <a:ext cx="5848350" cy="5848350"/>
            <a:chOff x="1145" y="425"/>
            <a:chExt cx="3470" cy="3470"/>
          </a:xfrm>
        </p:grpSpPr>
        <p:sp>
          <p:nvSpPr>
            <p:cNvPr id="847671" name="AutoShape 823"/>
            <p:cNvSpPr>
              <a:spLocks noChangeArrowheads="1" noTextEdit="1"/>
            </p:cNvSpPr>
            <p:nvPr/>
          </p:nvSpPr>
          <p:spPr bwMode="auto">
            <a:xfrm>
              <a:off x="1145" y="425"/>
              <a:ext cx="3470" cy="3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72" name="Freeform 824"/>
            <p:cNvSpPr>
              <a:spLocks/>
            </p:cNvSpPr>
            <p:nvPr/>
          </p:nvSpPr>
          <p:spPr bwMode="auto">
            <a:xfrm>
              <a:off x="1151" y="431"/>
              <a:ext cx="3456" cy="3456"/>
            </a:xfrm>
            <a:custGeom>
              <a:avLst/>
              <a:gdLst>
                <a:gd name="T0" fmla="*/ 1818 w 3456"/>
                <a:gd name="T1" fmla="*/ 3450 h 3456"/>
                <a:gd name="T2" fmla="*/ 1998 w 3456"/>
                <a:gd name="T3" fmla="*/ 3432 h 3456"/>
                <a:gd name="T4" fmla="*/ 2172 w 3456"/>
                <a:gd name="T5" fmla="*/ 3396 h 3456"/>
                <a:gd name="T6" fmla="*/ 2346 w 3456"/>
                <a:gd name="T7" fmla="*/ 3342 h 3456"/>
                <a:gd name="T8" fmla="*/ 2514 w 3456"/>
                <a:gd name="T9" fmla="*/ 3264 h 3456"/>
                <a:gd name="T10" fmla="*/ 2670 w 3456"/>
                <a:gd name="T11" fmla="*/ 3174 h 3456"/>
                <a:gd name="T12" fmla="*/ 2814 w 3456"/>
                <a:gd name="T13" fmla="*/ 3072 h 3456"/>
                <a:gd name="T14" fmla="*/ 2952 w 3456"/>
                <a:gd name="T15" fmla="*/ 2952 h 3456"/>
                <a:gd name="T16" fmla="*/ 3072 w 3456"/>
                <a:gd name="T17" fmla="*/ 2814 h 3456"/>
                <a:gd name="T18" fmla="*/ 3174 w 3456"/>
                <a:gd name="T19" fmla="*/ 2670 h 3456"/>
                <a:gd name="T20" fmla="*/ 3264 w 3456"/>
                <a:gd name="T21" fmla="*/ 2514 h 3456"/>
                <a:gd name="T22" fmla="*/ 3342 w 3456"/>
                <a:gd name="T23" fmla="*/ 2346 h 3456"/>
                <a:gd name="T24" fmla="*/ 3396 w 3456"/>
                <a:gd name="T25" fmla="*/ 2172 h 3456"/>
                <a:gd name="T26" fmla="*/ 3432 w 3456"/>
                <a:gd name="T27" fmla="*/ 1998 h 3456"/>
                <a:gd name="T28" fmla="*/ 3450 w 3456"/>
                <a:gd name="T29" fmla="*/ 1818 h 3456"/>
                <a:gd name="T30" fmla="*/ 3450 w 3456"/>
                <a:gd name="T31" fmla="*/ 1638 h 3456"/>
                <a:gd name="T32" fmla="*/ 3432 w 3456"/>
                <a:gd name="T33" fmla="*/ 1458 h 3456"/>
                <a:gd name="T34" fmla="*/ 3396 w 3456"/>
                <a:gd name="T35" fmla="*/ 1278 h 3456"/>
                <a:gd name="T36" fmla="*/ 3342 w 3456"/>
                <a:gd name="T37" fmla="*/ 1110 h 3456"/>
                <a:gd name="T38" fmla="*/ 3264 w 3456"/>
                <a:gd name="T39" fmla="*/ 942 h 3456"/>
                <a:gd name="T40" fmla="*/ 3174 w 3456"/>
                <a:gd name="T41" fmla="*/ 786 h 3456"/>
                <a:gd name="T42" fmla="*/ 3072 w 3456"/>
                <a:gd name="T43" fmla="*/ 642 h 3456"/>
                <a:gd name="T44" fmla="*/ 2952 w 3456"/>
                <a:gd name="T45" fmla="*/ 510 h 3456"/>
                <a:gd name="T46" fmla="*/ 2814 w 3456"/>
                <a:gd name="T47" fmla="*/ 384 h 3456"/>
                <a:gd name="T48" fmla="*/ 2670 w 3456"/>
                <a:gd name="T49" fmla="*/ 282 h 3456"/>
                <a:gd name="T50" fmla="*/ 2514 w 3456"/>
                <a:gd name="T51" fmla="*/ 192 h 3456"/>
                <a:gd name="T52" fmla="*/ 2346 w 3456"/>
                <a:gd name="T53" fmla="*/ 114 h 3456"/>
                <a:gd name="T54" fmla="*/ 2172 w 3456"/>
                <a:gd name="T55" fmla="*/ 60 h 3456"/>
                <a:gd name="T56" fmla="*/ 1998 w 3456"/>
                <a:gd name="T57" fmla="*/ 24 h 3456"/>
                <a:gd name="T58" fmla="*/ 1818 w 3456"/>
                <a:gd name="T59" fmla="*/ 6 h 3456"/>
                <a:gd name="T60" fmla="*/ 1638 w 3456"/>
                <a:gd name="T61" fmla="*/ 6 h 3456"/>
                <a:gd name="T62" fmla="*/ 1458 w 3456"/>
                <a:gd name="T63" fmla="*/ 24 h 3456"/>
                <a:gd name="T64" fmla="*/ 1284 w 3456"/>
                <a:gd name="T65" fmla="*/ 60 h 3456"/>
                <a:gd name="T66" fmla="*/ 1110 w 3456"/>
                <a:gd name="T67" fmla="*/ 114 h 3456"/>
                <a:gd name="T68" fmla="*/ 942 w 3456"/>
                <a:gd name="T69" fmla="*/ 192 h 3456"/>
                <a:gd name="T70" fmla="*/ 786 w 3456"/>
                <a:gd name="T71" fmla="*/ 282 h 3456"/>
                <a:gd name="T72" fmla="*/ 642 w 3456"/>
                <a:gd name="T73" fmla="*/ 384 h 3456"/>
                <a:gd name="T74" fmla="*/ 510 w 3456"/>
                <a:gd name="T75" fmla="*/ 510 h 3456"/>
                <a:gd name="T76" fmla="*/ 384 w 3456"/>
                <a:gd name="T77" fmla="*/ 642 h 3456"/>
                <a:gd name="T78" fmla="*/ 282 w 3456"/>
                <a:gd name="T79" fmla="*/ 786 h 3456"/>
                <a:gd name="T80" fmla="*/ 192 w 3456"/>
                <a:gd name="T81" fmla="*/ 942 h 3456"/>
                <a:gd name="T82" fmla="*/ 114 w 3456"/>
                <a:gd name="T83" fmla="*/ 1110 h 3456"/>
                <a:gd name="T84" fmla="*/ 60 w 3456"/>
                <a:gd name="T85" fmla="*/ 1278 h 3456"/>
                <a:gd name="T86" fmla="*/ 24 w 3456"/>
                <a:gd name="T87" fmla="*/ 1458 h 3456"/>
                <a:gd name="T88" fmla="*/ 6 w 3456"/>
                <a:gd name="T89" fmla="*/ 1638 h 3456"/>
                <a:gd name="T90" fmla="*/ 6 w 3456"/>
                <a:gd name="T91" fmla="*/ 1818 h 3456"/>
                <a:gd name="T92" fmla="*/ 24 w 3456"/>
                <a:gd name="T93" fmla="*/ 1998 h 3456"/>
                <a:gd name="T94" fmla="*/ 60 w 3456"/>
                <a:gd name="T95" fmla="*/ 2172 h 3456"/>
                <a:gd name="T96" fmla="*/ 114 w 3456"/>
                <a:gd name="T97" fmla="*/ 2346 h 3456"/>
                <a:gd name="T98" fmla="*/ 192 w 3456"/>
                <a:gd name="T99" fmla="*/ 2514 h 3456"/>
                <a:gd name="T100" fmla="*/ 282 w 3456"/>
                <a:gd name="T101" fmla="*/ 2670 h 3456"/>
                <a:gd name="T102" fmla="*/ 384 w 3456"/>
                <a:gd name="T103" fmla="*/ 2814 h 3456"/>
                <a:gd name="T104" fmla="*/ 510 w 3456"/>
                <a:gd name="T105" fmla="*/ 2952 h 3456"/>
                <a:gd name="T106" fmla="*/ 642 w 3456"/>
                <a:gd name="T107" fmla="*/ 3072 h 3456"/>
                <a:gd name="T108" fmla="*/ 786 w 3456"/>
                <a:gd name="T109" fmla="*/ 3174 h 3456"/>
                <a:gd name="T110" fmla="*/ 942 w 3456"/>
                <a:gd name="T111" fmla="*/ 3264 h 3456"/>
                <a:gd name="T112" fmla="*/ 1110 w 3456"/>
                <a:gd name="T113" fmla="*/ 3342 h 3456"/>
                <a:gd name="T114" fmla="*/ 1284 w 3456"/>
                <a:gd name="T115" fmla="*/ 3396 h 3456"/>
                <a:gd name="T116" fmla="*/ 1458 w 3456"/>
                <a:gd name="T117" fmla="*/ 3432 h 3456"/>
                <a:gd name="T118" fmla="*/ 1638 w 3456"/>
                <a:gd name="T119" fmla="*/ 3450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56" h="3456">
                  <a:moveTo>
                    <a:pt x="1728" y="3456"/>
                  </a:moveTo>
                  <a:lnTo>
                    <a:pt x="1818" y="3450"/>
                  </a:lnTo>
                  <a:lnTo>
                    <a:pt x="1908" y="3444"/>
                  </a:lnTo>
                  <a:lnTo>
                    <a:pt x="1998" y="3432"/>
                  </a:lnTo>
                  <a:lnTo>
                    <a:pt x="2088" y="3420"/>
                  </a:lnTo>
                  <a:lnTo>
                    <a:pt x="2172" y="3396"/>
                  </a:lnTo>
                  <a:lnTo>
                    <a:pt x="2262" y="3372"/>
                  </a:lnTo>
                  <a:lnTo>
                    <a:pt x="2346" y="3342"/>
                  </a:lnTo>
                  <a:lnTo>
                    <a:pt x="2430" y="3306"/>
                  </a:lnTo>
                  <a:lnTo>
                    <a:pt x="2514" y="3264"/>
                  </a:lnTo>
                  <a:lnTo>
                    <a:pt x="2592" y="3222"/>
                  </a:lnTo>
                  <a:lnTo>
                    <a:pt x="2670" y="3174"/>
                  </a:lnTo>
                  <a:lnTo>
                    <a:pt x="2742" y="3126"/>
                  </a:lnTo>
                  <a:lnTo>
                    <a:pt x="2814" y="3072"/>
                  </a:lnTo>
                  <a:lnTo>
                    <a:pt x="2886" y="3012"/>
                  </a:lnTo>
                  <a:lnTo>
                    <a:pt x="2952" y="2952"/>
                  </a:lnTo>
                  <a:lnTo>
                    <a:pt x="3012" y="2886"/>
                  </a:lnTo>
                  <a:lnTo>
                    <a:pt x="3072" y="2814"/>
                  </a:lnTo>
                  <a:lnTo>
                    <a:pt x="3126" y="2742"/>
                  </a:lnTo>
                  <a:lnTo>
                    <a:pt x="3174" y="2670"/>
                  </a:lnTo>
                  <a:lnTo>
                    <a:pt x="3222" y="2592"/>
                  </a:lnTo>
                  <a:lnTo>
                    <a:pt x="3264" y="2514"/>
                  </a:lnTo>
                  <a:lnTo>
                    <a:pt x="3306" y="2430"/>
                  </a:lnTo>
                  <a:lnTo>
                    <a:pt x="3342" y="2346"/>
                  </a:lnTo>
                  <a:lnTo>
                    <a:pt x="3372" y="2262"/>
                  </a:lnTo>
                  <a:lnTo>
                    <a:pt x="3396" y="2172"/>
                  </a:lnTo>
                  <a:lnTo>
                    <a:pt x="3420" y="2088"/>
                  </a:lnTo>
                  <a:lnTo>
                    <a:pt x="3432" y="1998"/>
                  </a:lnTo>
                  <a:lnTo>
                    <a:pt x="3444" y="1908"/>
                  </a:lnTo>
                  <a:lnTo>
                    <a:pt x="3450" y="1818"/>
                  </a:lnTo>
                  <a:lnTo>
                    <a:pt x="3456" y="1728"/>
                  </a:lnTo>
                  <a:lnTo>
                    <a:pt x="3450" y="1638"/>
                  </a:lnTo>
                  <a:lnTo>
                    <a:pt x="3444" y="1548"/>
                  </a:lnTo>
                  <a:lnTo>
                    <a:pt x="3432" y="1458"/>
                  </a:lnTo>
                  <a:lnTo>
                    <a:pt x="3420" y="1368"/>
                  </a:lnTo>
                  <a:lnTo>
                    <a:pt x="3396" y="1278"/>
                  </a:lnTo>
                  <a:lnTo>
                    <a:pt x="3372" y="1194"/>
                  </a:lnTo>
                  <a:lnTo>
                    <a:pt x="3342" y="1110"/>
                  </a:lnTo>
                  <a:lnTo>
                    <a:pt x="3306" y="1026"/>
                  </a:lnTo>
                  <a:lnTo>
                    <a:pt x="3264" y="942"/>
                  </a:lnTo>
                  <a:lnTo>
                    <a:pt x="3222" y="864"/>
                  </a:lnTo>
                  <a:lnTo>
                    <a:pt x="3174" y="786"/>
                  </a:lnTo>
                  <a:lnTo>
                    <a:pt x="3126" y="714"/>
                  </a:lnTo>
                  <a:lnTo>
                    <a:pt x="3072" y="642"/>
                  </a:lnTo>
                  <a:lnTo>
                    <a:pt x="3012" y="576"/>
                  </a:lnTo>
                  <a:lnTo>
                    <a:pt x="2952" y="510"/>
                  </a:lnTo>
                  <a:lnTo>
                    <a:pt x="2886" y="444"/>
                  </a:lnTo>
                  <a:lnTo>
                    <a:pt x="2814" y="384"/>
                  </a:lnTo>
                  <a:lnTo>
                    <a:pt x="2742" y="330"/>
                  </a:lnTo>
                  <a:lnTo>
                    <a:pt x="2670" y="282"/>
                  </a:lnTo>
                  <a:lnTo>
                    <a:pt x="2592" y="234"/>
                  </a:lnTo>
                  <a:lnTo>
                    <a:pt x="2514" y="192"/>
                  </a:lnTo>
                  <a:lnTo>
                    <a:pt x="2430" y="150"/>
                  </a:lnTo>
                  <a:lnTo>
                    <a:pt x="2346" y="114"/>
                  </a:lnTo>
                  <a:lnTo>
                    <a:pt x="2262" y="84"/>
                  </a:lnTo>
                  <a:lnTo>
                    <a:pt x="2172" y="60"/>
                  </a:lnTo>
                  <a:lnTo>
                    <a:pt x="2088" y="36"/>
                  </a:lnTo>
                  <a:lnTo>
                    <a:pt x="1998" y="24"/>
                  </a:lnTo>
                  <a:lnTo>
                    <a:pt x="1908" y="12"/>
                  </a:lnTo>
                  <a:lnTo>
                    <a:pt x="1818" y="6"/>
                  </a:lnTo>
                  <a:lnTo>
                    <a:pt x="1728" y="0"/>
                  </a:lnTo>
                  <a:lnTo>
                    <a:pt x="1638" y="6"/>
                  </a:lnTo>
                  <a:lnTo>
                    <a:pt x="1548" y="12"/>
                  </a:lnTo>
                  <a:lnTo>
                    <a:pt x="1458" y="24"/>
                  </a:lnTo>
                  <a:lnTo>
                    <a:pt x="1368" y="36"/>
                  </a:lnTo>
                  <a:lnTo>
                    <a:pt x="1284" y="60"/>
                  </a:lnTo>
                  <a:lnTo>
                    <a:pt x="1194" y="84"/>
                  </a:lnTo>
                  <a:lnTo>
                    <a:pt x="1110" y="114"/>
                  </a:lnTo>
                  <a:lnTo>
                    <a:pt x="1026" y="150"/>
                  </a:lnTo>
                  <a:lnTo>
                    <a:pt x="942" y="192"/>
                  </a:lnTo>
                  <a:lnTo>
                    <a:pt x="864" y="234"/>
                  </a:lnTo>
                  <a:lnTo>
                    <a:pt x="786" y="282"/>
                  </a:lnTo>
                  <a:lnTo>
                    <a:pt x="714" y="330"/>
                  </a:lnTo>
                  <a:lnTo>
                    <a:pt x="642" y="384"/>
                  </a:lnTo>
                  <a:lnTo>
                    <a:pt x="576" y="444"/>
                  </a:lnTo>
                  <a:lnTo>
                    <a:pt x="510" y="510"/>
                  </a:lnTo>
                  <a:lnTo>
                    <a:pt x="444" y="576"/>
                  </a:lnTo>
                  <a:lnTo>
                    <a:pt x="384" y="642"/>
                  </a:lnTo>
                  <a:lnTo>
                    <a:pt x="330" y="714"/>
                  </a:lnTo>
                  <a:lnTo>
                    <a:pt x="282" y="786"/>
                  </a:lnTo>
                  <a:lnTo>
                    <a:pt x="234" y="864"/>
                  </a:lnTo>
                  <a:lnTo>
                    <a:pt x="192" y="942"/>
                  </a:lnTo>
                  <a:lnTo>
                    <a:pt x="150" y="1026"/>
                  </a:lnTo>
                  <a:lnTo>
                    <a:pt x="114" y="1110"/>
                  </a:lnTo>
                  <a:lnTo>
                    <a:pt x="84" y="1194"/>
                  </a:lnTo>
                  <a:lnTo>
                    <a:pt x="60" y="1278"/>
                  </a:lnTo>
                  <a:lnTo>
                    <a:pt x="36" y="1368"/>
                  </a:lnTo>
                  <a:lnTo>
                    <a:pt x="24" y="1458"/>
                  </a:lnTo>
                  <a:lnTo>
                    <a:pt x="12" y="1548"/>
                  </a:lnTo>
                  <a:lnTo>
                    <a:pt x="6" y="1638"/>
                  </a:lnTo>
                  <a:lnTo>
                    <a:pt x="0" y="1728"/>
                  </a:lnTo>
                  <a:lnTo>
                    <a:pt x="6" y="1818"/>
                  </a:lnTo>
                  <a:lnTo>
                    <a:pt x="12" y="1908"/>
                  </a:lnTo>
                  <a:lnTo>
                    <a:pt x="24" y="1998"/>
                  </a:lnTo>
                  <a:lnTo>
                    <a:pt x="36" y="2088"/>
                  </a:lnTo>
                  <a:lnTo>
                    <a:pt x="60" y="2172"/>
                  </a:lnTo>
                  <a:lnTo>
                    <a:pt x="84" y="2262"/>
                  </a:lnTo>
                  <a:lnTo>
                    <a:pt x="114" y="2346"/>
                  </a:lnTo>
                  <a:lnTo>
                    <a:pt x="150" y="2430"/>
                  </a:lnTo>
                  <a:lnTo>
                    <a:pt x="192" y="2514"/>
                  </a:lnTo>
                  <a:lnTo>
                    <a:pt x="234" y="2592"/>
                  </a:lnTo>
                  <a:lnTo>
                    <a:pt x="282" y="2670"/>
                  </a:lnTo>
                  <a:lnTo>
                    <a:pt x="330" y="2742"/>
                  </a:lnTo>
                  <a:lnTo>
                    <a:pt x="384" y="2814"/>
                  </a:lnTo>
                  <a:lnTo>
                    <a:pt x="444" y="2886"/>
                  </a:lnTo>
                  <a:lnTo>
                    <a:pt x="510" y="2952"/>
                  </a:lnTo>
                  <a:lnTo>
                    <a:pt x="576" y="3012"/>
                  </a:lnTo>
                  <a:lnTo>
                    <a:pt x="642" y="3072"/>
                  </a:lnTo>
                  <a:lnTo>
                    <a:pt x="714" y="3126"/>
                  </a:lnTo>
                  <a:lnTo>
                    <a:pt x="786" y="3174"/>
                  </a:lnTo>
                  <a:lnTo>
                    <a:pt x="864" y="3222"/>
                  </a:lnTo>
                  <a:lnTo>
                    <a:pt x="942" y="3264"/>
                  </a:lnTo>
                  <a:lnTo>
                    <a:pt x="1026" y="3306"/>
                  </a:lnTo>
                  <a:lnTo>
                    <a:pt x="1110" y="3342"/>
                  </a:lnTo>
                  <a:lnTo>
                    <a:pt x="1194" y="3372"/>
                  </a:lnTo>
                  <a:lnTo>
                    <a:pt x="1284" y="3396"/>
                  </a:lnTo>
                  <a:lnTo>
                    <a:pt x="1368" y="3420"/>
                  </a:lnTo>
                  <a:lnTo>
                    <a:pt x="1458" y="3432"/>
                  </a:lnTo>
                  <a:lnTo>
                    <a:pt x="1548" y="3444"/>
                  </a:lnTo>
                  <a:lnTo>
                    <a:pt x="1638" y="3450"/>
                  </a:lnTo>
                  <a:lnTo>
                    <a:pt x="1728" y="3456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73" name="Freeform 825"/>
            <p:cNvSpPr>
              <a:spLocks/>
            </p:cNvSpPr>
            <p:nvPr/>
          </p:nvSpPr>
          <p:spPr bwMode="auto">
            <a:xfrm>
              <a:off x="1151" y="431"/>
              <a:ext cx="3456" cy="3456"/>
            </a:xfrm>
            <a:custGeom>
              <a:avLst/>
              <a:gdLst>
                <a:gd name="T0" fmla="*/ 1818 w 3456"/>
                <a:gd name="T1" fmla="*/ 3450 h 3456"/>
                <a:gd name="T2" fmla="*/ 1998 w 3456"/>
                <a:gd name="T3" fmla="*/ 3432 h 3456"/>
                <a:gd name="T4" fmla="*/ 2172 w 3456"/>
                <a:gd name="T5" fmla="*/ 3396 h 3456"/>
                <a:gd name="T6" fmla="*/ 2346 w 3456"/>
                <a:gd name="T7" fmla="*/ 3342 h 3456"/>
                <a:gd name="T8" fmla="*/ 2514 w 3456"/>
                <a:gd name="T9" fmla="*/ 3264 h 3456"/>
                <a:gd name="T10" fmla="*/ 2670 w 3456"/>
                <a:gd name="T11" fmla="*/ 3174 h 3456"/>
                <a:gd name="T12" fmla="*/ 2814 w 3456"/>
                <a:gd name="T13" fmla="*/ 3072 h 3456"/>
                <a:gd name="T14" fmla="*/ 2952 w 3456"/>
                <a:gd name="T15" fmla="*/ 2952 h 3456"/>
                <a:gd name="T16" fmla="*/ 3072 w 3456"/>
                <a:gd name="T17" fmla="*/ 2814 h 3456"/>
                <a:gd name="T18" fmla="*/ 3174 w 3456"/>
                <a:gd name="T19" fmla="*/ 2670 h 3456"/>
                <a:gd name="T20" fmla="*/ 3264 w 3456"/>
                <a:gd name="T21" fmla="*/ 2514 h 3456"/>
                <a:gd name="T22" fmla="*/ 3342 w 3456"/>
                <a:gd name="T23" fmla="*/ 2346 h 3456"/>
                <a:gd name="T24" fmla="*/ 3396 w 3456"/>
                <a:gd name="T25" fmla="*/ 2172 h 3456"/>
                <a:gd name="T26" fmla="*/ 3432 w 3456"/>
                <a:gd name="T27" fmla="*/ 1998 h 3456"/>
                <a:gd name="T28" fmla="*/ 3450 w 3456"/>
                <a:gd name="T29" fmla="*/ 1818 h 3456"/>
                <a:gd name="T30" fmla="*/ 3450 w 3456"/>
                <a:gd name="T31" fmla="*/ 1638 h 3456"/>
                <a:gd name="T32" fmla="*/ 3432 w 3456"/>
                <a:gd name="T33" fmla="*/ 1458 h 3456"/>
                <a:gd name="T34" fmla="*/ 3396 w 3456"/>
                <a:gd name="T35" fmla="*/ 1278 h 3456"/>
                <a:gd name="T36" fmla="*/ 3342 w 3456"/>
                <a:gd name="T37" fmla="*/ 1110 h 3456"/>
                <a:gd name="T38" fmla="*/ 3264 w 3456"/>
                <a:gd name="T39" fmla="*/ 942 h 3456"/>
                <a:gd name="T40" fmla="*/ 3174 w 3456"/>
                <a:gd name="T41" fmla="*/ 786 h 3456"/>
                <a:gd name="T42" fmla="*/ 3072 w 3456"/>
                <a:gd name="T43" fmla="*/ 642 h 3456"/>
                <a:gd name="T44" fmla="*/ 2952 w 3456"/>
                <a:gd name="T45" fmla="*/ 510 h 3456"/>
                <a:gd name="T46" fmla="*/ 2814 w 3456"/>
                <a:gd name="T47" fmla="*/ 384 h 3456"/>
                <a:gd name="T48" fmla="*/ 2670 w 3456"/>
                <a:gd name="T49" fmla="*/ 282 h 3456"/>
                <a:gd name="T50" fmla="*/ 2514 w 3456"/>
                <a:gd name="T51" fmla="*/ 192 h 3456"/>
                <a:gd name="T52" fmla="*/ 2346 w 3456"/>
                <a:gd name="T53" fmla="*/ 114 h 3456"/>
                <a:gd name="T54" fmla="*/ 2172 w 3456"/>
                <a:gd name="T55" fmla="*/ 60 h 3456"/>
                <a:gd name="T56" fmla="*/ 1998 w 3456"/>
                <a:gd name="T57" fmla="*/ 24 h 3456"/>
                <a:gd name="T58" fmla="*/ 1818 w 3456"/>
                <a:gd name="T59" fmla="*/ 6 h 3456"/>
                <a:gd name="T60" fmla="*/ 1638 w 3456"/>
                <a:gd name="T61" fmla="*/ 6 h 3456"/>
                <a:gd name="T62" fmla="*/ 1458 w 3456"/>
                <a:gd name="T63" fmla="*/ 24 h 3456"/>
                <a:gd name="T64" fmla="*/ 1284 w 3456"/>
                <a:gd name="T65" fmla="*/ 60 h 3456"/>
                <a:gd name="T66" fmla="*/ 1110 w 3456"/>
                <a:gd name="T67" fmla="*/ 114 h 3456"/>
                <a:gd name="T68" fmla="*/ 942 w 3456"/>
                <a:gd name="T69" fmla="*/ 192 h 3456"/>
                <a:gd name="T70" fmla="*/ 786 w 3456"/>
                <a:gd name="T71" fmla="*/ 282 h 3456"/>
                <a:gd name="T72" fmla="*/ 642 w 3456"/>
                <a:gd name="T73" fmla="*/ 384 h 3456"/>
                <a:gd name="T74" fmla="*/ 510 w 3456"/>
                <a:gd name="T75" fmla="*/ 510 h 3456"/>
                <a:gd name="T76" fmla="*/ 384 w 3456"/>
                <a:gd name="T77" fmla="*/ 642 h 3456"/>
                <a:gd name="T78" fmla="*/ 282 w 3456"/>
                <a:gd name="T79" fmla="*/ 786 h 3456"/>
                <a:gd name="T80" fmla="*/ 192 w 3456"/>
                <a:gd name="T81" fmla="*/ 942 h 3456"/>
                <a:gd name="T82" fmla="*/ 114 w 3456"/>
                <a:gd name="T83" fmla="*/ 1110 h 3456"/>
                <a:gd name="T84" fmla="*/ 60 w 3456"/>
                <a:gd name="T85" fmla="*/ 1278 h 3456"/>
                <a:gd name="T86" fmla="*/ 24 w 3456"/>
                <a:gd name="T87" fmla="*/ 1458 h 3456"/>
                <a:gd name="T88" fmla="*/ 6 w 3456"/>
                <a:gd name="T89" fmla="*/ 1638 h 3456"/>
                <a:gd name="T90" fmla="*/ 6 w 3456"/>
                <a:gd name="T91" fmla="*/ 1818 h 3456"/>
                <a:gd name="T92" fmla="*/ 24 w 3456"/>
                <a:gd name="T93" fmla="*/ 1998 h 3456"/>
                <a:gd name="T94" fmla="*/ 60 w 3456"/>
                <a:gd name="T95" fmla="*/ 2172 h 3456"/>
                <a:gd name="T96" fmla="*/ 114 w 3456"/>
                <a:gd name="T97" fmla="*/ 2346 h 3456"/>
                <a:gd name="T98" fmla="*/ 192 w 3456"/>
                <a:gd name="T99" fmla="*/ 2514 h 3456"/>
                <a:gd name="T100" fmla="*/ 282 w 3456"/>
                <a:gd name="T101" fmla="*/ 2670 h 3456"/>
                <a:gd name="T102" fmla="*/ 384 w 3456"/>
                <a:gd name="T103" fmla="*/ 2814 h 3456"/>
                <a:gd name="T104" fmla="*/ 510 w 3456"/>
                <a:gd name="T105" fmla="*/ 2952 h 3456"/>
                <a:gd name="T106" fmla="*/ 642 w 3456"/>
                <a:gd name="T107" fmla="*/ 3072 h 3456"/>
                <a:gd name="T108" fmla="*/ 786 w 3456"/>
                <a:gd name="T109" fmla="*/ 3174 h 3456"/>
                <a:gd name="T110" fmla="*/ 942 w 3456"/>
                <a:gd name="T111" fmla="*/ 3264 h 3456"/>
                <a:gd name="T112" fmla="*/ 1110 w 3456"/>
                <a:gd name="T113" fmla="*/ 3342 h 3456"/>
                <a:gd name="T114" fmla="*/ 1284 w 3456"/>
                <a:gd name="T115" fmla="*/ 3396 h 3456"/>
                <a:gd name="T116" fmla="*/ 1458 w 3456"/>
                <a:gd name="T117" fmla="*/ 3432 h 3456"/>
                <a:gd name="T118" fmla="*/ 1638 w 3456"/>
                <a:gd name="T119" fmla="*/ 3450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56" h="3456">
                  <a:moveTo>
                    <a:pt x="1728" y="3456"/>
                  </a:moveTo>
                  <a:lnTo>
                    <a:pt x="1818" y="3450"/>
                  </a:lnTo>
                  <a:lnTo>
                    <a:pt x="1908" y="3444"/>
                  </a:lnTo>
                  <a:lnTo>
                    <a:pt x="1998" y="3432"/>
                  </a:lnTo>
                  <a:lnTo>
                    <a:pt x="2088" y="3420"/>
                  </a:lnTo>
                  <a:lnTo>
                    <a:pt x="2172" y="3396"/>
                  </a:lnTo>
                  <a:lnTo>
                    <a:pt x="2262" y="3372"/>
                  </a:lnTo>
                  <a:lnTo>
                    <a:pt x="2346" y="3342"/>
                  </a:lnTo>
                  <a:lnTo>
                    <a:pt x="2430" y="3306"/>
                  </a:lnTo>
                  <a:lnTo>
                    <a:pt x="2514" y="3264"/>
                  </a:lnTo>
                  <a:lnTo>
                    <a:pt x="2592" y="3222"/>
                  </a:lnTo>
                  <a:lnTo>
                    <a:pt x="2670" y="3174"/>
                  </a:lnTo>
                  <a:lnTo>
                    <a:pt x="2742" y="3126"/>
                  </a:lnTo>
                  <a:lnTo>
                    <a:pt x="2814" y="3072"/>
                  </a:lnTo>
                  <a:lnTo>
                    <a:pt x="2886" y="3012"/>
                  </a:lnTo>
                  <a:lnTo>
                    <a:pt x="2952" y="2952"/>
                  </a:lnTo>
                  <a:lnTo>
                    <a:pt x="3012" y="2886"/>
                  </a:lnTo>
                  <a:lnTo>
                    <a:pt x="3072" y="2814"/>
                  </a:lnTo>
                  <a:lnTo>
                    <a:pt x="3126" y="2742"/>
                  </a:lnTo>
                  <a:lnTo>
                    <a:pt x="3174" y="2670"/>
                  </a:lnTo>
                  <a:lnTo>
                    <a:pt x="3222" y="2592"/>
                  </a:lnTo>
                  <a:lnTo>
                    <a:pt x="3264" y="2514"/>
                  </a:lnTo>
                  <a:lnTo>
                    <a:pt x="3306" y="2430"/>
                  </a:lnTo>
                  <a:lnTo>
                    <a:pt x="3342" y="2346"/>
                  </a:lnTo>
                  <a:lnTo>
                    <a:pt x="3372" y="2262"/>
                  </a:lnTo>
                  <a:lnTo>
                    <a:pt x="3396" y="2172"/>
                  </a:lnTo>
                  <a:lnTo>
                    <a:pt x="3420" y="2088"/>
                  </a:lnTo>
                  <a:lnTo>
                    <a:pt x="3432" y="1998"/>
                  </a:lnTo>
                  <a:lnTo>
                    <a:pt x="3444" y="1908"/>
                  </a:lnTo>
                  <a:lnTo>
                    <a:pt x="3450" y="1818"/>
                  </a:lnTo>
                  <a:lnTo>
                    <a:pt x="3456" y="1728"/>
                  </a:lnTo>
                  <a:lnTo>
                    <a:pt x="3450" y="1638"/>
                  </a:lnTo>
                  <a:lnTo>
                    <a:pt x="3444" y="1548"/>
                  </a:lnTo>
                  <a:lnTo>
                    <a:pt x="3432" y="1458"/>
                  </a:lnTo>
                  <a:lnTo>
                    <a:pt x="3420" y="1368"/>
                  </a:lnTo>
                  <a:lnTo>
                    <a:pt x="3396" y="1278"/>
                  </a:lnTo>
                  <a:lnTo>
                    <a:pt x="3372" y="1194"/>
                  </a:lnTo>
                  <a:lnTo>
                    <a:pt x="3342" y="1110"/>
                  </a:lnTo>
                  <a:lnTo>
                    <a:pt x="3306" y="1026"/>
                  </a:lnTo>
                  <a:lnTo>
                    <a:pt x="3264" y="942"/>
                  </a:lnTo>
                  <a:lnTo>
                    <a:pt x="3222" y="864"/>
                  </a:lnTo>
                  <a:lnTo>
                    <a:pt x="3174" y="786"/>
                  </a:lnTo>
                  <a:lnTo>
                    <a:pt x="3126" y="714"/>
                  </a:lnTo>
                  <a:lnTo>
                    <a:pt x="3072" y="642"/>
                  </a:lnTo>
                  <a:lnTo>
                    <a:pt x="3012" y="576"/>
                  </a:lnTo>
                  <a:lnTo>
                    <a:pt x="2952" y="510"/>
                  </a:lnTo>
                  <a:lnTo>
                    <a:pt x="2886" y="444"/>
                  </a:lnTo>
                  <a:lnTo>
                    <a:pt x="2814" y="384"/>
                  </a:lnTo>
                  <a:lnTo>
                    <a:pt x="2742" y="330"/>
                  </a:lnTo>
                  <a:lnTo>
                    <a:pt x="2670" y="282"/>
                  </a:lnTo>
                  <a:lnTo>
                    <a:pt x="2592" y="234"/>
                  </a:lnTo>
                  <a:lnTo>
                    <a:pt x="2514" y="192"/>
                  </a:lnTo>
                  <a:lnTo>
                    <a:pt x="2430" y="150"/>
                  </a:lnTo>
                  <a:lnTo>
                    <a:pt x="2346" y="114"/>
                  </a:lnTo>
                  <a:lnTo>
                    <a:pt x="2262" y="84"/>
                  </a:lnTo>
                  <a:lnTo>
                    <a:pt x="2172" y="60"/>
                  </a:lnTo>
                  <a:lnTo>
                    <a:pt x="2088" y="36"/>
                  </a:lnTo>
                  <a:lnTo>
                    <a:pt x="1998" y="24"/>
                  </a:lnTo>
                  <a:lnTo>
                    <a:pt x="1908" y="12"/>
                  </a:lnTo>
                  <a:lnTo>
                    <a:pt x="1818" y="6"/>
                  </a:lnTo>
                  <a:lnTo>
                    <a:pt x="1728" y="0"/>
                  </a:lnTo>
                  <a:lnTo>
                    <a:pt x="1638" y="6"/>
                  </a:lnTo>
                  <a:lnTo>
                    <a:pt x="1548" y="12"/>
                  </a:lnTo>
                  <a:lnTo>
                    <a:pt x="1458" y="24"/>
                  </a:lnTo>
                  <a:lnTo>
                    <a:pt x="1368" y="36"/>
                  </a:lnTo>
                  <a:lnTo>
                    <a:pt x="1284" y="60"/>
                  </a:lnTo>
                  <a:lnTo>
                    <a:pt x="1194" y="84"/>
                  </a:lnTo>
                  <a:lnTo>
                    <a:pt x="1110" y="114"/>
                  </a:lnTo>
                  <a:lnTo>
                    <a:pt x="1026" y="150"/>
                  </a:lnTo>
                  <a:lnTo>
                    <a:pt x="942" y="192"/>
                  </a:lnTo>
                  <a:lnTo>
                    <a:pt x="864" y="234"/>
                  </a:lnTo>
                  <a:lnTo>
                    <a:pt x="786" y="282"/>
                  </a:lnTo>
                  <a:lnTo>
                    <a:pt x="714" y="330"/>
                  </a:lnTo>
                  <a:lnTo>
                    <a:pt x="642" y="384"/>
                  </a:lnTo>
                  <a:lnTo>
                    <a:pt x="576" y="444"/>
                  </a:lnTo>
                  <a:lnTo>
                    <a:pt x="510" y="510"/>
                  </a:lnTo>
                  <a:lnTo>
                    <a:pt x="444" y="576"/>
                  </a:lnTo>
                  <a:lnTo>
                    <a:pt x="384" y="642"/>
                  </a:lnTo>
                  <a:lnTo>
                    <a:pt x="330" y="714"/>
                  </a:lnTo>
                  <a:lnTo>
                    <a:pt x="282" y="786"/>
                  </a:lnTo>
                  <a:lnTo>
                    <a:pt x="234" y="864"/>
                  </a:lnTo>
                  <a:lnTo>
                    <a:pt x="192" y="942"/>
                  </a:lnTo>
                  <a:lnTo>
                    <a:pt x="150" y="1026"/>
                  </a:lnTo>
                  <a:lnTo>
                    <a:pt x="114" y="1110"/>
                  </a:lnTo>
                  <a:lnTo>
                    <a:pt x="84" y="1194"/>
                  </a:lnTo>
                  <a:lnTo>
                    <a:pt x="60" y="1278"/>
                  </a:lnTo>
                  <a:lnTo>
                    <a:pt x="36" y="1368"/>
                  </a:lnTo>
                  <a:lnTo>
                    <a:pt x="24" y="1458"/>
                  </a:lnTo>
                  <a:lnTo>
                    <a:pt x="12" y="1548"/>
                  </a:lnTo>
                  <a:lnTo>
                    <a:pt x="6" y="1638"/>
                  </a:lnTo>
                  <a:lnTo>
                    <a:pt x="0" y="1728"/>
                  </a:lnTo>
                  <a:lnTo>
                    <a:pt x="6" y="1818"/>
                  </a:lnTo>
                  <a:lnTo>
                    <a:pt x="12" y="1908"/>
                  </a:lnTo>
                  <a:lnTo>
                    <a:pt x="24" y="1998"/>
                  </a:lnTo>
                  <a:lnTo>
                    <a:pt x="36" y="2088"/>
                  </a:lnTo>
                  <a:lnTo>
                    <a:pt x="60" y="2172"/>
                  </a:lnTo>
                  <a:lnTo>
                    <a:pt x="84" y="2262"/>
                  </a:lnTo>
                  <a:lnTo>
                    <a:pt x="114" y="2346"/>
                  </a:lnTo>
                  <a:lnTo>
                    <a:pt x="150" y="2430"/>
                  </a:lnTo>
                  <a:lnTo>
                    <a:pt x="192" y="2514"/>
                  </a:lnTo>
                  <a:lnTo>
                    <a:pt x="234" y="2592"/>
                  </a:lnTo>
                  <a:lnTo>
                    <a:pt x="282" y="2670"/>
                  </a:lnTo>
                  <a:lnTo>
                    <a:pt x="330" y="2742"/>
                  </a:lnTo>
                  <a:lnTo>
                    <a:pt x="384" y="2814"/>
                  </a:lnTo>
                  <a:lnTo>
                    <a:pt x="444" y="2886"/>
                  </a:lnTo>
                  <a:lnTo>
                    <a:pt x="510" y="2952"/>
                  </a:lnTo>
                  <a:lnTo>
                    <a:pt x="576" y="3012"/>
                  </a:lnTo>
                  <a:lnTo>
                    <a:pt x="642" y="3072"/>
                  </a:lnTo>
                  <a:lnTo>
                    <a:pt x="714" y="3126"/>
                  </a:lnTo>
                  <a:lnTo>
                    <a:pt x="786" y="3174"/>
                  </a:lnTo>
                  <a:lnTo>
                    <a:pt x="864" y="3222"/>
                  </a:lnTo>
                  <a:lnTo>
                    <a:pt x="942" y="3264"/>
                  </a:lnTo>
                  <a:lnTo>
                    <a:pt x="1026" y="3306"/>
                  </a:lnTo>
                  <a:lnTo>
                    <a:pt x="1110" y="3342"/>
                  </a:lnTo>
                  <a:lnTo>
                    <a:pt x="1194" y="3372"/>
                  </a:lnTo>
                  <a:lnTo>
                    <a:pt x="1284" y="3396"/>
                  </a:lnTo>
                  <a:lnTo>
                    <a:pt x="1368" y="3420"/>
                  </a:lnTo>
                  <a:lnTo>
                    <a:pt x="1458" y="3432"/>
                  </a:lnTo>
                  <a:lnTo>
                    <a:pt x="1548" y="3444"/>
                  </a:lnTo>
                  <a:lnTo>
                    <a:pt x="1638" y="3450"/>
                  </a:lnTo>
                  <a:lnTo>
                    <a:pt x="1728" y="345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74" name="Freeform 826"/>
            <p:cNvSpPr>
              <a:spLocks/>
            </p:cNvSpPr>
            <p:nvPr/>
          </p:nvSpPr>
          <p:spPr bwMode="auto">
            <a:xfrm>
              <a:off x="2015" y="2159"/>
              <a:ext cx="1728" cy="1494"/>
            </a:xfrm>
            <a:custGeom>
              <a:avLst/>
              <a:gdLst>
                <a:gd name="T0" fmla="*/ 924 w 1728"/>
                <a:gd name="T1" fmla="*/ 1494 h 1494"/>
                <a:gd name="T2" fmla="*/ 1014 w 1728"/>
                <a:gd name="T3" fmla="*/ 1482 h 1494"/>
                <a:gd name="T4" fmla="*/ 1104 w 1728"/>
                <a:gd name="T5" fmla="*/ 1464 h 1494"/>
                <a:gd name="T6" fmla="*/ 1188 w 1728"/>
                <a:gd name="T7" fmla="*/ 1440 h 1494"/>
                <a:gd name="T8" fmla="*/ 1272 w 1728"/>
                <a:gd name="T9" fmla="*/ 1410 h 1494"/>
                <a:gd name="T10" fmla="*/ 1344 w 1728"/>
                <a:gd name="T11" fmla="*/ 1368 h 1494"/>
                <a:gd name="T12" fmla="*/ 1422 w 1728"/>
                <a:gd name="T13" fmla="*/ 1320 h 1494"/>
                <a:gd name="T14" fmla="*/ 1482 w 1728"/>
                <a:gd name="T15" fmla="*/ 1266 h 1494"/>
                <a:gd name="T16" fmla="*/ 1542 w 1728"/>
                <a:gd name="T17" fmla="*/ 1206 h 1494"/>
                <a:gd name="T18" fmla="*/ 1596 w 1728"/>
                <a:gd name="T19" fmla="*/ 1146 h 1494"/>
                <a:gd name="T20" fmla="*/ 1638 w 1728"/>
                <a:gd name="T21" fmla="*/ 1074 h 1494"/>
                <a:gd name="T22" fmla="*/ 1674 w 1728"/>
                <a:gd name="T23" fmla="*/ 1002 h 1494"/>
                <a:gd name="T24" fmla="*/ 1704 w 1728"/>
                <a:gd name="T25" fmla="*/ 930 h 1494"/>
                <a:gd name="T26" fmla="*/ 1722 w 1728"/>
                <a:gd name="T27" fmla="*/ 852 h 1494"/>
                <a:gd name="T28" fmla="*/ 1728 w 1728"/>
                <a:gd name="T29" fmla="*/ 774 h 1494"/>
                <a:gd name="T30" fmla="*/ 1728 w 1728"/>
                <a:gd name="T31" fmla="*/ 696 h 1494"/>
                <a:gd name="T32" fmla="*/ 1716 w 1728"/>
                <a:gd name="T33" fmla="*/ 618 h 1494"/>
                <a:gd name="T34" fmla="*/ 1692 w 1728"/>
                <a:gd name="T35" fmla="*/ 540 h 1494"/>
                <a:gd name="T36" fmla="*/ 1662 w 1728"/>
                <a:gd name="T37" fmla="*/ 468 h 1494"/>
                <a:gd name="T38" fmla="*/ 1626 w 1728"/>
                <a:gd name="T39" fmla="*/ 396 h 1494"/>
                <a:gd name="T40" fmla="*/ 1578 w 1728"/>
                <a:gd name="T41" fmla="*/ 330 h 1494"/>
                <a:gd name="T42" fmla="*/ 1524 w 1728"/>
                <a:gd name="T43" fmla="*/ 264 h 1494"/>
                <a:gd name="T44" fmla="*/ 1464 w 1728"/>
                <a:gd name="T45" fmla="*/ 210 h 1494"/>
                <a:gd name="T46" fmla="*/ 1398 w 1728"/>
                <a:gd name="T47" fmla="*/ 156 h 1494"/>
                <a:gd name="T48" fmla="*/ 1320 w 1728"/>
                <a:gd name="T49" fmla="*/ 114 h 1494"/>
                <a:gd name="T50" fmla="*/ 1242 w 1728"/>
                <a:gd name="T51" fmla="*/ 78 h 1494"/>
                <a:gd name="T52" fmla="*/ 1158 w 1728"/>
                <a:gd name="T53" fmla="*/ 48 h 1494"/>
                <a:gd name="T54" fmla="*/ 1074 w 1728"/>
                <a:gd name="T55" fmla="*/ 24 h 1494"/>
                <a:gd name="T56" fmla="*/ 984 w 1728"/>
                <a:gd name="T57" fmla="*/ 6 h 1494"/>
                <a:gd name="T58" fmla="*/ 894 w 1728"/>
                <a:gd name="T59" fmla="*/ 0 h 1494"/>
                <a:gd name="T60" fmla="*/ 804 w 1728"/>
                <a:gd name="T61" fmla="*/ 0 h 1494"/>
                <a:gd name="T62" fmla="*/ 714 w 1728"/>
                <a:gd name="T63" fmla="*/ 12 h 1494"/>
                <a:gd name="T64" fmla="*/ 624 w 1728"/>
                <a:gd name="T65" fmla="*/ 30 h 1494"/>
                <a:gd name="T66" fmla="*/ 540 w 1728"/>
                <a:gd name="T67" fmla="*/ 54 h 1494"/>
                <a:gd name="T68" fmla="*/ 456 w 1728"/>
                <a:gd name="T69" fmla="*/ 90 h 1494"/>
                <a:gd name="T70" fmla="*/ 384 w 1728"/>
                <a:gd name="T71" fmla="*/ 126 h 1494"/>
                <a:gd name="T72" fmla="*/ 312 w 1728"/>
                <a:gd name="T73" fmla="*/ 174 h 1494"/>
                <a:gd name="T74" fmla="*/ 246 w 1728"/>
                <a:gd name="T75" fmla="*/ 228 h 1494"/>
                <a:gd name="T76" fmla="*/ 186 w 1728"/>
                <a:gd name="T77" fmla="*/ 288 h 1494"/>
                <a:gd name="T78" fmla="*/ 132 w 1728"/>
                <a:gd name="T79" fmla="*/ 354 h 1494"/>
                <a:gd name="T80" fmla="*/ 90 w 1728"/>
                <a:gd name="T81" fmla="*/ 420 h 1494"/>
                <a:gd name="T82" fmla="*/ 54 w 1728"/>
                <a:gd name="T83" fmla="*/ 492 h 1494"/>
                <a:gd name="T84" fmla="*/ 24 w 1728"/>
                <a:gd name="T85" fmla="*/ 564 h 1494"/>
                <a:gd name="T86" fmla="*/ 12 w 1728"/>
                <a:gd name="T87" fmla="*/ 642 h 1494"/>
                <a:gd name="T88" fmla="*/ 0 w 1728"/>
                <a:gd name="T89" fmla="*/ 720 h 1494"/>
                <a:gd name="T90" fmla="*/ 0 w 1728"/>
                <a:gd name="T91" fmla="*/ 798 h 1494"/>
                <a:gd name="T92" fmla="*/ 12 w 1728"/>
                <a:gd name="T93" fmla="*/ 876 h 1494"/>
                <a:gd name="T94" fmla="*/ 36 w 1728"/>
                <a:gd name="T95" fmla="*/ 954 h 1494"/>
                <a:gd name="T96" fmla="*/ 66 w 1728"/>
                <a:gd name="T97" fmla="*/ 1026 h 1494"/>
                <a:gd name="T98" fmla="*/ 102 w 1728"/>
                <a:gd name="T99" fmla="*/ 1098 h 1494"/>
                <a:gd name="T100" fmla="*/ 150 w 1728"/>
                <a:gd name="T101" fmla="*/ 1164 h 1494"/>
                <a:gd name="T102" fmla="*/ 204 w 1728"/>
                <a:gd name="T103" fmla="*/ 1230 h 1494"/>
                <a:gd name="T104" fmla="*/ 264 w 1728"/>
                <a:gd name="T105" fmla="*/ 1284 h 1494"/>
                <a:gd name="T106" fmla="*/ 330 w 1728"/>
                <a:gd name="T107" fmla="*/ 1338 h 1494"/>
                <a:gd name="T108" fmla="*/ 408 w 1728"/>
                <a:gd name="T109" fmla="*/ 1380 h 1494"/>
                <a:gd name="T110" fmla="*/ 486 w 1728"/>
                <a:gd name="T111" fmla="*/ 1422 h 1494"/>
                <a:gd name="T112" fmla="*/ 570 w 1728"/>
                <a:gd name="T113" fmla="*/ 1452 h 1494"/>
                <a:gd name="T114" fmla="*/ 654 w 1728"/>
                <a:gd name="T115" fmla="*/ 1476 h 1494"/>
                <a:gd name="T116" fmla="*/ 744 w 1728"/>
                <a:gd name="T117" fmla="*/ 1488 h 1494"/>
                <a:gd name="T118" fmla="*/ 834 w 1728"/>
                <a:gd name="T119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8" h="1494">
                  <a:moveTo>
                    <a:pt x="864" y="1494"/>
                  </a:moveTo>
                  <a:lnTo>
                    <a:pt x="894" y="1494"/>
                  </a:lnTo>
                  <a:lnTo>
                    <a:pt x="924" y="1494"/>
                  </a:lnTo>
                  <a:lnTo>
                    <a:pt x="954" y="1494"/>
                  </a:lnTo>
                  <a:lnTo>
                    <a:pt x="984" y="1488"/>
                  </a:lnTo>
                  <a:lnTo>
                    <a:pt x="1014" y="1482"/>
                  </a:lnTo>
                  <a:lnTo>
                    <a:pt x="1044" y="1482"/>
                  </a:lnTo>
                  <a:lnTo>
                    <a:pt x="1074" y="1476"/>
                  </a:lnTo>
                  <a:lnTo>
                    <a:pt x="1104" y="1464"/>
                  </a:lnTo>
                  <a:lnTo>
                    <a:pt x="1128" y="1458"/>
                  </a:lnTo>
                  <a:lnTo>
                    <a:pt x="1158" y="1452"/>
                  </a:lnTo>
                  <a:lnTo>
                    <a:pt x="1188" y="1440"/>
                  </a:lnTo>
                  <a:lnTo>
                    <a:pt x="1218" y="1428"/>
                  </a:lnTo>
                  <a:lnTo>
                    <a:pt x="1242" y="1422"/>
                  </a:lnTo>
                  <a:lnTo>
                    <a:pt x="1272" y="1410"/>
                  </a:lnTo>
                  <a:lnTo>
                    <a:pt x="1296" y="1398"/>
                  </a:lnTo>
                  <a:lnTo>
                    <a:pt x="1320" y="1380"/>
                  </a:lnTo>
                  <a:lnTo>
                    <a:pt x="1344" y="1368"/>
                  </a:lnTo>
                  <a:lnTo>
                    <a:pt x="1374" y="1350"/>
                  </a:lnTo>
                  <a:lnTo>
                    <a:pt x="1398" y="1338"/>
                  </a:lnTo>
                  <a:lnTo>
                    <a:pt x="1422" y="1320"/>
                  </a:lnTo>
                  <a:lnTo>
                    <a:pt x="1440" y="1302"/>
                  </a:lnTo>
                  <a:lnTo>
                    <a:pt x="1464" y="1284"/>
                  </a:lnTo>
                  <a:lnTo>
                    <a:pt x="1482" y="1266"/>
                  </a:lnTo>
                  <a:lnTo>
                    <a:pt x="1506" y="1248"/>
                  </a:lnTo>
                  <a:lnTo>
                    <a:pt x="1524" y="1230"/>
                  </a:lnTo>
                  <a:lnTo>
                    <a:pt x="1542" y="1206"/>
                  </a:lnTo>
                  <a:lnTo>
                    <a:pt x="1560" y="1188"/>
                  </a:lnTo>
                  <a:lnTo>
                    <a:pt x="1578" y="1164"/>
                  </a:lnTo>
                  <a:lnTo>
                    <a:pt x="1596" y="1146"/>
                  </a:lnTo>
                  <a:lnTo>
                    <a:pt x="1614" y="1122"/>
                  </a:lnTo>
                  <a:lnTo>
                    <a:pt x="1626" y="1098"/>
                  </a:lnTo>
                  <a:lnTo>
                    <a:pt x="1638" y="1074"/>
                  </a:lnTo>
                  <a:lnTo>
                    <a:pt x="1650" y="1050"/>
                  </a:lnTo>
                  <a:lnTo>
                    <a:pt x="1662" y="1026"/>
                  </a:lnTo>
                  <a:lnTo>
                    <a:pt x="1674" y="1002"/>
                  </a:lnTo>
                  <a:lnTo>
                    <a:pt x="1686" y="978"/>
                  </a:lnTo>
                  <a:lnTo>
                    <a:pt x="1692" y="954"/>
                  </a:lnTo>
                  <a:lnTo>
                    <a:pt x="1704" y="930"/>
                  </a:lnTo>
                  <a:lnTo>
                    <a:pt x="1710" y="900"/>
                  </a:lnTo>
                  <a:lnTo>
                    <a:pt x="1716" y="876"/>
                  </a:lnTo>
                  <a:lnTo>
                    <a:pt x="1722" y="852"/>
                  </a:lnTo>
                  <a:lnTo>
                    <a:pt x="1722" y="828"/>
                  </a:lnTo>
                  <a:lnTo>
                    <a:pt x="1728" y="798"/>
                  </a:lnTo>
                  <a:lnTo>
                    <a:pt x="1728" y="774"/>
                  </a:lnTo>
                  <a:lnTo>
                    <a:pt x="1728" y="750"/>
                  </a:lnTo>
                  <a:lnTo>
                    <a:pt x="1728" y="720"/>
                  </a:lnTo>
                  <a:lnTo>
                    <a:pt x="1728" y="696"/>
                  </a:lnTo>
                  <a:lnTo>
                    <a:pt x="1722" y="672"/>
                  </a:lnTo>
                  <a:lnTo>
                    <a:pt x="1722" y="642"/>
                  </a:lnTo>
                  <a:lnTo>
                    <a:pt x="1716" y="618"/>
                  </a:lnTo>
                  <a:lnTo>
                    <a:pt x="1710" y="594"/>
                  </a:lnTo>
                  <a:lnTo>
                    <a:pt x="1704" y="564"/>
                  </a:lnTo>
                  <a:lnTo>
                    <a:pt x="1692" y="540"/>
                  </a:lnTo>
                  <a:lnTo>
                    <a:pt x="1686" y="516"/>
                  </a:lnTo>
                  <a:lnTo>
                    <a:pt x="1674" y="492"/>
                  </a:lnTo>
                  <a:lnTo>
                    <a:pt x="1662" y="468"/>
                  </a:lnTo>
                  <a:lnTo>
                    <a:pt x="1650" y="444"/>
                  </a:lnTo>
                  <a:lnTo>
                    <a:pt x="1638" y="420"/>
                  </a:lnTo>
                  <a:lnTo>
                    <a:pt x="1626" y="396"/>
                  </a:lnTo>
                  <a:lnTo>
                    <a:pt x="1614" y="372"/>
                  </a:lnTo>
                  <a:lnTo>
                    <a:pt x="1596" y="354"/>
                  </a:lnTo>
                  <a:lnTo>
                    <a:pt x="1578" y="330"/>
                  </a:lnTo>
                  <a:lnTo>
                    <a:pt x="1560" y="306"/>
                  </a:lnTo>
                  <a:lnTo>
                    <a:pt x="1542" y="288"/>
                  </a:lnTo>
                  <a:lnTo>
                    <a:pt x="1524" y="264"/>
                  </a:lnTo>
                  <a:lnTo>
                    <a:pt x="1506" y="246"/>
                  </a:lnTo>
                  <a:lnTo>
                    <a:pt x="1482" y="228"/>
                  </a:lnTo>
                  <a:lnTo>
                    <a:pt x="1464" y="210"/>
                  </a:lnTo>
                  <a:lnTo>
                    <a:pt x="1440" y="192"/>
                  </a:lnTo>
                  <a:lnTo>
                    <a:pt x="1422" y="174"/>
                  </a:lnTo>
                  <a:lnTo>
                    <a:pt x="1398" y="156"/>
                  </a:lnTo>
                  <a:lnTo>
                    <a:pt x="1374" y="144"/>
                  </a:lnTo>
                  <a:lnTo>
                    <a:pt x="1344" y="126"/>
                  </a:lnTo>
                  <a:lnTo>
                    <a:pt x="1320" y="114"/>
                  </a:lnTo>
                  <a:lnTo>
                    <a:pt x="1296" y="102"/>
                  </a:lnTo>
                  <a:lnTo>
                    <a:pt x="1272" y="90"/>
                  </a:lnTo>
                  <a:lnTo>
                    <a:pt x="1242" y="78"/>
                  </a:lnTo>
                  <a:lnTo>
                    <a:pt x="1218" y="66"/>
                  </a:lnTo>
                  <a:lnTo>
                    <a:pt x="1188" y="54"/>
                  </a:lnTo>
                  <a:lnTo>
                    <a:pt x="1158" y="48"/>
                  </a:lnTo>
                  <a:lnTo>
                    <a:pt x="1128" y="36"/>
                  </a:lnTo>
                  <a:lnTo>
                    <a:pt x="1104" y="30"/>
                  </a:lnTo>
                  <a:lnTo>
                    <a:pt x="1074" y="24"/>
                  </a:lnTo>
                  <a:lnTo>
                    <a:pt x="1044" y="18"/>
                  </a:lnTo>
                  <a:lnTo>
                    <a:pt x="1014" y="12"/>
                  </a:lnTo>
                  <a:lnTo>
                    <a:pt x="984" y="6"/>
                  </a:lnTo>
                  <a:lnTo>
                    <a:pt x="954" y="6"/>
                  </a:lnTo>
                  <a:lnTo>
                    <a:pt x="924" y="0"/>
                  </a:lnTo>
                  <a:lnTo>
                    <a:pt x="894" y="0"/>
                  </a:lnTo>
                  <a:lnTo>
                    <a:pt x="864" y="0"/>
                  </a:lnTo>
                  <a:lnTo>
                    <a:pt x="834" y="0"/>
                  </a:lnTo>
                  <a:lnTo>
                    <a:pt x="804" y="0"/>
                  </a:lnTo>
                  <a:lnTo>
                    <a:pt x="774" y="6"/>
                  </a:lnTo>
                  <a:lnTo>
                    <a:pt x="744" y="6"/>
                  </a:lnTo>
                  <a:lnTo>
                    <a:pt x="714" y="12"/>
                  </a:lnTo>
                  <a:lnTo>
                    <a:pt x="684" y="18"/>
                  </a:lnTo>
                  <a:lnTo>
                    <a:pt x="654" y="24"/>
                  </a:lnTo>
                  <a:lnTo>
                    <a:pt x="624" y="30"/>
                  </a:lnTo>
                  <a:lnTo>
                    <a:pt x="600" y="36"/>
                  </a:lnTo>
                  <a:lnTo>
                    <a:pt x="570" y="48"/>
                  </a:lnTo>
                  <a:lnTo>
                    <a:pt x="540" y="54"/>
                  </a:lnTo>
                  <a:lnTo>
                    <a:pt x="510" y="66"/>
                  </a:lnTo>
                  <a:lnTo>
                    <a:pt x="486" y="78"/>
                  </a:lnTo>
                  <a:lnTo>
                    <a:pt x="456" y="90"/>
                  </a:lnTo>
                  <a:lnTo>
                    <a:pt x="432" y="102"/>
                  </a:lnTo>
                  <a:lnTo>
                    <a:pt x="408" y="114"/>
                  </a:lnTo>
                  <a:lnTo>
                    <a:pt x="384" y="126"/>
                  </a:lnTo>
                  <a:lnTo>
                    <a:pt x="354" y="144"/>
                  </a:lnTo>
                  <a:lnTo>
                    <a:pt x="330" y="156"/>
                  </a:lnTo>
                  <a:lnTo>
                    <a:pt x="312" y="174"/>
                  </a:lnTo>
                  <a:lnTo>
                    <a:pt x="288" y="192"/>
                  </a:lnTo>
                  <a:lnTo>
                    <a:pt x="264" y="210"/>
                  </a:lnTo>
                  <a:lnTo>
                    <a:pt x="246" y="228"/>
                  </a:lnTo>
                  <a:lnTo>
                    <a:pt x="222" y="246"/>
                  </a:lnTo>
                  <a:lnTo>
                    <a:pt x="204" y="264"/>
                  </a:lnTo>
                  <a:lnTo>
                    <a:pt x="186" y="288"/>
                  </a:lnTo>
                  <a:lnTo>
                    <a:pt x="168" y="306"/>
                  </a:lnTo>
                  <a:lnTo>
                    <a:pt x="150" y="330"/>
                  </a:lnTo>
                  <a:lnTo>
                    <a:pt x="132" y="354"/>
                  </a:lnTo>
                  <a:lnTo>
                    <a:pt x="114" y="372"/>
                  </a:lnTo>
                  <a:lnTo>
                    <a:pt x="102" y="396"/>
                  </a:lnTo>
                  <a:lnTo>
                    <a:pt x="90" y="420"/>
                  </a:lnTo>
                  <a:lnTo>
                    <a:pt x="78" y="444"/>
                  </a:lnTo>
                  <a:lnTo>
                    <a:pt x="66" y="468"/>
                  </a:lnTo>
                  <a:lnTo>
                    <a:pt x="54" y="492"/>
                  </a:lnTo>
                  <a:lnTo>
                    <a:pt x="42" y="516"/>
                  </a:lnTo>
                  <a:lnTo>
                    <a:pt x="36" y="540"/>
                  </a:lnTo>
                  <a:lnTo>
                    <a:pt x="24" y="564"/>
                  </a:lnTo>
                  <a:lnTo>
                    <a:pt x="18" y="594"/>
                  </a:lnTo>
                  <a:lnTo>
                    <a:pt x="12" y="618"/>
                  </a:lnTo>
                  <a:lnTo>
                    <a:pt x="12" y="642"/>
                  </a:lnTo>
                  <a:lnTo>
                    <a:pt x="6" y="672"/>
                  </a:lnTo>
                  <a:lnTo>
                    <a:pt x="0" y="696"/>
                  </a:lnTo>
                  <a:lnTo>
                    <a:pt x="0" y="720"/>
                  </a:lnTo>
                  <a:lnTo>
                    <a:pt x="0" y="750"/>
                  </a:lnTo>
                  <a:lnTo>
                    <a:pt x="0" y="774"/>
                  </a:lnTo>
                  <a:lnTo>
                    <a:pt x="0" y="798"/>
                  </a:lnTo>
                  <a:lnTo>
                    <a:pt x="6" y="828"/>
                  </a:lnTo>
                  <a:lnTo>
                    <a:pt x="12" y="852"/>
                  </a:lnTo>
                  <a:lnTo>
                    <a:pt x="12" y="876"/>
                  </a:lnTo>
                  <a:lnTo>
                    <a:pt x="18" y="900"/>
                  </a:lnTo>
                  <a:lnTo>
                    <a:pt x="24" y="930"/>
                  </a:lnTo>
                  <a:lnTo>
                    <a:pt x="36" y="954"/>
                  </a:lnTo>
                  <a:lnTo>
                    <a:pt x="42" y="978"/>
                  </a:lnTo>
                  <a:lnTo>
                    <a:pt x="54" y="1002"/>
                  </a:lnTo>
                  <a:lnTo>
                    <a:pt x="66" y="1026"/>
                  </a:lnTo>
                  <a:lnTo>
                    <a:pt x="78" y="1050"/>
                  </a:lnTo>
                  <a:lnTo>
                    <a:pt x="90" y="1074"/>
                  </a:lnTo>
                  <a:lnTo>
                    <a:pt x="102" y="1098"/>
                  </a:lnTo>
                  <a:lnTo>
                    <a:pt x="114" y="1122"/>
                  </a:lnTo>
                  <a:lnTo>
                    <a:pt x="132" y="1146"/>
                  </a:lnTo>
                  <a:lnTo>
                    <a:pt x="150" y="1164"/>
                  </a:lnTo>
                  <a:lnTo>
                    <a:pt x="168" y="1188"/>
                  </a:lnTo>
                  <a:lnTo>
                    <a:pt x="186" y="1206"/>
                  </a:lnTo>
                  <a:lnTo>
                    <a:pt x="204" y="1230"/>
                  </a:lnTo>
                  <a:lnTo>
                    <a:pt x="222" y="1248"/>
                  </a:lnTo>
                  <a:lnTo>
                    <a:pt x="246" y="1266"/>
                  </a:lnTo>
                  <a:lnTo>
                    <a:pt x="264" y="1284"/>
                  </a:lnTo>
                  <a:lnTo>
                    <a:pt x="288" y="1302"/>
                  </a:lnTo>
                  <a:lnTo>
                    <a:pt x="312" y="1320"/>
                  </a:lnTo>
                  <a:lnTo>
                    <a:pt x="330" y="1338"/>
                  </a:lnTo>
                  <a:lnTo>
                    <a:pt x="354" y="1350"/>
                  </a:lnTo>
                  <a:lnTo>
                    <a:pt x="384" y="1368"/>
                  </a:lnTo>
                  <a:lnTo>
                    <a:pt x="408" y="1380"/>
                  </a:lnTo>
                  <a:lnTo>
                    <a:pt x="432" y="1398"/>
                  </a:lnTo>
                  <a:lnTo>
                    <a:pt x="456" y="1410"/>
                  </a:lnTo>
                  <a:lnTo>
                    <a:pt x="486" y="1422"/>
                  </a:lnTo>
                  <a:lnTo>
                    <a:pt x="510" y="1428"/>
                  </a:lnTo>
                  <a:lnTo>
                    <a:pt x="540" y="1440"/>
                  </a:lnTo>
                  <a:lnTo>
                    <a:pt x="570" y="1452"/>
                  </a:lnTo>
                  <a:lnTo>
                    <a:pt x="600" y="1458"/>
                  </a:lnTo>
                  <a:lnTo>
                    <a:pt x="624" y="1464"/>
                  </a:lnTo>
                  <a:lnTo>
                    <a:pt x="654" y="1476"/>
                  </a:lnTo>
                  <a:lnTo>
                    <a:pt x="684" y="1482"/>
                  </a:lnTo>
                  <a:lnTo>
                    <a:pt x="714" y="1482"/>
                  </a:lnTo>
                  <a:lnTo>
                    <a:pt x="744" y="1488"/>
                  </a:lnTo>
                  <a:lnTo>
                    <a:pt x="774" y="1494"/>
                  </a:lnTo>
                  <a:lnTo>
                    <a:pt x="804" y="1494"/>
                  </a:lnTo>
                  <a:lnTo>
                    <a:pt x="834" y="1494"/>
                  </a:lnTo>
                  <a:lnTo>
                    <a:pt x="864" y="149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75" name="Freeform 827"/>
            <p:cNvSpPr>
              <a:spLocks/>
            </p:cNvSpPr>
            <p:nvPr/>
          </p:nvSpPr>
          <p:spPr bwMode="auto">
            <a:xfrm>
              <a:off x="2015" y="2159"/>
              <a:ext cx="1728" cy="1494"/>
            </a:xfrm>
            <a:custGeom>
              <a:avLst/>
              <a:gdLst>
                <a:gd name="T0" fmla="*/ 924 w 1728"/>
                <a:gd name="T1" fmla="*/ 1494 h 1494"/>
                <a:gd name="T2" fmla="*/ 1014 w 1728"/>
                <a:gd name="T3" fmla="*/ 1482 h 1494"/>
                <a:gd name="T4" fmla="*/ 1104 w 1728"/>
                <a:gd name="T5" fmla="*/ 1464 h 1494"/>
                <a:gd name="T6" fmla="*/ 1188 w 1728"/>
                <a:gd name="T7" fmla="*/ 1440 h 1494"/>
                <a:gd name="T8" fmla="*/ 1272 w 1728"/>
                <a:gd name="T9" fmla="*/ 1410 h 1494"/>
                <a:gd name="T10" fmla="*/ 1344 w 1728"/>
                <a:gd name="T11" fmla="*/ 1368 h 1494"/>
                <a:gd name="T12" fmla="*/ 1422 w 1728"/>
                <a:gd name="T13" fmla="*/ 1320 h 1494"/>
                <a:gd name="T14" fmla="*/ 1482 w 1728"/>
                <a:gd name="T15" fmla="*/ 1266 h 1494"/>
                <a:gd name="T16" fmla="*/ 1542 w 1728"/>
                <a:gd name="T17" fmla="*/ 1206 h 1494"/>
                <a:gd name="T18" fmla="*/ 1596 w 1728"/>
                <a:gd name="T19" fmla="*/ 1146 h 1494"/>
                <a:gd name="T20" fmla="*/ 1638 w 1728"/>
                <a:gd name="T21" fmla="*/ 1074 h 1494"/>
                <a:gd name="T22" fmla="*/ 1674 w 1728"/>
                <a:gd name="T23" fmla="*/ 1002 h 1494"/>
                <a:gd name="T24" fmla="*/ 1704 w 1728"/>
                <a:gd name="T25" fmla="*/ 930 h 1494"/>
                <a:gd name="T26" fmla="*/ 1722 w 1728"/>
                <a:gd name="T27" fmla="*/ 852 h 1494"/>
                <a:gd name="T28" fmla="*/ 1728 w 1728"/>
                <a:gd name="T29" fmla="*/ 774 h 1494"/>
                <a:gd name="T30" fmla="*/ 1728 w 1728"/>
                <a:gd name="T31" fmla="*/ 696 h 1494"/>
                <a:gd name="T32" fmla="*/ 1716 w 1728"/>
                <a:gd name="T33" fmla="*/ 618 h 1494"/>
                <a:gd name="T34" fmla="*/ 1692 w 1728"/>
                <a:gd name="T35" fmla="*/ 540 h 1494"/>
                <a:gd name="T36" fmla="*/ 1662 w 1728"/>
                <a:gd name="T37" fmla="*/ 468 h 1494"/>
                <a:gd name="T38" fmla="*/ 1626 w 1728"/>
                <a:gd name="T39" fmla="*/ 396 h 1494"/>
                <a:gd name="T40" fmla="*/ 1578 w 1728"/>
                <a:gd name="T41" fmla="*/ 330 h 1494"/>
                <a:gd name="T42" fmla="*/ 1524 w 1728"/>
                <a:gd name="T43" fmla="*/ 264 h 1494"/>
                <a:gd name="T44" fmla="*/ 1464 w 1728"/>
                <a:gd name="T45" fmla="*/ 210 h 1494"/>
                <a:gd name="T46" fmla="*/ 1398 w 1728"/>
                <a:gd name="T47" fmla="*/ 156 h 1494"/>
                <a:gd name="T48" fmla="*/ 1320 w 1728"/>
                <a:gd name="T49" fmla="*/ 114 h 1494"/>
                <a:gd name="T50" fmla="*/ 1242 w 1728"/>
                <a:gd name="T51" fmla="*/ 78 h 1494"/>
                <a:gd name="T52" fmla="*/ 1158 w 1728"/>
                <a:gd name="T53" fmla="*/ 48 h 1494"/>
                <a:gd name="T54" fmla="*/ 1074 w 1728"/>
                <a:gd name="T55" fmla="*/ 24 h 1494"/>
                <a:gd name="T56" fmla="*/ 984 w 1728"/>
                <a:gd name="T57" fmla="*/ 6 h 1494"/>
                <a:gd name="T58" fmla="*/ 894 w 1728"/>
                <a:gd name="T59" fmla="*/ 0 h 1494"/>
                <a:gd name="T60" fmla="*/ 804 w 1728"/>
                <a:gd name="T61" fmla="*/ 0 h 1494"/>
                <a:gd name="T62" fmla="*/ 714 w 1728"/>
                <a:gd name="T63" fmla="*/ 12 h 1494"/>
                <a:gd name="T64" fmla="*/ 624 w 1728"/>
                <a:gd name="T65" fmla="*/ 30 h 1494"/>
                <a:gd name="T66" fmla="*/ 540 w 1728"/>
                <a:gd name="T67" fmla="*/ 54 h 1494"/>
                <a:gd name="T68" fmla="*/ 456 w 1728"/>
                <a:gd name="T69" fmla="*/ 90 h 1494"/>
                <a:gd name="T70" fmla="*/ 384 w 1728"/>
                <a:gd name="T71" fmla="*/ 126 h 1494"/>
                <a:gd name="T72" fmla="*/ 312 w 1728"/>
                <a:gd name="T73" fmla="*/ 174 h 1494"/>
                <a:gd name="T74" fmla="*/ 246 w 1728"/>
                <a:gd name="T75" fmla="*/ 228 h 1494"/>
                <a:gd name="T76" fmla="*/ 186 w 1728"/>
                <a:gd name="T77" fmla="*/ 288 h 1494"/>
                <a:gd name="T78" fmla="*/ 132 w 1728"/>
                <a:gd name="T79" fmla="*/ 354 h 1494"/>
                <a:gd name="T80" fmla="*/ 90 w 1728"/>
                <a:gd name="T81" fmla="*/ 420 h 1494"/>
                <a:gd name="T82" fmla="*/ 54 w 1728"/>
                <a:gd name="T83" fmla="*/ 492 h 1494"/>
                <a:gd name="T84" fmla="*/ 24 w 1728"/>
                <a:gd name="T85" fmla="*/ 564 h 1494"/>
                <a:gd name="T86" fmla="*/ 12 w 1728"/>
                <a:gd name="T87" fmla="*/ 642 h 1494"/>
                <a:gd name="T88" fmla="*/ 0 w 1728"/>
                <a:gd name="T89" fmla="*/ 720 h 1494"/>
                <a:gd name="T90" fmla="*/ 0 w 1728"/>
                <a:gd name="T91" fmla="*/ 798 h 1494"/>
                <a:gd name="T92" fmla="*/ 12 w 1728"/>
                <a:gd name="T93" fmla="*/ 876 h 1494"/>
                <a:gd name="T94" fmla="*/ 36 w 1728"/>
                <a:gd name="T95" fmla="*/ 954 h 1494"/>
                <a:gd name="T96" fmla="*/ 66 w 1728"/>
                <a:gd name="T97" fmla="*/ 1026 h 1494"/>
                <a:gd name="T98" fmla="*/ 102 w 1728"/>
                <a:gd name="T99" fmla="*/ 1098 h 1494"/>
                <a:gd name="T100" fmla="*/ 150 w 1728"/>
                <a:gd name="T101" fmla="*/ 1164 h 1494"/>
                <a:gd name="T102" fmla="*/ 204 w 1728"/>
                <a:gd name="T103" fmla="*/ 1230 h 1494"/>
                <a:gd name="T104" fmla="*/ 264 w 1728"/>
                <a:gd name="T105" fmla="*/ 1284 h 1494"/>
                <a:gd name="T106" fmla="*/ 330 w 1728"/>
                <a:gd name="T107" fmla="*/ 1338 h 1494"/>
                <a:gd name="T108" fmla="*/ 408 w 1728"/>
                <a:gd name="T109" fmla="*/ 1380 h 1494"/>
                <a:gd name="T110" fmla="*/ 486 w 1728"/>
                <a:gd name="T111" fmla="*/ 1422 h 1494"/>
                <a:gd name="T112" fmla="*/ 570 w 1728"/>
                <a:gd name="T113" fmla="*/ 1452 h 1494"/>
                <a:gd name="T114" fmla="*/ 654 w 1728"/>
                <a:gd name="T115" fmla="*/ 1476 h 1494"/>
                <a:gd name="T116" fmla="*/ 744 w 1728"/>
                <a:gd name="T117" fmla="*/ 1488 h 1494"/>
                <a:gd name="T118" fmla="*/ 834 w 1728"/>
                <a:gd name="T119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8" h="1494">
                  <a:moveTo>
                    <a:pt x="864" y="1494"/>
                  </a:moveTo>
                  <a:lnTo>
                    <a:pt x="894" y="1494"/>
                  </a:lnTo>
                  <a:lnTo>
                    <a:pt x="924" y="1494"/>
                  </a:lnTo>
                  <a:lnTo>
                    <a:pt x="954" y="1494"/>
                  </a:lnTo>
                  <a:lnTo>
                    <a:pt x="984" y="1488"/>
                  </a:lnTo>
                  <a:lnTo>
                    <a:pt x="1014" y="1482"/>
                  </a:lnTo>
                  <a:lnTo>
                    <a:pt x="1044" y="1482"/>
                  </a:lnTo>
                  <a:lnTo>
                    <a:pt x="1074" y="1476"/>
                  </a:lnTo>
                  <a:lnTo>
                    <a:pt x="1104" y="1464"/>
                  </a:lnTo>
                  <a:lnTo>
                    <a:pt x="1128" y="1458"/>
                  </a:lnTo>
                  <a:lnTo>
                    <a:pt x="1158" y="1452"/>
                  </a:lnTo>
                  <a:lnTo>
                    <a:pt x="1188" y="1440"/>
                  </a:lnTo>
                  <a:lnTo>
                    <a:pt x="1218" y="1428"/>
                  </a:lnTo>
                  <a:lnTo>
                    <a:pt x="1242" y="1422"/>
                  </a:lnTo>
                  <a:lnTo>
                    <a:pt x="1272" y="1410"/>
                  </a:lnTo>
                  <a:lnTo>
                    <a:pt x="1296" y="1398"/>
                  </a:lnTo>
                  <a:lnTo>
                    <a:pt x="1320" y="1380"/>
                  </a:lnTo>
                  <a:lnTo>
                    <a:pt x="1344" y="1368"/>
                  </a:lnTo>
                  <a:lnTo>
                    <a:pt x="1374" y="1350"/>
                  </a:lnTo>
                  <a:lnTo>
                    <a:pt x="1398" y="1338"/>
                  </a:lnTo>
                  <a:lnTo>
                    <a:pt x="1422" y="1320"/>
                  </a:lnTo>
                  <a:lnTo>
                    <a:pt x="1440" y="1302"/>
                  </a:lnTo>
                  <a:lnTo>
                    <a:pt x="1464" y="1284"/>
                  </a:lnTo>
                  <a:lnTo>
                    <a:pt x="1482" y="1266"/>
                  </a:lnTo>
                  <a:lnTo>
                    <a:pt x="1506" y="1248"/>
                  </a:lnTo>
                  <a:lnTo>
                    <a:pt x="1524" y="1230"/>
                  </a:lnTo>
                  <a:lnTo>
                    <a:pt x="1542" y="1206"/>
                  </a:lnTo>
                  <a:lnTo>
                    <a:pt x="1560" y="1188"/>
                  </a:lnTo>
                  <a:lnTo>
                    <a:pt x="1578" y="1164"/>
                  </a:lnTo>
                  <a:lnTo>
                    <a:pt x="1596" y="1146"/>
                  </a:lnTo>
                  <a:lnTo>
                    <a:pt x="1614" y="1122"/>
                  </a:lnTo>
                  <a:lnTo>
                    <a:pt x="1626" y="1098"/>
                  </a:lnTo>
                  <a:lnTo>
                    <a:pt x="1638" y="1074"/>
                  </a:lnTo>
                  <a:lnTo>
                    <a:pt x="1650" y="1050"/>
                  </a:lnTo>
                  <a:lnTo>
                    <a:pt x="1662" y="1026"/>
                  </a:lnTo>
                  <a:lnTo>
                    <a:pt x="1674" y="1002"/>
                  </a:lnTo>
                  <a:lnTo>
                    <a:pt x="1686" y="978"/>
                  </a:lnTo>
                  <a:lnTo>
                    <a:pt x="1692" y="954"/>
                  </a:lnTo>
                  <a:lnTo>
                    <a:pt x="1704" y="930"/>
                  </a:lnTo>
                  <a:lnTo>
                    <a:pt x="1710" y="900"/>
                  </a:lnTo>
                  <a:lnTo>
                    <a:pt x="1716" y="876"/>
                  </a:lnTo>
                  <a:lnTo>
                    <a:pt x="1722" y="852"/>
                  </a:lnTo>
                  <a:lnTo>
                    <a:pt x="1722" y="828"/>
                  </a:lnTo>
                  <a:lnTo>
                    <a:pt x="1728" y="798"/>
                  </a:lnTo>
                  <a:lnTo>
                    <a:pt x="1728" y="774"/>
                  </a:lnTo>
                  <a:lnTo>
                    <a:pt x="1728" y="750"/>
                  </a:lnTo>
                  <a:lnTo>
                    <a:pt x="1728" y="720"/>
                  </a:lnTo>
                  <a:lnTo>
                    <a:pt x="1728" y="696"/>
                  </a:lnTo>
                  <a:lnTo>
                    <a:pt x="1722" y="672"/>
                  </a:lnTo>
                  <a:lnTo>
                    <a:pt x="1722" y="642"/>
                  </a:lnTo>
                  <a:lnTo>
                    <a:pt x="1716" y="618"/>
                  </a:lnTo>
                  <a:lnTo>
                    <a:pt x="1710" y="594"/>
                  </a:lnTo>
                  <a:lnTo>
                    <a:pt x="1704" y="564"/>
                  </a:lnTo>
                  <a:lnTo>
                    <a:pt x="1692" y="540"/>
                  </a:lnTo>
                  <a:lnTo>
                    <a:pt x="1686" y="516"/>
                  </a:lnTo>
                  <a:lnTo>
                    <a:pt x="1674" y="492"/>
                  </a:lnTo>
                  <a:lnTo>
                    <a:pt x="1662" y="468"/>
                  </a:lnTo>
                  <a:lnTo>
                    <a:pt x="1650" y="444"/>
                  </a:lnTo>
                  <a:lnTo>
                    <a:pt x="1638" y="420"/>
                  </a:lnTo>
                  <a:lnTo>
                    <a:pt x="1626" y="396"/>
                  </a:lnTo>
                  <a:lnTo>
                    <a:pt x="1614" y="372"/>
                  </a:lnTo>
                  <a:lnTo>
                    <a:pt x="1596" y="354"/>
                  </a:lnTo>
                  <a:lnTo>
                    <a:pt x="1578" y="330"/>
                  </a:lnTo>
                  <a:lnTo>
                    <a:pt x="1560" y="306"/>
                  </a:lnTo>
                  <a:lnTo>
                    <a:pt x="1542" y="288"/>
                  </a:lnTo>
                  <a:lnTo>
                    <a:pt x="1524" y="264"/>
                  </a:lnTo>
                  <a:lnTo>
                    <a:pt x="1506" y="246"/>
                  </a:lnTo>
                  <a:lnTo>
                    <a:pt x="1482" y="228"/>
                  </a:lnTo>
                  <a:lnTo>
                    <a:pt x="1464" y="210"/>
                  </a:lnTo>
                  <a:lnTo>
                    <a:pt x="1440" y="192"/>
                  </a:lnTo>
                  <a:lnTo>
                    <a:pt x="1422" y="174"/>
                  </a:lnTo>
                  <a:lnTo>
                    <a:pt x="1398" y="156"/>
                  </a:lnTo>
                  <a:lnTo>
                    <a:pt x="1374" y="144"/>
                  </a:lnTo>
                  <a:lnTo>
                    <a:pt x="1344" y="126"/>
                  </a:lnTo>
                  <a:lnTo>
                    <a:pt x="1320" y="114"/>
                  </a:lnTo>
                  <a:lnTo>
                    <a:pt x="1296" y="102"/>
                  </a:lnTo>
                  <a:lnTo>
                    <a:pt x="1272" y="90"/>
                  </a:lnTo>
                  <a:lnTo>
                    <a:pt x="1242" y="78"/>
                  </a:lnTo>
                  <a:lnTo>
                    <a:pt x="1218" y="66"/>
                  </a:lnTo>
                  <a:lnTo>
                    <a:pt x="1188" y="54"/>
                  </a:lnTo>
                  <a:lnTo>
                    <a:pt x="1158" y="48"/>
                  </a:lnTo>
                  <a:lnTo>
                    <a:pt x="1128" y="36"/>
                  </a:lnTo>
                  <a:lnTo>
                    <a:pt x="1104" y="30"/>
                  </a:lnTo>
                  <a:lnTo>
                    <a:pt x="1074" y="24"/>
                  </a:lnTo>
                  <a:lnTo>
                    <a:pt x="1044" y="18"/>
                  </a:lnTo>
                  <a:lnTo>
                    <a:pt x="1014" y="12"/>
                  </a:lnTo>
                  <a:lnTo>
                    <a:pt x="984" y="6"/>
                  </a:lnTo>
                  <a:lnTo>
                    <a:pt x="954" y="6"/>
                  </a:lnTo>
                  <a:lnTo>
                    <a:pt x="924" y="0"/>
                  </a:lnTo>
                  <a:lnTo>
                    <a:pt x="894" y="0"/>
                  </a:lnTo>
                  <a:lnTo>
                    <a:pt x="864" y="0"/>
                  </a:lnTo>
                  <a:lnTo>
                    <a:pt x="834" y="0"/>
                  </a:lnTo>
                  <a:lnTo>
                    <a:pt x="804" y="0"/>
                  </a:lnTo>
                  <a:lnTo>
                    <a:pt x="774" y="6"/>
                  </a:lnTo>
                  <a:lnTo>
                    <a:pt x="744" y="6"/>
                  </a:lnTo>
                  <a:lnTo>
                    <a:pt x="714" y="12"/>
                  </a:lnTo>
                  <a:lnTo>
                    <a:pt x="684" y="18"/>
                  </a:lnTo>
                  <a:lnTo>
                    <a:pt x="654" y="24"/>
                  </a:lnTo>
                  <a:lnTo>
                    <a:pt x="624" y="30"/>
                  </a:lnTo>
                  <a:lnTo>
                    <a:pt x="600" y="36"/>
                  </a:lnTo>
                  <a:lnTo>
                    <a:pt x="570" y="48"/>
                  </a:lnTo>
                  <a:lnTo>
                    <a:pt x="540" y="54"/>
                  </a:lnTo>
                  <a:lnTo>
                    <a:pt x="510" y="66"/>
                  </a:lnTo>
                  <a:lnTo>
                    <a:pt x="486" y="78"/>
                  </a:lnTo>
                  <a:lnTo>
                    <a:pt x="456" y="90"/>
                  </a:lnTo>
                  <a:lnTo>
                    <a:pt x="432" y="102"/>
                  </a:lnTo>
                  <a:lnTo>
                    <a:pt x="408" y="114"/>
                  </a:lnTo>
                  <a:lnTo>
                    <a:pt x="384" y="126"/>
                  </a:lnTo>
                  <a:lnTo>
                    <a:pt x="354" y="144"/>
                  </a:lnTo>
                  <a:lnTo>
                    <a:pt x="330" y="156"/>
                  </a:lnTo>
                  <a:lnTo>
                    <a:pt x="312" y="174"/>
                  </a:lnTo>
                  <a:lnTo>
                    <a:pt x="288" y="192"/>
                  </a:lnTo>
                  <a:lnTo>
                    <a:pt x="264" y="210"/>
                  </a:lnTo>
                  <a:lnTo>
                    <a:pt x="246" y="228"/>
                  </a:lnTo>
                  <a:lnTo>
                    <a:pt x="222" y="246"/>
                  </a:lnTo>
                  <a:lnTo>
                    <a:pt x="204" y="264"/>
                  </a:lnTo>
                  <a:lnTo>
                    <a:pt x="186" y="288"/>
                  </a:lnTo>
                  <a:lnTo>
                    <a:pt x="168" y="306"/>
                  </a:lnTo>
                  <a:lnTo>
                    <a:pt x="150" y="330"/>
                  </a:lnTo>
                  <a:lnTo>
                    <a:pt x="132" y="354"/>
                  </a:lnTo>
                  <a:lnTo>
                    <a:pt x="114" y="372"/>
                  </a:lnTo>
                  <a:lnTo>
                    <a:pt x="102" y="396"/>
                  </a:lnTo>
                  <a:lnTo>
                    <a:pt x="90" y="420"/>
                  </a:lnTo>
                  <a:lnTo>
                    <a:pt x="78" y="444"/>
                  </a:lnTo>
                  <a:lnTo>
                    <a:pt x="66" y="468"/>
                  </a:lnTo>
                  <a:lnTo>
                    <a:pt x="54" y="492"/>
                  </a:lnTo>
                  <a:lnTo>
                    <a:pt x="42" y="516"/>
                  </a:lnTo>
                  <a:lnTo>
                    <a:pt x="36" y="540"/>
                  </a:lnTo>
                  <a:lnTo>
                    <a:pt x="24" y="564"/>
                  </a:lnTo>
                  <a:lnTo>
                    <a:pt x="18" y="594"/>
                  </a:lnTo>
                  <a:lnTo>
                    <a:pt x="12" y="618"/>
                  </a:lnTo>
                  <a:lnTo>
                    <a:pt x="12" y="642"/>
                  </a:lnTo>
                  <a:lnTo>
                    <a:pt x="6" y="672"/>
                  </a:lnTo>
                  <a:lnTo>
                    <a:pt x="0" y="696"/>
                  </a:lnTo>
                  <a:lnTo>
                    <a:pt x="0" y="720"/>
                  </a:lnTo>
                  <a:lnTo>
                    <a:pt x="0" y="750"/>
                  </a:lnTo>
                  <a:lnTo>
                    <a:pt x="0" y="774"/>
                  </a:lnTo>
                  <a:lnTo>
                    <a:pt x="0" y="798"/>
                  </a:lnTo>
                  <a:lnTo>
                    <a:pt x="6" y="828"/>
                  </a:lnTo>
                  <a:lnTo>
                    <a:pt x="12" y="852"/>
                  </a:lnTo>
                  <a:lnTo>
                    <a:pt x="12" y="876"/>
                  </a:lnTo>
                  <a:lnTo>
                    <a:pt x="18" y="900"/>
                  </a:lnTo>
                  <a:lnTo>
                    <a:pt x="24" y="930"/>
                  </a:lnTo>
                  <a:lnTo>
                    <a:pt x="36" y="954"/>
                  </a:lnTo>
                  <a:lnTo>
                    <a:pt x="42" y="978"/>
                  </a:lnTo>
                  <a:lnTo>
                    <a:pt x="54" y="1002"/>
                  </a:lnTo>
                  <a:lnTo>
                    <a:pt x="66" y="1026"/>
                  </a:lnTo>
                  <a:lnTo>
                    <a:pt x="78" y="1050"/>
                  </a:lnTo>
                  <a:lnTo>
                    <a:pt x="90" y="1074"/>
                  </a:lnTo>
                  <a:lnTo>
                    <a:pt x="102" y="1098"/>
                  </a:lnTo>
                  <a:lnTo>
                    <a:pt x="114" y="1122"/>
                  </a:lnTo>
                  <a:lnTo>
                    <a:pt x="132" y="1146"/>
                  </a:lnTo>
                  <a:lnTo>
                    <a:pt x="150" y="1164"/>
                  </a:lnTo>
                  <a:lnTo>
                    <a:pt x="168" y="1188"/>
                  </a:lnTo>
                  <a:lnTo>
                    <a:pt x="186" y="1206"/>
                  </a:lnTo>
                  <a:lnTo>
                    <a:pt x="204" y="1230"/>
                  </a:lnTo>
                  <a:lnTo>
                    <a:pt x="222" y="1248"/>
                  </a:lnTo>
                  <a:lnTo>
                    <a:pt x="246" y="1266"/>
                  </a:lnTo>
                  <a:lnTo>
                    <a:pt x="264" y="1284"/>
                  </a:lnTo>
                  <a:lnTo>
                    <a:pt x="288" y="1302"/>
                  </a:lnTo>
                  <a:lnTo>
                    <a:pt x="312" y="1320"/>
                  </a:lnTo>
                  <a:lnTo>
                    <a:pt x="330" y="1338"/>
                  </a:lnTo>
                  <a:lnTo>
                    <a:pt x="354" y="1350"/>
                  </a:lnTo>
                  <a:lnTo>
                    <a:pt x="384" y="1368"/>
                  </a:lnTo>
                  <a:lnTo>
                    <a:pt x="408" y="1380"/>
                  </a:lnTo>
                  <a:lnTo>
                    <a:pt x="432" y="1398"/>
                  </a:lnTo>
                  <a:lnTo>
                    <a:pt x="456" y="1410"/>
                  </a:lnTo>
                  <a:lnTo>
                    <a:pt x="486" y="1422"/>
                  </a:lnTo>
                  <a:lnTo>
                    <a:pt x="510" y="1428"/>
                  </a:lnTo>
                  <a:lnTo>
                    <a:pt x="540" y="1440"/>
                  </a:lnTo>
                  <a:lnTo>
                    <a:pt x="570" y="1452"/>
                  </a:lnTo>
                  <a:lnTo>
                    <a:pt x="600" y="1458"/>
                  </a:lnTo>
                  <a:lnTo>
                    <a:pt x="624" y="1464"/>
                  </a:lnTo>
                  <a:lnTo>
                    <a:pt x="654" y="1476"/>
                  </a:lnTo>
                  <a:lnTo>
                    <a:pt x="684" y="1482"/>
                  </a:lnTo>
                  <a:lnTo>
                    <a:pt x="714" y="1482"/>
                  </a:lnTo>
                  <a:lnTo>
                    <a:pt x="744" y="1488"/>
                  </a:lnTo>
                  <a:lnTo>
                    <a:pt x="774" y="1494"/>
                  </a:lnTo>
                  <a:lnTo>
                    <a:pt x="804" y="1494"/>
                  </a:lnTo>
                  <a:lnTo>
                    <a:pt x="834" y="1494"/>
                  </a:lnTo>
                  <a:lnTo>
                    <a:pt x="864" y="149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76" name="Freeform 828"/>
            <p:cNvSpPr>
              <a:spLocks/>
            </p:cNvSpPr>
            <p:nvPr/>
          </p:nvSpPr>
          <p:spPr bwMode="auto">
            <a:xfrm>
              <a:off x="1385" y="1295"/>
              <a:ext cx="2988" cy="2550"/>
            </a:xfrm>
            <a:custGeom>
              <a:avLst/>
              <a:gdLst>
                <a:gd name="T0" fmla="*/ 1956 w 2988"/>
                <a:gd name="T1" fmla="*/ 2526 h 2550"/>
                <a:gd name="T2" fmla="*/ 2100 w 2988"/>
                <a:gd name="T3" fmla="*/ 2478 h 2550"/>
                <a:gd name="T4" fmla="*/ 2244 w 2988"/>
                <a:gd name="T5" fmla="*/ 2418 h 2550"/>
                <a:gd name="T6" fmla="*/ 2376 w 2988"/>
                <a:gd name="T7" fmla="*/ 2346 h 2550"/>
                <a:gd name="T8" fmla="*/ 2496 w 2988"/>
                <a:gd name="T9" fmla="*/ 2256 h 2550"/>
                <a:gd name="T10" fmla="*/ 2604 w 2988"/>
                <a:gd name="T11" fmla="*/ 2160 h 2550"/>
                <a:gd name="T12" fmla="*/ 2706 w 2988"/>
                <a:gd name="T13" fmla="*/ 2058 h 2550"/>
                <a:gd name="T14" fmla="*/ 2790 w 2988"/>
                <a:gd name="T15" fmla="*/ 1944 h 2550"/>
                <a:gd name="T16" fmla="*/ 2862 w 2988"/>
                <a:gd name="T17" fmla="*/ 1824 h 2550"/>
                <a:gd name="T18" fmla="*/ 2916 w 2988"/>
                <a:gd name="T19" fmla="*/ 1698 h 2550"/>
                <a:gd name="T20" fmla="*/ 2958 w 2988"/>
                <a:gd name="T21" fmla="*/ 1566 h 2550"/>
                <a:gd name="T22" fmla="*/ 2982 w 2988"/>
                <a:gd name="T23" fmla="*/ 1434 h 2550"/>
                <a:gd name="T24" fmla="*/ 2988 w 2988"/>
                <a:gd name="T25" fmla="*/ 1296 h 2550"/>
                <a:gd name="T26" fmla="*/ 2982 w 2988"/>
                <a:gd name="T27" fmla="*/ 1158 h 2550"/>
                <a:gd name="T28" fmla="*/ 2958 w 2988"/>
                <a:gd name="T29" fmla="*/ 1026 h 2550"/>
                <a:gd name="T30" fmla="*/ 2916 w 2988"/>
                <a:gd name="T31" fmla="*/ 894 h 2550"/>
                <a:gd name="T32" fmla="*/ 2862 w 2988"/>
                <a:gd name="T33" fmla="*/ 768 h 2550"/>
                <a:gd name="T34" fmla="*/ 2790 w 2988"/>
                <a:gd name="T35" fmla="*/ 648 h 2550"/>
                <a:gd name="T36" fmla="*/ 2706 w 2988"/>
                <a:gd name="T37" fmla="*/ 534 h 2550"/>
                <a:gd name="T38" fmla="*/ 2604 w 2988"/>
                <a:gd name="T39" fmla="*/ 426 h 2550"/>
                <a:gd name="T40" fmla="*/ 2496 w 2988"/>
                <a:gd name="T41" fmla="*/ 330 h 2550"/>
                <a:gd name="T42" fmla="*/ 2376 w 2988"/>
                <a:gd name="T43" fmla="*/ 246 h 2550"/>
                <a:gd name="T44" fmla="*/ 2244 w 2988"/>
                <a:gd name="T45" fmla="*/ 174 h 2550"/>
                <a:gd name="T46" fmla="*/ 2100 w 2988"/>
                <a:gd name="T47" fmla="*/ 114 h 2550"/>
                <a:gd name="T48" fmla="*/ 1956 w 2988"/>
                <a:gd name="T49" fmla="*/ 66 h 2550"/>
                <a:gd name="T50" fmla="*/ 1806 w 2988"/>
                <a:gd name="T51" fmla="*/ 30 h 2550"/>
                <a:gd name="T52" fmla="*/ 1650 w 2988"/>
                <a:gd name="T53" fmla="*/ 6 h 2550"/>
                <a:gd name="T54" fmla="*/ 1494 w 2988"/>
                <a:gd name="T55" fmla="*/ 0 h 2550"/>
                <a:gd name="T56" fmla="*/ 1338 w 2988"/>
                <a:gd name="T57" fmla="*/ 6 h 2550"/>
                <a:gd name="T58" fmla="*/ 1182 w 2988"/>
                <a:gd name="T59" fmla="*/ 30 h 2550"/>
                <a:gd name="T60" fmla="*/ 1032 w 2988"/>
                <a:gd name="T61" fmla="*/ 66 h 2550"/>
                <a:gd name="T62" fmla="*/ 888 w 2988"/>
                <a:gd name="T63" fmla="*/ 114 h 2550"/>
                <a:gd name="T64" fmla="*/ 744 w 2988"/>
                <a:gd name="T65" fmla="*/ 174 h 2550"/>
                <a:gd name="T66" fmla="*/ 618 w 2988"/>
                <a:gd name="T67" fmla="*/ 246 h 2550"/>
                <a:gd name="T68" fmla="*/ 492 w 2988"/>
                <a:gd name="T69" fmla="*/ 330 h 2550"/>
                <a:gd name="T70" fmla="*/ 384 w 2988"/>
                <a:gd name="T71" fmla="*/ 426 h 2550"/>
                <a:gd name="T72" fmla="*/ 282 w 2988"/>
                <a:gd name="T73" fmla="*/ 534 h 2550"/>
                <a:gd name="T74" fmla="*/ 198 w 2988"/>
                <a:gd name="T75" fmla="*/ 648 h 2550"/>
                <a:gd name="T76" fmla="*/ 126 w 2988"/>
                <a:gd name="T77" fmla="*/ 768 h 2550"/>
                <a:gd name="T78" fmla="*/ 72 w 2988"/>
                <a:gd name="T79" fmla="*/ 894 h 2550"/>
                <a:gd name="T80" fmla="*/ 30 w 2988"/>
                <a:gd name="T81" fmla="*/ 1026 h 2550"/>
                <a:gd name="T82" fmla="*/ 6 w 2988"/>
                <a:gd name="T83" fmla="*/ 1158 h 2550"/>
                <a:gd name="T84" fmla="*/ 0 w 2988"/>
                <a:gd name="T85" fmla="*/ 1296 h 2550"/>
                <a:gd name="T86" fmla="*/ 6 w 2988"/>
                <a:gd name="T87" fmla="*/ 1434 h 2550"/>
                <a:gd name="T88" fmla="*/ 30 w 2988"/>
                <a:gd name="T89" fmla="*/ 1566 h 2550"/>
                <a:gd name="T90" fmla="*/ 72 w 2988"/>
                <a:gd name="T91" fmla="*/ 1698 h 2550"/>
                <a:gd name="T92" fmla="*/ 126 w 2988"/>
                <a:gd name="T93" fmla="*/ 1824 h 2550"/>
                <a:gd name="T94" fmla="*/ 198 w 2988"/>
                <a:gd name="T95" fmla="*/ 1944 h 2550"/>
                <a:gd name="T96" fmla="*/ 282 w 2988"/>
                <a:gd name="T97" fmla="*/ 2058 h 2550"/>
                <a:gd name="T98" fmla="*/ 384 w 2988"/>
                <a:gd name="T99" fmla="*/ 2160 h 2550"/>
                <a:gd name="T100" fmla="*/ 492 w 2988"/>
                <a:gd name="T101" fmla="*/ 2256 h 2550"/>
                <a:gd name="T102" fmla="*/ 618 w 2988"/>
                <a:gd name="T103" fmla="*/ 2346 h 2550"/>
                <a:gd name="T104" fmla="*/ 744 w 2988"/>
                <a:gd name="T105" fmla="*/ 2418 h 2550"/>
                <a:gd name="T106" fmla="*/ 888 w 2988"/>
                <a:gd name="T107" fmla="*/ 2478 h 2550"/>
                <a:gd name="T108" fmla="*/ 1032 w 2988"/>
                <a:gd name="T109" fmla="*/ 2526 h 2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88" h="2550">
                  <a:moveTo>
                    <a:pt x="1854" y="2550"/>
                  </a:moveTo>
                  <a:lnTo>
                    <a:pt x="1908" y="2538"/>
                  </a:lnTo>
                  <a:lnTo>
                    <a:pt x="1956" y="2526"/>
                  </a:lnTo>
                  <a:lnTo>
                    <a:pt x="2004" y="2514"/>
                  </a:lnTo>
                  <a:lnTo>
                    <a:pt x="2052" y="2496"/>
                  </a:lnTo>
                  <a:lnTo>
                    <a:pt x="2100" y="2478"/>
                  </a:lnTo>
                  <a:lnTo>
                    <a:pt x="2148" y="2460"/>
                  </a:lnTo>
                  <a:lnTo>
                    <a:pt x="2196" y="2442"/>
                  </a:lnTo>
                  <a:lnTo>
                    <a:pt x="2244" y="2418"/>
                  </a:lnTo>
                  <a:lnTo>
                    <a:pt x="2286" y="2394"/>
                  </a:lnTo>
                  <a:lnTo>
                    <a:pt x="2328" y="2370"/>
                  </a:lnTo>
                  <a:lnTo>
                    <a:pt x="2376" y="2346"/>
                  </a:lnTo>
                  <a:lnTo>
                    <a:pt x="2412" y="2316"/>
                  </a:lnTo>
                  <a:lnTo>
                    <a:pt x="2454" y="2286"/>
                  </a:lnTo>
                  <a:lnTo>
                    <a:pt x="2496" y="2256"/>
                  </a:lnTo>
                  <a:lnTo>
                    <a:pt x="2532" y="2226"/>
                  </a:lnTo>
                  <a:lnTo>
                    <a:pt x="2568" y="2196"/>
                  </a:lnTo>
                  <a:lnTo>
                    <a:pt x="2604" y="2160"/>
                  </a:lnTo>
                  <a:lnTo>
                    <a:pt x="2640" y="2130"/>
                  </a:lnTo>
                  <a:lnTo>
                    <a:pt x="2670" y="2094"/>
                  </a:lnTo>
                  <a:lnTo>
                    <a:pt x="2706" y="2058"/>
                  </a:lnTo>
                  <a:lnTo>
                    <a:pt x="2736" y="2022"/>
                  </a:lnTo>
                  <a:lnTo>
                    <a:pt x="2760" y="1980"/>
                  </a:lnTo>
                  <a:lnTo>
                    <a:pt x="2790" y="1944"/>
                  </a:lnTo>
                  <a:lnTo>
                    <a:pt x="2814" y="1902"/>
                  </a:lnTo>
                  <a:lnTo>
                    <a:pt x="2838" y="1866"/>
                  </a:lnTo>
                  <a:lnTo>
                    <a:pt x="2862" y="1824"/>
                  </a:lnTo>
                  <a:lnTo>
                    <a:pt x="2880" y="1782"/>
                  </a:lnTo>
                  <a:lnTo>
                    <a:pt x="2898" y="1740"/>
                  </a:lnTo>
                  <a:lnTo>
                    <a:pt x="2916" y="1698"/>
                  </a:lnTo>
                  <a:lnTo>
                    <a:pt x="2934" y="1650"/>
                  </a:lnTo>
                  <a:lnTo>
                    <a:pt x="2946" y="1608"/>
                  </a:lnTo>
                  <a:lnTo>
                    <a:pt x="2958" y="1566"/>
                  </a:lnTo>
                  <a:lnTo>
                    <a:pt x="2964" y="1518"/>
                  </a:lnTo>
                  <a:lnTo>
                    <a:pt x="2976" y="1476"/>
                  </a:lnTo>
                  <a:lnTo>
                    <a:pt x="2982" y="1434"/>
                  </a:lnTo>
                  <a:lnTo>
                    <a:pt x="2988" y="1386"/>
                  </a:lnTo>
                  <a:lnTo>
                    <a:pt x="2988" y="1338"/>
                  </a:lnTo>
                  <a:lnTo>
                    <a:pt x="2988" y="1296"/>
                  </a:lnTo>
                  <a:lnTo>
                    <a:pt x="2988" y="1248"/>
                  </a:lnTo>
                  <a:lnTo>
                    <a:pt x="2988" y="1206"/>
                  </a:lnTo>
                  <a:lnTo>
                    <a:pt x="2982" y="1158"/>
                  </a:lnTo>
                  <a:lnTo>
                    <a:pt x="2976" y="1116"/>
                  </a:lnTo>
                  <a:lnTo>
                    <a:pt x="2964" y="1068"/>
                  </a:lnTo>
                  <a:lnTo>
                    <a:pt x="2958" y="1026"/>
                  </a:lnTo>
                  <a:lnTo>
                    <a:pt x="2946" y="984"/>
                  </a:lnTo>
                  <a:lnTo>
                    <a:pt x="2934" y="936"/>
                  </a:lnTo>
                  <a:lnTo>
                    <a:pt x="2916" y="894"/>
                  </a:lnTo>
                  <a:lnTo>
                    <a:pt x="2898" y="852"/>
                  </a:lnTo>
                  <a:lnTo>
                    <a:pt x="2880" y="810"/>
                  </a:lnTo>
                  <a:lnTo>
                    <a:pt x="2862" y="768"/>
                  </a:lnTo>
                  <a:lnTo>
                    <a:pt x="2838" y="726"/>
                  </a:lnTo>
                  <a:lnTo>
                    <a:pt x="2814" y="690"/>
                  </a:lnTo>
                  <a:lnTo>
                    <a:pt x="2790" y="648"/>
                  </a:lnTo>
                  <a:lnTo>
                    <a:pt x="2760" y="612"/>
                  </a:lnTo>
                  <a:lnTo>
                    <a:pt x="2736" y="570"/>
                  </a:lnTo>
                  <a:lnTo>
                    <a:pt x="2706" y="534"/>
                  </a:lnTo>
                  <a:lnTo>
                    <a:pt x="2670" y="498"/>
                  </a:lnTo>
                  <a:lnTo>
                    <a:pt x="2640" y="462"/>
                  </a:lnTo>
                  <a:lnTo>
                    <a:pt x="2604" y="426"/>
                  </a:lnTo>
                  <a:lnTo>
                    <a:pt x="2568" y="396"/>
                  </a:lnTo>
                  <a:lnTo>
                    <a:pt x="2532" y="366"/>
                  </a:lnTo>
                  <a:lnTo>
                    <a:pt x="2496" y="330"/>
                  </a:lnTo>
                  <a:lnTo>
                    <a:pt x="2454" y="306"/>
                  </a:lnTo>
                  <a:lnTo>
                    <a:pt x="2412" y="276"/>
                  </a:lnTo>
                  <a:lnTo>
                    <a:pt x="2376" y="246"/>
                  </a:lnTo>
                  <a:lnTo>
                    <a:pt x="2328" y="222"/>
                  </a:lnTo>
                  <a:lnTo>
                    <a:pt x="2286" y="198"/>
                  </a:lnTo>
                  <a:lnTo>
                    <a:pt x="2244" y="174"/>
                  </a:lnTo>
                  <a:lnTo>
                    <a:pt x="2196" y="150"/>
                  </a:lnTo>
                  <a:lnTo>
                    <a:pt x="2148" y="132"/>
                  </a:lnTo>
                  <a:lnTo>
                    <a:pt x="2100" y="114"/>
                  </a:lnTo>
                  <a:lnTo>
                    <a:pt x="2052" y="96"/>
                  </a:lnTo>
                  <a:lnTo>
                    <a:pt x="2004" y="78"/>
                  </a:lnTo>
                  <a:lnTo>
                    <a:pt x="1956" y="66"/>
                  </a:lnTo>
                  <a:lnTo>
                    <a:pt x="1908" y="48"/>
                  </a:lnTo>
                  <a:lnTo>
                    <a:pt x="1854" y="42"/>
                  </a:lnTo>
                  <a:lnTo>
                    <a:pt x="1806" y="30"/>
                  </a:lnTo>
                  <a:lnTo>
                    <a:pt x="1752" y="18"/>
                  </a:lnTo>
                  <a:lnTo>
                    <a:pt x="1704" y="12"/>
                  </a:lnTo>
                  <a:lnTo>
                    <a:pt x="1650" y="6"/>
                  </a:lnTo>
                  <a:lnTo>
                    <a:pt x="1596" y="6"/>
                  </a:lnTo>
                  <a:lnTo>
                    <a:pt x="1548" y="0"/>
                  </a:lnTo>
                  <a:lnTo>
                    <a:pt x="1494" y="0"/>
                  </a:lnTo>
                  <a:lnTo>
                    <a:pt x="1440" y="0"/>
                  </a:lnTo>
                  <a:lnTo>
                    <a:pt x="1392" y="6"/>
                  </a:lnTo>
                  <a:lnTo>
                    <a:pt x="1338" y="6"/>
                  </a:lnTo>
                  <a:lnTo>
                    <a:pt x="1284" y="12"/>
                  </a:lnTo>
                  <a:lnTo>
                    <a:pt x="1236" y="18"/>
                  </a:lnTo>
                  <a:lnTo>
                    <a:pt x="1182" y="30"/>
                  </a:lnTo>
                  <a:lnTo>
                    <a:pt x="1134" y="42"/>
                  </a:lnTo>
                  <a:lnTo>
                    <a:pt x="1080" y="48"/>
                  </a:lnTo>
                  <a:lnTo>
                    <a:pt x="1032" y="66"/>
                  </a:lnTo>
                  <a:lnTo>
                    <a:pt x="984" y="78"/>
                  </a:lnTo>
                  <a:lnTo>
                    <a:pt x="936" y="96"/>
                  </a:lnTo>
                  <a:lnTo>
                    <a:pt x="888" y="114"/>
                  </a:lnTo>
                  <a:lnTo>
                    <a:pt x="840" y="132"/>
                  </a:lnTo>
                  <a:lnTo>
                    <a:pt x="792" y="150"/>
                  </a:lnTo>
                  <a:lnTo>
                    <a:pt x="744" y="174"/>
                  </a:lnTo>
                  <a:lnTo>
                    <a:pt x="702" y="198"/>
                  </a:lnTo>
                  <a:lnTo>
                    <a:pt x="660" y="222"/>
                  </a:lnTo>
                  <a:lnTo>
                    <a:pt x="618" y="246"/>
                  </a:lnTo>
                  <a:lnTo>
                    <a:pt x="576" y="276"/>
                  </a:lnTo>
                  <a:lnTo>
                    <a:pt x="534" y="306"/>
                  </a:lnTo>
                  <a:lnTo>
                    <a:pt x="492" y="330"/>
                  </a:lnTo>
                  <a:lnTo>
                    <a:pt x="456" y="366"/>
                  </a:lnTo>
                  <a:lnTo>
                    <a:pt x="420" y="396"/>
                  </a:lnTo>
                  <a:lnTo>
                    <a:pt x="384" y="426"/>
                  </a:lnTo>
                  <a:lnTo>
                    <a:pt x="348" y="462"/>
                  </a:lnTo>
                  <a:lnTo>
                    <a:pt x="318" y="498"/>
                  </a:lnTo>
                  <a:lnTo>
                    <a:pt x="282" y="534"/>
                  </a:lnTo>
                  <a:lnTo>
                    <a:pt x="252" y="570"/>
                  </a:lnTo>
                  <a:lnTo>
                    <a:pt x="228" y="612"/>
                  </a:lnTo>
                  <a:lnTo>
                    <a:pt x="198" y="648"/>
                  </a:lnTo>
                  <a:lnTo>
                    <a:pt x="174" y="690"/>
                  </a:lnTo>
                  <a:lnTo>
                    <a:pt x="150" y="726"/>
                  </a:lnTo>
                  <a:lnTo>
                    <a:pt x="126" y="768"/>
                  </a:lnTo>
                  <a:lnTo>
                    <a:pt x="108" y="810"/>
                  </a:lnTo>
                  <a:lnTo>
                    <a:pt x="90" y="852"/>
                  </a:lnTo>
                  <a:lnTo>
                    <a:pt x="72" y="894"/>
                  </a:lnTo>
                  <a:lnTo>
                    <a:pt x="54" y="936"/>
                  </a:lnTo>
                  <a:lnTo>
                    <a:pt x="42" y="984"/>
                  </a:lnTo>
                  <a:lnTo>
                    <a:pt x="30" y="1026"/>
                  </a:lnTo>
                  <a:lnTo>
                    <a:pt x="24" y="1068"/>
                  </a:lnTo>
                  <a:lnTo>
                    <a:pt x="12" y="1116"/>
                  </a:lnTo>
                  <a:lnTo>
                    <a:pt x="6" y="1158"/>
                  </a:lnTo>
                  <a:lnTo>
                    <a:pt x="0" y="1206"/>
                  </a:lnTo>
                  <a:lnTo>
                    <a:pt x="0" y="1248"/>
                  </a:lnTo>
                  <a:lnTo>
                    <a:pt x="0" y="1296"/>
                  </a:lnTo>
                  <a:lnTo>
                    <a:pt x="0" y="1338"/>
                  </a:lnTo>
                  <a:lnTo>
                    <a:pt x="0" y="1386"/>
                  </a:lnTo>
                  <a:lnTo>
                    <a:pt x="6" y="1434"/>
                  </a:lnTo>
                  <a:lnTo>
                    <a:pt x="12" y="1476"/>
                  </a:lnTo>
                  <a:lnTo>
                    <a:pt x="24" y="1518"/>
                  </a:lnTo>
                  <a:lnTo>
                    <a:pt x="30" y="1566"/>
                  </a:lnTo>
                  <a:lnTo>
                    <a:pt x="42" y="1608"/>
                  </a:lnTo>
                  <a:lnTo>
                    <a:pt x="54" y="1650"/>
                  </a:lnTo>
                  <a:lnTo>
                    <a:pt x="72" y="1698"/>
                  </a:lnTo>
                  <a:lnTo>
                    <a:pt x="90" y="1740"/>
                  </a:lnTo>
                  <a:lnTo>
                    <a:pt x="108" y="1782"/>
                  </a:lnTo>
                  <a:lnTo>
                    <a:pt x="126" y="1824"/>
                  </a:lnTo>
                  <a:lnTo>
                    <a:pt x="150" y="1866"/>
                  </a:lnTo>
                  <a:lnTo>
                    <a:pt x="174" y="1902"/>
                  </a:lnTo>
                  <a:lnTo>
                    <a:pt x="198" y="1944"/>
                  </a:lnTo>
                  <a:lnTo>
                    <a:pt x="228" y="1980"/>
                  </a:lnTo>
                  <a:lnTo>
                    <a:pt x="252" y="2022"/>
                  </a:lnTo>
                  <a:lnTo>
                    <a:pt x="282" y="2058"/>
                  </a:lnTo>
                  <a:lnTo>
                    <a:pt x="318" y="2094"/>
                  </a:lnTo>
                  <a:lnTo>
                    <a:pt x="348" y="2130"/>
                  </a:lnTo>
                  <a:lnTo>
                    <a:pt x="384" y="2160"/>
                  </a:lnTo>
                  <a:lnTo>
                    <a:pt x="420" y="2196"/>
                  </a:lnTo>
                  <a:lnTo>
                    <a:pt x="456" y="2226"/>
                  </a:lnTo>
                  <a:lnTo>
                    <a:pt x="492" y="2256"/>
                  </a:lnTo>
                  <a:lnTo>
                    <a:pt x="534" y="2286"/>
                  </a:lnTo>
                  <a:lnTo>
                    <a:pt x="576" y="2316"/>
                  </a:lnTo>
                  <a:lnTo>
                    <a:pt x="618" y="2346"/>
                  </a:lnTo>
                  <a:lnTo>
                    <a:pt x="660" y="2370"/>
                  </a:lnTo>
                  <a:lnTo>
                    <a:pt x="702" y="2394"/>
                  </a:lnTo>
                  <a:lnTo>
                    <a:pt x="744" y="2418"/>
                  </a:lnTo>
                  <a:lnTo>
                    <a:pt x="792" y="2442"/>
                  </a:lnTo>
                  <a:lnTo>
                    <a:pt x="840" y="2460"/>
                  </a:lnTo>
                  <a:lnTo>
                    <a:pt x="888" y="2478"/>
                  </a:lnTo>
                  <a:lnTo>
                    <a:pt x="936" y="2496"/>
                  </a:lnTo>
                  <a:lnTo>
                    <a:pt x="984" y="2514"/>
                  </a:lnTo>
                  <a:lnTo>
                    <a:pt x="1032" y="2526"/>
                  </a:lnTo>
                  <a:lnTo>
                    <a:pt x="1080" y="25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77" name="Freeform 829"/>
            <p:cNvSpPr>
              <a:spLocks/>
            </p:cNvSpPr>
            <p:nvPr/>
          </p:nvSpPr>
          <p:spPr bwMode="auto">
            <a:xfrm>
              <a:off x="1151" y="665"/>
              <a:ext cx="3456" cy="1440"/>
            </a:xfrm>
            <a:custGeom>
              <a:avLst/>
              <a:gdLst>
                <a:gd name="T0" fmla="*/ 3450 w 3456"/>
                <a:gd name="T1" fmla="*/ 1386 h 1440"/>
                <a:gd name="T2" fmla="*/ 3438 w 3456"/>
                <a:gd name="T3" fmla="*/ 1284 h 1440"/>
                <a:gd name="T4" fmla="*/ 3420 w 3456"/>
                <a:gd name="T5" fmla="*/ 1182 h 1440"/>
                <a:gd name="T6" fmla="*/ 3390 w 3456"/>
                <a:gd name="T7" fmla="*/ 1080 h 1440"/>
                <a:gd name="T8" fmla="*/ 3348 w 3456"/>
                <a:gd name="T9" fmla="*/ 978 h 1440"/>
                <a:gd name="T10" fmla="*/ 3306 w 3456"/>
                <a:gd name="T11" fmla="*/ 882 h 1440"/>
                <a:gd name="T12" fmla="*/ 3252 w 3456"/>
                <a:gd name="T13" fmla="*/ 792 h 1440"/>
                <a:gd name="T14" fmla="*/ 3192 w 3456"/>
                <a:gd name="T15" fmla="*/ 702 h 1440"/>
                <a:gd name="T16" fmla="*/ 3126 w 3456"/>
                <a:gd name="T17" fmla="*/ 612 h 1440"/>
                <a:gd name="T18" fmla="*/ 3048 w 3456"/>
                <a:gd name="T19" fmla="*/ 528 h 1440"/>
                <a:gd name="T20" fmla="*/ 2970 w 3456"/>
                <a:gd name="T21" fmla="*/ 456 h 1440"/>
                <a:gd name="T22" fmla="*/ 2886 w 3456"/>
                <a:gd name="T23" fmla="*/ 378 h 1440"/>
                <a:gd name="T24" fmla="*/ 2790 w 3456"/>
                <a:gd name="T25" fmla="*/ 312 h 1440"/>
                <a:gd name="T26" fmla="*/ 2694 w 3456"/>
                <a:gd name="T27" fmla="*/ 252 h 1440"/>
                <a:gd name="T28" fmla="*/ 2592 w 3456"/>
                <a:gd name="T29" fmla="*/ 198 h 1440"/>
                <a:gd name="T30" fmla="*/ 2484 w 3456"/>
                <a:gd name="T31" fmla="*/ 150 h 1440"/>
                <a:gd name="T32" fmla="*/ 2376 w 3456"/>
                <a:gd name="T33" fmla="*/ 108 h 1440"/>
                <a:gd name="T34" fmla="*/ 2262 w 3456"/>
                <a:gd name="T35" fmla="*/ 72 h 1440"/>
                <a:gd name="T36" fmla="*/ 2148 w 3456"/>
                <a:gd name="T37" fmla="*/ 42 h 1440"/>
                <a:gd name="T38" fmla="*/ 2028 w 3456"/>
                <a:gd name="T39" fmla="*/ 18 h 1440"/>
                <a:gd name="T40" fmla="*/ 1908 w 3456"/>
                <a:gd name="T41" fmla="*/ 6 h 1440"/>
                <a:gd name="T42" fmla="*/ 1788 w 3456"/>
                <a:gd name="T43" fmla="*/ 0 h 1440"/>
                <a:gd name="T44" fmla="*/ 1668 w 3456"/>
                <a:gd name="T45" fmla="*/ 0 h 1440"/>
                <a:gd name="T46" fmla="*/ 1548 w 3456"/>
                <a:gd name="T47" fmla="*/ 6 h 1440"/>
                <a:gd name="T48" fmla="*/ 1428 w 3456"/>
                <a:gd name="T49" fmla="*/ 18 h 1440"/>
                <a:gd name="T50" fmla="*/ 1308 w 3456"/>
                <a:gd name="T51" fmla="*/ 42 h 1440"/>
                <a:gd name="T52" fmla="*/ 1194 w 3456"/>
                <a:gd name="T53" fmla="*/ 72 h 1440"/>
                <a:gd name="T54" fmla="*/ 1080 w 3456"/>
                <a:gd name="T55" fmla="*/ 108 h 1440"/>
                <a:gd name="T56" fmla="*/ 972 w 3456"/>
                <a:gd name="T57" fmla="*/ 150 h 1440"/>
                <a:gd name="T58" fmla="*/ 864 w 3456"/>
                <a:gd name="T59" fmla="*/ 198 h 1440"/>
                <a:gd name="T60" fmla="*/ 762 w 3456"/>
                <a:gd name="T61" fmla="*/ 252 h 1440"/>
                <a:gd name="T62" fmla="*/ 666 w 3456"/>
                <a:gd name="T63" fmla="*/ 312 h 1440"/>
                <a:gd name="T64" fmla="*/ 576 w 3456"/>
                <a:gd name="T65" fmla="*/ 378 h 1440"/>
                <a:gd name="T66" fmla="*/ 486 w 3456"/>
                <a:gd name="T67" fmla="*/ 456 h 1440"/>
                <a:gd name="T68" fmla="*/ 408 w 3456"/>
                <a:gd name="T69" fmla="*/ 528 h 1440"/>
                <a:gd name="T70" fmla="*/ 330 w 3456"/>
                <a:gd name="T71" fmla="*/ 612 h 1440"/>
                <a:gd name="T72" fmla="*/ 264 w 3456"/>
                <a:gd name="T73" fmla="*/ 702 h 1440"/>
                <a:gd name="T74" fmla="*/ 204 w 3456"/>
                <a:gd name="T75" fmla="*/ 792 h 1440"/>
                <a:gd name="T76" fmla="*/ 150 w 3456"/>
                <a:gd name="T77" fmla="*/ 882 h 1440"/>
                <a:gd name="T78" fmla="*/ 108 w 3456"/>
                <a:gd name="T79" fmla="*/ 978 h 1440"/>
                <a:gd name="T80" fmla="*/ 66 w 3456"/>
                <a:gd name="T81" fmla="*/ 1080 h 1440"/>
                <a:gd name="T82" fmla="*/ 36 w 3456"/>
                <a:gd name="T83" fmla="*/ 1182 h 1440"/>
                <a:gd name="T84" fmla="*/ 18 w 3456"/>
                <a:gd name="T85" fmla="*/ 1284 h 1440"/>
                <a:gd name="T86" fmla="*/ 6 w 3456"/>
                <a:gd name="T87" fmla="*/ 1386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56" h="1440">
                  <a:moveTo>
                    <a:pt x="3456" y="1440"/>
                  </a:moveTo>
                  <a:lnTo>
                    <a:pt x="3450" y="1386"/>
                  </a:lnTo>
                  <a:lnTo>
                    <a:pt x="3444" y="1338"/>
                  </a:lnTo>
                  <a:lnTo>
                    <a:pt x="3438" y="1284"/>
                  </a:lnTo>
                  <a:lnTo>
                    <a:pt x="3426" y="1230"/>
                  </a:lnTo>
                  <a:lnTo>
                    <a:pt x="3420" y="1182"/>
                  </a:lnTo>
                  <a:lnTo>
                    <a:pt x="3402" y="1128"/>
                  </a:lnTo>
                  <a:lnTo>
                    <a:pt x="3390" y="1080"/>
                  </a:lnTo>
                  <a:lnTo>
                    <a:pt x="3372" y="1032"/>
                  </a:lnTo>
                  <a:lnTo>
                    <a:pt x="3348" y="978"/>
                  </a:lnTo>
                  <a:lnTo>
                    <a:pt x="3330" y="930"/>
                  </a:lnTo>
                  <a:lnTo>
                    <a:pt x="3306" y="882"/>
                  </a:lnTo>
                  <a:lnTo>
                    <a:pt x="3282" y="834"/>
                  </a:lnTo>
                  <a:lnTo>
                    <a:pt x="3252" y="792"/>
                  </a:lnTo>
                  <a:lnTo>
                    <a:pt x="3222" y="744"/>
                  </a:lnTo>
                  <a:lnTo>
                    <a:pt x="3192" y="702"/>
                  </a:lnTo>
                  <a:lnTo>
                    <a:pt x="3162" y="654"/>
                  </a:lnTo>
                  <a:lnTo>
                    <a:pt x="3126" y="612"/>
                  </a:lnTo>
                  <a:lnTo>
                    <a:pt x="3090" y="570"/>
                  </a:lnTo>
                  <a:lnTo>
                    <a:pt x="3048" y="528"/>
                  </a:lnTo>
                  <a:lnTo>
                    <a:pt x="3012" y="492"/>
                  </a:lnTo>
                  <a:lnTo>
                    <a:pt x="2970" y="456"/>
                  </a:lnTo>
                  <a:lnTo>
                    <a:pt x="2928" y="420"/>
                  </a:lnTo>
                  <a:lnTo>
                    <a:pt x="2886" y="378"/>
                  </a:lnTo>
                  <a:lnTo>
                    <a:pt x="2838" y="348"/>
                  </a:lnTo>
                  <a:lnTo>
                    <a:pt x="2790" y="312"/>
                  </a:lnTo>
                  <a:lnTo>
                    <a:pt x="2742" y="282"/>
                  </a:lnTo>
                  <a:lnTo>
                    <a:pt x="2694" y="252"/>
                  </a:lnTo>
                  <a:lnTo>
                    <a:pt x="2646" y="222"/>
                  </a:lnTo>
                  <a:lnTo>
                    <a:pt x="2592" y="198"/>
                  </a:lnTo>
                  <a:lnTo>
                    <a:pt x="2538" y="174"/>
                  </a:lnTo>
                  <a:lnTo>
                    <a:pt x="2484" y="150"/>
                  </a:lnTo>
                  <a:lnTo>
                    <a:pt x="2430" y="126"/>
                  </a:lnTo>
                  <a:lnTo>
                    <a:pt x="2376" y="108"/>
                  </a:lnTo>
                  <a:lnTo>
                    <a:pt x="2316" y="90"/>
                  </a:lnTo>
                  <a:lnTo>
                    <a:pt x="2262" y="72"/>
                  </a:lnTo>
                  <a:lnTo>
                    <a:pt x="2202" y="54"/>
                  </a:lnTo>
                  <a:lnTo>
                    <a:pt x="2148" y="42"/>
                  </a:lnTo>
                  <a:lnTo>
                    <a:pt x="2088" y="30"/>
                  </a:lnTo>
                  <a:lnTo>
                    <a:pt x="2028" y="18"/>
                  </a:lnTo>
                  <a:lnTo>
                    <a:pt x="1968" y="12"/>
                  </a:lnTo>
                  <a:lnTo>
                    <a:pt x="1908" y="6"/>
                  </a:lnTo>
                  <a:lnTo>
                    <a:pt x="1848" y="0"/>
                  </a:lnTo>
                  <a:lnTo>
                    <a:pt x="1788" y="0"/>
                  </a:lnTo>
                  <a:lnTo>
                    <a:pt x="1728" y="0"/>
                  </a:lnTo>
                  <a:lnTo>
                    <a:pt x="1668" y="0"/>
                  </a:lnTo>
                  <a:lnTo>
                    <a:pt x="1608" y="0"/>
                  </a:lnTo>
                  <a:lnTo>
                    <a:pt x="1548" y="6"/>
                  </a:lnTo>
                  <a:lnTo>
                    <a:pt x="1488" y="12"/>
                  </a:lnTo>
                  <a:lnTo>
                    <a:pt x="1428" y="18"/>
                  </a:lnTo>
                  <a:lnTo>
                    <a:pt x="1368" y="30"/>
                  </a:lnTo>
                  <a:lnTo>
                    <a:pt x="1308" y="42"/>
                  </a:lnTo>
                  <a:lnTo>
                    <a:pt x="1254" y="54"/>
                  </a:lnTo>
                  <a:lnTo>
                    <a:pt x="1194" y="72"/>
                  </a:lnTo>
                  <a:lnTo>
                    <a:pt x="1140" y="90"/>
                  </a:lnTo>
                  <a:lnTo>
                    <a:pt x="1080" y="108"/>
                  </a:lnTo>
                  <a:lnTo>
                    <a:pt x="1026" y="126"/>
                  </a:lnTo>
                  <a:lnTo>
                    <a:pt x="972" y="150"/>
                  </a:lnTo>
                  <a:lnTo>
                    <a:pt x="918" y="174"/>
                  </a:lnTo>
                  <a:lnTo>
                    <a:pt x="864" y="198"/>
                  </a:lnTo>
                  <a:lnTo>
                    <a:pt x="816" y="222"/>
                  </a:lnTo>
                  <a:lnTo>
                    <a:pt x="762" y="252"/>
                  </a:lnTo>
                  <a:lnTo>
                    <a:pt x="714" y="282"/>
                  </a:lnTo>
                  <a:lnTo>
                    <a:pt x="666" y="312"/>
                  </a:lnTo>
                  <a:lnTo>
                    <a:pt x="618" y="348"/>
                  </a:lnTo>
                  <a:lnTo>
                    <a:pt x="576" y="378"/>
                  </a:lnTo>
                  <a:lnTo>
                    <a:pt x="528" y="420"/>
                  </a:lnTo>
                  <a:lnTo>
                    <a:pt x="486" y="456"/>
                  </a:lnTo>
                  <a:lnTo>
                    <a:pt x="444" y="492"/>
                  </a:lnTo>
                  <a:lnTo>
                    <a:pt x="408" y="528"/>
                  </a:lnTo>
                  <a:lnTo>
                    <a:pt x="366" y="570"/>
                  </a:lnTo>
                  <a:lnTo>
                    <a:pt x="330" y="612"/>
                  </a:lnTo>
                  <a:lnTo>
                    <a:pt x="294" y="654"/>
                  </a:lnTo>
                  <a:lnTo>
                    <a:pt x="264" y="702"/>
                  </a:lnTo>
                  <a:lnTo>
                    <a:pt x="234" y="744"/>
                  </a:lnTo>
                  <a:lnTo>
                    <a:pt x="204" y="792"/>
                  </a:lnTo>
                  <a:lnTo>
                    <a:pt x="174" y="834"/>
                  </a:lnTo>
                  <a:lnTo>
                    <a:pt x="150" y="882"/>
                  </a:lnTo>
                  <a:lnTo>
                    <a:pt x="126" y="930"/>
                  </a:lnTo>
                  <a:lnTo>
                    <a:pt x="108" y="978"/>
                  </a:lnTo>
                  <a:lnTo>
                    <a:pt x="84" y="1032"/>
                  </a:lnTo>
                  <a:lnTo>
                    <a:pt x="66" y="1080"/>
                  </a:lnTo>
                  <a:lnTo>
                    <a:pt x="54" y="1128"/>
                  </a:lnTo>
                  <a:lnTo>
                    <a:pt x="36" y="1182"/>
                  </a:lnTo>
                  <a:lnTo>
                    <a:pt x="30" y="1230"/>
                  </a:lnTo>
                  <a:lnTo>
                    <a:pt x="18" y="1284"/>
                  </a:lnTo>
                  <a:lnTo>
                    <a:pt x="12" y="1338"/>
                  </a:lnTo>
                  <a:lnTo>
                    <a:pt x="6" y="1386"/>
                  </a:lnTo>
                  <a:lnTo>
                    <a:pt x="0" y="14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78" name="Freeform 830"/>
            <p:cNvSpPr>
              <a:spLocks/>
            </p:cNvSpPr>
            <p:nvPr/>
          </p:nvSpPr>
          <p:spPr bwMode="auto">
            <a:xfrm>
              <a:off x="2879" y="3023"/>
              <a:ext cx="1" cy="810"/>
            </a:xfrm>
            <a:custGeom>
              <a:avLst/>
              <a:gdLst>
                <a:gd name="T0" fmla="*/ 0 h 810"/>
                <a:gd name="T1" fmla="*/ 54 h 810"/>
                <a:gd name="T2" fmla="*/ 102 h 810"/>
                <a:gd name="T3" fmla="*/ 150 h 810"/>
                <a:gd name="T4" fmla="*/ 198 h 810"/>
                <a:gd name="T5" fmla="*/ 246 h 810"/>
                <a:gd name="T6" fmla="*/ 294 h 810"/>
                <a:gd name="T7" fmla="*/ 336 h 810"/>
                <a:gd name="T8" fmla="*/ 378 h 810"/>
                <a:gd name="T9" fmla="*/ 420 h 810"/>
                <a:gd name="T10" fmla="*/ 456 h 810"/>
                <a:gd name="T11" fmla="*/ 498 h 810"/>
                <a:gd name="T12" fmla="*/ 534 h 810"/>
                <a:gd name="T13" fmla="*/ 570 h 810"/>
                <a:gd name="T14" fmla="*/ 600 h 810"/>
                <a:gd name="T15" fmla="*/ 630 h 810"/>
                <a:gd name="T16" fmla="*/ 660 h 810"/>
                <a:gd name="T17" fmla="*/ 690 h 810"/>
                <a:gd name="T18" fmla="*/ 714 h 810"/>
                <a:gd name="T19" fmla="*/ 738 h 810"/>
                <a:gd name="T20" fmla="*/ 756 h 810"/>
                <a:gd name="T21" fmla="*/ 780 h 810"/>
                <a:gd name="T22" fmla="*/ 798 h 810"/>
                <a:gd name="T23" fmla="*/ 810 h 8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</a:cxnLst>
              <a:rect l="0" t="0" r="r" b="b"/>
              <a:pathLst>
                <a:path h="810">
                  <a:moveTo>
                    <a:pt x="0" y="0"/>
                  </a:moveTo>
                  <a:lnTo>
                    <a:pt x="0" y="54"/>
                  </a:lnTo>
                  <a:lnTo>
                    <a:pt x="0" y="102"/>
                  </a:lnTo>
                  <a:lnTo>
                    <a:pt x="0" y="150"/>
                  </a:lnTo>
                  <a:lnTo>
                    <a:pt x="0" y="198"/>
                  </a:lnTo>
                  <a:lnTo>
                    <a:pt x="0" y="246"/>
                  </a:lnTo>
                  <a:lnTo>
                    <a:pt x="0" y="294"/>
                  </a:lnTo>
                  <a:lnTo>
                    <a:pt x="0" y="336"/>
                  </a:lnTo>
                  <a:lnTo>
                    <a:pt x="0" y="378"/>
                  </a:lnTo>
                  <a:lnTo>
                    <a:pt x="0" y="420"/>
                  </a:lnTo>
                  <a:lnTo>
                    <a:pt x="0" y="456"/>
                  </a:lnTo>
                  <a:lnTo>
                    <a:pt x="0" y="498"/>
                  </a:lnTo>
                  <a:lnTo>
                    <a:pt x="0" y="534"/>
                  </a:lnTo>
                  <a:lnTo>
                    <a:pt x="0" y="570"/>
                  </a:lnTo>
                  <a:lnTo>
                    <a:pt x="0" y="600"/>
                  </a:lnTo>
                  <a:lnTo>
                    <a:pt x="0" y="630"/>
                  </a:lnTo>
                  <a:lnTo>
                    <a:pt x="0" y="660"/>
                  </a:lnTo>
                  <a:lnTo>
                    <a:pt x="0" y="690"/>
                  </a:lnTo>
                  <a:lnTo>
                    <a:pt x="0" y="714"/>
                  </a:lnTo>
                  <a:lnTo>
                    <a:pt x="0" y="738"/>
                  </a:lnTo>
                  <a:lnTo>
                    <a:pt x="0" y="756"/>
                  </a:lnTo>
                  <a:lnTo>
                    <a:pt x="0" y="780"/>
                  </a:lnTo>
                  <a:lnTo>
                    <a:pt x="0" y="798"/>
                  </a:lnTo>
                  <a:lnTo>
                    <a:pt x="0" y="8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79" name="Freeform 831"/>
            <p:cNvSpPr>
              <a:spLocks/>
            </p:cNvSpPr>
            <p:nvPr/>
          </p:nvSpPr>
          <p:spPr bwMode="auto">
            <a:xfrm>
              <a:off x="2117" y="3023"/>
              <a:ext cx="762" cy="690"/>
            </a:xfrm>
            <a:custGeom>
              <a:avLst/>
              <a:gdLst>
                <a:gd name="T0" fmla="*/ 762 w 762"/>
                <a:gd name="T1" fmla="*/ 0 h 690"/>
                <a:gd name="T2" fmla="*/ 732 w 762"/>
                <a:gd name="T3" fmla="*/ 42 h 690"/>
                <a:gd name="T4" fmla="*/ 702 w 762"/>
                <a:gd name="T5" fmla="*/ 90 h 690"/>
                <a:gd name="T6" fmla="*/ 672 w 762"/>
                <a:gd name="T7" fmla="*/ 132 h 690"/>
                <a:gd name="T8" fmla="*/ 642 w 762"/>
                <a:gd name="T9" fmla="*/ 174 h 690"/>
                <a:gd name="T10" fmla="*/ 612 w 762"/>
                <a:gd name="T11" fmla="*/ 210 h 690"/>
                <a:gd name="T12" fmla="*/ 582 w 762"/>
                <a:gd name="T13" fmla="*/ 252 h 690"/>
                <a:gd name="T14" fmla="*/ 552 w 762"/>
                <a:gd name="T15" fmla="*/ 288 h 690"/>
                <a:gd name="T16" fmla="*/ 522 w 762"/>
                <a:gd name="T17" fmla="*/ 324 h 690"/>
                <a:gd name="T18" fmla="*/ 498 w 762"/>
                <a:gd name="T19" fmla="*/ 360 h 690"/>
                <a:gd name="T20" fmla="*/ 468 w 762"/>
                <a:gd name="T21" fmla="*/ 390 h 690"/>
                <a:gd name="T22" fmla="*/ 438 w 762"/>
                <a:gd name="T23" fmla="*/ 420 h 690"/>
                <a:gd name="T24" fmla="*/ 408 w 762"/>
                <a:gd name="T25" fmla="*/ 450 h 690"/>
                <a:gd name="T26" fmla="*/ 384 w 762"/>
                <a:gd name="T27" fmla="*/ 480 h 690"/>
                <a:gd name="T28" fmla="*/ 354 w 762"/>
                <a:gd name="T29" fmla="*/ 504 h 690"/>
                <a:gd name="T30" fmla="*/ 330 w 762"/>
                <a:gd name="T31" fmla="*/ 534 h 690"/>
                <a:gd name="T32" fmla="*/ 306 w 762"/>
                <a:gd name="T33" fmla="*/ 552 h 690"/>
                <a:gd name="T34" fmla="*/ 282 w 762"/>
                <a:gd name="T35" fmla="*/ 576 h 690"/>
                <a:gd name="T36" fmla="*/ 252 w 762"/>
                <a:gd name="T37" fmla="*/ 594 h 690"/>
                <a:gd name="T38" fmla="*/ 228 w 762"/>
                <a:gd name="T39" fmla="*/ 612 h 690"/>
                <a:gd name="T40" fmla="*/ 210 w 762"/>
                <a:gd name="T41" fmla="*/ 630 h 690"/>
                <a:gd name="T42" fmla="*/ 186 w 762"/>
                <a:gd name="T43" fmla="*/ 642 h 690"/>
                <a:gd name="T44" fmla="*/ 162 w 762"/>
                <a:gd name="T45" fmla="*/ 654 h 690"/>
                <a:gd name="T46" fmla="*/ 144 w 762"/>
                <a:gd name="T47" fmla="*/ 666 h 690"/>
                <a:gd name="T48" fmla="*/ 120 w 762"/>
                <a:gd name="T49" fmla="*/ 678 h 690"/>
                <a:gd name="T50" fmla="*/ 102 w 762"/>
                <a:gd name="T51" fmla="*/ 684 h 690"/>
                <a:gd name="T52" fmla="*/ 84 w 762"/>
                <a:gd name="T53" fmla="*/ 690 h 690"/>
                <a:gd name="T54" fmla="*/ 66 w 762"/>
                <a:gd name="T55" fmla="*/ 690 h 690"/>
                <a:gd name="T56" fmla="*/ 48 w 762"/>
                <a:gd name="T57" fmla="*/ 690 h 690"/>
                <a:gd name="T58" fmla="*/ 30 w 762"/>
                <a:gd name="T59" fmla="*/ 690 h 690"/>
                <a:gd name="T60" fmla="*/ 12 w 762"/>
                <a:gd name="T61" fmla="*/ 690 h 690"/>
                <a:gd name="T62" fmla="*/ 0 w 762"/>
                <a:gd name="T63" fmla="*/ 684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62" h="690">
                  <a:moveTo>
                    <a:pt x="762" y="0"/>
                  </a:moveTo>
                  <a:lnTo>
                    <a:pt x="732" y="42"/>
                  </a:lnTo>
                  <a:lnTo>
                    <a:pt x="702" y="90"/>
                  </a:lnTo>
                  <a:lnTo>
                    <a:pt x="672" y="132"/>
                  </a:lnTo>
                  <a:lnTo>
                    <a:pt x="642" y="174"/>
                  </a:lnTo>
                  <a:lnTo>
                    <a:pt x="612" y="210"/>
                  </a:lnTo>
                  <a:lnTo>
                    <a:pt x="582" y="252"/>
                  </a:lnTo>
                  <a:lnTo>
                    <a:pt x="552" y="288"/>
                  </a:lnTo>
                  <a:lnTo>
                    <a:pt x="522" y="324"/>
                  </a:lnTo>
                  <a:lnTo>
                    <a:pt x="498" y="360"/>
                  </a:lnTo>
                  <a:lnTo>
                    <a:pt x="468" y="390"/>
                  </a:lnTo>
                  <a:lnTo>
                    <a:pt x="438" y="420"/>
                  </a:lnTo>
                  <a:lnTo>
                    <a:pt x="408" y="450"/>
                  </a:lnTo>
                  <a:lnTo>
                    <a:pt x="384" y="480"/>
                  </a:lnTo>
                  <a:lnTo>
                    <a:pt x="354" y="504"/>
                  </a:lnTo>
                  <a:lnTo>
                    <a:pt x="330" y="534"/>
                  </a:lnTo>
                  <a:lnTo>
                    <a:pt x="306" y="552"/>
                  </a:lnTo>
                  <a:lnTo>
                    <a:pt x="282" y="576"/>
                  </a:lnTo>
                  <a:lnTo>
                    <a:pt x="252" y="594"/>
                  </a:lnTo>
                  <a:lnTo>
                    <a:pt x="228" y="612"/>
                  </a:lnTo>
                  <a:lnTo>
                    <a:pt x="210" y="630"/>
                  </a:lnTo>
                  <a:lnTo>
                    <a:pt x="186" y="642"/>
                  </a:lnTo>
                  <a:lnTo>
                    <a:pt x="162" y="654"/>
                  </a:lnTo>
                  <a:lnTo>
                    <a:pt x="144" y="666"/>
                  </a:lnTo>
                  <a:lnTo>
                    <a:pt x="120" y="678"/>
                  </a:lnTo>
                  <a:lnTo>
                    <a:pt x="102" y="684"/>
                  </a:lnTo>
                  <a:lnTo>
                    <a:pt x="84" y="690"/>
                  </a:lnTo>
                  <a:lnTo>
                    <a:pt x="66" y="690"/>
                  </a:lnTo>
                  <a:lnTo>
                    <a:pt x="48" y="690"/>
                  </a:lnTo>
                  <a:lnTo>
                    <a:pt x="30" y="690"/>
                  </a:lnTo>
                  <a:lnTo>
                    <a:pt x="12" y="690"/>
                  </a:lnTo>
                  <a:lnTo>
                    <a:pt x="0" y="68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0" name="Freeform 832"/>
            <p:cNvSpPr>
              <a:spLocks/>
            </p:cNvSpPr>
            <p:nvPr/>
          </p:nvSpPr>
          <p:spPr bwMode="auto">
            <a:xfrm>
              <a:off x="1457" y="3023"/>
              <a:ext cx="1422" cy="276"/>
            </a:xfrm>
            <a:custGeom>
              <a:avLst/>
              <a:gdLst>
                <a:gd name="T0" fmla="*/ 1422 w 1422"/>
                <a:gd name="T1" fmla="*/ 0 h 276"/>
                <a:gd name="T2" fmla="*/ 1368 w 1422"/>
                <a:gd name="T3" fmla="*/ 24 h 276"/>
                <a:gd name="T4" fmla="*/ 1320 w 1422"/>
                <a:gd name="T5" fmla="*/ 48 h 276"/>
                <a:gd name="T6" fmla="*/ 1266 w 1422"/>
                <a:gd name="T7" fmla="*/ 72 h 276"/>
                <a:gd name="T8" fmla="*/ 1212 w 1422"/>
                <a:gd name="T9" fmla="*/ 96 h 276"/>
                <a:gd name="T10" fmla="*/ 1164 w 1422"/>
                <a:gd name="T11" fmla="*/ 114 h 276"/>
                <a:gd name="T12" fmla="*/ 1110 w 1422"/>
                <a:gd name="T13" fmla="*/ 138 h 276"/>
                <a:gd name="T14" fmla="*/ 1062 w 1422"/>
                <a:gd name="T15" fmla="*/ 156 h 276"/>
                <a:gd name="T16" fmla="*/ 1008 w 1422"/>
                <a:gd name="T17" fmla="*/ 174 h 276"/>
                <a:gd name="T18" fmla="*/ 960 w 1422"/>
                <a:gd name="T19" fmla="*/ 186 h 276"/>
                <a:gd name="T20" fmla="*/ 912 w 1422"/>
                <a:gd name="T21" fmla="*/ 204 h 276"/>
                <a:gd name="T22" fmla="*/ 864 w 1422"/>
                <a:gd name="T23" fmla="*/ 216 h 276"/>
                <a:gd name="T24" fmla="*/ 816 w 1422"/>
                <a:gd name="T25" fmla="*/ 228 h 276"/>
                <a:gd name="T26" fmla="*/ 768 w 1422"/>
                <a:gd name="T27" fmla="*/ 240 h 276"/>
                <a:gd name="T28" fmla="*/ 720 w 1422"/>
                <a:gd name="T29" fmla="*/ 252 h 276"/>
                <a:gd name="T30" fmla="*/ 672 w 1422"/>
                <a:gd name="T31" fmla="*/ 258 h 276"/>
                <a:gd name="T32" fmla="*/ 630 w 1422"/>
                <a:gd name="T33" fmla="*/ 264 h 276"/>
                <a:gd name="T34" fmla="*/ 588 w 1422"/>
                <a:gd name="T35" fmla="*/ 270 h 276"/>
                <a:gd name="T36" fmla="*/ 546 w 1422"/>
                <a:gd name="T37" fmla="*/ 276 h 276"/>
                <a:gd name="T38" fmla="*/ 504 w 1422"/>
                <a:gd name="T39" fmla="*/ 276 h 276"/>
                <a:gd name="T40" fmla="*/ 462 w 1422"/>
                <a:gd name="T41" fmla="*/ 276 h 276"/>
                <a:gd name="T42" fmla="*/ 420 w 1422"/>
                <a:gd name="T43" fmla="*/ 276 h 276"/>
                <a:gd name="T44" fmla="*/ 384 w 1422"/>
                <a:gd name="T45" fmla="*/ 276 h 276"/>
                <a:gd name="T46" fmla="*/ 348 w 1422"/>
                <a:gd name="T47" fmla="*/ 276 h 276"/>
                <a:gd name="T48" fmla="*/ 312 w 1422"/>
                <a:gd name="T49" fmla="*/ 270 h 276"/>
                <a:gd name="T50" fmla="*/ 276 w 1422"/>
                <a:gd name="T51" fmla="*/ 264 h 276"/>
                <a:gd name="T52" fmla="*/ 246 w 1422"/>
                <a:gd name="T53" fmla="*/ 258 h 276"/>
                <a:gd name="T54" fmla="*/ 210 w 1422"/>
                <a:gd name="T55" fmla="*/ 246 h 276"/>
                <a:gd name="T56" fmla="*/ 180 w 1422"/>
                <a:gd name="T57" fmla="*/ 240 h 276"/>
                <a:gd name="T58" fmla="*/ 156 w 1422"/>
                <a:gd name="T59" fmla="*/ 228 h 276"/>
                <a:gd name="T60" fmla="*/ 126 w 1422"/>
                <a:gd name="T61" fmla="*/ 216 h 276"/>
                <a:gd name="T62" fmla="*/ 102 w 1422"/>
                <a:gd name="T63" fmla="*/ 204 h 276"/>
                <a:gd name="T64" fmla="*/ 78 w 1422"/>
                <a:gd name="T65" fmla="*/ 186 h 276"/>
                <a:gd name="T66" fmla="*/ 54 w 1422"/>
                <a:gd name="T67" fmla="*/ 168 h 276"/>
                <a:gd name="T68" fmla="*/ 36 w 1422"/>
                <a:gd name="T69" fmla="*/ 150 h 276"/>
                <a:gd name="T70" fmla="*/ 18 w 1422"/>
                <a:gd name="T71" fmla="*/ 132 h 276"/>
                <a:gd name="T72" fmla="*/ 0 w 1422"/>
                <a:gd name="T73" fmla="*/ 11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2" h="276">
                  <a:moveTo>
                    <a:pt x="1422" y="0"/>
                  </a:moveTo>
                  <a:lnTo>
                    <a:pt x="1368" y="24"/>
                  </a:lnTo>
                  <a:lnTo>
                    <a:pt x="1320" y="48"/>
                  </a:lnTo>
                  <a:lnTo>
                    <a:pt x="1266" y="72"/>
                  </a:lnTo>
                  <a:lnTo>
                    <a:pt x="1212" y="96"/>
                  </a:lnTo>
                  <a:lnTo>
                    <a:pt x="1164" y="114"/>
                  </a:lnTo>
                  <a:lnTo>
                    <a:pt x="1110" y="138"/>
                  </a:lnTo>
                  <a:lnTo>
                    <a:pt x="1062" y="156"/>
                  </a:lnTo>
                  <a:lnTo>
                    <a:pt x="1008" y="174"/>
                  </a:lnTo>
                  <a:lnTo>
                    <a:pt x="960" y="186"/>
                  </a:lnTo>
                  <a:lnTo>
                    <a:pt x="912" y="204"/>
                  </a:lnTo>
                  <a:lnTo>
                    <a:pt x="864" y="216"/>
                  </a:lnTo>
                  <a:lnTo>
                    <a:pt x="816" y="228"/>
                  </a:lnTo>
                  <a:lnTo>
                    <a:pt x="768" y="240"/>
                  </a:lnTo>
                  <a:lnTo>
                    <a:pt x="720" y="252"/>
                  </a:lnTo>
                  <a:lnTo>
                    <a:pt x="672" y="258"/>
                  </a:lnTo>
                  <a:lnTo>
                    <a:pt x="630" y="264"/>
                  </a:lnTo>
                  <a:lnTo>
                    <a:pt x="588" y="270"/>
                  </a:lnTo>
                  <a:lnTo>
                    <a:pt x="546" y="276"/>
                  </a:lnTo>
                  <a:lnTo>
                    <a:pt x="504" y="276"/>
                  </a:lnTo>
                  <a:lnTo>
                    <a:pt x="462" y="276"/>
                  </a:lnTo>
                  <a:lnTo>
                    <a:pt x="420" y="276"/>
                  </a:lnTo>
                  <a:lnTo>
                    <a:pt x="384" y="276"/>
                  </a:lnTo>
                  <a:lnTo>
                    <a:pt x="348" y="276"/>
                  </a:lnTo>
                  <a:lnTo>
                    <a:pt x="312" y="270"/>
                  </a:lnTo>
                  <a:lnTo>
                    <a:pt x="276" y="264"/>
                  </a:lnTo>
                  <a:lnTo>
                    <a:pt x="246" y="258"/>
                  </a:lnTo>
                  <a:lnTo>
                    <a:pt x="210" y="246"/>
                  </a:lnTo>
                  <a:lnTo>
                    <a:pt x="180" y="240"/>
                  </a:lnTo>
                  <a:lnTo>
                    <a:pt x="156" y="228"/>
                  </a:lnTo>
                  <a:lnTo>
                    <a:pt x="126" y="216"/>
                  </a:lnTo>
                  <a:lnTo>
                    <a:pt x="102" y="204"/>
                  </a:lnTo>
                  <a:lnTo>
                    <a:pt x="78" y="186"/>
                  </a:lnTo>
                  <a:lnTo>
                    <a:pt x="54" y="168"/>
                  </a:lnTo>
                  <a:lnTo>
                    <a:pt x="36" y="150"/>
                  </a:lnTo>
                  <a:lnTo>
                    <a:pt x="18" y="132"/>
                  </a:lnTo>
                  <a:lnTo>
                    <a:pt x="0" y="1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1" name="Freeform 833"/>
            <p:cNvSpPr>
              <a:spLocks/>
            </p:cNvSpPr>
            <p:nvPr/>
          </p:nvSpPr>
          <p:spPr bwMode="auto">
            <a:xfrm>
              <a:off x="1151" y="2189"/>
              <a:ext cx="1728" cy="834"/>
            </a:xfrm>
            <a:custGeom>
              <a:avLst/>
              <a:gdLst>
                <a:gd name="T0" fmla="*/ 1728 w 1728"/>
                <a:gd name="T1" fmla="*/ 834 h 834"/>
                <a:gd name="T2" fmla="*/ 1668 w 1728"/>
                <a:gd name="T3" fmla="*/ 834 h 834"/>
                <a:gd name="T4" fmla="*/ 1608 w 1728"/>
                <a:gd name="T5" fmla="*/ 834 h 834"/>
                <a:gd name="T6" fmla="*/ 1548 w 1728"/>
                <a:gd name="T7" fmla="*/ 828 h 834"/>
                <a:gd name="T8" fmla="*/ 1488 w 1728"/>
                <a:gd name="T9" fmla="*/ 828 h 834"/>
                <a:gd name="T10" fmla="*/ 1428 w 1728"/>
                <a:gd name="T11" fmla="*/ 822 h 834"/>
                <a:gd name="T12" fmla="*/ 1368 w 1728"/>
                <a:gd name="T13" fmla="*/ 816 h 834"/>
                <a:gd name="T14" fmla="*/ 1308 w 1728"/>
                <a:gd name="T15" fmla="*/ 810 h 834"/>
                <a:gd name="T16" fmla="*/ 1254 w 1728"/>
                <a:gd name="T17" fmla="*/ 798 h 834"/>
                <a:gd name="T18" fmla="*/ 1194 w 1728"/>
                <a:gd name="T19" fmla="*/ 792 h 834"/>
                <a:gd name="T20" fmla="*/ 1140 w 1728"/>
                <a:gd name="T21" fmla="*/ 780 h 834"/>
                <a:gd name="T22" fmla="*/ 1080 w 1728"/>
                <a:gd name="T23" fmla="*/ 768 h 834"/>
                <a:gd name="T24" fmla="*/ 1026 w 1728"/>
                <a:gd name="T25" fmla="*/ 756 h 834"/>
                <a:gd name="T26" fmla="*/ 972 w 1728"/>
                <a:gd name="T27" fmla="*/ 744 h 834"/>
                <a:gd name="T28" fmla="*/ 918 w 1728"/>
                <a:gd name="T29" fmla="*/ 732 h 834"/>
                <a:gd name="T30" fmla="*/ 864 w 1728"/>
                <a:gd name="T31" fmla="*/ 720 h 834"/>
                <a:gd name="T32" fmla="*/ 816 w 1728"/>
                <a:gd name="T33" fmla="*/ 702 h 834"/>
                <a:gd name="T34" fmla="*/ 762 w 1728"/>
                <a:gd name="T35" fmla="*/ 684 h 834"/>
                <a:gd name="T36" fmla="*/ 714 w 1728"/>
                <a:gd name="T37" fmla="*/ 666 h 834"/>
                <a:gd name="T38" fmla="*/ 666 w 1728"/>
                <a:gd name="T39" fmla="*/ 648 h 834"/>
                <a:gd name="T40" fmla="*/ 618 w 1728"/>
                <a:gd name="T41" fmla="*/ 630 h 834"/>
                <a:gd name="T42" fmla="*/ 576 w 1728"/>
                <a:gd name="T43" fmla="*/ 612 h 834"/>
                <a:gd name="T44" fmla="*/ 528 w 1728"/>
                <a:gd name="T45" fmla="*/ 588 h 834"/>
                <a:gd name="T46" fmla="*/ 486 w 1728"/>
                <a:gd name="T47" fmla="*/ 570 h 834"/>
                <a:gd name="T48" fmla="*/ 444 w 1728"/>
                <a:gd name="T49" fmla="*/ 546 h 834"/>
                <a:gd name="T50" fmla="*/ 408 w 1728"/>
                <a:gd name="T51" fmla="*/ 522 h 834"/>
                <a:gd name="T52" fmla="*/ 366 w 1728"/>
                <a:gd name="T53" fmla="*/ 504 h 834"/>
                <a:gd name="T54" fmla="*/ 330 w 1728"/>
                <a:gd name="T55" fmla="*/ 480 h 834"/>
                <a:gd name="T56" fmla="*/ 294 w 1728"/>
                <a:gd name="T57" fmla="*/ 450 h 834"/>
                <a:gd name="T58" fmla="*/ 264 w 1728"/>
                <a:gd name="T59" fmla="*/ 426 h 834"/>
                <a:gd name="T60" fmla="*/ 234 w 1728"/>
                <a:gd name="T61" fmla="*/ 402 h 834"/>
                <a:gd name="T62" fmla="*/ 204 w 1728"/>
                <a:gd name="T63" fmla="*/ 378 h 834"/>
                <a:gd name="T64" fmla="*/ 174 w 1728"/>
                <a:gd name="T65" fmla="*/ 348 h 834"/>
                <a:gd name="T66" fmla="*/ 150 w 1728"/>
                <a:gd name="T67" fmla="*/ 324 h 834"/>
                <a:gd name="T68" fmla="*/ 126 w 1728"/>
                <a:gd name="T69" fmla="*/ 294 h 834"/>
                <a:gd name="T70" fmla="*/ 108 w 1728"/>
                <a:gd name="T71" fmla="*/ 264 h 834"/>
                <a:gd name="T72" fmla="*/ 84 w 1728"/>
                <a:gd name="T73" fmla="*/ 234 h 834"/>
                <a:gd name="T74" fmla="*/ 66 w 1728"/>
                <a:gd name="T75" fmla="*/ 210 h 834"/>
                <a:gd name="T76" fmla="*/ 54 w 1728"/>
                <a:gd name="T77" fmla="*/ 180 h 834"/>
                <a:gd name="T78" fmla="*/ 36 w 1728"/>
                <a:gd name="T79" fmla="*/ 150 h 834"/>
                <a:gd name="T80" fmla="*/ 30 w 1728"/>
                <a:gd name="T81" fmla="*/ 120 h 834"/>
                <a:gd name="T82" fmla="*/ 18 w 1728"/>
                <a:gd name="T83" fmla="*/ 90 h 834"/>
                <a:gd name="T84" fmla="*/ 12 w 1728"/>
                <a:gd name="T85" fmla="*/ 60 h 834"/>
                <a:gd name="T86" fmla="*/ 6 w 1728"/>
                <a:gd name="T87" fmla="*/ 30 h 834"/>
                <a:gd name="T88" fmla="*/ 0 w 1728"/>
                <a:gd name="T8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8" h="834">
                  <a:moveTo>
                    <a:pt x="1728" y="834"/>
                  </a:moveTo>
                  <a:lnTo>
                    <a:pt x="1668" y="834"/>
                  </a:lnTo>
                  <a:lnTo>
                    <a:pt x="1608" y="834"/>
                  </a:lnTo>
                  <a:lnTo>
                    <a:pt x="1548" y="828"/>
                  </a:lnTo>
                  <a:lnTo>
                    <a:pt x="1488" y="828"/>
                  </a:lnTo>
                  <a:lnTo>
                    <a:pt x="1428" y="822"/>
                  </a:lnTo>
                  <a:lnTo>
                    <a:pt x="1368" y="816"/>
                  </a:lnTo>
                  <a:lnTo>
                    <a:pt x="1308" y="810"/>
                  </a:lnTo>
                  <a:lnTo>
                    <a:pt x="1254" y="798"/>
                  </a:lnTo>
                  <a:lnTo>
                    <a:pt x="1194" y="792"/>
                  </a:lnTo>
                  <a:lnTo>
                    <a:pt x="1140" y="780"/>
                  </a:lnTo>
                  <a:lnTo>
                    <a:pt x="1080" y="768"/>
                  </a:lnTo>
                  <a:lnTo>
                    <a:pt x="1026" y="756"/>
                  </a:lnTo>
                  <a:lnTo>
                    <a:pt x="972" y="744"/>
                  </a:lnTo>
                  <a:lnTo>
                    <a:pt x="918" y="732"/>
                  </a:lnTo>
                  <a:lnTo>
                    <a:pt x="864" y="720"/>
                  </a:lnTo>
                  <a:lnTo>
                    <a:pt x="816" y="702"/>
                  </a:lnTo>
                  <a:lnTo>
                    <a:pt x="762" y="684"/>
                  </a:lnTo>
                  <a:lnTo>
                    <a:pt x="714" y="666"/>
                  </a:lnTo>
                  <a:lnTo>
                    <a:pt x="666" y="648"/>
                  </a:lnTo>
                  <a:lnTo>
                    <a:pt x="618" y="630"/>
                  </a:lnTo>
                  <a:lnTo>
                    <a:pt x="576" y="612"/>
                  </a:lnTo>
                  <a:lnTo>
                    <a:pt x="528" y="588"/>
                  </a:lnTo>
                  <a:lnTo>
                    <a:pt x="486" y="570"/>
                  </a:lnTo>
                  <a:lnTo>
                    <a:pt x="444" y="546"/>
                  </a:lnTo>
                  <a:lnTo>
                    <a:pt x="408" y="522"/>
                  </a:lnTo>
                  <a:lnTo>
                    <a:pt x="366" y="504"/>
                  </a:lnTo>
                  <a:lnTo>
                    <a:pt x="330" y="480"/>
                  </a:lnTo>
                  <a:lnTo>
                    <a:pt x="294" y="450"/>
                  </a:lnTo>
                  <a:lnTo>
                    <a:pt x="264" y="426"/>
                  </a:lnTo>
                  <a:lnTo>
                    <a:pt x="234" y="402"/>
                  </a:lnTo>
                  <a:lnTo>
                    <a:pt x="204" y="378"/>
                  </a:lnTo>
                  <a:lnTo>
                    <a:pt x="174" y="348"/>
                  </a:lnTo>
                  <a:lnTo>
                    <a:pt x="150" y="324"/>
                  </a:lnTo>
                  <a:lnTo>
                    <a:pt x="126" y="294"/>
                  </a:lnTo>
                  <a:lnTo>
                    <a:pt x="108" y="264"/>
                  </a:lnTo>
                  <a:lnTo>
                    <a:pt x="84" y="234"/>
                  </a:lnTo>
                  <a:lnTo>
                    <a:pt x="66" y="210"/>
                  </a:lnTo>
                  <a:lnTo>
                    <a:pt x="54" y="180"/>
                  </a:lnTo>
                  <a:lnTo>
                    <a:pt x="36" y="150"/>
                  </a:lnTo>
                  <a:lnTo>
                    <a:pt x="30" y="120"/>
                  </a:lnTo>
                  <a:lnTo>
                    <a:pt x="18" y="90"/>
                  </a:lnTo>
                  <a:lnTo>
                    <a:pt x="12" y="60"/>
                  </a:lnTo>
                  <a:lnTo>
                    <a:pt x="6" y="3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2" name="Freeform 834"/>
            <p:cNvSpPr>
              <a:spLocks/>
            </p:cNvSpPr>
            <p:nvPr/>
          </p:nvSpPr>
          <p:spPr bwMode="auto">
            <a:xfrm>
              <a:off x="1385" y="1199"/>
              <a:ext cx="1494" cy="1824"/>
            </a:xfrm>
            <a:custGeom>
              <a:avLst/>
              <a:gdLst>
                <a:gd name="T0" fmla="*/ 1494 w 1494"/>
                <a:gd name="T1" fmla="*/ 1824 h 1824"/>
                <a:gd name="T2" fmla="*/ 1440 w 1494"/>
                <a:gd name="T3" fmla="*/ 1794 h 1824"/>
                <a:gd name="T4" fmla="*/ 1392 w 1494"/>
                <a:gd name="T5" fmla="*/ 1770 h 1824"/>
                <a:gd name="T6" fmla="*/ 1338 w 1494"/>
                <a:gd name="T7" fmla="*/ 1740 h 1824"/>
                <a:gd name="T8" fmla="*/ 1284 w 1494"/>
                <a:gd name="T9" fmla="*/ 1710 h 1824"/>
                <a:gd name="T10" fmla="*/ 1236 w 1494"/>
                <a:gd name="T11" fmla="*/ 1680 h 1824"/>
                <a:gd name="T12" fmla="*/ 1182 w 1494"/>
                <a:gd name="T13" fmla="*/ 1650 h 1824"/>
                <a:gd name="T14" fmla="*/ 1134 w 1494"/>
                <a:gd name="T15" fmla="*/ 1614 h 1824"/>
                <a:gd name="T16" fmla="*/ 1080 w 1494"/>
                <a:gd name="T17" fmla="*/ 1584 h 1824"/>
                <a:gd name="T18" fmla="*/ 1032 w 1494"/>
                <a:gd name="T19" fmla="*/ 1548 h 1824"/>
                <a:gd name="T20" fmla="*/ 984 w 1494"/>
                <a:gd name="T21" fmla="*/ 1518 h 1824"/>
                <a:gd name="T22" fmla="*/ 936 w 1494"/>
                <a:gd name="T23" fmla="*/ 1482 h 1824"/>
                <a:gd name="T24" fmla="*/ 888 w 1494"/>
                <a:gd name="T25" fmla="*/ 1446 h 1824"/>
                <a:gd name="T26" fmla="*/ 840 w 1494"/>
                <a:gd name="T27" fmla="*/ 1410 h 1824"/>
                <a:gd name="T28" fmla="*/ 792 w 1494"/>
                <a:gd name="T29" fmla="*/ 1374 h 1824"/>
                <a:gd name="T30" fmla="*/ 744 w 1494"/>
                <a:gd name="T31" fmla="*/ 1332 h 1824"/>
                <a:gd name="T32" fmla="*/ 702 w 1494"/>
                <a:gd name="T33" fmla="*/ 1296 h 1824"/>
                <a:gd name="T34" fmla="*/ 660 w 1494"/>
                <a:gd name="T35" fmla="*/ 1260 h 1824"/>
                <a:gd name="T36" fmla="*/ 618 w 1494"/>
                <a:gd name="T37" fmla="*/ 1218 h 1824"/>
                <a:gd name="T38" fmla="*/ 576 w 1494"/>
                <a:gd name="T39" fmla="*/ 1182 h 1824"/>
                <a:gd name="T40" fmla="*/ 534 w 1494"/>
                <a:gd name="T41" fmla="*/ 1140 h 1824"/>
                <a:gd name="T42" fmla="*/ 492 w 1494"/>
                <a:gd name="T43" fmla="*/ 1104 h 1824"/>
                <a:gd name="T44" fmla="*/ 456 w 1494"/>
                <a:gd name="T45" fmla="*/ 1062 h 1824"/>
                <a:gd name="T46" fmla="*/ 420 w 1494"/>
                <a:gd name="T47" fmla="*/ 1020 h 1824"/>
                <a:gd name="T48" fmla="*/ 384 w 1494"/>
                <a:gd name="T49" fmla="*/ 984 h 1824"/>
                <a:gd name="T50" fmla="*/ 348 w 1494"/>
                <a:gd name="T51" fmla="*/ 942 h 1824"/>
                <a:gd name="T52" fmla="*/ 318 w 1494"/>
                <a:gd name="T53" fmla="*/ 900 h 1824"/>
                <a:gd name="T54" fmla="*/ 282 w 1494"/>
                <a:gd name="T55" fmla="*/ 864 h 1824"/>
                <a:gd name="T56" fmla="*/ 252 w 1494"/>
                <a:gd name="T57" fmla="*/ 822 h 1824"/>
                <a:gd name="T58" fmla="*/ 228 w 1494"/>
                <a:gd name="T59" fmla="*/ 780 h 1824"/>
                <a:gd name="T60" fmla="*/ 198 w 1494"/>
                <a:gd name="T61" fmla="*/ 744 h 1824"/>
                <a:gd name="T62" fmla="*/ 174 w 1494"/>
                <a:gd name="T63" fmla="*/ 702 h 1824"/>
                <a:gd name="T64" fmla="*/ 150 w 1494"/>
                <a:gd name="T65" fmla="*/ 666 h 1824"/>
                <a:gd name="T66" fmla="*/ 126 w 1494"/>
                <a:gd name="T67" fmla="*/ 630 h 1824"/>
                <a:gd name="T68" fmla="*/ 108 w 1494"/>
                <a:gd name="T69" fmla="*/ 588 h 1824"/>
                <a:gd name="T70" fmla="*/ 90 w 1494"/>
                <a:gd name="T71" fmla="*/ 552 h 1824"/>
                <a:gd name="T72" fmla="*/ 72 w 1494"/>
                <a:gd name="T73" fmla="*/ 516 h 1824"/>
                <a:gd name="T74" fmla="*/ 54 w 1494"/>
                <a:gd name="T75" fmla="*/ 480 h 1824"/>
                <a:gd name="T76" fmla="*/ 42 w 1494"/>
                <a:gd name="T77" fmla="*/ 444 h 1824"/>
                <a:gd name="T78" fmla="*/ 30 w 1494"/>
                <a:gd name="T79" fmla="*/ 408 h 1824"/>
                <a:gd name="T80" fmla="*/ 24 w 1494"/>
                <a:gd name="T81" fmla="*/ 372 h 1824"/>
                <a:gd name="T82" fmla="*/ 12 w 1494"/>
                <a:gd name="T83" fmla="*/ 342 h 1824"/>
                <a:gd name="T84" fmla="*/ 6 w 1494"/>
                <a:gd name="T85" fmla="*/ 306 h 1824"/>
                <a:gd name="T86" fmla="*/ 0 w 1494"/>
                <a:gd name="T87" fmla="*/ 276 h 1824"/>
                <a:gd name="T88" fmla="*/ 0 w 1494"/>
                <a:gd name="T89" fmla="*/ 240 h 1824"/>
                <a:gd name="T90" fmla="*/ 0 w 1494"/>
                <a:gd name="T91" fmla="*/ 210 h 1824"/>
                <a:gd name="T92" fmla="*/ 0 w 1494"/>
                <a:gd name="T93" fmla="*/ 180 h 1824"/>
                <a:gd name="T94" fmla="*/ 0 w 1494"/>
                <a:gd name="T95" fmla="*/ 156 h 1824"/>
                <a:gd name="T96" fmla="*/ 6 w 1494"/>
                <a:gd name="T97" fmla="*/ 126 h 1824"/>
                <a:gd name="T98" fmla="*/ 12 w 1494"/>
                <a:gd name="T99" fmla="*/ 96 h 1824"/>
                <a:gd name="T100" fmla="*/ 24 w 1494"/>
                <a:gd name="T101" fmla="*/ 72 h 1824"/>
                <a:gd name="T102" fmla="*/ 30 w 1494"/>
                <a:gd name="T103" fmla="*/ 48 h 1824"/>
                <a:gd name="T104" fmla="*/ 42 w 1494"/>
                <a:gd name="T105" fmla="*/ 24 h 1824"/>
                <a:gd name="T106" fmla="*/ 54 w 1494"/>
                <a:gd name="T107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4" h="1824">
                  <a:moveTo>
                    <a:pt x="1494" y="1824"/>
                  </a:moveTo>
                  <a:lnTo>
                    <a:pt x="1440" y="1794"/>
                  </a:lnTo>
                  <a:lnTo>
                    <a:pt x="1392" y="1770"/>
                  </a:lnTo>
                  <a:lnTo>
                    <a:pt x="1338" y="1740"/>
                  </a:lnTo>
                  <a:lnTo>
                    <a:pt x="1284" y="1710"/>
                  </a:lnTo>
                  <a:lnTo>
                    <a:pt x="1236" y="1680"/>
                  </a:lnTo>
                  <a:lnTo>
                    <a:pt x="1182" y="1650"/>
                  </a:lnTo>
                  <a:lnTo>
                    <a:pt x="1134" y="1614"/>
                  </a:lnTo>
                  <a:lnTo>
                    <a:pt x="1080" y="1584"/>
                  </a:lnTo>
                  <a:lnTo>
                    <a:pt x="1032" y="1548"/>
                  </a:lnTo>
                  <a:lnTo>
                    <a:pt x="984" y="1518"/>
                  </a:lnTo>
                  <a:lnTo>
                    <a:pt x="936" y="1482"/>
                  </a:lnTo>
                  <a:lnTo>
                    <a:pt x="888" y="1446"/>
                  </a:lnTo>
                  <a:lnTo>
                    <a:pt x="840" y="1410"/>
                  </a:lnTo>
                  <a:lnTo>
                    <a:pt x="792" y="1374"/>
                  </a:lnTo>
                  <a:lnTo>
                    <a:pt x="744" y="1332"/>
                  </a:lnTo>
                  <a:lnTo>
                    <a:pt x="702" y="1296"/>
                  </a:lnTo>
                  <a:lnTo>
                    <a:pt x="660" y="1260"/>
                  </a:lnTo>
                  <a:lnTo>
                    <a:pt x="618" y="1218"/>
                  </a:lnTo>
                  <a:lnTo>
                    <a:pt x="576" y="1182"/>
                  </a:lnTo>
                  <a:lnTo>
                    <a:pt x="534" y="1140"/>
                  </a:lnTo>
                  <a:lnTo>
                    <a:pt x="492" y="1104"/>
                  </a:lnTo>
                  <a:lnTo>
                    <a:pt x="456" y="1062"/>
                  </a:lnTo>
                  <a:lnTo>
                    <a:pt x="420" y="1020"/>
                  </a:lnTo>
                  <a:lnTo>
                    <a:pt x="384" y="984"/>
                  </a:lnTo>
                  <a:lnTo>
                    <a:pt x="348" y="942"/>
                  </a:lnTo>
                  <a:lnTo>
                    <a:pt x="318" y="900"/>
                  </a:lnTo>
                  <a:lnTo>
                    <a:pt x="282" y="864"/>
                  </a:lnTo>
                  <a:lnTo>
                    <a:pt x="252" y="822"/>
                  </a:lnTo>
                  <a:lnTo>
                    <a:pt x="228" y="780"/>
                  </a:lnTo>
                  <a:lnTo>
                    <a:pt x="198" y="744"/>
                  </a:lnTo>
                  <a:lnTo>
                    <a:pt x="174" y="702"/>
                  </a:lnTo>
                  <a:lnTo>
                    <a:pt x="150" y="666"/>
                  </a:lnTo>
                  <a:lnTo>
                    <a:pt x="126" y="630"/>
                  </a:lnTo>
                  <a:lnTo>
                    <a:pt x="108" y="588"/>
                  </a:lnTo>
                  <a:lnTo>
                    <a:pt x="90" y="552"/>
                  </a:lnTo>
                  <a:lnTo>
                    <a:pt x="72" y="516"/>
                  </a:lnTo>
                  <a:lnTo>
                    <a:pt x="54" y="480"/>
                  </a:lnTo>
                  <a:lnTo>
                    <a:pt x="42" y="444"/>
                  </a:lnTo>
                  <a:lnTo>
                    <a:pt x="30" y="408"/>
                  </a:lnTo>
                  <a:lnTo>
                    <a:pt x="24" y="372"/>
                  </a:lnTo>
                  <a:lnTo>
                    <a:pt x="12" y="342"/>
                  </a:lnTo>
                  <a:lnTo>
                    <a:pt x="6" y="306"/>
                  </a:lnTo>
                  <a:lnTo>
                    <a:pt x="0" y="276"/>
                  </a:lnTo>
                  <a:lnTo>
                    <a:pt x="0" y="240"/>
                  </a:lnTo>
                  <a:lnTo>
                    <a:pt x="0" y="210"/>
                  </a:lnTo>
                  <a:lnTo>
                    <a:pt x="0" y="180"/>
                  </a:lnTo>
                  <a:lnTo>
                    <a:pt x="0" y="156"/>
                  </a:lnTo>
                  <a:lnTo>
                    <a:pt x="6" y="126"/>
                  </a:lnTo>
                  <a:lnTo>
                    <a:pt x="12" y="96"/>
                  </a:lnTo>
                  <a:lnTo>
                    <a:pt x="24" y="72"/>
                  </a:lnTo>
                  <a:lnTo>
                    <a:pt x="30" y="48"/>
                  </a:lnTo>
                  <a:lnTo>
                    <a:pt x="42" y="24"/>
                  </a:lnTo>
                  <a:lnTo>
                    <a:pt x="54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3" name="Freeform 835"/>
            <p:cNvSpPr>
              <a:spLocks/>
            </p:cNvSpPr>
            <p:nvPr/>
          </p:nvSpPr>
          <p:spPr bwMode="auto">
            <a:xfrm>
              <a:off x="2015" y="617"/>
              <a:ext cx="864" cy="2406"/>
            </a:xfrm>
            <a:custGeom>
              <a:avLst/>
              <a:gdLst>
                <a:gd name="T0" fmla="*/ 864 w 864"/>
                <a:gd name="T1" fmla="*/ 2406 h 2406"/>
                <a:gd name="T2" fmla="*/ 834 w 864"/>
                <a:gd name="T3" fmla="*/ 2358 h 2406"/>
                <a:gd name="T4" fmla="*/ 804 w 864"/>
                <a:gd name="T5" fmla="*/ 2310 h 2406"/>
                <a:gd name="T6" fmla="*/ 774 w 864"/>
                <a:gd name="T7" fmla="*/ 2268 h 2406"/>
                <a:gd name="T8" fmla="*/ 744 w 864"/>
                <a:gd name="T9" fmla="*/ 2214 h 2406"/>
                <a:gd name="T10" fmla="*/ 714 w 864"/>
                <a:gd name="T11" fmla="*/ 2166 h 2406"/>
                <a:gd name="T12" fmla="*/ 684 w 864"/>
                <a:gd name="T13" fmla="*/ 2118 h 2406"/>
                <a:gd name="T14" fmla="*/ 654 w 864"/>
                <a:gd name="T15" fmla="*/ 2064 h 2406"/>
                <a:gd name="T16" fmla="*/ 624 w 864"/>
                <a:gd name="T17" fmla="*/ 2016 h 2406"/>
                <a:gd name="T18" fmla="*/ 600 w 864"/>
                <a:gd name="T19" fmla="*/ 1962 h 2406"/>
                <a:gd name="T20" fmla="*/ 570 w 864"/>
                <a:gd name="T21" fmla="*/ 1908 h 2406"/>
                <a:gd name="T22" fmla="*/ 540 w 864"/>
                <a:gd name="T23" fmla="*/ 1860 h 2406"/>
                <a:gd name="T24" fmla="*/ 510 w 864"/>
                <a:gd name="T25" fmla="*/ 1806 h 2406"/>
                <a:gd name="T26" fmla="*/ 486 w 864"/>
                <a:gd name="T27" fmla="*/ 1752 h 2406"/>
                <a:gd name="T28" fmla="*/ 456 w 864"/>
                <a:gd name="T29" fmla="*/ 1698 h 2406"/>
                <a:gd name="T30" fmla="*/ 432 w 864"/>
                <a:gd name="T31" fmla="*/ 1644 h 2406"/>
                <a:gd name="T32" fmla="*/ 408 w 864"/>
                <a:gd name="T33" fmla="*/ 1590 h 2406"/>
                <a:gd name="T34" fmla="*/ 384 w 864"/>
                <a:gd name="T35" fmla="*/ 1536 h 2406"/>
                <a:gd name="T36" fmla="*/ 354 w 864"/>
                <a:gd name="T37" fmla="*/ 1482 h 2406"/>
                <a:gd name="T38" fmla="*/ 330 w 864"/>
                <a:gd name="T39" fmla="*/ 1422 h 2406"/>
                <a:gd name="T40" fmla="*/ 312 w 864"/>
                <a:gd name="T41" fmla="*/ 1368 h 2406"/>
                <a:gd name="T42" fmla="*/ 288 w 864"/>
                <a:gd name="T43" fmla="*/ 1320 h 2406"/>
                <a:gd name="T44" fmla="*/ 264 w 864"/>
                <a:gd name="T45" fmla="*/ 1266 h 2406"/>
                <a:gd name="T46" fmla="*/ 246 w 864"/>
                <a:gd name="T47" fmla="*/ 1212 h 2406"/>
                <a:gd name="T48" fmla="*/ 222 w 864"/>
                <a:gd name="T49" fmla="*/ 1158 h 2406"/>
                <a:gd name="T50" fmla="*/ 204 w 864"/>
                <a:gd name="T51" fmla="*/ 1104 h 2406"/>
                <a:gd name="T52" fmla="*/ 186 w 864"/>
                <a:gd name="T53" fmla="*/ 1050 h 2406"/>
                <a:gd name="T54" fmla="*/ 168 w 864"/>
                <a:gd name="T55" fmla="*/ 1002 h 2406"/>
                <a:gd name="T56" fmla="*/ 150 w 864"/>
                <a:gd name="T57" fmla="*/ 954 h 2406"/>
                <a:gd name="T58" fmla="*/ 132 w 864"/>
                <a:gd name="T59" fmla="*/ 900 h 2406"/>
                <a:gd name="T60" fmla="*/ 114 w 864"/>
                <a:gd name="T61" fmla="*/ 852 h 2406"/>
                <a:gd name="T62" fmla="*/ 102 w 864"/>
                <a:gd name="T63" fmla="*/ 804 h 2406"/>
                <a:gd name="T64" fmla="*/ 90 w 864"/>
                <a:gd name="T65" fmla="*/ 756 h 2406"/>
                <a:gd name="T66" fmla="*/ 78 w 864"/>
                <a:gd name="T67" fmla="*/ 708 h 2406"/>
                <a:gd name="T68" fmla="*/ 66 w 864"/>
                <a:gd name="T69" fmla="*/ 666 h 2406"/>
                <a:gd name="T70" fmla="*/ 54 w 864"/>
                <a:gd name="T71" fmla="*/ 618 h 2406"/>
                <a:gd name="T72" fmla="*/ 42 w 864"/>
                <a:gd name="T73" fmla="*/ 576 h 2406"/>
                <a:gd name="T74" fmla="*/ 36 w 864"/>
                <a:gd name="T75" fmla="*/ 534 h 2406"/>
                <a:gd name="T76" fmla="*/ 24 w 864"/>
                <a:gd name="T77" fmla="*/ 492 h 2406"/>
                <a:gd name="T78" fmla="*/ 18 w 864"/>
                <a:gd name="T79" fmla="*/ 456 h 2406"/>
                <a:gd name="T80" fmla="*/ 12 w 864"/>
                <a:gd name="T81" fmla="*/ 414 h 2406"/>
                <a:gd name="T82" fmla="*/ 12 w 864"/>
                <a:gd name="T83" fmla="*/ 378 h 2406"/>
                <a:gd name="T84" fmla="*/ 6 w 864"/>
                <a:gd name="T85" fmla="*/ 342 h 2406"/>
                <a:gd name="T86" fmla="*/ 0 w 864"/>
                <a:gd name="T87" fmla="*/ 312 h 2406"/>
                <a:gd name="T88" fmla="*/ 0 w 864"/>
                <a:gd name="T89" fmla="*/ 276 h 2406"/>
                <a:gd name="T90" fmla="*/ 0 w 864"/>
                <a:gd name="T91" fmla="*/ 246 h 2406"/>
                <a:gd name="T92" fmla="*/ 0 w 864"/>
                <a:gd name="T93" fmla="*/ 216 h 2406"/>
                <a:gd name="T94" fmla="*/ 0 w 864"/>
                <a:gd name="T95" fmla="*/ 192 h 2406"/>
                <a:gd name="T96" fmla="*/ 6 w 864"/>
                <a:gd name="T97" fmla="*/ 162 h 2406"/>
                <a:gd name="T98" fmla="*/ 12 w 864"/>
                <a:gd name="T99" fmla="*/ 138 h 2406"/>
                <a:gd name="T100" fmla="*/ 12 w 864"/>
                <a:gd name="T101" fmla="*/ 114 h 2406"/>
                <a:gd name="T102" fmla="*/ 18 w 864"/>
                <a:gd name="T103" fmla="*/ 96 h 2406"/>
                <a:gd name="T104" fmla="*/ 24 w 864"/>
                <a:gd name="T105" fmla="*/ 78 h 2406"/>
                <a:gd name="T106" fmla="*/ 36 w 864"/>
                <a:gd name="T107" fmla="*/ 60 h 2406"/>
                <a:gd name="T108" fmla="*/ 42 w 864"/>
                <a:gd name="T109" fmla="*/ 42 h 2406"/>
                <a:gd name="T110" fmla="*/ 54 w 864"/>
                <a:gd name="T111" fmla="*/ 30 h 2406"/>
                <a:gd name="T112" fmla="*/ 66 w 864"/>
                <a:gd name="T113" fmla="*/ 18 h 2406"/>
                <a:gd name="T114" fmla="*/ 78 w 864"/>
                <a:gd name="T115" fmla="*/ 6 h 2406"/>
                <a:gd name="T116" fmla="*/ 90 w 864"/>
                <a:gd name="T117" fmla="*/ 0 h 2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64" h="2406">
                  <a:moveTo>
                    <a:pt x="864" y="2406"/>
                  </a:moveTo>
                  <a:lnTo>
                    <a:pt x="834" y="2358"/>
                  </a:lnTo>
                  <a:lnTo>
                    <a:pt x="804" y="2310"/>
                  </a:lnTo>
                  <a:lnTo>
                    <a:pt x="774" y="2268"/>
                  </a:lnTo>
                  <a:lnTo>
                    <a:pt x="744" y="2214"/>
                  </a:lnTo>
                  <a:lnTo>
                    <a:pt x="714" y="2166"/>
                  </a:lnTo>
                  <a:lnTo>
                    <a:pt x="684" y="2118"/>
                  </a:lnTo>
                  <a:lnTo>
                    <a:pt x="654" y="2064"/>
                  </a:lnTo>
                  <a:lnTo>
                    <a:pt x="624" y="2016"/>
                  </a:lnTo>
                  <a:lnTo>
                    <a:pt x="600" y="1962"/>
                  </a:lnTo>
                  <a:lnTo>
                    <a:pt x="570" y="1908"/>
                  </a:lnTo>
                  <a:lnTo>
                    <a:pt x="540" y="1860"/>
                  </a:lnTo>
                  <a:lnTo>
                    <a:pt x="510" y="1806"/>
                  </a:lnTo>
                  <a:lnTo>
                    <a:pt x="486" y="1752"/>
                  </a:lnTo>
                  <a:lnTo>
                    <a:pt x="456" y="1698"/>
                  </a:lnTo>
                  <a:lnTo>
                    <a:pt x="432" y="1644"/>
                  </a:lnTo>
                  <a:lnTo>
                    <a:pt x="408" y="1590"/>
                  </a:lnTo>
                  <a:lnTo>
                    <a:pt x="384" y="1536"/>
                  </a:lnTo>
                  <a:lnTo>
                    <a:pt x="354" y="1482"/>
                  </a:lnTo>
                  <a:lnTo>
                    <a:pt x="330" y="1422"/>
                  </a:lnTo>
                  <a:lnTo>
                    <a:pt x="312" y="1368"/>
                  </a:lnTo>
                  <a:lnTo>
                    <a:pt x="288" y="1320"/>
                  </a:lnTo>
                  <a:lnTo>
                    <a:pt x="264" y="1266"/>
                  </a:lnTo>
                  <a:lnTo>
                    <a:pt x="246" y="1212"/>
                  </a:lnTo>
                  <a:lnTo>
                    <a:pt x="222" y="1158"/>
                  </a:lnTo>
                  <a:lnTo>
                    <a:pt x="204" y="1104"/>
                  </a:lnTo>
                  <a:lnTo>
                    <a:pt x="186" y="1050"/>
                  </a:lnTo>
                  <a:lnTo>
                    <a:pt x="168" y="1002"/>
                  </a:lnTo>
                  <a:lnTo>
                    <a:pt x="150" y="954"/>
                  </a:lnTo>
                  <a:lnTo>
                    <a:pt x="132" y="900"/>
                  </a:lnTo>
                  <a:lnTo>
                    <a:pt x="114" y="852"/>
                  </a:lnTo>
                  <a:lnTo>
                    <a:pt x="102" y="804"/>
                  </a:lnTo>
                  <a:lnTo>
                    <a:pt x="90" y="756"/>
                  </a:lnTo>
                  <a:lnTo>
                    <a:pt x="78" y="708"/>
                  </a:lnTo>
                  <a:lnTo>
                    <a:pt x="66" y="666"/>
                  </a:lnTo>
                  <a:lnTo>
                    <a:pt x="54" y="618"/>
                  </a:lnTo>
                  <a:lnTo>
                    <a:pt x="42" y="576"/>
                  </a:lnTo>
                  <a:lnTo>
                    <a:pt x="36" y="534"/>
                  </a:lnTo>
                  <a:lnTo>
                    <a:pt x="24" y="492"/>
                  </a:lnTo>
                  <a:lnTo>
                    <a:pt x="18" y="456"/>
                  </a:lnTo>
                  <a:lnTo>
                    <a:pt x="12" y="414"/>
                  </a:lnTo>
                  <a:lnTo>
                    <a:pt x="12" y="378"/>
                  </a:lnTo>
                  <a:lnTo>
                    <a:pt x="6" y="342"/>
                  </a:lnTo>
                  <a:lnTo>
                    <a:pt x="0" y="312"/>
                  </a:lnTo>
                  <a:lnTo>
                    <a:pt x="0" y="276"/>
                  </a:lnTo>
                  <a:lnTo>
                    <a:pt x="0" y="246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6" y="162"/>
                  </a:lnTo>
                  <a:lnTo>
                    <a:pt x="12" y="138"/>
                  </a:lnTo>
                  <a:lnTo>
                    <a:pt x="12" y="114"/>
                  </a:lnTo>
                  <a:lnTo>
                    <a:pt x="18" y="96"/>
                  </a:lnTo>
                  <a:lnTo>
                    <a:pt x="24" y="78"/>
                  </a:lnTo>
                  <a:lnTo>
                    <a:pt x="36" y="60"/>
                  </a:lnTo>
                  <a:lnTo>
                    <a:pt x="42" y="42"/>
                  </a:lnTo>
                  <a:lnTo>
                    <a:pt x="54" y="30"/>
                  </a:lnTo>
                  <a:lnTo>
                    <a:pt x="66" y="18"/>
                  </a:lnTo>
                  <a:lnTo>
                    <a:pt x="78" y="6"/>
                  </a:lnTo>
                  <a:lnTo>
                    <a:pt x="9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4" name="Freeform 836"/>
            <p:cNvSpPr>
              <a:spLocks/>
            </p:cNvSpPr>
            <p:nvPr/>
          </p:nvSpPr>
          <p:spPr bwMode="auto">
            <a:xfrm>
              <a:off x="2879" y="437"/>
              <a:ext cx="1" cy="2586"/>
            </a:xfrm>
            <a:custGeom>
              <a:avLst/>
              <a:gdLst>
                <a:gd name="T0" fmla="*/ 2586 h 2586"/>
                <a:gd name="T1" fmla="*/ 2532 h 2586"/>
                <a:gd name="T2" fmla="*/ 2472 h 2586"/>
                <a:gd name="T3" fmla="*/ 2418 h 2586"/>
                <a:gd name="T4" fmla="*/ 2358 h 2586"/>
                <a:gd name="T5" fmla="*/ 2298 h 2586"/>
                <a:gd name="T6" fmla="*/ 2238 h 2586"/>
                <a:gd name="T7" fmla="*/ 2178 h 2586"/>
                <a:gd name="T8" fmla="*/ 2112 h 2586"/>
                <a:gd name="T9" fmla="*/ 2052 h 2586"/>
                <a:gd name="T10" fmla="*/ 1992 h 2586"/>
                <a:gd name="T11" fmla="*/ 1926 h 2586"/>
                <a:gd name="T12" fmla="*/ 1860 h 2586"/>
                <a:gd name="T13" fmla="*/ 1800 h 2586"/>
                <a:gd name="T14" fmla="*/ 1734 h 2586"/>
                <a:gd name="T15" fmla="*/ 1674 h 2586"/>
                <a:gd name="T16" fmla="*/ 1608 h 2586"/>
                <a:gd name="T17" fmla="*/ 1542 h 2586"/>
                <a:gd name="T18" fmla="*/ 1482 h 2586"/>
                <a:gd name="T19" fmla="*/ 1416 h 2586"/>
                <a:gd name="T20" fmla="*/ 1356 h 2586"/>
                <a:gd name="T21" fmla="*/ 1290 h 2586"/>
                <a:gd name="T22" fmla="*/ 1230 h 2586"/>
                <a:gd name="T23" fmla="*/ 1170 h 2586"/>
                <a:gd name="T24" fmla="*/ 1104 h 2586"/>
                <a:gd name="T25" fmla="*/ 1044 h 2586"/>
                <a:gd name="T26" fmla="*/ 984 h 2586"/>
                <a:gd name="T27" fmla="*/ 930 h 2586"/>
                <a:gd name="T28" fmla="*/ 870 h 2586"/>
                <a:gd name="T29" fmla="*/ 810 h 2586"/>
                <a:gd name="T30" fmla="*/ 756 h 2586"/>
                <a:gd name="T31" fmla="*/ 702 h 2586"/>
                <a:gd name="T32" fmla="*/ 648 h 2586"/>
                <a:gd name="T33" fmla="*/ 594 h 2586"/>
                <a:gd name="T34" fmla="*/ 546 h 2586"/>
                <a:gd name="T35" fmla="*/ 498 h 2586"/>
                <a:gd name="T36" fmla="*/ 450 h 2586"/>
                <a:gd name="T37" fmla="*/ 402 h 2586"/>
                <a:gd name="T38" fmla="*/ 354 h 2586"/>
                <a:gd name="T39" fmla="*/ 312 h 2586"/>
                <a:gd name="T40" fmla="*/ 270 h 2586"/>
                <a:gd name="T41" fmla="*/ 234 h 2586"/>
                <a:gd name="T42" fmla="*/ 192 h 2586"/>
                <a:gd name="T43" fmla="*/ 156 h 2586"/>
                <a:gd name="T44" fmla="*/ 120 h 2586"/>
                <a:gd name="T45" fmla="*/ 90 h 2586"/>
                <a:gd name="T46" fmla="*/ 60 h 2586"/>
                <a:gd name="T47" fmla="*/ 30 h 2586"/>
                <a:gd name="T48" fmla="*/ 0 h 258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  <a:cxn ang="0">
                  <a:pos x="0" y="T46"/>
                </a:cxn>
                <a:cxn ang="0">
                  <a:pos x="0" y="T47"/>
                </a:cxn>
                <a:cxn ang="0">
                  <a:pos x="0" y="T48"/>
                </a:cxn>
              </a:cxnLst>
              <a:rect l="0" t="0" r="r" b="b"/>
              <a:pathLst>
                <a:path h="2586">
                  <a:moveTo>
                    <a:pt x="0" y="2586"/>
                  </a:moveTo>
                  <a:lnTo>
                    <a:pt x="0" y="2532"/>
                  </a:lnTo>
                  <a:lnTo>
                    <a:pt x="0" y="2472"/>
                  </a:lnTo>
                  <a:lnTo>
                    <a:pt x="0" y="2418"/>
                  </a:lnTo>
                  <a:lnTo>
                    <a:pt x="0" y="2358"/>
                  </a:lnTo>
                  <a:lnTo>
                    <a:pt x="0" y="2298"/>
                  </a:lnTo>
                  <a:lnTo>
                    <a:pt x="0" y="2238"/>
                  </a:lnTo>
                  <a:lnTo>
                    <a:pt x="0" y="2178"/>
                  </a:lnTo>
                  <a:lnTo>
                    <a:pt x="0" y="2112"/>
                  </a:lnTo>
                  <a:lnTo>
                    <a:pt x="0" y="2052"/>
                  </a:lnTo>
                  <a:lnTo>
                    <a:pt x="0" y="1992"/>
                  </a:lnTo>
                  <a:lnTo>
                    <a:pt x="0" y="1926"/>
                  </a:lnTo>
                  <a:lnTo>
                    <a:pt x="0" y="1860"/>
                  </a:lnTo>
                  <a:lnTo>
                    <a:pt x="0" y="1800"/>
                  </a:lnTo>
                  <a:lnTo>
                    <a:pt x="0" y="1734"/>
                  </a:lnTo>
                  <a:lnTo>
                    <a:pt x="0" y="1674"/>
                  </a:lnTo>
                  <a:lnTo>
                    <a:pt x="0" y="1608"/>
                  </a:lnTo>
                  <a:lnTo>
                    <a:pt x="0" y="1542"/>
                  </a:lnTo>
                  <a:lnTo>
                    <a:pt x="0" y="1482"/>
                  </a:lnTo>
                  <a:lnTo>
                    <a:pt x="0" y="1416"/>
                  </a:lnTo>
                  <a:lnTo>
                    <a:pt x="0" y="1356"/>
                  </a:lnTo>
                  <a:lnTo>
                    <a:pt x="0" y="1290"/>
                  </a:lnTo>
                  <a:lnTo>
                    <a:pt x="0" y="1230"/>
                  </a:lnTo>
                  <a:lnTo>
                    <a:pt x="0" y="1170"/>
                  </a:lnTo>
                  <a:lnTo>
                    <a:pt x="0" y="1104"/>
                  </a:lnTo>
                  <a:lnTo>
                    <a:pt x="0" y="1044"/>
                  </a:lnTo>
                  <a:lnTo>
                    <a:pt x="0" y="984"/>
                  </a:lnTo>
                  <a:lnTo>
                    <a:pt x="0" y="930"/>
                  </a:lnTo>
                  <a:lnTo>
                    <a:pt x="0" y="870"/>
                  </a:lnTo>
                  <a:lnTo>
                    <a:pt x="0" y="810"/>
                  </a:lnTo>
                  <a:lnTo>
                    <a:pt x="0" y="756"/>
                  </a:lnTo>
                  <a:lnTo>
                    <a:pt x="0" y="702"/>
                  </a:lnTo>
                  <a:lnTo>
                    <a:pt x="0" y="648"/>
                  </a:lnTo>
                  <a:lnTo>
                    <a:pt x="0" y="594"/>
                  </a:lnTo>
                  <a:lnTo>
                    <a:pt x="0" y="546"/>
                  </a:lnTo>
                  <a:lnTo>
                    <a:pt x="0" y="498"/>
                  </a:lnTo>
                  <a:lnTo>
                    <a:pt x="0" y="450"/>
                  </a:lnTo>
                  <a:lnTo>
                    <a:pt x="0" y="402"/>
                  </a:lnTo>
                  <a:lnTo>
                    <a:pt x="0" y="354"/>
                  </a:lnTo>
                  <a:lnTo>
                    <a:pt x="0" y="312"/>
                  </a:lnTo>
                  <a:lnTo>
                    <a:pt x="0" y="270"/>
                  </a:lnTo>
                  <a:lnTo>
                    <a:pt x="0" y="234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0" y="120"/>
                  </a:lnTo>
                  <a:lnTo>
                    <a:pt x="0" y="90"/>
                  </a:lnTo>
                  <a:lnTo>
                    <a:pt x="0" y="6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5" name="Freeform 837"/>
            <p:cNvSpPr>
              <a:spLocks/>
            </p:cNvSpPr>
            <p:nvPr/>
          </p:nvSpPr>
          <p:spPr bwMode="auto">
            <a:xfrm>
              <a:off x="2879" y="617"/>
              <a:ext cx="864" cy="2406"/>
            </a:xfrm>
            <a:custGeom>
              <a:avLst/>
              <a:gdLst>
                <a:gd name="T0" fmla="*/ 0 w 864"/>
                <a:gd name="T1" fmla="*/ 2406 h 2406"/>
                <a:gd name="T2" fmla="*/ 30 w 864"/>
                <a:gd name="T3" fmla="*/ 2358 h 2406"/>
                <a:gd name="T4" fmla="*/ 60 w 864"/>
                <a:gd name="T5" fmla="*/ 2310 h 2406"/>
                <a:gd name="T6" fmla="*/ 90 w 864"/>
                <a:gd name="T7" fmla="*/ 2268 h 2406"/>
                <a:gd name="T8" fmla="*/ 120 w 864"/>
                <a:gd name="T9" fmla="*/ 2214 h 2406"/>
                <a:gd name="T10" fmla="*/ 150 w 864"/>
                <a:gd name="T11" fmla="*/ 2166 h 2406"/>
                <a:gd name="T12" fmla="*/ 180 w 864"/>
                <a:gd name="T13" fmla="*/ 2118 h 2406"/>
                <a:gd name="T14" fmla="*/ 210 w 864"/>
                <a:gd name="T15" fmla="*/ 2064 h 2406"/>
                <a:gd name="T16" fmla="*/ 240 w 864"/>
                <a:gd name="T17" fmla="*/ 2016 h 2406"/>
                <a:gd name="T18" fmla="*/ 264 w 864"/>
                <a:gd name="T19" fmla="*/ 1962 h 2406"/>
                <a:gd name="T20" fmla="*/ 294 w 864"/>
                <a:gd name="T21" fmla="*/ 1908 h 2406"/>
                <a:gd name="T22" fmla="*/ 324 w 864"/>
                <a:gd name="T23" fmla="*/ 1860 h 2406"/>
                <a:gd name="T24" fmla="*/ 354 w 864"/>
                <a:gd name="T25" fmla="*/ 1806 h 2406"/>
                <a:gd name="T26" fmla="*/ 378 w 864"/>
                <a:gd name="T27" fmla="*/ 1752 h 2406"/>
                <a:gd name="T28" fmla="*/ 408 w 864"/>
                <a:gd name="T29" fmla="*/ 1698 h 2406"/>
                <a:gd name="T30" fmla="*/ 432 w 864"/>
                <a:gd name="T31" fmla="*/ 1644 h 2406"/>
                <a:gd name="T32" fmla="*/ 456 w 864"/>
                <a:gd name="T33" fmla="*/ 1590 h 2406"/>
                <a:gd name="T34" fmla="*/ 480 w 864"/>
                <a:gd name="T35" fmla="*/ 1536 h 2406"/>
                <a:gd name="T36" fmla="*/ 510 w 864"/>
                <a:gd name="T37" fmla="*/ 1482 h 2406"/>
                <a:gd name="T38" fmla="*/ 534 w 864"/>
                <a:gd name="T39" fmla="*/ 1422 h 2406"/>
                <a:gd name="T40" fmla="*/ 558 w 864"/>
                <a:gd name="T41" fmla="*/ 1368 h 2406"/>
                <a:gd name="T42" fmla="*/ 576 w 864"/>
                <a:gd name="T43" fmla="*/ 1320 h 2406"/>
                <a:gd name="T44" fmla="*/ 600 w 864"/>
                <a:gd name="T45" fmla="*/ 1266 h 2406"/>
                <a:gd name="T46" fmla="*/ 618 w 864"/>
                <a:gd name="T47" fmla="*/ 1212 h 2406"/>
                <a:gd name="T48" fmla="*/ 642 w 864"/>
                <a:gd name="T49" fmla="*/ 1158 h 2406"/>
                <a:gd name="T50" fmla="*/ 660 w 864"/>
                <a:gd name="T51" fmla="*/ 1104 h 2406"/>
                <a:gd name="T52" fmla="*/ 678 w 864"/>
                <a:gd name="T53" fmla="*/ 1050 h 2406"/>
                <a:gd name="T54" fmla="*/ 696 w 864"/>
                <a:gd name="T55" fmla="*/ 1002 h 2406"/>
                <a:gd name="T56" fmla="*/ 714 w 864"/>
                <a:gd name="T57" fmla="*/ 954 h 2406"/>
                <a:gd name="T58" fmla="*/ 732 w 864"/>
                <a:gd name="T59" fmla="*/ 900 h 2406"/>
                <a:gd name="T60" fmla="*/ 750 w 864"/>
                <a:gd name="T61" fmla="*/ 852 h 2406"/>
                <a:gd name="T62" fmla="*/ 762 w 864"/>
                <a:gd name="T63" fmla="*/ 804 h 2406"/>
                <a:gd name="T64" fmla="*/ 774 w 864"/>
                <a:gd name="T65" fmla="*/ 756 h 2406"/>
                <a:gd name="T66" fmla="*/ 786 w 864"/>
                <a:gd name="T67" fmla="*/ 708 h 2406"/>
                <a:gd name="T68" fmla="*/ 798 w 864"/>
                <a:gd name="T69" fmla="*/ 666 h 2406"/>
                <a:gd name="T70" fmla="*/ 810 w 864"/>
                <a:gd name="T71" fmla="*/ 618 h 2406"/>
                <a:gd name="T72" fmla="*/ 822 w 864"/>
                <a:gd name="T73" fmla="*/ 576 h 2406"/>
                <a:gd name="T74" fmla="*/ 828 w 864"/>
                <a:gd name="T75" fmla="*/ 534 h 2406"/>
                <a:gd name="T76" fmla="*/ 840 w 864"/>
                <a:gd name="T77" fmla="*/ 492 h 2406"/>
                <a:gd name="T78" fmla="*/ 846 w 864"/>
                <a:gd name="T79" fmla="*/ 456 h 2406"/>
                <a:gd name="T80" fmla="*/ 852 w 864"/>
                <a:gd name="T81" fmla="*/ 414 h 2406"/>
                <a:gd name="T82" fmla="*/ 858 w 864"/>
                <a:gd name="T83" fmla="*/ 378 h 2406"/>
                <a:gd name="T84" fmla="*/ 858 w 864"/>
                <a:gd name="T85" fmla="*/ 342 h 2406"/>
                <a:gd name="T86" fmla="*/ 864 w 864"/>
                <a:gd name="T87" fmla="*/ 312 h 2406"/>
                <a:gd name="T88" fmla="*/ 864 w 864"/>
                <a:gd name="T89" fmla="*/ 276 h 2406"/>
                <a:gd name="T90" fmla="*/ 864 w 864"/>
                <a:gd name="T91" fmla="*/ 246 h 2406"/>
                <a:gd name="T92" fmla="*/ 864 w 864"/>
                <a:gd name="T93" fmla="*/ 216 h 2406"/>
                <a:gd name="T94" fmla="*/ 864 w 864"/>
                <a:gd name="T95" fmla="*/ 192 h 2406"/>
                <a:gd name="T96" fmla="*/ 858 w 864"/>
                <a:gd name="T97" fmla="*/ 162 h 2406"/>
                <a:gd name="T98" fmla="*/ 858 w 864"/>
                <a:gd name="T99" fmla="*/ 138 h 2406"/>
                <a:gd name="T100" fmla="*/ 852 w 864"/>
                <a:gd name="T101" fmla="*/ 114 h 2406"/>
                <a:gd name="T102" fmla="*/ 846 w 864"/>
                <a:gd name="T103" fmla="*/ 96 h 2406"/>
                <a:gd name="T104" fmla="*/ 840 w 864"/>
                <a:gd name="T105" fmla="*/ 78 h 2406"/>
                <a:gd name="T106" fmla="*/ 828 w 864"/>
                <a:gd name="T107" fmla="*/ 60 h 2406"/>
                <a:gd name="T108" fmla="*/ 822 w 864"/>
                <a:gd name="T109" fmla="*/ 42 h 2406"/>
                <a:gd name="T110" fmla="*/ 810 w 864"/>
                <a:gd name="T111" fmla="*/ 30 h 2406"/>
                <a:gd name="T112" fmla="*/ 798 w 864"/>
                <a:gd name="T113" fmla="*/ 18 h 2406"/>
                <a:gd name="T114" fmla="*/ 786 w 864"/>
                <a:gd name="T115" fmla="*/ 6 h 2406"/>
                <a:gd name="T116" fmla="*/ 774 w 864"/>
                <a:gd name="T117" fmla="*/ 0 h 2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64" h="2406">
                  <a:moveTo>
                    <a:pt x="0" y="2406"/>
                  </a:moveTo>
                  <a:lnTo>
                    <a:pt x="30" y="2358"/>
                  </a:lnTo>
                  <a:lnTo>
                    <a:pt x="60" y="2310"/>
                  </a:lnTo>
                  <a:lnTo>
                    <a:pt x="90" y="2268"/>
                  </a:lnTo>
                  <a:lnTo>
                    <a:pt x="120" y="2214"/>
                  </a:lnTo>
                  <a:lnTo>
                    <a:pt x="150" y="2166"/>
                  </a:lnTo>
                  <a:lnTo>
                    <a:pt x="180" y="2118"/>
                  </a:lnTo>
                  <a:lnTo>
                    <a:pt x="210" y="2064"/>
                  </a:lnTo>
                  <a:lnTo>
                    <a:pt x="240" y="2016"/>
                  </a:lnTo>
                  <a:lnTo>
                    <a:pt x="264" y="1962"/>
                  </a:lnTo>
                  <a:lnTo>
                    <a:pt x="294" y="1908"/>
                  </a:lnTo>
                  <a:lnTo>
                    <a:pt x="324" y="1860"/>
                  </a:lnTo>
                  <a:lnTo>
                    <a:pt x="354" y="1806"/>
                  </a:lnTo>
                  <a:lnTo>
                    <a:pt x="378" y="1752"/>
                  </a:lnTo>
                  <a:lnTo>
                    <a:pt x="408" y="1698"/>
                  </a:lnTo>
                  <a:lnTo>
                    <a:pt x="432" y="1644"/>
                  </a:lnTo>
                  <a:lnTo>
                    <a:pt x="456" y="1590"/>
                  </a:lnTo>
                  <a:lnTo>
                    <a:pt x="480" y="1536"/>
                  </a:lnTo>
                  <a:lnTo>
                    <a:pt x="510" y="1482"/>
                  </a:lnTo>
                  <a:lnTo>
                    <a:pt x="534" y="1422"/>
                  </a:lnTo>
                  <a:lnTo>
                    <a:pt x="558" y="1368"/>
                  </a:lnTo>
                  <a:lnTo>
                    <a:pt x="576" y="1320"/>
                  </a:lnTo>
                  <a:lnTo>
                    <a:pt x="600" y="1266"/>
                  </a:lnTo>
                  <a:lnTo>
                    <a:pt x="618" y="1212"/>
                  </a:lnTo>
                  <a:lnTo>
                    <a:pt x="642" y="1158"/>
                  </a:lnTo>
                  <a:lnTo>
                    <a:pt x="660" y="1104"/>
                  </a:lnTo>
                  <a:lnTo>
                    <a:pt x="678" y="1050"/>
                  </a:lnTo>
                  <a:lnTo>
                    <a:pt x="696" y="1002"/>
                  </a:lnTo>
                  <a:lnTo>
                    <a:pt x="714" y="954"/>
                  </a:lnTo>
                  <a:lnTo>
                    <a:pt x="732" y="900"/>
                  </a:lnTo>
                  <a:lnTo>
                    <a:pt x="750" y="852"/>
                  </a:lnTo>
                  <a:lnTo>
                    <a:pt x="762" y="804"/>
                  </a:lnTo>
                  <a:lnTo>
                    <a:pt x="774" y="756"/>
                  </a:lnTo>
                  <a:lnTo>
                    <a:pt x="786" y="708"/>
                  </a:lnTo>
                  <a:lnTo>
                    <a:pt x="798" y="666"/>
                  </a:lnTo>
                  <a:lnTo>
                    <a:pt x="810" y="618"/>
                  </a:lnTo>
                  <a:lnTo>
                    <a:pt x="822" y="576"/>
                  </a:lnTo>
                  <a:lnTo>
                    <a:pt x="828" y="534"/>
                  </a:lnTo>
                  <a:lnTo>
                    <a:pt x="840" y="492"/>
                  </a:lnTo>
                  <a:lnTo>
                    <a:pt x="846" y="456"/>
                  </a:lnTo>
                  <a:lnTo>
                    <a:pt x="852" y="414"/>
                  </a:lnTo>
                  <a:lnTo>
                    <a:pt x="858" y="378"/>
                  </a:lnTo>
                  <a:lnTo>
                    <a:pt x="858" y="342"/>
                  </a:lnTo>
                  <a:lnTo>
                    <a:pt x="864" y="312"/>
                  </a:lnTo>
                  <a:lnTo>
                    <a:pt x="864" y="276"/>
                  </a:lnTo>
                  <a:lnTo>
                    <a:pt x="864" y="246"/>
                  </a:lnTo>
                  <a:lnTo>
                    <a:pt x="864" y="216"/>
                  </a:lnTo>
                  <a:lnTo>
                    <a:pt x="864" y="192"/>
                  </a:lnTo>
                  <a:lnTo>
                    <a:pt x="858" y="162"/>
                  </a:lnTo>
                  <a:lnTo>
                    <a:pt x="858" y="138"/>
                  </a:lnTo>
                  <a:lnTo>
                    <a:pt x="852" y="114"/>
                  </a:lnTo>
                  <a:lnTo>
                    <a:pt x="846" y="96"/>
                  </a:lnTo>
                  <a:lnTo>
                    <a:pt x="840" y="78"/>
                  </a:lnTo>
                  <a:lnTo>
                    <a:pt x="828" y="60"/>
                  </a:lnTo>
                  <a:lnTo>
                    <a:pt x="822" y="42"/>
                  </a:lnTo>
                  <a:lnTo>
                    <a:pt x="810" y="30"/>
                  </a:lnTo>
                  <a:lnTo>
                    <a:pt x="798" y="18"/>
                  </a:lnTo>
                  <a:lnTo>
                    <a:pt x="786" y="6"/>
                  </a:lnTo>
                  <a:lnTo>
                    <a:pt x="774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6" name="Freeform 838"/>
            <p:cNvSpPr>
              <a:spLocks/>
            </p:cNvSpPr>
            <p:nvPr/>
          </p:nvSpPr>
          <p:spPr bwMode="auto">
            <a:xfrm>
              <a:off x="2879" y="1199"/>
              <a:ext cx="1494" cy="1824"/>
            </a:xfrm>
            <a:custGeom>
              <a:avLst/>
              <a:gdLst>
                <a:gd name="T0" fmla="*/ 0 w 1494"/>
                <a:gd name="T1" fmla="*/ 1824 h 1824"/>
                <a:gd name="T2" fmla="*/ 54 w 1494"/>
                <a:gd name="T3" fmla="*/ 1794 h 1824"/>
                <a:gd name="T4" fmla="*/ 102 w 1494"/>
                <a:gd name="T5" fmla="*/ 1770 h 1824"/>
                <a:gd name="T6" fmla="*/ 156 w 1494"/>
                <a:gd name="T7" fmla="*/ 1740 h 1824"/>
                <a:gd name="T8" fmla="*/ 210 w 1494"/>
                <a:gd name="T9" fmla="*/ 1710 h 1824"/>
                <a:gd name="T10" fmla="*/ 258 w 1494"/>
                <a:gd name="T11" fmla="*/ 1680 h 1824"/>
                <a:gd name="T12" fmla="*/ 312 w 1494"/>
                <a:gd name="T13" fmla="*/ 1650 h 1824"/>
                <a:gd name="T14" fmla="*/ 360 w 1494"/>
                <a:gd name="T15" fmla="*/ 1614 h 1824"/>
                <a:gd name="T16" fmla="*/ 414 w 1494"/>
                <a:gd name="T17" fmla="*/ 1584 h 1824"/>
                <a:gd name="T18" fmla="*/ 462 w 1494"/>
                <a:gd name="T19" fmla="*/ 1548 h 1824"/>
                <a:gd name="T20" fmla="*/ 510 w 1494"/>
                <a:gd name="T21" fmla="*/ 1518 h 1824"/>
                <a:gd name="T22" fmla="*/ 558 w 1494"/>
                <a:gd name="T23" fmla="*/ 1482 h 1824"/>
                <a:gd name="T24" fmla="*/ 606 w 1494"/>
                <a:gd name="T25" fmla="*/ 1446 h 1824"/>
                <a:gd name="T26" fmla="*/ 654 w 1494"/>
                <a:gd name="T27" fmla="*/ 1410 h 1824"/>
                <a:gd name="T28" fmla="*/ 702 w 1494"/>
                <a:gd name="T29" fmla="*/ 1374 h 1824"/>
                <a:gd name="T30" fmla="*/ 750 w 1494"/>
                <a:gd name="T31" fmla="*/ 1332 h 1824"/>
                <a:gd name="T32" fmla="*/ 792 w 1494"/>
                <a:gd name="T33" fmla="*/ 1296 h 1824"/>
                <a:gd name="T34" fmla="*/ 834 w 1494"/>
                <a:gd name="T35" fmla="*/ 1260 h 1824"/>
                <a:gd name="T36" fmla="*/ 882 w 1494"/>
                <a:gd name="T37" fmla="*/ 1218 h 1824"/>
                <a:gd name="T38" fmla="*/ 918 w 1494"/>
                <a:gd name="T39" fmla="*/ 1182 h 1824"/>
                <a:gd name="T40" fmla="*/ 960 w 1494"/>
                <a:gd name="T41" fmla="*/ 1140 h 1824"/>
                <a:gd name="T42" fmla="*/ 1002 w 1494"/>
                <a:gd name="T43" fmla="*/ 1104 h 1824"/>
                <a:gd name="T44" fmla="*/ 1038 w 1494"/>
                <a:gd name="T45" fmla="*/ 1062 h 1824"/>
                <a:gd name="T46" fmla="*/ 1074 w 1494"/>
                <a:gd name="T47" fmla="*/ 1020 h 1824"/>
                <a:gd name="T48" fmla="*/ 1110 w 1494"/>
                <a:gd name="T49" fmla="*/ 984 h 1824"/>
                <a:gd name="T50" fmla="*/ 1146 w 1494"/>
                <a:gd name="T51" fmla="*/ 942 h 1824"/>
                <a:gd name="T52" fmla="*/ 1176 w 1494"/>
                <a:gd name="T53" fmla="*/ 900 h 1824"/>
                <a:gd name="T54" fmla="*/ 1212 w 1494"/>
                <a:gd name="T55" fmla="*/ 864 h 1824"/>
                <a:gd name="T56" fmla="*/ 1242 w 1494"/>
                <a:gd name="T57" fmla="*/ 822 h 1824"/>
                <a:gd name="T58" fmla="*/ 1266 w 1494"/>
                <a:gd name="T59" fmla="*/ 780 h 1824"/>
                <a:gd name="T60" fmla="*/ 1296 w 1494"/>
                <a:gd name="T61" fmla="*/ 744 h 1824"/>
                <a:gd name="T62" fmla="*/ 1320 w 1494"/>
                <a:gd name="T63" fmla="*/ 702 h 1824"/>
                <a:gd name="T64" fmla="*/ 1344 w 1494"/>
                <a:gd name="T65" fmla="*/ 666 h 1824"/>
                <a:gd name="T66" fmla="*/ 1368 w 1494"/>
                <a:gd name="T67" fmla="*/ 630 h 1824"/>
                <a:gd name="T68" fmla="*/ 1386 w 1494"/>
                <a:gd name="T69" fmla="*/ 588 h 1824"/>
                <a:gd name="T70" fmla="*/ 1404 w 1494"/>
                <a:gd name="T71" fmla="*/ 552 h 1824"/>
                <a:gd name="T72" fmla="*/ 1422 w 1494"/>
                <a:gd name="T73" fmla="*/ 516 h 1824"/>
                <a:gd name="T74" fmla="*/ 1440 w 1494"/>
                <a:gd name="T75" fmla="*/ 480 h 1824"/>
                <a:gd name="T76" fmla="*/ 1452 w 1494"/>
                <a:gd name="T77" fmla="*/ 444 h 1824"/>
                <a:gd name="T78" fmla="*/ 1464 w 1494"/>
                <a:gd name="T79" fmla="*/ 408 h 1824"/>
                <a:gd name="T80" fmla="*/ 1470 w 1494"/>
                <a:gd name="T81" fmla="*/ 372 h 1824"/>
                <a:gd name="T82" fmla="*/ 1482 w 1494"/>
                <a:gd name="T83" fmla="*/ 342 h 1824"/>
                <a:gd name="T84" fmla="*/ 1488 w 1494"/>
                <a:gd name="T85" fmla="*/ 306 h 1824"/>
                <a:gd name="T86" fmla="*/ 1494 w 1494"/>
                <a:gd name="T87" fmla="*/ 276 h 1824"/>
                <a:gd name="T88" fmla="*/ 1494 w 1494"/>
                <a:gd name="T89" fmla="*/ 240 h 1824"/>
                <a:gd name="T90" fmla="*/ 1494 w 1494"/>
                <a:gd name="T91" fmla="*/ 210 h 1824"/>
                <a:gd name="T92" fmla="*/ 1494 w 1494"/>
                <a:gd name="T93" fmla="*/ 180 h 1824"/>
                <a:gd name="T94" fmla="*/ 1494 w 1494"/>
                <a:gd name="T95" fmla="*/ 156 h 1824"/>
                <a:gd name="T96" fmla="*/ 1488 w 1494"/>
                <a:gd name="T97" fmla="*/ 126 h 1824"/>
                <a:gd name="T98" fmla="*/ 1482 w 1494"/>
                <a:gd name="T99" fmla="*/ 96 h 1824"/>
                <a:gd name="T100" fmla="*/ 1470 w 1494"/>
                <a:gd name="T101" fmla="*/ 72 h 1824"/>
                <a:gd name="T102" fmla="*/ 1464 w 1494"/>
                <a:gd name="T103" fmla="*/ 48 h 1824"/>
                <a:gd name="T104" fmla="*/ 1452 w 1494"/>
                <a:gd name="T105" fmla="*/ 24 h 1824"/>
                <a:gd name="T106" fmla="*/ 1440 w 1494"/>
                <a:gd name="T107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4" h="1824">
                  <a:moveTo>
                    <a:pt x="0" y="1824"/>
                  </a:moveTo>
                  <a:lnTo>
                    <a:pt x="54" y="1794"/>
                  </a:lnTo>
                  <a:lnTo>
                    <a:pt x="102" y="1770"/>
                  </a:lnTo>
                  <a:lnTo>
                    <a:pt x="156" y="1740"/>
                  </a:lnTo>
                  <a:lnTo>
                    <a:pt x="210" y="1710"/>
                  </a:lnTo>
                  <a:lnTo>
                    <a:pt x="258" y="1680"/>
                  </a:lnTo>
                  <a:lnTo>
                    <a:pt x="312" y="1650"/>
                  </a:lnTo>
                  <a:lnTo>
                    <a:pt x="360" y="1614"/>
                  </a:lnTo>
                  <a:lnTo>
                    <a:pt x="414" y="1584"/>
                  </a:lnTo>
                  <a:lnTo>
                    <a:pt x="462" y="1548"/>
                  </a:lnTo>
                  <a:lnTo>
                    <a:pt x="510" y="1518"/>
                  </a:lnTo>
                  <a:lnTo>
                    <a:pt x="558" y="1482"/>
                  </a:lnTo>
                  <a:lnTo>
                    <a:pt x="606" y="1446"/>
                  </a:lnTo>
                  <a:lnTo>
                    <a:pt x="654" y="1410"/>
                  </a:lnTo>
                  <a:lnTo>
                    <a:pt x="702" y="1374"/>
                  </a:lnTo>
                  <a:lnTo>
                    <a:pt x="750" y="1332"/>
                  </a:lnTo>
                  <a:lnTo>
                    <a:pt x="792" y="1296"/>
                  </a:lnTo>
                  <a:lnTo>
                    <a:pt x="834" y="1260"/>
                  </a:lnTo>
                  <a:lnTo>
                    <a:pt x="882" y="1218"/>
                  </a:lnTo>
                  <a:lnTo>
                    <a:pt x="918" y="1182"/>
                  </a:lnTo>
                  <a:lnTo>
                    <a:pt x="960" y="1140"/>
                  </a:lnTo>
                  <a:lnTo>
                    <a:pt x="1002" y="1104"/>
                  </a:lnTo>
                  <a:lnTo>
                    <a:pt x="1038" y="1062"/>
                  </a:lnTo>
                  <a:lnTo>
                    <a:pt x="1074" y="1020"/>
                  </a:lnTo>
                  <a:lnTo>
                    <a:pt x="1110" y="984"/>
                  </a:lnTo>
                  <a:lnTo>
                    <a:pt x="1146" y="942"/>
                  </a:lnTo>
                  <a:lnTo>
                    <a:pt x="1176" y="900"/>
                  </a:lnTo>
                  <a:lnTo>
                    <a:pt x="1212" y="864"/>
                  </a:lnTo>
                  <a:lnTo>
                    <a:pt x="1242" y="822"/>
                  </a:lnTo>
                  <a:lnTo>
                    <a:pt x="1266" y="780"/>
                  </a:lnTo>
                  <a:lnTo>
                    <a:pt x="1296" y="744"/>
                  </a:lnTo>
                  <a:lnTo>
                    <a:pt x="1320" y="702"/>
                  </a:lnTo>
                  <a:lnTo>
                    <a:pt x="1344" y="666"/>
                  </a:lnTo>
                  <a:lnTo>
                    <a:pt x="1368" y="630"/>
                  </a:lnTo>
                  <a:lnTo>
                    <a:pt x="1386" y="588"/>
                  </a:lnTo>
                  <a:lnTo>
                    <a:pt x="1404" y="552"/>
                  </a:lnTo>
                  <a:lnTo>
                    <a:pt x="1422" y="516"/>
                  </a:lnTo>
                  <a:lnTo>
                    <a:pt x="1440" y="480"/>
                  </a:lnTo>
                  <a:lnTo>
                    <a:pt x="1452" y="444"/>
                  </a:lnTo>
                  <a:lnTo>
                    <a:pt x="1464" y="408"/>
                  </a:lnTo>
                  <a:lnTo>
                    <a:pt x="1470" y="372"/>
                  </a:lnTo>
                  <a:lnTo>
                    <a:pt x="1482" y="342"/>
                  </a:lnTo>
                  <a:lnTo>
                    <a:pt x="1488" y="306"/>
                  </a:lnTo>
                  <a:lnTo>
                    <a:pt x="1494" y="276"/>
                  </a:lnTo>
                  <a:lnTo>
                    <a:pt x="1494" y="240"/>
                  </a:lnTo>
                  <a:lnTo>
                    <a:pt x="1494" y="210"/>
                  </a:lnTo>
                  <a:lnTo>
                    <a:pt x="1494" y="180"/>
                  </a:lnTo>
                  <a:lnTo>
                    <a:pt x="1494" y="156"/>
                  </a:lnTo>
                  <a:lnTo>
                    <a:pt x="1488" y="126"/>
                  </a:lnTo>
                  <a:lnTo>
                    <a:pt x="1482" y="96"/>
                  </a:lnTo>
                  <a:lnTo>
                    <a:pt x="1470" y="72"/>
                  </a:lnTo>
                  <a:lnTo>
                    <a:pt x="1464" y="48"/>
                  </a:lnTo>
                  <a:lnTo>
                    <a:pt x="1452" y="24"/>
                  </a:lnTo>
                  <a:lnTo>
                    <a:pt x="144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7" name="Freeform 839"/>
            <p:cNvSpPr>
              <a:spLocks/>
            </p:cNvSpPr>
            <p:nvPr/>
          </p:nvSpPr>
          <p:spPr bwMode="auto">
            <a:xfrm>
              <a:off x="2879" y="2189"/>
              <a:ext cx="1728" cy="834"/>
            </a:xfrm>
            <a:custGeom>
              <a:avLst/>
              <a:gdLst>
                <a:gd name="T0" fmla="*/ 0 w 1728"/>
                <a:gd name="T1" fmla="*/ 834 h 834"/>
                <a:gd name="T2" fmla="*/ 60 w 1728"/>
                <a:gd name="T3" fmla="*/ 834 h 834"/>
                <a:gd name="T4" fmla="*/ 120 w 1728"/>
                <a:gd name="T5" fmla="*/ 834 h 834"/>
                <a:gd name="T6" fmla="*/ 180 w 1728"/>
                <a:gd name="T7" fmla="*/ 828 h 834"/>
                <a:gd name="T8" fmla="*/ 240 w 1728"/>
                <a:gd name="T9" fmla="*/ 828 h 834"/>
                <a:gd name="T10" fmla="*/ 300 w 1728"/>
                <a:gd name="T11" fmla="*/ 822 h 834"/>
                <a:gd name="T12" fmla="*/ 360 w 1728"/>
                <a:gd name="T13" fmla="*/ 816 h 834"/>
                <a:gd name="T14" fmla="*/ 420 w 1728"/>
                <a:gd name="T15" fmla="*/ 810 h 834"/>
                <a:gd name="T16" fmla="*/ 474 w 1728"/>
                <a:gd name="T17" fmla="*/ 798 h 834"/>
                <a:gd name="T18" fmla="*/ 534 w 1728"/>
                <a:gd name="T19" fmla="*/ 792 h 834"/>
                <a:gd name="T20" fmla="*/ 588 w 1728"/>
                <a:gd name="T21" fmla="*/ 780 h 834"/>
                <a:gd name="T22" fmla="*/ 648 w 1728"/>
                <a:gd name="T23" fmla="*/ 768 h 834"/>
                <a:gd name="T24" fmla="*/ 702 w 1728"/>
                <a:gd name="T25" fmla="*/ 756 h 834"/>
                <a:gd name="T26" fmla="*/ 756 w 1728"/>
                <a:gd name="T27" fmla="*/ 744 h 834"/>
                <a:gd name="T28" fmla="*/ 810 w 1728"/>
                <a:gd name="T29" fmla="*/ 732 h 834"/>
                <a:gd name="T30" fmla="*/ 864 w 1728"/>
                <a:gd name="T31" fmla="*/ 720 h 834"/>
                <a:gd name="T32" fmla="*/ 918 w 1728"/>
                <a:gd name="T33" fmla="*/ 702 h 834"/>
                <a:gd name="T34" fmla="*/ 966 w 1728"/>
                <a:gd name="T35" fmla="*/ 684 h 834"/>
                <a:gd name="T36" fmla="*/ 1014 w 1728"/>
                <a:gd name="T37" fmla="*/ 666 h 834"/>
                <a:gd name="T38" fmla="*/ 1062 w 1728"/>
                <a:gd name="T39" fmla="*/ 648 h 834"/>
                <a:gd name="T40" fmla="*/ 1110 w 1728"/>
                <a:gd name="T41" fmla="*/ 630 h 834"/>
                <a:gd name="T42" fmla="*/ 1158 w 1728"/>
                <a:gd name="T43" fmla="*/ 612 h 834"/>
                <a:gd name="T44" fmla="*/ 1200 w 1728"/>
                <a:gd name="T45" fmla="*/ 588 h 834"/>
                <a:gd name="T46" fmla="*/ 1242 w 1728"/>
                <a:gd name="T47" fmla="*/ 570 h 834"/>
                <a:gd name="T48" fmla="*/ 1284 w 1728"/>
                <a:gd name="T49" fmla="*/ 546 h 834"/>
                <a:gd name="T50" fmla="*/ 1320 w 1728"/>
                <a:gd name="T51" fmla="*/ 522 h 834"/>
                <a:gd name="T52" fmla="*/ 1362 w 1728"/>
                <a:gd name="T53" fmla="*/ 504 h 834"/>
                <a:gd name="T54" fmla="*/ 1398 w 1728"/>
                <a:gd name="T55" fmla="*/ 480 h 834"/>
                <a:gd name="T56" fmla="*/ 1434 w 1728"/>
                <a:gd name="T57" fmla="*/ 450 h 834"/>
                <a:gd name="T58" fmla="*/ 1464 w 1728"/>
                <a:gd name="T59" fmla="*/ 426 h 834"/>
                <a:gd name="T60" fmla="*/ 1494 w 1728"/>
                <a:gd name="T61" fmla="*/ 402 h 834"/>
                <a:gd name="T62" fmla="*/ 1524 w 1728"/>
                <a:gd name="T63" fmla="*/ 378 h 834"/>
                <a:gd name="T64" fmla="*/ 1554 w 1728"/>
                <a:gd name="T65" fmla="*/ 348 h 834"/>
                <a:gd name="T66" fmla="*/ 1578 w 1728"/>
                <a:gd name="T67" fmla="*/ 324 h 834"/>
                <a:gd name="T68" fmla="*/ 1602 w 1728"/>
                <a:gd name="T69" fmla="*/ 294 h 834"/>
                <a:gd name="T70" fmla="*/ 1620 w 1728"/>
                <a:gd name="T71" fmla="*/ 264 h 834"/>
                <a:gd name="T72" fmla="*/ 1644 w 1728"/>
                <a:gd name="T73" fmla="*/ 234 h 834"/>
                <a:gd name="T74" fmla="*/ 1662 w 1728"/>
                <a:gd name="T75" fmla="*/ 210 h 834"/>
                <a:gd name="T76" fmla="*/ 1674 w 1728"/>
                <a:gd name="T77" fmla="*/ 180 h 834"/>
                <a:gd name="T78" fmla="*/ 1692 w 1728"/>
                <a:gd name="T79" fmla="*/ 150 h 834"/>
                <a:gd name="T80" fmla="*/ 1698 w 1728"/>
                <a:gd name="T81" fmla="*/ 120 h 834"/>
                <a:gd name="T82" fmla="*/ 1710 w 1728"/>
                <a:gd name="T83" fmla="*/ 90 h 834"/>
                <a:gd name="T84" fmla="*/ 1716 w 1728"/>
                <a:gd name="T85" fmla="*/ 60 h 834"/>
                <a:gd name="T86" fmla="*/ 1722 w 1728"/>
                <a:gd name="T87" fmla="*/ 30 h 834"/>
                <a:gd name="T88" fmla="*/ 1728 w 1728"/>
                <a:gd name="T8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8" h="834">
                  <a:moveTo>
                    <a:pt x="0" y="834"/>
                  </a:moveTo>
                  <a:lnTo>
                    <a:pt x="60" y="834"/>
                  </a:lnTo>
                  <a:lnTo>
                    <a:pt x="120" y="834"/>
                  </a:lnTo>
                  <a:lnTo>
                    <a:pt x="180" y="828"/>
                  </a:lnTo>
                  <a:lnTo>
                    <a:pt x="240" y="828"/>
                  </a:lnTo>
                  <a:lnTo>
                    <a:pt x="300" y="822"/>
                  </a:lnTo>
                  <a:lnTo>
                    <a:pt x="360" y="816"/>
                  </a:lnTo>
                  <a:lnTo>
                    <a:pt x="420" y="810"/>
                  </a:lnTo>
                  <a:lnTo>
                    <a:pt x="474" y="798"/>
                  </a:lnTo>
                  <a:lnTo>
                    <a:pt x="534" y="792"/>
                  </a:lnTo>
                  <a:lnTo>
                    <a:pt x="588" y="780"/>
                  </a:lnTo>
                  <a:lnTo>
                    <a:pt x="648" y="768"/>
                  </a:lnTo>
                  <a:lnTo>
                    <a:pt x="702" y="756"/>
                  </a:lnTo>
                  <a:lnTo>
                    <a:pt x="756" y="744"/>
                  </a:lnTo>
                  <a:lnTo>
                    <a:pt x="810" y="732"/>
                  </a:lnTo>
                  <a:lnTo>
                    <a:pt x="864" y="720"/>
                  </a:lnTo>
                  <a:lnTo>
                    <a:pt x="918" y="702"/>
                  </a:lnTo>
                  <a:lnTo>
                    <a:pt x="966" y="684"/>
                  </a:lnTo>
                  <a:lnTo>
                    <a:pt x="1014" y="666"/>
                  </a:lnTo>
                  <a:lnTo>
                    <a:pt x="1062" y="648"/>
                  </a:lnTo>
                  <a:lnTo>
                    <a:pt x="1110" y="630"/>
                  </a:lnTo>
                  <a:lnTo>
                    <a:pt x="1158" y="612"/>
                  </a:lnTo>
                  <a:lnTo>
                    <a:pt x="1200" y="588"/>
                  </a:lnTo>
                  <a:lnTo>
                    <a:pt x="1242" y="570"/>
                  </a:lnTo>
                  <a:lnTo>
                    <a:pt x="1284" y="546"/>
                  </a:lnTo>
                  <a:lnTo>
                    <a:pt x="1320" y="522"/>
                  </a:lnTo>
                  <a:lnTo>
                    <a:pt x="1362" y="504"/>
                  </a:lnTo>
                  <a:lnTo>
                    <a:pt x="1398" y="480"/>
                  </a:lnTo>
                  <a:lnTo>
                    <a:pt x="1434" y="450"/>
                  </a:lnTo>
                  <a:lnTo>
                    <a:pt x="1464" y="426"/>
                  </a:lnTo>
                  <a:lnTo>
                    <a:pt x="1494" y="402"/>
                  </a:lnTo>
                  <a:lnTo>
                    <a:pt x="1524" y="378"/>
                  </a:lnTo>
                  <a:lnTo>
                    <a:pt x="1554" y="348"/>
                  </a:lnTo>
                  <a:lnTo>
                    <a:pt x="1578" y="324"/>
                  </a:lnTo>
                  <a:lnTo>
                    <a:pt x="1602" y="294"/>
                  </a:lnTo>
                  <a:lnTo>
                    <a:pt x="1620" y="264"/>
                  </a:lnTo>
                  <a:lnTo>
                    <a:pt x="1644" y="234"/>
                  </a:lnTo>
                  <a:lnTo>
                    <a:pt x="1662" y="210"/>
                  </a:lnTo>
                  <a:lnTo>
                    <a:pt x="1674" y="180"/>
                  </a:lnTo>
                  <a:lnTo>
                    <a:pt x="1692" y="150"/>
                  </a:lnTo>
                  <a:lnTo>
                    <a:pt x="1698" y="120"/>
                  </a:lnTo>
                  <a:lnTo>
                    <a:pt x="1710" y="90"/>
                  </a:lnTo>
                  <a:lnTo>
                    <a:pt x="1716" y="60"/>
                  </a:lnTo>
                  <a:lnTo>
                    <a:pt x="1722" y="30"/>
                  </a:lnTo>
                  <a:lnTo>
                    <a:pt x="172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8" name="Freeform 840"/>
            <p:cNvSpPr>
              <a:spLocks/>
            </p:cNvSpPr>
            <p:nvPr/>
          </p:nvSpPr>
          <p:spPr bwMode="auto">
            <a:xfrm>
              <a:off x="2879" y="3023"/>
              <a:ext cx="1422" cy="276"/>
            </a:xfrm>
            <a:custGeom>
              <a:avLst/>
              <a:gdLst>
                <a:gd name="T0" fmla="*/ 0 w 1422"/>
                <a:gd name="T1" fmla="*/ 0 h 276"/>
                <a:gd name="T2" fmla="*/ 54 w 1422"/>
                <a:gd name="T3" fmla="*/ 24 h 276"/>
                <a:gd name="T4" fmla="*/ 102 w 1422"/>
                <a:gd name="T5" fmla="*/ 48 h 276"/>
                <a:gd name="T6" fmla="*/ 156 w 1422"/>
                <a:gd name="T7" fmla="*/ 72 h 276"/>
                <a:gd name="T8" fmla="*/ 210 w 1422"/>
                <a:gd name="T9" fmla="*/ 96 h 276"/>
                <a:gd name="T10" fmla="*/ 258 w 1422"/>
                <a:gd name="T11" fmla="*/ 114 h 276"/>
                <a:gd name="T12" fmla="*/ 312 w 1422"/>
                <a:gd name="T13" fmla="*/ 138 h 276"/>
                <a:gd name="T14" fmla="*/ 360 w 1422"/>
                <a:gd name="T15" fmla="*/ 156 h 276"/>
                <a:gd name="T16" fmla="*/ 414 w 1422"/>
                <a:gd name="T17" fmla="*/ 174 h 276"/>
                <a:gd name="T18" fmla="*/ 462 w 1422"/>
                <a:gd name="T19" fmla="*/ 186 h 276"/>
                <a:gd name="T20" fmla="*/ 510 w 1422"/>
                <a:gd name="T21" fmla="*/ 204 h 276"/>
                <a:gd name="T22" fmla="*/ 558 w 1422"/>
                <a:gd name="T23" fmla="*/ 216 h 276"/>
                <a:gd name="T24" fmla="*/ 606 w 1422"/>
                <a:gd name="T25" fmla="*/ 228 h 276"/>
                <a:gd name="T26" fmla="*/ 654 w 1422"/>
                <a:gd name="T27" fmla="*/ 240 h 276"/>
                <a:gd name="T28" fmla="*/ 702 w 1422"/>
                <a:gd name="T29" fmla="*/ 252 h 276"/>
                <a:gd name="T30" fmla="*/ 750 w 1422"/>
                <a:gd name="T31" fmla="*/ 258 h 276"/>
                <a:gd name="T32" fmla="*/ 792 w 1422"/>
                <a:gd name="T33" fmla="*/ 264 h 276"/>
                <a:gd name="T34" fmla="*/ 834 w 1422"/>
                <a:gd name="T35" fmla="*/ 270 h 276"/>
                <a:gd name="T36" fmla="*/ 882 w 1422"/>
                <a:gd name="T37" fmla="*/ 276 h 276"/>
                <a:gd name="T38" fmla="*/ 918 w 1422"/>
                <a:gd name="T39" fmla="*/ 276 h 276"/>
                <a:gd name="T40" fmla="*/ 960 w 1422"/>
                <a:gd name="T41" fmla="*/ 276 h 276"/>
                <a:gd name="T42" fmla="*/ 1002 w 1422"/>
                <a:gd name="T43" fmla="*/ 276 h 276"/>
                <a:gd name="T44" fmla="*/ 1038 w 1422"/>
                <a:gd name="T45" fmla="*/ 276 h 276"/>
                <a:gd name="T46" fmla="*/ 1074 w 1422"/>
                <a:gd name="T47" fmla="*/ 276 h 276"/>
                <a:gd name="T48" fmla="*/ 1110 w 1422"/>
                <a:gd name="T49" fmla="*/ 270 h 276"/>
                <a:gd name="T50" fmla="*/ 1146 w 1422"/>
                <a:gd name="T51" fmla="*/ 264 h 276"/>
                <a:gd name="T52" fmla="*/ 1176 w 1422"/>
                <a:gd name="T53" fmla="*/ 258 h 276"/>
                <a:gd name="T54" fmla="*/ 1212 w 1422"/>
                <a:gd name="T55" fmla="*/ 246 h 276"/>
                <a:gd name="T56" fmla="*/ 1242 w 1422"/>
                <a:gd name="T57" fmla="*/ 240 h 276"/>
                <a:gd name="T58" fmla="*/ 1266 w 1422"/>
                <a:gd name="T59" fmla="*/ 228 h 276"/>
                <a:gd name="T60" fmla="*/ 1296 w 1422"/>
                <a:gd name="T61" fmla="*/ 216 h 276"/>
                <a:gd name="T62" fmla="*/ 1320 w 1422"/>
                <a:gd name="T63" fmla="*/ 204 h 276"/>
                <a:gd name="T64" fmla="*/ 1344 w 1422"/>
                <a:gd name="T65" fmla="*/ 186 h 276"/>
                <a:gd name="T66" fmla="*/ 1368 w 1422"/>
                <a:gd name="T67" fmla="*/ 168 h 276"/>
                <a:gd name="T68" fmla="*/ 1386 w 1422"/>
                <a:gd name="T69" fmla="*/ 150 h 276"/>
                <a:gd name="T70" fmla="*/ 1404 w 1422"/>
                <a:gd name="T71" fmla="*/ 132 h 276"/>
                <a:gd name="T72" fmla="*/ 1422 w 1422"/>
                <a:gd name="T73" fmla="*/ 11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2" h="276">
                  <a:moveTo>
                    <a:pt x="0" y="0"/>
                  </a:moveTo>
                  <a:lnTo>
                    <a:pt x="54" y="24"/>
                  </a:lnTo>
                  <a:lnTo>
                    <a:pt x="102" y="48"/>
                  </a:lnTo>
                  <a:lnTo>
                    <a:pt x="156" y="72"/>
                  </a:lnTo>
                  <a:lnTo>
                    <a:pt x="210" y="96"/>
                  </a:lnTo>
                  <a:lnTo>
                    <a:pt x="258" y="114"/>
                  </a:lnTo>
                  <a:lnTo>
                    <a:pt x="312" y="138"/>
                  </a:lnTo>
                  <a:lnTo>
                    <a:pt x="360" y="156"/>
                  </a:lnTo>
                  <a:lnTo>
                    <a:pt x="414" y="174"/>
                  </a:lnTo>
                  <a:lnTo>
                    <a:pt x="462" y="186"/>
                  </a:lnTo>
                  <a:lnTo>
                    <a:pt x="510" y="204"/>
                  </a:lnTo>
                  <a:lnTo>
                    <a:pt x="558" y="216"/>
                  </a:lnTo>
                  <a:lnTo>
                    <a:pt x="606" y="228"/>
                  </a:lnTo>
                  <a:lnTo>
                    <a:pt x="654" y="240"/>
                  </a:lnTo>
                  <a:lnTo>
                    <a:pt x="702" y="252"/>
                  </a:lnTo>
                  <a:lnTo>
                    <a:pt x="750" y="258"/>
                  </a:lnTo>
                  <a:lnTo>
                    <a:pt x="792" y="264"/>
                  </a:lnTo>
                  <a:lnTo>
                    <a:pt x="834" y="270"/>
                  </a:lnTo>
                  <a:lnTo>
                    <a:pt x="882" y="276"/>
                  </a:lnTo>
                  <a:lnTo>
                    <a:pt x="918" y="276"/>
                  </a:lnTo>
                  <a:lnTo>
                    <a:pt x="960" y="276"/>
                  </a:lnTo>
                  <a:lnTo>
                    <a:pt x="1002" y="276"/>
                  </a:lnTo>
                  <a:lnTo>
                    <a:pt x="1038" y="276"/>
                  </a:lnTo>
                  <a:lnTo>
                    <a:pt x="1074" y="276"/>
                  </a:lnTo>
                  <a:lnTo>
                    <a:pt x="1110" y="270"/>
                  </a:lnTo>
                  <a:lnTo>
                    <a:pt x="1146" y="264"/>
                  </a:lnTo>
                  <a:lnTo>
                    <a:pt x="1176" y="258"/>
                  </a:lnTo>
                  <a:lnTo>
                    <a:pt x="1212" y="246"/>
                  </a:lnTo>
                  <a:lnTo>
                    <a:pt x="1242" y="240"/>
                  </a:lnTo>
                  <a:lnTo>
                    <a:pt x="1266" y="228"/>
                  </a:lnTo>
                  <a:lnTo>
                    <a:pt x="1296" y="216"/>
                  </a:lnTo>
                  <a:lnTo>
                    <a:pt x="1320" y="204"/>
                  </a:lnTo>
                  <a:lnTo>
                    <a:pt x="1344" y="186"/>
                  </a:lnTo>
                  <a:lnTo>
                    <a:pt x="1368" y="168"/>
                  </a:lnTo>
                  <a:lnTo>
                    <a:pt x="1386" y="150"/>
                  </a:lnTo>
                  <a:lnTo>
                    <a:pt x="1404" y="132"/>
                  </a:lnTo>
                  <a:lnTo>
                    <a:pt x="1422" y="11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89" name="Freeform 841"/>
            <p:cNvSpPr>
              <a:spLocks/>
            </p:cNvSpPr>
            <p:nvPr/>
          </p:nvSpPr>
          <p:spPr bwMode="auto">
            <a:xfrm>
              <a:off x="2879" y="3023"/>
              <a:ext cx="762" cy="690"/>
            </a:xfrm>
            <a:custGeom>
              <a:avLst/>
              <a:gdLst>
                <a:gd name="T0" fmla="*/ 0 w 762"/>
                <a:gd name="T1" fmla="*/ 0 h 690"/>
                <a:gd name="T2" fmla="*/ 30 w 762"/>
                <a:gd name="T3" fmla="*/ 42 h 690"/>
                <a:gd name="T4" fmla="*/ 60 w 762"/>
                <a:gd name="T5" fmla="*/ 90 h 690"/>
                <a:gd name="T6" fmla="*/ 90 w 762"/>
                <a:gd name="T7" fmla="*/ 132 h 690"/>
                <a:gd name="T8" fmla="*/ 120 w 762"/>
                <a:gd name="T9" fmla="*/ 174 h 690"/>
                <a:gd name="T10" fmla="*/ 150 w 762"/>
                <a:gd name="T11" fmla="*/ 210 h 690"/>
                <a:gd name="T12" fmla="*/ 180 w 762"/>
                <a:gd name="T13" fmla="*/ 252 h 690"/>
                <a:gd name="T14" fmla="*/ 210 w 762"/>
                <a:gd name="T15" fmla="*/ 288 h 690"/>
                <a:gd name="T16" fmla="*/ 240 w 762"/>
                <a:gd name="T17" fmla="*/ 324 h 690"/>
                <a:gd name="T18" fmla="*/ 264 w 762"/>
                <a:gd name="T19" fmla="*/ 360 h 690"/>
                <a:gd name="T20" fmla="*/ 294 w 762"/>
                <a:gd name="T21" fmla="*/ 390 h 690"/>
                <a:gd name="T22" fmla="*/ 324 w 762"/>
                <a:gd name="T23" fmla="*/ 420 h 690"/>
                <a:gd name="T24" fmla="*/ 354 w 762"/>
                <a:gd name="T25" fmla="*/ 450 h 690"/>
                <a:gd name="T26" fmla="*/ 378 w 762"/>
                <a:gd name="T27" fmla="*/ 480 h 690"/>
                <a:gd name="T28" fmla="*/ 408 w 762"/>
                <a:gd name="T29" fmla="*/ 504 h 690"/>
                <a:gd name="T30" fmla="*/ 432 w 762"/>
                <a:gd name="T31" fmla="*/ 534 h 690"/>
                <a:gd name="T32" fmla="*/ 456 w 762"/>
                <a:gd name="T33" fmla="*/ 552 h 690"/>
                <a:gd name="T34" fmla="*/ 480 w 762"/>
                <a:gd name="T35" fmla="*/ 576 h 690"/>
                <a:gd name="T36" fmla="*/ 510 w 762"/>
                <a:gd name="T37" fmla="*/ 594 h 690"/>
                <a:gd name="T38" fmla="*/ 534 w 762"/>
                <a:gd name="T39" fmla="*/ 612 h 690"/>
                <a:gd name="T40" fmla="*/ 558 w 762"/>
                <a:gd name="T41" fmla="*/ 630 h 690"/>
                <a:gd name="T42" fmla="*/ 576 w 762"/>
                <a:gd name="T43" fmla="*/ 642 h 690"/>
                <a:gd name="T44" fmla="*/ 600 w 762"/>
                <a:gd name="T45" fmla="*/ 654 h 690"/>
                <a:gd name="T46" fmla="*/ 618 w 762"/>
                <a:gd name="T47" fmla="*/ 666 h 690"/>
                <a:gd name="T48" fmla="*/ 642 w 762"/>
                <a:gd name="T49" fmla="*/ 678 h 690"/>
                <a:gd name="T50" fmla="*/ 660 w 762"/>
                <a:gd name="T51" fmla="*/ 684 h 690"/>
                <a:gd name="T52" fmla="*/ 678 w 762"/>
                <a:gd name="T53" fmla="*/ 690 h 690"/>
                <a:gd name="T54" fmla="*/ 696 w 762"/>
                <a:gd name="T55" fmla="*/ 690 h 690"/>
                <a:gd name="T56" fmla="*/ 714 w 762"/>
                <a:gd name="T57" fmla="*/ 690 h 690"/>
                <a:gd name="T58" fmla="*/ 732 w 762"/>
                <a:gd name="T59" fmla="*/ 690 h 690"/>
                <a:gd name="T60" fmla="*/ 750 w 762"/>
                <a:gd name="T61" fmla="*/ 690 h 690"/>
                <a:gd name="T62" fmla="*/ 762 w 762"/>
                <a:gd name="T63" fmla="*/ 684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62" h="690">
                  <a:moveTo>
                    <a:pt x="0" y="0"/>
                  </a:moveTo>
                  <a:lnTo>
                    <a:pt x="30" y="42"/>
                  </a:lnTo>
                  <a:lnTo>
                    <a:pt x="60" y="90"/>
                  </a:lnTo>
                  <a:lnTo>
                    <a:pt x="90" y="132"/>
                  </a:lnTo>
                  <a:lnTo>
                    <a:pt x="120" y="174"/>
                  </a:lnTo>
                  <a:lnTo>
                    <a:pt x="150" y="210"/>
                  </a:lnTo>
                  <a:lnTo>
                    <a:pt x="180" y="252"/>
                  </a:lnTo>
                  <a:lnTo>
                    <a:pt x="210" y="288"/>
                  </a:lnTo>
                  <a:lnTo>
                    <a:pt x="240" y="324"/>
                  </a:lnTo>
                  <a:lnTo>
                    <a:pt x="264" y="360"/>
                  </a:lnTo>
                  <a:lnTo>
                    <a:pt x="294" y="390"/>
                  </a:lnTo>
                  <a:lnTo>
                    <a:pt x="324" y="420"/>
                  </a:lnTo>
                  <a:lnTo>
                    <a:pt x="354" y="450"/>
                  </a:lnTo>
                  <a:lnTo>
                    <a:pt x="378" y="480"/>
                  </a:lnTo>
                  <a:lnTo>
                    <a:pt x="408" y="504"/>
                  </a:lnTo>
                  <a:lnTo>
                    <a:pt x="432" y="534"/>
                  </a:lnTo>
                  <a:lnTo>
                    <a:pt x="456" y="552"/>
                  </a:lnTo>
                  <a:lnTo>
                    <a:pt x="480" y="576"/>
                  </a:lnTo>
                  <a:lnTo>
                    <a:pt x="510" y="594"/>
                  </a:lnTo>
                  <a:lnTo>
                    <a:pt x="534" y="612"/>
                  </a:lnTo>
                  <a:lnTo>
                    <a:pt x="558" y="630"/>
                  </a:lnTo>
                  <a:lnTo>
                    <a:pt x="576" y="642"/>
                  </a:lnTo>
                  <a:lnTo>
                    <a:pt x="600" y="654"/>
                  </a:lnTo>
                  <a:lnTo>
                    <a:pt x="618" y="666"/>
                  </a:lnTo>
                  <a:lnTo>
                    <a:pt x="642" y="678"/>
                  </a:lnTo>
                  <a:lnTo>
                    <a:pt x="660" y="684"/>
                  </a:lnTo>
                  <a:lnTo>
                    <a:pt x="678" y="690"/>
                  </a:lnTo>
                  <a:lnTo>
                    <a:pt x="696" y="690"/>
                  </a:lnTo>
                  <a:lnTo>
                    <a:pt x="714" y="690"/>
                  </a:lnTo>
                  <a:lnTo>
                    <a:pt x="732" y="690"/>
                  </a:lnTo>
                  <a:lnTo>
                    <a:pt x="750" y="690"/>
                  </a:lnTo>
                  <a:lnTo>
                    <a:pt x="762" y="68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90" name="Freeform 842"/>
            <p:cNvSpPr>
              <a:spLocks/>
            </p:cNvSpPr>
            <p:nvPr/>
          </p:nvSpPr>
          <p:spPr bwMode="auto">
            <a:xfrm>
              <a:off x="2879" y="3023"/>
              <a:ext cx="1" cy="810"/>
            </a:xfrm>
            <a:custGeom>
              <a:avLst/>
              <a:gdLst>
                <a:gd name="T0" fmla="*/ 0 h 810"/>
                <a:gd name="T1" fmla="*/ 54 h 810"/>
                <a:gd name="T2" fmla="*/ 102 h 810"/>
                <a:gd name="T3" fmla="*/ 150 h 810"/>
                <a:gd name="T4" fmla="*/ 198 h 810"/>
                <a:gd name="T5" fmla="*/ 246 h 810"/>
                <a:gd name="T6" fmla="*/ 294 h 810"/>
                <a:gd name="T7" fmla="*/ 336 h 810"/>
                <a:gd name="T8" fmla="*/ 378 h 810"/>
                <a:gd name="T9" fmla="*/ 420 h 810"/>
                <a:gd name="T10" fmla="*/ 456 h 810"/>
                <a:gd name="T11" fmla="*/ 498 h 810"/>
                <a:gd name="T12" fmla="*/ 534 h 810"/>
                <a:gd name="T13" fmla="*/ 570 h 810"/>
                <a:gd name="T14" fmla="*/ 600 h 810"/>
                <a:gd name="T15" fmla="*/ 630 h 810"/>
                <a:gd name="T16" fmla="*/ 660 h 810"/>
                <a:gd name="T17" fmla="*/ 690 h 810"/>
                <a:gd name="T18" fmla="*/ 714 h 810"/>
                <a:gd name="T19" fmla="*/ 738 h 810"/>
                <a:gd name="T20" fmla="*/ 756 h 810"/>
                <a:gd name="T21" fmla="*/ 780 h 810"/>
                <a:gd name="T22" fmla="*/ 798 h 810"/>
                <a:gd name="T23" fmla="*/ 810 h 8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</a:cxnLst>
              <a:rect l="0" t="0" r="r" b="b"/>
              <a:pathLst>
                <a:path h="810">
                  <a:moveTo>
                    <a:pt x="0" y="0"/>
                  </a:moveTo>
                  <a:lnTo>
                    <a:pt x="0" y="54"/>
                  </a:lnTo>
                  <a:lnTo>
                    <a:pt x="0" y="102"/>
                  </a:lnTo>
                  <a:lnTo>
                    <a:pt x="0" y="150"/>
                  </a:lnTo>
                  <a:lnTo>
                    <a:pt x="0" y="198"/>
                  </a:lnTo>
                  <a:lnTo>
                    <a:pt x="0" y="246"/>
                  </a:lnTo>
                  <a:lnTo>
                    <a:pt x="0" y="294"/>
                  </a:lnTo>
                  <a:lnTo>
                    <a:pt x="0" y="336"/>
                  </a:lnTo>
                  <a:lnTo>
                    <a:pt x="0" y="378"/>
                  </a:lnTo>
                  <a:lnTo>
                    <a:pt x="0" y="420"/>
                  </a:lnTo>
                  <a:lnTo>
                    <a:pt x="0" y="456"/>
                  </a:lnTo>
                  <a:lnTo>
                    <a:pt x="0" y="498"/>
                  </a:lnTo>
                  <a:lnTo>
                    <a:pt x="0" y="534"/>
                  </a:lnTo>
                  <a:lnTo>
                    <a:pt x="0" y="570"/>
                  </a:lnTo>
                  <a:lnTo>
                    <a:pt x="0" y="600"/>
                  </a:lnTo>
                  <a:lnTo>
                    <a:pt x="0" y="630"/>
                  </a:lnTo>
                  <a:lnTo>
                    <a:pt x="0" y="660"/>
                  </a:lnTo>
                  <a:lnTo>
                    <a:pt x="0" y="690"/>
                  </a:lnTo>
                  <a:lnTo>
                    <a:pt x="0" y="714"/>
                  </a:lnTo>
                  <a:lnTo>
                    <a:pt x="0" y="738"/>
                  </a:lnTo>
                  <a:lnTo>
                    <a:pt x="0" y="756"/>
                  </a:lnTo>
                  <a:lnTo>
                    <a:pt x="0" y="780"/>
                  </a:lnTo>
                  <a:lnTo>
                    <a:pt x="0" y="798"/>
                  </a:lnTo>
                  <a:lnTo>
                    <a:pt x="0" y="8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7691" name="Group 843"/>
          <p:cNvGrpSpPr>
            <a:grpSpLocks noChangeAspect="1"/>
          </p:cNvGrpSpPr>
          <p:nvPr/>
        </p:nvGrpSpPr>
        <p:grpSpPr bwMode="auto">
          <a:xfrm>
            <a:off x="1624013" y="481013"/>
            <a:ext cx="5848350" cy="5848350"/>
            <a:chOff x="601" y="850"/>
            <a:chExt cx="3684" cy="3684"/>
          </a:xfrm>
        </p:grpSpPr>
        <p:sp>
          <p:nvSpPr>
            <p:cNvPr id="847692" name="AutoShape 844"/>
            <p:cNvSpPr>
              <a:spLocks noChangeAspect="1" noChangeArrowheads="1" noTextEdit="1"/>
            </p:cNvSpPr>
            <p:nvPr/>
          </p:nvSpPr>
          <p:spPr bwMode="auto">
            <a:xfrm>
              <a:off x="601" y="850"/>
              <a:ext cx="3684" cy="3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93" name="Freeform 845"/>
            <p:cNvSpPr>
              <a:spLocks/>
            </p:cNvSpPr>
            <p:nvPr/>
          </p:nvSpPr>
          <p:spPr bwMode="auto">
            <a:xfrm>
              <a:off x="607" y="856"/>
              <a:ext cx="3670" cy="3670"/>
            </a:xfrm>
            <a:custGeom>
              <a:avLst/>
              <a:gdLst>
                <a:gd name="T0" fmla="*/ 1931 w 3670"/>
                <a:gd name="T1" fmla="*/ 3663 h 3670"/>
                <a:gd name="T2" fmla="*/ 2122 w 3670"/>
                <a:gd name="T3" fmla="*/ 3644 h 3670"/>
                <a:gd name="T4" fmla="*/ 2306 w 3670"/>
                <a:gd name="T5" fmla="*/ 3606 h 3670"/>
                <a:gd name="T6" fmla="*/ 2491 w 3670"/>
                <a:gd name="T7" fmla="*/ 3549 h 3670"/>
                <a:gd name="T8" fmla="*/ 2670 w 3670"/>
                <a:gd name="T9" fmla="*/ 3466 h 3670"/>
                <a:gd name="T10" fmla="*/ 2835 w 3670"/>
                <a:gd name="T11" fmla="*/ 3370 h 3670"/>
                <a:gd name="T12" fmla="*/ 2988 w 3670"/>
                <a:gd name="T13" fmla="*/ 3262 h 3670"/>
                <a:gd name="T14" fmla="*/ 3135 w 3670"/>
                <a:gd name="T15" fmla="*/ 3135 h 3670"/>
                <a:gd name="T16" fmla="*/ 3262 w 3670"/>
                <a:gd name="T17" fmla="*/ 2988 h 3670"/>
                <a:gd name="T18" fmla="*/ 3370 w 3670"/>
                <a:gd name="T19" fmla="*/ 2835 h 3670"/>
                <a:gd name="T20" fmla="*/ 3466 w 3670"/>
                <a:gd name="T21" fmla="*/ 2670 h 3670"/>
                <a:gd name="T22" fmla="*/ 3549 w 3670"/>
                <a:gd name="T23" fmla="*/ 2491 h 3670"/>
                <a:gd name="T24" fmla="*/ 3606 w 3670"/>
                <a:gd name="T25" fmla="*/ 2306 h 3670"/>
                <a:gd name="T26" fmla="*/ 3644 w 3670"/>
                <a:gd name="T27" fmla="*/ 2122 h 3670"/>
                <a:gd name="T28" fmla="*/ 3663 w 3670"/>
                <a:gd name="T29" fmla="*/ 1931 h 3670"/>
                <a:gd name="T30" fmla="*/ 3663 w 3670"/>
                <a:gd name="T31" fmla="*/ 1739 h 3670"/>
                <a:gd name="T32" fmla="*/ 3644 w 3670"/>
                <a:gd name="T33" fmla="*/ 1548 h 3670"/>
                <a:gd name="T34" fmla="*/ 3606 w 3670"/>
                <a:gd name="T35" fmla="*/ 1357 h 3670"/>
                <a:gd name="T36" fmla="*/ 3549 w 3670"/>
                <a:gd name="T37" fmla="*/ 1179 h 3670"/>
                <a:gd name="T38" fmla="*/ 3466 w 3670"/>
                <a:gd name="T39" fmla="*/ 1001 h 3670"/>
                <a:gd name="T40" fmla="*/ 3370 w 3670"/>
                <a:gd name="T41" fmla="*/ 835 h 3670"/>
                <a:gd name="T42" fmla="*/ 3262 w 3670"/>
                <a:gd name="T43" fmla="*/ 682 h 3670"/>
                <a:gd name="T44" fmla="*/ 3135 w 3670"/>
                <a:gd name="T45" fmla="*/ 542 h 3670"/>
                <a:gd name="T46" fmla="*/ 2988 w 3670"/>
                <a:gd name="T47" fmla="*/ 408 h 3670"/>
                <a:gd name="T48" fmla="*/ 2835 w 3670"/>
                <a:gd name="T49" fmla="*/ 300 h 3670"/>
                <a:gd name="T50" fmla="*/ 2670 w 3670"/>
                <a:gd name="T51" fmla="*/ 204 h 3670"/>
                <a:gd name="T52" fmla="*/ 2491 w 3670"/>
                <a:gd name="T53" fmla="*/ 121 h 3670"/>
                <a:gd name="T54" fmla="*/ 2306 w 3670"/>
                <a:gd name="T55" fmla="*/ 64 h 3670"/>
                <a:gd name="T56" fmla="*/ 2122 w 3670"/>
                <a:gd name="T57" fmla="*/ 26 h 3670"/>
                <a:gd name="T58" fmla="*/ 1931 w 3670"/>
                <a:gd name="T59" fmla="*/ 7 h 3670"/>
                <a:gd name="T60" fmla="*/ 1739 w 3670"/>
                <a:gd name="T61" fmla="*/ 7 h 3670"/>
                <a:gd name="T62" fmla="*/ 1548 w 3670"/>
                <a:gd name="T63" fmla="*/ 26 h 3670"/>
                <a:gd name="T64" fmla="*/ 1364 w 3670"/>
                <a:gd name="T65" fmla="*/ 64 h 3670"/>
                <a:gd name="T66" fmla="*/ 1179 w 3670"/>
                <a:gd name="T67" fmla="*/ 121 h 3670"/>
                <a:gd name="T68" fmla="*/ 1001 w 3670"/>
                <a:gd name="T69" fmla="*/ 204 h 3670"/>
                <a:gd name="T70" fmla="*/ 835 w 3670"/>
                <a:gd name="T71" fmla="*/ 300 h 3670"/>
                <a:gd name="T72" fmla="*/ 682 w 3670"/>
                <a:gd name="T73" fmla="*/ 408 h 3670"/>
                <a:gd name="T74" fmla="*/ 542 w 3670"/>
                <a:gd name="T75" fmla="*/ 542 h 3670"/>
                <a:gd name="T76" fmla="*/ 408 w 3670"/>
                <a:gd name="T77" fmla="*/ 682 h 3670"/>
                <a:gd name="T78" fmla="*/ 300 w 3670"/>
                <a:gd name="T79" fmla="*/ 835 h 3670"/>
                <a:gd name="T80" fmla="*/ 204 w 3670"/>
                <a:gd name="T81" fmla="*/ 1001 h 3670"/>
                <a:gd name="T82" fmla="*/ 121 w 3670"/>
                <a:gd name="T83" fmla="*/ 1179 h 3670"/>
                <a:gd name="T84" fmla="*/ 64 w 3670"/>
                <a:gd name="T85" fmla="*/ 1357 h 3670"/>
                <a:gd name="T86" fmla="*/ 26 w 3670"/>
                <a:gd name="T87" fmla="*/ 1548 h 3670"/>
                <a:gd name="T88" fmla="*/ 7 w 3670"/>
                <a:gd name="T89" fmla="*/ 1739 h 3670"/>
                <a:gd name="T90" fmla="*/ 7 w 3670"/>
                <a:gd name="T91" fmla="*/ 1931 h 3670"/>
                <a:gd name="T92" fmla="*/ 26 w 3670"/>
                <a:gd name="T93" fmla="*/ 2122 h 3670"/>
                <a:gd name="T94" fmla="*/ 64 w 3670"/>
                <a:gd name="T95" fmla="*/ 2306 h 3670"/>
                <a:gd name="T96" fmla="*/ 121 w 3670"/>
                <a:gd name="T97" fmla="*/ 2491 h 3670"/>
                <a:gd name="T98" fmla="*/ 204 w 3670"/>
                <a:gd name="T99" fmla="*/ 2670 h 3670"/>
                <a:gd name="T100" fmla="*/ 300 w 3670"/>
                <a:gd name="T101" fmla="*/ 2835 h 3670"/>
                <a:gd name="T102" fmla="*/ 408 w 3670"/>
                <a:gd name="T103" fmla="*/ 2988 h 3670"/>
                <a:gd name="T104" fmla="*/ 542 w 3670"/>
                <a:gd name="T105" fmla="*/ 3135 h 3670"/>
                <a:gd name="T106" fmla="*/ 682 w 3670"/>
                <a:gd name="T107" fmla="*/ 3262 h 3670"/>
                <a:gd name="T108" fmla="*/ 835 w 3670"/>
                <a:gd name="T109" fmla="*/ 3370 h 3670"/>
                <a:gd name="T110" fmla="*/ 1001 w 3670"/>
                <a:gd name="T111" fmla="*/ 3466 h 3670"/>
                <a:gd name="T112" fmla="*/ 1179 w 3670"/>
                <a:gd name="T113" fmla="*/ 3549 h 3670"/>
                <a:gd name="T114" fmla="*/ 1364 w 3670"/>
                <a:gd name="T115" fmla="*/ 3606 h 3670"/>
                <a:gd name="T116" fmla="*/ 1548 w 3670"/>
                <a:gd name="T117" fmla="*/ 3644 h 3670"/>
                <a:gd name="T118" fmla="*/ 1739 w 3670"/>
                <a:gd name="T119" fmla="*/ 3663 h 3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70" h="3670">
                  <a:moveTo>
                    <a:pt x="1835" y="3670"/>
                  </a:moveTo>
                  <a:lnTo>
                    <a:pt x="1931" y="3663"/>
                  </a:lnTo>
                  <a:lnTo>
                    <a:pt x="2026" y="3657"/>
                  </a:lnTo>
                  <a:lnTo>
                    <a:pt x="2122" y="3644"/>
                  </a:lnTo>
                  <a:lnTo>
                    <a:pt x="2217" y="3631"/>
                  </a:lnTo>
                  <a:lnTo>
                    <a:pt x="2306" y="3606"/>
                  </a:lnTo>
                  <a:lnTo>
                    <a:pt x="2402" y="3581"/>
                  </a:lnTo>
                  <a:lnTo>
                    <a:pt x="2491" y="3549"/>
                  </a:lnTo>
                  <a:lnTo>
                    <a:pt x="2580" y="3510"/>
                  </a:lnTo>
                  <a:lnTo>
                    <a:pt x="2670" y="3466"/>
                  </a:lnTo>
                  <a:lnTo>
                    <a:pt x="2752" y="3421"/>
                  </a:lnTo>
                  <a:lnTo>
                    <a:pt x="2835" y="3370"/>
                  </a:lnTo>
                  <a:lnTo>
                    <a:pt x="2912" y="3319"/>
                  </a:lnTo>
                  <a:lnTo>
                    <a:pt x="2988" y="3262"/>
                  </a:lnTo>
                  <a:lnTo>
                    <a:pt x="3065" y="3198"/>
                  </a:lnTo>
                  <a:lnTo>
                    <a:pt x="3135" y="3135"/>
                  </a:lnTo>
                  <a:lnTo>
                    <a:pt x="3198" y="3065"/>
                  </a:lnTo>
                  <a:lnTo>
                    <a:pt x="3262" y="2988"/>
                  </a:lnTo>
                  <a:lnTo>
                    <a:pt x="3319" y="2912"/>
                  </a:lnTo>
                  <a:lnTo>
                    <a:pt x="3370" y="2835"/>
                  </a:lnTo>
                  <a:lnTo>
                    <a:pt x="3421" y="2752"/>
                  </a:lnTo>
                  <a:lnTo>
                    <a:pt x="3466" y="2670"/>
                  </a:lnTo>
                  <a:lnTo>
                    <a:pt x="3510" y="2580"/>
                  </a:lnTo>
                  <a:lnTo>
                    <a:pt x="3549" y="2491"/>
                  </a:lnTo>
                  <a:lnTo>
                    <a:pt x="3581" y="2402"/>
                  </a:lnTo>
                  <a:lnTo>
                    <a:pt x="3606" y="2306"/>
                  </a:lnTo>
                  <a:lnTo>
                    <a:pt x="3631" y="2217"/>
                  </a:lnTo>
                  <a:lnTo>
                    <a:pt x="3644" y="2122"/>
                  </a:lnTo>
                  <a:lnTo>
                    <a:pt x="3657" y="2026"/>
                  </a:lnTo>
                  <a:lnTo>
                    <a:pt x="3663" y="1931"/>
                  </a:lnTo>
                  <a:lnTo>
                    <a:pt x="3670" y="1835"/>
                  </a:lnTo>
                  <a:lnTo>
                    <a:pt x="3663" y="1739"/>
                  </a:lnTo>
                  <a:lnTo>
                    <a:pt x="3657" y="1644"/>
                  </a:lnTo>
                  <a:lnTo>
                    <a:pt x="3644" y="1548"/>
                  </a:lnTo>
                  <a:lnTo>
                    <a:pt x="3631" y="1453"/>
                  </a:lnTo>
                  <a:lnTo>
                    <a:pt x="3606" y="1357"/>
                  </a:lnTo>
                  <a:lnTo>
                    <a:pt x="3581" y="1268"/>
                  </a:lnTo>
                  <a:lnTo>
                    <a:pt x="3549" y="1179"/>
                  </a:lnTo>
                  <a:lnTo>
                    <a:pt x="3510" y="1090"/>
                  </a:lnTo>
                  <a:lnTo>
                    <a:pt x="3466" y="1001"/>
                  </a:lnTo>
                  <a:lnTo>
                    <a:pt x="3421" y="918"/>
                  </a:lnTo>
                  <a:lnTo>
                    <a:pt x="3370" y="835"/>
                  </a:lnTo>
                  <a:lnTo>
                    <a:pt x="3319" y="758"/>
                  </a:lnTo>
                  <a:lnTo>
                    <a:pt x="3262" y="682"/>
                  </a:lnTo>
                  <a:lnTo>
                    <a:pt x="3198" y="612"/>
                  </a:lnTo>
                  <a:lnTo>
                    <a:pt x="3135" y="542"/>
                  </a:lnTo>
                  <a:lnTo>
                    <a:pt x="3065" y="472"/>
                  </a:lnTo>
                  <a:lnTo>
                    <a:pt x="2988" y="408"/>
                  </a:lnTo>
                  <a:lnTo>
                    <a:pt x="2912" y="351"/>
                  </a:lnTo>
                  <a:lnTo>
                    <a:pt x="2835" y="300"/>
                  </a:lnTo>
                  <a:lnTo>
                    <a:pt x="2752" y="249"/>
                  </a:lnTo>
                  <a:lnTo>
                    <a:pt x="2670" y="204"/>
                  </a:lnTo>
                  <a:lnTo>
                    <a:pt x="2580" y="160"/>
                  </a:lnTo>
                  <a:lnTo>
                    <a:pt x="2491" y="121"/>
                  </a:lnTo>
                  <a:lnTo>
                    <a:pt x="2402" y="90"/>
                  </a:lnTo>
                  <a:lnTo>
                    <a:pt x="2306" y="64"/>
                  </a:lnTo>
                  <a:lnTo>
                    <a:pt x="2217" y="39"/>
                  </a:lnTo>
                  <a:lnTo>
                    <a:pt x="2122" y="26"/>
                  </a:lnTo>
                  <a:lnTo>
                    <a:pt x="2026" y="13"/>
                  </a:lnTo>
                  <a:lnTo>
                    <a:pt x="1931" y="7"/>
                  </a:lnTo>
                  <a:lnTo>
                    <a:pt x="1835" y="0"/>
                  </a:lnTo>
                  <a:lnTo>
                    <a:pt x="1739" y="7"/>
                  </a:lnTo>
                  <a:lnTo>
                    <a:pt x="1644" y="13"/>
                  </a:lnTo>
                  <a:lnTo>
                    <a:pt x="1548" y="26"/>
                  </a:lnTo>
                  <a:lnTo>
                    <a:pt x="1453" y="39"/>
                  </a:lnTo>
                  <a:lnTo>
                    <a:pt x="1364" y="64"/>
                  </a:lnTo>
                  <a:lnTo>
                    <a:pt x="1268" y="90"/>
                  </a:lnTo>
                  <a:lnTo>
                    <a:pt x="1179" y="121"/>
                  </a:lnTo>
                  <a:lnTo>
                    <a:pt x="1090" y="160"/>
                  </a:lnTo>
                  <a:lnTo>
                    <a:pt x="1001" y="204"/>
                  </a:lnTo>
                  <a:lnTo>
                    <a:pt x="918" y="249"/>
                  </a:lnTo>
                  <a:lnTo>
                    <a:pt x="835" y="300"/>
                  </a:lnTo>
                  <a:lnTo>
                    <a:pt x="758" y="351"/>
                  </a:lnTo>
                  <a:lnTo>
                    <a:pt x="682" y="408"/>
                  </a:lnTo>
                  <a:lnTo>
                    <a:pt x="612" y="472"/>
                  </a:lnTo>
                  <a:lnTo>
                    <a:pt x="542" y="542"/>
                  </a:lnTo>
                  <a:lnTo>
                    <a:pt x="472" y="612"/>
                  </a:lnTo>
                  <a:lnTo>
                    <a:pt x="408" y="682"/>
                  </a:lnTo>
                  <a:lnTo>
                    <a:pt x="351" y="758"/>
                  </a:lnTo>
                  <a:lnTo>
                    <a:pt x="300" y="835"/>
                  </a:lnTo>
                  <a:lnTo>
                    <a:pt x="249" y="918"/>
                  </a:lnTo>
                  <a:lnTo>
                    <a:pt x="204" y="1001"/>
                  </a:lnTo>
                  <a:lnTo>
                    <a:pt x="160" y="1090"/>
                  </a:lnTo>
                  <a:lnTo>
                    <a:pt x="121" y="1179"/>
                  </a:lnTo>
                  <a:lnTo>
                    <a:pt x="90" y="1268"/>
                  </a:lnTo>
                  <a:lnTo>
                    <a:pt x="64" y="1357"/>
                  </a:lnTo>
                  <a:lnTo>
                    <a:pt x="39" y="1453"/>
                  </a:lnTo>
                  <a:lnTo>
                    <a:pt x="26" y="1548"/>
                  </a:lnTo>
                  <a:lnTo>
                    <a:pt x="13" y="1644"/>
                  </a:lnTo>
                  <a:lnTo>
                    <a:pt x="7" y="1739"/>
                  </a:lnTo>
                  <a:lnTo>
                    <a:pt x="0" y="1835"/>
                  </a:lnTo>
                  <a:lnTo>
                    <a:pt x="7" y="1931"/>
                  </a:lnTo>
                  <a:lnTo>
                    <a:pt x="13" y="2026"/>
                  </a:lnTo>
                  <a:lnTo>
                    <a:pt x="26" y="2122"/>
                  </a:lnTo>
                  <a:lnTo>
                    <a:pt x="39" y="2217"/>
                  </a:lnTo>
                  <a:lnTo>
                    <a:pt x="64" y="2306"/>
                  </a:lnTo>
                  <a:lnTo>
                    <a:pt x="90" y="2402"/>
                  </a:lnTo>
                  <a:lnTo>
                    <a:pt x="121" y="2491"/>
                  </a:lnTo>
                  <a:lnTo>
                    <a:pt x="160" y="2580"/>
                  </a:lnTo>
                  <a:lnTo>
                    <a:pt x="204" y="2670"/>
                  </a:lnTo>
                  <a:lnTo>
                    <a:pt x="249" y="2752"/>
                  </a:lnTo>
                  <a:lnTo>
                    <a:pt x="300" y="2835"/>
                  </a:lnTo>
                  <a:lnTo>
                    <a:pt x="351" y="2912"/>
                  </a:lnTo>
                  <a:lnTo>
                    <a:pt x="408" y="2988"/>
                  </a:lnTo>
                  <a:lnTo>
                    <a:pt x="472" y="3065"/>
                  </a:lnTo>
                  <a:lnTo>
                    <a:pt x="542" y="3135"/>
                  </a:lnTo>
                  <a:lnTo>
                    <a:pt x="612" y="3198"/>
                  </a:lnTo>
                  <a:lnTo>
                    <a:pt x="682" y="3262"/>
                  </a:lnTo>
                  <a:lnTo>
                    <a:pt x="758" y="3319"/>
                  </a:lnTo>
                  <a:lnTo>
                    <a:pt x="835" y="3370"/>
                  </a:lnTo>
                  <a:lnTo>
                    <a:pt x="918" y="3421"/>
                  </a:lnTo>
                  <a:lnTo>
                    <a:pt x="1001" y="3466"/>
                  </a:lnTo>
                  <a:lnTo>
                    <a:pt x="1090" y="3510"/>
                  </a:lnTo>
                  <a:lnTo>
                    <a:pt x="1179" y="3549"/>
                  </a:lnTo>
                  <a:lnTo>
                    <a:pt x="1268" y="3581"/>
                  </a:lnTo>
                  <a:lnTo>
                    <a:pt x="1364" y="3606"/>
                  </a:lnTo>
                  <a:lnTo>
                    <a:pt x="1453" y="3631"/>
                  </a:lnTo>
                  <a:lnTo>
                    <a:pt x="1548" y="3644"/>
                  </a:lnTo>
                  <a:lnTo>
                    <a:pt x="1644" y="3657"/>
                  </a:lnTo>
                  <a:lnTo>
                    <a:pt x="1739" y="3663"/>
                  </a:lnTo>
                  <a:lnTo>
                    <a:pt x="1835" y="3670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94" name="Freeform 846"/>
            <p:cNvSpPr>
              <a:spLocks/>
            </p:cNvSpPr>
            <p:nvPr/>
          </p:nvSpPr>
          <p:spPr bwMode="auto">
            <a:xfrm>
              <a:off x="607" y="856"/>
              <a:ext cx="3670" cy="3670"/>
            </a:xfrm>
            <a:custGeom>
              <a:avLst/>
              <a:gdLst>
                <a:gd name="T0" fmla="*/ 1931 w 3670"/>
                <a:gd name="T1" fmla="*/ 3663 h 3670"/>
                <a:gd name="T2" fmla="*/ 2122 w 3670"/>
                <a:gd name="T3" fmla="*/ 3644 h 3670"/>
                <a:gd name="T4" fmla="*/ 2306 w 3670"/>
                <a:gd name="T5" fmla="*/ 3606 h 3670"/>
                <a:gd name="T6" fmla="*/ 2491 w 3670"/>
                <a:gd name="T7" fmla="*/ 3549 h 3670"/>
                <a:gd name="T8" fmla="*/ 2670 w 3670"/>
                <a:gd name="T9" fmla="*/ 3466 h 3670"/>
                <a:gd name="T10" fmla="*/ 2835 w 3670"/>
                <a:gd name="T11" fmla="*/ 3370 h 3670"/>
                <a:gd name="T12" fmla="*/ 2988 w 3670"/>
                <a:gd name="T13" fmla="*/ 3262 h 3670"/>
                <a:gd name="T14" fmla="*/ 3135 w 3670"/>
                <a:gd name="T15" fmla="*/ 3135 h 3670"/>
                <a:gd name="T16" fmla="*/ 3262 w 3670"/>
                <a:gd name="T17" fmla="*/ 2988 h 3670"/>
                <a:gd name="T18" fmla="*/ 3370 w 3670"/>
                <a:gd name="T19" fmla="*/ 2835 h 3670"/>
                <a:gd name="T20" fmla="*/ 3466 w 3670"/>
                <a:gd name="T21" fmla="*/ 2670 h 3670"/>
                <a:gd name="T22" fmla="*/ 3549 w 3670"/>
                <a:gd name="T23" fmla="*/ 2491 h 3670"/>
                <a:gd name="T24" fmla="*/ 3606 w 3670"/>
                <a:gd name="T25" fmla="*/ 2306 h 3670"/>
                <a:gd name="T26" fmla="*/ 3644 w 3670"/>
                <a:gd name="T27" fmla="*/ 2122 h 3670"/>
                <a:gd name="T28" fmla="*/ 3663 w 3670"/>
                <a:gd name="T29" fmla="*/ 1931 h 3670"/>
                <a:gd name="T30" fmla="*/ 3663 w 3670"/>
                <a:gd name="T31" fmla="*/ 1739 h 3670"/>
                <a:gd name="T32" fmla="*/ 3644 w 3670"/>
                <a:gd name="T33" fmla="*/ 1548 h 3670"/>
                <a:gd name="T34" fmla="*/ 3606 w 3670"/>
                <a:gd name="T35" fmla="*/ 1357 h 3670"/>
                <a:gd name="T36" fmla="*/ 3549 w 3670"/>
                <a:gd name="T37" fmla="*/ 1179 h 3670"/>
                <a:gd name="T38" fmla="*/ 3466 w 3670"/>
                <a:gd name="T39" fmla="*/ 1001 h 3670"/>
                <a:gd name="T40" fmla="*/ 3370 w 3670"/>
                <a:gd name="T41" fmla="*/ 835 h 3670"/>
                <a:gd name="T42" fmla="*/ 3262 w 3670"/>
                <a:gd name="T43" fmla="*/ 682 h 3670"/>
                <a:gd name="T44" fmla="*/ 3135 w 3670"/>
                <a:gd name="T45" fmla="*/ 542 h 3670"/>
                <a:gd name="T46" fmla="*/ 2988 w 3670"/>
                <a:gd name="T47" fmla="*/ 408 h 3670"/>
                <a:gd name="T48" fmla="*/ 2835 w 3670"/>
                <a:gd name="T49" fmla="*/ 300 h 3670"/>
                <a:gd name="T50" fmla="*/ 2670 w 3670"/>
                <a:gd name="T51" fmla="*/ 204 h 3670"/>
                <a:gd name="T52" fmla="*/ 2491 w 3670"/>
                <a:gd name="T53" fmla="*/ 121 h 3670"/>
                <a:gd name="T54" fmla="*/ 2306 w 3670"/>
                <a:gd name="T55" fmla="*/ 64 h 3670"/>
                <a:gd name="T56" fmla="*/ 2122 w 3670"/>
                <a:gd name="T57" fmla="*/ 26 h 3670"/>
                <a:gd name="T58" fmla="*/ 1931 w 3670"/>
                <a:gd name="T59" fmla="*/ 7 h 3670"/>
                <a:gd name="T60" fmla="*/ 1739 w 3670"/>
                <a:gd name="T61" fmla="*/ 7 h 3670"/>
                <a:gd name="T62" fmla="*/ 1548 w 3670"/>
                <a:gd name="T63" fmla="*/ 26 h 3670"/>
                <a:gd name="T64" fmla="*/ 1364 w 3670"/>
                <a:gd name="T65" fmla="*/ 64 h 3670"/>
                <a:gd name="T66" fmla="*/ 1179 w 3670"/>
                <a:gd name="T67" fmla="*/ 121 h 3670"/>
                <a:gd name="T68" fmla="*/ 1001 w 3670"/>
                <a:gd name="T69" fmla="*/ 204 h 3670"/>
                <a:gd name="T70" fmla="*/ 835 w 3670"/>
                <a:gd name="T71" fmla="*/ 300 h 3670"/>
                <a:gd name="T72" fmla="*/ 682 w 3670"/>
                <a:gd name="T73" fmla="*/ 408 h 3670"/>
                <a:gd name="T74" fmla="*/ 542 w 3670"/>
                <a:gd name="T75" fmla="*/ 542 h 3670"/>
                <a:gd name="T76" fmla="*/ 408 w 3670"/>
                <a:gd name="T77" fmla="*/ 682 h 3670"/>
                <a:gd name="T78" fmla="*/ 300 w 3670"/>
                <a:gd name="T79" fmla="*/ 835 h 3670"/>
                <a:gd name="T80" fmla="*/ 204 w 3670"/>
                <a:gd name="T81" fmla="*/ 1001 h 3670"/>
                <a:gd name="T82" fmla="*/ 121 w 3670"/>
                <a:gd name="T83" fmla="*/ 1179 h 3670"/>
                <a:gd name="T84" fmla="*/ 64 w 3670"/>
                <a:gd name="T85" fmla="*/ 1357 h 3670"/>
                <a:gd name="T86" fmla="*/ 26 w 3670"/>
                <a:gd name="T87" fmla="*/ 1548 h 3670"/>
                <a:gd name="T88" fmla="*/ 7 w 3670"/>
                <a:gd name="T89" fmla="*/ 1739 h 3670"/>
                <a:gd name="T90" fmla="*/ 7 w 3670"/>
                <a:gd name="T91" fmla="*/ 1931 h 3670"/>
                <a:gd name="T92" fmla="*/ 26 w 3670"/>
                <a:gd name="T93" fmla="*/ 2122 h 3670"/>
                <a:gd name="T94" fmla="*/ 64 w 3670"/>
                <a:gd name="T95" fmla="*/ 2306 h 3670"/>
                <a:gd name="T96" fmla="*/ 121 w 3670"/>
                <a:gd name="T97" fmla="*/ 2491 h 3670"/>
                <a:gd name="T98" fmla="*/ 204 w 3670"/>
                <a:gd name="T99" fmla="*/ 2670 h 3670"/>
                <a:gd name="T100" fmla="*/ 300 w 3670"/>
                <a:gd name="T101" fmla="*/ 2835 h 3670"/>
                <a:gd name="T102" fmla="*/ 408 w 3670"/>
                <a:gd name="T103" fmla="*/ 2988 h 3670"/>
                <a:gd name="T104" fmla="*/ 542 w 3670"/>
                <a:gd name="T105" fmla="*/ 3135 h 3670"/>
                <a:gd name="T106" fmla="*/ 682 w 3670"/>
                <a:gd name="T107" fmla="*/ 3262 h 3670"/>
                <a:gd name="T108" fmla="*/ 835 w 3670"/>
                <a:gd name="T109" fmla="*/ 3370 h 3670"/>
                <a:gd name="T110" fmla="*/ 1001 w 3670"/>
                <a:gd name="T111" fmla="*/ 3466 h 3670"/>
                <a:gd name="T112" fmla="*/ 1179 w 3670"/>
                <a:gd name="T113" fmla="*/ 3549 h 3670"/>
                <a:gd name="T114" fmla="*/ 1364 w 3670"/>
                <a:gd name="T115" fmla="*/ 3606 h 3670"/>
                <a:gd name="T116" fmla="*/ 1548 w 3670"/>
                <a:gd name="T117" fmla="*/ 3644 h 3670"/>
                <a:gd name="T118" fmla="*/ 1739 w 3670"/>
                <a:gd name="T119" fmla="*/ 3663 h 3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70" h="3670">
                  <a:moveTo>
                    <a:pt x="1835" y="3670"/>
                  </a:moveTo>
                  <a:lnTo>
                    <a:pt x="1931" y="3663"/>
                  </a:lnTo>
                  <a:lnTo>
                    <a:pt x="2026" y="3657"/>
                  </a:lnTo>
                  <a:lnTo>
                    <a:pt x="2122" y="3644"/>
                  </a:lnTo>
                  <a:lnTo>
                    <a:pt x="2217" y="3631"/>
                  </a:lnTo>
                  <a:lnTo>
                    <a:pt x="2306" y="3606"/>
                  </a:lnTo>
                  <a:lnTo>
                    <a:pt x="2402" y="3581"/>
                  </a:lnTo>
                  <a:lnTo>
                    <a:pt x="2491" y="3549"/>
                  </a:lnTo>
                  <a:lnTo>
                    <a:pt x="2580" y="3510"/>
                  </a:lnTo>
                  <a:lnTo>
                    <a:pt x="2670" y="3466"/>
                  </a:lnTo>
                  <a:lnTo>
                    <a:pt x="2752" y="3421"/>
                  </a:lnTo>
                  <a:lnTo>
                    <a:pt x="2835" y="3370"/>
                  </a:lnTo>
                  <a:lnTo>
                    <a:pt x="2912" y="3319"/>
                  </a:lnTo>
                  <a:lnTo>
                    <a:pt x="2988" y="3262"/>
                  </a:lnTo>
                  <a:lnTo>
                    <a:pt x="3065" y="3198"/>
                  </a:lnTo>
                  <a:lnTo>
                    <a:pt x="3135" y="3135"/>
                  </a:lnTo>
                  <a:lnTo>
                    <a:pt x="3198" y="3065"/>
                  </a:lnTo>
                  <a:lnTo>
                    <a:pt x="3262" y="2988"/>
                  </a:lnTo>
                  <a:lnTo>
                    <a:pt x="3319" y="2912"/>
                  </a:lnTo>
                  <a:lnTo>
                    <a:pt x="3370" y="2835"/>
                  </a:lnTo>
                  <a:lnTo>
                    <a:pt x="3421" y="2752"/>
                  </a:lnTo>
                  <a:lnTo>
                    <a:pt x="3466" y="2670"/>
                  </a:lnTo>
                  <a:lnTo>
                    <a:pt x="3510" y="2580"/>
                  </a:lnTo>
                  <a:lnTo>
                    <a:pt x="3549" y="2491"/>
                  </a:lnTo>
                  <a:lnTo>
                    <a:pt x="3581" y="2402"/>
                  </a:lnTo>
                  <a:lnTo>
                    <a:pt x="3606" y="2306"/>
                  </a:lnTo>
                  <a:lnTo>
                    <a:pt x="3631" y="2217"/>
                  </a:lnTo>
                  <a:lnTo>
                    <a:pt x="3644" y="2122"/>
                  </a:lnTo>
                  <a:lnTo>
                    <a:pt x="3657" y="2026"/>
                  </a:lnTo>
                  <a:lnTo>
                    <a:pt x="3663" y="1931"/>
                  </a:lnTo>
                  <a:lnTo>
                    <a:pt x="3670" y="1835"/>
                  </a:lnTo>
                  <a:lnTo>
                    <a:pt x="3663" y="1739"/>
                  </a:lnTo>
                  <a:lnTo>
                    <a:pt x="3657" y="1644"/>
                  </a:lnTo>
                  <a:lnTo>
                    <a:pt x="3644" y="1548"/>
                  </a:lnTo>
                  <a:lnTo>
                    <a:pt x="3631" y="1453"/>
                  </a:lnTo>
                  <a:lnTo>
                    <a:pt x="3606" y="1357"/>
                  </a:lnTo>
                  <a:lnTo>
                    <a:pt x="3581" y="1268"/>
                  </a:lnTo>
                  <a:lnTo>
                    <a:pt x="3549" y="1179"/>
                  </a:lnTo>
                  <a:lnTo>
                    <a:pt x="3510" y="1090"/>
                  </a:lnTo>
                  <a:lnTo>
                    <a:pt x="3466" y="1001"/>
                  </a:lnTo>
                  <a:lnTo>
                    <a:pt x="3421" y="918"/>
                  </a:lnTo>
                  <a:lnTo>
                    <a:pt x="3370" y="835"/>
                  </a:lnTo>
                  <a:lnTo>
                    <a:pt x="3319" y="758"/>
                  </a:lnTo>
                  <a:lnTo>
                    <a:pt x="3262" y="682"/>
                  </a:lnTo>
                  <a:lnTo>
                    <a:pt x="3198" y="612"/>
                  </a:lnTo>
                  <a:lnTo>
                    <a:pt x="3135" y="542"/>
                  </a:lnTo>
                  <a:lnTo>
                    <a:pt x="3065" y="472"/>
                  </a:lnTo>
                  <a:lnTo>
                    <a:pt x="2988" y="408"/>
                  </a:lnTo>
                  <a:lnTo>
                    <a:pt x="2912" y="351"/>
                  </a:lnTo>
                  <a:lnTo>
                    <a:pt x="2835" y="300"/>
                  </a:lnTo>
                  <a:lnTo>
                    <a:pt x="2752" y="249"/>
                  </a:lnTo>
                  <a:lnTo>
                    <a:pt x="2670" y="204"/>
                  </a:lnTo>
                  <a:lnTo>
                    <a:pt x="2580" y="160"/>
                  </a:lnTo>
                  <a:lnTo>
                    <a:pt x="2491" y="121"/>
                  </a:lnTo>
                  <a:lnTo>
                    <a:pt x="2402" y="90"/>
                  </a:lnTo>
                  <a:lnTo>
                    <a:pt x="2306" y="64"/>
                  </a:lnTo>
                  <a:lnTo>
                    <a:pt x="2217" y="39"/>
                  </a:lnTo>
                  <a:lnTo>
                    <a:pt x="2122" y="26"/>
                  </a:lnTo>
                  <a:lnTo>
                    <a:pt x="2026" y="13"/>
                  </a:lnTo>
                  <a:lnTo>
                    <a:pt x="1931" y="7"/>
                  </a:lnTo>
                  <a:lnTo>
                    <a:pt x="1835" y="0"/>
                  </a:lnTo>
                  <a:lnTo>
                    <a:pt x="1739" y="7"/>
                  </a:lnTo>
                  <a:lnTo>
                    <a:pt x="1644" y="13"/>
                  </a:lnTo>
                  <a:lnTo>
                    <a:pt x="1548" y="26"/>
                  </a:lnTo>
                  <a:lnTo>
                    <a:pt x="1453" y="39"/>
                  </a:lnTo>
                  <a:lnTo>
                    <a:pt x="1364" y="64"/>
                  </a:lnTo>
                  <a:lnTo>
                    <a:pt x="1268" y="90"/>
                  </a:lnTo>
                  <a:lnTo>
                    <a:pt x="1179" y="121"/>
                  </a:lnTo>
                  <a:lnTo>
                    <a:pt x="1090" y="160"/>
                  </a:lnTo>
                  <a:lnTo>
                    <a:pt x="1001" y="204"/>
                  </a:lnTo>
                  <a:lnTo>
                    <a:pt x="918" y="249"/>
                  </a:lnTo>
                  <a:lnTo>
                    <a:pt x="835" y="300"/>
                  </a:lnTo>
                  <a:lnTo>
                    <a:pt x="758" y="351"/>
                  </a:lnTo>
                  <a:lnTo>
                    <a:pt x="682" y="408"/>
                  </a:lnTo>
                  <a:lnTo>
                    <a:pt x="612" y="472"/>
                  </a:lnTo>
                  <a:lnTo>
                    <a:pt x="542" y="542"/>
                  </a:lnTo>
                  <a:lnTo>
                    <a:pt x="472" y="612"/>
                  </a:lnTo>
                  <a:lnTo>
                    <a:pt x="408" y="682"/>
                  </a:lnTo>
                  <a:lnTo>
                    <a:pt x="351" y="758"/>
                  </a:lnTo>
                  <a:lnTo>
                    <a:pt x="300" y="835"/>
                  </a:lnTo>
                  <a:lnTo>
                    <a:pt x="249" y="918"/>
                  </a:lnTo>
                  <a:lnTo>
                    <a:pt x="204" y="1001"/>
                  </a:lnTo>
                  <a:lnTo>
                    <a:pt x="160" y="1090"/>
                  </a:lnTo>
                  <a:lnTo>
                    <a:pt x="121" y="1179"/>
                  </a:lnTo>
                  <a:lnTo>
                    <a:pt x="90" y="1268"/>
                  </a:lnTo>
                  <a:lnTo>
                    <a:pt x="64" y="1357"/>
                  </a:lnTo>
                  <a:lnTo>
                    <a:pt x="39" y="1453"/>
                  </a:lnTo>
                  <a:lnTo>
                    <a:pt x="26" y="1548"/>
                  </a:lnTo>
                  <a:lnTo>
                    <a:pt x="13" y="1644"/>
                  </a:lnTo>
                  <a:lnTo>
                    <a:pt x="7" y="1739"/>
                  </a:lnTo>
                  <a:lnTo>
                    <a:pt x="0" y="1835"/>
                  </a:lnTo>
                  <a:lnTo>
                    <a:pt x="7" y="1931"/>
                  </a:lnTo>
                  <a:lnTo>
                    <a:pt x="13" y="2026"/>
                  </a:lnTo>
                  <a:lnTo>
                    <a:pt x="26" y="2122"/>
                  </a:lnTo>
                  <a:lnTo>
                    <a:pt x="39" y="2217"/>
                  </a:lnTo>
                  <a:lnTo>
                    <a:pt x="64" y="2306"/>
                  </a:lnTo>
                  <a:lnTo>
                    <a:pt x="90" y="2402"/>
                  </a:lnTo>
                  <a:lnTo>
                    <a:pt x="121" y="2491"/>
                  </a:lnTo>
                  <a:lnTo>
                    <a:pt x="160" y="2580"/>
                  </a:lnTo>
                  <a:lnTo>
                    <a:pt x="204" y="2670"/>
                  </a:lnTo>
                  <a:lnTo>
                    <a:pt x="249" y="2752"/>
                  </a:lnTo>
                  <a:lnTo>
                    <a:pt x="300" y="2835"/>
                  </a:lnTo>
                  <a:lnTo>
                    <a:pt x="351" y="2912"/>
                  </a:lnTo>
                  <a:lnTo>
                    <a:pt x="408" y="2988"/>
                  </a:lnTo>
                  <a:lnTo>
                    <a:pt x="472" y="3065"/>
                  </a:lnTo>
                  <a:lnTo>
                    <a:pt x="542" y="3135"/>
                  </a:lnTo>
                  <a:lnTo>
                    <a:pt x="612" y="3198"/>
                  </a:lnTo>
                  <a:lnTo>
                    <a:pt x="682" y="3262"/>
                  </a:lnTo>
                  <a:lnTo>
                    <a:pt x="758" y="3319"/>
                  </a:lnTo>
                  <a:lnTo>
                    <a:pt x="835" y="3370"/>
                  </a:lnTo>
                  <a:lnTo>
                    <a:pt x="918" y="3421"/>
                  </a:lnTo>
                  <a:lnTo>
                    <a:pt x="1001" y="3466"/>
                  </a:lnTo>
                  <a:lnTo>
                    <a:pt x="1090" y="3510"/>
                  </a:lnTo>
                  <a:lnTo>
                    <a:pt x="1179" y="3549"/>
                  </a:lnTo>
                  <a:lnTo>
                    <a:pt x="1268" y="3581"/>
                  </a:lnTo>
                  <a:lnTo>
                    <a:pt x="1364" y="3606"/>
                  </a:lnTo>
                  <a:lnTo>
                    <a:pt x="1453" y="3631"/>
                  </a:lnTo>
                  <a:lnTo>
                    <a:pt x="1548" y="3644"/>
                  </a:lnTo>
                  <a:lnTo>
                    <a:pt x="1644" y="3657"/>
                  </a:lnTo>
                  <a:lnTo>
                    <a:pt x="1739" y="3663"/>
                  </a:lnTo>
                  <a:lnTo>
                    <a:pt x="1835" y="36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95" name="Freeform 847"/>
            <p:cNvSpPr>
              <a:spLocks/>
            </p:cNvSpPr>
            <p:nvPr/>
          </p:nvSpPr>
          <p:spPr bwMode="auto">
            <a:xfrm>
              <a:off x="856" y="1105"/>
              <a:ext cx="3172" cy="3172"/>
            </a:xfrm>
            <a:custGeom>
              <a:avLst/>
              <a:gdLst>
                <a:gd name="T0" fmla="*/ 1694 w 3172"/>
                <a:gd name="T1" fmla="*/ 3172 h 3172"/>
                <a:gd name="T2" fmla="*/ 1860 w 3172"/>
                <a:gd name="T3" fmla="*/ 3147 h 3172"/>
                <a:gd name="T4" fmla="*/ 2026 w 3172"/>
                <a:gd name="T5" fmla="*/ 3115 h 3172"/>
                <a:gd name="T6" fmla="*/ 2178 w 3172"/>
                <a:gd name="T7" fmla="*/ 3058 h 3172"/>
                <a:gd name="T8" fmla="*/ 2331 w 3172"/>
                <a:gd name="T9" fmla="*/ 2988 h 3172"/>
                <a:gd name="T10" fmla="*/ 2472 w 3172"/>
                <a:gd name="T11" fmla="*/ 2905 h 3172"/>
                <a:gd name="T12" fmla="*/ 2605 w 3172"/>
                <a:gd name="T13" fmla="*/ 2803 h 3172"/>
                <a:gd name="T14" fmla="*/ 2726 w 3172"/>
                <a:gd name="T15" fmla="*/ 2688 h 3172"/>
                <a:gd name="T16" fmla="*/ 2835 w 3172"/>
                <a:gd name="T17" fmla="*/ 2561 h 3172"/>
                <a:gd name="T18" fmla="*/ 2930 w 3172"/>
                <a:gd name="T19" fmla="*/ 2427 h 3172"/>
                <a:gd name="T20" fmla="*/ 3013 w 3172"/>
                <a:gd name="T21" fmla="*/ 2280 h 3172"/>
                <a:gd name="T22" fmla="*/ 3077 w 3172"/>
                <a:gd name="T23" fmla="*/ 2128 h 3172"/>
                <a:gd name="T24" fmla="*/ 3128 w 3172"/>
                <a:gd name="T25" fmla="*/ 1968 h 3172"/>
                <a:gd name="T26" fmla="*/ 3160 w 3172"/>
                <a:gd name="T27" fmla="*/ 1809 h 3172"/>
                <a:gd name="T28" fmla="*/ 3172 w 3172"/>
                <a:gd name="T29" fmla="*/ 1643 h 3172"/>
                <a:gd name="T30" fmla="*/ 3172 w 3172"/>
                <a:gd name="T31" fmla="*/ 1478 h 3172"/>
                <a:gd name="T32" fmla="*/ 3147 w 3172"/>
                <a:gd name="T33" fmla="*/ 1312 h 3172"/>
                <a:gd name="T34" fmla="*/ 3115 w 3172"/>
                <a:gd name="T35" fmla="*/ 1146 h 3172"/>
                <a:gd name="T36" fmla="*/ 3058 w 3172"/>
                <a:gd name="T37" fmla="*/ 994 h 3172"/>
                <a:gd name="T38" fmla="*/ 2988 w 3172"/>
                <a:gd name="T39" fmla="*/ 841 h 3172"/>
                <a:gd name="T40" fmla="*/ 2905 w 3172"/>
                <a:gd name="T41" fmla="*/ 701 h 3172"/>
                <a:gd name="T42" fmla="*/ 2803 w 3172"/>
                <a:gd name="T43" fmla="*/ 567 h 3172"/>
                <a:gd name="T44" fmla="*/ 2688 w 3172"/>
                <a:gd name="T45" fmla="*/ 446 h 3172"/>
                <a:gd name="T46" fmla="*/ 2561 w 3172"/>
                <a:gd name="T47" fmla="*/ 337 h 3172"/>
                <a:gd name="T48" fmla="*/ 2427 w 3172"/>
                <a:gd name="T49" fmla="*/ 242 h 3172"/>
                <a:gd name="T50" fmla="*/ 2280 w 3172"/>
                <a:gd name="T51" fmla="*/ 159 h 3172"/>
                <a:gd name="T52" fmla="*/ 2128 w 3172"/>
                <a:gd name="T53" fmla="*/ 95 h 3172"/>
                <a:gd name="T54" fmla="*/ 1968 w 3172"/>
                <a:gd name="T55" fmla="*/ 44 h 3172"/>
                <a:gd name="T56" fmla="*/ 1809 w 3172"/>
                <a:gd name="T57" fmla="*/ 13 h 3172"/>
                <a:gd name="T58" fmla="*/ 1643 w 3172"/>
                <a:gd name="T59" fmla="*/ 0 h 3172"/>
                <a:gd name="T60" fmla="*/ 1478 w 3172"/>
                <a:gd name="T61" fmla="*/ 0 h 3172"/>
                <a:gd name="T62" fmla="*/ 1312 w 3172"/>
                <a:gd name="T63" fmla="*/ 25 h 3172"/>
                <a:gd name="T64" fmla="*/ 1146 w 3172"/>
                <a:gd name="T65" fmla="*/ 57 h 3172"/>
                <a:gd name="T66" fmla="*/ 994 w 3172"/>
                <a:gd name="T67" fmla="*/ 114 h 3172"/>
                <a:gd name="T68" fmla="*/ 841 w 3172"/>
                <a:gd name="T69" fmla="*/ 185 h 3172"/>
                <a:gd name="T70" fmla="*/ 701 w 3172"/>
                <a:gd name="T71" fmla="*/ 267 h 3172"/>
                <a:gd name="T72" fmla="*/ 567 w 3172"/>
                <a:gd name="T73" fmla="*/ 369 h 3172"/>
                <a:gd name="T74" fmla="*/ 446 w 3172"/>
                <a:gd name="T75" fmla="*/ 484 h 3172"/>
                <a:gd name="T76" fmla="*/ 337 w 3172"/>
                <a:gd name="T77" fmla="*/ 611 h 3172"/>
                <a:gd name="T78" fmla="*/ 242 w 3172"/>
                <a:gd name="T79" fmla="*/ 745 h 3172"/>
                <a:gd name="T80" fmla="*/ 159 w 3172"/>
                <a:gd name="T81" fmla="*/ 892 h 3172"/>
                <a:gd name="T82" fmla="*/ 95 w 3172"/>
                <a:gd name="T83" fmla="*/ 1045 h 3172"/>
                <a:gd name="T84" fmla="*/ 44 w 3172"/>
                <a:gd name="T85" fmla="*/ 1204 h 3172"/>
                <a:gd name="T86" fmla="*/ 13 w 3172"/>
                <a:gd name="T87" fmla="*/ 1363 h 3172"/>
                <a:gd name="T88" fmla="*/ 0 w 3172"/>
                <a:gd name="T89" fmla="*/ 1529 h 3172"/>
                <a:gd name="T90" fmla="*/ 0 w 3172"/>
                <a:gd name="T91" fmla="*/ 1694 h 3172"/>
                <a:gd name="T92" fmla="*/ 25 w 3172"/>
                <a:gd name="T93" fmla="*/ 1860 h 3172"/>
                <a:gd name="T94" fmla="*/ 57 w 3172"/>
                <a:gd name="T95" fmla="*/ 2026 h 3172"/>
                <a:gd name="T96" fmla="*/ 114 w 3172"/>
                <a:gd name="T97" fmla="*/ 2178 h 3172"/>
                <a:gd name="T98" fmla="*/ 185 w 3172"/>
                <a:gd name="T99" fmla="*/ 2331 h 3172"/>
                <a:gd name="T100" fmla="*/ 267 w 3172"/>
                <a:gd name="T101" fmla="*/ 2472 h 3172"/>
                <a:gd name="T102" fmla="*/ 369 w 3172"/>
                <a:gd name="T103" fmla="*/ 2605 h 3172"/>
                <a:gd name="T104" fmla="*/ 484 w 3172"/>
                <a:gd name="T105" fmla="*/ 2726 h 3172"/>
                <a:gd name="T106" fmla="*/ 611 w 3172"/>
                <a:gd name="T107" fmla="*/ 2835 h 3172"/>
                <a:gd name="T108" fmla="*/ 745 w 3172"/>
                <a:gd name="T109" fmla="*/ 2930 h 3172"/>
                <a:gd name="T110" fmla="*/ 892 w 3172"/>
                <a:gd name="T111" fmla="*/ 3013 h 3172"/>
                <a:gd name="T112" fmla="*/ 1045 w 3172"/>
                <a:gd name="T113" fmla="*/ 3077 h 3172"/>
                <a:gd name="T114" fmla="*/ 1204 w 3172"/>
                <a:gd name="T115" fmla="*/ 3128 h 3172"/>
                <a:gd name="T116" fmla="*/ 1363 w 3172"/>
                <a:gd name="T117" fmla="*/ 3160 h 3172"/>
                <a:gd name="T118" fmla="*/ 1529 w 3172"/>
                <a:gd name="T119" fmla="*/ 3172 h 3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72" h="3172">
                  <a:moveTo>
                    <a:pt x="1586" y="3172"/>
                  </a:moveTo>
                  <a:lnTo>
                    <a:pt x="1643" y="3172"/>
                  </a:lnTo>
                  <a:lnTo>
                    <a:pt x="1694" y="3172"/>
                  </a:lnTo>
                  <a:lnTo>
                    <a:pt x="1752" y="3166"/>
                  </a:lnTo>
                  <a:lnTo>
                    <a:pt x="1809" y="3160"/>
                  </a:lnTo>
                  <a:lnTo>
                    <a:pt x="1860" y="3147"/>
                  </a:lnTo>
                  <a:lnTo>
                    <a:pt x="1917" y="3140"/>
                  </a:lnTo>
                  <a:lnTo>
                    <a:pt x="1968" y="3128"/>
                  </a:lnTo>
                  <a:lnTo>
                    <a:pt x="2026" y="3115"/>
                  </a:lnTo>
                  <a:lnTo>
                    <a:pt x="2077" y="3096"/>
                  </a:lnTo>
                  <a:lnTo>
                    <a:pt x="2128" y="3077"/>
                  </a:lnTo>
                  <a:lnTo>
                    <a:pt x="2178" y="3058"/>
                  </a:lnTo>
                  <a:lnTo>
                    <a:pt x="2229" y="3038"/>
                  </a:lnTo>
                  <a:lnTo>
                    <a:pt x="2280" y="3013"/>
                  </a:lnTo>
                  <a:lnTo>
                    <a:pt x="2331" y="2988"/>
                  </a:lnTo>
                  <a:lnTo>
                    <a:pt x="2382" y="2962"/>
                  </a:lnTo>
                  <a:lnTo>
                    <a:pt x="2427" y="2930"/>
                  </a:lnTo>
                  <a:lnTo>
                    <a:pt x="2472" y="2905"/>
                  </a:lnTo>
                  <a:lnTo>
                    <a:pt x="2522" y="2873"/>
                  </a:lnTo>
                  <a:lnTo>
                    <a:pt x="2561" y="2835"/>
                  </a:lnTo>
                  <a:lnTo>
                    <a:pt x="2605" y="2803"/>
                  </a:lnTo>
                  <a:lnTo>
                    <a:pt x="2650" y="2765"/>
                  </a:lnTo>
                  <a:lnTo>
                    <a:pt x="2688" y="2726"/>
                  </a:lnTo>
                  <a:lnTo>
                    <a:pt x="2726" y="2688"/>
                  </a:lnTo>
                  <a:lnTo>
                    <a:pt x="2765" y="2650"/>
                  </a:lnTo>
                  <a:lnTo>
                    <a:pt x="2803" y="2605"/>
                  </a:lnTo>
                  <a:lnTo>
                    <a:pt x="2835" y="2561"/>
                  </a:lnTo>
                  <a:lnTo>
                    <a:pt x="2873" y="2522"/>
                  </a:lnTo>
                  <a:lnTo>
                    <a:pt x="2905" y="2472"/>
                  </a:lnTo>
                  <a:lnTo>
                    <a:pt x="2930" y="2427"/>
                  </a:lnTo>
                  <a:lnTo>
                    <a:pt x="2962" y="2382"/>
                  </a:lnTo>
                  <a:lnTo>
                    <a:pt x="2988" y="2331"/>
                  </a:lnTo>
                  <a:lnTo>
                    <a:pt x="3013" y="2280"/>
                  </a:lnTo>
                  <a:lnTo>
                    <a:pt x="3038" y="2229"/>
                  </a:lnTo>
                  <a:lnTo>
                    <a:pt x="3058" y="2178"/>
                  </a:lnTo>
                  <a:lnTo>
                    <a:pt x="3077" y="2128"/>
                  </a:lnTo>
                  <a:lnTo>
                    <a:pt x="3096" y="2077"/>
                  </a:lnTo>
                  <a:lnTo>
                    <a:pt x="3115" y="2026"/>
                  </a:lnTo>
                  <a:lnTo>
                    <a:pt x="3128" y="1968"/>
                  </a:lnTo>
                  <a:lnTo>
                    <a:pt x="3140" y="1917"/>
                  </a:lnTo>
                  <a:lnTo>
                    <a:pt x="3147" y="1860"/>
                  </a:lnTo>
                  <a:lnTo>
                    <a:pt x="3160" y="1809"/>
                  </a:lnTo>
                  <a:lnTo>
                    <a:pt x="3166" y="1752"/>
                  </a:lnTo>
                  <a:lnTo>
                    <a:pt x="3172" y="1694"/>
                  </a:lnTo>
                  <a:lnTo>
                    <a:pt x="3172" y="1643"/>
                  </a:lnTo>
                  <a:lnTo>
                    <a:pt x="3172" y="1586"/>
                  </a:lnTo>
                  <a:lnTo>
                    <a:pt x="3172" y="1529"/>
                  </a:lnTo>
                  <a:lnTo>
                    <a:pt x="3172" y="1478"/>
                  </a:lnTo>
                  <a:lnTo>
                    <a:pt x="3166" y="1420"/>
                  </a:lnTo>
                  <a:lnTo>
                    <a:pt x="3160" y="1363"/>
                  </a:lnTo>
                  <a:lnTo>
                    <a:pt x="3147" y="1312"/>
                  </a:lnTo>
                  <a:lnTo>
                    <a:pt x="3140" y="1255"/>
                  </a:lnTo>
                  <a:lnTo>
                    <a:pt x="3128" y="1204"/>
                  </a:lnTo>
                  <a:lnTo>
                    <a:pt x="3115" y="1146"/>
                  </a:lnTo>
                  <a:lnTo>
                    <a:pt x="3096" y="1096"/>
                  </a:lnTo>
                  <a:lnTo>
                    <a:pt x="3077" y="1045"/>
                  </a:lnTo>
                  <a:lnTo>
                    <a:pt x="3058" y="994"/>
                  </a:lnTo>
                  <a:lnTo>
                    <a:pt x="3038" y="943"/>
                  </a:lnTo>
                  <a:lnTo>
                    <a:pt x="3013" y="892"/>
                  </a:lnTo>
                  <a:lnTo>
                    <a:pt x="2988" y="841"/>
                  </a:lnTo>
                  <a:lnTo>
                    <a:pt x="2962" y="790"/>
                  </a:lnTo>
                  <a:lnTo>
                    <a:pt x="2930" y="745"/>
                  </a:lnTo>
                  <a:lnTo>
                    <a:pt x="2905" y="701"/>
                  </a:lnTo>
                  <a:lnTo>
                    <a:pt x="2873" y="650"/>
                  </a:lnTo>
                  <a:lnTo>
                    <a:pt x="2835" y="611"/>
                  </a:lnTo>
                  <a:lnTo>
                    <a:pt x="2803" y="567"/>
                  </a:lnTo>
                  <a:lnTo>
                    <a:pt x="2765" y="522"/>
                  </a:lnTo>
                  <a:lnTo>
                    <a:pt x="2726" y="484"/>
                  </a:lnTo>
                  <a:lnTo>
                    <a:pt x="2688" y="446"/>
                  </a:lnTo>
                  <a:lnTo>
                    <a:pt x="2650" y="408"/>
                  </a:lnTo>
                  <a:lnTo>
                    <a:pt x="2605" y="369"/>
                  </a:lnTo>
                  <a:lnTo>
                    <a:pt x="2561" y="337"/>
                  </a:lnTo>
                  <a:lnTo>
                    <a:pt x="2522" y="299"/>
                  </a:lnTo>
                  <a:lnTo>
                    <a:pt x="2472" y="267"/>
                  </a:lnTo>
                  <a:lnTo>
                    <a:pt x="2427" y="242"/>
                  </a:lnTo>
                  <a:lnTo>
                    <a:pt x="2382" y="210"/>
                  </a:lnTo>
                  <a:lnTo>
                    <a:pt x="2331" y="185"/>
                  </a:lnTo>
                  <a:lnTo>
                    <a:pt x="2280" y="159"/>
                  </a:lnTo>
                  <a:lnTo>
                    <a:pt x="2229" y="134"/>
                  </a:lnTo>
                  <a:lnTo>
                    <a:pt x="2178" y="114"/>
                  </a:lnTo>
                  <a:lnTo>
                    <a:pt x="2128" y="95"/>
                  </a:lnTo>
                  <a:lnTo>
                    <a:pt x="2077" y="76"/>
                  </a:lnTo>
                  <a:lnTo>
                    <a:pt x="2026" y="57"/>
                  </a:lnTo>
                  <a:lnTo>
                    <a:pt x="1968" y="44"/>
                  </a:lnTo>
                  <a:lnTo>
                    <a:pt x="1917" y="32"/>
                  </a:lnTo>
                  <a:lnTo>
                    <a:pt x="1860" y="25"/>
                  </a:lnTo>
                  <a:lnTo>
                    <a:pt x="1809" y="13"/>
                  </a:lnTo>
                  <a:lnTo>
                    <a:pt x="1752" y="6"/>
                  </a:lnTo>
                  <a:lnTo>
                    <a:pt x="1694" y="0"/>
                  </a:lnTo>
                  <a:lnTo>
                    <a:pt x="1643" y="0"/>
                  </a:lnTo>
                  <a:lnTo>
                    <a:pt x="1586" y="0"/>
                  </a:lnTo>
                  <a:lnTo>
                    <a:pt x="1529" y="0"/>
                  </a:lnTo>
                  <a:lnTo>
                    <a:pt x="1478" y="0"/>
                  </a:lnTo>
                  <a:lnTo>
                    <a:pt x="1420" y="6"/>
                  </a:lnTo>
                  <a:lnTo>
                    <a:pt x="1363" y="13"/>
                  </a:lnTo>
                  <a:lnTo>
                    <a:pt x="1312" y="25"/>
                  </a:lnTo>
                  <a:lnTo>
                    <a:pt x="1255" y="32"/>
                  </a:lnTo>
                  <a:lnTo>
                    <a:pt x="1204" y="44"/>
                  </a:lnTo>
                  <a:lnTo>
                    <a:pt x="1146" y="57"/>
                  </a:lnTo>
                  <a:lnTo>
                    <a:pt x="1096" y="76"/>
                  </a:lnTo>
                  <a:lnTo>
                    <a:pt x="1045" y="95"/>
                  </a:lnTo>
                  <a:lnTo>
                    <a:pt x="994" y="114"/>
                  </a:lnTo>
                  <a:lnTo>
                    <a:pt x="943" y="134"/>
                  </a:lnTo>
                  <a:lnTo>
                    <a:pt x="892" y="159"/>
                  </a:lnTo>
                  <a:lnTo>
                    <a:pt x="841" y="185"/>
                  </a:lnTo>
                  <a:lnTo>
                    <a:pt x="790" y="210"/>
                  </a:lnTo>
                  <a:lnTo>
                    <a:pt x="745" y="242"/>
                  </a:lnTo>
                  <a:lnTo>
                    <a:pt x="701" y="267"/>
                  </a:lnTo>
                  <a:lnTo>
                    <a:pt x="656" y="299"/>
                  </a:lnTo>
                  <a:lnTo>
                    <a:pt x="611" y="337"/>
                  </a:lnTo>
                  <a:lnTo>
                    <a:pt x="567" y="369"/>
                  </a:lnTo>
                  <a:lnTo>
                    <a:pt x="522" y="408"/>
                  </a:lnTo>
                  <a:lnTo>
                    <a:pt x="484" y="446"/>
                  </a:lnTo>
                  <a:lnTo>
                    <a:pt x="446" y="484"/>
                  </a:lnTo>
                  <a:lnTo>
                    <a:pt x="408" y="522"/>
                  </a:lnTo>
                  <a:lnTo>
                    <a:pt x="369" y="567"/>
                  </a:lnTo>
                  <a:lnTo>
                    <a:pt x="337" y="611"/>
                  </a:lnTo>
                  <a:lnTo>
                    <a:pt x="299" y="650"/>
                  </a:lnTo>
                  <a:lnTo>
                    <a:pt x="267" y="701"/>
                  </a:lnTo>
                  <a:lnTo>
                    <a:pt x="242" y="745"/>
                  </a:lnTo>
                  <a:lnTo>
                    <a:pt x="210" y="790"/>
                  </a:lnTo>
                  <a:lnTo>
                    <a:pt x="185" y="841"/>
                  </a:lnTo>
                  <a:lnTo>
                    <a:pt x="159" y="892"/>
                  </a:lnTo>
                  <a:lnTo>
                    <a:pt x="134" y="943"/>
                  </a:lnTo>
                  <a:lnTo>
                    <a:pt x="114" y="994"/>
                  </a:lnTo>
                  <a:lnTo>
                    <a:pt x="95" y="1045"/>
                  </a:lnTo>
                  <a:lnTo>
                    <a:pt x="76" y="1096"/>
                  </a:lnTo>
                  <a:lnTo>
                    <a:pt x="57" y="1146"/>
                  </a:lnTo>
                  <a:lnTo>
                    <a:pt x="44" y="1204"/>
                  </a:lnTo>
                  <a:lnTo>
                    <a:pt x="32" y="1255"/>
                  </a:lnTo>
                  <a:lnTo>
                    <a:pt x="25" y="1312"/>
                  </a:lnTo>
                  <a:lnTo>
                    <a:pt x="13" y="1363"/>
                  </a:lnTo>
                  <a:lnTo>
                    <a:pt x="6" y="1420"/>
                  </a:lnTo>
                  <a:lnTo>
                    <a:pt x="0" y="1478"/>
                  </a:lnTo>
                  <a:lnTo>
                    <a:pt x="0" y="1529"/>
                  </a:lnTo>
                  <a:lnTo>
                    <a:pt x="0" y="1586"/>
                  </a:lnTo>
                  <a:lnTo>
                    <a:pt x="0" y="1643"/>
                  </a:lnTo>
                  <a:lnTo>
                    <a:pt x="0" y="1694"/>
                  </a:lnTo>
                  <a:lnTo>
                    <a:pt x="6" y="1752"/>
                  </a:lnTo>
                  <a:lnTo>
                    <a:pt x="13" y="1809"/>
                  </a:lnTo>
                  <a:lnTo>
                    <a:pt x="25" y="1860"/>
                  </a:lnTo>
                  <a:lnTo>
                    <a:pt x="32" y="1917"/>
                  </a:lnTo>
                  <a:lnTo>
                    <a:pt x="44" y="1968"/>
                  </a:lnTo>
                  <a:lnTo>
                    <a:pt x="57" y="2026"/>
                  </a:lnTo>
                  <a:lnTo>
                    <a:pt x="76" y="2077"/>
                  </a:lnTo>
                  <a:lnTo>
                    <a:pt x="95" y="2128"/>
                  </a:lnTo>
                  <a:lnTo>
                    <a:pt x="114" y="2178"/>
                  </a:lnTo>
                  <a:lnTo>
                    <a:pt x="134" y="2229"/>
                  </a:lnTo>
                  <a:lnTo>
                    <a:pt x="159" y="2280"/>
                  </a:lnTo>
                  <a:lnTo>
                    <a:pt x="185" y="2331"/>
                  </a:lnTo>
                  <a:lnTo>
                    <a:pt x="210" y="2382"/>
                  </a:lnTo>
                  <a:lnTo>
                    <a:pt x="242" y="2427"/>
                  </a:lnTo>
                  <a:lnTo>
                    <a:pt x="267" y="2472"/>
                  </a:lnTo>
                  <a:lnTo>
                    <a:pt x="299" y="2522"/>
                  </a:lnTo>
                  <a:lnTo>
                    <a:pt x="337" y="2561"/>
                  </a:lnTo>
                  <a:lnTo>
                    <a:pt x="369" y="2605"/>
                  </a:lnTo>
                  <a:lnTo>
                    <a:pt x="408" y="2650"/>
                  </a:lnTo>
                  <a:lnTo>
                    <a:pt x="446" y="2688"/>
                  </a:lnTo>
                  <a:lnTo>
                    <a:pt x="484" y="2726"/>
                  </a:lnTo>
                  <a:lnTo>
                    <a:pt x="522" y="2765"/>
                  </a:lnTo>
                  <a:lnTo>
                    <a:pt x="567" y="2803"/>
                  </a:lnTo>
                  <a:lnTo>
                    <a:pt x="611" y="2835"/>
                  </a:lnTo>
                  <a:lnTo>
                    <a:pt x="656" y="2873"/>
                  </a:lnTo>
                  <a:lnTo>
                    <a:pt x="701" y="2905"/>
                  </a:lnTo>
                  <a:lnTo>
                    <a:pt x="745" y="2930"/>
                  </a:lnTo>
                  <a:lnTo>
                    <a:pt x="790" y="2962"/>
                  </a:lnTo>
                  <a:lnTo>
                    <a:pt x="841" y="2988"/>
                  </a:lnTo>
                  <a:lnTo>
                    <a:pt x="892" y="3013"/>
                  </a:lnTo>
                  <a:lnTo>
                    <a:pt x="943" y="3038"/>
                  </a:lnTo>
                  <a:lnTo>
                    <a:pt x="994" y="3058"/>
                  </a:lnTo>
                  <a:lnTo>
                    <a:pt x="1045" y="3077"/>
                  </a:lnTo>
                  <a:lnTo>
                    <a:pt x="1096" y="3096"/>
                  </a:lnTo>
                  <a:lnTo>
                    <a:pt x="1146" y="3115"/>
                  </a:lnTo>
                  <a:lnTo>
                    <a:pt x="1204" y="3128"/>
                  </a:lnTo>
                  <a:lnTo>
                    <a:pt x="1255" y="3140"/>
                  </a:lnTo>
                  <a:lnTo>
                    <a:pt x="1312" y="3147"/>
                  </a:lnTo>
                  <a:lnTo>
                    <a:pt x="1363" y="3160"/>
                  </a:lnTo>
                  <a:lnTo>
                    <a:pt x="1420" y="3166"/>
                  </a:lnTo>
                  <a:lnTo>
                    <a:pt x="1478" y="3172"/>
                  </a:lnTo>
                  <a:lnTo>
                    <a:pt x="1529" y="3172"/>
                  </a:lnTo>
                  <a:lnTo>
                    <a:pt x="1586" y="3172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96" name="Freeform 848"/>
            <p:cNvSpPr>
              <a:spLocks/>
            </p:cNvSpPr>
            <p:nvPr/>
          </p:nvSpPr>
          <p:spPr bwMode="auto">
            <a:xfrm>
              <a:off x="856" y="1105"/>
              <a:ext cx="3172" cy="3172"/>
            </a:xfrm>
            <a:custGeom>
              <a:avLst/>
              <a:gdLst>
                <a:gd name="T0" fmla="*/ 1694 w 3172"/>
                <a:gd name="T1" fmla="*/ 3172 h 3172"/>
                <a:gd name="T2" fmla="*/ 1860 w 3172"/>
                <a:gd name="T3" fmla="*/ 3147 h 3172"/>
                <a:gd name="T4" fmla="*/ 2026 w 3172"/>
                <a:gd name="T5" fmla="*/ 3115 h 3172"/>
                <a:gd name="T6" fmla="*/ 2178 w 3172"/>
                <a:gd name="T7" fmla="*/ 3058 h 3172"/>
                <a:gd name="T8" fmla="*/ 2331 w 3172"/>
                <a:gd name="T9" fmla="*/ 2988 h 3172"/>
                <a:gd name="T10" fmla="*/ 2472 w 3172"/>
                <a:gd name="T11" fmla="*/ 2905 h 3172"/>
                <a:gd name="T12" fmla="*/ 2605 w 3172"/>
                <a:gd name="T13" fmla="*/ 2803 h 3172"/>
                <a:gd name="T14" fmla="*/ 2726 w 3172"/>
                <a:gd name="T15" fmla="*/ 2688 h 3172"/>
                <a:gd name="T16" fmla="*/ 2835 w 3172"/>
                <a:gd name="T17" fmla="*/ 2561 h 3172"/>
                <a:gd name="T18" fmla="*/ 2930 w 3172"/>
                <a:gd name="T19" fmla="*/ 2427 h 3172"/>
                <a:gd name="T20" fmla="*/ 3013 w 3172"/>
                <a:gd name="T21" fmla="*/ 2280 h 3172"/>
                <a:gd name="T22" fmla="*/ 3077 w 3172"/>
                <a:gd name="T23" fmla="*/ 2128 h 3172"/>
                <a:gd name="T24" fmla="*/ 3128 w 3172"/>
                <a:gd name="T25" fmla="*/ 1968 h 3172"/>
                <a:gd name="T26" fmla="*/ 3160 w 3172"/>
                <a:gd name="T27" fmla="*/ 1809 h 3172"/>
                <a:gd name="T28" fmla="*/ 3172 w 3172"/>
                <a:gd name="T29" fmla="*/ 1643 h 3172"/>
                <a:gd name="T30" fmla="*/ 3172 w 3172"/>
                <a:gd name="T31" fmla="*/ 1478 h 3172"/>
                <a:gd name="T32" fmla="*/ 3147 w 3172"/>
                <a:gd name="T33" fmla="*/ 1312 h 3172"/>
                <a:gd name="T34" fmla="*/ 3115 w 3172"/>
                <a:gd name="T35" fmla="*/ 1146 h 3172"/>
                <a:gd name="T36" fmla="*/ 3058 w 3172"/>
                <a:gd name="T37" fmla="*/ 994 h 3172"/>
                <a:gd name="T38" fmla="*/ 2988 w 3172"/>
                <a:gd name="T39" fmla="*/ 841 h 3172"/>
                <a:gd name="T40" fmla="*/ 2905 w 3172"/>
                <a:gd name="T41" fmla="*/ 701 h 3172"/>
                <a:gd name="T42" fmla="*/ 2803 w 3172"/>
                <a:gd name="T43" fmla="*/ 567 h 3172"/>
                <a:gd name="T44" fmla="*/ 2688 w 3172"/>
                <a:gd name="T45" fmla="*/ 446 h 3172"/>
                <a:gd name="T46" fmla="*/ 2561 w 3172"/>
                <a:gd name="T47" fmla="*/ 337 h 3172"/>
                <a:gd name="T48" fmla="*/ 2427 w 3172"/>
                <a:gd name="T49" fmla="*/ 242 h 3172"/>
                <a:gd name="T50" fmla="*/ 2280 w 3172"/>
                <a:gd name="T51" fmla="*/ 159 h 3172"/>
                <a:gd name="T52" fmla="*/ 2128 w 3172"/>
                <a:gd name="T53" fmla="*/ 95 h 3172"/>
                <a:gd name="T54" fmla="*/ 1968 w 3172"/>
                <a:gd name="T55" fmla="*/ 44 h 3172"/>
                <a:gd name="T56" fmla="*/ 1809 w 3172"/>
                <a:gd name="T57" fmla="*/ 13 h 3172"/>
                <a:gd name="T58" fmla="*/ 1643 w 3172"/>
                <a:gd name="T59" fmla="*/ 0 h 3172"/>
                <a:gd name="T60" fmla="*/ 1478 w 3172"/>
                <a:gd name="T61" fmla="*/ 0 h 3172"/>
                <a:gd name="T62" fmla="*/ 1312 w 3172"/>
                <a:gd name="T63" fmla="*/ 25 h 3172"/>
                <a:gd name="T64" fmla="*/ 1146 w 3172"/>
                <a:gd name="T65" fmla="*/ 57 h 3172"/>
                <a:gd name="T66" fmla="*/ 994 w 3172"/>
                <a:gd name="T67" fmla="*/ 114 h 3172"/>
                <a:gd name="T68" fmla="*/ 841 w 3172"/>
                <a:gd name="T69" fmla="*/ 185 h 3172"/>
                <a:gd name="T70" fmla="*/ 701 w 3172"/>
                <a:gd name="T71" fmla="*/ 267 h 3172"/>
                <a:gd name="T72" fmla="*/ 567 w 3172"/>
                <a:gd name="T73" fmla="*/ 369 h 3172"/>
                <a:gd name="T74" fmla="*/ 446 w 3172"/>
                <a:gd name="T75" fmla="*/ 484 h 3172"/>
                <a:gd name="T76" fmla="*/ 337 w 3172"/>
                <a:gd name="T77" fmla="*/ 611 h 3172"/>
                <a:gd name="T78" fmla="*/ 242 w 3172"/>
                <a:gd name="T79" fmla="*/ 745 h 3172"/>
                <a:gd name="T80" fmla="*/ 159 w 3172"/>
                <a:gd name="T81" fmla="*/ 892 h 3172"/>
                <a:gd name="T82" fmla="*/ 95 w 3172"/>
                <a:gd name="T83" fmla="*/ 1045 h 3172"/>
                <a:gd name="T84" fmla="*/ 44 w 3172"/>
                <a:gd name="T85" fmla="*/ 1204 h 3172"/>
                <a:gd name="T86" fmla="*/ 13 w 3172"/>
                <a:gd name="T87" fmla="*/ 1363 h 3172"/>
                <a:gd name="T88" fmla="*/ 0 w 3172"/>
                <a:gd name="T89" fmla="*/ 1529 h 3172"/>
                <a:gd name="T90" fmla="*/ 0 w 3172"/>
                <a:gd name="T91" fmla="*/ 1694 h 3172"/>
                <a:gd name="T92" fmla="*/ 25 w 3172"/>
                <a:gd name="T93" fmla="*/ 1860 h 3172"/>
                <a:gd name="T94" fmla="*/ 57 w 3172"/>
                <a:gd name="T95" fmla="*/ 2026 h 3172"/>
                <a:gd name="T96" fmla="*/ 114 w 3172"/>
                <a:gd name="T97" fmla="*/ 2178 h 3172"/>
                <a:gd name="T98" fmla="*/ 185 w 3172"/>
                <a:gd name="T99" fmla="*/ 2331 h 3172"/>
                <a:gd name="T100" fmla="*/ 267 w 3172"/>
                <a:gd name="T101" fmla="*/ 2472 h 3172"/>
                <a:gd name="T102" fmla="*/ 369 w 3172"/>
                <a:gd name="T103" fmla="*/ 2605 h 3172"/>
                <a:gd name="T104" fmla="*/ 484 w 3172"/>
                <a:gd name="T105" fmla="*/ 2726 h 3172"/>
                <a:gd name="T106" fmla="*/ 611 w 3172"/>
                <a:gd name="T107" fmla="*/ 2835 h 3172"/>
                <a:gd name="T108" fmla="*/ 745 w 3172"/>
                <a:gd name="T109" fmla="*/ 2930 h 3172"/>
                <a:gd name="T110" fmla="*/ 892 w 3172"/>
                <a:gd name="T111" fmla="*/ 3013 h 3172"/>
                <a:gd name="T112" fmla="*/ 1045 w 3172"/>
                <a:gd name="T113" fmla="*/ 3077 h 3172"/>
                <a:gd name="T114" fmla="*/ 1204 w 3172"/>
                <a:gd name="T115" fmla="*/ 3128 h 3172"/>
                <a:gd name="T116" fmla="*/ 1363 w 3172"/>
                <a:gd name="T117" fmla="*/ 3160 h 3172"/>
                <a:gd name="T118" fmla="*/ 1529 w 3172"/>
                <a:gd name="T119" fmla="*/ 3172 h 3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72" h="3172">
                  <a:moveTo>
                    <a:pt x="1586" y="3172"/>
                  </a:moveTo>
                  <a:lnTo>
                    <a:pt x="1643" y="3172"/>
                  </a:lnTo>
                  <a:lnTo>
                    <a:pt x="1694" y="3172"/>
                  </a:lnTo>
                  <a:lnTo>
                    <a:pt x="1752" y="3166"/>
                  </a:lnTo>
                  <a:lnTo>
                    <a:pt x="1809" y="3160"/>
                  </a:lnTo>
                  <a:lnTo>
                    <a:pt x="1860" y="3147"/>
                  </a:lnTo>
                  <a:lnTo>
                    <a:pt x="1917" y="3140"/>
                  </a:lnTo>
                  <a:lnTo>
                    <a:pt x="1968" y="3128"/>
                  </a:lnTo>
                  <a:lnTo>
                    <a:pt x="2026" y="3115"/>
                  </a:lnTo>
                  <a:lnTo>
                    <a:pt x="2077" y="3096"/>
                  </a:lnTo>
                  <a:lnTo>
                    <a:pt x="2128" y="3077"/>
                  </a:lnTo>
                  <a:lnTo>
                    <a:pt x="2178" y="3058"/>
                  </a:lnTo>
                  <a:lnTo>
                    <a:pt x="2229" y="3038"/>
                  </a:lnTo>
                  <a:lnTo>
                    <a:pt x="2280" y="3013"/>
                  </a:lnTo>
                  <a:lnTo>
                    <a:pt x="2331" y="2988"/>
                  </a:lnTo>
                  <a:lnTo>
                    <a:pt x="2382" y="2962"/>
                  </a:lnTo>
                  <a:lnTo>
                    <a:pt x="2427" y="2930"/>
                  </a:lnTo>
                  <a:lnTo>
                    <a:pt x="2472" y="2905"/>
                  </a:lnTo>
                  <a:lnTo>
                    <a:pt x="2522" y="2873"/>
                  </a:lnTo>
                  <a:lnTo>
                    <a:pt x="2561" y="2835"/>
                  </a:lnTo>
                  <a:lnTo>
                    <a:pt x="2605" y="2803"/>
                  </a:lnTo>
                  <a:lnTo>
                    <a:pt x="2650" y="2765"/>
                  </a:lnTo>
                  <a:lnTo>
                    <a:pt x="2688" y="2726"/>
                  </a:lnTo>
                  <a:lnTo>
                    <a:pt x="2726" y="2688"/>
                  </a:lnTo>
                  <a:lnTo>
                    <a:pt x="2765" y="2650"/>
                  </a:lnTo>
                  <a:lnTo>
                    <a:pt x="2803" y="2605"/>
                  </a:lnTo>
                  <a:lnTo>
                    <a:pt x="2835" y="2561"/>
                  </a:lnTo>
                  <a:lnTo>
                    <a:pt x="2873" y="2522"/>
                  </a:lnTo>
                  <a:lnTo>
                    <a:pt x="2905" y="2472"/>
                  </a:lnTo>
                  <a:lnTo>
                    <a:pt x="2930" y="2427"/>
                  </a:lnTo>
                  <a:lnTo>
                    <a:pt x="2962" y="2382"/>
                  </a:lnTo>
                  <a:lnTo>
                    <a:pt x="2988" y="2331"/>
                  </a:lnTo>
                  <a:lnTo>
                    <a:pt x="3013" y="2280"/>
                  </a:lnTo>
                  <a:lnTo>
                    <a:pt x="3038" y="2229"/>
                  </a:lnTo>
                  <a:lnTo>
                    <a:pt x="3058" y="2178"/>
                  </a:lnTo>
                  <a:lnTo>
                    <a:pt x="3077" y="2128"/>
                  </a:lnTo>
                  <a:lnTo>
                    <a:pt x="3096" y="2077"/>
                  </a:lnTo>
                  <a:lnTo>
                    <a:pt x="3115" y="2026"/>
                  </a:lnTo>
                  <a:lnTo>
                    <a:pt x="3128" y="1968"/>
                  </a:lnTo>
                  <a:lnTo>
                    <a:pt x="3140" y="1917"/>
                  </a:lnTo>
                  <a:lnTo>
                    <a:pt x="3147" y="1860"/>
                  </a:lnTo>
                  <a:lnTo>
                    <a:pt x="3160" y="1809"/>
                  </a:lnTo>
                  <a:lnTo>
                    <a:pt x="3166" y="1752"/>
                  </a:lnTo>
                  <a:lnTo>
                    <a:pt x="3172" y="1694"/>
                  </a:lnTo>
                  <a:lnTo>
                    <a:pt x="3172" y="1643"/>
                  </a:lnTo>
                  <a:lnTo>
                    <a:pt x="3172" y="1586"/>
                  </a:lnTo>
                  <a:lnTo>
                    <a:pt x="3172" y="1529"/>
                  </a:lnTo>
                  <a:lnTo>
                    <a:pt x="3172" y="1478"/>
                  </a:lnTo>
                  <a:lnTo>
                    <a:pt x="3166" y="1420"/>
                  </a:lnTo>
                  <a:lnTo>
                    <a:pt x="3160" y="1363"/>
                  </a:lnTo>
                  <a:lnTo>
                    <a:pt x="3147" y="1312"/>
                  </a:lnTo>
                  <a:lnTo>
                    <a:pt x="3140" y="1255"/>
                  </a:lnTo>
                  <a:lnTo>
                    <a:pt x="3128" y="1204"/>
                  </a:lnTo>
                  <a:lnTo>
                    <a:pt x="3115" y="1146"/>
                  </a:lnTo>
                  <a:lnTo>
                    <a:pt x="3096" y="1096"/>
                  </a:lnTo>
                  <a:lnTo>
                    <a:pt x="3077" y="1045"/>
                  </a:lnTo>
                  <a:lnTo>
                    <a:pt x="3058" y="994"/>
                  </a:lnTo>
                  <a:lnTo>
                    <a:pt x="3038" y="943"/>
                  </a:lnTo>
                  <a:lnTo>
                    <a:pt x="3013" y="892"/>
                  </a:lnTo>
                  <a:lnTo>
                    <a:pt x="2988" y="841"/>
                  </a:lnTo>
                  <a:lnTo>
                    <a:pt x="2962" y="790"/>
                  </a:lnTo>
                  <a:lnTo>
                    <a:pt x="2930" y="745"/>
                  </a:lnTo>
                  <a:lnTo>
                    <a:pt x="2905" y="701"/>
                  </a:lnTo>
                  <a:lnTo>
                    <a:pt x="2873" y="650"/>
                  </a:lnTo>
                  <a:lnTo>
                    <a:pt x="2835" y="611"/>
                  </a:lnTo>
                  <a:lnTo>
                    <a:pt x="2803" y="567"/>
                  </a:lnTo>
                  <a:lnTo>
                    <a:pt x="2765" y="522"/>
                  </a:lnTo>
                  <a:lnTo>
                    <a:pt x="2726" y="484"/>
                  </a:lnTo>
                  <a:lnTo>
                    <a:pt x="2688" y="446"/>
                  </a:lnTo>
                  <a:lnTo>
                    <a:pt x="2650" y="408"/>
                  </a:lnTo>
                  <a:lnTo>
                    <a:pt x="2605" y="369"/>
                  </a:lnTo>
                  <a:lnTo>
                    <a:pt x="2561" y="337"/>
                  </a:lnTo>
                  <a:lnTo>
                    <a:pt x="2522" y="299"/>
                  </a:lnTo>
                  <a:lnTo>
                    <a:pt x="2472" y="267"/>
                  </a:lnTo>
                  <a:lnTo>
                    <a:pt x="2427" y="242"/>
                  </a:lnTo>
                  <a:lnTo>
                    <a:pt x="2382" y="210"/>
                  </a:lnTo>
                  <a:lnTo>
                    <a:pt x="2331" y="185"/>
                  </a:lnTo>
                  <a:lnTo>
                    <a:pt x="2280" y="159"/>
                  </a:lnTo>
                  <a:lnTo>
                    <a:pt x="2229" y="134"/>
                  </a:lnTo>
                  <a:lnTo>
                    <a:pt x="2178" y="114"/>
                  </a:lnTo>
                  <a:lnTo>
                    <a:pt x="2128" y="95"/>
                  </a:lnTo>
                  <a:lnTo>
                    <a:pt x="2077" y="76"/>
                  </a:lnTo>
                  <a:lnTo>
                    <a:pt x="2026" y="57"/>
                  </a:lnTo>
                  <a:lnTo>
                    <a:pt x="1968" y="44"/>
                  </a:lnTo>
                  <a:lnTo>
                    <a:pt x="1917" y="32"/>
                  </a:lnTo>
                  <a:lnTo>
                    <a:pt x="1860" y="25"/>
                  </a:lnTo>
                  <a:lnTo>
                    <a:pt x="1809" y="13"/>
                  </a:lnTo>
                  <a:lnTo>
                    <a:pt x="1752" y="6"/>
                  </a:lnTo>
                  <a:lnTo>
                    <a:pt x="1694" y="0"/>
                  </a:lnTo>
                  <a:lnTo>
                    <a:pt x="1643" y="0"/>
                  </a:lnTo>
                  <a:lnTo>
                    <a:pt x="1586" y="0"/>
                  </a:lnTo>
                  <a:lnTo>
                    <a:pt x="1529" y="0"/>
                  </a:lnTo>
                  <a:lnTo>
                    <a:pt x="1478" y="0"/>
                  </a:lnTo>
                  <a:lnTo>
                    <a:pt x="1420" y="6"/>
                  </a:lnTo>
                  <a:lnTo>
                    <a:pt x="1363" y="13"/>
                  </a:lnTo>
                  <a:lnTo>
                    <a:pt x="1312" y="25"/>
                  </a:lnTo>
                  <a:lnTo>
                    <a:pt x="1255" y="32"/>
                  </a:lnTo>
                  <a:lnTo>
                    <a:pt x="1204" y="44"/>
                  </a:lnTo>
                  <a:lnTo>
                    <a:pt x="1146" y="57"/>
                  </a:lnTo>
                  <a:lnTo>
                    <a:pt x="1096" y="76"/>
                  </a:lnTo>
                  <a:lnTo>
                    <a:pt x="1045" y="95"/>
                  </a:lnTo>
                  <a:lnTo>
                    <a:pt x="994" y="114"/>
                  </a:lnTo>
                  <a:lnTo>
                    <a:pt x="943" y="134"/>
                  </a:lnTo>
                  <a:lnTo>
                    <a:pt x="892" y="159"/>
                  </a:lnTo>
                  <a:lnTo>
                    <a:pt x="841" y="185"/>
                  </a:lnTo>
                  <a:lnTo>
                    <a:pt x="790" y="210"/>
                  </a:lnTo>
                  <a:lnTo>
                    <a:pt x="745" y="242"/>
                  </a:lnTo>
                  <a:lnTo>
                    <a:pt x="701" y="267"/>
                  </a:lnTo>
                  <a:lnTo>
                    <a:pt x="656" y="299"/>
                  </a:lnTo>
                  <a:lnTo>
                    <a:pt x="611" y="337"/>
                  </a:lnTo>
                  <a:lnTo>
                    <a:pt x="567" y="369"/>
                  </a:lnTo>
                  <a:lnTo>
                    <a:pt x="522" y="408"/>
                  </a:lnTo>
                  <a:lnTo>
                    <a:pt x="484" y="446"/>
                  </a:lnTo>
                  <a:lnTo>
                    <a:pt x="446" y="484"/>
                  </a:lnTo>
                  <a:lnTo>
                    <a:pt x="408" y="522"/>
                  </a:lnTo>
                  <a:lnTo>
                    <a:pt x="369" y="567"/>
                  </a:lnTo>
                  <a:lnTo>
                    <a:pt x="337" y="611"/>
                  </a:lnTo>
                  <a:lnTo>
                    <a:pt x="299" y="650"/>
                  </a:lnTo>
                  <a:lnTo>
                    <a:pt x="267" y="701"/>
                  </a:lnTo>
                  <a:lnTo>
                    <a:pt x="242" y="745"/>
                  </a:lnTo>
                  <a:lnTo>
                    <a:pt x="210" y="790"/>
                  </a:lnTo>
                  <a:lnTo>
                    <a:pt x="185" y="841"/>
                  </a:lnTo>
                  <a:lnTo>
                    <a:pt x="159" y="892"/>
                  </a:lnTo>
                  <a:lnTo>
                    <a:pt x="134" y="943"/>
                  </a:lnTo>
                  <a:lnTo>
                    <a:pt x="114" y="994"/>
                  </a:lnTo>
                  <a:lnTo>
                    <a:pt x="95" y="1045"/>
                  </a:lnTo>
                  <a:lnTo>
                    <a:pt x="76" y="1096"/>
                  </a:lnTo>
                  <a:lnTo>
                    <a:pt x="57" y="1146"/>
                  </a:lnTo>
                  <a:lnTo>
                    <a:pt x="44" y="1204"/>
                  </a:lnTo>
                  <a:lnTo>
                    <a:pt x="32" y="1255"/>
                  </a:lnTo>
                  <a:lnTo>
                    <a:pt x="25" y="1312"/>
                  </a:lnTo>
                  <a:lnTo>
                    <a:pt x="13" y="1363"/>
                  </a:lnTo>
                  <a:lnTo>
                    <a:pt x="6" y="1420"/>
                  </a:lnTo>
                  <a:lnTo>
                    <a:pt x="0" y="1478"/>
                  </a:lnTo>
                  <a:lnTo>
                    <a:pt x="0" y="1529"/>
                  </a:lnTo>
                  <a:lnTo>
                    <a:pt x="0" y="1586"/>
                  </a:lnTo>
                  <a:lnTo>
                    <a:pt x="0" y="1643"/>
                  </a:lnTo>
                  <a:lnTo>
                    <a:pt x="0" y="1694"/>
                  </a:lnTo>
                  <a:lnTo>
                    <a:pt x="6" y="1752"/>
                  </a:lnTo>
                  <a:lnTo>
                    <a:pt x="13" y="1809"/>
                  </a:lnTo>
                  <a:lnTo>
                    <a:pt x="25" y="1860"/>
                  </a:lnTo>
                  <a:lnTo>
                    <a:pt x="32" y="1917"/>
                  </a:lnTo>
                  <a:lnTo>
                    <a:pt x="44" y="1968"/>
                  </a:lnTo>
                  <a:lnTo>
                    <a:pt x="57" y="2026"/>
                  </a:lnTo>
                  <a:lnTo>
                    <a:pt x="76" y="2077"/>
                  </a:lnTo>
                  <a:lnTo>
                    <a:pt x="95" y="2128"/>
                  </a:lnTo>
                  <a:lnTo>
                    <a:pt x="114" y="2178"/>
                  </a:lnTo>
                  <a:lnTo>
                    <a:pt x="134" y="2229"/>
                  </a:lnTo>
                  <a:lnTo>
                    <a:pt x="159" y="2280"/>
                  </a:lnTo>
                  <a:lnTo>
                    <a:pt x="185" y="2331"/>
                  </a:lnTo>
                  <a:lnTo>
                    <a:pt x="210" y="2382"/>
                  </a:lnTo>
                  <a:lnTo>
                    <a:pt x="242" y="2427"/>
                  </a:lnTo>
                  <a:lnTo>
                    <a:pt x="267" y="2472"/>
                  </a:lnTo>
                  <a:lnTo>
                    <a:pt x="299" y="2522"/>
                  </a:lnTo>
                  <a:lnTo>
                    <a:pt x="337" y="2561"/>
                  </a:lnTo>
                  <a:lnTo>
                    <a:pt x="369" y="2605"/>
                  </a:lnTo>
                  <a:lnTo>
                    <a:pt x="408" y="2650"/>
                  </a:lnTo>
                  <a:lnTo>
                    <a:pt x="446" y="2688"/>
                  </a:lnTo>
                  <a:lnTo>
                    <a:pt x="484" y="2726"/>
                  </a:lnTo>
                  <a:lnTo>
                    <a:pt x="522" y="2765"/>
                  </a:lnTo>
                  <a:lnTo>
                    <a:pt x="567" y="2803"/>
                  </a:lnTo>
                  <a:lnTo>
                    <a:pt x="611" y="2835"/>
                  </a:lnTo>
                  <a:lnTo>
                    <a:pt x="656" y="2873"/>
                  </a:lnTo>
                  <a:lnTo>
                    <a:pt x="701" y="2905"/>
                  </a:lnTo>
                  <a:lnTo>
                    <a:pt x="745" y="2930"/>
                  </a:lnTo>
                  <a:lnTo>
                    <a:pt x="790" y="2962"/>
                  </a:lnTo>
                  <a:lnTo>
                    <a:pt x="841" y="2988"/>
                  </a:lnTo>
                  <a:lnTo>
                    <a:pt x="892" y="3013"/>
                  </a:lnTo>
                  <a:lnTo>
                    <a:pt x="943" y="3038"/>
                  </a:lnTo>
                  <a:lnTo>
                    <a:pt x="994" y="3058"/>
                  </a:lnTo>
                  <a:lnTo>
                    <a:pt x="1045" y="3077"/>
                  </a:lnTo>
                  <a:lnTo>
                    <a:pt x="1096" y="3096"/>
                  </a:lnTo>
                  <a:lnTo>
                    <a:pt x="1146" y="3115"/>
                  </a:lnTo>
                  <a:lnTo>
                    <a:pt x="1204" y="3128"/>
                  </a:lnTo>
                  <a:lnTo>
                    <a:pt x="1255" y="3140"/>
                  </a:lnTo>
                  <a:lnTo>
                    <a:pt x="1312" y="3147"/>
                  </a:lnTo>
                  <a:lnTo>
                    <a:pt x="1363" y="3160"/>
                  </a:lnTo>
                  <a:lnTo>
                    <a:pt x="1420" y="3166"/>
                  </a:lnTo>
                  <a:lnTo>
                    <a:pt x="1478" y="3172"/>
                  </a:lnTo>
                  <a:lnTo>
                    <a:pt x="1529" y="3172"/>
                  </a:lnTo>
                  <a:lnTo>
                    <a:pt x="1586" y="317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97" name="Freeform 849"/>
            <p:cNvSpPr>
              <a:spLocks/>
            </p:cNvSpPr>
            <p:nvPr/>
          </p:nvSpPr>
          <p:spPr bwMode="auto">
            <a:xfrm>
              <a:off x="2442" y="2691"/>
              <a:ext cx="1" cy="1777"/>
            </a:xfrm>
            <a:custGeom>
              <a:avLst/>
              <a:gdLst>
                <a:gd name="T0" fmla="*/ 0 h 1777"/>
                <a:gd name="T1" fmla="*/ 64 h 1777"/>
                <a:gd name="T2" fmla="*/ 127 h 1777"/>
                <a:gd name="T3" fmla="*/ 191 h 1777"/>
                <a:gd name="T4" fmla="*/ 255 h 1777"/>
                <a:gd name="T5" fmla="*/ 319 h 1777"/>
                <a:gd name="T6" fmla="*/ 382 h 1777"/>
                <a:gd name="T7" fmla="*/ 446 h 1777"/>
                <a:gd name="T8" fmla="*/ 503 h 1777"/>
                <a:gd name="T9" fmla="*/ 567 h 1777"/>
                <a:gd name="T10" fmla="*/ 624 h 1777"/>
                <a:gd name="T11" fmla="*/ 688 h 1777"/>
                <a:gd name="T12" fmla="*/ 745 h 1777"/>
                <a:gd name="T13" fmla="*/ 803 h 1777"/>
                <a:gd name="T14" fmla="*/ 860 h 1777"/>
                <a:gd name="T15" fmla="*/ 917 h 1777"/>
                <a:gd name="T16" fmla="*/ 975 h 1777"/>
                <a:gd name="T17" fmla="*/ 1026 h 1777"/>
                <a:gd name="T18" fmla="*/ 1077 h 1777"/>
                <a:gd name="T19" fmla="*/ 1128 h 1777"/>
                <a:gd name="T20" fmla="*/ 1179 h 1777"/>
                <a:gd name="T21" fmla="*/ 1230 h 1777"/>
                <a:gd name="T22" fmla="*/ 1274 h 1777"/>
                <a:gd name="T23" fmla="*/ 1319 h 1777"/>
                <a:gd name="T24" fmla="*/ 1363 h 1777"/>
                <a:gd name="T25" fmla="*/ 1402 h 1777"/>
                <a:gd name="T26" fmla="*/ 1446 h 1777"/>
                <a:gd name="T27" fmla="*/ 1484 h 1777"/>
                <a:gd name="T28" fmla="*/ 1523 h 1777"/>
                <a:gd name="T29" fmla="*/ 1554 h 1777"/>
                <a:gd name="T30" fmla="*/ 1586 h 1777"/>
                <a:gd name="T31" fmla="*/ 1618 h 1777"/>
                <a:gd name="T32" fmla="*/ 1650 h 1777"/>
                <a:gd name="T33" fmla="*/ 1675 h 1777"/>
                <a:gd name="T34" fmla="*/ 1701 h 1777"/>
                <a:gd name="T35" fmla="*/ 1720 h 1777"/>
                <a:gd name="T36" fmla="*/ 1746 h 1777"/>
                <a:gd name="T37" fmla="*/ 1765 h 1777"/>
                <a:gd name="T38" fmla="*/ 1777 h 17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</a:cxnLst>
              <a:rect l="0" t="0" r="r" b="b"/>
              <a:pathLst>
                <a:path h="1777">
                  <a:moveTo>
                    <a:pt x="0" y="0"/>
                  </a:moveTo>
                  <a:lnTo>
                    <a:pt x="0" y="64"/>
                  </a:lnTo>
                  <a:lnTo>
                    <a:pt x="0" y="127"/>
                  </a:lnTo>
                  <a:lnTo>
                    <a:pt x="0" y="191"/>
                  </a:lnTo>
                  <a:lnTo>
                    <a:pt x="0" y="255"/>
                  </a:lnTo>
                  <a:lnTo>
                    <a:pt x="0" y="319"/>
                  </a:lnTo>
                  <a:lnTo>
                    <a:pt x="0" y="382"/>
                  </a:lnTo>
                  <a:lnTo>
                    <a:pt x="0" y="446"/>
                  </a:lnTo>
                  <a:lnTo>
                    <a:pt x="0" y="503"/>
                  </a:lnTo>
                  <a:lnTo>
                    <a:pt x="0" y="567"/>
                  </a:lnTo>
                  <a:lnTo>
                    <a:pt x="0" y="624"/>
                  </a:lnTo>
                  <a:lnTo>
                    <a:pt x="0" y="688"/>
                  </a:lnTo>
                  <a:lnTo>
                    <a:pt x="0" y="745"/>
                  </a:lnTo>
                  <a:lnTo>
                    <a:pt x="0" y="803"/>
                  </a:lnTo>
                  <a:lnTo>
                    <a:pt x="0" y="860"/>
                  </a:lnTo>
                  <a:lnTo>
                    <a:pt x="0" y="917"/>
                  </a:lnTo>
                  <a:lnTo>
                    <a:pt x="0" y="975"/>
                  </a:lnTo>
                  <a:lnTo>
                    <a:pt x="0" y="1026"/>
                  </a:lnTo>
                  <a:lnTo>
                    <a:pt x="0" y="1077"/>
                  </a:lnTo>
                  <a:lnTo>
                    <a:pt x="0" y="1128"/>
                  </a:lnTo>
                  <a:lnTo>
                    <a:pt x="0" y="1179"/>
                  </a:lnTo>
                  <a:lnTo>
                    <a:pt x="0" y="1230"/>
                  </a:lnTo>
                  <a:lnTo>
                    <a:pt x="0" y="1274"/>
                  </a:lnTo>
                  <a:lnTo>
                    <a:pt x="0" y="1319"/>
                  </a:lnTo>
                  <a:lnTo>
                    <a:pt x="0" y="1363"/>
                  </a:lnTo>
                  <a:lnTo>
                    <a:pt x="0" y="1402"/>
                  </a:lnTo>
                  <a:lnTo>
                    <a:pt x="0" y="1446"/>
                  </a:lnTo>
                  <a:lnTo>
                    <a:pt x="0" y="1484"/>
                  </a:lnTo>
                  <a:lnTo>
                    <a:pt x="0" y="1523"/>
                  </a:lnTo>
                  <a:lnTo>
                    <a:pt x="0" y="1554"/>
                  </a:lnTo>
                  <a:lnTo>
                    <a:pt x="0" y="1586"/>
                  </a:lnTo>
                  <a:lnTo>
                    <a:pt x="0" y="1618"/>
                  </a:lnTo>
                  <a:lnTo>
                    <a:pt x="0" y="1650"/>
                  </a:lnTo>
                  <a:lnTo>
                    <a:pt x="0" y="1675"/>
                  </a:lnTo>
                  <a:lnTo>
                    <a:pt x="0" y="1701"/>
                  </a:lnTo>
                  <a:lnTo>
                    <a:pt x="0" y="1720"/>
                  </a:lnTo>
                  <a:lnTo>
                    <a:pt x="0" y="1746"/>
                  </a:lnTo>
                  <a:lnTo>
                    <a:pt x="0" y="1765"/>
                  </a:lnTo>
                  <a:lnTo>
                    <a:pt x="0" y="177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98" name="Freeform 850"/>
            <p:cNvSpPr>
              <a:spLocks/>
            </p:cNvSpPr>
            <p:nvPr/>
          </p:nvSpPr>
          <p:spPr bwMode="auto">
            <a:xfrm>
              <a:off x="1525" y="2691"/>
              <a:ext cx="917" cy="1586"/>
            </a:xfrm>
            <a:custGeom>
              <a:avLst/>
              <a:gdLst>
                <a:gd name="T0" fmla="*/ 917 w 917"/>
                <a:gd name="T1" fmla="*/ 0 h 1586"/>
                <a:gd name="T2" fmla="*/ 885 w 917"/>
                <a:gd name="T3" fmla="*/ 57 h 1586"/>
                <a:gd name="T4" fmla="*/ 853 w 917"/>
                <a:gd name="T5" fmla="*/ 108 h 1586"/>
                <a:gd name="T6" fmla="*/ 821 w 917"/>
                <a:gd name="T7" fmla="*/ 166 h 1586"/>
                <a:gd name="T8" fmla="*/ 790 w 917"/>
                <a:gd name="T9" fmla="*/ 223 h 1586"/>
                <a:gd name="T10" fmla="*/ 758 w 917"/>
                <a:gd name="T11" fmla="*/ 274 h 1586"/>
                <a:gd name="T12" fmla="*/ 726 w 917"/>
                <a:gd name="T13" fmla="*/ 331 h 1586"/>
                <a:gd name="T14" fmla="*/ 694 w 917"/>
                <a:gd name="T15" fmla="*/ 382 h 1586"/>
                <a:gd name="T16" fmla="*/ 662 w 917"/>
                <a:gd name="T17" fmla="*/ 440 h 1586"/>
                <a:gd name="T18" fmla="*/ 637 w 917"/>
                <a:gd name="T19" fmla="*/ 491 h 1586"/>
                <a:gd name="T20" fmla="*/ 605 w 917"/>
                <a:gd name="T21" fmla="*/ 542 h 1586"/>
                <a:gd name="T22" fmla="*/ 573 w 917"/>
                <a:gd name="T23" fmla="*/ 592 h 1586"/>
                <a:gd name="T24" fmla="*/ 541 w 917"/>
                <a:gd name="T25" fmla="*/ 643 h 1586"/>
                <a:gd name="T26" fmla="*/ 516 w 917"/>
                <a:gd name="T27" fmla="*/ 694 h 1586"/>
                <a:gd name="T28" fmla="*/ 484 w 917"/>
                <a:gd name="T29" fmla="*/ 745 h 1586"/>
                <a:gd name="T30" fmla="*/ 458 w 917"/>
                <a:gd name="T31" fmla="*/ 796 h 1586"/>
                <a:gd name="T32" fmla="*/ 433 w 917"/>
                <a:gd name="T33" fmla="*/ 841 h 1586"/>
                <a:gd name="T34" fmla="*/ 407 w 917"/>
                <a:gd name="T35" fmla="*/ 886 h 1586"/>
                <a:gd name="T36" fmla="*/ 376 w 917"/>
                <a:gd name="T37" fmla="*/ 936 h 1586"/>
                <a:gd name="T38" fmla="*/ 350 w 917"/>
                <a:gd name="T39" fmla="*/ 975 h 1586"/>
                <a:gd name="T40" fmla="*/ 331 w 917"/>
                <a:gd name="T41" fmla="*/ 1019 h 1586"/>
                <a:gd name="T42" fmla="*/ 305 w 917"/>
                <a:gd name="T43" fmla="*/ 1064 h 1586"/>
                <a:gd name="T44" fmla="*/ 280 w 917"/>
                <a:gd name="T45" fmla="*/ 1102 h 1586"/>
                <a:gd name="T46" fmla="*/ 261 w 917"/>
                <a:gd name="T47" fmla="*/ 1140 h 1586"/>
                <a:gd name="T48" fmla="*/ 235 w 917"/>
                <a:gd name="T49" fmla="*/ 1179 h 1586"/>
                <a:gd name="T50" fmla="*/ 216 w 917"/>
                <a:gd name="T51" fmla="*/ 1217 h 1586"/>
                <a:gd name="T52" fmla="*/ 197 w 917"/>
                <a:gd name="T53" fmla="*/ 1249 h 1586"/>
                <a:gd name="T54" fmla="*/ 178 w 917"/>
                <a:gd name="T55" fmla="*/ 1287 h 1586"/>
                <a:gd name="T56" fmla="*/ 159 w 917"/>
                <a:gd name="T57" fmla="*/ 1319 h 1586"/>
                <a:gd name="T58" fmla="*/ 140 w 917"/>
                <a:gd name="T59" fmla="*/ 1344 h 1586"/>
                <a:gd name="T60" fmla="*/ 121 w 917"/>
                <a:gd name="T61" fmla="*/ 1376 h 1586"/>
                <a:gd name="T62" fmla="*/ 108 w 917"/>
                <a:gd name="T63" fmla="*/ 1402 h 1586"/>
                <a:gd name="T64" fmla="*/ 95 w 917"/>
                <a:gd name="T65" fmla="*/ 1427 h 1586"/>
                <a:gd name="T66" fmla="*/ 83 w 917"/>
                <a:gd name="T67" fmla="*/ 1452 h 1586"/>
                <a:gd name="T68" fmla="*/ 70 w 917"/>
                <a:gd name="T69" fmla="*/ 1472 h 1586"/>
                <a:gd name="T70" fmla="*/ 57 w 917"/>
                <a:gd name="T71" fmla="*/ 1491 h 1586"/>
                <a:gd name="T72" fmla="*/ 44 w 917"/>
                <a:gd name="T73" fmla="*/ 1510 h 1586"/>
                <a:gd name="T74" fmla="*/ 38 w 917"/>
                <a:gd name="T75" fmla="*/ 1529 h 1586"/>
                <a:gd name="T76" fmla="*/ 25 w 917"/>
                <a:gd name="T77" fmla="*/ 1542 h 1586"/>
                <a:gd name="T78" fmla="*/ 19 w 917"/>
                <a:gd name="T79" fmla="*/ 1554 h 1586"/>
                <a:gd name="T80" fmla="*/ 12 w 917"/>
                <a:gd name="T81" fmla="*/ 1561 h 1586"/>
                <a:gd name="T82" fmla="*/ 12 w 917"/>
                <a:gd name="T83" fmla="*/ 1574 h 1586"/>
                <a:gd name="T84" fmla="*/ 6 w 917"/>
                <a:gd name="T85" fmla="*/ 1580 h 1586"/>
                <a:gd name="T86" fmla="*/ 0 w 917"/>
                <a:gd name="T87" fmla="*/ 1586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7" h="1586">
                  <a:moveTo>
                    <a:pt x="917" y="0"/>
                  </a:moveTo>
                  <a:lnTo>
                    <a:pt x="885" y="57"/>
                  </a:lnTo>
                  <a:lnTo>
                    <a:pt x="853" y="108"/>
                  </a:lnTo>
                  <a:lnTo>
                    <a:pt x="821" y="166"/>
                  </a:lnTo>
                  <a:lnTo>
                    <a:pt x="790" y="223"/>
                  </a:lnTo>
                  <a:lnTo>
                    <a:pt x="758" y="274"/>
                  </a:lnTo>
                  <a:lnTo>
                    <a:pt x="726" y="331"/>
                  </a:lnTo>
                  <a:lnTo>
                    <a:pt x="694" y="382"/>
                  </a:lnTo>
                  <a:lnTo>
                    <a:pt x="662" y="440"/>
                  </a:lnTo>
                  <a:lnTo>
                    <a:pt x="637" y="491"/>
                  </a:lnTo>
                  <a:lnTo>
                    <a:pt x="605" y="542"/>
                  </a:lnTo>
                  <a:lnTo>
                    <a:pt x="573" y="592"/>
                  </a:lnTo>
                  <a:lnTo>
                    <a:pt x="541" y="643"/>
                  </a:lnTo>
                  <a:lnTo>
                    <a:pt x="516" y="694"/>
                  </a:lnTo>
                  <a:lnTo>
                    <a:pt x="484" y="745"/>
                  </a:lnTo>
                  <a:lnTo>
                    <a:pt x="458" y="796"/>
                  </a:lnTo>
                  <a:lnTo>
                    <a:pt x="433" y="841"/>
                  </a:lnTo>
                  <a:lnTo>
                    <a:pt x="407" y="886"/>
                  </a:lnTo>
                  <a:lnTo>
                    <a:pt x="376" y="936"/>
                  </a:lnTo>
                  <a:lnTo>
                    <a:pt x="350" y="975"/>
                  </a:lnTo>
                  <a:lnTo>
                    <a:pt x="331" y="1019"/>
                  </a:lnTo>
                  <a:lnTo>
                    <a:pt x="305" y="1064"/>
                  </a:lnTo>
                  <a:lnTo>
                    <a:pt x="280" y="1102"/>
                  </a:lnTo>
                  <a:lnTo>
                    <a:pt x="261" y="1140"/>
                  </a:lnTo>
                  <a:lnTo>
                    <a:pt x="235" y="1179"/>
                  </a:lnTo>
                  <a:lnTo>
                    <a:pt x="216" y="1217"/>
                  </a:lnTo>
                  <a:lnTo>
                    <a:pt x="197" y="1249"/>
                  </a:lnTo>
                  <a:lnTo>
                    <a:pt x="178" y="1287"/>
                  </a:lnTo>
                  <a:lnTo>
                    <a:pt x="159" y="1319"/>
                  </a:lnTo>
                  <a:lnTo>
                    <a:pt x="140" y="1344"/>
                  </a:lnTo>
                  <a:lnTo>
                    <a:pt x="121" y="1376"/>
                  </a:lnTo>
                  <a:lnTo>
                    <a:pt x="108" y="1402"/>
                  </a:lnTo>
                  <a:lnTo>
                    <a:pt x="95" y="1427"/>
                  </a:lnTo>
                  <a:lnTo>
                    <a:pt x="83" y="1452"/>
                  </a:lnTo>
                  <a:lnTo>
                    <a:pt x="70" y="1472"/>
                  </a:lnTo>
                  <a:lnTo>
                    <a:pt x="57" y="1491"/>
                  </a:lnTo>
                  <a:lnTo>
                    <a:pt x="44" y="1510"/>
                  </a:lnTo>
                  <a:lnTo>
                    <a:pt x="38" y="1529"/>
                  </a:lnTo>
                  <a:lnTo>
                    <a:pt x="25" y="1542"/>
                  </a:lnTo>
                  <a:lnTo>
                    <a:pt x="19" y="1554"/>
                  </a:lnTo>
                  <a:lnTo>
                    <a:pt x="12" y="1561"/>
                  </a:lnTo>
                  <a:lnTo>
                    <a:pt x="12" y="1574"/>
                  </a:lnTo>
                  <a:lnTo>
                    <a:pt x="6" y="1580"/>
                  </a:lnTo>
                  <a:lnTo>
                    <a:pt x="0" y="158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699" name="Freeform 851"/>
            <p:cNvSpPr>
              <a:spLocks/>
            </p:cNvSpPr>
            <p:nvPr/>
          </p:nvSpPr>
          <p:spPr bwMode="auto">
            <a:xfrm>
              <a:off x="856" y="2691"/>
              <a:ext cx="1586" cy="917"/>
            </a:xfrm>
            <a:custGeom>
              <a:avLst/>
              <a:gdLst>
                <a:gd name="T0" fmla="*/ 1586 w 1586"/>
                <a:gd name="T1" fmla="*/ 0 h 917"/>
                <a:gd name="T2" fmla="*/ 1529 w 1586"/>
                <a:gd name="T3" fmla="*/ 32 h 917"/>
                <a:gd name="T4" fmla="*/ 1478 w 1586"/>
                <a:gd name="T5" fmla="*/ 64 h 917"/>
                <a:gd name="T6" fmla="*/ 1420 w 1586"/>
                <a:gd name="T7" fmla="*/ 96 h 917"/>
                <a:gd name="T8" fmla="*/ 1363 w 1586"/>
                <a:gd name="T9" fmla="*/ 127 h 917"/>
                <a:gd name="T10" fmla="*/ 1312 w 1586"/>
                <a:gd name="T11" fmla="*/ 159 h 917"/>
                <a:gd name="T12" fmla="*/ 1255 w 1586"/>
                <a:gd name="T13" fmla="*/ 191 h 917"/>
                <a:gd name="T14" fmla="*/ 1204 w 1586"/>
                <a:gd name="T15" fmla="*/ 223 h 917"/>
                <a:gd name="T16" fmla="*/ 1146 w 1586"/>
                <a:gd name="T17" fmla="*/ 255 h 917"/>
                <a:gd name="T18" fmla="*/ 1096 w 1586"/>
                <a:gd name="T19" fmla="*/ 280 h 917"/>
                <a:gd name="T20" fmla="*/ 1045 w 1586"/>
                <a:gd name="T21" fmla="*/ 312 h 917"/>
                <a:gd name="T22" fmla="*/ 994 w 1586"/>
                <a:gd name="T23" fmla="*/ 344 h 917"/>
                <a:gd name="T24" fmla="*/ 943 w 1586"/>
                <a:gd name="T25" fmla="*/ 376 h 917"/>
                <a:gd name="T26" fmla="*/ 892 w 1586"/>
                <a:gd name="T27" fmla="*/ 401 h 917"/>
                <a:gd name="T28" fmla="*/ 841 w 1586"/>
                <a:gd name="T29" fmla="*/ 433 h 917"/>
                <a:gd name="T30" fmla="*/ 790 w 1586"/>
                <a:gd name="T31" fmla="*/ 459 h 917"/>
                <a:gd name="T32" fmla="*/ 745 w 1586"/>
                <a:gd name="T33" fmla="*/ 484 h 917"/>
                <a:gd name="T34" fmla="*/ 701 w 1586"/>
                <a:gd name="T35" fmla="*/ 510 h 917"/>
                <a:gd name="T36" fmla="*/ 656 w 1586"/>
                <a:gd name="T37" fmla="*/ 542 h 917"/>
                <a:gd name="T38" fmla="*/ 611 w 1586"/>
                <a:gd name="T39" fmla="*/ 567 h 917"/>
                <a:gd name="T40" fmla="*/ 567 w 1586"/>
                <a:gd name="T41" fmla="*/ 586 h 917"/>
                <a:gd name="T42" fmla="*/ 522 w 1586"/>
                <a:gd name="T43" fmla="*/ 612 h 917"/>
                <a:gd name="T44" fmla="*/ 484 w 1586"/>
                <a:gd name="T45" fmla="*/ 637 h 917"/>
                <a:gd name="T46" fmla="*/ 446 w 1586"/>
                <a:gd name="T47" fmla="*/ 656 h 917"/>
                <a:gd name="T48" fmla="*/ 408 w 1586"/>
                <a:gd name="T49" fmla="*/ 682 h 917"/>
                <a:gd name="T50" fmla="*/ 369 w 1586"/>
                <a:gd name="T51" fmla="*/ 701 h 917"/>
                <a:gd name="T52" fmla="*/ 337 w 1586"/>
                <a:gd name="T53" fmla="*/ 720 h 917"/>
                <a:gd name="T54" fmla="*/ 299 w 1586"/>
                <a:gd name="T55" fmla="*/ 739 h 917"/>
                <a:gd name="T56" fmla="*/ 267 w 1586"/>
                <a:gd name="T57" fmla="*/ 758 h 917"/>
                <a:gd name="T58" fmla="*/ 242 w 1586"/>
                <a:gd name="T59" fmla="*/ 777 h 917"/>
                <a:gd name="T60" fmla="*/ 210 w 1586"/>
                <a:gd name="T61" fmla="*/ 796 h 917"/>
                <a:gd name="T62" fmla="*/ 185 w 1586"/>
                <a:gd name="T63" fmla="*/ 809 h 917"/>
                <a:gd name="T64" fmla="*/ 159 w 1586"/>
                <a:gd name="T65" fmla="*/ 822 h 917"/>
                <a:gd name="T66" fmla="*/ 134 w 1586"/>
                <a:gd name="T67" fmla="*/ 835 h 917"/>
                <a:gd name="T68" fmla="*/ 114 w 1586"/>
                <a:gd name="T69" fmla="*/ 847 h 917"/>
                <a:gd name="T70" fmla="*/ 95 w 1586"/>
                <a:gd name="T71" fmla="*/ 860 h 917"/>
                <a:gd name="T72" fmla="*/ 76 w 1586"/>
                <a:gd name="T73" fmla="*/ 873 h 917"/>
                <a:gd name="T74" fmla="*/ 57 w 1586"/>
                <a:gd name="T75" fmla="*/ 879 h 917"/>
                <a:gd name="T76" fmla="*/ 44 w 1586"/>
                <a:gd name="T77" fmla="*/ 892 h 917"/>
                <a:gd name="T78" fmla="*/ 32 w 1586"/>
                <a:gd name="T79" fmla="*/ 898 h 917"/>
                <a:gd name="T80" fmla="*/ 25 w 1586"/>
                <a:gd name="T81" fmla="*/ 905 h 917"/>
                <a:gd name="T82" fmla="*/ 13 w 1586"/>
                <a:gd name="T83" fmla="*/ 911 h 917"/>
                <a:gd name="T84" fmla="*/ 6 w 1586"/>
                <a:gd name="T85" fmla="*/ 911 h 917"/>
                <a:gd name="T86" fmla="*/ 0 w 1586"/>
                <a:gd name="T87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6" h="917">
                  <a:moveTo>
                    <a:pt x="1586" y="0"/>
                  </a:moveTo>
                  <a:lnTo>
                    <a:pt x="1529" y="32"/>
                  </a:lnTo>
                  <a:lnTo>
                    <a:pt x="1478" y="64"/>
                  </a:lnTo>
                  <a:lnTo>
                    <a:pt x="1420" y="96"/>
                  </a:lnTo>
                  <a:lnTo>
                    <a:pt x="1363" y="127"/>
                  </a:lnTo>
                  <a:lnTo>
                    <a:pt x="1312" y="159"/>
                  </a:lnTo>
                  <a:lnTo>
                    <a:pt x="1255" y="191"/>
                  </a:lnTo>
                  <a:lnTo>
                    <a:pt x="1204" y="223"/>
                  </a:lnTo>
                  <a:lnTo>
                    <a:pt x="1146" y="255"/>
                  </a:lnTo>
                  <a:lnTo>
                    <a:pt x="1096" y="280"/>
                  </a:lnTo>
                  <a:lnTo>
                    <a:pt x="1045" y="312"/>
                  </a:lnTo>
                  <a:lnTo>
                    <a:pt x="994" y="344"/>
                  </a:lnTo>
                  <a:lnTo>
                    <a:pt x="943" y="376"/>
                  </a:lnTo>
                  <a:lnTo>
                    <a:pt x="892" y="401"/>
                  </a:lnTo>
                  <a:lnTo>
                    <a:pt x="841" y="433"/>
                  </a:lnTo>
                  <a:lnTo>
                    <a:pt x="790" y="459"/>
                  </a:lnTo>
                  <a:lnTo>
                    <a:pt x="745" y="484"/>
                  </a:lnTo>
                  <a:lnTo>
                    <a:pt x="701" y="510"/>
                  </a:lnTo>
                  <a:lnTo>
                    <a:pt x="656" y="542"/>
                  </a:lnTo>
                  <a:lnTo>
                    <a:pt x="611" y="567"/>
                  </a:lnTo>
                  <a:lnTo>
                    <a:pt x="567" y="586"/>
                  </a:lnTo>
                  <a:lnTo>
                    <a:pt x="522" y="612"/>
                  </a:lnTo>
                  <a:lnTo>
                    <a:pt x="484" y="637"/>
                  </a:lnTo>
                  <a:lnTo>
                    <a:pt x="446" y="656"/>
                  </a:lnTo>
                  <a:lnTo>
                    <a:pt x="408" y="682"/>
                  </a:lnTo>
                  <a:lnTo>
                    <a:pt x="369" y="701"/>
                  </a:lnTo>
                  <a:lnTo>
                    <a:pt x="337" y="720"/>
                  </a:lnTo>
                  <a:lnTo>
                    <a:pt x="299" y="739"/>
                  </a:lnTo>
                  <a:lnTo>
                    <a:pt x="267" y="758"/>
                  </a:lnTo>
                  <a:lnTo>
                    <a:pt x="242" y="777"/>
                  </a:lnTo>
                  <a:lnTo>
                    <a:pt x="210" y="796"/>
                  </a:lnTo>
                  <a:lnTo>
                    <a:pt x="185" y="809"/>
                  </a:lnTo>
                  <a:lnTo>
                    <a:pt x="159" y="822"/>
                  </a:lnTo>
                  <a:lnTo>
                    <a:pt x="134" y="835"/>
                  </a:lnTo>
                  <a:lnTo>
                    <a:pt x="114" y="847"/>
                  </a:lnTo>
                  <a:lnTo>
                    <a:pt x="95" y="860"/>
                  </a:lnTo>
                  <a:lnTo>
                    <a:pt x="76" y="873"/>
                  </a:lnTo>
                  <a:lnTo>
                    <a:pt x="57" y="879"/>
                  </a:lnTo>
                  <a:lnTo>
                    <a:pt x="44" y="892"/>
                  </a:lnTo>
                  <a:lnTo>
                    <a:pt x="32" y="898"/>
                  </a:lnTo>
                  <a:lnTo>
                    <a:pt x="25" y="905"/>
                  </a:lnTo>
                  <a:lnTo>
                    <a:pt x="13" y="911"/>
                  </a:lnTo>
                  <a:lnTo>
                    <a:pt x="6" y="911"/>
                  </a:lnTo>
                  <a:lnTo>
                    <a:pt x="0" y="9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0" name="Freeform 852"/>
            <p:cNvSpPr>
              <a:spLocks/>
            </p:cNvSpPr>
            <p:nvPr/>
          </p:nvSpPr>
          <p:spPr bwMode="auto">
            <a:xfrm>
              <a:off x="607" y="2691"/>
              <a:ext cx="1835" cy="1"/>
            </a:xfrm>
            <a:custGeom>
              <a:avLst/>
              <a:gdLst>
                <a:gd name="T0" fmla="*/ 1835 w 1835"/>
                <a:gd name="T1" fmla="*/ 1771 w 1835"/>
                <a:gd name="T2" fmla="*/ 1708 w 1835"/>
                <a:gd name="T3" fmla="*/ 1644 w 1835"/>
                <a:gd name="T4" fmla="*/ 1580 w 1835"/>
                <a:gd name="T5" fmla="*/ 1517 w 1835"/>
                <a:gd name="T6" fmla="*/ 1453 w 1835"/>
                <a:gd name="T7" fmla="*/ 1389 w 1835"/>
                <a:gd name="T8" fmla="*/ 1332 w 1835"/>
                <a:gd name="T9" fmla="*/ 1268 w 1835"/>
                <a:gd name="T10" fmla="*/ 1211 w 1835"/>
                <a:gd name="T11" fmla="*/ 1147 w 1835"/>
                <a:gd name="T12" fmla="*/ 1090 w 1835"/>
                <a:gd name="T13" fmla="*/ 1032 w 1835"/>
                <a:gd name="T14" fmla="*/ 975 w 1835"/>
                <a:gd name="T15" fmla="*/ 918 w 1835"/>
                <a:gd name="T16" fmla="*/ 867 w 1835"/>
                <a:gd name="T17" fmla="*/ 809 w 1835"/>
                <a:gd name="T18" fmla="*/ 758 w 1835"/>
                <a:gd name="T19" fmla="*/ 707 w 1835"/>
                <a:gd name="T20" fmla="*/ 657 w 1835"/>
                <a:gd name="T21" fmla="*/ 612 w 1835"/>
                <a:gd name="T22" fmla="*/ 561 w 1835"/>
                <a:gd name="T23" fmla="*/ 516 w 1835"/>
                <a:gd name="T24" fmla="*/ 472 w 1835"/>
                <a:gd name="T25" fmla="*/ 434 w 1835"/>
                <a:gd name="T26" fmla="*/ 389 w 1835"/>
                <a:gd name="T27" fmla="*/ 351 w 1835"/>
                <a:gd name="T28" fmla="*/ 313 w 1835"/>
                <a:gd name="T29" fmla="*/ 281 w 1835"/>
                <a:gd name="T30" fmla="*/ 249 w 1835"/>
                <a:gd name="T31" fmla="*/ 217 w 1835"/>
                <a:gd name="T32" fmla="*/ 185 w 1835"/>
                <a:gd name="T33" fmla="*/ 160 w 1835"/>
                <a:gd name="T34" fmla="*/ 134 w 1835"/>
                <a:gd name="T35" fmla="*/ 115 w 1835"/>
                <a:gd name="T36" fmla="*/ 90 w 1835"/>
                <a:gd name="T37" fmla="*/ 70 w 1835"/>
                <a:gd name="T38" fmla="*/ 58 w 1835"/>
                <a:gd name="T39" fmla="*/ 39 w 1835"/>
                <a:gd name="T40" fmla="*/ 32 w 1835"/>
                <a:gd name="T41" fmla="*/ 19 w 1835"/>
                <a:gd name="T42" fmla="*/ 13 w 1835"/>
                <a:gd name="T43" fmla="*/ 7 w 1835"/>
                <a:gd name="T44" fmla="*/ 0 w 183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</a:cxnLst>
              <a:rect l="0" t="0" r="r" b="b"/>
              <a:pathLst>
                <a:path w="1835">
                  <a:moveTo>
                    <a:pt x="1835" y="0"/>
                  </a:moveTo>
                  <a:lnTo>
                    <a:pt x="1771" y="0"/>
                  </a:lnTo>
                  <a:lnTo>
                    <a:pt x="1708" y="0"/>
                  </a:lnTo>
                  <a:lnTo>
                    <a:pt x="1644" y="0"/>
                  </a:lnTo>
                  <a:lnTo>
                    <a:pt x="1580" y="0"/>
                  </a:lnTo>
                  <a:lnTo>
                    <a:pt x="1517" y="0"/>
                  </a:lnTo>
                  <a:lnTo>
                    <a:pt x="1453" y="0"/>
                  </a:lnTo>
                  <a:lnTo>
                    <a:pt x="1389" y="0"/>
                  </a:lnTo>
                  <a:lnTo>
                    <a:pt x="1332" y="0"/>
                  </a:lnTo>
                  <a:lnTo>
                    <a:pt x="1268" y="0"/>
                  </a:lnTo>
                  <a:lnTo>
                    <a:pt x="1211" y="0"/>
                  </a:lnTo>
                  <a:lnTo>
                    <a:pt x="1147" y="0"/>
                  </a:lnTo>
                  <a:lnTo>
                    <a:pt x="1090" y="0"/>
                  </a:lnTo>
                  <a:lnTo>
                    <a:pt x="1032" y="0"/>
                  </a:lnTo>
                  <a:lnTo>
                    <a:pt x="975" y="0"/>
                  </a:lnTo>
                  <a:lnTo>
                    <a:pt x="918" y="0"/>
                  </a:lnTo>
                  <a:lnTo>
                    <a:pt x="867" y="0"/>
                  </a:lnTo>
                  <a:lnTo>
                    <a:pt x="809" y="0"/>
                  </a:lnTo>
                  <a:lnTo>
                    <a:pt x="758" y="0"/>
                  </a:lnTo>
                  <a:lnTo>
                    <a:pt x="707" y="0"/>
                  </a:lnTo>
                  <a:lnTo>
                    <a:pt x="657" y="0"/>
                  </a:lnTo>
                  <a:lnTo>
                    <a:pt x="612" y="0"/>
                  </a:lnTo>
                  <a:lnTo>
                    <a:pt x="561" y="0"/>
                  </a:lnTo>
                  <a:lnTo>
                    <a:pt x="516" y="0"/>
                  </a:lnTo>
                  <a:lnTo>
                    <a:pt x="472" y="0"/>
                  </a:lnTo>
                  <a:lnTo>
                    <a:pt x="434" y="0"/>
                  </a:lnTo>
                  <a:lnTo>
                    <a:pt x="389" y="0"/>
                  </a:lnTo>
                  <a:lnTo>
                    <a:pt x="351" y="0"/>
                  </a:lnTo>
                  <a:lnTo>
                    <a:pt x="313" y="0"/>
                  </a:lnTo>
                  <a:lnTo>
                    <a:pt x="281" y="0"/>
                  </a:lnTo>
                  <a:lnTo>
                    <a:pt x="249" y="0"/>
                  </a:lnTo>
                  <a:lnTo>
                    <a:pt x="217" y="0"/>
                  </a:lnTo>
                  <a:lnTo>
                    <a:pt x="185" y="0"/>
                  </a:lnTo>
                  <a:lnTo>
                    <a:pt x="160" y="0"/>
                  </a:lnTo>
                  <a:lnTo>
                    <a:pt x="134" y="0"/>
                  </a:lnTo>
                  <a:lnTo>
                    <a:pt x="115" y="0"/>
                  </a:lnTo>
                  <a:lnTo>
                    <a:pt x="90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1" name="Freeform 853"/>
            <p:cNvSpPr>
              <a:spLocks/>
            </p:cNvSpPr>
            <p:nvPr/>
          </p:nvSpPr>
          <p:spPr bwMode="auto">
            <a:xfrm>
              <a:off x="856" y="1774"/>
              <a:ext cx="1586" cy="917"/>
            </a:xfrm>
            <a:custGeom>
              <a:avLst/>
              <a:gdLst>
                <a:gd name="T0" fmla="*/ 1586 w 1586"/>
                <a:gd name="T1" fmla="*/ 917 h 917"/>
                <a:gd name="T2" fmla="*/ 1529 w 1586"/>
                <a:gd name="T3" fmla="*/ 885 h 917"/>
                <a:gd name="T4" fmla="*/ 1478 w 1586"/>
                <a:gd name="T5" fmla="*/ 853 h 917"/>
                <a:gd name="T6" fmla="*/ 1420 w 1586"/>
                <a:gd name="T7" fmla="*/ 821 h 917"/>
                <a:gd name="T8" fmla="*/ 1363 w 1586"/>
                <a:gd name="T9" fmla="*/ 790 h 917"/>
                <a:gd name="T10" fmla="*/ 1312 w 1586"/>
                <a:gd name="T11" fmla="*/ 758 h 917"/>
                <a:gd name="T12" fmla="*/ 1255 w 1586"/>
                <a:gd name="T13" fmla="*/ 726 h 917"/>
                <a:gd name="T14" fmla="*/ 1204 w 1586"/>
                <a:gd name="T15" fmla="*/ 694 h 917"/>
                <a:gd name="T16" fmla="*/ 1146 w 1586"/>
                <a:gd name="T17" fmla="*/ 662 h 917"/>
                <a:gd name="T18" fmla="*/ 1096 w 1586"/>
                <a:gd name="T19" fmla="*/ 630 h 917"/>
                <a:gd name="T20" fmla="*/ 1045 w 1586"/>
                <a:gd name="T21" fmla="*/ 605 h 917"/>
                <a:gd name="T22" fmla="*/ 994 w 1586"/>
                <a:gd name="T23" fmla="*/ 573 h 917"/>
                <a:gd name="T24" fmla="*/ 943 w 1586"/>
                <a:gd name="T25" fmla="*/ 541 h 917"/>
                <a:gd name="T26" fmla="*/ 892 w 1586"/>
                <a:gd name="T27" fmla="*/ 516 h 917"/>
                <a:gd name="T28" fmla="*/ 841 w 1586"/>
                <a:gd name="T29" fmla="*/ 484 h 917"/>
                <a:gd name="T30" fmla="*/ 790 w 1586"/>
                <a:gd name="T31" fmla="*/ 458 h 917"/>
                <a:gd name="T32" fmla="*/ 745 w 1586"/>
                <a:gd name="T33" fmla="*/ 433 h 917"/>
                <a:gd name="T34" fmla="*/ 701 w 1586"/>
                <a:gd name="T35" fmla="*/ 401 h 917"/>
                <a:gd name="T36" fmla="*/ 656 w 1586"/>
                <a:gd name="T37" fmla="*/ 376 h 917"/>
                <a:gd name="T38" fmla="*/ 611 w 1586"/>
                <a:gd name="T39" fmla="*/ 350 h 917"/>
                <a:gd name="T40" fmla="*/ 567 w 1586"/>
                <a:gd name="T41" fmla="*/ 325 h 917"/>
                <a:gd name="T42" fmla="*/ 522 w 1586"/>
                <a:gd name="T43" fmla="*/ 305 h 917"/>
                <a:gd name="T44" fmla="*/ 484 w 1586"/>
                <a:gd name="T45" fmla="*/ 280 h 917"/>
                <a:gd name="T46" fmla="*/ 446 w 1586"/>
                <a:gd name="T47" fmla="*/ 255 h 917"/>
                <a:gd name="T48" fmla="*/ 408 w 1586"/>
                <a:gd name="T49" fmla="*/ 235 h 917"/>
                <a:gd name="T50" fmla="*/ 369 w 1586"/>
                <a:gd name="T51" fmla="*/ 216 h 917"/>
                <a:gd name="T52" fmla="*/ 337 w 1586"/>
                <a:gd name="T53" fmla="*/ 197 h 917"/>
                <a:gd name="T54" fmla="*/ 299 w 1586"/>
                <a:gd name="T55" fmla="*/ 178 h 917"/>
                <a:gd name="T56" fmla="*/ 267 w 1586"/>
                <a:gd name="T57" fmla="*/ 159 h 917"/>
                <a:gd name="T58" fmla="*/ 242 w 1586"/>
                <a:gd name="T59" fmla="*/ 140 h 917"/>
                <a:gd name="T60" fmla="*/ 210 w 1586"/>
                <a:gd name="T61" fmla="*/ 121 h 917"/>
                <a:gd name="T62" fmla="*/ 185 w 1586"/>
                <a:gd name="T63" fmla="*/ 108 h 917"/>
                <a:gd name="T64" fmla="*/ 159 w 1586"/>
                <a:gd name="T65" fmla="*/ 95 h 917"/>
                <a:gd name="T66" fmla="*/ 134 w 1586"/>
                <a:gd name="T67" fmla="*/ 83 h 917"/>
                <a:gd name="T68" fmla="*/ 114 w 1586"/>
                <a:gd name="T69" fmla="*/ 70 h 917"/>
                <a:gd name="T70" fmla="*/ 95 w 1586"/>
                <a:gd name="T71" fmla="*/ 57 h 917"/>
                <a:gd name="T72" fmla="*/ 76 w 1586"/>
                <a:gd name="T73" fmla="*/ 44 h 917"/>
                <a:gd name="T74" fmla="*/ 57 w 1586"/>
                <a:gd name="T75" fmla="*/ 38 h 917"/>
                <a:gd name="T76" fmla="*/ 44 w 1586"/>
                <a:gd name="T77" fmla="*/ 25 h 917"/>
                <a:gd name="T78" fmla="*/ 32 w 1586"/>
                <a:gd name="T79" fmla="*/ 19 h 917"/>
                <a:gd name="T80" fmla="*/ 25 w 1586"/>
                <a:gd name="T81" fmla="*/ 12 h 917"/>
                <a:gd name="T82" fmla="*/ 13 w 1586"/>
                <a:gd name="T83" fmla="*/ 6 h 917"/>
                <a:gd name="T84" fmla="*/ 6 w 1586"/>
                <a:gd name="T85" fmla="*/ 6 h 917"/>
                <a:gd name="T86" fmla="*/ 0 w 1586"/>
                <a:gd name="T87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6" h="917">
                  <a:moveTo>
                    <a:pt x="1586" y="917"/>
                  </a:moveTo>
                  <a:lnTo>
                    <a:pt x="1529" y="885"/>
                  </a:lnTo>
                  <a:lnTo>
                    <a:pt x="1478" y="853"/>
                  </a:lnTo>
                  <a:lnTo>
                    <a:pt x="1420" y="821"/>
                  </a:lnTo>
                  <a:lnTo>
                    <a:pt x="1363" y="790"/>
                  </a:lnTo>
                  <a:lnTo>
                    <a:pt x="1312" y="758"/>
                  </a:lnTo>
                  <a:lnTo>
                    <a:pt x="1255" y="726"/>
                  </a:lnTo>
                  <a:lnTo>
                    <a:pt x="1204" y="694"/>
                  </a:lnTo>
                  <a:lnTo>
                    <a:pt x="1146" y="662"/>
                  </a:lnTo>
                  <a:lnTo>
                    <a:pt x="1096" y="630"/>
                  </a:lnTo>
                  <a:lnTo>
                    <a:pt x="1045" y="605"/>
                  </a:lnTo>
                  <a:lnTo>
                    <a:pt x="994" y="573"/>
                  </a:lnTo>
                  <a:lnTo>
                    <a:pt x="943" y="541"/>
                  </a:lnTo>
                  <a:lnTo>
                    <a:pt x="892" y="516"/>
                  </a:lnTo>
                  <a:lnTo>
                    <a:pt x="841" y="484"/>
                  </a:lnTo>
                  <a:lnTo>
                    <a:pt x="790" y="458"/>
                  </a:lnTo>
                  <a:lnTo>
                    <a:pt x="745" y="433"/>
                  </a:lnTo>
                  <a:lnTo>
                    <a:pt x="701" y="401"/>
                  </a:lnTo>
                  <a:lnTo>
                    <a:pt x="656" y="376"/>
                  </a:lnTo>
                  <a:lnTo>
                    <a:pt x="611" y="350"/>
                  </a:lnTo>
                  <a:lnTo>
                    <a:pt x="567" y="325"/>
                  </a:lnTo>
                  <a:lnTo>
                    <a:pt x="522" y="305"/>
                  </a:lnTo>
                  <a:lnTo>
                    <a:pt x="484" y="280"/>
                  </a:lnTo>
                  <a:lnTo>
                    <a:pt x="446" y="255"/>
                  </a:lnTo>
                  <a:lnTo>
                    <a:pt x="408" y="235"/>
                  </a:lnTo>
                  <a:lnTo>
                    <a:pt x="369" y="216"/>
                  </a:lnTo>
                  <a:lnTo>
                    <a:pt x="337" y="197"/>
                  </a:lnTo>
                  <a:lnTo>
                    <a:pt x="299" y="178"/>
                  </a:lnTo>
                  <a:lnTo>
                    <a:pt x="267" y="159"/>
                  </a:lnTo>
                  <a:lnTo>
                    <a:pt x="242" y="140"/>
                  </a:lnTo>
                  <a:lnTo>
                    <a:pt x="210" y="121"/>
                  </a:lnTo>
                  <a:lnTo>
                    <a:pt x="185" y="108"/>
                  </a:lnTo>
                  <a:lnTo>
                    <a:pt x="159" y="95"/>
                  </a:lnTo>
                  <a:lnTo>
                    <a:pt x="134" y="83"/>
                  </a:lnTo>
                  <a:lnTo>
                    <a:pt x="114" y="70"/>
                  </a:lnTo>
                  <a:lnTo>
                    <a:pt x="95" y="57"/>
                  </a:lnTo>
                  <a:lnTo>
                    <a:pt x="76" y="44"/>
                  </a:lnTo>
                  <a:lnTo>
                    <a:pt x="57" y="38"/>
                  </a:lnTo>
                  <a:lnTo>
                    <a:pt x="44" y="25"/>
                  </a:lnTo>
                  <a:lnTo>
                    <a:pt x="32" y="19"/>
                  </a:lnTo>
                  <a:lnTo>
                    <a:pt x="25" y="12"/>
                  </a:lnTo>
                  <a:lnTo>
                    <a:pt x="13" y="6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2" name="Freeform 854"/>
            <p:cNvSpPr>
              <a:spLocks/>
            </p:cNvSpPr>
            <p:nvPr/>
          </p:nvSpPr>
          <p:spPr bwMode="auto">
            <a:xfrm>
              <a:off x="1525" y="1105"/>
              <a:ext cx="917" cy="1586"/>
            </a:xfrm>
            <a:custGeom>
              <a:avLst/>
              <a:gdLst>
                <a:gd name="T0" fmla="*/ 917 w 917"/>
                <a:gd name="T1" fmla="*/ 1586 h 1586"/>
                <a:gd name="T2" fmla="*/ 885 w 917"/>
                <a:gd name="T3" fmla="*/ 1529 h 1586"/>
                <a:gd name="T4" fmla="*/ 853 w 917"/>
                <a:gd name="T5" fmla="*/ 1478 h 1586"/>
                <a:gd name="T6" fmla="*/ 821 w 917"/>
                <a:gd name="T7" fmla="*/ 1420 h 1586"/>
                <a:gd name="T8" fmla="*/ 790 w 917"/>
                <a:gd name="T9" fmla="*/ 1363 h 1586"/>
                <a:gd name="T10" fmla="*/ 758 w 917"/>
                <a:gd name="T11" fmla="*/ 1312 h 1586"/>
                <a:gd name="T12" fmla="*/ 726 w 917"/>
                <a:gd name="T13" fmla="*/ 1255 h 1586"/>
                <a:gd name="T14" fmla="*/ 694 w 917"/>
                <a:gd name="T15" fmla="*/ 1204 h 1586"/>
                <a:gd name="T16" fmla="*/ 662 w 917"/>
                <a:gd name="T17" fmla="*/ 1146 h 1586"/>
                <a:gd name="T18" fmla="*/ 637 w 917"/>
                <a:gd name="T19" fmla="*/ 1096 h 1586"/>
                <a:gd name="T20" fmla="*/ 605 w 917"/>
                <a:gd name="T21" fmla="*/ 1045 h 1586"/>
                <a:gd name="T22" fmla="*/ 573 w 917"/>
                <a:gd name="T23" fmla="*/ 994 h 1586"/>
                <a:gd name="T24" fmla="*/ 541 w 917"/>
                <a:gd name="T25" fmla="*/ 943 h 1586"/>
                <a:gd name="T26" fmla="*/ 516 w 917"/>
                <a:gd name="T27" fmla="*/ 892 h 1586"/>
                <a:gd name="T28" fmla="*/ 484 w 917"/>
                <a:gd name="T29" fmla="*/ 841 h 1586"/>
                <a:gd name="T30" fmla="*/ 458 w 917"/>
                <a:gd name="T31" fmla="*/ 790 h 1586"/>
                <a:gd name="T32" fmla="*/ 433 w 917"/>
                <a:gd name="T33" fmla="*/ 745 h 1586"/>
                <a:gd name="T34" fmla="*/ 407 w 917"/>
                <a:gd name="T35" fmla="*/ 701 h 1586"/>
                <a:gd name="T36" fmla="*/ 376 w 917"/>
                <a:gd name="T37" fmla="*/ 650 h 1586"/>
                <a:gd name="T38" fmla="*/ 350 w 917"/>
                <a:gd name="T39" fmla="*/ 611 h 1586"/>
                <a:gd name="T40" fmla="*/ 331 w 917"/>
                <a:gd name="T41" fmla="*/ 567 h 1586"/>
                <a:gd name="T42" fmla="*/ 305 w 917"/>
                <a:gd name="T43" fmla="*/ 522 h 1586"/>
                <a:gd name="T44" fmla="*/ 280 w 917"/>
                <a:gd name="T45" fmla="*/ 484 h 1586"/>
                <a:gd name="T46" fmla="*/ 261 w 917"/>
                <a:gd name="T47" fmla="*/ 446 h 1586"/>
                <a:gd name="T48" fmla="*/ 235 w 917"/>
                <a:gd name="T49" fmla="*/ 408 h 1586"/>
                <a:gd name="T50" fmla="*/ 216 w 917"/>
                <a:gd name="T51" fmla="*/ 369 h 1586"/>
                <a:gd name="T52" fmla="*/ 197 w 917"/>
                <a:gd name="T53" fmla="*/ 337 h 1586"/>
                <a:gd name="T54" fmla="*/ 178 w 917"/>
                <a:gd name="T55" fmla="*/ 299 h 1586"/>
                <a:gd name="T56" fmla="*/ 159 w 917"/>
                <a:gd name="T57" fmla="*/ 267 h 1586"/>
                <a:gd name="T58" fmla="*/ 140 w 917"/>
                <a:gd name="T59" fmla="*/ 242 h 1586"/>
                <a:gd name="T60" fmla="*/ 121 w 917"/>
                <a:gd name="T61" fmla="*/ 210 h 1586"/>
                <a:gd name="T62" fmla="*/ 108 w 917"/>
                <a:gd name="T63" fmla="*/ 185 h 1586"/>
                <a:gd name="T64" fmla="*/ 95 w 917"/>
                <a:gd name="T65" fmla="*/ 159 h 1586"/>
                <a:gd name="T66" fmla="*/ 83 w 917"/>
                <a:gd name="T67" fmla="*/ 134 h 1586"/>
                <a:gd name="T68" fmla="*/ 70 w 917"/>
                <a:gd name="T69" fmla="*/ 114 h 1586"/>
                <a:gd name="T70" fmla="*/ 57 w 917"/>
                <a:gd name="T71" fmla="*/ 95 h 1586"/>
                <a:gd name="T72" fmla="*/ 44 w 917"/>
                <a:gd name="T73" fmla="*/ 76 h 1586"/>
                <a:gd name="T74" fmla="*/ 38 w 917"/>
                <a:gd name="T75" fmla="*/ 57 h 1586"/>
                <a:gd name="T76" fmla="*/ 25 w 917"/>
                <a:gd name="T77" fmla="*/ 44 h 1586"/>
                <a:gd name="T78" fmla="*/ 19 w 917"/>
                <a:gd name="T79" fmla="*/ 32 h 1586"/>
                <a:gd name="T80" fmla="*/ 12 w 917"/>
                <a:gd name="T81" fmla="*/ 25 h 1586"/>
                <a:gd name="T82" fmla="*/ 12 w 917"/>
                <a:gd name="T83" fmla="*/ 13 h 1586"/>
                <a:gd name="T84" fmla="*/ 6 w 917"/>
                <a:gd name="T85" fmla="*/ 6 h 1586"/>
                <a:gd name="T86" fmla="*/ 0 w 917"/>
                <a:gd name="T87" fmla="*/ 0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7" h="1586">
                  <a:moveTo>
                    <a:pt x="917" y="1586"/>
                  </a:moveTo>
                  <a:lnTo>
                    <a:pt x="885" y="1529"/>
                  </a:lnTo>
                  <a:lnTo>
                    <a:pt x="853" y="1478"/>
                  </a:lnTo>
                  <a:lnTo>
                    <a:pt x="821" y="1420"/>
                  </a:lnTo>
                  <a:lnTo>
                    <a:pt x="790" y="1363"/>
                  </a:lnTo>
                  <a:lnTo>
                    <a:pt x="758" y="1312"/>
                  </a:lnTo>
                  <a:lnTo>
                    <a:pt x="726" y="1255"/>
                  </a:lnTo>
                  <a:lnTo>
                    <a:pt x="694" y="1204"/>
                  </a:lnTo>
                  <a:lnTo>
                    <a:pt x="662" y="1146"/>
                  </a:lnTo>
                  <a:lnTo>
                    <a:pt x="637" y="1096"/>
                  </a:lnTo>
                  <a:lnTo>
                    <a:pt x="605" y="1045"/>
                  </a:lnTo>
                  <a:lnTo>
                    <a:pt x="573" y="994"/>
                  </a:lnTo>
                  <a:lnTo>
                    <a:pt x="541" y="943"/>
                  </a:lnTo>
                  <a:lnTo>
                    <a:pt x="516" y="892"/>
                  </a:lnTo>
                  <a:lnTo>
                    <a:pt x="484" y="841"/>
                  </a:lnTo>
                  <a:lnTo>
                    <a:pt x="458" y="790"/>
                  </a:lnTo>
                  <a:lnTo>
                    <a:pt x="433" y="745"/>
                  </a:lnTo>
                  <a:lnTo>
                    <a:pt x="407" y="701"/>
                  </a:lnTo>
                  <a:lnTo>
                    <a:pt x="376" y="650"/>
                  </a:lnTo>
                  <a:lnTo>
                    <a:pt x="350" y="611"/>
                  </a:lnTo>
                  <a:lnTo>
                    <a:pt x="331" y="567"/>
                  </a:lnTo>
                  <a:lnTo>
                    <a:pt x="305" y="522"/>
                  </a:lnTo>
                  <a:lnTo>
                    <a:pt x="280" y="484"/>
                  </a:lnTo>
                  <a:lnTo>
                    <a:pt x="261" y="446"/>
                  </a:lnTo>
                  <a:lnTo>
                    <a:pt x="235" y="408"/>
                  </a:lnTo>
                  <a:lnTo>
                    <a:pt x="216" y="369"/>
                  </a:lnTo>
                  <a:lnTo>
                    <a:pt x="197" y="337"/>
                  </a:lnTo>
                  <a:lnTo>
                    <a:pt x="178" y="299"/>
                  </a:lnTo>
                  <a:lnTo>
                    <a:pt x="159" y="267"/>
                  </a:lnTo>
                  <a:lnTo>
                    <a:pt x="140" y="242"/>
                  </a:lnTo>
                  <a:lnTo>
                    <a:pt x="121" y="210"/>
                  </a:lnTo>
                  <a:lnTo>
                    <a:pt x="108" y="185"/>
                  </a:lnTo>
                  <a:lnTo>
                    <a:pt x="95" y="159"/>
                  </a:lnTo>
                  <a:lnTo>
                    <a:pt x="83" y="134"/>
                  </a:lnTo>
                  <a:lnTo>
                    <a:pt x="70" y="114"/>
                  </a:lnTo>
                  <a:lnTo>
                    <a:pt x="57" y="95"/>
                  </a:lnTo>
                  <a:lnTo>
                    <a:pt x="44" y="76"/>
                  </a:lnTo>
                  <a:lnTo>
                    <a:pt x="38" y="57"/>
                  </a:lnTo>
                  <a:lnTo>
                    <a:pt x="25" y="44"/>
                  </a:lnTo>
                  <a:lnTo>
                    <a:pt x="19" y="32"/>
                  </a:lnTo>
                  <a:lnTo>
                    <a:pt x="12" y="25"/>
                  </a:lnTo>
                  <a:lnTo>
                    <a:pt x="12" y="13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3" name="Freeform 855"/>
            <p:cNvSpPr>
              <a:spLocks/>
            </p:cNvSpPr>
            <p:nvPr/>
          </p:nvSpPr>
          <p:spPr bwMode="auto">
            <a:xfrm>
              <a:off x="2442" y="863"/>
              <a:ext cx="1" cy="1828"/>
            </a:xfrm>
            <a:custGeom>
              <a:avLst/>
              <a:gdLst>
                <a:gd name="T0" fmla="*/ 1828 h 1828"/>
                <a:gd name="T1" fmla="*/ 1758 h 1828"/>
                <a:gd name="T2" fmla="*/ 1688 h 1828"/>
                <a:gd name="T3" fmla="*/ 1618 h 1828"/>
                <a:gd name="T4" fmla="*/ 1548 h 1828"/>
                <a:gd name="T5" fmla="*/ 1478 h 1828"/>
                <a:gd name="T6" fmla="*/ 1414 h 1828"/>
                <a:gd name="T7" fmla="*/ 1344 h 1828"/>
                <a:gd name="T8" fmla="*/ 1274 h 1828"/>
                <a:gd name="T9" fmla="*/ 1210 h 1828"/>
                <a:gd name="T10" fmla="*/ 1140 h 1828"/>
                <a:gd name="T11" fmla="*/ 1076 h 1828"/>
                <a:gd name="T12" fmla="*/ 1013 h 1828"/>
                <a:gd name="T13" fmla="*/ 949 h 1828"/>
                <a:gd name="T14" fmla="*/ 885 h 1828"/>
                <a:gd name="T15" fmla="*/ 828 h 1828"/>
                <a:gd name="T16" fmla="*/ 771 h 1828"/>
                <a:gd name="T17" fmla="*/ 707 h 1828"/>
                <a:gd name="T18" fmla="*/ 650 h 1828"/>
                <a:gd name="T19" fmla="*/ 599 h 1828"/>
                <a:gd name="T20" fmla="*/ 541 h 1828"/>
                <a:gd name="T21" fmla="*/ 490 h 1828"/>
                <a:gd name="T22" fmla="*/ 439 h 1828"/>
                <a:gd name="T23" fmla="*/ 388 h 1828"/>
                <a:gd name="T24" fmla="*/ 344 h 1828"/>
                <a:gd name="T25" fmla="*/ 293 h 1828"/>
                <a:gd name="T26" fmla="*/ 248 h 1828"/>
                <a:gd name="T27" fmla="*/ 210 h 1828"/>
                <a:gd name="T28" fmla="*/ 172 h 1828"/>
                <a:gd name="T29" fmla="*/ 134 h 1828"/>
                <a:gd name="T30" fmla="*/ 95 h 1828"/>
                <a:gd name="T31" fmla="*/ 63 h 1828"/>
                <a:gd name="T32" fmla="*/ 32 h 1828"/>
                <a:gd name="T33" fmla="*/ 0 h 182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</a:cxnLst>
              <a:rect l="0" t="0" r="r" b="b"/>
              <a:pathLst>
                <a:path h="1828">
                  <a:moveTo>
                    <a:pt x="0" y="1828"/>
                  </a:moveTo>
                  <a:lnTo>
                    <a:pt x="0" y="1758"/>
                  </a:lnTo>
                  <a:lnTo>
                    <a:pt x="0" y="1688"/>
                  </a:lnTo>
                  <a:lnTo>
                    <a:pt x="0" y="1618"/>
                  </a:lnTo>
                  <a:lnTo>
                    <a:pt x="0" y="1548"/>
                  </a:lnTo>
                  <a:lnTo>
                    <a:pt x="0" y="1478"/>
                  </a:lnTo>
                  <a:lnTo>
                    <a:pt x="0" y="1414"/>
                  </a:lnTo>
                  <a:lnTo>
                    <a:pt x="0" y="1344"/>
                  </a:lnTo>
                  <a:lnTo>
                    <a:pt x="0" y="1274"/>
                  </a:lnTo>
                  <a:lnTo>
                    <a:pt x="0" y="1210"/>
                  </a:lnTo>
                  <a:lnTo>
                    <a:pt x="0" y="1140"/>
                  </a:lnTo>
                  <a:lnTo>
                    <a:pt x="0" y="1076"/>
                  </a:lnTo>
                  <a:lnTo>
                    <a:pt x="0" y="1013"/>
                  </a:lnTo>
                  <a:lnTo>
                    <a:pt x="0" y="949"/>
                  </a:lnTo>
                  <a:lnTo>
                    <a:pt x="0" y="885"/>
                  </a:lnTo>
                  <a:lnTo>
                    <a:pt x="0" y="828"/>
                  </a:lnTo>
                  <a:lnTo>
                    <a:pt x="0" y="771"/>
                  </a:lnTo>
                  <a:lnTo>
                    <a:pt x="0" y="707"/>
                  </a:lnTo>
                  <a:lnTo>
                    <a:pt x="0" y="650"/>
                  </a:lnTo>
                  <a:lnTo>
                    <a:pt x="0" y="599"/>
                  </a:lnTo>
                  <a:lnTo>
                    <a:pt x="0" y="541"/>
                  </a:lnTo>
                  <a:lnTo>
                    <a:pt x="0" y="490"/>
                  </a:lnTo>
                  <a:lnTo>
                    <a:pt x="0" y="439"/>
                  </a:lnTo>
                  <a:lnTo>
                    <a:pt x="0" y="388"/>
                  </a:lnTo>
                  <a:lnTo>
                    <a:pt x="0" y="344"/>
                  </a:lnTo>
                  <a:lnTo>
                    <a:pt x="0" y="293"/>
                  </a:lnTo>
                  <a:lnTo>
                    <a:pt x="0" y="248"/>
                  </a:lnTo>
                  <a:lnTo>
                    <a:pt x="0" y="210"/>
                  </a:lnTo>
                  <a:lnTo>
                    <a:pt x="0" y="172"/>
                  </a:lnTo>
                  <a:lnTo>
                    <a:pt x="0" y="134"/>
                  </a:lnTo>
                  <a:lnTo>
                    <a:pt x="0" y="95"/>
                  </a:lnTo>
                  <a:lnTo>
                    <a:pt x="0" y="63"/>
                  </a:lnTo>
                  <a:lnTo>
                    <a:pt x="0" y="3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4" name="Freeform 856"/>
            <p:cNvSpPr>
              <a:spLocks/>
            </p:cNvSpPr>
            <p:nvPr/>
          </p:nvSpPr>
          <p:spPr bwMode="auto">
            <a:xfrm>
              <a:off x="2442" y="1105"/>
              <a:ext cx="917" cy="1586"/>
            </a:xfrm>
            <a:custGeom>
              <a:avLst/>
              <a:gdLst>
                <a:gd name="T0" fmla="*/ 0 w 917"/>
                <a:gd name="T1" fmla="*/ 1586 h 1586"/>
                <a:gd name="T2" fmla="*/ 32 w 917"/>
                <a:gd name="T3" fmla="*/ 1529 h 1586"/>
                <a:gd name="T4" fmla="*/ 64 w 917"/>
                <a:gd name="T5" fmla="*/ 1478 h 1586"/>
                <a:gd name="T6" fmla="*/ 96 w 917"/>
                <a:gd name="T7" fmla="*/ 1420 h 1586"/>
                <a:gd name="T8" fmla="*/ 127 w 917"/>
                <a:gd name="T9" fmla="*/ 1363 h 1586"/>
                <a:gd name="T10" fmla="*/ 159 w 917"/>
                <a:gd name="T11" fmla="*/ 1312 h 1586"/>
                <a:gd name="T12" fmla="*/ 191 w 917"/>
                <a:gd name="T13" fmla="*/ 1255 h 1586"/>
                <a:gd name="T14" fmla="*/ 223 w 917"/>
                <a:gd name="T15" fmla="*/ 1204 h 1586"/>
                <a:gd name="T16" fmla="*/ 255 w 917"/>
                <a:gd name="T17" fmla="*/ 1146 h 1586"/>
                <a:gd name="T18" fmla="*/ 280 w 917"/>
                <a:gd name="T19" fmla="*/ 1096 h 1586"/>
                <a:gd name="T20" fmla="*/ 312 w 917"/>
                <a:gd name="T21" fmla="*/ 1045 h 1586"/>
                <a:gd name="T22" fmla="*/ 344 w 917"/>
                <a:gd name="T23" fmla="*/ 994 h 1586"/>
                <a:gd name="T24" fmla="*/ 376 w 917"/>
                <a:gd name="T25" fmla="*/ 943 h 1586"/>
                <a:gd name="T26" fmla="*/ 401 w 917"/>
                <a:gd name="T27" fmla="*/ 892 h 1586"/>
                <a:gd name="T28" fmla="*/ 433 w 917"/>
                <a:gd name="T29" fmla="*/ 841 h 1586"/>
                <a:gd name="T30" fmla="*/ 459 w 917"/>
                <a:gd name="T31" fmla="*/ 790 h 1586"/>
                <a:gd name="T32" fmla="*/ 484 w 917"/>
                <a:gd name="T33" fmla="*/ 745 h 1586"/>
                <a:gd name="T34" fmla="*/ 510 w 917"/>
                <a:gd name="T35" fmla="*/ 701 h 1586"/>
                <a:gd name="T36" fmla="*/ 542 w 917"/>
                <a:gd name="T37" fmla="*/ 650 h 1586"/>
                <a:gd name="T38" fmla="*/ 567 w 917"/>
                <a:gd name="T39" fmla="*/ 611 h 1586"/>
                <a:gd name="T40" fmla="*/ 592 w 917"/>
                <a:gd name="T41" fmla="*/ 567 h 1586"/>
                <a:gd name="T42" fmla="*/ 612 w 917"/>
                <a:gd name="T43" fmla="*/ 522 h 1586"/>
                <a:gd name="T44" fmla="*/ 637 w 917"/>
                <a:gd name="T45" fmla="*/ 484 h 1586"/>
                <a:gd name="T46" fmla="*/ 656 w 917"/>
                <a:gd name="T47" fmla="*/ 446 h 1586"/>
                <a:gd name="T48" fmla="*/ 682 w 917"/>
                <a:gd name="T49" fmla="*/ 408 h 1586"/>
                <a:gd name="T50" fmla="*/ 701 w 917"/>
                <a:gd name="T51" fmla="*/ 369 h 1586"/>
                <a:gd name="T52" fmla="*/ 720 w 917"/>
                <a:gd name="T53" fmla="*/ 337 h 1586"/>
                <a:gd name="T54" fmla="*/ 739 w 917"/>
                <a:gd name="T55" fmla="*/ 299 h 1586"/>
                <a:gd name="T56" fmla="*/ 758 w 917"/>
                <a:gd name="T57" fmla="*/ 267 h 1586"/>
                <a:gd name="T58" fmla="*/ 777 w 917"/>
                <a:gd name="T59" fmla="*/ 242 h 1586"/>
                <a:gd name="T60" fmla="*/ 796 w 917"/>
                <a:gd name="T61" fmla="*/ 210 h 1586"/>
                <a:gd name="T62" fmla="*/ 809 w 917"/>
                <a:gd name="T63" fmla="*/ 185 h 1586"/>
                <a:gd name="T64" fmla="*/ 822 w 917"/>
                <a:gd name="T65" fmla="*/ 159 h 1586"/>
                <a:gd name="T66" fmla="*/ 835 w 917"/>
                <a:gd name="T67" fmla="*/ 134 h 1586"/>
                <a:gd name="T68" fmla="*/ 847 w 917"/>
                <a:gd name="T69" fmla="*/ 114 h 1586"/>
                <a:gd name="T70" fmla="*/ 860 w 917"/>
                <a:gd name="T71" fmla="*/ 95 h 1586"/>
                <a:gd name="T72" fmla="*/ 873 w 917"/>
                <a:gd name="T73" fmla="*/ 76 h 1586"/>
                <a:gd name="T74" fmla="*/ 879 w 917"/>
                <a:gd name="T75" fmla="*/ 57 h 1586"/>
                <a:gd name="T76" fmla="*/ 892 w 917"/>
                <a:gd name="T77" fmla="*/ 44 h 1586"/>
                <a:gd name="T78" fmla="*/ 898 w 917"/>
                <a:gd name="T79" fmla="*/ 32 h 1586"/>
                <a:gd name="T80" fmla="*/ 905 w 917"/>
                <a:gd name="T81" fmla="*/ 25 h 1586"/>
                <a:gd name="T82" fmla="*/ 911 w 917"/>
                <a:gd name="T83" fmla="*/ 13 h 1586"/>
                <a:gd name="T84" fmla="*/ 911 w 917"/>
                <a:gd name="T85" fmla="*/ 6 h 1586"/>
                <a:gd name="T86" fmla="*/ 917 w 917"/>
                <a:gd name="T87" fmla="*/ 0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7" h="1586">
                  <a:moveTo>
                    <a:pt x="0" y="1586"/>
                  </a:moveTo>
                  <a:lnTo>
                    <a:pt x="32" y="1529"/>
                  </a:lnTo>
                  <a:lnTo>
                    <a:pt x="64" y="1478"/>
                  </a:lnTo>
                  <a:lnTo>
                    <a:pt x="96" y="1420"/>
                  </a:lnTo>
                  <a:lnTo>
                    <a:pt x="127" y="1363"/>
                  </a:lnTo>
                  <a:lnTo>
                    <a:pt x="159" y="1312"/>
                  </a:lnTo>
                  <a:lnTo>
                    <a:pt x="191" y="1255"/>
                  </a:lnTo>
                  <a:lnTo>
                    <a:pt x="223" y="1204"/>
                  </a:lnTo>
                  <a:lnTo>
                    <a:pt x="255" y="1146"/>
                  </a:lnTo>
                  <a:lnTo>
                    <a:pt x="280" y="1096"/>
                  </a:lnTo>
                  <a:lnTo>
                    <a:pt x="312" y="1045"/>
                  </a:lnTo>
                  <a:lnTo>
                    <a:pt x="344" y="994"/>
                  </a:lnTo>
                  <a:lnTo>
                    <a:pt x="376" y="943"/>
                  </a:lnTo>
                  <a:lnTo>
                    <a:pt x="401" y="892"/>
                  </a:lnTo>
                  <a:lnTo>
                    <a:pt x="433" y="841"/>
                  </a:lnTo>
                  <a:lnTo>
                    <a:pt x="459" y="790"/>
                  </a:lnTo>
                  <a:lnTo>
                    <a:pt x="484" y="745"/>
                  </a:lnTo>
                  <a:lnTo>
                    <a:pt x="510" y="701"/>
                  </a:lnTo>
                  <a:lnTo>
                    <a:pt x="542" y="650"/>
                  </a:lnTo>
                  <a:lnTo>
                    <a:pt x="567" y="611"/>
                  </a:lnTo>
                  <a:lnTo>
                    <a:pt x="592" y="567"/>
                  </a:lnTo>
                  <a:lnTo>
                    <a:pt x="612" y="522"/>
                  </a:lnTo>
                  <a:lnTo>
                    <a:pt x="637" y="484"/>
                  </a:lnTo>
                  <a:lnTo>
                    <a:pt x="656" y="446"/>
                  </a:lnTo>
                  <a:lnTo>
                    <a:pt x="682" y="408"/>
                  </a:lnTo>
                  <a:lnTo>
                    <a:pt x="701" y="369"/>
                  </a:lnTo>
                  <a:lnTo>
                    <a:pt x="720" y="337"/>
                  </a:lnTo>
                  <a:lnTo>
                    <a:pt x="739" y="299"/>
                  </a:lnTo>
                  <a:lnTo>
                    <a:pt x="758" y="267"/>
                  </a:lnTo>
                  <a:lnTo>
                    <a:pt x="777" y="242"/>
                  </a:lnTo>
                  <a:lnTo>
                    <a:pt x="796" y="210"/>
                  </a:lnTo>
                  <a:lnTo>
                    <a:pt x="809" y="185"/>
                  </a:lnTo>
                  <a:lnTo>
                    <a:pt x="822" y="159"/>
                  </a:lnTo>
                  <a:lnTo>
                    <a:pt x="835" y="134"/>
                  </a:lnTo>
                  <a:lnTo>
                    <a:pt x="847" y="114"/>
                  </a:lnTo>
                  <a:lnTo>
                    <a:pt x="860" y="95"/>
                  </a:lnTo>
                  <a:lnTo>
                    <a:pt x="873" y="76"/>
                  </a:lnTo>
                  <a:lnTo>
                    <a:pt x="879" y="57"/>
                  </a:lnTo>
                  <a:lnTo>
                    <a:pt x="892" y="44"/>
                  </a:lnTo>
                  <a:lnTo>
                    <a:pt x="898" y="32"/>
                  </a:lnTo>
                  <a:lnTo>
                    <a:pt x="905" y="25"/>
                  </a:lnTo>
                  <a:lnTo>
                    <a:pt x="911" y="13"/>
                  </a:lnTo>
                  <a:lnTo>
                    <a:pt x="911" y="6"/>
                  </a:lnTo>
                  <a:lnTo>
                    <a:pt x="91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5" name="Freeform 857"/>
            <p:cNvSpPr>
              <a:spLocks/>
            </p:cNvSpPr>
            <p:nvPr/>
          </p:nvSpPr>
          <p:spPr bwMode="auto">
            <a:xfrm>
              <a:off x="2442" y="1774"/>
              <a:ext cx="1586" cy="917"/>
            </a:xfrm>
            <a:custGeom>
              <a:avLst/>
              <a:gdLst>
                <a:gd name="T0" fmla="*/ 0 w 1586"/>
                <a:gd name="T1" fmla="*/ 917 h 917"/>
                <a:gd name="T2" fmla="*/ 57 w 1586"/>
                <a:gd name="T3" fmla="*/ 885 h 917"/>
                <a:gd name="T4" fmla="*/ 108 w 1586"/>
                <a:gd name="T5" fmla="*/ 853 h 917"/>
                <a:gd name="T6" fmla="*/ 166 w 1586"/>
                <a:gd name="T7" fmla="*/ 821 h 917"/>
                <a:gd name="T8" fmla="*/ 223 w 1586"/>
                <a:gd name="T9" fmla="*/ 790 h 917"/>
                <a:gd name="T10" fmla="*/ 274 w 1586"/>
                <a:gd name="T11" fmla="*/ 758 h 917"/>
                <a:gd name="T12" fmla="*/ 331 w 1586"/>
                <a:gd name="T13" fmla="*/ 726 h 917"/>
                <a:gd name="T14" fmla="*/ 382 w 1586"/>
                <a:gd name="T15" fmla="*/ 694 h 917"/>
                <a:gd name="T16" fmla="*/ 440 w 1586"/>
                <a:gd name="T17" fmla="*/ 662 h 917"/>
                <a:gd name="T18" fmla="*/ 491 w 1586"/>
                <a:gd name="T19" fmla="*/ 630 h 917"/>
                <a:gd name="T20" fmla="*/ 542 w 1586"/>
                <a:gd name="T21" fmla="*/ 605 h 917"/>
                <a:gd name="T22" fmla="*/ 592 w 1586"/>
                <a:gd name="T23" fmla="*/ 573 h 917"/>
                <a:gd name="T24" fmla="*/ 643 w 1586"/>
                <a:gd name="T25" fmla="*/ 541 h 917"/>
                <a:gd name="T26" fmla="*/ 694 w 1586"/>
                <a:gd name="T27" fmla="*/ 516 h 917"/>
                <a:gd name="T28" fmla="*/ 745 w 1586"/>
                <a:gd name="T29" fmla="*/ 484 h 917"/>
                <a:gd name="T30" fmla="*/ 796 w 1586"/>
                <a:gd name="T31" fmla="*/ 458 h 917"/>
                <a:gd name="T32" fmla="*/ 841 w 1586"/>
                <a:gd name="T33" fmla="*/ 433 h 917"/>
                <a:gd name="T34" fmla="*/ 886 w 1586"/>
                <a:gd name="T35" fmla="*/ 401 h 917"/>
                <a:gd name="T36" fmla="*/ 936 w 1586"/>
                <a:gd name="T37" fmla="*/ 376 h 917"/>
                <a:gd name="T38" fmla="*/ 975 w 1586"/>
                <a:gd name="T39" fmla="*/ 350 h 917"/>
                <a:gd name="T40" fmla="*/ 1019 w 1586"/>
                <a:gd name="T41" fmla="*/ 325 h 917"/>
                <a:gd name="T42" fmla="*/ 1064 w 1586"/>
                <a:gd name="T43" fmla="*/ 305 h 917"/>
                <a:gd name="T44" fmla="*/ 1102 w 1586"/>
                <a:gd name="T45" fmla="*/ 280 h 917"/>
                <a:gd name="T46" fmla="*/ 1140 w 1586"/>
                <a:gd name="T47" fmla="*/ 255 h 917"/>
                <a:gd name="T48" fmla="*/ 1179 w 1586"/>
                <a:gd name="T49" fmla="*/ 235 h 917"/>
                <a:gd name="T50" fmla="*/ 1217 w 1586"/>
                <a:gd name="T51" fmla="*/ 216 h 917"/>
                <a:gd name="T52" fmla="*/ 1249 w 1586"/>
                <a:gd name="T53" fmla="*/ 197 h 917"/>
                <a:gd name="T54" fmla="*/ 1287 w 1586"/>
                <a:gd name="T55" fmla="*/ 178 h 917"/>
                <a:gd name="T56" fmla="*/ 1319 w 1586"/>
                <a:gd name="T57" fmla="*/ 159 h 917"/>
                <a:gd name="T58" fmla="*/ 1344 w 1586"/>
                <a:gd name="T59" fmla="*/ 140 h 917"/>
                <a:gd name="T60" fmla="*/ 1376 w 1586"/>
                <a:gd name="T61" fmla="*/ 121 h 917"/>
                <a:gd name="T62" fmla="*/ 1402 w 1586"/>
                <a:gd name="T63" fmla="*/ 108 h 917"/>
                <a:gd name="T64" fmla="*/ 1427 w 1586"/>
                <a:gd name="T65" fmla="*/ 95 h 917"/>
                <a:gd name="T66" fmla="*/ 1452 w 1586"/>
                <a:gd name="T67" fmla="*/ 83 h 917"/>
                <a:gd name="T68" fmla="*/ 1472 w 1586"/>
                <a:gd name="T69" fmla="*/ 70 h 917"/>
                <a:gd name="T70" fmla="*/ 1491 w 1586"/>
                <a:gd name="T71" fmla="*/ 57 h 917"/>
                <a:gd name="T72" fmla="*/ 1510 w 1586"/>
                <a:gd name="T73" fmla="*/ 44 h 917"/>
                <a:gd name="T74" fmla="*/ 1529 w 1586"/>
                <a:gd name="T75" fmla="*/ 38 h 917"/>
                <a:gd name="T76" fmla="*/ 1542 w 1586"/>
                <a:gd name="T77" fmla="*/ 25 h 917"/>
                <a:gd name="T78" fmla="*/ 1554 w 1586"/>
                <a:gd name="T79" fmla="*/ 19 h 917"/>
                <a:gd name="T80" fmla="*/ 1561 w 1586"/>
                <a:gd name="T81" fmla="*/ 12 h 917"/>
                <a:gd name="T82" fmla="*/ 1574 w 1586"/>
                <a:gd name="T83" fmla="*/ 6 h 917"/>
                <a:gd name="T84" fmla="*/ 1580 w 1586"/>
                <a:gd name="T85" fmla="*/ 6 h 917"/>
                <a:gd name="T86" fmla="*/ 1586 w 1586"/>
                <a:gd name="T87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6" h="917">
                  <a:moveTo>
                    <a:pt x="0" y="917"/>
                  </a:moveTo>
                  <a:lnTo>
                    <a:pt x="57" y="885"/>
                  </a:lnTo>
                  <a:lnTo>
                    <a:pt x="108" y="853"/>
                  </a:lnTo>
                  <a:lnTo>
                    <a:pt x="166" y="821"/>
                  </a:lnTo>
                  <a:lnTo>
                    <a:pt x="223" y="790"/>
                  </a:lnTo>
                  <a:lnTo>
                    <a:pt x="274" y="758"/>
                  </a:lnTo>
                  <a:lnTo>
                    <a:pt x="331" y="726"/>
                  </a:lnTo>
                  <a:lnTo>
                    <a:pt x="382" y="694"/>
                  </a:lnTo>
                  <a:lnTo>
                    <a:pt x="440" y="662"/>
                  </a:lnTo>
                  <a:lnTo>
                    <a:pt x="491" y="630"/>
                  </a:lnTo>
                  <a:lnTo>
                    <a:pt x="542" y="605"/>
                  </a:lnTo>
                  <a:lnTo>
                    <a:pt x="592" y="573"/>
                  </a:lnTo>
                  <a:lnTo>
                    <a:pt x="643" y="541"/>
                  </a:lnTo>
                  <a:lnTo>
                    <a:pt x="694" y="516"/>
                  </a:lnTo>
                  <a:lnTo>
                    <a:pt x="745" y="484"/>
                  </a:lnTo>
                  <a:lnTo>
                    <a:pt x="796" y="458"/>
                  </a:lnTo>
                  <a:lnTo>
                    <a:pt x="841" y="433"/>
                  </a:lnTo>
                  <a:lnTo>
                    <a:pt x="886" y="401"/>
                  </a:lnTo>
                  <a:lnTo>
                    <a:pt x="936" y="376"/>
                  </a:lnTo>
                  <a:lnTo>
                    <a:pt x="975" y="350"/>
                  </a:lnTo>
                  <a:lnTo>
                    <a:pt x="1019" y="325"/>
                  </a:lnTo>
                  <a:lnTo>
                    <a:pt x="1064" y="305"/>
                  </a:lnTo>
                  <a:lnTo>
                    <a:pt x="1102" y="280"/>
                  </a:lnTo>
                  <a:lnTo>
                    <a:pt x="1140" y="255"/>
                  </a:lnTo>
                  <a:lnTo>
                    <a:pt x="1179" y="235"/>
                  </a:lnTo>
                  <a:lnTo>
                    <a:pt x="1217" y="216"/>
                  </a:lnTo>
                  <a:lnTo>
                    <a:pt x="1249" y="197"/>
                  </a:lnTo>
                  <a:lnTo>
                    <a:pt x="1287" y="178"/>
                  </a:lnTo>
                  <a:lnTo>
                    <a:pt x="1319" y="159"/>
                  </a:lnTo>
                  <a:lnTo>
                    <a:pt x="1344" y="140"/>
                  </a:lnTo>
                  <a:lnTo>
                    <a:pt x="1376" y="121"/>
                  </a:lnTo>
                  <a:lnTo>
                    <a:pt x="1402" y="108"/>
                  </a:lnTo>
                  <a:lnTo>
                    <a:pt x="1427" y="95"/>
                  </a:lnTo>
                  <a:lnTo>
                    <a:pt x="1452" y="83"/>
                  </a:lnTo>
                  <a:lnTo>
                    <a:pt x="1472" y="70"/>
                  </a:lnTo>
                  <a:lnTo>
                    <a:pt x="1491" y="57"/>
                  </a:lnTo>
                  <a:lnTo>
                    <a:pt x="1510" y="44"/>
                  </a:lnTo>
                  <a:lnTo>
                    <a:pt x="1529" y="38"/>
                  </a:lnTo>
                  <a:lnTo>
                    <a:pt x="1542" y="25"/>
                  </a:lnTo>
                  <a:lnTo>
                    <a:pt x="1554" y="19"/>
                  </a:lnTo>
                  <a:lnTo>
                    <a:pt x="1561" y="12"/>
                  </a:lnTo>
                  <a:lnTo>
                    <a:pt x="1574" y="6"/>
                  </a:lnTo>
                  <a:lnTo>
                    <a:pt x="1580" y="6"/>
                  </a:lnTo>
                  <a:lnTo>
                    <a:pt x="158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6" name="Freeform 858"/>
            <p:cNvSpPr>
              <a:spLocks/>
            </p:cNvSpPr>
            <p:nvPr/>
          </p:nvSpPr>
          <p:spPr bwMode="auto">
            <a:xfrm>
              <a:off x="2442" y="2691"/>
              <a:ext cx="1835" cy="1"/>
            </a:xfrm>
            <a:custGeom>
              <a:avLst/>
              <a:gdLst>
                <a:gd name="T0" fmla="*/ 0 w 1835"/>
                <a:gd name="T1" fmla="*/ 64 w 1835"/>
                <a:gd name="T2" fmla="*/ 127 w 1835"/>
                <a:gd name="T3" fmla="*/ 191 w 1835"/>
                <a:gd name="T4" fmla="*/ 255 w 1835"/>
                <a:gd name="T5" fmla="*/ 319 w 1835"/>
                <a:gd name="T6" fmla="*/ 382 w 1835"/>
                <a:gd name="T7" fmla="*/ 446 w 1835"/>
                <a:gd name="T8" fmla="*/ 503 w 1835"/>
                <a:gd name="T9" fmla="*/ 567 w 1835"/>
                <a:gd name="T10" fmla="*/ 624 w 1835"/>
                <a:gd name="T11" fmla="*/ 688 w 1835"/>
                <a:gd name="T12" fmla="*/ 745 w 1835"/>
                <a:gd name="T13" fmla="*/ 803 w 1835"/>
                <a:gd name="T14" fmla="*/ 860 w 1835"/>
                <a:gd name="T15" fmla="*/ 917 w 1835"/>
                <a:gd name="T16" fmla="*/ 975 w 1835"/>
                <a:gd name="T17" fmla="*/ 1026 w 1835"/>
                <a:gd name="T18" fmla="*/ 1077 w 1835"/>
                <a:gd name="T19" fmla="*/ 1128 w 1835"/>
                <a:gd name="T20" fmla="*/ 1179 w 1835"/>
                <a:gd name="T21" fmla="*/ 1230 w 1835"/>
                <a:gd name="T22" fmla="*/ 1274 w 1835"/>
                <a:gd name="T23" fmla="*/ 1319 w 1835"/>
                <a:gd name="T24" fmla="*/ 1363 w 1835"/>
                <a:gd name="T25" fmla="*/ 1402 w 1835"/>
                <a:gd name="T26" fmla="*/ 1446 w 1835"/>
                <a:gd name="T27" fmla="*/ 1484 w 1835"/>
                <a:gd name="T28" fmla="*/ 1523 w 1835"/>
                <a:gd name="T29" fmla="*/ 1554 w 1835"/>
                <a:gd name="T30" fmla="*/ 1586 w 1835"/>
                <a:gd name="T31" fmla="*/ 1618 w 1835"/>
                <a:gd name="T32" fmla="*/ 1650 w 1835"/>
                <a:gd name="T33" fmla="*/ 1675 w 1835"/>
                <a:gd name="T34" fmla="*/ 1701 w 1835"/>
                <a:gd name="T35" fmla="*/ 1720 w 1835"/>
                <a:gd name="T36" fmla="*/ 1746 w 1835"/>
                <a:gd name="T37" fmla="*/ 1765 w 1835"/>
                <a:gd name="T38" fmla="*/ 1777 w 1835"/>
                <a:gd name="T39" fmla="*/ 1796 w 1835"/>
                <a:gd name="T40" fmla="*/ 1803 w 1835"/>
                <a:gd name="T41" fmla="*/ 1816 w 1835"/>
                <a:gd name="T42" fmla="*/ 1822 w 1835"/>
                <a:gd name="T43" fmla="*/ 1828 w 1835"/>
                <a:gd name="T44" fmla="*/ 1835 w 183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</a:cxnLst>
              <a:rect l="0" t="0" r="r" b="b"/>
              <a:pathLst>
                <a:path w="1835">
                  <a:moveTo>
                    <a:pt x="0" y="0"/>
                  </a:moveTo>
                  <a:lnTo>
                    <a:pt x="64" y="0"/>
                  </a:lnTo>
                  <a:lnTo>
                    <a:pt x="127" y="0"/>
                  </a:lnTo>
                  <a:lnTo>
                    <a:pt x="191" y="0"/>
                  </a:lnTo>
                  <a:lnTo>
                    <a:pt x="255" y="0"/>
                  </a:lnTo>
                  <a:lnTo>
                    <a:pt x="319" y="0"/>
                  </a:lnTo>
                  <a:lnTo>
                    <a:pt x="382" y="0"/>
                  </a:lnTo>
                  <a:lnTo>
                    <a:pt x="446" y="0"/>
                  </a:lnTo>
                  <a:lnTo>
                    <a:pt x="503" y="0"/>
                  </a:lnTo>
                  <a:lnTo>
                    <a:pt x="567" y="0"/>
                  </a:lnTo>
                  <a:lnTo>
                    <a:pt x="624" y="0"/>
                  </a:lnTo>
                  <a:lnTo>
                    <a:pt x="688" y="0"/>
                  </a:lnTo>
                  <a:lnTo>
                    <a:pt x="745" y="0"/>
                  </a:lnTo>
                  <a:lnTo>
                    <a:pt x="803" y="0"/>
                  </a:lnTo>
                  <a:lnTo>
                    <a:pt x="860" y="0"/>
                  </a:lnTo>
                  <a:lnTo>
                    <a:pt x="917" y="0"/>
                  </a:lnTo>
                  <a:lnTo>
                    <a:pt x="975" y="0"/>
                  </a:lnTo>
                  <a:lnTo>
                    <a:pt x="1026" y="0"/>
                  </a:lnTo>
                  <a:lnTo>
                    <a:pt x="1077" y="0"/>
                  </a:lnTo>
                  <a:lnTo>
                    <a:pt x="1128" y="0"/>
                  </a:lnTo>
                  <a:lnTo>
                    <a:pt x="1179" y="0"/>
                  </a:lnTo>
                  <a:lnTo>
                    <a:pt x="1230" y="0"/>
                  </a:lnTo>
                  <a:lnTo>
                    <a:pt x="1274" y="0"/>
                  </a:lnTo>
                  <a:lnTo>
                    <a:pt x="1319" y="0"/>
                  </a:lnTo>
                  <a:lnTo>
                    <a:pt x="1363" y="0"/>
                  </a:lnTo>
                  <a:lnTo>
                    <a:pt x="1402" y="0"/>
                  </a:lnTo>
                  <a:lnTo>
                    <a:pt x="1446" y="0"/>
                  </a:lnTo>
                  <a:lnTo>
                    <a:pt x="1484" y="0"/>
                  </a:lnTo>
                  <a:lnTo>
                    <a:pt x="1523" y="0"/>
                  </a:lnTo>
                  <a:lnTo>
                    <a:pt x="1554" y="0"/>
                  </a:lnTo>
                  <a:lnTo>
                    <a:pt x="1586" y="0"/>
                  </a:lnTo>
                  <a:lnTo>
                    <a:pt x="1618" y="0"/>
                  </a:lnTo>
                  <a:lnTo>
                    <a:pt x="1650" y="0"/>
                  </a:lnTo>
                  <a:lnTo>
                    <a:pt x="1675" y="0"/>
                  </a:lnTo>
                  <a:lnTo>
                    <a:pt x="1701" y="0"/>
                  </a:lnTo>
                  <a:lnTo>
                    <a:pt x="1720" y="0"/>
                  </a:lnTo>
                  <a:lnTo>
                    <a:pt x="1746" y="0"/>
                  </a:lnTo>
                  <a:lnTo>
                    <a:pt x="1765" y="0"/>
                  </a:lnTo>
                  <a:lnTo>
                    <a:pt x="1777" y="0"/>
                  </a:lnTo>
                  <a:lnTo>
                    <a:pt x="1796" y="0"/>
                  </a:lnTo>
                  <a:lnTo>
                    <a:pt x="1803" y="0"/>
                  </a:lnTo>
                  <a:lnTo>
                    <a:pt x="1816" y="0"/>
                  </a:lnTo>
                  <a:lnTo>
                    <a:pt x="1822" y="0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7" name="Freeform 859"/>
            <p:cNvSpPr>
              <a:spLocks/>
            </p:cNvSpPr>
            <p:nvPr/>
          </p:nvSpPr>
          <p:spPr bwMode="auto">
            <a:xfrm>
              <a:off x="2442" y="2691"/>
              <a:ext cx="1586" cy="917"/>
            </a:xfrm>
            <a:custGeom>
              <a:avLst/>
              <a:gdLst>
                <a:gd name="T0" fmla="*/ 0 w 1586"/>
                <a:gd name="T1" fmla="*/ 0 h 917"/>
                <a:gd name="T2" fmla="*/ 57 w 1586"/>
                <a:gd name="T3" fmla="*/ 32 h 917"/>
                <a:gd name="T4" fmla="*/ 108 w 1586"/>
                <a:gd name="T5" fmla="*/ 64 h 917"/>
                <a:gd name="T6" fmla="*/ 166 w 1586"/>
                <a:gd name="T7" fmla="*/ 96 h 917"/>
                <a:gd name="T8" fmla="*/ 223 w 1586"/>
                <a:gd name="T9" fmla="*/ 127 h 917"/>
                <a:gd name="T10" fmla="*/ 274 w 1586"/>
                <a:gd name="T11" fmla="*/ 159 h 917"/>
                <a:gd name="T12" fmla="*/ 331 w 1586"/>
                <a:gd name="T13" fmla="*/ 191 h 917"/>
                <a:gd name="T14" fmla="*/ 382 w 1586"/>
                <a:gd name="T15" fmla="*/ 223 h 917"/>
                <a:gd name="T16" fmla="*/ 440 w 1586"/>
                <a:gd name="T17" fmla="*/ 255 h 917"/>
                <a:gd name="T18" fmla="*/ 491 w 1586"/>
                <a:gd name="T19" fmla="*/ 280 h 917"/>
                <a:gd name="T20" fmla="*/ 542 w 1586"/>
                <a:gd name="T21" fmla="*/ 312 h 917"/>
                <a:gd name="T22" fmla="*/ 592 w 1586"/>
                <a:gd name="T23" fmla="*/ 344 h 917"/>
                <a:gd name="T24" fmla="*/ 643 w 1586"/>
                <a:gd name="T25" fmla="*/ 376 h 917"/>
                <a:gd name="T26" fmla="*/ 694 w 1586"/>
                <a:gd name="T27" fmla="*/ 401 h 917"/>
                <a:gd name="T28" fmla="*/ 745 w 1586"/>
                <a:gd name="T29" fmla="*/ 433 h 917"/>
                <a:gd name="T30" fmla="*/ 796 w 1586"/>
                <a:gd name="T31" fmla="*/ 459 h 917"/>
                <a:gd name="T32" fmla="*/ 841 w 1586"/>
                <a:gd name="T33" fmla="*/ 484 h 917"/>
                <a:gd name="T34" fmla="*/ 886 w 1586"/>
                <a:gd name="T35" fmla="*/ 510 h 917"/>
                <a:gd name="T36" fmla="*/ 936 w 1586"/>
                <a:gd name="T37" fmla="*/ 542 h 917"/>
                <a:gd name="T38" fmla="*/ 975 w 1586"/>
                <a:gd name="T39" fmla="*/ 567 h 917"/>
                <a:gd name="T40" fmla="*/ 1019 w 1586"/>
                <a:gd name="T41" fmla="*/ 586 h 917"/>
                <a:gd name="T42" fmla="*/ 1064 w 1586"/>
                <a:gd name="T43" fmla="*/ 612 h 917"/>
                <a:gd name="T44" fmla="*/ 1102 w 1586"/>
                <a:gd name="T45" fmla="*/ 637 h 917"/>
                <a:gd name="T46" fmla="*/ 1140 w 1586"/>
                <a:gd name="T47" fmla="*/ 656 h 917"/>
                <a:gd name="T48" fmla="*/ 1179 w 1586"/>
                <a:gd name="T49" fmla="*/ 682 h 917"/>
                <a:gd name="T50" fmla="*/ 1217 w 1586"/>
                <a:gd name="T51" fmla="*/ 701 h 917"/>
                <a:gd name="T52" fmla="*/ 1249 w 1586"/>
                <a:gd name="T53" fmla="*/ 720 h 917"/>
                <a:gd name="T54" fmla="*/ 1287 w 1586"/>
                <a:gd name="T55" fmla="*/ 739 h 917"/>
                <a:gd name="T56" fmla="*/ 1319 w 1586"/>
                <a:gd name="T57" fmla="*/ 758 h 917"/>
                <a:gd name="T58" fmla="*/ 1344 w 1586"/>
                <a:gd name="T59" fmla="*/ 777 h 917"/>
                <a:gd name="T60" fmla="*/ 1376 w 1586"/>
                <a:gd name="T61" fmla="*/ 796 h 917"/>
                <a:gd name="T62" fmla="*/ 1402 w 1586"/>
                <a:gd name="T63" fmla="*/ 809 h 917"/>
                <a:gd name="T64" fmla="*/ 1427 w 1586"/>
                <a:gd name="T65" fmla="*/ 822 h 917"/>
                <a:gd name="T66" fmla="*/ 1452 w 1586"/>
                <a:gd name="T67" fmla="*/ 835 h 917"/>
                <a:gd name="T68" fmla="*/ 1472 w 1586"/>
                <a:gd name="T69" fmla="*/ 847 h 917"/>
                <a:gd name="T70" fmla="*/ 1491 w 1586"/>
                <a:gd name="T71" fmla="*/ 860 h 917"/>
                <a:gd name="T72" fmla="*/ 1510 w 1586"/>
                <a:gd name="T73" fmla="*/ 873 h 917"/>
                <a:gd name="T74" fmla="*/ 1529 w 1586"/>
                <a:gd name="T75" fmla="*/ 879 h 917"/>
                <a:gd name="T76" fmla="*/ 1542 w 1586"/>
                <a:gd name="T77" fmla="*/ 892 h 917"/>
                <a:gd name="T78" fmla="*/ 1554 w 1586"/>
                <a:gd name="T79" fmla="*/ 898 h 917"/>
                <a:gd name="T80" fmla="*/ 1561 w 1586"/>
                <a:gd name="T81" fmla="*/ 905 h 917"/>
                <a:gd name="T82" fmla="*/ 1574 w 1586"/>
                <a:gd name="T83" fmla="*/ 911 h 917"/>
                <a:gd name="T84" fmla="*/ 1580 w 1586"/>
                <a:gd name="T85" fmla="*/ 911 h 917"/>
                <a:gd name="T86" fmla="*/ 1586 w 1586"/>
                <a:gd name="T87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6" h="917">
                  <a:moveTo>
                    <a:pt x="0" y="0"/>
                  </a:moveTo>
                  <a:lnTo>
                    <a:pt x="57" y="32"/>
                  </a:lnTo>
                  <a:lnTo>
                    <a:pt x="108" y="64"/>
                  </a:lnTo>
                  <a:lnTo>
                    <a:pt x="166" y="96"/>
                  </a:lnTo>
                  <a:lnTo>
                    <a:pt x="223" y="127"/>
                  </a:lnTo>
                  <a:lnTo>
                    <a:pt x="274" y="159"/>
                  </a:lnTo>
                  <a:lnTo>
                    <a:pt x="331" y="191"/>
                  </a:lnTo>
                  <a:lnTo>
                    <a:pt x="382" y="223"/>
                  </a:lnTo>
                  <a:lnTo>
                    <a:pt x="440" y="255"/>
                  </a:lnTo>
                  <a:lnTo>
                    <a:pt x="491" y="280"/>
                  </a:lnTo>
                  <a:lnTo>
                    <a:pt x="542" y="312"/>
                  </a:lnTo>
                  <a:lnTo>
                    <a:pt x="592" y="344"/>
                  </a:lnTo>
                  <a:lnTo>
                    <a:pt x="643" y="376"/>
                  </a:lnTo>
                  <a:lnTo>
                    <a:pt x="694" y="401"/>
                  </a:lnTo>
                  <a:lnTo>
                    <a:pt x="745" y="433"/>
                  </a:lnTo>
                  <a:lnTo>
                    <a:pt x="796" y="459"/>
                  </a:lnTo>
                  <a:lnTo>
                    <a:pt x="841" y="484"/>
                  </a:lnTo>
                  <a:lnTo>
                    <a:pt x="886" y="510"/>
                  </a:lnTo>
                  <a:lnTo>
                    <a:pt x="936" y="542"/>
                  </a:lnTo>
                  <a:lnTo>
                    <a:pt x="975" y="567"/>
                  </a:lnTo>
                  <a:lnTo>
                    <a:pt x="1019" y="586"/>
                  </a:lnTo>
                  <a:lnTo>
                    <a:pt x="1064" y="612"/>
                  </a:lnTo>
                  <a:lnTo>
                    <a:pt x="1102" y="637"/>
                  </a:lnTo>
                  <a:lnTo>
                    <a:pt x="1140" y="656"/>
                  </a:lnTo>
                  <a:lnTo>
                    <a:pt x="1179" y="682"/>
                  </a:lnTo>
                  <a:lnTo>
                    <a:pt x="1217" y="701"/>
                  </a:lnTo>
                  <a:lnTo>
                    <a:pt x="1249" y="720"/>
                  </a:lnTo>
                  <a:lnTo>
                    <a:pt x="1287" y="739"/>
                  </a:lnTo>
                  <a:lnTo>
                    <a:pt x="1319" y="758"/>
                  </a:lnTo>
                  <a:lnTo>
                    <a:pt x="1344" y="777"/>
                  </a:lnTo>
                  <a:lnTo>
                    <a:pt x="1376" y="796"/>
                  </a:lnTo>
                  <a:lnTo>
                    <a:pt x="1402" y="809"/>
                  </a:lnTo>
                  <a:lnTo>
                    <a:pt x="1427" y="822"/>
                  </a:lnTo>
                  <a:lnTo>
                    <a:pt x="1452" y="835"/>
                  </a:lnTo>
                  <a:lnTo>
                    <a:pt x="1472" y="847"/>
                  </a:lnTo>
                  <a:lnTo>
                    <a:pt x="1491" y="860"/>
                  </a:lnTo>
                  <a:lnTo>
                    <a:pt x="1510" y="873"/>
                  </a:lnTo>
                  <a:lnTo>
                    <a:pt x="1529" y="879"/>
                  </a:lnTo>
                  <a:lnTo>
                    <a:pt x="1542" y="892"/>
                  </a:lnTo>
                  <a:lnTo>
                    <a:pt x="1554" y="898"/>
                  </a:lnTo>
                  <a:lnTo>
                    <a:pt x="1561" y="905"/>
                  </a:lnTo>
                  <a:lnTo>
                    <a:pt x="1574" y="911"/>
                  </a:lnTo>
                  <a:lnTo>
                    <a:pt x="1580" y="911"/>
                  </a:lnTo>
                  <a:lnTo>
                    <a:pt x="1586" y="9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8" name="Freeform 860"/>
            <p:cNvSpPr>
              <a:spLocks/>
            </p:cNvSpPr>
            <p:nvPr/>
          </p:nvSpPr>
          <p:spPr bwMode="auto">
            <a:xfrm>
              <a:off x="2442" y="2691"/>
              <a:ext cx="917" cy="1586"/>
            </a:xfrm>
            <a:custGeom>
              <a:avLst/>
              <a:gdLst>
                <a:gd name="T0" fmla="*/ 0 w 917"/>
                <a:gd name="T1" fmla="*/ 0 h 1586"/>
                <a:gd name="T2" fmla="*/ 32 w 917"/>
                <a:gd name="T3" fmla="*/ 57 h 1586"/>
                <a:gd name="T4" fmla="*/ 64 w 917"/>
                <a:gd name="T5" fmla="*/ 108 h 1586"/>
                <a:gd name="T6" fmla="*/ 96 w 917"/>
                <a:gd name="T7" fmla="*/ 166 h 1586"/>
                <a:gd name="T8" fmla="*/ 127 w 917"/>
                <a:gd name="T9" fmla="*/ 223 h 1586"/>
                <a:gd name="T10" fmla="*/ 159 w 917"/>
                <a:gd name="T11" fmla="*/ 274 h 1586"/>
                <a:gd name="T12" fmla="*/ 191 w 917"/>
                <a:gd name="T13" fmla="*/ 331 h 1586"/>
                <a:gd name="T14" fmla="*/ 223 w 917"/>
                <a:gd name="T15" fmla="*/ 382 h 1586"/>
                <a:gd name="T16" fmla="*/ 255 w 917"/>
                <a:gd name="T17" fmla="*/ 440 h 1586"/>
                <a:gd name="T18" fmla="*/ 280 w 917"/>
                <a:gd name="T19" fmla="*/ 491 h 1586"/>
                <a:gd name="T20" fmla="*/ 312 w 917"/>
                <a:gd name="T21" fmla="*/ 542 h 1586"/>
                <a:gd name="T22" fmla="*/ 344 w 917"/>
                <a:gd name="T23" fmla="*/ 592 h 1586"/>
                <a:gd name="T24" fmla="*/ 376 w 917"/>
                <a:gd name="T25" fmla="*/ 643 h 1586"/>
                <a:gd name="T26" fmla="*/ 401 w 917"/>
                <a:gd name="T27" fmla="*/ 694 h 1586"/>
                <a:gd name="T28" fmla="*/ 433 w 917"/>
                <a:gd name="T29" fmla="*/ 745 h 1586"/>
                <a:gd name="T30" fmla="*/ 459 w 917"/>
                <a:gd name="T31" fmla="*/ 796 h 1586"/>
                <a:gd name="T32" fmla="*/ 484 w 917"/>
                <a:gd name="T33" fmla="*/ 841 h 1586"/>
                <a:gd name="T34" fmla="*/ 510 w 917"/>
                <a:gd name="T35" fmla="*/ 886 h 1586"/>
                <a:gd name="T36" fmla="*/ 542 w 917"/>
                <a:gd name="T37" fmla="*/ 936 h 1586"/>
                <a:gd name="T38" fmla="*/ 567 w 917"/>
                <a:gd name="T39" fmla="*/ 975 h 1586"/>
                <a:gd name="T40" fmla="*/ 592 w 917"/>
                <a:gd name="T41" fmla="*/ 1019 h 1586"/>
                <a:gd name="T42" fmla="*/ 612 w 917"/>
                <a:gd name="T43" fmla="*/ 1064 h 1586"/>
                <a:gd name="T44" fmla="*/ 637 w 917"/>
                <a:gd name="T45" fmla="*/ 1102 h 1586"/>
                <a:gd name="T46" fmla="*/ 656 w 917"/>
                <a:gd name="T47" fmla="*/ 1140 h 1586"/>
                <a:gd name="T48" fmla="*/ 682 w 917"/>
                <a:gd name="T49" fmla="*/ 1179 h 1586"/>
                <a:gd name="T50" fmla="*/ 701 w 917"/>
                <a:gd name="T51" fmla="*/ 1217 h 1586"/>
                <a:gd name="T52" fmla="*/ 720 w 917"/>
                <a:gd name="T53" fmla="*/ 1249 h 1586"/>
                <a:gd name="T54" fmla="*/ 739 w 917"/>
                <a:gd name="T55" fmla="*/ 1287 h 1586"/>
                <a:gd name="T56" fmla="*/ 758 w 917"/>
                <a:gd name="T57" fmla="*/ 1319 h 1586"/>
                <a:gd name="T58" fmla="*/ 777 w 917"/>
                <a:gd name="T59" fmla="*/ 1344 h 1586"/>
                <a:gd name="T60" fmla="*/ 796 w 917"/>
                <a:gd name="T61" fmla="*/ 1376 h 1586"/>
                <a:gd name="T62" fmla="*/ 809 w 917"/>
                <a:gd name="T63" fmla="*/ 1402 h 1586"/>
                <a:gd name="T64" fmla="*/ 822 w 917"/>
                <a:gd name="T65" fmla="*/ 1427 h 1586"/>
                <a:gd name="T66" fmla="*/ 835 w 917"/>
                <a:gd name="T67" fmla="*/ 1452 h 1586"/>
                <a:gd name="T68" fmla="*/ 847 w 917"/>
                <a:gd name="T69" fmla="*/ 1472 h 1586"/>
                <a:gd name="T70" fmla="*/ 860 w 917"/>
                <a:gd name="T71" fmla="*/ 1491 h 1586"/>
                <a:gd name="T72" fmla="*/ 873 w 917"/>
                <a:gd name="T73" fmla="*/ 1510 h 1586"/>
                <a:gd name="T74" fmla="*/ 879 w 917"/>
                <a:gd name="T75" fmla="*/ 1529 h 1586"/>
                <a:gd name="T76" fmla="*/ 892 w 917"/>
                <a:gd name="T77" fmla="*/ 1542 h 1586"/>
                <a:gd name="T78" fmla="*/ 898 w 917"/>
                <a:gd name="T79" fmla="*/ 1554 h 1586"/>
                <a:gd name="T80" fmla="*/ 905 w 917"/>
                <a:gd name="T81" fmla="*/ 1561 h 1586"/>
                <a:gd name="T82" fmla="*/ 911 w 917"/>
                <a:gd name="T83" fmla="*/ 1574 h 1586"/>
                <a:gd name="T84" fmla="*/ 911 w 917"/>
                <a:gd name="T85" fmla="*/ 1580 h 1586"/>
                <a:gd name="T86" fmla="*/ 917 w 917"/>
                <a:gd name="T87" fmla="*/ 1586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7" h="1586">
                  <a:moveTo>
                    <a:pt x="0" y="0"/>
                  </a:moveTo>
                  <a:lnTo>
                    <a:pt x="32" y="57"/>
                  </a:lnTo>
                  <a:lnTo>
                    <a:pt x="64" y="108"/>
                  </a:lnTo>
                  <a:lnTo>
                    <a:pt x="96" y="166"/>
                  </a:lnTo>
                  <a:lnTo>
                    <a:pt x="127" y="223"/>
                  </a:lnTo>
                  <a:lnTo>
                    <a:pt x="159" y="274"/>
                  </a:lnTo>
                  <a:lnTo>
                    <a:pt x="191" y="331"/>
                  </a:lnTo>
                  <a:lnTo>
                    <a:pt x="223" y="382"/>
                  </a:lnTo>
                  <a:lnTo>
                    <a:pt x="255" y="440"/>
                  </a:lnTo>
                  <a:lnTo>
                    <a:pt x="280" y="491"/>
                  </a:lnTo>
                  <a:lnTo>
                    <a:pt x="312" y="542"/>
                  </a:lnTo>
                  <a:lnTo>
                    <a:pt x="344" y="592"/>
                  </a:lnTo>
                  <a:lnTo>
                    <a:pt x="376" y="643"/>
                  </a:lnTo>
                  <a:lnTo>
                    <a:pt x="401" y="694"/>
                  </a:lnTo>
                  <a:lnTo>
                    <a:pt x="433" y="745"/>
                  </a:lnTo>
                  <a:lnTo>
                    <a:pt x="459" y="796"/>
                  </a:lnTo>
                  <a:lnTo>
                    <a:pt x="484" y="841"/>
                  </a:lnTo>
                  <a:lnTo>
                    <a:pt x="510" y="886"/>
                  </a:lnTo>
                  <a:lnTo>
                    <a:pt x="542" y="936"/>
                  </a:lnTo>
                  <a:lnTo>
                    <a:pt x="567" y="975"/>
                  </a:lnTo>
                  <a:lnTo>
                    <a:pt x="592" y="1019"/>
                  </a:lnTo>
                  <a:lnTo>
                    <a:pt x="612" y="1064"/>
                  </a:lnTo>
                  <a:lnTo>
                    <a:pt x="637" y="1102"/>
                  </a:lnTo>
                  <a:lnTo>
                    <a:pt x="656" y="1140"/>
                  </a:lnTo>
                  <a:lnTo>
                    <a:pt x="682" y="1179"/>
                  </a:lnTo>
                  <a:lnTo>
                    <a:pt x="701" y="1217"/>
                  </a:lnTo>
                  <a:lnTo>
                    <a:pt x="720" y="1249"/>
                  </a:lnTo>
                  <a:lnTo>
                    <a:pt x="739" y="1287"/>
                  </a:lnTo>
                  <a:lnTo>
                    <a:pt x="758" y="1319"/>
                  </a:lnTo>
                  <a:lnTo>
                    <a:pt x="777" y="1344"/>
                  </a:lnTo>
                  <a:lnTo>
                    <a:pt x="796" y="1376"/>
                  </a:lnTo>
                  <a:lnTo>
                    <a:pt x="809" y="1402"/>
                  </a:lnTo>
                  <a:lnTo>
                    <a:pt x="822" y="1427"/>
                  </a:lnTo>
                  <a:lnTo>
                    <a:pt x="835" y="1452"/>
                  </a:lnTo>
                  <a:lnTo>
                    <a:pt x="847" y="1472"/>
                  </a:lnTo>
                  <a:lnTo>
                    <a:pt x="860" y="1491"/>
                  </a:lnTo>
                  <a:lnTo>
                    <a:pt x="873" y="1510"/>
                  </a:lnTo>
                  <a:lnTo>
                    <a:pt x="879" y="1529"/>
                  </a:lnTo>
                  <a:lnTo>
                    <a:pt x="892" y="1542"/>
                  </a:lnTo>
                  <a:lnTo>
                    <a:pt x="898" y="1554"/>
                  </a:lnTo>
                  <a:lnTo>
                    <a:pt x="905" y="1561"/>
                  </a:lnTo>
                  <a:lnTo>
                    <a:pt x="911" y="1574"/>
                  </a:lnTo>
                  <a:lnTo>
                    <a:pt x="911" y="1580"/>
                  </a:lnTo>
                  <a:lnTo>
                    <a:pt x="917" y="158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09" name="Freeform 861"/>
            <p:cNvSpPr>
              <a:spLocks/>
            </p:cNvSpPr>
            <p:nvPr/>
          </p:nvSpPr>
          <p:spPr bwMode="auto">
            <a:xfrm>
              <a:off x="2442" y="2691"/>
              <a:ext cx="1" cy="1816"/>
            </a:xfrm>
            <a:custGeom>
              <a:avLst/>
              <a:gdLst>
                <a:gd name="T0" fmla="*/ 0 h 1816"/>
                <a:gd name="T1" fmla="*/ 64 h 1816"/>
                <a:gd name="T2" fmla="*/ 134 h 1816"/>
                <a:gd name="T3" fmla="*/ 198 h 1816"/>
                <a:gd name="T4" fmla="*/ 261 h 1816"/>
                <a:gd name="T5" fmla="*/ 325 h 1816"/>
                <a:gd name="T6" fmla="*/ 389 h 1816"/>
                <a:gd name="T7" fmla="*/ 452 h 1816"/>
                <a:gd name="T8" fmla="*/ 516 h 1816"/>
                <a:gd name="T9" fmla="*/ 580 h 1816"/>
                <a:gd name="T10" fmla="*/ 643 h 1816"/>
                <a:gd name="T11" fmla="*/ 701 h 1816"/>
                <a:gd name="T12" fmla="*/ 764 h 1816"/>
                <a:gd name="T13" fmla="*/ 822 h 1816"/>
                <a:gd name="T14" fmla="*/ 879 h 1816"/>
                <a:gd name="T15" fmla="*/ 936 h 1816"/>
                <a:gd name="T16" fmla="*/ 994 h 1816"/>
                <a:gd name="T17" fmla="*/ 1045 h 1816"/>
                <a:gd name="T18" fmla="*/ 1102 h 1816"/>
                <a:gd name="T19" fmla="*/ 1153 h 1816"/>
                <a:gd name="T20" fmla="*/ 1204 h 1816"/>
                <a:gd name="T21" fmla="*/ 1255 h 1816"/>
                <a:gd name="T22" fmla="*/ 1300 h 1816"/>
                <a:gd name="T23" fmla="*/ 1351 h 1816"/>
                <a:gd name="T24" fmla="*/ 1395 h 1816"/>
                <a:gd name="T25" fmla="*/ 1433 h 1816"/>
                <a:gd name="T26" fmla="*/ 1478 h 1816"/>
                <a:gd name="T27" fmla="*/ 1516 h 1816"/>
                <a:gd name="T28" fmla="*/ 1554 h 1816"/>
                <a:gd name="T29" fmla="*/ 1586 h 1816"/>
                <a:gd name="T30" fmla="*/ 1624 h 1816"/>
                <a:gd name="T31" fmla="*/ 1656 h 1816"/>
                <a:gd name="T32" fmla="*/ 1682 h 1816"/>
                <a:gd name="T33" fmla="*/ 1714 h 1816"/>
                <a:gd name="T34" fmla="*/ 1739 h 1816"/>
                <a:gd name="T35" fmla="*/ 1758 h 1816"/>
                <a:gd name="T36" fmla="*/ 1784 h 1816"/>
                <a:gd name="T37" fmla="*/ 1803 h 1816"/>
                <a:gd name="T38" fmla="*/ 1816 h 181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</a:cxnLst>
              <a:rect l="0" t="0" r="r" b="b"/>
              <a:pathLst>
                <a:path h="1816">
                  <a:moveTo>
                    <a:pt x="0" y="0"/>
                  </a:moveTo>
                  <a:lnTo>
                    <a:pt x="0" y="64"/>
                  </a:lnTo>
                  <a:lnTo>
                    <a:pt x="0" y="134"/>
                  </a:lnTo>
                  <a:lnTo>
                    <a:pt x="0" y="198"/>
                  </a:lnTo>
                  <a:lnTo>
                    <a:pt x="0" y="261"/>
                  </a:lnTo>
                  <a:lnTo>
                    <a:pt x="0" y="325"/>
                  </a:lnTo>
                  <a:lnTo>
                    <a:pt x="0" y="389"/>
                  </a:lnTo>
                  <a:lnTo>
                    <a:pt x="0" y="452"/>
                  </a:lnTo>
                  <a:lnTo>
                    <a:pt x="0" y="516"/>
                  </a:lnTo>
                  <a:lnTo>
                    <a:pt x="0" y="580"/>
                  </a:lnTo>
                  <a:lnTo>
                    <a:pt x="0" y="643"/>
                  </a:lnTo>
                  <a:lnTo>
                    <a:pt x="0" y="701"/>
                  </a:lnTo>
                  <a:lnTo>
                    <a:pt x="0" y="764"/>
                  </a:lnTo>
                  <a:lnTo>
                    <a:pt x="0" y="822"/>
                  </a:lnTo>
                  <a:lnTo>
                    <a:pt x="0" y="879"/>
                  </a:lnTo>
                  <a:lnTo>
                    <a:pt x="0" y="936"/>
                  </a:lnTo>
                  <a:lnTo>
                    <a:pt x="0" y="994"/>
                  </a:lnTo>
                  <a:lnTo>
                    <a:pt x="0" y="1045"/>
                  </a:lnTo>
                  <a:lnTo>
                    <a:pt x="0" y="1102"/>
                  </a:lnTo>
                  <a:lnTo>
                    <a:pt x="0" y="1153"/>
                  </a:lnTo>
                  <a:lnTo>
                    <a:pt x="0" y="1204"/>
                  </a:lnTo>
                  <a:lnTo>
                    <a:pt x="0" y="1255"/>
                  </a:lnTo>
                  <a:lnTo>
                    <a:pt x="0" y="1300"/>
                  </a:lnTo>
                  <a:lnTo>
                    <a:pt x="0" y="1351"/>
                  </a:lnTo>
                  <a:lnTo>
                    <a:pt x="0" y="1395"/>
                  </a:lnTo>
                  <a:lnTo>
                    <a:pt x="0" y="1433"/>
                  </a:lnTo>
                  <a:lnTo>
                    <a:pt x="0" y="1478"/>
                  </a:lnTo>
                  <a:lnTo>
                    <a:pt x="0" y="1516"/>
                  </a:lnTo>
                  <a:lnTo>
                    <a:pt x="0" y="1554"/>
                  </a:lnTo>
                  <a:lnTo>
                    <a:pt x="0" y="1586"/>
                  </a:lnTo>
                  <a:lnTo>
                    <a:pt x="0" y="1624"/>
                  </a:lnTo>
                  <a:lnTo>
                    <a:pt x="0" y="1656"/>
                  </a:lnTo>
                  <a:lnTo>
                    <a:pt x="0" y="1682"/>
                  </a:lnTo>
                  <a:lnTo>
                    <a:pt x="0" y="1714"/>
                  </a:lnTo>
                  <a:lnTo>
                    <a:pt x="0" y="1739"/>
                  </a:lnTo>
                  <a:lnTo>
                    <a:pt x="0" y="1758"/>
                  </a:lnTo>
                  <a:lnTo>
                    <a:pt x="0" y="1784"/>
                  </a:lnTo>
                  <a:lnTo>
                    <a:pt x="0" y="1803"/>
                  </a:lnTo>
                  <a:lnTo>
                    <a:pt x="0" y="181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10" name="Freeform 862"/>
            <p:cNvSpPr>
              <a:spLocks/>
            </p:cNvSpPr>
            <p:nvPr/>
          </p:nvSpPr>
          <p:spPr bwMode="auto">
            <a:xfrm>
              <a:off x="1525" y="1774"/>
              <a:ext cx="1834" cy="1834"/>
            </a:xfrm>
            <a:custGeom>
              <a:avLst/>
              <a:gdLst>
                <a:gd name="T0" fmla="*/ 981 w 1834"/>
                <a:gd name="T1" fmla="*/ 1834 h 1834"/>
                <a:gd name="T2" fmla="*/ 1076 w 1834"/>
                <a:gd name="T3" fmla="*/ 1822 h 1834"/>
                <a:gd name="T4" fmla="*/ 1172 w 1834"/>
                <a:gd name="T5" fmla="*/ 1796 h 1834"/>
                <a:gd name="T6" fmla="*/ 1261 w 1834"/>
                <a:gd name="T7" fmla="*/ 1764 h 1834"/>
                <a:gd name="T8" fmla="*/ 1350 w 1834"/>
                <a:gd name="T9" fmla="*/ 1726 h 1834"/>
                <a:gd name="T10" fmla="*/ 1427 w 1834"/>
                <a:gd name="T11" fmla="*/ 1675 h 1834"/>
                <a:gd name="T12" fmla="*/ 1509 w 1834"/>
                <a:gd name="T13" fmla="*/ 1618 h 1834"/>
                <a:gd name="T14" fmla="*/ 1573 w 1834"/>
                <a:gd name="T15" fmla="*/ 1554 h 1834"/>
                <a:gd name="T16" fmla="*/ 1637 w 1834"/>
                <a:gd name="T17" fmla="*/ 1484 h 1834"/>
                <a:gd name="T18" fmla="*/ 1694 w 1834"/>
                <a:gd name="T19" fmla="*/ 1401 h 1834"/>
                <a:gd name="T20" fmla="*/ 1739 w 1834"/>
                <a:gd name="T21" fmla="*/ 1318 h 1834"/>
                <a:gd name="T22" fmla="*/ 1777 w 1834"/>
                <a:gd name="T23" fmla="*/ 1229 h 1834"/>
                <a:gd name="T24" fmla="*/ 1809 w 1834"/>
                <a:gd name="T25" fmla="*/ 1140 h 1834"/>
                <a:gd name="T26" fmla="*/ 1828 w 1834"/>
                <a:gd name="T27" fmla="*/ 1044 h 1834"/>
                <a:gd name="T28" fmla="*/ 1834 w 1834"/>
                <a:gd name="T29" fmla="*/ 949 h 1834"/>
                <a:gd name="T30" fmla="*/ 1834 w 1834"/>
                <a:gd name="T31" fmla="*/ 853 h 1834"/>
                <a:gd name="T32" fmla="*/ 1822 w 1834"/>
                <a:gd name="T33" fmla="*/ 758 h 1834"/>
                <a:gd name="T34" fmla="*/ 1796 w 1834"/>
                <a:gd name="T35" fmla="*/ 662 h 1834"/>
                <a:gd name="T36" fmla="*/ 1764 w 1834"/>
                <a:gd name="T37" fmla="*/ 573 h 1834"/>
                <a:gd name="T38" fmla="*/ 1726 w 1834"/>
                <a:gd name="T39" fmla="*/ 484 h 1834"/>
                <a:gd name="T40" fmla="*/ 1675 w 1834"/>
                <a:gd name="T41" fmla="*/ 401 h 1834"/>
                <a:gd name="T42" fmla="*/ 1618 w 1834"/>
                <a:gd name="T43" fmla="*/ 325 h 1834"/>
                <a:gd name="T44" fmla="*/ 1554 w 1834"/>
                <a:gd name="T45" fmla="*/ 255 h 1834"/>
                <a:gd name="T46" fmla="*/ 1484 w 1834"/>
                <a:gd name="T47" fmla="*/ 197 h 1834"/>
                <a:gd name="T48" fmla="*/ 1401 w 1834"/>
                <a:gd name="T49" fmla="*/ 140 h 1834"/>
                <a:gd name="T50" fmla="*/ 1318 w 1834"/>
                <a:gd name="T51" fmla="*/ 95 h 1834"/>
                <a:gd name="T52" fmla="*/ 1229 w 1834"/>
                <a:gd name="T53" fmla="*/ 57 h 1834"/>
                <a:gd name="T54" fmla="*/ 1140 w 1834"/>
                <a:gd name="T55" fmla="*/ 25 h 1834"/>
                <a:gd name="T56" fmla="*/ 1044 w 1834"/>
                <a:gd name="T57" fmla="*/ 6 h 1834"/>
                <a:gd name="T58" fmla="*/ 949 w 1834"/>
                <a:gd name="T59" fmla="*/ 0 h 1834"/>
                <a:gd name="T60" fmla="*/ 853 w 1834"/>
                <a:gd name="T61" fmla="*/ 0 h 1834"/>
                <a:gd name="T62" fmla="*/ 758 w 1834"/>
                <a:gd name="T63" fmla="*/ 12 h 1834"/>
                <a:gd name="T64" fmla="*/ 662 w 1834"/>
                <a:gd name="T65" fmla="*/ 38 h 1834"/>
                <a:gd name="T66" fmla="*/ 573 w 1834"/>
                <a:gd name="T67" fmla="*/ 70 h 1834"/>
                <a:gd name="T68" fmla="*/ 484 w 1834"/>
                <a:gd name="T69" fmla="*/ 108 h 1834"/>
                <a:gd name="T70" fmla="*/ 407 w 1834"/>
                <a:gd name="T71" fmla="*/ 159 h 1834"/>
                <a:gd name="T72" fmla="*/ 331 w 1834"/>
                <a:gd name="T73" fmla="*/ 216 h 1834"/>
                <a:gd name="T74" fmla="*/ 261 w 1834"/>
                <a:gd name="T75" fmla="*/ 280 h 1834"/>
                <a:gd name="T76" fmla="*/ 197 w 1834"/>
                <a:gd name="T77" fmla="*/ 350 h 1834"/>
                <a:gd name="T78" fmla="*/ 140 w 1834"/>
                <a:gd name="T79" fmla="*/ 433 h 1834"/>
                <a:gd name="T80" fmla="*/ 95 w 1834"/>
                <a:gd name="T81" fmla="*/ 516 h 1834"/>
                <a:gd name="T82" fmla="*/ 57 w 1834"/>
                <a:gd name="T83" fmla="*/ 605 h 1834"/>
                <a:gd name="T84" fmla="*/ 25 w 1834"/>
                <a:gd name="T85" fmla="*/ 694 h 1834"/>
                <a:gd name="T86" fmla="*/ 12 w 1834"/>
                <a:gd name="T87" fmla="*/ 790 h 1834"/>
                <a:gd name="T88" fmla="*/ 0 w 1834"/>
                <a:gd name="T89" fmla="*/ 885 h 1834"/>
                <a:gd name="T90" fmla="*/ 0 w 1834"/>
                <a:gd name="T91" fmla="*/ 981 h 1834"/>
                <a:gd name="T92" fmla="*/ 12 w 1834"/>
                <a:gd name="T93" fmla="*/ 1076 h 1834"/>
                <a:gd name="T94" fmla="*/ 38 w 1834"/>
                <a:gd name="T95" fmla="*/ 1172 h 1834"/>
                <a:gd name="T96" fmla="*/ 70 w 1834"/>
                <a:gd name="T97" fmla="*/ 1261 h 1834"/>
                <a:gd name="T98" fmla="*/ 108 w 1834"/>
                <a:gd name="T99" fmla="*/ 1350 h 1834"/>
                <a:gd name="T100" fmla="*/ 159 w 1834"/>
                <a:gd name="T101" fmla="*/ 1427 h 1834"/>
                <a:gd name="T102" fmla="*/ 216 w 1834"/>
                <a:gd name="T103" fmla="*/ 1503 h 1834"/>
                <a:gd name="T104" fmla="*/ 280 w 1834"/>
                <a:gd name="T105" fmla="*/ 1573 h 1834"/>
                <a:gd name="T106" fmla="*/ 350 w 1834"/>
                <a:gd name="T107" fmla="*/ 1637 h 1834"/>
                <a:gd name="T108" fmla="*/ 433 w 1834"/>
                <a:gd name="T109" fmla="*/ 1694 h 1834"/>
                <a:gd name="T110" fmla="*/ 516 w 1834"/>
                <a:gd name="T111" fmla="*/ 1739 h 1834"/>
                <a:gd name="T112" fmla="*/ 605 w 1834"/>
                <a:gd name="T113" fmla="*/ 1777 h 1834"/>
                <a:gd name="T114" fmla="*/ 694 w 1834"/>
                <a:gd name="T115" fmla="*/ 1809 h 1834"/>
                <a:gd name="T116" fmla="*/ 790 w 1834"/>
                <a:gd name="T117" fmla="*/ 1828 h 1834"/>
                <a:gd name="T118" fmla="*/ 885 w 1834"/>
                <a:gd name="T119" fmla="*/ 1834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34" h="1834">
                  <a:moveTo>
                    <a:pt x="917" y="1834"/>
                  </a:moveTo>
                  <a:lnTo>
                    <a:pt x="949" y="1834"/>
                  </a:lnTo>
                  <a:lnTo>
                    <a:pt x="981" y="1834"/>
                  </a:lnTo>
                  <a:lnTo>
                    <a:pt x="1013" y="1828"/>
                  </a:lnTo>
                  <a:lnTo>
                    <a:pt x="1044" y="1828"/>
                  </a:lnTo>
                  <a:lnTo>
                    <a:pt x="1076" y="1822"/>
                  </a:lnTo>
                  <a:lnTo>
                    <a:pt x="1108" y="1815"/>
                  </a:lnTo>
                  <a:lnTo>
                    <a:pt x="1140" y="1809"/>
                  </a:lnTo>
                  <a:lnTo>
                    <a:pt x="1172" y="1796"/>
                  </a:lnTo>
                  <a:lnTo>
                    <a:pt x="1197" y="1790"/>
                  </a:lnTo>
                  <a:lnTo>
                    <a:pt x="1229" y="1777"/>
                  </a:lnTo>
                  <a:lnTo>
                    <a:pt x="1261" y="1764"/>
                  </a:lnTo>
                  <a:lnTo>
                    <a:pt x="1293" y="1752"/>
                  </a:lnTo>
                  <a:lnTo>
                    <a:pt x="1318" y="1739"/>
                  </a:lnTo>
                  <a:lnTo>
                    <a:pt x="1350" y="1726"/>
                  </a:lnTo>
                  <a:lnTo>
                    <a:pt x="1376" y="1713"/>
                  </a:lnTo>
                  <a:lnTo>
                    <a:pt x="1401" y="1694"/>
                  </a:lnTo>
                  <a:lnTo>
                    <a:pt x="1427" y="1675"/>
                  </a:lnTo>
                  <a:lnTo>
                    <a:pt x="1459" y="1656"/>
                  </a:lnTo>
                  <a:lnTo>
                    <a:pt x="1484" y="1637"/>
                  </a:lnTo>
                  <a:lnTo>
                    <a:pt x="1509" y="1618"/>
                  </a:lnTo>
                  <a:lnTo>
                    <a:pt x="1529" y="1599"/>
                  </a:lnTo>
                  <a:lnTo>
                    <a:pt x="1554" y="1573"/>
                  </a:lnTo>
                  <a:lnTo>
                    <a:pt x="1573" y="1554"/>
                  </a:lnTo>
                  <a:lnTo>
                    <a:pt x="1599" y="1529"/>
                  </a:lnTo>
                  <a:lnTo>
                    <a:pt x="1618" y="1503"/>
                  </a:lnTo>
                  <a:lnTo>
                    <a:pt x="1637" y="1484"/>
                  </a:lnTo>
                  <a:lnTo>
                    <a:pt x="1656" y="1459"/>
                  </a:lnTo>
                  <a:lnTo>
                    <a:pt x="1675" y="1427"/>
                  </a:lnTo>
                  <a:lnTo>
                    <a:pt x="1694" y="1401"/>
                  </a:lnTo>
                  <a:lnTo>
                    <a:pt x="1713" y="1376"/>
                  </a:lnTo>
                  <a:lnTo>
                    <a:pt x="1726" y="1350"/>
                  </a:lnTo>
                  <a:lnTo>
                    <a:pt x="1739" y="1318"/>
                  </a:lnTo>
                  <a:lnTo>
                    <a:pt x="1752" y="1293"/>
                  </a:lnTo>
                  <a:lnTo>
                    <a:pt x="1764" y="1261"/>
                  </a:lnTo>
                  <a:lnTo>
                    <a:pt x="1777" y="1229"/>
                  </a:lnTo>
                  <a:lnTo>
                    <a:pt x="1790" y="1197"/>
                  </a:lnTo>
                  <a:lnTo>
                    <a:pt x="1796" y="1172"/>
                  </a:lnTo>
                  <a:lnTo>
                    <a:pt x="1809" y="1140"/>
                  </a:lnTo>
                  <a:lnTo>
                    <a:pt x="1815" y="1108"/>
                  </a:lnTo>
                  <a:lnTo>
                    <a:pt x="1822" y="1076"/>
                  </a:lnTo>
                  <a:lnTo>
                    <a:pt x="1828" y="1044"/>
                  </a:lnTo>
                  <a:lnTo>
                    <a:pt x="1828" y="1013"/>
                  </a:lnTo>
                  <a:lnTo>
                    <a:pt x="1834" y="981"/>
                  </a:lnTo>
                  <a:lnTo>
                    <a:pt x="1834" y="949"/>
                  </a:lnTo>
                  <a:lnTo>
                    <a:pt x="1834" y="917"/>
                  </a:lnTo>
                  <a:lnTo>
                    <a:pt x="1834" y="885"/>
                  </a:lnTo>
                  <a:lnTo>
                    <a:pt x="1834" y="853"/>
                  </a:lnTo>
                  <a:lnTo>
                    <a:pt x="1828" y="821"/>
                  </a:lnTo>
                  <a:lnTo>
                    <a:pt x="1828" y="790"/>
                  </a:lnTo>
                  <a:lnTo>
                    <a:pt x="1822" y="758"/>
                  </a:lnTo>
                  <a:lnTo>
                    <a:pt x="1815" y="726"/>
                  </a:lnTo>
                  <a:lnTo>
                    <a:pt x="1809" y="694"/>
                  </a:lnTo>
                  <a:lnTo>
                    <a:pt x="1796" y="662"/>
                  </a:lnTo>
                  <a:lnTo>
                    <a:pt x="1790" y="630"/>
                  </a:lnTo>
                  <a:lnTo>
                    <a:pt x="1777" y="605"/>
                  </a:lnTo>
                  <a:lnTo>
                    <a:pt x="1764" y="573"/>
                  </a:lnTo>
                  <a:lnTo>
                    <a:pt x="1752" y="541"/>
                  </a:lnTo>
                  <a:lnTo>
                    <a:pt x="1739" y="516"/>
                  </a:lnTo>
                  <a:lnTo>
                    <a:pt x="1726" y="484"/>
                  </a:lnTo>
                  <a:lnTo>
                    <a:pt x="1713" y="458"/>
                  </a:lnTo>
                  <a:lnTo>
                    <a:pt x="1694" y="433"/>
                  </a:lnTo>
                  <a:lnTo>
                    <a:pt x="1675" y="401"/>
                  </a:lnTo>
                  <a:lnTo>
                    <a:pt x="1656" y="376"/>
                  </a:lnTo>
                  <a:lnTo>
                    <a:pt x="1637" y="350"/>
                  </a:lnTo>
                  <a:lnTo>
                    <a:pt x="1618" y="325"/>
                  </a:lnTo>
                  <a:lnTo>
                    <a:pt x="1599" y="305"/>
                  </a:lnTo>
                  <a:lnTo>
                    <a:pt x="1573" y="280"/>
                  </a:lnTo>
                  <a:lnTo>
                    <a:pt x="1554" y="255"/>
                  </a:lnTo>
                  <a:lnTo>
                    <a:pt x="1529" y="235"/>
                  </a:lnTo>
                  <a:lnTo>
                    <a:pt x="1509" y="216"/>
                  </a:lnTo>
                  <a:lnTo>
                    <a:pt x="1484" y="197"/>
                  </a:lnTo>
                  <a:lnTo>
                    <a:pt x="1459" y="178"/>
                  </a:lnTo>
                  <a:lnTo>
                    <a:pt x="1427" y="159"/>
                  </a:lnTo>
                  <a:lnTo>
                    <a:pt x="1401" y="140"/>
                  </a:lnTo>
                  <a:lnTo>
                    <a:pt x="1376" y="121"/>
                  </a:lnTo>
                  <a:lnTo>
                    <a:pt x="1350" y="108"/>
                  </a:lnTo>
                  <a:lnTo>
                    <a:pt x="1318" y="95"/>
                  </a:lnTo>
                  <a:lnTo>
                    <a:pt x="1293" y="83"/>
                  </a:lnTo>
                  <a:lnTo>
                    <a:pt x="1261" y="70"/>
                  </a:lnTo>
                  <a:lnTo>
                    <a:pt x="1229" y="57"/>
                  </a:lnTo>
                  <a:lnTo>
                    <a:pt x="1197" y="44"/>
                  </a:lnTo>
                  <a:lnTo>
                    <a:pt x="1172" y="38"/>
                  </a:lnTo>
                  <a:lnTo>
                    <a:pt x="1140" y="25"/>
                  </a:lnTo>
                  <a:lnTo>
                    <a:pt x="1108" y="19"/>
                  </a:lnTo>
                  <a:lnTo>
                    <a:pt x="1076" y="12"/>
                  </a:lnTo>
                  <a:lnTo>
                    <a:pt x="1044" y="6"/>
                  </a:lnTo>
                  <a:lnTo>
                    <a:pt x="1013" y="6"/>
                  </a:lnTo>
                  <a:lnTo>
                    <a:pt x="981" y="0"/>
                  </a:lnTo>
                  <a:lnTo>
                    <a:pt x="949" y="0"/>
                  </a:lnTo>
                  <a:lnTo>
                    <a:pt x="917" y="0"/>
                  </a:lnTo>
                  <a:lnTo>
                    <a:pt x="885" y="0"/>
                  </a:lnTo>
                  <a:lnTo>
                    <a:pt x="853" y="0"/>
                  </a:lnTo>
                  <a:lnTo>
                    <a:pt x="821" y="6"/>
                  </a:lnTo>
                  <a:lnTo>
                    <a:pt x="790" y="6"/>
                  </a:lnTo>
                  <a:lnTo>
                    <a:pt x="758" y="12"/>
                  </a:lnTo>
                  <a:lnTo>
                    <a:pt x="726" y="19"/>
                  </a:lnTo>
                  <a:lnTo>
                    <a:pt x="694" y="25"/>
                  </a:lnTo>
                  <a:lnTo>
                    <a:pt x="662" y="38"/>
                  </a:lnTo>
                  <a:lnTo>
                    <a:pt x="637" y="44"/>
                  </a:lnTo>
                  <a:lnTo>
                    <a:pt x="605" y="57"/>
                  </a:lnTo>
                  <a:lnTo>
                    <a:pt x="573" y="70"/>
                  </a:lnTo>
                  <a:lnTo>
                    <a:pt x="541" y="83"/>
                  </a:lnTo>
                  <a:lnTo>
                    <a:pt x="516" y="95"/>
                  </a:lnTo>
                  <a:lnTo>
                    <a:pt x="484" y="108"/>
                  </a:lnTo>
                  <a:lnTo>
                    <a:pt x="458" y="121"/>
                  </a:lnTo>
                  <a:lnTo>
                    <a:pt x="433" y="140"/>
                  </a:lnTo>
                  <a:lnTo>
                    <a:pt x="407" y="159"/>
                  </a:lnTo>
                  <a:lnTo>
                    <a:pt x="376" y="178"/>
                  </a:lnTo>
                  <a:lnTo>
                    <a:pt x="350" y="197"/>
                  </a:lnTo>
                  <a:lnTo>
                    <a:pt x="331" y="216"/>
                  </a:lnTo>
                  <a:lnTo>
                    <a:pt x="305" y="235"/>
                  </a:lnTo>
                  <a:lnTo>
                    <a:pt x="280" y="255"/>
                  </a:lnTo>
                  <a:lnTo>
                    <a:pt x="261" y="280"/>
                  </a:lnTo>
                  <a:lnTo>
                    <a:pt x="235" y="305"/>
                  </a:lnTo>
                  <a:lnTo>
                    <a:pt x="216" y="325"/>
                  </a:lnTo>
                  <a:lnTo>
                    <a:pt x="197" y="350"/>
                  </a:lnTo>
                  <a:lnTo>
                    <a:pt x="178" y="376"/>
                  </a:lnTo>
                  <a:lnTo>
                    <a:pt x="159" y="401"/>
                  </a:lnTo>
                  <a:lnTo>
                    <a:pt x="140" y="433"/>
                  </a:lnTo>
                  <a:lnTo>
                    <a:pt x="121" y="458"/>
                  </a:lnTo>
                  <a:lnTo>
                    <a:pt x="108" y="484"/>
                  </a:lnTo>
                  <a:lnTo>
                    <a:pt x="95" y="516"/>
                  </a:lnTo>
                  <a:lnTo>
                    <a:pt x="83" y="541"/>
                  </a:lnTo>
                  <a:lnTo>
                    <a:pt x="70" y="573"/>
                  </a:lnTo>
                  <a:lnTo>
                    <a:pt x="57" y="605"/>
                  </a:lnTo>
                  <a:lnTo>
                    <a:pt x="44" y="630"/>
                  </a:lnTo>
                  <a:lnTo>
                    <a:pt x="38" y="662"/>
                  </a:lnTo>
                  <a:lnTo>
                    <a:pt x="25" y="694"/>
                  </a:lnTo>
                  <a:lnTo>
                    <a:pt x="19" y="726"/>
                  </a:lnTo>
                  <a:lnTo>
                    <a:pt x="12" y="758"/>
                  </a:lnTo>
                  <a:lnTo>
                    <a:pt x="12" y="790"/>
                  </a:lnTo>
                  <a:lnTo>
                    <a:pt x="6" y="821"/>
                  </a:lnTo>
                  <a:lnTo>
                    <a:pt x="0" y="853"/>
                  </a:lnTo>
                  <a:lnTo>
                    <a:pt x="0" y="885"/>
                  </a:lnTo>
                  <a:lnTo>
                    <a:pt x="0" y="917"/>
                  </a:lnTo>
                  <a:lnTo>
                    <a:pt x="0" y="949"/>
                  </a:lnTo>
                  <a:lnTo>
                    <a:pt x="0" y="981"/>
                  </a:lnTo>
                  <a:lnTo>
                    <a:pt x="6" y="1013"/>
                  </a:lnTo>
                  <a:lnTo>
                    <a:pt x="12" y="1044"/>
                  </a:lnTo>
                  <a:lnTo>
                    <a:pt x="12" y="1076"/>
                  </a:lnTo>
                  <a:lnTo>
                    <a:pt x="19" y="1108"/>
                  </a:lnTo>
                  <a:lnTo>
                    <a:pt x="25" y="1140"/>
                  </a:lnTo>
                  <a:lnTo>
                    <a:pt x="38" y="1172"/>
                  </a:lnTo>
                  <a:lnTo>
                    <a:pt x="44" y="1197"/>
                  </a:lnTo>
                  <a:lnTo>
                    <a:pt x="57" y="1229"/>
                  </a:lnTo>
                  <a:lnTo>
                    <a:pt x="70" y="1261"/>
                  </a:lnTo>
                  <a:lnTo>
                    <a:pt x="83" y="1293"/>
                  </a:lnTo>
                  <a:lnTo>
                    <a:pt x="95" y="1318"/>
                  </a:lnTo>
                  <a:lnTo>
                    <a:pt x="108" y="1350"/>
                  </a:lnTo>
                  <a:lnTo>
                    <a:pt x="121" y="1376"/>
                  </a:lnTo>
                  <a:lnTo>
                    <a:pt x="140" y="1401"/>
                  </a:lnTo>
                  <a:lnTo>
                    <a:pt x="159" y="1427"/>
                  </a:lnTo>
                  <a:lnTo>
                    <a:pt x="178" y="1459"/>
                  </a:lnTo>
                  <a:lnTo>
                    <a:pt x="197" y="1484"/>
                  </a:lnTo>
                  <a:lnTo>
                    <a:pt x="216" y="1503"/>
                  </a:lnTo>
                  <a:lnTo>
                    <a:pt x="235" y="1529"/>
                  </a:lnTo>
                  <a:lnTo>
                    <a:pt x="261" y="1554"/>
                  </a:lnTo>
                  <a:lnTo>
                    <a:pt x="280" y="1573"/>
                  </a:lnTo>
                  <a:lnTo>
                    <a:pt x="305" y="1599"/>
                  </a:lnTo>
                  <a:lnTo>
                    <a:pt x="331" y="1618"/>
                  </a:lnTo>
                  <a:lnTo>
                    <a:pt x="350" y="1637"/>
                  </a:lnTo>
                  <a:lnTo>
                    <a:pt x="376" y="1656"/>
                  </a:lnTo>
                  <a:lnTo>
                    <a:pt x="407" y="1675"/>
                  </a:lnTo>
                  <a:lnTo>
                    <a:pt x="433" y="1694"/>
                  </a:lnTo>
                  <a:lnTo>
                    <a:pt x="458" y="1713"/>
                  </a:lnTo>
                  <a:lnTo>
                    <a:pt x="484" y="1726"/>
                  </a:lnTo>
                  <a:lnTo>
                    <a:pt x="516" y="1739"/>
                  </a:lnTo>
                  <a:lnTo>
                    <a:pt x="541" y="1752"/>
                  </a:lnTo>
                  <a:lnTo>
                    <a:pt x="573" y="1764"/>
                  </a:lnTo>
                  <a:lnTo>
                    <a:pt x="605" y="1777"/>
                  </a:lnTo>
                  <a:lnTo>
                    <a:pt x="637" y="1790"/>
                  </a:lnTo>
                  <a:lnTo>
                    <a:pt x="662" y="1796"/>
                  </a:lnTo>
                  <a:lnTo>
                    <a:pt x="694" y="1809"/>
                  </a:lnTo>
                  <a:lnTo>
                    <a:pt x="726" y="1815"/>
                  </a:lnTo>
                  <a:lnTo>
                    <a:pt x="758" y="1822"/>
                  </a:lnTo>
                  <a:lnTo>
                    <a:pt x="790" y="1828"/>
                  </a:lnTo>
                  <a:lnTo>
                    <a:pt x="821" y="1828"/>
                  </a:lnTo>
                  <a:lnTo>
                    <a:pt x="853" y="1834"/>
                  </a:lnTo>
                  <a:lnTo>
                    <a:pt x="885" y="1834"/>
                  </a:lnTo>
                  <a:lnTo>
                    <a:pt x="917" y="18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7711" name="Group 863"/>
          <p:cNvGrpSpPr>
            <a:grpSpLocks/>
          </p:cNvGrpSpPr>
          <p:nvPr/>
        </p:nvGrpSpPr>
        <p:grpSpPr bwMode="auto">
          <a:xfrm>
            <a:off x="2435225" y="2913063"/>
            <a:ext cx="1219200" cy="1933575"/>
            <a:chOff x="4049" y="2715"/>
            <a:chExt cx="768" cy="1218"/>
          </a:xfrm>
        </p:grpSpPr>
        <p:sp>
          <p:nvSpPr>
            <p:cNvPr id="847712" name="Freeform 864"/>
            <p:cNvSpPr>
              <a:spLocks/>
            </p:cNvSpPr>
            <p:nvPr/>
          </p:nvSpPr>
          <p:spPr bwMode="auto">
            <a:xfrm>
              <a:off x="4271" y="3129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8 h 84"/>
                <a:gd name="T4" fmla="*/ 6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8"/>
                  </a:lnTo>
                  <a:lnTo>
                    <a:pt x="6" y="84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13" name="Freeform 865"/>
            <p:cNvSpPr>
              <a:spLocks/>
            </p:cNvSpPr>
            <p:nvPr/>
          </p:nvSpPr>
          <p:spPr bwMode="auto">
            <a:xfrm>
              <a:off x="4271" y="3129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8 h 84"/>
                <a:gd name="T4" fmla="*/ 6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8"/>
                  </a:lnTo>
                  <a:lnTo>
                    <a:pt x="6" y="84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14" name="Freeform 866"/>
            <p:cNvSpPr>
              <a:spLocks/>
            </p:cNvSpPr>
            <p:nvPr/>
          </p:nvSpPr>
          <p:spPr bwMode="auto">
            <a:xfrm>
              <a:off x="4277" y="3141"/>
              <a:ext cx="36" cy="78"/>
            </a:xfrm>
            <a:custGeom>
              <a:avLst/>
              <a:gdLst>
                <a:gd name="T0" fmla="*/ 30 w 36"/>
                <a:gd name="T1" fmla="*/ 0 h 78"/>
                <a:gd name="T2" fmla="*/ 0 w 36"/>
                <a:gd name="T3" fmla="*/ 72 h 78"/>
                <a:gd name="T4" fmla="*/ 6 w 36"/>
                <a:gd name="T5" fmla="*/ 78 h 78"/>
                <a:gd name="T6" fmla="*/ 36 w 36"/>
                <a:gd name="T7" fmla="*/ 6 h 78"/>
                <a:gd name="T8" fmla="*/ 30 w 3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8">
                  <a:moveTo>
                    <a:pt x="30" y="0"/>
                  </a:moveTo>
                  <a:lnTo>
                    <a:pt x="0" y="72"/>
                  </a:lnTo>
                  <a:lnTo>
                    <a:pt x="6" y="78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15" name="Freeform 867"/>
            <p:cNvSpPr>
              <a:spLocks/>
            </p:cNvSpPr>
            <p:nvPr/>
          </p:nvSpPr>
          <p:spPr bwMode="auto">
            <a:xfrm>
              <a:off x="4277" y="3141"/>
              <a:ext cx="36" cy="78"/>
            </a:xfrm>
            <a:custGeom>
              <a:avLst/>
              <a:gdLst>
                <a:gd name="T0" fmla="*/ 30 w 36"/>
                <a:gd name="T1" fmla="*/ 0 h 78"/>
                <a:gd name="T2" fmla="*/ 0 w 36"/>
                <a:gd name="T3" fmla="*/ 72 h 78"/>
                <a:gd name="T4" fmla="*/ 6 w 36"/>
                <a:gd name="T5" fmla="*/ 78 h 78"/>
                <a:gd name="T6" fmla="*/ 36 w 36"/>
                <a:gd name="T7" fmla="*/ 6 h 78"/>
                <a:gd name="T8" fmla="*/ 30 w 3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8">
                  <a:moveTo>
                    <a:pt x="30" y="0"/>
                  </a:moveTo>
                  <a:lnTo>
                    <a:pt x="0" y="72"/>
                  </a:lnTo>
                  <a:lnTo>
                    <a:pt x="6" y="78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16" name="Freeform 868"/>
            <p:cNvSpPr>
              <a:spLocks/>
            </p:cNvSpPr>
            <p:nvPr/>
          </p:nvSpPr>
          <p:spPr bwMode="auto">
            <a:xfrm>
              <a:off x="4283" y="3147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2 h 84"/>
                <a:gd name="T4" fmla="*/ 0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2"/>
                  </a:lnTo>
                  <a:lnTo>
                    <a:pt x="0" y="84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17" name="Freeform 869"/>
            <p:cNvSpPr>
              <a:spLocks/>
            </p:cNvSpPr>
            <p:nvPr/>
          </p:nvSpPr>
          <p:spPr bwMode="auto">
            <a:xfrm>
              <a:off x="4283" y="3147"/>
              <a:ext cx="36" cy="84"/>
            </a:xfrm>
            <a:custGeom>
              <a:avLst/>
              <a:gdLst>
                <a:gd name="T0" fmla="*/ 30 w 36"/>
                <a:gd name="T1" fmla="*/ 0 h 84"/>
                <a:gd name="T2" fmla="*/ 0 w 36"/>
                <a:gd name="T3" fmla="*/ 72 h 84"/>
                <a:gd name="T4" fmla="*/ 0 w 36"/>
                <a:gd name="T5" fmla="*/ 84 h 84"/>
                <a:gd name="T6" fmla="*/ 36 w 36"/>
                <a:gd name="T7" fmla="*/ 12 h 84"/>
                <a:gd name="T8" fmla="*/ 30 w 36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4">
                  <a:moveTo>
                    <a:pt x="30" y="0"/>
                  </a:moveTo>
                  <a:lnTo>
                    <a:pt x="0" y="72"/>
                  </a:lnTo>
                  <a:lnTo>
                    <a:pt x="0" y="84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18" name="Freeform 870"/>
            <p:cNvSpPr>
              <a:spLocks/>
            </p:cNvSpPr>
            <p:nvPr/>
          </p:nvSpPr>
          <p:spPr bwMode="auto">
            <a:xfrm>
              <a:off x="4259" y="3189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0 w 30"/>
                <a:gd name="T3" fmla="*/ 66 h 72"/>
                <a:gd name="T4" fmla="*/ 0 w 30"/>
                <a:gd name="T5" fmla="*/ 72 h 72"/>
                <a:gd name="T6" fmla="*/ 30 w 30"/>
                <a:gd name="T7" fmla="*/ 6 h 72"/>
                <a:gd name="T8" fmla="*/ 30 w 30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30" y="0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30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19" name="Freeform 871"/>
            <p:cNvSpPr>
              <a:spLocks/>
            </p:cNvSpPr>
            <p:nvPr/>
          </p:nvSpPr>
          <p:spPr bwMode="auto">
            <a:xfrm>
              <a:off x="4259" y="3189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0 w 30"/>
                <a:gd name="T3" fmla="*/ 66 h 72"/>
                <a:gd name="T4" fmla="*/ 0 w 30"/>
                <a:gd name="T5" fmla="*/ 72 h 72"/>
                <a:gd name="T6" fmla="*/ 30 w 30"/>
                <a:gd name="T7" fmla="*/ 6 h 72"/>
                <a:gd name="T8" fmla="*/ 30 w 30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30" y="0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30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0" name="Freeform 872"/>
            <p:cNvSpPr>
              <a:spLocks/>
            </p:cNvSpPr>
            <p:nvPr/>
          </p:nvSpPr>
          <p:spPr bwMode="auto">
            <a:xfrm>
              <a:off x="4211" y="3237"/>
              <a:ext cx="24" cy="72"/>
            </a:xfrm>
            <a:custGeom>
              <a:avLst/>
              <a:gdLst>
                <a:gd name="T0" fmla="*/ 24 w 24"/>
                <a:gd name="T1" fmla="*/ 0 h 72"/>
                <a:gd name="T2" fmla="*/ 0 w 24"/>
                <a:gd name="T3" fmla="*/ 60 h 72"/>
                <a:gd name="T4" fmla="*/ 0 w 24"/>
                <a:gd name="T5" fmla="*/ 72 h 72"/>
                <a:gd name="T6" fmla="*/ 24 w 24"/>
                <a:gd name="T7" fmla="*/ 6 h 72"/>
                <a:gd name="T8" fmla="*/ 24 w 2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24" y="0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1" name="Freeform 873"/>
            <p:cNvSpPr>
              <a:spLocks/>
            </p:cNvSpPr>
            <p:nvPr/>
          </p:nvSpPr>
          <p:spPr bwMode="auto">
            <a:xfrm>
              <a:off x="4211" y="3237"/>
              <a:ext cx="24" cy="72"/>
            </a:xfrm>
            <a:custGeom>
              <a:avLst/>
              <a:gdLst>
                <a:gd name="T0" fmla="*/ 24 w 24"/>
                <a:gd name="T1" fmla="*/ 0 h 72"/>
                <a:gd name="T2" fmla="*/ 0 w 24"/>
                <a:gd name="T3" fmla="*/ 60 h 72"/>
                <a:gd name="T4" fmla="*/ 0 w 24"/>
                <a:gd name="T5" fmla="*/ 72 h 72"/>
                <a:gd name="T6" fmla="*/ 24 w 24"/>
                <a:gd name="T7" fmla="*/ 6 h 72"/>
                <a:gd name="T8" fmla="*/ 24 w 2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24" y="0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24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2" name="Freeform 874"/>
            <p:cNvSpPr>
              <a:spLocks/>
            </p:cNvSpPr>
            <p:nvPr/>
          </p:nvSpPr>
          <p:spPr bwMode="auto">
            <a:xfrm>
              <a:off x="4205" y="3255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60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60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3" name="Freeform 875"/>
            <p:cNvSpPr>
              <a:spLocks/>
            </p:cNvSpPr>
            <p:nvPr/>
          </p:nvSpPr>
          <p:spPr bwMode="auto">
            <a:xfrm>
              <a:off x="4205" y="3255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60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60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4" name="Freeform 876"/>
            <p:cNvSpPr>
              <a:spLocks/>
            </p:cNvSpPr>
            <p:nvPr/>
          </p:nvSpPr>
          <p:spPr bwMode="auto">
            <a:xfrm>
              <a:off x="4211" y="3267"/>
              <a:ext cx="36" cy="72"/>
            </a:xfrm>
            <a:custGeom>
              <a:avLst/>
              <a:gdLst>
                <a:gd name="T0" fmla="*/ 30 w 36"/>
                <a:gd name="T1" fmla="*/ 0 h 72"/>
                <a:gd name="T2" fmla="*/ 0 w 36"/>
                <a:gd name="T3" fmla="*/ 60 h 72"/>
                <a:gd name="T4" fmla="*/ 12 w 36"/>
                <a:gd name="T5" fmla="*/ 72 h 72"/>
                <a:gd name="T6" fmla="*/ 36 w 36"/>
                <a:gd name="T7" fmla="*/ 12 h 72"/>
                <a:gd name="T8" fmla="*/ 30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30" y="0"/>
                  </a:moveTo>
                  <a:lnTo>
                    <a:pt x="0" y="60"/>
                  </a:lnTo>
                  <a:lnTo>
                    <a:pt x="12" y="72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5" name="Freeform 877"/>
            <p:cNvSpPr>
              <a:spLocks/>
            </p:cNvSpPr>
            <p:nvPr/>
          </p:nvSpPr>
          <p:spPr bwMode="auto">
            <a:xfrm>
              <a:off x="4211" y="3267"/>
              <a:ext cx="36" cy="72"/>
            </a:xfrm>
            <a:custGeom>
              <a:avLst/>
              <a:gdLst>
                <a:gd name="T0" fmla="*/ 30 w 36"/>
                <a:gd name="T1" fmla="*/ 0 h 72"/>
                <a:gd name="T2" fmla="*/ 0 w 36"/>
                <a:gd name="T3" fmla="*/ 60 h 72"/>
                <a:gd name="T4" fmla="*/ 12 w 36"/>
                <a:gd name="T5" fmla="*/ 72 h 72"/>
                <a:gd name="T6" fmla="*/ 36 w 36"/>
                <a:gd name="T7" fmla="*/ 12 h 72"/>
                <a:gd name="T8" fmla="*/ 30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30" y="0"/>
                  </a:moveTo>
                  <a:lnTo>
                    <a:pt x="0" y="60"/>
                  </a:lnTo>
                  <a:lnTo>
                    <a:pt x="12" y="72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6" name="Freeform 878"/>
            <p:cNvSpPr>
              <a:spLocks/>
            </p:cNvSpPr>
            <p:nvPr/>
          </p:nvSpPr>
          <p:spPr bwMode="auto">
            <a:xfrm>
              <a:off x="4223" y="3279"/>
              <a:ext cx="36" cy="66"/>
            </a:xfrm>
            <a:custGeom>
              <a:avLst/>
              <a:gdLst>
                <a:gd name="T0" fmla="*/ 24 w 36"/>
                <a:gd name="T1" fmla="*/ 0 h 66"/>
                <a:gd name="T2" fmla="*/ 0 w 36"/>
                <a:gd name="T3" fmla="*/ 60 h 66"/>
                <a:gd name="T4" fmla="*/ 12 w 36"/>
                <a:gd name="T5" fmla="*/ 66 h 66"/>
                <a:gd name="T6" fmla="*/ 36 w 36"/>
                <a:gd name="T7" fmla="*/ 12 h 66"/>
                <a:gd name="T8" fmla="*/ 24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24" y="0"/>
                  </a:moveTo>
                  <a:lnTo>
                    <a:pt x="0" y="60"/>
                  </a:lnTo>
                  <a:lnTo>
                    <a:pt x="12" y="66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7" name="Freeform 879"/>
            <p:cNvSpPr>
              <a:spLocks/>
            </p:cNvSpPr>
            <p:nvPr/>
          </p:nvSpPr>
          <p:spPr bwMode="auto">
            <a:xfrm>
              <a:off x="4223" y="3279"/>
              <a:ext cx="36" cy="66"/>
            </a:xfrm>
            <a:custGeom>
              <a:avLst/>
              <a:gdLst>
                <a:gd name="T0" fmla="*/ 24 w 36"/>
                <a:gd name="T1" fmla="*/ 0 h 66"/>
                <a:gd name="T2" fmla="*/ 0 w 36"/>
                <a:gd name="T3" fmla="*/ 60 h 66"/>
                <a:gd name="T4" fmla="*/ 12 w 36"/>
                <a:gd name="T5" fmla="*/ 66 h 66"/>
                <a:gd name="T6" fmla="*/ 36 w 36"/>
                <a:gd name="T7" fmla="*/ 12 h 66"/>
                <a:gd name="T8" fmla="*/ 24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24" y="0"/>
                  </a:moveTo>
                  <a:lnTo>
                    <a:pt x="0" y="60"/>
                  </a:lnTo>
                  <a:lnTo>
                    <a:pt x="12" y="66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8" name="Freeform 880"/>
            <p:cNvSpPr>
              <a:spLocks/>
            </p:cNvSpPr>
            <p:nvPr/>
          </p:nvSpPr>
          <p:spPr bwMode="auto">
            <a:xfrm>
              <a:off x="4235" y="3291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54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54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29" name="Freeform 881"/>
            <p:cNvSpPr>
              <a:spLocks/>
            </p:cNvSpPr>
            <p:nvPr/>
          </p:nvSpPr>
          <p:spPr bwMode="auto">
            <a:xfrm>
              <a:off x="4235" y="3291"/>
              <a:ext cx="36" cy="72"/>
            </a:xfrm>
            <a:custGeom>
              <a:avLst/>
              <a:gdLst>
                <a:gd name="T0" fmla="*/ 24 w 36"/>
                <a:gd name="T1" fmla="*/ 0 h 72"/>
                <a:gd name="T2" fmla="*/ 0 w 36"/>
                <a:gd name="T3" fmla="*/ 54 h 72"/>
                <a:gd name="T4" fmla="*/ 6 w 36"/>
                <a:gd name="T5" fmla="*/ 72 h 72"/>
                <a:gd name="T6" fmla="*/ 36 w 36"/>
                <a:gd name="T7" fmla="*/ 12 h 72"/>
                <a:gd name="T8" fmla="*/ 24 w 3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2">
                  <a:moveTo>
                    <a:pt x="24" y="0"/>
                  </a:moveTo>
                  <a:lnTo>
                    <a:pt x="0" y="54"/>
                  </a:lnTo>
                  <a:lnTo>
                    <a:pt x="6" y="72"/>
                  </a:lnTo>
                  <a:lnTo>
                    <a:pt x="36" y="12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0" name="Freeform 882"/>
            <p:cNvSpPr>
              <a:spLocks/>
            </p:cNvSpPr>
            <p:nvPr/>
          </p:nvSpPr>
          <p:spPr bwMode="auto">
            <a:xfrm>
              <a:off x="4241" y="3303"/>
              <a:ext cx="36" cy="66"/>
            </a:xfrm>
            <a:custGeom>
              <a:avLst/>
              <a:gdLst>
                <a:gd name="T0" fmla="*/ 30 w 36"/>
                <a:gd name="T1" fmla="*/ 0 h 66"/>
                <a:gd name="T2" fmla="*/ 0 w 36"/>
                <a:gd name="T3" fmla="*/ 60 h 66"/>
                <a:gd name="T4" fmla="*/ 6 w 36"/>
                <a:gd name="T5" fmla="*/ 66 h 66"/>
                <a:gd name="T6" fmla="*/ 36 w 36"/>
                <a:gd name="T7" fmla="*/ 12 h 66"/>
                <a:gd name="T8" fmla="*/ 3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30" y="0"/>
                  </a:moveTo>
                  <a:lnTo>
                    <a:pt x="0" y="60"/>
                  </a:lnTo>
                  <a:lnTo>
                    <a:pt x="6" y="66"/>
                  </a:lnTo>
                  <a:lnTo>
                    <a:pt x="36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1" name="Freeform 883"/>
            <p:cNvSpPr>
              <a:spLocks/>
            </p:cNvSpPr>
            <p:nvPr/>
          </p:nvSpPr>
          <p:spPr bwMode="auto">
            <a:xfrm>
              <a:off x="4241" y="3303"/>
              <a:ext cx="36" cy="66"/>
            </a:xfrm>
            <a:custGeom>
              <a:avLst/>
              <a:gdLst>
                <a:gd name="T0" fmla="*/ 30 w 36"/>
                <a:gd name="T1" fmla="*/ 0 h 66"/>
                <a:gd name="T2" fmla="*/ 0 w 36"/>
                <a:gd name="T3" fmla="*/ 60 h 66"/>
                <a:gd name="T4" fmla="*/ 6 w 36"/>
                <a:gd name="T5" fmla="*/ 66 h 66"/>
                <a:gd name="T6" fmla="*/ 36 w 36"/>
                <a:gd name="T7" fmla="*/ 12 h 66"/>
                <a:gd name="T8" fmla="*/ 3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30" y="0"/>
                  </a:moveTo>
                  <a:lnTo>
                    <a:pt x="0" y="60"/>
                  </a:lnTo>
                  <a:lnTo>
                    <a:pt x="6" y="66"/>
                  </a:lnTo>
                  <a:lnTo>
                    <a:pt x="36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2" name="Freeform 884"/>
            <p:cNvSpPr>
              <a:spLocks/>
            </p:cNvSpPr>
            <p:nvPr/>
          </p:nvSpPr>
          <p:spPr bwMode="auto">
            <a:xfrm>
              <a:off x="4247" y="3315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3" name="Freeform 885"/>
            <p:cNvSpPr>
              <a:spLocks/>
            </p:cNvSpPr>
            <p:nvPr/>
          </p:nvSpPr>
          <p:spPr bwMode="auto">
            <a:xfrm>
              <a:off x="4247" y="3315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4" name="Freeform 886"/>
            <p:cNvSpPr>
              <a:spLocks/>
            </p:cNvSpPr>
            <p:nvPr/>
          </p:nvSpPr>
          <p:spPr bwMode="auto">
            <a:xfrm>
              <a:off x="4253" y="3321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5" name="Freeform 887"/>
            <p:cNvSpPr>
              <a:spLocks/>
            </p:cNvSpPr>
            <p:nvPr/>
          </p:nvSpPr>
          <p:spPr bwMode="auto">
            <a:xfrm>
              <a:off x="4253" y="3321"/>
              <a:ext cx="36" cy="60"/>
            </a:xfrm>
            <a:custGeom>
              <a:avLst/>
              <a:gdLst>
                <a:gd name="T0" fmla="*/ 30 w 36"/>
                <a:gd name="T1" fmla="*/ 0 h 60"/>
                <a:gd name="T2" fmla="*/ 0 w 36"/>
                <a:gd name="T3" fmla="*/ 54 h 60"/>
                <a:gd name="T4" fmla="*/ 6 w 36"/>
                <a:gd name="T5" fmla="*/ 60 h 60"/>
                <a:gd name="T6" fmla="*/ 36 w 36"/>
                <a:gd name="T7" fmla="*/ 6 h 60"/>
                <a:gd name="T8" fmla="*/ 30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0" y="0"/>
                  </a:moveTo>
                  <a:lnTo>
                    <a:pt x="0" y="54"/>
                  </a:lnTo>
                  <a:lnTo>
                    <a:pt x="6" y="60"/>
                  </a:lnTo>
                  <a:lnTo>
                    <a:pt x="36" y="6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6" name="Freeform 888"/>
            <p:cNvSpPr>
              <a:spLocks/>
            </p:cNvSpPr>
            <p:nvPr/>
          </p:nvSpPr>
          <p:spPr bwMode="auto">
            <a:xfrm>
              <a:off x="4259" y="3327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54 h 66"/>
                <a:gd name="T4" fmla="*/ 0 w 30"/>
                <a:gd name="T5" fmla="*/ 66 h 66"/>
                <a:gd name="T6" fmla="*/ 30 w 30"/>
                <a:gd name="T7" fmla="*/ 18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54"/>
                  </a:lnTo>
                  <a:lnTo>
                    <a:pt x="0" y="66"/>
                  </a:lnTo>
                  <a:lnTo>
                    <a:pt x="30" y="1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7" name="Freeform 889"/>
            <p:cNvSpPr>
              <a:spLocks/>
            </p:cNvSpPr>
            <p:nvPr/>
          </p:nvSpPr>
          <p:spPr bwMode="auto">
            <a:xfrm>
              <a:off x="4259" y="3327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54 h 66"/>
                <a:gd name="T4" fmla="*/ 0 w 30"/>
                <a:gd name="T5" fmla="*/ 66 h 66"/>
                <a:gd name="T6" fmla="*/ 30 w 30"/>
                <a:gd name="T7" fmla="*/ 18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54"/>
                  </a:lnTo>
                  <a:lnTo>
                    <a:pt x="0" y="66"/>
                  </a:lnTo>
                  <a:lnTo>
                    <a:pt x="30" y="18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8" name="Freeform 890"/>
            <p:cNvSpPr>
              <a:spLocks/>
            </p:cNvSpPr>
            <p:nvPr/>
          </p:nvSpPr>
          <p:spPr bwMode="auto">
            <a:xfrm>
              <a:off x="4259" y="3345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48 h 66"/>
                <a:gd name="T4" fmla="*/ 0 w 30"/>
                <a:gd name="T5" fmla="*/ 66 h 66"/>
                <a:gd name="T6" fmla="*/ 30 w 30"/>
                <a:gd name="T7" fmla="*/ 12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48"/>
                  </a:lnTo>
                  <a:lnTo>
                    <a:pt x="0" y="66"/>
                  </a:lnTo>
                  <a:lnTo>
                    <a:pt x="30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39" name="Freeform 891"/>
            <p:cNvSpPr>
              <a:spLocks/>
            </p:cNvSpPr>
            <p:nvPr/>
          </p:nvSpPr>
          <p:spPr bwMode="auto">
            <a:xfrm>
              <a:off x="4259" y="3345"/>
              <a:ext cx="30" cy="66"/>
            </a:xfrm>
            <a:custGeom>
              <a:avLst/>
              <a:gdLst>
                <a:gd name="T0" fmla="*/ 30 w 30"/>
                <a:gd name="T1" fmla="*/ 0 h 66"/>
                <a:gd name="T2" fmla="*/ 0 w 30"/>
                <a:gd name="T3" fmla="*/ 48 h 66"/>
                <a:gd name="T4" fmla="*/ 0 w 30"/>
                <a:gd name="T5" fmla="*/ 66 h 66"/>
                <a:gd name="T6" fmla="*/ 30 w 30"/>
                <a:gd name="T7" fmla="*/ 12 h 66"/>
                <a:gd name="T8" fmla="*/ 30 w 30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6">
                  <a:moveTo>
                    <a:pt x="30" y="0"/>
                  </a:moveTo>
                  <a:lnTo>
                    <a:pt x="0" y="48"/>
                  </a:lnTo>
                  <a:lnTo>
                    <a:pt x="0" y="66"/>
                  </a:lnTo>
                  <a:lnTo>
                    <a:pt x="30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0" name="Freeform 892"/>
            <p:cNvSpPr>
              <a:spLocks/>
            </p:cNvSpPr>
            <p:nvPr/>
          </p:nvSpPr>
          <p:spPr bwMode="auto">
            <a:xfrm>
              <a:off x="4253" y="3357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54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54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1" name="Freeform 893"/>
            <p:cNvSpPr>
              <a:spLocks/>
            </p:cNvSpPr>
            <p:nvPr/>
          </p:nvSpPr>
          <p:spPr bwMode="auto">
            <a:xfrm>
              <a:off x="4253" y="3357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54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54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2" name="Freeform 894"/>
            <p:cNvSpPr>
              <a:spLocks/>
            </p:cNvSpPr>
            <p:nvPr/>
          </p:nvSpPr>
          <p:spPr bwMode="auto">
            <a:xfrm>
              <a:off x="4229" y="3387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48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48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3" name="Freeform 895"/>
            <p:cNvSpPr>
              <a:spLocks/>
            </p:cNvSpPr>
            <p:nvPr/>
          </p:nvSpPr>
          <p:spPr bwMode="auto">
            <a:xfrm>
              <a:off x="4229" y="3387"/>
              <a:ext cx="36" cy="60"/>
            </a:xfrm>
            <a:custGeom>
              <a:avLst/>
              <a:gdLst>
                <a:gd name="T0" fmla="*/ 36 w 36"/>
                <a:gd name="T1" fmla="*/ 0 h 60"/>
                <a:gd name="T2" fmla="*/ 6 w 36"/>
                <a:gd name="T3" fmla="*/ 48 h 60"/>
                <a:gd name="T4" fmla="*/ 0 w 36"/>
                <a:gd name="T5" fmla="*/ 60 h 60"/>
                <a:gd name="T6" fmla="*/ 30 w 36"/>
                <a:gd name="T7" fmla="*/ 12 h 60"/>
                <a:gd name="T8" fmla="*/ 36 w 3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0">
                  <a:moveTo>
                    <a:pt x="36" y="0"/>
                  </a:moveTo>
                  <a:lnTo>
                    <a:pt x="6" y="48"/>
                  </a:lnTo>
                  <a:lnTo>
                    <a:pt x="0" y="60"/>
                  </a:lnTo>
                  <a:lnTo>
                    <a:pt x="30" y="12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4" name="Freeform 896"/>
            <p:cNvSpPr>
              <a:spLocks/>
            </p:cNvSpPr>
            <p:nvPr/>
          </p:nvSpPr>
          <p:spPr bwMode="auto">
            <a:xfrm>
              <a:off x="4073" y="3495"/>
              <a:ext cx="18" cy="48"/>
            </a:xfrm>
            <a:custGeom>
              <a:avLst/>
              <a:gdLst>
                <a:gd name="T0" fmla="*/ 12 w 18"/>
                <a:gd name="T1" fmla="*/ 0 h 48"/>
                <a:gd name="T2" fmla="*/ 0 w 18"/>
                <a:gd name="T3" fmla="*/ 36 h 48"/>
                <a:gd name="T4" fmla="*/ 6 w 18"/>
                <a:gd name="T5" fmla="*/ 48 h 48"/>
                <a:gd name="T6" fmla="*/ 18 w 18"/>
                <a:gd name="T7" fmla="*/ 12 h 48"/>
                <a:gd name="T8" fmla="*/ 12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2" y="0"/>
                  </a:moveTo>
                  <a:lnTo>
                    <a:pt x="0" y="36"/>
                  </a:lnTo>
                  <a:lnTo>
                    <a:pt x="6" y="48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5" name="Freeform 897"/>
            <p:cNvSpPr>
              <a:spLocks/>
            </p:cNvSpPr>
            <p:nvPr/>
          </p:nvSpPr>
          <p:spPr bwMode="auto">
            <a:xfrm>
              <a:off x="4073" y="3495"/>
              <a:ext cx="18" cy="48"/>
            </a:xfrm>
            <a:custGeom>
              <a:avLst/>
              <a:gdLst>
                <a:gd name="T0" fmla="*/ 12 w 18"/>
                <a:gd name="T1" fmla="*/ 0 h 48"/>
                <a:gd name="T2" fmla="*/ 0 w 18"/>
                <a:gd name="T3" fmla="*/ 36 h 48"/>
                <a:gd name="T4" fmla="*/ 6 w 18"/>
                <a:gd name="T5" fmla="*/ 48 h 48"/>
                <a:gd name="T6" fmla="*/ 18 w 18"/>
                <a:gd name="T7" fmla="*/ 12 h 48"/>
                <a:gd name="T8" fmla="*/ 12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2" y="0"/>
                  </a:moveTo>
                  <a:lnTo>
                    <a:pt x="0" y="36"/>
                  </a:lnTo>
                  <a:lnTo>
                    <a:pt x="6" y="48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6" name="Freeform 898"/>
            <p:cNvSpPr>
              <a:spLocks/>
            </p:cNvSpPr>
            <p:nvPr/>
          </p:nvSpPr>
          <p:spPr bwMode="auto">
            <a:xfrm>
              <a:off x="4079" y="3507"/>
              <a:ext cx="18" cy="54"/>
            </a:xfrm>
            <a:custGeom>
              <a:avLst/>
              <a:gdLst>
                <a:gd name="T0" fmla="*/ 12 w 18"/>
                <a:gd name="T1" fmla="*/ 0 h 54"/>
                <a:gd name="T2" fmla="*/ 0 w 18"/>
                <a:gd name="T3" fmla="*/ 36 h 54"/>
                <a:gd name="T4" fmla="*/ 6 w 18"/>
                <a:gd name="T5" fmla="*/ 54 h 54"/>
                <a:gd name="T6" fmla="*/ 18 w 18"/>
                <a:gd name="T7" fmla="*/ 24 h 54"/>
                <a:gd name="T8" fmla="*/ 12 w 1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12" y="0"/>
                  </a:moveTo>
                  <a:lnTo>
                    <a:pt x="0" y="36"/>
                  </a:lnTo>
                  <a:lnTo>
                    <a:pt x="6" y="54"/>
                  </a:lnTo>
                  <a:lnTo>
                    <a:pt x="18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7" name="Freeform 899"/>
            <p:cNvSpPr>
              <a:spLocks/>
            </p:cNvSpPr>
            <p:nvPr/>
          </p:nvSpPr>
          <p:spPr bwMode="auto">
            <a:xfrm>
              <a:off x="4079" y="3507"/>
              <a:ext cx="18" cy="54"/>
            </a:xfrm>
            <a:custGeom>
              <a:avLst/>
              <a:gdLst>
                <a:gd name="T0" fmla="*/ 12 w 18"/>
                <a:gd name="T1" fmla="*/ 0 h 54"/>
                <a:gd name="T2" fmla="*/ 0 w 18"/>
                <a:gd name="T3" fmla="*/ 36 h 54"/>
                <a:gd name="T4" fmla="*/ 6 w 18"/>
                <a:gd name="T5" fmla="*/ 54 h 54"/>
                <a:gd name="T6" fmla="*/ 18 w 18"/>
                <a:gd name="T7" fmla="*/ 24 h 54"/>
                <a:gd name="T8" fmla="*/ 12 w 1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4">
                  <a:moveTo>
                    <a:pt x="12" y="0"/>
                  </a:moveTo>
                  <a:lnTo>
                    <a:pt x="0" y="36"/>
                  </a:lnTo>
                  <a:lnTo>
                    <a:pt x="6" y="54"/>
                  </a:lnTo>
                  <a:lnTo>
                    <a:pt x="18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8" name="Freeform 900"/>
            <p:cNvSpPr>
              <a:spLocks/>
            </p:cNvSpPr>
            <p:nvPr/>
          </p:nvSpPr>
          <p:spPr bwMode="auto">
            <a:xfrm>
              <a:off x="4085" y="3531"/>
              <a:ext cx="30" cy="42"/>
            </a:xfrm>
            <a:custGeom>
              <a:avLst/>
              <a:gdLst>
                <a:gd name="T0" fmla="*/ 12 w 30"/>
                <a:gd name="T1" fmla="*/ 0 h 42"/>
                <a:gd name="T2" fmla="*/ 0 w 30"/>
                <a:gd name="T3" fmla="*/ 30 h 42"/>
                <a:gd name="T4" fmla="*/ 18 w 30"/>
                <a:gd name="T5" fmla="*/ 42 h 42"/>
                <a:gd name="T6" fmla="*/ 30 w 30"/>
                <a:gd name="T7" fmla="*/ 12 h 42"/>
                <a:gd name="T8" fmla="*/ 12 w 30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12" y="0"/>
                  </a:moveTo>
                  <a:lnTo>
                    <a:pt x="0" y="30"/>
                  </a:lnTo>
                  <a:lnTo>
                    <a:pt x="18" y="42"/>
                  </a:lnTo>
                  <a:lnTo>
                    <a:pt x="3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49" name="Freeform 901"/>
            <p:cNvSpPr>
              <a:spLocks/>
            </p:cNvSpPr>
            <p:nvPr/>
          </p:nvSpPr>
          <p:spPr bwMode="auto">
            <a:xfrm>
              <a:off x="4085" y="3531"/>
              <a:ext cx="30" cy="42"/>
            </a:xfrm>
            <a:custGeom>
              <a:avLst/>
              <a:gdLst>
                <a:gd name="T0" fmla="*/ 12 w 30"/>
                <a:gd name="T1" fmla="*/ 0 h 42"/>
                <a:gd name="T2" fmla="*/ 0 w 30"/>
                <a:gd name="T3" fmla="*/ 30 h 42"/>
                <a:gd name="T4" fmla="*/ 18 w 30"/>
                <a:gd name="T5" fmla="*/ 42 h 42"/>
                <a:gd name="T6" fmla="*/ 30 w 30"/>
                <a:gd name="T7" fmla="*/ 12 h 42"/>
                <a:gd name="T8" fmla="*/ 12 w 30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12" y="0"/>
                  </a:moveTo>
                  <a:lnTo>
                    <a:pt x="0" y="30"/>
                  </a:lnTo>
                  <a:lnTo>
                    <a:pt x="18" y="42"/>
                  </a:lnTo>
                  <a:lnTo>
                    <a:pt x="30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0" name="Freeform 902"/>
            <p:cNvSpPr>
              <a:spLocks/>
            </p:cNvSpPr>
            <p:nvPr/>
          </p:nvSpPr>
          <p:spPr bwMode="auto">
            <a:xfrm>
              <a:off x="4103" y="3543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18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1" name="Freeform 903"/>
            <p:cNvSpPr>
              <a:spLocks/>
            </p:cNvSpPr>
            <p:nvPr/>
          </p:nvSpPr>
          <p:spPr bwMode="auto">
            <a:xfrm>
              <a:off x="4103" y="3543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18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2" name="Freeform 904"/>
            <p:cNvSpPr>
              <a:spLocks/>
            </p:cNvSpPr>
            <p:nvPr/>
          </p:nvSpPr>
          <p:spPr bwMode="auto">
            <a:xfrm>
              <a:off x="4103" y="3561"/>
              <a:ext cx="18" cy="42"/>
            </a:xfrm>
            <a:custGeom>
              <a:avLst/>
              <a:gdLst>
                <a:gd name="T0" fmla="*/ 12 w 18"/>
                <a:gd name="T1" fmla="*/ 0 h 42"/>
                <a:gd name="T2" fmla="*/ 0 w 18"/>
                <a:gd name="T3" fmla="*/ 30 h 42"/>
                <a:gd name="T4" fmla="*/ 0 w 18"/>
                <a:gd name="T5" fmla="*/ 42 h 42"/>
                <a:gd name="T6" fmla="*/ 18 w 18"/>
                <a:gd name="T7" fmla="*/ 12 h 42"/>
                <a:gd name="T8" fmla="*/ 12 w 1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12" y="0"/>
                  </a:moveTo>
                  <a:lnTo>
                    <a:pt x="0" y="30"/>
                  </a:lnTo>
                  <a:lnTo>
                    <a:pt x="0" y="42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3" name="Freeform 905"/>
            <p:cNvSpPr>
              <a:spLocks/>
            </p:cNvSpPr>
            <p:nvPr/>
          </p:nvSpPr>
          <p:spPr bwMode="auto">
            <a:xfrm>
              <a:off x="4103" y="3561"/>
              <a:ext cx="18" cy="42"/>
            </a:xfrm>
            <a:custGeom>
              <a:avLst/>
              <a:gdLst>
                <a:gd name="T0" fmla="*/ 12 w 18"/>
                <a:gd name="T1" fmla="*/ 0 h 42"/>
                <a:gd name="T2" fmla="*/ 0 w 18"/>
                <a:gd name="T3" fmla="*/ 30 h 42"/>
                <a:gd name="T4" fmla="*/ 0 w 18"/>
                <a:gd name="T5" fmla="*/ 42 h 42"/>
                <a:gd name="T6" fmla="*/ 18 w 18"/>
                <a:gd name="T7" fmla="*/ 12 h 42"/>
                <a:gd name="T8" fmla="*/ 12 w 1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12" y="0"/>
                  </a:moveTo>
                  <a:lnTo>
                    <a:pt x="0" y="30"/>
                  </a:lnTo>
                  <a:lnTo>
                    <a:pt x="0" y="42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4" name="Freeform 906"/>
            <p:cNvSpPr>
              <a:spLocks/>
            </p:cNvSpPr>
            <p:nvPr/>
          </p:nvSpPr>
          <p:spPr bwMode="auto">
            <a:xfrm>
              <a:off x="4103" y="3573"/>
              <a:ext cx="18" cy="48"/>
            </a:xfrm>
            <a:custGeom>
              <a:avLst/>
              <a:gdLst>
                <a:gd name="T0" fmla="*/ 18 w 18"/>
                <a:gd name="T1" fmla="*/ 0 h 48"/>
                <a:gd name="T2" fmla="*/ 0 w 18"/>
                <a:gd name="T3" fmla="*/ 30 h 48"/>
                <a:gd name="T4" fmla="*/ 0 w 18"/>
                <a:gd name="T5" fmla="*/ 48 h 48"/>
                <a:gd name="T6" fmla="*/ 12 w 18"/>
                <a:gd name="T7" fmla="*/ 18 h 48"/>
                <a:gd name="T8" fmla="*/ 18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8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5" name="Freeform 907"/>
            <p:cNvSpPr>
              <a:spLocks/>
            </p:cNvSpPr>
            <p:nvPr/>
          </p:nvSpPr>
          <p:spPr bwMode="auto">
            <a:xfrm>
              <a:off x="4103" y="3573"/>
              <a:ext cx="18" cy="48"/>
            </a:xfrm>
            <a:custGeom>
              <a:avLst/>
              <a:gdLst>
                <a:gd name="T0" fmla="*/ 18 w 18"/>
                <a:gd name="T1" fmla="*/ 0 h 48"/>
                <a:gd name="T2" fmla="*/ 0 w 18"/>
                <a:gd name="T3" fmla="*/ 30 h 48"/>
                <a:gd name="T4" fmla="*/ 0 w 18"/>
                <a:gd name="T5" fmla="*/ 48 h 48"/>
                <a:gd name="T6" fmla="*/ 12 w 18"/>
                <a:gd name="T7" fmla="*/ 18 h 48"/>
                <a:gd name="T8" fmla="*/ 18 w 1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8">
                  <a:moveTo>
                    <a:pt x="18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6" name="Freeform 908"/>
            <p:cNvSpPr>
              <a:spLocks/>
            </p:cNvSpPr>
            <p:nvPr/>
          </p:nvSpPr>
          <p:spPr bwMode="auto">
            <a:xfrm>
              <a:off x="4103" y="3591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24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7" name="Freeform 909"/>
            <p:cNvSpPr>
              <a:spLocks/>
            </p:cNvSpPr>
            <p:nvPr/>
          </p:nvSpPr>
          <p:spPr bwMode="auto">
            <a:xfrm>
              <a:off x="4103" y="3591"/>
              <a:ext cx="12" cy="48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30 h 48"/>
                <a:gd name="T4" fmla="*/ 0 w 12"/>
                <a:gd name="T5" fmla="*/ 48 h 48"/>
                <a:gd name="T6" fmla="*/ 12 w 12"/>
                <a:gd name="T7" fmla="*/ 24 h 48"/>
                <a:gd name="T8" fmla="*/ 12 w 1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lnTo>
                    <a:pt x="0" y="30"/>
                  </a:lnTo>
                  <a:lnTo>
                    <a:pt x="0" y="48"/>
                  </a:lnTo>
                  <a:lnTo>
                    <a:pt x="12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8" name="Freeform 910"/>
            <p:cNvSpPr>
              <a:spLocks/>
            </p:cNvSpPr>
            <p:nvPr/>
          </p:nvSpPr>
          <p:spPr bwMode="auto">
            <a:xfrm>
              <a:off x="4103" y="3615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59" name="Freeform 911"/>
            <p:cNvSpPr>
              <a:spLocks/>
            </p:cNvSpPr>
            <p:nvPr/>
          </p:nvSpPr>
          <p:spPr bwMode="auto">
            <a:xfrm>
              <a:off x="4103" y="3615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0" name="Freeform 912"/>
            <p:cNvSpPr>
              <a:spLocks/>
            </p:cNvSpPr>
            <p:nvPr/>
          </p:nvSpPr>
          <p:spPr bwMode="auto">
            <a:xfrm>
              <a:off x="4109" y="3627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1" name="Freeform 913"/>
            <p:cNvSpPr>
              <a:spLocks/>
            </p:cNvSpPr>
            <p:nvPr/>
          </p:nvSpPr>
          <p:spPr bwMode="auto">
            <a:xfrm>
              <a:off x="4109" y="3627"/>
              <a:ext cx="18" cy="36"/>
            </a:xfrm>
            <a:custGeom>
              <a:avLst/>
              <a:gdLst>
                <a:gd name="T0" fmla="*/ 12 w 18"/>
                <a:gd name="T1" fmla="*/ 0 h 36"/>
                <a:gd name="T2" fmla="*/ 0 w 18"/>
                <a:gd name="T3" fmla="*/ 24 h 36"/>
                <a:gd name="T4" fmla="*/ 6 w 18"/>
                <a:gd name="T5" fmla="*/ 36 h 36"/>
                <a:gd name="T6" fmla="*/ 18 w 18"/>
                <a:gd name="T7" fmla="*/ 12 h 36"/>
                <a:gd name="T8" fmla="*/ 12 w 1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2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2" name="Freeform 914"/>
            <p:cNvSpPr>
              <a:spLocks/>
            </p:cNvSpPr>
            <p:nvPr/>
          </p:nvSpPr>
          <p:spPr bwMode="auto">
            <a:xfrm>
              <a:off x="4115" y="3639"/>
              <a:ext cx="18" cy="30"/>
            </a:xfrm>
            <a:custGeom>
              <a:avLst/>
              <a:gdLst>
                <a:gd name="T0" fmla="*/ 12 w 18"/>
                <a:gd name="T1" fmla="*/ 0 h 30"/>
                <a:gd name="T2" fmla="*/ 0 w 18"/>
                <a:gd name="T3" fmla="*/ 24 h 30"/>
                <a:gd name="T4" fmla="*/ 6 w 18"/>
                <a:gd name="T5" fmla="*/ 30 h 30"/>
                <a:gd name="T6" fmla="*/ 18 w 18"/>
                <a:gd name="T7" fmla="*/ 12 h 30"/>
                <a:gd name="T8" fmla="*/ 12 w 1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lnTo>
                    <a:pt x="0" y="24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3" name="Freeform 915"/>
            <p:cNvSpPr>
              <a:spLocks/>
            </p:cNvSpPr>
            <p:nvPr/>
          </p:nvSpPr>
          <p:spPr bwMode="auto">
            <a:xfrm>
              <a:off x="4115" y="3639"/>
              <a:ext cx="18" cy="30"/>
            </a:xfrm>
            <a:custGeom>
              <a:avLst/>
              <a:gdLst>
                <a:gd name="T0" fmla="*/ 12 w 18"/>
                <a:gd name="T1" fmla="*/ 0 h 30"/>
                <a:gd name="T2" fmla="*/ 0 w 18"/>
                <a:gd name="T3" fmla="*/ 24 h 30"/>
                <a:gd name="T4" fmla="*/ 6 w 18"/>
                <a:gd name="T5" fmla="*/ 30 h 30"/>
                <a:gd name="T6" fmla="*/ 18 w 18"/>
                <a:gd name="T7" fmla="*/ 12 h 30"/>
                <a:gd name="T8" fmla="*/ 12 w 1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lnTo>
                    <a:pt x="0" y="24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4" name="Freeform 916"/>
            <p:cNvSpPr>
              <a:spLocks/>
            </p:cNvSpPr>
            <p:nvPr/>
          </p:nvSpPr>
          <p:spPr bwMode="auto">
            <a:xfrm>
              <a:off x="4121" y="3651"/>
              <a:ext cx="24" cy="2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8 h 24"/>
                <a:gd name="T4" fmla="*/ 6 w 24"/>
                <a:gd name="T5" fmla="*/ 24 h 24"/>
                <a:gd name="T6" fmla="*/ 24 w 24"/>
                <a:gd name="T7" fmla="*/ 0 h 24"/>
                <a:gd name="T8" fmla="*/ 12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2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5" name="Freeform 917"/>
            <p:cNvSpPr>
              <a:spLocks/>
            </p:cNvSpPr>
            <p:nvPr/>
          </p:nvSpPr>
          <p:spPr bwMode="auto">
            <a:xfrm>
              <a:off x="4121" y="3651"/>
              <a:ext cx="24" cy="2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8 h 24"/>
                <a:gd name="T4" fmla="*/ 6 w 24"/>
                <a:gd name="T5" fmla="*/ 24 h 24"/>
                <a:gd name="T6" fmla="*/ 24 w 24"/>
                <a:gd name="T7" fmla="*/ 0 h 24"/>
                <a:gd name="T8" fmla="*/ 12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24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6" name="Freeform 918"/>
            <p:cNvSpPr>
              <a:spLocks/>
            </p:cNvSpPr>
            <p:nvPr/>
          </p:nvSpPr>
          <p:spPr bwMode="auto">
            <a:xfrm>
              <a:off x="4127" y="3651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0 w 36"/>
                <a:gd name="T3" fmla="*/ 24 h 36"/>
                <a:gd name="T4" fmla="*/ 18 w 36"/>
                <a:gd name="T5" fmla="*/ 36 h 36"/>
                <a:gd name="T6" fmla="*/ 36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0" y="24"/>
                  </a:lnTo>
                  <a:lnTo>
                    <a:pt x="18" y="36"/>
                  </a:lnTo>
                  <a:lnTo>
                    <a:pt x="36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7" name="Freeform 919"/>
            <p:cNvSpPr>
              <a:spLocks/>
            </p:cNvSpPr>
            <p:nvPr/>
          </p:nvSpPr>
          <p:spPr bwMode="auto">
            <a:xfrm>
              <a:off x="4127" y="3651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0 w 36"/>
                <a:gd name="T3" fmla="*/ 24 h 36"/>
                <a:gd name="T4" fmla="*/ 18 w 36"/>
                <a:gd name="T5" fmla="*/ 36 h 36"/>
                <a:gd name="T6" fmla="*/ 36 w 36"/>
                <a:gd name="T7" fmla="*/ 18 h 36"/>
                <a:gd name="T8" fmla="*/ 18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0" y="24"/>
                  </a:lnTo>
                  <a:lnTo>
                    <a:pt x="18" y="36"/>
                  </a:lnTo>
                  <a:lnTo>
                    <a:pt x="36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8" name="Freeform 920"/>
            <p:cNvSpPr>
              <a:spLocks/>
            </p:cNvSpPr>
            <p:nvPr/>
          </p:nvSpPr>
          <p:spPr bwMode="auto">
            <a:xfrm>
              <a:off x="4145" y="3669"/>
              <a:ext cx="36" cy="30"/>
            </a:xfrm>
            <a:custGeom>
              <a:avLst/>
              <a:gdLst>
                <a:gd name="T0" fmla="*/ 18 w 36"/>
                <a:gd name="T1" fmla="*/ 0 h 30"/>
                <a:gd name="T2" fmla="*/ 0 w 36"/>
                <a:gd name="T3" fmla="*/ 18 h 30"/>
                <a:gd name="T4" fmla="*/ 18 w 36"/>
                <a:gd name="T5" fmla="*/ 30 h 30"/>
                <a:gd name="T6" fmla="*/ 36 w 36"/>
                <a:gd name="T7" fmla="*/ 12 h 30"/>
                <a:gd name="T8" fmla="*/ 18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8" y="0"/>
                  </a:moveTo>
                  <a:lnTo>
                    <a:pt x="0" y="18"/>
                  </a:lnTo>
                  <a:lnTo>
                    <a:pt x="18" y="30"/>
                  </a:lnTo>
                  <a:lnTo>
                    <a:pt x="36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69" name="Freeform 921"/>
            <p:cNvSpPr>
              <a:spLocks/>
            </p:cNvSpPr>
            <p:nvPr/>
          </p:nvSpPr>
          <p:spPr bwMode="auto">
            <a:xfrm>
              <a:off x="4145" y="3669"/>
              <a:ext cx="36" cy="30"/>
            </a:xfrm>
            <a:custGeom>
              <a:avLst/>
              <a:gdLst>
                <a:gd name="T0" fmla="*/ 18 w 36"/>
                <a:gd name="T1" fmla="*/ 0 h 30"/>
                <a:gd name="T2" fmla="*/ 0 w 36"/>
                <a:gd name="T3" fmla="*/ 18 h 30"/>
                <a:gd name="T4" fmla="*/ 18 w 36"/>
                <a:gd name="T5" fmla="*/ 30 h 30"/>
                <a:gd name="T6" fmla="*/ 36 w 36"/>
                <a:gd name="T7" fmla="*/ 12 h 30"/>
                <a:gd name="T8" fmla="*/ 18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8" y="0"/>
                  </a:moveTo>
                  <a:lnTo>
                    <a:pt x="0" y="18"/>
                  </a:lnTo>
                  <a:lnTo>
                    <a:pt x="18" y="30"/>
                  </a:lnTo>
                  <a:lnTo>
                    <a:pt x="36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0" name="Freeform 922"/>
            <p:cNvSpPr>
              <a:spLocks/>
            </p:cNvSpPr>
            <p:nvPr/>
          </p:nvSpPr>
          <p:spPr bwMode="auto">
            <a:xfrm>
              <a:off x="4055" y="3657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24 h 24"/>
                <a:gd name="T4" fmla="*/ 6 w 6"/>
                <a:gd name="T5" fmla="*/ 6 h 24"/>
                <a:gd name="T6" fmla="*/ 6 w 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1" name="Freeform 923"/>
            <p:cNvSpPr>
              <a:spLocks/>
            </p:cNvSpPr>
            <p:nvPr/>
          </p:nvSpPr>
          <p:spPr bwMode="auto">
            <a:xfrm>
              <a:off x="4055" y="3657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24 h 24"/>
                <a:gd name="T4" fmla="*/ 6 w 6"/>
                <a:gd name="T5" fmla="*/ 6 h 24"/>
                <a:gd name="T6" fmla="*/ 6 w 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2" name="Freeform 924"/>
            <p:cNvSpPr>
              <a:spLocks/>
            </p:cNvSpPr>
            <p:nvPr/>
          </p:nvSpPr>
          <p:spPr bwMode="auto">
            <a:xfrm>
              <a:off x="4049" y="3681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18 h 24"/>
                <a:gd name="T4" fmla="*/ 0 w 6"/>
                <a:gd name="T5" fmla="*/ 24 h 24"/>
                <a:gd name="T6" fmla="*/ 6 w 6"/>
                <a:gd name="T7" fmla="*/ 6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3" name="Freeform 925"/>
            <p:cNvSpPr>
              <a:spLocks/>
            </p:cNvSpPr>
            <p:nvPr/>
          </p:nvSpPr>
          <p:spPr bwMode="auto">
            <a:xfrm>
              <a:off x="4049" y="3681"/>
              <a:ext cx="6" cy="24"/>
            </a:xfrm>
            <a:custGeom>
              <a:avLst/>
              <a:gdLst>
                <a:gd name="T0" fmla="*/ 6 w 6"/>
                <a:gd name="T1" fmla="*/ 0 h 24"/>
                <a:gd name="T2" fmla="*/ 0 w 6"/>
                <a:gd name="T3" fmla="*/ 18 h 24"/>
                <a:gd name="T4" fmla="*/ 0 w 6"/>
                <a:gd name="T5" fmla="*/ 24 h 24"/>
                <a:gd name="T6" fmla="*/ 6 w 6"/>
                <a:gd name="T7" fmla="*/ 6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4" name="Freeform 926"/>
            <p:cNvSpPr>
              <a:spLocks/>
            </p:cNvSpPr>
            <p:nvPr/>
          </p:nvSpPr>
          <p:spPr bwMode="auto">
            <a:xfrm>
              <a:off x="4049" y="3687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18 h 24"/>
                <a:gd name="T4" fmla="*/ 0 w 12"/>
                <a:gd name="T5" fmla="*/ 24 h 24"/>
                <a:gd name="T6" fmla="*/ 12 w 12"/>
                <a:gd name="T7" fmla="*/ 6 h 24"/>
                <a:gd name="T8" fmla="*/ 6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5" name="Freeform 927"/>
            <p:cNvSpPr>
              <a:spLocks/>
            </p:cNvSpPr>
            <p:nvPr/>
          </p:nvSpPr>
          <p:spPr bwMode="auto">
            <a:xfrm>
              <a:off x="4049" y="3687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18 h 24"/>
                <a:gd name="T4" fmla="*/ 0 w 12"/>
                <a:gd name="T5" fmla="*/ 24 h 24"/>
                <a:gd name="T6" fmla="*/ 12 w 12"/>
                <a:gd name="T7" fmla="*/ 6 h 24"/>
                <a:gd name="T8" fmla="*/ 6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12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6" name="Freeform 928"/>
            <p:cNvSpPr>
              <a:spLocks/>
            </p:cNvSpPr>
            <p:nvPr/>
          </p:nvSpPr>
          <p:spPr bwMode="auto">
            <a:xfrm>
              <a:off x="4049" y="3693"/>
              <a:ext cx="12" cy="24"/>
            </a:xfrm>
            <a:custGeom>
              <a:avLst/>
              <a:gdLst>
                <a:gd name="T0" fmla="*/ 12 w 12"/>
                <a:gd name="T1" fmla="*/ 0 h 24"/>
                <a:gd name="T2" fmla="*/ 0 w 12"/>
                <a:gd name="T3" fmla="*/ 18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7" name="Freeform 929"/>
            <p:cNvSpPr>
              <a:spLocks/>
            </p:cNvSpPr>
            <p:nvPr/>
          </p:nvSpPr>
          <p:spPr bwMode="auto">
            <a:xfrm>
              <a:off x="4049" y="3693"/>
              <a:ext cx="12" cy="24"/>
            </a:xfrm>
            <a:custGeom>
              <a:avLst/>
              <a:gdLst>
                <a:gd name="T0" fmla="*/ 12 w 12"/>
                <a:gd name="T1" fmla="*/ 0 h 24"/>
                <a:gd name="T2" fmla="*/ 0 w 12"/>
                <a:gd name="T3" fmla="*/ 18 h 24"/>
                <a:gd name="T4" fmla="*/ 6 w 12"/>
                <a:gd name="T5" fmla="*/ 24 h 24"/>
                <a:gd name="T6" fmla="*/ 12 w 12"/>
                <a:gd name="T7" fmla="*/ 6 h 24"/>
                <a:gd name="T8" fmla="*/ 12 w 1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12" y="0"/>
                  </a:moveTo>
                  <a:lnTo>
                    <a:pt x="0" y="18"/>
                  </a:lnTo>
                  <a:lnTo>
                    <a:pt x="6" y="24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8" name="Freeform 930"/>
            <p:cNvSpPr>
              <a:spLocks/>
            </p:cNvSpPr>
            <p:nvPr/>
          </p:nvSpPr>
          <p:spPr bwMode="auto">
            <a:xfrm>
              <a:off x="4055" y="369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0 w 18"/>
                <a:gd name="T3" fmla="*/ 18 h 18"/>
                <a:gd name="T4" fmla="*/ 6 w 18"/>
                <a:gd name="T5" fmla="*/ 18 h 18"/>
                <a:gd name="T6" fmla="*/ 18 w 18"/>
                <a:gd name="T7" fmla="*/ 6 h 18"/>
                <a:gd name="T8" fmla="*/ 6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8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79" name="Freeform 931"/>
            <p:cNvSpPr>
              <a:spLocks/>
            </p:cNvSpPr>
            <p:nvPr/>
          </p:nvSpPr>
          <p:spPr bwMode="auto">
            <a:xfrm>
              <a:off x="4055" y="369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0 w 18"/>
                <a:gd name="T3" fmla="*/ 18 h 18"/>
                <a:gd name="T4" fmla="*/ 6 w 18"/>
                <a:gd name="T5" fmla="*/ 18 h 18"/>
                <a:gd name="T6" fmla="*/ 18 w 18"/>
                <a:gd name="T7" fmla="*/ 6 h 18"/>
                <a:gd name="T8" fmla="*/ 6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8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0" name="Freeform 932"/>
            <p:cNvSpPr>
              <a:spLocks/>
            </p:cNvSpPr>
            <p:nvPr/>
          </p:nvSpPr>
          <p:spPr bwMode="auto">
            <a:xfrm>
              <a:off x="4061" y="3705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1" name="Freeform 933"/>
            <p:cNvSpPr>
              <a:spLocks/>
            </p:cNvSpPr>
            <p:nvPr/>
          </p:nvSpPr>
          <p:spPr bwMode="auto">
            <a:xfrm>
              <a:off x="4061" y="3705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6 w 12"/>
                <a:gd name="T5" fmla="*/ 18 h 18"/>
                <a:gd name="T6" fmla="*/ 12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2" name="Freeform 934"/>
            <p:cNvSpPr>
              <a:spLocks/>
            </p:cNvSpPr>
            <p:nvPr/>
          </p:nvSpPr>
          <p:spPr bwMode="auto">
            <a:xfrm>
              <a:off x="4049" y="371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6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3" name="Freeform 935"/>
            <p:cNvSpPr>
              <a:spLocks/>
            </p:cNvSpPr>
            <p:nvPr/>
          </p:nvSpPr>
          <p:spPr bwMode="auto">
            <a:xfrm>
              <a:off x="4049" y="371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6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4" name="Freeform 936"/>
            <p:cNvSpPr>
              <a:spLocks/>
            </p:cNvSpPr>
            <p:nvPr/>
          </p:nvSpPr>
          <p:spPr bwMode="auto">
            <a:xfrm>
              <a:off x="4049" y="3717"/>
              <a:ext cx="12" cy="18"/>
            </a:xfrm>
            <a:custGeom>
              <a:avLst/>
              <a:gdLst>
                <a:gd name="T0" fmla="*/ 6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5" name="Freeform 937"/>
            <p:cNvSpPr>
              <a:spLocks/>
            </p:cNvSpPr>
            <p:nvPr/>
          </p:nvSpPr>
          <p:spPr bwMode="auto">
            <a:xfrm>
              <a:off x="4049" y="3717"/>
              <a:ext cx="12" cy="18"/>
            </a:xfrm>
            <a:custGeom>
              <a:avLst/>
              <a:gdLst>
                <a:gd name="T0" fmla="*/ 6 w 12"/>
                <a:gd name="T1" fmla="*/ 0 h 18"/>
                <a:gd name="T2" fmla="*/ 0 w 12"/>
                <a:gd name="T3" fmla="*/ 12 h 18"/>
                <a:gd name="T4" fmla="*/ 0 w 12"/>
                <a:gd name="T5" fmla="*/ 18 h 18"/>
                <a:gd name="T6" fmla="*/ 12 w 12"/>
                <a:gd name="T7" fmla="*/ 0 h 18"/>
                <a:gd name="T8" fmla="*/ 6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6" name="Freeform 938"/>
            <p:cNvSpPr>
              <a:spLocks/>
            </p:cNvSpPr>
            <p:nvPr/>
          </p:nvSpPr>
          <p:spPr bwMode="auto">
            <a:xfrm>
              <a:off x="4049" y="3717"/>
              <a:ext cx="24" cy="18"/>
            </a:xfrm>
            <a:custGeom>
              <a:avLst/>
              <a:gdLst>
                <a:gd name="T0" fmla="*/ 12 w 24"/>
                <a:gd name="T1" fmla="*/ 0 h 18"/>
                <a:gd name="T2" fmla="*/ 0 w 24"/>
                <a:gd name="T3" fmla="*/ 18 h 18"/>
                <a:gd name="T4" fmla="*/ 12 w 24"/>
                <a:gd name="T5" fmla="*/ 18 h 18"/>
                <a:gd name="T6" fmla="*/ 24 w 24"/>
                <a:gd name="T7" fmla="*/ 6 h 18"/>
                <a:gd name="T8" fmla="*/ 12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7" name="Freeform 939"/>
            <p:cNvSpPr>
              <a:spLocks/>
            </p:cNvSpPr>
            <p:nvPr/>
          </p:nvSpPr>
          <p:spPr bwMode="auto">
            <a:xfrm>
              <a:off x="4049" y="3717"/>
              <a:ext cx="24" cy="18"/>
            </a:xfrm>
            <a:custGeom>
              <a:avLst/>
              <a:gdLst>
                <a:gd name="T0" fmla="*/ 12 w 24"/>
                <a:gd name="T1" fmla="*/ 0 h 18"/>
                <a:gd name="T2" fmla="*/ 0 w 24"/>
                <a:gd name="T3" fmla="*/ 18 h 18"/>
                <a:gd name="T4" fmla="*/ 12 w 24"/>
                <a:gd name="T5" fmla="*/ 18 h 18"/>
                <a:gd name="T6" fmla="*/ 24 w 24"/>
                <a:gd name="T7" fmla="*/ 6 h 18"/>
                <a:gd name="T8" fmla="*/ 12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6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8" name="Freeform 940"/>
            <p:cNvSpPr>
              <a:spLocks/>
            </p:cNvSpPr>
            <p:nvPr/>
          </p:nvSpPr>
          <p:spPr bwMode="auto">
            <a:xfrm>
              <a:off x="4061" y="3723"/>
              <a:ext cx="30" cy="24"/>
            </a:xfrm>
            <a:custGeom>
              <a:avLst/>
              <a:gdLst>
                <a:gd name="T0" fmla="*/ 12 w 30"/>
                <a:gd name="T1" fmla="*/ 0 h 24"/>
                <a:gd name="T2" fmla="*/ 0 w 30"/>
                <a:gd name="T3" fmla="*/ 12 h 24"/>
                <a:gd name="T4" fmla="*/ 18 w 30"/>
                <a:gd name="T5" fmla="*/ 24 h 24"/>
                <a:gd name="T6" fmla="*/ 30 w 30"/>
                <a:gd name="T7" fmla="*/ 12 h 24"/>
                <a:gd name="T8" fmla="*/ 12 w 3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12" y="0"/>
                  </a:moveTo>
                  <a:lnTo>
                    <a:pt x="0" y="12"/>
                  </a:lnTo>
                  <a:lnTo>
                    <a:pt x="18" y="24"/>
                  </a:lnTo>
                  <a:lnTo>
                    <a:pt x="3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89" name="Freeform 941"/>
            <p:cNvSpPr>
              <a:spLocks/>
            </p:cNvSpPr>
            <p:nvPr/>
          </p:nvSpPr>
          <p:spPr bwMode="auto">
            <a:xfrm>
              <a:off x="4061" y="3723"/>
              <a:ext cx="30" cy="24"/>
            </a:xfrm>
            <a:custGeom>
              <a:avLst/>
              <a:gdLst>
                <a:gd name="T0" fmla="*/ 12 w 30"/>
                <a:gd name="T1" fmla="*/ 0 h 24"/>
                <a:gd name="T2" fmla="*/ 0 w 30"/>
                <a:gd name="T3" fmla="*/ 12 h 24"/>
                <a:gd name="T4" fmla="*/ 18 w 30"/>
                <a:gd name="T5" fmla="*/ 24 h 24"/>
                <a:gd name="T6" fmla="*/ 30 w 30"/>
                <a:gd name="T7" fmla="*/ 12 h 24"/>
                <a:gd name="T8" fmla="*/ 12 w 3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12" y="0"/>
                  </a:moveTo>
                  <a:lnTo>
                    <a:pt x="0" y="12"/>
                  </a:lnTo>
                  <a:lnTo>
                    <a:pt x="18" y="24"/>
                  </a:lnTo>
                  <a:lnTo>
                    <a:pt x="30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0" name="Freeform 942"/>
            <p:cNvSpPr>
              <a:spLocks/>
            </p:cNvSpPr>
            <p:nvPr/>
          </p:nvSpPr>
          <p:spPr bwMode="auto">
            <a:xfrm>
              <a:off x="4079" y="3735"/>
              <a:ext cx="36" cy="30"/>
            </a:xfrm>
            <a:custGeom>
              <a:avLst/>
              <a:gdLst>
                <a:gd name="T0" fmla="*/ 12 w 36"/>
                <a:gd name="T1" fmla="*/ 0 h 30"/>
                <a:gd name="T2" fmla="*/ 0 w 36"/>
                <a:gd name="T3" fmla="*/ 12 h 30"/>
                <a:gd name="T4" fmla="*/ 24 w 36"/>
                <a:gd name="T5" fmla="*/ 30 h 30"/>
                <a:gd name="T6" fmla="*/ 36 w 36"/>
                <a:gd name="T7" fmla="*/ 18 h 30"/>
                <a:gd name="T8" fmla="*/ 12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2" y="0"/>
                  </a:moveTo>
                  <a:lnTo>
                    <a:pt x="0" y="12"/>
                  </a:lnTo>
                  <a:lnTo>
                    <a:pt x="24" y="30"/>
                  </a:lnTo>
                  <a:lnTo>
                    <a:pt x="36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1" name="Freeform 943"/>
            <p:cNvSpPr>
              <a:spLocks/>
            </p:cNvSpPr>
            <p:nvPr/>
          </p:nvSpPr>
          <p:spPr bwMode="auto">
            <a:xfrm>
              <a:off x="4079" y="3735"/>
              <a:ext cx="36" cy="30"/>
            </a:xfrm>
            <a:custGeom>
              <a:avLst/>
              <a:gdLst>
                <a:gd name="T0" fmla="*/ 12 w 36"/>
                <a:gd name="T1" fmla="*/ 0 h 30"/>
                <a:gd name="T2" fmla="*/ 0 w 36"/>
                <a:gd name="T3" fmla="*/ 12 h 30"/>
                <a:gd name="T4" fmla="*/ 24 w 36"/>
                <a:gd name="T5" fmla="*/ 30 h 30"/>
                <a:gd name="T6" fmla="*/ 36 w 36"/>
                <a:gd name="T7" fmla="*/ 18 h 30"/>
                <a:gd name="T8" fmla="*/ 12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12" y="0"/>
                  </a:moveTo>
                  <a:lnTo>
                    <a:pt x="0" y="12"/>
                  </a:lnTo>
                  <a:lnTo>
                    <a:pt x="24" y="30"/>
                  </a:lnTo>
                  <a:lnTo>
                    <a:pt x="36" y="18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2" name="Freeform 944"/>
            <p:cNvSpPr>
              <a:spLocks/>
            </p:cNvSpPr>
            <p:nvPr/>
          </p:nvSpPr>
          <p:spPr bwMode="auto">
            <a:xfrm>
              <a:off x="4103" y="3753"/>
              <a:ext cx="24" cy="36"/>
            </a:xfrm>
            <a:custGeom>
              <a:avLst/>
              <a:gdLst>
                <a:gd name="T0" fmla="*/ 12 w 24"/>
                <a:gd name="T1" fmla="*/ 0 h 36"/>
                <a:gd name="T2" fmla="*/ 0 w 24"/>
                <a:gd name="T3" fmla="*/ 12 h 36"/>
                <a:gd name="T4" fmla="*/ 12 w 24"/>
                <a:gd name="T5" fmla="*/ 36 h 36"/>
                <a:gd name="T6" fmla="*/ 24 w 24"/>
                <a:gd name="T7" fmla="*/ 24 h 36"/>
                <a:gd name="T8" fmla="*/ 12 w 2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12" y="0"/>
                  </a:moveTo>
                  <a:lnTo>
                    <a:pt x="0" y="12"/>
                  </a:lnTo>
                  <a:lnTo>
                    <a:pt x="12" y="36"/>
                  </a:lnTo>
                  <a:lnTo>
                    <a:pt x="24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3" name="Freeform 945"/>
            <p:cNvSpPr>
              <a:spLocks/>
            </p:cNvSpPr>
            <p:nvPr/>
          </p:nvSpPr>
          <p:spPr bwMode="auto">
            <a:xfrm>
              <a:off x="4103" y="3753"/>
              <a:ext cx="24" cy="36"/>
            </a:xfrm>
            <a:custGeom>
              <a:avLst/>
              <a:gdLst>
                <a:gd name="T0" fmla="*/ 12 w 24"/>
                <a:gd name="T1" fmla="*/ 0 h 36"/>
                <a:gd name="T2" fmla="*/ 0 w 24"/>
                <a:gd name="T3" fmla="*/ 12 h 36"/>
                <a:gd name="T4" fmla="*/ 12 w 24"/>
                <a:gd name="T5" fmla="*/ 36 h 36"/>
                <a:gd name="T6" fmla="*/ 24 w 24"/>
                <a:gd name="T7" fmla="*/ 24 h 36"/>
                <a:gd name="T8" fmla="*/ 12 w 2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12" y="0"/>
                  </a:moveTo>
                  <a:lnTo>
                    <a:pt x="0" y="12"/>
                  </a:lnTo>
                  <a:lnTo>
                    <a:pt x="12" y="36"/>
                  </a:lnTo>
                  <a:lnTo>
                    <a:pt x="24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4" name="Freeform 946"/>
            <p:cNvSpPr>
              <a:spLocks/>
            </p:cNvSpPr>
            <p:nvPr/>
          </p:nvSpPr>
          <p:spPr bwMode="auto">
            <a:xfrm>
              <a:off x="4115" y="3777"/>
              <a:ext cx="24" cy="30"/>
            </a:xfrm>
            <a:custGeom>
              <a:avLst/>
              <a:gdLst>
                <a:gd name="T0" fmla="*/ 12 w 24"/>
                <a:gd name="T1" fmla="*/ 0 h 30"/>
                <a:gd name="T2" fmla="*/ 0 w 24"/>
                <a:gd name="T3" fmla="*/ 12 h 30"/>
                <a:gd name="T4" fmla="*/ 12 w 24"/>
                <a:gd name="T5" fmla="*/ 30 h 30"/>
                <a:gd name="T6" fmla="*/ 24 w 24"/>
                <a:gd name="T7" fmla="*/ 24 h 30"/>
                <a:gd name="T8" fmla="*/ 12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0" y="12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5" name="Freeform 947"/>
            <p:cNvSpPr>
              <a:spLocks/>
            </p:cNvSpPr>
            <p:nvPr/>
          </p:nvSpPr>
          <p:spPr bwMode="auto">
            <a:xfrm>
              <a:off x="4115" y="3777"/>
              <a:ext cx="24" cy="30"/>
            </a:xfrm>
            <a:custGeom>
              <a:avLst/>
              <a:gdLst>
                <a:gd name="T0" fmla="*/ 12 w 24"/>
                <a:gd name="T1" fmla="*/ 0 h 30"/>
                <a:gd name="T2" fmla="*/ 0 w 24"/>
                <a:gd name="T3" fmla="*/ 12 h 30"/>
                <a:gd name="T4" fmla="*/ 12 w 24"/>
                <a:gd name="T5" fmla="*/ 30 h 30"/>
                <a:gd name="T6" fmla="*/ 24 w 24"/>
                <a:gd name="T7" fmla="*/ 24 h 30"/>
                <a:gd name="T8" fmla="*/ 12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0" y="12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6" name="Freeform 948"/>
            <p:cNvSpPr>
              <a:spLocks/>
            </p:cNvSpPr>
            <p:nvPr/>
          </p:nvSpPr>
          <p:spPr bwMode="auto">
            <a:xfrm>
              <a:off x="4127" y="3801"/>
              <a:ext cx="30" cy="30"/>
            </a:xfrm>
            <a:custGeom>
              <a:avLst/>
              <a:gdLst>
                <a:gd name="T0" fmla="*/ 12 w 30"/>
                <a:gd name="T1" fmla="*/ 0 h 30"/>
                <a:gd name="T2" fmla="*/ 0 w 30"/>
                <a:gd name="T3" fmla="*/ 6 h 30"/>
                <a:gd name="T4" fmla="*/ 12 w 30"/>
                <a:gd name="T5" fmla="*/ 30 h 30"/>
                <a:gd name="T6" fmla="*/ 30 w 30"/>
                <a:gd name="T7" fmla="*/ 24 h 30"/>
                <a:gd name="T8" fmla="*/ 12 w 3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2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7" name="Freeform 949"/>
            <p:cNvSpPr>
              <a:spLocks/>
            </p:cNvSpPr>
            <p:nvPr/>
          </p:nvSpPr>
          <p:spPr bwMode="auto">
            <a:xfrm>
              <a:off x="4127" y="3801"/>
              <a:ext cx="30" cy="30"/>
            </a:xfrm>
            <a:custGeom>
              <a:avLst/>
              <a:gdLst>
                <a:gd name="T0" fmla="*/ 12 w 30"/>
                <a:gd name="T1" fmla="*/ 0 h 30"/>
                <a:gd name="T2" fmla="*/ 0 w 30"/>
                <a:gd name="T3" fmla="*/ 6 h 30"/>
                <a:gd name="T4" fmla="*/ 12 w 30"/>
                <a:gd name="T5" fmla="*/ 30 h 30"/>
                <a:gd name="T6" fmla="*/ 30 w 30"/>
                <a:gd name="T7" fmla="*/ 24 h 30"/>
                <a:gd name="T8" fmla="*/ 12 w 3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2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0" y="24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8" name="Freeform 950"/>
            <p:cNvSpPr>
              <a:spLocks/>
            </p:cNvSpPr>
            <p:nvPr/>
          </p:nvSpPr>
          <p:spPr bwMode="auto">
            <a:xfrm>
              <a:off x="4139" y="3825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0 w 18"/>
                <a:gd name="T3" fmla="*/ 6 h 18"/>
                <a:gd name="T4" fmla="*/ 6 w 18"/>
                <a:gd name="T5" fmla="*/ 18 h 18"/>
                <a:gd name="T6" fmla="*/ 18 w 18"/>
                <a:gd name="T7" fmla="*/ 12 h 18"/>
                <a:gd name="T8" fmla="*/ 18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799" name="Freeform 951"/>
            <p:cNvSpPr>
              <a:spLocks/>
            </p:cNvSpPr>
            <p:nvPr/>
          </p:nvSpPr>
          <p:spPr bwMode="auto">
            <a:xfrm>
              <a:off x="4139" y="3825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0 w 18"/>
                <a:gd name="T3" fmla="*/ 6 h 18"/>
                <a:gd name="T4" fmla="*/ 6 w 18"/>
                <a:gd name="T5" fmla="*/ 18 h 18"/>
                <a:gd name="T6" fmla="*/ 18 w 18"/>
                <a:gd name="T7" fmla="*/ 12 h 18"/>
                <a:gd name="T8" fmla="*/ 18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0" name="Freeform 952"/>
            <p:cNvSpPr>
              <a:spLocks/>
            </p:cNvSpPr>
            <p:nvPr/>
          </p:nvSpPr>
          <p:spPr bwMode="auto">
            <a:xfrm>
              <a:off x="4145" y="3837"/>
              <a:ext cx="18" cy="12"/>
            </a:xfrm>
            <a:custGeom>
              <a:avLst/>
              <a:gdLst>
                <a:gd name="T0" fmla="*/ 12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2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1" name="Freeform 953"/>
            <p:cNvSpPr>
              <a:spLocks/>
            </p:cNvSpPr>
            <p:nvPr/>
          </p:nvSpPr>
          <p:spPr bwMode="auto">
            <a:xfrm>
              <a:off x="4145" y="3837"/>
              <a:ext cx="18" cy="12"/>
            </a:xfrm>
            <a:custGeom>
              <a:avLst/>
              <a:gdLst>
                <a:gd name="T0" fmla="*/ 12 w 18"/>
                <a:gd name="T1" fmla="*/ 0 h 12"/>
                <a:gd name="T2" fmla="*/ 0 w 18"/>
                <a:gd name="T3" fmla="*/ 6 h 12"/>
                <a:gd name="T4" fmla="*/ 0 w 18"/>
                <a:gd name="T5" fmla="*/ 12 h 12"/>
                <a:gd name="T6" fmla="*/ 18 w 18"/>
                <a:gd name="T7" fmla="*/ 12 h 12"/>
                <a:gd name="T8" fmla="*/ 12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2" name="Rectangle 954"/>
            <p:cNvSpPr>
              <a:spLocks noChangeArrowheads="1"/>
            </p:cNvSpPr>
            <p:nvPr/>
          </p:nvSpPr>
          <p:spPr bwMode="auto">
            <a:xfrm>
              <a:off x="4163" y="3849"/>
              <a:ext cx="18" cy="6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3" name="Rectangle 955"/>
            <p:cNvSpPr>
              <a:spLocks noChangeArrowheads="1"/>
            </p:cNvSpPr>
            <p:nvPr/>
          </p:nvSpPr>
          <p:spPr bwMode="auto">
            <a:xfrm>
              <a:off x="4163" y="3849"/>
              <a:ext cx="18" cy="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4" name="Freeform 956"/>
            <p:cNvSpPr>
              <a:spLocks/>
            </p:cNvSpPr>
            <p:nvPr/>
          </p:nvSpPr>
          <p:spPr bwMode="auto">
            <a:xfrm>
              <a:off x="4145" y="3849"/>
              <a:ext cx="24" cy="6"/>
            </a:xfrm>
            <a:custGeom>
              <a:avLst/>
              <a:gdLst>
                <a:gd name="T0" fmla="*/ 18 w 24"/>
                <a:gd name="T1" fmla="*/ 0 h 6"/>
                <a:gd name="T2" fmla="*/ 0 w 24"/>
                <a:gd name="T3" fmla="*/ 0 h 6"/>
                <a:gd name="T4" fmla="*/ 6 w 24"/>
                <a:gd name="T5" fmla="*/ 6 h 6"/>
                <a:gd name="T6" fmla="*/ 24 w 24"/>
                <a:gd name="T7" fmla="*/ 6 h 6"/>
                <a:gd name="T8" fmla="*/ 18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8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24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5" name="Freeform 957"/>
            <p:cNvSpPr>
              <a:spLocks/>
            </p:cNvSpPr>
            <p:nvPr/>
          </p:nvSpPr>
          <p:spPr bwMode="auto">
            <a:xfrm>
              <a:off x="4145" y="3849"/>
              <a:ext cx="24" cy="6"/>
            </a:xfrm>
            <a:custGeom>
              <a:avLst/>
              <a:gdLst>
                <a:gd name="T0" fmla="*/ 18 w 24"/>
                <a:gd name="T1" fmla="*/ 0 h 6"/>
                <a:gd name="T2" fmla="*/ 0 w 24"/>
                <a:gd name="T3" fmla="*/ 0 h 6"/>
                <a:gd name="T4" fmla="*/ 6 w 24"/>
                <a:gd name="T5" fmla="*/ 6 h 6"/>
                <a:gd name="T6" fmla="*/ 24 w 24"/>
                <a:gd name="T7" fmla="*/ 6 h 6"/>
                <a:gd name="T8" fmla="*/ 18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8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24" y="6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6" name="Freeform 958"/>
            <p:cNvSpPr>
              <a:spLocks/>
            </p:cNvSpPr>
            <p:nvPr/>
          </p:nvSpPr>
          <p:spPr bwMode="auto">
            <a:xfrm>
              <a:off x="4163" y="3855"/>
              <a:ext cx="24" cy="18"/>
            </a:xfrm>
            <a:custGeom>
              <a:avLst/>
              <a:gdLst>
                <a:gd name="T0" fmla="*/ 18 w 24"/>
                <a:gd name="T1" fmla="*/ 0 h 18"/>
                <a:gd name="T2" fmla="*/ 0 w 24"/>
                <a:gd name="T3" fmla="*/ 0 h 18"/>
                <a:gd name="T4" fmla="*/ 6 w 24"/>
                <a:gd name="T5" fmla="*/ 12 h 18"/>
                <a:gd name="T6" fmla="*/ 24 w 24"/>
                <a:gd name="T7" fmla="*/ 18 h 18"/>
                <a:gd name="T8" fmla="*/ 18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8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24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7" name="Freeform 959"/>
            <p:cNvSpPr>
              <a:spLocks/>
            </p:cNvSpPr>
            <p:nvPr/>
          </p:nvSpPr>
          <p:spPr bwMode="auto">
            <a:xfrm>
              <a:off x="4163" y="3855"/>
              <a:ext cx="24" cy="18"/>
            </a:xfrm>
            <a:custGeom>
              <a:avLst/>
              <a:gdLst>
                <a:gd name="T0" fmla="*/ 18 w 24"/>
                <a:gd name="T1" fmla="*/ 0 h 18"/>
                <a:gd name="T2" fmla="*/ 0 w 24"/>
                <a:gd name="T3" fmla="*/ 0 h 18"/>
                <a:gd name="T4" fmla="*/ 6 w 24"/>
                <a:gd name="T5" fmla="*/ 12 h 18"/>
                <a:gd name="T6" fmla="*/ 24 w 24"/>
                <a:gd name="T7" fmla="*/ 18 h 18"/>
                <a:gd name="T8" fmla="*/ 18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18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24" y="18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8" name="Freeform 960"/>
            <p:cNvSpPr>
              <a:spLocks/>
            </p:cNvSpPr>
            <p:nvPr/>
          </p:nvSpPr>
          <p:spPr bwMode="auto">
            <a:xfrm>
              <a:off x="4169" y="3867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09" name="Freeform 961"/>
            <p:cNvSpPr>
              <a:spLocks/>
            </p:cNvSpPr>
            <p:nvPr/>
          </p:nvSpPr>
          <p:spPr bwMode="auto">
            <a:xfrm>
              <a:off x="4169" y="3867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18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0" name="Freeform 962"/>
            <p:cNvSpPr>
              <a:spLocks/>
            </p:cNvSpPr>
            <p:nvPr/>
          </p:nvSpPr>
          <p:spPr bwMode="auto">
            <a:xfrm>
              <a:off x="4169" y="3879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8 w 18"/>
                <a:gd name="T7" fmla="*/ 12 h 12"/>
                <a:gd name="T8" fmla="*/ 18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1" name="Freeform 963"/>
            <p:cNvSpPr>
              <a:spLocks/>
            </p:cNvSpPr>
            <p:nvPr/>
          </p:nvSpPr>
          <p:spPr bwMode="auto">
            <a:xfrm>
              <a:off x="4169" y="3879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0 h 12"/>
                <a:gd name="T4" fmla="*/ 0 w 18"/>
                <a:gd name="T5" fmla="*/ 6 h 12"/>
                <a:gd name="T6" fmla="*/ 18 w 18"/>
                <a:gd name="T7" fmla="*/ 12 h 12"/>
                <a:gd name="T8" fmla="*/ 18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2" name="Freeform 964"/>
            <p:cNvSpPr>
              <a:spLocks/>
            </p:cNvSpPr>
            <p:nvPr/>
          </p:nvSpPr>
          <p:spPr bwMode="auto">
            <a:xfrm>
              <a:off x="4169" y="3885"/>
              <a:ext cx="30" cy="12"/>
            </a:xfrm>
            <a:custGeom>
              <a:avLst/>
              <a:gdLst>
                <a:gd name="T0" fmla="*/ 18 w 30"/>
                <a:gd name="T1" fmla="*/ 6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18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18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3" name="Freeform 965"/>
            <p:cNvSpPr>
              <a:spLocks/>
            </p:cNvSpPr>
            <p:nvPr/>
          </p:nvSpPr>
          <p:spPr bwMode="auto">
            <a:xfrm>
              <a:off x="4169" y="3885"/>
              <a:ext cx="30" cy="12"/>
            </a:xfrm>
            <a:custGeom>
              <a:avLst/>
              <a:gdLst>
                <a:gd name="T0" fmla="*/ 18 w 30"/>
                <a:gd name="T1" fmla="*/ 6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18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18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4" name="Freeform 966"/>
            <p:cNvSpPr>
              <a:spLocks/>
            </p:cNvSpPr>
            <p:nvPr/>
          </p:nvSpPr>
          <p:spPr bwMode="auto">
            <a:xfrm>
              <a:off x="4175" y="3897"/>
              <a:ext cx="36" cy="6"/>
            </a:xfrm>
            <a:custGeom>
              <a:avLst/>
              <a:gdLst>
                <a:gd name="T0" fmla="*/ 24 w 36"/>
                <a:gd name="T1" fmla="*/ 0 h 6"/>
                <a:gd name="T2" fmla="*/ 0 w 36"/>
                <a:gd name="T3" fmla="*/ 0 h 6"/>
                <a:gd name="T4" fmla="*/ 12 w 36"/>
                <a:gd name="T5" fmla="*/ 0 h 6"/>
                <a:gd name="T6" fmla="*/ 36 w 36"/>
                <a:gd name="T7" fmla="*/ 6 h 6"/>
                <a:gd name="T8" fmla="*/ 24 w 3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24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36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5" name="Freeform 967"/>
            <p:cNvSpPr>
              <a:spLocks/>
            </p:cNvSpPr>
            <p:nvPr/>
          </p:nvSpPr>
          <p:spPr bwMode="auto">
            <a:xfrm>
              <a:off x="4175" y="3897"/>
              <a:ext cx="36" cy="6"/>
            </a:xfrm>
            <a:custGeom>
              <a:avLst/>
              <a:gdLst>
                <a:gd name="T0" fmla="*/ 24 w 36"/>
                <a:gd name="T1" fmla="*/ 0 h 6"/>
                <a:gd name="T2" fmla="*/ 0 w 36"/>
                <a:gd name="T3" fmla="*/ 0 h 6"/>
                <a:gd name="T4" fmla="*/ 12 w 36"/>
                <a:gd name="T5" fmla="*/ 0 h 6"/>
                <a:gd name="T6" fmla="*/ 36 w 36"/>
                <a:gd name="T7" fmla="*/ 6 h 6"/>
                <a:gd name="T8" fmla="*/ 24 w 3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24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36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6" name="Freeform 968"/>
            <p:cNvSpPr>
              <a:spLocks/>
            </p:cNvSpPr>
            <p:nvPr/>
          </p:nvSpPr>
          <p:spPr bwMode="auto">
            <a:xfrm>
              <a:off x="4241" y="3879"/>
              <a:ext cx="30" cy="6"/>
            </a:xfrm>
            <a:custGeom>
              <a:avLst/>
              <a:gdLst>
                <a:gd name="T0" fmla="*/ 24 w 30"/>
                <a:gd name="T1" fmla="*/ 0 h 6"/>
                <a:gd name="T2" fmla="*/ 0 w 30"/>
                <a:gd name="T3" fmla="*/ 0 h 6"/>
                <a:gd name="T4" fmla="*/ 30 w 30"/>
                <a:gd name="T5" fmla="*/ 6 h 6"/>
                <a:gd name="T6" fmla="*/ 24 w 3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0" y="0"/>
                  </a:lnTo>
                  <a:lnTo>
                    <a:pt x="3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7" name="Freeform 969"/>
            <p:cNvSpPr>
              <a:spLocks/>
            </p:cNvSpPr>
            <p:nvPr/>
          </p:nvSpPr>
          <p:spPr bwMode="auto">
            <a:xfrm>
              <a:off x="4241" y="3879"/>
              <a:ext cx="30" cy="6"/>
            </a:xfrm>
            <a:custGeom>
              <a:avLst/>
              <a:gdLst>
                <a:gd name="T0" fmla="*/ 24 w 30"/>
                <a:gd name="T1" fmla="*/ 0 h 6"/>
                <a:gd name="T2" fmla="*/ 0 w 30"/>
                <a:gd name="T3" fmla="*/ 0 h 6"/>
                <a:gd name="T4" fmla="*/ 30 w 30"/>
                <a:gd name="T5" fmla="*/ 6 h 6"/>
                <a:gd name="T6" fmla="*/ 24 w 3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0" y="0"/>
                  </a:lnTo>
                  <a:lnTo>
                    <a:pt x="30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8" name="Freeform 970"/>
            <p:cNvSpPr>
              <a:spLocks/>
            </p:cNvSpPr>
            <p:nvPr/>
          </p:nvSpPr>
          <p:spPr bwMode="auto">
            <a:xfrm>
              <a:off x="4241" y="3879"/>
              <a:ext cx="30" cy="12"/>
            </a:xfrm>
            <a:custGeom>
              <a:avLst/>
              <a:gdLst>
                <a:gd name="T0" fmla="*/ 30 w 30"/>
                <a:gd name="T1" fmla="*/ 6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19" name="Freeform 971"/>
            <p:cNvSpPr>
              <a:spLocks/>
            </p:cNvSpPr>
            <p:nvPr/>
          </p:nvSpPr>
          <p:spPr bwMode="auto">
            <a:xfrm>
              <a:off x="4241" y="3879"/>
              <a:ext cx="30" cy="12"/>
            </a:xfrm>
            <a:custGeom>
              <a:avLst/>
              <a:gdLst>
                <a:gd name="T0" fmla="*/ 30 w 30"/>
                <a:gd name="T1" fmla="*/ 6 h 12"/>
                <a:gd name="T2" fmla="*/ 0 w 30"/>
                <a:gd name="T3" fmla="*/ 0 h 12"/>
                <a:gd name="T4" fmla="*/ 0 w 30"/>
                <a:gd name="T5" fmla="*/ 12 h 12"/>
                <a:gd name="T6" fmla="*/ 30 w 30"/>
                <a:gd name="T7" fmla="*/ 12 h 12"/>
                <a:gd name="T8" fmla="*/ 30 w 3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6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3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0" name="Freeform 972"/>
            <p:cNvSpPr>
              <a:spLocks/>
            </p:cNvSpPr>
            <p:nvPr/>
          </p:nvSpPr>
          <p:spPr bwMode="auto">
            <a:xfrm>
              <a:off x="4241" y="3891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1" name="Freeform 973"/>
            <p:cNvSpPr>
              <a:spLocks/>
            </p:cNvSpPr>
            <p:nvPr/>
          </p:nvSpPr>
          <p:spPr bwMode="auto">
            <a:xfrm>
              <a:off x="4241" y="3891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0 h 12"/>
                <a:gd name="T4" fmla="*/ 6 w 30"/>
                <a:gd name="T5" fmla="*/ 12 h 12"/>
                <a:gd name="T6" fmla="*/ 30 w 30"/>
                <a:gd name="T7" fmla="*/ 12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0" y="1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2" name="Freeform 974"/>
            <p:cNvSpPr>
              <a:spLocks/>
            </p:cNvSpPr>
            <p:nvPr/>
          </p:nvSpPr>
          <p:spPr bwMode="auto">
            <a:xfrm>
              <a:off x="4247" y="3903"/>
              <a:ext cx="36" cy="18"/>
            </a:xfrm>
            <a:custGeom>
              <a:avLst/>
              <a:gdLst>
                <a:gd name="T0" fmla="*/ 24 w 36"/>
                <a:gd name="T1" fmla="*/ 0 h 18"/>
                <a:gd name="T2" fmla="*/ 0 w 36"/>
                <a:gd name="T3" fmla="*/ 0 h 18"/>
                <a:gd name="T4" fmla="*/ 6 w 36"/>
                <a:gd name="T5" fmla="*/ 12 h 18"/>
                <a:gd name="T6" fmla="*/ 36 w 36"/>
                <a:gd name="T7" fmla="*/ 18 h 18"/>
                <a:gd name="T8" fmla="*/ 24 w 3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24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6" y="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3" name="Freeform 975"/>
            <p:cNvSpPr>
              <a:spLocks/>
            </p:cNvSpPr>
            <p:nvPr/>
          </p:nvSpPr>
          <p:spPr bwMode="auto">
            <a:xfrm>
              <a:off x="4247" y="3903"/>
              <a:ext cx="36" cy="18"/>
            </a:xfrm>
            <a:custGeom>
              <a:avLst/>
              <a:gdLst>
                <a:gd name="T0" fmla="*/ 24 w 36"/>
                <a:gd name="T1" fmla="*/ 0 h 18"/>
                <a:gd name="T2" fmla="*/ 0 w 36"/>
                <a:gd name="T3" fmla="*/ 0 h 18"/>
                <a:gd name="T4" fmla="*/ 6 w 36"/>
                <a:gd name="T5" fmla="*/ 12 h 18"/>
                <a:gd name="T6" fmla="*/ 36 w 36"/>
                <a:gd name="T7" fmla="*/ 18 h 18"/>
                <a:gd name="T8" fmla="*/ 24 w 3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24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36" y="18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4" name="Freeform 976"/>
            <p:cNvSpPr>
              <a:spLocks/>
            </p:cNvSpPr>
            <p:nvPr/>
          </p:nvSpPr>
          <p:spPr bwMode="auto">
            <a:xfrm>
              <a:off x="4253" y="3915"/>
              <a:ext cx="42" cy="12"/>
            </a:xfrm>
            <a:custGeom>
              <a:avLst/>
              <a:gdLst>
                <a:gd name="T0" fmla="*/ 30 w 42"/>
                <a:gd name="T1" fmla="*/ 6 h 12"/>
                <a:gd name="T2" fmla="*/ 0 w 42"/>
                <a:gd name="T3" fmla="*/ 0 h 12"/>
                <a:gd name="T4" fmla="*/ 12 w 42"/>
                <a:gd name="T5" fmla="*/ 6 h 12"/>
                <a:gd name="T6" fmla="*/ 42 w 42"/>
                <a:gd name="T7" fmla="*/ 12 h 12"/>
                <a:gd name="T8" fmla="*/ 30 w 4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2">
                  <a:moveTo>
                    <a:pt x="30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42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5" name="Freeform 977"/>
            <p:cNvSpPr>
              <a:spLocks/>
            </p:cNvSpPr>
            <p:nvPr/>
          </p:nvSpPr>
          <p:spPr bwMode="auto">
            <a:xfrm>
              <a:off x="4253" y="3915"/>
              <a:ext cx="42" cy="12"/>
            </a:xfrm>
            <a:custGeom>
              <a:avLst/>
              <a:gdLst>
                <a:gd name="T0" fmla="*/ 30 w 42"/>
                <a:gd name="T1" fmla="*/ 6 h 12"/>
                <a:gd name="T2" fmla="*/ 0 w 42"/>
                <a:gd name="T3" fmla="*/ 0 h 12"/>
                <a:gd name="T4" fmla="*/ 12 w 42"/>
                <a:gd name="T5" fmla="*/ 6 h 12"/>
                <a:gd name="T6" fmla="*/ 42 w 42"/>
                <a:gd name="T7" fmla="*/ 12 h 12"/>
                <a:gd name="T8" fmla="*/ 30 w 4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2">
                  <a:moveTo>
                    <a:pt x="30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42" y="12"/>
                  </a:lnTo>
                  <a:lnTo>
                    <a:pt x="3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6" name="Freeform 978"/>
            <p:cNvSpPr>
              <a:spLocks/>
            </p:cNvSpPr>
            <p:nvPr/>
          </p:nvSpPr>
          <p:spPr bwMode="auto">
            <a:xfrm>
              <a:off x="4445" y="3381"/>
              <a:ext cx="66" cy="54"/>
            </a:xfrm>
            <a:custGeom>
              <a:avLst/>
              <a:gdLst>
                <a:gd name="T0" fmla="*/ 48 w 66"/>
                <a:gd name="T1" fmla="*/ 6 h 54"/>
                <a:gd name="T2" fmla="*/ 0 w 66"/>
                <a:gd name="T3" fmla="*/ 54 h 54"/>
                <a:gd name="T4" fmla="*/ 18 w 66"/>
                <a:gd name="T5" fmla="*/ 48 h 54"/>
                <a:gd name="T6" fmla="*/ 66 w 66"/>
                <a:gd name="T7" fmla="*/ 0 h 54"/>
                <a:gd name="T8" fmla="*/ 48 w 66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4">
                  <a:moveTo>
                    <a:pt x="48" y="6"/>
                  </a:moveTo>
                  <a:lnTo>
                    <a:pt x="0" y="54"/>
                  </a:lnTo>
                  <a:lnTo>
                    <a:pt x="18" y="48"/>
                  </a:lnTo>
                  <a:lnTo>
                    <a:pt x="66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7" name="Freeform 979"/>
            <p:cNvSpPr>
              <a:spLocks/>
            </p:cNvSpPr>
            <p:nvPr/>
          </p:nvSpPr>
          <p:spPr bwMode="auto">
            <a:xfrm>
              <a:off x="4445" y="3381"/>
              <a:ext cx="66" cy="54"/>
            </a:xfrm>
            <a:custGeom>
              <a:avLst/>
              <a:gdLst>
                <a:gd name="T0" fmla="*/ 48 w 66"/>
                <a:gd name="T1" fmla="*/ 6 h 54"/>
                <a:gd name="T2" fmla="*/ 0 w 66"/>
                <a:gd name="T3" fmla="*/ 54 h 54"/>
                <a:gd name="T4" fmla="*/ 18 w 66"/>
                <a:gd name="T5" fmla="*/ 48 h 54"/>
                <a:gd name="T6" fmla="*/ 66 w 66"/>
                <a:gd name="T7" fmla="*/ 0 h 54"/>
                <a:gd name="T8" fmla="*/ 48 w 66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4">
                  <a:moveTo>
                    <a:pt x="48" y="6"/>
                  </a:moveTo>
                  <a:lnTo>
                    <a:pt x="0" y="54"/>
                  </a:lnTo>
                  <a:lnTo>
                    <a:pt x="18" y="48"/>
                  </a:lnTo>
                  <a:lnTo>
                    <a:pt x="66" y="0"/>
                  </a:lnTo>
                  <a:lnTo>
                    <a:pt x="4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8" name="Freeform 980"/>
            <p:cNvSpPr>
              <a:spLocks/>
            </p:cNvSpPr>
            <p:nvPr/>
          </p:nvSpPr>
          <p:spPr bwMode="auto">
            <a:xfrm>
              <a:off x="4463" y="3369"/>
              <a:ext cx="78" cy="60"/>
            </a:xfrm>
            <a:custGeom>
              <a:avLst/>
              <a:gdLst>
                <a:gd name="T0" fmla="*/ 48 w 78"/>
                <a:gd name="T1" fmla="*/ 12 h 60"/>
                <a:gd name="T2" fmla="*/ 0 w 78"/>
                <a:gd name="T3" fmla="*/ 60 h 60"/>
                <a:gd name="T4" fmla="*/ 24 w 78"/>
                <a:gd name="T5" fmla="*/ 54 h 60"/>
                <a:gd name="T6" fmla="*/ 78 w 78"/>
                <a:gd name="T7" fmla="*/ 0 h 60"/>
                <a:gd name="T8" fmla="*/ 48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48" y="12"/>
                  </a:moveTo>
                  <a:lnTo>
                    <a:pt x="0" y="60"/>
                  </a:lnTo>
                  <a:lnTo>
                    <a:pt x="24" y="54"/>
                  </a:lnTo>
                  <a:lnTo>
                    <a:pt x="7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29" name="Freeform 981"/>
            <p:cNvSpPr>
              <a:spLocks/>
            </p:cNvSpPr>
            <p:nvPr/>
          </p:nvSpPr>
          <p:spPr bwMode="auto">
            <a:xfrm>
              <a:off x="4463" y="3369"/>
              <a:ext cx="78" cy="60"/>
            </a:xfrm>
            <a:custGeom>
              <a:avLst/>
              <a:gdLst>
                <a:gd name="T0" fmla="*/ 48 w 78"/>
                <a:gd name="T1" fmla="*/ 12 h 60"/>
                <a:gd name="T2" fmla="*/ 0 w 78"/>
                <a:gd name="T3" fmla="*/ 60 h 60"/>
                <a:gd name="T4" fmla="*/ 24 w 78"/>
                <a:gd name="T5" fmla="*/ 54 h 60"/>
                <a:gd name="T6" fmla="*/ 78 w 78"/>
                <a:gd name="T7" fmla="*/ 0 h 60"/>
                <a:gd name="T8" fmla="*/ 48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48" y="12"/>
                  </a:moveTo>
                  <a:lnTo>
                    <a:pt x="0" y="60"/>
                  </a:lnTo>
                  <a:lnTo>
                    <a:pt x="24" y="54"/>
                  </a:lnTo>
                  <a:lnTo>
                    <a:pt x="78" y="0"/>
                  </a:lnTo>
                  <a:lnTo>
                    <a:pt x="4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0" name="Freeform 982"/>
            <p:cNvSpPr>
              <a:spLocks/>
            </p:cNvSpPr>
            <p:nvPr/>
          </p:nvSpPr>
          <p:spPr bwMode="auto">
            <a:xfrm>
              <a:off x="4487" y="3357"/>
              <a:ext cx="96" cy="66"/>
            </a:xfrm>
            <a:custGeom>
              <a:avLst/>
              <a:gdLst>
                <a:gd name="T0" fmla="*/ 54 w 96"/>
                <a:gd name="T1" fmla="*/ 12 h 66"/>
                <a:gd name="T2" fmla="*/ 0 w 96"/>
                <a:gd name="T3" fmla="*/ 66 h 66"/>
                <a:gd name="T4" fmla="*/ 36 w 96"/>
                <a:gd name="T5" fmla="*/ 48 h 66"/>
                <a:gd name="T6" fmla="*/ 96 w 96"/>
                <a:gd name="T7" fmla="*/ 0 h 66"/>
                <a:gd name="T8" fmla="*/ 54 w 96"/>
                <a:gd name="T9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">
                  <a:moveTo>
                    <a:pt x="54" y="12"/>
                  </a:moveTo>
                  <a:lnTo>
                    <a:pt x="0" y="66"/>
                  </a:lnTo>
                  <a:lnTo>
                    <a:pt x="36" y="48"/>
                  </a:lnTo>
                  <a:lnTo>
                    <a:pt x="96" y="0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1" name="Freeform 983"/>
            <p:cNvSpPr>
              <a:spLocks/>
            </p:cNvSpPr>
            <p:nvPr/>
          </p:nvSpPr>
          <p:spPr bwMode="auto">
            <a:xfrm>
              <a:off x="4487" y="3357"/>
              <a:ext cx="96" cy="66"/>
            </a:xfrm>
            <a:custGeom>
              <a:avLst/>
              <a:gdLst>
                <a:gd name="T0" fmla="*/ 54 w 96"/>
                <a:gd name="T1" fmla="*/ 12 h 66"/>
                <a:gd name="T2" fmla="*/ 0 w 96"/>
                <a:gd name="T3" fmla="*/ 66 h 66"/>
                <a:gd name="T4" fmla="*/ 36 w 96"/>
                <a:gd name="T5" fmla="*/ 48 h 66"/>
                <a:gd name="T6" fmla="*/ 96 w 96"/>
                <a:gd name="T7" fmla="*/ 0 h 66"/>
                <a:gd name="T8" fmla="*/ 54 w 96"/>
                <a:gd name="T9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">
                  <a:moveTo>
                    <a:pt x="54" y="12"/>
                  </a:moveTo>
                  <a:lnTo>
                    <a:pt x="0" y="66"/>
                  </a:lnTo>
                  <a:lnTo>
                    <a:pt x="36" y="48"/>
                  </a:lnTo>
                  <a:lnTo>
                    <a:pt x="96" y="0"/>
                  </a:lnTo>
                  <a:lnTo>
                    <a:pt x="54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2" name="Freeform 984"/>
            <p:cNvSpPr>
              <a:spLocks/>
            </p:cNvSpPr>
            <p:nvPr/>
          </p:nvSpPr>
          <p:spPr bwMode="auto">
            <a:xfrm>
              <a:off x="4523" y="3345"/>
              <a:ext cx="78" cy="60"/>
            </a:xfrm>
            <a:custGeom>
              <a:avLst/>
              <a:gdLst>
                <a:gd name="T0" fmla="*/ 60 w 78"/>
                <a:gd name="T1" fmla="*/ 12 h 60"/>
                <a:gd name="T2" fmla="*/ 0 w 78"/>
                <a:gd name="T3" fmla="*/ 60 h 60"/>
                <a:gd name="T4" fmla="*/ 12 w 78"/>
                <a:gd name="T5" fmla="*/ 54 h 60"/>
                <a:gd name="T6" fmla="*/ 78 w 78"/>
                <a:gd name="T7" fmla="*/ 0 h 60"/>
                <a:gd name="T8" fmla="*/ 60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60" y="12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8" y="0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3" name="Freeform 985"/>
            <p:cNvSpPr>
              <a:spLocks/>
            </p:cNvSpPr>
            <p:nvPr/>
          </p:nvSpPr>
          <p:spPr bwMode="auto">
            <a:xfrm>
              <a:off x="4523" y="3345"/>
              <a:ext cx="78" cy="60"/>
            </a:xfrm>
            <a:custGeom>
              <a:avLst/>
              <a:gdLst>
                <a:gd name="T0" fmla="*/ 60 w 78"/>
                <a:gd name="T1" fmla="*/ 12 h 60"/>
                <a:gd name="T2" fmla="*/ 0 w 78"/>
                <a:gd name="T3" fmla="*/ 60 h 60"/>
                <a:gd name="T4" fmla="*/ 12 w 78"/>
                <a:gd name="T5" fmla="*/ 54 h 60"/>
                <a:gd name="T6" fmla="*/ 78 w 78"/>
                <a:gd name="T7" fmla="*/ 0 h 60"/>
                <a:gd name="T8" fmla="*/ 60 w 7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60" y="12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8" y="0"/>
                  </a:lnTo>
                  <a:lnTo>
                    <a:pt x="6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4" name="Freeform 986"/>
            <p:cNvSpPr>
              <a:spLocks/>
            </p:cNvSpPr>
            <p:nvPr/>
          </p:nvSpPr>
          <p:spPr bwMode="auto">
            <a:xfrm>
              <a:off x="4535" y="3339"/>
              <a:ext cx="72" cy="60"/>
            </a:xfrm>
            <a:custGeom>
              <a:avLst/>
              <a:gdLst>
                <a:gd name="T0" fmla="*/ 66 w 72"/>
                <a:gd name="T1" fmla="*/ 6 h 60"/>
                <a:gd name="T2" fmla="*/ 0 w 72"/>
                <a:gd name="T3" fmla="*/ 60 h 60"/>
                <a:gd name="T4" fmla="*/ 12 w 72"/>
                <a:gd name="T5" fmla="*/ 54 h 60"/>
                <a:gd name="T6" fmla="*/ 72 w 72"/>
                <a:gd name="T7" fmla="*/ 0 h 60"/>
                <a:gd name="T8" fmla="*/ 66 w 72"/>
                <a:gd name="T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0">
                  <a:moveTo>
                    <a:pt x="66" y="6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2" y="0"/>
                  </a:lnTo>
                  <a:lnTo>
                    <a:pt x="66" y="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5" name="Freeform 987"/>
            <p:cNvSpPr>
              <a:spLocks/>
            </p:cNvSpPr>
            <p:nvPr/>
          </p:nvSpPr>
          <p:spPr bwMode="auto">
            <a:xfrm>
              <a:off x="4535" y="3339"/>
              <a:ext cx="72" cy="60"/>
            </a:xfrm>
            <a:custGeom>
              <a:avLst/>
              <a:gdLst>
                <a:gd name="T0" fmla="*/ 66 w 72"/>
                <a:gd name="T1" fmla="*/ 6 h 60"/>
                <a:gd name="T2" fmla="*/ 0 w 72"/>
                <a:gd name="T3" fmla="*/ 60 h 60"/>
                <a:gd name="T4" fmla="*/ 12 w 72"/>
                <a:gd name="T5" fmla="*/ 54 h 60"/>
                <a:gd name="T6" fmla="*/ 72 w 72"/>
                <a:gd name="T7" fmla="*/ 0 h 60"/>
                <a:gd name="T8" fmla="*/ 66 w 72"/>
                <a:gd name="T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0">
                  <a:moveTo>
                    <a:pt x="66" y="6"/>
                  </a:moveTo>
                  <a:lnTo>
                    <a:pt x="0" y="60"/>
                  </a:lnTo>
                  <a:lnTo>
                    <a:pt x="12" y="54"/>
                  </a:lnTo>
                  <a:lnTo>
                    <a:pt x="72" y="0"/>
                  </a:lnTo>
                  <a:lnTo>
                    <a:pt x="6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6" name="Freeform 988"/>
            <p:cNvSpPr>
              <a:spLocks/>
            </p:cNvSpPr>
            <p:nvPr/>
          </p:nvSpPr>
          <p:spPr bwMode="auto">
            <a:xfrm>
              <a:off x="4547" y="3339"/>
              <a:ext cx="84" cy="54"/>
            </a:xfrm>
            <a:custGeom>
              <a:avLst/>
              <a:gdLst>
                <a:gd name="T0" fmla="*/ 60 w 84"/>
                <a:gd name="T1" fmla="*/ 0 h 54"/>
                <a:gd name="T2" fmla="*/ 0 w 84"/>
                <a:gd name="T3" fmla="*/ 54 h 54"/>
                <a:gd name="T4" fmla="*/ 18 w 84"/>
                <a:gd name="T5" fmla="*/ 54 h 54"/>
                <a:gd name="T6" fmla="*/ 84 w 84"/>
                <a:gd name="T7" fmla="*/ 0 h 54"/>
                <a:gd name="T8" fmla="*/ 60 w 8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4">
                  <a:moveTo>
                    <a:pt x="60" y="0"/>
                  </a:moveTo>
                  <a:lnTo>
                    <a:pt x="0" y="54"/>
                  </a:lnTo>
                  <a:lnTo>
                    <a:pt x="18" y="54"/>
                  </a:lnTo>
                  <a:lnTo>
                    <a:pt x="84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7" name="Freeform 989"/>
            <p:cNvSpPr>
              <a:spLocks/>
            </p:cNvSpPr>
            <p:nvPr/>
          </p:nvSpPr>
          <p:spPr bwMode="auto">
            <a:xfrm>
              <a:off x="4547" y="3339"/>
              <a:ext cx="84" cy="54"/>
            </a:xfrm>
            <a:custGeom>
              <a:avLst/>
              <a:gdLst>
                <a:gd name="T0" fmla="*/ 60 w 84"/>
                <a:gd name="T1" fmla="*/ 0 h 54"/>
                <a:gd name="T2" fmla="*/ 0 w 84"/>
                <a:gd name="T3" fmla="*/ 54 h 54"/>
                <a:gd name="T4" fmla="*/ 18 w 84"/>
                <a:gd name="T5" fmla="*/ 54 h 54"/>
                <a:gd name="T6" fmla="*/ 84 w 84"/>
                <a:gd name="T7" fmla="*/ 0 h 54"/>
                <a:gd name="T8" fmla="*/ 60 w 8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4">
                  <a:moveTo>
                    <a:pt x="60" y="0"/>
                  </a:moveTo>
                  <a:lnTo>
                    <a:pt x="0" y="54"/>
                  </a:lnTo>
                  <a:lnTo>
                    <a:pt x="18" y="54"/>
                  </a:lnTo>
                  <a:lnTo>
                    <a:pt x="84" y="0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8" name="Freeform 990"/>
            <p:cNvSpPr>
              <a:spLocks/>
            </p:cNvSpPr>
            <p:nvPr/>
          </p:nvSpPr>
          <p:spPr bwMode="auto">
            <a:xfrm>
              <a:off x="4565" y="3339"/>
              <a:ext cx="90" cy="60"/>
            </a:xfrm>
            <a:custGeom>
              <a:avLst/>
              <a:gdLst>
                <a:gd name="T0" fmla="*/ 66 w 90"/>
                <a:gd name="T1" fmla="*/ 0 h 60"/>
                <a:gd name="T2" fmla="*/ 0 w 90"/>
                <a:gd name="T3" fmla="*/ 54 h 60"/>
                <a:gd name="T4" fmla="*/ 24 w 90"/>
                <a:gd name="T5" fmla="*/ 60 h 60"/>
                <a:gd name="T6" fmla="*/ 90 w 90"/>
                <a:gd name="T7" fmla="*/ 6 h 60"/>
                <a:gd name="T8" fmla="*/ 66 w 90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0">
                  <a:moveTo>
                    <a:pt x="66" y="0"/>
                  </a:moveTo>
                  <a:lnTo>
                    <a:pt x="0" y="54"/>
                  </a:lnTo>
                  <a:lnTo>
                    <a:pt x="24" y="60"/>
                  </a:lnTo>
                  <a:lnTo>
                    <a:pt x="9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39" name="Freeform 991"/>
            <p:cNvSpPr>
              <a:spLocks/>
            </p:cNvSpPr>
            <p:nvPr/>
          </p:nvSpPr>
          <p:spPr bwMode="auto">
            <a:xfrm>
              <a:off x="4565" y="3339"/>
              <a:ext cx="90" cy="60"/>
            </a:xfrm>
            <a:custGeom>
              <a:avLst/>
              <a:gdLst>
                <a:gd name="T0" fmla="*/ 66 w 90"/>
                <a:gd name="T1" fmla="*/ 0 h 60"/>
                <a:gd name="T2" fmla="*/ 0 w 90"/>
                <a:gd name="T3" fmla="*/ 54 h 60"/>
                <a:gd name="T4" fmla="*/ 24 w 90"/>
                <a:gd name="T5" fmla="*/ 60 h 60"/>
                <a:gd name="T6" fmla="*/ 90 w 90"/>
                <a:gd name="T7" fmla="*/ 6 h 60"/>
                <a:gd name="T8" fmla="*/ 66 w 90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0">
                  <a:moveTo>
                    <a:pt x="66" y="0"/>
                  </a:moveTo>
                  <a:lnTo>
                    <a:pt x="0" y="54"/>
                  </a:lnTo>
                  <a:lnTo>
                    <a:pt x="24" y="60"/>
                  </a:lnTo>
                  <a:lnTo>
                    <a:pt x="90" y="6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0" name="Freeform 992"/>
            <p:cNvSpPr>
              <a:spLocks/>
            </p:cNvSpPr>
            <p:nvPr/>
          </p:nvSpPr>
          <p:spPr bwMode="auto">
            <a:xfrm>
              <a:off x="4589" y="3345"/>
              <a:ext cx="78" cy="54"/>
            </a:xfrm>
            <a:custGeom>
              <a:avLst/>
              <a:gdLst>
                <a:gd name="T0" fmla="*/ 66 w 78"/>
                <a:gd name="T1" fmla="*/ 0 h 54"/>
                <a:gd name="T2" fmla="*/ 0 w 78"/>
                <a:gd name="T3" fmla="*/ 54 h 54"/>
                <a:gd name="T4" fmla="*/ 12 w 78"/>
                <a:gd name="T5" fmla="*/ 54 h 54"/>
                <a:gd name="T6" fmla="*/ 78 w 78"/>
                <a:gd name="T7" fmla="*/ 6 h 54"/>
                <a:gd name="T8" fmla="*/ 66 w 7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66" y="0"/>
                  </a:moveTo>
                  <a:lnTo>
                    <a:pt x="0" y="54"/>
                  </a:lnTo>
                  <a:lnTo>
                    <a:pt x="12" y="54"/>
                  </a:lnTo>
                  <a:lnTo>
                    <a:pt x="78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1" name="Freeform 993"/>
            <p:cNvSpPr>
              <a:spLocks/>
            </p:cNvSpPr>
            <p:nvPr/>
          </p:nvSpPr>
          <p:spPr bwMode="auto">
            <a:xfrm>
              <a:off x="4589" y="3345"/>
              <a:ext cx="78" cy="54"/>
            </a:xfrm>
            <a:custGeom>
              <a:avLst/>
              <a:gdLst>
                <a:gd name="T0" fmla="*/ 66 w 78"/>
                <a:gd name="T1" fmla="*/ 0 h 54"/>
                <a:gd name="T2" fmla="*/ 0 w 78"/>
                <a:gd name="T3" fmla="*/ 54 h 54"/>
                <a:gd name="T4" fmla="*/ 12 w 78"/>
                <a:gd name="T5" fmla="*/ 54 h 54"/>
                <a:gd name="T6" fmla="*/ 78 w 78"/>
                <a:gd name="T7" fmla="*/ 6 h 54"/>
                <a:gd name="T8" fmla="*/ 66 w 7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66" y="0"/>
                  </a:moveTo>
                  <a:lnTo>
                    <a:pt x="0" y="54"/>
                  </a:lnTo>
                  <a:lnTo>
                    <a:pt x="12" y="54"/>
                  </a:lnTo>
                  <a:lnTo>
                    <a:pt x="78" y="6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2" name="Freeform 994"/>
            <p:cNvSpPr>
              <a:spLocks/>
            </p:cNvSpPr>
            <p:nvPr/>
          </p:nvSpPr>
          <p:spPr bwMode="auto">
            <a:xfrm>
              <a:off x="4601" y="3351"/>
              <a:ext cx="84" cy="60"/>
            </a:xfrm>
            <a:custGeom>
              <a:avLst/>
              <a:gdLst>
                <a:gd name="T0" fmla="*/ 66 w 84"/>
                <a:gd name="T1" fmla="*/ 0 h 60"/>
                <a:gd name="T2" fmla="*/ 0 w 84"/>
                <a:gd name="T3" fmla="*/ 48 h 60"/>
                <a:gd name="T4" fmla="*/ 12 w 84"/>
                <a:gd name="T5" fmla="*/ 60 h 60"/>
                <a:gd name="T6" fmla="*/ 84 w 84"/>
                <a:gd name="T7" fmla="*/ 12 h 60"/>
                <a:gd name="T8" fmla="*/ 66 w 8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0">
                  <a:moveTo>
                    <a:pt x="66" y="0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84" y="1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3" name="Freeform 995"/>
            <p:cNvSpPr>
              <a:spLocks/>
            </p:cNvSpPr>
            <p:nvPr/>
          </p:nvSpPr>
          <p:spPr bwMode="auto">
            <a:xfrm>
              <a:off x="4601" y="3351"/>
              <a:ext cx="84" cy="60"/>
            </a:xfrm>
            <a:custGeom>
              <a:avLst/>
              <a:gdLst>
                <a:gd name="T0" fmla="*/ 66 w 84"/>
                <a:gd name="T1" fmla="*/ 0 h 60"/>
                <a:gd name="T2" fmla="*/ 0 w 84"/>
                <a:gd name="T3" fmla="*/ 48 h 60"/>
                <a:gd name="T4" fmla="*/ 12 w 84"/>
                <a:gd name="T5" fmla="*/ 60 h 60"/>
                <a:gd name="T6" fmla="*/ 84 w 84"/>
                <a:gd name="T7" fmla="*/ 12 h 60"/>
                <a:gd name="T8" fmla="*/ 66 w 8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0">
                  <a:moveTo>
                    <a:pt x="66" y="0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84" y="12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4" name="Freeform 996"/>
            <p:cNvSpPr>
              <a:spLocks/>
            </p:cNvSpPr>
            <p:nvPr/>
          </p:nvSpPr>
          <p:spPr bwMode="auto">
            <a:xfrm>
              <a:off x="4055" y="3117"/>
              <a:ext cx="762" cy="816"/>
            </a:xfrm>
            <a:custGeom>
              <a:avLst/>
              <a:gdLst>
                <a:gd name="T0" fmla="*/ 636 w 762"/>
                <a:gd name="T1" fmla="*/ 198 h 816"/>
                <a:gd name="T2" fmla="*/ 600 w 762"/>
                <a:gd name="T3" fmla="*/ 174 h 816"/>
                <a:gd name="T4" fmla="*/ 558 w 762"/>
                <a:gd name="T5" fmla="*/ 138 h 816"/>
                <a:gd name="T6" fmla="*/ 504 w 762"/>
                <a:gd name="T7" fmla="*/ 90 h 816"/>
                <a:gd name="T8" fmla="*/ 456 w 762"/>
                <a:gd name="T9" fmla="*/ 42 h 816"/>
                <a:gd name="T10" fmla="*/ 396 w 762"/>
                <a:gd name="T11" fmla="*/ 12 h 816"/>
                <a:gd name="T12" fmla="*/ 330 w 762"/>
                <a:gd name="T13" fmla="*/ 6 h 816"/>
                <a:gd name="T14" fmla="*/ 258 w 762"/>
                <a:gd name="T15" fmla="*/ 12 h 816"/>
                <a:gd name="T16" fmla="*/ 258 w 762"/>
                <a:gd name="T17" fmla="*/ 30 h 816"/>
                <a:gd name="T18" fmla="*/ 246 w 762"/>
                <a:gd name="T19" fmla="*/ 54 h 816"/>
                <a:gd name="T20" fmla="*/ 234 w 762"/>
                <a:gd name="T21" fmla="*/ 78 h 816"/>
                <a:gd name="T22" fmla="*/ 192 w 762"/>
                <a:gd name="T23" fmla="*/ 108 h 816"/>
                <a:gd name="T24" fmla="*/ 174 w 762"/>
                <a:gd name="T25" fmla="*/ 138 h 816"/>
                <a:gd name="T26" fmla="*/ 204 w 762"/>
                <a:gd name="T27" fmla="*/ 174 h 816"/>
                <a:gd name="T28" fmla="*/ 228 w 762"/>
                <a:gd name="T29" fmla="*/ 204 h 816"/>
                <a:gd name="T30" fmla="*/ 234 w 762"/>
                <a:gd name="T31" fmla="*/ 240 h 816"/>
                <a:gd name="T32" fmla="*/ 210 w 762"/>
                <a:gd name="T33" fmla="*/ 270 h 816"/>
                <a:gd name="T34" fmla="*/ 168 w 762"/>
                <a:gd name="T35" fmla="*/ 300 h 816"/>
                <a:gd name="T36" fmla="*/ 126 w 762"/>
                <a:gd name="T37" fmla="*/ 336 h 816"/>
                <a:gd name="T38" fmla="*/ 78 w 762"/>
                <a:gd name="T39" fmla="*/ 342 h 816"/>
                <a:gd name="T40" fmla="*/ 30 w 762"/>
                <a:gd name="T41" fmla="*/ 378 h 816"/>
                <a:gd name="T42" fmla="*/ 60 w 762"/>
                <a:gd name="T43" fmla="*/ 426 h 816"/>
                <a:gd name="T44" fmla="*/ 60 w 762"/>
                <a:gd name="T45" fmla="*/ 474 h 816"/>
                <a:gd name="T46" fmla="*/ 72 w 762"/>
                <a:gd name="T47" fmla="*/ 522 h 816"/>
                <a:gd name="T48" fmla="*/ 108 w 762"/>
                <a:gd name="T49" fmla="*/ 552 h 816"/>
                <a:gd name="T50" fmla="*/ 102 w 762"/>
                <a:gd name="T51" fmla="*/ 552 h 816"/>
                <a:gd name="T52" fmla="*/ 66 w 762"/>
                <a:gd name="T53" fmla="*/ 540 h 816"/>
                <a:gd name="T54" fmla="*/ 30 w 762"/>
                <a:gd name="T55" fmla="*/ 528 h 816"/>
                <a:gd name="T56" fmla="*/ 18 w 762"/>
                <a:gd name="T57" fmla="*/ 534 h 816"/>
                <a:gd name="T58" fmla="*/ 6 w 762"/>
                <a:gd name="T59" fmla="*/ 546 h 816"/>
                <a:gd name="T60" fmla="*/ 0 w 762"/>
                <a:gd name="T61" fmla="*/ 570 h 816"/>
                <a:gd name="T62" fmla="*/ 18 w 762"/>
                <a:gd name="T63" fmla="*/ 588 h 816"/>
                <a:gd name="T64" fmla="*/ 6 w 762"/>
                <a:gd name="T65" fmla="*/ 594 h 816"/>
                <a:gd name="T66" fmla="*/ 18 w 762"/>
                <a:gd name="T67" fmla="*/ 606 h 816"/>
                <a:gd name="T68" fmla="*/ 72 w 762"/>
                <a:gd name="T69" fmla="*/ 660 h 816"/>
                <a:gd name="T70" fmla="*/ 102 w 762"/>
                <a:gd name="T71" fmla="*/ 720 h 816"/>
                <a:gd name="T72" fmla="*/ 126 w 762"/>
                <a:gd name="T73" fmla="*/ 732 h 816"/>
                <a:gd name="T74" fmla="*/ 132 w 762"/>
                <a:gd name="T75" fmla="*/ 762 h 816"/>
                <a:gd name="T76" fmla="*/ 156 w 762"/>
                <a:gd name="T77" fmla="*/ 786 h 816"/>
                <a:gd name="T78" fmla="*/ 192 w 762"/>
                <a:gd name="T79" fmla="*/ 768 h 816"/>
                <a:gd name="T80" fmla="*/ 216 w 762"/>
                <a:gd name="T81" fmla="*/ 768 h 816"/>
                <a:gd name="T82" fmla="*/ 228 w 762"/>
                <a:gd name="T83" fmla="*/ 804 h 816"/>
                <a:gd name="T84" fmla="*/ 288 w 762"/>
                <a:gd name="T85" fmla="*/ 816 h 816"/>
                <a:gd name="T86" fmla="*/ 348 w 762"/>
                <a:gd name="T87" fmla="*/ 780 h 816"/>
                <a:gd name="T88" fmla="*/ 396 w 762"/>
                <a:gd name="T89" fmla="*/ 756 h 816"/>
                <a:gd name="T90" fmla="*/ 456 w 762"/>
                <a:gd name="T91" fmla="*/ 720 h 816"/>
                <a:gd name="T92" fmla="*/ 534 w 762"/>
                <a:gd name="T93" fmla="*/ 684 h 816"/>
                <a:gd name="T94" fmla="*/ 594 w 762"/>
                <a:gd name="T95" fmla="*/ 636 h 816"/>
                <a:gd name="T96" fmla="*/ 684 w 762"/>
                <a:gd name="T97" fmla="*/ 600 h 816"/>
                <a:gd name="T98" fmla="*/ 726 w 762"/>
                <a:gd name="T99" fmla="*/ 540 h 816"/>
                <a:gd name="T100" fmla="*/ 726 w 762"/>
                <a:gd name="T101" fmla="*/ 480 h 816"/>
                <a:gd name="T102" fmla="*/ 756 w 762"/>
                <a:gd name="T103" fmla="*/ 408 h 816"/>
                <a:gd name="T104" fmla="*/ 720 w 762"/>
                <a:gd name="T105" fmla="*/ 354 h 816"/>
                <a:gd name="T106" fmla="*/ 636 w 762"/>
                <a:gd name="T107" fmla="*/ 342 h 816"/>
                <a:gd name="T108" fmla="*/ 564 w 762"/>
                <a:gd name="T109" fmla="*/ 348 h 816"/>
                <a:gd name="T110" fmla="*/ 480 w 762"/>
                <a:gd name="T111" fmla="*/ 318 h 816"/>
                <a:gd name="T112" fmla="*/ 438 w 762"/>
                <a:gd name="T113" fmla="*/ 288 h 816"/>
                <a:gd name="T114" fmla="*/ 486 w 762"/>
                <a:gd name="T115" fmla="*/ 252 h 816"/>
                <a:gd name="T116" fmla="*/ 552 w 762"/>
                <a:gd name="T117" fmla="*/ 222 h 816"/>
                <a:gd name="T118" fmla="*/ 612 w 762"/>
                <a:gd name="T119" fmla="*/ 23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2" h="816">
                  <a:moveTo>
                    <a:pt x="654" y="228"/>
                  </a:moveTo>
                  <a:lnTo>
                    <a:pt x="642" y="204"/>
                  </a:lnTo>
                  <a:lnTo>
                    <a:pt x="636" y="198"/>
                  </a:lnTo>
                  <a:lnTo>
                    <a:pt x="624" y="186"/>
                  </a:lnTo>
                  <a:lnTo>
                    <a:pt x="618" y="180"/>
                  </a:lnTo>
                  <a:lnTo>
                    <a:pt x="600" y="174"/>
                  </a:lnTo>
                  <a:lnTo>
                    <a:pt x="588" y="168"/>
                  </a:lnTo>
                  <a:lnTo>
                    <a:pt x="570" y="156"/>
                  </a:lnTo>
                  <a:lnTo>
                    <a:pt x="558" y="138"/>
                  </a:lnTo>
                  <a:lnTo>
                    <a:pt x="540" y="120"/>
                  </a:lnTo>
                  <a:lnTo>
                    <a:pt x="522" y="108"/>
                  </a:lnTo>
                  <a:lnTo>
                    <a:pt x="504" y="90"/>
                  </a:lnTo>
                  <a:lnTo>
                    <a:pt x="486" y="78"/>
                  </a:lnTo>
                  <a:lnTo>
                    <a:pt x="474" y="60"/>
                  </a:lnTo>
                  <a:lnTo>
                    <a:pt x="456" y="42"/>
                  </a:lnTo>
                  <a:lnTo>
                    <a:pt x="444" y="30"/>
                  </a:lnTo>
                  <a:lnTo>
                    <a:pt x="426" y="18"/>
                  </a:lnTo>
                  <a:lnTo>
                    <a:pt x="396" y="12"/>
                  </a:lnTo>
                  <a:lnTo>
                    <a:pt x="378" y="6"/>
                  </a:lnTo>
                  <a:lnTo>
                    <a:pt x="354" y="0"/>
                  </a:lnTo>
                  <a:lnTo>
                    <a:pt x="330" y="6"/>
                  </a:lnTo>
                  <a:lnTo>
                    <a:pt x="306" y="0"/>
                  </a:lnTo>
                  <a:lnTo>
                    <a:pt x="282" y="0"/>
                  </a:lnTo>
                  <a:lnTo>
                    <a:pt x="258" y="12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8" y="30"/>
                  </a:lnTo>
                  <a:lnTo>
                    <a:pt x="264" y="42"/>
                  </a:lnTo>
                  <a:lnTo>
                    <a:pt x="252" y="48"/>
                  </a:lnTo>
                  <a:lnTo>
                    <a:pt x="246" y="54"/>
                  </a:lnTo>
                  <a:lnTo>
                    <a:pt x="240" y="66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16" y="90"/>
                  </a:lnTo>
                  <a:lnTo>
                    <a:pt x="204" y="102"/>
                  </a:lnTo>
                  <a:lnTo>
                    <a:pt x="192" y="108"/>
                  </a:lnTo>
                  <a:lnTo>
                    <a:pt x="180" y="120"/>
                  </a:lnTo>
                  <a:lnTo>
                    <a:pt x="180" y="126"/>
                  </a:lnTo>
                  <a:lnTo>
                    <a:pt x="174" y="138"/>
                  </a:lnTo>
                  <a:lnTo>
                    <a:pt x="186" y="150"/>
                  </a:lnTo>
                  <a:lnTo>
                    <a:pt x="192" y="162"/>
                  </a:lnTo>
                  <a:lnTo>
                    <a:pt x="204" y="174"/>
                  </a:lnTo>
                  <a:lnTo>
                    <a:pt x="216" y="186"/>
                  </a:lnTo>
                  <a:lnTo>
                    <a:pt x="222" y="198"/>
                  </a:lnTo>
                  <a:lnTo>
                    <a:pt x="228" y="204"/>
                  </a:lnTo>
                  <a:lnTo>
                    <a:pt x="234" y="210"/>
                  </a:lnTo>
                  <a:lnTo>
                    <a:pt x="234" y="228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16" y="258"/>
                  </a:lnTo>
                  <a:lnTo>
                    <a:pt x="210" y="270"/>
                  </a:lnTo>
                  <a:lnTo>
                    <a:pt x="204" y="282"/>
                  </a:lnTo>
                  <a:lnTo>
                    <a:pt x="186" y="288"/>
                  </a:lnTo>
                  <a:lnTo>
                    <a:pt x="168" y="300"/>
                  </a:lnTo>
                  <a:lnTo>
                    <a:pt x="150" y="312"/>
                  </a:lnTo>
                  <a:lnTo>
                    <a:pt x="138" y="324"/>
                  </a:lnTo>
                  <a:lnTo>
                    <a:pt x="126" y="336"/>
                  </a:lnTo>
                  <a:lnTo>
                    <a:pt x="114" y="336"/>
                  </a:lnTo>
                  <a:lnTo>
                    <a:pt x="102" y="336"/>
                  </a:lnTo>
                  <a:lnTo>
                    <a:pt x="78" y="342"/>
                  </a:lnTo>
                  <a:lnTo>
                    <a:pt x="60" y="354"/>
                  </a:lnTo>
                  <a:lnTo>
                    <a:pt x="42" y="366"/>
                  </a:lnTo>
                  <a:lnTo>
                    <a:pt x="30" y="378"/>
                  </a:lnTo>
                  <a:lnTo>
                    <a:pt x="36" y="390"/>
                  </a:lnTo>
                  <a:lnTo>
                    <a:pt x="42" y="414"/>
                  </a:lnTo>
                  <a:lnTo>
                    <a:pt x="60" y="426"/>
                  </a:lnTo>
                  <a:lnTo>
                    <a:pt x="60" y="444"/>
                  </a:lnTo>
                  <a:lnTo>
                    <a:pt x="66" y="456"/>
                  </a:lnTo>
                  <a:lnTo>
                    <a:pt x="60" y="474"/>
                  </a:lnTo>
                  <a:lnTo>
                    <a:pt x="60" y="498"/>
                  </a:lnTo>
                  <a:lnTo>
                    <a:pt x="66" y="510"/>
                  </a:lnTo>
                  <a:lnTo>
                    <a:pt x="72" y="522"/>
                  </a:lnTo>
                  <a:lnTo>
                    <a:pt x="78" y="534"/>
                  </a:lnTo>
                  <a:lnTo>
                    <a:pt x="90" y="534"/>
                  </a:lnTo>
                  <a:lnTo>
                    <a:pt x="108" y="552"/>
                  </a:lnTo>
                  <a:lnTo>
                    <a:pt x="126" y="564"/>
                  </a:lnTo>
                  <a:lnTo>
                    <a:pt x="108" y="558"/>
                  </a:lnTo>
                  <a:lnTo>
                    <a:pt x="102" y="552"/>
                  </a:lnTo>
                  <a:lnTo>
                    <a:pt x="90" y="546"/>
                  </a:lnTo>
                  <a:lnTo>
                    <a:pt x="78" y="540"/>
                  </a:lnTo>
                  <a:lnTo>
                    <a:pt x="66" y="540"/>
                  </a:lnTo>
                  <a:lnTo>
                    <a:pt x="54" y="534"/>
                  </a:lnTo>
                  <a:lnTo>
                    <a:pt x="42" y="528"/>
                  </a:lnTo>
                  <a:lnTo>
                    <a:pt x="30" y="528"/>
                  </a:lnTo>
                  <a:lnTo>
                    <a:pt x="24" y="528"/>
                  </a:lnTo>
                  <a:lnTo>
                    <a:pt x="18" y="540"/>
                  </a:lnTo>
                  <a:lnTo>
                    <a:pt x="18" y="534"/>
                  </a:lnTo>
                  <a:lnTo>
                    <a:pt x="12" y="540"/>
                  </a:lnTo>
                  <a:lnTo>
                    <a:pt x="6" y="540"/>
                  </a:lnTo>
                  <a:lnTo>
                    <a:pt x="6" y="546"/>
                  </a:lnTo>
                  <a:lnTo>
                    <a:pt x="0" y="552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76"/>
                  </a:lnTo>
                  <a:lnTo>
                    <a:pt x="6" y="582"/>
                  </a:lnTo>
                  <a:lnTo>
                    <a:pt x="18" y="588"/>
                  </a:lnTo>
                  <a:lnTo>
                    <a:pt x="18" y="594"/>
                  </a:lnTo>
                  <a:lnTo>
                    <a:pt x="6" y="588"/>
                  </a:lnTo>
                  <a:lnTo>
                    <a:pt x="6" y="594"/>
                  </a:lnTo>
                  <a:lnTo>
                    <a:pt x="0" y="600"/>
                  </a:lnTo>
                  <a:lnTo>
                    <a:pt x="6" y="600"/>
                  </a:lnTo>
                  <a:lnTo>
                    <a:pt x="18" y="606"/>
                  </a:lnTo>
                  <a:lnTo>
                    <a:pt x="36" y="618"/>
                  </a:lnTo>
                  <a:lnTo>
                    <a:pt x="60" y="636"/>
                  </a:lnTo>
                  <a:lnTo>
                    <a:pt x="72" y="660"/>
                  </a:lnTo>
                  <a:lnTo>
                    <a:pt x="84" y="684"/>
                  </a:lnTo>
                  <a:lnTo>
                    <a:pt x="102" y="708"/>
                  </a:lnTo>
                  <a:lnTo>
                    <a:pt x="102" y="720"/>
                  </a:lnTo>
                  <a:lnTo>
                    <a:pt x="108" y="732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26" y="738"/>
                  </a:lnTo>
                  <a:lnTo>
                    <a:pt x="132" y="756"/>
                  </a:lnTo>
                  <a:lnTo>
                    <a:pt x="132" y="762"/>
                  </a:lnTo>
                  <a:lnTo>
                    <a:pt x="132" y="774"/>
                  </a:lnTo>
                  <a:lnTo>
                    <a:pt x="144" y="780"/>
                  </a:lnTo>
                  <a:lnTo>
                    <a:pt x="156" y="786"/>
                  </a:lnTo>
                  <a:lnTo>
                    <a:pt x="168" y="786"/>
                  </a:lnTo>
                  <a:lnTo>
                    <a:pt x="180" y="774"/>
                  </a:lnTo>
                  <a:lnTo>
                    <a:pt x="192" y="768"/>
                  </a:lnTo>
                  <a:lnTo>
                    <a:pt x="198" y="762"/>
                  </a:lnTo>
                  <a:lnTo>
                    <a:pt x="210" y="762"/>
                  </a:lnTo>
                  <a:lnTo>
                    <a:pt x="216" y="768"/>
                  </a:lnTo>
                  <a:lnTo>
                    <a:pt x="216" y="774"/>
                  </a:lnTo>
                  <a:lnTo>
                    <a:pt x="216" y="786"/>
                  </a:lnTo>
                  <a:lnTo>
                    <a:pt x="228" y="804"/>
                  </a:lnTo>
                  <a:lnTo>
                    <a:pt x="240" y="810"/>
                  </a:lnTo>
                  <a:lnTo>
                    <a:pt x="270" y="810"/>
                  </a:lnTo>
                  <a:lnTo>
                    <a:pt x="288" y="816"/>
                  </a:lnTo>
                  <a:lnTo>
                    <a:pt x="306" y="804"/>
                  </a:lnTo>
                  <a:lnTo>
                    <a:pt x="336" y="786"/>
                  </a:lnTo>
                  <a:lnTo>
                    <a:pt x="348" y="780"/>
                  </a:lnTo>
                  <a:lnTo>
                    <a:pt x="366" y="774"/>
                  </a:lnTo>
                  <a:lnTo>
                    <a:pt x="378" y="768"/>
                  </a:lnTo>
                  <a:lnTo>
                    <a:pt x="396" y="756"/>
                  </a:lnTo>
                  <a:lnTo>
                    <a:pt x="420" y="744"/>
                  </a:lnTo>
                  <a:lnTo>
                    <a:pt x="438" y="732"/>
                  </a:lnTo>
                  <a:lnTo>
                    <a:pt x="456" y="720"/>
                  </a:lnTo>
                  <a:lnTo>
                    <a:pt x="480" y="702"/>
                  </a:lnTo>
                  <a:lnTo>
                    <a:pt x="510" y="690"/>
                  </a:lnTo>
                  <a:lnTo>
                    <a:pt x="534" y="684"/>
                  </a:lnTo>
                  <a:lnTo>
                    <a:pt x="552" y="672"/>
                  </a:lnTo>
                  <a:lnTo>
                    <a:pt x="576" y="654"/>
                  </a:lnTo>
                  <a:lnTo>
                    <a:pt x="594" y="636"/>
                  </a:lnTo>
                  <a:lnTo>
                    <a:pt x="618" y="624"/>
                  </a:lnTo>
                  <a:lnTo>
                    <a:pt x="654" y="612"/>
                  </a:lnTo>
                  <a:lnTo>
                    <a:pt x="684" y="600"/>
                  </a:lnTo>
                  <a:lnTo>
                    <a:pt x="708" y="588"/>
                  </a:lnTo>
                  <a:lnTo>
                    <a:pt x="714" y="570"/>
                  </a:lnTo>
                  <a:lnTo>
                    <a:pt x="726" y="540"/>
                  </a:lnTo>
                  <a:lnTo>
                    <a:pt x="726" y="516"/>
                  </a:lnTo>
                  <a:lnTo>
                    <a:pt x="726" y="498"/>
                  </a:lnTo>
                  <a:lnTo>
                    <a:pt x="726" y="480"/>
                  </a:lnTo>
                  <a:lnTo>
                    <a:pt x="738" y="456"/>
                  </a:lnTo>
                  <a:lnTo>
                    <a:pt x="756" y="432"/>
                  </a:lnTo>
                  <a:lnTo>
                    <a:pt x="756" y="408"/>
                  </a:lnTo>
                  <a:lnTo>
                    <a:pt x="762" y="396"/>
                  </a:lnTo>
                  <a:lnTo>
                    <a:pt x="744" y="372"/>
                  </a:lnTo>
                  <a:lnTo>
                    <a:pt x="720" y="354"/>
                  </a:lnTo>
                  <a:lnTo>
                    <a:pt x="684" y="342"/>
                  </a:lnTo>
                  <a:lnTo>
                    <a:pt x="660" y="342"/>
                  </a:lnTo>
                  <a:lnTo>
                    <a:pt x="636" y="342"/>
                  </a:lnTo>
                  <a:lnTo>
                    <a:pt x="606" y="354"/>
                  </a:lnTo>
                  <a:lnTo>
                    <a:pt x="588" y="360"/>
                  </a:lnTo>
                  <a:lnTo>
                    <a:pt x="564" y="348"/>
                  </a:lnTo>
                  <a:lnTo>
                    <a:pt x="528" y="336"/>
                  </a:lnTo>
                  <a:lnTo>
                    <a:pt x="504" y="330"/>
                  </a:lnTo>
                  <a:lnTo>
                    <a:pt x="480" y="318"/>
                  </a:lnTo>
                  <a:lnTo>
                    <a:pt x="456" y="312"/>
                  </a:lnTo>
                  <a:lnTo>
                    <a:pt x="444" y="306"/>
                  </a:lnTo>
                  <a:lnTo>
                    <a:pt x="438" y="288"/>
                  </a:lnTo>
                  <a:lnTo>
                    <a:pt x="438" y="270"/>
                  </a:lnTo>
                  <a:lnTo>
                    <a:pt x="456" y="264"/>
                  </a:lnTo>
                  <a:lnTo>
                    <a:pt x="486" y="252"/>
                  </a:lnTo>
                  <a:lnTo>
                    <a:pt x="528" y="240"/>
                  </a:lnTo>
                  <a:lnTo>
                    <a:pt x="546" y="228"/>
                  </a:lnTo>
                  <a:lnTo>
                    <a:pt x="552" y="222"/>
                  </a:lnTo>
                  <a:lnTo>
                    <a:pt x="576" y="222"/>
                  </a:lnTo>
                  <a:lnTo>
                    <a:pt x="600" y="228"/>
                  </a:lnTo>
                  <a:lnTo>
                    <a:pt x="612" y="234"/>
                  </a:lnTo>
                  <a:lnTo>
                    <a:pt x="630" y="246"/>
                  </a:lnTo>
                  <a:lnTo>
                    <a:pt x="654" y="2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5" name="Freeform 997"/>
            <p:cNvSpPr>
              <a:spLocks/>
            </p:cNvSpPr>
            <p:nvPr/>
          </p:nvSpPr>
          <p:spPr bwMode="auto">
            <a:xfrm>
              <a:off x="4055" y="3117"/>
              <a:ext cx="762" cy="816"/>
            </a:xfrm>
            <a:custGeom>
              <a:avLst/>
              <a:gdLst>
                <a:gd name="T0" fmla="*/ 636 w 762"/>
                <a:gd name="T1" fmla="*/ 198 h 816"/>
                <a:gd name="T2" fmla="*/ 600 w 762"/>
                <a:gd name="T3" fmla="*/ 174 h 816"/>
                <a:gd name="T4" fmla="*/ 558 w 762"/>
                <a:gd name="T5" fmla="*/ 138 h 816"/>
                <a:gd name="T6" fmla="*/ 504 w 762"/>
                <a:gd name="T7" fmla="*/ 90 h 816"/>
                <a:gd name="T8" fmla="*/ 456 w 762"/>
                <a:gd name="T9" fmla="*/ 42 h 816"/>
                <a:gd name="T10" fmla="*/ 396 w 762"/>
                <a:gd name="T11" fmla="*/ 12 h 816"/>
                <a:gd name="T12" fmla="*/ 330 w 762"/>
                <a:gd name="T13" fmla="*/ 6 h 816"/>
                <a:gd name="T14" fmla="*/ 258 w 762"/>
                <a:gd name="T15" fmla="*/ 12 h 816"/>
                <a:gd name="T16" fmla="*/ 258 w 762"/>
                <a:gd name="T17" fmla="*/ 30 h 816"/>
                <a:gd name="T18" fmla="*/ 246 w 762"/>
                <a:gd name="T19" fmla="*/ 54 h 816"/>
                <a:gd name="T20" fmla="*/ 234 w 762"/>
                <a:gd name="T21" fmla="*/ 78 h 816"/>
                <a:gd name="T22" fmla="*/ 192 w 762"/>
                <a:gd name="T23" fmla="*/ 108 h 816"/>
                <a:gd name="T24" fmla="*/ 174 w 762"/>
                <a:gd name="T25" fmla="*/ 138 h 816"/>
                <a:gd name="T26" fmla="*/ 204 w 762"/>
                <a:gd name="T27" fmla="*/ 174 h 816"/>
                <a:gd name="T28" fmla="*/ 228 w 762"/>
                <a:gd name="T29" fmla="*/ 204 h 816"/>
                <a:gd name="T30" fmla="*/ 234 w 762"/>
                <a:gd name="T31" fmla="*/ 240 h 816"/>
                <a:gd name="T32" fmla="*/ 210 w 762"/>
                <a:gd name="T33" fmla="*/ 270 h 816"/>
                <a:gd name="T34" fmla="*/ 168 w 762"/>
                <a:gd name="T35" fmla="*/ 300 h 816"/>
                <a:gd name="T36" fmla="*/ 126 w 762"/>
                <a:gd name="T37" fmla="*/ 336 h 816"/>
                <a:gd name="T38" fmla="*/ 78 w 762"/>
                <a:gd name="T39" fmla="*/ 342 h 816"/>
                <a:gd name="T40" fmla="*/ 30 w 762"/>
                <a:gd name="T41" fmla="*/ 378 h 816"/>
                <a:gd name="T42" fmla="*/ 60 w 762"/>
                <a:gd name="T43" fmla="*/ 426 h 816"/>
                <a:gd name="T44" fmla="*/ 60 w 762"/>
                <a:gd name="T45" fmla="*/ 474 h 816"/>
                <a:gd name="T46" fmla="*/ 72 w 762"/>
                <a:gd name="T47" fmla="*/ 522 h 816"/>
                <a:gd name="T48" fmla="*/ 108 w 762"/>
                <a:gd name="T49" fmla="*/ 552 h 816"/>
                <a:gd name="T50" fmla="*/ 102 w 762"/>
                <a:gd name="T51" fmla="*/ 552 h 816"/>
                <a:gd name="T52" fmla="*/ 66 w 762"/>
                <a:gd name="T53" fmla="*/ 540 h 816"/>
                <a:gd name="T54" fmla="*/ 30 w 762"/>
                <a:gd name="T55" fmla="*/ 528 h 816"/>
                <a:gd name="T56" fmla="*/ 18 w 762"/>
                <a:gd name="T57" fmla="*/ 534 h 816"/>
                <a:gd name="T58" fmla="*/ 6 w 762"/>
                <a:gd name="T59" fmla="*/ 546 h 816"/>
                <a:gd name="T60" fmla="*/ 0 w 762"/>
                <a:gd name="T61" fmla="*/ 570 h 816"/>
                <a:gd name="T62" fmla="*/ 18 w 762"/>
                <a:gd name="T63" fmla="*/ 588 h 816"/>
                <a:gd name="T64" fmla="*/ 6 w 762"/>
                <a:gd name="T65" fmla="*/ 594 h 816"/>
                <a:gd name="T66" fmla="*/ 18 w 762"/>
                <a:gd name="T67" fmla="*/ 606 h 816"/>
                <a:gd name="T68" fmla="*/ 72 w 762"/>
                <a:gd name="T69" fmla="*/ 660 h 816"/>
                <a:gd name="T70" fmla="*/ 102 w 762"/>
                <a:gd name="T71" fmla="*/ 720 h 816"/>
                <a:gd name="T72" fmla="*/ 126 w 762"/>
                <a:gd name="T73" fmla="*/ 732 h 816"/>
                <a:gd name="T74" fmla="*/ 132 w 762"/>
                <a:gd name="T75" fmla="*/ 762 h 816"/>
                <a:gd name="T76" fmla="*/ 156 w 762"/>
                <a:gd name="T77" fmla="*/ 786 h 816"/>
                <a:gd name="T78" fmla="*/ 192 w 762"/>
                <a:gd name="T79" fmla="*/ 768 h 816"/>
                <a:gd name="T80" fmla="*/ 216 w 762"/>
                <a:gd name="T81" fmla="*/ 768 h 816"/>
                <a:gd name="T82" fmla="*/ 228 w 762"/>
                <a:gd name="T83" fmla="*/ 804 h 816"/>
                <a:gd name="T84" fmla="*/ 288 w 762"/>
                <a:gd name="T85" fmla="*/ 816 h 816"/>
                <a:gd name="T86" fmla="*/ 348 w 762"/>
                <a:gd name="T87" fmla="*/ 780 h 816"/>
                <a:gd name="T88" fmla="*/ 396 w 762"/>
                <a:gd name="T89" fmla="*/ 756 h 816"/>
                <a:gd name="T90" fmla="*/ 456 w 762"/>
                <a:gd name="T91" fmla="*/ 720 h 816"/>
                <a:gd name="T92" fmla="*/ 534 w 762"/>
                <a:gd name="T93" fmla="*/ 684 h 816"/>
                <a:gd name="T94" fmla="*/ 594 w 762"/>
                <a:gd name="T95" fmla="*/ 636 h 816"/>
                <a:gd name="T96" fmla="*/ 684 w 762"/>
                <a:gd name="T97" fmla="*/ 600 h 816"/>
                <a:gd name="T98" fmla="*/ 726 w 762"/>
                <a:gd name="T99" fmla="*/ 540 h 816"/>
                <a:gd name="T100" fmla="*/ 726 w 762"/>
                <a:gd name="T101" fmla="*/ 480 h 816"/>
                <a:gd name="T102" fmla="*/ 756 w 762"/>
                <a:gd name="T103" fmla="*/ 408 h 816"/>
                <a:gd name="T104" fmla="*/ 720 w 762"/>
                <a:gd name="T105" fmla="*/ 354 h 816"/>
                <a:gd name="T106" fmla="*/ 636 w 762"/>
                <a:gd name="T107" fmla="*/ 342 h 816"/>
                <a:gd name="T108" fmla="*/ 564 w 762"/>
                <a:gd name="T109" fmla="*/ 348 h 816"/>
                <a:gd name="T110" fmla="*/ 480 w 762"/>
                <a:gd name="T111" fmla="*/ 318 h 816"/>
                <a:gd name="T112" fmla="*/ 438 w 762"/>
                <a:gd name="T113" fmla="*/ 288 h 816"/>
                <a:gd name="T114" fmla="*/ 486 w 762"/>
                <a:gd name="T115" fmla="*/ 252 h 816"/>
                <a:gd name="T116" fmla="*/ 552 w 762"/>
                <a:gd name="T117" fmla="*/ 222 h 816"/>
                <a:gd name="T118" fmla="*/ 612 w 762"/>
                <a:gd name="T119" fmla="*/ 23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2" h="816">
                  <a:moveTo>
                    <a:pt x="654" y="228"/>
                  </a:moveTo>
                  <a:lnTo>
                    <a:pt x="642" y="204"/>
                  </a:lnTo>
                  <a:lnTo>
                    <a:pt x="636" y="198"/>
                  </a:lnTo>
                  <a:lnTo>
                    <a:pt x="624" y="186"/>
                  </a:lnTo>
                  <a:lnTo>
                    <a:pt x="618" y="180"/>
                  </a:lnTo>
                  <a:lnTo>
                    <a:pt x="600" y="174"/>
                  </a:lnTo>
                  <a:lnTo>
                    <a:pt x="588" y="168"/>
                  </a:lnTo>
                  <a:lnTo>
                    <a:pt x="570" y="156"/>
                  </a:lnTo>
                  <a:lnTo>
                    <a:pt x="558" y="138"/>
                  </a:lnTo>
                  <a:lnTo>
                    <a:pt x="540" y="120"/>
                  </a:lnTo>
                  <a:lnTo>
                    <a:pt x="522" y="108"/>
                  </a:lnTo>
                  <a:lnTo>
                    <a:pt x="504" y="90"/>
                  </a:lnTo>
                  <a:lnTo>
                    <a:pt x="486" y="78"/>
                  </a:lnTo>
                  <a:lnTo>
                    <a:pt x="474" y="60"/>
                  </a:lnTo>
                  <a:lnTo>
                    <a:pt x="456" y="42"/>
                  </a:lnTo>
                  <a:lnTo>
                    <a:pt x="444" y="30"/>
                  </a:lnTo>
                  <a:lnTo>
                    <a:pt x="426" y="18"/>
                  </a:lnTo>
                  <a:lnTo>
                    <a:pt x="396" y="12"/>
                  </a:lnTo>
                  <a:lnTo>
                    <a:pt x="378" y="6"/>
                  </a:lnTo>
                  <a:lnTo>
                    <a:pt x="354" y="0"/>
                  </a:lnTo>
                  <a:lnTo>
                    <a:pt x="330" y="6"/>
                  </a:lnTo>
                  <a:lnTo>
                    <a:pt x="306" y="0"/>
                  </a:lnTo>
                  <a:lnTo>
                    <a:pt x="282" y="0"/>
                  </a:lnTo>
                  <a:lnTo>
                    <a:pt x="258" y="12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8" y="30"/>
                  </a:lnTo>
                  <a:lnTo>
                    <a:pt x="264" y="42"/>
                  </a:lnTo>
                  <a:lnTo>
                    <a:pt x="252" y="48"/>
                  </a:lnTo>
                  <a:lnTo>
                    <a:pt x="246" y="54"/>
                  </a:lnTo>
                  <a:lnTo>
                    <a:pt x="240" y="66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16" y="90"/>
                  </a:lnTo>
                  <a:lnTo>
                    <a:pt x="204" y="102"/>
                  </a:lnTo>
                  <a:lnTo>
                    <a:pt x="192" y="108"/>
                  </a:lnTo>
                  <a:lnTo>
                    <a:pt x="180" y="120"/>
                  </a:lnTo>
                  <a:lnTo>
                    <a:pt x="180" y="126"/>
                  </a:lnTo>
                  <a:lnTo>
                    <a:pt x="174" y="138"/>
                  </a:lnTo>
                  <a:lnTo>
                    <a:pt x="186" y="150"/>
                  </a:lnTo>
                  <a:lnTo>
                    <a:pt x="192" y="162"/>
                  </a:lnTo>
                  <a:lnTo>
                    <a:pt x="204" y="174"/>
                  </a:lnTo>
                  <a:lnTo>
                    <a:pt x="216" y="186"/>
                  </a:lnTo>
                  <a:lnTo>
                    <a:pt x="222" y="198"/>
                  </a:lnTo>
                  <a:lnTo>
                    <a:pt x="228" y="204"/>
                  </a:lnTo>
                  <a:lnTo>
                    <a:pt x="234" y="210"/>
                  </a:lnTo>
                  <a:lnTo>
                    <a:pt x="234" y="228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16" y="258"/>
                  </a:lnTo>
                  <a:lnTo>
                    <a:pt x="210" y="270"/>
                  </a:lnTo>
                  <a:lnTo>
                    <a:pt x="204" y="282"/>
                  </a:lnTo>
                  <a:lnTo>
                    <a:pt x="186" y="288"/>
                  </a:lnTo>
                  <a:lnTo>
                    <a:pt x="168" y="300"/>
                  </a:lnTo>
                  <a:lnTo>
                    <a:pt x="150" y="312"/>
                  </a:lnTo>
                  <a:lnTo>
                    <a:pt x="138" y="324"/>
                  </a:lnTo>
                  <a:lnTo>
                    <a:pt x="126" y="336"/>
                  </a:lnTo>
                  <a:lnTo>
                    <a:pt x="114" y="336"/>
                  </a:lnTo>
                  <a:lnTo>
                    <a:pt x="102" y="336"/>
                  </a:lnTo>
                  <a:lnTo>
                    <a:pt x="78" y="342"/>
                  </a:lnTo>
                  <a:lnTo>
                    <a:pt x="60" y="354"/>
                  </a:lnTo>
                  <a:lnTo>
                    <a:pt x="42" y="366"/>
                  </a:lnTo>
                  <a:lnTo>
                    <a:pt x="30" y="378"/>
                  </a:lnTo>
                  <a:lnTo>
                    <a:pt x="36" y="390"/>
                  </a:lnTo>
                  <a:lnTo>
                    <a:pt x="42" y="414"/>
                  </a:lnTo>
                  <a:lnTo>
                    <a:pt x="60" y="426"/>
                  </a:lnTo>
                  <a:lnTo>
                    <a:pt x="60" y="444"/>
                  </a:lnTo>
                  <a:lnTo>
                    <a:pt x="66" y="456"/>
                  </a:lnTo>
                  <a:lnTo>
                    <a:pt x="60" y="474"/>
                  </a:lnTo>
                  <a:lnTo>
                    <a:pt x="60" y="498"/>
                  </a:lnTo>
                  <a:lnTo>
                    <a:pt x="66" y="510"/>
                  </a:lnTo>
                  <a:lnTo>
                    <a:pt x="72" y="522"/>
                  </a:lnTo>
                  <a:lnTo>
                    <a:pt x="78" y="534"/>
                  </a:lnTo>
                  <a:lnTo>
                    <a:pt x="90" y="534"/>
                  </a:lnTo>
                  <a:lnTo>
                    <a:pt x="108" y="552"/>
                  </a:lnTo>
                  <a:lnTo>
                    <a:pt x="126" y="564"/>
                  </a:lnTo>
                  <a:lnTo>
                    <a:pt x="108" y="558"/>
                  </a:lnTo>
                  <a:lnTo>
                    <a:pt x="102" y="552"/>
                  </a:lnTo>
                  <a:lnTo>
                    <a:pt x="90" y="546"/>
                  </a:lnTo>
                  <a:lnTo>
                    <a:pt x="78" y="540"/>
                  </a:lnTo>
                  <a:lnTo>
                    <a:pt x="66" y="540"/>
                  </a:lnTo>
                  <a:lnTo>
                    <a:pt x="54" y="534"/>
                  </a:lnTo>
                  <a:lnTo>
                    <a:pt x="42" y="528"/>
                  </a:lnTo>
                  <a:lnTo>
                    <a:pt x="30" y="528"/>
                  </a:lnTo>
                  <a:lnTo>
                    <a:pt x="24" y="528"/>
                  </a:lnTo>
                  <a:lnTo>
                    <a:pt x="18" y="540"/>
                  </a:lnTo>
                  <a:lnTo>
                    <a:pt x="18" y="534"/>
                  </a:lnTo>
                  <a:lnTo>
                    <a:pt x="12" y="540"/>
                  </a:lnTo>
                  <a:lnTo>
                    <a:pt x="6" y="540"/>
                  </a:lnTo>
                  <a:lnTo>
                    <a:pt x="6" y="546"/>
                  </a:lnTo>
                  <a:lnTo>
                    <a:pt x="0" y="552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76"/>
                  </a:lnTo>
                  <a:lnTo>
                    <a:pt x="6" y="582"/>
                  </a:lnTo>
                  <a:lnTo>
                    <a:pt x="18" y="588"/>
                  </a:lnTo>
                  <a:lnTo>
                    <a:pt x="18" y="594"/>
                  </a:lnTo>
                  <a:lnTo>
                    <a:pt x="6" y="588"/>
                  </a:lnTo>
                  <a:lnTo>
                    <a:pt x="6" y="594"/>
                  </a:lnTo>
                  <a:lnTo>
                    <a:pt x="0" y="600"/>
                  </a:lnTo>
                  <a:lnTo>
                    <a:pt x="6" y="600"/>
                  </a:lnTo>
                  <a:lnTo>
                    <a:pt x="18" y="606"/>
                  </a:lnTo>
                  <a:lnTo>
                    <a:pt x="36" y="618"/>
                  </a:lnTo>
                  <a:lnTo>
                    <a:pt x="60" y="636"/>
                  </a:lnTo>
                  <a:lnTo>
                    <a:pt x="72" y="660"/>
                  </a:lnTo>
                  <a:lnTo>
                    <a:pt x="84" y="684"/>
                  </a:lnTo>
                  <a:lnTo>
                    <a:pt x="102" y="708"/>
                  </a:lnTo>
                  <a:lnTo>
                    <a:pt x="102" y="720"/>
                  </a:lnTo>
                  <a:lnTo>
                    <a:pt x="108" y="732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26" y="738"/>
                  </a:lnTo>
                  <a:lnTo>
                    <a:pt x="132" y="756"/>
                  </a:lnTo>
                  <a:lnTo>
                    <a:pt x="132" y="762"/>
                  </a:lnTo>
                  <a:lnTo>
                    <a:pt x="132" y="774"/>
                  </a:lnTo>
                  <a:lnTo>
                    <a:pt x="144" y="780"/>
                  </a:lnTo>
                  <a:lnTo>
                    <a:pt x="156" y="786"/>
                  </a:lnTo>
                  <a:lnTo>
                    <a:pt x="168" y="786"/>
                  </a:lnTo>
                  <a:lnTo>
                    <a:pt x="180" y="774"/>
                  </a:lnTo>
                  <a:lnTo>
                    <a:pt x="192" y="768"/>
                  </a:lnTo>
                  <a:lnTo>
                    <a:pt x="198" y="762"/>
                  </a:lnTo>
                  <a:lnTo>
                    <a:pt x="210" y="762"/>
                  </a:lnTo>
                  <a:lnTo>
                    <a:pt x="216" y="768"/>
                  </a:lnTo>
                  <a:lnTo>
                    <a:pt x="216" y="774"/>
                  </a:lnTo>
                  <a:lnTo>
                    <a:pt x="216" y="786"/>
                  </a:lnTo>
                  <a:lnTo>
                    <a:pt x="228" y="804"/>
                  </a:lnTo>
                  <a:lnTo>
                    <a:pt x="240" y="810"/>
                  </a:lnTo>
                  <a:lnTo>
                    <a:pt x="270" y="810"/>
                  </a:lnTo>
                  <a:lnTo>
                    <a:pt x="288" y="816"/>
                  </a:lnTo>
                  <a:lnTo>
                    <a:pt x="306" y="804"/>
                  </a:lnTo>
                  <a:lnTo>
                    <a:pt x="336" y="786"/>
                  </a:lnTo>
                  <a:lnTo>
                    <a:pt x="348" y="780"/>
                  </a:lnTo>
                  <a:lnTo>
                    <a:pt x="366" y="774"/>
                  </a:lnTo>
                  <a:lnTo>
                    <a:pt x="378" y="768"/>
                  </a:lnTo>
                  <a:lnTo>
                    <a:pt x="396" y="756"/>
                  </a:lnTo>
                  <a:lnTo>
                    <a:pt x="420" y="744"/>
                  </a:lnTo>
                  <a:lnTo>
                    <a:pt x="438" y="732"/>
                  </a:lnTo>
                  <a:lnTo>
                    <a:pt x="456" y="720"/>
                  </a:lnTo>
                  <a:lnTo>
                    <a:pt x="480" y="702"/>
                  </a:lnTo>
                  <a:lnTo>
                    <a:pt x="510" y="690"/>
                  </a:lnTo>
                  <a:lnTo>
                    <a:pt x="534" y="684"/>
                  </a:lnTo>
                  <a:lnTo>
                    <a:pt x="552" y="672"/>
                  </a:lnTo>
                  <a:lnTo>
                    <a:pt x="576" y="654"/>
                  </a:lnTo>
                  <a:lnTo>
                    <a:pt x="594" y="636"/>
                  </a:lnTo>
                  <a:lnTo>
                    <a:pt x="618" y="624"/>
                  </a:lnTo>
                  <a:lnTo>
                    <a:pt x="654" y="612"/>
                  </a:lnTo>
                  <a:lnTo>
                    <a:pt x="684" y="600"/>
                  </a:lnTo>
                  <a:lnTo>
                    <a:pt x="708" y="588"/>
                  </a:lnTo>
                  <a:lnTo>
                    <a:pt x="714" y="570"/>
                  </a:lnTo>
                  <a:lnTo>
                    <a:pt x="726" y="540"/>
                  </a:lnTo>
                  <a:lnTo>
                    <a:pt x="726" y="516"/>
                  </a:lnTo>
                  <a:lnTo>
                    <a:pt x="726" y="498"/>
                  </a:lnTo>
                  <a:lnTo>
                    <a:pt x="726" y="480"/>
                  </a:lnTo>
                  <a:lnTo>
                    <a:pt x="738" y="456"/>
                  </a:lnTo>
                  <a:lnTo>
                    <a:pt x="756" y="432"/>
                  </a:lnTo>
                  <a:lnTo>
                    <a:pt x="756" y="408"/>
                  </a:lnTo>
                  <a:lnTo>
                    <a:pt x="762" y="396"/>
                  </a:lnTo>
                  <a:lnTo>
                    <a:pt x="744" y="372"/>
                  </a:lnTo>
                  <a:lnTo>
                    <a:pt x="720" y="354"/>
                  </a:lnTo>
                  <a:lnTo>
                    <a:pt x="684" y="342"/>
                  </a:lnTo>
                  <a:lnTo>
                    <a:pt x="660" y="342"/>
                  </a:lnTo>
                  <a:lnTo>
                    <a:pt x="636" y="342"/>
                  </a:lnTo>
                  <a:lnTo>
                    <a:pt x="606" y="354"/>
                  </a:lnTo>
                  <a:lnTo>
                    <a:pt x="588" y="360"/>
                  </a:lnTo>
                  <a:lnTo>
                    <a:pt x="564" y="348"/>
                  </a:lnTo>
                  <a:lnTo>
                    <a:pt x="528" y="336"/>
                  </a:lnTo>
                  <a:lnTo>
                    <a:pt x="504" y="330"/>
                  </a:lnTo>
                  <a:lnTo>
                    <a:pt x="480" y="318"/>
                  </a:lnTo>
                  <a:lnTo>
                    <a:pt x="456" y="312"/>
                  </a:lnTo>
                  <a:lnTo>
                    <a:pt x="444" y="306"/>
                  </a:lnTo>
                  <a:lnTo>
                    <a:pt x="438" y="288"/>
                  </a:lnTo>
                  <a:lnTo>
                    <a:pt x="438" y="270"/>
                  </a:lnTo>
                  <a:lnTo>
                    <a:pt x="456" y="264"/>
                  </a:lnTo>
                  <a:lnTo>
                    <a:pt x="486" y="252"/>
                  </a:lnTo>
                  <a:lnTo>
                    <a:pt x="528" y="240"/>
                  </a:lnTo>
                  <a:lnTo>
                    <a:pt x="546" y="228"/>
                  </a:lnTo>
                  <a:lnTo>
                    <a:pt x="552" y="222"/>
                  </a:lnTo>
                  <a:lnTo>
                    <a:pt x="576" y="222"/>
                  </a:lnTo>
                  <a:lnTo>
                    <a:pt x="600" y="228"/>
                  </a:lnTo>
                  <a:lnTo>
                    <a:pt x="612" y="234"/>
                  </a:lnTo>
                  <a:lnTo>
                    <a:pt x="630" y="246"/>
                  </a:lnTo>
                  <a:lnTo>
                    <a:pt x="654" y="2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6" name="Line 998"/>
            <p:cNvSpPr>
              <a:spLocks noChangeShapeType="1"/>
            </p:cNvSpPr>
            <p:nvPr/>
          </p:nvSpPr>
          <p:spPr bwMode="auto">
            <a:xfrm flipH="1" flipV="1">
              <a:off x="4151" y="2853"/>
              <a:ext cx="288" cy="6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7" name="Freeform 999"/>
            <p:cNvSpPr>
              <a:spLocks noEditPoints="1"/>
            </p:cNvSpPr>
            <p:nvPr/>
          </p:nvSpPr>
          <p:spPr bwMode="auto">
            <a:xfrm>
              <a:off x="4367" y="3315"/>
              <a:ext cx="126" cy="222"/>
            </a:xfrm>
            <a:custGeom>
              <a:avLst/>
              <a:gdLst>
                <a:gd name="T0" fmla="*/ 0 w 126"/>
                <a:gd name="T1" fmla="*/ 24 h 222"/>
                <a:gd name="T2" fmla="*/ 90 w 126"/>
                <a:gd name="T3" fmla="*/ 66 h 222"/>
                <a:gd name="T4" fmla="*/ 66 w 126"/>
                <a:gd name="T5" fmla="*/ 198 h 222"/>
                <a:gd name="T6" fmla="*/ 66 w 126"/>
                <a:gd name="T7" fmla="*/ 204 h 222"/>
                <a:gd name="T8" fmla="*/ 72 w 126"/>
                <a:gd name="T9" fmla="*/ 204 h 222"/>
                <a:gd name="T10" fmla="*/ 78 w 126"/>
                <a:gd name="T11" fmla="*/ 198 h 222"/>
                <a:gd name="T12" fmla="*/ 114 w 126"/>
                <a:gd name="T13" fmla="*/ 6 h 222"/>
                <a:gd name="T14" fmla="*/ 114 w 126"/>
                <a:gd name="T15" fmla="*/ 0 h 222"/>
                <a:gd name="T16" fmla="*/ 108 w 126"/>
                <a:gd name="T17" fmla="*/ 0 h 222"/>
                <a:gd name="T18" fmla="*/ 108 w 126"/>
                <a:gd name="T19" fmla="*/ 6 h 222"/>
                <a:gd name="T20" fmla="*/ 102 w 126"/>
                <a:gd name="T21" fmla="*/ 12 h 222"/>
                <a:gd name="T22" fmla="*/ 102 w 126"/>
                <a:gd name="T23" fmla="*/ 24 h 222"/>
                <a:gd name="T24" fmla="*/ 84 w 126"/>
                <a:gd name="T25" fmla="*/ 24 h 222"/>
                <a:gd name="T26" fmla="*/ 60 w 126"/>
                <a:gd name="T27" fmla="*/ 24 h 222"/>
                <a:gd name="T28" fmla="*/ 30 w 126"/>
                <a:gd name="T29" fmla="*/ 24 h 222"/>
                <a:gd name="T30" fmla="*/ 0 w 126"/>
                <a:gd name="T31" fmla="*/ 24 h 222"/>
                <a:gd name="T32" fmla="*/ 6 w 126"/>
                <a:gd name="T33" fmla="*/ 204 h 222"/>
                <a:gd name="T34" fmla="*/ 12 w 126"/>
                <a:gd name="T35" fmla="*/ 210 h 222"/>
                <a:gd name="T36" fmla="*/ 12 w 126"/>
                <a:gd name="T37" fmla="*/ 216 h 222"/>
                <a:gd name="T38" fmla="*/ 24 w 126"/>
                <a:gd name="T39" fmla="*/ 216 h 222"/>
                <a:gd name="T40" fmla="*/ 30 w 126"/>
                <a:gd name="T41" fmla="*/ 222 h 222"/>
                <a:gd name="T42" fmla="*/ 42 w 126"/>
                <a:gd name="T43" fmla="*/ 222 h 222"/>
                <a:gd name="T44" fmla="*/ 48 w 126"/>
                <a:gd name="T45" fmla="*/ 222 h 222"/>
                <a:gd name="T46" fmla="*/ 60 w 126"/>
                <a:gd name="T47" fmla="*/ 222 h 222"/>
                <a:gd name="T48" fmla="*/ 66 w 126"/>
                <a:gd name="T49" fmla="*/ 222 h 222"/>
                <a:gd name="T50" fmla="*/ 78 w 126"/>
                <a:gd name="T51" fmla="*/ 222 h 222"/>
                <a:gd name="T52" fmla="*/ 84 w 126"/>
                <a:gd name="T53" fmla="*/ 222 h 222"/>
                <a:gd name="T54" fmla="*/ 96 w 126"/>
                <a:gd name="T55" fmla="*/ 222 h 222"/>
                <a:gd name="T56" fmla="*/ 102 w 126"/>
                <a:gd name="T57" fmla="*/ 222 h 222"/>
                <a:gd name="T58" fmla="*/ 114 w 126"/>
                <a:gd name="T59" fmla="*/ 216 h 222"/>
                <a:gd name="T60" fmla="*/ 120 w 126"/>
                <a:gd name="T61" fmla="*/ 216 h 222"/>
                <a:gd name="T62" fmla="*/ 126 w 126"/>
                <a:gd name="T63" fmla="*/ 210 h 222"/>
                <a:gd name="T64" fmla="*/ 126 w 126"/>
                <a:gd name="T65" fmla="*/ 204 h 222"/>
                <a:gd name="T66" fmla="*/ 120 w 126"/>
                <a:gd name="T67" fmla="*/ 198 h 222"/>
                <a:gd name="T68" fmla="*/ 108 w 126"/>
                <a:gd name="T69" fmla="*/ 192 h 222"/>
                <a:gd name="T70" fmla="*/ 102 w 126"/>
                <a:gd name="T71" fmla="*/ 192 h 222"/>
                <a:gd name="T72" fmla="*/ 96 w 126"/>
                <a:gd name="T73" fmla="*/ 192 h 222"/>
                <a:gd name="T74" fmla="*/ 90 w 126"/>
                <a:gd name="T75" fmla="*/ 186 h 222"/>
                <a:gd name="T76" fmla="*/ 84 w 126"/>
                <a:gd name="T77" fmla="*/ 186 h 222"/>
                <a:gd name="T78" fmla="*/ 84 w 126"/>
                <a:gd name="T79" fmla="*/ 192 h 222"/>
                <a:gd name="T80" fmla="*/ 78 w 126"/>
                <a:gd name="T81" fmla="*/ 198 h 222"/>
                <a:gd name="T82" fmla="*/ 78 w 126"/>
                <a:gd name="T83" fmla="*/ 204 h 222"/>
                <a:gd name="T84" fmla="*/ 72 w 126"/>
                <a:gd name="T85" fmla="*/ 204 h 222"/>
                <a:gd name="T86" fmla="*/ 66 w 126"/>
                <a:gd name="T87" fmla="*/ 210 h 222"/>
                <a:gd name="T88" fmla="*/ 66 w 126"/>
                <a:gd name="T89" fmla="*/ 204 h 222"/>
                <a:gd name="T90" fmla="*/ 60 w 126"/>
                <a:gd name="T91" fmla="*/ 198 h 222"/>
                <a:gd name="T92" fmla="*/ 60 w 126"/>
                <a:gd name="T93" fmla="*/ 192 h 222"/>
                <a:gd name="T94" fmla="*/ 60 w 126"/>
                <a:gd name="T95" fmla="*/ 186 h 222"/>
                <a:gd name="T96" fmla="*/ 54 w 126"/>
                <a:gd name="T97" fmla="*/ 186 h 222"/>
                <a:gd name="T98" fmla="*/ 42 w 126"/>
                <a:gd name="T99" fmla="*/ 186 h 222"/>
                <a:gd name="T100" fmla="*/ 36 w 126"/>
                <a:gd name="T101" fmla="*/ 192 h 222"/>
                <a:gd name="T102" fmla="*/ 30 w 126"/>
                <a:gd name="T103" fmla="*/ 192 h 222"/>
                <a:gd name="T104" fmla="*/ 18 w 126"/>
                <a:gd name="T105" fmla="*/ 198 h 222"/>
                <a:gd name="T106" fmla="*/ 12 w 126"/>
                <a:gd name="T107" fmla="*/ 198 h 222"/>
                <a:gd name="T108" fmla="*/ 6 w 126"/>
                <a:gd name="T109" fmla="*/ 204 h 222"/>
                <a:gd name="T110" fmla="*/ 18 w 126"/>
                <a:gd name="T111" fmla="*/ 24 h 222"/>
                <a:gd name="T112" fmla="*/ 102 w 126"/>
                <a:gd name="T113" fmla="*/ 24 h 222"/>
                <a:gd name="T114" fmla="*/ 96 w 126"/>
                <a:gd name="T115" fmla="*/ 60 h 222"/>
                <a:gd name="T116" fmla="*/ 78 w 126"/>
                <a:gd name="T117" fmla="*/ 54 h 222"/>
                <a:gd name="T118" fmla="*/ 60 w 126"/>
                <a:gd name="T119" fmla="*/ 48 h 222"/>
                <a:gd name="T120" fmla="*/ 42 w 126"/>
                <a:gd name="T121" fmla="*/ 36 h 222"/>
                <a:gd name="T122" fmla="*/ 18 w 126"/>
                <a:gd name="T123" fmla="*/ 2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6" h="222">
                  <a:moveTo>
                    <a:pt x="0" y="24"/>
                  </a:moveTo>
                  <a:lnTo>
                    <a:pt x="90" y="66"/>
                  </a:lnTo>
                  <a:lnTo>
                    <a:pt x="66" y="198"/>
                  </a:lnTo>
                  <a:lnTo>
                    <a:pt x="66" y="204"/>
                  </a:lnTo>
                  <a:lnTo>
                    <a:pt x="72" y="204"/>
                  </a:lnTo>
                  <a:lnTo>
                    <a:pt x="78" y="19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84" y="24"/>
                  </a:lnTo>
                  <a:lnTo>
                    <a:pt x="60" y="24"/>
                  </a:lnTo>
                  <a:lnTo>
                    <a:pt x="30" y="24"/>
                  </a:lnTo>
                  <a:lnTo>
                    <a:pt x="0" y="24"/>
                  </a:lnTo>
                  <a:close/>
                  <a:moveTo>
                    <a:pt x="6" y="204"/>
                  </a:moveTo>
                  <a:lnTo>
                    <a:pt x="12" y="210"/>
                  </a:lnTo>
                  <a:lnTo>
                    <a:pt x="12" y="216"/>
                  </a:lnTo>
                  <a:lnTo>
                    <a:pt x="24" y="216"/>
                  </a:lnTo>
                  <a:lnTo>
                    <a:pt x="30" y="222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60" y="222"/>
                  </a:lnTo>
                  <a:lnTo>
                    <a:pt x="66" y="222"/>
                  </a:lnTo>
                  <a:lnTo>
                    <a:pt x="78" y="222"/>
                  </a:lnTo>
                  <a:lnTo>
                    <a:pt x="84" y="222"/>
                  </a:lnTo>
                  <a:lnTo>
                    <a:pt x="96" y="222"/>
                  </a:lnTo>
                  <a:lnTo>
                    <a:pt x="102" y="222"/>
                  </a:lnTo>
                  <a:lnTo>
                    <a:pt x="114" y="216"/>
                  </a:lnTo>
                  <a:lnTo>
                    <a:pt x="120" y="216"/>
                  </a:lnTo>
                  <a:lnTo>
                    <a:pt x="126" y="210"/>
                  </a:lnTo>
                  <a:lnTo>
                    <a:pt x="126" y="204"/>
                  </a:lnTo>
                  <a:lnTo>
                    <a:pt x="120" y="198"/>
                  </a:lnTo>
                  <a:lnTo>
                    <a:pt x="108" y="192"/>
                  </a:lnTo>
                  <a:lnTo>
                    <a:pt x="102" y="192"/>
                  </a:lnTo>
                  <a:lnTo>
                    <a:pt x="96" y="192"/>
                  </a:lnTo>
                  <a:lnTo>
                    <a:pt x="90" y="186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78" y="198"/>
                  </a:lnTo>
                  <a:lnTo>
                    <a:pt x="78" y="204"/>
                  </a:lnTo>
                  <a:lnTo>
                    <a:pt x="72" y="204"/>
                  </a:lnTo>
                  <a:lnTo>
                    <a:pt x="66" y="210"/>
                  </a:lnTo>
                  <a:lnTo>
                    <a:pt x="66" y="204"/>
                  </a:lnTo>
                  <a:lnTo>
                    <a:pt x="60" y="198"/>
                  </a:lnTo>
                  <a:lnTo>
                    <a:pt x="60" y="192"/>
                  </a:lnTo>
                  <a:lnTo>
                    <a:pt x="60" y="186"/>
                  </a:lnTo>
                  <a:lnTo>
                    <a:pt x="54" y="186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2"/>
                  </a:lnTo>
                  <a:lnTo>
                    <a:pt x="18" y="198"/>
                  </a:lnTo>
                  <a:lnTo>
                    <a:pt x="12" y="198"/>
                  </a:lnTo>
                  <a:lnTo>
                    <a:pt x="6" y="204"/>
                  </a:lnTo>
                  <a:close/>
                  <a:moveTo>
                    <a:pt x="18" y="24"/>
                  </a:moveTo>
                  <a:lnTo>
                    <a:pt x="102" y="24"/>
                  </a:lnTo>
                  <a:lnTo>
                    <a:pt x="96" y="60"/>
                  </a:lnTo>
                  <a:lnTo>
                    <a:pt x="78" y="54"/>
                  </a:lnTo>
                  <a:lnTo>
                    <a:pt x="60" y="48"/>
                  </a:lnTo>
                  <a:lnTo>
                    <a:pt x="42" y="36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8" name="Freeform 1000"/>
            <p:cNvSpPr>
              <a:spLocks/>
            </p:cNvSpPr>
            <p:nvPr/>
          </p:nvSpPr>
          <p:spPr bwMode="auto">
            <a:xfrm>
              <a:off x="4367" y="3315"/>
              <a:ext cx="114" cy="204"/>
            </a:xfrm>
            <a:custGeom>
              <a:avLst/>
              <a:gdLst>
                <a:gd name="T0" fmla="*/ 0 w 114"/>
                <a:gd name="T1" fmla="*/ 24 h 204"/>
                <a:gd name="T2" fmla="*/ 90 w 114"/>
                <a:gd name="T3" fmla="*/ 66 h 204"/>
                <a:gd name="T4" fmla="*/ 66 w 114"/>
                <a:gd name="T5" fmla="*/ 198 h 204"/>
                <a:gd name="T6" fmla="*/ 66 w 114"/>
                <a:gd name="T7" fmla="*/ 204 h 204"/>
                <a:gd name="T8" fmla="*/ 72 w 114"/>
                <a:gd name="T9" fmla="*/ 204 h 204"/>
                <a:gd name="T10" fmla="*/ 78 w 114"/>
                <a:gd name="T11" fmla="*/ 198 h 204"/>
                <a:gd name="T12" fmla="*/ 114 w 114"/>
                <a:gd name="T13" fmla="*/ 6 h 204"/>
                <a:gd name="T14" fmla="*/ 114 w 114"/>
                <a:gd name="T15" fmla="*/ 0 h 204"/>
                <a:gd name="T16" fmla="*/ 108 w 114"/>
                <a:gd name="T17" fmla="*/ 0 h 204"/>
                <a:gd name="T18" fmla="*/ 108 w 114"/>
                <a:gd name="T19" fmla="*/ 6 h 204"/>
                <a:gd name="T20" fmla="*/ 102 w 114"/>
                <a:gd name="T21" fmla="*/ 12 h 204"/>
                <a:gd name="T22" fmla="*/ 102 w 114"/>
                <a:gd name="T23" fmla="*/ 24 h 204"/>
                <a:gd name="T24" fmla="*/ 84 w 114"/>
                <a:gd name="T25" fmla="*/ 24 h 204"/>
                <a:gd name="T26" fmla="*/ 60 w 114"/>
                <a:gd name="T27" fmla="*/ 24 h 204"/>
                <a:gd name="T28" fmla="*/ 30 w 114"/>
                <a:gd name="T29" fmla="*/ 24 h 204"/>
                <a:gd name="T30" fmla="*/ 0 w 114"/>
                <a:gd name="T31" fmla="*/ 2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204">
                  <a:moveTo>
                    <a:pt x="0" y="24"/>
                  </a:moveTo>
                  <a:lnTo>
                    <a:pt x="90" y="66"/>
                  </a:lnTo>
                  <a:lnTo>
                    <a:pt x="66" y="198"/>
                  </a:lnTo>
                  <a:lnTo>
                    <a:pt x="66" y="204"/>
                  </a:lnTo>
                  <a:lnTo>
                    <a:pt x="72" y="204"/>
                  </a:lnTo>
                  <a:lnTo>
                    <a:pt x="78" y="19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84" y="24"/>
                  </a:lnTo>
                  <a:lnTo>
                    <a:pt x="60" y="24"/>
                  </a:lnTo>
                  <a:lnTo>
                    <a:pt x="30" y="24"/>
                  </a:lnTo>
                  <a:lnTo>
                    <a:pt x="0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49" name="Freeform 1001"/>
            <p:cNvSpPr>
              <a:spLocks/>
            </p:cNvSpPr>
            <p:nvPr/>
          </p:nvSpPr>
          <p:spPr bwMode="auto">
            <a:xfrm>
              <a:off x="4373" y="3501"/>
              <a:ext cx="120" cy="36"/>
            </a:xfrm>
            <a:custGeom>
              <a:avLst/>
              <a:gdLst>
                <a:gd name="T0" fmla="*/ 0 w 120"/>
                <a:gd name="T1" fmla="*/ 18 h 36"/>
                <a:gd name="T2" fmla="*/ 6 w 120"/>
                <a:gd name="T3" fmla="*/ 24 h 36"/>
                <a:gd name="T4" fmla="*/ 6 w 120"/>
                <a:gd name="T5" fmla="*/ 30 h 36"/>
                <a:gd name="T6" fmla="*/ 18 w 120"/>
                <a:gd name="T7" fmla="*/ 30 h 36"/>
                <a:gd name="T8" fmla="*/ 24 w 120"/>
                <a:gd name="T9" fmla="*/ 36 h 36"/>
                <a:gd name="T10" fmla="*/ 36 w 120"/>
                <a:gd name="T11" fmla="*/ 36 h 36"/>
                <a:gd name="T12" fmla="*/ 42 w 120"/>
                <a:gd name="T13" fmla="*/ 36 h 36"/>
                <a:gd name="T14" fmla="*/ 54 w 120"/>
                <a:gd name="T15" fmla="*/ 36 h 36"/>
                <a:gd name="T16" fmla="*/ 60 w 120"/>
                <a:gd name="T17" fmla="*/ 36 h 36"/>
                <a:gd name="T18" fmla="*/ 72 w 120"/>
                <a:gd name="T19" fmla="*/ 36 h 36"/>
                <a:gd name="T20" fmla="*/ 78 w 120"/>
                <a:gd name="T21" fmla="*/ 36 h 36"/>
                <a:gd name="T22" fmla="*/ 90 w 120"/>
                <a:gd name="T23" fmla="*/ 36 h 36"/>
                <a:gd name="T24" fmla="*/ 96 w 120"/>
                <a:gd name="T25" fmla="*/ 36 h 36"/>
                <a:gd name="T26" fmla="*/ 108 w 120"/>
                <a:gd name="T27" fmla="*/ 30 h 36"/>
                <a:gd name="T28" fmla="*/ 114 w 120"/>
                <a:gd name="T29" fmla="*/ 30 h 36"/>
                <a:gd name="T30" fmla="*/ 120 w 120"/>
                <a:gd name="T31" fmla="*/ 24 h 36"/>
                <a:gd name="T32" fmla="*/ 120 w 120"/>
                <a:gd name="T33" fmla="*/ 18 h 36"/>
                <a:gd name="T34" fmla="*/ 114 w 120"/>
                <a:gd name="T35" fmla="*/ 12 h 36"/>
                <a:gd name="T36" fmla="*/ 102 w 120"/>
                <a:gd name="T37" fmla="*/ 6 h 36"/>
                <a:gd name="T38" fmla="*/ 96 w 120"/>
                <a:gd name="T39" fmla="*/ 6 h 36"/>
                <a:gd name="T40" fmla="*/ 90 w 120"/>
                <a:gd name="T41" fmla="*/ 6 h 36"/>
                <a:gd name="T42" fmla="*/ 84 w 120"/>
                <a:gd name="T43" fmla="*/ 0 h 36"/>
                <a:gd name="T44" fmla="*/ 78 w 120"/>
                <a:gd name="T45" fmla="*/ 0 h 36"/>
                <a:gd name="T46" fmla="*/ 78 w 120"/>
                <a:gd name="T47" fmla="*/ 6 h 36"/>
                <a:gd name="T48" fmla="*/ 72 w 120"/>
                <a:gd name="T49" fmla="*/ 12 h 36"/>
                <a:gd name="T50" fmla="*/ 72 w 120"/>
                <a:gd name="T51" fmla="*/ 18 h 36"/>
                <a:gd name="T52" fmla="*/ 66 w 120"/>
                <a:gd name="T53" fmla="*/ 18 h 36"/>
                <a:gd name="T54" fmla="*/ 60 w 120"/>
                <a:gd name="T55" fmla="*/ 24 h 36"/>
                <a:gd name="T56" fmla="*/ 60 w 120"/>
                <a:gd name="T57" fmla="*/ 18 h 36"/>
                <a:gd name="T58" fmla="*/ 54 w 120"/>
                <a:gd name="T59" fmla="*/ 12 h 36"/>
                <a:gd name="T60" fmla="*/ 54 w 120"/>
                <a:gd name="T61" fmla="*/ 6 h 36"/>
                <a:gd name="T62" fmla="*/ 54 w 120"/>
                <a:gd name="T63" fmla="*/ 0 h 36"/>
                <a:gd name="T64" fmla="*/ 48 w 120"/>
                <a:gd name="T65" fmla="*/ 0 h 36"/>
                <a:gd name="T66" fmla="*/ 36 w 120"/>
                <a:gd name="T67" fmla="*/ 0 h 36"/>
                <a:gd name="T68" fmla="*/ 30 w 120"/>
                <a:gd name="T69" fmla="*/ 6 h 36"/>
                <a:gd name="T70" fmla="*/ 24 w 120"/>
                <a:gd name="T71" fmla="*/ 6 h 36"/>
                <a:gd name="T72" fmla="*/ 12 w 120"/>
                <a:gd name="T73" fmla="*/ 12 h 36"/>
                <a:gd name="T74" fmla="*/ 6 w 120"/>
                <a:gd name="T75" fmla="*/ 12 h 36"/>
                <a:gd name="T76" fmla="*/ 0 w 120"/>
                <a:gd name="T7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0" h="36">
                  <a:moveTo>
                    <a:pt x="0" y="18"/>
                  </a:moveTo>
                  <a:lnTo>
                    <a:pt x="6" y="24"/>
                  </a:lnTo>
                  <a:lnTo>
                    <a:pt x="6" y="30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54" y="36"/>
                  </a:lnTo>
                  <a:lnTo>
                    <a:pt x="60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30"/>
                  </a:lnTo>
                  <a:lnTo>
                    <a:pt x="114" y="30"/>
                  </a:lnTo>
                  <a:lnTo>
                    <a:pt x="120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50" name="Freeform 1002"/>
            <p:cNvSpPr>
              <a:spLocks/>
            </p:cNvSpPr>
            <p:nvPr/>
          </p:nvSpPr>
          <p:spPr bwMode="auto">
            <a:xfrm>
              <a:off x="4385" y="3339"/>
              <a:ext cx="84" cy="36"/>
            </a:xfrm>
            <a:custGeom>
              <a:avLst/>
              <a:gdLst>
                <a:gd name="T0" fmla="*/ 0 w 84"/>
                <a:gd name="T1" fmla="*/ 0 h 36"/>
                <a:gd name="T2" fmla="*/ 84 w 84"/>
                <a:gd name="T3" fmla="*/ 0 h 36"/>
                <a:gd name="T4" fmla="*/ 78 w 84"/>
                <a:gd name="T5" fmla="*/ 36 h 36"/>
                <a:gd name="T6" fmla="*/ 60 w 84"/>
                <a:gd name="T7" fmla="*/ 30 h 36"/>
                <a:gd name="T8" fmla="*/ 42 w 84"/>
                <a:gd name="T9" fmla="*/ 24 h 36"/>
                <a:gd name="T10" fmla="*/ 24 w 84"/>
                <a:gd name="T11" fmla="*/ 12 h 36"/>
                <a:gd name="T12" fmla="*/ 0 w 84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36">
                  <a:moveTo>
                    <a:pt x="0" y="0"/>
                  </a:moveTo>
                  <a:lnTo>
                    <a:pt x="84" y="0"/>
                  </a:lnTo>
                  <a:lnTo>
                    <a:pt x="78" y="36"/>
                  </a:lnTo>
                  <a:lnTo>
                    <a:pt x="60" y="30"/>
                  </a:lnTo>
                  <a:lnTo>
                    <a:pt x="42" y="24"/>
                  </a:lnTo>
                  <a:lnTo>
                    <a:pt x="24" y="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51" name="Freeform 1003"/>
            <p:cNvSpPr>
              <a:spLocks noEditPoints="1"/>
            </p:cNvSpPr>
            <p:nvPr/>
          </p:nvSpPr>
          <p:spPr bwMode="auto">
            <a:xfrm>
              <a:off x="4139" y="2715"/>
              <a:ext cx="78" cy="138"/>
            </a:xfrm>
            <a:custGeom>
              <a:avLst/>
              <a:gdLst>
                <a:gd name="T0" fmla="*/ 0 w 78"/>
                <a:gd name="T1" fmla="*/ 66 h 138"/>
                <a:gd name="T2" fmla="*/ 0 w 78"/>
                <a:gd name="T3" fmla="*/ 72 h 138"/>
                <a:gd name="T4" fmla="*/ 0 w 78"/>
                <a:gd name="T5" fmla="*/ 78 h 138"/>
                <a:gd name="T6" fmla="*/ 6 w 78"/>
                <a:gd name="T7" fmla="*/ 78 h 138"/>
                <a:gd name="T8" fmla="*/ 6 w 78"/>
                <a:gd name="T9" fmla="*/ 84 h 138"/>
                <a:gd name="T10" fmla="*/ 12 w 78"/>
                <a:gd name="T11" fmla="*/ 84 h 138"/>
                <a:gd name="T12" fmla="*/ 18 w 78"/>
                <a:gd name="T13" fmla="*/ 90 h 138"/>
                <a:gd name="T14" fmla="*/ 24 w 78"/>
                <a:gd name="T15" fmla="*/ 90 h 138"/>
                <a:gd name="T16" fmla="*/ 12 w 78"/>
                <a:gd name="T17" fmla="*/ 138 h 138"/>
                <a:gd name="T18" fmla="*/ 30 w 78"/>
                <a:gd name="T19" fmla="*/ 96 h 138"/>
                <a:gd name="T20" fmla="*/ 36 w 78"/>
                <a:gd name="T21" fmla="*/ 96 h 138"/>
                <a:gd name="T22" fmla="*/ 42 w 78"/>
                <a:gd name="T23" fmla="*/ 96 h 138"/>
                <a:gd name="T24" fmla="*/ 48 w 78"/>
                <a:gd name="T25" fmla="*/ 96 h 138"/>
                <a:gd name="T26" fmla="*/ 60 w 78"/>
                <a:gd name="T27" fmla="*/ 96 h 138"/>
                <a:gd name="T28" fmla="*/ 66 w 78"/>
                <a:gd name="T29" fmla="*/ 96 h 138"/>
                <a:gd name="T30" fmla="*/ 66 w 78"/>
                <a:gd name="T31" fmla="*/ 90 h 138"/>
                <a:gd name="T32" fmla="*/ 72 w 78"/>
                <a:gd name="T33" fmla="*/ 84 h 138"/>
                <a:gd name="T34" fmla="*/ 66 w 78"/>
                <a:gd name="T35" fmla="*/ 78 h 138"/>
                <a:gd name="T36" fmla="*/ 66 w 78"/>
                <a:gd name="T37" fmla="*/ 72 h 138"/>
                <a:gd name="T38" fmla="*/ 66 w 78"/>
                <a:gd name="T39" fmla="*/ 66 h 138"/>
                <a:gd name="T40" fmla="*/ 60 w 78"/>
                <a:gd name="T41" fmla="*/ 66 h 138"/>
                <a:gd name="T42" fmla="*/ 66 w 78"/>
                <a:gd name="T43" fmla="*/ 24 h 138"/>
                <a:gd name="T44" fmla="*/ 72 w 78"/>
                <a:gd name="T45" fmla="*/ 24 h 138"/>
                <a:gd name="T46" fmla="*/ 78 w 78"/>
                <a:gd name="T47" fmla="*/ 24 h 138"/>
                <a:gd name="T48" fmla="*/ 78 w 78"/>
                <a:gd name="T49" fmla="*/ 18 h 138"/>
                <a:gd name="T50" fmla="*/ 78 w 78"/>
                <a:gd name="T51" fmla="*/ 12 h 138"/>
                <a:gd name="T52" fmla="*/ 72 w 78"/>
                <a:gd name="T53" fmla="*/ 6 h 138"/>
                <a:gd name="T54" fmla="*/ 66 w 78"/>
                <a:gd name="T55" fmla="*/ 0 h 138"/>
                <a:gd name="T56" fmla="*/ 60 w 78"/>
                <a:gd name="T57" fmla="*/ 0 h 138"/>
                <a:gd name="T58" fmla="*/ 54 w 78"/>
                <a:gd name="T59" fmla="*/ 0 h 138"/>
                <a:gd name="T60" fmla="*/ 48 w 78"/>
                <a:gd name="T61" fmla="*/ 0 h 138"/>
                <a:gd name="T62" fmla="*/ 42 w 78"/>
                <a:gd name="T63" fmla="*/ 0 h 138"/>
                <a:gd name="T64" fmla="*/ 36 w 78"/>
                <a:gd name="T65" fmla="*/ 0 h 138"/>
                <a:gd name="T66" fmla="*/ 30 w 78"/>
                <a:gd name="T67" fmla="*/ 0 h 138"/>
                <a:gd name="T68" fmla="*/ 30 w 78"/>
                <a:gd name="T69" fmla="*/ 6 h 138"/>
                <a:gd name="T70" fmla="*/ 30 w 78"/>
                <a:gd name="T71" fmla="*/ 12 h 138"/>
                <a:gd name="T72" fmla="*/ 36 w 78"/>
                <a:gd name="T73" fmla="*/ 12 h 138"/>
                <a:gd name="T74" fmla="*/ 18 w 78"/>
                <a:gd name="T75" fmla="*/ 54 h 138"/>
                <a:gd name="T76" fmla="*/ 12 w 78"/>
                <a:gd name="T77" fmla="*/ 54 h 138"/>
                <a:gd name="T78" fmla="*/ 6 w 78"/>
                <a:gd name="T79" fmla="*/ 54 h 138"/>
                <a:gd name="T80" fmla="*/ 0 w 78"/>
                <a:gd name="T81" fmla="*/ 60 h 138"/>
                <a:gd name="T82" fmla="*/ 0 w 78"/>
                <a:gd name="T83" fmla="*/ 66 h 138"/>
                <a:gd name="T84" fmla="*/ 18 w 78"/>
                <a:gd name="T85" fmla="*/ 54 h 138"/>
                <a:gd name="T86" fmla="*/ 36 w 78"/>
                <a:gd name="T87" fmla="*/ 18 h 138"/>
                <a:gd name="T88" fmla="*/ 42 w 78"/>
                <a:gd name="T89" fmla="*/ 18 h 138"/>
                <a:gd name="T90" fmla="*/ 30 w 78"/>
                <a:gd name="T91" fmla="*/ 66 h 138"/>
                <a:gd name="T92" fmla="*/ 24 w 78"/>
                <a:gd name="T93" fmla="*/ 66 h 138"/>
                <a:gd name="T94" fmla="*/ 24 w 78"/>
                <a:gd name="T95" fmla="*/ 60 h 138"/>
                <a:gd name="T96" fmla="*/ 18 w 78"/>
                <a:gd name="T97" fmla="*/ 60 h 138"/>
                <a:gd name="T98" fmla="*/ 18 w 78"/>
                <a:gd name="T9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38">
                  <a:moveTo>
                    <a:pt x="0" y="66"/>
                  </a:moveTo>
                  <a:lnTo>
                    <a:pt x="0" y="72"/>
                  </a:lnTo>
                  <a:lnTo>
                    <a:pt x="0" y="78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12" y="138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48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66" y="90"/>
                  </a:lnTo>
                  <a:lnTo>
                    <a:pt x="72" y="84"/>
                  </a:lnTo>
                  <a:lnTo>
                    <a:pt x="66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0" y="60"/>
                  </a:lnTo>
                  <a:lnTo>
                    <a:pt x="0" y="66"/>
                  </a:lnTo>
                  <a:close/>
                  <a:moveTo>
                    <a:pt x="18" y="54"/>
                  </a:moveTo>
                  <a:lnTo>
                    <a:pt x="36" y="18"/>
                  </a:lnTo>
                  <a:lnTo>
                    <a:pt x="42" y="18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52" name="Freeform 1004"/>
            <p:cNvSpPr>
              <a:spLocks/>
            </p:cNvSpPr>
            <p:nvPr/>
          </p:nvSpPr>
          <p:spPr bwMode="auto">
            <a:xfrm>
              <a:off x="4139" y="2715"/>
              <a:ext cx="78" cy="138"/>
            </a:xfrm>
            <a:custGeom>
              <a:avLst/>
              <a:gdLst>
                <a:gd name="T0" fmla="*/ 0 w 78"/>
                <a:gd name="T1" fmla="*/ 66 h 138"/>
                <a:gd name="T2" fmla="*/ 0 w 78"/>
                <a:gd name="T3" fmla="*/ 72 h 138"/>
                <a:gd name="T4" fmla="*/ 0 w 78"/>
                <a:gd name="T5" fmla="*/ 78 h 138"/>
                <a:gd name="T6" fmla="*/ 6 w 78"/>
                <a:gd name="T7" fmla="*/ 78 h 138"/>
                <a:gd name="T8" fmla="*/ 6 w 78"/>
                <a:gd name="T9" fmla="*/ 84 h 138"/>
                <a:gd name="T10" fmla="*/ 12 w 78"/>
                <a:gd name="T11" fmla="*/ 84 h 138"/>
                <a:gd name="T12" fmla="*/ 18 w 78"/>
                <a:gd name="T13" fmla="*/ 90 h 138"/>
                <a:gd name="T14" fmla="*/ 24 w 78"/>
                <a:gd name="T15" fmla="*/ 90 h 138"/>
                <a:gd name="T16" fmla="*/ 12 w 78"/>
                <a:gd name="T17" fmla="*/ 138 h 138"/>
                <a:gd name="T18" fmla="*/ 30 w 78"/>
                <a:gd name="T19" fmla="*/ 96 h 138"/>
                <a:gd name="T20" fmla="*/ 36 w 78"/>
                <a:gd name="T21" fmla="*/ 96 h 138"/>
                <a:gd name="T22" fmla="*/ 42 w 78"/>
                <a:gd name="T23" fmla="*/ 96 h 138"/>
                <a:gd name="T24" fmla="*/ 48 w 78"/>
                <a:gd name="T25" fmla="*/ 96 h 138"/>
                <a:gd name="T26" fmla="*/ 60 w 78"/>
                <a:gd name="T27" fmla="*/ 96 h 138"/>
                <a:gd name="T28" fmla="*/ 66 w 78"/>
                <a:gd name="T29" fmla="*/ 96 h 138"/>
                <a:gd name="T30" fmla="*/ 66 w 78"/>
                <a:gd name="T31" fmla="*/ 90 h 138"/>
                <a:gd name="T32" fmla="*/ 72 w 78"/>
                <a:gd name="T33" fmla="*/ 84 h 138"/>
                <a:gd name="T34" fmla="*/ 66 w 78"/>
                <a:gd name="T35" fmla="*/ 78 h 138"/>
                <a:gd name="T36" fmla="*/ 66 w 78"/>
                <a:gd name="T37" fmla="*/ 72 h 138"/>
                <a:gd name="T38" fmla="*/ 66 w 78"/>
                <a:gd name="T39" fmla="*/ 66 h 138"/>
                <a:gd name="T40" fmla="*/ 60 w 78"/>
                <a:gd name="T41" fmla="*/ 66 h 138"/>
                <a:gd name="T42" fmla="*/ 66 w 78"/>
                <a:gd name="T43" fmla="*/ 24 h 138"/>
                <a:gd name="T44" fmla="*/ 72 w 78"/>
                <a:gd name="T45" fmla="*/ 24 h 138"/>
                <a:gd name="T46" fmla="*/ 78 w 78"/>
                <a:gd name="T47" fmla="*/ 24 h 138"/>
                <a:gd name="T48" fmla="*/ 78 w 78"/>
                <a:gd name="T49" fmla="*/ 18 h 138"/>
                <a:gd name="T50" fmla="*/ 78 w 78"/>
                <a:gd name="T51" fmla="*/ 12 h 138"/>
                <a:gd name="T52" fmla="*/ 72 w 78"/>
                <a:gd name="T53" fmla="*/ 6 h 138"/>
                <a:gd name="T54" fmla="*/ 66 w 78"/>
                <a:gd name="T55" fmla="*/ 0 h 138"/>
                <a:gd name="T56" fmla="*/ 60 w 78"/>
                <a:gd name="T57" fmla="*/ 0 h 138"/>
                <a:gd name="T58" fmla="*/ 54 w 78"/>
                <a:gd name="T59" fmla="*/ 0 h 138"/>
                <a:gd name="T60" fmla="*/ 48 w 78"/>
                <a:gd name="T61" fmla="*/ 0 h 138"/>
                <a:gd name="T62" fmla="*/ 42 w 78"/>
                <a:gd name="T63" fmla="*/ 0 h 138"/>
                <a:gd name="T64" fmla="*/ 36 w 78"/>
                <a:gd name="T65" fmla="*/ 0 h 138"/>
                <a:gd name="T66" fmla="*/ 30 w 78"/>
                <a:gd name="T67" fmla="*/ 0 h 138"/>
                <a:gd name="T68" fmla="*/ 30 w 78"/>
                <a:gd name="T69" fmla="*/ 6 h 138"/>
                <a:gd name="T70" fmla="*/ 30 w 78"/>
                <a:gd name="T71" fmla="*/ 12 h 138"/>
                <a:gd name="T72" fmla="*/ 36 w 78"/>
                <a:gd name="T73" fmla="*/ 12 h 138"/>
                <a:gd name="T74" fmla="*/ 18 w 78"/>
                <a:gd name="T75" fmla="*/ 54 h 138"/>
                <a:gd name="T76" fmla="*/ 12 w 78"/>
                <a:gd name="T77" fmla="*/ 54 h 138"/>
                <a:gd name="T78" fmla="*/ 6 w 78"/>
                <a:gd name="T79" fmla="*/ 54 h 138"/>
                <a:gd name="T80" fmla="*/ 0 w 78"/>
                <a:gd name="T81" fmla="*/ 60 h 138"/>
                <a:gd name="T82" fmla="*/ 0 w 78"/>
                <a:gd name="T83" fmla="*/ 6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" h="138">
                  <a:moveTo>
                    <a:pt x="0" y="66"/>
                  </a:moveTo>
                  <a:lnTo>
                    <a:pt x="0" y="72"/>
                  </a:lnTo>
                  <a:lnTo>
                    <a:pt x="0" y="78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12" y="138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48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66" y="90"/>
                  </a:lnTo>
                  <a:lnTo>
                    <a:pt x="72" y="84"/>
                  </a:lnTo>
                  <a:lnTo>
                    <a:pt x="66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0" y="60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53" name="Freeform 1005"/>
            <p:cNvSpPr>
              <a:spLocks/>
            </p:cNvSpPr>
            <p:nvPr/>
          </p:nvSpPr>
          <p:spPr bwMode="auto">
            <a:xfrm>
              <a:off x="4157" y="2733"/>
              <a:ext cx="24" cy="48"/>
            </a:xfrm>
            <a:custGeom>
              <a:avLst/>
              <a:gdLst>
                <a:gd name="T0" fmla="*/ 0 w 24"/>
                <a:gd name="T1" fmla="*/ 36 h 48"/>
                <a:gd name="T2" fmla="*/ 18 w 24"/>
                <a:gd name="T3" fmla="*/ 0 h 48"/>
                <a:gd name="T4" fmla="*/ 24 w 24"/>
                <a:gd name="T5" fmla="*/ 0 h 48"/>
                <a:gd name="T6" fmla="*/ 12 w 24"/>
                <a:gd name="T7" fmla="*/ 48 h 48"/>
                <a:gd name="T8" fmla="*/ 6 w 24"/>
                <a:gd name="T9" fmla="*/ 48 h 48"/>
                <a:gd name="T10" fmla="*/ 6 w 24"/>
                <a:gd name="T11" fmla="*/ 42 h 48"/>
                <a:gd name="T12" fmla="*/ 0 w 24"/>
                <a:gd name="T13" fmla="*/ 42 h 48"/>
                <a:gd name="T14" fmla="*/ 0 w 24"/>
                <a:gd name="T15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8">
                  <a:moveTo>
                    <a:pt x="0" y="36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54" name="Freeform 1006"/>
            <p:cNvSpPr>
              <a:spLocks/>
            </p:cNvSpPr>
            <p:nvPr/>
          </p:nvSpPr>
          <p:spPr bwMode="auto">
            <a:xfrm>
              <a:off x="4289" y="3225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12 w 36"/>
                <a:gd name="T3" fmla="*/ 0 h 6"/>
                <a:gd name="T4" fmla="*/ 18 w 36"/>
                <a:gd name="T5" fmla="*/ 0 h 6"/>
                <a:gd name="T6" fmla="*/ 30 w 36"/>
                <a:gd name="T7" fmla="*/ 0 h 6"/>
                <a:gd name="T8" fmla="*/ 36 w 3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">
                  <a:moveTo>
                    <a:pt x="0" y="6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7855" name="Freeform 1007"/>
            <p:cNvSpPr>
              <a:spLocks/>
            </p:cNvSpPr>
            <p:nvPr/>
          </p:nvSpPr>
          <p:spPr bwMode="auto">
            <a:xfrm>
              <a:off x="4331" y="331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12 w 36"/>
                <a:gd name="T3" fmla="*/ 6 h 12"/>
                <a:gd name="T4" fmla="*/ 18 w 36"/>
                <a:gd name="T5" fmla="*/ 0 h 12"/>
                <a:gd name="T6" fmla="*/ 30 w 36"/>
                <a:gd name="T7" fmla="*/ 6 h 12"/>
                <a:gd name="T8" fmla="*/ 36 w 3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2">
                  <a:moveTo>
                    <a:pt x="0" y="12"/>
                  </a:moveTo>
                  <a:lnTo>
                    <a:pt x="12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6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47856" name="Text Box 1008"/>
          <p:cNvSpPr txBox="1">
            <a:spLocks noChangeArrowheads="1"/>
          </p:cNvSpPr>
          <p:nvPr/>
        </p:nvSpPr>
        <p:spPr bwMode="auto">
          <a:xfrm>
            <a:off x="7229475" y="355600"/>
            <a:ext cx="865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150</a:t>
            </a:r>
            <a:endParaRPr lang="ru-RU" altLang="ru-RU" sz="30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7857" name="Text Box 1009"/>
          <p:cNvSpPr txBox="1">
            <a:spLocks noChangeArrowheads="1"/>
          </p:cNvSpPr>
          <p:nvPr/>
        </p:nvSpPr>
        <p:spPr bwMode="auto">
          <a:xfrm>
            <a:off x="5908675" y="6491288"/>
            <a:ext cx="3178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 i="1">
                <a:solidFill>
                  <a:srgbClr val="FF3300"/>
                </a:solidFill>
                <a:latin typeface="Arial" pitchFamily="34" charset="0"/>
              </a:rPr>
              <a:t>Анимация Д.В.Метелкина</a:t>
            </a:r>
          </a:p>
        </p:txBody>
      </p:sp>
      <p:sp>
        <p:nvSpPr>
          <p:cNvPr id="847858" name="Rectangle 1010"/>
          <p:cNvSpPr>
            <a:spLocks noChangeArrowheads="1"/>
          </p:cNvSpPr>
          <p:nvPr/>
        </p:nvSpPr>
        <p:spPr bwMode="auto">
          <a:xfrm>
            <a:off x="122238" y="4222750"/>
            <a:ext cx="8950325" cy="25638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ru-RU" b="1" i="1">
                <a:solidFill>
                  <a:srgbClr val="FF3300"/>
                </a:solidFill>
                <a:latin typeface="Arial" pitchFamily="34" charset="0"/>
              </a:rPr>
              <a:t>ТРАЕКТОРИЯ КАЖУЩЕГОСЯ ДВИЖЕНИЯ (ПЕРЕМЕЩЕНИЯ) ПАЛЕОМАГНИТНОГО ПОЛЮСА (ТКДП)</a:t>
            </a:r>
            <a:r>
              <a:rPr lang="ru-RU" altLang="ru-RU" b="1" i="1">
                <a:latin typeface="Arial" pitchFamily="34" charset="0"/>
              </a:rPr>
              <a:t>– </a:t>
            </a:r>
            <a:r>
              <a:rPr lang="ru-RU" altLang="ru-RU" b="1">
                <a:latin typeface="Arial" pitchFamily="34" charset="0"/>
              </a:rPr>
              <a:t>кажущееся перемещение палеомагнитного полюса Земли во времени, объясняющееся дрейфом континентов и других блоков литосферы, для которых определяется положение палеомагнитного полюса в разные интервалы времени. Траектория кажущегося движения полюса служит для количественной оценки горизонтальных перемещений плит, их частей, в конечном счете, для палеотектонических реконструкций - определения величины и времени относительных и абсолютных перемещений тектонических блоков</a:t>
            </a:r>
            <a:r>
              <a:rPr lang="ru-RU" altLang="ru-RU" b="1"/>
              <a:t>. </a:t>
            </a:r>
            <a:endParaRPr lang="ru-RU" altLang="ru-RU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84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5 -4.9711E-6 L -0.09124 0.09688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847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48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84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4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5.95376E-6 L -0.0948 0.02105 " pathEditMode="relative" ptsTypes="AA">
                                      <p:cBhvr>
                                        <p:cTn id="30" dur="2000" fill="hold"/>
                                        <p:tgtEl>
                                          <p:spTgt spid="847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2" dur="2000"/>
                                        <p:tgtEl>
                                          <p:spTgt spid="84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84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84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81503E-6 L -0.0316 0.117 " pathEditMode="relative" ptsTypes="AA">
                                      <p:cBhvr>
                                        <p:cTn id="47" dur="2000" fill="hold"/>
                                        <p:tgtEl>
                                          <p:spTgt spid="847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84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84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2000"/>
                                        <p:tgtEl>
                                          <p:spTgt spid="84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3.46821E-7 L 0.22065 -0.23029 " pathEditMode="relative" ptsTypes="AA">
                                      <p:cBhvr>
                                        <p:cTn id="94" dur="2000" fill="hold"/>
                                        <p:tgtEl>
                                          <p:spTgt spid="847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6" dur="2000"/>
                                        <p:tgtEl>
                                          <p:spTgt spid="84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0" dur="2000"/>
                                        <p:tgtEl>
                                          <p:spTgt spid="84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84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84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12" dur="2000" fill="hold"/>
                                        <p:tgtEl>
                                          <p:spTgt spid="8477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66 -0.23029 L 0.12222 0.0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47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13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4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22 0.04 L 0.12222 -0.1715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847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5" dur="5000" fill="hold"/>
                                        <p:tgtEl>
                                          <p:spTgt spid="847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7650" grpId="0"/>
      <p:bldP spid="847651" grpId="0"/>
      <p:bldP spid="847651" grpId="1"/>
      <p:bldP spid="847652" grpId="0"/>
      <p:bldP spid="847653" grpId="0"/>
      <p:bldP spid="847653" grpId="1"/>
      <p:bldP spid="847856" grpId="0"/>
      <p:bldP spid="847858" grpId="0" animBg="1"/>
      <p:bldP spid="847858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5481638" y="1820863"/>
            <a:ext cx="3173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40000"/>
              </a:spcBef>
              <a:buFontTx/>
              <a:buNone/>
            </a:pPr>
            <a:r>
              <a:rPr lang="ru-RU" altLang="ru-RU" sz="1600" b="1" i="1"/>
              <a:t>2) Печерский Д.М.</a:t>
            </a:r>
            <a:r>
              <a:rPr lang="en-US" altLang="ru-RU" sz="1600" b="1" i="1"/>
              <a:t>,</a:t>
            </a:r>
            <a:r>
              <a:rPr lang="ru-RU" altLang="ru-RU" sz="1600" b="1" i="1"/>
              <a:t> </a:t>
            </a:r>
            <a:endParaRPr lang="en-US" altLang="ru-RU" sz="1600" b="1" i="1"/>
          </a:p>
          <a:p>
            <a:pPr eaLnBrk="1" hangingPunct="1">
              <a:lnSpc>
                <a:spcPct val="55000"/>
              </a:lnSpc>
              <a:spcBef>
                <a:spcPct val="40000"/>
              </a:spcBef>
              <a:buFontTx/>
              <a:buNone/>
            </a:pPr>
            <a:r>
              <a:rPr lang="ru-RU" altLang="ru-RU" sz="1600" b="1" i="1"/>
              <a:t>Диденко А.Н., 1995</a:t>
            </a:r>
          </a:p>
        </p:txBody>
      </p:sp>
      <p:grpSp>
        <p:nvGrpSpPr>
          <p:cNvPr id="16387" name="Group 3"/>
          <p:cNvGrpSpPr>
            <a:grpSpLocks noChangeAspect="1"/>
          </p:cNvGrpSpPr>
          <p:nvPr/>
        </p:nvGrpSpPr>
        <p:grpSpPr bwMode="auto">
          <a:xfrm>
            <a:off x="615950" y="1343025"/>
            <a:ext cx="4591050" cy="3521075"/>
            <a:chOff x="1434" y="1051"/>
            <a:chExt cx="2892" cy="2218"/>
          </a:xfrm>
        </p:grpSpPr>
        <p:sp>
          <p:nvSpPr>
            <p:cNvPr id="16802" name="AutoShape 4"/>
            <p:cNvSpPr>
              <a:spLocks noChangeAspect="1" noChangeArrowheads="1" noTextEdit="1"/>
            </p:cNvSpPr>
            <p:nvPr/>
          </p:nvSpPr>
          <p:spPr bwMode="auto">
            <a:xfrm>
              <a:off x="1434" y="1051"/>
              <a:ext cx="2892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03" name="Rectangle 5"/>
            <p:cNvSpPr>
              <a:spLocks noChangeArrowheads="1"/>
            </p:cNvSpPr>
            <p:nvPr/>
          </p:nvSpPr>
          <p:spPr bwMode="auto">
            <a:xfrm>
              <a:off x="1464" y="1063"/>
              <a:ext cx="2844" cy="218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804" name="Rectangle 6"/>
            <p:cNvSpPr>
              <a:spLocks noChangeArrowheads="1"/>
            </p:cNvSpPr>
            <p:nvPr/>
          </p:nvSpPr>
          <p:spPr bwMode="auto">
            <a:xfrm>
              <a:off x="1464" y="1063"/>
              <a:ext cx="2844" cy="21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805" name="Freeform 7"/>
            <p:cNvSpPr>
              <a:spLocks/>
            </p:cNvSpPr>
            <p:nvPr/>
          </p:nvSpPr>
          <p:spPr bwMode="auto">
            <a:xfrm>
              <a:off x="3210" y="1375"/>
              <a:ext cx="1050" cy="1344"/>
            </a:xfrm>
            <a:custGeom>
              <a:avLst/>
              <a:gdLst>
                <a:gd name="T0" fmla="*/ 414 w 1050"/>
                <a:gd name="T1" fmla="*/ 498 h 1344"/>
                <a:gd name="T2" fmla="*/ 450 w 1050"/>
                <a:gd name="T3" fmla="*/ 558 h 1344"/>
                <a:gd name="T4" fmla="*/ 438 w 1050"/>
                <a:gd name="T5" fmla="*/ 510 h 1344"/>
                <a:gd name="T6" fmla="*/ 492 w 1050"/>
                <a:gd name="T7" fmla="*/ 594 h 1344"/>
                <a:gd name="T8" fmla="*/ 600 w 1050"/>
                <a:gd name="T9" fmla="*/ 654 h 1344"/>
                <a:gd name="T10" fmla="*/ 708 w 1050"/>
                <a:gd name="T11" fmla="*/ 708 h 1344"/>
                <a:gd name="T12" fmla="*/ 684 w 1050"/>
                <a:gd name="T13" fmla="*/ 834 h 1344"/>
                <a:gd name="T14" fmla="*/ 768 w 1050"/>
                <a:gd name="T15" fmla="*/ 1014 h 1344"/>
                <a:gd name="T16" fmla="*/ 744 w 1050"/>
                <a:gd name="T17" fmla="*/ 1182 h 1344"/>
                <a:gd name="T18" fmla="*/ 738 w 1050"/>
                <a:gd name="T19" fmla="*/ 1260 h 1344"/>
                <a:gd name="T20" fmla="*/ 744 w 1050"/>
                <a:gd name="T21" fmla="*/ 1320 h 1344"/>
                <a:gd name="T22" fmla="*/ 792 w 1050"/>
                <a:gd name="T23" fmla="*/ 1290 h 1344"/>
                <a:gd name="T24" fmla="*/ 840 w 1050"/>
                <a:gd name="T25" fmla="*/ 1176 h 1344"/>
                <a:gd name="T26" fmla="*/ 942 w 1050"/>
                <a:gd name="T27" fmla="*/ 1056 h 1344"/>
                <a:gd name="T28" fmla="*/ 1014 w 1050"/>
                <a:gd name="T29" fmla="*/ 936 h 1344"/>
                <a:gd name="T30" fmla="*/ 966 w 1050"/>
                <a:gd name="T31" fmla="*/ 798 h 1344"/>
                <a:gd name="T32" fmla="*/ 876 w 1050"/>
                <a:gd name="T33" fmla="*/ 732 h 1344"/>
                <a:gd name="T34" fmla="*/ 780 w 1050"/>
                <a:gd name="T35" fmla="*/ 678 h 1344"/>
                <a:gd name="T36" fmla="*/ 720 w 1050"/>
                <a:gd name="T37" fmla="*/ 702 h 1344"/>
                <a:gd name="T38" fmla="*/ 630 w 1050"/>
                <a:gd name="T39" fmla="*/ 618 h 1344"/>
                <a:gd name="T40" fmla="*/ 558 w 1050"/>
                <a:gd name="T41" fmla="*/ 582 h 1344"/>
                <a:gd name="T42" fmla="*/ 564 w 1050"/>
                <a:gd name="T43" fmla="*/ 516 h 1344"/>
                <a:gd name="T44" fmla="*/ 648 w 1050"/>
                <a:gd name="T45" fmla="*/ 492 h 1344"/>
                <a:gd name="T46" fmla="*/ 690 w 1050"/>
                <a:gd name="T47" fmla="*/ 468 h 1344"/>
                <a:gd name="T48" fmla="*/ 720 w 1050"/>
                <a:gd name="T49" fmla="*/ 408 h 1344"/>
                <a:gd name="T50" fmla="*/ 738 w 1050"/>
                <a:gd name="T51" fmla="*/ 402 h 1344"/>
                <a:gd name="T52" fmla="*/ 774 w 1050"/>
                <a:gd name="T53" fmla="*/ 354 h 1344"/>
                <a:gd name="T54" fmla="*/ 816 w 1050"/>
                <a:gd name="T55" fmla="*/ 342 h 1344"/>
                <a:gd name="T56" fmla="*/ 774 w 1050"/>
                <a:gd name="T57" fmla="*/ 312 h 1344"/>
                <a:gd name="T58" fmla="*/ 888 w 1050"/>
                <a:gd name="T59" fmla="*/ 240 h 1344"/>
                <a:gd name="T60" fmla="*/ 846 w 1050"/>
                <a:gd name="T61" fmla="*/ 210 h 1344"/>
                <a:gd name="T62" fmla="*/ 816 w 1050"/>
                <a:gd name="T63" fmla="*/ 156 h 1344"/>
                <a:gd name="T64" fmla="*/ 774 w 1050"/>
                <a:gd name="T65" fmla="*/ 156 h 1344"/>
                <a:gd name="T66" fmla="*/ 714 w 1050"/>
                <a:gd name="T67" fmla="*/ 144 h 1344"/>
                <a:gd name="T68" fmla="*/ 702 w 1050"/>
                <a:gd name="T69" fmla="*/ 246 h 1344"/>
                <a:gd name="T70" fmla="*/ 648 w 1050"/>
                <a:gd name="T71" fmla="*/ 210 h 1344"/>
                <a:gd name="T72" fmla="*/ 588 w 1050"/>
                <a:gd name="T73" fmla="*/ 132 h 1344"/>
                <a:gd name="T74" fmla="*/ 636 w 1050"/>
                <a:gd name="T75" fmla="*/ 96 h 1344"/>
                <a:gd name="T76" fmla="*/ 684 w 1050"/>
                <a:gd name="T77" fmla="*/ 60 h 1344"/>
                <a:gd name="T78" fmla="*/ 630 w 1050"/>
                <a:gd name="T79" fmla="*/ 48 h 1344"/>
                <a:gd name="T80" fmla="*/ 582 w 1050"/>
                <a:gd name="T81" fmla="*/ 0 h 1344"/>
                <a:gd name="T82" fmla="*/ 582 w 1050"/>
                <a:gd name="T83" fmla="*/ 48 h 1344"/>
                <a:gd name="T84" fmla="*/ 516 w 1050"/>
                <a:gd name="T85" fmla="*/ 54 h 1344"/>
                <a:gd name="T86" fmla="*/ 480 w 1050"/>
                <a:gd name="T87" fmla="*/ 66 h 1344"/>
                <a:gd name="T88" fmla="*/ 402 w 1050"/>
                <a:gd name="T89" fmla="*/ 42 h 1344"/>
                <a:gd name="T90" fmla="*/ 324 w 1050"/>
                <a:gd name="T91" fmla="*/ 30 h 1344"/>
                <a:gd name="T92" fmla="*/ 288 w 1050"/>
                <a:gd name="T93" fmla="*/ 24 h 1344"/>
                <a:gd name="T94" fmla="*/ 186 w 1050"/>
                <a:gd name="T95" fmla="*/ 24 h 1344"/>
                <a:gd name="T96" fmla="*/ 84 w 1050"/>
                <a:gd name="T97" fmla="*/ 12 h 1344"/>
                <a:gd name="T98" fmla="*/ 12 w 1050"/>
                <a:gd name="T99" fmla="*/ 48 h 1344"/>
                <a:gd name="T100" fmla="*/ 42 w 1050"/>
                <a:gd name="T101" fmla="*/ 78 h 1344"/>
                <a:gd name="T102" fmla="*/ 48 w 1050"/>
                <a:gd name="T103" fmla="*/ 96 h 1344"/>
                <a:gd name="T104" fmla="*/ 30 w 1050"/>
                <a:gd name="T105" fmla="*/ 150 h 1344"/>
                <a:gd name="T106" fmla="*/ 66 w 1050"/>
                <a:gd name="T107" fmla="*/ 180 h 1344"/>
                <a:gd name="T108" fmla="*/ 36 w 1050"/>
                <a:gd name="T109" fmla="*/ 222 h 1344"/>
                <a:gd name="T110" fmla="*/ 96 w 1050"/>
                <a:gd name="T111" fmla="*/ 186 h 1344"/>
                <a:gd name="T112" fmla="*/ 138 w 1050"/>
                <a:gd name="T113" fmla="*/ 144 h 1344"/>
                <a:gd name="T114" fmla="*/ 174 w 1050"/>
                <a:gd name="T115" fmla="*/ 150 h 1344"/>
                <a:gd name="T116" fmla="*/ 234 w 1050"/>
                <a:gd name="T117" fmla="*/ 174 h 1344"/>
                <a:gd name="T118" fmla="*/ 270 w 1050"/>
                <a:gd name="T119" fmla="*/ 186 h 1344"/>
                <a:gd name="T120" fmla="*/ 300 w 1050"/>
                <a:gd name="T121" fmla="*/ 222 h 1344"/>
                <a:gd name="T122" fmla="*/ 330 w 1050"/>
                <a:gd name="T123" fmla="*/ 276 h 1344"/>
                <a:gd name="T124" fmla="*/ 348 w 1050"/>
                <a:gd name="T125" fmla="*/ 312 h 13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50" h="1344">
                  <a:moveTo>
                    <a:pt x="360" y="414"/>
                  </a:moveTo>
                  <a:lnTo>
                    <a:pt x="360" y="420"/>
                  </a:lnTo>
                  <a:lnTo>
                    <a:pt x="366" y="432"/>
                  </a:lnTo>
                  <a:lnTo>
                    <a:pt x="372" y="444"/>
                  </a:lnTo>
                  <a:lnTo>
                    <a:pt x="372" y="450"/>
                  </a:lnTo>
                  <a:lnTo>
                    <a:pt x="378" y="450"/>
                  </a:lnTo>
                  <a:lnTo>
                    <a:pt x="384" y="456"/>
                  </a:lnTo>
                  <a:lnTo>
                    <a:pt x="390" y="456"/>
                  </a:lnTo>
                  <a:lnTo>
                    <a:pt x="402" y="468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86"/>
                  </a:lnTo>
                  <a:lnTo>
                    <a:pt x="414" y="498"/>
                  </a:lnTo>
                  <a:lnTo>
                    <a:pt x="420" y="504"/>
                  </a:lnTo>
                  <a:lnTo>
                    <a:pt x="420" y="510"/>
                  </a:lnTo>
                  <a:lnTo>
                    <a:pt x="426" y="516"/>
                  </a:lnTo>
                  <a:lnTo>
                    <a:pt x="420" y="522"/>
                  </a:lnTo>
                  <a:lnTo>
                    <a:pt x="426" y="528"/>
                  </a:lnTo>
                  <a:lnTo>
                    <a:pt x="432" y="528"/>
                  </a:lnTo>
                  <a:lnTo>
                    <a:pt x="438" y="534"/>
                  </a:lnTo>
                  <a:lnTo>
                    <a:pt x="438" y="546"/>
                  </a:lnTo>
                  <a:lnTo>
                    <a:pt x="444" y="552"/>
                  </a:lnTo>
                  <a:lnTo>
                    <a:pt x="450" y="558"/>
                  </a:lnTo>
                  <a:lnTo>
                    <a:pt x="456" y="570"/>
                  </a:lnTo>
                  <a:lnTo>
                    <a:pt x="462" y="558"/>
                  </a:lnTo>
                  <a:lnTo>
                    <a:pt x="450" y="558"/>
                  </a:lnTo>
                  <a:lnTo>
                    <a:pt x="450" y="546"/>
                  </a:lnTo>
                  <a:lnTo>
                    <a:pt x="444" y="534"/>
                  </a:lnTo>
                  <a:lnTo>
                    <a:pt x="444" y="528"/>
                  </a:lnTo>
                  <a:lnTo>
                    <a:pt x="438" y="516"/>
                  </a:lnTo>
                  <a:lnTo>
                    <a:pt x="432" y="510"/>
                  </a:lnTo>
                  <a:lnTo>
                    <a:pt x="426" y="504"/>
                  </a:lnTo>
                  <a:lnTo>
                    <a:pt x="426" y="498"/>
                  </a:lnTo>
                  <a:lnTo>
                    <a:pt x="420" y="486"/>
                  </a:lnTo>
                  <a:lnTo>
                    <a:pt x="420" y="480"/>
                  </a:lnTo>
                  <a:lnTo>
                    <a:pt x="426" y="480"/>
                  </a:lnTo>
                  <a:lnTo>
                    <a:pt x="432" y="486"/>
                  </a:lnTo>
                  <a:lnTo>
                    <a:pt x="438" y="498"/>
                  </a:lnTo>
                  <a:lnTo>
                    <a:pt x="438" y="510"/>
                  </a:lnTo>
                  <a:lnTo>
                    <a:pt x="444" y="516"/>
                  </a:lnTo>
                  <a:lnTo>
                    <a:pt x="450" y="516"/>
                  </a:lnTo>
                  <a:lnTo>
                    <a:pt x="456" y="522"/>
                  </a:lnTo>
                  <a:lnTo>
                    <a:pt x="462" y="528"/>
                  </a:lnTo>
                  <a:lnTo>
                    <a:pt x="462" y="534"/>
                  </a:lnTo>
                  <a:lnTo>
                    <a:pt x="462" y="540"/>
                  </a:lnTo>
                  <a:lnTo>
                    <a:pt x="468" y="546"/>
                  </a:lnTo>
                  <a:lnTo>
                    <a:pt x="474" y="552"/>
                  </a:lnTo>
                  <a:lnTo>
                    <a:pt x="480" y="558"/>
                  </a:lnTo>
                  <a:lnTo>
                    <a:pt x="486" y="564"/>
                  </a:lnTo>
                  <a:lnTo>
                    <a:pt x="492" y="576"/>
                  </a:lnTo>
                  <a:lnTo>
                    <a:pt x="498" y="588"/>
                  </a:lnTo>
                  <a:lnTo>
                    <a:pt x="492" y="594"/>
                  </a:lnTo>
                  <a:lnTo>
                    <a:pt x="498" y="600"/>
                  </a:lnTo>
                  <a:lnTo>
                    <a:pt x="504" y="606"/>
                  </a:lnTo>
                  <a:lnTo>
                    <a:pt x="510" y="612"/>
                  </a:lnTo>
                  <a:lnTo>
                    <a:pt x="516" y="618"/>
                  </a:lnTo>
                  <a:lnTo>
                    <a:pt x="522" y="618"/>
                  </a:lnTo>
                  <a:lnTo>
                    <a:pt x="528" y="624"/>
                  </a:lnTo>
                  <a:lnTo>
                    <a:pt x="540" y="630"/>
                  </a:lnTo>
                  <a:lnTo>
                    <a:pt x="546" y="630"/>
                  </a:lnTo>
                  <a:lnTo>
                    <a:pt x="552" y="636"/>
                  </a:lnTo>
                  <a:lnTo>
                    <a:pt x="564" y="642"/>
                  </a:lnTo>
                  <a:lnTo>
                    <a:pt x="570" y="636"/>
                  </a:lnTo>
                  <a:lnTo>
                    <a:pt x="588" y="642"/>
                  </a:lnTo>
                  <a:lnTo>
                    <a:pt x="600" y="654"/>
                  </a:lnTo>
                  <a:lnTo>
                    <a:pt x="618" y="660"/>
                  </a:lnTo>
                  <a:lnTo>
                    <a:pt x="636" y="660"/>
                  </a:lnTo>
                  <a:lnTo>
                    <a:pt x="636" y="666"/>
                  </a:lnTo>
                  <a:lnTo>
                    <a:pt x="648" y="684"/>
                  </a:lnTo>
                  <a:lnTo>
                    <a:pt x="648" y="696"/>
                  </a:lnTo>
                  <a:lnTo>
                    <a:pt x="654" y="696"/>
                  </a:lnTo>
                  <a:lnTo>
                    <a:pt x="666" y="708"/>
                  </a:lnTo>
                  <a:lnTo>
                    <a:pt x="672" y="708"/>
                  </a:lnTo>
                  <a:lnTo>
                    <a:pt x="678" y="714"/>
                  </a:lnTo>
                  <a:lnTo>
                    <a:pt x="684" y="714"/>
                  </a:lnTo>
                  <a:lnTo>
                    <a:pt x="690" y="720"/>
                  </a:lnTo>
                  <a:lnTo>
                    <a:pt x="696" y="708"/>
                  </a:lnTo>
                  <a:lnTo>
                    <a:pt x="708" y="708"/>
                  </a:lnTo>
                  <a:lnTo>
                    <a:pt x="714" y="732"/>
                  </a:lnTo>
                  <a:lnTo>
                    <a:pt x="714" y="744"/>
                  </a:lnTo>
                  <a:lnTo>
                    <a:pt x="714" y="756"/>
                  </a:lnTo>
                  <a:lnTo>
                    <a:pt x="708" y="768"/>
                  </a:lnTo>
                  <a:lnTo>
                    <a:pt x="702" y="774"/>
                  </a:lnTo>
                  <a:lnTo>
                    <a:pt x="702" y="780"/>
                  </a:lnTo>
                  <a:lnTo>
                    <a:pt x="690" y="792"/>
                  </a:lnTo>
                  <a:lnTo>
                    <a:pt x="690" y="804"/>
                  </a:lnTo>
                  <a:lnTo>
                    <a:pt x="690" y="816"/>
                  </a:lnTo>
                  <a:lnTo>
                    <a:pt x="696" y="810"/>
                  </a:lnTo>
                  <a:lnTo>
                    <a:pt x="696" y="816"/>
                  </a:lnTo>
                  <a:lnTo>
                    <a:pt x="690" y="822"/>
                  </a:lnTo>
                  <a:lnTo>
                    <a:pt x="684" y="834"/>
                  </a:lnTo>
                  <a:lnTo>
                    <a:pt x="684" y="846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08" y="888"/>
                  </a:lnTo>
                  <a:lnTo>
                    <a:pt x="714" y="900"/>
                  </a:lnTo>
                  <a:lnTo>
                    <a:pt x="720" y="912"/>
                  </a:lnTo>
                  <a:lnTo>
                    <a:pt x="720" y="924"/>
                  </a:lnTo>
                  <a:lnTo>
                    <a:pt x="732" y="942"/>
                  </a:lnTo>
                  <a:lnTo>
                    <a:pt x="744" y="948"/>
                  </a:lnTo>
                  <a:lnTo>
                    <a:pt x="762" y="960"/>
                  </a:lnTo>
                  <a:lnTo>
                    <a:pt x="768" y="972"/>
                  </a:lnTo>
                  <a:lnTo>
                    <a:pt x="768" y="990"/>
                  </a:lnTo>
                  <a:lnTo>
                    <a:pt x="768" y="1014"/>
                  </a:lnTo>
                  <a:lnTo>
                    <a:pt x="768" y="1026"/>
                  </a:lnTo>
                  <a:lnTo>
                    <a:pt x="768" y="1038"/>
                  </a:lnTo>
                  <a:lnTo>
                    <a:pt x="768" y="1056"/>
                  </a:lnTo>
                  <a:lnTo>
                    <a:pt x="762" y="1062"/>
                  </a:lnTo>
                  <a:lnTo>
                    <a:pt x="762" y="1074"/>
                  </a:lnTo>
                  <a:lnTo>
                    <a:pt x="762" y="1086"/>
                  </a:lnTo>
                  <a:lnTo>
                    <a:pt x="762" y="1104"/>
                  </a:lnTo>
                  <a:lnTo>
                    <a:pt x="762" y="1122"/>
                  </a:lnTo>
                  <a:lnTo>
                    <a:pt x="756" y="1134"/>
                  </a:lnTo>
                  <a:lnTo>
                    <a:pt x="750" y="1152"/>
                  </a:lnTo>
                  <a:lnTo>
                    <a:pt x="744" y="1158"/>
                  </a:lnTo>
                  <a:lnTo>
                    <a:pt x="744" y="1170"/>
                  </a:lnTo>
                  <a:lnTo>
                    <a:pt x="744" y="1182"/>
                  </a:lnTo>
                  <a:lnTo>
                    <a:pt x="744" y="1194"/>
                  </a:lnTo>
                  <a:lnTo>
                    <a:pt x="744" y="1206"/>
                  </a:lnTo>
                  <a:lnTo>
                    <a:pt x="750" y="1206"/>
                  </a:lnTo>
                  <a:lnTo>
                    <a:pt x="756" y="1212"/>
                  </a:lnTo>
                  <a:lnTo>
                    <a:pt x="750" y="1218"/>
                  </a:lnTo>
                  <a:lnTo>
                    <a:pt x="750" y="1230"/>
                  </a:lnTo>
                  <a:lnTo>
                    <a:pt x="750" y="1236"/>
                  </a:lnTo>
                  <a:lnTo>
                    <a:pt x="750" y="1242"/>
                  </a:lnTo>
                  <a:lnTo>
                    <a:pt x="750" y="1248"/>
                  </a:lnTo>
                  <a:lnTo>
                    <a:pt x="744" y="1248"/>
                  </a:lnTo>
                  <a:lnTo>
                    <a:pt x="744" y="1254"/>
                  </a:lnTo>
                  <a:lnTo>
                    <a:pt x="744" y="1260"/>
                  </a:lnTo>
                  <a:lnTo>
                    <a:pt x="738" y="1260"/>
                  </a:lnTo>
                  <a:lnTo>
                    <a:pt x="738" y="1254"/>
                  </a:lnTo>
                  <a:lnTo>
                    <a:pt x="732" y="1260"/>
                  </a:lnTo>
                  <a:lnTo>
                    <a:pt x="738" y="1260"/>
                  </a:lnTo>
                  <a:lnTo>
                    <a:pt x="738" y="1272"/>
                  </a:lnTo>
                  <a:lnTo>
                    <a:pt x="744" y="1272"/>
                  </a:lnTo>
                  <a:lnTo>
                    <a:pt x="744" y="1278"/>
                  </a:lnTo>
                  <a:lnTo>
                    <a:pt x="738" y="1278"/>
                  </a:lnTo>
                  <a:lnTo>
                    <a:pt x="738" y="1284"/>
                  </a:lnTo>
                  <a:lnTo>
                    <a:pt x="738" y="1290"/>
                  </a:lnTo>
                  <a:lnTo>
                    <a:pt x="744" y="1296"/>
                  </a:lnTo>
                  <a:lnTo>
                    <a:pt x="738" y="1296"/>
                  </a:lnTo>
                  <a:lnTo>
                    <a:pt x="744" y="1308"/>
                  </a:lnTo>
                  <a:lnTo>
                    <a:pt x="744" y="1320"/>
                  </a:lnTo>
                  <a:lnTo>
                    <a:pt x="750" y="1320"/>
                  </a:lnTo>
                  <a:lnTo>
                    <a:pt x="750" y="1332"/>
                  </a:lnTo>
                  <a:lnTo>
                    <a:pt x="762" y="1332"/>
                  </a:lnTo>
                  <a:lnTo>
                    <a:pt x="756" y="1338"/>
                  </a:lnTo>
                  <a:lnTo>
                    <a:pt x="762" y="1344"/>
                  </a:lnTo>
                  <a:lnTo>
                    <a:pt x="768" y="1338"/>
                  </a:lnTo>
                  <a:lnTo>
                    <a:pt x="774" y="1332"/>
                  </a:lnTo>
                  <a:lnTo>
                    <a:pt x="780" y="1326"/>
                  </a:lnTo>
                  <a:lnTo>
                    <a:pt x="786" y="1326"/>
                  </a:lnTo>
                  <a:lnTo>
                    <a:pt x="780" y="1320"/>
                  </a:lnTo>
                  <a:lnTo>
                    <a:pt x="780" y="1302"/>
                  </a:lnTo>
                  <a:lnTo>
                    <a:pt x="786" y="1302"/>
                  </a:lnTo>
                  <a:lnTo>
                    <a:pt x="792" y="1290"/>
                  </a:lnTo>
                  <a:lnTo>
                    <a:pt x="804" y="1278"/>
                  </a:lnTo>
                  <a:lnTo>
                    <a:pt x="804" y="1266"/>
                  </a:lnTo>
                  <a:lnTo>
                    <a:pt x="792" y="1260"/>
                  </a:lnTo>
                  <a:lnTo>
                    <a:pt x="798" y="1248"/>
                  </a:lnTo>
                  <a:lnTo>
                    <a:pt x="810" y="1242"/>
                  </a:lnTo>
                  <a:lnTo>
                    <a:pt x="810" y="1224"/>
                  </a:lnTo>
                  <a:lnTo>
                    <a:pt x="816" y="1218"/>
                  </a:lnTo>
                  <a:lnTo>
                    <a:pt x="822" y="1212"/>
                  </a:lnTo>
                  <a:lnTo>
                    <a:pt x="810" y="1212"/>
                  </a:lnTo>
                  <a:lnTo>
                    <a:pt x="816" y="1200"/>
                  </a:lnTo>
                  <a:lnTo>
                    <a:pt x="834" y="1200"/>
                  </a:lnTo>
                  <a:lnTo>
                    <a:pt x="834" y="1182"/>
                  </a:lnTo>
                  <a:lnTo>
                    <a:pt x="840" y="1176"/>
                  </a:lnTo>
                  <a:lnTo>
                    <a:pt x="858" y="1176"/>
                  </a:lnTo>
                  <a:lnTo>
                    <a:pt x="870" y="1164"/>
                  </a:lnTo>
                  <a:lnTo>
                    <a:pt x="876" y="1146"/>
                  </a:lnTo>
                  <a:lnTo>
                    <a:pt x="870" y="1134"/>
                  </a:lnTo>
                  <a:lnTo>
                    <a:pt x="864" y="1122"/>
                  </a:lnTo>
                  <a:lnTo>
                    <a:pt x="876" y="1134"/>
                  </a:lnTo>
                  <a:lnTo>
                    <a:pt x="894" y="1134"/>
                  </a:lnTo>
                  <a:lnTo>
                    <a:pt x="900" y="1122"/>
                  </a:lnTo>
                  <a:lnTo>
                    <a:pt x="912" y="1110"/>
                  </a:lnTo>
                  <a:lnTo>
                    <a:pt x="924" y="1098"/>
                  </a:lnTo>
                  <a:lnTo>
                    <a:pt x="930" y="1086"/>
                  </a:lnTo>
                  <a:lnTo>
                    <a:pt x="936" y="1074"/>
                  </a:lnTo>
                  <a:lnTo>
                    <a:pt x="942" y="1056"/>
                  </a:lnTo>
                  <a:lnTo>
                    <a:pt x="942" y="1050"/>
                  </a:lnTo>
                  <a:lnTo>
                    <a:pt x="942" y="1038"/>
                  </a:lnTo>
                  <a:lnTo>
                    <a:pt x="954" y="1026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78" y="1014"/>
                  </a:lnTo>
                  <a:lnTo>
                    <a:pt x="984" y="1014"/>
                  </a:lnTo>
                  <a:lnTo>
                    <a:pt x="990" y="1008"/>
                  </a:lnTo>
                  <a:lnTo>
                    <a:pt x="1002" y="996"/>
                  </a:lnTo>
                  <a:lnTo>
                    <a:pt x="1008" y="978"/>
                  </a:lnTo>
                  <a:lnTo>
                    <a:pt x="1014" y="960"/>
                  </a:lnTo>
                  <a:lnTo>
                    <a:pt x="1014" y="948"/>
                  </a:lnTo>
                  <a:lnTo>
                    <a:pt x="1014" y="936"/>
                  </a:lnTo>
                  <a:lnTo>
                    <a:pt x="1020" y="924"/>
                  </a:lnTo>
                  <a:lnTo>
                    <a:pt x="1026" y="912"/>
                  </a:lnTo>
                  <a:lnTo>
                    <a:pt x="1032" y="900"/>
                  </a:lnTo>
                  <a:lnTo>
                    <a:pt x="1038" y="894"/>
                  </a:lnTo>
                  <a:lnTo>
                    <a:pt x="1050" y="876"/>
                  </a:lnTo>
                  <a:lnTo>
                    <a:pt x="1050" y="846"/>
                  </a:lnTo>
                  <a:lnTo>
                    <a:pt x="1032" y="834"/>
                  </a:lnTo>
                  <a:lnTo>
                    <a:pt x="1014" y="816"/>
                  </a:lnTo>
                  <a:lnTo>
                    <a:pt x="984" y="816"/>
                  </a:lnTo>
                  <a:lnTo>
                    <a:pt x="978" y="816"/>
                  </a:lnTo>
                  <a:lnTo>
                    <a:pt x="978" y="810"/>
                  </a:lnTo>
                  <a:lnTo>
                    <a:pt x="972" y="804"/>
                  </a:lnTo>
                  <a:lnTo>
                    <a:pt x="966" y="798"/>
                  </a:lnTo>
                  <a:lnTo>
                    <a:pt x="954" y="798"/>
                  </a:lnTo>
                  <a:lnTo>
                    <a:pt x="948" y="798"/>
                  </a:lnTo>
                  <a:lnTo>
                    <a:pt x="936" y="810"/>
                  </a:lnTo>
                  <a:lnTo>
                    <a:pt x="942" y="798"/>
                  </a:lnTo>
                  <a:lnTo>
                    <a:pt x="936" y="792"/>
                  </a:lnTo>
                  <a:lnTo>
                    <a:pt x="930" y="798"/>
                  </a:lnTo>
                  <a:lnTo>
                    <a:pt x="918" y="798"/>
                  </a:lnTo>
                  <a:lnTo>
                    <a:pt x="930" y="786"/>
                  </a:lnTo>
                  <a:lnTo>
                    <a:pt x="930" y="774"/>
                  </a:lnTo>
                  <a:lnTo>
                    <a:pt x="918" y="750"/>
                  </a:lnTo>
                  <a:lnTo>
                    <a:pt x="900" y="738"/>
                  </a:lnTo>
                  <a:lnTo>
                    <a:pt x="888" y="732"/>
                  </a:lnTo>
                  <a:lnTo>
                    <a:pt x="876" y="732"/>
                  </a:lnTo>
                  <a:lnTo>
                    <a:pt x="870" y="726"/>
                  </a:lnTo>
                  <a:lnTo>
                    <a:pt x="864" y="720"/>
                  </a:lnTo>
                  <a:lnTo>
                    <a:pt x="852" y="708"/>
                  </a:lnTo>
                  <a:lnTo>
                    <a:pt x="846" y="708"/>
                  </a:lnTo>
                  <a:lnTo>
                    <a:pt x="840" y="702"/>
                  </a:lnTo>
                  <a:lnTo>
                    <a:pt x="834" y="696"/>
                  </a:lnTo>
                  <a:lnTo>
                    <a:pt x="828" y="690"/>
                  </a:lnTo>
                  <a:lnTo>
                    <a:pt x="834" y="690"/>
                  </a:lnTo>
                  <a:lnTo>
                    <a:pt x="822" y="690"/>
                  </a:lnTo>
                  <a:lnTo>
                    <a:pt x="810" y="690"/>
                  </a:lnTo>
                  <a:lnTo>
                    <a:pt x="804" y="690"/>
                  </a:lnTo>
                  <a:lnTo>
                    <a:pt x="786" y="684"/>
                  </a:lnTo>
                  <a:lnTo>
                    <a:pt x="780" y="678"/>
                  </a:lnTo>
                  <a:lnTo>
                    <a:pt x="774" y="678"/>
                  </a:lnTo>
                  <a:lnTo>
                    <a:pt x="768" y="678"/>
                  </a:lnTo>
                  <a:lnTo>
                    <a:pt x="768" y="684"/>
                  </a:lnTo>
                  <a:lnTo>
                    <a:pt x="762" y="696"/>
                  </a:lnTo>
                  <a:lnTo>
                    <a:pt x="756" y="696"/>
                  </a:lnTo>
                  <a:lnTo>
                    <a:pt x="762" y="684"/>
                  </a:lnTo>
                  <a:lnTo>
                    <a:pt x="762" y="678"/>
                  </a:lnTo>
                  <a:lnTo>
                    <a:pt x="762" y="672"/>
                  </a:lnTo>
                  <a:lnTo>
                    <a:pt x="756" y="672"/>
                  </a:lnTo>
                  <a:lnTo>
                    <a:pt x="750" y="678"/>
                  </a:lnTo>
                  <a:lnTo>
                    <a:pt x="738" y="684"/>
                  </a:lnTo>
                  <a:lnTo>
                    <a:pt x="726" y="690"/>
                  </a:lnTo>
                  <a:lnTo>
                    <a:pt x="720" y="702"/>
                  </a:lnTo>
                  <a:lnTo>
                    <a:pt x="720" y="714"/>
                  </a:lnTo>
                  <a:lnTo>
                    <a:pt x="714" y="708"/>
                  </a:lnTo>
                  <a:lnTo>
                    <a:pt x="702" y="702"/>
                  </a:lnTo>
                  <a:lnTo>
                    <a:pt x="696" y="702"/>
                  </a:lnTo>
                  <a:lnTo>
                    <a:pt x="684" y="702"/>
                  </a:lnTo>
                  <a:lnTo>
                    <a:pt x="672" y="696"/>
                  </a:lnTo>
                  <a:lnTo>
                    <a:pt x="660" y="684"/>
                  </a:lnTo>
                  <a:lnTo>
                    <a:pt x="666" y="660"/>
                  </a:lnTo>
                  <a:lnTo>
                    <a:pt x="660" y="642"/>
                  </a:lnTo>
                  <a:lnTo>
                    <a:pt x="648" y="636"/>
                  </a:lnTo>
                  <a:lnTo>
                    <a:pt x="636" y="636"/>
                  </a:lnTo>
                  <a:lnTo>
                    <a:pt x="630" y="642"/>
                  </a:lnTo>
                  <a:lnTo>
                    <a:pt x="630" y="618"/>
                  </a:lnTo>
                  <a:lnTo>
                    <a:pt x="630" y="612"/>
                  </a:lnTo>
                  <a:lnTo>
                    <a:pt x="636" y="600"/>
                  </a:lnTo>
                  <a:lnTo>
                    <a:pt x="636" y="582"/>
                  </a:lnTo>
                  <a:lnTo>
                    <a:pt x="624" y="582"/>
                  </a:lnTo>
                  <a:lnTo>
                    <a:pt x="612" y="594"/>
                  </a:lnTo>
                  <a:lnTo>
                    <a:pt x="606" y="612"/>
                  </a:lnTo>
                  <a:lnTo>
                    <a:pt x="588" y="612"/>
                  </a:lnTo>
                  <a:lnTo>
                    <a:pt x="576" y="612"/>
                  </a:lnTo>
                  <a:lnTo>
                    <a:pt x="570" y="606"/>
                  </a:lnTo>
                  <a:lnTo>
                    <a:pt x="564" y="606"/>
                  </a:lnTo>
                  <a:lnTo>
                    <a:pt x="564" y="594"/>
                  </a:lnTo>
                  <a:lnTo>
                    <a:pt x="558" y="588"/>
                  </a:lnTo>
                  <a:lnTo>
                    <a:pt x="558" y="582"/>
                  </a:lnTo>
                  <a:lnTo>
                    <a:pt x="552" y="570"/>
                  </a:lnTo>
                  <a:lnTo>
                    <a:pt x="552" y="558"/>
                  </a:lnTo>
                  <a:lnTo>
                    <a:pt x="552" y="546"/>
                  </a:lnTo>
                  <a:lnTo>
                    <a:pt x="558" y="546"/>
                  </a:lnTo>
                  <a:lnTo>
                    <a:pt x="558" y="540"/>
                  </a:lnTo>
                  <a:lnTo>
                    <a:pt x="558" y="534"/>
                  </a:lnTo>
                  <a:lnTo>
                    <a:pt x="558" y="528"/>
                  </a:lnTo>
                  <a:lnTo>
                    <a:pt x="558" y="522"/>
                  </a:lnTo>
                  <a:lnTo>
                    <a:pt x="558" y="516"/>
                  </a:lnTo>
                  <a:lnTo>
                    <a:pt x="564" y="516"/>
                  </a:lnTo>
                  <a:lnTo>
                    <a:pt x="564" y="510"/>
                  </a:lnTo>
                  <a:lnTo>
                    <a:pt x="570" y="510"/>
                  </a:lnTo>
                  <a:lnTo>
                    <a:pt x="564" y="516"/>
                  </a:lnTo>
                  <a:lnTo>
                    <a:pt x="570" y="510"/>
                  </a:lnTo>
                  <a:lnTo>
                    <a:pt x="576" y="504"/>
                  </a:lnTo>
                  <a:lnTo>
                    <a:pt x="588" y="498"/>
                  </a:lnTo>
                  <a:lnTo>
                    <a:pt x="600" y="498"/>
                  </a:lnTo>
                  <a:lnTo>
                    <a:pt x="606" y="504"/>
                  </a:lnTo>
                  <a:lnTo>
                    <a:pt x="612" y="504"/>
                  </a:lnTo>
                  <a:lnTo>
                    <a:pt x="618" y="504"/>
                  </a:lnTo>
                  <a:lnTo>
                    <a:pt x="618" y="498"/>
                  </a:lnTo>
                  <a:lnTo>
                    <a:pt x="612" y="492"/>
                  </a:lnTo>
                  <a:lnTo>
                    <a:pt x="624" y="492"/>
                  </a:lnTo>
                  <a:lnTo>
                    <a:pt x="630" y="492"/>
                  </a:lnTo>
                  <a:lnTo>
                    <a:pt x="636" y="492"/>
                  </a:lnTo>
                  <a:lnTo>
                    <a:pt x="648" y="492"/>
                  </a:lnTo>
                  <a:lnTo>
                    <a:pt x="654" y="498"/>
                  </a:lnTo>
                  <a:lnTo>
                    <a:pt x="666" y="498"/>
                  </a:lnTo>
                  <a:lnTo>
                    <a:pt x="672" y="510"/>
                  </a:lnTo>
                  <a:lnTo>
                    <a:pt x="672" y="522"/>
                  </a:lnTo>
                  <a:lnTo>
                    <a:pt x="678" y="528"/>
                  </a:lnTo>
                  <a:lnTo>
                    <a:pt x="684" y="540"/>
                  </a:lnTo>
                  <a:lnTo>
                    <a:pt x="690" y="546"/>
                  </a:lnTo>
                  <a:lnTo>
                    <a:pt x="690" y="528"/>
                  </a:lnTo>
                  <a:lnTo>
                    <a:pt x="684" y="510"/>
                  </a:lnTo>
                  <a:lnTo>
                    <a:pt x="684" y="492"/>
                  </a:lnTo>
                  <a:lnTo>
                    <a:pt x="684" y="480"/>
                  </a:lnTo>
                  <a:lnTo>
                    <a:pt x="690" y="474"/>
                  </a:lnTo>
                  <a:lnTo>
                    <a:pt x="690" y="468"/>
                  </a:lnTo>
                  <a:lnTo>
                    <a:pt x="696" y="468"/>
                  </a:lnTo>
                  <a:lnTo>
                    <a:pt x="702" y="462"/>
                  </a:lnTo>
                  <a:lnTo>
                    <a:pt x="714" y="456"/>
                  </a:lnTo>
                  <a:lnTo>
                    <a:pt x="720" y="450"/>
                  </a:lnTo>
                  <a:lnTo>
                    <a:pt x="720" y="444"/>
                  </a:lnTo>
                  <a:lnTo>
                    <a:pt x="726" y="432"/>
                  </a:lnTo>
                  <a:lnTo>
                    <a:pt x="720" y="432"/>
                  </a:lnTo>
                  <a:lnTo>
                    <a:pt x="726" y="432"/>
                  </a:lnTo>
                  <a:lnTo>
                    <a:pt x="726" y="426"/>
                  </a:lnTo>
                  <a:lnTo>
                    <a:pt x="720" y="426"/>
                  </a:lnTo>
                  <a:lnTo>
                    <a:pt x="720" y="420"/>
                  </a:lnTo>
                  <a:lnTo>
                    <a:pt x="720" y="414"/>
                  </a:lnTo>
                  <a:lnTo>
                    <a:pt x="720" y="408"/>
                  </a:lnTo>
                  <a:lnTo>
                    <a:pt x="720" y="414"/>
                  </a:lnTo>
                  <a:lnTo>
                    <a:pt x="720" y="408"/>
                  </a:lnTo>
                  <a:lnTo>
                    <a:pt x="720" y="402"/>
                  </a:lnTo>
                  <a:lnTo>
                    <a:pt x="726" y="396"/>
                  </a:lnTo>
                  <a:lnTo>
                    <a:pt x="726" y="402"/>
                  </a:lnTo>
                  <a:lnTo>
                    <a:pt x="726" y="408"/>
                  </a:lnTo>
                  <a:lnTo>
                    <a:pt x="726" y="414"/>
                  </a:lnTo>
                  <a:lnTo>
                    <a:pt x="726" y="420"/>
                  </a:lnTo>
                  <a:lnTo>
                    <a:pt x="726" y="414"/>
                  </a:lnTo>
                  <a:lnTo>
                    <a:pt x="732" y="408"/>
                  </a:lnTo>
                  <a:lnTo>
                    <a:pt x="732" y="402"/>
                  </a:lnTo>
                  <a:lnTo>
                    <a:pt x="732" y="396"/>
                  </a:lnTo>
                  <a:lnTo>
                    <a:pt x="738" y="402"/>
                  </a:lnTo>
                  <a:lnTo>
                    <a:pt x="738" y="396"/>
                  </a:lnTo>
                  <a:lnTo>
                    <a:pt x="744" y="390"/>
                  </a:lnTo>
                  <a:lnTo>
                    <a:pt x="744" y="384"/>
                  </a:lnTo>
                  <a:lnTo>
                    <a:pt x="750" y="378"/>
                  </a:lnTo>
                  <a:lnTo>
                    <a:pt x="762" y="378"/>
                  </a:lnTo>
                  <a:lnTo>
                    <a:pt x="762" y="372"/>
                  </a:lnTo>
                  <a:lnTo>
                    <a:pt x="768" y="372"/>
                  </a:lnTo>
                  <a:lnTo>
                    <a:pt x="774" y="372"/>
                  </a:lnTo>
                  <a:lnTo>
                    <a:pt x="768" y="372"/>
                  </a:lnTo>
                  <a:lnTo>
                    <a:pt x="768" y="366"/>
                  </a:lnTo>
                  <a:lnTo>
                    <a:pt x="768" y="360"/>
                  </a:lnTo>
                  <a:lnTo>
                    <a:pt x="768" y="354"/>
                  </a:lnTo>
                  <a:lnTo>
                    <a:pt x="774" y="354"/>
                  </a:lnTo>
                  <a:lnTo>
                    <a:pt x="780" y="348"/>
                  </a:lnTo>
                  <a:lnTo>
                    <a:pt x="780" y="342"/>
                  </a:lnTo>
                  <a:lnTo>
                    <a:pt x="786" y="342"/>
                  </a:lnTo>
                  <a:lnTo>
                    <a:pt x="792" y="342"/>
                  </a:lnTo>
                  <a:lnTo>
                    <a:pt x="798" y="336"/>
                  </a:lnTo>
                  <a:lnTo>
                    <a:pt x="804" y="336"/>
                  </a:lnTo>
                  <a:lnTo>
                    <a:pt x="816" y="330"/>
                  </a:lnTo>
                  <a:lnTo>
                    <a:pt x="822" y="330"/>
                  </a:lnTo>
                  <a:lnTo>
                    <a:pt x="816" y="336"/>
                  </a:lnTo>
                  <a:lnTo>
                    <a:pt x="804" y="342"/>
                  </a:lnTo>
                  <a:lnTo>
                    <a:pt x="804" y="348"/>
                  </a:lnTo>
                  <a:lnTo>
                    <a:pt x="810" y="354"/>
                  </a:lnTo>
                  <a:lnTo>
                    <a:pt x="816" y="342"/>
                  </a:lnTo>
                  <a:lnTo>
                    <a:pt x="822" y="342"/>
                  </a:lnTo>
                  <a:lnTo>
                    <a:pt x="828" y="342"/>
                  </a:lnTo>
                  <a:lnTo>
                    <a:pt x="840" y="336"/>
                  </a:lnTo>
                  <a:lnTo>
                    <a:pt x="834" y="330"/>
                  </a:lnTo>
                  <a:lnTo>
                    <a:pt x="822" y="324"/>
                  </a:lnTo>
                  <a:lnTo>
                    <a:pt x="816" y="318"/>
                  </a:lnTo>
                  <a:lnTo>
                    <a:pt x="810" y="312"/>
                  </a:lnTo>
                  <a:lnTo>
                    <a:pt x="804" y="306"/>
                  </a:lnTo>
                  <a:lnTo>
                    <a:pt x="810" y="300"/>
                  </a:lnTo>
                  <a:lnTo>
                    <a:pt x="816" y="294"/>
                  </a:lnTo>
                  <a:lnTo>
                    <a:pt x="798" y="288"/>
                  </a:lnTo>
                  <a:lnTo>
                    <a:pt x="780" y="300"/>
                  </a:lnTo>
                  <a:lnTo>
                    <a:pt x="774" y="312"/>
                  </a:lnTo>
                  <a:lnTo>
                    <a:pt x="762" y="312"/>
                  </a:lnTo>
                  <a:lnTo>
                    <a:pt x="774" y="300"/>
                  </a:lnTo>
                  <a:lnTo>
                    <a:pt x="786" y="288"/>
                  </a:lnTo>
                  <a:lnTo>
                    <a:pt x="798" y="282"/>
                  </a:lnTo>
                  <a:lnTo>
                    <a:pt x="810" y="276"/>
                  </a:lnTo>
                  <a:lnTo>
                    <a:pt x="822" y="276"/>
                  </a:lnTo>
                  <a:lnTo>
                    <a:pt x="840" y="276"/>
                  </a:lnTo>
                  <a:lnTo>
                    <a:pt x="852" y="276"/>
                  </a:lnTo>
                  <a:lnTo>
                    <a:pt x="864" y="264"/>
                  </a:lnTo>
                  <a:lnTo>
                    <a:pt x="882" y="258"/>
                  </a:lnTo>
                  <a:lnTo>
                    <a:pt x="882" y="252"/>
                  </a:lnTo>
                  <a:lnTo>
                    <a:pt x="882" y="246"/>
                  </a:lnTo>
                  <a:lnTo>
                    <a:pt x="888" y="240"/>
                  </a:lnTo>
                  <a:lnTo>
                    <a:pt x="882" y="240"/>
                  </a:lnTo>
                  <a:lnTo>
                    <a:pt x="870" y="240"/>
                  </a:lnTo>
                  <a:lnTo>
                    <a:pt x="870" y="228"/>
                  </a:lnTo>
                  <a:lnTo>
                    <a:pt x="864" y="234"/>
                  </a:lnTo>
                  <a:lnTo>
                    <a:pt x="852" y="240"/>
                  </a:lnTo>
                  <a:lnTo>
                    <a:pt x="852" y="234"/>
                  </a:lnTo>
                  <a:lnTo>
                    <a:pt x="858" y="234"/>
                  </a:lnTo>
                  <a:lnTo>
                    <a:pt x="870" y="228"/>
                  </a:lnTo>
                  <a:lnTo>
                    <a:pt x="870" y="222"/>
                  </a:lnTo>
                  <a:lnTo>
                    <a:pt x="864" y="222"/>
                  </a:lnTo>
                  <a:lnTo>
                    <a:pt x="852" y="222"/>
                  </a:lnTo>
                  <a:lnTo>
                    <a:pt x="852" y="216"/>
                  </a:lnTo>
                  <a:lnTo>
                    <a:pt x="846" y="210"/>
                  </a:lnTo>
                  <a:lnTo>
                    <a:pt x="840" y="204"/>
                  </a:lnTo>
                  <a:lnTo>
                    <a:pt x="834" y="204"/>
                  </a:lnTo>
                  <a:lnTo>
                    <a:pt x="834" y="198"/>
                  </a:lnTo>
                  <a:lnTo>
                    <a:pt x="840" y="192"/>
                  </a:lnTo>
                  <a:lnTo>
                    <a:pt x="840" y="186"/>
                  </a:lnTo>
                  <a:lnTo>
                    <a:pt x="834" y="186"/>
                  </a:lnTo>
                  <a:lnTo>
                    <a:pt x="834" y="180"/>
                  </a:lnTo>
                  <a:lnTo>
                    <a:pt x="822" y="180"/>
                  </a:lnTo>
                  <a:lnTo>
                    <a:pt x="828" y="174"/>
                  </a:lnTo>
                  <a:lnTo>
                    <a:pt x="828" y="168"/>
                  </a:lnTo>
                  <a:lnTo>
                    <a:pt x="822" y="168"/>
                  </a:lnTo>
                  <a:lnTo>
                    <a:pt x="816" y="162"/>
                  </a:lnTo>
                  <a:lnTo>
                    <a:pt x="816" y="156"/>
                  </a:lnTo>
                  <a:lnTo>
                    <a:pt x="810" y="162"/>
                  </a:lnTo>
                  <a:lnTo>
                    <a:pt x="810" y="168"/>
                  </a:lnTo>
                  <a:lnTo>
                    <a:pt x="804" y="174"/>
                  </a:lnTo>
                  <a:lnTo>
                    <a:pt x="798" y="174"/>
                  </a:lnTo>
                  <a:lnTo>
                    <a:pt x="792" y="180"/>
                  </a:lnTo>
                  <a:lnTo>
                    <a:pt x="780" y="186"/>
                  </a:lnTo>
                  <a:lnTo>
                    <a:pt x="786" y="174"/>
                  </a:lnTo>
                  <a:lnTo>
                    <a:pt x="774" y="174"/>
                  </a:lnTo>
                  <a:lnTo>
                    <a:pt x="780" y="174"/>
                  </a:lnTo>
                  <a:lnTo>
                    <a:pt x="774" y="168"/>
                  </a:lnTo>
                  <a:lnTo>
                    <a:pt x="774" y="162"/>
                  </a:lnTo>
                  <a:lnTo>
                    <a:pt x="762" y="156"/>
                  </a:lnTo>
                  <a:lnTo>
                    <a:pt x="774" y="156"/>
                  </a:lnTo>
                  <a:lnTo>
                    <a:pt x="774" y="150"/>
                  </a:lnTo>
                  <a:lnTo>
                    <a:pt x="774" y="144"/>
                  </a:lnTo>
                  <a:lnTo>
                    <a:pt x="768" y="144"/>
                  </a:lnTo>
                  <a:lnTo>
                    <a:pt x="762" y="144"/>
                  </a:lnTo>
                  <a:lnTo>
                    <a:pt x="762" y="138"/>
                  </a:lnTo>
                  <a:lnTo>
                    <a:pt x="756" y="132"/>
                  </a:lnTo>
                  <a:lnTo>
                    <a:pt x="750" y="132"/>
                  </a:lnTo>
                  <a:lnTo>
                    <a:pt x="732" y="132"/>
                  </a:lnTo>
                  <a:lnTo>
                    <a:pt x="726" y="132"/>
                  </a:lnTo>
                  <a:lnTo>
                    <a:pt x="720" y="126"/>
                  </a:lnTo>
                  <a:lnTo>
                    <a:pt x="708" y="132"/>
                  </a:lnTo>
                  <a:lnTo>
                    <a:pt x="714" y="138"/>
                  </a:lnTo>
                  <a:lnTo>
                    <a:pt x="714" y="144"/>
                  </a:lnTo>
                  <a:lnTo>
                    <a:pt x="714" y="150"/>
                  </a:lnTo>
                  <a:lnTo>
                    <a:pt x="714" y="156"/>
                  </a:lnTo>
                  <a:lnTo>
                    <a:pt x="714" y="162"/>
                  </a:lnTo>
                  <a:lnTo>
                    <a:pt x="708" y="168"/>
                  </a:lnTo>
                  <a:lnTo>
                    <a:pt x="702" y="174"/>
                  </a:lnTo>
                  <a:lnTo>
                    <a:pt x="714" y="180"/>
                  </a:lnTo>
                  <a:lnTo>
                    <a:pt x="714" y="192"/>
                  </a:lnTo>
                  <a:lnTo>
                    <a:pt x="720" y="204"/>
                  </a:lnTo>
                  <a:lnTo>
                    <a:pt x="720" y="210"/>
                  </a:lnTo>
                  <a:lnTo>
                    <a:pt x="708" y="222"/>
                  </a:lnTo>
                  <a:lnTo>
                    <a:pt x="696" y="228"/>
                  </a:lnTo>
                  <a:lnTo>
                    <a:pt x="702" y="240"/>
                  </a:lnTo>
                  <a:lnTo>
                    <a:pt x="702" y="246"/>
                  </a:lnTo>
                  <a:lnTo>
                    <a:pt x="708" y="252"/>
                  </a:lnTo>
                  <a:lnTo>
                    <a:pt x="702" y="258"/>
                  </a:lnTo>
                  <a:lnTo>
                    <a:pt x="702" y="264"/>
                  </a:lnTo>
                  <a:lnTo>
                    <a:pt x="696" y="270"/>
                  </a:lnTo>
                  <a:lnTo>
                    <a:pt x="684" y="270"/>
                  </a:lnTo>
                  <a:lnTo>
                    <a:pt x="690" y="258"/>
                  </a:lnTo>
                  <a:lnTo>
                    <a:pt x="678" y="258"/>
                  </a:lnTo>
                  <a:lnTo>
                    <a:pt x="678" y="246"/>
                  </a:lnTo>
                  <a:lnTo>
                    <a:pt x="678" y="234"/>
                  </a:lnTo>
                  <a:lnTo>
                    <a:pt x="672" y="222"/>
                  </a:lnTo>
                  <a:lnTo>
                    <a:pt x="660" y="216"/>
                  </a:lnTo>
                  <a:lnTo>
                    <a:pt x="648" y="222"/>
                  </a:lnTo>
                  <a:lnTo>
                    <a:pt x="648" y="210"/>
                  </a:lnTo>
                  <a:lnTo>
                    <a:pt x="636" y="210"/>
                  </a:lnTo>
                  <a:lnTo>
                    <a:pt x="630" y="204"/>
                  </a:lnTo>
                  <a:lnTo>
                    <a:pt x="618" y="198"/>
                  </a:lnTo>
                  <a:lnTo>
                    <a:pt x="600" y="198"/>
                  </a:lnTo>
                  <a:lnTo>
                    <a:pt x="594" y="198"/>
                  </a:lnTo>
                  <a:lnTo>
                    <a:pt x="594" y="192"/>
                  </a:lnTo>
                  <a:lnTo>
                    <a:pt x="588" y="174"/>
                  </a:lnTo>
                  <a:lnTo>
                    <a:pt x="582" y="174"/>
                  </a:lnTo>
                  <a:lnTo>
                    <a:pt x="576" y="168"/>
                  </a:lnTo>
                  <a:lnTo>
                    <a:pt x="576" y="156"/>
                  </a:lnTo>
                  <a:lnTo>
                    <a:pt x="582" y="144"/>
                  </a:lnTo>
                  <a:lnTo>
                    <a:pt x="588" y="138"/>
                  </a:lnTo>
                  <a:lnTo>
                    <a:pt x="588" y="132"/>
                  </a:lnTo>
                  <a:lnTo>
                    <a:pt x="594" y="126"/>
                  </a:lnTo>
                  <a:lnTo>
                    <a:pt x="600" y="120"/>
                  </a:lnTo>
                  <a:lnTo>
                    <a:pt x="612" y="120"/>
                  </a:lnTo>
                  <a:lnTo>
                    <a:pt x="606" y="114"/>
                  </a:lnTo>
                  <a:lnTo>
                    <a:pt x="600" y="114"/>
                  </a:lnTo>
                  <a:lnTo>
                    <a:pt x="588" y="108"/>
                  </a:lnTo>
                  <a:lnTo>
                    <a:pt x="594" y="108"/>
                  </a:lnTo>
                  <a:lnTo>
                    <a:pt x="600" y="108"/>
                  </a:lnTo>
                  <a:lnTo>
                    <a:pt x="612" y="114"/>
                  </a:lnTo>
                  <a:lnTo>
                    <a:pt x="612" y="108"/>
                  </a:lnTo>
                  <a:lnTo>
                    <a:pt x="618" y="108"/>
                  </a:lnTo>
                  <a:lnTo>
                    <a:pt x="630" y="102"/>
                  </a:lnTo>
                  <a:lnTo>
                    <a:pt x="636" y="96"/>
                  </a:lnTo>
                  <a:lnTo>
                    <a:pt x="630" y="90"/>
                  </a:lnTo>
                  <a:lnTo>
                    <a:pt x="618" y="84"/>
                  </a:lnTo>
                  <a:lnTo>
                    <a:pt x="624" y="84"/>
                  </a:lnTo>
                  <a:lnTo>
                    <a:pt x="636" y="90"/>
                  </a:lnTo>
                  <a:lnTo>
                    <a:pt x="642" y="84"/>
                  </a:lnTo>
                  <a:lnTo>
                    <a:pt x="642" y="78"/>
                  </a:lnTo>
                  <a:lnTo>
                    <a:pt x="642" y="72"/>
                  </a:lnTo>
                  <a:lnTo>
                    <a:pt x="654" y="78"/>
                  </a:lnTo>
                  <a:lnTo>
                    <a:pt x="660" y="78"/>
                  </a:lnTo>
                  <a:lnTo>
                    <a:pt x="660" y="72"/>
                  </a:lnTo>
                  <a:lnTo>
                    <a:pt x="666" y="72"/>
                  </a:lnTo>
                  <a:lnTo>
                    <a:pt x="678" y="66"/>
                  </a:lnTo>
                  <a:lnTo>
                    <a:pt x="684" y="60"/>
                  </a:lnTo>
                  <a:lnTo>
                    <a:pt x="678" y="48"/>
                  </a:lnTo>
                  <a:lnTo>
                    <a:pt x="672" y="48"/>
                  </a:lnTo>
                  <a:lnTo>
                    <a:pt x="684" y="42"/>
                  </a:lnTo>
                  <a:lnTo>
                    <a:pt x="684" y="36"/>
                  </a:lnTo>
                  <a:lnTo>
                    <a:pt x="672" y="36"/>
                  </a:lnTo>
                  <a:lnTo>
                    <a:pt x="666" y="30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54" y="42"/>
                  </a:lnTo>
                  <a:lnTo>
                    <a:pt x="648" y="48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30" y="48"/>
                  </a:lnTo>
                  <a:lnTo>
                    <a:pt x="630" y="42"/>
                  </a:lnTo>
                  <a:lnTo>
                    <a:pt x="618" y="42"/>
                  </a:lnTo>
                  <a:lnTo>
                    <a:pt x="612" y="48"/>
                  </a:lnTo>
                  <a:lnTo>
                    <a:pt x="612" y="42"/>
                  </a:lnTo>
                  <a:lnTo>
                    <a:pt x="606" y="36"/>
                  </a:lnTo>
                  <a:lnTo>
                    <a:pt x="600" y="30"/>
                  </a:lnTo>
                  <a:lnTo>
                    <a:pt x="594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600" y="24"/>
                  </a:lnTo>
                  <a:lnTo>
                    <a:pt x="594" y="18"/>
                  </a:lnTo>
                  <a:lnTo>
                    <a:pt x="594" y="12"/>
                  </a:lnTo>
                  <a:lnTo>
                    <a:pt x="582" y="0"/>
                  </a:lnTo>
                  <a:lnTo>
                    <a:pt x="576" y="0"/>
                  </a:lnTo>
                  <a:lnTo>
                    <a:pt x="570" y="0"/>
                  </a:lnTo>
                  <a:lnTo>
                    <a:pt x="570" y="6"/>
                  </a:lnTo>
                  <a:lnTo>
                    <a:pt x="564" y="6"/>
                  </a:lnTo>
                  <a:lnTo>
                    <a:pt x="564" y="12"/>
                  </a:lnTo>
                  <a:lnTo>
                    <a:pt x="564" y="18"/>
                  </a:lnTo>
                  <a:lnTo>
                    <a:pt x="564" y="24"/>
                  </a:lnTo>
                  <a:lnTo>
                    <a:pt x="582" y="30"/>
                  </a:lnTo>
                  <a:lnTo>
                    <a:pt x="582" y="36"/>
                  </a:lnTo>
                  <a:lnTo>
                    <a:pt x="576" y="42"/>
                  </a:lnTo>
                  <a:lnTo>
                    <a:pt x="582" y="42"/>
                  </a:lnTo>
                  <a:lnTo>
                    <a:pt x="588" y="42"/>
                  </a:lnTo>
                  <a:lnTo>
                    <a:pt x="582" y="48"/>
                  </a:lnTo>
                  <a:lnTo>
                    <a:pt x="570" y="54"/>
                  </a:lnTo>
                  <a:lnTo>
                    <a:pt x="570" y="60"/>
                  </a:lnTo>
                  <a:lnTo>
                    <a:pt x="564" y="54"/>
                  </a:lnTo>
                  <a:lnTo>
                    <a:pt x="558" y="48"/>
                  </a:lnTo>
                  <a:lnTo>
                    <a:pt x="552" y="48"/>
                  </a:lnTo>
                  <a:lnTo>
                    <a:pt x="546" y="48"/>
                  </a:lnTo>
                  <a:lnTo>
                    <a:pt x="546" y="54"/>
                  </a:lnTo>
                  <a:lnTo>
                    <a:pt x="558" y="54"/>
                  </a:lnTo>
                  <a:lnTo>
                    <a:pt x="552" y="54"/>
                  </a:lnTo>
                  <a:lnTo>
                    <a:pt x="546" y="54"/>
                  </a:lnTo>
                  <a:lnTo>
                    <a:pt x="540" y="54"/>
                  </a:lnTo>
                  <a:lnTo>
                    <a:pt x="522" y="54"/>
                  </a:lnTo>
                  <a:lnTo>
                    <a:pt x="516" y="54"/>
                  </a:lnTo>
                  <a:lnTo>
                    <a:pt x="504" y="54"/>
                  </a:lnTo>
                  <a:lnTo>
                    <a:pt x="498" y="48"/>
                  </a:lnTo>
                  <a:lnTo>
                    <a:pt x="492" y="48"/>
                  </a:lnTo>
                  <a:lnTo>
                    <a:pt x="486" y="42"/>
                  </a:lnTo>
                  <a:lnTo>
                    <a:pt x="474" y="42"/>
                  </a:lnTo>
                  <a:lnTo>
                    <a:pt x="468" y="48"/>
                  </a:lnTo>
                  <a:lnTo>
                    <a:pt x="474" y="48"/>
                  </a:lnTo>
                  <a:lnTo>
                    <a:pt x="480" y="48"/>
                  </a:lnTo>
                  <a:lnTo>
                    <a:pt x="480" y="42"/>
                  </a:lnTo>
                  <a:lnTo>
                    <a:pt x="486" y="48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80" y="66"/>
                  </a:lnTo>
                  <a:lnTo>
                    <a:pt x="468" y="66"/>
                  </a:lnTo>
                  <a:lnTo>
                    <a:pt x="468" y="60"/>
                  </a:lnTo>
                  <a:lnTo>
                    <a:pt x="462" y="60"/>
                  </a:lnTo>
                  <a:lnTo>
                    <a:pt x="462" y="54"/>
                  </a:lnTo>
                  <a:lnTo>
                    <a:pt x="456" y="54"/>
                  </a:lnTo>
                  <a:lnTo>
                    <a:pt x="444" y="54"/>
                  </a:lnTo>
                  <a:lnTo>
                    <a:pt x="426" y="54"/>
                  </a:lnTo>
                  <a:lnTo>
                    <a:pt x="414" y="54"/>
                  </a:lnTo>
                  <a:lnTo>
                    <a:pt x="420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408" y="42"/>
                  </a:lnTo>
                  <a:lnTo>
                    <a:pt x="402" y="42"/>
                  </a:lnTo>
                  <a:lnTo>
                    <a:pt x="396" y="42"/>
                  </a:lnTo>
                  <a:lnTo>
                    <a:pt x="384" y="36"/>
                  </a:lnTo>
                  <a:lnTo>
                    <a:pt x="372" y="30"/>
                  </a:lnTo>
                  <a:lnTo>
                    <a:pt x="360" y="30"/>
                  </a:lnTo>
                  <a:lnTo>
                    <a:pt x="354" y="30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42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6" y="30"/>
                  </a:lnTo>
                  <a:lnTo>
                    <a:pt x="336" y="36"/>
                  </a:lnTo>
                  <a:lnTo>
                    <a:pt x="324" y="30"/>
                  </a:lnTo>
                  <a:lnTo>
                    <a:pt x="318" y="18"/>
                  </a:lnTo>
                  <a:lnTo>
                    <a:pt x="312" y="18"/>
                  </a:lnTo>
                  <a:lnTo>
                    <a:pt x="312" y="24"/>
                  </a:lnTo>
                  <a:lnTo>
                    <a:pt x="306" y="24"/>
                  </a:lnTo>
                  <a:lnTo>
                    <a:pt x="294" y="36"/>
                  </a:lnTo>
                  <a:lnTo>
                    <a:pt x="288" y="36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82" y="36"/>
                  </a:lnTo>
                  <a:lnTo>
                    <a:pt x="294" y="30"/>
                  </a:lnTo>
                  <a:lnTo>
                    <a:pt x="300" y="24"/>
                  </a:lnTo>
                  <a:lnTo>
                    <a:pt x="294" y="24"/>
                  </a:lnTo>
                  <a:lnTo>
                    <a:pt x="288" y="24"/>
                  </a:lnTo>
                  <a:lnTo>
                    <a:pt x="276" y="30"/>
                  </a:lnTo>
                  <a:lnTo>
                    <a:pt x="270" y="36"/>
                  </a:lnTo>
                  <a:lnTo>
                    <a:pt x="264" y="36"/>
                  </a:lnTo>
                  <a:lnTo>
                    <a:pt x="264" y="42"/>
                  </a:lnTo>
                  <a:lnTo>
                    <a:pt x="252" y="42"/>
                  </a:lnTo>
                  <a:lnTo>
                    <a:pt x="246" y="42"/>
                  </a:lnTo>
                  <a:lnTo>
                    <a:pt x="234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30"/>
                  </a:lnTo>
                  <a:lnTo>
                    <a:pt x="204" y="30"/>
                  </a:lnTo>
                  <a:lnTo>
                    <a:pt x="192" y="24"/>
                  </a:lnTo>
                  <a:lnTo>
                    <a:pt x="186" y="24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18"/>
                  </a:lnTo>
                  <a:lnTo>
                    <a:pt x="120" y="18"/>
                  </a:lnTo>
                  <a:lnTo>
                    <a:pt x="120" y="12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6" y="12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24" y="42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0"/>
                  </a:lnTo>
                  <a:lnTo>
                    <a:pt x="6" y="96"/>
                  </a:lnTo>
                  <a:lnTo>
                    <a:pt x="12" y="102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96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54" y="114"/>
                  </a:lnTo>
                  <a:lnTo>
                    <a:pt x="48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38"/>
                  </a:lnTo>
                  <a:lnTo>
                    <a:pt x="12" y="138"/>
                  </a:lnTo>
                  <a:lnTo>
                    <a:pt x="18" y="138"/>
                  </a:lnTo>
                  <a:lnTo>
                    <a:pt x="18" y="144"/>
                  </a:lnTo>
                  <a:lnTo>
                    <a:pt x="24" y="144"/>
                  </a:lnTo>
                  <a:lnTo>
                    <a:pt x="30" y="150"/>
                  </a:lnTo>
                  <a:lnTo>
                    <a:pt x="24" y="156"/>
                  </a:lnTo>
                  <a:lnTo>
                    <a:pt x="30" y="156"/>
                  </a:lnTo>
                  <a:lnTo>
                    <a:pt x="36" y="162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42" y="156"/>
                  </a:lnTo>
                  <a:lnTo>
                    <a:pt x="48" y="162"/>
                  </a:lnTo>
                  <a:lnTo>
                    <a:pt x="48" y="168"/>
                  </a:lnTo>
                  <a:lnTo>
                    <a:pt x="48" y="174"/>
                  </a:lnTo>
                  <a:lnTo>
                    <a:pt x="54" y="174"/>
                  </a:lnTo>
                  <a:lnTo>
                    <a:pt x="60" y="168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72" y="174"/>
                  </a:lnTo>
                  <a:lnTo>
                    <a:pt x="78" y="174"/>
                  </a:lnTo>
                  <a:lnTo>
                    <a:pt x="84" y="174"/>
                  </a:lnTo>
                  <a:lnTo>
                    <a:pt x="78" y="180"/>
                  </a:lnTo>
                  <a:lnTo>
                    <a:pt x="78" y="192"/>
                  </a:lnTo>
                  <a:lnTo>
                    <a:pt x="72" y="198"/>
                  </a:lnTo>
                  <a:lnTo>
                    <a:pt x="60" y="204"/>
                  </a:lnTo>
                  <a:lnTo>
                    <a:pt x="60" y="210"/>
                  </a:lnTo>
                  <a:lnTo>
                    <a:pt x="54" y="210"/>
                  </a:lnTo>
                  <a:lnTo>
                    <a:pt x="48" y="210"/>
                  </a:lnTo>
                  <a:lnTo>
                    <a:pt x="42" y="210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16"/>
                  </a:lnTo>
                  <a:lnTo>
                    <a:pt x="42" y="222"/>
                  </a:lnTo>
                  <a:lnTo>
                    <a:pt x="48" y="216"/>
                  </a:lnTo>
                  <a:lnTo>
                    <a:pt x="54" y="216"/>
                  </a:lnTo>
                  <a:lnTo>
                    <a:pt x="60" y="210"/>
                  </a:lnTo>
                  <a:lnTo>
                    <a:pt x="66" y="210"/>
                  </a:lnTo>
                  <a:lnTo>
                    <a:pt x="72" y="210"/>
                  </a:lnTo>
                  <a:lnTo>
                    <a:pt x="72" y="204"/>
                  </a:lnTo>
                  <a:lnTo>
                    <a:pt x="78" y="204"/>
                  </a:lnTo>
                  <a:lnTo>
                    <a:pt x="84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96" y="186"/>
                  </a:lnTo>
                  <a:lnTo>
                    <a:pt x="102" y="180"/>
                  </a:lnTo>
                  <a:lnTo>
                    <a:pt x="108" y="180"/>
                  </a:lnTo>
                  <a:lnTo>
                    <a:pt x="114" y="174"/>
                  </a:lnTo>
                  <a:lnTo>
                    <a:pt x="108" y="168"/>
                  </a:lnTo>
                  <a:lnTo>
                    <a:pt x="114" y="162"/>
                  </a:lnTo>
                  <a:lnTo>
                    <a:pt x="114" y="156"/>
                  </a:lnTo>
                  <a:lnTo>
                    <a:pt x="126" y="150"/>
                  </a:lnTo>
                  <a:lnTo>
                    <a:pt x="132" y="138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44"/>
                  </a:lnTo>
                  <a:lnTo>
                    <a:pt x="144" y="150"/>
                  </a:lnTo>
                  <a:lnTo>
                    <a:pt x="138" y="144"/>
                  </a:lnTo>
                  <a:lnTo>
                    <a:pt x="126" y="156"/>
                  </a:lnTo>
                  <a:lnTo>
                    <a:pt x="126" y="162"/>
                  </a:lnTo>
                  <a:lnTo>
                    <a:pt x="126" y="168"/>
                  </a:lnTo>
                  <a:lnTo>
                    <a:pt x="132" y="168"/>
                  </a:lnTo>
                  <a:lnTo>
                    <a:pt x="138" y="162"/>
                  </a:lnTo>
                  <a:lnTo>
                    <a:pt x="144" y="156"/>
                  </a:lnTo>
                  <a:lnTo>
                    <a:pt x="150" y="156"/>
                  </a:lnTo>
                  <a:lnTo>
                    <a:pt x="156" y="156"/>
                  </a:lnTo>
                  <a:lnTo>
                    <a:pt x="150" y="150"/>
                  </a:lnTo>
                  <a:lnTo>
                    <a:pt x="156" y="144"/>
                  </a:lnTo>
                  <a:lnTo>
                    <a:pt x="168" y="144"/>
                  </a:lnTo>
                  <a:lnTo>
                    <a:pt x="168" y="150"/>
                  </a:lnTo>
                  <a:lnTo>
                    <a:pt x="174" y="150"/>
                  </a:lnTo>
                  <a:lnTo>
                    <a:pt x="180" y="156"/>
                  </a:lnTo>
                  <a:lnTo>
                    <a:pt x="180" y="150"/>
                  </a:lnTo>
                  <a:lnTo>
                    <a:pt x="186" y="156"/>
                  </a:lnTo>
                  <a:lnTo>
                    <a:pt x="198" y="156"/>
                  </a:lnTo>
                  <a:lnTo>
                    <a:pt x="210" y="156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2" y="162"/>
                  </a:lnTo>
                  <a:lnTo>
                    <a:pt x="222" y="168"/>
                  </a:lnTo>
                  <a:lnTo>
                    <a:pt x="228" y="168"/>
                  </a:lnTo>
                  <a:lnTo>
                    <a:pt x="234" y="168"/>
                  </a:lnTo>
                  <a:lnTo>
                    <a:pt x="234" y="162"/>
                  </a:lnTo>
                  <a:lnTo>
                    <a:pt x="234" y="174"/>
                  </a:lnTo>
                  <a:lnTo>
                    <a:pt x="240" y="180"/>
                  </a:lnTo>
                  <a:lnTo>
                    <a:pt x="246" y="180"/>
                  </a:lnTo>
                  <a:lnTo>
                    <a:pt x="246" y="174"/>
                  </a:lnTo>
                  <a:lnTo>
                    <a:pt x="240" y="174"/>
                  </a:lnTo>
                  <a:lnTo>
                    <a:pt x="246" y="174"/>
                  </a:lnTo>
                  <a:lnTo>
                    <a:pt x="252" y="174"/>
                  </a:lnTo>
                  <a:lnTo>
                    <a:pt x="258" y="180"/>
                  </a:lnTo>
                  <a:lnTo>
                    <a:pt x="258" y="174"/>
                  </a:lnTo>
                  <a:lnTo>
                    <a:pt x="258" y="168"/>
                  </a:lnTo>
                  <a:lnTo>
                    <a:pt x="258" y="180"/>
                  </a:lnTo>
                  <a:lnTo>
                    <a:pt x="264" y="180"/>
                  </a:lnTo>
                  <a:lnTo>
                    <a:pt x="270" y="180"/>
                  </a:lnTo>
                  <a:lnTo>
                    <a:pt x="270" y="186"/>
                  </a:lnTo>
                  <a:lnTo>
                    <a:pt x="276" y="192"/>
                  </a:lnTo>
                  <a:lnTo>
                    <a:pt x="270" y="186"/>
                  </a:lnTo>
                  <a:lnTo>
                    <a:pt x="270" y="192"/>
                  </a:lnTo>
                  <a:lnTo>
                    <a:pt x="270" y="198"/>
                  </a:lnTo>
                  <a:lnTo>
                    <a:pt x="276" y="198"/>
                  </a:lnTo>
                  <a:lnTo>
                    <a:pt x="282" y="198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82" y="216"/>
                  </a:lnTo>
                  <a:lnTo>
                    <a:pt x="288" y="210"/>
                  </a:lnTo>
                  <a:lnTo>
                    <a:pt x="294" y="216"/>
                  </a:lnTo>
                  <a:lnTo>
                    <a:pt x="294" y="222"/>
                  </a:lnTo>
                  <a:lnTo>
                    <a:pt x="300" y="222"/>
                  </a:lnTo>
                  <a:lnTo>
                    <a:pt x="294" y="222"/>
                  </a:lnTo>
                  <a:lnTo>
                    <a:pt x="294" y="228"/>
                  </a:lnTo>
                  <a:lnTo>
                    <a:pt x="300" y="234"/>
                  </a:lnTo>
                  <a:lnTo>
                    <a:pt x="306" y="240"/>
                  </a:lnTo>
                  <a:lnTo>
                    <a:pt x="306" y="246"/>
                  </a:lnTo>
                  <a:lnTo>
                    <a:pt x="306" y="252"/>
                  </a:lnTo>
                  <a:lnTo>
                    <a:pt x="312" y="252"/>
                  </a:lnTo>
                  <a:lnTo>
                    <a:pt x="318" y="252"/>
                  </a:lnTo>
                  <a:lnTo>
                    <a:pt x="318" y="258"/>
                  </a:lnTo>
                  <a:lnTo>
                    <a:pt x="318" y="264"/>
                  </a:lnTo>
                  <a:lnTo>
                    <a:pt x="324" y="270"/>
                  </a:lnTo>
                  <a:lnTo>
                    <a:pt x="330" y="270"/>
                  </a:lnTo>
                  <a:lnTo>
                    <a:pt x="330" y="276"/>
                  </a:lnTo>
                  <a:lnTo>
                    <a:pt x="336" y="276"/>
                  </a:lnTo>
                  <a:lnTo>
                    <a:pt x="342" y="276"/>
                  </a:lnTo>
                  <a:lnTo>
                    <a:pt x="348" y="282"/>
                  </a:lnTo>
                  <a:lnTo>
                    <a:pt x="348" y="288"/>
                  </a:lnTo>
                  <a:lnTo>
                    <a:pt x="354" y="288"/>
                  </a:lnTo>
                  <a:lnTo>
                    <a:pt x="360" y="294"/>
                  </a:lnTo>
                  <a:lnTo>
                    <a:pt x="360" y="300"/>
                  </a:lnTo>
                  <a:lnTo>
                    <a:pt x="360" y="306"/>
                  </a:lnTo>
                  <a:lnTo>
                    <a:pt x="354" y="306"/>
                  </a:lnTo>
                  <a:lnTo>
                    <a:pt x="354" y="300"/>
                  </a:lnTo>
                  <a:lnTo>
                    <a:pt x="348" y="300"/>
                  </a:lnTo>
                  <a:lnTo>
                    <a:pt x="342" y="300"/>
                  </a:lnTo>
                  <a:lnTo>
                    <a:pt x="348" y="312"/>
                  </a:lnTo>
                  <a:lnTo>
                    <a:pt x="348" y="318"/>
                  </a:lnTo>
                  <a:lnTo>
                    <a:pt x="354" y="324"/>
                  </a:lnTo>
                  <a:lnTo>
                    <a:pt x="348" y="324"/>
                  </a:lnTo>
                  <a:lnTo>
                    <a:pt x="348" y="336"/>
                  </a:lnTo>
                  <a:lnTo>
                    <a:pt x="348" y="348"/>
                  </a:lnTo>
                  <a:lnTo>
                    <a:pt x="342" y="360"/>
                  </a:lnTo>
                  <a:lnTo>
                    <a:pt x="348" y="378"/>
                  </a:lnTo>
                  <a:lnTo>
                    <a:pt x="342" y="390"/>
                  </a:lnTo>
                  <a:lnTo>
                    <a:pt x="348" y="396"/>
                  </a:lnTo>
                  <a:lnTo>
                    <a:pt x="354" y="408"/>
                  </a:lnTo>
                  <a:lnTo>
                    <a:pt x="354" y="414"/>
                  </a:lnTo>
                  <a:lnTo>
                    <a:pt x="360" y="414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06" name="Freeform 8"/>
            <p:cNvSpPr>
              <a:spLocks/>
            </p:cNvSpPr>
            <p:nvPr/>
          </p:nvSpPr>
          <p:spPr bwMode="auto">
            <a:xfrm>
              <a:off x="3822" y="1345"/>
              <a:ext cx="228" cy="162"/>
            </a:xfrm>
            <a:custGeom>
              <a:avLst/>
              <a:gdLst>
                <a:gd name="T0" fmla="*/ 150 w 228"/>
                <a:gd name="T1" fmla="*/ 144 h 162"/>
                <a:gd name="T2" fmla="*/ 132 w 228"/>
                <a:gd name="T3" fmla="*/ 132 h 162"/>
                <a:gd name="T4" fmla="*/ 120 w 228"/>
                <a:gd name="T5" fmla="*/ 132 h 162"/>
                <a:gd name="T6" fmla="*/ 108 w 228"/>
                <a:gd name="T7" fmla="*/ 132 h 162"/>
                <a:gd name="T8" fmla="*/ 102 w 228"/>
                <a:gd name="T9" fmla="*/ 120 h 162"/>
                <a:gd name="T10" fmla="*/ 126 w 228"/>
                <a:gd name="T11" fmla="*/ 114 h 162"/>
                <a:gd name="T12" fmla="*/ 132 w 228"/>
                <a:gd name="T13" fmla="*/ 102 h 162"/>
                <a:gd name="T14" fmla="*/ 138 w 228"/>
                <a:gd name="T15" fmla="*/ 90 h 162"/>
                <a:gd name="T16" fmla="*/ 126 w 228"/>
                <a:gd name="T17" fmla="*/ 72 h 162"/>
                <a:gd name="T18" fmla="*/ 108 w 228"/>
                <a:gd name="T19" fmla="*/ 72 h 162"/>
                <a:gd name="T20" fmla="*/ 102 w 228"/>
                <a:gd name="T21" fmla="*/ 60 h 162"/>
                <a:gd name="T22" fmla="*/ 90 w 228"/>
                <a:gd name="T23" fmla="*/ 54 h 162"/>
                <a:gd name="T24" fmla="*/ 66 w 228"/>
                <a:gd name="T25" fmla="*/ 54 h 162"/>
                <a:gd name="T26" fmla="*/ 60 w 228"/>
                <a:gd name="T27" fmla="*/ 54 h 162"/>
                <a:gd name="T28" fmla="*/ 30 w 228"/>
                <a:gd name="T29" fmla="*/ 54 h 162"/>
                <a:gd name="T30" fmla="*/ 6 w 228"/>
                <a:gd name="T31" fmla="*/ 42 h 162"/>
                <a:gd name="T32" fmla="*/ 6 w 228"/>
                <a:gd name="T33" fmla="*/ 30 h 162"/>
                <a:gd name="T34" fmla="*/ 6 w 228"/>
                <a:gd name="T35" fmla="*/ 12 h 162"/>
                <a:gd name="T36" fmla="*/ 30 w 228"/>
                <a:gd name="T37" fmla="*/ 0 h 162"/>
                <a:gd name="T38" fmla="*/ 30 w 228"/>
                <a:gd name="T39" fmla="*/ 12 h 162"/>
                <a:gd name="T40" fmla="*/ 42 w 228"/>
                <a:gd name="T41" fmla="*/ 36 h 162"/>
                <a:gd name="T42" fmla="*/ 42 w 228"/>
                <a:gd name="T43" fmla="*/ 42 h 162"/>
                <a:gd name="T44" fmla="*/ 36 w 228"/>
                <a:gd name="T45" fmla="*/ 24 h 162"/>
                <a:gd name="T46" fmla="*/ 42 w 228"/>
                <a:gd name="T47" fmla="*/ 12 h 162"/>
                <a:gd name="T48" fmla="*/ 42 w 228"/>
                <a:gd name="T49" fmla="*/ 6 h 162"/>
                <a:gd name="T50" fmla="*/ 60 w 228"/>
                <a:gd name="T51" fmla="*/ 0 h 162"/>
                <a:gd name="T52" fmla="*/ 78 w 228"/>
                <a:gd name="T53" fmla="*/ 12 h 162"/>
                <a:gd name="T54" fmla="*/ 78 w 228"/>
                <a:gd name="T55" fmla="*/ 24 h 162"/>
                <a:gd name="T56" fmla="*/ 96 w 228"/>
                <a:gd name="T57" fmla="*/ 18 h 162"/>
                <a:gd name="T58" fmla="*/ 126 w 228"/>
                <a:gd name="T59" fmla="*/ 24 h 162"/>
                <a:gd name="T60" fmla="*/ 132 w 228"/>
                <a:gd name="T61" fmla="*/ 30 h 162"/>
                <a:gd name="T62" fmla="*/ 138 w 228"/>
                <a:gd name="T63" fmla="*/ 30 h 162"/>
                <a:gd name="T64" fmla="*/ 156 w 228"/>
                <a:gd name="T65" fmla="*/ 42 h 162"/>
                <a:gd name="T66" fmla="*/ 168 w 228"/>
                <a:gd name="T67" fmla="*/ 42 h 162"/>
                <a:gd name="T68" fmla="*/ 162 w 228"/>
                <a:gd name="T69" fmla="*/ 54 h 162"/>
                <a:gd name="T70" fmla="*/ 180 w 228"/>
                <a:gd name="T71" fmla="*/ 54 h 162"/>
                <a:gd name="T72" fmla="*/ 174 w 228"/>
                <a:gd name="T73" fmla="*/ 60 h 162"/>
                <a:gd name="T74" fmla="*/ 174 w 228"/>
                <a:gd name="T75" fmla="*/ 66 h 162"/>
                <a:gd name="T76" fmla="*/ 180 w 228"/>
                <a:gd name="T77" fmla="*/ 78 h 162"/>
                <a:gd name="T78" fmla="*/ 198 w 228"/>
                <a:gd name="T79" fmla="*/ 84 h 162"/>
                <a:gd name="T80" fmla="*/ 216 w 228"/>
                <a:gd name="T81" fmla="*/ 96 h 162"/>
                <a:gd name="T82" fmla="*/ 222 w 228"/>
                <a:gd name="T83" fmla="*/ 108 h 162"/>
                <a:gd name="T84" fmla="*/ 216 w 228"/>
                <a:gd name="T85" fmla="*/ 120 h 162"/>
                <a:gd name="T86" fmla="*/ 204 w 228"/>
                <a:gd name="T87" fmla="*/ 114 h 162"/>
                <a:gd name="T88" fmla="*/ 186 w 228"/>
                <a:gd name="T89" fmla="*/ 102 h 162"/>
                <a:gd name="T90" fmla="*/ 180 w 228"/>
                <a:gd name="T91" fmla="*/ 114 h 162"/>
                <a:gd name="T92" fmla="*/ 192 w 228"/>
                <a:gd name="T93" fmla="*/ 126 h 162"/>
                <a:gd name="T94" fmla="*/ 204 w 228"/>
                <a:gd name="T95" fmla="*/ 138 h 162"/>
                <a:gd name="T96" fmla="*/ 204 w 228"/>
                <a:gd name="T97" fmla="*/ 150 h 162"/>
                <a:gd name="T98" fmla="*/ 198 w 228"/>
                <a:gd name="T99" fmla="*/ 156 h 162"/>
                <a:gd name="T100" fmla="*/ 186 w 228"/>
                <a:gd name="T101" fmla="*/ 150 h 162"/>
                <a:gd name="T102" fmla="*/ 174 w 228"/>
                <a:gd name="T103" fmla="*/ 150 h 162"/>
                <a:gd name="T104" fmla="*/ 192 w 228"/>
                <a:gd name="T105" fmla="*/ 156 h 162"/>
                <a:gd name="T106" fmla="*/ 180 w 228"/>
                <a:gd name="T107" fmla="*/ 162 h 162"/>
                <a:gd name="T108" fmla="*/ 162 w 228"/>
                <a:gd name="T109" fmla="*/ 150 h 1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8" h="162">
                  <a:moveTo>
                    <a:pt x="150" y="150"/>
                  </a:moveTo>
                  <a:lnTo>
                    <a:pt x="144" y="144"/>
                  </a:lnTo>
                  <a:lnTo>
                    <a:pt x="150" y="144"/>
                  </a:lnTo>
                  <a:lnTo>
                    <a:pt x="144" y="138"/>
                  </a:lnTo>
                  <a:lnTo>
                    <a:pt x="138" y="138"/>
                  </a:lnTo>
                  <a:lnTo>
                    <a:pt x="132" y="132"/>
                  </a:lnTo>
                  <a:lnTo>
                    <a:pt x="132" y="126"/>
                  </a:lnTo>
                  <a:lnTo>
                    <a:pt x="126" y="126"/>
                  </a:lnTo>
                  <a:lnTo>
                    <a:pt x="120" y="132"/>
                  </a:lnTo>
                  <a:lnTo>
                    <a:pt x="114" y="126"/>
                  </a:lnTo>
                  <a:lnTo>
                    <a:pt x="114" y="132"/>
                  </a:lnTo>
                  <a:lnTo>
                    <a:pt x="108" y="132"/>
                  </a:lnTo>
                  <a:lnTo>
                    <a:pt x="102" y="132"/>
                  </a:lnTo>
                  <a:lnTo>
                    <a:pt x="96" y="126"/>
                  </a:lnTo>
                  <a:lnTo>
                    <a:pt x="102" y="120"/>
                  </a:lnTo>
                  <a:lnTo>
                    <a:pt x="114" y="120"/>
                  </a:lnTo>
                  <a:lnTo>
                    <a:pt x="120" y="120"/>
                  </a:lnTo>
                  <a:lnTo>
                    <a:pt x="126" y="114"/>
                  </a:lnTo>
                  <a:lnTo>
                    <a:pt x="132" y="120"/>
                  </a:lnTo>
                  <a:lnTo>
                    <a:pt x="126" y="108"/>
                  </a:lnTo>
                  <a:lnTo>
                    <a:pt x="132" y="102"/>
                  </a:lnTo>
                  <a:lnTo>
                    <a:pt x="138" y="102"/>
                  </a:lnTo>
                  <a:lnTo>
                    <a:pt x="138" y="96"/>
                  </a:lnTo>
                  <a:lnTo>
                    <a:pt x="138" y="90"/>
                  </a:lnTo>
                  <a:lnTo>
                    <a:pt x="138" y="84"/>
                  </a:lnTo>
                  <a:lnTo>
                    <a:pt x="132" y="78"/>
                  </a:lnTo>
                  <a:lnTo>
                    <a:pt x="126" y="72"/>
                  </a:lnTo>
                  <a:lnTo>
                    <a:pt x="120" y="72"/>
                  </a:lnTo>
                  <a:lnTo>
                    <a:pt x="126" y="72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08" y="60"/>
                  </a:lnTo>
                  <a:lnTo>
                    <a:pt x="102" y="60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6" y="42"/>
                  </a:lnTo>
                  <a:lnTo>
                    <a:pt x="18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14" y="18"/>
                  </a:lnTo>
                  <a:lnTo>
                    <a:pt x="120" y="24"/>
                  </a:lnTo>
                  <a:lnTo>
                    <a:pt x="126" y="24"/>
                  </a:lnTo>
                  <a:lnTo>
                    <a:pt x="120" y="30"/>
                  </a:lnTo>
                  <a:lnTo>
                    <a:pt x="126" y="30"/>
                  </a:lnTo>
                  <a:lnTo>
                    <a:pt x="132" y="30"/>
                  </a:lnTo>
                  <a:lnTo>
                    <a:pt x="132" y="36"/>
                  </a:lnTo>
                  <a:lnTo>
                    <a:pt x="132" y="30"/>
                  </a:lnTo>
                  <a:lnTo>
                    <a:pt x="138" y="30"/>
                  </a:lnTo>
                  <a:lnTo>
                    <a:pt x="150" y="30"/>
                  </a:lnTo>
                  <a:lnTo>
                    <a:pt x="150" y="42"/>
                  </a:lnTo>
                  <a:lnTo>
                    <a:pt x="156" y="42"/>
                  </a:lnTo>
                  <a:lnTo>
                    <a:pt x="162" y="42"/>
                  </a:lnTo>
                  <a:lnTo>
                    <a:pt x="156" y="48"/>
                  </a:lnTo>
                  <a:lnTo>
                    <a:pt x="168" y="42"/>
                  </a:lnTo>
                  <a:lnTo>
                    <a:pt x="174" y="48"/>
                  </a:lnTo>
                  <a:lnTo>
                    <a:pt x="168" y="48"/>
                  </a:lnTo>
                  <a:lnTo>
                    <a:pt x="162" y="54"/>
                  </a:lnTo>
                  <a:lnTo>
                    <a:pt x="168" y="54"/>
                  </a:lnTo>
                  <a:lnTo>
                    <a:pt x="174" y="54"/>
                  </a:lnTo>
                  <a:lnTo>
                    <a:pt x="180" y="54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6" y="66"/>
                  </a:lnTo>
                  <a:lnTo>
                    <a:pt x="180" y="66"/>
                  </a:lnTo>
                  <a:lnTo>
                    <a:pt x="174" y="66"/>
                  </a:lnTo>
                  <a:lnTo>
                    <a:pt x="180" y="66"/>
                  </a:lnTo>
                  <a:lnTo>
                    <a:pt x="174" y="72"/>
                  </a:lnTo>
                  <a:lnTo>
                    <a:pt x="180" y="78"/>
                  </a:lnTo>
                  <a:lnTo>
                    <a:pt x="186" y="78"/>
                  </a:lnTo>
                  <a:lnTo>
                    <a:pt x="192" y="84"/>
                  </a:lnTo>
                  <a:lnTo>
                    <a:pt x="198" y="84"/>
                  </a:lnTo>
                  <a:lnTo>
                    <a:pt x="204" y="90"/>
                  </a:lnTo>
                  <a:lnTo>
                    <a:pt x="210" y="96"/>
                  </a:lnTo>
                  <a:lnTo>
                    <a:pt x="216" y="96"/>
                  </a:lnTo>
                  <a:lnTo>
                    <a:pt x="222" y="96"/>
                  </a:lnTo>
                  <a:lnTo>
                    <a:pt x="228" y="102"/>
                  </a:lnTo>
                  <a:lnTo>
                    <a:pt x="222" y="108"/>
                  </a:lnTo>
                  <a:lnTo>
                    <a:pt x="222" y="114"/>
                  </a:lnTo>
                  <a:lnTo>
                    <a:pt x="216" y="114"/>
                  </a:lnTo>
                  <a:lnTo>
                    <a:pt x="216" y="120"/>
                  </a:lnTo>
                  <a:lnTo>
                    <a:pt x="210" y="126"/>
                  </a:lnTo>
                  <a:lnTo>
                    <a:pt x="204" y="120"/>
                  </a:lnTo>
                  <a:lnTo>
                    <a:pt x="204" y="114"/>
                  </a:lnTo>
                  <a:lnTo>
                    <a:pt x="198" y="114"/>
                  </a:lnTo>
                  <a:lnTo>
                    <a:pt x="192" y="108"/>
                  </a:lnTo>
                  <a:lnTo>
                    <a:pt x="186" y="102"/>
                  </a:lnTo>
                  <a:lnTo>
                    <a:pt x="180" y="102"/>
                  </a:lnTo>
                  <a:lnTo>
                    <a:pt x="174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6"/>
                  </a:lnTo>
                  <a:lnTo>
                    <a:pt x="192" y="126"/>
                  </a:lnTo>
                  <a:lnTo>
                    <a:pt x="198" y="126"/>
                  </a:lnTo>
                  <a:lnTo>
                    <a:pt x="198" y="138"/>
                  </a:lnTo>
                  <a:lnTo>
                    <a:pt x="204" y="138"/>
                  </a:lnTo>
                  <a:lnTo>
                    <a:pt x="204" y="144"/>
                  </a:lnTo>
                  <a:lnTo>
                    <a:pt x="198" y="144"/>
                  </a:lnTo>
                  <a:lnTo>
                    <a:pt x="204" y="150"/>
                  </a:lnTo>
                  <a:lnTo>
                    <a:pt x="198" y="150"/>
                  </a:lnTo>
                  <a:lnTo>
                    <a:pt x="204" y="156"/>
                  </a:lnTo>
                  <a:lnTo>
                    <a:pt x="198" y="156"/>
                  </a:lnTo>
                  <a:lnTo>
                    <a:pt x="198" y="150"/>
                  </a:lnTo>
                  <a:lnTo>
                    <a:pt x="192" y="150"/>
                  </a:lnTo>
                  <a:lnTo>
                    <a:pt x="186" y="150"/>
                  </a:lnTo>
                  <a:lnTo>
                    <a:pt x="180" y="144"/>
                  </a:lnTo>
                  <a:lnTo>
                    <a:pt x="174" y="144"/>
                  </a:lnTo>
                  <a:lnTo>
                    <a:pt x="174" y="150"/>
                  </a:lnTo>
                  <a:lnTo>
                    <a:pt x="180" y="150"/>
                  </a:lnTo>
                  <a:lnTo>
                    <a:pt x="186" y="156"/>
                  </a:lnTo>
                  <a:lnTo>
                    <a:pt x="192" y="156"/>
                  </a:lnTo>
                  <a:lnTo>
                    <a:pt x="192" y="162"/>
                  </a:lnTo>
                  <a:lnTo>
                    <a:pt x="186" y="162"/>
                  </a:lnTo>
                  <a:lnTo>
                    <a:pt x="180" y="162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50" y="150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07" name="Freeform 9"/>
            <p:cNvSpPr>
              <a:spLocks/>
            </p:cNvSpPr>
            <p:nvPr/>
          </p:nvSpPr>
          <p:spPr bwMode="auto">
            <a:xfrm>
              <a:off x="3960" y="1189"/>
              <a:ext cx="336" cy="342"/>
            </a:xfrm>
            <a:custGeom>
              <a:avLst/>
              <a:gdLst>
                <a:gd name="T0" fmla="*/ 324 w 336"/>
                <a:gd name="T1" fmla="*/ 240 h 342"/>
                <a:gd name="T2" fmla="*/ 324 w 336"/>
                <a:gd name="T3" fmla="*/ 240 h 342"/>
                <a:gd name="T4" fmla="*/ 306 w 336"/>
                <a:gd name="T5" fmla="*/ 252 h 342"/>
                <a:gd name="T6" fmla="*/ 294 w 336"/>
                <a:gd name="T7" fmla="*/ 264 h 342"/>
                <a:gd name="T8" fmla="*/ 276 w 336"/>
                <a:gd name="T9" fmla="*/ 264 h 342"/>
                <a:gd name="T10" fmla="*/ 276 w 336"/>
                <a:gd name="T11" fmla="*/ 270 h 342"/>
                <a:gd name="T12" fmla="*/ 252 w 336"/>
                <a:gd name="T13" fmla="*/ 276 h 342"/>
                <a:gd name="T14" fmla="*/ 246 w 336"/>
                <a:gd name="T15" fmla="*/ 294 h 342"/>
                <a:gd name="T16" fmla="*/ 240 w 336"/>
                <a:gd name="T17" fmla="*/ 312 h 342"/>
                <a:gd name="T18" fmla="*/ 234 w 336"/>
                <a:gd name="T19" fmla="*/ 336 h 342"/>
                <a:gd name="T20" fmla="*/ 222 w 336"/>
                <a:gd name="T21" fmla="*/ 336 h 342"/>
                <a:gd name="T22" fmla="*/ 216 w 336"/>
                <a:gd name="T23" fmla="*/ 336 h 342"/>
                <a:gd name="T24" fmla="*/ 192 w 336"/>
                <a:gd name="T25" fmla="*/ 330 h 342"/>
                <a:gd name="T26" fmla="*/ 180 w 336"/>
                <a:gd name="T27" fmla="*/ 312 h 342"/>
                <a:gd name="T28" fmla="*/ 168 w 336"/>
                <a:gd name="T29" fmla="*/ 288 h 342"/>
                <a:gd name="T30" fmla="*/ 168 w 336"/>
                <a:gd name="T31" fmla="*/ 282 h 342"/>
                <a:gd name="T32" fmla="*/ 156 w 336"/>
                <a:gd name="T33" fmla="*/ 264 h 342"/>
                <a:gd name="T34" fmla="*/ 150 w 336"/>
                <a:gd name="T35" fmla="*/ 240 h 342"/>
                <a:gd name="T36" fmla="*/ 174 w 336"/>
                <a:gd name="T37" fmla="*/ 234 h 342"/>
                <a:gd name="T38" fmla="*/ 168 w 336"/>
                <a:gd name="T39" fmla="*/ 228 h 342"/>
                <a:gd name="T40" fmla="*/ 174 w 336"/>
                <a:gd name="T41" fmla="*/ 210 h 342"/>
                <a:gd name="T42" fmla="*/ 174 w 336"/>
                <a:gd name="T43" fmla="*/ 198 h 342"/>
                <a:gd name="T44" fmla="*/ 150 w 336"/>
                <a:gd name="T45" fmla="*/ 186 h 342"/>
                <a:gd name="T46" fmla="*/ 144 w 336"/>
                <a:gd name="T47" fmla="*/ 168 h 342"/>
                <a:gd name="T48" fmla="*/ 126 w 336"/>
                <a:gd name="T49" fmla="*/ 144 h 342"/>
                <a:gd name="T50" fmla="*/ 108 w 336"/>
                <a:gd name="T51" fmla="*/ 126 h 342"/>
                <a:gd name="T52" fmla="*/ 72 w 336"/>
                <a:gd name="T53" fmla="*/ 120 h 342"/>
                <a:gd name="T54" fmla="*/ 48 w 336"/>
                <a:gd name="T55" fmla="*/ 126 h 342"/>
                <a:gd name="T56" fmla="*/ 24 w 336"/>
                <a:gd name="T57" fmla="*/ 108 h 342"/>
                <a:gd name="T58" fmla="*/ 54 w 336"/>
                <a:gd name="T59" fmla="*/ 108 h 342"/>
                <a:gd name="T60" fmla="*/ 36 w 336"/>
                <a:gd name="T61" fmla="*/ 96 h 342"/>
                <a:gd name="T62" fmla="*/ 0 w 336"/>
                <a:gd name="T63" fmla="*/ 90 h 342"/>
                <a:gd name="T64" fmla="*/ 24 w 336"/>
                <a:gd name="T65" fmla="*/ 78 h 342"/>
                <a:gd name="T66" fmla="*/ 54 w 336"/>
                <a:gd name="T67" fmla="*/ 72 h 342"/>
                <a:gd name="T68" fmla="*/ 66 w 336"/>
                <a:gd name="T69" fmla="*/ 60 h 342"/>
                <a:gd name="T70" fmla="*/ 42 w 336"/>
                <a:gd name="T71" fmla="*/ 60 h 342"/>
                <a:gd name="T72" fmla="*/ 60 w 336"/>
                <a:gd name="T73" fmla="*/ 48 h 342"/>
                <a:gd name="T74" fmla="*/ 90 w 336"/>
                <a:gd name="T75" fmla="*/ 36 h 342"/>
                <a:gd name="T76" fmla="*/ 102 w 336"/>
                <a:gd name="T77" fmla="*/ 30 h 342"/>
                <a:gd name="T78" fmla="*/ 108 w 336"/>
                <a:gd name="T79" fmla="*/ 30 h 342"/>
                <a:gd name="T80" fmla="*/ 132 w 336"/>
                <a:gd name="T81" fmla="*/ 24 h 342"/>
                <a:gd name="T82" fmla="*/ 156 w 336"/>
                <a:gd name="T83" fmla="*/ 30 h 342"/>
                <a:gd name="T84" fmla="*/ 174 w 336"/>
                <a:gd name="T85" fmla="*/ 24 h 342"/>
                <a:gd name="T86" fmla="*/ 204 w 336"/>
                <a:gd name="T87" fmla="*/ 24 h 342"/>
                <a:gd name="T88" fmla="*/ 216 w 336"/>
                <a:gd name="T89" fmla="*/ 24 h 342"/>
                <a:gd name="T90" fmla="*/ 210 w 336"/>
                <a:gd name="T91" fmla="*/ 18 h 342"/>
                <a:gd name="T92" fmla="*/ 240 w 336"/>
                <a:gd name="T93" fmla="*/ 12 h 342"/>
                <a:gd name="T94" fmla="*/ 228 w 336"/>
                <a:gd name="T95" fmla="*/ 12 h 342"/>
                <a:gd name="T96" fmla="*/ 216 w 336"/>
                <a:gd name="T97" fmla="*/ 6 h 342"/>
                <a:gd name="T98" fmla="*/ 258 w 336"/>
                <a:gd name="T99" fmla="*/ 12 h 342"/>
                <a:gd name="T100" fmla="*/ 276 w 336"/>
                <a:gd name="T101" fmla="*/ 6 h 342"/>
                <a:gd name="T102" fmla="*/ 270 w 336"/>
                <a:gd name="T103" fmla="*/ 0 h 342"/>
                <a:gd name="T104" fmla="*/ 294 w 336"/>
                <a:gd name="T105" fmla="*/ 0 h 342"/>
                <a:gd name="T106" fmla="*/ 318 w 336"/>
                <a:gd name="T107" fmla="*/ 24 h 342"/>
                <a:gd name="T108" fmla="*/ 330 w 336"/>
                <a:gd name="T109" fmla="*/ 30 h 3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36" h="342">
                  <a:moveTo>
                    <a:pt x="336" y="30"/>
                  </a:moveTo>
                  <a:lnTo>
                    <a:pt x="336" y="234"/>
                  </a:lnTo>
                  <a:lnTo>
                    <a:pt x="336" y="240"/>
                  </a:lnTo>
                  <a:lnTo>
                    <a:pt x="330" y="240"/>
                  </a:lnTo>
                  <a:lnTo>
                    <a:pt x="324" y="240"/>
                  </a:lnTo>
                  <a:lnTo>
                    <a:pt x="324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318" y="234"/>
                  </a:lnTo>
                  <a:lnTo>
                    <a:pt x="324" y="240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312" y="246"/>
                  </a:lnTo>
                  <a:lnTo>
                    <a:pt x="312" y="252"/>
                  </a:lnTo>
                  <a:lnTo>
                    <a:pt x="306" y="252"/>
                  </a:lnTo>
                  <a:lnTo>
                    <a:pt x="306" y="258"/>
                  </a:lnTo>
                  <a:lnTo>
                    <a:pt x="300" y="258"/>
                  </a:lnTo>
                  <a:lnTo>
                    <a:pt x="300" y="264"/>
                  </a:lnTo>
                  <a:lnTo>
                    <a:pt x="294" y="258"/>
                  </a:lnTo>
                  <a:lnTo>
                    <a:pt x="294" y="264"/>
                  </a:lnTo>
                  <a:lnTo>
                    <a:pt x="288" y="270"/>
                  </a:lnTo>
                  <a:lnTo>
                    <a:pt x="282" y="264"/>
                  </a:lnTo>
                  <a:lnTo>
                    <a:pt x="282" y="270"/>
                  </a:lnTo>
                  <a:lnTo>
                    <a:pt x="276" y="270"/>
                  </a:lnTo>
                  <a:lnTo>
                    <a:pt x="276" y="264"/>
                  </a:lnTo>
                  <a:lnTo>
                    <a:pt x="282" y="264"/>
                  </a:lnTo>
                  <a:lnTo>
                    <a:pt x="276" y="264"/>
                  </a:lnTo>
                  <a:lnTo>
                    <a:pt x="276" y="270"/>
                  </a:lnTo>
                  <a:lnTo>
                    <a:pt x="270" y="264"/>
                  </a:lnTo>
                  <a:lnTo>
                    <a:pt x="276" y="270"/>
                  </a:lnTo>
                  <a:lnTo>
                    <a:pt x="270" y="270"/>
                  </a:lnTo>
                  <a:lnTo>
                    <a:pt x="264" y="270"/>
                  </a:lnTo>
                  <a:lnTo>
                    <a:pt x="258" y="270"/>
                  </a:lnTo>
                  <a:lnTo>
                    <a:pt x="258" y="276"/>
                  </a:lnTo>
                  <a:lnTo>
                    <a:pt x="252" y="276"/>
                  </a:lnTo>
                  <a:lnTo>
                    <a:pt x="252" y="282"/>
                  </a:lnTo>
                  <a:lnTo>
                    <a:pt x="258" y="288"/>
                  </a:lnTo>
                  <a:lnTo>
                    <a:pt x="252" y="288"/>
                  </a:lnTo>
                  <a:lnTo>
                    <a:pt x="258" y="294"/>
                  </a:lnTo>
                  <a:lnTo>
                    <a:pt x="246" y="294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06"/>
                  </a:lnTo>
                  <a:lnTo>
                    <a:pt x="240" y="306"/>
                  </a:lnTo>
                  <a:lnTo>
                    <a:pt x="240" y="312"/>
                  </a:lnTo>
                  <a:lnTo>
                    <a:pt x="240" y="318"/>
                  </a:lnTo>
                  <a:lnTo>
                    <a:pt x="240" y="324"/>
                  </a:lnTo>
                  <a:lnTo>
                    <a:pt x="240" y="330"/>
                  </a:lnTo>
                  <a:lnTo>
                    <a:pt x="240" y="336"/>
                  </a:lnTo>
                  <a:lnTo>
                    <a:pt x="234" y="336"/>
                  </a:lnTo>
                  <a:lnTo>
                    <a:pt x="234" y="342"/>
                  </a:lnTo>
                  <a:lnTo>
                    <a:pt x="228" y="342"/>
                  </a:lnTo>
                  <a:lnTo>
                    <a:pt x="222" y="342"/>
                  </a:lnTo>
                  <a:lnTo>
                    <a:pt x="216" y="342"/>
                  </a:lnTo>
                  <a:lnTo>
                    <a:pt x="222" y="336"/>
                  </a:lnTo>
                  <a:lnTo>
                    <a:pt x="216" y="342"/>
                  </a:lnTo>
                  <a:lnTo>
                    <a:pt x="216" y="336"/>
                  </a:lnTo>
                  <a:lnTo>
                    <a:pt x="216" y="330"/>
                  </a:lnTo>
                  <a:lnTo>
                    <a:pt x="210" y="336"/>
                  </a:lnTo>
                  <a:lnTo>
                    <a:pt x="216" y="336"/>
                  </a:lnTo>
                  <a:lnTo>
                    <a:pt x="210" y="330"/>
                  </a:lnTo>
                  <a:lnTo>
                    <a:pt x="204" y="330"/>
                  </a:lnTo>
                  <a:lnTo>
                    <a:pt x="198" y="336"/>
                  </a:lnTo>
                  <a:lnTo>
                    <a:pt x="198" y="330"/>
                  </a:lnTo>
                  <a:lnTo>
                    <a:pt x="192" y="330"/>
                  </a:lnTo>
                  <a:lnTo>
                    <a:pt x="192" y="324"/>
                  </a:lnTo>
                  <a:lnTo>
                    <a:pt x="186" y="324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80" y="312"/>
                  </a:lnTo>
                  <a:lnTo>
                    <a:pt x="180" y="306"/>
                  </a:lnTo>
                  <a:lnTo>
                    <a:pt x="174" y="306"/>
                  </a:lnTo>
                  <a:lnTo>
                    <a:pt x="174" y="300"/>
                  </a:lnTo>
                  <a:lnTo>
                    <a:pt x="168" y="300"/>
                  </a:lnTo>
                  <a:lnTo>
                    <a:pt x="168" y="288"/>
                  </a:lnTo>
                  <a:lnTo>
                    <a:pt x="174" y="288"/>
                  </a:lnTo>
                  <a:lnTo>
                    <a:pt x="174" y="282"/>
                  </a:lnTo>
                  <a:lnTo>
                    <a:pt x="168" y="288"/>
                  </a:lnTo>
                  <a:lnTo>
                    <a:pt x="162" y="288"/>
                  </a:lnTo>
                  <a:lnTo>
                    <a:pt x="168" y="282"/>
                  </a:lnTo>
                  <a:lnTo>
                    <a:pt x="162" y="282"/>
                  </a:lnTo>
                  <a:lnTo>
                    <a:pt x="162" y="276"/>
                  </a:lnTo>
                  <a:lnTo>
                    <a:pt x="162" y="270"/>
                  </a:lnTo>
                  <a:lnTo>
                    <a:pt x="156" y="270"/>
                  </a:lnTo>
                  <a:lnTo>
                    <a:pt x="156" y="264"/>
                  </a:lnTo>
                  <a:lnTo>
                    <a:pt x="150" y="258"/>
                  </a:lnTo>
                  <a:lnTo>
                    <a:pt x="156" y="258"/>
                  </a:lnTo>
                  <a:lnTo>
                    <a:pt x="150" y="252"/>
                  </a:lnTo>
                  <a:lnTo>
                    <a:pt x="150" y="246"/>
                  </a:lnTo>
                  <a:lnTo>
                    <a:pt x="150" y="240"/>
                  </a:lnTo>
                  <a:lnTo>
                    <a:pt x="156" y="240"/>
                  </a:lnTo>
                  <a:lnTo>
                    <a:pt x="156" y="234"/>
                  </a:lnTo>
                  <a:lnTo>
                    <a:pt x="162" y="240"/>
                  </a:lnTo>
                  <a:lnTo>
                    <a:pt x="168" y="240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56" y="234"/>
                  </a:lnTo>
                  <a:lnTo>
                    <a:pt x="162" y="228"/>
                  </a:lnTo>
                  <a:lnTo>
                    <a:pt x="174" y="228"/>
                  </a:lnTo>
                  <a:lnTo>
                    <a:pt x="168" y="228"/>
                  </a:lnTo>
                  <a:lnTo>
                    <a:pt x="174" y="222"/>
                  </a:lnTo>
                  <a:lnTo>
                    <a:pt x="180" y="222"/>
                  </a:lnTo>
                  <a:lnTo>
                    <a:pt x="174" y="222"/>
                  </a:lnTo>
                  <a:lnTo>
                    <a:pt x="174" y="216"/>
                  </a:lnTo>
                  <a:lnTo>
                    <a:pt x="174" y="210"/>
                  </a:lnTo>
                  <a:lnTo>
                    <a:pt x="156" y="210"/>
                  </a:lnTo>
                  <a:lnTo>
                    <a:pt x="144" y="198"/>
                  </a:lnTo>
                  <a:lnTo>
                    <a:pt x="162" y="198"/>
                  </a:lnTo>
                  <a:lnTo>
                    <a:pt x="174" y="204"/>
                  </a:lnTo>
                  <a:lnTo>
                    <a:pt x="174" y="198"/>
                  </a:lnTo>
                  <a:lnTo>
                    <a:pt x="168" y="198"/>
                  </a:lnTo>
                  <a:lnTo>
                    <a:pt x="162" y="192"/>
                  </a:lnTo>
                  <a:lnTo>
                    <a:pt x="156" y="192"/>
                  </a:lnTo>
                  <a:lnTo>
                    <a:pt x="156" y="186"/>
                  </a:lnTo>
                  <a:lnTo>
                    <a:pt x="150" y="186"/>
                  </a:lnTo>
                  <a:lnTo>
                    <a:pt x="138" y="192"/>
                  </a:lnTo>
                  <a:lnTo>
                    <a:pt x="144" y="186"/>
                  </a:lnTo>
                  <a:lnTo>
                    <a:pt x="144" y="180"/>
                  </a:lnTo>
                  <a:lnTo>
                    <a:pt x="144" y="174"/>
                  </a:lnTo>
                  <a:lnTo>
                    <a:pt x="144" y="168"/>
                  </a:lnTo>
                  <a:lnTo>
                    <a:pt x="138" y="168"/>
                  </a:lnTo>
                  <a:lnTo>
                    <a:pt x="138" y="162"/>
                  </a:lnTo>
                  <a:lnTo>
                    <a:pt x="132" y="156"/>
                  </a:lnTo>
                  <a:lnTo>
                    <a:pt x="132" y="150"/>
                  </a:lnTo>
                  <a:lnTo>
                    <a:pt x="126" y="144"/>
                  </a:lnTo>
                  <a:lnTo>
                    <a:pt x="126" y="138"/>
                  </a:lnTo>
                  <a:lnTo>
                    <a:pt x="114" y="138"/>
                  </a:lnTo>
                  <a:lnTo>
                    <a:pt x="114" y="132"/>
                  </a:lnTo>
                  <a:lnTo>
                    <a:pt x="114" y="126"/>
                  </a:lnTo>
                  <a:lnTo>
                    <a:pt x="108" y="126"/>
                  </a:lnTo>
                  <a:lnTo>
                    <a:pt x="102" y="126"/>
                  </a:lnTo>
                  <a:lnTo>
                    <a:pt x="96" y="120"/>
                  </a:lnTo>
                  <a:lnTo>
                    <a:pt x="90" y="120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20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0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24" y="114"/>
                  </a:lnTo>
                  <a:lnTo>
                    <a:pt x="24" y="108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24" y="102"/>
                  </a:lnTo>
                  <a:lnTo>
                    <a:pt x="36" y="102"/>
                  </a:lnTo>
                  <a:lnTo>
                    <a:pt x="54" y="108"/>
                  </a:lnTo>
                  <a:lnTo>
                    <a:pt x="54" y="102"/>
                  </a:lnTo>
                  <a:lnTo>
                    <a:pt x="54" y="96"/>
                  </a:lnTo>
                  <a:lnTo>
                    <a:pt x="48" y="96"/>
                  </a:lnTo>
                  <a:lnTo>
                    <a:pt x="42" y="96"/>
                  </a:lnTo>
                  <a:lnTo>
                    <a:pt x="36" y="96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12" y="84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2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30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8" y="24"/>
                  </a:lnTo>
                  <a:lnTo>
                    <a:pt x="120" y="24"/>
                  </a:lnTo>
                  <a:lnTo>
                    <a:pt x="126" y="24"/>
                  </a:lnTo>
                  <a:lnTo>
                    <a:pt x="132" y="24"/>
                  </a:lnTo>
                  <a:lnTo>
                    <a:pt x="138" y="18"/>
                  </a:lnTo>
                  <a:lnTo>
                    <a:pt x="144" y="24"/>
                  </a:lnTo>
                  <a:lnTo>
                    <a:pt x="150" y="24"/>
                  </a:lnTo>
                  <a:lnTo>
                    <a:pt x="150" y="30"/>
                  </a:lnTo>
                  <a:lnTo>
                    <a:pt x="156" y="30"/>
                  </a:lnTo>
                  <a:lnTo>
                    <a:pt x="168" y="30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80" y="30"/>
                  </a:lnTo>
                  <a:lnTo>
                    <a:pt x="174" y="24"/>
                  </a:lnTo>
                  <a:lnTo>
                    <a:pt x="168" y="18"/>
                  </a:lnTo>
                  <a:lnTo>
                    <a:pt x="174" y="18"/>
                  </a:lnTo>
                  <a:lnTo>
                    <a:pt x="180" y="18"/>
                  </a:lnTo>
                  <a:lnTo>
                    <a:pt x="192" y="24"/>
                  </a:lnTo>
                  <a:lnTo>
                    <a:pt x="204" y="24"/>
                  </a:lnTo>
                  <a:lnTo>
                    <a:pt x="216" y="30"/>
                  </a:lnTo>
                  <a:lnTo>
                    <a:pt x="222" y="30"/>
                  </a:lnTo>
                  <a:lnTo>
                    <a:pt x="216" y="24"/>
                  </a:lnTo>
                  <a:lnTo>
                    <a:pt x="222" y="24"/>
                  </a:lnTo>
                  <a:lnTo>
                    <a:pt x="216" y="24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22" y="18"/>
                  </a:lnTo>
                  <a:lnTo>
                    <a:pt x="216" y="18"/>
                  </a:lnTo>
                  <a:lnTo>
                    <a:pt x="210" y="18"/>
                  </a:lnTo>
                  <a:lnTo>
                    <a:pt x="210" y="12"/>
                  </a:lnTo>
                  <a:lnTo>
                    <a:pt x="228" y="12"/>
                  </a:lnTo>
                  <a:lnTo>
                    <a:pt x="234" y="18"/>
                  </a:lnTo>
                  <a:lnTo>
                    <a:pt x="240" y="18"/>
                  </a:lnTo>
                  <a:lnTo>
                    <a:pt x="240" y="12"/>
                  </a:lnTo>
                  <a:lnTo>
                    <a:pt x="246" y="18"/>
                  </a:lnTo>
                  <a:lnTo>
                    <a:pt x="252" y="18"/>
                  </a:lnTo>
                  <a:lnTo>
                    <a:pt x="246" y="12"/>
                  </a:lnTo>
                  <a:lnTo>
                    <a:pt x="240" y="12"/>
                  </a:lnTo>
                  <a:lnTo>
                    <a:pt x="228" y="12"/>
                  </a:lnTo>
                  <a:lnTo>
                    <a:pt x="216" y="12"/>
                  </a:lnTo>
                  <a:lnTo>
                    <a:pt x="222" y="12"/>
                  </a:lnTo>
                  <a:lnTo>
                    <a:pt x="210" y="12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22" y="6"/>
                  </a:lnTo>
                  <a:lnTo>
                    <a:pt x="228" y="6"/>
                  </a:lnTo>
                  <a:lnTo>
                    <a:pt x="234" y="6"/>
                  </a:lnTo>
                  <a:lnTo>
                    <a:pt x="246" y="12"/>
                  </a:lnTo>
                  <a:lnTo>
                    <a:pt x="258" y="12"/>
                  </a:lnTo>
                  <a:lnTo>
                    <a:pt x="264" y="12"/>
                  </a:lnTo>
                  <a:lnTo>
                    <a:pt x="258" y="12"/>
                  </a:lnTo>
                  <a:lnTo>
                    <a:pt x="270" y="12"/>
                  </a:lnTo>
                  <a:lnTo>
                    <a:pt x="258" y="12"/>
                  </a:lnTo>
                  <a:lnTo>
                    <a:pt x="276" y="6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6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36" y="0"/>
                  </a:lnTo>
                  <a:lnTo>
                    <a:pt x="318" y="24"/>
                  </a:lnTo>
                  <a:lnTo>
                    <a:pt x="324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312" y="30"/>
                  </a:lnTo>
                  <a:lnTo>
                    <a:pt x="330" y="30"/>
                  </a:lnTo>
                  <a:lnTo>
                    <a:pt x="336" y="30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08" name="Freeform 10"/>
            <p:cNvSpPr>
              <a:spLocks/>
            </p:cNvSpPr>
            <p:nvPr/>
          </p:nvSpPr>
          <p:spPr bwMode="auto">
            <a:xfrm>
              <a:off x="1470" y="2827"/>
              <a:ext cx="2832" cy="420"/>
            </a:xfrm>
            <a:custGeom>
              <a:avLst/>
              <a:gdLst>
                <a:gd name="T0" fmla="*/ 2754 w 2832"/>
                <a:gd name="T1" fmla="*/ 210 h 420"/>
                <a:gd name="T2" fmla="*/ 2646 w 2832"/>
                <a:gd name="T3" fmla="*/ 192 h 420"/>
                <a:gd name="T4" fmla="*/ 2598 w 2832"/>
                <a:gd name="T5" fmla="*/ 138 h 420"/>
                <a:gd name="T6" fmla="*/ 2586 w 2832"/>
                <a:gd name="T7" fmla="*/ 66 h 420"/>
                <a:gd name="T8" fmla="*/ 2616 w 2832"/>
                <a:gd name="T9" fmla="*/ 6 h 420"/>
                <a:gd name="T10" fmla="*/ 2580 w 2832"/>
                <a:gd name="T11" fmla="*/ 18 h 420"/>
                <a:gd name="T12" fmla="*/ 2562 w 2832"/>
                <a:gd name="T13" fmla="*/ 36 h 420"/>
                <a:gd name="T14" fmla="*/ 2538 w 2832"/>
                <a:gd name="T15" fmla="*/ 60 h 420"/>
                <a:gd name="T16" fmla="*/ 2526 w 2832"/>
                <a:gd name="T17" fmla="*/ 84 h 420"/>
                <a:gd name="T18" fmla="*/ 2502 w 2832"/>
                <a:gd name="T19" fmla="*/ 84 h 420"/>
                <a:gd name="T20" fmla="*/ 2484 w 2832"/>
                <a:gd name="T21" fmla="*/ 102 h 420"/>
                <a:gd name="T22" fmla="*/ 2478 w 2832"/>
                <a:gd name="T23" fmla="*/ 120 h 420"/>
                <a:gd name="T24" fmla="*/ 2472 w 2832"/>
                <a:gd name="T25" fmla="*/ 138 h 420"/>
                <a:gd name="T26" fmla="*/ 2418 w 2832"/>
                <a:gd name="T27" fmla="*/ 138 h 420"/>
                <a:gd name="T28" fmla="*/ 2322 w 2832"/>
                <a:gd name="T29" fmla="*/ 132 h 420"/>
                <a:gd name="T30" fmla="*/ 2292 w 2832"/>
                <a:gd name="T31" fmla="*/ 126 h 420"/>
                <a:gd name="T32" fmla="*/ 2256 w 2832"/>
                <a:gd name="T33" fmla="*/ 132 h 420"/>
                <a:gd name="T34" fmla="*/ 2262 w 2832"/>
                <a:gd name="T35" fmla="*/ 150 h 420"/>
                <a:gd name="T36" fmla="*/ 2220 w 2832"/>
                <a:gd name="T37" fmla="*/ 162 h 420"/>
                <a:gd name="T38" fmla="*/ 2142 w 2832"/>
                <a:gd name="T39" fmla="*/ 156 h 420"/>
                <a:gd name="T40" fmla="*/ 2058 w 2832"/>
                <a:gd name="T41" fmla="*/ 150 h 420"/>
                <a:gd name="T42" fmla="*/ 1944 w 2832"/>
                <a:gd name="T43" fmla="*/ 168 h 420"/>
                <a:gd name="T44" fmla="*/ 1818 w 2832"/>
                <a:gd name="T45" fmla="*/ 198 h 420"/>
                <a:gd name="T46" fmla="*/ 1668 w 2832"/>
                <a:gd name="T47" fmla="*/ 222 h 420"/>
                <a:gd name="T48" fmla="*/ 1542 w 2832"/>
                <a:gd name="T49" fmla="*/ 204 h 420"/>
                <a:gd name="T50" fmla="*/ 1512 w 2832"/>
                <a:gd name="T51" fmla="*/ 180 h 420"/>
                <a:gd name="T52" fmla="*/ 1554 w 2832"/>
                <a:gd name="T53" fmla="*/ 144 h 420"/>
                <a:gd name="T54" fmla="*/ 1548 w 2832"/>
                <a:gd name="T55" fmla="*/ 108 h 420"/>
                <a:gd name="T56" fmla="*/ 1494 w 2832"/>
                <a:gd name="T57" fmla="*/ 90 h 420"/>
                <a:gd name="T58" fmla="*/ 1416 w 2832"/>
                <a:gd name="T59" fmla="*/ 72 h 420"/>
                <a:gd name="T60" fmla="*/ 1380 w 2832"/>
                <a:gd name="T61" fmla="*/ 54 h 420"/>
                <a:gd name="T62" fmla="*/ 1296 w 2832"/>
                <a:gd name="T63" fmla="*/ 36 h 420"/>
                <a:gd name="T64" fmla="*/ 1254 w 2832"/>
                <a:gd name="T65" fmla="*/ 42 h 420"/>
                <a:gd name="T66" fmla="*/ 1206 w 2832"/>
                <a:gd name="T67" fmla="*/ 48 h 420"/>
                <a:gd name="T68" fmla="*/ 1158 w 2832"/>
                <a:gd name="T69" fmla="*/ 54 h 420"/>
                <a:gd name="T70" fmla="*/ 1104 w 2832"/>
                <a:gd name="T71" fmla="*/ 42 h 420"/>
                <a:gd name="T72" fmla="*/ 1050 w 2832"/>
                <a:gd name="T73" fmla="*/ 36 h 420"/>
                <a:gd name="T74" fmla="*/ 1008 w 2832"/>
                <a:gd name="T75" fmla="*/ 36 h 420"/>
                <a:gd name="T76" fmla="*/ 960 w 2832"/>
                <a:gd name="T77" fmla="*/ 48 h 420"/>
                <a:gd name="T78" fmla="*/ 882 w 2832"/>
                <a:gd name="T79" fmla="*/ 36 h 420"/>
                <a:gd name="T80" fmla="*/ 834 w 2832"/>
                <a:gd name="T81" fmla="*/ 84 h 420"/>
                <a:gd name="T82" fmla="*/ 798 w 2832"/>
                <a:gd name="T83" fmla="*/ 72 h 420"/>
                <a:gd name="T84" fmla="*/ 720 w 2832"/>
                <a:gd name="T85" fmla="*/ 60 h 420"/>
                <a:gd name="T86" fmla="*/ 678 w 2832"/>
                <a:gd name="T87" fmla="*/ 54 h 420"/>
                <a:gd name="T88" fmla="*/ 642 w 2832"/>
                <a:gd name="T89" fmla="*/ 42 h 420"/>
                <a:gd name="T90" fmla="*/ 612 w 2832"/>
                <a:gd name="T91" fmla="*/ 60 h 420"/>
                <a:gd name="T92" fmla="*/ 546 w 2832"/>
                <a:gd name="T93" fmla="*/ 78 h 420"/>
                <a:gd name="T94" fmla="*/ 498 w 2832"/>
                <a:gd name="T95" fmla="*/ 72 h 420"/>
                <a:gd name="T96" fmla="*/ 444 w 2832"/>
                <a:gd name="T97" fmla="*/ 90 h 420"/>
                <a:gd name="T98" fmla="*/ 384 w 2832"/>
                <a:gd name="T99" fmla="*/ 90 h 420"/>
                <a:gd name="T100" fmla="*/ 324 w 2832"/>
                <a:gd name="T101" fmla="*/ 96 h 420"/>
                <a:gd name="T102" fmla="*/ 276 w 2832"/>
                <a:gd name="T103" fmla="*/ 96 h 420"/>
                <a:gd name="T104" fmla="*/ 228 w 2832"/>
                <a:gd name="T105" fmla="*/ 78 h 420"/>
                <a:gd name="T106" fmla="*/ 198 w 2832"/>
                <a:gd name="T107" fmla="*/ 96 h 420"/>
                <a:gd name="T108" fmla="*/ 144 w 2832"/>
                <a:gd name="T109" fmla="*/ 108 h 420"/>
                <a:gd name="T110" fmla="*/ 90 w 2832"/>
                <a:gd name="T111" fmla="*/ 132 h 420"/>
                <a:gd name="T112" fmla="*/ 42 w 2832"/>
                <a:gd name="T113" fmla="*/ 168 h 4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832" h="420">
                  <a:moveTo>
                    <a:pt x="0" y="204"/>
                  </a:moveTo>
                  <a:lnTo>
                    <a:pt x="0" y="420"/>
                  </a:lnTo>
                  <a:lnTo>
                    <a:pt x="2832" y="420"/>
                  </a:lnTo>
                  <a:lnTo>
                    <a:pt x="2832" y="198"/>
                  </a:lnTo>
                  <a:lnTo>
                    <a:pt x="2814" y="198"/>
                  </a:lnTo>
                  <a:lnTo>
                    <a:pt x="2790" y="204"/>
                  </a:lnTo>
                  <a:lnTo>
                    <a:pt x="2784" y="210"/>
                  </a:lnTo>
                  <a:lnTo>
                    <a:pt x="2754" y="210"/>
                  </a:lnTo>
                  <a:lnTo>
                    <a:pt x="2730" y="210"/>
                  </a:lnTo>
                  <a:lnTo>
                    <a:pt x="2718" y="216"/>
                  </a:lnTo>
                  <a:lnTo>
                    <a:pt x="2706" y="216"/>
                  </a:lnTo>
                  <a:lnTo>
                    <a:pt x="2688" y="210"/>
                  </a:lnTo>
                  <a:lnTo>
                    <a:pt x="2670" y="210"/>
                  </a:lnTo>
                  <a:lnTo>
                    <a:pt x="2670" y="204"/>
                  </a:lnTo>
                  <a:lnTo>
                    <a:pt x="2664" y="198"/>
                  </a:lnTo>
                  <a:lnTo>
                    <a:pt x="2646" y="192"/>
                  </a:lnTo>
                  <a:lnTo>
                    <a:pt x="2634" y="186"/>
                  </a:lnTo>
                  <a:lnTo>
                    <a:pt x="2616" y="180"/>
                  </a:lnTo>
                  <a:lnTo>
                    <a:pt x="2598" y="174"/>
                  </a:lnTo>
                  <a:lnTo>
                    <a:pt x="2580" y="162"/>
                  </a:lnTo>
                  <a:lnTo>
                    <a:pt x="2592" y="156"/>
                  </a:lnTo>
                  <a:lnTo>
                    <a:pt x="2586" y="150"/>
                  </a:lnTo>
                  <a:lnTo>
                    <a:pt x="2592" y="144"/>
                  </a:lnTo>
                  <a:lnTo>
                    <a:pt x="2598" y="138"/>
                  </a:lnTo>
                  <a:lnTo>
                    <a:pt x="2592" y="126"/>
                  </a:lnTo>
                  <a:lnTo>
                    <a:pt x="2592" y="120"/>
                  </a:lnTo>
                  <a:lnTo>
                    <a:pt x="2592" y="114"/>
                  </a:lnTo>
                  <a:lnTo>
                    <a:pt x="2592" y="102"/>
                  </a:lnTo>
                  <a:lnTo>
                    <a:pt x="2586" y="96"/>
                  </a:lnTo>
                  <a:lnTo>
                    <a:pt x="2592" y="84"/>
                  </a:lnTo>
                  <a:lnTo>
                    <a:pt x="2592" y="78"/>
                  </a:lnTo>
                  <a:lnTo>
                    <a:pt x="2586" y="66"/>
                  </a:lnTo>
                  <a:lnTo>
                    <a:pt x="2586" y="54"/>
                  </a:lnTo>
                  <a:lnTo>
                    <a:pt x="2592" y="42"/>
                  </a:lnTo>
                  <a:lnTo>
                    <a:pt x="2598" y="36"/>
                  </a:lnTo>
                  <a:lnTo>
                    <a:pt x="2598" y="30"/>
                  </a:lnTo>
                  <a:lnTo>
                    <a:pt x="2604" y="24"/>
                  </a:lnTo>
                  <a:lnTo>
                    <a:pt x="2604" y="12"/>
                  </a:lnTo>
                  <a:lnTo>
                    <a:pt x="2610" y="6"/>
                  </a:lnTo>
                  <a:lnTo>
                    <a:pt x="2616" y="6"/>
                  </a:lnTo>
                  <a:lnTo>
                    <a:pt x="2616" y="0"/>
                  </a:lnTo>
                  <a:lnTo>
                    <a:pt x="2610" y="0"/>
                  </a:lnTo>
                  <a:lnTo>
                    <a:pt x="2604" y="6"/>
                  </a:lnTo>
                  <a:lnTo>
                    <a:pt x="2598" y="6"/>
                  </a:lnTo>
                  <a:lnTo>
                    <a:pt x="2598" y="12"/>
                  </a:lnTo>
                  <a:lnTo>
                    <a:pt x="2592" y="12"/>
                  </a:lnTo>
                  <a:lnTo>
                    <a:pt x="2586" y="12"/>
                  </a:lnTo>
                  <a:lnTo>
                    <a:pt x="2580" y="18"/>
                  </a:lnTo>
                  <a:lnTo>
                    <a:pt x="2574" y="18"/>
                  </a:lnTo>
                  <a:lnTo>
                    <a:pt x="2574" y="24"/>
                  </a:lnTo>
                  <a:lnTo>
                    <a:pt x="2568" y="24"/>
                  </a:lnTo>
                  <a:lnTo>
                    <a:pt x="2562" y="24"/>
                  </a:lnTo>
                  <a:lnTo>
                    <a:pt x="2562" y="30"/>
                  </a:lnTo>
                  <a:lnTo>
                    <a:pt x="2562" y="36"/>
                  </a:lnTo>
                  <a:lnTo>
                    <a:pt x="2556" y="36"/>
                  </a:lnTo>
                  <a:lnTo>
                    <a:pt x="2562" y="36"/>
                  </a:lnTo>
                  <a:lnTo>
                    <a:pt x="2556" y="36"/>
                  </a:lnTo>
                  <a:lnTo>
                    <a:pt x="2550" y="42"/>
                  </a:lnTo>
                  <a:lnTo>
                    <a:pt x="2544" y="48"/>
                  </a:lnTo>
                  <a:lnTo>
                    <a:pt x="2544" y="54"/>
                  </a:lnTo>
                  <a:lnTo>
                    <a:pt x="2538" y="54"/>
                  </a:lnTo>
                  <a:lnTo>
                    <a:pt x="2532" y="54"/>
                  </a:lnTo>
                  <a:lnTo>
                    <a:pt x="2532" y="60"/>
                  </a:lnTo>
                  <a:lnTo>
                    <a:pt x="2538" y="60"/>
                  </a:lnTo>
                  <a:lnTo>
                    <a:pt x="2544" y="60"/>
                  </a:lnTo>
                  <a:lnTo>
                    <a:pt x="2538" y="60"/>
                  </a:lnTo>
                  <a:lnTo>
                    <a:pt x="2538" y="66"/>
                  </a:lnTo>
                  <a:lnTo>
                    <a:pt x="2544" y="72"/>
                  </a:lnTo>
                  <a:lnTo>
                    <a:pt x="2538" y="72"/>
                  </a:lnTo>
                  <a:lnTo>
                    <a:pt x="2538" y="78"/>
                  </a:lnTo>
                  <a:lnTo>
                    <a:pt x="2532" y="78"/>
                  </a:lnTo>
                  <a:lnTo>
                    <a:pt x="2526" y="84"/>
                  </a:lnTo>
                  <a:lnTo>
                    <a:pt x="2526" y="90"/>
                  </a:lnTo>
                  <a:lnTo>
                    <a:pt x="2520" y="90"/>
                  </a:lnTo>
                  <a:lnTo>
                    <a:pt x="2520" y="84"/>
                  </a:lnTo>
                  <a:lnTo>
                    <a:pt x="2514" y="84"/>
                  </a:lnTo>
                  <a:lnTo>
                    <a:pt x="2514" y="78"/>
                  </a:lnTo>
                  <a:lnTo>
                    <a:pt x="2508" y="78"/>
                  </a:lnTo>
                  <a:lnTo>
                    <a:pt x="2502" y="78"/>
                  </a:lnTo>
                  <a:lnTo>
                    <a:pt x="2502" y="84"/>
                  </a:lnTo>
                  <a:lnTo>
                    <a:pt x="2502" y="90"/>
                  </a:lnTo>
                  <a:lnTo>
                    <a:pt x="2496" y="84"/>
                  </a:lnTo>
                  <a:lnTo>
                    <a:pt x="2496" y="90"/>
                  </a:lnTo>
                  <a:lnTo>
                    <a:pt x="2490" y="90"/>
                  </a:lnTo>
                  <a:lnTo>
                    <a:pt x="2484" y="90"/>
                  </a:lnTo>
                  <a:lnTo>
                    <a:pt x="2478" y="90"/>
                  </a:lnTo>
                  <a:lnTo>
                    <a:pt x="2478" y="96"/>
                  </a:lnTo>
                  <a:lnTo>
                    <a:pt x="2484" y="102"/>
                  </a:lnTo>
                  <a:lnTo>
                    <a:pt x="2478" y="102"/>
                  </a:lnTo>
                  <a:lnTo>
                    <a:pt x="2472" y="108"/>
                  </a:lnTo>
                  <a:lnTo>
                    <a:pt x="2484" y="108"/>
                  </a:lnTo>
                  <a:lnTo>
                    <a:pt x="2490" y="108"/>
                  </a:lnTo>
                  <a:lnTo>
                    <a:pt x="2484" y="114"/>
                  </a:lnTo>
                  <a:lnTo>
                    <a:pt x="2478" y="114"/>
                  </a:lnTo>
                  <a:lnTo>
                    <a:pt x="2472" y="120"/>
                  </a:lnTo>
                  <a:lnTo>
                    <a:pt x="2478" y="120"/>
                  </a:lnTo>
                  <a:lnTo>
                    <a:pt x="2490" y="126"/>
                  </a:lnTo>
                  <a:lnTo>
                    <a:pt x="2496" y="126"/>
                  </a:lnTo>
                  <a:lnTo>
                    <a:pt x="2496" y="132"/>
                  </a:lnTo>
                  <a:lnTo>
                    <a:pt x="2496" y="138"/>
                  </a:lnTo>
                  <a:lnTo>
                    <a:pt x="2490" y="144"/>
                  </a:lnTo>
                  <a:lnTo>
                    <a:pt x="2484" y="138"/>
                  </a:lnTo>
                  <a:lnTo>
                    <a:pt x="2478" y="132"/>
                  </a:lnTo>
                  <a:lnTo>
                    <a:pt x="2472" y="138"/>
                  </a:lnTo>
                  <a:lnTo>
                    <a:pt x="2466" y="132"/>
                  </a:lnTo>
                  <a:lnTo>
                    <a:pt x="2460" y="132"/>
                  </a:lnTo>
                  <a:lnTo>
                    <a:pt x="2454" y="132"/>
                  </a:lnTo>
                  <a:lnTo>
                    <a:pt x="2448" y="138"/>
                  </a:lnTo>
                  <a:lnTo>
                    <a:pt x="2454" y="144"/>
                  </a:lnTo>
                  <a:lnTo>
                    <a:pt x="2442" y="138"/>
                  </a:lnTo>
                  <a:lnTo>
                    <a:pt x="2430" y="138"/>
                  </a:lnTo>
                  <a:lnTo>
                    <a:pt x="2418" y="138"/>
                  </a:lnTo>
                  <a:lnTo>
                    <a:pt x="2400" y="132"/>
                  </a:lnTo>
                  <a:lnTo>
                    <a:pt x="2388" y="132"/>
                  </a:lnTo>
                  <a:lnTo>
                    <a:pt x="2376" y="132"/>
                  </a:lnTo>
                  <a:lnTo>
                    <a:pt x="2364" y="126"/>
                  </a:lnTo>
                  <a:lnTo>
                    <a:pt x="2352" y="126"/>
                  </a:lnTo>
                  <a:lnTo>
                    <a:pt x="2340" y="132"/>
                  </a:lnTo>
                  <a:lnTo>
                    <a:pt x="2328" y="132"/>
                  </a:lnTo>
                  <a:lnTo>
                    <a:pt x="2322" y="132"/>
                  </a:lnTo>
                  <a:lnTo>
                    <a:pt x="2316" y="132"/>
                  </a:lnTo>
                  <a:lnTo>
                    <a:pt x="2310" y="132"/>
                  </a:lnTo>
                  <a:lnTo>
                    <a:pt x="2310" y="126"/>
                  </a:lnTo>
                  <a:lnTo>
                    <a:pt x="2304" y="126"/>
                  </a:lnTo>
                  <a:lnTo>
                    <a:pt x="2304" y="120"/>
                  </a:lnTo>
                  <a:lnTo>
                    <a:pt x="2298" y="126"/>
                  </a:lnTo>
                  <a:lnTo>
                    <a:pt x="2298" y="120"/>
                  </a:lnTo>
                  <a:lnTo>
                    <a:pt x="2292" y="126"/>
                  </a:lnTo>
                  <a:lnTo>
                    <a:pt x="2286" y="126"/>
                  </a:lnTo>
                  <a:lnTo>
                    <a:pt x="2280" y="126"/>
                  </a:lnTo>
                  <a:lnTo>
                    <a:pt x="2280" y="120"/>
                  </a:lnTo>
                  <a:lnTo>
                    <a:pt x="2274" y="120"/>
                  </a:lnTo>
                  <a:lnTo>
                    <a:pt x="2262" y="126"/>
                  </a:lnTo>
                  <a:lnTo>
                    <a:pt x="2256" y="126"/>
                  </a:lnTo>
                  <a:lnTo>
                    <a:pt x="2250" y="132"/>
                  </a:lnTo>
                  <a:lnTo>
                    <a:pt x="2256" y="132"/>
                  </a:lnTo>
                  <a:lnTo>
                    <a:pt x="2256" y="138"/>
                  </a:lnTo>
                  <a:lnTo>
                    <a:pt x="2250" y="138"/>
                  </a:lnTo>
                  <a:lnTo>
                    <a:pt x="2256" y="144"/>
                  </a:lnTo>
                  <a:lnTo>
                    <a:pt x="2262" y="144"/>
                  </a:lnTo>
                  <a:lnTo>
                    <a:pt x="2268" y="144"/>
                  </a:lnTo>
                  <a:lnTo>
                    <a:pt x="2268" y="150"/>
                  </a:lnTo>
                  <a:lnTo>
                    <a:pt x="2262" y="144"/>
                  </a:lnTo>
                  <a:lnTo>
                    <a:pt x="2262" y="150"/>
                  </a:lnTo>
                  <a:lnTo>
                    <a:pt x="2262" y="156"/>
                  </a:lnTo>
                  <a:lnTo>
                    <a:pt x="2268" y="162"/>
                  </a:lnTo>
                  <a:lnTo>
                    <a:pt x="2262" y="168"/>
                  </a:lnTo>
                  <a:lnTo>
                    <a:pt x="2244" y="162"/>
                  </a:lnTo>
                  <a:lnTo>
                    <a:pt x="2238" y="162"/>
                  </a:lnTo>
                  <a:lnTo>
                    <a:pt x="2244" y="156"/>
                  </a:lnTo>
                  <a:lnTo>
                    <a:pt x="2220" y="156"/>
                  </a:lnTo>
                  <a:lnTo>
                    <a:pt x="2220" y="162"/>
                  </a:lnTo>
                  <a:lnTo>
                    <a:pt x="2214" y="162"/>
                  </a:lnTo>
                  <a:lnTo>
                    <a:pt x="2202" y="156"/>
                  </a:lnTo>
                  <a:lnTo>
                    <a:pt x="2190" y="156"/>
                  </a:lnTo>
                  <a:lnTo>
                    <a:pt x="2184" y="156"/>
                  </a:lnTo>
                  <a:lnTo>
                    <a:pt x="2172" y="156"/>
                  </a:lnTo>
                  <a:lnTo>
                    <a:pt x="2166" y="150"/>
                  </a:lnTo>
                  <a:lnTo>
                    <a:pt x="2160" y="156"/>
                  </a:lnTo>
                  <a:lnTo>
                    <a:pt x="2142" y="156"/>
                  </a:lnTo>
                  <a:lnTo>
                    <a:pt x="2130" y="150"/>
                  </a:lnTo>
                  <a:lnTo>
                    <a:pt x="2118" y="150"/>
                  </a:lnTo>
                  <a:lnTo>
                    <a:pt x="2100" y="144"/>
                  </a:lnTo>
                  <a:lnTo>
                    <a:pt x="2094" y="144"/>
                  </a:lnTo>
                  <a:lnTo>
                    <a:pt x="2082" y="138"/>
                  </a:lnTo>
                  <a:lnTo>
                    <a:pt x="2076" y="144"/>
                  </a:lnTo>
                  <a:lnTo>
                    <a:pt x="2064" y="150"/>
                  </a:lnTo>
                  <a:lnTo>
                    <a:pt x="2058" y="150"/>
                  </a:lnTo>
                  <a:lnTo>
                    <a:pt x="2040" y="156"/>
                  </a:lnTo>
                  <a:lnTo>
                    <a:pt x="2034" y="156"/>
                  </a:lnTo>
                  <a:lnTo>
                    <a:pt x="2022" y="162"/>
                  </a:lnTo>
                  <a:lnTo>
                    <a:pt x="2010" y="162"/>
                  </a:lnTo>
                  <a:lnTo>
                    <a:pt x="2004" y="162"/>
                  </a:lnTo>
                  <a:lnTo>
                    <a:pt x="1986" y="162"/>
                  </a:lnTo>
                  <a:lnTo>
                    <a:pt x="1950" y="168"/>
                  </a:lnTo>
                  <a:lnTo>
                    <a:pt x="1944" y="168"/>
                  </a:lnTo>
                  <a:lnTo>
                    <a:pt x="1914" y="180"/>
                  </a:lnTo>
                  <a:lnTo>
                    <a:pt x="1914" y="186"/>
                  </a:lnTo>
                  <a:lnTo>
                    <a:pt x="1890" y="186"/>
                  </a:lnTo>
                  <a:lnTo>
                    <a:pt x="1884" y="192"/>
                  </a:lnTo>
                  <a:lnTo>
                    <a:pt x="1872" y="198"/>
                  </a:lnTo>
                  <a:lnTo>
                    <a:pt x="1860" y="204"/>
                  </a:lnTo>
                  <a:lnTo>
                    <a:pt x="1848" y="198"/>
                  </a:lnTo>
                  <a:lnTo>
                    <a:pt x="1818" y="198"/>
                  </a:lnTo>
                  <a:lnTo>
                    <a:pt x="1818" y="210"/>
                  </a:lnTo>
                  <a:lnTo>
                    <a:pt x="1800" y="210"/>
                  </a:lnTo>
                  <a:lnTo>
                    <a:pt x="1782" y="216"/>
                  </a:lnTo>
                  <a:lnTo>
                    <a:pt x="1770" y="222"/>
                  </a:lnTo>
                  <a:lnTo>
                    <a:pt x="1740" y="222"/>
                  </a:lnTo>
                  <a:lnTo>
                    <a:pt x="1716" y="222"/>
                  </a:lnTo>
                  <a:lnTo>
                    <a:pt x="1698" y="222"/>
                  </a:lnTo>
                  <a:lnTo>
                    <a:pt x="1668" y="222"/>
                  </a:lnTo>
                  <a:lnTo>
                    <a:pt x="1638" y="216"/>
                  </a:lnTo>
                  <a:lnTo>
                    <a:pt x="1614" y="210"/>
                  </a:lnTo>
                  <a:lnTo>
                    <a:pt x="1590" y="210"/>
                  </a:lnTo>
                  <a:lnTo>
                    <a:pt x="1572" y="204"/>
                  </a:lnTo>
                  <a:lnTo>
                    <a:pt x="1560" y="204"/>
                  </a:lnTo>
                  <a:lnTo>
                    <a:pt x="1548" y="204"/>
                  </a:lnTo>
                  <a:lnTo>
                    <a:pt x="1542" y="198"/>
                  </a:lnTo>
                  <a:lnTo>
                    <a:pt x="1542" y="204"/>
                  </a:lnTo>
                  <a:lnTo>
                    <a:pt x="1542" y="210"/>
                  </a:lnTo>
                  <a:lnTo>
                    <a:pt x="1530" y="210"/>
                  </a:lnTo>
                  <a:lnTo>
                    <a:pt x="1524" y="210"/>
                  </a:lnTo>
                  <a:lnTo>
                    <a:pt x="1518" y="204"/>
                  </a:lnTo>
                  <a:lnTo>
                    <a:pt x="1518" y="198"/>
                  </a:lnTo>
                  <a:lnTo>
                    <a:pt x="1512" y="192"/>
                  </a:lnTo>
                  <a:lnTo>
                    <a:pt x="1518" y="186"/>
                  </a:lnTo>
                  <a:lnTo>
                    <a:pt x="1512" y="180"/>
                  </a:lnTo>
                  <a:lnTo>
                    <a:pt x="1512" y="174"/>
                  </a:lnTo>
                  <a:lnTo>
                    <a:pt x="1524" y="174"/>
                  </a:lnTo>
                  <a:lnTo>
                    <a:pt x="1518" y="168"/>
                  </a:lnTo>
                  <a:lnTo>
                    <a:pt x="1524" y="162"/>
                  </a:lnTo>
                  <a:lnTo>
                    <a:pt x="1536" y="162"/>
                  </a:lnTo>
                  <a:lnTo>
                    <a:pt x="1530" y="156"/>
                  </a:lnTo>
                  <a:lnTo>
                    <a:pt x="1542" y="150"/>
                  </a:lnTo>
                  <a:lnTo>
                    <a:pt x="1554" y="144"/>
                  </a:lnTo>
                  <a:lnTo>
                    <a:pt x="1560" y="138"/>
                  </a:lnTo>
                  <a:lnTo>
                    <a:pt x="1566" y="132"/>
                  </a:lnTo>
                  <a:lnTo>
                    <a:pt x="1572" y="126"/>
                  </a:lnTo>
                  <a:lnTo>
                    <a:pt x="1572" y="120"/>
                  </a:lnTo>
                  <a:lnTo>
                    <a:pt x="1572" y="114"/>
                  </a:lnTo>
                  <a:lnTo>
                    <a:pt x="1566" y="114"/>
                  </a:lnTo>
                  <a:lnTo>
                    <a:pt x="1554" y="108"/>
                  </a:lnTo>
                  <a:lnTo>
                    <a:pt x="1548" y="108"/>
                  </a:lnTo>
                  <a:lnTo>
                    <a:pt x="1542" y="102"/>
                  </a:lnTo>
                  <a:lnTo>
                    <a:pt x="1536" y="102"/>
                  </a:lnTo>
                  <a:lnTo>
                    <a:pt x="1524" y="102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96"/>
                  </a:lnTo>
                  <a:lnTo>
                    <a:pt x="1500" y="96"/>
                  </a:lnTo>
                  <a:lnTo>
                    <a:pt x="1494" y="90"/>
                  </a:lnTo>
                  <a:lnTo>
                    <a:pt x="1488" y="84"/>
                  </a:lnTo>
                  <a:lnTo>
                    <a:pt x="1476" y="84"/>
                  </a:lnTo>
                  <a:lnTo>
                    <a:pt x="1470" y="78"/>
                  </a:lnTo>
                  <a:lnTo>
                    <a:pt x="1470" y="84"/>
                  </a:lnTo>
                  <a:lnTo>
                    <a:pt x="1452" y="78"/>
                  </a:lnTo>
                  <a:lnTo>
                    <a:pt x="1446" y="72"/>
                  </a:lnTo>
                  <a:lnTo>
                    <a:pt x="1428" y="72"/>
                  </a:lnTo>
                  <a:lnTo>
                    <a:pt x="1416" y="72"/>
                  </a:lnTo>
                  <a:lnTo>
                    <a:pt x="1410" y="72"/>
                  </a:lnTo>
                  <a:lnTo>
                    <a:pt x="1404" y="72"/>
                  </a:lnTo>
                  <a:lnTo>
                    <a:pt x="1398" y="72"/>
                  </a:lnTo>
                  <a:lnTo>
                    <a:pt x="1398" y="66"/>
                  </a:lnTo>
                  <a:lnTo>
                    <a:pt x="1386" y="66"/>
                  </a:lnTo>
                  <a:lnTo>
                    <a:pt x="1380" y="60"/>
                  </a:lnTo>
                  <a:lnTo>
                    <a:pt x="1374" y="60"/>
                  </a:lnTo>
                  <a:lnTo>
                    <a:pt x="1380" y="54"/>
                  </a:lnTo>
                  <a:lnTo>
                    <a:pt x="1368" y="54"/>
                  </a:lnTo>
                  <a:lnTo>
                    <a:pt x="1356" y="48"/>
                  </a:lnTo>
                  <a:lnTo>
                    <a:pt x="1350" y="54"/>
                  </a:lnTo>
                  <a:lnTo>
                    <a:pt x="1344" y="48"/>
                  </a:lnTo>
                  <a:lnTo>
                    <a:pt x="1332" y="48"/>
                  </a:lnTo>
                  <a:lnTo>
                    <a:pt x="1314" y="42"/>
                  </a:lnTo>
                  <a:lnTo>
                    <a:pt x="1302" y="42"/>
                  </a:lnTo>
                  <a:lnTo>
                    <a:pt x="1296" y="36"/>
                  </a:lnTo>
                  <a:lnTo>
                    <a:pt x="1302" y="24"/>
                  </a:lnTo>
                  <a:lnTo>
                    <a:pt x="1296" y="30"/>
                  </a:lnTo>
                  <a:lnTo>
                    <a:pt x="1290" y="36"/>
                  </a:lnTo>
                  <a:lnTo>
                    <a:pt x="1284" y="36"/>
                  </a:lnTo>
                  <a:lnTo>
                    <a:pt x="1272" y="42"/>
                  </a:lnTo>
                  <a:lnTo>
                    <a:pt x="1260" y="42"/>
                  </a:lnTo>
                  <a:lnTo>
                    <a:pt x="1254" y="36"/>
                  </a:lnTo>
                  <a:lnTo>
                    <a:pt x="1254" y="42"/>
                  </a:lnTo>
                  <a:lnTo>
                    <a:pt x="1254" y="54"/>
                  </a:lnTo>
                  <a:lnTo>
                    <a:pt x="1242" y="54"/>
                  </a:lnTo>
                  <a:lnTo>
                    <a:pt x="1236" y="48"/>
                  </a:lnTo>
                  <a:lnTo>
                    <a:pt x="1230" y="48"/>
                  </a:lnTo>
                  <a:lnTo>
                    <a:pt x="1224" y="42"/>
                  </a:lnTo>
                  <a:lnTo>
                    <a:pt x="1212" y="42"/>
                  </a:lnTo>
                  <a:lnTo>
                    <a:pt x="1200" y="42"/>
                  </a:lnTo>
                  <a:lnTo>
                    <a:pt x="1206" y="48"/>
                  </a:lnTo>
                  <a:lnTo>
                    <a:pt x="1200" y="48"/>
                  </a:lnTo>
                  <a:lnTo>
                    <a:pt x="1194" y="42"/>
                  </a:lnTo>
                  <a:lnTo>
                    <a:pt x="1188" y="36"/>
                  </a:lnTo>
                  <a:lnTo>
                    <a:pt x="1182" y="36"/>
                  </a:lnTo>
                  <a:lnTo>
                    <a:pt x="1188" y="48"/>
                  </a:lnTo>
                  <a:lnTo>
                    <a:pt x="1176" y="48"/>
                  </a:lnTo>
                  <a:lnTo>
                    <a:pt x="1164" y="48"/>
                  </a:lnTo>
                  <a:lnTo>
                    <a:pt x="1158" y="54"/>
                  </a:lnTo>
                  <a:lnTo>
                    <a:pt x="1152" y="48"/>
                  </a:lnTo>
                  <a:lnTo>
                    <a:pt x="1146" y="42"/>
                  </a:lnTo>
                  <a:lnTo>
                    <a:pt x="1140" y="42"/>
                  </a:lnTo>
                  <a:lnTo>
                    <a:pt x="1134" y="42"/>
                  </a:lnTo>
                  <a:lnTo>
                    <a:pt x="1128" y="36"/>
                  </a:lnTo>
                  <a:lnTo>
                    <a:pt x="1122" y="36"/>
                  </a:lnTo>
                  <a:lnTo>
                    <a:pt x="1116" y="36"/>
                  </a:lnTo>
                  <a:lnTo>
                    <a:pt x="1104" y="42"/>
                  </a:lnTo>
                  <a:lnTo>
                    <a:pt x="1098" y="48"/>
                  </a:lnTo>
                  <a:lnTo>
                    <a:pt x="1092" y="48"/>
                  </a:lnTo>
                  <a:lnTo>
                    <a:pt x="1086" y="54"/>
                  </a:lnTo>
                  <a:lnTo>
                    <a:pt x="1086" y="48"/>
                  </a:lnTo>
                  <a:lnTo>
                    <a:pt x="1080" y="48"/>
                  </a:lnTo>
                  <a:lnTo>
                    <a:pt x="1068" y="42"/>
                  </a:lnTo>
                  <a:lnTo>
                    <a:pt x="1056" y="36"/>
                  </a:lnTo>
                  <a:lnTo>
                    <a:pt x="1050" y="36"/>
                  </a:lnTo>
                  <a:lnTo>
                    <a:pt x="1062" y="36"/>
                  </a:lnTo>
                  <a:lnTo>
                    <a:pt x="1056" y="30"/>
                  </a:lnTo>
                  <a:lnTo>
                    <a:pt x="1044" y="30"/>
                  </a:lnTo>
                  <a:lnTo>
                    <a:pt x="1038" y="36"/>
                  </a:lnTo>
                  <a:lnTo>
                    <a:pt x="1032" y="30"/>
                  </a:lnTo>
                  <a:lnTo>
                    <a:pt x="1026" y="30"/>
                  </a:lnTo>
                  <a:lnTo>
                    <a:pt x="1014" y="36"/>
                  </a:lnTo>
                  <a:lnTo>
                    <a:pt x="1008" y="36"/>
                  </a:lnTo>
                  <a:lnTo>
                    <a:pt x="996" y="30"/>
                  </a:lnTo>
                  <a:lnTo>
                    <a:pt x="990" y="24"/>
                  </a:lnTo>
                  <a:lnTo>
                    <a:pt x="984" y="30"/>
                  </a:lnTo>
                  <a:lnTo>
                    <a:pt x="984" y="42"/>
                  </a:lnTo>
                  <a:lnTo>
                    <a:pt x="978" y="42"/>
                  </a:lnTo>
                  <a:lnTo>
                    <a:pt x="978" y="48"/>
                  </a:lnTo>
                  <a:lnTo>
                    <a:pt x="972" y="48"/>
                  </a:lnTo>
                  <a:lnTo>
                    <a:pt x="960" y="48"/>
                  </a:lnTo>
                  <a:lnTo>
                    <a:pt x="948" y="48"/>
                  </a:lnTo>
                  <a:lnTo>
                    <a:pt x="930" y="48"/>
                  </a:lnTo>
                  <a:lnTo>
                    <a:pt x="924" y="36"/>
                  </a:lnTo>
                  <a:lnTo>
                    <a:pt x="912" y="42"/>
                  </a:lnTo>
                  <a:lnTo>
                    <a:pt x="900" y="48"/>
                  </a:lnTo>
                  <a:lnTo>
                    <a:pt x="894" y="42"/>
                  </a:lnTo>
                  <a:lnTo>
                    <a:pt x="882" y="42"/>
                  </a:lnTo>
                  <a:lnTo>
                    <a:pt x="882" y="36"/>
                  </a:lnTo>
                  <a:lnTo>
                    <a:pt x="876" y="42"/>
                  </a:lnTo>
                  <a:lnTo>
                    <a:pt x="882" y="54"/>
                  </a:lnTo>
                  <a:lnTo>
                    <a:pt x="876" y="60"/>
                  </a:lnTo>
                  <a:lnTo>
                    <a:pt x="870" y="66"/>
                  </a:lnTo>
                  <a:lnTo>
                    <a:pt x="852" y="66"/>
                  </a:lnTo>
                  <a:lnTo>
                    <a:pt x="846" y="72"/>
                  </a:lnTo>
                  <a:lnTo>
                    <a:pt x="846" y="84"/>
                  </a:lnTo>
                  <a:lnTo>
                    <a:pt x="834" y="84"/>
                  </a:lnTo>
                  <a:lnTo>
                    <a:pt x="828" y="84"/>
                  </a:lnTo>
                  <a:lnTo>
                    <a:pt x="822" y="90"/>
                  </a:lnTo>
                  <a:lnTo>
                    <a:pt x="816" y="90"/>
                  </a:lnTo>
                  <a:lnTo>
                    <a:pt x="822" y="84"/>
                  </a:lnTo>
                  <a:lnTo>
                    <a:pt x="822" y="78"/>
                  </a:lnTo>
                  <a:lnTo>
                    <a:pt x="810" y="78"/>
                  </a:lnTo>
                  <a:lnTo>
                    <a:pt x="810" y="72"/>
                  </a:lnTo>
                  <a:lnTo>
                    <a:pt x="798" y="72"/>
                  </a:lnTo>
                  <a:lnTo>
                    <a:pt x="792" y="72"/>
                  </a:lnTo>
                  <a:lnTo>
                    <a:pt x="786" y="72"/>
                  </a:lnTo>
                  <a:lnTo>
                    <a:pt x="780" y="66"/>
                  </a:lnTo>
                  <a:lnTo>
                    <a:pt x="768" y="66"/>
                  </a:lnTo>
                  <a:lnTo>
                    <a:pt x="750" y="66"/>
                  </a:lnTo>
                  <a:lnTo>
                    <a:pt x="738" y="60"/>
                  </a:lnTo>
                  <a:lnTo>
                    <a:pt x="726" y="60"/>
                  </a:lnTo>
                  <a:lnTo>
                    <a:pt x="720" y="60"/>
                  </a:lnTo>
                  <a:lnTo>
                    <a:pt x="714" y="60"/>
                  </a:lnTo>
                  <a:lnTo>
                    <a:pt x="702" y="60"/>
                  </a:lnTo>
                  <a:lnTo>
                    <a:pt x="702" y="54"/>
                  </a:lnTo>
                  <a:lnTo>
                    <a:pt x="696" y="60"/>
                  </a:lnTo>
                  <a:lnTo>
                    <a:pt x="696" y="54"/>
                  </a:lnTo>
                  <a:lnTo>
                    <a:pt x="690" y="54"/>
                  </a:lnTo>
                  <a:lnTo>
                    <a:pt x="684" y="54"/>
                  </a:lnTo>
                  <a:lnTo>
                    <a:pt x="678" y="54"/>
                  </a:lnTo>
                  <a:lnTo>
                    <a:pt x="678" y="48"/>
                  </a:lnTo>
                  <a:lnTo>
                    <a:pt x="684" y="48"/>
                  </a:lnTo>
                  <a:lnTo>
                    <a:pt x="678" y="48"/>
                  </a:lnTo>
                  <a:lnTo>
                    <a:pt x="672" y="42"/>
                  </a:lnTo>
                  <a:lnTo>
                    <a:pt x="666" y="36"/>
                  </a:lnTo>
                  <a:lnTo>
                    <a:pt x="660" y="36"/>
                  </a:lnTo>
                  <a:lnTo>
                    <a:pt x="648" y="36"/>
                  </a:lnTo>
                  <a:lnTo>
                    <a:pt x="642" y="42"/>
                  </a:lnTo>
                  <a:lnTo>
                    <a:pt x="630" y="42"/>
                  </a:lnTo>
                  <a:lnTo>
                    <a:pt x="624" y="48"/>
                  </a:lnTo>
                  <a:lnTo>
                    <a:pt x="630" y="54"/>
                  </a:lnTo>
                  <a:lnTo>
                    <a:pt x="624" y="54"/>
                  </a:lnTo>
                  <a:lnTo>
                    <a:pt x="618" y="54"/>
                  </a:lnTo>
                  <a:lnTo>
                    <a:pt x="612" y="54"/>
                  </a:lnTo>
                  <a:lnTo>
                    <a:pt x="618" y="60"/>
                  </a:lnTo>
                  <a:lnTo>
                    <a:pt x="612" y="60"/>
                  </a:lnTo>
                  <a:lnTo>
                    <a:pt x="606" y="60"/>
                  </a:lnTo>
                  <a:lnTo>
                    <a:pt x="600" y="54"/>
                  </a:lnTo>
                  <a:lnTo>
                    <a:pt x="588" y="60"/>
                  </a:lnTo>
                  <a:lnTo>
                    <a:pt x="582" y="60"/>
                  </a:lnTo>
                  <a:lnTo>
                    <a:pt x="570" y="66"/>
                  </a:lnTo>
                  <a:lnTo>
                    <a:pt x="564" y="72"/>
                  </a:lnTo>
                  <a:lnTo>
                    <a:pt x="558" y="72"/>
                  </a:lnTo>
                  <a:lnTo>
                    <a:pt x="546" y="78"/>
                  </a:lnTo>
                  <a:lnTo>
                    <a:pt x="540" y="84"/>
                  </a:lnTo>
                  <a:lnTo>
                    <a:pt x="540" y="90"/>
                  </a:lnTo>
                  <a:lnTo>
                    <a:pt x="534" y="96"/>
                  </a:lnTo>
                  <a:lnTo>
                    <a:pt x="528" y="90"/>
                  </a:lnTo>
                  <a:lnTo>
                    <a:pt x="522" y="90"/>
                  </a:lnTo>
                  <a:lnTo>
                    <a:pt x="516" y="84"/>
                  </a:lnTo>
                  <a:lnTo>
                    <a:pt x="504" y="78"/>
                  </a:lnTo>
                  <a:lnTo>
                    <a:pt x="498" y="72"/>
                  </a:lnTo>
                  <a:lnTo>
                    <a:pt x="492" y="84"/>
                  </a:lnTo>
                  <a:lnTo>
                    <a:pt x="486" y="84"/>
                  </a:lnTo>
                  <a:lnTo>
                    <a:pt x="480" y="84"/>
                  </a:lnTo>
                  <a:lnTo>
                    <a:pt x="474" y="84"/>
                  </a:lnTo>
                  <a:lnTo>
                    <a:pt x="462" y="84"/>
                  </a:lnTo>
                  <a:lnTo>
                    <a:pt x="462" y="90"/>
                  </a:lnTo>
                  <a:lnTo>
                    <a:pt x="450" y="90"/>
                  </a:lnTo>
                  <a:lnTo>
                    <a:pt x="444" y="90"/>
                  </a:lnTo>
                  <a:lnTo>
                    <a:pt x="438" y="96"/>
                  </a:lnTo>
                  <a:lnTo>
                    <a:pt x="432" y="96"/>
                  </a:lnTo>
                  <a:lnTo>
                    <a:pt x="426" y="96"/>
                  </a:lnTo>
                  <a:lnTo>
                    <a:pt x="414" y="96"/>
                  </a:lnTo>
                  <a:lnTo>
                    <a:pt x="396" y="96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2" y="90"/>
                  </a:lnTo>
                  <a:lnTo>
                    <a:pt x="360" y="90"/>
                  </a:lnTo>
                  <a:lnTo>
                    <a:pt x="354" y="90"/>
                  </a:lnTo>
                  <a:lnTo>
                    <a:pt x="348" y="84"/>
                  </a:lnTo>
                  <a:lnTo>
                    <a:pt x="342" y="84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24" y="96"/>
                  </a:lnTo>
                  <a:lnTo>
                    <a:pt x="318" y="90"/>
                  </a:lnTo>
                  <a:lnTo>
                    <a:pt x="312" y="90"/>
                  </a:lnTo>
                  <a:lnTo>
                    <a:pt x="306" y="90"/>
                  </a:lnTo>
                  <a:lnTo>
                    <a:pt x="300" y="90"/>
                  </a:lnTo>
                  <a:lnTo>
                    <a:pt x="294" y="90"/>
                  </a:lnTo>
                  <a:lnTo>
                    <a:pt x="282" y="90"/>
                  </a:lnTo>
                  <a:lnTo>
                    <a:pt x="282" y="96"/>
                  </a:lnTo>
                  <a:lnTo>
                    <a:pt x="276" y="96"/>
                  </a:lnTo>
                  <a:lnTo>
                    <a:pt x="276" y="90"/>
                  </a:lnTo>
                  <a:lnTo>
                    <a:pt x="264" y="96"/>
                  </a:lnTo>
                  <a:lnTo>
                    <a:pt x="252" y="96"/>
                  </a:lnTo>
                  <a:lnTo>
                    <a:pt x="246" y="96"/>
                  </a:lnTo>
                  <a:lnTo>
                    <a:pt x="234" y="90"/>
                  </a:lnTo>
                  <a:lnTo>
                    <a:pt x="234" y="84"/>
                  </a:lnTo>
                  <a:lnTo>
                    <a:pt x="234" y="78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8" y="84"/>
                  </a:lnTo>
                  <a:lnTo>
                    <a:pt x="228" y="90"/>
                  </a:lnTo>
                  <a:lnTo>
                    <a:pt x="222" y="90"/>
                  </a:lnTo>
                  <a:lnTo>
                    <a:pt x="216" y="96"/>
                  </a:lnTo>
                  <a:lnTo>
                    <a:pt x="210" y="96"/>
                  </a:lnTo>
                  <a:lnTo>
                    <a:pt x="204" y="96"/>
                  </a:lnTo>
                  <a:lnTo>
                    <a:pt x="198" y="96"/>
                  </a:lnTo>
                  <a:lnTo>
                    <a:pt x="186" y="102"/>
                  </a:lnTo>
                  <a:lnTo>
                    <a:pt x="180" y="102"/>
                  </a:lnTo>
                  <a:lnTo>
                    <a:pt x="174" y="102"/>
                  </a:lnTo>
                  <a:lnTo>
                    <a:pt x="168" y="102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50" y="108"/>
                  </a:lnTo>
                  <a:lnTo>
                    <a:pt x="144" y="108"/>
                  </a:lnTo>
                  <a:lnTo>
                    <a:pt x="138" y="114"/>
                  </a:lnTo>
                  <a:lnTo>
                    <a:pt x="132" y="120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90" y="132"/>
                  </a:lnTo>
                  <a:lnTo>
                    <a:pt x="84" y="132"/>
                  </a:lnTo>
                  <a:lnTo>
                    <a:pt x="78" y="138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66" y="156"/>
                  </a:lnTo>
                  <a:lnTo>
                    <a:pt x="54" y="156"/>
                  </a:lnTo>
                  <a:lnTo>
                    <a:pt x="48" y="156"/>
                  </a:lnTo>
                  <a:lnTo>
                    <a:pt x="42" y="168"/>
                  </a:lnTo>
                  <a:lnTo>
                    <a:pt x="36" y="168"/>
                  </a:lnTo>
                  <a:lnTo>
                    <a:pt x="24" y="174"/>
                  </a:lnTo>
                  <a:lnTo>
                    <a:pt x="24" y="180"/>
                  </a:lnTo>
                  <a:lnTo>
                    <a:pt x="18" y="186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09" name="Freeform 11"/>
            <p:cNvSpPr>
              <a:spLocks/>
            </p:cNvSpPr>
            <p:nvPr/>
          </p:nvSpPr>
          <p:spPr bwMode="auto">
            <a:xfrm>
              <a:off x="3054" y="2503"/>
              <a:ext cx="48" cy="78"/>
            </a:xfrm>
            <a:custGeom>
              <a:avLst/>
              <a:gdLst>
                <a:gd name="T0" fmla="*/ 0 w 48"/>
                <a:gd name="T1" fmla="*/ 0 h 78"/>
                <a:gd name="T2" fmla="*/ 6 w 48"/>
                <a:gd name="T3" fmla="*/ 0 h 78"/>
                <a:gd name="T4" fmla="*/ 6 w 48"/>
                <a:gd name="T5" fmla="*/ 6 h 78"/>
                <a:gd name="T6" fmla="*/ 12 w 48"/>
                <a:gd name="T7" fmla="*/ 6 h 78"/>
                <a:gd name="T8" fmla="*/ 12 w 48"/>
                <a:gd name="T9" fmla="*/ 12 h 78"/>
                <a:gd name="T10" fmla="*/ 18 w 48"/>
                <a:gd name="T11" fmla="*/ 12 h 78"/>
                <a:gd name="T12" fmla="*/ 18 w 48"/>
                <a:gd name="T13" fmla="*/ 18 h 78"/>
                <a:gd name="T14" fmla="*/ 12 w 48"/>
                <a:gd name="T15" fmla="*/ 12 h 78"/>
                <a:gd name="T16" fmla="*/ 12 w 48"/>
                <a:gd name="T17" fmla="*/ 18 h 78"/>
                <a:gd name="T18" fmla="*/ 18 w 48"/>
                <a:gd name="T19" fmla="*/ 18 h 78"/>
                <a:gd name="T20" fmla="*/ 18 w 48"/>
                <a:gd name="T21" fmla="*/ 24 h 78"/>
                <a:gd name="T22" fmla="*/ 18 w 48"/>
                <a:gd name="T23" fmla="*/ 30 h 78"/>
                <a:gd name="T24" fmla="*/ 18 w 48"/>
                <a:gd name="T25" fmla="*/ 24 h 78"/>
                <a:gd name="T26" fmla="*/ 24 w 48"/>
                <a:gd name="T27" fmla="*/ 30 h 78"/>
                <a:gd name="T28" fmla="*/ 24 w 48"/>
                <a:gd name="T29" fmla="*/ 24 h 78"/>
                <a:gd name="T30" fmla="*/ 24 w 48"/>
                <a:gd name="T31" fmla="*/ 30 h 78"/>
                <a:gd name="T32" fmla="*/ 30 w 48"/>
                <a:gd name="T33" fmla="*/ 36 h 78"/>
                <a:gd name="T34" fmla="*/ 36 w 48"/>
                <a:gd name="T35" fmla="*/ 36 h 78"/>
                <a:gd name="T36" fmla="*/ 42 w 48"/>
                <a:gd name="T37" fmla="*/ 36 h 78"/>
                <a:gd name="T38" fmla="*/ 42 w 48"/>
                <a:gd name="T39" fmla="*/ 30 h 78"/>
                <a:gd name="T40" fmla="*/ 48 w 48"/>
                <a:gd name="T41" fmla="*/ 36 h 78"/>
                <a:gd name="T42" fmla="*/ 48 w 48"/>
                <a:gd name="T43" fmla="*/ 42 h 78"/>
                <a:gd name="T44" fmla="*/ 42 w 48"/>
                <a:gd name="T45" fmla="*/ 48 h 78"/>
                <a:gd name="T46" fmla="*/ 42 w 48"/>
                <a:gd name="T47" fmla="*/ 54 h 78"/>
                <a:gd name="T48" fmla="*/ 42 w 48"/>
                <a:gd name="T49" fmla="*/ 48 h 78"/>
                <a:gd name="T50" fmla="*/ 36 w 48"/>
                <a:gd name="T51" fmla="*/ 48 h 78"/>
                <a:gd name="T52" fmla="*/ 36 w 48"/>
                <a:gd name="T53" fmla="*/ 54 h 78"/>
                <a:gd name="T54" fmla="*/ 36 w 48"/>
                <a:gd name="T55" fmla="*/ 60 h 78"/>
                <a:gd name="T56" fmla="*/ 30 w 48"/>
                <a:gd name="T57" fmla="*/ 60 h 78"/>
                <a:gd name="T58" fmla="*/ 30 w 48"/>
                <a:gd name="T59" fmla="*/ 66 h 78"/>
                <a:gd name="T60" fmla="*/ 30 w 48"/>
                <a:gd name="T61" fmla="*/ 72 h 78"/>
                <a:gd name="T62" fmla="*/ 24 w 48"/>
                <a:gd name="T63" fmla="*/ 78 h 78"/>
                <a:gd name="T64" fmla="*/ 18 w 48"/>
                <a:gd name="T65" fmla="*/ 72 h 78"/>
                <a:gd name="T66" fmla="*/ 18 w 48"/>
                <a:gd name="T67" fmla="*/ 66 h 78"/>
                <a:gd name="T68" fmla="*/ 24 w 48"/>
                <a:gd name="T69" fmla="*/ 60 h 78"/>
                <a:gd name="T70" fmla="*/ 18 w 48"/>
                <a:gd name="T71" fmla="*/ 60 h 78"/>
                <a:gd name="T72" fmla="*/ 12 w 48"/>
                <a:gd name="T73" fmla="*/ 54 h 78"/>
                <a:gd name="T74" fmla="*/ 12 w 48"/>
                <a:gd name="T75" fmla="*/ 48 h 78"/>
                <a:gd name="T76" fmla="*/ 18 w 48"/>
                <a:gd name="T77" fmla="*/ 42 h 78"/>
                <a:gd name="T78" fmla="*/ 18 w 48"/>
                <a:gd name="T79" fmla="*/ 36 h 78"/>
                <a:gd name="T80" fmla="*/ 18 w 48"/>
                <a:gd name="T81" fmla="*/ 30 h 78"/>
                <a:gd name="T82" fmla="*/ 12 w 48"/>
                <a:gd name="T83" fmla="*/ 24 h 78"/>
                <a:gd name="T84" fmla="*/ 12 w 48"/>
                <a:gd name="T85" fmla="*/ 18 h 78"/>
                <a:gd name="T86" fmla="*/ 6 w 48"/>
                <a:gd name="T87" fmla="*/ 12 h 78"/>
                <a:gd name="T88" fmla="*/ 6 w 48"/>
                <a:gd name="T89" fmla="*/ 6 h 78"/>
                <a:gd name="T90" fmla="*/ 0 w 48"/>
                <a:gd name="T91" fmla="*/ 6 h 78"/>
                <a:gd name="T92" fmla="*/ 0 w 48"/>
                <a:gd name="T93" fmla="*/ 0 h 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8" h="7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2" y="48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24" y="78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0" name="Freeform 12"/>
            <p:cNvSpPr>
              <a:spLocks/>
            </p:cNvSpPr>
            <p:nvPr/>
          </p:nvSpPr>
          <p:spPr bwMode="auto">
            <a:xfrm>
              <a:off x="3006" y="2569"/>
              <a:ext cx="60" cy="66"/>
            </a:xfrm>
            <a:custGeom>
              <a:avLst/>
              <a:gdLst>
                <a:gd name="T0" fmla="*/ 42 w 60"/>
                <a:gd name="T1" fmla="*/ 6 h 66"/>
                <a:gd name="T2" fmla="*/ 48 w 60"/>
                <a:gd name="T3" fmla="*/ 0 h 66"/>
                <a:gd name="T4" fmla="*/ 48 w 60"/>
                <a:gd name="T5" fmla="*/ 6 h 66"/>
                <a:gd name="T6" fmla="*/ 54 w 60"/>
                <a:gd name="T7" fmla="*/ 6 h 66"/>
                <a:gd name="T8" fmla="*/ 60 w 60"/>
                <a:gd name="T9" fmla="*/ 6 h 66"/>
                <a:gd name="T10" fmla="*/ 60 w 60"/>
                <a:gd name="T11" fmla="*/ 12 h 66"/>
                <a:gd name="T12" fmla="*/ 60 w 60"/>
                <a:gd name="T13" fmla="*/ 18 h 66"/>
                <a:gd name="T14" fmla="*/ 54 w 60"/>
                <a:gd name="T15" fmla="*/ 24 h 66"/>
                <a:gd name="T16" fmla="*/ 54 w 60"/>
                <a:gd name="T17" fmla="*/ 30 h 66"/>
                <a:gd name="T18" fmla="*/ 48 w 60"/>
                <a:gd name="T19" fmla="*/ 30 h 66"/>
                <a:gd name="T20" fmla="*/ 48 w 60"/>
                <a:gd name="T21" fmla="*/ 36 h 66"/>
                <a:gd name="T22" fmla="*/ 54 w 60"/>
                <a:gd name="T23" fmla="*/ 36 h 66"/>
                <a:gd name="T24" fmla="*/ 48 w 60"/>
                <a:gd name="T25" fmla="*/ 36 h 66"/>
                <a:gd name="T26" fmla="*/ 42 w 60"/>
                <a:gd name="T27" fmla="*/ 36 h 66"/>
                <a:gd name="T28" fmla="*/ 42 w 60"/>
                <a:gd name="T29" fmla="*/ 42 h 66"/>
                <a:gd name="T30" fmla="*/ 36 w 60"/>
                <a:gd name="T31" fmla="*/ 48 h 66"/>
                <a:gd name="T32" fmla="*/ 36 w 60"/>
                <a:gd name="T33" fmla="*/ 54 h 66"/>
                <a:gd name="T34" fmla="*/ 36 w 60"/>
                <a:gd name="T35" fmla="*/ 60 h 66"/>
                <a:gd name="T36" fmla="*/ 30 w 60"/>
                <a:gd name="T37" fmla="*/ 60 h 66"/>
                <a:gd name="T38" fmla="*/ 30 w 60"/>
                <a:gd name="T39" fmla="*/ 66 h 66"/>
                <a:gd name="T40" fmla="*/ 24 w 60"/>
                <a:gd name="T41" fmla="*/ 66 h 66"/>
                <a:gd name="T42" fmla="*/ 18 w 60"/>
                <a:gd name="T43" fmla="*/ 66 h 66"/>
                <a:gd name="T44" fmla="*/ 12 w 60"/>
                <a:gd name="T45" fmla="*/ 66 h 66"/>
                <a:gd name="T46" fmla="*/ 12 w 60"/>
                <a:gd name="T47" fmla="*/ 60 h 66"/>
                <a:gd name="T48" fmla="*/ 6 w 60"/>
                <a:gd name="T49" fmla="*/ 66 h 66"/>
                <a:gd name="T50" fmla="*/ 6 w 60"/>
                <a:gd name="T51" fmla="*/ 60 h 66"/>
                <a:gd name="T52" fmla="*/ 0 w 60"/>
                <a:gd name="T53" fmla="*/ 60 h 66"/>
                <a:gd name="T54" fmla="*/ 6 w 60"/>
                <a:gd name="T55" fmla="*/ 54 h 66"/>
                <a:gd name="T56" fmla="*/ 0 w 60"/>
                <a:gd name="T57" fmla="*/ 54 h 66"/>
                <a:gd name="T58" fmla="*/ 6 w 60"/>
                <a:gd name="T59" fmla="*/ 54 h 66"/>
                <a:gd name="T60" fmla="*/ 6 w 60"/>
                <a:gd name="T61" fmla="*/ 48 h 66"/>
                <a:gd name="T62" fmla="*/ 12 w 60"/>
                <a:gd name="T63" fmla="*/ 42 h 66"/>
                <a:gd name="T64" fmla="*/ 12 w 60"/>
                <a:gd name="T65" fmla="*/ 36 h 66"/>
                <a:gd name="T66" fmla="*/ 18 w 60"/>
                <a:gd name="T67" fmla="*/ 36 h 66"/>
                <a:gd name="T68" fmla="*/ 24 w 60"/>
                <a:gd name="T69" fmla="*/ 36 h 66"/>
                <a:gd name="T70" fmla="*/ 30 w 60"/>
                <a:gd name="T71" fmla="*/ 30 h 66"/>
                <a:gd name="T72" fmla="*/ 30 w 60"/>
                <a:gd name="T73" fmla="*/ 24 h 66"/>
                <a:gd name="T74" fmla="*/ 36 w 60"/>
                <a:gd name="T75" fmla="*/ 24 h 66"/>
                <a:gd name="T76" fmla="*/ 36 w 60"/>
                <a:gd name="T77" fmla="*/ 18 h 66"/>
                <a:gd name="T78" fmla="*/ 42 w 60"/>
                <a:gd name="T79" fmla="*/ 12 h 66"/>
                <a:gd name="T80" fmla="*/ 42 w 60"/>
                <a:gd name="T81" fmla="*/ 6 h 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0" h="66">
                  <a:moveTo>
                    <a:pt x="42" y="6"/>
                  </a:moveTo>
                  <a:lnTo>
                    <a:pt x="48" y="0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0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42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1" name="Freeform 13"/>
            <p:cNvSpPr>
              <a:spLocks/>
            </p:cNvSpPr>
            <p:nvPr/>
          </p:nvSpPr>
          <p:spPr bwMode="auto">
            <a:xfrm>
              <a:off x="2838" y="2569"/>
              <a:ext cx="24" cy="36"/>
            </a:xfrm>
            <a:custGeom>
              <a:avLst/>
              <a:gdLst>
                <a:gd name="T0" fmla="*/ 0 w 24"/>
                <a:gd name="T1" fmla="*/ 0 h 36"/>
                <a:gd name="T2" fmla="*/ 6 w 24"/>
                <a:gd name="T3" fmla="*/ 6 h 36"/>
                <a:gd name="T4" fmla="*/ 12 w 24"/>
                <a:gd name="T5" fmla="*/ 6 h 36"/>
                <a:gd name="T6" fmla="*/ 18 w 24"/>
                <a:gd name="T7" fmla="*/ 6 h 36"/>
                <a:gd name="T8" fmla="*/ 24 w 24"/>
                <a:gd name="T9" fmla="*/ 6 h 36"/>
                <a:gd name="T10" fmla="*/ 24 w 24"/>
                <a:gd name="T11" fmla="*/ 0 h 36"/>
                <a:gd name="T12" fmla="*/ 24 w 24"/>
                <a:gd name="T13" fmla="*/ 6 h 36"/>
                <a:gd name="T14" fmla="*/ 24 w 24"/>
                <a:gd name="T15" fmla="*/ 12 h 36"/>
                <a:gd name="T16" fmla="*/ 24 w 24"/>
                <a:gd name="T17" fmla="*/ 18 h 36"/>
                <a:gd name="T18" fmla="*/ 24 w 24"/>
                <a:gd name="T19" fmla="*/ 24 h 36"/>
                <a:gd name="T20" fmla="*/ 18 w 24"/>
                <a:gd name="T21" fmla="*/ 24 h 36"/>
                <a:gd name="T22" fmla="*/ 18 w 24"/>
                <a:gd name="T23" fmla="*/ 30 h 36"/>
                <a:gd name="T24" fmla="*/ 12 w 24"/>
                <a:gd name="T25" fmla="*/ 30 h 36"/>
                <a:gd name="T26" fmla="*/ 12 w 24"/>
                <a:gd name="T27" fmla="*/ 36 h 36"/>
                <a:gd name="T28" fmla="*/ 6 w 24"/>
                <a:gd name="T29" fmla="*/ 30 h 36"/>
                <a:gd name="T30" fmla="*/ 6 w 24"/>
                <a:gd name="T31" fmla="*/ 24 h 36"/>
                <a:gd name="T32" fmla="*/ 0 w 24"/>
                <a:gd name="T33" fmla="*/ 24 h 36"/>
                <a:gd name="T34" fmla="*/ 0 w 24"/>
                <a:gd name="T35" fmla="*/ 18 h 36"/>
                <a:gd name="T36" fmla="*/ 0 w 24"/>
                <a:gd name="T37" fmla="*/ 12 h 36"/>
                <a:gd name="T38" fmla="*/ 0 w 24"/>
                <a:gd name="T39" fmla="*/ 6 h 36"/>
                <a:gd name="T40" fmla="*/ 0 w 24"/>
                <a:gd name="T41" fmla="*/ 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36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2" name="Freeform 14"/>
            <p:cNvSpPr>
              <a:spLocks/>
            </p:cNvSpPr>
            <p:nvPr/>
          </p:nvSpPr>
          <p:spPr bwMode="auto">
            <a:xfrm>
              <a:off x="2586" y="2269"/>
              <a:ext cx="318" cy="282"/>
            </a:xfrm>
            <a:custGeom>
              <a:avLst/>
              <a:gdLst>
                <a:gd name="T0" fmla="*/ 12 w 318"/>
                <a:gd name="T1" fmla="*/ 108 h 282"/>
                <a:gd name="T2" fmla="*/ 24 w 318"/>
                <a:gd name="T3" fmla="*/ 96 h 282"/>
                <a:gd name="T4" fmla="*/ 42 w 318"/>
                <a:gd name="T5" fmla="*/ 90 h 282"/>
                <a:gd name="T6" fmla="*/ 66 w 318"/>
                <a:gd name="T7" fmla="*/ 84 h 282"/>
                <a:gd name="T8" fmla="*/ 72 w 318"/>
                <a:gd name="T9" fmla="*/ 66 h 282"/>
                <a:gd name="T10" fmla="*/ 78 w 318"/>
                <a:gd name="T11" fmla="*/ 60 h 282"/>
                <a:gd name="T12" fmla="*/ 90 w 318"/>
                <a:gd name="T13" fmla="*/ 48 h 282"/>
                <a:gd name="T14" fmla="*/ 96 w 318"/>
                <a:gd name="T15" fmla="*/ 36 h 282"/>
                <a:gd name="T16" fmla="*/ 108 w 318"/>
                <a:gd name="T17" fmla="*/ 30 h 282"/>
                <a:gd name="T18" fmla="*/ 120 w 318"/>
                <a:gd name="T19" fmla="*/ 42 h 282"/>
                <a:gd name="T20" fmla="*/ 126 w 318"/>
                <a:gd name="T21" fmla="*/ 36 h 282"/>
                <a:gd name="T22" fmla="*/ 138 w 318"/>
                <a:gd name="T23" fmla="*/ 18 h 282"/>
                <a:gd name="T24" fmla="*/ 150 w 318"/>
                <a:gd name="T25" fmla="*/ 6 h 282"/>
                <a:gd name="T26" fmla="*/ 156 w 318"/>
                <a:gd name="T27" fmla="*/ 6 h 282"/>
                <a:gd name="T28" fmla="*/ 174 w 318"/>
                <a:gd name="T29" fmla="*/ 12 h 282"/>
                <a:gd name="T30" fmla="*/ 180 w 318"/>
                <a:gd name="T31" fmla="*/ 12 h 282"/>
                <a:gd name="T32" fmla="*/ 180 w 318"/>
                <a:gd name="T33" fmla="*/ 24 h 282"/>
                <a:gd name="T34" fmla="*/ 180 w 318"/>
                <a:gd name="T35" fmla="*/ 42 h 282"/>
                <a:gd name="T36" fmla="*/ 198 w 318"/>
                <a:gd name="T37" fmla="*/ 54 h 282"/>
                <a:gd name="T38" fmla="*/ 216 w 318"/>
                <a:gd name="T39" fmla="*/ 66 h 282"/>
                <a:gd name="T40" fmla="*/ 222 w 318"/>
                <a:gd name="T41" fmla="*/ 30 h 282"/>
                <a:gd name="T42" fmla="*/ 228 w 318"/>
                <a:gd name="T43" fmla="*/ 0 h 282"/>
                <a:gd name="T44" fmla="*/ 234 w 318"/>
                <a:gd name="T45" fmla="*/ 12 h 282"/>
                <a:gd name="T46" fmla="*/ 246 w 318"/>
                <a:gd name="T47" fmla="*/ 36 h 282"/>
                <a:gd name="T48" fmla="*/ 252 w 318"/>
                <a:gd name="T49" fmla="*/ 54 h 282"/>
                <a:gd name="T50" fmla="*/ 264 w 318"/>
                <a:gd name="T51" fmla="*/ 78 h 282"/>
                <a:gd name="T52" fmla="*/ 282 w 318"/>
                <a:gd name="T53" fmla="*/ 90 h 282"/>
                <a:gd name="T54" fmla="*/ 288 w 318"/>
                <a:gd name="T55" fmla="*/ 102 h 282"/>
                <a:gd name="T56" fmla="*/ 294 w 318"/>
                <a:gd name="T57" fmla="*/ 114 h 282"/>
                <a:gd name="T58" fmla="*/ 306 w 318"/>
                <a:gd name="T59" fmla="*/ 132 h 282"/>
                <a:gd name="T60" fmla="*/ 312 w 318"/>
                <a:gd name="T61" fmla="*/ 150 h 282"/>
                <a:gd name="T62" fmla="*/ 318 w 318"/>
                <a:gd name="T63" fmla="*/ 174 h 282"/>
                <a:gd name="T64" fmla="*/ 312 w 318"/>
                <a:gd name="T65" fmla="*/ 198 h 282"/>
                <a:gd name="T66" fmla="*/ 306 w 318"/>
                <a:gd name="T67" fmla="*/ 216 h 282"/>
                <a:gd name="T68" fmla="*/ 300 w 318"/>
                <a:gd name="T69" fmla="*/ 234 h 282"/>
                <a:gd name="T70" fmla="*/ 294 w 318"/>
                <a:gd name="T71" fmla="*/ 252 h 282"/>
                <a:gd name="T72" fmla="*/ 282 w 318"/>
                <a:gd name="T73" fmla="*/ 270 h 282"/>
                <a:gd name="T74" fmla="*/ 264 w 318"/>
                <a:gd name="T75" fmla="*/ 276 h 282"/>
                <a:gd name="T76" fmla="*/ 252 w 318"/>
                <a:gd name="T77" fmla="*/ 276 h 282"/>
                <a:gd name="T78" fmla="*/ 228 w 318"/>
                <a:gd name="T79" fmla="*/ 276 h 282"/>
                <a:gd name="T80" fmla="*/ 210 w 318"/>
                <a:gd name="T81" fmla="*/ 264 h 282"/>
                <a:gd name="T82" fmla="*/ 204 w 318"/>
                <a:gd name="T83" fmla="*/ 246 h 282"/>
                <a:gd name="T84" fmla="*/ 198 w 318"/>
                <a:gd name="T85" fmla="*/ 240 h 282"/>
                <a:gd name="T86" fmla="*/ 192 w 318"/>
                <a:gd name="T87" fmla="*/ 234 h 282"/>
                <a:gd name="T88" fmla="*/ 198 w 318"/>
                <a:gd name="T89" fmla="*/ 216 h 282"/>
                <a:gd name="T90" fmla="*/ 186 w 318"/>
                <a:gd name="T91" fmla="*/ 228 h 282"/>
                <a:gd name="T92" fmla="*/ 174 w 318"/>
                <a:gd name="T93" fmla="*/ 240 h 282"/>
                <a:gd name="T94" fmla="*/ 162 w 318"/>
                <a:gd name="T95" fmla="*/ 216 h 282"/>
                <a:gd name="T96" fmla="*/ 144 w 318"/>
                <a:gd name="T97" fmla="*/ 204 h 282"/>
                <a:gd name="T98" fmla="*/ 114 w 318"/>
                <a:gd name="T99" fmla="*/ 210 h 282"/>
                <a:gd name="T100" fmla="*/ 84 w 318"/>
                <a:gd name="T101" fmla="*/ 222 h 282"/>
                <a:gd name="T102" fmla="*/ 66 w 318"/>
                <a:gd name="T103" fmla="*/ 228 h 282"/>
                <a:gd name="T104" fmla="*/ 48 w 318"/>
                <a:gd name="T105" fmla="*/ 234 h 282"/>
                <a:gd name="T106" fmla="*/ 30 w 318"/>
                <a:gd name="T107" fmla="*/ 240 h 282"/>
                <a:gd name="T108" fmla="*/ 18 w 318"/>
                <a:gd name="T109" fmla="*/ 228 h 282"/>
                <a:gd name="T110" fmla="*/ 18 w 318"/>
                <a:gd name="T111" fmla="*/ 204 h 282"/>
                <a:gd name="T112" fmla="*/ 12 w 318"/>
                <a:gd name="T113" fmla="*/ 174 h 282"/>
                <a:gd name="T114" fmla="*/ 0 w 318"/>
                <a:gd name="T115" fmla="*/ 150 h 282"/>
                <a:gd name="T116" fmla="*/ 0 w 318"/>
                <a:gd name="T117" fmla="*/ 144 h 282"/>
                <a:gd name="T118" fmla="*/ 6 w 318"/>
                <a:gd name="T119" fmla="*/ 138 h 282"/>
                <a:gd name="T120" fmla="*/ 6 w 318"/>
                <a:gd name="T121" fmla="*/ 114 h 28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" h="282">
                  <a:moveTo>
                    <a:pt x="6" y="108"/>
                  </a:moveTo>
                  <a:lnTo>
                    <a:pt x="6" y="114"/>
                  </a:lnTo>
                  <a:lnTo>
                    <a:pt x="12" y="108"/>
                  </a:lnTo>
                  <a:lnTo>
                    <a:pt x="12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0" y="96"/>
                  </a:lnTo>
                  <a:lnTo>
                    <a:pt x="36" y="96"/>
                  </a:lnTo>
                  <a:lnTo>
                    <a:pt x="42" y="90"/>
                  </a:lnTo>
                  <a:lnTo>
                    <a:pt x="48" y="90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2"/>
                  </a:lnTo>
                  <a:lnTo>
                    <a:pt x="72" y="66"/>
                  </a:lnTo>
                  <a:lnTo>
                    <a:pt x="72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84" y="66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0" y="42"/>
                  </a:lnTo>
                  <a:lnTo>
                    <a:pt x="96" y="42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2" y="30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6" y="36"/>
                  </a:lnTo>
                  <a:lnTo>
                    <a:pt x="132" y="42"/>
                  </a:lnTo>
                  <a:lnTo>
                    <a:pt x="126" y="36"/>
                  </a:lnTo>
                  <a:lnTo>
                    <a:pt x="132" y="30"/>
                  </a:lnTo>
                  <a:lnTo>
                    <a:pt x="132" y="24"/>
                  </a:lnTo>
                  <a:lnTo>
                    <a:pt x="138" y="18"/>
                  </a:lnTo>
                  <a:lnTo>
                    <a:pt x="144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44" y="6"/>
                  </a:lnTo>
                  <a:lnTo>
                    <a:pt x="150" y="6"/>
                  </a:lnTo>
                  <a:lnTo>
                    <a:pt x="156" y="6"/>
                  </a:lnTo>
                  <a:lnTo>
                    <a:pt x="162" y="12"/>
                  </a:lnTo>
                  <a:lnTo>
                    <a:pt x="168" y="12"/>
                  </a:lnTo>
                  <a:lnTo>
                    <a:pt x="174" y="12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80" y="12"/>
                  </a:lnTo>
                  <a:lnTo>
                    <a:pt x="186" y="12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0" y="36"/>
                  </a:lnTo>
                  <a:lnTo>
                    <a:pt x="180" y="42"/>
                  </a:lnTo>
                  <a:lnTo>
                    <a:pt x="186" y="48"/>
                  </a:lnTo>
                  <a:lnTo>
                    <a:pt x="192" y="54"/>
                  </a:lnTo>
                  <a:lnTo>
                    <a:pt x="198" y="54"/>
                  </a:lnTo>
                  <a:lnTo>
                    <a:pt x="204" y="60"/>
                  </a:lnTo>
                  <a:lnTo>
                    <a:pt x="210" y="66"/>
                  </a:lnTo>
                  <a:lnTo>
                    <a:pt x="216" y="66"/>
                  </a:lnTo>
                  <a:lnTo>
                    <a:pt x="222" y="54"/>
                  </a:lnTo>
                  <a:lnTo>
                    <a:pt x="222" y="42"/>
                  </a:lnTo>
                  <a:lnTo>
                    <a:pt x="222" y="30"/>
                  </a:lnTo>
                  <a:lnTo>
                    <a:pt x="228" y="18"/>
                  </a:lnTo>
                  <a:lnTo>
                    <a:pt x="228" y="12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40" y="18"/>
                  </a:lnTo>
                  <a:lnTo>
                    <a:pt x="240" y="30"/>
                  </a:lnTo>
                  <a:lnTo>
                    <a:pt x="246" y="36"/>
                  </a:lnTo>
                  <a:lnTo>
                    <a:pt x="252" y="42"/>
                  </a:lnTo>
                  <a:lnTo>
                    <a:pt x="252" y="48"/>
                  </a:lnTo>
                  <a:lnTo>
                    <a:pt x="252" y="54"/>
                  </a:lnTo>
                  <a:lnTo>
                    <a:pt x="258" y="60"/>
                  </a:lnTo>
                  <a:lnTo>
                    <a:pt x="258" y="72"/>
                  </a:lnTo>
                  <a:lnTo>
                    <a:pt x="264" y="78"/>
                  </a:lnTo>
                  <a:lnTo>
                    <a:pt x="270" y="84"/>
                  </a:lnTo>
                  <a:lnTo>
                    <a:pt x="276" y="90"/>
                  </a:lnTo>
                  <a:lnTo>
                    <a:pt x="282" y="90"/>
                  </a:lnTo>
                  <a:lnTo>
                    <a:pt x="282" y="96"/>
                  </a:lnTo>
                  <a:lnTo>
                    <a:pt x="282" y="102"/>
                  </a:lnTo>
                  <a:lnTo>
                    <a:pt x="288" y="102"/>
                  </a:lnTo>
                  <a:lnTo>
                    <a:pt x="288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94" y="120"/>
                  </a:lnTo>
                  <a:lnTo>
                    <a:pt x="300" y="126"/>
                  </a:lnTo>
                  <a:lnTo>
                    <a:pt x="306" y="132"/>
                  </a:lnTo>
                  <a:lnTo>
                    <a:pt x="312" y="138"/>
                  </a:lnTo>
                  <a:lnTo>
                    <a:pt x="312" y="144"/>
                  </a:lnTo>
                  <a:lnTo>
                    <a:pt x="312" y="150"/>
                  </a:lnTo>
                  <a:lnTo>
                    <a:pt x="318" y="162"/>
                  </a:lnTo>
                  <a:lnTo>
                    <a:pt x="318" y="168"/>
                  </a:lnTo>
                  <a:lnTo>
                    <a:pt x="318" y="174"/>
                  </a:lnTo>
                  <a:lnTo>
                    <a:pt x="318" y="186"/>
                  </a:lnTo>
                  <a:lnTo>
                    <a:pt x="312" y="192"/>
                  </a:lnTo>
                  <a:lnTo>
                    <a:pt x="312" y="198"/>
                  </a:lnTo>
                  <a:lnTo>
                    <a:pt x="312" y="210"/>
                  </a:lnTo>
                  <a:lnTo>
                    <a:pt x="312" y="216"/>
                  </a:lnTo>
                  <a:lnTo>
                    <a:pt x="306" y="216"/>
                  </a:lnTo>
                  <a:lnTo>
                    <a:pt x="306" y="222"/>
                  </a:lnTo>
                  <a:lnTo>
                    <a:pt x="300" y="228"/>
                  </a:lnTo>
                  <a:lnTo>
                    <a:pt x="300" y="234"/>
                  </a:lnTo>
                  <a:lnTo>
                    <a:pt x="294" y="240"/>
                  </a:lnTo>
                  <a:lnTo>
                    <a:pt x="294" y="246"/>
                  </a:lnTo>
                  <a:lnTo>
                    <a:pt x="294" y="252"/>
                  </a:lnTo>
                  <a:lnTo>
                    <a:pt x="294" y="258"/>
                  </a:lnTo>
                  <a:lnTo>
                    <a:pt x="288" y="264"/>
                  </a:lnTo>
                  <a:lnTo>
                    <a:pt x="282" y="270"/>
                  </a:lnTo>
                  <a:lnTo>
                    <a:pt x="276" y="270"/>
                  </a:lnTo>
                  <a:lnTo>
                    <a:pt x="270" y="276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58" y="282"/>
                  </a:lnTo>
                  <a:lnTo>
                    <a:pt x="252" y="276"/>
                  </a:lnTo>
                  <a:lnTo>
                    <a:pt x="246" y="276"/>
                  </a:lnTo>
                  <a:lnTo>
                    <a:pt x="240" y="282"/>
                  </a:lnTo>
                  <a:lnTo>
                    <a:pt x="228" y="276"/>
                  </a:lnTo>
                  <a:lnTo>
                    <a:pt x="222" y="276"/>
                  </a:lnTo>
                  <a:lnTo>
                    <a:pt x="216" y="270"/>
                  </a:lnTo>
                  <a:lnTo>
                    <a:pt x="210" y="264"/>
                  </a:lnTo>
                  <a:lnTo>
                    <a:pt x="210" y="258"/>
                  </a:lnTo>
                  <a:lnTo>
                    <a:pt x="204" y="252"/>
                  </a:lnTo>
                  <a:lnTo>
                    <a:pt x="204" y="246"/>
                  </a:lnTo>
                  <a:lnTo>
                    <a:pt x="198" y="246"/>
                  </a:lnTo>
                  <a:lnTo>
                    <a:pt x="198" y="234"/>
                  </a:lnTo>
                  <a:lnTo>
                    <a:pt x="198" y="240"/>
                  </a:lnTo>
                  <a:lnTo>
                    <a:pt x="192" y="240"/>
                  </a:lnTo>
                  <a:lnTo>
                    <a:pt x="186" y="240"/>
                  </a:lnTo>
                  <a:lnTo>
                    <a:pt x="192" y="234"/>
                  </a:lnTo>
                  <a:lnTo>
                    <a:pt x="192" y="228"/>
                  </a:lnTo>
                  <a:lnTo>
                    <a:pt x="198" y="222"/>
                  </a:lnTo>
                  <a:lnTo>
                    <a:pt x="198" y="216"/>
                  </a:lnTo>
                  <a:lnTo>
                    <a:pt x="192" y="216"/>
                  </a:lnTo>
                  <a:lnTo>
                    <a:pt x="192" y="222"/>
                  </a:lnTo>
                  <a:lnTo>
                    <a:pt x="186" y="228"/>
                  </a:lnTo>
                  <a:lnTo>
                    <a:pt x="180" y="234"/>
                  </a:lnTo>
                  <a:lnTo>
                    <a:pt x="180" y="240"/>
                  </a:lnTo>
                  <a:lnTo>
                    <a:pt x="174" y="240"/>
                  </a:lnTo>
                  <a:lnTo>
                    <a:pt x="174" y="234"/>
                  </a:lnTo>
                  <a:lnTo>
                    <a:pt x="168" y="222"/>
                  </a:lnTo>
                  <a:lnTo>
                    <a:pt x="162" y="216"/>
                  </a:lnTo>
                  <a:lnTo>
                    <a:pt x="156" y="210"/>
                  </a:lnTo>
                  <a:lnTo>
                    <a:pt x="150" y="210"/>
                  </a:lnTo>
                  <a:lnTo>
                    <a:pt x="144" y="204"/>
                  </a:lnTo>
                  <a:lnTo>
                    <a:pt x="138" y="204"/>
                  </a:lnTo>
                  <a:lnTo>
                    <a:pt x="126" y="204"/>
                  </a:lnTo>
                  <a:lnTo>
                    <a:pt x="114" y="210"/>
                  </a:lnTo>
                  <a:lnTo>
                    <a:pt x="102" y="210"/>
                  </a:lnTo>
                  <a:lnTo>
                    <a:pt x="90" y="216"/>
                  </a:lnTo>
                  <a:lnTo>
                    <a:pt x="84" y="222"/>
                  </a:lnTo>
                  <a:lnTo>
                    <a:pt x="84" y="228"/>
                  </a:lnTo>
                  <a:lnTo>
                    <a:pt x="72" y="228"/>
                  </a:lnTo>
                  <a:lnTo>
                    <a:pt x="66" y="228"/>
                  </a:lnTo>
                  <a:lnTo>
                    <a:pt x="60" y="228"/>
                  </a:lnTo>
                  <a:lnTo>
                    <a:pt x="54" y="228"/>
                  </a:lnTo>
                  <a:lnTo>
                    <a:pt x="48" y="234"/>
                  </a:lnTo>
                  <a:lnTo>
                    <a:pt x="42" y="240"/>
                  </a:lnTo>
                  <a:lnTo>
                    <a:pt x="36" y="240"/>
                  </a:lnTo>
                  <a:lnTo>
                    <a:pt x="30" y="240"/>
                  </a:lnTo>
                  <a:lnTo>
                    <a:pt x="24" y="240"/>
                  </a:lnTo>
                  <a:lnTo>
                    <a:pt x="18" y="234"/>
                  </a:lnTo>
                  <a:lnTo>
                    <a:pt x="18" y="228"/>
                  </a:lnTo>
                  <a:lnTo>
                    <a:pt x="18" y="222"/>
                  </a:lnTo>
                  <a:lnTo>
                    <a:pt x="18" y="216"/>
                  </a:lnTo>
                  <a:lnTo>
                    <a:pt x="18" y="204"/>
                  </a:lnTo>
                  <a:lnTo>
                    <a:pt x="18" y="192"/>
                  </a:lnTo>
                  <a:lnTo>
                    <a:pt x="12" y="186"/>
                  </a:lnTo>
                  <a:lnTo>
                    <a:pt x="12" y="174"/>
                  </a:lnTo>
                  <a:lnTo>
                    <a:pt x="6" y="162"/>
                  </a:lnTo>
                  <a:lnTo>
                    <a:pt x="0" y="156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6" y="150"/>
                  </a:lnTo>
                  <a:lnTo>
                    <a:pt x="0" y="144"/>
                  </a:lnTo>
                  <a:lnTo>
                    <a:pt x="6" y="150"/>
                  </a:lnTo>
                  <a:lnTo>
                    <a:pt x="6" y="144"/>
                  </a:lnTo>
                  <a:lnTo>
                    <a:pt x="6" y="138"/>
                  </a:lnTo>
                  <a:lnTo>
                    <a:pt x="0" y="126"/>
                  </a:lnTo>
                  <a:lnTo>
                    <a:pt x="6" y="120"/>
                  </a:lnTo>
                  <a:lnTo>
                    <a:pt x="6" y="114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3" name="Freeform 15"/>
            <p:cNvSpPr>
              <a:spLocks/>
            </p:cNvSpPr>
            <p:nvPr/>
          </p:nvSpPr>
          <p:spPr bwMode="auto">
            <a:xfrm>
              <a:off x="2034" y="2281"/>
              <a:ext cx="54" cy="132"/>
            </a:xfrm>
            <a:custGeom>
              <a:avLst/>
              <a:gdLst>
                <a:gd name="T0" fmla="*/ 6 w 54"/>
                <a:gd name="T1" fmla="*/ 126 h 132"/>
                <a:gd name="T2" fmla="*/ 0 w 54"/>
                <a:gd name="T3" fmla="*/ 120 h 132"/>
                <a:gd name="T4" fmla="*/ 0 w 54"/>
                <a:gd name="T5" fmla="*/ 114 h 132"/>
                <a:gd name="T6" fmla="*/ 0 w 54"/>
                <a:gd name="T7" fmla="*/ 108 h 132"/>
                <a:gd name="T8" fmla="*/ 0 w 54"/>
                <a:gd name="T9" fmla="*/ 102 h 132"/>
                <a:gd name="T10" fmla="*/ 0 w 54"/>
                <a:gd name="T11" fmla="*/ 96 h 132"/>
                <a:gd name="T12" fmla="*/ 0 w 54"/>
                <a:gd name="T13" fmla="*/ 90 h 132"/>
                <a:gd name="T14" fmla="*/ 6 w 54"/>
                <a:gd name="T15" fmla="*/ 84 h 132"/>
                <a:gd name="T16" fmla="*/ 6 w 54"/>
                <a:gd name="T17" fmla="*/ 78 h 132"/>
                <a:gd name="T18" fmla="*/ 6 w 54"/>
                <a:gd name="T19" fmla="*/ 72 h 132"/>
                <a:gd name="T20" fmla="*/ 6 w 54"/>
                <a:gd name="T21" fmla="*/ 66 h 132"/>
                <a:gd name="T22" fmla="*/ 6 w 54"/>
                <a:gd name="T23" fmla="*/ 60 h 132"/>
                <a:gd name="T24" fmla="*/ 6 w 54"/>
                <a:gd name="T25" fmla="*/ 54 h 132"/>
                <a:gd name="T26" fmla="*/ 6 w 54"/>
                <a:gd name="T27" fmla="*/ 48 h 132"/>
                <a:gd name="T28" fmla="*/ 6 w 54"/>
                <a:gd name="T29" fmla="*/ 42 h 132"/>
                <a:gd name="T30" fmla="*/ 12 w 54"/>
                <a:gd name="T31" fmla="*/ 36 h 132"/>
                <a:gd name="T32" fmla="*/ 18 w 54"/>
                <a:gd name="T33" fmla="*/ 36 h 132"/>
                <a:gd name="T34" fmla="*/ 24 w 54"/>
                <a:gd name="T35" fmla="*/ 36 h 132"/>
                <a:gd name="T36" fmla="*/ 24 w 54"/>
                <a:gd name="T37" fmla="*/ 30 h 132"/>
                <a:gd name="T38" fmla="*/ 30 w 54"/>
                <a:gd name="T39" fmla="*/ 30 h 132"/>
                <a:gd name="T40" fmla="*/ 30 w 54"/>
                <a:gd name="T41" fmla="*/ 24 h 132"/>
                <a:gd name="T42" fmla="*/ 36 w 54"/>
                <a:gd name="T43" fmla="*/ 24 h 132"/>
                <a:gd name="T44" fmla="*/ 36 w 54"/>
                <a:gd name="T45" fmla="*/ 18 h 132"/>
                <a:gd name="T46" fmla="*/ 36 w 54"/>
                <a:gd name="T47" fmla="*/ 12 h 132"/>
                <a:gd name="T48" fmla="*/ 42 w 54"/>
                <a:gd name="T49" fmla="*/ 12 h 132"/>
                <a:gd name="T50" fmla="*/ 42 w 54"/>
                <a:gd name="T51" fmla="*/ 6 h 132"/>
                <a:gd name="T52" fmla="*/ 42 w 54"/>
                <a:gd name="T53" fmla="*/ 0 h 132"/>
                <a:gd name="T54" fmla="*/ 48 w 54"/>
                <a:gd name="T55" fmla="*/ 6 h 132"/>
                <a:gd name="T56" fmla="*/ 54 w 54"/>
                <a:gd name="T57" fmla="*/ 12 h 132"/>
                <a:gd name="T58" fmla="*/ 54 w 54"/>
                <a:gd name="T59" fmla="*/ 18 h 132"/>
                <a:gd name="T60" fmla="*/ 54 w 54"/>
                <a:gd name="T61" fmla="*/ 24 h 132"/>
                <a:gd name="T62" fmla="*/ 54 w 54"/>
                <a:gd name="T63" fmla="*/ 30 h 132"/>
                <a:gd name="T64" fmla="*/ 54 w 54"/>
                <a:gd name="T65" fmla="*/ 36 h 132"/>
                <a:gd name="T66" fmla="*/ 54 w 54"/>
                <a:gd name="T67" fmla="*/ 30 h 132"/>
                <a:gd name="T68" fmla="*/ 48 w 54"/>
                <a:gd name="T69" fmla="*/ 36 h 132"/>
                <a:gd name="T70" fmla="*/ 48 w 54"/>
                <a:gd name="T71" fmla="*/ 42 h 132"/>
                <a:gd name="T72" fmla="*/ 48 w 54"/>
                <a:gd name="T73" fmla="*/ 54 h 132"/>
                <a:gd name="T74" fmla="*/ 48 w 54"/>
                <a:gd name="T75" fmla="*/ 60 h 132"/>
                <a:gd name="T76" fmla="*/ 48 w 54"/>
                <a:gd name="T77" fmla="*/ 66 h 132"/>
                <a:gd name="T78" fmla="*/ 42 w 54"/>
                <a:gd name="T79" fmla="*/ 66 h 132"/>
                <a:gd name="T80" fmla="*/ 42 w 54"/>
                <a:gd name="T81" fmla="*/ 72 h 132"/>
                <a:gd name="T82" fmla="*/ 42 w 54"/>
                <a:gd name="T83" fmla="*/ 78 h 132"/>
                <a:gd name="T84" fmla="*/ 42 w 54"/>
                <a:gd name="T85" fmla="*/ 84 h 132"/>
                <a:gd name="T86" fmla="*/ 36 w 54"/>
                <a:gd name="T87" fmla="*/ 90 h 132"/>
                <a:gd name="T88" fmla="*/ 36 w 54"/>
                <a:gd name="T89" fmla="*/ 96 h 132"/>
                <a:gd name="T90" fmla="*/ 36 w 54"/>
                <a:gd name="T91" fmla="*/ 102 h 132"/>
                <a:gd name="T92" fmla="*/ 36 w 54"/>
                <a:gd name="T93" fmla="*/ 108 h 132"/>
                <a:gd name="T94" fmla="*/ 36 w 54"/>
                <a:gd name="T95" fmla="*/ 114 h 132"/>
                <a:gd name="T96" fmla="*/ 30 w 54"/>
                <a:gd name="T97" fmla="*/ 120 h 132"/>
                <a:gd name="T98" fmla="*/ 30 w 54"/>
                <a:gd name="T99" fmla="*/ 126 h 132"/>
                <a:gd name="T100" fmla="*/ 24 w 54"/>
                <a:gd name="T101" fmla="*/ 126 h 132"/>
                <a:gd name="T102" fmla="*/ 18 w 54"/>
                <a:gd name="T103" fmla="*/ 126 h 132"/>
                <a:gd name="T104" fmla="*/ 18 w 54"/>
                <a:gd name="T105" fmla="*/ 132 h 132"/>
                <a:gd name="T106" fmla="*/ 12 w 54"/>
                <a:gd name="T107" fmla="*/ 132 h 132"/>
                <a:gd name="T108" fmla="*/ 6 w 54"/>
                <a:gd name="T109" fmla="*/ 126 h 1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4" h="132">
                  <a:moveTo>
                    <a:pt x="6" y="126"/>
                  </a:moveTo>
                  <a:lnTo>
                    <a:pt x="0" y="120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6" y="84"/>
                  </a:lnTo>
                  <a:lnTo>
                    <a:pt x="6" y="78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54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36" y="90"/>
                  </a:lnTo>
                  <a:lnTo>
                    <a:pt x="36" y="96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30" y="126"/>
                  </a:lnTo>
                  <a:lnTo>
                    <a:pt x="24" y="126"/>
                  </a:lnTo>
                  <a:lnTo>
                    <a:pt x="18" y="126"/>
                  </a:lnTo>
                  <a:lnTo>
                    <a:pt x="18" y="132"/>
                  </a:lnTo>
                  <a:lnTo>
                    <a:pt x="12" y="132"/>
                  </a:lnTo>
                  <a:lnTo>
                    <a:pt x="6" y="126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4" name="Freeform 16"/>
            <p:cNvSpPr>
              <a:spLocks/>
            </p:cNvSpPr>
            <p:nvPr/>
          </p:nvSpPr>
          <p:spPr bwMode="auto">
            <a:xfrm>
              <a:off x="1554" y="1795"/>
              <a:ext cx="540" cy="714"/>
            </a:xfrm>
            <a:custGeom>
              <a:avLst/>
              <a:gdLst>
                <a:gd name="T0" fmla="*/ 234 w 540"/>
                <a:gd name="T1" fmla="*/ 504 h 714"/>
                <a:gd name="T2" fmla="*/ 246 w 540"/>
                <a:gd name="T3" fmla="*/ 468 h 714"/>
                <a:gd name="T4" fmla="*/ 240 w 540"/>
                <a:gd name="T5" fmla="*/ 438 h 714"/>
                <a:gd name="T6" fmla="*/ 222 w 540"/>
                <a:gd name="T7" fmla="*/ 408 h 714"/>
                <a:gd name="T8" fmla="*/ 210 w 540"/>
                <a:gd name="T9" fmla="*/ 372 h 714"/>
                <a:gd name="T10" fmla="*/ 216 w 540"/>
                <a:gd name="T11" fmla="*/ 354 h 714"/>
                <a:gd name="T12" fmla="*/ 204 w 540"/>
                <a:gd name="T13" fmla="*/ 330 h 714"/>
                <a:gd name="T14" fmla="*/ 180 w 540"/>
                <a:gd name="T15" fmla="*/ 324 h 714"/>
                <a:gd name="T16" fmla="*/ 150 w 540"/>
                <a:gd name="T17" fmla="*/ 312 h 714"/>
                <a:gd name="T18" fmla="*/ 114 w 540"/>
                <a:gd name="T19" fmla="*/ 324 h 714"/>
                <a:gd name="T20" fmla="*/ 84 w 540"/>
                <a:gd name="T21" fmla="*/ 330 h 714"/>
                <a:gd name="T22" fmla="*/ 48 w 540"/>
                <a:gd name="T23" fmla="*/ 306 h 714"/>
                <a:gd name="T24" fmla="*/ 30 w 540"/>
                <a:gd name="T25" fmla="*/ 276 h 714"/>
                <a:gd name="T26" fmla="*/ 12 w 540"/>
                <a:gd name="T27" fmla="*/ 258 h 714"/>
                <a:gd name="T28" fmla="*/ 6 w 540"/>
                <a:gd name="T29" fmla="*/ 234 h 714"/>
                <a:gd name="T30" fmla="*/ 12 w 540"/>
                <a:gd name="T31" fmla="*/ 186 h 714"/>
                <a:gd name="T32" fmla="*/ 6 w 540"/>
                <a:gd name="T33" fmla="*/ 156 h 714"/>
                <a:gd name="T34" fmla="*/ 24 w 540"/>
                <a:gd name="T35" fmla="*/ 120 h 714"/>
                <a:gd name="T36" fmla="*/ 48 w 540"/>
                <a:gd name="T37" fmla="*/ 90 h 714"/>
                <a:gd name="T38" fmla="*/ 60 w 540"/>
                <a:gd name="T39" fmla="*/ 60 h 714"/>
                <a:gd name="T40" fmla="*/ 90 w 540"/>
                <a:gd name="T41" fmla="*/ 24 h 714"/>
                <a:gd name="T42" fmla="*/ 126 w 540"/>
                <a:gd name="T43" fmla="*/ 24 h 714"/>
                <a:gd name="T44" fmla="*/ 156 w 540"/>
                <a:gd name="T45" fmla="*/ 6 h 714"/>
                <a:gd name="T46" fmla="*/ 192 w 540"/>
                <a:gd name="T47" fmla="*/ 6 h 714"/>
                <a:gd name="T48" fmla="*/ 222 w 540"/>
                <a:gd name="T49" fmla="*/ 0 h 714"/>
                <a:gd name="T50" fmla="*/ 222 w 540"/>
                <a:gd name="T51" fmla="*/ 30 h 714"/>
                <a:gd name="T52" fmla="*/ 246 w 540"/>
                <a:gd name="T53" fmla="*/ 48 h 714"/>
                <a:gd name="T54" fmla="*/ 282 w 540"/>
                <a:gd name="T55" fmla="*/ 72 h 714"/>
                <a:gd name="T56" fmla="*/ 300 w 540"/>
                <a:gd name="T57" fmla="*/ 48 h 714"/>
                <a:gd name="T58" fmla="*/ 330 w 540"/>
                <a:gd name="T59" fmla="*/ 54 h 714"/>
                <a:gd name="T60" fmla="*/ 372 w 540"/>
                <a:gd name="T61" fmla="*/ 66 h 714"/>
                <a:gd name="T62" fmla="*/ 390 w 540"/>
                <a:gd name="T63" fmla="*/ 72 h 714"/>
                <a:gd name="T64" fmla="*/ 402 w 540"/>
                <a:gd name="T65" fmla="*/ 102 h 714"/>
                <a:gd name="T66" fmla="*/ 420 w 540"/>
                <a:gd name="T67" fmla="*/ 138 h 714"/>
                <a:gd name="T68" fmla="*/ 432 w 540"/>
                <a:gd name="T69" fmla="*/ 174 h 714"/>
                <a:gd name="T70" fmla="*/ 444 w 540"/>
                <a:gd name="T71" fmla="*/ 204 h 714"/>
                <a:gd name="T72" fmla="*/ 468 w 540"/>
                <a:gd name="T73" fmla="*/ 234 h 714"/>
                <a:gd name="T74" fmla="*/ 474 w 540"/>
                <a:gd name="T75" fmla="*/ 258 h 714"/>
                <a:gd name="T76" fmla="*/ 504 w 540"/>
                <a:gd name="T77" fmla="*/ 270 h 714"/>
                <a:gd name="T78" fmla="*/ 540 w 540"/>
                <a:gd name="T79" fmla="*/ 258 h 714"/>
                <a:gd name="T80" fmla="*/ 534 w 540"/>
                <a:gd name="T81" fmla="*/ 294 h 714"/>
                <a:gd name="T82" fmla="*/ 510 w 540"/>
                <a:gd name="T83" fmla="*/ 330 h 714"/>
                <a:gd name="T84" fmla="*/ 486 w 540"/>
                <a:gd name="T85" fmla="*/ 360 h 714"/>
                <a:gd name="T86" fmla="*/ 462 w 540"/>
                <a:gd name="T87" fmla="*/ 390 h 714"/>
                <a:gd name="T88" fmla="*/ 444 w 540"/>
                <a:gd name="T89" fmla="*/ 432 h 714"/>
                <a:gd name="T90" fmla="*/ 450 w 540"/>
                <a:gd name="T91" fmla="*/ 462 h 714"/>
                <a:gd name="T92" fmla="*/ 456 w 540"/>
                <a:gd name="T93" fmla="*/ 492 h 714"/>
                <a:gd name="T94" fmla="*/ 450 w 540"/>
                <a:gd name="T95" fmla="*/ 528 h 714"/>
                <a:gd name="T96" fmla="*/ 426 w 540"/>
                <a:gd name="T97" fmla="*/ 552 h 714"/>
                <a:gd name="T98" fmla="*/ 414 w 540"/>
                <a:gd name="T99" fmla="*/ 582 h 714"/>
                <a:gd name="T100" fmla="*/ 408 w 540"/>
                <a:gd name="T101" fmla="*/ 612 h 714"/>
                <a:gd name="T102" fmla="*/ 396 w 540"/>
                <a:gd name="T103" fmla="*/ 642 h 714"/>
                <a:gd name="T104" fmla="*/ 372 w 540"/>
                <a:gd name="T105" fmla="*/ 678 h 714"/>
                <a:gd name="T106" fmla="*/ 342 w 540"/>
                <a:gd name="T107" fmla="*/ 702 h 714"/>
                <a:gd name="T108" fmla="*/ 306 w 540"/>
                <a:gd name="T109" fmla="*/ 708 h 714"/>
                <a:gd name="T110" fmla="*/ 282 w 540"/>
                <a:gd name="T111" fmla="*/ 702 h 714"/>
                <a:gd name="T112" fmla="*/ 276 w 540"/>
                <a:gd name="T113" fmla="*/ 672 h 714"/>
                <a:gd name="T114" fmla="*/ 264 w 540"/>
                <a:gd name="T115" fmla="*/ 642 h 714"/>
                <a:gd name="T116" fmla="*/ 252 w 540"/>
                <a:gd name="T117" fmla="*/ 612 h 714"/>
                <a:gd name="T118" fmla="*/ 246 w 540"/>
                <a:gd name="T119" fmla="*/ 582 h 714"/>
                <a:gd name="T120" fmla="*/ 234 w 540"/>
                <a:gd name="T121" fmla="*/ 552 h 7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40" h="714">
                  <a:moveTo>
                    <a:pt x="228" y="534"/>
                  </a:moveTo>
                  <a:lnTo>
                    <a:pt x="228" y="528"/>
                  </a:lnTo>
                  <a:lnTo>
                    <a:pt x="228" y="522"/>
                  </a:lnTo>
                  <a:lnTo>
                    <a:pt x="234" y="516"/>
                  </a:lnTo>
                  <a:lnTo>
                    <a:pt x="234" y="510"/>
                  </a:lnTo>
                  <a:lnTo>
                    <a:pt x="234" y="504"/>
                  </a:lnTo>
                  <a:lnTo>
                    <a:pt x="234" y="498"/>
                  </a:lnTo>
                  <a:lnTo>
                    <a:pt x="240" y="492"/>
                  </a:lnTo>
                  <a:lnTo>
                    <a:pt x="246" y="486"/>
                  </a:lnTo>
                  <a:lnTo>
                    <a:pt x="246" y="480"/>
                  </a:lnTo>
                  <a:lnTo>
                    <a:pt x="246" y="474"/>
                  </a:lnTo>
                  <a:lnTo>
                    <a:pt x="246" y="468"/>
                  </a:lnTo>
                  <a:lnTo>
                    <a:pt x="240" y="462"/>
                  </a:lnTo>
                  <a:lnTo>
                    <a:pt x="240" y="456"/>
                  </a:lnTo>
                  <a:lnTo>
                    <a:pt x="246" y="450"/>
                  </a:lnTo>
                  <a:lnTo>
                    <a:pt x="240" y="450"/>
                  </a:lnTo>
                  <a:lnTo>
                    <a:pt x="240" y="444"/>
                  </a:lnTo>
                  <a:lnTo>
                    <a:pt x="240" y="438"/>
                  </a:lnTo>
                  <a:lnTo>
                    <a:pt x="234" y="432"/>
                  </a:lnTo>
                  <a:lnTo>
                    <a:pt x="234" y="426"/>
                  </a:lnTo>
                  <a:lnTo>
                    <a:pt x="234" y="420"/>
                  </a:lnTo>
                  <a:lnTo>
                    <a:pt x="228" y="414"/>
                  </a:lnTo>
                  <a:lnTo>
                    <a:pt x="228" y="408"/>
                  </a:lnTo>
                  <a:lnTo>
                    <a:pt x="222" y="408"/>
                  </a:lnTo>
                  <a:lnTo>
                    <a:pt x="222" y="402"/>
                  </a:lnTo>
                  <a:lnTo>
                    <a:pt x="216" y="396"/>
                  </a:lnTo>
                  <a:lnTo>
                    <a:pt x="210" y="390"/>
                  </a:lnTo>
                  <a:lnTo>
                    <a:pt x="210" y="384"/>
                  </a:lnTo>
                  <a:lnTo>
                    <a:pt x="210" y="378"/>
                  </a:lnTo>
                  <a:lnTo>
                    <a:pt x="210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60"/>
                  </a:lnTo>
                  <a:lnTo>
                    <a:pt x="216" y="360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216" y="348"/>
                  </a:lnTo>
                  <a:lnTo>
                    <a:pt x="216" y="342"/>
                  </a:lnTo>
                  <a:lnTo>
                    <a:pt x="216" y="336"/>
                  </a:lnTo>
                  <a:lnTo>
                    <a:pt x="216" y="330"/>
                  </a:lnTo>
                  <a:lnTo>
                    <a:pt x="210" y="330"/>
                  </a:lnTo>
                  <a:lnTo>
                    <a:pt x="204" y="330"/>
                  </a:lnTo>
                  <a:lnTo>
                    <a:pt x="204" y="324"/>
                  </a:lnTo>
                  <a:lnTo>
                    <a:pt x="198" y="330"/>
                  </a:lnTo>
                  <a:lnTo>
                    <a:pt x="192" y="324"/>
                  </a:lnTo>
                  <a:lnTo>
                    <a:pt x="192" y="330"/>
                  </a:lnTo>
                  <a:lnTo>
                    <a:pt x="186" y="330"/>
                  </a:lnTo>
                  <a:lnTo>
                    <a:pt x="180" y="324"/>
                  </a:lnTo>
                  <a:lnTo>
                    <a:pt x="180" y="318"/>
                  </a:lnTo>
                  <a:lnTo>
                    <a:pt x="174" y="312"/>
                  </a:lnTo>
                  <a:lnTo>
                    <a:pt x="168" y="306"/>
                  </a:lnTo>
                  <a:lnTo>
                    <a:pt x="162" y="312"/>
                  </a:lnTo>
                  <a:lnTo>
                    <a:pt x="156" y="312"/>
                  </a:lnTo>
                  <a:lnTo>
                    <a:pt x="150" y="312"/>
                  </a:lnTo>
                  <a:lnTo>
                    <a:pt x="144" y="318"/>
                  </a:lnTo>
                  <a:lnTo>
                    <a:pt x="138" y="318"/>
                  </a:lnTo>
                  <a:lnTo>
                    <a:pt x="132" y="318"/>
                  </a:lnTo>
                  <a:lnTo>
                    <a:pt x="126" y="324"/>
                  </a:lnTo>
                  <a:lnTo>
                    <a:pt x="120" y="324"/>
                  </a:lnTo>
                  <a:lnTo>
                    <a:pt x="114" y="324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96" y="324"/>
                  </a:lnTo>
                  <a:lnTo>
                    <a:pt x="90" y="324"/>
                  </a:lnTo>
                  <a:lnTo>
                    <a:pt x="84" y="324"/>
                  </a:lnTo>
                  <a:lnTo>
                    <a:pt x="84" y="330"/>
                  </a:lnTo>
                  <a:lnTo>
                    <a:pt x="78" y="330"/>
                  </a:lnTo>
                  <a:lnTo>
                    <a:pt x="72" y="324"/>
                  </a:lnTo>
                  <a:lnTo>
                    <a:pt x="60" y="318"/>
                  </a:lnTo>
                  <a:lnTo>
                    <a:pt x="60" y="312"/>
                  </a:lnTo>
                  <a:lnTo>
                    <a:pt x="54" y="312"/>
                  </a:lnTo>
                  <a:lnTo>
                    <a:pt x="48" y="306"/>
                  </a:lnTo>
                  <a:lnTo>
                    <a:pt x="42" y="300"/>
                  </a:lnTo>
                  <a:lnTo>
                    <a:pt x="36" y="294"/>
                  </a:lnTo>
                  <a:lnTo>
                    <a:pt x="36" y="288"/>
                  </a:lnTo>
                  <a:lnTo>
                    <a:pt x="36" y="282"/>
                  </a:lnTo>
                  <a:lnTo>
                    <a:pt x="30" y="282"/>
                  </a:lnTo>
                  <a:lnTo>
                    <a:pt x="30" y="276"/>
                  </a:lnTo>
                  <a:lnTo>
                    <a:pt x="24" y="276"/>
                  </a:lnTo>
                  <a:lnTo>
                    <a:pt x="24" y="270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18" y="258"/>
                  </a:lnTo>
                  <a:lnTo>
                    <a:pt x="12" y="258"/>
                  </a:lnTo>
                  <a:lnTo>
                    <a:pt x="6" y="252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6" y="234"/>
                  </a:lnTo>
                  <a:lnTo>
                    <a:pt x="0" y="228"/>
                  </a:lnTo>
                  <a:lnTo>
                    <a:pt x="6" y="228"/>
                  </a:lnTo>
                  <a:lnTo>
                    <a:pt x="6" y="216"/>
                  </a:lnTo>
                  <a:lnTo>
                    <a:pt x="12" y="204"/>
                  </a:lnTo>
                  <a:lnTo>
                    <a:pt x="12" y="192"/>
                  </a:lnTo>
                  <a:lnTo>
                    <a:pt x="12" y="186"/>
                  </a:lnTo>
                  <a:lnTo>
                    <a:pt x="6" y="180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6" y="168"/>
                  </a:lnTo>
                  <a:lnTo>
                    <a:pt x="6" y="162"/>
                  </a:lnTo>
                  <a:lnTo>
                    <a:pt x="6" y="156"/>
                  </a:lnTo>
                  <a:lnTo>
                    <a:pt x="12" y="150"/>
                  </a:lnTo>
                  <a:lnTo>
                    <a:pt x="12" y="144"/>
                  </a:lnTo>
                  <a:lnTo>
                    <a:pt x="12" y="138"/>
                  </a:lnTo>
                  <a:lnTo>
                    <a:pt x="18" y="138"/>
                  </a:lnTo>
                  <a:lnTo>
                    <a:pt x="18" y="126"/>
                  </a:lnTo>
                  <a:lnTo>
                    <a:pt x="24" y="120"/>
                  </a:lnTo>
                  <a:lnTo>
                    <a:pt x="24" y="114"/>
                  </a:lnTo>
                  <a:lnTo>
                    <a:pt x="30" y="108"/>
                  </a:lnTo>
                  <a:lnTo>
                    <a:pt x="36" y="102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48" y="90"/>
                  </a:lnTo>
                  <a:lnTo>
                    <a:pt x="54" y="90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66" y="54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24"/>
                  </a:lnTo>
                  <a:lnTo>
                    <a:pt x="108" y="24"/>
                  </a:lnTo>
                  <a:lnTo>
                    <a:pt x="114" y="24"/>
                  </a:lnTo>
                  <a:lnTo>
                    <a:pt x="126" y="24"/>
                  </a:lnTo>
                  <a:lnTo>
                    <a:pt x="132" y="18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44" y="12"/>
                  </a:lnTo>
                  <a:lnTo>
                    <a:pt x="150" y="12"/>
                  </a:lnTo>
                  <a:lnTo>
                    <a:pt x="156" y="6"/>
                  </a:lnTo>
                  <a:lnTo>
                    <a:pt x="162" y="6"/>
                  </a:lnTo>
                  <a:lnTo>
                    <a:pt x="168" y="6"/>
                  </a:lnTo>
                  <a:lnTo>
                    <a:pt x="174" y="6"/>
                  </a:lnTo>
                  <a:lnTo>
                    <a:pt x="180" y="6"/>
                  </a:lnTo>
                  <a:lnTo>
                    <a:pt x="186" y="6"/>
                  </a:lnTo>
                  <a:lnTo>
                    <a:pt x="192" y="6"/>
                  </a:lnTo>
                  <a:lnTo>
                    <a:pt x="198" y="6"/>
                  </a:lnTo>
                  <a:lnTo>
                    <a:pt x="204" y="6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6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12"/>
                  </a:lnTo>
                  <a:lnTo>
                    <a:pt x="222" y="18"/>
                  </a:lnTo>
                  <a:lnTo>
                    <a:pt x="228" y="18"/>
                  </a:lnTo>
                  <a:lnTo>
                    <a:pt x="228" y="24"/>
                  </a:lnTo>
                  <a:lnTo>
                    <a:pt x="222" y="30"/>
                  </a:lnTo>
                  <a:lnTo>
                    <a:pt x="216" y="36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34" y="48"/>
                  </a:lnTo>
                  <a:lnTo>
                    <a:pt x="240" y="48"/>
                  </a:lnTo>
                  <a:lnTo>
                    <a:pt x="246" y="48"/>
                  </a:lnTo>
                  <a:lnTo>
                    <a:pt x="252" y="54"/>
                  </a:lnTo>
                  <a:lnTo>
                    <a:pt x="258" y="54"/>
                  </a:lnTo>
                  <a:lnTo>
                    <a:pt x="258" y="60"/>
                  </a:lnTo>
                  <a:lnTo>
                    <a:pt x="264" y="66"/>
                  </a:lnTo>
                  <a:lnTo>
                    <a:pt x="276" y="66"/>
                  </a:lnTo>
                  <a:lnTo>
                    <a:pt x="282" y="72"/>
                  </a:lnTo>
                  <a:lnTo>
                    <a:pt x="288" y="72"/>
                  </a:lnTo>
                  <a:lnTo>
                    <a:pt x="294" y="72"/>
                  </a:lnTo>
                  <a:lnTo>
                    <a:pt x="294" y="66"/>
                  </a:lnTo>
                  <a:lnTo>
                    <a:pt x="294" y="60"/>
                  </a:lnTo>
                  <a:lnTo>
                    <a:pt x="294" y="54"/>
                  </a:lnTo>
                  <a:lnTo>
                    <a:pt x="300" y="48"/>
                  </a:lnTo>
                  <a:lnTo>
                    <a:pt x="306" y="48"/>
                  </a:lnTo>
                  <a:lnTo>
                    <a:pt x="312" y="48"/>
                  </a:lnTo>
                  <a:lnTo>
                    <a:pt x="318" y="48"/>
                  </a:lnTo>
                  <a:lnTo>
                    <a:pt x="318" y="54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36" y="60"/>
                  </a:lnTo>
                  <a:lnTo>
                    <a:pt x="342" y="60"/>
                  </a:lnTo>
                  <a:lnTo>
                    <a:pt x="354" y="60"/>
                  </a:lnTo>
                  <a:lnTo>
                    <a:pt x="360" y="66"/>
                  </a:lnTo>
                  <a:lnTo>
                    <a:pt x="366" y="66"/>
                  </a:lnTo>
                  <a:lnTo>
                    <a:pt x="372" y="66"/>
                  </a:lnTo>
                  <a:lnTo>
                    <a:pt x="378" y="60"/>
                  </a:lnTo>
                  <a:lnTo>
                    <a:pt x="384" y="60"/>
                  </a:lnTo>
                  <a:lnTo>
                    <a:pt x="390" y="66"/>
                  </a:lnTo>
                  <a:lnTo>
                    <a:pt x="390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96" y="72"/>
                  </a:lnTo>
                  <a:lnTo>
                    <a:pt x="396" y="78"/>
                  </a:lnTo>
                  <a:lnTo>
                    <a:pt x="396" y="84"/>
                  </a:lnTo>
                  <a:lnTo>
                    <a:pt x="396" y="90"/>
                  </a:lnTo>
                  <a:lnTo>
                    <a:pt x="402" y="96"/>
                  </a:lnTo>
                  <a:lnTo>
                    <a:pt x="402" y="102"/>
                  </a:lnTo>
                  <a:lnTo>
                    <a:pt x="408" y="108"/>
                  </a:lnTo>
                  <a:lnTo>
                    <a:pt x="408" y="114"/>
                  </a:lnTo>
                  <a:lnTo>
                    <a:pt x="408" y="120"/>
                  </a:lnTo>
                  <a:lnTo>
                    <a:pt x="414" y="126"/>
                  </a:lnTo>
                  <a:lnTo>
                    <a:pt x="414" y="132"/>
                  </a:lnTo>
                  <a:lnTo>
                    <a:pt x="420" y="138"/>
                  </a:lnTo>
                  <a:lnTo>
                    <a:pt x="420" y="144"/>
                  </a:lnTo>
                  <a:lnTo>
                    <a:pt x="426" y="150"/>
                  </a:lnTo>
                  <a:lnTo>
                    <a:pt x="426" y="156"/>
                  </a:lnTo>
                  <a:lnTo>
                    <a:pt x="432" y="162"/>
                  </a:lnTo>
                  <a:lnTo>
                    <a:pt x="432" y="168"/>
                  </a:lnTo>
                  <a:lnTo>
                    <a:pt x="432" y="174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38" y="192"/>
                  </a:lnTo>
                  <a:lnTo>
                    <a:pt x="444" y="192"/>
                  </a:lnTo>
                  <a:lnTo>
                    <a:pt x="444" y="198"/>
                  </a:lnTo>
                  <a:lnTo>
                    <a:pt x="444" y="204"/>
                  </a:lnTo>
                  <a:lnTo>
                    <a:pt x="450" y="210"/>
                  </a:lnTo>
                  <a:lnTo>
                    <a:pt x="450" y="222"/>
                  </a:lnTo>
                  <a:lnTo>
                    <a:pt x="456" y="222"/>
                  </a:lnTo>
                  <a:lnTo>
                    <a:pt x="456" y="228"/>
                  </a:lnTo>
                  <a:lnTo>
                    <a:pt x="462" y="228"/>
                  </a:lnTo>
                  <a:lnTo>
                    <a:pt x="468" y="234"/>
                  </a:lnTo>
                  <a:lnTo>
                    <a:pt x="468" y="240"/>
                  </a:lnTo>
                  <a:lnTo>
                    <a:pt x="474" y="240"/>
                  </a:lnTo>
                  <a:lnTo>
                    <a:pt x="474" y="246"/>
                  </a:lnTo>
                  <a:lnTo>
                    <a:pt x="480" y="246"/>
                  </a:lnTo>
                  <a:lnTo>
                    <a:pt x="480" y="252"/>
                  </a:lnTo>
                  <a:lnTo>
                    <a:pt x="474" y="258"/>
                  </a:lnTo>
                  <a:lnTo>
                    <a:pt x="480" y="258"/>
                  </a:lnTo>
                  <a:lnTo>
                    <a:pt x="486" y="264"/>
                  </a:lnTo>
                  <a:lnTo>
                    <a:pt x="486" y="270"/>
                  </a:lnTo>
                  <a:lnTo>
                    <a:pt x="492" y="270"/>
                  </a:lnTo>
                  <a:lnTo>
                    <a:pt x="498" y="264"/>
                  </a:lnTo>
                  <a:lnTo>
                    <a:pt x="504" y="270"/>
                  </a:lnTo>
                  <a:lnTo>
                    <a:pt x="510" y="264"/>
                  </a:lnTo>
                  <a:lnTo>
                    <a:pt x="516" y="264"/>
                  </a:lnTo>
                  <a:lnTo>
                    <a:pt x="522" y="264"/>
                  </a:lnTo>
                  <a:lnTo>
                    <a:pt x="528" y="258"/>
                  </a:lnTo>
                  <a:lnTo>
                    <a:pt x="534" y="258"/>
                  </a:lnTo>
                  <a:lnTo>
                    <a:pt x="540" y="258"/>
                  </a:lnTo>
                  <a:lnTo>
                    <a:pt x="540" y="264"/>
                  </a:lnTo>
                  <a:lnTo>
                    <a:pt x="540" y="270"/>
                  </a:lnTo>
                  <a:lnTo>
                    <a:pt x="540" y="276"/>
                  </a:lnTo>
                  <a:lnTo>
                    <a:pt x="540" y="282"/>
                  </a:lnTo>
                  <a:lnTo>
                    <a:pt x="534" y="288"/>
                  </a:lnTo>
                  <a:lnTo>
                    <a:pt x="534" y="294"/>
                  </a:lnTo>
                  <a:lnTo>
                    <a:pt x="528" y="300"/>
                  </a:lnTo>
                  <a:lnTo>
                    <a:pt x="528" y="306"/>
                  </a:lnTo>
                  <a:lnTo>
                    <a:pt x="522" y="312"/>
                  </a:lnTo>
                  <a:lnTo>
                    <a:pt x="522" y="318"/>
                  </a:lnTo>
                  <a:lnTo>
                    <a:pt x="516" y="330"/>
                  </a:lnTo>
                  <a:lnTo>
                    <a:pt x="510" y="330"/>
                  </a:lnTo>
                  <a:lnTo>
                    <a:pt x="510" y="336"/>
                  </a:lnTo>
                  <a:lnTo>
                    <a:pt x="504" y="342"/>
                  </a:lnTo>
                  <a:lnTo>
                    <a:pt x="504" y="348"/>
                  </a:lnTo>
                  <a:lnTo>
                    <a:pt x="498" y="348"/>
                  </a:lnTo>
                  <a:lnTo>
                    <a:pt x="492" y="354"/>
                  </a:lnTo>
                  <a:lnTo>
                    <a:pt x="486" y="360"/>
                  </a:lnTo>
                  <a:lnTo>
                    <a:pt x="480" y="366"/>
                  </a:lnTo>
                  <a:lnTo>
                    <a:pt x="474" y="372"/>
                  </a:lnTo>
                  <a:lnTo>
                    <a:pt x="474" y="378"/>
                  </a:lnTo>
                  <a:lnTo>
                    <a:pt x="468" y="378"/>
                  </a:lnTo>
                  <a:lnTo>
                    <a:pt x="468" y="384"/>
                  </a:lnTo>
                  <a:lnTo>
                    <a:pt x="462" y="390"/>
                  </a:lnTo>
                  <a:lnTo>
                    <a:pt x="456" y="396"/>
                  </a:lnTo>
                  <a:lnTo>
                    <a:pt x="456" y="402"/>
                  </a:lnTo>
                  <a:lnTo>
                    <a:pt x="450" y="414"/>
                  </a:lnTo>
                  <a:lnTo>
                    <a:pt x="450" y="420"/>
                  </a:lnTo>
                  <a:lnTo>
                    <a:pt x="444" y="426"/>
                  </a:lnTo>
                  <a:lnTo>
                    <a:pt x="444" y="432"/>
                  </a:lnTo>
                  <a:lnTo>
                    <a:pt x="450" y="432"/>
                  </a:lnTo>
                  <a:lnTo>
                    <a:pt x="450" y="438"/>
                  </a:lnTo>
                  <a:lnTo>
                    <a:pt x="450" y="444"/>
                  </a:lnTo>
                  <a:lnTo>
                    <a:pt x="450" y="450"/>
                  </a:lnTo>
                  <a:lnTo>
                    <a:pt x="450" y="456"/>
                  </a:lnTo>
                  <a:lnTo>
                    <a:pt x="450" y="462"/>
                  </a:lnTo>
                  <a:lnTo>
                    <a:pt x="456" y="462"/>
                  </a:lnTo>
                  <a:lnTo>
                    <a:pt x="456" y="468"/>
                  </a:lnTo>
                  <a:lnTo>
                    <a:pt x="456" y="474"/>
                  </a:lnTo>
                  <a:lnTo>
                    <a:pt x="456" y="480"/>
                  </a:lnTo>
                  <a:lnTo>
                    <a:pt x="456" y="486"/>
                  </a:lnTo>
                  <a:lnTo>
                    <a:pt x="456" y="492"/>
                  </a:lnTo>
                  <a:lnTo>
                    <a:pt x="456" y="498"/>
                  </a:lnTo>
                  <a:lnTo>
                    <a:pt x="456" y="504"/>
                  </a:lnTo>
                  <a:lnTo>
                    <a:pt x="456" y="510"/>
                  </a:lnTo>
                  <a:lnTo>
                    <a:pt x="456" y="516"/>
                  </a:lnTo>
                  <a:lnTo>
                    <a:pt x="456" y="522"/>
                  </a:lnTo>
                  <a:lnTo>
                    <a:pt x="450" y="528"/>
                  </a:lnTo>
                  <a:lnTo>
                    <a:pt x="444" y="528"/>
                  </a:lnTo>
                  <a:lnTo>
                    <a:pt x="444" y="534"/>
                  </a:lnTo>
                  <a:lnTo>
                    <a:pt x="438" y="540"/>
                  </a:lnTo>
                  <a:lnTo>
                    <a:pt x="432" y="540"/>
                  </a:lnTo>
                  <a:lnTo>
                    <a:pt x="426" y="546"/>
                  </a:lnTo>
                  <a:lnTo>
                    <a:pt x="426" y="552"/>
                  </a:lnTo>
                  <a:lnTo>
                    <a:pt x="420" y="552"/>
                  </a:lnTo>
                  <a:lnTo>
                    <a:pt x="414" y="558"/>
                  </a:lnTo>
                  <a:lnTo>
                    <a:pt x="414" y="564"/>
                  </a:lnTo>
                  <a:lnTo>
                    <a:pt x="414" y="570"/>
                  </a:lnTo>
                  <a:lnTo>
                    <a:pt x="414" y="576"/>
                  </a:lnTo>
                  <a:lnTo>
                    <a:pt x="414" y="582"/>
                  </a:lnTo>
                  <a:lnTo>
                    <a:pt x="420" y="588"/>
                  </a:lnTo>
                  <a:lnTo>
                    <a:pt x="420" y="594"/>
                  </a:lnTo>
                  <a:lnTo>
                    <a:pt x="414" y="600"/>
                  </a:lnTo>
                  <a:lnTo>
                    <a:pt x="414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02" y="618"/>
                  </a:lnTo>
                  <a:lnTo>
                    <a:pt x="396" y="618"/>
                  </a:lnTo>
                  <a:lnTo>
                    <a:pt x="396" y="624"/>
                  </a:lnTo>
                  <a:lnTo>
                    <a:pt x="396" y="630"/>
                  </a:lnTo>
                  <a:lnTo>
                    <a:pt x="396" y="636"/>
                  </a:lnTo>
                  <a:lnTo>
                    <a:pt x="396" y="642"/>
                  </a:lnTo>
                  <a:lnTo>
                    <a:pt x="390" y="648"/>
                  </a:lnTo>
                  <a:lnTo>
                    <a:pt x="384" y="654"/>
                  </a:lnTo>
                  <a:lnTo>
                    <a:pt x="384" y="660"/>
                  </a:lnTo>
                  <a:lnTo>
                    <a:pt x="378" y="666"/>
                  </a:lnTo>
                  <a:lnTo>
                    <a:pt x="378" y="672"/>
                  </a:lnTo>
                  <a:lnTo>
                    <a:pt x="372" y="678"/>
                  </a:lnTo>
                  <a:lnTo>
                    <a:pt x="366" y="684"/>
                  </a:lnTo>
                  <a:lnTo>
                    <a:pt x="360" y="690"/>
                  </a:lnTo>
                  <a:lnTo>
                    <a:pt x="360" y="696"/>
                  </a:lnTo>
                  <a:lnTo>
                    <a:pt x="354" y="696"/>
                  </a:lnTo>
                  <a:lnTo>
                    <a:pt x="348" y="702"/>
                  </a:lnTo>
                  <a:lnTo>
                    <a:pt x="342" y="702"/>
                  </a:lnTo>
                  <a:lnTo>
                    <a:pt x="336" y="702"/>
                  </a:lnTo>
                  <a:lnTo>
                    <a:pt x="330" y="708"/>
                  </a:lnTo>
                  <a:lnTo>
                    <a:pt x="324" y="708"/>
                  </a:lnTo>
                  <a:lnTo>
                    <a:pt x="318" y="708"/>
                  </a:lnTo>
                  <a:lnTo>
                    <a:pt x="312" y="708"/>
                  </a:lnTo>
                  <a:lnTo>
                    <a:pt x="306" y="708"/>
                  </a:lnTo>
                  <a:lnTo>
                    <a:pt x="300" y="708"/>
                  </a:lnTo>
                  <a:lnTo>
                    <a:pt x="294" y="714"/>
                  </a:lnTo>
                  <a:lnTo>
                    <a:pt x="288" y="714"/>
                  </a:lnTo>
                  <a:lnTo>
                    <a:pt x="288" y="708"/>
                  </a:lnTo>
                  <a:lnTo>
                    <a:pt x="282" y="708"/>
                  </a:lnTo>
                  <a:lnTo>
                    <a:pt x="282" y="702"/>
                  </a:lnTo>
                  <a:lnTo>
                    <a:pt x="282" y="696"/>
                  </a:lnTo>
                  <a:lnTo>
                    <a:pt x="276" y="690"/>
                  </a:lnTo>
                  <a:lnTo>
                    <a:pt x="282" y="690"/>
                  </a:lnTo>
                  <a:lnTo>
                    <a:pt x="282" y="684"/>
                  </a:lnTo>
                  <a:lnTo>
                    <a:pt x="276" y="678"/>
                  </a:lnTo>
                  <a:lnTo>
                    <a:pt x="276" y="672"/>
                  </a:lnTo>
                  <a:lnTo>
                    <a:pt x="276" y="666"/>
                  </a:lnTo>
                  <a:lnTo>
                    <a:pt x="270" y="660"/>
                  </a:lnTo>
                  <a:lnTo>
                    <a:pt x="270" y="654"/>
                  </a:lnTo>
                  <a:lnTo>
                    <a:pt x="270" y="648"/>
                  </a:lnTo>
                  <a:lnTo>
                    <a:pt x="264" y="648"/>
                  </a:lnTo>
                  <a:lnTo>
                    <a:pt x="264" y="642"/>
                  </a:lnTo>
                  <a:lnTo>
                    <a:pt x="258" y="642"/>
                  </a:lnTo>
                  <a:lnTo>
                    <a:pt x="258" y="636"/>
                  </a:lnTo>
                  <a:lnTo>
                    <a:pt x="258" y="630"/>
                  </a:lnTo>
                  <a:lnTo>
                    <a:pt x="258" y="624"/>
                  </a:lnTo>
                  <a:lnTo>
                    <a:pt x="252" y="618"/>
                  </a:lnTo>
                  <a:lnTo>
                    <a:pt x="252" y="612"/>
                  </a:lnTo>
                  <a:lnTo>
                    <a:pt x="252" y="606"/>
                  </a:lnTo>
                  <a:lnTo>
                    <a:pt x="252" y="600"/>
                  </a:lnTo>
                  <a:lnTo>
                    <a:pt x="252" y="594"/>
                  </a:lnTo>
                  <a:lnTo>
                    <a:pt x="252" y="588"/>
                  </a:lnTo>
                  <a:lnTo>
                    <a:pt x="252" y="582"/>
                  </a:lnTo>
                  <a:lnTo>
                    <a:pt x="246" y="582"/>
                  </a:lnTo>
                  <a:lnTo>
                    <a:pt x="246" y="576"/>
                  </a:lnTo>
                  <a:lnTo>
                    <a:pt x="246" y="570"/>
                  </a:lnTo>
                  <a:lnTo>
                    <a:pt x="240" y="570"/>
                  </a:lnTo>
                  <a:lnTo>
                    <a:pt x="240" y="564"/>
                  </a:lnTo>
                  <a:lnTo>
                    <a:pt x="240" y="558"/>
                  </a:lnTo>
                  <a:lnTo>
                    <a:pt x="234" y="552"/>
                  </a:lnTo>
                  <a:lnTo>
                    <a:pt x="228" y="546"/>
                  </a:lnTo>
                  <a:lnTo>
                    <a:pt x="228" y="540"/>
                  </a:lnTo>
                  <a:lnTo>
                    <a:pt x="228" y="534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5" name="Freeform 17"/>
            <p:cNvSpPr>
              <a:spLocks/>
            </p:cNvSpPr>
            <p:nvPr/>
          </p:nvSpPr>
          <p:spPr bwMode="auto">
            <a:xfrm>
              <a:off x="1620" y="1285"/>
              <a:ext cx="1572" cy="864"/>
            </a:xfrm>
            <a:custGeom>
              <a:avLst/>
              <a:gdLst>
                <a:gd name="T0" fmla="*/ 408 w 1572"/>
                <a:gd name="T1" fmla="*/ 162 h 864"/>
                <a:gd name="T2" fmla="*/ 342 w 1572"/>
                <a:gd name="T3" fmla="*/ 162 h 864"/>
                <a:gd name="T4" fmla="*/ 318 w 1572"/>
                <a:gd name="T5" fmla="*/ 120 h 864"/>
                <a:gd name="T6" fmla="*/ 270 w 1572"/>
                <a:gd name="T7" fmla="*/ 102 h 864"/>
                <a:gd name="T8" fmla="*/ 204 w 1572"/>
                <a:gd name="T9" fmla="*/ 132 h 864"/>
                <a:gd name="T10" fmla="*/ 156 w 1572"/>
                <a:gd name="T11" fmla="*/ 198 h 864"/>
                <a:gd name="T12" fmla="*/ 126 w 1572"/>
                <a:gd name="T13" fmla="*/ 228 h 864"/>
                <a:gd name="T14" fmla="*/ 156 w 1572"/>
                <a:gd name="T15" fmla="*/ 252 h 864"/>
                <a:gd name="T16" fmla="*/ 216 w 1572"/>
                <a:gd name="T17" fmla="*/ 258 h 864"/>
                <a:gd name="T18" fmla="*/ 240 w 1572"/>
                <a:gd name="T19" fmla="*/ 186 h 864"/>
                <a:gd name="T20" fmla="*/ 246 w 1572"/>
                <a:gd name="T21" fmla="*/ 240 h 864"/>
                <a:gd name="T22" fmla="*/ 258 w 1572"/>
                <a:gd name="T23" fmla="*/ 258 h 864"/>
                <a:gd name="T24" fmla="*/ 174 w 1572"/>
                <a:gd name="T25" fmla="*/ 318 h 864"/>
                <a:gd name="T26" fmla="*/ 138 w 1572"/>
                <a:gd name="T27" fmla="*/ 306 h 864"/>
                <a:gd name="T28" fmla="*/ 66 w 1572"/>
                <a:gd name="T29" fmla="*/ 378 h 864"/>
                <a:gd name="T30" fmla="*/ 0 w 1572"/>
                <a:gd name="T31" fmla="*/ 450 h 864"/>
                <a:gd name="T32" fmla="*/ 96 w 1572"/>
                <a:gd name="T33" fmla="*/ 456 h 864"/>
                <a:gd name="T34" fmla="*/ 204 w 1572"/>
                <a:gd name="T35" fmla="*/ 492 h 864"/>
                <a:gd name="T36" fmla="*/ 204 w 1572"/>
                <a:gd name="T37" fmla="*/ 450 h 864"/>
                <a:gd name="T38" fmla="*/ 276 w 1572"/>
                <a:gd name="T39" fmla="*/ 474 h 864"/>
                <a:gd name="T40" fmla="*/ 342 w 1572"/>
                <a:gd name="T41" fmla="*/ 432 h 864"/>
                <a:gd name="T42" fmla="*/ 384 w 1572"/>
                <a:gd name="T43" fmla="*/ 444 h 864"/>
                <a:gd name="T44" fmla="*/ 288 w 1572"/>
                <a:gd name="T45" fmla="*/ 504 h 864"/>
                <a:gd name="T46" fmla="*/ 342 w 1572"/>
                <a:gd name="T47" fmla="*/ 570 h 864"/>
                <a:gd name="T48" fmla="*/ 378 w 1572"/>
                <a:gd name="T49" fmla="*/ 666 h 864"/>
                <a:gd name="T50" fmla="*/ 456 w 1572"/>
                <a:gd name="T51" fmla="*/ 744 h 864"/>
                <a:gd name="T52" fmla="*/ 492 w 1572"/>
                <a:gd name="T53" fmla="*/ 648 h 864"/>
                <a:gd name="T54" fmla="*/ 492 w 1572"/>
                <a:gd name="T55" fmla="*/ 618 h 864"/>
                <a:gd name="T56" fmla="*/ 630 w 1572"/>
                <a:gd name="T57" fmla="*/ 678 h 864"/>
                <a:gd name="T58" fmla="*/ 696 w 1572"/>
                <a:gd name="T59" fmla="*/ 792 h 864"/>
                <a:gd name="T60" fmla="*/ 792 w 1572"/>
                <a:gd name="T61" fmla="*/ 660 h 864"/>
                <a:gd name="T62" fmla="*/ 888 w 1572"/>
                <a:gd name="T63" fmla="*/ 864 h 864"/>
                <a:gd name="T64" fmla="*/ 912 w 1572"/>
                <a:gd name="T65" fmla="*/ 786 h 864"/>
                <a:gd name="T66" fmla="*/ 948 w 1572"/>
                <a:gd name="T67" fmla="*/ 672 h 864"/>
                <a:gd name="T68" fmla="*/ 1026 w 1572"/>
                <a:gd name="T69" fmla="*/ 612 h 864"/>
                <a:gd name="T70" fmla="*/ 1014 w 1572"/>
                <a:gd name="T71" fmla="*/ 510 h 864"/>
                <a:gd name="T72" fmla="*/ 1068 w 1572"/>
                <a:gd name="T73" fmla="*/ 534 h 864"/>
                <a:gd name="T74" fmla="*/ 1140 w 1572"/>
                <a:gd name="T75" fmla="*/ 444 h 864"/>
                <a:gd name="T76" fmla="*/ 1152 w 1572"/>
                <a:gd name="T77" fmla="*/ 318 h 864"/>
                <a:gd name="T78" fmla="*/ 1284 w 1572"/>
                <a:gd name="T79" fmla="*/ 258 h 864"/>
                <a:gd name="T80" fmla="*/ 1356 w 1572"/>
                <a:gd name="T81" fmla="*/ 240 h 864"/>
                <a:gd name="T82" fmla="*/ 1356 w 1572"/>
                <a:gd name="T83" fmla="*/ 288 h 864"/>
                <a:gd name="T84" fmla="*/ 1434 w 1572"/>
                <a:gd name="T85" fmla="*/ 234 h 864"/>
                <a:gd name="T86" fmla="*/ 1470 w 1572"/>
                <a:gd name="T87" fmla="*/ 186 h 864"/>
                <a:gd name="T88" fmla="*/ 1554 w 1572"/>
                <a:gd name="T89" fmla="*/ 174 h 864"/>
                <a:gd name="T90" fmla="*/ 1518 w 1572"/>
                <a:gd name="T91" fmla="*/ 144 h 864"/>
                <a:gd name="T92" fmla="*/ 1392 w 1572"/>
                <a:gd name="T93" fmla="*/ 120 h 864"/>
                <a:gd name="T94" fmla="*/ 1254 w 1572"/>
                <a:gd name="T95" fmla="*/ 84 h 864"/>
                <a:gd name="T96" fmla="*/ 1176 w 1572"/>
                <a:gd name="T97" fmla="*/ 90 h 864"/>
                <a:gd name="T98" fmla="*/ 1092 w 1572"/>
                <a:gd name="T99" fmla="*/ 72 h 864"/>
                <a:gd name="T100" fmla="*/ 966 w 1572"/>
                <a:gd name="T101" fmla="*/ 66 h 864"/>
                <a:gd name="T102" fmla="*/ 930 w 1572"/>
                <a:gd name="T103" fmla="*/ 60 h 864"/>
                <a:gd name="T104" fmla="*/ 936 w 1572"/>
                <a:gd name="T105" fmla="*/ 18 h 864"/>
                <a:gd name="T106" fmla="*/ 870 w 1572"/>
                <a:gd name="T107" fmla="*/ 18 h 864"/>
                <a:gd name="T108" fmla="*/ 804 w 1572"/>
                <a:gd name="T109" fmla="*/ 30 h 864"/>
                <a:gd name="T110" fmla="*/ 732 w 1572"/>
                <a:gd name="T111" fmla="*/ 60 h 864"/>
                <a:gd name="T112" fmla="*/ 708 w 1572"/>
                <a:gd name="T113" fmla="*/ 90 h 864"/>
                <a:gd name="T114" fmla="*/ 666 w 1572"/>
                <a:gd name="T115" fmla="*/ 126 h 864"/>
                <a:gd name="T116" fmla="*/ 636 w 1572"/>
                <a:gd name="T117" fmla="*/ 156 h 864"/>
                <a:gd name="T118" fmla="*/ 606 w 1572"/>
                <a:gd name="T119" fmla="*/ 108 h 864"/>
                <a:gd name="T120" fmla="*/ 498 w 1572"/>
                <a:gd name="T121" fmla="*/ 132 h 8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72" h="864">
                  <a:moveTo>
                    <a:pt x="492" y="132"/>
                  </a:moveTo>
                  <a:lnTo>
                    <a:pt x="486" y="132"/>
                  </a:lnTo>
                  <a:lnTo>
                    <a:pt x="480" y="138"/>
                  </a:lnTo>
                  <a:lnTo>
                    <a:pt x="468" y="144"/>
                  </a:lnTo>
                  <a:lnTo>
                    <a:pt x="456" y="144"/>
                  </a:lnTo>
                  <a:lnTo>
                    <a:pt x="450" y="156"/>
                  </a:lnTo>
                  <a:lnTo>
                    <a:pt x="438" y="156"/>
                  </a:lnTo>
                  <a:lnTo>
                    <a:pt x="426" y="150"/>
                  </a:lnTo>
                  <a:lnTo>
                    <a:pt x="438" y="144"/>
                  </a:lnTo>
                  <a:lnTo>
                    <a:pt x="426" y="138"/>
                  </a:lnTo>
                  <a:lnTo>
                    <a:pt x="414" y="132"/>
                  </a:lnTo>
                  <a:lnTo>
                    <a:pt x="420" y="144"/>
                  </a:lnTo>
                  <a:lnTo>
                    <a:pt x="420" y="156"/>
                  </a:lnTo>
                  <a:lnTo>
                    <a:pt x="420" y="168"/>
                  </a:lnTo>
                  <a:lnTo>
                    <a:pt x="408" y="162"/>
                  </a:lnTo>
                  <a:lnTo>
                    <a:pt x="402" y="168"/>
                  </a:lnTo>
                  <a:lnTo>
                    <a:pt x="390" y="174"/>
                  </a:lnTo>
                  <a:lnTo>
                    <a:pt x="396" y="192"/>
                  </a:lnTo>
                  <a:lnTo>
                    <a:pt x="384" y="186"/>
                  </a:lnTo>
                  <a:lnTo>
                    <a:pt x="372" y="186"/>
                  </a:lnTo>
                  <a:lnTo>
                    <a:pt x="360" y="186"/>
                  </a:lnTo>
                  <a:lnTo>
                    <a:pt x="366" y="192"/>
                  </a:lnTo>
                  <a:lnTo>
                    <a:pt x="372" y="198"/>
                  </a:lnTo>
                  <a:lnTo>
                    <a:pt x="360" y="192"/>
                  </a:lnTo>
                  <a:lnTo>
                    <a:pt x="348" y="192"/>
                  </a:lnTo>
                  <a:lnTo>
                    <a:pt x="348" y="180"/>
                  </a:lnTo>
                  <a:lnTo>
                    <a:pt x="342" y="168"/>
                  </a:lnTo>
                  <a:lnTo>
                    <a:pt x="330" y="162"/>
                  </a:lnTo>
                  <a:lnTo>
                    <a:pt x="330" y="156"/>
                  </a:lnTo>
                  <a:lnTo>
                    <a:pt x="342" y="162"/>
                  </a:lnTo>
                  <a:lnTo>
                    <a:pt x="348" y="162"/>
                  </a:lnTo>
                  <a:lnTo>
                    <a:pt x="366" y="168"/>
                  </a:lnTo>
                  <a:lnTo>
                    <a:pt x="378" y="168"/>
                  </a:lnTo>
                  <a:lnTo>
                    <a:pt x="396" y="162"/>
                  </a:lnTo>
                  <a:lnTo>
                    <a:pt x="396" y="150"/>
                  </a:lnTo>
                  <a:lnTo>
                    <a:pt x="390" y="144"/>
                  </a:lnTo>
                  <a:lnTo>
                    <a:pt x="378" y="138"/>
                  </a:lnTo>
                  <a:lnTo>
                    <a:pt x="372" y="138"/>
                  </a:lnTo>
                  <a:lnTo>
                    <a:pt x="360" y="132"/>
                  </a:lnTo>
                  <a:lnTo>
                    <a:pt x="348" y="126"/>
                  </a:lnTo>
                  <a:lnTo>
                    <a:pt x="336" y="126"/>
                  </a:lnTo>
                  <a:lnTo>
                    <a:pt x="330" y="126"/>
                  </a:lnTo>
                  <a:lnTo>
                    <a:pt x="330" y="120"/>
                  </a:lnTo>
                  <a:lnTo>
                    <a:pt x="324" y="120"/>
                  </a:lnTo>
                  <a:lnTo>
                    <a:pt x="318" y="120"/>
                  </a:lnTo>
                  <a:lnTo>
                    <a:pt x="312" y="120"/>
                  </a:lnTo>
                  <a:lnTo>
                    <a:pt x="306" y="120"/>
                  </a:lnTo>
                  <a:lnTo>
                    <a:pt x="300" y="114"/>
                  </a:lnTo>
                  <a:lnTo>
                    <a:pt x="306" y="114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94" y="108"/>
                  </a:lnTo>
                  <a:lnTo>
                    <a:pt x="294" y="102"/>
                  </a:lnTo>
                  <a:lnTo>
                    <a:pt x="288" y="108"/>
                  </a:lnTo>
                  <a:lnTo>
                    <a:pt x="282" y="102"/>
                  </a:lnTo>
                  <a:lnTo>
                    <a:pt x="276" y="108"/>
                  </a:lnTo>
                  <a:lnTo>
                    <a:pt x="270" y="114"/>
                  </a:lnTo>
                  <a:lnTo>
                    <a:pt x="270" y="108"/>
                  </a:lnTo>
                  <a:lnTo>
                    <a:pt x="270" y="102"/>
                  </a:lnTo>
                  <a:lnTo>
                    <a:pt x="264" y="102"/>
                  </a:lnTo>
                  <a:lnTo>
                    <a:pt x="258" y="114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40" y="108"/>
                  </a:lnTo>
                  <a:lnTo>
                    <a:pt x="246" y="120"/>
                  </a:lnTo>
                  <a:lnTo>
                    <a:pt x="240" y="120"/>
                  </a:lnTo>
                  <a:lnTo>
                    <a:pt x="234" y="120"/>
                  </a:lnTo>
                  <a:lnTo>
                    <a:pt x="234" y="114"/>
                  </a:lnTo>
                  <a:lnTo>
                    <a:pt x="228" y="120"/>
                  </a:lnTo>
                  <a:lnTo>
                    <a:pt x="222" y="126"/>
                  </a:lnTo>
                  <a:lnTo>
                    <a:pt x="216" y="120"/>
                  </a:lnTo>
                  <a:lnTo>
                    <a:pt x="216" y="126"/>
                  </a:lnTo>
                  <a:lnTo>
                    <a:pt x="210" y="132"/>
                  </a:lnTo>
                  <a:lnTo>
                    <a:pt x="204" y="132"/>
                  </a:lnTo>
                  <a:lnTo>
                    <a:pt x="210" y="138"/>
                  </a:lnTo>
                  <a:lnTo>
                    <a:pt x="204" y="138"/>
                  </a:lnTo>
                  <a:lnTo>
                    <a:pt x="198" y="144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2"/>
                  </a:lnTo>
                  <a:lnTo>
                    <a:pt x="174" y="168"/>
                  </a:lnTo>
                  <a:lnTo>
                    <a:pt x="174" y="174"/>
                  </a:lnTo>
                  <a:lnTo>
                    <a:pt x="168" y="174"/>
                  </a:lnTo>
                  <a:lnTo>
                    <a:pt x="168" y="180"/>
                  </a:lnTo>
                  <a:lnTo>
                    <a:pt x="162" y="186"/>
                  </a:lnTo>
                  <a:lnTo>
                    <a:pt x="156" y="19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56" y="198"/>
                  </a:lnTo>
                  <a:lnTo>
                    <a:pt x="150" y="204"/>
                  </a:lnTo>
                  <a:lnTo>
                    <a:pt x="144" y="204"/>
                  </a:lnTo>
                  <a:lnTo>
                    <a:pt x="138" y="204"/>
                  </a:lnTo>
                  <a:lnTo>
                    <a:pt x="132" y="210"/>
                  </a:lnTo>
                  <a:lnTo>
                    <a:pt x="132" y="216"/>
                  </a:lnTo>
                  <a:lnTo>
                    <a:pt x="126" y="216"/>
                  </a:lnTo>
                  <a:lnTo>
                    <a:pt x="126" y="222"/>
                  </a:lnTo>
                  <a:lnTo>
                    <a:pt x="120" y="222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20" y="228"/>
                  </a:lnTo>
                  <a:lnTo>
                    <a:pt x="108" y="228"/>
                  </a:lnTo>
                  <a:lnTo>
                    <a:pt x="108" y="234"/>
                  </a:lnTo>
                  <a:lnTo>
                    <a:pt x="120" y="234"/>
                  </a:lnTo>
                  <a:lnTo>
                    <a:pt x="126" y="228"/>
                  </a:lnTo>
                  <a:lnTo>
                    <a:pt x="132" y="234"/>
                  </a:lnTo>
                  <a:lnTo>
                    <a:pt x="120" y="234"/>
                  </a:lnTo>
                  <a:lnTo>
                    <a:pt x="114" y="240"/>
                  </a:lnTo>
                  <a:lnTo>
                    <a:pt x="114" y="246"/>
                  </a:lnTo>
                  <a:lnTo>
                    <a:pt x="126" y="240"/>
                  </a:lnTo>
                  <a:lnTo>
                    <a:pt x="120" y="246"/>
                  </a:lnTo>
                  <a:lnTo>
                    <a:pt x="120" y="252"/>
                  </a:lnTo>
                  <a:lnTo>
                    <a:pt x="114" y="252"/>
                  </a:lnTo>
                  <a:lnTo>
                    <a:pt x="120" y="258"/>
                  </a:lnTo>
                  <a:lnTo>
                    <a:pt x="114" y="264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50" y="252"/>
                  </a:lnTo>
                  <a:lnTo>
                    <a:pt x="156" y="252"/>
                  </a:lnTo>
                  <a:lnTo>
                    <a:pt x="162" y="258"/>
                  </a:lnTo>
                  <a:lnTo>
                    <a:pt x="162" y="264"/>
                  </a:lnTo>
                  <a:lnTo>
                    <a:pt x="162" y="270"/>
                  </a:lnTo>
                  <a:lnTo>
                    <a:pt x="162" y="276"/>
                  </a:lnTo>
                  <a:lnTo>
                    <a:pt x="168" y="282"/>
                  </a:lnTo>
                  <a:lnTo>
                    <a:pt x="168" y="294"/>
                  </a:lnTo>
                  <a:lnTo>
                    <a:pt x="174" y="300"/>
                  </a:lnTo>
                  <a:lnTo>
                    <a:pt x="180" y="306"/>
                  </a:lnTo>
                  <a:lnTo>
                    <a:pt x="192" y="294"/>
                  </a:lnTo>
                  <a:lnTo>
                    <a:pt x="198" y="282"/>
                  </a:lnTo>
                  <a:lnTo>
                    <a:pt x="204" y="276"/>
                  </a:lnTo>
                  <a:lnTo>
                    <a:pt x="198" y="270"/>
                  </a:lnTo>
                  <a:lnTo>
                    <a:pt x="198" y="264"/>
                  </a:lnTo>
                  <a:lnTo>
                    <a:pt x="210" y="264"/>
                  </a:lnTo>
                  <a:lnTo>
                    <a:pt x="216" y="258"/>
                  </a:lnTo>
                  <a:lnTo>
                    <a:pt x="210" y="258"/>
                  </a:lnTo>
                  <a:lnTo>
                    <a:pt x="204" y="252"/>
                  </a:lnTo>
                  <a:lnTo>
                    <a:pt x="210" y="252"/>
                  </a:lnTo>
                  <a:lnTo>
                    <a:pt x="222" y="252"/>
                  </a:lnTo>
                  <a:lnTo>
                    <a:pt x="216" y="240"/>
                  </a:lnTo>
                  <a:lnTo>
                    <a:pt x="204" y="246"/>
                  </a:lnTo>
                  <a:lnTo>
                    <a:pt x="204" y="234"/>
                  </a:lnTo>
                  <a:lnTo>
                    <a:pt x="210" y="228"/>
                  </a:lnTo>
                  <a:lnTo>
                    <a:pt x="210" y="216"/>
                  </a:lnTo>
                  <a:lnTo>
                    <a:pt x="210" y="210"/>
                  </a:lnTo>
                  <a:lnTo>
                    <a:pt x="216" y="210"/>
                  </a:lnTo>
                  <a:lnTo>
                    <a:pt x="228" y="204"/>
                  </a:lnTo>
                  <a:lnTo>
                    <a:pt x="234" y="198"/>
                  </a:lnTo>
                  <a:lnTo>
                    <a:pt x="240" y="192"/>
                  </a:lnTo>
                  <a:lnTo>
                    <a:pt x="240" y="186"/>
                  </a:lnTo>
                  <a:lnTo>
                    <a:pt x="240" y="180"/>
                  </a:lnTo>
                  <a:lnTo>
                    <a:pt x="246" y="174"/>
                  </a:lnTo>
                  <a:lnTo>
                    <a:pt x="252" y="174"/>
                  </a:lnTo>
                  <a:lnTo>
                    <a:pt x="258" y="174"/>
                  </a:lnTo>
                  <a:lnTo>
                    <a:pt x="264" y="174"/>
                  </a:lnTo>
                  <a:lnTo>
                    <a:pt x="270" y="174"/>
                  </a:lnTo>
                  <a:lnTo>
                    <a:pt x="276" y="186"/>
                  </a:lnTo>
                  <a:lnTo>
                    <a:pt x="264" y="192"/>
                  </a:lnTo>
                  <a:lnTo>
                    <a:pt x="252" y="204"/>
                  </a:lnTo>
                  <a:lnTo>
                    <a:pt x="246" y="210"/>
                  </a:lnTo>
                  <a:lnTo>
                    <a:pt x="240" y="210"/>
                  </a:lnTo>
                  <a:lnTo>
                    <a:pt x="240" y="222"/>
                  </a:lnTo>
                  <a:lnTo>
                    <a:pt x="240" y="228"/>
                  </a:lnTo>
                  <a:lnTo>
                    <a:pt x="240" y="240"/>
                  </a:lnTo>
                  <a:lnTo>
                    <a:pt x="246" y="240"/>
                  </a:lnTo>
                  <a:lnTo>
                    <a:pt x="252" y="246"/>
                  </a:lnTo>
                  <a:lnTo>
                    <a:pt x="252" y="252"/>
                  </a:lnTo>
                  <a:lnTo>
                    <a:pt x="264" y="246"/>
                  </a:lnTo>
                  <a:lnTo>
                    <a:pt x="270" y="246"/>
                  </a:lnTo>
                  <a:lnTo>
                    <a:pt x="276" y="240"/>
                  </a:lnTo>
                  <a:lnTo>
                    <a:pt x="288" y="240"/>
                  </a:lnTo>
                  <a:lnTo>
                    <a:pt x="300" y="240"/>
                  </a:lnTo>
                  <a:lnTo>
                    <a:pt x="300" y="246"/>
                  </a:lnTo>
                  <a:lnTo>
                    <a:pt x="312" y="246"/>
                  </a:lnTo>
                  <a:lnTo>
                    <a:pt x="300" y="252"/>
                  </a:lnTo>
                  <a:lnTo>
                    <a:pt x="294" y="252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64" y="252"/>
                  </a:lnTo>
                  <a:lnTo>
                    <a:pt x="258" y="258"/>
                  </a:lnTo>
                  <a:lnTo>
                    <a:pt x="258" y="264"/>
                  </a:lnTo>
                  <a:lnTo>
                    <a:pt x="258" y="270"/>
                  </a:lnTo>
                  <a:lnTo>
                    <a:pt x="264" y="270"/>
                  </a:lnTo>
                  <a:lnTo>
                    <a:pt x="264" y="288"/>
                  </a:lnTo>
                  <a:lnTo>
                    <a:pt x="258" y="282"/>
                  </a:lnTo>
                  <a:lnTo>
                    <a:pt x="246" y="276"/>
                  </a:lnTo>
                  <a:lnTo>
                    <a:pt x="240" y="288"/>
                  </a:lnTo>
                  <a:lnTo>
                    <a:pt x="240" y="300"/>
                  </a:lnTo>
                  <a:lnTo>
                    <a:pt x="228" y="312"/>
                  </a:lnTo>
                  <a:lnTo>
                    <a:pt x="228" y="318"/>
                  </a:lnTo>
                  <a:lnTo>
                    <a:pt x="216" y="318"/>
                  </a:lnTo>
                  <a:lnTo>
                    <a:pt x="216" y="312"/>
                  </a:lnTo>
                  <a:lnTo>
                    <a:pt x="198" y="318"/>
                  </a:lnTo>
                  <a:lnTo>
                    <a:pt x="186" y="324"/>
                  </a:lnTo>
                  <a:lnTo>
                    <a:pt x="174" y="318"/>
                  </a:lnTo>
                  <a:lnTo>
                    <a:pt x="168" y="318"/>
                  </a:lnTo>
                  <a:lnTo>
                    <a:pt x="162" y="318"/>
                  </a:lnTo>
                  <a:lnTo>
                    <a:pt x="156" y="324"/>
                  </a:lnTo>
                  <a:lnTo>
                    <a:pt x="156" y="318"/>
                  </a:lnTo>
                  <a:lnTo>
                    <a:pt x="150" y="318"/>
                  </a:lnTo>
                  <a:lnTo>
                    <a:pt x="144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50" y="300"/>
                  </a:lnTo>
                  <a:lnTo>
                    <a:pt x="156" y="300"/>
                  </a:lnTo>
                  <a:lnTo>
                    <a:pt x="156" y="294"/>
                  </a:lnTo>
                  <a:lnTo>
                    <a:pt x="156" y="282"/>
                  </a:lnTo>
                  <a:lnTo>
                    <a:pt x="144" y="282"/>
                  </a:lnTo>
                  <a:lnTo>
                    <a:pt x="132" y="294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44" y="318"/>
                  </a:lnTo>
                  <a:lnTo>
                    <a:pt x="144" y="324"/>
                  </a:lnTo>
                  <a:lnTo>
                    <a:pt x="138" y="330"/>
                  </a:lnTo>
                  <a:lnTo>
                    <a:pt x="126" y="330"/>
                  </a:lnTo>
                  <a:lnTo>
                    <a:pt x="120" y="330"/>
                  </a:lnTo>
                  <a:lnTo>
                    <a:pt x="114" y="336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48"/>
                  </a:lnTo>
                  <a:lnTo>
                    <a:pt x="102" y="354"/>
                  </a:lnTo>
                  <a:lnTo>
                    <a:pt x="96" y="360"/>
                  </a:lnTo>
                  <a:lnTo>
                    <a:pt x="84" y="360"/>
                  </a:lnTo>
                  <a:lnTo>
                    <a:pt x="72" y="372"/>
                  </a:lnTo>
                  <a:lnTo>
                    <a:pt x="66" y="378"/>
                  </a:lnTo>
                  <a:lnTo>
                    <a:pt x="60" y="372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2" y="384"/>
                  </a:lnTo>
                  <a:lnTo>
                    <a:pt x="36" y="390"/>
                  </a:lnTo>
                  <a:lnTo>
                    <a:pt x="42" y="396"/>
                  </a:lnTo>
                  <a:lnTo>
                    <a:pt x="54" y="396"/>
                  </a:lnTo>
                  <a:lnTo>
                    <a:pt x="54" y="402"/>
                  </a:lnTo>
                  <a:lnTo>
                    <a:pt x="66" y="414"/>
                  </a:lnTo>
                  <a:lnTo>
                    <a:pt x="66" y="420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30" y="444"/>
                  </a:lnTo>
                  <a:lnTo>
                    <a:pt x="6" y="444"/>
                  </a:lnTo>
                  <a:lnTo>
                    <a:pt x="0" y="450"/>
                  </a:lnTo>
                  <a:lnTo>
                    <a:pt x="6" y="462"/>
                  </a:lnTo>
                  <a:lnTo>
                    <a:pt x="6" y="474"/>
                  </a:lnTo>
                  <a:lnTo>
                    <a:pt x="0" y="486"/>
                  </a:lnTo>
                  <a:lnTo>
                    <a:pt x="0" y="498"/>
                  </a:lnTo>
                  <a:lnTo>
                    <a:pt x="6" y="504"/>
                  </a:lnTo>
                  <a:lnTo>
                    <a:pt x="12" y="510"/>
                  </a:lnTo>
                  <a:lnTo>
                    <a:pt x="18" y="510"/>
                  </a:lnTo>
                  <a:lnTo>
                    <a:pt x="30" y="522"/>
                  </a:lnTo>
                  <a:lnTo>
                    <a:pt x="36" y="522"/>
                  </a:lnTo>
                  <a:lnTo>
                    <a:pt x="54" y="516"/>
                  </a:lnTo>
                  <a:lnTo>
                    <a:pt x="66" y="510"/>
                  </a:lnTo>
                  <a:lnTo>
                    <a:pt x="72" y="492"/>
                  </a:lnTo>
                  <a:lnTo>
                    <a:pt x="72" y="486"/>
                  </a:lnTo>
                  <a:lnTo>
                    <a:pt x="84" y="468"/>
                  </a:lnTo>
                  <a:lnTo>
                    <a:pt x="96" y="456"/>
                  </a:lnTo>
                  <a:lnTo>
                    <a:pt x="102" y="444"/>
                  </a:lnTo>
                  <a:lnTo>
                    <a:pt x="108" y="444"/>
                  </a:lnTo>
                  <a:lnTo>
                    <a:pt x="120" y="450"/>
                  </a:lnTo>
                  <a:lnTo>
                    <a:pt x="126" y="444"/>
                  </a:lnTo>
                  <a:lnTo>
                    <a:pt x="132" y="438"/>
                  </a:lnTo>
                  <a:lnTo>
                    <a:pt x="138" y="432"/>
                  </a:lnTo>
                  <a:lnTo>
                    <a:pt x="150" y="438"/>
                  </a:lnTo>
                  <a:lnTo>
                    <a:pt x="162" y="456"/>
                  </a:lnTo>
                  <a:lnTo>
                    <a:pt x="174" y="462"/>
                  </a:lnTo>
                  <a:lnTo>
                    <a:pt x="186" y="474"/>
                  </a:lnTo>
                  <a:lnTo>
                    <a:pt x="192" y="480"/>
                  </a:lnTo>
                  <a:lnTo>
                    <a:pt x="198" y="480"/>
                  </a:lnTo>
                  <a:lnTo>
                    <a:pt x="198" y="498"/>
                  </a:lnTo>
                  <a:lnTo>
                    <a:pt x="198" y="504"/>
                  </a:lnTo>
                  <a:lnTo>
                    <a:pt x="204" y="492"/>
                  </a:lnTo>
                  <a:lnTo>
                    <a:pt x="204" y="486"/>
                  </a:lnTo>
                  <a:lnTo>
                    <a:pt x="204" y="474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62"/>
                  </a:lnTo>
                  <a:lnTo>
                    <a:pt x="186" y="462"/>
                  </a:lnTo>
                  <a:lnTo>
                    <a:pt x="180" y="450"/>
                  </a:lnTo>
                  <a:lnTo>
                    <a:pt x="174" y="444"/>
                  </a:lnTo>
                  <a:lnTo>
                    <a:pt x="168" y="432"/>
                  </a:lnTo>
                  <a:lnTo>
                    <a:pt x="168" y="420"/>
                  </a:lnTo>
                  <a:lnTo>
                    <a:pt x="180" y="420"/>
                  </a:lnTo>
                  <a:lnTo>
                    <a:pt x="186" y="426"/>
                  </a:lnTo>
                  <a:lnTo>
                    <a:pt x="192" y="432"/>
                  </a:lnTo>
                  <a:lnTo>
                    <a:pt x="198" y="444"/>
                  </a:lnTo>
                  <a:lnTo>
                    <a:pt x="204" y="450"/>
                  </a:lnTo>
                  <a:lnTo>
                    <a:pt x="216" y="456"/>
                  </a:lnTo>
                  <a:lnTo>
                    <a:pt x="222" y="468"/>
                  </a:lnTo>
                  <a:lnTo>
                    <a:pt x="222" y="480"/>
                  </a:lnTo>
                  <a:lnTo>
                    <a:pt x="234" y="486"/>
                  </a:lnTo>
                  <a:lnTo>
                    <a:pt x="240" y="492"/>
                  </a:lnTo>
                  <a:lnTo>
                    <a:pt x="246" y="498"/>
                  </a:lnTo>
                  <a:lnTo>
                    <a:pt x="252" y="504"/>
                  </a:lnTo>
                  <a:lnTo>
                    <a:pt x="258" y="498"/>
                  </a:lnTo>
                  <a:lnTo>
                    <a:pt x="252" y="492"/>
                  </a:lnTo>
                  <a:lnTo>
                    <a:pt x="258" y="492"/>
                  </a:lnTo>
                  <a:lnTo>
                    <a:pt x="252" y="474"/>
                  </a:lnTo>
                  <a:lnTo>
                    <a:pt x="258" y="480"/>
                  </a:lnTo>
                  <a:lnTo>
                    <a:pt x="264" y="480"/>
                  </a:lnTo>
                  <a:lnTo>
                    <a:pt x="264" y="474"/>
                  </a:lnTo>
                  <a:lnTo>
                    <a:pt x="276" y="474"/>
                  </a:lnTo>
                  <a:lnTo>
                    <a:pt x="276" y="480"/>
                  </a:lnTo>
                  <a:lnTo>
                    <a:pt x="294" y="474"/>
                  </a:lnTo>
                  <a:lnTo>
                    <a:pt x="294" y="468"/>
                  </a:lnTo>
                  <a:lnTo>
                    <a:pt x="288" y="456"/>
                  </a:lnTo>
                  <a:lnTo>
                    <a:pt x="300" y="444"/>
                  </a:lnTo>
                  <a:lnTo>
                    <a:pt x="300" y="426"/>
                  </a:lnTo>
                  <a:lnTo>
                    <a:pt x="306" y="432"/>
                  </a:lnTo>
                  <a:lnTo>
                    <a:pt x="306" y="420"/>
                  </a:lnTo>
                  <a:lnTo>
                    <a:pt x="312" y="414"/>
                  </a:lnTo>
                  <a:lnTo>
                    <a:pt x="324" y="408"/>
                  </a:lnTo>
                  <a:lnTo>
                    <a:pt x="324" y="414"/>
                  </a:lnTo>
                  <a:lnTo>
                    <a:pt x="336" y="414"/>
                  </a:lnTo>
                  <a:lnTo>
                    <a:pt x="330" y="420"/>
                  </a:lnTo>
                  <a:lnTo>
                    <a:pt x="336" y="432"/>
                  </a:lnTo>
                  <a:lnTo>
                    <a:pt x="342" y="432"/>
                  </a:lnTo>
                  <a:lnTo>
                    <a:pt x="348" y="432"/>
                  </a:lnTo>
                  <a:lnTo>
                    <a:pt x="360" y="426"/>
                  </a:lnTo>
                  <a:lnTo>
                    <a:pt x="354" y="420"/>
                  </a:lnTo>
                  <a:lnTo>
                    <a:pt x="348" y="420"/>
                  </a:lnTo>
                  <a:lnTo>
                    <a:pt x="342" y="414"/>
                  </a:lnTo>
                  <a:lnTo>
                    <a:pt x="348" y="414"/>
                  </a:lnTo>
                  <a:lnTo>
                    <a:pt x="354" y="414"/>
                  </a:lnTo>
                  <a:lnTo>
                    <a:pt x="360" y="408"/>
                  </a:lnTo>
                  <a:lnTo>
                    <a:pt x="372" y="402"/>
                  </a:lnTo>
                  <a:lnTo>
                    <a:pt x="384" y="402"/>
                  </a:lnTo>
                  <a:lnTo>
                    <a:pt x="378" y="408"/>
                  </a:lnTo>
                  <a:lnTo>
                    <a:pt x="372" y="414"/>
                  </a:lnTo>
                  <a:lnTo>
                    <a:pt x="366" y="420"/>
                  </a:lnTo>
                  <a:lnTo>
                    <a:pt x="372" y="432"/>
                  </a:lnTo>
                  <a:lnTo>
                    <a:pt x="384" y="444"/>
                  </a:lnTo>
                  <a:lnTo>
                    <a:pt x="396" y="450"/>
                  </a:lnTo>
                  <a:lnTo>
                    <a:pt x="402" y="462"/>
                  </a:lnTo>
                  <a:lnTo>
                    <a:pt x="378" y="468"/>
                  </a:lnTo>
                  <a:lnTo>
                    <a:pt x="360" y="468"/>
                  </a:lnTo>
                  <a:lnTo>
                    <a:pt x="348" y="462"/>
                  </a:lnTo>
                  <a:lnTo>
                    <a:pt x="324" y="462"/>
                  </a:lnTo>
                  <a:lnTo>
                    <a:pt x="312" y="468"/>
                  </a:lnTo>
                  <a:lnTo>
                    <a:pt x="306" y="474"/>
                  </a:lnTo>
                  <a:lnTo>
                    <a:pt x="294" y="480"/>
                  </a:lnTo>
                  <a:lnTo>
                    <a:pt x="288" y="480"/>
                  </a:lnTo>
                  <a:lnTo>
                    <a:pt x="282" y="480"/>
                  </a:lnTo>
                  <a:lnTo>
                    <a:pt x="288" y="486"/>
                  </a:lnTo>
                  <a:lnTo>
                    <a:pt x="288" y="498"/>
                  </a:lnTo>
                  <a:lnTo>
                    <a:pt x="282" y="498"/>
                  </a:lnTo>
                  <a:lnTo>
                    <a:pt x="288" y="504"/>
                  </a:lnTo>
                  <a:lnTo>
                    <a:pt x="288" y="510"/>
                  </a:lnTo>
                  <a:lnTo>
                    <a:pt x="294" y="510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06" y="522"/>
                  </a:lnTo>
                  <a:lnTo>
                    <a:pt x="312" y="516"/>
                  </a:lnTo>
                  <a:lnTo>
                    <a:pt x="324" y="522"/>
                  </a:lnTo>
                  <a:lnTo>
                    <a:pt x="336" y="522"/>
                  </a:lnTo>
                  <a:lnTo>
                    <a:pt x="348" y="516"/>
                  </a:lnTo>
                  <a:lnTo>
                    <a:pt x="360" y="516"/>
                  </a:lnTo>
                  <a:lnTo>
                    <a:pt x="354" y="528"/>
                  </a:lnTo>
                  <a:lnTo>
                    <a:pt x="354" y="546"/>
                  </a:lnTo>
                  <a:lnTo>
                    <a:pt x="348" y="552"/>
                  </a:lnTo>
                  <a:lnTo>
                    <a:pt x="348" y="564"/>
                  </a:lnTo>
                  <a:lnTo>
                    <a:pt x="342" y="570"/>
                  </a:lnTo>
                  <a:lnTo>
                    <a:pt x="336" y="576"/>
                  </a:lnTo>
                  <a:lnTo>
                    <a:pt x="330" y="576"/>
                  </a:lnTo>
                  <a:lnTo>
                    <a:pt x="330" y="582"/>
                  </a:lnTo>
                  <a:lnTo>
                    <a:pt x="330" y="588"/>
                  </a:lnTo>
                  <a:lnTo>
                    <a:pt x="336" y="606"/>
                  </a:lnTo>
                  <a:lnTo>
                    <a:pt x="342" y="600"/>
                  </a:lnTo>
                  <a:lnTo>
                    <a:pt x="348" y="594"/>
                  </a:lnTo>
                  <a:lnTo>
                    <a:pt x="348" y="600"/>
                  </a:lnTo>
                  <a:lnTo>
                    <a:pt x="348" y="606"/>
                  </a:lnTo>
                  <a:lnTo>
                    <a:pt x="354" y="618"/>
                  </a:lnTo>
                  <a:lnTo>
                    <a:pt x="360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78" y="654"/>
                  </a:lnTo>
                  <a:lnTo>
                    <a:pt x="378" y="666"/>
                  </a:lnTo>
                  <a:lnTo>
                    <a:pt x="378" y="678"/>
                  </a:lnTo>
                  <a:lnTo>
                    <a:pt x="390" y="684"/>
                  </a:lnTo>
                  <a:lnTo>
                    <a:pt x="396" y="690"/>
                  </a:lnTo>
                  <a:lnTo>
                    <a:pt x="396" y="702"/>
                  </a:lnTo>
                  <a:lnTo>
                    <a:pt x="402" y="708"/>
                  </a:lnTo>
                  <a:lnTo>
                    <a:pt x="408" y="714"/>
                  </a:lnTo>
                  <a:lnTo>
                    <a:pt x="408" y="720"/>
                  </a:lnTo>
                  <a:lnTo>
                    <a:pt x="408" y="732"/>
                  </a:lnTo>
                  <a:lnTo>
                    <a:pt x="408" y="738"/>
                  </a:lnTo>
                  <a:lnTo>
                    <a:pt x="414" y="744"/>
                  </a:lnTo>
                  <a:lnTo>
                    <a:pt x="414" y="756"/>
                  </a:lnTo>
                  <a:lnTo>
                    <a:pt x="420" y="756"/>
                  </a:lnTo>
                  <a:lnTo>
                    <a:pt x="438" y="750"/>
                  </a:lnTo>
                  <a:lnTo>
                    <a:pt x="450" y="750"/>
                  </a:lnTo>
                  <a:lnTo>
                    <a:pt x="456" y="744"/>
                  </a:lnTo>
                  <a:lnTo>
                    <a:pt x="474" y="738"/>
                  </a:lnTo>
                  <a:lnTo>
                    <a:pt x="486" y="732"/>
                  </a:lnTo>
                  <a:lnTo>
                    <a:pt x="492" y="720"/>
                  </a:lnTo>
                  <a:lnTo>
                    <a:pt x="504" y="714"/>
                  </a:lnTo>
                  <a:lnTo>
                    <a:pt x="516" y="708"/>
                  </a:lnTo>
                  <a:lnTo>
                    <a:pt x="528" y="696"/>
                  </a:lnTo>
                  <a:lnTo>
                    <a:pt x="528" y="690"/>
                  </a:lnTo>
                  <a:lnTo>
                    <a:pt x="534" y="684"/>
                  </a:lnTo>
                  <a:lnTo>
                    <a:pt x="546" y="666"/>
                  </a:lnTo>
                  <a:lnTo>
                    <a:pt x="540" y="660"/>
                  </a:lnTo>
                  <a:lnTo>
                    <a:pt x="534" y="648"/>
                  </a:lnTo>
                  <a:lnTo>
                    <a:pt x="516" y="636"/>
                  </a:lnTo>
                  <a:lnTo>
                    <a:pt x="516" y="624"/>
                  </a:lnTo>
                  <a:lnTo>
                    <a:pt x="504" y="636"/>
                  </a:lnTo>
                  <a:lnTo>
                    <a:pt x="492" y="648"/>
                  </a:lnTo>
                  <a:lnTo>
                    <a:pt x="480" y="648"/>
                  </a:lnTo>
                  <a:lnTo>
                    <a:pt x="474" y="642"/>
                  </a:lnTo>
                  <a:lnTo>
                    <a:pt x="474" y="624"/>
                  </a:lnTo>
                  <a:lnTo>
                    <a:pt x="468" y="630"/>
                  </a:lnTo>
                  <a:lnTo>
                    <a:pt x="468" y="618"/>
                  </a:lnTo>
                  <a:lnTo>
                    <a:pt x="462" y="612"/>
                  </a:lnTo>
                  <a:lnTo>
                    <a:pt x="456" y="606"/>
                  </a:lnTo>
                  <a:lnTo>
                    <a:pt x="456" y="600"/>
                  </a:lnTo>
                  <a:lnTo>
                    <a:pt x="450" y="594"/>
                  </a:lnTo>
                  <a:lnTo>
                    <a:pt x="456" y="588"/>
                  </a:lnTo>
                  <a:lnTo>
                    <a:pt x="456" y="582"/>
                  </a:lnTo>
                  <a:lnTo>
                    <a:pt x="462" y="588"/>
                  </a:lnTo>
                  <a:lnTo>
                    <a:pt x="468" y="594"/>
                  </a:lnTo>
                  <a:lnTo>
                    <a:pt x="480" y="612"/>
                  </a:lnTo>
                  <a:lnTo>
                    <a:pt x="492" y="618"/>
                  </a:lnTo>
                  <a:lnTo>
                    <a:pt x="510" y="618"/>
                  </a:lnTo>
                  <a:lnTo>
                    <a:pt x="522" y="618"/>
                  </a:lnTo>
                  <a:lnTo>
                    <a:pt x="534" y="630"/>
                  </a:lnTo>
                  <a:lnTo>
                    <a:pt x="552" y="636"/>
                  </a:lnTo>
                  <a:lnTo>
                    <a:pt x="558" y="636"/>
                  </a:lnTo>
                  <a:lnTo>
                    <a:pt x="570" y="636"/>
                  </a:lnTo>
                  <a:lnTo>
                    <a:pt x="588" y="636"/>
                  </a:lnTo>
                  <a:lnTo>
                    <a:pt x="594" y="636"/>
                  </a:lnTo>
                  <a:lnTo>
                    <a:pt x="600" y="642"/>
                  </a:lnTo>
                  <a:lnTo>
                    <a:pt x="606" y="648"/>
                  </a:lnTo>
                  <a:lnTo>
                    <a:pt x="612" y="654"/>
                  </a:lnTo>
                  <a:lnTo>
                    <a:pt x="618" y="660"/>
                  </a:lnTo>
                  <a:lnTo>
                    <a:pt x="630" y="660"/>
                  </a:lnTo>
                  <a:lnTo>
                    <a:pt x="618" y="666"/>
                  </a:lnTo>
                  <a:lnTo>
                    <a:pt x="630" y="678"/>
                  </a:lnTo>
                  <a:lnTo>
                    <a:pt x="636" y="678"/>
                  </a:lnTo>
                  <a:lnTo>
                    <a:pt x="642" y="666"/>
                  </a:lnTo>
                  <a:lnTo>
                    <a:pt x="648" y="666"/>
                  </a:lnTo>
                  <a:lnTo>
                    <a:pt x="642" y="672"/>
                  </a:lnTo>
                  <a:lnTo>
                    <a:pt x="648" y="678"/>
                  </a:lnTo>
                  <a:lnTo>
                    <a:pt x="648" y="690"/>
                  </a:lnTo>
                  <a:lnTo>
                    <a:pt x="648" y="696"/>
                  </a:lnTo>
                  <a:lnTo>
                    <a:pt x="648" y="702"/>
                  </a:lnTo>
                  <a:lnTo>
                    <a:pt x="648" y="714"/>
                  </a:lnTo>
                  <a:lnTo>
                    <a:pt x="654" y="726"/>
                  </a:lnTo>
                  <a:lnTo>
                    <a:pt x="654" y="732"/>
                  </a:lnTo>
                  <a:lnTo>
                    <a:pt x="666" y="762"/>
                  </a:lnTo>
                  <a:lnTo>
                    <a:pt x="672" y="780"/>
                  </a:lnTo>
                  <a:lnTo>
                    <a:pt x="684" y="798"/>
                  </a:lnTo>
                  <a:lnTo>
                    <a:pt x="696" y="792"/>
                  </a:lnTo>
                  <a:lnTo>
                    <a:pt x="702" y="780"/>
                  </a:lnTo>
                  <a:lnTo>
                    <a:pt x="702" y="774"/>
                  </a:lnTo>
                  <a:lnTo>
                    <a:pt x="708" y="756"/>
                  </a:lnTo>
                  <a:lnTo>
                    <a:pt x="702" y="744"/>
                  </a:lnTo>
                  <a:lnTo>
                    <a:pt x="702" y="732"/>
                  </a:lnTo>
                  <a:lnTo>
                    <a:pt x="714" y="726"/>
                  </a:lnTo>
                  <a:lnTo>
                    <a:pt x="732" y="708"/>
                  </a:lnTo>
                  <a:lnTo>
                    <a:pt x="744" y="690"/>
                  </a:lnTo>
                  <a:lnTo>
                    <a:pt x="756" y="678"/>
                  </a:lnTo>
                  <a:lnTo>
                    <a:pt x="768" y="666"/>
                  </a:lnTo>
                  <a:lnTo>
                    <a:pt x="768" y="672"/>
                  </a:lnTo>
                  <a:lnTo>
                    <a:pt x="774" y="672"/>
                  </a:lnTo>
                  <a:lnTo>
                    <a:pt x="780" y="672"/>
                  </a:lnTo>
                  <a:lnTo>
                    <a:pt x="786" y="666"/>
                  </a:lnTo>
                  <a:lnTo>
                    <a:pt x="792" y="660"/>
                  </a:lnTo>
                  <a:lnTo>
                    <a:pt x="804" y="678"/>
                  </a:lnTo>
                  <a:lnTo>
                    <a:pt x="804" y="684"/>
                  </a:lnTo>
                  <a:lnTo>
                    <a:pt x="816" y="696"/>
                  </a:lnTo>
                  <a:lnTo>
                    <a:pt x="822" y="714"/>
                  </a:lnTo>
                  <a:lnTo>
                    <a:pt x="816" y="726"/>
                  </a:lnTo>
                  <a:lnTo>
                    <a:pt x="828" y="726"/>
                  </a:lnTo>
                  <a:lnTo>
                    <a:pt x="840" y="720"/>
                  </a:lnTo>
                  <a:lnTo>
                    <a:pt x="846" y="738"/>
                  </a:lnTo>
                  <a:lnTo>
                    <a:pt x="852" y="756"/>
                  </a:lnTo>
                  <a:lnTo>
                    <a:pt x="852" y="768"/>
                  </a:lnTo>
                  <a:lnTo>
                    <a:pt x="852" y="798"/>
                  </a:lnTo>
                  <a:lnTo>
                    <a:pt x="864" y="816"/>
                  </a:lnTo>
                  <a:lnTo>
                    <a:pt x="870" y="834"/>
                  </a:lnTo>
                  <a:lnTo>
                    <a:pt x="876" y="852"/>
                  </a:lnTo>
                  <a:lnTo>
                    <a:pt x="888" y="864"/>
                  </a:lnTo>
                  <a:lnTo>
                    <a:pt x="894" y="864"/>
                  </a:lnTo>
                  <a:lnTo>
                    <a:pt x="888" y="846"/>
                  </a:lnTo>
                  <a:lnTo>
                    <a:pt x="882" y="828"/>
                  </a:lnTo>
                  <a:lnTo>
                    <a:pt x="864" y="804"/>
                  </a:lnTo>
                  <a:lnTo>
                    <a:pt x="858" y="792"/>
                  </a:lnTo>
                  <a:lnTo>
                    <a:pt x="858" y="774"/>
                  </a:lnTo>
                  <a:lnTo>
                    <a:pt x="864" y="750"/>
                  </a:lnTo>
                  <a:lnTo>
                    <a:pt x="870" y="756"/>
                  </a:lnTo>
                  <a:lnTo>
                    <a:pt x="882" y="762"/>
                  </a:lnTo>
                  <a:lnTo>
                    <a:pt x="888" y="768"/>
                  </a:lnTo>
                  <a:lnTo>
                    <a:pt x="894" y="774"/>
                  </a:lnTo>
                  <a:lnTo>
                    <a:pt x="900" y="780"/>
                  </a:lnTo>
                  <a:lnTo>
                    <a:pt x="900" y="786"/>
                  </a:lnTo>
                  <a:lnTo>
                    <a:pt x="906" y="792"/>
                  </a:lnTo>
                  <a:lnTo>
                    <a:pt x="912" y="786"/>
                  </a:lnTo>
                  <a:lnTo>
                    <a:pt x="918" y="780"/>
                  </a:lnTo>
                  <a:lnTo>
                    <a:pt x="930" y="774"/>
                  </a:lnTo>
                  <a:lnTo>
                    <a:pt x="936" y="768"/>
                  </a:lnTo>
                  <a:lnTo>
                    <a:pt x="936" y="756"/>
                  </a:lnTo>
                  <a:lnTo>
                    <a:pt x="936" y="750"/>
                  </a:lnTo>
                  <a:lnTo>
                    <a:pt x="930" y="732"/>
                  </a:lnTo>
                  <a:lnTo>
                    <a:pt x="924" y="726"/>
                  </a:lnTo>
                  <a:lnTo>
                    <a:pt x="918" y="714"/>
                  </a:lnTo>
                  <a:lnTo>
                    <a:pt x="912" y="708"/>
                  </a:lnTo>
                  <a:lnTo>
                    <a:pt x="912" y="690"/>
                  </a:lnTo>
                  <a:lnTo>
                    <a:pt x="918" y="672"/>
                  </a:lnTo>
                  <a:lnTo>
                    <a:pt x="930" y="672"/>
                  </a:lnTo>
                  <a:lnTo>
                    <a:pt x="936" y="672"/>
                  </a:lnTo>
                  <a:lnTo>
                    <a:pt x="942" y="684"/>
                  </a:lnTo>
                  <a:lnTo>
                    <a:pt x="948" y="672"/>
                  </a:lnTo>
                  <a:lnTo>
                    <a:pt x="960" y="672"/>
                  </a:lnTo>
                  <a:lnTo>
                    <a:pt x="966" y="660"/>
                  </a:lnTo>
                  <a:lnTo>
                    <a:pt x="972" y="666"/>
                  </a:lnTo>
                  <a:lnTo>
                    <a:pt x="972" y="660"/>
                  </a:lnTo>
                  <a:lnTo>
                    <a:pt x="978" y="660"/>
                  </a:lnTo>
                  <a:lnTo>
                    <a:pt x="984" y="660"/>
                  </a:lnTo>
                  <a:lnTo>
                    <a:pt x="990" y="660"/>
                  </a:lnTo>
                  <a:lnTo>
                    <a:pt x="996" y="648"/>
                  </a:lnTo>
                  <a:lnTo>
                    <a:pt x="1002" y="648"/>
                  </a:lnTo>
                  <a:lnTo>
                    <a:pt x="1008" y="642"/>
                  </a:lnTo>
                  <a:lnTo>
                    <a:pt x="1014" y="636"/>
                  </a:lnTo>
                  <a:lnTo>
                    <a:pt x="1014" y="630"/>
                  </a:lnTo>
                  <a:lnTo>
                    <a:pt x="1014" y="624"/>
                  </a:lnTo>
                  <a:lnTo>
                    <a:pt x="1020" y="624"/>
                  </a:lnTo>
                  <a:lnTo>
                    <a:pt x="1026" y="612"/>
                  </a:lnTo>
                  <a:lnTo>
                    <a:pt x="1032" y="606"/>
                  </a:lnTo>
                  <a:lnTo>
                    <a:pt x="1032" y="594"/>
                  </a:lnTo>
                  <a:lnTo>
                    <a:pt x="1032" y="588"/>
                  </a:lnTo>
                  <a:lnTo>
                    <a:pt x="1020" y="582"/>
                  </a:lnTo>
                  <a:lnTo>
                    <a:pt x="1032" y="576"/>
                  </a:lnTo>
                  <a:lnTo>
                    <a:pt x="1020" y="570"/>
                  </a:lnTo>
                  <a:lnTo>
                    <a:pt x="1032" y="570"/>
                  </a:lnTo>
                  <a:lnTo>
                    <a:pt x="1026" y="552"/>
                  </a:lnTo>
                  <a:lnTo>
                    <a:pt x="1014" y="540"/>
                  </a:lnTo>
                  <a:lnTo>
                    <a:pt x="1020" y="528"/>
                  </a:lnTo>
                  <a:lnTo>
                    <a:pt x="1026" y="516"/>
                  </a:lnTo>
                  <a:lnTo>
                    <a:pt x="1038" y="516"/>
                  </a:lnTo>
                  <a:lnTo>
                    <a:pt x="1038" y="510"/>
                  </a:lnTo>
                  <a:lnTo>
                    <a:pt x="1026" y="504"/>
                  </a:lnTo>
                  <a:lnTo>
                    <a:pt x="1014" y="510"/>
                  </a:lnTo>
                  <a:lnTo>
                    <a:pt x="1002" y="498"/>
                  </a:lnTo>
                  <a:lnTo>
                    <a:pt x="1014" y="486"/>
                  </a:lnTo>
                  <a:lnTo>
                    <a:pt x="1026" y="474"/>
                  </a:lnTo>
                  <a:lnTo>
                    <a:pt x="1038" y="474"/>
                  </a:lnTo>
                  <a:lnTo>
                    <a:pt x="1032" y="486"/>
                  </a:lnTo>
                  <a:lnTo>
                    <a:pt x="1032" y="492"/>
                  </a:lnTo>
                  <a:lnTo>
                    <a:pt x="1050" y="486"/>
                  </a:lnTo>
                  <a:lnTo>
                    <a:pt x="1056" y="486"/>
                  </a:lnTo>
                  <a:lnTo>
                    <a:pt x="1062" y="492"/>
                  </a:lnTo>
                  <a:lnTo>
                    <a:pt x="1062" y="504"/>
                  </a:lnTo>
                  <a:lnTo>
                    <a:pt x="1074" y="504"/>
                  </a:lnTo>
                  <a:lnTo>
                    <a:pt x="1074" y="510"/>
                  </a:lnTo>
                  <a:lnTo>
                    <a:pt x="1068" y="516"/>
                  </a:lnTo>
                  <a:lnTo>
                    <a:pt x="1074" y="522"/>
                  </a:lnTo>
                  <a:lnTo>
                    <a:pt x="1068" y="534"/>
                  </a:lnTo>
                  <a:lnTo>
                    <a:pt x="1068" y="540"/>
                  </a:lnTo>
                  <a:lnTo>
                    <a:pt x="1074" y="540"/>
                  </a:lnTo>
                  <a:lnTo>
                    <a:pt x="1080" y="540"/>
                  </a:lnTo>
                  <a:lnTo>
                    <a:pt x="1080" y="534"/>
                  </a:lnTo>
                  <a:lnTo>
                    <a:pt x="1086" y="534"/>
                  </a:lnTo>
                  <a:lnTo>
                    <a:pt x="1092" y="522"/>
                  </a:lnTo>
                  <a:lnTo>
                    <a:pt x="1086" y="498"/>
                  </a:lnTo>
                  <a:lnTo>
                    <a:pt x="1080" y="486"/>
                  </a:lnTo>
                  <a:lnTo>
                    <a:pt x="1086" y="480"/>
                  </a:lnTo>
                  <a:lnTo>
                    <a:pt x="1098" y="468"/>
                  </a:lnTo>
                  <a:lnTo>
                    <a:pt x="1104" y="456"/>
                  </a:lnTo>
                  <a:lnTo>
                    <a:pt x="1110" y="456"/>
                  </a:lnTo>
                  <a:lnTo>
                    <a:pt x="1116" y="450"/>
                  </a:lnTo>
                  <a:lnTo>
                    <a:pt x="1122" y="450"/>
                  </a:lnTo>
                  <a:lnTo>
                    <a:pt x="1140" y="444"/>
                  </a:lnTo>
                  <a:lnTo>
                    <a:pt x="1152" y="432"/>
                  </a:lnTo>
                  <a:lnTo>
                    <a:pt x="1164" y="414"/>
                  </a:lnTo>
                  <a:lnTo>
                    <a:pt x="1170" y="402"/>
                  </a:lnTo>
                  <a:lnTo>
                    <a:pt x="1182" y="390"/>
                  </a:lnTo>
                  <a:lnTo>
                    <a:pt x="1182" y="372"/>
                  </a:lnTo>
                  <a:lnTo>
                    <a:pt x="1182" y="360"/>
                  </a:lnTo>
                  <a:lnTo>
                    <a:pt x="1188" y="348"/>
                  </a:lnTo>
                  <a:lnTo>
                    <a:pt x="1188" y="342"/>
                  </a:lnTo>
                  <a:lnTo>
                    <a:pt x="1182" y="330"/>
                  </a:lnTo>
                  <a:lnTo>
                    <a:pt x="1188" y="330"/>
                  </a:lnTo>
                  <a:lnTo>
                    <a:pt x="1176" y="324"/>
                  </a:lnTo>
                  <a:lnTo>
                    <a:pt x="1170" y="318"/>
                  </a:lnTo>
                  <a:lnTo>
                    <a:pt x="1164" y="324"/>
                  </a:lnTo>
                  <a:lnTo>
                    <a:pt x="1158" y="324"/>
                  </a:lnTo>
                  <a:lnTo>
                    <a:pt x="1152" y="318"/>
                  </a:lnTo>
                  <a:lnTo>
                    <a:pt x="1146" y="318"/>
                  </a:lnTo>
                  <a:lnTo>
                    <a:pt x="1146" y="306"/>
                  </a:lnTo>
                  <a:lnTo>
                    <a:pt x="1158" y="300"/>
                  </a:lnTo>
                  <a:lnTo>
                    <a:pt x="1164" y="288"/>
                  </a:lnTo>
                  <a:lnTo>
                    <a:pt x="1176" y="282"/>
                  </a:lnTo>
                  <a:lnTo>
                    <a:pt x="1182" y="270"/>
                  </a:lnTo>
                  <a:lnTo>
                    <a:pt x="1206" y="258"/>
                  </a:lnTo>
                  <a:lnTo>
                    <a:pt x="1224" y="258"/>
                  </a:lnTo>
                  <a:lnTo>
                    <a:pt x="1236" y="258"/>
                  </a:lnTo>
                  <a:lnTo>
                    <a:pt x="1248" y="258"/>
                  </a:lnTo>
                  <a:lnTo>
                    <a:pt x="1248" y="252"/>
                  </a:lnTo>
                  <a:lnTo>
                    <a:pt x="1260" y="252"/>
                  </a:lnTo>
                  <a:lnTo>
                    <a:pt x="1272" y="258"/>
                  </a:lnTo>
                  <a:lnTo>
                    <a:pt x="1272" y="264"/>
                  </a:lnTo>
                  <a:lnTo>
                    <a:pt x="1284" y="258"/>
                  </a:lnTo>
                  <a:lnTo>
                    <a:pt x="1296" y="258"/>
                  </a:lnTo>
                  <a:lnTo>
                    <a:pt x="1290" y="252"/>
                  </a:lnTo>
                  <a:lnTo>
                    <a:pt x="1296" y="246"/>
                  </a:lnTo>
                  <a:lnTo>
                    <a:pt x="1308" y="234"/>
                  </a:lnTo>
                  <a:lnTo>
                    <a:pt x="1320" y="228"/>
                  </a:lnTo>
                  <a:lnTo>
                    <a:pt x="1332" y="228"/>
                  </a:lnTo>
                  <a:lnTo>
                    <a:pt x="1332" y="234"/>
                  </a:lnTo>
                  <a:lnTo>
                    <a:pt x="1338" y="240"/>
                  </a:lnTo>
                  <a:lnTo>
                    <a:pt x="1344" y="234"/>
                  </a:lnTo>
                  <a:lnTo>
                    <a:pt x="1356" y="228"/>
                  </a:lnTo>
                  <a:lnTo>
                    <a:pt x="1362" y="222"/>
                  </a:lnTo>
                  <a:lnTo>
                    <a:pt x="1374" y="216"/>
                  </a:lnTo>
                  <a:lnTo>
                    <a:pt x="1368" y="222"/>
                  </a:lnTo>
                  <a:lnTo>
                    <a:pt x="1362" y="234"/>
                  </a:lnTo>
                  <a:lnTo>
                    <a:pt x="1356" y="240"/>
                  </a:lnTo>
                  <a:lnTo>
                    <a:pt x="1344" y="252"/>
                  </a:lnTo>
                  <a:lnTo>
                    <a:pt x="1332" y="264"/>
                  </a:lnTo>
                  <a:lnTo>
                    <a:pt x="1314" y="276"/>
                  </a:lnTo>
                  <a:lnTo>
                    <a:pt x="1302" y="288"/>
                  </a:lnTo>
                  <a:lnTo>
                    <a:pt x="1302" y="318"/>
                  </a:lnTo>
                  <a:lnTo>
                    <a:pt x="1308" y="342"/>
                  </a:lnTo>
                  <a:lnTo>
                    <a:pt x="1308" y="360"/>
                  </a:lnTo>
                  <a:lnTo>
                    <a:pt x="1326" y="342"/>
                  </a:lnTo>
                  <a:lnTo>
                    <a:pt x="1326" y="336"/>
                  </a:lnTo>
                  <a:lnTo>
                    <a:pt x="1332" y="330"/>
                  </a:lnTo>
                  <a:lnTo>
                    <a:pt x="1344" y="318"/>
                  </a:lnTo>
                  <a:lnTo>
                    <a:pt x="1350" y="306"/>
                  </a:lnTo>
                  <a:lnTo>
                    <a:pt x="1356" y="294"/>
                  </a:lnTo>
                  <a:lnTo>
                    <a:pt x="1362" y="294"/>
                  </a:lnTo>
                  <a:lnTo>
                    <a:pt x="1356" y="288"/>
                  </a:lnTo>
                  <a:lnTo>
                    <a:pt x="1356" y="276"/>
                  </a:lnTo>
                  <a:lnTo>
                    <a:pt x="1356" y="270"/>
                  </a:lnTo>
                  <a:lnTo>
                    <a:pt x="1362" y="258"/>
                  </a:lnTo>
                  <a:lnTo>
                    <a:pt x="1368" y="246"/>
                  </a:lnTo>
                  <a:lnTo>
                    <a:pt x="1380" y="246"/>
                  </a:lnTo>
                  <a:lnTo>
                    <a:pt x="1386" y="246"/>
                  </a:lnTo>
                  <a:lnTo>
                    <a:pt x="1386" y="252"/>
                  </a:lnTo>
                  <a:lnTo>
                    <a:pt x="1392" y="246"/>
                  </a:lnTo>
                  <a:lnTo>
                    <a:pt x="1404" y="240"/>
                  </a:lnTo>
                  <a:lnTo>
                    <a:pt x="1410" y="246"/>
                  </a:lnTo>
                  <a:lnTo>
                    <a:pt x="1416" y="246"/>
                  </a:lnTo>
                  <a:lnTo>
                    <a:pt x="1422" y="240"/>
                  </a:lnTo>
                  <a:lnTo>
                    <a:pt x="1428" y="240"/>
                  </a:lnTo>
                  <a:lnTo>
                    <a:pt x="1428" y="234"/>
                  </a:lnTo>
                  <a:lnTo>
                    <a:pt x="1434" y="234"/>
                  </a:lnTo>
                  <a:lnTo>
                    <a:pt x="1440" y="228"/>
                  </a:lnTo>
                  <a:lnTo>
                    <a:pt x="1446" y="228"/>
                  </a:lnTo>
                  <a:lnTo>
                    <a:pt x="1452" y="222"/>
                  </a:lnTo>
                  <a:lnTo>
                    <a:pt x="1458" y="222"/>
                  </a:lnTo>
                  <a:lnTo>
                    <a:pt x="1470" y="216"/>
                  </a:lnTo>
                  <a:lnTo>
                    <a:pt x="1470" y="210"/>
                  </a:lnTo>
                  <a:lnTo>
                    <a:pt x="1476" y="216"/>
                  </a:lnTo>
                  <a:lnTo>
                    <a:pt x="1482" y="222"/>
                  </a:lnTo>
                  <a:lnTo>
                    <a:pt x="1488" y="210"/>
                  </a:lnTo>
                  <a:lnTo>
                    <a:pt x="1482" y="198"/>
                  </a:lnTo>
                  <a:lnTo>
                    <a:pt x="1482" y="192"/>
                  </a:lnTo>
                  <a:lnTo>
                    <a:pt x="1470" y="186"/>
                  </a:lnTo>
                  <a:lnTo>
                    <a:pt x="1464" y="192"/>
                  </a:lnTo>
                  <a:lnTo>
                    <a:pt x="1464" y="186"/>
                  </a:lnTo>
                  <a:lnTo>
                    <a:pt x="1470" y="186"/>
                  </a:lnTo>
                  <a:lnTo>
                    <a:pt x="1482" y="186"/>
                  </a:lnTo>
                  <a:lnTo>
                    <a:pt x="1494" y="180"/>
                  </a:lnTo>
                  <a:lnTo>
                    <a:pt x="1494" y="168"/>
                  </a:lnTo>
                  <a:lnTo>
                    <a:pt x="1500" y="168"/>
                  </a:lnTo>
                  <a:lnTo>
                    <a:pt x="1506" y="168"/>
                  </a:lnTo>
                  <a:lnTo>
                    <a:pt x="1506" y="174"/>
                  </a:lnTo>
                  <a:lnTo>
                    <a:pt x="1518" y="174"/>
                  </a:lnTo>
                  <a:lnTo>
                    <a:pt x="1524" y="186"/>
                  </a:lnTo>
                  <a:lnTo>
                    <a:pt x="1536" y="186"/>
                  </a:lnTo>
                  <a:lnTo>
                    <a:pt x="1542" y="192"/>
                  </a:lnTo>
                  <a:lnTo>
                    <a:pt x="1548" y="192"/>
                  </a:lnTo>
                  <a:lnTo>
                    <a:pt x="1554" y="192"/>
                  </a:lnTo>
                  <a:lnTo>
                    <a:pt x="1548" y="186"/>
                  </a:lnTo>
                  <a:lnTo>
                    <a:pt x="1554" y="186"/>
                  </a:lnTo>
                  <a:lnTo>
                    <a:pt x="1554" y="174"/>
                  </a:lnTo>
                  <a:lnTo>
                    <a:pt x="1560" y="174"/>
                  </a:lnTo>
                  <a:lnTo>
                    <a:pt x="1572" y="168"/>
                  </a:lnTo>
                  <a:lnTo>
                    <a:pt x="1566" y="168"/>
                  </a:lnTo>
                  <a:lnTo>
                    <a:pt x="1560" y="162"/>
                  </a:lnTo>
                  <a:lnTo>
                    <a:pt x="1554" y="156"/>
                  </a:lnTo>
                  <a:lnTo>
                    <a:pt x="1548" y="162"/>
                  </a:lnTo>
                  <a:lnTo>
                    <a:pt x="1542" y="156"/>
                  </a:lnTo>
                  <a:lnTo>
                    <a:pt x="1536" y="156"/>
                  </a:lnTo>
                  <a:lnTo>
                    <a:pt x="1542" y="162"/>
                  </a:lnTo>
                  <a:lnTo>
                    <a:pt x="1536" y="162"/>
                  </a:lnTo>
                  <a:lnTo>
                    <a:pt x="1536" y="150"/>
                  </a:lnTo>
                  <a:lnTo>
                    <a:pt x="1530" y="144"/>
                  </a:lnTo>
                  <a:lnTo>
                    <a:pt x="1530" y="150"/>
                  </a:lnTo>
                  <a:lnTo>
                    <a:pt x="1524" y="144"/>
                  </a:lnTo>
                  <a:lnTo>
                    <a:pt x="1518" y="144"/>
                  </a:lnTo>
                  <a:lnTo>
                    <a:pt x="1512" y="138"/>
                  </a:lnTo>
                  <a:lnTo>
                    <a:pt x="1506" y="138"/>
                  </a:lnTo>
                  <a:lnTo>
                    <a:pt x="1506" y="132"/>
                  </a:lnTo>
                  <a:lnTo>
                    <a:pt x="1494" y="132"/>
                  </a:lnTo>
                  <a:lnTo>
                    <a:pt x="1482" y="126"/>
                  </a:lnTo>
                  <a:lnTo>
                    <a:pt x="1470" y="120"/>
                  </a:lnTo>
                  <a:lnTo>
                    <a:pt x="1452" y="114"/>
                  </a:lnTo>
                  <a:lnTo>
                    <a:pt x="1440" y="114"/>
                  </a:lnTo>
                  <a:lnTo>
                    <a:pt x="1422" y="114"/>
                  </a:lnTo>
                  <a:lnTo>
                    <a:pt x="1416" y="120"/>
                  </a:lnTo>
                  <a:lnTo>
                    <a:pt x="1422" y="132"/>
                  </a:lnTo>
                  <a:lnTo>
                    <a:pt x="1410" y="132"/>
                  </a:lnTo>
                  <a:lnTo>
                    <a:pt x="1398" y="126"/>
                  </a:lnTo>
                  <a:lnTo>
                    <a:pt x="1398" y="120"/>
                  </a:lnTo>
                  <a:lnTo>
                    <a:pt x="1392" y="120"/>
                  </a:lnTo>
                  <a:lnTo>
                    <a:pt x="1380" y="120"/>
                  </a:lnTo>
                  <a:lnTo>
                    <a:pt x="1374" y="120"/>
                  </a:lnTo>
                  <a:lnTo>
                    <a:pt x="1362" y="120"/>
                  </a:lnTo>
                  <a:lnTo>
                    <a:pt x="1350" y="120"/>
                  </a:lnTo>
                  <a:lnTo>
                    <a:pt x="1338" y="120"/>
                  </a:lnTo>
                  <a:lnTo>
                    <a:pt x="1338" y="114"/>
                  </a:lnTo>
                  <a:lnTo>
                    <a:pt x="1332" y="102"/>
                  </a:lnTo>
                  <a:lnTo>
                    <a:pt x="1320" y="102"/>
                  </a:lnTo>
                  <a:lnTo>
                    <a:pt x="1302" y="102"/>
                  </a:lnTo>
                  <a:lnTo>
                    <a:pt x="1290" y="102"/>
                  </a:lnTo>
                  <a:lnTo>
                    <a:pt x="1278" y="102"/>
                  </a:lnTo>
                  <a:lnTo>
                    <a:pt x="1278" y="96"/>
                  </a:lnTo>
                  <a:lnTo>
                    <a:pt x="1260" y="96"/>
                  </a:lnTo>
                  <a:lnTo>
                    <a:pt x="1254" y="90"/>
                  </a:lnTo>
                  <a:lnTo>
                    <a:pt x="1254" y="84"/>
                  </a:lnTo>
                  <a:lnTo>
                    <a:pt x="1242" y="84"/>
                  </a:lnTo>
                  <a:lnTo>
                    <a:pt x="1230" y="84"/>
                  </a:lnTo>
                  <a:lnTo>
                    <a:pt x="1224" y="90"/>
                  </a:lnTo>
                  <a:lnTo>
                    <a:pt x="1218" y="90"/>
                  </a:lnTo>
                  <a:lnTo>
                    <a:pt x="1224" y="84"/>
                  </a:lnTo>
                  <a:lnTo>
                    <a:pt x="1230" y="84"/>
                  </a:lnTo>
                  <a:lnTo>
                    <a:pt x="1212" y="84"/>
                  </a:lnTo>
                  <a:lnTo>
                    <a:pt x="1212" y="78"/>
                  </a:lnTo>
                  <a:lnTo>
                    <a:pt x="1230" y="78"/>
                  </a:lnTo>
                  <a:lnTo>
                    <a:pt x="1218" y="78"/>
                  </a:lnTo>
                  <a:lnTo>
                    <a:pt x="1206" y="78"/>
                  </a:lnTo>
                  <a:lnTo>
                    <a:pt x="1194" y="78"/>
                  </a:lnTo>
                  <a:lnTo>
                    <a:pt x="1188" y="78"/>
                  </a:lnTo>
                  <a:lnTo>
                    <a:pt x="1176" y="84"/>
                  </a:lnTo>
                  <a:lnTo>
                    <a:pt x="1176" y="90"/>
                  </a:lnTo>
                  <a:lnTo>
                    <a:pt x="1170" y="96"/>
                  </a:lnTo>
                  <a:lnTo>
                    <a:pt x="1164" y="96"/>
                  </a:lnTo>
                  <a:lnTo>
                    <a:pt x="1158" y="96"/>
                  </a:lnTo>
                  <a:lnTo>
                    <a:pt x="1146" y="90"/>
                  </a:lnTo>
                  <a:lnTo>
                    <a:pt x="1134" y="90"/>
                  </a:lnTo>
                  <a:lnTo>
                    <a:pt x="1128" y="96"/>
                  </a:lnTo>
                  <a:lnTo>
                    <a:pt x="1122" y="90"/>
                  </a:lnTo>
                  <a:lnTo>
                    <a:pt x="1116" y="96"/>
                  </a:lnTo>
                  <a:lnTo>
                    <a:pt x="1110" y="102"/>
                  </a:lnTo>
                  <a:lnTo>
                    <a:pt x="1098" y="102"/>
                  </a:lnTo>
                  <a:lnTo>
                    <a:pt x="1092" y="96"/>
                  </a:lnTo>
                  <a:lnTo>
                    <a:pt x="1092" y="90"/>
                  </a:lnTo>
                  <a:lnTo>
                    <a:pt x="1092" y="84"/>
                  </a:lnTo>
                  <a:lnTo>
                    <a:pt x="1092" y="78"/>
                  </a:lnTo>
                  <a:lnTo>
                    <a:pt x="1092" y="72"/>
                  </a:lnTo>
                  <a:lnTo>
                    <a:pt x="1086" y="66"/>
                  </a:lnTo>
                  <a:lnTo>
                    <a:pt x="1080" y="66"/>
                  </a:lnTo>
                  <a:lnTo>
                    <a:pt x="1074" y="66"/>
                  </a:lnTo>
                  <a:lnTo>
                    <a:pt x="1068" y="66"/>
                  </a:lnTo>
                  <a:lnTo>
                    <a:pt x="1062" y="60"/>
                  </a:lnTo>
                  <a:lnTo>
                    <a:pt x="1050" y="60"/>
                  </a:lnTo>
                  <a:lnTo>
                    <a:pt x="1044" y="60"/>
                  </a:lnTo>
                  <a:lnTo>
                    <a:pt x="1044" y="66"/>
                  </a:lnTo>
                  <a:lnTo>
                    <a:pt x="1038" y="72"/>
                  </a:lnTo>
                  <a:lnTo>
                    <a:pt x="1026" y="72"/>
                  </a:lnTo>
                  <a:lnTo>
                    <a:pt x="1020" y="72"/>
                  </a:lnTo>
                  <a:lnTo>
                    <a:pt x="1002" y="66"/>
                  </a:lnTo>
                  <a:lnTo>
                    <a:pt x="984" y="60"/>
                  </a:lnTo>
                  <a:lnTo>
                    <a:pt x="972" y="60"/>
                  </a:lnTo>
                  <a:lnTo>
                    <a:pt x="966" y="66"/>
                  </a:lnTo>
                  <a:lnTo>
                    <a:pt x="966" y="60"/>
                  </a:lnTo>
                  <a:lnTo>
                    <a:pt x="954" y="60"/>
                  </a:lnTo>
                  <a:lnTo>
                    <a:pt x="954" y="54"/>
                  </a:lnTo>
                  <a:lnTo>
                    <a:pt x="936" y="60"/>
                  </a:lnTo>
                  <a:lnTo>
                    <a:pt x="942" y="60"/>
                  </a:lnTo>
                  <a:lnTo>
                    <a:pt x="936" y="66"/>
                  </a:lnTo>
                  <a:lnTo>
                    <a:pt x="930" y="66"/>
                  </a:lnTo>
                  <a:lnTo>
                    <a:pt x="918" y="66"/>
                  </a:lnTo>
                  <a:lnTo>
                    <a:pt x="918" y="72"/>
                  </a:lnTo>
                  <a:lnTo>
                    <a:pt x="906" y="72"/>
                  </a:lnTo>
                  <a:lnTo>
                    <a:pt x="894" y="78"/>
                  </a:lnTo>
                  <a:lnTo>
                    <a:pt x="900" y="72"/>
                  </a:lnTo>
                  <a:lnTo>
                    <a:pt x="912" y="66"/>
                  </a:lnTo>
                  <a:lnTo>
                    <a:pt x="918" y="60"/>
                  </a:lnTo>
                  <a:lnTo>
                    <a:pt x="930" y="60"/>
                  </a:lnTo>
                  <a:lnTo>
                    <a:pt x="948" y="48"/>
                  </a:lnTo>
                  <a:lnTo>
                    <a:pt x="954" y="48"/>
                  </a:lnTo>
                  <a:lnTo>
                    <a:pt x="960" y="42"/>
                  </a:lnTo>
                  <a:lnTo>
                    <a:pt x="966" y="42"/>
                  </a:lnTo>
                  <a:lnTo>
                    <a:pt x="966" y="36"/>
                  </a:lnTo>
                  <a:lnTo>
                    <a:pt x="972" y="36"/>
                  </a:lnTo>
                  <a:lnTo>
                    <a:pt x="960" y="30"/>
                  </a:lnTo>
                  <a:lnTo>
                    <a:pt x="966" y="30"/>
                  </a:lnTo>
                  <a:lnTo>
                    <a:pt x="972" y="30"/>
                  </a:lnTo>
                  <a:lnTo>
                    <a:pt x="966" y="24"/>
                  </a:lnTo>
                  <a:lnTo>
                    <a:pt x="960" y="24"/>
                  </a:lnTo>
                  <a:lnTo>
                    <a:pt x="954" y="18"/>
                  </a:lnTo>
                  <a:lnTo>
                    <a:pt x="948" y="18"/>
                  </a:lnTo>
                  <a:lnTo>
                    <a:pt x="942" y="18"/>
                  </a:lnTo>
                  <a:lnTo>
                    <a:pt x="936" y="18"/>
                  </a:lnTo>
                  <a:lnTo>
                    <a:pt x="924" y="18"/>
                  </a:lnTo>
                  <a:lnTo>
                    <a:pt x="918" y="18"/>
                  </a:lnTo>
                  <a:lnTo>
                    <a:pt x="912" y="18"/>
                  </a:lnTo>
                  <a:lnTo>
                    <a:pt x="918" y="12"/>
                  </a:lnTo>
                  <a:lnTo>
                    <a:pt x="912" y="12"/>
                  </a:lnTo>
                  <a:lnTo>
                    <a:pt x="906" y="12"/>
                  </a:lnTo>
                  <a:lnTo>
                    <a:pt x="900" y="12"/>
                  </a:lnTo>
                  <a:lnTo>
                    <a:pt x="906" y="6"/>
                  </a:lnTo>
                  <a:lnTo>
                    <a:pt x="906" y="0"/>
                  </a:lnTo>
                  <a:lnTo>
                    <a:pt x="894" y="0"/>
                  </a:lnTo>
                  <a:lnTo>
                    <a:pt x="888" y="0"/>
                  </a:lnTo>
                  <a:lnTo>
                    <a:pt x="882" y="0"/>
                  </a:lnTo>
                  <a:lnTo>
                    <a:pt x="876" y="6"/>
                  </a:lnTo>
                  <a:lnTo>
                    <a:pt x="870" y="12"/>
                  </a:lnTo>
                  <a:lnTo>
                    <a:pt x="870" y="18"/>
                  </a:lnTo>
                  <a:lnTo>
                    <a:pt x="864" y="18"/>
                  </a:lnTo>
                  <a:lnTo>
                    <a:pt x="858" y="18"/>
                  </a:lnTo>
                  <a:lnTo>
                    <a:pt x="852" y="24"/>
                  </a:lnTo>
                  <a:lnTo>
                    <a:pt x="858" y="24"/>
                  </a:lnTo>
                  <a:lnTo>
                    <a:pt x="852" y="24"/>
                  </a:lnTo>
                  <a:lnTo>
                    <a:pt x="846" y="24"/>
                  </a:lnTo>
                  <a:lnTo>
                    <a:pt x="840" y="30"/>
                  </a:lnTo>
                  <a:lnTo>
                    <a:pt x="834" y="30"/>
                  </a:lnTo>
                  <a:lnTo>
                    <a:pt x="828" y="30"/>
                  </a:lnTo>
                  <a:lnTo>
                    <a:pt x="828" y="24"/>
                  </a:lnTo>
                  <a:lnTo>
                    <a:pt x="816" y="24"/>
                  </a:lnTo>
                  <a:lnTo>
                    <a:pt x="810" y="24"/>
                  </a:lnTo>
                  <a:lnTo>
                    <a:pt x="804" y="24"/>
                  </a:lnTo>
                  <a:lnTo>
                    <a:pt x="810" y="30"/>
                  </a:lnTo>
                  <a:lnTo>
                    <a:pt x="804" y="30"/>
                  </a:lnTo>
                  <a:lnTo>
                    <a:pt x="798" y="30"/>
                  </a:lnTo>
                  <a:lnTo>
                    <a:pt x="786" y="30"/>
                  </a:lnTo>
                  <a:lnTo>
                    <a:pt x="780" y="36"/>
                  </a:lnTo>
                  <a:lnTo>
                    <a:pt x="774" y="36"/>
                  </a:lnTo>
                  <a:lnTo>
                    <a:pt x="768" y="36"/>
                  </a:lnTo>
                  <a:lnTo>
                    <a:pt x="762" y="42"/>
                  </a:lnTo>
                  <a:lnTo>
                    <a:pt x="756" y="42"/>
                  </a:lnTo>
                  <a:lnTo>
                    <a:pt x="756" y="48"/>
                  </a:lnTo>
                  <a:lnTo>
                    <a:pt x="750" y="48"/>
                  </a:lnTo>
                  <a:lnTo>
                    <a:pt x="756" y="48"/>
                  </a:lnTo>
                  <a:lnTo>
                    <a:pt x="750" y="54"/>
                  </a:lnTo>
                  <a:lnTo>
                    <a:pt x="756" y="54"/>
                  </a:lnTo>
                  <a:lnTo>
                    <a:pt x="756" y="60"/>
                  </a:lnTo>
                  <a:lnTo>
                    <a:pt x="744" y="60"/>
                  </a:lnTo>
                  <a:lnTo>
                    <a:pt x="732" y="60"/>
                  </a:lnTo>
                  <a:lnTo>
                    <a:pt x="720" y="60"/>
                  </a:lnTo>
                  <a:lnTo>
                    <a:pt x="714" y="60"/>
                  </a:lnTo>
                  <a:lnTo>
                    <a:pt x="708" y="66"/>
                  </a:lnTo>
                  <a:lnTo>
                    <a:pt x="708" y="72"/>
                  </a:lnTo>
                  <a:lnTo>
                    <a:pt x="714" y="72"/>
                  </a:lnTo>
                  <a:lnTo>
                    <a:pt x="714" y="78"/>
                  </a:lnTo>
                  <a:lnTo>
                    <a:pt x="720" y="84"/>
                  </a:lnTo>
                  <a:lnTo>
                    <a:pt x="732" y="90"/>
                  </a:lnTo>
                  <a:lnTo>
                    <a:pt x="732" y="102"/>
                  </a:lnTo>
                  <a:lnTo>
                    <a:pt x="732" y="108"/>
                  </a:lnTo>
                  <a:lnTo>
                    <a:pt x="726" y="114"/>
                  </a:lnTo>
                  <a:lnTo>
                    <a:pt x="720" y="102"/>
                  </a:lnTo>
                  <a:lnTo>
                    <a:pt x="726" y="90"/>
                  </a:lnTo>
                  <a:lnTo>
                    <a:pt x="720" y="90"/>
                  </a:lnTo>
                  <a:lnTo>
                    <a:pt x="708" y="90"/>
                  </a:lnTo>
                  <a:lnTo>
                    <a:pt x="696" y="84"/>
                  </a:lnTo>
                  <a:lnTo>
                    <a:pt x="690" y="84"/>
                  </a:lnTo>
                  <a:lnTo>
                    <a:pt x="672" y="90"/>
                  </a:lnTo>
                  <a:lnTo>
                    <a:pt x="684" y="96"/>
                  </a:lnTo>
                  <a:lnTo>
                    <a:pt x="690" y="96"/>
                  </a:lnTo>
                  <a:lnTo>
                    <a:pt x="684" y="96"/>
                  </a:lnTo>
                  <a:lnTo>
                    <a:pt x="666" y="96"/>
                  </a:lnTo>
                  <a:lnTo>
                    <a:pt x="666" y="90"/>
                  </a:lnTo>
                  <a:lnTo>
                    <a:pt x="672" y="78"/>
                  </a:lnTo>
                  <a:lnTo>
                    <a:pt x="666" y="78"/>
                  </a:lnTo>
                  <a:lnTo>
                    <a:pt x="654" y="84"/>
                  </a:lnTo>
                  <a:lnTo>
                    <a:pt x="648" y="96"/>
                  </a:lnTo>
                  <a:lnTo>
                    <a:pt x="660" y="108"/>
                  </a:lnTo>
                  <a:lnTo>
                    <a:pt x="654" y="120"/>
                  </a:lnTo>
                  <a:lnTo>
                    <a:pt x="666" y="126"/>
                  </a:lnTo>
                  <a:lnTo>
                    <a:pt x="684" y="132"/>
                  </a:lnTo>
                  <a:lnTo>
                    <a:pt x="690" y="138"/>
                  </a:lnTo>
                  <a:lnTo>
                    <a:pt x="684" y="144"/>
                  </a:lnTo>
                  <a:lnTo>
                    <a:pt x="696" y="150"/>
                  </a:lnTo>
                  <a:lnTo>
                    <a:pt x="684" y="144"/>
                  </a:lnTo>
                  <a:lnTo>
                    <a:pt x="684" y="138"/>
                  </a:lnTo>
                  <a:lnTo>
                    <a:pt x="678" y="132"/>
                  </a:lnTo>
                  <a:lnTo>
                    <a:pt x="672" y="132"/>
                  </a:lnTo>
                  <a:lnTo>
                    <a:pt x="660" y="138"/>
                  </a:lnTo>
                  <a:lnTo>
                    <a:pt x="660" y="144"/>
                  </a:lnTo>
                  <a:lnTo>
                    <a:pt x="654" y="156"/>
                  </a:lnTo>
                  <a:lnTo>
                    <a:pt x="642" y="162"/>
                  </a:lnTo>
                  <a:lnTo>
                    <a:pt x="630" y="168"/>
                  </a:lnTo>
                  <a:lnTo>
                    <a:pt x="624" y="162"/>
                  </a:lnTo>
                  <a:lnTo>
                    <a:pt x="636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48" y="132"/>
                  </a:lnTo>
                  <a:lnTo>
                    <a:pt x="648" y="120"/>
                  </a:lnTo>
                  <a:lnTo>
                    <a:pt x="642" y="114"/>
                  </a:lnTo>
                  <a:lnTo>
                    <a:pt x="648" y="102"/>
                  </a:lnTo>
                  <a:lnTo>
                    <a:pt x="636" y="90"/>
                  </a:lnTo>
                  <a:lnTo>
                    <a:pt x="642" y="84"/>
                  </a:lnTo>
                  <a:lnTo>
                    <a:pt x="648" y="78"/>
                  </a:lnTo>
                  <a:lnTo>
                    <a:pt x="630" y="72"/>
                  </a:lnTo>
                  <a:lnTo>
                    <a:pt x="618" y="72"/>
                  </a:lnTo>
                  <a:lnTo>
                    <a:pt x="612" y="84"/>
                  </a:lnTo>
                  <a:lnTo>
                    <a:pt x="600" y="96"/>
                  </a:lnTo>
                  <a:lnTo>
                    <a:pt x="600" y="102"/>
                  </a:lnTo>
                  <a:lnTo>
                    <a:pt x="606" y="108"/>
                  </a:lnTo>
                  <a:lnTo>
                    <a:pt x="600" y="120"/>
                  </a:lnTo>
                  <a:lnTo>
                    <a:pt x="612" y="126"/>
                  </a:lnTo>
                  <a:lnTo>
                    <a:pt x="618" y="132"/>
                  </a:lnTo>
                  <a:lnTo>
                    <a:pt x="606" y="132"/>
                  </a:lnTo>
                  <a:lnTo>
                    <a:pt x="588" y="126"/>
                  </a:lnTo>
                  <a:lnTo>
                    <a:pt x="582" y="126"/>
                  </a:lnTo>
                  <a:lnTo>
                    <a:pt x="564" y="120"/>
                  </a:lnTo>
                  <a:lnTo>
                    <a:pt x="552" y="120"/>
                  </a:lnTo>
                  <a:lnTo>
                    <a:pt x="546" y="132"/>
                  </a:lnTo>
                  <a:lnTo>
                    <a:pt x="540" y="132"/>
                  </a:lnTo>
                  <a:lnTo>
                    <a:pt x="534" y="132"/>
                  </a:lnTo>
                  <a:lnTo>
                    <a:pt x="516" y="132"/>
                  </a:lnTo>
                  <a:lnTo>
                    <a:pt x="504" y="138"/>
                  </a:lnTo>
                  <a:lnTo>
                    <a:pt x="498" y="138"/>
                  </a:lnTo>
                  <a:lnTo>
                    <a:pt x="498" y="132"/>
                  </a:lnTo>
                  <a:lnTo>
                    <a:pt x="492" y="132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6" name="Freeform 18"/>
            <p:cNvSpPr>
              <a:spLocks/>
            </p:cNvSpPr>
            <p:nvPr/>
          </p:nvSpPr>
          <p:spPr bwMode="auto">
            <a:xfrm>
              <a:off x="3810" y="1195"/>
              <a:ext cx="240" cy="114"/>
            </a:xfrm>
            <a:custGeom>
              <a:avLst/>
              <a:gdLst>
                <a:gd name="T0" fmla="*/ 66 w 240"/>
                <a:gd name="T1" fmla="*/ 90 h 114"/>
                <a:gd name="T2" fmla="*/ 48 w 240"/>
                <a:gd name="T3" fmla="*/ 90 h 114"/>
                <a:gd name="T4" fmla="*/ 60 w 240"/>
                <a:gd name="T5" fmla="*/ 84 h 114"/>
                <a:gd name="T6" fmla="*/ 48 w 240"/>
                <a:gd name="T7" fmla="*/ 84 h 114"/>
                <a:gd name="T8" fmla="*/ 36 w 240"/>
                <a:gd name="T9" fmla="*/ 78 h 114"/>
                <a:gd name="T10" fmla="*/ 54 w 240"/>
                <a:gd name="T11" fmla="*/ 72 h 114"/>
                <a:gd name="T12" fmla="*/ 72 w 240"/>
                <a:gd name="T13" fmla="*/ 72 h 114"/>
                <a:gd name="T14" fmla="*/ 66 w 240"/>
                <a:gd name="T15" fmla="*/ 72 h 114"/>
                <a:gd name="T16" fmla="*/ 60 w 240"/>
                <a:gd name="T17" fmla="*/ 66 h 114"/>
                <a:gd name="T18" fmla="*/ 42 w 240"/>
                <a:gd name="T19" fmla="*/ 54 h 114"/>
                <a:gd name="T20" fmla="*/ 72 w 240"/>
                <a:gd name="T21" fmla="*/ 54 h 114"/>
                <a:gd name="T22" fmla="*/ 78 w 240"/>
                <a:gd name="T23" fmla="*/ 60 h 114"/>
                <a:gd name="T24" fmla="*/ 78 w 240"/>
                <a:gd name="T25" fmla="*/ 48 h 114"/>
                <a:gd name="T26" fmla="*/ 108 w 240"/>
                <a:gd name="T27" fmla="*/ 42 h 114"/>
                <a:gd name="T28" fmla="*/ 114 w 240"/>
                <a:gd name="T29" fmla="*/ 42 h 114"/>
                <a:gd name="T30" fmla="*/ 114 w 240"/>
                <a:gd name="T31" fmla="*/ 36 h 114"/>
                <a:gd name="T32" fmla="*/ 102 w 240"/>
                <a:gd name="T33" fmla="*/ 36 h 114"/>
                <a:gd name="T34" fmla="*/ 96 w 240"/>
                <a:gd name="T35" fmla="*/ 36 h 114"/>
                <a:gd name="T36" fmla="*/ 84 w 240"/>
                <a:gd name="T37" fmla="*/ 42 h 114"/>
                <a:gd name="T38" fmla="*/ 78 w 240"/>
                <a:gd name="T39" fmla="*/ 42 h 114"/>
                <a:gd name="T40" fmla="*/ 66 w 240"/>
                <a:gd name="T41" fmla="*/ 42 h 114"/>
                <a:gd name="T42" fmla="*/ 48 w 240"/>
                <a:gd name="T43" fmla="*/ 42 h 114"/>
                <a:gd name="T44" fmla="*/ 72 w 240"/>
                <a:gd name="T45" fmla="*/ 36 h 114"/>
                <a:gd name="T46" fmla="*/ 54 w 240"/>
                <a:gd name="T47" fmla="*/ 36 h 114"/>
                <a:gd name="T48" fmla="*/ 24 w 240"/>
                <a:gd name="T49" fmla="*/ 42 h 114"/>
                <a:gd name="T50" fmla="*/ 60 w 240"/>
                <a:gd name="T51" fmla="*/ 36 h 114"/>
                <a:gd name="T52" fmla="*/ 18 w 240"/>
                <a:gd name="T53" fmla="*/ 36 h 114"/>
                <a:gd name="T54" fmla="*/ 30 w 240"/>
                <a:gd name="T55" fmla="*/ 24 h 114"/>
                <a:gd name="T56" fmla="*/ 6 w 240"/>
                <a:gd name="T57" fmla="*/ 30 h 114"/>
                <a:gd name="T58" fmla="*/ 24 w 240"/>
                <a:gd name="T59" fmla="*/ 18 h 114"/>
                <a:gd name="T60" fmla="*/ 54 w 240"/>
                <a:gd name="T61" fmla="*/ 18 h 114"/>
                <a:gd name="T62" fmla="*/ 54 w 240"/>
                <a:gd name="T63" fmla="*/ 12 h 114"/>
                <a:gd name="T64" fmla="*/ 84 w 240"/>
                <a:gd name="T65" fmla="*/ 18 h 114"/>
                <a:gd name="T66" fmla="*/ 78 w 240"/>
                <a:gd name="T67" fmla="*/ 12 h 114"/>
                <a:gd name="T68" fmla="*/ 96 w 240"/>
                <a:gd name="T69" fmla="*/ 6 h 114"/>
                <a:gd name="T70" fmla="*/ 120 w 240"/>
                <a:gd name="T71" fmla="*/ 6 h 114"/>
                <a:gd name="T72" fmla="*/ 138 w 240"/>
                <a:gd name="T73" fmla="*/ 6 h 114"/>
                <a:gd name="T74" fmla="*/ 174 w 240"/>
                <a:gd name="T75" fmla="*/ 6 h 114"/>
                <a:gd name="T76" fmla="*/ 180 w 240"/>
                <a:gd name="T77" fmla="*/ 6 h 114"/>
                <a:gd name="T78" fmla="*/ 222 w 240"/>
                <a:gd name="T79" fmla="*/ 6 h 114"/>
                <a:gd name="T80" fmla="*/ 240 w 240"/>
                <a:gd name="T81" fmla="*/ 18 h 114"/>
                <a:gd name="T82" fmla="*/ 204 w 240"/>
                <a:gd name="T83" fmla="*/ 24 h 114"/>
                <a:gd name="T84" fmla="*/ 192 w 240"/>
                <a:gd name="T85" fmla="*/ 30 h 114"/>
                <a:gd name="T86" fmla="*/ 168 w 240"/>
                <a:gd name="T87" fmla="*/ 36 h 114"/>
                <a:gd name="T88" fmla="*/ 216 w 240"/>
                <a:gd name="T89" fmla="*/ 30 h 114"/>
                <a:gd name="T90" fmla="*/ 180 w 240"/>
                <a:gd name="T91" fmla="*/ 42 h 114"/>
                <a:gd name="T92" fmla="*/ 168 w 240"/>
                <a:gd name="T93" fmla="*/ 54 h 114"/>
                <a:gd name="T94" fmla="*/ 138 w 240"/>
                <a:gd name="T95" fmla="*/ 54 h 114"/>
                <a:gd name="T96" fmla="*/ 120 w 240"/>
                <a:gd name="T97" fmla="*/ 60 h 114"/>
                <a:gd name="T98" fmla="*/ 114 w 240"/>
                <a:gd name="T99" fmla="*/ 66 h 114"/>
                <a:gd name="T100" fmla="*/ 138 w 240"/>
                <a:gd name="T101" fmla="*/ 66 h 114"/>
                <a:gd name="T102" fmla="*/ 126 w 240"/>
                <a:gd name="T103" fmla="*/ 72 h 114"/>
                <a:gd name="T104" fmla="*/ 132 w 240"/>
                <a:gd name="T105" fmla="*/ 78 h 114"/>
                <a:gd name="T106" fmla="*/ 120 w 240"/>
                <a:gd name="T107" fmla="*/ 84 h 114"/>
                <a:gd name="T108" fmla="*/ 108 w 240"/>
                <a:gd name="T109" fmla="*/ 90 h 114"/>
                <a:gd name="T110" fmla="*/ 78 w 240"/>
                <a:gd name="T111" fmla="*/ 96 h 114"/>
                <a:gd name="T112" fmla="*/ 102 w 240"/>
                <a:gd name="T113" fmla="*/ 102 h 114"/>
                <a:gd name="T114" fmla="*/ 96 w 240"/>
                <a:gd name="T115" fmla="*/ 114 h 114"/>
                <a:gd name="T116" fmla="*/ 66 w 240"/>
                <a:gd name="T117" fmla="*/ 108 h 114"/>
                <a:gd name="T118" fmla="*/ 36 w 240"/>
                <a:gd name="T119" fmla="*/ 108 h 114"/>
                <a:gd name="T120" fmla="*/ 18 w 240"/>
                <a:gd name="T121" fmla="*/ 102 h 1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0" h="114">
                  <a:moveTo>
                    <a:pt x="24" y="102"/>
                  </a:moveTo>
                  <a:lnTo>
                    <a:pt x="66" y="96"/>
                  </a:lnTo>
                  <a:lnTo>
                    <a:pt x="72" y="90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54" y="90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2" y="84"/>
                  </a:lnTo>
                  <a:lnTo>
                    <a:pt x="48" y="78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6" y="78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2"/>
                  </a:lnTo>
                  <a:lnTo>
                    <a:pt x="72" y="72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72"/>
                  </a:lnTo>
                  <a:lnTo>
                    <a:pt x="72" y="72"/>
                  </a:lnTo>
                  <a:lnTo>
                    <a:pt x="66" y="72"/>
                  </a:lnTo>
                  <a:lnTo>
                    <a:pt x="60" y="72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72"/>
                  </a:lnTo>
                  <a:lnTo>
                    <a:pt x="60" y="66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8" y="60"/>
                  </a:lnTo>
                  <a:lnTo>
                    <a:pt x="84" y="60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48"/>
                  </a:lnTo>
                  <a:lnTo>
                    <a:pt x="72" y="48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90" y="42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90" y="42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26" y="36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2" y="30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66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36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6" y="36"/>
                  </a:lnTo>
                  <a:lnTo>
                    <a:pt x="48" y="36"/>
                  </a:lnTo>
                  <a:lnTo>
                    <a:pt x="60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78" y="18"/>
                  </a:lnTo>
                  <a:lnTo>
                    <a:pt x="84" y="18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78" y="12"/>
                  </a:lnTo>
                  <a:lnTo>
                    <a:pt x="84" y="12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6" y="6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20" y="12"/>
                  </a:lnTo>
                  <a:lnTo>
                    <a:pt x="120" y="6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6" y="6"/>
                  </a:lnTo>
                  <a:lnTo>
                    <a:pt x="138" y="6"/>
                  </a:lnTo>
                  <a:lnTo>
                    <a:pt x="144" y="6"/>
                  </a:lnTo>
                  <a:lnTo>
                    <a:pt x="150" y="0"/>
                  </a:lnTo>
                  <a:lnTo>
                    <a:pt x="156" y="6"/>
                  </a:lnTo>
                  <a:lnTo>
                    <a:pt x="168" y="0"/>
                  </a:lnTo>
                  <a:lnTo>
                    <a:pt x="174" y="6"/>
                  </a:lnTo>
                  <a:lnTo>
                    <a:pt x="180" y="6"/>
                  </a:lnTo>
                  <a:lnTo>
                    <a:pt x="186" y="6"/>
                  </a:lnTo>
                  <a:lnTo>
                    <a:pt x="192" y="6"/>
                  </a:lnTo>
                  <a:lnTo>
                    <a:pt x="198" y="6"/>
                  </a:lnTo>
                  <a:lnTo>
                    <a:pt x="180" y="6"/>
                  </a:lnTo>
                  <a:lnTo>
                    <a:pt x="192" y="6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22" y="6"/>
                  </a:lnTo>
                  <a:lnTo>
                    <a:pt x="222" y="12"/>
                  </a:lnTo>
                  <a:lnTo>
                    <a:pt x="228" y="12"/>
                  </a:lnTo>
                  <a:lnTo>
                    <a:pt x="234" y="12"/>
                  </a:lnTo>
                  <a:lnTo>
                    <a:pt x="240" y="12"/>
                  </a:lnTo>
                  <a:lnTo>
                    <a:pt x="240" y="18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16" y="24"/>
                  </a:lnTo>
                  <a:lnTo>
                    <a:pt x="210" y="24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24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92" y="30"/>
                  </a:lnTo>
                  <a:lnTo>
                    <a:pt x="198" y="30"/>
                  </a:lnTo>
                  <a:lnTo>
                    <a:pt x="186" y="30"/>
                  </a:lnTo>
                  <a:lnTo>
                    <a:pt x="180" y="36"/>
                  </a:lnTo>
                  <a:lnTo>
                    <a:pt x="174" y="36"/>
                  </a:lnTo>
                  <a:lnTo>
                    <a:pt x="168" y="36"/>
                  </a:lnTo>
                  <a:lnTo>
                    <a:pt x="174" y="36"/>
                  </a:lnTo>
                  <a:lnTo>
                    <a:pt x="180" y="36"/>
                  </a:lnTo>
                  <a:lnTo>
                    <a:pt x="192" y="30"/>
                  </a:lnTo>
                  <a:lnTo>
                    <a:pt x="204" y="30"/>
                  </a:lnTo>
                  <a:lnTo>
                    <a:pt x="216" y="30"/>
                  </a:lnTo>
                  <a:lnTo>
                    <a:pt x="204" y="36"/>
                  </a:lnTo>
                  <a:lnTo>
                    <a:pt x="198" y="36"/>
                  </a:lnTo>
                  <a:lnTo>
                    <a:pt x="192" y="36"/>
                  </a:lnTo>
                  <a:lnTo>
                    <a:pt x="186" y="42"/>
                  </a:lnTo>
                  <a:lnTo>
                    <a:pt x="180" y="42"/>
                  </a:lnTo>
                  <a:lnTo>
                    <a:pt x="174" y="48"/>
                  </a:lnTo>
                  <a:lnTo>
                    <a:pt x="168" y="48"/>
                  </a:lnTo>
                  <a:lnTo>
                    <a:pt x="162" y="54"/>
                  </a:lnTo>
                  <a:lnTo>
                    <a:pt x="150" y="54"/>
                  </a:lnTo>
                  <a:lnTo>
                    <a:pt x="168" y="54"/>
                  </a:lnTo>
                  <a:lnTo>
                    <a:pt x="156" y="54"/>
                  </a:lnTo>
                  <a:lnTo>
                    <a:pt x="156" y="60"/>
                  </a:lnTo>
                  <a:lnTo>
                    <a:pt x="150" y="60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8" y="60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0" y="60"/>
                  </a:lnTo>
                  <a:lnTo>
                    <a:pt x="114" y="60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14" y="66"/>
                  </a:lnTo>
                  <a:lnTo>
                    <a:pt x="120" y="66"/>
                  </a:lnTo>
                  <a:lnTo>
                    <a:pt x="126" y="66"/>
                  </a:lnTo>
                  <a:lnTo>
                    <a:pt x="138" y="66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26" y="66"/>
                  </a:lnTo>
                  <a:lnTo>
                    <a:pt x="114" y="66"/>
                  </a:lnTo>
                  <a:lnTo>
                    <a:pt x="126" y="72"/>
                  </a:lnTo>
                  <a:lnTo>
                    <a:pt x="114" y="72"/>
                  </a:lnTo>
                  <a:lnTo>
                    <a:pt x="126" y="72"/>
                  </a:lnTo>
                  <a:lnTo>
                    <a:pt x="120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0" y="78"/>
                  </a:lnTo>
                  <a:lnTo>
                    <a:pt x="132" y="78"/>
                  </a:lnTo>
                  <a:lnTo>
                    <a:pt x="132" y="84"/>
                  </a:lnTo>
                  <a:lnTo>
                    <a:pt x="126" y="84"/>
                  </a:lnTo>
                  <a:lnTo>
                    <a:pt x="120" y="84"/>
                  </a:lnTo>
                  <a:lnTo>
                    <a:pt x="126" y="84"/>
                  </a:lnTo>
                  <a:lnTo>
                    <a:pt x="120" y="84"/>
                  </a:lnTo>
                  <a:lnTo>
                    <a:pt x="114" y="84"/>
                  </a:lnTo>
                  <a:lnTo>
                    <a:pt x="108" y="84"/>
                  </a:lnTo>
                  <a:lnTo>
                    <a:pt x="108" y="90"/>
                  </a:lnTo>
                  <a:lnTo>
                    <a:pt x="114" y="90"/>
                  </a:lnTo>
                  <a:lnTo>
                    <a:pt x="108" y="96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78" y="96"/>
                  </a:lnTo>
                  <a:lnTo>
                    <a:pt x="84" y="96"/>
                  </a:lnTo>
                  <a:lnTo>
                    <a:pt x="78" y="102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2"/>
                  </a:lnTo>
                  <a:lnTo>
                    <a:pt x="96" y="102"/>
                  </a:lnTo>
                  <a:lnTo>
                    <a:pt x="102" y="102"/>
                  </a:lnTo>
                  <a:lnTo>
                    <a:pt x="108" y="102"/>
                  </a:lnTo>
                  <a:lnTo>
                    <a:pt x="102" y="108"/>
                  </a:lnTo>
                  <a:lnTo>
                    <a:pt x="9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8" y="108"/>
                  </a:lnTo>
                  <a:lnTo>
                    <a:pt x="72" y="108"/>
                  </a:lnTo>
                  <a:lnTo>
                    <a:pt x="66" y="108"/>
                  </a:lnTo>
                  <a:lnTo>
                    <a:pt x="60" y="108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08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7" name="Freeform 19"/>
            <p:cNvSpPr>
              <a:spLocks/>
            </p:cNvSpPr>
            <p:nvPr/>
          </p:nvSpPr>
          <p:spPr bwMode="auto">
            <a:xfrm>
              <a:off x="2988" y="2359"/>
              <a:ext cx="24" cy="24"/>
            </a:xfrm>
            <a:custGeom>
              <a:avLst/>
              <a:gdLst>
                <a:gd name="T0" fmla="*/ 6 w 24"/>
                <a:gd name="T1" fmla="*/ 12 h 24"/>
                <a:gd name="T2" fmla="*/ 0 w 24"/>
                <a:gd name="T3" fmla="*/ 6 h 24"/>
                <a:gd name="T4" fmla="*/ 0 w 24"/>
                <a:gd name="T5" fmla="*/ 0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8 h 24"/>
                <a:gd name="T12" fmla="*/ 24 w 24"/>
                <a:gd name="T13" fmla="*/ 18 h 24"/>
                <a:gd name="T14" fmla="*/ 18 w 24"/>
                <a:gd name="T15" fmla="*/ 24 h 24"/>
                <a:gd name="T16" fmla="*/ 12 w 24"/>
                <a:gd name="T17" fmla="*/ 18 h 24"/>
                <a:gd name="T18" fmla="*/ 6 w 24"/>
                <a:gd name="T19" fmla="*/ 12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24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18" name="Rectangle 20"/>
            <p:cNvSpPr>
              <a:spLocks noChangeArrowheads="1"/>
            </p:cNvSpPr>
            <p:nvPr/>
          </p:nvSpPr>
          <p:spPr bwMode="auto">
            <a:xfrm>
              <a:off x="4014" y="2143"/>
              <a:ext cx="24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819" name="Rectangle 21"/>
            <p:cNvSpPr>
              <a:spLocks noChangeArrowheads="1"/>
            </p:cNvSpPr>
            <p:nvPr/>
          </p:nvSpPr>
          <p:spPr bwMode="auto">
            <a:xfrm>
              <a:off x="4194" y="2413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30</a:t>
              </a:r>
              <a:endParaRPr lang="ru-RU" altLang="ru-RU" sz="1800"/>
            </a:p>
          </p:txBody>
        </p:sp>
        <p:sp>
          <p:nvSpPr>
            <p:cNvPr id="16820" name="Rectangle 22"/>
            <p:cNvSpPr>
              <a:spLocks noChangeArrowheads="1"/>
            </p:cNvSpPr>
            <p:nvPr/>
          </p:nvSpPr>
          <p:spPr bwMode="auto">
            <a:xfrm>
              <a:off x="4260" y="2413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21" name="Rectangle 23"/>
            <p:cNvSpPr>
              <a:spLocks noChangeArrowheads="1"/>
            </p:cNvSpPr>
            <p:nvPr/>
          </p:nvSpPr>
          <p:spPr bwMode="auto">
            <a:xfrm>
              <a:off x="4206" y="1831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30</a:t>
              </a:r>
              <a:endParaRPr lang="ru-RU" altLang="ru-RU" sz="1800"/>
            </a:p>
          </p:txBody>
        </p:sp>
        <p:sp>
          <p:nvSpPr>
            <p:cNvPr id="16822" name="Rectangle 24"/>
            <p:cNvSpPr>
              <a:spLocks noChangeArrowheads="1"/>
            </p:cNvSpPr>
            <p:nvPr/>
          </p:nvSpPr>
          <p:spPr bwMode="auto">
            <a:xfrm>
              <a:off x="4272" y="182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23" name="Rectangle 25"/>
            <p:cNvSpPr>
              <a:spLocks noChangeArrowheads="1"/>
            </p:cNvSpPr>
            <p:nvPr/>
          </p:nvSpPr>
          <p:spPr bwMode="auto">
            <a:xfrm>
              <a:off x="4206" y="2755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60</a:t>
              </a:r>
              <a:endParaRPr lang="ru-RU" altLang="ru-RU" sz="1800"/>
            </a:p>
          </p:txBody>
        </p:sp>
        <p:sp>
          <p:nvSpPr>
            <p:cNvPr id="16824" name="Rectangle 26"/>
            <p:cNvSpPr>
              <a:spLocks noChangeArrowheads="1"/>
            </p:cNvSpPr>
            <p:nvPr/>
          </p:nvSpPr>
          <p:spPr bwMode="auto">
            <a:xfrm>
              <a:off x="4272" y="2749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25" name="Rectangle 27"/>
            <p:cNvSpPr>
              <a:spLocks noChangeArrowheads="1"/>
            </p:cNvSpPr>
            <p:nvPr/>
          </p:nvSpPr>
          <p:spPr bwMode="auto">
            <a:xfrm>
              <a:off x="4206" y="1489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60</a:t>
              </a:r>
              <a:endParaRPr lang="ru-RU" altLang="ru-RU" sz="1800"/>
            </a:p>
          </p:txBody>
        </p:sp>
        <p:sp>
          <p:nvSpPr>
            <p:cNvPr id="16826" name="Rectangle 28"/>
            <p:cNvSpPr>
              <a:spLocks noChangeArrowheads="1"/>
            </p:cNvSpPr>
            <p:nvPr/>
          </p:nvSpPr>
          <p:spPr bwMode="auto">
            <a:xfrm>
              <a:off x="4272" y="1483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27" name="Rectangle 29"/>
            <p:cNvSpPr>
              <a:spLocks noChangeArrowheads="1"/>
            </p:cNvSpPr>
            <p:nvPr/>
          </p:nvSpPr>
          <p:spPr bwMode="auto">
            <a:xfrm>
              <a:off x="1680" y="315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28" name="Rectangle 30"/>
            <p:cNvSpPr>
              <a:spLocks noChangeArrowheads="1"/>
            </p:cNvSpPr>
            <p:nvPr/>
          </p:nvSpPr>
          <p:spPr bwMode="auto">
            <a:xfrm>
              <a:off x="1716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29" name="Rectangle 31"/>
            <p:cNvSpPr>
              <a:spLocks noChangeArrowheads="1"/>
            </p:cNvSpPr>
            <p:nvPr/>
          </p:nvSpPr>
          <p:spPr bwMode="auto">
            <a:xfrm>
              <a:off x="1908" y="3151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30</a:t>
              </a:r>
              <a:endParaRPr lang="ru-RU" altLang="ru-RU" sz="1800"/>
            </a:p>
          </p:txBody>
        </p:sp>
        <p:sp>
          <p:nvSpPr>
            <p:cNvPr id="16830" name="Rectangle 32"/>
            <p:cNvSpPr>
              <a:spLocks noChangeArrowheads="1"/>
            </p:cNvSpPr>
            <p:nvPr/>
          </p:nvSpPr>
          <p:spPr bwMode="auto">
            <a:xfrm>
              <a:off x="1974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31" name="Rectangle 33"/>
            <p:cNvSpPr>
              <a:spLocks noChangeArrowheads="1"/>
            </p:cNvSpPr>
            <p:nvPr/>
          </p:nvSpPr>
          <p:spPr bwMode="auto">
            <a:xfrm>
              <a:off x="2142" y="3151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60</a:t>
              </a:r>
              <a:endParaRPr lang="ru-RU" altLang="ru-RU" sz="1800"/>
            </a:p>
          </p:txBody>
        </p:sp>
        <p:sp>
          <p:nvSpPr>
            <p:cNvPr id="16832" name="Rectangle 34"/>
            <p:cNvSpPr>
              <a:spLocks noChangeArrowheads="1"/>
            </p:cNvSpPr>
            <p:nvPr/>
          </p:nvSpPr>
          <p:spPr bwMode="auto">
            <a:xfrm>
              <a:off x="2214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33" name="Rectangle 35"/>
            <p:cNvSpPr>
              <a:spLocks noChangeArrowheads="1"/>
            </p:cNvSpPr>
            <p:nvPr/>
          </p:nvSpPr>
          <p:spPr bwMode="auto">
            <a:xfrm>
              <a:off x="2382" y="3151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90</a:t>
              </a:r>
              <a:endParaRPr lang="ru-RU" altLang="ru-RU" sz="1800"/>
            </a:p>
          </p:txBody>
        </p:sp>
        <p:sp>
          <p:nvSpPr>
            <p:cNvPr id="16834" name="Rectangle 36"/>
            <p:cNvSpPr>
              <a:spLocks noChangeArrowheads="1"/>
            </p:cNvSpPr>
            <p:nvPr/>
          </p:nvSpPr>
          <p:spPr bwMode="auto">
            <a:xfrm>
              <a:off x="2448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35" name="Rectangle 37"/>
            <p:cNvSpPr>
              <a:spLocks noChangeArrowheads="1"/>
            </p:cNvSpPr>
            <p:nvPr/>
          </p:nvSpPr>
          <p:spPr bwMode="auto">
            <a:xfrm>
              <a:off x="2604" y="315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120</a:t>
              </a:r>
              <a:endParaRPr lang="ru-RU" altLang="ru-RU" sz="1800"/>
            </a:p>
          </p:txBody>
        </p:sp>
        <p:sp>
          <p:nvSpPr>
            <p:cNvPr id="16836" name="Rectangle 38"/>
            <p:cNvSpPr>
              <a:spLocks noChangeArrowheads="1"/>
            </p:cNvSpPr>
            <p:nvPr/>
          </p:nvSpPr>
          <p:spPr bwMode="auto">
            <a:xfrm>
              <a:off x="2706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37" name="Rectangle 39"/>
            <p:cNvSpPr>
              <a:spLocks noChangeArrowheads="1"/>
            </p:cNvSpPr>
            <p:nvPr/>
          </p:nvSpPr>
          <p:spPr bwMode="auto">
            <a:xfrm>
              <a:off x="2838" y="315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150</a:t>
              </a:r>
              <a:endParaRPr lang="ru-RU" altLang="ru-RU" sz="1800"/>
            </a:p>
          </p:txBody>
        </p:sp>
        <p:sp>
          <p:nvSpPr>
            <p:cNvPr id="16838" name="Rectangle 40"/>
            <p:cNvSpPr>
              <a:spLocks noChangeArrowheads="1"/>
            </p:cNvSpPr>
            <p:nvPr/>
          </p:nvSpPr>
          <p:spPr bwMode="auto">
            <a:xfrm>
              <a:off x="2940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39" name="Rectangle 41"/>
            <p:cNvSpPr>
              <a:spLocks noChangeArrowheads="1"/>
            </p:cNvSpPr>
            <p:nvPr/>
          </p:nvSpPr>
          <p:spPr bwMode="auto">
            <a:xfrm>
              <a:off x="3078" y="315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180</a:t>
              </a:r>
              <a:endParaRPr lang="ru-RU" altLang="ru-RU" sz="1800"/>
            </a:p>
          </p:txBody>
        </p:sp>
        <p:sp>
          <p:nvSpPr>
            <p:cNvPr id="16840" name="Rectangle 42"/>
            <p:cNvSpPr>
              <a:spLocks noChangeArrowheads="1"/>
            </p:cNvSpPr>
            <p:nvPr/>
          </p:nvSpPr>
          <p:spPr bwMode="auto">
            <a:xfrm>
              <a:off x="3180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41" name="Rectangle 43"/>
            <p:cNvSpPr>
              <a:spLocks noChangeArrowheads="1"/>
            </p:cNvSpPr>
            <p:nvPr/>
          </p:nvSpPr>
          <p:spPr bwMode="auto">
            <a:xfrm>
              <a:off x="3312" y="315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210</a:t>
              </a:r>
              <a:endParaRPr lang="ru-RU" altLang="ru-RU" sz="1800"/>
            </a:p>
          </p:txBody>
        </p:sp>
        <p:sp>
          <p:nvSpPr>
            <p:cNvPr id="16842" name="Rectangle 44"/>
            <p:cNvSpPr>
              <a:spLocks noChangeArrowheads="1"/>
            </p:cNvSpPr>
            <p:nvPr/>
          </p:nvSpPr>
          <p:spPr bwMode="auto">
            <a:xfrm>
              <a:off x="3414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43" name="Rectangle 45"/>
            <p:cNvSpPr>
              <a:spLocks noChangeArrowheads="1"/>
            </p:cNvSpPr>
            <p:nvPr/>
          </p:nvSpPr>
          <p:spPr bwMode="auto">
            <a:xfrm>
              <a:off x="3552" y="315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240</a:t>
              </a:r>
              <a:endParaRPr lang="ru-RU" altLang="ru-RU" sz="1800"/>
            </a:p>
          </p:txBody>
        </p:sp>
        <p:sp>
          <p:nvSpPr>
            <p:cNvPr id="16844" name="Rectangle 46"/>
            <p:cNvSpPr>
              <a:spLocks noChangeArrowheads="1"/>
            </p:cNvSpPr>
            <p:nvPr/>
          </p:nvSpPr>
          <p:spPr bwMode="auto">
            <a:xfrm>
              <a:off x="3654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45" name="Rectangle 47"/>
            <p:cNvSpPr>
              <a:spLocks noChangeArrowheads="1"/>
            </p:cNvSpPr>
            <p:nvPr/>
          </p:nvSpPr>
          <p:spPr bwMode="auto">
            <a:xfrm>
              <a:off x="3786" y="315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270</a:t>
              </a:r>
              <a:endParaRPr lang="ru-RU" altLang="ru-RU" sz="1800"/>
            </a:p>
          </p:txBody>
        </p:sp>
        <p:sp>
          <p:nvSpPr>
            <p:cNvPr id="16846" name="Rectangle 48"/>
            <p:cNvSpPr>
              <a:spLocks noChangeArrowheads="1"/>
            </p:cNvSpPr>
            <p:nvPr/>
          </p:nvSpPr>
          <p:spPr bwMode="auto">
            <a:xfrm>
              <a:off x="3888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47" name="Rectangle 49"/>
            <p:cNvSpPr>
              <a:spLocks noChangeArrowheads="1"/>
            </p:cNvSpPr>
            <p:nvPr/>
          </p:nvSpPr>
          <p:spPr bwMode="auto">
            <a:xfrm>
              <a:off x="4026" y="315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Times New Roman" pitchFamily="18" charset="0"/>
                </a:rPr>
                <a:t>300</a:t>
              </a:r>
              <a:endParaRPr lang="ru-RU" altLang="ru-RU" sz="1800"/>
            </a:p>
          </p:txBody>
        </p:sp>
        <p:sp>
          <p:nvSpPr>
            <p:cNvPr id="16848" name="Rectangle 50"/>
            <p:cNvSpPr>
              <a:spLocks noChangeArrowheads="1"/>
            </p:cNvSpPr>
            <p:nvPr/>
          </p:nvSpPr>
          <p:spPr bwMode="auto">
            <a:xfrm>
              <a:off x="4128" y="3145"/>
              <a:ext cx="16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  <p:sp>
          <p:nvSpPr>
            <p:cNvPr id="16849" name="Line 51"/>
            <p:cNvSpPr>
              <a:spLocks noChangeShapeType="1"/>
            </p:cNvSpPr>
            <p:nvPr/>
          </p:nvSpPr>
          <p:spPr bwMode="auto">
            <a:xfrm flipV="1">
              <a:off x="1692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0" name="Line 52"/>
            <p:cNvSpPr>
              <a:spLocks noChangeShapeType="1"/>
            </p:cNvSpPr>
            <p:nvPr/>
          </p:nvSpPr>
          <p:spPr bwMode="auto">
            <a:xfrm>
              <a:off x="1692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1" name="Line 53"/>
            <p:cNvSpPr>
              <a:spLocks noChangeShapeType="1"/>
            </p:cNvSpPr>
            <p:nvPr/>
          </p:nvSpPr>
          <p:spPr bwMode="auto">
            <a:xfrm flipV="1">
              <a:off x="1932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2" name="Line 54"/>
            <p:cNvSpPr>
              <a:spLocks noChangeShapeType="1"/>
            </p:cNvSpPr>
            <p:nvPr/>
          </p:nvSpPr>
          <p:spPr bwMode="auto">
            <a:xfrm>
              <a:off x="1932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3" name="Line 55"/>
            <p:cNvSpPr>
              <a:spLocks noChangeShapeType="1"/>
            </p:cNvSpPr>
            <p:nvPr/>
          </p:nvSpPr>
          <p:spPr bwMode="auto">
            <a:xfrm flipV="1">
              <a:off x="2166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4" name="Line 56"/>
            <p:cNvSpPr>
              <a:spLocks noChangeShapeType="1"/>
            </p:cNvSpPr>
            <p:nvPr/>
          </p:nvSpPr>
          <p:spPr bwMode="auto">
            <a:xfrm>
              <a:off x="2166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5" name="Line 57"/>
            <p:cNvSpPr>
              <a:spLocks noChangeShapeType="1"/>
            </p:cNvSpPr>
            <p:nvPr/>
          </p:nvSpPr>
          <p:spPr bwMode="auto">
            <a:xfrm flipV="1">
              <a:off x="2406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6" name="Line 58"/>
            <p:cNvSpPr>
              <a:spLocks noChangeShapeType="1"/>
            </p:cNvSpPr>
            <p:nvPr/>
          </p:nvSpPr>
          <p:spPr bwMode="auto">
            <a:xfrm>
              <a:off x="2406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7" name="Line 59"/>
            <p:cNvSpPr>
              <a:spLocks noChangeShapeType="1"/>
            </p:cNvSpPr>
            <p:nvPr/>
          </p:nvSpPr>
          <p:spPr bwMode="auto">
            <a:xfrm flipV="1">
              <a:off x="2640" y="1075"/>
              <a:ext cx="1" cy="2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8" name="Line 60"/>
            <p:cNvSpPr>
              <a:spLocks noChangeShapeType="1"/>
            </p:cNvSpPr>
            <p:nvPr/>
          </p:nvSpPr>
          <p:spPr bwMode="auto">
            <a:xfrm>
              <a:off x="2640" y="3223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59" name="Line 61"/>
            <p:cNvSpPr>
              <a:spLocks noChangeShapeType="1"/>
            </p:cNvSpPr>
            <p:nvPr/>
          </p:nvSpPr>
          <p:spPr bwMode="auto">
            <a:xfrm flipV="1">
              <a:off x="2874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0" name="Line 62"/>
            <p:cNvSpPr>
              <a:spLocks noChangeShapeType="1"/>
            </p:cNvSpPr>
            <p:nvPr/>
          </p:nvSpPr>
          <p:spPr bwMode="auto">
            <a:xfrm>
              <a:off x="2874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1" name="Line 63"/>
            <p:cNvSpPr>
              <a:spLocks noChangeShapeType="1"/>
            </p:cNvSpPr>
            <p:nvPr/>
          </p:nvSpPr>
          <p:spPr bwMode="auto">
            <a:xfrm flipV="1">
              <a:off x="3114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2" name="Line 64"/>
            <p:cNvSpPr>
              <a:spLocks noChangeShapeType="1"/>
            </p:cNvSpPr>
            <p:nvPr/>
          </p:nvSpPr>
          <p:spPr bwMode="auto">
            <a:xfrm>
              <a:off x="3114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3" name="Line 65"/>
            <p:cNvSpPr>
              <a:spLocks noChangeShapeType="1"/>
            </p:cNvSpPr>
            <p:nvPr/>
          </p:nvSpPr>
          <p:spPr bwMode="auto">
            <a:xfrm flipV="1">
              <a:off x="3348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4" name="Line 66"/>
            <p:cNvSpPr>
              <a:spLocks noChangeShapeType="1"/>
            </p:cNvSpPr>
            <p:nvPr/>
          </p:nvSpPr>
          <p:spPr bwMode="auto">
            <a:xfrm>
              <a:off x="3348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5" name="Line 67"/>
            <p:cNvSpPr>
              <a:spLocks noChangeShapeType="1"/>
            </p:cNvSpPr>
            <p:nvPr/>
          </p:nvSpPr>
          <p:spPr bwMode="auto">
            <a:xfrm flipV="1">
              <a:off x="3588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6" name="Line 68"/>
            <p:cNvSpPr>
              <a:spLocks noChangeShapeType="1"/>
            </p:cNvSpPr>
            <p:nvPr/>
          </p:nvSpPr>
          <p:spPr bwMode="auto">
            <a:xfrm>
              <a:off x="3588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7" name="Line 69"/>
            <p:cNvSpPr>
              <a:spLocks noChangeShapeType="1"/>
            </p:cNvSpPr>
            <p:nvPr/>
          </p:nvSpPr>
          <p:spPr bwMode="auto">
            <a:xfrm flipV="1">
              <a:off x="3822" y="1075"/>
              <a:ext cx="1" cy="2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8" name="Line 70"/>
            <p:cNvSpPr>
              <a:spLocks noChangeShapeType="1"/>
            </p:cNvSpPr>
            <p:nvPr/>
          </p:nvSpPr>
          <p:spPr bwMode="auto">
            <a:xfrm>
              <a:off x="3822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69" name="Line 71"/>
            <p:cNvSpPr>
              <a:spLocks noChangeShapeType="1"/>
            </p:cNvSpPr>
            <p:nvPr/>
          </p:nvSpPr>
          <p:spPr bwMode="auto">
            <a:xfrm>
              <a:off x="4062" y="3229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0" name="Line 72"/>
            <p:cNvSpPr>
              <a:spLocks noChangeShapeType="1"/>
            </p:cNvSpPr>
            <p:nvPr/>
          </p:nvSpPr>
          <p:spPr bwMode="auto">
            <a:xfrm flipV="1">
              <a:off x="4062" y="1075"/>
              <a:ext cx="1" cy="10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1" name="Line 73"/>
            <p:cNvSpPr>
              <a:spLocks noChangeShapeType="1"/>
            </p:cNvSpPr>
            <p:nvPr/>
          </p:nvSpPr>
          <p:spPr bwMode="auto">
            <a:xfrm flipV="1">
              <a:off x="4062" y="2203"/>
              <a:ext cx="1" cy="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2" name="Line 74"/>
            <p:cNvSpPr>
              <a:spLocks noChangeShapeType="1"/>
            </p:cNvSpPr>
            <p:nvPr/>
          </p:nvSpPr>
          <p:spPr bwMode="auto">
            <a:xfrm flipH="1">
              <a:off x="1458" y="2797"/>
              <a:ext cx="274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3" name="Line 75"/>
            <p:cNvSpPr>
              <a:spLocks noChangeShapeType="1"/>
            </p:cNvSpPr>
            <p:nvPr/>
          </p:nvSpPr>
          <p:spPr bwMode="auto">
            <a:xfrm>
              <a:off x="4272" y="279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4" name="Line 76"/>
            <p:cNvSpPr>
              <a:spLocks noChangeShapeType="1"/>
            </p:cNvSpPr>
            <p:nvPr/>
          </p:nvSpPr>
          <p:spPr bwMode="auto">
            <a:xfrm flipH="1">
              <a:off x="1440" y="2455"/>
              <a:ext cx="27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5" name="Line 77"/>
            <p:cNvSpPr>
              <a:spLocks noChangeShapeType="1"/>
            </p:cNvSpPr>
            <p:nvPr/>
          </p:nvSpPr>
          <p:spPr bwMode="auto">
            <a:xfrm>
              <a:off x="4278" y="2455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6" name="Line 78"/>
            <p:cNvSpPr>
              <a:spLocks noChangeShapeType="1"/>
            </p:cNvSpPr>
            <p:nvPr/>
          </p:nvSpPr>
          <p:spPr bwMode="auto">
            <a:xfrm>
              <a:off x="4278" y="2167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7" name="Line 79"/>
            <p:cNvSpPr>
              <a:spLocks noChangeShapeType="1"/>
            </p:cNvSpPr>
            <p:nvPr/>
          </p:nvSpPr>
          <p:spPr bwMode="auto">
            <a:xfrm>
              <a:off x="1458" y="2167"/>
              <a:ext cx="25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8" name="Line 80"/>
            <p:cNvSpPr>
              <a:spLocks noChangeShapeType="1"/>
            </p:cNvSpPr>
            <p:nvPr/>
          </p:nvSpPr>
          <p:spPr bwMode="auto">
            <a:xfrm flipH="1">
              <a:off x="1458" y="1873"/>
              <a:ext cx="274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79" name="Line 81"/>
            <p:cNvSpPr>
              <a:spLocks noChangeShapeType="1"/>
            </p:cNvSpPr>
            <p:nvPr/>
          </p:nvSpPr>
          <p:spPr bwMode="auto">
            <a:xfrm>
              <a:off x="4278" y="1873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80" name="Line 82"/>
            <p:cNvSpPr>
              <a:spLocks noChangeShapeType="1"/>
            </p:cNvSpPr>
            <p:nvPr/>
          </p:nvSpPr>
          <p:spPr bwMode="auto">
            <a:xfrm flipH="1">
              <a:off x="1458" y="1531"/>
              <a:ext cx="27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81" name="Line 83"/>
            <p:cNvSpPr>
              <a:spLocks noChangeShapeType="1"/>
            </p:cNvSpPr>
            <p:nvPr/>
          </p:nvSpPr>
          <p:spPr bwMode="auto">
            <a:xfrm>
              <a:off x="4278" y="1531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82" name="Freeform 84"/>
            <p:cNvSpPr>
              <a:spLocks/>
            </p:cNvSpPr>
            <p:nvPr/>
          </p:nvSpPr>
          <p:spPr bwMode="auto">
            <a:xfrm>
              <a:off x="2922" y="163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83" name="Freeform 85"/>
            <p:cNvSpPr>
              <a:spLocks/>
            </p:cNvSpPr>
            <p:nvPr/>
          </p:nvSpPr>
          <p:spPr bwMode="auto">
            <a:xfrm>
              <a:off x="2808" y="167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7062" name="Group 86"/>
          <p:cNvGrpSpPr>
            <a:grpSpLocks/>
          </p:cNvGrpSpPr>
          <p:nvPr/>
        </p:nvGrpSpPr>
        <p:grpSpPr bwMode="auto">
          <a:xfrm>
            <a:off x="2097088" y="2184400"/>
            <a:ext cx="1133475" cy="1770063"/>
            <a:chOff x="2367" y="1581"/>
            <a:chExt cx="714" cy="1115"/>
          </a:xfrm>
        </p:grpSpPr>
        <p:sp>
          <p:nvSpPr>
            <p:cNvPr id="16711" name="Freeform 87"/>
            <p:cNvSpPr>
              <a:spLocks/>
            </p:cNvSpPr>
            <p:nvPr/>
          </p:nvSpPr>
          <p:spPr bwMode="auto">
            <a:xfrm>
              <a:off x="2955" y="1581"/>
              <a:ext cx="36" cy="48"/>
            </a:xfrm>
            <a:custGeom>
              <a:avLst/>
              <a:gdLst>
                <a:gd name="T0" fmla="*/ 18 w 36"/>
                <a:gd name="T1" fmla="*/ 48 h 48"/>
                <a:gd name="T2" fmla="*/ 0 w 36"/>
                <a:gd name="T3" fmla="*/ 48 h 48"/>
                <a:gd name="T4" fmla="*/ 6 w 36"/>
                <a:gd name="T5" fmla="*/ 42 h 48"/>
                <a:gd name="T6" fmla="*/ 12 w 36"/>
                <a:gd name="T7" fmla="*/ 36 h 48"/>
                <a:gd name="T8" fmla="*/ 18 w 36"/>
                <a:gd name="T9" fmla="*/ 30 h 48"/>
                <a:gd name="T10" fmla="*/ 18 w 36"/>
                <a:gd name="T11" fmla="*/ 24 h 48"/>
                <a:gd name="T12" fmla="*/ 24 w 36"/>
                <a:gd name="T13" fmla="*/ 24 h 48"/>
                <a:gd name="T14" fmla="*/ 24 w 36"/>
                <a:gd name="T15" fmla="*/ 18 h 48"/>
                <a:gd name="T16" fmla="*/ 30 w 36"/>
                <a:gd name="T17" fmla="*/ 18 h 48"/>
                <a:gd name="T18" fmla="*/ 30 w 36"/>
                <a:gd name="T19" fmla="*/ 12 h 48"/>
                <a:gd name="T20" fmla="*/ 24 w 36"/>
                <a:gd name="T21" fmla="*/ 12 h 48"/>
                <a:gd name="T22" fmla="*/ 24 w 36"/>
                <a:gd name="T23" fmla="*/ 6 h 48"/>
                <a:gd name="T24" fmla="*/ 18 w 36"/>
                <a:gd name="T25" fmla="*/ 6 h 48"/>
                <a:gd name="T26" fmla="*/ 18 w 36"/>
                <a:gd name="T27" fmla="*/ 12 h 48"/>
                <a:gd name="T28" fmla="*/ 12 w 36"/>
                <a:gd name="T29" fmla="*/ 12 h 48"/>
                <a:gd name="T30" fmla="*/ 6 w 36"/>
                <a:gd name="T31" fmla="*/ 12 h 48"/>
                <a:gd name="T32" fmla="*/ 6 w 36"/>
                <a:gd name="T33" fmla="*/ 6 h 48"/>
                <a:gd name="T34" fmla="*/ 12 w 36"/>
                <a:gd name="T35" fmla="*/ 6 h 48"/>
                <a:gd name="T36" fmla="*/ 12 w 36"/>
                <a:gd name="T37" fmla="*/ 0 h 48"/>
                <a:gd name="T38" fmla="*/ 18 w 36"/>
                <a:gd name="T39" fmla="*/ 0 h 48"/>
                <a:gd name="T40" fmla="*/ 24 w 36"/>
                <a:gd name="T41" fmla="*/ 0 h 48"/>
                <a:gd name="T42" fmla="*/ 24 w 36"/>
                <a:gd name="T43" fmla="*/ 6 h 48"/>
                <a:gd name="T44" fmla="*/ 30 w 36"/>
                <a:gd name="T45" fmla="*/ 6 h 48"/>
                <a:gd name="T46" fmla="*/ 30 w 36"/>
                <a:gd name="T47" fmla="*/ 12 h 48"/>
                <a:gd name="T48" fmla="*/ 36 w 36"/>
                <a:gd name="T49" fmla="*/ 12 h 48"/>
                <a:gd name="T50" fmla="*/ 30 w 36"/>
                <a:gd name="T51" fmla="*/ 12 h 48"/>
                <a:gd name="T52" fmla="*/ 30 w 36"/>
                <a:gd name="T53" fmla="*/ 18 h 48"/>
                <a:gd name="T54" fmla="*/ 24 w 36"/>
                <a:gd name="T55" fmla="*/ 18 h 48"/>
                <a:gd name="T56" fmla="*/ 24 w 36"/>
                <a:gd name="T57" fmla="*/ 24 h 48"/>
                <a:gd name="T58" fmla="*/ 24 w 36"/>
                <a:gd name="T59" fmla="*/ 30 h 48"/>
                <a:gd name="T60" fmla="*/ 18 w 36"/>
                <a:gd name="T61" fmla="*/ 30 h 48"/>
                <a:gd name="T62" fmla="*/ 12 w 36"/>
                <a:gd name="T63" fmla="*/ 36 h 48"/>
                <a:gd name="T64" fmla="*/ 12 w 36"/>
                <a:gd name="T65" fmla="*/ 42 h 48"/>
                <a:gd name="T66" fmla="*/ 6 w 36"/>
                <a:gd name="T67" fmla="*/ 42 h 48"/>
                <a:gd name="T68" fmla="*/ 18 w 36"/>
                <a:gd name="T69" fmla="*/ 42 h 48"/>
                <a:gd name="T70" fmla="*/ 18 w 36"/>
                <a:gd name="T71" fmla="*/ 36 h 48"/>
                <a:gd name="T72" fmla="*/ 30 w 36"/>
                <a:gd name="T73" fmla="*/ 36 h 48"/>
                <a:gd name="T74" fmla="*/ 18 w 36"/>
                <a:gd name="T75" fmla="*/ 48 h 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" h="48">
                  <a:moveTo>
                    <a:pt x="18" y="48"/>
                  </a:moveTo>
                  <a:lnTo>
                    <a:pt x="0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30" y="36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12" name="Freeform 88"/>
            <p:cNvSpPr>
              <a:spLocks noEditPoints="1"/>
            </p:cNvSpPr>
            <p:nvPr/>
          </p:nvSpPr>
          <p:spPr bwMode="auto">
            <a:xfrm>
              <a:off x="2991" y="1581"/>
              <a:ext cx="36" cy="48"/>
            </a:xfrm>
            <a:custGeom>
              <a:avLst/>
              <a:gdLst>
                <a:gd name="T0" fmla="*/ 36 w 36"/>
                <a:gd name="T1" fmla="*/ 0 h 48"/>
                <a:gd name="T2" fmla="*/ 24 w 36"/>
                <a:gd name="T3" fmla="*/ 30 h 48"/>
                <a:gd name="T4" fmla="*/ 30 w 36"/>
                <a:gd name="T5" fmla="*/ 30 h 48"/>
                <a:gd name="T6" fmla="*/ 30 w 36"/>
                <a:gd name="T7" fmla="*/ 36 h 48"/>
                <a:gd name="T8" fmla="*/ 18 w 36"/>
                <a:gd name="T9" fmla="*/ 36 h 48"/>
                <a:gd name="T10" fmla="*/ 18 w 36"/>
                <a:gd name="T11" fmla="*/ 48 h 48"/>
                <a:gd name="T12" fmla="*/ 12 w 36"/>
                <a:gd name="T13" fmla="*/ 48 h 48"/>
                <a:gd name="T14" fmla="*/ 12 w 36"/>
                <a:gd name="T15" fmla="*/ 36 h 48"/>
                <a:gd name="T16" fmla="*/ 0 w 36"/>
                <a:gd name="T17" fmla="*/ 36 h 48"/>
                <a:gd name="T18" fmla="*/ 0 w 36"/>
                <a:gd name="T19" fmla="*/ 30 h 48"/>
                <a:gd name="T20" fmla="*/ 24 w 36"/>
                <a:gd name="T21" fmla="*/ 0 h 48"/>
                <a:gd name="T22" fmla="*/ 36 w 36"/>
                <a:gd name="T23" fmla="*/ 0 h 48"/>
                <a:gd name="T24" fmla="*/ 30 w 36"/>
                <a:gd name="T25" fmla="*/ 6 h 48"/>
                <a:gd name="T26" fmla="*/ 6 w 36"/>
                <a:gd name="T27" fmla="*/ 30 h 48"/>
                <a:gd name="T28" fmla="*/ 18 w 36"/>
                <a:gd name="T29" fmla="*/ 30 h 48"/>
                <a:gd name="T30" fmla="*/ 30 w 36"/>
                <a:gd name="T31" fmla="*/ 6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6" h="48">
                  <a:moveTo>
                    <a:pt x="36" y="0"/>
                  </a:moveTo>
                  <a:lnTo>
                    <a:pt x="24" y="30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18" y="36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24" y="0"/>
                  </a:lnTo>
                  <a:lnTo>
                    <a:pt x="36" y="0"/>
                  </a:lnTo>
                  <a:close/>
                  <a:moveTo>
                    <a:pt x="30" y="6"/>
                  </a:moveTo>
                  <a:lnTo>
                    <a:pt x="6" y="30"/>
                  </a:lnTo>
                  <a:lnTo>
                    <a:pt x="18" y="30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13" name="Freeform 89"/>
            <p:cNvSpPr>
              <a:spLocks/>
            </p:cNvSpPr>
            <p:nvPr/>
          </p:nvSpPr>
          <p:spPr bwMode="auto">
            <a:xfrm>
              <a:off x="3027" y="1581"/>
              <a:ext cx="30" cy="48"/>
            </a:xfrm>
            <a:custGeom>
              <a:avLst/>
              <a:gdLst>
                <a:gd name="T0" fmla="*/ 18 w 30"/>
                <a:gd name="T1" fmla="*/ 0 h 48"/>
                <a:gd name="T2" fmla="*/ 30 w 30"/>
                <a:gd name="T3" fmla="*/ 0 h 48"/>
                <a:gd name="T4" fmla="*/ 30 w 30"/>
                <a:gd name="T5" fmla="*/ 6 h 48"/>
                <a:gd name="T6" fmla="*/ 18 w 30"/>
                <a:gd name="T7" fmla="*/ 6 h 48"/>
                <a:gd name="T8" fmla="*/ 12 w 30"/>
                <a:gd name="T9" fmla="*/ 18 h 48"/>
                <a:gd name="T10" fmla="*/ 18 w 30"/>
                <a:gd name="T11" fmla="*/ 18 h 48"/>
                <a:gd name="T12" fmla="*/ 24 w 30"/>
                <a:gd name="T13" fmla="*/ 18 h 48"/>
                <a:gd name="T14" fmla="*/ 24 w 30"/>
                <a:gd name="T15" fmla="*/ 24 h 48"/>
                <a:gd name="T16" fmla="*/ 30 w 30"/>
                <a:gd name="T17" fmla="*/ 30 h 48"/>
                <a:gd name="T18" fmla="*/ 30 w 30"/>
                <a:gd name="T19" fmla="*/ 36 h 48"/>
                <a:gd name="T20" fmla="*/ 24 w 30"/>
                <a:gd name="T21" fmla="*/ 42 h 48"/>
                <a:gd name="T22" fmla="*/ 18 w 30"/>
                <a:gd name="T23" fmla="*/ 42 h 48"/>
                <a:gd name="T24" fmla="*/ 18 w 30"/>
                <a:gd name="T25" fmla="*/ 48 h 48"/>
                <a:gd name="T26" fmla="*/ 12 w 30"/>
                <a:gd name="T27" fmla="*/ 48 h 48"/>
                <a:gd name="T28" fmla="*/ 6 w 30"/>
                <a:gd name="T29" fmla="*/ 48 h 48"/>
                <a:gd name="T30" fmla="*/ 0 w 30"/>
                <a:gd name="T31" fmla="*/ 48 h 48"/>
                <a:gd name="T32" fmla="*/ 0 w 30"/>
                <a:gd name="T33" fmla="*/ 42 h 48"/>
                <a:gd name="T34" fmla="*/ 6 w 30"/>
                <a:gd name="T35" fmla="*/ 42 h 48"/>
                <a:gd name="T36" fmla="*/ 12 w 30"/>
                <a:gd name="T37" fmla="*/ 42 h 48"/>
                <a:gd name="T38" fmla="*/ 18 w 30"/>
                <a:gd name="T39" fmla="*/ 42 h 48"/>
                <a:gd name="T40" fmla="*/ 18 w 30"/>
                <a:gd name="T41" fmla="*/ 36 h 48"/>
                <a:gd name="T42" fmla="*/ 24 w 30"/>
                <a:gd name="T43" fmla="*/ 30 h 48"/>
                <a:gd name="T44" fmla="*/ 24 w 30"/>
                <a:gd name="T45" fmla="*/ 24 h 48"/>
                <a:gd name="T46" fmla="*/ 18 w 30"/>
                <a:gd name="T47" fmla="*/ 18 h 48"/>
                <a:gd name="T48" fmla="*/ 12 w 30"/>
                <a:gd name="T49" fmla="*/ 18 h 48"/>
                <a:gd name="T50" fmla="*/ 6 w 30"/>
                <a:gd name="T51" fmla="*/ 18 h 48"/>
                <a:gd name="T52" fmla="*/ 18 w 30"/>
                <a:gd name="T53" fmla="*/ 0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" h="48">
                  <a:moveTo>
                    <a:pt x="18" y="0"/>
                  </a:moveTo>
                  <a:lnTo>
                    <a:pt x="30" y="0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14" name="Rectangle 90"/>
            <p:cNvSpPr>
              <a:spLocks noChangeArrowheads="1"/>
            </p:cNvSpPr>
            <p:nvPr/>
          </p:nvSpPr>
          <p:spPr bwMode="auto">
            <a:xfrm>
              <a:off x="2979" y="1749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268</a:t>
              </a:r>
              <a:endParaRPr lang="ru-RU" altLang="ru-RU" sz="1800"/>
            </a:p>
          </p:txBody>
        </p:sp>
        <p:sp>
          <p:nvSpPr>
            <p:cNvPr id="16715" name="Rectangle 91"/>
            <p:cNvSpPr>
              <a:spLocks noChangeArrowheads="1"/>
            </p:cNvSpPr>
            <p:nvPr/>
          </p:nvSpPr>
          <p:spPr bwMode="auto">
            <a:xfrm>
              <a:off x="2961" y="182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288</a:t>
              </a:r>
              <a:endParaRPr lang="ru-RU" altLang="ru-RU" sz="1800"/>
            </a:p>
          </p:txBody>
        </p:sp>
        <p:sp>
          <p:nvSpPr>
            <p:cNvPr id="16716" name="Rectangle 92"/>
            <p:cNvSpPr>
              <a:spLocks noChangeArrowheads="1"/>
            </p:cNvSpPr>
            <p:nvPr/>
          </p:nvSpPr>
          <p:spPr bwMode="auto">
            <a:xfrm>
              <a:off x="2697" y="1737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324</a:t>
              </a:r>
              <a:endParaRPr lang="ru-RU" altLang="ru-RU" sz="1800"/>
            </a:p>
          </p:txBody>
        </p:sp>
        <p:sp>
          <p:nvSpPr>
            <p:cNvPr id="16717" name="Rectangle 93"/>
            <p:cNvSpPr>
              <a:spLocks noChangeArrowheads="1"/>
            </p:cNvSpPr>
            <p:nvPr/>
          </p:nvSpPr>
          <p:spPr bwMode="auto">
            <a:xfrm>
              <a:off x="2511" y="1773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354</a:t>
              </a:r>
              <a:endParaRPr lang="ru-RU" altLang="ru-RU" sz="1800"/>
            </a:p>
          </p:txBody>
        </p:sp>
        <p:sp>
          <p:nvSpPr>
            <p:cNvPr id="16718" name="Rectangle 94"/>
            <p:cNvSpPr>
              <a:spLocks noChangeArrowheads="1"/>
            </p:cNvSpPr>
            <p:nvPr/>
          </p:nvSpPr>
          <p:spPr bwMode="auto">
            <a:xfrm>
              <a:off x="2751" y="1905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373</a:t>
              </a:r>
              <a:endParaRPr lang="ru-RU" altLang="ru-RU" sz="1800"/>
            </a:p>
          </p:txBody>
        </p:sp>
        <p:sp>
          <p:nvSpPr>
            <p:cNvPr id="16719" name="Rectangle 95"/>
            <p:cNvSpPr>
              <a:spLocks noChangeArrowheads="1"/>
            </p:cNvSpPr>
            <p:nvPr/>
          </p:nvSpPr>
          <p:spPr bwMode="auto">
            <a:xfrm>
              <a:off x="2685" y="1965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384</a:t>
              </a:r>
              <a:endParaRPr lang="ru-RU" altLang="ru-RU" sz="1800"/>
            </a:p>
          </p:txBody>
        </p:sp>
        <p:sp>
          <p:nvSpPr>
            <p:cNvPr id="16720" name="Rectangle 96"/>
            <p:cNvSpPr>
              <a:spLocks noChangeArrowheads="1"/>
            </p:cNvSpPr>
            <p:nvPr/>
          </p:nvSpPr>
          <p:spPr bwMode="auto">
            <a:xfrm>
              <a:off x="2367" y="2037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408</a:t>
              </a:r>
              <a:endParaRPr lang="ru-RU" altLang="ru-RU" sz="1800"/>
            </a:p>
          </p:txBody>
        </p:sp>
        <p:sp>
          <p:nvSpPr>
            <p:cNvPr id="16721" name="Rectangle 97"/>
            <p:cNvSpPr>
              <a:spLocks noChangeArrowheads="1"/>
            </p:cNvSpPr>
            <p:nvPr/>
          </p:nvSpPr>
          <p:spPr bwMode="auto">
            <a:xfrm>
              <a:off x="2757" y="2313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464</a:t>
              </a:r>
              <a:endParaRPr lang="ru-RU" altLang="ru-RU" sz="1800"/>
            </a:p>
          </p:txBody>
        </p:sp>
        <p:sp>
          <p:nvSpPr>
            <p:cNvPr id="16722" name="Rectangle 98"/>
            <p:cNvSpPr>
              <a:spLocks noChangeArrowheads="1"/>
            </p:cNvSpPr>
            <p:nvPr/>
          </p:nvSpPr>
          <p:spPr bwMode="auto">
            <a:xfrm>
              <a:off x="2847" y="2379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476</a:t>
              </a:r>
              <a:endParaRPr lang="ru-RU" altLang="ru-RU" sz="1800"/>
            </a:p>
          </p:txBody>
        </p:sp>
        <p:sp>
          <p:nvSpPr>
            <p:cNvPr id="16723" name="Rectangle 99"/>
            <p:cNvSpPr>
              <a:spLocks noChangeArrowheads="1"/>
            </p:cNvSpPr>
            <p:nvPr/>
          </p:nvSpPr>
          <p:spPr bwMode="auto">
            <a:xfrm>
              <a:off x="2643" y="2565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495</a:t>
              </a:r>
              <a:endParaRPr lang="ru-RU" altLang="ru-RU" sz="1800"/>
            </a:p>
          </p:txBody>
        </p:sp>
        <p:sp>
          <p:nvSpPr>
            <p:cNvPr id="16724" name="Rectangle 100"/>
            <p:cNvSpPr>
              <a:spLocks noChangeArrowheads="1"/>
            </p:cNvSpPr>
            <p:nvPr/>
          </p:nvSpPr>
          <p:spPr bwMode="auto">
            <a:xfrm>
              <a:off x="2901" y="2619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530</a:t>
              </a:r>
              <a:endParaRPr lang="ru-RU" altLang="ru-RU" sz="1800"/>
            </a:p>
          </p:txBody>
        </p:sp>
        <p:sp>
          <p:nvSpPr>
            <p:cNvPr id="16725" name="Rectangle 101"/>
            <p:cNvSpPr>
              <a:spLocks noChangeArrowheads="1"/>
            </p:cNvSpPr>
            <p:nvPr/>
          </p:nvSpPr>
          <p:spPr bwMode="auto">
            <a:xfrm>
              <a:off x="2565" y="2493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500</a:t>
              </a:r>
              <a:endParaRPr lang="ru-RU" altLang="ru-RU" sz="1800"/>
            </a:p>
          </p:txBody>
        </p:sp>
        <p:sp>
          <p:nvSpPr>
            <p:cNvPr id="16726" name="Rectangle 102"/>
            <p:cNvSpPr>
              <a:spLocks noChangeArrowheads="1"/>
            </p:cNvSpPr>
            <p:nvPr/>
          </p:nvSpPr>
          <p:spPr bwMode="auto">
            <a:xfrm>
              <a:off x="2487" y="2271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443</a:t>
              </a:r>
              <a:endParaRPr lang="ru-RU" altLang="ru-RU" sz="1800"/>
            </a:p>
          </p:txBody>
        </p:sp>
        <p:sp>
          <p:nvSpPr>
            <p:cNvPr id="16727" name="Rectangle 103"/>
            <p:cNvSpPr>
              <a:spLocks noChangeArrowheads="1"/>
            </p:cNvSpPr>
            <p:nvPr/>
          </p:nvSpPr>
          <p:spPr bwMode="auto">
            <a:xfrm>
              <a:off x="2829" y="2475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488</a:t>
              </a:r>
              <a:endParaRPr lang="ru-RU" altLang="ru-RU" sz="1800"/>
            </a:p>
          </p:txBody>
        </p:sp>
        <p:sp>
          <p:nvSpPr>
            <p:cNvPr id="16728" name="Rectangle 104"/>
            <p:cNvSpPr>
              <a:spLocks noChangeArrowheads="1"/>
            </p:cNvSpPr>
            <p:nvPr/>
          </p:nvSpPr>
          <p:spPr bwMode="auto">
            <a:xfrm>
              <a:off x="2985" y="1677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00"/>
                  </a:solidFill>
                  <a:latin typeface="Times New Roman" pitchFamily="18" charset="0"/>
                </a:rPr>
                <a:t>253</a:t>
              </a:r>
              <a:endParaRPr lang="ru-RU" altLang="ru-RU" sz="1800"/>
            </a:p>
          </p:txBody>
        </p:sp>
        <p:sp>
          <p:nvSpPr>
            <p:cNvPr id="16729" name="Freeform 105"/>
            <p:cNvSpPr>
              <a:spLocks/>
            </p:cNvSpPr>
            <p:nvPr/>
          </p:nvSpPr>
          <p:spPr bwMode="auto">
            <a:xfrm>
              <a:off x="2913" y="1617"/>
              <a:ext cx="66" cy="132"/>
            </a:xfrm>
            <a:custGeom>
              <a:avLst/>
              <a:gdLst>
                <a:gd name="T0" fmla="*/ 66 w 66"/>
                <a:gd name="T1" fmla="*/ 126 h 132"/>
                <a:gd name="T2" fmla="*/ 66 w 66"/>
                <a:gd name="T3" fmla="*/ 114 h 132"/>
                <a:gd name="T4" fmla="*/ 30 w 66"/>
                <a:gd name="T5" fmla="*/ 0 h 132"/>
                <a:gd name="T6" fmla="*/ 0 w 66"/>
                <a:gd name="T7" fmla="*/ 12 h 132"/>
                <a:gd name="T8" fmla="*/ 42 w 66"/>
                <a:gd name="T9" fmla="*/ 126 h 132"/>
                <a:gd name="T10" fmla="*/ 42 w 66"/>
                <a:gd name="T11" fmla="*/ 114 h 132"/>
                <a:gd name="T12" fmla="*/ 42 w 66"/>
                <a:gd name="T13" fmla="*/ 126 h 132"/>
                <a:gd name="T14" fmla="*/ 48 w 66"/>
                <a:gd name="T15" fmla="*/ 132 h 132"/>
                <a:gd name="T16" fmla="*/ 60 w 66"/>
                <a:gd name="T17" fmla="*/ 132 h 132"/>
                <a:gd name="T18" fmla="*/ 66 w 66"/>
                <a:gd name="T19" fmla="*/ 126 h 132"/>
                <a:gd name="T20" fmla="*/ 66 w 66"/>
                <a:gd name="T21" fmla="*/ 114 h 132"/>
                <a:gd name="T22" fmla="*/ 66 w 66"/>
                <a:gd name="T23" fmla="*/ 126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6" h="132">
                  <a:moveTo>
                    <a:pt x="66" y="126"/>
                  </a:moveTo>
                  <a:lnTo>
                    <a:pt x="66" y="114"/>
                  </a:lnTo>
                  <a:lnTo>
                    <a:pt x="30" y="0"/>
                  </a:lnTo>
                  <a:lnTo>
                    <a:pt x="0" y="12"/>
                  </a:lnTo>
                  <a:lnTo>
                    <a:pt x="42" y="126"/>
                  </a:lnTo>
                  <a:lnTo>
                    <a:pt x="42" y="114"/>
                  </a:lnTo>
                  <a:lnTo>
                    <a:pt x="42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26"/>
                  </a:lnTo>
                  <a:lnTo>
                    <a:pt x="66" y="114"/>
                  </a:lnTo>
                  <a:lnTo>
                    <a:pt x="66" y="1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0" name="Freeform 106"/>
            <p:cNvSpPr>
              <a:spLocks/>
            </p:cNvSpPr>
            <p:nvPr/>
          </p:nvSpPr>
          <p:spPr bwMode="auto">
            <a:xfrm>
              <a:off x="2955" y="1731"/>
              <a:ext cx="24" cy="18"/>
            </a:xfrm>
            <a:custGeom>
              <a:avLst/>
              <a:gdLst>
                <a:gd name="T0" fmla="*/ 24 w 24"/>
                <a:gd name="T1" fmla="*/ 12 h 18"/>
                <a:gd name="T2" fmla="*/ 12 w 24"/>
                <a:gd name="T3" fmla="*/ 6 h 18"/>
                <a:gd name="T4" fmla="*/ 0 w 24"/>
                <a:gd name="T5" fmla="*/ 0 h 18"/>
                <a:gd name="T6" fmla="*/ 0 w 24"/>
                <a:gd name="T7" fmla="*/ 12 h 18"/>
                <a:gd name="T8" fmla="*/ 6 w 24"/>
                <a:gd name="T9" fmla="*/ 18 h 18"/>
                <a:gd name="T10" fmla="*/ 18 w 24"/>
                <a:gd name="T11" fmla="*/ 18 h 18"/>
                <a:gd name="T12" fmla="*/ 24 w 24"/>
                <a:gd name="T13" fmla="*/ 12 h 18"/>
                <a:gd name="T14" fmla="*/ 24 w 24"/>
                <a:gd name="T15" fmla="*/ 0 h 18"/>
                <a:gd name="T16" fmla="*/ 24 w 24"/>
                <a:gd name="T17" fmla="*/ 1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18">
                  <a:moveTo>
                    <a:pt x="24" y="12"/>
                  </a:moveTo>
                  <a:lnTo>
                    <a:pt x="12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1" name="Freeform 107"/>
            <p:cNvSpPr>
              <a:spLocks/>
            </p:cNvSpPr>
            <p:nvPr/>
          </p:nvSpPr>
          <p:spPr bwMode="auto">
            <a:xfrm>
              <a:off x="2937" y="1731"/>
              <a:ext cx="42" cy="66"/>
            </a:xfrm>
            <a:custGeom>
              <a:avLst/>
              <a:gdLst>
                <a:gd name="T0" fmla="*/ 30 w 42"/>
                <a:gd name="T1" fmla="*/ 54 h 66"/>
                <a:gd name="T2" fmla="*/ 42 w 42"/>
                <a:gd name="T3" fmla="*/ 12 h 66"/>
                <a:gd name="T4" fmla="*/ 18 w 42"/>
                <a:gd name="T5" fmla="*/ 0 h 66"/>
                <a:gd name="T6" fmla="*/ 0 w 42"/>
                <a:gd name="T7" fmla="*/ 42 h 66"/>
                <a:gd name="T8" fmla="*/ 0 w 42"/>
                <a:gd name="T9" fmla="*/ 48 h 66"/>
                <a:gd name="T10" fmla="*/ 0 w 42"/>
                <a:gd name="T11" fmla="*/ 42 h 66"/>
                <a:gd name="T12" fmla="*/ 0 w 42"/>
                <a:gd name="T13" fmla="*/ 54 h 66"/>
                <a:gd name="T14" fmla="*/ 6 w 42"/>
                <a:gd name="T15" fmla="*/ 66 h 66"/>
                <a:gd name="T16" fmla="*/ 18 w 42"/>
                <a:gd name="T17" fmla="*/ 66 h 66"/>
                <a:gd name="T18" fmla="*/ 30 w 42"/>
                <a:gd name="T19" fmla="*/ 54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66">
                  <a:moveTo>
                    <a:pt x="30" y="54"/>
                  </a:moveTo>
                  <a:lnTo>
                    <a:pt x="42" y="12"/>
                  </a:lnTo>
                  <a:lnTo>
                    <a:pt x="18" y="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6" y="66"/>
                  </a:lnTo>
                  <a:lnTo>
                    <a:pt x="18" y="66"/>
                  </a:lnTo>
                  <a:lnTo>
                    <a:pt x="3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2" name="Freeform 108"/>
            <p:cNvSpPr>
              <a:spLocks/>
            </p:cNvSpPr>
            <p:nvPr/>
          </p:nvSpPr>
          <p:spPr bwMode="auto">
            <a:xfrm>
              <a:off x="2937" y="1773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12 w 30"/>
                <a:gd name="T3" fmla="*/ 6 h 24"/>
                <a:gd name="T4" fmla="*/ 0 w 30"/>
                <a:gd name="T5" fmla="*/ 6 h 24"/>
                <a:gd name="T6" fmla="*/ 0 w 30"/>
                <a:gd name="T7" fmla="*/ 0 h 24"/>
                <a:gd name="T8" fmla="*/ 0 w 30"/>
                <a:gd name="T9" fmla="*/ 12 h 24"/>
                <a:gd name="T10" fmla="*/ 6 w 30"/>
                <a:gd name="T11" fmla="*/ 24 h 24"/>
                <a:gd name="T12" fmla="*/ 18 w 30"/>
                <a:gd name="T13" fmla="*/ 24 h 24"/>
                <a:gd name="T14" fmla="*/ 30 w 30"/>
                <a:gd name="T15" fmla="*/ 12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24">
                  <a:moveTo>
                    <a:pt x="30" y="12"/>
                  </a:moveTo>
                  <a:lnTo>
                    <a:pt x="12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18" y="24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3" name="Freeform 109"/>
            <p:cNvSpPr>
              <a:spLocks/>
            </p:cNvSpPr>
            <p:nvPr/>
          </p:nvSpPr>
          <p:spPr bwMode="auto">
            <a:xfrm>
              <a:off x="2931" y="1779"/>
              <a:ext cx="36" cy="60"/>
            </a:xfrm>
            <a:custGeom>
              <a:avLst/>
              <a:gdLst>
                <a:gd name="T0" fmla="*/ 18 w 36"/>
                <a:gd name="T1" fmla="*/ 54 h 60"/>
                <a:gd name="T2" fmla="*/ 24 w 36"/>
                <a:gd name="T3" fmla="*/ 48 h 60"/>
                <a:gd name="T4" fmla="*/ 36 w 36"/>
                <a:gd name="T5" fmla="*/ 6 h 60"/>
                <a:gd name="T6" fmla="*/ 6 w 36"/>
                <a:gd name="T7" fmla="*/ 0 h 60"/>
                <a:gd name="T8" fmla="*/ 0 w 36"/>
                <a:gd name="T9" fmla="*/ 42 h 60"/>
                <a:gd name="T10" fmla="*/ 6 w 36"/>
                <a:gd name="T11" fmla="*/ 30 h 60"/>
                <a:gd name="T12" fmla="*/ 0 w 36"/>
                <a:gd name="T13" fmla="*/ 42 h 60"/>
                <a:gd name="T14" fmla="*/ 0 w 36"/>
                <a:gd name="T15" fmla="*/ 54 h 60"/>
                <a:gd name="T16" fmla="*/ 12 w 36"/>
                <a:gd name="T17" fmla="*/ 60 h 60"/>
                <a:gd name="T18" fmla="*/ 18 w 36"/>
                <a:gd name="T19" fmla="*/ 54 h 60"/>
                <a:gd name="T20" fmla="*/ 24 w 36"/>
                <a:gd name="T21" fmla="*/ 48 h 60"/>
                <a:gd name="T22" fmla="*/ 18 w 36"/>
                <a:gd name="T23" fmla="*/ 54 h 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60">
                  <a:moveTo>
                    <a:pt x="18" y="54"/>
                  </a:moveTo>
                  <a:lnTo>
                    <a:pt x="24" y="48"/>
                  </a:lnTo>
                  <a:lnTo>
                    <a:pt x="36" y="6"/>
                  </a:lnTo>
                  <a:lnTo>
                    <a:pt x="6" y="0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18" y="54"/>
                  </a:lnTo>
                  <a:lnTo>
                    <a:pt x="24" y="4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4" name="Freeform 110"/>
            <p:cNvSpPr>
              <a:spLocks/>
            </p:cNvSpPr>
            <p:nvPr/>
          </p:nvSpPr>
          <p:spPr bwMode="auto">
            <a:xfrm>
              <a:off x="2931" y="1809"/>
              <a:ext cx="24" cy="30"/>
            </a:xfrm>
            <a:custGeom>
              <a:avLst/>
              <a:gdLst>
                <a:gd name="T0" fmla="*/ 18 w 24"/>
                <a:gd name="T1" fmla="*/ 24 h 30"/>
                <a:gd name="T2" fmla="*/ 12 w 24"/>
                <a:gd name="T3" fmla="*/ 12 h 30"/>
                <a:gd name="T4" fmla="*/ 6 w 24"/>
                <a:gd name="T5" fmla="*/ 0 h 30"/>
                <a:gd name="T6" fmla="*/ 0 w 24"/>
                <a:gd name="T7" fmla="*/ 12 h 30"/>
                <a:gd name="T8" fmla="*/ 0 w 24"/>
                <a:gd name="T9" fmla="*/ 24 h 30"/>
                <a:gd name="T10" fmla="*/ 12 w 24"/>
                <a:gd name="T11" fmla="*/ 30 h 30"/>
                <a:gd name="T12" fmla="*/ 18 w 24"/>
                <a:gd name="T13" fmla="*/ 24 h 30"/>
                <a:gd name="T14" fmla="*/ 24 w 24"/>
                <a:gd name="T15" fmla="*/ 18 h 30"/>
                <a:gd name="T16" fmla="*/ 18 w 24"/>
                <a:gd name="T17" fmla="*/ 24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0">
                  <a:moveTo>
                    <a:pt x="18" y="24"/>
                  </a:moveTo>
                  <a:lnTo>
                    <a:pt x="12" y="1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5" name="Freeform 111"/>
            <p:cNvSpPr>
              <a:spLocks/>
            </p:cNvSpPr>
            <p:nvPr/>
          </p:nvSpPr>
          <p:spPr bwMode="auto">
            <a:xfrm>
              <a:off x="2865" y="1809"/>
              <a:ext cx="84" cy="72"/>
            </a:xfrm>
            <a:custGeom>
              <a:avLst/>
              <a:gdLst>
                <a:gd name="T0" fmla="*/ 12 w 84"/>
                <a:gd name="T1" fmla="*/ 72 h 72"/>
                <a:gd name="T2" fmla="*/ 24 w 84"/>
                <a:gd name="T3" fmla="*/ 66 h 72"/>
                <a:gd name="T4" fmla="*/ 84 w 84"/>
                <a:gd name="T5" fmla="*/ 24 h 72"/>
                <a:gd name="T6" fmla="*/ 72 w 84"/>
                <a:gd name="T7" fmla="*/ 0 h 72"/>
                <a:gd name="T8" fmla="*/ 6 w 84"/>
                <a:gd name="T9" fmla="*/ 42 h 72"/>
                <a:gd name="T10" fmla="*/ 18 w 84"/>
                <a:gd name="T11" fmla="*/ 42 h 72"/>
                <a:gd name="T12" fmla="*/ 6 w 84"/>
                <a:gd name="T13" fmla="*/ 42 h 72"/>
                <a:gd name="T14" fmla="*/ 0 w 84"/>
                <a:gd name="T15" fmla="*/ 54 h 72"/>
                <a:gd name="T16" fmla="*/ 0 w 84"/>
                <a:gd name="T17" fmla="*/ 66 h 72"/>
                <a:gd name="T18" fmla="*/ 12 w 84"/>
                <a:gd name="T19" fmla="*/ 72 h 72"/>
                <a:gd name="T20" fmla="*/ 24 w 84"/>
                <a:gd name="T21" fmla="*/ 66 h 72"/>
                <a:gd name="T22" fmla="*/ 12 w 84"/>
                <a:gd name="T23" fmla="*/ 72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72">
                  <a:moveTo>
                    <a:pt x="12" y="72"/>
                  </a:moveTo>
                  <a:lnTo>
                    <a:pt x="24" y="66"/>
                  </a:lnTo>
                  <a:lnTo>
                    <a:pt x="84" y="24"/>
                  </a:lnTo>
                  <a:lnTo>
                    <a:pt x="72" y="0"/>
                  </a:lnTo>
                  <a:lnTo>
                    <a:pt x="6" y="42"/>
                  </a:lnTo>
                  <a:lnTo>
                    <a:pt x="18" y="42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12" y="72"/>
                  </a:lnTo>
                  <a:lnTo>
                    <a:pt x="24" y="66"/>
                  </a:lnTo>
                  <a:lnTo>
                    <a:pt x="12" y="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6" name="Freeform 112"/>
            <p:cNvSpPr>
              <a:spLocks/>
            </p:cNvSpPr>
            <p:nvPr/>
          </p:nvSpPr>
          <p:spPr bwMode="auto">
            <a:xfrm>
              <a:off x="2865" y="1851"/>
              <a:ext cx="24" cy="30"/>
            </a:xfrm>
            <a:custGeom>
              <a:avLst/>
              <a:gdLst>
                <a:gd name="T0" fmla="*/ 12 w 24"/>
                <a:gd name="T1" fmla="*/ 30 h 30"/>
                <a:gd name="T2" fmla="*/ 18 w 24"/>
                <a:gd name="T3" fmla="*/ 12 h 30"/>
                <a:gd name="T4" fmla="*/ 18 w 24"/>
                <a:gd name="T5" fmla="*/ 0 h 30"/>
                <a:gd name="T6" fmla="*/ 6 w 24"/>
                <a:gd name="T7" fmla="*/ 0 h 30"/>
                <a:gd name="T8" fmla="*/ 0 w 24"/>
                <a:gd name="T9" fmla="*/ 12 h 30"/>
                <a:gd name="T10" fmla="*/ 0 w 24"/>
                <a:gd name="T11" fmla="*/ 24 h 30"/>
                <a:gd name="T12" fmla="*/ 12 w 24"/>
                <a:gd name="T13" fmla="*/ 30 h 30"/>
                <a:gd name="T14" fmla="*/ 24 w 24"/>
                <a:gd name="T15" fmla="*/ 24 h 30"/>
                <a:gd name="T16" fmla="*/ 12 w 24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0">
                  <a:moveTo>
                    <a:pt x="12" y="30"/>
                  </a:moveTo>
                  <a:lnTo>
                    <a:pt x="18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7" name="Freeform 113"/>
            <p:cNvSpPr>
              <a:spLocks/>
            </p:cNvSpPr>
            <p:nvPr/>
          </p:nvSpPr>
          <p:spPr bwMode="auto">
            <a:xfrm>
              <a:off x="2673" y="1809"/>
              <a:ext cx="210" cy="72"/>
            </a:xfrm>
            <a:custGeom>
              <a:avLst/>
              <a:gdLst>
                <a:gd name="T0" fmla="*/ 24 w 210"/>
                <a:gd name="T1" fmla="*/ 30 h 72"/>
                <a:gd name="T2" fmla="*/ 12 w 210"/>
                <a:gd name="T3" fmla="*/ 30 h 72"/>
                <a:gd name="T4" fmla="*/ 204 w 210"/>
                <a:gd name="T5" fmla="*/ 72 h 72"/>
                <a:gd name="T6" fmla="*/ 210 w 210"/>
                <a:gd name="T7" fmla="*/ 42 h 72"/>
                <a:gd name="T8" fmla="*/ 18 w 210"/>
                <a:gd name="T9" fmla="*/ 0 h 72"/>
                <a:gd name="T10" fmla="*/ 12 w 210"/>
                <a:gd name="T11" fmla="*/ 0 h 72"/>
                <a:gd name="T12" fmla="*/ 18 w 210"/>
                <a:gd name="T13" fmla="*/ 0 h 72"/>
                <a:gd name="T14" fmla="*/ 6 w 210"/>
                <a:gd name="T15" fmla="*/ 0 h 72"/>
                <a:gd name="T16" fmla="*/ 0 w 210"/>
                <a:gd name="T17" fmla="*/ 12 h 72"/>
                <a:gd name="T18" fmla="*/ 6 w 210"/>
                <a:gd name="T19" fmla="*/ 24 h 72"/>
                <a:gd name="T20" fmla="*/ 12 w 210"/>
                <a:gd name="T21" fmla="*/ 30 h 72"/>
                <a:gd name="T22" fmla="*/ 24 w 210"/>
                <a:gd name="T23" fmla="*/ 30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0" h="72">
                  <a:moveTo>
                    <a:pt x="24" y="30"/>
                  </a:moveTo>
                  <a:lnTo>
                    <a:pt x="12" y="30"/>
                  </a:lnTo>
                  <a:lnTo>
                    <a:pt x="204" y="72"/>
                  </a:lnTo>
                  <a:lnTo>
                    <a:pt x="210" y="4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8" name="Freeform 114"/>
            <p:cNvSpPr>
              <a:spLocks/>
            </p:cNvSpPr>
            <p:nvPr/>
          </p:nvSpPr>
          <p:spPr bwMode="auto">
            <a:xfrm>
              <a:off x="2673" y="1809"/>
              <a:ext cx="24" cy="30"/>
            </a:xfrm>
            <a:custGeom>
              <a:avLst/>
              <a:gdLst>
                <a:gd name="T0" fmla="*/ 24 w 24"/>
                <a:gd name="T1" fmla="*/ 30 h 30"/>
                <a:gd name="T2" fmla="*/ 18 w 24"/>
                <a:gd name="T3" fmla="*/ 12 h 30"/>
                <a:gd name="T4" fmla="*/ 12 w 24"/>
                <a:gd name="T5" fmla="*/ 0 h 30"/>
                <a:gd name="T6" fmla="*/ 18 w 24"/>
                <a:gd name="T7" fmla="*/ 0 h 30"/>
                <a:gd name="T8" fmla="*/ 6 w 24"/>
                <a:gd name="T9" fmla="*/ 0 h 30"/>
                <a:gd name="T10" fmla="*/ 0 w 24"/>
                <a:gd name="T11" fmla="*/ 12 h 30"/>
                <a:gd name="T12" fmla="*/ 6 w 24"/>
                <a:gd name="T13" fmla="*/ 24 h 30"/>
                <a:gd name="T14" fmla="*/ 12 w 24"/>
                <a:gd name="T15" fmla="*/ 30 h 30"/>
                <a:gd name="T16" fmla="*/ 24 w 24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0">
                  <a:moveTo>
                    <a:pt x="24" y="30"/>
                  </a:moveTo>
                  <a:lnTo>
                    <a:pt x="18" y="1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39" name="Freeform 115"/>
            <p:cNvSpPr>
              <a:spLocks/>
            </p:cNvSpPr>
            <p:nvPr/>
          </p:nvSpPr>
          <p:spPr bwMode="auto">
            <a:xfrm>
              <a:off x="2595" y="1809"/>
              <a:ext cx="102" cy="60"/>
            </a:xfrm>
            <a:custGeom>
              <a:avLst/>
              <a:gdLst>
                <a:gd name="T0" fmla="*/ 24 w 102"/>
                <a:gd name="T1" fmla="*/ 36 h 60"/>
                <a:gd name="T2" fmla="*/ 24 w 102"/>
                <a:gd name="T3" fmla="*/ 60 h 60"/>
                <a:gd name="T4" fmla="*/ 102 w 102"/>
                <a:gd name="T5" fmla="*/ 30 h 60"/>
                <a:gd name="T6" fmla="*/ 90 w 102"/>
                <a:gd name="T7" fmla="*/ 0 h 60"/>
                <a:gd name="T8" fmla="*/ 12 w 102"/>
                <a:gd name="T9" fmla="*/ 30 h 60"/>
                <a:gd name="T10" fmla="*/ 6 w 102"/>
                <a:gd name="T11" fmla="*/ 54 h 60"/>
                <a:gd name="T12" fmla="*/ 12 w 102"/>
                <a:gd name="T13" fmla="*/ 30 h 60"/>
                <a:gd name="T14" fmla="*/ 0 w 102"/>
                <a:gd name="T15" fmla="*/ 42 h 60"/>
                <a:gd name="T16" fmla="*/ 0 w 102"/>
                <a:gd name="T17" fmla="*/ 48 h 60"/>
                <a:gd name="T18" fmla="*/ 12 w 102"/>
                <a:gd name="T19" fmla="*/ 60 h 60"/>
                <a:gd name="T20" fmla="*/ 24 w 102"/>
                <a:gd name="T21" fmla="*/ 60 h 60"/>
                <a:gd name="T22" fmla="*/ 24 w 102"/>
                <a:gd name="T23" fmla="*/ 36 h 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" h="60">
                  <a:moveTo>
                    <a:pt x="24" y="36"/>
                  </a:moveTo>
                  <a:lnTo>
                    <a:pt x="24" y="60"/>
                  </a:lnTo>
                  <a:lnTo>
                    <a:pt x="102" y="30"/>
                  </a:lnTo>
                  <a:lnTo>
                    <a:pt x="90" y="0"/>
                  </a:lnTo>
                  <a:lnTo>
                    <a:pt x="12" y="30"/>
                  </a:lnTo>
                  <a:lnTo>
                    <a:pt x="6" y="54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24" y="6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0" name="Freeform 116"/>
            <p:cNvSpPr>
              <a:spLocks/>
            </p:cNvSpPr>
            <p:nvPr/>
          </p:nvSpPr>
          <p:spPr bwMode="auto">
            <a:xfrm>
              <a:off x="2595" y="1839"/>
              <a:ext cx="24" cy="30"/>
            </a:xfrm>
            <a:custGeom>
              <a:avLst/>
              <a:gdLst>
                <a:gd name="T0" fmla="*/ 24 w 24"/>
                <a:gd name="T1" fmla="*/ 6 h 30"/>
                <a:gd name="T2" fmla="*/ 18 w 24"/>
                <a:gd name="T3" fmla="*/ 12 h 30"/>
                <a:gd name="T4" fmla="*/ 6 w 24"/>
                <a:gd name="T5" fmla="*/ 24 h 30"/>
                <a:gd name="T6" fmla="*/ 12 w 24"/>
                <a:gd name="T7" fmla="*/ 0 h 30"/>
                <a:gd name="T8" fmla="*/ 0 w 24"/>
                <a:gd name="T9" fmla="*/ 12 h 30"/>
                <a:gd name="T10" fmla="*/ 0 w 24"/>
                <a:gd name="T11" fmla="*/ 18 h 30"/>
                <a:gd name="T12" fmla="*/ 12 w 24"/>
                <a:gd name="T13" fmla="*/ 30 h 30"/>
                <a:gd name="T14" fmla="*/ 24 w 24"/>
                <a:gd name="T15" fmla="*/ 30 h 30"/>
                <a:gd name="T16" fmla="*/ 24 w 24"/>
                <a:gd name="T17" fmla="*/ 6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0">
                  <a:moveTo>
                    <a:pt x="24" y="6"/>
                  </a:moveTo>
                  <a:lnTo>
                    <a:pt x="18" y="12"/>
                  </a:lnTo>
                  <a:lnTo>
                    <a:pt x="6" y="24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24" y="30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1" name="Freeform 117"/>
            <p:cNvSpPr>
              <a:spLocks/>
            </p:cNvSpPr>
            <p:nvPr/>
          </p:nvSpPr>
          <p:spPr bwMode="auto">
            <a:xfrm>
              <a:off x="2601" y="1845"/>
              <a:ext cx="138" cy="102"/>
            </a:xfrm>
            <a:custGeom>
              <a:avLst/>
              <a:gdLst>
                <a:gd name="T0" fmla="*/ 132 w 138"/>
                <a:gd name="T1" fmla="*/ 102 h 102"/>
                <a:gd name="T2" fmla="*/ 132 w 138"/>
                <a:gd name="T3" fmla="*/ 78 h 102"/>
                <a:gd name="T4" fmla="*/ 18 w 138"/>
                <a:gd name="T5" fmla="*/ 0 h 102"/>
                <a:gd name="T6" fmla="*/ 0 w 138"/>
                <a:gd name="T7" fmla="*/ 18 h 102"/>
                <a:gd name="T8" fmla="*/ 114 w 138"/>
                <a:gd name="T9" fmla="*/ 102 h 102"/>
                <a:gd name="T10" fmla="*/ 114 w 138"/>
                <a:gd name="T11" fmla="*/ 78 h 102"/>
                <a:gd name="T12" fmla="*/ 114 w 138"/>
                <a:gd name="T13" fmla="*/ 102 h 102"/>
                <a:gd name="T14" fmla="*/ 126 w 138"/>
                <a:gd name="T15" fmla="*/ 102 h 102"/>
                <a:gd name="T16" fmla="*/ 132 w 138"/>
                <a:gd name="T17" fmla="*/ 96 h 102"/>
                <a:gd name="T18" fmla="*/ 138 w 138"/>
                <a:gd name="T19" fmla="*/ 90 h 102"/>
                <a:gd name="T20" fmla="*/ 132 w 138"/>
                <a:gd name="T21" fmla="*/ 78 h 102"/>
                <a:gd name="T22" fmla="*/ 132 w 138"/>
                <a:gd name="T23" fmla="*/ 102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8" h="102">
                  <a:moveTo>
                    <a:pt x="132" y="102"/>
                  </a:moveTo>
                  <a:lnTo>
                    <a:pt x="132" y="7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114" y="102"/>
                  </a:lnTo>
                  <a:lnTo>
                    <a:pt x="114" y="78"/>
                  </a:lnTo>
                  <a:lnTo>
                    <a:pt x="114" y="102"/>
                  </a:lnTo>
                  <a:lnTo>
                    <a:pt x="126" y="102"/>
                  </a:lnTo>
                  <a:lnTo>
                    <a:pt x="132" y="96"/>
                  </a:lnTo>
                  <a:lnTo>
                    <a:pt x="138" y="90"/>
                  </a:lnTo>
                  <a:lnTo>
                    <a:pt x="132" y="78"/>
                  </a:lnTo>
                  <a:lnTo>
                    <a:pt x="132" y="10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2" name="Freeform 118"/>
            <p:cNvSpPr>
              <a:spLocks/>
            </p:cNvSpPr>
            <p:nvPr/>
          </p:nvSpPr>
          <p:spPr bwMode="auto">
            <a:xfrm>
              <a:off x="2715" y="1923"/>
              <a:ext cx="24" cy="24"/>
            </a:xfrm>
            <a:custGeom>
              <a:avLst/>
              <a:gdLst>
                <a:gd name="T0" fmla="*/ 18 w 24"/>
                <a:gd name="T1" fmla="*/ 24 h 24"/>
                <a:gd name="T2" fmla="*/ 6 w 24"/>
                <a:gd name="T3" fmla="*/ 12 h 24"/>
                <a:gd name="T4" fmla="*/ 0 w 24"/>
                <a:gd name="T5" fmla="*/ 0 h 24"/>
                <a:gd name="T6" fmla="*/ 0 w 24"/>
                <a:gd name="T7" fmla="*/ 24 h 24"/>
                <a:gd name="T8" fmla="*/ 12 w 24"/>
                <a:gd name="T9" fmla="*/ 24 h 24"/>
                <a:gd name="T10" fmla="*/ 18 w 24"/>
                <a:gd name="T11" fmla="*/ 18 h 24"/>
                <a:gd name="T12" fmla="*/ 24 w 24"/>
                <a:gd name="T13" fmla="*/ 12 h 24"/>
                <a:gd name="T14" fmla="*/ 18 w 24"/>
                <a:gd name="T15" fmla="*/ 0 h 24"/>
                <a:gd name="T16" fmla="*/ 18 w 24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4">
                  <a:moveTo>
                    <a:pt x="18" y="24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3" name="Freeform 119"/>
            <p:cNvSpPr>
              <a:spLocks/>
            </p:cNvSpPr>
            <p:nvPr/>
          </p:nvSpPr>
          <p:spPr bwMode="auto">
            <a:xfrm>
              <a:off x="2643" y="1923"/>
              <a:ext cx="90" cy="78"/>
            </a:xfrm>
            <a:custGeom>
              <a:avLst/>
              <a:gdLst>
                <a:gd name="T0" fmla="*/ 24 w 90"/>
                <a:gd name="T1" fmla="*/ 72 h 78"/>
                <a:gd name="T2" fmla="*/ 90 w 90"/>
                <a:gd name="T3" fmla="*/ 24 h 78"/>
                <a:gd name="T4" fmla="*/ 72 w 90"/>
                <a:gd name="T5" fmla="*/ 0 h 78"/>
                <a:gd name="T6" fmla="*/ 6 w 90"/>
                <a:gd name="T7" fmla="*/ 48 h 78"/>
                <a:gd name="T8" fmla="*/ 0 w 90"/>
                <a:gd name="T9" fmla="*/ 60 h 78"/>
                <a:gd name="T10" fmla="*/ 6 w 90"/>
                <a:gd name="T11" fmla="*/ 72 h 78"/>
                <a:gd name="T12" fmla="*/ 12 w 90"/>
                <a:gd name="T13" fmla="*/ 78 h 78"/>
                <a:gd name="T14" fmla="*/ 24 w 90"/>
                <a:gd name="T15" fmla="*/ 72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78">
                  <a:moveTo>
                    <a:pt x="24" y="72"/>
                  </a:moveTo>
                  <a:lnTo>
                    <a:pt x="90" y="24"/>
                  </a:lnTo>
                  <a:lnTo>
                    <a:pt x="72" y="0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6" y="72"/>
                  </a:lnTo>
                  <a:lnTo>
                    <a:pt x="12" y="78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4" name="Freeform 120"/>
            <p:cNvSpPr>
              <a:spLocks/>
            </p:cNvSpPr>
            <p:nvPr/>
          </p:nvSpPr>
          <p:spPr bwMode="auto">
            <a:xfrm>
              <a:off x="2643" y="1971"/>
              <a:ext cx="24" cy="30"/>
            </a:xfrm>
            <a:custGeom>
              <a:avLst/>
              <a:gdLst>
                <a:gd name="T0" fmla="*/ 24 w 24"/>
                <a:gd name="T1" fmla="*/ 24 h 30"/>
                <a:gd name="T2" fmla="*/ 18 w 24"/>
                <a:gd name="T3" fmla="*/ 12 h 30"/>
                <a:gd name="T4" fmla="*/ 6 w 24"/>
                <a:gd name="T5" fmla="*/ 0 h 30"/>
                <a:gd name="T6" fmla="*/ 0 w 24"/>
                <a:gd name="T7" fmla="*/ 12 h 30"/>
                <a:gd name="T8" fmla="*/ 6 w 24"/>
                <a:gd name="T9" fmla="*/ 24 h 30"/>
                <a:gd name="T10" fmla="*/ 12 w 24"/>
                <a:gd name="T11" fmla="*/ 30 h 30"/>
                <a:gd name="T12" fmla="*/ 24 w 24"/>
                <a:gd name="T13" fmla="*/ 2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30">
                  <a:moveTo>
                    <a:pt x="24" y="24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5" name="Freeform 121"/>
            <p:cNvSpPr>
              <a:spLocks/>
            </p:cNvSpPr>
            <p:nvPr/>
          </p:nvSpPr>
          <p:spPr bwMode="auto">
            <a:xfrm>
              <a:off x="2487" y="1971"/>
              <a:ext cx="180" cy="126"/>
            </a:xfrm>
            <a:custGeom>
              <a:avLst/>
              <a:gdLst>
                <a:gd name="T0" fmla="*/ 24 w 180"/>
                <a:gd name="T1" fmla="*/ 102 h 126"/>
                <a:gd name="T2" fmla="*/ 18 w 180"/>
                <a:gd name="T3" fmla="*/ 120 h 126"/>
                <a:gd name="T4" fmla="*/ 180 w 180"/>
                <a:gd name="T5" fmla="*/ 24 h 126"/>
                <a:gd name="T6" fmla="*/ 162 w 180"/>
                <a:gd name="T7" fmla="*/ 0 h 126"/>
                <a:gd name="T8" fmla="*/ 6 w 180"/>
                <a:gd name="T9" fmla="*/ 96 h 126"/>
                <a:gd name="T10" fmla="*/ 0 w 180"/>
                <a:gd name="T11" fmla="*/ 114 h 126"/>
                <a:gd name="T12" fmla="*/ 6 w 180"/>
                <a:gd name="T13" fmla="*/ 96 h 126"/>
                <a:gd name="T14" fmla="*/ 0 w 180"/>
                <a:gd name="T15" fmla="*/ 108 h 126"/>
                <a:gd name="T16" fmla="*/ 0 w 180"/>
                <a:gd name="T17" fmla="*/ 120 h 126"/>
                <a:gd name="T18" fmla="*/ 12 w 180"/>
                <a:gd name="T19" fmla="*/ 126 h 126"/>
                <a:gd name="T20" fmla="*/ 18 w 180"/>
                <a:gd name="T21" fmla="*/ 120 h 126"/>
                <a:gd name="T22" fmla="*/ 24 w 180"/>
                <a:gd name="T23" fmla="*/ 102 h 1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0" h="126">
                  <a:moveTo>
                    <a:pt x="24" y="102"/>
                  </a:moveTo>
                  <a:lnTo>
                    <a:pt x="18" y="120"/>
                  </a:lnTo>
                  <a:lnTo>
                    <a:pt x="180" y="24"/>
                  </a:lnTo>
                  <a:lnTo>
                    <a:pt x="162" y="0"/>
                  </a:lnTo>
                  <a:lnTo>
                    <a:pt x="6" y="96"/>
                  </a:lnTo>
                  <a:lnTo>
                    <a:pt x="0" y="114"/>
                  </a:lnTo>
                  <a:lnTo>
                    <a:pt x="6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12" y="126"/>
                  </a:lnTo>
                  <a:lnTo>
                    <a:pt x="18" y="12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6" name="Freeform 122"/>
            <p:cNvSpPr>
              <a:spLocks/>
            </p:cNvSpPr>
            <p:nvPr/>
          </p:nvSpPr>
          <p:spPr bwMode="auto">
            <a:xfrm>
              <a:off x="2487" y="2067"/>
              <a:ext cx="24" cy="30"/>
            </a:xfrm>
            <a:custGeom>
              <a:avLst/>
              <a:gdLst>
                <a:gd name="T0" fmla="*/ 24 w 24"/>
                <a:gd name="T1" fmla="*/ 6 h 30"/>
                <a:gd name="T2" fmla="*/ 12 w 24"/>
                <a:gd name="T3" fmla="*/ 12 h 30"/>
                <a:gd name="T4" fmla="*/ 0 w 24"/>
                <a:gd name="T5" fmla="*/ 18 h 30"/>
                <a:gd name="T6" fmla="*/ 6 w 24"/>
                <a:gd name="T7" fmla="*/ 0 h 30"/>
                <a:gd name="T8" fmla="*/ 0 w 24"/>
                <a:gd name="T9" fmla="*/ 12 h 30"/>
                <a:gd name="T10" fmla="*/ 0 w 24"/>
                <a:gd name="T11" fmla="*/ 24 h 30"/>
                <a:gd name="T12" fmla="*/ 12 w 24"/>
                <a:gd name="T13" fmla="*/ 30 h 30"/>
                <a:gd name="T14" fmla="*/ 18 w 24"/>
                <a:gd name="T15" fmla="*/ 24 h 30"/>
                <a:gd name="T16" fmla="*/ 24 w 24"/>
                <a:gd name="T17" fmla="*/ 6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0">
                  <a:moveTo>
                    <a:pt x="24" y="6"/>
                  </a:moveTo>
                  <a:lnTo>
                    <a:pt x="12" y="12"/>
                  </a:lnTo>
                  <a:lnTo>
                    <a:pt x="0" y="18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7" name="Freeform 123"/>
            <p:cNvSpPr>
              <a:spLocks/>
            </p:cNvSpPr>
            <p:nvPr/>
          </p:nvSpPr>
          <p:spPr bwMode="auto">
            <a:xfrm>
              <a:off x="2487" y="2073"/>
              <a:ext cx="144" cy="240"/>
            </a:xfrm>
            <a:custGeom>
              <a:avLst/>
              <a:gdLst>
                <a:gd name="T0" fmla="*/ 138 w 144"/>
                <a:gd name="T1" fmla="*/ 216 h 240"/>
                <a:gd name="T2" fmla="*/ 144 w 144"/>
                <a:gd name="T3" fmla="*/ 222 h 240"/>
                <a:gd name="T4" fmla="*/ 24 w 144"/>
                <a:gd name="T5" fmla="*/ 0 h 240"/>
                <a:gd name="T6" fmla="*/ 0 w 144"/>
                <a:gd name="T7" fmla="*/ 12 h 240"/>
                <a:gd name="T8" fmla="*/ 120 w 144"/>
                <a:gd name="T9" fmla="*/ 234 h 240"/>
                <a:gd name="T10" fmla="*/ 126 w 144"/>
                <a:gd name="T11" fmla="*/ 240 h 240"/>
                <a:gd name="T12" fmla="*/ 120 w 144"/>
                <a:gd name="T13" fmla="*/ 234 h 240"/>
                <a:gd name="T14" fmla="*/ 126 w 144"/>
                <a:gd name="T15" fmla="*/ 240 h 240"/>
                <a:gd name="T16" fmla="*/ 138 w 144"/>
                <a:gd name="T17" fmla="*/ 240 h 240"/>
                <a:gd name="T18" fmla="*/ 144 w 144"/>
                <a:gd name="T19" fmla="*/ 234 h 240"/>
                <a:gd name="T20" fmla="*/ 144 w 144"/>
                <a:gd name="T21" fmla="*/ 222 h 240"/>
                <a:gd name="T22" fmla="*/ 138 w 144"/>
                <a:gd name="T23" fmla="*/ 216 h 2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4" h="240">
                  <a:moveTo>
                    <a:pt x="138" y="216"/>
                  </a:moveTo>
                  <a:lnTo>
                    <a:pt x="144" y="22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0" y="234"/>
                  </a:lnTo>
                  <a:lnTo>
                    <a:pt x="126" y="240"/>
                  </a:lnTo>
                  <a:lnTo>
                    <a:pt x="120" y="234"/>
                  </a:lnTo>
                  <a:lnTo>
                    <a:pt x="126" y="240"/>
                  </a:lnTo>
                  <a:lnTo>
                    <a:pt x="138" y="240"/>
                  </a:lnTo>
                  <a:lnTo>
                    <a:pt x="144" y="234"/>
                  </a:lnTo>
                  <a:lnTo>
                    <a:pt x="144" y="222"/>
                  </a:lnTo>
                  <a:lnTo>
                    <a:pt x="138" y="2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8" name="Freeform 124"/>
            <p:cNvSpPr>
              <a:spLocks/>
            </p:cNvSpPr>
            <p:nvPr/>
          </p:nvSpPr>
          <p:spPr bwMode="auto">
            <a:xfrm>
              <a:off x="2607" y="2289"/>
              <a:ext cx="24" cy="24"/>
            </a:xfrm>
            <a:custGeom>
              <a:avLst/>
              <a:gdLst>
                <a:gd name="T0" fmla="*/ 18 w 24"/>
                <a:gd name="T1" fmla="*/ 0 h 24"/>
                <a:gd name="T2" fmla="*/ 12 w 24"/>
                <a:gd name="T3" fmla="*/ 12 h 24"/>
                <a:gd name="T4" fmla="*/ 6 w 24"/>
                <a:gd name="T5" fmla="*/ 24 h 24"/>
                <a:gd name="T6" fmla="*/ 0 w 24"/>
                <a:gd name="T7" fmla="*/ 18 h 24"/>
                <a:gd name="T8" fmla="*/ 6 w 24"/>
                <a:gd name="T9" fmla="*/ 24 h 24"/>
                <a:gd name="T10" fmla="*/ 18 w 24"/>
                <a:gd name="T11" fmla="*/ 24 h 24"/>
                <a:gd name="T12" fmla="*/ 24 w 24"/>
                <a:gd name="T13" fmla="*/ 18 h 24"/>
                <a:gd name="T14" fmla="*/ 24 w 24"/>
                <a:gd name="T15" fmla="*/ 6 h 24"/>
                <a:gd name="T16" fmla="*/ 18 w 24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4">
                  <a:moveTo>
                    <a:pt x="18" y="0"/>
                  </a:moveTo>
                  <a:lnTo>
                    <a:pt x="12" y="12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24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49" name="Freeform 125"/>
            <p:cNvSpPr>
              <a:spLocks/>
            </p:cNvSpPr>
            <p:nvPr/>
          </p:nvSpPr>
          <p:spPr bwMode="auto">
            <a:xfrm>
              <a:off x="2613" y="2289"/>
              <a:ext cx="114" cy="96"/>
            </a:xfrm>
            <a:custGeom>
              <a:avLst/>
              <a:gdLst>
                <a:gd name="T0" fmla="*/ 108 w 114"/>
                <a:gd name="T1" fmla="*/ 66 h 96"/>
                <a:gd name="T2" fmla="*/ 12 w 114"/>
                <a:gd name="T3" fmla="*/ 0 h 96"/>
                <a:gd name="T4" fmla="*/ 0 w 114"/>
                <a:gd name="T5" fmla="*/ 24 h 96"/>
                <a:gd name="T6" fmla="*/ 90 w 114"/>
                <a:gd name="T7" fmla="*/ 90 h 96"/>
                <a:gd name="T8" fmla="*/ 102 w 114"/>
                <a:gd name="T9" fmla="*/ 96 h 96"/>
                <a:gd name="T10" fmla="*/ 114 w 114"/>
                <a:gd name="T11" fmla="*/ 90 h 96"/>
                <a:gd name="T12" fmla="*/ 114 w 114"/>
                <a:gd name="T13" fmla="*/ 78 h 96"/>
                <a:gd name="T14" fmla="*/ 108 w 114"/>
                <a:gd name="T15" fmla="*/ 66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4" h="96">
                  <a:moveTo>
                    <a:pt x="108" y="66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90" y="90"/>
                  </a:lnTo>
                  <a:lnTo>
                    <a:pt x="102" y="96"/>
                  </a:lnTo>
                  <a:lnTo>
                    <a:pt x="114" y="90"/>
                  </a:lnTo>
                  <a:lnTo>
                    <a:pt x="114" y="78"/>
                  </a:lnTo>
                  <a:lnTo>
                    <a:pt x="108" y="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0" name="Freeform 126"/>
            <p:cNvSpPr>
              <a:spLocks/>
            </p:cNvSpPr>
            <p:nvPr/>
          </p:nvSpPr>
          <p:spPr bwMode="auto">
            <a:xfrm>
              <a:off x="2703" y="2355"/>
              <a:ext cx="24" cy="30"/>
            </a:xfrm>
            <a:custGeom>
              <a:avLst/>
              <a:gdLst>
                <a:gd name="T0" fmla="*/ 18 w 24"/>
                <a:gd name="T1" fmla="*/ 0 h 30"/>
                <a:gd name="T2" fmla="*/ 12 w 24"/>
                <a:gd name="T3" fmla="*/ 12 h 30"/>
                <a:gd name="T4" fmla="*/ 0 w 24"/>
                <a:gd name="T5" fmla="*/ 24 h 30"/>
                <a:gd name="T6" fmla="*/ 12 w 24"/>
                <a:gd name="T7" fmla="*/ 30 h 30"/>
                <a:gd name="T8" fmla="*/ 24 w 24"/>
                <a:gd name="T9" fmla="*/ 24 h 30"/>
                <a:gd name="T10" fmla="*/ 24 w 24"/>
                <a:gd name="T11" fmla="*/ 12 h 30"/>
                <a:gd name="T12" fmla="*/ 18 w 24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30">
                  <a:moveTo>
                    <a:pt x="18" y="0"/>
                  </a:moveTo>
                  <a:lnTo>
                    <a:pt x="12" y="12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1" name="Freeform 127"/>
            <p:cNvSpPr>
              <a:spLocks/>
            </p:cNvSpPr>
            <p:nvPr/>
          </p:nvSpPr>
          <p:spPr bwMode="auto">
            <a:xfrm>
              <a:off x="2703" y="2355"/>
              <a:ext cx="42" cy="36"/>
            </a:xfrm>
            <a:custGeom>
              <a:avLst/>
              <a:gdLst>
                <a:gd name="T0" fmla="*/ 36 w 42"/>
                <a:gd name="T1" fmla="*/ 12 h 36"/>
                <a:gd name="T2" fmla="*/ 18 w 42"/>
                <a:gd name="T3" fmla="*/ 0 h 36"/>
                <a:gd name="T4" fmla="*/ 0 w 42"/>
                <a:gd name="T5" fmla="*/ 24 h 36"/>
                <a:gd name="T6" fmla="*/ 18 w 42"/>
                <a:gd name="T7" fmla="*/ 36 h 36"/>
                <a:gd name="T8" fmla="*/ 30 w 42"/>
                <a:gd name="T9" fmla="*/ 36 h 36"/>
                <a:gd name="T10" fmla="*/ 36 w 42"/>
                <a:gd name="T11" fmla="*/ 30 h 36"/>
                <a:gd name="T12" fmla="*/ 42 w 42"/>
                <a:gd name="T13" fmla="*/ 24 h 36"/>
                <a:gd name="T14" fmla="*/ 36 w 42"/>
                <a:gd name="T15" fmla="*/ 12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36">
                  <a:moveTo>
                    <a:pt x="36" y="12"/>
                  </a:moveTo>
                  <a:lnTo>
                    <a:pt x="18" y="0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30" y="36"/>
                  </a:lnTo>
                  <a:lnTo>
                    <a:pt x="36" y="30"/>
                  </a:lnTo>
                  <a:lnTo>
                    <a:pt x="42" y="24"/>
                  </a:lnTo>
                  <a:lnTo>
                    <a:pt x="36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2" name="Freeform 128"/>
            <p:cNvSpPr>
              <a:spLocks/>
            </p:cNvSpPr>
            <p:nvPr/>
          </p:nvSpPr>
          <p:spPr bwMode="auto">
            <a:xfrm>
              <a:off x="2721" y="2367"/>
              <a:ext cx="24" cy="24"/>
            </a:xfrm>
            <a:custGeom>
              <a:avLst/>
              <a:gdLst>
                <a:gd name="T0" fmla="*/ 18 w 24"/>
                <a:gd name="T1" fmla="*/ 0 h 24"/>
                <a:gd name="T2" fmla="*/ 6 w 24"/>
                <a:gd name="T3" fmla="*/ 12 h 24"/>
                <a:gd name="T4" fmla="*/ 0 w 24"/>
                <a:gd name="T5" fmla="*/ 24 h 24"/>
                <a:gd name="T6" fmla="*/ 12 w 24"/>
                <a:gd name="T7" fmla="*/ 24 h 24"/>
                <a:gd name="T8" fmla="*/ 18 w 24"/>
                <a:gd name="T9" fmla="*/ 18 h 24"/>
                <a:gd name="T10" fmla="*/ 24 w 24"/>
                <a:gd name="T11" fmla="*/ 12 h 24"/>
                <a:gd name="T12" fmla="*/ 18 w 2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4">
                  <a:moveTo>
                    <a:pt x="18" y="0"/>
                  </a:moveTo>
                  <a:lnTo>
                    <a:pt x="6" y="12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3" name="Freeform 129"/>
            <p:cNvSpPr>
              <a:spLocks/>
            </p:cNvSpPr>
            <p:nvPr/>
          </p:nvSpPr>
          <p:spPr bwMode="auto">
            <a:xfrm>
              <a:off x="2721" y="2367"/>
              <a:ext cx="108" cy="78"/>
            </a:xfrm>
            <a:custGeom>
              <a:avLst/>
              <a:gdLst>
                <a:gd name="T0" fmla="*/ 108 w 108"/>
                <a:gd name="T1" fmla="*/ 66 h 78"/>
                <a:gd name="T2" fmla="*/ 102 w 108"/>
                <a:gd name="T3" fmla="*/ 48 h 78"/>
                <a:gd name="T4" fmla="*/ 18 w 108"/>
                <a:gd name="T5" fmla="*/ 0 h 78"/>
                <a:gd name="T6" fmla="*/ 0 w 108"/>
                <a:gd name="T7" fmla="*/ 24 h 78"/>
                <a:gd name="T8" fmla="*/ 90 w 108"/>
                <a:gd name="T9" fmla="*/ 78 h 78"/>
                <a:gd name="T10" fmla="*/ 84 w 108"/>
                <a:gd name="T11" fmla="*/ 60 h 78"/>
                <a:gd name="T12" fmla="*/ 90 w 108"/>
                <a:gd name="T13" fmla="*/ 78 h 78"/>
                <a:gd name="T14" fmla="*/ 102 w 108"/>
                <a:gd name="T15" fmla="*/ 78 h 78"/>
                <a:gd name="T16" fmla="*/ 108 w 108"/>
                <a:gd name="T17" fmla="*/ 72 h 78"/>
                <a:gd name="T18" fmla="*/ 108 w 108"/>
                <a:gd name="T19" fmla="*/ 60 h 78"/>
                <a:gd name="T20" fmla="*/ 102 w 108"/>
                <a:gd name="T21" fmla="*/ 48 h 78"/>
                <a:gd name="T22" fmla="*/ 108 w 108"/>
                <a:gd name="T23" fmla="*/ 66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" h="78">
                  <a:moveTo>
                    <a:pt x="108" y="66"/>
                  </a:moveTo>
                  <a:lnTo>
                    <a:pt x="102" y="48"/>
                  </a:lnTo>
                  <a:lnTo>
                    <a:pt x="18" y="0"/>
                  </a:lnTo>
                  <a:lnTo>
                    <a:pt x="0" y="24"/>
                  </a:lnTo>
                  <a:lnTo>
                    <a:pt x="90" y="78"/>
                  </a:lnTo>
                  <a:lnTo>
                    <a:pt x="84" y="60"/>
                  </a:lnTo>
                  <a:lnTo>
                    <a:pt x="90" y="78"/>
                  </a:lnTo>
                  <a:lnTo>
                    <a:pt x="102" y="78"/>
                  </a:lnTo>
                  <a:lnTo>
                    <a:pt x="108" y="72"/>
                  </a:lnTo>
                  <a:lnTo>
                    <a:pt x="108" y="60"/>
                  </a:lnTo>
                  <a:lnTo>
                    <a:pt x="102" y="48"/>
                  </a:lnTo>
                  <a:lnTo>
                    <a:pt x="108" y="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4" name="Freeform 130"/>
            <p:cNvSpPr>
              <a:spLocks/>
            </p:cNvSpPr>
            <p:nvPr/>
          </p:nvSpPr>
          <p:spPr bwMode="auto">
            <a:xfrm>
              <a:off x="2805" y="2415"/>
              <a:ext cx="24" cy="30"/>
            </a:xfrm>
            <a:custGeom>
              <a:avLst/>
              <a:gdLst>
                <a:gd name="T0" fmla="*/ 24 w 24"/>
                <a:gd name="T1" fmla="*/ 18 h 30"/>
                <a:gd name="T2" fmla="*/ 12 w 24"/>
                <a:gd name="T3" fmla="*/ 12 h 30"/>
                <a:gd name="T4" fmla="*/ 0 w 24"/>
                <a:gd name="T5" fmla="*/ 12 h 30"/>
                <a:gd name="T6" fmla="*/ 6 w 24"/>
                <a:gd name="T7" fmla="*/ 30 h 30"/>
                <a:gd name="T8" fmla="*/ 18 w 24"/>
                <a:gd name="T9" fmla="*/ 30 h 30"/>
                <a:gd name="T10" fmla="*/ 24 w 24"/>
                <a:gd name="T11" fmla="*/ 24 h 30"/>
                <a:gd name="T12" fmla="*/ 24 w 24"/>
                <a:gd name="T13" fmla="*/ 12 h 30"/>
                <a:gd name="T14" fmla="*/ 18 w 24"/>
                <a:gd name="T15" fmla="*/ 0 h 30"/>
                <a:gd name="T16" fmla="*/ 24 w 24"/>
                <a:gd name="T17" fmla="*/ 18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0">
                  <a:moveTo>
                    <a:pt x="24" y="18"/>
                  </a:moveTo>
                  <a:lnTo>
                    <a:pt x="12" y="12"/>
                  </a:lnTo>
                  <a:lnTo>
                    <a:pt x="0" y="12"/>
                  </a:lnTo>
                  <a:lnTo>
                    <a:pt x="6" y="30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5" name="Freeform 131"/>
            <p:cNvSpPr>
              <a:spLocks/>
            </p:cNvSpPr>
            <p:nvPr/>
          </p:nvSpPr>
          <p:spPr bwMode="auto">
            <a:xfrm>
              <a:off x="2787" y="2427"/>
              <a:ext cx="42" cy="132"/>
            </a:xfrm>
            <a:custGeom>
              <a:avLst/>
              <a:gdLst>
                <a:gd name="T0" fmla="*/ 12 w 42"/>
                <a:gd name="T1" fmla="*/ 132 h 132"/>
                <a:gd name="T2" fmla="*/ 30 w 42"/>
                <a:gd name="T3" fmla="*/ 120 h 132"/>
                <a:gd name="T4" fmla="*/ 42 w 42"/>
                <a:gd name="T5" fmla="*/ 6 h 132"/>
                <a:gd name="T6" fmla="*/ 18 w 42"/>
                <a:gd name="T7" fmla="*/ 0 h 132"/>
                <a:gd name="T8" fmla="*/ 0 w 42"/>
                <a:gd name="T9" fmla="*/ 114 h 132"/>
                <a:gd name="T10" fmla="*/ 12 w 42"/>
                <a:gd name="T11" fmla="*/ 102 h 132"/>
                <a:gd name="T12" fmla="*/ 0 w 42"/>
                <a:gd name="T13" fmla="*/ 114 h 132"/>
                <a:gd name="T14" fmla="*/ 0 w 42"/>
                <a:gd name="T15" fmla="*/ 126 h 132"/>
                <a:gd name="T16" fmla="*/ 12 w 42"/>
                <a:gd name="T17" fmla="*/ 132 h 132"/>
                <a:gd name="T18" fmla="*/ 24 w 42"/>
                <a:gd name="T19" fmla="*/ 126 h 132"/>
                <a:gd name="T20" fmla="*/ 30 w 42"/>
                <a:gd name="T21" fmla="*/ 120 h 132"/>
                <a:gd name="T22" fmla="*/ 12 w 42"/>
                <a:gd name="T23" fmla="*/ 132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" h="132">
                  <a:moveTo>
                    <a:pt x="12" y="132"/>
                  </a:moveTo>
                  <a:lnTo>
                    <a:pt x="30" y="120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0" y="114"/>
                  </a:lnTo>
                  <a:lnTo>
                    <a:pt x="12" y="102"/>
                  </a:lnTo>
                  <a:lnTo>
                    <a:pt x="0" y="114"/>
                  </a:lnTo>
                  <a:lnTo>
                    <a:pt x="0" y="126"/>
                  </a:lnTo>
                  <a:lnTo>
                    <a:pt x="12" y="132"/>
                  </a:lnTo>
                  <a:lnTo>
                    <a:pt x="24" y="126"/>
                  </a:lnTo>
                  <a:lnTo>
                    <a:pt x="30" y="120"/>
                  </a:lnTo>
                  <a:lnTo>
                    <a:pt x="12" y="1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6" name="Freeform 132"/>
            <p:cNvSpPr>
              <a:spLocks/>
            </p:cNvSpPr>
            <p:nvPr/>
          </p:nvSpPr>
          <p:spPr bwMode="auto">
            <a:xfrm>
              <a:off x="2787" y="2529"/>
              <a:ext cx="30" cy="30"/>
            </a:xfrm>
            <a:custGeom>
              <a:avLst/>
              <a:gdLst>
                <a:gd name="T0" fmla="*/ 12 w 30"/>
                <a:gd name="T1" fmla="*/ 30 h 30"/>
                <a:gd name="T2" fmla="*/ 12 w 30"/>
                <a:gd name="T3" fmla="*/ 12 h 30"/>
                <a:gd name="T4" fmla="*/ 12 w 30"/>
                <a:gd name="T5" fmla="*/ 0 h 30"/>
                <a:gd name="T6" fmla="*/ 0 w 30"/>
                <a:gd name="T7" fmla="*/ 12 h 30"/>
                <a:gd name="T8" fmla="*/ 0 w 30"/>
                <a:gd name="T9" fmla="*/ 24 h 30"/>
                <a:gd name="T10" fmla="*/ 12 w 30"/>
                <a:gd name="T11" fmla="*/ 30 h 30"/>
                <a:gd name="T12" fmla="*/ 24 w 30"/>
                <a:gd name="T13" fmla="*/ 24 h 30"/>
                <a:gd name="T14" fmla="*/ 30 w 30"/>
                <a:gd name="T15" fmla="*/ 18 h 30"/>
                <a:gd name="T16" fmla="*/ 12 w 30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30">
                  <a:moveTo>
                    <a:pt x="12" y="30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30" y="18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7" name="Freeform 133"/>
            <p:cNvSpPr>
              <a:spLocks/>
            </p:cNvSpPr>
            <p:nvPr/>
          </p:nvSpPr>
          <p:spPr bwMode="auto">
            <a:xfrm>
              <a:off x="2697" y="2529"/>
              <a:ext cx="102" cy="30"/>
            </a:xfrm>
            <a:custGeom>
              <a:avLst/>
              <a:gdLst>
                <a:gd name="T0" fmla="*/ 0 w 102"/>
                <a:gd name="T1" fmla="*/ 12 h 30"/>
                <a:gd name="T2" fmla="*/ 18 w 102"/>
                <a:gd name="T3" fmla="*/ 30 h 30"/>
                <a:gd name="T4" fmla="*/ 102 w 102"/>
                <a:gd name="T5" fmla="*/ 30 h 30"/>
                <a:gd name="T6" fmla="*/ 102 w 102"/>
                <a:gd name="T7" fmla="*/ 0 h 30"/>
                <a:gd name="T8" fmla="*/ 18 w 102"/>
                <a:gd name="T9" fmla="*/ 0 h 30"/>
                <a:gd name="T10" fmla="*/ 30 w 102"/>
                <a:gd name="T11" fmla="*/ 18 h 30"/>
                <a:gd name="T12" fmla="*/ 18 w 102"/>
                <a:gd name="T13" fmla="*/ 0 h 30"/>
                <a:gd name="T14" fmla="*/ 6 w 102"/>
                <a:gd name="T15" fmla="*/ 6 h 30"/>
                <a:gd name="T16" fmla="*/ 0 w 102"/>
                <a:gd name="T17" fmla="*/ 12 h 30"/>
                <a:gd name="T18" fmla="*/ 6 w 102"/>
                <a:gd name="T19" fmla="*/ 24 h 30"/>
                <a:gd name="T20" fmla="*/ 18 w 102"/>
                <a:gd name="T21" fmla="*/ 30 h 30"/>
                <a:gd name="T22" fmla="*/ 0 w 102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" h="30">
                  <a:moveTo>
                    <a:pt x="0" y="12"/>
                  </a:moveTo>
                  <a:lnTo>
                    <a:pt x="18" y="30"/>
                  </a:lnTo>
                  <a:lnTo>
                    <a:pt x="102" y="30"/>
                  </a:lnTo>
                  <a:lnTo>
                    <a:pt x="102" y="0"/>
                  </a:lnTo>
                  <a:lnTo>
                    <a:pt x="18" y="0"/>
                  </a:lnTo>
                  <a:lnTo>
                    <a:pt x="30" y="18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8" name="Freeform 134"/>
            <p:cNvSpPr>
              <a:spLocks/>
            </p:cNvSpPr>
            <p:nvPr/>
          </p:nvSpPr>
          <p:spPr bwMode="auto">
            <a:xfrm>
              <a:off x="2697" y="2529"/>
              <a:ext cx="30" cy="30"/>
            </a:xfrm>
            <a:custGeom>
              <a:avLst/>
              <a:gdLst>
                <a:gd name="T0" fmla="*/ 0 w 30"/>
                <a:gd name="T1" fmla="*/ 12 h 30"/>
                <a:gd name="T2" fmla="*/ 18 w 30"/>
                <a:gd name="T3" fmla="*/ 12 h 30"/>
                <a:gd name="T4" fmla="*/ 30 w 30"/>
                <a:gd name="T5" fmla="*/ 18 h 30"/>
                <a:gd name="T6" fmla="*/ 18 w 30"/>
                <a:gd name="T7" fmla="*/ 0 h 30"/>
                <a:gd name="T8" fmla="*/ 6 w 30"/>
                <a:gd name="T9" fmla="*/ 6 h 30"/>
                <a:gd name="T10" fmla="*/ 0 w 30"/>
                <a:gd name="T11" fmla="*/ 12 h 30"/>
                <a:gd name="T12" fmla="*/ 6 w 30"/>
                <a:gd name="T13" fmla="*/ 24 h 30"/>
                <a:gd name="T14" fmla="*/ 18 w 30"/>
                <a:gd name="T15" fmla="*/ 30 h 30"/>
                <a:gd name="T16" fmla="*/ 0 w 30"/>
                <a:gd name="T17" fmla="*/ 12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30">
                  <a:moveTo>
                    <a:pt x="0" y="12"/>
                  </a:moveTo>
                  <a:lnTo>
                    <a:pt x="18" y="12"/>
                  </a:lnTo>
                  <a:lnTo>
                    <a:pt x="30" y="18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59" name="Freeform 135"/>
            <p:cNvSpPr>
              <a:spLocks/>
            </p:cNvSpPr>
            <p:nvPr/>
          </p:nvSpPr>
          <p:spPr bwMode="auto">
            <a:xfrm>
              <a:off x="2697" y="2511"/>
              <a:ext cx="36" cy="36"/>
            </a:xfrm>
            <a:custGeom>
              <a:avLst/>
              <a:gdLst>
                <a:gd name="T0" fmla="*/ 18 w 36"/>
                <a:gd name="T1" fmla="*/ 24 h 36"/>
                <a:gd name="T2" fmla="*/ 12 w 36"/>
                <a:gd name="T3" fmla="*/ 6 h 36"/>
                <a:gd name="T4" fmla="*/ 0 w 36"/>
                <a:gd name="T5" fmla="*/ 30 h 36"/>
                <a:gd name="T6" fmla="*/ 30 w 36"/>
                <a:gd name="T7" fmla="*/ 36 h 36"/>
                <a:gd name="T8" fmla="*/ 36 w 36"/>
                <a:gd name="T9" fmla="*/ 18 h 36"/>
                <a:gd name="T10" fmla="*/ 30 w 36"/>
                <a:gd name="T11" fmla="*/ 0 h 36"/>
                <a:gd name="T12" fmla="*/ 36 w 36"/>
                <a:gd name="T13" fmla="*/ 18 h 36"/>
                <a:gd name="T14" fmla="*/ 36 w 36"/>
                <a:gd name="T15" fmla="*/ 6 h 36"/>
                <a:gd name="T16" fmla="*/ 30 w 36"/>
                <a:gd name="T17" fmla="*/ 0 h 36"/>
                <a:gd name="T18" fmla="*/ 18 w 36"/>
                <a:gd name="T19" fmla="*/ 0 h 36"/>
                <a:gd name="T20" fmla="*/ 12 w 36"/>
                <a:gd name="T21" fmla="*/ 6 h 36"/>
                <a:gd name="T22" fmla="*/ 18 w 36"/>
                <a:gd name="T23" fmla="*/ 24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6">
                  <a:moveTo>
                    <a:pt x="18" y="24"/>
                  </a:moveTo>
                  <a:lnTo>
                    <a:pt x="12" y="6"/>
                  </a:lnTo>
                  <a:lnTo>
                    <a:pt x="0" y="30"/>
                  </a:lnTo>
                  <a:lnTo>
                    <a:pt x="30" y="36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36" y="18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60" name="Freeform 136"/>
            <p:cNvSpPr>
              <a:spLocks/>
            </p:cNvSpPr>
            <p:nvPr/>
          </p:nvSpPr>
          <p:spPr bwMode="auto">
            <a:xfrm>
              <a:off x="2709" y="2511"/>
              <a:ext cx="24" cy="24"/>
            </a:xfrm>
            <a:custGeom>
              <a:avLst/>
              <a:gdLst>
                <a:gd name="T0" fmla="*/ 6 w 24"/>
                <a:gd name="T1" fmla="*/ 24 h 24"/>
                <a:gd name="T2" fmla="*/ 12 w 24"/>
                <a:gd name="T3" fmla="*/ 12 h 24"/>
                <a:gd name="T4" fmla="*/ 18 w 24"/>
                <a:gd name="T5" fmla="*/ 0 h 24"/>
                <a:gd name="T6" fmla="*/ 24 w 24"/>
                <a:gd name="T7" fmla="*/ 18 h 24"/>
                <a:gd name="T8" fmla="*/ 24 w 24"/>
                <a:gd name="T9" fmla="*/ 6 h 24"/>
                <a:gd name="T10" fmla="*/ 18 w 24"/>
                <a:gd name="T11" fmla="*/ 0 h 24"/>
                <a:gd name="T12" fmla="*/ 6 w 24"/>
                <a:gd name="T13" fmla="*/ 0 h 24"/>
                <a:gd name="T14" fmla="*/ 0 w 24"/>
                <a:gd name="T15" fmla="*/ 6 h 24"/>
                <a:gd name="T16" fmla="*/ 6 w 24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4">
                  <a:moveTo>
                    <a:pt x="6" y="24"/>
                  </a:moveTo>
                  <a:lnTo>
                    <a:pt x="12" y="12"/>
                  </a:lnTo>
                  <a:lnTo>
                    <a:pt x="18" y="0"/>
                  </a:lnTo>
                  <a:lnTo>
                    <a:pt x="24" y="18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61" name="Freeform 137"/>
            <p:cNvSpPr>
              <a:spLocks/>
            </p:cNvSpPr>
            <p:nvPr/>
          </p:nvSpPr>
          <p:spPr bwMode="auto">
            <a:xfrm>
              <a:off x="2691" y="2499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6 w 36"/>
                <a:gd name="T3" fmla="*/ 24 h 36"/>
                <a:gd name="T4" fmla="*/ 24 w 36"/>
                <a:gd name="T5" fmla="*/ 36 h 36"/>
                <a:gd name="T6" fmla="*/ 36 w 36"/>
                <a:gd name="T7" fmla="*/ 12 h 36"/>
                <a:gd name="T8" fmla="*/ 24 w 36"/>
                <a:gd name="T9" fmla="*/ 0 h 36"/>
                <a:gd name="T10" fmla="*/ 12 w 36"/>
                <a:gd name="T11" fmla="*/ 24 h 36"/>
                <a:gd name="T12" fmla="*/ 24 w 36"/>
                <a:gd name="T13" fmla="*/ 0 h 36"/>
                <a:gd name="T14" fmla="*/ 12 w 36"/>
                <a:gd name="T15" fmla="*/ 0 h 36"/>
                <a:gd name="T16" fmla="*/ 0 w 36"/>
                <a:gd name="T17" fmla="*/ 6 h 36"/>
                <a:gd name="T18" fmla="*/ 0 w 36"/>
                <a:gd name="T19" fmla="*/ 18 h 36"/>
                <a:gd name="T20" fmla="*/ 6 w 36"/>
                <a:gd name="T21" fmla="*/ 24 h 36"/>
                <a:gd name="T22" fmla="*/ 18 w 36"/>
                <a:gd name="T23" fmla="*/ 0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6" y="24"/>
                  </a:lnTo>
                  <a:lnTo>
                    <a:pt x="24" y="36"/>
                  </a:lnTo>
                  <a:lnTo>
                    <a:pt x="36" y="12"/>
                  </a:lnTo>
                  <a:lnTo>
                    <a:pt x="24" y="0"/>
                  </a:lnTo>
                  <a:lnTo>
                    <a:pt x="12" y="24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62" name="Freeform 138"/>
            <p:cNvSpPr>
              <a:spLocks/>
            </p:cNvSpPr>
            <p:nvPr/>
          </p:nvSpPr>
          <p:spPr bwMode="auto">
            <a:xfrm>
              <a:off x="2691" y="2499"/>
              <a:ext cx="24" cy="24"/>
            </a:xfrm>
            <a:custGeom>
              <a:avLst/>
              <a:gdLst>
                <a:gd name="T0" fmla="*/ 18 w 24"/>
                <a:gd name="T1" fmla="*/ 0 h 24"/>
                <a:gd name="T2" fmla="*/ 12 w 24"/>
                <a:gd name="T3" fmla="*/ 12 h 24"/>
                <a:gd name="T4" fmla="*/ 12 w 24"/>
                <a:gd name="T5" fmla="*/ 24 h 24"/>
                <a:gd name="T6" fmla="*/ 24 w 24"/>
                <a:gd name="T7" fmla="*/ 0 h 24"/>
                <a:gd name="T8" fmla="*/ 12 w 24"/>
                <a:gd name="T9" fmla="*/ 0 h 24"/>
                <a:gd name="T10" fmla="*/ 0 w 24"/>
                <a:gd name="T11" fmla="*/ 6 h 24"/>
                <a:gd name="T12" fmla="*/ 0 w 24"/>
                <a:gd name="T13" fmla="*/ 18 h 24"/>
                <a:gd name="T14" fmla="*/ 6 w 24"/>
                <a:gd name="T15" fmla="*/ 24 h 24"/>
                <a:gd name="T16" fmla="*/ 18 w 24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4">
                  <a:moveTo>
                    <a:pt x="18" y="0"/>
                  </a:moveTo>
                  <a:lnTo>
                    <a:pt x="12" y="12"/>
                  </a:lnTo>
                  <a:lnTo>
                    <a:pt x="12" y="24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63" name="Freeform 139"/>
            <p:cNvSpPr>
              <a:spLocks/>
            </p:cNvSpPr>
            <p:nvPr/>
          </p:nvSpPr>
          <p:spPr bwMode="auto">
            <a:xfrm>
              <a:off x="2703" y="2499"/>
              <a:ext cx="252" cy="120"/>
            </a:xfrm>
            <a:custGeom>
              <a:avLst/>
              <a:gdLst>
                <a:gd name="T0" fmla="*/ 246 w 252"/>
                <a:gd name="T1" fmla="*/ 108 h 120"/>
                <a:gd name="T2" fmla="*/ 252 w 252"/>
                <a:gd name="T3" fmla="*/ 96 h 120"/>
                <a:gd name="T4" fmla="*/ 6 w 252"/>
                <a:gd name="T5" fmla="*/ 0 h 120"/>
                <a:gd name="T6" fmla="*/ 0 w 252"/>
                <a:gd name="T7" fmla="*/ 24 h 120"/>
                <a:gd name="T8" fmla="*/ 240 w 252"/>
                <a:gd name="T9" fmla="*/ 120 h 120"/>
                <a:gd name="T10" fmla="*/ 246 w 252"/>
                <a:gd name="T11" fmla="*/ 108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2" h="120">
                  <a:moveTo>
                    <a:pt x="246" y="108"/>
                  </a:moveTo>
                  <a:lnTo>
                    <a:pt x="252" y="96"/>
                  </a:lnTo>
                  <a:lnTo>
                    <a:pt x="6" y="0"/>
                  </a:lnTo>
                  <a:lnTo>
                    <a:pt x="0" y="24"/>
                  </a:lnTo>
                  <a:lnTo>
                    <a:pt x="240" y="120"/>
                  </a:lnTo>
                  <a:lnTo>
                    <a:pt x="246" y="10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64" name="Rectangle 140"/>
            <p:cNvSpPr>
              <a:spLocks noChangeArrowheads="1"/>
            </p:cNvSpPr>
            <p:nvPr/>
          </p:nvSpPr>
          <p:spPr bwMode="auto">
            <a:xfrm>
              <a:off x="2919" y="1617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65" name="Rectangle 141"/>
            <p:cNvSpPr>
              <a:spLocks noChangeArrowheads="1"/>
            </p:cNvSpPr>
            <p:nvPr/>
          </p:nvSpPr>
          <p:spPr bwMode="auto">
            <a:xfrm>
              <a:off x="2919" y="1617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66" name="Rectangle 142"/>
            <p:cNvSpPr>
              <a:spLocks noChangeArrowheads="1"/>
            </p:cNvSpPr>
            <p:nvPr/>
          </p:nvSpPr>
          <p:spPr bwMode="auto">
            <a:xfrm>
              <a:off x="2955" y="1725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67" name="Rectangle 143"/>
            <p:cNvSpPr>
              <a:spLocks noChangeArrowheads="1"/>
            </p:cNvSpPr>
            <p:nvPr/>
          </p:nvSpPr>
          <p:spPr bwMode="auto">
            <a:xfrm>
              <a:off x="2955" y="1725"/>
              <a:ext cx="24" cy="2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68" name="Rectangle 144"/>
            <p:cNvSpPr>
              <a:spLocks noChangeArrowheads="1"/>
            </p:cNvSpPr>
            <p:nvPr/>
          </p:nvSpPr>
          <p:spPr bwMode="auto">
            <a:xfrm>
              <a:off x="2943" y="1773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69" name="Rectangle 145"/>
            <p:cNvSpPr>
              <a:spLocks noChangeArrowheads="1"/>
            </p:cNvSpPr>
            <p:nvPr/>
          </p:nvSpPr>
          <p:spPr bwMode="auto">
            <a:xfrm>
              <a:off x="2943" y="1773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0" name="Rectangle 146"/>
            <p:cNvSpPr>
              <a:spLocks noChangeArrowheads="1"/>
            </p:cNvSpPr>
            <p:nvPr/>
          </p:nvSpPr>
          <p:spPr bwMode="auto">
            <a:xfrm>
              <a:off x="2931" y="1815"/>
              <a:ext cx="24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1" name="Rectangle 147"/>
            <p:cNvSpPr>
              <a:spLocks noChangeArrowheads="1"/>
            </p:cNvSpPr>
            <p:nvPr/>
          </p:nvSpPr>
          <p:spPr bwMode="auto">
            <a:xfrm>
              <a:off x="2931" y="1815"/>
              <a:ext cx="24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2" name="Rectangle 148"/>
            <p:cNvSpPr>
              <a:spLocks noChangeArrowheads="1"/>
            </p:cNvSpPr>
            <p:nvPr/>
          </p:nvSpPr>
          <p:spPr bwMode="auto">
            <a:xfrm>
              <a:off x="2871" y="1857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3" name="Rectangle 149"/>
            <p:cNvSpPr>
              <a:spLocks noChangeArrowheads="1"/>
            </p:cNvSpPr>
            <p:nvPr/>
          </p:nvSpPr>
          <p:spPr bwMode="auto">
            <a:xfrm>
              <a:off x="2871" y="1857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4" name="Rectangle 150"/>
            <p:cNvSpPr>
              <a:spLocks noChangeArrowheads="1"/>
            </p:cNvSpPr>
            <p:nvPr/>
          </p:nvSpPr>
          <p:spPr bwMode="auto">
            <a:xfrm>
              <a:off x="2679" y="1815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5" name="Rectangle 151"/>
            <p:cNvSpPr>
              <a:spLocks noChangeArrowheads="1"/>
            </p:cNvSpPr>
            <p:nvPr/>
          </p:nvSpPr>
          <p:spPr bwMode="auto">
            <a:xfrm>
              <a:off x="2679" y="1815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6" name="Rectangle 152"/>
            <p:cNvSpPr>
              <a:spLocks noChangeArrowheads="1"/>
            </p:cNvSpPr>
            <p:nvPr/>
          </p:nvSpPr>
          <p:spPr bwMode="auto">
            <a:xfrm>
              <a:off x="2601" y="1845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7" name="Rectangle 153"/>
            <p:cNvSpPr>
              <a:spLocks noChangeArrowheads="1"/>
            </p:cNvSpPr>
            <p:nvPr/>
          </p:nvSpPr>
          <p:spPr bwMode="auto">
            <a:xfrm>
              <a:off x="2601" y="1845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8" name="Rectangle 154"/>
            <p:cNvSpPr>
              <a:spLocks noChangeArrowheads="1"/>
            </p:cNvSpPr>
            <p:nvPr/>
          </p:nvSpPr>
          <p:spPr bwMode="auto">
            <a:xfrm>
              <a:off x="2709" y="1923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79" name="Rectangle 155"/>
            <p:cNvSpPr>
              <a:spLocks noChangeArrowheads="1"/>
            </p:cNvSpPr>
            <p:nvPr/>
          </p:nvSpPr>
          <p:spPr bwMode="auto">
            <a:xfrm>
              <a:off x="2709" y="1923"/>
              <a:ext cx="24" cy="2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0" name="Rectangle 156"/>
            <p:cNvSpPr>
              <a:spLocks noChangeArrowheads="1"/>
            </p:cNvSpPr>
            <p:nvPr/>
          </p:nvSpPr>
          <p:spPr bwMode="auto">
            <a:xfrm>
              <a:off x="2649" y="1977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1" name="Rectangle 157"/>
            <p:cNvSpPr>
              <a:spLocks noChangeArrowheads="1"/>
            </p:cNvSpPr>
            <p:nvPr/>
          </p:nvSpPr>
          <p:spPr bwMode="auto">
            <a:xfrm>
              <a:off x="2649" y="1977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2" name="Rectangle 158"/>
            <p:cNvSpPr>
              <a:spLocks noChangeArrowheads="1"/>
            </p:cNvSpPr>
            <p:nvPr/>
          </p:nvSpPr>
          <p:spPr bwMode="auto">
            <a:xfrm>
              <a:off x="2493" y="2073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3" name="Rectangle 159"/>
            <p:cNvSpPr>
              <a:spLocks noChangeArrowheads="1"/>
            </p:cNvSpPr>
            <p:nvPr/>
          </p:nvSpPr>
          <p:spPr bwMode="auto">
            <a:xfrm>
              <a:off x="2493" y="2073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4" name="Rectangle 160"/>
            <p:cNvSpPr>
              <a:spLocks noChangeArrowheads="1"/>
            </p:cNvSpPr>
            <p:nvPr/>
          </p:nvSpPr>
          <p:spPr bwMode="auto">
            <a:xfrm>
              <a:off x="2607" y="2289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5" name="Rectangle 161"/>
            <p:cNvSpPr>
              <a:spLocks noChangeArrowheads="1"/>
            </p:cNvSpPr>
            <p:nvPr/>
          </p:nvSpPr>
          <p:spPr bwMode="auto">
            <a:xfrm>
              <a:off x="2607" y="2289"/>
              <a:ext cx="24" cy="2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6" name="Rectangle 162"/>
            <p:cNvSpPr>
              <a:spLocks noChangeArrowheads="1"/>
            </p:cNvSpPr>
            <p:nvPr/>
          </p:nvSpPr>
          <p:spPr bwMode="auto">
            <a:xfrm>
              <a:off x="2703" y="2361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7" name="Rectangle 163"/>
            <p:cNvSpPr>
              <a:spLocks noChangeArrowheads="1"/>
            </p:cNvSpPr>
            <p:nvPr/>
          </p:nvSpPr>
          <p:spPr bwMode="auto">
            <a:xfrm>
              <a:off x="2703" y="2361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8" name="Rectangle 164"/>
            <p:cNvSpPr>
              <a:spLocks noChangeArrowheads="1"/>
            </p:cNvSpPr>
            <p:nvPr/>
          </p:nvSpPr>
          <p:spPr bwMode="auto">
            <a:xfrm>
              <a:off x="2721" y="2367"/>
              <a:ext cx="1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89" name="Rectangle 165"/>
            <p:cNvSpPr>
              <a:spLocks noChangeArrowheads="1"/>
            </p:cNvSpPr>
            <p:nvPr/>
          </p:nvSpPr>
          <p:spPr bwMode="auto">
            <a:xfrm>
              <a:off x="2721" y="2367"/>
              <a:ext cx="18" cy="2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0" name="Rectangle 166"/>
            <p:cNvSpPr>
              <a:spLocks noChangeArrowheads="1"/>
            </p:cNvSpPr>
            <p:nvPr/>
          </p:nvSpPr>
          <p:spPr bwMode="auto">
            <a:xfrm>
              <a:off x="2805" y="2421"/>
              <a:ext cx="24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1" name="Rectangle 167"/>
            <p:cNvSpPr>
              <a:spLocks noChangeArrowheads="1"/>
            </p:cNvSpPr>
            <p:nvPr/>
          </p:nvSpPr>
          <p:spPr bwMode="auto">
            <a:xfrm>
              <a:off x="2805" y="2421"/>
              <a:ext cx="24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2" name="Rectangle 168"/>
            <p:cNvSpPr>
              <a:spLocks noChangeArrowheads="1"/>
            </p:cNvSpPr>
            <p:nvPr/>
          </p:nvSpPr>
          <p:spPr bwMode="auto">
            <a:xfrm>
              <a:off x="2793" y="2535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3" name="Rectangle 169"/>
            <p:cNvSpPr>
              <a:spLocks noChangeArrowheads="1"/>
            </p:cNvSpPr>
            <p:nvPr/>
          </p:nvSpPr>
          <p:spPr bwMode="auto">
            <a:xfrm>
              <a:off x="2793" y="2535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4" name="Rectangle 170"/>
            <p:cNvSpPr>
              <a:spLocks noChangeArrowheads="1"/>
            </p:cNvSpPr>
            <p:nvPr/>
          </p:nvSpPr>
          <p:spPr bwMode="auto">
            <a:xfrm>
              <a:off x="2703" y="2535"/>
              <a:ext cx="1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5" name="Rectangle 171"/>
            <p:cNvSpPr>
              <a:spLocks noChangeArrowheads="1"/>
            </p:cNvSpPr>
            <p:nvPr/>
          </p:nvSpPr>
          <p:spPr bwMode="auto">
            <a:xfrm>
              <a:off x="2703" y="2535"/>
              <a:ext cx="18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6" name="Rectangle 172"/>
            <p:cNvSpPr>
              <a:spLocks noChangeArrowheads="1"/>
            </p:cNvSpPr>
            <p:nvPr/>
          </p:nvSpPr>
          <p:spPr bwMode="auto">
            <a:xfrm>
              <a:off x="2709" y="2511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7" name="Rectangle 173"/>
            <p:cNvSpPr>
              <a:spLocks noChangeArrowheads="1"/>
            </p:cNvSpPr>
            <p:nvPr/>
          </p:nvSpPr>
          <p:spPr bwMode="auto">
            <a:xfrm>
              <a:off x="2709" y="2511"/>
              <a:ext cx="24" cy="2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8" name="Rectangle 174"/>
            <p:cNvSpPr>
              <a:spLocks noChangeArrowheads="1"/>
            </p:cNvSpPr>
            <p:nvPr/>
          </p:nvSpPr>
          <p:spPr bwMode="auto">
            <a:xfrm>
              <a:off x="2697" y="2499"/>
              <a:ext cx="1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799" name="Rectangle 175"/>
            <p:cNvSpPr>
              <a:spLocks noChangeArrowheads="1"/>
            </p:cNvSpPr>
            <p:nvPr/>
          </p:nvSpPr>
          <p:spPr bwMode="auto">
            <a:xfrm>
              <a:off x="2697" y="2499"/>
              <a:ext cx="18" cy="2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800" name="Rectangle 176"/>
            <p:cNvSpPr>
              <a:spLocks noChangeArrowheads="1"/>
            </p:cNvSpPr>
            <p:nvPr/>
          </p:nvSpPr>
          <p:spPr bwMode="auto">
            <a:xfrm>
              <a:off x="2937" y="2595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801" name="Rectangle 177"/>
            <p:cNvSpPr>
              <a:spLocks noChangeArrowheads="1"/>
            </p:cNvSpPr>
            <p:nvPr/>
          </p:nvSpPr>
          <p:spPr bwMode="auto">
            <a:xfrm>
              <a:off x="2937" y="2595"/>
              <a:ext cx="24" cy="2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</p:grpSp>
      <p:sp>
        <p:nvSpPr>
          <p:cNvPr id="16389" name="Rectangle 178"/>
          <p:cNvSpPr>
            <a:spLocks noChangeArrowheads="1"/>
          </p:cNvSpPr>
          <p:nvPr/>
        </p:nvSpPr>
        <p:spPr bwMode="auto">
          <a:xfrm>
            <a:off x="649288" y="1365250"/>
            <a:ext cx="4524375" cy="34671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/>
          </a:p>
        </p:txBody>
      </p:sp>
      <p:sp>
        <p:nvSpPr>
          <p:cNvPr id="127155" name="Text Box 179"/>
          <p:cNvSpPr txBox="1">
            <a:spLocks noChangeArrowheads="1"/>
          </p:cNvSpPr>
          <p:nvPr/>
        </p:nvSpPr>
        <p:spPr bwMode="auto">
          <a:xfrm>
            <a:off x="5481638" y="1376363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i="1"/>
              <a:t>1) Храмов А.Н., 1991</a:t>
            </a:r>
          </a:p>
        </p:txBody>
      </p:sp>
      <p:sp>
        <p:nvSpPr>
          <p:cNvPr id="127156" name="Text Box 180"/>
          <p:cNvSpPr txBox="1">
            <a:spLocks noChangeArrowheads="1"/>
          </p:cNvSpPr>
          <p:nvPr/>
        </p:nvSpPr>
        <p:spPr bwMode="auto">
          <a:xfrm>
            <a:off x="5481638" y="2347913"/>
            <a:ext cx="2619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i="1"/>
              <a:t>3) </a:t>
            </a:r>
            <a:r>
              <a:rPr lang="en-US" altLang="ru-RU" sz="1600" b="1" i="1"/>
              <a:t>Smethrust</a:t>
            </a:r>
            <a:r>
              <a:rPr lang="ru-RU" altLang="ru-RU" sz="1600" b="1" i="1"/>
              <a:t> </a:t>
            </a:r>
            <a:r>
              <a:rPr lang="en-US" altLang="ru-RU" sz="1600" b="1" i="1"/>
              <a:t>M., et al., 1998</a:t>
            </a:r>
            <a:endParaRPr lang="ru-RU" altLang="ru-RU" sz="1600" b="1" i="1"/>
          </a:p>
        </p:txBody>
      </p:sp>
      <p:sp>
        <p:nvSpPr>
          <p:cNvPr id="16392" name="WordArt 181"/>
          <p:cNvSpPr>
            <a:spLocks noChangeArrowheads="1" noChangeShapeType="1" noTextEdit="1"/>
          </p:cNvSpPr>
          <p:nvPr/>
        </p:nvSpPr>
        <p:spPr bwMode="auto">
          <a:xfrm>
            <a:off x="1116013" y="360363"/>
            <a:ext cx="7272337" cy="731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Варианты фанерозойского тренда</a:t>
            </a:r>
          </a:p>
          <a:p>
            <a:pPr algn="ctr"/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кажущегося перемещения палеомагнитного полюса Сибири</a:t>
            </a:r>
          </a:p>
        </p:txBody>
      </p:sp>
      <p:grpSp>
        <p:nvGrpSpPr>
          <p:cNvPr id="127158" name="Group 182"/>
          <p:cNvGrpSpPr>
            <a:grpSpLocks/>
          </p:cNvGrpSpPr>
          <p:nvPr/>
        </p:nvGrpSpPr>
        <p:grpSpPr bwMode="auto">
          <a:xfrm>
            <a:off x="2266950" y="2095500"/>
            <a:ext cx="952500" cy="1714500"/>
            <a:chOff x="2474" y="1525"/>
            <a:chExt cx="600" cy="1080"/>
          </a:xfrm>
        </p:grpSpPr>
        <p:sp>
          <p:nvSpPr>
            <p:cNvPr id="16633" name="Freeform 183"/>
            <p:cNvSpPr>
              <a:spLocks/>
            </p:cNvSpPr>
            <p:nvPr/>
          </p:nvSpPr>
          <p:spPr bwMode="auto">
            <a:xfrm>
              <a:off x="2888" y="1610"/>
              <a:ext cx="36" cy="42"/>
            </a:xfrm>
            <a:custGeom>
              <a:avLst/>
              <a:gdLst>
                <a:gd name="T0" fmla="*/ 36 w 36"/>
                <a:gd name="T1" fmla="*/ 18 h 42"/>
                <a:gd name="T2" fmla="*/ 24 w 36"/>
                <a:gd name="T3" fmla="*/ 0 h 42"/>
                <a:gd name="T4" fmla="*/ 0 w 36"/>
                <a:gd name="T5" fmla="*/ 18 h 42"/>
                <a:gd name="T6" fmla="*/ 12 w 36"/>
                <a:gd name="T7" fmla="*/ 30 h 42"/>
                <a:gd name="T8" fmla="*/ 18 w 36"/>
                <a:gd name="T9" fmla="*/ 42 h 42"/>
                <a:gd name="T10" fmla="*/ 30 w 36"/>
                <a:gd name="T11" fmla="*/ 36 h 42"/>
                <a:gd name="T12" fmla="*/ 36 w 36"/>
                <a:gd name="T13" fmla="*/ 30 h 42"/>
                <a:gd name="T14" fmla="*/ 36 w 36"/>
                <a:gd name="T15" fmla="*/ 18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" h="42">
                  <a:moveTo>
                    <a:pt x="36" y="18"/>
                  </a:moveTo>
                  <a:lnTo>
                    <a:pt x="24" y="0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lnTo>
                    <a:pt x="30" y="36"/>
                  </a:lnTo>
                  <a:lnTo>
                    <a:pt x="36" y="30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34" name="Freeform 184"/>
            <p:cNvSpPr>
              <a:spLocks/>
            </p:cNvSpPr>
            <p:nvPr/>
          </p:nvSpPr>
          <p:spPr bwMode="auto">
            <a:xfrm>
              <a:off x="2900" y="1628"/>
              <a:ext cx="72" cy="90"/>
            </a:xfrm>
            <a:custGeom>
              <a:avLst/>
              <a:gdLst>
                <a:gd name="T0" fmla="*/ 72 w 72"/>
                <a:gd name="T1" fmla="*/ 84 h 90"/>
                <a:gd name="T2" fmla="*/ 66 w 72"/>
                <a:gd name="T3" fmla="*/ 66 h 90"/>
                <a:gd name="T4" fmla="*/ 24 w 72"/>
                <a:gd name="T5" fmla="*/ 0 h 90"/>
                <a:gd name="T6" fmla="*/ 0 w 72"/>
                <a:gd name="T7" fmla="*/ 12 h 90"/>
                <a:gd name="T8" fmla="*/ 42 w 72"/>
                <a:gd name="T9" fmla="*/ 84 h 90"/>
                <a:gd name="T10" fmla="*/ 42 w 72"/>
                <a:gd name="T11" fmla="*/ 66 h 90"/>
                <a:gd name="T12" fmla="*/ 42 w 72"/>
                <a:gd name="T13" fmla="*/ 84 h 90"/>
                <a:gd name="T14" fmla="*/ 54 w 72"/>
                <a:gd name="T15" fmla="*/ 90 h 90"/>
                <a:gd name="T16" fmla="*/ 66 w 72"/>
                <a:gd name="T17" fmla="*/ 90 h 90"/>
                <a:gd name="T18" fmla="*/ 72 w 72"/>
                <a:gd name="T19" fmla="*/ 78 h 90"/>
                <a:gd name="T20" fmla="*/ 66 w 72"/>
                <a:gd name="T21" fmla="*/ 66 h 90"/>
                <a:gd name="T22" fmla="*/ 72 w 72"/>
                <a:gd name="T23" fmla="*/ 84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" h="90">
                  <a:moveTo>
                    <a:pt x="72" y="84"/>
                  </a:moveTo>
                  <a:lnTo>
                    <a:pt x="66" y="66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42" y="84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54" y="90"/>
                  </a:lnTo>
                  <a:lnTo>
                    <a:pt x="66" y="90"/>
                  </a:lnTo>
                  <a:lnTo>
                    <a:pt x="72" y="78"/>
                  </a:lnTo>
                  <a:lnTo>
                    <a:pt x="66" y="66"/>
                  </a:lnTo>
                  <a:lnTo>
                    <a:pt x="72" y="8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35" name="Freeform 185"/>
            <p:cNvSpPr>
              <a:spLocks/>
            </p:cNvSpPr>
            <p:nvPr/>
          </p:nvSpPr>
          <p:spPr bwMode="auto">
            <a:xfrm>
              <a:off x="2942" y="1694"/>
              <a:ext cx="30" cy="24"/>
            </a:xfrm>
            <a:custGeom>
              <a:avLst/>
              <a:gdLst>
                <a:gd name="T0" fmla="*/ 30 w 30"/>
                <a:gd name="T1" fmla="*/ 18 h 24"/>
                <a:gd name="T2" fmla="*/ 12 w 30"/>
                <a:gd name="T3" fmla="*/ 12 h 24"/>
                <a:gd name="T4" fmla="*/ 0 w 30"/>
                <a:gd name="T5" fmla="*/ 0 h 24"/>
                <a:gd name="T6" fmla="*/ 0 w 30"/>
                <a:gd name="T7" fmla="*/ 18 h 24"/>
                <a:gd name="T8" fmla="*/ 12 w 30"/>
                <a:gd name="T9" fmla="*/ 24 h 24"/>
                <a:gd name="T10" fmla="*/ 24 w 30"/>
                <a:gd name="T11" fmla="*/ 24 h 24"/>
                <a:gd name="T12" fmla="*/ 30 w 30"/>
                <a:gd name="T13" fmla="*/ 12 h 24"/>
                <a:gd name="T14" fmla="*/ 24 w 30"/>
                <a:gd name="T15" fmla="*/ 0 h 24"/>
                <a:gd name="T16" fmla="*/ 30 w 30"/>
                <a:gd name="T17" fmla="*/ 18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4">
                  <a:moveTo>
                    <a:pt x="30" y="18"/>
                  </a:moveTo>
                  <a:lnTo>
                    <a:pt x="12" y="12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36" name="Freeform 186"/>
            <p:cNvSpPr>
              <a:spLocks/>
            </p:cNvSpPr>
            <p:nvPr/>
          </p:nvSpPr>
          <p:spPr bwMode="auto">
            <a:xfrm>
              <a:off x="2918" y="1694"/>
              <a:ext cx="54" cy="66"/>
            </a:xfrm>
            <a:custGeom>
              <a:avLst/>
              <a:gdLst>
                <a:gd name="T0" fmla="*/ 30 w 54"/>
                <a:gd name="T1" fmla="*/ 48 h 66"/>
                <a:gd name="T2" fmla="*/ 30 w 54"/>
                <a:gd name="T3" fmla="*/ 60 h 66"/>
                <a:gd name="T4" fmla="*/ 54 w 54"/>
                <a:gd name="T5" fmla="*/ 18 h 66"/>
                <a:gd name="T6" fmla="*/ 24 w 54"/>
                <a:gd name="T7" fmla="*/ 0 h 66"/>
                <a:gd name="T8" fmla="*/ 0 w 54"/>
                <a:gd name="T9" fmla="*/ 48 h 66"/>
                <a:gd name="T10" fmla="*/ 0 w 54"/>
                <a:gd name="T11" fmla="*/ 54 h 66"/>
                <a:gd name="T12" fmla="*/ 0 w 54"/>
                <a:gd name="T13" fmla="*/ 48 h 66"/>
                <a:gd name="T14" fmla="*/ 0 w 54"/>
                <a:gd name="T15" fmla="*/ 60 h 66"/>
                <a:gd name="T16" fmla="*/ 6 w 54"/>
                <a:gd name="T17" fmla="*/ 66 h 66"/>
                <a:gd name="T18" fmla="*/ 18 w 54"/>
                <a:gd name="T19" fmla="*/ 66 h 66"/>
                <a:gd name="T20" fmla="*/ 30 w 54"/>
                <a:gd name="T21" fmla="*/ 60 h 66"/>
                <a:gd name="T22" fmla="*/ 30 w 54"/>
                <a:gd name="T23" fmla="*/ 48 h 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4" h="66">
                  <a:moveTo>
                    <a:pt x="30" y="48"/>
                  </a:moveTo>
                  <a:lnTo>
                    <a:pt x="30" y="60"/>
                  </a:lnTo>
                  <a:lnTo>
                    <a:pt x="54" y="18"/>
                  </a:lnTo>
                  <a:lnTo>
                    <a:pt x="24" y="0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66"/>
                  </a:lnTo>
                  <a:lnTo>
                    <a:pt x="30" y="60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37" name="Freeform 187"/>
            <p:cNvSpPr>
              <a:spLocks/>
            </p:cNvSpPr>
            <p:nvPr/>
          </p:nvSpPr>
          <p:spPr bwMode="auto">
            <a:xfrm>
              <a:off x="2918" y="1742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12 w 30"/>
                <a:gd name="T3" fmla="*/ 6 h 18"/>
                <a:gd name="T4" fmla="*/ 0 w 30"/>
                <a:gd name="T5" fmla="*/ 6 h 18"/>
                <a:gd name="T6" fmla="*/ 0 w 30"/>
                <a:gd name="T7" fmla="*/ 0 h 18"/>
                <a:gd name="T8" fmla="*/ 0 w 30"/>
                <a:gd name="T9" fmla="*/ 12 h 18"/>
                <a:gd name="T10" fmla="*/ 6 w 30"/>
                <a:gd name="T11" fmla="*/ 18 h 18"/>
                <a:gd name="T12" fmla="*/ 18 w 30"/>
                <a:gd name="T13" fmla="*/ 18 h 18"/>
                <a:gd name="T14" fmla="*/ 30 w 30"/>
                <a:gd name="T15" fmla="*/ 12 h 18"/>
                <a:gd name="T16" fmla="*/ 30 w 30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8">
                  <a:moveTo>
                    <a:pt x="30" y="0"/>
                  </a:moveTo>
                  <a:lnTo>
                    <a:pt x="12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30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38" name="Freeform 188"/>
            <p:cNvSpPr>
              <a:spLocks/>
            </p:cNvSpPr>
            <p:nvPr/>
          </p:nvSpPr>
          <p:spPr bwMode="auto">
            <a:xfrm>
              <a:off x="2918" y="1742"/>
              <a:ext cx="48" cy="96"/>
            </a:xfrm>
            <a:custGeom>
              <a:avLst/>
              <a:gdLst>
                <a:gd name="T0" fmla="*/ 42 w 48"/>
                <a:gd name="T1" fmla="*/ 84 h 96"/>
                <a:gd name="T2" fmla="*/ 48 w 48"/>
                <a:gd name="T3" fmla="*/ 78 h 96"/>
                <a:gd name="T4" fmla="*/ 30 w 48"/>
                <a:gd name="T5" fmla="*/ 0 h 96"/>
                <a:gd name="T6" fmla="*/ 0 w 48"/>
                <a:gd name="T7" fmla="*/ 6 h 96"/>
                <a:gd name="T8" fmla="*/ 18 w 48"/>
                <a:gd name="T9" fmla="*/ 84 h 96"/>
                <a:gd name="T10" fmla="*/ 18 w 48"/>
                <a:gd name="T11" fmla="*/ 78 h 96"/>
                <a:gd name="T12" fmla="*/ 18 w 48"/>
                <a:gd name="T13" fmla="*/ 84 h 96"/>
                <a:gd name="T14" fmla="*/ 24 w 48"/>
                <a:gd name="T15" fmla="*/ 96 h 96"/>
                <a:gd name="T16" fmla="*/ 36 w 48"/>
                <a:gd name="T17" fmla="*/ 96 h 96"/>
                <a:gd name="T18" fmla="*/ 42 w 48"/>
                <a:gd name="T19" fmla="*/ 90 h 96"/>
                <a:gd name="T20" fmla="*/ 48 w 48"/>
                <a:gd name="T21" fmla="*/ 78 h 96"/>
                <a:gd name="T22" fmla="*/ 42 w 48"/>
                <a:gd name="T23" fmla="*/ 84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" h="96">
                  <a:moveTo>
                    <a:pt x="42" y="84"/>
                  </a:moveTo>
                  <a:lnTo>
                    <a:pt x="48" y="78"/>
                  </a:lnTo>
                  <a:lnTo>
                    <a:pt x="30" y="0"/>
                  </a:lnTo>
                  <a:lnTo>
                    <a:pt x="0" y="6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18" y="84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2" y="8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39" name="Freeform 189"/>
            <p:cNvSpPr>
              <a:spLocks/>
            </p:cNvSpPr>
            <p:nvPr/>
          </p:nvSpPr>
          <p:spPr bwMode="auto">
            <a:xfrm>
              <a:off x="2936" y="1820"/>
              <a:ext cx="30" cy="18"/>
            </a:xfrm>
            <a:custGeom>
              <a:avLst/>
              <a:gdLst>
                <a:gd name="T0" fmla="*/ 24 w 30"/>
                <a:gd name="T1" fmla="*/ 6 h 18"/>
                <a:gd name="T2" fmla="*/ 12 w 30"/>
                <a:gd name="T3" fmla="*/ 6 h 18"/>
                <a:gd name="T4" fmla="*/ 0 w 30"/>
                <a:gd name="T5" fmla="*/ 0 h 18"/>
                <a:gd name="T6" fmla="*/ 0 w 30"/>
                <a:gd name="T7" fmla="*/ 6 h 18"/>
                <a:gd name="T8" fmla="*/ 6 w 30"/>
                <a:gd name="T9" fmla="*/ 18 h 18"/>
                <a:gd name="T10" fmla="*/ 18 w 30"/>
                <a:gd name="T11" fmla="*/ 18 h 18"/>
                <a:gd name="T12" fmla="*/ 24 w 30"/>
                <a:gd name="T13" fmla="*/ 12 h 18"/>
                <a:gd name="T14" fmla="*/ 30 w 30"/>
                <a:gd name="T15" fmla="*/ 0 h 18"/>
                <a:gd name="T16" fmla="*/ 24 w 30"/>
                <a:gd name="T17" fmla="*/ 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8">
                  <a:moveTo>
                    <a:pt x="24" y="6"/>
                  </a:moveTo>
                  <a:lnTo>
                    <a:pt x="12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0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0" name="Freeform 190"/>
            <p:cNvSpPr>
              <a:spLocks/>
            </p:cNvSpPr>
            <p:nvPr/>
          </p:nvSpPr>
          <p:spPr bwMode="auto">
            <a:xfrm>
              <a:off x="2918" y="1820"/>
              <a:ext cx="42" cy="78"/>
            </a:xfrm>
            <a:custGeom>
              <a:avLst/>
              <a:gdLst>
                <a:gd name="T0" fmla="*/ 24 w 42"/>
                <a:gd name="T1" fmla="*/ 72 h 78"/>
                <a:gd name="T2" fmla="*/ 30 w 42"/>
                <a:gd name="T3" fmla="*/ 66 h 78"/>
                <a:gd name="T4" fmla="*/ 42 w 42"/>
                <a:gd name="T5" fmla="*/ 6 h 78"/>
                <a:gd name="T6" fmla="*/ 18 w 42"/>
                <a:gd name="T7" fmla="*/ 0 h 78"/>
                <a:gd name="T8" fmla="*/ 0 w 42"/>
                <a:gd name="T9" fmla="*/ 60 h 78"/>
                <a:gd name="T10" fmla="*/ 6 w 42"/>
                <a:gd name="T11" fmla="*/ 54 h 78"/>
                <a:gd name="T12" fmla="*/ 0 w 42"/>
                <a:gd name="T13" fmla="*/ 60 h 78"/>
                <a:gd name="T14" fmla="*/ 0 w 42"/>
                <a:gd name="T15" fmla="*/ 72 h 78"/>
                <a:gd name="T16" fmla="*/ 12 w 42"/>
                <a:gd name="T17" fmla="*/ 78 h 78"/>
                <a:gd name="T18" fmla="*/ 24 w 42"/>
                <a:gd name="T19" fmla="*/ 78 h 78"/>
                <a:gd name="T20" fmla="*/ 30 w 42"/>
                <a:gd name="T21" fmla="*/ 66 h 78"/>
                <a:gd name="T22" fmla="*/ 24 w 42"/>
                <a:gd name="T23" fmla="*/ 72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" h="78">
                  <a:moveTo>
                    <a:pt x="24" y="72"/>
                  </a:moveTo>
                  <a:lnTo>
                    <a:pt x="30" y="66"/>
                  </a:lnTo>
                  <a:lnTo>
                    <a:pt x="42" y="6"/>
                  </a:lnTo>
                  <a:lnTo>
                    <a:pt x="18" y="0"/>
                  </a:lnTo>
                  <a:lnTo>
                    <a:pt x="0" y="60"/>
                  </a:lnTo>
                  <a:lnTo>
                    <a:pt x="6" y="54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12" y="78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1" name="Freeform 191"/>
            <p:cNvSpPr>
              <a:spLocks/>
            </p:cNvSpPr>
            <p:nvPr/>
          </p:nvSpPr>
          <p:spPr bwMode="auto">
            <a:xfrm>
              <a:off x="2918" y="1874"/>
              <a:ext cx="30" cy="24"/>
            </a:xfrm>
            <a:custGeom>
              <a:avLst/>
              <a:gdLst>
                <a:gd name="T0" fmla="*/ 24 w 30"/>
                <a:gd name="T1" fmla="*/ 18 h 24"/>
                <a:gd name="T2" fmla="*/ 12 w 30"/>
                <a:gd name="T3" fmla="*/ 12 h 24"/>
                <a:gd name="T4" fmla="*/ 6 w 30"/>
                <a:gd name="T5" fmla="*/ 0 h 24"/>
                <a:gd name="T6" fmla="*/ 0 w 30"/>
                <a:gd name="T7" fmla="*/ 6 h 24"/>
                <a:gd name="T8" fmla="*/ 0 w 30"/>
                <a:gd name="T9" fmla="*/ 18 h 24"/>
                <a:gd name="T10" fmla="*/ 12 w 30"/>
                <a:gd name="T11" fmla="*/ 24 h 24"/>
                <a:gd name="T12" fmla="*/ 24 w 30"/>
                <a:gd name="T13" fmla="*/ 24 h 24"/>
                <a:gd name="T14" fmla="*/ 30 w 30"/>
                <a:gd name="T15" fmla="*/ 12 h 24"/>
                <a:gd name="T16" fmla="*/ 24 w 30"/>
                <a:gd name="T17" fmla="*/ 18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4">
                  <a:moveTo>
                    <a:pt x="24" y="18"/>
                  </a:moveTo>
                  <a:lnTo>
                    <a:pt x="12" y="12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2" name="Freeform 192"/>
            <p:cNvSpPr>
              <a:spLocks/>
            </p:cNvSpPr>
            <p:nvPr/>
          </p:nvSpPr>
          <p:spPr bwMode="auto">
            <a:xfrm>
              <a:off x="2864" y="1874"/>
              <a:ext cx="78" cy="96"/>
            </a:xfrm>
            <a:custGeom>
              <a:avLst/>
              <a:gdLst>
                <a:gd name="T0" fmla="*/ 24 w 78"/>
                <a:gd name="T1" fmla="*/ 90 h 96"/>
                <a:gd name="T2" fmla="*/ 78 w 78"/>
                <a:gd name="T3" fmla="*/ 18 h 96"/>
                <a:gd name="T4" fmla="*/ 60 w 78"/>
                <a:gd name="T5" fmla="*/ 0 h 96"/>
                <a:gd name="T6" fmla="*/ 0 w 78"/>
                <a:gd name="T7" fmla="*/ 72 h 96"/>
                <a:gd name="T8" fmla="*/ 6 w 78"/>
                <a:gd name="T9" fmla="*/ 72 h 96"/>
                <a:gd name="T10" fmla="*/ 0 w 78"/>
                <a:gd name="T11" fmla="*/ 72 h 96"/>
                <a:gd name="T12" fmla="*/ 0 w 78"/>
                <a:gd name="T13" fmla="*/ 84 h 96"/>
                <a:gd name="T14" fmla="*/ 6 w 78"/>
                <a:gd name="T15" fmla="*/ 90 h 96"/>
                <a:gd name="T16" fmla="*/ 12 w 78"/>
                <a:gd name="T17" fmla="*/ 96 h 96"/>
                <a:gd name="T18" fmla="*/ 24 w 78"/>
                <a:gd name="T19" fmla="*/ 9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96">
                  <a:moveTo>
                    <a:pt x="24" y="90"/>
                  </a:moveTo>
                  <a:lnTo>
                    <a:pt x="78" y="18"/>
                  </a:lnTo>
                  <a:lnTo>
                    <a:pt x="60" y="0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4" y="9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3" name="Freeform 193"/>
            <p:cNvSpPr>
              <a:spLocks/>
            </p:cNvSpPr>
            <p:nvPr/>
          </p:nvSpPr>
          <p:spPr bwMode="auto">
            <a:xfrm>
              <a:off x="2864" y="1946"/>
              <a:ext cx="24" cy="24"/>
            </a:xfrm>
            <a:custGeom>
              <a:avLst/>
              <a:gdLst>
                <a:gd name="T0" fmla="*/ 24 w 24"/>
                <a:gd name="T1" fmla="*/ 18 h 24"/>
                <a:gd name="T2" fmla="*/ 12 w 24"/>
                <a:gd name="T3" fmla="*/ 12 h 24"/>
                <a:gd name="T4" fmla="*/ 6 w 24"/>
                <a:gd name="T5" fmla="*/ 0 h 24"/>
                <a:gd name="T6" fmla="*/ 0 w 24"/>
                <a:gd name="T7" fmla="*/ 0 h 24"/>
                <a:gd name="T8" fmla="*/ 0 w 24"/>
                <a:gd name="T9" fmla="*/ 12 h 24"/>
                <a:gd name="T10" fmla="*/ 6 w 24"/>
                <a:gd name="T11" fmla="*/ 18 h 24"/>
                <a:gd name="T12" fmla="*/ 12 w 24"/>
                <a:gd name="T13" fmla="*/ 24 h 24"/>
                <a:gd name="T14" fmla="*/ 24 w 24"/>
                <a:gd name="T15" fmla="*/ 18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24">
                  <a:moveTo>
                    <a:pt x="24" y="18"/>
                  </a:moveTo>
                  <a:lnTo>
                    <a:pt x="12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4" name="Freeform 194"/>
            <p:cNvSpPr>
              <a:spLocks/>
            </p:cNvSpPr>
            <p:nvPr/>
          </p:nvSpPr>
          <p:spPr bwMode="auto">
            <a:xfrm>
              <a:off x="2786" y="1946"/>
              <a:ext cx="102" cy="102"/>
            </a:xfrm>
            <a:custGeom>
              <a:avLst/>
              <a:gdLst>
                <a:gd name="T0" fmla="*/ 24 w 102"/>
                <a:gd name="T1" fmla="*/ 96 h 102"/>
                <a:gd name="T2" fmla="*/ 102 w 102"/>
                <a:gd name="T3" fmla="*/ 18 h 102"/>
                <a:gd name="T4" fmla="*/ 84 w 102"/>
                <a:gd name="T5" fmla="*/ 0 h 102"/>
                <a:gd name="T6" fmla="*/ 0 w 102"/>
                <a:gd name="T7" fmla="*/ 78 h 102"/>
                <a:gd name="T8" fmla="*/ 0 w 102"/>
                <a:gd name="T9" fmla="*/ 84 h 102"/>
                <a:gd name="T10" fmla="*/ 0 w 102"/>
                <a:gd name="T11" fmla="*/ 78 h 102"/>
                <a:gd name="T12" fmla="*/ 0 w 102"/>
                <a:gd name="T13" fmla="*/ 90 h 102"/>
                <a:gd name="T14" fmla="*/ 0 w 102"/>
                <a:gd name="T15" fmla="*/ 96 h 102"/>
                <a:gd name="T16" fmla="*/ 12 w 102"/>
                <a:gd name="T17" fmla="*/ 102 h 102"/>
                <a:gd name="T18" fmla="*/ 24 w 102"/>
                <a:gd name="T19" fmla="*/ 96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2" h="102">
                  <a:moveTo>
                    <a:pt x="24" y="96"/>
                  </a:moveTo>
                  <a:lnTo>
                    <a:pt x="102" y="18"/>
                  </a:lnTo>
                  <a:lnTo>
                    <a:pt x="84" y="0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12" y="102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5" name="Freeform 195"/>
            <p:cNvSpPr>
              <a:spLocks/>
            </p:cNvSpPr>
            <p:nvPr/>
          </p:nvSpPr>
          <p:spPr bwMode="auto">
            <a:xfrm>
              <a:off x="2786" y="2024"/>
              <a:ext cx="24" cy="24"/>
            </a:xfrm>
            <a:custGeom>
              <a:avLst/>
              <a:gdLst>
                <a:gd name="T0" fmla="*/ 24 w 24"/>
                <a:gd name="T1" fmla="*/ 18 h 24"/>
                <a:gd name="T2" fmla="*/ 12 w 24"/>
                <a:gd name="T3" fmla="*/ 12 h 24"/>
                <a:gd name="T4" fmla="*/ 0 w 24"/>
                <a:gd name="T5" fmla="*/ 6 h 24"/>
                <a:gd name="T6" fmla="*/ 0 w 24"/>
                <a:gd name="T7" fmla="*/ 0 h 24"/>
                <a:gd name="T8" fmla="*/ 0 w 24"/>
                <a:gd name="T9" fmla="*/ 12 h 24"/>
                <a:gd name="T10" fmla="*/ 0 w 24"/>
                <a:gd name="T11" fmla="*/ 18 h 24"/>
                <a:gd name="T12" fmla="*/ 12 w 24"/>
                <a:gd name="T13" fmla="*/ 24 h 24"/>
                <a:gd name="T14" fmla="*/ 24 w 24"/>
                <a:gd name="T15" fmla="*/ 18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24">
                  <a:moveTo>
                    <a:pt x="24" y="18"/>
                  </a:moveTo>
                  <a:lnTo>
                    <a:pt x="12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6" name="Freeform 196"/>
            <p:cNvSpPr>
              <a:spLocks/>
            </p:cNvSpPr>
            <p:nvPr/>
          </p:nvSpPr>
          <p:spPr bwMode="auto">
            <a:xfrm>
              <a:off x="2744" y="2030"/>
              <a:ext cx="66" cy="96"/>
            </a:xfrm>
            <a:custGeom>
              <a:avLst/>
              <a:gdLst>
                <a:gd name="T0" fmla="*/ 30 w 66"/>
                <a:gd name="T1" fmla="*/ 90 h 96"/>
                <a:gd name="T2" fmla="*/ 66 w 66"/>
                <a:gd name="T3" fmla="*/ 12 h 96"/>
                <a:gd name="T4" fmla="*/ 42 w 66"/>
                <a:gd name="T5" fmla="*/ 0 h 96"/>
                <a:gd name="T6" fmla="*/ 0 w 66"/>
                <a:gd name="T7" fmla="*/ 72 h 96"/>
                <a:gd name="T8" fmla="*/ 0 w 66"/>
                <a:gd name="T9" fmla="*/ 84 h 96"/>
                <a:gd name="T10" fmla="*/ 6 w 66"/>
                <a:gd name="T11" fmla="*/ 96 h 96"/>
                <a:gd name="T12" fmla="*/ 18 w 66"/>
                <a:gd name="T13" fmla="*/ 96 h 96"/>
                <a:gd name="T14" fmla="*/ 30 w 66"/>
                <a:gd name="T15" fmla="*/ 9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" h="96">
                  <a:moveTo>
                    <a:pt x="30" y="90"/>
                  </a:moveTo>
                  <a:lnTo>
                    <a:pt x="66" y="12"/>
                  </a:lnTo>
                  <a:lnTo>
                    <a:pt x="42" y="0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7" name="Freeform 197"/>
            <p:cNvSpPr>
              <a:spLocks/>
            </p:cNvSpPr>
            <p:nvPr/>
          </p:nvSpPr>
          <p:spPr bwMode="auto">
            <a:xfrm>
              <a:off x="2744" y="2102"/>
              <a:ext cx="30" cy="24"/>
            </a:xfrm>
            <a:custGeom>
              <a:avLst/>
              <a:gdLst>
                <a:gd name="T0" fmla="*/ 30 w 30"/>
                <a:gd name="T1" fmla="*/ 18 h 24"/>
                <a:gd name="T2" fmla="*/ 12 w 30"/>
                <a:gd name="T3" fmla="*/ 6 h 24"/>
                <a:gd name="T4" fmla="*/ 0 w 30"/>
                <a:gd name="T5" fmla="*/ 0 h 24"/>
                <a:gd name="T6" fmla="*/ 0 w 30"/>
                <a:gd name="T7" fmla="*/ 12 h 24"/>
                <a:gd name="T8" fmla="*/ 6 w 30"/>
                <a:gd name="T9" fmla="*/ 24 h 24"/>
                <a:gd name="T10" fmla="*/ 18 w 30"/>
                <a:gd name="T11" fmla="*/ 24 h 24"/>
                <a:gd name="T12" fmla="*/ 30 w 30"/>
                <a:gd name="T13" fmla="*/ 1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" h="24">
                  <a:moveTo>
                    <a:pt x="30" y="18"/>
                  </a:moveTo>
                  <a:lnTo>
                    <a:pt x="12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18" y="24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8" name="Freeform 198"/>
            <p:cNvSpPr>
              <a:spLocks/>
            </p:cNvSpPr>
            <p:nvPr/>
          </p:nvSpPr>
          <p:spPr bwMode="auto">
            <a:xfrm>
              <a:off x="2696" y="2102"/>
              <a:ext cx="78" cy="102"/>
            </a:xfrm>
            <a:custGeom>
              <a:avLst/>
              <a:gdLst>
                <a:gd name="T0" fmla="*/ 24 w 78"/>
                <a:gd name="T1" fmla="*/ 96 h 102"/>
                <a:gd name="T2" fmla="*/ 30 w 78"/>
                <a:gd name="T3" fmla="*/ 90 h 102"/>
                <a:gd name="T4" fmla="*/ 78 w 78"/>
                <a:gd name="T5" fmla="*/ 18 h 102"/>
                <a:gd name="T6" fmla="*/ 48 w 78"/>
                <a:gd name="T7" fmla="*/ 0 h 102"/>
                <a:gd name="T8" fmla="*/ 6 w 78"/>
                <a:gd name="T9" fmla="*/ 78 h 102"/>
                <a:gd name="T10" fmla="*/ 6 w 78"/>
                <a:gd name="T11" fmla="*/ 72 h 102"/>
                <a:gd name="T12" fmla="*/ 6 w 78"/>
                <a:gd name="T13" fmla="*/ 78 h 102"/>
                <a:gd name="T14" fmla="*/ 0 w 78"/>
                <a:gd name="T15" fmla="*/ 90 h 102"/>
                <a:gd name="T16" fmla="*/ 6 w 78"/>
                <a:gd name="T17" fmla="*/ 96 h 102"/>
                <a:gd name="T18" fmla="*/ 18 w 78"/>
                <a:gd name="T19" fmla="*/ 102 h 102"/>
                <a:gd name="T20" fmla="*/ 30 w 78"/>
                <a:gd name="T21" fmla="*/ 90 h 102"/>
                <a:gd name="T22" fmla="*/ 24 w 78"/>
                <a:gd name="T23" fmla="*/ 96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8" h="102">
                  <a:moveTo>
                    <a:pt x="24" y="96"/>
                  </a:moveTo>
                  <a:lnTo>
                    <a:pt x="30" y="90"/>
                  </a:lnTo>
                  <a:lnTo>
                    <a:pt x="78" y="18"/>
                  </a:lnTo>
                  <a:lnTo>
                    <a:pt x="48" y="0"/>
                  </a:lnTo>
                  <a:lnTo>
                    <a:pt x="6" y="78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0" y="90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49" name="Freeform 199"/>
            <p:cNvSpPr>
              <a:spLocks/>
            </p:cNvSpPr>
            <p:nvPr/>
          </p:nvSpPr>
          <p:spPr bwMode="auto">
            <a:xfrm>
              <a:off x="2696" y="2174"/>
              <a:ext cx="30" cy="30"/>
            </a:xfrm>
            <a:custGeom>
              <a:avLst/>
              <a:gdLst>
                <a:gd name="T0" fmla="*/ 24 w 30"/>
                <a:gd name="T1" fmla="*/ 24 h 30"/>
                <a:gd name="T2" fmla="*/ 18 w 30"/>
                <a:gd name="T3" fmla="*/ 12 h 30"/>
                <a:gd name="T4" fmla="*/ 6 w 30"/>
                <a:gd name="T5" fmla="*/ 0 h 30"/>
                <a:gd name="T6" fmla="*/ 6 w 30"/>
                <a:gd name="T7" fmla="*/ 6 h 30"/>
                <a:gd name="T8" fmla="*/ 0 w 30"/>
                <a:gd name="T9" fmla="*/ 18 h 30"/>
                <a:gd name="T10" fmla="*/ 6 w 30"/>
                <a:gd name="T11" fmla="*/ 24 h 30"/>
                <a:gd name="T12" fmla="*/ 18 w 30"/>
                <a:gd name="T13" fmla="*/ 30 h 30"/>
                <a:gd name="T14" fmla="*/ 30 w 30"/>
                <a:gd name="T15" fmla="*/ 18 h 30"/>
                <a:gd name="T16" fmla="*/ 24 w 30"/>
                <a:gd name="T17" fmla="*/ 24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30">
                  <a:moveTo>
                    <a:pt x="24" y="24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0" name="Freeform 200"/>
            <p:cNvSpPr>
              <a:spLocks/>
            </p:cNvSpPr>
            <p:nvPr/>
          </p:nvSpPr>
          <p:spPr bwMode="auto">
            <a:xfrm>
              <a:off x="2618" y="2174"/>
              <a:ext cx="102" cy="102"/>
            </a:xfrm>
            <a:custGeom>
              <a:avLst/>
              <a:gdLst>
                <a:gd name="T0" fmla="*/ 30 w 102"/>
                <a:gd name="T1" fmla="*/ 96 h 102"/>
                <a:gd name="T2" fmla="*/ 24 w 102"/>
                <a:gd name="T3" fmla="*/ 102 h 102"/>
                <a:gd name="T4" fmla="*/ 102 w 102"/>
                <a:gd name="T5" fmla="*/ 24 h 102"/>
                <a:gd name="T6" fmla="*/ 84 w 102"/>
                <a:gd name="T7" fmla="*/ 0 h 102"/>
                <a:gd name="T8" fmla="*/ 6 w 102"/>
                <a:gd name="T9" fmla="*/ 78 h 102"/>
                <a:gd name="T10" fmla="*/ 0 w 102"/>
                <a:gd name="T11" fmla="*/ 84 h 102"/>
                <a:gd name="T12" fmla="*/ 6 w 102"/>
                <a:gd name="T13" fmla="*/ 78 h 102"/>
                <a:gd name="T14" fmla="*/ 0 w 102"/>
                <a:gd name="T15" fmla="*/ 90 h 102"/>
                <a:gd name="T16" fmla="*/ 6 w 102"/>
                <a:gd name="T17" fmla="*/ 102 h 102"/>
                <a:gd name="T18" fmla="*/ 12 w 102"/>
                <a:gd name="T19" fmla="*/ 102 h 102"/>
                <a:gd name="T20" fmla="*/ 24 w 102"/>
                <a:gd name="T21" fmla="*/ 102 h 102"/>
                <a:gd name="T22" fmla="*/ 30 w 102"/>
                <a:gd name="T23" fmla="*/ 96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2" h="102">
                  <a:moveTo>
                    <a:pt x="30" y="96"/>
                  </a:moveTo>
                  <a:lnTo>
                    <a:pt x="24" y="102"/>
                  </a:lnTo>
                  <a:lnTo>
                    <a:pt x="102" y="24"/>
                  </a:lnTo>
                  <a:lnTo>
                    <a:pt x="84" y="0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6" y="78"/>
                  </a:lnTo>
                  <a:lnTo>
                    <a:pt x="0" y="90"/>
                  </a:lnTo>
                  <a:lnTo>
                    <a:pt x="6" y="102"/>
                  </a:lnTo>
                  <a:lnTo>
                    <a:pt x="12" y="102"/>
                  </a:lnTo>
                  <a:lnTo>
                    <a:pt x="24" y="102"/>
                  </a:lnTo>
                  <a:lnTo>
                    <a:pt x="3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1" name="Freeform 201"/>
            <p:cNvSpPr>
              <a:spLocks/>
            </p:cNvSpPr>
            <p:nvPr/>
          </p:nvSpPr>
          <p:spPr bwMode="auto">
            <a:xfrm>
              <a:off x="2618" y="2252"/>
              <a:ext cx="30" cy="24"/>
            </a:xfrm>
            <a:custGeom>
              <a:avLst/>
              <a:gdLst>
                <a:gd name="T0" fmla="*/ 30 w 30"/>
                <a:gd name="T1" fmla="*/ 18 h 24"/>
                <a:gd name="T2" fmla="*/ 12 w 30"/>
                <a:gd name="T3" fmla="*/ 12 h 24"/>
                <a:gd name="T4" fmla="*/ 0 w 30"/>
                <a:gd name="T5" fmla="*/ 6 h 24"/>
                <a:gd name="T6" fmla="*/ 6 w 30"/>
                <a:gd name="T7" fmla="*/ 0 h 24"/>
                <a:gd name="T8" fmla="*/ 0 w 30"/>
                <a:gd name="T9" fmla="*/ 12 h 24"/>
                <a:gd name="T10" fmla="*/ 6 w 30"/>
                <a:gd name="T11" fmla="*/ 24 h 24"/>
                <a:gd name="T12" fmla="*/ 12 w 30"/>
                <a:gd name="T13" fmla="*/ 24 h 24"/>
                <a:gd name="T14" fmla="*/ 24 w 30"/>
                <a:gd name="T15" fmla="*/ 24 h 24"/>
                <a:gd name="T16" fmla="*/ 30 w 30"/>
                <a:gd name="T17" fmla="*/ 18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4">
                  <a:moveTo>
                    <a:pt x="30" y="18"/>
                  </a:moveTo>
                  <a:lnTo>
                    <a:pt x="12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24" y="24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2" name="Freeform 202"/>
            <p:cNvSpPr>
              <a:spLocks/>
            </p:cNvSpPr>
            <p:nvPr/>
          </p:nvSpPr>
          <p:spPr bwMode="auto">
            <a:xfrm>
              <a:off x="2594" y="2258"/>
              <a:ext cx="54" cy="96"/>
            </a:xfrm>
            <a:custGeom>
              <a:avLst/>
              <a:gdLst>
                <a:gd name="T0" fmla="*/ 30 w 54"/>
                <a:gd name="T1" fmla="*/ 84 h 96"/>
                <a:gd name="T2" fmla="*/ 30 w 54"/>
                <a:gd name="T3" fmla="*/ 90 h 96"/>
                <a:gd name="T4" fmla="*/ 54 w 54"/>
                <a:gd name="T5" fmla="*/ 12 h 96"/>
                <a:gd name="T6" fmla="*/ 24 w 54"/>
                <a:gd name="T7" fmla="*/ 0 h 96"/>
                <a:gd name="T8" fmla="*/ 0 w 54"/>
                <a:gd name="T9" fmla="*/ 78 h 96"/>
                <a:gd name="T10" fmla="*/ 0 w 54"/>
                <a:gd name="T11" fmla="*/ 84 h 96"/>
                <a:gd name="T12" fmla="*/ 0 w 54"/>
                <a:gd name="T13" fmla="*/ 78 h 96"/>
                <a:gd name="T14" fmla="*/ 0 w 54"/>
                <a:gd name="T15" fmla="*/ 90 h 96"/>
                <a:gd name="T16" fmla="*/ 12 w 54"/>
                <a:gd name="T17" fmla="*/ 96 h 96"/>
                <a:gd name="T18" fmla="*/ 24 w 54"/>
                <a:gd name="T19" fmla="*/ 96 h 96"/>
                <a:gd name="T20" fmla="*/ 30 w 54"/>
                <a:gd name="T21" fmla="*/ 90 h 96"/>
                <a:gd name="T22" fmla="*/ 30 w 54"/>
                <a:gd name="T23" fmla="*/ 84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4" h="96">
                  <a:moveTo>
                    <a:pt x="30" y="84"/>
                  </a:moveTo>
                  <a:lnTo>
                    <a:pt x="30" y="90"/>
                  </a:lnTo>
                  <a:lnTo>
                    <a:pt x="54" y="12"/>
                  </a:lnTo>
                  <a:lnTo>
                    <a:pt x="24" y="0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96"/>
                  </a:lnTo>
                  <a:lnTo>
                    <a:pt x="24" y="96"/>
                  </a:lnTo>
                  <a:lnTo>
                    <a:pt x="30" y="90"/>
                  </a:lnTo>
                  <a:lnTo>
                    <a:pt x="30" y="8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3" name="Freeform 203"/>
            <p:cNvSpPr>
              <a:spLocks/>
            </p:cNvSpPr>
            <p:nvPr/>
          </p:nvSpPr>
          <p:spPr bwMode="auto">
            <a:xfrm>
              <a:off x="2594" y="2336"/>
              <a:ext cx="30" cy="18"/>
            </a:xfrm>
            <a:custGeom>
              <a:avLst/>
              <a:gdLst>
                <a:gd name="T0" fmla="*/ 30 w 30"/>
                <a:gd name="T1" fmla="*/ 6 h 18"/>
                <a:gd name="T2" fmla="*/ 12 w 30"/>
                <a:gd name="T3" fmla="*/ 6 h 18"/>
                <a:gd name="T4" fmla="*/ 0 w 30"/>
                <a:gd name="T5" fmla="*/ 6 h 18"/>
                <a:gd name="T6" fmla="*/ 0 w 30"/>
                <a:gd name="T7" fmla="*/ 0 h 18"/>
                <a:gd name="T8" fmla="*/ 0 w 30"/>
                <a:gd name="T9" fmla="*/ 12 h 18"/>
                <a:gd name="T10" fmla="*/ 12 w 30"/>
                <a:gd name="T11" fmla="*/ 18 h 18"/>
                <a:gd name="T12" fmla="*/ 24 w 30"/>
                <a:gd name="T13" fmla="*/ 18 h 18"/>
                <a:gd name="T14" fmla="*/ 30 w 30"/>
                <a:gd name="T15" fmla="*/ 12 h 18"/>
                <a:gd name="T16" fmla="*/ 30 w 30"/>
                <a:gd name="T17" fmla="*/ 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8">
                  <a:moveTo>
                    <a:pt x="30" y="6"/>
                  </a:moveTo>
                  <a:lnTo>
                    <a:pt x="12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4" name="Freeform 204"/>
            <p:cNvSpPr>
              <a:spLocks/>
            </p:cNvSpPr>
            <p:nvPr/>
          </p:nvSpPr>
          <p:spPr bwMode="auto">
            <a:xfrm>
              <a:off x="2588" y="2342"/>
              <a:ext cx="36" cy="84"/>
            </a:xfrm>
            <a:custGeom>
              <a:avLst/>
              <a:gdLst>
                <a:gd name="T0" fmla="*/ 24 w 36"/>
                <a:gd name="T1" fmla="*/ 60 h 84"/>
                <a:gd name="T2" fmla="*/ 30 w 36"/>
                <a:gd name="T3" fmla="*/ 72 h 84"/>
                <a:gd name="T4" fmla="*/ 36 w 36"/>
                <a:gd name="T5" fmla="*/ 0 h 84"/>
                <a:gd name="T6" fmla="*/ 6 w 36"/>
                <a:gd name="T7" fmla="*/ 0 h 84"/>
                <a:gd name="T8" fmla="*/ 0 w 36"/>
                <a:gd name="T9" fmla="*/ 66 h 84"/>
                <a:gd name="T10" fmla="*/ 0 w 36"/>
                <a:gd name="T11" fmla="*/ 72 h 84"/>
                <a:gd name="T12" fmla="*/ 0 w 36"/>
                <a:gd name="T13" fmla="*/ 66 h 84"/>
                <a:gd name="T14" fmla="*/ 0 w 36"/>
                <a:gd name="T15" fmla="*/ 78 h 84"/>
                <a:gd name="T16" fmla="*/ 12 w 36"/>
                <a:gd name="T17" fmla="*/ 84 h 84"/>
                <a:gd name="T18" fmla="*/ 24 w 36"/>
                <a:gd name="T19" fmla="*/ 78 h 84"/>
                <a:gd name="T20" fmla="*/ 30 w 36"/>
                <a:gd name="T21" fmla="*/ 72 h 84"/>
                <a:gd name="T22" fmla="*/ 24 w 36"/>
                <a:gd name="T23" fmla="*/ 60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84">
                  <a:moveTo>
                    <a:pt x="24" y="60"/>
                  </a:moveTo>
                  <a:lnTo>
                    <a:pt x="30" y="72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12" y="84"/>
                  </a:lnTo>
                  <a:lnTo>
                    <a:pt x="24" y="78"/>
                  </a:lnTo>
                  <a:lnTo>
                    <a:pt x="30" y="72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5" name="Freeform 205"/>
            <p:cNvSpPr>
              <a:spLocks/>
            </p:cNvSpPr>
            <p:nvPr/>
          </p:nvSpPr>
          <p:spPr bwMode="auto">
            <a:xfrm>
              <a:off x="2588" y="2402"/>
              <a:ext cx="30" cy="24"/>
            </a:xfrm>
            <a:custGeom>
              <a:avLst/>
              <a:gdLst>
                <a:gd name="T0" fmla="*/ 24 w 30"/>
                <a:gd name="T1" fmla="*/ 0 h 24"/>
                <a:gd name="T2" fmla="*/ 12 w 30"/>
                <a:gd name="T3" fmla="*/ 6 h 24"/>
                <a:gd name="T4" fmla="*/ 0 w 30"/>
                <a:gd name="T5" fmla="*/ 12 h 24"/>
                <a:gd name="T6" fmla="*/ 0 w 30"/>
                <a:gd name="T7" fmla="*/ 6 h 24"/>
                <a:gd name="T8" fmla="*/ 0 w 30"/>
                <a:gd name="T9" fmla="*/ 18 h 24"/>
                <a:gd name="T10" fmla="*/ 12 w 30"/>
                <a:gd name="T11" fmla="*/ 24 h 24"/>
                <a:gd name="T12" fmla="*/ 24 w 30"/>
                <a:gd name="T13" fmla="*/ 18 h 24"/>
                <a:gd name="T14" fmla="*/ 30 w 30"/>
                <a:gd name="T15" fmla="*/ 12 h 24"/>
                <a:gd name="T16" fmla="*/ 24 w 3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4">
                  <a:moveTo>
                    <a:pt x="24" y="0"/>
                  </a:moveTo>
                  <a:lnTo>
                    <a:pt x="12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6" name="Freeform 206"/>
            <p:cNvSpPr>
              <a:spLocks/>
            </p:cNvSpPr>
            <p:nvPr/>
          </p:nvSpPr>
          <p:spPr bwMode="auto">
            <a:xfrm>
              <a:off x="2588" y="2402"/>
              <a:ext cx="60" cy="96"/>
            </a:xfrm>
            <a:custGeom>
              <a:avLst/>
              <a:gdLst>
                <a:gd name="T0" fmla="*/ 54 w 60"/>
                <a:gd name="T1" fmla="*/ 66 h 96"/>
                <a:gd name="T2" fmla="*/ 60 w 60"/>
                <a:gd name="T3" fmla="*/ 72 h 96"/>
                <a:gd name="T4" fmla="*/ 24 w 60"/>
                <a:gd name="T5" fmla="*/ 0 h 96"/>
                <a:gd name="T6" fmla="*/ 0 w 60"/>
                <a:gd name="T7" fmla="*/ 12 h 96"/>
                <a:gd name="T8" fmla="*/ 30 w 60"/>
                <a:gd name="T9" fmla="*/ 84 h 96"/>
                <a:gd name="T10" fmla="*/ 36 w 60"/>
                <a:gd name="T11" fmla="*/ 90 h 96"/>
                <a:gd name="T12" fmla="*/ 30 w 60"/>
                <a:gd name="T13" fmla="*/ 84 h 96"/>
                <a:gd name="T14" fmla="*/ 42 w 60"/>
                <a:gd name="T15" fmla="*/ 96 h 96"/>
                <a:gd name="T16" fmla="*/ 48 w 60"/>
                <a:gd name="T17" fmla="*/ 96 h 96"/>
                <a:gd name="T18" fmla="*/ 60 w 60"/>
                <a:gd name="T19" fmla="*/ 84 h 96"/>
                <a:gd name="T20" fmla="*/ 60 w 60"/>
                <a:gd name="T21" fmla="*/ 72 h 96"/>
                <a:gd name="T22" fmla="*/ 54 w 60"/>
                <a:gd name="T23" fmla="*/ 66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96">
                  <a:moveTo>
                    <a:pt x="54" y="66"/>
                  </a:moveTo>
                  <a:lnTo>
                    <a:pt x="60" y="7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8" y="96"/>
                  </a:lnTo>
                  <a:lnTo>
                    <a:pt x="60" y="84"/>
                  </a:lnTo>
                  <a:lnTo>
                    <a:pt x="60" y="72"/>
                  </a:lnTo>
                  <a:lnTo>
                    <a:pt x="54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7" name="Freeform 207"/>
            <p:cNvSpPr>
              <a:spLocks/>
            </p:cNvSpPr>
            <p:nvPr/>
          </p:nvSpPr>
          <p:spPr bwMode="auto">
            <a:xfrm>
              <a:off x="2618" y="2468"/>
              <a:ext cx="30" cy="30"/>
            </a:xfrm>
            <a:custGeom>
              <a:avLst/>
              <a:gdLst>
                <a:gd name="T0" fmla="*/ 24 w 30"/>
                <a:gd name="T1" fmla="*/ 0 h 30"/>
                <a:gd name="T2" fmla="*/ 12 w 30"/>
                <a:gd name="T3" fmla="*/ 12 h 30"/>
                <a:gd name="T4" fmla="*/ 6 w 30"/>
                <a:gd name="T5" fmla="*/ 24 h 30"/>
                <a:gd name="T6" fmla="*/ 0 w 30"/>
                <a:gd name="T7" fmla="*/ 18 h 30"/>
                <a:gd name="T8" fmla="*/ 12 w 30"/>
                <a:gd name="T9" fmla="*/ 30 h 30"/>
                <a:gd name="T10" fmla="*/ 18 w 30"/>
                <a:gd name="T11" fmla="*/ 30 h 30"/>
                <a:gd name="T12" fmla="*/ 30 w 30"/>
                <a:gd name="T13" fmla="*/ 18 h 30"/>
                <a:gd name="T14" fmla="*/ 30 w 30"/>
                <a:gd name="T15" fmla="*/ 6 h 30"/>
                <a:gd name="T16" fmla="*/ 24 w 3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30">
                  <a:moveTo>
                    <a:pt x="24" y="0"/>
                  </a:moveTo>
                  <a:lnTo>
                    <a:pt x="12" y="12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3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8" name="Freeform 208"/>
            <p:cNvSpPr>
              <a:spLocks/>
            </p:cNvSpPr>
            <p:nvPr/>
          </p:nvSpPr>
          <p:spPr bwMode="auto">
            <a:xfrm>
              <a:off x="2624" y="2468"/>
              <a:ext cx="96" cy="72"/>
            </a:xfrm>
            <a:custGeom>
              <a:avLst/>
              <a:gdLst>
                <a:gd name="T0" fmla="*/ 84 w 96"/>
                <a:gd name="T1" fmla="*/ 42 h 72"/>
                <a:gd name="T2" fmla="*/ 18 w 96"/>
                <a:gd name="T3" fmla="*/ 0 h 72"/>
                <a:gd name="T4" fmla="*/ 0 w 96"/>
                <a:gd name="T5" fmla="*/ 24 h 72"/>
                <a:gd name="T6" fmla="*/ 72 w 96"/>
                <a:gd name="T7" fmla="*/ 66 h 72"/>
                <a:gd name="T8" fmla="*/ 78 w 96"/>
                <a:gd name="T9" fmla="*/ 72 h 72"/>
                <a:gd name="T10" fmla="*/ 72 w 96"/>
                <a:gd name="T11" fmla="*/ 66 h 72"/>
                <a:gd name="T12" fmla="*/ 84 w 96"/>
                <a:gd name="T13" fmla="*/ 72 h 72"/>
                <a:gd name="T14" fmla="*/ 90 w 96"/>
                <a:gd name="T15" fmla="*/ 60 h 72"/>
                <a:gd name="T16" fmla="*/ 96 w 96"/>
                <a:gd name="T17" fmla="*/ 54 h 72"/>
                <a:gd name="T18" fmla="*/ 84 w 96"/>
                <a:gd name="T19" fmla="*/ 42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6" h="72">
                  <a:moveTo>
                    <a:pt x="84" y="42"/>
                  </a:moveTo>
                  <a:lnTo>
                    <a:pt x="18" y="0"/>
                  </a:lnTo>
                  <a:lnTo>
                    <a:pt x="0" y="24"/>
                  </a:lnTo>
                  <a:lnTo>
                    <a:pt x="72" y="66"/>
                  </a:lnTo>
                  <a:lnTo>
                    <a:pt x="78" y="72"/>
                  </a:lnTo>
                  <a:lnTo>
                    <a:pt x="72" y="66"/>
                  </a:lnTo>
                  <a:lnTo>
                    <a:pt x="84" y="72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84" y="4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59" name="Freeform 209"/>
            <p:cNvSpPr>
              <a:spLocks/>
            </p:cNvSpPr>
            <p:nvPr/>
          </p:nvSpPr>
          <p:spPr bwMode="auto">
            <a:xfrm>
              <a:off x="2696" y="2510"/>
              <a:ext cx="24" cy="30"/>
            </a:xfrm>
            <a:custGeom>
              <a:avLst/>
              <a:gdLst>
                <a:gd name="T0" fmla="*/ 12 w 24"/>
                <a:gd name="T1" fmla="*/ 0 h 30"/>
                <a:gd name="T2" fmla="*/ 6 w 24"/>
                <a:gd name="T3" fmla="*/ 12 h 30"/>
                <a:gd name="T4" fmla="*/ 6 w 24"/>
                <a:gd name="T5" fmla="*/ 30 h 30"/>
                <a:gd name="T6" fmla="*/ 0 w 24"/>
                <a:gd name="T7" fmla="*/ 24 h 30"/>
                <a:gd name="T8" fmla="*/ 12 w 24"/>
                <a:gd name="T9" fmla="*/ 30 h 30"/>
                <a:gd name="T10" fmla="*/ 18 w 24"/>
                <a:gd name="T11" fmla="*/ 18 h 30"/>
                <a:gd name="T12" fmla="*/ 24 w 24"/>
                <a:gd name="T13" fmla="*/ 12 h 30"/>
                <a:gd name="T14" fmla="*/ 12 w 24"/>
                <a:gd name="T15" fmla="*/ 0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6" y="12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60" name="Freeform 210"/>
            <p:cNvSpPr>
              <a:spLocks/>
            </p:cNvSpPr>
            <p:nvPr/>
          </p:nvSpPr>
          <p:spPr bwMode="auto">
            <a:xfrm>
              <a:off x="2702" y="2510"/>
              <a:ext cx="96" cy="36"/>
            </a:xfrm>
            <a:custGeom>
              <a:avLst/>
              <a:gdLst>
                <a:gd name="T0" fmla="*/ 78 w 96"/>
                <a:gd name="T1" fmla="*/ 12 h 36"/>
                <a:gd name="T2" fmla="*/ 84 w 96"/>
                <a:gd name="T3" fmla="*/ 12 h 36"/>
                <a:gd name="T4" fmla="*/ 6 w 96"/>
                <a:gd name="T5" fmla="*/ 0 h 36"/>
                <a:gd name="T6" fmla="*/ 0 w 96"/>
                <a:gd name="T7" fmla="*/ 30 h 36"/>
                <a:gd name="T8" fmla="*/ 78 w 96"/>
                <a:gd name="T9" fmla="*/ 36 h 36"/>
                <a:gd name="T10" fmla="*/ 84 w 96"/>
                <a:gd name="T11" fmla="*/ 36 h 36"/>
                <a:gd name="T12" fmla="*/ 78 w 96"/>
                <a:gd name="T13" fmla="*/ 36 h 36"/>
                <a:gd name="T14" fmla="*/ 90 w 96"/>
                <a:gd name="T15" fmla="*/ 36 h 36"/>
                <a:gd name="T16" fmla="*/ 96 w 96"/>
                <a:gd name="T17" fmla="*/ 24 h 36"/>
                <a:gd name="T18" fmla="*/ 90 w 96"/>
                <a:gd name="T19" fmla="*/ 18 h 36"/>
                <a:gd name="T20" fmla="*/ 84 w 96"/>
                <a:gd name="T21" fmla="*/ 12 h 36"/>
                <a:gd name="T22" fmla="*/ 78 w 96"/>
                <a:gd name="T23" fmla="*/ 12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6" h="36">
                  <a:moveTo>
                    <a:pt x="78" y="12"/>
                  </a:moveTo>
                  <a:lnTo>
                    <a:pt x="84" y="12"/>
                  </a:lnTo>
                  <a:lnTo>
                    <a:pt x="6" y="0"/>
                  </a:lnTo>
                  <a:lnTo>
                    <a:pt x="0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90" y="36"/>
                  </a:lnTo>
                  <a:lnTo>
                    <a:pt x="96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61" name="Freeform 211"/>
            <p:cNvSpPr>
              <a:spLocks/>
            </p:cNvSpPr>
            <p:nvPr/>
          </p:nvSpPr>
          <p:spPr bwMode="auto">
            <a:xfrm>
              <a:off x="2780" y="2522"/>
              <a:ext cx="18" cy="24"/>
            </a:xfrm>
            <a:custGeom>
              <a:avLst/>
              <a:gdLst>
                <a:gd name="T0" fmla="*/ 0 w 18"/>
                <a:gd name="T1" fmla="*/ 0 h 24"/>
                <a:gd name="T2" fmla="*/ 0 w 18"/>
                <a:gd name="T3" fmla="*/ 12 h 24"/>
                <a:gd name="T4" fmla="*/ 6 w 18"/>
                <a:gd name="T5" fmla="*/ 24 h 24"/>
                <a:gd name="T6" fmla="*/ 0 w 18"/>
                <a:gd name="T7" fmla="*/ 24 h 24"/>
                <a:gd name="T8" fmla="*/ 12 w 18"/>
                <a:gd name="T9" fmla="*/ 24 h 24"/>
                <a:gd name="T10" fmla="*/ 18 w 18"/>
                <a:gd name="T11" fmla="*/ 12 h 24"/>
                <a:gd name="T12" fmla="*/ 12 w 18"/>
                <a:gd name="T13" fmla="*/ 6 h 24"/>
                <a:gd name="T14" fmla="*/ 6 w 18"/>
                <a:gd name="T15" fmla="*/ 0 h 24"/>
                <a:gd name="T16" fmla="*/ 0 w 18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62" name="Freeform 212"/>
            <p:cNvSpPr>
              <a:spLocks/>
            </p:cNvSpPr>
            <p:nvPr/>
          </p:nvSpPr>
          <p:spPr bwMode="auto">
            <a:xfrm>
              <a:off x="2780" y="2504"/>
              <a:ext cx="138" cy="42"/>
            </a:xfrm>
            <a:custGeom>
              <a:avLst/>
              <a:gdLst>
                <a:gd name="T0" fmla="*/ 138 w 138"/>
                <a:gd name="T1" fmla="*/ 12 h 42"/>
                <a:gd name="T2" fmla="*/ 138 w 138"/>
                <a:gd name="T3" fmla="*/ 0 h 42"/>
                <a:gd name="T4" fmla="*/ 0 w 138"/>
                <a:gd name="T5" fmla="*/ 18 h 42"/>
                <a:gd name="T6" fmla="*/ 6 w 138"/>
                <a:gd name="T7" fmla="*/ 42 h 42"/>
                <a:gd name="T8" fmla="*/ 138 w 138"/>
                <a:gd name="T9" fmla="*/ 30 h 42"/>
                <a:gd name="T10" fmla="*/ 138 w 138"/>
                <a:gd name="T11" fmla="*/ 12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8" h="42">
                  <a:moveTo>
                    <a:pt x="138" y="12"/>
                  </a:moveTo>
                  <a:lnTo>
                    <a:pt x="138" y="0"/>
                  </a:lnTo>
                  <a:lnTo>
                    <a:pt x="0" y="18"/>
                  </a:lnTo>
                  <a:lnTo>
                    <a:pt x="6" y="42"/>
                  </a:lnTo>
                  <a:lnTo>
                    <a:pt x="138" y="3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63" name="Rectangle 213"/>
            <p:cNvSpPr>
              <a:spLocks noChangeArrowheads="1"/>
            </p:cNvSpPr>
            <p:nvPr/>
          </p:nvSpPr>
          <p:spPr bwMode="auto">
            <a:xfrm>
              <a:off x="2978" y="1652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260</a:t>
              </a:r>
              <a:endParaRPr lang="ru-RU" altLang="ru-RU" sz="1800"/>
            </a:p>
          </p:txBody>
        </p:sp>
        <p:sp>
          <p:nvSpPr>
            <p:cNvPr id="16664" name="Rectangle 214"/>
            <p:cNvSpPr>
              <a:spLocks noChangeArrowheads="1"/>
            </p:cNvSpPr>
            <p:nvPr/>
          </p:nvSpPr>
          <p:spPr bwMode="auto">
            <a:xfrm>
              <a:off x="2804" y="1700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280</a:t>
              </a:r>
              <a:endParaRPr lang="ru-RU" altLang="ru-RU" sz="1800"/>
            </a:p>
          </p:txBody>
        </p:sp>
        <p:sp>
          <p:nvSpPr>
            <p:cNvPr id="16665" name="Rectangle 215"/>
            <p:cNvSpPr>
              <a:spLocks noChangeArrowheads="1"/>
            </p:cNvSpPr>
            <p:nvPr/>
          </p:nvSpPr>
          <p:spPr bwMode="auto">
            <a:xfrm>
              <a:off x="2972" y="1772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300</a:t>
              </a:r>
              <a:endParaRPr lang="ru-RU" altLang="ru-RU" sz="1800"/>
            </a:p>
          </p:txBody>
        </p:sp>
        <p:sp>
          <p:nvSpPr>
            <p:cNvPr id="16666" name="Rectangle 216"/>
            <p:cNvSpPr>
              <a:spLocks noChangeArrowheads="1"/>
            </p:cNvSpPr>
            <p:nvPr/>
          </p:nvSpPr>
          <p:spPr bwMode="auto">
            <a:xfrm>
              <a:off x="2894" y="1928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340</a:t>
              </a:r>
              <a:endParaRPr lang="ru-RU" altLang="ru-RU" sz="1800"/>
            </a:p>
          </p:txBody>
        </p:sp>
        <p:sp>
          <p:nvSpPr>
            <p:cNvPr id="16667" name="Rectangle 217"/>
            <p:cNvSpPr>
              <a:spLocks noChangeArrowheads="1"/>
            </p:cNvSpPr>
            <p:nvPr/>
          </p:nvSpPr>
          <p:spPr bwMode="auto">
            <a:xfrm>
              <a:off x="2834" y="200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360</a:t>
              </a:r>
              <a:endParaRPr lang="ru-RU" altLang="ru-RU" sz="1800"/>
            </a:p>
          </p:txBody>
        </p:sp>
        <p:sp>
          <p:nvSpPr>
            <p:cNvPr id="16668" name="Rectangle 218"/>
            <p:cNvSpPr>
              <a:spLocks noChangeArrowheads="1"/>
            </p:cNvSpPr>
            <p:nvPr/>
          </p:nvSpPr>
          <p:spPr bwMode="auto">
            <a:xfrm>
              <a:off x="2720" y="215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400</a:t>
              </a:r>
              <a:endParaRPr lang="ru-RU" altLang="ru-RU" sz="1800"/>
            </a:p>
          </p:txBody>
        </p:sp>
        <p:sp>
          <p:nvSpPr>
            <p:cNvPr id="16669" name="Rectangle 219"/>
            <p:cNvSpPr>
              <a:spLocks noChangeArrowheads="1"/>
            </p:cNvSpPr>
            <p:nvPr/>
          </p:nvSpPr>
          <p:spPr bwMode="auto">
            <a:xfrm>
              <a:off x="2666" y="2240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420</a:t>
              </a:r>
              <a:endParaRPr lang="ru-RU" altLang="ru-RU" sz="1800"/>
            </a:p>
          </p:txBody>
        </p:sp>
        <p:sp>
          <p:nvSpPr>
            <p:cNvPr id="16670" name="Rectangle 220"/>
            <p:cNvSpPr>
              <a:spLocks noChangeArrowheads="1"/>
            </p:cNvSpPr>
            <p:nvPr/>
          </p:nvSpPr>
          <p:spPr bwMode="auto">
            <a:xfrm>
              <a:off x="2642" y="2318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440</a:t>
              </a:r>
              <a:endParaRPr lang="ru-RU" altLang="ru-RU" sz="1800"/>
            </a:p>
          </p:txBody>
        </p:sp>
        <p:sp>
          <p:nvSpPr>
            <p:cNvPr id="16671" name="Rectangle 221"/>
            <p:cNvSpPr>
              <a:spLocks noChangeArrowheads="1"/>
            </p:cNvSpPr>
            <p:nvPr/>
          </p:nvSpPr>
          <p:spPr bwMode="auto">
            <a:xfrm>
              <a:off x="2474" y="2378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460</a:t>
              </a:r>
              <a:endParaRPr lang="ru-RU" altLang="ru-RU" sz="1800"/>
            </a:p>
          </p:txBody>
        </p:sp>
        <p:sp>
          <p:nvSpPr>
            <p:cNvPr id="16672" name="Rectangle 222"/>
            <p:cNvSpPr>
              <a:spLocks noChangeArrowheads="1"/>
            </p:cNvSpPr>
            <p:nvPr/>
          </p:nvSpPr>
          <p:spPr bwMode="auto">
            <a:xfrm>
              <a:off x="2504" y="2462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480</a:t>
              </a:r>
              <a:endParaRPr lang="ru-RU" altLang="ru-RU" sz="1800"/>
            </a:p>
          </p:txBody>
        </p:sp>
        <p:sp>
          <p:nvSpPr>
            <p:cNvPr id="16673" name="Rectangle 223"/>
            <p:cNvSpPr>
              <a:spLocks noChangeArrowheads="1"/>
            </p:cNvSpPr>
            <p:nvPr/>
          </p:nvSpPr>
          <p:spPr bwMode="auto">
            <a:xfrm>
              <a:off x="2894" y="2450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540</a:t>
              </a:r>
              <a:endParaRPr lang="ru-RU" altLang="ru-RU" sz="1800"/>
            </a:p>
          </p:txBody>
        </p:sp>
        <p:sp>
          <p:nvSpPr>
            <p:cNvPr id="16674" name="Rectangle 224"/>
            <p:cNvSpPr>
              <a:spLocks noChangeArrowheads="1"/>
            </p:cNvSpPr>
            <p:nvPr/>
          </p:nvSpPr>
          <p:spPr bwMode="auto">
            <a:xfrm>
              <a:off x="2750" y="2438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520</a:t>
              </a:r>
              <a:endParaRPr lang="ru-RU" altLang="ru-RU" sz="1800"/>
            </a:p>
          </p:txBody>
        </p:sp>
        <p:sp>
          <p:nvSpPr>
            <p:cNvPr id="16675" name="Rectangle 225"/>
            <p:cNvSpPr>
              <a:spLocks noChangeArrowheads="1"/>
            </p:cNvSpPr>
            <p:nvPr/>
          </p:nvSpPr>
          <p:spPr bwMode="auto">
            <a:xfrm>
              <a:off x="2594" y="2528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500</a:t>
              </a:r>
              <a:endParaRPr lang="ru-RU" altLang="ru-RU" sz="1800"/>
            </a:p>
          </p:txBody>
        </p:sp>
        <p:sp>
          <p:nvSpPr>
            <p:cNvPr id="16676" name="Rectangle 226"/>
            <p:cNvSpPr>
              <a:spLocks noChangeArrowheads="1"/>
            </p:cNvSpPr>
            <p:nvPr/>
          </p:nvSpPr>
          <p:spPr bwMode="auto">
            <a:xfrm>
              <a:off x="2954" y="185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320</a:t>
              </a:r>
              <a:endParaRPr lang="ru-RU" altLang="ru-RU" sz="1800"/>
            </a:p>
          </p:txBody>
        </p:sp>
        <p:sp>
          <p:nvSpPr>
            <p:cNvPr id="16677" name="Rectangle 227"/>
            <p:cNvSpPr>
              <a:spLocks noChangeArrowheads="1"/>
            </p:cNvSpPr>
            <p:nvPr/>
          </p:nvSpPr>
          <p:spPr bwMode="auto">
            <a:xfrm>
              <a:off x="2786" y="2078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380</a:t>
              </a:r>
              <a:endParaRPr lang="ru-RU" altLang="ru-RU" sz="1800"/>
            </a:p>
          </p:txBody>
        </p:sp>
        <p:sp>
          <p:nvSpPr>
            <p:cNvPr id="16678" name="Freeform 228"/>
            <p:cNvSpPr>
              <a:spLocks/>
            </p:cNvSpPr>
            <p:nvPr/>
          </p:nvSpPr>
          <p:spPr bwMode="auto">
            <a:xfrm>
              <a:off x="2900" y="1628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2 h 18"/>
                <a:gd name="T16" fmla="*/ 12 w 18"/>
                <a:gd name="T17" fmla="*/ 18 h 18"/>
                <a:gd name="T18" fmla="*/ 12 w 18"/>
                <a:gd name="T19" fmla="*/ 12 h 18"/>
                <a:gd name="T20" fmla="*/ 18 w 18"/>
                <a:gd name="T21" fmla="*/ 12 h 18"/>
                <a:gd name="T22" fmla="*/ 18 w 18"/>
                <a:gd name="T23" fmla="*/ 6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79" name="Freeform 229"/>
            <p:cNvSpPr>
              <a:spLocks/>
            </p:cNvSpPr>
            <p:nvPr/>
          </p:nvSpPr>
          <p:spPr bwMode="auto">
            <a:xfrm>
              <a:off x="2900" y="1628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2 h 18"/>
                <a:gd name="T16" fmla="*/ 12 w 18"/>
                <a:gd name="T17" fmla="*/ 18 h 18"/>
                <a:gd name="T18" fmla="*/ 12 w 18"/>
                <a:gd name="T19" fmla="*/ 12 h 18"/>
                <a:gd name="T20" fmla="*/ 18 w 18"/>
                <a:gd name="T21" fmla="*/ 12 h 18"/>
                <a:gd name="T22" fmla="*/ 18 w 18"/>
                <a:gd name="T23" fmla="*/ 6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0" name="Freeform 230"/>
            <p:cNvSpPr>
              <a:spLocks/>
            </p:cNvSpPr>
            <p:nvPr/>
          </p:nvSpPr>
          <p:spPr bwMode="auto">
            <a:xfrm>
              <a:off x="2948" y="169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8 w 18"/>
                <a:gd name="T5" fmla="*/ 0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0 h 18"/>
                <a:gd name="T12" fmla="*/ 0 w 18"/>
                <a:gd name="T13" fmla="*/ 6 h 18"/>
                <a:gd name="T14" fmla="*/ 0 w 18"/>
                <a:gd name="T15" fmla="*/ 12 h 18"/>
                <a:gd name="T16" fmla="*/ 0 w 18"/>
                <a:gd name="T17" fmla="*/ 18 h 18"/>
                <a:gd name="T18" fmla="*/ 6 w 18"/>
                <a:gd name="T19" fmla="*/ 18 h 18"/>
                <a:gd name="T20" fmla="*/ 12 w 18"/>
                <a:gd name="T21" fmla="*/ 18 h 18"/>
                <a:gd name="T22" fmla="*/ 18 w 18"/>
                <a:gd name="T23" fmla="*/ 18 h 18"/>
                <a:gd name="T24" fmla="*/ 18 w 18"/>
                <a:gd name="T25" fmla="*/ 1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1" name="Freeform 231"/>
            <p:cNvSpPr>
              <a:spLocks/>
            </p:cNvSpPr>
            <p:nvPr/>
          </p:nvSpPr>
          <p:spPr bwMode="auto">
            <a:xfrm>
              <a:off x="2948" y="169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8 w 18"/>
                <a:gd name="T5" fmla="*/ 0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0 h 18"/>
                <a:gd name="T12" fmla="*/ 0 w 18"/>
                <a:gd name="T13" fmla="*/ 6 h 18"/>
                <a:gd name="T14" fmla="*/ 0 w 18"/>
                <a:gd name="T15" fmla="*/ 12 h 18"/>
                <a:gd name="T16" fmla="*/ 0 w 18"/>
                <a:gd name="T17" fmla="*/ 18 h 18"/>
                <a:gd name="T18" fmla="*/ 6 w 18"/>
                <a:gd name="T19" fmla="*/ 18 h 18"/>
                <a:gd name="T20" fmla="*/ 12 w 18"/>
                <a:gd name="T21" fmla="*/ 18 h 18"/>
                <a:gd name="T22" fmla="*/ 18 w 18"/>
                <a:gd name="T23" fmla="*/ 18 h 18"/>
                <a:gd name="T24" fmla="*/ 18 w 18"/>
                <a:gd name="T25" fmla="*/ 1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2" name="Freeform 232"/>
            <p:cNvSpPr>
              <a:spLocks/>
            </p:cNvSpPr>
            <p:nvPr/>
          </p:nvSpPr>
          <p:spPr bwMode="auto">
            <a:xfrm>
              <a:off x="2924" y="1736"/>
              <a:ext cx="18" cy="24"/>
            </a:xfrm>
            <a:custGeom>
              <a:avLst/>
              <a:gdLst>
                <a:gd name="T0" fmla="*/ 18 w 18"/>
                <a:gd name="T1" fmla="*/ 12 h 24"/>
                <a:gd name="T2" fmla="*/ 18 w 18"/>
                <a:gd name="T3" fmla="*/ 6 h 24"/>
                <a:gd name="T4" fmla="*/ 12 w 18"/>
                <a:gd name="T5" fmla="*/ 6 h 24"/>
                <a:gd name="T6" fmla="*/ 6 w 18"/>
                <a:gd name="T7" fmla="*/ 0 h 24"/>
                <a:gd name="T8" fmla="*/ 6 w 18"/>
                <a:gd name="T9" fmla="*/ 6 h 24"/>
                <a:gd name="T10" fmla="*/ 0 w 18"/>
                <a:gd name="T11" fmla="*/ 6 h 24"/>
                <a:gd name="T12" fmla="*/ 0 w 18"/>
                <a:gd name="T13" fmla="*/ 12 h 24"/>
                <a:gd name="T14" fmla="*/ 0 w 18"/>
                <a:gd name="T15" fmla="*/ 18 h 24"/>
                <a:gd name="T16" fmla="*/ 6 w 18"/>
                <a:gd name="T17" fmla="*/ 18 h 24"/>
                <a:gd name="T18" fmla="*/ 6 w 18"/>
                <a:gd name="T19" fmla="*/ 24 h 24"/>
                <a:gd name="T20" fmla="*/ 12 w 18"/>
                <a:gd name="T21" fmla="*/ 18 h 24"/>
                <a:gd name="T22" fmla="*/ 18 w 18"/>
                <a:gd name="T23" fmla="*/ 18 h 24"/>
                <a:gd name="T24" fmla="*/ 18 w 18"/>
                <a:gd name="T25" fmla="*/ 1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4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3" name="Freeform 233"/>
            <p:cNvSpPr>
              <a:spLocks/>
            </p:cNvSpPr>
            <p:nvPr/>
          </p:nvSpPr>
          <p:spPr bwMode="auto">
            <a:xfrm>
              <a:off x="2924" y="1736"/>
              <a:ext cx="18" cy="24"/>
            </a:xfrm>
            <a:custGeom>
              <a:avLst/>
              <a:gdLst>
                <a:gd name="T0" fmla="*/ 18 w 18"/>
                <a:gd name="T1" fmla="*/ 12 h 24"/>
                <a:gd name="T2" fmla="*/ 18 w 18"/>
                <a:gd name="T3" fmla="*/ 6 h 24"/>
                <a:gd name="T4" fmla="*/ 12 w 18"/>
                <a:gd name="T5" fmla="*/ 6 h 24"/>
                <a:gd name="T6" fmla="*/ 6 w 18"/>
                <a:gd name="T7" fmla="*/ 0 h 24"/>
                <a:gd name="T8" fmla="*/ 6 w 18"/>
                <a:gd name="T9" fmla="*/ 6 h 24"/>
                <a:gd name="T10" fmla="*/ 0 w 18"/>
                <a:gd name="T11" fmla="*/ 6 h 24"/>
                <a:gd name="T12" fmla="*/ 0 w 18"/>
                <a:gd name="T13" fmla="*/ 12 h 24"/>
                <a:gd name="T14" fmla="*/ 0 w 18"/>
                <a:gd name="T15" fmla="*/ 18 h 24"/>
                <a:gd name="T16" fmla="*/ 6 w 18"/>
                <a:gd name="T17" fmla="*/ 18 h 24"/>
                <a:gd name="T18" fmla="*/ 6 w 18"/>
                <a:gd name="T19" fmla="*/ 24 h 24"/>
                <a:gd name="T20" fmla="*/ 12 w 18"/>
                <a:gd name="T21" fmla="*/ 18 h 24"/>
                <a:gd name="T22" fmla="*/ 18 w 18"/>
                <a:gd name="T23" fmla="*/ 18 h 24"/>
                <a:gd name="T24" fmla="*/ 18 w 18"/>
                <a:gd name="T25" fmla="*/ 1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4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4" name="Freeform 234"/>
            <p:cNvSpPr>
              <a:spLocks/>
            </p:cNvSpPr>
            <p:nvPr/>
          </p:nvSpPr>
          <p:spPr bwMode="auto">
            <a:xfrm>
              <a:off x="2942" y="181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5" name="Freeform 235"/>
            <p:cNvSpPr>
              <a:spLocks/>
            </p:cNvSpPr>
            <p:nvPr/>
          </p:nvSpPr>
          <p:spPr bwMode="auto">
            <a:xfrm>
              <a:off x="2942" y="181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6" name="Freeform 236"/>
            <p:cNvSpPr>
              <a:spLocks/>
            </p:cNvSpPr>
            <p:nvPr/>
          </p:nvSpPr>
          <p:spPr bwMode="auto">
            <a:xfrm>
              <a:off x="2924" y="187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0 w 18"/>
                <a:gd name="T13" fmla="*/ 18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7" name="Freeform 237"/>
            <p:cNvSpPr>
              <a:spLocks/>
            </p:cNvSpPr>
            <p:nvPr/>
          </p:nvSpPr>
          <p:spPr bwMode="auto">
            <a:xfrm>
              <a:off x="2924" y="187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0 w 18"/>
                <a:gd name="T13" fmla="*/ 18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8" name="Freeform 238"/>
            <p:cNvSpPr>
              <a:spLocks/>
            </p:cNvSpPr>
            <p:nvPr/>
          </p:nvSpPr>
          <p:spPr bwMode="auto">
            <a:xfrm>
              <a:off x="2702" y="2180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89" name="Freeform 239"/>
            <p:cNvSpPr>
              <a:spLocks/>
            </p:cNvSpPr>
            <p:nvPr/>
          </p:nvSpPr>
          <p:spPr bwMode="auto">
            <a:xfrm>
              <a:off x="2702" y="2180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0" name="Freeform 240"/>
            <p:cNvSpPr>
              <a:spLocks/>
            </p:cNvSpPr>
            <p:nvPr/>
          </p:nvSpPr>
          <p:spPr bwMode="auto">
            <a:xfrm>
              <a:off x="2624" y="225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1" name="Freeform 241"/>
            <p:cNvSpPr>
              <a:spLocks/>
            </p:cNvSpPr>
            <p:nvPr/>
          </p:nvSpPr>
          <p:spPr bwMode="auto">
            <a:xfrm>
              <a:off x="2624" y="225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2" name="Freeform 242"/>
            <p:cNvSpPr>
              <a:spLocks/>
            </p:cNvSpPr>
            <p:nvPr/>
          </p:nvSpPr>
          <p:spPr bwMode="auto">
            <a:xfrm>
              <a:off x="2600" y="2330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0 w 18"/>
                <a:gd name="T13" fmla="*/ 18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3" name="Freeform 243"/>
            <p:cNvSpPr>
              <a:spLocks/>
            </p:cNvSpPr>
            <p:nvPr/>
          </p:nvSpPr>
          <p:spPr bwMode="auto">
            <a:xfrm>
              <a:off x="2600" y="2330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0 w 18"/>
                <a:gd name="T13" fmla="*/ 18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4" name="Freeform 244"/>
            <p:cNvSpPr>
              <a:spLocks/>
            </p:cNvSpPr>
            <p:nvPr/>
          </p:nvSpPr>
          <p:spPr bwMode="auto">
            <a:xfrm>
              <a:off x="2594" y="2402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2 w 18"/>
                <a:gd name="T3" fmla="*/ 0 h 18"/>
                <a:gd name="T4" fmla="*/ 6 w 18"/>
                <a:gd name="T5" fmla="*/ 0 h 18"/>
                <a:gd name="T6" fmla="*/ 0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0 w 18"/>
                <a:gd name="T13" fmla="*/ 18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5" name="Freeform 245"/>
            <p:cNvSpPr>
              <a:spLocks/>
            </p:cNvSpPr>
            <p:nvPr/>
          </p:nvSpPr>
          <p:spPr bwMode="auto">
            <a:xfrm>
              <a:off x="2594" y="2402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2 w 18"/>
                <a:gd name="T3" fmla="*/ 0 h 18"/>
                <a:gd name="T4" fmla="*/ 6 w 18"/>
                <a:gd name="T5" fmla="*/ 0 h 18"/>
                <a:gd name="T6" fmla="*/ 0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0 w 18"/>
                <a:gd name="T13" fmla="*/ 18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6" name="Freeform 246"/>
            <p:cNvSpPr>
              <a:spLocks/>
            </p:cNvSpPr>
            <p:nvPr/>
          </p:nvSpPr>
          <p:spPr bwMode="auto">
            <a:xfrm>
              <a:off x="2624" y="2474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2 w 18"/>
                <a:gd name="T3" fmla="*/ 0 h 18"/>
                <a:gd name="T4" fmla="*/ 6 w 18"/>
                <a:gd name="T5" fmla="*/ 0 h 18"/>
                <a:gd name="T6" fmla="*/ 0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6 w 18"/>
                <a:gd name="T13" fmla="*/ 18 h 18"/>
                <a:gd name="T14" fmla="*/ 12 w 18"/>
                <a:gd name="T15" fmla="*/ 18 h 18"/>
                <a:gd name="T16" fmla="*/ 12 w 18"/>
                <a:gd name="T17" fmla="*/ 12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7" name="Freeform 247"/>
            <p:cNvSpPr>
              <a:spLocks/>
            </p:cNvSpPr>
            <p:nvPr/>
          </p:nvSpPr>
          <p:spPr bwMode="auto">
            <a:xfrm>
              <a:off x="2624" y="2474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2 w 18"/>
                <a:gd name="T3" fmla="*/ 0 h 18"/>
                <a:gd name="T4" fmla="*/ 6 w 18"/>
                <a:gd name="T5" fmla="*/ 0 h 18"/>
                <a:gd name="T6" fmla="*/ 0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6 w 18"/>
                <a:gd name="T13" fmla="*/ 18 h 18"/>
                <a:gd name="T14" fmla="*/ 12 w 18"/>
                <a:gd name="T15" fmla="*/ 18 h 18"/>
                <a:gd name="T16" fmla="*/ 12 w 18"/>
                <a:gd name="T17" fmla="*/ 12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8" name="Freeform 248"/>
            <p:cNvSpPr>
              <a:spLocks/>
            </p:cNvSpPr>
            <p:nvPr/>
          </p:nvSpPr>
          <p:spPr bwMode="auto">
            <a:xfrm>
              <a:off x="2774" y="2522"/>
              <a:ext cx="18" cy="24"/>
            </a:xfrm>
            <a:custGeom>
              <a:avLst/>
              <a:gdLst>
                <a:gd name="T0" fmla="*/ 18 w 18"/>
                <a:gd name="T1" fmla="*/ 12 h 24"/>
                <a:gd name="T2" fmla="*/ 18 w 18"/>
                <a:gd name="T3" fmla="*/ 6 h 24"/>
                <a:gd name="T4" fmla="*/ 12 w 18"/>
                <a:gd name="T5" fmla="*/ 6 h 24"/>
                <a:gd name="T6" fmla="*/ 6 w 18"/>
                <a:gd name="T7" fmla="*/ 0 h 24"/>
                <a:gd name="T8" fmla="*/ 6 w 18"/>
                <a:gd name="T9" fmla="*/ 6 h 24"/>
                <a:gd name="T10" fmla="*/ 0 w 18"/>
                <a:gd name="T11" fmla="*/ 6 h 24"/>
                <a:gd name="T12" fmla="*/ 0 w 18"/>
                <a:gd name="T13" fmla="*/ 12 h 24"/>
                <a:gd name="T14" fmla="*/ 0 w 18"/>
                <a:gd name="T15" fmla="*/ 18 h 24"/>
                <a:gd name="T16" fmla="*/ 6 w 18"/>
                <a:gd name="T17" fmla="*/ 18 h 24"/>
                <a:gd name="T18" fmla="*/ 6 w 18"/>
                <a:gd name="T19" fmla="*/ 24 h 24"/>
                <a:gd name="T20" fmla="*/ 12 w 18"/>
                <a:gd name="T21" fmla="*/ 18 h 24"/>
                <a:gd name="T22" fmla="*/ 18 w 18"/>
                <a:gd name="T23" fmla="*/ 18 h 24"/>
                <a:gd name="T24" fmla="*/ 18 w 18"/>
                <a:gd name="T25" fmla="*/ 1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4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99" name="Freeform 249"/>
            <p:cNvSpPr>
              <a:spLocks/>
            </p:cNvSpPr>
            <p:nvPr/>
          </p:nvSpPr>
          <p:spPr bwMode="auto">
            <a:xfrm>
              <a:off x="2774" y="2522"/>
              <a:ext cx="18" cy="24"/>
            </a:xfrm>
            <a:custGeom>
              <a:avLst/>
              <a:gdLst>
                <a:gd name="T0" fmla="*/ 18 w 18"/>
                <a:gd name="T1" fmla="*/ 12 h 24"/>
                <a:gd name="T2" fmla="*/ 18 w 18"/>
                <a:gd name="T3" fmla="*/ 6 h 24"/>
                <a:gd name="T4" fmla="*/ 12 w 18"/>
                <a:gd name="T5" fmla="*/ 6 h 24"/>
                <a:gd name="T6" fmla="*/ 6 w 18"/>
                <a:gd name="T7" fmla="*/ 0 h 24"/>
                <a:gd name="T8" fmla="*/ 6 w 18"/>
                <a:gd name="T9" fmla="*/ 6 h 24"/>
                <a:gd name="T10" fmla="*/ 0 w 18"/>
                <a:gd name="T11" fmla="*/ 6 h 24"/>
                <a:gd name="T12" fmla="*/ 0 w 18"/>
                <a:gd name="T13" fmla="*/ 12 h 24"/>
                <a:gd name="T14" fmla="*/ 0 w 18"/>
                <a:gd name="T15" fmla="*/ 18 h 24"/>
                <a:gd name="T16" fmla="*/ 6 w 18"/>
                <a:gd name="T17" fmla="*/ 18 h 24"/>
                <a:gd name="T18" fmla="*/ 6 w 18"/>
                <a:gd name="T19" fmla="*/ 24 h 24"/>
                <a:gd name="T20" fmla="*/ 12 w 18"/>
                <a:gd name="T21" fmla="*/ 18 h 24"/>
                <a:gd name="T22" fmla="*/ 18 w 18"/>
                <a:gd name="T23" fmla="*/ 18 h 24"/>
                <a:gd name="T24" fmla="*/ 18 w 18"/>
                <a:gd name="T25" fmla="*/ 1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4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0" name="Freeform 250"/>
            <p:cNvSpPr>
              <a:spLocks/>
            </p:cNvSpPr>
            <p:nvPr/>
          </p:nvSpPr>
          <p:spPr bwMode="auto">
            <a:xfrm>
              <a:off x="2876" y="2516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1" name="Freeform 251"/>
            <p:cNvSpPr>
              <a:spLocks/>
            </p:cNvSpPr>
            <p:nvPr/>
          </p:nvSpPr>
          <p:spPr bwMode="auto">
            <a:xfrm>
              <a:off x="2876" y="2516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2" name="Freeform 252"/>
            <p:cNvSpPr>
              <a:spLocks/>
            </p:cNvSpPr>
            <p:nvPr/>
          </p:nvSpPr>
          <p:spPr bwMode="auto">
            <a:xfrm>
              <a:off x="2792" y="202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3" name="Freeform 253"/>
            <p:cNvSpPr>
              <a:spLocks/>
            </p:cNvSpPr>
            <p:nvPr/>
          </p:nvSpPr>
          <p:spPr bwMode="auto">
            <a:xfrm>
              <a:off x="2792" y="202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4" name="Freeform 254"/>
            <p:cNvSpPr>
              <a:spLocks/>
            </p:cNvSpPr>
            <p:nvPr/>
          </p:nvSpPr>
          <p:spPr bwMode="auto">
            <a:xfrm>
              <a:off x="2750" y="2102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5" name="Freeform 255"/>
            <p:cNvSpPr>
              <a:spLocks/>
            </p:cNvSpPr>
            <p:nvPr/>
          </p:nvSpPr>
          <p:spPr bwMode="auto">
            <a:xfrm>
              <a:off x="2750" y="2102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6" name="Freeform 256"/>
            <p:cNvSpPr>
              <a:spLocks/>
            </p:cNvSpPr>
            <p:nvPr/>
          </p:nvSpPr>
          <p:spPr bwMode="auto">
            <a:xfrm>
              <a:off x="2870" y="1946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7" name="Freeform 257"/>
            <p:cNvSpPr>
              <a:spLocks/>
            </p:cNvSpPr>
            <p:nvPr/>
          </p:nvSpPr>
          <p:spPr bwMode="auto">
            <a:xfrm>
              <a:off x="2870" y="1946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8" name="Freeform 258"/>
            <p:cNvSpPr>
              <a:spLocks/>
            </p:cNvSpPr>
            <p:nvPr/>
          </p:nvSpPr>
          <p:spPr bwMode="auto">
            <a:xfrm>
              <a:off x="2690" y="2516"/>
              <a:ext cx="18" cy="18"/>
            </a:xfrm>
            <a:custGeom>
              <a:avLst/>
              <a:gdLst>
                <a:gd name="T0" fmla="*/ 12 w 18"/>
                <a:gd name="T1" fmla="*/ 0 h 18"/>
                <a:gd name="T2" fmla="*/ 6 w 18"/>
                <a:gd name="T3" fmla="*/ 0 h 18"/>
                <a:gd name="T4" fmla="*/ 0 w 18"/>
                <a:gd name="T5" fmla="*/ 6 h 18"/>
                <a:gd name="T6" fmla="*/ 6 w 18"/>
                <a:gd name="T7" fmla="*/ 12 h 18"/>
                <a:gd name="T8" fmla="*/ 12 w 18"/>
                <a:gd name="T9" fmla="*/ 18 h 18"/>
                <a:gd name="T10" fmla="*/ 18 w 18"/>
                <a:gd name="T11" fmla="*/ 12 h 18"/>
                <a:gd name="T12" fmla="*/ 18 w 18"/>
                <a:gd name="T13" fmla="*/ 6 h 18"/>
                <a:gd name="T14" fmla="*/ 18 w 18"/>
                <a:gd name="T15" fmla="*/ 0 h 18"/>
                <a:gd name="T16" fmla="*/ 12 w 18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8">
                  <a:moveTo>
                    <a:pt x="12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09" name="Freeform 259"/>
            <p:cNvSpPr>
              <a:spLocks/>
            </p:cNvSpPr>
            <p:nvPr/>
          </p:nvSpPr>
          <p:spPr bwMode="auto">
            <a:xfrm>
              <a:off x="2690" y="2516"/>
              <a:ext cx="18" cy="18"/>
            </a:xfrm>
            <a:custGeom>
              <a:avLst/>
              <a:gdLst>
                <a:gd name="T0" fmla="*/ 12 w 18"/>
                <a:gd name="T1" fmla="*/ 0 h 18"/>
                <a:gd name="T2" fmla="*/ 6 w 18"/>
                <a:gd name="T3" fmla="*/ 0 h 18"/>
                <a:gd name="T4" fmla="*/ 0 w 18"/>
                <a:gd name="T5" fmla="*/ 6 h 18"/>
                <a:gd name="T6" fmla="*/ 6 w 18"/>
                <a:gd name="T7" fmla="*/ 12 h 18"/>
                <a:gd name="T8" fmla="*/ 12 w 18"/>
                <a:gd name="T9" fmla="*/ 18 h 18"/>
                <a:gd name="T10" fmla="*/ 18 w 18"/>
                <a:gd name="T11" fmla="*/ 12 h 18"/>
                <a:gd name="T12" fmla="*/ 18 w 18"/>
                <a:gd name="T13" fmla="*/ 6 h 18"/>
                <a:gd name="T14" fmla="*/ 18 w 18"/>
                <a:gd name="T15" fmla="*/ 0 h 18"/>
                <a:gd name="T16" fmla="*/ 12 w 18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8">
                  <a:moveTo>
                    <a:pt x="12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10" name="Rectangle 260"/>
            <p:cNvSpPr>
              <a:spLocks noChangeArrowheads="1"/>
            </p:cNvSpPr>
            <p:nvPr/>
          </p:nvSpPr>
          <p:spPr bwMode="auto">
            <a:xfrm>
              <a:off x="2925" y="1525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2</a:t>
              </a:r>
              <a:r>
                <a:rPr lang="en-US" altLang="ru-RU" sz="800" i="1">
                  <a:solidFill>
                    <a:srgbClr val="FF00FF"/>
                  </a:solidFill>
                  <a:latin typeface="Times New Roman" pitchFamily="18" charset="0"/>
                </a:rPr>
                <a:t>4</a:t>
              </a:r>
              <a:r>
                <a:rPr lang="ru-RU" altLang="ru-RU" sz="800" i="1">
                  <a:solidFill>
                    <a:srgbClr val="FF00FF"/>
                  </a:solidFill>
                  <a:latin typeface="Times New Roman" pitchFamily="18" charset="0"/>
                </a:rPr>
                <a:t>0</a:t>
              </a:r>
              <a:endParaRPr lang="ru-RU" altLang="ru-RU" sz="1800"/>
            </a:p>
          </p:txBody>
        </p:sp>
      </p:grpSp>
      <p:grpSp>
        <p:nvGrpSpPr>
          <p:cNvPr id="127237" name="Group 261"/>
          <p:cNvGrpSpPr>
            <a:grpSpLocks/>
          </p:cNvGrpSpPr>
          <p:nvPr/>
        </p:nvGrpSpPr>
        <p:grpSpPr bwMode="auto">
          <a:xfrm>
            <a:off x="2162175" y="2095500"/>
            <a:ext cx="1171575" cy="1876425"/>
            <a:chOff x="2408" y="1525"/>
            <a:chExt cx="738" cy="1182"/>
          </a:xfrm>
        </p:grpSpPr>
        <p:sp>
          <p:nvSpPr>
            <p:cNvPr id="16544" name="Freeform 262"/>
            <p:cNvSpPr>
              <a:spLocks/>
            </p:cNvSpPr>
            <p:nvPr/>
          </p:nvSpPr>
          <p:spPr bwMode="auto">
            <a:xfrm>
              <a:off x="2888" y="1598"/>
              <a:ext cx="30" cy="30"/>
            </a:xfrm>
            <a:custGeom>
              <a:avLst/>
              <a:gdLst>
                <a:gd name="T0" fmla="*/ 24 w 30"/>
                <a:gd name="T1" fmla="*/ 30 h 30"/>
                <a:gd name="T2" fmla="*/ 12 w 30"/>
                <a:gd name="T3" fmla="*/ 18 h 30"/>
                <a:gd name="T4" fmla="*/ 6 w 30"/>
                <a:gd name="T5" fmla="*/ 0 h 30"/>
                <a:gd name="T6" fmla="*/ 30 w 30"/>
                <a:gd name="T7" fmla="*/ 18 h 30"/>
                <a:gd name="T8" fmla="*/ 24 w 30"/>
                <a:gd name="T9" fmla="*/ 6 h 30"/>
                <a:gd name="T10" fmla="*/ 12 w 30"/>
                <a:gd name="T11" fmla="*/ 0 h 30"/>
                <a:gd name="T12" fmla="*/ 6 w 30"/>
                <a:gd name="T13" fmla="*/ 6 h 30"/>
                <a:gd name="T14" fmla="*/ 0 w 30"/>
                <a:gd name="T15" fmla="*/ 18 h 30"/>
                <a:gd name="T16" fmla="*/ 24 w 30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30">
                  <a:moveTo>
                    <a:pt x="24" y="30"/>
                  </a:moveTo>
                  <a:lnTo>
                    <a:pt x="12" y="18"/>
                  </a:lnTo>
                  <a:lnTo>
                    <a:pt x="6" y="0"/>
                  </a:lnTo>
                  <a:lnTo>
                    <a:pt x="30" y="18"/>
                  </a:lnTo>
                  <a:lnTo>
                    <a:pt x="24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45" name="Freeform 263"/>
            <p:cNvSpPr>
              <a:spLocks/>
            </p:cNvSpPr>
            <p:nvPr/>
          </p:nvSpPr>
          <p:spPr bwMode="auto">
            <a:xfrm>
              <a:off x="2816" y="1598"/>
              <a:ext cx="96" cy="66"/>
            </a:xfrm>
            <a:custGeom>
              <a:avLst/>
              <a:gdLst>
                <a:gd name="T0" fmla="*/ 24 w 96"/>
                <a:gd name="T1" fmla="*/ 60 h 66"/>
                <a:gd name="T2" fmla="*/ 24 w 96"/>
                <a:gd name="T3" fmla="*/ 66 h 66"/>
                <a:gd name="T4" fmla="*/ 96 w 96"/>
                <a:gd name="T5" fmla="*/ 30 h 66"/>
                <a:gd name="T6" fmla="*/ 78 w 96"/>
                <a:gd name="T7" fmla="*/ 0 h 66"/>
                <a:gd name="T8" fmla="*/ 6 w 96"/>
                <a:gd name="T9" fmla="*/ 36 h 66"/>
                <a:gd name="T10" fmla="*/ 6 w 96"/>
                <a:gd name="T11" fmla="*/ 42 h 66"/>
                <a:gd name="T12" fmla="*/ 6 w 96"/>
                <a:gd name="T13" fmla="*/ 36 h 66"/>
                <a:gd name="T14" fmla="*/ 0 w 96"/>
                <a:gd name="T15" fmla="*/ 48 h 66"/>
                <a:gd name="T16" fmla="*/ 0 w 96"/>
                <a:gd name="T17" fmla="*/ 60 h 66"/>
                <a:gd name="T18" fmla="*/ 12 w 96"/>
                <a:gd name="T19" fmla="*/ 66 h 66"/>
                <a:gd name="T20" fmla="*/ 24 w 96"/>
                <a:gd name="T21" fmla="*/ 66 h 66"/>
                <a:gd name="T22" fmla="*/ 24 w 96"/>
                <a:gd name="T23" fmla="*/ 60 h 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6" h="66">
                  <a:moveTo>
                    <a:pt x="24" y="60"/>
                  </a:moveTo>
                  <a:lnTo>
                    <a:pt x="24" y="66"/>
                  </a:lnTo>
                  <a:lnTo>
                    <a:pt x="96" y="30"/>
                  </a:lnTo>
                  <a:lnTo>
                    <a:pt x="78" y="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12" y="66"/>
                  </a:lnTo>
                  <a:lnTo>
                    <a:pt x="24" y="66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46" name="Freeform 264"/>
            <p:cNvSpPr>
              <a:spLocks/>
            </p:cNvSpPr>
            <p:nvPr/>
          </p:nvSpPr>
          <p:spPr bwMode="auto">
            <a:xfrm>
              <a:off x="2816" y="1634"/>
              <a:ext cx="24" cy="30"/>
            </a:xfrm>
            <a:custGeom>
              <a:avLst/>
              <a:gdLst>
                <a:gd name="T0" fmla="*/ 24 w 24"/>
                <a:gd name="T1" fmla="*/ 24 h 30"/>
                <a:gd name="T2" fmla="*/ 18 w 24"/>
                <a:gd name="T3" fmla="*/ 12 h 30"/>
                <a:gd name="T4" fmla="*/ 6 w 24"/>
                <a:gd name="T5" fmla="*/ 6 h 30"/>
                <a:gd name="T6" fmla="*/ 6 w 24"/>
                <a:gd name="T7" fmla="*/ 0 h 30"/>
                <a:gd name="T8" fmla="*/ 0 w 24"/>
                <a:gd name="T9" fmla="*/ 12 h 30"/>
                <a:gd name="T10" fmla="*/ 0 w 24"/>
                <a:gd name="T11" fmla="*/ 24 h 30"/>
                <a:gd name="T12" fmla="*/ 12 w 24"/>
                <a:gd name="T13" fmla="*/ 30 h 30"/>
                <a:gd name="T14" fmla="*/ 24 w 24"/>
                <a:gd name="T15" fmla="*/ 30 h 30"/>
                <a:gd name="T16" fmla="*/ 24 w 24"/>
                <a:gd name="T17" fmla="*/ 24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0">
                  <a:moveTo>
                    <a:pt x="24" y="24"/>
                  </a:moveTo>
                  <a:lnTo>
                    <a:pt x="18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24" y="3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47" name="Freeform 265"/>
            <p:cNvSpPr>
              <a:spLocks/>
            </p:cNvSpPr>
            <p:nvPr/>
          </p:nvSpPr>
          <p:spPr bwMode="auto">
            <a:xfrm>
              <a:off x="2558" y="1640"/>
              <a:ext cx="282" cy="270"/>
            </a:xfrm>
            <a:custGeom>
              <a:avLst/>
              <a:gdLst>
                <a:gd name="T0" fmla="*/ 24 w 282"/>
                <a:gd name="T1" fmla="*/ 258 h 270"/>
                <a:gd name="T2" fmla="*/ 24 w 282"/>
                <a:gd name="T3" fmla="*/ 264 h 270"/>
                <a:gd name="T4" fmla="*/ 282 w 282"/>
                <a:gd name="T5" fmla="*/ 18 h 270"/>
                <a:gd name="T6" fmla="*/ 264 w 282"/>
                <a:gd name="T7" fmla="*/ 0 h 270"/>
                <a:gd name="T8" fmla="*/ 0 w 282"/>
                <a:gd name="T9" fmla="*/ 246 h 270"/>
                <a:gd name="T10" fmla="*/ 0 w 282"/>
                <a:gd name="T11" fmla="*/ 252 h 270"/>
                <a:gd name="T12" fmla="*/ 0 w 282"/>
                <a:gd name="T13" fmla="*/ 246 h 270"/>
                <a:gd name="T14" fmla="*/ 0 w 282"/>
                <a:gd name="T15" fmla="*/ 258 h 270"/>
                <a:gd name="T16" fmla="*/ 0 w 282"/>
                <a:gd name="T17" fmla="*/ 264 h 270"/>
                <a:gd name="T18" fmla="*/ 12 w 282"/>
                <a:gd name="T19" fmla="*/ 270 h 270"/>
                <a:gd name="T20" fmla="*/ 24 w 282"/>
                <a:gd name="T21" fmla="*/ 264 h 270"/>
                <a:gd name="T22" fmla="*/ 24 w 282"/>
                <a:gd name="T23" fmla="*/ 258 h 2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2" h="270">
                  <a:moveTo>
                    <a:pt x="24" y="258"/>
                  </a:moveTo>
                  <a:lnTo>
                    <a:pt x="24" y="264"/>
                  </a:lnTo>
                  <a:lnTo>
                    <a:pt x="282" y="18"/>
                  </a:lnTo>
                  <a:lnTo>
                    <a:pt x="264" y="0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46"/>
                  </a:lnTo>
                  <a:lnTo>
                    <a:pt x="0" y="258"/>
                  </a:lnTo>
                  <a:lnTo>
                    <a:pt x="0" y="264"/>
                  </a:lnTo>
                  <a:lnTo>
                    <a:pt x="12" y="270"/>
                  </a:lnTo>
                  <a:lnTo>
                    <a:pt x="24" y="264"/>
                  </a:lnTo>
                  <a:lnTo>
                    <a:pt x="24" y="258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48" name="Freeform 266"/>
            <p:cNvSpPr>
              <a:spLocks/>
            </p:cNvSpPr>
            <p:nvPr/>
          </p:nvSpPr>
          <p:spPr bwMode="auto">
            <a:xfrm>
              <a:off x="2558" y="1886"/>
              <a:ext cx="24" cy="24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12 h 24"/>
                <a:gd name="T4" fmla="*/ 0 w 24"/>
                <a:gd name="T5" fmla="*/ 6 h 24"/>
                <a:gd name="T6" fmla="*/ 0 w 24"/>
                <a:gd name="T7" fmla="*/ 0 h 24"/>
                <a:gd name="T8" fmla="*/ 0 w 24"/>
                <a:gd name="T9" fmla="*/ 12 h 24"/>
                <a:gd name="T10" fmla="*/ 0 w 24"/>
                <a:gd name="T11" fmla="*/ 18 h 24"/>
                <a:gd name="T12" fmla="*/ 12 w 24"/>
                <a:gd name="T13" fmla="*/ 24 h 24"/>
                <a:gd name="T14" fmla="*/ 24 w 24"/>
                <a:gd name="T15" fmla="*/ 18 h 24"/>
                <a:gd name="T16" fmla="*/ 24 w 24"/>
                <a:gd name="T17" fmla="*/ 12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12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49" name="Freeform 267"/>
            <p:cNvSpPr>
              <a:spLocks/>
            </p:cNvSpPr>
            <p:nvPr/>
          </p:nvSpPr>
          <p:spPr bwMode="auto">
            <a:xfrm>
              <a:off x="2546" y="1892"/>
              <a:ext cx="36" cy="96"/>
            </a:xfrm>
            <a:custGeom>
              <a:avLst/>
              <a:gdLst>
                <a:gd name="T0" fmla="*/ 30 w 36"/>
                <a:gd name="T1" fmla="*/ 90 h 96"/>
                <a:gd name="T2" fmla="*/ 30 w 36"/>
                <a:gd name="T3" fmla="*/ 84 h 96"/>
                <a:gd name="T4" fmla="*/ 36 w 36"/>
                <a:gd name="T5" fmla="*/ 6 h 96"/>
                <a:gd name="T6" fmla="*/ 12 w 36"/>
                <a:gd name="T7" fmla="*/ 0 h 96"/>
                <a:gd name="T8" fmla="*/ 0 w 36"/>
                <a:gd name="T9" fmla="*/ 84 h 96"/>
                <a:gd name="T10" fmla="*/ 0 w 36"/>
                <a:gd name="T11" fmla="*/ 78 h 96"/>
                <a:gd name="T12" fmla="*/ 0 w 36"/>
                <a:gd name="T13" fmla="*/ 84 h 96"/>
                <a:gd name="T14" fmla="*/ 6 w 36"/>
                <a:gd name="T15" fmla="*/ 96 h 96"/>
                <a:gd name="T16" fmla="*/ 18 w 36"/>
                <a:gd name="T17" fmla="*/ 96 h 96"/>
                <a:gd name="T18" fmla="*/ 24 w 36"/>
                <a:gd name="T19" fmla="*/ 96 h 96"/>
                <a:gd name="T20" fmla="*/ 30 w 36"/>
                <a:gd name="T21" fmla="*/ 84 h 96"/>
                <a:gd name="T22" fmla="*/ 30 w 36"/>
                <a:gd name="T23" fmla="*/ 90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96">
                  <a:moveTo>
                    <a:pt x="30" y="90"/>
                  </a:moveTo>
                  <a:lnTo>
                    <a:pt x="30" y="84"/>
                  </a:lnTo>
                  <a:lnTo>
                    <a:pt x="36" y="6"/>
                  </a:lnTo>
                  <a:lnTo>
                    <a:pt x="12" y="0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30" y="84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0" name="Freeform 268"/>
            <p:cNvSpPr>
              <a:spLocks/>
            </p:cNvSpPr>
            <p:nvPr/>
          </p:nvSpPr>
          <p:spPr bwMode="auto">
            <a:xfrm>
              <a:off x="2546" y="1970"/>
              <a:ext cx="30" cy="18"/>
            </a:xfrm>
            <a:custGeom>
              <a:avLst/>
              <a:gdLst>
                <a:gd name="T0" fmla="*/ 30 w 30"/>
                <a:gd name="T1" fmla="*/ 12 h 18"/>
                <a:gd name="T2" fmla="*/ 18 w 30"/>
                <a:gd name="T3" fmla="*/ 6 h 18"/>
                <a:gd name="T4" fmla="*/ 0 w 30"/>
                <a:gd name="T5" fmla="*/ 0 h 18"/>
                <a:gd name="T6" fmla="*/ 0 w 30"/>
                <a:gd name="T7" fmla="*/ 6 h 18"/>
                <a:gd name="T8" fmla="*/ 6 w 30"/>
                <a:gd name="T9" fmla="*/ 18 h 18"/>
                <a:gd name="T10" fmla="*/ 18 w 30"/>
                <a:gd name="T11" fmla="*/ 18 h 18"/>
                <a:gd name="T12" fmla="*/ 24 w 30"/>
                <a:gd name="T13" fmla="*/ 18 h 18"/>
                <a:gd name="T14" fmla="*/ 30 w 30"/>
                <a:gd name="T15" fmla="*/ 6 h 18"/>
                <a:gd name="T16" fmla="*/ 30 w 30"/>
                <a:gd name="T17" fmla="*/ 1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8">
                  <a:moveTo>
                    <a:pt x="30" y="12"/>
                  </a:moveTo>
                  <a:lnTo>
                    <a:pt x="18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1" name="Freeform 269"/>
            <p:cNvSpPr>
              <a:spLocks/>
            </p:cNvSpPr>
            <p:nvPr/>
          </p:nvSpPr>
          <p:spPr bwMode="auto">
            <a:xfrm>
              <a:off x="2540" y="1970"/>
              <a:ext cx="36" cy="48"/>
            </a:xfrm>
            <a:custGeom>
              <a:avLst/>
              <a:gdLst>
                <a:gd name="T0" fmla="*/ 30 w 36"/>
                <a:gd name="T1" fmla="*/ 42 h 48"/>
                <a:gd name="T2" fmla="*/ 30 w 36"/>
                <a:gd name="T3" fmla="*/ 36 h 48"/>
                <a:gd name="T4" fmla="*/ 36 w 36"/>
                <a:gd name="T5" fmla="*/ 12 h 48"/>
                <a:gd name="T6" fmla="*/ 6 w 36"/>
                <a:gd name="T7" fmla="*/ 0 h 48"/>
                <a:gd name="T8" fmla="*/ 0 w 36"/>
                <a:gd name="T9" fmla="*/ 30 h 48"/>
                <a:gd name="T10" fmla="*/ 0 w 36"/>
                <a:gd name="T11" fmla="*/ 42 h 48"/>
                <a:gd name="T12" fmla="*/ 12 w 36"/>
                <a:gd name="T13" fmla="*/ 48 h 48"/>
                <a:gd name="T14" fmla="*/ 24 w 36"/>
                <a:gd name="T15" fmla="*/ 48 h 48"/>
                <a:gd name="T16" fmla="*/ 30 w 36"/>
                <a:gd name="T17" fmla="*/ 36 h 48"/>
                <a:gd name="T18" fmla="*/ 30 w 36"/>
                <a:gd name="T19" fmla="*/ 42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" h="48">
                  <a:moveTo>
                    <a:pt x="30" y="42"/>
                  </a:moveTo>
                  <a:lnTo>
                    <a:pt x="30" y="36"/>
                  </a:lnTo>
                  <a:lnTo>
                    <a:pt x="36" y="12"/>
                  </a:lnTo>
                  <a:lnTo>
                    <a:pt x="6" y="0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12" y="48"/>
                  </a:lnTo>
                  <a:lnTo>
                    <a:pt x="24" y="48"/>
                  </a:lnTo>
                  <a:lnTo>
                    <a:pt x="30" y="36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2" name="Freeform 270"/>
            <p:cNvSpPr>
              <a:spLocks/>
            </p:cNvSpPr>
            <p:nvPr/>
          </p:nvSpPr>
          <p:spPr bwMode="auto">
            <a:xfrm>
              <a:off x="2540" y="2000"/>
              <a:ext cx="30" cy="18"/>
            </a:xfrm>
            <a:custGeom>
              <a:avLst/>
              <a:gdLst>
                <a:gd name="T0" fmla="*/ 30 w 30"/>
                <a:gd name="T1" fmla="*/ 12 h 18"/>
                <a:gd name="T2" fmla="*/ 12 w 30"/>
                <a:gd name="T3" fmla="*/ 6 h 18"/>
                <a:gd name="T4" fmla="*/ 0 w 30"/>
                <a:gd name="T5" fmla="*/ 0 h 18"/>
                <a:gd name="T6" fmla="*/ 0 w 30"/>
                <a:gd name="T7" fmla="*/ 12 h 18"/>
                <a:gd name="T8" fmla="*/ 12 w 30"/>
                <a:gd name="T9" fmla="*/ 18 h 18"/>
                <a:gd name="T10" fmla="*/ 24 w 30"/>
                <a:gd name="T11" fmla="*/ 18 h 18"/>
                <a:gd name="T12" fmla="*/ 30 w 30"/>
                <a:gd name="T13" fmla="*/ 6 h 18"/>
                <a:gd name="T14" fmla="*/ 30 w 30"/>
                <a:gd name="T15" fmla="*/ 12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18">
                  <a:moveTo>
                    <a:pt x="30" y="12"/>
                  </a:moveTo>
                  <a:lnTo>
                    <a:pt x="12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30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3" name="Freeform 271"/>
            <p:cNvSpPr>
              <a:spLocks/>
            </p:cNvSpPr>
            <p:nvPr/>
          </p:nvSpPr>
          <p:spPr bwMode="auto">
            <a:xfrm>
              <a:off x="2534" y="2000"/>
              <a:ext cx="36" cy="48"/>
            </a:xfrm>
            <a:custGeom>
              <a:avLst/>
              <a:gdLst>
                <a:gd name="T0" fmla="*/ 24 w 36"/>
                <a:gd name="T1" fmla="*/ 42 h 48"/>
                <a:gd name="T2" fmla="*/ 24 w 36"/>
                <a:gd name="T3" fmla="*/ 36 h 48"/>
                <a:gd name="T4" fmla="*/ 36 w 36"/>
                <a:gd name="T5" fmla="*/ 12 h 48"/>
                <a:gd name="T6" fmla="*/ 6 w 36"/>
                <a:gd name="T7" fmla="*/ 0 h 48"/>
                <a:gd name="T8" fmla="*/ 0 w 36"/>
                <a:gd name="T9" fmla="*/ 30 h 48"/>
                <a:gd name="T10" fmla="*/ 0 w 36"/>
                <a:gd name="T11" fmla="*/ 42 h 48"/>
                <a:gd name="T12" fmla="*/ 6 w 36"/>
                <a:gd name="T13" fmla="*/ 48 h 48"/>
                <a:gd name="T14" fmla="*/ 18 w 36"/>
                <a:gd name="T15" fmla="*/ 48 h 48"/>
                <a:gd name="T16" fmla="*/ 24 w 36"/>
                <a:gd name="T17" fmla="*/ 36 h 48"/>
                <a:gd name="T18" fmla="*/ 24 w 36"/>
                <a:gd name="T19" fmla="*/ 42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" h="48">
                  <a:moveTo>
                    <a:pt x="24" y="42"/>
                  </a:moveTo>
                  <a:lnTo>
                    <a:pt x="24" y="36"/>
                  </a:lnTo>
                  <a:lnTo>
                    <a:pt x="36" y="12"/>
                  </a:lnTo>
                  <a:lnTo>
                    <a:pt x="6" y="0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8" y="48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4" name="Freeform 272"/>
            <p:cNvSpPr>
              <a:spLocks/>
            </p:cNvSpPr>
            <p:nvPr/>
          </p:nvSpPr>
          <p:spPr bwMode="auto">
            <a:xfrm>
              <a:off x="2534" y="2030"/>
              <a:ext cx="24" cy="18"/>
            </a:xfrm>
            <a:custGeom>
              <a:avLst/>
              <a:gdLst>
                <a:gd name="T0" fmla="*/ 24 w 24"/>
                <a:gd name="T1" fmla="*/ 12 h 18"/>
                <a:gd name="T2" fmla="*/ 12 w 24"/>
                <a:gd name="T3" fmla="*/ 6 h 18"/>
                <a:gd name="T4" fmla="*/ 0 w 24"/>
                <a:gd name="T5" fmla="*/ 0 h 18"/>
                <a:gd name="T6" fmla="*/ 0 w 24"/>
                <a:gd name="T7" fmla="*/ 12 h 18"/>
                <a:gd name="T8" fmla="*/ 6 w 24"/>
                <a:gd name="T9" fmla="*/ 18 h 18"/>
                <a:gd name="T10" fmla="*/ 18 w 24"/>
                <a:gd name="T11" fmla="*/ 18 h 18"/>
                <a:gd name="T12" fmla="*/ 24 w 24"/>
                <a:gd name="T13" fmla="*/ 6 h 18"/>
                <a:gd name="T14" fmla="*/ 24 w 24"/>
                <a:gd name="T15" fmla="*/ 12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18">
                  <a:moveTo>
                    <a:pt x="24" y="12"/>
                  </a:moveTo>
                  <a:lnTo>
                    <a:pt x="12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5" name="Freeform 273"/>
            <p:cNvSpPr>
              <a:spLocks/>
            </p:cNvSpPr>
            <p:nvPr/>
          </p:nvSpPr>
          <p:spPr bwMode="auto">
            <a:xfrm>
              <a:off x="2522" y="2030"/>
              <a:ext cx="36" cy="36"/>
            </a:xfrm>
            <a:custGeom>
              <a:avLst/>
              <a:gdLst>
                <a:gd name="T0" fmla="*/ 30 w 36"/>
                <a:gd name="T1" fmla="*/ 24 h 36"/>
                <a:gd name="T2" fmla="*/ 30 w 36"/>
                <a:gd name="T3" fmla="*/ 30 h 36"/>
                <a:gd name="T4" fmla="*/ 36 w 36"/>
                <a:gd name="T5" fmla="*/ 12 h 36"/>
                <a:gd name="T6" fmla="*/ 12 w 36"/>
                <a:gd name="T7" fmla="*/ 0 h 36"/>
                <a:gd name="T8" fmla="*/ 6 w 36"/>
                <a:gd name="T9" fmla="*/ 18 h 36"/>
                <a:gd name="T10" fmla="*/ 0 w 36"/>
                <a:gd name="T11" fmla="*/ 24 h 36"/>
                <a:gd name="T12" fmla="*/ 6 w 36"/>
                <a:gd name="T13" fmla="*/ 18 h 36"/>
                <a:gd name="T14" fmla="*/ 6 w 36"/>
                <a:gd name="T15" fmla="*/ 30 h 36"/>
                <a:gd name="T16" fmla="*/ 12 w 36"/>
                <a:gd name="T17" fmla="*/ 36 h 36"/>
                <a:gd name="T18" fmla="*/ 24 w 36"/>
                <a:gd name="T19" fmla="*/ 36 h 36"/>
                <a:gd name="T20" fmla="*/ 30 w 36"/>
                <a:gd name="T21" fmla="*/ 30 h 36"/>
                <a:gd name="T22" fmla="*/ 30 w 36"/>
                <a:gd name="T23" fmla="*/ 24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6">
                  <a:moveTo>
                    <a:pt x="30" y="24"/>
                  </a:moveTo>
                  <a:lnTo>
                    <a:pt x="30" y="30"/>
                  </a:lnTo>
                  <a:lnTo>
                    <a:pt x="36" y="12"/>
                  </a:lnTo>
                  <a:lnTo>
                    <a:pt x="12" y="0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6" name="Freeform 274"/>
            <p:cNvSpPr>
              <a:spLocks/>
            </p:cNvSpPr>
            <p:nvPr/>
          </p:nvSpPr>
          <p:spPr bwMode="auto">
            <a:xfrm>
              <a:off x="2522" y="2048"/>
              <a:ext cx="30" cy="18"/>
            </a:xfrm>
            <a:custGeom>
              <a:avLst/>
              <a:gdLst>
                <a:gd name="T0" fmla="*/ 30 w 30"/>
                <a:gd name="T1" fmla="*/ 6 h 18"/>
                <a:gd name="T2" fmla="*/ 18 w 30"/>
                <a:gd name="T3" fmla="*/ 6 h 18"/>
                <a:gd name="T4" fmla="*/ 0 w 30"/>
                <a:gd name="T5" fmla="*/ 6 h 18"/>
                <a:gd name="T6" fmla="*/ 6 w 30"/>
                <a:gd name="T7" fmla="*/ 0 h 18"/>
                <a:gd name="T8" fmla="*/ 6 w 30"/>
                <a:gd name="T9" fmla="*/ 12 h 18"/>
                <a:gd name="T10" fmla="*/ 12 w 30"/>
                <a:gd name="T11" fmla="*/ 18 h 18"/>
                <a:gd name="T12" fmla="*/ 24 w 30"/>
                <a:gd name="T13" fmla="*/ 18 h 18"/>
                <a:gd name="T14" fmla="*/ 30 w 30"/>
                <a:gd name="T15" fmla="*/ 12 h 18"/>
                <a:gd name="T16" fmla="*/ 30 w 30"/>
                <a:gd name="T17" fmla="*/ 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8">
                  <a:moveTo>
                    <a:pt x="30" y="6"/>
                  </a:moveTo>
                  <a:lnTo>
                    <a:pt x="18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7" name="Freeform 275"/>
            <p:cNvSpPr>
              <a:spLocks/>
            </p:cNvSpPr>
            <p:nvPr/>
          </p:nvSpPr>
          <p:spPr bwMode="auto">
            <a:xfrm>
              <a:off x="2522" y="2054"/>
              <a:ext cx="60" cy="216"/>
            </a:xfrm>
            <a:custGeom>
              <a:avLst/>
              <a:gdLst>
                <a:gd name="T0" fmla="*/ 60 w 60"/>
                <a:gd name="T1" fmla="*/ 192 h 216"/>
                <a:gd name="T2" fmla="*/ 60 w 60"/>
                <a:gd name="T3" fmla="*/ 198 h 216"/>
                <a:gd name="T4" fmla="*/ 30 w 60"/>
                <a:gd name="T5" fmla="*/ 0 h 216"/>
                <a:gd name="T6" fmla="*/ 0 w 60"/>
                <a:gd name="T7" fmla="*/ 0 h 216"/>
                <a:gd name="T8" fmla="*/ 36 w 60"/>
                <a:gd name="T9" fmla="*/ 204 h 216"/>
                <a:gd name="T10" fmla="*/ 42 w 60"/>
                <a:gd name="T11" fmla="*/ 210 h 216"/>
                <a:gd name="T12" fmla="*/ 36 w 60"/>
                <a:gd name="T13" fmla="*/ 204 h 216"/>
                <a:gd name="T14" fmla="*/ 42 w 60"/>
                <a:gd name="T15" fmla="*/ 210 h 216"/>
                <a:gd name="T16" fmla="*/ 48 w 60"/>
                <a:gd name="T17" fmla="*/ 216 h 216"/>
                <a:gd name="T18" fmla="*/ 60 w 60"/>
                <a:gd name="T19" fmla="*/ 210 h 216"/>
                <a:gd name="T20" fmla="*/ 60 w 60"/>
                <a:gd name="T21" fmla="*/ 198 h 216"/>
                <a:gd name="T22" fmla="*/ 60 w 60"/>
                <a:gd name="T23" fmla="*/ 192 h 2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216">
                  <a:moveTo>
                    <a:pt x="60" y="192"/>
                  </a:moveTo>
                  <a:lnTo>
                    <a:pt x="60" y="19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36" y="204"/>
                  </a:lnTo>
                  <a:lnTo>
                    <a:pt x="42" y="210"/>
                  </a:lnTo>
                  <a:lnTo>
                    <a:pt x="36" y="204"/>
                  </a:lnTo>
                  <a:lnTo>
                    <a:pt x="42" y="210"/>
                  </a:lnTo>
                  <a:lnTo>
                    <a:pt x="48" y="216"/>
                  </a:lnTo>
                  <a:lnTo>
                    <a:pt x="60" y="210"/>
                  </a:lnTo>
                  <a:lnTo>
                    <a:pt x="60" y="198"/>
                  </a:lnTo>
                  <a:lnTo>
                    <a:pt x="60" y="192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8" name="Freeform 276"/>
            <p:cNvSpPr>
              <a:spLocks/>
            </p:cNvSpPr>
            <p:nvPr/>
          </p:nvSpPr>
          <p:spPr bwMode="auto">
            <a:xfrm>
              <a:off x="2558" y="2246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12 w 24"/>
                <a:gd name="T3" fmla="*/ 6 h 24"/>
                <a:gd name="T4" fmla="*/ 6 w 24"/>
                <a:gd name="T5" fmla="*/ 18 h 24"/>
                <a:gd name="T6" fmla="*/ 0 w 24"/>
                <a:gd name="T7" fmla="*/ 12 h 24"/>
                <a:gd name="T8" fmla="*/ 6 w 24"/>
                <a:gd name="T9" fmla="*/ 18 h 24"/>
                <a:gd name="T10" fmla="*/ 12 w 24"/>
                <a:gd name="T11" fmla="*/ 24 h 24"/>
                <a:gd name="T12" fmla="*/ 24 w 24"/>
                <a:gd name="T13" fmla="*/ 18 h 24"/>
                <a:gd name="T14" fmla="*/ 24 w 24"/>
                <a:gd name="T15" fmla="*/ 6 h 24"/>
                <a:gd name="T16" fmla="*/ 24 w 24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lnTo>
                    <a:pt x="12" y="6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59" name="Freeform 277"/>
            <p:cNvSpPr>
              <a:spLocks/>
            </p:cNvSpPr>
            <p:nvPr/>
          </p:nvSpPr>
          <p:spPr bwMode="auto">
            <a:xfrm>
              <a:off x="2564" y="2246"/>
              <a:ext cx="48" cy="42"/>
            </a:xfrm>
            <a:custGeom>
              <a:avLst/>
              <a:gdLst>
                <a:gd name="T0" fmla="*/ 42 w 48"/>
                <a:gd name="T1" fmla="*/ 18 h 42"/>
                <a:gd name="T2" fmla="*/ 18 w 48"/>
                <a:gd name="T3" fmla="*/ 0 h 42"/>
                <a:gd name="T4" fmla="*/ 0 w 48"/>
                <a:gd name="T5" fmla="*/ 18 h 42"/>
                <a:gd name="T6" fmla="*/ 24 w 48"/>
                <a:gd name="T7" fmla="*/ 42 h 42"/>
                <a:gd name="T8" fmla="*/ 18 w 48"/>
                <a:gd name="T9" fmla="*/ 36 h 42"/>
                <a:gd name="T10" fmla="*/ 24 w 48"/>
                <a:gd name="T11" fmla="*/ 42 h 42"/>
                <a:gd name="T12" fmla="*/ 30 w 48"/>
                <a:gd name="T13" fmla="*/ 42 h 42"/>
                <a:gd name="T14" fmla="*/ 42 w 48"/>
                <a:gd name="T15" fmla="*/ 36 h 42"/>
                <a:gd name="T16" fmla="*/ 48 w 48"/>
                <a:gd name="T17" fmla="*/ 30 h 42"/>
                <a:gd name="T18" fmla="*/ 42 w 48"/>
                <a:gd name="T19" fmla="*/ 18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2">
                  <a:moveTo>
                    <a:pt x="42" y="18"/>
                  </a:moveTo>
                  <a:lnTo>
                    <a:pt x="18" y="0"/>
                  </a:lnTo>
                  <a:lnTo>
                    <a:pt x="0" y="18"/>
                  </a:lnTo>
                  <a:lnTo>
                    <a:pt x="24" y="42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2" y="18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0" name="Freeform 278"/>
            <p:cNvSpPr>
              <a:spLocks/>
            </p:cNvSpPr>
            <p:nvPr/>
          </p:nvSpPr>
          <p:spPr bwMode="auto">
            <a:xfrm>
              <a:off x="2582" y="2264"/>
              <a:ext cx="30" cy="24"/>
            </a:xfrm>
            <a:custGeom>
              <a:avLst/>
              <a:gdLst>
                <a:gd name="T0" fmla="*/ 24 w 30"/>
                <a:gd name="T1" fmla="*/ 0 h 24"/>
                <a:gd name="T2" fmla="*/ 12 w 30"/>
                <a:gd name="T3" fmla="*/ 12 h 24"/>
                <a:gd name="T4" fmla="*/ 0 w 30"/>
                <a:gd name="T5" fmla="*/ 18 h 24"/>
                <a:gd name="T6" fmla="*/ 6 w 30"/>
                <a:gd name="T7" fmla="*/ 24 h 24"/>
                <a:gd name="T8" fmla="*/ 12 w 30"/>
                <a:gd name="T9" fmla="*/ 24 h 24"/>
                <a:gd name="T10" fmla="*/ 24 w 30"/>
                <a:gd name="T11" fmla="*/ 18 h 24"/>
                <a:gd name="T12" fmla="*/ 30 w 30"/>
                <a:gd name="T13" fmla="*/ 12 h 24"/>
                <a:gd name="T14" fmla="*/ 24 w 30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24">
                  <a:moveTo>
                    <a:pt x="24" y="0"/>
                  </a:moveTo>
                  <a:lnTo>
                    <a:pt x="12" y="12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1" name="Freeform 279"/>
            <p:cNvSpPr>
              <a:spLocks/>
            </p:cNvSpPr>
            <p:nvPr/>
          </p:nvSpPr>
          <p:spPr bwMode="auto">
            <a:xfrm>
              <a:off x="2582" y="2264"/>
              <a:ext cx="48" cy="54"/>
            </a:xfrm>
            <a:custGeom>
              <a:avLst/>
              <a:gdLst>
                <a:gd name="T0" fmla="*/ 48 w 48"/>
                <a:gd name="T1" fmla="*/ 30 h 54"/>
                <a:gd name="T2" fmla="*/ 24 w 48"/>
                <a:gd name="T3" fmla="*/ 0 h 54"/>
                <a:gd name="T4" fmla="*/ 0 w 48"/>
                <a:gd name="T5" fmla="*/ 18 h 54"/>
                <a:gd name="T6" fmla="*/ 24 w 48"/>
                <a:gd name="T7" fmla="*/ 48 h 54"/>
                <a:gd name="T8" fmla="*/ 36 w 48"/>
                <a:gd name="T9" fmla="*/ 54 h 54"/>
                <a:gd name="T10" fmla="*/ 48 w 48"/>
                <a:gd name="T11" fmla="*/ 48 h 54"/>
                <a:gd name="T12" fmla="*/ 48 w 48"/>
                <a:gd name="T13" fmla="*/ 42 h 54"/>
                <a:gd name="T14" fmla="*/ 48 w 48"/>
                <a:gd name="T15" fmla="*/ 3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54">
                  <a:moveTo>
                    <a:pt x="48" y="30"/>
                  </a:moveTo>
                  <a:lnTo>
                    <a:pt x="24" y="0"/>
                  </a:lnTo>
                  <a:lnTo>
                    <a:pt x="0" y="18"/>
                  </a:lnTo>
                  <a:lnTo>
                    <a:pt x="24" y="48"/>
                  </a:lnTo>
                  <a:lnTo>
                    <a:pt x="36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2" name="Freeform 280"/>
            <p:cNvSpPr>
              <a:spLocks/>
            </p:cNvSpPr>
            <p:nvPr/>
          </p:nvSpPr>
          <p:spPr bwMode="auto">
            <a:xfrm>
              <a:off x="2606" y="2294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12 w 24"/>
                <a:gd name="T3" fmla="*/ 6 h 24"/>
                <a:gd name="T4" fmla="*/ 0 w 24"/>
                <a:gd name="T5" fmla="*/ 18 h 24"/>
                <a:gd name="T6" fmla="*/ 12 w 24"/>
                <a:gd name="T7" fmla="*/ 24 h 24"/>
                <a:gd name="T8" fmla="*/ 24 w 24"/>
                <a:gd name="T9" fmla="*/ 18 h 24"/>
                <a:gd name="T10" fmla="*/ 24 w 24"/>
                <a:gd name="T11" fmla="*/ 12 h 24"/>
                <a:gd name="T12" fmla="*/ 24 w 2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lnTo>
                    <a:pt x="12" y="6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3" name="Freeform 281"/>
            <p:cNvSpPr>
              <a:spLocks/>
            </p:cNvSpPr>
            <p:nvPr/>
          </p:nvSpPr>
          <p:spPr bwMode="auto">
            <a:xfrm>
              <a:off x="2606" y="2294"/>
              <a:ext cx="72" cy="72"/>
            </a:xfrm>
            <a:custGeom>
              <a:avLst/>
              <a:gdLst>
                <a:gd name="T0" fmla="*/ 66 w 72"/>
                <a:gd name="T1" fmla="*/ 48 h 72"/>
                <a:gd name="T2" fmla="*/ 72 w 72"/>
                <a:gd name="T3" fmla="*/ 48 h 72"/>
                <a:gd name="T4" fmla="*/ 24 w 72"/>
                <a:gd name="T5" fmla="*/ 0 h 72"/>
                <a:gd name="T6" fmla="*/ 0 w 72"/>
                <a:gd name="T7" fmla="*/ 18 h 72"/>
                <a:gd name="T8" fmla="*/ 48 w 72"/>
                <a:gd name="T9" fmla="*/ 66 h 72"/>
                <a:gd name="T10" fmla="*/ 60 w 72"/>
                <a:gd name="T11" fmla="*/ 72 h 72"/>
                <a:gd name="T12" fmla="*/ 72 w 72"/>
                <a:gd name="T13" fmla="*/ 66 h 72"/>
                <a:gd name="T14" fmla="*/ 72 w 72"/>
                <a:gd name="T15" fmla="*/ 60 h 72"/>
                <a:gd name="T16" fmla="*/ 72 w 72"/>
                <a:gd name="T17" fmla="*/ 48 h 72"/>
                <a:gd name="T18" fmla="*/ 66 w 72"/>
                <a:gd name="T19" fmla="*/ 48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" h="72">
                  <a:moveTo>
                    <a:pt x="66" y="48"/>
                  </a:moveTo>
                  <a:lnTo>
                    <a:pt x="72" y="48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48" y="66"/>
                  </a:lnTo>
                  <a:lnTo>
                    <a:pt x="60" y="72"/>
                  </a:lnTo>
                  <a:lnTo>
                    <a:pt x="72" y="66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4" name="Freeform 282"/>
            <p:cNvSpPr>
              <a:spLocks/>
            </p:cNvSpPr>
            <p:nvPr/>
          </p:nvSpPr>
          <p:spPr bwMode="auto">
            <a:xfrm>
              <a:off x="2654" y="2342"/>
              <a:ext cx="24" cy="24"/>
            </a:xfrm>
            <a:custGeom>
              <a:avLst/>
              <a:gdLst>
                <a:gd name="T0" fmla="*/ 18 w 24"/>
                <a:gd name="T1" fmla="*/ 0 h 24"/>
                <a:gd name="T2" fmla="*/ 12 w 24"/>
                <a:gd name="T3" fmla="*/ 12 h 24"/>
                <a:gd name="T4" fmla="*/ 0 w 24"/>
                <a:gd name="T5" fmla="*/ 18 h 24"/>
                <a:gd name="T6" fmla="*/ 12 w 24"/>
                <a:gd name="T7" fmla="*/ 24 h 24"/>
                <a:gd name="T8" fmla="*/ 24 w 24"/>
                <a:gd name="T9" fmla="*/ 18 h 24"/>
                <a:gd name="T10" fmla="*/ 24 w 24"/>
                <a:gd name="T11" fmla="*/ 12 h 24"/>
                <a:gd name="T12" fmla="*/ 24 w 24"/>
                <a:gd name="T13" fmla="*/ 0 h 24"/>
                <a:gd name="T14" fmla="*/ 18 w 24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24">
                  <a:moveTo>
                    <a:pt x="18" y="0"/>
                  </a:moveTo>
                  <a:lnTo>
                    <a:pt x="12" y="12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5" name="Freeform 283"/>
            <p:cNvSpPr>
              <a:spLocks/>
            </p:cNvSpPr>
            <p:nvPr/>
          </p:nvSpPr>
          <p:spPr bwMode="auto">
            <a:xfrm>
              <a:off x="2654" y="2342"/>
              <a:ext cx="96" cy="84"/>
            </a:xfrm>
            <a:custGeom>
              <a:avLst/>
              <a:gdLst>
                <a:gd name="T0" fmla="*/ 96 w 96"/>
                <a:gd name="T1" fmla="*/ 60 h 84"/>
                <a:gd name="T2" fmla="*/ 90 w 96"/>
                <a:gd name="T3" fmla="*/ 60 h 84"/>
                <a:gd name="T4" fmla="*/ 18 w 96"/>
                <a:gd name="T5" fmla="*/ 0 h 84"/>
                <a:gd name="T6" fmla="*/ 0 w 96"/>
                <a:gd name="T7" fmla="*/ 18 h 84"/>
                <a:gd name="T8" fmla="*/ 72 w 96"/>
                <a:gd name="T9" fmla="*/ 78 h 84"/>
                <a:gd name="T10" fmla="*/ 84 w 96"/>
                <a:gd name="T11" fmla="*/ 84 h 84"/>
                <a:gd name="T12" fmla="*/ 96 w 96"/>
                <a:gd name="T13" fmla="*/ 78 h 84"/>
                <a:gd name="T14" fmla="*/ 96 w 96"/>
                <a:gd name="T15" fmla="*/ 66 h 84"/>
                <a:gd name="T16" fmla="*/ 90 w 96"/>
                <a:gd name="T17" fmla="*/ 60 h 84"/>
                <a:gd name="T18" fmla="*/ 96 w 96"/>
                <a:gd name="T19" fmla="*/ 60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6" h="84">
                  <a:moveTo>
                    <a:pt x="96" y="60"/>
                  </a:moveTo>
                  <a:lnTo>
                    <a:pt x="90" y="6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72" y="78"/>
                  </a:lnTo>
                  <a:lnTo>
                    <a:pt x="84" y="84"/>
                  </a:lnTo>
                  <a:lnTo>
                    <a:pt x="96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96" y="6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6" name="Freeform 284"/>
            <p:cNvSpPr>
              <a:spLocks/>
            </p:cNvSpPr>
            <p:nvPr/>
          </p:nvSpPr>
          <p:spPr bwMode="auto">
            <a:xfrm>
              <a:off x="2726" y="2402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12 w 24"/>
                <a:gd name="T3" fmla="*/ 12 h 24"/>
                <a:gd name="T4" fmla="*/ 0 w 24"/>
                <a:gd name="T5" fmla="*/ 18 h 24"/>
                <a:gd name="T6" fmla="*/ 12 w 24"/>
                <a:gd name="T7" fmla="*/ 24 h 24"/>
                <a:gd name="T8" fmla="*/ 24 w 24"/>
                <a:gd name="T9" fmla="*/ 18 h 24"/>
                <a:gd name="T10" fmla="*/ 24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lnTo>
                    <a:pt x="12" y="12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24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7" name="Freeform 285"/>
            <p:cNvSpPr>
              <a:spLocks/>
            </p:cNvSpPr>
            <p:nvPr/>
          </p:nvSpPr>
          <p:spPr bwMode="auto">
            <a:xfrm>
              <a:off x="2726" y="2402"/>
              <a:ext cx="42" cy="42"/>
            </a:xfrm>
            <a:custGeom>
              <a:avLst/>
              <a:gdLst>
                <a:gd name="T0" fmla="*/ 36 w 42"/>
                <a:gd name="T1" fmla="*/ 18 h 42"/>
                <a:gd name="T2" fmla="*/ 36 w 42"/>
                <a:gd name="T3" fmla="*/ 24 h 42"/>
                <a:gd name="T4" fmla="*/ 24 w 42"/>
                <a:gd name="T5" fmla="*/ 0 h 42"/>
                <a:gd name="T6" fmla="*/ 0 w 42"/>
                <a:gd name="T7" fmla="*/ 18 h 42"/>
                <a:gd name="T8" fmla="*/ 12 w 42"/>
                <a:gd name="T9" fmla="*/ 36 h 42"/>
                <a:gd name="T10" fmla="*/ 24 w 42"/>
                <a:gd name="T11" fmla="*/ 42 h 42"/>
                <a:gd name="T12" fmla="*/ 36 w 42"/>
                <a:gd name="T13" fmla="*/ 42 h 42"/>
                <a:gd name="T14" fmla="*/ 42 w 42"/>
                <a:gd name="T15" fmla="*/ 30 h 42"/>
                <a:gd name="T16" fmla="*/ 36 w 42"/>
                <a:gd name="T17" fmla="*/ 24 h 42"/>
                <a:gd name="T18" fmla="*/ 36 w 42"/>
                <a:gd name="T19" fmla="*/ 18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42">
                  <a:moveTo>
                    <a:pt x="36" y="18"/>
                  </a:moveTo>
                  <a:lnTo>
                    <a:pt x="36" y="24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12" y="36"/>
                  </a:lnTo>
                  <a:lnTo>
                    <a:pt x="24" y="42"/>
                  </a:lnTo>
                  <a:lnTo>
                    <a:pt x="36" y="42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8" name="Freeform 286"/>
            <p:cNvSpPr>
              <a:spLocks/>
            </p:cNvSpPr>
            <p:nvPr/>
          </p:nvSpPr>
          <p:spPr bwMode="auto">
            <a:xfrm>
              <a:off x="2738" y="2420"/>
              <a:ext cx="30" cy="24"/>
            </a:xfrm>
            <a:custGeom>
              <a:avLst/>
              <a:gdLst>
                <a:gd name="T0" fmla="*/ 24 w 30"/>
                <a:gd name="T1" fmla="*/ 0 h 24"/>
                <a:gd name="T2" fmla="*/ 12 w 30"/>
                <a:gd name="T3" fmla="*/ 12 h 24"/>
                <a:gd name="T4" fmla="*/ 0 w 30"/>
                <a:gd name="T5" fmla="*/ 18 h 24"/>
                <a:gd name="T6" fmla="*/ 12 w 30"/>
                <a:gd name="T7" fmla="*/ 24 h 24"/>
                <a:gd name="T8" fmla="*/ 24 w 30"/>
                <a:gd name="T9" fmla="*/ 24 h 24"/>
                <a:gd name="T10" fmla="*/ 30 w 30"/>
                <a:gd name="T11" fmla="*/ 12 h 24"/>
                <a:gd name="T12" fmla="*/ 24 w 30"/>
                <a:gd name="T13" fmla="*/ 6 h 24"/>
                <a:gd name="T14" fmla="*/ 24 w 30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24">
                  <a:moveTo>
                    <a:pt x="24" y="0"/>
                  </a:moveTo>
                  <a:lnTo>
                    <a:pt x="12" y="12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69" name="Freeform 287"/>
            <p:cNvSpPr>
              <a:spLocks/>
            </p:cNvSpPr>
            <p:nvPr/>
          </p:nvSpPr>
          <p:spPr bwMode="auto">
            <a:xfrm>
              <a:off x="2738" y="2420"/>
              <a:ext cx="42" cy="48"/>
            </a:xfrm>
            <a:custGeom>
              <a:avLst/>
              <a:gdLst>
                <a:gd name="T0" fmla="*/ 42 w 42"/>
                <a:gd name="T1" fmla="*/ 24 h 48"/>
                <a:gd name="T2" fmla="*/ 24 w 42"/>
                <a:gd name="T3" fmla="*/ 0 h 48"/>
                <a:gd name="T4" fmla="*/ 0 w 42"/>
                <a:gd name="T5" fmla="*/ 18 h 48"/>
                <a:gd name="T6" fmla="*/ 18 w 42"/>
                <a:gd name="T7" fmla="*/ 42 h 48"/>
                <a:gd name="T8" fmla="*/ 30 w 42"/>
                <a:gd name="T9" fmla="*/ 48 h 48"/>
                <a:gd name="T10" fmla="*/ 36 w 42"/>
                <a:gd name="T11" fmla="*/ 42 h 48"/>
                <a:gd name="T12" fmla="*/ 42 w 42"/>
                <a:gd name="T13" fmla="*/ 36 h 48"/>
                <a:gd name="T14" fmla="*/ 42 w 42"/>
                <a:gd name="T15" fmla="*/ 24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48">
                  <a:moveTo>
                    <a:pt x="42" y="24"/>
                  </a:moveTo>
                  <a:lnTo>
                    <a:pt x="24" y="0"/>
                  </a:lnTo>
                  <a:lnTo>
                    <a:pt x="0" y="18"/>
                  </a:lnTo>
                  <a:lnTo>
                    <a:pt x="18" y="42"/>
                  </a:lnTo>
                  <a:lnTo>
                    <a:pt x="30" y="48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0" name="Freeform 288"/>
            <p:cNvSpPr>
              <a:spLocks/>
            </p:cNvSpPr>
            <p:nvPr/>
          </p:nvSpPr>
          <p:spPr bwMode="auto">
            <a:xfrm>
              <a:off x="2756" y="2444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12 w 24"/>
                <a:gd name="T3" fmla="*/ 6 h 24"/>
                <a:gd name="T4" fmla="*/ 0 w 24"/>
                <a:gd name="T5" fmla="*/ 18 h 24"/>
                <a:gd name="T6" fmla="*/ 12 w 24"/>
                <a:gd name="T7" fmla="*/ 24 h 24"/>
                <a:gd name="T8" fmla="*/ 18 w 24"/>
                <a:gd name="T9" fmla="*/ 18 h 24"/>
                <a:gd name="T10" fmla="*/ 24 w 24"/>
                <a:gd name="T11" fmla="*/ 12 h 24"/>
                <a:gd name="T12" fmla="*/ 24 w 2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lnTo>
                    <a:pt x="12" y="6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1" name="Freeform 289"/>
            <p:cNvSpPr>
              <a:spLocks/>
            </p:cNvSpPr>
            <p:nvPr/>
          </p:nvSpPr>
          <p:spPr bwMode="auto">
            <a:xfrm>
              <a:off x="2756" y="2444"/>
              <a:ext cx="36" cy="36"/>
            </a:xfrm>
            <a:custGeom>
              <a:avLst/>
              <a:gdLst>
                <a:gd name="T0" fmla="*/ 24 w 36"/>
                <a:gd name="T1" fmla="*/ 30 h 36"/>
                <a:gd name="T2" fmla="*/ 30 w 36"/>
                <a:gd name="T3" fmla="*/ 12 h 36"/>
                <a:gd name="T4" fmla="*/ 24 w 36"/>
                <a:gd name="T5" fmla="*/ 0 h 36"/>
                <a:gd name="T6" fmla="*/ 0 w 36"/>
                <a:gd name="T7" fmla="*/ 18 h 36"/>
                <a:gd name="T8" fmla="*/ 6 w 36"/>
                <a:gd name="T9" fmla="*/ 30 h 36"/>
                <a:gd name="T10" fmla="*/ 12 w 36"/>
                <a:gd name="T11" fmla="*/ 6 h 36"/>
                <a:gd name="T12" fmla="*/ 6 w 36"/>
                <a:gd name="T13" fmla="*/ 30 h 36"/>
                <a:gd name="T14" fmla="*/ 18 w 36"/>
                <a:gd name="T15" fmla="*/ 36 h 36"/>
                <a:gd name="T16" fmla="*/ 30 w 36"/>
                <a:gd name="T17" fmla="*/ 30 h 36"/>
                <a:gd name="T18" fmla="*/ 36 w 36"/>
                <a:gd name="T19" fmla="*/ 18 h 36"/>
                <a:gd name="T20" fmla="*/ 30 w 36"/>
                <a:gd name="T21" fmla="*/ 12 h 36"/>
                <a:gd name="T22" fmla="*/ 24 w 36"/>
                <a:gd name="T23" fmla="*/ 30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36">
                  <a:moveTo>
                    <a:pt x="24" y="30"/>
                  </a:moveTo>
                  <a:lnTo>
                    <a:pt x="30" y="12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2" y="6"/>
                  </a:lnTo>
                  <a:lnTo>
                    <a:pt x="6" y="30"/>
                  </a:lnTo>
                  <a:lnTo>
                    <a:pt x="18" y="36"/>
                  </a:lnTo>
                  <a:lnTo>
                    <a:pt x="30" y="30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2" name="Freeform 290"/>
            <p:cNvSpPr>
              <a:spLocks/>
            </p:cNvSpPr>
            <p:nvPr/>
          </p:nvSpPr>
          <p:spPr bwMode="auto">
            <a:xfrm>
              <a:off x="2762" y="2450"/>
              <a:ext cx="30" cy="30"/>
            </a:xfrm>
            <a:custGeom>
              <a:avLst/>
              <a:gdLst>
                <a:gd name="T0" fmla="*/ 18 w 30"/>
                <a:gd name="T1" fmla="*/ 24 h 30"/>
                <a:gd name="T2" fmla="*/ 12 w 30"/>
                <a:gd name="T3" fmla="*/ 12 h 30"/>
                <a:gd name="T4" fmla="*/ 6 w 30"/>
                <a:gd name="T5" fmla="*/ 0 h 30"/>
                <a:gd name="T6" fmla="*/ 0 w 30"/>
                <a:gd name="T7" fmla="*/ 24 h 30"/>
                <a:gd name="T8" fmla="*/ 12 w 30"/>
                <a:gd name="T9" fmla="*/ 30 h 30"/>
                <a:gd name="T10" fmla="*/ 24 w 30"/>
                <a:gd name="T11" fmla="*/ 24 h 30"/>
                <a:gd name="T12" fmla="*/ 30 w 30"/>
                <a:gd name="T13" fmla="*/ 12 h 30"/>
                <a:gd name="T14" fmla="*/ 24 w 30"/>
                <a:gd name="T15" fmla="*/ 6 h 30"/>
                <a:gd name="T16" fmla="*/ 18 w 30"/>
                <a:gd name="T17" fmla="*/ 24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30">
                  <a:moveTo>
                    <a:pt x="18" y="24"/>
                  </a:moveTo>
                  <a:lnTo>
                    <a:pt x="12" y="12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3" name="Freeform 291"/>
            <p:cNvSpPr>
              <a:spLocks/>
            </p:cNvSpPr>
            <p:nvPr/>
          </p:nvSpPr>
          <p:spPr bwMode="auto">
            <a:xfrm>
              <a:off x="2738" y="2450"/>
              <a:ext cx="42" cy="36"/>
            </a:xfrm>
            <a:custGeom>
              <a:avLst/>
              <a:gdLst>
                <a:gd name="T0" fmla="*/ 18 w 42"/>
                <a:gd name="T1" fmla="*/ 36 h 36"/>
                <a:gd name="T2" fmla="*/ 42 w 42"/>
                <a:gd name="T3" fmla="*/ 24 h 36"/>
                <a:gd name="T4" fmla="*/ 30 w 42"/>
                <a:gd name="T5" fmla="*/ 0 h 36"/>
                <a:gd name="T6" fmla="*/ 6 w 42"/>
                <a:gd name="T7" fmla="*/ 12 h 36"/>
                <a:gd name="T8" fmla="*/ 0 w 42"/>
                <a:gd name="T9" fmla="*/ 18 h 36"/>
                <a:gd name="T10" fmla="*/ 0 w 42"/>
                <a:gd name="T11" fmla="*/ 30 h 36"/>
                <a:gd name="T12" fmla="*/ 6 w 42"/>
                <a:gd name="T13" fmla="*/ 36 h 36"/>
                <a:gd name="T14" fmla="*/ 18 w 42"/>
                <a:gd name="T15" fmla="*/ 36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36">
                  <a:moveTo>
                    <a:pt x="18" y="36"/>
                  </a:moveTo>
                  <a:lnTo>
                    <a:pt x="42" y="24"/>
                  </a:lnTo>
                  <a:lnTo>
                    <a:pt x="30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4" name="Freeform 292"/>
            <p:cNvSpPr>
              <a:spLocks/>
            </p:cNvSpPr>
            <p:nvPr/>
          </p:nvSpPr>
          <p:spPr bwMode="auto">
            <a:xfrm>
              <a:off x="2738" y="2462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2 w 18"/>
                <a:gd name="T3" fmla="*/ 12 h 24"/>
                <a:gd name="T4" fmla="*/ 6 w 18"/>
                <a:gd name="T5" fmla="*/ 0 h 24"/>
                <a:gd name="T6" fmla="*/ 0 w 18"/>
                <a:gd name="T7" fmla="*/ 6 h 24"/>
                <a:gd name="T8" fmla="*/ 0 w 18"/>
                <a:gd name="T9" fmla="*/ 18 h 24"/>
                <a:gd name="T10" fmla="*/ 6 w 18"/>
                <a:gd name="T11" fmla="*/ 24 h 24"/>
                <a:gd name="T12" fmla="*/ 18 w 18"/>
                <a:gd name="T13" fmla="*/ 2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24">
                  <a:moveTo>
                    <a:pt x="18" y="24"/>
                  </a:moveTo>
                  <a:lnTo>
                    <a:pt x="12" y="12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5" name="Freeform 293"/>
            <p:cNvSpPr>
              <a:spLocks/>
            </p:cNvSpPr>
            <p:nvPr/>
          </p:nvSpPr>
          <p:spPr bwMode="auto">
            <a:xfrm>
              <a:off x="2690" y="2462"/>
              <a:ext cx="66" cy="42"/>
            </a:xfrm>
            <a:custGeom>
              <a:avLst/>
              <a:gdLst>
                <a:gd name="T0" fmla="*/ 24 w 66"/>
                <a:gd name="T1" fmla="*/ 24 h 42"/>
                <a:gd name="T2" fmla="*/ 18 w 66"/>
                <a:gd name="T3" fmla="*/ 42 h 42"/>
                <a:gd name="T4" fmla="*/ 66 w 66"/>
                <a:gd name="T5" fmla="*/ 24 h 42"/>
                <a:gd name="T6" fmla="*/ 54 w 66"/>
                <a:gd name="T7" fmla="*/ 0 h 42"/>
                <a:gd name="T8" fmla="*/ 6 w 66"/>
                <a:gd name="T9" fmla="*/ 18 h 42"/>
                <a:gd name="T10" fmla="*/ 6 w 66"/>
                <a:gd name="T11" fmla="*/ 42 h 42"/>
                <a:gd name="T12" fmla="*/ 6 w 66"/>
                <a:gd name="T13" fmla="*/ 18 h 42"/>
                <a:gd name="T14" fmla="*/ 0 w 66"/>
                <a:gd name="T15" fmla="*/ 24 h 42"/>
                <a:gd name="T16" fmla="*/ 0 w 66"/>
                <a:gd name="T17" fmla="*/ 36 h 42"/>
                <a:gd name="T18" fmla="*/ 6 w 66"/>
                <a:gd name="T19" fmla="*/ 42 h 42"/>
                <a:gd name="T20" fmla="*/ 18 w 66"/>
                <a:gd name="T21" fmla="*/ 42 h 42"/>
                <a:gd name="T22" fmla="*/ 24 w 66"/>
                <a:gd name="T23" fmla="*/ 24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6" h="42">
                  <a:moveTo>
                    <a:pt x="24" y="24"/>
                  </a:moveTo>
                  <a:lnTo>
                    <a:pt x="18" y="42"/>
                  </a:lnTo>
                  <a:lnTo>
                    <a:pt x="66" y="24"/>
                  </a:lnTo>
                  <a:lnTo>
                    <a:pt x="54" y="0"/>
                  </a:lnTo>
                  <a:lnTo>
                    <a:pt x="6" y="18"/>
                  </a:lnTo>
                  <a:lnTo>
                    <a:pt x="6" y="4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8" y="42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6" name="Freeform 294"/>
            <p:cNvSpPr>
              <a:spLocks/>
            </p:cNvSpPr>
            <p:nvPr/>
          </p:nvSpPr>
          <p:spPr bwMode="auto">
            <a:xfrm>
              <a:off x="2690" y="2480"/>
              <a:ext cx="24" cy="24"/>
            </a:xfrm>
            <a:custGeom>
              <a:avLst/>
              <a:gdLst>
                <a:gd name="T0" fmla="*/ 24 w 24"/>
                <a:gd name="T1" fmla="*/ 6 h 24"/>
                <a:gd name="T2" fmla="*/ 12 w 24"/>
                <a:gd name="T3" fmla="*/ 12 h 24"/>
                <a:gd name="T4" fmla="*/ 6 w 24"/>
                <a:gd name="T5" fmla="*/ 24 h 24"/>
                <a:gd name="T6" fmla="*/ 6 w 24"/>
                <a:gd name="T7" fmla="*/ 0 h 24"/>
                <a:gd name="T8" fmla="*/ 0 w 24"/>
                <a:gd name="T9" fmla="*/ 6 h 24"/>
                <a:gd name="T10" fmla="*/ 0 w 24"/>
                <a:gd name="T11" fmla="*/ 18 h 24"/>
                <a:gd name="T12" fmla="*/ 6 w 24"/>
                <a:gd name="T13" fmla="*/ 24 h 24"/>
                <a:gd name="T14" fmla="*/ 18 w 24"/>
                <a:gd name="T15" fmla="*/ 24 h 24"/>
                <a:gd name="T16" fmla="*/ 24 w 24"/>
                <a:gd name="T17" fmla="*/ 6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4">
                  <a:moveTo>
                    <a:pt x="24" y="6"/>
                  </a:moveTo>
                  <a:lnTo>
                    <a:pt x="12" y="12"/>
                  </a:lnTo>
                  <a:lnTo>
                    <a:pt x="6" y="24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2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7" name="Freeform 295"/>
            <p:cNvSpPr>
              <a:spLocks/>
            </p:cNvSpPr>
            <p:nvPr/>
          </p:nvSpPr>
          <p:spPr bwMode="auto">
            <a:xfrm>
              <a:off x="2696" y="2486"/>
              <a:ext cx="42" cy="42"/>
            </a:xfrm>
            <a:custGeom>
              <a:avLst/>
              <a:gdLst>
                <a:gd name="T0" fmla="*/ 36 w 42"/>
                <a:gd name="T1" fmla="*/ 18 h 42"/>
                <a:gd name="T2" fmla="*/ 18 w 42"/>
                <a:gd name="T3" fmla="*/ 0 h 42"/>
                <a:gd name="T4" fmla="*/ 0 w 42"/>
                <a:gd name="T5" fmla="*/ 18 h 42"/>
                <a:gd name="T6" fmla="*/ 12 w 42"/>
                <a:gd name="T7" fmla="*/ 36 h 42"/>
                <a:gd name="T8" fmla="*/ 18 w 42"/>
                <a:gd name="T9" fmla="*/ 42 h 42"/>
                <a:gd name="T10" fmla="*/ 12 w 42"/>
                <a:gd name="T11" fmla="*/ 36 h 42"/>
                <a:gd name="T12" fmla="*/ 24 w 42"/>
                <a:gd name="T13" fmla="*/ 42 h 42"/>
                <a:gd name="T14" fmla="*/ 36 w 42"/>
                <a:gd name="T15" fmla="*/ 42 h 42"/>
                <a:gd name="T16" fmla="*/ 42 w 42"/>
                <a:gd name="T17" fmla="*/ 30 h 42"/>
                <a:gd name="T18" fmla="*/ 36 w 42"/>
                <a:gd name="T19" fmla="*/ 18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42">
                  <a:moveTo>
                    <a:pt x="36" y="18"/>
                  </a:moveTo>
                  <a:lnTo>
                    <a:pt x="18" y="0"/>
                  </a:lnTo>
                  <a:lnTo>
                    <a:pt x="0" y="18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24" y="42"/>
                  </a:lnTo>
                  <a:lnTo>
                    <a:pt x="36" y="42"/>
                  </a:lnTo>
                  <a:lnTo>
                    <a:pt x="42" y="30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8" name="Freeform 296"/>
            <p:cNvSpPr>
              <a:spLocks/>
            </p:cNvSpPr>
            <p:nvPr/>
          </p:nvSpPr>
          <p:spPr bwMode="auto">
            <a:xfrm>
              <a:off x="2708" y="2504"/>
              <a:ext cx="30" cy="24"/>
            </a:xfrm>
            <a:custGeom>
              <a:avLst/>
              <a:gdLst>
                <a:gd name="T0" fmla="*/ 24 w 30"/>
                <a:gd name="T1" fmla="*/ 0 h 24"/>
                <a:gd name="T2" fmla="*/ 12 w 30"/>
                <a:gd name="T3" fmla="*/ 12 h 24"/>
                <a:gd name="T4" fmla="*/ 6 w 30"/>
                <a:gd name="T5" fmla="*/ 24 h 24"/>
                <a:gd name="T6" fmla="*/ 0 w 30"/>
                <a:gd name="T7" fmla="*/ 18 h 24"/>
                <a:gd name="T8" fmla="*/ 12 w 30"/>
                <a:gd name="T9" fmla="*/ 24 h 24"/>
                <a:gd name="T10" fmla="*/ 24 w 30"/>
                <a:gd name="T11" fmla="*/ 24 h 24"/>
                <a:gd name="T12" fmla="*/ 30 w 30"/>
                <a:gd name="T13" fmla="*/ 12 h 24"/>
                <a:gd name="T14" fmla="*/ 24 w 30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24">
                  <a:moveTo>
                    <a:pt x="24" y="0"/>
                  </a:moveTo>
                  <a:lnTo>
                    <a:pt x="12" y="12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12" y="24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79" name="Freeform 297"/>
            <p:cNvSpPr>
              <a:spLocks/>
            </p:cNvSpPr>
            <p:nvPr/>
          </p:nvSpPr>
          <p:spPr bwMode="auto">
            <a:xfrm>
              <a:off x="2714" y="2504"/>
              <a:ext cx="132" cy="114"/>
            </a:xfrm>
            <a:custGeom>
              <a:avLst/>
              <a:gdLst>
                <a:gd name="T0" fmla="*/ 120 w 132"/>
                <a:gd name="T1" fmla="*/ 84 h 114"/>
                <a:gd name="T2" fmla="*/ 126 w 132"/>
                <a:gd name="T3" fmla="*/ 84 h 114"/>
                <a:gd name="T4" fmla="*/ 18 w 132"/>
                <a:gd name="T5" fmla="*/ 0 h 114"/>
                <a:gd name="T6" fmla="*/ 0 w 132"/>
                <a:gd name="T7" fmla="*/ 24 h 114"/>
                <a:gd name="T8" fmla="*/ 108 w 132"/>
                <a:gd name="T9" fmla="*/ 108 h 114"/>
                <a:gd name="T10" fmla="*/ 114 w 132"/>
                <a:gd name="T11" fmla="*/ 114 h 114"/>
                <a:gd name="T12" fmla="*/ 108 w 132"/>
                <a:gd name="T13" fmla="*/ 108 h 114"/>
                <a:gd name="T14" fmla="*/ 120 w 132"/>
                <a:gd name="T15" fmla="*/ 114 h 114"/>
                <a:gd name="T16" fmla="*/ 126 w 132"/>
                <a:gd name="T17" fmla="*/ 108 h 114"/>
                <a:gd name="T18" fmla="*/ 132 w 132"/>
                <a:gd name="T19" fmla="*/ 96 h 114"/>
                <a:gd name="T20" fmla="*/ 126 w 132"/>
                <a:gd name="T21" fmla="*/ 84 h 114"/>
                <a:gd name="T22" fmla="*/ 120 w 132"/>
                <a:gd name="T23" fmla="*/ 84 h 1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2" h="114">
                  <a:moveTo>
                    <a:pt x="120" y="84"/>
                  </a:moveTo>
                  <a:lnTo>
                    <a:pt x="126" y="84"/>
                  </a:lnTo>
                  <a:lnTo>
                    <a:pt x="18" y="0"/>
                  </a:lnTo>
                  <a:lnTo>
                    <a:pt x="0" y="24"/>
                  </a:lnTo>
                  <a:lnTo>
                    <a:pt x="108" y="108"/>
                  </a:lnTo>
                  <a:lnTo>
                    <a:pt x="114" y="114"/>
                  </a:lnTo>
                  <a:lnTo>
                    <a:pt x="108" y="108"/>
                  </a:lnTo>
                  <a:lnTo>
                    <a:pt x="120" y="114"/>
                  </a:lnTo>
                  <a:lnTo>
                    <a:pt x="126" y="108"/>
                  </a:lnTo>
                  <a:lnTo>
                    <a:pt x="132" y="96"/>
                  </a:lnTo>
                  <a:lnTo>
                    <a:pt x="126" y="84"/>
                  </a:lnTo>
                  <a:lnTo>
                    <a:pt x="120" y="84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0" name="Freeform 298"/>
            <p:cNvSpPr>
              <a:spLocks/>
            </p:cNvSpPr>
            <p:nvPr/>
          </p:nvSpPr>
          <p:spPr bwMode="auto">
            <a:xfrm>
              <a:off x="2822" y="2588"/>
              <a:ext cx="24" cy="30"/>
            </a:xfrm>
            <a:custGeom>
              <a:avLst/>
              <a:gdLst>
                <a:gd name="T0" fmla="*/ 12 w 24"/>
                <a:gd name="T1" fmla="*/ 0 h 30"/>
                <a:gd name="T2" fmla="*/ 12 w 24"/>
                <a:gd name="T3" fmla="*/ 12 h 30"/>
                <a:gd name="T4" fmla="*/ 6 w 24"/>
                <a:gd name="T5" fmla="*/ 30 h 30"/>
                <a:gd name="T6" fmla="*/ 0 w 24"/>
                <a:gd name="T7" fmla="*/ 24 h 30"/>
                <a:gd name="T8" fmla="*/ 12 w 24"/>
                <a:gd name="T9" fmla="*/ 30 h 30"/>
                <a:gd name="T10" fmla="*/ 18 w 24"/>
                <a:gd name="T11" fmla="*/ 24 h 30"/>
                <a:gd name="T12" fmla="*/ 24 w 24"/>
                <a:gd name="T13" fmla="*/ 12 h 30"/>
                <a:gd name="T14" fmla="*/ 18 w 24"/>
                <a:gd name="T15" fmla="*/ 0 h 30"/>
                <a:gd name="T16" fmla="*/ 12 w 2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12" y="12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1" name="Freeform 299"/>
            <p:cNvSpPr>
              <a:spLocks/>
            </p:cNvSpPr>
            <p:nvPr/>
          </p:nvSpPr>
          <p:spPr bwMode="auto">
            <a:xfrm>
              <a:off x="2828" y="2588"/>
              <a:ext cx="216" cy="48"/>
            </a:xfrm>
            <a:custGeom>
              <a:avLst/>
              <a:gdLst>
                <a:gd name="T0" fmla="*/ 216 w 216"/>
                <a:gd name="T1" fmla="*/ 36 h 48"/>
                <a:gd name="T2" fmla="*/ 216 w 216"/>
                <a:gd name="T3" fmla="*/ 18 h 48"/>
                <a:gd name="T4" fmla="*/ 6 w 216"/>
                <a:gd name="T5" fmla="*/ 0 h 48"/>
                <a:gd name="T6" fmla="*/ 0 w 216"/>
                <a:gd name="T7" fmla="*/ 30 h 48"/>
                <a:gd name="T8" fmla="*/ 216 w 216"/>
                <a:gd name="T9" fmla="*/ 48 h 48"/>
                <a:gd name="T10" fmla="*/ 216 w 216"/>
                <a:gd name="T11" fmla="*/ 3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" h="48">
                  <a:moveTo>
                    <a:pt x="216" y="36"/>
                  </a:moveTo>
                  <a:lnTo>
                    <a:pt x="216" y="18"/>
                  </a:lnTo>
                  <a:lnTo>
                    <a:pt x="6" y="0"/>
                  </a:lnTo>
                  <a:lnTo>
                    <a:pt x="0" y="30"/>
                  </a:lnTo>
                  <a:lnTo>
                    <a:pt x="216" y="48"/>
                  </a:lnTo>
                  <a:lnTo>
                    <a:pt x="216" y="3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2" name="Freeform 300"/>
            <p:cNvSpPr>
              <a:spLocks/>
            </p:cNvSpPr>
            <p:nvPr/>
          </p:nvSpPr>
          <p:spPr bwMode="auto">
            <a:xfrm>
              <a:off x="2894" y="160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8 w 18"/>
                <a:gd name="T5" fmla="*/ 0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0 h 18"/>
                <a:gd name="T12" fmla="*/ 0 w 18"/>
                <a:gd name="T13" fmla="*/ 6 h 18"/>
                <a:gd name="T14" fmla="*/ 0 w 18"/>
                <a:gd name="T15" fmla="*/ 12 h 18"/>
                <a:gd name="T16" fmla="*/ 0 w 18"/>
                <a:gd name="T17" fmla="*/ 18 h 18"/>
                <a:gd name="T18" fmla="*/ 6 w 18"/>
                <a:gd name="T19" fmla="*/ 18 h 18"/>
                <a:gd name="T20" fmla="*/ 12 w 18"/>
                <a:gd name="T21" fmla="*/ 18 h 18"/>
                <a:gd name="T22" fmla="*/ 18 w 18"/>
                <a:gd name="T23" fmla="*/ 18 h 18"/>
                <a:gd name="T24" fmla="*/ 18 w 18"/>
                <a:gd name="T25" fmla="*/ 1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3" name="Freeform 301"/>
            <p:cNvSpPr>
              <a:spLocks/>
            </p:cNvSpPr>
            <p:nvPr/>
          </p:nvSpPr>
          <p:spPr bwMode="auto">
            <a:xfrm>
              <a:off x="2894" y="160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8 w 18"/>
                <a:gd name="T5" fmla="*/ 0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0 h 18"/>
                <a:gd name="T12" fmla="*/ 0 w 18"/>
                <a:gd name="T13" fmla="*/ 6 h 18"/>
                <a:gd name="T14" fmla="*/ 0 w 18"/>
                <a:gd name="T15" fmla="*/ 12 h 18"/>
                <a:gd name="T16" fmla="*/ 0 w 18"/>
                <a:gd name="T17" fmla="*/ 18 h 18"/>
                <a:gd name="T18" fmla="*/ 6 w 18"/>
                <a:gd name="T19" fmla="*/ 18 h 18"/>
                <a:gd name="T20" fmla="*/ 12 w 18"/>
                <a:gd name="T21" fmla="*/ 18 h 18"/>
                <a:gd name="T22" fmla="*/ 18 w 18"/>
                <a:gd name="T23" fmla="*/ 18 h 18"/>
                <a:gd name="T24" fmla="*/ 18 w 18"/>
                <a:gd name="T25" fmla="*/ 12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4" name="Freeform 302"/>
            <p:cNvSpPr>
              <a:spLocks/>
            </p:cNvSpPr>
            <p:nvPr/>
          </p:nvSpPr>
          <p:spPr bwMode="auto">
            <a:xfrm>
              <a:off x="2822" y="1640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8 h 18"/>
                <a:gd name="T22" fmla="*/ 18 w 18"/>
                <a:gd name="T23" fmla="*/ 12 h 18"/>
                <a:gd name="T24" fmla="*/ 18 w 18"/>
                <a:gd name="T25" fmla="*/ 6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5" name="Freeform 303"/>
            <p:cNvSpPr>
              <a:spLocks/>
            </p:cNvSpPr>
            <p:nvPr/>
          </p:nvSpPr>
          <p:spPr bwMode="auto">
            <a:xfrm>
              <a:off x="2822" y="1640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8 h 18"/>
                <a:gd name="T22" fmla="*/ 18 w 18"/>
                <a:gd name="T23" fmla="*/ 12 h 18"/>
                <a:gd name="T24" fmla="*/ 18 w 18"/>
                <a:gd name="T25" fmla="*/ 6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6" name="Freeform 304"/>
            <p:cNvSpPr>
              <a:spLocks/>
            </p:cNvSpPr>
            <p:nvPr/>
          </p:nvSpPr>
          <p:spPr bwMode="auto">
            <a:xfrm>
              <a:off x="2564" y="1886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2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2 w 18"/>
                <a:gd name="T21" fmla="*/ 12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7" name="Freeform 305"/>
            <p:cNvSpPr>
              <a:spLocks/>
            </p:cNvSpPr>
            <p:nvPr/>
          </p:nvSpPr>
          <p:spPr bwMode="auto">
            <a:xfrm>
              <a:off x="2564" y="1886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2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2 w 18"/>
                <a:gd name="T21" fmla="*/ 12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8" name="Freeform 306"/>
            <p:cNvSpPr>
              <a:spLocks/>
            </p:cNvSpPr>
            <p:nvPr/>
          </p:nvSpPr>
          <p:spPr bwMode="auto">
            <a:xfrm>
              <a:off x="2552" y="196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6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8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89" name="Freeform 307"/>
            <p:cNvSpPr>
              <a:spLocks/>
            </p:cNvSpPr>
            <p:nvPr/>
          </p:nvSpPr>
          <p:spPr bwMode="auto">
            <a:xfrm>
              <a:off x="2552" y="196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6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8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0" name="Freeform 308"/>
            <p:cNvSpPr>
              <a:spLocks/>
            </p:cNvSpPr>
            <p:nvPr/>
          </p:nvSpPr>
          <p:spPr bwMode="auto">
            <a:xfrm>
              <a:off x="2546" y="199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0 w 18"/>
                <a:gd name="T13" fmla="*/ 18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1" name="Freeform 309"/>
            <p:cNvSpPr>
              <a:spLocks/>
            </p:cNvSpPr>
            <p:nvPr/>
          </p:nvSpPr>
          <p:spPr bwMode="auto">
            <a:xfrm>
              <a:off x="2546" y="199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6 h 18"/>
                <a:gd name="T10" fmla="*/ 0 w 18"/>
                <a:gd name="T11" fmla="*/ 12 h 18"/>
                <a:gd name="T12" fmla="*/ 0 w 18"/>
                <a:gd name="T13" fmla="*/ 18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2" name="Freeform 310"/>
            <p:cNvSpPr>
              <a:spLocks/>
            </p:cNvSpPr>
            <p:nvPr/>
          </p:nvSpPr>
          <p:spPr bwMode="auto">
            <a:xfrm>
              <a:off x="2540" y="202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0 h 18"/>
                <a:gd name="T12" fmla="*/ 0 w 18"/>
                <a:gd name="T13" fmla="*/ 6 h 18"/>
                <a:gd name="T14" fmla="*/ 0 w 18"/>
                <a:gd name="T15" fmla="*/ 12 h 18"/>
                <a:gd name="T16" fmla="*/ 0 w 18"/>
                <a:gd name="T17" fmla="*/ 18 h 18"/>
                <a:gd name="T18" fmla="*/ 6 w 18"/>
                <a:gd name="T19" fmla="*/ 18 h 18"/>
                <a:gd name="T20" fmla="*/ 12 w 18"/>
                <a:gd name="T21" fmla="*/ 18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3" name="Freeform 311"/>
            <p:cNvSpPr>
              <a:spLocks/>
            </p:cNvSpPr>
            <p:nvPr/>
          </p:nvSpPr>
          <p:spPr bwMode="auto">
            <a:xfrm>
              <a:off x="2540" y="202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0 h 18"/>
                <a:gd name="T12" fmla="*/ 0 w 18"/>
                <a:gd name="T13" fmla="*/ 6 h 18"/>
                <a:gd name="T14" fmla="*/ 0 w 18"/>
                <a:gd name="T15" fmla="*/ 12 h 18"/>
                <a:gd name="T16" fmla="*/ 0 w 18"/>
                <a:gd name="T17" fmla="*/ 18 h 18"/>
                <a:gd name="T18" fmla="*/ 6 w 18"/>
                <a:gd name="T19" fmla="*/ 18 h 18"/>
                <a:gd name="T20" fmla="*/ 12 w 18"/>
                <a:gd name="T21" fmla="*/ 18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4" name="Freeform 312"/>
            <p:cNvSpPr>
              <a:spLocks/>
            </p:cNvSpPr>
            <p:nvPr/>
          </p:nvSpPr>
          <p:spPr bwMode="auto">
            <a:xfrm>
              <a:off x="2528" y="204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6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8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5" name="Freeform 313"/>
            <p:cNvSpPr>
              <a:spLocks/>
            </p:cNvSpPr>
            <p:nvPr/>
          </p:nvSpPr>
          <p:spPr bwMode="auto">
            <a:xfrm>
              <a:off x="2528" y="204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6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8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6" name="Freeform 314"/>
            <p:cNvSpPr>
              <a:spLocks/>
            </p:cNvSpPr>
            <p:nvPr/>
          </p:nvSpPr>
          <p:spPr bwMode="auto">
            <a:xfrm>
              <a:off x="2564" y="2246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2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2 w 18"/>
                <a:gd name="T21" fmla="*/ 12 h 18"/>
                <a:gd name="T22" fmla="*/ 18 w 18"/>
                <a:gd name="T23" fmla="*/ 6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7" name="Freeform 315"/>
            <p:cNvSpPr>
              <a:spLocks/>
            </p:cNvSpPr>
            <p:nvPr/>
          </p:nvSpPr>
          <p:spPr bwMode="auto">
            <a:xfrm>
              <a:off x="2564" y="2246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2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2 w 18"/>
                <a:gd name="T21" fmla="*/ 12 h 18"/>
                <a:gd name="T22" fmla="*/ 18 w 18"/>
                <a:gd name="T23" fmla="*/ 6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8" name="Freeform 316"/>
            <p:cNvSpPr>
              <a:spLocks/>
            </p:cNvSpPr>
            <p:nvPr/>
          </p:nvSpPr>
          <p:spPr bwMode="auto">
            <a:xfrm>
              <a:off x="2588" y="226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2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2 w 18"/>
                <a:gd name="T21" fmla="*/ 12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99" name="Freeform 317"/>
            <p:cNvSpPr>
              <a:spLocks/>
            </p:cNvSpPr>
            <p:nvPr/>
          </p:nvSpPr>
          <p:spPr bwMode="auto">
            <a:xfrm>
              <a:off x="2588" y="226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2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2 w 18"/>
                <a:gd name="T21" fmla="*/ 12 h 18"/>
                <a:gd name="T22" fmla="*/ 18 w 18"/>
                <a:gd name="T23" fmla="*/ 12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0" name="Freeform 318"/>
            <p:cNvSpPr>
              <a:spLocks/>
            </p:cNvSpPr>
            <p:nvPr/>
          </p:nvSpPr>
          <p:spPr bwMode="auto">
            <a:xfrm>
              <a:off x="2654" y="234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6 w 18"/>
                <a:gd name="T9" fmla="*/ 6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1" name="Freeform 319"/>
            <p:cNvSpPr>
              <a:spLocks/>
            </p:cNvSpPr>
            <p:nvPr/>
          </p:nvSpPr>
          <p:spPr bwMode="auto">
            <a:xfrm>
              <a:off x="2654" y="234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0 h 18"/>
                <a:gd name="T6" fmla="*/ 6 w 18"/>
                <a:gd name="T7" fmla="*/ 0 h 18"/>
                <a:gd name="T8" fmla="*/ 6 w 18"/>
                <a:gd name="T9" fmla="*/ 6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2" name="Freeform 320"/>
            <p:cNvSpPr>
              <a:spLocks/>
            </p:cNvSpPr>
            <p:nvPr/>
          </p:nvSpPr>
          <p:spPr bwMode="auto">
            <a:xfrm>
              <a:off x="2726" y="240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8 w 18"/>
                <a:gd name="T5" fmla="*/ 0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3" name="Freeform 321"/>
            <p:cNvSpPr>
              <a:spLocks/>
            </p:cNvSpPr>
            <p:nvPr/>
          </p:nvSpPr>
          <p:spPr bwMode="auto">
            <a:xfrm>
              <a:off x="2726" y="240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8 w 18"/>
                <a:gd name="T5" fmla="*/ 0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4" name="Freeform 322"/>
            <p:cNvSpPr>
              <a:spLocks/>
            </p:cNvSpPr>
            <p:nvPr/>
          </p:nvSpPr>
          <p:spPr bwMode="auto">
            <a:xfrm>
              <a:off x="2744" y="2420"/>
              <a:ext cx="18" cy="24"/>
            </a:xfrm>
            <a:custGeom>
              <a:avLst/>
              <a:gdLst>
                <a:gd name="T0" fmla="*/ 18 w 18"/>
                <a:gd name="T1" fmla="*/ 12 h 24"/>
                <a:gd name="T2" fmla="*/ 18 w 18"/>
                <a:gd name="T3" fmla="*/ 6 h 24"/>
                <a:gd name="T4" fmla="*/ 12 w 18"/>
                <a:gd name="T5" fmla="*/ 6 h 24"/>
                <a:gd name="T6" fmla="*/ 6 w 18"/>
                <a:gd name="T7" fmla="*/ 0 h 24"/>
                <a:gd name="T8" fmla="*/ 6 w 18"/>
                <a:gd name="T9" fmla="*/ 6 h 24"/>
                <a:gd name="T10" fmla="*/ 0 w 18"/>
                <a:gd name="T11" fmla="*/ 6 h 24"/>
                <a:gd name="T12" fmla="*/ 0 w 18"/>
                <a:gd name="T13" fmla="*/ 12 h 24"/>
                <a:gd name="T14" fmla="*/ 0 w 18"/>
                <a:gd name="T15" fmla="*/ 18 h 24"/>
                <a:gd name="T16" fmla="*/ 6 w 18"/>
                <a:gd name="T17" fmla="*/ 18 h 24"/>
                <a:gd name="T18" fmla="*/ 6 w 18"/>
                <a:gd name="T19" fmla="*/ 24 h 24"/>
                <a:gd name="T20" fmla="*/ 12 w 18"/>
                <a:gd name="T21" fmla="*/ 18 h 24"/>
                <a:gd name="T22" fmla="*/ 18 w 18"/>
                <a:gd name="T23" fmla="*/ 18 h 24"/>
                <a:gd name="T24" fmla="*/ 18 w 18"/>
                <a:gd name="T25" fmla="*/ 1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4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5" name="Freeform 323"/>
            <p:cNvSpPr>
              <a:spLocks/>
            </p:cNvSpPr>
            <p:nvPr/>
          </p:nvSpPr>
          <p:spPr bwMode="auto">
            <a:xfrm>
              <a:off x="2744" y="2420"/>
              <a:ext cx="18" cy="24"/>
            </a:xfrm>
            <a:custGeom>
              <a:avLst/>
              <a:gdLst>
                <a:gd name="T0" fmla="*/ 18 w 18"/>
                <a:gd name="T1" fmla="*/ 12 h 24"/>
                <a:gd name="T2" fmla="*/ 18 w 18"/>
                <a:gd name="T3" fmla="*/ 6 h 24"/>
                <a:gd name="T4" fmla="*/ 12 w 18"/>
                <a:gd name="T5" fmla="*/ 6 h 24"/>
                <a:gd name="T6" fmla="*/ 6 w 18"/>
                <a:gd name="T7" fmla="*/ 0 h 24"/>
                <a:gd name="T8" fmla="*/ 6 w 18"/>
                <a:gd name="T9" fmla="*/ 6 h 24"/>
                <a:gd name="T10" fmla="*/ 0 w 18"/>
                <a:gd name="T11" fmla="*/ 6 h 24"/>
                <a:gd name="T12" fmla="*/ 0 w 18"/>
                <a:gd name="T13" fmla="*/ 12 h 24"/>
                <a:gd name="T14" fmla="*/ 0 w 18"/>
                <a:gd name="T15" fmla="*/ 18 h 24"/>
                <a:gd name="T16" fmla="*/ 6 w 18"/>
                <a:gd name="T17" fmla="*/ 18 h 24"/>
                <a:gd name="T18" fmla="*/ 6 w 18"/>
                <a:gd name="T19" fmla="*/ 24 h 24"/>
                <a:gd name="T20" fmla="*/ 12 w 18"/>
                <a:gd name="T21" fmla="*/ 18 h 24"/>
                <a:gd name="T22" fmla="*/ 18 w 18"/>
                <a:gd name="T23" fmla="*/ 18 h 24"/>
                <a:gd name="T24" fmla="*/ 18 w 18"/>
                <a:gd name="T25" fmla="*/ 1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24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6" name="Freeform 324"/>
            <p:cNvSpPr>
              <a:spLocks/>
            </p:cNvSpPr>
            <p:nvPr/>
          </p:nvSpPr>
          <p:spPr bwMode="auto">
            <a:xfrm>
              <a:off x="2756" y="2444"/>
              <a:ext cx="24" cy="18"/>
            </a:xfrm>
            <a:custGeom>
              <a:avLst/>
              <a:gdLst>
                <a:gd name="T0" fmla="*/ 24 w 24"/>
                <a:gd name="T1" fmla="*/ 6 h 18"/>
                <a:gd name="T2" fmla="*/ 18 w 24"/>
                <a:gd name="T3" fmla="*/ 6 h 18"/>
                <a:gd name="T4" fmla="*/ 18 w 24"/>
                <a:gd name="T5" fmla="*/ 0 h 18"/>
                <a:gd name="T6" fmla="*/ 12 w 24"/>
                <a:gd name="T7" fmla="*/ 0 h 18"/>
                <a:gd name="T8" fmla="*/ 6 w 24"/>
                <a:gd name="T9" fmla="*/ 0 h 18"/>
                <a:gd name="T10" fmla="*/ 6 w 24"/>
                <a:gd name="T11" fmla="*/ 6 h 18"/>
                <a:gd name="T12" fmla="*/ 0 w 24"/>
                <a:gd name="T13" fmla="*/ 6 h 18"/>
                <a:gd name="T14" fmla="*/ 6 w 24"/>
                <a:gd name="T15" fmla="*/ 12 h 18"/>
                <a:gd name="T16" fmla="*/ 6 w 24"/>
                <a:gd name="T17" fmla="*/ 18 h 18"/>
                <a:gd name="T18" fmla="*/ 12 w 24"/>
                <a:gd name="T19" fmla="*/ 18 h 18"/>
                <a:gd name="T20" fmla="*/ 18 w 24"/>
                <a:gd name="T21" fmla="*/ 18 h 18"/>
                <a:gd name="T22" fmla="*/ 18 w 24"/>
                <a:gd name="T23" fmla="*/ 12 h 18"/>
                <a:gd name="T24" fmla="*/ 24 w 24"/>
                <a:gd name="T25" fmla="*/ 6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" h="18">
                  <a:moveTo>
                    <a:pt x="24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7" name="Freeform 325"/>
            <p:cNvSpPr>
              <a:spLocks/>
            </p:cNvSpPr>
            <p:nvPr/>
          </p:nvSpPr>
          <p:spPr bwMode="auto">
            <a:xfrm>
              <a:off x="2756" y="2444"/>
              <a:ext cx="24" cy="18"/>
            </a:xfrm>
            <a:custGeom>
              <a:avLst/>
              <a:gdLst>
                <a:gd name="T0" fmla="*/ 24 w 24"/>
                <a:gd name="T1" fmla="*/ 6 h 18"/>
                <a:gd name="T2" fmla="*/ 18 w 24"/>
                <a:gd name="T3" fmla="*/ 6 h 18"/>
                <a:gd name="T4" fmla="*/ 18 w 24"/>
                <a:gd name="T5" fmla="*/ 0 h 18"/>
                <a:gd name="T6" fmla="*/ 12 w 24"/>
                <a:gd name="T7" fmla="*/ 0 h 18"/>
                <a:gd name="T8" fmla="*/ 6 w 24"/>
                <a:gd name="T9" fmla="*/ 0 h 18"/>
                <a:gd name="T10" fmla="*/ 6 w 24"/>
                <a:gd name="T11" fmla="*/ 6 h 18"/>
                <a:gd name="T12" fmla="*/ 0 w 24"/>
                <a:gd name="T13" fmla="*/ 6 h 18"/>
                <a:gd name="T14" fmla="*/ 6 w 24"/>
                <a:gd name="T15" fmla="*/ 12 h 18"/>
                <a:gd name="T16" fmla="*/ 6 w 24"/>
                <a:gd name="T17" fmla="*/ 18 h 18"/>
                <a:gd name="T18" fmla="*/ 12 w 24"/>
                <a:gd name="T19" fmla="*/ 18 h 18"/>
                <a:gd name="T20" fmla="*/ 18 w 24"/>
                <a:gd name="T21" fmla="*/ 18 h 18"/>
                <a:gd name="T22" fmla="*/ 18 w 24"/>
                <a:gd name="T23" fmla="*/ 12 h 18"/>
                <a:gd name="T24" fmla="*/ 24 w 24"/>
                <a:gd name="T25" fmla="*/ 6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" h="18">
                  <a:moveTo>
                    <a:pt x="24" y="6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6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8" name="Freeform 326"/>
            <p:cNvSpPr>
              <a:spLocks/>
            </p:cNvSpPr>
            <p:nvPr/>
          </p:nvSpPr>
          <p:spPr bwMode="auto">
            <a:xfrm>
              <a:off x="2768" y="2456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2 h 18"/>
                <a:gd name="T16" fmla="*/ 6 w 18"/>
                <a:gd name="T17" fmla="*/ 18 h 18"/>
                <a:gd name="T18" fmla="*/ 12 w 18"/>
                <a:gd name="T19" fmla="*/ 12 h 18"/>
                <a:gd name="T20" fmla="*/ 18 w 18"/>
                <a:gd name="T21" fmla="*/ 12 h 18"/>
                <a:gd name="T22" fmla="*/ 18 w 18"/>
                <a:gd name="T23" fmla="*/ 6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09" name="Freeform 327"/>
            <p:cNvSpPr>
              <a:spLocks/>
            </p:cNvSpPr>
            <p:nvPr/>
          </p:nvSpPr>
          <p:spPr bwMode="auto">
            <a:xfrm>
              <a:off x="2768" y="2456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2 h 18"/>
                <a:gd name="T16" fmla="*/ 6 w 18"/>
                <a:gd name="T17" fmla="*/ 18 h 18"/>
                <a:gd name="T18" fmla="*/ 12 w 18"/>
                <a:gd name="T19" fmla="*/ 12 h 18"/>
                <a:gd name="T20" fmla="*/ 18 w 18"/>
                <a:gd name="T21" fmla="*/ 12 h 18"/>
                <a:gd name="T22" fmla="*/ 18 w 18"/>
                <a:gd name="T23" fmla="*/ 6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0" name="Freeform 328"/>
            <p:cNvSpPr>
              <a:spLocks/>
            </p:cNvSpPr>
            <p:nvPr/>
          </p:nvSpPr>
          <p:spPr bwMode="auto">
            <a:xfrm>
              <a:off x="2744" y="246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1" name="Freeform 329"/>
            <p:cNvSpPr>
              <a:spLocks/>
            </p:cNvSpPr>
            <p:nvPr/>
          </p:nvSpPr>
          <p:spPr bwMode="auto">
            <a:xfrm>
              <a:off x="2744" y="246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2" name="Freeform 330"/>
            <p:cNvSpPr>
              <a:spLocks/>
            </p:cNvSpPr>
            <p:nvPr/>
          </p:nvSpPr>
          <p:spPr bwMode="auto">
            <a:xfrm>
              <a:off x="2696" y="2486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3" name="Freeform 331"/>
            <p:cNvSpPr>
              <a:spLocks/>
            </p:cNvSpPr>
            <p:nvPr/>
          </p:nvSpPr>
          <p:spPr bwMode="auto">
            <a:xfrm>
              <a:off x="2696" y="2486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4" name="Freeform 332"/>
            <p:cNvSpPr>
              <a:spLocks/>
            </p:cNvSpPr>
            <p:nvPr/>
          </p:nvSpPr>
          <p:spPr bwMode="auto">
            <a:xfrm>
              <a:off x="2714" y="250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5" name="Freeform 333"/>
            <p:cNvSpPr>
              <a:spLocks/>
            </p:cNvSpPr>
            <p:nvPr/>
          </p:nvSpPr>
          <p:spPr bwMode="auto">
            <a:xfrm>
              <a:off x="2714" y="2504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6" name="Freeform 334"/>
            <p:cNvSpPr>
              <a:spLocks/>
            </p:cNvSpPr>
            <p:nvPr/>
          </p:nvSpPr>
          <p:spPr bwMode="auto">
            <a:xfrm>
              <a:off x="2822" y="2594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7" name="Freeform 335"/>
            <p:cNvSpPr>
              <a:spLocks/>
            </p:cNvSpPr>
            <p:nvPr/>
          </p:nvSpPr>
          <p:spPr bwMode="auto">
            <a:xfrm>
              <a:off x="2822" y="2594"/>
              <a:ext cx="18" cy="18"/>
            </a:xfrm>
            <a:custGeom>
              <a:avLst/>
              <a:gdLst>
                <a:gd name="T0" fmla="*/ 18 w 18"/>
                <a:gd name="T1" fmla="*/ 6 h 18"/>
                <a:gd name="T2" fmla="*/ 18 w 18"/>
                <a:gd name="T3" fmla="*/ 0 h 18"/>
                <a:gd name="T4" fmla="*/ 12 w 18"/>
                <a:gd name="T5" fmla="*/ 0 h 18"/>
                <a:gd name="T6" fmla="*/ 6 w 18"/>
                <a:gd name="T7" fmla="*/ 0 h 18"/>
                <a:gd name="T8" fmla="*/ 0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6 w 18"/>
                <a:gd name="T15" fmla="*/ 18 h 18"/>
                <a:gd name="T16" fmla="*/ 12 w 18"/>
                <a:gd name="T17" fmla="*/ 18 h 18"/>
                <a:gd name="T18" fmla="*/ 18 w 18"/>
                <a:gd name="T19" fmla="*/ 12 h 18"/>
                <a:gd name="T20" fmla="*/ 18 w 18"/>
                <a:gd name="T21" fmla="*/ 6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6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18" y="6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8" name="Freeform 336"/>
            <p:cNvSpPr>
              <a:spLocks/>
            </p:cNvSpPr>
            <p:nvPr/>
          </p:nvSpPr>
          <p:spPr bwMode="auto">
            <a:xfrm>
              <a:off x="3038" y="261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19" name="Freeform 337"/>
            <p:cNvSpPr>
              <a:spLocks/>
            </p:cNvSpPr>
            <p:nvPr/>
          </p:nvSpPr>
          <p:spPr bwMode="auto">
            <a:xfrm>
              <a:off x="3038" y="2612"/>
              <a:ext cx="18" cy="18"/>
            </a:xfrm>
            <a:custGeom>
              <a:avLst/>
              <a:gdLst>
                <a:gd name="T0" fmla="*/ 18 w 18"/>
                <a:gd name="T1" fmla="*/ 12 h 18"/>
                <a:gd name="T2" fmla="*/ 18 w 18"/>
                <a:gd name="T3" fmla="*/ 6 h 18"/>
                <a:gd name="T4" fmla="*/ 12 w 18"/>
                <a:gd name="T5" fmla="*/ 6 h 18"/>
                <a:gd name="T6" fmla="*/ 12 w 18"/>
                <a:gd name="T7" fmla="*/ 0 h 18"/>
                <a:gd name="T8" fmla="*/ 6 w 18"/>
                <a:gd name="T9" fmla="*/ 0 h 18"/>
                <a:gd name="T10" fmla="*/ 0 w 18"/>
                <a:gd name="T11" fmla="*/ 6 h 18"/>
                <a:gd name="T12" fmla="*/ 0 w 18"/>
                <a:gd name="T13" fmla="*/ 12 h 18"/>
                <a:gd name="T14" fmla="*/ 0 w 18"/>
                <a:gd name="T15" fmla="*/ 18 h 18"/>
                <a:gd name="T16" fmla="*/ 6 w 18"/>
                <a:gd name="T17" fmla="*/ 18 h 18"/>
                <a:gd name="T18" fmla="*/ 12 w 18"/>
                <a:gd name="T19" fmla="*/ 18 h 18"/>
                <a:gd name="T20" fmla="*/ 18 w 18"/>
                <a:gd name="T21" fmla="*/ 12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" h="18">
                  <a:moveTo>
                    <a:pt x="18" y="12"/>
                  </a:move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20" name="Rectangle 338"/>
            <p:cNvSpPr>
              <a:spLocks noChangeArrowheads="1"/>
            </p:cNvSpPr>
            <p:nvPr/>
          </p:nvSpPr>
          <p:spPr bwMode="auto">
            <a:xfrm>
              <a:off x="2420" y="1832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360</a:t>
              </a:r>
              <a:endParaRPr lang="ru-RU" altLang="ru-RU" sz="1800"/>
            </a:p>
          </p:txBody>
        </p:sp>
        <p:sp>
          <p:nvSpPr>
            <p:cNvPr id="16621" name="Rectangle 339"/>
            <p:cNvSpPr>
              <a:spLocks noChangeArrowheads="1"/>
            </p:cNvSpPr>
            <p:nvPr/>
          </p:nvSpPr>
          <p:spPr bwMode="auto">
            <a:xfrm>
              <a:off x="2408" y="191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370</a:t>
              </a:r>
              <a:endParaRPr lang="ru-RU" altLang="ru-RU" sz="1800"/>
            </a:p>
          </p:txBody>
        </p:sp>
        <p:sp>
          <p:nvSpPr>
            <p:cNvPr id="16622" name="Rectangle 340"/>
            <p:cNvSpPr>
              <a:spLocks noChangeArrowheads="1"/>
            </p:cNvSpPr>
            <p:nvPr/>
          </p:nvSpPr>
          <p:spPr bwMode="auto">
            <a:xfrm>
              <a:off x="2408" y="2000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380</a:t>
              </a:r>
              <a:endParaRPr lang="ru-RU" altLang="ru-RU" sz="1800"/>
            </a:p>
          </p:txBody>
        </p:sp>
        <p:sp>
          <p:nvSpPr>
            <p:cNvPr id="16623" name="Rectangle 341"/>
            <p:cNvSpPr>
              <a:spLocks noChangeArrowheads="1"/>
            </p:cNvSpPr>
            <p:nvPr/>
          </p:nvSpPr>
          <p:spPr bwMode="auto">
            <a:xfrm>
              <a:off x="2414" y="2198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435</a:t>
              </a:r>
              <a:endParaRPr lang="ru-RU" altLang="ru-RU" sz="1800"/>
            </a:p>
          </p:txBody>
        </p:sp>
        <p:sp>
          <p:nvSpPr>
            <p:cNvPr id="16624" name="Rectangle 342"/>
            <p:cNvSpPr>
              <a:spLocks noChangeArrowheads="1"/>
            </p:cNvSpPr>
            <p:nvPr/>
          </p:nvSpPr>
          <p:spPr bwMode="auto">
            <a:xfrm>
              <a:off x="2450" y="2264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440</a:t>
              </a:r>
              <a:endParaRPr lang="ru-RU" altLang="ru-RU" sz="1800"/>
            </a:p>
          </p:txBody>
        </p:sp>
        <p:sp>
          <p:nvSpPr>
            <p:cNvPr id="16625" name="Rectangle 343"/>
            <p:cNvSpPr>
              <a:spLocks noChangeArrowheads="1"/>
            </p:cNvSpPr>
            <p:nvPr/>
          </p:nvSpPr>
          <p:spPr bwMode="auto">
            <a:xfrm>
              <a:off x="2678" y="2264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450</a:t>
              </a:r>
              <a:endParaRPr lang="ru-RU" altLang="ru-RU" sz="1800"/>
            </a:p>
          </p:txBody>
        </p:sp>
        <p:sp>
          <p:nvSpPr>
            <p:cNvPr id="16626" name="Rectangle 344"/>
            <p:cNvSpPr>
              <a:spLocks noChangeArrowheads="1"/>
            </p:cNvSpPr>
            <p:nvPr/>
          </p:nvSpPr>
          <p:spPr bwMode="auto">
            <a:xfrm>
              <a:off x="2786" y="2384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488</a:t>
              </a:r>
              <a:endParaRPr lang="ru-RU" altLang="ru-RU" sz="1800"/>
            </a:p>
          </p:txBody>
        </p:sp>
        <p:sp>
          <p:nvSpPr>
            <p:cNvPr id="16627" name="Rectangle 345"/>
            <p:cNvSpPr>
              <a:spLocks noChangeArrowheads="1"/>
            </p:cNvSpPr>
            <p:nvPr/>
          </p:nvSpPr>
          <p:spPr bwMode="auto">
            <a:xfrm>
              <a:off x="2562" y="2432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510</a:t>
              </a:r>
              <a:endParaRPr lang="ru-RU" altLang="ru-RU" sz="1800"/>
            </a:p>
          </p:txBody>
        </p:sp>
        <p:sp>
          <p:nvSpPr>
            <p:cNvPr id="16628" name="Rectangle 346"/>
            <p:cNvSpPr>
              <a:spLocks noChangeArrowheads="1"/>
            </p:cNvSpPr>
            <p:nvPr/>
          </p:nvSpPr>
          <p:spPr bwMode="auto">
            <a:xfrm>
              <a:off x="2618" y="2522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515</a:t>
              </a:r>
              <a:endParaRPr lang="ru-RU" altLang="ru-RU" sz="1800"/>
            </a:p>
          </p:txBody>
        </p:sp>
        <p:sp>
          <p:nvSpPr>
            <p:cNvPr id="16629" name="Rectangle 347"/>
            <p:cNvSpPr>
              <a:spLocks noChangeArrowheads="1"/>
            </p:cNvSpPr>
            <p:nvPr/>
          </p:nvSpPr>
          <p:spPr bwMode="auto">
            <a:xfrm>
              <a:off x="2774" y="2630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530</a:t>
              </a:r>
              <a:endParaRPr lang="ru-RU" altLang="ru-RU" sz="1800"/>
            </a:p>
          </p:txBody>
        </p:sp>
        <p:sp>
          <p:nvSpPr>
            <p:cNvPr id="16630" name="Rectangle 348"/>
            <p:cNvSpPr>
              <a:spLocks noChangeArrowheads="1"/>
            </p:cNvSpPr>
            <p:nvPr/>
          </p:nvSpPr>
          <p:spPr bwMode="auto">
            <a:xfrm>
              <a:off x="3050" y="254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562</a:t>
              </a:r>
              <a:endParaRPr lang="ru-RU" altLang="ru-RU" sz="1800"/>
            </a:p>
          </p:txBody>
        </p:sp>
        <p:sp>
          <p:nvSpPr>
            <p:cNvPr id="16631" name="Rectangle 349"/>
            <p:cNvSpPr>
              <a:spLocks noChangeArrowheads="1"/>
            </p:cNvSpPr>
            <p:nvPr/>
          </p:nvSpPr>
          <p:spPr bwMode="auto">
            <a:xfrm>
              <a:off x="2678" y="1604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253</a:t>
              </a:r>
              <a:endParaRPr lang="ru-RU" altLang="ru-RU" sz="1800"/>
            </a:p>
          </p:txBody>
        </p:sp>
        <p:sp>
          <p:nvSpPr>
            <p:cNvPr id="16632" name="Rectangle 350"/>
            <p:cNvSpPr>
              <a:spLocks noChangeArrowheads="1"/>
            </p:cNvSpPr>
            <p:nvPr/>
          </p:nvSpPr>
          <p:spPr bwMode="auto">
            <a:xfrm>
              <a:off x="2789" y="1525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i="1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altLang="ru-RU" sz="800" i="1">
                  <a:solidFill>
                    <a:srgbClr val="000000"/>
                  </a:solidFill>
                  <a:latin typeface="Times New Roman" pitchFamily="18" charset="0"/>
                </a:rPr>
                <a:t>48</a:t>
              </a:r>
              <a:endParaRPr lang="ru-RU" altLang="ru-RU" sz="1800"/>
            </a:p>
          </p:txBody>
        </p:sp>
      </p:grpSp>
      <p:grpSp>
        <p:nvGrpSpPr>
          <p:cNvPr id="127327" name="Group 351"/>
          <p:cNvGrpSpPr>
            <a:grpSpLocks/>
          </p:cNvGrpSpPr>
          <p:nvPr/>
        </p:nvGrpSpPr>
        <p:grpSpPr bwMode="auto">
          <a:xfrm>
            <a:off x="400050" y="3478213"/>
            <a:ext cx="8332788" cy="3103562"/>
            <a:chOff x="340" y="709"/>
            <a:chExt cx="5249" cy="1955"/>
          </a:xfrm>
        </p:grpSpPr>
        <p:sp>
          <p:nvSpPr>
            <p:cNvPr id="16412" name="Rectangle 352"/>
            <p:cNvSpPr>
              <a:spLocks noChangeArrowheads="1"/>
            </p:cNvSpPr>
            <p:nvPr/>
          </p:nvSpPr>
          <p:spPr bwMode="auto">
            <a:xfrm>
              <a:off x="463" y="2323"/>
              <a:ext cx="5051" cy="3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grpSp>
          <p:nvGrpSpPr>
            <p:cNvPr id="16413" name="Group 353"/>
            <p:cNvGrpSpPr>
              <a:grpSpLocks/>
            </p:cNvGrpSpPr>
            <p:nvPr/>
          </p:nvGrpSpPr>
          <p:grpSpPr bwMode="auto">
            <a:xfrm>
              <a:off x="340" y="709"/>
              <a:ext cx="5249" cy="1955"/>
              <a:chOff x="340" y="709"/>
              <a:chExt cx="5249" cy="1955"/>
            </a:xfrm>
          </p:grpSpPr>
          <p:sp>
            <p:nvSpPr>
              <p:cNvPr id="16414" name="AutoShape 354"/>
              <p:cNvSpPr>
                <a:spLocks noChangeAspect="1" noChangeArrowheads="1" noTextEdit="1"/>
              </p:cNvSpPr>
              <p:nvPr/>
            </p:nvSpPr>
            <p:spPr bwMode="auto">
              <a:xfrm>
                <a:off x="340" y="709"/>
                <a:ext cx="5249" cy="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15" name="Line 355"/>
              <p:cNvSpPr>
                <a:spLocks noChangeShapeType="1"/>
              </p:cNvSpPr>
              <p:nvPr/>
            </p:nvSpPr>
            <p:spPr bwMode="auto">
              <a:xfrm flipH="1">
                <a:off x="484" y="2131"/>
                <a:ext cx="31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16" name="Line 356"/>
              <p:cNvSpPr>
                <a:spLocks noChangeShapeType="1"/>
              </p:cNvSpPr>
              <p:nvPr/>
            </p:nvSpPr>
            <p:spPr bwMode="auto">
              <a:xfrm flipV="1">
                <a:off x="484" y="733"/>
                <a:ext cx="1" cy="139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17" name="Rectangle 357"/>
              <p:cNvSpPr>
                <a:spLocks noChangeArrowheads="1"/>
              </p:cNvSpPr>
              <p:nvPr/>
            </p:nvSpPr>
            <p:spPr bwMode="auto">
              <a:xfrm>
                <a:off x="478" y="1993"/>
                <a:ext cx="378" cy="138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18" name="Rectangle 358"/>
              <p:cNvSpPr>
                <a:spLocks noChangeArrowheads="1"/>
              </p:cNvSpPr>
              <p:nvPr/>
            </p:nvSpPr>
            <p:spPr bwMode="auto">
              <a:xfrm>
                <a:off x="478" y="1993"/>
                <a:ext cx="378" cy="13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19" name="Rectangle 359"/>
              <p:cNvSpPr>
                <a:spLocks noChangeArrowheads="1"/>
              </p:cNvSpPr>
              <p:nvPr/>
            </p:nvSpPr>
            <p:spPr bwMode="auto">
              <a:xfrm>
                <a:off x="856" y="1939"/>
                <a:ext cx="378" cy="192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0" name="Rectangle 360"/>
              <p:cNvSpPr>
                <a:spLocks noChangeArrowheads="1"/>
              </p:cNvSpPr>
              <p:nvPr/>
            </p:nvSpPr>
            <p:spPr bwMode="auto">
              <a:xfrm>
                <a:off x="856" y="1939"/>
                <a:ext cx="378" cy="19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1" name="Rectangle 361"/>
              <p:cNvSpPr>
                <a:spLocks noChangeArrowheads="1"/>
              </p:cNvSpPr>
              <p:nvPr/>
            </p:nvSpPr>
            <p:spPr bwMode="auto">
              <a:xfrm>
                <a:off x="1234" y="859"/>
                <a:ext cx="240" cy="1272"/>
              </a:xfrm>
              <a:prstGeom prst="rect">
                <a:avLst/>
              </a:prstGeom>
              <a:solidFill>
                <a:srgbClr val="99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2" name="Rectangle 362"/>
              <p:cNvSpPr>
                <a:spLocks noChangeArrowheads="1"/>
              </p:cNvSpPr>
              <p:nvPr/>
            </p:nvSpPr>
            <p:spPr bwMode="auto">
              <a:xfrm>
                <a:off x="1234" y="859"/>
                <a:ext cx="240" cy="127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3" name="Rectangle 363"/>
              <p:cNvSpPr>
                <a:spLocks noChangeArrowheads="1"/>
              </p:cNvSpPr>
              <p:nvPr/>
            </p:nvSpPr>
            <p:spPr bwMode="auto">
              <a:xfrm>
                <a:off x="1474" y="1627"/>
                <a:ext cx="252" cy="504"/>
              </a:xfrm>
              <a:prstGeom prst="rect">
                <a:avLst/>
              </a:prstGeom>
              <a:solidFill>
                <a:srgbClr val="CC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4" name="Rectangle 364"/>
              <p:cNvSpPr>
                <a:spLocks noChangeArrowheads="1"/>
              </p:cNvSpPr>
              <p:nvPr/>
            </p:nvSpPr>
            <p:spPr bwMode="auto">
              <a:xfrm>
                <a:off x="1474" y="1627"/>
                <a:ext cx="252" cy="50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5" name="Rectangle 365"/>
              <p:cNvSpPr>
                <a:spLocks noChangeArrowheads="1"/>
              </p:cNvSpPr>
              <p:nvPr/>
            </p:nvSpPr>
            <p:spPr bwMode="auto">
              <a:xfrm>
                <a:off x="1720" y="1675"/>
                <a:ext cx="324" cy="45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6" name="Rectangle 366"/>
              <p:cNvSpPr>
                <a:spLocks noChangeArrowheads="1"/>
              </p:cNvSpPr>
              <p:nvPr/>
            </p:nvSpPr>
            <p:spPr bwMode="auto">
              <a:xfrm>
                <a:off x="1720" y="1675"/>
                <a:ext cx="324" cy="45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7" name="Rectangle 367"/>
              <p:cNvSpPr>
                <a:spLocks noChangeArrowheads="1"/>
              </p:cNvSpPr>
              <p:nvPr/>
            </p:nvSpPr>
            <p:spPr bwMode="auto">
              <a:xfrm>
                <a:off x="2044" y="1921"/>
                <a:ext cx="294" cy="210"/>
              </a:xfrm>
              <a:prstGeom prst="rect">
                <a:avLst/>
              </a:pr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8" name="Rectangle 368"/>
              <p:cNvSpPr>
                <a:spLocks noChangeArrowheads="1"/>
              </p:cNvSpPr>
              <p:nvPr/>
            </p:nvSpPr>
            <p:spPr bwMode="auto">
              <a:xfrm>
                <a:off x="2044" y="1921"/>
                <a:ext cx="294" cy="21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29" name="Rectangle 369"/>
              <p:cNvSpPr>
                <a:spLocks noChangeArrowheads="1"/>
              </p:cNvSpPr>
              <p:nvPr/>
            </p:nvSpPr>
            <p:spPr bwMode="auto">
              <a:xfrm>
                <a:off x="2338" y="2047"/>
                <a:ext cx="138" cy="84"/>
              </a:xfrm>
              <a:prstGeom prst="rect">
                <a:avLst/>
              </a:prstGeom>
              <a:solidFill>
                <a:srgbClr val="66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0" name="Rectangle 370"/>
              <p:cNvSpPr>
                <a:spLocks noChangeArrowheads="1"/>
              </p:cNvSpPr>
              <p:nvPr/>
            </p:nvSpPr>
            <p:spPr bwMode="auto">
              <a:xfrm>
                <a:off x="2338" y="2047"/>
                <a:ext cx="138" cy="8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1" name="Rectangle 371"/>
              <p:cNvSpPr>
                <a:spLocks noChangeArrowheads="1"/>
              </p:cNvSpPr>
              <p:nvPr/>
            </p:nvSpPr>
            <p:spPr bwMode="auto">
              <a:xfrm>
                <a:off x="2476" y="1417"/>
                <a:ext cx="348" cy="714"/>
              </a:xfrm>
              <a:prstGeom prst="rect">
                <a:avLst/>
              </a:prstGeom>
              <a:solidFill>
                <a:srgbClr val="99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2" name="Rectangle 372"/>
              <p:cNvSpPr>
                <a:spLocks noChangeArrowheads="1"/>
              </p:cNvSpPr>
              <p:nvPr/>
            </p:nvSpPr>
            <p:spPr bwMode="auto">
              <a:xfrm>
                <a:off x="2476" y="1417"/>
                <a:ext cx="348" cy="71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3" name="Rectangle 373"/>
              <p:cNvSpPr>
                <a:spLocks noChangeArrowheads="1"/>
              </p:cNvSpPr>
              <p:nvPr/>
            </p:nvSpPr>
            <p:spPr bwMode="auto">
              <a:xfrm>
                <a:off x="2824" y="1207"/>
                <a:ext cx="216" cy="924"/>
              </a:xfrm>
              <a:prstGeom prst="rect">
                <a:avLst/>
              </a:pr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4" name="Rectangle 374"/>
              <p:cNvSpPr>
                <a:spLocks noChangeArrowheads="1"/>
              </p:cNvSpPr>
              <p:nvPr/>
            </p:nvSpPr>
            <p:spPr bwMode="auto">
              <a:xfrm>
                <a:off x="2824" y="1207"/>
                <a:ext cx="216" cy="92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5" name="Rectangle 375"/>
              <p:cNvSpPr>
                <a:spLocks noChangeArrowheads="1"/>
              </p:cNvSpPr>
              <p:nvPr/>
            </p:nvSpPr>
            <p:spPr bwMode="auto">
              <a:xfrm>
                <a:off x="3040" y="1783"/>
                <a:ext cx="246" cy="34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6" name="Rectangle 376"/>
              <p:cNvSpPr>
                <a:spLocks noChangeArrowheads="1"/>
              </p:cNvSpPr>
              <p:nvPr/>
            </p:nvSpPr>
            <p:spPr bwMode="auto">
              <a:xfrm>
                <a:off x="3040" y="1783"/>
                <a:ext cx="246" cy="34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7" name="Rectangle 377"/>
              <p:cNvSpPr>
                <a:spLocks noChangeArrowheads="1"/>
              </p:cNvSpPr>
              <p:nvPr/>
            </p:nvSpPr>
            <p:spPr bwMode="auto">
              <a:xfrm>
                <a:off x="3286" y="2095"/>
                <a:ext cx="246" cy="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8" name="Rectangle 378"/>
              <p:cNvSpPr>
                <a:spLocks noChangeArrowheads="1"/>
              </p:cNvSpPr>
              <p:nvPr/>
            </p:nvSpPr>
            <p:spPr bwMode="auto">
              <a:xfrm>
                <a:off x="3286" y="2095"/>
                <a:ext cx="246" cy="3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39" name="Rectangle 379"/>
              <p:cNvSpPr>
                <a:spLocks noChangeArrowheads="1"/>
              </p:cNvSpPr>
              <p:nvPr/>
            </p:nvSpPr>
            <p:spPr bwMode="auto">
              <a:xfrm>
                <a:off x="3532" y="2095"/>
                <a:ext cx="252" cy="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0" name="Rectangle 380"/>
              <p:cNvSpPr>
                <a:spLocks noChangeArrowheads="1"/>
              </p:cNvSpPr>
              <p:nvPr/>
            </p:nvSpPr>
            <p:spPr bwMode="auto">
              <a:xfrm>
                <a:off x="3532" y="2095"/>
                <a:ext cx="252" cy="3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1" name="Rectangle 381"/>
              <p:cNvSpPr>
                <a:spLocks noChangeArrowheads="1"/>
              </p:cNvSpPr>
              <p:nvPr/>
            </p:nvSpPr>
            <p:spPr bwMode="auto">
              <a:xfrm>
                <a:off x="3784" y="1675"/>
                <a:ext cx="246" cy="456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2" name="Rectangle 382"/>
              <p:cNvSpPr>
                <a:spLocks noChangeArrowheads="1"/>
              </p:cNvSpPr>
              <p:nvPr/>
            </p:nvSpPr>
            <p:spPr bwMode="auto">
              <a:xfrm>
                <a:off x="3784" y="1675"/>
                <a:ext cx="246" cy="45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3" name="Rectangle 383"/>
              <p:cNvSpPr>
                <a:spLocks noChangeArrowheads="1"/>
              </p:cNvSpPr>
              <p:nvPr/>
            </p:nvSpPr>
            <p:spPr bwMode="auto">
              <a:xfrm>
                <a:off x="4030" y="2077"/>
                <a:ext cx="252" cy="54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4" name="Rectangle 384"/>
              <p:cNvSpPr>
                <a:spLocks noChangeArrowheads="1"/>
              </p:cNvSpPr>
              <p:nvPr/>
            </p:nvSpPr>
            <p:spPr bwMode="auto">
              <a:xfrm>
                <a:off x="4030" y="2077"/>
                <a:ext cx="252" cy="5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5" name="Rectangle 385"/>
              <p:cNvSpPr>
                <a:spLocks noChangeArrowheads="1"/>
              </p:cNvSpPr>
              <p:nvPr/>
            </p:nvSpPr>
            <p:spPr bwMode="auto">
              <a:xfrm>
                <a:off x="4276" y="2047"/>
                <a:ext cx="246" cy="84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6" name="Rectangle 386"/>
              <p:cNvSpPr>
                <a:spLocks noChangeArrowheads="1"/>
              </p:cNvSpPr>
              <p:nvPr/>
            </p:nvSpPr>
            <p:spPr bwMode="auto">
              <a:xfrm>
                <a:off x="4276" y="2047"/>
                <a:ext cx="246" cy="8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7" name="Rectangle 387"/>
              <p:cNvSpPr>
                <a:spLocks noChangeArrowheads="1"/>
              </p:cNvSpPr>
              <p:nvPr/>
            </p:nvSpPr>
            <p:spPr bwMode="auto">
              <a:xfrm>
                <a:off x="4522" y="2095"/>
                <a:ext cx="252" cy="36"/>
              </a:xfrm>
              <a:prstGeom prst="rect">
                <a:avLst/>
              </a:prstGeom>
              <a:solidFill>
                <a:srgbClr val="CC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8" name="Rectangle 388"/>
              <p:cNvSpPr>
                <a:spLocks noChangeArrowheads="1"/>
              </p:cNvSpPr>
              <p:nvPr/>
            </p:nvSpPr>
            <p:spPr bwMode="auto">
              <a:xfrm>
                <a:off x="4522" y="2095"/>
                <a:ext cx="252" cy="3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49" name="Rectangle 389"/>
              <p:cNvSpPr>
                <a:spLocks noChangeArrowheads="1"/>
              </p:cNvSpPr>
              <p:nvPr/>
            </p:nvSpPr>
            <p:spPr bwMode="auto">
              <a:xfrm>
                <a:off x="4774" y="2113"/>
                <a:ext cx="246" cy="18"/>
              </a:xfrm>
              <a:prstGeom prst="rect">
                <a:avLst/>
              </a:prstGeom>
              <a:solidFill>
                <a:srgbClr val="CC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50" name="Rectangle 390"/>
              <p:cNvSpPr>
                <a:spLocks noChangeArrowheads="1"/>
              </p:cNvSpPr>
              <p:nvPr/>
            </p:nvSpPr>
            <p:spPr bwMode="auto">
              <a:xfrm>
                <a:off x="4774" y="2113"/>
                <a:ext cx="246" cy="1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51" name="Rectangle 391"/>
              <p:cNvSpPr>
                <a:spLocks noChangeArrowheads="1"/>
              </p:cNvSpPr>
              <p:nvPr/>
            </p:nvSpPr>
            <p:spPr bwMode="auto">
              <a:xfrm>
                <a:off x="5020" y="2125"/>
                <a:ext cx="246" cy="6"/>
              </a:xfrm>
              <a:prstGeom prst="rect">
                <a:avLst/>
              </a:prstGeom>
              <a:solidFill>
                <a:srgbClr val="CC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52" name="Rectangle 392"/>
              <p:cNvSpPr>
                <a:spLocks noChangeArrowheads="1"/>
              </p:cNvSpPr>
              <p:nvPr/>
            </p:nvSpPr>
            <p:spPr bwMode="auto">
              <a:xfrm>
                <a:off x="5020" y="2125"/>
                <a:ext cx="246" cy="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53" name="Rectangle 393"/>
              <p:cNvSpPr>
                <a:spLocks noChangeArrowheads="1"/>
              </p:cNvSpPr>
              <p:nvPr/>
            </p:nvSpPr>
            <p:spPr bwMode="auto">
              <a:xfrm>
                <a:off x="5260" y="2125"/>
                <a:ext cx="246" cy="6"/>
              </a:xfrm>
              <a:prstGeom prst="rect">
                <a:avLst/>
              </a:prstGeom>
              <a:solidFill>
                <a:srgbClr val="CC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54" name="Rectangle 394"/>
              <p:cNvSpPr>
                <a:spLocks noChangeArrowheads="1"/>
              </p:cNvSpPr>
              <p:nvPr/>
            </p:nvSpPr>
            <p:spPr bwMode="auto">
              <a:xfrm>
                <a:off x="5260" y="2125"/>
                <a:ext cx="246" cy="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55" name="Line 395"/>
              <p:cNvSpPr>
                <a:spLocks noChangeShapeType="1"/>
              </p:cNvSpPr>
              <p:nvPr/>
            </p:nvSpPr>
            <p:spPr bwMode="auto">
              <a:xfrm>
                <a:off x="484" y="733"/>
                <a:ext cx="1" cy="139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56" name="Line 396"/>
              <p:cNvSpPr>
                <a:spLocks noChangeShapeType="1"/>
              </p:cNvSpPr>
              <p:nvPr/>
            </p:nvSpPr>
            <p:spPr bwMode="auto">
              <a:xfrm>
                <a:off x="466" y="213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57" name="Line 397"/>
              <p:cNvSpPr>
                <a:spLocks noChangeShapeType="1"/>
              </p:cNvSpPr>
              <p:nvPr/>
            </p:nvSpPr>
            <p:spPr bwMode="auto">
              <a:xfrm>
                <a:off x="466" y="195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58" name="Line 398"/>
              <p:cNvSpPr>
                <a:spLocks noChangeShapeType="1"/>
              </p:cNvSpPr>
              <p:nvPr/>
            </p:nvSpPr>
            <p:spPr bwMode="auto">
              <a:xfrm>
                <a:off x="466" y="178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59" name="Line 399"/>
              <p:cNvSpPr>
                <a:spLocks noChangeShapeType="1"/>
              </p:cNvSpPr>
              <p:nvPr/>
            </p:nvSpPr>
            <p:spPr bwMode="auto">
              <a:xfrm>
                <a:off x="466" y="160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60" name="Line 400"/>
              <p:cNvSpPr>
                <a:spLocks noChangeShapeType="1"/>
              </p:cNvSpPr>
              <p:nvPr/>
            </p:nvSpPr>
            <p:spPr bwMode="auto">
              <a:xfrm>
                <a:off x="466" y="143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61" name="Line 401"/>
              <p:cNvSpPr>
                <a:spLocks noChangeShapeType="1"/>
              </p:cNvSpPr>
              <p:nvPr/>
            </p:nvSpPr>
            <p:spPr bwMode="auto">
              <a:xfrm>
                <a:off x="466" y="125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62" name="Line 402"/>
              <p:cNvSpPr>
                <a:spLocks noChangeShapeType="1"/>
              </p:cNvSpPr>
              <p:nvPr/>
            </p:nvSpPr>
            <p:spPr bwMode="auto">
              <a:xfrm>
                <a:off x="466" y="108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63" name="Line 403"/>
              <p:cNvSpPr>
                <a:spLocks noChangeShapeType="1"/>
              </p:cNvSpPr>
              <p:nvPr/>
            </p:nvSpPr>
            <p:spPr bwMode="auto">
              <a:xfrm>
                <a:off x="466" y="90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64" name="Line 404"/>
              <p:cNvSpPr>
                <a:spLocks noChangeShapeType="1"/>
              </p:cNvSpPr>
              <p:nvPr/>
            </p:nvSpPr>
            <p:spPr bwMode="auto">
              <a:xfrm>
                <a:off x="466" y="73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65" name="Freeform 405"/>
              <p:cNvSpPr>
                <a:spLocks noEditPoints="1"/>
              </p:cNvSpPr>
              <p:nvPr/>
            </p:nvSpPr>
            <p:spPr bwMode="auto">
              <a:xfrm>
                <a:off x="352" y="715"/>
                <a:ext cx="42" cy="60"/>
              </a:xfrm>
              <a:custGeom>
                <a:avLst/>
                <a:gdLst>
                  <a:gd name="T0" fmla="*/ 6 w 42"/>
                  <a:gd name="T1" fmla="*/ 30 h 60"/>
                  <a:gd name="T2" fmla="*/ 0 w 42"/>
                  <a:gd name="T3" fmla="*/ 24 h 60"/>
                  <a:gd name="T4" fmla="*/ 0 w 42"/>
                  <a:gd name="T5" fmla="*/ 12 h 60"/>
                  <a:gd name="T6" fmla="*/ 6 w 42"/>
                  <a:gd name="T7" fmla="*/ 6 h 60"/>
                  <a:gd name="T8" fmla="*/ 18 w 42"/>
                  <a:gd name="T9" fmla="*/ 0 h 60"/>
                  <a:gd name="T10" fmla="*/ 30 w 42"/>
                  <a:gd name="T11" fmla="*/ 6 h 60"/>
                  <a:gd name="T12" fmla="*/ 36 w 42"/>
                  <a:gd name="T13" fmla="*/ 18 h 60"/>
                  <a:gd name="T14" fmla="*/ 42 w 42"/>
                  <a:gd name="T15" fmla="*/ 24 h 60"/>
                  <a:gd name="T16" fmla="*/ 30 w 42"/>
                  <a:gd name="T17" fmla="*/ 30 h 60"/>
                  <a:gd name="T18" fmla="*/ 30 w 42"/>
                  <a:gd name="T19" fmla="*/ 36 h 60"/>
                  <a:gd name="T20" fmla="*/ 42 w 42"/>
                  <a:gd name="T21" fmla="*/ 42 h 60"/>
                  <a:gd name="T22" fmla="*/ 36 w 42"/>
                  <a:gd name="T23" fmla="*/ 54 h 60"/>
                  <a:gd name="T24" fmla="*/ 30 w 42"/>
                  <a:gd name="T25" fmla="*/ 60 h 60"/>
                  <a:gd name="T26" fmla="*/ 18 w 42"/>
                  <a:gd name="T27" fmla="*/ 60 h 60"/>
                  <a:gd name="T28" fmla="*/ 6 w 42"/>
                  <a:gd name="T29" fmla="*/ 60 h 60"/>
                  <a:gd name="T30" fmla="*/ 0 w 42"/>
                  <a:gd name="T31" fmla="*/ 48 h 60"/>
                  <a:gd name="T32" fmla="*/ 0 w 42"/>
                  <a:gd name="T33" fmla="*/ 36 h 60"/>
                  <a:gd name="T34" fmla="*/ 6 w 42"/>
                  <a:gd name="T35" fmla="*/ 30 h 60"/>
                  <a:gd name="T36" fmla="*/ 6 w 42"/>
                  <a:gd name="T37" fmla="*/ 12 h 60"/>
                  <a:gd name="T38" fmla="*/ 6 w 42"/>
                  <a:gd name="T39" fmla="*/ 24 h 60"/>
                  <a:gd name="T40" fmla="*/ 18 w 42"/>
                  <a:gd name="T41" fmla="*/ 24 h 60"/>
                  <a:gd name="T42" fmla="*/ 30 w 42"/>
                  <a:gd name="T43" fmla="*/ 24 h 60"/>
                  <a:gd name="T44" fmla="*/ 30 w 42"/>
                  <a:gd name="T45" fmla="*/ 12 h 60"/>
                  <a:gd name="T46" fmla="*/ 24 w 42"/>
                  <a:gd name="T47" fmla="*/ 6 h 60"/>
                  <a:gd name="T48" fmla="*/ 12 w 42"/>
                  <a:gd name="T49" fmla="*/ 6 h 60"/>
                  <a:gd name="T50" fmla="*/ 6 w 42"/>
                  <a:gd name="T51" fmla="*/ 12 h 60"/>
                  <a:gd name="T52" fmla="*/ 6 w 42"/>
                  <a:gd name="T53" fmla="*/ 12 h 60"/>
                  <a:gd name="T54" fmla="*/ 6 w 42"/>
                  <a:gd name="T55" fmla="*/ 48 h 60"/>
                  <a:gd name="T56" fmla="*/ 12 w 42"/>
                  <a:gd name="T57" fmla="*/ 54 h 60"/>
                  <a:gd name="T58" fmla="*/ 24 w 42"/>
                  <a:gd name="T59" fmla="*/ 54 h 60"/>
                  <a:gd name="T60" fmla="*/ 30 w 42"/>
                  <a:gd name="T61" fmla="*/ 48 h 60"/>
                  <a:gd name="T62" fmla="*/ 30 w 42"/>
                  <a:gd name="T63" fmla="*/ 36 h 60"/>
                  <a:gd name="T64" fmla="*/ 18 w 42"/>
                  <a:gd name="T65" fmla="*/ 36 h 60"/>
                  <a:gd name="T66" fmla="*/ 12 w 42"/>
                  <a:gd name="T67" fmla="*/ 36 h 60"/>
                  <a:gd name="T68" fmla="*/ 6 w 42"/>
                  <a:gd name="T69" fmla="*/ 42 h 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2" h="60">
                    <a:moveTo>
                      <a:pt x="6" y="24"/>
                    </a:moveTo>
                    <a:lnTo>
                      <a:pt x="6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6" y="12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42" y="42"/>
                    </a:lnTo>
                    <a:lnTo>
                      <a:pt x="36" y="48"/>
                    </a:lnTo>
                    <a:lnTo>
                      <a:pt x="36" y="54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2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6" y="24"/>
                    </a:lnTo>
                    <a:close/>
                    <a:moveTo>
                      <a:pt x="6" y="12"/>
                    </a:moveTo>
                    <a:lnTo>
                      <a:pt x="6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12"/>
                    </a:lnTo>
                    <a:close/>
                    <a:moveTo>
                      <a:pt x="6" y="42"/>
                    </a:moveTo>
                    <a:lnTo>
                      <a:pt x="6" y="48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30" y="54"/>
                    </a:lnTo>
                    <a:lnTo>
                      <a:pt x="30" y="48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18" y="36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6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66" name="Freeform 406"/>
              <p:cNvSpPr>
                <a:spLocks noEditPoints="1"/>
              </p:cNvSpPr>
              <p:nvPr/>
            </p:nvSpPr>
            <p:spPr bwMode="auto">
              <a:xfrm>
                <a:off x="400" y="715"/>
                <a:ext cx="42" cy="60"/>
              </a:xfrm>
              <a:custGeom>
                <a:avLst/>
                <a:gdLst>
                  <a:gd name="T0" fmla="*/ 0 w 42"/>
                  <a:gd name="T1" fmla="*/ 30 h 60"/>
                  <a:gd name="T2" fmla="*/ 0 w 42"/>
                  <a:gd name="T3" fmla="*/ 24 h 60"/>
                  <a:gd name="T4" fmla="*/ 0 w 42"/>
                  <a:gd name="T5" fmla="*/ 18 h 60"/>
                  <a:gd name="T6" fmla="*/ 6 w 42"/>
                  <a:gd name="T7" fmla="*/ 18 h 60"/>
                  <a:gd name="T8" fmla="*/ 6 w 42"/>
                  <a:gd name="T9" fmla="*/ 12 h 60"/>
                  <a:gd name="T10" fmla="*/ 6 w 42"/>
                  <a:gd name="T11" fmla="*/ 6 h 60"/>
                  <a:gd name="T12" fmla="*/ 12 w 42"/>
                  <a:gd name="T13" fmla="*/ 6 h 60"/>
                  <a:gd name="T14" fmla="*/ 18 w 42"/>
                  <a:gd name="T15" fmla="*/ 0 h 60"/>
                  <a:gd name="T16" fmla="*/ 24 w 42"/>
                  <a:gd name="T17" fmla="*/ 0 h 60"/>
                  <a:gd name="T18" fmla="*/ 30 w 42"/>
                  <a:gd name="T19" fmla="*/ 0 h 60"/>
                  <a:gd name="T20" fmla="*/ 30 w 42"/>
                  <a:gd name="T21" fmla="*/ 6 h 60"/>
                  <a:gd name="T22" fmla="*/ 36 w 42"/>
                  <a:gd name="T23" fmla="*/ 6 h 60"/>
                  <a:gd name="T24" fmla="*/ 36 w 42"/>
                  <a:gd name="T25" fmla="*/ 12 h 60"/>
                  <a:gd name="T26" fmla="*/ 36 w 42"/>
                  <a:gd name="T27" fmla="*/ 18 h 60"/>
                  <a:gd name="T28" fmla="*/ 36 w 42"/>
                  <a:gd name="T29" fmla="*/ 24 h 60"/>
                  <a:gd name="T30" fmla="*/ 36 w 42"/>
                  <a:gd name="T31" fmla="*/ 30 h 60"/>
                  <a:gd name="T32" fmla="*/ 42 w 42"/>
                  <a:gd name="T33" fmla="*/ 30 h 60"/>
                  <a:gd name="T34" fmla="*/ 42 w 42"/>
                  <a:gd name="T35" fmla="*/ 36 h 60"/>
                  <a:gd name="T36" fmla="*/ 42 w 42"/>
                  <a:gd name="T37" fmla="*/ 42 h 60"/>
                  <a:gd name="T38" fmla="*/ 42 w 42"/>
                  <a:gd name="T39" fmla="*/ 48 h 60"/>
                  <a:gd name="T40" fmla="*/ 36 w 42"/>
                  <a:gd name="T41" fmla="*/ 54 h 60"/>
                  <a:gd name="T42" fmla="*/ 36 w 42"/>
                  <a:gd name="T43" fmla="*/ 60 h 60"/>
                  <a:gd name="T44" fmla="*/ 30 w 42"/>
                  <a:gd name="T45" fmla="*/ 60 h 60"/>
                  <a:gd name="T46" fmla="*/ 24 w 42"/>
                  <a:gd name="T47" fmla="*/ 60 h 60"/>
                  <a:gd name="T48" fmla="*/ 18 w 42"/>
                  <a:gd name="T49" fmla="*/ 60 h 60"/>
                  <a:gd name="T50" fmla="*/ 12 w 42"/>
                  <a:gd name="T51" fmla="*/ 60 h 60"/>
                  <a:gd name="T52" fmla="*/ 6 w 42"/>
                  <a:gd name="T53" fmla="*/ 60 h 60"/>
                  <a:gd name="T54" fmla="*/ 0 w 42"/>
                  <a:gd name="T55" fmla="*/ 60 h 60"/>
                  <a:gd name="T56" fmla="*/ 0 w 42"/>
                  <a:gd name="T57" fmla="*/ 54 h 60"/>
                  <a:gd name="T58" fmla="*/ 0 w 42"/>
                  <a:gd name="T59" fmla="*/ 48 h 60"/>
                  <a:gd name="T60" fmla="*/ 0 w 42"/>
                  <a:gd name="T61" fmla="*/ 42 h 60"/>
                  <a:gd name="T62" fmla="*/ 0 w 42"/>
                  <a:gd name="T63" fmla="*/ 30 h 60"/>
                  <a:gd name="T64" fmla="*/ 6 w 42"/>
                  <a:gd name="T65" fmla="*/ 30 h 60"/>
                  <a:gd name="T66" fmla="*/ 6 w 42"/>
                  <a:gd name="T67" fmla="*/ 42 h 60"/>
                  <a:gd name="T68" fmla="*/ 6 w 42"/>
                  <a:gd name="T69" fmla="*/ 48 h 60"/>
                  <a:gd name="T70" fmla="*/ 12 w 42"/>
                  <a:gd name="T71" fmla="*/ 54 h 60"/>
                  <a:gd name="T72" fmla="*/ 18 w 42"/>
                  <a:gd name="T73" fmla="*/ 54 h 60"/>
                  <a:gd name="T74" fmla="*/ 24 w 42"/>
                  <a:gd name="T75" fmla="*/ 54 h 60"/>
                  <a:gd name="T76" fmla="*/ 30 w 42"/>
                  <a:gd name="T77" fmla="*/ 54 h 60"/>
                  <a:gd name="T78" fmla="*/ 30 w 42"/>
                  <a:gd name="T79" fmla="*/ 48 h 60"/>
                  <a:gd name="T80" fmla="*/ 30 w 42"/>
                  <a:gd name="T81" fmla="*/ 42 h 60"/>
                  <a:gd name="T82" fmla="*/ 36 w 42"/>
                  <a:gd name="T83" fmla="*/ 30 h 60"/>
                  <a:gd name="T84" fmla="*/ 36 w 42"/>
                  <a:gd name="T85" fmla="*/ 24 h 60"/>
                  <a:gd name="T86" fmla="*/ 36 w 42"/>
                  <a:gd name="T87" fmla="*/ 18 h 60"/>
                  <a:gd name="T88" fmla="*/ 36 w 42"/>
                  <a:gd name="T89" fmla="*/ 12 h 60"/>
                  <a:gd name="T90" fmla="*/ 30 w 42"/>
                  <a:gd name="T91" fmla="*/ 12 h 60"/>
                  <a:gd name="T92" fmla="*/ 24 w 42"/>
                  <a:gd name="T93" fmla="*/ 12 h 60"/>
                  <a:gd name="T94" fmla="*/ 18 w 42"/>
                  <a:gd name="T95" fmla="*/ 6 h 60"/>
                  <a:gd name="T96" fmla="*/ 12 w 42"/>
                  <a:gd name="T97" fmla="*/ 6 h 60"/>
                  <a:gd name="T98" fmla="*/ 12 w 42"/>
                  <a:gd name="T99" fmla="*/ 12 h 60"/>
                  <a:gd name="T100" fmla="*/ 6 w 42"/>
                  <a:gd name="T101" fmla="*/ 12 h 60"/>
                  <a:gd name="T102" fmla="*/ 6 w 42"/>
                  <a:gd name="T103" fmla="*/ 18 h 60"/>
                  <a:gd name="T104" fmla="*/ 6 w 42"/>
                  <a:gd name="T105" fmla="*/ 24 h 60"/>
                  <a:gd name="T106" fmla="*/ 6 w 42"/>
                  <a:gd name="T107" fmla="*/ 30 h 6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2" h="6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2" y="42"/>
                    </a:lnTo>
                    <a:lnTo>
                      <a:pt x="42" y="48"/>
                    </a:lnTo>
                    <a:lnTo>
                      <a:pt x="36" y="54"/>
                    </a:lnTo>
                    <a:lnTo>
                      <a:pt x="36" y="60"/>
                    </a:lnTo>
                    <a:lnTo>
                      <a:pt x="30" y="60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2" y="60"/>
                    </a:lnTo>
                    <a:lnTo>
                      <a:pt x="6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30"/>
                    </a:lnTo>
                    <a:close/>
                    <a:moveTo>
                      <a:pt x="6" y="30"/>
                    </a:moveTo>
                    <a:lnTo>
                      <a:pt x="6" y="42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30" y="54"/>
                    </a:lnTo>
                    <a:lnTo>
                      <a:pt x="30" y="48"/>
                    </a:lnTo>
                    <a:lnTo>
                      <a:pt x="30" y="42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67" name="Rectangle 407"/>
              <p:cNvSpPr>
                <a:spLocks noChangeArrowheads="1"/>
              </p:cNvSpPr>
              <p:nvPr/>
            </p:nvSpPr>
            <p:spPr bwMode="auto">
              <a:xfrm>
                <a:off x="346" y="1039"/>
                <a:ext cx="9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rgbClr val="000000"/>
                    </a:solidFill>
                  </a:rPr>
                  <a:t>60</a:t>
                </a:r>
                <a:endParaRPr lang="ru-RU" altLang="ru-RU" sz="1800"/>
              </a:p>
            </p:txBody>
          </p:sp>
          <p:sp>
            <p:nvSpPr>
              <p:cNvPr id="16468" name="Rectangle 408"/>
              <p:cNvSpPr>
                <a:spLocks noChangeArrowheads="1"/>
              </p:cNvSpPr>
              <p:nvPr/>
            </p:nvSpPr>
            <p:spPr bwMode="auto">
              <a:xfrm>
                <a:off x="346" y="1399"/>
                <a:ext cx="9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rgbClr val="000000"/>
                    </a:solidFill>
                  </a:rPr>
                  <a:t>40</a:t>
                </a:r>
                <a:endParaRPr lang="ru-RU" altLang="ru-RU" sz="1800"/>
              </a:p>
            </p:txBody>
          </p:sp>
          <p:sp>
            <p:nvSpPr>
              <p:cNvPr id="16469" name="Rectangle 409"/>
              <p:cNvSpPr>
                <a:spLocks noChangeArrowheads="1"/>
              </p:cNvSpPr>
              <p:nvPr/>
            </p:nvSpPr>
            <p:spPr bwMode="auto">
              <a:xfrm>
                <a:off x="346" y="1735"/>
                <a:ext cx="9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rgbClr val="000000"/>
                    </a:solidFill>
                  </a:rPr>
                  <a:t>20</a:t>
                </a:r>
                <a:endParaRPr lang="ru-RU" altLang="ru-RU" sz="1800"/>
              </a:p>
            </p:txBody>
          </p:sp>
          <p:sp>
            <p:nvSpPr>
              <p:cNvPr id="16470" name="Rectangle 410"/>
              <p:cNvSpPr>
                <a:spLocks noChangeArrowheads="1"/>
              </p:cNvSpPr>
              <p:nvPr/>
            </p:nvSpPr>
            <p:spPr bwMode="auto">
              <a:xfrm>
                <a:off x="388" y="2059"/>
                <a:ext cx="49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rgbClr val="000000"/>
                    </a:solidFill>
                  </a:rPr>
                  <a:t>0</a:t>
                </a:r>
                <a:endParaRPr lang="ru-RU" altLang="ru-RU" sz="1800"/>
              </a:p>
            </p:txBody>
          </p:sp>
          <p:sp>
            <p:nvSpPr>
              <p:cNvPr id="16471" name="Rectangle 411"/>
              <p:cNvSpPr>
                <a:spLocks noChangeArrowheads="1"/>
              </p:cNvSpPr>
              <p:nvPr/>
            </p:nvSpPr>
            <p:spPr bwMode="auto">
              <a:xfrm>
                <a:off x="442" y="2143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65</a:t>
                </a:r>
                <a:endParaRPr lang="ru-RU" altLang="ru-RU" sz="1800"/>
              </a:p>
            </p:txBody>
          </p:sp>
          <p:sp>
            <p:nvSpPr>
              <p:cNvPr id="16472" name="Rectangle 412"/>
              <p:cNvSpPr>
                <a:spLocks noChangeArrowheads="1"/>
              </p:cNvSpPr>
              <p:nvPr/>
            </p:nvSpPr>
            <p:spPr bwMode="auto">
              <a:xfrm>
                <a:off x="796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135</a:t>
                </a:r>
                <a:endParaRPr lang="ru-RU" altLang="ru-RU" sz="1800"/>
              </a:p>
            </p:txBody>
          </p:sp>
          <p:sp>
            <p:nvSpPr>
              <p:cNvPr id="16473" name="Rectangle 413"/>
              <p:cNvSpPr>
                <a:spLocks noChangeArrowheads="1"/>
              </p:cNvSpPr>
              <p:nvPr/>
            </p:nvSpPr>
            <p:spPr bwMode="auto">
              <a:xfrm>
                <a:off x="1168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203</a:t>
                </a:r>
                <a:endParaRPr lang="ru-RU" altLang="ru-RU" sz="1800"/>
              </a:p>
            </p:txBody>
          </p:sp>
          <p:sp>
            <p:nvSpPr>
              <p:cNvPr id="16474" name="Rectangle 414"/>
              <p:cNvSpPr>
                <a:spLocks noChangeArrowheads="1"/>
              </p:cNvSpPr>
              <p:nvPr/>
            </p:nvSpPr>
            <p:spPr bwMode="auto">
              <a:xfrm>
                <a:off x="1420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250</a:t>
                </a:r>
                <a:endParaRPr lang="ru-RU" altLang="ru-RU" sz="1800"/>
              </a:p>
            </p:txBody>
          </p:sp>
          <p:sp>
            <p:nvSpPr>
              <p:cNvPr id="16475" name="Rectangle 415"/>
              <p:cNvSpPr>
                <a:spLocks noChangeArrowheads="1"/>
              </p:cNvSpPr>
              <p:nvPr/>
            </p:nvSpPr>
            <p:spPr bwMode="auto">
              <a:xfrm>
                <a:off x="1660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295</a:t>
                </a:r>
                <a:endParaRPr lang="ru-RU" altLang="ru-RU" sz="1800"/>
              </a:p>
            </p:txBody>
          </p:sp>
          <p:sp>
            <p:nvSpPr>
              <p:cNvPr id="16476" name="Rectangle 416"/>
              <p:cNvSpPr>
                <a:spLocks noChangeArrowheads="1"/>
              </p:cNvSpPr>
              <p:nvPr/>
            </p:nvSpPr>
            <p:spPr bwMode="auto">
              <a:xfrm>
                <a:off x="1978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355</a:t>
                </a:r>
                <a:endParaRPr lang="ru-RU" altLang="ru-RU" sz="1800"/>
              </a:p>
            </p:txBody>
          </p:sp>
          <p:sp>
            <p:nvSpPr>
              <p:cNvPr id="16477" name="Rectangle 417"/>
              <p:cNvSpPr>
                <a:spLocks noChangeArrowheads="1"/>
              </p:cNvSpPr>
              <p:nvPr/>
            </p:nvSpPr>
            <p:spPr bwMode="auto">
              <a:xfrm>
                <a:off x="2272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410</a:t>
                </a:r>
                <a:endParaRPr lang="ru-RU" altLang="ru-RU" sz="1800"/>
              </a:p>
            </p:txBody>
          </p:sp>
          <p:sp>
            <p:nvSpPr>
              <p:cNvPr id="16478" name="Rectangle 418"/>
              <p:cNvSpPr>
                <a:spLocks noChangeArrowheads="1"/>
              </p:cNvSpPr>
              <p:nvPr/>
            </p:nvSpPr>
            <p:spPr bwMode="auto">
              <a:xfrm>
                <a:off x="2428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435</a:t>
                </a:r>
                <a:endParaRPr lang="ru-RU" altLang="ru-RU" sz="1800"/>
              </a:p>
            </p:txBody>
          </p:sp>
          <p:sp>
            <p:nvSpPr>
              <p:cNvPr id="16479" name="Rectangle 419"/>
              <p:cNvSpPr>
                <a:spLocks noChangeArrowheads="1"/>
              </p:cNvSpPr>
              <p:nvPr/>
            </p:nvSpPr>
            <p:spPr bwMode="auto">
              <a:xfrm>
                <a:off x="2758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500</a:t>
                </a:r>
                <a:endParaRPr lang="ru-RU" altLang="ru-RU" sz="1800"/>
              </a:p>
            </p:txBody>
          </p:sp>
          <p:sp>
            <p:nvSpPr>
              <p:cNvPr id="16480" name="Rectangle 420"/>
              <p:cNvSpPr>
                <a:spLocks noChangeArrowheads="1"/>
              </p:cNvSpPr>
              <p:nvPr/>
            </p:nvSpPr>
            <p:spPr bwMode="auto">
              <a:xfrm>
                <a:off x="2986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540</a:t>
                </a:r>
                <a:endParaRPr lang="ru-RU" altLang="ru-RU" sz="1800"/>
              </a:p>
            </p:txBody>
          </p:sp>
          <p:sp>
            <p:nvSpPr>
              <p:cNvPr id="16481" name="Rectangle 421"/>
              <p:cNvSpPr>
                <a:spLocks noChangeArrowheads="1"/>
              </p:cNvSpPr>
              <p:nvPr/>
            </p:nvSpPr>
            <p:spPr bwMode="auto">
              <a:xfrm>
                <a:off x="3232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650</a:t>
                </a:r>
                <a:endParaRPr lang="ru-RU" altLang="ru-RU" sz="1800"/>
              </a:p>
            </p:txBody>
          </p:sp>
          <p:sp>
            <p:nvSpPr>
              <p:cNvPr id="16482" name="Rectangle 422"/>
              <p:cNvSpPr>
                <a:spLocks noChangeArrowheads="1"/>
              </p:cNvSpPr>
              <p:nvPr/>
            </p:nvSpPr>
            <p:spPr bwMode="auto">
              <a:xfrm>
                <a:off x="3478" y="2143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850</a:t>
                </a:r>
                <a:endParaRPr lang="ru-RU" altLang="ru-RU" sz="1800"/>
              </a:p>
            </p:txBody>
          </p:sp>
          <p:sp>
            <p:nvSpPr>
              <p:cNvPr id="16483" name="Rectangle 423"/>
              <p:cNvSpPr>
                <a:spLocks noChangeArrowheads="1"/>
              </p:cNvSpPr>
              <p:nvPr/>
            </p:nvSpPr>
            <p:spPr bwMode="auto">
              <a:xfrm>
                <a:off x="3706" y="2143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1000</a:t>
                </a:r>
                <a:endParaRPr lang="ru-RU" altLang="ru-RU" sz="1800"/>
              </a:p>
            </p:txBody>
          </p:sp>
          <p:sp>
            <p:nvSpPr>
              <p:cNvPr id="16484" name="Rectangle 424"/>
              <p:cNvSpPr>
                <a:spLocks noChangeArrowheads="1"/>
              </p:cNvSpPr>
              <p:nvPr/>
            </p:nvSpPr>
            <p:spPr bwMode="auto">
              <a:xfrm>
                <a:off x="3952" y="2143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1200</a:t>
                </a:r>
                <a:endParaRPr lang="ru-RU" altLang="ru-RU" sz="1800"/>
              </a:p>
            </p:txBody>
          </p:sp>
          <p:sp>
            <p:nvSpPr>
              <p:cNvPr id="16485" name="Rectangle 425"/>
              <p:cNvSpPr>
                <a:spLocks noChangeArrowheads="1"/>
              </p:cNvSpPr>
              <p:nvPr/>
            </p:nvSpPr>
            <p:spPr bwMode="auto">
              <a:xfrm>
                <a:off x="4198" y="2143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1400</a:t>
                </a:r>
                <a:endParaRPr lang="ru-RU" altLang="ru-RU" sz="1800"/>
              </a:p>
            </p:txBody>
          </p:sp>
          <p:sp>
            <p:nvSpPr>
              <p:cNvPr id="16486" name="Rectangle 426"/>
              <p:cNvSpPr>
                <a:spLocks noChangeArrowheads="1"/>
              </p:cNvSpPr>
              <p:nvPr/>
            </p:nvSpPr>
            <p:spPr bwMode="auto">
              <a:xfrm>
                <a:off x="4444" y="2143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1600</a:t>
                </a:r>
                <a:endParaRPr lang="ru-RU" altLang="ru-RU" sz="1800"/>
              </a:p>
            </p:txBody>
          </p:sp>
          <p:sp>
            <p:nvSpPr>
              <p:cNvPr id="16487" name="Rectangle 427"/>
              <p:cNvSpPr>
                <a:spLocks noChangeArrowheads="1"/>
              </p:cNvSpPr>
              <p:nvPr/>
            </p:nvSpPr>
            <p:spPr bwMode="auto">
              <a:xfrm>
                <a:off x="4696" y="2143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1800</a:t>
                </a:r>
                <a:endParaRPr lang="ru-RU" altLang="ru-RU" sz="1800"/>
              </a:p>
            </p:txBody>
          </p:sp>
          <p:sp>
            <p:nvSpPr>
              <p:cNvPr id="16488" name="Rectangle 428"/>
              <p:cNvSpPr>
                <a:spLocks noChangeArrowheads="1"/>
              </p:cNvSpPr>
              <p:nvPr/>
            </p:nvSpPr>
            <p:spPr bwMode="auto">
              <a:xfrm>
                <a:off x="4936" y="2143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2050</a:t>
                </a:r>
                <a:endParaRPr lang="ru-RU" altLang="ru-RU" sz="1800"/>
              </a:p>
            </p:txBody>
          </p:sp>
          <p:sp>
            <p:nvSpPr>
              <p:cNvPr id="16489" name="Rectangle 429"/>
              <p:cNvSpPr>
                <a:spLocks noChangeArrowheads="1"/>
              </p:cNvSpPr>
              <p:nvPr/>
            </p:nvSpPr>
            <p:spPr bwMode="auto">
              <a:xfrm>
                <a:off x="5182" y="2143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2300</a:t>
                </a:r>
                <a:endParaRPr lang="ru-RU" altLang="ru-RU" sz="1800"/>
              </a:p>
            </p:txBody>
          </p:sp>
          <p:sp>
            <p:nvSpPr>
              <p:cNvPr id="16490" name="Rectangle 430"/>
              <p:cNvSpPr>
                <a:spLocks noChangeArrowheads="1"/>
              </p:cNvSpPr>
              <p:nvPr/>
            </p:nvSpPr>
            <p:spPr bwMode="auto">
              <a:xfrm>
                <a:off x="5422" y="2143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solidFill>
                      <a:srgbClr val="000000"/>
                    </a:solidFill>
                  </a:rPr>
                  <a:t>2500</a:t>
                </a:r>
                <a:endParaRPr lang="ru-RU" altLang="ru-RU" sz="1800"/>
              </a:p>
            </p:txBody>
          </p:sp>
          <p:sp>
            <p:nvSpPr>
              <p:cNvPr id="16491" name="Rectangle 431"/>
              <p:cNvSpPr>
                <a:spLocks noChangeArrowheads="1"/>
              </p:cNvSpPr>
              <p:nvPr/>
            </p:nvSpPr>
            <p:spPr bwMode="auto">
              <a:xfrm>
                <a:off x="466" y="2323"/>
                <a:ext cx="5040" cy="16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92" name="Rectangle 432"/>
              <p:cNvSpPr>
                <a:spLocks noChangeArrowheads="1"/>
              </p:cNvSpPr>
              <p:nvPr/>
            </p:nvSpPr>
            <p:spPr bwMode="auto">
              <a:xfrm>
                <a:off x="466" y="2485"/>
                <a:ext cx="5040" cy="16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6493" name="Line 433"/>
              <p:cNvSpPr>
                <a:spLocks noChangeShapeType="1"/>
              </p:cNvSpPr>
              <p:nvPr/>
            </p:nvSpPr>
            <p:spPr bwMode="auto">
              <a:xfrm>
                <a:off x="856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94" name="Line 434"/>
              <p:cNvSpPr>
                <a:spLocks noChangeShapeType="1"/>
              </p:cNvSpPr>
              <p:nvPr/>
            </p:nvSpPr>
            <p:spPr bwMode="auto">
              <a:xfrm>
                <a:off x="1234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95" name="Line 435"/>
              <p:cNvSpPr>
                <a:spLocks noChangeShapeType="1"/>
              </p:cNvSpPr>
              <p:nvPr/>
            </p:nvSpPr>
            <p:spPr bwMode="auto">
              <a:xfrm>
                <a:off x="1720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96" name="Line 436"/>
              <p:cNvSpPr>
                <a:spLocks noChangeShapeType="1"/>
              </p:cNvSpPr>
              <p:nvPr/>
            </p:nvSpPr>
            <p:spPr bwMode="auto">
              <a:xfrm>
                <a:off x="2044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97" name="Line 437"/>
              <p:cNvSpPr>
                <a:spLocks noChangeShapeType="1"/>
              </p:cNvSpPr>
              <p:nvPr/>
            </p:nvSpPr>
            <p:spPr bwMode="auto">
              <a:xfrm>
                <a:off x="2338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98" name="Line 438"/>
              <p:cNvSpPr>
                <a:spLocks noChangeShapeType="1"/>
              </p:cNvSpPr>
              <p:nvPr/>
            </p:nvSpPr>
            <p:spPr bwMode="auto">
              <a:xfrm>
                <a:off x="2476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99" name="Line 439"/>
              <p:cNvSpPr>
                <a:spLocks noChangeShapeType="1"/>
              </p:cNvSpPr>
              <p:nvPr/>
            </p:nvSpPr>
            <p:spPr bwMode="auto">
              <a:xfrm>
                <a:off x="2830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0" name="Line 440"/>
              <p:cNvSpPr>
                <a:spLocks noChangeShapeType="1"/>
              </p:cNvSpPr>
              <p:nvPr/>
            </p:nvSpPr>
            <p:spPr bwMode="auto">
              <a:xfrm>
                <a:off x="3286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1" name="Line 441"/>
              <p:cNvSpPr>
                <a:spLocks noChangeShapeType="1"/>
              </p:cNvSpPr>
              <p:nvPr/>
            </p:nvSpPr>
            <p:spPr bwMode="auto">
              <a:xfrm>
                <a:off x="3532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2" name="Line 442"/>
              <p:cNvSpPr>
                <a:spLocks noChangeShapeType="1"/>
              </p:cNvSpPr>
              <p:nvPr/>
            </p:nvSpPr>
            <p:spPr bwMode="auto">
              <a:xfrm>
                <a:off x="3784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3" name="Line 443"/>
              <p:cNvSpPr>
                <a:spLocks noChangeShapeType="1"/>
              </p:cNvSpPr>
              <p:nvPr/>
            </p:nvSpPr>
            <p:spPr bwMode="auto">
              <a:xfrm>
                <a:off x="4030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4" name="Line 444"/>
              <p:cNvSpPr>
                <a:spLocks noChangeShapeType="1"/>
              </p:cNvSpPr>
              <p:nvPr/>
            </p:nvSpPr>
            <p:spPr bwMode="auto">
              <a:xfrm>
                <a:off x="4282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5" name="Line 445"/>
              <p:cNvSpPr>
                <a:spLocks noChangeShapeType="1"/>
              </p:cNvSpPr>
              <p:nvPr/>
            </p:nvSpPr>
            <p:spPr bwMode="auto">
              <a:xfrm>
                <a:off x="4522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6" name="Line 446"/>
              <p:cNvSpPr>
                <a:spLocks noChangeShapeType="1"/>
              </p:cNvSpPr>
              <p:nvPr/>
            </p:nvSpPr>
            <p:spPr bwMode="auto">
              <a:xfrm>
                <a:off x="4774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7" name="Line 447"/>
              <p:cNvSpPr>
                <a:spLocks noChangeShapeType="1"/>
              </p:cNvSpPr>
              <p:nvPr/>
            </p:nvSpPr>
            <p:spPr bwMode="auto">
              <a:xfrm>
                <a:off x="5020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8" name="Line 448"/>
              <p:cNvSpPr>
                <a:spLocks noChangeShapeType="1"/>
              </p:cNvSpPr>
              <p:nvPr/>
            </p:nvSpPr>
            <p:spPr bwMode="auto">
              <a:xfrm>
                <a:off x="5260" y="2323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9" name="Line 449"/>
              <p:cNvSpPr>
                <a:spLocks noChangeShapeType="1"/>
              </p:cNvSpPr>
              <p:nvPr/>
            </p:nvSpPr>
            <p:spPr bwMode="auto">
              <a:xfrm>
                <a:off x="1474" y="2323"/>
                <a:ext cx="1" cy="3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10" name="Line 450"/>
              <p:cNvSpPr>
                <a:spLocks noChangeShapeType="1"/>
              </p:cNvSpPr>
              <p:nvPr/>
            </p:nvSpPr>
            <p:spPr bwMode="auto">
              <a:xfrm>
                <a:off x="3040" y="2323"/>
                <a:ext cx="1" cy="3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11" name="Rectangle 451"/>
              <p:cNvSpPr>
                <a:spLocks noChangeArrowheads="1"/>
              </p:cNvSpPr>
              <p:nvPr/>
            </p:nvSpPr>
            <p:spPr bwMode="auto">
              <a:xfrm>
                <a:off x="658" y="2527"/>
                <a:ext cx="43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rgbClr val="000000"/>
                    </a:solidFill>
                  </a:rPr>
                  <a:t>МЕЗОЗОЙ</a:t>
                </a:r>
                <a:endParaRPr lang="ru-RU" altLang="ru-RU" sz="1800"/>
              </a:p>
            </p:txBody>
          </p:sp>
          <p:sp>
            <p:nvSpPr>
              <p:cNvPr id="16512" name="Rectangle 452"/>
              <p:cNvSpPr>
                <a:spLocks noChangeArrowheads="1"/>
              </p:cNvSpPr>
              <p:nvPr/>
            </p:nvSpPr>
            <p:spPr bwMode="auto">
              <a:xfrm>
                <a:off x="2002" y="2527"/>
                <a:ext cx="49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rgbClr val="000000"/>
                    </a:solidFill>
                  </a:rPr>
                  <a:t>ПАЛЕОЗОЙ</a:t>
                </a:r>
                <a:endParaRPr lang="ru-RU" altLang="ru-RU" sz="1800"/>
              </a:p>
            </p:txBody>
          </p:sp>
          <p:sp>
            <p:nvSpPr>
              <p:cNvPr id="16513" name="Rectangle 453"/>
              <p:cNvSpPr>
                <a:spLocks noChangeArrowheads="1"/>
              </p:cNvSpPr>
              <p:nvPr/>
            </p:nvSpPr>
            <p:spPr bwMode="auto">
              <a:xfrm>
                <a:off x="3868" y="2527"/>
                <a:ext cx="61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rgbClr val="000000"/>
                    </a:solidFill>
                  </a:rPr>
                  <a:t>ПРОТЕРОЗОЙ</a:t>
                </a:r>
                <a:endParaRPr lang="ru-RU" altLang="ru-RU" sz="1800"/>
              </a:p>
            </p:txBody>
          </p:sp>
          <p:sp>
            <p:nvSpPr>
              <p:cNvPr id="16514" name="Rectangle 454"/>
              <p:cNvSpPr>
                <a:spLocks noChangeArrowheads="1"/>
              </p:cNvSpPr>
              <p:nvPr/>
            </p:nvSpPr>
            <p:spPr bwMode="auto">
              <a:xfrm>
                <a:off x="610" y="2371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K</a:t>
                </a:r>
                <a:endParaRPr lang="ru-RU" altLang="ru-RU" sz="1800"/>
              </a:p>
            </p:txBody>
          </p:sp>
          <p:sp>
            <p:nvSpPr>
              <p:cNvPr id="16515" name="Rectangle 455"/>
              <p:cNvSpPr>
                <a:spLocks noChangeArrowheads="1"/>
              </p:cNvSpPr>
              <p:nvPr/>
            </p:nvSpPr>
            <p:spPr bwMode="auto">
              <a:xfrm>
                <a:off x="1012" y="2371"/>
                <a:ext cx="4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J</a:t>
                </a:r>
                <a:endParaRPr lang="ru-RU" altLang="ru-RU" sz="1800"/>
              </a:p>
            </p:txBody>
          </p:sp>
          <p:sp>
            <p:nvSpPr>
              <p:cNvPr id="16516" name="Rectangle 456"/>
              <p:cNvSpPr>
                <a:spLocks noChangeArrowheads="1"/>
              </p:cNvSpPr>
              <p:nvPr/>
            </p:nvSpPr>
            <p:spPr bwMode="auto">
              <a:xfrm>
                <a:off x="1330" y="2371"/>
                <a:ext cx="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T</a:t>
                </a:r>
                <a:endParaRPr lang="ru-RU" altLang="ru-RU" sz="1800"/>
              </a:p>
            </p:txBody>
          </p:sp>
          <p:sp>
            <p:nvSpPr>
              <p:cNvPr id="16517" name="Rectangle 457"/>
              <p:cNvSpPr>
                <a:spLocks noChangeArrowheads="1"/>
              </p:cNvSpPr>
              <p:nvPr/>
            </p:nvSpPr>
            <p:spPr bwMode="auto">
              <a:xfrm>
                <a:off x="1582" y="2371"/>
                <a:ext cx="4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P</a:t>
                </a:r>
                <a:endParaRPr lang="ru-RU" altLang="ru-RU" sz="1800"/>
              </a:p>
            </p:txBody>
          </p:sp>
          <p:sp>
            <p:nvSpPr>
              <p:cNvPr id="16518" name="Rectangle 458"/>
              <p:cNvSpPr>
                <a:spLocks noChangeArrowheads="1"/>
              </p:cNvSpPr>
              <p:nvPr/>
            </p:nvSpPr>
            <p:spPr bwMode="auto">
              <a:xfrm>
                <a:off x="1864" y="2371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C</a:t>
                </a:r>
                <a:endParaRPr lang="ru-RU" altLang="ru-RU" sz="1800"/>
              </a:p>
            </p:txBody>
          </p:sp>
          <p:sp>
            <p:nvSpPr>
              <p:cNvPr id="16519" name="Rectangle 459"/>
              <p:cNvSpPr>
                <a:spLocks noChangeArrowheads="1"/>
              </p:cNvSpPr>
              <p:nvPr/>
            </p:nvSpPr>
            <p:spPr bwMode="auto">
              <a:xfrm>
                <a:off x="2164" y="2371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D</a:t>
                </a:r>
                <a:endParaRPr lang="ru-RU" altLang="ru-RU" sz="1800"/>
              </a:p>
            </p:txBody>
          </p:sp>
          <p:sp>
            <p:nvSpPr>
              <p:cNvPr id="16520" name="Rectangle 460"/>
              <p:cNvSpPr>
                <a:spLocks noChangeArrowheads="1"/>
              </p:cNvSpPr>
              <p:nvPr/>
            </p:nvSpPr>
            <p:spPr bwMode="auto">
              <a:xfrm>
                <a:off x="2392" y="2371"/>
                <a:ext cx="4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S</a:t>
                </a:r>
                <a:endParaRPr lang="ru-RU" altLang="ru-RU" sz="1800"/>
              </a:p>
            </p:txBody>
          </p:sp>
          <p:sp>
            <p:nvSpPr>
              <p:cNvPr id="16521" name="Rectangle 461"/>
              <p:cNvSpPr>
                <a:spLocks noChangeArrowheads="1"/>
              </p:cNvSpPr>
              <p:nvPr/>
            </p:nvSpPr>
            <p:spPr bwMode="auto">
              <a:xfrm>
                <a:off x="2632" y="2371"/>
                <a:ext cx="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О</a:t>
                </a:r>
                <a:endParaRPr lang="ru-RU" altLang="ru-RU" sz="1800"/>
              </a:p>
            </p:txBody>
          </p:sp>
          <p:sp>
            <p:nvSpPr>
              <p:cNvPr id="16522" name="Rectangle 462"/>
              <p:cNvSpPr>
                <a:spLocks noChangeArrowheads="1"/>
              </p:cNvSpPr>
              <p:nvPr/>
            </p:nvSpPr>
            <p:spPr bwMode="auto">
              <a:xfrm>
                <a:off x="3112" y="2371"/>
                <a:ext cx="10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NP</a:t>
                </a:r>
                <a:endParaRPr lang="ru-RU" altLang="ru-RU" sz="1800"/>
              </a:p>
            </p:txBody>
          </p:sp>
          <p:sp>
            <p:nvSpPr>
              <p:cNvPr id="16523" name="Rectangle 463"/>
              <p:cNvSpPr>
                <a:spLocks noChangeArrowheads="1"/>
              </p:cNvSpPr>
              <p:nvPr/>
            </p:nvSpPr>
            <p:spPr bwMode="auto">
              <a:xfrm>
                <a:off x="3208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3</a:t>
                </a:r>
                <a:endParaRPr lang="ru-RU" altLang="ru-RU" sz="1800"/>
              </a:p>
            </p:txBody>
          </p:sp>
          <p:sp>
            <p:nvSpPr>
              <p:cNvPr id="16524" name="Rectangle 464"/>
              <p:cNvSpPr>
                <a:spLocks noChangeArrowheads="1"/>
              </p:cNvSpPr>
              <p:nvPr/>
            </p:nvSpPr>
            <p:spPr bwMode="auto">
              <a:xfrm>
                <a:off x="3364" y="2371"/>
                <a:ext cx="10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NP</a:t>
                </a:r>
                <a:endParaRPr lang="ru-RU" altLang="ru-RU" sz="1800"/>
              </a:p>
            </p:txBody>
          </p:sp>
          <p:sp>
            <p:nvSpPr>
              <p:cNvPr id="16525" name="Rectangle 465"/>
              <p:cNvSpPr>
                <a:spLocks noChangeArrowheads="1"/>
              </p:cNvSpPr>
              <p:nvPr/>
            </p:nvSpPr>
            <p:spPr bwMode="auto">
              <a:xfrm>
                <a:off x="3466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2</a:t>
                </a:r>
                <a:endParaRPr lang="ru-RU" altLang="ru-RU" sz="1800"/>
              </a:p>
            </p:txBody>
          </p:sp>
          <p:sp>
            <p:nvSpPr>
              <p:cNvPr id="16526" name="Rectangle 466"/>
              <p:cNvSpPr>
                <a:spLocks noChangeArrowheads="1"/>
              </p:cNvSpPr>
              <p:nvPr/>
            </p:nvSpPr>
            <p:spPr bwMode="auto">
              <a:xfrm>
                <a:off x="3604" y="2371"/>
                <a:ext cx="10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NP</a:t>
                </a:r>
                <a:endParaRPr lang="ru-RU" altLang="ru-RU" sz="1800"/>
              </a:p>
            </p:txBody>
          </p:sp>
          <p:sp>
            <p:nvSpPr>
              <p:cNvPr id="16527" name="Rectangle 467"/>
              <p:cNvSpPr>
                <a:spLocks noChangeArrowheads="1"/>
              </p:cNvSpPr>
              <p:nvPr/>
            </p:nvSpPr>
            <p:spPr bwMode="auto">
              <a:xfrm>
                <a:off x="3700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1</a:t>
                </a:r>
                <a:endParaRPr lang="ru-RU" altLang="ru-RU" sz="1800"/>
              </a:p>
            </p:txBody>
          </p:sp>
          <p:sp>
            <p:nvSpPr>
              <p:cNvPr id="16528" name="Rectangle 468"/>
              <p:cNvSpPr>
                <a:spLocks noChangeArrowheads="1"/>
              </p:cNvSpPr>
              <p:nvPr/>
            </p:nvSpPr>
            <p:spPr bwMode="auto">
              <a:xfrm>
                <a:off x="4354" y="2371"/>
                <a:ext cx="10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MP</a:t>
                </a:r>
                <a:endParaRPr lang="ru-RU" altLang="ru-RU" sz="1800"/>
              </a:p>
            </p:txBody>
          </p:sp>
          <p:sp>
            <p:nvSpPr>
              <p:cNvPr id="16529" name="Rectangle 469"/>
              <p:cNvSpPr>
                <a:spLocks noChangeArrowheads="1"/>
              </p:cNvSpPr>
              <p:nvPr/>
            </p:nvSpPr>
            <p:spPr bwMode="auto">
              <a:xfrm>
                <a:off x="4462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1</a:t>
                </a:r>
                <a:endParaRPr lang="ru-RU" altLang="ru-RU" sz="1800"/>
              </a:p>
            </p:txBody>
          </p:sp>
          <p:sp>
            <p:nvSpPr>
              <p:cNvPr id="16530" name="Rectangle 470"/>
              <p:cNvSpPr>
                <a:spLocks noChangeArrowheads="1"/>
              </p:cNvSpPr>
              <p:nvPr/>
            </p:nvSpPr>
            <p:spPr bwMode="auto">
              <a:xfrm>
                <a:off x="4600" y="2371"/>
                <a:ext cx="9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PP</a:t>
                </a:r>
                <a:endParaRPr lang="ru-RU" altLang="ru-RU" sz="1800"/>
              </a:p>
            </p:txBody>
          </p:sp>
          <p:sp>
            <p:nvSpPr>
              <p:cNvPr id="16531" name="Rectangle 471"/>
              <p:cNvSpPr>
                <a:spLocks noChangeArrowheads="1"/>
              </p:cNvSpPr>
              <p:nvPr/>
            </p:nvSpPr>
            <p:spPr bwMode="auto">
              <a:xfrm>
                <a:off x="4696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4</a:t>
                </a:r>
                <a:endParaRPr lang="ru-RU" altLang="ru-RU" sz="1800"/>
              </a:p>
            </p:txBody>
          </p:sp>
          <p:sp>
            <p:nvSpPr>
              <p:cNvPr id="16532" name="Rectangle 472"/>
              <p:cNvSpPr>
                <a:spLocks noChangeArrowheads="1"/>
              </p:cNvSpPr>
              <p:nvPr/>
            </p:nvSpPr>
            <p:spPr bwMode="auto">
              <a:xfrm>
                <a:off x="3850" y="2371"/>
                <a:ext cx="10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MP</a:t>
                </a:r>
                <a:endParaRPr lang="ru-RU" altLang="ru-RU" sz="1800"/>
              </a:p>
            </p:txBody>
          </p:sp>
          <p:sp>
            <p:nvSpPr>
              <p:cNvPr id="16533" name="Rectangle 473"/>
              <p:cNvSpPr>
                <a:spLocks noChangeArrowheads="1"/>
              </p:cNvSpPr>
              <p:nvPr/>
            </p:nvSpPr>
            <p:spPr bwMode="auto">
              <a:xfrm>
                <a:off x="3964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3</a:t>
                </a:r>
                <a:endParaRPr lang="ru-RU" altLang="ru-RU" sz="1800"/>
              </a:p>
            </p:txBody>
          </p:sp>
          <p:sp>
            <p:nvSpPr>
              <p:cNvPr id="16534" name="Rectangle 474"/>
              <p:cNvSpPr>
                <a:spLocks noChangeArrowheads="1"/>
              </p:cNvSpPr>
              <p:nvPr/>
            </p:nvSpPr>
            <p:spPr bwMode="auto">
              <a:xfrm>
                <a:off x="4090" y="2371"/>
                <a:ext cx="10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MP</a:t>
                </a:r>
                <a:endParaRPr lang="ru-RU" altLang="ru-RU" sz="1800"/>
              </a:p>
            </p:txBody>
          </p:sp>
          <p:sp>
            <p:nvSpPr>
              <p:cNvPr id="16535" name="Rectangle 475"/>
              <p:cNvSpPr>
                <a:spLocks noChangeArrowheads="1"/>
              </p:cNvSpPr>
              <p:nvPr/>
            </p:nvSpPr>
            <p:spPr bwMode="auto">
              <a:xfrm>
                <a:off x="4198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2</a:t>
                </a:r>
                <a:endParaRPr lang="ru-RU" altLang="ru-RU" sz="1800"/>
              </a:p>
            </p:txBody>
          </p:sp>
          <p:sp>
            <p:nvSpPr>
              <p:cNvPr id="16536" name="Rectangle 476"/>
              <p:cNvSpPr>
                <a:spLocks noChangeArrowheads="1"/>
              </p:cNvSpPr>
              <p:nvPr/>
            </p:nvSpPr>
            <p:spPr bwMode="auto">
              <a:xfrm>
                <a:off x="4846" y="2371"/>
                <a:ext cx="9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PP</a:t>
                </a:r>
                <a:endParaRPr lang="ru-RU" altLang="ru-RU" sz="1800"/>
              </a:p>
            </p:txBody>
          </p:sp>
          <p:sp>
            <p:nvSpPr>
              <p:cNvPr id="16537" name="Rectangle 477"/>
              <p:cNvSpPr>
                <a:spLocks noChangeArrowheads="1"/>
              </p:cNvSpPr>
              <p:nvPr/>
            </p:nvSpPr>
            <p:spPr bwMode="auto">
              <a:xfrm>
                <a:off x="4942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3</a:t>
                </a:r>
                <a:endParaRPr lang="ru-RU" altLang="ru-RU" sz="1800"/>
              </a:p>
            </p:txBody>
          </p:sp>
          <p:sp>
            <p:nvSpPr>
              <p:cNvPr id="16538" name="Rectangle 478"/>
              <p:cNvSpPr>
                <a:spLocks noChangeArrowheads="1"/>
              </p:cNvSpPr>
              <p:nvPr/>
            </p:nvSpPr>
            <p:spPr bwMode="auto">
              <a:xfrm>
                <a:off x="5074" y="2371"/>
                <a:ext cx="9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PP</a:t>
                </a:r>
                <a:endParaRPr lang="ru-RU" altLang="ru-RU" sz="1800"/>
              </a:p>
            </p:txBody>
          </p:sp>
          <p:sp>
            <p:nvSpPr>
              <p:cNvPr id="16539" name="Rectangle 479"/>
              <p:cNvSpPr>
                <a:spLocks noChangeArrowheads="1"/>
              </p:cNvSpPr>
              <p:nvPr/>
            </p:nvSpPr>
            <p:spPr bwMode="auto">
              <a:xfrm>
                <a:off x="5170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2</a:t>
                </a:r>
                <a:endParaRPr lang="ru-RU" altLang="ru-RU" sz="1800"/>
              </a:p>
            </p:txBody>
          </p:sp>
          <p:sp>
            <p:nvSpPr>
              <p:cNvPr id="16540" name="Rectangle 480"/>
              <p:cNvSpPr>
                <a:spLocks noChangeArrowheads="1"/>
              </p:cNvSpPr>
              <p:nvPr/>
            </p:nvSpPr>
            <p:spPr bwMode="auto">
              <a:xfrm>
                <a:off x="5338" y="2371"/>
                <a:ext cx="9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900" b="1" i="1">
                    <a:solidFill>
                      <a:srgbClr val="000000"/>
                    </a:solidFill>
                  </a:rPr>
                  <a:t>PP</a:t>
                </a:r>
                <a:endParaRPr lang="ru-RU" altLang="ru-RU" sz="1800"/>
              </a:p>
            </p:txBody>
          </p:sp>
          <p:sp>
            <p:nvSpPr>
              <p:cNvPr id="16541" name="Rectangle 481"/>
              <p:cNvSpPr>
                <a:spLocks noChangeArrowheads="1"/>
              </p:cNvSpPr>
              <p:nvPr/>
            </p:nvSpPr>
            <p:spPr bwMode="auto">
              <a:xfrm>
                <a:off x="5434" y="2413"/>
                <a:ext cx="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00" b="1" i="1">
                    <a:solidFill>
                      <a:srgbClr val="000000"/>
                    </a:solidFill>
                  </a:rPr>
                  <a:t>1</a:t>
                </a:r>
                <a:endParaRPr lang="ru-RU" altLang="ru-RU" sz="1800"/>
              </a:p>
            </p:txBody>
          </p:sp>
          <p:sp>
            <p:nvSpPr>
              <p:cNvPr id="16542" name="Rectangle 482"/>
              <p:cNvSpPr>
                <a:spLocks noChangeArrowheads="1"/>
              </p:cNvSpPr>
              <p:nvPr/>
            </p:nvSpPr>
            <p:spPr bwMode="auto">
              <a:xfrm>
                <a:off x="2896" y="2365"/>
                <a:ext cx="57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000" b="1"/>
                  <a:t>Є</a:t>
                </a:r>
              </a:p>
            </p:txBody>
          </p:sp>
          <p:sp>
            <p:nvSpPr>
              <p:cNvPr id="16543" name="Line 483"/>
              <p:cNvSpPr>
                <a:spLocks noChangeShapeType="1"/>
              </p:cNvSpPr>
              <p:nvPr/>
            </p:nvSpPr>
            <p:spPr bwMode="auto">
              <a:xfrm>
                <a:off x="2914" y="2407"/>
                <a:ext cx="24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127460" name="Picture 484" descr="Khram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9227" r="27682" b="9227"/>
          <a:stretch>
            <a:fillRect/>
          </a:stretch>
        </p:blipFill>
        <p:spPr bwMode="auto">
          <a:xfrm>
            <a:off x="5429250" y="1747838"/>
            <a:ext cx="28257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7461" name="Group 485"/>
          <p:cNvGrpSpPr>
            <a:grpSpLocks/>
          </p:cNvGrpSpPr>
          <p:nvPr/>
        </p:nvGrpSpPr>
        <p:grpSpPr bwMode="auto">
          <a:xfrm>
            <a:off x="5176838" y="2390775"/>
            <a:ext cx="3967162" cy="2614613"/>
            <a:chOff x="2544" y="912"/>
            <a:chExt cx="2943" cy="2055"/>
          </a:xfrm>
        </p:grpSpPr>
        <p:pic>
          <p:nvPicPr>
            <p:cNvPr id="16410" name="Picture 486" descr="Didenk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7" t="16873" r="28683" b="43869"/>
            <a:stretch>
              <a:fillRect/>
            </a:stretch>
          </p:blipFill>
          <p:spPr bwMode="auto">
            <a:xfrm>
              <a:off x="3632" y="912"/>
              <a:ext cx="1855" cy="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487" descr="Pecchersk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9" r="29527" b="39371"/>
            <a:stretch>
              <a:fillRect/>
            </a:stretch>
          </p:blipFill>
          <p:spPr bwMode="auto">
            <a:xfrm flipH="1">
              <a:off x="2544" y="912"/>
              <a:ext cx="1572" cy="2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7464" name="Group 488"/>
          <p:cNvGrpSpPr>
            <a:grpSpLocks/>
          </p:cNvGrpSpPr>
          <p:nvPr/>
        </p:nvGrpSpPr>
        <p:grpSpPr bwMode="auto">
          <a:xfrm>
            <a:off x="2541588" y="1654175"/>
            <a:ext cx="596900" cy="596900"/>
            <a:chOff x="1691" y="1042"/>
            <a:chExt cx="376" cy="376"/>
          </a:xfrm>
        </p:grpSpPr>
        <p:sp>
          <p:nvSpPr>
            <p:cNvPr id="16408" name="Oval 489"/>
            <p:cNvSpPr>
              <a:spLocks noChangeArrowheads="1"/>
            </p:cNvSpPr>
            <p:nvPr/>
          </p:nvSpPr>
          <p:spPr bwMode="auto">
            <a:xfrm>
              <a:off x="1691" y="1042"/>
              <a:ext cx="376" cy="3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409" name="Text Box 490"/>
            <p:cNvSpPr txBox="1">
              <a:spLocks noChangeArrowheads="1"/>
            </p:cNvSpPr>
            <p:nvPr/>
          </p:nvSpPr>
          <p:spPr bwMode="auto">
            <a:xfrm>
              <a:off x="1783" y="1088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>
                  <a:solidFill>
                    <a:srgbClr val="FF0000"/>
                  </a:solidFill>
                </a:rPr>
                <a:t>?</a:t>
              </a:r>
              <a:endParaRPr lang="ru-RU" altLang="ru-RU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27467" name="Group 491"/>
          <p:cNvGrpSpPr>
            <a:grpSpLocks/>
          </p:cNvGrpSpPr>
          <p:nvPr/>
        </p:nvGrpSpPr>
        <p:grpSpPr bwMode="auto">
          <a:xfrm>
            <a:off x="2855913" y="3530600"/>
            <a:ext cx="596900" cy="596900"/>
            <a:chOff x="1691" y="1042"/>
            <a:chExt cx="376" cy="376"/>
          </a:xfrm>
        </p:grpSpPr>
        <p:sp>
          <p:nvSpPr>
            <p:cNvPr id="16406" name="Oval 492"/>
            <p:cNvSpPr>
              <a:spLocks noChangeArrowheads="1"/>
            </p:cNvSpPr>
            <p:nvPr/>
          </p:nvSpPr>
          <p:spPr bwMode="auto">
            <a:xfrm>
              <a:off x="1691" y="1042"/>
              <a:ext cx="376" cy="3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407" name="Text Box 493"/>
            <p:cNvSpPr txBox="1">
              <a:spLocks noChangeArrowheads="1"/>
            </p:cNvSpPr>
            <p:nvPr/>
          </p:nvSpPr>
          <p:spPr bwMode="auto">
            <a:xfrm>
              <a:off x="1783" y="1088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>
                  <a:solidFill>
                    <a:srgbClr val="FF0000"/>
                  </a:solidFill>
                </a:rPr>
                <a:t>?</a:t>
              </a:r>
              <a:endParaRPr lang="ru-RU" altLang="ru-RU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27470" name="Group 494"/>
          <p:cNvGrpSpPr>
            <a:grpSpLocks/>
          </p:cNvGrpSpPr>
          <p:nvPr/>
        </p:nvGrpSpPr>
        <p:grpSpPr bwMode="auto">
          <a:xfrm>
            <a:off x="2271713" y="2527300"/>
            <a:ext cx="596900" cy="596900"/>
            <a:chOff x="1691" y="1042"/>
            <a:chExt cx="376" cy="376"/>
          </a:xfrm>
        </p:grpSpPr>
        <p:sp>
          <p:nvSpPr>
            <p:cNvPr id="16404" name="Oval 495"/>
            <p:cNvSpPr>
              <a:spLocks noChangeArrowheads="1"/>
            </p:cNvSpPr>
            <p:nvPr/>
          </p:nvSpPr>
          <p:spPr bwMode="auto">
            <a:xfrm>
              <a:off x="1691" y="1042"/>
              <a:ext cx="376" cy="3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  <p:sp>
          <p:nvSpPr>
            <p:cNvPr id="16405" name="Text Box 496"/>
            <p:cNvSpPr txBox="1">
              <a:spLocks noChangeArrowheads="1"/>
            </p:cNvSpPr>
            <p:nvPr/>
          </p:nvSpPr>
          <p:spPr bwMode="auto">
            <a:xfrm>
              <a:off x="1783" y="1088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>
                  <a:solidFill>
                    <a:srgbClr val="FF0000"/>
                  </a:solidFill>
                </a:rPr>
                <a:t>?</a:t>
              </a:r>
              <a:endParaRPr lang="ru-RU" altLang="ru-RU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619750" y="431800"/>
            <a:ext cx="3238500" cy="4930775"/>
            <a:chOff x="5429250" y="658200"/>
            <a:chExt cx="3240000" cy="4932000"/>
          </a:xfrm>
        </p:grpSpPr>
        <p:pic>
          <p:nvPicPr>
            <p:cNvPr id="16402" name="Picture 498" descr="D:\ALEX\0лекции папка\smethurs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91" t="4654" r="38992" b="14259"/>
            <a:stretch>
              <a:fillRect/>
            </a:stretch>
          </p:blipFill>
          <p:spPr bwMode="auto">
            <a:xfrm>
              <a:off x="5429250" y="658200"/>
              <a:ext cx="3240000" cy="49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Овал 1"/>
            <p:cNvSpPr/>
            <p:nvPr/>
          </p:nvSpPr>
          <p:spPr>
            <a:xfrm>
              <a:off x="6110603" y="2184167"/>
              <a:ext cx="657529" cy="65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8926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7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7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  <p:bldP spid="127155" grpId="0"/>
      <p:bldP spid="12715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8" y="1"/>
            <a:ext cx="8853052" cy="67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26"/>
            <a:ext cx="9148378" cy="486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7983" y="4556759"/>
            <a:ext cx="2563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В.Э.Павлов</a:t>
            </a:r>
            <a:r>
              <a:rPr lang="ru-RU" sz="2400" b="1" dirty="0" smtClean="0">
                <a:solidFill>
                  <a:schemeClr val="bg1"/>
                </a:solidFill>
              </a:rPr>
              <a:t>, 2015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-798523"/>
            <a:ext cx="9334500" cy="5124450"/>
            <a:chOff x="-47342" y="-887731"/>
            <a:chExt cx="9334500" cy="5124450"/>
          </a:xfrm>
        </p:grpSpPr>
        <p:pic>
          <p:nvPicPr>
            <p:cNvPr id="3994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342" y="-887731"/>
              <a:ext cx="9334500" cy="512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1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8" r="1703"/>
            <a:stretch/>
          </p:blipFill>
          <p:spPr bwMode="auto">
            <a:xfrm>
              <a:off x="4599600" y="-321945"/>
              <a:ext cx="4536000" cy="451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04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3"/>
          <p:cNvSpPr>
            <a:spLocks noChangeArrowheads="1" noChangeShapeType="1" noTextEdit="1"/>
          </p:cNvSpPr>
          <p:nvPr/>
        </p:nvSpPr>
        <p:spPr bwMode="auto">
          <a:xfrm>
            <a:off x="565150" y="190500"/>
            <a:ext cx="8231188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Датирование палеомагнитных полюсов по ТКДП</a:t>
            </a:r>
          </a:p>
        </p:txBody>
      </p:sp>
      <p:pic>
        <p:nvPicPr>
          <p:cNvPr id="162820" name="Picture 4" descr="da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1266825"/>
            <a:ext cx="751522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Picture 5" descr="vse"/>
          <p:cNvPicPr>
            <a:picLocks noChangeAspect="1" noChangeArrowheads="1"/>
          </p:cNvPicPr>
          <p:nvPr/>
        </p:nvPicPr>
        <p:blipFill>
          <a:blip r:embed="rId3" cstate="print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203325"/>
            <a:ext cx="7281862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28600" y="1189038"/>
            <a:ext cx="8915400" cy="5654675"/>
            <a:chOff x="228600" y="1189038"/>
            <a:chExt cx="8915400" cy="5654675"/>
          </a:xfrm>
        </p:grpSpPr>
        <p:pic>
          <p:nvPicPr>
            <p:cNvPr id="162822" name="Picture 6" descr="means1"/>
            <p:cNvPicPr>
              <a:picLocks noChangeAspect="1" noChangeArrowheads="1"/>
            </p:cNvPicPr>
            <p:nvPr/>
          </p:nvPicPr>
          <p:blipFill>
            <a:blip r:embed="rId4" cstate="print">
              <a:lum bright="-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00" y="1189038"/>
              <a:ext cx="7281863" cy="565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228600" y="5156151"/>
              <a:ext cx="89154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b="1" dirty="0">
                  <a:latin typeface="+mn-lt"/>
                </a:rPr>
                <a:t>По </a:t>
              </a:r>
              <a:r>
                <a:rPr lang="ru-RU" b="1" dirty="0" smtClean="0">
                  <a:latin typeface="+mn-lt"/>
                </a:rPr>
                <a:t>положению палеомагнитных </a:t>
              </a:r>
              <a:r>
                <a:rPr lang="ru-RU" b="1" dirty="0">
                  <a:latin typeface="+mn-lt"/>
                </a:rPr>
                <a:t>полюсов </a:t>
              </a:r>
              <a:r>
                <a:rPr lang="ru-RU" b="1" dirty="0" smtClean="0">
                  <a:latin typeface="+mn-lt"/>
                </a:rPr>
                <a:t>идентифицируются лишь </a:t>
              </a:r>
              <a:r>
                <a:rPr lang="ru-RU" b="1" dirty="0">
                  <a:latin typeface="+mn-lt"/>
                </a:rPr>
                <a:t>наиболее крупные подразделения, сравнимые по рангу </a:t>
              </a:r>
              <a:r>
                <a:rPr lang="ru-RU" b="1" dirty="0" smtClean="0">
                  <a:latin typeface="+mn-lt"/>
                </a:rPr>
                <a:t>с геологическими </a:t>
              </a:r>
              <a:r>
                <a:rPr lang="ru-RU" b="1" dirty="0">
                  <a:latin typeface="+mn-lt"/>
                </a:rPr>
                <a:t>системами.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43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r="2193"/>
          <a:stretch/>
        </p:blipFill>
        <p:spPr bwMode="auto">
          <a:xfrm>
            <a:off x="0" y="677327"/>
            <a:ext cx="9144000" cy="574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28075" y="875665"/>
            <a:ext cx="2717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4800" b="1" dirty="0">
                <a:solidFill>
                  <a:srgbClr val="FFFF00"/>
                </a:solidFill>
              </a:rPr>
              <a:t>Лекция</a:t>
            </a:r>
            <a:r>
              <a:rPr lang="ru-RU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4800" b="1" dirty="0" smtClean="0">
                <a:solidFill>
                  <a:srgbClr val="FFFF00"/>
                </a:solidFill>
              </a:rPr>
              <a:t>4</a:t>
            </a:r>
            <a:endParaRPr lang="ru-RU" altLang="en-US" sz="4800" b="1" dirty="0">
              <a:solidFill>
                <a:srgbClr val="FFFF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263525" y="4087446"/>
            <a:ext cx="77660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en-US" sz="6000" b="1" dirty="0" smtClean="0">
                <a:solidFill>
                  <a:srgbClr val="FFFF00"/>
                </a:solidFill>
              </a:rPr>
              <a:t>Тема 2.</a:t>
            </a:r>
            <a:endParaRPr lang="en-US" altLang="en-US" sz="60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en-US" sz="6000" b="1" dirty="0" err="1" smtClean="0">
                <a:solidFill>
                  <a:srgbClr val="FFFF00"/>
                </a:solidFill>
              </a:rPr>
              <a:t>Магнито</a:t>
            </a:r>
            <a:r>
              <a:rPr lang="ru-RU" altLang="en-US" sz="6000" b="1" dirty="0" smtClean="0">
                <a:solidFill>
                  <a:srgbClr val="FFFF00"/>
                </a:solidFill>
              </a:rPr>
              <a:t>-полярная стратиграфия</a:t>
            </a:r>
            <a:endParaRPr lang="ru-RU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5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589827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9828" name="Picture 4" descr="lecture9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382713"/>
            <a:ext cx="4953000" cy="23431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9829" name="Picture 5" descr="lecture96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3824288"/>
            <a:ext cx="4992687" cy="29575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9830" name="WordArt 6"/>
          <p:cNvSpPr>
            <a:spLocks noChangeArrowheads="1" noChangeShapeType="1"/>
          </p:cNvSpPr>
          <p:nvPr/>
        </p:nvSpPr>
        <p:spPr bwMode="auto">
          <a:xfrm>
            <a:off x="230188" y="17303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89832" name="WordArt 8"/>
          <p:cNvSpPr>
            <a:spLocks noChangeArrowheads="1" noChangeShapeType="1" noTextEdit="1"/>
          </p:cNvSpPr>
          <p:nvPr/>
        </p:nvSpPr>
        <p:spPr bwMode="auto">
          <a:xfrm>
            <a:off x="628650" y="887413"/>
            <a:ext cx="7859713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Ориентировка с помощью солнечного компаса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89833" name="Rectangle 9"/>
          <p:cNvSpPr>
            <a:spLocks noChangeArrowheads="1"/>
          </p:cNvSpPr>
          <p:nvPr/>
        </p:nvSpPr>
        <p:spPr bwMode="auto">
          <a:xfrm rot="20580000" flipV="1">
            <a:off x="5708650" y="2051050"/>
            <a:ext cx="1011238" cy="174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8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3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" y="3901428"/>
            <a:ext cx="9054503" cy="29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" y="685776"/>
            <a:ext cx="9245696" cy="29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1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436688" y="269875"/>
            <a:ext cx="6604000" cy="1042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Магнитостратиграфическая шкала</a:t>
            </a:r>
          </a:p>
          <a:p>
            <a:endParaRPr lang="ru-RU" sz="2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3075" name="Picture 3" descr="Untitled-1"/>
          <p:cNvPicPr>
            <a:picLocks noChangeAspect="1" noChangeArrowheads="1"/>
          </p:cNvPicPr>
          <p:nvPr/>
        </p:nvPicPr>
        <p:blipFill>
          <a:blip r:embed="rId2" cstate="print">
            <a:lum bright="-14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289050"/>
            <a:ext cx="43449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Untitled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289050"/>
            <a:ext cx="3471862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254375" y="823913"/>
            <a:ext cx="2220913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год рождения 1956</a:t>
            </a:r>
          </a:p>
          <a:p>
            <a:endParaRPr lang="ru-RU" sz="1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50598" name="Picture 6" descr="Khram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9227" r="27682" b="9227"/>
          <a:stretch>
            <a:fillRect/>
          </a:stretch>
        </p:blipFill>
        <p:spPr bwMode="auto">
          <a:xfrm>
            <a:off x="4645025" y="1152525"/>
            <a:ext cx="41656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0599" name="Text Box 7"/>
          <p:cNvSpPr txBox="1">
            <a:spLocks noChangeArrowheads="1"/>
          </p:cNvSpPr>
          <p:nvPr/>
        </p:nvSpPr>
        <p:spPr bwMode="auto">
          <a:xfrm>
            <a:off x="7107238" y="6045200"/>
            <a:ext cx="151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А.Н.Храмов</a:t>
            </a:r>
          </a:p>
        </p:txBody>
      </p:sp>
      <p:sp>
        <p:nvSpPr>
          <p:cNvPr id="750600" name="Rectangle 8"/>
          <p:cNvSpPr>
            <a:spLocks noChangeArrowheads="1"/>
          </p:cNvSpPr>
          <p:nvPr/>
        </p:nvSpPr>
        <p:spPr bwMode="auto">
          <a:xfrm>
            <a:off x="225425" y="2009775"/>
            <a:ext cx="8367713" cy="29289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 b="1" i="1">
              <a:latin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i="1">
                <a:solidFill>
                  <a:srgbClr val="FF3300"/>
                </a:solidFill>
              </a:rPr>
              <a:t>Магнитостратиграфическая шкала</a:t>
            </a:r>
            <a:r>
              <a:rPr lang="ru-RU" altLang="ru-RU" sz="2800" b="1"/>
              <a:t> - привязка палеомагнитных данных к биостратиграфической шкале, в основе чего лежит получение таких данных по стратиграфически наиболее полным хорошо датированным разрезам;.</a:t>
            </a:r>
            <a:r>
              <a:rPr lang="ru-RU" altLang="ru-RU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5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99" grpId="0"/>
      <p:bldP spid="75060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619" name="Picture 3" descr="Untitled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" y="780046"/>
            <a:ext cx="7421880" cy="607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381125" y="98425"/>
            <a:ext cx="6432550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Магнитохронологическая</a:t>
            </a:r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шкала </a:t>
            </a: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3315335" y="501650"/>
            <a:ext cx="2220913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год рождения 1963</a:t>
            </a:r>
          </a:p>
          <a:p>
            <a:endParaRPr lang="ru-RU" sz="1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51622" name="Picture 6" descr="11-02-cox_dalyr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177925"/>
            <a:ext cx="680085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23" name="Rectangle 7"/>
          <p:cNvSpPr>
            <a:spLocks noChangeArrowheads="1"/>
          </p:cNvSpPr>
          <p:nvPr/>
        </p:nvSpPr>
        <p:spPr bwMode="auto">
          <a:xfrm>
            <a:off x="2528888" y="6265863"/>
            <a:ext cx="661511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Allan Cox </a:t>
            </a:r>
            <a:r>
              <a:rPr lang="en-US" altLang="ru-RU" sz="1800" b="1"/>
              <a:t>(</a:t>
            </a:r>
            <a:r>
              <a:rPr lang="ru-RU" altLang="ru-RU" sz="1800" b="1"/>
              <a:t>сидит), Richard Doell (л) и Brent Dalrymple (п)</a:t>
            </a:r>
            <a:r>
              <a:rPr lang="ru-RU" altLang="ru-RU" sz="1800"/>
              <a:t> </a:t>
            </a:r>
          </a:p>
        </p:txBody>
      </p:sp>
      <p:sp>
        <p:nvSpPr>
          <p:cNvPr id="751624" name="Rectangle 8"/>
          <p:cNvSpPr>
            <a:spLocks noChangeArrowheads="1"/>
          </p:cNvSpPr>
          <p:nvPr/>
        </p:nvSpPr>
        <p:spPr bwMode="auto">
          <a:xfrm>
            <a:off x="0" y="1782763"/>
            <a:ext cx="9144000" cy="1800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i="1">
                <a:solidFill>
                  <a:srgbClr val="FF3300"/>
                </a:solidFill>
              </a:rPr>
              <a:t>Магнитохронологическая шкала</a:t>
            </a:r>
            <a:r>
              <a:rPr lang="ru-RU" altLang="ru-RU" sz="2800" b="1"/>
              <a:t> – построена по образцам радиологически датированных горных пород с разной полярностью первичной естественной остаточной намагниченности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51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5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5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"/>
          <p:cNvGrpSpPr>
            <a:grpSpLocks/>
          </p:cNvGrpSpPr>
          <p:nvPr/>
        </p:nvGrpSpPr>
        <p:grpSpPr bwMode="auto">
          <a:xfrm>
            <a:off x="241300" y="1565275"/>
            <a:ext cx="4600575" cy="4702175"/>
            <a:chOff x="128" y="866"/>
            <a:chExt cx="2898" cy="2962"/>
          </a:xfrm>
        </p:grpSpPr>
        <p:pic>
          <p:nvPicPr>
            <p:cNvPr id="5133" name="Picture 6" descr="Untitled-2"/>
            <p:cNvPicPr>
              <a:picLocks noChangeAspect="1" noChangeArrowheads="1"/>
            </p:cNvPicPr>
            <p:nvPr/>
          </p:nvPicPr>
          <p:blipFill>
            <a:blip r:embed="rId2" cstate="print">
              <a:lum brigh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16" b="43008"/>
            <a:stretch>
              <a:fillRect/>
            </a:stretch>
          </p:blipFill>
          <p:spPr bwMode="auto">
            <a:xfrm>
              <a:off x="128" y="866"/>
              <a:ext cx="2898" cy="2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4" name="Rectangle 7"/>
            <p:cNvSpPr>
              <a:spLocks noChangeArrowheads="1"/>
            </p:cNvSpPr>
            <p:nvPr/>
          </p:nvSpPr>
          <p:spPr bwMode="auto">
            <a:xfrm>
              <a:off x="1829" y="2971"/>
              <a:ext cx="786" cy="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/>
            </a:p>
          </p:txBody>
        </p:sp>
      </p:grpSp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552575"/>
            <a:ext cx="4597400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en-US" altLang="ru-RU" sz="2400" i="1">
              <a:latin typeface="Times New Roman" pitchFamily="18" charset="0"/>
            </a:endParaRP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l-GR" altLang="ru-RU" sz="1800">
              <a:cs typeface="Arial" charset="0"/>
            </a:endParaRPr>
          </a:p>
        </p:txBody>
      </p:sp>
      <p:pic>
        <p:nvPicPr>
          <p:cNvPr id="5126" name="Picture 4" descr="Untitled-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t="25638" b="27420"/>
          <a:stretch>
            <a:fillRect/>
          </a:stretch>
        </p:blipFill>
        <p:spPr>
          <a:xfrm>
            <a:off x="4911725" y="1341438"/>
            <a:ext cx="4138613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6" name="Line 8"/>
          <p:cNvSpPr>
            <a:spLocks noChangeShapeType="1"/>
          </p:cNvSpPr>
          <p:nvPr/>
        </p:nvSpPr>
        <p:spPr bwMode="auto">
          <a:xfrm flipV="1">
            <a:off x="4210050" y="4151313"/>
            <a:ext cx="1531938" cy="63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>
            <a:off x="4410075" y="4781550"/>
            <a:ext cx="1228725" cy="1714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3397250" y="18367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</a:rPr>
              <a:t>1958</a:t>
            </a:r>
          </a:p>
        </p:txBody>
      </p:sp>
      <p:sp>
        <p:nvSpPr>
          <p:cNvPr id="130059" name="Line 11"/>
          <p:cNvSpPr>
            <a:spLocks noChangeShapeType="1"/>
          </p:cNvSpPr>
          <p:nvPr/>
        </p:nvSpPr>
        <p:spPr bwMode="auto">
          <a:xfrm>
            <a:off x="2295525" y="2600325"/>
            <a:ext cx="3286125" cy="857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0060" name="Rectangle 12"/>
          <p:cNvSpPr>
            <a:spLocks noChangeArrowheads="1"/>
          </p:cNvSpPr>
          <p:nvPr/>
        </p:nvSpPr>
        <p:spPr bwMode="auto">
          <a:xfrm>
            <a:off x="8239125" y="1552575"/>
            <a:ext cx="476250" cy="4857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/>
          </a:p>
        </p:txBody>
      </p:sp>
      <p:sp>
        <p:nvSpPr>
          <p:cNvPr id="5132" name="WordArt 13"/>
          <p:cNvSpPr>
            <a:spLocks noChangeArrowheads="1" noChangeShapeType="1" noTextEdit="1"/>
          </p:cNvSpPr>
          <p:nvPr/>
        </p:nvSpPr>
        <p:spPr bwMode="auto">
          <a:xfrm>
            <a:off x="1381125" y="300038"/>
            <a:ext cx="6432550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Приоритет отечественной науки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6" grpId="0" animBg="1"/>
      <p:bldP spid="130057" grpId="0" animBg="1"/>
      <p:bldP spid="130059" grpId="0" animBg="1"/>
      <p:bldP spid="13006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1436688" y="269875"/>
            <a:ext cx="6604000" cy="1042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Шкала по линейным магнитным аномалиям </a:t>
            </a:r>
          </a:p>
          <a:p>
            <a:endParaRPr lang="ru-RU" sz="2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3254375" y="823913"/>
            <a:ext cx="2220913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год рождения 1967</a:t>
            </a:r>
          </a:p>
          <a:p>
            <a:endParaRPr lang="ru-RU" sz="1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148" name="Picture 4" descr="mechan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76350"/>
            <a:ext cx="85391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gneticeversal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74625"/>
            <a:ext cx="391953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magneticeversal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146425"/>
            <a:ext cx="397351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magneticeversal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23838"/>
            <a:ext cx="41433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3669" name="Rectangle 5"/>
          <p:cNvSpPr>
            <a:spLocks noChangeArrowheads="1"/>
          </p:cNvSpPr>
          <p:nvPr/>
        </p:nvSpPr>
        <p:spPr bwMode="auto">
          <a:xfrm>
            <a:off x="0" y="1868488"/>
            <a:ext cx="9144000" cy="15696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 err="1">
                <a:solidFill>
                  <a:srgbClr val="FF3300"/>
                </a:solidFill>
              </a:rPr>
              <a:t>Аномалийная</a:t>
            </a:r>
            <a:r>
              <a:rPr lang="ru-RU" altLang="ru-RU" b="1" i="1" dirty="0">
                <a:solidFill>
                  <a:srgbClr val="FF3300"/>
                </a:solidFill>
              </a:rPr>
              <a:t> шкала</a:t>
            </a:r>
            <a:r>
              <a:rPr lang="ru-RU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 smtClean="0">
                <a:solidFill>
                  <a:srgbClr val="FF0000"/>
                </a:solidFill>
              </a:rPr>
              <a:t>(</a:t>
            </a:r>
            <a:r>
              <a:rPr lang="ru-RU" altLang="ru-RU" b="1" dirty="0" err="1" smtClean="0">
                <a:solidFill>
                  <a:srgbClr val="FF0000"/>
                </a:solidFill>
              </a:rPr>
              <a:t>Ламонтская</a:t>
            </a:r>
            <a:r>
              <a:rPr lang="ru-RU" altLang="ru-RU" b="1" dirty="0" smtClean="0">
                <a:solidFill>
                  <a:srgbClr val="FF0000"/>
                </a:solidFill>
              </a:rPr>
              <a:t> шкала)</a:t>
            </a:r>
            <a:r>
              <a:rPr lang="ru-RU" altLang="ru-RU" b="1" dirty="0" smtClean="0"/>
              <a:t>– </a:t>
            </a:r>
            <a:r>
              <a:rPr lang="ru-RU" altLang="ru-RU" b="1" dirty="0"/>
              <a:t>составляется по датированным линейным магнитным аномалиям океанов.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6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021"/>
          <a:stretch/>
        </p:blipFill>
        <p:spPr bwMode="auto">
          <a:xfrm>
            <a:off x="-239908" y="-626742"/>
            <a:ext cx="9383908" cy="767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14774" y="5205413"/>
            <a:ext cx="4429126" cy="176211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800099" y="5381076"/>
            <a:ext cx="7572376" cy="152400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800099" y="5514426"/>
            <a:ext cx="4429126" cy="213215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1381125" y="300038"/>
            <a:ext cx="6432550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Магнитостратиграфическая номенклатура  </a:t>
            </a:r>
          </a:p>
        </p:txBody>
      </p:sp>
      <p:pic>
        <p:nvPicPr>
          <p:cNvPr id="8195" name="Picture 3" descr="Untitled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839788"/>
            <a:ext cx="5092700" cy="53467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2124075" y="1400175"/>
            <a:ext cx="4800600" cy="171450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3705225" y="2895600"/>
            <a:ext cx="1952625" cy="1190625"/>
          </a:xfrm>
          <a:prstGeom prst="rect">
            <a:avLst/>
          </a:prstGeom>
          <a:solidFill>
            <a:srgbClr val="FFFF00">
              <a:alpha val="4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54695" name="Rectangle 7"/>
          <p:cNvSpPr>
            <a:spLocks noChangeArrowheads="1"/>
          </p:cNvSpPr>
          <p:nvPr/>
        </p:nvSpPr>
        <p:spPr bwMode="auto">
          <a:xfrm>
            <a:off x="2105025" y="1209675"/>
            <a:ext cx="4838700" cy="180975"/>
          </a:xfrm>
          <a:prstGeom prst="rect">
            <a:avLst/>
          </a:prstGeom>
          <a:solidFill>
            <a:srgbClr val="3399FF">
              <a:alpha val="3803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54696" name="Rectangle 8"/>
          <p:cNvSpPr>
            <a:spLocks noChangeArrowheads="1"/>
          </p:cNvSpPr>
          <p:nvPr/>
        </p:nvSpPr>
        <p:spPr bwMode="auto">
          <a:xfrm>
            <a:off x="3695700" y="4505325"/>
            <a:ext cx="1952625" cy="171450"/>
          </a:xfrm>
          <a:prstGeom prst="rect">
            <a:avLst/>
          </a:prstGeom>
          <a:solidFill>
            <a:srgbClr val="3399FF">
              <a:alpha val="3803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3700463" y="3705225"/>
            <a:ext cx="1971675" cy="42863"/>
          </a:xfrm>
          <a:prstGeom prst="rect">
            <a:avLst/>
          </a:prstGeom>
          <a:solidFill>
            <a:srgbClr val="00CC00">
              <a:alpha val="3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54698" name="Text Box 10"/>
          <p:cNvSpPr txBox="1">
            <a:spLocks noChangeArrowheads="1"/>
          </p:cNvSpPr>
          <p:nvPr/>
        </p:nvSpPr>
        <p:spPr bwMode="auto">
          <a:xfrm>
            <a:off x="5664200" y="3587750"/>
            <a:ext cx="850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CC00"/>
                </a:solidFill>
              </a:rPr>
              <a:t>криптохрон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965326"/>
            <a:ext cx="8823960" cy="425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5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5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5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3" grpId="0" animBg="1"/>
      <p:bldP spid="754693" grpId="1" animBg="1"/>
      <p:bldP spid="754694" grpId="0" animBg="1"/>
      <p:bldP spid="754694" grpId="1" animBg="1"/>
      <p:bldP spid="754695" grpId="0" animBg="1"/>
      <p:bldP spid="754695" grpId="1" animBg="1"/>
      <p:bldP spid="754696" grpId="0" animBg="1"/>
      <p:bldP spid="754696" grpId="1" animBg="1"/>
      <p:bldP spid="754697" grpId="0" animBg="1"/>
      <p:bldP spid="75469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4" y="171450"/>
            <a:ext cx="7751490" cy="520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4" y="5209077"/>
            <a:ext cx="7751490" cy="93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6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86" y="229553"/>
            <a:ext cx="8135452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14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WordArt 2"/>
          <p:cNvSpPr>
            <a:spLocks noChangeArrowheads="1" noChangeShapeType="1"/>
          </p:cNvSpPr>
          <p:nvPr/>
        </p:nvSpPr>
        <p:spPr bwMode="auto">
          <a:xfrm>
            <a:off x="230188" y="17303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06211" name="WordArt 3"/>
          <p:cNvSpPr>
            <a:spLocks noChangeArrowheads="1" noChangeShapeType="1" noTextEdit="1"/>
          </p:cNvSpPr>
          <p:nvPr/>
        </p:nvSpPr>
        <p:spPr bwMode="auto">
          <a:xfrm>
            <a:off x="628650" y="887413"/>
            <a:ext cx="8126413" cy="815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Ориентировка кернов</a:t>
            </a:r>
          </a:p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 помощью GPS в высоких широтах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06213" name="Picture 5" descr="lecture97x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1781175"/>
            <a:ext cx="5940425" cy="5027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5" y="881380"/>
            <a:ext cx="8966895" cy="385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2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-119864" y="0"/>
            <a:ext cx="947218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5" y="3230878"/>
            <a:ext cx="8767572" cy="179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8" y="4968541"/>
            <a:ext cx="8766375" cy="194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" y="544195"/>
            <a:ext cx="8960232" cy="142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64" y="1767050"/>
            <a:ext cx="9599009" cy="139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4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" y="-15240"/>
            <a:ext cx="90786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97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1381125" y="56198"/>
            <a:ext cx="6432550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Общая шкала магнитной полярности </a:t>
            </a:r>
          </a:p>
        </p:txBody>
      </p:sp>
      <p:pic>
        <p:nvPicPr>
          <p:cNvPr id="755715" name="Picture 3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650240"/>
            <a:ext cx="6992937" cy="48625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5716" name="Text Box 4"/>
          <p:cNvSpPr txBox="1">
            <a:spLocks noChangeArrowheads="1"/>
          </p:cNvSpPr>
          <p:nvPr/>
        </p:nvSpPr>
        <p:spPr bwMode="auto">
          <a:xfrm>
            <a:off x="552133" y="527844"/>
            <a:ext cx="1265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Кайнозой</a:t>
            </a:r>
          </a:p>
        </p:txBody>
      </p:sp>
      <p:pic>
        <p:nvPicPr>
          <p:cNvPr id="755717" name="Picture 5" descr="mez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696595"/>
            <a:ext cx="6354762" cy="4799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3025775" y="665798"/>
            <a:ext cx="115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Мезозой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" y="5109409"/>
            <a:ext cx="911352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+mn-lt"/>
              </a:rPr>
              <a:t>Ранний кайнозой и поздний мезозой в </a:t>
            </a:r>
            <a:r>
              <a:rPr lang="ru-RU" b="1" dirty="0" smtClean="0">
                <a:latin typeface="+mn-lt"/>
              </a:rPr>
              <a:t>международной палеомагнитной </a:t>
            </a:r>
            <a:r>
              <a:rPr lang="ru-RU" b="1" dirty="0">
                <a:latin typeface="+mn-lt"/>
              </a:rPr>
              <a:t>шкале расчленяется </a:t>
            </a:r>
            <a:r>
              <a:rPr lang="ru-RU" b="1" dirty="0" smtClean="0">
                <a:latin typeface="+mn-lt"/>
              </a:rPr>
              <a:t>а </a:t>
            </a:r>
            <a:r>
              <a:rPr lang="ru-RU" b="1" dirty="0">
                <a:latin typeface="+mn-lt"/>
              </a:rPr>
              <a:t>основе линейных </a:t>
            </a:r>
            <a:r>
              <a:rPr lang="ru-RU" b="1" dirty="0" smtClean="0">
                <a:latin typeface="+mn-lt"/>
              </a:rPr>
              <a:t>морских аномалий</a:t>
            </a:r>
            <a:r>
              <a:rPr lang="ru-RU" b="1" dirty="0">
                <a:latin typeface="+mn-lt"/>
              </a:rPr>
              <a:t>. Для палеогена и </a:t>
            </a:r>
            <a:r>
              <a:rPr lang="ru-RU" b="1" dirty="0" err="1">
                <a:latin typeface="+mn-lt"/>
              </a:rPr>
              <a:t>Маастрихта</a:t>
            </a:r>
            <a:r>
              <a:rPr lang="ru-RU" b="1" dirty="0">
                <a:latin typeface="+mn-lt"/>
              </a:rPr>
              <a:t> предложена численная </a:t>
            </a:r>
            <a:r>
              <a:rPr lang="ru-RU" b="1" dirty="0" smtClean="0">
                <a:latin typeface="+mn-lt"/>
              </a:rPr>
              <a:t>система из 26 </a:t>
            </a:r>
            <a:r>
              <a:rPr lang="ru-RU" b="1" dirty="0">
                <a:latin typeface="+mn-lt"/>
              </a:rPr>
              <a:t>положительных аномалий, пронумерованных сверху вниз (от 7 до 32</a:t>
            </a:r>
            <a:r>
              <a:rPr lang="ru-RU" b="1" dirty="0" smtClean="0">
                <a:latin typeface="+mn-lt"/>
              </a:rPr>
              <a:t>)..В </a:t>
            </a:r>
            <a:r>
              <a:rPr lang="ru-RU" b="1" dirty="0">
                <a:latin typeface="+mn-lt"/>
              </a:rPr>
              <a:t>мезозое, от </a:t>
            </a:r>
            <a:r>
              <a:rPr lang="ru-RU" b="1" dirty="0" err="1">
                <a:latin typeface="+mn-lt"/>
              </a:rPr>
              <a:t>баррема</a:t>
            </a:r>
            <a:r>
              <a:rPr lang="ru-RU" b="1" dirty="0">
                <a:latin typeface="+mn-lt"/>
              </a:rPr>
              <a:t> до Оксфорда отстроен второй ряд аномалий (с 0 </a:t>
            </a:r>
            <a:r>
              <a:rPr lang="ru-RU" b="1" dirty="0" smtClean="0">
                <a:latin typeface="+mn-lt"/>
              </a:rPr>
              <a:t>до 29</a:t>
            </a:r>
            <a:r>
              <a:rPr lang="ru-RU" b="1" dirty="0">
                <a:latin typeface="+mn-lt"/>
              </a:rPr>
              <a:t>), но в отличие </a:t>
            </a:r>
            <a:r>
              <a:rPr lang="ru-RU" b="1" dirty="0" smtClean="0">
                <a:latin typeface="+mn-lt"/>
              </a:rPr>
              <a:t>от кайнозоя </a:t>
            </a:r>
            <a:r>
              <a:rPr lang="ru-RU" b="1" dirty="0">
                <a:latin typeface="+mn-lt"/>
              </a:rPr>
              <a:t>здесь нумеруются лишь </a:t>
            </a:r>
            <a:r>
              <a:rPr lang="ru-RU" b="1" dirty="0" smtClean="0">
                <a:latin typeface="+mn-lt"/>
              </a:rPr>
              <a:t>отрицательные аномалии</a:t>
            </a:r>
            <a:r>
              <a:rPr lang="ru-RU" b="1" dirty="0">
                <a:latin typeface="+mn-lt"/>
              </a:rPr>
              <a:t>.</a:t>
            </a:r>
          </a:p>
        </p:txBody>
      </p:sp>
      <p:pic>
        <p:nvPicPr>
          <p:cNvPr id="755719" name="Picture 7" descr="Untitled-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650240"/>
            <a:ext cx="3368675" cy="5511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5720" name="Text Box 8"/>
          <p:cNvSpPr txBox="1">
            <a:spLocks noChangeArrowheads="1"/>
          </p:cNvSpPr>
          <p:nvPr/>
        </p:nvSpPr>
        <p:spPr bwMode="auto">
          <a:xfrm>
            <a:off x="7367588" y="1376363"/>
            <a:ext cx="1346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Палеозой</a:t>
            </a:r>
            <a:r>
              <a:rPr lang="ru-RU" altLang="ru-RU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5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5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5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16" grpId="0"/>
      <p:bldP spid="755718" grpId="0"/>
      <p:bldP spid="2" grpId="0" animBg="1"/>
      <p:bldP spid="2" grpId="1" animBg="1"/>
      <p:bldP spid="75572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olostovski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541338"/>
            <a:ext cx="74549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3" descr="molostiv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522288"/>
            <a:ext cx="2708275" cy="3835400"/>
          </a:xfrm>
          <a:prstGeom prst="rect">
            <a:avLst/>
          </a:prstGeom>
          <a:noFill/>
          <a:ln w="476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352550" y="0"/>
            <a:ext cx="6432550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Общая шкала магнитной полярности 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6370638" y="3787775"/>
            <a:ext cx="256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  <a:latin typeface="Arial Black" pitchFamily="34" charset="0"/>
              </a:rPr>
              <a:t>Э.А.Молостовский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4613275" y="8147050"/>
            <a:ext cx="164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itchFamily="18" charset="0"/>
              </a:rPr>
              <a:t>гиперзона иаман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49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738688" cy="5930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23863" y="6618288"/>
            <a:ext cx="4244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</a:rPr>
              <a:t>A Geologic Time Scale W. B. Harland et al., 1982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041525" y="1628775"/>
            <a:ext cx="504825" cy="3603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52650"/>
            <a:ext cx="88931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WordArt 2"/>
          <p:cNvSpPr>
            <a:spLocks noChangeArrowheads="1" noChangeShapeType="1" noTextEdit="1"/>
          </p:cNvSpPr>
          <p:nvPr/>
        </p:nvSpPr>
        <p:spPr bwMode="auto">
          <a:xfrm>
            <a:off x="5346700" y="98425"/>
            <a:ext cx="3671888" cy="13188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Суперхроны</a:t>
            </a:r>
            <a:endParaRPr lang="ru-RU" sz="20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r>
              <a:rPr lang="ru-RU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</a:t>
            </a:r>
            <a:r>
              <a:rPr lang="ru-RU" sz="2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Гиперхроны</a:t>
            </a:r>
            <a:r>
              <a:rPr lang="ru-RU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) </a:t>
            </a:r>
            <a:endParaRPr lang="ru-RU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1312" y="-966787"/>
            <a:ext cx="3379787" cy="914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24400"/>
            <a:ext cx="3627437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2955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72263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molostovskiy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4232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5076825" y="3284538"/>
            <a:ext cx="358775" cy="15843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79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olostovski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43455"/>
            <a:ext cx="8305800" cy="69014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613275" y="8147050"/>
            <a:ext cx="164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itchFamily="18" charset="0"/>
              </a:rPr>
              <a:t>гиперзона иаман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5920353" cy="6858000"/>
            <a:chOff x="0" y="0"/>
            <a:chExt cx="5920353" cy="6858000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0" y="0"/>
              <a:ext cx="592035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419100" y="155553"/>
              <a:ext cx="5036419" cy="6611007"/>
              <a:chOff x="-76198" y="1"/>
              <a:chExt cx="4678277" cy="6611007"/>
            </a:xfrm>
          </p:grpSpPr>
          <p:pic>
            <p:nvPicPr>
              <p:cNvPr id="4915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6" y="1"/>
                <a:ext cx="4596363" cy="3482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5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6198" y="3420906"/>
                <a:ext cx="4602078" cy="3190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" name="Прямоугольник 5"/>
          <p:cNvSpPr/>
          <p:nvPr/>
        </p:nvSpPr>
        <p:spPr bwMode="auto">
          <a:xfrm>
            <a:off x="7900035" y="4095750"/>
            <a:ext cx="390525" cy="695325"/>
          </a:xfrm>
          <a:prstGeom prst="rect">
            <a:avLst/>
          </a:prstGeom>
          <a:noFill/>
          <a:ln w="349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5"/>
          <p:cNvGrpSpPr>
            <a:grpSpLocks/>
          </p:cNvGrpSpPr>
          <p:nvPr/>
        </p:nvGrpSpPr>
        <p:grpSpPr bwMode="auto">
          <a:xfrm>
            <a:off x="623888" y="169863"/>
            <a:ext cx="7321550" cy="6600825"/>
            <a:chOff x="623888" y="169863"/>
            <a:chExt cx="7321550" cy="6600825"/>
          </a:xfrm>
        </p:grpSpPr>
        <p:grpSp>
          <p:nvGrpSpPr>
            <p:cNvPr id="13322" name="Группа 4"/>
            <p:cNvGrpSpPr>
              <a:grpSpLocks/>
            </p:cNvGrpSpPr>
            <p:nvPr/>
          </p:nvGrpSpPr>
          <p:grpSpPr bwMode="auto">
            <a:xfrm>
              <a:off x="623888" y="169863"/>
              <a:ext cx="7321550" cy="6600825"/>
              <a:chOff x="623888" y="169863"/>
              <a:chExt cx="7321550" cy="6600825"/>
            </a:xfrm>
          </p:grpSpPr>
          <p:sp>
            <p:nvSpPr>
              <p:cNvPr id="13329" name="TextBox 1"/>
              <p:cNvSpPr txBox="1">
                <a:spLocks noChangeArrowheads="1"/>
              </p:cNvSpPr>
              <p:nvPr/>
            </p:nvSpPr>
            <p:spPr bwMode="auto">
              <a:xfrm>
                <a:off x="5326063" y="6462713"/>
                <a:ext cx="165417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400" b="1">
                    <a:latin typeface="Calibri" pitchFamily="34" charset="0"/>
                  </a:rPr>
                  <a:t>[</a:t>
                </a:r>
                <a:r>
                  <a:rPr lang="ru-RU" altLang="ru-RU" sz="1400" b="1">
                    <a:latin typeface="Calibri" pitchFamily="34" charset="0"/>
                  </a:rPr>
                  <a:t>Ларионова, 1976</a:t>
                </a:r>
                <a:r>
                  <a:rPr lang="en-US" altLang="ru-RU" sz="1400" b="1">
                    <a:latin typeface="Calibri" pitchFamily="34" charset="0"/>
                  </a:rPr>
                  <a:t>]</a:t>
                </a:r>
              </a:p>
            </p:txBody>
          </p:sp>
          <p:grpSp>
            <p:nvGrpSpPr>
              <p:cNvPr id="13330" name="Группа 3"/>
              <p:cNvGrpSpPr>
                <a:grpSpLocks/>
              </p:cNvGrpSpPr>
              <p:nvPr/>
            </p:nvGrpSpPr>
            <p:grpSpPr bwMode="auto">
              <a:xfrm>
                <a:off x="623888" y="169863"/>
                <a:ext cx="7321550" cy="6318250"/>
                <a:chOff x="623888" y="169863"/>
                <a:chExt cx="7321550" cy="6318250"/>
              </a:xfrm>
            </p:grpSpPr>
            <p:pic>
              <p:nvPicPr>
                <p:cNvPr id="13331" name="Picture 2" descr="\\Matasovagg\Galina\Alex\Pic_9.tif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92" t="4861" r="4228" b="3825"/>
                <a:stretch>
                  <a:fillRect/>
                </a:stretch>
              </p:blipFill>
              <p:spPr bwMode="auto">
                <a:xfrm>
                  <a:off x="5210175" y="169863"/>
                  <a:ext cx="2735263" cy="63182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32" name="Picture 3" descr="\\Matasovagg\Galina\Alex\Pic_1.tif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" b="9427"/>
                <a:stretch>
                  <a:fillRect/>
                </a:stretch>
              </p:blipFill>
              <p:spPr bwMode="auto">
                <a:xfrm>
                  <a:off x="623888" y="1931988"/>
                  <a:ext cx="4237037" cy="44989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323" name="TextBox 2"/>
            <p:cNvSpPr txBox="1">
              <a:spLocks noChangeArrowheads="1"/>
            </p:cNvSpPr>
            <p:nvPr/>
          </p:nvSpPr>
          <p:spPr bwMode="auto">
            <a:xfrm>
              <a:off x="6249988" y="1746250"/>
              <a:ext cx="2333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FF0000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3324" name="TextBox 5"/>
            <p:cNvSpPr txBox="1">
              <a:spLocks noChangeArrowheads="1"/>
            </p:cNvSpPr>
            <p:nvPr/>
          </p:nvSpPr>
          <p:spPr bwMode="auto">
            <a:xfrm>
              <a:off x="5992813" y="1633538"/>
              <a:ext cx="2349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FF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3325" name="Прямоугольник 4"/>
            <p:cNvSpPr>
              <a:spLocks noChangeArrowheads="1"/>
            </p:cNvSpPr>
            <p:nvPr/>
          </p:nvSpPr>
          <p:spPr bwMode="auto">
            <a:xfrm>
              <a:off x="6483350" y="1633538"/>
              <a:ext cx="3032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FF0000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13326" name="Прямоугольник 9"/>
            <p:cNvSpPr>
              <a:spLocks noChangeArrowheads="1"/>
            </p:cNvSpPr>
            <p:nvPr/>
          </p:nvSpPr>
          <p:spPr bwMode="auto">
            <a:xfrm>
              <a:off x="7307263" y="2698750"/>
              <a:ext cx="3016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FF0000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13327" name="Прямоугольник 10"/>
            <p:cNvSpPr>
              <a:spLocks noChangeArrowheads="1"/>
            </p:cNvSpPr>
            <p:nvPr/>
          </p:nvSpPr>
          <p:spPr bwMode="auto">
            <a:xfrm>
              <a:off x="6735763" y="2492375"/>
              <a:ext cx="3016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FF0000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13328" name="Прямоугольник 11"/>
            <p:cNvSpPr>
              <a:spLocks noChangeArrowheads="1"/>
            </p:cNvSpPr>
            <p:nvPr/>
          </p:nvSpPr>
          <p:spPr bwMode="auto">
            <a:xfrm>
              <a:off x="7005638" y="1903413"/>
              <a:ext cx="301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FF0000"/>
                  </a:solidFill>
                  <a:latin typeface="Calibri" pitchFamily="34" charset="0"/>
                </a:rPr>
                <a:t>5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74425" y="1692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</a:t>
            </a:r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-полярная  стратиграфия</a:t>
            </a:r>
          </a:p>
          <a:p>
            <a:pPr>
              <a:defRPr/>
            </a:pPr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(верхняя юра-нижний мел) </a:t>
            </a:r>
            <a:endParaRPr lang="en-US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4403725" y="22860"/>
            <a:ext cx="4697413" cy="6781800"/>
            <a:chOff x="4097110" y="102468"/>
            <a:chExt cx="5064464" cy="6616888"/>
          </a:xfrm>
        </p:grpSpPr>
        <p:pic>
          <p:nvPicPr>
            <p:cNvPr id="13320" name="Picture 5" descr="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7110" y="102468"/>
              <a:ext cx="5064464" cy="6616888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1" name="Прямоугольник 1"/>
            <p:cNvSpPr>
              <a:spLocks noChangeArrowheads="1"/>
            </p:cNvSpPr>
            <p:nvPr/>
          </p:nvSpPr>
          <p:spPr bwMode="auto">
            <a:xfrm>
              <a:off x="5928868" y="1852613"/>
              <a:ext cx="522923" cy="1508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Times New Roman" pitchFamily="18" charset="0"/>
              </a:endParaRPr>
            </a:p>
          </p:txBody>
        </p:sp>
      </p:grp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1463675" y="6350"/>
            <a:ext cx="2555875" cy="6813550"/>
            <a:chOff x="1464467" y="5966"/>
            <a:chExt cx="2555875" cy="6813550"/>
          </a:xfrm>
        </p:grpSpPr>
        <p:pic>
          <p:nvPicPr>
            <p:cNvPr id="1331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467" y="339341"/>
              <a:ext cx="2555875" cy="648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19" name="Text Box 6"/>
            <p:cNvSpPr txBox="1">
              <a:spLocks noChangeArrowheads="1"/>
            </p:cNvSpPr>
            <p:nvPr/>
          </p:nvSpPr>
          <p:spPr bwMode="auto">
            <a:xfrm>
              <a:off x="2328067" y="5966"/>
              <a:ext cx="11144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1200" b="1" i="1">
                  <a:latin typeface="Times New Roman" pitchFamily="18" charset="0"/>
                </a:rPr>
                <a:t>Larson, 1991</a:t>
              </a:r>
              <a:endParaRPr lang="ru-RU" altLang="ru-RU" sz="1200" b="1" i="1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2197100"/>
            <a:ext cx="92392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692696"/>
            <a:ext cx="7848872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Частота геомагнитных инверсий  </a:t>
            </a:r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(по </a:t>
            </a:r>
            <a:r>
              <a:rPr lang="en-US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Gallet</a:t>
            </a:r>
            <a:r>
              <a:rPr lang="en-US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et al., 2012]</a:t>
            </a:r>
          </a:p>
        </p:txBody>
      </p:sp>
      <p:sp>
        <p:nvSpPr>
          <p:cNvPr id="15364" name="WordArt 2"/>
          <p:cNvSpPr>
            <a:spLocks noChangeArrowheads="1" noChangeShapeType="1" noTextEdit="1"/>
          </p:cNvSpPr>
          <p:nvPr/>
        </p:nvSpPr>
        <p:spPr bwMode="auto">
          <a:xfrm>
            <a:off x="2890838" y="85725"/>
            <a:ext cx="3851275" cy="70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Докембрий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590851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90853" name="WordArt 5"/>
          <p:cNvSpPr>
            <a:spLocks noChangeArrowheads="1" noChangeShapeType="1"/>
          </p:cNvSpPr>
          <p:nvPr/>
        </p:nvSpPr>
        <p:spPr bwMode="auto">
          <a:xfrm>
            <a:off x="230188" y="17303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90854" name="WordArt 6"/>
          <p:cNvSpPr>
            <a:spLocks noChangeArrowheads="1" noChangeShapeType="1" noTextEdit="1"/>
          </p:cNvSpPr>
          <p:nvPr/>
        </p:nvSpPr>
        <p:spPr bwMode="auto">
          <a:xfrm>
            <a:off x="1092200" y="887413"/>
            <a:ext cx="6937375" cy="27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Отбор образцов из рыхлых отложений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90855" name="Picture 7" descr="smp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14938" r="35733" b="14938"/>
          <a:stretch>
            <a:fillRect/>
          </a:stretch>
        </p:blipFill>
        <p:spPr>
          <a:xfrm>
            <a:off x="457200" y="1468438"/>
            <a:ext cx="4038600" cy="510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0856" name="Picture 8" descr="smp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20276" r="20076"/>
          <a:stretch>
            <a:fillRect/>
          </a:stretch>
        </p:blipFill>
        <p:spPr>
          <a:xfrm>
            <a:off x="4881563" y="1428750"/>
            <a:ext cx="4038600" cy="5227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5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60350"/>
            <a:ext cx="3343275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-5656"/>
          <a:stretch>
            <a:fillRect/>
          </a:stretch>
        </p:blipFill>
        <p:spPr bwMode="auto">
          <a:xfrm>
            <a:off x="2916238" y="1376363"/>
            <a:ext cx="7000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2700338" y="1844675"/>
            <a:ext cx="1150937" cy="2160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700338" y="4724400"/>
            <a:ext cx="1150937" cy="5048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3667125" y="5872163"/>
            <a:ext cx="1809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latin typeface="Calibri" pitchFamily="34" charset="0"/>
              </a:rPr>
              <a:t>[Gallet et al., 2012]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30253" y="1760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-полярная  стратиграфия 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(рифей Сибирской платформы) </a:t>
            </a:r>
            <a:endParaRPr lang="en-US" sz="2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thumb/1/13/Geomagnetic_polarity_late_Cenozoic.svg/320px-Geomagnetic_polarity_late_Cenozoic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0"/>
            <a:ext cx="2235200" cy="6761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6398" y="3987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-полярная  стратиграфия 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(поздний неоген - четвертичный интервал)</a:t>
            </a:r>
            <a:endParaRPr lang="en-US" sz="2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917575"/>
            <a:ext cx="8816975" cy="405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30200" y="263525"/>
            <a:ext cx="862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/>
              <a:t>Магнитостратиграфия донных отложений Тихого океана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086475" y="5235575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Данные М.И.Малахова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073775" y="6521450"/>
            <a:ext cx="2797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600" b="1"/>
              <a:t>Данные М.И.Малахова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63575"/>
            <a:ext cx="8101012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27263" y="2032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/>
              <a:t>Палеомагнитные разрезы колонок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551113" y="19685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/>
              <a:t>График «возраст-мощность» 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71513"/>
            <a:ext cx="8250238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088063" y="6259513"/>
            <a:ext cx="2797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600" b="1"/>
              <a:t>Данные М.И.Малахова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7985125" y="709613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</a:rPr>
              <a:t>низ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12775" y="5876925"/>
            <a:ext cx="719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</a:rPr>
              <a:t>верх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699"/>
          <p:cNvSpPr>
            <a:spLocks noChangeArrowheads="1" noChangeShapeType="1" noTextEdit="1"/>
          </p:cNvSpPr>
          <p:nvPr/>
        </p:nvSpPr>
        <p:spPr bwMode="auto">
          <a:xfrm>
            <a:off x="1654175" y="319088"/>
            <a:ext cx="60864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Магнито-полярная  стратиграфия</a:t>
            </a:r>
          </a:p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(мезозой) </a:t>
            </a:r>
          </a:p>
        </p:txBody>
      </p:sp>
      <p:grpSp>
        <p:nvGrpSpPr>
          <p:cNvPr id="838658" name="Group 2"/>
          <p:cNvGrpSpPr>
            <a:grpSpLocks/>
          </p:cNvGrpSpPr>
          <p:nvPr/>
        </p:nvGrpSpPr>
        <p:grpSpPr bwMode="auto">
          <a:xfrm>
            <a:off x="4427538" y="2420938"/>
            <a:ext cx="4321175" cy="3816350"/>
            <a:chOff x="2789" y="1525"/>
            <a:chExt cx="2722" cy="2404"/>
          </a:xfrm>
        </p:grpSpPr>
        <p:pic>
          <p:nvPicPr>
            <p:cNvPr id="225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525"/>
              <a:ext cx="2722" cy="2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43" name="Rectangle 4"/>
            <p:cNvSpPr>
              <a:spLocks noChangeArrowheads="1"/>
            </p:cNvSpPr>
            <p:nvPr/>
          </p:nvSpPr>
          <p:spPr bwMode="auto">
            <a:xfrm>
              <a:off x="4604" y="2886"/>
              <a:ext cx="136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Times New Roman" pitchFamily="18" charset="0"/>
              </a:endParaRPr>
            </a:p>
          </p:txBody>
        </p:sp>
      </p:grpSp>
      <p:pic>
        <p:nvPicPr>
          <p:cNvPr id="8386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8662" name="Group 6"/>
          <p:cNvGrpSpPr>
            <a:grpSpLocks/>
          </p:cNvGrpSpPr>
          <p:nvPr/>
        </p:nvGrpSpPr>
        <p:grpSpPr bwMode="auto">
          <a:xfrm>
            <a:off x="250825" y="1797050"/>
            <a:ext cx="4068763" cy="5016500"/>
            <a:chOff x="295" y="1405"/>
            <a:chExt cx="2428" cy="2915"/>
          </a:xfrm>
        </p:grpSpPr>
        <p:pic>
          <p:nvPicPr>
            <p:cNvPr id="2253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728"/>
              <a:ext cx="1931" cy="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405"/>
              <a:ext cx="419" cy="1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41" name="Text Box 9"/>
            <p:cNvSpPr txBox="1">
              <a:spLocks noChangeArrowheads="1"/>
            </p:cNvSpPr>
            <p:nvPr/>
          </p:nvSpPr>
          <p:spPr bwMode="auto">
            <a:xfrm>
              <a:off x="2245" y="3067"/>
              <a:ext cx="478" cy="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Times New Roman" pitchFamily="18" charset="0"/>
                </a:rPr>
                <a:t>Припо-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Times New Roman" pitchFamily="18" charset="0"/>
                </a:rPr>
                <a:t>лярный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Times New Roman" pitchFamily="18" charset="0"/>
                </a:rPr>
                <a:t>Урал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latin typeface="Times New Roman" pitchFamily="18" charset="0"/>
                </a:rPr>
                <a:t>(</a:t>
              </a:r>
              <a:r>
                <a:rPr lang="ru-RU" altLang="ru-RU" sz="1000">
                  <a:latin typeface="Times New Roman" pitchFamily="18" charset="0"/>
                </a:rPr>
                <a:t>настоящая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Times New Roman" pitchFamily="18" charset="0"/>
                </a:rPr>
                <a:t>работа)</a:t>
              </a:r>
              <a:endParaRPr lang="ru-RU" altLang="ru-RU" sz="2400">
                <a:latin typeface="Times New Roman" pitchFamily="18" charset="0"/>
              </a:endParaRPr>
            </a:p>
          </p:txBody>
        </p:sp>
      </p:grpSp>
      <p:sp>
        <p:nvSpPr>
          <p:cNvPr id="838666" name="Rectangle 10"/>
          <p:cNvSpPr>
            <a:spLocks noChangeArrowheads="1"/>
          </p:cNvSpPr>
          <p:nvPr/>
        </p:nvSpPr>
        <p:spPr bwMode="auto">
          <a:xfrm>
            <a:off x="539750" y="1196975"/>
            <a:ext cx="503238" cy="2873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838667" name="Rectangle 11"/>
          <p:cNvSpPr>
            <a:spLocks noChangeArrowheads="1"/>
          </p:cNvSpPr>
          <p:nvPr/>
        </p:nvSpPr>
        <p:spPr bwMode="auto">
          <a:xfrm>
            <a:off x="3059113" y="1196975"/>
            <a:ext cx="1728787" cy="2873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22536" name="Line 12"/>
          <p:cNvSpPr>
            <a:spLocks noChangeShapeType="1"/>
          </p:cNvSpPr>
          <p:nvPr/>
        </p:nvSpPr>
        <p:spPr bwMode="auto">
          <a:xfrm>
            <a:off x="6086475" y="3284538"/>
            <a:ext cx="69850" cy="0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38669" name="Picture 13" descr="Guzhiko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254250"/>
            <a:ext cx="41243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8670" name="Text Box 14"/>
          <p:cNvSpPr txBox="1">
            <a:spLocks noChangeArrowheads="1"/>
          </p:cNvSpPr>
          <p:nvPr/>
        </p:nvSpPr>
        <p:spPr bwMode="auto">
          <a:xfrm>
            <a:off x="4975225" y="5888038"/>
            <a:ext cx="1335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</a:rPr>
              <a:t>А.Ю.Гужиков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3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666" grpId="0" animBg="1"/>
      <p:bldP spid="838667" grpId="0" animBg="1"/>
      <p:bldP spid="83867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89013"/>
            <a:ext cx="8804275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1323975" y="300038"/>
            <a:ext cx="6432550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Межрегиональные корреляции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038" y="506413"/>
            <a:ext cx="7799387" cy="6334125"/>
          </a:xfr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532438" y="6475413"/>
            <a:ext cx="1101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Times New Roman" pitchFamily="18" charset="0"/>
              </a:rPr>
              <a:t>(</a:t>
            </a:r>
            <a:r>
              <a:rPr lang="ru-RU" altLang="ru-RU" sz="1000" b="1" dirty="0" err="1">
                <a:latin typeface="Times New Roman" pitchFamily="18" charset="0"/>
              </a:rPr>
              <a:t>Гужиков</a:t>
            </a:r>
            <a:r>
              <a:rPr lang="ru-RU" altLang="ru-RU" sz="1000" b="1" dirty="0">
                <a:latin typeface="Times New Roman" pitchFamily="18" charset="0"/>
              </a:rPr>
              <a:t>, 2004)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202054" y="-24764"/>
            <a:ext cx="7210425" cy="5686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Диахронность</a:t>
            </a:r>
            <a:r>
              <a:rPr lang="ru-RU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стратиграфических границ </a:t>
            </a:r>
            <a:endParaRPr lang="ru-RU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Matasovagg\Galina\Alex\F_21_2_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r="3941"/>
          <a:stretch>
            <a:fillRect/>
          </a:stretch>
        </p:blipFill>
        <p:spPr bwMode="auto">
          <a:xfrm>
            <a:off x="38100" y="-169863"/>
            <a:ext cx="9148763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202054" y="-24764"/>
            <a:ext cx="7210425" cy="5686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Диахронность</a:t>
            </a:r>
            <a:r>
              <a:rPr lang="ru-RU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литологических границ </a:t>
            </a:r>
            <a:endParaRPr lang="ru-RU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ic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79388"/>
            <a:ext cx="641667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79425" y="5441950"/>
            <a:ext cx="8140700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000" b="1"/>
              <a:t>Сопоставление магнитостратиграфического разреза свкажины СГ-6 (I) с магнитостратиграфическими шкалами и разрезами трапповой формации: II - Норильский р-он [Lind et.al., 1994], III -Западный Таймыр [Gurevitch et.al., 1995], IV - мальцевской серии Кузнецкого прогиба (данные автора), буквами у соответствующих интервалов магнитостратиграфических разрезов обозначены местные стратиграфические подразделения - свиты и серии: ai - aймальская, kr - коротчаевская, hd - хадырьяская, iv - ивакинская, sd  - сырадасайская, lb - лабакская, ml - мальцевская.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000" b="1"/>
              <a:t>*Примечание: интервал прямой полярности в магнитостратиграфическом разрезе Кузнецкого прогиба отвечает намагниченности подстилающих траппы осадочных пород поздней перми.</a:t>
            </a:r>
            <a:endParaRPr lang="ru-RU" altLang="ru-RU" sz="10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ChangeArrowheads="1"/>
          </p:cNvSpPr>
          <p:nvPr/>
        </p:nvSpPr>
        <p:spPr bwMode="auto">
          <a:xfrm>
            <a:off x="204788" y="3363913"/>
            <a:ext cx="858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endParaRPr lang="en-US" altLang="en-US" sz="2400" i="1">
              <a:latin typeface="Times New Roman" pitchFamily="18" charset="0"/>
            </a:endParaRPr>
          </a:p>
        </p:txBody>
      </p:sp>
      <p:sp>
        <p:nvSpPr>
          <p:cNvPr id="601091" name="Text Box 3"/>
          <p:cNvSpPr txBox="1">
            <a:spLocks noChangeArrowheads="1"/>
          </p:cNvSpPr>
          <p:nvPr/>
        </p:nvSpPr>
        <p:spPr bwMode="auto">
          <a:xfrm>
            <a:off x="1344613" y="4521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01092" name="WordArt 4"/>
          <p:cNvSpPr>
            <a:spLocks noChangeArrowheads="1" noChangeShapeType="1"/>
          </p:cNvSpPr>
          <p:nvPr/>
        </p:nvSpPr>
        <p:spPr bwMode="auto">
          <a:xfrm>
            <a:off x="230188" y="173038"/>
            <a:ext cx="8699500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Образцы для палеомагнитных исследований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01095" name="WordArt 7"/>
          <p:cNvSpPr>
            <a:spLocks noChangeArrowheads="1" noChangeShapeType="1" noTextEdit="1"/>
          </p:cNvSpPr>
          <p:nvPr/>
        </p:nvSpPr>
        <p:spPr bwMode="auto">
          <a:xfrm>
            <a:off x="527050" y="887413"/>
            <a:ext cx="8228013" cy="555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Отбор образцов из неконсолидированных осадков </a:t>
            </a:r>
            <a:endParaRPr lang="en-US" sz="1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01096" name="Picture 8" descr="lecture93x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388" y="1809750"/>
            <a:ext cx="7396162" cy="4830763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1098" name="Rectangle 10"/>
          <p:cNvSpPr>
            <a:spLocks noChangeArrowheads="1"/>
          </p:cNvSpPr>
          <p:nvPr/>
        </p:nvSpPr>
        <p:spPr bwMode="auto">
          <a:xfrm>
            <a:off x="4184650" y="4013200"/>
            <a:ext cx="317500" cy="2984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9" name="Rectangle 11"/>
          <p:cNvSpPr>
            <a:spLocks noChangeArrowheads="1"/>
          </p:cNvSpPr>
          <p:nvPr/>
        </p:nvSpPr>
        <p:spPr bwMode="auto">
          <a:xfrm>
            <a:off x="3835400" y="4013200"/>
            <a:ext cx="317500" cy="2984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6" name="Rectangle 18"/>
          <p:cNvSpPr>
            <a:spLocks noChangeArrowheads="1"/>
          </p:cNvSpPr>
          <p:nvPr/>
        </p:nvSpPr>
        <p:spPr bwMode="auto">
          <a:xfrm>
            <a:off x="4883150" y="4013200"/>
            <a:ext cx="317500" cy="2984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7" name="Rectangle 19"/>
          <p:cNvSpPr>
            <a:spLocks noChangeArrowheads="1"/>
          </p:cNvSpPr>
          <p:nvPr/>
        </p:nvSpPr>
        <p:spPr bwMode="auto">
          <a:xfrm>
            <a:off x="4533900" y="4013200"/>
            <a:ext cx="317500" cy="2984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8" name="Rectangle 20"/>
          <p:cNvSpPr>
            <a:spLocks noChangeArrowheads="1"/>
          </p:cNvSpPr>
          <p:nvPr/>
        </p:nvSpPr>
        <p:spPr bwMode="auto">
          <a:xfrm>
            <a:off x="5232400" y="4006850"/>
            <a:ext cx="317500" cy="2984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9" name="Rectangle 21"/>
          <p:cNvSpPr>
            <a:spLocks noChangeArrowheads="1"/>
          </p:cNvSpPr>
          <p:nvPr/>
        </p:nvSpPr>
        <p:spPr bwMode="auto">
          <a:xfrm>
            <a:off x="5581650" y="4013200"/>
            <a:ext cx="317500" cy="2984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0" name="Rectangle 22"/>
          <p:cNvSpPr>
            <a:spLocks noChangeArrowheads="1"/>
          </p:cNvSpPr>
          <p:nvPr/>
        </p:nvSpPr>
        <p:spPr bwMode="auto">
          <a:xfrm>
            <a:off x="5930900" y="4013200"/>
            <a:ext cx="317500" cy="2984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1" name="Rectangle 23"/>
          <p:cNvSpPr>
            <a:spLocks noChangeArrowheads="1"/>
          </p:cNvSpPr>
          <p:nvPr/>
        </p:nvSpPr>
        <p:spPr bwMode="auto">
          <a:xfrm>
            <a:off x="6280150" y="4013200"/>
            <a:ext cx="317500" cy="2984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8" grpId="0" animBg="1"/>
      <p:bldP spid="601099" grpId="0" animBg="1"/>
      <p:bldP spid="601106" grpId="0" animBg="1"/>
      <p:bldP spid="601107" grpId="0" animBg="1"/>
      <p:bldP spid="601108" grpId="0" animBg="1"/>
      <p:bldP spid="601109" grpId="0" animBg="1"/>
      <p:bldP spid="601110" grpId="0" animBg="1"/>
      <p:bldP spid="6011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7" name="Group 15"/>
          <p:cNvGrpSpPr>
            <a:grpSpLocks/>
          </p:cNvGrpSpPr>
          <p:nvPr/>
        </p:nvGrpSpPr>
        <p:grpSpPr bwMode="auto">
          <a:xfrm>
            <a:off x="3203575" y="4440238"/>
            <a:ext cx="5835650" cy="366712"/>
            <a:chOff x="2018" y="2795"/>
            <a:chExt cx="3676" cy="231"/>
          </a:xfrm>
        </p:grpSpPr>
        <p:cxnSp>
          <p:nvCxnSpPr>
            <p:cNvPr id="8" name="Прямая со стрелкой 7"/>
            <p:cNvCxnSpPr/>
            <p:nvPr/>
          </p:nvCxnSpPr>
          <p:spPr>
            <a:xfrm flipH="1">
              <a:off x="2018" y="3018"/>
              <a:ext cx="1147" cy="0"/>
            </a:xfrm>
            <a:prstGeom prst="straightConnector1">
              <a:avLst/>
            </a:prstGeom>
            <a:ln w="444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63" name="TextBox 1"/>
            <p:cNvSpPr txBox="1">
              <a:spLocks noChangeArrowheads="1"/>
            </p:cNvSpPr>
            <p:nvPr/>
          </p:nvSpPr>
          <p:spPr bwMode="auto">
            <a:xfrm>
              <a:off x="2562" y="2795"/>
              <a:ext cx="31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chemeClr val="tx2"/>
                  </a:solidFill>
                  <a:latin typeface="Calibri" pitchFamily="34" charset="0"/>
                </a:rPr>
                <a:t>7</a:t>
              </a:r>
              <a:r>
                <a:rPr lang="ru-RU" altLang="ru-RU" sz="1800">
                  <a:solidFill>
                    <a:schemeClr val="tx2"/>
                  </a:solidFill>
                  <a:latin typeface="Calibri" pitchFamily="34" charset="0"/>
                </a:rPr>
                <a:t>2</a:t>
              </a:r>
              <a:r>
                <a:rPr lang="en-US" altLang="ru-RU" sz="1800">
                  <a:solidFill>
                    <a:schemeClr val="tx2"/>
                  </a:solidFill>
                  <a:latin typeface="Calibri" pitchFamily="34" charset="0"/>
                </a:rPr>
                <a:t>5</a:t>
              </a:r>
              <a:r>
                <a:rPr lang="ru-RU" altLang="ru-RU" sz="1800">
                  <a:solidFill>
                    <a:schemeClr val="tx2"/>
                  </a:solidFill>
                  <a:latin typeface="Calibri" pitchFamily="34" charset="0"/>
                </a:rPr>
                <a:t>3</a:t>
              </a:r>
              <a:r>
                <a:rPr lang="en-US" altLang="ru-RU" sz="1800">
                  <a:solidFill>
                    <a:schemeClr val="tx2"/>
                  </a:solidFill>
                  <a:latin typeface="Calibri" pitchFamily="34" charset="0"/>
                </a:rPr>
                <a:t> </a:t>
              </a:r>
              <a:r>
                <a:rPr lang="ru-RU" altLang="ru-RU" sz="1800">
                  <a:solidFill>
                    <a:schemeClr val="tx2"/>
                  </a:solidFill>
                  <a:latin typeface="Calibri" pitchFamily="34" charset="0"/>
                </a:rPr>
                <a:t>м, </a:t>
              </a:r>
              <a:r>
                <a:rPr lang="en-US" altLang="ru-RU" sz="1800">
                  <a:solidFill>
                    <a:schemeClr val="tx2"/>
                  </a:solidFill>
                  <a:latin typeface="Calibri" pitchFamily="34" charset="0"/>
                </a:rPr>
                <a:t>25</a:t>
              </a:r>
              <a:r>
                <a:rPr lang="ru-RU" altLang="ru-RU" sz="1800">
                  <a:solidFill>
                    <a:schemeClr val="tx2"/>
                  </a:solidFill>
                  <a:latin typeface="Calibri" pitchFamily="34" charset="0"/>
                </a:rPr>
                <a:t>1.2</a:t>
              </a:r>
              <a:r>
                <a:rPr lang="en-US" altLang="ru-RU" sz="1800">
                  <a:solidFill>
                    <a:schemeClr val="tx2"/>
                  </a:solidFill>
                  <a:latin typeface="Calibri" pitchFamily="34" charset="0"/>
                </a:rPr>
                <a:t> ±</a:t>
              </a:r>
              <a:r>
                <a:rPr lang="ru-RU" altLang="ru-RU" sz="1800">
                  <a:solidFill>
                    <a:schemeClr val="tx2"/>
                  </a:solidFill>
                  <a:latin typeface="Calibri" pitchFamily="34" charset="0"/>
                </a:rPr>
                <a:t> 2 млн.лет</a:t>
              </a:r>
              <a:r>
                <a:rPr lang="en-US" altLang="ru-RU" sz="1800">
                  <a:solidFill>
                    <a:schemeClr val="tx2"/>
                  </a:solidFill>
                  <a:latin typeface="Calibri" pitchFamily="34" charset="0"/>
                </a:rPr>
                <a:t> [</a:t>
              </a:r>
              <a:r>
                <a:rPr lang="ru-RU" altLang="ru-RU" sz="1800">
                  <a:solidFill>
                    <a:schemeClr val="tx2"/>
                  </a:solidFill>
                  <a:latin typeface="Calibri" pitchFamily="34" charset="0"/>
                </a:rPr>
                <a:t>Сараев и др.2009</a:t>
              </a:r>
              <a:r>
                <a:rPr lang="en-US" altLang="ru-RU" sz="1800">
                  <a:solidFill>
                    <a:schemeClr val="tx2"/>
                  </a:solidFill>
                  <a:latin typeface="Calibri" pitchFamily="34" charset="0"/>
                </a:rPr>
                <a:t>]</a:t>
              </a:r>
            </a:p>
          </p:txBody>
        </p:sp>
      </p:grpSp>
      <p:grpSp>
        <p:nvGrpSpPr>
          <p:cNvPr id="3089" name="Group 17"/>
          <p:cNvGrpSpPr>
            <a:grpSpLocks/>
          </p:cNvGrpSpPr>
          <p:nvPr/>
        </p:nvGrpSpPr>
        <p:grpSpPr bwMode="auto">
          <a:xfrm>
            <a:off x="3203575" y="4868863"/>
            <a:ext cx="4897438" cy="890587"/>
            <a:chOff x="1879" y="3430"/>
            <a:chExt cx="3085" cy="561"/>
          </a:xfrm>
        </p:grpSpPr>
        <p:grpSp>
          <p:nvGrpSpPr>
            <p:cNvPr id="27658" name="Group 16"/>
            <p:cNvGrpSpPr>
              <a:grpSpLocks/>
            </p:cNvGrpSpPr>
            <p:nvPr/>
          </p:nvGrpSpPr>
          <p:grpSpPr bwMode="auto">
            <a:xfrm>
              <a:off x="1879" y="3561"/>
              <a:ext cx="3085" cy="430"/>
              <a:chOff x="1791" y="3185"/>
              <a:chExt cx="3085" cy="430"/>
            </a:xfrm>
          </p:grpSpPr>
          <p:sp>
            <p:nvSpPr>
              <p:cNvPr id="27660" name="Прямоугольник 14"/>
              <p:cNvSpPr>
                <a:spLocks noChangeArrowheads="1"/>
              </p:cNvSpPr>
              <p:nvPr/>
            </p:nvSpPr>
            <p:spPr bwMode="auto">
              <a:xfrm>
                <a:off x="2018" y="3249"/>
                <a:ext cx="2858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b="1">
                    <a:solidFill>
                      <a:srgbClr val="FF0000"/>
                    </a:solidFill>
                    <a:latin typeface="Calibri" pitchFamily="34" charset="0"/>
                  </a:rPr>
                  <a:t>Граница перми и триаса по магнитной полярности </a:t>
                </a:r>
                <a:r>
                  <a:rPr lang="en-US" altLang="ru-RU" sz="1600" b="1">
                    <a:solidFill>
                      <a:srgbClr val="FF0000"/>
                    </a:solidFill>
                    <a:latin typeface="Calibri" pitchFamily="34" charset="0"/>
                  </a:rPr>
                  <a:t>[</a:t>
                </a:r>
                <a:r>
                  <a:rPr lang="ru-RU" altLang="ru-RU" sz="1600" b="1">
                    <a:solidFill>
                      <a:srgbClr val="FF0000"/>
                    </a:solidFill>
                  </a:rPr>
                  <a:t>К</a:t>
                </a:r>
                <a:r>
                  <a:rPr lang="ru-RU" altLang="ru-RU" sz="1600" b="1">
                    <a:solidFill>
                      <a:srgbClr val="FF0000"/>
                    </a:solidFill>
                    <a:latin typeface="Calibri" pitchFamily="34" charset="0"/>
                  </a:rPr>
                  <a:t>азанский</a:t>
                </a:r>
                <a:r>
                  <a:rPr lang="en-US" altLang="ru-RU" sz="1600" b="1">
                    <a:solidFill>
                      <a:srgbClr val="FF0000"/>
                    </a:solidFill>
                    <a:latin typeface="Calibri" pitchFamily="34" charset="0"/>
                  </a:rPr>
                  <a:t> </a:t>
                </a:r>
                <a:r>
                  <a:rPr lang="ru-RU" altLang="ru-RU" sz="1600" b="1">
                    <a:solidFill>
                      <a:srgbClr val="FF0000"/>
                    </a:solidFill>
                    <a:latin typeface="Calibri" pitchFamily="34" charset="0"/>
                  </a:rPr>
                  <a:t>и др.,  2000</a:t>
                </a:r>
                <a:r>
                  <a:rPr lang="en-US" altLang="ru-RU" sz="1600" b="1">
                    <a:solidFill>
                      <a:srgbClr val="FF0000"/>
                    </a:solidFill>
                    <a:latin typeface="Calibri" pitchFamily="34" charset="0"/>
                  </a:rPr>
                  <a:t>]</a:t>
                </a:r>
                <a:r>
                  <a:rPr lang="ru-RU" altLang="ru-RU" sz="1400">
                    <a:latin typeface="Calibri" pitchFamily="34" charset="0"/>
                  </a:rPr>
                  <a:t>.</a:t>
                </a:r>
                <a:endParaRPr lang="en-US" altLang="ru-RU" sz="1400">
                  <a:latin typeface="Calibri" pitchFamily="34" charset="0"/>
                </a:endParaRPr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1791" y="3185"/>
                <a:ext cx="113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59" name="TextBox 8"/>
            <p:cNvSpPr txBox="1">
              <a:spLocks noChangeArrowheads="1"/>
            </p:cNvSpPr>
            <p:nvPr/>
          </p:nvSpPr>
          <p:spPr bwMode="auto">
            <a:xfrm>
              <a:off x="3016" y="3430"/>
              <a:ext cx="1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rgbClr val="FF0000"/>
                  </a:solidFill>
                  <a:latin typeface="Calibri" pitchFamily="34" charset="0"/>
                </a:rPr>
                <a:t>7350 </a:t>
              </a:r>
              <a:r>
                <a:rPr lang="ru-RU" altLang="ru-RU" sz="1800">
                  <a:solidFill>
                    <a:srgbClr val="FF0000"/>
                  </a:solidFill>
                  <a:latin typeface="Calibri" pitchFamily="34" charset="0"/>
                </a:rPr>
                <a:t>м, </a:t>
              </a:r>
              <a:r>
                <a:rPr lang="en-US" altLang="ru-RU" sz="1800">
                  <a:solidFill>
                    <a:srgbClr val="FF0000"/>
                  </a:solidFill>
                  <a:latin typeface="Calibri" pitchFamily="34" charset="0"/>
                </a:rPr>
                <a:t>~250 </a:t>
              </a:r>
              <a:r>
                <a:rPr lang="ru-RU" altLang="ru-RU" sz="1800">
                  <a:solidFill>
                    <a:srgbClr val="FF0000"/>
                  </a:solidFill>
                  <a:latin typeface="Calibri" pitchFamily="34" charset="0"/>
                </a:rPr>
                <a:t>млн.лет</a:t>
              </a:r>
              <a:endParaRPr lang="en-US" altLang="ru-RU" sz="180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7652" name="Group 9"/>
          <p:cNvGrpSpPr>
            <a:grpSpLocks/>
          </p:cNvGrpSpPr>
          <p:nvPr/>
        </p:nvGrpSpPr>
        <p:grpSpPr bwMode="auto">
          <a:xfrm>
            <a:off x="323850" y="260350"/>
            <a:ext cx="2879725" cy="6408738"/>
            <a:chOff x="521" y="119"/>
            <a:chExt cx="1664" cy="3356"/>
          </a:xfrm>
        </p:grpSpPr>
        <p:pic>
          <p:nvPicPr>
            <p:cNvPr id="2765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19"/>
              <a:ext cx="1664" cy="1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797"/>
              <a:ext cx="1664" cy="1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916238" y="260350"/>
            <a:ext cx="503237" cy="252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3167063" y="5300663"/>
            <a:ext cx="46037" cy="144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655" name="WordArt 699"/>
          <p:cNvSpPr>
            <a:spLocks noChangeArrowheads="1" noChangeShapeType="1" noTextEdit="1"/>
          </p:cNvSpPr>
          <p:nvPr/>
        </p:nvSpPr>
        <p:spPr bwMode="auto">
          <a:xfrm>
            <a:off x="2555875" y="588963"/>
            <a:ext cx="60864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Магнито-полярная  стратиграфия</a:t>
            </a:r>
          </a:p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(граница перми и триаса)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g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9B"/>
              </a:clrFrom>
              <a:clrTo>
                <a:srgbClr val="FFFF9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146175"/>
            <a:ext cx="672941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fig7"/>
          <p:cNvPicPr>
            <a:picLocks noChangeAspect="1" noChangeArrowheads="1"/>
          </p:cNvPicPr>
          <p:nvPr/>
        </p:nvPicPr>
        <p:blipFill>
          <a:blip r:embed="rId3" cstate="print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2601913"/>
            <a:ext cx="3675062" cy="398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40708" name="Rectangle 4"/>
          <p:cNvSpPr>
            <a:spLocks noChangeArrowheads="1"/>
          </p:cNvSpPr>
          <p:nvPr/>
        </p:nvSpPr>
        <p:spPr bwMode="auto">
          <a:xfrm>
            <a:off x="6029325" y="5448300"/>
            <a:ext cx="2438400" cy="609600"/>
          </a:xfrm>
          <a:prstGeom prst="rect">
            <a:avLst/>
          </a:prstGeom>
          <a:noFill/>
          <a:ln w="9525">
            <a:solidFill>
              <a:srgbClr val="3008F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840709" name="Rectangle 5"/>
          <p:cNvSpPr>
            <a:spLocks noChangeArrowheads="1"/>
          </p:cNvSpPr>
          <p:nvPr/>
        </p:nvSpPr>
        <p:spPr bwMode="auto">
          <a:xfrm>
            <a:off x="6038850" y="3771900"/>
            <a:ext cx="2362200" cy="381000"/>
          </a:xfrm>
          <a:prstGeom prst="rect">
            <a:avLst/>
          </a:prstGeom>
          <a:noFill/>
          <a:ln w="9525">
            <a:solidFill>
              <a:srgbClr val="3008F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3008F6"/>
              </a:solidFill>
              <a:latin typeface="Times New Roman" pitchFamily="18" charset="0"/>
            </a:endParaRPr>
          </a:p>
        </p:txBody>
      </p:sp>
      <p:sp>
        <p:nvSpPr>
          <p:cNvPr id="28678" name="WordArt 6"/>
          <p:cNvSpPr>
            <a:spLocks noChangeArrowheads="1" noChangeShapeType="1" noTextEdit="1"/>
          </p:cNvSpPr>
          <p:nvPr/>
        </p:nvSpPr>
        <p:spPr bwMode="auto">
          <a:xfrm>
            <a:off x="423863" y="300038"/>
            <a:ext cx="8435975" cy="63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Уточнение возраста вулканических трубок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0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08" grpId="0" animBg="1"/>
      <p:bldP spid="84070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0" name="Picture 2" descr="Untitled-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0" y="1728788"/>
            <a:ext cx="3000375" cy="4878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WordArt 3"/>
          <p:cNvSpPr>
            <a:spLocks noChangeArrowheads="1" noChangeShapeType="1" noTextEdit="1"/>
          </p:cNvSpPr>
          <p:nvPr/>
        </p:nvSpPr>
        <p:spPr bwMode="auto">
          <a:xfrm>
            <a:off x="1073150" y="412750"/>
            <a:ext cx="7316788" cy="31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Экскурсы </a:t>
            </a:r>
            <a:r>
              <a:rPr lang="ru-RU" sz="2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геомагнитого</a:t>
            </a:r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поля 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780088" y="903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59813" name="Rectangle 5"/>
          <p:cNvSpPr>
            <a:spLocks noChangeArrowheads="1"/>
          </p:cNvSpPr>
          <p:nvPr/>
        </p:nvSpPr>
        <p:spPr bwMode="auto">
          <a:xfrm>
            <a:off x="5473700" y="817563"/>
            <a:ext cx="3227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00"/>
                </a:solidFill>
              </a:rPr>
              <a:t>Шкала экскурсов по </a:t>
            </a:r>
            <a:r>
              <a:rPr lang="en-US" altLang="ru-RU" sz="1800" b="1" i="1">
                <a:solidFill>
                  <a:srgbClr val="FF0000"/>
                </a:solidFill>
              </a:rPr>
              <a:t>Petrova, Pospelova, 1991</a:t>
            </a:r>
            <a:endParaRPr lang="ru-RU" altLang="ru-RU" sz="1800" b="1" i="1">
              <a:solidFill>
                <a:srgbClr val="FF0000"/>
              </a:solidFill>
            </a:endParaRPr>
          </a:p>
        </p:txBody>
      </p:sp>
      <p:pic>
        <p:nvPicPr>
          <p:cNvPr id="30726" name="Picture 6" descr="magnetic_fiel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7275" y="1192213"/>
            <a:ext cx="3181350" cy="3548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995988" y="11191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211888" y="1335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6427788" y="1550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6643688" y="1766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pSp>
        <p:nvGrpSpPr>
          <p:cNvPr id="759819" name="Group 11"/>
          <p:cNvGrpSpPr>
            <a:grpSpLocks/>
          </p:cNvGrpSpPr>
          <p:nvPr/>
        </p:nvGrpSpPr>
        <p:grpSpPr bwMode="auto">
          <a:xfrm>
            <a:off x="1697038" y="1781175"/>
            <a:ext cx="1778000" cy="2114550"/>
            <a:chOff x="1264" y="1308"/>
            <a:chExt cx="1120" cy="1332"/>
          </a:xfrm>
        </p:grpSpPr>
        <p:sp>
          <p:nvSpPr>
            <p:cNvPr id="30735" name="Line 12"/>
            <p:cNvSpPr>
              <a:spLocks noChangeShapeType="1"/>
            </p:cNvSpPr>
            <p:nvPr/>
          </p:nvSpPr>
          <p:spPr bwMode="auto">
            <a:xfrm>
              <a:off x="1264" y="1652"/>
              <a:ext cx="1120" cy="8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736" name="Line 13"/>
            <p:cNvSpPr>
              <a:spLocks noChangeShapeType="1"/>
            </p:cNvSpPr>
            <p:nvPr/>
          </p:nvSpPr>
          <p:spPr bwMode="auto">
            <a:xfrm rot="3066028">
              <a:off x="1293" y="1632"/>
              <a:ext cx="1120" cy="8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737" name="Arc 14"/>
            <p:cNvSpPr>
              <a:spLocks/>
            </p:cNvSpPr>
            <p:nvPr/>
          </p:nvSpPr>
          <p:spPr bwMode="auto">
            <a:xfrm rot="869593" flipH="1">
              <a:off x="1303" y="1308"/>
              <a:ext cx="498" cy="405"/>
            </a:xfrm>
            <a:custGeom>
              <a:avLst/>
              <a:gdLst>
                <a:gd name="T0" fmla="*/ 0 w 21600"/>
                <a:gd name="T1" fmla="*/ 0 h 21600"/>
                <a:gd name="T2" fmla="*/ 11 w 21600"/>
                <a:gd name="T3" fmla="*/ 8 h 21600"/>
                <a:gd name="T4" fmla="*/ 0 w 21600"/>
                <a:gd name="T5" fmla="*/ 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38" name="Text Box 15"/>
            <p:cNvSpPr txBox="1">
              <a:spLocks noChangeArrowheads="1"/>
            </p:cNvSpPr>
            <p:nvPr/>
          </p:nvSpPr>
          <p:spPr bwMode="auto">
            <a:xfrm>
              <a:off x="1451" y="1354"/>
              <a:ext cx="23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 b="1">
                  <a:solidFill>
                    <a:srgbClr val="CC3300"/>
                  </a:solidFill>
                </a:rPr>
                <a:t>45</a:t>
              </a:r>
              <a:r>
                <a:rPr lang="en-US" altLang="ru-RU" sz="1000" b="1">
                  <a:solidFill>
                    <a:srgbClr val="CC3300"/>
                  </a:solidFill>
                  <a:cs typeface="Arial" charset="0"/>
                </a:rPr>
                <a:t>º</a:t>
              </a:r>
            </a:p>
          </p:txBody>
        </p:sp>
      </p:grpSp>
      <p:pic>
        <p:nvPicPr>
          <p:cNvPr id="759824" name="Picture 16" descr="Poslelova_marri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r="15895"/>
          <a:stretch>
            <a:fillRect/>
          </a:stretch>
        </p:blipFill>
        <p:spPr bwMode="auto">
          <a:xfrm>
            <a:off x="4635500" y="1127125"/>
            <a:ext cx="4394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7"/>
          <p:cNvSpPr txBox="1">
            <a:spLocks noChangeArrowheads="1"/>
          </p:cNvSpPr>
          <p:nvPr/>
        </p:nvSpPr>
        <p:spPr bwMode="auto">
          <a:xfrm>
            <a:off x="0" y="5167313"/>
            <a:ext cx="5386388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00"/>
                </a:solidFill>
              </a:rPr>
              <a:t>Отклонение магнитного полюса на 45 и более градусов от оси вращения Земли является экскурсом (</a:t>
            </a:r>
            <a:r>
              <a:rPr lang="en-US" altLang="ru-RU" sz="1800" b="1" i="1">
                <a:solidFill>
                  <a:srgbClr val="FF0000"/>
                </a:solidFill>
              </a:rPr>
              <a:t>excursion) </a:t>
            </a:r>
            <a:r>
              <a:rPr lang="ru-RU" altLang="ru-RU" sz="1800" b="1" i="1">
                <a:solidFill>
                  <a:srgbClr val="FF0000"/>
                </a:solidFill>
              </a:rPr>
              <a:t>геомагнитного поля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759826" name="Text Box 18"/>
          <p:cNvSpPr txBox="1">
            <a:spLocks noChangeArrowheads="1"/>
          </p:cNvSpPr>
          <p:nvPr/>
        </p:nvSpPr>
        <p:spPr bwMode="auto">
          <a:xfrm>
            <a:off x="5556250" y="5605463"/>
            <a:ext cx="1296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Г.А.Поспелова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59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59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5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5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3" grpId="0"/>
      <p:bldP spid="75982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-137160"/>
            <a:ext cx="8315764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91" y="0"/>
            <a:ext cx="4837113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267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14312" y="0"/>
            <a:ext cx="8625840" cy="746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Экскурсы </a:t>
            </a:r>
            <a:r>
              <a:rPr lang="ru-RU" sz="2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геомагнитого</a:t>
            </a:r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поля, </a:t>
            </a:r>
            <a:r>
              <a:rPr lang="ru-RU" sz="2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палеонапряженность</a:t>
            </a:r>
            <a:r>
              <a:rPr lang="ru-RU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endParaRPr lang="ru-RU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5899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6" y="819468"/>
            <a:ext cx="76771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2" y="1268413"/>
            <a:ext cx="8061325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WordArt 699"/>
          <p:cNvSpPr>
            <a:spLocks noChangeArrowheads="1" noChangeShapeType="1" noTextEdit="1"/>
          </p:cNvSpPr>
          <p:nvPr/>
        </p:nvSpPr>
        <p:spPr bwMode="auto">
          <a:xfrm>
            <a:off x="296863" y="51435"/>
            <a:ext cx="85375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Траектории виртуальных геомагнитных полюсов </a:t>
            </a:r>
          </a:p>
          <a:p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во время экскурса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60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" y="1118235"/>
            <a:ext cx="978217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699"/>
          <p:cNvSpPr>
            <a:spLocks noChangeArrowheads="1" noChangeShapeType="1" noTextEdit="1"/>
          </p:cNvSpPr>
          <p:nvPr/>
        </p:nvSpPr>
        <p:spPr bwMode="auto">
          <a:xfrm>
            <a:off x="296863" y="51435"/>
            <a:ext cx="85375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Траектории виртуальных геомагнитных полюсов </a:t>
            </a:r>
          </a:p>
          <a:p>
            <a:r>
              <a:rPr lang="ru-RU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во время экскурса</a:t>
            </a:r>
          </a:p>
        </p:txBody>
      </p:sp>
    </p:spTree>
    <p:extLst>
      <p:ext uri="{BB962C8B-B14F-4D97-AF65-F5344CB8AC3E}">
        <p14:creationId xmlns:p14="http://schemas.microsoft.com/office/powerpoint/2010/main" val="26568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912813" y="176213"/>
            <a:ext cx="7523162" cy="646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1855788" y="244475"/>
          <a:ext cx="5740400" cy="626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6" name="CorelDRAW" r:id="rId3" imgW="4414154" imgH="4818172" progId="CorelDRAW.Graphic.10">
                  <p:embed/>
                </p:oleObj>
              </mc:Choice>
              <mc:Fallback>
                <p:oleObj name="CorelDRAW" r:id="rId3" imgW="4414154" imgH="4818172" progId="CorelDRAW.Graphic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244475"/>
                        <a:ext cx="5740400" cy="626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0836" name="Line 4"/>
          <p:cNvSpPr>
            <a:spLocks noChangeShapeType="1"/>
          </p:cNvSpPr>
          <p:nvPr/>
        </p:nvSpPr>
        <p:spPr bwMode="auto">
          <a:xfrm flipH="1">
            <a:off x="1685925" y="4714875"/>
            <a:ext cx="6038850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0837" name="Line 5"/>
          <p:cNvSpPr>
            <a:spLocks noChangeShapeType="1"/>
          </p:cNvSpPr>
          <p:nvPr/>
        </p:nvSpPr>
        <p:spPr bwMode="auto">
          <a:xfrm flipH="1">
            <a:off x="1685925" y="5810250"/>
            <a:ext cx="6038850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760838" name="Group 6"/>
          <p:cNvGrpSpPr>
            <a:grpSpLocks/>
          </p:cNvGrpSpPr>
          <p:nvPr/>
        </p:nvGrpSpPr>
        <p:grpSpPr bwMode="auto">
          <a:xfrm>
            <a:off x="615950" y="796925"/>
            <a:ext cx="4135438" cy="2792413"/>
            <a:chOff x="2903" y="618"/>
            <a:chExt cx="2605" cy="1759"/>
          </a:xfrm>
        </p:grpSpPr>
        <p:sp>
          <p:nvSpPr>
            <p:cNvPr id="32817" name="AutoShape 7"/>
            <p:cNvSpPr>
              <a:spLocks noChangeAspect="1" noChangeArrowheads="1" noTextEdit="1"/>
            </p:cNvSpPr>
            <p:nvPr/>
          </p:nvSpPr>
          <p:spPr bwMode="auto">
            <a:xfrm>
              <a:off x="2903" y="618"/>
              <a:ext cx="2605" cy="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18" name="Rectangle 8"/>
            <p:cNvSpPr>
              <a:spLocks noChangeArrowheads="1"/>
            </p:cNvSpPr>
            <p:nvPr/>
          </p:nvSpPr>
          <p:spPr bwMode="auto">
            <a:xfrm>
              <a:off x="2909" y="624"/>
              <a:ext cx="2592" cy="174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19" name="Line 9"/>
            <p:cNvSpPr>
              <a:spLocks noChangeShapeType="1"/>
            </p:cNvSpPr>
            <p:nvPr/>
          </p:nvSpPr>
          <p:spPr bwMode="auto">
            <a:xfrm>
              <a:off x="3293" y="834"/>
              <a:ext cx="199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0" name="Line 10"/>
            <p:cNvSpPr>
              <a:spLocks noChangeShapeType="1"/>
            </p:cNvSpPr>
            <p:nvPr/>
          </p:nvSpPr>
          <p:spPr bwMode="auto">
            <a:xfrm>
              <a:off x="5285" y="834"/>
              <a:ext cx="1" cy="1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1" name="Line 11"/>
            <p:cNvSpPr>
              <a:spLocks noChangeShapeType="1"/>
            </p:cNvSpPr>
            <p:nvPr/>
          </p:nvSpPr>
          <p:spPr bwMode="auto">
            <a:xfrm flipH="1">
              <a:off x="3293" y="2118"/>
              <a:ext cx="199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2" name="Line 12"/>
            <p:cNvSpPr>
              <a:spLocks noChangeShapeType="1"/>
            </p:cNvSpPr>
            <p:nvPr/>
          </p:nvSpPr>
          <p:spPr bwMode="auto">
            <a:xfrm flipV="1">
              <a:off x="3293" y="834"/>
              <a:ext cx="1" cy="12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3" name="Line 13"/>
            <p:cNvSpPr>
              <a:spLocks noChangeShapeType="1"/>
            </p:cNvSpPr>
            <p:nvPr/>
          </p:nvSpPr>
          <p:spPr bwMode="auto">
            <a:xfrm>
              <a:off x="3293" y="834"/>
              <a:ext cx="1" cy="1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4" name="Line 14"/>
            <p:cNvSpPr>
              <a:spLocks noChangeShapeType="1"/>
            </p:cNvSpPr>
            <p:nvPr/>
          </p:nvSpPr>
          <p:spPr bwMode="auto">
            <a:xfrm>
              <a:off x="3287" y="211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5" name="Line 15"/>
            <p:cNvSpPr>
              <a:spLocks noChangeShapeType="1"/>
            </p:cNvSpPr>
            <p:nvPr/>
          </p:nvSpPr>
          <p:spPr bwMode="auto">
            <a:xfrm>
              <a:off x="3287" y="199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6" name="Line 16"/>
            <p:cNvSpPr>
              <a:spLocks noChangeShapeType="1"/>
            </p:cNvSpPr>
            <p:nvPr/>
          </p:nvSpPr>
          <p:spPr bwMode="auto">
            <a:xfrm>
              <a:off x="3287" y="188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7" name="Line 17"/>
            <p:cNvSpPr>
              <a:spLocks noChangeShapeType="1"/>
            </p:cNvSpPr>
            <p:nvPr/>
          </p:nvSpPr>
          <p:spPr bwMode="auto">
            <a:xfrm>
              <a:off x="3287" y="1770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8" name="Line 18"/>
            <p:cNvSpPr>
              <a:spLocks noChangeShapeType="1"/>
            </p:cNvSpPr>
            <p:nvPr/>
          </p:nvSpPr>
          <p:spPr bwMode="auto">
            <a:xfrm>
              <a:off x="3287" y="1650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29" name="Line 19"/>
            <p:cNvSpPr>
              <a:spLocks noChangeShapeType="1"/>
            </p:cNvSpPr>
            <p:nvPr/>
          </p:nvSpPr>
          <p:spPr bwMode="auto">
            <a:xfrm>
              <a:off x="3287" y="1536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0" name="Line 20"/>
            <p:cNvSpPr>
              <a:spLocks noChangeShapeType="1"/>
            </p:cNvSpPr>
            <p:nvPr/>
          </p:nvSpPr>
          <p:spPr bwMode="auto">
            <a:xfrm>
              <a:off x="3287" y="1416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1" name="Line 21"/>
            <p:cNvSpPr>
              <a:spLocks noChangeShapeType="1"/>
            </p:cNvSpPr>
            <p:nvPr/>
          </p:nvSpPr>
          <p:spPr bwMode="auto">
            <a:xfrm>
              <a:off x="3287" y="1302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2" name="Line 22"/>
            <p:cNvSpPr>
              <a:spLocks noChangeShapeType="1"/>
            </p:cNvSpPr>
            <p:nvPr/>
          </p:nvSpPr>
          <p:spPr bwMode="auto">
            <a:xfrm>
              <a:off x="3287" y="1182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3" name="Line 23"/>
            <p:cNvSpPr>
              <a:spLocks noChangeShapeType="1"/>
            </p:cNvSpPr>
            <p:nvPr/>
          </p:nvSpPr>
          <p:spPr bwMode="auto">
            <a:xfrm>
              <a:off x="3287" y="106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4" name="Line 24"/>
            <p:cNvSpPr>
              <a:spLocks noChangeShapeType="1"/>
            </p:cNvSpPr>
            <p:nvPr/>
          </p:nvSpPr>
          <p:spPr bwMode="auto">
            <a:xfrm>
              <a:off x="3287" y="94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5" name="Line 25"/>
            <p:cNvSpPr>
              <a:spLocks noChangeShapeType="1"/>
            </p:cNvSpPr>
            <p:nvPr/>
          </p:nvSpPr>
          <p:spPr bwMode="auto">
            <a:xfrm>
              <a:off x="3287" y="83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6" name="Line 26"/>
            <p:cNvSpPr>
              <a:spLocks noChangeShapeType="1"/>
            </p:cNvSpPr>
            <p:nvPr/>
          </p:nvSpPr>
          <p:spPr bwMode="auto">
            <a:xfrm>
              <a:off x="3293" y="2118"/>
              <a:ext cx="199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7" name="Line 27"/>
            <p:cNvSpPr>
              <a:spLocks noChangeShapeType="1"/>
            </p:cNvSpPr>
            <p:nvPr/>
          </p:nvSpPr>
          <p:spPr bwMode="auto">
            <a:xfrm flipV="1">
              <a:off x="3293" y="2118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8" name="Line 28"/>
            <p:cNvSpPr>
              <a:spLocks noChangeShapeType="1"/>
            </p:cNvSpPr>
            <p:nvPr/>
          </p:nvSpPr>
          <p:spPr bwMode="auto">
            <a:xfrm flipV="1">
              <a:off x="3473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39" name="Line 29"/>
            <p:cNvSpPr>
              <a:spLocks noChangeShapeType="1"/>
            </p:cNvSpPr>
            <p:nvPr/>
          </p:nvSpPr>
          <p:spPr bwMode="auto">
            <a:xfrm flipV="1">
              <a:off x="3659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0" name="Line 30"/>
            <p:cNvSpPr>
              <a:spLocks noChangeShapeType="1"/>
            </p:cNvSpPr>
            <p:nvPr/>
          </p:nvSpPr>
          <p:spPr bwMode="auto">
            <a:xfrm flipV="1">
              <a:off x="3839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1" name="Line 31"/>
            <p:cNvSpPr>
              <a:spLocks noChangeShapeType="1"/>
            </p:cNvSpPr>
            <p:nvPr/>
          </p:nvSpPr>
          <p:spPr bwMode="auto">
            <a:xfrm flipV="1">
              <a:off x="4019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2" name="Line 32"/>
            <p:cNvSpPr>
              <a:spLocks noChangeShapeType="1"/>
            </p:cNvSpPr>
            <p:nvPr/>
          </p:nvSpPr>
          <p:spPr bwMode="auto">
            <a:xfrm flipV="1">
              <a:off x="4199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3" name="Line 33"/>
            <p:cNvSpPr>
              <a:spLocks noChangeShapeType="1"/>
            </p:cNvSpPr>
            <p:nvPr/>
          </p:nvSpPr>
          <p:spPr bwMode="auto">
            <a:xfrm flipV="1">
              <a:off x="4379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4" name="Line 34"/>
            <p:cNvSpPr>
              <a:spLocks noChangeShapeType="1"/>
            </p:cNvSpPr>
            <p:nvPr/>
          </p:nvSpPr>
          <p:spPr bwMode="auto">
            <a:xfrm flipV="1">
              <a:off x="4559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5" name="Line 35"/>
            <p:cNvSpPr>
              <a:spLocks noChangeShapeType="1"/>
            </p:cNvSpPr>
            <p:nvPr/>
          </p:nvSpPr>
          <p:spPr bwMode="auto">
            <a:xfrm flipV="1">
              <a:off x="4739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6" name="Line 36"/>
            <p:cNvSpPr>
              <a:spLocks noChangeShapeType="1"/>
            </p:cNvSpPr>
            <p:nvPr/>
          </p:nvSpPr>
          <p:spPr bwMode="auto">
            <a:xfrm flipV="1">
              <a:off x="4919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7" name="Line 37"/>
            <p:cNvSpPr>
              <a:spLocks noChangeShapeType="1"/>
            </p:cNvSpPr>
            <p:nvPr/>
          </p:nvSpPr>
          <p:spPr bwMode="auto">
            <a:xfrm flipV="1">
              <a:off x="5105" y="211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8" name="Line 38"/>
            <p:cNvSpPr>
              <a:spLocks noChangeShapeType="1"/>
            </p:cNvSpPr>
            <p:nvPr/>
          </p:nvSpPr>
          <p:spPr bwMode="auto">
            <a:xfrm flipV="1">
              <a:off x="5285" y="2118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49" name="Line 39"/>
            <p:cNvSpPr>
              <a:spLocks noChangeShapeType="1"/>
            </p:cNvSpPr>
            <p:nvPr/>
          </p:nvSpPr>
          <p:spPr bwMode="auto">
            <a:xfrm flipV="1">
              <a:off x="4709" y="930"/>
              <a:ext cx="372" cy="24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50" name="Line 40"/>
            <p:cNvSpPr>
              <a:spLocks noChangeShapeType="1"/>
            </p:cNvSpPr>
            <p:nvPr/>
          </p:nvSpPr>
          <p:spPr bwMode="auto">
            <a:xfrm flipV="1">
              <a:off x="3287" y="924"/>
              <a:ext cx="1794" cy="11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51" name="Freeform 41"/>
            <p:cNvSpPr>
              <a:spLocks/>
            </p:cNvSpPr>
            <p:nvPr/>
          </p:nvSpPr>
          <p:spPr bwMode="auto">
            <a:xfrm>
              <a:off x="4679" y="1152"/>
              <a:ext cx="54" cy="48"/>
            </a:xfrm>
            <a:custGeom>
              <a:avLst/>
              <a:gdLst>
                <a:gd name="T0" fmla="*/ 30 w 54"/>
                <a:gd name="T1" fmla="*/ 0 h 48"/>
                <a:gd name="T2" fmla="*/ 36 w 54"/>
                <a:gd name="T3" fmla="*/ 0 h 48"/>
                <a:gd name="T4" fmla="*/ 48 w 54"/>
                <a:gd name="T5" fmla="*/ 6 h 48"/>
                <a:gd name="T6" fmla="*/ 54 w 54"/>
                <a:gd name="T7" fmla="*/ 18 h 48"/>
                <a:gd name="T8" fmla="*/ 54 w 54"/>
                <a:gd name="T9" fmla="*/ 24 h 48"/>
                <a:gd name="T10" fmla="*/ 54 w 54"/>
                <a:gd name="T11" fmla="*/ 36 h 48"/>
                <a:gd name="T12" fmla="*/ 48 w 54"/>
                <a:gd name="T13" fmla="*/ 42 h 48"/>
                <a:gd name="T14" fmla="*/ 36 w 54"/>
                <a:gd name="T15" fmla="*/ 48 h 48"/>
                <a:gd name="T16" fmla="*/ 30 w 54"/>
                <a:gd name="T17" fmla="*/ 48 h 48"/>
                <a:gd name="T18" fmla="*/ 18 w 54"/>
                <a:gd name="T19" fmla="*/ 48 h 48"/>
                <a:gd name="T20" fmla="*/ 12 w 54"/>
                <a:gd name="T21" fmla="*/ 42 h 48"/>
                <a:gd name="T22" fmla="*/ 6 w 54"/>
                <a:gd name="T23" fmla="*/ 36 h 48"/>
                <a:gd name="T24" fmla="*/ 0 w 54"/>
                <a:gd name="T25" fmla="*/ 24 h 48"/>
                <a:gd name="T26" fmla="*/ 6 w 54"/>
                <a:gd name="T27" fmla="*/ 18 h 48"/>
                <a:gd name="T28" fmla="*/ 12 w 54"/>
                <a:gd name="T29" fmla="*/ 6 h 48"/>
                <a:gd name="T30" fmla="*/ 18 w 54"/>
                <a:gd name="T31" fmla="*/ 0 h 48"/>
                <a:gd name="T32" fmla="*/ 30 w 54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8">
                  <a:moveTo>
                    <a:pt x="30" y="0"/>
                  </a:moveTo>
                  <a:lnTo>
                    <a:pt x="36" y="0"/>
                  </a:lnTo>
                  <a:lnTo>
                    <a:pt x="48" y="6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2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52" name="Freeform 42"/>
            <p:cNvSpPr>
              <a:spLocks/>
            </p:cNvSpPr>
            <p:nvPr/>
          </p:nvSpPr>
          <p:spPr bwMode="auto">
            <a:xfrm>
              <a:off x="4679" y="1152"/>
              <a:ext cx="54" cy="48"/>
            </a:xfrm>
            <a:custGeom>
              <a:avLst/>
              <a:gdLst>
                <a:gd name="T0" fmla="*/ 30 w 54"/>
                <a:gd name="T1" fmla="*/ 0 h 48"/>
                <a:gd name="T2" fmla="*/ 36 w 54"/>
                <a:gd name="T3" fmla="*/ 0 h 48"/>
                <a:gd name="T4" fmla="*/ 48 w 54"/>
                <a:gd name="T5" fmla="*/ 6 h 48"/>
                <a:gd name="T6" fmla="*/ 54 w 54"/>
                <a:gd name="T7" fmla="*/ 18 h 48"/>
                <a:gd name="T8" fmla="*/ 54 w 54"/>
                <a:gd name="T9" fmla="*/ 24 h 48"/>
                <a:gd name="T10" fmla="*/ 54 w 54"/>
                <a:gd name="T11" fmla="*/ 36 h 48"/>
                <a:gd name="T12" fmla="*/ 48 w 54"/>
                <a:gd name="T13" fmla="*/ 42 h 48"/>
                <a:gd name="T14" fmla="*/ 36 w 54"/>
                <a:gd name="T15" fmla="*/ 48 h 48"/>
                <a:gd name="T16" fmla="*/ 30 w 54"/>
                <a:gd name="T17" fmla="*/ 48 h 48"/>
                <a:gd name="T18" fmla="*/ 18 w 54"/>
                <a:gd name="T19" fmla="*/ 48 h 48"/>
                <a:gd name="T20" fmla="*/ 12 w 54"/>
                <a:gd name="T21" fmla="*/ 42 h 48"/>
                <a:gd name="T22" fmla="*/ 6 w 54"/>
                <a:gd name="T23" fmla="*/ 36 h 48"/>
                <a:gd name="T24" fmla="*/ 0 w 54"/>
                <a:gd name="T25" fmla="*/ 24 h 48"/>
                <a:gd name="T26" fmla="*/ 6 w 54"/>
                <a:gd name="T27" fmla="*/ 18 h 48"/>
                <a:gd name="T28" fmla="*/ 12 w 54"/>
                <a:gd name="T29" fmla="*/ 6 h 48"/>
                <a:gd name="T30" fmla="*/ 18 w 54"/>
                <a:gd name="T31" fmla="*/ 0 h 48"/>
                <a:gd name="T32" fmla="*/ 30 w 54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8">
                  <a:moveTo>
                    <a:pt x="30" y="0"/>
                  </a:moveTo>
                  <a:lnTo>
                    <a:pt x="36" y="0"/>
                  </a:lnTo>
                  <a:lnTo>
                    <a:pt x="48" y="6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2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53" name="Freeform 43"/>
            <p:cNvSpPr>
              <a:spLocks/>
            </p:cNvSpPr>
            <p:nvPr/>
          </p:nvSpPr>
          <p:spPr bwMode="auto">
            <a:xfrm>
              <a:off x="5057" y="900"/>
              <a:ext cx="54" cy="54"/>
            </a:xfrm>
            <a:custGeom>
              <a:avLst/>
              <a:gdLst>
                <a:gd name="T0" fmla="*/ 24 w 54"/>
                <a:gd name="T1" fmla="*/ 0 h 54"/>
                <a:gd name="T2" fmla="*/ 36 w 54"/>
                <a:gd name="T3" fmla="*/ 6 h 54"/>
                <a:gd name="T4" fmla="*/ 42 w 54"/>
                <a:gd name="T5" fmla="*/ 6 h 54"/>
                <a:gd name="T6" fmla="*/ 48 w 54"/>
                <a:gd name="T7" fmla="*/ 18 h 54"/>
                <a:gd name="T8" fmla="*/ 54 w 54"/>
                <a:gd name="T9" fmla="*/ 24 h 54"/>
                <a:gd name="T10" fmla="*/ 48 w 54"/>
                <a:gd name="T11" fmla="*/ 36 h 54"/>
                <a:gd name="T12" fmla="*/ 42 w 54"/>
                <a:gd name="T13" fmla="*/ 42 h 54"/>
                <a:gd name="T14" fmla="*/ 36 w 54"/>
                <a:gd name="T15" fmla="*/ 48 h 54"/>
                <a:gd name="T16" fmla="*/ 24 w 54"/>
                <a:gd name="T17" fmla="*/ 54 h 54"/>
                <a:gd name="T18" fmla="*/ 18 w 54"/>
                <a:gd name="T19" fmla="*/ 48 h 54"/>
                <a:gd name="T20" fmla="*/ 6 w 54"/>
                <a:gd name="T21" fmla="*/ 42 h 54"/>
                <a:gd name="T22" fmla="*/ 0 w 54"/>
                <a:gd name="T23" fmla="*/ 36 h 54"/>
                <a:gd name="T24" fmla="*/ 0 w 54"/>
                <a:gd name="T25" fmla="*/ 24 h 54"/>
                <a:gd name="T26" fmla="*/ 0 w 54"/>
                <a:gd name="T27" fmla="*/ 18 h 54"/>
                <a:gd name="T28" fmla="*/ 6 w 54"/>
                <a:gd name="T29" fmla="*/ 6 h 54"/>
                <a:gd name="T30" fmla="*/ 18 w 54"/>
                <a:gd name="T31" fmla="*/ 6 h 54"/>
                <a:gd name="T32" fmla="*/ 24 w 54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4">
                  <a:moveTo>
                    <a:pt x="24" y="0"/>
                  </a:moveTo>
                  <a:lnTo>
                    <a:pt x="36" y="6"/>
                  </a:lnTo>
                  <a:lnTo>
                    <a:pt x="42" y="6"/>
                  </a:lnTo>
                  <a:lnTo>
                    <a:pt x="48" y="18"/>
                  </a:lnTo>
                  <a:lnTo>
                    <a:pt x="54" y="24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8"/>
                  </a:lnTo>
                  <a:lnTo>
                    <a:pt x="24" y="54"/>
                  </a:lnTo>
                  <a:lnTo>
                    <a:pt x="1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54" name="Freeform 44"/>
            <p:cNvSpPr>
              <a:spLocks/>
            </p:cNvSpPr>
            <p:nvPr/>
          </p:nvSpPr>
          <p:spPr bwMode="auto">
            <a:xfrm>
              <a:off x="5057" y="900"/>
              <a:ext cx="54" cy="54"/>
            </a:xfrm>
            <a:custGeom>
              <a:avLst/>
              <a:gdLst>
                <a:gd name="T0" fmla="*/ 24 w 54"/>
                <a:gd name="T1" fmla="*/ 0 h 54"/>
                <a:gd name="T2" fmla="*/ 36 w 54"/>
                <a:gd name="T3" fmla="*/ 6 h 54"/>
                <a:gd name="T4" fmla="*/ 42 w 54"/>
                <a:gd name="T5" fmla="*/ 6 h 54"/>
                <a:gd name="T6" fmla="*/ 48 w 54"/>
                <a:gd name="T7" fmla="*/ 18 h 54"/>
                <a:gd name="T8" fmla="*/ 54 w 54"/>
                <a:gd name="T9" fmla="*/ 24 h 54"/>
                <a:gd name="T10" fmla="*/ 48 w 54"/>
                <a:gd name="T11" fmla="*/ 36 h 54"/>
                <a:gd name="T12" fmla="*/ 42 w 54"/>
                <a:gd name="T13" fmla="*/ 42 h 54"/>
                <a:gd name="T14" fmla="*/ 36 w 54"/>
                <a:gd name="T15" fmla="*/ 48 h 54"/>
                <a:gd name="T16" fmla="*/ 24 w 54"/>
                <a:gd name="T17" fmla="*/ 54 h 54"/>
                <a:gd name="T18" fmla="*/ 18 w 54"/>
                <a:gd name="T19" fmla="*/ 48 h 54"/>
                <a:gd name="T20" fmla="*/ 6 w 54"/>
                <a:gd name="T21" fmla="*/ 42 h 54"/>
                <a:gd name="T22" fmla="*/ 0 w 54"/>
                <a:gd name="T23" fmla="*/ 36 h 54"/>
                <a:gd name="T24" fmla="*/ 0 w 54"/>
                <a:gd name="T25" fmla="*/ 24 h 54"/>
                <a:gd name="T26" fmla="*/ 0 w 54"/>
                <a:gd name="T27" fmla="*/ 18 h 54"/>
                <a:gd name="T28" fmla="*/ 6 w 54"/>
                <a:gd name="T29" fmla="*/ 6 h 54"/>
                <a:gd name="T30" fmla="*/ 18 w 54"/>
                <a:gd name="T31" fmla="*/ 6 h 54"/>
                <a:gd name="T32" fmla="*/ 24 w 54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4">
                  <a:moveTo>
                    <a:pt x="24" y="0"/>
                  </a:moveTo>
                  <a:lnTo>
                    <a:pt x="36" y="6"/>
                  </a:lnTo>
                  <a:lnTo>
                    <a:pt x="42" y="6"/>
                  </a:lnTo>
                  <a:lnTo>
                    <a:pt x="48" y="18"/>
                  </a:lnTo>
                  <a:lnTo>
                    <a:pt x="54" y="24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8"/>
                  </a:lnTo>
                  <a:lnTo>
                    <a:pt x="24" y="54"/>
                  </a:lnTo>
                  <a:lnTo>
                    <a:pt x="1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6"/>
                  </a:lnTo>
                  <a:lnTo>
                    <a:pt x="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855" name="Rectangle 45"/>
            <p:cNvSpPr>
              <a:spLocks noChangeArrowheads="1"/>
            </p:cNvSpPr>
            <p:nvPr/>
          </p:nvSpPr>
          <p:spPr bwMode="auto">
            <a:xfrm>
              <a:off x="3593" y="708"/>
              <a:ext cx="6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Матуяма/Брюнес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56" name="Rectangle 46"/>
            <p:cNvSpPr>
              <a:spLocks noChangeArrowheads="1"/>
            </p:cNvSpPr>
            <p:nvPr/>
          </p:nvSpPr>
          <p:spPr bwMode="auto">
            <a:xfrm>
              <a:off x="4337" y="708"/>
              <a:ext cx="77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Харамильо/Матуяма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57" name="Rectangle 47"/>
            <p:cNvSpPr>
              <a:spLocks noChangeArrowheads="1"/>
            </p:cNvSpPr>
            <p:nvPr/>
          </p:nvSpPr>
          <p:spPr bwMode="auto">
            <a:xfrm>
              <a:off x="3101" y="1830"/>
              <a:ext cx="1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1000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58" name="Rectangle 48"/>
            <p:cNvSpPr>
              <a:spLocks noChangeArrowheads="1"/>
            </p:cNvSpPr>
            <p:nvPr/>
          </p:nvSpPr>
          <p:spPr bwMode="auto">
            <a:xfrm>
              <a:off x="3101" y="1596"/>
              <a:ext cx="1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2000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59" name="Rectangle 49"/>
            <p:cNvSpPr>
              <a:spLocks noChangeArrowheads="1"/>
            </p:cNvSpPr>
            <p:nvPr/>
          </p:nvSpPr>
          <p:spPr bwMode="auto">
            <a:xfrm>
              <a:off x="3101" y="1362"/>
              <a:ext cx="1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3000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0" name="Rectangle 50"/>
            <p:cNvSpPr>
              <a:spLocks noChangeArrowheads="1"/>
            </p:cNvSpPr>
            <p:nvPr/>
          </p:nvSpPr>
          <p:spPr bwMode="auto">
            <a:xfrm>
              <a:off x="3101" y="1128"/>
              <a:ext cx="1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4000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1" name="Rectangle 51"/>
            <p:cNvSpPr>
              <a:spLocks noChangeArrowheads="1"/>
            </p:cNvSpPr>
            <p:nvPr/>
          </p:nvSpPr>
          <p:spPr bwMode="auto">
            <a:xfrm>
              <a:off x="3101" y="900"/>
              <a:ext cx="1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5000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2" name="Rectangle 52"/>
            <p:cNvSpPr>
              <a:spLocks noChangeArrowheads="1"/>
            </p:cNvSpPr>
            <p:nvPr/>
          </p:nvSpPr>
          <p:spPr bwMode="auto">
            <a:xfrm>
              <a:off x="5021" y="2142"/>
              <a:ext cx="1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1000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3" name="Rectangle 53"/>
            <p:cNvSpPr>
              <a:spLocks noChangeArrowheads="1"/>
            </p:cNvSpPr>
            <p:nvPr/>
          </p:nvSpPr>
          <p:spPr bwMode="auto">
            <a:xfrm>
              <a:off x="4679" y="2142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800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4" name="Rectangle 54"/>
            <p:cNvSpPr>
              <a:spLocks noChangeArrowheads="1"/>
            </p:cNvSpPr>
            <p:nvPr/>
          </p:nvSpPr>
          <p:spPr bwMode="auto">
            <a:xfrm>
              <a:off x="4313" y="2142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600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5" name="Rectangle 55"/>
            <p:cNvSpPr>
              <a:spLocks noChangeArrowheads="1"/>
            </p:cNvSpPr>
            <p:nvPr/>
          </p:nvSpPr>
          <p:spPr bwMode="auto">
            <a:xfrm>
              <a:off x="3959" y="2142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400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6" name="Rectangle 56"/>
            <p:cNvSpPr>
              <a:spLocks noChangeArrowheads="1"/>
            </p:cNvSpPr>
            <p:nvPr/>
          </p:nvSpPr>
          <p:spPr bwMode="auto">
            <a:xfrm>
              <a:off x="3599" y="2142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200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7" name="Rectangle 57"/>
            <p:cNvSpPr>
              <a:spLocks noChangeArrowheads="1"/>
            </p:cNvSpPr>
            <p:nvPr/>
          </p:nvSpPr>
          <p:spPr bwMode="auto">
            <a:xfrm>
              <a:off x="3413" y="2142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100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8" name="Rectangle 58"/>
            <p:cNvSpPr>
              <a:spLocks noChangeArrowheads="1"/>
            </p:cNvSpPr>
            <p:nvPr/>
          </p:nvSpPr>
          <p:spPr bwMode="auto">
            <a:xfrm>
              <a:off x="3281" y="2142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69" name="Rectangle 59"/>
            <p:cNvSpPr>
              <a:spLocks noChangeArrowheads="1"/>
            </p:cNvSpPr>
            <p:nvPr/>
          </p:nvSpPr>
          <p:spPr bwMode="auto">
            <a:xfrm>
              <a:off x="3143" y="1944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500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70" name="Rectangle 60"/>
            <p:cNvSpPr>
              <a:spLocks noChangeArrowheads="1"/>
            </p:cNvSpPr>
            <p:nvPr/>
          </p:nvSpPr>
          <p:spPr bwMode="auto">
            <a:xfrm>
              <a:off x="3233" y="2070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71" name="Rectangle 61"/>
            <p:cNvSpPr>
              <a:spLocks noChangeArrowheads="1"/>
            </p:cNvSpPr>
            <p:nvPr/>
          </p:nvSpPr>
          <p:spPr bwMode="auto">
            <a:xfrm>
              <a:off x="4565" y="2238"/>
              <a:ext cx="62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Возраст, тыс.лет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72" name="Rectangle 62"/>
            <p:cNvSpPr>
              <a:spLocks noChangeArrowheads="1"/>
            </p:cNvSpPr>
            <p:nvPr/>
          </p:nvSpPr>
          <p:spPr bwMode="auto">
            <a:xfrm rot="-5400000">
              <a:off x="2783" y="1344"/>
              <a:ext cx="47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solidFill>
                    <a:srgbClr val="000000"/>
                  </a:solidFill>
                  <a:latin typeface="Times New Roman" pitchFamily="18" charset="0"/>
                </a:rPr>
                <a:t>Глубина, см.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32873" name="Text Box 63"/>
            <p:cNvSpPr txBox="1">
              <a:spLocks noChangeArrowheads="1"/>
            </p:cNvSpPr>
            <p:nvPr/>
          </p:nvSpPr>
          <p:spPr bwMode="auto">
            <a:xfrm>
              <a:off x="4102" y="893"/>
              <a:ext cx="677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1400">
                  <a:latin typeface="Times New Roman" pitchFamily="18" charset="0"/>
                </a:rPr>
                <a:t>y=5.16x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1400">
                  <a:latin typeface="Times New Roman" pitchFamily="18" charset="0"/>
                </a:rPr>
                <a:t>R</a:t>
              </a:r>
              <a:r>
                <a:rPr lang="en-US" altLang="ru-RU" sz="1400" baseline="30000">
                  <a:latin typeface="Times New Roman" pitchFamily="18" charset="0"/>
                </a:rPr>
                <a:t>2</a:t>
              </a:r>
              <a:r>
                <a:rPr lang="en-US" altLang="ru-RU" sz="1400">
                  <a:latin typeface="Times New Roman" pitchFamily="18" charset="0"/>
                </a:rPr>
                <a:t>=0.99</a:t>
              </a:r>
              <a:endParaRPr lang="ru-RU" altLang="ru-RU" sz="1400">
                <a:latin typeface="Times New Roman" pitchFamily="18" charset="0"/>
              </a:endParaRPr>
            </a:p>
          </p:txBody>
        </p:sp>
      </p:grpSp>
      <p:sp>
        <p:nvSpPr>
          <p:cNvPr id="760896" name="Rectangle 64"/>
          <p:cNvSpPr>
            <a:spLocks noChangeArrowheads="1"/>
          </p:cNvSpPr>
          <p:nvPr/>
        </p:nvSpPr>
        <p:spPr bwMode="auto">
          <a:xfrm>
            <a:off x="4940300" y="74295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897" name="Rectangle 65"/>
          <p:cNvSpPr>
            <a:spLocks noChangeArrowheads="1"/>
          </p:cNvSpPr>
          <p:nvPr/>
        </p:nvSpPr>
        <p:spPr bwMode="auto">
          <a:xfrm>
            <a:off x="4946650" y="850900"/>
            <a:ext cx="1390650" cy="7461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898" name="Rectangle 66"/>
          <p:cNvSpPr>
            <a:spLocks noChangeArrowheads="1"/>
          </p:cNvSpPr>
          <p:nvPr/>
        </p:nvSpPr>
        <p:spPr bwMode="auto">
          <a:xfrm>
            <a:off x="4940300" y="99695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899" name="Rectangle 67"/>
          <p:cNvSpPr>
            <a:spLocks noChangeArrowheads="1"/>
          </p:cNvSpPr>
          <p:nvPr/>
        </p:nvSpPr>
        <p:spPr bwMode="auto">
          <a:xfrm>
            <a:off x="4940300" y="119380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0" name="Rectangle 68"/>
          <p:cNvSpPr>
            <a:spLocks noChangeArrowheads="1"/>
          </p:cNvSpPr>
          <p:nvPr/>
        </p:nvSpPr>
        <p:spPr bwMode="auto">
          <a:xfrm>
            <a:off x="4940300" y="1536700"/>
            <a:ext cx="1390650" cy="6191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1" name="Rectangle 69"/>
          <p:cNvSpPr>
            <a:spLocks noChangeArrowheads="1"/>
          </p:cNvSpPr>
          <p:nvPr/>
        </p:nvSpPr>
        <p:spPr bwMode="auto">
          <a:xfrm>
            <a:off x="4940300" y="213995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2" name="Rectangle 70"/>
          <p:cNvSpPr>
            <a:spLocks noChangeArrowheads="1"/>
          </p:cNvSpPr>
          <p:nvPr/>
        </p:nvSpPr>
        <p:spPr bwMode="auto">
          <a:xfrm>
            <a:off x="4940300" y="238760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3" name="Rectangle 71"/>
          <p:cNvSpPr>
            <a:spLocks noChangeArrowheads="1"/>
          </p:cNvSpPr>
          <p:nvPr/>
        </p:nvSpPr>
        <p:spPr bwMode="auto">
          <a:xfrm>
            <a:off x="4940300" y="262890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4" name="Rectangle 72"/>
          <p:cNvSpPr>
            <a:spLocks noChangeArrowheads="1"/>
          </p:cNvSpPr>
          <p:nvPr/>
        </p:nvSpPr>
        <p:spPr bwMode="auto">
          <a:xfrm>
            <a:off x="4940300" y="278765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5" name="Rectangle 73"/>
          <p:cNvSpPr>
            <a:spLocks noChangeArrowheads="1"/>
          </p:cNvSpPr>
          <p:nvPr/>
        </p:nvSpPr>
        <p:spPr bwMode="auto">
          <a:xfrm>
            <a:off x="4940300" y="289560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6" name="Rectangle 74"/>
          <p:cNvSpPr>
            <a:spLocks noChangeArrowheads="1"/>
          </p:cNvSpPr>
          <p:nvPr/>
        </p:nvSpPr>
        <p:spPr bwMode="auto">
          <a:xfrm>
            <a:off x="4940300" y="299085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7" name="Rectangle 75"/>
          <p:cNvSpPr>
            <a:spLocks noChangeArrowheads="1"/>
          </p:cNvSpPr>
          <p:nvPr/>
        </p:nvSpPr>
        <p:spPr bwMode="auto">
          <a:xfrm>
            <a:off x="4940300" y="358775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8" name="Rectangle 76"/>
          <p:cNvSpPr>
            <a:spLocks noChangeArrowheads="1"/>
          </p:cNvSpPr>
          <p:nvPr/>
        </p:nvSpPr>
        <p:spPr bwMode="auto">
          <a:xfrm>
            <a:off x="4940300" y="386080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09" name="Rectangle 77"/>
          <p:cNvSpPr>
            <a:spLocks noChangeArrowheads="1"/>
          </p:cNvSpPr>
          <p:nvPr/>
        </p:nvSpPr>
        <p:spPr bwMode="auto">
          <a:xfrm>
            <a:off x="4940300" y="412750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10" name="Text Box 78"/>
          <p:cNvSpPr txBox="1">
            <a:spLocks noChangeArrowheads="1"/>
          </p:cNvSpPr>
          <p:nvPr/>
        </p:nvSpPr>
        <p:spPr bwMode="auto">
          <a:xfrm>
            <a:off x="6334125" y="623888"/>
            <a:ext cx="1354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МОНО - 27 тыс.лет</a:t>
            </a:r>
          </a:p>
        </p:txBody>
      </p:sp>
      <p:sp>
        <p:nvSpPr>
          <p:cNvPr id="760911" name="Text Box 79"/>
          <p:cNvSpPr txBox="1">
            <a:spLocks noChangeArrowheads="1"/>
          </p:cNvSpPr>
          <p:nvPr/>
        </p:nvSpPr>
        <p:spPr bwMode="auto">
          <a:xfrm>
            <a:off x="6334125" y="763588"/>
            <a:ext cx="2670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КАРГОПОЛОВО (ЛАШАМП) - 48 тыс.лет</a:t>
            </a:r>
          </a:p>
        </p:txBody>
      </p:sp>
      <p:sp>
        <p:nvSpPr>
          <p:cNvPr id="760912" name="Text Box 80"/>
          <p:cNvSpPr txBox="1">
            <a:spLocks noChangeArrowheads="1"/>
          </p:cNvSpPr>
          <p:nvPr/>
        </p:nvSpPr>
        <p:spPr bwMode="auto">
          <a:xfrm>
            <a:off x="6334125" y="909638"/>
            <a:ext cx="2338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ХАДЖИМУС (СТРЕЙТ) - 70 тыс.лет</a:t>
            </a:r>
          </a:p>
        </p:txBody>
      </p:sp>
      <p:sp>
        <p:nvSpPr>
          <p:cNvPr id="760913" name="Text Box 81"/>
          <p:cNvSpPr txBox="1">
            <a:spLocks noChangeArrowheads="1"/>
          </p:cNvSpPr>
          <p:nvPr/>
        </p:nvSpPr>
        <p:spPr bwMode="auto">
          <a:xfrm>
            <a:off x="6334125" y="1062038"/>
            <a:ext cx="1463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БЛЕЙК - 114 тыс.лет</a:t>
            </a:r>
          </a:p>
        </p:txBody>
      </p:sp>
      <p:sp>
        <p:nvSpPr>
          <p:cNvPr id="760914" name="Text Box 82"/>
          <p:cNvSpPr txBox="1">
            <a:spLocks noChangeArrowheads="1"/>
          </p:cNvSpPr>
          <p:nvPr/>
        </p:nvSpPr>
        <p:spPr bwMode="auto">
          <a:xfrm>
            <a:off x="6334125" y="1430338"/>
            <a:ext cx="158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ЯМАЙКА - 185 тыс.лет</a:t>
            </a:r>
          </a:p>
        </p:txBody>
      </p:sp>
      <p:sp>
        <p:nvSpPr>
          <p:cNvPr id="760915" name="Text Box 83"/>
          <p:cNvSpPr txBox="1">
            <a:spLocks noChangeArrowheads="1"/>
          </p:cNvSpPr>
          <p:nvPr/>
        </p:nvSpPr>
        <p:spPr bwMode="auto">
          <a:xfrm>
            <a:off x="7264400" y="1677988"/>
            <a:ext cx="1466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66"/>
                </a:solidFill>
              </a:rPr>
              <a:t>БИВА </a:t>
            </a:r>
            <a:r>
              <a:rPr lang="en-US" altLang="ru-RU" sz="1000" b="1">
                <a:solidFill>
                  <a:srgbClr val="000066"/>
                </a:solidFill>
              </a:rPr>
              <a:t>I</a:t>
            </a:r>
            <a:r>
              <a:rPr lang="ru-RU" altLang="ru-RU" sz="1000" b="1">
                <a:solidFill>
                  <a:srgbClr val="000066"/>
                </a:solidFill>
              </a:rPr>
              <a:t> - 210 тыс.лет</a:t>
            </a:r>
          </a:p>
        </p:txBody>
      </p:sp>
      <p:sp>
        <p:nvSpPr>
          <p:cNvPr id="760916" name="Text Box 84"/>
          <p:cNvSpPr txBox="1">
            <a:spLocks noChangeArrowheads="1"/>
          </p:cNvSpPr>
          <p:nvPr/>
        </p:nvSpPr>
        <p:spPr bwMode="auto">
          <a:xfrm>
            <a:off x="6334125" y="2046288"/>
            <a:ext cx="2782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ЧАГАН-ДНЕПР (ЛЕВАНТИН) - 295 тыс.лет</a:t>
            </a:r>
          </a:p>
        </p:txBody>
      </p:sp>
      <p:sp>
        <p:nvSpPr>
          <p:cNvPr id="760917" name="Text Box 85"/>
          <p:cNvSpPr txBox="1">
            <a:spLocks noChangeArrowheads="1"/>
          </p:cNvSpPr>
          <p:nvPr/>
        </p:nvSpPr>
        <p:spPr bwMode="auto">
          <a:xfrm>
            <a:off x="6334125" y="2287588"/>
            <a:ext cx="2406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КАЛЛАБРИАН РИДЖ </a:t>
            </a:r>
            <a:r>
              <a:rPr lang="en-US" altLang="ru-RU" sz="1000" b="1">
                <a:solidFill>
                  <a:srgbClr val="FF3300"/>
                </a:solidFill>
              </a:rPr>
              <a:t>I</a:t>
            </a:r>
            <a:r>
              <a:rPr lang="ru-RU" altLang="ru-RU" sz="1000" b="1">
                <a:solidFill>
                  <a:srgbClr val="FF3300"/>
                </a:solidFill>
              </a:rPr>
              <a:t> - </a:t>
            </a:r>
            <a:r>
              <a:rPr lang="en-US" altLang="ru-RU" sz="1000" b="1">
                <a:solidFill>
                  <a:srgbClr val="FF3300"/>
                </a:solidFill>
              </a:rPr>
              <a:t>325</a:t>
            </a:r>
            <a:r>
              <a:rPr lang="ru-RU" altLang="ru-RU" sz="1000" b="1">
                <a:solidFill>
                  <a:srgbClr val="FF3300"/>
                </a:solidFill>
              </a:rPr>
              <a:t> тыс.лет</a:t>
            </a:r>
          </a:p>
        </p:txBody>
      </p:sp>
      <p:sp>
        <p:nvSpPr>
          <p:cNvPr id="760918" name="Text Box 86"/>
          <p:cNvSpPr txBox="1">
            <a:spLocks noChangeArrowheads="1"/>
          </p:cNvSpPr>
          <p:nvPr/>
        </p:nvSpPr>
        <p:spPr bwMode="auto">
          <a:xfrm>
            <a:off x="6334125" y="2516188"/>
            <a:ext cx="1536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БИВА </a:t>
            </a:r>
            <a:r>
              <a:rPr lang="en-US" altLang="ru-RU" sz="1000" b="1">
                <a:solidFill>
                  <a:srgbClr val="FF3300"/>
                </a:solidFill>
              </a:rPr>
              <a:t>III</a:t>
            </a:r>
            <a:r>
              <a:rPr lang="ru-RU" altLang="ru-RU" sz="1000" b="1">
                <a:solidFill>
                  <a:srgbClr val="FF3300"/>
                </a:solidFill>
              </a:rPr>
              <a:t> - </a:t>
            </a:r>
            <a:r>
              <a:rPr lang="en-US" altLang="ru-RU" sz="1000" b="1">
                <a:solidFill>
                  <a:srgbClr val="FF3300"/>
                </a:solidFill>
              </a:rPr>
              <a:t>380</a:t>
            </a:r>
            <a:r>
              <a:rPr lang="ru-RU" altLang="ru-RU" sz="1000" b="1">
                <a:solidFill>
                  <a:srgbClr val="FF3300"/>
                </a:solidFill>
              </a:rPr>
              <a:t> тыс.лет</a:t>
            </a:r>
          </a:p>
        </p:txBody>
      </p:sp>
      <p:sp>
        <p:nvSpPr>
          <p:cNvPr id="760919" name="Text Box 87"/>
          <p:cNvSpPr txBox="1">
            <a:spLocks noChangeArrowheads="1"/>
          </p:cNvSpPr>
          <p:nvPr/>
        </p:nvSpPr>
        <p:spPr bwMode="auto">
          <a:xfrm>
            <a:off x="6334125" y="2668588"/>
            <a:ext cx="226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НИЖНИЙ КОРОПЕЦ - 41</a:t>
            </a:r>
            <a:r>
              <a:rPr lang="en-US" altLang="ru-RU" sz="1000" b="1">
                <a:solidFill>
                  <a:srgbClr val="FF3300"/>
                </a:solidFill>
              </a:rPr>
              <a:t>0</a:t>
            </a:r>
            <a:r>
              <a:rPr lang="ru-RU" altLang="ru-RU" sz="1000" b="1">
                <a:solidFill>
                  <a:srgbClr val="FF3300"/>
                </a:solidFill>
              </a:rPr>
              <a:t> тыс.лет</a:t>
            </a:r>
          </a:p>
        </p:txBody>
      </p:sp>
      <p:sp>
        <p:nvSpPr>
          <p:cNvPr id="760920" name="Text Box 88"/>
          <p:cNvSpPr txBox="1">
            <a:spLocks noChangeArrowheads="1"/>
          </p:cNvSpPr>
          <p:nvPr/>
        </p:nvSpPr>
        <p:spPr bwMode="auto">
          <a:xfrm>
            <a:off x="6334125" y="2795588"/>
            <a:ext cx="1774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ЕЛУНИНО </a:t>
            </a:r>
            <a:r>
              <a:rPr lang="en-US" altLang="ru-RU" sz="1000" b="1">
                <a:solidFill>
                  <a:srgbClr val="FF3300"/>
                </a:solidFill>
              </a:rPr>
              <a:t>V </a:t>
            </a:r>
            <a:r>
              <a:rPr lang="ru-RU" altLang="ru-RU" sz="1000" b="1">
                <a:solidFill>
                  <a:srgbClr val="FF3300"/>
                </a:solidFill>
              </a:rPr>
              <a:t>- 4</a:t>
            </a:r>
            <a:r>
              <a:rPr lang="en-US" altLang="ru-RU" sz="1000" b="1">
                <a:solidFill>
                  <a:srgbClr val="FF3300"/>
                </a:solidFill>
              </a:rPr>
              <a:t>60</a:t>
            </a:r>
            <a:r>
              <a:rPr lang="ru-RU" altLang="ru-RU" sz="1000" b="1">
                <a:solidFill>
                  <a:srgbClr val="FF3300"/>
                </a:solidFill>
              </a:rPr>
              <a:t> тыс.лет</a:t>
            </a:r>
          </a:p>
        </p:txBody>
      </p:sp>
      <p:sp>
        <p:nvSpPr>
          <p:cNvPr id="760921" name="Text Box 89"/>
          <p:cNvSpPr txBox="1">
            <a:spLocks noChangeArrowheads="1"/>
          </p:cNvSpPr>
          <p:nvPr/>
        </p:nvSpPr>
        <p:spPr bwMode="auto">
          <a:xfrm>
            <a:off x="6334125" y="2928938"/>
            <a:ext cx="1695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ЭМПЕРОР – 496 тыс.лет</a:t>
            </a:r>
          </a:p>
        </p:txBody>
      </p:sp>
      <p:sp>
        <p:nvSpPr>
          <p:cNvPr id="760922" name="Text Box 90"/>
          <p:cNvSpPr txBox="1">
            <a:spLocks noChangeArrowheads="1"/>
          </p:cNvSpPr>
          <p:nvPr/>
        </p:nvSpPr>
        <p:spPr bwMode="auto">
          <a:xfrm>
            <a:off x="6334125" y="3481388"/>
            <a:ext cx="2605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ЕЛУНИНО </a:t>
            </a:r>
            <a:r>
              <a:rPr lang="en-US" altLang="ru-RU" sz="1000" b="1">
                <a:solidFill>
                  <a:srgbClr val="FF3300"/>
                </a:solidFill>
              </a:rPr>
              <a:t>VI </a:t>
            </a:r>
            <a:r>
              <a:rPr lang="ru-RU" altLang="ru-RU" sz="1000" b="1">
                <a:solidFill>
                  <a:srgbClr val="FF3300"/>
                </a:solidFill>
              </a:rPr>
              <a:t>(БИГ ЛОСТ) – 570 тыс.лет</a:t>
            </a:r>
          </a:p>
        </p:txBody>
      </p:sp>
      <p:sp>
        <p:nvSpPr>
          <p:cNvPr id="760923" name="Text Box 91"/>
          <p:cNvSpPr txBox="1">
            <a:spLocks noChangeArrowheads="1"/>
          </p:cNvSpPr>
          <p:nvPr/>
        </p:nvSpPr>
        <p:spPr bwMode="auto">
          <a:xfrm>
            <a:off x="6334125" y="3748088"/>
            <a:ext cx="2092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ДЕЛЬТА (УРЕКИ) - 627 тыс.лет</a:t>
            </a:r>
          </a:p>
        </p:txBody>
      </p:sp>
      <p:sp>
        <p:nvSpPr>
          <p:cNvPr id="760924" name="Text Box 92"/>
          <p:cNvSpPr txBox="1">
            <a:spLocks noChangeArrowheads="1"/>
          </p:cNvSpPr>
          <p:nvPr/>
        </p:nvSpPr>
        <p:spPr bwMode="auto">
          <a:xfrm>
            <a:off x="7264400" y="3608388"/>
            <a:ext cx="1844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66"/>
                </a:solidFill>
              </a:rPr>
              <a:t>ЕЛУНИНО </a:t>
            </a:r>
            <a:r>
              <a:rPr lang="en-US" altLang="ru-RU" sz="1000" b="1">
                <a:solidFill>
                  <a:srgbClr val="000066"/>
                </a:solidFill>
              </a:rPr>
              <a:t>VII</a:t>
            </a:r>
            <a:r>
              <a:rPr lang="ru-RU" altLang="ru-RU" sz="1000" b="1">
                <a:solidFill>
                  <a:srgbClr val="000066"/>
                </a:solidFill>
              </a:rPr>
              <a:t> - </a:t>
            </a:r>
            <a:r>
              <a:rPr lang="en-US" altLang="ru-RU" sz="1000" b="1">
                <a:solidFill>
                  <a:srgbClr val="000066"/>
                </a:solidFill>
              </a:rPr>
              <a:t>613</a:t>
            </a:r>
            <a:r>
              <a:rPr lang="ru-RU" altLang="ru-RU" sz="1000" b="1">
                <a:solidFill>
                  <a:srgbClr val="000066"/>
                </a:solidFill>
              </a:rPr>
              <a:t> тыс.лет</a:t>
            </a:r>
          </a:p>
        </p:txBody>
      </p:sp>
      <p:sp>
        <p:nvSpPr>
          <p:cNvPr id="760925" name="Text Box 93"/>
          <p:cNvSpPr txBox="1">
            <a:spLocks noChangeArrowheads="1"/>
          </p:cNvSpPr>
          <p:nvPr/>
        </p:nvSpPr>
        <p:spPr bwMode="auto">
          <a:xfrm>
            <a:off x="6334125" y="4014788"/>
            <a:ext cx="1871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ЕЛУНИНО </a:t>
            </a:r>
            <a:r>
              <a:rPr lang="en-US" altLang="ru-RU" sz="1000" b="1">
                <a:solidFill>
                  <a:srgbClr val="FF3300"/>
                </a:solidFill>
              </a:rPr>
              <a:t>VIII </a:t>
            </a:r>
            <a:r>
              <a:rPr lang="ru-RU" altLang="ru-RU" sz="1000" b="1">
                <a:solidFill>
                  <a:srgbClr val="FF3300"/>
                </a:solidFill>
              </a:rPr>
              <a:t>–7</a:t>
            </a:r>
            <a:r>
              <a:rPr lang="en-US" altLang="ru-RU" sz="1000" b="1">
                <a:solidFill>
                  <a:srgbClr val="FF3300"/>
                </a:solidFill>
              </a:rPr>
              <a:t>1</a:t>
            </a:r>
            <a:r>
              <a:rPr lang="ru-RU" altLang="ru-RU" sz="1000" b="1">
                <a:solidFill>
                  <a:srgbClr val="FF3300"/>
                </a:solidFill>
              </a:rPr>
              <a:t>0 тыс.лет</a:t>
            </a:r>
          </a:p>
        </p:txBody>
      </p:sp>
      <p:sp>
        <p:nvSpPr>
          <p:cNvPr id="32805" name="Rectangle 94"/>
          <p:cNvSpPr>
            <a:spLocks noChangeArrowheads="1"/>
          </p:cNvSpPr>
          <p:nvPr/>
        </p:nvSpPr>
        <p:spPr bwMode="auto">
          <a:xfrm>
            <a:off x="6908800" y="5835650"/>
            <a:ext cx="387350" cy="1206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27" name="Rectangle 95"/>
          <p:cNvSpPr>
            <a:spLocks noChangeArrowheads="1"/>
          </p:cNvSpPr>
          <p:nvPr/>
        </p:nvSpPr>
        <p:spPr bwMode="auto">
          <a:xfrm>
            <a:off x="4940300" y="5060950"/>
            <a:ext cx="1390650" cy="7461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28" name="Rectangle 96"/>
          <p:cNvSpPr>
            <a:spLocks noChangeArrowheads="1"/>
          </p:cNvSpPr>
          <p:nvPr/>
        </p:nvSpPr>
        <p:spPr bwMode="auto">
          <a:xfrm>
            <a:off x="4940300" y="532765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29" name="Rectangle 97"/>
          <p:cNvSpPr>
            <a:spLocks noChangeArrowheads="1"/>
          </p:cNvSpPr>
          <p:nvPr/>
        </p:nvSpPr>
        <p:spPr bwMode="auto">
          <a:xfrm>
            <a:off x="4940300" y="5892800"/>
            <a:ext cx="1390650" cy="42863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sp>
        <p:nvSpPr>
          <p:cNvPr id="760930" name="Text Box 98"/>
          <p:cNvSpPr txBox="1">
            <a:spLocks noChangeArrowheads="1"/>
          </p:cNvSpPr>
          <p:nvPr/>
        </p:nvSpPr>
        <p:spPr bwMode="auto">
          <a:xfrm>
            <a:off x="6334125" y="4986338"/>
            <a:ext cx="19415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КАМИКАЦУРА</a:t>
            </a:r>
            <a:r>
              <a:rPr lang="en-US" altLang="ru-RU" sz="1000" b="1">
                <a:solidFill>
                  <a:srgbClr val="FF3300"/>
                </a:solidFill>
              </a:rPr>
              <a:t> </a:t>
            </a:r>
            <a:r>
              <a:rPr lang="ru-RU" altLang="ru-RU" sz="1000" b="1">
                <a:solidFill>
                  <a:srgbClr val="FF3300"/>
                </a:solidFill>
              </a:rPr>
              <a:t>– 886 тыс.лет</a:t>
            </a:r>
          </a:p>
        </p:txBody>
      </p:sp>
      <p:sp>
        <p:nvSpPr>
          <p:cNvPr id="760931" name="Text Box 99"/>
          <p:cNvSpPr txBox="1">
            <a:spLocks noChangeArrowheads="1"/>
          </p:cNvSpPr>
          <p:nvPr/>
        </p:nvSpPr>
        <p:spPr bwMode="auto">
          <a:xfrm>
            <a:off x="6334125" y="5214938"/>
            <a:ext cx="1890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FF3300"/>
                </a:solidFill>
              </a:rPr>
              <a:t>САНТА РОЗА</a:t>
            </a:r>
            <a:r>
              <a:rPr lang="en-US" altLang="ru-RU" sz="1000" b="1">
                <a:solidFill>
                  <a:srgbClr val="FF3300"/>
                </a:solidFill>
              </a:rPr>
              <a:t> </a:t>
            </a:r>
            <a:r>
              <a:rPr lang="ru-RU" altLang="ru-RU" sz="1000" b="1">
                <a:solidFill>
                  <a:srgbClr val="FF3300"/>
                </a:solidFill>
              </a:rPr>
              <a:t>– 934 тыс.лет</a:t>
            </a:r>
          </a:p>
        </p:txBody>
      </p:sp>
      <p:sp>
        <p:nvSpPr>
          <p:cNvPr id="760932" name="Text Box 100"/>
          <p:cNvSpPr txBox="1">
            <a:spLocks noChangeArrowheads="1"/>
          </p:cNvSpPr>
          <p:nvPr/>
        </p:nvSpPr>
        <p:spPr bwMode="auto">
          <a:xfrm>
            <a:off x="6334125" y="5805488"/>
            <a:ext cx="160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000" b="1">
                <a:solidFill>
                  <a:srgbClr val="FF3300"/>
                </a:solidFill>
              </a:rPr>
              <a:t>1n.1r.1n </a:t>
            </a:r>
            <a:r>
              <a:rPr lang="ru-RU" altLang="ru-RU" sz="1000" b="1">
                <a:solidFill>
                  <a:srgbClr val="FF3300"/>
                </a:solidFill>
              </a:rPr>
              <a:t>– </a:t>
            </a:r>
            <a:r>
              <a:rPr lang="en-US" altLang="ru-RU" sz="1000" b="1">
                <a:solidFill>
                  <a:srgbClr val="FF3300"/>
                </a:solidFill>
              </a:rPr>
              <a:t>1048</a:t>
            </a:r>
            <a:r>
              <a:rPr lang="ru-RU" altLang="ru-RU" sz="1000" b="1">
                <a:solidFill>
                  <a:srgbClr val="FF3300"/>
                </a:solidFill>
              </a:rPr>
              <a:t> тыс.лет</a:t>
            </a:r>
          </a:p>
        </p:txBody>
      </p:sp>
      <p:sp>
        <p:nvSpPr>
          <p:cNvPr id="32812" name="Rectangle 101"/>
          <p:cNvSpPr>
            <a:spLocks noChangeArrowheads="1"/>
          </p:cNvSpPr>
          <p:nvPr/>
        </p:nvSpPr>
        <p:spPr bwMode="auto">
          <a:xfrm>
            <a:off x="1771650" y="6286500"/>
            <a:ext cx="5895975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</p:txBody>
      </p:sp>
      <p:grpSp>
        <p:nvGrpSpPr>
          <p:cNvPr id="760934" name="Group 102"/>
          <p:cNvGrpSpPr>
            <a:grpSpLocks/>
          </p:cNvGrpSpPr>
          <p:nvPr/>
        </p:nvGrpSpPr>
        <p:grpSpPr bwMode="auto">
          <a:xfrm>
            <a:off x="584200" y="465138"/>
            <a:ext cx="4092575" cy="5995987"/>
            <a:chOff x="368" y="293"/>
            <a:chExt cx="2578" cy="3777"/>
          </a:xfrm>
        </p:grpSpPr>
        <p:sp>
          <p:nvSpPr>
            <p:cNvPr id="32814" name="Rectangle 103"/>
            <p:cNvSpPr>
              <a:spLocks noChangeArrowheads="1"/>
            </p:cNvSpPr>
            <p:nvPr/>
          </p:nvSpPr>
          <p:spPr bwMode="auto">
            <a:xfrm>
              <a:off x="368" y="293"/>
              <a:ext cx="2578" cy="3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Times New Roman" pitchFamily="18" charset="0"/>
              </a:endParaRPr>
            </a:p>
          </p:txBody>
        </p:sp>
        <p:graphicFrame>
          <p:nvGraphicFramePr>
            <p:cNvPr id="32815" name="Object 104"/>
            <p:cNvGraphicFramePr>
              <a:graphicFrameLocks noChangeAspect="1"/>
            </p:cNvGraphicFramePr>
            <p:nvPr/>
          </p:nvGraphicFramePr>
          <p:xfrm>
            <a:off x="439" y="2320"/>
            <a:ext cx="2502" cy="1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47" name="CorelDRAW" r:id="rId5" imgW="4090985" imgH="5559870" progId="CorelDRAW.Graphic.10">
                    <p:embed/>
                  </p:oleObj>
                </mc:Choice>
                <mc:Fallback>
                  <p:oleObj name="CorelDRAW" r:id="rId5" imgW="4090985" imgH="5559870" progId="CorelDRAW.Graphic.10">
                    <p:embed/>
                    <p:pic>
                      <p:nvPicPr>
                        <p:cNvPr id="0" name="Object 1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086" t="49344" r="1823" b="1056"/>
                        <a:stretch>
                          <a:fillRect/>
                        </a:stretch>
                      </p:blipFill>
                      <p:spPr bwMode="auto">
                        <a:xfrm>
                          <a:off x="439" y="2320"/>
                          <a:ext cx="2502" cy="1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16" name="Object 105"/>
            <p:cNvGraphicFramePr>
              <a:graphicFrameLocks noChangeAspect="1"/>
            </p:cNvGraphicFramePr>
            <p:nvPr/>
          </p:nvGraphicFramePr>
          <p:xfrm>
            <a:off x="621" y="386"/>
            <a:ext cx="2206" cy="19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48" name="CorelDRAW" r:id="rId7" imgW="4623532" imgH="4099374" progId="CorelDRAW.Graphic.10">
                    <p:embed/>
                  </p:oleObj>
                </mc:Choice>
                <mc:Fallback>
                  <p:oleObj name="CorelDRAW" r:id="rId7" imgW="4623532" imgH="4099374" progId="CorelDRAW.Graphic.10">
                    <p:embed/>
                    <p:pic>
                      <p:nvPicPr>
                        <p:cNvPr id="0" name="Object 1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019" t="4118" r="3221" b="2762"/>
                        <a:stretch>
                          <a:fillRect/>
                        </a:stretch>
                      </p:blipFill>
                      <p:spPr bwMode="auto">
                        <a:xfrm>
                          <a:off x="621" y="386"/>
                          <a:ext cx="2206" cy="19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6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6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0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0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6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6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6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6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6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76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6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76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76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6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6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76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76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76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6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6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76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6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76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6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6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6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36" grpId="0" animBg="1"/>
      <p:bldP spid="760837" grpId="0" animBg="1"/>
      <p:bldP spid="760896" grpId="0" animBg="1"/>
      <p:bldP spid="760897" grpId="0" animBg="1"/>
      <p:bldP spid="760898" grpId="0" animBg="1"/>
      <p:bldP spid="760899" grpId="0" animBg="1"/>
      <p:bldP spid="760900" grpId="0" animBg="1"/>
      <p:bldP spid="760901" grpId="0" animBg="1"/>
      <p:bldP spid="760902" grpId="0" animBg="1"/>
      <p:bldP spid="760903" grpId="0" animBg="1"/>
      <p:bldP spid="760904" grpId="0" animBg="1"/>
      <p:bldP spid="760905" grpId="0" animBg="1"/>
      <p:bldP spid="760906" grpId="0" animBg="1"/>
      <p:bldP spid="760907" grpId="0" animBg="1"/>
      <p:bldP spid="760908" grpId="0" animBg="1"/>
      <p:bldP spid="760909" grpId="0" animBg="1"/>
      <p:bldP spid="760910" grpId="0"/>
      <p:bldP spid="760911" grpId="0"/>
      <p:bldP spid="760912" grpId="0"/>
      <p:bldP spid="760913" grpId="0"/>
      <p:bldP spid="760914" grpId="0"/>
      <p:bldP spid="760915" grpId="0"/>
      <p:bldP spid="760916" grpId="0"/>
      <p:bldP spid="760917" grpId="0"/>
      <p:bldP spid="760918" grpId="0"/>
      <p:bldP spid="760919" grpId="0"/>
      <p:bldP spid="760920" grpId="0"/>
      <p:bldP spid="760921" grpId="0"/>
      <p:bldP spid="760922" grpId="0"/>
      <p:bldP spid="760923" grpId="0"/>
      <p:bldP spid="760924" grpId="0"/>
      <p:bldP spid="760925" grpId="0"/>
      <p:bldP spid="760927" grpId="0" animBg="1"/>
      <p:bldP spid="760928" grpId="0" animBg="1"/>
      <p:bldP spid="760929" grpId="0" animBg="1"/>
      <p:bldP spid="760930" grpId="0"/>
      <p:bldP spid="760931" grpId="0"/>
      <p:bldP spid="76093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1628775"/>
            <a:ext cx="8640762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</a:rPr>
              <a:t>Игнорирование стратотипа</a:t>
            </a:r>
          </a:p>
          <a:p>
            <a:pPr>
              <a:defRPr/>
            </a:pPr>
            <a:endParaRPr lang="ru-RU" dirty="0"/>
          </a:p>
          <a:p>
            <a:pPr algn="just">
              <a:defRPr/>
            </a:pPr>
            <a:r>
              <a:rPr lang="ru-RU" b="1" dirty="0">
                <a:latin typeface="+mn-lt"/>
              </a:rPr>
              <a:t>Эта ошибка возникает в тех случаях, когда о палеомагнитной зональности стратиграфического подразделения судят не по материалам стратотипического разреза, а по частным обнажениям, субъективно  сопоставленных со стратотипом. В итоге одноименные горизонты и свиты в разных районах приобретают разную палеомагнитную характеристику.  Между тем, в подобных  ситуациях зачастую следует говорить не о достоверности палеомагнитных данных, а об обоснованности традиционных представлений о возрасте тех или иных стратиграфических единиц</a:t>
            </a:r>
          </a:p>
        </p:txBody>
      </p:sp>
      <p:sp>
        <p:nvSpPr>
          <p:cNvPr id="5" name="WordArt 699"/>
          <p:cNvSpPr>
            <a:spLocks noChangeArrowheads="1" noChangeShapeType="1" noTextEdit="1"/>
          </p:cNvSpPr>
          <p:nvPr/>
        </p:nvSpPr>
        <p:spPr bwMode="auto">
          <a:xfrm>
            <a:off x="388303" y="569595"/>
            <a:ext cx="85375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Методические ошибки в </a:t>
            </a:r>
            <a:r>
              <a:rPr lang="ru-RU" sz="2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магнитостратиграфии</a:t>
            </a:r>
            <a:endParaRPr lang="ru-RU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Сл3-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88913"/>
            <a:ext cx="35591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Сл3-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646113"/>
            <a:ext cx="2182812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2852738"/>
            <a:ext cx="9144000" cy="863600"/>
          </a:xfrm>
          <a:prstGeom prst="rect">
            <a:avLst/>
          </a:prstGeom>
          <a:solidFill>
            <a:srgbClr val="3366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4821" name="Picture 10" descr="Сл3-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65175"/>
            <a:ext cx="29956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0" y="3500438"/>
            <a:ext cx="190817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tx2"/>
                </a:solidFill>
                <a:latin typeface="Times New Roman" pitchFamily="18" charset="0"/>
              </a:rPr>
              <a:t>Разрез Чертов Яр,</a:t>
            </a:r>
            <a:br>
              <a:rPr lang="ru-RU" altLang="ru-RU" sz="130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300">
                <a:solidFill>
                  <a:schemeClr val="tx2"/>
                </a:solidFill>
                <a:latin typeface="Times New Roman" pitchFamily="18" charset="0"/>
              </a:rPr>
              <a:t>р.Ятрия. </a:t>
            </a:r>
            <a:br>
              <a:rPr lang="ru-RU" altLang="ru-RU" sz="130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300">
                <a:solidFill>
                  <a:schemeClr val="tx2"/>
                </a:solidFill>
                <a:latin typeface="Times New Roman" pitchFamily="18" charset="0"/>
              </a:rPr>
              <a:t>Приполярный Урал.</a:t>
            </a:r>
            <a:br>
              <a:rPr lang="ru-RU" altLang="ru-RU" sz="1300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altLang="ru-RU" sz="1300">
                <a:solidFill>
                  <a:schemeClr val="tx2"/>
                </a:solidFill>
                <a:latin typeface="Times New Roman" pitchFamily="18" charset="0"/>
              </a:rPr>
              <a:t>[</a:t>
            </a:r>
            <a:r>
              <a:rPr lang="ru-RU" altLang="ru-RU" sz="1300">
                <a:solidFill>
                  <a:schemeClr val="tx2"/>
                </a:solidFill>
                <a:latin typeface="Times New Roman" pitchFamily="18" charset="0"/>
              </a:rPr>
              <a:t>Барабошкин, Гужиков, Ямпольская, 2006</a:t>
            </a:r>
            <a:r>
              <a:rPr lang="en-US" altLang="ru-RU" sz="1300">
                <a:solidFill>
                  <a:schemeClr val="tx2"/>
                </a:solidFill>
                <a:latin typeface="Times New Roman" pitchFamily="18" charset="0"/>
              </a:rPr>
              <a:t>]</a:t>
            </a:r>
            <a:r>
              <a:rPr lang="ru-RU" altLang="ru-RU" sz="1300">
                <a:solidFill>
                  <a:schemeClr val="tx2"/>
                </a:solidFill>
              </a:rPr>
              <a:t/>
            </a:r>
            <a:br>
              <a:rPr lang="ru-RU" altLang="ru-RU" sz="1300">
                <a:solidFill>
                  <a:schemeClr val="tx2"/>
                </a:solidFill>
              </a:rPr>
            </a:br>
            <a:endParaRPr lang="ru-RU" altLang="ru-RU" sz="1300">
              <a:solidFill>
                <a:schemeClr val="tx2"/>
              </a:solidFill>
            </a:endParaRPr>
          </a:p>
        </p:txBody>
      </p:sp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539750" y="5734050"/>
            <a:ext cx="6691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>
                <a:solidFill>
                  <a:srgbClr val="FF0000"/>
                </a:solidFill>
              </a:rPr>
              <a:t>Пример: </a:t>
            </a:r>
            <a:r>
              <a:rPr lang="ru-RU" altLang="ru-RU">
                <a:solidFill>
                  <a:schemeClr val="tx2"/>
                </a:solidFill>
              </a:rPr>
              <a:t>готеривский ярус Приполярного Урала  на самом деле </a:t>
            </a:r>
          </a:p>
          <a:p>
            <a:r>
              <a:rPr lang="ru-RU" altLang="ru-RU">
                <a:solidFill>
                  <a:schemeClr val="tx2"/>
                </a:solidFill>
              </a:rPr>
              <a:t>оказывается валанжинским.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8590</TotalTime>
  <Words>3175</Words>
  <Application>Microsoft Office PowerPoint</Application>
  <PresentationFormat>Экран (4:3)</PresentationFormat>
  <Paragraphs>597</Paragraphs>
  <Slides>108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108</vt:i4>
      </vt:variant>
    </vt:vector>
  </HeadingPairs>
  <TitlesOfParts>
    <vt:vector size="112" baseType="lpstr">
      <vt:lpstr>Оформление по умолчанию</vt:lpstr>
      <vt:lpstr>Диаграмма</vt:lpstr>
      <vt:lpstr>Документ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Peleomagnetic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Metelkin</dc:creator>
  <cp:lastModifiedBy>TS</cp:lastModifiedBy>
  <cp:revision>296</cp:revision>
  <dcterms:created xsi:type="dcterms:W3CDTF">2005-03-20T08:02:09Z</dcterms:created>
  <dcterms:modified xsi:type="dcterms:W3CDTF">2017-04-18T05:22:02Z</dcterms:modified>
</cp:coreProperties>
</file>