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256" r:id="rId2"/>
    <p:sldId id="545" r:id="rId3"/>
    <p:sldId id="542" r:id="rId4"/>
    <p:sldId id="522" r:id="rId5"/>
    <p:sldId id="523" r:id="rId6"/>
    <p:sldId id="524" r:id="rId7"/>
    <p:sldId id="552" r:id="rId8"/>
    <p:sldId id="525" r:id="rId9"/>
    <p:sldId id="526" r:id="rId10"/>
    <p:sldId id="527" r:id="rId11"/>
    <p:sldId id="528" r:id="rId12"/>
    <p:sldId id="529" r:id="rId13"/>
    <p:sldId id="530" r:id="rId14"/>
    <p:sldId id="539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9900CC"/>
    <a:srgbClr val="FF6600"/>
    <a:srgbClr val="FF33CC"/>
    <a:srgbClr val="F8F8F8"/>
    <a:srgbClr val="EAEAEA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427" autoAdjust="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0DC7BA-944E-4D39-924B-208B6F45E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06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7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C56357-5B88-49C5-A8EE-D4318871E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72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B47C4CCA-F59D-4FFB-8332-8F7355B9ADF5}" type="slidenum">
              <a:rPr lang="ru-RU" altLang="ru-RU" sz="1200" b="0"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162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324ED68C-E274-4660-BFC8-3EAA2E1C711A}" type="slidenum">
              <a:rPr lang="ru-RU" altLang="ru-RU" sz="1200" b="0">
                <a:latin typeface="Arial" panose="020B0604020202020204" pitchFamily="34" charset="0"/>
              </a:rPr>
              <a:pPr/>
              <a:t>12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Далее пояснить на виртуальном кубе</a:t>
            </a:r>
          </a:p>
        </p:txBody>
      </p:sp>
    </p:spTree>
    <p:extLst>
      <p:ext uri="{BB962C8B-B14F-4D97-AF65-F5344CB8AC3E}">
        <p14:creationId xmlns:p14="http://schemas.microsoft.com/office/powerpoint/2010/main" val="148401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AAE6397-8C4E-48B6-B29C-1DE9005D414C}" type="slidenum">
              <a:rPr lang="ru-RU" altLang="ru-RU" sz="1200" b="0">
                <a:latin typeface="Arial" panose="020B0604020202020204" pitchFamily="34" charset="0"/>
              </a:rPr>
              <a:pPr/>
              <a:t>13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Переделать примеры. Вставить вопрос о нулевом круге при равенстве сигм.</a:t>
            </a:r>
          </a:p>
        </p:txBody>
      </p:sp>
    </p:spTree>
    <p:extLst>
      <p:ext uri="{BB962C8B-B14F-4D97-AF65-F5344CB8AC3E}">
        <p14:creationId xmlns:p14="http://schemas.microsoft.com/office/powerpoint/2010/main" val="226478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BCCFABD2-A6C5-416A-BDA1-CBE2AE801505}" type="slidenum">
              <a:rPr lang="ru-RU" altLang="ru-RU" sz="1200" b="0">
                <a:latin typeface="Arial" panose="020B0604020202020204" pitchFamily="34" charset="0"/>
              </a:rPr>
              <a:pPr/>
              <a:t>14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219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653B31ED-CD70-4669-ACE3-028D6DBB7889}" type="slidenum">
              <a:rPr lang="ru-RU" altLang="ru-RU" sz="1200" b="0">
                <a:latin typeface="Arial" panose="020B0604020202020204" pitchFamily="34" charset="0"/>
              </a:rPr>
              <a:pPr/>
              <a:t>16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1108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E89DC494-E08A-4311-A2EC-6F76DD29AAC0}" type="slidenum">
              <a:rPr lang="ru-RU" altLang="ru-RU" sz="1200" b="0">
                <a:latin typeface="Arial" panose="020B0604020202020204" pitchFamily="34" charset="0"/>
              </a:rPr>
              <a:pPr/>
              <a:t>17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81763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B36CBC1F-71D2-4F36-BC3C-54BA6D0AF60C}" type="slidenum">
              <a:rPr lang="ru-RU" altLang="ru-RU" sz="1200" b="0"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911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E87B710-D84D-4D7F-8A6E-8B153FEBAB78}" type="slidenum">
              <a:rPr lang="ru-RU" altLang="ru-RU" sz="1200" b="0"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Добавить рисунки по разным типам расплющивания и вытягивания</a:t>
            </a:r>
          </a:p>
        </p:txBody>
      </p:sp>
    </p:spTree>
    <p:extLst>
      <p:ext uri="{BB962C8B-B14F-4D97-AF65-F5344CB8AC3E}">
        <p14:creationId xmlns:p14="http://schemas.microsoft.com/office/powerpoint/2010/main" val="3415875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8FAEB17E-2399-4D4B-A53E-678DC74C0C2B}" type="slidenum">
              <a:rPr lang="ru-RU" altLang="ru-RU" sz="1200" b="0">
                <a:latin typeface="Arial" panose="020B0604020202020204" pitchFamily="34" charset="0"/>
              </a:rPr>
              <a:pPr/>
              <a:t>20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0843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8FB23037-F6C9-4839-89C8-86C7423D8CF5}" type="slidenum">
              <a:rPr lang="ru-RU" altLang="ru-RU" sz="1200" b="0">
                <a:latin typeface="Arial" panose="020B0604020202020204" pitchFamily="34" charset="0"/>
              </a:rPr>
              <a:pPr/>
              <a:t>21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6705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42AA105-D4DF-424F-85C7-F6619425EA0F}" type="slidenum">
              <a:rPr lang="ru-RU" altLang="ru-RU" sz="1200" b="0"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33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4F001602-6C95-4690-9524-B9CF1830F00C}" type="slidenum">
              <a:rPr lang="ru-RU" altLang="ru-RU" sz="1200" b="0"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На что похожа формула?</a:t>
            </a:r>
          </a:p>
        </p:txBody>
      </p:sp>
    </p:spTree>
    <p:extLst>
      <p:ext uri="{BB962C8B-B14F-4D97-AF65-F5344CB8AC3E}">
        <p14:creationId xmlns:p14="http://schemas.microsoft.com/office/powerpoint/2010/main" val="1938943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8FB23037-F6C9-4839-89C8-86C7423D8CF5}" type="slidenum">
              <a:rPr lang="ru-RU" altLang="ru-RU" sz="1200" b="0">
                <a:latin typeface="Arial" panose="020B0604020202020204" pitchFamily="34" charset="0"/>
              </a:rPr>
              <a:pPr/>
              <a:t>23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6705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42AA105-D4DF-424F-85C7-F6619425EA0F}" type="slidenum">
              <a:rPr lang="ru-RU" altLang="ru-RU" sz="1200" b="0">
                <a:latin typeface="Arial" panose="020B0604020202020204" pitchFamily="34" charset="0"/>
              </a:rPr>
              <a:pPr/>
              <a:t>24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3347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042AA105-D4DF-424F-85C7-F6619425EA0F}" type="slidenum">
              <a:rPr lang="ru-RU" altLang="ru-RU" sz="1200" b="0">
                <a:latin typeface="Arial" panose="020B0604020202020204" pitchFamily="34" charset="0"/>
              </a:rPr>
              <a:pPr/>
              <a:t>25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334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CB0463D1-EBAC-4783-B076-60966F85E1C9}" type="slidenum">
              <a:rPr lang="ru-RU" altLang="ru-RU" sz="1200" b="0">
                <a:latin typeface="Arial" panose="020B0604020202020204" pitchFamily="34" charset="0"/>
              </a:rPr>
              <a:pPr/>
              <a:t>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4874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24C2AD9-3CE3-4416-9F8A-9778FFB3AB83}" type="slidenum">
              <a:rPr lang="ru-RU" altLang="ru-RU" sz="1200" b="0">
                <a:latin typeface="Arial" panose="020B0604020202020204" pitchFamily="34" charset="0"/>
              </a:rPr>
              <a:pPr/>
              <a:t>6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056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24C2AD9-3CE3-4416-9F8A-9778FFB3AB83}" type="slidenum">
              <a:rPr lang="ru-RU" altLang="ru-RU" sz="1200" b="0">
                <a:latin typeface="Arial" panose="020B0604020202020204" pitchFamily="34" charset="0"/>
              </a:rPr>
              <a:pPr/>
              <a:t>7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029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611C9134-0976-4E8A-9E2B-FEB6AD333358}" type="slidenum">
              <a:rPr lang="ru-RU" altLang="ru-RU" sz="1200" b="0">
                <a:latin typeface="Arial" panose="020B0604020202020204" pitchFamily="34" charset="0"/>
              </a:rPr>
              <a:pPr/>
              <a:t>8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936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2B1B856-98F3-4788-A0C6-DC5956600CAE}" type="slidenum">
              <a:rPr lang="ru-RU" altLang="ru-RU" sz="1200" b="0">
                <a:latin typeface="Arial" panose="020B0604020202020204" pitchFamily="34" charset="0"/>
              </a:rPr>
              <a:pPr/>
              <a:t>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2835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4A7731A0-75C2-47D4-B015-3FC42533A1FB}" type="slidenum">
              <a:rPr lang="ru-RU" altLang="ru-RU" sz="1200" b="0">
                <a:latin typeface="Arial" panose="020B0604020202020204" pitchFamily="34" charset="0"/>
              </a:rPr>
              <a:pPr/>
              <a:t>10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7570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51716982-2436-4C34-B4F4-C5D7514A7F31}" type="slidenum">
              <a:rPr lang="ru-RU" altLang="ru-RU" sz="1200" b="0">
                <a:latin typeface="Arial" panose="020B0604020202020204" pitchFamily="34" charset="0"/>
              </a:rPr>
              <a:pPr/>
              <a:t>11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609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60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0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44CAB4-4E15-4426-83F3-CC193E969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70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1714D-7E88-40E7-A11C-08C3D4D1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00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6252-520E-4C96-8988-0A7B60390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94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B7F6-613C-4D4E-9A6C-315DA4919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01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4CA4-659B-43A5-8E6D-78D96DEAF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80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19DC-4767-4604-AE6B-1B4E27CDA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63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7C462-2726-45E4-A138-F623D3C5D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C79B-82CA-4D83-85A0-C37176E0B8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5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D992-9699-4498-97E0-D7EC09D0D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32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D6A6-3534-4357-9238-72BB6E0DA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49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7FFF-E5B9-4EBE-A541-9CF6A19F2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42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B241-DECA-439B-BED7-CF5C9DC4C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16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AD66-819C-435E-BA94-957E155B5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17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597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599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C9CACEB-E07F-4056-B62B-0B066D6EC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9964" name="Rectangle 2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9965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41149"/>
            <a:ext cx="9144000" cy="4967514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Aft>
                <a:spcPct val="100000"/>
              </a:spcAft>
              <a:defRPr/>
            </a:pPr>
            <a: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Структурная геология и геологическое картирование</a:t>
            </a:r>
            <a:b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(2 семестр)</a:t>
            </a:r>
            <a:r>
              <a:rPr lang="ru-RU" altLang="ru-RU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Лекция № </a:t>
            </a:r>
            <a:r>
              <a:rPr lang="en-US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  <a: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«Понятие деформации </a:t>
            </a:r>
            <a:b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напряжения</a:t>
            </a:r>
            <a:r>
              <a:rPr lang="ru-RU" altLang="ru-RU" sz="4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r>
              <a:rPr lang="ru-RU" alt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6481763" y="4586288"/>
            <a:ext cx="0" cy="3603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6138863" y="4606925"/>
            <a:ext cx="215900" cy="719138"/>
          </a:xfrm>
          <a:prstGeom prst="leftBrace">
            <a:avLst>
              <a:gd name="adj1" fmla="val 27757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 rot="-5400000">
            <a:off x="4699001" y="3094037"/>
            <a:ext cx="215900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rot="-5400000">
            <a:off x="5006975" y="3033713"/>
            <a:ext cx="0" cy="10795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4740275" y="4243388"/>
            <a:ext cx="1106488" cy="115728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846763" y="4254500"/>
            <a:ext cx="2576512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834063" y="1489075"/>
            <a:ext cx="0" cy="27844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94300" y="2879725"/>
            <a:ext cx="1928813" cy="20193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etal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495800" y="3167063"/>
            <a:ext cx="661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1д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299450" y="4311650"/>
            <a:ext cx="39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x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645150" y="1150938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z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394200" y="525621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y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rot="5400000" flipH="1">
            <a:off x="7977188" y="3033713"/>
            <a:ext cx="0" cy="10795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rot="-5400000">
            <a:off x="5619751" y="3929062"/>
            <a:ext cx="546100" cy="5238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6481763" y="2224088"/>
            <a:ext cx="0" cy="3603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880350" y="3167063"/>
            <a:ext cx="661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1д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794375" y="2230438"/>
            <a:ext cx="661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3д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538913" y="4822825"/>
            <a:ext cx="66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3д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049963" y="3992563"/>
            <a:ext cx="661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2д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rot="-5400000">
            <a:off x="4287044" y="3391694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rot="-5400000">
            <a:off x="8692357" y="3391693"/>
            <a:ext cx="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6483350" y="4938713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480175" y="1863725"/>
            <a:ext cx="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rot="2772359">
            <a:off x="5514975" y="4391026"/>
            <a:ext cx="1587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294438" y="5318125"/>
            <a:ext cx="56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л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8478838" y="3167063"/>
            <a:ext cx="56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л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502275" y="4535488"/>
            <a:ext cx="563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л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973513" y="3167063"/>
            <a:ext cx="56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л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922963" y="1863725"/>
            <a:ext cx="56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л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564063" y="387985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6792913" y="2079625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945438" y="387985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716588" y="4894263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208588" y="3814763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36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2007117" y="1073090"/>
            <a:ext cx="2625423" cy="1508064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800" b="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1д</a:t>
            </a:r>
            <a:r>
              <a:rPr lang="ru-RU" altLang="ru-RU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=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(</a:t>
            </a:r>
            <a:r>
              <a:rPr lang="ru-RU" altLang="ru-RU" sz="2800" b="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2800" b="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л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800" b="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2д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=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(</a:t>
            </a:r>
            <a:r>
              <a:rPr lang="ru-RU" altLang="ru-RU" sz="2800" b="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2800" b="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л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800" b="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3д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=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(</a:t>
            </a:r>
            <a:r>
              <a:rPr lang="ru-RU" altLang="ru-RU" sz="2800" b="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2800" b="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8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л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</a:t>
            </a:r>
            <a:endParaRPr lang="ru-RU" altLang="ru-RU" sz="24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19493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6350" cy="955646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Если главные напряжения не равны друг другу, но литостатическая компонента присутствует, то ее принято вычитать. В упрощенном понимании остаток от вычитания называют </a:t>
            </a:r>
            <a:r>
              <a:rPr lang="ru-RU" altLang="ru-RU" sz="2200" b="1" dirty="0" err="1" smtClean="0">
                <a:solidFill>
                  <a:srgbClr val="000000"/>
                </a:solidFill>
                <a:effectLst/>
              </a:rPr>
              <a:t>девиаторным</a:t>
            </a:r>
            <a:r>
              <a:rPr lang="en-US" altLang="ru-RU" sz="22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напряжением</a:t>
            </a:r>
            <a:r>
              <a:rPr lang="en-US" altLang="ru-RU" sz="2200" b="1" dirty="0" smtClean="0">
                <a:solidFill>
                  <a:srgbClr val="000000"/>
                </a:solidFill>
                <a:effectLst/>
              </a:rPr>
              <a:t> (</a:t>
            </a:r>
            <a:r>
              <a:rPr lang="en-US" altLang="ru-RU" sz="2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deviatoric</a:t>
            </a:r>
            <a:r>
              <a:rPr lang="en-US" alt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altLang="ru-RU" sz="2200" b="1" dirty="0" smtClean="0">
                <a:solidFill>
                  <a:srgbClr val="000000"/>
                </a:solidFill>
                <a:effectLst/>
              </a:rPr>
              <a:t>)</a:t>
            </a:r>
            <a:endParaRPr lang="ru-RU" altLang="ru-RU" sz="22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9494" name="AutoShape 38"/>
          <p:cNvSpPr>
            <a:spLocks/>
          </p:cNvSpPr>
          <p:nvPr/>
        </p:nvSpPr>
        <p:spPr bwMode="auto">
          <a:xfrm rot="2619922">
            <a:off x="5491163" y="3670300"/>
            <a:ext cx="215900" cy="1068388"/>
          </a:xfrm>
          <a:prstGeom prst="leftBrace">
            <a:avLst>
              <a:gd name="adj1" fmla="val 41238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95" name="AutoShape 39"/>
          <p:cNvSpPr>
            <a:spLocks/>
          </p:cNvSpPr>
          <p:nvPr/>
        </p:nvSpPr>
        <p:spPr bwMode="auto">
          <a:xfrm rot="-5400000">
            <a:off x="8046244" y="3058319"/>
            <a:ext cx="215900" cy="1439862"/>
          </a:xfrm>
          <a:prstGeom prst="leftBrace">
            <a:avLst>
              <a:gd name="adj1" fmla="val 55576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96" name="AutoShape 40"/>
          <p:cNvSpPr>
            <a:spLocks/>
          </p:cNvSpPr>
          <p:nvPr/>
        </p:nvSpPr>
        <p:spPr bwMode="auto">
          <a:xfrm flipH="1">
            <a:off x="6572250" y="1870075"/>
            <a:ext cx="215900" cy="719138"/>
          </a:xfrm>
          <a:prstGeom prst="leftBrace">
            <a:avLst>
              <a:gd name="adj1" fmla="val 27757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0" y="2679700"/>
            <a:ext cx="4230688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В тех случаях, когда, условия не вполне отвечают литостатическим, за литостатическую компоненту принимают усредненное значение напряжений. Поэтому </a:t>
            </a:r>
            <a:r>
              <a:rPr lang="ru-RU" altLang="ru-RU" sz="22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девиаторные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напряжения можно определить и через </a:t>
            </a:r>
            <a:r>
              <a:rPr lang="ru-RU" altLang="ru-RU" sz="22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среднее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арифметическое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058858" name="Group 42"/>
          <p:cNvGrpSpPr>
            <a:grpSpLocks/>
          </p:cNvGrpSpPr>
          <p:nvPr/>
        </p:nvGrpSpPr>
        <p:grpSpPr bwMode="auto">
          <a:xfrm>
            <a:off x="203200" y="4881563"/>
            <a:ext cx="3497263" cy="1817687"/>
            <a:chOff x="128" y="3075"/>
            <a:chExt cx="2203" cy="1145"/>
          </a:xfrm>
          <a:solidFill>
            <a:schemeClr val="tx1"/>
          </a:solidFill>
        </p:grpSpPr>
        <p:sp>
          <p:nvSpPr>
            <p:cNvPr id="1058859" name="Rectangle 43"/>
            <p:cNvSpPr>
              <a:spLocks noChangeArrowheads="1"/>
            </p:cNvSpPr>
            <p:nvPr/>
          </p:nvSpPr>
          <p:spPr bwMode="auto">
            <a:xfrm>
              <a:off x="128" y="3075"/>
              <a:ext cx="2203" cy="1145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763588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182688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01788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latin typeface="Symbol" panose="05050102010706020507" pitchFamily="18" charset="2"/>
                  <a:sym typeface="Symbol" panose="05050102010706020507" pitchFamily="18" charset="2"/>
                </a:rPr>
                <a:t></a:t>
              </a:r>
              <a:r>
                <a:rPr lang="ru-RU" altLang="ru-RU" sz="2800" b="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=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(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latin typeface="Symbol" panose="05050102010706020507" pitchFamily="18" charset="2"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1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+ 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2</a:t>
              </a:r>
              <a:r>
                <a:rPr lang="ru-RU" altLang="ru-RU" sz="2800" b="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+ 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3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)/3</a:t>
              </a:r>
              <a:endParaRPr lang="en-US" altLang="ru-RU" sz="2800" b="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sym typeface="Symbol" panose="05050102010706020507" pitchFamily="18" charset="2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latin typeface="Symbol" panose="05050102010706020507" pitchFamily="18" charset="2"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1д</a:t>
              </a:r>
              <a:r>
                <a:rPr lang="ru-RU" altLang="ru-RU" b="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=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 (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latin typeface="Symbol" panose="05050102010706020507" pitchFamily="18" charset="2"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1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– 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latin typeface="Symbol" panose="05050102010706020507" pitchFamily="18" charset="2"/>
                  <a:sym typeface="Symbol" panose="05050102010706020507" pitchFamily="18" charset="2"/>
                </a:rPr>
                <a:t>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)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2д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=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 (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2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– 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)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3д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=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 (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sz="2800" baseline="-2500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3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 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– </a:t>
              </a:r>
              <a:r>
                <a:rPr lang="ru-RU" altLang="ru-RU" sz="2800" b="0" dirty="0" smtClean="0">
                  <a:solidFill>
                    <a:srgbClr val="000000"/>
                  </a:solidFill>
                  <a:effectLst/>
                  <a:sym typeface="Symbol" panose="05050102010706020507" pitchFamily="18" charset="2"/>
                </a:rPr>
                <a:t></a:t>
              </a:r>
              <a:r>
                <a:rPr lang="ru-RU" altLang="ru-RU" b="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1058860" name="Line 44"/>
            <p:cNvSpPr>
              <a:spLocks noChangeShapeType="1"/>
            </p:cNvSpPr>
            <p:nvPr/>
          </p:nvSpPr>
          <p:spPr bwMode="auto">
            <a:xfrm>
              <a:off x="198" y="3195"/>
              <a:ext cx="117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8861" name="Line 45"/>
            <p:cNvSpPr>
              <a:spLocks noChangeShapeType="1"/>
            </p:cNvSpPr>
            <p:nvPr/>
          </p:nvSpPr>
          <p:spPr bwMode="auto">
            <a:xfrm>
              <a:off x="1285" y="3454"/>
              <a:ext cx="117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8862" name="Line 46"/>
            <p:cNvSpPr>
              <a:spLocks noChangeShapeType="1"/>
            </p:cNvSpPr>
            <p:nvPr/>
          </p:nvSpPr>
          <p:spPr bwMode="auto">
            <a:xfrm>
              <a:off x="1304" y="3713"/>
              <a:ext cx="117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8863" name="Line 47"/>
            <p:cNvSpPr>
              <a:spLocks noChangeShapeType="1"/>
            </p:cNvSpPr>
            <p:nvPr/>
          </p:nvSpPr>
          <p:spPr bwMode="auto">
            <a:xfrm>
              <a:off x="1308" y="3975"/>
              <a:ext cx="117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268538"/>
            <a:ext cx="4440238" cy="24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В отечественной литературе приняты следующие буквенные обозначения напряжений: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</a:t>
            </a:r>
            <a:r>
              <a:rPr lang="ru-RU" altLang="ru-RU" dirty="0" smtClean="0">
                <a:solidFill>
                  <a:srgbClr val="000000"/>
                </a:solidFill>
                <a:cs typeface="Arial" pitchFamily="34" charset="0"/>
                <a:sym typeface="Symbol" panose="05050102010706020507" pitchFamily="18" charset="2"/>
              </a:rPr>
              <a:t>растягивающее</a:t>
            </a:r>
            <a:r>
              <a:rPr lang="ru-RU" altLang="ru-RU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</a:t>
            </a:r>
            <a:endParaRPr lang="ru-RU" altLang="ru-RU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</a:t>
            </a:r>
            <a:r>
              <a:rPr lang="ru-RU" altLang="ru-RU" i="1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среднее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</a:t>
            </a:r>
            <a:endParaRPr lang="en-US" altLang="ru-RU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сжимающее.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32825" cy="2157514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 приповерхностных условиях (при малом литостатическом давлении) одни напряжения будут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растягивающими (растяжение – </a:t>
            </a:r>
            <a:r>
              <a:rPr lang="ru-RU" sz="2200" b="1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tension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)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а другие –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сжимающими (сжатие – </a:t>
            </a:r>
            <a:r>
              <a:rPr lang="ru-RU" altLang="ru-RU" sz="2200" b="1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),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т.е. будут иметь разные знаки.</a:t>
            </a:r>
          </a:p>
          <a:p>
            <a:pPr marL="0" indent="0" eaLnBrk="1" hangingPunct="1">
              <a:lnSpc>
                <a:spcPct val="8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 глубине Земли все напряжения будут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сжимающими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т.е. будут иметь одинаковый знак, но при условии их неравенства, одни из них окажутся </a:t>
            </a: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относительно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растягивающими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 другие – </a:t>
            </a: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относительно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сжимающими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4735513" y="5057775"/>
            <a:ext cx="1106487" cy="1157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842000" y="5068888"/>
            <a:ext cx="25765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5829300" y="2303463"/>
            <a:ext cx="0" cy="27844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5832475" y="3041650"/>
            <a:ext cx="1930400" cy="2022475"/>
          </a:xfrm>
          <a:custGeom>
            <a:avLst/>
            <a:gdLst>
              <a:gd name="T0" fmla="*/ 0 w 1735"/>
              <a:gd name="T1" fmla="*/ 0 h 1736"/>
              <a:gd name="T2" fmla="*/ 1930400 w 1735"/>
              <a:gd name="T3" fmla="*/ 2022475 h 17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35" h="1736">
                <a:moveTo>
                  <a:pt x="0" y="0"/>
                </a:moveTo>
                <a:lnTo>
                  <a:pt x="1735" y="1736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6477000" y="5400675"/>
            <a:ext cx="0" cy="5461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rot="5400000" flipH="1">
            <a:off x="4944269" y="3825081"/>
            <a:ext cx="0" cy="11255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rot="-5400000">
            <a:off x="6793707" y="3528218"/>
            <a:ext cx="527050" cy="5064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0875" name="Text Box 11"/>
          <p:cNvSpPr txBox="1">
            <a:spLocks noChangeArrowheads="1"/>
          </p:cNvSpPr>
          <p:nvPr/>
        </p:nvSpPr>
        <p:spPr bwMode="auto">
          <a:xfrm>
            <a:off x="3816350" y="4191000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189538" y="3729038"/>
            <a:ext cx="1928812" cy="20193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etal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339138" y="49434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x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640388" y="1965325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z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389438" y="6070600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y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rot="-5400000">
            <a:off x="8001000" y="3819525"/>
            <a:ext cx="0" cy="11366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-5400000">
            <a:off x="5633244" y="4742657"/>
            <a:ext cx="527050" cy="5064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6477000" y="2882900"/>
            <a:ext cx="0" cy="503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0883" name="Text Box 19"/>
          <p:cNvSpPr txBox="1">
            <a:spLocks noChangeArrowheads="1"/>
          </p:cNvSpPr>
          <p:nvPr/>
        </p:nvSpPr>
        <p:spPr bwMode="auto">
          <a:xfrm>
            <a:off x="8566150" y="4197350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060884" name="Text Box 20"/>
          <p:cNvSpPr txBox="1">
            <a:spLocks noChangeArrowheads="1"/>
          </p:cNvSpPr>
          <p:nvPr/>
        </p:nvSpPr>
        <p:spPr bwMode="auto">
          <a:xfrm>
            <a:off x="6211888" y="2541588"/>
            <a:ext cx="573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60885" name="Text Box 21"/>
          <p:cNvSpPr txBox="1">
            <a:spLocks noChangeArrowheads="1"/>
          </p:cNvSpPr>
          <p:nvPr/>
        </p:nvSpPr>
        <p:spPr bwMode="auto">
          <a:xfrm>
            <a:off x="6213475" y="5946775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60886" name="Text Box 22"/>
          <p:cNvSpPr txBox="1">
            <a:spLocks noChangeArrowheads="1"/>
          </p:cNvSpPr>
          <p:nvPr/>
        </p:nvSpPr>
        <p:spPr bwMode="auto">
          <a:xfrm>
            <a:off x="5253038" y="5203825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60887" name="Rectangle 23"/>
          <p:cNvSpPr>
            <a:spLocks noChangeArrowheads="1"/>
          </p:cNvSpPr>
          <p:nvPr/>
        </p:nvSpPr>
        <p:spPr bwMode="auto">
          <a:xfrm>
            <a:off x="377010" y="5073049"/>
            <a:ext cx="3513137" cy="154622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В западной литературе приняты обратные обозначения напряжений: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baseline="-25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– </a:t>
            </a:r>
            <a:r>
              <a:rPr lang="ru-RU" altLang="ru-RU" sz="2000" i="1" dirty="0">
                <a:solidFill>
                  <a:srgbClr val="000000"/>
                </a:solidFill>
                <a:sym typeface="Symbol" panose="05050102010706020507" pitchFamily="18" charset="2"/>
              </a:rPr>
              <a:t>сжимающее</a:t>
            </a:r>
            <a:endParaRPr lang="ru-RU" altLang="ru-RU" i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ru-RU" altLang="ru-RU" baseline="-25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– </a:t>
            </a:r>
            <a:r>
              <a:rPr lang="ru-RU" altLang="ru-RU" sz="2000" i="1" dirty="0">
                <a:solidFill>
                  <a:srgbClr val="000000"/>
                </a:solidFill>
                <a:sym typeface="Symbol" panose="05050102010706020507" pitchFamily="18" charset="2"/>
              </a:rPr>
              <a:t>растягивающее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617788" y="466725"/>
            <a:ext cx="6526212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При известных максимальном и минимальном главных напряжениях для определения величины нормального и тангенциального напряжений в любой плоскости сечения удобно использовать диаграмму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Мора (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1882), </a:t>
            </a:r>
            <a:endParaRPr lang="en-US" altLang="ru-RU" sz="2200" b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или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"</a:t>
            </a:r>
            <a:r>
              <a:rPr lang="ru-RU" altLang="ru-RU" sz="2200" dirty="0">
                <a:solidFill>
                  <a:srgbClr val="000000"/>
                </a:solidFill>
              </a:rPr>
              <a:t>Круг Мора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"</a:t>
            </a:r>
            <a:r>
              <a:rPr lang="en-US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ru-RU" sz="2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Mohr</a:t>
            </a: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,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где: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638550" y="0"/>
            <a:ext cx="5505450" cy="427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Графический расчет напряжений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90963" y="1990725"/>
            <a:ext cx="5203825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ось абсцисс (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нормальное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напряжение)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ось ординат (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тангенциальное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напряжение)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главное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максимальное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напряжение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главное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минимальное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напряжение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</a:t>
            </a:r>
            <a:r>
              <a:rPr lang="ru-RU" altLang="ru-RU" sz="220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+</a:t>
            </a:r>
            <a:r>
              <a:rPr lang="ru-RU" altLang="ru-RU" sz="220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)/2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начало радиуса-вектора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)/2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длина радиуса-вектора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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угол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между заданной плоскостью и вектором 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минимального (</a:t>
            </a:r>
            <a:r>
              <a:rPr lang="ru-RU" altLang="ru-RU" sz="2200" dirty="0">
                <a:solidFill>
                  <a:srgbClr val="000000"/>
                </a:solidFill>
                <a:latin typeface="Arial Narrow" pitchFamily="34" charset="0"/>
                <a:sym typeface="Symbol" panose="05050102010706020507" pitchFamily="18" charset="2"/>
              </a:rPr>
              <a:t>сжимающего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!)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главного напряжения 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en-US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endParaRPr lang="ru-RU" altLang="ru-RU" sz="2200" b="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и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искомое нормальное напряжение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</a:t>
            </a:r>
            <a:r>
              <a:rPr lang="ru-RU" altLang="ru-RU" sz="2200" baseline="-25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и</a:t>
            </a:r>
            <a:r>
              <a:rPr lang="ru-RU" altLang="ru-RU" sz="22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искомое тангенциальное напряжение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27025" y="5133975"/>
            <a:ext cx="3425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327025" y="3790950"/>
            <a:ext cx="0" cy="2424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Oval 7"/>
          <p:cNvSpPr>
            <a:spLocks noChangeAspect="1" noChangeArrowheads="1"/>
          </p:cNvSpPr>
          <p:nvPr/>
        </p:nvSpPr>
        <p:spPr bwMode="auto">
          <a:xfrm>
            <a:off x="1046163" y="4054475"/>
            <a:ext cx="2159000" cy="2159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27025" y="5133975"/>
            <a:ext cx="7191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322263" y="5133975"/>
            <a:ext cx="2879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AutoShape 10"/>
          <p:cNvSpPr>
            <a:spLocks/>
          </p:cNvSpPr>
          <p:nvPr/>
        </p:nvSpPr>
        <p:spPr bwMode="auto">
          <a:xfrm rot="-5400000">
            <a:off x="525463" y="4935537"/>
            <a:ext cx="323850" cy="720725"/>
          </a:xfrm>
          <a:prstGeom prst="leftBrace">
            <a:avLst>
              <a:gd name="adj1" fmla="val 18546"/>
              <a:gd name="adj2" fmla="val 50000"/>
            </a:avLst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2127250" y="4270375"/>
            <a:ext cx="647700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5763" y="5233988"/>
            <a:ext cx="48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457325" y="5126038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01663" y="4524375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(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+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)/2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746250" y="3502025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(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–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)/2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 flipV="1">
            <a:off x="2343150" y="3900488"/>
            <a:ext cx="142875" cy="730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52400" y="3338513"/>
            <a:ext cx="33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482975" y="499268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endParaRPr lang="ru-RU" altLang="ru-RU" sz="2800" baseline="-2500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27025" y="4270375"/>
            <a:ext cx="244792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774950" y="4270375"/>
            <a:ext cx="0" cy="863600"/>
          </a:xfrm>
          <a:prstGeom prst="line">
            <a:avLst/>
          </a:prstGeom>
          <a:noFill/>
          <a:ln w="28575">
            <a:solidFill>
              <a:srgbClr val="FF33CC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808038" y="3789363"/>
            <a:ext cx="49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и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738438" y="458152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33CC"/>
                </a:solidFill>
                <a:sym typeface="Symbol" panose="05050102010706020507" pitchFamily="18" charset="2"/>
              </a:rPr>
              <a:t></a:t>
            </a:r>
            <a:r>
              <a:rPr lang="ru-RU" altLang="ru-RU" sz="2400" baseline="-25000">
                <a:solidFill>
                  <a:srgbClr val="FF33CC"/>
                </a:solidFill>
                <a:sym typeface="Symbol" panose="05050102010706020507" pitchFamily="18" charset="2"/>
              </a:rPr>
              <a:t>и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127250" y="5207000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00"/>
                </a:solidFill>
              </a:rPr>
              <a:t>2</a:t>
            </a:r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2343150" y="4918075"/>
            <a:ext cx="265113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7" name="Arc 25"/>
          <p:cNvSpPr>
            <a:spLocks/>
          </p:cNvSpPr>
          <p:nvPr/>
        </p:nvSpPr>
        <p:spPr bwMode="auto">
          <a:xfrm>
            <a:off x="2392363" y="4775200"/>
            <a:ext cx="287337" cy="358775"/>
          </a:xfrm>
          <a:custGeom>
            <a:avLst/>
            <a:gdLst>
              <a:gd name="T0" fmla="*/ 0 w 21600"/>
              <a:gd name="T1" fmla="*/ 0 h 21600"/>
              <a:gd name="T2" fmla="*/ 287337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AutoShape 26"/>
          <p:cNvSpPr>
            <a:spLocks/>
          </p:cNvSpPr>
          <p:nvPr/>
        </p:nvSpPr>
        <p:spPr bwMode="auto">
          <a:xfrm rot="5400000" flipV="1">
            <a:off x="1106488" y="4113212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79" name="AutoShape 27"/>
          <p:cNvSpPr>
            <a:spLocks/>
          </p:cNvSpPr>
          <p:nvPr/>
        </p:nvSpPr>
        <p:spPr bwMode="auto">
          <a:xfrm rot="-5400000">
            <a:off x="1649413" y="3786187"/>
            <a:ext cx="215900" cy="2886075"/>
          </a:xfrm>
          <a:prstGeom prst="leftBrace">
            <a:avLst>
              <a:gd name="adj1" fmla="val 111397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80" name="Picture 28" descr="Отто М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8900"/>
            <a:ext cx="2414588" cy="323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1801813" y="2723346"/>
            <a:ext cx="1749425" cy="5175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600" dirty="0" err="1">
                <a:solidFill>
                  <a:srgbClr val="000000"/>
                </a:solidFill>
              </a:rPr>
              <a:t>Кристиан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</a:rPr>
              <a:t>Отто</a:t>
            </a:r>
            <a:r>
              <a:rPr lang="ru-RU" altLang="ru-RU" sz="1600" dirty="0">
                <a:solidFill>
                  <a:srgbClr val="000000"/>
                </a:solidFill>
              </a:rPr>
              <a:t> Мор (183</a:t>
            </a:r>
            <a:r>
              <a:rPr lang="en-US" altLang="ru-RU" sz="1600" dirty="0">
                <a:solidFill>
                  <a:srgbClr val="000000"/>
                </a:solidFill>
              </a:rPr>
              <a:t>5</a:t>
            </a:r>
            <a:r>
              <a:rPr lang="ru-RU" altLang="ru-RU" sz="1600" dirty="0">
                <a:solidFill>
                  <a:srgbClr val="000000"/>
                </a:solidFill>
              </a:rPr>
              <a:t>-1918)</a:t>
            </a: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319088" y="5133975"/>
            <a:ext cx="7302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409575" y="2054225"/>
            <a:ext cx="3387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409575" y="609600"/>
            <a:ext cx="0" cy="2752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Oval 4"/>
          <p:cNvSpPr>
            <a:spLocks noChangeAspect="1" noChangeArrowheads="1"/>
          </p:cNvSpPr>
          <p:nvPr/>
        </p:nvSpPr>
        <p:spPr bwMode="auto">
          <a:xfrm>
            <a:off x="1128713" y="974725"/>
            <a:ext cx="2159000" cy="21590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09575" y="2054225"/>
            <a:ext cx="7191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04813" y="2054225"/>
            <a:ext cx="2879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92125" y="1555750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="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28975" y="1619250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="0" baseline="-250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34950" y="157163"/>
            <a:ext cx="33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735388" y="1717675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endParaRPr lang="ru-RU" altLang="ru-RU" sz="2800" b="0" baseline="-2500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35250" y="57150"/>
            <a:ext cx="6375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25000"/>
              </a:spcAft>
            </a:pPr>
            <a:r>
              <a:rPr lang="ru-RU" altLang="ru-RU" b="0">
                <a:solidFill>
                  <a:srgbClr val="000000"/>
                </a:solidFill>
              </a:rPr>
              <a:t>Величина тангенциального напряжения плавно меняется по мере изменения угла между вектором главного сжимающего напряжения и искомой плоскостью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4102100"/>
            <a:ext cx="190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ru-RU" altLang="ru-RU" sz="2000">
                <a:solidFill>
                  <a:srgbClr val="000000"/>
                </a:solidFill>
              </a:rPr>
              <a:t>Крайние случаи:</a:t>
            </a:r>
          </a:p>
        </p:txBody>
      </p:sp>
      <p:sp>
        <p:nvSpPr>
          <p:cNvPr id="1064973" name="Text Box 13"/>
          <p:cNvSpPr txBox="1">
            <a:spLocks noChangeArrowheads="1"/>
          </p:cNvSpPr>
          <p:nvPr/>
        </p:nvSpPr>
        <p:spPr bwMode="auto">
          <a:xfrm>
            <a:off x="2697163" y="3752850"/>
            <a:ext cx="2965450" cy="94932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Как изобразить круг Мора при условии </a:t>
            </a:r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ru-RU" altLang="ru-RU" sz="2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grpSp>
        <p:nvGrpSpPr>
          <p:cNvPr id="1064974" name="Group 14"/>
          <p:cNvGrpSpPr>
            <a:grpSpLocks/>
          </p:cNvGrpSpPr>
          <p:nvPr/>
        </p:nvGrpSpPr>
        <p:grpSpPr bwMode="auto">
          <a:xfrm>
            <a:off x="20638" y="1789113"/>
            <a:ext cx="8583612" cy="3984625"/>
            <a:chOff x="13" y="1139"/>
            <a:chExt cx="5407" cy="2510"/>
          </a:xfrm>
        </p:grpSpPr>
        <p:grpSp>
          <p:nvGrpSpPr>
            <p:cNvPr id="25660" name="Group 15"/>
            <p:cNvGrpSpPr>
              <a:grpSpLocks/>
            </p:cNvGrpSpPr>
            <p:nvPr/>
          </p:nvGrpSpPr>
          <p:grpSpPr bwMode="auto">
            <a:xfrm>
              <a:off x="732" y="1139"/>
              <a:ext cx="680" cy="181"/>
              <a:chOff x="532" y="2541"/>
              <a:chExt cx="680" cy="181"/>
            </a:xfrm>
          </p:grpSpPr>
          <p:sp>
            <p:nvSpPr>
              <p:cNvPr id="25674" name="Line 16"/>
              <p:cNvSpPr>
                <a:spLocks noChangeShapeType="1"/>
              </p:cNvSpPr>
              <p:nvPr/>
            </p:nvSpPr>
            <p:spPr bwMode="auto">
              <a:xfrm flipH="1">
                <a:off x="532" y="2704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5" name="Text Box 17"/>
              <p:cNvSpPr txBox="1">
                <a:spLocks noChangeArrowheads="1"/>
              </p:cNvSpPr>
              <p:nvPr/>
            </p:nvSpPr>
            <p:spPr bwMode="auto">
              <a:xfrm>
                <a:off x="554" y="2541"/>
                <a:ext cx="18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ru-RU" altLang="ru-RU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25661" name="Group 18"/>
            <p:cNvGrpSpPr>
              <a:grpSpLocks/>
            </p:cNvGrpSpPr>
            <p:nvPr/>
          </p:nvGrpSpPr>
          <p:grpSpPr bwMode="auto">
            <a:xfrm>
              <a:off x="13" y="2033"/>
              <a:ext cx="5407" cy="1616"/>
              <a:chOff x="13" y="2033"/>
              <a:chExt cx="5407" cy="1616"/>
            </a:xfrm>
          </p:grpSpPr>
          <p:sp>
            <p:nvSpPr>
              <p:cNvPr id="25662" name="Text Box 19"/>
              <p:cNvSpPr txBox="1">
                <a:spLocks noChangeArrowheads="1"/>
              </p:cNvSpPr>
              <p:nvPr/>
            </p:nvSpPr>
            <p:spPr bwMode="auto">
              <a:xfrm>
                <a:off x="13" y="3384"/>
                <a:ext cx="5407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ru-RU" altLang="ru-RU" sz="2400" b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ru-RU" altLang="ru-RU" sz="2400" b="0">
                    <a:solidFill>
                      <a:srgbClr val="000000"/>
                    </a:solidFill>
                  </a:rPr>
                  <a:t>) если </a:t>
                </a:r>
                <a:r>
                  <a:rPr lang="ru-RU" altLang="ru-RU" sz="2400" b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 = 90</a:t>
                </a:r>
                <a:r>
                  <a:rPr lang="ru-RU" altLang="ru-RU" sz="2400">
                    <a:solidFill>
                      <a:srgbClr val="000000"/>
                    </a:solidFill>
                    <a:sym typeface="Symbol" panose="05050102010706020507" pitchFamily="18" charset="2"/>
                  </a:rPr>
                  <a:t></a:t>
                </a:r>
                <a:r>
                  <a:rPr lang="ru-RU" altLang="ru-RU" sz="2400" b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(2 = 180</a:t>
                </a:r>
                <a:r>
                  <a:rPr lang="ru-RU" altLang="ru-RU" sz="2400">
                    <a:solidFill>
                      <a:srgbClr val="000000"/>
                    </a:solidFill>
                    <a:sym typeface="Symbol" panose="05050102010706020507" pitchFamily="18" charset="2"/>
                  </a:rPr>
                  <a:t></a:t>
                </a:r>
                <a:r>
                  <a:rPr lang="ru-RU" altLang="ru-RU" sz="2400" b="0">
                    <a:solidFill>
                      <a:srgbClr val="00000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ru-RU" altLang="ru-RU" sz="2400" b="0">
                    <a:solidFill>
                      <a:srgbClr val="000000"/>
                    </a:solidFill>
                  </a:rPr>
                  <a:t>, то </a:t>
                </a:r>
                <a:r>
                  <a:rPr lang="ru-RU" altLang="ru-RU" sz="2400" b="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aseline="-25000">
                    <a:solidFill>
                      <a:srgbClr val="000000"/>
                    </a:solidFill>
                    <a:sym typeface="Symbol" panose="05050102010706020507" pitchFamily="18" charset="2"/>
                  </a:rPr>
                  <a:t>и</a:t>
                </a:r>
                <a:r>
                  <a:rPr lang="ru-RU" altLang="ru-RU" sz="2400" b="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ru-RU" sz="2400" b="0">
                    <a:solidFill>
                      <a:srgbClr val="000000"/>
                    </a:solidFill>
                  </a:rPr>
                  <a:t>= </a:t>
                </a:r>
                <a:r>
                  <a:rPr lang="ru-RU" altLang="ru-RU" sz="2400" b="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="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</a:t>
                </a:r>
                <a:r>
                  <a:rPr lang="ru-RU" altLang="ru-RU" sz="2400" b="0">
                    <a:solidFill>
                      <a:srgbClr val="000000"/>
                    </a:solidFill>
                  </a:rPr>
                  <a:t>, а </a:t>
                </a:r>
                <a:r>
                  <a:rPr lang="ru-RU" altLang="ru-RU" sz="2400" b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</a:t>
                </a:r>
                <a:r>
                  <a:rPr lang="ru-RU" altLang="ru-RU" sz="2400" baseline="-25000">
                    <a:solidFill>
                      <a:srgbClr val="000000"/>
                    </a:solidFill>
                    <a:sym typeface="Symbol" panose="05050102010706020507" pitchFamily="18" charset="2"/>
                  </a:rPr>
                  <a:t>и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ru-RU" altLang="ru-RU" sz="2400" b="0">
                    <a:solidFill>
                      <a:srgbClr val="000000"/>
                    </a:solidFill>
                  </a:rPr>
                  <a:t>= </a:t>
                </a:r>
                <a:r>
                  <a:rPr lang="ru-RU" altLang="ru-RU" sz="2400" b="0">
                    <a:solidFill>
                      <a:srgbClr val="000000"/>
                    </a:solidFill>
                    <a:sym typeface="Symbol" panose="05050102010706020507" pitchFamily="18" charset="2"/>
                  </a:rPr>
                  <a:t>0;</a:t>
                </a:r>
                <a:r>
                  <a:rPr lang="ru-RU" altLang="ru-RU" sz="2400" b="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</a:p>
            </p:txBody>
          </p:sp>
          <p:sp>
            <p:nvSpPr>
              <p:cNvPr id="25663" name="Rectangle 20" descr="Белый мрамор"/>
              <p:cNvSpPr>
                <a:spLocks noChangeArrowheads="1"/>
              </p:cNvSpPr>
              <p:nvPr/>
            </p:nvSpPr>
            <p:spPr bwMode="auto">
              <a:xfrm>
                <a:off x="1634" y="2409"/>
                <a:ext cx="603" cy="603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64" name="AutoShape 21"/>
              <p:cNvSpPr>
                <a:spLocks noChangeArrowheads="1"/>
              </p:cNvSpPr>
              <p:nvPr/>
            </p:nvSpPr>
            <p:spPr bwMode="auto">
              <a:xfrm rot="5400000">
                <a:off x="1806" y="2194"/>
                <a:ext cx="261" cy="180"/>
              </a:xfrm>
              <a:prstGeom prst="rightArrow">
                <a:avLst>
                  <a:gd name="adj1" fmla="val 50000"/>
                  <a:gd name="adj2" fmla="val 36250"/>
                </a:avLst>
              </a:prstGeom>
              <a:solidFill>
                <a:srgbClr val="B2B2B2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65" name="AutoShape 22"/>
              <p:cNvSpPr>
                <a:spLocks noChangeArrowheads="1"/>
              </p:cNvSpPr>
              <p:nvPr/>
            </p:nvSpPr>
            <p:spPr bwMode="auto">
              <a:xfrm rot="16200000" flipV="1">
                <a:off x="1806" y="3052"/>
                <a:ext cx="261" cy="180"/>
              </a:xfrm>
              <a:prstGeom prst="rightArrow">
                <a:avLst>
                  <a:gd name="adj1" fmla="val 50000"/>
                  <a:gd name="adj2" fmla="val 36250"/>
                </a:avLst>
              </a:prstGeom>
              <a:solidFill>
                <a:srgbClr val="B2B2B2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66" name="AutoShape 23"/>
              <p:cNvSpPr>
                <a:spLocks noChangeArrowheads="1"/>
              </p:cNvSpPr>
              <p:nvPr/>
            </p:nvSpPr>
            <p:spPr bwMode="auto">
              <a:xfrm flipH="1">
                <a:off x="1287" y="2634"/>
                <a:ext cx="362" cy="180"/>
              </a:xfrm>
              <a:prstGeom prst="rightArrow">
                <a:avLst>
                  <a:gd name="adj1" fmla="val 50000"/>
                  <a:gd name="adj2" fmla="val 50278"/>
                </a:avLst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67" name="AutoShape 24"/>
              <p:cNvSpPr>
                <a:spLocks noChangeArrowheads="1"/>
              </p:cNvSpPr>
              <p:nvPr/>
            </p:nvSpPr>
            <p:spPr bwMode="auto">
              <a:xfrm>
                <a:off x="2221" y="2630"/>
                <a:ext cx="362" cy="180"/>
              </a:xfrm>
              <a:prstGeom prst="rightArrow">
                <a:avLst>
                  <a:gd name="adj1" fmla="val 50000"/>
                  <a:gd name="adj2" fmla="val 50278"/>
                </a:avLst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668" name="Rectangle 25"/>
              <p:cNvSpPr>
                <a:spLocks noChangeArrowheads="1"/>
              </p:cNvSpPr>
              <p:nvPr/>
            </p:nvSpPr>
            <p:spPr bwMode="auto">
              <a:xfrm>
                <a:off x="1965" y="2033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</a:t>
                </a:r>
              </a:p>
            </p:txBody>
          </p:sp>
          <p:sp>
            <p:nvSpPr>
              <p:cNvPr id="25669" name="Rectangle 26"/>
              <p:cNvSpPr>
                <a:spLocks noChangeArrowheads="1"/>
              </p:cNvSpPr>
              <p:nvPr/>
            </p:nvSpPr>
            <p:spPr bwMode="auto">
              <a:xfrm>
                <a:off x="1968" y="3009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3</a:t>
                </a:r>
              </a:p>
            </p:txBody>
          </p:sp>
          <p:sp>
            <p:nvSpPr>
              <p:cNvPr id="25670" name="Rectangle 27"/>
              <p:cNvSpPr>
                <a:spLocks noChangeArrowheads="1"/>
              </p:cNvSpPr>
              <p:nvPr/>
            </p:nvSpPr>
            <p:spPr bwMode="auto">
              <a:xfrm>
                <a:off x="1234" y="2398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25671" name="Rectangle 28"/>
              <p:cNvSpPr>
                <a:spLocks noChangeArrowheads="1"/>
              </p:cNvSpPr>
              <p:nvPr/>
            </p:nvSpPr>
            <p:spPr bwMode="auto">
              <a:xfrm>
                <a:off x="2343" y="2394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25672" name="Line 29"/>
              <p:cNvSpPr>
                <a:spLocks noChangeShapeType="1"/>
              </p:cNvSpPr>
              <p:nvPr/>
            </p:nvSpPr>
            <p:spPr bwMode="auto">
              <a:xfrm rot="-5400000">
                <a:off x="1932" y="2423"/>
                <a:ext cx="0" cy="59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3" name="Text Box 30"/>
              <p:cNvSpPr txBox="1">
                <a:spLocks noChangeArrowheads="1"/>
              </p:cNvSpPr>
              <p:nvPr/>
            </p:nvSpPr>
            <p:spPr bwMode="auto">
              <a:xfrm>
                <a:off x="1569" y="2089"/>
                <a:ext cx="216" cy="2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ru-RU" altLang="ru-RU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64991" name="Group 31"/>
          <p:cNvGrpSpPr>
            <a:grpSpLocks/>
          </p:cNvGrpSpPr>
          <p:nvPr/>
        </p:nvGrpSpPr>
        <p:grpSpPr bwMode="auto">
          <a:xfrm>
            <a:off x="0" y="2041525"/>
            <a:ext cx="8583613" cy="4222750"/>
            <a:chOff x="0" y="1298"/>
            <a:chExt cx="5407" cy="2660"/>
          </a:xfrm>
        </p:grpSpPr>
        <p:grpSp>
          <p:nvGrpSpPr>
            <p:cNvPr id="25643" name="Group 32"/>
            <p:cNvGrpSpPr>
              <a:grpSpLocks/>
            </p:cNvGrpSpPr>
            <p:nvPr/>
          </p:nvGrpSpPr>
          <p:grpSpPr bwMode="auto">
            <a:xfrm>
              <a:off x="1398" y="1298"/>
              <a:ext cx="680" cy="181"/>
              <a:chOff x="1212" y="2700"/>
              <a:chExt cx="680" cy="181"/>
            </a:xfrm>
          </p:grpSpPr>
          <p:sp>
            <p:nvSpPr>
              <p:cNvPr id="25658" name="Line 33"/>
              <p:cNvSpPr>
                <a:spLocks noChangeShapeType="1"/>
              </p:cNvSpPr>
              <p:nvPr/>
            </p:nvSpPr>
            <p:spPr bwMode="auto">
              <a:xfrm>
                <a:off x="1212" y="2704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9" name="Text Box 34"/>
              <p:cNvSpPr txBox="1">
                <a:spLocks noChangeArrowheads="1"/>
              </p:cNvSpPr>
              <p:nvPr/>
            </p:nvSpPr>
            <p:spPr bwMode="auto">
              <a:xfrm>
                <a:off x="1617" y="2700"/>
                <a:ext cx="18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ru-RU" altLang="ru-RU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25644" name="Group 35"/>
            <p:cNvGrpSpPr>
              <a:grpSpLocks/>
            </p:cNvGrpSpPr>
            <p:nvPr/>
          </p:nvGrpSpPr>
          <p:grpSpPr bwMode="auto">
            <a:xfrm>
              <a:off x="0" y="2036"/>
              <a:ext cx="5407" cy="1922"/>
              <a:chOff x="0" y="2036"/>
              <a:chExt cx="5407" cy="1922"/>
            </a:xfrm>
          </p:grpSpPr>
          <p:sp>
            <p:nvSpPr>
              <p:cNvPr id="25645" name="Rectangle 36"/>
              <p:cNvSpPr>
                <a:spLocks noChangeArrowheads="1"/>
              </p:cNvSpPr>
              <p:nvPr/>
            </p:nvSpPr>
            <p:spPr bwMode="auto">
              <a:xfrm>
                <a:off x="2658" y="2401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</a:p>
            </p:txBody>
          </p:sp>
          <p:grpSp>
            <p:nvGrpSpPr>
              <p:cNvPr id="25646" name="Group 37"/>
              <p:cNvGrpSpPr>
                <a:grpSpLocks/>
              </p:cNvGrpSpPr>
              <p:nvPr/>
            </p:nvGrpSpPr>
            <p:grpSpPr bwMode="auto">
              <a:xfrm>
                <a:off x="0" y="2036"/>
                <a:ext cx="5407" cy="1922"/>
                <a:chOff x="0" y="2036"/>
                <a:chExt cx="5407" cy="1922"/>
              </a:xfrm>
            </p:grpSpPr>
            <p:sp>
              <p:nvSpPr>
                <p:cNvPr id="2564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0" y="3693"/>
                  <a:ext cx="5407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lang="ru-RU" altLang="ru-RU" sz="2400" b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) если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 = 2 = 0</a:t>
                  </a:r>
                  <a:r>
                    <a:rPr lang="ru-RU" altLang="ru-RU" sz="24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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, то </a:t>
                  </a:r>
                  <a:r>
                    <a:rPr lang="ru-RU" altLang="ru-RU" sz="2400" b="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и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= </a:t>
                  </a:r>
                  <a:r>
                    <a:rPr lang="ru-RU" altLang="ru-RU" sz="2400" b="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, а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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и 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=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0;</a:t>
                  </a:r>
                  <a:endParaRPr lang="ru-RU" altLang="ru-RU" sz="2400" b="0" baseline="-2500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5648" name="Rectangle 39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3058" y="2412"/>
                  <a:ext cx="603" cy="603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49" name="AutoShape 40"/>
                <p:cNvSpPr>
                  <a:spLocks noChangeArrowheads="1"/>
                </p:cNvSpPr>
                <p:nvPr/>
              </p:nvSpPr>
              <p:spPr bwMode="auto">
                <a:xfrm rot="5400000">
                  <a:off x="3230" y="2197"/>
                  <a:ext cx="261" cy="180"/>
                </a:xfrm>
                <a:prstGeom prst="rightArrow">
                  <a:avLst>
                    <a:gd name="adj1" fmla="val 50000"/>
                    <a:gd name="adj2" fmla="val 36250"/>
                  </a:avLst>
                </a:prstGeom>
                <a:solidFill>
                  <a:srgbClr val="B2B2B2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50" name="AutoShape 41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3230" y="3055"/>
                  <a:ext cx="261" cy="180"/>
                </a:xfrm>
                <a:prstGeom prst="rightArrow">
                  <a:avLst>
                    <a:gd name="adj1" fmla="val 50000"/>
                    <a:gd name="adj2" fmla="val 36250"/>
                  </a:avLst>
                </a:prstGeom>
                <a:solidFill>
                  <a:srgbClr val="B2B2B2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51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2711" y="2637"/>
                  <a:ext cx="362" cy="180"/>
                </a:xfrm>
                <a:prstGeom prst="rightArrow">
                  <a:avLst>
                    <a:gd name="adj1" fmla="val 50000"/>
                    <a:gd name="adj2" fmla="val 50278"/>
                  </a:avLst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52" name="AutoShape 43"/>
                <p:cNvSpPr>
                  <a:spLocks noChangeArrowheads="1"/>
                </p:cNvSpPr>
                <p:nvPr/>
              </p:nvSpPr>
              <p:spPr bwMode="auto">
                <a:xfrm>
                  <a:off x="3645" y="2633"/>
                  <a:ext cx="362" cy="180"/>
                </a:xfrm>
                <a:prstGeom prst="rightArrow">
                  <a:avLst>
                    <a:gd name="adj1" fmla="val 50000"/>
                    <a:gd name="adj2" fmla="val 50278"/>
                  </a:avLst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53" name="Rectangle 44"/>
                <p:cNvSpPr>
                  <a:spLocks noChangeArrowheads="1"/>
                </p:cNvSpPr>
                <p:nvPr/>
              </p:nvSpPr>
              <p:spPr bwMode="auto">
                <a:xfrm>
                  <a:off x="3389" y="2036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</a:p>
              </p:txBody>
            </p:sp>
            <p:sp>
              <p:nvSpPr>
                <p:cNvPr id="25654" name="Rectangle 45"/>
                <p:cNvSpPr>
                  <a:spLocks noChangeArrowheads="1"/>
                </p:cNvSpPr>
                <p:nvPr/>
              </p:nvSpPr>
              <p:spPr bwMode="auto">
                <a:xfrm>
                  <a:off x="3392" y="3012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</a:p>
              </p:txBody>
            </p:sp>
            <p:sp>
              <p:nvSpPr>
                <p:cNvPr id="25655" name="Rectangle 46"/>
                <p:cNvSpPr>
                  <a:spLocks noChangeArrowheads="1"/>
                </p:cNvSpPr>
                <p:nvPr/>
              </p:nvSpPr>
              <p:spPr bwMode="auto">
                <a:xfrm>
                  <a:off x="3767" y="2397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</a:p>
              </p:txBody>
            </p:sp>
            <p:sp>
              <p:nvSpPr>
                <p:cNvPr id="25656" name="Line 47"/>
                <p:cNvSpPr>
                  <a:spLocks noChangeShapeType="1"/>
                </p:cNvSpPr>
                <p:nvPr/>
              </p:nvSpPr>
              <p:spPr bwMode="auto">
                <a:xfrm rot="10800000">
                  <a:off x="3360" y="2417"/>
                  <a:ext cx="0" cy="59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000" y="2085"/>
                  <a:ext cx="216" cy="29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</a:t>
                  </a:r>
                  <a:endPara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65009" name="Group 49"/>
          <p:cNvGrpSpPr>
            <a:grpSpLocks/>
          </p:cNvGrpSpPr>
          <p:nvPr/>
        </p:nvGrpSpPr>
        <p:grpSpPr bwMode="auto">
          <a:xfrm>
            <a:off x="22225" y="549275"/>
            <a:ext cx="8677275" cy="6210300"/>
            <a:chOff x="14" y="346"/>
            <a:chExt cx="5466" cy="3912"/>
          </a:xfrm>
        </p:grpSpPr>
        <p:grpSp>
          <p:nvGrpSpPr>
            <p:cNvPr id="25619" name="Group 50"/>
            <p:cNvGrpSpPr>
              <a:grpSpLocks/>
            </p:cNvGrpSpPr>
            <p:nvPr/>
          </p:nvGrpSpPr>
          <p:grpSpPr bwMode="auto">
            <a:xfrm>
              <a:off x="258" y="346"/>
              <a:ext cx="1378" cy="956"/>
              <a:chOff x="258" y="346"/>
              <a:chExt cx="1378" cy="956"/>
            </a:xfrm>
          </p:grpSpPr>
          <p:sp>
            <p:nvSpPr>
              <p:cNvPr id="25639" name="Line 51"/>
              <p:cNvSpPr>
                <a:spLocks noChangeShapeType="1"/>
              </p:cNvSpPr>
              <p:nvPr/>
            </p:nvSpPr>
            <p:spPr bwMode="auto">
              <a:xfrm flipH="1">
                <a:off x="258" y="614"/>
                <a:ext cx="114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Text Box 52"/>
              <p:cNvSpPr txBox="1">
                <a:spLocks noChangeArrowheads="1"/>
              </p:cNvSpPr>
              <p:nvPr/>
            </p:nvSpPr>
            <p:spPr bwMode="auto">
              <a:xfrm>
                <a:off x="1063" y="346"/>
                <a:ext cx="26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000">
                    <a:solidFill>
                      <a:srgbClr val="0000FF"/>
                    </a:solidFill>
                    <a:sym typeface="Symbol" panose="05050102010706020507" pitchFamily="18" charset="2"/>
                  </a:rPr>
                  <a:t></a:t>
                </a:r>
                <a:r>
                  <a:rPr lang="ru-RU" altLang="ru-RU" sz="2000" baseline="-25000">
                    <a:solidFill>
                      <a:srgbClr val="0000FF"/>
                    </a:solidFill>
                    <a:sym typeface="Symbol" panose="05050102010706020507" pitchFamily="18" charset="2"/>
                  </a:rPr>
                  <a:t>и</a:t>
                </a:r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398" y="725"/>
                <a:ext cx="2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000">
                    <a:solidFill>
                      <a:srgbClr val="FF33CC"/>
                    </a:solidFill>
                    <a:sym typeface="Symbol" panose="05050102010706020507" pitchFamily="18" charset="2"/>
                  </a:rPr>
                  <a:t></a:t>
                </a:r>
                <a:r>
                  <a:rPr lang="ru-RU" altLang="ru-RU" sz="2000" baseline="-25000">
                    <a:solidFill>
                      <a:srgbClr val="FF33CC"/>
                    </a:solidFill>
                    <a:sym typeface="Symbol" panose="05050102010706020507" pitchFamily="18" charset="2"/>
                  </a:rPr>
                  <a:t>и</a:t>
                </a:r>
              </a:p>
            </p:txBody>
          </p:sp>
          <p:sp>
            <p:nvSpPr>
              <p:cNvPr id="25642" name="Line 54"/>
              <p:cNvSpPr>
                <a:spLocks noChangeShapeType="1"/>
              </p:cNvSpPr>
              <p:nvPr/>
            </p:nvSpPr>
            <p:spPr bwMode="auto">
              <a:xfrm>
                <a:off x="1412" y="606"/>
                <a:ext cx="0" cy="69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prstDash val="dash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620" name="Group 55"/>
            <p:cNvGrpSpPr>
              <a:grpSpLocks/>
            </p:cNvGrpSpPr>
            <p:nvPr/>
          </p:nvGrpSpPr>
          <p:grpSpPr bwMode="auto">
            <a:xfrm>
              <a:off x="14" y="622"/>
              <a:ext cx="5466" cy="3636"/>
              <a:chOff x="14" y="622"/>
              <a:chExt cx="5466" cy="3636"/>
            </a:xfrm>
          </p:grpSpPr>
          <p:sp>
            <p:nvSpPr>
              <p:cNvPr id="25621" name="Line 56"/>
              <p:cNvSpPr>
                <a:spLocks noChangeShapeType="1"/>
              </p:cNvSpPr>
              <p:nvPr/>
            </p:nvSpPr>
            <p:spPr bwMode="auto">
              <a:xfrm rot="-5400000">
                <a:off x="1072" y="962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2" name="Text Box 57"/>
              <p:cNvSpPr txBox="1">
                <a:spLocks noChangeArrowheads="1"/>
              </p:cNvSpPr>
              <p:nvPr/>
            </p:nvSpPr>
            <p:spPr bwMode="auto">
              <a:xfrm>
                <a:off x="1242" y="849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ru-RU" altLang="ru-RU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25623" name="Group 58"/>
              <p:cNvGrpSpPr>
                <a:grpSpLocks/>
              </p:cNvGrpSpPr>
              <p:nvPr/>
            </p:nvGrpSpPr>
            <p:grpSpPr bwMode="auto">
              <a:xfrm>
                <a:off x="14" y="2039"/>
                <a:ext cx="5466" cy="2219"/>
                <a:chOff x="14" y="2039"/>
                <a:chExt cx="5466" cy="2219"/>
              </a:xfrm>
            </p:grpSpPr>
            <p:sp>
              <p:nvSpPr>
                <p:cNvPr id="2562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4" y="3993"/>
                  <a:ext cx="5407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30000"/>
                    </a:spcBef>
                  </a:pPr>
                  <a:r>
                    <a:rPr lang="ru-RU" altLang="ru-RU" sz="2400" b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) если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 = 45</a:t>
                  </a:r>
                  <a:r>
                    <a:rPr lang="ru-RU" altLang="ru-RU" sz="24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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 (2 = 90</a:t>
                  </a:r>
                  <a:r>
                    <a:rPr lang="ru-RU" altLang="ru-RU" sz="24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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)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, то </a:t>
                  </a:r>
                  <a:r>
                    <a:rPr lang="ru-RU" altLang="ru-RU" sz="2400" b="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и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 =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(</a:t>
                  </a:r>
                  <a:r>
                    <a:rPr lang="ru-RU" altLang="ru-RU" sz="2400" b="0">
                      <a:solidFill>
                        <a:srgbClr val="000000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+</a:t>
                  </a:r>
                  <a:r>
                    <a:rPr lang="ru-RU" altLang="ru-RU" sz="2400" b="0">
                      <a:solidFill>
                        <a:srgbClr val="000000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)/2, 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а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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и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= 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(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–</a:t>
                  </a:r>
                  <a:r>
                    <a:rPr lang="ru-RU" altLang="ru-RU" sz="2400" b="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)/2 (</a:t>
                  </a:r>
                  <a:r>
                    <a:rPr lang="en-US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max</a:t>
                  </a:r>
                  <a:r>
                    <a:rPr lang="ru-RU" altLang="ru-RU" sz="2400" b="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!)</a:t>
                  </a:r>
                  <a:r>
                    <a:rPr lang="ru-RU" altLang="ru-RU" sz="2400" b="0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  <p:sp>
              <p:nvSpPr>
                <p:cNvPr id="25625" name="Rectangle 60" descr="Белый мрамор"/>
                <p:cNvSpPr>
                  <a:spLocks noChangeArrowheads="1"/>
                </p:cNvSpPr>
                <p:nvPr/>
              </p:nvSpPr>
              <p:spPr bwMode="auto">
                <a:xfrm>
                  <a:off x="4468" y="2415"/>
                  <a:ext cx="603" cy="603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 eaLnBrk="1" hangingPunct="1"/>
                  <a:endParaRPr lang="ru-RU" altLang="ru-RU" sz="2000"/>
                </a:p>
              </p:txBody>
            </p:sp>
            <p:sp>
              <p:nvSpPr>
                <p:cNvPr id="25626" name="AutoShape 61"/>
                <p:cNvSpPr>
                  <a:spLocks noChangeArrowheads="1"/>
                </p:cNvSpPr>
                <p:nvPr/>
              </p:nvSpPr>
              <p:spPr bwMode="auto">
                <a:xfrm rot="5400000">
                  <a:off x="4640" y="2200"/>
                  <a:ext cx="261" cy="180"/>
                </a:xfrm>
                <a:prstGeom prst="rightArrow">
                  <a:avLst>
                    <a:gd name="adj1" fmla="val 50000"/>
                    <a:gd name="adj2" fmla="val 36250"/>
                  </a:avLst>
                </a:prstGeom>
                <a:solidFill>
                  <a:srgbClr val="B2B2B2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27" name="AutoShape 6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4640" y="3058"/>
                  <a:ext cx="261" cy="180"/>
                </a:xfrm>
                <a:prstGeom prst="rightArrow">
                  <a:avLst>
                    <a:gd name="adj1" fmla="val 50000"/>
                    <a:gd name="adj2" fmla="val 36250"/>
                  </a:avLst>
                </a:prstGeom>
                <a:solidFill>
                  <a:srgbClr val="B2B2B2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28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4121" y="2640"/>
                  <a:ext cx="362" cy="180"/>
                </a:xfrm>
                <a:prstGeom prst="rightArrow">
                  <a:avLst>
                    <a:gd name="adj1" fmla="val 50000"/>
                    <a:gd name="adj2" fmla="val 50278"/>
                  </a:avLst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29" name="AutoShape 64"/>
                <p:cNvSpPr>
                  <a:spLocks noChangeArrowheads="1"/>
                </p:cNvSpPr>
                <p:nvPr/>
              </p:nvSpPr>
              <p:spPr bwMode="auto">
                <a:xfrm>
                  <a:off x="5055" y="2636"/>
                  <a:ext cx="362" cy="180"/>
                </a:xfrm>
                <a:prstGeom prst="rightArrow">
                  <a:avLst>
                    <a:gd name="adj1" fmla="val 50000"/>
                    <a:gd name="adj2" fmla="val 50278"/>
                  </a:avLst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5630" name="Rectangle 65"/>
                <p:cNvSpPr>
                  <a:spLocks noChangeArrowheads="1"/>
                </p:cNvSpPr>
                <p:nvPr/>
              </p:nvSpPr>
              <p:spPr bwMode="auto">
                <a:xfrm>
                  <a:off x="4799" y="2039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</a:p>
              </p:txBody>
            </p:sp>
            <p:sp>
              <p:nvSpPr>
                <p:cNvPr id="25631" name="Rectangle 66"/>
                <p:cNvSpPr>
                  <a:spLocks noChangeArrowheads="1"/>
                </p:cNvSpPr>
                <p:nvPr/>
              </p:nvSpPr>
              <p:spPr bwMode="auto">
                <a:xfrm>
                  <a:off x="4802" y="3015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3</a:t>
                  </a:r>
                </a:p>
              </p:txBody>
            </p:sp>
            <p:sp>
              <p:nvSpPr>
                <p:cNvPr id="25632" name="Rectangle 67"/>
                <p:cNvSpPr>
                  <a:spLocks noChangeArrowheads="1"/>
                </p:cNvSpPr>
                <p:nvPr/>
              </p:nvSpPr>
              <p:spPr bwMode="auto">
                <a:xfrm>
                  <a:off x="4068" y="2404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</a:p>
              </p:txBody>
            </p:sp>
            <p:sp>
              <p:nvSpPr>
                <p:cNvPr id="25633" name="Rectangle 68"/>
                <p:cNvSpPr>
                  <a:spLocks noChangeArrowheads="1"/>
                </p:cNvSpPr>
                <p:nvPr/>
              </p:nvSpPr>
              <p:spPr bwMode="auto">
                <a:xfrm>
                  <a:off x="5177" y="2400"/>
                  <a:ext cx="30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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rPr>
                    <a:t>1</a:t>
                  </a:r>
                </a:p>
              </p:txBody>
            </p:sp>
            <p:sp>
              <p:nvSpPr>
                <p:cNvPr id="25634" name="Line 69"/>
                <p:cNvSpPr>
                  <a:spLocks noChangeShapeType="1"/>
                </p:cNvSpPr>
                <p:nvPr/>
              </p:nvSpPr>
              <p:spPr bwMode="auto">
                <a:xfrm rot="2700000">
                  <a:off x="4769" y="2304"/>
                  <a:ext cx="0" cy="82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5" name="AutoShape 70"/>
                <p:cNvSpPr>
                  <a:spLocks noChangeArrowheads="1"/>
                </p:cNvSpPr>
                <p:nvPr/>
              </p:nvSpPr>
              <p:spPr bwMode="auto">
                <a:xfrm rot="18900000" flipH="1">
                  <a:off x="4462" y="2688"/>
                  <a:ext cx="315" cy="120"/>
                </a:xfrm>
                <a:custGeom>
                  <a:avLst/>
                  <a:gdLst>
                    <a:gd name="T0" fmla="*/ 236 w 21600"/>
                    <a:gd name="T1" fmla="*/ 0 h 21600"/>
                    <a:gd name="T2" fmla="*/ 0 w 21600"/>
                    <a:gd name="T3" fmla="*/ 60 h 21600"/>
                    <a:gd name="T4" fmla="*/ 236 w 21600"/>
                    <a:gd name="T5" fmla="*/ 120 h 21600"/>
                    <a:gd name="T6" fmla="*/ 315 w 21600"/>
                    <a:gd name="T7" fmla="*/ 6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0 w 21600"/>
                    <a:gd name="T13" fmla="*/ 5400 h 21600"/>
                    <a:gd name="T14" fmla="*/ 18926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6" name="AutoShape 71"/>
                <p:cNvSpPr>
                  <a:spLocks noChangeArrowheads="1"/>
                </p:cNvSpPr>
                <p:nvPr/>
              </p:nvSpPr>
              <p:spPr bwMode="auto">
                <a:xfrm rot="18900000" flipV="1">
                  <a:off x="4773" y="2607"/>
                  <a:ext cx="315" cy="120"/>
                </a:xfrm>
                <a:custGeom>
                  <a:avLst/>
                  <a:gdLst>
                    <a:gd name="T0" fmla="*/ 236 w 21600"/>
                    <a:gd name="T1" fmla="*/ 0 h 21600"/>
                    <a:gd name="T2" fmla="*/ 0 w 21600"/>
                    <a:gd name="T3" fmla="*/ 60 h 21600"/>
                    <a:gd name="T4" fmla="*/ 236 w 21600"/>
                    <a:gd name="T5" fmla="*/ 120 h 21600"/>
                    <a:gd name="T6" fmla="*/ 315 w 21600"/>
                    <a:gd name="T7" fmla="*/ 6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0 w 21600"/>
                    <a:gd name="T13" fmla="*/ 5400 h 21600"/>
                    <a:gd name="T14" fmla="*/ 18926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7" name="Rectangle 72"/>
                <p:cNvSpPr>
                  <a:spLocks noChangeArrowheads="1"/>
                </p:cNvSpPr>
                <p:nvPr/>
              </p:nvSpPr>
              <p:spPr bwMode="auto">
                <a:xfrm>
                  <a:off x="4662" y="2754"/>
                  <a:ext cx="409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lnSpc>
                      <a:spcPct val="70000"/>
                    </a:lnSpc>
                  </a:pPr>
                  <a:r>
                    <a:rPr lang="ru-RU" altLang="ru-RU" sz="24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</a:t>
                  </a:r>
                  <a:r>
                    <a:rPr lang="en-US" altLang="ru-RU" sz="2400" baseline="-25000">
                      <a:solidFill>
                        <a:srgbClr val="000000"/>
                      </a:solidFill>
                      <a:sym typeface="Symbol" panose="05050102010706020507" pitchFamily="18" charset="2"/>
                    </a:rPr>
                    <a:t>max</a:t>
                  </a:r>
                  <a:endParaRPr lang="ru-RU" altLang="ru-RU" sz="2400" baseline="-25000">
                    <a:solidFill>
                      <a:srgbClr val="000000"/>
                    </a:solidFill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563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417" y="2088"/>
                  <a:ext cx="216" cy="29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ru-RU" sz="24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  <a:endParaRPr lang="ru-RU" altLang="ru-RU" sz="24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65034" name="Rectangle 74"/>
          <p:cNvSpPr>
            <a:spLocks noChangeArrowheads="1"/>
          </p:cNvSpPr>
          <p:nvPr/>
        </p:nvSpPr>
        <p:spPr bwMode="auto">
          <a:xfrm>
            <a:off x="1928578" y="3230563"/>
            <a:ext cx="4392612" cy="175260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Максимальные тангенциальные напряжения возникают на площадках, ориентированных под 45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к нормальным напряжениям!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Больше половины дифференциального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они не бывают!</a:t>
            </a:r>
          </a:p>
        </p:txBody>
      </p:sp>
      <p:pic>
        <p:nvPicPr>
          <p:cNvPr id="25618" name="Picture 75" descr="Круг Мо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243013"/>
            <a:ext cx="2378075" cy="17843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88" y="1838781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0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23" y="608962"/>
            <a:ext cx="646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max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3" grpId="0" animBg="1"/>
      <p:bldP spid="106503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Указатели1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54125"/>
            <a:ext cx="8977312" cy="5527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Стрелки всегда показывают правильное направление.</a:t>
            </a:r>
          </a:p>
          <a:p>
            <a:pPr algn="ctr" eaLnBrk="1" hangingPunct="1"/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Важно только знать, о чем, собственно, речь идет!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740025"/>
            <a:ext cx="8229600" cy="7620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Понятие о деформациях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388"/>
            <a:ext cx="9144000" cy="193675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714375" algn="l"/>
              </a:tabLst>
            </a:pP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Общая деформация геологических объектов это изменение: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  <a:tabLst>
                <a:tab pos="714375" algn="l"/>
              </a:tabLst>
            </a:pP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во-первых – </a:t>
            </a:r>
            <a:r>
              <a:rPr lang="ru-RU" altLang="ru-RU" sz="2200" b="1" i="1" smtClean="0">
                <a:solidFill>
                  <a:srgbClr val="000000"/>
                </a:solidFill>
                <a:effectLst/>
              </a:rPr>
              <a:t>местоположения</a:t>
            </a: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(перемещение, перенос, трансляция);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  <a:tabLst>
                <a:tab pos="714375" algn="l"/>
              </a:tabLst>
            </a:pP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во-вторых – </a:t>
            </a:r>
            <a:r>
              <a:rPr lang="ru-RU" altLang="ru-RU" sz="2200" b="1" i="1" smtClean="0">
                <a:solidFill>
                  <a:srgbClr val="000000"/>
                </a:solidFill>
                <a:effectLst/>
              </a:rPr>
              <a:t>ориентировки</a:t>
            </a: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(вращение);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  <a:tabLst>
                <a:tab pos="714375" algn="l"/>
              </a:tabLst>
            </a:pP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в-третьих – </a:t>
            </a:r>
            <a:r>
              <a:rPr lang="ru-RU" altLang="ru-RU" sz="2200" b="1" i="1" smtClean="0">
                <a:solidFill>
                  <a:srgbClr val="000000"/>
                </a:solidFill>
                <a:effectLst/>
              </a:rPr>
              <a:t>объема</a:t>
            </a: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и </a:t>
            </a:r>
            <a:r>
              <a:rPr lang="ru-RU" altLang="ru-RU" sz="2200" b="1" i="1" smtClean="0">
                <a:solidFill>
                  <a:srgbClr val="000000"/>
                </a:solidFill>
                <a:effectLst/>
              </a:rPr>
              <a:t>формы</a:t>
            </a: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714375" algn="l"/>
              </a:tabLst>
            </a:pP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	</a:t>
            </a:r>
            <a:r>
              <a:rPr lang="ru-RU" altLang="ru-RU" sz="2200" b="1" i="1" smtClean="0">
                <a:solidFill>
                  <a:srgbClr val="000000"/>
                </a:solidFill>
                <a:effectLst/>
              </a:rPr>
              <a:t>дилатация</a:t>
            </a: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– изменение объема при сохранении формы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714375" algn="l"/>
              </a:tabLst>
            </a:pP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	</a:t>
            </a:r>
            <a:r>
              <a:rPr lang="ru-RU" altLang="ru-RU" sz="2200" b="1" i="1" smtClean="0">
                <a:solidFill>
                  <a:srgbClr val="000000"/>
                </a:solidFill>
                <a:effectLst/>
              </a:rPr>
              <a:t>дисторсия</a:t>
            </a:r>
            <a:r>
              <a:rPr lang="ru-RU" altLang="ru-RU" sz="220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– искажение формы</a:t>
            </a:r>
            <a:endParaRPr lang="en-US" altLang="ru-RU" sz="220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0" y="4305300"/>
            <a:ext cx="914400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7143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714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14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>
                <a:solidFill>
                  <a:srgbClr val="000000"/>
                </a:solidFill>
                <a:latin typeface="Arial Narrow" panose="020B0606020202030204" pitchFamily="34" charset="0"/>
              </a:rPr>
              <a:t>Простейшие примеры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sz="2200" b="0" i="1">
                <a:solidFill>
                  <a:srgbClr val="000000"/>
                </a:solidFill>
              </a:rPr>
              <a:t>перемещения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</a:rPr>
              <a:t> – смещения блоков по  разрывам;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sz="2200" b="0" i="1">
                <a:solidFill>
                  <a:srgbClr val="000000"/>
                </a:solidFill>
              </a:rPr>
              <a:t>вращения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</a:rPr>
              <a:t> – поворот крыльев складки при изгибе;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sz="2200" b="0" i="1">
                <a:solidFill>
                  <a:srgbClr val="000000"/>
                </a:solidFill>
              </a:rPr>
              <a:t>дилатации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</a:rPr>
              <a:t> – уплотнение нелитифицированных осадков;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ru-RU" altLang="ru-RU" sz="2200" b="0" i="1">
                <a:solidFill>
                  <a:srgbClr val="000000"/>
                </a:solidFill>
              </a:rPr>
              <a:t>дисторсии</a:t>
            </a:r>
            <a:r>
              <a:rPr lang="ru-RU" altLang="ru-RU" sz="2200" b="0">
                <a:solidFill>
                  <a:srgbClr val="000000"/>
                </a:solidFill>
                <a:latin typeface="Arial Narrow" panose="020B0606020202030204" pitchFamily="34" charset="0"/>
              </a:rPr>
              <a:t> – раздавливание, складчатость, рассланцевание, будинаж и пр.</a:t>
            </a:r>
          </a:p>
        </p:txBody>
      </p:sp>
      <p:sp>
        <p:nvSpPr>
          <p:cNvPr id="34820" name="Rectangle 7" descr="Горизонтальный кирпич"/>
          <p:cNvSpPr>
            <a:spLocks noChangeArrowheads="1"/>
          </p:cNvSpPr>
          <p:nvPr/>
        </p:nvSpPr>
        <p:spPr bwMode="auto">
          <a:xfrm>
            <a:off x="265113" y="2933700"/>
            <a:ext cx="669925" cy="669925"/>
          </a:xfrm>
          <a:prstGeom prst="rect">
            <a:avLst/>
          </a:prstGeom>
          <a:pattFill prst="horzBrick">
            <a:fgClr>
              <a:srgbClr val="000000">
                <a:alpha val="50195"/>
              </a:srgbClr>
            </a:fgClr>
            <a:bgClr>
              <a:srgbClr val="996633">
                <a:alpha val="50195"/>
              </a:srgbClr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1" name="Rectangle 8" descr="Горизонтальный кирпич"/>
          <p:cNvSpPr>
            <a:spLocks noChangeArrowheads="1"/>
          </p:cNvSpPr>
          <p:nvPr/>
        </p:nvSpPr>
        <p:spPr bwMode="auto">
          <a:xfrm>
            <a:off x="1331913" y="2528888"/>
            <a:ext cx="669925" cy="669925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996633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 rot="-1936539">
            <a:off x="903288" y="3048000"/>
            <a:ext cx="485775" cy="139700"/>
          </a:xfrm>
          <a:prstGeom prst="rightArrow">
            <a:avLst>
              <a:gd name="adj1" fmla="val 50000"/>
              <a:gd name="adj2" fmla="val 8693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3" name="Rectangle 10" descr="Горизонтальный кирпич"/>
          <p:cNvSpPr>
            <a:spLocks noChangeArrowheads="1"/>
          </p:cNvSpPr>
          <p:nvPr/>
        </p:nvSpPr>
        <p:spPr bwMode="auto">
          <a:xfrm>
            <a:off x="2897188" y="2632075"/>
            <a:ext cx="669925" cy="669925"/>
          </a:xfrm>
          <a:prstGeom prst="rect">
            <a:avLst/>
          </a:prstGeom>
          <a:pattFill prst="horzBrick">
            <a:fgClr>
              <a:srgbClr val="000000">
                <a:alpha val="50195"/>
              </a:srgbClr>
            </a:fgClr>
            <a:bgClr>
              <a:srgbClr val="996633">
                <a:alpha val="50195"/>
              </a:srgbClr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4" name="Rectangle 11" descr="Горизонтальный кирпич"/>
          <p:cNvSpPr>
            <a:spLocks noChangeArrowheads="1"/>
          </p:cNvSpPr>
          <p:nvPr/>
        </p:nvSpPr>
        <p:spPr bwMode="auto">
          <a:xfrm rot="1885774">
            <a:off x="2900363" y="2644775"/>
            <a:ext cx="669925" cy="669925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996633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5" name="AutoShape 12"/>
          <p:cNvSpPr>
            <a:spLocks noChangeArrowheads="1"/>
          </p:cNvSpPr>
          <p:nvPr/>
        </p:nvSpPr>
        <p:spPr bwMode="auto">
          <a:xfrm>
            <a:off x="2935288" y="2730500"/>
            <a:ext cx="574675" cy="574675"/>
          </a:xfrm>
          <a:custGeom>
            <a:avLst/>
            <a:gdLst>
              <a:gd name="T0" fmla="*/ 282123 w 21600"/>
              <a:gd name="T1" fmla="*/ 27 h 21600"/>
              <a:gd name="T2" fmla="*/ 34055 w 21600"/>
              <a:gd name="T3" fmla="*/ 287311 h 21600"/>
              <a:gd name="T4" fmla="*/ 283347 w 21600"/>
              <a:gd name="T5" fmla="*/ 68163 h 21600"/>
              <a:gd name="T6" fmla="*/ 646270 w 21600"/>
              <a:gd name="T7" fmla="*/ 274327 h 21600"/>
              <a:gd name="T8" fmla="*/ 544265 w 21600"/>
              <a:gd name="T9" fmla="*/ 383995 h 21600"/>
              <a:gd name="T10" fmla="*/ 434598 w 21600"/>
              <a:gd name="T11" fmla="*/ 28199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33" y="10502"/>
                </a:moveTo>
                <a:cubicBezTo>
                  <a:pt x="18873" y="6070"/>
                  <a:pt x="15234" y="2561"/>
                  <a:pt x="10800" y="2561"/>
                </a:cubicBezTo>
                <a:cubicBezTo>
                  <a:pt x="6249" y="2561"/>
                  <a:pt x="2561" y="6249"/>
                  <a:pt x="2561" y="10799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612" y="0"/>
                  <a:pt x="21382" y="4600"/>
                  <a:pt x="21592" y="10409"/>
                </a:cubicBezTo>
                <a:lnTo>
                  <a:pt x="24291" y="10311"/>
                </a:lnTo>
                <a:lnTo>
                  <a:pt x="20457" y="14433"/>
                </a:lnTo>
                <a:lnTo>
                  <a:pt x="16335" y="10599"/>
                </a:lnTo>
                <a:lnTo>
                  <a:pt x="19033" y="10502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Rectangle 13" descr="Горизонтальный кирпич"/>
          <p:cNvSpPr>
            <a:spLocks noChangeArrowheads="1"/>
          </p:cNvSpPr>
          <p:nvPr/>
        </p:nvSpPr>
        <p:spPr bwMode="auto">
          <a:xfrm>
            <a:off x="4795838" y="2466975"/>
            <a:ext cx="669925" cy="669925"/>
          </a:xfrm>
          <a:prstGeom prst="rect">
            <a:avLst/>
          </a:prstGeom>
          <a:pattFill prst="horzBrick">
            <a:fgClr>
              <a:srgbClr val="000000">
                <a:alpha val="50195"/>
              </a:srgbClr>
            </a:fgClr>
            <a:bgClr>
              <a:srgbClr val="996633">
                <a:alpha val="50195"/>
              </a:srgbClr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7" name="Rectangle 14" descr="Горизонтальный кирпич"/>
          <p:cNvSpPr>
            <a:spLocks noChangeArrowheads="1"/>
          </p:cNvSpPr>
          <p:nvPr/>
        </p:nvSpPr>
        <p:spPr bwMode="auto">
          <a:xfrm>
            <a:off x="4870450" y="2532063"/>
            <a:ext cx="520700" cy="520700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996633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8" name="Rectangle 15" descr="Горизонтальный кирпич"/>
          <p:cNvSpPr>
            <a:spLocks noChangeArrowheads="1"/>
          </p:cNvSpPr>
          <p:nvPr/>
        </p:nvSpPr>
        <p:spPr bwMode="auto">
          <a:xfrm>
            <a:off x="7097713" y="2466975"/>
            <a:ext cx="669925" cy="669925"/>
          </a:xfrm>
          <a:prstGeom prst="rect">
            <a:avLst/>
          </a:prstGeom>
          <a:pattFill prst="horzBrick">
            <a:fgClr>
              <a:srgbClr val="000000">
                <a:alpha val="50195"/>
              </a:srgbClr>
            </a:fgClr>
            <a:bgClr>
              <a:srgbClr val="996633">
                <a:alpha val="50195"/>
              </a:srgbClr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9" name="AutoShape 17"/>
          <p:cNvSpPr>
            <a:spLocks noChangeArrowheads="1"/>
          </p:cNvSpPr>
          <p:nvPr/>
        </p:nvSpPr>
        <p:spPr bwMode="auto">
          <a:xfrm>
            <a:off x="4364038" y="2759075"/>
            <a:ext cx="423862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2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18"/>
          <p:cNvSpPr>
            <a:spLocks noChangeArrowheads="1"/>
          </p:cNvSpPr>
          <p:nvPr/>
        </p:nvSpPr>
        <p:spPr bwMode="auto">
          <a:xfrm flipH="1">
            <a:off x="5465763" y="2752725"/>
            <a:ext cx="423862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2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9"/>
          <p:cNvSpPr>
            <a:spLocks noChangeArrowheads="1"/>
          </p:cNvSpPr>
          <p:nvPr/>
        </p:nvSpPr>
        <p:spPr bwMode="auto">
          <a:xfrm rot="16200000" flipH="1">
            <a:off x="4933950" y="2181225"/>
            <a:ext cx="423863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3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20"/>
          <p:cNvSpPr>
            <a:spLocks noChangeArrowheads="1"/>
          </p:cNvSpPr>
          <p:nvPr/>
        </p:nvSpPr>
        <p:spPr bwMode="auto">
          <a:xfrm rot="5400000" flipH="1" flipV="1">
            <a:off x="4919663" y="3281363"/>
            <a:ext cx="423862" cy="138112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6 h 21600"/>
              <a:gd name="T4" fmla="*/ 317897 w 21600"/>
              <a:gd name="T5" fmla="*/ 138112 h 21600"/>
              <a:gd name="T6" fmla="*/ 423862 w 21600"/>
              <a:gd name="T7" fmla="*/ 690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Oval 21" descr="Горизонтальный кирпич"/>
          <p:cNvSpPr>
            <a:spLocks noChangeArrowheads="1"/>
          </p:cNvSpPr>
          <p:nvPr/>
        </p:nvSpPr>
        <p:spPr bwMode="auto">
          <a:xfrm>
            <a:off x="6613525" y="2617788"/>
            <a:ext cx="1643063" cy="388937"/>
          </a:xfrm>
          <a:prstGeom prst="ellipse">
            <a:avLst/>
          </a:prstGeom>
          <a:pattFill prst="horzBrick">
            <a:fgClr>
              <a:srgbClr val="000000"/>
            </a:fgClr>
            <a:bgClr>
              <a:srgbClr val="996633"/>
            </a:bgClr>
          </a:patt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34" name="AutoShape 22"/>
          <p:cNvSpPr>
            <a:spLocks noChangeArrowheads="1"/>
          </p:cNvSpPr>
          <p:nvPr/>
        </p:nvSpPr>
        <p:spPr bwMode="auto">
          <a:xfrm>
            <a:off x="8283575" y="2733675"/>
            <a:ext cx="423863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3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AutoShape 23"/>
          <p:cNvSpPr>
            <a:spLocks noChangeArrowheads="1"/>
          </p:cNvSpPr>
          <p:nvPr/>
        </p:nvSpPr>
        <p:spPr bwMode="auto">
          <a:xfrm flipH="1">
            <a:off x="6180138" y="2746375"/>
            <a:ext cx="423862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2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AutoShape 24"/>
          <p:cNvSpPr>
            <a:spLocks noChangeArrowheads="1"/>
          </p:cNvSpPr>
          <p:nvPr/>
        </p:nvSpPr>
        <p:spPr bwMode="auto">
          <a:xfrm rot="16200000" flipH="1">
            <a:off x="7219951" y="2332037"/>
            <a:ext cx="423862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2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7" name="AutoShape 25"/>
          <p:cNvSpPr>
            <a:spLocks noChangeArrowheads="1"/>
          </p:cNvSpPr>
          <p:nvPr/>
        </p:nvSpPr>
        <p:spPr bwMode="auto">
          <a:xfrm rot="5400000" flipH="1" flipV="1">
            <a:off x="7223126" y="3170237"/>
            <a:ext cx="423862" cy="138113"/>
          </a:xfrm>
          <a:custGeom>
            <a:avLst/>
            <a:gdLst>
              <a:gd name="T0" fmla="*/ 317897 w 21600"/>
              <a:gd name="T1" fmla="*/ 0 h 21600"/>
              <a:gd name="T2" fmla="*/ 0 w 21600"/>
              <a:gd name="T3" fmla="*/ 69057 h 21600"/>
              <a:gd name="T4" fmla="*/ 317897 w 21600"/>
              <a:gd name="T5" fmla="*/ 138113 h 21600"/>
              <a:gd name="T6" fmla="*/ 423862 w 21600"/>
              <a:gd name="T7" fmla="*/ 69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287338" y="3751263"/>
            <a:ext cx="162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Перемещение</a:t>
            </a:r>
          </a:p>
        </p:txBody>
      </p:sp>
      <p:sp>
        <p:nvSpPr>
          <p:cNvPr id="34839" name="Text Box 27"/>
          <p:cNvSpPr txBox="1">
            <a:spLocks noChangeArrowheads="1"/>
          </p:cNvSpPr>
          <p:nvPr/>
        </p:nvSpPr>
        <p:spPr bwMode="auto">
          <a:xfrm>
            <a:off x="2598738" y="3446463"/>
            <a:ext cx="123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Вращение</a:t>
            </a:r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4476750" y="3536950"/>
            <a:ext cx="130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Дилатация</a:t>
            </a:r>
          </a:p>
        </p:txBody>
      </p:sp>
      <p:sp>
        <p:nvSpPr>
          <p:cNvPr id="34841" name="Text Box 29"/>
          <p:cNvSpPr txBox="1">
            <a:spLocks noChangeArrowheads="1"/>
          </p:cNvSpPr>
          <p:nvPr/>
        </p:nvSpPr>
        <p:spPr bwMode="auto">
          <a:xfrm>
            <a:off x="6786563" y="35321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Дисторсия</a:t>
            </a:r>
          </a:p>
        </p:txBody>
      </p:sp>
      <p:sp>
        <p:nvSpPr>
          <p:cNvPr id="34842" name="Text Box 30"/>
          <p:cNvSpPr txBox="1">
            <a:spLocks noChangeArrowheads="1"/>
          </p:cNvSpPr>
          <p:nvPr/>
        </p:nvSpPr>
        <p:spPr bwMode="auto">
          <a:xfrm>
            <a:off x="0" y="5865813"/>
            <a:ext cx="867410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b="0" dirty="0">
                <a:solidFill>
                  <a:srgbClr val="000000"/>
                </a:solidFill>
              </a:rPr>
              <a:t>Общая деформация геологических объектов происходит в результате приложения самых разных </a:t>
            </a:r>
            <a:r>
              <a:rPr lang="ru-RU" altLang="ru-RU" b="0" dirty="0" smtClean="0">
                <a:solidFill>
                  <a:srgbClr val="000000"/>
                </a:solidFill>
              </a:rPr>
              <a:t>сил, </a:t>
            </a:r>
            <a:r>
              <a:rPr lang="ru-RU" altLang="ru-RU" b="0" dirty="0">
                <a:solidFill>
                  <a:srgbClr val="000000"/>
                </a:solidFill>
              </a:rPr>
              <a:t>что чаще всего приводит к изменению и формы, и положения объектов.</a:t>
            </a:r>
            <a:endParaRPr lang="ru-RU" altLang="ru-RU" dirty="0"/>
          </a:p>
        </p:txBody>
      </p:sp>
      <p:sp>
        <p:nvSpPr>
          <p:cNvPr id="946207" name="Rectangle 31"/>
          <p:cNvSpPr>
            <a:spLocks noChangeArrowheads="1"/>
          </p:cNvSpPr>
          <p:nvPr/>
        </p:nvSpPr>
        <p:spPr bwMode="auto">
          <a:xfrm>
            <a:off x="6113463" y="4083050"/>
            <a:ext cx="2884487" cy="104457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Строго говоря,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i="1" dirty="0">
                <a:solidFill>
                  <a:srgbClr val="000000"/>
                </a:solidFill>
                <a:sym typeface="Symbol" panose="05050102010706020507" pitchFamily="18" charset="2"/>
              </a:rPr>
              <a:t>перемещение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 и </a:t>
            </a:r>
            <a:r>
              <a:rPr lang="ru-RU" altLang="ru-RU" sz="2000" i="1" dirty="0">
                <a:solidFill>
                  <a:srgbClr val="000000"/>
                </a:solidFill>
                <a:sym typeface="Symbol" panose="05050102010706020507" pitchFamily="18" charset="2"/>
              </a:rPr>
              <a:t>вращение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– не деформации!</a:t>
            </a:r>
          </a:p>
        </p:txBody>
      </p:sp>
      <p:sp>
        <p:nvSpPr>
          <p:cNvPr id="946208" name="Text Box 32"/>
          <p:cNvSpPr txBox="1">
            <a:spLocks noChangeArrowheads="1"/>
          </p:cNvSpPr>
          <p:nvPr/>
        </p:nvSpPr>
        <p:spPr bwMode="auto">
          <a:xfrm>
            <a:off x="355600" y="1939925"/>
            <a:ext cx="1647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15000" dirty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</a:p>
        </p:txBody>
      </p:sp>
      <p:sp>
        <p:nvSpPr>
          <p:cNvPr id="946209" name="Text Box 33"/>
          <p:cNvSpPr txBox="1">
            <a:spLocks noChangeArrowheads="1"/>
          </p:cNvSpPr>
          <p:nvPr/>
        </p:nvSpPr>
        <p:spPr bwMode="auto">
          <a:xfrm>
            <a:off x="2438400" y="1979613"/>
            <a:ext cx="1647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1500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207" grpId="0" animBg="1"/>
      <p:bldP spid="946208" grpId="0"/>
      <p:bldP spid="946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41" name="Rectangle 41"/>
          <p:cNvSpPr>
            <a:spLocks noChangeArrowheads="1"/>
          </p:cNvSpPr>
          <p:nvPr/>
        </p:nvSpPr>
        <p:spPr bwMode="auto">
          <a:xfrm>
            <a:off x="0" y="4608513"/>
            <a:ext cx="43957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>
                <a:solidFill>
                  <a:srgbClr val="000000"/>
                </a:solidFill>
              </a:rPr>
              <a:t>Меры линейной деформации:</a:t>
            </a:r>
          </a:p>
        </p:txBody>
      </p:sp>
      <p:sp>
        <p:nvSpPr>
          <p:cNvPr id="947271" name="Rectangle 71"/>
          <p:cNvSpPr>
            <a:spLocks noChangeArrowheads="1"/>
          </p:cNvSpPr>
          <p:nvPr/>
        </p:nvSpPr>
        <p:spPr bwMode="auto">
          <a:xfrm>
            <a:off x="-17463" y="5773738"/>
            <a:ext cx="29384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>
                <a:solidFill>
                  <a:srgbClr val="000000"/>
                </a:solidFill>
                <a:latin typeface="Arial Narrow" panose="020B0606020202030204" pitchFamily="34" charset="0"/>
              </a:rPr>
              <a:t>– растяжение</a:t>
            </a:r>
            <a:endParaRPr lang="ru-RU" altLang="ru-RU" sz="220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947273" name="Rectangle 73"/>
          <p:cNvSpPr>
            <a:spLocks noChangeArrowheads="1"/>
          </p:cNvSpPr>
          <p:nvPr/>
        </p:nvSpPr>
        <p:spPr bwMode="auto">
          <a:xfrm>
            <a:off x="3359150" y="5143500"/>
            <a:ext cx="2689225" cy="4254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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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(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aseline="-25000">
                <a:solidFill>
                  <a:srgbClr val="000000"/>
                </a:solidFill>
              </a:rPr>
              <a:t>1</a:t>
            </a:r>
            <a:r>
              <a:rPr lang="ru-RU" altLang="ru-RU" sz="2000" b="0" baseline="-25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aseline="-25000">
                <a:solidFill>
                  <a:srgbClr val="000000"/>
                </a:solidFill>
              </a:rPr>
              <a:t>0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aseline="-25000">
                <a:solidFill>
                  <a:srgbClr val="000000"/>
                </a:solidFill>
              </a:rPr>
              <a:t>0</a:t>
            </a:r>
            <a:r>
              <a:rPr lang="en-US" altLang="ru-RU" sz="2000" b="0" baseline="-25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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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aseline="-25000">
                <a:solidFill>
                  <a:srgbClr val="000000"/>
                </a:solidFill>
              </a:rPr>
              <a:t>0</a:t>
            </a:r>
            <a:endParaRPr lang="ru-RU" altLang="ru-RU" sz="200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947274" name="Rectangle 74"/>
          <p:cNvSpPr>
            <a:spLocks noChangeArrowheads="1"/>
          </p:cNvSpPr>
          <p:nvPr/>
        </p:nvSpPr>
        <p:spPr bwMode="auto">
          <a:xfrm>
            <a:off x="1803400" y="5722938"/>
            <a:ext cx="2141538" cy="407987"/>
          </a:xfrm>
          <a:prstGeom prst="rect">
            <a:avLst/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S 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 </a:t>
            </a:r>
            <a:r>
              <a:rPr lang="en-US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aseline="-25000" dirty="0" err="1">
                <a:solidFill>
                  <a:srgbClr val="000000"/>
                </a:solidFill>
              </a:rPr>
              <a:t>1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/ </a:t>
            </a:r>
            <a:r>
              <a:rPr lang="en-US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aseline="-25000" dirty="0" err="1">
                <a:solidFill>
                  <a:srgbClr val="000000"/>
                </a:solidFill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 (1 + )</a:t>
            </a:r>
            <a:endParaRPr lang="ru-RU" altLang="ru-RU" sz="200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947276" name="Rectangle 76"/>
          <p:cNvSpPr>
            <a:spLocks noChangeArrowheads="1"/>
          </p:cNvSpPr>
          <p:nvPr/>
        </p:nvSpPr>
        <p:spPr bwMode="auto">
          <a:xfrm>
            <a:off x="-28575" y="5240338"/>
            <a:ext cx="40735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относительное удлинение</a:t>
            </a:r>
          </a:p>
        </p:txBody>
      </p:sp>
      <p:sp>
        <p:nvSpPr>
          <p:cNvPr id="947282" name="Rectangle 82"/>
          <p:cNvSpPr>
            <a:spLocks noGrp="1" noChangeArrowheads="1"/>
          </p:cNvSpPr>
          <p:nvPr>
            <p:ph type="title"/>
          </p:nvPr>
        </p:nvSpPr>
        <p:spPr>
          <a:xfrm>
            <a:off x="5105400" y="0"/>
            <a:ext cx="4038600" cy="396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Меры деформаций</a:t>
            </a:r>
          </a:p>
        </p:txBody>
      </p:sp>
      <p:sp>
        <p:nvSpPr>
          <p:cNvPr id="36872" name="Text Box 83"/>
          <p:cNvSpPr txBox="1">
            <a:spLocks noChangeArrowheads="1"/>
          </p:cNvSpPr>
          <p:nvPr/>
        </p:nvSpPr>
        <p:spPr bwMode="auto">
          <a:xfrm>
            <a:off x="0" y="444500"/>
            <a:ext cx="91440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Для описания количественных характеристик деформаций различают </a:t>
            </a:r>
            <a:r>
              <a:rPr lang="ru-RU" altLang="ru-RU" dirty="0">
                <a:solidFill>
                  <a:srgbClr val="000000"/>
                </a:solidFill>
              </a:rPr>
              <a:t>три</a:t>
            </a:r>
            <a:r>
              <a:rPr lang="ru-RU" altLang="ru-RU" b="0" dirty="0">
                <a:solidFill>
                  <a:srgbClr val="000000"/>
                </a:solidFill>
              </a:rPr>
              <a:t> их типа: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линейная</a:t>
            </a:r>
            <a:r>
              <a:rPr lang="ru-RU" altLang="ru-RU" b="0" dirty="0">
                <a:solidFill>
                  <a:srgbClr val="000000"/>
                </a:solidFill>
              </a:rPr>
              <a:t> 	– изменение формы в одном направлении;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плоская 	</a:t>
            </a:r>
            <a:r>
              <a:rPr lang="ru-RU" altLang="ru-RU" b="0" dirty="0">
                <a:solidFill>
                  <a:srgbClr val="000000"/>
                </a:solidFill>
              </a:rPr>
              <a:t>– изменение формы в двух направлениях;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объемная</a:t>
            </a:r>
            <a:r>
              <a:rPr lang="ru-RU" altLang="ru-RU" b="0" dirty="0">
                <a:solidFill>
                  <a:srgbClr val="000000"/>
                </a:solidFill>
              </a:rPr>
              <a:t> 	– изменение формы в трех направлениях.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5953125" y="4129088"/>
            <a:ext cx="3190875" cy="2190750"/>
            <a:chOff x="3498" y="1648"/>
            <a:chExt cx="2154" cy="1492"/>
          </a:xfrm>
        </p:grpSpPr>
        <p:sp>
          <p:nvSpPr>
            <p:cNvPr id="36877" name="Line 4"/>
            <p:cNvSpPr>
              <a:spLocks noChangeShapeType="1"/>
            </p:cNvSpPr>
            <p:nvPr/>
          </p:nvSpPr>
          <p:spPr bwMode="auto">
            <a:xfrm>
              <a:off x="3639" y="3133"/>
              <a:ext cx="18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Rectangle 5"/>
            <p:cNvSpPr>
              <a:spLocks noChangeArrowheads="1"/>
            </p:cNvSpPr>
            <p:nvPr/>
          </p:nvSpPr>
          <p:spPr bwMode="auto">
            <a:xfrm>
              <a:off x="3952" y="2048"/>
              <a:ext cx="287" cy="10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79" name="Rectangle 6"/>
            <p:cNvSpPr>
              <a:spLocks noChangeArrowheads="1"/>
            </p:cNvSpPr>
            <p:nvPr/>
          </p:nvSpPr>
          <p:spPr bwMode="auto">
            <a:xfrm>
              <a:off x="4899" y="1655"/>
              <a:ext cx="287" cy="1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80" name="Line 7"/>
            <p:cNvSpPr>
              <a:spLocks noChangeShapeType="1"/>
            </p:cNvSpPr>
            <p:nvPr/>
          </p:nvSpPr>
          <p:spPr bwMode="auto">
            <a:xfrm>
              <a:off x="3643" y="2048"/>
              <a:ext cx="11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Line 8"/>
            <p:cNvSpPr>
              <a:spLocks noChangeShapeType="1"/>
            </p:cNvSpPr>
            <p:nvPr/>
          </p:nvSpPr>
          <p:spPr bwMode="auto">
            <a:xfrm>
              <a:off x="4612" y="1655"/>
              <a:ext cx="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10"/>
            <p:cNvSpPr>
              <a:spLocks noChangeShapeType="1"/>
            </p:cNvSpPr>
            <p:nvPr/>
          </p:nvSpPr>
          <p:spPr bwMode="auto">
            <a:xfrm>
              <a:off x="3771" y="2039"/>
              <a:ext cx="0" cy="1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Line 11"/>
            <p:cNvSpPr>
              <a:spLocks noChangeShapeType="1"/>
            </p:cNvSpPr>
            <p:nvPr/>
          </p:nvSpPr>
          <p:spPr bwMode="auto">
            <a:xfrm>
              <a:off x="5288" y="1657"/>
              <a:ext cx="0" cy="14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12"/>
            <p:cNvSpPr>
              <a:spLocks noChangeShapeType="1"/>
            </p:cNvSpPr>
            <p:nvPr/>
          </p:nvSpPr>
          <p:spPr bwMode="auto">
            <a:xfrm>
              <a:off x="4710" y="1648"/>
              <a:ext cx="0" cy="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Text Box 13"/>
            <p:cNvSpPr txBox="1">
              <a:spLocks noChangeArrowheads="1"/>
            </p:cNvSpPr>
            <p:nvPr/>
          </p:nvSpPr>
          <p:spPr bwMode="auto">
            <a:xfrm>
              <a:off x="3498" y="2768"/>
              <a:ext cx="27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r>
                <a:rPr lang="en-US" altLang="ru-RU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6" name="Text Box 14"/>
            <p:cNvSpPr txBox="1">
              <a:spLocks noChangeArrowheads="1"/>
            </p:cNvSpPr>
            <p:nvPr/>
          </p:nvSpPr>
          <p:spPr bwMode="auto">
            <a:xfrm>
              <a:off x="5184" y="2266"/>
              <a:ext cx="46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r>
                <a:rPr lang="en-US" altLang="ru-RU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Text Box 15"/>
            <p:cNvSpPr txBox="1">
              <a:spLocks noChangeArrowheads="1"/>
            </p:cNvSpPr>
            <p:nvPr/>
          </p:nvSpPr>
          <p:spPr bwMode="auto">
            <a:xfrm>
              <a:off x="4339" y="1715"/>
              <a:ext cx="52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>
                  <a:solidFill>
                    <a:srgbClr val="00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endParaRPr lang="ru-RU" altLang="ru-RU" sz="2000" b="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8" name="AutoShape 85"/>
            <p:cNvSpPr>
              <a:spLocks noChangeArrowheads="1"/>
            </p:cNvSpPr>
            <p:nvPr/>
          </p:nvSpPr>
          <p:spPr bwMode="auto">
            <a:xfrm>
              <a:off x="4380" y="2160"/>
              <a:ext cx="396" cy="8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89" name="Oval 86"/>
            <p:cNvSpPr>
              <a:spLocks noChangeArrowheads="1"/>
            </p:cNvSpPr>
            <p:nvPr/>
          </p:nvSpPr>
          <p:spPr bwMode="auto">
            <a:xfrm>
              <a:off x="3984" y="2472"/>
              <a:ext cx="216" cy="2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90" name="Oval 87"/>
            <p:cNvSpPr>
              <a:spLocks noChangeArrowheads="1"/>
            </p:cNvSpPr>
            <p:nvPr/>
          </p:nvSpPr>
          <p:spPr bwMode="auto">
            <a:xfrm>
              <a:off x="4930" y="2308"/>
              <a:ext cx="216" cy="2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47290" name="Text Box 90"/>
          <p:cNvSpPr txBox="1">
            <a:spLocks noChangeArrowheads="1"/>
          </p:cNvSpPr>
          <p:nvPr/>
        </p:nvSpPr>
        <p:spPr bwMode="auto">
          <a:xfrm>
            <a:off x="1425574" y="3438398"/>
            <a:ext cx="771842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ru-RU" sz="2000" dirty="0" err="1">
                <a:solidFill>
                  <a:srgbClr val="000000"/>
                </a:solidFill>
              </a:rPr>
              <a:t>L</a:t>
            </a:r>
            <a:r>
              <a:rPr lang="en-US" altLang="ru-RU" sz="20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– начальная длина </a:t>
            </a:r>
            <a:r>
              <a:rPr lang="ru-RU" altLang="ru-RU" sz="2000" dirty="0" smtClean="0">
                <a:solidFill>
                  <a:srgbClr val="000000"/>
                </a:solidFill>
              </a:rPr>
              <a:t>очень тонкого стержня, толщиной которого можно пренебречь;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ru-RU" sz="2000" dirty="0" err="1">
                <a:solidFill>
                  <a:srgbClr val="000000"/>
                </a:solidFill>
              </a:rPr>
              <a:t>L</a:t>
            </a:r>
            <a:r>
              <a:rPr lang="en-US" altLang="ru-RU" sz="20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ru-RU" sz="2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– конечная длина </a:t>
            </a:r>
            <a:r>
              <a:rPr lang="ru-RU" altLang="ru-RU" sz="2000" dirty="0" smtClean="0">
                <a:solidFill>
                  <a:srgbClr val="000000"/>
                </a:solidFill>
              </a:rPr>
              <a:t>очень тонкого </a:t>
            </a:r>
            <a:r>
              <a:rPr lang="ru-RU" altLang="ru-RU" sz="2000" dirty="0">
                <a:solidFill>
                  <a:srgbClr val="000000"/>
                </a:solidFill>
              </a:rPr>
              <a:t>стержня;</a:t>
            </a:r>
          </a:p>
          <a:p>
            <a:pPr eaLnBrk="1" hangingPunct="1">
              <a:lnSpc>
                <a:spcPct val="85000"/>
              </a:lnSpc>
            </a:pPr>
            <a:r>
              <a:rPr lang="en-US" altLang="ru-RU" sz="1600" dirty="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</a:rPr>
              <a:t>L</a:t>
            </a:r>
            <a:r>
              <a:rPr lang="ru-RU" altLang="ru-RU" sz="2000" dirty="0">
                <a:solidFill>
                  <a:srgbClr val="000000"/>
                </a:solidFill>
              </a:rPr>
              <a:t> – абсолютное удлинение</a:t>
            </a:r>
          </a:p>
        </p:txBody>
      </p:sp>
      <p:sp>
        <p:nvSpPr>
          <p:cNvPr id="947291" name="Rectangle 91"/>
          <p:cNvSpPr>
            <a:spLocks noChangeArrowheads="1"/>
          </p:cNvSpPr>
          <p:nvPr/>
        </p:nvSpPr>
        <p:spPr bwMode="auto">
          <a:xfrm>
            <a:off x="0" y="2407656"/>
            <a:ext cx="3783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9900CC"/>
                </a:solidFill>
              </a:rPr>
              <a:t>Линейная</a:t>
            </a:r>
            <a:r>
              <a:rPr lang="ru-RU" altLang="ru-RU" sz="2400" dirty="0">
                <a:solidFill>
                  <a:srgbClr val="9900CC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400" dirty="0">
                <a:solidFill>
                  <a:srgbClr val="9900CC"/>
                </a:solidFill>
              </a:rPr>
              <a:t>деформация</a:t>
            </a:r>
            <a:endParaRPr lang="ru-RU" altLang="ru-RU" sz="2400" b="0" dirty="0">
              <a:solidFill>
                <a:srgbClr val="9900CC"/>
              </a:solidFill>
              <a:latin typeface="Arial Narrow" panose="020B0606020202030204" pitchFamily="34" charset="0"/>
            </a:endParaRPr>
          </a:p>
        </p:txBody>
      </p:sp>
      <p:sp>
        <p:nvSpPr>
          <p:cNvPr id="947292" name="Rectangle 92"/>
          <p:cNvSpPr>
            <a:spLocks noChangeArrowheads="1"/>
          </p:cNvSpPr>
          <p:nvPr/>
        </p:nvSpPr>
        <p:spPr bwMode="auto">
          <a:xfrm>
            <a:off x="5184775" y="1730375"/>
            <a:ext cx="3771900" cy="163195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Реальные деформации тел практически всегда объемны, а линейные и плоские деформации являются лишь </a:t>
            </a:r>
            <a:r>
              <a:rPr lang="ru-RU" altLang="ru-RU" sz="2000" dirty="0" smtClean="0">
                <a:solidFill>
                  <a:srgbClr val="000000"/>
                </a:solidFill>
              </a:rPr>
              <a:t>более или менее удобными </a:t>
            </a:r>
            <a:r>
              <a:rPr lang="ru-RU" altLang="ru-RU" sz="2000" i="1" dirty="0">
                <a:solidFill>
                  <a:srgbClr val="000000"/>
                </a:solidFill>
              </a:rPr>
              <a:t>моделями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41" grpId="0"/>
      <p:bldP spid="947271" grpId="0"/>
      <p:bldP spid="947273" grpId="0" animBg="1"/>
      <p:bldP spid="947274" grpId="0" animBg="1"/>
      <p:bldP spid="947276" grpId="0"/>
      <p:bldP spid="947290" grpId="0"/>
      <p:bldP spid="947291" grpId="0"/>
      <p:bldP spid="947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2695512"/>
            <a:ext cx="9144000" cy="18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Плоские деформации принято делить на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однородные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и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неоднородные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. Б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ó</a:t>
            </a:r>
            <a:r>
              <a:rPr lang="ru-RU" altLang="ru-RU" sz="2200" b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льшая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часть деформаций в природе относится к неоднородным, которые очень разнообразны. </a:t>
            </a:r>
            <a:r>
              <a:rPr lang="ru-RU" altLang="ru-RU" sz="2200" dirty="0">
                <a:solidFill>
                  <a:srgbClr val="000000"/>
                </a:solidFill>
              </a:rPr>
              <a:t>Однородной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называется деформация, при которой все материальные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прямые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линии, отмеченные в объекте до деформации,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остаются прямыми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и после деформации. К однородным  деформациям относятся:</a:t>
            </a:r>
          </a:p>
          <a:p>
            <a:pPr eaLnBrk="1" hangingPunct="1">
              <a:lnSpc>
                <a:spcPct val="85000"/>
              </a:lnSpc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ru-RU" altLang="ru-RU" sz="22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удлинение – укорочение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ru-RU" altLang="ru-RU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чистый сдвиг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);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ru-RU" altLang="ru-RU" sz="22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скашивание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</a:t>
            </a:r>
            <a:r>
              <a:rPr lang="ru-RU" altLang="ru-RU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простой сдвиг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).</a:t>
            </a:r>
            <a:endParaRPr lang="ru-RU" altLang="ru-RU" sz="22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28109" name="Text Box 13"/>
          <p:cNvSpPr txBox="1">
            <a:spLocks noChangeArrowheads="1"/>
          </p:cNvSpPr>
          <p:nvPr/>
        </p:nvSpPr>
        <p:spPr bwMode="auto">
          <a:xfrm>
            <a:off x="0" y="4695825"/>
            <a:ext cx="9144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b="0" dirty="0">
                <a:solidFill>
                  <a:srgbClr val="000000"/>
                </a:solidFill>
              </a:rPr>
              <a:t>Для упрощения </a:t>
            </a:r>
            <a:r>
              <a:rPr lang="ru-RU" altLang="ru-RU" b="0" dirty="0" smtClean="0">
                <a:solidFill>
                  <a:srgbClr val="000000"/>
                </a:solidFill>
              </a:rPr>
              <a:t>часто </a:t>
            </a:r>
            <a:r>
              <a:rPr lang="ru-RU" altLang="ru-RU" b="0" dirty="0">
                <a:solidFill>
                  <a:srgbClr val="000000"/>
                </a:solidFill>
              </a:rPr>
              <a:t>принимается допущение об </a:t>
            </a:r>
            <a:r>
              <a:rPr lang="ru-RU" altLang="ru-RU" i="1" dirty="0" smtClean="0">
                <a:solidFill>
                  <a:srgbClr val="000000"/>
                </a:solidFill>
              </a:rPr>
              <a:t>однородности</a:t>
            </a:r>
            <a:r>
              <a:rPr lang="ru-RU" altLang="ru-RU" b="0" i="1" dirty="0" smtClean="0">
                <a:solidFill>
                  <a:srgbClr val="000000"/>
                </a:solidFill>
              </a:rPr>
              <a:t> </a:t>
            </a:r>
            <a:r>
              <a:rPr lang="ru-RU" altLang="ru-RU" i="1" dirty="0">
                <a:solidFill>
                  <a:srgbClr val="000000"/>
                </a:solidFill>
              </a:rPr>
              <a:t>деформаций</a:t>
            </a:r>
            <a:r>
              <a:rPr lang="ru-RU" altLang="ru-RU" b="0" dirty="0">
                <a:solidFill>
                  <a:srgbClr val="000000"/>
                </a:solidFill>
              </a:rPr>
              <a:t> во всем объеме геологического тела.</a:t>
            </a:r>
          </a:p>
        </p:txBody>
      </p:sp>
      <p:sp>
        <p:nvSpPr>
          <p:cNvPr id="1028121" name="Rectangle 25"/>
          <p:cNvSpPr>
            <a:spLocks noChangeArrowheads="1"/>
          </p:cNvSpPr>
          <p:nvPr/>
        </p:nvSpPr>
        <p:spPr bwMode="auto">
          <a:xfrm>
            <a:off x="600075" y="5732463"/>
            <a:ext cx="7600950" cy="83820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000000"/>
                </a:solidFill>
                <a:latin typeface="Arial Black" panose="020B0A04020102020204" pitchFamily="34" charset="0"/>
              </a:rPr>
              <a:t>NB!</a:t>
            </a:r>
            <a:r>
              <a:rPr lang="en-US" altLang="ru-RU" dirty="0"/>
              <a:t> </a:t>
            </a:r>
            <a:endParaRPr lang="ru-RU" altLang="ru-RU" dirty="0"/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"Чистый сдвиг" и "простой сдвиг" не являются "</a:t>
            </a:r>
            <a:r>
              <a:rPr lang="ru-RU" altLang="ru-RU" sz="2000" i="1" dirty="0">
                <a:solidFill>
                  <a:srgbClr val="000000"/>
                </a:solidFill>
              </a:rPr>
              <a:t>сдвигами</a:t>
            </a:r>
            <a:r>
              <a:rPr lang="ru-RU" altLang="ru-RU" sz="2000" dirty="0">
                <a:solidFill>
                  <a:srgbClr val="000000"/>
                </a:solidFill>
              </a:rPr>
              <a:t>"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в геологическом смысле слова</a:t>
            </a:r>
            <a:r>
              <a:rPr lang="en-US" altLang="ru-RU" sz="2000" dirty="0">
                <a:solidFill>
                  <a:srgbClr val="000000"/>
                </a:solidFill>
              </a:rPr>
              <a:t>!</a:t>
            </a:r>
            <a:r>
              <a:rPr lang="ru-RU" altLang="ru-RU" sz="2000" dirty="0">
                <a:solidFill>
                  <a:srgbClr val="000000"/>
                </a:solidFill>
              </a:rPr>
              <a:t> Это только обстановки деформаций.</a:t>
            </a:r>
          </a:p>
        </p:txBody>
      </p:sp>
      <p:sp>
        <p:nvSpPr>
          <p:cNvPr id="38917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438"/>
            <a:ext cx="9144000" cy="2492990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None/>
              <a:tabLst>
                <a:tab pos="361950" algn="l"/>
              </a:tabLst>
            </a:pPr>
            <a:r>
              <a:rPr lang="ru-RU" altLang="ru-RU" sz="2400" b="1" dirty="0" smtClean="0">
                <a:solidFill>
                  <a:srgbClr val="9900CC"/>
                </a:solidFill>
                <a:effectLst/>
              </a:rPr>
              <a:t>Плоская деформация (</a:t>
            </a:r>
            <a:r>
              <a:rPr lang="ru-RU" altLang="ru-RU" sz="2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ru-RU" alt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alt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9900CC"/>
                </a:solidFill>
                <a:effectLst/>
              </a:rPr>
              <a:t>)</a:t>
            </a:r>
          </a:p>
          <a:p>
            <a:pPr marL="0" indent="0"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tabLst>
                <a:tab pos="361950" algn="l"/>
              </a:tabLst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Общая ситуация заключается в том, линейной деформации в чистом виде в природе не существует, при 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растяжении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физического тела в одном направлении, оно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неизбежно 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сжимается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в другом. И наоборот, при сжатии в одном направлении, оно растягивается в другом. В случае "</a:t>
            </a:r>
            <a:r>
              <a:rPr lang="ru-RU" altLang="ru-RU" sz="2200" i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плоской деформации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" деформация в третьем направлении незначительна и ей можно пренебречь.  Поэтому гораздо удобнее рассматривать особенности деформации тел в плоскости, которую легко представить как сечение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9"/>
          <p:cNvSpPr>
            <a:spLocks noChangeArrowheads="1"/>
          </p:cNvSpPr>
          <p:nvPr/>
        </p:nvSpPr>
        <p:spPr bwMode="auto">
          <a:xfrm>
            <a:off x="0" y="603250"/>
            <a:ext cx="43815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Чистый сдвиг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ru-RU" altLang="ru-RU" sz="2200" b="0" dirty="0">
                <a:solidFill>
                  <a:srgbClr val="000000"/>
                </a:solidFill>
              </a:rPr>
              <a:t>удлинение – укорочение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 есть деформация под действием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нормальных напряжений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2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Мерами деформации могут служить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два коэффициента:</a:t>
            </a:r>
          </a:p>
        </p:txBody>
      </p:sp>
      <p:sp>
        <p:nvSpPr>
          <p:cNvPr id="40963" name="Rectangle 64"/>
          <p:cNvSpPr>
            <a:spLocks noChangeArrowheads="1"/>
          </p:cNvSpPr>
          <p:nvPr/>
        </p:nvSpPr>
        <p:spPr bwMode="auto">
          <a:xfrm>
            <a:off x="0" y="3065463"/>
            <a:ext cx="49149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– поперечное относительное удлинение</a:t>
            </a:r>
            <a:endParaRPr lang="ru-RU" altLang="ru-RU" sz="2200" b="0" baseline="-25000" dirty="0">
              <a:solidFill>
                <a:srgbClr val="000000"/>
              </a:solidFill>
            </a:endParaRPr>
          </a:p>
        </p:txBody>
      </p:sp>
      <p:sp>
        <p:nvSpPr>
          <p:cNvPr id="40964" name="Rectangle 65"/>
          <p:cNvSpPr>
            <a:spLocks noChangeArrowheads="1"/>
          </p:cNvSpPr>
          <p:nvPr/>
        </p:nvSpPr>
        <p:spPr bwMode="auto">
          <a:xfrm>
            <a:off x="5026025" y="2466975"/>
            <a:ext cx="3598863" cy="45720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</a:t>
            </a:r>
            <a:r>
              <a:rPr lang="ru-RU" altLang="ru-RU" sz="2200" baseline="-25000">
                <a:solidFill>
                  <a:srgbClr val="000000"/>
                </a:solidFill>
              </a:rPr>
              <a:t>пр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= (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="0" baseline="-25000">
                <a:solidFill>
                  <a:srgbClr val="000000"/>
                </a:solidFill>
              </a:rPr>
              <a:t>1</a:t>
            </a:r>
            <a:r>
              <a:rPr lang="ru-RU" altLang="ru-RU" sz="2000" b="0" baseline="-25000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="0" baseline="-25000">
                <a:solidFill>
                  <a:srgbClr val="000000"/>
                </a:solidFill>
              </a:rPr>
              <a:t>0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="0" baseline="-25000">
                <a:solidFill>
                  <a:srgbClr val="000000"/>
                </a:solidFill>
              </a:rPr>
              <a:t>0 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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altLang="ru-RU" sz="2000" b="0" baseline="-25000">
                <a:solidFill>
                  <a:srgbClr val="000000"/>
                </a:solidFill>
              </a:rPr>
              <a:t>0 </a:t>
            </a:r>
            <a:endParaRPr lang="ru-RU" altLang="ru-RU" sz="200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40965" name="Rectangle 66"/>
          <p:cNvSpPr>
            <a:spLocks noChangeArrowheads="1"/>
          </p:cNvSpPr>
          <p:nvPr/>
        </p:nvSpPr>
        <p:spPr bwMode="auto">
          <a:xfrm>
            <a:off x="5045075" y="3052763"/>
            <a:ext cx="3598863" cy="411162"/>
          </a:xfrm>
          <a:prstGeom prst="rect">
            <a:avLst/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</a:t>
            </a:r>
            <a:r>
              <a:rPr lang="ru-RU" altLang="ru-RU" sz="2200" baseline="-25000" dirty="0">
                <a:solidFill>
                  <a:srgbClr val="000000"/>
                </a:solidFill>
              </a:rPr>
              <a:t>поп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= (</a:t>
            </a:r>
            <a:r>
              <a:rPr lang="en-US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</a:t>
            </a:r>
            <a:r>
              <a:rPr lang="en-US" altLang="ru-RU" sz="2000" b="0" baseline="-25000" dirty="0" err="1">
                <a:solidFill>
                  <a:srgbClr val="000000"/>
                </a:solidFill>
              </a:rPr>
              <a:t>1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en-US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</a:t>
            </a:r>
            <a:r>
              <a:rPr lang="en-US" altLang="ru-RU" sz="2000" b="0" baseline="-25000" dirty="0" err="1">
                <a:solidFill>
                  <a:srgbClr val="000000"/>
                </a:solidFill>
              </a:rPr>
              <a:t>0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</a:t>
            </a:r>
            <a:r>
              <a:rPr lang="en-US" altLang="ru-RU" sz="2000" b="0" baseline="-25000" dirty="0" err="1">
                <a:solidFill>
                  <a:srgbClr val="000000"/>
                </a:solidFill>
              </a:rPr>
              <a:t>0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en-US" altLang="ru-RU" sz="16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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W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/</a:t>
            </a:r>
            <a:r>
              <a:rPr lang="ru-RU" alt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</a:t>
            </a:r>
            <a:r>
              <a:rPr lang="en-US" altLang="ru-RU" sz="2000" b="0" baseline="-25000" dirty="0" err="1">
                <a:solidFill>
                  <a:srgbClr val="000000"/>
                </a:solidFill>
              </a:rPr>
              <a:t>0</a:t>
            </a:r>
            <a:endParaRPr lang="ru-RU" altLang="ru-RU" sz="2000" b="0" baseline="-25000" dirty="0">
              <a:solidFill>
                <a:srgbClr val="000000"/>
              </a:solidFill>
            </a:endParaRPr>
          </a:p>
        </p:txBody>
      </p:sp>
      <p:sp>
        <p:nvSpPr>
          <p:cNvPr id="963651" name="Rectangle 67"/>
          <p:cNvSpPr>
            <a:spLocks noChangeArrowheads="1"/>
          </p:cNvSpPr>
          <p:nvPr/>
        </p:nvSpPr>
        <p:spPr bwMode="auto">
          <a:xfrm>
            <a:off x="5016500" y="5518150"/>
            <a:ext cx="3513138" cy="1090613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Деформация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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положительна при растяжении и отрицательна при сжатии!</a:t>
            </a:r>
          </a:p>
        </p:txBody>
      </p:sp>
      <p:sp>
        <p:nvSpPr>
          <p:cNvPr id="40967" name="Rectangle 70"/>
          <p:cNvSpPr>
            <a:spLocks noChangeArrowheads="1"/>
          </p:cNvSpPr>
          <p:nvPr/>
        </p:nvSpPr>
        <p:spPr bwMode="auto">
          <a:xfrm>
            <a:off x="9525" y="2478088"/>
            <a:ext cx="4895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– продольное относительное удлинение</a:t>
            </a:r>
          </a:p>
        </p:txBody>
      </p:sp>
      <p:sp>
        <p:nvSpPr>
          <p:cNvPr id="40968" name="Line 17"/>
          <p:cNvSpPr>
            <a:spLocks noChangeShapeType="1"/>
          </p:cNvSpPr>
          <p:nvPr/>
        </p:nvSpPr>
        <p:spPr bwMode="auto">
          <a:xfrm>
            <a:off x="141288" y="6508750"/>
            <a:ext cx="3233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Rectangle 18"/>
          <p:cNvSpPr>
            <a:spLocks noChangeArrowheads="1"/>
          </p:cNvSpPr>
          <p:nvPr/>
        </p:nvSpPr>
        <p:spPr bwMode="auto">
          <a:xfrm>
            <a:off x="690563" y="4881563"/>
            <a:ext cx="774700" cy="16271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0" name="Rectangle 19"/>
          <p:cNvSpPr>
            <a:spLocks noChangeArrowheads="1"/>
          </p:cNvSpPr>
          <p:nvPr/>
        </p:nvSpPr>
        <p:spPr bwMode="auto">
          <a:xfrm>
            <a:off x="2844800" y="4292600"/>
            <a:ext cx="566738" cy="22161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1" name="Line 20"/>
          <p:cNvSpPr>
            <a:spLocks noChangeShapeType="1"/>
          </p:cNvSpPr>
          <p:nvPr/>
        </p:nvSpPr>
        <p:spPr bwMode="auto">
          <a:xfrm>
            <a:off x="177800" y="4881563"/>
            <a:ext cx="3833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2" name="Line 21"/>
          <p:cNvSpPr>
            <a:spLocks noChangeShapeType="1"/>
          </p:cNvSpPr>
          <p:nvPr/>
        </p:nvSpPr>
        <p:spPr bwMode="auto">
          <a:xfrm>
            <a:off x="2276475" y="4292600"/>
            <a:ext cx="170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3" name="Line 22"/>
          <p:cNvSpPr>
            <a:spLocks noChangeShapeType="1"/>
          </p:cNvSpPr>
          <p:nvPr/>
        </p:nvSpPr>
        <p:spPr bwMode="auto">
          <a:xfrm>
            <a:off x="538163" y="4868863"/>
            <a:ext cx="0" cy="164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4" name="Line 23"/>
          <p:cNvSpPr>
            <a:spLocks noChangeShapeType="1"/>
          </p:cNvSpPr>
          <p:nvPr/>
        </p:nvSpPr>
        <p:spPr bwMode="auto">
          <a:xfrm>
            <a:off x="2700338" y="4295775"/>
            <a:ext cx="0" cy="2222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5" name="Line 24"/>
          <p:cNvSpPr>
            <a:spLocks noChangeShapeType="1"/>
          </p:cNvSpPr>
          <p:nvPr/>
        </p:nvSpPr>
        <p:spPr bwMode="auto">
          <a:xfrm>
            <a:off x="3883025" y="4283075"/>
            <a:ext cx="0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6" name="Text Box 25"/>
          <p:cNvSpPr txBox="1">
            <a:spLocks noChangeArrowheads="1"/>
          </p:cNvSpPr>
          <p:nvPr/>
        </p:nvSpPr>
        <p:spPr bwMode="auto">
          <a:xfrm>
            <a:off x="22225" y="5187950"/>
            <a:ext cx="404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>
                <a:solidFill>
                  <a:srgbClr val="000000"/>
                </a:solidFill>
              </a:rPr>
              <a:t>L</a:t>
            </a:r>
            <a:r>
              <a:rPr lang="en-US" altLang="ru-RU" sz="2000" b="0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77" name="Text Box 26"/>
          <p:cNvSpPr txBox="1">
            <a:spLocks noChangeArrowheads="1"/>
          </p:cNvSpPr>
          <p:nvPr/>
        </p:nvSpPr>
        <p:spPr bwMode="auto">
          <a:xfrm>
            <a:off x="2244725" y="4846638"/>
            <a:ext cx="5492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36000" bIns="36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>
                <a:solidFill>
                  <a:srgbClr val="000000"/>
                </a:solidFill>
              </a:rPr>
              <a:t>L</a:t>
            </a:r>
            <a:r>
              <a:rPr lang="en-US" altLang="ru-RU" sz="2000" b="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78" name="Text Box 27"/>
          <p:cNvSpPr txBox="1">
            <a:spLocks noChangeArrowheads="1"/>
          </p:cNvSpPr>
          <p:nvPr/>
        </p:nvSpPr>
        <p:spPr bwMode="auto">
          <a:xfrm>
            <a:off x="3802063" y="4230688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000">
                <a:solidFill>
                  <a:srgbClr val="000000"/>
                </a:solidFill>
              </a:rPr>
              <a:t>L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79" name="Line 28"/>
          <p:cNvSpPr>
            <a:spLocks noChangeShapeType="1"/>
          </p:cNvSpPr>
          <p:nvPr/>
        </p:nvSpPr>
        <p:spPr bwMode="auto">
          <a:xfrm flipV="1">
            <a:off x="3621088" y="4149725"/>
            <a:ext cx="0" cy="263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0" name="Line 29"/>
          <p:cNvSpPr>
            <a:spLocks noChangeShapeType="1"/>
          </p:cNvSpPr>
          <p:nvPr/>
        </p:nvSpPr>
        <p:spPr bwMode="auto">
          <a:xfrm flipV="1">
            <a:off x="3411538" y="3859213"/>
            <a:ext cx="0" cy="2922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1" name="Text Box 30"/>
          <p:cNvSpPr txBox="1">
            <a:spLocks noChangeArrowheads="1"/>
          </p:cNvSpPr>
          <p:nvPr/>
        </p:nvSpPr>
        <p:spPr bwMode="auto">
          <a:xfrm>
            <a:off x="3810000" y="6180138"/>
            <a:ext cx="5730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000">
                <a:solidFill>
                  <a:srgbClr val="000000"/>
                </a:solidFill>
              </a:rPr>
              <a:t>W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82" name="Line 31"/>
          <p:cNvSpPr>
            <a:spLocks noChangeShapeType="1"/>
          </p:cNvSpPr>
          <p:nvPr/>
        </p:nvSpPr>
        <p:spPr bwMode="auto">
          <a:xfrm rot="-5400000">
            <a:off x="3123407" y="6368256"/>
            <a:ext cx="0" cy="563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3" name="Line 32"/>
          <p:cNvSpPr>
            <a:spLocks noChangeShapeType="1"/>
          </p:cNvSpPr>
          <p:nvPr/>
        </p:nvSpPr>
        <p:spPr bwMode="auto">
          <a:xfrm rot="-5400000">
            <a:off x="3903663" y="6357937"/>
            <a:ext cx="0" cy="56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4" name="AutoShape 76"/>
          <p:cNvSpPr>
            <a:spLocks noChangeArrowheads="1"/>
          </p:cNvSpPr>
          <p:nvPr/>
        </p:nvSpPr>
        <p:spPr bwMode="auto">
          <a:xfrm>
            <a:off x="1778000" y="5195888"/>
            <a:ext cx="477838" cy="1041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85" name="Oval 77"/>
          <p:cNvSpPr>
            <a:spLocks noChangeArrowheads="1"/>
          </p:cNvSpPr>
          <p:nvPr/>
        </p:nvSpPr>
        <p:spPr bwMode="auto">
          <a:xfrm>
            <a:off x="833438" y="5546725"/>
            <a:ext cx="454025" cy="479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986" name="Oval 78"/>
          <p:cNvSpPr>
            <a:spLocks noChangeArrowheads="1"/>
          </p:cNvSpPr>
          <p:nvPr/>
        </p:nvSpPr>
        <p:spPr bwMode="auto">
          <a:xfrm>
            <a:off x="2905125" y="5184775"/>
            <a:ext cx="454025" cy="477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987" name="Line 79"/>
          <p:cNvSpPr>
            <a:spLocks noChangeShapeType="1"/>
          </p:cNvSpPr>
          <p:nvPr/>
        </p:nvSpPr>
        <p:spPr bwMode="auto">
          <a:xfrm flipV="1">
            <a:off x="2843213" y="3867150"/>
            <a:ext cx="0" cy="263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8" name="Rectangle 81"/>
          <p:cNvSpPr>
            <a:spLocks noChangeArrowheads="1"/>
          </p:cNvSpPr>
          <p:nvPr/>
        </p:nvSpPr>
        <p:spPr bwMode="auto">
          <a:xfrm>
            <a:off x="2855913" y="37719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0000"/>
                </a:solidFill>
              </a:rPr>
              <a:t>W</a:t>
            </a:r>
            <a:r>
              <a:rPr lang="en-US" altLang="ru-RU" sz="2000" b="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89" name="Rectangle 82"/>
          <p:cNvSpPr>
            <a:spLocks noChangeArrowheads="1"/>
          </p:cNvSpPr>
          <p:nvPr/>
        </p:nvSpPr>
        <p:spPr bwMode="auto">
          <a:xfrm>
            <a:off x="771525" y="4213225"/>
            <a:ext cx="473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0000"/>
                </a:solidFill>
              </a:rPr>
              <a:t>W</a:t>
            </a:r>
            <a:r>
              <a:rPr lang="en-US" altLang="ru-RU" sz="2000" b="0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0" name="Line 83"/>
          <p:cNvSpPr>
            <a:spLocks noChangeShapeType="1"/>
          </p:cNvSpPr>
          <p:nvPr/>
        </p:nvSpPr>
        <p:spPr bwMode="auto">
          <a:xfrm rot="-5400000">
            <a:off x="2555082" y="3761581"/>
            <a:ext cx="0" cy="563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1" name="Line 84"/>
          <p:cNvSpPr>
            <a:spLocks noChangeShapeType="1"/>
          </p:cNvSpPr>
          <p:nvPr/>
        </p:nvSpPr>
        <p:spPr bwMode="auto">
          <a:xfrm rot="-5400000">
            <a:off x="3704432" y="3753644"/>
            <a:ext cx="0" cy="566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2" name="Line 85"/>
          <p:cNvSpPr>
            <a:spLocks noChangeShapeType="1"/>
          </p:cNvSpPr>
          <p:nvPr/>
        </p:nvSpPr>
        <p:spPr bwMode="auto">
          <a:xfrm flipV="1">
            <a:off x="1465263" y="4305300"/>
            <a:ext cx="0" cy="220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3" name="Line 86"/>
          <p:cNvSpPr>
            <a:spLocks noChangeShapeType="1"/>
          </p:cNvSpPr>
          <p:nvPr/>
        </p:nvSpPr>
        <p:spPr bwMode="auto">
          <a:xfrm flipV="1">
            <a:off x="685800" y="4333875"/>
            <a:ext cx="0" cy="216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4" name="Line 87"/>
          <p:cNvSpPr>
            <a:spLocks noChangeShapeType="1"/>
          </p:cNvSpPr>
          <p:nvPr/>
        </p:nvSpPr>
        <p:spPr bwMode="auto">
          <a:xfrm rot="-5400000">
            <a:off x="404019" y="4247357"/>
            <a:ext cx="0" cy="563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5" name="Line 88"/>
          <p:cNvSpPr>
            <a:spLocks noChangeShapeType="1"/>
          </p:cNvSpPr>
          <p:nvPr/>
        </p:nvSpPr>
        <p:spPr bwMode="auto">
          <a:xfrm rot="-5400000">
            <a:off x="1743869" y="4241006"/>
            <a:ext cx="0" cy="566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6" name="Rectangle 90"/>
          <p:cNvSpPr>
            <a:spLocks noChangeArrowheads="1"/>
          </p:cNvSpPr>
          <p:nvPr/>
        </p:nvSpPr>
        <p:spPr bwMode="auto">
          <a:xfrm>
            <a:off x="4495800" y="4019550"/>
            <a:ext cx="4648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При деформации чистого сдвига </a:t>
            </a:r>
            <a:r>
              <a:rPr lang="ru-RU" altLang="ru-RU" sz="2200" i="1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равны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площади прямоугольников 1 и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2</a:t>
            </a:r>
            <a:r>
              <a:rPr lang="en-US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(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сечений!</a:t>
            </a:r>
            <a:r>
              <a:rPr lang="en-US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а также скорости смещения точек на их сторонах.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430713" y="715963"/>
            <a:ext cx="4618037" cy="1506537"/>
            <a:chOff x="3122" y="115"/>
            <a:chExt cx="2578" cy="841"/>
          </a:xfrm>
        </p:grpSpPr>
        <p:pic>
          <p:nvPicPr>
            <p:cNvPr id="41014" name="Picture 92" descr="Простой и чистый сдвиг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" y="115"/>
              <a:ext cx="2578" cy="8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15" name="AutoShape 94"/>
            <p:cNvSpPr>
              <a:spLocks noChangeArrowheads="1"/>
            </p:cNvSpPr>
            <p:nvPr/>
          </p:nvSpPr>
          <p:spPr bwMode="auto">
            <a:xfrm>
              <a:off x="3959" y="138"/>
              <a:ext cx="144" cy="330"/>
            </a:xfrm>
            <a:prstGeom prst="rightArrow">
              <a:avLst>
                <a:gd name="adj1" fmla="val 32352"/>
                <a:gd name="adj2" fmla="val 42856"/>
              </a:avLst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0998" name="Oval 98"/>
          <p:cNvSpPr>
            <a:spLocks noChangeAspect="1" noChangeArrowheads="1"/>
          </p:cNvSpPr>
          <p:nvPr/>
        </p:nvSpPr>
        <p:spPr bwMode="auto">
          <a:xfrm>
            <a:off x="762000" y="4791075"/>
            <a:ext cx="179388" cy="179388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9" name="Oval 99"/>
          <p:cNvSpPr>
            <a:spLocks noChangeAspect="1" noChangeArrowheads="1"/>
          </p:cNvSpPr>
          <p:nvPr/>
        </p:nvSpPr>
        <p:spPr bwMode="auto">
          <a:xfrm>
            <a:off x="1187450" y="4797425"/>
            <a:ext cx="179388" cy="179388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0" name="Oval 100"/>
          <p:cNvSpPr>
            <a:spLocks noChangeAspect="1" noChangeArrowheads="1"/>
          </p:cNvSpPr>
          <p:nvPr/>
        </p:nvSpPr>
        <p:spPr bwMode="auto">
          <a:xfrm>
            <a:off x="2882900" y="4197350"/>
            <a:ext cx="179388" cy="179388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1" name="Oval 101"/>
          <p:cNvSpPr>
            <a:spLocks noChangeAspect="1" noChangeArrowheads="1"/>
          </p:cNvSpPr>
          <p:nvPr/>
        </p:nvSpPr>
        <p:spPr bwMode="auto">
          <a:xfrm>
            <a:off x="3194050" y="4203700"/>
            <a:ext cx="179388" cy="179388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2" name="Oval 102"/>
          <p:cNvSpPr>
            <a:spLocks noChangeAspect="1" noChangeArrowheads="1"/>
          </p:cNvSpPr>
          <p:nvPr/>
        </p:nvSpPr>
        <p:spPr bwMode="auto">
          <a:xfrm>
            <a:off x="1374775" y="5032375"/>
            <a:ext cx="179388" cy="179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3" name="Oval 103"/>
          <p:cNvSpPr>
            <a:spLocks noChangeAspect="1" noChangeArrowheads="1"/>
          </p:cNvSpPr>
          <p:nvPr/>
        </p:nvSpPr>
        <p:spPr bwMode="auto">
          <a:xfrm>
            <a:off x="1371600" y="5581650"/>
            <a:ext cx="179388" cy="179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4" name="Oval 104"/>
          <p:cNvSpPr>
            <a:spLocks noChangeAspect="1" noChangeArrowheads="1"/>
          </p:cNvSpPr>
          <p:nvPr/>
        </p:nvSpPr>
        <p:spPr bwMode="auto">
          <a:xfrm>
            <a:off x="1368425" y="6130925"/>
            <a:ext cx="179388" cy="179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5" name="Oval 105"/>
          <p:cNvSpPr>
            <a:spLocks noChangeAspect="1" noChangeArrowheads="1"/>
          </p:cNvSpPr>
          <p:nvPr/>
        </p:nvSpPr>
        <p:spPr bwMode="auto">
          <a:xfrm>
            <a:off x="3314700" y="4648200"/>
            <a:ext cx="179388" cy="179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6" name="Oval 106"/>
          <p:cNvSpPr>
            <a:spLocks noChangeAspect="1" noChangeArrowheads="1"/>
          </p:cNvSpPr>
          <p:nvPr/>
        </p:nvSpPr>
        <p:spPr bwMode="auto">
          <a:xfrm>
            <a:off x="3330575" y="5368925"/>
            <a:ext cx="179388" cy="179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7" name="Oval 107"/>
          <p:cNvSpPr>
            <a:spLocks noChangeAspect="1" noChangeArrowheads="1"/>
          </p:cNvSpPr>
          <p:nvPr/>
        </p:nvSpPr>
        <p:spPr bwMode="auto">
          <a:xfrm>
            <a:off x="3317875" y="6089650"/>
            <a:ext cx="179388" cy="1793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8" name="Line 108"/>
          <p:cNvSpPr>
            <a:spLocks noChangeShapeType="1"/>
          </p:cNvSpPr>
          <p:nvPr/>
        </p:nvSpPr>
        <p:spPr bwMode="auto">
          <a:xfrm rot="-5400000">
            <a:off x="3563938" y="5405437"/>
            <a:ext cx="0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9" name="Line 109"/>
          <p:cNvSpPr>
            <a:spLocks noChangeShapeType="1"/>
          </p:cNvSpPr>
          <p:nvPr/>
        </p:nvSpPr>
        <p:spPr bwMode="auto">
          <a:xfrm rot="-5400000">
            <a:off x="3551238" y="6107112"/>
            <a:ext cx="0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0" name="Line 110"/>
          <p:cNvSpPr>
            <a:spLocks noChangeShapeType="1"/>
          </p:cNvSpPr>
          <p:nvPr/>
        </p:nvSpPr>
        <p:spPr bwMode="auto">
          <a:xfrm rot="-5400000">
            <a:off x="3552825" y="4657725"/>
            <a:ext cx="0" cy="146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1" name="Line 111"/>
          <p:cNvSpPr>
            <a:spLocks noChangeShapeType="1"/>
          </p:cNvSpPr>
          <p:nvPr/>
        </p:nvSpPr>
        <p:spPr bwMode="auto">
          <a:xfrm>
            <a:off x="2979738" y="4376738"/>
            <a:ext cx="0" cy="493712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2" name="Line 112"/>
          <p:cNvSpPr>
            <a:spLocks noChangeShapeType="1"/>
          </p:cNvSpPr>
          <p:nvPr/>
        </p:nvSpPr>
        <p:spPr bwMode="auto">
          <a:xfrm>
            <a:off x="3282950" y="4387850"/>
            <a:ext cx="0" cy="493713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3697" name="Rectangle 113"/>
          <p:cNvSpPr>
            <a:spLocks noGrp="1" noChangeArrowheads="1"/>
          </p:cNvSpPr>
          <p:nvPr>
            <p:ph type="title"/>
          </p:nvPr>
        </p:nvSpPr>
        <p:spPr>
          <a:xfrm>
            <a:off x="3062288" y="95250"/>
            <a:ext cx="6015037" cy="396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Чистый сдвиг </a:t>
            </a: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ru-RU" sz="2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pure shear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altLang="ru-RU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2400" b="1" i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6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877"/>
            <a:ext cx="9144000" cy="85408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Литература по курсу</a:t>
            </a:r>
            <a:b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ru-RU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Основная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0781"/>
            <a:ext cx="9144000" cy="3765646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Тевелев </a:t>
            </a:r>
            <a:r>
              <a:rPr lang="ru-RU" altLang="ru-RU" sz="2200" b="1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Ал.В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Структурная геология и геологическое картирование.                       Тверь: Издательство ГЕРС, 2012.</a:t>
            </a:r>
            <a:endParaRPr lang="en-US" altLang="ru-RU" sz="22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r>
              <a:rPr lang="ru-RU" altLang="ru-RU" sz="22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Тевелев </a:t>
            </a:r>
            <a:r>
              <a:rPr lang="ru-RU" altLang="ru-RU" sz="2200" b="1" i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Ал.В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Структурная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геология: учебник. 2-е издание, переработанное и дополненное. М.: ИНФРА-М, 2016. </a:t>
            </a:r>
            <a:endParaRPr lang="en-US" altLang="ru-RU" sz="22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Тевелев </a:t>
            </a:r>
            <a:r>
              <a:rPr lang="ru-RU" altLang="ru-RU" sz="2200" b="1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Ал.В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., Тевелев </a:t>
            </a:r>
            <a:r>
              <a:rPr lang="ru-RU" altLang="ru-RU" sz="2200" b="1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Арк.В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</a:t>
            </a:r>
            <a:r>
              <a:rPr lang="ru-RU" altLang="ru-RU" sz="2200" b="1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Болотов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С.Н., Фокин П.А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Структурная геология и геологическое картирование // Сборник задач по структурной геологии. 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Издание второе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М.: Геол. ф-т. МГУ, 2010.</a:t>
            </a:r>
          </a:p>
          <a:p>
            <a:pPr eaLnBrk="1" hangingPunct="1">
              <a:lnSpc>
                <a:spcPct val="80000"/>
              </a:lnSpc>
              <a:buFont typeface="Tahoma" panose="020B0604030504040204" pitchFamily="34" charset="0"/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Интернет-ресурс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altLang="ru-RU" sz="2200" dirty="0" smtClean="0">
                <a:solidFill>
                  <a:srgbClr val="0000FF"/>
                </a:solidFill>
                <a:effectLst/>
                <a:latin typeface="Arial Narrow" panose="020B0606020202030204" pitchFamily="34" charset="0"/>
              </a:rPr>
              <a:t>wiki.web.ru/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раздел </a:t>
            </a:r>
            <a:r>
              <a:rPr lang="ru-RU" altLang="ru-RU" sz="2200" dirty="0" smtClean="0">
                <a:solidFill>
                  <a:srgbClr val="0000FF"/>
                </a:solidFill>
                <a:effectLst/>
                <a:latin typeface="Arial Narrow" panose="020B0606020202030204" pitchFamily="34" charset="0"/>
              </a:rPr>
              <a:t>Геологический факультет – 3 курс.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b="1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Курдин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Н.Н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Структурные диаграммы (составление и основные приемы обработки). М.: Изд-во МГУ, 2000.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2200" b="1" i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Кирмасов</a:t>
            </a:r>
            <a:r>
              <a:rPr lang="ru-RU" altLang="ru-RU" sz="2200" b="1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i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А.Б</a:t>
            </a:r>
            <a:r>
              <a:rPr lang="ru-RU" alt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Основы структурного анализа. М.: Научный мир, 2011.</a:t>
            </a:r>
            <a:r>
              <a:rPr lang="ru-RU" altLang="ru-RU" sz="220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2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94660" name="Rectangle 4"/>
          <p:cNvSpPr>
            <a:spLocks noChangeArrowheads="1"/>
          </p:cNvSpPr>
          <p:nvPr/>
        </p:nvSpPr>
        <p:spPr bwMode="auto">
          <a:xfrm>
            <a:off x="0" y="4431793"/>
            <a:ext cx="9144000" cy="24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  <a:buFont typeface="Tahoma" panose="020B0604030504040204" pitchFamily="34" charset="0"/>
              <a:buNone/>
              <a:defRPr/>
            </a:pP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Тевелев </a:t>
            </a:r>
            <a:r>
              <a:rPr lang="ru-RU" altLang="ru-RU" sz="2200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Арк.В</a:t>
            </a: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Сдвиговая тектоника. М.: Изд-во </a:t>
            </a:r>
            <a:r>
              <a:rPr lang="ru-RU" altLang="ru-RU" sz="2200" b="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Моск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ун-та, 2005.</a:t>
            </a:r>
            <a:r>
              <a:rPr lang="ru-RU" altLang="ru-RU" sz="2200" b="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 typeface="Tahoma" panose="020B0604030504040204" pitchFamily="34" charset="0"/>
              <a:buNone/>
              <a:defRPr/>
            </a:pP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Николя А.</a:t>
            </a:r>
            <a:r>
              <a:rPr lang="ru-RU" altLang="ru-RU" sz="2200" b="0" dirty="0" smtClean="0">
                <a:effectLst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Основы деформации горных пород. М.: Мир, 1992.</a:t>
            </a: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endParaRPr lang="en-US" altLang="ru-RU" sz="2200" i="1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 typeface="Tahoma" panose="020B0604030504040204" pitchFamily="34" charset="0"/>
              <a:buNone/>
              <a:defRPr/>
            </a:pP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Спенсер </a:t>
            </a:r>
            <a:r>
              <a:rPr lang="ru-RU" altLang="ru-RU" sz="2200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Э.У</a:t>
            </a:r>
            <a:r>
              <a:rPr lang="ru-RU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Введение в структурную геологию. Л.: Недра, 1981.</a:t>
            </a:r>
            <a:endParaRPr lang="en-US" altLang="ru-RU" sz="2200" b="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ru-RU" sz="2200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Marshak</a:t>
            </a:r>
            <a:r>
              <a:rPr lang="en-US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S., </a:t>
            </a:r>
            <a:r>
              <a:rPr lang="en-US" altLang="ru-RU" sz="2200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Gautam</a:t>
            </a:r>
            <a:r>
              <a:rPr lang="en-US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M. </a:t>
            </a:r>
            <a:r>
              <a:rPr lang="en-US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Basic methods of structural geology. New Jersey: Prentice Hall Englewood Cliffs. 1988.</a:t>
            </a:r>
          </a:p>
          <a:p>
            <a:pPr>
              <a:spcBef>
                <a:spcPts val="0"/>
              </a:spcBef>
              <a:buNone/>
            </a:pPr>
            <a:r>
              <a:rPr lang="en-US" altLang="ru-RU" sz="2200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Twiss</a:t>
            </a:r>
            <a:r>
              <a:rPr lang="en-US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R.J., </a:t>
            </a:r>
            <a:r>
              <a:rPr lang="en-US" altLang="ru-RU" sz="2200" i="1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Moores</a:t>
            </a:r>
            <a:r>
              <a:rPr lang="en-US" altLang="ru-RU" sz="22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E.M. </a:t>
            </a:r>
            <a:r>
              <a:rPr lang="en-US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Structural geology. 6-th printing. New York: W.H. Freeman and Company. 2000.</a:t>
            </a:r>
          </a:p>
        </p:txBody>
      </p:sp>
      <p:sp>
        <p:nvSpPr>
          <p:cNvPr id="1094661" name="Rectangle 5"/>
          <p:cNvSpPr>
            <a:spLocks noChangeArrowheads="1"/>
          </p:cNvSpPr>
          <p:nvPr/>
        </p:nvSpPr>
        <p:spPr bwMode="auto">
          <a:xfrm>
            <a:off x="0" y="4067804"/>
            <a:ext cx="914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Дополнительная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8"/>
          <p:cNvSpPr>
            <a:spLocks noChangeArrowheads="1"/>
          </p:cNvSpPr>
          <p:nvPr/>
        </p:nvSpPr>
        <p:spPr bwMode="auto">
          <a:xfrm>
            <a:off x="88900" y="509588"/>
            <a:ext cx="5249863" cy="23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Простой сдвиг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скашивание</a:t>
            </a:r>
            <a:r>
              <a:rPr lang="ru-RU" altLang="ru-RU" b="0" dirty="0" smtClean="0">
                <a:solidFill>
                  <a:srgbClr val="000000"/>
                </a:solidFill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есть деформация под действием </a:t>
            </a:r>
            <a:r>
              <a:rPr lang="ru-RU" altLang="ru-RU" dirty="0">
                <a:solidFill>
                  <a:srgbClr val="000000"/>
                </a:solidFill>
              </a:rPr>
              <a:t>тангенциальных (касательных) напряжений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5000"/>
              </a:lnSpc>
            </a:pPr>
            <a:endParaRPr lang="ru-RU" altLang="ru-RU" b="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Мерами деформации служат: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–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угол 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, на который отклоняется при сдвиге сторона мысленного квадрата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– </a:t>
            </a:r>
            <a:r>
              <a:rPr lang="en-US" altLang="ru-RU" dirty="0" err="1">
                <a:solidFill>
                  <a:srgbClr val="000000"/>
                </a:solidFill>
                <a:sym typeface="Symbol" panose="05050102010706020507" pitchFamily="18" charset="2"/>
              </a:rPr>
              <a:t>tg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</p:txBody>
      </p:sp>
      <p:sp>
        <p:nvSpPr>
          <p:cNvPr id="971849" name="Rectangle 73"/>
          <p:cNvSpPr>
            <a:spLocks noChangeArrowheads="1"/>
          </p:cNvSpPr>
          <p:nvPr/>
        </p:nvSpPr>
        <p:spPr bwMode="auto">
          <a:xfrm>
            <a:off x="328613" y="5559425"/>
            <a:ext cx="2928937" cy="104457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Мнемоническое правило: "Простой сдвиг не так прост, как кажется!"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476875" y="536575"/>
            <a:ext cx="3552825" cy="2025650"/>
            <a:chOff x="3386" y="782"/>
            <a:chExt cx="1922" cy="1096"/>
          </a:xfrm>
        </p:grpSpPr>
        <p:pic>
          <p:nvPicPr>
            <p:cNvPr id="43031" name="Picture 76" descr="Простой и чистый сдвиг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" y="782"/>
              <a:ext cx="1922" cy="10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32" name="AutoShape 78"/>
            <p:cNvSpPr>
              <a:spLocks noChangeArrowheads="1"/>
            </p:cNvSpPr>
            <p:nvPr/>
          </p:nvSpPr>
          <p:spPr bwMode="auto">
            <a:xfrm>
              <a:off x="4222" y="856"/>
              <a:ext cx="144" cy="330"/>
            </a:xfrm>
            <a:prstGeom prst="rightArrow">
              <a:avLst>
                <a:gd name="adj1" fmla="val 32352"/>
                <a:gd name="adj2" fmla="val 42856"/>
              </a:avLst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13" name="Rectangle 81"/>
          <p:cNvSpPr>
            <a:spLocks noChangeArrowheads="1"/>
          </p:cNvSpPr>
          <p:nvPr/>
        </p:nvSpPr>
        <p:spPr bwMode="auto">
          <a:xfrm>
            <a:off x="3625850" y="2628900"/>
            <a:ext cx="544195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9513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954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03475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0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178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5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32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При деформации простого сдвига площадь первичного прямоугольника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(сечения!) равна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площади полученного параллелограмма.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Скорости смещения точек на скосах изменяются от нулевой до максимальной, из-за чего возникает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градиент скоростей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3014" name="AutoShape 35"/>
          <p:cNvSpPr>
            <a:spLocks noChangeArrowheads="1"/>
          </p:cNvSpPr>
          <p:nvPr/>
        </p:nvSpPr>
        <p:spPr bwMode="auto">
          <a:xfrm>
            <a:off x="328613" y="3344863"/>
            <a:ext cx="3159125" cy="1982787"/>
          </a:xfrm>
          <a:prstGeom prst="parallelogram">
            <a:avLst>
              <a:gd name="adj" fmla="val 37553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5" name="Rectangle 36"/>
          <p:cNvSpPr>
            <a:spLocks noChangeArrowheads="1"/>
          </p:cNvSpPr>
          <p:nvPr/>
        </p:nvSpPr>
        <p:spPr bwMode="auto">
          <a:xfrm>
            <a:off x="309563" y="3344863"/>
            <a:ext cx="2352675" cy="1982787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6" name="Arc 37"/>
          <p:cNvSpPr>
            <a:spLocks/>
          </p:cNvSpPr>
          <p:nvPr/>
        </p:nvSpPr>
        <p:spPr bwMode="auto">
          <a:xfrm rot="-2306917">
            <a:off x="317500" y="3762375"/>
            <a:ext cx="511175" cy="346075"/>
          </a:xfrm>
          <a:custGeom>
            <a:avLst/>
            <a:gdLst>
              <a:gd name="T0" fmla="*/ 93696 w 21600"/>
              <a:gd name="T1" fmla="*/ 0 h 23900"/>
              <a:gd name="T2" fmla="*/ 506399 w 21600"/>
              <a:gd name="T3" fmla="*/ 345295 h 23900"/>
              <a:gd name="T4" fmla="*/ 0 w 21600"/>
              <a:gd name="T5" fmla="*/ 306764 h 23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00" fill="none" extrusionOk="0">
                <a:moveTo>
                  <a:pt x="3965" y="0"/>
                </a:moveTo>
                <a:cubicBezTo>
                  <a:pt x="14189" y="1909"/>
                  <a:pt x="21600" y="10833"/>
                  <a:pt x="21600" y="21233"/>
                </a:cubicBezTo>
                <a:cubicBezTo>
                  <a:pt x="21600" y="22124"/>
                  <a:pt x="21544" y="23015"/>
                  <a:pt x="21434" y="23899"/>
                </a:cubicBezTo>
              </a:path>
              <a:path w="21600" h="23900" stroke="0" extrusionOk="0">
                <a:moveTo>
                  <a:pt x="3965" y="0"/>
                </a:moveTo>
                <a:cubicBezTo>
                  <a:pt x="14189" y="1909"/>
                  <a:pt x="21600" y="10833"/>
                  <a:pt x="21600" y="21233"/>
                </a:cubicBezTo>
                <a:cubicBezTo>
                  <a:pt x="21600" y="22124"/>
                  <a:pt x="21544" y="23015"/>
                  <a:pt x="21434" y="23899"/>
                </a:cubicBezTo>
                <a:lnTo>
                  <a:pt x="0" y="21233"/>
                </a:lnTo>
                <a:lnTo>
                  <a:pt x="3965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Text Box 38"/>
          <p:cNvSpPr txBox="1">
            <a:spLocks noChangeArrowheads="1"/>
          </p:cNvSpPr>
          <p:nvPr/>
        </p:nvSpPr>
        <p:spPr bwMode="auto">
          <a:xfrm>
            <a:off x="465138" y="3357563"/>
            <a:ext cx="31908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</a:p>
        </p:txBody>
      </p:sp>
      <p:sp>
        <p:nvSpPr>
          <p:cNvPr id="43018" name="AutoShape 60"/>
          <p:cNvSpPr>
            <a:spLocks noChangeArrowheads="1"/>
          </p:cNvSpPr>
          <p:nvPr/>
        </p:nvSpPr>
        <p:spPr bwMode="auto">
          <a:xfrm flipV="1">
            <a:off x="1976438" y="2987675"/>
            <a:ext cx="938212" cy="277813"/>
          </a:xfrm>
          <a:custGeom>
            <a:avLst/>
            <a:gdLst>
              <a:gd name="T0" fmla="*/ 703717 w 21600"/>
              <a:gd name="T1" fmla="*/ 0 h 21600"/>
              <a:gd name="T2" fmla="*/ 0 w 21600"/>
              <a:gd name="T3" fmla="*/ 138377 h 21600"/>
              <a:gd name="T4" fmla="*/ 703717 w 21600"/>
              <a:gd name="T5" fmla="*/ 276753 h 21600"/>
              <a:gd name="T6" fmla="*/ 938289 w 21600"/>
              <a:gd name="T7" fmla="*/ 1383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Oval 89"/>
          <p:cNvSpPr>
            <a:spLocks noChangeAspect="1" noChangeArrowheads="1"/>
          </p:cNvSpPr>
          <p:nvPr/>
        </p:nvSpPr>
        <p:spPr bwMode="auto">
          <a:xfrm>
            <a:off x="695325" y="4144963"/>
            <a:ext cx="153988" cy="1476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0" name="Oval 90"/>
          <p:cNvSpPr>
            <a:spLocks noChangeAspect="1" noChangeArrowheads="1"/>
          </p:cNvSpPr>
          <p:nvPr/>
        </p:nvSpPr>
        <p:spPr bwMode="auto">
          <a:xfrm>
            <a:off x="239713" y="5260975"/>
            <a:ext cx="1555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1" name="Oval 91"/>
          <p:cNvSpPr>
            <a:spLocks noChangeAspect="1" noChangeArrowheads="1"/>
          </p:cNvSpPr>
          <p:nvPr/>
        </p:nvSpPr>
        <p:spPr bwMode="auto">
          <a:xfrm>
            <a:off x="1038225" y="3252788"/>
            <a:ext cx="153988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2" name="Oval 92"/>
          <p:cNvSpPr>
            <a:spLocks noChangeAspect="1" noChangeArrowheads="1"/>
          </p:cNvSpPr>
          <p:nvPr/>
        </p:nvSpPr>
        <p:spPr bwMode="auto">
          <a:xfrm>
            <a:off x="231775" y="4151313"/>
            <a:ext cx="153988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3" name="Oval 93"/>
          <p:cNvSpPr>
            <a:spLocks noChangeAspect="1" noChangeArrowheads="1"/>
          </p:cNvSpPr>
          <p:nvPr/>
        </p:nvSpPr>
        <p:spPr bwMode="auto">
          <a:xfrm>
            <a:off x="228600" y="3263900"/>
            <a:ext cx="155575" cy="1460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4" name="Line 94"/>
          <p:cNvSpPr>
            <a:spLocks noChangeShapeType="1"/>
          </p:cNvSpPr>
          <p:nvPr/>
        </p:nvSpPr>
        <p:spPr bwMode="auto">
          <a:xfrm rot="5400000" flipH="1">
            <a:off x="521494" y="4015581"/>
            <a:ext cx="0" cy="4143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5" name="Line 95"/>
          <p:cNvSpPr>
            <a:spLocks noChangeShapeType="1"/>
          </p:cNvSpPr>
          <p:nvPr/>
        </p:nvSpPr>
        <p:spPr bwMode="auto">
          <a:xfrm rot="5400000" flipH="1">
            <a:off x="727869" y="2985294"/>
            <a:ext cx="0" cy="7032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1872" name="Rectangle 96"/>
          <p:cNvSpPr>
            <a:spLocks noGrp="1" noChangeArrowheads="1"/>
          </p:cNvSpPr>
          <p:nvPr>
            <p:ph type="title"/>
          </p:nvPr>
        </p:nvSpPr>
        <p:spPr>
          <a:xfrm>
            <a:off x="3625850" y="76200"/>
            <a:ext cx="5470525" cy="396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Простой сдвиг </a:t>
            </a: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2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simple</a:t>
            </a:r>
            <a:r>
              <a:rPr lang="ru-RU" alt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shear</a:t>
            </a: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3851275" y="4637088"/>
            <a:ext cx="5199063" cy="2136775"/>
            <a:chOff x="3897853" y="4721554"/>
            <a:chExt cx="5198522" cy="2136446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3897853" y="4721554"/>
              <a:ext cx="5198522" cy="213644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2857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3029" name="Text Box 16"/>
            <p:cNvSpPr txBox="1">
              <a:spLocks noChangeArrowheads="1"/>
            </p:cNvSpPr>
            <p:nvPr/>
          </p:nvSpPr>
          <p:spPr bwMode="auto">
            <a:xfrm>
              <a:off x="3897854" y="4738774"/>
              <a:ext cx="5184370" cy="66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ru-RU" altLang="ru-RU" b="0">
                  <a:solidFill>
                    <a:srgbClr val="000000"/>
                  </a:solidFill>
                </a:rPr>
                <a:t>В природе оба типа однородных деформаций часто встречаются в сочетании.</a:t>
              </a:r>
            </a:p>
          </p:txBody>
        </p:sp>
        <p:pic>
          <p:nvPicPr>
            <p:cNvPr id="43030" name="Picture 19" descr="Простой и чистый сдвиг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361" y="5406649"/>
              <a:ext cx="3063027" cy="13904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8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8900" y="5561013"/>
            <a:ext cx="8766175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Длины главных осей (точнее – полуосей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 равны </a:t>
            </a: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главным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деформациям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и обозначаются буквами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Y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Z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 при условии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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Y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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Z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Плоскости, проходящие через две оси, и ортогональные третьей –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главные плоскости деформаций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title"/>
          </p:nvPr>
        </p:nvSpPr>
        <p:spPr>
          <a:xfrm>
            <a:off x="5011738" y="0"/>
            <a:ext cx="4132262" cy="48418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Эллипсоид деформаций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20624"/>
            <a:ext cx="9144000" cy="1446550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Для геометрического описания и расчета трехмерных деформаций используют понятие </a:t>
            </a:r>
            <a:r>
              <a:rPr lang="ru-RU" altLang="ru-RU" sz="2200" dirty="0" smtClean="0">
                <a:solidFill>
                  <a:srgbClr val="000000"/>
                </a:solidFill>
                <a:effectLst/>
              </a:rPr>
              <a:t>"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эллипсоид деформаций</a:t>
            </a:r>
            <a:r>
              <a:rPr lang="ru-RU" altLang="ru-RU" sz="2200" dirty="0" smtClean="0">
                <a:solidFill>
                  <a:srgbClr val="000000"/>
                </a:solidFill>
                <a:effectLst/>
              </a:rPr>
              <a:t>"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, который показывает как и насколько деформировано тело, первоначально условно представленное шаром.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Поэтому его часто называют "</a:t>
            </a:r>
            <a:r>
              <a:rPr lang="ru-RU" altLang="ru-RU" sz="2200" b="1" i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эллипсоидом конечных деформаций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".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24" y="2086724"/>
            <a:ext cx="4838493" cy="305408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Эллипсоиды деформаций.t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1105068"/>
            <a:ext cx="9144000" cy="42735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Виды эллипсоидов при </a:t>
            </a:r>
            <a:r>
              <a:rPr lang="ru-RU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плоской деформации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можно представить в виде диаграммы, на которой изображаются серии эллипсов осевого растяжения, осевого сжатия и неизменной площади, по которой третья ось постоянна.</a:t>
            </a:r>
            <a:endParaRPr lang="en-US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47118" name="Text Box 71"/>
          <p:cNvSpPr txBox="1">
            <a:spLocks noChangeArrowheads="1"/>
          </p:cNvSpPr>
          <p:nvPr/>
        </p:nvSpPr>
        <p:spPr bwMode="auto">
          <a:xfrm>
            <a:off x="5918985" y="5058995"/>
            <a:ext cx="2839425" cy="1015663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2000" dirty="0" smtClean="0">
                <a:solidFill>
                  <a:srgbClr val="000000"/>
                </a:solidFill>
              </a:rPr>
              <a:t>Диаграмма эллипсов деформаций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 smtClean="0">
                <a:solidFill>
                  <a:srgbClr val="000000"/>
                </a:solidFill>
              </a:rPr>
              <a:t>(Николя, 1992,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цит</a:t>
            </a:r>
            <a:r>
              <a:rPr lang="ru-RU" altLang="ru-RU" sz="2000" dirty="0" smtClean="0">
                <a:solidFill>
                  <a:srgbClr val="000000"/>
                </a:solidFill>
              </a:rPr>
              <a:t>. по А.Б.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Кирмасову</a:t>
            </a:r>
            <a:r>
              <a:rPr lang="ru-RU" altLang="ru-RU" sz="2000" dirty="0" smtClean="0">
                <a:solidFill>
                  <a:srgbClr val="000000"/>
                </a:solidFill>
              </a:rPr>
              <a:t>, 2011)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7449" y="1770348"/>
            <a:ext cx="2103461" cy="5078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rgbClr val="000000"/>
                </a:solidFill>
              </a:rPr>
              <a:t>линия эллипсов</a:t>
            </a:r>
          </a:p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rgbClr val="000000"/>
                </a:solidFill>
              </a:rPr>
              <a:t>осевого растяжения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959" y="4793846"/>
            <a:ext cx="1729961" cy="5078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rgbClr val="000000"/>
                </a:solidFill>
              </a:rPr>
              <a:t>линия эллипсов</a:t>
            </a:r>
          </a:p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rgbClr val="000000"/>
                </a:solidFill>
              </a:rPr>
              <a:t>осевого сжатия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014" y="3173393"/>
            <a:ext cx="2225289" cy="5078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rgbClr val="000000"/>
                </a:solidFill>
              </a:rPr>
              <a:t>линия эллипсов</a:t>
            </a:r>
          </a:p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rgbClr val="000000"/>
                </a:solidFill>
              </a:rPr>
              <a:t>неизменной площади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152" y="5465179"/>
            <a:ext cx="605760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Деформации реальных геологических объектов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хотя бы по одному сечению примерно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соответствуют линии эллипсов неизменной площади, поскольку их (объектов!) объем неизменен.</a:t>
            </a:r>
            <a:endParaRPr lang="en-US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630936" y="2615184"/>
            <a:ext cx="1929384" cy="9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40664" y="119786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(ось укорочения)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8698" y="4331208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(ось удлинения)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658368" y="2606040"/>
            <a:ext cx="6620256" cy="1911096"/>
          </a:xfrm>
          <a:custGeom>
            <a:avLst/>
            <a:gdLst>
              <a:gd name="connsiteX0" fmla="*/ 0 w 6620256"/>
              <a:gd name="connsiteY0" fmla="*/ 1911096 h 1911096"/>
              <a:gd name="connsiteX1" fmla="*/ 1938528 w 6620256"/>
              <a:gd name="connsiteY1" fmla="*/ 0 h 1911096"/>
              <a:gd name="connsiteX2" fmla="*/ 2313432 w 6620256"/>
              <a:gd name="connsiteY2" fmla="*/ 301752 h 1911096"/>
              <a:gd name="connsiteX3" fmla="*/ 2624328 w 6620256"/>
              <a:gd name="connsiteY3" fmla="*/ 475488 h 1911096"/>
              <a:gd name="connsiteX4" fmla="*/ 2871216 w 6620256"/>
              <a:gd name="connsiteY4" fmla="*/ 621792 h 1911096"/>
              <a:gd name="connsiteX5" fmla="*/ 3319272 w 6620256"/>
              <a:gd name="connsiteY5" fmla="*/ 786384 h 1911096"/>
              <a:gd name="connsiteX6" fmla="*/ 3721608 w 6620256"/>
              <a:gd name="connsiteY6" fmla="*/ 905256 h 1911096"/>
              <a:gd name="connsiteX7" fmla="*/ 4114800 w 6620256"/>
              <a:gd name="connsiteY7" fmla="*/ 1005840 h 1911096"/>
              <a:gd name="connsiteX8" fmla="*/ 4754880 w 6620256"/>
              <a:gd name="connsiteY8" fmla="*/ 1143000 h 1911096"/>
              <a:gd name="connsiteX9" fmla="*/ 5477256 w 6620256"/>
              <a:gd name="connsiteY9" fmla="*/ 1289304 h 1911096"/>
              <a:gd name="connsiteX10" fmla="*/ 6208776 w 6620256"/>
              <a:gd name="connsiteY10" fmla="*/ 1371600 h 1911096"/>
              <a:gd name="connsiteX11" fmla="*/ 6620256 w 6620256"/>
              <a:gd name="connsiteY11" fmla="*/ 1399032 h 1911096"/>
              <a:gd name="connsiteX12" fmla="*/ 6437376 w 6620256"/>
              <a:gd name="connsiteY12" fmla="*/ 1901952 h 1911096"/>
              <a:gd name="connsiteX13" fmla="*/ 0 w 6620256"/>
              <a:gd name="connsiteY1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0256" h="1911096">
                <a:moveTo>
                  <a:pt x="0" y="1911096"/>
                </a:moveTo>
                <a:lnTo>
                  <a:pt x="1938528" y="0"/>
                </a:lnTo>
                <a:lnTo>
                  <a:pt x="2313432" y="301752"/>
                </a:lnTo>
                <a:lnTo>
                  <a:pt x="2624328" y="475488"/>
                </a:lnTo>
                <a:lnTo>
                  <a:pt x="2871216" y="621792"/>
                </a:lnTo>
                <a:lnTo>
                  <a:pt x="3319272" y="786384"/>
                </a:lnTo>
                <a:lnTo>
                  <a:pt x="3721608" y="905256"/>
                </a:lnTo>
                <a:lnTo>
                  <a:pt x="4114800" y="1005840"/>
                </a:lnTo>
                <a:lnTo>
                  <a:pt x="4754880" y="1143000"/>
                </a:lnTo>
                <a:lnTo>
                  <a:pt x="5477256" y="1289304"/>
                </a:lnTo>
                <a:lnTo>
                  <a:pt x="6208776" y="1371600"/>
                </a:lnTo>
                <a:lnTo>
                  <a:pt x="6620256" y="1399032"/>
                </a:lnTo>
                <a:lnTo>
                  <a:pt x="6437376" y="1901952"/>
                </a:lnTo>
                <a:lnTo>
                  <a:pt x="0" y="1911096"/>
                </a:lnTo>
                <a:close/>
              </a:path>
            </a:pathLst>
          </a:custGeom>
          <a:solidFill>
            <a:srgbClr val="FFCCFF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8264" y="402336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 smtClean="0">
                <a:solidFill>
                  <a:srgbClr val="000000"/>
                </a:solidFill>
              </a:rPr>
              <a:t>Область укорочения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784" y="135026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 smtClean="0">
                <a:solidFill>
                  <a:srgbClr val="000000"/>
                </a:solidFill>
              </a:rPr>
              <a:t>Область удлинения</a:t>
            </a:r>
            <a:endParaRPr lang="ru-RU" sz="1800" i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1496" y="1767840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Линия изотропного 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растяжения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" y="2578608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Линия изотропного 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сжатия</a:t>
            </a:r>
            <a:endParaRPr lang="ru-RU" sz="1600" i="1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1408176" y="2926080"/>
            <a:ext cx="429768" cy="429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2532888" y="2093976"/>
            <a:ext cx="307848" cy="2895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>
            <a:stCxn id="14" idx="0"/>
          </p:cNvCxnSpPr>
          <p:nvPr/>
        </p:nvCxnSpPr>
        <p:spPr bwMode="auto">
          <a:xfrm flipV="1">
            <a:off x="658368" y="1399649"/>
            <a:ext cx="3192771" cy="31174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Овал 31"/>
          <p:cNvSpPr/>
          <p:nvPr/>
        </p:nvSpPr>
        <p:spPr bwMode="auto">
          <a:xfrm>
            <a:off x="2403805" y="2417831"/>
            <a:ext cx="417932" cy="40110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362" y="4825106"/>
            <a:ext cx="8766175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В результате получаются: </a:t>
            </a:r>
            <a:r>
              <a:rPr lang="ru-RU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эллипсоиды сплющивания (2)</a:t>
            </a:r>
            <a:r>
              <a:rPr lang="ru-RU" altLang="ru-RU" sz="2200" b="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и 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эллипсоиды растяжения (3)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 </a:t>
            </a:r>
            <a:endParaRPr lang="ru-RU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160"/>
            <a:ext cx="9144000" cy="1268039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None/>
            </a:pPr>
            <a:r>
              <a:rPr lang="ru-RU" altLang="ru-RU" sz="2000" b="1" dirty="0" smtClean="0">
                <a:solidFill>
                  <a:srgbClr val="9900CC"/>
                </a:solidFill>
                <a:effectLst/>
              </a:rPr>
              <a:t>Объемная деформация</a:t>
            </a:r>
          </a:p>
          <a:p>
            <a:pPr marL="0" indent="0" eaLnBrk="1" hangingPunct="1">
              <a:lnSpc>
                <a:spcPct val="85000"/>
              </a:lnSpc>
              <a:spcBef>
                <a:spcPct val="25000"/>
              </a:spcBef>
              <a:buNone/>
            </a:pPr>
            <a:endParaRPr lang="ru-RU" altLang="ru-RU" sz="2000" b="1" dirty="0" smtClean="0">
              <a:solidFill>
                <a:srgbClr val="9900CC"/>
              </a:solidFill>
              <a:effectLst/>
            </a:endParaRP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При деформации шар </a:t>
            </a:r>
            <a:r>
              <a:rPr lang="en-US" alt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(</a:t>
            </a:r>
            <a:r>
              <a:rPr lang="ru-RU" altLang="ru-RU" sz="22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)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может сплющиваться 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(</a:t>
            </a:r>
            <a:r>
              <a:rPr lang="en-US" altLang="ru-RU" sz="22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2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)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или вытягиваться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 (</a:t>
            </a:r>
            <a:r>
              <a:rPr lang="en-US" altLang="ru-RU" sz="22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3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)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,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sym typeface="Symbol" panose="05050102010706020507" pitchFamily="18" charset="2"/>
              </a:rPr>
              <a:t>что и определяет конечные размеры полуосей эллипсоида.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0825" y="1789659"/>
            <a:ext cx="2462213" cy="2921000"/>
            <a:chOff x="4069" y="2249"/>
            <a:chExt cx="1551" cy="1840"/>
          </a:xfrm>
        </p:grpSpPr>
        <p:sp>
          <p:nvSpPr>
            <p:cNvPr id="45094" name="Text Box 6"/>
            <p:cNvSpPr txBox="1">
              <a:spLocks noChangeArrowheads="1"/>
            </p:cNvSpPr>
            <p:nvPr/>
          </p:nvSpPr>
          <p:spPr bwMode="auto">
            <a:xfrm>
              <a:off x="5486" y="3087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altLang="ru-RU" sz="2800">
                  <a:solidFill>
                    <a:srgbClr val="000000"/>
                  </a:solidFill>
                  <a:sym typeface="Symbol" panose="05050102010706020507" pitchFamily="18" charset="2"/>
                </a:rPr>
                <a:t>Z</a:t>
              </a:r>
              <a:endParaRPr lang="ru-RU" altLang="ru-RU" sz="28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95" name="Text Box 7"/>
            <p:cNvSpPr txBox="1">
              <a:spLocks noChangeArrowheads="1"/>
            </p:cNvSpPr>
            <p:nvPr/>
          </p:nvSpPr>
          <p:spPr bwMode="auto">
            <a:xfrm>
              <a:off x="4895" y="2265"/>
              <a:ext cx="12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X</a:t>
              </a:r>
              <a:endParaRPr lang="ru-RU" altLang="ru-RU" sz="2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96" name="Oval 8"/>
            <p:cNvSpPr>
              <a:spLocks noChangeArrowheads="1"/>
            </p:cNvSpPr>
            <p:nvPr/>
          </p:nvSpPr>
          <p:spPr bwMode="auto">
            <a:xfrm>
              <a:off x="4500" y="2607"/>
              <a:ext cx="726" cy="147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97" name="Oval 9"/>
            <p:cNvSpPr>
              <a:spLocks noChangeArrowheads="1"/>
            </p:cNvSpPr>
            <p:nvPr/>
          </p:nvSpPr>
          <p:spPr bwMode="auto">
            <a:xfrm rot="-2771712">
              <a:off x="4244" y="3076"/>
              <a:ext cx="1213" cy="56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98" name="Oval 10"/>
            <p:cNvSpPr>
              <a:spLocks noChangeArrowheads="1"/>
            </p:cNvSpPr>
            <p:nvPr/>
          </p:nvSpPr>
          <p:spPr bwMode="auto">
            <a:xfrm>
              <a:off x="4318" y="2605"/>
              <a:ext cx="1050" cy="147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88523" name="Oval 11"/>
            <p:cNvSpPr>
              <a:spLocks noChangeArrowheads="1"/>
            </p:cNvSpPr>
            <p:nvPr/>
          </p:nvSpPr>
          <p:spPr bwMode="auto">
            <a:xfrm>
              <a:off x="4320" y="2601"/>
              <a:ext cx="1044" cy="14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5100" name="Line 12"/>
            <p:cNvSpPr>
              <a:spLocks noChangeShapeType="1"/>
            </p:cNvSpPr>
            <p:nvPr/>
          </p:nvSpPr>
          <p:spPr bwMode="auto">
            <a:xfrm>
              <a:off x="5219" y="3343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01" name="Line 13"/>
            <p:cNvSpPr>
              <a:spLocks noChangeShapeType="1"/>
            </p:cNvSpPr>
            <p:nvPr/>
          </p:nvSpPr>
          <p:spPr bwMode="auto">
            <a:xfrm flipV="1">
              <a:off x="4819" y="2249"/>
              <a:ext cx="0" cy="3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02" name="Freeform 14"/>
            <p:cNvSpPr>
              <a:spLocks/>
            </p:cNvSpPr>
            <p:nvPr/>
          </p:nvSpPr>
          <p:spPr bwMode="auto">
            <a:xfrm>
              <a:off x="4350" y="3043"/>
              <a:ext cx="985" cy="677"/>
            </a:xfrm>
            <a:custGeom>
              <a:avLst/>
              <a:gdLst>
                <a:gd name="T0" fmla="*/ 0 w 985"/>
                <a:gd name="T1" fmla="*/ 556 h 677"/>
                <a:gd name="T2" fmla="*/ 36 w 985"/>
                <a:gd name="T3" fmla="*/ 614 h 677"/>
                <a:gd name="T4" fmla="*/ 74 w 985"/>
                <a:gd name="T5" fmla="*/ 646 h 677"/>
                <a:gd name="T6" fmla="*/ 128 w 985"/>
                <a:gd name="T7" fmla="*/ 666 h 677"/>
                <a:gd name="T8" fmla="*/ 192 w 985"/>
                <a:gd name="T9" fmla="*/ 676 h 677"/>
                <a:gd name="T10" fmla="*/ 310 w 985"/>
                <a:gd name="T11" fmla="*/ 662 h 677"/>
                <a:gd name="T12" fmla="*/ 468 w 985"/>
                <a:gd name="T13" fmla="*/ 610 h 677"/>
                <a:gd name="T14" fmla="*/ 710 w 985"/>
                <a:gd name="T15" fmla="*/ 469 h 677"/>
                <a:gd name="T16" fmla="*/ 846 w 985"/>
                <a:gd name="T17" fmla="*/ 347 h 677"/>
                <a:gd name="T18" fmla="*/ 932 w 985"/>
                <a:gd name="T19" fmla="*/ 244 h 677"/>
                <a:gd name="T20" fmla="*/ 964 w 985"/>
                <a:gd name="T21" fmla="*/ 180 h 677"/>
                <a:gd name="T22" fmla="*/ 980 w 985"/>
                <a:gd name="T23" fmla="*/ 132 h 677"/>
                <a:gd name="T24" fmla="*/ 984 w 985"/>
                <a:gd name="T25" fmla="*/ 84 h 677"/>
                <a:gd name="T26" fmla="*/ 976 w 985"/>
                <a:gd name="T27" fmla="*/ 0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5" h="677">
                  <a:moveTo>
                    <a:pt x="0" y="556"/>
                  </a:moveTo>
                  <a:cubicBezTo>
                    <a:pt x="6" y="565"/>
                    <a:pt x="24" y="599"/>
                    <a:pt x="36" y="614"/>
                  </a:cubicBezTo>
                  <a:cubicBezTo>
                    <a:pt x="48" y="629"/>
                    <a:pt x="59" y="637"/>
                    <a:pt x="74" y="646"/>
                  </a:cubicBezTo>
                  <a:cubicBezTo>
                    <a:pt x="89" y="655"/>
                    <a:pt x="108" y="661"/>
                    <a:pt x="128" y="666"/>
                  </a:cubicBezTo>
                  <a:cubicBezTo>
                    <a:pt x="148" y="671"/>
                    <a:pt x="162" y="677"/>
                    <a:pt x="192" y="676"/>
                  </a:cubicBezTo>
                  <a:cubicBezTo>
                    <a:pt x="222" y="676"/>
                    <a:pt x="264" y="673"/>
                    <a:pt x="310" y="662"/>
                  </a:cubicBezTo>
                  <a:cubicBezTo>
                    <a:pt x="356" y="651"/>
                    <a:pt x="401" y="643"/>
                    <a:pt x="468" y="610"/>
                  </a:cubicBezTo>
                  <a:cubicBezTo>
                    <a:pt x="535" y="578"/>
                    <a:pt x="647" y="512"/>
                    <a:pt x="710" y="469"/>
                  </a:cubicBezTo>
                  <a:cubicBezTo>
                    <a:pt x="773" y="425"/>
                    <a:pt x="809" y="384"/>
                    <a:pt x="846" y="347"/>
                  </a:cubicBezTo>
                  <a:cubicBezTo>
                    <a:pt x="883" y="310"/>
                    <a:pt x="912" y="272"/>
                    <a:pt x="932" y="244"/>
                  </a:cubicBezTo>
                  <a:cubicBezTo>
                    <a:pt x="952" y="216"/>
                    <a:pt x="956" y="199"/>
                    <a:pt x="964" y="180"/>
                  </a:cubicBezTo>
                  <a:cubicBezTo>
                    <a:pt x="972" y="161"/>
                    <a:pt x="977" y="148"/>
                    <a:pt x="980" y="132"/>
                  </a:cubicBezTo>
                  <a:cubicBezTo>
                    <a:pt x="983" y="116"/>
                    <a:pt x="985" y="106"/>
                    <a:pt x="984" y="84"/>
                  </a:cubicBezTo>
                  <a:lnTo>
                    <a:pt x="97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103" name="Freeform 15"/>
            <p:cNvSpPr>
              <a:spLocks/>
            </p:cNvSpPr>
            <p:nvPr/>
          </p:nvSpPr>
          <p:spPr bwMode="auto">
            <a:xfrm>
              <a:off x="4856" y="2596"/>
              <a:ext cx="372" cy="1491"/>
            </a:xfrm>
            <a:custGeom>
              <a:avLst/>
              <a:gdLst>
                <a:gd name="T0" fmla="*/ 0 w 372"/>
                <a:gd name="T1" fmla="*/ 0 h 1491"/>
                <a:gd name="T2" fmla="*/ 92 w 372"/>
                <a:gd name="T3" fmla="*/ 33 h 1491"/>
                <a:gd name="T4" fmla="*/ 160 w 372"/>
                <a:gd name="T5" fmla="*/ 77 h 1491"/>
                <a:gd name="T6" fmla="*/ 212 w 372"/>
                <a:gd name="T7" fmla="*/ 141 h 1491"/>
                <a:gd name="T8" fmla="*/ 256 w 372"/>
                <a:gd name="T9" fmla="*/ 213 h 1491"/>
                <a:gd name="T10" fmla="*/ 296 w 372"/>
                <a:gd name="T11" fmla="*/ 295 h 1491"/>
                <a:gd name="T12" fmla="*/ 330 w 372"/>
                <a:gd name="T13" fmla="*/ 407 h 1491"/>
                <a:gd name="T14" fmla="*/ 356 w 372"/>
                <a:gd name="T15" fmla="*/ 549 h 1491"/>
                <a:gd name="T16" fmla="*/ 368 w 372"/>
                <a:gd name="T17" fmla="*/ 661 h 1491"/>
                <a:gd name="T18" fmla="*/ 372 w 372"/>
                <a:gd name="T19" fmla="*/ 751 h 1491"/>
                <a:gd name="T20" fmla="*/ 358 w 372"/>
                <a:gd name="T21" fmla="*/ 951 h 1491"/>
                <a:gd name="T22" fmla="*/ 298 w 372"/>
                <a:gd name="T23" fmla="*/ 1187 h 1491"/>
                <a:gd name="T24" fmla="*/ 242 w 372"/>
                <a:gd name="T25" fmla="*/ 1313 h 1491"/>
                <a:gd name="T26" fmla="*/ 178 w 372"/>
                <a:gd name="T27" fmla="*/ 1399 h 1491"/>
                <a:gd name="T28" fmla="*/ 98 w 372"/>
                <a:gd name="T29" fmla="*/ 1465 h 1491"/>
                <a:gd name="T30" fmla="*/ 3 w 372"/>
                <a:gd name="T31" fmla="*/ 1491 h 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2" h="1491">
                  <a:moveTo>
                    <a:pt x="0" y="0"/>
                  </a:moveTo>
                  <a:cubicBezTo>
                    <a:pt x="16" y="5"/>
                    <a:pt x="65" y="20"/>
                    <a:pt x="92" y="33"/>
                  </a:cubicBezTo>
                  <a:cubicBezTo>
                    <a:pt x="119" y="46"/>
                    <a:pt x="140" y="59"/>
                    <a:pt x="160" y="77"/>
                  </a:cubicBezTo>
                  <a:lnTo>
                    <a:pt x="212" y="141"/>
                  </a:lnTo>
                  <a:lnTo>
                    <a:pt x="256" y="213"/>
                  </a:lnTo>
                  <a:lnTo>
                    <a:pt x="296" y="295"/>
                  </a:lnTo>
                  <a:cubicBezTo>
                    <a:pt x="308" y="327"/>
                    <a:pt x="320" y="365"/>
                    <a:pt x="330" y="407"/>
                  </a:cubicBezTo>
                  <a:cubicBezTo>
                    <a:pt x="340" y="449"/>
                    <a:pt x="350" y="507"/>
                    <a:pt x="356" y="549"/>
                  </a:cubicBezTo>
                  <a:lnTo>
                    <a:pt x="368" y="661"/>
                  </a:lnTo>
                  <a:lnTo>
                    <a:pt x="372" y="751"/>
                  </a:lnTo>
                  <a:cubicBezTo>
                    <a:pt x="370" y="799"/>
                    <a:pt x="370" y="878"/>
                    <a:pt x="358" y="951"/>
                  </a:cubicBezTo>
                  <a:cubicBezTo>
                    <a:pt x="346" y="1024"/>
                    <a:pt x="317" y="1127"/>
                    <a:pt x="298" y="1187"/>
                  </a:cubicBezTo>
                  <a:cubicBezTo>
                    <a:pt x="279" y="1247"/>
                    <a:pt x="262" y="1278"/>
                    <a:pt x="242" y="1313"/>
                  </a:cubicBezTo>
                  <a:cubicBezTo>
                    <a:pt x="222" y="1348"/>
                    <a:pt x="202" y="1374"/>
                    <a:pt x="178" y="1399"/>
                  </a:cubicBezTo>
                  <a:cubicBezTo>
                    <a:pt x="154" y="1424"/>
                    <a:pt x="127" y="1450"/>
                    <a:pt x="98" y="1465"/>
                  </a:cubicBezTo>
                  <a:cubicBezTo>
                    <a:pt x="69" y="1480"/>
                    <a:pt x="23" y="1486"/>
                    <a:pt x="3" y="149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104" name="Freeform 16"/>
            <p:cNvSpPr>
              <a:spLocks/>
            </p:cNvSpPr>
            <p:nvPr/>
          </p:nvSpPr>
          <p:spPr bwMode="auto">
            <a:xfrm>
              <a:off x="4407" y="2598"/>
              <a:ext cx="454" cy="1491"/>
            </a:xfrm>
            <a:custGeom>
              <a:avLst/>
              <a:gdLst>
                <a:gd name="T0" fmla="*/ 452 w 454"/>
                <a:gd name="T1" fmla="*/ 1491 h 1491"/>
                <a:gd name="T2" fmla="*/ 387 w 454"/>
                <a:gd name="T3" fmla="*/ 1486 h 1491"/>
                <a:gd name="T4" fmla="*/ 339 w 454"/>
                <a:gd name="T5" fmla="*/ 1472 h 1491"/>
                <a:gd name="T6" fmla="*/ 298 w 454"/>
                <a:gd name="T7" fmla="*/ 1453 h 1491"/>
                <a:gd name="T8" fmla="*/ 253 w 454"/>
                <a:gd name="T9" fmla="*/ 1419 h 1491"/>
                <a:gd name="T10" fmla="*/ 200 w 454"/>
                <a:gd name="T11" fmla="*/ 1369 h 1491"/>
                <a:gd name="T12" fmla="*/ 166 w 454"/>
                <a:gd name="T13" fmla="*/ 1323 h 1491"/>
                <a:gd name="T14" fmla="*/ 140 w 454"/>
                <a:gd name="T15" fmla="*/ 1289 h 1491"/>
                <a:gd name="T16" fmla="*/ 111 w 454"/>
                <a:gd name="T17" fmla="*/ 1239 h 1491"/>
                <a:gd name="T18" fmla="*/ 82 w 454"/>
                <a:gd name="T19" fmla="*/ 1179 h 1491"/>
                <a:gd name="T20" fmla="*/ 58 w 454"/>
                <a:gd name="T21" fmla="*/ 1109 h 1491"/>
                <a:gd name="T22" fmla="*/ 34 w 454"/>
                <a:gd name="T23" fmla="*/ 1018 h 1491"/>
                <a:gd name="T24" fmla="*/ 22 w 454"/>
                <a:gd name="T25" fmla="*/ 953 h 1491"/>
                <a:gd name="T26" fmla="*/ 10 w 454"/>
                <a:gd name="T27" fmla="*/ 886 h 1491"/>
                <a:gd name="T28" fmla="*/ 1 w 454"/>
                <a:gd name="T29" fmla="*/ 754 h 1491"/>
                <a:gd name="T30" fmla="*/ 5 w 454"/>
                <a:gd name="T31" fmla="*/ 651 h 1491"/>
                <a:gd name="T32" fmla="*/ 20 w 454"/>
                <a:gd name="T33" fmla="*/ 519 h 1491"/>
                <a:gd name="T34" fmla="*/ 56 w 454"/>
                <a:gd name="T35" fmla="*/ 385 h 1491"/>
                <a:gd name="T36" fmla="*/ 85 w 454"/>
                <a:gd name="T37" fmla="*/ 301 h 1491"/>
                <a:gd name="T38" fmla="*/ 133 w 454"/>
                <a:gd name="T39" fmla="*/ 217 h 1491"/>
                <a:gd name="T40" fmla="*/ 183 w 454"/>
                <a:gd name="T41" fmla="*/ 140 h 1491"/>
                <a:gd name="T42" fmla="*/ 231 w 454"/>
                <a:gd name="T43" fmla="*/ 87 h 1491"/>
                <a:gd name="T44" fmla="*/ 274 w 454"/>
                <a:gd name="T45" fmla="*/ 51 h 1491"/>
                <a:gd name="T46" fmla="*/ 332 w 454"/>
                <a:gd name="T47" fmla="*/ 22 h 1491"/>
                <a:gd name="T48" fmla="*/ 392 w 454"/>
                <a:gd name="T49" fmla="*/ 5 h 1491"/>
                <a:gd name="T50" fmla="*/ 437 w 454"/>
                <a:gd name="T51" fmla="*/ 1 h 1491"/>
                <a:gd name="T52" fmla="*/ 454 w 454"/>
                <a:gd name="T53" fmla="*/ 1 h 14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4" h="1491">
                  <a:moveTo>
                    <a:pt x="452" y="1491"/>
                  </a:moveTo>
                  <a:cubicBezTo>
                    <a:pt x="429" y="1490"/>
                    <a:pt x="406" y="1489"/>
                    <a:pt x="387" y="1486"/>
                  </a:cubicBezTo>
                  <a:cubicBezTo>
                    <a:pt x="368" y="1483"/>
                    <a:pt x="354" y="1477"/>
                    <a:pt x="339" y="1472"/>
                  </a:cubicBezTo>
                  <a:cubicBezTo>
                    <a:pt x="324" y="1467"/>
                    <a:pt x="312" y="1462"/>
                    <a:pt x="298" y="1453"/>
                  </a:cubicBezTo>
                  <a:cubicBezTo>
                    <a:pt x="284" y="1444"/>
                    <a:pt x="269" y="1433"/>
                    <a:pt x="253" y="1419"/>
                  </a:cubicBezTo>
                  <a:cubicBezTo>
                    <a:pt x="237" y="1405"/>
                    <a:pt x="214" y="1385"/>
                    <a:pt x="200" y="1369"/>
                  </a:cubicBezTo>
                  <a:cubicBezTo>
                    <a:pt x="186" y="1353"/>
                    <a:pt x="176" y="1336"/>
                    <a:pt x="166" y="1323"/>
                  </a:cubicBezTo>
                  <a:cubicBezTo>
                    <a:pt x="156" y="1310"/>
                    <a:pt x="149" y="1303"/>
                    <a:pt x="140" y="1289"/>
                  </a:cubicBezTo>
                  <a:cubicBezTo>
                    <a:pt x="131" y="1275"/>
                    <a:pt x="121" y="1257"/>
                    <a:pt x="111" y="1239"/>
                  </a:cubicBezTo>
                  <a:cubicBezTo>
                    <a:pt x="101" y="1221"/>
                    <a:pt x="91" y="1201"/>
                    <a:pt x="82" y="1179"/>
                  </a:cubicBezTo>
                  <a:cubicBezTo>
                    <a:pt x="73" y="1157"/>
                    <a:pt x="66" y="1136"/>
                    <a:pt x="58" y="1109"/>
                  </a:cubicBezTo>
                  <a:cubicBezTo>
                    <a:pt x="50" y="1082"/>
                    <a:pt x="40" y="1044"/>
                    <a:pt x="34" y="1018"/>
                  </a:cubicBezTo>
                  <a:cubicBezTo>
                    <a:pt x="28" y="992"/>
                    <a:pt x="26" y="975"/>
                    <a:pt x="22" y="953"/>
                  </a:cubicBezTo>
                  <a:cubicBezTo>
                    <a:pt x="18" y="931"/>
                    <a:pt x="13" y="919"/>
                    <a:pt x="10" y="886"/>
                  </a:cubicBezTo>
                  <a:cubicBezTo>
                    <a:pt x="7" y="853"/>
                    <a:pt x="2" y="793"/>
                    <a:pt x="1" y="754"/>
                  </a:cubicBezTo>
                  <a:cubicBezTo>
                    <a:pt x="0" y="715"/>
                    <a:pt x="2" y="690"/>
                    <a:pt x="5" y="651"/>
                  </a:cubicBezTo>
                  <a:cubicBezTo>
                    <a:pt x="8" y="612"/>
                    <a:pt x="12" y="563"/>
                    <a:pt x="20" y="519"/>
                  </a:cubicBezTo>
                  <a:cubicBezTo>
                    <a:pt x="28" y="475"/>
                    <a:pt x="45" y="421"/>
                    <a:pt x="56" y="385"/>
                  </a:cubicBezTo>
                  <a:cubicBezTo>
                    <a:pt x="67" y="349"/>
                    <a:pt x="72" y="329"/>
                    <a:pt x="85" y="301"/>
                  </a:cubicBezTo>
                  <a:cubicBezTo>
                    <a:pt x="98" y="273"/>
                    <a:pt x="117" y="244"/>
                    <a:pt x="133" y="217"/>
                  </a:cubicBezTo>
                  <a:cubicBezTo>
                    <a:pt x="149" y="190"/>
                    <a:pt x="167" y="162"/>
                    <a:pt x="183" y="140"/>
                  </a:cubicBezTo>
                  <a:cubicBezTo>
                    <a:pt x="199" y="118"/>
                    <a:pt x="216" y="102"/>
                    <a:pt x="231" y="87"/>
                  </a:cubicBezTo>
                  <a:cubicBezTo>
                    <a:pt x="246" y="72"/>
                    <a:pt x="257" y="62"/>
                    <a:pt x="274" y="51"/>
                  </a:cubicBezTo>
                  <a:cubicBezTo>
                    <a:pt x="291" y="40"/>
                    <a:pt x="312" y="30"/>
                    <a:pt x="332" y="22"/>
                  </a:cubicBezTo>
                  <a:cubicBezTo>
                    <a:pt x="352" y="14"/>
                    <a:pt x="375" y="8"/>
                    <a:pt x="392" y="5"/>
                  </a:cubicBezTo>
                  <a:cubicBezTo>
                    <a:pt x="409" y="2"/>
                    <a:pt x="427" y="2"/>
                    <a:pt x="437" y="1"/>
                  </a:cubicBezTo>
                  <a:cubicBezTo>
                    <a:pt x="447" y="0"/>
                    <a:pt x="450" y="0"/>
                    <a:pt x="454" y="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105" name="Line 17"/>
            <p:cNvSpPr>
              <a:spLocks noChangeShapeType="1"/>
            </p:cNvSpPr>
            <p:nvPr/>
          </p:nvSpPr>
          <p:spPr bwMode="auto">
            <a:xfrm flipH="1">
              <a:off x="4306" y="3718"/>
              <a:ext cx="159" cy="1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06" name="Text Box 18"/>
            <p:cNvSpPr txBox="1">
              <a:spLocks noChangeArrowheads="1"/>
            </p:cNvSpPr>
            <p:nvPr/>
          </p:nvSpPr>
          <p:spPr bwMode="auto">
            <a:xfrm>
              <a:off x="4069" y="3830"/>
              <a:ext cx="12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Y</a:t>
              </a:r>
              <a:endParaRPr lang="ru-RU" altLang="ru-RU" sz="2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107" name="Line 19"/>
            <p:cNvSpPr>
              <a:spLocks noChangeShapeType="1"/>
            </p:cNvSpPr>
            <p:nvPr/>
          </p:nvSpPr>
          <p:spPr bwMode="auto">
            <a:xfrm flipH="1">
              <a:off x="4150" y="3799"/>
              <a:ext cx="247" cy="2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08" name="Line 20"/>
            <p:cNvSpPr>
              <a:spLocks noChangeShapeType="1"/>
            </p:cNvSpPr>
            <p:nvPr/>
          </p:nvSpPr>
          <p:spPr bwMode="auto">
            <a:xfrm>
              <a:off x="4352" y="387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08413" y="1530896"/>
            <a:ext cx="2600325" cy="2536825"/>
            <a:chOff x="1846" y="2342"/>
            <a:chExt cx="1638" cy="1598"/>
          </a:xfrm>
        </p:grpSpPr>
        <p:sp>
          <p:nvSpPr>
            <p:cNvPr id="1088534" name="Oval 22"/>
            <p:cNvSpPr>
              <a:spLocks noChangeArrowheads="1"/>
            </p:cNvSpPr>
            <p:nvPr/>
          </p:nvSpPr>
          <p:spPr bwMode="auto">
            <a:xfrm>
              <a:off x="1900" y="2703"/>
              <a:ext cx="1232" cy="123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5085" name="Text Box 23"/>
            <p:cNvSpPr txBox="1">
              <a:spLocks noChangeArrowheads="1"/>
            </p:cNvSpPr>
            <p:nvPr/>
          </p:nvSpPr>
          <p:spPr bwMode="auto">
            <a:xfrm>
              <a:off x="1846" y="3699"/>
              <a:ext cx="1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Y</a:t>
              </a:r>
              <a:endParaRPr lang="ru-RU" altLang="ru-RU" sz="2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86" name="Line 24"/>
            <p:cNvSpPr>
              <a:spLocks noChangeShapeType="1"/>
            </p:cNvSpPr>
            <p:nvPr/>
          </p:nvSpPr>
          <p:spPr bwMode="auto">
            <a:xfrm flipH="1">
              <a:off x="1948" y="3648"/>
              <a:ext cx="247" cy="2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7" name="Line 25"/>
            <p:cNvSpPr>
              <a:spLocks noChangeShapeType="1"/>
            </p:cNvSpPr>
            <p:nvPr/>
          </p:nvSpPr>
          <p:spPr bwMode="auto">
            <a:xfrm>
              <a:off x="2096" y="37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88" name="Text Box 26"/>
            <p:cNvSpPr txBox="1">
              <a:spLocks noChangeArrowheads="1"/>
            </p:cNvSpPr>
            <p:nvPr/>
          </p:nvSpPr>
          <p:spPr bwMode="auto">
            <a:xfrm>
              <a:off x="2599" y="2342"/>
              <a:ext cx="1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X</a:t>
              </a:r>
              <a:endParaRPr lang="ru-RU" altLang="ru-RU" sz="2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89" name="Line 27"/>
            <p:cNvSpPr>
              <a:spLocks noChangeShapeType="1"/>
            </p:cNvSpPr>
            <p:nvPr/>
          </p:nvSpPr>
          <p:spPr bwMode="auto">
            <a:xfrm flipV="1">
              <a:off x="2507" y="2345"/>
              <a:ext cx="0" cy="3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90" name="Text Box 28"/>
            <p:cNvSpPr txBox="1">
              <a:spLocks noChangeArrowheads="1"/>
            </p:cNvSpPr>
            <p:nvPr/>
          </p:nvSpPr>
          <p:spPr bwMode="auto">
            <a:xfrm>
              <a:off x="3350" y="3009"/>
              <a:ext cx="13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ru-RU" sz="2800">
                  <a:solidFill>
                    <a:srgbClr val="000000"/>
                  </a:solidFill>
                  <a:sym typeface="Symbol" panose="05050102010706020507" pitchFamily="18" charset="2"/>
                </a:rPr>
                <a:t>Z</a:t>
              </a:r>
              <a:endParaRPr lang="ru-RU" altLang="ru-RU" sz="28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91" name="Line 29"/>
            <p:cNvSpPr>
              <a:spLocks noChangeShapeType="1"/>
            </p:cNvSpPr>
            <p:nvPr/>
          </p:nvSpPr>
          <p:spPr bwMode="auto">
            <a:xfrm>
              <a:off x="3083" y="3287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92" name="Freeform 30"/>
            <p:cNvSpPr>
              <a:spLocks/>
            </p:cNvSpPr>
            <p:nvPr/>
          </p:nvSpPr>
          <p:spPr bwMode="auto">
            <a:xfrm>
              <a:off x="2142" y="2704"/>
              <a:ext cx="383" cy="1236"/>
            </a:xfrm>
            <a:custGeom>
              <a:avLst/>
              <a:gdLst>
                <a:gd name="T0" fmla="*/ 382 w 383"/>
                <a:gd name="T1" fmla="*/ 0 h 1236"/>
                <a:gd name="T2" fmla="*/ 288 w 383"/>
                <a:gd name="T3" fmla="*/ 20 h 1236"/>
                <a:gd name="T4" fmla="*/ 180 w 383"/>
                <a:gd name="T5" fmla="*/ 89 h 1236"/>
                <a:gd name="T6" fmla="*/ 90 w 383"/>
                <a:gd name="T7" fmla="*/ 218 h 1236"/>
                <a:gd name="T8" fmla="*/ 36 w 383"/>
                <a:gd name="T9" fmla="*/ 359 h 1236"/>
                <a:gd name="T10" fmla="*/ 6 w 383"/>
                <a:gd name="T11" fmla="*/ 533 h 1236"/>
                <a:gd name="T12" fmla="*/ 6 w 383"/>
                <a:gd name="T13" fmla="*/ 725 h 1236"/>
                <a:gd name="T14" fmla="*/ 45 w 383"/>
                <a:gd name="T15" fmla="*/ 902 h 1236"/>
                <a:gd name="T16" fmla="*/ 105 w 383"/>
                <a:gd name="T17" fmla="*/ 1037 h 1236"/>
                <a:gd name="T18" fmla="*/ 168 w 383"/>
                <a:gd name="T19" fmla="*/ 1130 h 1236"/>
                <a:gd name="T20" fmla="*/ 249 w 383"/>
                <a:gd name="T21" fmla="*/ 1199 h 1236"/>
                <a:gd name="T22" fmla="*/ 383 w 383"/>
                <a:gd name="T23" fmla="*/ 1236 h 1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3" h="1236">
                  <a:moveTo>
                    <a:pt x="382" y="0"/>
                  </a:moveTo>
                  <a:cubicBezTo>
                    <a:pt x="366" y="3"/>
                    <a:pt x="322" y="5"/>
                    <a:pt x="288" y="20"/>
                  </a:cubicBezTo>
                  <a:cubicBezTo>
                    <a:pt x="254" y="35"/>
                    <a:pt x="213" y="56"/>
                    <a:pt x="180" y="89"/>
                  </a:cubicBezTo>
                  <a:cubicBezTo>
                    <a:pt x="147" y="122"/>
                    <a:pt x="114" y="173"/>
                    <a:pt x="90" y="218"/>
                  </a:cubicBezTo>
                  <a:cubicBezTo>
                    <a:pt x="66" y="263"/>
                    <a:pt x="50" y="307"/>
                    <a:pt x="36" y="359"/>
                  </a:cubicBezTo>
                  <a:cubicBezTo>
                    <a:pt x="22" y="411"/>
                    <a:pt x="11" y="472"/>
                    <a:pt x="6" y="533"/>
                  </a:cubicBezTo>
                  <a:cubicBezTo>
                    <a:pt x="1" y="594"/>
                    <a:pt x="0" y="664"/>
                    <a:pt x="6" y="725"/>
                  </a:cubicBezTo>
                  <a:cubicBezTo>
                    <a:pt x="12" y="786"/>
                    <a:pt x="28" y="850"/>
                    <a:pt x="45" y="902"/>
                  </a:cubicBezTo>
                  <a:cubicBezTo>
                    <a:pt x="62" y="954"/>
                    <a:pt x="85" y="999"/>
                    <a:pt x="105" y="1037"/>
                  </a:cubicBezTo>
                  <a:cubicBezTo>
                    <a:pt x="125" y="1075"/>
                    <a:pt x="144" y="1103"/>
                    <a:pt x="168" y="1130"/>
                  </a:cubicBezTo>
                  <a:cubicBezTo>
                    <a:pt x="192" y="1157"/>
                    <a:pt x="213" y="1181"/>
                    <a:pt x="249" y="1199"/>
                  </a:cubicBezTo>
                  <a:cubicBezTo>
                    <a:pt x="285" y="1217"/>
                    <a:pt x="355" y="1228"/>
                    <a:pt x="383" y="1236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93" name="Freeform 31"/>
            <p:cNvSpPr>
              <a:spLocks/>
            </p:cNvSpPr>
            <p:nvPr/>
          </p:nvSpPr>
          <p:spPr bwMode="auto">
            <a:xfrm rot="-5400000">
              <a:off x="2326" y="2891"/>
              <a:ext cx="383" cy="1236"/>
            </a:xfrm>
            <a:custGeom>
              <a:avLst/>
              <a:gdLst>
                <a:gd name="T0" fmla="*/ 382 w 383"/>
                <a:gd name="T1" fmla="*/ 0 h 1236"/>
                <a:gd name="T2" fmla="*/ 288 w 383"/>
                <a:gd name="T3" fmla="*/ 20 h 1236"/>
                <a:gd name="T4" fmla="*/ 180 w 383"/>
                <a:gd name="T5" fmla="*/ 89 h 1236"/>
                <a:gd name="T6" fmla="*/ 90 w 383"/>
                <a:gd name="T7" fmla="*/ 218 h 1236"/>
                <a:gd name="T8" fmla="*/ 36 w 383"/>
                <a:gd name="T9" fmla="*/ 359 h 1236"/>
                <a:gd name="T10" fmla="*/ 6 w 383"/>
                <a:gd name="T11" fmla="*/ 533 h 1236"/>
                <a:gd name="T12" fmla="*/ 6 w 383"/>
                <a:gd name="T13" fmla="*/ 725 h 1236"/>
                <a:gd name="T14" fmla="*/ 45 w 383"/>
                <a:gd name="T15" fmla="*/ 902 h 1236"/>
                <a:gd name="T16" fmla="*/ 105 w 383"/>
                <a:gd name="T17" fmla="*/ 1037 h 1236"/>
                <a:gd name="T18" fmla="*/ 168 w 383"/>
                <a:gd name="T19" fmla="*/ 1130 h 1236"/>
                <a:gd name="T20" fmla="*/ 249 w 383"/>
                <a:gd name="T21" fmla="*/ 1199 h 1236"/>
                <a:gd name="T22" fmla="*/ 383 w 383"/>
                <a:gd name="T23" fmla="*/ 1236 h 1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3" h="1236">
                  <a:moveTo>
                    <a:pt x="382" y="0"/>
                  </a:moveTo>
                  <a:cubicBezTo>
                    <a:pt x="366" y="3"/>
                    <a:pt x="322" y="5"/>
                    <a:pt x="288" y="20"/>
                  </a:cubicBezTo>
                  <a:cubicBezTo>
                    <a:pt x="254" y="35"/>
                    <a:pt x="213" y="56"/>
                    <a:pt x="180" y="89"/>
                  </a:cubicBezTo>
                  <a:cubicBezTo>
                    <a:pt x="147" y="122"/>
                    <a:pt x="114" y="173"/>
                    <a:pt x="90" y="218"/>
                  </a:cubicBezTo>
                  <a:cubicBezTo>
                    <a:pt x="66" y="263"/>
                    <a:pt x="50" y="307"/>
                    <a:pt x="36" y="359"/>
                  </a:cubicBezTo>
                  <a:cubicBezTo>
                    <a:pt x="22" y="411"/>
                    <a:pt x="11" y="472"/>
                    <a:pt x="6" y="533"/>
                  </a:cubicBezTo>
                  <a:cubicBezTo>
                    <a:pt x="1" y="594"/>
                    <a:pt x="0" y="664"/>
                    <a:pt x="6" y="725"/>
                  </a:cubicBezTo>
                  <a:cubicBezTo>
                    <a:pt x="12" y="786"/>
                    <a:pt x="28" y="850"/>
                    <a:pt x="45" y="902"/>
                  </a:cubicBezTo>
                  <a:cubicBezTo>
                    <a:pt x="62" y="954"/>
                    <a:pt x="85" y="999"/>
                    <a:pt x="105" y="1037"/>
                  </a:cubicBezTo>
                  <a:cubicBezTo>
                    <a:pt x="125" y="1075"/>
                    <a:pt x="144" y="1103"/>
                    <a:pt x="168" y="1130"/>
                  </a:cubicBezTo>
                  <a:cubicBezTo>
                    <a:pt x="192" y="1157"/>
                    <a:pt x="213" y="1181"/>
                    <a:pt x="249" y="1199"/>
                  </a:cubicBezTo>
                  <a:cubicBezTo>
                    <a:pt x="285" y="1217"/>
                    <a:pt x="355" y="1228"/>
                    <a:pt x="383" y="1236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8100" y="1499146"/>
            <a:ext cx="2921000" cy="2474913"/>
            <a:chOff x="-31" y="1930"/>
            <a:chExt cx="1840" cy="1559"/>
          </a:xfrm>
        </p:grpSpPr>
        <p:sp>
          <p:nvSpPr>
            <p:cNvPr id="45069" name="Text Box 33"/>
            <p:cNvSpPr txBox="1">
              <a:spLocks noChangeArrowheads="1"/>
            </p:cNvSpPr>
            <p:nvPr/>
          </p:nvSpPr>
          <p:spPr bwMode="auto">
            <a:xfrm rot="-5400000">
              <a:off x="850" y="1887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8000" rIns="18000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altLang="ru-RU" sz="2800">
                  <a:solidFill>
                    <a:srgbClr val="000000"/>
                  </a:solidFill>
                  <a:sym typeface="Symbol" panose="05050102010706020507" pitchFamily="18" charset="2"/>
                </a:rPr>
                <a:t>Z</a:t>
              </a:r>
              <a:endParaRPr lang="ru-RU" altLang="ru-RU" sz="28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70" name="Text Box 34"/>
            <p:cNvSpPr txBox="1">
              <a:spLocks noChangeArrowheads="1"/>
            </p:cNvSpPr>
            <p:nvPr/>
          </p:nvSpPr>
          <p:spPr bwMode="auto">
            <a:xfrm rot="-5400000">
              <a:off x="2" y="2525"/>
              <a:ext cx="1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X</a:t>
              </a:r>
              <a:endParaRPr lang="ru-RU" altLang="ru-RU" sz="2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71" name="Oval 35"/>
            <p:cNvSpPr>
              <a:spLocks noChangeArrowheads="1"/>
            </p:cNvSpPr>
            <p:nvPr/>
          </p:nvSpPr>
          <p:spPr bwMode="auto">
            <a:xfrm rot="-5400000">
              <a:off x="702" y="1949"/>
              <a:ext cx="726" cy="147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72" name="Oval 36"/>
            <p:cNvSpPr>
              <a:spLocks noChangeArrowheads="1"/>
            </p:cNvSpPr>
            <p:nvPr/>
          </p:nvSpPr>
          <p:spPr bwMode="auto">
            <a:xfrm rot="-8171712">
              <a:off x="473" y="2415"/>
              <a:ext cx="1213" cy="56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73" name="Oval 37"/>
            <p:cNvSpPr>
              <a:spLocks noChangeArrowheads="1"/>
            </p:cNvSpPr>
            <p:nvPr/>
          </p:nvSpPr>
          <p:spPr bwMode="auto">
            <a:xfrm rot="-5400000">
              <a:off x="538" y="1969"/>
              <a:ext cx="1050" cy="147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88550" name="Oval 38"/>
            <p:cNvSpPr>
              <a:spLocks noChangeArrowheads="1"/>
            </p:cNvSpPr>
            <p:nvPr/>
          </p:nvSpPr>
          <p:spPr bwMode="auto">
            <a:xfrm rot="-5400000">
              <a:off x="540" y="1967"/>
              <a:ext cx="1044" cy="148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5075" name="Line 39"/>
            <p:cNvSpPr>
              <a:spLocks noChangeShapeType="1"/>
            </p:cNvSpPr>
            <p:nvPr/>
          </p:nvSpPr>
          <p:spPr bwMode="auto">
            <a:xfrm rot="-5400000">
              <a:off x="863" y="2131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6" name="Line 40"/>
            <p:cNvSpPr>
              <a:spLocks noChangeShapeType="1"/>
            </p:cNvSpPr>
            <p:nvPr/>
          </p:nvSpPr>
          <p:spPr bwMode="auto">
            <a:xfrm rot="16200000" flipV="1">
              <a:off x="147" y="2553"/>
              <a:ext cx="0" cy="3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7" name="Freeform 41"/>
            <p:cNvSpPr>
              <a:spLocks/>
            </p:cNvSpPr>
            <p:nvPr/>
          </p:nvSpPr>
          <p:spPr bwMode="auto">
            <a:xfrm rot="-5400000">
              <a:off x="609" y="2368"/>
              <a:ext cx="985" cy="677"/>
            </a:xfrm>
            <a:custGeom>
              <a:avLst/>
              <a:gdLst>
                <a:gd name="T0" fmla="*/ 0 w 985"/>
                <a:gd name="T1" fmla="*/ 556 h 677"/>
                <a:gd name="T2" fmla="*/ 36 w 985"/>
                <a:gd name="T3" fmla="*/ 614 h 677"/>
                <a:gd name="T4" fmla="*/ 74 w 985"/>
                <a:gd name="T5" fmla="*/ 646 h 677"/>
                <a:gd name="T6" fmla="*/ 128 w 985"/>
                <a:gd name="T7" fmla="*/ 666 h 677"/>
                <a:gd name="T8" fmla="*/ 192 w 985"/>
                <a:gd name="T9" fmla="*/ 676 h 677"/>
                <a:gd name="T10" fmla="*/ 310 w 985"/>
                <a:gd name="T11" fmla="*/ 662 h 677"/>
                <a:gd name="T12" fmla="*/ 468 w 985"/>
                <a:gd name="T13" fmla="*/ 610 h 677"/>
                <a:gd name="T14" fmla="*/ 710 w 985"/>
                <a:gd name="T15" fmla="*/ 469 h 677"/>
                <a:gd name="T16" fmla="*/ 846 w 985"/>
                <a:gd name="T17" fmla="*/ 347 h 677"/>
                <a:gd name="T18" fmla="*/ 932 w 985"/>
                <a:gd name="T19" fmla="*/ 244 h 677"/>
                <a:gd name="T20" fmla="*/ 964 w 985"/>
                <a:gd name="T21" fmla="*/ 180 h 677"/>
                <a:gd name="T22" fmla="*/ 980 w 985"/>
                <a:gd name="T23" fmla="*/ 132 h 677"/>
                <a:gd name="T24" fmla="*/ 984 w 985"/>
                <a:gd name="T25" fmla="*/ 84 h 677"/>
                <a:gd name="T26" fmla="*/ 976 w 985"/>
                <a:gd name="T27" fmla="*/ 0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5" h="677">
                  <a:moveTo>
                    <a:pt x="0" y="556"/>
                  </a:moveTo>
                  <a:cubicBezTo>
                    <a:pt x="6" y="565"/>
                    <a:pt x="24" y="599"/>
                    <a:pt x="36" y="614"/>
                  </a:cubicBezTo>
                  <a:cubicBezTo>
                    <a:pt x="48" y="629"/>
                    <a:pt x="59" y="637"/>
                    <a:pt x="74" y="646"/>
                  </a:cubicBezTo>
                  <a:cubicBezTo>
                    <a:pt x="89" y="655"/>
                    <a:pt x="108" y="661"/>
                    <a:pt x="128" y="666"/>
                  </a:cubicBezTo>
                  <a:cubicBezTo>
                    <a:pt x="148" y="671"/>
                    <a:pt x="162" y="677"/>
                    <a:pt x="192" y="676"/>
                  </a:cubicBezTo>
                  <a:cubicBezTo>
                    <a:pt x="222" y="676"/>
                    <a:pt x="264" y="673"/>
                    <a:pt x="310" y="662"/>
                  </a:cubicBezTo>
                  <a:cubicBezTo>
                    <a:pt x="356" y="651"/>
                    <a:pt x="401" y="643"/>
                    <a:pt x="468" y="610"/>
                  </a:cubicBezTo>
                  <a:cubicBezTo>
                    <a:pt x="535" y="578"/>
                    <a:pt x="647" y="512"/>
                    <a:pt x="710" y="469"/>
                  </a:cubicBezTo>
                  <a:cubicBezTo>
                    <a:pt x="773" y="425"/>
                    <a:pt x="809" y="384"/>
                    <a:pt x="846" y="347"/>
                  </a:cubicBezTo>
                  <a:cubicBezTo>
                    <a:pt x="883" y="310"/>
                    <a:pt x="912" y="272"/>
                    <a:pt x="932" y="244"/>
                  </a:cubicBezTo>
                  <a:cubicBezTo>
                    <a:pt x="952" y="216"/>
                    <a:pt x="956" y="199"/>
                    <a:pt x="964" y="180"/>
                  </a:cubicBezTo>
                  <a:cubicBezTo>
                    <a:pt x="972" y="161"/>
                    <a:pt x="977" y="148"/>
                    <a:pt x="980" y="132"/>
                  </a:cubicBezTo>
                  <a:cubicBezTo>
                    <a:pt x="983" y="116"/>
                    <a:pt x="985" y="106"/>
                    <a:pt x="984" y="84"/>
                  </a:cubicBezTo>
                  <a:lnTo>
                    <a:pt x="97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8" name="Freeform 42"/>
            <p:cNvSpPr>
              <a:spLocks/>
            </p:cNvSpPr>
            <p:nvPr/>
          </p:nvSpPr>
          <p:spPr bwMode="auto">
            <a:xfrm rot="-5400000">
              <a:off x="876" y="1762"/>
              <a:ext cx="372" cy="1491"/>
            </a:xfrm>
            <a:custGeom>
              <a:avLst/>
              <a:gdLst>
                <a:gd name="T0" fmla="*/ 0 w 372"/>
                <a:gd name="T1" fmla="*/ 0 h 1491"/>
                <a:gd name="T2" fmla="*/ 92 w 372"/>
                <a:gd name="T3" fmla="*/ 33 h 1491"/>
                <a:gd name="T4" fmla="*/ 160 w 372"/>
                <a:gd name="T5" fmla="*/ 77 h 1491"/>
                <a:gd name="T6" fmla="*/ 212 w 372"/>
                <a:gd name="T7" fmla="*/ 141 h 1491"/>
                <a:gd name="T8" fmla="*/ 256 w 372"/>
                <a:gd name="T9" fmla="*/ 213 h 1491"/>
                <a:gd name="T10" fmla="*/ 296 w 372"/>
                <a:gd name="T11" fmla="*/ 295 h 1491"/>
                <a:gd name="T12" fmla="*/ 330 w 372"/>
                <a:gd name="T13" fmla="*/ 407 h 1491"/>
                <a:gd name="T14" fmla="*/ 356 w 372"/>
                <a:gd name="T15" fmla="*/ 549 h 1491"/>
                <a:gd name="T16" fmla="*/ 368 w 372"/>
                <a:gd name="T17" fmla="*/ 661 h 1491"/>
                <a:gd name="T18" fmla="*/ 372 w 372"/>
                <a:gd name="T19" fmla="*/ 751 h 1491"/>
                <a:gd name="T20" fmla="*/ 358 w 372"/>
                <a:gd name="T21" fmla="*/ 951 h 1491"/>
                <a:gd name="T22" fmla="*/ 298 w 372"/>
                <a:gd name="T23" fmla="*/ 1187 h 1491"/>
                <a:gd name="T24" fmla="*/ 242 w 372"/>
                <a:gd name="T25" fmla="*/ 1313 h 1491"/>
                <a:gd name="T26" fmla="*/ 178 w 372"/>
                <a:gd name="T27" fmla="*/ 1399 h 1491"/>
                <a:gd name="T28" fmla="*/ 98 w 372"/>
                <a:gd name="T29" fmla="*/ 1465 h 1491"/>
                <a:gd name="T30" fmla="*/ 3 w 372"/>
                <a:gd name="T31" fmla="*/ 1491 h 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2" h="1491">
                  <a:moveTo>
                    <a:pt x="0" y="0"/>
                  </a:moveTo>
                  <a:cubicBezTo>
                    <a:pt x="16" y="5"/>
                    <a:pt x="65" y="20"/>
                    <a:pt x="92" y="33"/>
                  </a:cubicBezTo>
                  <a:cubicBezTo>
                    <a:pt x="119" y="46"/>
                    <a:pt x="140" y="59"/>
                    <a:pt x="160" y="77"/>
                  </a:cubicBezTo>
                  <a:lnTo>
                    <a:pt x="212" y="141"/>
                  </a:lnTo>
                  <a:lnTo>
                    <a:pt x="256" y="213"/>
                  </a:lnTo>
                  <a:lnTo>
                    <a:pt x="296" y="295"/>
                  </a:lnTo>
                  <a:cubicBezTo>
                    <a:pt x="308" y="327"/>
                    <a:pt x="320" y="365"/>
                    <a:pt x="330" y="407"/>
                  </a:cubicBezTo>
                  <a:cubicBezTo>
                    <a:pt x="340" y="449"/>
                    <a:pt x="350" y="507"/>
                    <a:pt x="356" y="549"/>
                  </a:cubicBezTo>
                  <a:lnTo>
                    <a:pt x="368" y="661"/>
                  </a:lnTo>
                  <a:lnTo>
                    <a:pt x="372" y="751"/>
                  </a:lnTo>
                  <a:cubicBezTo>
                    <a:pt x="370" y="799"/>
                    <a:pt x="370" y="878"/>
                    <a:pt x="358" y="951"/>
                  </a:cubicBezTo>
                  <a:cubicBezTo>
                    <a:pt x="346" y="1024"/>
                    <a:pt x="317" y="1127"/>
                    <a:pt x="298" y="1187"/>
                  </a:cubicBezTo>
                  <a:cubicBezTo>
                    <a:pt x="279" y="1247"/>
                    <a:pt x="262" y="1278"/>
                    <a:pt x="242" y="1313"/>
                  </a:cubicBezTo>
                  <a:cubicBezTo>
                    <a:pt x="222" y="1348"/>
                    <a:pt x="202" y="1374"/>
                    <a:pt x="178" y="1399"/>
                  </a:cubicBezTo>
                  <a:cubicBezTo>
                    <a:pt x="154" y="1424"/>
                    <a:pt x="127" y="1450"/>
                    <a:pt x="98" y="1465"/>
                  </a:cubicBezTo>
                  <a:cubicBezTo>
                    <a:pt x="69" y="1480"/>
                    <a:pt x="23" y="1486"/>
                    <a:pt x="3" y="149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79" name="Freeform 43"/>
            <p:cNvSpPr>
              <a:spLocks/>
            </p:cNvSpPr>
            <p:nvPr/>
          </p:nvSpPr>
          <p:spPr bwMode="auto">
            <a:xfrm rot="-5400000">
              <a:off x="837" y="2170"/>
              <a:ext cx="454" cy="1491"/>
            </a:xfrm>
            <a:custGeom>
              <a:avLst/>
              <a:gdLst>
                <a:gd name="T0" fmla="*/ 452 w 454"/>
                <a:gd name="T1" fmla="*/ 1491 h 1491"/>
                <a:gd name="T2" fmla="*/ 387 w 454"/>
                <a:gd name="T3" fmla="*/ 1486 h 1491"/>
                <a:gd name="T4" fmla="*/ 339 w 454"/>
                <a:gd name="T5" fmla="*/ 1472 h 1491"/>
                <a:gd name="T6" fmla="*/ 298 w 454"/>
                <a:gd name="T7" fmla="*/ 1453 h 1491"/>
                <a:gd name="T8" fmla="*/ 253 w 454"/>
                <a:gd name="T9" fmla="*/ 1419 h 1491"/>
                <a:gd name="T10" fmla="*/ 200 w 454"/>
                <a:gd name="T11" fmla="*/ 1369 h 1491"/>
                <a:gd name="T12" fmla="*/ 166 w 454"/>
                <a:gd name="T13" fmla="*/ 1323 h 1491"/>
                <a:gd name="T14" fmla="*/ 140 w 454"/>
                <a:gd name="T15" fmla="*/ 1289 h 1491"/>
                <a:gd name="T16" fmla="*/ 111 w 454"/>
                <a:gd name="T17" fmla="*/ 1239 h 1491"/>
                <a:gd name="T18" fmla="*/ 82 w 454"/>
                <a:gd name="T19" fmla="*/ 1179 h 1491"/>
                <a:gd name="T20" fmla="*/ 58 w 454"/>
                <a:gd name="T21" fmla="*/ 1109 h 1491"/>
                <a:gd name="T22" fmla="*/ 34 w 454"/>
                <a:gd name="T23" fmla="*/ 1018 h 1491"/>
                <a:gd name="T24" fmla="*/ 22 w 454"/>
                <a:gd name="T25" fmla="*/ 953 h 1491"/>
                <a:gd name="T26" fmla="*/ 10 w 454"/>
                <a:gd name="T27" fmla="*/ 886 h 1491"/>
                <a:gd name="T28" fmla="*/ 1 w 454"/>
                <a:gd name="T29" fmla="*/ 754 h 1491"/>
                <a:gd name="T30" fmla="*/ 5 w 454"/>
                <a:gd name="T31" fmla="*/ 651 h 1491"/>
                <a:gd name="T32" fmla="*/ 20 w 454"/>
                <a:gd name="T33" fmla="*/ 519 h 1491"/>
                <a:gd name="T34" fmla="*/ 56 w 454"/>
                <a:gd name="T35" fmla="*/ 385 h 1491"/>
                <a:gd name="T36" fmla="*/ 85 w 454"/>
                <a:gd name="T37" fmla="*/ 301 h 1491"/>
                <a:gd name="T38" fmla="*/ 133 w 454"/>
                <a:gd name="T39" fmla="*/ 217 h 1491"/>
                <a:gd name="T40" fmla="*/ 183 w 454"/>
                <a:gd name="T41" fmla="*/ 140 h 1491"/>
                <a:gd name="T42" fmla="*/ 231 w 454"/>
                <a:gd name="T43" fmla="*/ 87 h 1491"/>
                <a:gd name="T44" fmla="*/ 274 w 454"/>
                <a:gd name="T45" fmla="*/ 51 h 1491"/>
                <a:gd name="T46" fmla="*/ 332 w 454"/>
                <a:gd name="T47" fmla="*/ 22 h 1491"/>
                <a:gd name="T48" fmla="*/ 392 w 454"/>
                <a:gd name="T49" fmla="*/ 5 h 1491"/>
                <a:gd name="T50" fmla="*/ 437 w 454"/>
                <a:gd name="T51" fmla="*/ 1 h 1491"/>
                <a:gd name="T52" fmla="*/ 454 w 454"/>
                <a:gd name="T53" fmla="*/ 1 h 14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4" h="1491">
                  <a:moveTo>
                    <a:pt x="452" y="1491"/>
                  </a:moveTo>
                  <a:cubicBezTo>
                    <a:pt x="429" y="1490"/>
                    <a:pt x="406" y="1489"/>
                    <a:pt x="387" y="1486"/>
                  </a:cubicBezTo>
                  <a:cubicBezTo>
                    <a:pt x="368" y="1483"/>
                    <a:pt x="354" y="1477"/>
                    <a:pt x="339" y="1472"/>
                  </a:cubicBezTo>
                  <a:cubicBezTo>
                    <a:pt x="324" y="1467"/>
                    <a:pt x="312" y="1462"/>
                    <a:pt x="298" y="1453"/>
                  </a:cubicBezTo>
                  <a:cubicBezTo>
                    <a:pt x="284" y="1444"/>
                    <a:pt x="269" y="1433"/>
                    <a:pt x="253" y="1419"/>
                  </a:cubicBezTo>
                  <a:cubicBezTo>
                    <a:pt x="237" y="1405"/>
                    <a:pt x="214" y="1385"/>
                    <a:pt x="200" y="1369"/>
                  </a:cubicBezTo>
                  <a:cubicBezTo>
                    <a:pt x="186" y="1353"/>
                    <a:pt x="176" y="1336"/>
                    <a:pt x="166" y="1323"/>
                  </a:cubicBezTo>
                  <a:cubicBezTo>
                    <a:pt x="156" y="1310"/>
                    <a:pt x="149" y="1303"/>
                    <a:pt x="140" y="1289"/>
                  </a:cubicBezTo>
                  <a:cubicBezTo>
                    <a:pt x="131" y="1275"/>
                    <a:pt x="121" y="1257"/>
                    <a:pt x="111" y="1239"/>
                  </a:cubicBezTo>
                  <a:cubicBezTo>
                    <a:pt x="101" y="1221"/>
                    <a:pt x="91" y="1201"/>
                    <a:pt x="82" y="1179"/>
                  </a:cubicBezTo>
                  <a:cubicBezTo>
                    <a:pt x="73" y="1157"/>
                    <a:pt x="66" y="1136"/>
                    <a:pt x="58" y="1109"/>
                  </a:cubicBezTo>
                  <a:cubicBezTo>
                    <a:pt x="50" y="1082"/>
                    <a:pt x="40" y="1044"/>
                    <a:pt x="34" y="1018"/>
                  </a:cubicBezTo>
                  <a:cubicBezTo>
                    <a:pt x="28" y="992"/>
                    <a:pt x="26" y="975"/>
                    <a:pt x="22" y="953"/>
                  </a:cubicBezTo>
                  <a:cubicBezTo>
                    <a:pt x="18" y="931"/>
                    <a:pt x="13" y="919"/>
                    <a:pt x="10" y="886"/>
                  </a:cubicBezTo>
                  <a:cubicBezTo>
                    <a:pt x="7" y="853"/>
                    <a:pt x="2" y="793"/>
                    <a:pt x="1" y="754"/>
                  </a:cubicBezTo>
                  <a:cubicBezTo>
                    <a:pt x="0" y="715"/>
                    <a:pt x="2" y="690"/>
                    <a:pt x="5" y="651"/>
                  </a:cubicBezTo>
                  <a:cubicBezTo>
                    <a:pt x="8" y="612"/>
                    <a:pt x="12" y="563"/>
                    <a:pt x="20" y="519"/>
                  </a:cubicBezTo>
                  <a:cubicBezTo>
                    <a:pt x="28" y="475"/>
                    <a:pt x="45" y="421"/>
                    <a:pt x="56" y="385"/>
                  </a:cubicBezTo>
                  <a:cubicBezTo>
                    <a:pt x="67" y="349"/>
                    <a:pt x="72" y="329"/>
                    <a:pt x="85" y="301"/>
                  </a:cubicBezTo>
                  <a:cubicBezTo>
                    <a:pt x="98" y="273"/>
                    <a:pt x="117" y="244"/>
                    <a:pt x="133" y="217"/>
                  </a:cubicBezTo>
                  <a:cubicBezTo>
                    <a:pt x="149" y="190"/>
                    <a:pt x="167" y="162"/>
                    <a:pt x="183" y="140"/>
                  </a:cubicBezTo>
                  <a:cubicBezTo>
                    <a:pt x="199" y="118"/>
                    <a:pt x="216" y="102"/>
                    <a:pt x="231" y="87"/>
                  </a:cubicBezTo>
                  <a:cubicBezTo>
                    <a:pt x="246" y="72"/>
                    <a:pt x="257" y="62"/>
                    <a:pt x="274" y="51"/>
                  </a:cubicBezTo>
                  <a:cubicBezTo>
                    <a:pt x="291" y="40"/>
                    <a:pt x="312" y="30"/>
                    <a:pt x="332" y="22"/>
                  </a:cubicBezTo>
                  <a:cubicBezTo>
                    <a:pt x="352" y="14"/>
                    <a:pt x="375" y="8"/>
                    <a:pt x="392" y="5"/>
                  </a:cubicBezTo>
                  <a:cubicBezTo>
                    <a:pt x="409" y="2"/>
                    <a:pt x="427" y="2"/>
                    <a:pt x="437" y="1"/>
                  </a:cubicBezTo>
                  <a:cubicBezTo>
                    <a:pt x="447" y="0"/>
                    <a:pt x="450" y="0"/>
                    <a:pt x="454" y="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80" name="Line 44"/>
            <p:cNvSpPr>
              <a:spLocks noChangeShapeType="1"/>
            </p:cNvSpPr>
            <p:nvPr/>
          </p:nvSpPr>
          <p:spPr bwMode="auto">
            <a:xfrm rot="16200000" flipH="1">
              <a:off x="1441" y="3081"/>
              <a:ext cx="159" cy="1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1" name="Text Box 45"/>
            <p:cNvSpPr txBox="1">
              <a:spLocks noChangeArrowheads="1"/>
            </p:cNvSpPr>
            <p:nvPr/>
          </p:nvSpPr>
          <p:spPr bwMode="auto">
            <a:xfrm rot="-5400000">
              <a:off x="1488" y="3327"/>
              <a:ext cx="1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Y</a:t>
              </a:r>
              <a:endParaRPr lang="ru-RU" altLang="ru-RU" sz="2400" b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5082" name="Line 46"/>
            <p:cNvSpPr>
              <a:spLocks noChangeShapeType="1"/>
            </p:cNvSpPr>
            <p:nvPr/>
          </p:nvSpPr>
          <p:spPr bwMode="auto">
            <a:xfrm rot="16200000" flipH="1">
              <a:off x="1524" y="3147"/>
              <a:ext cx="247" cy="2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3" name="Line 47"/>
            <p:cNvSpPr>
              <a:spLocks noChangeShapeType="1"/>
            </p:cNvSpPr>
            <p:nvPr/>
          </p:nvSpPr>
          <p:spPr bwMode="auto">
            <a:xfrm rot="-5400000">
              <a:off x="1593" y="319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4" name="AutoShape 48"/>
          <p:cNvSpPr>
            <a:spLocks noChangeArrowheads="1"/>
          </p:cNvSpPr>
          <p:nvPr/>
        </p:nvSpPr>
        <p:spPr bwMode="auto">
          <a:xfrm rot="960820" flipH="1" flipV="1">
            <a:off x="3090863" y="2215109"/>
            <a:ext cx="679450" cy="1366837"/>
          </a:xfrm>
          <a:prstGeom prst="notchedRightArrow">
            <a:avLst>
              <a:gd name="adj1" fmla="val 48611"/>
              <a:gd name="adj2" fmla="val 58273"/>
            </a:avLst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5" name="AutoShape 49"/>
          <p:cNvSpPr>
            <a:spLocks noChangeArrowheads="1"/>
          </p:cNvSpPr>
          <p:nvPr/>
        </p:nvSpPr>
        <p:spPr bwMode="auto">
          <a:xfrm rot="960820">
            <a:off x="6151563" y="2913609"/>
            <a:ext cx="679450" cy="1366837"/>
          </a:xfrm>
          <a:prstGeom prst="notchedRightArrow">
            <a:avLst>
              <a:gd name="adj1" fmla="val 48611"/>
              <a:gd name="adj2" fmla="val 58273"/>
            </a:avLst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6" name="Text Box 50"/>
          <p:cNvSpPr txBox="1">
            <a:spLocks noChangeArrowheads="1"/>
          </p:cNvSpPr>
          <p:nvPr/>
        </p:nvSpPr>
        <p:spPr bwMode="auto">
          <a:xfrm>
            <a:off x="4330700" y="1627734"/>
            <a:ext cx="334963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5067" name="Text Box 51"/>
          <p:cNvSpPr txBox="1">
            <a:spLocks noChangeArrowheads="1"/>
          </p:cNvSpPr>
          <p:nvPr/>
        </p:nvSpPr>
        <p:spPr bwMode="auto">
          <a:xfrm>
            <a:off x="660400" y="1602334"/>
            <a:ext cx="334963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5068" name="Text Box 52"/>
          <p:cNvSpPr txBox="1">
            <a:spLocks noChangeArrowheads="1"/>
          </p:cNvSpPr>
          <p:nvPr/>
        </p:nvSpPr>
        <p:spPr bwMode="auto">
          <a:xfrm>
            <a:off x="7251700" y="1881734"/>
            <a:ext cx="334963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0" y="5483075"/>
            <a:ext cx="91440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Эллипсоиды деформаций бывают одноосными, двухосными</a:t>
            </a:r>
            <a:r>
              <a:rPr lang="en-US" altLang="ru-RU" b="0" dirty="0">
                <a:solidFill>
                  <a:srgbClr val="000000"/>
                </a:solidFill>
              </a:rPr>
              <a:t> (</a:t>
            </a:r>
            <a:r>
              <a:rPr lang="ru-RU" altLang="ru-RU" b="0" dirty="0">
                <a:solidFill>
                  <a:srgbClr val="000000"/>
                </a:solidFill>
              </a:rPr>
              <a:t>плоскими</a:t>
            </a:r>
            <a:r>
              <a:rPr lang="en-US" altLang="ru-RU" b="0" dirty="0">
                <a:solidFill>
                  <a:srgbClr val="000000"/>
                </a:solidFill>
              </a:rPr>
              <a:t>)</a:t>
            </a:r>
            <a:r>
              <a:rPr lang="ru-RU" altLang="ru-RU" b="0" dirty="0">
                <a:solidFill>
                  <a:srgbClr val="000000"/>
                </a:solidFill>
              </a:rPr>
              <a:t> и трехосными. Мерой деформаций при описании эллипсоида служат деформации по осям, обозначаемые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</a:t>
            </a:r>
            <a:r>
              <a:rPr lang="ru-RU" altLang="ru-RU" b="0" dirty="0">
                <a:solidFill>
                  <a:srgbClr val="000000"/>
                </a:solidFill>
              </a:rPr>
              <a:t> при условии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</a:t>
            </a:r>
            <a:r>
              <a:rPr lang="en-US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X</a:t>
            </a:r>
            <a:r>
              <a:rPr lang="ru-RU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 </a:t>
            </a:r>
            <a:r>
              <a:rPr lang="en-US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Y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  </a:t>
            </a:r>
            <a:r>
              <a:rPr lang="en-US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Z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В общем случае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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 </a:t>
            </a:r>
            <a:r>
              <a:rPr lang="en-US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, где </a:t>
            </a:r>
            <a:r>
              <a:rPr lang="en-US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– первоначальный радиус сферы.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3819" y="651090"/>
            <a:ext cx="65659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Выделяют пять характерных эллипсоидов деформаций: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1)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одноосного вытягивания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 &gt; (Y = Z)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Y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= 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Z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 </a:t>
            </a:r>
            <a:r>
              <a:rPr lang="en-US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&lt; </a:t>
            </a: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r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2)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одноосного сплющивания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(X = Y) &gt; Z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(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</a:t>
            </a:r>
            <a:r>
              <a:rPr lang="ru-RU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= 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Y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) </a:t>
            </a:r>
            <a:r>
              <a:rPr lang="ru-RU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 </a:t>
            </a: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r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3)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плоское вытягивание и сплющивание –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 &gt; Y &gt; Z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Y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= </a:t>
            </a: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r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</a:t>
            </a:r>
            <a:endParaRPr lang="en-US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4)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трехосного вытягивания – 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 &gt; Y &gt; Z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Y</a:t>
            </a:r>
            <a:r>
              <a:rPr lang="ru-RU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&lt;</a:t>
            </a:r>
            <a:r>
              <a:rPr lang="ru-RU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Z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&lt;</a:t>
            </a:r>
            <a:r>
              <a:rPr lang="ru-RU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r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</a:t>
            </a:r>
            <a:endParaRPr lang="en-US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5)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трехосного сплющивания –  </a:t>
            </a:r>
            <a:r>
              <a:rPr lang="en-US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 &gt; Y &gt; Z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;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X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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</a:t>
            </a:r>
            <a:r>
              <a:rPr lang="en-US" altLang="ru-RU" sz="2200" baseline="-250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Y </a:t>
            </a:r>
            <a:r>
              <a:rPr lang="ru-RU" altLang="ru-RU" sz="2200" dirty="0">
                <a:solidFill>
                  <a:srgbClr val="C00000"/>
                </a:solidFill>
                <a:sym typeface="Symbol" panose="05050102010706020507" pitchFamily="18" charset="2"/>
              </a:rPr>
              <a:t>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r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</a:t>
            </a:r>
            <a:endParaRPr lang="ru-RU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13" y="3255963"/>
            <a:ext cx="1581150" cy="2763837"/>
            <a:chOff x="134" y="2191"/>
            <a:chExt cx="996" cy="1741"/>
          </a:xfrm>
        </p:grpSpPr>
        <p:sp>
          <p:nvSpPr>
            <p:cNvPr id="47165" name="Line 5"/>
            <p:cNvSpPr>
              <a:spLocks noChangeShapeType="1"/>
            </p:cNvSpPr>
            <p:nvPr/>
          </p:nvSpPr>
          <p:spPr bwMode="auto">
            <a:xfrm>
              <a:off x="606" y="2208"/>
              <a:ext cx="0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6" name="Line 6"/>
            <p:cNvSpPr>
              <a:spLocks noChangeShapeType="1"/>
            </p:cNvSpPr>
            <p:nvPr/>
          </p:nvSpPr>
          <p:spPr bwMode="auto">
            <a:xfrm>
              <a:off x="208" y="3069"/>
              <a:ext cx="2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7" name="Line 7"/>
            <p:cNvSpPr>
              <a:spLocks noChangeShapeType="1"/>
            </p:cNvSpPr>
            <p:nvPr/>
          </p:nvSpPr>
          <p:spPr bwMode="auto">
            <a:xfrm flipH="1">
              <a:off x="726" y="2834"/>
              <a:ext cx="179" cy="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568" name="Oval 8"/>
            <p:cNvSpPr>
              <a:spLocks noChangeArrowheads="1"/>
            </p:cNvSpPr>
            <p:nvPr/>
          </p:nvSpPr>
          <p:spPr bwMode="auto">
            <a:xfrm>
              <a:off x="458" y="2567"/>
              <a:ext cx="280" cy="9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7169" name="Line 9"/>
            <p:cNvSpPr>
              <a:spLocks noChangeShapeType="1"/>
            </p:cNvSpPr>
            <p:nvPr/>
          </p:nvSpPr>
          <p:spPr bwMode="auto">
            <a:xfrm flipH="1">
              <a:off x="309" y="3161"/>
              <a:ext cx="196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0" name="Line 10"/>
            <p:cNvSpPr>
              <a:spLocks noChangeShapeType="1"/>
            </p:cNvSpPr>
            <p:nvPr/>
          </p:nvSpPr>
          <p:spPr bwMode="auto">
            <a:xfrm>
              <a:off x="680" y="3069"/>
              <a:ext cx="2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71" name="Text Box 11"/>
            <p:cNvSpPr txBox="1">
              <a:spLocks noChangeArrowheads="1"/>
            </p:cNvSpPr>
            <p:nvPr/>
          </p:nvSpPr>
          <p:spPr bwMode="auto">
            <a:xfrm>
              <a:off x="152" y="2467"/>
              <a:ext cx="211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dirty="0">
                  <a:solidFill>
                    <a:srgbClr val="C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7172" name="Text Box 12"/>
            <p:cNvSpPr txBox="1">
              <a:spLocks noChangeArrowheads="1"/>
            </p:cNvSpPr>
            <p:nvPr/>
          </p:nvSpPr>
          <p:spPr bwMode="auto">
            <a:xfrm>
              <a:off x="598" y="2191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X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73" name="Text Box 13"/>
            <p:cNvSpPr txBox="1">
              <a:spLocks noChangeArrowheads="1"/>
            </p:cNvSpPr>
            <p:nvPr/>
          </p:nvSpPr>
          <p:spPr bwMode="auto">
            <a:xfrm>
              <a:off x="918" y="2919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Y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74" name="Text Box 14"/>
            <p:cNvSpPr txBox="1">
              <a:spLocks noChangeArrowheads="1"/>
            </p:cNvSpPr>
            <p:nvPr/>
          </p:nvSpPr>
          <p:spPr bwMode="auto">
            <a:xfrm>
              <a:off x="134" y="3223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Z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75" name="Oval 15"/>
            <p:cNvSpPr>
              <a:spLocks noChangeArrowheads="1"/>
            </p:cNvSpPr>
            <p:nvPr/>
          </p:nvSpPr>
          <p:spPr bwMode="auto">
            <a:xfrm>
              <a:off x="232" y="2720"/>
              <a:ext cx="704" cy="70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186623" y="5151438"/>
            <a:ext cx="3022600" cy="1620838"/>
            <a:chOff x="1029" y="3299"/>
            <a:chExt cx="1904" cy="1021"/>
          </a:xfrm>
        </p:grpSpPr>
        <p:sp>
          <p:nvSpPr>
            <p:cNvPr id="47154" name="Line 17"/>
            <p:cNvSpPr>
              <a:spLocks noChangeShapeType="1"/>
            </p:cNvSpPr>
            <p:nvPr/>
          </p:nvSpPr>
          <p:spPr bwMode="auto">
            <a:xfrm>
              <a:off x="1920" y="3548"/>
              <a:ext cx="0" cy="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5" name="Line 18"/>
            <p:cNvSpPr>
              <a:spLocks noChangeShapeType="1"/>
            </p:cNvSpPr>
            <p:nvPr/>
          </p:nvSpPr>
          <p:spPr bwMode="auto">
            <a:xfrm>
              <a:off x="1029" y="3870"/>
              <a:ext cx="19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6" name="Line 19"/>
            <p:cNvSpPr>
              <a:spLocks noChangeShapeType="1"/>
            </p:cNvSpPr>
            <p:nvPr/>
          </p:nvSpPr>
          <p:spPr bwMode="auto">
            <a:xfrm flipH="1">
              <a:off x="2014" y="3496"/>
              <a:ext cx="204" cy="2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580" name="Oval 20"/>
            <p:cNvSpPr>
              <a:spLocks noChangeArrowheads="1"/>
            </p:cNvSpPr>
            <p:nvPr/>
          </p:nvSpPr>
          <p:spPr bwMode="auto">
            <a:xfrm>
              <a:off x="1345" y="3739"/>
              <a:ext cx="1137" cy="25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 flipH="1">
              <a:off x="1642" y="3945"/>
              <a:ext cx="224" cy="2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59" name="Line 22"/>
            <p:cNvSpPr>
              <a:spLocks noChangeShapeType="1"/>
            </p:cNvSpPr>
            <p:nvPr/>
          </p:nvSpPr>
          <p:spPr bwMode="auto">
            <a:xfrm flipV="1">
              <a:off x="1920" y="3998"/>
              <a:ext cx="0" cy="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60" name="Text Box 23"/>
            <p:cNvSpPr txBox="1">
              <a:spLocks noChangeArrowheads="1"/>
            </p:cNvSpPr>
            <p:nvPr/>
          </p:nvSpPr>
          <p:spPr bwMode="auto">
            <a:xfrm>
              <a:off x="2444" y="3421"/>
              <a:ext cx="211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dirty="0">
                  <a:solidFill>
                    <a:srgbClr val="C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7161" name="Text Box 24"/>
            <p:cNvSpPr txBox="1">
              <a:spLocks noChangeArrowheads="1"/>
            </p:cNvSpPr>
            <p:nvPr/>
          </p:nvSpPr>
          <p:spPr bwMode="auto">
            <a:xfrm>
              <a:off x="1454" y="4051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X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62" name="Text Box 25"/>
            <p:cNvSpPr txBox="1">
              <a:spLocks noChangeArrowheads="1"/>
            </p:cNvSpPr>
            <p:nvPr/>
          </p:nvSpPr>
          <p:spPr bwMode="auto">
            <a:xfrm>
              <a:off x="2678" y="3627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Y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63" name="Text Box 26"/>
            <p:cNvSpPr txBox="1">
              <a:spLocks noChangeArrowheads="1"/>
            </p:cNvSpPr>
            <p:nvPr/>
          </p:nvSpPr>
          <p:spPr bwMode="auto">
            <a:xfrm>
              <a:off x="1814" y="3299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Z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64" name="Oval 27"/>
            <p:cNvSpPr>
              <a:spLocks noChangeArrowheads="1"/>
            </p:cNvSpPr>
            <p:nvPr/>
          </p:nvSpPr>
          <p:spPr bwMode="auto">
            <a:xfrm>
              <a:off x="1560" y="3516"/>
              <a:ext cx="704" cy="70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509526" y="2753520"/>
            <a:ext cx="3008313" cy="1852613"/>
            <a:chOff x="1966" y="2143"/>
            <a:chExt cx="1895" cy="1167"/>
          </a:xfrm>
        </p:grpSpPr>
        <p:sp>
          <p:nvSpPr>
            <p:cNvPr id="47145" name="Line 29"/>
            <p:cNvSpPr>
              <a:spLocks noChangeShapeType="1"/>
            </p:cNvSpPr>
            <p:nvPr/>
          </p:nvSpPr>
          <p:spPr bwMode="auto">
            <a:xfrm rot="-5400000">
              <a:off x="2445" y="2730"/>
              <a:ext cx="1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6" name="Line 30"/>
            <p:cNvSpPr>
              <a:spLocks noChangeShapeType="1"/>
            </p:cNvSpPr>
            <p:nvPr/>
          </p:nvSpPr>
          <p:spPr bwMode="auto">
            <a:xfrm>
              <a:off x="2165" y="2738"/>
              <a:ext cx="16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7" name="Oval 31"/>
            <p:cNvSpPr>
              <a:spLocks noChangeArrowheads="1"/>
            </p:cNvSpPr>
            <p:nvPr/>
          </p:nvSpPr>
          <p:spPr bwMode="auto">
            <a:xfrm>
              <a:off x="2512" y="2384"/>
              <a:ext cx="1016" cy="70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47148" name="Oval 32"/>
            <p:cNvSpPr>
              <a:spLocks noChangeArrowheads="1"/>
            </p:cNvSpPr>
            <p:nvPr/>
          </p:nvSpPr>
          <p:spPr bwMode="auto">
            <a:xfrm>
              <a:off x="2672" y="2384"/>
              <a:ext cx="704" cy="70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47149" name="Text Box 33"/>
            <p:cNvSpPr txBox="1">
              <a:spLocks noChangeArrowheads="1"/>
            </p:cNvSpPr>
            <p:nvPr/>
          </p:nvSpPr>
          <p:spPr bwMode="auto">
            <a:xfrm>
              <a:off x="1966" y="2615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X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50" name="Text Box 34"/>
            <p:cNvSpPr txBox="1">
              <a:spLocks noChangeArrowheads="1"/>
            </p:cNvSpPr>
            <p:nvPr/>
          </p:nvSpPr>
          <p:spPr bwMode="auto">
            <a:xfrm>
              <a:off x="2814" y="2143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Y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51" name="Oval 35"/>
            <p:cNvSpPr>
              <a:spLocks noChangeArrowheads="1"/>
            </p:cNvSpPr>
            <p:nvPr/>
          </p:nvSpPr>
          <p:spPr bwMode="auto">
            <a:xfrm>
              <a:off x="2976" y="2696"/>
              <a:ext cx="104" cy="10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52" name="Text Box 36"/>
            <p:cNvSpPr txBox="1">
              <a:spLocks noChangeArrowheads="1"/>
            </p:cNvSpPr>
            <p:nvPr/>
          </p:nvSpPr>
          <p:spPr bwMode="auto">
            <a:xfrm>
              <a:off x="3062" y="2575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Z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53" name="Text Box 37"/>
            <p:cNvSpPr txBox="1">
              <a:spLocks noChangeArrowheads="1"/>
            </p:cNvSpPr>
            <p:nvPr/>
          </p:nvSpPr>
          <p:spPr bwMode="auto">
            <a:xfrm>
              <a:off x="2288" y="2291"/>
              <a:ext cx="211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 dirty="0">
                  <a:solidFill>
                    <a:srgbClr val="C00000"/>
                  </a:solidFill>
                  <a:latin typeface="Arial" panose="020B0604020202020204" pitchFamily="34" charset="0"/>
                </a:rPr>
                <a:t>3</a:t>
              </a:r>
              <a:endPara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111" name="Text Box 38"/>
          <p:cNvSpPr txBox="1">
            <a:spLocks noChangeArrowheads="1"/>
          </p:cNvSpPr>
          <p:nvPr/>
        </p:nvSpPr>
        <p:spPr bwMode="auto">
          <a:xfrm>
            <a:off x="7777958" y="915592"/>
            <a:ext cx="334962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508750" y="819150"/>
            <a:ext cx="1835150" cy="2646363"/>
            <a:chOff x="4366" y="863"/>
            <a:chExt cx="1156" cy="1667"/>
          </a:xfrm>
        </p:grpSpPr>
        <p:sp>
          <p:nvSpPr>
            <p:cNvPr id="47132" name="Line 40"/>
            <p:cNvSpPr>
              <a:spLocks noChangeShapeType="1"/>
            </p:cNvSpPr>
            <p:nvPr/>
          </p:nvSpPr>
          <p:spPr bwMode="auto">
            <a:xfrm flipV="1">
              <a:off x="4908" y="877"/>
              <a:ext cx="0" cy="16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3" name="Line 41"/>
            <p:cNvSpPr>
              <a:spLocks noChangeShapeType="1"/>
            </p:cNvSpPr>
            <p:nvPr/>
          </p:nvSpPr>
          <p:spPr bwMode="auto">
            <a:xfrm flipH="1">
              <a:off x="4598" y="1265"/>
              <a:ext cx="706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4" name="Line 42"/>
            <p:cNvSpPr>
              <a:spLocks noChangeShapeType="1"/>
            </p:cNvSpPr>
            <p:nvPr/>
          </p:nvSpPr>
          <p:spPr bwMode="auto">
            <a:xfrm>
              <a:off x="4456" y="1719"/>
              <a:ext cx="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5" name="Oval 43"/>
            <p:cNvSpPr>
              <a:spLocks noChangeArrowheads="1"/>
            </p:cNvSpPr>
            <p:nvPr/>
          </p:nvSpPr>
          <p:spPr bwMode="auto">
            <a:xfrm>
              <a:off x="4679" y="1206"/>
              <a:ext cx="487" cy="10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36" name="Oval 44"/>
            <p:cNvSpPr>
              <a:spLocks noChangeArrowheads="1"/>
            </p:cNvSpPr>
            <p:nvPr/>
          </p:nvSpPr>
          <p:spPr bwMode="auto">
            <a:xfrm>
              <a:off x="4558" y="1205"/>
              <a:ext cx="702" cy="102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90605" name="Oval 45"/>
            <p:cNvSpPr>
              <a:spLocks noChangeArrowheads="1"/>
            </p:cNvSpPr>
            <p:nvPr/>
          </p:nvSpPr>
          <p:spPr bwMode="auto">
            <a:xfrm>
              <a:off x="4559" y="1202"/>
              <a:ext cx="699" cy="103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7138" name="Line 46"/>
            <p:cNvSpPr>
              <a:spLocks noChangeShapeType="1"/>
            </p:cNvSpPr>
            <p:nvPr/>
          </p:nvSpPr>
          <p:spPr bwMode="auto">
            <a:xfrm>
              <a:off x="5161" y="1718"/>
              <a:ext cx="2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39" name="Line 47"/>
            <p:cNvSpPr>
              <a:spLocks noChangeShapeType="1"/>
            </p:cNvSpPr>
            <p:nvPr/>
          </p:nvSpPr>
          <p:spPr bwMode="auto">
            <a:xfrm flipH="1">
              <a:off x="4510" y="1974"/>
              <a:ext cx="149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0" name="Line 48"/>
            <p:cNvSpPr>
              <a:spLocks noChangeShapeType="1"/>
            </p:cNvSpPr>
            <p:nvPr/>
          </p:nvSpPr>
          <p:spPr bwMode="auto">
            <a:xfrm>
              <a:off x="4629" y="20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41" name="Text Box 49"/>
            <p:cNvSpPr txBox="1">
              <a:spLocks noChangeArrowheads="1"/>
            </p:cNvSpPr>
            <p:nvPr/>
          </p:nvSpPr>
          <p:spPr bwMode="auto">
            <a:xfrm>
              <a:off x="4922" y="863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X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42" name="Text Box 50"/>
            <p:cNvSpPr txBox="1">
              <a:spLocks noChangeArrowheads="1"/>
            </p:cNvSpPr>
            <p:nvPr/>
          </p:nvSpPr>
          <p:spPr bwMode="auto">
            <a:xfrm>
              <a:off x="4366" y="1986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Y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43" name="Text Box 51"/>
            <p:cNvSpPr txBox="1">
              <a:spLocks noChangeArrowheads="1"/>
            </p:cNvSpPr>
            <p:nvPr/>
          </p:nvSpPr>
          <p:spPr bwMode="auto">
            <a:xfrm>
              <a:off x="5319" y="1596"/>
              <a:ext cx="2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Z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44" name="Oval 52"/>
            <p:cNvSpPr>
              <a:spLocks noChangeArrowheads="1"/>
            </p:cNvSpPr>
            <p:nvPr/>
          </p:nvSpPr>
          <p:spPr bwMode="auto">
            <a:xfrm>
              <a:off x="4448" y="1264"/>
              <a:ext cx="912" cy="89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492750" y="3289300"/>
            <a:ext cx="2887663" cy="1960563"/>
            <a:chOff x="3638" y="2375"/>
            <a:chExt cx="1819" cy="1235"/>
          </a:xfrm>
        </p:grpSpPr>
        <p:sp>
          <p:nvSpPr>
            <p:cNvPr id="47119" name="Line 54"/>
            <p:cNvSpPr>
              <a:spLocks noChangeShapeType="1"/>
            </p:cNvSpPr>
            <p:nvPr/>
          </p:nvSpPr>
          <p:spPr bwMode="auto">
            <a:xfrm rot="16200000" flipV="1">
              <a:off x="4633" y="2279"/>
              <a:ext cx="0" cy="16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Line 55"/>
            <p:cNvSpPr>
              <a:spLocks noChangeShapeType="1"/>
            </p:cNvSpPr>
            <p:nvPr/>
          </p:nvSpPr>
          <p:spPr bwMode="auto">
            <a:xfrm rot="5400000">
              <a:off x="4935" y="2665"/>
              <a:ext cx="218" cy="2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Line 56"/>
            <p:cNvSpPr>
              <a:spLocks noChangeShapeType="1"/>
            </p:cNvSpPr>
            <p:nvPr/>
          </p:nvSpPr>
          <p:spPr bwMode="auto">
            <a:xfrm rot="-5400000">
              <a:off x="4240" y="3211"/>
              <a:ext cx="7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2" name="Oval 57"/>
            <p:cNvSpPr>
              <a:spLocks noChangeArrowheads="1"/>
            </p:cNvSpPr>
            <p:nvPr/>
          </p:nvSpPr>
          <p:spPr bwMode="auto">
            <a:xfrm rot="-5400000">
              <a:off x="4353" y="2550"/>
              <a:ext cx="510" cy="107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23" name="Oval 58"/>
            <p:cNvSpPr>
              <a:spLocks noChangeArrowheads="1"/>
            </p:cNvSpPr>
            <p:nvPr/>
          </p:nvSpPr>
          <p:spPr bwMode="auto">
            <a:xfrm rot="-5400000">
              <a:off x="4238" y="2565"/>
              <a:ext cx="736" cy="107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90619" name="Oval 59"/>
            <p:cNvSpPr>
              <a:spLocks noChangeArrowheads="1"/>
            </p:cNvSpPr>
            <p:nvPr/>
          </p:nvSpPr>
          <p:spPr bwMode="auto">
            <a:xfrm rot="-5400000">
              <a:off x="4240" y="2564"/>
              <a:ext cx="732" cy="10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7125" name="Line 60"/>
            <p:cNvSpPr>
              <a:spLocks noChangeShapeType="1"/>
            </p:cNvSpPr>
            <p:nvPr/>
          </p:nvSpPr>
          <p:spPr bwMode="auto">
            <a:xfrm rot="-5400000">
              <a:off x="4498" y="2731"/>
              <a:ext cx="2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6" name="Line 61"/>
            <p:cNvSpPr>
              <a:spLocks noChangeShapeType="1"/>
            </p:cNvSpPr>
            <p:nvPr/>
          </p:nvSpPr>
          <p:spPr bwMode="auto">
            <a:xfrm rot="5400000">
              <a:off x="4119" y="3291"/>
              <a:ext cx="221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7" name="Line 62"/>
            <p:cNvSpPr>
              <a:spLocks noChangeShapeType="1"/>
            </p:cNvSpPr>
            <p:nvPr/>
          </p:nvSpPr>
          <p:spPr bwMode="auto">
            <a:xfrm rot="-5400000">
              <a:off x="4928" y="339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8" name="Oval 63"/>
            <p:cNvSpPr>
              <a:spLocks noChangeArrowheads="1"/>
            </p:cNvSpPr>
            <p:nvPr/>
          </p:nvSpPr>
          <p:spPr bwMode="auto">
            <a:xfrm>
              <a:off x="4188" y="2705"/>
              <a:ext cx="824" cy="80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47129" name="Text Box 64"/>
            <p:cNvSpPr txBox="1">
              <a:spLocks noChangeArrowheads="1"/>
            </p:cNvSpPr>
            <p:nvPr/>
          </p:nvSpPr>
          <p:spPr bwMode="auto">
            <a:xfrm>
              <a:off x="3638" y="2962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X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30" name="Text Box 65"/>
            <p:cNvSpPr txBox="1">
              <a:spLocks noChangeArrowheads="1"/>
            </p:cNvSpPr>
            <p:nvPr/>
          </p:nvSpPr>
          <p:spPr bwMode="auto">
            <a:xfrm>
              <a:off x="3922" y="3341"/>
              <a:ext cx="2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Y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7131" name="Text Box 66"/>
            <p:cNvSpPr txBox="1">
              <a:spLocks noChangeArrowheads="1"/>
            </p:cNvSpPr>
            <p:nvPr/>
          </p:nvSpPr>
          <p:spPr bwMode="auto">
            <a:xfrm>
              <a:off x="4499" y="2375"/>
              <a:ext cx="2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</a:rPr>
                <a:t>Z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47114" name="Text Box 67"/>
          <p:cNvSpPr txBox="1">
            <a:spLocks noChangeArrowheads="1"/>
          </p:cNvSpPr>
          <p:nvPr/>
        </p:nvSpPr>
        <p:spPr bwMode="auto">
          <a:xfrm>
            <a:off x="7993063" y="3856038"/>
            <a:ext cx="334962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7115" name="Text Box 68"/>
          <p:cNvSpPr txBox="1">
            <a:spLocks noChangeArrowheads="1"/>
          </p:cNvSpPr>
          <p:nvPr/>
        </p:nvSpPr>
        <p:spPr bwMode="auto">
          <a:xfrm>
            <a:off x="1154113" y="3629025"/>
            <a:ext cx="1039812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"Сигара"</a:t>
            </a:r>
          </a:p>
        </p:txBody>
      </p:sp>
      <p:sp>
        <p:nvSpPr>
          <p:cNvPr id="47116" name="Text Box 69"/>
          <p:cNvSpPr txBox="1">
            <a:spLocks noChangeArrowheads="1"/>
          </p:cNvSpPr>
          <p:nvPr/>
        </p:nvSpPr>
        <p:spPr bwMode="auto">
          <a:xfrm>
            <a:off x="2846388" y="6396038"/>
            <a:ext cx="2254250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"Летающая тарелка"</a:t>
            </a:r>
          </a:p>
        </p:txBody>
      </p:sp>
      <p:sp>
        <p:nvSpPr>
          <p:cNvPr id="47117" name="Text Box 70"/>
          <p:cNvSpPr txBox="1">
            <a:spLocks noChangeArrowheads="1"/>
          </p:cNvSpPr>
          <p:nvPr/>
        </p:nvSpPr>
        <p:spPr bwMode="auto">
          <a:xfrm>
            <a:off x="2672142" y="4083847"/>
            <a:ext cx="898525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Эллипс</a:t>
            </a:r>
          </a:p>
        </p:txBody>
      </p:sp>
      <p:sp>
        <p:nvSpPr>
          <p:cNvPr id="47118" name="Text Box 71"/>
          <p:cNvSpPr txBox="1">
            <a:spLocks noChangeArrowheads="1"/>
          </p:cNvSpPr>
          <p:nvPr/>
        </p:nvSpPr>
        <p:spPr bwMode="auto">
          <a:xfrm>
            <a:off x="5678488" y="5316538"/>
            <a:ext cx="3308350" cy="1477962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Примером реальных эллипсоидов могут служить деформированные первоначально сферические оолиты в известняках.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иаграмма Флин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03" y="1064051"/>
            <a:ext cx="5532121" cy="507157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Виды эллипсоидов иногда представляют на диаграмме </a:t>
            </a:r>
            <a:r>
              <a:rPr lang="ru-RU" altLang="ru-RU" sz="2200" b="0" dirty="0" err="1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Флинна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 на которой по ординате показано отношение осей </a:t>
            </a:r>
            <a:r>
              <a:rPr lang="en-US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a=X/Y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 а по абсциссе </a:t>
            </a:r>
            <a:r>
              <a:rPr lang="en-US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b=Y/Z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 Параметр </a:t>
            </a:r>
            <a:r>
              <a:rPr lang="en-US" altLang="ru-RU" sz="2200" i="1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=a/b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отражает форму эллипсоида, параметр </a:t>
            </a:r>
            <a:r>
              <a:rPr lang="ru-RU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/>
              </a:rPr>
              <a:t>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  <a:sym typeface="Symbol"/>
              </a:rPr>
              <a:t> – интенсивность деформации.</a:t>
            </a:r>
            <a:endParaRPr lang="en-US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47118" name="Text Box 71"/>
          <p:cNvSpPr txBox="1">
            <a:spLocks noChangeArrowheads="1"/>
          </p:cNvSpPr>
          <p:nvPr/>
        </p:nvSpPr>
        <p:spPr bwMode="auto">
          <a:xfrm>
            <a:off x="5041759" y="5588538"/>
            <a:ext cx="2839425" cy="78483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2000" dirty="0" smtClean="0">
                <a:solidFill>
                  <a:srgbClr val="000000"/>
                </a:solidFill>
              </a:rPr>
              <a:t>Диаграмма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Флинна</a:t>
            </a:r>
            <a:r>
              <a:rPr lang="ru-RU" altLang="ru-RU" sz="2000" dirty="0" smtClean="0">
                <a:solidFill>
                  <a:srgbClr val="000000"/>
                </a:solidFill>
              </a:rPr>
              <a:t> (Николя, 1992,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цит</a:t>
            </a:r>
            <a:r>
              <a:rPr lang="ru-RU" altLang="ru-RU" sz="2000" dirty="0" smtClean="0">
                <a:solidFill>
                  <a:srgbClr val="000000"/>
                </a:solidFill>
              </a:rPr>
              <a:t>. по А.Б.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Кирмасову</a:t>
            </a:r>
            <a:r>
              <a:rPr lang="ru-RU" altLang="ru-RU" sz="2000" dirty="0" smtClean="0">
                <a:solidFill>
                  <a:srgbClr val="000000"/>
                </a:solidFill>
              </a:rPr>
              <a:t>, 2011)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4209" y="1908313"/>
            <a:ext cx="329979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defPPr>
              <a:defRPr lang="en-US"/>
            </a:defPPr>
            <a:lvl1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 b="0">
                <a:solidFill>
                  <a:srgbClr val="000000"/>
                </a:solidFill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dirty="0"/>
              <a:t>Интересно, что такими эллипсоидами можно описывать не только деформации </a:t>
            </a:r>
            <a:endParaRPr lang="ru-RU" dirty="0" smtClean="0"/>
          </a:p>
          <a:p>
            <a:r>
              <a:rPr lang="ru-RU" dirty="0" smtClean="0"/>
              <a:t>сжатия </a:t>
            </a:r>
            <a:r>
              <a:rPr lang="ru-RU" dirty="0"/>
              <a:t>– растяжения, но и деформации скашивания.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740025"/>
            <a:ext cx="8229600" cy="7620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Понятие о напряжениях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"/>
            <a:ext cx="9144000" cy="1635832"/>
          </a:xfrm>
          <a:noFill/>
        </p:spPr>
        <p:txBody>
          <a:bodyPr wrap="square" rIns="18000">
            <a:sp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"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Напряжения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(</a:t>
            </a:r>
            <a:r>
              <a:rPr lang="en-US" altLang="ru-RU" sz="2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– это внутренние силы, возникающие в твердом теле под действием приложенных к нему 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внешних сил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или за счет действия других факторов, приводящих к деформации этого тела" (А.Б. </a:t>
            </a:r>
            <a:r>
              <a:rPr lang="ru-RU" altLang="ru-RU" sz="22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Кирмасов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2011).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ru-RU" altLang="ru-RU" sz="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Сила –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величина векторная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т.е. имеет две характеристики: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 – скалярное значение; 2 – направление приложения.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4067" y="1883024"/>
            <a:ext cx="4527933" cy="15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36000" rIns="18000" bIns="36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Напряжение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(по идее Коши) определяется как сила, приложенная к единице площади –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равнодействующая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всех сил делится на площадь, к которой  они приложены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altLang="ru-RU" sz="22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83539" y="1883024"/>
            <a:ext cx="1208087" cy="4762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</a:t>
            </a:r>
            <a:r>
              <a:rPr lang="ru-RU" altLang="ru-RU" sz="2400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en-US" altLang="ru-RU" sz="2400">
                <a:solidFill>
                  <a:srgbClr val="000000"/>
                </a:solidFill>
                <a:sym typeface="SymbolG" pitchFamily="18" charset="2"/>
              </a:rPr>
              <a:t></a:t>
            </a:r>
            <a:r>
              <a:rPr lang="en-US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endParaRPr lang="en-US" altLang="ru-RU" sz="2400">
              <a:solidFill>
                <a:srgbClr val="000000"/>
              </a:solidFill>
              <a:sym typeface="SymbolG" pitchFamily="18" charset="2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4707600"/>
            <a:ext cx="89979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Для «небольших» геологических тел обычно принимается допущение об «однородности напряжений», т.е. о том, что величина и направление напряжений равны во всех точках тела. Это допущение далеко не всегда приемлемо для крупных структур. Поэтому для анализа распределения напряжений используют</a:t>
            </a:r>
            <a:r>
              <a:rPr lang="en-US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бесконечно малый </a:t>
            </a:r>
            <a:r>
              <a:rPr lang="ru-RU" altLang="ru-RU" sz="2200" dirty="0">
                <a:solidFill>
                  <a:srgbClr val="000000"/>
                </a:solidFill>
              </a:rPr>
              <a:t>виртуальный куб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породы, считая, что уж внутри-то этого маленького куба напряжение точно однородно. Напряжение рассчитывают для грани этого куба (для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бесконечно малой площадки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4916488"/>
            <a:ext cx="9144000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ru-RU" altLang="ru-RU" sz="2200" b="0">
              <a:latin typeface="Arial Narrow" panose="020B0606020202030204" pitchFamily="34" charset="0"/>
            </a:endParaRPr>
          </a:p>
        </p:txBody>
      </p:sp>
      <p:sp>
        <p:nvSpPr>
          <p:cNvPr id="1048584" name="Text Box 8"/>
          <p:cNvSpPr txBox="1">
            <a:spLocks noChangeArrowheads="1"/>
          </p:cNvSpPr>
          <p:nvPr/>
        </p:nvSpPr>
        <p:spPr bwMode="auto">
          <a:xfrm>
            <a:off x="4671151" y="2486277"/>
            <a:ext cx="2195149" cy="880241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На какую формулу похожа эта?</a:t>
            </a:r>
            <a:endParaRPr lang="ru-RU" altLang="ru-RU" sz="2000" baseline="-2500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224" name="Picture 9" descr="Огюстен Луи Коши (1789-1857)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8182" r="14630" b="26839"/>
          <a:stretch>
            <a:fillRect/>
          </a:stretch>
        </p:blipFill>
        <p:spPr bwMode="auto">
          <a:xfrm>
            <a:off x="6921108" y="1456871"/>
            <a:ext cx="2192960" cy="281367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3485873"/>
            <a:ext cx="7029450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Сила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приложена к конкретной площадке, однако </a:t>
            </a:r>
            <a:endParaRPr lang="ru-RU" altLang="ru-RU" sz="2200" b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она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вызывает трехмерные напряжения и деформации, </a:t>
            </a:r>
            <a:endParaRPr lang="ru-RU" altLang="ru-RU" sz="2200" b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которые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при неоднородном строении геологических тел </a:t>
            </a:r>
            <a:endParaRPr lang="ru-RU" altLang="ru-RU" sz="2200" b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очень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сложно описывать, а тем более – рассчитывать.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7151592" y="4116823"/>
            <a:ext cx="1711325" cy="49212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Огюстен Луи Коши (1789-1857)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2917825" y="3566961"/>
            <a:ext cx="3308350" cy="1477328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0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 smtClean="0">
                <a:solidFill>
                  <a:srgbClr val="000000"/>
                </a:solidFill>
              </a:rPr>
              <a:t>В </a:t>
            </a:r>
            <a:r>
              <a:rPr lang="ru-RU" altLang="ru-RU" sz="2000" dirty="0">
                <a:solidFill>
                  <a:srgbClr val="000000"/>
                </a:solidFill>
              </a:rPr>
              <a:t>системе </a:t>
            </a:r>
            <a:r>
              <a:rPr lang="ru-RU" altLang="ru-RU" sz="2000" dirty="0" smtClean="0">
                <a:solidFill>
                  <a:srgbClr val="000000"/>
                </a:solidFill>
              </a:rPr>
              <a:t>СИ напряжения,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так же как и давление, измеряются в паскалях (Па); в </a:t>
            </a:r>
            <a:r>
              <a:rPr lang="ru-RU" altLang="ru-RU" sz="2000" dirty="0" smtClean="0">
                <a:solidFill>
                  <a:srgbClr val="000000"/>
                </a:solidFill>
              </a:rPr>
              <a:t>геологии часто – </a:t>
            </a:r>
            <a:r>
              <a:rPr lang="ru-RU" altLang="ru-RU" sz="2000" dirty="0">
                <a:solidFill>
                  <a:srgbClr val="000000"/>
                </a:solidFill>
              </a:rPr>
              <a:t>бар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 smtClean="0">
                <a:solidFill>
                  <a:srgbClr val="000000"/>
                </a:solidFill>
              </a:rPr>
              <a:t>(</a:t>
            </a:r>
            <a:r>
              <a:rPr lang="ru-RU" altLang="ru-RU" sz="2000" dirty="0">
                <a:solidFill>
                  <a:srgbClr val="000000"/>
                </a:solidFill>
              </a:rPr>
              <a:t>1 бар = 10</a:t>
            </a:r>
            <a:r>
              <a:rPr lang="ru-RU" altLang="ru-RU" sz="2000" baseline="30000" dirty="0">
                <a:solidFill>
                  <a:srgbClr val="000000"/>
                </a:solidFill>
              </a:rPr>
              <a:t>5</a:t>
            </a:r>
            <a:r>
              <a:rPr lang="ru-RU" altLang="ru-RU" sz="2000" dirty="0">
                <a:solidFill>
                  <a:srgbClr val="000000"/>
                </a:solidFill>
              </a:rPr>
              <a:t> Па = 0.98692 </a:t>
            </a:r>
            <a:r>
              <a:rPr lang="ru-RU" altLang="ru-RU" sz="2000" dirty="0" err="1">
                <a:solidFill>
                  <a:srgbClr val="000000"/>
                </a:solidFill>
              </a:rPr>
              <a:t>атм</a:t>
            </a:r>
            <a:r>
              <a:rPr lang="ru-RU" altLang="ru-RU" sz="200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0" y="1812988"/>
            <a:ext cx="5175504" cy="29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– </a:t>
            </a:r>
            <a:r>
              <a:rPr lang="ru-RU" altLang="ru-RU" sz="2200" b="0" dirty="0" smtClean="0">
                <a:solidFill>
                  <a:srgbClr val="0000FF"/>
                </a:solidFill>
              </a:rPr>
              <a:t>нормальное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ru-RU" altLang="ru-RU" sz="2800" dirty="0" smtClean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напряжение </a:t>
            </a:r>
            <a:endParaRPr lang="en-US" altLang="ru-RU" sz="2200" b="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en-US" altLang="ru-RU" sz="2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 stress</a:t>
            </a:r>
            <a:r>
              <a:rPr lang="en-US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перпендикулярно поверхности (грани куба)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– </a:t>
            </a:r>
            <a:r>
              <a:rPr lang="ru-RU" altLang="ru-RU" sz="2200" b="0" dirty="0" smtClean="0">
                <a:solidFill>
                  <a:srgbClr val="FF33CC"/>
                </a:solidFill>
              </a:rPr>
              <a:t>тангенциальное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ru-RU" altLang="ru-RU" sz="2800" dirty="0" smtClean="0">
                <a:solidFill>
                  <a:srgbClr val="FF33CC"/>
                </a:solidFill>
                <a:sym typeface="Symbol" panose="05050102010706020507" pitchFamily="18" charset="2"/>
              </a:rPr>
              <a:t>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или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altLang="ru-RU" sz="2200" b="0" dirty="0" smtClean="0">
                <a:solidFill>
                  <a:srgbClr val="FF33CC"/>
                </a:solidFill>
              </a:rPr>
              <a:t>касательное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напряжение </a:t>
            </a:r>
            <a:r>
              <a:rPr lang="en-US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en-US" altLang="ru-RU" sz="2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shear stress</a:t>
            </a:r>
            <a:r>
              <a:rPr lang="en-US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выражено на поверхности (или на площадке).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Тангенциальное напряжение в свою очередь тоже может быть </a:t>
            </a:r>
            <a:r>
              <a:rPr lang="ru-RU" altLang="ru-RU" sz="2200" dirty="0" smtClean="0">
                <a:solidFill>
                  <a:srgbClr val="000000"/>
                </a:solidFill>
                <a:effectLst/>
              </a:rPr>
              <a:t>разложено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 </a:t>
            </a:r>
            <a:endParaRPr lang="en-US" altLang="ru-RU" sz="2200" b="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на составляющие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</a:t>
            </a:r>
            <a:r>
              <a:rPr lang="en-US" altLang="ru-RU" sz="2200" baseline="-250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x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</a:t>
            </a:r>
            <a:r>
              <a:rPr lang="en-US" altLang="ru-RU" sz="2200" baseline="-250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y</a:t>
            </a:r>
            <a:r>
              <a:rPr lang="en-US" altLang="ru-RU" sz="2200" b="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соответственно осям </a:t>
            </a:r>
            <a:r>
              <a:rPr lang="ru-RU" altLang="ru-RU" sz="2200" dirty="0" err="1" smtClean="0">
                <a:solidFill>
                  <a:srgbClr val="000000"/>
                </a:solidFill>
                <a:effectLst/>
              </a:rPr>
              <a:t>х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и </a:t>
            </a:r>
            <a:r>
              <a:rPr lang="ru-RU" altLang="ru-RU" sz="2200" dirty="0" smtClean="0">
                <a:solidFill>
                  <a:srgbClr val="000000"/>
                </a:solidFill>
                <a:effectLst/>
              </a:rPr>
              <a:t>у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altLang="ru-RU" sz="2200" b="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виртуального куба.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4794250" y="4702175"/>
            <a:ext cx="1158875" cy="11588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6070600" y="1701800"/>
            <a:ext cx="0" cy="303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953125" y="4570413"/>
            <a:ext cx="297338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183188" y="3170238"/>
            <a:ext cx="2293937" cy="2293937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7359650" y="1430338"/>
            <a:ext cx="1117600" cy="26193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6256338" y="2719388"/>
            <a:ext cx="260350" cy="2635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6267450" y="2978150"/>
            <a:ext cx="83661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748713" y="4195763"/>
            <a:ext cx="39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x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140450" y="1587500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z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757738" y="5221288"/>
            <a:ext cx="39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y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7359650" y="1425575"/>
            <a:ext cx="1116013" cy="1293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638" name="Text Box 14"/>
          <p:cNvSpPr txBox="1">
            <a:spLocks noChangeArrowheads="1"/>
          </p:cNvSpPr>
          <p:nvPr/>
        </p:nvSpPr>
        <p:spPr bwMode="auto">
          <a:xfrm>
            <a:off x="8299450" y="1490663"/>
            <a:ext cx="379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</a:t>
            </a:r>
            <a:endParaRPr lang="ru-RU" altLang="ru-RU" sz="32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6516688" y="2719388"/>
            <a:ext cx="842962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7096125" y="2719388"/>
            <a:ext cx="263525" cy="26035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6240463" y="2719388"/>
            <a:ext cx="1119187" cy="263525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 type="arrow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7359650" y="1712913"/>
            <a:ext cx="0" cy="1006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643" name="Text Box 19"/>
          <p:cNvSpPr txBox="1">
            <a:spLocks noChangeArrowheads="1"/>
          </p:cNvSpPr>
          <p:nvPr/>
        </p:nvSpPr>
        <p:spPr bwMode="auto">
          <a:xfrm>
            <a:off x="6911975" y="1668463"/>
            <a:ext cx="49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1050644" name="Text Box 20"/>
          <p:cNvSpPr txBox="1">
            <a:spLocks noChangeArrowheads="1"/>
          </p:cNvSpPr>
          <p:nvPr/>
        </p:nvSpPr>
        <p:spPr bwMode="auto">
          <a:xfrm>
            <a:off x="5894388" y="2681288"/>
            <a:ext cx="40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ru-RU" altLang="ru-RU" sz="4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endParaRPr lang="ru-RU" altLang="ru-RU" sz="360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50645" name="Text Box 21"/>
          <p:cNvSpPr txBox="1">
            <a:spLocks noChangeArrowheads="1"/>
          </p:cNvSpPr>
          <p:nvPr/>
        </p:nvSpPr>
        <p:spPr bwMode="auto">
          <a:xfrm>
            <a:off x="6419850" y="2368550"/>
            <a:ext cx="549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5000"/>
              </a:lnSpc>
              <a:defRPr/>
            </a:pPr>
            <a:r>
              <a:rPr lang="ru-RU" altLang="ru-RU" sz="4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ru-RU" altLang="ru-RU" sz="2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x</a:t>
            </a:r>
            <a:endParaRPr lang="ru-RU" altLang="ru-RU" sz="360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50646" name="Text Box 22"/>
          <p:cNvSpPr txBox="1">
            <a:spLocks noChangeArrowheads="1"/>
          </p:cNvSpPr>
          <p:nvPr/>
        </p:nvSpPr>
        <p:spPr bwMode="auto">
          <a:xfrm>
            <a:off x="7094538" y="2824163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60000"/>
              </a:lnSpc>
              <a:defRPr/>
            </a:pPr>
            <a:r>
              <a:rPr lang="ru-RU" altLang="ru-RU" sz="4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ru-RU" altLang="ru-RU" sz="2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y</a:t>
            </a:r>
            <a:endParaRPr lang="ru-RU" altLang="ru-RU" sz="360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50647" name="Rectangle 23"/>
          <p:cNvSpPr>
            <a:spLocks noChangeArrowheads="1"/>
          </p:cNvSpPr>
          <p:nvPr/>
        </p:nvSpPr>
        <p:spPr bwMode="auto">
          <a:xfrm>
            <a:off x="0" y="5053013"/>
            <a:ext cx="47275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b="0">
                <a:solidFill>
                  <a:srgbClr val="000000"/>
                </a:solidFill>
              </a:rPr>
              <a:t>Напряжения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уравновешивают</a:t>
            </a:r>
            <a:r>
              <a:rPr lang="ru-RU" altLang="ru-RU" b="0">
                <a:solidFill>
                  <a:srgbClr val="000000"/>
                </a:solidFill>
              </a:rPr>
              <a:t> тело: оно </a:t>
            </a:r>
            <a:r>
              <a:rPr lang="ru-RU" altLang="ru-RU">
                <a:solidFill>
                  <a:srgbClr val="000000"/>
                </a:solidFill>
              </a:rPr>
              <a:t>не движется</a:t>
            </a:r>
            <a:r>
              <a:rPr lang="ru-RU" altLang="ru-RU" b="0">
                <a:solidFill>
                  <a:srgbClr val="000000"/>
                </a:solidFill>
              </a:rPr>
              <a:t> (</a:t>
            </a:r>
            <a:r>
              <a:rPr lang="ru-RU" alt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b="0">
                <a:solidFill>
                  <a:srgbClr val="000000"/>
                </a:solidFill>
              </a:rPr>
              <a:t> уравновешивает нормальную составляющую силы)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b="0">
                <a:solidFill>
                  <a:srgbClr val="000000"/>
                </a:solidFill>
              </a:rPr>
              <a:t>и </a:t>
            </a:r>
            <a:r>
              <a:rPr lang="ru-RU" altLang="ru-RU">
                <a:solidFill>
                  <a:srgbClr val="000000"/>
                </a:solidFill>
              </a:rPr>
              <a:t>не вращается</a:t>
            </a:r>
            <a:r>
              <a:rPr lang="ru-RU" altLang="ru-RU" b="0">
                <a:solidFill>
                  <a:srgbClr val="000000"/>
                </a:solidFill>
              </a:rPr>
              <a:t> (</a:t>
            </a:r>
            <a:r>
              <a:rPr lang="ru-RU" altLang="ru-RU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ru-RU" altLang="ru-RU" b="0">
                <a:solidFill>
                  <a:srgbClr val="000000"/>
                </a:solidFill>
              </a:rPr>
              <a:t> уравновешивает тангенциальную составляющую силы) 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0"/>
            <a:ext cx="8201025" cy="18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Виртуальный элементарный куб мысленно располагают в определенной </a:t>
            </a:r>
            <a:r>
              <a:rPr lang="ru-RU" altLang="ru-RU" sz="2200" dirty="0">
                <a:solidFill>
                  <a:srgbClr val="000000"/>
                </a:solidFill>
              </a:rPr>
              <a:t>системе координат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. Очень удобно рассматривать напряжения относительно граней 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этого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куба.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Действующая на тело (на площадку) </a:t>
            </a:r>
            <a:r>
              <a:rPr lang="ru-RU" altLang="ru-RU" sz="2200" dirty="0">
                <a:solidFill>
                  <a:srgbClr val="000000"/>
                </a:solidFill>
              </a:rPr>
              <a:t>сила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(</a:t>
            </a:r>
            <a:r>
              <a:rPr lang="ru-RU" altLang="ru-RU" sz="2200" dirty="0">
                <a:solidFill>
                  <a:srgbClr val="000000"/>
                </a:solidFill>
              </a:rPr>
              <a:t>F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 вызывает </a:t>
            </a:r>
            <a:r>
              <a:rPr lang="ru-RU" altLang="ru-RU" sz="2200" b="0" dirty="0">
                <a:solidFill>
                  <a:srgbClr val="000000"/>
                </a:solidFill>
              </a:rPr>
              <a:t>напряжение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которое по правилу параллелограмма можно разложить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на этой площадке на две составляющие: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934075" y="5373688"/>
            <a:ext cx="314642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4714875" y="5359400"/>
            <a:ext cx="1219200" cy="1219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5916613" y="1819275"/>
            <a:ext cx="0" cy="3581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1913"/>
            <a:ext cx="9144000" cy="6350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Чем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круче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к площадке действует сила, тем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больше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нормальное напряжение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и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меньше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тангенциальное напряжение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010150" y="3521075"/>
            <a:ext cx="2752725" cy="27527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612188" y="5527675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x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937250" y="1868488"/>
            <a:ext cx="37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3600">
                <a:solidFill>
                  <a:srgbClr val="000000"/>
                </a:solidFill>
              </a:rPr>
              <a:t>z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65700" y="6089650"/>
            <a:ext cx="39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3600">
                <a:solidFill>
                  <a:srgbClr val="000000"/>
                </a:solidFill>
              </a:rPr>
              <a:t>y</a:t>
            </a:r>
            <a:endParaRPr lang="ru-RU" altLang="ru-RU" sz="3600">
              <a:solidFill>
                <a:srgbClr val="000000"/>
              </a:solidFill>
            </a:endParaRPr>
          </a:p>
        </p:txBody>
      </p:sp>
      <p:grpSp>
        <p:nvGrpSpPr>
          <p:cNvPr id="1052682" name="Group 10"/>
          <p:cNvGrpSpPr>
            <a:grpSpLocks/>
          </p:cNvGrpSpPr>
          <p:nvPr/>
        </p:nvGrpSpPr>
        <p:grpSpPr bwMode="auto">
          <a:xfrm>
            <a:off x="6413500" y="915988"/>
            <a:ext cx="2463800" cy="2690812"/>
            <a:chOff x="4080" y="657"/>
            <a:chExt cx="1552" cy="1695"/>
          </a:xfrm>
        </p:grpSpPr>
        <p:sp>
          <p:nvSpPr>
            <p:cNvPr id="13358" name="Line 11"/>
            <p:cNvSpPr>
              <a:spLocks noChangeShapeType="1"/>
            </p:cNvSpPr>
            <p:nvPr/>
          </p:nvSpPr>
          <p:spPr bwMode="auto">
            <a:xfrm flipH="1">
              <a:off x="4320" y="1958"/>
              <a:ext cx="144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Line 12"/>
            <p:cNvSpPr>
              <a:spLocks noChangeShapeType="1"/>
            </p:cNvSpPr>
            <p:nvPr/>
          </p:nvSpPr>
          <p:spPr bwMode="auto">
            <a:xfrm flipH="1">
              <a:off x="4320" y="210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0" name="Line 13"/>
            <p:cNvSpPr>
              <a:spLocks noChangeShapeType="1"/>
            </p:cNvSpPr>
            <p:nvPr/>
          </p:nvSpPr>
          <p:spPr bwMode="auto">
            <a:xfrm flipH="1">
              <a:off x="4854" y="758"/>
              <a:ext cx="522" cy="119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1" name="Text Box 14"/>
            <p:cNvSpPr txBox="1">
              <a:spLocks noChangeArrowheads="1"/>
            </p:cNvSpPr>
            <p:nvPr/>
          </p:nvSpPr>
          <p:spPr bwMode="auto">
            <a:xfrm>
              <a:off x="5360" y="657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3200" b="0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  <a:endParaRPr lang="ru-RU" altLang="ru-RU" sz="3200" b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63" name="Line 16"/>
            <p:cNvSpPr>
              <a:spLocks noChangeShapeType="1"/>
            </p:cNvSpPr>
            <p:nvPr/>
          </p:nvSpPr>
          <p:spPr bwMode="auto">
            <a:xfrm flipV="1">
              <a:off x="4704" y="1951"/>
              <a:ext cx="150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4" name="Line 17"/>
            <p:cNvSpPr>
              <a:spLocks noChangeShapeType="1"/>
            </p:cNvSpPr>
            <p:nvPr/>
          </p:nvSpPr>
          <p:spPr bwMode="auto">
            <a:xfrm flipV="1">
              <a:off x="4320" y="1951"/>
              <a:ext cx="534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5" name="Line 18"/>
            <p:cNvSpPr>
              <a:spLocks noChangeShapeType="1"/>
            </p:cNvSpPr>
            <p:nvPr/>
          </p:nvSpPr>
          <p:spPr bwMode="auto">
            <a:xfrm flipV="1">
              <a:off x="4854" y="902"/>
              <a:ext cx="0" cy="104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6" name="Text Box 19"/>
            <p:cNvSpPr txBox="1">
              <a:spLocks noChangeArrowheads="1"/>
            </p:cNvSpPr>
            <p:nvPr/>
          </p:nvSpPr>
          <p:spPr bwMode="auto">
            <a:xfrm>
              <a:off x="4548" y="710"/>
              <a:ext cx="3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4000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</a:t>
              </a:r>
              <a:endParaRPr lang="ru-RU" altLang="ru-RU" sz="3600" b="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3367" name="Text Box 20"/>
            <p:cNvSpPr txBox="1">
              <a:spLocks noChangeArrowheads="1"/>
            </p:cNvSpPr>
            <p:nvPr/>
          </p:nvSpPr>
          <p:spPr bwMode="auto">
            <a:xfrm>
              <a:off x="4080" y="2006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ru-RU" altLang="ru-RU" sz="40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13368" name="Text Box 21"/>
            <p:cNvSpPr txBox="1">
              <a:spLocks noChangeArrowheads="1"/>
            </p:cNvSpPr>
            <p:nvPr/>
          </p:nvSpPr>
          <p:spPr bwMode="auto">
            <a:xfrm>
              <a:off x="4272" y="1708"/>
              <a:ext cx="3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ru-RU" altLang="ru-RU" sz="40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</a:t>
              </a:r>
              <a:r>
                <a:rPr lang="ru-RU" altLang="ru-RU" sz="20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x</a:t>
              </a:r>
              <a:endParaRPr lang="ru-RU" altLang="ru-RU" sz="3600">
                <a:solidFill>
                  <a:srgbClr val="FF33CC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3369" name="Text Box 22"/>
            <p:cNvSpPr txBox="1">
              <a:spLocks noChangeArrowheads="1"/>
            </p:cNvSpPr>
            <p:nvPr/>
          </p:nvSpPr>
          <p:spPr bwMode="auto">
            <a:xfrm>
              <a:off x="4512" y="2102"/>
              <a:ext cx="3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ru-RU" altLang="ru-RU" sz="40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</a:t>
              </a:r>
              <a:r>
                <a:rPr lang="ru-RU" altLang="ru-RU" sz="20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y</a:t>
              </a:r>
              <a:endParaRPr lang="ru-RU" altLang="ru-RU" sz="3600">
                <a:solidFill>
                  <a:srgbClr val="FF33CC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3370" name="Line 23"/>
            <p:cNvSpPr>
              <a:spLocks noChangeShapeType="1"/>
            </p:cNvSpPr>
            <p:nvPr/>
          </p:nvSpPr>
          <p:spPr bwMode="auto">
            <a:xfrm flipH="1">
              <a:off x="4848" y="758"/>
              <a:ext cx="534" cy="1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2" name="Line 15"/>
            <p:cNvSpPr>
              <a:spLocks noChangeShapeType="1"/>
            </p:cNvSpPr>
            <p:nvPr/>
          </p:nvSpPr>
          <p:spPr bwMode="auto">
            <a:xfrm>
              <a:off x="4464" y="1951"/>
              <a:ext cx="3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2696" name="Group 24"/>
          <p:cNvGrpSpPr>
            <a:grpSpLocks/>
          </p:cNvGrpSpPr>
          <p:nvPr/>
        </p:nvGrpSpPr>
        <p:grpSpPr bwMode="auto">
          <a:xfrm>
            <a:off x="0" y="687388"/>
            <a:ext cx="9182100" cy="2935287"/>
            <a:chOff x="0" y="513"/>
            <a:chExt cx="5784" cy="1849"/>
          </a:xfrm>
        </p:grpSpPr>
        <p:grpSp>
          <p:nvGrpSpPr>
            <p:cNvPr id="13343" name="Group 25"/>
            <p:cNvGrpSpPr>
              <a:grpSpLocks/>
            </p:cNvGrpSpPr>
            <p:nvPr/>
          </p:nvGrpSpPr>
          <p:grpSpPr bwMode="auto">
            <a:xfrm>
              <a:off x="3751" y="1323"/>
              <a:ext cx="2033" cy="1039"/>
              <a:chOff x="716" y="1426"/>
              <a:chExt cx="2033" cy="1039"/>
            </a:xfrm>
          </p:grpSpPr>
          <p:sp>
            <p:nvSpPr>
              <p:cNvPr id="13345" name="Line 26"/>
              <p:cNvSpPr>
                <a:spLocks noChangeShapeType="1"/>
              </p:cNvSpPr>
              <p:nvPr/>
            </p:nvSpPr>
            <p:spPr bwMode="auto">
              <a:xfrm flipH="1">
                <a:off x="929" y="2056"/>
                <a:ext cx="243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6" name="Line 27"/>
              <p:cNvSpPr>
                <a:spLocks noChangeShapeType="1"/>
              </p:cNvSpPr>
              <p:nvPr/>
            </p:nvSpPr>
            <p:spPr bwMode="auto">
              <a:xfrm flipH="1">
                <a:off x="944" y="2293"/>
                <a:ext cx="59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7" name="Line 28"/>
              <p:cNvSpPr>
                <a:spLocks noChangeShapeType="1"/>
              </p:cNvSpPr>
              <p:nvPr/>
            </p:nvSpPr>
            <p:spPr bwMode="auto">
              <a:xfrm flipH="1">
                <a:off x="1766" y="1426"/>
                <a:ext cx="852" cy="6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8" name="Text Box 29"/>
              <p:cNvSpPr txBox="1">
                <a:spLocks noChangeArrowheads="1"/>
              </p:cNvSpPr>
              <p:nvPr/>
            </p:nvSpPr>
            <p:spPr bwMode="auto">
              <a:xfrm>
                <a:off x="2477" y="1523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</a:pPr>
                <a:r>
                  <a:rPr lang="en-US" altLang="ru-RU" sz="3200" b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F</a:t>
                </a:r>
                <a:endParaRPr lang="ru-RU" altLang="ru-RU" sz="3200" b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9" name="Line 30"/>
              <p:cNvSpPr>
                <a:spLocks noChangeShapeType="1"/>
              </p:cNvSpPr>
              <p:nvPr/>
            </p:nvSpPr>
            <p:spPr bwMode="auto">
              <a:xfrm>
                <a:off x="1172" y="2062"/>
                <a:ext cx="594" cy="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0" name="Line 31"/>
              <p:cNvSpPr>
                <a:spLocks noChangeShapeType="1"/>
              </p:cNvSpPr>
              <p:nvPr/>
            </p:nvSpPr>
            <p:spPr bwMode="auto">
              <a:xfrm flipV="1">
                <a:off x="1554" y="2056"/>
                <a:ext cx="231" cy="234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1" name="Line 32"/>
              <p:cNvSpPr>
                <a:spLocks noChangeShapeType="1"/>
              </p:cNvSpPr>
              <p:nvPr/>
            </p:nvSpPr>
            <p:spPr bwMode="auto">
              <a:xfrm flipV="1">
                <a:off x="917" y="2063"/>
                <a:ext cx="849" cy="241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2" name="Line 33"/>
              <p:cNvSpPr>
                <a:spLocks noChangeShapeType="1"/>
              </p:cNvSpPr>
              <p:nvPr/>
            </p:nvSpPr>
            <p:spPr bwMode="auto">
              <a:xfrm flipV="1">
                <a:off x="1772" y="1663"/>
                <a:ext cx="0" cy="3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3" name="Text Box 34"/>
              <p:cNvSpPr txBox="1">
                <a:spLocks noChangeArrowheads="1"/>
              </p:cNvSpPr>
              <p:nvPr/>
            </p:nvSpPr>
            <p:spPr bwMode="auto">
              <a:xfrm>
                <a:off x="1483" y="1497"/>
                <a:ext cx="30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</a:pPr>
                <a:r>
                  <a:rPr lang="ru-RU" altLang="ru-RU" sz="4000" dirty="0">
                    <a:solidFill>
                      <a:srgbClr val="0000FF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</a:t>
                </a:r>
                <a:endParaRPr lang="ru-RU" altLang="ru-RU" sz="3600" b="0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3354" name="Text Box 35"/>
              <p:cNvSpPr txBox="1">
                <a:spLocks noChangeArrowheads="1"/>
              </p:cNvSpPr>
              <p:nvPr/>
            </p:nvSpPr>
            <p:spPr bwMode="auto">
              <a:xfrm>
                <a:off x="716" y="2089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</a:pPr>
                <a:r>
                  <a:rPr lang="ru-RU" altLang="ru-RU" sz="4000">
                    <a:solidFill>
                      <a:srgbClr val="FF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</a:t>
                </a:r>
              </a:p>
            </p:txBody>
          </p:sp>
          <p:sp>
            <p:nvSpPr>
              <p:cNvPr id="13355" name="Text Box 36"/>
              <p:cNvSpPr txBox="1">
                <a:spLocks noChangeArrowheads="1"/>
              </p:cNvSpPr>
              <p:nvPr/>
            </p:nvSpPr>
            <p:spPr bwMode="auto">
              <a:xfrm>
                <a:off x="1184" y="1815"/>
                <a:ext cx="3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</a:pPr>
                <a:r>
                  <a:rPr lang="ru-RU" altLang="ru-RU" sz="4000">
                    <a:solidFill>
                      <a:srgbClr val="FF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</a:t>
                </a:r>
                <a:r>
                  <a:rPr lang="ru-RU" altLang="ru-RU" sz="2000">
                    <a:solidFill>
                      <a:srgbClr val="FF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x</a:t>
                </a:r>
                <a:endParaRPr lang="ru-RU" altLang="ru-RU" sz="36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3356" name="Text Box 37"/>
              <p:cNvSpPr txBox="1">
                <a:spLocks noChangeArrowheads="1"/>
              </p:cNvSpPr>
              <p:nvPr/>
            </p:nvSpPr>
            <p:spPr bwMode="auto">
              <a:xfrm>
                <a:off x="1568" y="2215"/>
                <a:ext cx="3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</a:pPr>
                <a:r>
                  <a:rPr lang="ru-RU" altLang="ru-RU" sz="4000">
                    <a:solidFill>
                      <a:srgbClr val="FF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</a:t>
                </a:r>
                <a:r>
                  <a:rPr lang="ru-RU" altLang="ru-RU" sz="2000">
                    <a:solidFill>
                      <a:srgbClr val="FF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y</a:t>
                </a:r>
                <a:endParaRPr lang="ru-RU" altLang="ru-RU" sz="3600">
                  <a:solidFill>
                    <a:srgbClr val="FF33CC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3357" name="Line 38"/>
              <p:cNvSpPr>
                <a:spLocks noChangeShapeType="1"/>
              </p:cNvSpPr>
              <p:nvPr/>
            </p:nvSpPr>
            <p:spPr bwMode="auto">
              <a:xfrm flipH="1">
                <a:off x="1766" y="1432"/>
                <a:ext cx="843" cy="2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44" name="Rectangle 39"/>
            <p:cNvSpPr>
              <a:spLocks noChangeArrowheads="1"/>
            </p:cNvSpPr>
            <p:nvPr/>
          </p:nvSpPr>
          <p:spPr bwMode="auto">
            <a:xfrm>
              <a:off x="0" y="513"/>
              <a:ext cx="5760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3588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82688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1788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ru-RU" altLang="ru-RU" sz="22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Чем </a:t>
              </a:r>
              <a:r>
                <a:rPr lang="ru-RU" altLang="ru-RU" sz="2200" dirty="0" err="1">
                  <a:solidFill>
                    <a:srgbClr val="000000"/>
                  </a:solidFill>
                </a:rPr>
                <a:t>положе</a:t>
              </a:r>
              <a:r>
                <a:rPr lang="ru-RU" altLang="ru-RU" sz="22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к площадке действует сила, тем </a:t>
              </a:r>
              <a:r>
                <a:rPr lang="ru-RU" altLang="ru-RU" sz="2200" dirty="0">
                  <a:solidFill>
                    <a:srgbClr val="000000"/>
                  </a:solidFill>
                </a:rPr>
                <a:t>меньше</a:t>
              </a:r>
              <a:r>
                <a:rPr lang="ru-RU" altLang="ru-RU" sz="22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22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нормальное напряжение</a:t>
              </a:r>
              <a:r>
                <a:rPr lang="ru-RU" altLang="ru-RU" sz="22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и </a:t>
              </a:r>
              <a:r>
                <a:rPr lang="ru-RU" altLang="ru-RU" sz="2200" dirty="0">
                  <a:solidFill>
                    <a:srgbClr val="000000"/>
                  </a:solidFill>
                </a:rPr>
                <a:t>больше</a:t>
              </a:r>
              <a:r>
                <a:rPr lang="ru-RU" altLang="ru-RU" sz="22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22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тангенциальное </a:t>
              </a:r>
              <a:r>
                <a:rPr lang="ru-RU" altLang="ru-RU" sz="22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напряжение</a:t>
              </a:r>
              <a:r>
                <a:rPr lang="ru-RU" altLang="ru-RU" sz="2200" b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</a:t>
              </a:r>
            </a:p>
            <a:p>
              <a:pPr eaLnBrk="1" hangingPunct="1">
                <a:lnSpc>
                  <a:spcPct val="85000"/>
                </a:lnSpc>
                <a:spcBef>
                  <a:spcPts val="0"/>
                </a:spcBef>
                <a:buFont typeface="Wingdings" panose="05000000000000000000" pitchFamily="2" charset="2"/>
                <a:buNone/>
              </a:pPr>
              <a:r>
                <a:rPr lang="ru-RU" altLang="ru-RU" sz="2200" b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но до определенного момента.</a:t>
              </a:r>
              <a:endPara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52712" name="Rectangle 40"/>
          <p:cNvSpPr>
            <a:spLocks noChangeArrowheads="1"/>
          </p:cNvSpPr>
          <p:nvPr/>
        </p:nvSpPr>
        <p:spPr bwMode="auto">
          <a:xfrm>
            <a:off x="0" y="1765094"/>
            <a:ext cx="50831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Если действие силы ортогонально площадке, на ней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нормальное напряжение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ru-RU" altLang="ru-RU" sz="2200" dirty="0">
                <a:solidFill>
                  <a:srgbClr val="000000"/>
                </a:solidFill>
              </a:rPr>
              <a:t>максимально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, а 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тангенциальное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2200" dirty="0">
                <a:solidFill>
                  <a:srgbClr val="000000"/>
                </a:solidFill>
              </a:rPr>
              <a:t>равно нулю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52713" name="Rectangle 41"/>
          <p:cNvSpPr>
            <a:spLocks noChangeArrowheads="1"/>
          </p:cNvSpPr>
          <p:nvPr/>
        </p:nvSpPr>
        <p:spPr bwMode="auto">
          <a:xfrm>
            <a:off x="0" y="3088099"/>
            <a:ext cx="4676775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Другими словами, </a:t>
            </a:r>
            <a:r>
              <a:rPr lang="ru-RU" altLang="ru-RU" sz="2200" b="0" dirty="0">
                <a:solidFill>
                  <a:srgbClr val="C00000"/>
                </a:solidFill>
                <a:latin typeface="Arial Narrow" panose="020B0606020202030204" pitchFamily="34" charset="0"/>
              </a:rPr>
              <a:t>тангенциальные (касательные) напряжения возникают только на площадках,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ориентированных</a:t>
            </a:r>
            <a:r>
              <a:rPr lang="ru-RU" altLang="ru-RU" sz="2200" b="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косо</a:t>
            </a:r>
            <a:r>
              <a:rPr lang="ru-RU" altLang="ru-RU" sz="2200" b="0" dirty="0">
                <a:solidFill>
                  <a:srgbClr val="C00000"/>
                </a:solidFill>
                <a:latin typeface="Arial Narrow" panose="020B0606020202030204" pitchFamily="34" charset="0"/>
              </a:rPr>
              <a:t> к нормальным напряжениям!</a:t>
            </a:r>
          </a:p>
        </p:txBody>
      </p:sp>
      <p:grpSp>
        <p:nvGrpSpPr>
          <p:cNvPr id="1052714" name="Group 42"/>
          <p:cNvGrpSpPr>
            <a:grpSpLocks/>
          </p:cNvGrpSpPr>
          <p:nvPr/>
        </p:nvGrpSpPr>
        <p:grpSpPr bwMode="auto">
          <a:xfrm>
            <a:off x="441325" y="4106582"/>
            <a:ext cx="3303588" cy="2283105"/>
            <a:chOff x="440" y="2581"/>
            <a:chExt cx="1899" cy="1312"/>
          </a:xfrm>
        </p:grpSpPr>
        <p:sp>
          <p:nvSpPr>
            <p:cNvPr id="13327" name="Rectangle 43" descr="Белый мрамор"/>
            <p:cNvSpPr>
              <a:spLocks noChangeArrowheads="1"/>
            </p:cNvSpPr>
            <p:nvPr/>
          </p:nvSpPr>
          <p:spPr bwMode="auto">
            <a:xfrm>
              <a:off x="898" y="2799"/>
              <a:ext cx="1035" cy="1035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endParaRPr lang="ru-RU" altLang="ru-RU" sz="2000"/>
            </a:p>
          </p:txBody>
        </p:sp>
        <p:sp>
          <p:nvSpPr>
            <p:cNvPr id="13328" name="AutoShape 44"/>
            <p:cNvSpPr>
              <a:spLocks noChangeArrowheads="1"/>
            </p:cNvSpPr>
            <p:nvPr/>
          </p:nvSpPr>
          <p:spPr bwMode="auto">
            <a:xfrm flipH="1">
              <a:off x="494" y="3220"/>
              <a:ext cx="405" cy="180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9" name="Line 45"/>
            <p:cNvSpPr>
              <a:spLocks noChangeShapeType="1"/>
            </p:cNvSpPr>
            <p:nvPr/>
          </p:nvSpPr>
          <p:spPr bwMode="auto">
            <a:xfrm rot="2700000">
              <a:off x="1418" y="2590"/>
              <a:ext cx="0" cy="14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AutoShape 46"/>
            <p:cNvSpPr>
              <a:spLocks noChangeArrowheads="1"/>
            </p:cNvSpPr>
            <p:nvPr/>
          </p:nvSpPr>
          <p:spPr bwMode="auto">
            <a:xfrm rot="18900000" flipV="1">
              <a:off x="962" y="3494"/>
              <a:ext cx="252" cy="96"/>
            </a:xfrm>
            <a:custGeom>
              <a:avLst/>
              <a:gdLst>
                <a:gd name="T0" fmla="*/ 189 w 21600"/>
                <a:gd name="T1" fmla="*/ 0 h 21600"/>
                <a:gd name="T2" fmla="*/ 0 w 21600"/>
                <a:gd name="T3" fmla="*/ 48 h 21600"/>
                <a:gd name="T4" fmla="*/ 189 w 21600"/>
                <a:gd name="T5" fmla="*/ 96 h 21600"/>
                <a:gd name="T6" fmla="*/ 252 w 21600"/>
                <a:gd name="T7" fmla="*/ 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00 h 21600"/>
                <a:gd name="T14" fmla="*/ 1894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719" name="Rectangle 47"/>
            <p:cNvSpPr>
              <a:spLocks noChangeArrowheads="1"/>
            </p:cNvSpPr>
            <p:nvPr/>
          </p:nvSpPr>
          <p:spPr bwMode="auto">
            <a:xfrm>
              <a:off x="1104" y="3297"/>
              <a:ext cx="18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  <a:defRPr/>
              </a:pPr>
              <a:r>
                <a:rPr lang="ru-RU" altLang="ru-RU" sz="24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13332" name="Line 48"/>
            <p:cNvSpPr>
              <a:spLocks noChangeShapeType="1"/>
            </p:cNvSpPr>
            <p:nvPr/>
          </p:nvSpPr>
          <p:spPr bwMode="auto">
            <a:xfrm rot="2700000" flipV="1">
              <a:off x="928" y="2770"/>
              <a:ext cx="721" cy="3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49"/>
            <p:cNvSpPr>
              <a:spLocks noChangeShapeType="1"/>
            </p:cNvSpPr>
            <p:nvPr/>
          </p:nvSpPr>
          <p:spPr bwMode="auto">
            <a:xfrm rot="2700000" flipH="1" flipV="1">
              <a:off x="1349" y="3476"/>
              <a:ext cx="724" cy="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50"/>
            <p:cNvSpPr>
              <a:spLocks noChangeShapeType="1"/>
            </p:cNvSpPr>
            <p:nvPr/>
          </p:nvSpPr>
          <p:spPr bwMode="auto">
            <a:xfrm>
              <a:off x="894" y="3132"/>
              <a:ext cx="6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51"/>
            <p:cNvSpPr>
              <a:spLocks noChangeShapeType="1"/>
            </p:cNvSpPr>
            <p:nvPr/>
          </p:nvSpPr>
          <p:spPr bwMode="auto">
            <a:xfrm rot="-5400000">
              <a:off x="1432" y="3292"/>
              <a:ext cx="7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AutoShape 52"/>
            <p:cNvSpPr>
              <a:spLocks noChangeArrowheads="1"/>
            </p:cNvSpPr>
            <p:nvPr/>
          </p:nvSpPr>
          <p:spPr bwMode="auto">
            <a:xfrm rot="3208269" flipV="1">
              <a:off x="1512" y="3522"/>
              <a:ext cx="252" cy="96"/>
            </a:xfrm>
            <a:custGeom>
              <a:avLst/>
              <a:gdLst>
                <a:gd name="T0" fmla="*/ 189 w 21600"/>
                <a:gd name="T1" fmla="*/ 0 h 21600"/>
                <a:gd name="T2" fmla="*/ 0 w 21600"/>
                <a:gd name="T3" fmla="*/ 48 h 21600"/>
                <a:gd name="T4" fmla="*/ 189 w 21600"/>
                <a:gd name="T5" fmla="*/ 96 h 21600"/>
                <a:gd name="T6" fmla="*/ 252 w 21600"/>
                <a:gd name="T7" fmla="*/ 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00 h 21600"/>
                <a:gd name="T14" fmla="*/ 1894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725" name="Rectangle 53"/>
            <p:cNvSpPr>
              <a:spLocks noChangeArrowheads="1"/>
            </p:cNvSpPr>
            <p:nvPr/>
          </p:nvSpPr>
          <p:spPr bwMode="auto">
            <a:xfrm>
              <a:off x="1567" y="3610"/>
              <a:ext cx="18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  <a:defRPr/>
              </a:pPr>
              <a:r>
                <a:rPr lang="ru-RU" altLang="ru-RU" sz="24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13338" name="AutoShape 54"/>
            <p:cNvSpPr>
              <a:spLocks noChangeArrowheads="1"/>
            </p:cNvSpPr>
            <p:nvPr/>
          </p:nvSpPr>
          <p:spPr bwMode="auto">
            <a:xfrm rot="1276300" flipV="1">
              <a:off x="1164" y="2970"/>
              <a:ext cx="252" cy="96"/>
            </a:xfrm>
            <a:custGeom>
              <a:avLst/>
              <a:gdLst>
                <a:gd name="T0" fmla="*/ 189 w 21600"/>
                <a:gd name="T1" fmla="*/ 0 h 21600"/>
                <a:gd name="T2" fmla="*/ 0 w 21600"/>
                <a:gd name="T3" fmla="*/ 48 h 21600"/>
                <a:gd name="T4" fmla="*/ 189 w 21600"/>
                <a:gd name="T5" fmla="*/ 96 h 21600"/>
                <a:gd name="T6" fmla="*/ 252 w 21600"/>
                <a:gd name="T7" fmla="*/ 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00 h 21600"/>
                <a:gd name="T14" fmla="*/ 1894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727" name="Rectangle 55"/>
            <p:cNvSpPr>
              <a:spLocks noChangeArrowheads="1"/>
            </p:cNvSpPr>
            <p:nvPr/>
          </p:nvSpPr>
          <p:spPr bwMode="auto">
            <a:xfrm>
              <a:off x="997" y="2836"/>
              <a:ext cx="183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70000"/>
                </a:lnSpc>
                <a:defRPr/>
              </a:pPr>
              <a:r>
                <a:rPr lang="ru-RU" altLang="ru-RU" sz="24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</a:t>
              </a:r>
              <a:endParaRPr lang="ru-RU" altLang="ru-RU" sz="2400" baseline="-250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3340" name="Text Box 56"/>
            <p:cNvSpPr txBox="1">
              <a:spLocks noChangeArrowheads="1"/>
            </p:cNvSpPr>
            <p:nvPr/>
          </p:nvSpPr>
          <p:spPr bwMode="auto">
            <a:xfrm>
              <a:off x="440" y="3026"/>
              <a:ext cx="20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  <a:sym typeface="Symbol" panose="05050102010706020507" pitchFamily="18" charset="2"/>
                </a:rPr>
                <a:t></a:t>
              </a:r>
            </a:p>
          </p:txBody>
        </p:sp>
        <p:sp>
          <p:nvSpPr>
            <p:cNvPr id="13341" name="AutoShape 57"/>
            <p:cNvSpPr>
              <a:spLocks noChangeArrowheads="1"/>
            </p:cNvSpPr>
            <p:nvPr/>
          </p:nvSpPr>
          <p:spPr bwMode="auto">
            <a:xfrm>
              <a:off x="1932" y="3200"/>
              <a:ext cx="405" cy="180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2" name="Text Box 58"/>
            <p:cNvSpPr txBox="1">
              <a:spLocks noChangeArrowheads="1"/>
            </p:cNvSpPr>
            <p:nvPr/>
          </p:nvSpPr>
          <p:spPr bwMode="auto">
            <a:xfrm>
              <a:off x="2136" y="3012"/>
              <a:ext cx="203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FF"/>
                  </a:solidFill>
                  <a:sym typeface="Symbol" panose="05050102010706020507" pitchFamily="18" charset="2"/>
                </a:rPr>
                <a:t></a:t>
              </a:r>
            </a:p>
          </p:txBody>
        </p:sp>
      </p:grpSp>
      <p:cxnSp>
        <p:nvCxnSpPr>
          <p:cNvPr id="3" name="Прямая со стрелкой 2"/>
          <p:cNvCxnSpPr/>
          <p:nvPr/>
        </p:nvCxnSpPr>
        <p:spPr bwMode="auto">
          <a:xfrm>
            <a:off x="276154" y="5379895"/>
            <a:ext cx="97344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Прямая со стрелкой 62"/>
          <p:cNvCxnSpPr/>
          <p:nvPr/>
        </p:nvCxnSpPr>
        <p:spPr bwMode="auto">
          <a:xfrm flipH="1">
            <a:off x="3032688" y="5346847"/>
            <a:ext cx="97344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772411" y="5312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5231" y="53448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12" grpId="0"/>
      <p:bldP spid="10527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32868" y="5047053"/>
            <a:ext cx="2195149" cy="127419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  <a:endParaRPr lang="en-US" altLang="ru-RU" sz="2400" dirty="0" smtClean="0">
              <a:solidFill>
                <a:srgbClr val="9900CC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Какова величина максимального тангенциального напряжения?</a:t>
            </a:r>
            <a:endParaRPr lang="ru-RU" altLang="ru-RU" sz="18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474424" y="3508919"/>
            <a:ext cx="2195149" cy="1495794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  <a:endParaRPr lang="en-US" altLang="ru-RU" sz="2400" dirty="0" smtClean="0">
              <a:solidFill>
                <a:srgbClr val="9900CC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При каком угле наклона площадки тангенциальные напряжения будут максимальными?</a:t>
            </a:r>
            <a:endParaRPr lang="ru-RU" altLang="ru-RU" sz="18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1913"/>
            <a:ext cx="9144000" cy="467994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Важно помнить, что напряжения действуют </a:t>
            </a:r>
            <a:r>
              <a:rPr lang="ru-RU" altLang="ru-RU" sz="22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против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приложенной силы.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526773"/>
            <a:ext cx="4426585" cy="23201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00" y="697242"/>
            <a:ext cx="2705709" cy="593215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6" name="Text Box 71"/>
          <p:cNvSpPr txBox="1">
            <a:spLocks noChangeArrowheads="1"/>
          </p:cNvSpPr>
          <p:nvPr/>
        </p:nvSpPr>
        <p:spPr bwMode="auto">
          <a:xfrm>
            <a:off x="2953504" y="2533424"/>
            <a:ext cx="2839425" cy="92333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Соотношение силы и напряжения при растягивании стержня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800" dirty="0" smtClean="0">
                <a:solidFill>
                  <a:srgbClr val="000000"/>
                </a:solidFill>
              </a:rPr>
              <a:t>(по А.Б.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Кирмасову</a:t>
            </a:r>
            <a:r>
              <a:rPr lang="ru-RU" altLang="ru-RU" sz="1800" dirty="0" smtClean="0">
                <a:solidFill>
                  <a:srgbClr val="000000"/>
                </a:solidFill>
              </a:rPr>
              <a:t>, 2011)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3860223" y="5612430"/>
            <a:ext cx="3110948" cy="1131079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75000"/>
              </a:lnSpc>
              <a:defRPr sz="1800"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dirty="0"/>
              <a:t>Соотношение нормальных и тангенциальных напряжений </a:t>
            </a:r>
            <a:r>
              <a:rPr lang="ru-RU" altLang="ru-RU" dirty="0" smtClean="0"/>
              <a:t>на косой площадке при </a:t>
            </a:r>
            <a:r>
              <a:rPr lang="ru-RU" altLang="ru-RU" dirty="0"/>
              <a:t>растягивании стержня </a:t>
            </a:r>
          </a:p>
          <a:p>
            <a:r>
              <a:rPr lang="ru-RU" altLang="ru-RU" dirty="0"/>
              <a:t>(по А.Б. </a:t>
            </a:r>
            <a:r>
              <a:rPr lang="ru-RU" altLang="ru-RU" dirty="0" err="1"/>
              <a:t>Кирмасову</a:t>
            </a:r>
            <a:r>
              <a:rPr lang="ru-RU" altLang="ru-RU" dirty="0"/>
              <a:t>, 2011)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" y="3508919"/>
            <a:ext cx="3020711" cy="143035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86770" y="4115096"/>
            <a:ext cx="1952779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sym typeface="Symbol" panose="05050102010706020507" pitchFamily="18" charset="2"/>
              </a:rPr>
              <a:t>Угол 45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4052" y="5493778"/>
            <a:ext cx="1952779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sz="32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max</a:t>
            </a:r>
            <a:r>
              <a:rPr lang="ru-RU" sz="3200" dirty="0" smtClean="0">
                <a:solidFill>
                  <a:srgbClr val="000000"/>
                </a:solidFill>
                <a:sym typeface="Symbol" panose="05050102010706020507" pitchFamily="18" charset="2"/>
              </a:rPr>
              <a:t> = ±/2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  <p:bldP spid="8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886269"/>
            <a:ext cx="404018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Главные нормальные напряжения обозначают  буквами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, где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максимальное,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среднее,</a:t>
            </a:r>
            <a:endParaRPr lang="en-US" altLang="ru-RU" sz="2200" b="0" dirty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2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sz="22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– минимальное.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5092700" y="2957513"/>
            <a:ext cx="1014413" cy="10604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107113" y="2967038"/>
            <a:ext cx="2360612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6153150" y="433388"/>
            <a:ext cx="0" cy="255111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6099175" y="1109663"/>
            <a:ext cx="1768475" cy="1852612"/>
          </a:xfrm>
          <a:custGeom>
            <a:avLst/>
            <a:gdLst>
              <a:gd name="T0" fmla="*/ 0 w 1735"/>
              <a:gd name="T1" fmla="*/ 0 h 1736"/>
              <a:gd name="T2" fmla="*/ 1768475 w 1735"/>
              <a:gd name="T3" fmla="*/ 1852612 h 17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35" h="1736">
                <a:moveTo>
                  <a:pt x="0" y="0"/>
                </a:moveTo>
                <a:lnTo>
                  <a:pt x="1735" y="1736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689725" y="3271838"/>
            <a:ext cx="0" cy="500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rot="5400000" flipH="1">
            <a:off x="5284788" y="1827212"/>
            <a:ext cx="0" cy="10318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rot="-5400000">
            <a:off x="6978650" y="1555750"/>
            <a:ext cx="482600" cy="4635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508625" y="1739900"/>
            <a:ext cx="1768475" cy="1849438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etal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396288" y="2806700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x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954713" y="123825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z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759325" y="388461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ru-RU" sz="3600">
                <a:solidFill>
                  <a:srgbClr val="000000"/>
                </a:solidFill>
              </a:rPr>
              <a:t>y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1054737" name="Text Box 17"/>
          <p:cNvSpPr txBox="1">
            <a:spLocks noChangeArrowheads="1"/>
          </p:cNvSpPr>
          <p:nvPr/>
        </p:nvSpPr>
        <p:spPr bwMode="auto">
          <a:xfrm>
            <a:off x="5549900" y="3090863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5375" name="Rectangle 18"/>
          <p:cNvSpPr>
            <a:spLocks noChangeArrowheads="1"/>
          </p:cNvSpPr>
          <p:nvPr/>
        </p:nvSpPr>
        <p:spPr bwMode="auto">
          <a:xfrm>
            <a:off x="0" y="5851398"/>
            <a:ext cx="914400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Направления действия главных напряжений называются </a:t>
            </a:r>
            <a:endParaRPr lang="ru-RU" altLang="ru-RU" sz="2200" b="0" dirty="0" smtClean="0">
              <a:solidFill>
                <a:srgbClr val="00000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главными</a:t>
            </a:r>
            <a:r>
              <a:rPr lang="ru-RU" altLang="ru-RU" sz="22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направлениями напряжения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,</a:t>
            </a:r>
            <a:r>
              <a:rPr lang="ru-RU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а плоскости, проходящие через две оси, и ортогональные третьей – </a:t>
            </a:r>
            <a:r>
              <a:rPr lang="ru-RU" altLang="ru-RU" sz="2200" dirty="0">
                <a:solidFill>
                  <a:srgbClr val="C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главными плоскостями напряжений</a:t>
            </a:r>
            <a:r>
              <a:rPr lang="ru-RU" altLang="ru-RU" sz="2200" dirty="0">
                <a:solidFill>
                  <a:srgbClr val="00000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0" y="57150"/>
            <a:ext cx="4483100" cy="383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Мы не в силах менять направление сил,    но мы можем выбрать </a:t>
            </a:r>
            <a:r>
              <a:rPr lang="ru-RU" altLang="ru-RU" dirty="0">
                <a:solidFill>
                  <a:srgbClr val="000000"/>
                </a:solidFill>
              </a:rPr>
              <a:t>любую систему координат </a:t>
            </a:r>
            <a:r>
              <a:rPr lang="ru-RU" altLang="ru-RU" b="0" dirty="0">
                <a:solidFill>
                  <a:srgbClr val="000000"/>
                </a:solidFill>
              </a:rPr>
              <a:t>относительно направления приложения силы. В том числе и такую, в которой на всех трех взаимно перпендикулярных плоскостях </a:t>
            </a:r>
            <a:r>
              <a:rPr lang="ru-RU" altLang="ru-RU" dirty="0">
                <a:solidFill>
                  <a:srgbClr val="000000"/>
                </a:solidFill>
              </a:rPr>
              <a:t>тангенциальные напряжения</a:t>
            </a:r>
            <a:r>
              <a:rPr lang="ru-RU" altLang="ru-RU" b="0" dirty="0">
                <a:solidFill>
                  <a:srgbClr val="000000"/>
                </a:solidFill>
              </a:rPr>
              <a:t> обращаются в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нуль</a:t>
            </a:r>
            <a:r>
              <a:rPr lang="ru-RU" altLang="ru-RU" b="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В этом случае поле напряжений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можно будет описать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только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нормальными напряжениями.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Такие напряжения называют </a:t>
            </a:r>
            <a:r>
              <a:rPr lang="ru-RU" altLang="ru-RU" dirty="0">
                <a:solidFill>
                  <a:srgbClr val="C00000"/>
                </a:solidFill>
              </a:rPr>
              <a:t>главными нормальными напряжениями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>
            <a:off x="4385917" y="4483654"/>
            <a:ext cx="4787900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0" dirty="0">
                <a:solidFill>
                  <a:srgbClr val="000000"/>
                </a:solidFill>
                <a:latin typeface="Arial Narrow" panose="020B0606020202030204" pitchFamily="34" charset="0"/>
              </a:rPr>
              <a:t>Разница между максимальным и минимальным напряжениями называется </a:t>
            </a:r>
            <a:r>
              <a:rPr lang="ru-RU" altLang="ru-RU" sz="2200" i="1" dirty="0">
                <a:solidFill>
                  <a:srgbClr val="C00000"/>
                </a:solidFill>
                <a:latin typeface="Arial Narrow" panose="020B0606020202030204" pitchFamily="34" charset="0"/>
              </a:rPr>
              <a:t>дифференциальным</a:t>
            </a:r>
            <a:r>
              <a:rPr lang="ru-RU" altLang="ru-RU" sz="2200" b="0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2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напряжением</a:t>
            </a:r>
            <a:endParaRPr lang="en-US" altLang="ru-RU" sz="2200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ru-RU" sz="2200" b="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altLang="ru-RU" sz="2200" b="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r>
              <a:rPr lang="ru-RU" altLang="ru-RU" sz="22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altLang="ru-RU" sz="22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54741" name="Freeform 21"/>
          <p:cNvSpPr>
            <a:spLocks/>
          </p:cNvSpPr>
          <p:nvPr/>
        </p:nvSpPr>
        <p:spPr bwMode="auto">
          <a:xfrm>
            <a:off x="4129088" y="1919288"/>
            <a:ext cx="4972050" cy="885825"/>
          </a:xfrm>
          <a:custGeom>
            <a:avLst/>
            <a:gdLst>
              <a:gd name="T0" fmla="*/ 0 w 3132"/>
              <a:gd name="T1" fmla="*/ 885825 h 558"/>
              <a:gd name="T2" fmla="*/ 4100513 w 3132"/>
              <a:gd name="T3" fmla="*/ 882650 h 558"/>
              <a:gd name="T4" fmla="*/ 4972050 w 3132"/>
              <a:gd name="T5" fmla="*/ 11113 h 558"/>
              <a:gd name="T6" fmla="*/ 3795713 w 3132"/>
              <a:gd name="T7" fmla="*/ 11113 h 558"/>
              <a:gd name="T8" fmla="*/ 3143250 w 3132"/>
              <a:gd name="T9" fmla="*/ 663575 h 558"/>
              <a:gd name="T10" fmla="*/ 1385888 w 3132"/>
              <a:gd name="T11" fmla="*/ 657225 h 558"/>
              <a:gd name="T12" fmla="*/ 1376363 w 3132"/>
              <a:gd name="T13" fmla="*/ 4763 h 558"/>
              <a:gd name="T14" fmla="*/ 947738 w 3132"/>
              <a:gd name="T15" fmla="*/ 0 h 558"/>
              <a:gd name="T16" fmla="*/ 0 w 3132"/>
              <a:gd name="T17" fmla="*/ 885825 h 5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32" h="558">
                <a:moveTo>
                  <a:pt x="0" y="558"/>
                </a:moveTo>
                <a:lnTo>
                  <a:pt x="2583" y="556"/>
                </a:lnTo>
                <a:lnTo>
                  <a:pt x="3132" y="7"/>
                </a:lnTo>
                <a:lnTo>
                  <a:pt x="2391" y="7"/>
                </a:lnTo>
                <a:lnTo>
                  <a:pt x="1980" y="418"/>
                </a:lnTo>
                <a:lnTo>
                  <a:pt x="873" y="414"/>
                </a:lnTo>
                <a:lnTo>
                  <a:pt x="867" y="3"/>
                </a:lnTo>
                <a:lnTo>
                  <a:pt x="597" y="0"/>
                </a:lnTo>
                <a:lnTo>
                  <a:pt x="0" y="558"/>
                </a:lnTo>
                <a:close/>
              </a:path>
            </a:pathLst>
          </a:custGeom>
          <a:solidFill>
            <a:srgbClr val="FFFF99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9" name="Line 22"/>
          <p:cNvSpPr>
            <a:spLocks noChangeShapeType="1"/>
          </p:cNvSpPr>
          <p:nvPr/>
        </p:nvSpPr>
        <p:spPr bwMode="auto">
          <a:xfrm rot="16200000">
            <a:off x="8085138" y="1779588"/>
            <a:ext cx="0" cy="1041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8585200" y="2168525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054745" name="Text Box 25"/>
          <p:cNvSpPr txBox="1">
            <a:spLocks noChangeArrowheads="1"/>
          </p:cNvSpPr>
          <p:nvPr/>
        </p:nvSpPr>
        <p:spPr bwMode="auto">
          <a:xfrm>
            <a:off x="4470400" y="2482850"/>
            <a:ext cx="906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i="1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400" b="0" i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lang="ru-RU" altLang="ru-RU" i="1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i="1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54746" name="Text Box 26"/>
          <p:cNvSpPr txBox="1">
            <a:spLocks noChangeArrowheads="1"/>
          </p:cNvSpPr>
          <p:nvPr/>
        </p:nvSpPr>
        <p:spPr bwMode="auto">
          <a:xfrm flipH="1">
            <a:off x="4867275" y="1947863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054748" name="Freeform 28"/>
          <p:cNvSpPr>
            <a:spLocks/>
          </p:cNvSpPr>
          <p:nvPr/>
        </p:nvSpPr>
        <p:spPr bwMode="auto">
          <a:xfrm>
            <a:off x="6148388" y="50800"/>
            <a:ext cx="1008062" cy="4516438"/>
          </a:xfrm>
          <a:custGeom>
            <a:avLst/>
            <a:gdLst>
              <a:gd name="T0" fmla="*/ 0 w 635"/>
              <a:gd name="T1" fmla="*/ 4516438 h 2845"/>
              <a:gd name="T2" fmla="*/ 3175 w 635"/>
              <a:gd name="T3" fmla="*/ 827088 h 2845"/>
              <a:gd name="T4" fmla="*/ 938212 w 635"/>
              <a:gd name="T5" fmla="*/ 0 h 2845"/>
              <a:gd name="T6" fmla="*/ 938212 w 635"/>
              <a:gd name="T7" fmla="*/ 1035050 h 2845"/>
              <a:gd name="T8" fmla="*/ 222250 w 635"/>
              <a:gd name="T9" fmla="*/ 1689100 h 2845"/>
              <a:gd name="T10" fmla="*/ 227012 w 635"/>
              <a:gd name="T11" fmla="*/ 3549650 h 2845"/>
              <a:gd name="T12" fmla="*/ 1008062 w 635"/>
              <a:gd name="T13" fmla="*/ 3543300 h 2845"/>
              <a:gd name="T14" fmla="*/ 0 w 635"/>
              <a:gd name="T15" fmla="*/ 4516438 h 28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5" h="2845">
                <a:moveTo>
                  <a:pt x="0" y="2845"/>
                </a:moveTo>
                <a:lnTo>
                  <a:pt x="2" y="521"/>
                </a:lnTo>
                <a:lnTo>
                  <a:pt x="591" y="0"/>
                </a:lnTo>
                <a:lnTo>
                  <a:pt x="591" y="652"/>
                </a:lnTo>
                <a:lnTo>
                  <a:pt x="140" y="1064"/>
                </a:lnTo>
                <a:lnTo>
                  <a:pt x="143" y="2236"/>
                </a:lnTo>
                <a:lnTo>
                  <a:pt x="635" y="2232"/>
                </a:lnTo>
                <a:lnTo>
                  <a:pt x="0" y="2845"/>
                </a:lnTo>
                <a:close/>
              </a:path>
            </a:pathLst>
          </a:custGeom>
          <a:solidFill>
            <a:srgbClr val="FFFF99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rot="16200000" flipH="1" flipV="1">
            <a:off x="5916613" y="2597150"/>
            <a:ext cx="482600" cy="4635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Line 14"/>
          <p:cNvSpPr>
            <a:spLocks noChangeShapeType="1"/>
          </p:cNvSpPr>
          <p:nvPr/>
        </p:nvSpPr>
        <p:spPr bwMode="auto">
          <a:xfrm flipV="1">
            <a:off x="6689725" y="985078"/>
            <a:ext cx="0" cy="4603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735" name="Text Box 15"/>
          <p:cNvSpPr txBox="1">
            <a:spLocks noChangeArrowheads="1"/>
          </p:cNvSpPr>
          <p:nvPr/>
        </p:nvSpPr>
        <p:spPr bwMode="auto">
          <a:xfrm>
            <a:off x="6427788" y="652463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54749" name="Text Box 29"/>
          <p:cNvSpPr txBox="1">
            <a:spLocks noChangeArrowheads="1"/>
          </p:cNvSpPr>
          <p:nvPr/>
        </p:nvSpPr>
        <p:spPr bwMode="auto">
          <a:xfrm rot="-2465055">
            <a:off x="6261100" y="368300"/>
            <a:ext cx="906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ru-RU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i="1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ru-RU" altLang="ru-RU" sz="2400" b="0" i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lang="ru-RU" altLang="ru-RU" i="1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i="1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54736" name="Text Box 16"/>
          <p:cNvSpPr txBox="1">
            <a:spLocks noChangeArrowheads="1"/>
          </p:cNvSpPr>
          <p:nvPr/>
        </p:nvSpPr>
        <p:spPr bwMode="auto">
          <a:xfrm>
            <a:off x="6429375" y="3773488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ru-RU" altLang="ru-RU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1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1" grpId="0" animBg="1"/>
      <p:bldP spid="1054745" grpId="0"/>
      <p:bldP spid="1054748" grpId="0" animBg="1"/>
      <p:bldP spid="1054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546350"/>
            <a:ext cx="4189413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Геологическое тело в </a:t>
            </a:r>
            <a:endParaRPr lang="en-US" altLang="ru-RU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литостатических условиях находится под равномерными всесторонними </a:t>
            </a:r>
            <a:endParaRPr lang="ru-RU" altLang="ru-RU" b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0" dirty="0" smtClean="0">
                <a:solidFill>
                  <a:srgbClr val="000000"/>
                </a:solidFill>
              </a:rPr>
              <a:t>и </a:t>
            </a:r>
            <a:r>
              <a:rPr lang="ru-RU" altLang="ru-RU" b="0" dirty="0">
                <a:solidFill>
                  <a:srgbClr val="000000"/>
                </a:solidFill>
              </a:rPr>
              <a:t>одинаковыми напряжениями, </a:t>
            </a:r>
            <a:endParaRPr lang="ru-RU" altLang="ru-RU" b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0" dirty="0" smtClean="0">
                <a:solidFill>
                  <a:srgbClr val="000000"/>
                </a:solidFill>
              </a:rPr>
              <a:t>а </a:t>
            </a:r>
            <a:r>
              <a:rPr lang="ru-RU" altLang="ru-RU" b="0" dirty="0">
                <a:solidFill>
                  <a:srgbClr val="000000"/>
                </a:solidFill>
              </a:rPr>
              <a:t>поэтому оно (в простом случае!)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не деформируется</a:t>
            </a:r>
            <a:r>
              <a:rPr lang="ru-RU" altLang="ru-RU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935163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Условия, при которых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</a:t>
            </a:r>
            <a:r>
              <a:rPr lang="ru-RU" altLang="ru-RU" sz="2200" b="1" baseline="-250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=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</a:t>
            </a:r>
            <a:r>
              <a:rPr lang="ru-RU" altLang="ru-RU" sz="2200" b="1" baseline="-250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=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</a:t>
            </a:r>
            <a:r>
              <a:rPr lang="ru-RU" altLang="ru-RU" sz="2200" b="1" baseline="-25000" dirty="0" smtClean="0">
                <a:solidFill>
                  <a:srgbClr val="000000"/>
                </a:solidFill>
                <a:effectLst/>
                <a:sym typeface="Symbol" panose="05050102010706020507" pitchFamily="18" charset="2"/>
              </a:rPr>
              <a:t>3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называются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литостатическими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Такие условия возникают при погружении тела на глубину.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Литостатическое </a:t>
            </a:r>
            <a:r>
              <a:rPr lang="ru-RU" altLang="ru-RU" sz="22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давление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en-US" sz="2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lithostatic</a:t>
            </a:r>
            <a:r>
              <a:rPr lang="en-US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)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просто </a:t>
            </a:r>
            <a:endParaRPr lang="en-US" altLang="ru-RU" sz="22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равно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весу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колонны </a:t>
            </a:r>
            <a:r>
              <a:rPr lang="ru-RU" altLang="ru-RU" sz="2200" b="1" dirty="0" smtClean="0">
                <a:solidFill>
                  <a:srgbClr val="000000"/>
                </a:solidFill>
                <a:effectLst/>
              </a:rPr>
              <a:t>вышележащих пород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294188" y="836613"/>
            <a:ext cx="4849812" cy="4464050"/>
            <a:chOff x="2728" y="527"/>
            <a:chExt cx="3055" cy="2812"/>
          </a:xfrm>
        </p:grpSpPr>
        <p:sp>
          <p:nvSpPr>
            <p:cNvPr id="17417" name="Line 5"/>
            <p:cNvSpPr>
              <a:spLocks noChangeShapeType="1"/>
            </p:cNvSpPr>
            <p:nvPr/>
          </p:nvSpPr>
          <p:spPr bwMode="auto">
            <a:xfrm flipH="1">
              <a:off x="3080" y="2415"/>
              <a:ext cx="751" cy="6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8" name="Line 6"/>
            <p:cNvSpPr>
              <a:spLocks noChangeShapeType="1"/>
            </p:cNvSpPr>
            <p:nvPr/>
          </p:nvSpPr>
          <p:spPr bwMode="auto">
            <a:xfrm>
              <a:off x="3831" y="2421"/>
              <a:ext cx="17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9" name="Line 7"/>
            <p:cNvSpPr>
              <a:spLocks noChangeShapeType="1"/>
            </p:cNvSpPr>
            <p:nvPr/>
          </p:nvSpPr>
          <p:spPr bwMode="auto">
            <a:xfrm flipV="1">
              <a:off x="3823" y="750"/>
              <a:ext cx="0" cy="16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Freeform 8"/>
            <p:cNvSpPr>
              <a:spLocks/>
            </p:cNvSpPr>
            <p:nvPr/>
          </p:nvSpPr>
          <p:spPr bwMode="auto">
            <a:xfrm>
              <a:off x="3825" y="1197"/>
              <a:ext cx="1311" cy="1221"/>
            </a:xfrm>
            <a:custGeom>
              <a:avLst/>
              <a:gdLst>
                <a:gd name="T0" fmla="*/ 0 w 1735"/>
                <a:gd name="T1" fmla="*/ 0 h 1736"/>
                <a:gd name="T2" fmla="*/ 1311 w 1735"/>
                <a:gd name="T3" fmla="*/ 1221 h 17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35" h="1736">
                  <a:moveTo>
                    <a:pt x="0" y="0"/>
                  </a:moveTo>
                  <a:lnTo>
                    <a:pt x="1735" y="1736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9"/>
            <p:cNvSpPr>
              <a:spLocks noChangeShapeType="1"/>
            </p:cNvSpPr>
            <p:nvPr/>
          </p:nvSpPr>
          <p:spPr bwMode="auto">
            <a:xfrm>
              <a:off x="4262" y="2622"/>
              <a:ext cx="0" cy="47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 rot="5400000" flipH="1">
              <a:off x="3325" y="1715"/>
              <a:ext cx="0" cy="55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Line 11"/>
            <p:cNvSpPr>
              <a:spLocks noChangeShapeType="1"/>
            </p:cNvSpPr>
            <p:nvPr/>
          </p:nvSpPr>
          <p:spPr bwMode="auto">
            <a:xfrm rot="-5400000">
              <a:off x="4496" y="1472"/>
              <a:ext cx="319" cy="3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780" name="Text Box 12"/>
            <p:cNvSpPr txBox="1">
              <a:spLocks noChangeArrowheads="1"/>
            </p:cNvSpPr>
            <p:nvPr/>
          </p:nvSpPr>
          <p:spPr bwMode="auto">
            <a:xfrm>
              <a:off x="2728" y="1934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50000"/>
                </a:lnSpc>
                <a:defRPr/>
              </a:pPr>
              <a:r>
                <a:rPr lang="ru-RU" altLang="ru-RU" sz="36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</a:t>
              </a:r>
              <a:r>
                <a:rPr lang="ru-RU" altLang="ru-RU" sz="1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17425" name="Rectangle 13"/>
            <p:cNvSpPr>
              <a:spLocks noChangeArrowheads="1"/>
            </p:cNvSpPr>
            <p:nvPr/>
          </p:nvSpPr>
          <p:spPr bwMode="auto">
            <a:xfrm>
              <a:off x="3388" y="1612"/>
              <a:ext cx="1310" cy="122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etal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6" name="Text Box 14"/>
            <p:cNvSpPr txBox="1">
              <a:spLocks noChangeArrowheads="1"/>
            </p:cNvSpPr>
            <p:nvPr/>
          </p:nvSpPr>
          <p:spPr bwMode="auto">
            <a:xfrm>
              <a:off x="5536" y="2346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ru-RU" sz="3600">
                  <a:solidFill>
                    <a:srgbClr val="000000"/>
                  </a:solidFill>
                </a:rPr>
                <a:t>x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17427" name="Text Box 15"/>
            <p:cNvSpPr txBox="1">
              <a:spLocks noChangeArrowheads="1"/>
            </p:cNvSpPr>
            <p:nvPr/>
          </p:nvSpPr>
          <p:spPr bwMode="auto">
            <a:xfrm>
              <a:off x="3702" y="527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ru-RU" sz="3600">
                  <a:solidFill>
                    <a:srgbClr val="000000"/>
                  </a:solidFill>
                </a:rPr>
                <a:t>z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17428" name="Text Box 16"/>
            <p:cNvSpPr txBox="1">
              <a:spLocks noChangeArrowheads="1"/>
            </p:cNvSpPr>
            <p:nvPr/>
          </p:nvSpPr>
          <p:spPr bwMode="auto">
            <a:xfrm>
              <a:off x="2878" y="2977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en-US" altLang="ru-RU" sz="3600">
                  <a:solidFill>
                    <a:srgbClr val="000000"/>
                  </a:solidFill>
                </a:rPr>
                <a:t>y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 rot="16200000">
              <a:off x="5169" y="1753"/>
              <a:ext cx="0" cy="51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0" name="Line 18"/>
            <p:cNvSpPr>
              <a:spLocks noChangeShapeType="1"/>
            </p:cNvSpPr>
            <p:nvPr/>
          </p:nvSpPr>
          <p:spPr bwMode="auto">
            <a:xfrm rot="16200000" flipH="1" flipV="1">
              <a:off x="3708" y="2206"/>
              <a:ext cx="319" cy="34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Line 19"/>
            <p:cNvSpPr>
              <a:spLocks noChangeShapeType="1"/>
            </p:cNvSpPr>
            <p:nvPr/>
          </p:nvSpPr>
          <p:spPr bwMode="auto">
            <a:xfrm flipV="1">
              <a:off x="4279" y="941"/>
              <a:ext cx="0" cy="47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788" name="Text Box 20"/>
            <p:cNvSpPr txBox="1">
              <a:spLocks noChangeArrowheads="1"/>
            </p:cNvSpPr>
            <p:nvPr/>
          </p:nvSpPr>
          <p:spPr bwMode="auto">
            <a:xfrm>
              <a:off x="5402" y="1888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50000"/>
                </a:lnSpc>
                <a:defRPr/>
              </a:pPr>
              <a:r>
                <a:rPr lang="ru-RU" altLang="ru-RU" sz="36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</a:t>
              </a:r>
              <a:r>
                <a:rPr lang="ru-RU" altLang="ru-RU" sz="1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1056789" name="Text Box 21"/>
            <p:cNvSpPr txBox="1">
              <a:spLocks noChangeArrowheads="1"/>
            </p:cNvSpPr>
            <p:nvPr/>
          </p:nvSpPr>
          <p:spPr bwMode="auto">
            <a:xfrm>
              <a:off x="4132" y="709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50000"/>
                </a:lnSpc>
                <a:defRPr/>
              </a:pPr>
              <a:r>
                <a:rPr lang="ru-RU" altLang="ru-RU" sz="36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</a:t>
              </a:r>
              <a:r>
                <a:rPr lang="ru-RU" altLang="ru-RU" sz="1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1056790" name="Text Box 22"/>
            <p:cNvSpPr txBox="1">
              <a:spLocks noChangeArrowheads="1"/>
            </p:cNvSpPr>
            <p:nvPr/>
          </p:nvSpPr>
          <p:spPr bwMode="auto">
            <a:xfrm>
              <a:off x="4101" y="3108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50000"/>
                </a:lnSpc>
                <a:defRPr/>
              </a:pPr>
              <a:r>
                <a:rPr lang="ru-RU" altLang="ru-RU" sz="36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</a:t>
              </a:r>
              <a:r>
                <a:rPr lang="ru-RU" altLang="ru-RU" sz="1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17435" name="Text Box 23"/>
            <p:cNvSpPr txBox="1">
              <a:spLocks noChangeArrowheads="1"/>
            </p:cNvSpPr>
            <p:nvPr/>
          </p:nvSpPr>
          <p:spPr bwMode="auto">
            <a:xfrm>
              <a:off x="3449" y="2505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</a:pPr>
              <a:r>
                <a:rPr lang="ru-RU" altLang="ru-RU" sz="3600">
                  <a:solidFill>
                    <a:srgbClr val="0000FF"/>
                  </a:solidFill>
                  <a:sym typeface="Symbol" panose="05050102010706020507" pitchFamily="18" charset="2"/>
                </a:rPr>
                <a:t></a:t>
              </a:r>
              <a:r>
                <a:rPr lang="ru-RU" altLang="ru-RU" sz="1400" b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2316163" y="6337300"/>
            <a:ext cx="4691062" cy="422275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Aft>
                <a:spcPct val="200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ср</a:t>
            </a:r>
            <a:r>
              <a:rPr lang="ru-RU" altLang="ru-RU" sz="2400" baseline="-250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=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 (</a:t>
            </a:r>
            <a:r>
              <a: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+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ru-RU" altLang="ru-RU" sz="2400">
                <a:solidFill>
                  <a:srgbClr val="000000"/>
                </a:solidFill>
              </a:rPr>
              <a:t> +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) / 3 = 3</a:t>
            </a:r>
            <a:r>
              <a: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 / 3 = </a:t>
            </a:r>
            <a:r>
              <a: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7414" name="Rectangle 25"/>
          <p:cNvSpPr>
            <a:spLocks noChangeArrowheads="1"/>
          </p:cNvSpPr>
          <p:nvPr/>
        </p:nvSpPr>
        <p:spPr bwMode="auto">
          <a:xfrm>
            <a:off x="0" y="5799138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rgbClr val="000000"/>
                </a:solidFill>
                <a:sym typeface="Symbol" panose="05050102010706020507" pitchFamily="18" charset="2"/>
              </a:rPr>
              <a:t>Среднее нормальное напряжение в литостатических условиях:</a:t>
            </a:r>
            <a:r>
              <a:rPr lang="ru-RU" altLang="ru-RU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56794" name="Rectangle 26"/>
          <p:cNvSpPr>
            <a:spLocks noChangeArrowheads="1"/>
          </p:cNvSpPr>
          <p:nvPr/>
        </p:nvSpPr>
        <p:spPr bwMode="auto">
          <a:xfrm>
            <a:off x="354013" y="4564063"/>
            <a:ext cx="3513137" cy="104457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NB</a:t>
            </a:r>
            <a:r>
              <a:rPr lang="ru-RU" altLang="ru-RU" sz="2000" b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!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В литостатических условиях тангенциальные напряжения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не возникают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!</a:t>
            </a:r>
          </a:p>
        </p:txBody>
      </p:sp>
      <p:sp>
        <p:nvSpPr>
          <p:cNvPr id="1056795" name="Text Box 27"/>
          <p:cNvSpPr txBox="1">
            <a:spLocks noChangeArrowheads="1"/>
          </p:cNvSpPr>
          <p:nvPr/>
        </p:nvSpPr>
        <p:spPr bwMode="auto">
          <a:xfrm>
            <a:off x="779463" y="1422400"/>
            <a:ext cx="3355976" cy="830997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rgbClr val="9900CC"/>
                </a:solidFill>
                <a:latin typeface="Arial Black" panose="020B0A04020102020204" pitchFamily="34" charset="0"/>
              </a:rPr>
              <a:t>?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</a:rPr>
              <a:t>Чему равно дифференциальное напряжение в этих условиях?</a:t>
            </a:r>
            <a:endParaRPr lang="ru-RU" altLang="ru-RU" sz="1800" baseline="-25000" dirty="0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94" grpId="0" animBg="1"/>
      <p:bldP spid="1056795" grpId="0" animBg="1"/>
    </p:bld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23907</TotalTime>
  <Words>2885</Words>
  <Application>Microsoft Office PowerPoint</Application>
  <PresentationFormat>Экран (4:3)</PresentationFormat>
  <Paragraphs>435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Narrow</vt:lpstr>
      <vt:lpstr>Symbol</vt:lpstr>
      <vt:lpstr>SymbolG</vt:lpstr>
      <vt:lpstr>Tahoma</vt:lpstr>
      <vt:lpstr>Times New Roman</vt:lpstr>
      <vt:lpstr>Wingdings</vt:lpstr>
      <vt:lpstr>Точки</vt:lpstr>
      <vt:lpstr>Структурная геология и геологическое картирование  (2 семестр)  Лекция № 11  «Понятие деформации  и напряжения» </vt:lpstr>
      <vt:lpstr>Литература по курсу  Основная</vt:lpstr>
      <vt:lpstr>Понятие о напряжениях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Графический расчет напряжений</vt:lpstr>
      <vt:lpstr>Презентация PowerPoint</vt:lpstr>
      <vt:lpstr>Презентация PowerPoint</vt:lpstr>
      <vt:lpstr>Понятие о деформациях</vt:lpstr>
      <vt:lpstr>Презентация PowerPoint</vt:lpstr>
      <vt:lpstr>Меры деформаций</vt:lpstr>
      <vt:lpstr>Презентация PowerPoint</vt:lpstr>
      <vt:lpstr>Чистый сдвиг (pure shear) </vt:lpstr>
      <vt:lpstr>Простой сдвиг (simple shear)</vt:lpstr>
      <vt:lpstr>Эллипсоид деформаций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Геологический факультет МГУ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Структурная геология и геологическое картирование  </dc:title>
  <dc:subject>Напряжение и деформации</dc:subject>
  <dc:creator>Тевелев А.В.</dc:creator>
  <cp:lastModifiedBy>Александр Тевелев</cp:lastModifiedBy>
  <cp:revision>423</cp:revision>
  <cp:lastPrinted>1601-01-01T00:00:00Z</cp:lastPrinted>
  <dcterms:created xsi:type="dcterms:W3CDTF">2007-02-12T19:08:21Z</dcterms:created>
  <dcterms:modified xsi:type="dcterms:W3CDTF">2021-01-13T16:24:48Z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