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1"/>
  </p:notesMasterIdLst>
  <p:sldIdLst>
    <p:sldId id="256" r:id="rId2"/>
    <p:sldId id="369" r:id="rId3"/>
    <p:sldId id="447" r:id="rId4"/>
    <p:sldId id="448" r:id="rId5"/>
    <p:sldId id="386" r:id="rId6"/>
    <p:sldId id="370" r:id="rId7"/>
    <p:sldId id="396" r:id="rId8"/>
    <p:sldId id="387" r:id="rId9"/>
    <p:sldId id="359" r:id="rId10"/>
    <p:sldId id="388" r:id="rId11"/>
    <p:sldId id="398" r:id="rId12"/>
    <p:sldId id="399" r:id="rId13"/>
    <p:sldId id="392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28" r:id="rId22"/>
    <p:sldId id="390" r:id="rId23"/>
    <p:sldId id="377" r:id="rId24"/>
    <p:sldId id="378" r:id="rId25"/>
    <p:sldId id="379" r:id="rId26"/>
    <p:sldId id="373" r:id="rId27"/>
    <p:sldId id="375" r:id="rId28"/>
    <p:sldId id="407" r:id="rId29"/>
    <p:sldId id="408" r:id="rId30"/>
    <p:sldId id="419" r:id="rId31"/>
    <p:sldId id="426" r:id="rId32"/>
    <p:sldId id="395" r:id="rId33"/>
    <p:sldId id="401" r:id="rId34"/>
    <p:sldId id="400" r:id="rId35"/>
    <p:sldId id="402" r:id="rId36"/>
    <p:sldId id="403" r:id="rId37"/>
    <p:sldId id="404" r:id="rId38"/>
    <p:sldId id="406" r:id="rId39"/>
    <p:sldId id="40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EAEAEA"/>
    <a:srgbClr val="F8F8F8"/>
    <a:srgbClr val="FF0000"/>
    <a:srgbClr val="0000FF"/>
    <a:srgbClr val="00CC00"/>
    <a:srgbClr val="C0C0C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15" autoAdjust="0"/>
  </p:normalViewPr>
  <p:slideViewPr>
    <p:cSldViewPr>
      <p:cViewPr varScale="1">
        <p:scale>
          <a:sx n="79" d="100"/>
          <a:sy n="79" d="100"/>
        </p:scale>
        <p:origin x="114" y="35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87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87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B36D45E2-32E6-4D26-9E42-17364A3FF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A0DDD-0A25-4D14-BAC8-1B5048303B8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25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029F1-AADB-4D3A-A1DD-7BCB8FFC4D3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33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8651D-9C70-4A67-9DE6-610A5F7829C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15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B24D1-98FC-4639-849A-F6B7C77E491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70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B6221-EBEA-4767-ACCC-38FC466FD3C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73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03C83-389A-4660-BD2C-73296525248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557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B45CC2-11C7-48C3-82A2-E2B1F2FA7A0E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4771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D00ED6-B6A8-4F71-8015-BB7303B14CA5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83526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C98914-23FF-461A-8F4A-A9945446A823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7170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58CC45-3E96-4C96-BB4F-4F302BB6F15F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88649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EC5A0B-FE4D-4AD1-BDA2-CB1516706021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151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523E6-5178-4168-9770-7388D7139AC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29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6CB605-8FE1-43C3-9648-12170692A9E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1752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58093-40A8-4033-9070-32F295ED7F6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829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67DB1-6588-41FA-B9C9-7C10949D384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159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BC0F0-190D-433D-86B6-6B6F19162B7E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736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20812-D161-47E7-8359-0EC6C0BAB53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365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612D2-E7D6-45C7-86ED-59C6AD561E93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38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199CD-EFFA-4FFB-B1E9-27321AD7A87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466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8F62C-37A7-408E-B7B2-526CE72BD824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898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D17BC-6513-4F98-B955-CAE1A76FF869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112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05A22-A2DF-4B47-AA66-15F36DC6DDC6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06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D45C4527-FA95-47C2-BD0A-CEC35FAF0881}" type="slidenum">
              <a:rPr lang="ru-RU" altLang="ru-RU" sz="1200" b="0"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0864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05A22-A2DF-4B47-AA66-15F36DC6DDC6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068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52E29-DD87-4D31-BFCF-61453F3A1FCE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131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E174-FC56-429D-83E0-92C415893DAA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536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A6385-EF8E-4B19-80EF-A4283DEED50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543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AEA42-DC67-491D-B9BB-568148414C08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382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81B4B-C77E-4579-B328-44046479578C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964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671EB-31ED-4376-B622-CD74B52511EC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2130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39C2B-2732-4561-A48E-385BB87AC9FC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341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890DB-7FEC-4B07-BD1C-EC45FE7D9314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9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523E6-5178-4168-9770-7388D7139AC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29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068C1-9995-40A0-B38C-A554B833C56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76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80FF0-150F-483A-9A21-30E588AD2A0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63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EB080-787F-4CAA-A708-05C9AA0DF1E2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2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C5646-1A1D-41D1-8263-CE4CF0DB718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66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67A84-534E-4DFA-8FDF-36D4A0D3856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5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607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7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8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8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8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8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9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0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0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098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098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099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81ECAC-D035-4A2F-B130-3417EA1F21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DC3019-E1DC-46BA-B233-AD416DEE2CD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3B742-0C0F-4E78-B582-73601C6A85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1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AE69-4AF9-4A50-A727-BE40DAFC9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DED3CF-741C-41F1-9913-35B57759B8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CE1CF8-2516-4997-8163-F71C82D40EE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1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E18BC-137D-4AD8-B7F2-F2D19D10946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D21A1A-43E1-4ED3-A0E9-E56035CA7A9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94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7E70BD-6367-465D-9E59-A9F63F8366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6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B4591-DB42-41F9-85E7-34EB34DDC5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01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77EB9-BEC0-4B3A-97F0-B54B911BD23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18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A2456-7821-4795-A58B-7FBF7061054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17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597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8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9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99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8B5B650-77AB-41E7-A843-A3CCECD7A8C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9964" name="Rectangle 2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9965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0363"/>
            <a:ext cx="9144000" cy="5661025"/>
          </a:xfrm>
        </p:spPr>
        <p:txBody>
          <a:bodyPr/>
          <a:lstStyle/>
          <a:p>
            <a: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Структурная геология и геологическое картирование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Лекция № </a:t>
            </a:r>
            <a: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«Модели формирования разрывов</a:t>
            </a:r>
            <a:r>
              <a:rPr lang="ru-RU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AutoShape 2"/>
          <p:cNvSpPr>
            <a:spLocks noChangeAspect="1" noChangeArrowheads="1"/>
          </p:cNvSpPr>
          <p:nvPr/>
        </p:nvSpPr>
        <p:spPr bwMode="auto">
          <a:xfrm rot="7800000">
            <a:off x="1773237" y="139701"/>
            <a:ext cx="747713" cy="468312"/>
          </a:xfrm>
          <a:prstGeom prst="chevron">
            <a:avLst>
              <a:gd name="adj" fmla="val 39915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BottomLeft">
              <a:rot lat="19199999" lon="9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8611" name="AutoShape 3"/>
          <p:cNvSpPr>
            <a:spLocks noChangeAspect="1" noChangeArrowheads="1"/>
          </p:cNvSpPr>
          <p:nvPr/>
        </p:nvSpPr>
        <p:spPr bwMode="auto">
          <a:xfrm rot="10800000">
            <a:off x="34925" y="1120775"/>
            <a:ext cx="879475" cy="481013"/>
          </a:xfrm>
          <a:prstGeom prst="rightArrow">
            <a:avLst>
              <a:gd name="adj1" fmla="val 50000"/>
              <a:gd name="adj2" fmla="val 45710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Left">
              <a:rot lat="1500000" lon="150000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8626" name="Freeform 18"/>
          <p:cNvSpPr>
            <a:spLocks noChangeAspect="1"/>
          </p:cNvSpPr>
          <p:nvPr/>
        </p:nvSpPr>
        <p:spPr bwMode="auto">
          <a:xfrm>
            <a:off x="2406650" y="611188"/>
            <a:ext cx="508000" cy="1987550"/>
          </a:xfrm>
          <a:custGeom>
            <a:avLst/>
            <a:gdLst>
              <a:gd name="T0" fmla="*/ 0 w 416"/>
              <a:gd name="T1" fmla="*/ 1788 h 1788"/>
              <a:gd name="T2" fmla="*/ 412 w 416"/>
              <a:gd name="T3" fmla="*/ 1380 h 1788"/>
              <a:gd name="T4" fmla="*/ 416 w 416"/>
              <a:gd name="T5" fmla="*/ 0 h 1788"/>
              <a:gd name="T6" fmla="*/ 4 w 416"/>
              <a:gd name="T7" fmla="*/ 412 h 1788"/>
              <a:gd name="T8" fmla="*/ 0 w 416"/>
              <a:gd name="T9" fmla="*/ 1788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1788">
                <a:moveTo>
                  <a:pt x="0" y="1788"/>
                </a:moveTo>
                <a:lnTo>
                  <a:pt x="412" y="1380"/>
                </a:lnTo>
                <a:lnTo>
                  <a:pt x="416" y="0"/>
                </a:lnTo>
                <a:lnTo>
                  <a:pt x="4" y="412"/>
                </a:lnTo>
                <a:lnTo>
                  <a:pt x="0" y="1788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9050" cap="sq" cmpd="sng">
            <a:solidFill>
              <a:srgbClr val="33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8628" name="Freeform 20"/>
          <p:cNvSpPr>
            <a:spLocks noChangeAspect="1"/>
          </p:cNvSpPr>
          <p:nvPr/>
        </p:nvSpPr>
        <p:spPr bwMode="auto">
          <a:xfrm>
            <a:off x="1858963" y="611188"/>
            <a:ext cx="508000" cy="1987550"/>
          </a:xfrm>
          <a:custGeom>
            <a:avLst/>
            <a:gdLst>
              <a:gd name="T0" fmla="*/ 0 w 416"/>
              <a:gd name="T1" fmla="*/ 1788 h 1788"/>
              <a:gd name="T2" fmla="*/ 412 w 416"/>
              <a:gd name="T3" fmla="*/ 1380 h 1788"/>
              <a:gd name="T4" fmla="*/ 416 w 416"/>
              <a:gd name="T5" fmla="*/ 0 h 1788"/>
              <a:gd name="T6" fmla="*/ 4 w 416"/>
              <a:gd name="T7" fmla="*/ 412 h 1788"/>
              <a:gd name="T8" fmla="*/ 0 w 416"/>
              <a:gd name="T9" fmla="*/ 1788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1788">
                <a:moveTo>
                  <a:pt x="0" y="1788"/>
                </a:moveTo>
                <a:lnTo>
                  <a:pt x="412" y="1380"/>
                </a:lnTo>
                <a:lnTo>
                  <a:pt x="416" y="0"/>
                </a:lnTo>
                <a:lnTo>
                  <a:pt x="4" y="412"/>
                </a:lnTo>
                <a:lnTo>
                  <a:pt x="0" y="1788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9050" cap="sq" cmpd="sng">
            <a:solidFill>
              <a:srgbClr val="33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8629" name="Freeform 21"/>
          <p:cNvSpPr>
            <a:spLocks noChangeAspect="1"/>
          </p:cNvSpPr>
          <p:nvPr/>
        </p:nvSpPr>
        <p:spPr bwMode="auto">
          <a:xfrm>
            <a:off x="1311275" y="606425"/>
            <a:ext cx="508000" cy="1987550"/>
          </a:xfrm>
          <a:custGeom>
            <a:avLst/>
            <a:gdLst>
              <a:gd name="T0" fmla="*/ 0 w 416"/>
              <a:gd name="T1" fmla="*/ 1788 h 1788"/>
              <a:gd name="T2" fmla="*/ 412 w 416"/>
              <a:gd name="T3" fmla="*/ 1380 h 1788"/>
              <a:gd name="T4" fmla="*/ 416 w 416"/>
              <a:gd name="T5" fmla="*/ 0 h 1788"/>
              <a:gd name="T6" fmla="*/ 4 w 416"/>
              <a:gd name="T7" fmla="*/ 412 h 1788"/>
              <a:gd name="T8" fmla="*/ 0 w 416"/>
              <a:gd name="T9" fmla="*/ 1788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1788">
                <a:moveTo>
                  <a:pt x="0" y="1788"/>
                </a:moveTo>
                <a:lnTo>
                  <a:pt x="412" y="1380"/>
                </a:lnTo>
                <a:lnTo>
                  <a:pt x="416" y="0"/>
                </a:lnTo>
                <a:lnTo>
                  <a:pt x="4" y="412"/>
                </a:lnTo>
                <a:lnTo>
                  <a:pt x="0" y="1788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9050" cap="sq" cmpd="sng">
            <a:solidFill>
              <a:srgbClr val="33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8630" name="Freeform 22"/>
          <p:cNvSpPr>
            <a:spLocks noChangeAspect="1"/>
          </p:cNvSpPr>
          <p:nvPr/>
        </p:nvSpPr>
        <p:spPr bwMode="auto">
          <a:xfrm>
            <a:off x="763588" y="606425"/>
            <a:ext cx="508000" cy="1987550"/>
          </a:xfrm>
          <a:custGeom>
            <a:avLst/>
            <a:gdLst>
              <a:gd name="T0" fmla="*/ 0 w 416"/>
              <a:gd name="T1" fmla="*/ 1788 h 1788"/>
              <a:gd name="T2" fmla="*/ 412 w 416"/>
              <a:gd name="T3" fmla="*/ 1380 h 1788"/>
              <a:gd name="T4" fmla="*/ 416 w 416"/>
              <a:gd name="T5" fmla="*/ 0 h 1788"/>
              <a:gd name="T6" fmla="*/ 4 w 416"/>
              <a:gd name="T7" fmla="*/ 412 h 1788"/>
              <a:gd name="T8" fmla="*/ 0 w 416"/>
              <a:gd name="T9" fmla="*/ 1788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1788">
                <a:moveTo>
                  <a:pt x="0" y="1788"/>
                </a:moveTo>
                <a:lnTo>
                  <a:pt x="412" y="1380"/>
                </a:lnTo>
                <a:lnTo>
                  <a:pt x="416" y="0"/>
                </a:lnTo>
                <a:lnTo>
                  <a:pt x="4" y="412"/>
                </a:lnTo>
                <a:lnTo>
                  <a:pt x="0" y="1788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9050" cap="sq" cmpd="sng">
            <a:solidFill>
              <a:srgbClr val="33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8632" name="Text Box 24"/>
          <p:cNvSpPr txBox="1">
            <a:spLocks noChangeArrowheads="1"/>
          </p:cNvSpPr>
          <p:nvPr/>
        </p:nvSpPr>
        <p:spPr bwMode="auto">
          <a:xfrm>
            <a:off x="3851275" y="115888"/>
            <a:ext cx="518477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Кроме сколов в условиях чистого сдвига перпендикулярно растяжению формируются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трещины отрыва</a:t>
            </a:r>
            <a:r>
              <a:rPr lang="ru-RU" altLang="ru-RU" b="0">
                <a:solidFill>
                  <a:srgbClr val="000000"/>
                </a:solidFill>
              </a:rPr>
              <a:t>, которые заполняются гидротермальными минералами (кварц, кальцит и пр.), а также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сбросы</a:t>
            </a:r>
            <a:r>
              <a:rPr lang="ru-RU" altLang="ru-RU" b="0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грабены</a:t>
            </a:r>
            <a:r>
              <a:rPr lang="ru-RU" altLang="ru-RU" b="0">
                <a:solidFill>
                  <a:srgbClr val="000000"/>
                </a:solidFill>
              </a:rPr>
              <a:t> и др. </a:t>
            </a:r>
            <a:r>
              <a:rPr lang="ru-RU" altLang="ru-RU">
                <a:solidFill>
                  <a:srgbClr val="000000"/>
                </a:solidFill>
              </a:rPr>
              <a:t>структуры растяжения</a:t>
            </a:r>
            <a:r>
              <a:rPr lang="ru-RU" altLang="ru-RU"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08633" name="Text Box 25"/>
          <p:cNvSpPr txBox="1">
            <a:spLocks noChangeArrowheads="1"/>
          </p:cNvSpPr>
          <p:nvPr/>
        </p:nvSpPr>
        <p:spPr bwMode="auto">
          <a:xfrm>
            <a:off x="0" y="2803525"/>
            <a:ext cx="6588125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5000"/>
              </a:lnSpc>
            </a:pPr>
            <a:r>
              <a:rPr lang="ru-RU" altLang="ru-RU" b="0">
                <a:solidFill>
                  <a:srgbClr val="000000"/>
                </a:solidFill>
              </a:rPr>
              <a:t>Реальное положение конкретных трещин в пространстве может отличаться от теоретического (иногда весьма существенно) в силу неоднородности деформируемой породы. Поэтому для них обычно определяют среднестатистическое значение</a:t>
            </a:r>
          </a:p>
        </p:txBody>
      </p:sp>
      <p:sp>
        <p:nvSpPr>
          <p:cNvPr id="708634" name="Text Box 26"/>
          <p:cNvSpPr txBox="1">
            <a:spLocks noChangeArrowheads="1"/>
          </p:cNvSpPr>
          <p:nvPr/>
        </p:nvSpPr>
        <p:spPr bwMode="auto">
          <a:xfrm>
            <a:off x="3348038" y="115888"/>
            <a:ext cx="433387" cy="5318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0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70863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393950" cy="2393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3" name="Rectangle 5"/>
          <p:cNvSpPr>
            <a:spLocks noChangeAspect="1" noChangeArrowheads="1"/>
          </p:cNvSpPr>
          <p:nvPr/>
        </p:nvSpPr>
        <p:spPr bwMode="auto">
          <a:xfrm>
            <a:off x="668338" y="1066800"/>
            <a:ext cx="1878012" cy="1535113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rgbClr val="0000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8631" name="AutoShape 23"/>
          <p:cNvSpPr>
            <a:spLocks noChangeAspect="1" noChangeArrowheads="1"/>
          </p:cNvSpPr>
          <p:nvPr/>
        </p:nvSpPr>
        <p:spPr bwMode="auto">
          <a:xfrm rot="18600000">
            <a:off x="1177131" y="1415257"/>
            <a:ext cx="747713" cy="469900"/>
          </a:xfrm>
          <a:prstGeom prst="chevron">
            <a:avLst>
              <a:gd name="adj" fmla="val 39780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BottomLeft">
              <a:rot lat="19199999" lon="9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8627" name="AutoShape 19"/>
          <p:cNvSpPr>
            <a:spLocks noChangeAspect="1" noChangeArrowheads="1"/>
          </p:cNvSpPr>
          <p:nvPr/>
        </p:nvSpPr>
        <p:spPr bwMode="auto">
          <a:xfrm>
            <a:off x="2754313" y="1449388"/>
            <a:ext cx="879475" cy="481012"/>
          </a:xfrm>
          <a:prstGeom prst="rightArrow">
            <a:avLst>
              <a:gd name="adj1" fmla="val 50000"/>
              <a:gd name="adj2" fmla="val 45710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Left">
              <a:rot lat="1500000" lon="120000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708655" name="Group 47"/>
          <p:cNvGrpSpPr>
            <a:grpSpLocks/>
          </p:cNvGrpSpPr>
          <p:nvPr/>
        </p:nvGrpSpPr>
        <p:grpSpPr bwMode="auto">
          <a:xfrm>
            <a:off x="36513" y="3860800"/>
            <a:ext cx="9107487" cy="2852738"/>
            <a:chOff x="23" y="2432"/>
            <a:chExt cx="5737" cy="1797"/>
          </a:xfrm>
        </p:grpSpPr>
        <p:sp>
          <p:nvSpPr>
            <p:cNvPr id="708637" name="AutoShape 29"/>
            <p:cNvSpPr>
              <a:spLocks noChangeArrowheads="1"/>
            </p:cNvSpPr>
            <p:nvPr/>
          </p:nvSpPr>
          <p:spPr bwMode="auto">
            <a:xfrm rot="7800000">
              <a:off x="1096" y="2542"/>
              <a:ext cx="516" cy="295"/>
            </a:xfrm>
            <a:prstGeom prst="chevron">
              <a:avLst>
                <a:gd name="adj" fmla="val 43729"/>
              </a:avLst>
            </a:prstGeom>
            <a:solidFill>
              <a:srgbClr val="FF00FF">
                <a:alpha val="50000"/>
              </a:srgbClr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BottomLeft">
                <a:rot lat="19199999" lon="9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08638" name="AutoShape 30"/>
            <p:cNvSpPr>
              <a:spLocks noChangeArrowheads="1"/>
            </p:cNvSpPr>
            <p:nvPr/>
          </p:nvSpPr>
          <p:spPr bwMode="auto">
            <a:xfrm rot="10800000">
              <a:off x="23" y="3206"/>
              <a:ext cx="554" cy="332"/>
            </a:xfrm>
            <a:prstGeom prst="rightArrow">
              <a:avLst>
                <a:gd name="adj1" fmla="val 50000"/>
                <a:gd name="adj2" fmla="val 41717"/>
              </a:avLst>
            </a:prstGeom>
            <a:solidFill>
              <a:srgbClr val="FF00FF">
                <a:alpha val="50000"/>
              </a:srgbClr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BottomLeft">
                <a:rot lat="150000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08639" name="Rectangle 31"/>
            <p:cNvSpPr>
              <a:spLocks noChangeAspect="1" noChangeArrowheads="1"/>
            </p:cNvSpPr>
            <p:nvPr/>
          </p:nvSpPr>
          <p:spPr bwMode="auto">
            <a:xfrm>
              <a:off x="422" y="3169"/>
              <a:ext cx="1183" cy="1060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1801800" prstMaterial="legacyWireframe">
              <a:bevelT w="13500" h="13500" prst="angle"/>
              <a:bevelB w="13500" h="13500" prst="angle"/>
              <a:extrusionClr>
                <a:srgbClr val="000000"/>
              </a:extrusionClr>
              <a:contourClr>
                <a:srgbClr val="00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08640" name="Freeform 32"/>
            <p:cNvSpPr>
              <a:spLocks/>
            </p:cNvSpPr>
            <p:nvPr/>
          </p:nvSpPr>
          <p:spPr bwMode="auto">
            <a:xfrm>
              <a:off x="416" y="3199"/>
              <a:ext cx="1501" cy="585"/>
            </a:xfrm>
            <a:custGeom>
              <a:avLst/>
              <a:gdLst>
                <a:gd name="T0" fmla="*/ 0 w 1950"/>
                <a:gd name="T1" fmla="*/ 762 h 762"/>
                <a:gd name="T2" fmla="*/ 1542 w 1950"/>
                <a:gd name="T3" fmla="*/ 756 h 762"/>
                <a:gd name="T4" fmla="*/ 1950 w 1950"/>
                <a:gd name="T5" fmla="*/ 0 h 762"/>
                <a:gd name="T6" fmla="*/ 414 w 1950"/>
                <a:gd name="T7" fmla="*/ 0 h 762"/>
                <a:gd name="T8" fmla="*/ 0 w 1950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0" h="762">
                  <a:moveTo>
                    <a:pt x="0" y="762"/>
                  </a:moveTo>
                  <a:lnTo>
                    <a:pt x="1542" y="756"/>
                  </a:lnTo>
                  <a:lnTo>
                    <a:pt x="1950" y="0"/>
                  </a:lnTo>
                  <a:lnTo>
                    <a:pt x="414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CCFFFF">
                <a:alpha val="50000"/>
              </a:srgbClr>
            </a:solidFill>
            <a:ln w="19050" cap="sq" cmpd="sng">
              <a:solidFill>
                <a:srgbClr val="3399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8641" name="AutoShape 33"/>
            <p:cNvSpPr>
              <a:spLocks noChangeArrowheads="1"/>
            </p:cNvSpPr>
            <p:nvPr/>
          </p:nvSpPr>
          <p:spPr bwMode="auto">
            <a:xfrm>
              <a:off x="1736" y="3433"/>
              <a:ext cx="554" cy="332"/>
            </a:xfrm>
            <a:prstGeom prst="rightArrow">
              <a:avLst>
                <a:gd name="adj1" fmla="val 50000"/>
                <a:gd name="adj2" fmla="val 41717"/>
              </a:avLst>
            </a:prstGeom>
            <a:solidFill>
              <a:srgbClr val="FF00FF">
                <a:alpha val="50000"/>
              </a:srgbClr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BottomLeft">
                <a:rot lat="1500000" lon="12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08642" name="Freeform 34"/>
            <p:cNvSpPr>
              <a:spLocks/>
            </p:cNvSpPr>
            <p:nvPr/>
          </p:nvSpPr>
          <p:spPr bwMode="auto">
            <a:xfrm>
              <a:off x="411" y="2950"/>
              <a:ext cx="1506" cy="678"/>
            </a:xfrm>
            <a:custGeom>
              <a:avLst/>
              <a:gdLst>
                <a:gd name="T0" fmla="*/ 0 w 1956"/>
                <a:gd name="T1" fmla="*/ 882 h 882"/>
                <a:gd name="T2" fmla="*/ 1548 w 1956"/>
                <a:gd name="T3" fmla="*/ 882 h 882"/>
                <a:gd name="T4" fmla="*/ 1596 w 1956"/>
                <a:gd name="T5" fmla="*/ 558 h 882"/>
                <a:gd name="T6" fmla="*/ 1734 w 1956"/>
                <a:gd name="T7" fmla="*/ 432 h 882"/>
                <a:gd name="T8" fmla="*/ 1734 w 1956"/>
                <a:gd name="T9" fmla="*/ 294 h 882"/>
                <a:gd name="T10" fmla="*/ 1860 w 1956"/>
                <a:gd name="T11" fmla="*/ 228 h 882"/>
                <a:gd name="T12" fmla="*/ 1866 w 1956"/>
                <a:gd name="T13" fmla="*/ 84 h 882"/>
                <a:gd name="T14" fmla="*/ 1956 w 1956"/>
                <a:gd name="T15" fmla="*/ 0 h 882"/>
                <a:gd name="T16" fmla="*/ 420 w 1956"/>
                <a:gd name="T17" fmla="*/ 0 h 882"/>
                <a:gd name="T18" fmla="*/ 330 w 1956"/>
                <a:gd name="T19" fmla="*/ 96 h 882"/>
                <a:gd name="T20" fmla="*/ 318 w 1956"/>
                <a:gd name="T21" fmla="*/ 252 h 882"/>
                <a:gd name="T22" fmla="*/ 204 w 1956"/>
                <a:gd name="T23" fmla="*/ 312 h 882"/>
                <a:gd name="T24" fmla="*/ 204 w 1956"/>
                <a:gd name="T25" fmla="*/ 456 h 882"/>
                <a:gd name="T26" fmla="*/ 78 w 1956"/>
                <a:gd name="T27" fmla="*/ 546 h 882"/>
                <a:gd name="T28" fmla="*/ 0 w 1956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6" h="882">
                  <a:moveTo>
                    <a:pt x="0" y="882"/>
                  </a:moveTo>
                  <a:lnTo>
                    <a:pt x="1548" y="882"/>
                  </a:lnTo>
                  <a:cubicBezTo>
                    <a:pt x="1548" y="882"/>
                    <a:pt x="1560" y="618"/>
                    <a:pt x="1596" y="558"/>
                  </a:cubicBezTo>
                  <a:cubicBezTo>
                    <a:pt x="1632" y="498"/>
                    <a:pt x="1710" y="516"/>
                    <a:pt x="1734" y="432"/>
                  </a:cubicBezTo>
                  <a:cubicBezTo>
                    <a:pt x="1758" y="348"/>
                    <a:pt x="1692" y="372"/>
                    <a:pt x="1734" y="294"/>
                  </a:cubicBezTo>
                  <a:cubicBezTo>
                    <a:pt x="1776" y="216"/>
                    <a:pt x="1818" y="282"/>
                    <a:pt x="1860" y="228"/>
                  </a:cubicBezTo>
                  <a:cubicBezTo>
                    <a:pt x="1902" y="174"/>
                    <a:pt x="1850" y="122"/>
                    <a:pt x="1866" y="84"/>
                  </a:cubicBezTo>
                  <a:lnTo>
                    <a:pt x="1956" y="0"/>
                  </a:lnTo>
                  <a:lnTo>
                    <a:pt x="420" y="0"/>
                  </a:lnTo>
                  <a:lnTo>
                    <a:pt x="330" y="96"/>
                  </a:lnTo>
                  <a:cubicBezTo>
                    <a:pt x="313" y="138"/>
                    <a:pt x="366" y="180"/>
                    <a:pt x="318" y="252"/>
                  </a:cubicBezTo>
                  <a:cubicBezTo>
                    <a:pt x="297" y="288"/>
                    <a:pt x="240" y="240"/>
                    <a:pt x="204" y="312"/>
                  </a:cubicBezTo>
                  <a:cubicBezTo>
                    <a:pt x="185" y="346"/>
                    <a:pt x="234" y="384"/>
                    <a:pt x="204" y="456"/>
                  </a:cubicBezTo>
                  <a:cubicBezTo>
                    <a:pt x="183" y="495"/>
                    <a:pt x="112" y="475"/>
                    <a:pt x="78" y="546"/>
                  </a:cubicBezTo>
                  <a:cubicBezTo>
                    <a:pt x="44" y="617"/>
                    <a:pt x="16" y="812"/>
                    <a:pt x="0" y="882"/>
                  </a:cubicBezTo>
                  <a:close/>
                </a:path>
              </a:pathLst>
            </a:custGeom>
            <a:solidFill>
              <a:srgbClr val="CCFFFF">
                <a:alpha val="50000"/>
              </a:srgbClr>
            </a:solidFill>
            <a:ln w="19050" cap="sq" cmpd="sng">
              <a:solidFill>
                <a:srgbClr val="3399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8643" name="AutoShape 35"/>
            <p:cNvSpPr>
              <a:spLocks noChangeArrowheads="1"/>
            </p:cNvSpPr>
            <p:nvPr/>
          </p:nvSpPr>
          <p:spPr bwMode="auto">
            <a:xfrm rot="18600000">
              <a:off x="720" y="3424"/>
              <a:ext cx="516" cy="296"/>
            </a:xfrm>
            <a:prstGeom prst="chevron">
              <a:avLst>
                <a:gd name="adj" fmla="val 43581"/>
              </a:avLst>
            </a:prstGeom>
            <a:solidFill>
              <a:srgbClr val="FF00FF">
                <a:alpha val="50000"/>
              </a:srgbClr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ObliqueBottomLeft">
                <a:rot lat="19199999" lon="9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08644" name="AutoShape 36"/>
            <p:cNvSpPr>
              <a:spLocks noChangeArrowheads="1"/>
            </p:cNvSpPr>
            <p:nvPr/>
          </p:nvSpPr>
          <p:spPr bwMode="auto">
            <a:xfrm rot="-3644168">
              <a:off x="1296" y="3495"/>
              <a:ext cx="368" cy="16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w="12700" cap="sq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8647" name="Text Box 39"/>
            <p:cNvSpPr txBox="1">
              <a:spLocks noChangeArrowheads="1"/>
            </p:cNvSpPr>
            <p:nvPr/>
          </p:nvSpPr>
          <p:spPr bwMode="auto">
            <a:xfrm>
              <a:off x="2426" y="3200"/>
              <a:ext cx="3334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ru-RU" altLang="ru-RU" b="0">
                  <a:solidFill>
                    <a:srgbClr val="000000"/>
                  </a:solidFill>
                </a:rPr>
                <a:t>Кроме сколов и отрывов в условиях чистого сдвига перпендикулярно сжатию формируются </a:t>
              </a:r>
              <a:r>
                <a:rPr lang="ru-RU" altLang="ru-RU">
                  <a:solidFill>
                    <a:srgbClr val="000000"/>
                  </a:solidFill>
                  <a:latin typeface="Arial" panose="020B0604020202020204" pitchFamily="34" charset="0"/>
                </a:rPr>
                <a:t>надвиги</a:t>
              </a:r>
              <a:r>
                <a:rPr lang="ru-RU" altLang="ru-RU" b="0">
                  <a:solidFill>
                    <a:srgbClr val="000000"/>
                  </a:solidFill>
                </a:rPr>
                <a:t>,</a:t>
              </a:r>
              <a:r>
                <a:rPr lang="ru-RU" altLang="ru-RU" b="0"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altLang="ru-RU">
                  <a:solidFill>
                    <a:srgbClr val="000000"/>
                  </a:solidFill>
                  <a:latin typeface="Arial" panose="020B0604020202020204" pitchFamily="34" charset="0"/>
                </a:rPr>
                <a:t>взбросы</a:t>
              </a:r>
              <a:r>
                <a:rPr lang="ru-RU" altLang="ru-RU" b="0">
                  <a:solidFill>
                    <a:srgbClr val="000000"/>
                  </a:solidFill>
                </a:rPr>
                <a:t>,</a:t>
              </a:r>
              <a:r>
                <a:rPr lang="ru-RU" altLang="ru-RU" b="0"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altLang="ru-RU">
                  <a:solidFill>
                    <a:srgbClr val="000000"/>
                  </a:solidFill>
                  <a:latin typeface="Arial" panose="020B0604020202020204" pitchFamily="34" charset="0"/>
                </a:rPr>
                <a:t>складки</a:t>
              </a:r>
              <a:r>
                <a:rPr lang="ru-RU" altLang="ru-RU" b="0">
                  <a:solidFill>
                    <a:srgbClr val="000000"/>
                  </a:solidFill>
                </a:rPr>
                <a:t>, </a:t>
              </a:r>
            </a:p>
            <a:p>
              <a:pPr>
                <a:lnSpc>
                  <a:spcPct val="85000"/>
                </a:lnSpc>
              </a:pPr>
              <a:r>
                <a:rPr lang="ru-RU" altLang="ru-RU" b="0">
                  <a:solidFill>
                    <a:srgbClr val="000000"/>
                  </a:solidFill>
                </a:rPr>
                <a:t>т.е. разнообразные </a:t>
              </a:r>
              <a:r>
                <a:rPr lang="ru-RU" altLang="ru-RU">
                  <a:solidFill>
                    <a:srgbClr val="000000"/>
                  </a:solidFill>
                </a:rPr>
                <a:t>структуры сжатия</a:t>
              </a:r>
            </a:p>
          </p:txBody>
        </p:sp>
        <p:sp>
          <p:nvSpPr>
            <p:cNvPr id="708648" name="Text Box 40"/>
            <p:cNvSpPr txBox="1">
              <a:spLocks noChangeArrowheads="1"/>
            </p:cNvSpPr>
            <p:nvPr/>
          </p:nvSpPr>
          <p:spPr bwMode="auto">
            <a:xfrm>
              <a:off x="2109" y="2795"/>
              <a:ext cx="273" cy="3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 b="0"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708652" name="Freeform 44"/>
            <p:cNvSpPr>
              <a:spLocks/>
            </p:cNvSpPr>
            <p:nvPr/>
          </p:nvSpPr>
          <p:spPr bwMode="auto">
            <a:xfrm>
              <a:off x="420" y="3168"/>
              <a:ext cx="1184" cy="1"/>
            </a:xfrm>
            <a:custGeom>
              <a:avLst/>
              <a:gdLst>
                <a:gd name="T0" fmla="*/ 0 w 1184"/>
                <a:gd name="T1" fmla="*/ 0 h 1"/>
                <a:gd name="T2" fmla="*/ 1184 w 11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4" h="1">
                  <a:moveTo>
                    <a:pt x="0" y="0"/>
                  </a:moveTo>
                  <a:lnTo>
                    <a:pt x="1184" y="0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8653" name="Freeform 45"/>
            <p:cNvSpPr>
              <a:spLocks/>
            </p:cNvSpPr>
            <p:nvPr/>
          </p:nvSpPr>
          <p:spPr bwMode="auto">
            <a:xfrm>
              <a:off x="1604" y="2760"/>
              <a:ext cx="409" cy="410"/>
            </a:xfrm>
            <a:custGeom>
              <a:avLst/>
              <a:gdLst>
                <a:gd name="T0" fmla="*/ 0 w 409"/>
                <a:gd name="T1" fmla="*/ 410 h 410"/>
                <a:gd name="T2" fmla="*/ 409 w 409"/>
                <a:gd name="T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410">
                  <a:moveTo>
                    <a:pt x="0" y="410"/>
                  </a:moveTo>
                  <a:lnTo>
                    <a:pt x="409" y="0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8654" name="Freeform 46"/>
            <p:cNvSpPr>
              <a:spLocks/>
            </p:cNvSpPr>
            <p:nvPr/>
          </p:nvSpPr>
          <p:spPr bwMode="auto">
            <a:xfrm>
              <a:off x="1605" y="3170"/>
              <a:ext cx="1" cy="1059"/>
            </a:xfrm>
            <a:custGeom>
              <a:avLst/>
              <a:gdLst>
                <a:gd name="T0" fmla="*/ 0 w 1"/>
                <a:gd name="T1" fmla="*/ 0 h 1059"/>
                <a:gd name="T2" fmla="*/ 0 w 1"/>
                <a:gd name="T3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59">
                  <a:moveTo>
                    <a:pt x="0" y="0"/>
                  </a:moveTo>
                  <a:lnTo>
                    <a:pt x="0" y="1059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2" name="Text Box 8"/>
          <p:cNvSpPr txBox="1">
            <a:spLocks noChangeArrowheads="1"/>
          </p:cNvSpPr>
          <p:nvPr/>
        </p:nvSpPr>
        <p:spPr bwMode="auto">
          <a:xfrm>
            <a:off x="34925" y="112713"/>
            <a:ext cx="91090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"Сдвиги" (сколы) Андерсона отвечают морфологическому типу</a:t>
            </a:r>
            <a:r>
              <a:rPr lang="en-US" altLang="ru-RU" b="0">
                <a:solidFill>
                  <a:srgbClr val="000000"/>
                </a:solidFill>
              </a:rPr>
              <a:t> </a:t>
            </a:r>
            <a:r>
              <a:rPr lang="ru-RU" altLang="ru-RU" b="0">
                <a:solidFill>
                  <a:srgbClr val="000000"/>
                </a:solidFill>
              </a:rPr>
              <a:t>разрывов "сдвиги" только при горизонтальной ориентировке главных минимального и максимального напряжений! При вертикальной ориентировке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эти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b="0">
                <a:solidFill>
                  <a:srgbClr val="000000"/>
                </a:solidFill>
              </a:rPr>
              <a:t>сколы будут "надвигами", а при горизонтальной ориентировке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b="0">
                <a:solidFill>
                  <a:srgbClr val="000000"/>
                </a:solidFill>
              </a:rPr>
              <a:t>– "сбросами"</a:t>
            </a:r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 rot="-5400000">
            <a:off x="361950" y="1663700"/>
            <a:ext cx="3451225" cy="3527425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722960" name="Text Box 16"/>
          <p:cNvSpPr txBox="1">
            <a:spLocks noChangeArrowheads="1"/>
          </p:cNvSpPr>
          <p:nvPr/>
        </p:nvSpPr>
        <p:spPr bwMode="auto">
          <a:xfrm>
            <a:off x="1579563" y="196215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2961" name="Text Box 17"/>
          <p:cNvSpPr txBox="1">
            <a:spLocks noChangeArrowheads="1"/>
          </p:cNvSpPr>
          <p:nvPr/>
        </p:nvSpPr>
        <p:spPr bwMode="auto">
          <a:xfrm>
            <a:off x="2289175" y="45005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2962" name="Text Box 18"/>
          <p:cNvSpPr txBox="1">
            <a:spLocks noChangeArrowheads="1"/>
          </p:cNvSpPr>
          <p:nvPr/>
        </p:nvSpPr>
        <p:spPr bwMode="auto">
          <a:xfrm>
            <a:off x="539750" y="36195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en-US" altLang="ru-RU" sz="2400" b="0" baseline="-25000">
              <a:solidFill>
                <a:srgbClr val="000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722963" name="Text Box 19"/>
          <p:cNvSpPr txBox="1">
            <a:spLocks noChangeArrowheads="1"/>
          </p:cNvSpPr>
          <p:nvPr/>
        </p:nvSpPr>
        <p:spPr bwMode="auto">
          <a:xfrm>
            <a:off x="3263900" y="348932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en-US" altLang="ru-RU" sz="2400" b="0" baseline="-25000">
              <a:solidFill>
                <a:srgbClr val="000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722964" name="Line 20"/>
          <p:cNvSpPr>
            <a:spLocks noChangeShapeType="1"/>
          </p:cNvSpPr>
          <p:nvPr/>
        </p:nvSpPr>
        <p:spPr bwMode="auto">
          <a:xfrm rot="-5400000">
            <a:off x="1300956" y="2423319"/>
            <a:ext cx="1779588" cy="2279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65" name="Line 21"/>
          <p:cNvSpPr>
            <a:spLocks noChangeShapeType="1"/>
          </p:cNvSpPr>
          <p:nvPr/>
        </p:nvSpPr>
        <p:spPr bwMode="auto">
          <a:xfrm rot="16200000" flipH="1">
            <a:off x="1449388" y="2293938"/>
            <a:ext cx="1484312" cy="2538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66" name="Line 22"/>
          <p:cNvSpPr>
            <a:spLocks noChangeShapeType="1"/>
          </p:cNvSpPr>
          <p:nvPr/>
        </p:nvSpPr>
        <p:spPr bwMode="auto">
          <a:xfrm rot="-5400000">
            <a:off x="2116932" y="2659856"/>
            <a:ext cx="147638" cy="1889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67" name="Line 23"/>
          <p:cNvSpPr>
            <a:spLocks noChangeShapeType="1"/>
          </p:cNvSpPr>
          <p:nvPr/>
        </p:nvSpPr>
        <p:spPr bwMode="auto">
          <a:xfrm rot="-5400000">
            <a:off x="2116932" y="2585244"/>
            <a:ext cx="147637" cy="1889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2296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996950" y="3019425"/>
            <a:ext cx="3397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7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/>
          <a:stretch>
            <a:fillRect/>
          </a:stretch>
        </p:blipFill>
        <p:spPr bwMode="auto">
          <a:xfrm rot="-2145233">
            <a:off x="2940050" y="2944813"/>
            <a:ext cx="320675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7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3"/>
          <a:stretch>
            <a:fillRect/>
          </a:stretch>
        </p:blipFill>
        <p:spPr bwMode="auto">
          <a:xfrm rot="-2145233">
            <a:off x="2860675" y="2749550"/>
            <a:ext cx="32067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7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2"/>
          <a:stretch>
            <a:fillRect/>
          </a:stretch>
        </p:blipFill>
        <p:spPr bwMode="auto">
          <a:xfrm rot="1593903">
            <a:off x="1050925" y="2820988"/>
            <a:ext cx="3397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73" name="AutoShape 29"/>
          <p:cNvSpPr>
            <a:spLocks noChangeAspect="1" noChangeArrowheads="1"/>
          </p:cNvSpPr>
          <p:nvPr/>
        </p:nvSpPr>
        <p:spPr bwMode="auto">
          <a:xfrm rot="-305411">
            <a:off x="922338" y="3341688"/>
            <a:ext cx="242887" cy="650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2974" name="AutoShape 30"/>
          <p:cNvSpPr>
            <a:spLocks noChangeAspect="1" noChangeArrowheads="1"/>
          </p:cNvSpPr>
          <p:nvPr/>
        </p:nvSpPr>
        <p:spPr bwMode="auto">
          <a:xfrm rot="-305411" flipH="1" flipV="1">
            <a:off x="3203575" y="3138488"/>
            <a:ext cx="242888" cy="6492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2976" name="AutoShape 32"/>
          <p:cNvSpPr>
            <a:spLocks noChangeArrowheads="1"/>
          </p:cNvSpPr>
          <p:nvPr/>
        </p:nvSpPr>
        <p:spPr bwMode="auto">
          <a:xfrm rot="-5547179" flipH="1" flipV="1">
            <a:off x="1885950" y="4402138"/>
            <a:ext cx="741363" cy="198437"/>
          </a:xfrm>
          <a:prstGeom prst="notchedRightArrow">
            <a:avLst>
              <a:gd name="adj1" fmla="val 50000"/>
              <a:gd name="adj2" fmla="val 93400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2981" name="Text Box 37"/>
          <p:cNvSpPr txBox="1">
            <a:spLocks noChangeArrowheads="1"/>
          </p:cNvSpPr>
          <p:nvPr/>
        </p:nvSpPr>
        <p:spPr bwMode="auto">
          <a:xfrm>
            <a:off x="2303463" y="1701800"/>
            <a:ext cx="132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Разрез</a:t>
            </a:r>
          </a:p>
        </p:txBody>
      </p:sp>
      <p:sp>
        <p:nvSpPr>
          <p:cNvPr id="722983" name="Freeform 39"/>
          <p:cNvSpPr>
            <a:spLocks/>
          </p:cNvSpPr>
          <p:nvPr/>
        </p:nvSpPr>
        <p:spPr bwMode="auto">
          <a:xfrm>
            <a:off x="323850" y="2597150"/>
            <a:ext cx="3514725" cy="339725"/>
          </a:xfrm>
          <a:custGeom>
            <a:avLst/>
            <a:gdLst>
              <a:gd name="T0" fmla="*/ 0 w 1905"/>
              <a:gd name="T1" fmla="*/ 174 h 174"/>
              <a:gd name="T2" fmla="*/ 106 w 1905"/>
              <a:gd name="T3" fmla="*/ 150 h 174"/>
              <a:gd name="T4" fmla="*/ 326 w 1905"/>
              <a:gd name="T5" fmla="*/ 114 h 174"/>
              <a:gd name="T6" fmla="*/ 404 w 1905"/>
              <a:gd name="T7" fmla="*/ 42 h 174"/>
              <a:gd name="T8" fmla="*/ 552 w 1905"/>
              <a:gd name="T9" fmla="*/ 38 h 174"/>
              <a:gd name="T10" fmla="*/ 702 w 1905"/>
              <a:gd name="T11" fmla="*/ 128 h 174"/>
              <a:gd name="T12" fmla="*/ 852 w 1905"/>
              <a:gd name="T13" fmla="*/ 128 h 174"/>
              <a:gd name="T14" fmla="*/ 953 w 1905"/>
              <a:gd name="T15" fmla="*/ 128 h 174"/>
              <a:gd name="T16" fmla="*/ 1003 w 1905"/>
              <a:gd name="T17" fmla="*/ 128 h 174"/>
              <a:gd name="T18" fmla="*/ 1053 w 1905"/>
              <a:gd name="T19" fmla="*/ 128 h 174"/>
              <a:gd name="T20" fmla="*/ 1203 w 1905"/>
              <a:gd name="T21" fmla="*/ 83 h 174"/>
              <a:gd name="T22" fmla="*/ 1295 w 1905"/>
              <a:gd name="T23" fmla="*/ 51 h 174"/>
              <a:gd name="T24" fmla="*/ 1421 w 1905"/>
              <a:gd name="T25" fmla="*/ 60 h 174"/>
              <a:gd name="T26" fmla="*/ 1508 w 1905"/>
              <a:gd name="T27" fmla="*/ 36 h 174"/>
              <a:gd name="T28" fmla="*/ 1595 w 1905"/>
              <a:gd name="T29" fmla="*/ 0 h 174"/>
              <a:gd name="T30" fmla="*/ 1622 w 1905"/>
              <a:gd name="T31" fmla="*/ 33 h 174"/>
              <a:gd name="T32" fmla="*/ 1685 w 1905"/>
              <a:gd name="T33" fmla="*/ 63 h 174"/>
              <a:gd name="T34" fmla="*/ 1855 w 1905"/>
              <a:gd name="T35" fmla="*/ 83 h 174"/>
              <a:gd name="T36" fmla="*/ 1905 w 1905"/>
              <a:gd name="T37" fmla="*/ 12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05" h="174">
                <a:moveTo>
                  <a:pt x="0" y="174"/>
                </a:moveTo>
                <a:cubicBezTo>
                  <a:pt x="18" y="170"/>
                  <a:pt x="52" y="160"/>
                  <a:pt x="106" y="150"/>
                </a:cubicBezTo>
                <a:cubicBezTo>
                  <a:pt x="160" y="140"/>
                  <a:pt x="276" y="132"/>
                  <a:pt x="326" y="114"/>
                </a:cubicBezTo>
                <a:cubicBezTo>
                  <a:pt x="376" y="96"/>
                  <a:pt x="366" y="55"/>
                  <a:pt x="404" y="42"/>
                </a:cubicBezTo>
                <a:cubicBezTo>
                  <a:pt x="442" y="29"/>
                  <a:pt x="502" y="24"/>
                  <a:pt x="552" y="38"/>
                </a:cubicBezTo>
                <a:cubicBezTo>
                  <a:pt x="602" y="52"/>
                  <a:pt x="652" y="113"/>
                  <a:pt x="702" y="128"/>
                </a:cubicBezTo>
                <a:cubicBezTo>
                  <a:pt x="752" y="143"/>
                  <a:pt x="810" y="128"/>
                  <a:pt x="852" y="128"/>
                </a:cubicBezTo>
                <a:cubicBezTo>
                  <a:pt x="894" y="128"/>
                  <a:pt x="928" y="128"/>
                  <a:pt x="953" y="128"/>
                </a:cubicBezTo>
                <a:cubicBezTo>
                  <a:pt x="978" y="128"/>
                  <a:pt x="986" y="128"/>
                  <a:pt x="1003" y="128"/>
                </a:cubicBezTo>
                <a:cubicBezTo>
                  <a:pt x="1019" y="128"/>
                  <a:pt x="1019" y="135"/>
                  <a:pt x="1053" y="128"/>
                </a:cubicBezTo>
                <a:cubicBezTo>
                  <a:pt x="1086" y="121"/>
                  <a:pt x="1163" y="96"/>
                  <a:pt x="1203" y="83"/>
                </a:cubicBezTo>
                <a:cubicBezTo>
                  <a:pt x="1243" y="70"/>
                  <a:pt x="1259" y="55"/>
                  <a:pt x="1295" y="51"/>
                </a:cubicBezTo>
                <a:cubicBezTo>
                  <a:pt x="1331" y="47"/>
                  <a:pt x="1386" y="62"/>
                  <a:pt x="1421" y="60"/>
                </a:cubicBezTo>
                <a:cubicBezTo>
                  <a:pt x="1456" y="58"/>
                  <a:pt x="1479" y="46"/>
                  <a:pt x="1508" y="36"/>
                </a:cubicBezTo>
                <a:cubicBezTo>
                  <a:pt x="1537" y="26"/>
                  <a:pt x="1576" y="0"/>
                  <a:pt x="1595" y="0"/>
                </a:cubicBezTo>
                <a:cubicBezTo>
                  <a:pt x="1614" y="0"/>
                  <a:pt x="1607" y="23"/>
                  <a:pt x="1622" y="33"/>
                </a:cubicBezTo>
                <a:cubicBezTo>
                  <a:pt x="1637" y="43"/>
                  <a:pt x="1646" y="55"/>
                  <a:pt x="1685" y="63"/>
                </a:cubicBezTo>
                <a:cubicBezTo>
                  <a:pt x="1724" y="71"/>
                  <a:pt x="1818" y="72"/>
                  <a:pt x="1855" y="83"/>
                </a:cubicBezTo>
                <a:cubicBezTo>
                  <a:pt x="1892" y="94"/>
                  <a:pt x="1896" y="109"/>
                  <a:pt x="1905" y="128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75" name="AutoShape 31"/>
          <p:cNvSpPr>
            <a:spLocks noChangeArrowheads="1"/>
          </p:cNvSpPr>
          <p:nvPr/>
        </p:nvSpPr>
        <p:spPr bwMode="auto">
          <a:xfrm rot="-5547179">
            <a:off x="1810544" y="2677319"/>
            <a:ext cx="741362" cy="196850"/>
          </a:xfrm>
          <a:prstGeom prst="notchedRightArrow">
            <a:avLst>
              <a:gd name="adj1" fmla="val 50000"/>
              <a:gd name="adj2" fmla="val 94153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2986" name="Rectangle 42"/>
          <p:cNvSpPr>
            <a:spLocks noChangeArrowheads="1"/>
          </p:cNvSpPr>
          <p:nvPr/>
        </p:nvSpPr>
        <p:spPr bwMode="auto">
          <a:xfrm rot="-5400000">
            <a:off x="4968082" y="1450181"/>
            <a:ext cx="3455988" cy="3959225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722987" name="Text Box 43"/>
          <p:cNvSpPr txBox="1">
            <a:spLocks noChangeArrowheads="1"/>
          </p:cNvSpPr>
          <p:nvPr/>
        </p:nvSpPr>
        <p:spPr bwMode="auto">
          <a:xfrm>
            <a:off x="8029575" y="33575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2988" name="Text Box 44"/>
          <p:cNvSpPr txBox="1">
            <a:spLocks noChangeArrowheads="1"/>
          </p:cNvSpPr>
          <p:nvPr/>
        </p:nvSpPr>
        <p:spPr bwMode="auto">
          <a:xfrm>
            <a:off x="5092700" y="3476625"/>
            <a:ext cx="503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2989" name="Text Box 45"/>
          <p:cNvSpPr txBox="1">
            <a:spLocks noChangeArrowheads="1"/>
          </p:cNvSpPr>
          <p:nvPr/>
        </p:nvSpPr>
        <p:spPr bwMode="auto">
          <a:xfrm>
            <a:off x="6596063" y="418782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en-US" altLang="ru-RU" sz="2400" b="0" baseline="-25000">
              <a:solidFill>
                <a:srgbClr val="000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722990" name="Text Box 46"/>
          <p:cNvSpPr txBox="1">
            <a:spLocks noChangeArrowheads="1"/>
          </p:cNvSpPr>
          <p:nvPr/>
        </p:nvSpPr>
        <p:spPr bwMode="auto">
          <a:xfrm>
            <a:off x="6408738" y="223361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en-US" altLang="ru-RU" sz="2400" b="0" baseline="-25000">
              <a:solidFill>
                <a:srgbClr val="000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722991" name="Line 47"/>
          <p:cNvSpPr>
            <a:spLocks noChangeShapeType="1"/>
          </p:cNvSpPr>
          <p:nvPr/>
        </p:nvSpPr>
        <p:spPr bwMode="auto">
          <a:xfrm rot="-5400000">
            <a:off x="5759451" y="2746375"/>
            <a:ext cx="1873250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92" name="Line 48"/>
          <p:cNvSpPr>
            <a:spLocks noChangeShapeType="1"/>
          </p:cNvSpPr>
          <p:nvPr/>
        </p:nvSpPr>
        <p:spPr bwMode="auto">
          <a:xfrm rot="16200000" flipH="1">
            <a:off x="6048375" y="2962275"/>
            <a:ext cx="1655763" cy="1439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22996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3"/>
          <a:stretch>
            <a:fillRect/>
          </a:stretch>
        </p:blipFill>
        <p:spPr bwMode="auto">
          <a:xfrm rot="-2476821">
            <a:off x="6286500" y="3082925"/>
            <a:ext cx="100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98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2"/>
          <a:stretch>
            <a:fillRect/>
          </a:stretch>
        </p:blipFill>
        <p:spPr bwMode="auto">
          <a:xfrm rot="2424760">
            <a:off x="7226300" y="2720975"/>
            <a:ext cx="1127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99" name="AutoShape 55"/>
          <p:cNvSpPr>
            <a:spLocks noChangeAspect="1" noChangeArrowheads="1"/>
          </p:cNvSpPr>
          <p:nvPr/>
        </p:nvSpPr>
        <p:spPr bwMode="auto">
          <a:xfrm rot="-5705411">
            <a:off x="6716713" y="3881438"/>
            <a:ext cx="258762" cy="690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3001" name="AutoShape 57"/>
          <p:cNvSpPr>
            <a:spLocks noChangeArrowheads="1"/>
          </p:cNvSpPr>
          <p:nvPr/>
        </p:nvSpPr>
        <p:spPr bwMode="auto">
          <a:xfrm rot="-10947179" flipH="1" flipV="1">
            <a:off x="7442200" y="3386138"/>
            <a:ext cx="784225" cy="209550"/>
          </a:xfrm>
          <a:prstGeom prst="notchedRightArrow">
            <a:avLst>
              <a:gd name="adj1" fmla="val 50000"/>
              <a:gd name="adj2" fmla="val 93561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3002" name="Text Box 58"/>
          <p:cNvSpPr txBox="1">
            <a:spLocks noChangeArrowheads="1"/>
          </p:cNvSpPr>
          <p:nvPr/>
        </p:nvSpPr>
        <p:spPr bwMode="auto">
          <a:xfrm>
            <a:off x="6938963" y="1701800"/>
            <a:ext cx="132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Разрез</a:t>
            </a:r>
          </a:p>
        </p:txBody>
      </p:sp>
      <p:sp>
        <p:nvSpPr>
          <p:cNvPr id="723003" name="Freeform 59"/>
          <p:cNvSpPr>
            <a:spLocks/>
          </p:cNvSpPr>
          <p:nvPr/>
        </p:nvSpPr>
        <p:spPr bwMode="auto">
          <a:xfrm>
            <a:off x="4716463" y="2598738"/>
            <a:ext cx="3944937" cy="339725"/>
          </a:xfrm>
          <a:custGeom>
            <a:avLst/>
            <a:gdLst>
              <a:gd name="T0" fmla="*/ 0 w 1905"/>
              <a:gd name="T1" fmla="*/ 174 h 174"/>
              <a:gd name="T2" fmla="*/ 106 w 1905"/>
              <a:gd name="T3" fmla="*/ 150 h 174"/>
              <a:gd name="T4" fmla="*/ 326 w 1905"/>
              <a:gd name="T5" fmla="*/ 114 h 174"/>
              <a:gd name="T6" fmla="*/ 404 w 1905"/>
              <a:gd name="T7" fmla="*/ 42 h 174"/>
              <a:gd name="T8" fmla="*/ 552 w 1905"/>
              <a:gd name="T9" fmla="*/ 38 h 174"/>
              <a:gd name="T10" fmla="*/ 702 w 1905"/>
              <a:gd name="T11" fmla="*/ 128 h 174"/>
              <a:gd name="T12" fmla="*/ 852 w 1905"/>
              <a:gd name="T13" fmla="*/ 128 h 174"/>
              <a:gd name="T14" fmla="*/ 953 w 1905"/>
              <a:gd name="T15" fmla="*/ 128 h 174"/>
              <a:gd name="T16" fmla="*/ 1003 w 1905"/>
              <a:gd name="T17" fmla="*/ 128 h 174"/>
              <a:gd name="T18" fmla="*/ 1053 w 1905"/>
              <a:gd name="T19" fmla="*/ 128 h 174"/>
              <a:gd name="T20" fmla="*/ 1203 w 1905"/>
              <a:gd name="T21" fmla="*/ 83 h 174"/>
              <a:gd name="T22" fmla="*/ 1295 w 1905"/>
              <a:gd name="T23" fmla="*/ 51 h 174"/>
              <a:gd name="T24" fmla="*/ 1421 w 1905"/>
              <a:gd name="T25" fmla="*/ 60 h 174"/>
              <a:gd name="T26" fmla="*/ 1508 w 1905"/>
              <a:gd name="T27" fmla="*/ 36 h 174"/>
              <a:gd name="T28" fmla="*/ 1595 w 1905"/>
              <a:gd name="T29" fmla="*/ 0 h 174"/>
              <a:gd name="T30" fmla="*/ 1622 w 1905"/>
              <a:gd name="T31" fmla="*/ 33 h 174"/>
              <a:gd name="T32" fmla="*/ 1685 w 1905"/>
              <a:gd name="T33" fmla="*/ 63 h 174"/>
              <a:gd name="T34" fmla="*/ 1855 w 1905"/>
              <a:gd name="T35" fmla="*/ 83 h 174"/>
              <a:gd name="T36" fmla="*/ 1905 w 1905"/>
              <a:gd name="T37" fmla="*/ 12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05" h="174">
                <a:moveTo>
                  <a:pt x="0" y="174"/>
                </a:moveTo>
                <a:cubicBezTo>
                  <a:pt x="18" y="170"/>
                  <a:pt x="52" y="160"/>
                  <a:pt x="106" y="150"/>
                </a:cubicBezTo>
                <a:cubicBezTo>
                  <a:pt x="160" y="140"/>
                  <a:pt x="276" y="132"/>
                  <a:pt x="326" y="114"/>
                </a:cubicBezTo>
                <a:cubicBezTo>
                  <a:pt x="376" y="96"/>
                  <a:pt x="366" y="55"/>
                  <a:pt x="404" y="42"/>
                </a:cubicBezTo>
                <a:cubicBezTo>
                  <a:pt x="442" y="29"/>
                  <a:pt x="502" y="24"/>
                  <a:pt x="552" y="38"/>
                </a:cubicBezTo>
                <a:cubicBezTo>
                  <a:pt x="602" y="52"/>
                  <a:pt x="652" y="113"/>
                  <a:pt x="702" y="128"/>
                </a:cubicBezTo>
                <a:cubicBezTo>
                  <a:pt x="752" y="143"/>
                  <a:pt x="810" y="128"/>
                  <a:pt x="852" y="128"/>
                </a:cubicBezTo>
                <a:cubicBezTo>
                  <a:pt x="894" y="128"/>
                  <a:pt x="928" y="128"/>
                  <a:pt x="953" y="128"/>
                </a:cubicBezTo>
                <a:cubicBezTo>
                  <a:pt x="978" y="128"/>
                  <a:pt x="986" y="128"/>
                  <a:pt x="1003" y="128"/>
                </a:cubicBezTo>
                <a:cubicBezTo>
                  <a:pt x="1019" y="128"/>
                  <a:pt x="1019" y="135"/>
                  <a:pt x="1053" y="128"/>
                </a:cubicBezTo>
                <a:cubicBezTo>
                  <a:pt x="1086" y="121"/>
                  <a:pt x="1163" y="96"/>
                  <a:pt x="1203" y="83"/>
                </a:cubicBezTo>
                <a:cubicBezTo>
                  <a:pt x="1243" y="70"/>
                  <a:pt x="1259" y="55"/>
                  <a:pt x="1295" y="51"/>
                </a:cubicBezTo>
                <a:cubicBezTo>
                  <a:pt x="1331" y="47"/>
                  <a:pt x="1386" y="62"/>
                  <a:pt x="1421" y="60"/>
                </a:cubicBezTo>
                <a:cubicBezTo>
                  <a:pt x="1456" y="58"/>
                  <a:pt x="1479" y="46"/>
                  <a:pt x="1508" y="36"/>
                </a:cubicBezTo>
                <a:cubicBezTo>
                  <a:pt x="1537" y="26"/>
                  <a:pt x="1576" y="0"/>
                  <a:pt x="1595" y="0"/>
                </a:cubicBezTo>
                <a:cubicBezTo>
                  <a:pt x="1614" y="0"/>
                  <a:pt x="1607" y="23"/>
                  <a:pt x="1622" y="33"/>
                </a:cubicBezTo>
                <a:cubicBezTo>
                  <a:pt x="1637" y="43"/>
                  <a:pt x="1646" y="55"/>
                  <a:pt x="1685" y="63"/>
                </a:cubicBezTo>
                <a:cubicBezTo>
                  <a:pt x="1724" y="71"/>
                  <a:pt x="1818" y="72"/>
                  <a:pt x="1855" y="83"/>
                </a:cubicBezTo>
                <a:cubicBezTo>
                  <a:pt x="1892" y="94"/>
                  <a:pt x="1896" y="109"/>
                  <a:pt x="1905" y="128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004" name="AutoShape 60"/>
          <p:cNvSpPr>
            <a:spLocks noChangeArrowheads="1"/>
          </p:cNvSpPr>
          <p:nvPr/>
        </p:nvSpPr>
        <p:spPr bwMode="auto">
          <a:xfrm rot="-10947179">
            <a:off x="5467350" y="3476625"/>
            <a:ext cx="785813" cy="209550"/>
          </a:xfrm>
          <a:prstGeom prst="notchedRightArrow">
            <a:avLst>
              <a:gd name="adj1" fmla="val 50000"/>
              <a:gd name="adj2" fmla="val 93750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23006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606">
            <a:off x="6443663" y="3186113"/>
            <a:ext cx="360362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007" name="Picture 6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03924">
            <a:off x="7164388" y="3070225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009" name="Text Box 65"/>
          <p:cNvSpPr txBox="1">
            <a:spLocks noChangeArrowheads="1"/>
          </p:cNvSpPr>
          <p:nvPr/>
        </p:nvSpPr>
        <p:spPr bwMode="auto">
          <a:xfrm>
            <a:off x="0" y="5445125"/>
            <a:ext cx="91440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Сдвиги </a:t>
            </a:r>
            <a:r>
              <a:rPr lang="ru-RU" altLang="ru-RU" b="0" dirty="0" err="1">
                <a:solidFill>
                  <a:srgbClr val="000000"/>
                </a:solidFill>
              </a:rPr>
              <a:t>Андерсона</a:t>
            </a:r>
            <a:r>
              <a:rPr lang="ru-RU" altLang="ru-RU" b="0" dirty="0">
                <a:solidFill>
                  <a:srgbClr val="000000"/>
                </a:solidFill>
              </a:rPr>
              <a:t> длительное время рассматривались как единственный возможный тип сдвиговых разрывов именно потому, что они просты для понимания и во многих случаях хорошо объясняют крупно- и среднемасштабные перемещения в различных регионах.</a:t>
            </a:r>
          </a:p>
        </p:txBody>
      </p:sp>
      <p:grpSp>
        <p:nvGrpSpPr>
          <p:cNvPr id="723005" name="Group 61"/>
          <p:cNvGrpSpPr>
            <a:grpSpLocks/>
          </p:cNvGrpSpPr>
          <p:nvPr/>
        </p:nvGrpSpPr>
        <p:grpSpPr bwMode="auto">
          <a:xfrm rot="-26776117">
            <a:off x="6380163" y="3513138"/>
            <a:ext cx="798512" cy="188912"/>
            <a:chOff x="1021" y="1743"/>
            <a:chExt cx="1024" cy="113"/>
          </a:xfrm>
        </p:grpSpPr>
        <p:sp>
          <p:nvSpPr>
            <p:cNvPr id="722993" name="Line 49"/>
            <p:cNvSpPr>
              <a:spLocks noChangeShapeType="1"/>
            </p:cNvSpPr>
            <p:nvPr/>
          </p:nvSpPr>
          <p:spPr bwMode="auto">
            <a:xfrm rot="-5400000">
              <a:off x="1495" y="1307"/>
              <a:ext cx="75" cy="10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994" name="Line 50"/>
            <p:cNvSpPr>
              <a:spLocks noChangeShapeType="1"/>
            </p:cNvSpPr>
            <p:nvPr/>
          </p:nvSpPr>
          <p:spPr bwMode="auto">
            <a:xfrm rot="-5400000">
              <a:off x="1495" y="1269"/>
              <a:ext cx="75" cy="10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3000" name="AutoShape 56"/>
          <p:cNvSpPr>
            <a:spLocks noChangeAspect="1" noChangeArrowheads="1"/>
          </p:cNvSpPr>
          <p:nvPr/>
        </p:nvSpPr>
        <p:spPr bwMode="auto">
          <a:xfrm rot="-5705411" flipH="1" flipV="1">
            <a:off x="6619875" y="2640013"/>
            <a:ext cx="258763" cy="6873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7688"/>
            <a:ext cx="3598862" cy="4176712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971" name="Text Box 3"/>
          <p:cNvSpPr txBox="1">
            <a:spLocks noChangeArrowheads="1"/>
          </p:cNvSpPr>
          <p:nvPr/>
        </p:nvSpPr>
        <p:spPr bwMode="auto">
          <a:xfrm>
            <a:off x="3419475" y="2924175"/>
            <a:ext cx="2447925" cy="668338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36000" rIns="18000" bIns="36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Фрагмент Государственной геологической карты Южного Урала</a:t>
            </a:r>
          </a:p>
        </p:txBody>
      </p:sp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3779838" y="476250"/>
            <a:ext cx="5184775" cy="21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Разрывы на геологических картах имеют конечные размеры. Это не только и даже не столько результат рисовки карты, сколько отражение действительности – разрывы на самом деле имеют конечную длину, </a:t>
            </a:r>
            <a:r>
              <a:rPr lang="en-US" altLang="ru-RU" b="0" dirty="0" smtClean="0">
                <a:solidFill>
                  <a:srgbClr val="000000"/>
                </a:solidFill>
              </a:rPr>
              <a:t>              </a:t>
            </a:r>
            <a:r>
              <a:rPr lang="ru-RU" altLang="ru-RU" b="0" dirty="0" smtClean="0">
                <a:solidFill>
                  <a:srgbClr val="000000"/>
                </a:solidFill>
              </a:rPr>
              <a:t>т.е</a:t>
            </a:r>
            <a:r>
              <a:rPr lang="ru-RU" altLang="ru-RU" b="0" dirty="0">
                <a:solidFill>
                  <a:srgbClr val="000000"/>
                </a:solidFill>
              </a:rPr>
              <a:t>. на концах этих разрывов никакого смещения нет, а в середине – есть!</a:t>
            </a:r>
          </a:p>
        </p:txBody>
      </p:sp>
      <p:sp>
        <p:nvSpPr>
          <p:cNvPr id="724016" name="Text Box 48"/>
          <p:cNvSpPr txBox="1">
            <a:spLocks noChangeArrowheads="1"/>
          </p:cNvSpPr>
          <p:nvPr/>
        </p:nvSpPr>
        <p:spPr bwMode="auto">
          <a:xfrm>
            <a:off x="34925" y="4941888"/>
            <a:ext cx="52578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Сдвиги Андерсона являются сколами. Согласно механизму, разработанному самим Андерсоном, они имеют </a:t>
            </a:r>
            <a:r>
              <a:rPr lang="ru-RU" altLang="ru-RU">
                <a:solidFill>
                  <a:srgbClr val="000000"/>
                </a:solidFill>
              </a:rPr>
              <a:t>конечную длину</a:t>
            </a:r>
            <a:r>
              <a:rPr lang="ru-RU" altLang="ru-RU" b="0">
                <a:solidFill>
                  <a:srgbClr val="000000"/>
                </a:solidFill>
              </a:rPr>
              <a:t>, а поэтому вдоль всей трассы андерсоновского сдвига в его крыльях формируются пары структур: растяжения и сжатия.</a:t>
            </a:r>
          </a:p>
        </p:txBody>
      </p:sp>
      <p:grpSp>
        <p:nvGrpSpPr>
          <p:cNvPr id="724017" name="Group 49"/>
          <p:cNvGrpSpPr>
            <a:grpSpLocks/>
          </p:cNvGrpSpPr>
          <p:nvPr/>
        </p:nvGrpSpPr>
        <p:grpSpPr bwMode="auto">
          <a:xfrm>
            <a:off x="5364163" y="4076700"/>
            <a:ext cx="3668712" cy="2732088"/>
            <a:chOff x="18" y="310"/>
            <a:chExt cx="1680" cy="1575"/>
          </a:xfrm>
        </p:grpSpPr>
        <p:grpSp>
          <p:nvGrpSpPr>
            <p:cNvPr id="724018" name="Group 50"/>
            <p:cNvGrpSpPr>
              <a:grpSpLocks/>
            </p:cNvGrpSpPr>
            <p:nvPr/>
          </p:nvGrpSpPr>
          <p:grpSpPr bwMode="auto">
            <a:xfrm>
              <a:off x="18" y="310"/>
              <a:ext cx="1680" cy="1575"/>
              <a:chOff x="0" y="2357"/>
              <a:chExt cx="1680" cy="1857"/>
            </a:xfrm>
          </p:grpSpPr>
          <p:sp>
            <p:nvSpPr>
              <p:cNvPr id="724019" name="Rectangle 51"/>
              <p:cNvSpPr>
                <a:spLocks noChangeArrowheads="1"/>
              </p:cNvSpPr>
              <p:nvPr/>
            </p:nvSpPr>
            <p:spPr bwMode="auto">
              <a:xfrm>
                <a:off x="0" y="2357"/>
                <a:ext cx="1680" cy="185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24020" name="Group 52"/>
              <p:cNvGrpSpPr>
                <a:grpSpLocks/>
              </p:cNvGrpSpPr>
              <p:nvPr/>
            </p:nvGrpSpPr>
            <p:grpSpPr bwMode="auto">
              <a:xfrm>
                <a:off x="48" y="2396"/>
                <a:ext cx="1562" cy="1699"/>
                <a:chOff x="133" y="2243"/>
                <a:chExt cx="1562" cy="1699"/>
              </a:xfrm>
            </p:grpSpPr>
            <p:sp>
              <p:nvSpPr>
                <p:cNvPr id="724021" name="Freeform 53"/>
                <p:cNvSpPr>
                  <a:spLocks/>
                </p:cNvSpPr>
                <p:nvPr/>
              </p:nvSpPr>
              <p:spPr bwMode="auto">
                <a:xfrm>
                  <a:off x="133" y="3016"/>
                  <a:ext cx="1562" cy="137"/>
                </a:xfrm>
                <a:custGeom>
                  <a:avLst/>
                  <a:gdLst>
                    <a:gd name="T0" fmla="*/ 7809 w 7809"/>
                    <a:gd name="T1" fmla="*/ 343 h 684"/>
                    <a:gd name="T2" fmla="*/ 7809 w 7809"/>
                    <a:gd name="T3" fmla="*/ 0 h 684"/>
                    <a:gd name="T4" fmla="*/ 0 w 7809"/>
                    <a:gd name="T5" fmla="*/ 0 h 684"/>
                    <a:gd name="T6" fmla="*/ 0 w 7809"/>
                    <a:gd name="T7" fmla="*/ 684 h 684"/>
                    <a:gd name="T8" fmla="*/ 7809 w 7809"/>
                    <a:gd name="T9" fmla="*/ 684 h 684"/>
                    <a:gd name="T10" fmla="*/ 7809 w 7809"/>
                    <a:gd name="T11" fmla="*/ 343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09" h="684">
                      <a:moveTo>
                        <a:pt x="7809" y="343"/>
                      </a:moveTo>
                      <a:lnTo>
                        <a:pt x="7809" y="0"/>
                      </a:lnTo>
                      <a:lnTo>
                        <a:pt x="0" y="0"/>
                      </a:lnTo>
                      <a:lnTo>
                        <a:pt x="0" y="684"/>
                      </a:lnTo>
                      <a:lnTo>
                        <a:pt x="7809" y="684"/>
                      </a:lnTo>
                      <a:lnTo>
                        <a:pt x="7809" y="3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2" name="Freeform 54"/>
                <p:cNvSpPr>
                  <a:spLocks/>
                </p:cNvSpPr>
                <p:nvPr/>
              </p:nvSpPr>
              <p:spPr bwMode="auto">
                <a:xfrm>
                  <a:off x="209" y="3091"/>
                  <a:ext cx="21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39 h 960"/>
                    <a:gd name="T6" fmla="*/ 0 w 103"/>
                    <a:gd name="T7" fmla="*/ 360 h 960"/>
                    <a:gd name="T8" fmla="*/ 0 w 103"/>
                    <a:gd name="T9" fmla="*/ 480 h 960"/>
                    <a:gd name="T10" fmla="*/ 0 w 103"/>
                    <a:gd name="T11" fmla="*/ 600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0 h 960"/>
                    <a:gd name="T26" fmla="*/ 103 w 103"/>
                    <a:gd name="T27" fmla="*/ 480 h 960"/>
                    <a:gd name="T28" fmla="*/ 103 w 103"/>
                    <a:gd name="T29" fmla="*/ 360 h 960"/>
                    <a:gd name="T30" fmla="*/ 103 w 103"/>
                    <a:gd name="T31" fmla="*/ 239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39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0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0"/>
                      </a:lnTo>
                      <a:lnTo>
                        <a:pt x="103" y="480"/>
                      </a:lnTo>
                      <a:lnTo>
                        <a:pt x="103" y="360"/>
                      </a:lnTo>
                      <a:lnTo>
                        <a:pt x="103" y="239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3" name="Freeform 55"/>
                <p:cNvSpPr>
                  <a:spLocks/>
                </p:cNvSpPr>
                <p:nvPr/>
              </p:nvSpPr>
              <p:spPr bwMode="auto">
                <a:xfrm>
                  <a:off x="209" y="2909"/>
                  <a:ext cx="21" cy="182"/>
                </a:xfrm>
                <a:custGeom>
                  <a:avLst/>
                  <a:gdLst>
                    <a:gd name="T0" fmla="*/ 0 w 103"/>
                    <a:gd name="T1" fmla="*/ 0 h 906"/>
                    <a:gd name="T2" fmla="*/ 0 w 103"/>
                    <a:gd name="T3" fmla="*/ 113 h 906"/>
                    <a:gd name="T4" fmla="*/ 0 w 103"/>
                    <a:gd name="T5" fmla="*/ 226 h 906"/>
                    <a:gd name="T6" fmla="*/ 0 w 103"/>
                    <a:gd name="T7" fmla="*/ 340 h 906"/>
                    <a:gd name="T8" fmla="*/ 0 w 103"/>
                    <a:gd name="T9" fmla="*/ 453 h 906"/>
                    <a:gd name="T10" fmla="*/ 0 w 103"/>
                    <a:gd name="T11" fmla="*/ 567 h 906"/>
                    <a:gd name="T12" fmla="*/ 0 w 103"/>
                    <a:gd name="T13" fmla="*/ 680 h 906"/>
                    <a:gd name="T14" fmla="*/ 0 w 103"/>
                    <a:gd name="T15" fmla="*/ 793 h 906"/>
                    <a:gd name="T16" fmla="*/ 0 w 103"/>
                    <a:gd name="T17" fmla="*/ 906 h 906"/>
                    <a:gd name="T18" fmla="*/ 103 w 103"/>
                    <a:gd name="T19" fmla="*/ 906 h 906"/>
                    <a:gd name="T20" fmla="*/ 103 w 103"/>
                    <a:gd name="T21" fmla="*/ 793 h 906"/>
                    <a:gd name="T22" fmla="*/ 103 w 103"/>
                    <a:gd name="T23" fmla="*/ 680 h 906"/>
                    <a:gd name="T24" fmla="*/ 103 w 103"/>
                    <a:gd name="T25" fmla="*/ 567 h 906"/>
                    <a:gd name="T26" fmla="*/ 103 w 103"/>
                    <a:gd name="T27" fmla="*/ 453 h 906"/>
                    <a:gd name="T28" fmla="*/ 103 w 103"/>
                    <a:gd name="T29" fmla="*/ 340 h 906"/>
                    <a:gd name="T30" fmla="*/ 103 w 103"/>
                    <a:gd name="T31" fmla="*/ 226 h 906"/>
                    <a:gd name="T32" fmla="*/ 103 w 103"/>
                    <a:gd name="T33" fmla="*/ 113 h 906"/>
                    <a:gd name="T34" fmla="*/ 103 w 103"/>
                    <a:gd name="T35" fmla="*/ 0 h 906"/>
                    <a:gd name="T36" fmla="*/ 0 w 103"/>
                    <a:gd name="T37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06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6"/>
                      </a:lnTo>
                      <a:lnTo>
                        <a:pt x="0" y="340"/>
                      </a:lnTo>
                      <a:lnTo>
                        <a:pt x="0" y="453"/>
                      </a:lnTo>
                      <a:lnTo>
                        <a:pt x="0" y="567"/>
                      </a:lnTo>
                      <a:lnTo>
                        <a:pt x="0" y="680"/>
                      </a:lnTo>
                      <a:lnTo>
                        <a:pt x="0" y="793"/>
                      </a:lnTo>
                      <a:lnTo>
                        <a:pt x="0" y="906"/>
                      </a:lnTo>
                      <a:lnTo>
                        <a:pt x="103" y="906"/>
                      </a:lnTo>
                      <a:lnTo>
                        <a:pt x="103" y="793"/>
                      </a:lnTo>
                      <a:lnTo>
                        <a:pt x="103" y="680"/>
                      </a:lnTo>
                      <a:lnTo>
                        <a:pt x="103" y="567"/>
                      </a:lnTo>
                      <a:lnTo>
                        <a:pt x="103" y="453"/>
                      </a:lnTo>
                      <a:lnTo>
                        <a:pt x="103" y="340"/>
                      </a:lnTo>
                      <a:lnTo>
                        <a:pt x="103" y="226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4" name="Freeform 56"/>
                <p:cNvSpPr>
                  <a:spLocks/>
                </p:cNvSpPr>
                <p:nvPr/>
              </p:nvSpPr>
              <p:spPr bwMode="auto">
                <a:xfrm>
                  <a:off x="209" y="3750"/>
                  <a:ext cx="21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40 h 960"/>
                    <a:gd name="T6" fmla="*/ 0 w 103"/>
                    <a:gd name="T7" fmla="*/ 361 h 960"/>
                    <a:gd name="T8" fmla="*/ 0 w 103"/>
                    <a:gd name="T9" fmla="*/ 480 h 960"/>
                    <a:gd name="T10" fmla="*/ 0 w 103"/>
                    <a:gd name="T11" fmla="*/ 600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0 h 960"/>
                    <a:gd name="T26" fmla="*/ 103 w 103"/>
                    <a:gd name="T27" fmla="*/ 480 h 960"/>
                    <a:gd name="T28" fmla="*/ 103 w 103"/>
                    <a:gd name="T29" fmla="*/ 361 h 960"/>
                    <a:gd name="T30" fmla="*/ 103 w 103"/>
                    <a:gd name="T31" fmla="*/ 240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1"/>
                      </a:lnTo>
                      <a:lnTo>
                        <a:pt x="0" y="480"/>
                      </a:lnTo>
                      <a:lnTo>
                        <a:pt x="0" y="600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0"/>
                      </a:lnTo>
                      <a:lnTo>
                        <a:pt x="103" y="480"/>
                      </a:lnTo>
                      <a:lnTo>
                        <a:pt x="103" y="361"/>
                      </a:lnTo>
                      <a:lnTo>
                        <a:pt x="103" y="240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5" name="Freeform 57"/>
                <p:cNvSpPr>
                  <a:spLocks/>
                </p:cNvSpPr>
                <p:nvPr/>
              </p:nvSpPr>
              <p:spPr bwMode="auto">
                <a:xfrm>
                  <a:off x="209" y="3569"/>
                  <a:ext cx="21" cy="181"/>
                </a:xfrm>
                <a:custGeom>
                  <a:avLst/>
                  <a:gdLst>
                    <a:gd name="T0" fmla="*/ 0 w 103"/>
                    <a:gd name="T1" fmla="*/ 0 h 906"/>
                    <a:gd name="T2" fmla="*/ 0 w 103"/>
                    <a:gd name="T3" fmla="*/ 113 h 906"/>
                    <a:gd name="T4" fmla="*/ 0 w 103"/>
                    <a:gd name="T5" fmla="*/ 227 h 906"/>
                    <a:gd name="T6" fmla="*/ 0 w 103"/>
                    <a:gd name="T7" fmla="*/ 340 h 906"/>
                    <a:gd name="T8" fmla="*/ 0 w 103"/>
                    <a:gd name="T9" fmla="*/ 453 h 906"/>
                    <a:gd name="T10" fmla="*/ 0 w 103"/>
                    <a:gd name="T11" fmla="*/ 567 h 906"/>
                    <a:gd name="T12" fmla="*/ 0 w 103"/>
                    <a:gd name="T13" fmla="*/ 680 h 906"/>
                    <a:gd name="T14" fmla="*/ 0 w 103"/>
                    <a:gd name="T15" fmla="*/ 794 h 906"/>
                    <a:gd name="T16" fmla="*/ 0 w 103"/>
                    <a:gd name="T17" fmla="*/ 906 h 906"/>
                    <a:gd name="T18" fmla="*/ 103 w 103"/>
                    <a:gd name="T19" fmla="*/ 906 h 906"/>
                    <a:gd name="T20" fmla="*/ 103 w 103"/>
                    <a:gd name="T21" fmla="*/ 794 h 906"/>
                    <a:gd name="T22" fmla="*/ 103 w 103"/>
                    <a:gd name="T23" fmla="*/ 680 h 906"/>
                    <a:gd name="T24" fmla="*/ 103 w 103"/>
                    <a:gd name="T25" fmla="*/ 567 h 906"/>
                    <a:gd name="T26" fmla="*/ 103 w 103"/>
                    <a:gd name="T27" fmla="*/ 453 h 906"/>
                    <a:gd name="T28" fmla="*/ 103 w 103"/>
                    <a:gd name="T29" fmla="*/ 340 h 906"/>
                    <a:gd name="T30" fmla="*/ 103 w 103"/>
                    <a:gd name="T31" fmla="*/ 227 h 906"/>
                    <a:gd name="T32" fmla="*/ 103 w 103"/>
                    <a:gd name="T33" fmla="*/ 113 h 906"/>
                    <a:gd name="T34" fmla="*/ 103 w 103"/>
                    <a:gd name="T35" fmla="*/ 0 h 906"/>
                    <a:gd name="T36" fmla="*/ 0 w 103"/>
                    <a:gd name="T37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06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7"/>
                      </a:lnTo>
                      <a:lnTo>
                        <a:pt x="0" y="340"/>
                      </a:lnTo>
                      <a:lnTo>
                        <a:pt x="0" y="453"/>
                      </a:lnTo>
                      <a:lnTo>
                        <a:pt x="0" y="567"/>
                      </a:lnTo>
                      <a:lnTo>
                        <a:pt x="0" y="680"/>
                      </a:lnTo>
                      <a:lnTo>
                        <a:pt x="0" y="794"/>
                      </a:lnTo>
                      <a:lnTo>
                        <a:pt x="0" y="906"/>
                      </a:lnTo>
                      <a:lnTo>
                        <a:pt x="103" y="906"/>
                      </a:lnTo>
                      <a:lnTo>
                        <a:pt x="103" y="794"/>
                      </a:lnTo>
                      <a:lnTo>
                        <a:pt x="103" y="680"/>
                      </a:lnTo>
                      <a:lnTo>
                        <a:pt x="103" y="567"/>
                      </a:lnTo>
                      <a:lnTo>
                        <a:pt x="103" y="453"/>
                      </a:lnTo>
                      <a:lnTo>
                        <a:pt x="103" y="340"/>
                      </a:lnTo>
                      <a:lnTo>
                        <a:pt x="103" y="227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6" name="Freeform 58"/>
                <p:cNvSpPr>
                  <a:spLocks/>
                </p:cNvSpPr>
                <p:nvPr/>
              </p:nvSpPr>
              <p:spPr bwMode="auto">
                <a:xfrm>
                  <a:off x="347" y="3091"/>
                  <a:ext cx="24" cy="192"/>
                </a:xfrm>
                <a:custGeom>
                  <a:avLst/>
                  <a:gdLst>
                    <a:gd name="T0" fmla="*/ 0 w 121"/>
                    <a:gd name="T1" fmla="*/ 0 h 960"/>
                    <a:gd name="T2" fmla="*/ 1 w 121"/>
                    <a:gd name="T3" fmla="*/ 121 h 960"/>
                    <a:gd name="T4" fmla="*/ 4 w 121"/>
                    <a:gd name="T5" fmla="*/ 240 h 960"/>
                    <a:gd name="T6" fmla="*/ 7 w 121"/>
                    <a:gd name="T7" fmla="*/ 361 h 960"/>
                    <a:gd name="T8" fmla="*/ 10 w 121"/>
                    <a:gd name="T9" fmla="*/ 481 h 960"/>
                    <a:gd name="T10" fmla="*/ 13 w 121"/>
                    <a:gd name="T11" fmla="*/ 601 h 960"/>
                    <a:gd name="T12" fmla="*/ 15 w 121"/>
                    <a:gd name="T13" fmla="*/ 721 h 960"/>
                    <a:gd name="T14" fmla="*/ 18 w 121"/>
                    <a:gd name="T15" fmla="*/ 840 h 960"/>
                    <a:gd name="T16" fmla="*/ 19 w 121"/>
                    <a:gd name="T17" fmla="*/ 960 h 960"/>
                    <a:gd name="T18" fmla="*/ 121 w 121"/>
                    <a:gd name="T19" fmla="*/ 960 h 960"/>
                    <a:gd name="T20" fmla="*/ 120 w 121"/>
                    <a:gd name="T21" fmla="*/ 840 h 960"/>
                    <a:gd name="T22" fmla="*/ 118 w 121"/>
                    <a:gd name="T23" fmla="*/ 719 h 960"/>
                    <a:gd name="T24" fmla="*/ 115 w 121"/>
                    <a:gd name="T25" fmla="*/ 599 h 960"/>
                    <a:gd name="T26" fmla="*/ 111 w 121"/>
                    <a:gd name="T27" fmla="*/ 479 h 960"/>
                    <a:gd name="T28" fmla="*/ 108 w 121"/>
                    <a:gd name="T29" fmla="*/ 358 h 960"/>
                    <a:gd name="T30" fmla="*/ 106 w 121"/>
                    <a:gd name="T31" fmla="*/ 239 h 960"/>
                    <a:gd name="T32" fmla="*/ 104 w 121"/>
                    <a:gd name="T33" fmla="*/ 120 h 960"/>
                    <a:gd name="T34" fmla="*/ 103 w 121"/>
                    <a:gd name="T35" fmla="*/ 0 h 960"/>
                    <a:gd name="T36" fmla="*/ 0 w 121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1" h="960">
                      <a:moveTo>
                        <a:pt x="0" y="0"/>
                      </a:moveTo>
                      <a:lnTo>
                        <a:pt x="1" y="121"/>
                      </a:lnTo>
                      <a:lnTo>
                        <a:pt x="4" y="240"/>
                      </a:lnTo>
                      <a:lnTo>
                        <a:pt x="7" y="361"/>
                      </a:lnTo>
                      <a:lnTo>
                        <a:pt x="10" y="481"/>
                      </a:lnTo>
                      <a:lnTo>
                        <a:pt x="13" y="601"/>
                      </a:lnTo>
                      <a:lnTo>
                        <a:pt x="15" y="721"/>
                      </a:lnTo>
                      <a:lnTo>
                        <a:pt x="18" y="840"/>
                      </a:lnTo>
                      <a:lnTo>
                        <a:pt x="19" y="960"/>
                      </a:lnTo>
                      <a:lnTo>
                        <a:pt x="121" y="960"/>
                      </a:lnTo>
                      <a:lnTo>
                        <a:pt x="120" y="840"/>
                      </a:lnTo>
                      <a:lnTo>
                        <a:pt x="118" y="719"/>
                      </a:lnTo>
                      <a:lnTo>
                        <a:pt x="115" y="599"/>
                      </a:lnTo>
                      <a:lnTo>
                        <a:pt x="111" y="479"/>
                      </a:lnTo>
                      <a:lnTo>
                        <a:pt x="108" y="358"/>
                      </a:lnTo>
                      <a:lnTo>
                        <a:pt x="106" y="239"/>
                      </a:lnTo>
                      <a:lnTo>
                        <a:pt x="104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7" name="Freeform 59"/>
                <p:cNvSpPr>
                  <a:spLocks/>
                </p:cNvSpPr>
                <p:nvPr/>
              </p:nvSpPr>
              <p:spPr bwMode="auto">
                <a:xfrm>
                  <a:off x="347" y="2909"/>
                  <a:ext cx="20" cy="182"/>
                </a:xfrm>
                <a:custGeom>
                  <a:avLst/>
                  <a:gdLst>
                    <a:gd name="T0" fmla="*/ 0 w 103"/>
                    <a:gd name="T1" fmla="*/ 0 h 906"/>
                    <a:gd name="T2" fmla="*/ 0 w 103"/>
                    <a:gd name="T3" fmla="*/ 113 h 906"/>
                    <a:gd name="T4" fmla="*/ 0 w 103"/>
                    <a:gd name="T5" fmla="*/ 226 h 906"/>
                    <a:gd name="T6" fmla="*/ 0 w 103"/>
                    <a:gd name="T7" fmla="*/ 340 h 906"/>
                    <a:gd name="T8" fmla="*/ 0 w 103"/>
                    <a:gd name="T9" fmla="*/ 453 h 906"/>
                    <a:gd name="T10" fmla="*/ 0 w 103"/>
                    <a:gd name="T11" fmla="*/ 567 h 906"/>
                    <a:gd name="T12" fmla="*/ 0 w 103"/>
                    <a:gd name="T13" fmla="*/ 680 h 906"/>
                    <a:gd name="T14" fmla="*/ 0 w 103"/>
                    <a:gd name="T15" fmla="*/ 793 h 906"/>
                    <a:gd name="T16" fmla="*/ 0 w 103"/>
                    <a:gd name="T17" fmla="*/ 906 h 906"/>
                    <a:gd name="T18" fmla="*/ 103 w 103"/>
                    <a:gd name="T19" fmla="*/ 906 h 906"/>
                    <a:gd name="T20" fmla="*/ 103 w 103"/>
                    <a:gd name="T21" fmla="*/ 793 h 906"/>
                    <a:gd name="T22" fmla="*/ 103 w 103"/>
                    <a:gd name="T23" fmla="*/ 680 h 906"/>
                    <a:gd name="T24" fmla="*/ 103 w 103"/>
                    <a:gd name="T25" fmla="*/ 567 h 906"/>
                    <a:gd name="T26" fmla="*/ 103 w 103"/>
                    <a:gd name="T27" fmla="*/ 453 h 906"/>
                    <a:gd name="T28" fmla="*/ 103 w 103"/>
                    <a:gd name="T29" fmla="*/ 340 h 906"/>
                    <a:gd name="T30" fmla="*/ 103 w 103"/>
                    <a:gd name="T31" fmla="*/ 226 h 906"/>
                    <a:gd name="T32" fmla="*/ 103 w 103"/>
                    <a:gd name="T33" fmla="*/ 113 h 906"/>
                    <a:gd name="T34" fmla="*/ 103 w 103"/>
                    <a:gd name="T35" fmla="*/ 0 h 906"/>
                    <a:gd name="T36" fmla="*/ 0 w 103"/>
                    <a:gd name="T37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06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6"/>
                      </a:lnTo>
                      <a:lnTo>
                        <a:pt x="0" y="340"/>
                      </a:lnTo>
                      <a:lnTo>
                        <a:pt x="0" y="453"/>
                      </a:lnTo>
                      <a:lnTo>
                        <a:pt x="0" y="567"/>
                      </a:lnTo>
                      <a:lnTo>
                        <a:pt x="0" y="680"/>
                      </a:lnTo>
                      <a:lnTo>
                        <a:pt x="0" y="793"/>
                      </a:lnTo>
                      <a:lnTo>
                        <a:pt x="0" y="906"/>
                      </a:lnTo>
                      <a:lnTo>
                        <a:pt x="103" y="906"/>
                      </a:lnTo>
                      <a:lnTo>
                        <a:pt x="103" y="793"/>
                      </a:lnTo>
                      <a:lnTo>
                        <a:pt x="103" y="680"/>
                      </a:lnTo>
                      <a:lnTo>
                        <a:pt x="103" y="567"/>
                      </a:lnTo>
                      <a:lnTo>
                        <a:pt x="103" y="453"/>
                      </a:lnTo>
                      <a:lnTo>
                        <a:pt x="103" y="340"/>
                      </a:lnTo>
                      <a:lnTo>
                        <a:pt x="103" y="226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8" name="Freeform 60"/>
                <p:cNvSpPr>
                  <a:spLocks/>
                </p:cNvSpPr>
                <p:nvPr/>
              </p:nvSpPr>
              <p:spPr bwMode="auto">
                <a:xfrm>
                  <a:off x="343" y="3569"/>
                  <a:ext cx="21" cy="182"/>
                </a:xfrm>
                <a:custGeom>
                  <a:avLst/>
                  <a:gdLst>
                    <a:gd name="T0" fmla="*/ 53 w 104"/>
                    <a:gd name="T1" fmla="*/ 0 h 913"/>
                    <a:gd name="T2" fmla="*/ 1 w 104"/>
                    <a:gd name="T3" fmla="*/ 0 h 913"/>
                    <a:gd name="T4" fmla="*/ 0 w 104"/>
                    <a:gd name="T5" fmla="*/ 913 h 913"/>
                    <a:gd name="T6" fmla="*/ 103 w 104"/>
                    <a:gd name="T7" fmla="*/ 913 h 913"/>
                    <a:gd name="T8" fmla="*/ 104 w 104"/>
                    <a:gd name="T9" fmla="*/ 0 h 913"/>
                    <a:gd name="T10" fmla="*/ 53 w 104"/>
                    <a:gd name="T11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" h="913">
                      <a:moveTo>
                        <a:pt x="53" y="0"/>
                      </a:moveTo>
                      <a:lnTo>
                        <a:pt x="1" y="0"/>
                      </a:lnTo>
                      <a:lnTo>
                        <a:pt x="0" y="913"/>
                      </a:lnTo>
                      <a:lnTo>
                        <a:pt x="103" y="913"/>
                      </a:lnTo>
                      <a:lnTo>
                        <a:pt x="104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29" name="Freeform 61"/>
                <p:cNvSpPr>
                  <a:spLocks/>
                </p:cNvSpPr>
                <p:nvPr/>
              </p:nvSpPr>
              <p:spPr bwMode="auto">
                <a:xfrm>
                  <a:off x="351" y="3751"/>
                  <a:ext cx="20" cy="191"/>
                </a:xfrm>
                <a:custGeom>
                  <a:avLst/>
                  <a:gdLst>
                    <a:gd name="T0" fmla="*/ 50 w 102"/>
                    <a:gd name="T1" fmla="*/ 0 h 953"/>
                    <a:gd name="T2" fmla="*/ 0 w 102"/>
                    <a:gd name="T3" fmla="*/ 0 h 953"/>
                    <a:gd name="T4" fmla="*/ 0 w 102"/>
                    <a:gd name="T5" fmla="*/ 953 h 953"/>
                    <a:gd name="T6" fmla="*/ 102 w 102"/>
                    <a:gd name="T7" fmla="*/ 953 h 953"/>
                    <a:gd name="T8" fmla="*/ 102 w 102"/>
                    <a:gd name="T9" fmla="*/ 0 h 953"/>
                    <a:gd name="T10" fmla="*/ 50 w 102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953">
                      <a:moveTo>
                        <a:pt x="50" y="0"/>
                      </a:moveTo>
                      <a:lnTo>
                        <a:pt x="0" y="0"/>
                      </a:lnTo>
                      <a:lnTo>
                        <a:pt x="0" y="953"/>
                      </a:lnTo>
                      <a:lnTo>
                        <a:pt x="102" y="953"/>
                      </a:lnTo>
                      <a:lnTo>
                        <a:pt x="102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0" name="Freeform 62"/>
                <p:cNvSpPr>
                  <a:spLocks/>
                </p:cNvSpPr>
                <p:nvPr/>
              </p:nvSpPr>
              <p:spPr bwMode="auto">
                <a:xfrm>
                  <a:off x="209" y="2422"/>
                  <a:ext cx="21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40 h 960"/>
                    <a:gd name="T6" fmla="*/ 0 w 103"/>
                    <a:gd name="T7" fmla="*/ 360 h 960"/>
                    <a:gd name="T8" fmla="*/ 0 w 103"/>
                    <a:gd name="T9" fmla="*/ 480 h 960"/>
                    <a:gd name="T10" fmla="*/ 0 w 103"/>
                    <a:gd name="T11" fmla="*/ 601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1 h 960"/>
                    <a:gd name="T26" fmla="*/ 103 w 103"/>
                    <a:gd name="T27" fmla="*/ 480 h 960"/>
                    <a:gd name="T28" fmla="*/ 103 w 103"/>
                    <a:gd name="T29" fmla="*/ 360 h 960"/>
                    <a:gd name="T30" fmla="*/ 103 w 103"/>
                    <a:gd name="T31" fmla="*/ 240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1"/>
                      </a:lnTo>
                      <a:lnTo>
                        <a:pt x="103" y="480"/>
                      </a:lnTo>
                      <a:lnTo>
                        <a:pt x="103" y="360"/>
                      </a:lnTo>
                      <a:lnTo>
                        <a:pt x="103" y="240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1" name="Freeform 63"/>
                <p:cNvSpPr>
                  <a:spLocks/>
                </p:cNvSpPr>
                <p:nvPr/>
              </p:nvSpPr>
              <p:spPr bwMode="auto">
                <a:xfrm>
                  <a:off x="209" y="2243"/>
                  <a:ext cx="21" cy="179"/>
                </a:xfrm>
                <a:custGeom>
                  <a:avLst/>
                  <a:gdLst>
                    <a:gd name="T0" fmla="*/ 0 w 103"/>
                    <a:gd name="T1" fmla="*/ 0 h 895"/>
                    <a:gd name="T2" fmla="*/ 0 w 103"/>
                    <a:gd name="T3" fmla="*/ 113 h 895"/>
                    <a:gd name="T4" fmla="*/ 0 w 103"/>
                    <a:gd name="T5" fmla="*/ 225 h 895"/>
                    <a:gd name="T6" fmla="*/ 0 w 103"/>
                    <a:gd name="T7" fmla="*/ 337 h 895"/>
                    <a:gd name="T8" fmla="*/ 0 w 103"/>
                    <a:gd name="T9" fmla="*/ 448 h 895"/>
                    <a:gd name="T10" fmla="*/ 0 w 103"/>
                    <a:gd name="T11" fmla="*/ 559 h 895"/>
                    <a:gd name="T12" fmla="*/ 0 w 103"/>
                    <a:gd name="T13" fmla="*/ 670 h 895"/>
                    <a:gd name="T14" fmla="*/ 0 w 103"/>
                    <a:gd name="T15" fmla="*/ 783 h 895"/>
                    <a:gd name="T16" fmla="*/ 0 w 103"/>
                    <a:gd name="T17" fmla="*/ 895 h 895"/>
                    <a:gd name="T18" fmla="*/ 103 w 103"/>
                    <a:gd name="T19" fmla="*/ 895 h 895"/>
                    <a:gd name="T20" fmla="*/ 103 w 103"/>
                    <a:gd name="T21" fmla="*/ 783 h 895"/>
                    <a:gd name="T22" fmla="*/ 103 w 103"/>
                    <a:gd name="T23" fmla="*/ 670 h 895"/>
                    <a:gd name="T24" fmla="*/ 103 w 103"/>
                    <a:gd name="T25" fmla="*/ 559 h 895"/>
                    <a:gd name="T26" fmla="*/ 103 w 103"/>
                    <a:gd name="T27" fmla="*/ 448 h 895"/>
                    <a:gd name="T28" fmla="*/ 103 w 103"/>
                    <a:gd name="T29" fmla="*/ 337 h 895"/>
                    <a:gd name="T30" fmla="*/ 103 w 103"/>
                    <a:gd name="T31" fmla="*/ 225 h 895"/>
                    <a:gd name="T32" fmla="*/ 103 w 103"/>
                    <a:gd name="T33" fmla="*/ 113 h 895"/>
                    <a:gd name="T34" fmla="*/ 103 w 103"/>
                    <a:gd name="T35" fmla="*/ 0 h 895"/>
                    <a:gd name="T36" fmla="*/ 0 w 103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3" y="895"/>
                      </a:lnTo>
                      <a:lnTo>
                        <a:pt x="103" y="783"/>
                      </a:lnTo>
                      <a:lnTo>
                        <a:pt x="103" y="670"/>
                      </a:lnTo>
                      <a:lnTo>
                        <a:pt x="103" y="559"/>
                      </a:lnTo>
                      <a:lnTo>
                        <a:pt x="103" y="448"/>
                      </a:lnTo>
                      <a:lnTo>
                        <a:pt x="103" y="337"/>
                      </a:lnTo>
                      <a:lnTo>
                        <a:pt x="103" y="225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2" name="Freeform 64"/>
                <p:cNvSpPr>
                  <a:spLocks/>
                </p:cNvSpPr>
                <p:nvPr/>
              </p:nvSpPr>
              <p:spPr bwMode="auto">
                <a:xfrm>
                  <a:off x="347" y="2422"/>
                  <a:ext cx="20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40 h 960"/>
                    <a:gd name="T6" fmla="*/ 0 w 103"/>
                    <a:gd name="T7" fmla="*/ 360 h 960"/>
                    <a:gd name="T8" fmla="*/ 0 w 103"/>
                    <a:gd name="T9" fmla="*/ 480 h 960"/>
                    <a:gd name="T10" fmla="*/ 0 w 103"/>
                    <a:gd name="T11" fmla="*/ 601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1 h 960"/>
                    <a:gd name="T26" fmla="*/ 103 w 103"/>
                    <a:gd name="T27" fmla="*/ 480 h 960"/>
                    <a:gd name="T28" fmla="*/ 103 w 103"/>
                    <a:gd name="T29" fmla="*/ 360 h 960"/>
                    <a:gd name="T30" fmla="*/ 103 w 103"/>
                    <a:gd name="T31" fmla="*/ 240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1"/>
                      </a:lnTo>
                      <a:lnTo>
                        <a:pt x="103" y="480"/>
                      </a:lnTo>
                      <a:lnTo>
                        <a:pt x="103" y="360"/>
                      </a:lnTo>
                      <a:lnTo>
                        <a:pt x="103" y="240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3" name="Freeform 65"/>
                <p:cNvSpPr>
                  <a:spLocks/>
                </p:cNvSpPr>
                <p:nvPr/>
              </p:nvSpPr>
              <p:spPr bwMode="auto">
                <a:xfrm>
                  <a:off x="347" y="2243"/>
                  <a:ext cx="20" cy="179"/>
                </a:xfrm>
                <a:custGeom>
                  <a:avLst/>
                  <a:gdLst>
                    <a:gd name="T0" fmla="*/ 0 w 103"/>
                    <a:gd name="T1" fmla="*/ 0 h 895"/>
                    <a:gd name="T2" fmla="*/ 0 w 103"/>
                    <a:gd name="T3" fmla="*/ 113 h 895"/>
                    <a:gd name="T4" fmla="*/ 0 w 103"/>
                    <a:gd name="T5" fmla="*/ 225 h 895"/>
                    <a:gd name="T6" fmla="*/ 0 w 103"/>
                    <a:gd name="T7" fmla="*/ 337 h 895"/>
                    <a:gd name="T8" fmla="*/ 0 w 103"/>
                    <a:gd name="T9" fmla="*/ 448 h 895"/>
                    <a:gd name="T10" fmla="*/ 0 w 103"/>
                    <a:gd name="T11" fmla="*/ 559 h 895"/>
                    <a:gd name="T12" fmla="*/ 0 w 103"/>
                    <a:gd name="T13" fmla="*/ 670 h 895"/>
                    <a:gd name="T14" fmla="*/ 0 w 103"/>
                    <a:gd name="T15" fmla="*/ 783 h 895"/>
                    <a:gd name="T16" fmla="*/ 0 w 103"/>
                    <a:gd name="T17" fmla="*/ 895 h 895"/>
                    <a:gd name="T18" fmla="*/ 103 w 103"/>
                    <a:gd name="T19" fmla="*/ 895 h 895"/>
                    <a:gd name="T20" fmla="*/ 103 w 103"/>
                    <a:gd name="T21" fmla="*/ 783 h 895"/>
                    <a:gd name="T22" fmla="*/ 103 w 103"/>
                    <a:gd name="T23" fmla="*/ 670 h 895"/>
                    <a:gd name="T24" fmla="*/ 103 w 103"/>
                    <a:gd name="T25" fmla="*/ 559 h 895"/>
                    <a:gd name="T26" fmla="*/ 103 w 103"/>
                    <a:gd name="T27" fmla="*/ 448 h 895"/>
                    <a:gd name="T28" fmla="*/ 103 w 103"/>
                    <a:gd name="T29" fmla="*/ 337 h 895"/>
                    <a:gd name="T30" fmla="*/ 103 w 103"/>
                    <a:gd name="T31" fmla="*/ 225 h 895"/>
                    <a:gd name="T32" fmla="*/ 103 w 103"/>
                    <a:gd name="T33" fmla="*/ 113 h 895"/>
                    <a:gd name="T34" fmla="*/ 103 w 103"/>
                    <a:gd name="T35" fmla="*/ 0 h 895"/>
                    <a:gd name="T36" fmla="*/ 0 w 103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3" y="895"/>
                      </a:lnTo>
                      <a:lnTo>
                        <a:pt x="103" y="783"/>
                      </a:lnTo>
                      <a:lnTo>
                        <a:pt x="103" y="670"/>
                      </a:lnTo>
                      <a:lnTo>
                        <a:pt x="103" y="559"/>
                      </a:lnTo>
                      <a:lnTo>
                        <a:pt x="103" y="448"/>
                      </a:lnTo>
                      <a:lnTo>
                        <a:pt x="103" y="337"/>
                      </a:lnTo>
                      <a:lnTo>
                        <a:pt x="103" y="225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4" name="Freeform 66"/>
                <p:cNvSpPr>
                  <a:spLocks/>
                </p:cNvSpPr>
                <p:nvPr/>
              </p:nvSpPr>
              <p:spPr bwMode="auto">
                <a:xfrm>
                  <a:off x="483" y="2422"/>
                  <a:ext cx="21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40 h 960"/>
                    <a:gd name="T6" fmla="*/ 0 w 103"/>
                    <a:gd name="T7" fmla="*/ 360 h 960"/>
                    <a:gd name="T8" fmla="*/ 0 w 103"/>
                    <a:gd name="T9" fmla="*/ 480 h 960"/>
                    <a:gd name="T10" fmla="*/ 0 w 103"/>
                    <a:gd name="T11" fmla="*/ 601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1 h 960"/>
                    <a:gd name="T26" fmla="*/ 103 w 103"/>
                    <a:gd name="T27" fmla="*/ 480 h 960"/>
                    <a:gd name="T28" fmla="*/ 103 w 103"/>
                    <a:gd name="T29" fmla="*/ 360 h 960"/>
                    <a:gd name="T30" fmla="*/ 103 w 103"/>
                    <a:gd name="T31" fmla="*/ 240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1"/>
                      </a:lnTo>
                      <a:lnTo>
                        <a:pt x="103" y="480"/>
                      </a:lnTo>
                      <a:lnTo>
                        <a:pt x="103" y="360"/>
                      </a:lnTo>
                      <a:lnTo>
                        <a:pt x="103" y="240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5" name="Freeform 67"/>
                <p:cNvSpPr>
                  <a:spLocks/>
                </p:cNvSpPr>
                <p:nvPr/>
              </p:nvSpPr>
              <p:spPr bwMode="auto">
                <a:xfrm>
                  <a:off x="483" y="2243"/>
                  <a:ext cx="21" cy="179"/>
                </a:xfrm>
                <a:custGeom>
                  <a:avLst/>
                  <a:gdLst>
                    <a:gd name="T0" fmla="*/ 0 w 103"/>
                    <a:gd name="T1" fmla="*/ 0 h 895"/>
                    <a:gd name="T2" fmla="*/ 0 w 103"/>
                    <a:gd name="T3" fmla="*/ 113 h 895"/>
                    <a:gd name="T4" fmla="*/ 0 w 103"/>
                    <a:gd name="T5" fmla="*/ 225 h 895"/>
                    <a:gd name="T6" fmla="*/ 0 w 103"/>
                    <a:gd name="T7" fmla="*/ 337 h 895"/>
                    <a:gd name="T8" fmla="*/ 0 w 103"/>
                    <a:gd name="T9" fmla="*/ 448 h 895"/>
                    <a:gd name="T10" fmla="*/ 0 w 103"/>
                    <a:gd name="T11" fmla="*/ 559 h 895"/>
                    <a:gd name="T12" fmla="*/ 0 w 103"/>
                    <a:gd name="T13" fmla="*/ 670 h 895"/>
                    <a:gd name="T14" fmla="*/ 0 w 103"/>
                    <a:gd name="T15" fmla="*/ 783 h 895"/>
                    <a:gd name="T16" fmla="*/ 0 w 103"/>
                    <a:gd name="T17" fmla="*/ 895 h 895"/>
                    <a:gd name="T18" fmla="*/ 103 w 103"/>
                    <a:gd name="T19" fmla="*/ 895 h 895"/>
                    <a:gd name="T20" fmla="*/ 103 w 103"/>
                    <a:gd name="T21" fmla="*/ 783 h 895"/>
                    <a:gd name="T22" fmla="*/ 103 w 103"/>
                    <a:gd name="T23" fmla="*/ 670 h 895"/>
                    <a:gd name="T24" fmla="*/ 103 w 103"/>
                    <a:gd name="T25" fmla="*/ 559 h 895"/>
                    <a:gd name="T26" fmla="*/ 103 w 103"/>
                    <a:gd name="T27" fmla="*/ 448 h 895"/>
                    <a:gd name="T28" fmla="*/ 103 w 103"/>
                    <a:gd name="T29" fmla="*/ 337 h 895"/>
                    <a:gd name="T30" fmla="*/ 103 w 103"/>
                    <a:gd name="T31" fmla="*/ 225 h 895"/>
                    <a:gd name="T32" fmla="*/ 103 w 103"/>
                    <a:gd name="T33" fmla="*/ 113 h 895"/>
                    <a:gd name="T34" fmla="*/ 103 w 103"/>
                    <a:gd name="T35" fmla="*/ 0 h 895"/>
                    <a:gd name="T36" fmla="*/ 0 w 103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3" y="895"/>
                      </a:lnTo>
                      <a:lnTo>
                        <a:pt x="103" y="783"/>
                      </a:lnTo>
                      <a:lnTo>
                        <a:pt x="103" y="670"/>
                      </a:lnTo>
                      <a:lnTo>
                        <a:pt x="103" y="559"/>
                      </a:lnTo>
                      <a:lnTo>
                        <a:pt x="103" y="448"/>
                      </a:lnTo>
                      <a:lnTo>
                        <a:pt x="103" y="337"/>
                      </a:lnTo>
                      <a:lnTo>
                        <a:pt x="103" y="225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6" name="Freeform 68"/>
                <p:cNvSpPr>
                  <a:spLocks/>
                </p:cNvSpPr>
                <p:nvPr/>
              </p:nvSpPr>
              <p:spPr bwMode="auto">
                <a:xfrm>
                  <a:off x="621" y="2422"/>
                  <a:ext cx="20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40 h 960"/>
                    <a:gd name="T6" fmla="*/ 0 w 103"/>
                    <a:gd name="T7" fmla="*/ 360 h 960"/>
                    <a:gd name="T8" fmla="*/ 0 w 103"/>
                    <a:gd name="T9" fmla="*/ 480 h 960"/>
                    <a:gd name="T10" fmla="*/ 0 w 103"/>
                    <a:gd name="T11" fmla="*/ 601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1 h 960"/>
                    <a:gd name="T26" fmla="*/ 103 w 103"/>
                    <a:gd name="T27" fmla="*/ 480 h 960"/>
                    <a:gd name="T28" fmla="*/ 103 w 103"/>
                    <a:gd name="T29" fmla="*/ 360 h 960"/>
                    <a:gd name="T30" fmla="*/ 103 w 103"/>
                    <a:gd name="T31" fmla="*/ 240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1"/>
                      </a:lnTo>
                      <a:lnTo>
                        <a:pt x="103" y="480"/>
                      </a:lnTo>
                      <a:lnTo>
                        <a:pt x="103" y="360"/>
                      </a:lnTo>
                      <a:lnTo>
                        <a:pt x="103" y="240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7" name="Freeform 69"/>
                <p:cNvSpPr>
                  <a:spLocks/>
                </p:cNvSpPr>
                <p:nvPr/>
              </p:nvSpPr>
              <p:spPr bwMode="auto">
                <a:xfrm>
                  <a:off x="621" y="2243"/>
                  <a:ext cx="20" cy="179"/>
                </a:xfrm>
                <a:custGeom>
                  <a:avLst/>
                  <a:gdLst>
                    <a:gd name="T0" fmla="*/ 0 w 103"/>
                    <a:gd name="T1" fmla="*/ 0 h 895"/>
                    <a:gd name="T2" fmla="*/ 0 w 103"/>
                    <a:gd name="T3" fmla="*/ 113 h 895"/>
                    <a:gd name="T4" fmla="*/ 0 w 103"/>
                    <a:gd name="T5" fmla="*/ 225 h 895"/>
                    <a:gd name="T6" fmla="*/ 0 w 103"/>
                    <a:gd name="T7" fmla="*/ 337 h 895"/>
                    <a:gd name="T8" fmla="*/ 0 w 103"/>
                    <a:gd name="T9" fmla="*/ 448 h 895"/>
                    <a:gd name="T10" fmla="*/ 0 w 103"/>
                    <a:gd name="T11" fmla="*/ 559 h 895"/>
                    <a:gd name="T12" fmla="*/ 0 w 103"/>
                    <a:gd name="T13" fmla="*/ 670 h 895"/>
                    <a:gd name="T14" fmla="*/ 0 w 103"/>
                    <a:gd name="T15" fmla="*/ 783 h 895"/>
                    <a:gd name="T16" fmla="*/ 0 w 103"/>
                    <a:gd name="T17" fmla="*/ 895 h 895"/>
                    <a:gd name="T18" fmla="*/ 103 w 103"/>
                    <a:gd name="T19" fmla="*/ 895 h 895"/>
                    <a:gd name="T20" fmla="*/ 103 w 103"/>
                    <a:gd name="T21" fmla="*/ 783 h 895"/>
                    <a:gd name="T22" fmla="*/ 103 w 103"/>
                    <a:gd name="T23" fmla="*/ 670 h 895"/>
                    <a:gd name="T24" fmla="*/ 103 w 103"/>
                    <a:gd name="T25" fmla="*/ 559 h 895"/>
                    <a:gd name="T26" fmla="*/ 103 w 103"/>
                    <a:gd name="T27" fmla="*/ 448 h 895"/>
                    <a:gd name="T28" fmla="*/ 103 w 103"/>
                    <a:gd name="T29" fmla="*/ 337 h 895"/>
                    <a:gd name="T30" fmla="*/ 103 w 103"/>
                    <a:gd name="T31" fmla="*/ 225 h 895"/>
                    <a:gd name="T32" fmla="*/ 103 w 103"/>
                    <a:gd name="T33" fmla="*/ 113 h 895"/>
                    <a:gd name="T34" fmla="*/ 103 w 103"/>
                    <a:gd name="T35" fmla="*/ 0 h 895"/>
                    <a:gd name="T36" fmla="*/ 0 w 103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3" y="895"/>
                      </a:lnTo>
                      <a:lnTo>
                        <a:pt x="103" y="783"/>
                      </a:lnTo>
                      <a:lnTo>
                        <a:pt x="103" y="670"/>
                      </a:lnTo>
                      <a:lnTo>
                        <a:pt x="103" y="559"/>
                      </a:lnTo>
                      <a:lnTo>
                        <a:pt x="103" y="448"/>
                      </a:lnTo>
                      <a:lnTo>
                        <a:pt x="103" y="337"/>
                      </a:lnTo>
                      <a:lnTo>
                        <a:pt x="103" y="225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8" name="Freeform 70"/>
                <p:cNvSpPr>
                  <a:spLocks/>
                </p:cNvSpPr>
                <p:nvPr/>
              </p:nvSpPr>
              <p:spPr bwMode="auto">
                <a:xfrm>
                  <a:off x="757" y="2422"/>
                  <a:ext cx="21" cy="192"/>
                </a:xfrm>
                <a:custGeom>
                  <a:avLst/>
                  <a:gdLst>
                    <a:gd name="T0" fmla="*/ 0 w 103"/>
                    <a:gd name="T1" fmla="*/ 0 h 960"/>
                    <a:gd name="T2" fmla="*/ 0 w 103"/>
                    <a:gd name="T3" fmla="*/ 120 h 960"/>
                    <a:gd name="T4" fmla="*/ 0 w 103"/>
                    <a:gd name="T5" fmla="*/ 240 h 960"/>
                    <a:gd name="T6" fmla="*/ 0 w 103"/>
                    <a:gd name="T7" fmla="*/ 360 h 960"/>
                    <a:gd name="T8" fmla="*/ 0 w 103"/>
                    <a:gd name="T9" fmla="*/ 480 h 960"/>
                    <a:gd name="T10" fmla="*/ 0 w 103"/>
                    <a:gd name="T11" fmla="*/ 601 h 960"/>
                    <a:gd name="T12" fmla="*/ 0 w 103"/>
                    <a:gd name="T13" fmla="*/ 720 h 960"/>
                    <a:gd name="T14" fmla="*/ 0 w 103"/>
                    <a:gd name="T15" fmla="*/ 840 h 960"/>
                    <a:gd name="T16" fmla="*/ 0 w 103"/>
                    <a:gd name="T17" fmla="*/ 960 h 960"/>
                    <a:gd name="T18" fmla="*/ 103 w 103"/>
                    <a:gd name="T19" fmla="*/ 960 h 960"/>
                    <a:gd name="T20" fmla="*/ 103 w 103"/>
                    <a:gd name="T21" fmla="*/ 840 h 960"/>
                    <a:gd name="T22" fmla="*/ 103 w 103"/>
                    <a:gd name="T23" fmla="*/ 720 h 960"/>
                    <a:gd name="T24" fmla="*/ 103 w 103"/>
                    <a:gd name="T25" fmla="*/ 601 h 960"/>
                    <a:gd name="T26" fmla="*/ 103 w 103"/>
                    <a:gd name="T27" fmla="*/ 480 h 960"/>
                    <a:gd name="T28" fmla="*/ 103 w 103"/>
                    <a:gd name="T29" fmla="*/ 360 h 960"/>
                    <a:gd name="T30" fmla="*/ 103 w 103"/>
                    <a:gd name="T31" fmla="*/ 240 h 960"/>
                    <a:gd name="T32" fmla="*/ 103 w 103"/>
                    <a:gd name="T33" fmla="*/ 120 h 960"/>
                    <a:gd name="T34" fmla="*/ 103 w 103"/>
                    <a:gd name="T35" fmla="*/ 0 h 960"/>
                    <a:gd name="T36" fmla="*/ 0 w 103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3" y="960"/>
                      </a:lnTo>
                      <a:lnTo>
                        <a:pt x="103" y="840"/>
                      </a:lnTo>
                      <a:lnTo>
                        <a:pt x="103" y="720"/>
                      </a:lnTo>
                      <a:lnTo>
                        <a:pt x="103" y="601"/>
                      </a:lnTo>
                      <a:lnTo>
                        <a:pt x="103" y="480"/>
                      </a:lnTo>
                      <a:lnTo>
                        <a:pt x="103" y="360"/>
                      </a:lnTo>
                      <a:lnTo>
                        <a:pt x="103" y="240"/>
                      </a:lnTo>
                      <a:lnTo>
                        <a:pt x="103" y="120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39" name="Freeform 71"/>
                <p:cNvSpPr>
                  <a:spLocks/>
                </p:cNvSpPr>
                <p:nvPr/>
              </p:nvSpPr>
              <p:spPr bwMode="auto">
                <a:xfrm>
                  <a:off x="757" y="2243"/>
                  <a:ext cx="21" cy="179"/>
                </a:xfrm>
                <a:custGeom>
                  <a:avLst/>
                  <a:gdLst>
                    <a:gd name="T0" fmla="*/ 0 w 103"/>
                    <a:gd name="T1" fmla="*/ 0 h 895"/>
                    <a:gd name="T2" fmla="*/ 0 w 103"/>
                    <a:gd name="T3" fmla="*/ 113 h 895"/>
                    <a:gd name="T4" fmla="*/ 0 w 103"/>
                    <a:gd name="T5" fmla="*/ 225 h 895"/>
                    <a:gd name="T6" fmla="*/ 0 w 103"/>
                    <a:gd name="T7" fmla="*/ 337 h 895"/>
                    <a:gd name="T8" fmla="*/ 0 w 103"/>
                    <a:gd name="T9" fmla="*/ 448 h 895"/>
                    <a:gd name="T10" fmla="*/ 0 w 103"/>
                    <a:gd name="T11" fmla="*/ 559 h 895"/>
                    <a:gd name="T12" fmla="*/ 0 w 103"/>
                    <a:gd name="T13" fmla="*/ 670 h 895"/>
                    <a:gd name="T14" fmla="*/ 0 w 103"/>
                    <a:gd name="T15" fmla="*/ 783 h 895"/>
                    <a:gd name="T16" fmla="*/ 0 w 103"/>
                    <a:gd name="T17" fmla="*/ 895 h 895"/>
                    <a:gd name="T18" fmla="*/ 103 w 103"/>
                    <a:gd name="T19" fmla="*/ 895 h 895"/>
                    <a:gd name="T20" fmla="*/ 103 w 103"/>
                    <a:gd name="T21" fmla="*/ 783 h 895"/>
                    <a:gd name="T22" fmla="*/ 103 w 103"/>
                    <a:gd name="T23" fmla="*/ 670 h 895"/>
                    <a:gd name="T24" fmla="*/ 103 w 103"/>
                    <a:gd name="T25" fmla="*/ 559 h 895"/>
                    <a:gd name="T26" fmla="*/ 103 w 103"/>
                    <a:gd name="T27" fmla="*/ 448 h 895"/>
                    <a:gd name="T28" fmla="*/ 103 w 103"/>
                    <a:gd name="T29" fmla="*/ 337 h 895"/>
                    <a:gd name="T30" fmla="*/ 103 w 103"/>
                    <a:gd name="T31" fmla="*/ 225 h 895"/>
                    <a:gd name="T32" fmla="*/ 103 w 103"/>
                    <a:gd name="T33" fmla="*/ 113 h 895"/>
                    <a:gd name="T34" fmla="*/ 103 w 103"/>
                    <a:gd name="T35" fmla="*/ 0 h 895"/>
                    <a:gd name="T36" fmla="*/ 0 w 103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3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3" y="895"/>
                      </a:lnTo>
                      <a:lnTo>
                        <a:pt x="103" y="783"/>
                      </a:lnTo>
                      <a:lnTo>
                        <a:pt x="103" y="670"/>
                      </a:lnTo>
                      <a:lnTo>
                        <a:pt x="103" y="559"/>
                      </a:lnTo>
                      <a:lnTo>
                        <a:pt x="103" y="448"/>
                      </a:lnTo>
                      <a:lnTo>
                        <a:pt x="103" y="337"/>
                      </a:lnTo>
                      <a:lnTo>
                        <a:pt x="103" y="225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0" name="Freeform 72"/>
                <p:cNvSpPr>
                  <a:spLocks/>
                </p:cNvSpPr>
                <p:nvPr/>
              </p:nvSpPr>
              <p:spPr bwMode="auto">
                <a:xfrm>
                  <a:off x="895" y="2422"/>
                  <a:ext cx="20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1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1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1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1" name="Freeform 73"/>
                <p:cNvSpPr>
                  <a:spLocks/>
                </p:cNvSpPr>
                <p:nvPr/>
              </p:nvSpPr>
              <p:spPr bwMode="auto">
                <a:xfrm>
                  <a:off x="895" y="2243"/>
                  <a:ext cx="20" cy="179"/>
                </a:xfrm>
                <a:custGeom>
                  <a:avLst/>
                  <a:gdLst>
                    <a:gd name="T0" fmla="*/ 0 w 102"/>
                    <a:gd name="T1" fmla="*/ 0 h 895"/>
                    <a:gd name="T2" fmla="*/ 0 w 102"/>
                    <a:gd name="T3" fmla="*/ 113 h 895"/>
                    <a:gd name="T4" fmla="*/ 0 w 102"/>
                    <a:gd name="T5" fmla="*/ 225 h 895"/>
                    <a:gd name="T6" fmla="*/ 0 w 102"/>
                    <a:gd name="T7" fmla="*/ 337 h 895"/>
                    <a:gd name="T8" fmla="*/ 0 w 102"/>
                    <a:gd name="T9" fmla="*/ 448 h 895"/>
                    <a:gd name="T10" fmla="*/ 0 w 102"/>
                    <a:gd name="T11" fmla="*/ 559 h 895"/>
                    <a:gd name="T12" fmla="*/ 0 w 102"/>
                    <a:gd name="T13" fmla="*/ 670 h 895"/>
                    <a:gd name="T14" fmla="*/ 0 w 102"/>
                    <a:gd name="T15" fmla="*/ 783 h 895"/>
                    <a:gd name="T16" fmla="*/ 0 w 102"/>
                    <a:gd name="T17" fmla="*/ 895 h 895"/>
                    <a:gd name="T18" fmla="*/ 102 w 102"/>
                    <a:gd name="T19" fmla="*/ 895 h 895"/>
                    <a:gd name="T20" fmla="*/ 102 w 102"/>
                    <a:gd name="T21" fmla="*/ 783 h 895"/>
                    <a:gd name="T22" fmla="*/ 102 w 102"/>
                    <a:gd name="T23" fmla="*/ 670 h 895"/>
                    <a:gd name="T24" fmla="*/ 102 w 102"/>
                    <a:gd name="T25" fmla="*/ 559 h 895"/>
                    <a:gd name="T26" fmla="*/ 102 w 102"/>
                    <a:gd name="T27" fmla="*/ 448 h 895"/>
                    <a:gd name="T28" fmla="*/ 102 w 102"/>
                    <a:gd name="T29" fmla="*/ 337 h 895"/>
                    <a:gd name="T30" fmla="*/ 102 w 102"/>
                    <a:gd name="T31" fmla="*/ 225 h 895"/>
                    <a:gd name="T32" fmla="*/ 102 w 102"/>
                    <a:gd name="T33" fmla="*/ 113 h 895"/>
                    <a:gd name="T34" fmla="*/ 102 w 102"/>
                    <a:gd name="T35" fmla="*/ 0 h 895"/>
                    <a:gd name="T36" fmla="*/ 0 w 102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2" y="895"/>
                      </a:lnTo>
                      <a:lnTo>
                        <a:pt x="102" y="783"/>
                      </a:lnTo>
                      <a:lnTo>
                        <a:pt x="102" y="670"/>
                      </a:lnTo>
                      <a:lnTo>
                        <a:pt x="102" y="559"/>
                      </a:lnTo>
                      <a:lnTo>
                        <a:pt x="102" y="448"/>
                      </a:lnTo>
                      <a:lnTo>
                        <a:pt x="102" y="337"/>
                      </a:lnTo>
                      <a:lnTo>
                        <a:pt x="102" y="225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2" name="Freeform 74"/>
                <p:cNvSpPr>
                  <a:spLocks/>
                </p:cNvSpPr>
                <p:nvPr/>
              </p:nvSpPr>
              <p:spPr bwMode="auto">
                <a:xfrm>
                  <a:off x="1032" y="2422"/>
                  <a:ext cx="20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1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1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1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3" name="Freeform 75"/>
                <p:cNvSpPr>
                  <a:spLocks/>
                </p:cNvSpPr>
                <p:nvPr/>
              </p:nvSpPr>
              <p:spPr bwMode="auto">
                <a:xfrm>
                  <a:off x="1032" y="2243"/>
                  <a:ext cx="20" cy="179"/>
                </a:xfrm>
                <a:custGeom>
                  <a:avLst/>
                  <a:gdLst>
                    <a:gd name="T0" fmla="*/ 0 w 102"/>
                    <a:gd name="T1" fmla="*/ 0 h 895"/>
                    <a:gd name="T2" fmla="*/ 0 w 102"/>
                    <a:gd name="T3" fmla="*/ 113 h 895"/>
                    <a:gd name="T4" fmla="*/ 0 w 102"/>
                    <a:gd name="T5" fmla="*/ 225 h 895"/>
                    <a:gd name="T6" fmla="*/ 0 w 102"/>
                    <a:gd name="T7" fmla="*/ 337 h 895"/>
                    <a:gd name="T8" fmla="*/ 0 w 102"/>
                    <a:gd name="T9" fmla="*/ 448 h 895"/>
                    <a:gd name="T10" fmla="*/ 0 w 102"/>
                    <a:gd name="T11" fmla="*/ 559 h 895"/>
                    <a:gd name="T12" fmla="*/ 0 w 102"/>
                    <a:gd name="T13" fmla="*/ 670 h 895"/>
                    <a:gd name="T14" fmla="*/ 0 w 102"/>
                    <a:gd name="T15" fmla="*/ 783 h 895"/>
                    <a:gd name="T16" fmla="*/ 0 w 102"/>
                    <a:gd name="T17" fmla="*/ 895 h 895"/>
                    <a:gd name="T18" fmla="*/ 102 w 102"/>
                    <a:gd name="T19" fmla="*/ 895 h 895"/>
                    <a:gd name="T20" fmla="*/ 102 w 102"/>
                    <a:gd name="T21" fmla="*/ 783 h 895"/>
                    <a:gd name="T22" fmla="*/ 102 w 102"/>
                    <a:gd name="T23" fmla="*/ 670 h 895"/>
                    <a:gd name="T24" fmla="*/ 102 w 102"/>
                    <a:gd name="T25" fmla="*/ 559 h 895"/>
                    <a:gd name="T26" fmla="*/ 102 w 102"/>
                    <a:gd name="T27" fmla="*/ 448 h 895"/>
                    <a:gd name="T28" fmla="*/ 102 w 102"/>
                    <a:gd name="T29" fmla="*/ 337 h 895"/>
                    <a:gd name="T30" fmla="*/ 102 w 102"/>
                    <a:gd name="T31" fmla="*/ 225 h 895"/>
                    <a:gd name="T32" fmla="*/ 102 w 102"/>
                    <a:gd name="T33" fmla="*/ 113 h 895"/>
                    <a:gd name="T34" fmla="*/ 102 w 102"/>
                    <a:gd name="T35" fmla="*/ 0 h 895"/>
                    <a:gd name="T36" fmla="*/ 0 w 102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2" y="895"/>
                      </a:lnTo>
                      <a:lnTo>
                        <a:pt x="102" y="783"/>
                      </a:lnTo>
                      <a:lnTo>
                        <a:pt x="102" y="670"/>
                      </a:lnTo>
                      <a:lnTo>
                        <a:pt x="102" y="559"/>
                      </a:lnTo>
                      <a:lnTo>
                        <a:pt x="102" y="448"/>
                      </a:lnTo>
                      <a:lnTo>
                        <a:pt x="102" y="337"/>
                      </a:lnTo>
                      <a:lnTo>
                        <a:pt x="102" y="225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4" name="Freeform 76"/>
                <p:cNvSpPr>
                  <a:spLocks/>
                </p:cNvSpPr>
                <p:nvPr/>
              </p:nvSpPr>
              <p:spPr bwMode="auto">
                <a:xfrm>
                  <a:off x="1169" y="2422"/>
                  <a:ext cx="20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1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1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1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5" name="Freeform 77"/>
                <p:cNvSpPr>
                  <a:spLocks/>
                </p:cNvSpPr>
                <p:nvPr/>
              </p:nvSpPr>
              <p:spPr bwMode="auto">
                <a:xfrm>
                  <a:off x="1169" y="2243"/>
                  <a:ext cx="20" cy="179"/>
                </a:xfrm>
                <a:custGeom>
                  <a:avLst/>
                  <a:gdLst>
                    <a:gd name="T0" fmla="*/ 0 w 102"/>
                    <a:gd name="T1" fmla="*/ 0 h 895"/>
                    <a:gd name="T2" fmla="*/ 0 w 102"/>
                    <a:gd name="T3" fmla="*/ 113 h 895"/>
                    <a:gd name="T4" fmla="*/ 0 w 102"/>
                    <a:gd name="T5" fmla="*/ 225 h 895"/>
                    <a:gd name="T6" fmla="*/ 0 w 102"/>
                    <a:gd name="T7" fmla="*/ 337 h 895"/>
                    <a:gd name="T8" fmla="*/ 0 w 102"/>
                    <a:gd name="T9" fmla="*/ 448 h 895"/>
                    <a:gd name="T10" fmla="*/ 0 w 102"/>
                    <a:gd name="T11" fmla="*/ 559 h 895"/>
                    <a:gd name="T12" fmla="*/ 0 w 102"/>
                    <a:gd name="T13" fmla="*/ 670 h 895"/>
                    <a:gd name="T14" fmla="*/ 0 w 102"/>
                    <a:gd name="T15" fmla="*/ 783 h 895"/>
                    <a:gd name="T16" fmla="*/ 0 w 102"/>
                    <a:gd name="T17" fmla="*/ 895 h 895"/>
                    <a:gd name="T18" fmla="*/ 102 w 102"/>
                    <a:gd name="T19" fmla="*/ 895 h 895"/>
                    <a:gd name="T20" fmla="*/ 102 w 102"/>
                    <a:gd name="T21" fmla="*/ 783 h 895"/>
                    <a:gd name="T22" fmla="*/ 102 w 102"/>
                    <a:gd name="T23" fmla="*/ 670 h 895"/>
                    <a:gd name="T24" fmla="*/ 102 w 102"/>
                    <a:gd name="T25" fmla="*/ 559 h 895"/>
                    <a:gd name="T26" fmla="*/ 102 w 102"/>
                    <a:gd name="T27" fmla="*/ 448 h 895"/>
                    <a:gd name="T28" fmla="*/ 102 w 102"/>
                    <a:gd name="T29" fmla="*/ 337 h 895"/>
                    <a:gd name="T30" fmla="*/ 102 w 102"/>
                    <a:gd name="T31" fmla="*/ 225 h 895"/>
                    <a:gd name="T32" fmla="*/ 102 w 102"/>
                    <a:gd name="T33" fmla="*/ 113 h 895"/>
                    <a:gd name="T34" fmla="*/ 102 w 102"/>
                    <a:gd name="T35" fmla="*/ 0 h 895"/>
                    <a:gd name="T36" fmla="*/ 0 w 102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2" y="895"/>
                      </a:lnTo>
                      <a:lnTo>
                        <a:pt x="102" y="783"/>
                      </a:lnTo>
                      <a:lnTo>
                        <a:pt x="102" y="670"/>
                      </a:lnTo>
                      <a:lnTo>
                        <a:pt x="102" y="559"/>
                      </a:lnTo>
                      <a:lnTo>
                        <a:pt x="102" y="448"/>
                      </a:lnTo>
                      <a:lnTo>
                        <a:pt x="102" y="337"/>
                      </a:lnTo>
                      <a:lnTo>
                        <a:pt x="102" y="225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6" name="Freeform 78"/>
                <p:cNvSpPr>
                  <a:spLocks/>
                </p:cNvSpPr>
                <p:nvPr/>
              </p:nvSpPr>
              <p:spPr bwMode="auto">
                <a:xfrm>
                  <a:off x="1306" y="2422"/>
                  <a:ext cx="21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1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1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1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7" name="Freeform 79"/>
                <p:cNvSpPr>
                  <a:spLocks/>
                </p:cNvSpPr>
                <p:nvPr/>
              </p:nvSpPr>
              <p:spPr bwMode="auto">
                <a:xfrm>
                  <a:off x="1306" y="2243"/>
                  <a:ext cx="21" cy="179"/>
                </a:xfrm>
                <a:custGeom>
                  <a:avLst/>
                  <a:gdLst>
                    <a:gd name="T0" fmla="*/ 0 w 102"/>
                    <a:gd name="T1" fmla="*/ 0 h 895"/>
                    <a:gd name="T2" fmla="*/ 0 w 102"/>
                    <a:gd name="T3" fmla="*/ 113 h 895"/>
                    <a:gd name="T4" fmla="*/ 0 w 102"/>
                    <a:gd name="T5" fmla="*/ 225 h 895"/>
                    <a:gd name="T6" fmla="*/ 0 w 102"/>
                    <a:gd name="T7" fmla="*/ 337 h 895"/>
                    <a:gd name="T8" fmla="*/ 0 w 102"/>
                    <a:gd name="T9" fmla="*/ 448 h 895"/>
                    <a:gd name="T10" fmla="*/ 0 w 102"/>
                    <a:gd name="T11" fmla="*/ 559 h 895"/>
                    <a:gd name="T12" fmla="*/ 0 w 102"/>
                    <a:gd name="T13" fmla="*/ 670 h 895"/>
                    <a:gd name="T14" fmla="*/ 0 w 102"/>
                    <a:gd name="T15" fmla="*/ 783 h 895"/>
                    <a:gd name="T16" fmla="*/ 0 w 102"/>
                    <a:gd name="T17" fmla="*/ 895 h 895"/>
                    <a:gd name="T18" fmla="*/ 102 w 102"/>
                    <a:gd name="T19" fmla="*/ 895 h 895"/>
                    <a:gd name="T20" fmla="*/ 102 w 102"/>
                    <a:gd name="T21" fmla="*/ 783 h 895"/>
                    <a:gd name="T22" fmla="*/ 102 w 102"/>
                    <a:gd name="T23" fmla="*/ 670 h 895"/>
                    <a:gd name="T24" fmla="*/ 102 w 102"/>
                    <a:gd name="T25" fmla="*/ 559 h 895"/>
                    <a:gd name="T26" fmla="*/ 102 w 102"/>
                    <a:gd name="T27" fmla="*/ 448 h 895"/>
                    <a:gd name="T28" fmla="*/ 102 w 102"/>
                    <a:gd name="T29" fmla="*/ 337 h 895"/>
                    <a:gd name="T30" fmla="*/ 102 w 102"/>
                    <a:gd name="T31" fmla="*/ 225 h 895"/>
                    <a:gd name="T32" fmla="*/ 102 w 102"/>
                    <a:gd name="T33" fmla="*/ 113 h 895"/>
                    <a:gd name="T34" fmla="*/ 102 w 102"/>
                    <a:gd name="T35" fmla="*/ 0 h 895"/>
                    <a:gd name="T36" fmla="*/ 0 w 102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2" y="895"/>
                      </a:lnTo>
                      <a:lnTo>
                        <a:pt x="102" y="783"/>
                      </a:lnTo>
                      <a:lnTo>
                        <a:pt x="102" y="670"/>
                      </a:lnTo>
                      <a:lnTo>
                        <a:pt x="102" y="559"/>
                      </a:lnTo>
                      <a:lnTo>
                        <a:pt x="102" y="448"/>
                      </a:lnTo>
                      <a:lnTo>
                        <a:pt x="102" y="337"/>
                      </a:lnTo>
                      <a:lnTo>
                        <a:pt x="102" y="225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8" name="Freeform 80"/>
                <p:cNvSpPr>
                  <a:spLocks/>
                </p:cNvSpPr>
                <p:nvPr/>
              </p:nvSpPr>
              <p:spPr bwMode="auto">
                <a:xfrm>
                  <a:off x="1443" y="2422"/>
                  <a:ext cx="20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1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1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1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49" name="Freeform 81"/>
                <p:cNvSpPr>
                  <a:spLocks/>
                </p:cNvSpPr>
                <p:nvPr/>
              </p:nvSpPr>
              <p:spPr bwMode="auto">
                <a:xfrm>
                  <a:off x="1443" y="2243"/>
                  <a:ext cx="20" cy="179"/>
                </a:xfrm>
                <a:custGeom>
                  <a:avLst/>
                  <a:gdLst>
                    <a:gd name="T0" fmla="*/ 0 w 102"/>
                    <a:gd name="T1" fmla="*/ 0 h 895"/>
                    <a:gd name="T2" fmla="*/ 0 w 102"/>
                    <a:gd name="T3" fmla="*/ 113 h 895"/>
                    <a:gd name="T4" fmla="*/ 0 w 102"/>
                    <a:gd name="T5" fmla="*/ 225 h 895"/>
                    <a:gd name="T6" fmla="*/ 0 w 102"/>
                    <a:gd name="T7" fmla="*/ 337 h 895"/>
                    <a:gd name="T8" fmla="*/ 0 w 102"/>
                    <a:gd name="T9" fmla="*/ 448 h 895"/>
                    <a:gd name="T10" fmla="*/ 0 w 102"/>
                    <a:gd name="T11" fmla="*/ 559 h 895"/>
                    <a:gd name="T12" fmla="*/ 0 w 102"/>
                    <a:gd name="T13" fmla="*/ 670 h 895"/>
                    <a:gd name="T14" fmla="*/ 0 w 102"/>
                    <a:gd name="T15" fmla="*/ 783 h 895"/>
                    <a:gd name="T16" fmla="*/ 0 w 102"/>
                    <a:gd name="T17" fmla="*/ 895 h 895"/>
                    <a:gd name="T18" fmla="*/ 102 w 102"/>
                    <a:gd name="T19" fmla="*/ 895 h 895"/>
                    <a:gd name="T20" fmla="*/ 102 w 102"/>
                    <a:gd name="T21" fmla="*/ 783 h 895"/>
                    <a:gd name="T22" fmla="*/ 102 w 102"/>
                    <a:gd name="T23" fmla="*/ 670 h 895"/>
                    <a:gd name="T24" fmla="*/ 102 w 102"/>
                    <a:gd name="T25" fmla="*/ 559 h 895"/>
                    <a:gd name="T26" fmla="*/ 102 w 102"/>
                    <a:gd name="T27" fmla="*/ 448 h 895"/>
                    <a:gd name="T28" fmla="*/ 102 w 102"/>
                    <a:gd name="T29" fmla="*/ 337 h 895"/>
                    <a:gd name="T30" fmla="*/ 102 w 102"/>
                    <a:gd name="T31" fmla="*/ 225 h 895"/>
                    <a:gd name="T32" fmla="*/ 102 w 102"/>
                    <a:gd name="T33" fmla="*/ 113 h 895"/>
                    <a:gd name="T34" fmla="*/ 102 w 102"/>
                    <a:gd name="T35" fmla="*/ 0 h 895"/>
                    <a:gd name="T36" fmla="*/ 0 w 102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2" y="895"/>
                      </a:lnTo>
                      <a:lnTo>
                        <a:pt x="102" y="783"/>
                      </a:lnTo>
                      <a:lnTo>
                        <a:pt x="102" y="670"/>
                      </a:lnTo>
                      <a:lnTo>
                        <a:pt x="102" y="559"/>
                      </a:lnTo>
                      <a:lnTo>
                        <a:pt x="102" y="448"/>
                      </a:lnTo>
                      <a:lnTo>
                        <a:pt x="102" y="337"/>
                      </a:lnTo>
                      <a:lnTo>
                        <a:pt x="102" y="225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0" name="Freeform 82"/>
                <p:cNvSpPr>
                  <a:spLocks/>
                </p:cNvSpPr>
                <p:nvPr/>
              </p:nvSpPr>
              <p:spPr bwMode="auto">
                <a:xfrm>
                  <a:off x="1580" y="2422"/>
                  <a:ext cx="21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1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1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1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1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1" name="Freeform 83"/>
                <p:cNvSpPr>
                  <a:spLocks/>
                </p:cNvSpPr>
                <p:nvPr/>
              </p:nvSpPr>
              <p:spPr bwMode="auto">
                <a:xfrm>
                  <a:off x="1580" y="2243"/>
                  <a:ext cx="21" cy="179"/>
                </a:xfrm>
                <a:custGeom>
                  <a:avLst/>
                  <a:gdLst>
                    <a:gd name="T0" fmla="*/ 0 w 102"/>
                    <a:gd name="T1" fmla="*/ 0 h 895"/>
                    <a:gd name="T2" fmla="*/ 0 w 102"/>
                    <a:gd name="T3" fmla="*/ 113 h 895"/>
                    <a:gd name="T4" fmla="*/ 0 w 102"/>
                    <a:gd name="T5" fmla="*/ 225 h 895"/>
                    <a:gd name="T6" fmla="*/ 0 w 102"/>
                    <a:gd name="T7" fmla="*/ 337 h 895"/>
                    <a:gd name="T8" fmla="*/ 0 w 102"/>
                    <a:gd name="T9" fmla="*/ 448 h 895"/>
                    <a:gd name="T10" fmla="*/ 0 w 102"/>
                    <a:gd name="T11" fmla="*/ 559 h 895"/>
                    <a:gd name="T12" fmla="*/ 0 w 102"/>
                    <a:gd name="T13" fmla="*/ 670 h 895"/>
                    <a:gd name="T14" fmla="*/ 0 w 102"/>
                    <a:gd name="T15" fmla="*/ 783 h 895"/>
                    <a:gd name="T16" fmla="*/ 0 w 102"/>
                    <a:gd name="T17" fmla="*/ 895 h 895"/>
                    <a:gd name="T18" fmla="*/ 102 w 102"/>
                    <a:gd name="T19" fmla="*/ 895 h 895"/>
                    <a:gd name="T20" fmla="*/ 102 w 102"/>
                    <a:gd name="T21" fmla="*/ 783 h 895"/>
                    <a:gd name="T22" fmla="*/ 102 w 102"/>
                    <a:gd name="T23" fmla="*/ 670 h 895"/>
                    <a:gd name="T24" fmla="*/ 102 w 102"/>
                    <a:gd name="T25" fmla="*/ 559 h 895"/>
                    <a:gd name="T26" fmla="*/ 102 w 102"/>
                    <a:gd name="T27" fmla="*/ 448 h 895"/>
                    <a:gd name="T28" fmla="*/ 102 w 102"/>
                    <a:gd name="T29" fmla="*/ 337 h 895"/>
                    <a:gd name="T30" fmla="*/ 102 w 102"/>
                    <a:gd name="T31" fmla="*/ 225 h 895"/>
                    <a:gd name="T32" fmla="*/ 102 w 102"/>
                    <a:gd name="T33" fmla="*/ 113 h 895"/>
                    <a:gd name="T34" fmla="*/ 102 w 102"/>
                    <a:gd name="T35" fmla="*/ 0 h 895"/>
                    <a:gd name="T36" fmla="*/ 0 w 102"/>
                    <a:gd name="T37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895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5"/>
                      </a:lnTo>
                      <a:lnTo>
                        <a:pt x="0" y="337"/>
                      </a:lnTo>
                      <a:lnTo>
                        <a:pt x="0" y="448"/>
                      </a:lnTo>
                      <a:lnTo>
                        <a:pt x="0" y="559"/>
                      </a:lnTo>
                      <a:lnTo>
                        <a:pt x="0" y="670"/>
                      </a:lnTo>
                      <a:lnTo>
                        <a:pt x="0" y="783"/>
                      </a:lnTo>
                      <a:lnTo>
                        <a:pt x="0" y="895"/>
                      </a:lnTo>
                      <a:lnTo>
                        <a:pt x="102" y="895"/>
                      </a:lnTo>
                      <a:lnTo>
                        <a:pt x="102" y="783"/>
                      </a:lnTo>
                      <a:lnTo>
                        <a:pt x="102" y="670"/>
                      </a:lnTo>
                      <a:lnTo>
                        <a:pt x="102" y="559"/>
                      </a:lnTo>
                      <a:lnTo>
                        <a:pt x="102" y="448"/>
                      </a:lnTo>
                      <a:lnTo>
                        <a:pt x="102" y="337"/>
                      </a:lnTo>
                      <a:lnTo>
                        <a:pt x="102" y="225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2" name="Freeform 84"/>
                <p:cNvSpPr>
                  <a:spLocks/>
                </p:cNvSpPr>
                <p:nvPr/>
              </p:nvSpPr>
              <p:spPr bwMode="auto">
                <a:xfrm>
                  <a:off x="483" y="3091"/>
                  <a:ext cx="31" cy="192"/>
                </a:xfrm>
                <a:custGeom>
                  <a:avLst/>
                  <a:gdLst>
                    <a:gd name="T0" fmla="*/ 0 w 155"/>
                    <a:gd name="T1" fmla="*/ 0 h 960"/>
                    <a:gd name="T2" fmla="*/ 1 w 155"/>
                    <a:gd name="T3" fmla="*/ 61 h 960"/>
                    <a:gd name="T4" fmla="*/ 2 w 155"/>
                    <a:gd name="T5" fmla="*/ 122 h 960"/>
                    <a:gd name="T6" fmla="*/ 5 w 155"/>
                    <a:gd name="T7" fmla="*/ 182 h 960"/>
                    <a:gd name="T8" fmla="*/ 9 w 155"/>
                    <a:gd name="T9" fmla="*/ 243 h 960"/>
                    <a:gd name="T10" fmla="*/ 16 w 155"/>
                    <a:gd name="T11" fmla="*/ 364 h 960"/>
                    <a:gd name="T12" fmla="*/ 26 w 155"/>
                    <a:gd name="T13" fmla="*/ 483 h 960"/>
                    <a:gd name="T14" fmla="*/ 36 w 155"/>
                    <a:gd name="T15" fmla="*/ 603 h 960"/>
                    <a:gd name="T16" fmla="*/ 45 w 155"/>
                    <a:gd name="T17" fmla="*/ 723 h 960"/>
                    <a:gd name="T18" fmla="*/ 48 w 155"/>
                    <a:gd name="T19" fmla="*/ 783 h 960"/>
                    <a:gd name="T20" fmla="*/ 50 w 155"/>
                    <a:gd name="T21" fmla="*/ 842 h 960"/>
                    <a:gd name="T22" fmla="*/ 52 w 155"/>
                    <a:gd name="T23" fmla="*/ 900 h 960"/>
                    <a:gd name="T24" fmla="*/ 52 w 155"/>
                    <a:gd name="T25" fmla="*/ 960 h 960"/>
                    <a:gd name="T26" fmla="*/ 155 w 155"/>
                    <a:gd name="T27" fmla="*/ 960 h 960"/>
                    <a:gd name="T28" fmla="*/ 153 w 155"/>
                    <a:gd name="T29" fmla="*/ 899 h 960"/>
                    <a:gd name="T30" fmla="*/ 152 w 155"/>
                    <a:gd name="T31" fmla="*/ 838 h 960"/>
                    <a:gd name="T32" fmla="*/ 150 w 155"/>
                    <a:gd name="T33" fmla="*/ 777 h 960"/>
                    <a:gd name="T34" fmla="*/ 146 w 155"/>
                    <a:gd name="T35" fmla="*/ 717 h 960"/>
                    <a:gd name="T36" fmla="*/ 138 w 155"/>
                    <a:gd name="T37" fmla="*/ 596 h 960"/>
                    <a:gd name="T38" fmla="*/ 129 w 155"/>
                    <a:gd name="T39" fmla="*/ 476 h 960"/>
                    <a:gd name="T40" fmla="*/ 119 w 155"/>
                    <a:gd name="T41" fmla="*/ 356 h 960"/>
                    <a:gd name="T42" fmla="*/ 110 w 155"/>
                    <a:gd name="T43" fmla="*/ 236 h 960"/>
                    <a:gd name="T44" fmla="*/ 107 w 155"/>
                    <a:gd name="T45" fmla="*/ 178 h 960"/>
                    <a:gd name="T46" fmla="*/ 105 w 155"/>
                    <a:gd name="T47" fmla="*/ 118 h 960"/>
                    <a:gd name="T48" fmla="*/ 103 w 155"/>
                    <a:gd name="T49" fmla="*/ 59 h 960"/>
                    <a:gd name="T50" fmla="*/ 103 w 155"/>
                    <a:gd name="T51" fmla="*/ 0 h 960"/>
                    <a:gd name="T52" fmla="*/ 0 w 155"/>
                    <a:gd name="T53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5" h="960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2" y="122"/>
                      </a:lnTo>
                      <a:lnTo>
                        <a:pt x="5" y="182"/>
                      </a:lnTo>
                      <a:lnTo>
                        <a:pt x="9" y="243"/>
                      </a:lnTo>
                      <a:lnTo>
                        <a:pt x="16" y="364"/>
                      </a:lnTo>
                      <a:lnTo>
                        <a:pt x="26" y="483"/>
                      </a:lnTo>
                      <a:lnTo>
                        <a:pt x="36" y="603"/>
                      </a:lnTo>
                      <a:lnTo>
                        <a:pt x="45" y="723"/>
                      </a:lnTo>
                      <a:lnTo>
                        <a:pt x="48" y="783"/>
                      </a:lnTo>
                      <a:lnTo>
                        <a:pt x="50" y="842"/>
                      </a:lnTo>
                      <a:lnTo>
                        <a:pt x="52" y="900"/>
                      </a:lnTo>
                      <a:lnTo>
                        <a:pt x="52" y="960"/>
                      </a:lnTo>
                      <a:lnTo>
                        <a:pt x="155" y="960"/>
                      </a:lnTo>
                      <a:lnTo>
                        <a:pt x="153" y="899"/>
                      </a:lnTo>
                      <a:lnTo>
                        <a:pt x="152" y="838"/>
                      </a:lnTo>
                      <a:lnTo>
                        <a:pt x="150" y="777"/>
                      </a:lnTo>
                      <a:lnTo>
                        <a:pt x="146" y="717"/>
                      </a:lnTo>
                      <a:lnTo>
                        <a:pt x="138" y="596"/>
                      </a:lnTo>
                      <a:lnTo>
                        <a:pt x="129" y="476"/>
                      </a:lnTo>
                      <a:lnTo>
                        <a:pt x="119" y="356"/>
                      </a:lnTo>
                      <a:lnTo>
                        <a:pt x="110" y="236"/>
                      </a:lnTo>
                      <a:lnTo>
                        <a:pt x="107" y="178"/>
                      </a:lnTo>
                      <a:lnTo>
                        <a:pt x="105" y="118"/>
                      </a:lnTo>
                      <a:lnTo>
                        <a:pt x="103" y="59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3" name="Freeform 85"/>
                <p:cNvSpPr>
                  <a:spLocks/>
                </p:cNvSpPr>
                <p:nvPr/>
              </p:nvSpPr>
              <p:spPr bwMode="auto">
                <a:xfrm>
                  <a:off x="477" y="2909"/>
                  <a:ext cx="27" cy="182"/>
                </a:xfrm>
                <a:custGeom>
                  <a:avLst/>
                  <a:gdLst>
                    <a:gd name="T0" fmla="*/ 0 w 137"/>
                    <a:gd name="T1" fmla="*/ 0 h 906"/>
                    <a:gd name="T2" fmla="*/ 0 w 137"/>
                    <a:gd name="T3" fmla="*/ 57 h 906"/>
                    <a:gd name="T4" fmla="*/ 1 w 137"/>
                    <a:gd name="T5" fmla="*/ 114 h 906"/>
                    <a:gd name="T6" fmla="*/ 3 w 137"/>
                    <a:gd name="T7" fmla="*/ 171 h 906"/>
                    <a:gd name="T8" fmla="*/ 5 w 137"/>
                    <a:gd name="T9" fmla="*/ 228 h 906"/>
                    <a:gd name="T10" fmla="*/ 11 w 137"/>
                    <a:gd name="T11" fmla="*/ 342 h 906"/>
                    <a:gd name="T12" fmla="*/ 17 w 137"/>
                    <a:gd name="T13" fmla="*/ 456 h 906"/>
                    <a:gd name="T14" fmla="*/ 24 w 137"/>
                    <a:gd name="T15" fmla="*/ 569 h 906"/>
                    <a:gd name="T16" fmla="*/ 29 w 137"/>
                    <a:gd name="T17" fmla="*/ 682 h 906"/>
                    <a:gd name="T18" fmla="*/ 31 w 137"/>
                    <a:gd name="T19" fmla="*/ 738 h 906"/>
                    <a:gd name="T20" fmla="*/ 33 w 137"/>
                    <a:gd name="T21" fmla="*/ 794 h 906"/>
                    <a:gd name="T22" fmla="*/ 33 w 137"/>
                    <a:gd name="T23" fmla="*/ 851 h 906"/>
                    <a:gd name="T24" fmla="*/ 34 w 137"/>
                    <a:gd name="T25" fmla="*/ 906 h 906"/>
                    <a:gd name="T26" fmla="*/ 137 w 137"/>
                    <a:gd name="T27" fmla="*/ 906 h 906"/>
                    <a:gd name="T28" fmla="*/ 136 w 137"/>
                    <a:gd name="T29" fmla="*/ 848 h 906"/>
                    <a:gd name="T30" fmla="*/ 135 w 137"/>
                    <a:gd name="T31" fmla="*/ 792 h 906"/>
                    <a:gd name="T32" fmla="*/ 134 w 137"/>
                    <a:gd name="T33" fmla="*/ 735 h 906"/>
                    <a:gd name="T34" fmla="*/ 131 w 137"/>
                    <a:gd name="T35" fmla="*/ 678 h 906"/>
                    <a:gd name="T36" fmla="*/ 125 w 137"/>
                    <a:gd name="T37" fmla="*/ 564 h 906"/>
                    <a:gd name="T38" fmla="*/ 120 w 137"/>
                    <a:gd name="T39" fmla="*/ 450 h 906"/>
                    <a:gd name="T40" fmla="*/ 113 w 137"/>
                    <a:gd name="T41" fmla="*/ 338 h 906"/>
                    <a:gd name="T42" fmla="*/ 107 w 137"/>
                    <a:gd name="T43" fmla="*/ 224 h 906"/>
                    <a:gd name="T44" fmla="*/ 104 w 137"/>
                    <a:gd name="T45" fmla="*/ 168 h 906"/>
                    <a:gd name="T46" fmla="*/ 103 w 137"/>
                    <a:gd name="T47" fmla="*/ 112 h 906"/>
                    <a:gd name="T48" fmla="*/ 102 w 137"/>
                    <a:gd name="T49" fmla="*/ 56 h 906"/>
                    <a:gd name="T50" fmla="*/ 102 w 137"/>
                    <a:gd name="T51" fmla="*/ 0 h 906"/>
                    <a:gd name="T52" fmla="*/ 0 w 137"/>
                    <a:gd name="T53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" h="906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1" y="114"/>
                      </a:lnTo>
                      <a:lnTo>
                        <a:pt x="3" y="171"/>
                      </a:lnTo>
                      <a:lnTo>
                        <a:pt x="5" y="228"/>
                      </a:lnTo>
                      <a:lnTo>
                        <a:pt x="11" y="342"/>
                      </a:lnTo>
                      <a:lnTo>
                        <a:pt x="17" y="456"/>
                      </a:lnTo>
                      <a:lnTo>
                        <a:pt x="24" y="569"/>
                      </a:lnTo>
                      <a:lnTo>
                        <a:pt x="29" y="682"/>
                      </a:lnTo>
                      <a:lnTo>
                        <a:pt x="31" y="738"/>
                      </a:lnTo>
                      <a:lnTo>
                        <a:pt x="33" y="794"/>
                      </a:lnTo>
                      <a:lnTo>
                        <a:pt x="33" y="851"/>
                      </a:lnTo>
                      <a:lnTo>
                        <a:pt x="34" y="906"/>
                      </a:lnTo>
                      <a:lnTo>
                        <a:pt x="137" y="906"/>
                      </a:lnTo>
                      <a:lnTo>
                        <a:pt x="136" y="848"/>
                      </a:lnTo>
                      <a:lnTo>
                        <a:pt x="135" y="792"/>
                      </a:lnTo>
                      <a:lnTo>
                        <a:pt x="134" y="735"/>
                      </a:lnTo>
                      <a:lnTo>
                        <a:pt x="131" y="678"/>
                      </a:lnTo>
                      <a:lnTo>
                        <a:pt x="125" y="564"/>
                      </a:lnTo>
                      <a:lnTo>
                        <a:pt x="120" y="450"/>
                      </a:lnTo>
                      <a:lnTo>
                        <a:pt x="113" y="338"/>
                      </a:lnTo>
                      <a:lnTo>
                        <a:pt x="107" y="224"/>
                      </a:lnTo>
                      <a:lnTo>
                        <a:pt x="104" y="168"/>
                      </a:lnTo>
                      <a:lnTo>
                        <a:pt x="103" y="112"/>
                      </a:lnTo>
                      <a:lnTo>
                        <a:pt x="102" y="56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4" name="Freeform 86"/>
                <p:cNvSpPr>
                  <a:spLocks/>
                </p:cNvSpPr>
                <p:nvPr/>
              </p:nvSpPr>
              <p:spPr bwMode="auto">
                <a:xfrm>
                  <a:off x="477" y="3569"/>
                  <a:ext cx="22" cy="182"/>
                </a:xfrm>
                <a:custGeom>
                  <a:avLst/>
                  <a:gdLst>
                    <a:gd name="T0" fmla="*/ 52 w 108"/>
                    <a:gd name="T1" fmla="*/ 1 h 912"/>
                    <a:gd name="T2" fmla="*/ 0 w 108"/>
                    <a:gd name="T3" fmla="*/ 1 h 912"/>
                    <a:gd name="T4" fmla="*/ 5 w 108"/>
                    <a:gd name="T5" fmla="*/ 912 h 912"/>
                    <a:gd name="T6" fmla="*/ 108 w 108"/>
                    <a:gd name="T7" fmla="*/ 911 h 912"/>
                    <a:gd name="T8" fmla="*/ 102 w 108"/>
                    <a:gd name="T9" fmla="*/ 0 h 912"/>
                    <a:gd name="T10" fmla="*/ 52 w 108"/>
                    <a:gd name="T11" fmla="*/ 1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8" h="912">
                      <a:moveTo>
                        <a:pt x="52" y="1"/>
                      </a:moveTo>
                      <a:lnTo>
                        <a:pt x="0" y="1"/>
                      </a:lnTo>
                      <a:lnTo>
                        <a:pt x="5" y="912"/>
                      </a:lnTo>
                      <a:lnTo>
                        <a:pt x="108" y="911"/>
                      </a:lnTo>
                      <a:lnTo>
                        <a:pt x="102" y="0"/>
                      </a:lnTo>
                      <a:lnTo>
                        <a:pt x="52" y="1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5" name="Freeform 87"/>
                <p:cNvSpPr>
                  <a:spLocks/>
                </p:cNvSpPr>
                <p:nvPr/>
              </p:nvSpPr>
              <p:spPr bwMode="auto">
                <a:xfrm>
                  <a:off x="494" y="3751"/>
                  <a:ext cx="23" cy="191"/>
                </a:xfrm>
                <a:custGeom>
                  <a:avLst/>
                  <a:gdLst>
                    <a:gd name="T0" fmla="*/ 62 w 114"/>
                    <a:gd name="T1" fmla="*/ 0 h 953"/>
                    <a:gd name="T2" fmla="*/ 11 w 114"/>
                    <a:gd name="T3" fmla="*/ 0 h 953"/>
                    <a:gd name="T4" fmla="*/ 0 w 114"/>
                    <a:gd name="T5" fmla="*/ 953 h 953"/>
                    <a:gd name="T6" fmla="*/ 103 w 114"/>
                    <a:gd name="T7" fmla="*/ 953 h 953"/>
                    <a:gd name="T8" fmla="*/ 114 w 114"/>
                    <a:gd name="T9" fmla="*/ 1 h 953"/>
                    <a:gd name="T10" fmla="*/ 62 w 114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953">
                      <a:moveTo>
                        <a:pt x="62" y="0"/>
                      </a:moveTo>
                      <a:lnTo>
                        <a:pt x="11" y="0"/>
                      </a:lnTo>
                      <a:lnTo>
                        <a:pt x="0" y="953"/>
                      </a:lnTo>
                      <a:lnTo>
                        <a:pt x="103" y="953"/>
                      </a:lnTo>
                      <a:lnTo>
                        <a:pt x="114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6" name="Freeform 88"/>
                <p:cNvSpPr>
                  <a:spLocks/>
                </p:cNvSpPr>
                <p:nvPr/>
              </p:nvSpPr>
              <p:spPr bwMode="auto">
                <a:xfrm>
                  <a:off x="621" y="3089"/>
                  <a:ext cx="38" cy="194"/>
                </a:xfrm>
                <a:custGeom>
                  <a:avLst/>
                  <a:gdLst>
                    <a:gd name="T0" fmla="*/ 0 w 188"/>
                    <a:gd name="T1" fmla="*/ 14 h 967"/>
                    <a:gd name="T2" fmla="*/ 0 w 188"/>
                    <a:gd name="T3" fmla="*/ 10 h 967"/>
                    <a:gd name="T4" fmla="*/ 3 w 188"/>
                    <a:gd name="T5" fmla="*/ 67 h 967"/>
                    <a:gd name="T6" fmla="*/ 8 w 188"/>
                    <a:gd name="T7" fmla="*/ 125 h 967"/>
                    <a:gd name="T8" fmla="*/ 15 w 188"/>
                    <a:gd name="T9" fmla="*/ 184 h 967"/>
                    <a:gd name="T10" fmla="*/ 21 w 188"/>
                    <a:gd name="T11" fmla="*/ 243 h 967"/>
                    <a:gd name="T12" fmla="*/ 35 w 188"/>
                    <a:gd name="T13" fmla="*/ 363 h 967"/>
                    <a:gd name="T14" fmla="*/ 50 w 188"/>
                    <a:gd name="T15" fmla="*/ 484 h 967"/>
                    <a:gd name="T16" fmla="*/ 64 w 188"/>
                    <a:gd name="T17" fmla="*/ 606 h 967"/>
                    <a:gd name="T18" fmla="*/ 75 w 188"/>
                    <a:gd name="T19" fmla="*/ 728 h 967"/>
                    <a:gd name="T20" fmla="*/ 79 w 188"/>
                    <a:gd name="T21" fmla="*/ 789 h 967"/>
                    <a:gd name="T22" fmla="*/ 83 w 188"/>
                    <a:gd name="T23" fmla="*/ 848 h 967"/>
                    <a:gd name="T24" fmla="*/ 85 w 188"/>
                    <a:gd name="T25" fmla="*/ 907 h 967"/>
                    <a:gd name="T26" fmla="*/ 86 w 188"/>
                    <a:gd name="T27" fmla="*/ 967 h 967"/>
                    <a:gd name="T28" fmla="*/ 188 w 188"/>
                    <a:gd name="T29" fmla="*/ 967 h 967"/>
                    <a:gd name="T30" fmla="*/ 187 w 188"/>
                    <a:gd name="T31" fmla="*/ 905 h 967"/>
                    <a:gd name="T32" fmla="*/ 185 w 188"/>
                    <a:gd name="T33" fmla="*/ 844 h 967"/>
                    <a:gd name="T34" fmla="*/ 182 w 188"/>
                    <a:gd name="T35" fmla="*/ 782 h 967"/>
                    <a:gd name="T36" fmla="*/ 178 w 188"/>
                    <a:gd name="T37" fmla="*/ 719 h 967"/>
                    <a:gd name="T38" fmla="*/ 166 w 188"/>
                    <a:gd name="T39" fmla="*/ 595 h 967"/>
                    <a:gd name="T40" fmla="*/ 152 w 188"/>
                    <a:gd name="T41" fmla="*/ 472 h 967"/>
                    <a:gd name="T42" fmla="*/ 137 w 188"/>
                    <a:gd name="T43" fmla="*/ 351 h 967"/>
                    <a:gd name="T44" fmla="*/ 122 w 188"/>
                    <a:gd name="T45" fmla="*/ 231 h 967"/>
                    <a:gd name="T46" fmla="*/ 116 w 188"/>
                    <a:gd name="T47" fmla="*/ 173 h 967"/>
                    <a:gd name="T48" fmla="*/ 111 w 188"/>
                    <a:gd name="T49" fmla="*/ 116 h 967"/>
                    <a:gd name="T50" fmla="*/ 105 w 188"/>
                    <a:gd name="T51" fmla="*/ 60 h 967"/>
                    <a:gd name="T52" fmla="*/ 101 w 188"/>
                    <a:gd name="T53" fmla="*/ 3 h 967"/>
                    <a:gd name="T54" fmla="*/ 101 w 188"/>
                    <a:gd name="T55" fmla="*/ 0 h 967"/>
                    <a:gd name="T56" fmla="*/ 101 w 188"/>
                    <a:gd name="T57" fmla="*/ 3 h 967"/>
                    <a:gd name="T58" fmla="*/ 101 w 188"/>
                    <a:gd name="T59" fmla="*/ 2 h 967"/>
                    <a:gd name="T60" fmla="*/ 101 w 188"/>
                    <a:gd name="T61" fmla="*/ 0 h 967"/>
                    <a:gd name="T62" fmla="*/ 0 w 188"/>
                    <a:gd name="T63" fmla="*/ 14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8" h="967">
                      <a:moveTo>
                        <a:pt x="0" y="14"/>
                      </a:moveTo>
                      <a:lnTo>
                        <a:pt x="0" y="10"/>
                      </a:lnTo>
                      <a:lnTo>
                        <a:pt x="3" y="67"/>
                      </a:lnTo>
                      <a:lnTo>
                        <a:pt x="8" y="125"/>
                      </a:lnTo>
                      <a:lnTo>
                        <a:pt x="15" y="184"/>
                      </a:lnTo>
                      <a:lnTo>
                        <a:pt x="21" y="243"/>
                      </a:lnTo>
                      <a:lnTo>
                        <a:pt x="35" y="363"/>
                      </a:lnTo>
                      <a:lnTo>
                        <a:pt x="50" y="484"/>
                      </a:lnTo>
                      <a:lnTo>
                        <a:pt x="64" y="606"/>
                      </a:lnTo>
                      <a:lnTo>
                        <a:pt x="75" y="728"/>
                      </a:lnTo>
                      <a:lnTo>
                        <a:pt x="79" y="789"/>
                      </a:lnTo>
                      <a:lnTo>
                        <a:pt x="83" y="848"/>
                      </a:lnTo>
                      <a:lnTo>
                        <a:pt x="85" y="907"/>
                      </a:lnTo>
                      <a:lnTo>
                        <a:pt x="86" y="967"/>
                      </a:lnTo>
                      <a:lnTo>
                        <a:pt x="188" y="967"/>
                      </a:lnTo>
                      <a:lnTo>
                        <a:pt x="187" y="905"/>
                      </a:lnTo>
                      <a:lnTo>
                        <a:pt x="185" y="844"/>
                      </a:lnTo>
                      <a:lnTo>
                        <a:pt x="182" y="782"/>
                      </a:lnTo>
                      <a:lnTo>
                        <a:pt x="178" y="719"/>
                      </a:lnTo>
                      <a:lnTo>
                        <a:pt x="166" y="595"/>
                      </a:lnTo>
                      <a:lnTo>
                        <a:pt x="152" y="472"/>
                      </a:lnTo>
                      <a:lnTo>
                        <a:pt x="137" y="351"/>
                      </a:lnTo>
                      <a:lnTo>
                        <a:pt x="122" y="231"/>
                      </a:lnTo>
                      <a:lnTo>
                        <a:pt x="116" y="173"/>
                      </a:lnTo>
                      <a:lnTo>
                        <a:pt x="111" y="116"/>
                      </a:lnTo>
                      <a:lnTo>
                        <a:pt x="105" y="60"/>
                      </a:lnTo>
                      <a:lnTo>
                        <a:pt x="101" y="3"/>
                      </a:lnTo>
                      <a:lnTo>
                        <a:pt x="101" y="0"/>
                      </a:lnTo>
                      <a:lnTo>
                        <a:pt x="101" y="3"/>
                      </a:lnTo>
                      <a:lnTo>
                        <a:pt x="101" y="2"/>
                      </a:lnTo>
                      <a:lnTo>
                        <a:pt x="101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7" name="Freeform 89"/>
                <p:cNvSpPr>
                  <a:spLocks/>
                </p:cNvSpPr>
                <p:nvPr/>
              </p:nvSpPr>
              <p:spPr bwMode="auto">
                <a:xfrm>
                  <a:off x="607" y="2909"/>
                  <a:ext cx="34" cy="183"/>
                </a:xfrm>
                <a:custGeom>
                  <a:avLst/>
                  <a:gdLst>
                    <a:gd name="T0" fmla="*/ 0 w 172"/>
                    <a:gd name="T1" fmla="*/ 0 h 913"/>
                    <a:gd name="T2" fmla="*/ 0 w 172"/>
                    <a:gd name="T3" fmla="*/ 57 h 913"/>
                    <a:gd name="T4" fmla="*/ 1 w 172"/>
                    <a:gd name="T5" fmla="*/ 114 h 913"/>
                    <a:gd name="T6" fmla="*/ 4 w 172"/>
                    <a:gd name="T7" fmla="*/ 172 h 913"/>
                    <a:gd name="T8" fmla="*/ 6 w 172"/>
                    <a:gd name="T9" fmla="*/ 230 h 913"/>
                    <a:gd name="T10" fmla="*/ 12 w 172"/>
                    <a:gd name="T11" fmla="*/ 345 h 913"/>
                    <a:gd name="T12" fmla="*/ 20 w 172"/>
                    <a:gd name="T13" fmla="*/ 461 h 913"/>
                    <a:gd name="T14" fmla="*/ 31 w 172"/>
                    <a:gd name="T15" fmla="*/ 575 h 913"/>
                    <a:gd name="T16" fmla="*/ 42 w 172"/>
                    <a:gd name="T17" fmla="*/ 690 h 913"/>
                    <a:gd name="T18" fmla="*/ 55 w 172"/>
                    <a:gd name="T19" fmla="*/ 802 h 913"/>
                    <a:gd name="T20" fmla="*/ 71 w 172"/>
                    <a:gd name="T21" fmla="*/ 913 h 913"/>
                    <a:gd name="T22" fmla="*/ 172 w 172"/>
                    <a:gd name="T23" fmla="*/ 899 h 913"/>
                    <a:gd name="T24" fmla="*/ 158 w 172"/>
                    <a:gd name="T25" fmla="*/ 789 h 913"/>
                    <a:gd name="T26" fmla="*/ 144 w 172"/>
                    <a:gd name="T27" fmla="*/ 678 h 913"/>
                    <a:gd name="T28" fmla="*/ 132 w 172"/>
                    <a:gd name="T29" fmla="*/ 565 h 913"/>
                    <a:gd name="T30" fmla="*/ 122 w 172"/>
                    <a:gd name="T31" fmla="*/ 453 h 913"/>
                    <a:gd name="T32" fmla="*/ 114 w 172"/>
                    <a:gd name="T33" fmla="*/ 339 h 913"/>
                    <a:gd name="T34" fmla="*/ 108 w 172"/>
                    <a:gd name="T35" fmla="*/ 225 h 913"/>
                    <a:gd name="T36" fmla="*/ 106 w 172"/>
                    <a:gd name="T37" fmla="*/ 169 h 913"/>
                    <a:gd name="T38" fmla="*/ 104 w 172"/>
                    <a:gd name="T39" fmla="*/ 112 h 913"/>
                    <a:gd name="T40" fmla="*/ 103 w 172"/>
                    <a:gd name="T41" fmla="*/ 56 h 913"/>
                    <a:gd name="T42" fmla="*/ 103 w 172"/>
                    <a:gd name="T43" fmla="*/ 0 h 913"/>
                    <a:gd name="T44" fmla="*/ 0 w 172"/>
                    <a:gd name="T45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2" h="913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1" y="114"/>
                      </a:lnTo>
                      <a:lnTo>
                        <a:pt x="4" y="172"/>
                      </a:lnTo>
                      <a:lnTo>
                        <a:pt x="6" y="230"/>
                      </a:lnTo>
                      <a:lnTo>
                        <a:pt x="12" y="345"/>
                      </a:lnTo>
                      <a:lnTo>
                        <a:pt x="20" y="461"/>
                      </a:lnTo>
                      <a:lnTo>
                        <a:pt x="31" y="575"/>
                      </a:lnTo>
                      <a:lnTo>
                        <a:pt x="42" y="690"/>
                      </a:lnTo>
                      <a:lnTo>
                        <a:pt x="55" y="802"/>
                      </a:lnTo>
                      <a:lnTo>
                        <a:pt x="71" y="913"/>
                      </a:lnTo>
                      <a:lnTo>
                        <a:pt x="172" y="899"/>
                      </a:lnTo>
                      <a:lnTo>
                        <a:pt x="158" y="789"/>
                      </a:lnTo>
                      <a:lnTo>
                        <a:pt x="144" y="678"/>
                      </a:lnTo>
                      <a:lnTo>
                        <a:pt x="132" y="565"/>
                      </a:lnTo>
                      <a:lnTo>
                        <a:pt x="122" y="453"/>
                      </a:lnTo>
                      <a:lnTo>
                        <a:pt x="114" y="339"/>
                      </a:lnTo>
                      <a:lnTo>
                        <a:pt x="108" y="225"/>
                      </a:lnTo>
                      <a:lnTo>
                        <a:pt x="106" y="169"/>
                      </a:lnTo>
                      <a:lnTo>
                        <a:pt x="104" y="112"/>
                      </a:lnTo>
                      <a:lnTo>
                        <a:pt x="103" y="56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8" name="Freeform 90"/>
                <p:cNvSpPr>
                  <a:spLocks/>
                </p:cNvSpPr>
                <p:nvPr/>
              </p:nvSpPr>
              <p:spPr bwMode="auto">
                <a:xfrm>
                  <a:off x="607" y="3569"/>
                  <a:ext cx="21" cy="182"/>
                </a:xfrm>
                <a:custGeom>
                  <a:avLst/>
                  <a:gdLst>
                    <a:gd name="T0" fmla="*/ 52 w 103"/>
                    <a:gd name="T1" fmla="*/ 0 h 913"/>
                    <a:gd name="T2" fmla="*/ 0 w 103"/>
                    <a:gd name="T3" fmla="*/ 0 h 913"/>
                    <a:gd name="T4" fmla="*/ 0 w 103"/>
                    <a:gd name="T5" fmla="*/ 913 h 913"/>
                    <a:gd name="T6" fmla="*/ 103 w 103"/>
                    <a:gd name="T7" fmla="*/ 913 h 913"/>
                    <a:gd name="T8" fmla="*/ 103 w 103"/>
                    <a:gd name="T9" fmla="*/ 0 h 913"/>
                    <a:gd name="T10" fmla="*/ 52 w 103"/>
                    <a:gd name="T11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3" h="913">
                      <a:moveTo>
                        <a:pt x="52" y="0"/>
                      </a:moveTo>
                      <a:lnTo>
                        <a:pt x="0" y="0"/>
                      </a:lnTo>
                      <a:lnTo>
                        <a:pt x="0" y="913"/>
                      </a:lnTo>
                      <a:lnTo>
                        <a:pt x="103" y="913"/>
                      </a:lnTo>
                      <a:lnTo>
                        <a:pt x="103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59" name="Freeform 91"/>
                <p:cNvSpPr>
                  <a:spLocks/>
                </p:cNvSpPr>
                <p:nvPr/>
              </p:nvSpPr>
              <p:spPr bwMode="auto">
                <a:xfrm>
                  <a:off x="638" y="3751"/>
                  <a:ext cx="21" cy="191"/>
                </a:xfrm>
                <a:custGeom>
                  <a:avLst/>
                  <a:gdLst>
                    <a:gd name="T0" fmla="*/ 53 w 105"/>
                    <a:gd name="T1" fmla="*/ 0 h 953"/>
                    <a:gd name="T2" fmla="*/ 2 w 105"/>
                    <a:gd name="T3" fmla="*/ 0 h 953"/>
                    <a:gd name="T4" fmla="*/ 0 w 105"/>
                    <a:gd name="T5" fmla="*/ 953 h 953"/>
                    <a:gd name="T6" fmla="*/ 102 w 105"/>
                    <a:gd name="T7" fmla="*/ 953 h 953"/>
                    <a:gd name="T8" fmla="*/ 105 w 105"/>
                    <a:gd name="T9" fmla="*/ 0 h 953"/>
                    <a:gd name="T10" fmla="*/ 53 w 105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953">
                      <a:moveTo>
                        <a:pt x="53" y="0"/>
                      </a:moveTo>
                      <a:lnTo>
                        <a:pt x="2" y="0"/>
                      </a:lnTo>
                      <a:lnTo>
                        <a:pt x="0" y="953"/>
                      </a:lnTo>
                      <a:lnTo>
                        <a:pt x="102" y="953"/>
                      </a:lnTo>
                      <a:lnTo>
                        <a:pt x="10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0" name="Freeform 92"/>
                <p:cNvSpPr>
                  <a:spLocks/>
                </p:cNvSpPr>
                <p:nvPr/>
              </p:nvSpPr>
              <p:spPr bwMode="auto">
                <a:xfrm>
                  <a:off x="758" y="3087"/>
                  <a:ext cx="44" cy="196"/>
                </a:xfrm>
                <a:custGeom>
                  <a:avLst/>
                  <a:gdLst>
                    <a:gd name="T0" fmla="*/ 0 w 221"/>
                    <a:gd name="T1" fmla="*/ 35 h 978"/>
                    <a:gd name="T2" fmla="*/ 16 w 221"/>
                    <a:gd name="T3" fmla="*/ 86 h 978"/>
                    <a:gd name="T4" fmla="*/ 32 w 221"/>
                    <a:gd name="T5" fmla="*/ 139 h 978"/>
                    <a:gd name="T6" fmla="*/ 46 w 221"/>
                    <a:gd name="T7" fmla="*/ 194 h 978"/>
                    <a:gd name="T8" fmla="*/ 58 w 221"/>
                    <a:gd name="T9" fmla="*/ 250 h 978"/>
                    <a:gd name="T10" fmla="*/ 69 w 221"/>
                    <a:gd name="T11" fmla="*/ 307 h 978"/>
                    <a:gd name="T12" fmla="*/ 78 w 221"/>
                    <a:gd name="T13" fmla="*/ 366 h 978"/>
                    <a:gd name="T14" fmla="*/ 87 w 221"/>
                    <a:gd name="T15" fmla="*/ 426 h 978"/>
                    <a:gd name="T16" fmla="*/ 95 w 221"/>
                    <a:gd name="T17" fmla="*/ 487 h 978"/>
                    <a:gd name="T18" fmla="*/ 101 w 221"/>
                    <a:gd name="T19" fmla="*/ 548 h 978"/>
                    <a:gd name="T20" fmla="*/ 105 w 221"/>
                    <a:gd name="T21" fmla="*/ 609 h 978"/>
                    <a:gd name="T22" fmla="*/ 110 w 221"/>
                    <a:gd name="T23" fmla="*/ 672 h 978"/>
                    <a:gd name="T24" fmla="*/ 113 w 221"/>
                    <a:gd name="T25" fmla="*/ 734 h 978"/>
                    <a:gd name="T26" fmla="*/ 115 w 221"/>
                    <a:gd name="T27" fmla="*/ 795 h 978"/>
                    <a:gd name="T28" fmla="*/ 117 w 221"/>
                    <a:gd name="T29" fmla="*/ 857 h 978"/>
                    <a:gd name="T30" fmla="*/ 117 w 221"/>
                    <a:gd name="T31" fmla="*/ 917 h 978"/>
                    <a:gd name="T32" fmla="*/ 118 w 221"/>
                    <a:gd name="T33" fmla="*/ 978 h 978"/>
                    <a:gd name="T34" fmla="*/ 221 w 221"/>
                    <a:gd name="T35" fmla="*/ 978 h 978"/>
                    <a:gd name="T36" fmla="*/ 220 w 221"/>
                    <a:gd name="T37" fmla="*/ 917 h 978"/>
                    <a:gd name="T38" fmla="*/ 219 w 221"/>
                    <a:gd name="T39" fmla="*/ 855 h 978"/>
                    <a:gd name="T40" fmla="*/ 218 w 221"/>
                    <a:gd name="T41" fmla="*/ 792 h 978"/>
                    <a:gd name="T42" fmla="*/ 215 w 221"/>
                    <a:gd name="T43" fmla="*/ 729 h 978"/>
                    <a:gd name="T44" fmla="*/ 212 w 221"/>
                    <a:gd name="T45" fmla="*/ 667 h 978"/>
                    <a:gd name="T46" fmla="*/ 208 w 221"/>
                    <a:gd name="T47" fmla="*/ 603 h 978"/>
                    <a:gd name="T48" fmla="*/ 202 w 221"/>
                    <a:gd name="T49" fmla="*/ 539 h 978"/>
                    <a:gd name="T50" fmla="*/ 196 w 221"/>
                    <a:gd name="T51" fmla="*/ 477 h 978"/>
                    <a:gd name="T52" fmla="*/ 188 w 221"/>
                    <a:gd name="T53" fmla="*/ 413 h 978"/>
                    <a:gd name="T54" fmla="*/ 180 w 221"/>
                    <a:gd name="T55" fmla="*/ 351 h 978"/>
                    <a:gd name="T56" fmla="*/ 170 w 221"/>
                    <a:gd name="T57" fmla="*/ 290 h 978"/>
                    <a:gd name="T58" fmla="*/ 158 w 221"/>
                    <a:gd name="T59" fmla="*/ 229 h 978"/>
                    <a:gd name="T60" fmla="*/ 145 w 221"/>
                    <a:gd name="T61" fmla="*/ 170 h 978"/>
                    <a:gd name="T62" fmla="*/ 130 w 221"/>
                    <a:gd name="T63" fmla="*/ 112 h 978"/>
                    <a:gd name="T64" fmla="*/ 114 w 221"/>
                    <a:gd name="T65" fmla="*/ 55 h 978"/>
                    <a:gd name="T66" fmla="*/ 96 w 221"/>
                    <a:gd name="T67" fmla="*/ 0 h 978"/>
                    <a:gd name="T68" fmla="*/ 0 w 221"/>
                    <a:gd name="T69" fmla="*/ 35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21" h="978">
                      <a:moveTo>
                        <a:pt x="0" y="35"/>
                      </a:moveTo>
                      <a:lnTo>
                        <a:pt x="16" y="86"/>
                      </a:lnTo>
                      <a:lnTo>
                        <a:pt x="32" y="139"/>
                      </a:lnTo>
                      <a:lnTo>
                        <a:pt x="46" y="194"/>
                      </a:lnTo>
                      <a:lnTo>
                        <a:pt x="58" y="250"/>
                      </a:lnTo>
                      <a:lnTo>
                        <a:pt x="69" y="307"/>
                      </a:lnTo>
                      <a:lnTo>
                        <a:pt x="78" y="366"/>
                      </a:lnTo>
                      <a:lnTo>
                        <a:pt x="87" y="426"/>
                      </a:lnTo>
                      <a:lnTo>
                        <a:pt x="95" y="487"/>
                      </a:lnTo>
                      <a:lnTo>
                        <a:pt x="101" y="548"/>
                      </a:lnTo>
                      <a:lnTo>
                        <a:pt x="105" y="609"/>
                      </a:lnTo>
                      <a:lnTo>
                        <a:pt x="110" y="672"/>
                      </a:lnTo>
                      <a:lnTo>
                        <a:pt x="113" y="734"/>
                      </a:lnTo>
                      <a:lnTo>
                        <a:pt x="115" y="795"/>
                      </a:lnTo>
                      <a:lnTo>
                        <a:pt x="117" y="857"/>
                      </a:lnTo>
                      <a:lnTo>
                        <a:pt x="117" y="917"/>
                      </a:lnTo>
                      <a:lnTo>
                        <a:pt x="118" y="978"/>
                      </a:lnTo>
                      <a:lnTo>
                        <a:pt x="221" y="978"/>
                      </a:lnTo>
                      <a:lnTo>
                        <a:pt x="220" y="917"/>
                      </a:lnTo>
                      <a:lnTo>
                        <a:pt x="219" y="855"/>
                      </a:lnTo>
                      <a:lnTo>
                        <a:pt x="218" y="792"/>
                      </a:lnTo>
                      <a:lnTo>
                        <a:pt x="215" y="729"/>
                      </a:lnTo>
                      <a:lnTo>
                        <a:pt x="212" y="667"/>
                      </a:lnTo>
                      <a:lnTo>
                        <a:pt x="208" y="603"/>
                      </a:lnTo>
                      <a:lnTo>
                        <a:pt x="202" y="539"/>
                      </a:lnTo>
                      <a:lnTo>
                        <a:pt x="196" y="477"/>
                      </a:lnTo>
                      <a:lnTo>
                        <a:pt x="188" y="413"/>
                      </a:lnTo>
                      <a:lnTo>
                        <a:pt x="180" y="351"/>
                      </a:lnTo>
                      <a:lnTo>
                        <a:pt x="170" y="290"/>
                      </a:lnTo>
                      <a:lnTo>
                        <a:pt x="158" y="229"/>
                      </a:lnTo>
                      <a:lnTo>
                        <a:pt x="145" y="170"/>
                      </a:lnTo>
                      <a:lnTo>
                        <a:pt x="130" y="112"/>
                      </a:lnTo>
                      <a:lnTo>
                        <a:pt x="114" y="55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1" name="Freeform 93"/>
                <p:cNvSpPr>
                  <a:spLocks/>
                </p:cNvSpPr>
                <p:nvPr/>
              </p:nvSpPr>
              <p:spPr bwMode="auto">
                <a:xfrm>
                  <a:off x="740" y="2906"/>
                  <a:ext cx="38" cy="187"/>
                </a:xfrm>
                <a:custGeom>
                  <a:avLst/>
                  <a:gdLst>
                    <a:gd name="T0" fmla="*/ 0 w 190"/>
                    <a:gd name="T1" fmla="*/ 0 h 936"/>
                    <a:gd name="T2" fmla="*/ 1 w 190"/>
                    <a:gd name="T3" fmla="*/ 115 h 936"/>
                    <a:gd name="T4" fmla="*/ 4 w 190"/>
                    <a:gd name="T5" fmla="*/ 231 h 936"/>
                    <a:gd name="T6" fmla="*/ 6 w 190"/>
                    <a:gd name="T7" fmla="*/ 291 h 936"/>
                    <a:gd name="T8" fmla="*/ 10 w 190"/>
                    <a:gd name="T9" fmla="*/ 349 h 936"/>
                    <a:gd name="T10" fmla="*/ 13 w 190"/>
                    <a:gd name="T11" fmla="*/ 408 h 936"/>
                    <a:gd name="T12" fmla="*/ 18 w 190"/>
                    <a:gd name="T13" fmla="*/ 467 h 936"/>
                    <a:gd name="T14" fmla="*/ 24 w 190"/>
                    <a:gd name="T15" fmla="*/ 526 h 936"/>
                    <a:gd name="T16" fmla="*/ 30 w 190"/>
                    <a:gd name="T17" fmla="*/ 585 h 936"/>
                    <a:gd name="T18" fmla="*/ 38 w 190"/>
                    <a:gd name="T19" fmla="*/ 644 h 936"/>
                    <a:gd name="T20" fmla="*/ 45 w 190"/>
                    <a:gd name="T21" fmla="*/ 703 h 936"/>
                    <a:gd name="T22" fmla="*/ 55 w 190"/>
                    <a:gd name="T23" fmla="*/ 762 h 936"/>
                    <a:gd name="T24" fmla="*/ 66 w 190"/>
                    <a:gd name="T25" fmla="*/ 820 h 936"/>
                    <a:gd name="T26" fmla="*/ 77 w 190"/>
                    <a:gd name="T27" fmla="*/ 877 h 936"/>
                    <a:gd name="T28" fmla="*/ 89 w 190"/>
                    <a:gd name="T29" fmla="*/ 936 h 936"/>
                    <a:gd name="T30" fmla="*/ 190 w 190"/>
                    <a:gd name="T31" fmla="*/ 913 h 936"/>
                    <a:gd name="T32" fmla="*/ 177 w 190"/>
                    <a:gd name="T33" fmla="*/ 857 h 936"/>
                    <a:gd name="T34" fmla="*/ 166 w 190"/>
                    <a:gd name="T35" fmla="*/ 801 h 936"/>
                    <a:gd name="T36" fmla="*/ 156 w 190"/>
                    <a:gd name="T37" fmla="*/ 744 h 936"/>
                    <a:gd name="T38" fmla="*/ 147 w 190"/>
                    <a:gd name="T39" fmla="*/ 687 h 936"/>
                    <a:gd name="T40" fmla="*/ 139 w 190"/>
                    <a:gd name="T41" fmla="*/ 631 h 936"/>
                    <a:gd name="T42" fmla="*/ 132 w 190"/>
                    <a:gd name="T43" fmla="*/ 574 h 936"/>
                    <a:gd name="T44" fmla="*/ 125 w 190"/>
                    <a:gd name="T45" fmla="*/ 516 h 936"/>
                    <a:gd name="T46" fmla="*/ 120 w 190"/>
                    <a:gd name="T47" fmla="*/ 458 h 936"/>
                    <a:gd name="T48" fmla="*/ 115 w 190"/>
                    <a:gd name="T49" fmla="*/ 401 h 936"/>
                    <a:gd name="T50" fmla="*/ 111 w 190"/>
                    <a:gd name="T51" fmla="*/ 343 h 936"/>
                    <a:gd name="T52" fmla="*/ 108 w 190"/>
                    <a:gd name="T53" fmla="*/ 285 h 936"/>
                    <a:gd name="T54" fmla="*/ 106 w 190"/>
                    <a:gd name="T55" fmla="*/ 228 h 936"/>
                    <a:gd name="T56" fmla="*/ 102 w 190"/>
                    <a:gd name="T57" fmla="*/ 114 h 936"/>
                    <a:gd name="T58" fmla="*/ 102 w 190"/>
                    <a:gd name="T59" fmla="*/ 0 h 936"/>
                    <a:gd name="T60" fmla="*/ 0 w 190"/>
                    <a:gd name="T61" fmla="*/ 0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0" h="936">
                      <a:moveTo>
                        <a:pt x="0" y="0"/>
                      </a:moveTo>
                      <a:lnTo>
                        <a:pt x="1" y="115"/>
                      </a:lnTo>
                      <a:lnTo>
                        <a:pt x="4" y="231"/>
                      </a:lnTo>
                      <a:lnTo>
                        <a:pt x="6" y="291"/>
                      </a:lnTo>
                      <a:lnTo>
                        <a:pt x="10" y="349"/>
                      </a:lnTo>
                      <a:lnTo>
                        <a:pt x="13" y="408"/>
                      </a:lnTo>
                      <a:lnTo>
                        <a:pt x="18" y="467"/>
                      </a:lnTo>
                      <a:lnTo>
                        <a:pt x="24" y="526"/>
                      </a:lnTo>
                      <a:lnTo>
                        <a:pt x="30" y="585"/>
                      </a:lnTo>
                      <a:lnTo>
                        <a:pt x="38" y="644"/>
                      </a:lnTo>
                      <a:lnTo>
                        <a:pt x="45" y="703"/>
                      </a:lnTo>
                      <a:lnTo>
                        <a:pt x="55" y="762"/>
                      </a:lnTo>
                      <a:lnTo>
                        <a:pt x="66" y="820"/>
                      </a:lnTo>
                      <a:lnTo>
                        <a:pt x="77" y="877"/>
                      </a:lnTo>
                      <a:lnTo>
                        <a:pt x="89" y="936"/>
                      </a:lnTo>
                      <a:lnTo>
                        <a:pt x="190" y="913"/>
                      </a:lnTo>
                      <a:lnTo>
                        <a:pt x="177" y="857"/>
                      </a:lnTo>
                      <a:lnTo>
                        <a:pt x="166" y="801"/>
                      </a:lnTo>
                      <a:lnTo>
                        <a:pt x="156" y="744"/>
                      </a:lnTo>
                      <a:lnTo>
                        <a:pt x="147" y="687"/>
                      </a:lnTo>
                      <a:lnTo>
                        <a:pt x="139" y="631"/>
                      </a:lnTo>
                      <a:lnTo>
                        <a:pt x="132" y="574"/>
                      </a:lnTo>
                      <a:lnTo>
                        <a:pt x="125" y="516"/>
                      </a:lnTo>
                      <a:lnTo>
                        <a:pt x="120" y="458"/>
                      </a:lnTo>
                      <a:lnTo>
                        <a:pt x="115" y="401"/>
                      </a:lnTo>
                      <a:lnTo>
                        <a:pt x="111" y="343"/>
                      </a:lnTo>
                      <a:lnTo>
                        <a:pt x="108" y="285"/>
                      </a:lnTo>
                      <a:lnTo>
                        <a:pt x="106" y="228"/>
                      </a:lnTo>
                      <a:lnTo>
                        <a:pt x="102" y="114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2" name="Freeform 94"/>
                <p:cNvSpPr>
                  <a:spLocks/>
                </p:cNvSpPr>
                <p:nvPr/>
              </p:nvSpPr>
              <p:spPr bwMode="auto">
                <a:xfrm>
                  <a:off x="738" y="3565"/>
                  <a:ext cx="23" cy="186"/>
                </a:xfrm>
                <a:custGeom>
                  <a:avLst/>
                  <a:gdLst>
                    <a:gd name="T0" fmla="*/ 61 w 112"/>
                    <a:gd name="T1" fmla="*/ 1 h 933"/>
                    <a:gd name="T2" fmla="*/ 9 w 112"/>
                    <a:gd name="T3" fmla="*/ 0 h 933"/>
                    <a:gd name="T4" fmla="*/ 0 w 112"/>
                    <a:gd name="T5" fmla="*/ 932 h 933"/>
                    <a:gd name="T6" fmla="*/ 103 w 112"/>
                    <a:gd name="T7" fmla="*/ 933 h 933"/>
                    <a:gd name="T8" fmla="*/ 112 w 112"/>
                    <a:gd name="T9" fmla="*/ 1 h 933"/>
                    <a:gd name="T10" fmla="*/ 61 w 112"/>
                    <a:gd name="T11" fmla="*/ 1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2" h="933">
                      <a:moveTo>
                        <a:pt x="61" y="1"/>
                      </a:moveTo>
                      <a:lnTo>
                        <a:pt x="9" y="0"/>
                      </a:lnTo>
                      <a:lnTo>
                        <a:pt x="0" y="932"/>
                      </a:lnTo>
                      <a:lnTo>
                        <a:pt x="103" y="933"/>
                      </a:lnTo>
                      <a:lnTo>
                        <a:pt x="112" y="1"/>
                      </a:lnTo>
                      <a:lnTo>
                        <a:pt x="61" y="1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3" name="Freeform 95"/>
                <p:cNvSpPr>
                  <a:spLocks/>
                </p:cNvSpPr>
                <p:nvPr/>
              </p:nvSpPr>
              <p:spPr bwMode="auto">
                <a:xfrm>
                  <a:off x="782" y="3751"/>
                  <a:ext cx="22" cy="191"/>
                </a:xfrm>
                <a:custGeom>
                  <a:avLst/>
                  <a:gdLst>
                    <a:gd name="T0" fmla="*/ 58 w 108"/>
                    <a:gd name="T1" fmla="*/ 0 h 953"/>
                    <a:gd name="T2" fmla="*/ 6 w 108"/>
                    <a:gd name="T3" fmla="*/ 0 h 953"/>
                    <a:gd name="T4" fmla="*/ 0 w 108"/>
                    <a:gd name="T5" fmla="*/ 953 h 953"/>
                    <a:gd name="T6" fmla="*/ 103 w 108"/>
                    <a:gd name="T7" fmla="*/ 953 h 953"/>
                    <a:gd name="T8" fmla="*/ 108 w 108"/>
                    <a:gd name="T9" fmla="*/ 1 h 953"/>
                    <a:gd name="T10" fmla="*/ 58 w 108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8" h="953">
                      <a:moveTo>
                        <a:pt x="58" y="0"/>
                      </a:moveTo>
                      <a:lnTo>
                        <a:pt x="6" y="0"/>
                      </a:lnTo>
                      <a:lnTo>
                        <a:pt x="0" y="953"/>
                      </a:lnTo>
                      <a:lnTo>
                        <a:pt x="103" y="953"/>
                      </a:lnTo>
                      <a:lnTo>
                        <a:pt x="108" y="1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4" name="Freeform 96"/>
                <p:cNvSpPr>
                  <a:spLocks/>
                </p:cNvSpPr>
                <p:nvPr/>
              </p:nvSpPr>
              <p:spPr bwMode="auto">
                <a:xfrm>
                  <a:off x="895" y="3088"/>
                  <a:ext cx="48" cy="195"/>
                </a:xfrm>
                <a:custGeom>
                  <a:avLst/>
                  <a:gdLst>
                    <a:gd name="T0" fmla="*/ 0 w 239"/>
                    <a:gd name="T1" fmla="*/ 24 h 972"/>
                    <a:gd name="T2" fmla="*/ 0 w 239"/>
                    <a:gd name="T3" fmla="*/ 25 h 972"/>
                    <a:gd name="T4" fmla="*/ 26 w 239"/>
                    <a:gd name="T5" fmla="*/ 130 h 972"/>
                    <a:gd name="T6" fmla="*/ 50 w 239"/>
                    <a:gd name="T7" fmla="*/ 244 h 972"/>
                    <a:gd name="T8" fmla="*/ 62 w 239"/>
                    <a:gd name="T9" fmla="*/ 302 h 972"/>
                    <a:gd name="T10" fmla="*/ 73 w 239"/>
                    <a:gd name="T11" fmla="*/ 362 h 972"/>
                    <a:gd name="T12" fmla="*/ 84 w 239"/>
                    <a:gd name="T13" fmla="*/ 422 h 972"/>
                    <a:gd name="T14" fmla="*/ 95 w 239"/>
                    <a:gd name="T15" fmla="*/ 484 h 972"/>
                    <a:gd name="T16" fmla="*/ 103 w 239"/>
                    <a:gd name="T17" fmla="*/ 545 h 972"/>
                    <a:gd name="T18" fmla="*/ 112 w 239"/>
                    <a:gd name="T19" fmla="*/ 607 h 972"/>
                    <a:gd name="T20" fmla="*/ 119 w 239"/>
                    <a:gd name="T21" fmla="*/ 668 h 972"/>
                    <a:gd name="T22" fmla="*/ 126 w 239"/>
                    <a:gd name="T23" fmla="*/ 730 h 972"/>
                    <a:gd name="T24" fmla="*/ 130 w 239"/>
                    <a:gd name="T25" fmla="*/ 791 h 972"/>
                    <a:gd name="T26" fmla="*/ 135 w 239"/>
                    <a:gd name="T27" fmla="*/ 853 h 972"/>
                    <a:gd name="T28" fmla="*/ 137 w 239"/>
                    <a:gd name="T29" fmla="*/ 912 h 972"/>
                    <a:gd name="T30" fmla="*/ 137 w 239"/>
                    <a:gd name="T31" fmla="*/ 972 h 972"/>
                    <a:gd name="T32" fmla="*/ 239 w 239"/>
                    <a:gd name="T33" fmla="*/ 972 h 972"/>
                    <a:gd name="T34" fmla="*/ 238 w 239"/>
                    <a:gd name="T35" fmla="*/ 910 h 972"/>
                    <a:gd name="T36" fmla="*/ 236 w 239"/>
                    <a:gd name="T37" fmla="*/ 848 h 972"/>
                    <a:gd name="T38" fmla="*/ 233 w 239"/>
                    <a:gd name="T39" fmla="*/ 785 h 972"/>
                    <a:gd name="T40" fmla="*/ 227 w 239"/>
                    <a:gd name="T41" fmla="*/ 721 h 972"/>
                    <a:gd name="T42" fmla="*/ 221 w 239"/>
                    <a:gd name="T43" fmla="*/ 657 h 972"/>
                    <a:gd name="T44" fmla="*/ 213 w 239"/>
                    <a:gd name="T45" fmla="*/ 594 h 972"/>
                    <a:gd name="T46" fmla="*/ 205 w 239"/>
                    <a:gd name="T47" fmla="*/ 530 h 972"/>
                    <a:gd name="T48" fmla="*/ 195 w 239"/>
                    <a:gd name="T49" fmla="*/ 467 h 972"/>
                    <a:gd name="T50" fmla="*/ 185 w 239"/>
                    <a:gd name="T51" fmla="*/ 405 h 972"/>
                    <a:gd name="T52" fmla="*/ 174 w 239"/>
                    <a:gd name="T53" fmla="*/ 343 h 972"/>
                    <a:gd name="T54" fmla="*/ 163 w 239"/>
                    <a:gd name="T55" fmla="*/ 283 h 972"/>
                    <a:gd name="T56" fmla="*/ 151 w 239"/>
                    <a:gd name="T57" fmla="*/ 223 h 972"/>
                    <a:gd name="T58" fmla="*/ 125 w 239"/>
                    <a:gd name="T59" fmla="*/ 108 h 972"/>
                    <a:gd name="T60" fmla="*/ 99 w 239"/>
                    <a:gd name="T61" fmla="*/ 0 h 972"/>
                    <a:gd name="T62" fmla="*/ 0 w 239"/>
                    <a:gd name="T63" fmla="*/ 24 h 972"/>
                    <a:gd name="T64" fmla="*/ 0 w 239"/>
                    <a:gd name="T65" fmla="*/ 25 h 972"/>
                    <a:gd name="T66" fmla="*/ 0 w 239"/>
                    <a:gd name="T67" fmla="*/ 24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9" h="972">
                      <a:moveTo>
                        <a:pt x="0" y="24"/>
                      </a:moveTo>
                      <a:lnTo>
                        <a:pt x="0" y="25"/>
                      </a:lnTo>
                      <a:lnTo>
                        <a:pt x="26" y="130"/>
                      </a:lnTo>
                      <a:lnTo>
                        <a:pt x="50" y="244"/>
                      </a:lnTo>
                      <a:lnTo>
                        <a:pt x="62" y="302"/>
                      </a:lnTo>
                      <a:lnTo>
                        <a:pt x="73" y="362"/>
                      </a:lnTo>
                      <a:lnTo>
                        <a:pt x="84" y="422"/>
                      </a:lnTo>
                      <a:lnTo>
                        <a:pt x="95" y="484"/>
                      </a:lnTo>
                      <a:lnTo>
                        <a:pt x="103" y="545"/>
                      </a:lnTo>
                      <a:lnTo>
                        <a:pt x="112" y="607"/>
                      </a:lnTo>
                      <a:lnTo>
                        <a:pt x="119" y="668"/>
                      </a:lnTo>
                      <a:lnTo>
                        <a:pt x="126" y="730"/>
                      </a:lnTo>
                      <a:lnTo>
                        <a:pt x="130" y="791"/>
                      </a:lnTo>
                      <a:lnTo>
                        <a:pt x="135" y="853"/>
                      </a:lnTo>
                      <a:lnTo>
                        <a:pt x="137" y="912"/>
                      </a:lnTo>
                      <a:lnTo>
                        <a:pt x="137" y="972"/>
                      </a:lnTo>
                      <a:lnTo>
                        <a:pt x="239" y="972"/>
                      </a:lnTo>
                      <a:lnTo>
                        <a:pt x="238" y="910"/>
                      </a:lnTo>
                      <a:lnTo>
                        <a:pt x="236" y="848"/>
                      </a:lnTo>
                      <a:lnTo>
                        <a:pt x="233" y="785"/>
                      </a:lnTo>
                      <a:lnTo>
                        <a:pt x="227" y="721"/>
                      </a:lnTo>
                      <a:lnTo>
                        <a:pt x="221" y="657"/>
                      </a:lnTo>
                      <a:lnTo>
                        <a:pt x="213" y="594"/>
                      </a:lnTo>
                      <a:lnTo>
                        <a:pt x="205" y="530"/>
                      </a:lnTo>
                      <a:lnTo>
                        <a:pt x="195" y="467"/>
                      </a:lnTo>
                      <a:lnTo>
                        <a:pt x="185" y="405"/>
                      </a:lnTo>
                      <a:lnTo>
                        <a:pt x="174" y="343"/>
                      </a:lnTo>
                      <a:lnTo>
                        <a:pt x="163" y="283"/>
                      </a:lnTo>
                      <a:lnTo>
                        <a:pt x="151" y="223"/>
                      </a:lnTo>
                      <a:lnTo>
                        <a:pt x="125" y="108"/>
                      </a:lnTo>
                      <a:lnTo>
                        <a:pt x="99" y="0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5" name="Freeform 97"/>
                <p:cNvSpPr>
                  <a:spLocks/>
                </p:cNvSpPr>
                <p:nvPr/>
              </p:nvSpPr>
              <p:spPr bwMode="auto">
                <a:xfrm>
                  <a:off x="867" y="2909"/>
                  <a:ext cx="48" cy="184"/>
                </a:xfrm>
                <a:custGeom>
                  <a:avLst/>
                  <a:gdLst>
                    <a:gd name="T0" fmla="*/ 1 w 242"/>
                    <a:gd name="T1" fmla="*/ 0 h 921"/>
                    <a:gd name="T2" fmla="*/ 1 w 242"/>
                    <a:gd name="T3" fmla="*/ 35 h 921"/>
                    <a:gd name="T4" fmla="*/ 0 w 242"/>
                    <a:gd name="T5" fmla="*/ 69 h 921"/>
                    <a:gd name="T6" fmla="*/ 0 w 242"/>
                    <a:gd name="T7" fmla="*/ 104 h 921"/>
                    <a:gd name="T8" fmla="*/ 1 w 242"/>
                    <a:gd name="T9" fmla="*/ 139 h 921"/>
                    <a:gd name="T10" fmla="*/ 6 w 242"/>
                    <a:gd name="T11" fmla="*/ 208 h 921"/>
                    <a:gd name="T12" fmla="*/ 12 w 242"/>
                    <a:gd name="T13" fmla="*/ 276 h 921"/>
                    <a:gd name="T14" fmla="*/ 20 w 242"/>
                    <a:gd name="T15" fmla="*/ 343 h 921"/>
                    <a:gd name="T16" fmla="*/ 29 w 242"/>
                    <a:gd name="T17" fmla="*/ 410 h 921"/>
                    <a:gd name="T18" fmla="*/ 40 w 242"/>
                    <a:gd name="T19" fmla="*/ 473 h 921"/>
                    <a:gd name="T20" fmla="*/ 51 w 242"/>
                    <a:gd name="T21" fmla="*/ 536 h 921"/>
                    <a:gd name="T22" fmla="*/ 64 w 242"/>
                    <a:gd name="T23" fmla="*/ 597 h 921"/>
                    <a:gd name="T24" fmla="*/ 77 w 242"/>
                    <a:gd name="T25" fmla="*/ 654 h 921"/>
                    <a:gd name="T26" fmla="*/ 90 w 242"/>
                    <a:gd name="T27" fmla="*/ 708 h 921"/>
                    <a:gd name="T28" fmla="*/ 102 w 242"/>
                    <a:gd name="T29" fmla="*/ 760 h 921"/>
                    <a:gd name="T30" fmla="*/ 124 w 242"/>
                    <a:gd name="T31" fmla="*/ 849 h 921"/>
                    <a:gd name="T32" fmla="*/ 143 w 242"/>
                    <a:gd name="T33" fmla="*/ 921 h 921"/>
                    <a:gd name="T34" fmla="*/ 242 w 242"/>
                    <a:gd name="T35" fmla="*/ 897 h 921"/>
                    <a:gd name="T36" fmla="*/ 224 w 242"/>
                    <a:gd name="T37" fmla="*/ 824 h 921"/>
                    <a:gd name="T38" fmla="*/ 201 w 242"/>
                    <a:gd name="T39" fmla="*/ 735 h 921"/>
                    <a:gd name="T40" fmla="*/ 189 w 242"/>
                    <a:gd name="T41" fmla="*/ 685 h 921"/>
                    <a:gd name="T42" fmla="*/ 176 w 242"/>
                    <a:gd name="T43" fmla="*/ 631 h 921"/>
                    <a:gd name="T44" fmla="*/ 164 w 242"/>
                    <a:gd name="T45" fmla="*/ 575 h 921"/>
                    <a:gd name="T46" fmla="*/ 152 w 242"/>
                    <a:gd name="T47" fmla="*/ 517 h 921"/>
                    <a:gd name="T48" fmla="*/ 141 w 242"/>
                    <a:gd name="T49" fmla="*/ 456 h 921"/>
                    <a:gd name="T50" fmla="*/ 130 w 242"/>
                    <a:gd name="T51" fmla="*/ 393 h 921"/>
                    <a:gd name="T52" fmla="*/ 121 w 242"/>
                    <a:gd name="T53" fmla="*/ 330 h 921"/>
                    <a:gd name="T54" fmla="*/ 114 w 242"/>
                    <a:gd name="T55" fmla="*/ 265 h 921"/>
                    <a:gd name="T56" fmla="*/ 108 w 242"/>
                    <a:gd name="T57" fmla="*/ 200 h 921"/>
                    <a:gd name="T58" fmla="*/ 104 w 242"/>
                    <a:gd name="T59" fmla="*/ 134 h 921"/>
                    <a:gd name="T60" fmla="*/ 103 w 242"/>
                    <a:gd name="T61" fmla="*/ 102 h 921"/>
                    <a:gd name="T62" fmla="*/ 103 w 242"/>
                    <a:gd name="T63" fmla="*/ 69 h 921"/>
                    <a:gd name="T64" fmla="*/ 103 w 242"/>
                    <a:gd name="T65" fmla="*/ 36 h 921"/>
                    <a:gd name="T66" fmla="*/ 104 w 242"/>
                    <a:gd name="T67" fmla="*/ 5 h 921"/>
                    <a:gd name="T68" fmla="*/ 1 w 242"/>
                    <a:gd name="T69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2" h="921">
                      <a:moveTo>
                        <a:pt x="1" y="0"/>
                      </a:moveTo>
                      <a:lnTo>
                        <a:pt x="1" y="35"/>
                      </a:lnTo>
                      <a:lnTo>
                        <a:pt x="0" y="69"/>
                      </a:lnTo>
                      <a:lnTo>
                        <a:pt x="0" y="104"/>
                      </a:lnTo>
                      <a:lnTo>
                        <a:pt x="1" y="139"/>
                      </a:lnTo>
                      <a:lnTo>
                        <a:pt x="6" y="208"/>
                      </a:lnTo>
                      <a:lnTo>
                        <a:pt x="12" y="276"/>
                      </a:lnTo>
                      <a:lnTo>
                        <a:pt x="20" y="343"/>
                      </a:lnTo>
                      <a:lnTo>
                        <a:pt x="29" y="410"/>
                      </a:lnTo>
                      <a:lnTo>
                        <a:pt x="40" y="473"/>
                      </a:lnTo>
                      <a:lnTo>
                        <a:pt x="51" y="536"/>
                      </a:lnTo>
                      <a:lnTo>
                        <a:pt x="64" y="597"/>
                      </a:lnTo>
                      <a:lnTo>
                        <a:pt x="77" y="654"/>
                      </a:lnTo>
                      <a:lnTo>
                        <a:pt x="90" y="708"/>
                      </a:lnTo>
                      <a:lnTo>
                        <a:pt x="102" y="760"/>
                      </a:lnTo>
                      <a:lnTo>
                        <a:pt x="124" y="849"/>
                      </a:lnTo>
                      <a:lnTo>
                        <a:pt x="143" y="921"/>
                      </a:lnTo>
                      <a:lnTo>
                        <a:pt x="242" y="897"/>
                      </a:lnTo>
                      <a:lnTo>
                        <a:pt x="224" y="824"/>
                      </a:lnTo>
                      <a:lnTo>
                        <a:pt x="201" y="735"/>
                      </a:lnTo>
                      <a:lnTo>
                        <a:pt x="189" y="685"/>
                      </a:lnTo>
                      <a:lnTo>
                        <a:pt x="176" y="631"/>
                      </a:lnTo>
                      <a:lnTo>
                        <a:pt x="164" y="575"/>
                      </a:lnTo>
                      <a:lnTo>
                        <a:pt x="152" y="517"/>
                      </a:lnTo>
                      <a:lnTo>
                        <a:pt x="141" y="456"/>
                      </a:lnTo>
                      <a:lnTo>
                        <a:pt x="130" y="393"/>
                      </a:lnTo>
                      <a:lnTo>
                        <a:pt x="121" y="330"/>
                      </a:lnTo>
                      <a:lnTo>
                        <a:pt x="114" y="265"/>
                      </a:lnTo>
                      <a:lnTo>
                        <a:pt x="108" y="200"/>
                      </a:lnTo>
                      <a:lnTo>
                        <a:pt x="104" y="134"/>
                      </a:lnTo>
                      <a:lnTo>
                        <a:pt x="103" y="102"/>
                      </a:lnTo>
                      <a:lnTo>
                        <a:pt x="103" y="69"/>
                      </a:lnTo>
                      <a:lnTo>
                        <a:pt x="103" y="36"/>
                      </a:lnTo>
                      <a:lnTo>
                        <a:pt x="104" y="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6" name="Freeform 98"/>
                <p:cNvSpPr>
                  <a:spLocks/>
                </p:cNvSpPr>
                <p:nvPr/>
              </p:nvSpPr>
              <p:spPr bwMode="auto">
                <a:xfrm>
                  <a:off x="865" y="3569"/>
                  <a:ext cx="21" cy="182"/>
                </a:xfrm>
                <a:custGeom>
                  <a:avLst/>
                  <a:gdLst>
                    <a:gd name="T0" fmla="*/ 52 w 102"/>
                    <a:gd name="T1" fmla="*/ 0 h 910"/>
                    <a:gd name="T2" fmla="*/ 0 w 102"/>
                    <a:gd name="T3" fmla="*/ 0 h 910"/>
                    <a:gd name="T4" fmla="*/ 0 w 102"/>
                    <a:gd name="T5" fmla="*/ 910 h 910"/>
                    <a:gd name="T6" fmla="*/ 102 w 102"/>
                    <a:gd name="T7" fmla="*/ 910 h 910"/>
                    <a:gd name="T8" fmla="*/ 102 w 102"/>
                    <a:gd name="T9" fmla="*/ 0 h 910"/>
                    <a:gd name="T10" fmla="*/ 52 w 102"/>
                    <a:gd name="T11" fmla="*/ 0 h 9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910">
                      <a:moveTo>
                        <a:pt x="52" y="0"/>
                      </a:moveTo>
                      <a:lnTo>
                        <a:pt x="0" y="0"/>
                      </a:lnTo>
                      <a:lnTo>
                        <a:pt x="0" y="910"/>
                      </a:lnTo>
                      <a:lnTo>
                        <a:pt x="102" y="910"/>
                      </a:lnTo>
                      <a:lnTo>
                        <a:pt x="10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7" name="Freeform 99"/>
                <p:cNvSpPr>
                  <a:spLocks/>
                </p:cNvSpPr>
                <p:nvPr/>
              </p:nvSpPr>
              <p:spPr bwMode="auto">
                <a:xfrm>
                  <a:off x="926" y="3751"/>
                  <a:ext cx="20" cy="191"/>
                </a:xfrm>
                <a:custGeom>
                  <a:avLst/>
                  <a:gdLst>
                    <a:gd name="T0" fmla="*/ 52 w 102"/>
                    <a:gd name="T1" fmla="*/ 0 h 953"/>
                    <a:gd name="T2" fmla="*/ 0 w 102"/>
                    <a:gd name="T3" fmla="*/ 0 h 953"/>
                    <a:gd name="T4" fmla="*/ 0 w 102"/>
                    <a:gd name="T5" fmla="*/ 953 h 953"/>
                    <a:gd name="T6" fmla="*/ 102 w 102"/>
                    <a:gd name="T7" fmla="*/ 953 h 953"/>
                    <a:gd name="T8" fmla="*/ 102 w 102"/>
                    <a:gd name="T9" fmla="*/ 0 h 953"/>
                    <a:gd name="T10" fmla="*/ 52 w 102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953">
                      <a:moveTo>
                        <a:pt x="52" y="0"/>
                      </a:moveTo>
                      <a:lnTo>
                        <a:pt x="0" y="0"/>
                      </a:lnTo>
                      <a:lnTo>
                        <a:pt x="0" y="953"/>
                      </a:lnTo>
                      <a:lnTo>
                        <a:pt x="102" y="953"/>
                      </a:lnTo>
                      <a:lnTo>
                        <a:pt x="10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8" name="Freeform 100"/>
                <p:cNvSpPr>
                  <a:spLocks/>
                </p:cNvSpPr>
                <p:nvPr/>
              </p:nvSpPr>
              <p:spPr bwMode="auto">
                <a:xfrm>
                  <a:off x="1032" y="3088"/>
                  <a:ext cx="51" cy="195"/>
                </a:xfrm>
                <a:custGeom>
                  <a:avLst/>
                  <a:gdLst>
                    <a:gd name="T0" fmla="*/ 0 w 257"/>
                    <a:gd name="T1" fmla="*/ 27 h 974"/>
                    <a:gd name="T2" fmla="*/ 1 w 257"/>
                    <a:gd name="T3" fmla="*/ 28 h 974"/>
                    <a:gd name="T4" fmla="*/ 17 w 257"/>
                    <a:gd name="T5" fmla="*/ 87 h 974"/>
                    <a:gd name="T6" fmla="*/ 33 w 257"/>
                    <a:gd name="T7" fmla="*/ 146 h 974"/>
                    <a:gd name="T8" fmla="*/ 48 w 257"/>
                    <a:gd name="T9" fmla="*/ 206 h 974"/>
                    <a:gd name="T10" fmla="*/ 62 w 257"/>
                    <a:gd name="T11" fmla="*/ 265 h 974"/>
                    <a:gd name="T12" fmla="*/ 76 w 257"/>
                    <a:gd name="T13" fmla="*/ 325 h 974"/>
                    <a:gd name="T14" fmla="*/ 89 w 257"/>
                    <a:gd name="T15" fmla="*/ 384 h 974"/>
                    <a:gd name="T16" fmla="*/ 100 w 257"/>
                    <a:gd name="T17" fmla="*/ 443 h 974"/>
                    <a:gd name="T18" fmla="*/ 111 w 257"/>
                    <a:gd name="T19" fmla="*/ 503 h 974"/>
                    <a:gd name="T20" fmla="*/ 121 w 257"/>
                    <a:gd name="T21" fmla="*/ 561 h 974"/>
                    <a:gd name="T22" fmla="*/ 130 w 257"/>
                    <a:gd name="T23" fmla="*/ 621 h 974"/>
                    <a:gd name="T24" fmla="*/ 137 w 257"/>
                    <a:gd name="T25" fmla="*/ 680 h 974"/>
                    <a:gd name="T26" fmla="*/ 143 w 257"/>
                    <a:gd name="T27" fmla="*/ 738 h 974"/>
                    <a:gd name="T28" fmla="*/ 148 w 257"/>
                    <a:gd name="T29" fmla="*/ 798 h 974"/>
                    <a:gd name="T30" fmla="*/ 152 w 257"/>
                    <a:gd name="T31" fmla="*/ 856 h 974"/>
                    <a:gd name="T32" fmla="*/ 154 w 257"/>
                    <a:gd name="T33" fmla="*/ 915 h 974"/>
                    <a:gd name="T34" fmla="*/ 155 w 257"/>
                    <a:gd name="T35" fmla="*/ 974 h 974"/>
                    <a:gd name="T36" fmla="*/ 257 w 257"/>
                    <a:gd name="T37" fmla="*/ 974 h 974"/>
                    <a:gd name="T38" fmla="*/ 256 w 257"/>
                    <a:gd name="T39" fmla="*/ 912 h 974"/>
                    <a:gd name="T40" fmla="*/ 254 w 257"/>
                    <a:gd name="T41" fmla="*/ 852 h 974"/>
                    <a:gd name="T42" fmla="*/ 250 w 257"/>
                    <a:gd name="T43" fmla="*/ 790 h 974"/>
                    <a:gd name="T44" fmla="*/ 246 w 257"/>
                    <a:gd name="T45" fmla="*/ 729 h 974"/>
                    <a:gd name="T46" fmla="*/ 239 w 257"/>
                    <a:gd name="T47" fmla="*/ 668 h 974"/>
                    <a:gd name="T48" fmla="*/ 230 w 257"/>
                    <a:gd name="T49" fmla="*/ 607 h 974"/>
                    <a:gd name="T50" fmla="*/ 222 w 257"/>
                    <a:gd name="T51" fmla="*/ 546 h 974"/>
                    <a:gd name="T52" fmla="*/ 212 w 257"/>
                    <a:gd name="T53" fmla="*/ 486 h 974"/>
                    <a:gd name="T54" fmla="*/ 201 w 257"/>
                    <a:gd name="T55" fmla="*/ 424 h 974"/>
                    <a:gd name="T56" fmla="*/ 188 w 257"/>
                    <a:gd name="T57" fmla="*/ 364 h 974"/>
                    <a:gd name="T58" fmla="*/ 175 w 257"/>
                    <a:gd name="T59" fmla="*/ 303 h 974"/>
                    <a:gd name="T60" fmla="*/ 161 w 257"/>
                    <a:gd name="T61" fmla="*/ 243 h 974"/>
                    <a:gd name="T62" fmla="*/ 147 w 257"/>
                    <a:gd name="T63" fmla="*/ 181 h 974"/>
                    <a:gd name="T64" fmla="*/ 131 w 257"/>
                    <a:gd name="T65" fmla="*/ 121 h 974"/>
                    <a:gd name="T66" fmla="*/ 116 w 257"/>
                    <a:gd name="T67" fmla="*/ 60 h 974"/>
                    <a:gd name="T68" fmla="*/ 99 w 257"/>
                    <a:gd name="T69" fmla="*/ 0 h 974"/>
                    <a:gd name="T70" fmla="*/ 99 w 257"/>
                    <a:gd name="T71" fmla="*/ 1 h 974"/>
                    <a:gd name="T72" fmla="*/ 0 w 257"/>
                    <a:gd name="T73" fmla="*/ 27 h 974"/>
                    <a:gd name="T74" fmla="*/ 0 w 257"/>
                    <a:gd name="T75" fmla="*/ 28 h 974"/>
                    <a:gd name="T76" fmla="*/ 1 w 257"/>
                    <a:gd name="T77" fmla="*/ 28 h 974"/>
                    <a:gd name="T78" fmla="*/ 0 w 257"/>
                    <a:gd name="T79" fmla="*/ 27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57" h="974">
                      <a:moveTo>
                        <a:pt x="0" y="27"/>
                      </a:moveTo>
                      <a:lnTo>
                        <a:pt x="1" y="28"/>
                      </a:lnTo>
                      <a:lnTo>
                        <a:pt x="17" y="87"/>
                      </a:lnTo>
                      <a:lnTo>
                        <a:pt x="33" y="146"/>
                      </a:lnTo>
                      <a:lnTo>
                        <a:pt x="48" y="206"/>
                      </a:lnTo>
                      <a:lnTo>
                        <a:pt x="62" y="265"/>
                      </a:lnTo>
                      <a:lnTo>
                        <a:pt x="76" y="325"/>
                      </a:lnTo>
                      <a:lnTo>
                        <a:pt x="89" y="384"/>
                      </a:lnTo>
                      <a:lnTo>
                        <a:pt x="100" y="443"/>
                      </a:lnTo>
                      <a:lnTo>
                        <a:pt x="111" y="503"/>
                      </a:lnTo>
                      <a:lnTo>
                        <a:pt x="121" y="561"/>
                      </a:lnTo>
                      <a:lnTo>
                        <a:pt x="130" y="621"/>
                      </a:lnTo>
                      <a:lnTo>
                        <a:pt x="137" y="680"/>
                      </a:lnTo>
                      <a:lnTo>
                        <a:pt x="143" y="738"/>
                      </a:lnTo>
                      <a:lnTo>
                        <a:pt x="148" y="798"/>
                      </a:lnTo>
                      <a:lnTo>
                        <a:pt x="152" y="856"/>
                      </a:lnTo>
                      <a:lnTo>
                        <a:pt x="154" y="915"/>
                      </a:lnTo>
                      <a:lnTo>
                        <a:pt x="155" y="974"/>
                      </a:lnTo>
                      <a:lnTo>
                        <a:pt x="257" y="974"/>
                      </a:lnTo>
                      <a:lnTo>
                        <a:pt x="256" y="912"/>
                      </a:lnTo>
                      <a:lnTo>
                        <a:pt x="254" y="852"/>
                      </a:lnTo>
                      <a:lnTo>
                        <a:pt x="250" y="790"/>
                      </a:lnTo>
                      <a:lnTo>
                        <a:pt x="246" y="729"/>
                      </a:lnTo>
                      <a:lnTo>
                        <a:pt x="239" y="668"/>
                      </a:lnTo>
                      <a:lnTo>
                        <a:pt x="230" y="607"/>
                      </a:lnTo>
                      <a:lnTo>
                        <a:pt x="222" y="546"/>
                      </a:lnTo>
                      <a:lnTo>
                        <a:pt x="212" y="486"/>
                      </a:lnTo>
                      <a:lnTo>
                        <a:pt x="201" y="424"/>
                      </a:lnTo>
                      <a:lnTo>
                        <a:pt x="188" y="364"/>
                      </a:lnTo>
                      <a:lnTo>
                        <a:pt x="175" y="303"/>
                      </a:lnTo>
                      <a:lnTo>
                        <a:pt x="161" y="243"/>
                      </a:lnTo>
                      <a:lnTo>
                        <a:pt x="147" y="181"/>
                      </a:lnTo>
                      <a:lnTo>
                        <a:pt x="131" y="121"/>
                      </a:lnTo>
                      <a:lnTo>
                        <a:pt x="116" y="6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69" name="Freeform 101"/>
                <p:cNvSpPr>
                  <a:spLocks/>
                </p:cNvSpPr>
                <p:nvPr/>
              </p:nvSpPr>
              <p:spPr bwMode="auto">
                <a:xfrm>
                  <a:off x="1004" y="2909"/>
                  <a:ext cx="48" cy="184"/>
                </a:xfrm>
                <a:custGeom>
                  <a:avLst/>
                  <a:gdLst>
                    <a:gd name="T0" fmla="*/ 0 w 240"/>
                    <a:gd name="T1" fmla="*/ 0 h 919"/>
                    <a:gd name="T2" fmla="*/ 1 w 240"/>
                    <a:gd name="T3" fmla="*/ 57 h 919"/>
                    <a:gd name="T4" fmla="*/ 2 w 240"/>
                    <a:gd name="T5" fmla="*/ 115 h 919"/>
                    <a:gd name="T6" fmla="*/ 7 w 240"/>
                    <a:gd name="T7" fmla="*/ 173 h 919"/>
                    <a:gd name="T8" fmla="*/ 11 w 240"/>
                    <a:gd name="T9" fmla="*/ 231 h 919"/>
                    <a:gd name="T10" fmla="*/ 17 w 240"/>
                    <a:gd name="T11" fmla="*/ 289 h 919"/>
                    <a:gd name="T12" fmla="*/ 24 w 240"/>
                    <a:gd name="T13" fmla="*/ 346 h 919"/>
                    <a:gd name="T14" fmla="*/ 32 w 240"/>
                    <a:gd name="T15" fmla="*/ 403 h 919"/>
                    <a:gd name="T16" fmla="*/ 40 w 240"/>
                    <a:gd name="T17" fmla="*/ 462 h 919"/>
                    <a:gd name="T18" fmla="*/ 50 w 240"/>
                    <a:gd name="T19" fmla="*/ 519 h 919"/>
                    <a:gd name="T20" fmla="*/ 61 w 240"/>
                    <a:gd name="T21" fmla="*/ 576 h 919"/>
                    <a:gd name="T22" fmla="*/ 73 w 240"/>
                    <a:gd name="T23" fmla="*/ 633 h 919"/>
                    <a:gd name="T24" fmla="*/ 86 w 240"/>
                    <a:gd name="T25" fmla="*/ 691 h 919"/>
                    <a:gd name="T26" fmla="*/ 99 w 240"/>
                    <a:gd name="T27" fmla="*/ 748 h 919"/>
                    <a:gd name="T28" fmla="*/ 111 w 240"/>
                    <a:gd name="T29" fmla="*/ 805 h 919"/>
                    <a:gd name="T30" fmla="*/ 127 w 240"/>
                    <a:gd name="T31" fmla="*/ 862 h 919"/>
                    <a:gd name="T32" fmla="*/ 141 w 240"/>
                    <a:gd name="T33" fmla="*/ 919 h 919"/>
                    <a:gd name="T34" fmla="*/ 240 w 240"/>
                    <a:gd name="T35" fmla="*/ 893 h 919"/>
                    <a:gd name="T36" fmla="*/ 225 w 240"/>
                    <a:gd name="T37" fmla="*/ 837 h 919"/>
                    <a:gd name="T38" fmla="*/ 211 w 240"/>
                    <a:gd name="T39" fmla="*/ 780 h 919"/>
                    <a:gd name="T40" fmla="*/ 198 w 240"/>
                    <a:gd name="T41" fmla="*/ 725 h 919"/>
                    <a:gd name="T42" fmla="*/ 185 w 240"/>
                    <a:gd name="T43" fmla="*/ 669 h 919"/>
                    <a:gd name="T44" fmla="*/ 173 w 240"/>
                    <a:gd name="T45" fmla="*/ 613 h 919"/>
                    <a:gd name="T46" fmla="*/ 161 w 240"/>
                    <a:gd name="T47" fmla="*/ 557 h 919"/>
                    <a:gd name="T48" fmla="*/ 151 w 240"/>
                    <a:gd name="T49" fmla="*/ 501 h 919"/>
                    <a:gd name="T50" fmla="*/ 142 w 240"/>
                    <a:gd name="T51" fmla="*/ 444 h 919"/>
                    <a:gd name="T52" fmla="*/ 133 w 240"/>
                    <a:gd name="T53" fmla="*/ 389 h 919"/>
                    <a:gd name="T54" fmla="*/ 124 w 240"/>
                    <a:gd name="T55" fmla="*/ 333 h 919"/>
                    <a:gd name="T56" fmla="*/ 118 w 240"/>
                    <a:gd name="T57" fmla="*/ 277 h 919"/>
                    <a:gd name="T58" fmla="*/ 113 w 240"/>
                    <a:gd name="T59" fmla="*/ 222 h 919"/>
                    <a:gd name="T60" fmla="*/ 108 w 240"/>
                    <a:gd name="T61" fmla="*/ 166 h 919"/>
                    <a:gd name="T62" fmla="*/ 105 w 240"/>
                    <a:gd name="T63" fmla="*/ 111 h 919"/>
                    <a:gd name="T64" fmla="*/ 103 w 240"/>
                    <a:gd name="T65" fmla="*/ 55 h 919"/>
                    <a:gd name="T66" fmla="*/ 103 w 240"/>
                    <a:gd name="T67" fmla="*/ 0 h 919"/>
                    <a:gd name="T68" fmla="*/ 0 w 240"/>
                    <a:gd name="T69" fmla="*/ 0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0" h="919">
                      <a:moveTo>
                        <a:pt x="0" y="0"/>
                      </a:moveTo>
                      <a:lnTo>
                        <a:pt x="1" y="57"/>
                      </a:lnTo>
                      <a:lnTo>
                        <a:pt x="2" y="115"/>
                      </a:lnTo>
                      <a:lnTo>
                        <a:pt x="7" y="173"/>
                      </a:lnTo>
                      <a:lnTo>
                        <a:pt x="11" y="231"/>
                      </a:lnTo>
                      <a:lnTo>
                        <a:pt x="17" y="289"/>
                      </a:lnTo>
                      <a:lnTo>
                        <a:pt x="24" y="346"/>
                      </a:lnTo>
                      <a:lnTo>
                        <a:pt x="32" y="403"/>
                      </a:lnTo>
                      <a:lnTo>
                        <a:pt x="40" y="462"/>
                      </a:lnTo>
                      <a:lnTo>
                        <a:pt x="50" y="519"/>
                      </a:lnTo>
                      <a:lnTo>
                        <a:pt x="61" y="576"/>
                      </a:lnTo>
                      <a:lnTo>
                        <a:pt x="73" y="633"/>
                      </a:lnTo>
                      <a:lnTo>
                        <a:pt x="86" y="691"/>
                      </a:lnTo>
                      <a:lnTo>
                        <a:pt x="99" y="748"/>
                      </a:lnTo>
                      <a:lnTo>
                        <a:pt x="111" y="805"/>
                      </a:lnTo>
                      <a:lnTo>
                        <a:pt x="127" y="862"/>
                      </a:lnTo>
                      <a:lnTo>
                        <a:pt x="141" y="919"/>
                      </a:lnTo>
                      <a:lnTo>
                        <a:pt x="240" y="893"/>
                      </a:lnTo>
                      <a:lnTo>
                        <a:pt x="225" y="837"/>
                      </a:lnTo>
                      <a:lnTo>
                        <a:pt x="211" y="780"/>
                      </a:lnTo>
                      <a:lnTo>
                        <a:pt x="198" y="725"/>
                      </a:lnTo>
                      <a:lnTo>
                        <a:pt x="185" y="669"/>
                      </a:lnTo>
                      <a:lnTo>
                        <a:pt x="173" y="613"/>
                      </a:lnTo>
                      <a:lnTo>
                        <a:pt x="161" y="557"/>
                      </a:lnTo>
                      <a:lnTo>
                        <a:pt x="151" y="501"/>
                      </a:lnTo>
                      <a:lnTo>
                        <a:pt x="142" y="444"/>
                      </a:lnTo>
                      <a:lnTo>
                        <a:pt x="133" y="389"/>
                      </a:lnTo>
                      <a:lnTo>
                        <a:pt x="124" y="333"/>
                      </a:lnTo>
                      <a:lnTo>
                        <a:pt x="118" y="277"/>
                      </a:lnTo>
                      <a:lnTo>
                        <a:pt x="113" y="222"/>
                      </a:lnTo>
                      <a:lnTo>
                        <a:pt x="108" y="166"/>
                      </a:lnTo>
                      <a:lnTo>
                        <a:pt x="105" y="111"/>
                      </a:lnTo>
                      <a:lnTo>
                        <a:pt x="103" y="55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0" name="Freeform 102"/>
                <p:cNvSpPr>
                  <a:spLocks/>
                </p:cNvSpPr>
                <p:nvPr/>
              </p:nvSpPr>
              <p:spPr bwMode="auto">
                <a:xfrm>
                  <a:off x="1004" y="3569"/>
                  <a:ext cx="21" cy="182"/>
                </a:xfrm>
                <a:custGeom>
                  <a:avLst/>
                  <a:gdLst>
                    <a:gd name="T0" fmla="*/ 50 w 103"/>
                    <a:gd name="T1" fmla="*/ 0 h 913"/>
                    <a:gd name="T2" fmla="*/ 0 w 103"/>
                    <a:gd name="T3" fmla="*/ 0 h 913"/>
                    <a:gd name="T4" fmla="*/ 1 w 103"/>
                    <a:gd name="T5" fmla="*/ 913 h 913"/>
                    <a:gd name="T6" fmla="*/ 103 w 103"/>
                    <a:gd name="T7" fmla="*/ 913 h 913"/>
                    <a:gd name="T8" fmla="*/ 102 w 103"/>
                    <a:gd name="T9" fmla="*/ 0 h 913"/>
                    <a:gd name="T10" fmla="*/ 50 w 103"/>
                    <a:gd name="T11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3" h="913">
                      <a:moveTo>
                        <a:pt x="50" y="0"/>
                      </a:moveTo>
                      <a:lnTo>
                        <a:pt x="0" y="0"/>
                      </a:lnTo>
                      <a:lnTo>
                        <a:pt x="1" y="913"/>
                      </a:lnTo>
                      <a:lnTo>
                        <a:pt x="103" y="913"/>
                      </a:lnTo>
                      <a:lnTo>
                        <a:pt x="102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1" name="Freeform 103"/>
                <p:cNvSpPr>
                  <a:spLocks/>
                </p:cNvSpPr>
                <p:nvPr/>
              </p:nvSpPr>
              <p:spPr bwMode="auto">
                <a:xfrm>
                  <a:off x="1062" y="3751"/>
                  <a:ext cx="21" cy="191"/>
                </a:xfrm>
                <a:custGeom>
                  <a:avLst/>
                  <a:gdLst>
                    <a:gd name="T0" fmla="*/ 53 w 103"/>
                    <a:gd name="T1" fmla="*/ 0 h 953"/>
                    <a:gd name="T2" fmla="*/ 1 w 103"/>
                    <a:gd name="T3" fmla="*/ 0 h 953"/>
                    <a:gd name="T4" fmla="*/ 0 w 103"/>
                    <a:gd name="T5" fmla="*/ 953 h 953"/>
                    <a:gd name="T6" fmla="*/ 102 w 103"/>
                    <a:gd name="T7" fmla="*/ 953 h 953"/>
                    <a:gd name="T8" fmla="*/ 103 w 103"/>
                    <a:gd name="T9" fmla="*/ 0 h 953"/>
                    <a:gd name="T10" fmla="*/ 53 w 103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3" h="953">
                      <a:moveTo>
                        <a:pt x="53" y="0"/>
                      </a:moveTo>
                      <a:lnTo>
                        <a:pt x="1" y="0"/>
                      </a:lnTo>
                      <a:lnTo>
                        <a:pt x="0" y="953"/>
                      </a:lnTo>
                      <a:lnTo>
                        <a:pt x="102" y="953"/>
                      </a:lnTo>
                      <a:lnTo>
                        <a:pt x="103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2" name="Freeform 104"/>
                <p:cNvSpPr>
                  <a:spLocks/>
                </p:cNvSpPr>
                <p:nvPr/>
              </p:nvSpPr>
              <p:spPr bwMode="auto">
                <a:xfrm>
                  <a:off x="1169" y="3088"/>
                  <a:ext cx="41" cy="195"/>
                </a:xfrm>
                <a:custGeom>
                  <a:avLst/>
                  <a:gdLst>
                    <a:gd name="T0" fmla="*/ 0 w 205"/>
                    <a:gd name="T1" fmla="*/ 24 h 972"/>
                    <a:gd name="T2" fmla="*/ 12 w 205"/>
                    <a:gd name="T3" fmla="*/ 78 h 972"/>
                    <a:gd name="T4" fmla="*/ 24 w 205"/>
                    <a:gd name="T5" fmla="*/ 133 h 972"/>
                    <a:gd name="T6" fmla="*/ 34 w 205"/>
                    <a:gd name="T7" fmla="*/ 189 h 972"/>
                    <a:gd name="T8" fmla="*/ 44 w 205"/>
                    <a:gd name="T9" fmla="*/ 247 h 972"/>
                    <a:gd name="T10" fmla="*/ 54 w 205"/>
                    <a:gd name="T11" fmla="*/ 305 h 972"/>
                    <a:gd name="T12" fmla="*/ 62 w 205"/>
                    <a:gd name="T13" fmla="*/ 365 h 972"/>
                    <a:gd name="T14" fmla="*/ 70 w 205"/>
                    <a:gd name="T15" fmla="*/ 424 h 972"/>
                    <a:gd name="T16" fmla="*/ 76 w 205"/>
                    <a:gd name="T17" fmla="*/ 485 h 972"/>
                    <a:gd name="T18" fmla="*/ 83 w 205"/>
                    <a:gd name="T19" fmla="*/ 546 h 972"/>
                    <a:gd name="T20" fmla="*/ 88 w 205"/>
                    <a:gd name="T21" fmla="*/ 608 h 972"/>
                    <a:gd name="T22" fmla="*/ 93 w 205"/>
                    <a:gd name="T23" fmla="*/ 668 h 972"/>
                    <a:gd name="T24" fmla="*/ 96 w 205"/>
                    <a:gd name="T25" fmla="*/ 730 h 972"/>
                    <a:gd name="T26" fmla="*/ 99 w 205"/>
                    <a:gd name="T27" fmla="*/ 791 h 972"/>
                    <a:gd name="T28" fmla="*/ 101 w 205"/>
                    <a:gd name="T29" fmla="*/ 852 h 972"/>
                    <a:gd name="T30" fmla="*/ 102 w 205"/>
                    <a:gd name="T31" fmla="*/ 912 h 972"/>
                    <a:gd name="T32" fmla="*/ 102 w 205"/>
                    <a:gd name="T33" fmla="*/ 972 h 972"/>
                    <a:gd name="T34" fmla="*/ 205 w 205"/>
                    <a:gd name="T35" fmla="*/ 972 h 972"/>
                    <a:gd name="T36" fmla="*/ 205 w 205"/>
                    <a:gd name="T37" fmla="*/ 911 h 972"/>
                    <a:gd name="T38" fmla="*/ 203 w 205"/>
                    <a:gd name="T39" fmla="*/ 850 h 972"/>
                    <a:gd name="T40" fmla="*/ 200 w 205"/>
                    <a:gd name="T41" fmla="*/ 787 h 972"/>
                    <a:gd name="T42" fmla="*/ 198 w 205"/>
                    <a:gd name="T43" fmla="*/ 724 h 972"/>
                    <a:gd name="T44" fmla="*/ 194 w 205"/>
                    <a:gd name="T45" fmla="*/ 662 h 972"/>
                    <a:gd name="T46" fmla="*/ 190 w 205"/>
                    <a:gd name="T47" fmla="*/ 599 h 972"/>
                    <a:gd name="T48" fmla="*/ 184 w 205"/>
                    <a:gd name="T49" fmla="*/ 537 h 972"/>
                    <a:gd name="T50" fmla="*/ 178 w 205"/>
                    <a:gd name="T51" fmla="*/ 474 h 972"/>
                    <a:gd name="T52" fmla="*/ 171 w 205"/>
                    <a:gd name="T53" fmla="*/ 412 h 972"/>
                    <a:gd name="T54" fmla="*/ 164 w 205"/>
                    <a:gd name="T55" fmla="*/ 351 h 972"/>
                    <a:gd name="T56" fmla="*/ 155 w 205"/>
                    <a:gd name="T57" fmla="*/ 290 h 972"/>
                    <a:gd name="T58" fmla="*/ 145 w 205"/>
                    <a:gd name="T59" fmla="*/ 230 h 972"/>
                    <a:gd name="T60" fmla="*/ 135 w 205"/>
                    <a:gd name="T61" fmla="*/ 170 h 972"/>
                    <a:gd name="T62" fmla="*/ 124 w 205"/>
                    <a:gd name="T63" fmla="*/ 113 h 972"/>
                    <a:gd name="T64" fmla="*/ 112 w 205"/>
                    <a:gd name="T65" fmla="*/ 56 h 972"/>
                    <a:gd name="T66" fmla="*/ 99 w 205"/>
                    <a:gd name="T67" fmla="*/ 0 h 972"/>
                    <a:gd name="T68" fmla="*/ 99 w 205"/>
                    <a:gd name="T69" fmla="*/ 1 h 972"/>
                    <a:gd name="T70" fmla="*/ 0 w 205"/>
                    <a:gd name="T71" fmla="*/ 24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5" h="972">
                      <a:moveTo>
                        <a:pt x="0" y="24"/>
                      </a:moveTo>
                      <a:lnTo>
                        <a:pt x="12" y="78"/>
                      </a:lnTo>
                      <a:lnTo>
                        <a:pt x="24" y="133"/>
                      </a:lnTo>
                      <a:lnTo>
                        <a:pt x="34" y="189"/>
                      </a:lnTo>
                      <a:lnTo>
                        <a:pt x="44" y="247"/>
                      </a:lnTo>
                      <a:lnTo>
                        <a:pt x="54" y="305"/>
                      </a:lnTo>
                      <a:lnTo>
                        <a:pt x="62" y="365"/>
                      </a:lnTo>
                      <a:lnTo>
                        <a:pt x="70" y="424"/>
                      </a:lnTo>
                      <a:lnTo>
                        <a:pt x="76" y="485"/>
                      </a:lnTo>
                      <a:lnTo>
                        <a:pt x="83" y="546"/>
                      </a:lnTo>
                      <a:lnTo>
                        <a:pt x="88" y="608"/>
                      </a:lnTo>
                      <a:lnTo>
                        <a:pt x="93" y="668"/>
                      </a:lnTo>
                      <a:lnTo>
                        <a:pt x="96" y="730"/>
                      </a:lnTo>
                      <a:lnTo>
                        <a:pt x="99" y="791"/>
                      </a:lnTo>
                      <a:lnTo>
                        <a:pt x="101" y="852"/>
                      </a:lnTo>
                      <a:lnTo>
                        <a:pt x="102" y="912"/>
                      </a:lnTo>
                      <a:lnTo>
                        <a:pt x="102" y="972"/>
                      </a:lnTo>
                      <a:lnTo>
                        <a:pt x="205" y="972"/>
                      </a:lnTo>
                      <a:lnTo>
                        <a:pt x="205" y="911"/>
                      </a:lnTo>
                      <a:lnTo>
                        <a:pt x="203" y="850"/>
                      </a:lnTo>
                      <a:lnTo>
                        <a:pt x="200" y="787"/>
                      </a:lnTo>
                      <a:lnTo>
                        <a:pt x="198" y="724"/>
                      </a:lnTo>
                      <a:lnTo>
                        <a:pt x="194" y="662"/>
                      </a:lnTo>
                      <a:lnTo>
                        <a:pt x="190" y="599"/>
                      </a:lnTo>
                      <a:lnTo>
                        <a:pt x="184" y="537"/>
                      </a:lnTo>
                      <a:lnTo>
                        <a:pt x="178" y="474"/>
                      </a:lnTo>
                      <a:lnTo>
                        <a:pt x="171" y="412"/>
                      </a:lnTo>
                      <a:lnTo>
                        <a:pt x="164" y="351"/>
                      </a:lnTo>
                      <a:lnTo>
                        <a:pt x="155" y="290"/>
                      </a:lnTo>
                      <a:lnTo>
                        <a:pt x="145" y="230"/>
                      </a:lnTo>
                      <a:lnTo>
                        <a:pt x="135" y="170"/>
                      </a:lnTo>
                      <a:lnTo>
                        <a:pt x="124" y="113"/>
                      </a:lnTo>
                      <a:lnTo>
                        <a:pt x="112" y="56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3" name="Freeform 105"/>
                <p:cNvSpPr>
                  <a:spLocks/>
                </p:cNvSpPr>
                <p:nvPr/>
              </p:nvSpPr>
              <p:spPr bwMode="auto">
                <a:xfrm>
                  <a:off x="1148" y="2909"/>
                  <a:ext cx="41" cy="184"/>
                </a:xfrm>
                <a:custGeom>
                  <a:avLst/>
                  <a:gdLst>
                    <a:gd name="T0" fmla="*/ 0 w 205"/>
                    <a:gd name="T1" fmla="*/ 0 h 918"/>
                    <a:gd name="T2" fmla="*/ 0 w 205"/>
                    <a:gd name="T3" fmla="*/ 57 h 918"/>
                    <a:gd name="T4" fmla="*/ 1 w 205"/>
                    <a:gd name="T5" fmla="*/ 114 h 918"/>
                    <a:gd name="T6" fmla="*/ 3 w 205"/>
                    <a:gd name="T7" fmla="*/ 171 h 918"/>
                    <a:gd name="T8" fmla="*/ 7 w 205"/>
                    <a:gd name="T9" fmla="*/ 230 h 918"/>
                    <a:gd name="T10" fmla="*/ 10 w 205"/>
                    <a:gd name="T11" fmla="*/ 287 h 918"/>
                    <a:gd name="T12" fmla="*/ 14 w 205"/>
                    <a:gd name="T13" fmla="*/ 344 h 918"/>
                    <a:gd name="T14" fmla="*/ 19 w 205"/>
                    <a:gd name="T15" fmla="*/ 401 h 918"/>
                    <a:gd name="T16" fmla="*/ 26 w 205"/>
                    <a:gd name="T17" fmla="*/ 459 h 918"/>
                    <a:gd name="T18" fmla="*/ 34 w 205"/>
                    <a:gd name="T19" fmla="*/ 517 h 918"/>
                    <a:gd name="T20" fmla="*/ 41 w 205"/>
                    <a:gd name="T21" fmla="*/ 574 h 918"/>
                    <a:gd name="T22" fmla="*/ 50 w 205"/>
                    <a:gd name="T23" fmla="*/ 631 h 918"/>
                    <a:gd name="T24" fmla="*/ 59 w 205"/>
                    <a:gd name="T25" fmla="*/ 689 h 918"/>
                    <a:gd name="T26" fmla="*/ 69 w 205"/>
                    <a:gd name="T27" fmla="*/ 746 h 918"/>
                    <a:gd name="T28" fmla="*/ 81 w 205"/>
                    <a:gd name="T29" fmla="*/ 803 h 918"/>
                    <a:gd name="T30" fmla="*/ 93 w 205"/>
                    <a:gd name="T31" fmla="*/ 860 h 918"/>
                    <a:gd name="T32" fmla="*/ 106 w 205"/>
                    <a:gd name="T33" fmla="*/ 918 h 918"/>
                    <a:gd name="T34" fmla="*/ 205 w 205"/>
                    <a:gd name="T35" fmla="*/ 895 h 918"/>
                    <a:gd name="T36" fmla="*/ 192 w 205"/>
                    <a:gd name="T37" fmla="*/ 839 h 918"/>
                    <a:gd name="T38" fmla="*/ 181 w 205"/>
                    <a:gd name="T39" fmla="*/ 783 h 918"/>
                    <a:gd name="T40" fmla="*/ 171 w 205"/>
                    <a:gd name="T41" fmla="*/ 727 h 918"/>
                    <a:gd name="T42" fmla="*/ 160 w 205"/>
                    <a:gd name="T43" fmla="*/ 671 h 918"/>
                    <a:gd name="T44" fmla="*/ 151 w 205"/>
                    <a:gd name="T45" fmla="*/ 615 h 918"/>
                    <a:gd name="T46" fmla="*/ 142 w 205"/>
                    <a:gd name="T47" fmla="*/ 559 h 918"/>
                    <a:gd name="T48" fmla="*/ 135 w 205"/>
                    <a:gd name="T49" fmla="*/ 504 h 918"/>
                    <a:gd name="T50" fmla="*/ 127 w 205"/>
                    <a:gd name="T51" fmla="*/ 448 h 918"/>
                    <a:gd name="T52" fmla="*/ 122 w 205"/>
                    <a:gd name="T53" fmla="*/ 392 h 918"/>
                    <a:gd name="T54" fmla="*/ 117 w 205"/>
                    <a:gd name="T55" fmla="*/ 335 h 918"/>
                    <a:gd name="T56" fmla="*/ 112 w 205"/>
                    <a:gd name="T57" fmla="*/ 279 h 918"/>
                    <a:gd name="T58" fmla="*/ 108 w 205"/>
                    <a:gd name="T59" fmla="*/ 223 h 918"/>
                    <a:gd name="T60" fmla="*/ 106 w 205"/>
                    <a:gd name="T61" fmla="*/ 167 h 918"/>
                    <a:gd name="T62" fmla="*/ 104 w 205"/>
                    <a:gd name="T63" fmla="*/ 111 h 918"/>
                    <a:gd name="T64" fmla="*/ 103 w 205"/>
                    <a:gd name="T65" fmla="*/ 56 h 918"/>
                    <a:gd name="T66" fmla="*/ 103 w 205"/>
                    <a:gd name="T67" fmla="*/ 0 h 918"/>
                    <a:gd name="T68" fmla="*/ 0 w 205"/>
                    <a:gd name="T69" fmla="*/ 0 h 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5" h="918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1" y="114"/>
                      </a:lnTo>
                      <a:lnTo>
                        <a:pt x="3" y="171"/>
                      </a:lnTo>
                      <a:lnTo>
                        <a:pt x="7" y="230"/>
                      </a:lnTo>
                      <a:lnTo>
                        <a:pt x="10" y="287"/>
                      </a:lnTo>
                      <a:lnTo>
                        <a:pt x="14" y="344"/>
                      </a:lnTo>
                      <a:lnTo>
                        <a:pt x="19" y="401"/>
                      </a:lnTo>
                      <a:lnTo>
                        <a:pt x="26" y="459"/>
                      </a:lnTo>
                      <a:lnTo>
                        <a:pt x="34" y="517"/>
                      </a:lnTo>
                      <a:lnTo>
                        <a:pt x="41" y="574"/>
                      </a:lnTo>
                      <a:lnTo>
                        <a:pt x="50" y="631"/>
                      </a:lnTo>
                      <a:lnTo>
                        <a:pt x="59" y="689"/>
                      </a:lnTo>
                      <a:lnTo>
                        <a:pt x="69" y="746"/>
                      </a:lnTo>
                      <a:lnTo>
                        <a:pt x="81" y="803"/>
                      </a:lnTo>
                      <a:lnTo>
                        <a:pt x="93" y="860"/>
                      </a:lnTo>
                      <a:lnTo>
                        <a:pt x="106" y="918"/>
                      </a:lnTo>
                      <a:lnTo>
                        <a:pt x="205" y="895"/>
                      </a:lnTo>
                      <a:lnTo>
                        <a:pt x="192" y="839"/>
                      </a:lnTo>
                      <a:lnTo>
                        <a:pt x="181" y="783"/>
                      </a:lnTo>
                      <a:lnTo>
                        <a:pt x="171" y="727"/>
                      </a:lnTo>
                      <a:lnTo>
                        <a:pt x="160" y="671"/>
                      </a:lnTo>
                      <a:lnTo>
                        <a:pt x="151" y="615"/>
                      </a:lnTo>
                      <a:lnTo>
                        <a:pt x="142" y="559"/>
                      </a:lnTo>
                      <a:lnTo>
                        <a:pt x="135" y="504"/>
                      </a:lnTo>
                      <a:lnTo>
                        <a:pt x="127" y="448"/>
                      </a:lnTo>
                      <a:lnTo>
                        <a:pt x="122" y="392"/>
                      </a:lnTo>
                      <a:lnTo>
                        <a:pt x="117" y="335"/>
                      </a:lnTo>
                      <a:lnTo>
                        <a:pt x="112" y="279"/>
                      </a:lnTo>
                      <a:lnTo>
                        <a:pt x="108" y="223"/>
                      </a:lnTo>
                      <a:lnTo>
                        <a:pt x="106" y="167"/>
                      </a:lnTo>
                      <a:lnTo>
                        <a:pt x="104" y="111"/>
                      </a:lnTo>
                      <a:lnTo>
                        <a:pt x="103" y="56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4" name="Freeform 106"/>
                <p:cNvSpPr>
                  <a:spLocks/>
                </p:cNvSpPr>
                <p:nvPr/>
              </p:nvSpPr>
              <p:spPr bwMode="auto">
                <a:xfrm>
                  <a:off x="1148" y="3568"/>
                  <a:ext cx="22" cy="183"/>
                </a:xfrm>
                <a:custGeom>
                  <a:avLst/>
                  <a:gdLst>
                    <a:gd name="T0" fmla="*/ 51 w 109"/>
                    <a:gd name="T1" fmla="*/ 1 h 915"/>
                    <a:gd name="T2" fmla="*/ 0 w 109"/>
                    <a:gd name="T3" fmla="*/ 1 h 915"/>
                    <a:gd name="T4" fmla="*/ 7 w 109"/>
                    <a:gd name="T5" fmla="*/ 915 h 915"/>
                    <a:gd name="T6" fmla="*/ 109 w 109"/>
                    <a:gd name="T7" fmla="*/ 914 h 915"/>
                    <a:gd name="T8" fmla="*/ 103 w 109"/>
                    <a:gd name="T9" fmla="*/ 0 h 915"/>
                    <a:gd name="T10" fmla="*/ 51 w 109"/>
                    <a:gd name="T11" fmla="*/ 1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" h="915">
                      <a:moveTo>
                        <a:pt x="51" y="1"/>
                      </a:moveTo>
                      <a:lnTo>
                        <a:pt x="0" y="1"/>
                      </a:lnTo>
                      <a:lnTo>
                        <a:pt x="7" y="915"/>
                      </a:lnTo>
                      <a:lnTo>
                        <a:pt x="109" y="914"/>
                      </a:lnTo>
                      <a:lnTo>
                        <a:pt x="103" y="0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5" name="Freeform 107"/>
                <p:cNvSpPr>
                  <a:spLocks/>
                </p:cNvSpPr>
                <p:nvPr/>
              </p:nvSpPr>
              <p:spPr bwMode="auto">
                <a:xfrm>
                  <a:off x="1190" y="3751"/>
                  <a:ext cx="21" cy="191"/>
                </a:xfrm>
                <a:custGeom>
                  <a:avLst/>
                  <a:gdLst>
                    <a:gd name="T0" fmla="*/ 55 w 107"/>
                    <a:gd name="T1" fmla="*/ 0 h 953"/>
                    <a:gd name="T2" fmla="*/ 5 w 107"/>
                    <a:gd name="T3" fmla="*/ 0 h 953"/>
                    <a:gd name="T4" fmla="*/ 0 w 107"/>
                    <a:gd name="T5" fmla="*/ 953 h 953"/>
                    <a:gd name="T6" fmla="*/ 103 w 107"/>
                    <a:gd name="T7" fmla="*/ 953 h 953"/>
                    <a:gd name="T8" fmla="*/ 107 w 107"/>
                    <a:gd name="T9" fmla="*/ 0 h 953"/>
                    <a:gd name="T10" fmla="*/ 55 w 107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7" h="953">
                      <a:moveTo>
                        <a:pt x="55" y="0"/>
                      </a:moveTo>
                      <a:lnTo>
                        <a:pt x="5" y="0"/>
                      </a:lnTo>
                      <a:lnTo>
                        <a:pt x="0" y="953"/>
                      </a:lnTo>
                      <a:lnTo>
                        <a:pt x="103" y="953"/>
                      </a:lnTo>
                      <a:lnTo>
                        <a:pt x="107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6" name="Freeform 108"/>
                <p:cNvSpPr>
                  <a:spLocks/>
                </p:cNvSpPr>
                <p:nvPr/>
              </p:nvSpPr>
              <p:spPr bwMode="auto">
                <a:xfrm>
                  <a:off x="1306" y="3088"/>
                  <a:ext cx="34" cy="195"/>
                </a:xfrm>
                <a:custGeom>
                  <a:avLst/>
                  <a:gdLst>
                    <a:gd name="T0" fmla="*/ 2 w 171"/>
                    <a:gd name="T1" fmla="*/ 28 h 974"/>
                    <a:gd name="T2" fmla="*/ 0 w 171"/>
                    <a:gd name="T3" fmla="*/ 20 h 974"/>
                    <a:gd name="T4" fmla="*/ 15 w 171"/>
                    <a:gd name="T5" fmla="*/ 140 h 974"/>
                    <a:gd name="T6" fmla="*/ 28 w 171"/>
                    <a:gd name="T7" fmla="*/ 259 h 974"/>
                    <a:gd name="T8" fmla="*/ 40 w 171"/>
                    <a:gd name="T9" fmla="*/ 379 h 974"/>
                    <a:gd name="T10" fmla="*/ 49 w 171"/>
                    <a:gd name="T11" fmla="*/ 497 h 974"/>
                    <a:gd name="T12" fmla="*/ 58 w 171"/>
                    <a:gd name="T13" fmla="*/ 617 h 974"/>
                    <a:gd name="T14" fmla="*/ 65 w 171"/>
                    <a:gd name="T15" fmla="*/ 736 h 974"/>
                    <a:gd name="T16" fmla="*/ 67 w 171"/>
                    <a:gd name="T17" fmla="*/ 796 h 974"/>
                    <a:gd name="T18" fmla="*/ 68 w 171"/>
                    <a:gd name="T19" fmla="*/ 855 h 974"/>
                    <a:gd name="T20" fmla="*/ 69 w 171"/>
                    <a:gd name="T21" fmla="*/ 914 h 974"/>
                    <a:gd name="T22" fmla="*/ 69 w 171"/>
                    <a:gd name="T23" fmla="*/ 974 h 974"/>
                    <a:gd name="T24" fmla="*/ 171 w 171"/>
                    <a:gd name="T25" fmla="*/ 974 h 974"/>
                    <a:gd name="T26" fmla="*/ 171 w 171"/>
                    <a:gd name="T27" fmla="*/ 913 h 974"/>
                    <a:gd name="T28" fmla="*/ 170 w 171"/>
                    <a:gd name="T29" fmla="*/ 853 h 974"/>
                    <a:gd name="T30" fmla="*/ 168 w 171"/>
                    <a:gd name="T31" fmla="*/ 792 h 974"/>
                    <a:gd name="T32" fmla="*/ 166 w 171"/>
                    <a:gd name="T33" fmla="*/ 732 h 974"/>
                    <a:gd name="T34" fmla="*/ 161 w 171"/>
                    <a:gd name="T35" fmla="*/ 611 h 974"/>
                    <a:gd name="T36" fmla="*/ 152 w 171"/>
                    <a:gd name="T37" fmla="*/ 490 h 974"/>
                    <a:gd name="T38" fmla="*/ 141 w 171"/>
                    <a:gd name="T39" fmla="*/ 369 h 974"/>
                    <a:gd name="T40" fmla="*/ 129 w 171"/>
                    <a:gd name="T41" fmla="*/ 249 h 974"/>
                    <a:gd name="T42" fmla="*/ 116 w 171"/>
                    <a:gd name="T43" fmla="*/ 128 h 974"/>
                    <a:gd name="T44" fmla="*/ 102 w 171"/>
                    <a:gd name="T45" fmla="*/ 8 h 974"/>
                    <a:gd name="T46" fmla="*/ 100 w 171"/>
                    <a:gd name="T47" fmla="*/ 0 h 974"/>
                    <a:gd name="T48" fmla="*/ 102 w 171"/>
                    <a:gd name="T49" fmla="*/ 8 h 974"/>
                    <a:gd name="T50" fmla="*/ 101 w 171"/>
                    <a:gd name="T51" fmla="*/ 4 h 974"/>
                    <a:gd name="T52" fmla="*/ 100 w 171"/>
                    <a:gd name="T53" fmla="*/ 0 h 974"/>
                    <a:gd name="T54" fmla="*/ 2 w 171"/>
                    <a:gd name="T55" fmla="*/ 28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1" h="974">
                      <a:moveTo>
                        <a:pt x="2" y="28"/>
                      </a:moveTo>
                      <a:lnTo>
                        <a:pt x="0" y="20"/>
                      </a:lnTo>
                      <a:lnTo>
                        <a:pt x="15" y="140"/>
                      </a:lnTo>
                      <a:lnTo>
                        <a:pt x="28" y="259"/>
                      </a:lnTo>
                      <a:lnTo>
                        <a:pt x="40" y="379"/>
                      </a:lnTo>
                      <a:lnTo>
                        <a:pt x="49" y="497"/>
                      </a:lnTo>
                      <a:lnTo>
                        <a:pt x="58" y="617"/>
                      </a:lnTo>
                      <a:lnTo>
                        <a:pt x="65" y="736"/>
                      </a:lnTo>
                      <a:lnTo>
                        <a:pt x="67" y="796"/>
                      </a:lnTo>
                      <a:lnTo>
                        <a:pt x="68" y="855"/>
                      </a:lnTo>
                      <a:lnTo>
                        <a:pt x="69" y="914"/>
                      </a:lnTo>
                      <a:lnTo>
                        <a:pt x="69" y="974"/>
                      </a:lnTo>
                      <a:lnTo>
                        <a:pt x="171" y="974"/>
                      </a:lnTo>
                      <a:lnTo>
                        <a:pt x="171" y="913"/>
                      </a:lnTo>
                      <a:lnTo>
                        <a:pt x="170" y="853"/>
                      </a:lnTo>
                      <a:lnTo>
                        <a:pt x="168" y="792"/>
                      </a:lnTo>
                      <a:lnTo>
                        <a:pt x="166" y="732"/>
                      </a:lnTo>
                      <a:lnTo>
                        <a:pt x="161" y="611"/>
                      </a:lnTo>
                      <a:lnTo>
                        <a:pt x="152" y="490"/>
                      </a:lnTo>
                      <a:lnTo>
                        <a:pt x="141" y="369"/>
                      </a:lnTo>
                      <a:lnTo>
                        <a:pt x="129" y="249"/>
                      </a:lnTo>
                      <a:lnTo>
                        <a:pt x="116" y="128"/>
                      </a:lnTo>
                      <a:lnTo>
                        <a:pt x="102" y="8"/>
                      </a:lnTo>
                      <a:lnTo>
                        <a:pt x="100" y="0"/>
                      </a:lnTo>
                      <a:lnTo>
                        <a:pt x="102" y="8"/>
                      </a:lnTo>
                      <a:lnTo>
                        <a:pt x="101" y="4"/>
                      </a:lnTo>
                      <a:lnTo>
                        <a:pt x="100" y="0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7" name="Freeform 109"/>
                <p:cNvSpPr>
                  <a:spLocks/>
                </p:cNvSpPr>
                <p:nvPr/>
              </p:nvSpPr>
              <p:spPr bwMode="auto">
                <a:xfrm>
                  <a:off x="1292" y="2909"/>
                  <a:ext cx="34" cy="184"/>
                </a:xfrm>
                <a:custGeom>
                  <a:avLst/>
                  <a:gdLst>
                    <a:gd name="T0" fmla="*/ 1 w 171"/>
                    <a:gd name="T1" fmla="*/ 0 h 920"/>
                    <a:gd name="T2" fmla="*/ 1 w 171"/>
                    <a:gd name="T3" fmla="*/ 112 h 920"/>
                    <a:gd name="T4" fmla="*/ 0 w 171"/>
                    <a:gd name="T5" fmla="*/ 224 h 920"/>
                    <a:gd name="T6" fmla="*/ 0 w 171"/>
                    <a:gd name="T7" fmla="*/ 280 h 920"/>
                    <a:gd name="T8" fmla="*/ 0 w 171"/>
                    <a:gd name="T9" fmla="*/ 338 h 920"/>
                    <a:gd name="T10" fmla="*/ 1 w 171"/>
                    <a:gd name="T11" fmla="*/ 394 h 920"/>
                    <a:gd name="T12" fmla="*/ 3 w 171"/>
                    <a:gd name="T13" fmla="*/ 451 h 920"/>
                    <a:gd name="T14" fmla="*/ 6 w 171"/>
                    <a:gd name="T15" fmla="*/ 508 h 920"/>
                    <a:gd name="T16" fmla="*/ 10 w 171"/>
                    <a:gd name="T17" fmla="*/ 565 h 920"/>
                    <a:gd name="T18" fmla="*/ 16 w 171"/>
                    <a:gd name="T19" fmla="*/ 624 h 920"/>
                    <a:gd name="T20" fmla="*/ 23 w 171"/>
                    <a:gd name="T21" fmla="*/ 682 h 920"/>
                    <a:gd name="T22" fmla="*/ 32 w 171"/>
                    <a:gd name="T23" fmla="*/ 740 h 920"/>
                    <a:gd name="T24" fmla="*/ 44 w 171"/>
                    <a:gd name="T25" fmla="*/ 800 h 920"/>
                    <a:gd name="T26" fmla="*/ 57 w 171"/>
                    <a:gd name="T27" fmla="*/ 859 h 920"/>
                    <a:gd name="T28" fmla="*/ 73 w 171"/>
                    <a:gd name="T29" fmla="*/ 920 h 920"/>
                    <a:gd name="T30" fmla="*/ 171 w 171"/>
                    <a:gd name="T31" fmla="*/ 892 h 920"/>
                    <a:gd name="T32" fmla="*/ 156 w 171"/>
                    <a:gd name="T33" fmla="*/ 835 h 920"/>
                    <a:gd name="T34" fmla="*/ 143 w 171"/>
                    <a:gd name="T35" fmla="*/ 779 h 920"/>
                    <a:gd name="T36" fmla="*/ 133 w 171"/>
                    <a:gd name="T37" fmla="*/ 723 h 920"/>
                    <a:gd name="T38" fmla="*/ 125 w 171"/>
                    <a:gd name="T39" fmla="*/ 668 h 920"/>
                    <a:gd name="T40" fmla="*/ 117 w 171"/>
                    <a:gd name="T41" fmla="*/ 613 h 920"/>
                    <a:gd name="T42" fmla="*/ 112 w 171"/>
                    <a:gd name="T43" fmla="*/ 558 h 920"/>
                    <a:gd name="T44" fmla="*/ 108 w 171"/>
                    <a:gd name="T45" fmla="*/ 502 h 920"/>
                    <a:gd name="T46" fmla="*/ 105 w 171"/>
                    <a:gd name="T47" fmla="*/ 447 h 920"/>
                    <a:gd name="T48" fmla="*/ 103 w 171"/>
                    <a:gd name="T49" fmla="*/ 392 h 920"/>
                    <a:gd name="T50" fmla="*/ 102 w 171"/>
                    <a:gd name="T51" fmla="*/ 336 h 920"/>
                    <a:gd name="T52" fmla="*/ 102 w 171"/>
                    <a:gd name="T53" fmla="*/ 280 h 920"/>
                    <a:gd name="T54" fmla="*/ 102 w 171"/>
                    <a:gd name="T55" fmla="*/ 225 h 920"/>
                    <a:gd name="T56" fmla="*/ 103 w 171"/>
                    <a:gd name="T57" fmla="*/ 113 h 920"/>
                    <a:gd name="T58" fmla="*/ 103 w 171"/>
                    <a:gd name="T59" fmla="*/ 0 h 920"/>
                    <a:gd name="T60" fmla="*/ 1 w 171"/>
                    <a:gd name="T61" fmla="*/ 0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1" h="920">
                      <a:moveTo>
                        <a:pt x="1" y="0"/>
                      </a:moveTo>
                      <a:lnTo>
                        <a:pt x="1" y="112"/>
                      </a:lnTo>
                      <a:lnTo>
                        <a:pt x="0" y="224"/>
                      </a:lnTo>
                      <a:lnTo>
                        <a:pt x="0" y="280"/>
                      </a:lnTo>
                      <a:lnTo>
                        <a:pt x="0" y="338"/>
                      </a:lnTo>
                      <a:lnTo>
                        <a:pt x="1" y="394"/>
                      </a:lnTo>
                      <a:lnTo>
                        <a:pt x="3" y="451"/>
                      </a:lnTo>
                      <a:lnTo>
                        <a:pt x="6" y="508"/>
                      </a:lnTo>
                      <a:lnTo>
                        <a:pt x="10" y="565"/>
                      </a:lnTo>
                      <a:lnTo>
                        <a:pt x="16" y="624"/>
                      </a:lnTo>
                      <a:lnTo>
                        <a:pt x="23" y="682"/>
                      </a:lnTo>
                      <a:lnTo>
                        <a:pt x="32" y="740"/>
                      </a:lnTo>
                      <a:lnTo>
                        <a:pt x="44" y="800"/>
                      </a:lnTo>
                      <a:lnTo>
                        <a:pt x="57" y="859"/>
                      </a:lnTo>
                      <a:lnTo>
                        <a:pt x="73" y="920"/>
                      </a:lnTo>
                      <a:lnTo>
                        <a:pt x="171" y="892"/>
                      </a:lnTo>
                      <a:lnTo>
                        <a:pt x="156" y="835"/>
                      </a:lnTo>
                      <a:lnTo>
                        <a:pt x="143" y="779"/>
                      </a:lnTo>
                      <a:lnTo>
                        <a:pt x="133" y="723"/>
                      </a:lnTo>
                      <a:lnTo>
                        <a:pt x="125" y="668"/>
                      </a:lnTo>
                      <a:lnTo>
                        <a:pt x="117" y="613"/>
                      </a:lnTo>
                      <a:lnTo>
                        <a:pt x="112" y="558"/>
                      </a:lnTo>
                      <a:lnTo>
                        <a:pt x="108" y="502"/>
                      </a:lnTo>
                      <a:lnTo>
                        <a:pt x="105" y="447"/>
                      </a:lnTo>
                      <a:lnTo>
                        <a:pt x="103" y="392"/>
                      </a:lnTo>
                      <a:lnTo>
                        <a:pt x="102" y="336"/>
                      </a:lnTo>
                      <a:lnTo>
                        <a:pt x="102" y="280"/>
                      </a:lnTo>
                      <a:lnTo>
                        <a:pt x="102" y="225"/>
                      </a:lnTo>
                      <a:lnTo>
                        <a:pt x="103" y="113"/>
                      </a:lnTo>
                      <a:lnTo>
                        <a:pt x="10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8" name="Freeform 110"/>
                <p:cNvSpPr>
                  <a:spLocks/>
                </p:cNvSpPr>
                <p:nvPr/>
              </p:nvSpPr>
              <p:spPr bwMode="auto">
                <a:xfrm>
                  <a:off x="1292" y="3568"/>
                  <a:ext cx="23" cy="183"/>
                </a:xfrm>
                <a:custGeom>
                  <a:avLst/>
                  <a:gdLst>
                    <a:gd name="T0" fmla="*/ 52 w 113"/>
                    <a:gd name="T1" fmla="*/ 1 h 915"/>
                    <a:gd name="T2" fmla="*/ 0 w 113"/>
                    <a:gd name="T3" fmla="*/ 1 h 915"/>
                    <a:gd name="T4" fmla="*/ 11 w 113"/>
                    <a:gd name="T5" fmla="*/ 915 h 915"/>
                    <a:gd name="T6" fmla="*/ 113 w 113"/>
                    <a:gd name="T7" fmla="*/ 914 h 915"/>
                    <a:gd name="T8" fmla="*/ 102 w 113"/>
                    <a:gd name="T9" fmla="*/ 0 h 915"/>
                    <a:gd name="T10" fmla="*/ 52 w 113"/>
                    <a:gd name="T11" fmla="*/ 1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3" h="915">
                      <a:moveTo>
                        <a:pt x="52" y="1"/>
                      </a:moveTo>
                      <a:lnTo>
                        <a:pt x="0" y="1"/>
                      </a:lnTo>
                      <a:lnTo>
                        <a:pt x="11" y="915"/>
                      </a:lnTo>
                      <a:lnTo>
                        <a:pt x="113" y="914"/>
                      </a:lnTo>
                      <a:lnTo>
                        <a:pt x="102" y="0"/>
                      </a:lnTo>
                      <a:lnTo>
                        <a:pt x="52" y="1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79" name="Freeform 111"/>
                <p:cNvSpPr>
                  <a:spLocks/>
                </p:cNvSpPr>
                <p:nvPr/>
              </p:nvSpPr>
              <p:spPr bwMode="auto">
                <a:xfrm>
                  <a:off x="1319" y="3751"/>
                  <a:ext cx="21" cy="191"/>
                </a:xfrm>
                <a:custGeom>
                  <a:avLst/>
                  <a:gdLst>
                    <a:gd name="T0" fmla="*/ 50 w 102"/>
                    <a:gd name="T1" fmla="*/ 0 h 953"/>
                    <a:gd name="T2" fmla="*/ 0 w 102"/>
                    <a:gd name="T3" fmla="*/ 0 h 953"/>
                    <a:gd name="T4" fmla="*/ 0 w 102"/>
                    <a:gd name="T5" fmla="*/ 953 h 953"/>
                    <a:gd name="T6" fmla="*/ 102 w 102"/>
                    <a:gd name="T7" fmla="*/ 953 h 953"/>
                    <a:gd name="T8" fmla="*/ 102 w 102"/>
                    <a:gd name="T9" fmla="*/ 0 h 953"/>
                    <a:gd name="T10" fmla="*/ 50 w 102"/>
                    <a:gd name="T11" fmla="*/ 0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953">
                      <a:moveTo>
                        <a:pt x="50" y="0"/>
                      </a:moveTo>
                      <a:lnTo>
                        <a:pt x="0" y="0"/>
                      </a:lnTo>
                      <a:lnTo>
                        <a:pt x="0" y="953"/>
                      </a:lnTo>
                      <a:lnTo>
                        <a:pt x="102" y="953"/>
                      </a:lnTo>
                      <a:lnTo>
                        <a:pt x="102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0" name="Freeform 112"/>
                <p:cNvSpPr>
                  <a:spLocks/>
                </p:cNvSpPr>
                <p:nvPr/>
              </p:nvSpPr>
              <p:spPr bwMode="auto">
                <a:xfrm>
                  <a:off x="1443" y="3091"/>
                  <a:ext cx="27" cy="192"/>
                </a:xfrm>
                <a:custGeom>
                  <a:avLst/>
                  <a:gdLst>
                    <a:gd name="T0" fmla="*/ 0 w 138"/>
                    <a:gd name="T1" fmla="*/ 0 h 960"/>
                    <a:gd name="T2" fmla="*/ 1 w 138"/>
                    <a:gd name="T3" fmla="*/ 60 h 960"/>
                    <a:gd name="T4" fmla="*/ 2 w 138"/>
                    <a:gd name="T5" fmla="*/ 121 h 960"/>
                    <a:gd name="T6" fmla="*/ 3 w 138"/>
                    <a:gd name="T7" fmla="*/ 181 h 960"/>
                    <a:gd name="T8" fmla="*/ 5 w 138"/>
                    <a:gd name="T9" fmla="*/ 243 h 960"/>
                    <a:gd name="T10" fmla="*/ 12 w 138"/>
                    <a:gd name="T11" fmla="*/ 363 h 960"/>
                    <a:gd name="T12" fmla="*/ 18 w 138"/>
                    <a:gd name="T13" fmla="*/ 482 h 960"/>
                    <a:gd name="T14" fmla="*/ 23 w 138"/>
                    <a:gd name="T15" fmla="*/ 602 h 960"/>
                    <a:gd name="T16" fmla="*/ 30 w 138"/>
                    <a:gd name="T17" fmla="*/ 722 h 960"/>
                    <a:gd name="T18" fmla="*/ 32 w 138"/>
                    <a:gd name="T19" fmla="*/ 782 h 960"/>
                    <a:gd name="T20" fmla="*/ 33 w 138"/>
                    <a:gd name="T21" fmla="*/ 841 h 960"/>
                    <a:gd name="T22" fmla="*/ 34 w 138"/>
                    <a:gd name="T23" fmla="*/ 900 h 960"/>
                    <a:gd name="T24" fmla="*/ 34 w 138"/>
                    <a:gd name="T25" fmla="*/ 960 h 960"/>
                    <a:gd name="T26" fmla="*/ 138 w 138"/>
                    <a:gd name="T27" fmla="*/ 960 h 960"/>
                    <a:gd name="T28" fmla="*/ 137 w 138"/>
                    <a:gd name="T29" fmla="*/ 899 h 960"/>
                    <a:gd name="T30" fmla="*/ 136 w 138"/>
                    <a:gd name="T31" fmla="*/ 839 h 960"/>
                    <a:gd name="T32" fmla="*/ 134 w 138"/>
                    <a:gd name="T33" fmla="*/ 778 h 960"/>
                    <a:gd name="T34" fmla="*/ 131 w 138"/>
                    <a:gd name="T35" fmla="*/ 718 h 960"/>
                    <a:gd name="T36" fmla="*/ 126 w 138"/>
                    <a:gd name="T37" fmla="*/ 598 h 960"/>
                    <a:gd name="T38" fmla="*/ 119 w 138"/>
                    <a:gd name="T39" fmla="*/ 477 h 960"/>
                    <a:gd name="T40" fmla="*/ 113 w 138"/>
                    <a:gd name="T41" fmla="*/ 357 h 960"/>
                    <a:gd name="T42" fmla="*/ 108 w 138"/>
                    <a:gd name="T43" fmla="*/ 237 h 960"/>
                    <a:gd name="T44" fmla="*/ 105 w 138"/>
                    <a:gd name="T45" fmla="*/ 178 h 960"/>
                    <a:gd name="T46" fmla="*/ 103 w 138"/>
                    <a:gd name="T47" fmla="*/ 118 h 960"/>
                    <a:gd name="T48" fmla="*/ 103 w 138"/>
                    <a:gd name="T49" fmla="*/ 59 h 960"/>
                    <a:gd name="T50" fmla="*/ 102 w 138"/>
                    <a:gd name="T51" fmla="*/ 0 h 960"/>
                    <a:gd name="T52" fmla="*/ 0 w 138"/>
                    <a:gd name="T53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8" h="960">
                      <a:moveTo>
                        <a:pt x="0" y="0"/>
                      </a:moveTo>
                      <a:lnTo>
                        <a:pt x="1" y="60"/>
                      </a:lnTo>
                      <a:lnTo>
                        <a:pt x="2" y="121"/>
                      </a:lnTo>
                      <a:lnTo>
                        <a:pt x="3" y="181"/>
                      </a:lnTo>
                      <a:lnTo>
                        <a:pt x="5" y="243"/>
                      </a:lnTo>
                      <a:lnTo>
                        <a:pt x="12" y="363"/>
                      </a:lnTo>
                      <a:lnTo>
                        <a:pt x="18" y="482"/>
                      </a:lnTo>
                      <a:lnTo>
                        <a:pt x="23" y="602"/>
                      </a:lnTo>
                      <a:lnTo>
                        <a:pt x="30" y="722"/>
                      </a:lnTo>
                      <a:lnTo>
                        <a:pt x="32" y="782"/>
                      </a:lnTo>
                      <a:lnTo>
                        <a:pt x="33" y="841"/>
                      </a:lnTo>
                      <a:lnTo>
                        <a:pt x="34" y="900"/>
                      </a:lnTo>
                      <a:lnTo>
                        <a:pt x="34" y="960"/>
                      </a:lnTo>
                      <a:lnTo>
                        <a:pt x="138" y="960"/>
                      </a:lnTo>
                      <a:lnTo>
                        <a:pt x="137" y="899"/>
                      </a:lnTo>
                      <a:lnTo>
                        <a:pt x="136" y="839"/>
                      </a:lnTo>
                      <a:lnTo>
                        <a:pt x="134" y="778"/>
                      </a:lnTo>
                      <a:lnTo>
                        <a:pt x="131" y="718"/>
                      </a:lnTo>
                      <a:lnTo>
                        <a:pt x="126" y="598"/>
                      </a:lnTo>
                      <a:lnTo>
                        <a:pt x="119" y="477"/>
                      </a:lnTo>
                      <a:lnTo>
                        <a:pt x="113" y="357"/>
                      </a:lnTo>
                      <a:lnTo>
                        <a:pt x="108" y="237"/>
                      </a:lnTo>
                      <a:lnTo>
                        <a:pt x="105" y="178"/>
                      </a:lnTo>
                      <a:lnTo>
                        <a:pt x="103" y="118"/>
                      </a:lnTo>
                      <a:lnTo>
                        <a:pt x="103" y="59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1" name="Freeform 113"/>
                <p:cNvSpPr>
                  <a:spLocks/>
                </p:cNvSpPr>
                <p:nvPr/>
              </p:nvSpPr>
              <p:spPr bwMode="auto">
                <a:xfrm>
                  <a:off x="1436" y="2909"/>
                  <a:ext cx="27" cy="182"/>
                </a:xfrm>
                <a:custGeom>
                  <a:avLst/>
                  <a:gdLst>
                    <a:gd name="T0" fmla="*/ 0 w 137"/>
                    <a:gd name="T1" fmla="*/ 0 h 906"/>
                    <a:gd name="T2" fmla="*/ 0 w 137"/>
                    <a:gd name="T3" fmla="*/ 57 h 906"/>
                    <a:gd name="T4" fmla="*/ 2 w 137"/>
                    <a:gd name="T5" fmla="*/ 114 h 906"/>
                    <a:gd name="T6" fmla="*/ 3 w 137"/>
                    <a:gd name="T7" fmla="*/ 171 h 906"/>
                    <a:gd name="T8" fmla="*/ 6 w 137"/>
                    <a:gd name="T9" fmla="*/ 228 h 906"/>
                    <a:gd name="T10" fmla="*/ 11 w 137"/>
                    <a:gd name="T11" fmla="*/ 342 h 906"/>
                    <a:gd name="T12" fmla="*/ 17 w 137"/>
                    <a:gd name="T13" fmla="*/ 456 h 906"/>
                    <a:gd name="T14" fmla="*/ 24 w 137"/>
                    <a:gd name="T15" fmla="*/ 569 h 906"/>
                    <a:gd name="T16" fmla="*/ 29 w 137"/>
                    <a:gd name="T17" fmla="*/ 682 h 906"/>
                    <a:gd name="T18" fmla="*/ 32 w 137"/>
                    <a:gd name="T19" fmla="*/ 738 h 906"/>
                    <a:gd name="T20" fmla="*/ 34 w 137"/>
                    <a:gd name="T21" fmla="*/ 794 h 906"/>
                    <a:gd name="T22" fmla="*/ 35 w 137"/>
                    <a:gd name="T23" fmla="*/ 851 h 906"/>
                    <a:gd name="T24" fmla="*/ 35 w 137"/>
                    <a:gd name="T25" fmla="*/ 906 h 906"/>
                    <a:gd name="T26" fmla="*/ 137 w 137"/>
                    <a:gd name="T27" fmla="*/ 906 h 906"/>
                    <a:gd name="T28" fmla="*/ 137 w 137"/>
                    <a:gd name="T29" fmla="*/ 848 h 906"/>
                    <a:gd name="T30" fmla="*/ 136 w 137"/>
                    <a:gd name="T31" fmla="*/ 792 h 906"/>
                    <a:gd name="T32" fmla="*/ 134 w 137"/>
                    <a:gd name="T33" fmla="*/ 735 h 906"/>
                    <a:gd name="T34" fmla="*/ 132 w 137"/>
                    <a:gd name="T35" fmla="*/ 678 h 906"/>
                    <a:gd name="T36" fmla="*/ 126 w 137"/>
                    <a:gd name="T37" fmla="*/ 564 h 906"/>
                    <a:gd name="T38" fmla="*/ 120 w 137"/>
                    <a:gd name="T39" fmla="*/ 450 h 906"/>
                    <a:gd name="T40" fmla="*/ 113 w 137"/>
                    <a:gd name="T41" fmla="*/ 338 h 906"/>
                    <a:gd name="T42" fmla="*/ 108 w 137"/>
                    <a:gd name="T43" fmla="*/ 224 h 906"/>
                    <a:gd name="T44" fmla="*/ 106 w 137"/>
                    <a:gd name="T45" fmla="*/ 168 h 906"/>
                    <a:gd name="T46" fmla="*/ 104 w 137"/>
                    <a:gd name="T47" fmla="*/ 112 h 906"/>
                    <a:gd name="T48" fmla="*/ 103 w 137"/>
                    <a:gd name="T49" fmla="*/ 56 h 906"/>
                    <a:gd name="T50" fmla="*/ 103 w 137"/>
                    <a:gd name="T51" fmla="*/ 0 h 906"/>
                    <a:gd name="T52" fmla="*/ 0 w 137"/>
                    <a:gd name="T53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" h="906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2" y="114"/>
                      </a:lnTo>
                      <a:lnTo>
                        <a:pt x="3" y="171"/>
                      </a:lnTo>
                      <a:lnTo>
                        <a:pt x="6" y="228"/>
                      </a:lnTo>
                      <a:lnTo>
                        <a:pt x="11" y="342"/>
                      </a:lnTo>
                      <a:lnTo>
                        <a:pt x="17" y="456"/>
                      </a:lnTo>
                      <a:lnTo>
                        <a:pt x="24" y="569"/>
                      </a:lnTo>
                      <a:lnTo>
                        <a:pt x="29" y="682"/>
                      </a:lnTo>
                      <a:lnTo>
                        <a:pt x="32" y="738"/>
                      </a:lnTo>
                      <a:lnTo>
                        <a:pt x="34" y="794"/>
                      </a:lnTo>
                      <a:lnTo>
                        <a:pt x="35" y="851"/>
                      </a:lnTo>
                      <a:lnTo>
                        <a:pt x="35" y="906"/>
                      </a:lnTo>
                      <a:lnTo>
                        <a:pt x="137" y="906"/>
                      </a:lnTo>
                      <a:lnTo>
                        <a:pt x="137" y="848"/>
                      </a:lnTo>
                      <a:lnTo>
                        <a:pt x="136" y="792"/>
                      </a:lnTo>
                      <a:lnTo>
                        <a:pt x="134" y="735"/>
                      </a:lnTo>
                      <a:lnTo>
                        <a:pt x="132" y="678"/>
                      </a:lnTo>
                      <a:lnTo>
                        <a:pt x="126" y="564"/>
                      </a:lnTo>
                      <a:lnTo>
                        <a:pt x="120" y="450"/>
                      </a:lnTo>
                      <a:lnTo>
                        <a:pt x="113" y="338"/>
                      </a:lnTo>
                      <a:lnTo>
                        <a:pt x="108" y="224"/>
                      </a:lnTo>
                      <a:lnTo>
                        <a:pt x="106" y="168"/>
                      </a:lnTo>
                      <a:lnTo>
                        <a:pt x="104" y="112"/>
                      </a:lnTo>
                      <a:lnTo>
                        <a:pt x="103" y="56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2" name="Freeform 114"/>
                <p:cNvSpPr>
                  <a:spLocks/>
                </p:cNvSpPr>
                <p:nvPr/>
              </p:nvSpPr>
              <p:spPr bwMode="auto">
                <a:xfrm>
                  <a:off x="1436" y="3569"/>
                  <a:ext cx="21" cy="182"/>
                </a:xfrm>
                <a:custGeom>
                  <a:avLst/>
                  <a:gdLst>
                    <a:gd name="T0" fmla="*/ 52 w 105"/>
                    <a:gd name="T1" fmla="*/ 0 h 913"/>
                    <a:gd name="T2" fmla="*/ 0 w 105"/>
                    <a:gd name="T3" fmla="*/ 0 h 913"/>
                    <a:gd name="T4" fmla="*/ 2 w 105"/>
                    <a:gd name="T5" fmla="*/ 913 h 913"/>
                    <a:gd name="T6" fmla="*/ 105 w 105"/>
                    <a:gd name="T7" fmla="*/ 913 h 913"/>
                    <a:gd name="T8" fmla="*/ 103 w 105"/>
                    <a:gd name="T9" fmla="*/ 0 h 913"/>
                    <a:gd name="T10" fmla="*/ 52 w 105"/>
                    <a:gd name="T11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913">
                      <a:moveTo>
                        <a:pt x="52" y="0"/>
                      </a:moveTo>
                      <a:lnTo>
                        <a:pt x="0" y="0"/>
                      </a:lnTo>
                      <a:lnTo>
                        <a:pt x="2" y="913"/>
                      </a:lnTo>
                      <a:lnTo>
                        <a:pt x="105" y="913"/>
                      </a:lnTo>
                      <a:lnTo>
                        <a:pt x="103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3" name="Freeform 115"/>
                <p:cNvSpPr>
                  <a:spLocks/>
                </p:cNvSpPr>
                <p:nvPr/>
              </p:nvSpPr>
              <p:spPr bwMode="auto">
                <a:xfrm>
                  <a:off x="1449" y="3751"/>
                  <a:ext cx="21" cy="187"/>
                </a:xfrm>
                <a:custGeom>
                  <a:avLst/>
                  <a:gdLst>
                    <a:gd name="T0" fmla="*/ 55 w 106"/>
                    <a:gd name="T1" fmla="*/ 0 h 932"/>
                    <a:gd name="T2" fmla="*/ 3 w 106"/>
                    <a:gd name="T3" fmla="*/ 0 h 932"/>
                    <a:gd name="T4" fmla="*/ 0 w 106"/>
                    <a:gd name="T5" fmla="*/ 932 h 932"/>
                    <a:gd name="T6" fmla="*/ 103 w 106"/>
                    <a:gd name="T7" fmla="*/ 932 h 932"/>
                    <a:gd name="T8" fmla="*/ 106 w 106"/>
                    <a:gd name="T9" fmla="*/ 0 h 932"/>
                    <a:gd name="T10" fmla="*/ 55 w 106"/>
                    <a:gd name="T11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932">
                      <a:moveTo>
                        <a:pt x="55" y="0"/>
                      </a:moveTo>
                      <a:lnTo>
                        <a:pt x="3" y="0"/>
                      </a:lnTo>
                      <a:lnTo>
                        <a:pt x="0" y="932"/>
                      </a:lnTo>
                      <a:lnTo>
                        <a:pt x="103" y="932"/>
                      </a:lnTo>
                      <a:lnTo>
                        <a:pt x="106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4" name="Freeform 116"/>
                <p:cNvSpPr>
                  <a:spLocks/>
                </p:cNvSpPr>
                <p:nvPr/>
              </p:nvSpPr>
              <p:spPr bwMode="auto">
                <a:xfrm>
                  <a:off x="1580" y="3091"/>
                  <a:ext cx="21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39 h 960"/>
                    <a:gd name="T6" fmla="*/ 0 w 102"/>
                    <a:gd name="T7" fmla="*/ 360 h 960"/>
                    <a:gd name="T8" fmla="*/ 0 w 102"/>
                    <a:gd name="T9" fmla="*/ 480 h 960"/>
                    <a:gd name="T10" fmla="*/ 0 w 102"/>
                    <a:gd name="T11" fmla="*/ 600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0 h 960"/>
                    <a:gd name="T26" fmla="*/ 102 w 102"/>
                    <a:gd name="T27" fmla="*/ 480 h 960"/>
                    <a:gd name="T28" fmla="*/ 102 w 102"/>
                    <a:gd name="T29" fmla="*/ 360 h 960"/>
                    <a:gd name="T30" fmla="*/ 102 w 102"/>
                    <a:gd name="T31" fmla="*/ 239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39"/>
                      </a:lnTo>
                      <a:lnTo>
                        <a:pt x="0" y="360"/>
                      </a:lnTo>
                      <a:lnTo>
                        <a:pt x="0" y="480"/>
                      </a:lnTo>
                      <a:lnTo>
                        <a:pt x="0" y="600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0"/>
                      </a:lnTo>
                      <a:lnTo>
                        <a:pt x="102" y="480"/>
                      </a:lnTo>
                      <a:lnTo>
                        <a:pt x="102" y="360"/>
                      </a:lnTo>
                      <a:lnTo>
                        <a:pt x="102" y="239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5" name="Freeform 117"/>
                <p:cNvSpPr>
                  <a:spLocks/>
                </p:cNvSpPr>
                <p:nvPr/>
              </p:nvSpPr>
              <p:spPr bwMode="auto">
                <a:xfrm>
                  <a:off x="1580" y="2909"/>
                  <a:ext cx="21" cy="182"/>
                </a:xfrm>
                <a:custGeom>
                  <a:avLst/>
                  <a:gdLst>
                    <a:gd name="T0" fmla="*/ 0 w 102"/>
                    <a:gd name="T1" fmla="*/ 0 h 906"/>
                    <a:gd name="T2" fmla="*/ 0 w 102"/>
                    <a:gd name="T3" fmla="*/ 113 h 906"/>
                    <a:gd name="T4" fmla="*/ 0 w 102"/>
                    <a:gd name="T5" fmla="*/ 226 h 906"/>
                    <a:gd name="T6" fmla="*/ 0 w 102"/>
                    <a:gd name="T7" fmla="*/ 340 h 906"/>
                    <a:gd name="T8" fmla="*/ 0 w 102"/>
                    <a:gd name="T9" fmla="*/ 453 h 906"/>
                    <a:gd name="T10" fmla="*/ 0 w 102"/>
                    <a:gd name="T11" fmla="*/ 567 h 906"/>
                    <a:gd name="T12" fmla="*/ 0 w 102"/>
                    <a:gd name="T13" fmla="*/ 680 h 906"/>
                    <a:gd name="T14" fmla="*/ 0 w 102"/>
                    <a:gd name="T15" fmla="*/ 793 h 906"/>
                    <a:gd name="T16" fmla="*/ 0 w 102"/>
                    <a:gd name="T17" fmla="*/ 906 h 906"/>
                    <a:gd name="T18" fmla="*/ 102 w 102"/>
                    <a:gd name="T19" fmla="*/ 906 h 906"/>
                    <a:gd name="T20" fmla="*/ 102 w 102"/>
                    <a:gd name="T21" fmla="*/ 793 h 906"/>
                    <a:gd name="T22" fmla="*/ 102 w 102"/>
                    <a:gd name="T23" fmla="*/ 680 h 906"/>
                    <a:gd name="T24" fmla="*/ 102 w 102"/>
                    <a:gd name="T25" fmla="*/ 567 h 906"/>
                    <a:gd name="T26" fmla="*/ 102 w 102"/>
                    <a:gd name="T27" fmla="*/ 453 h 906"/>
                    <a:gd name="T28" fmla="*/ 102 w 102"/>
                    <a:gd name="T29" fmla="*/ 340 h 906"/>
                    <a:gd name="T30" fmla="*/ 102 w 102"/>
                    <a:gd name="T31" fmla="*/ 226 h 906"/>
                    <a:gd name="T32" fmla="*/ 102 w 102"/>
                    <a:gd name="T33" fmla="*/ 113 h 906"/>
                    <a:gd name="T34" fmla="*/ 102 w 102"/>
                    <a:gd name="T35" fmla="*/ 0 h 906"/>
                    <a:gd name="T36" fmla="*/ 0 w 102"/>
                    <a:gd name="T37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06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6"/>
                      </a:lnTo>
                      <a:lnTo>
                        <a:pt x="0" y="340"/>
                      </a:lnTo>
                      <a:lnTo>
                        <a:pt x="0" y="453"/>
                      </a:lnTo>
                      <a:lnTo>
                        <a:pt x="0" y="567"/>
                      </a:lnTo>
                      <a:lnTo>
                        <a:pt x="0" y="680"/>
                      </a:lnTo>
                      <a:lnTo>
                        <a:pt x="0" y="793"/>
                      </a:lnTo>
                      <a:lnTo>
                        <a:pt x="0" y="906"/>
                      </a:lnTo>
                      <a:lnTo>
                        <a:pt x="102" y="906"/>
                      </a:lnTo>
                      <a:lnTo>
                        <a:pt x="102" y="793"/>
                      </a:lnTo>
                      <a:lnTo>
                        <a:pt x="102" y="680"/>
                      </a:lnTo>
                      <a:lnTo>
                        <a:pt x="102" y="567"/>
                      </a:lnTo>
                      <a:lnTo>
                        <a:pt x="102" y="453"/>
                      </a:lnTo>
                      <a:lnTo>
                        <a:pt x="102" y="340"/>
                      </a:lnTo>
                      <a:lnTo>
                        <a:pt x="102" y="226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6" name="Freeform 118"/>
                <p:cNvSpPr>
                  <a:spLocks/>
                </p:cNvSpPr>
                <p:nvPr/>
              </p:nvSpPr>
              <p:spPr bwMode="auto">
                <a:xfrm>
                  <a:off x="1580" y="3750"/>
                  <a:ext cx="21" cy="192"/>
                </a:xfrm>
                <a:custGeom>
                  <a:avLst/>
                  <a:gdLst>
                    <a:gd name="T0" fmla="*/ 0 w 102"/>
                    <a:gd name="T1" fmla="*/ 0 h 960"/>
                    <a:gd name="T2" fmla="*/ 0 w 102"/>
                    <a:gd name="T3" fmla="*/ 120 h 960"/>
                    <a:gd name="T4" fmla="*/ 0 w 102"/>
                    <a:gd name="T5" fmla="*/ 240 h 960"/>
                    <a:gd name="T6" fmla="*/ 0 w 102"/>
                    <a:gd name="T7" fmla="*/ 361 h 960"/>
                    <a:gd name="T8" fmla="*/ 0 w 102"/>
                    <a:gd name="T9" fmla="*/ 480 h 960"/>
                    <a:gd name="T10" fmla="*/ 0 w 102"/>
                    <a:gd name="T11" fmla="*/ 600 h 960"/>
                    <a:gd name="T12" fmla="*/ 0 w 102"/>
                    <a:gd name="T13" fmla="*/ 720 h 960"/>
                    <a:gd name="T14" fmla="*/ 0 w 102"/>
                    <a:gd name="T15" fmla="*/ 840 h 960"/>
                    <a:gd name="T16" fmla="*/ 0 w 102"/>
                    <a:gd name="T17" fmla="*/ 960 h 960"/>
                    <a:gd name="T18" fmla="*/ 102 w 102"/>
                    <a:gd name="T19" fmla="*/ 960 h 960"/>
                    <a:gd name="T20" fmla="*/ 102 w 102"/>
                    <a:gd name="T21" fmla="*/ 840 h 960"/>
                    <a:gd name="T22" fmla="*/ 102 w 102"/>
                    <a:gd name="T23" fmla="*/ 720 h 960"/>
                    <a:gd name="T24" fmla="*/ 102 w 102"/>
                    <a:gd name="T25" fmla="*/ 600 h 960"/>
                    <a:gd name="T26" fmla="*/ 102 w 102"/>
                    <a:gd name="T27" fmla="*/ 480 h 960"/>
                    <a:gd name="T28" fmla="*/ 102 w 102"/>
                    <a:gd name="T29" fmla="*/ 361 h 960"/>
                    <a:gd name="T30" fmla="*/ 102 w 102"/>
                    <a:gd name="T31" fmla="*/ 240 h 960"/>
                    <a:gd name="T32" fmla="*/ 102 w 102"/>
                    <a:gd name="T33" fmla="*/ 120 h 960"/>
                    <a:gd name="T34" fmla="*/ 102 w 102"/>
                    <a:gd name="T35" fmla="*/ 0 h 960"/>
                    <a:gd name="T36" fmla="*/ 0 w 102"/>
                    <a:gd name="T37" fmla="*/ 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6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0" y="240"/>
                      </a:lnTo>
                      <a:lnTo>
                        <a:pt x="0" y="361"/>
                      </a:lnTo>
                      <a:lnTo>
                        <a:pt x="0" y="480"/>
                      </a:lnTo>
                      <a:lnTo>
                        <a:pt x="0" y="600"/>
                      </a:lnTo>
                      <a:lnTo>
                        <a:pt x="0" y="720"/>
                      </a:lnTo>
                      <a:lnTo>
                        <a:pt x="0" y="840"/>
                      </a:lnTo>
                      <a:lnTo>
                        <a:pt x="0" y="960"/>
                      </a:lnTo>
                      <a:lnTo>
                        <a:pt x="102" y="960"/>
                      </a:lnTo>
                      <a:lnTo>
                        <a:pt x="102" y="840"/>
                      </a:lnTo>
                      <a:lnTo>
                        <a:pt x="102" y="720"/>
                      </a:lnTo>
                      <a:lnTo>
                        <a:pt x="102" y="600"/>
                      </a:lnTo>
                      <a:lnTo>
                        <a:pt x="102" y="480"/>
                      </a:lnTo>
                      <a:lnTo>
                        <a:pt x="102" y="361"/>
                      </a:lnTo>
                      <a:lnTo>
                        <a:pt x="102" y="240"/>
                      </a:lnTo>
                      <a:lnTo>
                        <a:pt x="102" y="120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7" name="Freeform 119"/>
                <p:cNvSpPr>
                  <a:spLocks/>
                </p:cNvSpPr>
                <p:nvPr/>
              </p:nvSpPr>
              <p:spPr bwMode="auto">
                <a:xfrm>
                  <a:off x="1580" y="3569"/>
                  <a:ext cx="21" cy="181"/>
                </a:xfrm>
                <a:custGeom>
                  <a:avLst/>
                  <a:gdLst>
                    <a:gd name="T0" fmla="*/ 0 w 102"/>
                    <a:gd name="T1" fmla="*/ 0 h 906"/>
                    <a:gd name="T2" fmla="*/ 0 w 102"/>
                    <a:gd name="T3" fmla="*/ 113 h 906"/>
                    <a:gd name="T4" fmla="*/ 0 w 102"/>
                    <a:gd name="T5" fmla="*/ 227 h 906"/>
                    <a:gd name="T6" fmla="*/ 0 w 102"/>
                    <a:gd name="T7" fmla="*/ 340 h 906"/>
                    <a:gd name="T8" fmla="*/ 0 w 102"/>
                    <a:gd name="T9" fmla="*/ 453 h 906"/>
                    <a:gd name="T10" fmla="*/ 0 w 102"/>
                    <a:gd name="T11" fmla="*/ 567 h 906"/>
                    <a:gd name="T12" fmla="*/ 0 w 102"/>
                    <a:gd name="T13" fmla="*/ 680 h 906"/>
                    <a:gd name="T14" fmla="*/ 0 w 102"/>
                    <a:gd name="T15" fmla="*/ 794 h 906"/>
                    <a:gd name="T16" fmla="*/ 0 w 102"/>
                    <a:gd name="T17" fmla="*/ 906 h 906"/>
                    <a:gd name="T18" fmla="*/ 102 w 102"/>
                    <a:gd name="T19" fmla="*/ 906 h 906"/>
                    <a:gd name="T20" fmla="*/ 102 w 102"/>
                    <a:gd name="T21" fmla="*/ 794 h 906"/>
                    <a:gd name="T22" fmla="*/ 102 w 102"/>
                    <a:gd name="T23" fmla="*/ 680 h 906"/>
                    <a:gd name="T24" fmla="*/ 102 w 102"/>
                    <a:gd name="T25" fmla="*/ 567 h 906"/>
                    <a:gd name="T26" fmla="*/ 102 w 102"/>
                    <a:gd name="T27" fmla="*/ 453 h 906"/>
                    <a:gd name="T28" fmla="*/ 102 w 102"/>
                    <a:gd name="T29" fmla="*/ 340 h 906"/>
                    <a:gd name="T30" fmla="*/ 102 w 102"/>
                    <a:gd name="T31" fmla="*/ 227 h 906"/>
                    <a:gd name="T32" fmla="*/ 102 w 102"/>
                    <a:gd name="T33" fmla="*/ 113 h 906"/>
                    <a:gd name="T34" fmla="*/ 102 w 102"/>
                    <a:gd name="T35" fmla="*/ 0 h 906"/>
                    <a:gd name="T36" fmla="*/ 0 w 102"/>
                    <a:gd name="T37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906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0" y="227"/>
                      </a:lnTo>
                      <a:lnTo>
                        <a:pt x="0" y="340"/>
                      </a:lnTo>
                      <a:lnTo>
                        <a:pt x="0" y="453"/>
                      </a:lnTo>
                      <a:lnTo>
                        <a:pt x="0" y="567"/>
                      </a:lnTo>
                      <a:lnTo>
                        <a:pt x="0" y="680"/>
                      </a:lnTo>
                      <a:lnTo>
                        <a:pt x="0" y="794"/>
                      </a:lnTo>
                      <a:lnTo>
                        <a:pt x="0" y="906"/>
                      </a:lnTo>
                      <a:lnTo>
                        <a:pt x="102" y="906"/>
                      </a:lnTo>
                      <a:lnTo>
                        <a:pt x="102" y="794"/>
                      </a:lnTo>
                      <a:lnTo>
                        <a:pt x="102" y="680"/>
                      </a:lnTo>
                      <a:lnTo>
                        <a:pt x="102" y="567"/>
                      </a:lnTo>
                      <a:lnTo>
                        <a:pt x="102" y="453"/>
                      </a:lnTo>
                      <a:lnTo>
                        <a:pt x="102" y="340"/>
                      </a:lnTo>
                      <a:lnTo>
                        <a:pt x="102" y="227"/>
                      </a:lnTo>
                      <a:lnTo>
                        <a:pt x="102" y="113"/>
                      </a:lnTo>
                      <a:lnTo>
                        <a:pt x="1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8" name="Freeform 120"/>
                <p:cNvSpPr>
                  <a:spLocks/>
                </p:cNvSpPr>
                <p:nvPr/>
              </p:nvSpPr>
              <p:spPr bwMode="auto">
                <a:xfrm>
                  <a:off x="219" y="3741"/>
                  <a:ext cx="1375" cy="20"/>
                </a:xfrm>
                <a:custGeom>
                  <a:avLst/>
                  <a:gdLst>
                    <a:gd name="T0" fmla="*/ 6873 w 6873"/>
                    <a:gd name="T1" fmla="*/ 50 h 102"/>
                    <a:gd name="T2" fmla="*/ 6873 w 6873"/>
                    <a:gd name="T3" fmla="*/ 0 h 102"/>
                    <a:gd name="T4" fmla="*/ 0 w 6873"/>
                    <a:gd name="T5" fmla="*/ 0 h 102"/>
                    <a:gd name="T6" fmla="*/ 0 w 6873"/>
                    <a:gd name="T7" fmla="*/ 102 h 102"/>
                    <a:gd name="T8" fmla="*/ 6873 w 6873"/>
                    <a:gd name="T9" fmla="*/ 102 h 102"/>
                    <a:gd name="T10" fmla="*/ 6873 w 6873"/>
                    <a:gd name="T11" fmla="*/ 5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73" h="102">
                      <a:moveTo>
                        <a:pt x="6873" y="50"/>
                      </a:moveTo>
                      <a:lnTo>
                        <a:pt x="6873" y="0"/>
                      </a:ln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6873" y="102"/>
                      </a:lnTo>
                      <a:lnTo>
                        <a:pt x="6873" y="5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89" name="Freeform 121"/>
                <p:cNvSpPr>
                  <a:spLocks/>
                </p:cNvSpPr>
                <p:nvPr/>
              </p:nvSpPr>
              <p:spPr bwMode="auto">
                <a:xfrm>
                  <a:off x="823" y="2835"/>
                  <a:ext cx="137" cy="40"/>
                </a:xfrm>
                <a:custGeom>
                  <a:avLst/>
                  <a:gdLst>
                    <a:gd name="T0" fmla="*/ 0 w 685"/>
                    <a:gd name="T1" fmla="*/ 200 h 200"/>
                    <a:gd name="T2" fmla="*/ 267 w 685"/>
                    <a:gd name="T3" fmla="*/ 0 h 200"/>
                    <a:gd name="T4" fmla="*/ 190 w 685"/>
                    <a:gd name="T5" fmla="*/ 100 h 200"/>
                    <a:gd name="T6" fmla="*/ 685 w 685"/>
                    <a:gd name="T7" fmla="*/ 100 h 200"/>
                    <a:gd name="T8" fmla="*/ 685 w 685"/>
                    <a:gd name="T9" fmla="*/ 200 h 200"/>
                    <a:gd name="T10" fmla="*/ 2 w 685"/>
                    <a:gd name="T11" fmla="*/ 200 h 200"/>
                    <a:gd name="T12" fmla="*/ 0 w 685"/>
                    <a:gd name="T13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5" h="200">
                      <a:moveTo>
                        <a:pt x="0" y="200"/>
                      </a:moveTo>
                      <a:lnTo>
                        <a:pt x="267" y="0"/>
                      </a:lnTo>
                      <a:lnTo>
                        <a:pt x="190" y="100"/>
                      </a:lnTo>
                      <a:lnTo>
                        <a:pt x="685" y="100"/>
                      </a:lnTo>
                      <a:lnTo>
                        <a:pt x="685" y="200"/>
                      </a:lnTo>
                      <a:lnTo>
                        <a:pt x="2" y="20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90" name="Freeform 122"/>
                <p:cNvSpPr>
                  <a:spLocks/>
                </p:cNvSpPr>
                <p:nvPr/>
              </p:nvSpPr>
              <p:spPr bwMode="auto">
                <a:xfrm>
                  <a:off x="823" y="2835"/>
                  <a:ext cx="137" cy="40"/>
                </a:xfrm>
                <a:custGeom>
                  <a:avLst/>
                  <a:gdLst>
                    <a:gd name="T0" fmla="*/ 0 w 685"/>
                    <a:gd name="T1" fmla="*/ 200 h 200"/>
                    <a:gd name="T2" fmla="*/ 267 w 685"/>
                    <a:gd name="T3" fmla="*/ 0 h 200"/>
                    <a:gd name="T4" fmla="*/ 190 w 685"/>
                    <a:gd name="T5" fmla="*/ 100 h 200"/>
                    <a:gd name="T6" fmla="*/ 685 w 685"/>
                    <a:gd name="T7" fmla="*/ 100 h 200"/>
                    <a:gd name="T8" fmla="*/ 685 w 685"/>
                    <a:gd name="T9" fmla="*/ 200 h 200"/>
                    <a:gd name="T10" fmla="*/ 2 w 685"/>
                    <a:gd name="T11" fmla="*/ 200 h 200"/>
                    <a:gd name="T12" fmla="*/ 0 w 685"/>
                    <a:gd name="T13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5" h="200">
                      <a:moveTo>
                        <a:pt x="0" y="200"/>
                      </a:moveTo>
                      <a:lnTo>
                        <a:pt x="267" y="0"/>
                      </a:lnTo>
                      <a:lnTo>
                        <a:pt x="190" y="100"/>
                      </a:lnTo>
                      <a:lnTo>
                        <a:pt x="685" y="100"/>
                      </a:lnTo>
                      <a:lnTo>
                        <a:pt x="685" y="200"/>
                      </a:lnTo>
                      <a:lnTo>
                        <a:pt x="2" y="200"/>
                      </a:lnTo>
                      <a:lnTo>
                        <a:pt x="0" y="20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91" name="Freeform 123"/>
                <p:cNvSpPr>
                  <a:spLocks/>
                </p:cNvSpPr>
                <p:nvPr/>
              </p:nvSpPr>
              <p:spPr bwMode="auto">
                <a:xfrm>
                  <a:off x="831" y="3297"/>
                  <a:ext cx="137" cy="40"/>
                </a:xfrm>
                <a:custGeom>
                  <a:avLst/>
                  <a:gdLst>
                    <a:gd name="T0" fmla="*/ 685 w 685"/>
                    <a:gd name="T1" fmla="*/ 0 h 199"/>
                    <a:gd name="T2" fmla="*/ 419 w 685"/>
                    <a:gd name="T3" fmla="*/ 199 h 199"/>
                    <a:gd name="T4" fmla="*/ 496 w 685"/>
                    <a:gd name="T5" fmla="*/ 98 h 199"/>
                    <a:gd name="T6" fmla="*/ 0 w 685"/>
                    <a:gd name="T7" fmla="*/ 98 h 199"/>
                    <a:gd name="T8" fmla="*/ 0 w 685"/>
                    <a:gd name="T9" fmla="*/ 0 h 199"/>
                    <a:gd name="T10" fmla="*/ 683 w 685"/>
                    <a:gd name="T11" fmla="*/ 0 h 199"/>
                    <a:gd name="T12" fmla="*/ 685 w 685"/>
                    <a:gd name="T13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5" h="199">
                      <a:moveTo>
                        <a:pt x="685" y="0"/>
                      </a:moveTo>
                      <a:lnTo>
                        <a:pt x="419" y="199"/>
                      </a:lnTo>
                      <a:lnTo>
                        <a:pt x="496" y="98"/>
                      </a:ln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683" y="0"/>
                      </a:lnTo>
                      <a:lnTo>
                        <a:pt x="685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092" name="Freeform 124"/>
                <p:cNvSpPr>
                  <a:spLocks/>
                </p:cNvSpPr>
                <p:nvPr/>
              </p:nvSpPr>
              <p:spPr bwMode="auto">
                <a:xfrm>
                  <a:off x="831" y="3297"/>
                  <a:ext cx="137" cy="40"/>
                </a:xfrm>
                <a:custGeom>
                  <a:avLst/>
                  <a:gdLst>
                    <a:gd name="T0" fmla="*/ 685 w 685"/>
                    <a:gd name="T1" fmla="*/ 0 h 199"/>
                    <a:gd name="T2" fmla="*/ 419 w 685"/>
                    <a:gd name="T3" fmla="*/ 199 h 199"/>
                    <a:gd name="T4" fmla="*/ 496 w 685"/>
                    <a:gd name="T5" fmla="*/ 98 h 199"/>
                    <a:gd name="T6" fmla="*/ 0 w 685"/>
                    <a:gd name="T7" fmla="*/ 98 h 199"/>
                    <a:gd name="T8" fmla="*/ 0 w 685"/>
                    <a:gd name="T9" fmla="*/ 0 h 199"/>
                    <a:gd name="T10" fmla="*/ 683 w 685"/>
                    <a:gd name="T11" fmla="*/ 0 h 199"/>
                    <a:gd name="T12" fmla="*/ 685 w 685"/>
                    <a:gd name="T13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5" h="199">
                      <a:moveTo>
                        <a:pt x="685" y="0"/>
                      </a:moveTo>
                      <a:lnTo>
                        <a:pt x="419" y="199"/>
                      </a:lnTo>
                      <a:lnTo>
                        <a:pt x="496" y="98"/>
                      </a:ln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683" y="0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24093" name="AutoShape 125"/>
            <p:cNvSpPr>
              <a:spLocks noChangeArrowheads="1"/>
            </p:cNvSpPr>
            <p:nvPr/>
          </p:nvSpPr>
          <p:spPr bwMode="auto">
            <a:xfrm>
              <a:off x="626" y="1205"/>
              <a:ext cx="558" cy="10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94" name="AutoShape 126"/>
            <p:cNvSpPr>
              <a:spLocks noChangeArrowheads="1"/>
            </p:cNvSpPr>
            <p:nvPr/>
          </p:nvSpPr>
          <p:spPr bwMode="auto">
            <a:xfrm flipH="1">
              <a:off x="499" y="813"/>
              <a:ext cx="558" cy="10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95" name="AutoShape 127"/>
            <p:cNvSpPr>
              <a:spLocks noChangeArrowheads="1"/>
            </p:cNvSpPr>
            <p:nvPr/>
          </p:nvSpPr>
          <p:spPr bwMode="auto">
            <a:xfrm>
              <a:off x="1052" y="1502"/>
              <a:ext cx="441" cy="95"/>
            </a:xfrm>
            <a:prstGeom prst="leftRightArrow">
              <a:avLst>
                <a:gd name="adj1" fmla="val 28574"/>
                <a:gd name="adj2" fmla="val 86309"/>
              </a:avLst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96" name="AutoShape 128"/>
            <p:cNvSpPr>
              <a:spLocks noChangeArrowheads="1"/>
            </p:cNvSpPr>
            <p:nvPr/>
          </p:nvSpPr>
          <p:spPr bwMode="auto">
            <a:xfrm>
              <a:off x="171" y="1672"/>
              <a:ext cx="441" cy="95"/>
            </a:xfrm>
            <a:prstGeom prst="leftRightArrow">
              <a:avLst>
                <a:gd name="adj1" fmla="val 28574"/>
                <a:gd name="adj2" fmla="val 86309"/>
              </a:avLst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4097" name="Group 129"/>
            <p:cNvGrpSpPr>
              <a:grpSpLocks/>
            </p:cNvGrpSpPr>
            <p:nvPr/>
          </p:nvGrpSpPr>
          <p:grpSpPr bwMode="auto">
            <a:xfrm>
              <a:off x="227" y="1515"/>
              <a:ext cx="207" cy="87"/>
              <a:chOff x="296" y="1791"/>
              <a:chExt cx="207" cy="102"/>
            </a:xfrm>
          </p:grpSpPr>
          <p:sp>
            <p:nvSpPr>
              <p:cNvPr id="724098" name="AutoShape 130"/>
              <p:cNvSpPr>
                <a:spLocks noChangeArrowheads="1"/>
              </p:cNvSpPr>
              <p:nvPr/>
            </p:nvSpPr>
            <p:spPr bwMode="auto">
              <a:xfrm>
                <a:off x="296" y="1793"/>
                <a:ext cx="104" cy="100"/>
              </a:xfrm>
              <a:prstGeom prst="rightArrow">
                <a:avLst>
                  <a:gd name="adj1" fmla="val 50000"/>
                  <a:gd name="adj2" fmla="val 60999"/>
                </a:avLst>
              </a:prstGeom>
              <a:solidFill>
                <a:srgbClr val="FF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099" name="AutoShape 131"/>
              <p:cNvSpPr>
                <a:spLocks noChangeArrowheads="1"/>
              </p:cNvSpPr>
              <p:nvPr/>
            </p:nvSpPr>
            <p:spPr bwMode="auto">
              <a:xfrm flipH="1">
                <a:off x="399" y="1791"/>
                <a:ext cx="104" cy="100"/>
              </a:xfrm>
              <a:prstGeom prst="rightArrow">
                <a:avLst>
                  <a:gd name="adj1" fmla="val 50000"/>
                  <a:gd name="adj2" fmla="val 60999"/>
                </a:avLst>
              </a:prstGeom>
              <a:solidFill>
                <a:srgbClr val="FF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4100" name="Group 132"/>
            <p:cNvGrpSpPr>
              <a:grpSpLocks/>
            </p:cNvGrpSpPr>
            <p:nvPr/>
          </p:nvGrpSpPr>
          <p:grpSpPr bwMode="auto">
            <a:xfrm>
              <a:off x="1248" y="1666"/>
              <a:ext cx="207" cy="87"/>
              <a:chOff x="296" y="1791"/>
              <a:chExt cx="207" cy="102"/>
            </a:xfrm>
          </p:grpSpPr>
          <p:sp>
            <p:nvSpPr>
              <p:cNvPr id="724101" name="AutoShape 133"/>
              <p:cNvSpPr>
                <a:spLocks noChangeArrowheads="1"/>
              </p:cNvSpPr>
              <p:nvPr/>
            </p:nvSpPr>
            <p:spPr bwMode="auto">
              <a:xfrm>
                <a:off x="296" y="1793"/>
                <a:ext cx="104" cy="100"/>
              </a:xfrm>
              <a:prstGeom prst="rightArrow">
                <a:avLst>
                  <a:gd name="adj1" fmla="val 50000"/>
                  <a:gd name="adj2" fmla="val 60999"/>
                </a:avLst>
              </a:prstGeom>
              <a:solidFill>
                <a:srgbClr val="FF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102" name="AutoShape 134"/>
              <p:cNvSpPr>
                <a:spLocks noChangeArrowheads="1"/>
              </p:cNvSpPr>
              <p:nvPr/>
            </p:nvSpPr>
            <p:spPr bwMode="auto">
              <a:xfrm flipH="1">
                <a:off x="399" y="1791"/>
                <a:ext cx="104" cy="100"/>
              </a:xfrm>
              <a:prstGeom prst="rightArrow">
                <a:avLst>
                  <a:gd name="adj1" fmla="val 50000"/>
                  <a:gd name="adj2" fmla="val 60999"/>
                </a:avLst>
              </a:prstGeom>
              <a:solidFill>
                <a:srgbClr val="FF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4015" name="Text Box 47"/>
          <p:cNvSpPr txBox="1">
            <a:spLocks noChangeArrowheads="1"/>
          </p:cNvSpPr>
          <p:nvPr/>
        </p:nvSpPr>
        <p:spPr bwMode="auto">
          <a:xfrm>
            <a:off x="6300788" y="3500438"/>
            <a:ext cx="2016125" cy="64928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36000" bIns="36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Механизм сдвигания по Андерсону – Риду (Reid, 1910)</a:t>
            </a:r>
          </a:p>
        </p:txBody>
      </p:sp>
      <p:sp>
        <p:nvSpPr>
          <p:cNvPr id="724103" name="Rectangle 135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336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24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Механизмы сдвигания при чистом сдвиге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962" name="Text Box 234"/>
          <p:cNvSpPr txBox="1">
            <a:spLocks noChangeArrowheads="1"/>
          </p:cNvSpPr>
          <p:nvPr/>
        </p:nvSpPr>
        <p:spPr bwMode="auto">
          <a:xfrm>
            <a:off x="3995738" y="1052513"/>
            <a:ext cx="4897437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Амплитуда</a:t>
            </a:r>
            <a:r>
              <a:rPr lang="ru-RU" altLang="ru-RU" b="0">
                <a:solidFill>
                  <a:srgbClr val="000000"/>
                </a:solidFill>
              </a:rPr>
              <a:t> такого сдвига максимальна в его середине, и равна нулю на концах. </a:t>
            </a:r>
          </a:p>
          <a:p>
            <a:pPr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Но локальные деформации в крыльях идеального андерсоновского сдвига распределены неравномерно – участок с деформациями сжатия примерно в 2 раза короче участка с деформациями растяжения.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Максимальные смещения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в крыле сдвига расположены именно там, где деформации растяжения сменяются деформациями сжатия.</a:t>
            </a:r>
          </a:p>
        </p:txBody>
      </p:sp>
      <p:sp>
        <p:nvSpPr>
          <p:cNvPr id="713964" name="Rectangle 236"/>
          <p:cNvSpPr>
            <a:spLocks noChangeArrowheads="1"/>
          </p:cNvSpPr>
          <p:nvPr/>
        </p:nvSpPr>
        <p:spPr bwMode="auto">
          <a:xfrm>
            <a:off x="34925" y="260350"/>
            <a:ext cx="3895725" cy="39052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3965" name="Freeform 237"/>
          <p:cNvSpPr>
            <a:spLocks/>
          </p:cNvSpPr>
          <p:nvPr/>
        </p:nvSpPr>
        <p:spPr bwMode="auto">
          <a:xfrm>
            <a:off x="517525" y="1509713"/>
            <a:ext cx="52388" cy="109537"/>
          </a:xfrm>
          <a:custGeom>
            <a:avLst/>
            <a:gdLst>
              <a:gd name="T0" fmla="*/ 101 w 118"/>
              <a:gd name="T1" fmla="*/ 157 h 221"/>
              <a:gd name="T2" fmla="*/ 104 w 118"/>
              <a:gd name="T3" fmla="*/ 158 h 221"/>
              <a:gd name="T4" fmla="*/ 118 w 118"/>
              <a:gd name="T5" fmla="*/ 170 h 221"/>
              <a:gd name="T6" fmla="*/ 113 w 118"/>
              <a:gd name="T7" fmla="*/ 157 h 221"/>
              <a:gd name="T8" fmla="*/ 106 w 118"/>
              <a:gd name="T9" fmla="*/ 138 h 221"/>
              <a:gd name="T10" fmla="*/ 98 w 118"/>
              <a:gd name="T11" fmla="*/ 112 h 221"/>
              <a:gd name="T12" fmla="*/ 89 w 118"/>
              <a:gd name="T13" fmla="*/ 84 h 221"/>
              <a:gd name="T14" fmla="*/ 81 w 118"/>
              <a:gd name="T15" fmla="*/ 54 h 221"/>
              <a:gd name="T16" fmla="*/ 74 w 118"/>
              <a:gd name="T17" fmla="*/ 26 h 221"/>
              <a:gd name="T18" fmla="*/ 67 w 118"/>
              <a:gd name="T19" fmla="*/ 0 h 221"/>
              <a:gd name="T20" fmla="*/ 0 w 118"/>
              <a:gd name="T21" fmla="*/ 11 h 221"/>
              <a:gd name="T22" fmla="*/ 7 w 118"/>
              <a:gd name="T23" fmla="*/ 41 h 221"/>
              <a:gd name="T24" fmla="*/ 14 w 118"/>
              <a:gd name="T25" fmla="*/ 72 h 221"/>
              <a:gd name="T26" fmla="*/ 24 w 118"/>
              <a:gd name="T27" fmla="*/ 102 h 221"/>
              <a:gd name="T28" fmla="*/ 33 w 118"/>
              <a:gd name="T29" fmla="*/ 132 h 221"/>
              <a:gd name="T30" fmla="*/ 41 w 118"/>
              <a:gd name="T31" fmla="*/ 159 h 221"/>
              <a:gd name="T32" fmla="*/ 49 w 118"/>
              <a:gd name="T33" fmla="*/ 181 h 221"/>
              <a:gd name="T34" fmla="*/ 54 w 118"/>
              <a:gd name="T35" fmla="*/ 196 h 221"/>
              <a:gd name="T36" fmla="*/ 74 w 118"/>
              <a:gd name="T37" fmla="*/ 220 h 221"/>
              <a:gd name="T38" fmla="*/ 78 w 118"/>
              <a:gd name="T39" fmla="*/ 221 h 221"/>
              <a:gd name="T40" fmla="*/ 101 w 118"/>
              <a:gd name="T41" fmla="*/ 15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" h="221">
                <a:moveTo>
                  <a:pt x="101" y="157"/>
                </a:moveTo>
                <a:lnTo>
                  <a:pt x="104" y="158"/>
                </a:lnTo>
                <a:lnTo>
                  <a:pt x="118" y="170"/>
                </a:lnTo>
                <a:lnTo>
                  <a:pt x="113" y="157"/>
                </a:lnTo>
                <a:lnTo>
                  <a:pt x="106" y="138"/>
                </a:lnTo>
                <a:lnTo>
                  <a:pt x="98" y="112"/>
                </a:lnTo>
                <a:lnTo>
                  <a:pt x="89" y="84"/>
                </a:lnTo>
                <a:lnTo>
                  <a:pt x="81" y="54"/>
                </a:lnTo>
                <a:lnTo>
                  <a:pt x="74" y="26"/>
                </a:lnTo>
                <a:lnTo>
                  <a:pt x="67" y="0"/>
                </a:lnTo>
                <a:lnTo>
                  <a:pt x="0" y="11"/>
                </a:lnTo>
                <a:lnTo>
                  <a:pt x="7" y="41"/>
                </a:lnTo>
                <a:lnTo>
                  <a:pt x="14" y="72"/>
                </a:lnTo>
                <a:lnTo>
                  <a:pt x="24" y="102"/>
                </a:lnTo>
                <a:lnTo>
                  <a:pt x="33" y="132"/>
                </a:lnTo>
                <a:lnTo>
                  <a:pt x="41" y="159"/>
                </a:lnTo>
                <a:lnTo>
                  <a:pt x="49" y="181"/>
                </a:lnTo>
                <a:lnTo>
                  <a:pt x="54" y="196"/>
                </a:lnTo>
                <a:lnTo>
                  <a:pt x="74" y="220"/>
                </a:lnTo>
                <a:lnTo>
                  <a:pt x="78" y="221"/>
                </a:lnTo>
                <a:lnTo>
                  <a:pt x="101" y="157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66" name="Freeform 238"/>
          <p:cNvSpPr>
            <a:spLocks/>
          </p:cNvSpPr>
          <p:nvPr/>
        </p:nvSpPr>
        <p:spPr bwMode="auto">
          <a:xfrm>
            <a:off x="550863" y="1589088"/>
            <a:ext cx="263525" cy="58737"/>
          </a:xfrm>
          <a:custGeom>
            <a:avLst/>
            <a:gdLst>
              <a:gd name="T0" fmla="*/ 576 w 579"/>
              <a:gd name="T1" fmla="*/ 51 h 119"/>
              <a:gd name="T2" fmla="*/ 579 w 579"/>
              <a:gd name="T3" fmla="*/ 51 h 119"/>
              <a:gd name="T4" fmla="*/ 544 w 579"/>
              <a:gd name="T5" fmla="*/ 48 h 119"/>
              <a:gd name="T6" fmla="*/ 506 w 579"/>
              <a:gd name="T7" fmla="*/ 46 h 119"/>
              <a:gd name="T8" fmla="*/ 468 w 579"/>
              <a:gd name="T9" fmla="*/ 43 h 119"/>
              <a:gd name="T10" fmla="*/ 431 w 579"/>
              <a:gd name="T11" fmla="*/ 42 h 119"/>
              <a:gd name="T12" fmla="*/ 356 w 579"/>
              <a:gd name="T13" fmla="*/ 40 h 119"/>
              <a:gd name="T14" fmla="*/ 282 w 579"/>
              <a:gd name="T15" fmla="*/ 37 h 119"/>
              <a:gd name="T16" fmla="*/ 245 w 579"/>
              <a:gd name="T17" fmla="*/ 36 h 119"/>
              <a:gd name="T18" fmla="*/ 210 w 579"/>
              <a:gd name="T19" fmla="*/ 33 h 119"/>
              <a:gd name="T20" fmla="*/ 175 w 579"/>
              <a:gd name="T21" fmla="*/ 31 h 119"/>
              <a:gd name="T22" fmla="*/ 141 w 579"/>
              <a:gd name="T23" fmla="*/ 26 h 119"/>
              <a:gd name="T24" fmla="*/ 110 w 579"/>
              <a:gd name="T25" fmla="*/ 22 h 119"/>
              <a:gd name="T26" fmla="*/ 79 w 579"/>
              <a:gd name="T27" fmla="*/ 15 h 119"/>
              <a:gd name="T28" fmla="*/ 50 w 579"/>
              <a:gd name="T29" fmla="*/ 9 h 119"/>
              <a:gd name="T30" fmla="*/ 23 w 579"/>
              <a:gd name="T31" fmla="*/ 0 h 119"/>
              <a:gd name="T32" fmla="*/ 0 w 579"/>
              <a:gd name="T33" fmla="*/ 64 h 119"/>
              <a:gd name="T34" fmla="*/ 31 w 579"/>
              <a:gd name="T35" fmla="*/ 74 h 119"/>
              <a:gd name="T36" fmla="*/ 65 w 579"/>
              <a:gd name="T37" fmla="*/ 82 h 119"/>
              <a:gd name="T38" fmla="*/ 98 w 579"/>
              <a:gd name="T39" fmla="*/ 89 h 119"/>
              <a:gd name="T40" fmla="*/ 133 w 579"/>
              <a:gd name="T41" fmla="*/ 94 h 119"/>
              <a:gd name="T42" fmla="*/ 168 w 579"/>
              <a:gd name="T43" fmla="*/ 99 h 119"/>
              <a:gd name="T44" fmla="*/ 205 w 579"/>
              <a:gd name="T45" fmla="*/ 102 h 119"/>
              <a:gd name="T46" fmla="*/ 242 w 579"/>
              <a:gd name="T47" fmla="*/ 104 h 119"/>
              <a:gd name="T48" fmla="*/ 280 w 579"/>
              <a:gd name="T49" fmla="*/ 105 h 119"/>
              <a:gd name="T50" fmla="*/ 354 w 579"/>
              <a:gd name="T51" fmla="*/ 108 h 119"/>
              <a:gd name="T52" fmla="*/ 428 w 579"/>
              <a:gd name="T53" fmla="*/ 110 h 119"/>
              <a:gd name="T54" fmla="*/ 466 w 579"/>
              <a:gd name="T55" fmla="*/ 112 h 119"/>
              <a:gd name="T56" fmla="*/ 503 w 579"/>
              <a:gd name="T57" fmla="*/ 114 h 119"/>
              <a:gd name="T58" fmla="*/ 538 w 579"/>
              <a:gd name="T59" fmla="*/ 116 h 119"/>
              <a:gd name="T60" fmla="*/ 573 w 579"/>
              <a:gd name="T61" fmla="*/ 119 h 119"/>
              <a:gd name="T62" fmla="*/ 576 w 579"/>
              <a:gd name="T63" fmla="*/ 119 h 119"/>
              <a:gd name="T64" fmla="*/ 573 w 579"/>
              <a:gd name="T65" fmla="*/ 119 h 119"/>
              <a:gd name="T66" fmla="*/ 575 w 579"/>
              <a:gd name="T67" fmla="*/ 119 h 119"/>
              <a:gd name="T68" fmla="*/ 576 w 579"/>
              <a:gd name="T69" fmla="*/ 119 h 119"/>
              <a:gd name="T70" fmla="*/ 576 w 579"/>
              <a:gd name="T71" fmla="*/ 5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79" h="119">
                <a:moveTo>
                  <a:pt x="576" y="51"/>
                </a:moveTo>
                <a:lnTo>
                  <a:pt x="579" y="51"/>
                </a:lnTo>
                <a:lnTo>
                  <a:pt x="544" y="48"/>
                </a:lnTo>
                <a:lnTo>
                  <a:pt x="506" y="46"/>
                </a:lnTo>
                <a:lnTo>
                  <a:pt x="468" y="43"/>
                </a:lnTo>
                <a:lnTo>
                  <a:pt x="431" y="42"/>
                </a:lnTo>
                <a:lnTo>
                  <a:pt x="356" y="40"/>
                </a:lnTo>
                <a:lnTo>
                  <a:pt x="282" y="37"/>
                </a:lnTo>
                <a:lnTo>
                  <a:pt x="245" y="36"/>
                </a:lnTo>
                <a:lnTo>
                  <a:pt x="210" y="33"/>
                </a:lnTo>
                <a:lnTo>
                  <a:pt x="175" y="31"/>
                </a:lnTo>
                <a:lnTo>
                  <a:pt x="141" y="26"/>
                </a:lnTo>
                <a:lnTo>
                  <a:pt x="110" y="22"/>
                </a:lnTo>
                <a:lnTo>
                  <a:pt x="79" y="15"/>
                </a:lnTo>
                <a:lnTo>
                  <a:pt x="50" y="9"/>
                </a:lnTo>
                <a:lnTo>
                  <a:pt x="23" y="0"/>
                </a:lnTo>
                <a:lnTo>
                  <a:pt x="0" y="64"/>
                </a:lnTo>
                <a:lnTo>
                  <a:pt x="31" y="74"/>
                </a:lnTo>
                <a:lnTo>
                  <a:pt x="65" y="82"/>
                </a:lnTo>
                <a:lnTo>
                  <a:pt x="98" y="89"/>
                </a:lnTo>
                <a:lnTo>
                  <a:pt x="133" y="94"/>
                </a:lnTo>
                <a:lnTo>
                  <a:pt x="168" y="99"/>
                </a:lnTo>
                <a:lnTo>
                  <a:pt x="205" y="102"/>
                </a:lnTo>
                <a:lnTo>
                  <a:pt x="242" y="104"/>
                </a:lnTo>
                <a:lnTo>
                  <a:pt x="280" y="105"/>
                </a:lnTo>
                <a:lnTo>
                  <a:pt x="354" y="108"/>
                </a:lnTo>
                <a:lnTo>
                  <a:pt x="428" y="110"/>
                </a:lnTo>
                <a:lnTo>
                  <a:pt x="466" y="112"/>
                </a:lnTo>
                <a:lnTo>
                  <a:pt x="503" y="114"/>
                </a:lnTo>
                <a:lnTo>
                  <a:pt x="538" y="116"/>
                </a:lnTo>
                <a:lnTo>
                  <a:pt x="573" y="119"/>
                </a:lnTo>
                <a:lnTo>
                  <a:pt x="576" y="119"/>
                </a:lnTo>
                <a:lnTo>
                  <a:pt x="573" y="119"/>
                </a:lnTo>
                <a:lnTo>
                  <a:pt x="575" y="119"/>
                </a:lnTo>
                <a:lnTo>
                  <a:pt x="576" y="119"/>
                </a:lnTo>
                <a:lnTo>
                  <a:pt x="576" y="51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67" name="Freeform 239"/>
          <p:cNvSpPr>
            <a:spLocks/>
          </p:cNvSpPr>
          <p:nvPr/>
        </p:nvSpPr>
        <p:spPr bwMode="auto">
          <a:xfrm>
            <a:off x="814388" y="1614488"/>
            <a:ext cx="544512" cy="33337"/>
          </a:xfrm>
          <a:custGeom>
            <a:avLst/>
            <a:gdLst>
              <a:gd name="T0" fmla="*/ 1201 w 1202"/>
              <a:gd name="T1" fmla="*/ 0 h 68"/>
              <a:gd name="T2" fmla="*/ 1202 w 1202"/>
              <a:gd name="T3" fmla="*/ 0 h 68"/>
              <a:gd name="T4" fmla="*/ 0 w 1202"/>
              <a:gd name="T5" fmla="*/ 0 h 68"/>
              <a:gd name="T6" fmla="*/ 0 w 1202"/>
              <a:gd name="T7" fmla="*/ 68 h 68"/>
              <a:gd name="T8" fmla="*/ 1202 w 1202"/>
              <a:gd name="T9" fmla="*/ 68 h 68"/>
              <a:gd name="T10" fmla="*/ 1201 w 1202"/>
              <a:gd name="T1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2" h="68">
                <a:moveTo>
                  <a:pt x="1201" y="0"/>
                </a:moveTo>
                <a:lnTo>
                  <a:pt x="1202" y="0"/>
                </a:lnTo>
                <a:lnTo>
                  <a:pt x="0" y="0"/>
                </a:lnTo>
                <a:lnTo>
                  <a:pt x="0" y="68"/>
                </a:lnTo>
                <a:lnTo>
                  <a:pt x="1202" y="68"/>
                </a:lnTo>
                <a:lnTo>
                  <a:pt x="1201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68" name="Freeform 240"/>
          <p:cNvSpPr>
            <a:spLocks/>
          </p:cNvSpPr>
          <p:nvPr/>
        </p:nvSpPr>
        <p:spPr bwMode="auto">
          <a:xfrm>
            <a:off x="1358900" y="1606550"/>
            <a:ext cx="463550" cy="41275"/>
          </a:xfrm>
          <a:custGeom>
            <a:avLst/>
            <a:gdLst>
              <a:gd name="T0" fmla="*/ 1022 w 1022"/>
              <a:gd name="T1" fmla="*/ 0 h 80"/>
              <a:gd name="T2" fmla="*/ 0 w 1022"/>
              <a:gd name="T3" fmla="*/ 12 h 80"/>
              <a:gd name="T4" fmla="*/ 1 w 1022"/>
              <a:gd name="T5" fmla="*/ 80 h 80"/>
              <a:gd name="T6" fmla="*/ 1022 w 1022"/>
              <a:gd name="T7" fmla="*/ 69 h 80"/>
              <a:gd name="T8" fmla="*/ 1022 w 1022"/>
              <a:gd name="T9" fmla="*/ 0 h 80"/>
              <a:gd name="T10" fmla="*/ 1022 w 1022"/>
              <a:gd name="T11" fmla="*/ 1 h 80"/>
              <a:gd name="T12" fmla="*/ 1022 w 1022"/>
              <a:gd name="T1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2" h="80">
                <a:moveTo>
                  <a:pt x="1022" y="0"/>
                </a:moveTo>
                <a:lnTo>
                  <a:pt x="0" y="12"/>
                </a:lnTo>
                <a:lnTo>
                  <a:pt x="1" y="80"/>
                </a:lnTo>
                <a:lnTo>
                  <a:pt x="1022" y="69"/>
                </a:lnTo>
                <a:lnTo>
                  <a:pt x="1022" y="0"/>
                </a:lnTo>
                <a:lnTo>
                  <a:pt x="1022" y="1"/>
                </a:lnTo>
                <a:lnTo>
                  <a:pt x="1022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69" name="Freeform 241"/>
          <p:cNvSpPr>
            <a:spLocks/>
          </p:cNvSpPr>
          <p:nvPr/>
        </p:nvSpPr>
        <p:spPr bwMode="auto">
          <a:xfrm>
            <a:off x="1822450" y="1606550"/>
            <a:ext cx="520700" cy="34925"/>
          </a:xfrm>
          <a:custGeom>
            <a:avLst/>
            <a:gdLst>
              <a:gd name="T0" fmla="*/ 1131 w 1149"/>
              <a:gd name="T1" fmla="*/ 2 h 69"/>
              <a:gd name="T2" fmla="*/ 1140 w 1149"/>
              <a:gd name="T3" fmla="*/ 0 h 69"/>
              <a:gd name="T4" fmla="*/ 0 w 1149"/>
              <a:gd name="T5" fmla="*/ 0 h 69"/>
              <a:gd name="T6" fmla="*/ 0 w 1149"/>
              <a:gd name="T7" fmla="*/ 69 h 69"/>
              <a:gd name="T8" fmla="*/ 1140 w 1149"/>
              <a:gd name="T9" fmla="*/ 69 h 69"/>
              <a:gd name="T10" fmla="*/ 1149 w 1149"/>
              <a:gd name="T11" fmla="*/ 68 h 69"/>
              <a:gd name="T12" fmla="*/ 1140 w 1149"/>
              <a:gd name="T13" fmla="*/ 69 h 69"/>
              <a:gd name="T14" fmla="*/ 1144 w 1149"/>
              <a:gd name="T15" fmla="*/ 69 h 69"/>
              <a:gd name="T16" fmla="*/ 1149 w 1149"/>
              <a:gd name="T17" fmla="*/ 68 h 69"/>
              <a:gd name="T18" fmla="*/ 1131 w 1149"/>
              <a:gd name="T1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9" h="69">
                <a:moveTo>
                  <a:pt x="1131" y="2"/>
                </a:moveTo>
                <a:lnTo>
                  <a:pt x="1140" y="0"/>
                </a:lnTo>
                <a:lnTo>
                  <a:pt x="0" y="0"/>
                </a:lnTo>
                <a:lnTo>
                  <a:pt x="0" y="69"/>
                </a:lnTo>
                <a:lnTo>
                  <a:pt x="1140" y="69"/>
                </a:lnTo>
                <a:lnTo>
                  <a:pt x="1149" y="68"/>
                </a:lnTo>
                <a:lnTo>
                  <a:pt x="1140" y="69"/>
                </a:lnTo>
                <a:lnTo>
                  <a:pt x="1144" y="69"/>
                </a:lnTo>
                <a:lnTo>
                  <a:pt x="1149" y="68"/>
                </a:lnTo>
                <a:lnTo>
                  <a:pt x="1131" y="2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0" name="Freeform 242"/>
          <p:cNvSpPr>
            <a:spLocks/>
          </p:cNvSpPr>
          <p:nvPr/>
        </p:nvSpPr>
        <p:spPr bwMode="auto">
          <a:xfrm>
            <a:off x="2333625" y="1497013"/>
            <a:ext cx="411163" cy="144462"/>
          </a:xfrm>
          <a:custGeom>
            <a:avLst/>
            <a:gdLst>
              <a:gd name="T0" fmla="*/ 875 w 901"/>
              <a:gd name="T1" fmla="*/ 0 h 290"/>
              <a:gd name="T2" fmla="*/ 876 w 901"/>
              <a:gd name="T3" fmla="*/ 0 h 290"/>
              <a:gd name="T4" fmla="*/ 823 w 901"/>
              <a:gd name="T5" fmla="*/ 19 h 290"/>
              <a:gd name="T6" fmla="*/ 771 w 901"/>
              <a:gd name="T7" fmla="*/ 36 h 290"/>
              <a:gd name="T8" fmla="*/ 718 w 901"/>
              <a:gd name="T9" fmla="*/ 54 h 290"/>
              <a:gd name="T10" fmla="*/ 664 w 901"/>
              <a:gd name="T11" fmla="*/ 69 h 290"/>
              <a:gd name="T12" fmla="*/ 610 w 901"/>
              <a:gd name="T13" fmla="*/ 83 h 290"/>
              <a:gd name="T14" fmla="*/ 555 w 901"/>
              <a:gd name="T15" fmla="*/ 97 h 290"/>
              <a:gd name="T16" fmla="*/ 500 w 901"/>
              <a:gd name="T17" fmla="*/ 110 h 290"/>
              <a:gd name="T18" fmla="*/ 445 w 901"/>
              <a:gd name="T19" fmla="*/ 123 h 290"/>
              <a:gd name="T20" fmla="*/ 334 w 901"/>
              <a:gd name="T21" fmla="*/ 148 h 290"/>
              <a:gd name="T22" fmla="*/ 223 w 901"/>
              <a:gd name="T23" fmla="*/ 171 h 290"/>
              <a:gd name="T24" fmla="*/ 111 w 901"/>
              <a:gd name="T25" fmla="*/ 196 h 290"/>
              <a:gd name="T26" fmla="*/ 0 w 901"/>
              <a:gd name="T27" fmla="*/ 224 h 290"/>
              <a:gd name="T28" fmla="*/ 18 w 901"/>
              <a:gd name="T29" fmla="*/ 290 h 290"/>
              <a:gd name="T30" fmla="*/ 128 w 901"/>
              <a:gd name="T31" fmla="*/ 263 h 290"/>
              <a:gd name="T32" fmla="*/ 238 w 901"/>
              <a:gd name="T33" fmla="*/ 238 h 290"/>
              <a:gd name="T34" fmla="*/ 349 w 901"/>
              <a:gd name="T35" fmla="*/ 215 h 290"/>
              <a:gd name="T36" fmla="*/ 460 w 901"/>
              <a:gd name="T37" fmla="*/ 190 h 290"/>
              <a:gd name="T38" fmla="*/ 515 w 901"/>
              <a:gd name="T39" fmla="*/ 177 h 290"/>
              <a:gd name="T40" fmla="*/ 571 w 901"/>
              <a:gd name="T41" fmla="*/ 164 h 290"/>
              <a:gd name="T42" fmla="*/ 626 w 901"/>
              <a:gd name="T43" fmla="*/ 150 h 290"/>
              <a:gd name="T44" fmla="*/ 682 w 901"/>
              <a:gd name="T45" fmla="*/ 135 h 290"/>
              <a:gd name="T46" fmla="*/ 737 w 901"/>
              <a:gd name="T47" fmla="*/ 118 h 290"/>
              <a:gd name="T48" fmla="*/ 792 w 901"/>
              <a:gd name="T49" fmla="*/ 101 h 290"/>
              <a:gd name="T50" fmla="*/ 846 w 901"/>
              <a:gd name="T51" fmla="*/ 83 h 290"/>
              <a:gd name="T52" fmla="*/ 900 w 901"/>
              <a:gd name="T53" fmla="*/ 63 h 290"/>
              <a:gd name="T54" fmla="*/ 901 w 901"/>
              <a:gd name="T55" fmla="*/ 63 h 290"/>
              <a:gd name="T56" fmla="*/ 900 w 901"/>
              <a:gd name="T57" fmla="*/ 63 h 290"/>
              <a:gd name="T58" fmla="*/ 901 w 901"/>
              <a:gd name="T59" fmla="*/ 63 h 290"/>
              <a:gd name="T60" fmla="*/ 875 w 901"/>
              <a:gd name="T61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01" h="290">
                <a:moveTo>
                  <a:pt x="875" y="0"/>
                </a:moveTo>
                <a:lnTo>
                  <a:pt x="876" y="0"/>
                </a:lnTo>
                <a:lnTo>
                  <a:pt x="823" y="19"/>
                </a:lnTo>
                <a:lnTo>
                  <a:pt x="771" y="36"/>
                </a:lnTo>
                <a:lnTo>
                  <a:pt x="718" y="54"/>
                </a:lnTo>
                <a:lnTo>
                  <a:pt x="664" y="69"/>
                </a:lnTo>
                <a:lnTo>
                  <a:pt x="610" y="83"/>
                </a:lnTo>
                <a:lnTo>
                  <a:pt x="555" y="97"/>
                </a:lnTo>
                <a:lnTo>
                  <a:pt x="500" y="110"/>
                </a:lnTo>
                <a:lnTo>
                  <a:pt x="445" y="123"/>
                </a:lnTo>
                <a:lnTo>
                  <a:pt x="334" y="148"/>
                </a:lnTo>
                <a:lnTo>
                  <a:pt x="223" y="171"/>
                </a:lnTo>
                <a:lnTo>
                  <a:pt x="111" y="196"/>
                </a:lnTo>
                <a:lnTo>
                  <a:pt x="0" y="224"/>
                </a:lnTo>
                <a:lnTo>
                  <a:pt x="18" y="290"/>
                </a:lnTo>
                <a:lnTo>
                  <a:pt x="128" y="263"/>
                </a:lnTo>
                <a:lnTo>
                  <a:pt x="238" y="238"/>
                </a:lnTo>
                <a:lnTo>
                  <a:pt x="349" y="215"/>
                </a:lnTo>
                <a:lnTo>
                  <a:pt x="460" y="190"/>
                </a:lnTo>
                <a:lnTo>
                  <a:pt x="515" y="177"/>
                </a:lnTo>
                <a:lnTo>
                  <a:pt x="571" y="164"/>
                </a:lnTo>
                <a:lnTo>
                  <a:pt x="626" y="150"/>
                </a:lnTo>
                <a:lnTo>
                  <a:pt x="682" y="135"/>
                </a:lnTo>
                <a:lnTo>
                  <a:pt x="737" y="118"/>
                </a:lnTo>
                <a:lnTo>
                  <a:pt x="792" y="101"/>
                </a:lnTo>
                <a:lnTo>
                  <a:pt x="846" y="83"/>
                </a:lnTo>
                <a:lnTo>
                  <a:pt x="900" y="63"/>
                </a:lnTo>
                <a:lnTo>
                  <a:pt x="901" y="63"/>
                </a:lnTo>
                <a:lnTo>
                  <a:pt x="900" y="63"/>
                </a:lnTo>
                <a:lnTo>
                  <a:pt x="901" y="63"/>
                </a:lnTo>
                <a:lnTo>
                  <a:pt x="875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1" name="Freeform 243"/>
          <p:cNvSpPr>
            <a:spLocks/>
          </p:cNvSpPr>
          <p:nvPr/>
        </p:nvSpPr>
        <p:spPr bwMode="auto">
          <a:xfrm>
            <a:off x="2730500" y="1343025"/>
            <a:ext cx="258763" cy="187325"/>
          </a:xfrm>
          <a:custGeom>
            <a:avLst/>
            <a:gdLst>
              <a:gd name="T0" fmla="*/ 555 w 568"/>
              <a:gd name="T1" fmla="*/ 0 h 374"/>
              <a:gd name="T2" fmla="*/ 541 w 568"/>
              <a:gd name="T3" fmla="*/ 3 h 374"/>
              <a:gd name="T4" fmla="*/ 504 w 568"/>
              <a:gd name="T5" fmla="*/ 19 h 374"/>
              <a:gd name="T6" fmla="*/ 468 w 568"/>
              <a:gd name="T7" fmla="*/ 37 h 374"/>
              <a:gd name="T8" fmla="*/ 433 w 568"/>
              <a:gd name="T9" fmla="*/ 57 h 374"/>
              <a:gd name="T10" fmla="*/ 397 w 568"/>
              <a:gd name="T11" fmla="*/ 76 h 374"/>
              <a:gd name="T12" fmla="*/ 329 w 568"/>
              <a:gd name="T13" fmla="*/ 118 h 374"/>
              <a:gd name="T14" fmla="*/ 262 w 568"/>
              <a:gd name="T15" fmla="*/ 162 h 374"/>
              <a:gd name="T16" fmla="*/ 197 w 568"/>
              <a:gd name="T17" fmla="*/ 204 h 374"/>
              <a:gd name="T18" fmla="*/ 131 w 568"/>
              <a:gd name="T19" fmla="*/ 245 h 374"/>
              <a:gd name="T20" fmla="*/ 98 w 568"/>
              <a:gd name="T21" fmla="*/ 263 h 374"/>
              <a:gd name="T22" fmla="*/ 66 w 568"/>
              <a:gd name="T23" fmla="*/ 280 h 374"/>
              <a:gd name="T24" fmla="*/ 34 w 568"/>
              <a:gd name="T25" fmla="*/ 297 h 374"/>
              <a:gd name="T26" fmla="*/ 0 w 568"/>
              <a:gd name="T27" fmla="*/ 311 h 374"/>
              <a:gd name="T28" fmla="*/ 26 w 568"/>
              <a:gd name="T29" fmla="*/ 374 h 374"/>
              <a:gd name="T30" fmla="*/ 62 w 568"/>
              <a:gd name="T31" fmla="*/ 358 h 374"/>
              <a:gd name="T32" fmla="*/ 97 w 568"/>
              <a:gd name="T33" fmla="*/ 341 h 374"/>
              <a:gd name="T34" fmla="*/ 132 w 568"/>
              <a:gd name="T35" fmla="*/ 323 h 374"/>
              <a:gd name="T36" fmla="*/ 166 w 568"/>
              <a:gd name="T37" fmla="*/ 303 h 374"/>
              <a:gd name="T38" fmla="*/ 233 w 568"/>
              <a:gd name="T39" fmla="*/ 262 h 374"/>
              <a:gd name="T40" fmla="*/ 299 w 568"/>
              <a:gd name="T41" fmla="*/ 219 h 374"/>
              <a:gd name="T42" fmla="*/ 366 w 568"/>
              <a:gd name="T43" fmla="*/ 177 h 374"/>
              <a:gd name="T44" fmla="*/ 433 w 568"/>
              <a:gd name="T45" fmla="*/ 135 h 374"/>
              <a:gd name="T46" fmla="*/ 466 w 568"/>
              <a:gd name="T47" fmla="*/ 116 h 374"/>
              <a:gd name="T48" fmla="*/ 500 w 568"/>
              <a:gd name="T49" fmla="*/ 98 h 374"/>
              <a:gd name="T50" fmla="*/ 533 w 568"/>
              <a:gd name="T51" fmla="*/ 81 h 374"/>
              <a:gd name="T52" fmla="*/ 568 w 568"/>
              <a:gd name="T53" fmla="*/ 66 h 374"/>
              <a:gd name="T54" fmla="*/ 555 w 568"/>
              <a:gd name="T55" fmla="*/ 68 h 374"/>
              <a:gd name="T56" fmla="*/ 555 w 568"/>
              <a:gd name="T57" fmla="*/ 0 h 374"/>
              <a:gd name="T58" fmla="*/ 547 w 568"/>
              <a:gd name="T59" fmla="*/ 0 h 374"/>
              <a:gd name="T60" fmla="*/ 541 w 568"/>
              <a:gd name="T61" fmla="*/ 3 h 374"/>
              <a:gd name="T62" fmla="*/ 555 w 568"/>
              <a:gd name="T63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8" h="374">
                <a:moveTo>
                  <a:pt x="555" y="0"/>
                </a:moveTo>
                <a:lnTo>
                  <a:pt x="541" y="3"/>
                </a:lnTo>
                <a:lnTo>
                  <a:pt x="504" y="19"/>
                </a:lnTo>
                <a:lnTo>
                  <a:pt x="468" y="37"/>
                </a:lnTo>
                <a:lnTo>
                  <a:pt x="433" y="57"/>
                </a:lnTo>
                <a:lnTo>
                  <a:pt x="397" y="76"/>
                </a:lnTo>
                <a:lnTo>
                  <a:pt x="329" y="118"/>
                </a:lnTo>
                <a:lnTo>
                  <a:pt x="262" y="162"/>
                </a:lnTo>
                <a:lnTo>
                  <a:pt x="197" y="204"/>
                </a:lnTo>
                <a:lnTo>
                  <a:pt x="131" y="245"/>
                </a:lnTo>
                <a:lnTo>
                  <a:pt x="98" y="263"/>
                </a:lnTo>
                <a:lnTo>
                  <a:pt x="66" y="280"/>
                </a:lnTo>
                <a:lnTo>
                  <a:pt x="34" y="297"/>
                </a:lnTo>
                <a:lnTo>
                  <a:pt x="0" y="311"/>
                </a:lnTo>
                <a:lnTo>
                  <a:pt x="26" y="374"/>
                </a:lnTo>
                <a:lnTo>
                  <a:pt x="62" y="358"/>
                </a:lnTo>
                <a:lnTo>
                  <a:pt x="97" y="341"/>
                </a:lnTo>
                <a:lnTo>
                  <a:pt x="132" y="323"/>
                </a:lnTo>
                <a:lnTo>
                  <a:pt x="166" y="303"/>
                </a:lnTo>
                <a:lnTo>
                  <a:pt x="233" y="262"/>
                </a:lnTo>
                <a:lnTo>
                  <a:pt x="299" y="219"/>
                </a:lnTo>
                <a:lnTo>
                  <a:pt x="366" y="177"/>
                </a:lnTo>
                <a:lnTo>
                  <a:pt x="433" y="135"/>
                </a:lnTo>
                <a:lnTo>
                  <a:pt x="466" y="116"/>
                </a:lnTo>
                <a:lnTo>
                  <a:pt x="500" y="98"/>
                </a:lnTo>
                <a:lnTo>
                  <a:pt x="533" y="81"/>
                </a:lnTo>
                <a:lnTo>
                  <a:pt x="568" y="66"/>
                </a:lnTo>
                <a:lnTo>
                  <a:pt x="555" y="68"/>
                </a:lnTo>
                <a:lnTo>
                  <a:pt x="555" y="0"/>
                </a:lnTo>
                <a:lnTo>
                  <a:pt x="547" y="0"/>
                </a:lnTo>
                <a:lnTo>
                  <a:pt x="541" y="3"/>
                </a:lnTo>
                <a:lnTo>
                  <a:pt x="555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2" name="Freeform 244"/>
          <p:cNvSpPr>
            <a:spLocks/>
          </p:cNvSpPr>
          <p:nvPr/>
        </p:nvSpPr>
        <p:spPr bwMode="auto">
          <a:xfrm>
            <a:off x="2982913" y="1343025"/>
            <a:ext cx="593725" cy="31750"/>
          </a:xfrm>
          <a:custGeom>
            <a:avLst/>
            <a:gdLst>
              <a:gd name="T0" fmla="*/ 1308 w 1308"/>
              <a:gd name="T1" fmla="*/ 1 h 68"/>
              <a:gd name="T2" fmla="*/ 1301 w 1308"/>
              <a:gd name="T3" fmla="*/ 0 h 68"/>
              <a:gd name="T4" fmla="*/ 0 w 1308"/>
              <a:gd name="T5" fmla="*/ 0 h 68"/>
              <a:gd name="T6" fmla="*/ 0 w 1308"/>
              <a:gd name="T7" fmla="*/ 68 h 68"/>
              <a:gd name="T8" fmla="*/ 1301 w 1308"/>
              <a:gd name="T9" fmla="*/ 68 h 68"/>
              <a:gd name="T10" fmla="*/ 1293 w 1308"/>
              <a:gd name="T11" fmla="*/ 68 h 68"/>
              <a:gd name="T12" fmla="*/ 1308 w 1308"/>
              <a:gd name="T13" fmla="*/ 1 h 68"/>
              <a:gd name="T14" fmla="*/ 1304 w 1308"/>
              <a:gd name="T15" fmla="*/ 0 h 68"/>
              <a:gd name="T16" fmla="*/ 1301 w 1308"/>
              <a:gd name="T17" fmla="*/ 0 h 68"/>
              <a:gd name="T18" fmla="*/ 1308 w 1308"/>
              <a:gd name="T1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8" h="68">
                <a:moveTo>
                  <a:pt x="1308" y="1"/>
                </a:moveTo>
                <a:lnTo>
                  <a:pt x="1301" y="0"/>
                </a:lnTo>
                <a:lnTo>
                  <a:pt x="0" y="0"/>
                </a:lnTo>
                <a:lnTo>
                  <a:pt x="0" y="68"/>
                </a:lnTo>
                <a:lnTo>
                  <a:pt x="1301" y="68"/>
                </a:lnTo>
                <a:lnTo>
                  <a:pt x="1293" y="68"/>
                </a:lnTo>
                <a:lnTo>
                  <a:pt x="1308" y="1"/>
                </a:lnTo>
                <a:lnTo>
                  <a:pt x="1304" y="0"/>
                </a:lnTo>
                <a:lnTo>
                  <a:pt x="1301" y="0"/>
                </a:lnTo>
                <a:lnTo>
                  <a:pt x="1308" y="1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3" name="Freeform 245"/>
          <p:cNvSpPr>
            <a:spLocks/>
          </p:cNvSpPr>
          <p:nvPr/>
        </p:nvSpPr>
        <p:spPr bwMode="auto">
          <a:xfrm>
            <a:off x="3570288" y="1343025"/>
            <a:ext cx="68262" cy="55563"/>
          </a:xfrm>
          <a:custGeom>
            <a:avLst/>
            <a:gdLst>
              <a:gd name="T0" fmla="*/ 152 w 152"/>
              <a:gd name="T1" fmla="*/ 90 h 112"/>
              <a:gd name="T2" fmla="*/ 149 w 152"/>
              <a:gd name="T3" fmla="*/ 79 h 112"/>
              <a:gd name="T4" fmla="*/ 142 w 152"/>
              <a:gd name="T5" fmla="*/ 67 h 112"/>
              <a:gd name="T6" fmla="*/ 134 w 152"/>
              <a:gd name="T7" fmla="*/ 56 h 112"/>
              <a:gd name="T8" fmla="*/ 126 w 152"/>
              <a:gd name="T9" fmla="*/ 47 h 112"/>
              <a:gd name="T10" fmla="*/ 118 w 152"/>
              <a:gd name="T11" fmla="*/ 39 h 112"/>
              <a:gd name="T12" fmla="*/ 109 w 152"/>
              <a:gd name="T13" fmla="*/ 31 h 112"/>
              <a:gd name="T14" fmla="*/ 101 w 152"/>
              <a:gd name="T15" fmla="*/ 25 h 112"/>
              <a:gd name="T16" fmla="*/ 92 w 152"/>
              <a:gd name="T17" fmla="*/ 19 h 112"/>
              <a:gd name="T18" fmla="*/ 81 w 152"/>
              <a:gd name="T19" fmla="*/ 15 h 112"/>
              <a:gd name="T20" fmla="*/ 65 w 152"/>
              <a:gd name="T21" fmla="*/ 9 h 112"/>
              <a:gd name="T22" fmla="*/ 48 w 152"/>
              <a:gd name="T23" fmla="*/ 6 h 112"/>
              <a:gd name="T24" fmla="*/ 32 w 152"/>
              <a:gd name="T25" fmla="*/ 3 h 112"/>
              <a:gd name="T26" fmla="*/ 15 w 152"/>
              <a:gd name="T27" fmla="*/ 0 h 112"/>
              <a:gd name="T28" fmla="*/ 0 w 152"/>
              <a:gd name="T29" fmla="*/ 67 h 112"/>
              <a:gd name="T30" fmla="*/ 19 w 152"/>
              <a:gd name="T31" fmla="*/ 70 h 112"/>
              <a:gd name="T32" fmla="*/ 35 w 152"/>
              <a:gd name="T33" fmla="*/ 73 h 112"/>
              <a:gd name="T34" fmla="*/ 47 w 152"/>
              <a:gd name="T35" fmla="*/ 75 h 112"/>
              <a:gd name="T36" fmla="*/ 58 w 152"/>
              <a:gd name="T37" fmla="*/ 80 h 112"/>
              <a:gd name="T38" fmla="*/ 61 w 152"/>
              <a:gd name="T39" fmla="*/ 81 h 112"/>
              <a:gd name="T40" fmla="*/ 65 w 152"/>
              <a:gd name="T41" fmla="*/ 83 h 112"/>
              <a:gd name="T42" fmla="*/ 68 w 152"/>
              <a:gd name="T43" fmla="*/ 85 h 112"/>
              <a:gd name="T44" fmla="*/ 71 w 152"/>
              <a:gd name="T45" fmla="*/ 88 h 112"/>
              <a:gd name="T46" fmla="*/ 76 w 152"/>
              <a:gd name="T47" fmla="*/ 93 h 112"/>
              <a:gd name="T48" fmla="*/ 80 w 152"/>
              <a:gd name="T49" fmla="*/ 98 h 112"/>
              <a:gd name="T50" fmla="*/ 84 w 152"/>
              <a:gd name="T51" fmla="*/ 104 h 112"/>
              <a:gd name="T52" fmla="*/ 90 w 152"/>
              <a:gd name="T53" fmla="*/ 112 h 112"/>
              <a:gd name="T54" fmla="*/ 85 w 152"/>
              <a:gd name="T55" fmla="*/ 100 h 112"/>
              <a:gd name="T56" fmla="*/ 152 w 152"/>
              <a:gd name="T57" fmla="*/ 90 h 112"/>
              <a:gd name="T58" fmla="*/ 152 w 152"/>
              <a:gd name="T59" fmla="*/ 84 h 112"/>
              <a:gd name="T60" fmla="*/ 149 w 152"/>
              <a:gd name="T61" fmla="*/ 79 h 112"/>
              <a:gd name="T62" fmla="*/ 152 w 152"/>
              <a:gd name="T63" fmla="*/ 9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12">
                <a:moveTo>
                  <a:pt x="152" y="90"/>
                </a:moveTo>
                <a:lnTo>
                  <a:pt x="149" y="79"/>
                </a:lnTo>
                <a:lnTo>
                  <a:pt x="142" y="67"/>
                </a:lnTo>
                <a:lnTo>
                  <a:pt x="134" y="56"/>
                </a:lnTo>
                <a:lnTo>
                  <a:pt x="126" y="47"/>
                </a:lnTo>
                <a:lnTo>
                  <a:pt x="118" y="39"/>
                </a:lnTo>
                <a:lnTo>
                  <a:pt x="109" y="31"/>
                </a:lnTo>
                <a:lnTo>
                  <a:pt x="101" y="25"/>
                </a:lnTo>
                <a:lnTo>
                  <a:pt x="92" y="19"/>
                </a:lnTo>
                <a:lnTo>
                  <a:pt x="81" y="15"/>
                </a:lnTo>
                <a:lnTo>
                  <a:pt x="65" y="9"/>
                </a:lnTo>
                <a:lnTo>
                  <a:pt x="48" y="6"/>
                </a:lnTo>
                <a:lnTo>
                  <a:pt x="32" y="3"/>
                </a:lnTo>
                <a:lnTo>
                  <a:pt x="15" y="0"/>
                </a:lnTo>
                <a:lnTo>
                  <a:pt x="0" y="67"/>
                </a:lnTo>
                <a:lnTo>
                  <a:pt x="19" y="70"/>
                </a:lnTo>
                <a:lnTo>
                  <a:pt x="35" y="73"/>
                </a:lnTo>
                <a:lnTo>
                  <a:pt x="47" y="75"/>
                </a:lnTo>
                <a:lnTo>
                  <a:pt x="58" y="80"/>
                </a:lnTo>
                <a:lnTo>
                  <a:pt x="61" y="81"/>
                </a:lnTo>
                <a:lnTo>
                  <a:pt x="65" y="83"/>
                </a:lnTo>
                <a:lnTo>
                  <a:pt x="68" y="85"/>
                </a:lnTo>
                <a:lnTo>
                  <a:pt x="71" y="88"/>
                </a:lnTo>
                <a:lnTo>
                  <a:pt x="76" y="93"/>
                </a:lnTo>
                <a:lnTo>
                  <a:pt x="80" y="98"/>
                </a:lnTo>
                <a:lnTo>
                  <a:pt x="84" y="104"/>
                </a:lnTo>
                <a:lnTo>
                  <a:pt x="90" y="112"/>
                </a:lnTo>
                <a:lnTo>
                  <a:pt x="85" y="100"/>
                </a:lnTo>
                <a:lnTo>
                  <a:pt x="152" y="90"/>
                </a:lnTo>
                <a:lnTo>
                  <a:pt x="152" y="84"/>
                </a:lnTo>
                <a:lnTo>
                  <a:pt x="149" y="79"/>
                </a:lnTo>
                <a:lnTo>
                  <a:pt x="152" y="9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4" name="Freeform 246"/>
          <p:cNvSpPr>
            <a:spLocks/>
          </p:cNvSpPr>
          <p:nvPr/>
        </p:nvSpPr>
        <p:spPr bwMode="auto">
          <a:xfrm>
            <a:off x="3609975" y="1389063"/>
            <a:ext cx="46038" cy="127000"/>
          </a:xfrm>
          <a:custGeom>
            <a:avLst/>
            <a:gdLst>
              <a:gd name="T0" fmla="*/ 69 w 104"/>
              <a:gd name="T1" fmla="*/ 251 h 256"/>
              <a:gd name="T2" fmla="*/ 104 w 104"/>
              <a:gd name="T3" fmla="*/ 247 h 256"/>
              <a:gd name="T4" fmla="*/ 67 w 104"/>
              <a:gd name="T5" fmla="*/ 0 h 256"/>
              <a:gd name="T6" fmla="*/ 0 w 104"/>
              <a:gd name="T7" fmla="*/ 10 h 256"/>
              <a:gd name="T8" fmla="*/ 36 w 104"/>
              <a:gd name="T9" fmla="*/ 256 h 256"/>
              <a:gd name="T10" fmla="*/ 69 w 104"/>
              <a:gd name="T11" fmla="*/ 251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256">
                <a:moveTo>
                  <a:pt x="69" y="251"/>
                </a:moveTo>
                <a:lnTo>
                  <a:pt x="104" y="247"/>
                </a:lnTo>
                <a:lnTo>
                  <a:pt x="67" y="0"/>
                </a:lnTo>
                <a:lnTo>
                  <a:pt x="0" y="10"/>
                </a:lnTo>
                <a:lnTo>
                  <a:pt x="36" y="256"/>
                </a:lnTo>
                <a:lnTo>
                  <a:pt x="69" y="251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5" name="Rectangle 247"/>
          <p:cNvSpPr>
            <a:spLocks noChangeArrowheads="1"/>
          </p:cNvSpPr>
          <p:nvPr/>
        </p:nvSpPr>
        <p:spPr bwMode="auto">
          <a:xfrm>
            <a:off x="531813" y="2581275"/>
            <a:ext cx="65087" cy="5730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6" name="Rectangle 248"/>
          <p:cNvSpPr>
            <a:spLocks noChangeArrowheads="1"/>
          </p:cNvSpPr>
          <p:nvPr/>
        </p:nvSpPr>
        <p:spPr bwMode="auto">
          <a:xfrm>
            <a:off x="531813" y="2581275"/>
            <a:ext cx="65087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7" name="Rectangle 249"/>
          <p:cNvSpPr>
            <a:spLocks noChangeArrowheads="1"/>
          </p:cNvSpPr>
          <p:nvPr/>
        </p:nvSpPr>
        <p:spPr bwMode="auto">
          <a:xfrm>
            <a:off x="531813" y="3168650"/>
            <a:ext cx="65087" cy="5699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8" name="Rectangle 250"/>
          <p:cNvSpPr>
            <a:spLocks noChangeArrowheads="1"/>
          </p:cNvSpPr>
          <p:nvPr/>
        </p:nvSpPr>
        <p:spPr bwMode="auto">
          <a:xfrm>
            <a:off x="531813" y="3168650"/>
            <a:ext cx="65087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79" name="Rectangle 251"/>
          <p:cNvSpPr>
            <a:spLocks noChangeArrowheads="1"/>
          </p:cNvSpPr>
          <p:nvPr/>
        </p:nvSpPr>
        <p:spPr bwMode="auto">
          <a:xfrm>
            <a:off x="1036638" y="2581275"/>
            <a:ext cx="69850" cy="573088"/>
          </a:xfrm>
          <a:prstGeom prst="rect">
            <a:avLst/>
          </a:prstGeom>
          <a:solidFill>
            <a:srgbClr val="FF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0" name="Rectangle 252"/>
          <p:cNvSpPr>
            <a:spLocks noChangeArrowheads="1"/>
          </p:cNvSpPr>
          <p:nvPr/>
        </p:nvSpPr>
        <p:spPr bwMode="auto">
          <a:xfrm>
            <a:off x="1036638" y="2581275"/>
            <a:ext cx="69850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1" name="Rectangle 253"/>
          <p:cNvSpPr>
            <a:spLocks noChangeArrowheads="1"/>
          </p:cNvSpPr>
          <p:nvPr/>
        </p:nvSpPr>
        <p:spPr bwMode="auto">
          <a:xfrm>
            <a:off x="698500" y="3168650"/>
            <a:ext cx="68263" cy="569913"/>
          </a:xfrm>
          <a:prstGeom prst="rect">
            <a:avLst/>
          </a:prstGeom>
          <a:solidFill>
            <a:srgbClr val="FF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2" name="Rectangle 254"/>
          <p:cNvSpPr>
            <a:spLocks noChangeArrowheads="1"/>
          </p:cNvSpPr>
          <p:nvPr/>
        </p:nvSpPr>
        <p:spPr bwMode="auto">
          <a:xfrm>
            <a:off x="698500" y="3168650"/>
            <a:ext cx="68263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3" name="Rectangle 255"/>
          <p:cNvSpPr>
            <a:spLocks noChangeArrowheads="1"/>
          </p:cNvSpPr>
          <p:nvPr/>
        </p:nvSpPr>
        <p:spPr bwMode="auto">
          <a:xfrm>
            <a:off x="1547813" y="2581275"/>
            <a:ext cx="65087" cy="573088"/>
          </a:xfrm>
          <a:prstGeom prst="rect">
            <a:avLst/>
          </a:prstGeom>
          <a:solidFill>
            <a:srgbClr val="FF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4" name="Rectangle 256"/>
          <p:cNvSpPr>
            <a:spLocks noChangeArrowheads="1"/>
          </p:cNvSpPr>
          <p:nvPr/>
        </p:nvSpPr>
        <p:spPr bwMode="auto">
          <a:xfrm>
            <a:off x="1547813" y="2581275"/>
            <a:ext cx="65087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5" name="Rectangle 257"/>
          <p:cNvSpPr>
            <a:spLocks noChangeArrowheads="1"/>
          </p:cNvSpPr>
          <p:nvPr/>
        </p:nvSpPr>
        <p:spPr bwMode="auto">
          <a:xfrm>
            <a:off x="868363" y="3168650"/>
            <a:ext cx="68262" cy="569913"/>
          </a:xfrm>
          <a:prstGeom prst="rect">
            <a:avLst/>
          </a:prstGeom>
          <a:solidFill>
            <a:srgbClr val="FF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6" name="Rectangle 258"/>
          <p:cNvSpPr>
            <a:spLocks noChangeArrowheads="1"/>
          </p:cNvSpPr>
          <p:nvPr/>
        </p:nvSpPr>
        <p:spPr bwMode="auto">
          <a:xfrm>
            <a:off x="868363" y="3168650"/>
            <a:ext cx="68262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7" name="Rectangle 259"/>
          <p:cNvSpPr>
            <a:spLocks noChangeArrowheads="1"/>
          </p:cNvSpPr>
          <p:nvPr/>
        </p:nvSpPr>
        <p:spPr bwMode="auto">
          <a:xfrm>
            <a:off x="2052638" y="2581275"/>
            <a:ext cx="68262" cy="573088"/>
          </a:xfrm>
          <a:prstGeom prst="rect">
            <a:avLst/>
          </a:prstGeom>
          <a:solidFill>
            <a:srgbClr val="FF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8" name="Rectangle 260"/>
          <p:cNvSpPr>
            <a:spLocks noChangeArrowheads="1"/>
          </p:cNvSpPr>
          <p:nvPr/>
        </p:nvSpPr>
        <p:spPr bwMode="auto">
          <a:xfrm>
            <a:off x="2052638" y="2581275"/>
            <a:ext cx="68262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89" name="Rectangle 261"/>
          <p:cNvSpPr>
            <a:spLocks noChangeArrowheads="1"/>
          </p:cNvSpPr>
          <p:nvPr/>
        </p:nvSpPr>
        <p:spPr bwMode="auto">
          <a:xfrm>
            <a:off x="1036638" y="3168650"/>
            <a:ext cx="69850" cy="569913"/>
          </a:xfrm>
          <a:prstGeom prst="rect">
            <a:avLst/>
          </a:prstGeom>
          <a:solidFill>
            <a:srgbClr val="FF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0" name="Rectangle 262"/>
          <p:cNvSpPr>
            <a:spLocks noChangeArrowheads="1"/>
          </p:cNvSpPr>
          <p:nvPr/>
        </p:nvSpPr>
        <p:spPr bwMode="auto">
          <a:xfrm>
            <a:off x="1036638" y="3168650"/>
            <a:ext cx="69850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1" name="Rectangle 263"/>
          <p:cNvSpPr>
            <a:spLocks noChangeArrowheads="1"/>
          </p:cNvSpPr>
          <p:nvPr/>
        </p:nvSpPr>
        <p:spPr bwMode="auto">
          <a:xfrm>
            <a:off x="2557463" y="2581275"/>
            <a:ext cx="68262" cy="5730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2" name="Rectangle 264"/>
          <p:cNvSpPr>
            <a:spLocks noChangeArrowheads="1"/>
          </p:cNvSpPr>
          <p:nvPr/>
        </p:nvSpPr>
        <p:spPr bwMode="auto">
          <a:xfrm>
            <a:off x="2557463" y="2581275"/>
            <a:ext cx="68262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3" name="Rectangle 265"/>
          <p:cNvSpPr>
            <a:spLocks noChangeArrowheads="1"/>
          </p:cNvSpPr>
          <p:nvPr/>
        </p:nvSpPr>
        <p:spPr bwMode="auto">
          <a:xfrm>
            <a:off x="1209675" y="3168650"/>
            <a:ext cx="66675" cy="5699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4" name="Rectangle 266"/>
          <p:cNvSpPr>
            <a:spLocks noChangeArrowheads="1"/>
          </p:cNvSpPr>
          <p:nvPr/>
        </p:nvSpPr>
        <p:spPr bwMode="auto">
          <a:xfrm>
            <a:off x="1209675" y="3168650"/>
            <a:ext cx="66675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5" name="Rectangle 267"/>
          <p:cNvSpPr>
            <a:spLocks noChangeArrowheads="1"/>
          </p:cNvSpPr>
          <p:nvPr/>
        </p:nvSpPr>
        <p:spPr bwMode="auto">
          <a:xfrm>
            <a:off x="2897188" y="2581275"/>
            <a:ext cx="65087" cy="5730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6" name="Rectangle 268"/>
          <p:cNvSpPr>
            <a:spLocks noChangeArrowheads="1"/>
          </p:cNvSpPr>
          <p:nvPr/>
        </p:nvSpPr>
        <p:spPr bwMode="auto">
          <a:xfrm>
            <a:off x="2897188" y="2581275"/>
            <a:ext cx="65087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7" name="Rectangle 269"/>
          <p:cNvSpPr>
            <a:spLocks noChangeArrowheads="1"/>
          </p:cNvSpPr>
          <p:nvPr/>
        </p:nvSpPr>
        <p:spPr bwMode="auto">
          <a:xfrm>
            <a:off x="1547813" y="3168650"/>
            <a:ext cx="65087" cy="569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8" name="Rectangle 270"/>
          <p:cNvSpPr>
            <a:spLocks noChangeArrowheads="1"/>
          </p:cNvSpPr>
          <p:nvPr/>
        </p:nvSpPr>
        <p:spPr bwMode="auto">
          <a:xfrm>
            <a:off x="1547813" y="3168650"/>
            <a:ext cx="65087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3999" name="Rectangle 271"/>
          <p:cNvSpPr>
            <a:spLocks noChangeArrowheads="1"/>
          </p:cNvSpPr>
          <p:nvPr/>
        </p:nvSpPr>
        <p:spPr bwMode="auto">
          <a:xfrm>
            <a:off x="3067050" y="2581275"/>
            <a:ext cx="65088" cy="573088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0" name="Rectangle 272"/>
          <p:cNvSpPr>
            <a:spLocks noChangeArrowheads="1"/>
          </p:cNvSpPr>
          <p:nvPr/>
        </p:nvSpPr>
        <p:spPr bwMode="auto">
          <a:xfrm>
            <a:off x="3067050" y="2581275"/>
            <a:ext cx="65088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1" name="Rectangle 273"/>
          <p:cNvSpPr>
            <a:spLocks noChangeArrowheads="1"/>
          </p:cNvSpPr>
          <p:nvPr/>
        </p:nvSpPr>
        <p:spPr bwMode="auto">
          <a:xfrm>
            <a:off x="2052638" y="3168650"/>
            <a:ext cx="68262" cy="56991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2" name="Rectangle 274"/>
          <p:cNvSpPr>
            <a:spLocks noChangeArrowheads="1"/>
          </p:cNvSpPr>
          <p:nvPr/>
        </p:nvSpPr>
        <p:spPr bwMode="auto">
          <a:xfrm>
            <a:off x="2052638" y="3168650"/>
            <a:ext cx="68262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3" name="Rectangle 275"/>
          <p:cNvSpPr>
            <a:spLocks noChangeArrowheads="1"/>
          </p:cNvSpPr>
          <p:nvPr/>
        </p:nvSpPr>
        <p:spPr bwMode="auto">
          <a:xfrm>
            <a:off x="3235325" y="2581275"/>
            <a:ext cx="66675" cy="573088"/>
          </a:xfrm>
          <a:prstGeom prst="rect">
            <a:avLst/>
          </a:prstGeom>
          <a:solidFill>
            <a:srgbClr val="CC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4" name="Rectangle 276"/>
          <p:cNvSpPr>
            <a:spLocks noChangeArrowheads="1"/>
          </p:cNvSpPr>
          <p:nvPr/>
        </p:nvSpPr>
        <p:spPr bwMode="auto">
          <a:xfrm>
            <a:off x="3235325" y="2581275"/>
            <a:ext cx="66675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5" name="Rectangle 277"/>
          <p:cNvSpPr>
            <a:spLocks noChangeArrowheads="1"/>
          </p:cNvSpPr>
          <p:nvPr/>
        </p:nvSpPr>
        <p:spPr bwMode="auto">
          <a:xfrm>
            <a:off x="2557463" y="3168650"/>
            <a:ext cx="69850" cy="569913"/>
          </a:xfrm>
          <a:prstGeom prst="rect">
            <a:avLst/>
          </a:prstGeom>
          <a:solidFill>
            <a:srgbClr val="CC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6" name="Rectangle 278"/>
          <p:cNvSpPr>
            <a:spLocks noChangeArrowheads="1"/>
          </p:cNvSpPr>
          <p:nvPr/>
        </p:nvSpPr>
        <p:spPr bwMode="auto">
          <a:xfrm>
            <a:off x="2557463" y="3168650"/>
            <a:ext cx="69850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7" name="Rectangle 279"/>
          <p:cNvSpPr>
            <a:spLocks noChangeArrowheads="1"/>
          </p:cNvSpPr>
          <p:nvPr/>
        </p:nvSpPr>
        <p:spPr bwMode="auto">
          <a:xfrm>
            <a:off x="3405188" y="2581275"/>
            <a:ext cx="65087" cy="573088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8" name="Rectangle 280"/>
          <p:cNvSpPr>
            <a:spLocks noChangeArrowheads="1"/>
          </p:cNvSpPr>
          <p:nvPr/>
        </p:nvSpPr>
        <p:spPr bwMode="auto">
          <a:xfrm>
            <a:off x="3405188" y="2581275"/>
            <a:ext cx="65087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09" name="Rectangle 281"/>
          <p:cNvSpPr>
            <a:spLocks noChangeArrowheads="1"/>
          </p:cNvSpPr>
          <p:nvPr/>
        </p:nvSpPr>
        <p:spPr bwMode="auto">
          <a:xfrm>
            <a:off x="3067050" y="3168650"/>
            <a:ext cx="65088" cy="5699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0" name="Rectangle 282"/>
          <p:cNvSpPr>
            <a:spLocks noChangeArrowheads="1"/>
          </p:cNvSpPr>
          <p:nvPr/>
        </p:nvSpPr>
        <p:spPr bwMode="auto">
          <a:xfrm>
            <a:off x="3067050" y="3168650"/>
            <a:ext cx="65088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1" name="Rectangle 283"/>
          <p:cNvSpPr>
            <a:spLocks noChangeArrowheads="1"/>
          </p:cNvSpPr>
          <p:nvPr/>
        </p:nvSpPr>
        <p:spPr bwMode="auto">
          <a:xfrm>
            <a:off x="3571875" y="2581275"/>
            <a:ext cx="68263" cy="5730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2" name="Rectangle 284"/>
          <p:cNvSpPr>
            <a:spLocks noChangeArrowheads="1"/>
          </p:cNvSpPr>
          <p:nvPr/>
        </p:nvSpPr>
        <p:spPr bwMode="auto">
          <a:xfrm>
            <a:off x="3571875" y="2581275"/>
            <a:ext cx="68263" cy="573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3" name="Rectangle 285"/>
          <p:cNvSpPr>
            <a:spLocks noChangeArrowheads="1"/>
          </p:cNvSpPr>
          <p:nvPr/>
        </p:nvSpPr>
        <p:spPr bwMode="auto">
          <a:xfrm>
            <a:off x="3571875" y="3168650"/>
            <a:ext cx="68263" cy="5699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4" name="Rectangle 286"/>
          <p:cNvSpPr>
            <a:spLocks noChangeArrowheads="1"/>
          </p:cNvSpPr>
          <p:nvPr/>
        </p:nvSpPr>
        <p:spPr bwMode="auto">
          <a:xfrm>
            <a:off x="3571875" y="3168650"/>
            <a:ext cx="68263" cy="56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5" name="Line 287"/>
          <p:cNvSpPr>
            <a:spLocks noChangeShapeType="1"/>
          </p:cNvSpPr>
          <p:nvPr/>
        </p:nvSpPr>
        <p:spPr bwMode="auto">
          <a:xfrm>
            <a:off x="3640138" y="2351088"/>
            <a:ext cx="1587" cy="1703387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6" name="Freeform 288"/>
          <p:cNvSpPr>
            <a:spLocks/>
          </p:cNvSpPr>
          <p:nvPr/>
        </p:nvSpPr>
        <p:spPr bwMode="auto">
          <a:xfrm>
            <a:off x="3630613" y="639763"/>
            <a:ext cx="74612" cy="107950"/>
          </a:xfrm>
          <a:custGeom>
            <a:avLst/>
            <a:gdLst>
              <a:gd name="T0" fmla="*/ 0 w 163"/>
              <a:gd name="T1" fmla="*/ 0 h 215"/>
              <a:gd name="T2" fmla="*/ 40 w 163"/>
              <a:gd name="T3" fmla="*/ 0 h 215"/>
              <a:gd name="T4" fmla="*/ 163 w 163"/>
              <a:gd name="T5" fmla="*/ 189 h 215"/>
              <a:gd name="T6" fmla="*/ 123 w 163"/>
              <a:gd name="T7" fmla="*/ 215 h 215"/>
              <a:gd name="T8" fmla="*/ 0 w 163"/>
              <a:gd name="T9" fmla="*/ 26 h 215"/>
              <a:gd name="T10" fmla="*/ 40 w 163"/>
              <a:gd name="T11" fmla="*/ 26 h 215"/>
              <a:gd name="T12" fmla="*/ 0 w 163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215">
                <a:moveTo>
                  <a:pt x="0" y="0"/>
                </a:moveTo>
                <a:lnTo>
                  <a:pt x="40" y="0"/>
                </a:lnTo>
                <a:lnTo>
                  <a:pt x="163" y="189"/>
                </a:lnTo>
                <a:lnTo>
                  <a:pt x="123" y="215"/>
                </a:lnTo>
                <a:lnTo>
                  <a:pt x="0" y="26"/>
                </a:lnTo>
                <a:lnTo>
                  <a:pt x="4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7" name="Freeform 289"/>
          <p:cNvSpPr>
            <a:spLocks/>
          </p:cNvSpPr>
          <p:nvPr/>
        </p:nvSpPr>
        <p:spPr bwMode="auto">
          <a:xfrm>
            <a:off x="3630613" y="639763"/>
            <a:ext cx="19050" cy="6350"/>
          </a:xfrm>
          <a:custGeom>
            <a:avLst/>
            <a:gdLst>
              <a:gd name="T0" fmla="*/ 0 w 40"/>
              <a:gd name="T1" fmla="*/ 0 h 13"/>
              <a:gd name="T2" fmla="*/ 21 w 40"/>
              <a:gd name="T3" fmla="*/ 13 h 13"/>
              <a:gd name="T4" fmla="*/ 40 w 40"/>
              <a:gd name="T5" fmla="*/ 0 h 13"/>
              <a:gd name="T6" fmla="*/ 0 w 40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13">
                <a:moveTo>
                  <a:pt x="0" y="0"/>
                </a:moveTo>
                <a:lnTo>
                  <a:pt x="21" y="13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8" name="Freeform 290"/>
          <p:cNvSpPr>
            <a:spLocks/>
          </p:cNvSpPr>
          <p:nvPr/>
        </p:nvSpPr>
        <p:spPr bwMode="auto">
          <a:xfrm>
            <a:off x="3576638" y="639763"/>
            <a:ext cx="73025" cy="107950"/>
          </a:xfrm>
          <a:custGeom>
            <a:avLst/>
            <a:gdLst>
              <a:gd name="T0" fmla="*/ 20 w 162"/>
              <a:gd name="T1" fmla="*/ 202 h 215"/>
              <a:gd name="T2" fmla="*/ 0 w 162"/>
              <a:gd name="T3" fmla="*/ 189 h 215"/>
              <a:gd name="T4" fmla="*/ 122 w 162"/>
              <a:gd name="T5" fmla="*/ 0 h 215"/>
              <a:gd name="T6" fmla="*/ 162 w 162"/>
              <a:gd name="T7" fmla="*/ 26 h 215"/>
              <a:gd name="T8" fmla="*/ 40 w 162"/>
              <a:gd name="T9" fmla="*/ 215 h 215"/>
              <a:gd name="T10" fmla="*/ 20 w 162"/>
              <a:gd name="T11" fmla="*/ 20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215">
                <a:moveTo>
                  <a:pt x="20" y="202"/>
                </a:moveTo>
                <a:lnTo>
                  <a:pt x="0" y="189"/>
                </a:lnTo>
                <a:lnTo>
                  <a:pt x="122" y="0"/>
                </a:lnTo>
                <a:lnTo>
                  <a:pt x="162" y="26"/>
                </a:lnTo>
                <a:lnTo>
                  <a:pt x="40" y="215"/>
                </a:lnTo>
                <a:lnTo>
                  <a:pt x="20" y="20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19" name="Line 291"/>
          <p:cNvSpPr>
            <a:spLocks noChangeShapeType="1"/>
          </p:cNvSpPr>
          <p:nvPr/>
        </p:nvSpPr>
        <p:spPr bwMode="auto">
          <a:xfrm>
            <a:off x="3640138" y="663575"/>
            <a:ext cx="1587" cy="1635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0" name="Freeform 292"/>
          <p:cNvSpPr>
            <a:spLocks/>
          </p:cNvSpPr>
          <p:nvPr/>
        </p:nvSpPr>
        <p:spPr bwMode="auto">
          <a:xfrm>
            <a:off x="3630613" y="2217738"/>
            <a:ext cx="74612" cy="106362"/>
          </a:xfrm>
          <a:custGeom>
            <a:avLst/>
            <a:gdLst>
              <a:gd name="T0" fmla="*/ 0 w 163"/>
              <a:gd name="T1" fmla="*/ 215 h 215"/>
              <a:gd name="T2" fmla="*/ 40 w 163"/>
              <a:gd name="T3" fmla="*/ 215 h 215"/>
              <a:gd name="T4" fmla="*/ 163 w 163"/>
              <a:gd name="T5" fmla="*/ 26 h 215"/>
              <a:gd name="T6" fmla="*/ 123 w 163"/>
              <a:gd name="T7" fmla="*/ 0 h 215"/>
              <a:gd name="T8" fmla="*/ 0 w 163"/>
              <a:gd name="T9" fmla="*/ 189 h 215"/>
              <a:gd name="T10" fmla="*/ 40 w 163"/>
              <a:gd name="T11" fmla="*/ 189 h 215"/>
              <a:gd name="T12" fmla="*/ 0 w 163"/>
              <a:gd name="T13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215">
                <a:moveTo>
                  <a:pt x="0" y="215"/>
                </a:moveTo>
                <a:lnTo>
                  <a:pt x="40" y="215"/>
                </a:lnTo>
                <a:lnTo>
                  <a:pt x="163" y="26"/>
                </a:lnTo>
                <a:lnTo>
                  <a:pt x="123" y="0"/>
                </a:lnTo>
                <a:lnTo>
                  <a:pt x="0" y="189"/>
                </a:lnTo>
                <a:lnTo>
                  <a:pt x="40" y="189"/>
                </a:lnTo>
                <a:lnTo>
                  <a:pt x="0" y="21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1" name="Freeform 293"/>
          <p:cNvSpPr>
            <a:spLocks/>
          </p:cNvSpPr>
          <p:nvPr/>
        </p:nvSpPr>
        <p:spPr bwMode="auto">
          <a:xfrm>
            <a:off x="3630613" y="2319338"/>
            <a:ext cx="19050" cy="4762"/>
          </a:xfrm>
          <a:custGeom>
            <a:avLst/>
            <a:gdLst>
              <a:gd name="T0" fmla="*/ 0 w 40"/>
              <a:gd name="T1" fmla="*/ 13 h 13"/>
              <a:gd name="T2" fmla="*/ 21 w 40"/>
              <a:gd name="T3" fmla="*/ 0 h 13"/>
              <a:gd name="T4" fmla="*/ 40 w 40"/>
              <a:gd name="T5" fmla="*/ 13 h 13"/>
              <a:gd name="T6" fmla="*/ 0 w 40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13">
                <a:moveTo>
                  <a:pt x="0" y="13"/>
                </a:moveTo>
                <a:lnTo>
                  <a:pt x="21" y="0"/>
                </a:lnTo>
                <a:lnTo>
                  <a:pt x="4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2" name="Freeform 294"/>
          <p:cNvSpPr>
            <a:spLocks/>
          </p:cNvSpPr>
          <p:nvPr/>
        </p:nvSpPr>
        <p:spPr bwMode="auto">
          <a:xfrm>
            <a:off x="3576638" y="2217738"/>
            <a:ext cx="73025" cy="106362"/>
          </a:xfrm>
          <a:custGeom>
            <a:avLst/>
            <a:gdLst>
              <a:gd name="T0" fmla="*/ 20 w 162"/>
              <a:gd name="T1" fmla="*/ 13 h 215"/>
              <a:gd name="T2" fmla="*/ 0 w 162"/>
              <a:gd name="T3" fmla="*/ 26 h 215"/>
              <a:gd name="T4" fmla="*/ 122 w 162"/>
              <a:gd name="T5" fmla="*/ 215 h 215"/>
              <a:gd name="T6" fmla="*/ 162 w 162"/>
              <a:gd name="T7" fmla="*/ 189 h 215"/>
              <a:gd name="T8" fmla="*/ 40 w 162"/>
              <a:gd name="T9" fmla="*/ 0 h 215"/>
              <a:gd name="T10" fmla="*/ 20 w 162"/>
              <a:gd name="T11" fmla="*/ 1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215">
                <a:moveTo>
                  <a:pt x="20" y="13"/>
                </a:moveTo>
                <a:lnTo>
                  <a:pt x="0" y="26"/>
                </a:lnTo>
                <a:lnTo>
                  <a:pt x="122" y="215"/>
                </a:lnTo>
                <a:lnTo>
                  <a:pt x="162" y="189"/>
                </a:lnTo>
                <a:lnTo>
                  <a:pt x="40" y="0"/>
                </a:lnTo>
                <a:lnTo>
                  <a:pt x="20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3" name="Freeform 295"/>
          <p:cNvSpPr>
            <a:spLocks/>
          </p:cNvSpPr>
          <p:nvPr/>
        </p:nvSpPr>
        <p:spPr bwMode="auto">
          <a:xfrm>
            <a:off x="522288" y="666750"/>
            <a:ext cx="73025" cy="106363"/>
          </a:xfrm>
          <a:custGeom>
            <a:avLst/>
            <a:gdLst>
              <a:gd name="T0" fmla="*/ 0 w 162"/>
              <a:gd name="T1" fmla="*/ 0 h 214"/>
              <a:gd name="T2" fmla="*/ 40 w 162"/>
              <a:gd name="T3" fmla="*/ 0 h 214"/>
              <a:gd name="T4" fmla="*/ 162 w 162"/>
              <a:gd name="T5" fmla="*/ 189 h 214"/>
              <a:gd name="T6" fmla="*/ 122 w 162"/>
              <a:gd name="T7" fmla="*/ 214 h 214"/>
              <a:gd name="T8" fmla="*/ 0 w 162"/>
              <a:gd name="T9" fmla="*/ 25 h 214"/>
              <a:gd name="T10" fmla="*/ 40 w 162"/>
              <a:gd name="T11" fmla="*/ 25 h 214"/>
              <a:gd name="T12" fmla="*/ 0 w 162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214">
                <a:moveTo>
                  <a:pt x="0" y="0"/>
                </a:moveTo>
                <a:lnTo>
                  <a:pt x="40" y="0"/>
                </a:lnTo>
                <a:lnTo>
                  <a:pt x="162" y="189"/>
                </a:lnTo>
                <a:lnTo>
                  <a:pt x="122" y="214"/>
                </a:lnTo>
                <a:lnTo>
                  <a:pt x="0" y="25"/>
                </a:lnTo>
                <a:lnTo>
                  <a:pt x="40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4" name="Freeform 296"/>
          <p:cNvSpPr>
            <a:spLocks/>
          </p:cNvSpPr>
          <p:nvPr/>
        </p:nvSpPr>
        <p:spPr bwMode="auto">
          <a:xfrm>
            <a:off x="522288" y="666750"/>
            <a:ext cx="17462" cy="4763"/>
          </a:xfrm>
          <a:custGeom>
            <a:avLst/>
            <a:gdLst>
              <a:gd name="T0" fmla="*/ 0 w 40"/>
              <a:gd name="T1" fmla="*/ 0 h 12"/>
              <a:gd name="T2" fmla="*/ 20 w 40"/>
              <a:gd name="T3" fmla="*/ 12 h 12"/>
              <a:gd name="T4" fmla="*/ 40 w 40"/>
              <a:gd name="T5" fmla="*/ 0 h 12"/>
              <a:gd name="T6" fmla="*/ 0 w 40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12">
                <a:moveTo>
                  <a:pt x="0" y="0"/>
                </a:moveTo>
                <a:lnTo>
                  <a:pt x="20" y="12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5" name="Freeform 297"/>
          <p:cNvSpPr>
            <a:spLocks/>
          </p:cNvSpPr>
          <p:nvPr/>
        </p:nvSpPr>
        <p:spPr bwMode="auto">
          <a:xfrm>
            <a:off x="465138" y="666750"/>
            <a:ext cx="74612" cy="106363"/>
          </a:xfrm>
          <a:custGeom>
            <a:avLst/>
            <a:gdLst>
              <a:gd name="T0" fmla="*/ 21 w 163"/>
              <a:gd name="T1" fmla="*/ 201 h 214"/>
              <a:gd name="T2" fmla="*/ 0 w 163"/>
              <a:gd name="T3" fmla="*/ 189 h 214"/>
              <a:gd name="T4" fmla="*/ 123 w 163"/>
              <a:gd name="T5" fmla="*/ 0 h 214"/>
              <a:gd name="T6" fmla="*/ 163 w 163"/>
              <a:gd name="T7" fmla="*/ 25 h 214"/>
              <a:gd name="T8" fmla="*/ 40 w 163"/>
              <a:gd name="T9" fmla="*/ 214 h 214"/>
              <a:gd name="T10" fmla="*/ 21 w 163"/>
              <a:gd name="T11" fmla="*/ 20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214">
                <a:moveTo>
                  <a:pt x="21" y="201"/>
                </a:moveTo>
                <a:lnTo>
                  <a:pt x="0" y="189"/>
                </a:lnTo>
                <a:lnTo>
                  <a:pt x="123" y="0"/>
                </a:lnTo>
                <a:lnTo>
                  <a:pt x="163" y="25"/>
                </a:lnTo>
                <a:lnTo>
                  <a:pt x="40" y="214"/>
                </a:lnTo>
                <a:lnTo>
                  <a:pt x="21" y="20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6" name="Line 298"/>
          <p:cNvSpPr>
            <a:spLocks noChangeShapeType="1"/>
          </p:cNvSpPr>
          <p:nvPr/>
        </p:nvSpPr>
        <p:spPr bwMode="auto">
          <a:xfrm>
            <a:off x="531813" y="692150"/>
            <a:ext cx="1587" cy="3357563"/>
          </a:xfrm>
          <a:prstGeom prst="line">
            <a:avLst/>
          </a:prstGeom>
          <a:noFill/>
          <a:ln w="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7" name="Line 299"/>
          <p:cNvSpPr>
            <a:spLocks noChangeShapeType="1"/>
          </p:cNvSpPr>
          <p:nvPr/>
        </p:nvSpPr>
        <p:spPr bwMode="auto">
          <a:xfrm>
            <a:off x="222250" y="3159125"/>
            <a:ext cx="3608388" cy="317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8" name="Line 300"/>
          <p:cNvSpPr>
            <a:spLocks noChangeShapeType="1"/>
          </p:cNvSpPr>
          <p:nvPr/>
        </p:nvSpPr>
        <p:spPr bwMode="auto">
          <a:xfrm flipH="1">
            <a:off x="531813" y="1512888"/>
            <a:ext cx="31083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29" name="Line 301"/>
          <p:cNvSpPr>
            <a:spLocks noChangeShapeType="1"/>
          </p:cNvSpPr>
          <p:nvPr/>
        </p:nvSpPr>
        <p:spPr bwMode="auto">
          <a:xfrm flipH="1">
            <a:off x="531813" y="1438275"/>
            <a:ext cx="3108325" cy="1588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0" name="Line 302"/>
          <p:cNvSpPr>
            <a:spLocks noChangeShapeType="1"/>
          </p:cNvSpPr>
          <p:nvPr/>
        </p:nvSpPr>
        <p:spPr bwMode="auto">
          <a:xfrm flipH="1">
            <a:off x="531813" y="2184400"/>
            <a:ext cx="3108325" cy="3175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1" name="Line 303"/>
          <p:cNvSpPr>
            <a:spLocks noChangeShapeType="1"/>
          </p:cNvSpPr>
          <p:nvPr/>
        </p:nvSpPr>
        <p:spPr bwMode="auto">
          <a:xfrm flipH="1">
            <a:off x="531813" y="2109788"/>
            <a:ext cx="3108325" cy="1587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2" name="Line 304"/>
          <p:cNvSpPr>
            <a:spLocks noChangeShapeType="1"/>
          </p:cNvSpPr>
          <p:nvPr/>
        </p:nvSpPr>
        <p:spPr bwMode="auto">
          <a:xfrm flipH="1">
            <a:off x="531813" y="1365250"/>
            <a:ext cx="31083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3" name="Line 305"/>
          <p:cNvSpPr>
            <a:spLocks noChangeShapeType="1"/>
          </p:cNvSpPr>
          <p:nvPr/>
        </p:nvSpPr>
        <p:spPr bwMode="auto">
          <a:xfrm flipH="1">
            <a:off x="531813" y="1292225"/>
            <a:ext cx="3108325" cy="1588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4" name="Line 306"/>
          <p:cNvSpPr>
            <a:spLocks noChangeShapeType="1"/>
          </p:cNvSpPr>
          <p:nvPr/>
        </p:nvSpPr>
        <p:spPr bwMode="auto">
          <a:xfrm flipH="1">
            <a:off x="531813" y="2035175"/>
            <a:ext cx="3108325" cy="3175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5" name="Line 307"/>
          <p:cNvSpPr>
            <a:spLocks noChangeShapeType="1"/>
          </p:cNvSpPr>
          <p:nvPr/>
        </p:nvSpPr>
        <p:spPr bwMode="auto">
          <a:xfrm flipH="1">
            <a:off x="531813" y="1217613"/>
            <a:ext cx="31083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6" name="Line 308"/>
          <p:cNvSpPr>
            <a:spLocks noChangeShapeType="1"/>
          </p:cNvSpPr>
          <p:nvPr/>
        </p:nvSpPr>
        <p:spPr bwMode="auto">
          <a:xfrm flipH="1">
            <a:off x="531813" y="1962150"/>
            <a:ext cx="3108325" cy="1588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7" name="Line 309"/>
          <p:cNvSpPr>
            <a:spLocks noChangeShapeType="1"/>
          </p:cNvSpPr>
          <p:nvPr/>
        </p:nvSpPr>
        <p:spPr bwMode="auto">
          <a:xfrm flipH="1">
            <a:off x="531813" y="1143000"/>
            <a:ext cx="3108325" cy="3175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8" name="Line 310"/>
          <p:cNvSpPr>
            <a:spLocks noChangeShapeType="1"/>
          </p:cNvSpPr>
          <p:nvPr/>
        </p:nvSpPr>
        <p:spPr bwMode="auto">
          <a:xfrm flipH="1">
            <a:off x="531813" y="1887538"/>
            <a:ext cx="3108325" cy="1587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39" name="Line 311"/>
          <p:cNvSpPr>
            <a:spLocks noChangeShapeType="1"/>
          </p:cNvSpPr>
          <p:nvPr/>
        </p:nvSpPr>
        <p:spPr bwMode="auto">
          <a:xfrm flipH="1">
            <a:off x="531813" y="1068388"/>
            <a:ext cx="3108325" cy="1587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0" name="Line 312"/>
          <p:cNvSpPr>
            <a:spLocks noChangeShapeType="1"/>
          </p:cNvSpPr>
          <p:nvPr/>
        </p:nvSpPr>
        <p:spPr bwMode="auto">
          <a:xfrm flipH="1">
            <a:off x="531813" y="1811338"/>
            <a:ext cx="3108325" cy="4762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1" name="Line 313"/>
          <p:cNvSpPr>
            <a:spLocks noChangeShapeType="1"/>
          </p:cNvSpPr>
          <p:nvPr/>
        </p:nvSpPr>
        <p:spPr bwMode="auto">
          <a:xfrm flipH="1">
            <a:off x="531813" y="993775"/>
            <a:ext cx="31083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2" name="Line 314"/>
          <p:cNvSpPr>
            <a:spLocks noChangeShapeType="1"/>
          </p:cNvSpPr>
          <p:nvPr/>
        </p:nvSpPr>
        <p:spPr bwMode="auto">
          <a:xfrm flipH="1">
            <a:off x="531813" y="1738313"/>
            <a:ext cx="3108325" cy="1587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3" name="Line 315"/>
          <p:cNvSpPr>
            <a:spLocks noChangeShapeType="1"/>
          </p:cNvSpPr>
          <p:nvPr/>
        </p:nvSpPr>
        <p:spPr bwMode="auto">
          <a:xfrm flipH="1">
            <a:off x="531813" y="920750"/>
            <a:ext cx="3108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4" name="Line 316"/>
          <p:cNvSpPr>
            <a:spLocks noChangeShapeType="1"/>
          </p:cNvSpPr>
          <p:nvPr/>
        </p:nvSpPr>
        <p:spPr bwMode="auto">
          <a:xfrm flipH="1">
            <a:off x="531813" y="1663700"/>
            <a:ext cx="3108325" cy="1588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5" name="Line 317"/>
          <p:cNvSpPr>
            <a:spLocks noChangeShapeType="1"/>
          </p:cNvSpPr>
          <p:nvPr/>
        </p:nvSpPr>
        <p:spPr bwMode="auto">
          <a:xfrm flipH="1">
            <a:off x="531813" y="849313"/>
            <a:ext cx="3108325" cy="1587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6" name="Line 318"/>
          <p:cNvSpPr>
            <a:spLocks noChangeShapeType="1"/>
          </p:cNvSpPr>
          <p:nvPr/>
        </p:nvSpPr>
        <p:spPr bwMode="auto">
          <a:xfrm flipH="1">
            <a:off x="531813" y="1589088"/>
            <a:ext cx="3108325" cy="3175"/>
          </a:xfrm>
          <a:prstGeom prst="line">
            <a:avLst/>
          </a:prstGeom>
          <a:noFill/>
          <a:ln w="3175">
            <a:solidFill>
              <a:srgbClr val="00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7" name="Line 319"/>
          <p:cNvSpPr>
            <a:spLocks noChangeShapeType="1"/>
          </p:cNvSpPr>
          <p:nvPr/>
        </p:nvSpPr>
        <p:spPr bwMode="auto">
          <a:xfrm flipH="1">
            <a:off x="531813" y="769938"/>
            <a:ext cx="3108325" cy="3175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8" name="Freeform 320"/>
          <p:cNvSpPr>
            <a:spLocks/>
          </p:cNvSpPr>
          <p:nvPr/>
        </p:nvSpPr>
        <p:spPr bwMode="auto">
          <a:xfrm>
            <a:off x="539750" y="1492250"/>
            <a:ext cx="3095625" cy="36513"/>
          </a:xfrm>
          <a:custGeom>
            <a:avLst/>
            <a:gdLst>
              <a:gd name="T0" fmla="*/ 0 w 7452"/>
              <a:gd name="T1" fmla="*/ 48 h 96"/>
              <a:gd name="T2" fmla="*/ 0 w 7452"/>
              <a:gd name="T3" fmla="*/ 96 h 96"/>
              <a:gd name="T4" fmla="*/ 7452 w 7452"/>
              <a:gd name="T5" fmla="*/ 96 h 96"/>
              <a:gd name="T6" fmla="*/ 7452 w 7452"/>
              <a:gd name="T7" fmla="*/ 0 h 96"/>
              <a:gd name="T8" fmla="*/ 0 w 7452"/>
              <a:gd name="T9" fmla="*/ 0 h 96"/>
              <a:gd name="T10" fmla="*/ 0 w 7452"/>
              <a:gd name="T11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52" h="96">
                <a:moveTo>
                  <a:pt x="0" y="48"/>
                </a:moveTo>
                <a:lnTo>
                  <a:pt x="0" y="96"/>
                </a:lnTo>
                <a:lnTo>
                  <a:pt x="7452" y="96"/>
                </a:lnTo>
                <a:lnTo>
                  <a:pt x="745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49" name="Freeform 321"/>
          <p:cNvSpPr>
            <a:spLocks/>
          </p:cNvSpPr>
          <p:nvPr/>
        </p:nvSpPr>
        <p:spPr bwMode="auto">
          <a:xfrm>
            <a:off x="506413" y="1476375"/>
            <a:ext cx="52387" cy="58738"/>
          </a:xfrm>
          <a:custGeom>
            <a:avLst/>
            <a:gdLst>
              <a:gd name="T0" fmla="*/ 0 w 116"/>
              <a:gd name="T1" fmla="*/ 53 h 117"/>
              <a:gd name="T2" fmla="*/ 1 w 116"/>
              <a:gd name="T3" fmla="*/ 43 h 117"/>
              <a:gd name="T4" fmla="*/ 4 w 116"/>
              <a:gd name="T5" fmla="*/ 34 h 117"/>
              <a:gd name="T6" fmla="*/ 8 w 116"/>
              <a:gd name="T7" fmla="*/ 27 h 117"/>
              <a:gd name="T8" fmla="*/ 14 w 116"/>
              <a:gd name="T9" fmla="*/ 19 h 117"/>
              <a:gd name="T10" fmla="*/ 20 w 116"/>
              <a:gd name="T11" fmla="*/ 14 h 117"/>
              <a:gd name="T12" fmla="*/ 27 w 116"/>
              <a:gd name="T13" fmla="*/ 8 h 117"/>
              <a:gd name="T14" fmla="*/ 34 w 116"/>
              <a:gd name="T15" fmla="*/ 5 h 117"/>
              <a:gd name="T16" fmla="*/ 42 w 116"/>
              <a:gd name="T17" fmla="*/ 2 h 117"/>
              <a:gd name="T18" fmla="*/ 50 w 116"/>
              <a:gd name="T19" fmla="*/ 1 h 117"/>
              <a:gd name="T20" fmla="*/ 59 w 116"/>
              <a:gd name="T21" fmla="*/ 0 h 117"/>
              <a:gd name="T22" fmla="*/ 67 w 116"/>
              <a:gd name="T23" fmla="*/ 1 h 117"/>
              <a:gd name="T24" fmla="*/ 74 w 116"/>
              <a:gd name="T25" fmla="*/ 2 h 117"/>
              <a:gd name="T26" fmla="*/ 83 w 116"/>
              <a:gd name="T27" fmla="*/ 5 h 117"/>
              <a:gd name="T28" fmla="*/ 89 w 116"/>
              <a:gd name="T29" fmla="*/ 8 h 117"/>
              <a:gd name="T30" fmla="*/ 96 w 116"/>
              <a:gd name="T31" fmla="*/ 14 h 117"/>
              <a:gd name="T32" fmla="*/ 102 w 116"/>
              <a:gd name="T33" fmla="*/ 19 h 117"/>
              <a:gd name="T34" fmla="*/ 107 w 116"/>
              <a:gd name="T35" fmla="*/ 26 h 117"/>
              <a:gd name="T36" fmla="*/ 111 w 116"/>
              <a:gd name="T37" fmla="*/ 33 h 117"/>
              <a:gd name="T38" fmla="*/ 114 w 116"/>
              <a:gd name="T39" fmla="*/ 42 h 117"/>
              <a:gd name="T40" fmla="*/ 116 w 116"/>
              <a:gd name="T41" fmla="*/ 50 h 117"/>
              <a:gd name="T42" fmla="*/ 116 w 116"/>
              <a:gd name="T43" fmla="*/ 61 h 117"/>
              <a:gd name="T44" fmla="*/ 115 w 116"/>
              <a:gd name="T45" fmla="*/ 71 h 117"/>
              <a:gd name="T46" fmla="*/ 113 w 116"/>
              <a:gd name="T47" fmla="*/ 80 h 117"/>
              <a:gd name="T48" fmla="*/ 109 w 116"/>
              <a:gd name="T49" fmla="*/ 87 h 117"/>
              <a:gd name="T50" fmla="*/ 104 w 116"/>
              <a:gd name="T51" fmla="*/ 95 h 117"/>
              <a:gd name="T52" fmla="*/ 98 w 116"/>
              <a:gd name="T53" fmla="*/ 101 h 117"/>
              <a:gd name="T54" fmla="*/ 91 w 116"/>
              <a:gd name="T55" fmla="*/ 107 h 117"/>
              <a:gd name="T56" fmla="*/ 85 w 116"/>
              <a:gd name="T57" fmla="*/ 111 h 117"/>
              <a:gd name="T58" fmla="*/ 77 w 116"/>
              <a:gd name="T59" fmla="*/ 114 h 117"/>
              <a:gd name="T60" fmla="*/ 69 w 116"/>
              <a:gd name="T61" fmla="*/ 116 h 117"/>
              <a:gd name="T62" fmla="*/ 61 w 116"/>
              <a:gd name="T63" fmla="*/ 117 h 117"/>
              <a:gd name="T64" fmla="*/ 53 w 116"/>
              <a:gd name="T65" fmla="*/ 117 h 117"/>
              <a:gd name="T66" fmla="*/ 44 w 116"/>
              <a:gd name="T67" fmla="*/ 115 h 117"/>
              <a:gd name="T68" fmla="*/ 36 w 116"/>
              <a:gd name="T69" fmla="*/ 113 h 117"/>
              <a:gd name="T70" fmla="*/ 29 w 116"/>
              <a:gd name="T71" fmla="*/ 109 h 117"/>
              <a:gd name="T72" fmla="*/ 21 w 116"/>
              <a:gd name="T73" fmla="*/ 104 h 117"/>
              <a:gd name="T74" fmla="*/ 15 w 116"/>
              <a:gd name="T75" fmla="*/ 99 h 117"/>
              <a:gd name="T76" fmla="*/ 9 w 116"/>
              <a:gd name="T77" fmla="*/ 93 h 117"/>
              <a:gd name="T78" fmla="*/ 5 w 116"/>
              <a:gd name="T79" fmla="*/ 85 h 117"/>
              <a:gd name="T80" fmla="*/ 2 w 116"/>
              <a:gd name="T81" fmla="*/ 77 h 117"/>
              <a:gd name="T82" fmla="*/ 0 w 116"/>
              <a:gd name="T83" fmla="*/ 69 h 117"/>
              <a:gd name="T84" fmla="*/ 0 w 116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0" y="49"/>
                </a:lnTo>
                <a:lnTo>
                  <a:pt x="1" y="46"/>
                </a:lnTo>
                <a:lnTo>
                  <a:pt x="1" y="43"/>
                </a:lnTo>
                <a:lnTo>
                  <a:pt x="2" y="40"/>
                </a:lnTo>
                <a:lnTo>
                  <a:pt x="3" y="37"/>
                </a:lnTo>
                <a:lnTo>
                  <a:pt x="4" y="34"/>
                </a:lnTo>
                <a:lnTo>
                  <a:pt x="5" y="31"/>
                </a:lnTo>
                <a:lnTo>
                  <a:pt x="7" y="29"/>
                </a:lnTo>
                <a:lnTo>
                  <a:pt x="8" y="27"/>
                </a:lnTo>
                <a:lnTo>
                  <a:pt x="9" y="23"/>
                </a:lnTo>
                <a:lnTo>
                  <a:pt x="12" y="21"/>
                </a:lnTo>
                <a:lnTo>
                  <a:pt x="14" y="19"/>
                </a:lnTo>
                <a:lnTo>
                  <a:pt x="16" y="17"/>
                </a:lnTo>
                <a:lnTo>
                  <a:pt x="18" y="15"/>
                </a:lnTo>
                <a:lnTo>
                  <a:pt x="20" y="14"/>
                </a:lnTo>
                <a:lnTo>
                  <a:pt x="22" y="12"/>
                </a:lnTo>
                <a:lnTo>
                  <a:pt x="25" y="10"/>
                </a:lnTo>
                <a:lnTo>
                  <a:pt x="27" y="8"/>
                </a:lnTo>
                <a:lnTo>
                  <a:pt x="29" y="7"/>
                </a:lnTo>
                <a:lnTo>
                  <a:pt x="32" y="6"/>
                </a:lnTo>
                <a:lnTo>
                  <a:pt x="34" y="5"/>
                </a:lnTo>
                <a:lnTo>
                  <a:pt x="36" y="4"/>
                </a:lnTo>
                <a:lnTo>
                  <a:pt x="40" y="3"/>
                </a:lnTo>
                <a:lnTo>
                  <a:pt x="42" y="2"/>
                </a:lnTo>
                <a:lnTo>
                  <a:pt x="45" y="2"/>
                </a:lnTo>
                <a:lnTo>
                  <a:pt x="47" y="1"/>
                </a:lnTo>
                <a:lnTo>
                  <a:pt x="50" y="1"/>
                </a:lnTo>
                <a:lnTo>
                  <a:pt x="53" y="0"/>
                </a:lnTo>
                <a:lnTo>
                  <a:pt x="56" y="0"/>
                </a:lnTo>
                <a:lnTo>
                  <a:pt x="59" y="0"/>
                </a:lnTo>
                <a:lnTo>
                  <a:pt x="61" y="0"/>
                </a:lnTo>
                <a:lnTo>
                  <a:pt x="64" y="0"/>
                </a:lnTo>
                <a:lnTo>
                  <a:pt x="67" y="1"/>
                </a:lnTo>
                <a:lnTo>
                  <a:pt x="70" y="1"/>
                </a:lnTo>
                <a:lnTo>
                  <a:pt x="72" y="2"/>
                </a:lnTo>
                <a:lnTo>
                  <a:pt x="74" y="2"/>
                </a:lnTo>
                <a:lnTo>
                  <a:pt x="77" y="3"/>
                </a:lnTo>
                <a:lnTo>
                  <a:pt x="80" y="4"/>
                </a:lnTo>
                <a:lnTo>
                  <a:pt x="83" y="5"/>
                </a:lnTo>
                <a:lnTo>
                  <a:pt x="85" y="6"/>
                </a:lnTo>
                <a:lnTo>
                  <a:pt x="87" y="7"/>
                </a:lnTo>
                <a:lnTo>
                  <a:pt x="89" y="8"/>
                </a:lnTo>
                <a:lnTo>
                  <a:pt x="91" y="10"/>
                </a:lnTo>
                <a:lnTo>
                  <a:pt x="94" y="12"/>
                </a:lnTo>
                <a:lnTo>
                  <a:pt x="96" y="14"/>
                </a:lnTo>
                <a:lnTo>
                  <a:pt x="98" y="16"/>
                </a:lnTo>
                <a:lnTo>
                  <a:pt x="100" y="17"/>
                </a:lnTo>
                <a:lnTo>
                  <a:pt x="102" y="19"/>
                </a:lnTo>
                <a:lnTo>
                  <a:pt x="103" y="21"/>
                </a:lnTo>
                <a:lnTo>
                  <a:pt x="105" y="23"/>
                </a:lnTo>
                <a:lnTo>
                  <a:pt x="107" y="26"/>
                </a:lnTo>
                <a:lnTo>
                  <a:pt x="109" y="29"/>
                </a:lnTo>
                <a:lnTo>
                  <a:pt x="110" y="31"/>
                </a:lnTo>
                <a:lnTo>
                  <a:pt x="111" y="33"/>
                </a:lnTo>
                <a:lnTo>
                  <a:pt x="112" y="36"/>
                </a:lnTo>
                <a:lnTo>
                  <a:pt x="113" y="40"/>
                </a:lnTo>
                <a:lnTo>
                  <a:pt x="114" y="42"/>
                </a:lnTo>
                <a:lnTo>
                  <a:pt x="115" y="45"/>
                </a:lnTo>
                <a:lnTo>
                  <a:pt x="115" y="48"/>
                </a:lnTo>
                <a:lnTo>
                  <a:pt x="116" y="50"/>
                </a:lnTo>
                <a:lnTo>
                  <a:pt x="116" y="54"/>
                </a:lnTo>
                <a:lnTo>
                  <a:pt x="116" y="57"/>
                </a:lnTo>
                <a:lnTo>
                  <a:pt x="116" y="61"/>
                </a:lnTo>
                <a:lnTo>
                  <a:pt x="116" y="64"/>
                </a:lnTo>
                <a:lnTo>
                  <a:pt x="115" y="68"/>
                </a:lnTo>
                <a:lnTo>
                  <a:pt x="115" y="71"/>
                </a:lnTo>
                <a:lnTo>
                  <a:pt x="114" y="73"/>
                </a:lnTo>
                <a:lnTo>
                  <a:pt x="113" y="76"/>
                </a:lnTo>
                <a:lnTo>
                  <a:pt x="113" y="80"/>
                </a:lnTo>
                <a:lnTo>
                  <a:pt x="112" y="83"/>
                </a:lnTo>
                <a:lnTo>
                  <a:pt x="110" y="85"/>
                </a:lnTo>
                <a:lnTo>
                  <a:pt x="109" y="87"/>
                </a:lnTo>
                <a:lnTo>
                  <a:pt x="108" y="90"/>
                </a:lnTo>
                <a:lnTo>
                  <a:pt x="105" y="93"/>
                </a:lnTo>
                <a:lnTo>
                  <a:pt x="104" y="95"/>
                </a:lnTo>
                <a:lnTo>
                  <a:pt x="102" y="97"/>
                </a:lnTo>
                <a:lnTo>
                  <a:pt x="100" y="99"/>
                </a:lnTo>
                <a:lnTo>
                  <a:pt x="98" y="101"/>
                </a:lnTo>
                <a:lnTo>
                  <a:pt x="96" y="103"/>
                </a:lnTo>
                <a:lnTo>
                  <a:pt x="94" y="104"/>
                </a:lnTo>
                <a:lnTo>
                  <a:pt x="91" y="107"/>
                </a:lnTo>
                <a:lnTo>
                  <a:pt x="89" y="108"/>
                </a:lnTo>
                <a:lnTo>
                  <a:pt x="87" y="109"/>
                </a:lnTo>
                <a:lnTo>
                  <a:pt x="85" y="111"/>
                </a:lnTo>
                <a:lnTo>
                  <a:pt x="82" y="112"/>
                </a:lnTo>
                <a:lnTo>
                  <a:pt x="80" y="113"/>
                </a:lnTo>
                <a:lnTo>
                  <a:pt x="77" y="114"/>
                </a:lnTo>
                <a:lnTo>
                  <a:pt x="74" y="114"/>
                </a:lnTo>
                <a:lnTo>
                  <a:pt x="72" y="115"/>
                </a:lnTo>
                <a:lnTo>
                  <a:pt x="69" y="116"/>
                </a:lnTo>
                <a:lnTo>
                  <a:pt x="67" y="116"/>
                </a:lnTo>
                <a:lnTo>
                  <a:pt x="63" y="116"/>
                </a:lnTo>
                <a:lnTo>
                  <a:pt x="61" y="117"/>
                </a:lnTo>
                <a:lnTo>
                  <a:pt x="58" y="117"/>
                </a:lnTo>
                <a:lnTo>
                  <a:pt x="56" y="117"/>
                </a:lnTo>
                <a:lnTo>
                  <a:pt x="53" y="117"/>
                </a:lnTo>
                <a:lnTo>
                  <a:pt x="49" y="116"/>
                </a:lnTo>
                <a:lnTo>
                  <a:pt x="47" y="116"/>
                </a:lnTo>
                <a:lnTo>
                  <a:pt x="44" y="115"/>
                </a:lnTo>
                <a:lnTo>
                  <a:pt x="42" y="115"/>
                </a:lnTo>
                <a:lnTo>
                  <a:pt x="39" y="114"/>
                </a:lnTo>
                <a:lnTo>
                  <a:pt x="36" y="113"/>
                </a:lnTo>
                <a:lnTo>
                  <a:pt x="33" y="112"/>
                </a:lnTo>
                <a:lnTo>
                  <a:pt x="31" y="111"/>
                </a:lnTo>
                <a:lnTo>
                  <a:pt x="29" y="109"/>
                </a:lnTo>
                <a:lnTo>
                  <a:pt x="26" y="108"/>
                </a:lnTo>
                <a:lnTo>
                  <a:pt x="23" y="107"/>
                </a:lnTo>
                <a:lnTo>
                  <a:pt x="21" y="104"/>
                </a:lnTo>
                <a:lnTo>
                  <a:pt x="19" y="102"/>
                </a:lnTo>
                <a:lnTo>
                  <a:pt x="17" y="101"/>
                </a:lnTo>
                <a:lnTo>
                  <a:pt x="15" y="99"/>
                </a:lnTo>
                <a:lnTo>
                  <a:pt x="13" y="97"/>
                </a:lnTo>
                <a:lnTo>
                  <a:pt x="12" y="95"/>
                </a:lnTo>
                <a:lnTo>
                  <a:pt x="9" y="93"/>
                </a:lnTo>
                <a:lnTo>
                  <a:pt x="8" y="90"/>
                </a:lnTo>
                <a:lnTo>
                  <a:pt x="6" y="87"/>
                </a:lnTo>
                <a:lnTo>
                  <a:pt x="5" y="85"/>
                </a:lnTo>
                <a:lnTo>
                  <a:pt x="4" y="83"/>
                </a:lnTo>
                <a:lnTo>
                  <a:pt x="3" y="80"/>
                </a:lnTo>
                <a:lnTo>
                  <a:pt x="2" y="77"/>
                </a:lnTo>
                <a:lnTo>
                  <a:pt x="1" y="74"/>
                </a:lnTo>
                <a:lnTo>
                  <a:pt x="1" y="71"/>
                </a:lnTo>
                <a:lnTo>
                  <a:pt x="0" y="69"/>
                </a:lnTo>
                <a:lnTo>
                  <a:pt x="0" y="66"/>
                </a:lnTo>
                <a:lnTo>
                  <a:pt x="0" y="62"/>
                </a:lnTo>
                <a:lnTo>
                  <a:pt x="0" y="59"/>
                </a:lnTo>
                <a:close/>
              </a:path>
            </a:pathLst>
          </a:custGeom>
          <a:solidFill>
            <a:srgbClr val="CC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0" name="Freeform 322"/>
          <p:cNvSpPr>
            <a:spLocks/>
          </p:cNvSpPr>
          <p:nvPr/>
        </p:nvSpPr>
        <p:spPr bwMode="auto">
          <a:xfrm>
            <a:off x="506413" y="1476375"/>
            <a:ext cx="52387" cy="58738"/>
          </a:xfrm>
          <a:custGeom>
            <a:avLst/>
            <a:gdLst>
              <a:gd name="T0" fmla="*/ 0 w 116"/>
              <a:gd name="T1" fmla="*/ 53 h 117"/>
              <a:gd name="T2" fmla="*/ 1 w 116"/>
              <a:gd name="T3" fmla="*/ 43 h 117"/>
              <a:gd name="T4" fmla="*/ 4 w 116"/>
              <a:gd name="T5" fmla="*/ 34 h 117"/>
              <a:gd name="T6" fmla="*/ 8 w 116"/>
              <a:gd name="T7" fmla="*/ 27 h 117"/>
              <a:gd name="T8" fmla="*/ 14 w 116"/>
              <a:gd name="T9" fmla="*/ 19 h 117"/>
              <a:gd name="T10" fmla="*/ 20 w 116"/>
              <a:gd name="T11" fmla="*/ 14 h 117"/>
              <a:gd name="T12" fmla="*/ 27 w 116"/>
              <a:gd name="T13" fmla="*/ 8 h 117"/>
              <a:gd name="T14" fmla="*/ 34 w 116"/>
              <a:gd name="T15" fmla="*/ 5 h 117"/>
              <a:gd name="T16" fmla="*/ 42 w 116"/>
              <a:gd name="T17" fmla="*/ 2 h 117"/>
              <a:gd name="T18" fmla="*/ 50 w 116"/>
              <a:gd name="T19" fmla="*/ 1 h 117"/>
              <a:gd name="T20" fmla="*/ 59 w 116"/>
              <a:gd name="T21" fmla="*/ 0 h 117"/>
              <a:gd name="T22" fmla="*/ 67 w 116"/>
              <a:gd name="T23" fmla="*/ 1 h 117"/>
              <a:gd name="T24" fmla="*/ 74 w 116"/>
              <a:gd name="T25" fmla="*/ 2 h 117"/>
              <a:gd name="T26" fmla="*/ 83 w 116"/>
              <a:gd name="T27" fmla="*/ 5 h 117"/>
              <a:gd name="T28" fmla="*/ 89 w 116"/>
              <a:gd name="T29" fmla="*/ 8 h 117"/>
              <a:gd name="T30" fmla="*/ 96 w 116"/>
              <a:gd name="T31" fmla="*/ 14 h 117"/>
              <a:gd name="T32" fmla="*/ 102 w 116"/>
              <a:gd name="T33" fmla="*/ 19 h 117"/>
              <a:gd name="T34" fmla="*/ 107 w 116"/>
              <a:gd name="T35" fmla="*/ 26 h 117"/>
              <a:gd name="T36" fmla="*/ 111 w 116"/>
              <a:gd name="T37" fmla="*/ 33 h 117"/>
              <a:gd name="T38" fmla="*/ 114 w 116"/>
              <a:gd name="T39" fmla="*/ 42 h 117"/>
              <a:gd name="T40" fmla="*/ 116 w 116"/>
              <a:gd name="T41" fmla="*/ 50 h 117"/>
              <a:gd name="T42" fmla="*/ 116 w 116"/>
              <a:gd name="T43" fmla="*/ 61 h 117"/>
              <a:gd name="T44" fmla="*/ 115 w 116"/>
              <a:gd name="T45" fmla="*/ 71 h 117"/>
              <a:gd name="T46" fmla="*/ 113 w 116"/>
              <a:gd name="T47" fmla="*/ 80 h 117"/>
              <a:gd name="T48" fmla="*/ 109 w 116"/>
              <a:gd name="T49" fmla="*/ 87 h 117"/>
              <a:gd name="T50" fmla="*/ 104 w 116"/>
              <a:gd name="T51" fmla="*/ 95 h 117"/>
              <a:gd name="T52" fmla="*/ 98 w 116"/>
              <a:gd name="T53" fmla="*/ 101 h 117"/>
              <a:gd name="T54" fmla="*/ 91 w 116"/>
              <a:gd name="T55" fmla="*/ 107 h 117"/>
              <a:gd name="T56" fmla="*/ 85 w 116"/>
              <a:gd name="T57" fmla="*/ 111 h 117"/>
              <a:gd name="T58" fmla="*/ 77 w 116"/>
              <a:gd name="T59" fmla="*/ 114 h 117"/>
              <a:gd name="T60" fmla="*/ 69 w 116"/>
              <a:gd name="T61" fmla="*/ 116 h 117"/>
              <a:gd name="T62" fmla="*/ 61 w 116"/>
              <a:gd name="T63" fmla="*/ 117 h 117"/>
              <a:gd name="T64" fmla="*/ 53 w 116"/>
              <a:gd name="T65" fmla="*/ 117 h 117"/>
              <a:gd name="T66" fmla="*/ 44 w 116"/>
              <a:gd name="T67" fmla="*/ 115 h 117"/>
              <a:gd name="T68" fmla="*/ 36 w 116"/>
              <a:gd name="T69" fmla="*/ 113 h 117"/>
              <a:gd name="T70" fmla="*/ 29 w 116"/>
              <a:gd name="T71" fmla="*/ 109 h 117"/>
              <a:gd name="T72" fmla="*/ 21 w 116"/>
              <a:gd name="T73" fmla="*/ 104 h 117"/>
              <a:gd name="T74" fmla="*/ 15 w 116"/>
              <a:gd name="T75" fmla="*/ 99 h 117"/>
              <a:gd name="T76" fmla="*/ 9 w 116"/>
              <a:gd name="T77" fmla="*/ 93 h 117"/>
              <a:gd name="T78" fmla="*/ 5 w 116"/>
              <a:gd name="T79" fmla="*/ 85 h 117"/>
              <a:gd name="T80" fmla="*/ 2 w 116"/>
              <a:gd name="T81" fmla="*/ 77 h 117"/>
              <a:gd name="T82" fmla="*/ 0 w 116"/>
              <a:gd name="T83" fmla="*/ 69 h 117"/>
              <a:gd name="T84" fmla="*/ 0 w 116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0" y="49"/>
                </a:lnTo>
                <a:lnTo>
                  <a:pt x="1" y="46"/>
                </a:lnTo>
                <a:lnTo>
                  <a:pt x="1" y="43"/>
                </a:lnTo>
                <a:lnTo>
                  <a:pt x="2" y="40"/>
                </a:lnTo>
                <a:lnTo>
                  <a:pt x="3" y="37"/>
                </a:lnTo>
                <a:lnTo>
                  <a:pt x="4" y="34"/>
                </a:lnTo>
                <a:lnTo>
                  <a:pt x="5" y="31"/>
                </a:lnTo>
                <a:lnTo>
                  <a:pt x="7" y="29"/>
                </a:lnTo>
                <a:lnTo>
                  <a:pt x="8" y="27"/>
                </a:lnTo>
                <a:lnTo>
                  <a:pt x="9" y="23"/>
                </a:lnTo>
                <a:lnTo>
                  <a:pt x="12" y="21"/>
                </a:lnTo>
                <a:lnTo>
                  <a:pt x="14" y="19"/>
                </a:lnTo>
                <a:lnTo>
                  <a:pt x="16" y="17"/>
                </a:lnTo>
                <a:lnTo>
                  <a:pt x="18" y="15"/>
                </a:lnTo>
                <a:lnTo>
                  <a:pt x="20" y="14"/>
                </a:lnTo>
                <a:lnTo>
                  <a:pt x="22" y="12"/>
                </a:lnTo>
                <a:lnTo>
                  <a:pt x="25" y="10"/>
                </a:lnTo>
                <a:lnTo>
                  <a:pt x="27" y="8"/>
                </a:lnTo>
                <a:lnTo>
                  <a:pt x="29" y="7"/>
                </a:lnTo>
                <a:lnTo>
                  <a:pt x="32" y="6"/>
                </a:lnTo>
                <a:lnTo>
                  <a:pt x="34" y="5"/>
                </a:lnTo>
                <a:lnTo>
                  <a:pt x="36" y="4"/>
                </a:lnTo>
                <a:lnTo>
                  <a:pt x="40" y="3"/>
                </a:lnTo>
                <a:lnTo>
                  <a:pt x="42" y="2"/>
                </a:lnTo>
                <a:lnTo>
                  <a:pt x="45" y="2"/>
                </a:lnTo>
                <a:lnTo>
                  <a:pt x="47" y="1"/>
                </a:lnTo>
                <a:lnTo>
                  <a:pt x="50" y="1"/>
                </a:lnTo>
                <a:lnTo>
                  <a:pt x="53" y="0"/>
                </a:lnTo>
                <a:lnTo>
                  <a:pt x="56" y="0"/>
                </a:lnTo>
                <a:lnTo>
                  <a:pt x="59" y="0"/>
                </a:lnTo>
                <a:lnTo>
                  <a:pt x="61" y="0"/>
                </a:lnTo>
                <a:lnTo>
                  <a:pt x="64" y="0"/>
                </a:lnTo>
                <a:lnTo>
                  <a:pt x="67" y="1"/>
                </a:lnTo>
                <a:lnTo>
                  <a:pt x="70" y="1"/>
                </a:lnTo>
                <a:lnTo>
                  <a:pt x="72" y="2"/>
                </a:lnTo>
                <a:lnTo>
                  <a:pt x="74" y="2"/>
                </a:lnTo>
                <a:lnTo>
                  <a:pt x="77" y="3"/>
                </a:lnTo>
                <a:lnTo>
                  <a:pt x="80" y="4"/>
                </a:lnTo>
                <a:lnTo>
                  <a:pt x="83" y="5"/>
                </a:lnTo>
                <a:lnTo>
                  <a:pt x="85" y="6"/>
                </a:lnTo>
                <a:lnTo>
                  <a:pt x="87" y="7"/>
                </a:lnTo>
                <a:lnTo>
                  <a:pt x="89" y="8"/>
                </a:lnTo>
                <a:lnTo>
                  <a:pt x="91" y="10"/>
                </a:lnTo>
                <a:lnTo>
                  <a:pt x="94" y="12"/>
                </a:lnTo>
                <a:lnTo>
                  <a:pt x="96" y="14"/>
                </a:lnTo>
                <a:lnTo>
                  <a:pt x="98" y="16"/>
                </a:lnTo>
                <a:lnTo>
                  <a:pt x="100" y="17"/>
                </a:lnTo>
                <a:lnTo>
                  <a:pt x="102" y="19"/>
                </a:lnTo>
                <a:lnTo>
                  <a:pt x="103" y="21"/>
                </a:lnTo>
                <a:lnTo>
                  <a:pt x="105" y="23"/>
                </a:lnTo>
                <a:lnTo>
                  <a:pt x="107" y="26"/>
                </a:lnTo>
                <a:lnTo>
                  <a:pt x="109" y="29"/>
                </a:lnTo>
                <a:lnTo>
                  <a:pt x="110" y="31"/>
                </a:lnTo>
                <a:lnTo>
                  <a:pt x="111" y="33"/>
                </a:lnTo>
                <a:lnTo>
                  <a:pt x="112" y="36"/>
                </a:lnTo>
                <a:lnTo>
                  <a:pt x="113" y="40"/>
                </a:lnTo>
                <a:lnTo>
                  <a:pt x="114" y="42"/>
                </a:lnTo>
                <a:lnTo>
                  <a:pt x="115" y="45"/>
                </a:lnTo>
                <a:lnTo>
                  <a:pt x="115" y="48"/>
                </a:lnTo>
                <a:lnTo>
                  <a:pt x="116" y="50"/>
                </a:lnTo>
                <a:lnTo>
                  <a:pt x="116" y="54"/>
                </a:lnTo>
                <a:lnTo>
                  <a:pt x="116" y="57"/>
                </a:lnTo>
                <a:lnTo>
                  <a:pt x="116" y="61"/>
                </a:lnTo>
                <a:lnTo>
                  <a:pt x="116" y="64"/>
                </a:lnTo>
                <a:lnTo>
                  <a:pt x="115" y="68"/>
                </a:lnTo>
                <a:lnTo>
                  <a:pt x="115" y="71"/>
                </a:lnTo>
                <a:lnTo>
                  <a:pt x="114" y="73"/>
                </a:lnTo>
                <a:lnTo>
                  <a:pt x="113" y="76"/>
                </a:lnTo>
                <a:lnTo>
                  <a:pt x="113" y="80"/>
                </a:lnTo>
                <a:lnTo>
                  <a:pt x="112" y="83"/>
                </a:lnTo>
                <a:lnTo>
                  <a:pt x="110" y="85"/>
                </a:lnTo>
                <a:lnTo>
                  <a:pt x="109" y="87"/>
                </a:lnTo>
                <a:lnTo>
                  <a:pt x="108" y="90"/>
                </a:lnTo>
                <a:lnTo>
                  <a:pt x="105" y="93"/>
                </a:lnTo>
                <a:lnTo>
                  <a:pt x="104" y="95"/>
                </a:lnTo>
                <a:lnTo>
                  <a:pt x="102" y="97"/>
                </a:lnTo>
                <a:lnTo>
                  <a:pt x="100" y="99"/>
                </a:lnTo>
                <a:lnTo>
                  <a:pt x="98" y="101"/>
                </a:lnTo>
                <a:lnTo>
                  <a:pt x="96" y="103"/>
                </a:lnTo>
                <a:lnTo>
                  <a:pt x="94" y="104"/>
                </a:lnTo>
                <a:lnTo>
                  <a:pt x="91" y="107"/>
                </a:lnTo>
                <a:lnTo>
                  <a:pt x="89" y="108"/>
                </a:lnTo>
                <a:lnTo>
                  <a:pt x="87" y="109"/>
                </a:lnTo>
                <a:lnTo>
                  <a:pt x="85" y="111"/>
                </a:lnTo>
                <a:lnTo>
                  <a:pt x="82" y="112"/>
                </a:lnTo>
                <a:lnTo>
                  <a:pt x="80" y="113"/>
                </a:lnTo>
                <a:lnTo>
                  <a:pt x="77" y="114"/>
                </a:lnTo>
                <a:lnTo>
                  <a:pt x="74" y="114"/>
                </a:lnTo>
                <a:lnTo>
                  <a:pt x="72" y="115"/>
                </a:lnTo>
                <a:lnTo>
                  <a:pt x="69" y="116"/>
                </a:lnTo>
                <a:lnTo>
                  <a:pt x="67" y="116"/>
                </a:lnTo>
                <a:lnTo>
                  <a:pt x="63" y="116"/>
                </a:lnTo>
                <a:lnTo>
                  <a:pt x="61" y="117"/>
                </a:lnTo>
                <a:lnTo>
                  <a:pt x="58" y="117"/>
                </a:lnTo>
                <a:lnTo>
                  <a:pt x="56" y="117"/>
                </a:lnTo>
                <a:lnTo>
                  <a:pt x="53" y="117"/>
                </a:lnTo>
                <a:lnTo>
                  <a:pt x="49" y="116"/>
                </a:lnTo>
                <a:lnTo>
                  <a:pt x="47" y="116"/>
                </a:lnTo>
                <a:lnTo>
                  <a:pt x="44" y="115"/>
                </a:lnTo>
                <a:lnTo>
                  <a:pt x="42" y="115"/>
                </a:lnTo>
                <a:lnTo>
                  <a:pt x="39" y="114"/>
                </a:lnTo>
                <a:lnTo>
                  <a:pt x="36" y="113"/>
                </a:lnTo>
                <a:lnTo>
                  <a:pt x="33" y="112"/>
                </a:lnTo>
                <a:lnTo>
                  <a:pt x="31" y="111"/>
                </a:lnTo>
                <a:lnTo>
                  <a:pt x="29" y="109"/>
                </a:lnTo>
                <a:lnTo>
                  <a:pt x="26" y="108"/>
                </a:lnTo>
                <a:lnTo>
                  <a:pt x="23" y="107"/>
                </a:lnTo>
                <a:lnTo>
                  <a:pt x="21" y="104"/>
                </a:lnTo>
                <a:lnTo>
                  <a:pt x="19" y="102"/>
                </a:lnTo>
                <a:lnTo>
                  <a:pt x="17" y="101"/>
                </a:lnTo>
                <a:lnTo>
                  <a:pt x="15" y="99"/>
                </a:lnTo>
                <a:lnTo>
                  <a:pt x="13" y="97"/>
                </a:lnTo>
                <a:lnTo>
                  <a:pt x="12" y="95"/>
                </a:lnTo>
                <a:lnTo>
                  <a:pt x="9" y="93"/>
                </a:lnTo>
                <a:lnTo>
                  <a:pt x="8" y="90"/>
                </a:lnTo>
                <a:lnTo>
                  <a:pt x="6" y="87"/>
                </a:lnTo>
                <a:lnTo>
                  <a:pt x="5" y="85"/>
                </a:lnTo>
                <a:lnTo>
                  <a:pt x="4" y="83"/>
                </a:lnTo>
                <a:lnTo>
                  <a:pt x="3" y="80"/>
                </a:lnTo>
                <a:lnTo>
                  <a:pt x="2" y="77"/>
                </a:lnTo>
                <a:lnTo>
                  <a:pt x="1" y="74"/>
                </a:lnTo>
                <a:lnTo>
                  <a:pt x="1" y="71"/>
                </a:lnTo>
                <a:lnTo>
                  <a:pt x="0" y="69"/>
                </a:lnTo>
                <a:lnTo>
                  <a:pt x="0" y="66"/>
                </a:lnTo>
                <a:lnTo>
                  <a:pt x="0" y="62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1" name="Freeform 323"/>
          <p:cNvSpPr>
            <a:spLocks/>
          </p:cNvSpPr>
          <p:nvPr/>
        </p:nvSpPr>
        <p:spPr bwMode="auto">
          <a:xfrm>
            <a:off x="1031875" y="1343025"/>
            <a:ext cx="52388" cy="57150"/>
          </a:xfrm>
          <a:custGeom>
            <a:avLst/>
            <a:gdLst>
              <a:gd name="T0" fmla="*/ 0 w 118"/>
              <a:gd name="T1" fmla="*/ 53 h 117"/>
              <a:gd name="T2" fmla="*/ 2 w 118"/>
              <a:gd name="T3" fmla="*/ 43 h 117"/>
              <a:gd name="T4" fmla="*/ 6 w 118"/>
              <a:gd name="T5" fmla="*/ 34 h 117"/>
              <a:gd name="T6" fmla="*/ 10 w 118"/>
              <a:gd name="T7" fmla="*/ 26 h 117"/>
              <a:gd name="T8" fmla="*/ 14 w 118"/>
              <a:gd name="T9" fmla="*/ 19 h 117"/>
              <a:gd name="T10" fmla="*/ 21 w 118"/>
              <a:gd name="T11" fmla="*/ 14 h 117"/>
              <a:gd name="T12" fmla="*/ 28 w 118"/>
              <a:gd name="T13" fmla="*/ 8 h 117"/>
              <a:gd name="T14" fmla="*/ 35 w 118"/>
              <a:gd name="T15" fmla="*/ 4 h 117"/>
              <a:gd name="T16" fmla="*/ 43 w 118"/>
              <a:gd name="T17" fmla="*/ 2 h 117"/>
              <a:gd name="T18" fmla="*/ 51 w 118"/>
              <a:gd name="T19" fmla="*/ 0 h 117"/>
              <a:gd name="T20" fmla="*/ 60 w 118"/>
              <a:gd name="T21" fmla="*/ 0 h 117"/>
              <a:gd name="T22" fmla="*/ 68 w 118"/>
              <a:gd name="T23" fmla="*/ 1 h 117"/>
              <a:gd name="T24" fmla="*/ 76 w 118"/>
              <a:gd name="T25" fmla="*/ 2 h 117"/>
              <a:gd name="T26" fmla="*/ 83 w 118"/>
              <a:gd name="T27" fmla="*/ 5 h 117"/>
              <a:gd name="T28" fmla="*/ 91 w 118"/>
              <a:gd name="T29" fmla="*/ 8 h 117"/>
              <a:gd name="T30" fmla="*/ 97 w 118"/>
              <a:gd name="T31" fmla="*/ 14 h 117"/>
              <a:gd name="T32" fmla="*/ 103 w 118"/>
              <a:gd name="T33" fmla="*/ 19 h 117"/>
              <a:gd name="T34" fmla="*/ 108 w 118"/>
              <a:gd name="T35" fmla="*/ 26 h 117"/>
              <a:gd name="T36" fmla="*/ 112 w 118"/>
              <a:gd name="T37" fmla="*/ 33 h 117"/>
              <a:gd name="T38" fmla="*/ 116 w 118"/>
              <a:gd name="T39" fmla="*/ 42 h 117"/>
              <a:gd name="T40" fmla="*/ 117 w 118"/>
              <a:gd name="T41" fmla="*/ 50 h 117"/>
              <a:gd name="T42" fmla="*/ 118 w 118"/>
              <a:gd name="T43" fmla="*/ 60 h 117"/>
              <a:gd name="T44" fmla="*/ 116 w 118"/>
              <a:gd name="T45" fmla="*/ 70 h 117"/>
              <a:gd name="T46" fmla="*/ 114 w 118"/>
              <a:gd name="T47" fmla="*/ 80 h 117"/>
              <a:gd name="T48" fmla="*/ 110 w 118"/>
              <a:gd name="T49" fmla="*/ 87 h 117"/>
              <a:gd name="T50" fmla="*/ 105 w 118"/>
              <a:gd name="T51" fmla="*/ 95 h 117"/>
              <a:gd name="T52" fmla="*/ 100 w 118"/>
              <a:gd name="T53" fmla="*/ 101 h 117"/>
              <a:gd name="T54" fmla="*/ 93 w 118"/>
              <a:gd name="T55" fmla="*/ 107 h 117"/>
              <a:gd name="T56" fmla="*/ 86 w 118"/>
              <a:gd name="T57" fmla="*/ 110 h 117"/>
              <a:gd name="T58" fmla="*/ 78 w 118"/>
              <a:gd name="T59" fmla="*/ 113 h 117"/>
              <a:gd name="T60" fmla="*/ 70 w 118"/>
              <a:gd name="T61" fmla="*/ 115 h 117"/>
              <a:gd name="T62" fmla="*/ 62 w 118"/>
              <a:gd name="T63" fmla="*/ 116 h 117"/>
              <a:gd name="T64" fmla="*/ 54 w 118"/>
              <a:gd name="T65" fmla="*/ 116 h 117"/>
              <a:gd name="T66" fmla="*/ 46 w 118"/>
              <a:gd name="T67" fmla="*/ 115 h 117"/>
              <a:gd name="T68" fmla="*/ 37 w 118"/>
              <a:gd name="T69" fmla="*/ 113 h 117"/>
              <a:gd name="T70" fmla="*/ 29 w 118"/>
              <a:gd name="T71" fmla="*/ 109 h 117"/>
              <a:gd name="T72" fmla="*/ 23 w 118"/>
              <a:gd name="T73" fmla="*/ 104 h 117"/>
              <a:gd name="T74" fmla="*/ 16 w 118"/>
              <a:gd name="T75" fmla="*/ 99 h 117"/>
              <a:gd name="T76" fmla="*/ 11 w 118"/>
              <a:gd name="T77" fmla="*/ 93 h 117"/>
              <a:gd name="T78" fmla="*/ 7 w 118"/>
              <a:gd name="T79" fmla="*/ 85 h 117"/>
              <a:gd name="T80" fmla="*/ 4 w 118"/>
              <a:gd name="T81" fmla="*/ 76 h 117"/>
              <a:gd name="T82" fmla="*/ 1 w 118"/>
              <a:gd name="T83" fmla="*/ 68 h 117"/>
              <a:gd name="T84" fmla="*/ 0 w 118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1" y="49"/>
                </a:lnTo>
                <a:lnTo>
                  <a:pt x="1" y="46"/>
                </a:lnTo>
                <a:lnTo>
                  <a:pt x="2" y="43"/>
                </a:lnTo>
                <a:lnTo>
                  <a:pt x="4" y="40"/>
                </a:lnTo>
                <a:lnTo>
                  <a:pt x="5" y="36"/>
                </a:lnTo>
                <a:lnTo>
                  <a:pt x="6" y="34"/>
                </a:lnTo>
                <a:lnTo>
                  <a:pt x="7" y="31"/>
                </a:lnTo>
                <a:lnTo>
                  <a:pt x="8" y="29"/>
                </a:lnTo>
                <a:lnTo>
                  <a:pt x="10" y="26"/>
                </a:lnTo>
                <a:lnTo>
                  <a:pt x="11" y="23"/>
                </a:lnTo>
                <a:lnTo>
                  <a:pt x="13" y="21"/>
                </a:lnTo>
                <a:lnTo>
                  <a:pt x="14" y="19"/>
                </a:lnTo>
                <a:lnTo>
                  <a:pt x="16" y="17"/>
                </a:lnTo>
                <a:lnTo>
                  <a:pt x="19" y="15"/>
                </a:lnTo>
                <a:lnTo>
                  <a:pt x="21" y="14"/>
                </a:lnTo>
                <a:lnTo>
                  <a:pt x="23" y="12"/>
                </a:lnTo>
                <a:lnTo>
                  <a:pt x="25" y="9"/>
                </a:lnTo>
                <a:lnTo>
                  <a:pt x="28" y="8"/>
                </a:lnTo>
                <a:lnTo>
                  <a:pt x="30" y="7"/>
                </a:lnTo>
                <a:lnTo>
                  <a:pt x="33" y="6"/>
                </a:lnTo>
                <a:lnTo>
                  <a:pt x="35" y="4"/>
                </a:lnTo>
                <a:lnTo>
                  <a:pt x="38" y="4"/>
                </a:lnTo>
                <a:lnTo>
                  <a:pt x="40" y="3"/>
                </a:lnTo>
                <a:lnTo>
                  <a:pt x="43" y="2"/>
                </a:lnTo>
                <a:lnTo>
                  <a:pt x="46" y="1"/>
                </a:lnTo>
                <a:lnTo>
                  <a:pt x="49" y="1"/>
                </a:lnTo>
                <a:lnTo>
                  <a:pt x="51" y="0"/>
                </a:lnTo>
                <a:lnTo>
                  <a:pt x="54" y="0"/>
                </a:lnTo>
                <a:lnTo>
                  <a:pt x="57" y="0"/>
                </a:lnTo>
                <a:lnTo>
                  <a:pt x="60" y="0"/>
                </a:lnTo>
                <a:lnTo>
                  <a:pt x="63" y="0"/>
                </a:lnTo>
                <a:lnTo>
                  <a:pt x="65" y="0"/>
                </a:lnTo>
                <a:lnTo>
                  <a:pt x="68" y="1"/>
                </a:lnTo>
                <a:lnTo>
                  <a:pt x="70" y="1"/>
                </a:lnTo>
                <a:lnTo>
                  <a:pt x="74" y="1"/>
                </a:lnTo>
                <a:lnTo>
                  <a:pt x="76" y="2"/>
                </a:lnTo>
                <a:lnTo>
                  <a:pt x="78" y="3"/>
                </a:lnTo>
                <a:lnTo>
                  <a:pt x="81" y="4"/>
                </a:lnTo>
                <a:lnTo>
                  <a:pt x="83" y="5"/>
                </a:lnTo>
                <a:lnTo>
                  <a:pt x="86" y="6"/>
                </a:lnTo>
                <a:lnTo>
                  <a:pt x="89" y="7"/>
                </a:lnTo>
                <a:lnTo>
                  <a:pt x="91" y="8"/>
                </a:lnTo>
                <a:lnTo>
                  <a:pt x="93" y="10"/>
                </a:lnTo>
                <a:lnTo>
                  <a:pt x="95" y="12"/>
                </a:lnTo>
                <a:lnTo>
                  <a:pt x="97" y="14"/>
                </a:lnTo>
                <a:lnTo>
                  <a:pt x="100" y="15"/>
                </a:lnTo>
                <a:lnTo>
                  <a:pt x="102" y="17"/>
                </a:lnTo>
                <a:lnTo>
                  <a:pt x="103" y="19"/>
                </a:lnTo>
                <a:lnTo>
                  <a:pt x="105" y="21"/>
                </a:lnTo>
                <a:lnTo>
                  <a:pt x="107" y="23"/>
                </a:lnTo>
                <a:lnTo>
                  <a:pt x="108" y="26"/>
                </a:lnTo>
                <a:lnTo>
                  <a:pt x="109" y="29"/>
                </a:lnTo>
                <a:lnTo>
                  <a:pt x="111" y="31"/>
                </a:lnTo>
                <a:lnTo>
                  <a:pt x="112" y="33"/>
                </a:lnTo>
                <a:lnTo>
                  <a:pt x="114" y="36"/>
                </a:lnTo>
                <a:lnTo>
                  <a:pt x="115" y="39"/>
                </a:lnTo>
                <a:lnTo>
                  <a:pt x="116" y="42"/>
                </a:lnTo>
                <a:lnTo>
                  <a:pt x="116" y="45"/>
                </a:lnTo>
                <a:lnTo>
                  <a:pt x="117" y="47"/>
                </a:lnTo>
                <a:lnTo>
                  <a:pt x="117" y="50"/>
                </a:lnTo>
                <a:lnTo>
                  <a:pt x="117" y="54"/>
                </a:lnTo>
                <a:lnTo>
                  <a:pt x="118" y="57"/>
                </a:lnTo>
                <a:lnTo>
                  <a:pt x="118" y="60"/>
                </a:lnTo>
                <a:lnTo>
                  <a:pt x="117" y="63"/>
                </a:lnTo>
                <a:lnTo>
                  <a:pt x="117" y="67"/>
                </a:lnTo>
                <a:lnTo>
                  <a:pt x="116" y="70"/>
                </a:lnTo>
                <a:lnTo>
                  <a:pt x="116" y="73"/>
                </a:lnTo>
                <a:lnTo>
                  <a:pt x="115" y="76"/>
                </a:lnTo>
                <a:lnTo>
                  <a:pt x="114" y="80"/>
                </a:lnTo>
                <a:lnTo>
                  <a:pt x="112" y="82"/>
                </a:lnTo>
                <a:lnTo>
                  <a:pt x="111" y="85"/>
                </a:lnTo>
                <a:lnTo>
                  <a:pt x="110" y="87"/>
                </a:lnTo>
                <a:lnTo>
                  <a:pt x="108" y="90"/>
                </a:lnTo>
                <a:lnTo>
                  <a:pt x="107" y="93"/>
                </a:lnTo>
                <a:lnTo>
                  <a:pt x="105" y="95"/>
                </a:lnTo>
                <a:lnTo>
                  <a:pt x="104" y="97"/>
                </a:lnTo>
                <a:lnTo>
                  <a:pt x="102" y="99"/>
                </a:lnTo>
                <a:lnTo>
                  <a:pt x="100" y="101"/>
                </a:lnTo>
                <a:lnTo>
                  <a:pt x="97" y="102"/>
                </a:lnTo>
                <a:lnTo>
                  <a:pt x="95" y="104"/>
                </a:lnTo>
                <a:lnTo>
                  <a:pt x="93" y="107"/>
                </a:lnTo>
                <a:lnTo>
                  <a:pt x="91" y="108"/>
                </a:lnTo>
                <a:lnTo>
                  <a:pt x="89" y="109"/>
                </a:lnTo>
                <a:lnTo>
                  <a:pt x="86" y="110"/>
                </a:lnTo>
                <a:lnTo>
                  <a:pt x="83" y="112"/>
                </a:lnTo>
                <a:lnTo>
                  <a:pt x="81" y="112"/>
                </a:lnTo>
                <a:lnTo>
                  <a:pt x="78" y="113"/>
                </a:lnTo>
                <a:lnTo>
                  <a:pt x="76" y="114"/>
                </a:lnTo>
                <a:lnTo>
                  <a:pt x="73" y="115"/>
                </a:lnTo>
                <a:lnTo>
                  <a:pt x="70" y="115"/>
                </a:lnTo>
                <a:lnTo>
                  <a:pt x="67" y="116"/>
                </a:lnTo>
                <a:lnTo>
                  <a:pt x="65" y="116"/>
                </a:lnTo>
                <a:lnTo>
                  <a:pt x="62" y="116"/>
                </a:lnTo>
                <a:lnTo>
                  <a:pt x="60" y="117"/>
                </a:lnTo>
                <a:lnTo>
                  <a:pt x="56" y="117"/>
                </a:lnTo>
                <a:lnTo>
                  <a:pt x="54" y="116"/>
                </a:lnTo>
                <a:lnTo>
                  <a:pt x="51" y="116"/>
                </a:lnTo>
                <a:lnTo>
                  <a:pt x="48" y="116"/>
                </a:lnTo>
                <a:lnTo>
                  <a:pt x="46" y="115"/>
                </a:lnTo>
                <a:lnTo>
                  <a:pt x="42" y="114"/>
                </a:lnTo>
                <a:lnTo>
                  <a:pt x="40" y="114"/>
                </a:lnTo>
                <a:lnTo>
                  <a:pt x="37" y="113"/>
                </a:lnTo>
                <a:lnTo>
                  <a:pt x="35" y="112"/>
                </a:lnTo>
                <a:lnTo>
                  <a:pt x="32" y="111"/>
                </a:lnTo>
                <a:lnTo>
                  <a:pt x="29" y="109"/>
                </a:lnTo>
                <a:lnTo>
                  <a:pt x="27" y="108"/>
                </a:lnTo>
                <a:lnTo>
                  <a:pt x="25" y="105"/>
                </a:lnTo>
                <a:lnTo>
                  <a:pt x="23" y="104"/>
                </a:lnTo>
                <a:lnTo>
                  <a:pt x="21" y="102"/>
                </a:lnTo>
                <a:lnTo>
                  <a:pt x="19" y="100"/>
                </a:lnTo>
                <a:lnTo>
                  <a:pt x="16" y="99"/>
                </a:lnTo>
                <a:lnTo>
                  <a:pt x="14" y="97"/>
                </a:lnTo>
                <a:lnTo>
                  <a:pt x="12" y="95"/>
                </a:lnTo>
                <a:lnTo>
                  <a:pt x="11" y="93"/>
                </a:lnTo>
                <a:lnTo>
                  <a:pt x="9" y="89"/>
                </a:lnTo>
                <a:lnTo>
                  <a:pt x="8" y="87"/>
                </a:lnTo>
                <a:lnTo>
                  <a:pt x="7" y="85"/>
                </a:lnTo>
                <a:lnTo>
                  <a:pt x="6" y="82"/>
                </a:lnTo>
                <a:lnTo>
                  <a:pt x="5" y="80"/>
                </a:lnTo>
                <a:lnTo>
                  <a:pt x="4" y="76"/>
                </a:lnTo>
                <a:lnTo>
                  <a:pt x="2" y="74"/>
                </a:lnTo>
                <a:lnTo>
                  <a:pt x="1" y="71"/>
                </a:lnTo>
                <a:lnTo>
                  <a:pt x="1" y="68"/>
                </a:lnTo>
                <a:lnTo>
                  <a:pt x="0" y="66"/>
                </a:lnTo>
                <a:lnTo>
                  <a:pt x="0" y="62"/>
                </a:lnTo>
                <a:lnTo>
                  <a:pt x="0" y="59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2" name="Freeform 324"/>
          <p:cNvSpPr>
            <a:spLocks/>
          </p:cNvSpPr>
          <p:nvPr/>
        </p:nvSpPr>
        <p:spPr bwMode="auto">
          <a:xfrm>
            <a:off x="1031875" y="1343025"/>
            <a:ext cx="52388" cy="57150"/>
          </a:xfrm>
          <a:custGeom>
            <a:avLst/>
            <a:gdLst>
              <a:gd name="T0" fmla="*/ 0 w 118"/>
              <a:gd name="T1" fmla="*/ 53 h 117"/>
              <a:gd name="T2" fmla="*/ 2 w 118"/>
              <a:gd name="T3" fmla="*/ 43 h 117"/>
              <a:gd name="T4" fmla="*/ 6 w 118"/>
              <a:gd name="T5" fmla="*/ 34 h 117"/>
              <a:gd name="T6" fmla="*/ 10 w 118"/>
              <a:gd name="T7" fmla="*/ 26 h 117"/>
              <a:gd name="T8" fmla="*/ 14 w 118"/>
              <a:gd name="T9" fmla="*/ 19 h 117"/>
              <a:gd name="T10" fmla="*/ 21 w 118"/>
              <a:gd name="T11" fmla="*/ 14 h 117"/>
              <a:gd name="T12" fmla="*/ 28 w 118"/>
              <a:gd name="T13" fmla="*/ 8 h 117"/>
              <a:gd name="T14" fmla="*/ 35 w 118"/>
              <a:gd name="T15" fmla="*/ 4 h 117"/>
              <a:gd name="T16" fmla="*/ 43 w 118"/>
              <a:gd name="T17" fmla="*/ 2 h 117"/>
              <a:gd name="T18" fmla="*/ 51 w 118"/>
              <a:gd name="T19" fmla="*/ 0 h 117"/>
              <a:gd name="T20" fmla="*/ 60 w 118"/>
              <a:gd name="T21" fmla="*/ 0 h 117"/>
              <a:gd name="T22" fmla="*/ 68 w 118"/>
              <a:gd name="T23" fmla="*/ 1 h 117"/>
              <a:gd name="T24" fmla="*/ 76 w 118"/>
              <a:gd name="T25" fmla="*/ 2 h 117"/>
              <a:gd name="T26" fmla="*/ 83 w 118"/>
              <a:gd name="T27" fmla="*/ 5 h 117"/>
              <a:gd name="T28" fmla="*/ 91 w 118"/>
              <a:gd name="T29" fmla="*/ 8 h 117"/>
              <a:gd name="T30" fmla="*/ 97 w 118"/>
              <a:gd name="T31" fmla="*/ 14 h 117"/>
              <a:gd name="T32" fmla="*/ 103 w 118"/>
              <a:gd name="T33" fmla="*/ 19 h 117"/>
              <a:gd name="T34" fmla="*/ 108 w 118"/>
              <a:gd name="T35" fmla="*/ 26 h 117"/>
              <a:gd name="T36" fmla="*/ 112 w 118"/>
              <a:gd name="T37" fmla="*/ 33 h 117"/>
              <a:gd name="T38" fmla="*/ 116 w 118"/>
              <a:gd name="T39" fmla="*/ 42 h 117"/>
              <a:gd name="T40" fmla="*/ 117 w 118"/>
              <a:gd name="T41" fmla="*/ 50 h 117"/>
              <a:gd name="T42" fmla="*/ 118 w 118"/>
              <a:gd name="T43" fmla="*/ 60 h 117"/>
              <a:gd name="T44" fmla="*/ 116 w 118"/>
              <a:gd name="T45" fmla="*/ 70 h 117"/>
              <a:gd name="T46" fmla="*/ 114 w 118"/>
              <a:gd name="T47" fmla="*/ 80 h 117"/>
              <a:gd name="T48" fmla="*/ 110 w 118"/>
              <a:gd name="T49" fmla="*/ 87 h 117"/>
              <a:gd name="T50" fmla="*/ 105 w 118"/>
              <a:gd name="T51" fmla="*/ 95 h 117"/>
              <a:gd name="T52" fmla="*/ 100 w 118"/>
              <a:gd name="T53" fmla="*/ 101 h 117"/>
              <a:gd name="T54" fmla="*/ 93 w 118"/>
              <a:gd name="T55" fmla="*/ 107 h 117"/>
              <a:gd name="T56" fmla="*/ 86 w 118"/>
              <a:gd name="T57" fmla="*/ 110 h 117"/>
              <a:gd name="T58" fmla="*/ 78 w 118"/>
              <a:gd name="T59" fmla="*/ 113 h 117"/>
              <a:gd name="T60" fmla="*/ 70 w 118"/>
              <a:gd name="T61" fmla="*/ 115 h 117"/>
              <a:gd name="T62" fmla="*/ 62 w 118"/>
              <a:gd name="T63" fmla="*/ 116 h 117"/>
              <a:gd name="T64" fmla="*/ 54 w 118"/>
              <a:gd name="T65" fmla="*/ 116 h 117"/>
              <a:gd name="T66" fmla="*/ 46 w 118"/>
              <a:gd name="T67" fmla="*/ 115 h 117"/>
              <a:gd name="T68" fmla="*/ 37 w 118"/>
              <a:gd name="T69" fmla="*/ 113 h 117"/>
              <a:gd name="T70" fmla="*/ 29 w 118"/>
              <a:gd name="T71" fmla="*/ 109 h 117"/>
              <a:gd name="T72" fmla="*/ 23 w 118"/>
              <a:gd name="T73" fmla="*/ 104 h 117"/>
              <a:gd name="T74" fmla="*/ 16 w 118"/>
              <a:gd name="T75" fmla="*/ 99 h 117"/>
              <a:gd name="T76" fmla="*/ 11 w 118"/>
              <a:gd name="T77" fmla="*/ 93 h 117"/>
              <a:gd name="T78" fmla="*/ 7 w 118"/>
              <a:gd name="T79" fmla="*/ 85 h 117"/>
              <a:gd name="T80" fmla="*/ 4 w 118"/>
              <a:gd name="T81" fmla="*/ 76 h 117"/>
              <a:gd name="T82" fmla="*/ 1 w 118"/>
              <a:gd name="T83" fmla="*/ 68 h 117"/>
              <a:gd name="T84" fmla="*/ 0 w 118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1" y="49"/>
                </a:lnTo>
                <a:lnTo>
                  <a:pt x="1" y="46"/>
                </a:lnTo>
                <a:lnTo>
                  <a:pt x="2" y="43"/>
                </a:lnTo>
                <a:lnTo>
                  <a:pt x="4" y="40"/>
                </a:lnTo>
                <a:lnTo>
                  <a:pt x="5" y="36"/>
                </a:lnTo>
                <a:lnTo>
                  <a:pt x="6" y="34"/>
                </a:lnTo>
                <a:lnTo>
                  <a:pt x="7" y="31"/>
                </a:lnTo>
                <a:lnTo>
                  <a:pt x="8" y="29"/>
                </a:lnTo>
                <a:lnTo>
                  <a:pt x="10" y="26"/>
                </a:lnTo>
                <a:lnTo>
                  <a:pt x="11" y="23"/>
                </a:lnTo>
                <a:lnTo>
                  <a:pt x="13" y="21"/>
                </a:lnTo>
                <a:lnTo>
                  <a:pt x="14" y="19"/>
                </a:lnTo>
                <a:lnTo>
                  <a:pt x="16" y="17"/>
                </a:lnTo>
                <a:lnTo>
                  <a:pt x="19" y="15"/>
                </a:lnTo>
                <a:lnTo>
                  <a:pt x="21" y="14"/>
                </a:lnTo>
                <a:lnTo>
                  <a:pt x="23" y="12"/>
                </a:lnTo>
                <a:lnTo>
                  <a:pt x="25" y="9"/>
                </a:lnTo>
                <a:lnTo>
                  <a:pt x="28" y="8"/>
                </a:lnTo>
                <a:lnTo>
                  <a:pt x="30" y="7"/>
                </a:lnTo>
                <a:lnTo>
                  <a:pt x="33" y="6"/>
                </a:lnTo>
                <a:lnTo>
                  <a:pt x="35" y="4"/>
                </a:lnTo>
                <a:lnTo>
                  <a:pt x="38" y="4"/>
                </a:lnTo>
                <a:lnTo>
                  <a:pt x="40" y="3"/>
                </a:lnTo>
                <a:lnTo>
                  <a:pt x="43" y="2"/>
                </a:lnTo>
                <a:lnTo>
                  <a:pt x="46" y="1"/>
                </a:lnTo>
                <a:lnTo>
                  <a:pt x="49" y="1"/>
                </a:lnTo>
                <a:lnTo>
                  <a:pt x="51" y="0"/>
                </a:lnTo>
                <a:lnTo>
                  <a:pt x="54" y="0"/>
                </a:lnTo>
                <a:lnTo>
                  <a:pt x="57" y="0"/>
                </a:lnTo>
                <a:lnTo>
                  <a:pt x="60" y="0"/>
                </a:lnTo>
                <a:lnTo>
                  <a:pt x="63" y="0"/>
                </a:lnTo>
                <a:lnTo>
                  <a:pt x="65" y="0"/>
                </a:lnTo>
                <a:lnTo>
                  <a:pt x="68" y="1"/>
                </a:lnTo>
                <a:lnTo>
                  <a:pt x="70" y="1"/>
                </a:lnTo>
                <a:lnTo>
                  <a:pt x="74" y="1"/>
                </a:lnTo>
                <a:lnTo>
                  <a:pt x="76" y="2"/>
                </a:lnTo>
                <a:lnTo>
                  <a:pt x="78" y="3"/>
                </a:lnTo>
                <a:lnTo>
                  <a:pt x="81" y="4"/>
                </a:lnTo>
                <a:lnTo>
                  <a:pt x="83" y="5"/>
                </a:lnTo>
                <a:lnTo>
                  <a:pt x="86" y="6"/>
                </a:lnTo>
                <a:lnTo>
                  <a:pt x="89" y="7"/>
                </a:lnTo>
                <a:lnTo>
                  <a:pt x="91" y="8"/>
                </a:lnTo>
                <a:lnTo>
                  <a:pt x="93" y="10"/>
                </a:lnTo>
                <a:lnTo>
                  <a:pt x="95" y="12"/>
                </a:lnTo>
                <a:lnTo>
                  <a:pt x="97" y="14"/>
                </a:lnTo>
                <a:lnTo>
                  <a:pt x="100" y="15"/>
                </a:lnTo>
                <a:lnTo>
                  <a:pt x="102" y="17"/>
                </a:lnTo>
                <a:lnTo>
                  <a:pt x="103" y="19"/>
                </a:lnTo>
                <a:lnTo>
                  <a:pt x="105" y="21"/>
                </a:lnTo>
                <a:lnTo>
                  <a:pt x="107" y="23"/>
                </a:lnTo>
                <a:lnTo>
                  <a:pt x="108" y="26"/>
                </a:lnTo>
                <a:lnTo>
                  <a:pt x="109" y="29"/>
                </a:lnTo>
                <a:lnTo>
                  <a:pt x="111" y="31"/>
                </a:lnTo>
                <a:lnTo>
                  <a:pt x="112" y="33"/>
                </a:lnTo>
                <a:lnTo>
                  <a:pt x="114" y="36"/>
                </a:lnTo>
                <a:lnTo>
                  <a:pt x="115" y="39"/>
                </a:lnTo>
                <a:lnTo>
                  <a:pt x="116" y="42"/>
                </a:lnTo>
                <a:lnTo>
                  <a:pt x="116" y="45"/>
                </a:lnTo>
                <a:lnTo>
                  <a:pt x="117" y="47"/>
                </a:lnTo>
                <a:lnTo>
                  <a:pt x="117" y="50"/>
                </a:lnTo>
                <a:lnTo>
                  <a:pt x="117" y="54"/>
                </a:lnTo>
                <a:lnTo>
                  <a:pt x="118" y="57"/>
                </a:lnTo>
                <a:lnTo>
                  <a:pt x="118" y="60"/>
                </a:lnTo>
                <a:lnTo>
                  <a:pt x="117" y="63"/>
                </a:lnTo>
                <a:lnTo>
                  <a:pt x="117" y="67"/>
                </a:lnTo>
                <a:lnTo>
                  <a:pt x="116" y="70"/>
                </a:lnTo>
                <a:lnTo>
                  <a:pt x="116" y="73"/>
                </a:lnTo>
                <a:lnTo>
                  <a:pt x="115" y="76"/>
                </a:lnTo>
                <a:lnTo>
                  <a:pt x="114" y="80"/>
                </a:lnTo>
                <a:lnTo>
                  <a:pt x="112" y="82"/>
                </a:lnTo>
                <a:lnTo>
                  <a:pt x="111" y="85"/>
                </a:lnTo>
                <a:lnTo>
                  <a:pt x="110" y="87"/>
                </a:lnTo>
                <a:lnTo>
                  <a:pt x="108" y="90"/>
                </a:lnTo>
                <a:lnTo>
                  <a:pt x="107" y="93"/>
                </a:lnTo>
                <a:lnTo>
                  <a:pt x="105" y="95"/>
                </a:lnTo>
                <a:lnTo>
                  <a:pt x="104" y="97"/>
                </a:lnTo>
                <a:lnTo>
                  <a:pt x="102" y="99"/>
                </a:lnTo>
                <a:lnTo>
                  <a:pt x="100" y="101"/>
                </a:lnTo>
                <a:lnTo>
                  <a:pt x="97" y="102"/>
                </a:lnTo>
                <a:lnTo>
                  <a:pt x="95" y="104"/>
                </a:lnTo>
                <a:lnTo>
                  <a:pt x="93" y="107"/>
                </a:lnTo>
                <a:lnTo>
                  <a:pt x="91" y="108"/>
                </a:lnTo>
                <a:lnTo>
                  <a:pt x="89" y="109"/>
                </a:lnTo>
                <a:lnTo>
                  <a:pt x="86" y="110"/>
                </a:lnTo>
                <a:lnTo>
                  <a:pt x="83" y="112"/>
                </a:lnTo>
                <a:lnTo>
                  <a:pt x="81" y="112"/>
                </a:lnTo>
                <a:lnTo>
                  <a:pt x="78" y="113"/>
                </a:lnTo>
                <a:lnTo>
                  <a:pt x="76" y="114"/>
                </a:lnTo>
                <a:lnTo>
                  <a:pt x="73" y="115"/>
                </a:lnTo>
                <a:lnTo>
                  <a:pt x="70" y="115"/>
                </a:lnTo>
                <a:lnTo>
                  <a:pt x="67" y="116"/>
                </a:lnTo>
                <a:lnTo>
                  <a:pt x="65" y="116"/>
                </a:lnTo>
                <a:lnTo>
                  <a:pt x="62" y="116"/>
                </a:lnTo>
                <a:lnTo>
                  <a:pt x="60" y="117"/>
                </a:lnTo>
                <a:lnTo>
                  <a:pt x="56" y="117"/>
                </a:lnTo>
                <a:lnTo>
                  <a:pt x="54" y="116"/>
                </a:lnTo>
                <a:lnTo>
                  <a:pt x="51" y="116"/>
                </a:lnTo>
                <a:lnTo>
                  <a:pt x="48" y="116"/>
                </a:lnTo>
                <a:lnTo>
                  <a:pt x="46" y="115"/>
                </a:lnTo>
                <a:lnTo>
                  <a:pt x="42" y="114"/>
                </a:lnTo>
                <a:lnTo>
                  <a:pt x="40" y="114"/>
                </a:lnTo>
                <a:lnTo>
                  <a:pt x="37" y="113"/>
                </a:lnTo>
                <a:lnTo>
                  <a:pt x="35" y="112"/>
                </a:lnTo>
                <a:lnTo>
                  <a:pt x="32" y="111"/>
                </a:lnTo>
                <a:lnTo>
                  <a:pt x="29" y="109"/>
                </a:lnTo>
                <a:lnTo>
                  <a:pt x="27" y="108"/>
                </a:lnTo>
                <a:lnTo>
                  <a:pt x="25" y="105"/>
                </a:lnTo>
                <a:lnTo>
                  <a:pt x="23" y="104"/>
                </a:lnTo>
                <a:lnTo>
                  <a:pt x="21" y="102"/>
                </a:lnTo>
                <a:lnTo>
                  <a:pt x="19" y="100"/>
                </a:lnTo>
                <a:lnTo>
                  <a:pt x="16" y="99"/>
                </a:lnTo>
                <a:lnTo>
                  <a:pt x="14" y="97"/>
                </a:lnTo>
                <a:lnTo>
                  <a:pt x="12" y="95"/>
                </a:lnTo>
                <a:lnTo>
                  <a:pt x="11" y="93"/>
                </a:lnTo>
                <a:lnTo>
                  <a:pt x="9" y="89"/>
                </a:lnTo>
                <a:lnTo>
                  <a:pt x="8" y="87"/>
                </a:lnTo>
                <a:lnTo>
                  <a:pt x="7" y="85"/>
                </a:lnTo>
                <a:lnTo>
                  <a:pt x="6" y="82"/>
                </a:lnTo>
                <a:lnTo>
                  <a:pt x="5" y="80"/>
                </a:lnTo>
                <a:lnTo>
                  <a:pt x="4" y="76"/>
                </a:lnTo>
                <a:lnTo>
                  <a:pt x="2" y="74"/>
                </a:lnTo>
                <a:lnTo>
                  <a:pt x="1" y="71"/>
                </a:lnTo>
                <a:lnTo>
                  <a:pt x="1" y="68"/>
                </a:lnTo>
                <a:lnTo>
                  <a:pt x="0" y="66"/>
                </a:lnTo>
                <a:lnTo>
                  <a:pt x="0" y="62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3" name="Freeform 325"/>
          <p:cNvSpPr>
            <a:spLocks/>
          </p:cNvSpPr>
          <p:nvPr/>
        </p:nvSpPr>
        <p:spPr bwMode="auto">
          <a:xfrm>
            <a:off x="1557338" y="1192213"/>
            <a:ext cx="50800" cy="60325"/>
          </a:xfrm>
          <a:custGeom>
            <a:avLst/>
            <a:gdLst>
              <a:gd name="T0" fmla="*/ 0 w 116"/>
              <a:gd name="T1" fmla="*/ 53 h 118"/>
              <a:gd name="T2" fmla="*/ 1 w 116"/>
              <a:gd name="T3" fmla="*/ 44 h 118"/>
              <a:gd name="T4" fmla="*/ 4 w 116"/>
              <a:gd name="T5" fmla="*/ 35 h 118"/>
              <a:gd name="T6" fmla="*/ 8 w 116"/>
              <a:gd name="T7" fmla="*/ 27 h 118"/>
              <a:gd name="T8" fmla="*/ 14 w 116"/>
              <a:gd name="T9" fmla="*/ 20 h 118"/>
              <a:gd name="T10" fmla="*/ 20 w 116"/>
              <a:gd name="T11" fmla="*/ 14 h 118"/>
              <a:gd name="T12" fmla="*/ 27 w 116"/>
              <a:gd name="T13" fmla="*/ 9 h 118"/>
              <a:gd name="T14" fmla="*/ 34 w 116"/>
              <a:gd name="T15" fmla="*/ 6 h 118"/>
              <a:gd name="T16" fmla="*/ 42 w 116"/>
              <a:gd name="T17" fmla="*/ 2 h 118"/>
              <a:gd name="T18" fmla="*/ 50 w 116"/>
              <a:gd name="T19" fmla="*/ 1 h 118"/>
              <a:gd name="T20" fmla="*/ 59 w 116"/>
              <a:gd name="T21" fmla="*/ 0 h 118"/>
              <a:gd name="T22" fmla="*/ 67 w 116"/>
              <a:gd name="T23" fmla="*/ 1 h 118"/>
              <a:gd name="T24" fmla="*/ 74 w 116"/>
              <a:gd name="T25" fmla="*/ 2 h 118"/>
              <a:gd name="T26" fmla="*/ 83 w 116"/>
              <a:gd name="T27" fmla="*/ 6 h 118"/>
              <a:gd name="T28" fmla="*/ 89 w 116"/>
              <a:gd name="T29" fmla="*/ 10 h 118"/>
              <a:gd name="T30" fmla="*/ 96 w 116"/>
              <a:gd name="T31" fmla="*/ 14 h 118"/>
              <a:gd name="T32" fmla="*/ 102 w 116"/>
              <a:gd name="T33" fmla="*/ 20 h 118"/>
              <a:gd name="T34" fmla="*/ 107 w 116"/>
              <a:gd name="T35" fmla="*/ 27 h 118"/>
              <a:gd name="T36" fmla="*/ 111 w 116"/>
              <a:gd name="T37" fmla="*/ 35 h 118"/>
              <a:gd name="T38" fmla="*/ 114 w 116"/>
              <a:gd name="T39" fmla="*/ 42 h 118"/>
              <a:gd name="T40" fmla="*/ 116 w 116"/>
              <a:gd name="T41" fmla="*/ 52 h 118"/>
              <a:gd name="T42" fmla="*/ 116 w 116"/>
              <a:gd name="T43" fmla="*/ 62 h 118"/>
              <a:gd name="T44" fmla="*/ 115 w 116"/>
              <a:gd name="T45" fmla="*/ 72 h 118"/>
              <a:gd name="T46" fmla="*/ 113 w 116"/>
              <a:gd name="T47" fmla="*/ 80 h 118"/>
              <a:gd name="T48" fmla="*/ 109 w 116"/>
              <a:gd name="T49" fmla="*/ 89 h 118"/>
              <a:gd name="T50" fmla="*/ 104 w 116"/>
              <a:gd name="T51" fmla="*/ 95 h 118"/>
              <a:gd name="T52" fmla="*/ 98 w 116"/>
              <a:gd name="T53" fmla="*/ 102 h 118"/>
              <a:gd name="T54" fmla="*/ 91 w 116"/>
              <a:gd name="T55" fmla="*/ 107 h 118"/>
              <a:gd name="T56" fmla="*/ 85 w 116"/>
              <a:gd name="T57" fmla="*/ 112 h 118"/>
              <a:gd name="T58" fmla="*/ 77 w 116"/>
              <a:gd name="T59" fmla="*/ 115 h 118"/>
              <a:gd name="T60" fmla="*/ 69 w 116"/>
              <a:gd name="T61" fmla="*/ 117 h 118"/>
              <a:gd name="T62" fmla="*/ 61 w 116"/>
              <a:gd name="T63" fmla="*/ 118 h 118"/>
              <a:gd name="T64" fmla="*/ 53 w 116"/>
              <a:gd name="T65" fmla="*/ 118 h 118"/>
              <a:gd name="T66" fmla="*/ 44 w 116"/>
              <a:gd name="T67" fmla="*/ 116 h 118"/>
              <a:gd name="T68" fmla="*/ 36 w 116"/>
              <a:gd name="T69" fmla="*/ 114 h 118"/>
              <a:gd name="T70" fmla="*/ 29 w 116"/>
              <a:gd name="T71" fmla="*/ 110 h 118"/>
              <a:gd name="T72" fmla="*/ 21 w 116"/>
              <a:gd name="T73" fmla="*/ 105 h 118"/>
              <a:gd name="T74" fmla="*/ 15 w 116"/>
              <a:gd name="T75" fmla="*/ 100 h 118"/>
              <a:gd name="T76" fmla="*/ 9 w 116"/>
              <a:gd name="T77" fmla="*/ 93 h 118"/>
              <a:gd name="T78" fmla="*/ 5 w 116"/>
              <a:gd name="T79" fmla="*/ 86 h 118"/>
              <a:gd name="T80" fmla="*/ 2 w 116"/>
              <a:gd name="T81" fmla="*/ 78 h 118"/>
              <a:gd name="T82" fmla="*/ 0 w 116"/>
              <a:gd name="T83" fmla="*/ 69 h 118"/>
              <a:gd name="T84" fmla="*/ 0 w 116"/>
              <a:gd name="T85" fmla="*/ 6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8">
                <a:moveTo>
                  <a:pt x="0" y="61"/>
                </a:moveTo>
                <a:lnTo>
                  <a:pt x="0" y="56"/>
                </a:lnTo>
                <a:lnTo>
                  <a:pt x="0" y="53"/>
                </a:lnTo>
                <a:lnTo>
                  <a:pt x="0" y="50"/>
                </a:lnTo>
                <a:lnTo>
                  <a:pt x="1" y="47"/>
                </a:lnTo>
                <a:lnTo>
                  <a:pt x="1" y="44"/>
                </a:lnTo>
                <a:lnTo>
                  <a:pt x="2" y="41"/>
                </a:lnTo>
                <a:lnTo>
                  <a:pt x="3" y="38"/>
                </a:lnTo>
                <a:lnTo>
                  <a:pt x="4" y="35"/>
                </a:lnTo>
                <a:lnTo>
                  <a:pt x="5" y="33"/>
                </a:lnTo>
                <a:lnTo>
                  <a:pt x="7" y="29"/>
                </a:lnTo>
                <a:lnTo>
                  <a:pt x="8" y="27"/>
                </a:lnTo>
                <a:lnTo>
                  <a:pt x="10" y="25"/>
                </a:lnTo>
                <a:lnTo>
                  <a:pt x="12" y="22"/>
                </a:lnTo>
                <a:lnTo>
                  <a:pt x="14" y="20"/>
                </a:lnTo>
                <a:lnTo>
                  <a:pt x="16" y="18"/>
                </a:lnTo>
                <a:lnTo>
                  <a:pt x="18" y="17"/>
                </a:lnTo>
                <a:lnTo>
                  <a:pt x="20" y="14"/>
                </a:lnTo>
                <a:lnTo>
                  <a:pt x="22" y="12"/>
                </a:lnTo>
                <a:lnTo>
                  <a:pt x="25" y="11"/>
                </a:lnTo>
                <a:lnTo>
                  <a:pt x="27" y="9"/>
                </a:lnTo>
                <a:lnTo>
                  <a:pt x="29" y="8"/>
                </a:lnTo>
                <a:lnTo>
                  <a:pt x="32" y="7"/>
                </a:lnTo>
                <a:lnTo>
                  <a:pt x="34" y="6"/>
                </a:lnTo>
                <a:lnTo>
                  <a:pt x="36" y="5"/>
                </a:lnTo>
                <a:lnTo>
                  <a:pt x="40" y="4"/>
                </a:lnTo>
                <a:lnTo>
                  <a:pt x="42" y="2"/>
                </a:lnTo>
                <a:lnTo>
                  <a:pt x="45" y="2"/>
                </a:lnTo>
                <a:lnTo>
                  <a:pt x="47" y="1"/>
                </a:lnTo>
                <a:lnTo>
                  <a:pt x="50" y="1"/>
                </a:lnTo>
                <a:lnTo>
                  <a:pt x="53" y="0"/>
                </a:lnTo>
                <a:lnTo>
                  <a:pt x="56" y="0"/>
                </a:lnTo>
                <a:lnTo>
                  <a:pt x="59" y="0"/>
                </a:lnTo>
                <a:lnTo>
                  <a:pt x="61" y="0"/>
                </a:lnTo>
                <a:lnTo>
                  <a:pt x="64" y="1"/>
                </a:lnTo>
                <a:lnTo>
                  <a:pt x="67" y="1"/>
                </a:lnTo>
                <a:lnTo>
                  <a:pt x="70" y="1"/>
                </a:lnTo>
                <a:lnTo>
                  <a:pt x="72" y="2"/>
                </a:lnTo>
                <a:lnTo>
                  <a:pt x="74" y="2"/>
                </a:lnTo>
                <a:lnTo>
                  <a:pt x="77" y="4"/>
                </a:lnTo>
                <a:lnTo>
                  <a:pt x="80" y="5"/>
                </a:lnTo>
                <a:lnTo>
                  <a:pt x="83" y="6"/>
                </a:lnTo>
                <a:lnTo>
                  <a:pt x="85" y="7"/>
                </a:lnTo>
                <a:lnTo>
                  <a:pt x="87" y="8"/>
                </a:lnTo>
                <a:lnTo>
                  <a:pt x="89" y="10"/>
                </a:lnTo>
                <a:lnTo>
                  <a:pt x="91" y="11"/>
                </a:lnTo>
                <a:lnTo>
                  <a:pt x="94" y="12"/>
                </a:lnTo>
                <a:lnTo>
                  <a:pt x="96" y="14"/>
                </a:lnTo>
                <a:lnTo>
                  <a:pt x="98" y="17"/>
                </a:lnTo>
                <a:lnTo>
                  <a:pt x="100" y="19"/>
                </a:lnTo>
                <a:lnTo>
                  <a:pt x="102" y="20"/>
                </a:lnTo>
                <a:lnTo>
                  <a:pt x="103" y="22"/>
                </a:lnTo>
                <a:lnTo>
                  <a:pt x="105" y="24"/>
                </a:lnTo>
                <a:lnTo>
                  <a:pt x="107" y="27"/>
                </a:lnTo>
                <a:lnTo>
                  <a:pt x="109" y="29"/>
                </a:lnTo>
                <a:lnTo>
                  <a:pt x="110" y="32"/>
                </a:lnTo>
                <a:lnTo>
                  <a:pt x="111" y="35"/>
                </a:lnTo>
                <a:lnTo>
                  <a:pt x="112" y="37"/>
                </a:lnTo>
                <a:lnTo>
                  <a:pt x="113" y="40"/>
                </a:lnTo>
                <a:lnTo>
                  <a:pt x="114" y="42"/>
                </a:lnTo>
                <a:lnTo>
                  <a:pt x="115" y="46"/>
                </a:lnTo>
                <a:lnTo>
                  <a:pt x="115" y="49"/>
                </a:lnTo>
                <a:lnTo>
                  <a:pt x="116" y="52"/>
                </a:lnTo>
                <a:lnTo>
                  <a:pt x="116" y="54"/>
                </a:lnTo>
                <a:lnTo>
                  <a:pt x="116" y="58"/>
                </a:lnTo>
                <a:lnTo>
                  <a:pt x="116" y="62"/>
                </a:lnTo>
                <a:lnTo>
                  <a:pt x="116" y="65"/>
                </a:lnTo>
                <a:lnTo>
                  <a:pt x="115" y="68"/>
                </a:lnTo>
                <a:lnTo>
                  <a:pt x="115" y="72"/>
                </a:lnTo>
                <a:lnTo>
                  <a:pt x="114" y="75"/>
                </a:lnTo>
                <a:lnTo>
                  <a:pt x="114" y="77"/>
                </a:lnTo>
                <a:lnTo>
                  <a:pt x="113" y="80"/>
                </a:lnTo>
                <a:lnTo>
                  <a:pt x="112" y="83"/>
                </a:lnTo>
                <a:lnTo>
                  <a:pt x="110" y="86"/>
                </a:lnTo>
                <a:lnTo>
                  <a:pt x="109" y="89"/>
                </a:lnTo>
                <a:lnTo>
                  <a:pt x="108" y="91"/>
                </a:lnTo>
                <a:lnTo>
                  <a:pt x="105" y="93"/>
                </a:lnTo>
                <a:lnTo>
                  <a:pt x="104" y="95"/>
                </a:lnTo>
                <a:lnTo>
                  <a:pt x="102" y="98"/>
                </a:lnTo>
                <a:lnTo>
                  <a:pt x="100" y="100"/>
                </a:lnTo>
                <a:lnTo>
                  <a:pt x="98" y="102"/>
                </a:lnTo>
                <a:lnTo>
                  <a:pt x="96" y="104"/>
                </a:lnTo>
                <a:lnTo>
                  <a:pt x="94" y="105"/>
                </a:lnTo>
                <a:lnTo>
                  <a:pt x="91" y="107"/>
                </a:lnTo>
                <a:lnTo>
                  <a:pt x="89" y="108"/>
                </a:lnTo>
                <a:lnTo>
                  <a:pt x="87" y="110"/>
                </a:lnTo>
                <a:lnTo>
                  <a:pt x="85" y="112"/>
                </a:lnTo>
                <a:lnTo>
                  <a:pt x="82" y="113"/>
                </a:lnTo>
                <a:lnTo>
                  <a:pt x="80" y="114"/>
                </a:lnTo>
                <a:lnTo>
                  <a:pt x="77" y="115"/>
                </a:lnTo>
                <a:lnTo>
                  <a:pt x="74" y="115"/>
                </a:lnTo>
                <a:lnTo>
                  <a:pt x="72" y="116"/>
                </a:lnTo>
                <a:lnTo>
                  <a:pt x="69" y="117"/>
                </a:lnTo>
                <a:lnTo>
                  <a:pt x="67" y="117"/>
                </a:lnTo>
                <a:lnTo>
                  <a:pt x="63" y="118"/>
                </a:lnTo>
                <a:lnTo>
                  <a:pt x="61" y="118"/>
                </a:lnTo>
                <a:lnTo>
                  <a:pt x="58" y="118"/>
                </a:lnTo>
                <a:lnTo>
                  <a:pt x="56" y="118"/>
                </a:lnTo>
                <a:lnTo>
                  <a:pt x="53" y="118"/>
                </a:lnTo>
                <a:lnTo>
                  <a:pt x="49" y="117"/>
                </a:lnTo>
                <a:lnTo>
                  <a:pt x="47" y="117"/>
                </a:lnTo>
                <a:lnTo>
                  <a:pt x="44" y="116"/>
                </a:lnTo>
                <a:lnTo>
                  <a:pt x="42" y="116"/>
                </a:lnTo>
                <a:lnTo>
                  <a:pt x="39" y="115"/>
                </a:lnTo>
                <a:lnTo>
                  <a:pt x="36" y="114"/>
                </a:lnTo>
                <a:lnTo>
                  <a:pt x="33" y="113"/>
                </a:lnTo>
                <a:lnTo>
                  <a:pt x="31" y="112"/>
                </a:lnTo>
                <a:lnTo>
                  <a:pt x="29" y="110"/>
                </a:lnTo>
                <a:lnTo>
                  <a:pt x="26" y="108"/>
                </a:lnTo>
                <a:lnTo>
                  <a:pt x="23" y="107"/>
                </a:lnTo>
                <a:lnTo>
                  <a:pt x="21" y="105"/>
                </a:lnTo>
                <a:lnTo>
                  <a:pt x="19" y="104"/>
                </a:lnTo>
                <a:lnTo>
                  <a:pt x="17" y="102"/>
                </a:lnTo>
                <a:lnTo>
                  <a:pt x="15" y="100"/>
                </a:lnTo>
                <a:lnTo>
                  <a:pt x="13" y="98"/>
                </a:lnTo>
                <a:lnTo>
                  <a:pt x="12" y="95"/>
                </a:lnTo>
                <a:lnTo>
                  <a:pt x="9" y="93"/>
                </a:lnTo>
                <a:lnTo>
                  <a:pt x="8" y="91"/>
                </a:lnTo>
                <a:lnTo>
                  <a:pt x="6" y="88"/>
                </a:lnTo>
                <a:lnTo>
                  <a:pt x="5" y="86"/>
                </a:lnTo>
                <a:lnTo>
                  <a:pt x="4" y="83"/>
                </a:lnTo>
                <a:lnTo>
                  <a:pt x="3" y="80"/>
                </a:lnTo>
                <a:lnTo>
                  <a:pt x="2" y="78"/>
                </a:lnTo>
                <a:lnTo>
                  <a:pt x="1" y="75"/>
                </a:lnTo>
                <a:lnTo>
                  <a:pt x="1" y="72"/>
                </a:lnTo>
                <a:lnTo>
                  <a:pt x="0" y="69"/>
                </a:lnTo>
                <a:lnTo>
                  <a:pt x="0" y="66"/>
                </a:lnTo>
                <a:lnTo>
                  <a:pt x="0" y="63"/>
                </a:lnTo>
                <a:lnTo>
                  <a:pt x="0" y="61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4" name="Freeform 326"/>
          <p:cNvSpPr>
            <a:spLocks/>
          </p:cNvSpPr>
          <p:nvPr/>
        </p:nvSpPr>
        <p:spPr bwMode="auto">
          <a:xfrm>
            <a:off x="1557338" y="1192213"/>
            <a:ext cx="50800" cy="60325"/>
          </a:xfrm>
          <a:custGeom>
            <a:avLst/>
            <a:gdLst>
              <a:gd name="T0" fmla="*/ 0 w 116"/>
              <a:gd name="T1" fmla="*/ 53 h 118"/>
              <a:gd name="T2" fmla="*/ 1 w 116"/>
              <a:gd name="T3" fmla="*/ 44 h 118"/>
              <a:gd name="T4" fmla="*/ 4 w 116"/>
              <a:gd name="T5" fmla="*/ 35 h 118"/>
              <a:gd name="T6" fmla="*/ 8 w 116"/>
              <a:gd name="T7" fmla="*/ 27 h 118"/>
              <a:gd name="T8" fmla="*/ 14 w 116"/>
              <a:gd name="T9" fmla="*/ 20 h 118"/>
              <a:gd name="T10" fmla="*/ 20 w 116"/>
              <a:gd name="T11" fmla="*/ 14 h 118"/>
              <a:gd name="T12" fmla="*/ 27 w 116"/>
              <a:gd name="T13" fmla="*/ 9 h 118"/>
              <a:gd name="T14" fmla="*/ 34 w 116"/>
              <a:gd name="T15" fmla="*/ 6 h 118"/>
              <a:gd name="T16" fmla="*/ 42 w 116"/>
              <a:gd name="T17" fmla="*/ 2 h 118"/>
              <a:gd name="T18" fmla="*/ 50 w 116"/>
              <a:gd name="T19" fmla="*/ 1 h 118"/>
              <a:gd name="T20" fmla="*/ 59 w 116"/>
              <a:gd name="T21" fmla="*/ 0 h 118"/>
              <a:gd name="T22" fmla="*/ 67 w 116"/>
              <a:gd name="T23" fmla="*/ 1 h 118"/>
              <a:gd name="T24" fmla="*/ 74 w 116"/>
              <a:gd name="T25" fmla="*/ 2 h 118"/>
              <a:gd name="T26" fmla="*/ 83 w 116"/>
              <a:gd name="T27" fmla="*/ 6 h 118"/>
              <a:gd name="T28" fmla="*/ 89 w 116"/>
              <a:gd name="T29" fmla="*/ 10 h 118"/>
              <a:gd name="T30" fmla="*/ 96 w 116"/>
              <a:gd name="T31" fmla="*/ 14 h 118"/>
              <a:gd name="T32" fmla="*/ 102 w 116"/>
              <a:gd name="T33" fmla="*/ 20 h 118"/>
              <a:gd name="T34" fmla="*/ 107 w 116"/>
              <a:gd name="T35" fmla="*/ 27 h 118"/>
              <a:gd name="T36" fmla="*/ 111 w 116"/>
              <a:gd name="T37" fmla="*/ 35 h 118"/>
              <a:gd name="T38" fmla="*/ 114 w 116"/>
              <a:gd name="T39" fmla="*/ 42 h 118"/>
              <a:gd name="T40" fmla="*/ 116 w 116"/>
              <a:gd name="T41" fmla="*/ 52 h 118"/>
              <a:gd name="T42" fmla="*/ 116 w 116"/>
              <a:gd name="T43" fmla="*/ 62 h 118"/>
              <a:gd name="T44" fmla="*/ 115 w 116"/>
              <a:gd name="T45" fmla="*/ 72 h 118"/>
              <a:gd name="T46" fmla="*/ 113 w 116"/>
              <a:gd name="T47" fmla="*/ 80 h 118"/>
              <a:gd name="T48" fmla="*/ 109 w 116"/>
              <a:gd name="T49" fmla="*/ 89 h 118"/>
              <a:gd name="T50" fmla="*/ 104 w 116"/>
              <a:gd name="T51" fmla="*/ 95 h 118"/>
              <a:gd name="T52" fmla="*/ 98 w 116"/>
              <a:gd name="T53" fmla="*/ 102 h 118"/>
              <a:gd name="T54" fmla="*/ 91 w 116"/>
              <a:gd name="T55" fmla="*/ 107 h 118"/>
              <a:gd name="T56" fmla="*/ 85 w 116"/>
              <a:gd name="T57" fmla="*/ 112 h 118"/>
              <a:gd name="T58" fmla="*/ 77 w 116"/>
              <a:gd name="T59" fmla="*/ 115 h 118"/>
              <a:gd name="T60" fmla="*/ 69 w 116"/>
              <a:gd name="T61" fmla="*/ 117 h 118"/>
              <a:gd name="T62" fmla="*/ 61 w 116"/>
              <a:gd name="T63" fmla="*/ 118 h 118"/>
              <a:gd name="T64" fmla="*/ 53 w 116"/>
              <a:gd name="T65" fmla="*/ 118 h 118"/>
              <a:gd name="T66" fmla="*/ 44 w 116"/>
              <a:gd name="T67" fmla="*/ 116 h 118"/>
              <a:gd name="T68" fmla="*/ 36 w 116"/>
              <a:gd name="T69" fmla="*/ 114 h 118"/>
              <a:gd name="T70" fmla="*/ 29 w 116"/>
              <a:gd name="T71" fmla="*/ 110 h 118"/>
              <a:gd name="T72" fmla="*/ 21 w 116"/>
              <a:gd name="T73" fmla="*/ 105 h 118"/>
              <a:gd name="T74" fmla="*/ 15 w 116"/>
              <a:gd name="T75" fmla="*/ 100 h 118"/>
              <a:gd name="T76" fmla="*/ 9 w 116"/>
              <a:gd name="T77" fmla="*/ 93 h 118"/>
              <a:gd name="T78" fmla="*/ 5 w 116"/>
              <a:gd name="T79" fmla="*/ 86 h 118"/>
              <a:gd name="T80" fmla="*/ 2 w 116"/>
              <a:gd name="T81" fmla="*/ 78 h 118"/>
              <a:gd name="T82" fmla="*/ 0 w 116"/>
              <a:gd name="T83" fmla="*/ 69 h 118"/>
              <a:gd name="T84" fmla="*/ 0 w 116"/>
              <a:gd name="T85" fmla="*/ 6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8">
                <a:moveTo>
                  <a:pt x="0" y="61"/>
                </a:moveTo>
                <a:lnTo>
                  <a:pt x="0" y="56"/>
                </a:lnTo>
                <a:lnTo>
                  <a:pt x="0" y="53"/>
                </a:lnTo>
                <a:lnTo>
                  <a:pt x="0" y="50"/>
                </a:lnTo>
                <a:lnTo>
                  <a:pt x="1" y="47"/>
                </a:lnTo>
                <a:lnTo>
                  <a:pt x="1" y="44"/>
                </a:lnTo>
                <a:lnTo>
                  <a:pt x="2" y="41"/>
                </a:lnTo>
                <a:lnTo>
                  <a:pt x="3" y="38"/>
                </a:lnTo>
                <a:lnTo>
                  <a:pt x="4" y="35"/>
                </a:lnTo>
                <a:lnTo>
                  <a:pt x="5" y="33"/>
                </a:lnTo>
                <a:lnTo>
                  <a:pt x="7" y="29"/>
                </a:lnTo>
                <a:lnTo>
                  <a:pt x="8" y="27"/>
                </a:lnTo>
                <a:lnTo>
                  <a:pt x="10" y="25"/>
                </a:lnTo>
                <a:lnTo>
                  <a:pt x="12" y="22"/>
                </a:lnTo>
                <a:lnTo>
                  <a:pt x="14" y="20"/>
                </a:lnTo>
                <a:lnTo>
                  <a:pt x="16" y="18"/>
                </a:lnTo>
                <a:lnTo>
                  <a:pt x="18" y="17"/>
                </a:lnTo>
                <a:lnTo>
                  <a:pt x="20" y="14"/>
                </a:lnTo>
                <a:lnTo>
                  <a:pt x="22" y="12"/>
                </a:lnTo>
                <a:lnTo>
                  <a:pt x="25" y="11"/>
                </a:lnTo>
                <a:lnTo>
                  <a:pt x="27" y="9"/>
                </a:lnTo>
                <a:lnTo>
                  <a:pt x="29" y="8"/>
                </a:lnTo>
                <a:lnTo>
                  <a:pt x="32" y="7"/>
                </a:lnTo>
                <a:lnTo>
                  <a:pt x="34" y="6"/>
                </a:lnTo>
                <a:lnTo>
                  <a:pt x="36" y="5"/>
                </a:lnTo>
                <a:lnTo>
                  <a:pt x="40" y="4"/>
                </a:lnTo>
                <a:lnTo>
                  <a:pt x="42" y="2"/>
                </a:lnTo>
                <a:lnTo>
                  <a:pt x="45" y="2"/>
                </a:lnTo>
                <a:lnTo>
                  <a:pt x="47" y="1"/>
                </a:lnTo>
                <a:lnTo>
                  <a:pt x="50" y="1"/>
                </a:lnTo>
                <a:lnTo>
                  <a:pt x="53" y="0"/>
                </a:lnTo>
                <a:lnTo>
                  <a:pt x="56" y="0"/>
                </a:lnTo>
                <a:lnTo>
                  <a:pt x="59" y="0"/>
                </a:lnTo>
                <a:lnTo>
                  <a:pt x="61" y="0"/>
                </a:lnTo>
                <a:lnTo>
                  <a:pt x="64" y="1"/>
                </a:lnTo>
                <a:lnTo>
                  <a:pt x="67" y="1"/>
                </a:lnTo>
                <a:lnTo>
                  <a:pt x="70" y="1"/>
                </a:lnTo>
                <a:lnTo>
                  <a:pt x="72" y="2"/>
                </a:lnTo>
                <a:lnTo>
                  <a:pt x="74" y="2"/>
                </a:lnTo>
                <a:lnTo>
                  <a:pt x="77" y="4"/>
                </a:lnTo>
                <a:lnTo>
                  <a:pt x="80" y="5"/>
                </a:lnTo>
                <a:lnTo>
                  <a:pt x="83" y="6"/>
                </a:lnTo>
                <a:lnTo>
                  <a:pt x="85" y="7"/>
                </a:lnTo>
                <a:lnTo>
                  <a:pt x="87" y="8"/>
                </a:lnTo>
                <a:lnTo>
                  <a:pt x="89" y="10"/>
                </a:lnTo>
                <a:lnTo>
                  <a:pt x="91" y="11"/>
                </a:lnTo>
                <a:lnTo>
                  <a:pt x="94" y="12"/>
                </a:lnTo>
                <a:lnTo>
                  <a:pt x="96" y="14"/>
                </a:lnTo>
                <a:lnTo>
                  <a:pt x="98" y="17"/>
                </a:lnTo>
                <a:lnTo>
                  <a:pt x="100" y="19"/>
                </a:lnTo>
                <a:lnTo>
                  <a:pt x="102" y="20"/>
                </a:lnTo>
                <a:lnTo>
                  <a:pt x="103" y="22"/>
                </a:lnTo>
                <a:lnTo>
                  <a:pt x="105" y="24"/>
                </a:lnTo>
                <a:lnTo>
                  <a:pt x="107" y="27"/>
                </a:lnTo>
                <a:lnTo>
                  <a:pt x="109" y="29"/>
                </a:lnTo>
                <a:lnTo>
                  <a:pt x="110" y="32"/>
                </a:lnTo>
                <a:lnTo>
                  <a:pt x="111" y="35"/>
                </a:lnTo>
                <a:lnTo>
                  <a:pt x="112" y="37"/>
                </a:lnTo>
                <a:lnTo>
                  <a:pt x="113" y="40"/>
                </a:lnTo>
                <a:lnTo>
                  <a:pt x="114" y="42"/>
                </a:lnTo>
                <a:lnTo>
                  <a:pt x="115" y="46"/>
                </a:lnTo>
                <a:lnTo>
                  <a:pt x="115" y="49"/>
                </a:lnTo>
                <a:lnTo>
                  <a:pt x="116" y="52"/>
                </a:lnTo>
                <a:lnTo>
                  <a:pt x="116" y="54"/>
                </a:lnTo>
                <a:lnTo>
                  <a:pt x="116" y="58"/>
                </a:lnTo>
                <a:lnTo>
                  <a:pt x="116" y="62"/>
                </a:lnTo>
                <a:lnTo>
                  <a:pt x="116" y="65"/>
                </a:lnTo>
                <a:lnTo>
                  <a:pt x="115" y="68"/>
                </a:lnTo>
                <a:lnTo>
                  <a:pt x="115" y="72"/>
                </a:lnTo>
                <a:lnTo>
                  <a:pt x="114" y="75"/>
                </a:lnTo>
                <a:lnTo>
                  <a:pt x="114" y="77"/>
                </a:lnTo>
                <a:lnTo>
                  <a:pt x="113" y="80"/>
                </a:lnTo>
                <a:lnTo>
                  <a:pt x="112" y="83"/>
                </a:lnTo>
                <a:lnTo>
                  <a:pt x="110" y="86"/>
                </a:lnTo>
                <a:lnTo>
                  <a:pt x="109" y="89"/>
                </a:lnTo>
                <a:lnTo>
                  <a:pt x="108" y="91"/>
                </a:lnTo>
                <a:lnTo>
                  <a:pt x="105" y="93"/>
                </a:lnTo>
                <a:lnTo>
                  <a:pt x="104" y="95"/>
                </a:lnTo>
                <a:lnTo>
                  <a:pt x="102" y="98"/>
                </a:lnTo>
                <a:lnTo>
                  <a:pt x="100" y="100"/>
                </a:lnTo>
                <a:lnTo>
                  <a:pt x="98" y="102"/>
                </a:lnTo>
                <a:lnTo>
                  <a:pt x="96" y="104"/>
                </a:lnTo>
                <a:lnTo>
                  <a:pt x="94" y="105"/>
                </a:lnTo>
                <a:lnTo>
                  <a:pt x="91" y="107"/>
                </a:lnTo>
                <a:lnTo>
                  <a:pt x="89" y="108"/>
                </a:lnTo>
                <a:lnTo>
                  <a:pt x="87" y="110"/>
                </a:lnTo>
                <a:lnTo>
                  <a:pt x="85" y="112"/>
                </a:lnTo>
                <a:lnTo>
                  <a:pt x="82" y="113"/>
                </a:lnTo>
                <a:lnTo>
                  <a:pt x="80" y="114"/>
                </a:lnTo>
                <a:lnTo>
                  <a:pt x="77" y="115"/>
                </a:lnTo>
                <a:lnTo>
                  <a:pt x="74" y="115"/>
                </a:lnTo>
                <a:lnTo>
                  <a:pt x="72" y="116"/>
                </a:lnTo>
                <a:lnTo>
                  <a:pt x="69" y="117"/>
                </a:lnTo>
                <a:lnTo>
                  <a:pt x="67" y="117"/>
                </a:lnTo>
                <a:lnTo>
                  <a:pt x="63" y="118"/>
                </a:lnTo>
                <a:lnTo>
                  <a:pt x="61" y="118"/>
                </a:lnTo>
                <a:lnTo>
                  <a:pt x="58" y="118"/>
                </a:lnTo>
                <a:lnTo>
                  <a:pt x="56" y="118"/>
                </a:lnTo>
                <a:lnTo>
                  <a:pt x="53" y="118"/>
                </a:lnTo>
                <a:lnTo>
                  <a:pt x="49" y="117"/>
                </a:lnTo>
                <a:lnTo>
                  <a:pt x="47" y="117"/>
                </a:lnTo>
                <a:lnTo>
                  <a:pt x="44" y="116"/>
                </a:lnTo>
                <a:lnTo>
                  <a:pt x="42" y="116"/>
                </a:lnTo>
                <a:lnTo>
                  <a:pt x="39" y="115"/>
                </a:lnTo>
                <a:lnTo>
                  <a:pt x="36" y="114"/>
                </a:lnTo>
                <a:lnTo>
                  <a:pt x="33" y="113"/>
                </a:lnTo>
                <a:lnTo>
                  <a:pt x="31" y="112"/>
                </a:lnTo>
                <a:lnTo>
                  <a:pt x="29" y="110"/>
                </a:lnTo>
                <a:lnTo>
                  <a:pt x="26" y="108"/>
                </a:lnTo>
                <a:lnTo>
                  <a:pt x="23" y="107"/>
                </a:lnTo>
                <a:lnTo>
                  <a:pt x="21" y="105"/>
                </a:lnTo>
                <a:lnTo>
                  <a:pt x="19" y="104"/>
                </a:lnTo>
                <a:lnTo>
                  <a:pt x="17" y="102"/>
                </a:lnTo>
                <a:lnTo>
                  <a:pt x="15" y="100"/>
                </a:lnTo>
                <a:lnTo>
                  <a:pt x="13" y="98"/>
                </a:lnTo>
                <a:lnTo>
                  <a:pt x="12" y="95"/>
                </a:lnTo>
                <a:lnTo>
                  <a:pt x="9" y="93"/>
                </a:lnTo>
                <a:lnTo>
                  <a:pt x="8" y="91"/>
                </a:lnTo>
                <a:lnTo>
                  <a:pt x="6" y="88"/>
                </a:lnTo>
                <a:lnTo>
                  <a:pt x="5" y="86"/>
                </a:lnTo>
                <a:lnTo>
                  <a:pt x="4" y="83"/>
                </a:lnTo>
                <a:lnTo>
                  <a:pt x="3" y="80"/>
                </a:lnTo>
                <a:lnTo>
                  <a:pt x="2" y="78"/>
                </a:lnTo>
                <a:lnTo>
                  <a:pt x="1" y="75"/>
                </a:lnTo>
                <a:lnTo>
                  <a:pt x="1" y="72"/>
                </a:lnTo>
                <a:lnTo>
                  <a:pt x="0" y="69"/>
                </a:lnTo>
                <a:lnTo>
                  <a:pt x="0" y="66"/>
                </a:lnTo>
                <a:lnTo>
                  <a:pt x="0" y="63"/>
                </a:lnTo>
                <a:lnTo>
                  <a:pt x="0" y="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5" name="Freeform 327"/>
          <p:cNvSpPr>
            <a:spLocks/>
          </p:cNvSpPr>
          <p:nvPr/>
        </p:nvSpPr>
        <p:spPr bwMode="auto">
          <a:xfrm>
            <a:off x="2070100" y="1033463"/>
            <a:ext cx="52388" cy="60325"/>
          </a:xfrm>
          <a:custGeom>
            <a:avLst/>
            <a:gdLst>
              <a:gd name="T0" fmla="*/ 0 w 116"/>
              <a:gd name="T1" fmla="*/ 52 h 116"/>
              <a:gd name="T2" fmla="*/ 2 w 116"/>
              <a:gd name="T3" fmla="*/ 43 h 116"/>
              <a:gd name="T4" fmla="*/ 5 w 116"/>
              <a:gd name="T5" fmla="*/ 33 h 116"/>
              <a:gd name="T6" fmla="*/ 8 w 116"/>
              <a:gd name="T7" fmla="*/ 25 h 116"/>
              <a:gd name="T8" fmla="*/ 14 w 116"/>
              <a:gd name="T9" fmla="*/ 19 h 116"/>
              <a:gd name="T10" fmla="*/ 20 w 116"/>
              <a:gd name="T11" fmla="*/ 13 h 116"/>
              <a:gd name="T12" fmla="*/ 27 w 116"/>
              <a:gd name="T13" fmla="*/ 8 h 116"/>
              <a:gd name="T14" fmla="*/ 34 w 116"/>
              <a:gd name="T15" fmla="*/ 4 h 116"/>
              <a:gd name="T16" fmla="*/ 43 w 116"/>
              <a:gd name="T17" fmla="*/ 2 h 116"/>
              <a:gd name="T18" fmla="*/ 50 w 116"/>
              <a:gd name="T19" fmla="*/ 0 h 116"/>
              <a:gd name="T20" fmla="*/ 59 w 116"/>
              <a:gd name="T21" fmla="*/ 0 h 116"/>
              <a:gd name="T22" fmla="*/ 68 w 116"/>
              <a:gd name="T23" fmla="*/ 0 h 116"/>
              <a:gd name="T24" fmla="*/ 75 w 116"/>
              <a:gd name="T25" fmla="*/ 2 h 116"/>
              <a:gd name="T26" fmla="*/ 83 w 116"/>
              <a:gd name="T27" fmla="*/ 4 h 116"/>
              <a:gd name="T28" fmla="*/ 90 w 116"/>
              <a:gd name="T29" fmla="*/ 8 h 116"/>
              <a:gd name="T30" fmla="*/ 97 w 116"/>
              <a:gd name="T31" fmla="*/ 13 h 116"/>
              <a:gd name="T32" fmla="*/ 102 w 116"/>
              <a:gd name="T33" fmla="*/ 19 h 116"/>
              <a:gd name="T34" fmla="*/ 107 w 116"/>
              <a:gd name="T35" fmla="*/ 25 h 116"/>
              <a:gd name="T36" fmla="*/ 112 w 116"/>
              <a:gd name="T37" fmla="*/ 33 h 116"/>
              <a:gd name="T38" fmla="*/ 114 w 116"/>
              <a:gd name="T39" fmla="*/ 42 h 116"/>
              <a:gd name="T40" fmla="*/ 116 w 116"/>
              <a:gd name="T41" fmla="*/ 50 h 116"/>
              <a:gd name="T42" fmla="*/ 116 w 116"/>
              <a:gd name="T43" fmla="*/ 60 h 116"/>
              <a:gd name="T44" fmla="*/ 115 w 116"/>
              <a:gd name="T45" fmla="*/ 70 h 116"/>
              <a:gd name="T46" fmla="*/ 113 w 116"/>
              <a:gd name="T47" fmla="*/ 78 h 116"/>
              <a:gd name="T48" fmla="*/ 110 w 116"/>
              <a:gd name="T49" fmla="*/ 87 h 116"/>
              <a:gd name="T50" fmla="*/ 104 w 116"/>
              <a:gd name="T51" fmla="*/ 95 h 116"/>
              <a:gd name="T52" fmla="*/ 99 w 116"/>
              <a:gd name="T53" fmla="*/ 100 h 116"/>
              <a:gd name="T54" fmla="*/ 92 w 116"/>
              <a:gd name="T55" fmla="*/ 105 h 116"/>
              <a:gd name="T56" fmla="*/ 85 w 116"/>
              <a:gd name="T57" fmla="*/ 110 h 116"/>
              <a:gd name="T58" fmla="*/ 77 w 116"/>
              <a:gd name="T59" fmla="*/ 113 h 116"/>
              <a:gd name="T60" fmla="*/ 70 w 116"/>
              <a:gd name="T61" fmla="*/ 115 h 116"/>
              <a:gd name="T62" fmla="*/ 61 w 116"/>
              <a:gd name="T63" fmla="*/ 116 h 116"/>
              <a:gd name="T64" fmla="*/ 52 w 116"/>
              <a:gd name="T65" fmla="*/ 116 h 116"/>
              <a:gd name="T66" fmla="*/ 45 w 116"/>
              <a:gd name="T67" fmla="*/ 115 h 116"/>
              <a:gd name="T68" fmla="*/ 36 w 116"/>
              <a:gd name="T69" fmla="*/ 112 h 116"/>
              <a:gd name="T70" fmla="*/ 29 w 116"/>
              <a:gd name="T71" fmla="*/ 109 h 116"/>
              <a:gd name="T72" fmla="*/ 22 w 116"/>
              <a:gd name="T73" fmla="*/ 104 h 116"/>
              <a:gd name="T74" fmla="*/ 16 w 116"/>
              <a:gd name="T75" fmla="*/ 98 h 116"/>
              <a:gd name="T76" fmla="*/ 10 w 116"/>
              <a:gd name="T77" fmla="*/ 91 h 116"/>
              <a:gd name="T78" fmla="*/ 6 w 116"/>
              <a:gd name="T79" fmla="*/ 84 h 116"/>
              <a:gd name="T80" fmla="*/ 3 w 116"/>
              <a:gd name="T81" fmla="*/ 76 h 116"/>
              <a:gd name="T82" fmla="*/ 1 w 116"/>
              <a:gd name="T83" fmla="*/ 68 h 116"/>
              <a:gd name="T84" fmla="*/ 0 w 116"/>
              <a:gd name="T85" fmla="*/ 5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6">
                <a:moveTo>
                  <a:pt x="0" y="59"/>
                </a:moveTo>
                <a:lnTo>
                  <a:pt x="0" y="56"/>
                </a:lnTo>
                <a:lnTo>
                  <a:pt x="0" y="52"/>
                </a:lnTo>
                <a:lnTo>
                  <a:pt x="1" y="48"/>
                </a:lnTo>
                <a:lnTo>
                  <a:pt x="1" y="45"/>
                </a:lnTo>
                <a:lnTo>
                  <a:pt x="2" y="43"/>
                </a:lnTo>
                <a:lnTo>
                  <a:pt x="3" y="40"/>
                </a:lnTo>
                <a:lnTo>
                  <a:pt x="3" y="36"/>
                </a:lnTo>
                <a:lnTo>
                  <a:pt x="5" y="33"/>
                </a:lnTo>
                <a:lnTo>
                  <a:pt x="6" y="31"/>
                </a:lnTo>
                <a:lnTo>
                  <a:pt x="7" y="28"/>
                </a:lnTo>
                <a:lnTo>
                  <a:pt x="8" y="25"/>
                </a:lnTo>
                <a:lnTo>
                  <a:pt x="10" y="23"/>
                </a:lnTo>
                <a:lnTo>
                  <a:pt x="12" y="21"/>
                </a:lnTo>
                <a:lnTo>
                  <a:pt x="14" y="19"/>
                </a:lnTo>
                <a:lnTo>
                  <a:pt x="16" y="17"/>
                </a:lnTo>
                <a:lnTo>
                  <a:pt x="18" y="15"/>
                </a:lnTo>
                <a:lnTo>
                  <a:pt x="20" y="13"/>
                </a:lnTo>
                <a:lnTo>
                  <a:pt x="22" y="11"/>
                </a:lnTo>
                <a:lnTo>
                  <a:pt x="24" y="9"/>
                </a:lnTo>
                <a:lnTo>
                  <a:pt x="27" y="8"/>
                </a:lnTo>
                <a:lnTo>
                  <a:pt x="30" y="6"/>
                </a:lnTo>
                <a:lnTo>
                  <a:pt x="32" y="5"/>
                </a:lnTo>
                <a:lnTo>
                  <a:pt x="34" y="4"/>
                </a:lnTo>
                <a:lnTo>
                  <a:pt x="37" y="3"/>
                </a:lnTo>
                <a:lnTo>
                  <a:pt x="39" y="2"/>
                </a:lnTo>
                <a:lnTo>
                  <a:pt x="43" y="2"/>
                </a:lnTo>
                <a:lnTo>
                  <a:pt x="45" y="1"/>
                </a:lnTo>
                <a:lnTo>
                  <a:pt x="48" y="0"/>
                </a:lnTo>
                <a:lnTo>
                  <a:pt x="50" y="0"/>
                </a:lnTo>
                <a:lnTo>
                  <a:pt x="53" y="0"/>
                </a:lnTo>
                <a:lnTo>
                  <a:pt x="56" y="0"/>
                </a:lnTo>
                <a:lnTo>
                  <a:pt x="59" y="0"/>
                </a:lnTo>
                <a:lnTo>
                  <a:pt x="62" y="0"/>
                </a:lnTo>
                <a:lnTo>
                  <a:pt x="64" y="0"/>
                </a:lnTo>
                <a:lnTo>
                  <a:pt x="68" y="0"/>
                </a:lnTo>
                <a:lnTo>
                  <a:pt x="70" y="1"/>
                </a:lnTo>
                <a:lnTo>
                  <a:pt x="72" y="1"/>
                </a:lnTo>
                <a:lnTo>
                  <a:pt x="75" y="2"/>
                </a:lnTo>
                <a:lnTo>
                  <a:pt x="77" y="2"/>
                </a:lnTo>
                <a:lnTo>
                  <a:pt x="80" y="3"/>
                </a:lnTo>
                <a:lnTo>
                  <a:pt x="83" y="4"/>
                </a:lnTo>
                <a:lnTo>
                  <a:pt x="85" y="5"/>
                </a:lnTo>
                <a:lnTo>
                  <a:pt x="87" y="7"/>
                </a:lnTo>
                <a:lnTo>
                  <a:pt x="90" y="8"/>
                </a:lnTo>
                <a:lnTo>
                  <a:pt x="92" y="9"/>
                </a:lnTo>
                <a:lnTo>
                  <a:pt x="94" y="11"/>
                </a:lnTo>
                <a:lnTo>
                  <a:pt x="97" y="13"/>
                </a:lnTo>
                <a:lnTo>
                  <a:pt x="99" y="15"/>
                </a:lnTo>
                <a:lnTo>
                  <a:pt x="100" y="17"/>
                </a:lnTo>
                <a:lnTo>
                  <a:pt x="102" y="19"/>
                </a:lnTo>
                <a:lnTo>
                  <a:pt x="104" y="21"/>
                </a:lnTo>
                <a:lnTo>
                  <a:pt x="105" y="23"/>
                </a:lnTo>
                <a:lnTo>
                  <a:pt x="107" y="25"/>
                </a:lnTo>
                <a:lnTo>
                  <a:pt x="109" y="28"/>
                </a:lnTo>
                <a:lnTo>
                  <a:pt x="110" y="30"/>
                </a:lnTo>
                <a:lnTo>
                  <a:pt x="112" y="33"/>
                </a:lnTo>
                <a:lnTo>
                  <a:pt x="113" y="35"/>
                </a:lnTo>
                <a:lnTo>
                  <a:pt x="114" y="38"/>
                </a:lnTo>
                <a:lnTo>
                  <a:pt x="114" y="42"/>
                </a:lnTo>
                <a:lnTo>
                  <a:pt x="115" y="44"/>
                </a:lnTo>
                <a:lnTo>
                  <a:pt x="116" y="47"/>
                </a:lnTo>
                <a:lnTo>
                  <a:pt x="116" y="50"/>
                </a:lnTo>
                <a:lnTo>
                  <a:pt x="116" y="54"/>
                </a:lnTo>
                <a:lnTo>
                  <a:pt x="116" y="57"/>
                </a:lnTo>
                <a:lnTo>
                  <a:pt x="116" y="60"/>
                </a:lnTo>
                <a:lnTo>
                  <a:pt x="116" y="63"/>
                </a:lnTo>
                <a:lnTo>
                  <a:pt x="116" y="67"/>
                </a:lnTo>
                <a:lnTo>
                  <a:pt x="115" y="70"/>
                </a:lnTo>
                <a:lnTo>
                  <a:pt x="115" y="73"/>
                </a:lnTo>
                <a:lnTo>
                  <a:pt x="114" y="76"/>
                </a:lnTo>
                <a:lnTo>
                  <a:pt x="113" y="78"/>
                </a:lnTo>
                <a:lnTo>
                  <a:pt x="112" y="82"/>
                </a:lnTo>
                <a:lnTo>
                  <a:pt x="111" y="84"/>
                </a:lnTo>
                <a:lnTo>
                  <a:pt x="110" y="87"/>
                </a:lnTo>
                <a:lnTo>
                  <a:pt x="107" y="89"/>
                </a:lnTo>
                <a:lnTo>
                  <a:pt x="106" y="91"/>
                </a:lnTo>
                <a:lnTo>
                  <a:pt x="104" y="95"/>
                </a:lnTo>
                <a:lnTo>
                  <a:pt x="102" y="97"/>
                </a:lnTo>
                <a:lnTo>
                  <a:pt x="101" y="99"/>
                </a:lnTo>
                <a:lnTo>
                  <a:pt x="99" y="100"/>
                </a:lnTo>
                <a:lnTo>
                  <a:pt x="97" y="102"/>
                </a:lnTo>
                <a:lnTo>
                  <a:pt x="94" y="104"/>
                </a:lnTo>
                <a:lnTo>
                  <a:pt x="92" y="105"/>
                </a:lnTo>
                <a:lnTo>
                  <a:pt x="90" y="108"/>
                </a:lnTo>
                <a:lnTo>
                  <a:pt x="87" y="109"/>
                </a:lnTo>
                <a:lnTo>
                  <a:pt x="85" y="110"/>
                </a:lnTo>
                <a:lnTo>
                  <a:pt x="83" y="111"/>
                </a:lnTo>
                <a:lnTo>
                  <a:pt x="80" y="112"/>
                </a:lnTo>
                <a:lnTo>
                  <a:pt x="77" y="113"/>
                </a:lnTo>
                <a:lnTo>
                  <a:pt x="75" y="114"/>
                </a:lnTo>
                <a:lnTo>
                  <a:pt x="72" y="114"/>
                </a:lnTo>
                <a:lnTo>
                  <a:pt x="70" y="115"/>
                </a:lnTo>
                <a:lnTo>
                  <a:pt x="66" y="115"/>
                </a:lnTo>
                <a:lnTo>
                  <a:pt x="64" y="116"/>
                </a:lnTo>
                <a:lnTo>
                  <a:pt x="61" y="116"/>
                </a:lnTo>
                <a:lnTo>
                  <a:pt x="59" y="116"/>
                </a:lnTo>
                <a:lnTo>
                  <a:pt x="56" y="116"/>
                </a:lnTo>
                <a:lnTo>
                  <a:pt x="52" y="116"/>
                </a:lnTo>
                <a:lnTo>
                  <a:pt x="50" y="116"/>
                </a:lnTo>
                <a:lnTo>
                  <a:pt x="47" y="115"/>
                </a:lnTo>
                <a:lnTo>
                  <a:pt x="45" y="115"/>
                </a:lnTo>
                <a:lnTo>
                  <a:pt x="42" y="114"/>
                </a:lnTo>
                <a:lnTo>
                  <a:pt x="39" y="113"/>
                </a:lnTo>
                <a:lnTo>
                  <a:pt x="36" y="112"/>
                </a:lnTo>
                <a:lnTo>
                  <a:pt x="34" y="111"/>
                </a:lnTo>
                <a:lnTo>
                  <a:pt x="31" y="110"/>
                </a:lnTo>
                <a:lnTo>
                  <a:pt x="29" y="109"/>
                </a:lnTo>
                <a:lnTo>
                  <a:pt x="27" y="108"/>
                </a:lnTo>
                <a:lnTo>
                  <a:pt x="24" y="105"/>
                </a:lnTo>
                <a:lnTo>
                  <a:pt x="22" y="104"/>
                </a:lnTo>
                <a:lnTo>
                  <a:pt x="20" y="102"/>
                </a:lnTo>
                <a:lnTo>
                  <a:pt x="18" y="100"/>
                </a:lnTo>
                <a:lnTo>
                  <a:pt x="16" y="98"/>
                </a:lnTo>
                <a:lnTo>
                  <a:pt x="14" y="96"/>
                </a:lnTo>
                <a:lnTo>
                  <a:pt x="11" y="94"/>
                </a:lnTo>
                <a:lnTo>
                  <a:pt x="10" y="91"/>
                </a:lnTo>
                <a:lnTo>
                  <a:pt x="8" y="89"/>
                </a:lnTo>
                <a:lnTo>
                  <a:pt x="7" y="87"/>
                </a:lnTo>
                <a:lnTo>
                  <a:pt x="6" y="84"/>
                </a:lnTo>
                <a:lnTo>
                  <a:pt x="4" y="82"/>
                </a:lnTo>
                <a:lnTo>
                  <a:pt x="3" y="78"/>
                </a:lnTo>
                <a:lnTo>
                  <a:pt x="3" y="76"/>
                </a:lnTo>
                <a:lnTo>
                  <a:pt x="2" y="73"/>
                </a:lnTo>
                <a:lnTo>
                  <a:pt x="1" y="71"/>
                </a:lnTo>
                <a:lnTo>
                  <a:pt x="1" y="68"/>
                </a:lnTo>
                <a:lnTo>
                  <a:pt x="0" y="64"/>
                </a:lnTo>
                <a:lnTo>
                  <a:pt x="0" y="62"/>
                </a:lnTo>
                <a:lnTo>
                  <a:pt x="0" y="59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6" name="Freeform 328"/>
          <p:cNvSpPr>
            <a:spLocks/>
          </p:cNvSpPr>
          <p:nvPr/>
        </p:nvSpPr>
        <p:spPr bwMode="auto">
          <a:xfrm>
            <a:off x="2070100" y="1033463"/>
            <a:ext cx="52388" cy="60325"/>
          </a:xfrm>
          <a:custGeom>
            <a:avLst/>
            <a:gdLst>
              <a:gd name="T0" fmla="*/ 0 w 116"/>
              <a:gd name="T1" fmla="*/ 52 h 116"/>
              <a:gd name="T2" fmla="*/ 2 w 116"/>
              <a:gd name="T3" fmla="*/ 43 h 116"/>
              <a:gd name="T4" fmla="*/ 5 w 116"/>
              <a:gd name="T5" fmla="*/ 33 h 116"/>
              <a:gd name="T6" fmla="*/ 8 w 116"/>
              <a:gd name="T7" fmla="*/ 25 h 116"/>
              <a:gd name="T8" fmla="*/ 14 w 116"/>
              <a:gd name="T9" fmla="*/ 19 h 116"/>
              <a:gd name="T10" fmla="*/ 20 w 116"/>
              <a:gd name="T11" fmla="*/ 13 h 116"/>
              <a:gd name="T12" fmla="*/ 27 w 116"/>
              <a:gd name="T13" fmla="*/ 8 h 116"/>
              <a:gd name="T14" fmla="*/ 34 w 116"/>
              <a:gd name="T15" fmla="*/ 4 h 116"/>
              <a:gd name="T16" fmla="*/ 43 w 116"/>
              <a:gd name="T17" fmla="*/ 2 h 116"/>
              <a:gd name="T18" fmla="*/ 50 w 116"/>
              <a:gd name="T19" fmla="*/ 0 h 116"/>
              <a:gd name="T20" fmla="*/ 59 w 116"/>
              <a:gd name="T21" fmla="*/ 0 h 116"/>
              <a:gd name="T22" fmla="*/ 68 w 116"/>
              <a:gd name="T23" fmla="*/ 0 h 116"/>
              <a:gd name="T24" fmla="*/ 75 w 116"/>
              <a:gd name="T25" fmla="*/ 2 h 116"/>
              <a:gd name="T26" fmla="*/ 83 w 116"/>
              <a:gd name="T27" fmla="*/ 4 h 116"/>
              <a:gd name="T28" fmla="*/ 90 w 116"/>
              <a:gd name="T29" fmla="*/ 8 h 116"/>
              <a:gd name="T30" fmla="*/ 97 w 116"/>
              <a:gd name="T31" fmla="*/ 13 h 116"/>
              <a:gd name="T32" fmla="*/ 102 w 116"/>
              <a:gd name="T33" fmla="*/ 19 h 116"/>
              <a:gd name="T34" fmla="*/ 107 w 116"/>
              <a:gd name="T35" fmla="*/ 25 h 116"/>
              <a:gd name="T36" fmla="*/ 112 w 116"/>
              <a:gd name="T37" fmla="*/ 33 h 116"/>
              <a:gd name="T38" fmla="*/ 114 w 116"/>
              <a:gd name="T39" fmla="*/ 42 h 116"/>
              <a:gd name="T40" fmla="*/ 116 w 116"/>
              <a:gd name="T41" fmla="*/ 50 h 116"/>
              <a:gd name="T42" fmla="*/ 116 w 116"/>
              <a:gd name="T43" fmla="*/ 60 h 116"/>
              <a:gd name="T44" fmla="*/ 115 w 116"/>
              <a:gd name="T45" fmla="*/ 70 h 116"/>
              <a:gd name="T46" fmla="*/ 113 w 116"/>
              <a:gd name="T47" fmla="*/ 78 h 116"/>
              <a:gd name="T48" fmla="*/ 110 w 116"/>
              <a:gd name="T49" fmla="*/ 87 h 116"/>
              <a:gd name="T50" fmla="*/ 104 w 116"/>
              <a:gd name="T51" fmla="*/ 95 h 116"/>
              <a:gd name="T52" fmla="*/ 99 w 116"/>
              <a:gd name="T53" fmla="*/ 100 h 116"/>
              <a:gd name="T54" fmla="*/ 92 w 116"/>
              <a:gd name="T55" fmla="*/ 105 h 116"/>
              <a:gd name="T56" fmla="*/ 85 w 116"/>
              <a:gd name="T57" fmla="*/ 110 h 116"/>
              <a:gd name="T58" fmla="*/ 77 w 116"/>
              <a:gd name="T59" fmla="*/ 113 h 116"/>
              <a:gd name="T60" fmla="*/ 70 w 116"/>
              <a:gd name="T61" fmla="*/ 115 h 116"/>
              <a:gd name="T62" fmla="*/ 61 w 116"/>
              <a:gd name="T63" fmla="*/ 116 h 116"/>
              <a:gd name="T64" fmla="*/ 52 w 116"/>
              <a:gd name="T65" fmla="*/ 116 h 116"/>
              <a:gd name="T66" fmla="*/ 45 w 116"/>
              <a:gd name="T67" fmla="*/ 115 h 116"/>
              <a:gd name="T68" fmla="*/ 36 w 116"/>
              <a:gd name="T69" fmla="*/ 112 h 116"/>
              <a:gd name="T70" fmla="*/ 29 w 116"/>
              <a:gd name="T71" fmla="*/ 109 h 116"/>
              <a:gd name="T72" fmla="*/ 22 w 116"/>
              <a:gd name="T73" fmla="*/ 104 h 116"/>
              <a:gd name="T74" fmla="*/ 16 w 116"/>
              <a:gd name="T75" fmla="*/ 98 h 116"/>
              <a:gd name="T76" fmla="*/ 10 w 116"/>
              <a:gd name="T77" fmla="*/ 91 h 116"/>
              <a:gd name="T78" fmla="*/ 6 w 116"/>
              <a:gd name="T79" fmla="*/ 84 h 116"/>
              <a:gd name="T80" fmla="*/ 3 w 116"/>
              <a:gd name="T81" fmla="*/ 76 h 116"/>
              <a:gd name="T82" fmla="*/ 1 w 116"/>
              <a:gd name="T83" fmla="*/ 68 h 116"/>
              <a:gd name="T84" fmla="*/ 0 w 116"/>
              <a:gd name="T85" fmla="*/ 5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6">
                <a:moveTo>
                  <a:pt x="0" y="59"/>
                </a:moveTo>
                <a:lnTo>
                  <a:pt x="0" y="56"/>
                </a:lnTo>
                <a:lnTo>
                  <a:pt x="0" y="52"/>
                </a:lnTo>
                <a:lnTo>
                  <a:pt x="1" y="48"/>
                </a:lnTo>
                <a:lnTo>
                  <a:pt x="1" y="45"/>
                </a:lnTo>
                <a:lnTo>
                  <a:pt x="2" y="43"/>
                </a:lnTo>
                <a:lnTo>
                  <a:pt x="3" y="40"/>
                </a:lnTo>
                <a:lnTo>
                  <a:pt x="3" y="36"/>
                </a:lnTo>
                <a:lnTo>
                  <a:pt x="5" y="33"/>
                </a:lnTo>
                <a:lnTo>
                  <a:pt x="6" y="31"/>
                </a:lnTo>
                <a:lnTo>
                  <a:pt x="7" y="28"/>
                </a:lnTo>
                <a:lnTo>
                  <a:pt x="8" y="25"/>
                </a:lnTo>
                <a:lnTo>
                  <a:pt x="10" y="23"/>
                </a:lnTo>
                <a:lnTo>
                  <a:pt x="12" y="21"/>
                </a:lnTo>
                <a:lnTo>
                  <a:pt x="14" y="19"/>
                </a:lnTo>
                <a:lnTo>
                  <a:pt x="16" y="17"/>
                </a:lnTo>
                <a:lnTo>
                  <a:pt x="18" y="15"/>
                </a:lnTo>
                <a:lnTo>
                  <a:pt x="20" y="13"/>
                </a:lnTo>
                <a:lnTo>
                  <a:pt x="22" y="11"/>
                </a:lnTo>
                <a:lnTo>
                  <a:pt x="24" y="9"/>
                </a:lnTo>
                <a:lnTo>
                  <a:pt x="27" y="8"/>
                </a:lnTo>
                <a:lnTo>
                  <a:pt x="30" y="6"/>
                </a:lnTo>
                <a:lnTo>
                  <a:pt x="32" y="5"/>
                </a:lnTo>
                <a:lnTo>
                  <a:pt x="34" y="4"/>
                </a:lnTo>
                <a:lnTo>
                  <a:pt x="37" y="3"/>
                </a:lnTo>
                <a:lnTo>
                  <a:pt x="39" y="2"/>
                </a:lnTo>
                <a:lnTo>
                  <a:pt x="43" y="2"/>
                </a:lnTo>
                <a:lnTo>
                  <a:pt x="45" y="1"/>
                </a:lnTo>
                <a:lnTo>
                  <a:pt x="48" y="0"/>
                </a:lnTo>
                <a:lnTo>
                  <a:pt x="50" y="0"/>
                </a:lnTo>
                <a:lnTo>
                  <a:pt x="53" y="0"/>
                </a:lnTo>
                <a:lnTo>
                  <a:pt x="56" y="0"/>
                </a:lnTo>
                <a:lnTo>
                  <a:pt x="59" y="0"/>
                </a:lnTo>
                <a:lnTo>
                  <a:pt x="62" y="0"/>
                </a:lnTo>
                <a:lnTo>
                  <a:pt x="64" y="0"/>
                </a:lnTo>
                <a:lnTo>
                  <a:pt x="68" y="0"/>
                </a:lnTo>
                <a:lnTo>
                  <a:pt x="70" y="1"/>
                </a:lnTo>
                <a:lnTo>
                  <a:pt x="72" y="1"/>
                </a:lnTo>
                <a:lnTo>
                  <a:pt x="75" y="2"/>
                </a:lnTo>
                <a:lnTo>
                  <a:pt x="77" y="2"/>
                </a:lnTo>
                <a:lnTo>
                  <a:pt x="80" y="3"/>
                </a:lnTo>
                <a:lnTo>
                  <a:pt x="83" y="4"/>
                </a:lnTo>
                <a:lnTo>
                  <a:pt x="85" y="5"/>
                </a:lnTo>
                <a:lnTo>
                  <a:pt x="87" y="7"/>
                </a:lnTo>
                <a:lnTo>
                  <a:pt x="90" y="8"/>
                </a:lnTo>
                <a:lnTo>
                  <a:pt x="92" y="9"/>
                </a:lnTo>
                <a:lnTo>
                  <a:pt x="94" y="11"/>
                </a:lnTo>
                <a:lnTo>
                  <a:pt x="97" y="13"/>
                </a:lnTo>
                <a:lnTo>
                  <a:pt x="99" y="15"/>
                </a:lnTo>
                <a:lnTo>
                  <a:pt x="100" y="17"/>
                </a:lnTo>
                <a:lnTo>
                  <a:pt x="102" y="19"/>
                </a:lnTo>
                <a:lnTo>
                  <a:pt x="104" y="21"/>
                </a:lnTo>
                <a:lnTo>
                  <a:pt x="105" y="23"/>
                </a:lnTo>
                <a:lnTo>
                  <a:pt x="107" y="25"/>
                </a:lnTo>
                <a:lnTo>
                  <a:pt x="109" y="28"/>
                </a:lnTo>
                <a:lnTo>
                  <a:pt x="110" y="30"/>
                </a:lnTo>
                <a:lnTo>
                  <a:pt x="112" y="33"/>
                </a:lnTo>
                <a:lnTo>
                  <a:pt x="113" y="35"/>
                </a:lnTo>
                <a:lnTo>
                  <a:pt x="114" y="38"/>
                </a:lnTo>
                <a:lnTo>
                  <a:pt x="114" y="42"/>
                </a:lnTo>
                <a:lnTo>
                  <a:pt x="115" y="44"/>
                </a:lnTo>
                <a:lnTo>
                  <a:pt x="116" y="47"/>
                </a:lnTo>
                <a:lnTo>
                  <a:pt x="116" y="50"/>
                </a:lnTo>
                <a:lnTo>
                  <a:pt x="116" y="54"/>
                </a:lnTo>
                <a:lnTo>
                  <a:pt x="116" y="57"/>
                </a:lnTo>
                <a:lnTo>
                  <a:pt x="116" y="60"/>
                </a:lnTo>
                <a:lnTo>
                  <a:pt x="116" y="63"/>
                </a:lnTo>
                <a:lnTo>
                  <a:pt x="116" y="67"/>
                </a:lnTo>
                <a:lnTo>
                  <a:pt x="115" y="70"/>
                </a:lnTo>
                <a:lnTo>
                  <a:pt x="115" y="73"/>
                </a:lnTo>
                <a:lnTo>
                  <a:pt x="114" y="76"/>
                </a:lnTo>
                <a:lnTo>
                  <a:pt x="113" y="78"/>
                </a:lnTo>
                <a:lnTo>
                  <a:pt x="112" y="82"/>
                </a:lnTo>
                <a:lnTo>
                  <a:pt x="111" y="84"/>
                </a:lnTo>
                <a:lnTo>
                  <a:pt x="110" y="87"/>
                </a:lnTo>
                <a:lnTo>
                  <a:pt x="107" y="89"/>
                </a:lnTo>
                <a:lnTo>
                  <a:pt x="106" y="91"/>
                </a:lnTo>
                <a:lnTo>
                  <a:pt x="104" y="95"/>
                </a:lnTo>
                <a:lnTo>
                  <a:pt x="102" y="97"/>
                </a:lnTo>
                <a:lnTo>
                  <a:pt x="101" y="99"/>
                </a:lnTo>
                <a:lnTo>
                  <a:pt x="99" y="100"/>
                </a:lnTo>
                <a:lnTo>
                  <a:pt x="97" y="102"/>
                </a:lnTo>
                <a:lnTo>
                  <a:pt x="94" y="104"/>
                </a:lnTo>
                <a:lnTo>
                  <a:pt x="92" y="105"/>
                </a:lnTo>
                <a:lnTo>
                  <a:pt x="90" y="108"/>
                </a:lnTo>
                <a:lnTo>
                  <a:pt x="87" y="109"/>
                </a:lnTo>
                <a:lnTo>
                  <a:pt x="85" y="110"/>
                </a:lnTo>
                <a:lnTo>
                  <a:pt x="83" y="111"/>
                </a:lnTo>
                <a:lnTo>
                  <a:pt x="80" y="112"/>
                </a:lnTo>
                <a:lnTo>
                  <a:pt x="77" y="113"/>
                </a:lnTo>
                <a:lnTo>
                  <a:pt x="75" y="114"/>
                </a:lnTo>
                <a:lnTo>
                  <a:pt x="72" y="114"/>
                </a:lnTo>
                <a:lnTo>
                  <a:pt x="70" y="115"/>
                </a:lnTo>
                <a:lnTo>
                  <a:pt x="66" y="115"/>
                </a:lnTo>
                <a:lnTo>
                  <a:pt x="64" y="116"/>
                </a:lnTo>
                <a:lnTo>
                  <a:pt x="61" y="116"/>
                </a:lnTo>
                <a:lnTo>
                  <a:pt x="59" y="116"/>
                </a:lnTo>
                <a:lnTo>
                  <a:pt x="56" y="116"/>
                </a:lnTo>
                <a:lnTo>
                  <a:pt x="52" y="116"/>
                </a:lnTo>
                <a:lnTo>
                  <a:pt x="50" y="116"/>
                </a:lnTo>
                <a:lnTo>
                  <a:pt x="47" y="115"/>
                </a:lnTo>
                <a:lnTo>
                  <a:pt x="45" y="115"/>
                </a:lnTo>
                <a:lnTo>
                  <a:pt x="42" y="114"/>
                </a:lnTo>
                <a:lnTo>
                  <a:pt x="39" y="113"/>
                </a:lnTo>
                <a:lnTo>
                  <a:pt x="36" y="112"/>
                </a:lnTo>
                <a:lnTo>
                  <a:pt x="34" y="111"/>
                </a:lnTo>
                <a:lnTo>
                  <a:pt x="31" y="110"/>
                </a:lnTo>
                <a:lnTo>
                  <a:pt x="29" y="109"/>
                </a:lnTo>
                <a:lnTo>
                  <a:pt x="27" y="108"/>
                </a:lnTo>
                <a:lnTo>
                  <a:pt x="24" y="105"/>
                </a:lnTo>
                <a:lnTo>
                  <a:pt x="22" y="104"/>
                </a:lnTo>
                <a:lnTo>
                  <a:pt x="20" y="102"/>
                </a:lnTo>
                <a:lnTo>
                  <a:pt x="18" y="100"/>
                </a:lnTo>
                <a:lnTo>
                  <a:pt x="16" y="98"/>
                </a:lnTo>
                <a:lnTo>
                  <a:pt x="14" y="96"/>
                </a:lnTo>
                <a:lnTo>
                  <a:pt x="11" y="94"/>
                </a:lnTo>
                <a:lnTo>
                  <a:pt x="10" y="91"/>
                </a:lnTo>
                <a:lnTo>
                  <a:pt x="8" y="89"/>
                </a:lnTo>
                <a:lnTo>
                  <a:pt x="7" y="87"/>
                </a:lnTo>
                <a:lnTo>
                  <a:pt x="6" y="84"/>
                </a:lnTo>
                <a:lnTo>
                  <a:pt x="4" y="82"/>
                </a:lnTo>
                <a:lnTo>
                  <a:pt x="3" y="78"/>
                </a:lnTo>
                <a:lnTo>
                  <a:pt x="3" y="76"/>
                </a:lnTo>
                <a:lnTo>
                  <a:pt x="2" y="73"/>
                </a:lnTo>
                <a:lnTo>
                  <a:pt x="1" y="71"/>
                </a:lnTo>
                <a:lnTo>
                  <a:pt x="1" y="68"/>
                </a:lnTo>
                <a:lnTo>
                  <a:pt x="0" y="64"/>
                </a:lnTo>
                <a:lnTo>
                  <a:pt x="0" y="62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7" name="Freeform 329"/>
          <p:cNvSpPr>
            <a:spLocks/>
          </p:cNvSpPr>
          <p:nvPr/>
        </p:nvSpPr>
        <p:spPr bwMode="auto">
          <a:xfrm>
            <a:off x="2557463" y="895350"/>
            <a:ext cx="52387" cy="60325"/>
          </a:xfrm>
          <a:custGeom>
            <a:avLst/>
            <a:gdLst>
              <a:gd name="T0" fmla="*/ 0 w 117"/>
              <a:gd name="T1" fmla="*/ 53 h 117"/>
              <a:gd name="T2" fmla="*/ 1 w 117"/>
              <a:gd name="T3" fmla="*/ 43 h 117"/>
              <a:gd name="T4" fmla="*/ 5 w 117"/>
              <a:gd name="T5" fmla="*/ 34 h 117"/>
              <a:gd name="T6" fmla="*/ 9 w 117"/>
              <a:gd name="T7" fmla="*/ 26 h 117"/>
              <a:gd name="T8" fmla="*/ 14 w 117"/>
              <a:gd name="T9" fmla="*/ 19 h 117"/>
              <a:gd name="T10" fmla="*/ 21 w 117"/>
              <a:gd name="T11" fmla="*/ 13 h 117"/>
              <a:gd name="T12" fmla="*/ 27 w 117"/>
              <a:gd name="T13" fmla="*/ 8 h 117"/>
              <a:gd name="T14" fmla="*/ 35 w 117"/>
              <a:gd name="T15" fmla="*/ 4 h 117"/>
              <a:gd name="T16" fmla="*/ 42 w 117"/>
              <a:gd name="T17" fmla="*/ 2 h 117"/>
              <a:gd name="T18" fmla="*/ 51 w 117"/>
              <a:gd name="T19" fmla="*/ 0 h 117"/>
              <a:gd name="T20" fmla="*/ 60 w 117"/>
              <a:gd name="T21" fmla="*/ 0 h 117"/>
              <a:gd name="T22" fmla="*/ 67 w 117"/>
              <a:gd name="T23" fmla="*/ 0 h 117"/>
              <a:gd name="T24" fmla="*/ 76 w 117"/>
              <a:gd name="T25" fmla="*/ 2 h 117"/>
              <a:gd name="T26" fmla="*/ 83 w 117"/>
              <a:gd name="T27" fmla="*/ 5 h 117"/>
              <a:gd name="T28" fmla="*/ 90 w 117"/>
              <a:gd name="T29" fmla="*/ 8 h 117"/>
              <a:gd name="T30" fmla="*/ 96 w 117"/>
              <a:gd name="T31" fmla="*/ 14 h 117"/>
              <a:gd name="T32" fmla="*/ 103 w 117"/>
              <a:gd name="T33" fmla="*/ 19 h 117"/>
              <a:gd name="T34" fmla="*/ 107 w 117"/>
              <a:gd name="T35" fmla="*/ 26 h 117"/>
              <a:gd name="T36" fmla="*/ 111 w 117"/>
              <a:gd name="T37" fmla="*/ 33 h 117"/>
              <a:gd name="T38" fmla="*/ 115 w 117"/>
              <a:gd name="T39" fmla="*/ 42 h 117"/>
              <a:gd name="T40" fmla="*/ 117 w 117"/>
              <a:gd name="T41" fmla="*/ 51 h 117"/>
              <a:gd name="T42" fmla="*/ 117 w 117"/>
              <a:gd name="T43" fmla="*/ 60 h 117"/>
              <a:gd name="T44" fmla="*/ 116 w 117"/>
              <a:gd name="T45" fmla="*/ 70 h 117"/>
              <a:gd name="T46" fmla="*/ 113 w 117"/>
              <a:gd name="T47" fmla="*/ 80 h 117"/>
              <a:gd name="T48" fmla="*/ 109 w 117"/>
              <a:gd name="T49" fmla="*/ 87 h 117"/>
              <a:gd name="T50" fmla="*/ 105 w 117"/>
              <a:gd name="T51" fmla="*/ 95 h 117"/>
              <a:gd name="T52" fmla="*/ 98 w 117"/>
              <a:gd name="T53" fmla="*/ 101 h 117"/>
              <a:gd name="T54" fmla="*/ 92 w 117"/>
              <a:gd name="T55" fmla="*/ 106 h 117"/>
              <a:gd name="T56" fmla="*/ 85 w 117"/>
              <a:gd name="T57" fmla="*/ 110 h 117"/>
              <a:gd name="T58" fmla="*/ 78 w 117"/>
              <a:gd name="T59" fmla="*/ 113 h 117"/>
              <a:gd name="T60" fmla="*/ 69 w 117"/>
              <a:gd name="T61" fmla="*/ 115 h 117"/>
              <a:gd name="T62" fmla="*/ 62 w 117"/>
              <a:gd name="T63" fmla="*/ 116 h 117"/>
              <a:gd name="T64" fmla="*/ 53 w 117"/>
              <a:gd name="T65" fmla="*/ 116 h 117"/>
              <a:gd name="T66" fmla="*/ 44 w 117"/>
              <a:gd name="T67" fmla="*/ 115 h 117"/>
              <a:gd name="T68" fmla="*/ 37 w 117"/>
              <a:gd name="T69" fmla="*/ 113 h 117"/>
              <a:gd name="T70" fmla="*/ 29 w 117"/>
              <a:gd name="T71" fmla="*/ 109 h 117"/>
              <a:gd name="T72" fmla="*/ 22 w 117"/>
              <a:gd name="T73" fmla="*/ 105 h 117"/>
              <a:gd name="T74" fmla="*/ 15 w 117"/>
              <a:gd name="T75" fmla="*/ 99 h 117"/>
              <a:gd name="T76" fmla="*/ 10 w 117"/>
              <a:gd name="T77" fmla="*/ 92 h 117"/>
              <a:gd name="T78" fmla="*/ 6 w 117"/>
              <a:gd name="T79" fmla="*/ 85 h 117"/>
              <a:gd name="T80" fmla="*/ 2 w 117"/>
              <a:gd name="T81" fmla="*/ 76 h 117"/>
              <a:gd name="T82" fmla="*/ 0 w 117"/>
              <a:gd name="T83" fmla="*/ 68 h 117"/>
              <a:gd name="T84" fmla="*/ 0 w 117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0" y="49"/>
                </a:lnTo>
                <a:lnTo>
                  <a:pt x="1" y="46"/>
                </a:lnTo>
                <a:lnTo>
                  <a:pt x="1" y="43"/>
                </a:lnTo>
                <a:lnTo>
                  <a:pt x="2" y="40"/>
                </a:lnTo>
                <a:lnTo>
                  <a:pt x="3" y="36"/>
                </a:lnTo>
                <a:lnTo>
                  <a:pt x="5" y="34"/>
                </a:lnTo>
                <a:lnTo>
                  <a:pt x="6" y="31"/>
                </a:lnTo>
                <a:lnTo>
                  <a:pt x="8" y="29"/>
                </a:lnTo>
                <a:lnTo>
                  <a:pt x="9" y="26"/>
                </a:lnTo>
                <a:lnTo>
                  <a:pt x="11" y="24"/>
                </a:lnTo>
                <a:lnTo>
                  <a:pt x="12" y="21"/>
                </a:lnTo>
                <a:lnTo>
                  <a:pt x="14" y="19"/>
                </a:lnTo>
                <a:lnTo>
                  <a:pt x="16" y="17"/>
                </a:lnTo>
                <a:lnTo>
                  <a:pt x="19" y="15"/>
                </a:lnTo>
                <a:lnTo>
                  <a:pt x="21" y="13"/>
                </a:lnTo>
                <a:lnTo>
                  <a:pt x="23" y="12"/>
                </a:lnTo>
                <a:lnTo>
                  <a:pt x="25" y="9"/>
                </a:lnTo>
                <a:lnTo>
                  <a:pt x="27" y="8"/>
                </a:lnTo>
                <a:lnTo>
                  <a:pt x="29" y="7"/>
                </a:lnTo>
                <a:lnTo>
                  <a:pt x="33" y="5"/>
                </a:lnTo>
                <a:lnTo>
                  <a:pt x="35" y="4"/>
                </a:lnTo>
                <a:lnTo>
                  <a:pt x="37" y="3"/>
                </a:lnTo>
                <a:lnTo>
                  <a:pt x="40" y="3"/>
                </a:lnTo>
                <a:lnTo>
                  <a:pt x="42" y="2"/>
                </a:lnTo>
                <a:lnTo>
                  <a:pt x="46" y="1"/>
                </a:lnTo>
                <a:lnTo>
                  <a:pt x="48" y="1"/>
                </a:lnTo>
                <a:lnTo>
                  <a:pt x="51" y="0"/>
                </a:lnTo>
                <a:lnTo>
                  <a:pt x="53" y="0"/>
                </a:lnTo>
                <a:lnTo>
                  <a:pt x="56" y="0"/>
                </a:lnTo>
                <a:lnTo>
                  <a:pt x="60" y="0"/>
                </a:lnTo>
                <a:lnTo>
                  <a:pt x="62" y="0"/>
                </a:lnTo>
                <a:lnTo>
                  <a:pt x="65" y="0"/>
                </a:lnTo>
                <a:lnTo>
                  <a:pt x="67" y="0"/>
                </a:lnTo>
                <a:lnTo>
                  <a:pt x="70" y="1"/>
                </a:lnTo>
                <a:lnTo>
                  <a:pt x="72" y="1"/>
                </a:lnTo>
                <a:lnTo>
                  <a:pt x="76" y="2"/>
                </a:lnTo>
                <a:lnTo>
                  <a:pt x="78" y="3"/>
                </a:lnTo>
                <a:lnTo>
                  <a:pt x="80" y="4"/>
                </a:lnTo>
                <a:lnTo>
                  <a:pt x="83" y="5"/>
                </a:lnTo>
                <a:lnTo>
                  <a:pt x="85" y="6"/>
                </a:lnTo>
                <a:lnTo>
                  <a:pt x="88" y="7"/>
                </a:lnTo>
                <a:lnTo>
                  <a:pt x="90" y="8"/>
                </a:lnTo>
                <a:lnTo>
                  <a:pt x="92" y="11"/>
                </a:lnTo>
                <a:lnTo>
                  <a:pt x="94" y="12"/>
                </a:lnTo>
                <a:lnTo>
                  <a:pt x="96" y="14"/>
                </a:lnTo>
                <a:lnTo>
                  <a:pt x="98" y="15"/>
                </a:lnTo>
                <a:lnTo>
                  <a:pt x="101" y="17"/>
                </a:lnTo>
                <a:lnTo>
                  <a:pt x="103" y="19"/>
                </a:lnTo>
                <a:lnTo>
                  <a:pt x="104" y="21"/>
                </a:lnTo>
                <a:lnTo>
                  <a:pt x="106" y="24"/>
                </a:lnTo>
                <a:lnTo>
                  <a:pt x="107" y="26"/>
                </a:lnTo>
                <a:lnTo>
                  <a:pt x="109" y="28"/>
                </a:lnTo>
                <a:lnTo>
                  <a:pt x="110" y="31"/>
                </a:lnTo>
                <a:lnTo>
                  <a:pt x="111" y="33"/>
                </a:lnTo>
                <a:lnTo>
                  <a:pt x="112" y="36"/>
                </a:lnTo>
                <a:lnTo>
                  <a:pt x="113" y="39"/>
                </a:lnTo>
                <a:lnTo>
                  <a:pt x="115" y="42"/>
                </a:lnTo>
                <a:lnTo>
                  <a:pt x="116" y="45"/>
                </a:lnTo>
                <a:lnTo>
                  <a:pt x="116" y="47"/>
                </a:lnTo>
                <a:lnTo>
                  <a:pt x="117" y="51"/>
                </a:lnTo>
                <a:lnTo>
                  <a:pt x="117" y="54"/>
                </a:lnTo>
                <a:lnTo>
                  <a:pt x="117" y="57"/>
                </a:lnTo>
                <a:lnTo>
                  <a:pt x="117" y="60"/>
                </a:lnTo>
                <a:lnTo>
                  <a:pt x="117" y="63"/>
                </a:lnTo>
                <a:lnTo>
                  <a:pt x="116" y="67"/>
                </a:lnTo>
                <a:lnTo>
                  <a:pt x="116" y="70"/>
                </a:lnTo>
                <a:lnTo>
                  <a:pt x="115" y="73"/>
                </a:lnTo>
                <a:lnTo>
                  <a:pt x="115" y="76"/>
                </a:lnTo>
                <a:lnTo>
                  <a:pt x="113" y="80"/>
                </a:lnTo>
                <a:lnTo>
                  <a:pt x="112" y="82"/>
                </a:lnTo>
                <a:lnTo>
                  <a:pt x="110" y="85"/>
                </a:lnTo>
                <a:lnTo>
                  <a:pt x="109" y="87"/>
                </a:lnTo>
                <a:lnTo>
                  <a:pt x="108" y="90"/>
                </a:lnTo>
                <a:lnTo>
                  <a:pt x="106" y="93"/>
                </a:lnTo>
                <a:lnTo>
                  <a:pt x="105" y="95"/>
                </a:lnTo>
                <a:lnTo>
                  <a:pt x="103" y="97"/>
                </a:lnTo>
                <a:lnTo>
                  <a:pt x="101" y="99"/>
                </a:lnTo>
                <a:lnTo>
                  <a:pt x="98" y="101"/>
                </a:lnTo>
                <a:lnTo>
                  <a:pt x="97" y="102"/>
                </a:lnTo>
                <a:lnTo>
                  <a:pt x="94" y="105"/>
                </a:lnTo>
                <a:lnTo>
                  <a:pt x="92" y="106"/>
                </a:lnTo>
                <a:lnTo>
                  <a:pt x="90" y="108"/>
                </a:lnTo>
                <a:lnTo>
                  <a:pt x="88" y="109"/>
                </a:lnTo>
                <a:lnTo>
                  <a:pt x="85" y="110"/>
                </a:lnTo>
                <a:lnTo>
                  <a:pt x="83" y="111"/>
                </a:lnTo>
                <a:lnTo>
                  <a:pt x="80" y="112"/>
                </a:lnTo>
                <a:lnTo>
                  <a:pt x="78" y="113"/>
                </a:lnTo>
                <a:lnTo>
                  <a:pt x="75" y="114"/>
                </a:lnTo>
                <a:lnTo>
                  <a:pt x="72" y="115"/>
                </a:lnTo>
                <a:lnTo>
                  <a:pt x="69" y="115"/>
                </a:lnTo>
                <a:lnTo>
                  <a:pt x="67" y="116"/>
                </a:lnTo>
                <a:lnTo>
                  <a:pt x="64" y="116"/>
                </a:lnTo>
                <a:lnTo>
                  <a:pt x="62" y="116"/>
                </a:lnTo>
                <a:lnTo>
                  <a:pt x="58" y="117"/>
                </a:lnTo>
                <a:lnTo>
                  <a:pt x="56" y="116"/>
                </a:lnTo>
                <a:lnTo>
                  <a:pt x="53" y="116"/>
                </a:lnTo>
                <a:lnTo>
                  <a:pt x="50" y="116"/>
                </a:lnTo>
                <a:lnTo>
                  <a:pt x="48" y="116"/>
                </a:lnTo>
                <a:lnTo>
                  <a:pt x="44" y="115"/>
                </a:lnTo>
                <a:lnTo>
                  <a:pt x="42" y="114"/>
                </a:lnTo>
                <a:lnTo>
                  <a:pt x="39" y="114"/>
                </a:lnTo>
                <a:lnTo>
                  <a:pt x="37" y="113"/>
                </a:lnTo>
                <a:lnTo>
                  <a:pt x="34" y="112"/>
                </a:lnTo>
                <a:lnTo>
                  <a:pt x="32" y="110"/>
                </a:lnTo>
                <a:lnTo>
                  <a:pt x="29" y="109"/>
                </a:lnTo>
                <a:lnTo>
                  <a:pt x="26" y="108"/>
                </a:lnTo>
                <a:lnTo>
                  <a:pt x="24" y="106"/>
                </a:lnTo>
                <a:lnTo>
                  <a:pt x="22" y="105"/>
                </a:lnTo>
                <a:lnTo>
                  <a:pt x="20" y="102"/>
                </a:lnTo>
                <a:lnTo>
                  <a:pt x="17" y="100"/>
                </a:lnTo>
                <a:lnTo>
                  <a:pt x="15" y="99"/>
                </a:lnTo>
                <a:lnTo>
                  <a:pt x="14" y="97"/>
                </a:lnTo>
                <a:lnTo>
                  <a:pt x="12" y="95"/>
                </a:lnTo>
                <a:lnTo>
                  <a:pt x="10" y="92"/>
                </a:lnTo>
                <a:lnTo>
                  <a:pt x="9" y="89"/>
                </a:lnTo>
                <a:lnTo>
                  <a:pt x="7" y="87"/>
                </a:lnTo>
                <a:lnTo>
                  <a:pt x="6" y="85"/>
                </a:lnTo>
                <a:lnTo>
                  <a:pt x="5" y="82"/>
                </a:lnTo>
                <a:lnTo>
                  <a:pt x="3" y="80"/>
                </a:lnTo>
                <a:lnTo>
                  <a:pt x="2" y="76"/>
                </a:lnTo>
                <a:lnTo>
                  <a:pt x="1" y="74"/>
                </a:lnTo>
                <a:lnTo>
                  <a:pt x="1" y="71"/>
                </a:lnTo>
                <a:lnTo>
                  <a:pt x="0" y="68"/>
                </a:lnTo>
                <a:lnTo>
                  <a:pt x="0" y="66"/>
                </a:lnTo>
                <a:lnTo>
                  <a:pt x="0" y="62"/>
                </a:lnTo>
                <a:lnTo>
                  <a:pt x="0" y="59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8" name="Freeform 330"/>
          <p:cNvSpPr>
            <a:spLocks/>
          </p:cNvSpPr>
          <p:nvPr/>
        </p:nvSpPr>
        <p:spPr bwMode="auto">
          <a:xfrm>
            <a:off x="2557463" y="895350"/>
            <a:ext cx="52387" cy="60325"/>
          </a:xfrm>
          <a:custGeom>
            <a:avLst/>
            <a:gdLst>
              <a:gd name="T0" fmla="*/ 0 w 117"/>
              <a:gd name="T1" fmla="*/ 53 h 117"/>
              <a:gd name="T2" fmla="*/ 1 w 117"/>
              <a:gd name="T3" fmla="*/ 43 h 117"/>
              <a:gd name="T4" fmla="*/ 5 w 117"/>
              <a:gd name="T5" fmla="*/ 34 h 117"/>
              <a:gd name="T6" fmla="*/ 9 w 117"/>
              <a:gd name="T7" fmla="*/ 26 h 117"/>
              <a:gd name="T8" fmla="*/ 14 w 117"/>
              <a:gd name="T9" fmla="*/ 19 h 117"/>
              <a:gd name="T10" fmla="*/ 21 w 117"/>
              <a:gd name="T11" fmla="*/ 13 h 117"/>
              <a:gd name="T12" fmla="*/ 27 w 117"/>
              <a:gd name="T13" fmla="*/ 8 h 117"/>
              <a:gd name="T14" fmla="*/ 35 w 117"/>
              <a:gd name="T15" fmla="*/ 4 h 117"/>
              <a:gd name="T16" fmla="*/ 42 w 117"/>
              <a:gd name="T17" fmla="*/ 2 h 117"/>
              <a:gd name="T18" fmla="*/ 51 w 117"/>
              <a:gd name="T19" fmla="*/ 0 h 117"/>
              <a:gd name="T20" fmla="*/ 60 w 117"/>
              <a:gd name="T21" fmla="*/ 0 h 117"/>
              <a:gd name="T22" fmla="*/ 67 w 117"/>
              <a:gd name="T23" fmla="*/ 0 h 117"/>
              <a:gd name="T24" fmla="*/ 76 w 117"/>
              <a:gd name="T25" fmla="*/ 2 h 117"/>
              <a:gd name="T26" fmla="*/ 83 w 117"/>
              <a:gd name="T27" fmla="*/ 5 h 117"/>
              <a:gd name="T28" fmla="*/ 90 w 117"/>
              <a:gd name="T29" fmla="*/ 8 h 117"/>
              <a:gd name="T30" fmla="*/ 96 w 117"/>
              <a:gd name="T31" fmla="*/ 14 h 117"/>
              <a:gd name="T32" fmla="*/ 103 w 117"/>
              <a:gd name="T33" fmla="*/ 19 h 117"/>
              <a:gd name="T34" fmla="*/ 107 w 117"/>
              <a:gd name="T35" fmla="*/ 26 h 117"/>
              <a:gd name="T36" fmla="*/ 111 w 117"/>
              <a:gd name="T37" fmla="*/ 33 h 117"/>
              <a:gd name="T38" fmla="*/ 115 w 117"/>
              <a:gd name="T39" fmla="*/ 42 h 117"/>
              <a:gd name="T40" fmla="*/ 117 w 117"/>
              <a:gd name="T41" fmla="*/ 51 h 117"/>
              <a:gd name="T42" fmla="*/ 117 w 117"/>
              <a:gd name="T43" fmla="*/ 60 h 117"/>
              <a:gd name="T44" fmla="*/ 116 w 117"/>
              <a:gd name="T45" fmla="*/ 70 h 117"/>
              <a:gd name="T46" fmla="*/ 113 w 117"/>
              <a:gd name="T47" fmla="*/ 80 h 117"/>
              <a:gd name="T48" fmla="*/ 109 w 117"/>
              <a:gd name="T49" fmla="*/ 87 h 117"/>
              <a:gd name="T50" fmla="*/ 105 w 117"/>
              <a:gd name="T51" fmla="*/ 95 h 117"/>
              <a:gd name="T52" fmla="*/ 98 w 117"/>
              <a:gd name="T53" fmla="*/ 101 h 117"/>
              <a:gd name="T54" fmla="*/ 92 w 117"/>
              <a:gd name="T55" fmla="*/ 106 h 117"/>
              <a:gd name="T56" fmla="*/ 85 w 117"/>
              <a:gd name="T57" fmla="*/ 110 h 117"/>
              <a:gd name="T58" fmla="*/ 78 w 117"/>
              <a:gd name="T59" fmla="*/ 113 h 117"/>
              <a:gd name="T60" fmla="*/ 69 w 117"/>
              <a:gd name="T61" fmla="*/ 115 h 117"/>
              <a:gd name="T62" fmla="*/ 62 w 117"/>
              <a:gd name="T63" fmla="*/ 116 h 117"/>
              <a:gd name="T64" fmla="*/ 53 w 117"/>
              <a:gd name="T65" fmla="*/ 116 h 117"/>
              <a:gd name="T66" fmla="*/ 44 w 117"/>
              <a:gd name="T67" fmla="*/ 115 h 117"/>
              <a:gd name="T68" fmla="*/ 37 w 117"/>
              <a:gd name="T69" fmla="*/ 113 h 117"/>
              <a:gd name="T70" fmla="*/ 29 w 117"/>
              <a:gd name="T71" fmla="*/ 109 h 117"/>
              <a:gd name="T72" fmla="*/ 22 w 117"/>
              <a:gd name="T73" fmla="*/ 105 h 117"/>
              <a:gd name="T74" fmla="*/ 15 w 117"/>
              <a:gd name="T75" fmla="*/ 99 h 117"/>
              <a:gd name="T76" fmla="*/ 10 w 117"/>
              <a:gd name="T77" fmla="*/ 92 h 117"/>
              <a:gd name="T78" fmla="*/ 6 w 117"/>
              <a:gd name="T79" fmla="*/ 85 h 117"/>
              <a:gd name="T80" fmla="*/ 2 w 117"/>
              <a:gd name="T81" fmla="*/ 76 h 117"/>
              <a:gd name="T82" fmla="*/ 0 w 117"/>
              <a:gd name="T83" fmla="*/ 68 h 117"/>
              <a:gd name="T84" fmla="*/ 0 w 117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0" y="49"/>
                </a:lnTo>
                <a:lnTo>
                  <a:pt x="1" y="46"/>
                </a:lnTo>
                <a:lnTo>
                  <a:pt x="1" y="43"/>
                </a:lnTo>
                <a:lnTo>
                  <a:pt x="2" y="40"/>
                </a:lnTo>
                <a:lnTo>
                  <a:pt x="3" y="36"/>
                </a:lnTo>
                <a:lnTo>
                  <a:pt x="5" y="34"/>
                </a:lnTo>
                <a:lnTo>
                  <a:pt x="6" y="31"/>
                </a:lnTo>
                <a:lnTo>
                  <a:pt x="8" y="29"/>
                </a:lnTo>
                <a:lnTo>
                  <a:pt x="9" y="26"/>
                </a:lnTo>
                <a:lnTo>
                  <a:pt x="11" y="24"/>
                </a:lnTo>
                <a:lnTo>
                  <a:pt x="12" y="21"/>
                </a:lnTo>
                <a:lnTo>
                  <a:pt x="14" y="19"/>
                </a:lnTo>
                <a:lnTo>
                  <a:pt x="16" y="17"/>
                </a:lnTo>
                <a:lnTo>
                  <a:pt x="19" y="15"/>
                </a:lnTo>
                <a:lnTo>
                  <a:pt x="21" y="13"/>
                </a:lnTo>
                <a:lnTo>
                  <a:pt x="23" y="12"/>
                </a:lnTo>
                <a:lnTo>
                  <a:pt x="25" y="9"/>
                </a:lnTo>
                <a:lnTo>
                  <a:pt x="27" y="8"/>
                </a:lnTo>
                <a:lnTo>
                  <a:pt x="29" y="7"/>
                </a:lnTo>
                <a:lnTo>
                  <a:pt x="33" y="5"/>
                </a:lnTo>
                <a:lnTo>
                  <a:pt x="35" y="4"/>
                </a:lnTo>
                <a:lnTo>
                  <a:pt x="37" y="3"/>
                </a:lnTo>
                <a:lnTo>
                  <a:pt x="40" y="3"/>
                </a:lnTo>
                <a:lnTo>
                  <a:pt x="42" y="2"/>
                </a:lnTo>
                <a:lnTo>
                  <a:pt x="46" y="1"/>
                </a:lnTo>
                <a:lnTo>
                  <a:pt x="48" y="1"/>
                </a:lnTo>
                <a:lnTo>
                  <a:pt x="51" y="0"/>
                </a:lnTo>
                <a:lnTo>
                  <a:pt x="53" y="0"/>
                </a:lnTo>
                <a:lnTo>
                  <a:pt x="56" y="0"/>
                </a:lnTo>
                <a:lnTo>
                  <a:pt x="60" y="0"/>
                </a:lnTo>
                <a:lnTo>
                  <a:pt x="62" y="0"/>
                </a:lnTo>
                <a:lnTo>
                  <a:pt x="65" y="0"/>
                </a:lnTo>
                <a:lnTo>
                  <a:pt x="67" y="0"/>
                </a:lnTo>
                <a:lnTo>
                  <a:pt x="70" y="1"/>
                </a:lnTo>
                <a:lnTo>
                  <a:pt x="72" y="1"/>
                </a:lnTo>
                <a:lnTo>
                  <a:pt x="76" y="2"/>
                </a:lnTo>
                <a:lnTo>
                  <a:pt x="78" y="3"/>
                </a:lnTo>
                <a:lnTo>
                  <a:pt x="80" y="4"/>
                </a:lnTo>
                <a:lnTo>
                  <a:pt x="83" y="5"/>
                </a:lnTo>
                <a:lnTo>
                  <a:pt x="85" y="6"/>
                </a:lnTo>
                <a:lnTo>
                  <a:pt x="88" y="7"/>
                </a:lnTo>
                <a:lnTo>
                  <a:pt x="90" y="8"/>
                </a:lnTo>
                <a:lnTo>
                  <a:pt x="92" y="11"/>
                </a:lnTo>
                <a:lnTo>
                  <a:pt x="94" y="12"/>
                </a:lnTo>
                <a:lnTo>
                  <a:pt x="96" y="14"/>
                </a:lnTo>
                <a:lnTo>
                  <a:pt x="98" y="15"/>
                </a:lnTo>
                <a:lnTo>
                  <a:pt x="101" y="17"/>
                </a:lnTo>
                <a:lnTo>
                  <a:pt x="103" y="19"/>
                </a:lnTo>
                <a:lnTo>
                  <a:pt x="104" y="21"/>
                </a:lnTo>
                <a:lnTo>
                  <a:pt x="106" y="24"/>
                </a:lnTo>
                <a:lnTo>
                  <a:pt x="107" y="26"/>
                </a:lnTo>
                <a:lnTo>
                  <a:pt x="109" y="28"/>
                </a:lnTo>
                <a:lnTo>
                  <a:pt x="110" y="31"/>
                </a:lnTo>
                <a:lnTo>
                  <a:pt x="111" y="33"/>
                </a:lnTo>
                <a:lnTo>
                  <a:pt x="112" y="36"/>
                </a:lnTo>
                <a:lnTo>
                  <a:pt x="113" y="39"/>
                </a:lnTo>
                <a:lnTo>
                  <a:pt x="115" y="42"/>
                </a:lnTo>
                <a:lnTo>
                  <a:pt x="116" y="45"/>
                </a:lnTo>
                <a:lnTo>
                  <a:pt x="116" y="47"/>
                </a:lnTo>
                <a:lnTo>
                  <a:pt x="117" y="51"/>
                </a:lnTo>
                <a:lnTo>
                  <a:pt x="117" y="54"/>
                </a:lnTo>
                <a:lnTo>
                  <a:pt x="117" y="57"/>
                </a:lnTo>
                <a:lnTo>
                  <a:pt x="117" y="60"/>
                </a:lnTo>
                <a:lnTo>
                  <a:pt x="117" y="63"/>
                </a:lnTo>
                <a:lnTo>
                  <a:pt x="116" y="67"/>
                </a:lnTo>
                <a:lnTo>
                  <a:pt x="116" y="70"/>
                </a:lnTo>
                <a:lnTo>
                  <a:pt x="115" y="73"/>
                </a:lnTo>
                <a:lnTo>
                  <a:pt x="115" y="76"/>
                </a:lnTo>
                <a:lnTo>
                  <a:pt x="113" y="80"/>
                </a:lnTo>
                <a:lnTo>
                  <a:pt x="112" y="82"/>
                </a:lnTo>
                <a:lnTo>
                  <a:pt x="110" y="85"/>
                </a:lnTo>
                <a:lnTo>
                  <a:pt x="109" y="87"/>
                </a:lnTo>
                <a:lnTo>
                  <a:pt x="108" y="90"/>
                </a:lnTo>
                <a:lnTo>
                  <a:pt x="106" y="93"/>
                </a:lnTo>
                <a:lnTo>
                  <a:pt x="105" y="95"/>
                </a:lnTo>
                <a:lnTo>
                  <a:pt x="103" y="97"/>
                </a:lnTo>
                <a:lnTo>
                  <a:pt x="101" y="99"/>
                </a:lnTo>
                <a:lnTo>
                  <a:pt x="98" y="101"/>
                </a:lnTo>
                <a:lnTo>
                  <a:pt x="97" y="102"/>
                </a:lnTo>
                <a:lnTo>
                  <a:pt x="94" y="105"/>
                </a:lnTo>
                <a:lnTo>
                  <a:pt x="92" y="106"/>
                </a:lnTo>
                <a:lnTo>
                  <a:pt x="90" y="108"/>
                </a:lnTo>
                <a:lnTo>
                  <a:pt x="88" y="109"/>
                </a:lnTo>
                <a:lnTo>
                  <a:pt x="85" y="110"/>
                </a:lnTo>
                <a:lnTo>
                  <a:pt x="83" y="111"/>
                </a:lnTo>
                <a:lnTo>
                  <a:pt x="80" y="112"/>
                </a:lnTo>
                <a:lnTo>
                  <a:pt x="78" y="113"/>
                </a:lnTo>
                <a:lnTo>
                  <a:pt x="75" y="114"/>
                </a:lnTo>
                <a:lnTo>
                  <a:pt x="72" y="115"/>
                </a:lnTo>
                <a:lnTo>
                  <a:pt x="69" y="115"/>
                </a:lnTo>
                <a:lnTo>
                  <a:pt x="67" y="116"/>
                </a:lnTo>
                <a:lnTo>
                  <a:pt x="64" y="116"/>
                </a:lnTo>
                <a:lnTo>
                  <a:pt x="62" y="116"/>
                </a:lnTo>
                <a:lnTo>
                  <a:pt x="58" y="117"/>
                </a:lnTo>
                <a:lnTo>
                  <a:pt x="56" y="116"/>
                </a:lnTo>
                <a:lnTo>
                  <a:pt x="53" y="116"/>
                </a:lnTo>
                <a:lnTo>
                  <a:pt x="50" y="116"/>
                </a:lnTo>
                <a:lnTo>
                  <a:pt x="48" y="116"/>
                </a:lnTo>
                <a:lnTo>
                  <a:pt x="44" y="115"/>
                </a:lnTo>
                <a:lnTo>
                  <a:pt x="42" y="114"/>
                </a:lnTo>
                <a:lnTo>
                  <a:pt x="39" y="114"/>
                </a:lnTo>
                <a:lnTo>
                  <a:pt x="37" y="113"/>
                </a:lnTo>
                <a:lnTo>
                  <a:pt x="34" y="112"/>
                </a:lnTo>
                <a:lnTo>
                  <a:pt x="32" y="110"/>
                </a:lnTo>
                <a:lnTo>
                  <a:pt x="29" y="109"/>
                </a:lnTo>
                <a:lnTo>
                  <a:pt x="26" y="108"/>
                </a:lnTo>
                <a:lnTo>
                  <a:pt x="24" y="106"/>
                </a:lnTo>
                <a:lnTo>
                  <a:pt x="22" y="105"/>
                </a:lnTo>
                <a:lnTo>
                  <a:pt x="20" y="102"/>
                </a:lnTo>
                <a:lnTo>
                  <a:pt x="17" y="100"/>
                </a:lnTo>
                <a:lnTo>
                  <a:pt x="15" y="99"/>
                </a:lnTo>
                <a:lnTo>
                  <a:pt x="14" y="97"/>
                </a:lnTo>
                <a:lnTo>
                  <a:pt x="12" y="95"/>
                </a:lnTo>
                <a:lnTo>
                  <a:pt x="10" y="92"/>
                </a:lnTo>
                <a:lnTo>
                  <a:pt x="9" y="89"/>
                </a:lnTo>
                <a:lnTo>
                  <a:pt x="7" y="87"/>
                </a:lnTo>
                <a:lnTo>
                  <a:pt x="6" y="85"/>
                </a:lnTo>
                <a:lnTo>
                  <a:pt x="5" y="82"/>
                </a:lnTo>
                <a:lnTo>
                  <a:pt x="3" y="80"/>
                </a:lnTo>
                <a:lnTo>
                  <a:pt x="2" y="76"/>
                </a:lnTo>
                <a:lnTo>
                  <a:pt x="1" y="74"/>
                </a:lnTo>
                <a:lnTo>
                  <a:pt x="1" y="71"/>
                </a:lnTo>
                <a:lnTo>
                  <a:pt x="0" y="68"/>
                </a:lnTo>
                <a:lnTo>
                  <a:pt x="0" y="66"/>
                </a:lnTo>
                <a:lnTo>
                  <a:pt x="0" y="62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59" name="Freeform 331"/>
          <p:cNvSpPr>
            <a:spLocks/>
          </p:cNvSpPr>
          <p:nvPr/>
        </p:nvSpPr>
        <p:spPr bwMode="auto">
          <a:xfrm>
            <a:off x="2884488" y="887413"/>
            <a:ext cx="52387" cy="58737"/>
          </a:xfrm>
          <a:custGeom>
            <a:avLst/>
            <a:gdLst>
              <a:gd name="T0" fmla="*/ 0 w 116"/>
              <a:gd name="T1" fmla="*/ 53 h 118"/>
              <a:gd name="T2" fmla="*/ 2 w 116"/>
              <a:gd name="T3" fmla="*/ 44 h 118"/>
              <a:gd name="T4" fmla="*/ 4 w 116"/>
              <a:gd name="T5" fmla="*/ 35 h 118"/>
              <a:gd name="T6" fmla="*/ 9 w 116"/>
              <a:gd name="T7" fmla="*/ 27 h 118"/>
              <a:gd name="T8" fmla="*/ 14 w 116"/>
              <a:gd name="T9" fmla="*/ 20 h 118"/>
              <a:gd name="T10" fmla="*/ 20 w 116"/>
              <a:gd name="T11" fmla="*/ 15 h 118"/>
              <a:gd name="T12" fmla="*/ 27 w 116"/>
              <a:gd name="T13" fmla="*/ 9 h 118"/>
              <a:gd name="T14" fmla="*/ 34 w 116"/>
              <a:gd name="T15" fmla="*/ 6 h 118"/>
              <a:gd name="T16" fmla="*/ 43 w 116"/>
              <a:gd name="T17" fmla="*/ 3 h 118"/>
              <a:gd name="T18" fmla="*/ 51 w 116"/>
              <a:gd name="T19" fmla="*/ 2 h 118"/>
              <a:gd name="T20" fmla="*/ 59 w 116"/>
              <a:gd name="T21" fmla="*/ 0 h 118"/>
              <a:gd name="T22" fmla="*/ 67 w 116"/>
              <a:gd name="T23" fmla="*/ 2 h 118"/>
              <a:gd name="T24" fmla="*/ 75 w 116"/>
              <a:gd name="T25" fmla="*/ 3 h 118"/>
              <a:gd name="T26" fmla="*/ 83 w 116"/>
              <a:gd name="T27" fmla="*/ 6 h 118"/>
              <a:gd name="T28" fmla="*/ 89 w 116"/>
              <a:gd name="T29" fmla="*/ 9 h 118"/>
              <a:gd name="T30" fmla="*/ 97 w 116"/>
              <a:gd name="T31" fmla="*/ 15 h 118"/>
              <a:gd name="T32" fmla="*/ 102 w 116"/>
              <a:gd name="T33" fmla="*/ 20 h 118"/>
              <a:gd name="T34" fmla="*/ 108 w 116"/>
              <a:gd name="T35" fmla="*/ 26 h 118"/>
              <a:gd name="T36" fmla="*/ 111 w 116"/>
              <a:gd name="T37" fmla="*/ 34 h 118"/>
              <a:gd name="T38" fmla="*/ 114 w 116"/>
              <a:gd name="T39" fmla="*/ 43 h 118"/>
              <a:gd name="T40" fmla="*/ 116 w 116"/>
              <a:gd name="T41" fmla="*/ 51 h 118"/>
              <a:gd name="T42" fmla="*/ 116 w 116"/>
              <a:gd name="T43" fmla="*/ 61 h 118"/>
              <a:gd name="T44" fmla="*/ 115 w 116"/>
              <a:gd name="T45" fmla="*/ 72 h 118"/>
              <a:gd name="T46" fmla="*/ 113 w 116"/>
              <a:gd name="T47" fmla="*/ 80 h 118"/>
              <a:gd name="T48" fmla="*/ 109 w 116"/>
              <a:gd name="T49" fmla="*/ 88 h 118"/>
              <a:gd name="T50" fmla="*/ 105 w 116"/>
              <a:gd name="T51" fmla="*/ 96 h 118"/>
              <a:gd name="T52" fmla="*/ 99 w 116"/>
              <a:gd name="T53" fmla="*/ 102 h 118"/>
              <a:gd name="T54" fmla="*/ 93 w 116"/>
              <a:gd name="T55" fmla="*/ 107 h 118"/>
              <a:gd name="T56" fmla="*/ 85 w 116"/>
              <a:gd name="T57" fmla="*/ 112 h 118"/>
              <a:gd name="T58" fmla="*/ 78 w 116"/>
              <a:gd name="T59" fmla="*/ 114 h 118"/>
              <a:gd name="T60" fmla="*/ 70 w 116"/>
              <a:gd name="T61" fmla="*/ 116 h 118"/>
              <a:gd name="T62" fmla="*/ 61 w 116"/>
              <a:gd name="T63" fmla="*/ 118 h 118"/>
              <a:gd name="T64" fmla="*/ 53 w 116"/>
              <a:gd name="T65" fmla="*/ 117 h 118"/>
              <a:gd name="T66" fmla="*/ 44 w 116"/>
              <a:gd name="T67" fmla="*/ 116 h 118"/>
              <a:gd name="T68" fmla="*/ 37 w 116"/>
              <a:gd name="T69" fmla="*/ 114 h 118"/>
              <a:gd name="T70" fmla="*/ 29 w 116"/>
              <a:gd name="T71" fmla="*/ 110 h 118"/>
              <a:gd name="T72" fmla="*/ 21 w 116"/>
              <a:gd name="T73" fmla="*/ 105 h 118"/>
              <a:gd name="T74" fmla="*/ 16 w 116"/>
              <a:gd name="T75" fmla="*/ 100 h 118"/>
              <a:gd name="T76" fmla="*/ 10 w 116"/>
              <a:gd name="T77" fmla="*/ 93 h 118"/>
              <a:gd name="T78" fmla="*/ 5 w 116"/>
              <a:gd name="T79" fmla="*/ 86 h 118"/>
              <a:gd name="T80" fmla="*/ 2 w 116"/>
              <a:gd name="T81" fmla="*/ 77 h 118"/>
              <a:gd name="T82" fmla="*/ 0 w 116"/>
              <a:gd name="T83" fmla="*/ 70 h 118"/>
              <a:gd name="T84" fmla="*/ 0 w 116"/>
              <a:gd name="T85" fmla="*/ 6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8">
                <a:moveTo>
                  <a:pt x="0" y="60"/>
                </a:moveTo>
                <a:lnTo>
                  <a:pt x="0" y="57"/>
                </a:lnTo>
                <a:lnTo>
                  <a:pt x="0" y="53"/>
                </a:lnTo>
                <a:lnTo>
                  <a:pt x="0" y="50"/>
                </a:lnTo>
                <a:lnTo>
                  <a:pt x="1" y="47"/>
                </a:lnTo>
                <a:lnTo>
                  <a:pt x="2" y="44"/>
                </a:lnTo>
                <a:lnTo>
                  <a:pt x="2" y="40"/>
                </a:lnTo>
                <a:lnTo>
                  <a:pt x="3" y="38"/>
                </a:lnTo>
                <a:lnTo>
                  <a:pt x="4" y="35"/>
                </a:lnTo>
                <a:lnTo>
                  <a:pt x="6" y="32"/>
                </a:lnTo>
                <a:lnTo>
                  <a:pt x="7" y="30"/>
                </a:lnTo>
                <a:lnTo>
                  <a:pt x="9" y="27"/>
                </a:lnTo>
                <a:lnTo>
                  <a:pt x="11" y="24"/>
                </a:lnTo>
                <a:lnTo>
                  <a:pt x="12" y="22"/>
                </a:lnTo>
                <a:lnTo>
                  <a:pt x="14" y="20"/>
                </a:lnTo>
                <a:lnTo>
                  <a:pt x="16" y="18"/>
                </a:lnTo>
                <a:lnTo>
                  <a:pt x="18" y="16"/>
                </a:lnTo>
                <a:lnTo>
                  <a:pt x="20" y="15"/>
                </a:lnTo>
                <a:lnTo>
                  <a:pt x="23" y="12"/>
                </a:lnTo>
                <a:lnTo>
                  <a:pt x="25" y="11"/>
                </a:lnTo>
                <a:lnTo>
                  <a:pt x="27" y="9"/>
                </a:lnTo>
                <a:lnTo>
                  <a:pt x="30" y="8"/>
                </a:lnTo>
                <a:lnTo>
                  <a:pt x="32" y="7"/>
                </a:lnTo>
                <a:lnTo>
                  <a:pt x="34" y="6"/>
                </a:lnTo>
                <a:lnTo>
                  <a:pt x="38" y="5"/>
                </a:lnTo>
                <a:lnTo>
                  <a:pt x="40" y="4"/>
                </a:lnTo>
                <a:lnTo>
                  <a:pt x="43" y="3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1" y="0"/>
                </a:lnTo>
                <a:lnTo>
                  <a:pt x="65" y="0"/>
                </a:lnTo>
                <a:lnTo>
                  <a:pt x="67" y="2"/>
                </a:lnTo>
                <a:lnTo>
                  <a:pt x="70" y="2"/>
                </a:lnTo>
                <a:lnTo>
                  <a:pt x="72" y="3"/>
                </a:lnTo>
                <a:lnTo>
                  <a:pt x="75" y="3"/>
                </a:lnTo>
                <a:lnTo>
                  <a:pt x="78" y="4"/>
                </a:lnTo>
                <a:lnTo>
                  <a:pt x="81" y="5"/>
                </a:lnTo>
                <a:lnTo>
                  <a:pt x="83" y="6"/>
                </a:lnTo>
                <a:lnTo>
                  <a:pt x="85" y="7"/>
                </a:lnTo>
                <a:lnTo>
                  <a:pt x="87" y="8"/>
                </a:lnTo>
                <a:lnTo>
                  <a:pt x="89" y="9"/>
                </a:lnTo>
                <a:lnTo>
                  <a:pt x="93" y="11"/>
                </a:lnTo>
                <a:lnTo>
                  <a:pt x="95" y="12"/>
                </a:lnTo>
                <a:lnTo>
                  <a:pt x="97" y="15"/>
                </a:lnTo>
                <a:lnTo>
                  <a:pt x="98" y="16"/>
                </a:lnTo>
                <a:lnTo>
                  <a:pt x="100" y="18"/>
                </a:lnTo>
                <a:lnTo>
                  <a:pt x="102" y="20"/>
                </a:lnTo>
                <a:lnTo>
                  <a:pt x="105" y="22"/>
                </a:lnTo>
                <a:lnTo>
                  <a:pt x="106" y="24"/>
                </a:lnTo>
                <a:lnTo>
                  <a:pt x="108" y="26"/>
                </a:lnTo>
                <a:lnTo>
                  <a:pt x="109" y="30"/>
                </a:lnTo>
                <a:lnTo>
                  <a:pt x="110" y="32"/>
                </a:lnTo>
                <a:lnTo>
                  <a:pt x="111" y="34"/>
                </a:lnTo>
                <a:lnTo>
                  <a:pt x="112" y="37"/>
                </a:lnTo>
                <a:lnTo>
                  <a:pt x="113" y="39"/>
                </a:lnTo>
                <a:lnTo>
                  <a:pt x="114" y="43"/>
                </a:lnTo>
                <a:lnTo>
                  <a:pt x="115" y="46"/>
                </a:lnTo>
                <a:lnTo>
                  <a:pt x="115" y="49"/>
                </a:lnTo>
                <a:lnTo>
                  <a:pt x="116" y="51"/>
                </a:lnTo>
                <a:lnTo>
                  <a:pt x="116" y="54"/>
                </a:lnTo>
                <a:lnTo>
                  <a:pt x="116" y="58"/>
                </a:lnTo>
                <a:lnTo>
                  <a:pt x="116" y="61"/>
                </a:lnTo>
                <a:lnTo>
                  <a:pt x="116" y="65"/>
                </a:lnTo>
                <a:lnTo>
                  <a:pt x="116" y="69"/>
                </a:lnTo>
                <a:lnTo>
                  <a:pt x="115" y="72"/>
                </a:lnTo>
                <a:lnTo>
                  <a:pt x="115" y="74"/>
                </a:lnTo>
                <a:lnTo>
                  <a:pt x="114" y="77"/>
                </a:lnTo>
                <a:lnTo>
                  <a:pt x="113" y="80"/>
                </a:lnTo>
                <a:lnTo>
                  <a:pt x="112" y="83"/>
                </a:lnTo>
                <a:lnTo>
                  <a:pt x="111" y="86"/>
                </a:lnTo>
                <a:lnTo>
                  <a:pt x="109" y="88"/>
                </a:lnTo>
                <a:lnTo>
                  <a:pt x="108" y="91"/>
                </a:lnTo>
                <a:lnTo>
                  <a:pt x="107" y="93"/>
                </a:lnTo>
                <a:lnTo>
                  <a:pt x="105" y="96"/>
                </a:lnTo>
                <a:lnTo>
                  <a:pt x="102" y="98"/>
                </a:lnTo>
                <a:lnTo>
                  <a:pt x="101" y="100"/>
                </a:lnTo>
                <a:lnTo>
                  <a:pt x="99" y="102"/>
                </a:lnTo>
                <a:lnTo>
                  <a:pt x="97" y="104"/>
                </a:lnTo>
                <a:lnTo>
                  <a:pt x="95" y="105"/>
                </a:lnTo>
                <a:lnTo>
                  <a:pt x="93" y="107"/>
                </a:lnTo>
                <a:lnTo>
                  <a:pt x="90" y="108"/>
                </a:lnTo>
                <a:lnTo>
                  <a:pt x="87" y="110"/>
                </a:lnTo>
                <a:lnTo>
                  <a:pt x="85" y="112"/>
                </a:lnTo>
                <a:lnTo>
                  <a:pt x="83" y="113"/>
                </a:lnTo>
                <a:lnTo>
                  <a:pt x="80" y="114"/>
                </a:lnTo>
                <a:lnTo>
                  <a:pt x="78" y="114"/>
                </a:lnTo>
                <a:lnTo>
                  <a:pt x="75" y="115"/>
                </a:lnTo>
                <a:lnTo>
                  <a:pt x="72" y="116"/>
                </a:lnTo>
                <a:lnTo>
                  <a:pt x="70" y="116"/>
                </a:lnTo>
                <a:lnTo>
                  <a:pt x="67" y="117"/>
                </a:lnTo>
                <a:lnTo>
                  <a:pt x="65" y="117"/>
                </a:lnTo>
                <a:lnTo>
                  <a:pt x="61" y="118"/>
                </a:lnTo>
                <a:lnTo>
                  <a:pt x="58" y="118"/>
                </a:lnTo>
                <a:lnTo>
                  <a:pt x="56" y="118"/>
                </a:lnTo>
                <a:lnTo>
                  <a:pt x="53" y="117"/>
                </a:lnTo>
                <a:lnTo>
                  <a:pt x="51" y="117"/>
                </a:lnTo>
                <a:lnTo>
                  <a:pt x="47" y="117"/>
                </a:lnTo>
                <a:lnTo>
                  <a:pt x="44" y="116"/>
                </a:lnTo>
                <a:lnTo>
                  <a:pt x="42" y="115"/>
                </a:lnTo>
                <a:lnTo>
                  <a:pt x="39" y="115"/>
                </a:lnTo>
                <a:lnTo>
                  <a:pt x="37" y="114"/>
                </a:lnTo>
                <a:lnTo>
                  <a:pt x="34" y="113"/>
                </a:lnTo>
                <a:lnTo>
                  <a:pt x="31" y="112"/>
                </a:lnTo>
                <a:lnTo>
                  <a:pt x="29" y="110"/>
                </a:lnTo>
                <a:lnTo>
                  <a:pt x="27" y="108"/>
                </a:lnTo>
                <a:lnTo>
                  <a:pt x="24" y="107"/>
                </a:lnTo>
                <a:lnTo>
                  <a:pt x="21" y="105"/>
                </a:lnTo>
                <a:lnTo>
                  <a:pt x="19" y="103"/>
                </a:lnTo>
                <a:lnTo>
                  <a:pt x="17" y="102"/>
                </a:lnTo>
                <a:lnTo>
                  <a:pt x="16" y="100"/>
                </a:lnTo>
                <a:lnTo>
                  <a:pt x="14" y="98"/>
                </a:lnTo>
                <a:lnTo>
                  <a:pt x="12" y="96"/>
                </a:lnTo>
                <a:lnTo>
                  <a:pt x="10" y="93"/>
                </a:lnTo>
                <a:lnTo>
                  <a:pt x="9" y="90"/>
                </a:lnTo>
                <a:lnTo>
                  <a:pt x="7" y="88"/>
                </a:lnTo>
                <a:lnTo>
                  <a:pt x="5" y="86"/>
                </a:lnTo>
                <a:lnTo>
                  <a:pt x="4" y="83"/>
                </a:lnTo>
                <a:lnTo>
                  <a:pt x="3" y="80"/>
                </a:lnTo>
                <a:lnTo>
                  <a:pt x="2" y="77"/>
                </a:lnTo>
                <a:lnTo>
                  <a:pt x="2" y="75"/>
                </a:lnTo>
                <a:lnTo>
                  <a:pt x="1" y="72"/>
                </a:lnTo>
                <a:lnTo>
                  <a:pt x="0" y="70"/>
                </a:lnTo>
                <a:lnTo>
                  <a:pt x="0" y="66"/>
                </a:lnTo>
                <a:lnTo>
                  <a:pt x="0" y="63"/>
                </a:lnTo>
                <a:lnTo>
                  <a:pt x="0" y="60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0" name="Freeform 332"/>
          <p:cNvSpPr>
            <a:spLocks/>
          </p:cNvSpPr>
          <p:nvPr/>
        </p:nvSpPr>
        <p:spPr bwMode="auto">
          <a:xfrm>
            <a:off x="2884488" y="887413"/>
            <a:ext cx="52387" cy="58737"/>
          </a:xfrm>
          <a:custGeom>
            <a:avLst/>
            <a:gdLst>
              <a:gd name="T0" fmla="*/ 0 w 116"/>
              <a:gd name="T1" fmla="*/ 53 h 118"/>
              <a:gd name="T2" fmla="*/ 2 w 116"/>
              <a:gd name="T3" fmla="*/ 44 h 118"/>
              <a:gd name="T4" fmla="*/ 4 w 116"/>
              <a:gd name="T5" fmla="*/ 35 h 118"/>
              <a:gd name="T6" fmla="*/ 9 w 116"/>
              <a:gd name="T7" fmla="*/ 27 h 118"/>
              <a:gd name="T8" fmla="*/ 14 w 116"/>
              <a:gd name="T9" fmla="*/ 20 h 118"/>
              <a:gd name="T10" fmla="*/ 20 w 116"/>
              <a:gd name="T11" fmla="*/ 15 h 118"/>
              <a:gd name="T12" fmla="*/ 27 w 116"/>
              <a:gd name="T13" fmla="*/ 9 h 118"/>
              <a:gd name="T14" fmla="*/ 34 w 116"/>
              <a:gd name="T15" fmla="*/ 6 h 118"/>
              <a:gd name="T16" fmla="*/ 43 w 116"/>
              <a:gd name="T17" fmla="*/ 3 h 118"/>
              <a:gd name="T18" fmla="*/ 51 w 116"/>
              <a:gd name="T19" fmla="*/ 2 h 118"/>
              <a:gd name="T20" fmla="*/ 59 w 116"/>
              <a:gd name="T21" fmla="*/ 0 h 118"/>
              <a:gd name="T22" fmla="*/ 67 w 116"/>
              <a:gd name="T23" fmla="*/ 2 h 118"/>
              <a:gd name="T24" fmla="*/ 75 w 116"/>
              <a:gd name="T25" fmla="*/ 3 h 118"/>
              <a:gd name="T26" fmla="*/ 83 w 116"/>
              <a:gd name="T27" fmla="*/ 6 h 118"/>
              <a:gd name="T28" fmla="*/ 89 w 116"/>
              <a:gd name="T29" fmla="*/ 9 h 118"/>
              <a:gd name="T30" fmla="*/ 97 w 116"/>
              <a:gd name="T31" fmla="*/ 15 h 118"/>
              <a:gd name="T32" fmla="*/ 102 w 116"/>
              <a:gd name="T33" fmla="*/ 20 h 118"/>
              <a:gd name="T34" fmla="*/ 108 w 116"/>
              <a:gd name="T35" fmla="*/ 26 h 118"/>
              <a:gd name="T36" fmla="*/ 111 w 116"/>
              <a:gd name="T37" fmla="*/ 34 h 118"/>
              <a:gd name="T38" fmla="*/ 114 w 116"/>
              <a:gd name="T39" fmla="*/ 43 h 118"/>
              <a:gd name="T40" fmla="*/ 116 w 116"/>
              <a:gd name="T41" fmla="*/ 51 h 118"/>
              <a:gd name="T42" fmla="*/ 116 w 116"/>
              <a:gd name="T43" fmla="*/ 61 h 118"/>
              <a:gd name="T44" fmla="*/ 115 w 116"/>
              <a:gd name="T45" fmla="*/ 72 h 118"/>
              <a:gd name="T46" fmla="*/ 113 w 116"/>
              <a:gd name="T47" fmla="*/ 80 h 118"/>
              <a:gd name="T48" fmla="*/ 109 w 116"/>
              <a:gd name="T49" fmla="*/ 88 h 118"/>
              <a:gd name="T50" fmla="*/ 105 w 116"/>
              <a:gd name="T51" fmla="*/ 96 h 118"/>
              <a:gd name="T52" fmla="*/ 99 w 116"/>
              <a:gd name="T53" fmla="*/ 102 h 118"/>
              <a:gd name="T54" fmla="*/ 93 w 116"/>
              <a:gd name="T55" fmla="*/ 107 h 118"/>
              <a:gd name="T56" fmla="*/ 85 w 116"/>
              <a:gd name="T57" fmla="*/ 112 h 118"/>
              <a:gd name="T58" fmla="*/ 78 w 116"/>
              <a:gd name="T59" fmla="*/ 114 h 118"/>
              <a:gd name="T60" fmla="*/ 70 w 116"/>
              <a:gd name="T61" fmla="*/ 116 h 118"/>
              <a:gd name="T62" fmla="*/ 61 w 116"/>
              <a:gd name="T63" fmla="*/ 118 h 118"/>
              <a:gd name="T64" fmla="*/ 53 w 116"/>
              <a:gd name="T65" fmla="*/ 117 h 118"/>
              <a:gd name="T66" fmla="*/ 44 w 116"/>
              <a:gd name="T67" fmla="*/ 116 h 118"/>
              <a:gd name="T68" fmla="*/ 37 w 116"/>
              <a:gd name="T69" fmla="*/ 114 h 118"/>
              <a:gd name="T70" fmla="*/ 29 w 116"/>
              <a:gd name="T71" fmla="*/ 110 h 118"/>
              <a:gd name="T72" fmla="*/ 21 w 116"/>
              <a:gd name="T73" fmla="*/ 105 h 118"/>
              <a:gd name="T74" fmla="*/ 16 w 116"/>
              <a:gd name="T75" fmla="*/ 100 h 118"/>
              <a:gd name="T76" fmla="*/ 10 w 116"/>
              <a:gd name="T77" fmla="*/ 93 h 118"/>
              <a:gd name="T78" fmla="*/ 5 w 116"/>
              <a:gd name="T79" fmla="*/ 86 h 118"/>
              <a:gd name="T80" fmla="*/ 2 w 116"/>
              <a:gd name="T81" fmla="*/ 77 h 118"/>
              <a:gd name="T82" fmla="*/ 0 w 116"/>
              <a:gd name="T83" fmla="*/ 70 h 118"/>
              <a:gd name="T84" fmla="*/ 0 w 116"/>
              <a:gd name="T85" fmla="*/ 6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18">
                <a:moveTo>
                  <a:pt x="0" y="60"/>
                </a:moveTo>
                <a:lnTo>
                  <a:pt x="0" y="57"/>
                </a:lnTo>
                <a:lnTo>
                  <a:pt x="0" y="53"/>
                </a:lnTo>
                <a:lnTo>
                  <a:pt x="0" y="50"/>
                </a:lnTo>
                <a:lnTo>
                  <a:pt x="1" y="47"/>
                </a:lnTo>
                <a:lnTo>
                  <a:pt x="2" y="44"/>
                </a:lnTo>
                <a:lnTo>
                  <a:pt x="2" y="40"/>
                </a:lnTo>
                <a:lnTo>
                  <a:pt x="3" y="38"/>
                </a:lnTo>
                <a:lnTo>
                  <a:pt x="4" y="35"/>
                </a:lnTo>
                <a:lnTo>
                  <a:pt x="6" y="32"/>
                </a:lnTo>
                <a:lnTo>
                  <a:pt x="7" y="30"/>
                </a:lnTo>
                <a:lnTo>
                  <a:pt x="9" y="27"/>
                </a:lnTo>
                <a:lnTo>
                  <a:pt x="11" y="24"/>
                </a:lnTo>
                <a:lnTo>
                  <a:pt x="12" y="22"/>
                </a:lnTo>
                <a:lnTo>
                  <a:pt x="14" y="20"/>
                </a:lnTo>
                <a:lnTo>
                  <a:pt x="16" y="18"/>
                </a:lnTo>
                <a:lnTo>
                  <a:pt x="18" y="16"/>
                </a:lnTo>
                <a:lnTo>
                  <a:pt x="20" y="15"/>
                </a:lnTo>
                <a:lnTo>
                  <a:pt x="23" y="12"/>
                </a:lnTo>
                <a:lnTo>
                  <a:pt x="25" y="11"/>
                </a:lnTo>
                <a:lnTo>
                  <a:pt x="27" y="9"/>
                </a:lnTo>
                <a:lnTo>
                  <a:pt x="30" y="8"/>
                </a:lnTo>
                <a:lnTo>
                  <a:pt x="32" y="7"/>
                </a:lnTo>
                <a:lnTo>
                  <a:pt x="34" y="6"/>
                </a:lnTo>
                <a:lnTo>
                  <a:pt x="38" y="5"/>
                </a:lnTo>
                <a:lnTo>
                  <a:pt x="40" y="4"/>
                </a:lnTo>
                <a:lnTo>
                  <a:pt x="43" y="3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1" y="0"/>
                </a:lnTo>
                <a:lnTo>
                  <a:pt x="65" y="0"/>
                </a:lnTo>
                <a:lnTo>
                  <a:pt x="67" y="2"/>
                </a:lnTo>
                <a:lnTo>
                  <a:pt x="70" y="2"/>
                </a:lnTo>
                <a:lnTo>
                  <a:pt x="72" y="3"/>
                </a:lnTo>
                <a:lnTo>
                  <a:pt x="75" y="3"/>
                </a:lnTo>
                <a:lnTo>
                  <a:pt x="78" y="4"/>
                </a:lnTo>
                <a:lnTo>
                  <a:pt x="81" y="5"/>
                </a:lnTo>
                <a:lnTo>
                  <a:pt x="83" y="6"/>
                </a:lnTo>
                <a:lnTo>
                  <a:pt x="85" y="7"/>
                </a:lnTo>
                <a:lnTo>
                  <a:pt x="87" y="8"/>
                </a:lnTo>
                <a:lnTo>
                  <a:pt x="89" y="9"/>
                </a:lnTo>
                <a:lnTo>
                  <a:pt x="93" y="11"/>
                </a:lnTo>
                <a:lnTo>
                  <a:pt x="95" y="12"/>
                </a:lnTo>
                <a:lnTo>
                  <a:pt x="97" y="15"/>
                </a:lnTo>
                <a:lnTo>
                  <a:pt x="98" y="16"/>
                </a:lnTo>
                <a:lnTo>
                  <a:pt x="100" y="18"/>
                </a:lnTo>
                <a:lnTo>
                  <a:pt x="102" y="20"/>
                </a:lnTo>
                <a:lnTo>
                  <a:pt x="105" y="22"/>
                </a:lnTo>
                <a:lnTo>
                  <a:pt x="106" y="24"/>
                </a:lnTo>
                <a:lnTo>
                  <a:pt x="108" y="26"/>
                </a:lnTo>
                <a:lnTo>
                  <a:pt x="109" y="30"/>
                </a:lnTo>
                <a:lnTo>
                  <a:pt x="110" y="32"/>
                </a:lnTo>
                <a:lnTo>
                  <a:pt x="111" y="34"/>
                </a:lnTo>
                <a:lnTo>
                  <a:pt x="112" y="37"/>
                </a:lnTo>
                <a:lnTo>
                  <a:pt x="113" y="39"/>
                </a:lnTo>
                <a:lnTo>
                  <a:pt x="114" y="43"/>
                </a:lnTo>
                <a:lnTo>
                  <a:pt x="115" y="46"/>
                </a:lnTo>
                <a:lnTo>
                  <a:pt x="115" y="49"/>
                </a:lnTo>
                <a:lnTo>
                  <a:pt x="116" y="51"/>
                </a:lnTo>
                <a:lnTo>
                  <a:pt x="116" y="54"/>
                </a:lnTo>
                <a:lnTo>
                  <a:pt x="116" y="58"/>
                </a:lnTo>
                <a:lnTo>
                  <a:pt x="116" y="61"/>
                </a:lnTo>
                <a:lnTo>
                  <a:pt x="116" y="65"/>
                </a:lnTo>
                <a:lnTo>
                  <a:pt x="116" y="69"/>
                </a:lnTo>
                <a:lnTo>
                  <a:pt x="115" y="72"/>
                </a:lnTo>
                <a:lnTo>
                  <a:pt x="115" y="74"/>
                </a:lnTo>
                <a:lnTo>
                  <a:pt x="114" y="77"/>
                </a:lnTo>
                <a:lnTo>
                  <a:pt x="113" y="80"/>
                </a:lnTo>
                <a:lnTo>
                  <a:pt x="112" y="83"/>
                </a:lnTo>
                <a:lnTo>
                  <a:pt x="111" y="86"/>
                </a:lnTo>
                <a:lnTo>
                  <a:pt x="109" y="88"/>
                </a:lnTo>
                <a:lnTo>
                  <a:pt x="108" y="91"/>
                </a:lnTo>
                <a:lnTo>
                  <a:pt x="107" y="93"/>
                </a:lnTo>
                <a:lnTo>
                  <a:pt x="105" y="96"/>
                </a:lnTo>
                <a:lnTo>
                  <a:pt x="102" y="98"/>
                </a:lnTo>
                <a:lnTo>
                  <a:pt x="101" y="100"/>
                </a:lnTo>
                <a:lnTo>
                  <a:pt x="99" y="102"/>
                </a:lnTo>
                <a:lnTo>
                  <a:pt x="97" y="104"/>
                </a:lnTo>
                <a:lnTo>
                  <a:pt x="95" y="105"/>
                </a:lnTo>
                <a:lnTo>
                  <a:pt x="93" y="107"/>
                </a:lnTo>
                <a:lnTo>
                  <a:pt x="90" y="108"/>
                </a:lnTo>
                <a:lnTo>
                  <a:pt x="87" y="110"/>
                </a:lnTo>
                <a:lnTo>
                  <a:pt x="85" y="112"/>
                </a:lnTo>
                <a:lnTo>
                  <a:pt x="83" y="113"/>
                </a:lnTo>
                <a:lnTo>
                  <a:pt x="80" y="114"/>
                </a:lnTo>
                <a:lnTo>
                  <a:pt x="78" y="114"/>
                </a:lnTo>
                <a:lnTo>
                  <a:pt x="75" y="115"/>
                </a:lnTo>
                <a:lnTo>
                  <a:pt x="72" y="116"/>
                </a:lnTo>
                <a:lnTo>
                  <a:pt x="70" y="116"/>
                </a:lnTo>
                <a:lnTo>
                  <a:pt x="67" y="117"/>
                </a:lnTo>
                <a:lnTo>
                  <a:pt x="65" y="117"/>
                </a:lnTo>
                <a:lnTo>
                  <a:pt x="61" y="118"/>
                </a:lnTo>
                <a:lnTo>
                  <a:pt x="58" y="118"/>
                </a:lnTo>
                <a:lnTo>
                  <a:pt x="56" y="118"/>
                </a:lnTo>
                <a:lnTo>
                  <a:pt x="53" y="117"/>
                </a:lnTo>
                <a:lnTo>
                  <a:pt x="51" y="117"/>
                </a:lnTo>
                <a:lnTo>
                  <a:pt x="47" y="117"/>
                </a:lnTo>
                <a:lnTo>
                  <a:pt x="44" y="116"/>
                </a:lnTo>
                <a:lnTo>
                  <a:pt x="42" y="115"/>
                </a:lnTo>
                <a:lnTo>
                  <a:pt x="39" y="115"/>
                </a:lnTo>
                <a:lnTo>
                  <a:pt x="37" y="114"/>
                </a:lnTo>
                <a:lnTo>
                  <a:pt x="34" y="113"/>
                </a:lnTo>
                <a:lnTo>
                  <a:pt x="31" y="112"/>
                </a:lnTo>
                <a:lnTo>
                  <a:pt x="29" y="110"/>
                </a:lnTo>
                <a:lnTo>
                  <a:pt x="27" y="108"/>
                </a:lnTo>
                <a:lnTo>
                  <a:pt x="24" y="107"/>
                </a:lnTo>
                <a:lnTo>
                  <a:pt x="21" y="105"/>
                </a:lnTo>
                <a:lnTo>
                  <a:pt x="19" y="103"/>
                </a:lnTo>
                <a:lnTo>
                  <a:pt x="17" y="102"/>
                </a:lnTo>
                <a:lnTo>
                  <a:pt x="16" y="100"/>
                </a:lnTo>
                <a:lnTo>
                  <a:pt x="14" y="98"/>
                </a:lnTo>
                <a:lnTo>
                  <a:pt x="12" y="96"/>
                </a:lnTo>
                <a:lnTo>
                  <a:pt x="10" y="93"/>
                </a:lnTo>
                <a:lnTo>
                  <a:pt x="9" y="90"/>
                </a:lnTo>
                <a:lnTo>
                  <a:pt x="7" y="88"/>
                </a:lnTo>
                <a:lnTo>
                  <a:pt x="5" y="86"/>
                </a:lnTo>
                <a:lnTo>
                  <a:pt x="4" y="83"/>
                </a:lnTo>
                <a:lnTo>
                  <a:pt x="3" y="80"/>
                </a:lnTo>
                <a:lnTo>
                  <a:pt x="2" y="77"/>
                </a:lnTo>
                <a:lnTo>
                  <a:pt x="2" y="75"/>
                </a:lnTo>
                <a:lnTo>
                  <a:pt x="1" y="72"/>
                </a:lnTo>
                <a:lnTo>
                  <a:pt x="0" y="70"/>
                </a:lnTo>
                <a:lnTo>
                  <a:pt x="0" y="66"/>
                </a:lnTo>
                <a:lnTo>
                  <a:pt x="0" y="63"/>
                </a:lnTo>
                <a:lnTo>
                  <a:pt x="0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1" name="Freeform 333"/>
          <p:cNvSpPr>
            <a:spLocks/>
          </p:cNvSpPr>
          <p:nvPr/>
        </p:nvSpPr>
        <p:spPr bwMode="auto">
          <a:xfrm>
            <a:off x="3073400" y="1049338"/>
            <a:ext cx="52388" cy="55562"/>
          </a:xfrm>
          <a:custGeom>
            <a:avLst/>
            <a:gdLst>
              <a:gd name="T0" fmla="*/ 0 w 118"/>
              <a:gd name="T1" fmla="*/ 52 h 117"/>
              <a:gd name="T2" fmla="*/ 2 w 118"/>
              <a:gd name="T3" fmla="*/ 43 h 117"/>
              <a:gd name="T4" fmla="*/ 5 w 118"/>
              <a:gd name="T5" fmla="*/ 34 h 117"/>
              <a:gd name="T6" fmla="*/ 9 w 118"/>
              <a:gd name="T7" fmla="*/ 25 h 117"/>
              <a:gd name="T8" fmla="*/ 14 w 118"/>
              <a:gd name="T9" fmla="*/ 19 h 117"/>
              <a:gd name="T10" fmla="*/ 21 w 118"/>
              <a:gd name="T11" fmla="*/ 14 h 117"/>
              <a:gd name="T12" fmla="*/ 27 w 118"/>
              <a:gd name="T13" fmla="*/ 8 h 117"/>
              <a:gd name="T14" fmla="*/ 35 w 118"/>
              <a:gd name="T15" fmla="*/ 4 h 117"/>
              <a:gd name="T16" fmla="*/ 43 w 118"/>
              <a:gd name="T17" fmla="*/ 2 h 117"/>
              <a:gd name="T18" fmla="*/ 51 w 118"/>
              <a:gd name="T19" fmla="*/ 0 h 117"/>
              <a:gd name="T20" fmla="*/ 59 w 118"/>
              <a:gd name="T21" fmla="*/ 0 h 117"/>
              <a:gd name="T22" fmla="*/ 68 w 118"/>
              <a:gd name="T23" fmla="*/ 0 h 117"/>
              <a:gd name="T24" fmla="*/ 76 w 118"/>
              <a:gd name="T25" fmla="*/ 2 h 117"/>
              <a:gd name="T26" fmla="*/ 83 w 118"/>
              <a:gd name="T27" fmla="*/ 5 h 117"/>
              <a:gd name="T28" fmla="*/ 91 w 118"/>
              <a:gd name="T29" fmla="*/ 8 h 117"/>
              <a:gd name="T30" fmla="*/ 97 w 118"/>
              <a:gd name="T31" fmla="*/ 14 h 117"/>
              <a:gd name="T32" fmla="*/ 103 w 118"/>
              <a:gd name="T33" fmla="*/ 19 h 117"/>
              <a:gd name="T34" fmla="*/ 108 w 118"/>
              <a:gd name="T35" fmla="*/ 25 h 117"/>
              <a:gd name="T36" fmla="*/ 112 w 118"/>
              <a:gd name="T37" fmla="*/ 33 h 117"/>
              <a:gd name="T38" fmla="*/ 114 w 118"/>
              <a:gd name="T39" fmla="*/ 42 h 117"/>
              <a:gd name="T40" fmla="*/ 117 w 118"/>
              <a:gd name="T41" fmla="*/ 50 h 117"/>
              <a:gd name="T42" fmla="*/ 117 w 118"/>
              <a:gd name="T43" fmla="*/ 60 h 117"/>
              <a:gd name="T44" fmla="*/ 115 w 118"/>
              <a:gd name="T45" fmla="*/ 70 h 117"/>
              <a:gd name="T46" fmla="*/ 113 w 118"/>
              <a:gd name="T47" fmla="*/ 79 h 117"/>
              <a:gd name="T48" fmla="*/ 110 w 118"/>
              <a:gd name="T49" fmla="*/ 87 h 117"/>
              <a:gd name="T50" fmla="*/ 105 w 118"/>
              <a:gd name="T51" fmla="*/ 95 h 117"/>
              <a:gd name="T52" fmla="*/ 99 w 118"/>
              <a:gd name="T53" fmla="*/ 101 h 117"/>
              <a:gd name="T54" fmla="*/ 93 w 118"/>
              <a:gd name="T55" fmla="*/ 105 h 117"/>
              <a:gd name="T56" fmla="*/ 85 w 118"/>
              <a:gd name="T57" fmla="*/ 110 h 117"/>
              <a:gd name="T58" fmla="*/ 78 w 118"/>
              <a:gd name="T59" fmla="*/ 113 h 117"/>
              <a:gd name="T60" fmla="*/ 70 w 118"/>
              <a:gd name="T61" fmla="*/ 115 h 117"/>
              <a:gd name="T62" fmla="*/ 62 w 118"/>
              <a:gd name="T63" fmla="*/ 116 h 117"/>
              <a:gd name="T64" fmla="*/ 53 w 118"/>
              <a:gd name="T65" fmla="*/ 116 h 117"/>
              <a:gd name="T66" fmla="*/ 45 w 118"/>
              <a:gd name="T67" fmla="*/ 115 h 117"/>
              <a:gd name="T68" fmla="*/ 37 w 118"/>
              <a:gd name="T69" fmla="*/ 113 h 117"/>
              <a:gd name="T70" fmla="*/ 29 w 118"/>
              <a:gd name="T71" fmla="*/ 109 h 117"/>
              <a:gd name="T72" fmla="*/ 23 w 118"/>
              <a:gd name="T73" fmla="*/ 104 h 117"/>
              <a:gd name="T74" fmla="*/ 16 w 118"/>
              <a:gd name="T75" fmla="*/ 99 h 117"/>
              <a:gd name="T76" fmla="*/ 11 w 118"/>
              <a:gd name="T77" fmla="*/ 91 h 117"/>
              <a:gd name="T78" fmla="*/ 7 w 118"/>
              <a:gd name="T79" fmla="*/ 85 h 117"/>
              <a:gd name="T80" fmla="*/ 3 w 118"/>
              <a:gd name="T81" fmla="*/ 76 h 117"/>
              <a:gd name="T82" fmla="*/ 1 w 118"/>
              <a:gd name="T83" fmla="*/ 68 h 117"/>
              <a:gd name="T84" fmla="*/ 0 w 118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7">
                <a:moveTo>
                  <a:pt x="0" y="59"/>
                </a:moveTo>
                <a:lnTo>
                  <a:pt x="0" y="56"/>
                </a:lnTo>
                <a:lnTo>
                  <a:pt x="0" y="52"/>
                </a:lnTo>
                <a:lnTo>
                  <a:pt x="1" y="49"/>
                </a:lnTo>
                <a:lnTo>
                  <a:pt x="1" y="46"/>
                </a:lnTo>
                <a:lnTo>
                  <a:pt x="2" y="43"/>
                </a:lnTo>
                <a:lnTo>
                  <a:pt x="3" y="40"/>
                </a:lnTo>
                <a:lnTo>
                  <a:pt x="4" y="36"/>
                </a:lnTo>
                <a:lnTo>
                  <a:pt x="5" y="34"/>
                </a:lnTo>
                <a:lnTo>
                  <a:pt x="7" y="31"/>
                </a:lnTo>
                <a:lnTo>
                  <a:pt x="8" y="29"/>
                </a:lnTo>
                <a:lnTo>
                  <a:pt x="9" y="25"/>
                </a:lnTo>
                <a:lnTo>
                  <a:pt x="11" y="23"/>
                </a:lnTo>
                <a:lnTo>
                  <a:pt x="13" y="21"/>
                </a:lnTo>
                <a:lnTo>
                  <a:pt x="14" y="19"/>
                </a:lnTo>
                <a:lnTo>
                  <a:pt x="16" y="17"/>
                </a:lnTo>
                <a:lnTo>
                  <a:pt x="18" y="15"/>
                </a:lnTo>
                <a:lnTo>
                  <a:pt x="21" y="14"/>
                </a:lnTo>
                <a:lnTo>
                  <a:pt x="23" y="11"/>
                </a:lnTo>
                <a:lnTo>
                  <a:pt x="25" y="9"/>
                </a:lnTo>
                <a:lnTo>
                  <a:pt x="27" y="8"/>
                </a:lnTo>
                <a:lnTo>
                  <a:pt x="30" y="7"/>
                </a:lnTo>
                <a:lnTo>
                  <a:pt x="32" y="5"/>
                </a:lnTo>
                <a:lnTo>
                  <a:pt x="35" y="4"/>
                </a:lnTo>
                <a:lnTo>
                  <a:pt x="38" y="3"/>
                </a:lnTo>
                <a:lnTo>
                  <a:pt x="40" y="3"/>
                </a:lnTo>
                <a:lnTo>
                  <a:pt x="43" y="2"/>
                </a:lnTo>
                <a:lnTo>
                  <a:pt x="45" y="1"/>
                </a:lnTo>
                <a:lnTo>
                  <a:pt x="49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3" y="0"/>
                </a:lnTo>
                <a:lnTo>
                  <a:pt x="65" y="0"/>
                </a:lnTo>
                <a:lnTo>
                  <a:pt x="68" y="0"/>
                </a:lnTo>
                <a:lnTo>
                  <a:pt x="70" y="1"/>
                </a:lnTo>
                <a:lnTo>
                  <a:pt x="73" y="1"/>
                </a:lnTo>
                <a:lnTo>
                  <a:pt x="76" y="2"/>
                </a:lnTo>
                <a:lnTo>
                  <a:pt x="78" y="3"/>
                </a:lnTo>
                <a:lnTo>
                  <a:pt x="81" y="4"/>
                </a:lnTo>
                <a:lnTo>
                  <a:pt x="83" y="5"/>
                </a:lnTo>
                <a:lnTo>
                  <a:pt x="85" y="6"/>
                </a:lnTo>
                <a:lnTo>
                  <a:pt x="87" y="7"/>
                </a:lnTo>
                <a:lnTo>
                  <a:pt x="91" y="8"/>
                </a:lnTo>
                <a:lnTo>
                  <a:pt x="93" y="10"/>
                </a:lnTo>
                <a:lnTo>
                  <a:pt x="95" y="11"/>
                </a:lnTo>
                <a:lnTo>
                  <a:pt x="97" y="14"/>
                </a:lnTo>
                <a:lnTo>
                  <a:pt x="99" y="15"/>
                </a:lnTo>
                <a:lnTo>
                  <a:pt x="100" y="17"/>
                </a:lnTo>
                <a:lnTo>
                  <a:pt x="103" y="19"/>
                </a:lnTo>
                <a:lnTo>
                  <a:pt x="105" y="21"/>
                </a:lnTo>
                <a:lnTo>
                  <a:pt x="106" y="23"/>
                </a:lnTo>
                <a:lnTo>
                  <a:pt x="108" y="25"/>
                </a:lnTo>
                <a:lnTo>
                  <a:pt x="109" y="28"/>
                </a:lnTo>
                <a:lnTo>
                  <a:pt x="110" y="31"/>
                </a:lnTo>
                <a:lnTo>
                  <a:pt x="112" y="33"/>
                </a:lnTo>
                <a:lnTo>
                  <a:pt x="113" y="36"/>
                </a:lnTo>
                <a:lnTo>
                  <a:pt x="114" y="38"/>
                </a:lnTo>
                <a:lnTo>
                  <a:pt x="114" y="42"/>
                </a:lnTo>
                <a:lnTo>
                  <a:pt x="115" y="45"/>
                </a:lnTo>
                <a:lnTo>
                  <a:pt x="117" y="47"/>
                </a:lnTo>
                <a:lnTo>
                  <a:pt x="117" y="50"/>
                </a:lnTo>
                <a:lnTo>
                  <a:pt x="117" y="54"/>
                </a:lnTo>
                <a:lnTo>
                  <a:pt x="118" y="57"/>
                </a:lnTo>
                <a:lnTo>
                  <a:pt x="117" y="60"/>
                </a:lnTo>
                <a:lnTo>
                  <a:pt x="117" y="63"/>
                </a:lnTo>
                <a:lnTo>
                  <a:pt x="117" y="67"/>
                </a:lnTo>
                <a:lnTo>
                  <a:pt x="115" y="70"/>
                </a:lnTo>
                <a:lnTo>
                  <a:pt x="115" y="73"/>
                </a:lnTo>
                <a:lnTo>
                  <a:pt x="114" y="76"/>
                </a:lnTo>
                <a:lnTo>
                  <a:pt x="113" y="79"/>
                </a:lnTo>
                <a:lnTo>
                  <a:pt x="112" y="82"/>
                </a:lnTo>
                <a:lnTo>
                  <a:pt x="111" y="85"/>
                </a:lnTo>
                <a:lnTo>
                  <a:pt x="110" y="87"/>
                </a:lnTo>
                <a:lnTo>
                  <a:pt x="108" y="90"/>
                </a:lnTo>
                <a:lnTo>
                  <a:pt x="107" y="92"/>
                </a:lnTo>
                <a:lnTo>
                  <a:pt x="105" y="95"/>
                </a:lnTo>
                <a:lnTo>
                  <a:pt x="104" y="97"/>
                </a:lnTo>
                <a:lnTo>
                  <a:pt x="101" y="99"/>
                </a:lnTo>
                <a:lnTo>
                  <a:pt x="99" y="101"/>
                </a:lnTo>
                <a:lnTo>
                  <a:pt x="97" y="102"/>
                </a:lnTo>
                <a:lnTo>
                  <a:pt x="95" y="104"/>
                </a:lnTo>
                <a:lnTo>
                  <a:pt x="93" y="105"/>
                </a:lnTo>
                <a:lnTo>
                  <a:pt x="91" y="108"/>
                </a:lnTo>
                <a:lnTo>
                  <a:pt x="89" y="109"/>
                </a:lnTo>
                <a:lnTo>
                  <a:pt x="85" y="110"/>
                </a:lnTo>
                <a:lnTo>
                  <a:pt x="83" y="111"/>
                </a:lnTo>
                <a:lnTo>
                  <a:pt x="81" y="112"/>
                </a:lnTo>
                <a:lnTo>
                  <a:pt x="78" y="113"/>
                </a:lnTo>
                <a:lnTo>
                  <a:pt x="76" y="114"/>
                </a:lnTo>
                <a:lnTo>
                  <a:pt x="72" y="115"/>
                </a:lnTo>
                <a:lnTo>
                  <a:pt x="70" y="115"/>
                </a:lnTo>
                <a:lnTo>
                  <a:pt x="67" y="116"/>
                </a:lnTo>
                <a:lnTo>
                  <a:pt x="65" y="116"/>
                </a:lnTo>
                <a:lnTo>
                  <a:pt x="62" y="116"/>
                </a:lnTo>
                <a:lnTo>
                  <a:pt x="59" y="117"/>
                </a:lnTo>
                <a:lnTo>
                  <a:pt x="56" y="116"/>
                </a:lnTo>
                <a:lnTo>
                  <a:pt x="53" y="116"/>
                </a:lnTo>
                <a:lnTo>
                  <a:pt x="51" y="116"/>
                </a:lnTo>
                <a:lnTo>
                  <a:pt x="48" y="116"/>
                </a:lnTo>
                <a:lnTo>
                  <a:pt x="45" y="115"/>
                </a:lnTo>
                <a:lnTo>
                  <a:pt x="42" y="114"/>
                </a:lnTo>
                <a:lnTo>
                  <a:pt x="40" y="114"/>
                </a:lnTo>
                <a:lnTo>
                  <a:pt x="37" y="113"/>
                </a:lnTo>
                <a:lnTo>
                  <a:pt x="35" y="112"/>
                </a:lnTo>
                <a:lnTo>
                  <a:pt x="31" y="110"/>
                </a:lnTo>
                <a:lnTo>
                  <a:pt x="29" y="109"/>
                </a:lnTo>
                <a:lnTo>
                  <a:pt x="27" y="108"/>
                </a:lnTo>
                <a:lnTo>
                  <a:pt x="25" y="105"/>
                </a:lnTo>
                <a:lnTo>
                  <a:pt x="23" y="104"/>
                </a:lnTo>
                <a:lnTo>
                  <a:pt x="21" y="102"/>
                </a:lnTo>
                <a:lnTo>
                  <a:pt x="18" y="100"/>
                </a:lnTo>
                <a:lnTo>
                  <a:pt x="16" y="99"/>
                </a:lnTo>
                <a:lnTo>
                  <a:pt x="14" y="97"/>
                </a:lnTo>
                <a:lnTo>
                  <a:pt x="12" y="95"/>
                </a:lnTo>
                <a:lnTo>
                  <a:pt x="11" y="91"/>
                </a:lnTo>
                <a:lnTo>
                  <a:pt x="9" y="89"/>
                </a:lnTo>
                <a:lnTo>
                  <a:pt x="8" y="87"/>
                </a:lnTo>
                <a:lnTo>
                  <a:pt x="7" y="85"/>
                </a:lnTo>
                <a:lnTo>
                  <a:pt x="4" y="82"/>
                </a:lnTo>
                <a:lnTo>
                  <a:pt x="3" y="79"/>
                </a:lnTo>
                <a:lnTo>
                  <a:pt x="3" y="76"/>
                </a:lnTo>
                <a:lnTo>
                  <a:pt x="2" y="74"/>
                </a:lnTo>
                <a:lnTo>
                  <a:pt x="1" y="71"/>
                </a:lnTo>
                <a:lnTo>
                  <a:pt x="1" y="68"/>
                </a:lnTo>
                <a:lnTo>
                  <a:pt x="0" y="65"/>
                </a:lnTo>
                <a:lnTo>
                  <a:pt x="0" y="62"/>
                </a:lnTo>
                <a:lnTo>
                  <a:pt x="0" y="59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2" name="Freeform 334"/>
          <p:cNvSpPr>
            <a:spLocks/>
          </p:cNvSpPr>
          <p:nvPr/>
        </p:nvSpPr>
        <p:spPr bwMode="auto">
          <a:xfrm>
            <a:off x="3073400" y="1049338"/>
            <a:ext cx="52388" cy="55562"/>
          </a:xfrm>
          <a:custGeom>
            <a:avLst/>
            <a:gdLst>
              <a:gd name="T0" fmla="*/ 0 w 118"/>
              <a:gd name="T1" fmla="*/ 52 h 117"/>
              <a:gd name="T2" fmla="*/ 2 w 118"/>
              <a:gd name="T3" fmla="*/ 43 h 117"/>
              <a:gd name="T4" fmla="*/ 5 w 118"/>
              <a:gd name="T5" fmla="*/ 34 h 117"/>
              <a:gd name="T6" fmla="*/ 9 w 118"/>
              <a:gd name="T7" fmla="*/ 25 h 117"/>
              <a:gd name="T8" fmla="*/ 14 w 118"/>
              <a:gd name="T9" fmla="*/ 19 h 117"/>
              <a:gd name="T10" fmla="*/ 21 w 118"/>
              <a:gd name="T11" fmla="*/ 14 h 117"/>
              <a:gd name="T12" fmla="*/ 27 w 118"/>
              <a:gd name="T13" fmla="*/ 8 h 117"/>
              <a:gd name="T14" fmla="*/ 35 w 118"/>
              <a:gd name="T15" fmla="*/ 4 h 117"/>
              <a:gd name="T16" fmla="*/ 43 w 118"/>
              <a:gd name="T17" fmla="*/ 2 h 117"/>
              <a:gd name="T18" fmla="*/ 51 w 118"/>
              <a:gd name="T19" fmla="*/ 0 h 117"/>
              <a:gd name="T20" fmla="*/ 59 w 118"/>
              <a:gd name="T21" fmla="*/ 0 h 117"/>
              <a:gd name="T22" fmla="*/ 68 w 118"/>
              <a:gd name="T23" fmla="*/ 0 h 117"/>
              <a:gd name="T24" fmla="*/ 76 w 118"/>
              <a:gd name="T25" fmla="*/ 2 h 117"/>
              <a:gd name="T26" fmla="*/ 83 w 118"/>
              <a:gd name="T27" fmla="*/ 5 h 117"/>
              <a:gd name="T28" fmla="*/ 91 w 118"/>
              <a:gd name="T29" fmla="*/ 8 h 117"/>
              <a:gd name="T30" fmla="*/ 97 w 118"/>
              <a:gd name="T31" fmla="*/ 14 h 117"/>
              <a:gd name="T32" fmla="*/ 103 w 118"/>
              <a:gd name="T33" fmla="*/ 19 h 117"/>
              <a:gd name="T34" fmla="*/ 108 w 118"/>
              <a:gd name="T35" fmla="*/ 25 h 117"/>
              <a:gd name="T36" fmla="*/ 112 w 118"/>
              <a:gd name="T37" fmla="*/ 33 h 117"/>
              <a:gd name="T38" fmla="*/ 114 w 118"/>
              <a:gd name="T39" fmla="*/ 42 h 117"/>
              <a:gd name="T40" fmla="*/ 117 w 118"/>
              <a:gd name="T41" fmla="*/ 50 h 117"/>
              <a:gd name="T42" fmla="*/ 117 w 118"/>
              <a:gd name="T43" fmla="*/ 60 h 117"/>
              <a:gd name="T44" fmla="*/ 115 w 118"/>
              <a:gd name="T45" fmla="*/ 70 h 117"/>
              <a:gd name="T46" fmla="*/ 113 w 118"/>
              <a:gd name="T47" fmla="*/ 79 h 117"/>
              <a:gd name="T48" fmla="*/ 110 w 118"/>
              <a:gd name="T49" fmla="*/ 87 h 117"/>
              <a:gd name="T50" fmla="*/ 105 w 118"/>
              <a:gd name="T51" fmla="*/ 95 h 117"/>
              <a:gd name="T52" fmla="*/ 99 w 118"/>
              <a:gd name="T53" fmla="*/ 101 h 117"/>
              <a:gd name="T54" fmla="*/ 93 w 118"/>
              <a:gd name="T55" fmla="*/ 105 h 117"/>
              <a:gd name="T56" fmla="*/ 85 w 118"/>
              <a:gd name="T57" fmla="*/ 110 h 117"/>
              <a:gd name="T58" fmla="*/ 78 w 118"/>
              <a:gd name="T59" fmla="*/ 113 h 117"/>
              <a:gd name="T60" fmla="*/ 70 w 118"/>
              <a:gd name="T61" fmla="*/ 115 h 117"/>
              <a:gd name="T62" fmla="*/ 62 w 118"/>
              <a:gd name="T63" fmla="*/ 116 h 117"/>
              <a:gd name="T64" fmla="*/ 53 w 118"/>
              <a:gd name="T65" fmla="*/ 116 h 117"/>
              <a:gd name="T66" fmla="*/ 45 w 118"/>
              <a:gd name="T67" fmla="*/ 115 h 117"/>
              <a:gd name="T68" fmla="*/ 37 w 118"/>
              <a:gd name="T69" fmla="*/ 113 h 117"/>
              <a:gd name="T70" fmla="*/ 29 w 118"/>
              <a:gd name="T71" fmla="*/ 109 h 117"/>
              <a:gd name="T72" fmla="*/ 23 w 118"/>
              <a:gd name="T73" fmla="*/ 104 h 117"/>
              <a:gd name="T74" fmla="*/ 16 w 118"/>
              <a:gd name="T75" fmla="*/ 99 h 117"/>
              <a:gd name="T76" fmla="*/ 11 w 118"/>
              <a:gd name="T77" fmla="*/ 91 h 117"/>
              <a:gd name="T78" fmla="*/ 7 w 118"/>
              <a:gd name="T79" fmla="*/ 85 h 117"/>
              <a:gd name="T80" fmla="*/ 3 w 118"/>
              <a:gd name="T81" fmla="*/ 76 h 117"/>
              <a:gd name="T82" fmla="*/ 1 w 118"/>
              <a:gd name="T83" fmla="*/ 68 h 117"/>
              <a:gd name="T84" fmla="*/ 0 w 118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7">
                <a:moveTo>
                  <a:pt x="0" y="59"/>
                </a:moveTo>
                <a:lnTo>
                  <a:pt x="0" y="56"/>
                </a:lnTo>
                <a:lnTo>
                  <a:pt x="0" y="52"/>
                </a:lnTo>
                <a:lnTo>
                  <a:pt x="1" y="49"/>
                </a:lnTo>
                <a:lnTo>
                  <a:pt x="1" y="46"/>
                </a:lnTo>
                <a:lnTo>
                  <a:pt x="2" y="43"/>
                </a:lnTo>
                <a:lnTo>
                  <a:pt x="3" y="40"/>
                </a:lnTo>
                <a:lnTo>
                  <a:pt x="4" y="36"/>
                </a:lnTo>
                <a:lnTo>
                  <a:pt x="5" y="34"/>
                </a:lnTo>
                <a:lnTo>
                  <a:pt x="7" y="31"/>
                </a:lnTo>
                <a:lnTo>
                  <a:pt x="8" y="29"/>
                </a:lnTo>
                <a:lnTo>
                  <a:pt x="9" y="25"/>
                </a:lnTo>
                <a:lnTo>
                  <a:pt x="11" y="23"/>
                </a:lnTo>
                <a:lnTo>
                  <a:pt x="13" y="21"/>
                </a:lnTo>
                <a:lnTo>
                  <a:pt x="14" y="19"/>
                </a:lnTo>
                <a:lnTo>
                  <a:pt x="16" y="17"/>
                </a:lnTo>
                <a:lnTo>
                  <a:pt x="18" y="15"/>
                </a:lnTo>
                <a:lnTo>
                  <a:pt x="21" y="14"/>
                </a:lnTo>
                <a:lnTo>
                  <a:pt x="23" y="11"/>
                </a:lnTo>
                <a:lnTo>
                  <a:pt x="25" y="9"/>
                </a:lnTo>
                <a:lnTo>
                  <a:pt x="27" y="8"/>
                </a:lnTo>
                <a:lnTo>
                  <a:pt x="30" y="7"/>
                </a:lnTo>
                <a:lnTo>
                  <a:pt x="32" y="5"/>
                </a:lnTo>
                <a:lnTo>
                  <a:pt x="35" y="4"/>
                </a:lnTo>
                <a:lnTo>
                  <a:pt x="38" y="3"/>
                </a:lnTo>
                <a:lnTo>
                  <a:pt x="40" y="3"/>
                </a:lnTo>
                <a:lnTo>
                  <a:pt x="43" y="2"/>
                </a:lnTo>
                <a:lnTo>
                  <a:pt x="45" y="1"/>
                </a:lnTo>
                <a:lnTo>
                  <a:pt x="49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3" y="0"/>
                </a:lnTo>
                <a:lnTo>
                  <a:pt x="65" y="0"/>
                </a:lnTo>
                <a:lnTo>
                  <a:pt x="68" y="0"/>
                </a:lnTo>
                <a:lnTo>
                  <a:pt x="70" y="1"/>
                </a:lnTo>
                <a:lnTo>
                  <a:pt x="73" y="1"/>
                </a:lnTo>
                <a:lnTo>
                  <a:pt x="76" y="2"/>
                </a:lnTo>
                <a:lnTo>
                  <a:pt x="78" y="3"/>
                </a:lnTo>
                <a:lnTo>
                  <a:pt x="81" y="4"/>
                </a:lnTo>
                <a:lnTo>
                  <a:pt x="83" y="5"/>
                </a:lnTo>
                <a:lnTo>
                  <a:pt x="85" y="6"/>
                </a:lnTo>
                <a:lnTo>
                  <a:pt x="87" y="7"/>
                </a:lnTo>
                <a:lnTo>
                  <a:pt x="91" y="8"/>
                </a:lnTo>
                <a:lnTo>
                  <a:pt x="93" y="10"/>
                </a:lnTo>
                <a:lnTo>
                  <a:pt x="95" y="11"/>
                </a:lnTo>
                <a:lnTo>
                  <a:pt x="97" y="14"/>
                </a:lnTo>
                <a:lnTo>
                  <a:pt x="99" y="15"/>
                </a:lnTo>
                <a:lnTo>
                  <a:pt x="100" y="17"/>
                </a:lnTo>
                <a:lnTo>
                  <a:pt x="103" y="19"/>
                </a:lnTo>
                <a:lnTo>
                  <a:pt x="105" y="21"/>
                </a:lnTo>
                <a:lnTo>
                  <a:pt x="106" y="23"/>
                </a:lnTo>
                <a:lnTo>
                  <a:pt x="108" y="25"/>
                </a:lnTo>
                <a:lnTo>
                  <a:pt x="109" y="28"/>
                </a:lnTo>
                <a:lnTo>
                  <a:pt x="110" y="31"/>
                </a:lnTo>
                <a:lnTo>
                  <a:pt x="112" y="33"/>
                </a:lnTo>
                <a:lnTo>
                  <a:pt x="113" y="36"/>
                </a:lnTo>
                <a:lnTo>
                  <a:pt x="114" y="38"/>
                </a:lnTo>
                <a:lnTo>
                  <a:pt x="114" y="42"/>
                </a:lnTo>
                <a:lnTo>
                  <a:pt x="115" y="45"/>
                </a:lnTo>
                <a:lnTo>
                  <a:pt x="117" y="47"/>
                </a:lnTo>
                <a:lnTo>
                  <a:pt x="117" y="50"/>
                </a:lnTo>
                <a:lnTo>
                  <a:pt x="117" y="54"/>
                </a:lnTo>
                <a:lnTo>
                  <a:pt x="118" y="57"/>
                </a:lnTo>
                <a:lnTo>
                  <a:pt x="117" y="60"/>
                </a:lnTo>
                <a:lnTo>
                  <a:pt x="117" y="63"/>
                </a:lnTo>
                <a:lnTo>
                  <a:pt x="117" y="67"/>
                </a:lnTo>
                <a:lnTo>
                  <a:pt x="115" y="70"/>
                </a:lnTo>
                <a:lnTo>
                  <a:pt x="115" y="73"/>
                </a:lnTo>
                <a:lnTo>
                  <a:pt x="114" y="76"/>
                </a:lnTo>
                <a:lnTo>
                  <a:pt x="113" y="79"/>
                </a:lnTo>
                <a:lnTo>
                  <a:pt x="112" y="82"/>
                </a:lnTo>
                <a:lnTo>
                  <a:pt x="111" y="85"/>
                </a:lnTo>
                <a:lnTo>
                  <a:pt x="110" y="87"/>
                </a:lnTo>
                <a:lnTo>
                  <a:pt x="108" y="90"/>
                </a:lnTo>
                <a:lnTo>
                  <a:pt x="107" y="92"/>
                </a:lnTo>
                <a:lnTo>
                  <a:pt x="105" y="95"/>
                </a:lnTo>
                <a:lnTo>
                  <a:pt x="104" y="97"/>
                </a:lnTo>
                <a:lnTo>
                  <a:pt x="101" y="99"/>
                </a:lnTo>
                <a:lnTo>
                  <a:pt x="99" y="101"/>
                </a:lnTo>
                <a:lnTo>
                  <a:pt x="97" y="102"/>
                </a:lnTo>
                <a:lnTo>
                  <a:pt x="95" y="104"/>
                </a:lnTo>
                <a:lnTo>
                  <a:pt x="93" y="105"/>
                </a:lnTo>
                <a:lnTo>
                  <a:pt x="91" y="108"/>
                </a:lnTo>
                <a:lnTo>
                  <a:pt x="89" y="109"/>
                </a:lnTo>
                <a:lnTo>
                  <a:pt x="85" y="110"/>
                </a:lnTo>
                <a:lnTo>
                  <a:pt x="83" y="111"/>
                </a:lnTo>
                <a:lnTo>
                  <a:pt x="81" y="112"/>
                </a:lnTo>
                <a:lnTo>
                  <a:pt x="78" y="113"/>
                </a:lnTo>
                <a:lnTo>
                  <a:pt x="76" y="114"/>
                </a:lnTo>
                <a:lnTo>
                  <a:pt x="72" y="115"/>
                </a:lnTo>
                <a:lnTo>
                  <a:pt x="70" y="115"/>
                </a:lnTo>
                <a:lnTo>
                  <a:pt x="67" y="116"/>
                </a:lnTo>
                <a:lnTo>
                  <a:pt x="65" y="116"/>
                </a:lnTo>
                <a:lnTo>
                  <a:pt x="62" y="116"/>
                </a:lnTo>
                <a:lnTo>
                  <a:pt x="59" y="117"/>
                </a:lnTo>
                <a:lnTo>
                  <a:pt x="56" y="116"/>
                </a:lnTo>
                <a:lnTo>
                  <a:pt x="53" y="116"/>
                </a:lnTo>
                <a:lnTo>
                  <a:pt x="51" y="116"/>
                </a:lnTo>
                <a:lnTo>
                  <a:pt x="48" y="116"/>
                </a:lnTo>
                <a:lnTo>
                  <a:pt x="45" y="115"/>
                </a:lnTo>
                <a:lnTo>
                  <a:pt x="42" y="114"/>
                </a:lnTo>
                <a:lnTo>
                  <a:pt x="40" y="114"/>
                </a:lnTo>
                <a:lnTo>
                  <a:pt x="37" y="113"/>
                </a:lnTo>
                <a:lnTo>
                  <a:pt x="35" y="112"/>
                </a:lnTo>
                <a:lnTo>
                  <a:pt x="31" y="110"/>
                </a:lnTo>
                <a:lnTo>
                  <a:pt x="29" y="109"/>
                </a:lnTo>
                <a:lnTo>
                  <a:pt x="27" y="108"/>
                </a:lnTo>
                <a:lnTo>
                  <a:pt x="25" y="105"/>
                </a:lnTo>
                <a:lnTo>
                  <a:pt x="23" y="104"/>
                </a:lnTo>
                <a:lnTo>
                  <a:pt x="21" y="102"/>
                </a:lnTo>
                <a:lnTo>
                  <a:pt x="18" y="100"/>
                </a:lnTo>
                <a:lnTo>
                  <a:pt x="16" y="99"/>
                </a:lnTo>
                <a:lnTo>
                  <a:pt x="14" y="97"/>
                </a:lnTo>
                <a:lnTo>
                  <a:pt x="12" y="95"/>
                </a:lnTo>
                <a:lnTo>
                  <a:pt x="11" y="91"/>
                </a:lnTo>
                <a:lnTo>
                  <a:pt x="9" y="89"/>
                </a:lnTo>
                <a:lnTo>
                  <a:pt x="8" y="87"/>
                </a:lnTo>
                <a:lnTo>
                  <a:pt x="7" y="85"/>
                </a:lnTo>
                <a:lnTo>
                  <a:pt x="4" y="82"/>
                </a:lnTo>
                <a:lnTo>
                  <a:pt x="3" y="79"/>
                </a:lnTo>
                <a:lnTo>
                  <a:pt x="3" y="76"/>
                </a:lnTo>
                <a:lnTo>
                  <a:pt x="2" y="74"/>
                </a:lnTo>
                <a:lnTo>
                  <a:pt x="1" y="71"/>
                </a:lnTo>
                <a:lnTo>
                  <a:pt x="1" y="68"/>
                </a:lnTo>
                <a:lnTo>
                  <a:pt x="0" y="65"/>
                </a:lnTo>
                <a:lnTo>
                  <a:pt x="0" y="62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3" name="Freeform 335"/>
          <p:cNvSpPr>
            <a:spLocks/>
          </p:cNvSpPr>
          <p:nvPr/>
        </p:nvSpPr>
        <p:spPr bwMode="auto">
          <a:xfrm>
            <a:off x="3228975" y="1181100"/>
            <a:ext cx="50800" cy="58738"/>
          </a:xfrm>
          <a:custGeom>
            <a:avLst/>
            <a:gdLst>
              <a:gd name="T0" fmla="*/ 0 w 117"/>
              <a:gd name="T1" fmla="*/ 53 h 118"/>
              <a:gd name="T2" fmla="*/ 1 w 117"/>
              <a:gd name="T3" fmla="*/ 44 h 118"/>
              <a:gd name="T4" fmla="*/ 4 w 117"/>
              <a:gd name="T5" fmla="*/ 35 h 118"/>
              <a:gd name="T6" fmla="*/ 9 w 117"/>
              <a:gd name="T7" fmla="*/ 26 h 118"/>
              <a:gd name="T8" fmla="*/ 14 w 117"/>
              <a:gd name="T9" fmla="*/ 20 h 118"/>
              <a:gd name="T10" fmla="*/ 21 w 117"/>
              <a:gd name="T11" fmla="*/ 14 h 118"/>
              <a:gd name="T12" fmla="*/ 27 w 117"/>
              <a:gd name="T13" fmla="*/ 9 h 118"/>
              <a:gd name="T14" fmla="*/ 35 w 117"/>
              <a:gd name="T15" fmla="*/ 5 h 118"/>
              <a:gd name="T16" fmla="*/ 42 w 117"/>
              <a:gd name="T17" fmla="*/ 2 h 118"/>
              <a:gd name="T18" fmla="*/ 51 w 117"/>
              <a:gd name="T19" fmla="*/ 0 h 118"/>
              <a:gd name="T20" fmla="*/ 59 w 117"/>
              <a:gd name="T21" fmla="*/ 0 h 118"/>
              <a:gd name="T22" fmla="*/ 67 w 117"/>
              <a:gd name="T23" fmla="*/ 0 h 118"/>
              <a:gd name="T24" fmla="*/ 76 w 117"/>
              <a:gd name="T25" fmla="*/ 2 h 118"/>
              <a:gd name="T26" fmla="*/ 83 w 117"/>
              <a:gd name="T27" fmla="*/ 6 h 118"/>
              <a:gd name="T28" fmla="*/ 90 w 117"/>
              <a:gd name="T29" fmla="*/ 9 h 118"/>
              <a:gd name="T30" fmla="*/ 96 w 117"/>
              <a:gd name="T31" fmla="*/ 14 h 118"/>
              <a:gd name="T32" fmla="*/ 103 w 117"/>
              <a:gd name="T33" fmla="*/ 20 h 118"/>
              <a:gd name="T34" fmla="*/ 108 w 117"/>
              <a:gd name="T35" fmla="*/ 26 h 118"/>
              <a:gd name="T36" fmla="*/ 111 w 117"/>
              <a:gd name="T37" fmla="*/ 34 h 118"/>
              <a:gd name="T38" fmla="*/ 114 w 117"/>
              <a:gd name="T39" fmla="*/ 42 h 118"/>
              <a:gd name="T40" fmla="*/ 117 w 117"/>
              <a:gd name="T41" fmla="*/ 51 h 118"/>
              <a:gd name="T42" fmla="*/ 117 w 117"/>
              <a:gd name="T43" fmla="*/ 61 h 118"/>
              <a:gd name="T44" fmla="*/ 115 w 117"/>
              <a:gd name="T45" fmla="*/ 71 h 118"/>
              <a:gd name="T46" fmla="*/ 113 w 117"/>
              <a:gd name="T47" fmla="*/ 80 h 118"/>
              <a:gd name="T48" fmla="*/ 109 w 117"/>
              <a:gd name="T49" fmla="*/ 88 h 118"/>
              <a:gd name="T50" fmla="*/ 105 w 117"/>
              <a:gd name="T51" fmla="*/ 95 h 118"/>
              <a:gd name="T52" fmla="*/ 99 w 117"/>
              <a:gd name="T53" fmla="*/ 102 h 118"/>
              <a:gd name="T54" fmla="*/ 93 w 117"/>
              <a:gd name="T55" fmla="*/ 107 h 118"/>
              <a:gd name="T56" fmla="*/ 85 w 117"/>
              <a:gd name="T57" fmla="*/ 110 h 118"/>
              <a:gd name="T58" fmla="*/ 78 w 117"/>
              <a:gd name="T59" fmla="*/ 114 h 118"/>
              <a:gd name="T60" fmla="*/ 69 w 117"/>
              <a:gd name="T61" fmla="*/ 116 h 118"/>
              <a:gd name="T62" fmla="*/ 62 w 117"/>
              <a:gd name="T63" fmla="*/ 117 h 118"/>
              <a:gd name="T64" fmla="*/ 53 w 117"/>
              <a:gd name="T65" fmla="*/ 117 h 118"/>
              <a:gd name="T66" fmla="*/ 44 w 117"/>
              <a:gd name="T67" fmla="*/ 116 h 118"/>
              <a:gd name="T68" fmla="*/ 37 w 117"/>
              <a:gd name="T69" fmla="*/ 114 h 118"/>
              <a:gd name="T70" fmla="*/ 29 w 117"/>
              <a:gd name="T71" fmla="*/ 109 h 118"/>
              <a:gd name="T72" fmla="*/ 22 w 117"/>
              <a:gd name="T73" fmla="*/ 105 h 118"/>
              <a:gd name="T74" fmla="*/ 15 w 117"/>
              <a:gd name="T75" fmla="*/ 100 h 118"/>
              <a:gd name="T76" fmla="*/ 10 w 117"/>
              <a:gd name="T77" fmla="*/ 93 h 118"/>
              <a:gd name="T78" fmla="*/ 5 w 117"/>
              <a:gd name="T79" fmla="*/ 86 h 118"/>
              <a:gd name="T80" fmla="*/ 2 w 117"/>
              <a:gd name="T81" fmla="*/ 77 h 118"/>
              <a:gd name="T82" fmla="*/ 0 w 117"/>
              <a:gd name="T83" fmla="*/ 68 h 118"/>
              <a:gd name="T84" fmla="*/ 0 w 117"/>
              <a:gd name="T85" fmla="*/ 6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18">
                <a:moveTo>
                  <a:pt x="0" y="60"/>
                </a:moveTo>
                <a:lnTo>
                  <a:pt x="0" y="56"/>
                </a:lnTo>
                <a:lnTo>
                  <a:pt x="0" y="53"/>
                </a:lnTo>
                <a:lnTo>
                  <a:pt x="0" y="50"/>
                </a:lnTo>
                <a:lnTo>
                  <a:pt x="1" y="47"/>
                </a:lnTo>
                <a:lnTo>
                  <a:pt x="1" y="44"/>
                </a:lnTo>
                <a:lnTo>
                  <a:pt x="2" y="40"/>
                </a:lnTo>
                <a:lnTo>
                  <a:pt x="3" y="37"/>
                </a:lnTo>
                <a:lnTo>
                  <a:pt x="4" y="35"/>
                </a:lnTo>
                <a:lnTo>
                  <a:pt x="5" y="32"/>
                </a:lnTo>
                <a:lnTo>
                  <a:pt x="8" y="29"/>
                </a:lnTo>
                <a:lnTo>
                  <a:pt x="9" y="26"/>
                </a:lnTo>
                <a:lnTo>
                  <a:pt x="11" y="24"/>
                </a:lnTo>
                <a:lnTo>
                  <a:pt x="12" y="22"/>
                </a:lnTo>
                <a:lnTo>
                  <a:pt x="14" y="20"/>
                </a:lnTo>
                <a:lnTo>
                  <a:pt x="16" y="18"/>
                </a:lnTo>
                <a:lnTo>
                  <a:pt x="18" y="15"/>
                </a:lnTo>
                <a:lnTo>
                  <a:pt x="21" y="14"/>
                </a:lnTo>
                <a:lnTo>
                  <a:pt x="23" y="12"/>
                </a:lnTo>
                <a:lnTo>
                  <a:pt x="25" y="10"/>
                </a:lnTo>
                <a:lnTo>
                  <a:pt x="27" y="9"/>
                </a:lnTo>
                <a:lnTo>
                  <a:pt x="29" y="8"/>
                </a:lnTo>
                <a:lnTo>
                  <a:pt x="32" y="7"/>
                </a:lnTo>
                <a:lnTo>
                  <a:pt x="35" y="5"/>
                </a:lnTo>
                <a:lnTo>
                  <a:pt x="37" y="5"/>
                </a:lnTo>
                <a:lnTo>
                  <a:pt x="40" y="4"/>
                </a:lnTo>
                <a:lnTo>
                  <a:pt x="42" y="2"/>
                </a:lnTo>
                <a:lnTo>
                  <a:pt x="45" y="1"/>
                </a:lnTo>
                <a:lnTo>
                  <a:pt x="48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2" y="0"/>
                </a:lnTo>
                <a:lnTo>
                  <a:pt x="65" y="0"/>
                </a:lnTo>
                <a:lnTo>
                  <a:pt x="67" y="0"/>
                </a:lnTo>
                <a:lnTo>
                  <a:pt x="70" y="1"/>
                </a:lnTo>
                <a:lnTo>
                  <a:pt x="72" y="1"/>
                </a:lnTo>
                <a:lnTo>
                  <a:pt x="76" y="2"/>
                </a:lnTo>
                <a:lnTo>
                  <a:pt x="78" y="4"/>
                </a:lnTo>
                <a:lnTo>
                  <a:pt x="80" y="5"/>
                </a:lnTo>
                <a:lnTo>
                  <a:pt x="83" y="6"/>
                </a:lnTo>
                <a:lnTo>
                  <a:pt x="85" y="7"/>
                </a:lnTo>
                <a:lnTo>
                  <a:pt x="87" y="8"/>
                </a:lnTo>
                <a:lnTo>
                  <a:pt x="90" y="9"/>
                </a:lnTo>
                <a:lnTo>
                  <a:pt x="92" y="11"/>
                </a:lnTo>
                <a:lnTo>
                  <a:pt x="94" y="12"/>
                </a:lnTo>
                <a:lnTo>
                  <a:pt x="96" y="14"/>
                </a:lnTo>
                <a:lnTo>
                  <a:pt x="98" y="15"/>
                </a:lnTo>
                <a:lnTo>
                  <a:pt x="100" y="18"/>
                </a:lnTo>
                <a:lnTo>
                  <a:pt x="103" y="20"/>
                </a:lnTo>
                <a:lnTo>
                  <a:pt x="105" y="22"/>
                </a:lnTo>
                <a:lnTo>
                  <a:pt x="106" y="24"/>
                </a:lnTo>
                <a:lnTo>
                  <a:pt x="108" y="26"/>
                </a:lnTo>
                <a:lnTo>
                  <a:pt x="109" y="29"/>
                </a:lnTo>
                <a:lnTo>
                  <a:pt x="110" y="32"/>
                </a:lnTo>
                <a:lnTo>
                  <a:pt x="111" y="34"/>
                </a:lnTo>
                <a:lnTo>
                  <a:pt x="112" y="37"/>
                </a:lnTo>
                <a:lnTo>
                  <a:pt x="113" y="39"/>
                </a:lnTo>
                <a:lnTo>
                  <a:pt x="114" y="42"/>
                </a:lnTo>
                <a:lnTo>
                  <a:pt x="115" y="46"/>
                </a:lnTo>
                <a:lnTo>
                  <a:pt x="115" y="48"/>
                </a:lnTo>
                <a:lnTo>
                  <a:pt x="117" y="51"/>
                </a:lnTo>
                <a:lnTo>
                  <a:pt x="117" y="54"/>
                </a:lnTo>
                <a:lnTo>
                  <a:pt x="117" y="58"/>
                </a:lnTo>
                <a:lnTo>
                  <a:pt x="117" y="61"/>
                </a:lnTo>
                <a:lnTo>
                  <a:pt x="117" y="64"/>
                </a:lnTo>
                <a:lnTo>
                  <a:pt x="117" y="67"/>
                </a:lnTo>
                <a:lnTo>
                  <a:pt x="115" y="71"/>
                </a:lnTo>
                <a:lnTo>
                  <a:pt x="114" y="74"/>
                </a:lnTo>
                <a:lnTo>
                  <a:pt x="114" y="77"/>
                </a:lnTo>
                <a:lnTo>
                  <a:pt x="113" y="80"/>
                </a:lnTo>
                <a:lnTo>
                  <a:pt x="112" y="82"/>
                </a:lnTo>
                <a:lnTo>
                  <a:pt x="111" y="86"/>
                </a:lnTo>
                <a:lnTo>
                  <a:pt x="109" y="88"/>
                </a:lnTo>
                <a:lnTo>
                  <a:pt x="108" y="91"/>
                </a:lnTo>
                <a:lnTo>
                  <a:pt x="106" y="93"/>
                </a:lnTo>
                <a:lnTo>
                  <a:pt x="105" y="95"/>
                </a:lnTo>
                <a:lnTo>
                  <a:pt x="103" y="98"/>
                </a:lnTo>
                <a:lnTo>
                  <a:pt x="100" y="100"/>
                </a:lnTo>
                <a:lnTo>
                  <a:pt x="99" y="102"/>
                </a:lnTo>
                <a:lnTo>
                  <a:pt x="97" y="103"/>
                </a:lnTo>
                <a:lnTo>
                  <a:pt x="95" y="105"/>
                </a:lnTo>
                <a:lnTo>
                  <a:pt x="93" y="107"/>
                </a:lnTo>
                <a:lnTo>
                  <a:pt x="90" y="108"/>
                </a:lnTo>
                <a:lnTo>
                  <a:pt x="87" y="109"/>
                </a:lnTo>
                <a:lnTo>
                  <a:pt x="85" y="110"/>
                </a:lnTo>
                <a:lnTo>
                  <a:pt x="83" y="113"/>
                </a:lnTo>
                <a:lnTo>
                  <a:pt x="80" y="113"/>
                </a:lnTo>
                <a:lnTo>
                  <a:pt x="78" y="114"/>
                </a:lnTo>
                <a:lnTo>
                  <a:pt x="74" y="115"/>
                </a:lnTo>
                <a:lnTo>
                  <a:pt x="72" y="116"/>
                </a:lnTo>
                <a:lnTo>
                  <a:pt x="69" y="116"/>
                </a:lnTo>
                <a:lnTo>
                  <a:pt x="67" y="117"/>
                </a:lnTo>
                <a:lnTo>
                  <a:pt x="64" y="117"/>
                </a:lnTo>
                <a:lnTo>
                  <a:pt x="62" y="117"/>
                </a:lnTo>
                <a:lnTo>
                  <a:pt x="58" y="118"/>
                </a:lnTo>
                <a:lnTo>
                  <a:pt x="56" y="118"/>
                </a:lnTo>
                <a:lnTo>
                  <a:pt x="53" y="117"/>
                </a:lnTo>
                <a:lnTo>
                  <a:pt x="50" y="117"/>
                </a:lnTo>
                <a:lnTo>
                  <a:pt x="48" y="117"/>
                </a:lnTo>
                <a:lnTo>
                  <a:pt x="44" y="116"/>
                </a:lnTo>
                <a:lnTo>
                  <a:pt x="42" y="115"/>
                </a:lnTo>
                <a:lnTo>
                  <a:pt x="39" y="115"/>
                </a:lnTo>
                <a:lnTo>
                  <a:pt x="37" y="114"/>
                </a:lnTo>
                <a:lnTo>
                  <a:pt x="33" y="113"/>
                </a:lnTo>
                <a:lnTo>
                  <a:pt x="31" y="110"/>
                </a:lnTo>
                <a:lnTo>
                  <a:pt x="29" y="109"/>
                </a:lnTo>
                <a:lnTo>
                  <a:pt x="27" y="108"/>
                </a:lnTo>
                <a:lnTo>
                  <a:pt x="24" y="106"/>
                </a:lnTo>
                <a:lnTo>
                  <a:pt x="22" y="105"/>
                </a:lnTo>
                <a:lnTo>
                  <a:pt x="19" y="103"/>
                </a:lnTo>
                <a:lnTo>
                  <a:pt x="17" y="101"/>
                </a:lnTo>
                <a:lnTo>
                  <a:pt x="15" y="100"/>
                </a:lnTo>
                <a:lnTo>
                  <a:pt x="14" y="98"/>
                </a:lnTo>
                <a:lnTo>
                  <a:pt x="12" y="95"/>
                </a:lnTo>
                <a:lnTo>
                  <a:pt x="10" y="93"/>
                </a:lnTo>
                <a:lnTo>
                  <a:pt x="9" y="90"/>
                </a:lnTo>
                <a:lnTo>
                  <a:pt x="8" y="88"/>
                </a:lnTo>
                <a:lnTo>
                  <a:pt x="5" y="86"/>
                </a:lnTo>
                <a:lnTo>
                  <a:pt x="4" y="82"/>
                </a:lnTo>
                <a:lnTo>
                  <a:pt x="3" y="80"/>
                </a:lnTo>
                <a:lnTo>
                  <a:pt x="2" y="77"/>
                </a:lnTo>
                <a:lnTo>
                  <a:pt x="1" y="75"/>
                </a:lnTo>
                <a:lnTo>
                  <a:pt x="1" y="72"/>
                </a:lnTo>
                <a:lnTo>
                  <a:pt x="0" y="68"/>
                </a:lnTo>
                <a:lnTo>
                  <a:pt x="0" y="66"/>
                </a:lnTo>
                <a:lnTo>
                  <a:pt x="0" y="63"/>
                </a:lnTo>
                <a:lnTo>
                  <a:pt x="0" y="60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4" name="Freeform 336"/>
          <p:cNvSpPr>
            <a:spLocks/>
          </p:cNvSpPr>
          <p:nvPr/>
        </p:nvSpPr>
        <p:spPr bwMode="auto">
          <a:xfrm>
            <a:off x="3228975" y="1181100"/>
            <a:ext cx="50800" cy="58738"/>
          </a:xfrm>
          <a:custGeom>
            <a:avLst/>
            <a:gdLst>
              <a:gd name="T0" fmla="*/ 0 w 117"/>
              <a:gd name="T1" fmla="*/ 53 h 118"/>
              <a:gd name="T2" fmla="*/ 1 w 117"/>
              <a:gd name="T3" fmla="*/ 44 h 118"/>
              <a:gd name="T4" fmla="*/ 4 w 117"/>
              <a:gd name="T5" fmla="*/ 35 h 118"/>
              <a:gd name="T6" fmla="*/ 9 w 117"/>
              <a:gd name="T7" fmla="*/ 26 h 118"/>
              <a:gd name="T8" fmla="*/ 14 w 117"/>
              <a:gd name="T9" fmla="*/ 20 h 118"/>
              <a:gd name="T10" fmla="*/ 21 w 117"/>
              <a:gd name="T11" fmla="*/ 14 h 118"/>
              <a:gd name="T12" fmla="*/ 27 w 117"/>
              <a:gd name="T13" fmla="*/ 9 h 118"/>
              <a:gd name="T14" fmla="*/ 35 w 117"/>
              <a:gd name="T15" fmla="*/ 5 h 118"/>
              <a:gd name="T16" fmla="*/ 42 w 117"/>
              <a:gd name="T17" fmla="*/ 2 h 118"/>
              <a:gd name="T18" fmla="*/ 51 w 117"/>
              <a:gd name="T19" fmla="*/ 0 h 118"/>
              <a:gd name="T20" fmla="*/ 59 w 117"/>
              <a:gd name="T21" fmla="*/ 0 h 118"/>
              <a:gd name="T22" fmla="*/ 67 w 117"/>
              <a:gd name="T23" fmla="*/ 0 h 118"/>
              <a:gd name="T24" fmla="*/ 76 w 117"/>
              <a:gd name="T25" fmla="*/ 2 h 118"/>
              <a:gd name="T26" fmla="*/ 83 w 117"/>
              <a:gd name="T27" fmla="*/ 6 h 118"/>
              <a:gd name="T28" fmla="*/ 90 w 117"/>
              <a:gd name="T29" fmla="*/ 9 h 118"/>
              <a:gd name="T30" fmla="*/ 96 w 117"/>
              <a:gd name="T31" fmla="*/ 14 h 118"/>
              <a:gd name="T32" fmla="*/ 103 w 117"/>
              <a:gd name="T33" fmla="*/ 20 h 118"/>
              <a:gd name="T34" fmla="*/ 108 w 117"/>
              <a:gd name="T35" fmla="*/ 26 h 118"/>
              <a:gd name="T36" fmla="*/ 111 w 117"/>
              <a:gd name="T37" fmla="*/ 34 h 118"/>
              <a:gd name="T38" fmla="*/ 114 w 117"/>
              <a:gd name="T39" fmla="*/ 42 h 118"/>
              <a:gd name="T40" fmla="*/ 117 w 117"/>
              <a:gd name="T41" fmla="*/ 51 h 118"/>
              <a:gd name="T42" fmla="*/ 117 w 117"/>
              <a:gd name="T43" fmla="*/ 61 h 118"/>
              <a:gd name="T44" fmla="*/ 115 w 117"/>
              <a:gd name="T45" fmla="*/ 71 h 118"/>
              <a:gd name="T46" fmla="*/ 113 w 117"/>
              <a:gd name="T47" fmla="*/ 80 h 118"/>
              <a:gd name="T48" fmla="*/ 109 w 117"/>
              <a:gd name="T49" fmla="*/ 88 h 118"/>
              <a:gd name="T50" fmla="*/ 105 w 117"/>
              <a:gd name="T51" fmla="*/ 95 h 118"/>
              <a:gd name="T52" fmla="*/ 99 w 117"/>
              <a:gd name="T53" fmla="*/ 102 h 118"/>
              <a:gd name="T54" fmla="*/ 93 w 117"/>
              <a:gd name="T55" fmla="*/ 107 h 118"/>
              <a:gd name="T56" fmla="*/ 85 w 117"/>
              <a:gd name="T57" fmla="*/ 110 h 118"/>
              <a:gd name="T58" fmla="*/ 78 w 117"/>
              <a:gd name="T59" fmla="*/ 114 h 118"/>
              <a:gd name="T60" fmla="*/ 69 w 117"/>
              <a:gd name="T61" fmla="*/ 116 h 118"/>
              <a:gd name="T62" fmla="*/ 62 w 117"/>
              <a:gd name="T63" fmla="*/ 117 h 118"/>
              <a:gd name="T64" fmla="*/ 53 w 117"/>
              <a:gd name="T65" fmla="*/ 117 h 118"/>
              <a:gd name="T66" fmla="*/ 44 w 117"/>
              <a:gd name="T67" fmla="*/ 116 h 118"/>
              <a:gd name="T68" fmla="*/ 37 w 117"/>
              <a:gd name="T69" fmla="*/ 114 h 118"/>
              <a:gd name="T70" fmla="*/ 29 w 117"/>
              <a:gd name="T71" fmla="*/ 109 h 118"/>
              <a:gd name="T72" fmla="*/ 22 w 117"/>
              <a:gd name="T73" fmla="*/ 105 h 118"/>
              <a:gd name="T74" fmla="*/ 15 w 117"/>
              <a:gd name="T75" fmla="*/ 100 h 118"/>
              <a:gd name="T76" fmla="*/ 10 w 117"/>
              <a:gd name="T77" fmla="*/ 93 h 118"/>
              <a:gd name="T78" fmla="*/ 5 w 117"/>
              <a:gd name="T79" fmla="*/ 86 h 118"/>
              <a:gd name="T80" fmla="*/ 2 w 117"/>
              <a:gd name="T81" fmla="*/ 77 h 118"/>
              <a:gd name="T82" fmla="*/ 0 w 117"/>
              <a:gd name="T83" fmla="*/ 68 h 118"/>
              <a:gd name="T84" fmla="*/ 0 w 117"/>
              <a:gd name="T85" fmla="*/ 6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18">
                <a:moveTo>
                  <a:pt x="0" y="60"/>
                </a:moveTo>
                <a:lnTo>
                  <a:pt x="0" y="56"/>
                </a:lnTo>
                <a:lnTo>
                  <a:pt x="0" y="53"/>
                </a:lnTo>
                <a:lnTo>
                  <a:pt x="0" y="50"/>
                </a:lnTo>
                <a:lnTo>
                  <a:pt x="1" y="47"/>
                </a:lnTo>
                <a:lnTo>
                  <a:pt x="1" y="44"/>
                </a:lnTo>
                <a:lnTo>
                  <a:pt x="2" y="40"/>
                </a:lnTo>
                <a:lnTo>
                  <a:pt x="3" y="37"/>
                </a:lnTo>
                <a:lnTo>
                  <a:pt x="4" y="35"/>
                </a:lnTo>
                <a:lnTo>
                  <a:pt x="5" y="32"/>
                </a:lnTo>
                <a:lnTo>
                  <a:pt x="8" y="29"/>
                </a:lnTo>
                <a:lnTo>
                  <a:pt x="9" y="26"/>
                </a:lnTo>
                <a:lnTo>
                  <a:pt x="11" y="24"/>
                </a:lnTo>
                <a:lnTo>
                  <a:pt x="12" y="22"/>
                </a:lnTo>
                <a:lnTo>
                  <a:pt x="14" y="20"/>
                </a:lnTo>
                <a:lnTo>
                  <a:pt x="16" y="18"/>
                </a:lnTo>
                <a:lnTo>
                  <a:pt x="18" y="15"/>
                </a:lnTo>
                <a:lnTo>
                  <a:pt x="21" y="14"/>
                </a:lnTo>
                <a:lnTo>
                  <a:pt x="23" y="12"/>
                </a:lnTo>
                <a:lnTo>
                  <a:pt x="25" y="10"/>
                </a:lnTo>
                <a:lnTo>
                  <a:pt x="27" y="9"/>
                </a:lnTo>
                <a:lnTo>
                  <a:pt x="29" y="8"/>
                </a:lnTo>
                <a:lnTo>
                  <a:pt x="32" y="7"/>
                </a:lnTo>
                <a:lnTo>
                  <a:pt x="35" y="5"/>
                </a:lnTo>
                <a:lnTo>
                  <a:pt x="37" y="5"/>
                </a:lnTo>
                <a:lnTo>
                  <a:pt x="40" y="4"/>
                </a:lnTo>
                <a:lnTo>
                  <a:pt x="42" y="2"/>
                </a:lnTo>
                <a:lnTo>
                  <a:pt x="45" y="1"/>
                </a:lnTo>
                <a:lnTo>
                  <a:pt x="48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2" y="0"/>
                </a:lnTo>
                <a:lnTo>
                  <a:pt x="65" y="0"/>
                </a:lnTo>
                <a:lnTo>
                  <a:pt x="67" y="0"/>
                </a:lnTo>
                <a:lnTo>
                  <a:pt x="70" y="1"/>
                </a:lnTo>
                <a:lnTo>
                  <a:pt x="72" y="1"/>
                </a:lnTo>
                <a:lnTo>
                  <a:pt x="76" y="2"/>
                </a:lnTo>
                <a:lnTo>
                  <a:pt x="78" y="4"/>
                </a:lnTo>
                <a:lnTo>
                  <a:pt x="80" y="5"/>
                </a:lnTo>
                <a:lnTo>
                  <a:pt x="83" y="6"/>
                </a:lnTo>
                <a:lnTo>
                  <a:pt x="85" y="7"/>
                </a:lnTo>
                <a:lnTo>
                  <a:pt x="87" y="8"/>
                </a:lnTo>
                <a:lnTo>
                  <a:pt x="90" y="9"/>
                </a:lnTo>
                <a:lnTo>
                  <a:pt x="92" y="11"/>
                </a:lnTo>
                <a:lnTo>
                  <a:pt x="94" y="12"/>
                </a:lnTo>
                <a:lnTo>
                  <a:pt x="96" y="14"/>
                </a:lnTo>
                <a:lnTo>
                  <a:pt x="98" y="15"/>
                </a:lnTo>
                <a:lnTo>
                  <a:pt x="100" y="18"/>
                </a:lnTo>
                <a:lnTo>
                  <a:pt x="103" y="20"/>
                </a:lnTo>
                <a:lnTo>
                  <a:pt x="105" y="22"/>
                </a:lnTo>
                <a:lnTo>
                  <a:pt x="106" y="24"/>
                </a:lnTo>
                <a:lnTo>
                  <a:pt x="108" y="26"/>
                </a:lnTo>
                <a:lnTo>
                  <a:pt x="109" y="29"/>
                </a:lnTo>
                <a:lnTo>
                  <a:pt x="110" y="32"/>
                </a:lnTo>
                <a:lnTo>
                  <a:pt x="111" y="34"/>
                </a:lnTo>
                <a:lnTo>
                  <a:pt x="112" y="37"/>
                </a:lnTo>
                <a:lnTo>
                  <a:pt x="113" y="39"/>
                </a:lnTo>
                <a:lnTo>
                  <a:pt x="114" y="42"/>
                </a:lnTo>
                <a:lnTo>
                  <a:pt x="115" y="46"/>
                </a:lnTo>
                <a:lnTo>
                  <a:pt x="115" y="48"/>
                </a:lnTo>
                <a:lnTo>
                  <a:pt x="117" y="51"/>
                </a:lnTo>
                <a:lnTo>
                  <a:pt x="117" y="54"/>
                </a:lnTo>
                <a:lnTo>
                  <a:pt x="117" y="58"/>
                </a:lnTo>
                <a:lnTo>
                  <a:pt x="117" y="61"/>
                </a:lnTo>
                <a:lnTo>
                  <a:pt x="117" y="64"/>
                </a:lnTo>
                <a:lnTo>
                  <a:pt x="117" y="67"/>
                </a:lnTo>
                <a:lnTo>
                  <a:pt x="115" y="71"/>
                </a:lnTo>
                <a:lnTo>
                  <a:pt x="114" y="74"/>
                </a:lnTo>
                <a:lnTo>
                  <a:pt x="114" y="77"/>
                </a:lnTo>
                <a:lnTo>
                  <a:pt x="113" y="80"/>
                </a:lnTo>
                <a:lnTo>
                  <a:pt x="112" y="82"/>
                </a:lnTo>
                <a:lnTo>
                  <a:pt x="111" y="86"/>
                </a:lnTo>
                <a:lnTo>
                  <a:pt x="109" y="88"/>
                </a:lnTo>
                <a:lnTo>
                  <a:pt x="108" y="91"/>
                </a:lnTo>
                <a:lnTo>
                  <a:pt x="106" y="93"/>
                </a:lnTo>
                <a:lnTo>
                  <a:pt x="105" y="95"/>
                </a:lnTo>
                <a:lnTo>
                  <a:pt x="103" y="98"/>
                </a:lnTo>
                <a:lnTo>
                  <a:pt x="100" y="100"/>
                </a:lnTo>
                <a:lnTo>
                  <a:pt x="99" y="102"/>
                </a:lnTo>
                <a:lnTo>
                  <a:pt x="97" y="103"/>
                </a:lnTo>
                <a:lnTo>
                  <a:pt x="95" y="105"/>
                </a:lnTo>
                <a:lnTo>
                  <a:pt x="93" y="107"/>
                </a:lnTo>
                <a:lnTo>
                  <a:pt x="90" y="108"/>
                </a:lnTo>
                <a:lnTo>
                  <a:pt x="87" y="109"/>
                </a:lnTo>
                <a:lnTo>
                  <a:pt x="85" y="110"/>
                </a:lnTo>
                <a:lnTo>
                  <a:pt x="83" y="113"/>
                </a:lnTo>
                <a:lnTo>
                  <a:pt x="80" y="113"/>
                </a:lnTo>
                <a:lnTo>
                  <a:pt x="78" y="114"/>
                </a:lnTo>
                <a:lnTo>
                  <a:pt x="74" y="115"/>
                </a:lnTo>
                <a:lnTo>
                  <a:pt x="72" y="116"/>
                </a:lnTo>
                <a:lnTo>
                  <a:pt x="69" y="116"/>
                </a:lnTo>
                <a:lnTo>
                  <a:pt x="67" y="117"/>
                </a:lnTo>
                <a:lnTo>
                  <a:pt x="64" y="117"/>
                </a:lnTo>
                <a:lnTo>
                  <a:pt x="62" y="117"/>
                </a:lnTo>
                <a:lnTo>
                  <a:pt x="58" y="118"/>
                </a:lnTo>
                <a:lnTo>
                  <a:pt x="56" y="118"/>
                </a:lnTo>
                <a:lnTo>
                  <a:pt x="53" y="117"/>
                </a:lnTo>
                <a:lnTo>
                  <a:pt x="50" y="117"/>
                </a:lnTo>
                <a:lnTo>
                  <a:pt x="48" y="117"/>
                </a:lnTo>
                <a:lnTo>
                  <a:pt x="44" y="116"/>
                </a:lnTo>
                <a:lnTo>
                  <a:pt x="42" y="115"/>
                </a:lnTo>
                <a:lnTo>
                  <a:pt x="39" y="115"/>
                </a:lnTo>
                <a:lnTo>
                  <a:pt x="37" y="114"/>
                </a:lnTo>
                <a:lnTo>
                  <a:pt x="33" y="113"/>
                </a:lnTo>
                <a:lnTo>
                  <a:pt x="31" y="110"/>
                </a:lnTo>
                <a:lnTo>
                  <a:pt x="29" y="109"/>
                </a:lnTo>
                <a:lnTo>
                  <a:pt x="27" y="108"/>
                </a:lnTo>
                <a:lnTo>
                  <a:pt x="24" y="106"/>
                </a:lnTo>
                <a:lnTo>
                  <a:pt x="22" y="105"/>
                </a:lnTo>
                <a:lnTo>
                  <a:pt x="19" y="103"/>
                </a:lnTo>
                <a:lnTo>
                  <a:pt x="17" y="101"/>
                </a:lnTo>
                <a:lnTo>
                  <a:pt x="15" y="100"/>
                </a:lnTo>
                <a:lnTo>
                  <a:pt x="14" y="98"/>
                </a:lnTo>
                <a:lnTo>
                  <a:pt x="12" y="95"/>
                </a:lnTo>
                <a:lnTo>
                  <a:pt x="10" y="93"/>
                </a:lnTo>
                <a:lnTo>
                  <a:pt x="9" y="90"/>
                </a:lnTo>
                <a:lnTo>
                  <a:pt x="8" y="88"/>
                </a:lnTo>
                <a:lnTo>
                  <a:pt x="5" y="86"/>
                </a:lnTo>
                <a:lnTo>
                  <a:pt x="4" y="82"/>
                </a:lnTo>
                <a:lnTo>
                  <a:pt x="3" y="80"/>
                </a:lnTo>
                <a:lnTo>
                  <a:pt x="2" y="77"/>
                </a:lnTo>
                <a:lnTo>
                  <a:pt x="1" y="75"/>
                </a:lnTo>
                <a:lnTo>
                  <a:pt x="1" y="72"/>
                </a:lnTo>
                <a:lnTo>
                  <a:pt x="0" y="68"/>
                </a:lnTo>
                <a:lnTo>
                  <a:pt x="0" y="66"/>
                </a:lnTo>
                <a:lnTo>
                  <a:pt x="0" y="63"/>
                </a:lnTo>
                <a:lnTo>
                  <a:pt x="0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5" name="Freeform 337"/>
          <p:cNvSpPr>
            <a:spLocks/>
          </p:cNvSpPr>
          <p:nvPr/>
        </p:nvSpPr>
        <p:spPr bwMode="auto">
          <a:xfrm>
            <a:off x="3416300" y="1331913"/>
            <a:ext cx="53975" cy="57150"/>
          </a:xfrm>
          <a:custGeom>
            <a:avLst/>
            <a:gdLst>
              <a:gd name="T0" fmla="*/ 0 w 118"/>
              <a:gd name="T1" fmla="*/ 53 h 117"/>
              <a:gd name="T2" fmla="*/ 3 w 118"/>
              <a:gd name="T3" fmla="*/ 43 h 117"/>
              <a:gd name="T4" fmla="*/ 6 w 118"/>
              <a:gd name="T5" fmla="*/ 34 h 117"/>
              <a:gd name="T6" fmla="*/ 10 w 118"/>
              <a:gd name="T7" fmla="*/ 26 h 117"/>
              <a:gd name="T8" fmla="*/ 14 w 118"/>
              <a:gd name="T9" fmla="*/ 19 h 117"/>
              <a:gd name="T10" fmla="*/ 21 w 118"/>
              <a:gd name="T11" fmla="*/ 13 h 117"/>
              <a:gd name="T12" fmla="*/ 29 w 118"/>
              <a:gd name="T13" fmla="*/ 9 h 117"/>
              <a:gd name="T14" fmla="*/ 35 w 118"/>
              <a:gd name="T15" fmla="*/ 4 h 117"/>
              <a:gd name="T16" fmla="*/ 44 w 118"/>
              <a:gd name="T17" fmla="*/ 2 h 117"/>
              <a:gd name="T18" fmla="*/ 51 w 118"/>
              <a:gd name="T19" fmla="*/ 0 h 117"/>
              <a:gd name="T20" fmla="*/ 60 w 118"/>
              <a:gd name="T21" fmla="*/ 0 h 117"/>
              <a:gd name="T22" fmla="*/ 68 w 118"/>
              <a:gd name="T23" fmla="*/ 0 h 117"/>
              <a:gd name="T24" fmla="*/ 76 w 118"/>
              <a:gd name="T25" fmla="*/ 2 h 117"/>
              <a:gd name="T26" fmla="*/ 84 w 118"/>
              <a:gd name="T27" fmla="*/ 5 h 117"/>
              <a:gd name="T28" fmla="*/ 91 w 118"/>
              <a:gd name="T29" fmla="*/ 9 h 117"/>
              <a:gd name="T30" fmla="*/ 98 w 118"/>
              <a:gd name="T31" fmla="*/ 14 h 117"/>
              <a:gd name="T32" fmla="*/ 103 w 118"/>
              <a:gd name="T33" fmla="*/ 19 h 117"/>
              <a:gd name="T34" fmla="*/ 108 w 118"/>
              <a:gd name="T35" fmla="*/ 26 h 117"/>
              <a:gd name="T36" fmla="*/ 113 w 118"/>
              <a:gd name="T37" fmla="*/ 33 h 117"/>
              <a:gd name="T38" fmla="*/ 115 w 118"/>
              <a:gd name="T39" fmla="*/ 42 h 117"/>
              <a:gd name="T40" fmla="*/ 117 w 118"/>
              <a:gd name="T41" fmla="*/ 51 h 117"/>
              <a:gd name="T42" fmla="*/ 118 w 118"/>
              <a:gd name="T43" fmla="*/ 60 h 117"/>
              <a:gd name="T44" fmla="*/ 116 w 118"/>
              <a:gd name="T45" fmla="*/ 70 h 117"/>
              <a:gd name="T46" fmla="*/ 114 w 118"/>
              <a:gd name="T47" fmla="*/ 80 h 117"/>
              <a:gd name="T48" fmla="*/ 111 w 118"/>
              <a:gd name="T49" fmla="*/ 87 h 117"/>
              <a:gd name="T50" fmla="*/ 105 w 118"/>
              <a:gd name="T51" fmla="*/ 95 h 117"/>
              <a:gd name="T52" fmla="*/ 100 w 118"/>
              <a:gd name="T53" fmla="*/ 101 h 117"/>
              <a:gd name="T54" fmla="*/ 93 w 118"/>
              <a:gd name="T55" fmla="*/ 106 h 117"/>
              <a:gd name="T56" fmla="*/ 86 w 118"/>
              <a:gd name="T57" fmla="*/ 110 h 117"/>
              <a:gd name="T58" fmla="*/ 78 w 118"/>
              <a:gd name="T59" fmla="*/ 113 h 117"/>
              <a:gd name="T60" fmla="*/ 71 w 118"/>
              <a:gd name="T61" fmla="*/ 115 h 117"/>
              <a:gd name="T62" fmla="*/ 62 w 118"/>
              <a:gd name="T63" fmla="*/ 117 h 117"/>
              <a:gd name="T64" fmla="*/ 53 w 118"/>
              <a:gd name="T65" fmla="*/ 117 h 117"/>
              <a:gd name="T66" fmla="*/ 46 w 118"/>
              <a:gd name="T67" fmla="*/ 115 h 117"/>
              <a:gd name="T68" fmla="*/ 37 w 118"/>
              <a:gd name="T69" fmla="*/ 113 h 117"/>
              <a:gd name="T70" fmla="*/ 30 w 118"/>
              <a:gd name="T71" fmla="*/ 109 h 117"/>
              <a:gd name="T72" fmla="*/ 23 w 118"/>
              <a:gd name="T73" fmla="*/ 105 h 117"/>
              <a:gd name="T74" fmla="*/ 17 w 118"/>
              <a:gd name="T75" fmla="*/ 98 h 117"/>
              <a:gd name="T76" fmla="*/ 11 w 118"/>
              <a:gd name="T77" fmla="*/ 92 h 117"/>
              <a:gd name="T78" fmla="*/ 7 w 118"/>
              <a:gd name="T79" fmla="*/ 85 h 117"/>
              <a:gd name="T80" fmla="*/ 4 w 118"/>
              <a:gd name="T81" fmla="*/ 77 h 117"/>
              <a:gd name="T82" fmla="*/ 2 w 118"/>
              <a:gd name="T83" fmla="*/ 68 h 117"/>
              <a:gd name="T84" fmla="*/ 0 w 118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2" y="50"/>
                </a:lnTo>
                <a:lnTo>
                  <a:pt x="2" y="46"/>
                </a:lnTo>
                <a:lnTo>
                  <a:pt x="3" y="43"/>
                </a:lnTo>
                <a:lnTo>
                  <a:pt x="4" y="40"/>
                </a:lnTo>
                <a:lnTo>
                  <a:pt x="5" y="37"/>
                </a:lnTo>
                <a:lnTo>
                  <a:pt x="6" y="34"/>
                </a:lnTo>
                <a:lnTo>
                  <a:pt x="7" y="31"/>
                </a:lnTo>
                <a:lnTo>
                  <a:pt x="8" y="29"/>
                </a:lnTo>
                <a:lnTo>
                  <a:pt x="10" y="26"/>
                </a:lnTo>
                <a:lnTo>
                  <a:pt x="11" y="24"/>
                </a:lnTo>
                <a:lnTo>
                  <a:pt x="13" y="21"/>
                </a:lnTo>
                <a:lnTo>
                  <a:pt x="14" y="19"/>
                </a:lnTo>
                <a:lnTo>
                  <a:pt x="17" y="17"/>
                </a:lnTo>
                <a:lnTo>
                  <a:pt x="19" y="15"/>
                </a:lnTo>
                <a:lnTo>
                  <a:pt x="21" y="13"/>
                </a:lnTo>
                <a:lnTo>
                  <a:pt x="23" y="12"/>
                </a:lnTo>
                <a:lnTo>
                  <a:pt x="25" y="10"/>
                </a:lnTo>
                <a:lnTo>
                  <a:pt x="29" y="9"/>
                </a:lnTo>
                <a:lnTo>
                  <a:pt x="31" y="7"/>
                </a:lnTo>
                <a:lnTo>
                  <a:pt x="33" y="5"/>
                </a:lnTo>
                <a:lnTo>
                  <a:pt x="35" y="4"/>
                </a:lnTo>
                <a:lnTo>
                  <a:pt x="38" y="3"/>
                </a:lnTo>
                <a:lnTo>
                  <a:pt x="40" y="3"/>
                </a:lnTo>
                <a:lnTo>
                  <a:pt x="44" y="2"/>
                </a:lnTo>
                <a:lnTo>
                  <a:pt x="46" y="1"/>
                </a:lnTo>
                <a:lnTo>
                  <a:pt x="49" y="1"/>
                </a:lnTo>
                <a:lnTo>
                  <a:pt x="51" y="0"/>
                </a:lnTo>
                <a:lnTo>
                  <a:pt x="54" y="0"/>
                </a:lnTo>
                <a:lnTo>
                  <a:pt x="58" y="0"/>
                </a:lnTo>
                <a:lnTo>
                  <a:pt x="60" y="0"/>
                </a:lnTo>
                <a:lnTo>
                  <a:pt x="63" y="0"/>
                </a:lnTo>
                <a:lnTo>
                  <a:pt x="65" y="0"/>
                </a:lnTo>
                <a:lnTo>
                  <a:pt x="68" y="0"/>
                </a:lnTo>
                <a:lnTo>
                  <a:pt x="71" y="1"/>
                </a:lnTo>
                <a:lnTo>
                  <a:pt x="74" y="1"/>
                </a:lnTo>
                <a:lnTo>
                  <a:pt x="76" y="2"/>
                </a:lnTo>
                <a:lnTo>
                  <a:pt x="78" y="3"/>
                </a:lnTo>
                <a:lnTo>
                  <a:pt x="81" y="4"/>
                </a:lnTo>
                <a:lnTo>
                  <a:pt x="84" y="5"/>
                </a:lnTo>
                <a:lnTo>
                  <a:pt x="86" y="6"/>
                </a:lnTo>
                <a:lnTo>
                  <a:pt x="89" y="7"/>
                </a:lnTo>
                <a:lnTo>
                  <a:pt x="91" y="9"/>
                </a:lnTo>
                <a:lnTo>
                  <a:pt x="93" y="11"/>
                </a:lnTo>
                <a:lnTo>
                  <a:pt x="95" y="12"/>
                </a:lnTo>
                <a:lnTo>
                  <a:pt x="98" y="14"/>
                </a:lnTo>
                <a:lnTo>
                  <a:pt x="100" y="15"/>
                </a:lnTo>
                <a:lnTo>
                  <a:pt x="102" y="17"/>
                </a:lnTo>
                <a:lnTo>
                  <a:pt x="103" y="19"/>
                </a:lnTo>
                <a:lnTo>
                  <a:pt x="105" y="21"/>
                </a:lnTo>
                <a:lnTo>
                  <a:pt x="106" y="24"/>
                </a:lnTo>
                <a:lnTo>
                  <a:pt x="108" y="26"/>
                </a:lnTo>
                <a:lnTo>
                  <a:pt x="109" y="28"/>
                </a:lnTo>
                <a:lnTo>
                  <a:pt x="112" y="31"/>
                </a:lnTo>
                <a:lnTo>
                  <a:pt x="113" y="33"/>
                </a:lnTo>
                <a:lnTo>
                  <a:pt x="114" y="37"/>
                </a:lnTo>
                <a:lnTo>
                  <a:pt x="115" y="39"/>
                </a:lnTo>
                <a:lnTo>
                  <a:pt x="115" y="42"/>
                </a:lnTo>
                <a:lnTo>
                  <a:pt x="116" y="45"/>
                </a:lnTo>
                <a:lnTo>
                  <a:pt x="117" y="47"/>
                </a:lnTo>
                <a:lnTo>
                  <a:pt x="117" y="51"/>
                </a:lnTo>
                <a:lnTo>
                  <a:pt x="117" y="54"/>
                </a:lnTo>
                <a:lnTo>
                  <a:pt x="118" y="57"/>
                </a:lnTo>
                <a:lnTo>
                  <a:pt x="118" y="60"/>
                </a:lnTo>
                <a:lnTo>
                  <a:pt x="117" y="64"/>
                </a:lnTo>
                <a:lnTo>
                  <a:pt x="117" y="67"/>
                </a:lnTo>
                <a:lnTo>
                  <a:pt x="116" y="70"/>
                </a:lnTo>
                <a:lnTo>
                  <a:pt x="116" y="73"/>
                </a:lnTo>
                <a:lnTo>
                  <a:pt x="115" y="77"/>
                </a:lnTo>
                <a:lnTo>
                  <a:pt x="114" y="80"/>
                </a:lnTo>
                <a:lnTo>
                  <a:pt x="113" y="82"/>
                </a:lnTo>
                <a:lnTo>
                  <a:pt x="112" y="85"/>
                </a:lnTo>
                <a:lnTo>
                  <a:pt x="111" y="87"/>
                </a:lnTo>
                <a:lnTo>
                  <a:pt x="108" y="90"/>
                </a:lnTo>
                <a:lnTo>
                  <a:pt x="107" y="93"/>
                </a:lnTo>
                <a:lnTo>
                  <a:pt x="105" y="95"/>
                </a:lnTo>
                <a:lnTo>
                  <a:pt x="104" y="97"/>
                </a:lnTo>
                <a:lnTo>
                  <a:pt x="102" y="99"/>
                </a:lnTo>
                <a:lnTo>
                  <a:pt x="100" y="101"/>
                </a:lnTo>
                <a:lnTo>
                  <a:pt x="98" y="102"/>
                </a:lnTo>
                <a:lnTo>
                  <a:pt x="95" y="105"/>
                </a:lnTo>
                <a:lnTo>
                  <a:pt x="93" y="106"/>
                </a:lnTo>
                <a:lnTo>
                  <a:pt x="91" y="108"/>
                </a:lnTo>
                <a:lnTo>
                  <a:pt x="89" y="109"/>
                </a:lnTo>
                <a:lnTo>
                  <a:pt x="86" y="110"/>
                </a:lnTo>
                <a:lnTo>
                  <a:pt x="84" y="111"/>
                </a:lnTo>
                <a:lnTo>
                  <a:pt x="81" y="112"/>
                </a:lnTo>
                <a:lnTo>
                  <a:pt x="78" y="113"/>
                </a:lnTo>
                <a:lnTo>
                  <a:pt x="76" y="114"/>
                </a:lnTo>
                <a:lnTo>
                  <a:pt x="73" y="115"/>
                </a:lnTo>
                <a:lnTo>
                  <a:pt x="71" y="115"/>
                </a:lnTo>
                <a:lnTo>
                  <a:pt x="67" y="117"/>
                </a:lnTo>
                <a:lnTo>
                  <a:pt x="65" y="117"/>
                </a:lnTo>
                <a:lnTo>
                  <a:pt x="62" y="117"/>
                </a:lnTo>
                <a:lnTo>
                  <a:pt x="60" y="117"/>
                </a:lnTo>
                <a:lnTo>
                  <a:pt x="57" y="117"/>
                </a:lnTo>
                <a:lnTo>
                  <a:pt x="53" y="117"/>
                </a:lnTo>
                <a:lnTo>
                  <a:pt x="51" y="117"/>
                </a:lnTo>
                <a:lnTo>
                  <a:pt x="48" y="115"/>
                </a:lnTo>
                <a:lnTo>
                  <a:pt x="46" y="115"/>
                </a:lnTo>
                <a:lnTo>
                  <a:pt x="43" y="114"/>
                </a:lnTo>
                <a:lnTo>
                  <a:pt x="40" y="113"/>
                </a:lnTo>
                <a:lnTo>
                  <a:pt x="37" y="113"/>
                </a:lnTo>
                <a:lnTo>
                  <a:pt x="35" y="111"/>
                </a:lnTo>
                <a:lnTo>
                  <a:pt x="32" y="110"/>
                </a:lnTo>
                <a:lnTo>
                  <a:pt x="30" y="109"/>
                </a:lnTo>
                <a:lnTo>
                  <a:pt x="27" y="108"/>
                </a:lnTo>
                <a:lnTo>
                  <a:pt x="25" y="106"/>
                </a:lnTo>
                <a:lnTo>
                  <a:pt x="23" y="105"/>
                </a:lnTo>
                <a:lnTo>
                  <a:pt x="21" y="102"/>
                </a:lnTo>
                <a:lnTo>
                  <a:pt x="19" y="100"/>
                </a:lnTo>
                <a:lnTo>
                  <a:pt x="17" y="98"/>
                </a:lnTo>
                <a:lnTo>
                  <a:pt x="14" y="97"/>
                </a:lnTo>
                <a:lnTo>
                  <a:pt x="12" y="94"/>
                </a:lnTo>
                <a:lnTo>
                  <a:pt x="11" y="92"/>
                </a:lnTo>
                <a:lnTo>
                  <a:pt x="9" y="90"/>
                </a:lnTo>
                <a:lnTo>
                  <a:pt x="8" y="87"/>
                </a:lnTo>
                <a:lnTo>
                  <a:pt x="7" y="85"/>
                </a:lnTo>
                <a:lnTo>
                  <a:pt x="6" y="82"/>
                </a:lnTo>
                <a:lnTo>
                  <a:pt x="4" y="80"/>
                </a:lnTo>
                <a:lnTo>
                  <a:pt x="4" y="77"/>
                </a:lnTo>
                <a:lnTo>
                  <a:pt x="3" y="74"/>
                </a:lnTo>
                <a:lnTo>
                  <a:pt x="2" y="71"/>
                </a:lnTo>
                <a:lnTo>
                  <a:pt x="2" y="68"/>
                </a:lnTo>
                <a:lnTo>
                  <a:pt x="0" y="66"/>
                </a:lnTo>
                <a:lnTo>
                  <a:pt x="0" y="63"/>
                </a:lnTo>
                <a:lnTo>
                  <a:pt x="0" y="59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6" name="Freeform 338"/>
          <p:cNvSpPr>
            <a:spLocks/>
          </p:cNvSpPr>
          <p:nvPr/>
        </p:nvSpPr>
        <p:spPr bwMode="auto">
          <a:xfrm>
            <a:off x="3416300" y="1331913"/>
            <a:ext cx="53975" cy="57150"/>
          </a:xfrm>
          <a:custGeom>
            <a:avLst/>
            <a:gdLst>
              <a:gd name="T0" fmla="*/ 0 w 118"/>
              <a:gd name="T1" fmla="*/ 53 h 117"/>
              <a:gd name="T2" fmla="*/ 3 w 118"/>
              <a:gd name="T3" fmla="*/ 43 h 117"/>
              <a:gd name="T4" fmla="*/ 6 w 118"/>
              <a:gd name="T5" fmla="*/ 34 h 117"/>
              <a:gd name="T6" fmla="*/ 10 w 118"/>
              <a:gd name="T7" fmla="*/ 26 h 117"/>
              <a:gd name="T8" fmla="*/ 14 w 118"/>
              <a:gd name="T9" fmla="*/ 19 h 117"/>
              <a:gd name="T10" fmla="*/ 21 w 118"/>
              <a:gd name="T11" fmla="*/ 13 h 117"/>
              <a:gd name="T12" fmla="*/ 29 w 118"/>
              <a:gd name="T13" fmla="*/ 9 h 117"/>
              <a:gd name="T14" fmla="*/ 35 w 118"/>
              <a:gd name="T15" fmla="*/ 4 h 117"/>
              <a:gd name="T16" fmla="*/ 44 w 118"/>
              <a:gd name="T17" fmla="*/ 2 h 117"/>
              <a:gd name="T18" fmla="*/ 51 w 118"/>
              <a:gd name="T19" fmla="*/ 0 h 117"/>
              <a:gd name="T20" fmla="*/ 60 w 118"/>
              <a:gd name="T21" fmla="*/ 0 h 117"/>
              <a:gd name="T22" fmla="*/ 68 w 118"/>
              <a:gd name="T23" fmla="*/ 0 h 117"/>
              <a:gd name="T24" fmla="*/ 76 w 118"/>
              <a:gd name="T25" fmla="*/ 2 h 117"/>
              <a:gd name="T26" fmla="*/ 84 w 118"/>
              <a:gd name="T27" fmla="*/ 5 h 117"/>
              <a:gd name="T28" fmla="*/ 91 w 118"/>
              <a:gd name="T29" fmla="*/ 9 h 117"/>
              <a:gd name="T30" fmla="*/ 98 w 118"/>
              <a:gd name="T31" fmla="*/ 14 h 117"/>
              <a:gd name="T32" fmla="*/ 103 w 118"/>
              <a:gd name="T33" fmla="*/ 19 h 117"/>
              <a:gd name="T34" fmla="*/ 108 w 118"/>
              <a:gd name="T35" fmla="*/ 26 h 117"/>
              <a:gd name="T36" fmla="*/ 113 w 118"/>
              <a:gd name="T37" fmla="*/ 33 h 117"/>
              <a:gd name="T38" fmla="*/ 115 w 118"/>
              <a:gd name="T39" fmla="*/ 42 h 117"/>
              <a:gd name="T40" fmla="*/ 117 w 118"/>
              <a:gd name="T41" fmla="*/ 51 h 117"/>
              <a:gd name="T42" fmla="*/ 118 w 118"/>
              <a:gd name="T43" fmla="*/ 60 h 117"/>
              <a:gd name="T44" fmla="*/ 116 w 118"/>
              <a:gd name="T45" fmla="*/ 70 h 117"/>
              <a:gd name="T46" fmla="*/ 114 w 118"/>
              <a:gd name="T47" fmla="*/ 80 h 117"/>
              <a:gd name="T48" fmla="*/ 111 w 118"/>
              <a:gd name="T49" fmla="*/ 87 h 117"/>
              <a:gd name="T50" fmla="*/ 105 w 118"/>
              <a:gd name="T51" fmla="*/ 95 h 117"/>
              <a:gd name="T52" fmla="*/ 100 w 118"/>
              <a:gd name="T53" fmla="*/ 101 h 117"/>
              <a:gd name="T54" fmla="*/ 93 w 118"/>
              <a:gd name="T55" fmla="*/ 106 h 117"/>
              <a:gd name="T56" fmla="*/ 86 w 118"/>
              <a:gd name="T57" fmla="*/ 110 h 117"/>
              <a:gd name="T58" fmla="*/ 78 w 118"/>
              <a:gd name="T59" fmla="*/ 113 h 117"/>
              <a:gd name="T60" fmla="*/ 71 w 118"/>
              <a:gd name="T61" fmla="*/ 115 h 117"/>
              <a:gd name="T62" fmla="*/ 62 w 118"/>
              <a:gd name="T63" fmla="*/ 117 h 117"/>
              <a:gd name="T64" fmla="*/ 53 w 118"/>
              <a:gd name="T65" fmla="*/ 117 h 117"/>
              <a:gd name="T66" fmla="*/ 46 w 118"/>
              <a:gd name="T67" fmla="*/ 115 h 117"/>
              <a:gd name="T68" fmla="*/ 37 w 118"/>
              <a:gd name="T69" fmla="*/ 113 h 117"/>
              <a:gd name="T70" fmla="*/ 30 w 118"/>
              <a:gd name="T71" fmla="*/ 109 h 117"/>
              <a:gd name="T72" fmla="*/ 23 w 118"/>
              <a:gd name="T73" fmla="*/ 105 h 117"/>
              <a:gd name="T74" fmla="*/ 17 w 118"/>
              <a:gd name="T75" fmla="*/ 98 h 117"/>
              <a:gd name="T76" fmla="*/ 11 w 118"/>
              <a:gd name="T77" fmla="*/ 92 h 117"/>
              <a:gd name="T78" fmla="*/ 7 w 118"/>
              <a:gd name="T79" fmla="*/ 85 h 117"/>
              <a:gd name="T80" fmla="*/ 4 w 118"/>
              <a:gd name="T81" fmla="*/ 77 h 117"/>
              <a:gd name="T82" fmla="*/ 2 w 118"/>
              <a:gd name="T83" fmla="*/ 68 h 117"/>
              <a:gd name="T84" fmla="*/ 0 w 118"/>
              <a:gd name="T85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7">
                <a:moveTo>
                  <a:pt x="0" y="59"/>
                </a:moveTo>
                <a:lnTo>
                  <a:pt x="0" y="56"/>
                </a:lnTo>
                <a:lnTo>
                  <a:pt x="0" y="53"/>
                </a:lnTo>
                <a:lnTo>
                  <a:pt x="2" y="50"/>
                </a:lnTo>
                <a:lnTo>
                  <a:pt x="2" y="46"/>
                </a:lnTo>
                <a:lnTo>
                  <a:pt x="3" y="43"/>
                </a:lnTo>
                <a:lnTo>
                  <a:pt x="4" y="40"/>
                </a:lnTo>
                <a:lnTo>
                  <a:pt x="5" y="37"/>
                </a:lnTo>
                <a:lnTo>
                  <a:pt x="6" y="34"/>
                </a:lnTo>
                <a:lnTo>
                  <a:pt x="7" y="31"/>
                </a:lnTo>
                <a:lnTo>
                  <a:pt x="8" y="29"/>
                </a:lnTo>
                <a:lnTo>
                  <a:pt x="10" y="26"/>
                </a:lnTo>
                <a:lnTo>
                  <a:pt x="11" y="24"/>
                </a:lnTo>
                <a:lnTo>
                  <a:pt x="13" y="21"/>
                </a:lnTo>
                <a:lnTo>
                  <a:pt x="14" y="19"/>
                </a:lnTo>
                <a:lnTo>
                  <a:pt x="17" y="17"/>
                </a:lnTo>
                <a:lnTo>
                  <a:pt x="19" y="15"/>
                </a:lnTo>
                <a:lnTo>
                  <a:pt x="21" y="13"/>
                </a:lnTo>
                <a:lnTo>
                  <a:pt x="23" y="12"/>
                </a:lnTo>
                <a:lnTo>
                  <a:pt x="25" y="10"/>
                </a:lnTo>
                <a:lnTo>
                  <a:pt x="29" y="9"/>
                </a:lnTo>
                <a:lnTo>
                  <a:pt x="31" y="7"/>
                </a:lnTo>
                <a:lnTo>
                  <a:pt x="33" y="5"/>
                </a:lnTo>
                <a:lnTo>
                  <a:pt x="35" y="4"/>
                </a:lnTo>
                <a:lnTo>
                  <a:pt x="38" y="3"/>
                </a:lnTo>
                <a:lnTo>
                  <a:pt x="40" y="3"/>
                </a:lnTo>
                <a:lnTo>
                  <a:pt x="44" y="2"/>
                </a:lnTo>
                <a:lnTo>
                  <a:pt x="46" y="1"/>
                </a:lnTo>
                <a:lnTo>
                  <a:pt x="49" y="1"/>
                </a:lnTo>
                <a:lnTo>
                  <a:pt x="51" y="0"/>
                </a:lnTo>
                <a:lnTo>
                  <a:pt x="54" y="0"/>
                </a:lnTo>
                <a:lnTo>
                  <a:pt x="58" y="0"/>
                </a:lnTo>
                <a:lnTo>
                  <a:pt x="60" y="0"/>
                </a:lnTo>
                <a:lnTo>
                  <a:pt x="63" y="0"/>
                </a:lnTo>
                <a:lnTo>
                  <a:pt x="65" y="0"/>
                </a:lnTo>
                <a:lnTo>
                  <a:pt x="68" y="0"/>
                </a:lnTo>
                <a:lnTo>
                  <a:pt x="71" y="1"/>
                </a:lnTo>
                <a:lnTo>
                  <a:pt x="74" y="1"/>
                </a:lnTo>
                <a:lnTo>
                  <a:pt x="76" y="2"/>
                </a:lnTo>
                <a:lnTo>
                  <a:pt x="78" y="3"/>
                </a:lnTo>
                <a:lnTo>
                  <a:pt x="81" y="4"/>
                </a:lnTo>
                <a:lnTo>
                  <a:pt x="84" y="5"/>
                </a:lnTo>
                <a:lnTo>
                  <a:pt x="86" y="6"/>
                </a:lnTo>
                <a:lnTo>
                  <a:pt x="89" y="7"/>
                </a:lnTo>
                <a:lnTo>
                  <a:pt x="91" y="9"/>
                </a:lnTo>
                <a:lnTo>
                  <a:pt x="93" y="11"/>
                </a:lnTo>
                <a:lnTo>
                  <a:pt x="95" y="12"/>
                </a:lnTo>
                <a:lnTo>
                  <a:pt x="98" y="14"/>
                </a:lnTo>
                <a:lnTo>
                  <a:pt x="100" y="15"/>
                </a:lnTo>
                <a:lnTo>
                  <a:pt x="102" y="17"/>
                </a:lnTo>
                <a:lnTo>
                  <a:pt x="103" y="19"/>
                </a:lnTo>
                <a:lnTo>
                  <a:pt x="105" y="21"/>
                </a:lnTo>
                <a:lnTo>
                  <a:pt x="106" y="24"/>
                </a:lnTo>
                <a:lnTo>
                  <a:pt x="108" y="26"/>
                </a:lnTo>
                <a:lnTo>
                  <a:pt x="109" y="28"/>
                </a:lnTo>
                <a:lnTo>
                  <a:pt x="112" y="31"/>
                </a:lnTo>
                <a:lnTo>
                  <a:pt x="113" y="33"/>
                </a:lnTo>
                <a:lnTo>
                  <a:pt x="114" y="37"/>
                </a:lnTo>
                <a:lnTo>
                  <a:pt x="115" y="39"/>
                </a:lnTo>
                <a:lnTo>
                  <a:pt x="115" y="42"/>
                </a:lnTo>
                <a:lnTo>
                  <a:pt x="116" y="45"/>
                </a:lnTo>
                <a:lnTo>
                  <a:pt x="117" y="47"/>
                </a:lnTo>
                <a:lnTo>
                  <a:pt x="117" y="51"/>
                </a:lnTo>
                <a:lnTo>
                  <a:pt x="117" y="54"/>
                </a:lnTo>
                <a:lnTo>
                  <a:pt x="118" y="57"/>
                </a:lnTo>
                <a:lnTo>
                  <a:pt x="118" y="60"/>
                </a:lnTo>
                <a:lnTo>
                  <a:pt x="117" y="64"/>
                </a:lnTo>
                <a:lnTo>
                  <a:pt x="117" y="67"/>
                </a:lnTo>
                <a:lnTo>
                  <a:pt x="116" y="70"/>
                </a:lnTo>
                <a:lnTo>
                  <a:pt x="116" y="73"/>
                </a:lnTo>
                <a:lnTo>
                  <a:pt x="115" y="77"/>
                </a:lnTo>
                <a:lnTo>
                  <a:pt x="114" y="80"/>
                </a:lnTo>
                <a:lnTo>
                  <a:pt x="113" y="82"/>
                </a:lnTo>
                <a:lnTo>
                  <a:pt x="112" y="85"/>
                </a:lnTo>
                <a:lnTo>
                  <a:pt x="111" y="87"/>
                </a:lnTo>
                <a:lnTo>
                  <a:pt x="108" y="90"/>
                </a:lnTo>
                <a:lnTo>
                  <a:pt x="107" y="93"/>
                </a:lnTo>
                <a:lnTo>
                  <a:pt x="105" y="95"/>
                </a:lnTo>
                <a:lnTo>
                  <a:pt x="104" y="97"/>
                </a:lnTo>
                <a:lnTo>
                  <a:pt x="102" y="99"/>
                </a:lnTo>
                <a:lnTo>
                  <a:pt x="100" y="101"/>
                </a:lnTo>
                <a:lnTo>
                  <a:pt x="98" y="102"/>
                </a:lnTo>
                <a:lnTo>
                  <a:pt x="95" y="105"/>
                </a:lnTo>
                <a:lnTo>
                  <a:pt x="93" y="106"/>
                </a:lnTo>
                <a:lnTo>
                  <a:pt x="91" y="108"/>
                </a:lnTo>
                <a:lnTo>
                  <a:pt x="89" y="109"/>
                </a:lnTo>
                <a:lnTo>
                  <a:pt x="86" y="110"/>
                </a:lnTo>
                <a:lnTo>
                  <a:pt x="84" y="111"/>
                </a:lnTo>
                <a:lnTo>
                  <a:pt x="81" y="112"/>
                </a:lnTo>
                <a:lnTo>
                  <a:pt x="78" y="113"/>
                </a:lnTo>
                <a:lnTo>
                  <a:pt x="76" y="114"/>
                </a:lnTo>
                <a:lnTo>
                  <a:pt x="73" y="115"/>
                </a:lnTo>
                <a:lnTo>
                  <a:pt x="71" y="115"/>
                </a:lnTo>
                <a:lnTo>
                  <a:pt x="67" y="117"/>
                </a:lnTo>
                <a:lnTo>
                  <a:pt x="65" y="117"/>
                </a:lnTo>
                <a:lnTo>
                  <a:pt x="62" y="117"/>
                </a:lnTo>
                <a:lnTo>
                  <a:pt x="60" y="117"/>
                </a:lnTo>
                <a:lnTo>
                  <a:pt x="57" y="117"/>
                </a:lnTo>
                <a:lnTo>
                  <a:pt x="53" y="117"/>
                </a:lnTo>
                <a:lnTo>
                  <a:pt x="51" y="117"/>
                </a:lnTo>
                <a:lnTo>
                  <a:pt x="48" y="115"/>
                </a:lnTo>
                <a:lnTo>
                  <a:pt x="46" y="115"/>
                </a:lnTo>
                <a:lnTo>
                  <a:pt x="43" y="114"/>
                </a:lnTo>
                <a:lnTo>
                  <a:pt x="40" y="113"/>
                </a:lnTo>
                <a:lnTo>
                  <a:pt x="37" y="113"/>
                </a:lnTo>
                <a:lnTo>
                  <a:pt x="35" y="111"/>
                </a:lnTo>
                <a:lnTo>
                  <a:pt x="32" y="110"/>
                </a:lnTo>
                <a:lnTo>
                  <a:pt x="30" y="109"/>
                </a:lnTo>
                <a:lnTo>
                  <a:pt x="27" y="108"/>
                </a:lnTo>
                <a:lnTo>
                  <a:pt x="25" y="106"/>
                </a:lnTo>
                <a:lnTo>
                  <a:pt x="23" y="105"/>
                </a:lnTo>
                <a:lnTo>
                  <a:pt x="21" y="102"/>
                </a:lnTo>
                <a:lnTo>
                  <a:pt x="19" y="100"/>
                </a:lnTo>
                <a:lnTo>
                  <a:pt x="17" y="98"/>
                </a:lnTo>
                <a:lnTo>
                  <a:pt x="14" y="97"/>
                </a:lnTo>
                <a:lnTo>
                  <a:pt x="12" y="94"/>
                </a:lnTo>
                <a:lnTo>
                  <a:pt x="11" y="92"/>
                </a:lnTo>
                <a:lnTo>
                  <a:pt x="9" y="90"/>
                </a:lnTo>
                <a:lnTo>
                  <a:pt x="8" y="87"/>
                </a:lnTo>
                <a:lnTo>
                  <a:pt x="7" y="85"/>
                </a:lnTo>
                <a:lnTo>
                  <a:pt x="6" y="82"/>
                </a:lnTo>
                <a:lnTo>
                  <a:pt x="4" y="80"/>
                </a:lnTo>
                <a:lnTo>
                  <a:pt x="4" y="77"/>
                </a:lnTo>
                <a:lnTo>
                  <a:pt x="3" y="74"/>
                </a:lnTo>
                <a:lnTo>
                  <a:pt x="2" y="71"/>
                </a:lnTo>
                <a:lnTo>
                  <a:pt x="2" y="68"/>
                </a:lnTo>
                <a:lnTo>
                  <a:pt x="0" y="66"/>
                </a:lnTo>
                <a:lnTo>
                  <a:pt x="0" y="63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7" name="Freeform 339"/>
          <p:cNvSpPr>
            <a:spLocks/>
          </p:cNvSpPr>
          <p:nvPr/>
        </p:nvSpPr>
        <p:spPr bwMode="auto">
          <a:xfrm>
            <a:off x="3616325" y="1485900"/>
            <a:ext cx="52388" cy="55563"/>
          </a:xfrm>
          <a:custGeom>
            <a:avLst/>
            <a:gdLst>
              <a:gd name="T0" fmla="*/ 1 w 118"/>
              <a:gd name="T1" fmla="*/ 53 h 116"/>
              <a:gd name="T2" fmla="*/ 3 w 118"/>
              <a:gd name="T3" fmla="*/ 43 h 116"/>
              <a:gd name="T4" fmla="*/ 6 w 118"/>
              <a:gd name="T5" fmla="*/ 34 h 116"/>
              <a:gd name="T6" fmla="*/ 10 w 118"/>
              <a:gd name="T7" fmla="*/ 26 h 116"/>
              <a:gd name="T8" fmla="*/ 15 w 118"/>
              <a:gd name="T9" fmla="*/ 19 h 116"/>
              <a:gd name="T10" fmla="*/ 21 w 118"/>
              <a:gd name="T11" fmla="*/ 13 h 116"/>
              <a:gd name="T12" fmla="*/ 28 w 118"/>
              <a:gd name="T13" fmla="*/ 8 h 116"/>
              <a:gd name="T14" fmla="*/ 36 w 118"/>
              <a:gd name="T15" fmla="*/ 4 h 116"/>
              <a:gd name="T16" fmla="*/ 44 w 118"/>
              <a:gd name="T17" fmla="*/ 2 h 116"/>
              <a:gd name="T18" fmla="*/ 52 w 118"/>
              <a:gd name="T19" fmla="*/ 0 h 116"/>
              <a:gd name="T20" fmla="*/ 61 w 118"/>
              <a:gd name="T21" fmla="*/ 0 h 116"/>
              <a:gd name="T22" fmla="*/ 68 w 118"/>
              <a:gd name="T23" fmla="*/ 0 h 116"/>
              <a:gd name="T24" fmla="*/ 76 w 118"/>
              <a:gd name="T25" fmla="*/ 2 h 116"/>
              <a:gd name="T26" fmla="*/ 83 w 118"/>
              <a:gd name="T27" fmla="*/ 5 h 116"/>
              <a:gd name="T28" fmla="*/ 91 w 118"/>
              <a:gd name="T29" fmla="*/ 8 h 116"/>
              <a:gd name="T30" fmla="*/ 97 w 118"/>
              <a:gd name="T31" fmla="*/ 14 h 116"/>
              <a:gd name="T32" fmla="*/ 104 w 118"/>
              <a:gd name="T33" fmla="*/ 19 h 116"/>
              <a:gd name="T34" fmla="*/ 108 w 118"/>
              <a:gd name="T35" fmla="*/ 26 h 116"/>
              <a:gd name="T36" fmla="*/ 113 w 118"/>
              <a:gd name="T37" fmla="*/ 33 h 116"/>
              <a:gd name="T38" fmla="*/ 116 w 118"/>
              <a:gd name="T39" fmla="*/ 42 h 116"/>
              <a:gd name="T40" fmla="*/ 118 w 118"/>
              <a:gd name="T41" fmla="*/ 50 h 116"/>
              <a:gd name="T42" fmla="*/ 118 w 118"/>
              <a:gd name="T43" fmla="*/ 60 h 116"/>
              <a:gd name="T44" fmla="*/ 117 w 118"/>
              <a:gd name="T45" fmla="*/ 70 h 116"/>
              <a:gd name="T46" fmla="*/ 115 w 118"/>
              <a:gd name="T47" fmla="*/ 80 h 116"/>
              <a:gd name="T48" fmla="*/ 110 w 118"/>
              <a:gd name="T49" fmla="*/ 87 h 116"/>
              <a:gd name="T50" fmla="*/ 106 w 118"/>
              <a:gd name="T51" fmla="*/ 95 h 116"/>
              <a:gd name="T52" fmla="*/ 100 w 118"/>
              <a:gd name="T53" fmla="*/ 101 h 116"/>
              <a:gd name="T54" fmla="*/ 93 w 118"/>
              <a:gd name="T55" fmla="*/ 106 h 116"/>
              <a:gd name="T56" fmla="*/ 87 w 118"/>
              <a:gd name="T57" fmla="*/ 110 h 116"/>
              <a:gd name="T58" fmla="*/ 79 w 118"/>
              <a:gd name="T59" fmla="*/ 113 h 116"/>
              <a:gd name="T60" fmla="*/ 71 w 118"/>
              <a:gd name="T61" fmla="*/ 115 h 116"/>
              <a:gd name="T62" fmla="*/ 63 w 118"/>
              <a:gd name="T63" fmla="*/ 116 h 116"/>
              <a:gd name="T64" fmla="*/ 54 w 118"/>
              <a:gd name="T65" fmla="*/ 116 h 116"/>
              <a:gd name="T66" fmla="*/ 46 w 118"/>
              <a:gd name="T67" fmla="*/ 115 h 116"/>
              <a:gd name="T68" fmla="*/ 38 w 118"/>
              <a:gd name="T69" fmla="*/ 113 h 116"/>
              <a:gd name="T70" fmla="*/ 31 w 118"/>
              <a:gd name="T71" fmla="*/ 109 h 116"/>
              <a:gd name="T72" fmla="*/ 23 w 118"/>
              <a:gd name="T73" fmla="*/ 104 h 116"/>
              <a:gd name="T74" fmla="*/ 17 w 118"/>
              <a:gd name="T75" fmla="*/ 98 h 116"/>
              <a:gd name="T76" fmla="*/ 11 w 118"/>
              <a:gd name="T77" fmla="*/ 91 h 116"/>
              <a:gd name="T78" fmla="*/ 7 w 118"/>
              <a:gd name="T79" fmla="*/ 85 h 116"/>
              <a:gd name="T80" fmla="*/ 4 w 118"/>
              <a:gd name="T81" fmla="*/ 76 h 116"/>
              <a:gd name="T82" fmla="*/ 1 w 118"/>
              <a:gd name="T83" fmla="*/ 68 h 116"/>
              <a:gd name="T84" fmla="*/ 0 w 118"/>
              <a:gd name="T85" fmla="*/ 5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6">
                <a:moveTo>
                  <a:pt x="0" y="59"/>
                </a:moveTo>
                <a:lnTo>
                  <a:pt x="1" y="56"/>
                </a:lnTo>
                <a:lnTo>
                  <a:pt x="1" y="53"/>
                </a:lnTo>
                <a:lnTo>
                  <a:pt x="1" y="49"/>
                </a:lnTo>
                <a:lnTo>
                  <a:pt x="3" y="46"/>
                </a:lnTo>
                <a:lnTo>
                  <a:pt x="3" y="43"/>
                </a:lnTo>
                <a:lnTo>
                  <a:pt x="4" y="40"/>
                </a:lnTo>
                <a:lnTo>
                  <a:pt x="5" y="36"/>
                </a:lnTo>
                <a:lnTo>
                  <a:pt x="6" y="34"/>
                </a:lnTo>
                <a:lnTo>
                  <a:pt x="7" y="31"/>
                </a:lnTo>
                <a:lnTo>
                  <a:pt x="8" y="29"/>
                </a:lnTo>
                <a:lnTo>
                  <a:pt x="10" y="26"/>
                </a:lnTo>
                <a:lnTo>
                  <a:pt x="11" y="23"/>
                </a:lnTo>
                <a:lnTo>
                  <a:pt x="13" y="21"/>
                </a:lnTo>
                <a:lnTo>
                  <a:pt x="15" y="19"/>
                </a:lnTo>
                <a:lnTo>
                  <a:pt x="18" y="17"/>
                </a:lnTo>
                <a:lnTo>
                  <a:pt x="20" y="15"/>
                </a:lnTo>
                <a:lnTo>
                  <a:pt x="21" y="13"/>
                </a:lnTo>
                <a:lnTo>
                  <a:pt x="24" y="12"/>
                </a:lnTo>
                <a:lnTo>
                  <a:pt x="26" y="9"/>
                </a:lnTo>
                <a:lnTo>
                  <a:pt x="28" y="8"/>
                </a:lnTo>
                <a:lnTo>
                  <a:pt x="31" y="7"/>
                </a:lnTo>
                <a:lnTo>
                  <a:pt x="33" y="5"/>
                </a:lnTo>
                <a:lnTo>
                  <a:pt x="36" y="4"/>
                </a:lnTo>
                <a:lnTo>
                  <a:pt x="38" y="3"/>
                </a:lnTo>
                <a:lnTo>
                  <a:pt x="41" y="3"/>
                </a:lnTo>
                <a:lnTo>
                  <a:pt x="44" y="2"/>
                </a:lnTo>
                <a:lnTo>
                  <a:pt x="47" y="1"/>
                </a:lnTo>
                <a:lnTo>
                  <a:pt x="49" y="1"/>
                </a:lnTo>
                <a:lnTo>
                  <a:pt x="52" y="0"/>
                </a:lnTo>
                <a:lnTo>
                  <a:pt x="54" y="0"/>
                </a:lnTo>
                <a:lnTo>
                  <a:pt x="58" y="0"/>
                </a:lnTo>
                <a:lnTo>
                  <a:pt x="61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1"/>
                </a:lnTo>
                <a:lnTo>
                  <a:pt x="74" y="1"/>
                </a:lnTo>
                <a:lnTo>
                  <a:pt x="76" y="2"/>
                </a:lnTo>
                <a:lnTo>
                  <a:pt x="79" y="3"/>
                </a:lnTo>
                <a:lnTo>
                  <a:pt x="81" y="4"/>
                </a:lnTo>
                <a:lnTo>
                  <a:pt x="83" y="5"/>
                </a:lnTo>
                <a:lnTo>
                  <a:pt x="87" y="6"/>
                </a:lnTo>
                <a:lnTo>
                  <a:pt x="89" y="7"/>
                </a:lnTo>
                <a:lnTo>
                  <a:pt x="91" y="8"/>
                </a:lnTo>
                <a:lnTo>
                  <a:pt x="93" y="10"/>
                </a:lnTo>
                <a:lnTo>
                  <a:pt x="95" y="12"/>
                </a:lnTo>
                <a:lnTo>
                  <a:pt x="97" y="14"/>
                </a:lnTo>
                <a:lnTo>
                  <a:pt x="100" y="15"/>
                </a:lnTo>
                <a:lnTo>
                  <a:pt x="102" y="17"/>
                </a:lnTo>
                <a:lnTo>
                  <a:pt x="104" y="19"/>
                </a:lnTo>
                <a:lnTo>
                  <a:pt x="105" y="21"/>
                </a:lnTo>
                <a:lnTo>
                  <a:pt x="107" y="23"/>
                </a:lnTo>
                <a:lnTo>
                  <a:pt x="108" y="26"/>
                </a:lnTo>
                <a:lnTo>
                  <a:pt x="110" y="28"/>
                </a:lnTo>
                <a:lnTo>
                  <a:pt x="112" y="31"/>
                </a:lnTo>
                <a:lnTo>
                  <a:pt x="113" y="33"/>
                </a:lnTo>
                <a:lnTo>
                  <a:pt x="114" y="36"/>
                </a:lnTo>
                <a:lnTo>
                  <a:pt x="115" y="39"/>
                </a:lnTo>
                <a:lnTo>
                  <a:pt x="116" y="42"/>
                </a:lnTo>
                <a:lnTo>
                  <a:pt x="117" y="45"/>
                </a:lnTo>
                <a:lnTo>
                  <a:pt x="117" y="47"/>
                </a:lnTo>
                <a:lnTo>
                  <a:pt x="118" y="50"/>
                </a:lnTo>
                <a:lnTo>
                  <a:pt x="118" y="54"/>
                </a:lnTo>
                <a:lnTo>
                  <a:pt x="118" y="57"/>
                </a:lnTo>
                <a:lnTo>
                  <a:pt x="118" y="60"/>
                </a:lnTo>
                <a:lnTo>
                  <a:pt x="118" y="63"/>
                </a:lnTo>
                <a:lnTo>
                  <a:pt x="117" y="67"/>
                </a:lnTo>
                <a:lnTo>
                  <a:pt x="117" y="70"/>
                </a:lnTo>
                <a:lnTo>
                  <a:pt x="116" y="73"/>
                </a:lnTo>
                <a:lnTo>
                  <a:pt x="115" y="76"/>
                </a:lnTo>
                <a:lnTo>
                  <a:pt x="115" y="80"/>
                </a:lnTo>
                <a:lnTo>
                  <a:pt x="113" y="82"/>
                </a:lnTo>
                <a:lnTo>
                  <a:pt x="112" y="85"/>
                </a:lnTo>
                <a:lnTo>
                  <a:pt x="110" y="87"/>
                </a:lnTo>
                <a:lnTo>
                  <a:pt x="109" y="89"/>
                </a:lnTo>
                <a:lnTo>
                  <a:pt x="107" y="93"/>
                </a:lnTo>
                <a:lnTo>
                  <a:pt x="106" y="95"/>
                </a:lnTo>
                <a:lnTo>
                  <a:pt x="104" y="97"/>
                </a:lnTo>
                <a:lnTo>
                  <a:pt x="102" y="99"/>
                </a:lnTo>
                <a:lnTo>
                  <a:pt x="100" y="101"/>
                </a:lnTo>
                <a:lnTo>
                  <a:pt x="97" y="102"/>
                </a:lnTo>
                <a:lnTo>
                  <a:pt x="95" y="104"/>
                </a:lnTo>
                <a:lnTo>
                  <a:pt x="93" y="106"/>
                </a:lnTo>
                <a:lnTo>
                  <a:pt x="91" y="108"/>
                </a:lnTo>
                <a:lnTo>
                  <a:pt x="89" y="109"/>
                </a:lnTo>
                <a:lnTo>
                  <a:pt x="87" y="110"/>
                </a:lnTo>
                <a:lnTo>
                  <a:pt x="83" y="111"/>
                </a:lnTo>
                <a:lnTo>
                  <a:pt x="81" y="112"/>
                </a:lnTo>
                <a:lnTo>
                  <a:pt x="79" y="113"/>
                </a:lnTo>
                <a:lnTo>
                  <a:pt x="76" y="114"/>
                </a:lnTo>
                <a:lnTo>
                  <a:pt x="74" y="115"/>
                </a:lnTo>
                <a:lnTo>
                  <a:pt x="71" y="115"/>
                </a:lnTo>
                <a:lnTo>
                  <a:pt x="68" y="116"/>
                </a:lnTo>
                <a:lnTo>
                  <a:pt x="65" y="116"/>
                </a:lnTo>
                <a:lnTo>
                  <a:pt x="63" y="116"/>
                </a:lnTo>
                <a:lnTo>
                  <a:pt x="60" y="116"/>
                </a:lnTo>
                <a:lnTo>
                  <a:pt x="56" y="116"/>
                </a:lnTo>
                <a:lnTo>
                  <a:pt x="54" y="116"/>
                </a:lnTo>
                <a:lnTo>
                  <a:pt x="51" y="116"/>
                </a:lnTo>
                <a:lnTo>
                  <a:pt x="49" y="115"/>
                </a:lnTo>
                <a:lnTo>
                  <a:pt x="46" y="115"/>
                </a:lnTo>
                <a:lnTo>
                  <a:pt x="44" y="114"/>
                </a:lnTo>
                <a:lnTo>
                  <a:pt x="40" y="113"/>
                </a:lnTo>
                <a:lnTo>
                  <a:pt x="38" y="113"/>
                </a:lnTo>
                <a:lnTo>
                  <a:pt x="35" y="112"/>
                </a:lnTo>
                <a:lnTo>
                  <a:pt x="33" y="110"/>
                </a:lnTo>
                <a:lnTo>
                  <a:pt x="31" y="109"/>
                </a:lnTo>
                <a:lnTo>
                  <a:pt x="27" y="108"/>
                </a:lnTo>
                <a:lnTo>
                  <a:pt x="25" y="106"/>
                </a:lnTo>
                <a:lnTo>
                  <a:pt x="23" y="104"/>
                </a:lnTo>
                <a:lnTo>
                  <a:pt x="21" y="102"/>
                </a:lnTo>
                <a:lnTo>
                  <a:pt x="19" y="100"/>
                </a:lnTo>
                <a:lnTo>
                  <a:pt x="17" y="98"/>
                </a:lnTo>
                <a:lnTo>
                  <a:pt x="14" y="97"/>
                </a:lnTo>
                <a:lnTo>
                  <a:pt x="13" y="95"/>
                </a:lnTo>
                <a:lnTo>
                  <a:pt x="11" y="91"/>
                </a:lnTo>
                <a:lnTo>
                  <a:pt x="10" y="89"/>
                </a:lnTo>
                <a:lnTo>
                  <a:pt x="8" y="87"/>
                </a:lnTo>
                <a:lnTo>
                  <a:pt x="7" y="85"/>
                </a:lnTo>
                <a:lnTo>
                  <a:pt x="6" y="82"/>
                </a:lnTo>
                <a:lnTo>
                  <a:pt x="5" y="80"/>
                </a:lnTo>
                <a:lnTo>
                  <a:pt x="4" y="76"/>
                </a:lnTo>
                <a:lnTo>
                  <a:pt x="3" y="74"/>
                </a:lnTo>
                <a:lnTo>
                  <a:pt x="3" y="71"/>
                </a:lnTo>
                <a:lnTo>
                  <a:pt x="1" y="68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close/>
              </a:path>
            </a:pathLst>
          </a:custGeom>
          <a:solidFill>
            <a:srgbClr val="CC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8" name="Freeform 340"/>
          <p:cNvSpPr>
            <a:spLocks/>
          </p:cNvSpPr>
          <p:nvPr/>
        </p:nvSpPr>
        <p:spPr bwMode="auto">
          <a:xfrm>
            <a:off x="3616325" y="1485900"/>
            <a:ext cx="52388" cy="55563"/>
          </a:xfrm>
          <a:custGeom>
            <a:avLst/>
            <a:gdLst>
              <a:gd name="T0" fmla="*/ 1 w 118"/>
              <a:gd name="T1" fmla="*/ 53 h 116"/>
              <a:gd name="T2" fmla="*/ 3 w 118"/>
              <a:gd name="T3" fmla="*/ 43 h 116"/>
              <a:gd name="T4" fmla="*/ 6 w 118"/>
              <a:gd name="T5" fmla="*/ 34 h 116"/>
              <a:gd name="T6" fmla="*/ 10 w 118"/>
              <a:gd name="T7" fmla="*/ 26 h 116"/>
              <a:gd name="T8" fmla="*/ 15 w 118"/>
              <a:gd name="T9" fmla="*/ 19 h 116"/>
              <a:gd name="T10" fmla="*/ 21 w 118"/>
              <a:gd name="T11" fmla="*/ 13 h 116"/>
              <a:gd name="T12" fmla="*/ 28 w 118"/>
              <a:gd name="T13" fmla="*/ 8 h 116"/>
              <a:gd name="T14" fmla="*/ 36 w 118"/>
              <a:gd name="T15" fmla="*/ 4 h 116"/>
              <a:gd name="T16" fmla="*/ 44 w 118"/>
              <a:gd name="T17" fmla="*/ 2 h 116"/>
              <a:gd name="T18" fmla="*/ 52 w 118"/>
              <a:gd name="T19" fmla="*/ 0 h 116"/>
              <a:gd name="T20" fmla="*/ 61 w 118"/>
              <a:gd name="T21" fmla="*/ 0 h 116"/>
              <a:gd name="T22" fmla="*/ 68 w 118"/>
              <a:gd name="T23" fmla="*/ 0 h 116"/>
              <a:gd name="T24" fmla="*/ 76 w 118"/>
              <a:gd name="T25" fmla="*/ 2 h 116"/>
              <a:gd name="T26" fmla="*/ 83 w 118"/>
              <a:gd name="T27" fmla="*/ 5 h 116"/>
              <a:gd name="T28" fmla="*/ 91 w 118"/>
              <a:gd name="T29" fmla="*/ 8 h 116"/>
              <a:gd name="T30" fmla="*/ 97 w 118"/>
              <a:gd name="T31" fmla="*/ 14 h 116"/>
              <a:gd name="T32" fmla="*/ 104 w 118"/>
              <a:gd name="T33" fmla="*/ 19 h 116"/>
              <a:gd name="T34" fmla="*/ 108 w 118"/>
              <a:gd name="T35" fmla="*/ 26 h 116"/>
              <a:gd name="T36" fmla="*/ 113 w 118"/>
              <a:gd name="T37" fmla="*/ 33 h 116"/>
              <a:gd name="T38" fmla="*/ 116 w 118"/>
              <a:gd name="T39" fmla="*/ 42 h 116"/>
              <a:gd name="T40" fmla="*/ 118 w 118"/>
              <a:gd name="T41" fmla="*/ 50 h 116"/>
              <a:gd name="T42" fmla="*/ 118 w 118"/>
              <a:gd name="T43" fmla="*/ 60 h 116"/>
              <a:gd name="T44" fmla="*/ 117 w 118"/>
              <a:gd name="T45" fmla="*/ 70 h 116"/>
              <a:gd name="T46" fmla="*/ 115 w 118"/>
              <a:gd name="T47" fmla="*/ 80 h 116"/>
              <a:gd name="T48" fmla="*/ 110 w 118"/>
              <a:gd name="T49" fmla="*/ 87 h 116"/>
              <a:gd name="T50" fmla="*/ 106 w 118"/>
              <a:gd name="T51" fmla="*/ 95 h 116"/>
              <a:gd name="T52" fmla="*/ 100 w 118"/>
              <a:gd name="T53" fmla="*/ 101 h 116"/>
              <a:gd name="T54" fmla="*/ 93 w 118"/>
              <a:gd name="T55" fmla="*/ 106 h 116"/>
              <a:gd name="T56" fmla="*/ 87 w 118"/>
              <a:gd name="T57" fmla="*/ 110 h 116"/>
              <a:gd name="T58" fmla="*/ 79 w 118"/>
              <a:gd name="T59" fmla="*/ 113 h 116"/>
              <a:gd name="T60" fmla="*/ 71 w 118"/>
              <a:gd name="T61" fmla="*/ 115 h 116"/>
              <a:gd name="T62" fmla="*/ 63 w 118"/>
              <a:gd name="T63" fmla="*/ 116 h 116"/>
              <a:gd name="T64" fmla="*/ 54 w 118"/>
              <a:gd name="T65" fmla="*/ 116 h 116"/>
              <a:gd name="T66" fmla="*/ 46 w 118"/>
              <a:gd name="T67" fmla="*/ 115 h 116"/>
              <a:gd name="T68" fmla="*/ 38 w 118"/>
              <a:gd name="T69" fmla="*/ 113 h 116"/>
              <a:gd name="T70" fmla="*/ 31 w 118"/>
              <a:gd name="T71" fmla="*/ 109 h 116"/>
              <a:gd name="T72" fmla="*/ 23 w 118"/>
              <a:gd name="T73" fmla="*/ 104 h 116"/>
              <a:gd name="T74" fmla="*/ 17 w 118"/>
              <a:gd name="T75" fmla="*/ 98 h 116"/>
              <a:gd name="T76" fmla="*/ 11 w 118"/>
              <a:gd name="T77" fmla="*/ 91 h 116"/>
              <a:gd name="T78" fmla="*/ 7 w 118"/>
              <a:gd name="T79" fmla="*/ 85 h 116"/>
              <a:gd name="T80" fmla="*/ 4 w 118"/>
              <a:gd name="T81" fmla="*/ 76 h 116"/>
              <a:gd name="T82" fmla="*/ 1 w 118"/>
              <a:gd name="T83" fmla="*/ 68 h 116"/>
              <a:gd name="T84" fmla="*/ 0 w 118"/>
              <a:gd name="T85" fmla="*/ 5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" h="116">
                <a:moveTo>
                  <a:pt x="0" y="59"/>
                </a:moveTo>
                <a:lnTo>
                  <a:pt x="1" y="56"/>
                </a:lnTo>
                <a:lnTo>
                  <a:pt x="1" y="53"/>
                </a:lnTo>
                <a:lnTo>
                  <a:pt x="1" y="49"/>
                </a:lnTo>
                <a:lnTo>
                  <a:pt x="3" y="46"/>
                </a:lnTo>
                <a:lnTo>
                  <a:pt x="3" y="43"/>
                </a:lnTo>
                <a:lnTo>
                  <a:pt x="4" y="40"/>
                </a:lnTo>
                <a:lnTo>
                  <a:pt x="5" y="36"/>
                </a:lnTo>
                <a:lnTo>
                  <a:pt x="6" y="34"/>
                </a:lnTo>
                <a:lnTo>
                  <a:pt x="7" y="31"/>
                </a:lnTo>
                <a:lnTo>
                  <a:pt x="8" y="29"/>
                </a:lnTo>
                <a:lnTo>
                  <a:pt x="10" y="26"/>
                </a:lnTo>
                <a:lnTo>
                  <a:pt x="11" y="23"/>
                </a:lnTo>
                <a:lnTo>
                  <a:pt x="13" y="21"/>
                </a:lnTo>
                <a:lnTo>
                  <a:pt x="15" y="19"/>
                </a:lnTo>
                <a:lnTo>
                  <a:pt x="18" y="17"/>
                </a:lnTo>
                <a:lnTo>
                  <a:pt x="20" y="15"/>
                </a:lnTo>
                <a:lnTo>
                  <a:pt x="21" y="13"/>
                </a:lnTo>
                <a:lnTo>
                  <a:pt x="24" y="12"/>
                </a:lnTo>
                <a:lnTo>
                  <a:pt x="26" y="9"/>
                </a:lnTo>
                <a:lnTo>
                  <a:pt x="28" y="8"/>
                </a:lnTo>
                <a:lnTo>
                  <a:pt x="31" y="7"/>
                </a:lnTo>
                <a:lnTo>
                  <a:pt x="33" y="5"/>
                </a:lnTo>
                <a:lnTo>
                  <a:pt x="36" y="4"/>
                </a:lnTo>
                <a:lnTo>
                  <a:pt x="38" y="3"/>
                </a:lnTo>
                <a:lnTo>
                  <a:pt x="41" y="3"/>
                </a:lnTo>
                <a:lnTo>
                  <a:pt x="44" y="2"/>
                </a:lnTo>
                <a:lnTo>
                  <a:pt x="47" y="1"/>
                </a:lnTo>
                <a:lnTo>
                  <a:pt x="49" y="1"/>
                </a:lnTo>
                <a:lnTo>
                  <a:pt x="52" y="0"/>
                </a:lnTo>
                <a:lnTo>
                  <a:pt x="54" y="0"/>
                </a:lnTo>
                <a:lnTo>
                  <a:pt x="58" y="0"/>
                </a:lnTo>
                <a:lnTo>
                  <a:pt x="61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1"/>
                </a:lnTo>
                <a:lnTo>
                  <a:pt x="74" y="1"/>
                </a:lnTo>
                <a:lnTo>
                  <a:pt x="76" y="2"/>
                </a:lnTo>
                <a:lnTo>
                  <a:pt x="79" y="3"/>
                </a:lnTo>
                <a:lnTo>
                  <a:pt x="81" y="4"/>
                </a:lnTo>
                <a:lnTo>
                  <a:pt x="83" y="5"/>
                </a:lnTo>
                <a:lnTo>
                  <a:pt x="87" y="6"/>
                </a:lnTo>
                <a:lnTo>
                  <a:pt x="89" y="7"/>
                </a:lnTo>
                <a:lnTo>
                  <a:pt x="91" y="8"/>
                </a:lnTo>
                <a:lnTo>
                  <a:pt x="93" y="10"/>
                </a:lnTo>
                <a:lnTo>
                  <a:pt x="95" y="12"/>
                </a:lnTo>
                <a:lnTo>
                  <a:pt x="97" y="14"/>
                </a:lnTo>
                <a:lnTo>
                  <a:pt x="100" y="15"/>
                </a:lnTo>
                <a:lnTo>
                  <a:pt x="102" y="17"/>
                </a:lnTo>
                <a:lnTo>
                  <a:pt x="104" y="19"/>
                </a:lnTo>
                <a:lnTo>
                  <a:pt x="105" y="21"/>
                </a:lnTo>
                <a:lnTo>
                  <a:pt x="107" y="23"/>
                </a:lnTo>
                <a:lnTo>
                  <a:pt x="108" y="26"/>
                </a:lnTo>
                <a:lnTo>
                  <a:pt x="110" y="28"/>
                </a:lnTo>
                <a:lnTo>
                  <a:pt x="112" y="31"/>
                </a:lnTo>
                <a:lnTo>
                  <a:pt x="113" y="33"/>
                </a:lnTo>
                <a:lnTo>
                  <a:pt x="114" y="36"/>
                </a:lnTo>
                <a:lnTo>
                  <a:pt x="115" y="39"/>
                </a:lnTo>
                <a:lnTo>
                  <a:pt x="116" y="42"/>
                </a:lnTo>
                <a:lnTo>
                  <a:pt x="117" y="45"/>
                </a:lnTo>
                <a:lnTo>
                  <a:pt x="117" y="47"/>
                </a:lnTo>
                <a:lnTo>
                  <a:pt x="118" y="50"/>
                </a:lnTo>
                <a:lnTo>
                  <a:pt x="118" y="54"/>
                </a:lnTo>
                <a:lnTo>
                  <a:pt x="118" y="57"/>
                </a:lnTo>
                <a:lnTo>
                  <a:pt x="118" y="60"/>
                </a:lnTo>
                <a:lnTo>
                  <a:pt x="118" y="63"/>
                </a:lnTo>
                <a:lnTo>
                  <a:pt x="117" y="67"/>
                </a:lnTo>
                <a:lnTo>
                  <a:pt x="117" y="70"/>
                </a:lnTo>
                <a:lnTo>
                  <a:pt x="116" y="73"/>
                </a:lnTo>
                <a:lnTo>
                  <a:pt x="115" y="76"/>
                </a:lnTo>
                <a:lnTo>
                  <a:pt x="115" y="80"/>
                </a:lnTo>
                <a:lnTo>
                  <a:pt x="113" y="82"/>
                </a:lnTo>
                <a:lnTo>
                  <a:pt x="112" y="85"/>
                </a:lnTo>
                <a:lnTo>
                  <a:pt x="110" y="87"/>
                </a:lnTo>
                <a:lnTo>
                  <a:pt x="109" y="89"/>
                </a:lnTo>
                <a:lnTo>
                  <a:pt x="107" y="93"/>
                </a:lnTo>
                <a:lnTo>
                  <a:pt x="106" y="95"/>
                </a:lnTo>
                <a:lnTo>
                  <a:pt x="104" y="97"/>
                </a:lnTo>
                <a:lnTo>
                  <a:pt x="102" y="99"/>
                </a:lnTo>
                <a:lnTo>
                  <a:pt x="100" y="101"/>
                </a:lnTo>
                <a:lnTo>
                  <a:pt x="97" y="102"/>
                </a:lnTo>
                <a:lnTo>
                  <a:pt x="95" y="104"/>
                </a:lnTo>
                <a:lnTo>
                  <a:pt x="93" y="106"/>
                </a:lnTo>
                <a:lnTo>
                  <a:pt x="91" y="108"/>
                </a:lnTo>
                <a:lnTo>
                  <a:pt x="89" y="109"/>
                </a:lnTo>
                <a:lnTo>
                  <a:pt x="87" y="110"/>
                </a:lnTo>
                <a:lnTo>
                  <a:pt x="83" y="111"/>
                </a:lnTo>
                <a:lnTo>
                  <a:pt x="81" y="112"/>
                </a:lnTo>
                <a:lnTo>
                  <a:pt x="79" y="113"/>
                </a:lnTo>
                <a:lnTo>
                  <a:pt x="76" y="114"/>
                </a:lnTo>
                <a:lnTo>
                  <a:pt x="74" y="115"/>
                </a:lnTo>
                <a:lnTo>
                  <a:pt x="71" y="115"/>
                </a:lnTo>
                <a:lnTo>
                  <a:pt x="68" y="116"/>
                </a:lnTo>
                <a:lnTo>
                  <a:pt x="65" y="116"/>
                </a:lnTo>
                <a:lnTo>
                  <a:pt x="63" y="116"/>
                </a:lnTo>
                <a:lnTo>
                  <a:pt x="60" y="116"/>
                </a:lnTo>
                <a:lnTo>
                  <a:pt x="56" y="116"/>
                </a:lnTo>
                <a:lnTo>
                  <a:pt x="54" y="116"/>
                </a:lnTo>
                <a:lnTo>
                  <a:pt x="51" y="116"/>
                </a:lnTo>
                <a:lnTo>
                  <a:pt x="49" y="115"/>
                </a:lnTo>
                <a:lnTo>
                  <a:pt x="46" y="115"/>
                </a:lnTo>
                <a:lnTo>
                  <a:pt x="44" y="114"/>
                </a:lnTo>
                <a:lnTo>
                  <a:pt x="40" y="113"/>
                </a:lnTo>
                <a:lnTo>
                  <a:pt x="38" y="113"/>
                </a:lnTo>
                <a:lnTo>
                  <a:pt x="35" y="112"/>
                </a:lnTo>
                <a:lnTo>
                  <a:pt x="33" y="110"/>
                </a:lnTo>
                <a:lnTo>
                  <a:pt x="31" y="109"/>
                </a:lnTo>
                <a:lnTo>
                  <a:pt x="27" y="108"/>
                </a:lnTo>
                <a:lnTo>
                  <a:pt x="25" y="106"/>
                </a:lnTo>
                <a:lnTo>
                  <a:pt x="23" y="104"/>
                </a:lnTo>
                <a:lnTo>
                  <a:pt x="21" y="102"/>
                </a:lnTo>
                <a:lnTo>
                  <a:pt x="19" y="100"/>
                </a:lnTo>
                <a:lnTo>
                  <a:pt x="17" y="98"/>
                </a:lnTo>
                <a:lnTo>
                  <a:pt x="14" y="97"/>
                </a:lnTo>
                <a:lnTo>
                  <a:pt x="13" y="95"/>
                </a:lnTo>
                <a:lnTo>
                  <a:pt x="11" y="91"/>
                </a:lnTo>
                <a:lnTo>
                  <a:pt x="10" y="89"/>
                </a:lnTo>
                <a:lnTo>
                  <a:pt x="8" y="87"/>
                </a:lnTo>
                <a:lnTo>
                  <a:pt x="7" y="85"/>
                </a:lnTo>
                <a:lnTo>
                  <a:pt x="6" y="82"/>
                </a:lnTo>
                <a:lnTo>
                  <a:pt x="5" y="80"/>
                </a:lnTo>
                <a:lnTo>
                  <a:pt x="4" y="76"/>
                </a:lnTo>
                <a:lnTo>
                  <a:pt x="3" y="74"/>
                </a:lnTo>
                <a:lnTo>
                  <a:pt x="3" y="71"/>
                </a:lnTo>
                <a:lnTo>
                  <a:pt x="1" y="68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69" name="Freeform 341"/>
          <p:cNvSpPr>
            <a:spLocks/>
          </p:cNvSpPr>
          <p:nvPr/>
        </p:nvSpPr>
        <p:spPr bwMode="auto">
          <a:xfrm>
            <a:off x="779463" y="1576388"/>
            <a:ext cx="87312" cy="96837"/>
          </a:xfrm>
          <a:custGeom>
            <a:avLst/>
            <a:gdLst>
              <a:gd name="T0" fmla="*/ 0 w 192"/>
              <a:gd name="T1" fmla="*/ 97 h 193"/>
              <a:gd name="T2" fmla="*/ 94 w 192"/>
              <a:gd name="T3" fmla="*/ 0 h 193"/>
              <a:gd name="T4" fmla="*/ 192 w 192"/>
              <a:gd name="T5" fmla="*/ 97 h 193"/>
              <a:gd name="T6" fmla="*/ 94 w 192"/>
              <a:gd name="T7" fmla="*/ 193 h 193"/>
              <a:gd name="T8" fmla="*/ 0 w 192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0" y="97"/>
                </a:moveTo>
                <a:lnTo>
                  <a:pt x="94" y="0"/>
                </a:lnTo>
                <a:lnTo>
                  <a:pt x="192" y="97"/>
                </a:lnTo>
                <a:lnTo>
                  <a:pt x="94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0" name="Freeform 342"/>
          <p:cNvSpPr>
            <a:spLocks/>
          </p:cNvSpPr>
          <p:nvPr/>
        </p:nvSpPr>
        <p:spPr bwMode="auto">
          <a:xfrm>
            <a:off x="779463" y="1576388"/>
            <a:ext cx="87312" cy="96837"/>
          </a:xfrm>
          <a:custGeom>
            <a:avLst/>
            <a:gdLst>
              <a:gd name="T0" fmla="*/ 0 w 192"/>
              <a:gd name="T1" fmla="*/ 97 h 193"/>
              <a:gd name="T2" fmla="*/ 94 w 192"/>
              <a:gd name="T3" fmla="*/ 0 h 193"/>
              <a:gd name="T4" fmla="*/ 192 w 192"/>
              <a:gd name="T5" fmla="*/ 97 h 193"/>
              <a:gd name="T6" fmla="*/ 94 w 192"/>
              <a:gd name="T7" fmla="*/ 193 h 193"/>
              <a:gd name="T8" fmla="*/ 0 w 192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0" y="97"/>
                </a:moveTo>
                <a:lnTo>
                  <a:pt x="94" y="0"/>
                </a:lnTo>
                <a:lnTo>
                  <a:pt x="192" y="97"/>
                </a:lnTo>
                <a:lnTo>
                  <a:pt x="94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1" name="Freeform 343"/>
          <p:cNvSpPr>
            <a:spLocks/>
          </p:cNvSpPr>
          <p:nvPr/>
        </p:nvSpPr>
        <p:spPr bwMode="auto">
          <a:xfrm>
            <a:off x="1319213" y="1576388"/>
            <a:ext cx="85725" cy="96837"/>
          </a:xfrm>
          <a:custGeom>
            <a:avLst/>
            <a:gdLst>
              <a:gd name="T0" fmla="*/ 0 w 192"/>
              <a:gd name="T1" fmla="*/ 97 h 193"/>
              <a:gd name="T2" fmla="*/ 96 w 192"/>
              <a:gd name="T3" fmla="*/ 0 h 193"/>
              <a:gd name="T4" fmla="*/ 192 w 192"/>
              <a:gd name="T5" fmla="*/ 97 h 193"/>
              <a:gd name="T6" fmla="*/ 96 w 192"/>
              <a:gd name="T7" fmla="*/ 193 h 193"/>
              <a:gd name="T8" fmla="*/ 0 w 192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0" y="97"/>
                </a:moveTo>
                <a:lnTo>
                  <a:pt x="96" y="0"/>
                </a:lnTo>
                <a:lnTo>
                  <a:pt x="192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2" name="Freeform 344"/>
          <p:cNvSpPr>
            <a:spLocks/>
          </p:cNvSpPr>
          <p:nvPr/>
        </p:nvSpPr>
        <p:spPr bwMode="auto">
          <a:xfrm>
            <a:off x="1319213" y="1576388"/>
            <a:ext cx="85725" cy="96837"/>
          </a:xfrm>
          <a:custGeom>
            <a:avLst/>
            <a:gdLst>
              <a:gd name="T0" fmla="*/ 0 w 192"/>
              <a:gd name="T1" fmla="*/ 97 h 193"/>
              <a:gd name="T2" fmla="*/ 96 w 192"/>
              <a:gd name="T3" fmla="*/ 0 h 193"/>
              <a:gd name="T4" fmla="*/ 192 w 192"/>
              <a:gd name="T5" fmla="*/ 97 h 193"/>
              <a:gd name="T6" fmla="*/ 96 w 192"/>
              <a:gd name="T7" fmla="*/ 193 h 193"/>
              <a:gd name="T8" fmla="*/ 0 w 192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0" y="97"/>
                </a:moveTo>
                <a:lnTo>
                  <a:pt x="96" y="0"/>
                </a:lnTo>
                <a:lnTo>
                  <a:pt x="192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3" name="Freeform 345"/>
          <p:cNvSpPr>
            <a:spLocks/>
          </p:cNvSpPr>
          <p:nvPr/>
        </p:nvSpPr>
        <p:spPr bwMode="auto">
          <a:xfrm>
            <a:off x="1782763" y="1576388"/>
            <a:ext cx="87312" cy="96837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4" name="Freeform 346"/>
          <p:cNvSpPr>
            <a:spLocks/>
          </p:cNvSpPr>
          <p:nvPr/>
        </p:nvSpPr>
        <p:spPr bwMode="auto">
          <a:xfrm>
            <a:off x="1782763" y="1576388"/>
            <a:ext cx="87312" cy="96837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5" name="Freeform 347"/>
          <p:cNvSpPr>
            <a:spLocks/>
          </p:cNvSpPr>
          <p:nvPr/>
        </p:nvSpPr>
        <p:spPr bwMode="auto">
          <a:xfrm>
            <a:off x="2287588" y="1576388"/>
            <a:ext cx="87312" cy="96837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6" name="Freeform 348"/>
          <p:cNvSpPr>
            <a:spLocks/>
          </p:cNvSpPr>
          <p:nvPr/>
        </p:nvSpPr>
        <p:spPr bwMode="auto">
          <a:xfrm>
            <a:off x="2287588" y="1576388"/>
            <a:ext cx="87312" cy="96837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7" name="Freeform 349"/>
          <p:cNvSpPr>
            <a:spLocks/>
          </p:cNvSpPr>
          <p:nvPr/>
        </p:nvSpPr>
        <p:spPr bwMode="auto">
          <a:xfrm>
            <a:off x="2692400" y="1466850"/>
            <a:ext cx="87313" cy="96838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8" name="Freeform 350"/>
          <p:cNvSpPr>
            <a:spLocks/>
          </p:cNvSpPr>
          <p:nvPr/>
        </p:nvSpPr>
        <p:spPr bwMode="auto">
          <a:xfrm>
            <a:off x="2692400" y="1466850"/>
            <a:ext cx="87313" cy="96838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79" name="Freeform 351"/>
          <p:cNvSpPr>
            <a:spLocks/>
          </p:cNvSpPr>
          <p:nvPr/>
        </p:nvSpPr>
        <p:spPr bwMode="auto">
          <a:xfrm>
            <a:off x="2938463" y="1312863"/>
            <a:ext cx="90487" cy="95250"/>
          </a:xfrm>
          <a:custGeom>
            <a:avLst/>
            <a:gdLst>
              <a:gd name="T0" fmla="*/ 0 w 192"/>
              <a:gd name="T1" fmla="*/ 97 h 193"/>
              <a:gd name="T2" fmla="*/ 95 w 192"/>
              <a:gd name="T3" fmla="*/ 0 h 193"/>
              <a:gd name="T4" fmla="*/ 192 w 192"/>
              <a:gd name="T5" fmla="*/ 97 h 193"/>
              <a:gd name="T6" fmla="*/ 95 w 192"/>
              <a:gd name="T7" fmla="*/ 193 h 193"/>
              <a:gd name="T8" fmla="*/ 0 w 192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0" y="97"/>
                </a:moveTo>
                <a:lnTo>
                  <a:pt x="95" y="0"/>
                </a:lnTo>
                <a:lnTo>
                  <a:pt x="192" y="97"/>
                </a:lnTo>
                <a:lnTo>
                  <a:pt x="95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0" name="Freeform 352"/>
          <p:cNvSpPr>
            <a:spLocks/>
          </p:cNvSpPr>
          <p:nvPr/>
        </p:nvSpPr>
        <p:spPr bwMode="auto">
          <a:xfrm>
            <a:off x="2938463" y="1312863"/>
            <a:ext cx="90487" cy="95250"/>
          </a:xfrm>
          <a:custGeom>
            <a:avLst/>
            <a:gdLst>
              <a:gd name="T0" fmla="*/ 0 w 192"/>
              <a:gd name="T1" fmla="*/ 97 h 193"/>
              <a:gd name="T2" fmla="*/ 95 w 192"/>
              <a:gd name="T3" fmla="*/ 0 h 193"/>
              <a:gd name="T4" fmla="*/ 192 w 192"/>
              <a:gd name="T5" fmla="*/ 97 h 193"/>
              <a:gd name="T6" fmla="*/ 95 w 192"/>
              <a:gd name="T7" fmla="*/ 193 h 193"/>
              <a:gd name="T8" fmla="*/ 0 w 192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0" y="97"/>
                </a:moveTo>
                <a:lnTo>
                  <a:pt x="95" y="0"/>
                </a:lnTo>
                <a:lnTo>
                  <a:pt x="192" y="97"/>
                </a:lnTo>
                <a:lnTo>
                  <a:pt x="95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1" name="Freeform 353"/>
          <p:cNvSpPr>
            <a:spLocks/>
          </p:cNvSpPr>
          <p:nvPr/>
        </p:nvSpPr>
        <p:spPr bwMode="auto">
          <a:xfrm>
            <a:off x="3101975" y="1312863"/>
            <a:ext cx="88900" cy="95250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2" name="Freeform 354"/>
          <p:cNvSpPr>
            <a:spLocks/>
          </p:cNvSpPr>
          <p:nvPr/>
        </p:nvSpPr>
        <p:spPr bwMode="auto">
          <a:xfrm>
            <a:off x="3101975" y="1312863"/>
            <a:ext cx="88900" cy="95250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3" name="Freeform 355"/>
          <p:cNvSpPr>
            <a:spLocks/>
          </p:cNvSpPr>
          <p:nvPr/>
        </p:nvSpPr>
        <p:spPr bwMode="auto">
          <a:xfrm>
            <a:off x="3282950" y="1312863"/>
            <a:ext cx="87313" cy="95250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4" name="Freeform 356"/>
          <p:cNvSpPr>
            <a:spLocks/>
          </p:cNvSpPr>
          <p:nvPr/>
        </p:nvSpPr>
        <p:spPr bwMode="auto">
          <a:xfrm>
            <a:off x="3282950" y="1312863"/>
            <a:ext cx="87313" cy="95250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5" name="Freeform 357"/>
          <p:cNvSpPr>
            <a:spLocks/>
          </p:cNvSpPr>
          <p:nvPr/>
        </p:nvSpPr>
        <p:spPr bwMode="auto">
          <a:xfrm>
            <a:off x="3454400" y="1312863"/>
            <a:ext cx="87313" cy="95250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  <a:close/>
              </a:path>
            </a:pathLst>
          </a:custGeom>
          <a:solidFill>
            <a:srgbClr val="33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6" name="Freeform 358"/>
          <p:cNvSpPr>
            <a:spLocks/>
          </p:cNvSpPr>
          <p:nvPr/>
        </p:nvSpPr>
        <p:spPr bwMode="auto">
          <a:xfrm>
            <a:off x="3454400" y="1312863"/>
            <a:ext cx="87313" cy="95250"/>
          </a:xfrm>
          <a:custGeom>
            <a:avLst/>
            <a:gdLst>
              <a:gd name="T0" fmla="*/ 0 w 193"/>
              <a:gd name="T1" fmla="*/ 97 h 193"/>
              <a:gd name="T2" fmla="*/ 96 w 193"/>
              <a:gd name="T3" fmla="*/ 0 h 193"/>
              <a:gd name="T4" fmla="*/ 193 w 193"/>
              <a:gd name="T5" fmla="*/ 97 h 193"/>
              <a:gd name="T6" fmla="*/ 96 w 193"/>
              <a:gd name="T7" fmla="*/ 193 h 193"/>
              <a:gd name="T8" fmla="*/ 0 w 193"/>
              <a:gd name="T9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3">
                <a:moveTo>
                  <a:pt x="0" y="97"/>
                </a:moveTo>
                <a:lnTo>
                  <a:pt x="96" y="0"/>
                </a:lnTo>
                <a:lnTo>
                  <a:pt x="193" y="97"/>
                </a:lnTo>
                <a:lnTo>
                  <a:pt x="96" y="193"/>
                </a:lnTo>
                <a:lnTo>
                  <a:pt x="0" y="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7" name="Freeform 359"/>
          <p:cNvSpPr>
            <a:spLocks/>
          </p:cNvSpPr>
          <p:nvPr/>
        </p:nvSpPr>
        <p:spPr bwMode="auto">
          <a:xfrm>
            <a:off x="525463" y="873125"/>
            <a:ext cx="3114675" cy="639763"/>
          </a:xfrm>
          <a:custGeom>
            <a:avLst/>
            <a:gdLst>
              <a:gd name="T0" fmla="*/ 0 w 1962"/>
              <a:gd name="T1" fmla="*/ 403 h 403"/>
              <a:gd name="T2" fmla="*/ 1297 w 1962"/>
              <a:gd name="T3" fmla="*/ 30 h 403"/>
              <a:gd name="T4" fmla="*/ 1369 w 1962"/>
              <a:gd name="T5" fmla="*/ 7 h 403"/>
              <a:gd name="T6" fmla="*/ 1438 w 1962"/>
              <a:gd name="T7" fmla="*/ 4 h 403"/>
              <a:gd name="T8" fmla="*/ 1506 w 1962"/>
              <a:gd name="T9" fmla="*/ 33 h 403"/>
              <a:gd name="T10" fmla="*/ 1962 w 1962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2" h="403">
                <a:moveTo>
                  <a:pt x="0" y="403"/>
                </a:moveTo>
                <a:lnTo>
                  <a:pt x="1297" y="30"/>
                </a:lnTo>
                <a:lnTo>
                  <a:pt x="1369" y="7"/>
                </a:lnTo>
                <a:cubicBezTo>
                  <a:pt x="1392" y="3"/>
                  <a:pt x="1415" y="0"/>
                  <a:pt x="1438" y="4"/>
                </a:cubicBezTo>
                <a:lnTo>
                  <a:pt x="1506" y="33"/>
                </a:lnTo>
                <a:lnTo>
                  <a:pt x="1962" y="403"/>
                </a:lnTo>
              </a:path>
            </a:pathLst>
          </a:custGeom>
          <a:noFill/>
          <a:ln w="2540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8" name="Rectangle 360"/>
          <p:cNvSpPr>
            <a:spLocks noChangeArrowheads="1"/>
          </p:cNvSpPr>
          <p:nvPr/>
        </p:nvSpPr>
        <p:spPr bwMode="auto">
          <a:xfrm>
            <a:off x="528638" y="2365375"/>
            <a:ext cx="2278062" cy="1317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89" name="Rectangle 361"/>
          <p:cNvSpPr>
            <a:spLocks noChangeArrowheads="1"/>
          </p:cNvSpPr>
          <p:nvPr/>
        </p:nvSpPr>
        <p:spPr bwMode="auto">
          <a:xfrm>
            <a:off x="528638" y="2365375"/>
            <a:ext cx="2278062" cy="131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0" name="Rectangle 362"/>
          <p:cNvSpPr>
            <a:spLocks noChangeArrowheads="1"/>
          </p:cNvSpPr>
          <p:nvPr/>
        </p:nvSpPr>
        <p:spPr bwMode="auto">
          <a:xfrm>
            <a:off x="1360488" y="3803650"/>
            <a:ext cx="2278062" cy="1317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1" name="Rectangle 363"/>
          <p:cNvSpPr>
            <a:spLocks noChangeArrowheads="1"/>
          </p:cNvSpPr>
          <p:nvPr/>
        </p:nvSpPr>
        <p:spPr bwMode="auto">
          <a:xfrm>
            <a:off x="1360488" y="3803650"/>
            <a:ext cx="2278062" cy="131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2" name="Rectangle 364"/>
          <p:cNvSpPr>
            <a:spLocks noChangeArrowheads="1"/>
          </p:cNvSpPr>
          <p:nvPr/>
        </p:nvSpPr>
        <p:spPr bwMode="auto">
          <a:xfrm>
            <a:off x="2784475" y="2365375"/>
            <a:ext cx="854075" cy="1317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3" name="Rectangle 365"/>
          <p:cNvSpPr>
            <a:spLocks noChangeArrowheads="1"/>
          </p:cNvSpPr>
          <p:nvPr/>
        </p:nvSpPr>
        <p:spPr bwMode="auto">
          <a:xfrm>
            <a:off x="2784475" y="2365375"/>
            <a:ext cx="854075" cy="131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4" name="Rectangle 366"/>
          <p:cNvSpPr>
            <a:spLocks noChangeArrowheads="1"/>
          </p:cNvSpPr>
          <p:nvPr/>
        </p:nvSpPr>
        <p:spPr bwMode="auto">
          <a:xfrm>
            <a:off x="527050" y="3803650"/>
            <a:ext cx="852488" cy="1317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5" name="Rectangle 367"/>
          <p:cNvSpPr>
            <a:spLocks noChangeArrowheads="1"/>
          </p:cNvSpPr>
          <p:nvPr/>
        </p:nvSpPr>
        <p:spPr bwMode="auto">
          <a:xfrm>
            <a:off x="527050" y="3803650"/>
            <a:ext cx="852488" cy="131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4096" name="Rectangle 368"/>
          <p:cNvSpPr>
            <a:spLocks noChangeArrowheads="1"/>
          </p:cNvSpPr>
          <p:nvPr/>
        </p:nvSpPr>
        <p:spPr bwMode="auto">
          <a:xfrm>
            <a:off x="365125" y="1403350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400" b="0">
                <a:solidFill>
                  <a:srgbClr val="000000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14097" name="Rectangle 369"/>
          <p:cNvSpPr>
            <a:spLocks noChangeArrowheads="1"/>
          </p:cNvSpPr>
          <p:nvPr/>
        </p:nvSpPr>
        <p:spPr bwMode="auto">
          <a:xfrm>
            <a:off x="1247775" y="2328863"/>
            <a:ext cx="887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200">
                <a:latin typeface="Arial" panose="020B0604020202020204" pitchFamily="34" charset="0"/>
              </a:rPr>
              <a:t>растяжение</a:t>
            </a:r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714098" name="Rectangle 370"/>
          <p:cNvSpPr>
            <a:spLocks noChangeArrowheads="1"/>
          </p:cNvSpPr>
          <p:nvPr/>
        </p:nvSpPr>
        <p:spPr bwMode="auto">
          <a:xfrm>
            <a:off x="2962275" y="2320925"/>
            <a:ext cx="528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сжатие</a:t>
            </a:r>
          </a:p>
        </p:txBody>
      </p:sp>
      <p:sp>
        <p:nvSpPr>
          <p:cNvPr id="714099" name="Rectangle 371"/>
          <p:cNvSpPr>
            <a:spLocks noChangeArrowheads="1"/>
          </p:cNvSpPr>
          <p:nvPr/>
        </p:nvSpPr>
        <p:spPr bwMode="auto">
          <a:xfrm>
            <a:off x="427038" y="692150"/>
            <a:ext cx="254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400" b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endParaRPr lang="ru-RU" altLang="ru-RU" sz="2000" b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4100" name="Rectangle 372"/>
          <p:cNvSpPr>
            <a:spLocks noChangeArrowheads="1"/>
          </p:cNvSpPr>
          <p:nvPr/>
        </p:nvSpPr>
        <p:spPr bwMode="auto">
          <a:xfrm>
            <a:off x="2459038" y="2060575"/>
            <a:ext cx="1104900" cy="212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</a:rPr>
              <a:t>Растяжение</a:t>
            </a:r>
            <a:endParaRPr lang="ru-RU" altLang="ru-RU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4101" name="Rectangle 373"/>
          <p:cNvSpPr>
            <a:spLocks noChangeArrowheads="1"/>
          </p:cNvSpPr>
          <p:nvPr/>
        </p:nvSpPr>
        <p:spPr bwMode="auto">
          <a:xfrm>
            <a:off x="2771775" y="620713"/>
            <a:ext cx="766763" cy="212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</a:rPr>
              <a:t>Сжатие</a:t>
            </a:r>
          </a:p>
        </p:txBody>
      </p:sp>
      <p:sp>
        <p:nvSpPr>
          <p:cNvPr id="714103" name="Rectangle 375"/>
          <p:cNvSpPr>
            <a:spLocks noChangeArrowheads="1"/>
          </p:cNvSpPr>
          <p:nvPr/>
        </p:nvSpPr>
        <p:spPr bwMode="auto">
          <a:xfrm>
            <a:off x="638175" y="1700213"/>
            <a:ext cx="1762125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100">
                <a:solidFill>
                  <a:srgbClr val="000000"/>
                </a:solidFill>
                <a:latin typeface="Arial" panose="020B0604020202020204" pitchFamily="34" charset="0"/>
              </a:rPr>
              <a:t> Локальные деформации</a:t>
            </a:r>
            <a:endParaRPr lang="ru-RU" altLang="ru-RU" sz="11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4104" name="Rectangle 376"/>
          <p:cNvSpPr>
            <a:spLocks noChangeArrowheads="1"/>
          </p:cNvSpPr>
          <p:nvPr/>
        </p:nvSpPr>
        <p:spPr bwMode="auto">
          <a:xfrm>
            <a:off x="617538" y="3776663"/>
            <a:ext cx="5286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сжатие</a:t>
            </a:r>
          </a:p>
        </p:txBody>
      </p:sp>
      <p:sp>
        <p:nvSpPr>
          <p:cNvPr id="714105" name="Rectangle 377"/>
          <p:cNvSpPr>
            <a:spLocks noChangeArrowheads="1"/>
          </p:cNvSpPr>
          <p:nvPr/>
        </p:nvSpPr>
        <p:spPr bwMode="auto">
          <a:xfrm>
            <a:off x="2130425" y="3776663"/>
            <a:ext cx="887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200">
                <a:latin typeface="Arial" panose="020B0604020202020204" pitchFamily="34" charset="0"/>
              </a:rPr>
              <a:t>растяжение</a:t>
            </a:r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714107" name="Rectangle 379"/>
          <p:cNvSpPr>
            <a:spLocks noChangeArrowheads="1"/>
          </p:cNvSpPr>
          <p:nvPr/>
        </p:nvSpPr>
        <p:spPr bwMode="auto">
          <a:xfrm>
            <a:off x="617538" y="836613"/>
            <a:ext cx="1565275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100">
                <a:solidFill>
                  <a:srgbClr val="000000"/>
                </a:solidFill>
                <a:latin typeface="Arial" panose="020B0604020202020204" pitchFamily="34" charset="0"/>
              </a:rPr>
              <a:t>Амплитуды смещений</a:t>
            </a:r>
            <a:endParaRPr lang="ru-RU" altLang="ru-RU" sz="11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3959" name="Text Box 231"/>
          <p:cNvSpPr txBox="1">
            <a:spLocks noChangeArrowheads="1"/>
          </p:cNvSpPr>
          <p:nvPr/>
        </p:nvSpPr>
        <p:spPr bwMode="auto">
          <a:xfrm>
            <a:off x="3779838" y="144463"/>
            <a:ext cx="4392612" cy="63023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Распределение амплитуд смещений и условных величин деформаций вдоль зоны андерсоновского сдвига (по Арк.В. Тевелеву, 2005)</a:t>
            </a:r>
          </a:p>
        </p:txBody>
      </p:sp>
      <p:sp>
        <p:nvSpPr>
          <p:cNvPr id="714109" name="Text Box 381"/>
          <p:cNvSpPr txBox="1">
            <a:spLocks noChangeArrowheads="1"/>
          </p:cNvSpPr>
          <p:nvPr/>
        </p:nvSpPr>
        <p:spPr bwMode="auto">
          <a:xfrm>
            <a:off x="34925" y="4652963"/>
            <a:ext cx="8640763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В природе такая простая картина наблюдается редко, поскольку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реальная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среда неоднородна</a:t>
            </a:r>
            <a:r>
              <a:rPr lang="ru-RU" altLang="ru-RU" b="0">
                <a:solidFill>
                  <a:srgbClr val="000000"/>
                </a:solidFill>
              </a:rPr>
              <a:t>, а ее механическое поведение в значительной степени зависит от ее внутренней структуры (</a:t>
            </a:r>
            <a:r>
              <a:rPr lang="ru-RU" altLang="ru-RU" b="0" i="1">
                <a:solidFill>
                  <a:srgbClr val="000000"/>
                </a:solidFill>
              </a:rPr>
              <a:t>В.Г. Талицкий, 1991</a:t>
            </a:r>
            <a:r>
              <a:rPr lang="ru-RU" altLang="ru-RU" b="0">
                <a:solidFill>
                  <a:srgbClr val="000000"/>
                </a:solidFill>
              </a:rPr>
              <a:t>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Таким образом, андерсоновский сдвиг является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активной структурой</a:t>
            </a:r>
            <a:r>
              <a:rPr lang="ru-RU" altLang="ru-RU" b="0">
                <a:solidFill>
                  <a:srgbClr val="000000"/>
                </a:solidFill>
              </a:rPr>
              <a:t>, контролирующей развитие вторичных (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пассивных</a:t>
            </a:r>
            <a:r>
              <a:rPr lang="ru-RU" altLang="ru-RU" b="0">
                <a:solidFill>
                  <a:srgbClr val="000000"/>
                </a:solidFill>
              </a:rPr>
              <a:t>) по отношению к нему структур сжатия и растяжения.</a:t>
            </a:r>
          </a:p>
        </p:txBody>
      </p:sp>
      <p:sp>
        <p:nvSpPr>
          <p:cNvPr id="714110" name="Rectangle 382"/>
          <p:cNvSpPr>
            <a:spLocks noChangeArrowheads="1"/>
          </p:cNvSpPr>
          <p:nvPr/>
        </p:nvSpPr>
        <p:spPr bwMode="auto">
          <a:xfrm>
            <a:off x="395288" y="692150"/>
            <a:ext cx="7302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 cstate="print"/>
          <a:srcRect l="317" t="4193" r="317" b="5991"/>
          <a:stretch>
            <a:fillRect/>
          </a:stretch>
        </p:blipFill>
        <p:spPr bwMode="auto">
          <a:xfrm>
            <a:off x="98425" y="2500313"/>
            <a:ext cx="8997950" cy="4310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3834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40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ru-RU" altLang="ru-RU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Кинематика сдвигов </a:t>
            </a:r>
            <a:r>
              <a:rPr lang="ru-RU" altLang="ru-RU" sz="24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Андерсона</a:t>
            </a:r>
            <a:endParaRPr lang="ru-RU" altLang="ru-RU" sz="2400" b="1" i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76200" y="628650"/>
            <a:ext cx="8478838" cy="896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rgbClr val="000000"/>
                </a:solidFill>
              </a:rPr>
              <a:t>Кинематика</a:t>
            </a:r>
            <a:r>
              <a:rPr lang="ru-RU" altLang="ru-RU">
                <a:solidFill>
                  <a:srgbClr val="000000"/>
                </a:solidFill>
              </a:rPr>
              <a:t> сдвигов Андерсона предполагает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конечную</a:t>
            </a:r>
            <a:r>
              <a:rPr lang="ru-RU" altLang="ru-RU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длину</a:t>
            </a:r>
            <a:r>
              <a:rPr lang="ru-RU" altLang="ru-RU">
                <a:solidFill>
                  <a:srgbClr val="000000"/>
                </a:solidFill>
              </a:rPr>
              <a:t> сдвига и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неизменный</a:t>
            </a:r>
            <a:r>
              <a:rPr lang="ru-RU" altLang="ru-RU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общий</a:t>
            </a:r>
            <a:r>
              <a:rPr lang="ru-RU" altLang="ru-RU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объем</a:t>
            </a:r>
            <a:r>
              <a:rPr lang="ru-RU" altLang="ru-RU">
                <a:solidFill>
                  <a:srgbClr val="000000"/>
                </a:solidFill>
              </a:rPr>
              <a:t> смещаемых блоков, </a:t>
            </a:r>
          </a:p>
          <a:p>
            <a:pPr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</a:rPr>
              <a:t>т.е. количество вещества вдоль сдвига не меняется в ходе сдвигания.</a:t>
            </a:r>
          </a:p>
        </p:txBody>
      </p:sp>
      <p:sp>
        <p:nvSpPr>
          <p:cNvPr id="5125" name="AutoShape 20"/>
          <p:cNvSpPr>
            <a:spLocks noChangeArrowheads="1"/>
          </p:cNvSpPr>
          <p:nvPr/>
        </p:nvSpPr>
        <p:spPr bwMode="auto">
          <a:xfrm rot="9533981" flipH="1" flipV="1">
            <a:off x="4924425" y="4133850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22"/>
          <p:cNvSpPr>
            <a:spLocks noChangeArrowheads="1"/>
          </p:cNvSpPr>
          <p:nvPr/>
        </p:nvSpPr>
        <p:spPr bwMode="auto">
          <a:xfrm rot="9533981">
            <a:off x="3409950" y="4432300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/>
          <a:srcRect l="317" t="9233" r="317" b="9233"/>
          <a:stretch>
            <a:fillRect/>
          </a:stretch>
        </p:blipFill>
        <p:spPr bwMode="auto">
          <a:xfrm>
            <a:off x="47625" y="2497138"/>
            <a:ext cx="8997950" cy="4313237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147" name="AutoShape 8"/>
          <p:cNvSpPr>
            <a:spLocks noChangeArrowheads="1"/>
          </p:cNvSpPr>
          <p:nvPr/>
        </p:nvSpPr>
        <p:spPr bwMode="auto">
          <a:xfrm rot="9533981" flipH="1" flipV="1">
            <a:off x="5368925" y="3937000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 rot="9533981">
            <a:off x="2981325" y="46005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0" y="28575"/>
            <a:ext cx="9144000" cy="228370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r>
              <a:rPr lang="ru-RU" altLang="ru-RU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Свойства сдвигов </a:t>
            </a:r>
            <a:r>
              <a:rPr lang="ru-RU" altLang="ru-RU" sz="2400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Андерсона</a:t>
            </a:r>
            <a:endParaRPr lang="en-US" altLang="ru-RU" sz="2400" i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/>
            <a:endParaRPr lang="ru-RU" altLang="ru-RU" b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/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altLang="ru-RU" dirty="0">
                <a:solidFill>
                  <a:srgbClr val="000000"/>
                </a:solidFill>
              </a:rPr>
              <a:t> Направление смещения по сдвигу в целом определяется </a:t>
            </a:r>
          </a:p>
          <a:p>
            <a:pPr marL="342900" indent="-342900"/>
            <a:r>
              <a:rPr lang="ru-RU" altLang="ru-RU" dirty="0">
                <a:solidFill>
                  <a:srgbClr val="000000"/>
                </a:solidFill>
              </a:rPr>
              <a:t>относительным смещением </a:t>
            </a:r>
            <a:r>
              <a:rPr lang="ru-RU" altLang="ru-RU" b="1" dirty="0">
                <a:solidFill>
                  <a:srgbClr val="000000"/>
                </a:solidFill>
              </a:rPr>
              <a:t>маркеров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  <a:p>
            <a:pPr marL="342900" indent="-342900"/>
            <a:endParaRPr lang="ru-RU" altLang="ru-RU" dirty="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2.</a:t>
            </a:r>
            <a:r>
              <a:rPr lang="ru-RU" altLang="ru-RU" dirty="0">
                <a:solidFill>
                  <a:srgbClr val="000000"/>
                </a:solidFill>
              </a:rPr>
              <a:t> Смещение маркеров в крыльях разрыва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совпадает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с направлением реального смещения.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 l="317" t="5399" r="317" b="4799"/>
          <a:stretch>
            <a:fillRect/>
          </a:stretch>
        </p:blipFill>
        <p:spPr bwMode="auto">
          <a:xfrm>
            <a:off x="98425" y="2505075"/>
            <a:ext cx="8997950" cy="43053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171" name="AutoShape 7"/>
          <p:cNvSpPr>
            <a:spLocks noChangeArrowheads="1"/>
          </p:cNvSpPr>
          <p:nvPr/>
        </p:nvSpPr>
        <p:spPr bwMode="auto">
          <a:xfrm rot="9533981" flipH="1" flipV="1">
            <a:off x="5883275" y="38131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 rot="9533981">
            <a:off x="2543175" y="48545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0" y="222250"/>
            <a:ext cx="9144000" cy="219136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3.</a:t>
            </a:r>
            <a:r>
              <a:rPr lang="ru-RU" altLang="ru-RU" b="1" dirty="0">
                <a:solidFill>
                  <a:srgbClr val="000000"/>
                </a:solidFill>
              </a:rPr>
              <a:t> Амплитуда</a:t>
            </a:r>
            <a:r>
              <a:rPr lang="ru-RU" altLang="ru-RU" dirty="0">
                <a:solidFill>
                  <a:srgbClr val="000000"/>
                </a:solidFill>
              </a:rPr>
              <a:t> и </a:t>
            </a:r>
            <a:r>
              <a:rPr lang="ru-RU" altLang="ru-RU" b="1" dirty="0">
                <a:solidFill>
                  <a:srgbClr val="000000"/>
                </a:solidFill>
              </a:rPr>
              <a:t>скорость</a:t>
            </a:r>
            <a:r>
              <a:rPr lang="ru-RU" altLang="ru-RU" dirty="0">
                <a:solidFill>
                  <a:srgbClr val="000000"/>
                </a:solidFill>
              </a:rPr>
              <a:t> смещения маркеров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максимальна</a:t>
            </a:r>
            <a:r>
              <a:rPr lang="ru-RU" altLang="ru-RU" dirty="0">
                <a:solidFill>
                  <a:srgbClr val="000000"/>
                </a:solidFill>
              </a:rPr>
              <a:t> в середине разрыва и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уменьшается</a:t>
            </a:r>
            <a:r>
              <a:rPr lang="ru-RU" altLang="ru-RU" dirty="0">
                <a:solidFill>
                  <a:srgbClr val="000000"/>
                </a:solidFill>
              </a:rPr>
              <a:t> при приближении к его окончаниям, т.е. являются величинами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переменными</a:t>
            </a:r>
            <a:r>
              <a:rPr lang="ru-RU" altLang="ru-RU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ru-RU" altLang="ru-RU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ru-RU" altLang="ru-RU" dirty="0">
                <a:solidFill>
                  <a:srgbClr val="000000"/>
                </a:solidFill>
              </a:rPr>
              <a:t>Направление движений по </a:t>
            </a:r>
            <a:r>
              <a:rPr lang="ru-RU" altLang="ru-RU" dirty="0" err="1">
                <a:solidFill>
                  <a:srgbClr val="000000"/>
                </a:solidFill>
              </a:rPr>
              <a:t>андерсоновскому</a:t>
            </a:r>
            <a:r>
              <a:rPr lang="ru-RU" altLang="ru-RU" dirty="0">
                <a:solidFill>
                  <a:srgbClr val="000000"/>
                </a:solidFill>
              </a:rPr>
              <a:t> сколу в устойчивых полях напряжений </a:t>
            </a:r>
            <a:r>
              <a:rPr lang="ru-RU" altLang="ru-RU" b="1" dirty="0">
                <a:solidFill>
                  <a:srgbClr val="000000"/>
                </a:solidFill>
              </a:rPr>
              <a:t>постоянно</a:t>
            </a:r>
            <a:r>
              <a:rPr lang="ru-RU" altLang="ru-RU" dirty="0">
                <a:solidFill>
                  <a:srgbClr val="000000"/>
                </a:solidFill>
              </a:rPr>
              <a:t>, а </a:t>
            </a:r>
            <a:r>
              <a:rPr lang="ru-RU" altLang="ru-RU" b="1" dirty="0">
                <a:solidFill>
                  <a:srgbClr val="000000"/>
                </a:solidFill>
              </a:rPr>
              <a:t>распределение напряжений</a:t>
            </a:r>
            <a:r>
              <a:rPr lang="ru-RU" altLang="ru-RU" dirty="0">
                <a:solidFill>
                  <a:srgbClr val="000000"/>
                </a:solidFill>
              </a:rPr>
              <a:t> в крыльях сдвига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переменно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за счет сочетания участков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растяжения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и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сжатия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174" name="Freeform 21"/>
          <p:cNvSpPr>
            <a:spLocks/>
          </p:cNvSpPr>
          <p:nvPr/>
        </p:nvSpPr>
        <p:spPr bwMode="auto">
          <a:xfrm>
            <a:off x="1239838" y="4586288"/>
            <a:ext cx="2151062" cy="876300"/>
          </a:xfrm>
          <a:custGeom>
            <a:avLst/>
            <a:gdLst>
              <a:gd name="T0" fmla="*/ 0 w 1454"/>
              <a:gd name="T1" fmla="*/ 1292763788 h 594"/>
              <a:gd name="T2" fmla="*/ 2147483647 w 1454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4" h="594">
                <a:moveTo>
                  <a:pt x="0" y="594"/>
                </a:moveTo>
                <a:lnTo>
                  <a:pt x="145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Freeform 22"/>
          <p:cNvSpPr>
            <a:spLocks/>
          </p:cNvSpPr>
          <p:nvPr/>
        </p:nvSpPr>
        <p:spPr bwMode="auto">
          <a:xfrm>
            <a:off x="5678488" y="3455988"/>
            <a:ext cx="2130425" cy="879475"/>
          </a:xfrm>
          <a:custGeom>
            <a:avLst/>
            <a:gdLst>
              <a:gd name="T0" fmla="*/ 0 w 1454"/>
              <a:gd name="T1" fmla="*/ 1302148612 h 594"/>
              <a:gd name="T2" fmla="*/ 2147483647 w 1454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4" h="594">
                <a:moveTo>
                  <a:pt x="0" y="594"/>
                </a:moveTo>
                <a:lnTo>
                  <a:pt x="145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Freeform 23"/>
          <p:cNvSpPr>
            <a:spLocks/>
          </p:cNvSpPr>
          <p:nvPr/>
        </p:nvSpPr>
        <p:spPr bwMode="auto">
          <a:xfrm>
            <a:off x="1265238" y="4371975"/>
            <a:ext cx="4319587" cy="1730375"/>
          </a:xfrm>
          <a:custGeom>
            <a:avLst/>
            <a:gdLst>
              <a:gd name="T0" fmla="*/ 0 w 1454"/>
              <a:gd name="T1" fmla="*/ 2147483647 h 594"/>
              <a:gd name="T2" fmla="*/ 2147483647 w 1454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4" h="594">
                <a:moveTo>
                  <a:pt x="0" y="594"/>
                </a:moveTo>
                <a:lnTo>
                  <a:pt x="145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Freeform 25"/>
          <p:cNvSpPr>
            <a:spLocks/>
          </p:cNvSpPr>
          <p:nvPr/>
        </p:nvSpPr>
        <p:spPr bwMode="auto">
          <a:xfrm>
            <a:off x="3438525" y="4518025"/>
            <a:ext cx="93663" cy="42863"/>
          </a:xfrm>
          <a:custGeom>
            <a:avLst/>
            <a:gdLst>
              <a:gd name="T0" fmla="*/ 0 w 1454"/>
              <a:gd name="T1" fmla="*/ 3092991 h 594"/>
              <a:gd name="T2" fmla="*/ 6033533 w 1454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4" h="594">
                <a:moveTo>
                  <a:pt x="0" y="594"/>
                </a:moveTo>
                <a:lnTo>
                  <a:pt x="145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oval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Freeform 26"/>
          <p:cNvSpPr>
            <a:spLocks/>
          </p:cNvSpPr>
          <p:nvPr/>
        </p:nvSpPr>
        <p:spPr bwMode="auto">
          <a:xfrm>
            <a:off x="3830638" y="3762375"/>
            <a:ext cx="1557337" cy="619125"/>
          </a:xfrm>
          <a:custGeom>
            <a:avLst/>
            <a:gdLst>
              <a:gd name="T0" fmla="*/ 0 w 1454"/>
              <a:gd name="T1" fmla="*/ 645312737 h 594"/>
              <a:gd name="T2" fmla="*/ 1668018247 w 1454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4" h="594">
                <a:moveTo>
                  <a:pt x="0" y="594"/>
                </a:moveTo>
                <a:lnTo>
                  <a:pt x="145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Freeform 27"/>
          <p:cNvSpPr>
            <a:spLocks/>
          </p:cNvSpPr>
          <p:nvPr/>
        </p:nvSpPr>
        <p:spPr bwMode="auto">
          <a:xfrm>
            <a:off x="5659438" y="2797175"/>
            <a:ext cx="2122487" cy="841375"/>
          </a:xfrm>
          <a:custGeom>
            <a:avLst/>
            <a:gdLst>
              <a:gd name="T0" fmla="*/ 0 w 1454"/>
              <a:gd name="T1" fmla="*/ 1191770860 h 594"/>
              <a:gd name="T2" fmla="*/ 2147483647 w 1454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4" h="594">
                <a:moveTo>
                  <a:pt x="0" y="594"/>
                </a:moveTo>
                <a:lnTo>
                  <a:pt x="145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Text Box 28"/>
          <p:cNvSpPr txBox="1">
            <a:spLocks noChangeArrowheads="1"/>
          </p:cNvSpPr>
          <p:nvPr/>
        </p:nvSpPr>
        <p:spPr bwMode="auto">
          <a:xfrm rot="-1333736">
            <a:off x="1555750" y="4814888"/>
            <a:ext cx="8699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000000"/>
                </a:solidFill>
              </a:rPr>
              <a:t>Сжатие</a:t>
            </a:r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 rot="-1333736">
            <a:off x="6340475" y="3838575"/>
            <a:ext cx="8699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000000"/>
                </a:solidFill>
              </a:rPr>
              <a:t>Сжатие</a:t>
            </a: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 rot="-1333736">
            <a:off x="5873750" y="2955925"/>
            <a:ext cx="12922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000000"/>
                </a:solidFill>
              </a:rPr>
              <a:t>Растяжение</a:t>
            </a:r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 rot="-1333736">
            <a:off x="2400300" y="5334000"/>
            <a:ext cx="12922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000000"/>
                </a:solidFill>
              </a:rPr>
              <a:t>Растяжение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 l="317" t="6049" r="317" b="3024"/>
          <a:stretch>
            <a:fillRect/>
          </a:stretch>
        </p:blipFill>
        <p:spPr bwMode="auto">
          <a:xfrm>
            <a:off x="98425" y="2493963"/>
            <a:ext cx="8997950" cy="4316412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195" name="AutoShape 6"/>
          <p:cNvSpPr>
            <a:spLocks noChangeArrowheads="1"/>
          </p:cNvSpPr>
          <p:nvPr/>
        </p:nvSpPr>
        <p:spPr bwMode="auto">
          <a:xfrm rot="9533981" flipH="1" flipV="1">
            <a:off x="6981825" y="33940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 rot="9533981">
            <a:off x="1438275" y="5295900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32"/>
          <p:cNvSpPr txBox="1">
            <a:spLocks noChangeArrowheads="1"/>
          </p:cNvSpPr>
          <p:nvPr/>
        </p:nvSpPr>
        <p:spPr bwMode="auto">
          <a:xfrm>
            <a:off x="0" y="568325"/>
            <a:ext cx="9144000" cy="11079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b="1" dirty="0">
                <a:solidFill>
                  <a:srgbClr val="000000"/>
                </a:solidFill>
              </a:rPr>
              <a:t>5. Амплитуда </a:t>
            </a:r>
            <a:r>
              <a:rPr lang="ru-RU" altLang="ru-RU" dirty="0">
                <a:solidFill>
                  <a:srgbClr val="000000"/>
                </a:solidFill>
              </a:rPr>
              <a:t>смещения маркеров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на концах сдвига</a:t>
            </a:r>
            <a:r>
              <a:rPr lang="ru-RU" altLang="ru-RU" b="1" dirty="0">
                <a:solidFill>
                  <a:srgbClr val="000000"/>
                </a:solidFill>
              </a:rPr>
              <a:t> равна нулю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ru-RU" altLang="ru-RU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6.</a:t>
            </a:r>
            <a:r>
              <a:rPr lang="ru-RU" altLang="ru-RU" b="1" dirty="0">
                <a:solidFill>
                  <a:srgbClr val="000000"/>
                </a:solidFill>
              </a:rPr>
              <a:t> Амплитуда </a:t>
            </a:r>
            <a:r>
              <a:rPr lang="ru-RU" altLang="ru-RU" dirty="0">
                <a:solidFill>
                  <a:srgbClr val="000000"/>
                </a:solidFill>
              </a:rPr>
              <a:t>смещения маркеров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не может превышать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длины сдвига.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 cstate="print"/>
          <a:srcRect l="317" t="9233" r="317" b="9233"/>
          <a:stretch>
            <a:fillRect/>
          </a:stretch>
        </p:blipFill>
        <p:spPr bwMode="auto">
          <a:xfrm>
            <a:off x="47625" y="2497138"/>
            <a:ext cx="8997950" cy="4313237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219" name="AutoShape 4"/>
          <p:cNvSpPr>
            <a:spLocks noChangeArrowheads="1"/>
          </p:cNvSpPr>
          <p:nvPr/>
        </p:nvSpPr>
        <p:spPr bwMode="auto">
          <a:xfrm rot="9533981" flipH="1" flipV="1">
            <a:off x="5368925" y="3937000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 rot="9533981">
            <a:off x="2981325" y="46005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21" name="Object 7"/>
          <p:cNvGraphicFramePr>
            <a:graphicFrameLocks/>
          </p:cNvGraphicFramePr>
          <p:nvPr/>
        </p:nvGraphicFramePr>
        <p:xfrm>
          <a:off x="5416550" y="2946400"/>
          <a:ext cx="503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CorelDRAW" r:id="rId5" imgW="294120" imgH="389880" progId="CorelDRAW.Graphic.13">
                  <p:embed/>
                </p:oleObj>
              </mc:Choice>
              <mc:Fallback>
                <p:oleObj name="CorelDRAW" r:id="rId5" imgW="294120" imgH="389880" progId="CorelDRAW.Graphic.1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2946400"/>
                        <a:ext cx="503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/>
          </p:cNvGraphicFramePr>
          <p:nvPr/>
        </p:nvGraphicFramePr>
        <p:xfrm>
          <a:off x="2762250" y="4892675"/>
          <a:ext cx="503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CorelDRAW" r:id="rId7" imgW="294120" imgH="389880" progId="CorelDraw.Graphic.7">
                  <p:embed/>
                </p:oleObj>
              </mc:Choice>
              <mc:Fallback>
                <p:oleObj name="CorelDRAW" r:id="rId7" imgW="294120" imgH="389880" progId="CorelDraw.Graphic.7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892675"/>
                        <a:ext cx="503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67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7.</a:t>
            </a:r>
            <a:r>
              <a:rPr lang="ru-RU" altLang="ru-RU" dirty="0">
                <a:solidFill>
                  <a:srgbClr val="000000"/>
                </a:solidFill>
              </a:rPr>
              <a:t> Кинематика </a:t>
            </a:r>
            <a:r>
              <a:rPr lang="ru-RU" altLang="ru-RU" dirty="0" err="1">
                <a:solidFill>
                  <a:srgbClr val="000000"/>
                </a:solidFill>
              </a:rPr>
              <a:t>андерсоновского</a:t>
            </a:r>
            <a:r>
              <a:rPr lang="ru-RU" altLang="ru-RU" dirty="0">
                <a:solidFill>
                  <a:srgbClr val="000000"/>
                </a:solidFill>
              </a:rPr>
              <a:t> сдвига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определённа</a:t>
            </a:r>
            <a:r>
              <a:rPr lang="ru-RU" altLang="ru-RU" dirty="0">
                <a:solidFill>
                  <a:srgbClr val="000000"/>
                </a:solidFill>
              </a:rPr>
              <a:t> и представление о ней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не зависит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от того, где находится наблюдатель относительно сдвига.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2406650" y="1128713"/>
            <a:ext cx="4197350" cy="863600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ru-RU" sz="2000">
                <a:solidFill>
                  <a:srgbClr val="000000"/>
                </a:solidFill>
                <a:latin typeface="Arial Black" pitchFamily="34" charset="0"/>
              </a:rPr>
              <a:t>NB!</a:t>
            </a:r>
            <a:r>
              <a:rPr lang="ru-RU" altLang="ru-RU" sz="2000" b="1">
                <a:solidFill>
                  <a:srgbClr val="000000"/>
                </a:solidFill>
              </a:rPr>
              <a:t> Наблюдатели, находящиеся в разных крыльях сдвига, видят его в одинаковой кинематике!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317" t="6049" r="317" b="3024"/>
          <a:stretch>
            <a:fillRect/>
          </a:stretch>
        </p:blipFill>
        <p:spPr bwMode="auto">
          <a:xfrm>
            <a:off x="98425" y="2493963"/>
            <a:ext cx="8997950" cy="4316412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 rot="9533981">
            <a:off x="1438275" y="5295900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44" name="Object 7"/>
          <p:cNvGraphicFramePr>
            <a:graphicFrameLocks/>
          </p:cNvGraphicFramePr>
          <p:nvPr/>
        </p:nvGraphicFramePr>
        <p:xfrm>
          <a:off x="3587750" y="3962400"/>
          <a:ext cx="503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CorelDRAW" r:id="rId5" imgW="294120" imgH="389880" progId="CorelDRAW.Graphic.13">
                  <p:embed/>
                </p:oleObj>
              </mc:Choice>
              <mc:Fallback>
                <p:oleObj name="CorelDRAW" r:id="rId5" imgW="294120" imgH="389880" progId="CorelDRAW.Graphic.1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3962400"/>
                        <a:ext cx="503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/>
          </p:cNvGraphicFramePr>
          <p:nvPr/>
        </p:nvGraphicFramePr>
        <p:xfrm>
          <a:off x="5480050" y="3736975"/>
          <a:ext cx="503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CorelDRAW" r:id="rId7" imgW="294120" imgH="389880" progId="CorelDraw.Graphic.7">
                  <p:embed/>
                </p:oleObj>
              </mc:Choice>
              <mc:Fallback>
                <p:oleObj name="CorelDRAW" r:id="rId7" imgW="294120" imgH="389880" progId="CorelDraw.Graphic.7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3736975"/>
                        <a:ext cx="503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AutoShape 10"/>
          <p:cNvSpPr>
            <a:spLocks noChangeArrowheads="1"/>
          </p:cNvSpPr>
          <p:nvPr/>
        </p:nvSpPr>
        <p:spPr bwMode="auto">
          <a:xfrm rot="9533981" flipH="1" flipV="1">
            <a:off x="6950075" y="34067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7.</a:t>
            </a:r>
            <a:r>
              <a:rPr lang="ru-RU" altLang="ru-RU">
                <a:solidFill>
                  <a:srgbClr val="000000"/>
                </a:solidFill>
              </a:rPr>
              <a:t> Кинематика андерсоновского сдвига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определённа</a:t>
            </a:r>
            <a:r>
              <a:rPr lang="ru-RU" altLang="ru-RU">
                <a:solidFill>
                  <a:srgbClr val="000000"/>
                </a:solidFill>
              </a:rPr>
              <a:t> и представление о ней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не</a:t>
            </a:r>
            <a:r>
              <a:rPr lang="ru-RU" altLang="ru-RU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зависит</a:t>
            </a:r>
            <a:r>
              <a:rPr lang="ru-RU" altLang="ru-RU">
                <a:solidFill>
                  <a:srgbClr val="000000"/>
                </a:solidFill>
              </a:rPr>
              <a:t> от того, где находится наблюдатель относительно сдвига.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2406650" y="1128713"/>
            <a:ext cx="4197350" cy="863600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ru-RU" sz="2000">
                <a:solidFill>
                  <a:srgbClr val="000000"/>
                </a:solidFill>
                <a:latin typeface="Arial Black" pitchFamily="34" charset="0"/>
              </a:rPr>
              <a:t>NB!</a:t>
            </a:r>
            <a:r>
              <a:rPr lang="ru-RU" altLang="ru-RU" sz="2000" b="1">
                <a:solidFill>
                  <a:srgbClr val="000000"/>
                </a:solidFill>
              </a:rPr>
              <a:t> Наблюдатели, находящиеся в разных крыльях сдвига, видят его в одинаковой кинематике!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32" name="Rectangle 28"/>
          <p:cNvSpPr>
            <a:spLocks noChangeArrowheads="1"/>
          </p:cNvSpPr>
          <p:nvPr/>
        </p:nvSpPr>
        <p:spPr bwMode="auto">
          <a:xfrm>
            <a:off x="3419872" y="0"/>
            <a:ext cx="572412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Причины возникновение трещин</a:t>
            </a:r>
            <a:endParaRPr lang="ru-RU" altLang="ru-RU" sz="2400" i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7133" name="Rectangle 29"/>
          <p:cNvSpPr>
            <a:spLocks noChangeArrowheads="1"/>
          </p:cNvSpPr>
          <p:nvPr/>
        </p:nvSpPr>
        <p:spPr bwMode="auto">
          <a:xfrm>
            <a:off x="0" y="476672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191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2713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351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 природе разрывы возникают в различных условиях за счет образования трещин, имеющих, как правило, закономерную ориентировку в поле напряжений. </a:t>
            </a:r>
            <a:endParaRPr lang="ru-RU" altLang="ru-RU" sz="2200" b="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1268760"/>
            <a:ext cx="2286000" cy="63402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Bef>
                <a:spcPct val="35000"/>
              </a:spcBef>
            </a:pPr>
            <a:r>
              <a:rPr lang="ru-RU" altLang="ru-RU" dirty="0" smtClean="0">
                <a:solidFill>
                  <a:srgbClr val="C00000"/>
                </a:solidFill>
              </a:rPr>
              <a:t>А как возникают сами трещины?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9638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0" dirty="0" smtClean="0">
                <a:solidFill>
                  <a:srgbClr val="000000"/>
                </a:solidFill>
              </a:rPr>
              <a:t>По теории </a:t>
            </a:r>
            <a:r>
              <a:rPr lang="ru-RU" altLang="ru-RU" b="0" dirty="0" err="1" smtClean="0">
                <a:solidFill>
                  <a:srgbClr val="000000"/>
                </a:solidFill>
              </a:rPr>
              <a:t>Гриффитса</a:t>
            </a:r>
            <a:r>
              <a:rPr lang="ru-RU" altLang="ru-RU" b="0" dirty="0" smtClean="0">
                <a:solidFill>
                  <a:srgbClr val="000000"/>
                </a:solidFill>
              </a:rPr>
              <a:t> в гомогенном и изотропном материале всегда присутствует множество </a:t>
            </a:r>
            <a:r>
              <a:rPr lang="ru-RU" altLang="ru-RU" b="0" dirty="0" err="1" smtClean="0">
                <a:solidFill>
                  <a:srgbClr val="000000"/>
                </a:solidFill>
              </a:rPr>
              <a:t>разноориентированных</a:t>
            </a:r>
            <a:r>
              <a:rPr lang="ru-RU" altLang="ru-RU" b="0" dirty="0" smtClean="0">
                <a:solidFill>
                  <a:srgbClr val="000000"/>
                </a:solidFill>
              </a:rPr>
              <a:t> неоднородностей, вокруг которых в случае приложения к телу внешних напряжений развиваются микронапряжения.</a:t>
            </a:r>
          </a:p>
          <a:p>
            <a:r>
              <a:rPr lang="ru-RU" altLang="ru-RU" b="0" dirty="0" smtClean="0">
                <a:solidFill>
                  <a:srgbClr val="000000"/>
                </a:solidFill>
              </a:rPr>
              <a:t>Интенсивность микронапряжений поблизости от благоприятно ориентированных трещин пропорциональна приложенной нагрузке и отношению длинной оси трещины к короткой. При растяжении тела наибольшие микронапряжения (</a:t>
            </a:r>
            <a:r>
              <a:rPr lang="ru-RU" altLang="ru-RU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altLang="ru-RU" sz="2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ru-RU" altLang="ru-RU" b="0" dirty="0" smtClean="0">
                <a:solidFill>
                  <a:srgbClr val="000000"/>
                </a:solidFill>
              </a:rPr>
              <a:t>) концентрируются у окончаний трещин, ориентированных ортогонально приложенному растяжению:</a:t>
            </a: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89" r="-5256"/>
          <a:stretch>
            <a:fillRect/>
          </a:stretch>
        </p:blipFill>
        <p:spPr bwMode="auto">
          <a:xfrm>
            <a:off x="323528" y="4797152"/>
            <a:ext cx="2376264" cy="129614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</p:pic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5816" y="4797152"/>
            <a:ext cx="6228184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 smtClean="0">
                <a:solidFill>
                  <a:srgbClr val="000000"/>
                </a:solidFill>
              </a:rPr>
              <a:t>– длинная полуось эллипса</a:t>
            </a:r>
            <a:r>
              <a:rPr lang="ru-RU" alt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b="0" dirty="0" smtClean="0">
                <a:solidFill>
                  <a:srgbClr val="000000"/>
                </a:solidFill>
              </a:rPr>
              <a:t> – радиус кривизны эллипса у его конца (определяющий короткую полуось эллиптической трещины), </a:t>
            </a:r>
            <a:r>
              <a:rPr lang="ru-RU" altLang="ru-RU" i="1" dirty="0" smtClean="0">
                <a:solidFill>
                  <a:srgbClr val="000000"/>
                </a:solidFill>
                <a:sym typeface="Symbol"/>
              </a:rPr>
              <a:t></a:t>
            </a:r>
            <a:r>
              <a:rPr lang="en-US" altLang="ru-RU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ru-RU" altLang="ru-RU" b="0" dirty="0" smtClean="0">
                <a:solidFill>
                  <a:srgbClr val="000000"/>
                </a:solidFill>
              </a:rPr>
              <a:t> – внешнее напряжение</a:t>
            </a:r>
            <a:r>
              <a:rPr lang="en-US" altLang="ru-RU" b="0" dirty="0" smtClean="0">
                <a:solidFill>
                  <a:srgbClr val="000000"/>
                </a:solidFill>
              </a:rPr>
              <a:t> </a:t>
            </a:r>
            <a:r>
              <a:rPr lang="ru-RU" altLang="ru-RU" b="0" dirty="0" smtClean="0">
                <a:solidFill>
                  <a:srgbClr val="000000"/>
                </a:solidFill>
              </a:rPr>
              <a:t>растяжения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 cstate="print"/>
          <a:srcRect l="317" t="5399" r="317" b="4799"/>
          <a:stretch>
            <a:fillRect/>
          </a:stretch>
        </p:blipFill>
        <p:spPr bwMode="auto">
          <a:xfrm>
            <a:off x="98425" y="2505075"/>
            <a:ext cx="8997950" cy="43053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267" name="AutoShape 4"/>
          <p:cNvSpPr>
            <a:spLocks noChangeArrowheads="1"/>
          </p:cNvSpPr>
          <p:nvPr/>
        </p:nvSpPr>
        <p:spPr bwMode="auto">
          <a:xfrm rot="9533981" flipH="1" flipV="1">
            <a:off x="5883275" y="38131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 rot="9533981">
            <a:off x="2543175" y="4854575"/>
            <a:ext cx="1009650" cy="161925"/>
          </a:xfrm>
          <a:custGeom>
            <a:avLst/>
            <a:gdLst>
              <a:gd name="T0" fmla="*/ 7374091 w 21600"/>
              <a:gd name="T1" fmla="*/ 0 h 21600"/>
              <a:gd name="T2" fmla="*/ 0 w 21600"/>
              <a:gd name="T3" fmla="*/ 606941 h 21600"/>
              <a:gd name="T4" fmla="*/ 7374091 w 21600"/>
              <a:gd name="T5" fmla="*/ 1213875 h 21600"/>
              <a:gd name="T6" fmla="*/ 47194126 w 21600"/>
              <a:gd name="T7" fmla="*/ 6069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21 h 21600"/>
              <a:gd name="T14" fmla="*/ 9992 w 21600"/>
              <a:gd name="T15" fmla="*/ 176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75" y="0"/>
                </a:moveTo>
                <a:lnTo>
                  <a:pt x="3375" y="3921"/>
                </a:lnTo>
                <a:lnTo>
                  <a:pt x="3375" y="17679"/>
                </a:lnTo>
                <a:lnTo>
                  <a:pt x="3375" y="21600"/>
                </a:lnTo>
                <a:lnTo>
                  <a:pt x="21600" y="10800"/>
                </a:lnTo>
                <a:lnTo>
                  <a:pt x="3375" y="0"/>
                </a:lnTo>
                <a:close/>
              </a:path>
              <a:path w="21600" h="21600">
                <a:moveTo>
                  <a:pt x="1350" y="3921"/>
                </a:moveTo>
                <a:lnTo>
                  <a:pt x="1350" y="17679"/>
                </a:lnTo>
                <a:lnTo>
                  <a:pt x="2700" y="17679"/>
                </a:lnTo>
                <a:lnTo>
                  <a:pt x="2700" y="3921"/>
                </a:lnTo>
                <a:lnTo>
                  <a:pt x="1350" y="3921"/>
                </a:lnTo>
                <a:close/>
              </a:path>
              <a:path w="21600" h="21600">
                <a:moveTo>
                  <a:pt x="0" y="3921"/>
                </a:moveTo>
                <a:lnTo>
                  <a:pt x="0" y="17679"/>
                </a:lnTo>
                <a:lnTo>
                  <a:pt x="675" y="17679"/>
                </a:lnTo>
                <a:lnTo>
                  <a:pt x="675" y="3921"/>
                </a:lnTo>
                <a:lnTo>
                  <a:pt x="0" y="3921"/>
                </a:lnTo>
                <a:close/>
              </a:path>
            </a:pathLst>
          </a:custGeom>
          <a:solidFill>
            <a:srgbClr val="FF00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69" name="Object 7"/>
          <p:cNvGraphicFramePr>
            <a:graphicFrameLocks/>
          </p:cNvGraphicFramePr>
          <p:nvPr/>
        </p:nvGraphicFramePr>
        <p:xfrm>
          <a:off x="654050" y="5308600"/>
          <a:ext cx="503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CorelDRAW" r:id="rId5" imgW="294120" imgH="389880" progId="CorelDRAW.Graphic.13">
                  <p:embed/>
                </p:oleObj>
              </mc:Choice>
              <mc:Fallback>
                <p:oleObj name="CorelDRAW" r:id="rId5" imgW="294120" imgH="389880" progId="CorelDRAW.Graphic.1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5308600"/>
                        <a:ext cx="503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8"/>
          <p:cNvGraphicFramePr>
            <a:graphicFrameLocks/>
          </p:cNvGraphicFramePr>
          <p:nvPr/>
        </p:nvGraphicFramePr>
        <p:xfrm>
          <a:off x="7854950" y="2530475"/>
          <a:ext cx="503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CorelDRAW" r:id="rId7" imgW="294120" imgH="389880" progId="CorelDraw.Graphic.7">
                  <p:embed/>
                </p:oleObj>
              </mc:Choice>
              <mc:Fallback>
                <p:oleObj name="CorelDRAW" r:id="rId7" imgW="294120" imgH="389880" progId="CorelDraw.Graphic.7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2530475"/>
                        <a:ext cx="503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7.</a:t>
            </a:r>
            <a:r>
              <a:rPr lang="ru-RU" altLang="ru-RU">
                <a:solidFill>
                  <a:srgbClr val="000000"/>
                </a:solidFill>
              </a:rPr>
              <a:t> Кинематика андерсоновского сдвига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определённа</a:t>
            </a:r>
            <a:r>
              <a:rPr lang="ru-RU" altLang="ru-RU">
                <a:solidFill>
                  <a:srgbClr val="000000"/>
                </a:solidFill>
              </a:rPr>
              <a:t> и представление о ней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не</a:t>
            </a:r>
            <a:r>
              <a:rPr lang="ru-RU" altLang="ru-RU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зависит</a:t>
            </a:r>
            <a:r>
              <a:rPr lang="ru-RU" altLang="ru-RU">
                <a:solidFill>
                  <a:srgbClr val="000000"/>
                </a:solidFill>
              </a:rPr>
              <a:t> от того, где находится наблюдатель относительно сдвига. 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406650" y="1128713"/>
            <a:ext cx="4197350" cy="1108075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ru-RU" sz="2000">
                <a:solidFill>
                  <a:srgbClr val="000000"/>
                </a:solidFill>
                <a:latin typeface="Arial Black" pitchFamily="34" charset="0"/>
              </a:rPr>
              <a:t>NB!</a:t>
            </a:r>
            <a:r>
              <a:rPr lang="ru-RU" altLang="ru-RU" sz="2000" b="1">
                <a:solidFill>
                  <a:srgbClr val="000000"/>
                </a:solidFill>
              </a:rPr>
              <a:t> Наблюдатели, находящиеся за конечными точками сдвига, видят его в той же кинематике, 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>
                <a:solidFill>
                  <a:srgbClr val="000000"/>
                </a:solidFill>
              </a:rPr>
              <a:t>но сами не смещаются!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53424" cy="54006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75656" y="2926105"/>
            <a:ext cx="2332464" cy="1583015"/>
            <a:chOff x="1475656" y="2924944"/>
            <a:chExt cx="2332464" cy="1583015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auto">
            <a:xfrm flipV="1">
              <a:off x="1907704" y="3284984"/>
              <a:ext cx="1440160" cy="100811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475656" y="4077072"/>
              <a:ext cx="388248" cy="43088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n-lt"/>
                </a:rPr>
                <a:t>А</a:t>
              </a: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9872" y="2924944"/>
              <a:ext cx="388248" cy="43088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n-lt"/>
                </a:rPr>
                <a:t>Б</a:t>
              </a: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436096" y="188640"/>
            <a:ext cx="3240360" cy="1800200"/>
            <a:chOff x="5436096" y="188640"/>
            <a:chExt cx="3240360" cy="1800200"/>
          </a:xfrm>
        </p:grpSpPr>
        <p:sp>
          <p:nvSpPr>
            <p:cNvPr id="14" name="Овал 13"/>
            <p:cNvSpPr/>
            <p:nvPr/>
          </p:nvSpPr>
          <p:spPr bwMode="auto">
            <a:xfrm>
              <a:off x="5436096" y="188640"/>
              <a:ext cx="1296144" cy="180020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6032" y="836712"/>
              <a:ext cx="1550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0000"/>
                  </a:solidFill>
                </a:rPr>
                <a:t>СБРОС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20072" y="2588711"/>
            <a:ext cx="3515352" cy="1296144"/>
            <a:chOff x="4932040" y="2492896"/>
            <a:chExt cx="3515352" cy="1296144"/>
          </a:xfrm>
        </p:grpSpPr>
        <p:sp>
          <p:nvSpPr>
            <p:cNvPr id="15" name="Овал 14"/>
            <p:cNvSpPr/>
            <p:nvPr/>
          </p:nvSpPr>
          <p:spPr bwMode="auto">
            <a:xfrm rot="5400000">
              <a:off x="5184068" y="2240868"/>
              <a:ext cx="1296144" cy="180020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8264" y="2780928"/>
              <a:ext cx="14991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0000"/>
                  </a:solidFill>
                </a:rPr>
                <a:t>СДВИГ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11930" y="4425352"/>
            <a:ext cx="3624566" cy="1800200"/>
            <a:chOff x="5244417" y="4185521"/>
            <a:chExt cx="3624566" cy="1800200"/>
          </a:xfrm>
        </p:grpSpPr>
        <p:sp>
          <p:nvSpPr>
            <p:cNvPr id="16" name="Овал 15"/>
            <p:cNvSpPr/>
            <p:nvPr/>
          </p:nvSpPr>
          <p:spPr bwMode="auto">
            <a:xfrm rot="2198235">
              <a:off x="5244417" y="4185521"/>
              <a:ext cx="1296144" cy="180020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48264" y="4581128"/>
              <a:ext cx="19207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0000"/>
                  </a:solidFill>
                </a:rPr>
                <a:t>СДВИГО-</a:t>
              </a:r>
            </a:p>
            <a:p>
              <a:r>
                <a:rPr lang="ru-RU" sz="3600" dirty="0" smtClean="0">
                  <a:solidFill>
                    <a:srgbClr val="000000"/>
                  </a:solidFill>
                </a:rPr>
                <a:t>СБРОС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899592" y="5661248"/>
            <a:ext cx="2447925" cy="904863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Как </a:t>
            </a:r>
            <a:r>
              <a:rPr lang="ru-RU" altLang="ru-RU" sz="2000" dirty="0" smtClean="0">
                <a:solidFill>
                  <a:srgbClr val="000000"/>
                </a:solidFill>
              </a:rPr>
              <a:t>выглядит разрыв в разрезе?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849040" y="3212976"/>
            <a:ext cx="1786856" cy="1643990"/>
            <a:chOff x="1849040" y="3212976"/>
            <a:chExt cx="1786856" cy="1643990"/>
          </a:xfrm>
        </p:grpSpPr>
        <p:sp>
          <p:nvSpPr>
            <p:cNvPr id="24" name="Кольцо 23"/>
            <p:cNvSpPr/>
            <p:nvPr/>
          </p:nvSpPr>
          <p:spPr bwMode="auto">
            <a:xfrm>
              <a:off x="1979712" y="4005064"/>
              <a:ext cx="266328" cy="266328"/>
            </a:xfrm>
            <a:prstGeom prst="donut">
              <a:avLst>
                <a:gd name="adj" fmla="val 8573"/>
              </a:avLst>
            </a:prstGeom>
            <a:solidFill>
              <a:srgbClr val="00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" name="Кольцо 24"/>
            <p:cNvSpPr/>
            <p:nvPr/>
          </p:nvSpPr>
          <p:spPr bwMode="auto">
            <a:xfrm>
              <a:off x="3060000" y="3240000"/>
              <a:ext cx="266328" cy="266328"/>
            </a:xfrm>
            <a:prstGeom prst="donut">
              <a:avLst>
                <a:gd name="adj" fmla="val 8573"/>
              </a:avLst>
            </a:prstGeom>
            <a:solidFill>
              <a:srgbClr val="00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6" name="Кольцо 25"/>
            <p:cNvSpPr/>
            <p:nvPr/>
          </p:nvSpPr>
          <p:spPr bwMode="auto">
            <a:xfrm>
              <a:off x="2555776" y="3600000"/>
              <a:ext cx="266328" cy="266328"/>
            </a:xfrm>
            <a:prstGeom prst="donut">
              <a:avLst>
                <a:gd name="adj" fmla="val 8573"/>
              </a:avLst>
            </a:prstGeom>
            <a:solidFill>
              <a:srgbClr val="00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9040" y="4149080"/>
              <a:ext cx="418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</a:rPr>
                <a:t>0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17192" y="3212976"/>
              <a:ext cx="418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</a:rPr>
                <a:t>0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16325" y="3708321"/>
              <a:ext cx="8595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max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004048" y="620688"/>
            <a:ext cx="2188448" cy="432048"/>
            <a:chOff x="5004048" y="620688"/>
            <a:chExt cx="2188448" cy="432048"/>
          </a:xfrm>
        </p:grpSpPr>
        <p:cxnSp>
          <p:nvCxnSpPr>
            <p:cNvPr id="32" name="Прямая соединительная линия 31"/>
            <p:cNvCxnSpPr/>
            <p:nvPr/>
          </p:nvCxnSpPr>
          <p:spPr bwMode="auto">
            <a:xfrm>
              <a:off x="5076056" y="1052736"/>
              <a:ext cx="201622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5004048" y="620688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А</a:t>
              </a:r>
              <a:endParaRPr lang="ru-RU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04248" y="620688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Б</a:t>
              </a:r>
              <a:endParaRPr lang="ru-RU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860032" y="2780928"/>
            <a:ext cx="2520280" cy="432048"/>
            <a:chOff x="4860032" y="2780928"/>
            <a:chExt cx="2520280" cy="432048"/>
          </a:xfrm>
        </p:grpSpPr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5148064" y="3212976"/>
              <a:ext cx="201622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4860032" y="2780928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А</a:t>
              </a:r>
              <a:endParaRPr lang="ru-RU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92064" y="2780928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Б</a:t>
              </a:r>
              <a:endParaRPr lang="ru-RU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047848" y="4797152"/>
            <a:ext cx="2188448" cy="432048"/>
            <a:chOff x="5047848" y="4797152"/>
            <a:chExt cx="2188448" cy="432048"/>
          </a:xfrm>
        </p:grpSpPr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5119856" y="5229200"/>
              <a:ext cx="201622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5047848" y="4797152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А</a:t>
              </a:r>
              <a:endParaRPr lang="ru-RU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48048" y="4797152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Б</a:t>
              </a:r>
              <a:endParaRPr lang="ru-RU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 bwMode="auto">
          <a:xfrm>
            <a:off x="5364088" y="162000"/>
            <a:ext cx="1440160" cy="864096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5184000" y="2358000"/>
            <a:ext cx="1908000" cy="828000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364088" y="4338000"/>
            <a:ext cx="1512168" cy="864096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97" name="Rectangle 41"/>
          <p:cNvSpPr>
            <a:spLocks noChangeArrowheads="1"/>
          </p:cNvSpPr>
          <p:nvPr/>
        </p:nvSpPr>
        <p:spPr bwMode="auto">
          <a:xfrm>
            <a:off x="107950" y="115888"/>
            <a:ext cx="3600450" cy="374491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0658" name="Text Box 2"/>
          <p:cNvSpPr txBox="1">
            <a:spLocks noChangeArrowheads="1"/>
          </p:cNvSpPr>
          <p:nvPr/>
        </p:nvSpPr>
        <p:spPr bwMode="auto">
          <a:xfrm>
            <a:off x="0" y="5530850"/>
            <a:ext cx="9144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R’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сопряженные сколы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Риделя</a:t>
            </a:r>
            <a:r>
              <a:rPr lang="ru-RU" altLang="ru-RU" b="0">
                <a:solidFill>
                  <a:srgbClr val="000000"/>
                </a:solidFill>
              </a:rPr>
              <a:t> – "</a:t>
            </a:r>
            <a:r>
              <a:rPr lang="ru-RU" altLang="ru-RU">
                <a:solidFill>
                  <a:srgbClr val="000000"/>
                </a:solidFill>
              </a:rPr>
              <a:t>антириделевские</a:t>
            </a:r>
            <a:r>
              <a:rPr lang="ru-RU" altLang="ru-RU" b="0">
                <a:solidFill>
                  <a:srgbClr val="000000"/>
                </a:solidFill>
              </a:rPr>
              <a:t>" (антитетические сдвиги). В данном случае – левые!</a:t>
            </a:r>
          </a:p>
        </p:txBody>
      </p:sp>
      <p:sp>
        <p:nvSpPr>
          <p:cNvPr id="710659" name="Rectangle 3"/>
          <p:cNvSpPr>
            <a:spLocks noChangeArrowheads="1"/>
          </p:cNvSpPr>
          <p:nvPr/>
        </p:nvSpPr>
        <p:spPr bwMode="auto">
          <a:xfrm>
            <a:off x="3725863" y="333375"/>
            <a:ext cx="52387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Механизм простого сдвига был первоначально предложен В. Риделем (</a:t>
            </a:r>
            <a:r>
              <a:rPr lang="en-US" altLang="ru-RU" sz="2200" b="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Riedel</a:t>
            </a:r>
            <a:r>
              <a:rPr lang="ru-RU" altLang="ru-RU" sz="2200" b="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19</a:t>
            </a:r>
            <a:r>
              <a:rPr lang="en-US" altLang="ru-RU" sz="2200" b="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29</a:t>
            </a: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для объяснения ориентировки разломов в однородной среде при преобладании</a:t>
            </a:r>
            <a:r>
              <a:rPr lang="ru-RU" altLang="ru-RU" sz="2200" b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</a:rPr>
              <a:t>тангенциальных</a:t>
            </a: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</a:rPr>
              <a:t>напряжений</a:t>
            </a: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  <a:b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 таких условиях возникают серии сколов: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синтетических</a:t>
            </a: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(совпадающих по направлению смещения с главным сдвигом) и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антитетических</a:t>
            </a:r>
            <a:r>
              <a:rPr lang="ru-RU" altLang="ru-RU" sz="2200" b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(с противоположным смещением) сдвигов.</a:t>
            </a:r>
          </a:p>
        </p:txBody>
      </p:sp>
      <p:sp>
        <p:nvSpPr>
          <p:cNvPr id="71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43350" y="0"/>
            <a:ext cx="5200650" cy="4095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24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Модель Риделя</a:t>
            </a:r>
          </a:p>
        </p:txBody>
      </p:sp>
      <p:sp>
        <p:nvSpPr>
          <p:cNvPr id="710671" name="AutoShape 15"/>
          <p:cNvSpPr>
            <a:spLocks noChangeArrowheads="1"/>
          </p:cNvSpPr>
          <p:nvPr/>
        </p:nvSpPr>
        <p:spPr bwMode="auto">
          <a:xfrm rot="3095216" flipH="1" flipV="1">
            <a:off x="2386806" y="908844"/>
            <a:ext cx="1046163" cy="155575"/>
          </a:xfrm>
          <a:prstGeom prst="leftArrow">
            <a:avLst>
              <a:gd name="adj1" fmla="val 50000"/>
              <a:gd name="adj2" fmla="val 168112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0672" name="AutoShape 16"/>
          <p:cNvSpPr>
            <a:spLocks noChangeArrowheads="1"/>
          </p:cNvSpPr>
          <p:nvPr/>
        </p:nvSpPr>
        <p:spPr bwMode="auto">
          <a:xfrm rot="3095216">
            <a:off x="309563" y="2794000"/>
            <a:ext cx="1047750" cy="155575"/>
          </a:xfrm>
          <a:prstGeom prst="leftArrow">
            <a:avLst>
              <a:gd name="adj1" fmla="val 50000"/>
              <a:gd name="adj2" fmla="val 168367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0676" name="Text Box 20"/>
          <p:cNvSpPr txBox="1">
            <a:spLocks noChangeArrowheads="1"/>
          </p:cNvSpPr>
          <p:nvPr/>
        </p:nvSpPr>
        <p:spPr bwMode="auto">
          <a:xfrm>
            <a:off x="107950" y="3213100"/>
            <a:ext cx="12239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ru-RU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sz="1600" b="0" i="1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rgbClr val="000000"/>
                </a:solidFill>
              </a:rPr>
              <a:t>— угол внутреннего трения</a:t>
            </a:r>
          </a:p>
        </p:txBody>
      </p:sp>
      <p:sp>
        <p:nvSpPr>
          <p:cNvPr id="710677" name="Text Box 21"/>
          <p:cNvSpPr txBox="1">
            <a:spLocks noChangeArrowheads="1"/>
          </p:cNvSpPr>
          <p:nvPr/>
        </p:nvSpPr>
        <p:spPr bwMode="auto">
          <a:xfrm>
            <a:off x="2771775" y="620713"/>
            <a:ext cx="38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6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710678" name="Text Box 22"/>
          <p:cNvSpPr txBox="1">
            <a:spLocks noChangeArrowheads="1"/>
          </p:cNvSpPr>
          <p:nvPr/>
        </p:nvSpPr>
        <p:spPr bwMode="auto">
          <a:xfrm>
            <a:off x="395288" y="2819400"/>
            <a:ext cx="385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</a:pPr>
            <a:r>
              <a:rPr lang="ru-RU" altLang="ru-RU" sz="36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</a:t>
            </a:r>
          </a:p>
        </p:txBody>
      </p:sp>
      <p:grpSp>
        <p:nvGrpSpPr>
          <p:cNvPr id="710721" name="Group 65"/>
          <p:cNvGrpSpPr>
            <a:grpSpLocks/>
          </p:cNvGrpSpPr>
          <p:nvPr/>
        </p:nvGrpSpPr>
        <p:grpSpPr bwMode="auto">
          <a:xfrm>
            <a:off x="463550" y="249238"/>
            <a:ext cx="2574925" cy="3275012"/>
            <a:chOff x="292" y="157"/>
            <a:chExt cx="1622" cy="2063"/>
          </a:xfrm>
        </p:grpSpPr>
        <p:sp>
          <p:nvSpPr>
            <p:cNvPr id="710675" name="Text Box 19"/>
            <p:cNvSpPr txBox="1">
              <a:spLocks noChangeArrowheads="1"/>
            </p:cNvSpPr>
            <p:nvPr/>
          </p:nvSpPr>
          <p:spPr bwMode="auto">
            <a:xfrm>
              <a:off x="292" y="157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000" b="0">
                  <a:solidFill>
                    <a:srgbClr val="000000"/>
                  </a:solidFill>
                  <a:latin typeface="Arial Black" panose="020B0A04020102020204" pitchFamily="34" charset="0"/>
                </a:rPr>
                <a:t>Y</a:t>
              </a:r>
              <a:endPara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0685" name="Freeform 29"/>
            <p:cNvSpPr>
              <a:spLocks/>
            </p:cNvSpPr>
            <p:nvPr/>
          </p:nvSpPr>
          <p:spPr bwMode="auto">
            <a:xfrm>
              <a:off x="450" y="301"/>
              <a:ext cx="1464" cy="1919"/>
            </a:xfrm>
            <a:custGeom>
              <a:avLst/>
              <a:gdLst>
                <a:gd name="T0" fmla="*/ 0 w 1464"/>
                <a:gd name="T1" fmla="*/ 0 h 1919"/>
                <a:gd name="T2" fmla="*/ 1464 w 1464"/>
                <a:gd name="T3" fmla="*/ 1919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4" h="1919">
                  <a:moveTo>
                    <a:pt x="0" y="0"/>
                  </a:moveTo>
                  <a:lnTo>
                    <a:pt x="1464" y="1919"/>
                  </a:lnTo>
                </a:path>
              </a:pathLst>
            </a:cu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0686" name="Text Box 30"/>
          <p:cNvSpPr txBox="1">
            <a:spLocks noChangeArrowheads="1"/>
          </p:cNvSpPr>
          <p:nvPr/>
        </p:nvSpPr>
        <p:spPr bwMode="auto">
          <a:xfrm>
            <a:off x="3779838" y="3213100"/>
            <a:ext cx="51133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Y</a:t>
            </a:r>
            <a:r>
              <a:rPr lang="ru-RU" altLang="ru-RU" b="0">
                <a:solidFill>
                  <a:srgbClr val="000000"/>
                </a:solidFill>
              </a:rPr>
              <a:t> – разломы, параллельные направлению максимальных тангенциальных напряжений (</a:t>
            </a:r>
            <a:r>
              <a:rPr lang="ru-RU" altLang="ru-RU">
                <a:solidFill>
                  <a:srgbClr val="000000"/>
                </a:solidFill>
              </a:rPr>
              <a:t>Y-сколы</a:t>
            </a:r>
            <a:r>
              <a:rPr lang="ru-RU" altLang="ru-RU" b="0">
                <a:solidFill>
                  <a:srgbClr val="000000"/>
                </a:solidFill>
              </a:rPr>
              <a:t>, или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генеральные сдвиги</a:t>
            </a:r>
            <a:r>
              <a:rPr lang="ru-RU" altLang="ru-RU" b="0">
                <a:solidFill>
                  <a:srgbClr val="000000"/>
                </a:solidFill>
              </a:rPr>
              <a:t>). В данном случае – правые!</a:t>
            </a:r>
          </a:p>
        </p:txBody>
      </p:sp>
      <p:sp>
        <p:nvSpPr>
          <p:cNvPr id="710687" name="Text Box 31"/>
          <p:cNvSpPr txBox="1">
            <a:spLocks noChangeArrowheads="1"/>
          </p:cNvSpPr>
          <p:nvPr/>
        </p:nvSpPr>
        <p:spPr bwMode="auto">
          <a:xfrm>
            <a:off x="0" y="4322763"/>
            <a:ext cx="914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R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R-сколы</a:t>
            </a:r>
            <a:r>
              <a:rPr lang="ru-RU" altLang="ru-RU" b="0">
                <a:solidFill>
                  <a:srgbClr val="000000"/>
                </a:solidFill>
              </a:rPr>
              <a:t>, или </a:t>
            </a:r>
            <a:r>
              <a:rPr lang="ru-RU" altLang="ru-RU">
                <a:solidFill>
                  <a:srgbClr val="000000"/>
                </a:solidFill>
              </a:rPr>
              <a:t>сколы Риделя</a:t>
            </a:r>
            <a:r>
              <a:rPr lang="ru-RU" altLang="ru-RU" b="0">
                <a:solidFill>
                  <a:srgbClr val="000000"/>
                </a:solidFill>
              </a:rPr>
              <a:t> (синтетические сдвиги под 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+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/ 2</a:t>
            </a:r>
            <a:r>
              <a:rPr lang="ru-RU" altLang="ru-RU" b="0">
                <a:solidFill>
                  <a:srgbClr val="000000"/>
                </a:solidFill>
              </a:rPr>
              <a:t>  к направлению генерального сдвига). В данном случае – тоже правые!</a:t>
            </a:r>
          </a:p>
        </p:txBody>
      </p:sp>
      <p:sp>
        <p:nvSpPr>
          <p:cNvPr id="710691" name="Text Box 35"/>
          <p:cNvSpPr txBox="1">
            <a:spLocks noChangeArrowheads="1"/>
          </p:cNvSpPr>
          <p:nvPr/>
        </p:nvSpPr>
        <p:spPr bwMode="auto">
          <a:xfrm>
            <a:off x="0" y="6192838"/>
            <a:ext cx="9144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T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трещины отрыва</a:t>
            </a:r>
            <a:r>
              <a:rPr lang="ru-RU" altLang="ru-RU" b="0">
                <a:solidFill>
                  <a:srgbClr val="000000"/>
                </a:solidFill>
              </a:rPr>
              <a:t> (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</a:t>
            </a:r>
            <a:r>
              <a:rPr lang="ru-RU" altLang="ru-RU">
                <a:solidFill>
                  <a:srgbClr val="000000"/>
                </a:solidFill>
              </a:rPr>
              <a:t> ≈ 45°</a:t>
            </a:r>
            <a:r>
              <a:rPr lang="ru-RU" altLang="ru-RU" b="0">
                <a:solidFill>
                  <a:srgbClr val="000000"/>
                </a:solidFill>
              </a:rPr>
              <a:t> к генеральному сдвигу</a:t>
            </a:r>
            <a:r>
              <a:rPr lang="en-US" altLang="ru-RU" b="0">
                <a:solidFill>
                  <a:srgbClr val="000000"/>
                </a:solidFill>
              </a:rPr>
              <a:t>)</a:t>
            </a:r>
            <a:r>
              <a:rPr lang="ru-RU" altLang="ru-RU" b="0">
                <a:solidFill>
                  <a:srgbClr val="000000"/>
                </a:solidFill>
              </a:rPr>
              <a:t>. Образуются ортогонально к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0">
                <a:solidFill>
                  <a:srgbClr val="000000"/>
                </a:solidFill>
              </a:rPr>
              <a:t>напряжению растяжения и вдоль напряжения сжатия.</a:t>
            </a:r>
          </a:p>
        </p:txBody>
      </p:sp>
      <p:grpSp>
        <p:nvGrpSpPr>
          <p:cNvPr id="710728" name="Group 72"/>
          <p:cNvGrpSpPr>
            <a:grpSpLocks/>
          </p:cNvGrpSpPr>
          <p:nvPr/>
        </p:nvGrpSpPr>
        <p:grpSpPr bwMode="auto">
          <a:xfrm>
            <a:off x="179388" y="115887"/>
            <a:ext cx="3400425" cy="3492500"/>
            <a:chOff x="113" y="146"/>
            <a:chExt cx="2142" cy="2200"/>
          </a:xfrm>
        </p:grpSpPr>
        <p:sp>
          <p:nvSpPr>
            <p:cNvPr id="710679" name="Text Box 23"/>
            <p:cNvSpPr txBox="1">
              <a:spLocks noChangeArrowheads="1"/>
            </p:cNvSpPr>
            <p:nvPr/>
          </p:nvSpPr>
          <p:spPr bwMode="auto">
            <a:xfrm>
              <a:off x="1429" y="146"/>
              <a:ext cx="32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5000"/>
                </a:lnSpc>
              </a:pPr>
              <a:r>
                <a:rPr lang="ru-RU" altLang="ru-RU" sz="3600" dirty="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</a:t>
              </a:r>
              <a:r>
                <a:rPr lang="ru-RU" altLang="ru-RU" sz="2400" baseline="-25000" dirty="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10680" name="Text Box 24"/>
            <p:cNvSpPr txBox="1">
              <a:spLocks noChangeArrowheads="1"/>
            </p:cNvSpPr>
            <p:nvPr/>
          </p:nvSpPr>
          <p:spPr bwMode="auto">
            <a:xfrm>
              <a:off x="1111" y="2115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36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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10681" name="AutoShape 25"/>
            <p:cNvSpPr>
              <a:spLocks noChangeArrowheads="1"/>
            </p:cNvSpPr>
            <p:nvPr/>
          </p:nvSpPr>
          <p:spPr bwMode="auto">
            <a:xfrm rot="16695007">
              <a:off x="907" y="2022"/>
              <a:ext cx="230" cy="329"/>
            </a:xfrm>
            <a:prstGeom prst="rightArrow">
              <a:avLst>
                <a:gd name="adj1" fmla="val 61806"/>
                <a:gd name="adj2" fmla="val 485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0682" name="AutoShape 26"/>
            <p:cNvSpPr>
              <a:spLocks noChangeArrowheads="1"/>
            </p:cNvSpPr>
            <p:nvPr/>
          </p:nvSpPr>
          <p:spPr bwMode="auto">
            <a:xfrm rot="16896976" flipH="1" flipV="1">
              <a:off x="1226" y="154"/>
              <a:ext cx="230" cy="329"/>
            </a:xfrm>
            <a:prstGeom prst="rightArrow">
              <a:avLst>
                <a:gd name="adj1" fmla="val 61806"/>
                <a:gd name="adj2" fmla="val 485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0683" name="Text Box 27"/>
            <p:cNvSpPr txBox="1">
              <a:spLocks noChangeArrowheads="1"/>
            </p:cNvSpPr>
            <p:nvPr/>
          </p:nvSpPr>
          <p:spPr bwMode="auto">
            <a:xfrm>
              <a:off x="1927" y="1071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36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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710684" name="Text Box 28"/>
            <p:cNvSpPr txBox="1">
              <a:spLocks noChangeArrowheads="1"/>
            </p:cNvSpPr>
            <p:nvPr/>
          </p:nvSpPr>
          <p:spPr bwMode="auto">
            <a:xfrm>
              <a:off x="113" y="1117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36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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710701" name="AutoShape 45"/>
            <p:cNvSpPr>
              <a:spLocks noChangeAspect="1" noChangeArrowheads="1"/>
            </p:cNvSpPr>
            <p:nvPr/>
          </p:nvSpPr>
          <p:spPr bwMode="auto">
            <a:xfrm rot="568284">
              <a:off x="1614" y="1253"/>
              <a:ext cx="510" cy="136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0702" name="AutoShape 46"/>
            <p:cNvSpPr>
              <a:spLocks noChangeAspect="1" noChangeArrowheads="1"/>
            </p:cNvSpPr>
            <p:nvPr/>
          </p:nvSpPr>
          <p:spPr bwMode="auto">
            <a:xfrm rot="568284" flipH="1" flipV="1">
              <a:off x="117" y="1004"/>
              <a:ext cx="510" cy="136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0710" name="Text Box 54"/>
            <p:cNvSpPr txBox="1">
              <a:spLocks noChangeArrowheads="1"/>
            </p:cNvSpPr>
            <p:nvPr/>
          </p:nvSpPr>
          <p:spPr bwMode="auto">
            <a:xfrm rot="635982">
              <a:off x="249" y="1067"/>
              <a:ext cx="1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800">
                  <a:solidFill>
                    <a:srgbClr val="000000"/>
                  </a:solidFill>
                  <a:sym typeface="Symbol" panose="05050102010706020507" pitchFamily="18" charset="2"/>
                </a:rPr>
                <a:t></a:t>
              </a:r>
            </a:p>
          </p:txBody>
        </p:sp>
      </p:grpSp>
      <p:grpSp>
        <p:nvGrpSpPr>
          <p:cNvPr id="710723" name="Group 67"/>
          <p:cNvGrpSpPr>
            <a:grpSpLocks/>
          </p:cNvGrpSpPr>
          <p:nvPr/>
        </p:nvGrpSpPr>
        <p:grpSpPr bwMode="auto">
          <a:xfrm>
            <a:off x="323850" y="836613"/>
            <a:ext cx="3070225" cy="2578100"/>
            <a:chOff x="204" y="527"/>
            <a:chExt cx="1934" cy="1624"/>
          </a:xfrm>
        </p:grpSpPr>
        <p:sp>
          <p:nvSpPr>
            <p:cNvPr id="710690" name="Freeform 34"/>
            <p:cNvSpPr>
              <a:spLocks/>
            </p:cNvSpPr>
            <p:nvPr/>
          </p:nvSpPr>
          <p:spPr bwMode="auto">
            <a:xfrm>
              <a:off x="426" y="666"/>
              <a:ext cx="1632" cy="1284"/>
            </a:xfrm>
            <a:custGeom>
              <a:avLst/>
              <a:gdLst>
                <a:gd name="T0" fmla="*/ 0 w 1632"/>
                <a:gd name="T1" fmla="*/ 0 h 1284"/>
                <a:gd name="T2" fmla="*/ 1632 w 1632"/>
                <a:gd name="T3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2" h="1284">
                  <a:moveTo>
                    <a:pt x="0" y="0"/>
                  </a:moveTo>
                  <a:lnTo>
                    <a:pt x="1632" y="1284"/>
                  </a:lnTo>
                </a:path>
              </a:pathLst>
            </a:cu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0700" name="Text Box 44"/>
            <p:cNvSpPr txBox="1">
              <a:spLocks noChangeArrowheads="1"/>
            </p:cNvSpPr>
            <p:nvPr/>
          </p:nvSpPr>
          <p:spPr bwMode="auto">
            <a:xfrm>
              <a:off x="204" y="527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381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000" b="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P</a:t>
              </a:r>
              <a:endParaRPr lang="ru-RU" altLang="ru-RU" sz="2000" b="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710705" name="Picture 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83"/>
            <a:stretch>
              <a:fillRect/>
            </a:stretch>
          </p:blipFill>
          <p:spPr bwMode="auto">
            <a:xfrm rot="2271972">
              <a:off x="476" y="663"/>
              <a:ext cx="268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706" name="Picture 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04250">
              <a:off x="385" y="817"/>
              <a:ext cx="268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0713" name="Freeform 57"/>
            <p:cNvSpPr>
              <a:spLocks/>
            </p:cNvSpPr>
            <p:nvPr/>
          </p:nvSpPr>
          <p:spPr bwMode="auto">
            <a:xfrm rot="11567413">
              <a:off x="1831" y="1887"/>
              <a:ext cx="160" cy="207"/>
            </a:xfrm>
            <a:custGeom>
              <a:avLst/>
              <a:gdLst>
                <a:gd name="T0" fmla="*/ 160 w 160"/>
                <a:gd name="T1" fmla="*/ 0 h 253"/>
                <a:gd name="T2" fmla="*/ 25 w 160"/>
                <a:gd name="T3" fmla="*/ 93 h 253"/>
                <a:gd name="T4" fmla="*/ 12 w 160"/>
                <a:gd name="T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253">
                  <a:moveTo>
                    <a:pt x="160" y="0"/>
                  </a:moveTo>
                  <a:cubicBezTo>
                    <a:pt x="137" y="16"/>
                    <a:pt x="50" y="51"/>
                    <a:pt x="25" y="93"/>
                  </a:cubicBezTo>
                  <a:cubicBezTo>
                    <a:pt x="0" y="135"/>
                    <a:pt x="15" y="220"/>
                    <a:pt x="12" y="25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1882" y="2024"/>
              <a:ext cx="25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ru-RU" sz="1200">
                  <a:solidFill>
                    <a:srgbClr val="000000"/>
                  </a:solidFill>
                  <a:sym typeface="Symbol" panose="05050102010706020507" pitchFamily="18" charset="2"/>
                </a:rPr>
                <a:t></a:t>
              </a:r>
              <a:r>
                <a:rPr lang="ru-RU" altLang="ru-RU" sz="1200">
                  <a:solidFill>
                    <a:srgbClr val="000000"/>
                  </a:solidFill>
                  <a:sym typeface="Symbol" panose="05050102010706020507" pitchFamily="18" charset="2"/>
                </a:rPr>
                <a:t>2</a:t>
              </a:r>
              <a:endParaRPr lang="en-US" altLang="ru-RU" sz="12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710722" name="Group 66"/>
          <p:cNvGrpSpPr>
            <a:grpSpLocks/>
          </p:cNvGrpSpPr>
          <p:nvPr/>
        </p:nvGrpSpPr>
        <p:grpSpPr bwMode="auto">
          <a:xfrm>
            <a:off x="1042988" y="368300"/>
            <a:ext cx="1774825" cy="3194050"/>
            <a:chOff x="657" y="232"/>
            <a:chExt cx="1118" cy="2012"/>
          </a:xfrm>
        </p:grpSpPr>
        <p:sp>
          <p:nvSpPr>
            <p:cNvPr id="710689" name="Freeform 33"/>
            <p:cNvSpPr>
              <a:spLocks/>
            </p:cNvSpPr>
            <p:nvPr/>
          </p:nvSpPr>
          <p:spPr bwMode="auto">
            <a:xfrm>
              <a:off x="858" y="426"/>
              <a:ext cx="696" cy="1818"/>
            </a:xfrm>
            <a:custGeom>
              <a:avLst/>
              <a:gdLst>
                <a:gd name="T0" fmla="*/ 0 w 696"/>
                <a:gd name="T1" fmla="*/ 0 h 1818"/>
                <a:gd name="T2" fmla="*/ 696 w 696"/>
                <a:gd name="T3" fmla="*/ 1818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6" h="1818">
                  <a:moveTo>
                    <a:pt x="0" y="0"/>
                  </a:moveTo>
                  <a:lnTo>
                    <a:pt x="696" y="1818"/>
                  </a:lnTo>
                </a:path>
              </a:pathLst>
            </a:cu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0698" name="Text Box 42"/>
            <p:cNvSpPr txBox="1">
              <a:spLocks noChangeArrowheads="1"/>
            </p:cNvSpPr>
            <p:nvPr/>
          </p:nvSpPr>
          <p:spPr bwMode="auto">
            <a:xfrm>
              <a:off x="657" y="23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000" b="0">
                  <a:solidFill>
                    <a:srgbClr val="000000"/>
                  </a:solidFill>
                  <a:latin typeface="Arial Black" panose="020B0A04020102020204" pitchFamily="34" charset="0"/>
                </a:rPr>
                <a:t>R</a:t>
              </a:r>
              <a:endPara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710703" name="Picture 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8"/>
            <a:stretch>
              <a:fillRect/>
            </a:stretch>
          </p:blipFill>
          <p:spPr bwMode="auto">
            <a:xfrm rot="-1185747">
              <a:off x="929" y="346"/>
              <a:ext cx="7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704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85747">
              <a:off x="793" y="436"/>
              <a:ext cx="7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0711" name="Freeform 55"/>
            <p:cNvSpPr>
              <a:spLocks/>
            </p:cNvSpPr>
            <p:nvPr/>
          </p:nvSpPr>
          <p:spPr bwMode="auto">
            <a:xfrm rot="12369694">
              <a:off x="1524" y="1889"/>
              <a:ext cx="160" cy="227"/>
            </a:xfrm>
            <a:custGeom>
              <a:avLst/>
              <a:gdLst>
                <a:gd name="T0" fmla="*/ 160 w 160"/>
                <a:gd name="T1" fmla="*/ 0 h 253"/>
                <a:gd name="T2" fmla="*/ 25 w 160"/>
                <a:gd name="T3" fmla="*/ 93 h 253"/>
                <a:gd name="T4" fmla="*/ 12 w 160"/>
                <a:gd name="T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253">
                  <a:moveTo>
                    <a:pt x="160" y="0"/>
                  </a:moveTo>
                  <a:cubicBezTo>
                    <a:pt x="137" y="16"/>
                    <a:pt x="50" y="51"/>
                    <a:pt x="25" y="93"/>
                  </a:cubicBezTo>
                  <a:cubicBezTo>
                    <a:pt x="0" y="135"/>
                    <a:pt x="15" y="220"/>
                    <a:pt x="12" y="25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0715" name="Text Box 59"/>
            <p:cNvSpPr txBox="1">
              <a:spLocks noChangeArrowheads="1"/>
            </p:cNvSpPr>
            <p:nvPr/>
          </p:nvSpPr>
          <p:spPr bwMode="auto">
            <a:xfrm>
              <a:off x="1519" y="2069"/>
              <a:ext cx="25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ru-RU" sz="1200">
                  <a:solidFill>
                    <a:srgbClr val="000000"/>
                  </a:solidFill>
                  <a:sym typeface="Symbol" panose="05050102010706020507" pitchFamily="18" charset="2"/>
                </a:rPr>
                <a:t></a:t>
              </a:r>
              <a:r>
                <a:rPr lang="ru-RU" altLang="ru-RU" sz="1200">
                  <a:solidFill>
                    <a:srgbClr val="000000"/>
                  </a:solidFill>
                  <a:sym typeface="Symbol" panose="05050102010706020507" pitchFamily="18" charset="2"/>
                </a:rPr>
                <a:t>2</a:t>
              </a:r>
              <a:endParaRPr lang="en-US" altLang="ru-RU" sz="12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710727" name="Group 71"/>
          <p:cNvGrpSpPr>
            <a:grpSpLocks/>
          </p:cNvGrpSpPr>
          <p:nvPr/>
        </p:nvGrpSpPr>
        <p:grpSpPr bwMode="auto">
          <a:xfrm>
            <a:off x="1471613" y="549275"/>
            <a:ext cx="804862" cy="2590800"/>
            <a:chOff x="927" y="346"/>
            <a:chExt cx="507" cy="1632"/>
          </a:xfrm>
        </p:grpSpPr>
        <p:sp>
          <p:nvSpPr>
            <p:cNvPr id="710674" name="Text Box 18"/>
            <p:cNvSpPr txBox="1">
              <a:spLocks noChangeArrowheads="1"/>
            </p:cNvSpPr>
            <p:nvPr/>
          </p:nvSpPr>
          <p:spPr bwMode="auto">
            <a:xfrm>
              <a:off x="1202" y="34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381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2000" b="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  <p:grpSp>
          <p:nvGrpSpPr>
            <p:cNvPr id="710716" name="Group 60"/>
            <p:cNvGrpSpPr>
              <a:grpSpLocks/>
            </p:cNvGrpSpPr>
            <p:nvPr/>
          </p:nvGrpSpPr>
          <p:grpSpPr bwMode="auto">
            <a:xfrm rot="-185833">
              <a:off x="977" y="568"/>
              <a:ext cx="370" cy="1410"/>
              <a:chOff x="975" y="569"/>
              <a:chExt cx="370" cy="1342"/>
            </a:xfrm>
          </p:grpSpPr>
          <p:sp>
            <p:nvSpPr>
              <p:cNvPr id="710693" name="Line 37"/>
              <p:cNvSpPr>
                <a:spLocks noChangeShapeType="1"/>
              </p:cNvSpPr>
              <p:nvPr/>
            </p:nvSpPr>
            <p:spPr bwMode="auto">
              <a:xfrm flipH="1">
                <a:off x="975" y="569"/>
                <a:ext cx="319" cy="13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709" name="Line 53"/>
              <p:cNvSpPr>
                <a:spLocks noChangeShapeType="1"/>
              </p:cNvSpPr>
              <p:nvPr/>
            </p:nvSpPr>
            <p:spPr bwMode="auto">
              <a:xfrm flipH="1">
                <a:off x="1026" y="572"/>
                <a:ext cx="319" cy="13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0719" name="Freeform 63"/>
            <p:cNvSpPr>
              <a:spLocks/>
            </p:cNvSpPr>
            <p:nvPr/>
          </p:nvSpPr>
          <p:spPr bwMode="auto">
            <a:xfrm>
              <a:off x="927" y="856"/>
              <a:ext cx="291" cy="80"/>
            </a:xfrm>
            <a:custGeom>
              <a:avLst/>
              <a:gdLst>
                <a:gd name="T0" fmla="*/ 291 w 291"/>
                <a:gd name="T1" fmla="*/ 65 h 80"/>
                <a:gd name="T2" fmla="*/ 141 w 291"/>
                <a:gd name="T3" fmla="*/ 2 h 80"/>
                <a:gd name="T4" fmla="*/ 0 w 291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" h="80">
                  <a:moveTo>
                    <a:pt x="291" y="65"/>
                  </a:moveTo>
                  <a:cubicBezTo>
                    <a:pt x="266" y="55"/>
                    <a:pt x="189" y="0"/>
                    <a:pt x="141" y="2"/>
                  </a:cubicBezTo>
                  <a:cubicBezTo>
                    <a:pt x="93" y="4"/>
                    <a:pt x="29" y="64"/>
                    <a:pt x="0" y="8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0720" name="Text Box 64"/>
            <p:cNvSpPr txBox="1">
              <a:spLocks noChangeArrowheads="1"/>
            </p:cNvSpPr>
            <p:nvPr/>
          </p:nvSpPr>
          <p:spPr bwMode="auto">
            <a:xfrm>
              <a:off x="986" y="759"/>
              <a:ext cx="263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1400">
                  <a:solidFill>
                    <a:srgbClr val="000000"/>
                  </a:solidFill>
                </a:rPr>
                <a:t>45</a:t>
              </a:r>
              <a:r>
                <a:rPr lang="ru-RU" altLang="ru-RU" sz="1400">
                  <a:solidFill>
                    <a:srgbClr val="000000"/>
                  </a:solidFill>
                  <a:sym typeface="Symbol" panose="05050102010706020507" pitchFamily="18" charset="2"/>
                </a:rPr>
                <a:t></a:t>
              </a:r>
              <a:endParaRPr lang="en-US" altLang="ru-RU" sz="14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710724" name="Text Box 68"/>
          <p:cNvSpPr txBox="1">
            <a:spLocks noChangeArrowheads="1"/>
          </p:cNvSpPr>
          <p:nvPr/>
        </p:nvSpPr>
        <p:spPr bwMode="auto">
          <a:xfrm>
            <a:off x="36513" y="4916488"/>
            <a:ext cx="910748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P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Р-сколы</a:t>
            </a:r>
            <a:r>
              <a:rPr lang="ru-RU" altLang="ru-RU" b="0">
                <a:solidFill>
                  <a:srgbClr val="000000"/>
                </a:solidFill>
              </a:rPr>
              <a:t>, или </a:t>
            </a:r>
            <a:r>
              <a:rPr lang="ru-RU" altLang="ru-RU">
                <a:solidFill>
                  <a:srgbClr val="000000"/>
                </a:solidFill>
              </a:rPr>
              <a:t>вторичные сколы Риделя</a:t>
            </a:r>
            <a:r>
              <a:rPr lang="ru-RU" altLang="ru-RU" b="0">
                <a:solidFill>
                  <a:srgbClr val="000000"/>
                </a:solidFill>
              </a:rPr>
              <a:t> (синтетические сдвиги под 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- </a:t>
            </a:r>
            <a:r>
              <a:rPr lang="ru-RU" altLang="ru-RU">
                <a:solidFill>
                  <a:srgbClr val="000000"/>
                </a:solidFill>
              </a:rPr>
              <a:t>/ 2</a:t>
            </a:r>
            <a:r>
              <a:rPr lang="ru-RU" altLang="ru-RU" b="0">
                <a:solidFill>
                  <a:srgbClr val="000000"/>
                </a:solidFill>
              </a:rPr>
              <a:t>  к направлению генерального сдвига). В данном случае – тоже правые!</a:t>
            </a:r>
          </a:p>
        </p:txBody>
      </p:sp>
      <p:sp>
        <p:nvSpPr>
          <p:cNvPr id="710718" name="Rectangle 62"/>
          <p:cNvSpPr>
            <a:spLocks noChangeArrowheads="1"/>
          </p:cNvSpPr>
          <p:nvPr/>
        </p:nvSpPr>
        <p:spPr bwMode="auto">
          <a:xfrm>
            <a:off x="1619250" y="2492375"/>
            <a:ext cx="2159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0712" name="Text Box 56"/>
          <p:cNvSpPr txBox="1">
            <a:spLocks noChangeArrowheads="1"/>
          </p:cNvSpPr>
          <p:nvPr/>
        </p:nvSpPr>
        <p:spPr bwMode="auto">
          <a:xfrm>
            <a:off x="1430338" y="2565400"/>
            <a:ext cx="6937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ru-RU" sz="1200">
                <a:solidFill>
                  <a:srgbClr val="000000"/>
                </a:solidFill>
              </a:rPr>
              <a:t>90</a:t>
            </a:r>
            <a:r>
              <a:rPr lang="ru-RU" altLang="ru-RU" sz="1200">
                <a:solidFill>
                  <a:srgbClr val="000000"/>
                </a:solidFill>
                <a:sym typeface="Symbol" panose="05050102010706020507" pitchFamily="18" charset="2"/>
              </a:rPr>
              <a:t>–</a:t>
            </a:r>
            <a:r>
              <a:rPr lang="en-US" altLang="ru-RU" sz="1200">
                <a:solidFill>
                  <a:srgbClr val="000000"/>
                </a:solidFill>
                <a:sym typeface="Symbol" panose="05050102010706020507" pitchFamily="18" charset="2"/>
              </a:rPr>
              <a:t> </a:t>
            </a:r>
            <a:r>
              <a:rPr lang="ru-RU" altLang="ru-RU" sz="12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endParaRPr lang="en-US" altLang="ru-RU" sz="1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710725" name="Group 69"/>
          <p:cNvGrpSpPr>
            <a:grpSpLocks/>
          </p:cNvGrpSpPr>
          <p:nvPr/>
        </p:nvGrpSpPr>
        <p:grpSpPr bwMode="auto">
          <a:xfrm rot="-443536">
            <a:off x="996950" y="981075"/>
            <a:ext cx="1865313" cy="1847850"/>
            <a:chOff x="628" y="618"/>
            <a:chExt cx="1175" cy="1164"/>
          </a:xfrm>
        </p:grpSpPr>
        <p:sp>
          <p:nvSpPr>
            <p:cNvPr id="710692" name="Line 36"/>
            <p:cNvSpPr>
              <a:spLocks noChangeShapeType="1"/>
            </p:cNvSpPr>
            <p:nvPr/>
          </p:nvSpPr>
          <p:spPr bwMode="auto">
            <a:xfrm flipV="1">
              <a:off x="628" y="845"/>
              <a:ext cx="937" cy="93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0699" name="Text Box 43"/>
            <p:cNvSpPr txBox="1">
              <a:spLocks noChangeArrowheads="1"/>
            </p:cNvSpPr>
            <p:nvPr/>
          </p:nvSpPr>
          <p:spPr bwMode="auto">
            <a:xfrm>
              <a:off x="1519" y="618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000" b="0">
                  <a:solidFill>
                    <a:srgbClr val="000000"/>
                  </a:solidFill>
                  <a:latin typeface="Arial Black" panose="020B0A04020102020204" pitchFamily="34" charset="0"/>
                </a:rPr>
                <a:t>R'</a:t>
              </a:r>
              <a:endPara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710707" name="Picture 5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1371">
              <a:off x="1429" y="948"/>
              <a:ext cx="268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708" name="Picture 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81371">
              <a:off x="1292" y="817"/>
              <a:ext cx="268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0717" name="Freeform 61"/>
          <p:cNvSpPr>
            <a:spLocks/>
          </p:cNvSpPr>
          <p:nvPr/>
        </p:nvSpPr>
        <p:spPr bwMode="auto">
          <a:xfrm>
            <a:off x="1547813" y="2357438"/>
            <a:ext cx="642937" cy="214312"/>
          </a:xfrm>
          <a:custGeom>
            <a:avLst/>
            <a:gdLst>
              <a:gd name="T0" fmla="*/ 0 w 405"/>
              <a:gd name="T1" fmla="*/ 0 h 135"/>
              <a:gd name="T2" fmla="*/ 171 w 405"/>
              <a:gd name="T3" fmla="*/ 129 h 135"/>
              <a:gd name="T4" fmla="*/ 405 w 405"/>
              <a:gd name="T5" fmla="*/ 3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135">
                <a:moveTo>
                  <a:pt x="0" y="0"/>
                </a:moveTo>
                <a:cubicBezTo>
                  <a:pt x="29" y="21"/>
                  <a:pt x="104" y="123"/>
                  <a:pt x="171" y="129"/>
                </a:cubicBezTo>
                <a:cubicBezTo>
                  <a:pt x="238" y="135"/>
                  <a:pt x="356" y="58"/>
                  <a:pt x="405" y="39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0729" name="Freeform 73"/>
          <p:cNvSpPr>
            <a:spLocks/>
          </p:cNvSpPr>
          <p:nvPr/>
        </p:nvSpPr>
        <p:spPr bwMode="auto">
          <a:xfrm>
            <a:off x="114300" y="1808163"/>
            <a:ext cx="1638300" cy="2046287"/>
          </a:xfrm>
          <a:custGeom>
            <a:avLst/>
            <a:gdLst>
              <a:gd name="T0" fmla="*/ 0 w 1032"/>
              <a:gd name="T1" fmla="*/ 0 h 1289"/>
              <a:gd name="T2" fmla="*/ 1032 w 1032"/>
              <a:gd name="T3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32" h="1289">
                <a:moveTo>
                  <a:pt x="0" y="0"/>
                </a:moveTo>
                <a:lnTo>
                  <a:pt x="1032" y="1289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0730" name="Freeform 74"/>
          <p:cNvSpPr>
            <a:spLocks/>
          </p:cNvSpPr>
          <p:nvPr/>
        </p:nvSpPr>
        <p:spPr bwMode="auto">
          <a:xfrm>
            <a:off x="2051050" y="115888"/>
            <a:ext cx="1638300" cy="2046287"/>
          </a:xfrm>
          <a:custGeom>
            <a:avLst/>
            <a:gdLst>
              <a:gd name="T0" fmla="*/ 0 w 1032"/>
              <a:gd name="T1" fmla="*/ 0 h 1289"/>
              <a:gd name="T2" fmla="*/ 1032 w 1032"/>
              <a:gd name="T3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32" h="1289">
                <a:moveTo>
                  <a:pt x="0" y="0"/>
                </a:moveTo>
                <a:lnTo>
                  <a:pt x="1032" y="1289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8" grpId="0"/>
      <p:bldP spid="710686" grpId="0"/>
      <p:bldP spid="710687" grpId="0"/>
      <p:bldP spid="710691" grpId="0"/>
      <p:bldP spid="710724" grpId="0"/>
      <p:bldP spid="710718" grpId="0" animBg="1"/>
      <p:bldP spid="710712" grpId="0"/>
      <p:bldP spid="7107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1" name="Rectangle 41"/>
          <p:cNvSpPr>
            <a:spLocks noChangeArrowheads="1"/>
          </p:cNvSpPr>
          <p:nvPr/>
        </p:nvSpPr>
        <p:spPr bwMode="auto">
          <a:xfrm>
            <a:off x="8748713" y="188913"/>
            <a:ext cx="395287" cy="6264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96347" name="Picture 27" descr="SS-devel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"/>
          <a:stretch>
            <a:fillRect/>
          </a:stretch>
        </p:blipFill>
        <p:spPr bwMode="auto">
          <a:xfrm>
            <a:off x="4211638" y="188913"/>
            <a:ext cx="4625975" cy="6256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9" name="Text Box 29"/>
          <p:cNvSpPr txBox="1">
            <a:spLocks noChangeArrowheads="1"/>
          </p:cNvSpPr>
          <p:nvPr/>
        </p:nvSpPr>
        <p:spPr bwMode="auto">
          <a:xfrm>
            <a:off x="34925" y="404813"/>
            <a:ext cx="41052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b="0">
                <a:solidFill>
                  <a:srgbClr val="000000"/>
                </a:solidFill>
              </a:rPr>
              <a:t>В лабораторных экспериментах обычно моделируется жесткий фундамент, включающий разлом (например из двух жестких досок), перекрытый покровом осадочных пород (обычно это слой глины). </a:t>
            </a:r>
          </a:p>
          <a:p>
            <a:pPr algn="r">
              <a:lnSpc>
                <a:spcPct val="90000"/>
              </a:lnSpc>
            </a:pPr>
            <a:endParaRPr lang="ru-RU" altLang="ru-RU" b="0">
              <a:solidFill>
                <a:srgbClr val="000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altLang="ru-RU" b="0">
                <a:solidFill>
                  <a:srgbClr val="000000"/>
                </a:solidFill>
              </a:rPr>
              <a:t>Первыми структурами в перекрывающей глине оказываются эшелонированные сколы Риделя, причем их кулисное расположение прямо зависит от направления сдвигания в подстилающих досках – они образуют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левокулисное</a:t>
            </a:r>
            <a:r>
              <a:rPr lang="ru-RU" altLang="ru-RU" b="0">
                <a:solidFill>
                  <a:srgbClr val="000000"/>
                </a:solidFill>
              </a:rPr>
              <a:t> перекрытие </a:t>
            </a:r>
            <a:r>
              <a:rPr lang="ru-RU" altLang="ru-RU">
                <a:solidFill>
                  <a:srgbClr val="000000"/>
                </a:solidFill>
              </a:rPr>
              <a:t>при правом сдвиге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altLang="ru-RU" b="0">
                <a:solidFill>
                  <a:srgbClr val="000000"/>
                </a:solidFill>
              </a:rPr>
              <a:t>и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правокулисный</a:t>
            </a:r>
            <a:r>
              <a:rPr lang="ru-RU" altLang="ru-RU" b="0">
                <a:solidFill>
                  <a:srgbClr val="000000"/>
                </a:solidFill>
              </a:rPr>
              <a:t> ряд </a:t>
            </a:r>
          </a:p>
          <a:p>
            <a:pPr algn="r">
              <a:lnSpc>
                <a:spcPct val="90000"/>
              </a:lnSpc>
            </a:pPr>
            <a:r>
              <a:rPr lang="ru-RU" altLang="ru-RU">
                <a:solidFill>
                  <a:srgbClr val="000000"/>
                </a:solidFill>
              </a:rPr>
              <a:t>при левом сдвиге</a:t>
            </a:r>
            <a:r>
              <a:rPr lang="ru-RU" altLang="ru-RU" b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96363" name="Rectangle 43"/>
          <p:cNvSpPr>
            <a:spLocks noChangeArrowheads="1"/>
          </p:cNvSpPr>
          <p:nvPr/>
        </p:nvSpPr>
        <p:spPr bwMode="auto">
          <a:xfrm>
            <a:off x="4211638" y="188913"/>
            <a:ext cx="4932362" cy="6264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0" name="Rectangle 40"/>
          <p:cNvSpPr>
            <a:spLocks noChangeArrowheads="1"/>
          </p:cNvSpPr>
          <p:nvPr/>
        </p:nvSpPr>
        <p:spPr bwMode="auto">
          <a:xfrm>
            <a:off x="1692275" y="6021388"/>
            <a:ext cx="2808288" cy="473075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54000" bIns="36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В.Г. Талицкий, 1991 (цитируется по Арк.В. Тевелеву, 2005)</a:t>
            </a:r>
            <a:r>
              <a:rPr lang="en-US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96365" name="Rectangle 45"/>
          <p:cNvSpPr>
            <a:spLocks noChangeArrowheads="1"/>
          </p:cNvSpPr>
          <p:nvPr/>
        </p:nvSpPr>
        <p:spPr bwMode="auto">
          <a:xfrm>
            <a:off x="8474075" y="765175"/>
            <a:ext cx="288925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0" name="AutoShape 30"/>
          <p:cNvSpPr>
            <a:spLocks noChangeArrowheads="1"/>
          </p:cNvSpPr>
          <p:nvPr/>
        </p:nvSpPr>
        <p:spPr bwMode="auto">
          <a:xfrm>
            <a:off x="8675688" y="620713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1" name="AutoShape 31"/>
          <p:cNvSpPr>
            <a:spLocks noChangeArrowheads="1"/>
          </p:cNvSpPr>
          <p:nvPr/>
        </p:nvSpPr>
        <p:spPr bwMode="auto">
          <a:xfrm flipH="1">
            <a:off x="8675688" y="90805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6" name="Line 46"/>
          <p:cNvSpPr>
            <a:spLocks noChangeShapeType="1"/>
          </p:cNvSpPr>
          <p:nvPr/>
        </p:nvSpPr>
        <p:spPr bwMode="auto">
          <a:xfrm>
            <a:off x="8459788" y="873125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7" name="Rectangle 47"/>
          <p:cNvSpPr>
            <a:spLocks noChangeArrowheads="1"/>
          </p:cNvSpPr>
          <p:nvPr/>
        </p:nvSpPr>
        <p:spPr bwMode="auto">
          <a:xfrm>
            <a:off x="8456613" y="1916113"/>
            <a:ext cx="363537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8" name="Line 48"/>
          <p:cNvSpPr>
            <a:spLocks noChangeShapeType="1"/>
          </p:cNvSpPr>
          <p:nvPr/>
        </p:nvSpPr>
        <p:spPr bwMode="auto">
          <a:xfrm>
            <a:off x="8439150" y="2024063"/>
            <a:ext cx="5762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52" name="AutoShape 32"/>
          <p:cNvSpPr>
            <a:spLocks noChangeArrowheads="1"/>
          </p:cNvSpPr>
          <p:nvPr/>
        </p:nvSpPr>
        <p:spPr bwMode="auto">
          <a:xfrm>
            <a:off x="8675688" y="177323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3" name="AutoShape 33"/>
          <p:cNvSpPr>
            <a:spLocks noChangeArrowheads="1"/>
          </p:cNvSpPr>
          <p:nvPr/>
        </p:nvSpPr>
        <p:spPr bwMode="auto">
          <a:xfrm flipH="1">
            <a:off x="8675688" y="20605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9" name="Rectangle 49"/>
          <p:cNvSpPr>
            <a:spLocks noChangeArrowheads="1"/>
          </p:cNvSpPr>
          <p:nvPr/>
        </p:nvSpPr>
        <p:spPr bwMode="auto">
          <a:xfrm>
            <a:off x="8459788" y="3140075"/>
            <a:ext cx="363537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0" name="Line 50"/>
          <p:cNvSpPr>
            <a:spLocks noChangeShapeType="1"/>
          </p:cNvSpPr>
          <p:nvPr/>
        </p:nvSpPr>
        <p:spPr bwMode="auto">
          <a:xfrm>
            <a:off x="8442325" y="3248025"/>
            <a:ext cx="5762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54" name="AutoShape 34"/>
          <p:cNvSpPr>
            <a:spLocks noChangeArrowheads="1"/>
          </p:cNvSpPr>
          <p:nvPr/>
        </p:nvSpPr>
        <p:spPr bwMode="auto">
          <a:xfrm>
            <a:off x="8675688" y="299720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5" name="AutoShape 35"/>
          <p:cNvSpPr>
            <a:spLocks noChangeArrowheads="1"/>
          </p:cNvSpPr>
          <p:nvPr/>
        </p:nvSpPr>
        <p:spPr bwMode="auto">
          <a:xfrm flipH="1">
            <a:off x="8675688" y="328453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1" name="Rectangle 51"/>
          <p:cNvSpPr>
            <a:spLocks noChangeArrowheads="1"/>
          </p:cNvSpPr>
          <p:nvPr/>
        </p:nvSpPr>
        <p:spPr bwMode="auto">
          <a:xfrm>
            <a:off x="8456613" y="4221163"/>
            <a:ext cx="363537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2" name="Line 52"/>
          <p:cNvSpPr>
            <a:spLocks noChangeShapeType="1"/>
          </p:cNvSpPr>
          <p:nvPr/>
        </p:nvSpPr>
        <p:spPr bwMode="auto">
          <a:xfrm>
            <a:off x="8456613" y="4400550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56" name="AutoShape 36"/>
          <p:cNvSpPr>
            <a:spLocks noChangeArrowheads="1"/>
          </p:cNvSpPr>
          <p:nvPr/>
        </p:nvSpPr>
        <p:spPr bwMode="auto">
          <a:xfrm>
            <a:off x="8675688" y="414972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7" name="AutoShape 37"/>
          <p:cNvSpPr>
            <a:spLocks noChangeArrowheads="1"/>
          </p:cNvSpPr>
          <p:nvPr/>
        </p:nvSpPr>
        <p:spPr bwMode="auto">
          <a:xfrm flipH="1">
            <a:off x="8675688" y="4437063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3" name="Rectangle 53"/>
          <p:cNvSpPr>
            <a:spLocks noChangeArrowheads="1"/>
          </p:cNvSpPr>
          <p:nvPr/>
        </p:nvSpPr>
        <p:spPr bwMode="auto">
          <a:xfrm>
            <a:off x="8456613" y="5373688"/>
            <a:ext cx="363537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4" name="Line 54"/>
          <p:cNvSpPr>
            <a:spLocks noChangeShapeType="1"/>
          </p:cNvSpPr>
          <p:nvPr/>
        </p:nvSpPr>
        <p:spPr bwMode="auto">
          <a:xfrm>
            <a:off x="8456613" y="5551488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58" name="AutoShape 38"/>
          <p:cNvSpPr>
            <a:spLocks noChangeArrowheads="1"/>
          </p:cNvSpPr>
          <p:nvPr/>
        </p:nvSpPr>
        <p:spPr bwMode="auto">
          <a:xfrm>
            <a:off x="8675688" y="530225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9" name="AutoShape 39"/>
          <p:cNvSpPr>
            <a:spLocks noChangeArrowheads="1"/>
          </p:cNvSpPr>
          <p:nvPr/>
        </p:nvSpPr>
        <p:spPr bwMode="auto">
          <a:xfrm flipH="1">
            <a:off x="8675688" y="558958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6" name="Rectangle 56"/>
          <p:cNvSpPr>
            <a:spLocks noChangeArrowheads="1"/>
          </p:cNvSpPr>
          <p:nvPr/>
        </p:nvSpPr>
        <p:spPr bwMode="auto">
          <a:xfrm>
            <a:off x="6300788" y="404813"/>
            <a:ext cx="503237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7" name="Line 57"/>
          <p:cNvSpPr>
            <a:spLocks noChangeShapeType="1"/>
          </p:cNvSpPr>
          <p:nvPr/>
        </p:nvSpPr>
        <p:spPr bwMode="auto">
          <a:xfrm>
            <a:off x="6337300" y="620713"/>
            <a:ext cx="449263" cy="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78" name="Text Box 58"/>
          <p:cNvSpPr txBox="1">
            <a:spLocks noChangeArrowheads="1"/>
          </p:cNvSpPr>
          <p:nvPr/>
        </p:nvSpPr>
        <p:spPr bwMode="auto">
          <a:xfrm>
            <a:off x="6264275" y="33178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10 см</a:t>
            </a:r>
          </a:p>
        </p:txBody>
      </p:sp>
      <p:sp>
        <p:nvSpPr>
          <p:cNvPr id="696379" name="Oval 59"/>
          <p:cNvSpPr>
            <a:spLocks noChangeArrowheads="1"/>
          </p:cNvSpPr>
          <p:nvPr/>
        </p:nvSpPr>
        <p:spPr bwMode="auto">
          <a:xfrm>
            <a:off x="6659563" y="908050"/>
            <a:ext cx="3603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0" y="115888"/>
            <a:ext cx="4211638" cy="58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spcBef>
                <a:spcPct val="20000"/>
              </a:spcBef>
            </a:pPr>
            <a:r>
              <a:rPr lang="ru-RU" altLang="ru-RU" b="0">
                <a:solidFill>
                  <a:srgbClr val="000000"/>
                </a:solidFill>
              </a:rPr>
              <a:t>Направление сдвигания вдоль сколов R, P, Y то же самое,</a:t>
            </a:r>
          </a:p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 что и в разломе фундамента, </a:t>
            </a:r>
          </a:p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а по R’ — противоположное. </a:t>
            </a:r>
          </a:p>
          <a:p>
            <a:pPr algn="r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Все разломы, исключая надвиги, близки к вертикальным.</a:t>
            </a:r>
          </a:p>
          <a:p>
            <a:pPr algn="r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Сколы R и R’ составляют с основной зоной смещения углы (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</a:t>
            </a:r>
            <a:r>
              <a:rPr lang="ru-RU" altLang="ru-RU">
                <a:solidFill>
                  <a:srgbClr val="000000"/>
                </a:solidFill>
              </a:rPr>
              <a:t>2</a:t>
            </a:r>
            <a:r>
              <a:rPr lang="ru-RU" altLang="ru-RU" b="0">
                <a:solidFill>
                  <a:srgbClr val="000000"/>
                </a:solidFill>
              </a:rPr>
              <a:t>)° и </a:t>
            </a:r>
          </a:p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(</a:t>
            </a:r>
            <a:r>
              <a:rPr lang="ru-RU" altLang="ru-RU">
                <a:solidFill>
                  <a:srgbClr val="000000"/>
                </a:solidFill>
              </a:rPr>
              <a:t>90 – 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</a:t>
            </a:r>
            <a:r>
              <a:rPr lang="ru-RU" altLang="ru-RU">
                <a:solidFill>
                  <a:srgbClr val="000000"/>
                </a:solidFill>
              </a:rPr>
              <a:t>2</a:t>
            </a:r>
            <a:r>
              <a:rPr lang="ru-RU" altLang="ru-RU" b="0">
                <a:solidFill>
                  <a:srgbClr val="000000"/>
                </a:solidFill>
              </a:rPr>
              <a:t>)° соответственно,              где 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b="0">
                <a:solidFill>
                  <a:srgbClr val="000000"/>
                </a:solidFill>
              </a:rPr>
              <a:t> – угол внутреннего трения. </a:t>
            </a:r>
          </a:p>
          <a:p>
            <a:pPr algn="r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Это означает, что риделевские сколы ориентированы под углом </a:t>
            </a:r>
          </a:p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от 15° до 20° к генеральному сдвигу, </a:t>
            </a:r>
          </a:p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а R’ — под  углом от 60° до 75°.</a:t>
            </a:r>
          </a:p>
          <a:p>
            <a:pPr algn="r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При развитии системы риделевских сколов возникают сложно построенные сдвиговые зоны, составленные из разномасштабных линзовидных блоков. </a:t>
            </a:r>
          </a:p>
        </p:txBody>
      </p:sp>
      <p:sp>
        <p:nvSpPr>
          <p:cNvPr id="697361" name="Rectangle 17"/>
          <p:cNvSpPr>
            <a:spLocks noChangeArrowheads="1"/>
          </p:cNvSpPr>
          <p:nvPr/>
        </p:nvSpPr>
        <p:spPr bwMode="auto">
          <a:xfrm>
            <a:off x="8748713" y="476250"/>
            <a:ext cx="395287" cy="6264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97362" name="Picture 18" descr="SS-devel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"/>
          <a:stretch>
            <a:fillRect/>
          </a:stretch>
        </p:blipFill>
        <p:spPr bwMode="auto">
          <a:xfrm>
            <a:off x="4211638" y="476250"/>
            <a:ext cx="4625975" cy="6256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7363" name="Rectangle 19"/>
          <p:cNvSpPr>
            <a:spLocks noChangeArrowheads="1"/>
          </p:cNvSpPr>
          <p:nvPr/>
        </p:nvSpPr>
        <p:spPr bwMode="auto">
          <a:xfrm>
            <a:off x="4211638" y="476250"/>
            <a:ext cx="4932362" cy="6264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64" name="Rectangle 20"/>
          <p:cNvSpPr>
            <a:spLocks noChangeArrowheads="1"/>
          </p:cNvSpPr>
          <p:nvPr/>
        </p:nvSpPr>
        <p:spPr bwMode="auto">
          <a:xfrm>
            <a:off x="8474075" y="1052513"/>
            <a:ext cx="288925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65" name="AutoShape 21"/>
          <p:cNvSpPr>
            <a:spLocks noChangeArrowheads="1"/>
          </p:cNvSpPr>
          <p:nvPr/>
        </p:nvSpPr>
        <p:spPr bwMode="auto">
          <a:xfrm>
            <a:off x="8675688" y="90805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66" name="AutoShape 22"/>
          <p:cNvSpPr>
            <a:spLocks noChangeArrowheads="1"/>
          </p:cNvSpPr>
          <p:nvPr/>
        </p:nvSpPr>
        <p:spPr bwMode="auto">
          <a:xfrm flipH="1">
            <a:off x="8675688" y="119538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>
            <a:off x="8459788" y="1160463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7368" name="Rectangle 24"/>
          <p:cNvSpPr>
            <a:spLocks noChangeArrowheads="1"/>
          </p:cNvSpPr>
          <p:nvPr/>
        </p:nvSpPr>
        <p:spPr bwMode="auto">
          <a:xfrm>
            <a:off x="8456613" y="2203450"/>
            <a:ext cx="363537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8439150" y="2311400"/>
            <a:ext cx="5762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7370" name="AutoShape 26"/>
          <p:cNvSpPr>
            <a:spLocks noChangeArrowheads="1"/>
          </p:cNvSpPr>
          <p:nvPr/>
        </p:nvSpPr>
        <p:spPr bwMode="auto">
          <a:xfrm>
            <a:off x="8675688" y="20605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1" name="AutoShape 27"/>
          <p:cNvSpPr>
            <a:spLocks noChangeArrowheads="1"/>
          </p:cNvSpPr>
          <p:nvPr/>
        </p:nvSpPr>
        <p:spPr bwMode="auto">
          <a:xfrm flipH="1">
            <a:off x="8675688" y="2347913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2" name="Rectangle 28"/>
          <p:cNvSpPr>
            <a:spLocks noChangeArrowheads="1"/>
          </p:cNvSpPr>
          <p:nvPr/>
        </p:nvSpPr>
        <p:spPr bwMode="auto">
          <a:xfrm>
            <a:off x="8459788" y="3427413"/>
            <a:ext cx="363537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3" name="Line 29"/>
          <p:cNvSpPr>
            <a:spLocks noChangeShapeType="1"/>
          </p:cNvSpPr>
          <p:nvPr/>
        </p:nvSpPr>
        <p:spPr bwMode="auto">
          <a:xfrm>
            <a:off x="8442325" y="3535363"/>
            <a:ext cx="5762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7374" name="AutoShape 30"/>
          <p:cNvSpPr>
            <a:spLocks noChangeArrowheads="1"/>
          </p:cNvSpPr>
          <p:nvPr/>
        </p:nvSpPr>
        <p:spPr bwMode="auto">
          <a:xfrm>
            <a:off x="8675688" y="328453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5" name="AutoShape 31"/>
          <p:cNvSpPr>
            <a:spLocks noChangeArrowheads="1"/>
          </p:cNvSpPr>
          <p:nvPr/>
        </p:nvSpPr>
        <p:spPr bwMode="auto">
          <a:xfrm flipH="1">
            <a:off x="8675688" y="35718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6" name="Rectangle 32"/>
          <p:cNvSpPr>
            <a:spLocks noChangeArrowheads="1"/>
          </p:cNvSpPr>
          <p:nvPr/>
        </p:nvSpPr>
        <p:spPr bwMode="auto">
          <a:xfrm>
            <a:off x="8456613" y="4508500"/>
            <a:ext cx="363537" cy="287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7" name="Line 33"/>
          <p:cNvSpPr>
            <a:spLocks noChangeShapeType="1"/>
          </p:cNvSpPr>
          <p:nvPr/>
        </p:nvSpPr>
        <p:spPr bwMode="auto">
          <a:xfrm>
            <a:off x="8456613" y="4687888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7378" name="AutoShape 34"/>
          <p:cNvSpPr>
            <a:spLocks noChangeArrowheads="1"/>
          </p:cNvSpPr>
          <p:nvPr/>
        </p:nvSpPr>
        <p:spPr bwMode="auto">
          <a:xfrm>
            <a:off x="8675688" y="4437063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79" name="AutoShape 35"/>
          <p:cNvSpPr>
            <a:spLocks noChangeArrowheads="1"/>
          </p:cNvSpPr>
          <p:nvPr/>
        </p:nvSpPr>
        <p:spPr bwMode="auto">
          <a:xfrm flipH="1">
            <a:off x="8675688" y="472440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80" name="Rectangle 36"/>
          <p:cNvSpPr>
            <a:spLocks noChangeArrowheads="1"/>
          </p:cNvSpPr>
          <p:nvPr/>
        </p:nvSpPr>
        <p:spPr bwMode="auto">
          <a:xfrm>
            <a:off x="8456613" y="5661025"/>
            <a:ext cx="363537" cy="287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>
            <a:off x="8456613" y="5838825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7382" name="AutoShape 38"/>
          <p:cNvSpPr>
            <a:spLocks noChangeArrowheads="1"/>
          </p:cNvSpPr>
          <p:nvPr/>
        </p:nvSpPr>
        <p:spPr bwMode="auto">
          <a:xfrm>
            <a:off x="8675688" y="558958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83" name="AutoShape 39"/>
          <p:cNvSpPr>
            <a:spLocks noChangeArrowheads="1"/>
          </p:cNvSpPr>
          <p:nvPr/>
        </p:nvSpPr>
        <p:spPr bwMode="auto">
          <a:xfrm flipH="1">
            <a:off x="8675688" y="587692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84" name="Rectangle 40"/>
          <p:cNvSpPr>
            <a:spLocks noChangeArrowheads="1"/>
          </p:cNvSpPr>
          <p:nvPr/>
        </p:nvSpPr>
        <p:spPr bwMode="auto">
          <a:xfrm>
            <a:off x="1692275" y="6124575"/>
            <a:ext cx="2808288" cy="473075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54000" bIns="36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В.Г. Талицкий, 1991 (цитируется по Арк.В. Тевелеву, 2005)</a:t>
            </a:r>
            <a:r>
              <a:rPr lang="en-US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97387" name="Rectangle 43"/>
          <p:cNvSpPr>
            <a:spLocks noChangeArrowheads="1"/>
          </p:cNvSpPr>
          <p:nvPr/>
        </p:nvSpPr>
        <p:spPr bwMode="auto">
          <a:xfrm>
            <a:off x="6300788" y="692150"/>
            <a:ext cx="503237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>
            <a:off x="6337300" y="908050"/>
            <a:ext cx="449263" cy="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7385" name="Text Box 41"/>
          <p:cNvSpPr txBox="1">
            <a:spLocks noChangeArrowheads="1"/>
          </p:cNvSpPr>
          <p:nvPr/>
        </p:nvSpPr>
        <p:spPr bwMode="auto">
          <a:xfrm>
            <a:off x="6264275" y="619125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10 см</a:t>
            </a:r>
          </a:p>
        </p:txBody>
      </p:sp>
      <p:sp>
        <p:nvSpPr>
          <p:cNvPr id="697388" name="Oval 44"/>
          <p:cNvSpPr>
            <a:spLocks noChangeArrowheads="1"/>
          </p:cNvSpPr>
          <p:nvPr/>
        </p:nvSpPr>
        <p:spPr bwMode="auto">
          <a:xfrm>
            <a:off x="6659563" y="1195388"/>
            <a:ext cx="3603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85" name="Picture 17" descr="SecondaryS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3224" r="15063" b="5380"/>
          <a:stretch>
            <a:fillRect/>
          </a:stretch>
        </p:blipFill>
        <p:spPr bwMode="auto">
          <a:xfrm>
            <a:off x="4384675" y="71438"/>
            <a:ext cx="4651375" cy="65262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8387" name="Rectangle 19"/>
          <p:cNvSpPr>
            <a:spLocks noChangeArrowheads="1"/>
          </p:cNvSpPr>
          <p:nvPr/>
        </p:nvSpPr>
        <p:spPr bwMode="auto">
          <a:xfrm>
            <a:off x="5940425" y="6378575"/>
            <a:ext cx="2522538" cy="434975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8000" rIns="36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Из </a:t>
            </a:r>
            <a:r>
              <a:rPr lang="en-US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Sylvester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, 1988 (упрощено, по Арк.В. Тевелеву, </a:t>
            </a:r>
            <a:r>
              <a:rPr lang="ru-RU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200</a:t>
            </a:r>
            <a:r>
              <a:rPr lang="en-US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5</a:t>
            </a:r>
            <a:r>
              <a:rPr lang="ru-RU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r>
              <a:rPr lang="en-US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US" alt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8388" name="Text Box 20"/>
          <p:cNvSpPr txBox="1">
            <a:spLocks noChangeArrowheads="1"/>
          </p:cNvSpPr>
          <p:nvPr/>
        </p:nvSpPr>
        <p:spPr bwMode="auto">
          <a:xfrm>
            <a:off x="0" y="312738"/>
            <a:ext cx="4067175" cy="5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Набор структур, сформированных при </a:t>
            </a:r>
            <a:r>
              <a:rPr lang="ru-RU" altLang="ru-RU">
                <a:solidFill>
                  <a:srgbClr val="000000"/>
                </a:solidFill>
              </a:rPr>
              <a:t>правом</a:t>
            </a:r>
            <a:r>
              <a:rPr lang="ru-RU" altLang="ru-RU" b="0">
                <a:solidFill>
                  <a:srgbClr val="000000"/>
                </a:solidFill>
              </a:rPr>
              <a:t> простом сдвиге: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ru-RU" altLang="ru-RU" b="0">
                <a:solidFill>
                  <a:srgbClr val="000000"/>
                </a:solidFill>
              </a:rPr>
              <a:t>– </a:t>
            </a:r>
            <a:r>
              <a:rPr lang="ru-RU" altLang="ru-RU">
                <a:solidFill>
                  <a:srgbClr val="000000"/>
                </a:solidFill>
              </a:rPr>
              <a:t>риделевские сколы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(кулисы левосторонние);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складки кулисные</a:t>
            </a:r>
            <a:r>
              <a:rPr lang="ru-RU" altLang="ru-RU" b="0">
                <a:solidFill>
                  <a:srgbClr val="000000"/>
                </a:solidFill>
              </a:rPr>
              <a:t> (ориентированы нормально к оси сжатия, кулисы правосторонние);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сбросы, грабены</a:t>
            </a:r>
            <a:r>
              <a:rPr lang="ru-RU" altLang="ru-RU" b="0">
                <a:solidFill>
                  <a:srgbClr val="000000"/>
                </a:solidFill>
              </a:rPr>
              <a:t> (ориентированы нормально к оси растяжения);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надвиги, взбросы</a:t>
            </a:r>
            <a:r>
              <a:rPr lang="ru-RU" altLang="ru-RU" b="0">
                <a:solidFill>
                  <a:srgbClr val="000000"/>
                </a:solidFill>
              </a:rPr>
              <a:t> (ориентированы нормально к оси сжатия);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>
                <a:solidFill>
                  <a:srgbClr val="000000"/>
                </a:solidFill>
              </a:rPr>
              <a:t>сочетание различных структурных элементов</a:t>
            </a:r>
            <a:r>
              <a:rPr lang="ru-RU" altLang="ru-RU" b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Таким образом, в условиях простого сдвига может формироваться серия сопряженных структур сжатия и растяжения.</a:t>
            </a:r>
          </a:p>
        </p:txBody>
      </p:sp>
      <p:sp>
        <p:nvSpPr>
          <p:cNvPr id="698389" name="AutoShape 21"/>
          <p:cNvSpPr>
            <a:spLocks noChangeArrowheads="1"/>
          </p:cNvSpPr>
          <p:nvPr/>
        </p:nvSpPr>
        <p:spPr bwMode="auto">
          <a:xfrm>
            <a:off x="6300788" y="44450"/>
            <a:ext cx="136842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8390" name="AutoShape 22"/>
          <p:cNvSpPr>
            <a:spLocks noChangeArrowheads="1"/>
          </p:cNvSpPr>
          <p:nvPr/>
        </p:nvSpPr>
        <p:spPr bwMode="auto">
          <a:xfrm flipH="1">
            <a:off x="4427538" y="6381750"/>
            <a:ext cx="136842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8391" name="Text Box 23"/>
          <p:cNvSpPr txBox="1">
            <a:spLocks noChangeArrowheads="1"/>
          </p:cNvSpPr>
          <p:nvPr/>
        </p:nvSpPr>
        <p:spPr bwMode="auto">
          <a:xfrm>
            <a:off x="7885113" y="620713"/>
            <a:ext cx="1150937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Риделевские </a:t>
            </a:r>
          </a:p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сколы</a:t>
            </a:r>
          </a:p>
        </p:txBody>
      </p:sp>
      <p:sp>
        <p:nvSpPr>
          <p:cNvPr id="698392" name="Text Box 24"/>
          <p:cNvSpPr txBox="1">
            <a:spLocks noChangeArrowheads="1"/>
          </p:cNvSpPr>
          <p:nvPr/>
        </p:nvSpPr>
        <p:spPr bwMode="auto">
          <a:xfrm>
            <a:off x="7812088" y="1844675"/>
            <a:ext cx="1223962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Складки </a:t>
            </a:r>
          </a:p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кулисные</a:t>
            </a:r>
          </a:p>
        </p:txBody>
      </p:sp>
      <p:sp>
        <p:nvSpPr>
          <p:cNvPr id="698393" name="Text Box 25"/>
          <p:cNvSpPr txBox="1">
            <a:spLocks noChangeArrowheads="1"/>
          </p:cNvSpPr>
          <p:nvPr/>
        </p:nvSpPr>
        <p:spPr bwMode="auto">
          <a:xfrm>
            <a:off x="7812088" y="2997200"/>
            <a:ext cx="1223962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Сбросы, грабены</a:t>
            </a:r>
          </a:p>
        </p:txBody>
      </p:sp>
      <p:sp>
        <p:nvSpPr>
          <p:cNvPr id="698394" name="Text Box 26"/>
          <p:cNvSpPr txBox="1">
            <a:spLocks noChangeArrowheads="1"/>
          </p:cNvSpPr>
          <p:nvPr/>
        </p:nvSpPr>
        <p:spPr bwMode="auto">
          <a:xfrm>
            <a:off x="7812088" y="4365625"/>
            <a:ext cx="1225550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Надвиги, взбросы</a:t>
            </a:r>
          </a:p>
        </p:txBody>
      </p:sp>
      <p:sp>
        <p:nvSpPr>
          <p:cNvPr id="698395" name="Text Box 27"/>
          <p:cNvSpPr txBox="1">
            <a:spLocks noChangeArrowheads="1"/>
          </p:cNvSpPr>
          <p:nvPr/>
        </p:nvSpPr>
        <p:spPr bwMode="auto">
          <a:xfrm>
            <a:off x="8027988" y="5516563"/>
            <a:ext cx="1008062" cy="601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Наложение </a:t>
            </a:r>
          </a:p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разных структур</a:t>
            </a:r>
          </a:p>
        </p:txBody>
      </p:sp>
      <p:sp>
        <p:nvSpPr>
          <p:cNvPr id="698396" name="Text Box 28"/>
          <p:cNvSpPr txBox="1">
            <a:spLocks noChangeArrowheads="1"/>
          </p:cNvSpPr>
          <p:nvPr/>
        </p:nvSpPr>
        <p:spPr bwMode="auto">
          <a:xfrm>
            <a:off x="4140200" y="620713"/>
            <a:ext cx="320675" cy="43656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8397" name="Text Box 29"/>
          <p:cNvSpPr txBox="1">
            <a:spLocks noChangeArrowheads="1"/>
          </p:cNvSpPr>
          <p:nvPr/>
        </p:nvSpPr>
        <p:spPr bwMode="auto">
          <a:xfrm>
            <a:off x="4140200" y="1839913"/>
            <a:ext cx="320675" cy="43656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98398" name="Text Box 30"/>
          <p:cNvSpPr txBox="1">
            <a:spLocks noChangeArrowheads="1"/>
          </p:cNvSpPr>
          <p:nvPr/>
        </p:nvSpPr>
        <p:spPr bwMode="auto">
          <a:xfrm>
            <a:off x="4140200" y="3141663"/>
            <a:ext cx="320675" cy="43656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98399" name="Text Box 31"/>
          <p:cNvSpPr txBox="1">
            <a:spLocks noChangeArrowheads="1"/>
          </p:cNvSpPr>
          <p:nvPr/>
        </p:nvSpPr>
        <p:spPr bwMode="auto">
          <a:xfrm>
            <a:off x="4140200" y="4365625"/>
            <a:ext cx="320675" cy="43656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98400" name="Text Box 32"/>
          <p:cNvSpPr txBox="1">
            <a:spLocks noChangeArrowheads="1"/>
          </p:cNvSpPr>
          <p:nvPr/>
        </p:nvSpPr>
        <p:spPr bwMode="auto">
          <a:xfrm>
            <a:off x="4140200" y="5656263"/>
            <a:ext cx="320675" cy="43656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43" name="Picture 19" descr="Отрывы Кугарчи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2"/>
          <a:stretch>
            <a:fillRect/>
          </a:stretch>
        </p:blipFill>
        <p:spPr bwMode="auto">
          <a:xfrm>
            <a:off x="107950" y="3644900"/>
            <a:ext cx="5472113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2245" name="Group 21"/>
          <p:cNvGrpSpPr>
            <a:grpSpLocks/>
          </p:cNvGrpSpPr>
          <p:nvPr/>
        </p:nvGrpSpPr>
        <p:grpSpPr bwMode="auto">
          <a:xfrm>
            <a:off x="3276600" y="836613"/>
            <a:ext cx="5795963" cy="3297237"/>
            <a:chOff x="2064" y="2205"/>
            <a:chExt cx="3651" cy="2077"/>
          </a:xfrm>
        </p:grpSpPr>
        <p:pic>
          <p:nvPicPr>
            <p:cNvPr id="692227" name="Picture 3" descr="Д1018г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205"/>
              <a:ext cx="3651" cy="20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2228" name="Text Box 4"/>
            <p:cNvSpPr txBox="1">
              <a:spLocks noChangeArrowheads="1"/>
            </p:cNvSpPr>
            <p:nvPr/>
          </p:nvSpPr>
          <p:spPr bwMode="auto">
            <a:xfrm>
              <a:off x="4603" y="2205"/>
              <a:ext cx="107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ru-RU" altLang="ru-RU" sz="1600">
                  <a:solidFill>
                    <a:srgbClr val="000000"/>
                  </a:solidFill>
                </a:rPr>
                <a:t>Зоны рассланцевания </a:t>
              </a:r>
              <a:r>
                <a:rPr lang="en-US" altLang="ru-RU" sz="1600">
                  <a:solidFill>
                    <a:srgbClr val="000000"/>
                  </a:solidFill>
                </a:rPr>
                <a:t>(Y-</a:t>
              </a:r>
              <a:r>
                <a:rPr lang="ru-RU" altLang="ru-RU" sz="1600">
                  <a:solidFill>
                    <a:srgbClr val="000000"/>
                  </a:solidFill>
                </a:rPr>
                <a:t>сколы</a:t>
              </a:r>
              <a:r>
                <a:rPr lang="en-US" altLang="ru-RU" sz="1600">
                  <a:solidFill>
                    <a:srgbClr val="000000"/>
                  </a:solidFill>
                </a:rPr>
                <a:t>)</a:t>
              </a:r>
              <a:endParaRPr lang="ru-RU" altLang="ru-RU" sz="1600">
                <a:solidFill>
                  <a:srgbClr val="000000"/>
                </a:solidFill>
              </a:endParaRPr>
            </a:p>
          </p:txBody>
        </p:sp>
        <p:grpSp>
          <p:nvGrpSpPr>
            <p:cNvPr id="692229" name="Group 5"/>
            <p:cNvGrpSpPr>
              <a:grpSpLocks/>
            </p:cNvGrpSpPr>
            <p:nvPr/>
          </p:nvGrpSpPr>
          <p:grpSpPr bwMode="auto">
            <a:xfrm>
              <a:off x="3236" y="2473"/>
              <a:ext cx="1374" cy="1105"/>
              <a:chOff x="2208" y="1632"/>
              <a:chExt cx="1920" cy="1536"/>
            </a:xfrm>
          </p:grpSpPr>
          <p:sp>
            <p:nvSpPr>
              <p:cNvPr id="692230" name="Line 6"/>
              <p:cNvSpPr>
                <a:spLocks noChangeShapeType="1"/>
              </p:cNvSpPr>
              <p:nvPr/>
            </p:nvSpPr>
            <p:spPr bwMode="auto">
              <a:xfrm flipH="1">
                <a:off x="2352" y="1632"/>
                <a:ext cx="1776" cy="768"/>
              </a:xfrm>
              <a:prstGeom prst="line">
                <a:avLst/>
              </a:prstGeom>
              <a:noFill/>
              <a:ln w="19050" cap="sq">
                <a:solidFill>
                  <a:srgbClr val="FF00FF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2231" name="Line 7"/>
              <p:cNvSpPr>
                <a:spLocks noChangeShapeType="1"/>
              </p:cNvSpPr>
              <p:nvPr/>
            </p:nvSpPr>
            <p:spPr bwMode="auto">
              <a:xfrm flipH="1">
                <a:off x="2208" y="1632"/>
                <a:ext cx="1920" cy="1536"/>
              </a:xfrm>
              <a:prstGeom prst="line">
                <a:avLst/>
              </a:prstGeom>
              <a:noFill/>
              <a:ln w="19050" cap="sq">
                <a:solidFill>
                  <a:srgbClr val="FF00FF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2232" name="Text Box 8"/>
            <p:cNvSpPr txBox="1">
              <a:spLocks noChangeArrowheads="1"/>
            </p:cNvSpPr>
            <p:nvPr/>
          </p:nvSpPr>
          <p:spPr bwMode="auto">
            <a:xfrm>
              <a:off x="4677" y="3779"/>
              <a:ext cx="90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ru-RU" altLang="ru-RU" sz="1600">
                  <a:solidFill>
                    <a:srgbClr val="000000"/>
                  </a:solidFill>
                </a:rPr>
                <a:t>Трещины отрыва 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ru-RU" altLang="ru-RU" sz="1600">
                  <a:solidFill>
                    <a:srgbClr val="000000"/>
                  </a:solidFill>
                </a:rPr>
                <a:t>(T-трещины)</a:t>
              </a:r>
            </a:p>
          </p:txBody>
        </p:sp>
        <p:grpSp>
          <p:nvGrpSpPr>
            <p:cNvPr id="692233" name="Group 9"/>
            <p:cNvGrpSpPr>
              <a:grpSpLocks/>
            </p:cNvGrpSpPr>
            <p:nvPr/>
          </p:nvGrpSpPr>
          <p:grpSpPr bwMode="auto">
            <a:xfrm>
              <a:off x="3136" y="3243"/>
              <a:ext cx="1541" cy="704"/>
              <a:chOff x="2160" y="2688"/>
              <a:chExt cx="2160" cy="1008"/>
            </a:xfrm>
          </p:grpSpPr>
          <p:sp>
            <p:nvSpPr>
              <p:cNvPr id="692234" name="Line 10"/>
              <p:cNvSpPr>
                <a:spLocks noChangeShapeType="1"/>
              </p:cNvSpPr>
              <p:nvPr/>
            </p:nvSpPr>
            <p:spPr bwMode="auto">
              <a:xfrm flipH="1" flipV="1">
                <a:off x="3168" y="2688"/>
                <a:ext cx="1152" cy="1008"/>
              </a:xfrm>
              <a:prstGeom prst="line">
                <a:avLst/>
              </a:prstGeom>
              <a:noFill/>
              <a:ln w="19050" cap="sq">
                <a:solidFill>
                  <a:srgbClr val="FF00FF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2235" name="Line 11"/>
              <p:cNvSpPr>
                <a:spLocks noChangeShapeType="1"/>
              </p:cNvSpPr>
              <p:nvPr/>
            </p:nvSpPr>
            <p:spPr bwMode="auto">
              <a:xfrm flipH="1" flipV="1">
                <a:off x="2928" y="2880"/>
                <a:ext cx="1392" cy="816"/>
              </a:xfrm>
              <a:prstGeom prst="line">
                <a:avLst/>
              </a:prstGeom>
              <a:noFill/>
              <a:ln w="19050" cap="sq">
                <a:solidFill>
                  <a:srgbClr val="FF00FF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2236" name="Line 12"/>
              <p:cNvSpPr>
                <a:spLocks noChangeShapeType="1"/>
              </p:cNvSpPr>
              <p:nvPr/>
            </p:nvSpPr>
            <p:spPr bwMode="auto">
              <a:xfrm flipH="1" flipV="1">
                <a:off x="2160" y="2784"/>
                <a:ext cx="2160" cy="912"/>
              </a:xfrm>
              <a:prstGeom prst="line">
                <a:avLst/>
              </a:prstGeom>
              <a:noFill/>
              <a:ln w="19050" cap="sq">
                <a:solidFill>
                  <a:srgbClr val="FF00FF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92237" name="Text Box 13"/>
          <p:cNvSpPr txBox="1">
            <a:spLocks noChangeArrowheads="1"/>
          </p:cNvSpPr>
          <p:nvPr/>
        </p:nvSpPr>
        <p:spPr bwMode="auto">
          <a:xfrm>
            <a:off x="827088" y="1268413"/>
            <a:ext cx="3384550" cy="63023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Дайка аплитов (М=20 см) в габброидах с трещинами отрыва и </a:t>
            </a:r>
            <a:r>
              <a:rPr lang="en-US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Y-</a:t>
            </a: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сколами на правом сдвиге. Южный Урал</a:t>
            </a:r>
          </a:p>
        </p:txBody>
      </p:sp>
      <p:sp>
        <p:nvSpPr>
          <p:cNvPr id="692238" name="Rectangle 14"/>
          <p:cNvSpPr>
            <a:spLocks noChangeArrowheads="1"/>
          </p:cNvSpPr>
          <p:nvPr/>
        </p:nvSpPr>
        <p:spPr bwMode="auto">
          <a:xfrm>
            <a:off x="971550" y="87313"/>
            <a:ext cx="813593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altLang="ru-RU" sz="2400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Примеры структур, сформированных в обстановке простого сдвига (модель Риделя)</a:t>
            </a:r>
          </a:p>
        </p:txBody>
      </p:sp>
      <p:sp>
        <p:nvSpPr>
          <p:cNvPr id="692244" name="Text Box 20"/>
          <p:cNvSpPr txBox="1">
            <a:spLocks noChangeArrowheads="1"/>
          </p:cNvSpPr>
          <p:nvPr/>
        </p:nvSpPr>
        <p:spPr bwMode="auto">
          <a:xfrm>
            <a:off x="3779838" y="5805488"/>
            <a:ext cx="3960812" cy="82550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Правокулисные трещины отрыва и сколы Риделя на левом сдвиге, выполненные кальцитом. Ширина зоны 1 см. Известняки нижнего карбона. Южный Урал</a:t>
            </a:r>
          </a:p>
        </p:txBody>
      </p:sp>
      <p:sp>
        <p:nvSpPr>
          <p:cNvPr id="692246" name="AutoShape 22"/>
          <p:cNvSpPr>
            <a:spLocks noChangeArrowheads="1"/>
          </p:cNvSpPr>
          <p:nvPr/>
        </p:nvSpPr>
        <p:spPr bwMode="auto">
          <a:xfrm rot="302873">
            <a:off x="3492500" y="508476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2247" name="AutoShape 23"/>
          <p:cNvSpPr>
            <a:spLocks noChangeArrowheads="1"/>
          </p:cNvSpPr>
          <p:nvPr/>
        </p:nvSpPr>
        <p:spPr bwMode="auto">
          <a:xfrm rot="302873" flipH="1" flipV="1">
            <a:off x="2051050" y="407670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2249" name="Line 25"/>
          <p:cNvSpPr>
            <a:spLocks noChangeShapeType="1"/>
          </p:cNvSpPr>
          <p:nvPr/>
        </p:nvSpPr>
        <p:spPr bwMode="auto">
          <a:xfrm>
            <a:off x="5795963" y="4724400"/>
            <a:ext cx="3097212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2250" name="Line 26"/>
          <p:cNvSpPr>
            <a:spLocks noChangeShapeType="1"/>
          </p:cNvSpPr>
          <p:nvPr/>
        </p:nvSpPr>
        <p:spPr bwMode="auto">
          <a:xfrm>
            <a:off x="5724525" y="5373688"/>
            <a:ext cx="3240088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2252" name="Freeform 28"/>
          <p:cNvSpPr>
            <a:spLocks/>
          </p:cNvSpPr>
          <p:nvPr/>
        </p:nvSpPr>
        <p:spPr bwMode="auto">
          <a:xfrm>
            <a:off x="7164388" y="4724400"/>
            <a:ext cx="1655762" cy="623888"/>
          </a:xfrm>
          <a:custGeom>
            <a:avLst/>
            <a:gdLst>
              <a:gd name="T0" fmla="*/ 0 w 1043"/>
              <a:gd name="T1" fmla="*/ 393 h 393"/>
              <a:gd name="T2" fmla="*/ 260 w 1043"/>
              <a:gd name="T3" fmla="*/ 196 h 393"/>
              <a:gd name="T4" fmla="*/ 1043 w 1043"/>
              <a:gd name="T5" fmla="*/ 0 h 393"/>
              <a:gd name="T6" fmla="*/ 623 w 1043"/>
              <a:gd name="T7" fmla="*/ 256 h 393"/>
              <a:gd name="T8" fmla="*/ 0 w 1043"/>
              <a:gd name="T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393">
                <a:moveTo>
                  <a:pt x="0" y="393"/>
                </a:moveTo>
                <a:lnTo>
                  <a:pt x="260" y="196"/>
                </a:lnTo>
                <a:lnTo>
                  <a:pt x="1043" y="0"/>
                </a:lnTo>
                <a:lnTo>
                  <a:pt x="623" y="256"/>
                </a:lnTo>
                <a:lnTo>
                  <a:pt x="0" y="39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2253" name="Freeform 29"/>
          <p:cNvSpPr>
            <a:spLocks/>
          </p:cNvSpPr>
          <p:nvPr/>
        </p:nvSpPr>
        <p:spPr bwMode="auto">
          <a:xfrm>
            <a:off x="5795963" y="4737100"/>
            <a:ext cx="1290637" cy="611188"/>
          </a:xfrm>
          <a:custGeom>
            <a:avLst/>
            <a:gdLst>
              <a:gd name="T0" fmla="*/ 0 w 813"/>
              <a:gd name="T1" fmla="*/ 385 h 385"/>
              <a:gd name="T2" fmla="*/ 309 w 813"/>
              <a:gd name="T3" fmla="*/ 112 h 385"/>
              <a:gd name="T4" fmla="*/ 813 w 813"/>
              <a:gd name="T5" fmla="*/ 0 h 385"/>
              <a:gd name="T6" fmla="*/ 469 w 813"/>
              <a:gd name="T7" fmla="*/ 224 h 385"/>
              <a:gd name="T8" fmla="*/ 0 w 813"/>
              <a:gd name="T9" fmla="*/ 38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" h="385">
                <a:moveTo>
                  <a:pt x="0" y="385"/>
                </a:moveTo>
                <a:lnTo>
                  <a:pt x="309" y="112"/>
                </a:lnTo>
                <a:lnTo>
                  <a:pt x="813" y="0"/>
                </a:lnTo>
                <a:lnTo>
                  <a:pt x="469" y="224"/>
                </a:lnTo>
                <a:lnTo>
                  <a:pt x="0" y="38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2254" name="AutoShape 30"/>
          <p:cNvSpPr>
            <a:spLocks noChangeArrowheads="1"/>
          </p:cNvSpPr>
          <p:nvPr/>
        </p:nvSpPr>
        <p:spPr bwMode="auto">
          <a:xfrm flipH="1" flipV="1">
            <a:off x="7237413" y="450850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2255" name="AutoShape 31"/>
          <p:cNvSpPr>
            <a:spLocks noChangeArrowheads="1"/>
          </p:cNvSpPr>
          <p:nvPr/>
        </p:nvSpPr>
        <p:spPr bwMode="auto">
          <a:xfrm flipV="1">
            <a:off x="6084888" y="537368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2248" name="Text Box 24"/>
          <p:cNvSpPr txBox="1">
            <a:spLocks noChangeArrowheads="1"/>
          </p:cNvSpPr>
          <p:nvPr/>
        </p:nvSpPr>
        <p:spPr bwMode="auto">
          <a:xfrm>
            <a:off x="5919788" y="4991100"/>
            <a:ext cx="142875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T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56" name="Text Box 32"/>
          <p:cNvSpPr txBox="1">
            <a:spLocks noChangeArrowheads="1"/>
          </p:cNvSpPr>
          <p:nvPr/>
        </p:nvSpPr>
        <p:spPr bwMode="auto">
          <a:xfrm>
            <a:off x="8316913" y="4991100"/>
            <a:ext cx="142875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T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57" name="Text Box 33"/>
          <p:cNvSpPr txBox="1">
            <a:spLocks noChangeArrowheads="1"/>
          </p:cNvSpPr>
          <p:nvPr/>
        </p:nvSpPr>
        <p:spPr bwMode="auto">
          <a:xfrm>
            <a:off x="6443663" y="4760913"/>
            <a:ext cx="153987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R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58" name="Text Box 34"/>
          <p:cNvSpPr txBox="1">
            <a:spLocks noChangeArrowheads="1"/>
          </p:cNvSpPr>
          <p:nvPr/>
        </p:nvSpPr>
        <p:spPr bwMode="auto">
          <a:xfrm>
            <a:off x="7775575" y="4846638"/>
            <a:ext cx="153988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R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59" name="Text Box 35"/>
          <p:cNvSpPr txBox="1">
            <a:spLocks noChangeArrowheads="1"/>
          </p:cNvSpPr>
          <p:nvPr/>
        </p:nvSpPr>
        <p:spPr bwMode="auto">
          <a:xfrm>
            <a:off x="6732588" y="4941888"/>
            <a:ext cx="142875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T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60" name="Text Box 36"/>
          <p:cNvSpPr txBox="1">
            <a:spLocks noChangeArrowheads="1"/>
          </p:cNvSpPr>
          <p:nvPr/>
        </p:nvSpPr>
        <p:spPr bwMode="auto">
          <a:xfrm>
            <a:off x="7235825" y="5062538"/>
            <a:ext cx="142875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T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61" name="Text Box 37"/>
          <p:cNvSpPr txBox="1">
            <a:spLocks noChangeArrowheads="1"/>
          </p:cNvSpPr>
          <p:nvPr/>
        </p:nvSpPr>
        <p:spPr bwMode="auto">
          <a:xfrm>
            <a:off x="7874000" y="5157788"/>
            <a:ext cx="153988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R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692262" name="Text Box 38"/>
          <p:cNvSpPr txBox="1">
            <a:spLocks noChangeArrowheads="1"/>
          </p:cNvSpPr>
          <p:nvPr/>
        </p:nvSpPr>
        <p:spPr bwMode="auto">
          <a:xfrm>
            <a:off x="6262688" y="5168900"/>
            <a:ext cx="153987" cy="158750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ru-RU" sz="1000">
                <a:solidFill>
                  <a:srgbClr val="000000"/>
                </a:solidFill>
              </a:rPr>
              <a:t>R</a:t>
            </a: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326" name="Picture 54" descr="Отрывы Осиновая прав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213100"/>
            <a:ext cx="4797425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327" name="Picture 55" descr="Отрывы Осиновая лев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450"/>
            <a:ext cx="3598863" cy="4799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328" name="Text Box 56"/>
          <p:cNvSpPr txBox="1">
            <a:spLocks noChangeArrowheads="1"/>
          </p:cNvSpPr>
          <p:nvPr/>
        </p:nvSpPr>
        <p:spPr bwMode="auto">
          <a:xfrm>
            <a:off x="5219700" y="4508500"/>
            <a:ext cx="3600450" cy="82550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Правокулисные трещины отрыва, </a:t>
            </a:r>
          </a:p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выполненные кварцем, при левом сколе. </a:t>
            </a:r>
          </a:p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Песчаники нижнего девона. Южный Урал. Фото А.О. Хотылева</a:t>
            </a:r>
          </a:p>
        </p:txBody>
      </p:sp>
      <p:sp>
        <p:nvSpPr>
          <p:cNvPr id="694329" name="Text Box 57"/>
          <p:cNvSpPr txBox="1">
            <a:spLocks noChangeArrowheads="1"/>
          </p:cNvSpPr>
          <p:nvPr/>
        </p:nvSpPr>
        <p:spPr bwMode="auto">
          <a:xfrm>
            <a:off x="4284663" y="5876925"/>
            <a:ext cx="3744912" cy="82550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Левокулисные трещины отрыва,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выполненные кварцем, при правом сколе. Песчаники нижнего девона. Южный Урал. Фото А.О. Хотылева</a:t>
            </a:r>
          </a:p>
        </p:txBody>
      </p:sp>
      <p:sp>
        <p:nvSpPr>
          <p:cNvPr id="694330" name="AutoShape 58"/>
          <p:cNvSpPr>
            <a:spLocks noChangeArrowheads="1"/>
          </p:cNvSpPr>
          <p:nvPr/>
        </p:nvSpPr>
        <p:spPr bwMode="auto">
          <a:xfrm rot="2081291">
            <a:off x="2627313" y="4292600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4331" name="AutoShape 59"/>
          <p:cNvSpPr>
            <a:spLocks noChangeArrowheads="1"/>
          </p:cNvSpPr>
          <p:nvPr/>
        </p:nvSpPr>
        <p:spPr bwMode="auto">
          <a:xfrm rot="6023018">
            <a:off x="5364162" y="1844676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94345" name="Group 73"/>
          <p:cNvGrpSpPr>
            <a:grpSpLocks/>
          </p:cNvGrpSpPr>
          <p:nvPr/>
        </p:nvGrpSpPr>
        <p:grpSpPr bwMode="auto">
          <a:xfrm>
            <a:off x="755650" y="260350"/>
            <a:ext cx="3889375" cy="2544763"/>
            <a:chOff x="476" y="164"/>
            <a:chExt cx="2450" cy="1603"/>
          </a:xfrm>
        </p:grpSpPr>
        <p:sp>
          <p:nvSpPr>
            <p:cNvPr id="694339" name="Rectangle 67"/>
            <p:cNvSpPr>
              <a:spLocks noChangeArrowheads="1"/>
            </p:cNvSpPr>
            <p:nvPr/>
          </p:nvSpPr>
          <p:spPr bwMode="auto">
            <a:xfrm>
              <a:off x="476" y="164"/>
              <a:ext cx="2177" cy="140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4332" name="AutoShape 60"/>
            <p:cNvSpPr>
              <a:spLocks noChangeArrowheads="1"/>
            </p:cNvSpPr>
            <p:nvPr/>
          </p:nvSpPr>
          <p:spPr bwMode="auto">
            <a:xfrm rot="2081291">
              <a:off x="657" y="709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4333" name="AutoShape 61"/>
            <p:cNvSpPr>
              <a:spLocks noChangeArrowheads="1"/>
            </p:cNvSpPr>
            <p:nvPr/>
          </p:nvSpPr>
          <p:spPr bwMode="auto">
            <a:xfrm rot="6023018">
              <a:off x="1361" y="459"/>
              <a:ext cx="544" cy="13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4335" name="AutoShape 63"/>
            <p:cNvSpPr>
              <a:spLocks noChangeArrowheads="1"/>
            </p:cNvSpPr>
            <p:nvPr/>
          </p:nvSpPr>
          <p:spPr bwMode="auto">
            <a:xfrm rot="3617057">
              <a:off x="1157" y="391"/>
              <a:ext cx="272" cy="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4336" name="AutoShape 64"/>
            <p:cNvSpPr>
              <a:spLocks noChangeArrowheads="1"/>
            </p:cNvSpPr>
            <p:nvPr/>
          </p:nvSpPr>
          <p:spPr bwMode="auto">
            <a:xfrm rot="9017057" flipH="1" flipV="1">
              <a:off x="1701" y="1026"/>
              <a:ext cx="590" cy="19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4337" name="Text Box 65"/>
            <p:cNvSpPr txBox="1">
              <a:spLocks noChangeArrowheads="1"/>
            </p:cNvSpPr>
            <p:nvPr/>
          </p:nvSpPr>
          <p:spPr bwMode="auto">
            <a:xfrm>
              <a:off x="2154" y="709"/>
              <a:ext cx="3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3200">
                  <a:solidFill>
                    <a:srgbClr val="000000"/>
                  </a:solidFill>
                  <a:sym typeface="Symbol" panose="05050102010706020507" pitchFamily="18" charset="2"/>
                </a:rPr>
                <a:t></a:t>
              </a:r>
              <a:r>
                <a:rPr lang="ru-RU" altLang="ru-RU" sz="3200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1</a:t>
              </a:r>
              <a:endParaRPr lang="ru-RU" altLang="ru-RU" sz="3200" baseline="-25000">
                <a:solidFill>
                  <a:srgbClr val="000000"/>
                </a:solidFill>
              </a:endParaRPr>
            </a:p>
          </p:txBody>
        </p:sp>
        <p:sp>
          <p:nvSpPr>
            <p:cNvPr id="694338" name="Text Box 66"/>
            <p:cNvSpPr txBox="1">
              <a:spLocks noChangeArrowheads="1"/>
            </p:cNvSpPr>
            <p:nvPr/>
          </p:nvSpPr>
          <p:spPr bwMode="auto">
            <a:xfrm>
              <a:off x="975" y="255"/>
              <a:ext cx="3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3200">
                  <a:solidFill>
                    <a:srgbClr val="000000"/>
                  </a:solidFill>
                  <a:sym typeface="Symbol" panose="05050102010706020507" pitchFamily="18" charset="2"/>
                </a:rPr>
                <a:t></a:t>
              </a:r>
              <a:r>
                <a:rPr lang="ru-RU" altLang="ru-RU" sz="3200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3</a:t>
              </a:r>
              <a:endParaRPr lang="ru-RU" altLang="ru-RU" sz="3200" baseline="-25000">
                <a:solidFill>
                  <a:srgbClr val="000000"/>
                </a:solidFill>
              </a:endParaRPr>
            </a:p>
          </p:txBody>
        </p:sp>
        <p:sp>
          <p:nvSpPr>
            <p:cNvPr id="694341" name="Text Box 69"/>
            <p:cNvSpPr txBox="1">
              <a:spLocks noChangeArrowheads="1"/>
            </p:cNvSpPr>
            <p:nvPr/>
          </p:nvSpPr>
          <p:spPr bwMode="auto">
            <a:xfrm>
              <a:off x="1111" y="1616"/>
              <a:ext cx="1815" cy="15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8000" rIns="54000" bIns="18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ru-RU" altLang="ru-RU" sz="16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Реконструкция поля напряжения</a:t>
              </a:r>
            </a:p>
          </p:txBody>
        </p:sp>
        <p:sp>
          <p:nvSpPr>
            <p:cNvPr id="694343" name="Freeform 71"/>
            <p:cNvSpPr>
              <a:spLocks/>
            </p:cNvSpPr>
            <p:nvPr/>
          </p:nvSpPr>
          <p:spPr bwMode="auto">
            <a:xfrm>
              <a:off x="612" y="709"/>
              <a:ext cx="1201" cy="787"/>
            </a:xfrm>
            <a:custGeom>
              <a:avLst/>
              <a:gdLst>
                <a:gd name="T0" fmla="*/ 0 w 1201"/>
                <a:gd name="T1" fmla="*/ 0 h 787"/>
                <a:gd name="T2" fmla="*/ 1201 w 1201"/>
                <a:gd name="T3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1" h="787">
                  <a:moveTo>
                    <a:pt x="0" y="0"/>
                  </a:moveTo>
                  <a:lnTo>
                    <a:pt x="1201" y="787"/>
                  </a:lnTo>
                </a:path>
              </a:pathLst>
            </a:custGeom>
            <a:noFill/>
            <a:ln w="76200" cmpd="tri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4344" name="Line 72"/>
            <p:cNvSpPr>
              <a:spLocks noChangeShapeType="1"/>
            </p:cNvSpPr>
            <p:nvPr/>
          </p:nvSpPr>
          <p:spPr bwMode="auto">
            <a:xfrm flipH="1">
              <a:off x="1565" y="210"/>
              <a:ext cx="272" cy="1315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83" name="Oval 223"/>
          <p:cNvSpPr>
            <a:spLocks noChangeArrowheads="1"/>
          </p:cNvSpPr>
          <p:nvPr/>
        </p:nvSpPr>
        <p:spPr bwMode="auto">
          <a:xfrm flipH="1">
            <a:off x="4922838" y="4157663"/>
            <a:ext cx="2459037" cy="23749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7988" name="Text Box 228"/>
          <p:cNvSpPr txBox="1">
            <a:spLocks noChangeArrowheads="1"/>
          </p:cNvSpPr>
          <p:nvPr/>
        </p:nvSpPr>
        <p:spPr bwMode="auto">
          <a:xfrm>
            <a:off x="7450138" y="5202238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</a:p>
        </p:txBody>
      </p:sp>
      <p:sp>
        <p:nvSpPr>
          <p:cNvPr id="757989" name="Text Box 229"/>
          <p:cNvSpPr txBox="1">
            <a:spLocks noChangeArrowheads="1"/>
          </p:cNvSpPr>
          <p:nvPr/>
        </p:nvSpPr>
        <p:spPr bwMode="auto">
          <a:xfrm>
            <a:off x="4732338" y="5202238"/>
            <a:ext cx="12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З</a:t>
            </a:r>
          </a:p>
        </p:txBody>
      </p:sp>
      <p:sp>
        <p:nvSpPr>
          <p:cNvPr id="757990" name="Text Box 230"/>
          <p:cNvSpPr txBox="1">
            <a:spLocks noChangeArrowheads="1"/>
          </p:cNvSpPr>
          <p:nvPr/>
        </p:nvSpPr>
        <p:spPr bwMode="auto">
          <a:xfrm>
            <a:off x="6083300" y="3876675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</a:p>
        </p:txBody>
      </p:sp>
      <p:sp>
        <p:nvSpPr>
          <p:cNvPr id="757991" name="Text Box 231"/>
          <p:cNvSpPr txBox="1">
            <a:spLocks noChangeArrowheads="1"/>
          </p:cNvSpPr>
          <p:nvPr/>
        </p:nvSpPr>
        <p:spPr bwMode="auto">
          <a:xfrm>
            <a:off x="6045200" y="6569075"/>
            <a:ext cx="209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Ю</a:t>
            </a:r>
          </a:p>
        </p:txBody>
      </p:sp>
      <p:sp>
        <p:nvSpPr>
          <p:cNvPr id="757992" name="Line 232"/>
          <p:cNvSpPr>
            <a:spLocks noChangeShapeType="1"/>
          </p:cNvSpPr>
          <p:nvPr/>
        </p:nvSpPr>
        <p:spPr bwMode="auto">
          <a:xfrm>
            <a:off x="4932363" y="5345113"/>
            <a:ext cx="2447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993" name="Line 233"/>
          <p:cNvSpPr>
            <a:spLocks noChangeShapeType="1"/>
          </p:cNvSpPr>
          <p:nvPr/>
        </p:nvSpPr>
        <p:spPr bwMode="auto">
          <a:xfrm>
            <a:off x="6156325" y="4157663"/>
            <a:ext cx="0" cy="2376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58046" name="Group 286"/>
          <p:cNvGrpSpPr>
            <a:grpSpLocks/>
          </p:cNvGrpSpPr>
          <p:nvPr/>
        </p:nvGrpSpPr>
        <p:grpSpPr bwMode="auto">
          <a:xfrm>
            <a:off x="107950" y="2043113"/>
            <a:ext cx="6119813" cy="3375025"/>
            <a:chOff x="68" y="1287"/>
            <a:chExt cx="3855" cy="2126"/>
          </a:xfrm>
        </p:grpSpPr>
        <p:sp>
          <p:nvSpPr>
            <p:cNvPr id="758029" name="Line 269"/>
            <p:cNvSpPr>
              <a:spLocks noChangeShapeType="1"/>
            </p:cNvSpPr>
            <p:nvPr/>
          </p:nvSpPr>
          <p:spPr bwMode="auto">
            <a:xfrm>
              <a:off x="3878" y="3368"/>
              <a:ext cx="45" cy="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95" name="Oval 235"/>
            <p:cNvSpPr>
              <a:spLocks noChangeArrowheads="1"/>
            </p:cNvSpPr>
            <p:nvPr/>
          </p:nvSpPr>
          <p:spPr bwMode="auto">
            <a:xfrm>
              <a:off x="3856" y="3344"/>
              <a:ext cx="46" cy="46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58039" name="Group 279"/>
            <p:cNvGrpSpPr>
              <a:grpSpLocks/>
            </p:cNvGrpSpPr>
            <p:nvPr/>
          </p:nvGrpSpPr>
          <p:grpSpPr bwMode="auto">
            <a:xfrm>
              <a:off x="68" y="1287"/>
              <a:ext cx="1769" cy="1570"/>
              <a:chOff x="68" y="1287"/>
              <a:chExt cx="1769" cy="1570"/>
            </a:xfrm>
          </p:grpSpPr>
          <p:sp>
            <p:nvSpPr>
              <p:cNvPr id="757927" name="Oval 167"/>
              <p:cNvSpPr>
                <a:spLocks noChangeArrowheads="1"/>
              </p:cNvSpPr>
              <p:nvPr/>
            </p:nvSpPr>
            <p:spPr bwMode="auto">
              <a:xfrm>
                <a:off x="168" y="1901"/>
                <a:ext cx="1549" cy="421"/>
              </a:xfrm>
              <a:prstGeom prst="ellipse">
                <a:avLst/>
              </a:pr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28" name="Oval 168"/>
              <p:cNvSpPr>
                <a:spLocks noChangeArrowheads="1"/>
              </p:cNvSpPr>
              <p:nvPr/>
            </p:nvSpPr>
            <p:spPr bwMode="auto">
              <a:xfrm>
                <a:off x="168" y="1361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38" name="Text Box 178"/>
              <p:cNvSpPr txBox="1">
                <a:spLocks noChangeArrowheads="1"/>
              </p:cNvSpPr>
              <p:nvPr/>
            </p:nvSpPr>
            <p:spPr bwMode="auto">
              <a:xfrm>
                <a:off x="1121" y="1774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7939" name="Text Box 179"/>
              <p:cNvSpPr txBox="1">
                <a:spLocks noChangeArrowheads="1"/>
              </p:cNvSpPr>
              <p:nvPr/>
            </p:nvSpPr>
            <p:spPr bwMode="auto">
              <a:xfrm>
                <a:off x="669" y="2307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7940" name="Text Box 180"/>
              <p:cNvSpPr txBox="1">
                <a:spLocks noChangeArrowheads="1"/>
              </p:cNvSpPr>
              <p:nvPr/>
            </p:nvSpPr>
            <p:spPr bwMode="auto">
              <a:xfrm>
                <a:off x="1745" y="2018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7941" name="Text Box 181"/>
              <p:cNvSpPr txBox="1">
                <a:spLocks noChangeArrowheads="1"/>
              </p:cNvSpPr>
              <p:nvPr/>
            </p:nvSpPr>
            <p:spPr bwMode="auto">
              <a:xfrm>
                <a:off x="68" y="2018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7960" name="Line 200"/>
              <p:cNvSpPr>
                <a:spLocks noChangeShapeType="1"/>
              </p:cNvSpPr>
              <p:nvPr/>
            </p:nvSpPr>
            <p:spPr bwMode="auto">
              <a:xfrm flipV="1">
                <a:off x="946" y="1359"/>
                <a:ext cx="0" cy="7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37" name="Oval 177"/>
              <p:cNvSpPr>
                <a:spLocks noChangeAspect="1" noChangeArrowheads="1"/>
              </p:cNvSpPr>
              <p:nvPr/>
            </p:nvSpPr>
            <p:spPr bwMode="auto">
              <a:xfrm>
                <a:off x="924" y="1339"/>
                <a:ext cx="45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69" name="Freeform 209"/>
              <p:cNvSpPr>
                <a:spLocks/>
              </p:cNvSpPr>
              <p:nvPr/>
            </p:nvSpPr>
            <p:spPr bwMode="auto">
              <a:xfrm>
                <a:off x="169" y="2108"/>
                <a:ext cx="1550" cy="1"/>
              </a:xfrm>
              <a:custGeom>
                <a:avLst/>
                <a:gdLst>
                  <a:gd name="T0" fmla="*/ 0 w 1550"/>
                  <a:gd name="T1" fmla="*/ 1 h 1"/>
                  <a:gd name="T2" fmla="*/ 1550 w 155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50" h="1">
                    <a:moveTo>
                      <a:pt x="0" y="1"/>
                    </a:moveTo>
                    <a:lnTo>
                      <a:pt x="1550" y="0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70" name="Freeform 210"/>
              <p:cNvSpPr>
                <a:spLocks/>
              </p:cNvSpPr>
              <p:nvPr/>
            </p:nvSpPr>
            <p:spPr bwMode="auto">
              <a:xfrm>
                <a:off x="747" y="1910"/>
                <a:ext cx="396" cy="404"/>
              </a:xfrm>
              <a:custGeom>
                <a:avLst/>
                <a:gdLst>
                  <a:gd name="T0" fmla="*/ 396 w 396"/>
                  <a:gd name="T1" fmla="*/ 0 h 404"/>
                  <a:gd name="T2" fmla="*/ 0 w 396"/>
                  <a:gd name="T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6" h="404">
                    <a:moveTo>
                      <a:pt x="396" y="0"/>
                    </a:moveTo>
                    <a:lnTo>
                      <a:pt x="0" y="404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29" name="Oval 169"/>
              <p:cNvSpPr>
                <a:spLocks noChangeAspect="1" noChangeArrowheads="1"/>
              </p:cNvSpPr>
              <p:nvPr/>
            </p:nvSpPr>
            <p:spPr bwMode="auto">
              <a:xfrm>
                <a:off x="933" y="2099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06" name="Text Box 246"/>
              <p:cNvSpPr txBox="1">
                <a:spLocks noChangeArrowheads="1"/>
              </p:cNvSpPr>
              <p:nvPr/>
            </p:nvSpPr>
            <p:spPr bwMode="auto">
              <a:xfrm>
                <a:off x="748" y="1287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58010" name="Text Box 250"/>
            <p:cNvSpPr txBox="1">
              <a:spLocks noChangeArrowheads="1"/>
            </p:cNvSpPr>
            <p:nvPr/>
          </p:nvSpPr>
          <p:spPr bwMode="auto">
            <a:xfrm>
              <a:off x="3742" y="3186"/>
              <a:ext cx="1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58019" name="Rectangle 259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336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24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Трещины на стереографической проекции</a:t>
            </a:r>
          </a:p>
        </p:txBody>
      </p:sp>
      <p:sp>
        <p:nvSpPr>
          <p:cNvPr id="758020" name="Text Box 260"/>
          <p:cNvSpPr txBox="1">
            <a:spLocks noChangeArrowheads="1"/>
          </p:cNvSpPr>
          <p:nvPr/>
        </p:nvSpPr>
        <p:spPr bwMode="auto">
          <a:xfrm>
            <a:off x="0" y="333375"/>
            <a:ext cx="91440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Для статистической обработки данных по замерам </a:t>
            </a:r>
            <a:r>
              <a:rPr lang="ru-RU" altLang="ru-RU" b="0" dirty="0" err="1">
                <a:solidFill>
                  <a:srgbClr val="000000"/>
                </a:solidFill>
              </a:rPr>
              <a:t>трещиноватости</a:t>
            </a:r>
            <a:r>
              <a:rPr lang="ru-RU" altLang="ru-RU" b="0" dirty="0">
                <a:solidFill>
                  <a:srgbClr val="000000"/>
                </a:solidFill>
              </a:rPr>
              <a:t> используют стереографические проекции элементов: </a:t>
            </a:r>
            <a:r>
              <a:rPr lang="ru-RU" altLang="ru-RU" dirty="0">
                <a:solidFill>
                  <a:srgbClr val="000000"/>
                </a:solidFill>
              </a:rPr>
              <a:t>линейных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dirty="0">
                <a:solidFill>
                  <a:srgbClr val="000000"/>
                </a:solidFill>
              </a:rPr>
              <a:t>А</a:t>
            </a:r>
            <a:r>
              <a:rPr lang="ru-RU" altLang="ru-RU" b="0" dirty="0">
                <a:solidFill>
                  <a:srgbClr val="000000"/>
                </a:solidFill>
              </a:rPr>
              <a:t>) или </a:t>
            </a:r>
            <a:r>
              <a:rPr lang="ru-RU" altLang="ru-RU" dirty="0">
                <a:solidFill>
                  <a:srgbClr val="000000"/>
                </a:solidFill>
              </a:rPr>
              <a:t>плоскостных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dirty="0">
                <a:solidFill>
                  <a:srgbClr val="000000"/>
                </a:solidFill>
              </a:rPr>
              <a:t>Б</a:t>
            </a:r>
            <a:r>
              <a:rPr lang="ru-RU" altLang="ru-RU" b="0" dirty="0">
                <a:solidFill>
                  <a:srgbClr val="000000"/>
                </a:solidFill>
              </a:rPr>
              <a:t>).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А</a:t>
            </a:r>
            <a:r>
              <a:rPr lang="ru-RU" altLang="ru-RU" b="0" dirty="0">
                <a:solidFill>
                  <a:srgbClr val="000000"/>
                </a:solidFill>
              </a:rPr>
              <a:t>. Трещина представляется в виде плоскости, секущей ориентированный в пространстве шар и проходящей через его центр – большой круг. Проекции точек пересечения нормалей к трещинам (</a:t>
            </a:r>
            <a:r>
              <a:rPr lang="ru-RU" altLang="ru-RU" dirty="0">
                <a:solidFill>
                  <a:srgbClr val="000000"/>
                </a:solidFill>
              </a:rPr>
              <a:t>линейных элементов</a:t>
            </a:r>
            <a:r>
              <a:rPr lang="ru-RU" altLang="ru-RU" b="0" dirty="0">
                <a:solidFill>
                  <a:srgbClr val="000000"/>
                </a:solidFill>
              </a:rPr>
              <a:t>) с </a:t>
            </a:r>
            <a:r>
              <a:rPr lang="ru-RU" altLang="ru-RU" dirty="0">
                <a:solidFill>
                  <a:srgbClr val="C00000"/>
                </a:solidFill>
              </a:rPr>
              <a:t>верхней </a:t>
            </a:r>
            <a:r>
              <a:rPr lang="ru-RU" altLang="ru-RU" b="0" dirty="0">
                <a:solidFill>
                  <a:srgbClr val="000000"/>
                </a:solidFill>
              </a:rPr>
              <a:t>полусферой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на горизонтальную плоскость и есть элемент залегания трещины.</a:t>
            </a:r>
          </a:p>
        </p:txBody>
      </p:sp>
      <p:sp>
        <p:nvSpPr>
          <p:cNvPr id="758026" name="Text Box 266"/>
          <p:cNvSpPr txBox="1">
            <a:spLocks noChangeArrowheads="1"/>
          </p:cNvSpPr>
          <p:nvPr/>
        </p:nvSpPr>
        <p:spPr bwMode="auto">
          <a:xfrm>
            <a:off x="6142038" y="5300663"/>
            <a:ext cx="357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</a:rPr>
              <a:t>0</a:t>
            </a:r>
            <a:r>
              <a:rPr lang="en-US" altLang="ru-RU" sz="1600">
                <a:solidFill>
                  <a:srgbClr val="000000"/>
                </a:solidFill>
              </a:rPr>
              <a:t>°</a:t>
            </a:r>
          </a:p>
        </p:txBody>
      </p:sp>
      <p:sp>
        <p:nvSpPr>
          <p:cNvPr id="758027" name="Text Box 267"/>
          <p:cNvSpPr txBox="1">
            <a:spLocks noChangeArrowheads="1"/>
          </p:cNvSpPr>
          <p:nvPr/>
        </p:nvSpPr>
        <p:spPr bwMode="auto">
          <a:xfrm>
            <a:off x="5364163" y="4508500"/>
            <a:ext cx="3603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</a:rPr>
              <a:t>90</a:t>
            </a:r>
            <a:r>
              <a:rPr lang="en-US" altLang="ru-RU" sz="1600">
                <a:solidFill>
                  <a:srgbClr val="000000"/>
                </a:solidFill>
              </a:rPr>
              <a:t>°</a:t>
            </a:r>
          </a:p>
        </p:txBody>
      </p:sp>
      <p:sp>
        <p:nvSpPr>
          <p:cNvPr id="758028" name="Freeform 268"/>
          <p:cNvSpPr>
            <a:spLocks/>
          </p:cNvSpPr>
          <p:nvPr/>
        </p:nvSpPr>
        <p:spPr bwMode="auto">
          <a:xfrm>
            <a:off x="5321300" y="4470400"/>
            <a:ext cx="95250" cy="104775"/>
          </a:xfrm>
          <a:custGeom>
            <a:avLst/>
            <a:gdLst>
              <a:gd name="T0" fmla="*/ 0 w 60"/>
              <a:gd name="T1" fmla="*/ 0 h 66"/>
              <a:gd name="T2" fmla="*/ 60 w 60"/>
              <a:gd name="T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" h="66">
                <a:moveTo>
                  <a:pt x="0" y="0"/>
                </a:moveTo>
                <a:lnTo>
                  <a:pt x="60" y="6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58048" name="Group 288"/>
          <p:cNvGrpSpPr>
            <a:grpSpLocks/>
          </p:cNvGrpSpPr>
          <p:nvPr/>
        </p:nvGrpSpPr>
        <p:grpSpPr bwMode="auto">
          <a:xfrm>
            <a:off x="6245225" y="2060575"/>
            <a:ext cx="2867025" cy="3321050"/>
            <a:chOff x="3934" y="1298"/>
            <a:chExt cx="1806" cy="2092"/>
          </a:xfrm>
        </p:grpSpPr>
        <p:sp>
          <p:nvSpPr>
            <p:cNvPr id="758005" name="Oval 245"/>
            <p:cNvSpPr>
              <a:spLocks noChangeArrowheads="1"/>
            </p:cNvSpPr>
            <p:nvPr/>
          </p:nvSpPr>
          <p:spPr bwMode="auto">
            <a:xfrm>
              <a:off x="4468" y="3344"/>
              <a:ext cx="46" cy="46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13" name="Text Box 253"/>
            <p:cNvSpPr txBox="1">
              <a:spLocks noChangeArrowheads="1"/>
            </p:cNvSpPr>
            <p:nvPr/>
          </p:nvSpPr>
          <p:spPr bwMode="auto">
            <a:xfrm>
              <a:off x="4377" y="3186"/>
              <a:ext cx="1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758041" name="Group 281"/>
            <p:cNvGrpSpPr>
              <a:grpSpLocks/>
            </p:cNvGrpSpPr>
            <p:nvPr/>
          </p:nvGrpSpPr>
          <p:grpSpPr bwMode="auto">
            <a:xfrm>
              <a:off x="3934" y="1298"/>
              <a:ext cx="1806" cy="1497"/>
              <a:chOff x="3934" y="1298"/>
              <a:chExt cx="1806" cy="1497"/>
            </a:xfrm>
          </p:grpSpPr>
          <p:sp>
            <p:nvSpPr>
              <p:cNvPr id="757908" name="Oval 148"/>
              <p:cNvSpPr>
                <a:spLocks noChangeArrowheads="1"/>
              </p:cNvSpPr>
              <p:nvPr/>
            </p:nvSpPr>
            <p:spPr bwMode="auto">
              <a:xfrm rot="3276996" flipH="1">
                <a:off x="4091" y="1750"/>
                <a:ext cx="1488" cy="583"/>
              </a:xfrm>
              <a:prstGeom prst="ellipse">
                <a:avLst/>
              </a:pr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09" name="Oval 149"/>
              <p:cNvSpPr>
                <a:spLocks noChangeArrowheads="1"/>
              </p:cNvSpPr>
              <p:nvPr/>
            </p:nvSpPr>
            <p:spPr bwMode="auto">
              <a:xfrm flipH="1">
                <a:off x="4055" y="1839"/>
                <a:ext cx="1549" cy="42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0" name="Oval 150"/>
              <p:cNvSpPr>
                <a:spLocks noChangeArrowheads="1"/>
              </p:cNvSpPr>
              <p:nvPr/>
            </p:nvSpPr>
            <p:spPr bwMode="auto">
              <a:xfrm flipH="1">
                <a:off x="4055" y="1299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2" name="Line 152"/>
              <p:cNvSpPr>
                <a:spLocks noChangeShapeType="1"/>
              </p:cNvSpPr>
              <p:nvPr/>
            </p:nvSpPr>
            <p:spPr bwMode="auto">
              <a:xfrm flipH="1">
                <a:off x="4618" y="1843"/>
                <a:ext cx="423" cy="4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16" name="Oval 156"/>
              <p:cNvSpPr>
                <a:spLocks noChangeArrowheads="1"/>
              </p:cNvSpPr>
              <p:nvPr/>
            </p:nvSpPr>
            <p:spPr bwMode="auto">
              <a:xfrm flipH="1">
                <a:off x="4444" y="1816"/>
                <a:ext cx="203" cy="6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7" name="Oval 157"/>
              <p:cNvSpPr>
                <a:spLocks noChangeArrowheads="1"/>
              </p:cNvSpPr>
              <p:nvPr/>
            </p:nvSpPr>
            <p:spPr bwMode="auto">
              <a:xfrm flipH="1">
                <a:off x="4412" y="1837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20" name="Text Box 160"/>
              <p:cNvSpPr txBox="1">
                <a:spLocks noChangeArrowheads="1"/>
              </p:cNvSpPr>
              <p:nvPr/>
            </p:nvSpPr>
            <p:spPr bwMode="auto">
              <a:xfrm flipH="1">
                <a:off x="5034" y="1701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7921" name="Text Box 161"/>
              <p:cNvSpPr txBox="1">
                <a:spLocks noChangeArrowheads="1"/>
              </p:cNvSpPr>
              <p:nvPr/>
            </p:nvSpPr>
            <p:spPr bwMode="auto">
              <a:xfrm flipH="1">
                <a:off x="4512" y="2238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7922" name="Text Box 162"/>
              <p:cNvSpPr txBox="1">
                <a:spLocks noChangeArrowheads="1"/>
              </p:cNvSpPr>
              <p:nvPr/>
            </p:nvSpPr>
            <p:spPr bwMode="auto">
              <a:xfrm flipH="1">
                <a:off x="3934" y="1956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7923" name="Text Box 163"/>
              <p:cNvSpPr txBox="1">
                <a:spLocks noChangeArrowheads="1"/>
              </p:cNvSpPr>
              <p:nvPr/>
            </p:nvSpPr>
            <p:spPr bwMode="auto">
              <a:xfrm flipH="1">
                <a:off x="5648" y="1956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7914" name="Oval 154"/>
              <p:cNvSpPr>
                <a:spLocks noChangeArrowheads="1"/>
              </p:cNvSpPr>
              <p:nvPr/>
            </p:nvSpPr>
            <p:spPr bwMode="auto">
              <a:xfrm flipH="1">
                <a:off x="4815" y="1816"/>
                <a:ext cx="128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5" name="Oval 155"/>
              <p:cNvSpPr>
                <a:spLocks noChangeArrowheads="1"/>
              </p:cNvSpPr>
              <p:nvPr/>
            </p:nvSpPr>
            <p:spPr bwMode="auto">
              <a:xfrm flipH="1">
                <a:off x="4626" y="1816"/>
                <a:ext cx="227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82" name="AutoShape 222"/>
              <p:cNvSpPr>
                <a:spLocks noChangeArrowheads="1"/>
              </p:cNvSpPr>
              <p:nvPr/>
            </p:nvSpPr>
            <p:spPr bwMode="auto">
              <a:xfrm rot="-1657351">
                <a:off x="4875" y="1760"/>
                <a:ext cx="136" cy="124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00" name="Line 240"/>
              <p:cNvSpPr>
                <a:spLocks noChangeShapeType="1"/>
              </p:cNvSpPr>
              <p:nvPr/>
            </p:nvSpPr>
            <p:spPr bwMode="auto">
              <a:xfrm>
                <a:off x="5456" y="1591"/>
                <a:ext cx="0" cy="4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32" name="Freeform 272"/>
              <p:cNvSpPr>
                <a:spLocks/>
              </p:cNvSpPr>
              <p:nvPr/>
            </p:nvSpPr>
            <p:spPr bwMode="auto">
              <a:xfrm>
                <a:off x="4629" y="1853"/>
                <a:ext cx="656" cy="400"/>
              </a:xfrm>
              <a:custGeom>
                <a:avLst/>
                <a:gdLst>
                  <a:gd name="T0" fmla="*/ 0 w 656"/>
                  <a:gd name="T1" fmla="*/ 394 h 400"/>
                  <a:gd name="T2" fmla="*/ 414 w 656"/>
                  <a:gd name="T3" fmla="*/ 0 h 400"/>
                  <a:gd name="T4" fmla="*/ 453 w 656"/>
                  <a:gd name="T5" fmla="*/ 6 h 400"/>
                  <a:gd name="T6" fmla="*/ 564 w 656"/>
                  <a:gd name="T7" fmla="*/ 35 h 400"/>
                  <a:gd name="T8" fmla="*/ 655 w 656"/>
                  <a:gd name="T9" fmla="*/ 307 h 400"/>
                  <a:gd name="T10" fmla="*/ 656 w 656"/>
                  <a:gd name="T11" fmla="*/ 361 h 400"/>
                  <a:gd name="T12" fmla="*/ 533 w 656"/>
                  <a:gd name="T13" fmla="*/ 379 h 400"/>
                  <a:gd name="T14" fmla="*/ 438 w 656"/>
                  <a:gd name="T15" fmla="*/ 390 h 400"/>
                  <a:gd name="T16" fmla="*/ 338 w 656"/>
                  <a:gd name="T17" fmla="*/ 398 h 400"/>
                  <a:gd name="T18" fmla="*/ 165 w 656"/>
                  <a:gd name="T19" fmla="*/ 400 h 400"/>
                  <a:gd name="T20" fmla="*/ 0 w 656"/>
                  <a:gd name="T21" fmla="*/ 39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6" h="400">
                    <a:moveTo>
                      <a:pt x="0" y="394"/>
                    </a:moveTo>
                    <a:lnTo>
                      <a:pt x="414" y="0"/>
                    </a:lnTo>
                    <a:lnTo>
                      <a:pt x="453" y="6"/>
                    </a:lnTo>
                    <a:lnTo>
                      <a:pt x="564" y="35"/>
                    </a:lnTo>
                    <a:lnTo>
                      <a:pt x="655" y="307"/>
                    </a:lnTo>
                    <a:lnTo>
                      <a:pt x="656" y="361"/>
                    </a:lnTo>
                    <a:lnTo>
                      <a:pt x="533" y="379"/>
                    </a:lnTo>
                    <a:lnTo>
                      <a:pt x="438" y="390"/>
                    </a:lnTo>
                    <a:lnTo>
                      <a:pt x="338" y="398"/>
                    </a:lnTo>
                    <a:lnTo>
                      <a:pt x="165" y="400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81" name="Freeform 221"/>
              <p:cNvSpPr>
                <a:spLocks/>
              </p:cNvSpPr>
              <p:nvPr/>
            </p:nvSpPr>
            <p:spPr bwMode="auto">
              <a:xfrm>
                <a:off x="4626" y="1841"/>
                <a:ext cx="419" cy="405"/>
              </a:xfrm>
              <a:custGeom>
                <a:avLst/>
                <a:gdLst>
                  <a:gd name="T0" fmla="*/ 419 w 419"/>
                  <a:gd name="T1" fmla="*/ 0 h 405"/>
                  <a:gd name="T2" fmla="*/ 0 w 419"/>
                  <a:gd name="T3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9" h="405">
                    <a:moveTo>
                      <a:pt x="419" y="0"/>
                    </a:moveTo>
                    <a:lnTo>
                      <a:pt x="0" y="405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80" name="Freeform 220"/>
              <p:cNvSpPr>
                <a:spLocks/>
              </p:cNvSpPr>
              <p:nvPr/>
            </p:nvSpPr>
            <p:spPr bwMode="auto">
              <a:xfrm>
                <a:off x="4825" y="2046"/>
                <a:ext cx="776" cy="2"/>
              </a:xfrm>
              <a:custGeom>
                <a:avLst/>
                <a:gdLst>
                  <a:gd name="T0" fmla="*/ 0 w 776"/>
                  <a:gd name="T1" fmla="*/ 0 h 2"/>
                  <a:gd name="T2" fmla="*/ 776 w 77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76" h="2">
                    <a:moveTo>
                      <a:pt x="0" y="0"/>
                    </a:moveTo>
                    <a:lnTo>
                      <a:pt x="776" y="2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04" name="Oval 244"/>
              <p:cNvSpPr>
                <a:spLocks noChangeArrowheads="1"/>
              </p:cNvSpPr>
              <p:nvPr/>
            </p:nvSpPr>
            <p:spPr bwMode="auto">
              <a:xfrm>
                <a:off x="5431" y="2024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8" name="Freeform 158"/>
              <p:cNvSpPr>
                <a:spLocks/>
              </p:cNvSpPr>
              <p:nvPr/>
            </p:nvSpPr>
            <p:spPr bwMode="auto">
              <a:xfrm>
                <a:off x="4826" y="1601"/>
                <a:ext cx="631" cy="452"/>
              </a:xfrm>
              <a:custGeom>
                <a:avLst/>
                <a:gdLst>
                  <a:gd name="T0" fmla="*/ 0 w 631"/>
                  <a:gd name="T1" fmla="*/ 452 h 452"/>
                  <a:gd name="T2" fmla="*/ 631 w 631"/>
                  <a:gd name="T3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31" h="452">
                    <a:moveTo>
                      <a:pt x="0" y="452"/>
                    </a:moveTo>
                    <a:lnTo>
                      <a:pt x="631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33" name="Freeform 273"/>
              <p:cNvSpPr>
                <a:spLocks/>
              </p:cNvSpPr>
              <p:nvPr/>
            </p:nvSpPr>
            <p:spPr bwMode="auto">
              <a:xfrm>
                <a:off x="4604" y="2214"/>
                <a:ext cx="771" cy="490"/>
              </a:xfrm>
              <a:custGeom>
                <a:avLst/>
                <a:gdLst>
                  <a:gd name="T0" fmla="*/ 0 w 771"/>
                  <a:gd name="T1" fmla="*/ 45 h 490"/>
                  <a:gd name="T2" fmla="*/ 55 w 771"/>
                  <a:gd name="T3" fmla="*/ 47 h 490"/>
                  <a:gd name="T4" fmla="*/ 145 w 771"/>
                  <a:gd name="T5" fmla="*/ 53 h 490"/>
                  <a:gd name="T6" fmla="*/ 252 w 771"/>
                  <a:gd name="T7" fmla="*/ 51 h 490"/>
                  <a:gd name="T8" fmla="*/ 409 w 771"/>
                  <a:gd name="T9" fmla="*/ 47 h 490"/>
                  <a:gd name="T10" fmla="*/ 538 w 771"/>
                  <a:gd name="T11" fmla="*/ 33 h 490"/>
                  <a:gd name="T12" fmla="*/ 658 w 771"/>
                  <a:gd name="T13" fmla="*/ 15 h 490"/>
                  <a:gd name="T14" fmla="*/ 732 w 771"/>
                  <a:gd name="T15" fmla="*/ 0 h 490"/>
                  <a:gd name="T16" fmla="*/ 771 w 771"/>
                  <a:gd name="T17" fmla="*/ 309 h 490"/>
                  <a:gd name="T18" fmla="*/ 717 w 771"/>
                  <a:gd name="T19" fmla="*/ 399 h 490"/>
                  <a:gd name="T20" fmla="*/ 685 w 771"/>
                  <a:gd name="T21" fmla="*/ 428 h 490"/>
                  <a:gd name="T22" fmla="*/ 630 w 771"/>
                  <a:gd name="T23" fmla="*/ 462 h 490"/>
                  <a:gd name="T24" fmla="*/ 544 w 771"/>
                  <a:gd name="T25" fmla="*/ 490 h 490"/>
                  <a:gd name="T26" fmla="*/ 181 w 771"/>
                  <a:gd name="T27" fmla="*/ 309 h 490"/>
                  <a:gd name="T28" fmla="*/ 0 w 771"/>
                  <a:gd name="T29" fmla="*/ 45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1" h="490">
                    <a:moveTo>
                      <a:pt x="0" y="45"/>
                    </a:moveTo>
                    <a:lnTo>
                      <a:pt x="55" y="47"/>
                    </a:lnTo>
                    <a:lnTo>
                      <a:pt x="145" y="53"/>
                    </a:lnTo>
                    <a:lnTo>
                      <a:pt x="252" y="51"/>
                    </a:lnTo>
                    <a:lnTo>
                      <a:pt x="409" y="47"/>
                    </a:lnTo>
                    <a:lnTo>
                      <a:pt x="538" y="33"/>
                    </a:lnTo>
                    <a:lnTo>
                      <a:pt x="658" y="15"/>
                    </a:lnTo>
                    <a:lnTo>
                      <a:pt x="732" y="0"/>
                    </a:lnTo>
                    <a:lnTo>
                      <a:pt x="771" y="309"/>
                    </a:lnTo>
                    <a:lnTo>
                      <a:pt x="717" y="399"/>
                    </a:lnTo>
                    <a:lnTo>
                      <a:pt x="685" y="428"/>
                    </a:lnTo>
                    <a:lnTo>
                      <a:pt x="630" y="462"/>
                    </a:lnTo>
                    <a:lnTo>
                      <a:pt x="544" y="490"/>
                    </a:lnTo>
                    <a:lnTo>
                      <a:pt x="181" y="30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19" name="Oval 159"/>
              <p:cNvSpPr>
                <a:spLocks noChangeArrowheads="1"/>
              </p:cNvSpPr>
              <p:nvPr/>
            </p:nvSpPr>
            <p:spPr bwMode="auto">
              <a:xfrm flipH="1">
                <a:off x="5434" y="158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34" name="Freeform 274"/>
              <p:cNvSpPr>
                <a:spLocks/>
              </p:cNvSpPr>
              <p:nvPr/>
            </p:nvSpPr>
            <p:spPr bwMode="auto">
              <a:xfrm>
                <a:off x="4059" y="2047"/>
                <a:ext cx="431" cy="2"/>
              </a:xfrm>
              <a:custGeom>
                <a:avLst/>
                <a:gdLst>
                  <a:gd name="T0" fmla="*/ 0 w 431"/>
                  <a:gd name="T1" fmla="*/ 0 h 2"/>
                  <a:gd name="T2" fmla="*/ 431 w 43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1" h="2">
                    <a:moveTo>
                      <a:pt x="0" y="0"/>
                    </a:moveTo>
                    <a:lnTo>
                      <a:pt x="431" y="2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11" name="Oval 151"/>
              <p:cNvSpPr>
                <a:spLocks noChangeAspect="1" noChangeArrowheads="1"/>
              </p:cNvSpPr>
              <p:nvPr/>
            </p:nvSpPr>
            <p:spPr bwMode="auto">
              <a:xfrm flipH="1">
                <a:off x="4811" y="2037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08" name="Text Box 248"/>
              <p:cNvSpPr txBox="1">
                <a:spLocks noChangeArrowheads="1"/>
              </p:cNvSpPr>
              <p:nvPr/>
            </p:nvSpPr>
            <p:spPr bwMode="auto">
              <a:xfrm>
                <a:off x="5284" y="1933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758047" name="Group 287"/>
          <p:cNvGrpSpPr>
            <a:grpSpLocks/>
          </p:cNvGrpSpPr>
          <p:nvPr/>
        </p:nvGrpSpPr>
        <p:grpSpPr bwMode="auto">
          <a:xfrm>
            <a:off x="3149600" y="2205038"/>
            <a:ext cx="3671888" cy="4238625"/>
            <a:chOff x="1984" y="1389"/>
            <a:chExt cx="2313" cy="2670"/>
          </a:xfrm>
        </p:grpSpPr>
        <p:sp>
          <p:nvSpPr>
            <p:cNvPr id="757999" name="Freeform 239"/>
            <p:cNvSpPr>
              <a:spLocks/>
            </p:cNvSpPr>
            <p:nvPr/>
          </p:nvSpPr>
          <p:spPr bwMode="auto">
            <a:xfrm>
              <a:off x="3530" y="2699"/>
              <a:ext cx="700" cy="1338"/>
            </a:xfrm>
            <a:custGeom>
              <a:avLst/>
              <a:gdLst>
                <a:gd name="T0" fmla="*/ 0 w 700"/>
                <a:gd name="T1" fmla="*/ 1338 h 1338"/>
                <a:gd name="T2" fmla="*/ 700 w 700"/>
                <a:gd name="T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0" h="1338">
                  <a:moveTo>
                    <a:pt x="0" y="1338"/>
                  </a:moveTo>
                  <a:lnTo>
                    <a:pt x="70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96" name="Oval 236"/>
            <p:cNvSpPr>
              <a:spLocks noChangeArrowheads="1"/>
            </p:cNvSpPr>
            <p:nvPr/>
          </p:nvSpPr>
          <p:spPr bwMode="auto">
            <a:xfrm>
              <a:off x="3509" y="4013"/>
              <a:ext cx="46" cy="4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11" name="Text Box 251"/>
            <p:cNvSpPr txBox="1">
              <a:spLocks noChangeArrowheads="1"/>
            </p:cNvSpPr>
            <p:nvPr/>
          </p:nvSpPr>
          <p:spPr bwMode="auto">
            <a:xfrm>
              <a:off x="3470" y="3821"/>
              <a:ext cx="1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grpSp>
          <p:nvGrpSpPr>
            <p:cNvPr id="758040" name="Group 280"/>
            <p:cNvGrpSpPr>
              <a:grpSpLocks/>
            </p:cNvGrpSpPr>
            <p:nvPr/>
          </p:nvGrpSpPr>
          <p:grpSpPr bwMode="auto">
            <a:xfrm>
              <a:off x="1984" y="1389"/>
              <a:ext cx="1792" cy="1497"/>
              <a:chOff x="1984" y="1389"/>
              <a:chExt cx="1792" cy="1497"/>
            </a:xfrm>
          </p:grpSpPr>
          <p:sp>
            <p:nvSpPr>
              <p:cNvPr id="757944" name="Oval 184"/>
              <p:cNvSpPr>
                <a:spLocks noChangeArrowheads="1"/>
              </p:cNvSpPr>
              <p:nvPr/>
            </p:nvSpPr>
            <p:spPr bwMode="auto">
              <a:xfrm rot="16200000">
                <a:off x="2133" y="1846"/>
                <a:ext cx="1496" cy="582"/>
              </a:xfrm>
              <a:prstGeom prst="ellipse">
                <a:avLst/>
              </a:pr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45" name="Oval 185"/>
              <p:cNvSpPr>
                <a:spLocks noChangeArrowheads="1"/>
              </p:cNvSpPr>
              <p:nvPr/>
            </p:nvSpPr>
            <p:spPr bwMode="auto">
              <a:xfrm>
                <a:off x="2107" y="1930"/>
                <a:ext cx="1549" cy="42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46" name="Oval 186"/>
              <p:cNvSpPr>
                <a:spLocks noChangeArrowheads="1"/>
              </p:cNvSpPr>
              <p:nvPr/>
            </p:nvSpPr>
            <p:spPr bwMode="auto">
              <a:xfrm>
                <a:off x="2107" y="1390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48" name="Freeform 188"/>
              <p:cNvSpPr>
                <a:spLocks/>
              </p:cNvSpPr>
              <p:nvPr/>
            </p:nvSpPr>
            <p:spPr bwMode="auto">
              <a:xfrm>
                <a:off x="2605" y="1944"/>
                <a:ext cx="553" cy="392"/>
              </a:xfrm>
              <a:custGeom>
                <a:avLst/>
                <a:gdLst>
                  <a:gd name="T0" fmla="*/ 0 w 553"/>
                  <a:gd name="T1" fmla="*/ 0 h 392"/>
                  <a:gd name="T2" fmla="*/ 553 w 553"/>
                  <a:gd name="T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3" h="392">
                    <a:moveTo>
                      <a:pt x="0" y="0"/>
                    </a:moveTo>
                    <a:lnTo>
                      <a:pt x="553" y="3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49" name="Oval 189"/>
              <p:cNvSpPr>
                <a:spLocks noChangeArrowheads="1"/>
              </p:cNvSpPr>
              <p:nvPr/>
            </p:nvSpPr>
            <p:spPr bwMode="auto">
              <a:xfrm>
                <a:off x="3056" y="1917"/>
                <a:ext cx="101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50" name="Oval 190"/>
              <p:cNvSpPr>
                <a:spLocks noChangeArrowheads="1"/>
              </p:cNvSpPr>
              <p:nvPr/>
            </p:nvSpPr>
            <p:spPr bwMode="auto">
              <a:xfrm>
                <a:off x="2972" y="1902"/>
                <a:ext cx="113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51" name="Oval 191"/>
              <p:cNvSpPr>
                <a:spLocks noChangeArrowheads="1"/>
              </p:cNvSpPr>
              <p:nvPr/>
            </p:nvSpPr>
            <p:spPr bwMode="auto">
              <a:xfrm>
                <a:off x="2632" y="1866"/>
                <a:ext cx="408" cy="10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53" name="Oval 193"/>
              <p:cNvSpPr>
                <a:spLocks noChangeArrowheads="1"/>
              </p:cNvSpPr>
              <p:nvPr/>
            </p:nvSpPr>
            <p:spPr bwMode="auto">
              <a:xfrm>
                <a:off x="2609" y="1912"/>
                <a:ext cx="68" cy="4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58" name="Text Box 198"/>
              <p:cNvSpPr txBox="1">
                <a:spLocks noChangeArrowheads="1"/>
              </p:cNvSpPr>
              <p:nvPr/>
            </p:nvSpPr>
            <p:spPr bwMode="auto">
              <a:xfrm>
                <a:off x="3684" y="2047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7959" name="Text Box 199"/>
              <p:cNvSpPr txBox="1">
                <a:spLocks noChangeArrowheads="1"/>
              </p:cNvSpPr>
              <p:nvPr/>
            </p:nvSpPr>
            <p:spPr bwMode="auto">
              <a:xfrm>
                <a:off x="1984" y="2047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7979" name="Freeform 219"/>
              <p:cNvSpPr>
                <a:spLocks/>
              </p:cNvSpPr>
              <p:nvPr/>
            </p:nvSpPr>
            <p:spPr bwMode="auto">
              <a:xfrm>
                <a:off x="3172" y="2137"/>
                <a:ext cx="489" cy="1"/>
              </a:xfrm>
              <a:custGeom>
                <a:avLst/>
                <a:gdLst>
                  <a:gd name="T0" fmla="*/ 0 w 489"/>
                  <a:gd name="T1" fmla="*/ 0 h 1"/>
                  <a:gd name="T2" fmla="*/ 489 w 489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9" h="1">
                    <a:moveTo>
                      <a:pt x="0" y="0"/>
                    </a:moveTo>
                    <a:lnTo>
                      <a:pt x="489" y="1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07" name="Text Box 247"/>
              <p:cNvSpPr txBox="1">
                <a:spLocks noChangeArrowheads="1"/>
              </p:cNvSpPr>
              <p:nvPr/>
            </p:nvSpPr>
            <p:spPr bwMode="auto">
              <a:xfrm>
                <a:off x="2290" y="2194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58030" name="Freeform 270"/>
              <p:cNvSpPr>
                <a:spLocks/>
              </p:cNvSpPr>
              <p:nvPr/>
            </p:nvSpPr>
            <p:spPr bwMode="auto">
              <a:xfrm>
                <a:off x="2517" y="2332"/>
                <a:ext cx="726" cy="551"/>
              </a:xfrm>
              <a:custGeom>
                <a:avLst/>
                <a:gdLst>
                  <a:gd name="T0" fmla="*/ 0 w 726"/>
                  <a:gd name="T1" fmla="*/ 0 h 551"/>
                  <a:gd name="T2" fmla="*/ 95 w 726"/>
                  <a:gd name="T3" fmla="*/ 10 h 551"/>
                  <a:gd name="T4" fmla="*/ 227 w 726"/>
                  <a:gd name="T5" fmla="*/ 23 h 551"/>
                  <a:gd name="T6" fmla="*/ 332 w 726"/>
                  <a:gd name="T7" fmla="*/ 23 h 551"/>
                  <a:gd name="T8" fmla="*/ 497 w 726"/>
                  <a:gd name="T9" fmla="*/ 23 h 551"/>
                  <a:gd name="T10" fmla="*/ 590 w 726"/>
                  <a:gd name="T11" fmla="*/ 17 h 551"/>
                  <a:gd name="T12" fmla="*/ 659 w 726"/>
                  <a:gd name="T13" fmla="*/ 10 h 551"/>
                  <a:gd name="T14" fmla="*/ 726 w 726"/>
                  <a:gd name="T15" fmla="*/ 0 h 551"/>
                  <a:gd name="T16" fmla="*/ 589 w 726"/>
                  <a:gd name="T17" fmla="*/ 408 h 551"/>
                  <a:gd name="T18" fmla="*/ 544 w 726"/>
                  <a:gd name="T19" fmla="*/ 499 h 551"/>
                  <a:gd name="T20" fmla="*/ 504 w 726"/>
                  <a:gd name="T21" fmla="*/ 529 h 551"/>
                  <a:gd name="T22" fmla="*/ 429 w 726"/>
                  <a:gd name="T23" fmla="*/ 548 h 551"/>
                  <a:gd name="T24" fmla="*/ 354 w 726"/>
                  <a:gd name="T25" fmla="*/ 551 h 551"/>
                  <a:gd name="T26" fmla="*/ 275 w 726"/>
                  <a:gd name="T27" fmla="*/ 542 h 551"/>
                  <a:gd name="T28" fmla="*/ 227 w 726"/>
                  <a:gd name="T29" fmla="*/ 499 h 551"/>
                  <a:gd name="T30" fmla="*/ 90 w 726"/>
                  <a:gd name="T31" fmla="*/ 272 h 551"/>
                  <a:gd name="T32" fmla="*/ 0 w 726"/>
                  <a:gd name="T33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6" h="551">
                    <a:moveTo>
                      <a:pt x="0" y="0"/>
                    </a:moveTo>
                    <a:lnTo>
                      <a:pt x="95" y="10"/>
                    </a:lnTo>
                    <a:lnTo>
                      <a:pt x="227" y="23"/>
                    </a:lnTo>
                    <a:lnTo>
                      <a:pt x="332" y="23"/>
                    </a:lnTo>
                    <a:lnTo>
                      <a:pt x="497" y="23"/>
                    </a:lnTo>
                    <a:lnTo>
                      <a:pt x="590" y="17"/>
                    </a:lnTo>
                    <a:lnTo>
                      <a:pt x="659" y="10"/>
                    </a:lnTo>
                    <a:lnTo>
                      <a:pt x="726" y="0"/>
                    </a:lnTo>
                    <a:lnTo>
                      <a:pt x="589" y="408"/>
                    </a:lnTo>
                    <a:lnTo>
                      <a:pt x="544" y="499"/>
                    </a:lnTo>
                    <a:lnTo>
                      <a:pt x="504" y="529"/>
                    </a:lnTo>
                    <a:lnTo>
                      <a:pt x="429" y="548"/>
                    </a:lnTo>
                    <a:lnTo>
                      <a:pt x="354" y="551"/>
                    </a:lnTo>
                    <a:lnTo>
                      <a:pt x="275" y="542"/>
                    </a:lnTo>
                    <a:lnTo>
                      <a:pt x="227" y="499"/>
                    </a:lnTo>
                    <a:lnTo>
                      <a:pt x="90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57" name="Text Box 197"/>
              <p:cNvSpPr txBox="1">
                <a:spLocks noChangeArrowheads="1"/>
              </p:cNvSpPr>
              <p:nvPr/>
            </p:nvSpPr>
            <p:spPr bwMode="auto">
              <a:xfrm>
                <a:off x="2632" y="2336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8031" name="Freeform 271"/>
              <p:cNvSpPr>
                <a:spLocks/>
              </p:cNvSpPr>
              <p:nvPr/>
            </p:nvSpPr>
            <p:spPr bwMode="auto">
              <a:xfrm>
                <a:off x="2517" y="1952"/>
                <a:ext cx="624" cy="393"/>
              </a:xfrm>
              <a:custGeom>
                <a:avLst/>
                <a:gdLst>
                  <a:gd name="T0" fmla="*/ 45 w 624"/>
                  <a:gd name="T1" fmla="*/ 27 h 393"/>
                  <a:gd name="T2" fmla="*/ 0 w 624"/>
                  <a:gd name="T3" fmla="*/ 117 h 393"/>
                  <a:gd name="T4" fmla="*/ 0 w 624"/>
                  <a:gd name="T5" fmla="*/ 253 h 393"/>
                  <a:gd name="T6" fmla="*/ 50 w 624"/>
                  <a:gd name="T7" fmla="*/ 373 h 393"/>
                  <a:gd name="T8" fmla="*/ 78 w 624"/>
                  <a:gd name="T9" fmla="*/ 378 h 393"/>
                  <a:gd name="T10" fmla="*/ 105 w 624"/>
                  <a:gd name="T11" fmla="*/ 381 h 393"/>
                  <a:gd name="T12" fmla="*/ 173 w 624"/>
                  <a:gd name="T13" fmla="*/ 388 h 393"/>
                  <a:gd name="T14" fmla="*/ 267 w 624"/>
                  <a:gd name="T15" fmla="*/ 391 h 393"/>
                  <a:gd name="T16" fmla="*/ 344 w 624"/>
                  <a:gd name="T17" fmla="*/ 393 h 393"/>
                  <a:gd name="T18" fmla="*/ 441 w 624"/>
                  <a:gd name="T19" fmla="*/ 393 h 393"/>
                  <a:gd name="T20" fmla="*/ 530 w 624"/>
                  <a:gd name="T21" fmla="*/ 388 h 393"/>
                  <a:gd name="T22" fmla="*/ 624 w 624"/>
                  <a:gd name="T23" fmla="*/ 379 h 393"/>
                  <a:gd name="T24" fmla="*/ 87 w 624"/>
                  <a:gd name="T25" fmla="*/ 0 h 393"/>
                  <a:gd name="T26" fmla="*/ 66 w 624"/>
                  <a:gd name="T27" fmla="*/ 1 h 393"/>
                  <a:gd name="T28" fmla="*/ 45 w 624"/>
                  <a:gd name="T29" fmla="*/ 2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393">
                    <a:moveTo>
                      <a:pt x="45" y="27"/>
                    </a:moveTo>
                    <a:lnTo>
                      <a:pt x="0" y="117"/>
                    </a:lnTo>
                    <a:lnTo>
                      <a:pt x="0" y="253"/>
                    </a:lnTo>
                    <a:lnTo>
                      <a:pt x="50" y="373"/>
                    </a:lnTo>
                    <a:lnTo>
                      <a:pt x="78" y="378"/>
                    </a:lnTo>
                    <a:lnTo>
                      <a:pt x="105" y="381"/>
                    </a:lnTo>
                    <a:lnTo>
                      <a:pt x="173" y="388"/>
                    </a:lnTo>
                    <a:lnTo>
                      <a:pt x="267" y="391"/>
                    </a:lnTo>
                    <a:lnTo>
                      <a:pt x="344" y="393"/>
                    </a:lnTo>
                    <a:lnTo>
                      <a:pt x="441" y="393"/>
                    </a:lnTo>
                    <a:lnTo>
                      <a:pt x="530" y="388"/>
                    </a:lnTo>
                    <a:lnTo>
                      <a:pt x="624" y="379"/>
                    </a:lnTo>
                    <a:lnTo>
                      <a:pt x="87" y="0"/>
                    </a:lnTo>
                    <a:lnTo>
                      <a:pt x="66" y="1"/>
                    </a:lnTo>
                    <a:lnTo>
                      <a:pt x="45" y="2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54" name="Freeform 194"/>
              <p:cNvSpPr>
                <a:spLocks/>
              </p:cNvSpPr>
              <p:nvPr/>
            </p:nvSpPr>
            <p:spPr bwMode="auto">
              <a:xfrm>
                <a:off x="2441" y="1965"/>
                <a:ext cx="879" cy="351"/>
              </a:xfrm>
              <a:custGeom>
                <a:avLst/>
                <a:gdLst>
                  <a:gd name="T0" fmla="*/ 879 w 879"/>
                  <a:gd name="T1" fmla="*/ 0 h 351"/>
                  <a:gd name="T2" fmla="*/ 0 w 879"/>
                  <a:gd name="T3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9" h="351">
                    <a:moveTo>
                      <a:pt x="879" y="0"/>
                    </a:moveTo>
                    <a:lnTo>
                      <a:pt x="0" y="351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47" name="Oval 187"/>
              <p:cNvSpPr>
                <a:spLocks noChangeAspect="1" noChangeArrowheads="1"/>
              </p:cNvSpPr>
              <p:nvPr/>
            </p:nvSpPr>
            <p:spPr bwMode="auto">
              <a:xfrm>
                <a:off x="2872" y="2128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63" name="Oval 203"/>
              <p:cNvSpPr>
                <a:spLocks noChangeArrowheads="1"/>
              </p:cNvSpPr>
              <p:nvPr/>
            </p:nvSpPr>
            <p:spPr bwMode="auto">
              <a:xfrm>
                <a:off x="2904" y="2093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64" name="Oval 204"/>
              <p:cNvSpPr>
                <a:spLocks noChangeArrowheads="1"/>
              </p:cNvSpPr>
              <p:nvPr/>
            </p:nvSpPr>
            <p:spPr bwMode="auto">
              <a:xfrm>
                <a:off x="3004" y="2053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65" name="Oval 205"/>
              <p:cNvSpPr>
                <a:spLocks noChangeArrowheads="1"/>
              </p:cNvSpPr>
              <p:nvPr/>
            </p:nvSpPr>
            <p:spPr bwMode="auto">
              <a:xfrm>
                <a:off x="3108" y="2007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78" name="Freeform 218"/>
              <p:cNvSpPr>
                <a:spLocks/>
              </p:cNvSpPr>
              <p:nvPr/>
            </p:nvSpPr>
            <p:spPr bwMode="auto">
              <a:xfrm>
                <a:off x="2690" y="2138"/>
                <a:ext cx="199" cy="201"/>
              </a:xfrm>
              <a:custGeom>
                <a:avLst/>
                <a:gdLst>
                  <a:gd name="T0" fmla="*/ 199 w 199"/>
                  <a:gd name="T1" fmla="*/ 0 h 201"/>
                  <a:gd name="T2" fmla="*/ 0 w 199"/>
                  <a:gd name="T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1">
                    <a:moveTo>
                      <a:pt x="199" y="0"/>
                    </a:moveTo>
                    <a:lnTo>
                      <a:pt x="0" y="201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77" name="Freeform 217"/>
              <p:cNvSpPr>
                <a:spLocks/>
              </p:cNvSpPr>
              <p:nvPr/>
            </p:nvSpPr>
            <p:spPr bwMode="auto">
              <a:xfrm>
                <a:off x="2113" y="2138"/>
                <a:ext cx="776" cy="2"/>
              </a:xfrm>
              <a:custGeom>
                <a:avLst/>
                <a:gdLst>
                  <a:gd name="T0" fmla="*/ 0 w 776"/>
                  <a:gd name="T1" fmla="*/ 0 h 2"/>
                  <a:gd name="T2" fmla="*/ 776 w 77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76" h="2">
                    <a:moveTo>
                      <a:pt x="0" y="0"/>
                    </a:moveTo>
                    <a:lnTo>
                      <a:pt x="776" y="2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55" name="Oval 195"/>
              <p:cNvSpPr>
                <a:spLocks noChangeArrowheads="1"/>
              </p:cNvSpPr>
              <p:nvPr/>
            </p:nvSpPr>
            <p:spPr bwMode="auto">
              <a:xfrm>
                <a:off x="2428" y="2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62" name="Oval 202"/>
              <p:cNvSpPr>
                <a:spLocks noChangeArrowheads="1"/>
              </p:cNvSpPr>
              <p:nvPr/>
            </p:nvSpPr>
            <p:spPr bwMode="auto">
              <a:xfrm>
                <a:off x="3298" y="194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38" name="Text Box 278"/>
              <p:cNvSpPr txBox="1">
                <a:spLocks noChangeArrowheads="1"/>
              </p:cNvSpPr>
              <p:nvPr/>
            </p:nvSpPr>
            <p:spPr bwMode="auto">
              <a:xfrm>
                <a:off x="3362" y="1842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758042" name="Oval 282"/>
            <p:cNvSpPr>
              <a:spLocks noChangeArrowheads="1"/>
            </p:cNvSpPr>
            <p:nvPr/>
          </p:nvSpPr>
          <p:spPr bwMode="auto">
            <a:xfrm>
              <a:off x="4205" y="2680"/>
              <a:ext cx="46" cy="46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43" name="Text Box 283"/>
            <p:cNvSpPr txBox="1">
              <a:spLocks noChangeArrowheads="1"/>
            </p:cNvSpPr>
            <p:nvPr/>
          </p:nvSpPr>
          <p:spPr bwMode="auto">
            <a:xfrm>
              <a:off x="4195" y="2727"/>
              <a:ext cx="1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58049" name="Group 289"/>
          <p:cNvGrpSpPr>
            <a:grpSpLocks/>
          </p:cNvGrpSpPr>
          <p:nvPr/>
        </p:nvGrpSpPr>
        <p:grpSpPr bwMode="auto">
          <a:xfrm>
            <a:off x="1258888" y="4365625"/>
            <a:ext cx="4267200" cy="2376488"/>
            <a:chOff x="793" y="2750"/>
            <a:chExt cx="2688" cy="1497"/>
          </a:xfrm>
        </p:grpSpPr>
        <p:sp>
          <p:nvSpPr>
            <p:cNvPr id="757998" name="Oval 238"/>
            <p:cNvSpPr>
              <a:spLocks noChangeArrowheads="1"/>
            </p:cNvSpPr>
            <p:nvPr/>
          </p:nvSpPr>
          <p:spPr bwMode="auto">
            <a:xfrm>
              <a:off x="3334" y="3593"/>
              <a:ext cx="46" cy="4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14" name="Text Box 254"/>
            <p:cNvSpPr txBox="1">
              <a:spLocks noChangeArrowheads="1"/>
            </p:cNvSpPr>
            <p:nvPr/>
          </p:nvSpPr>
          <p:spPr bwMode="auto">
            <a:xfrm>
              <a:off x="3379" y="3413"/>
              <a:ext cx="1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grpSp>
          <p:nvGrpSpPr>
            <p:cNvPr id="758045" name="Group 285"/>
            <p:cNvGrpSpPr>
              <a:grpSpLocks/>
            </p:cNvGrpSpPr>
            <p:nvPr/>
          </p:nvGrpSpPr>
          <p:grpSpPr bwMode="auto">
            <a:xfrm>
              <a:off x="793" y="2750"/>
              <a:ext cx="1769" cy="1497"/>
              <a:chOff x="793" y="2750"/>
              <a:chExt cx="1769" cy="1497"/>
            </a:xfrm>
          </p:grpSpPr>
          <p:sp>
            <p:nvSpPr>
              <p:cNvPr id="757798" name="Oval 38"/>
              <p:cNvSpPr>
                <a:spLocks noChangeArrowheads="1"/>
              </p:cNvSpPr>
              <p:nvPr/>
            </p:nvSpPr>
            <p:spPr bwMode="auto">
              <a:xfrm rot="-3276996">
                <a:off x="919" y="3202"/>
                <a:ext cx="1488" cy="583"/>
              </a:xfrm>
              <a:prstGeom prst="ellipse">
                <a:avLst/>
              </a:pr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799" name="Oval 39"/>
              <p:cNvSpPr>
                <a:spLocks noChangeArrowheads="1"/>
              </p:cNvSpPr>
              <p:nvPr/>
            </p:nvSpPr>
            <p:spPr bwMode="auto">
              <a:xfrm>
                <a:off x="893" y="3291"/>
                <a:ext cx="1549" cy="42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00" name="Oval 40"/>
              <p:cNvSpPr>
                <a:spLocks noChangeArrowheads="1"/>
              </p:cNvSpPr>
              <p:nvPr/>
            </p:nvSpPr>
            <p:spPr bwMode="auto">
              <a:xfrm>
                <a:off x="893" y="2751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02" name="Line 42"/>
              <p:cNvSpPr>
                <a:spLocks noChangeShapeType="1"/>
              </p:cNvSpPr>
              <p:nvPr/>
            </p:nvSpPr>
            <p:spPr bwMode="auto">
              <a:xfrm>
                <a:off x="1456" y="3295"/>
                <a:ext cx="423" cy="4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04" name="Oval 44"/>
              <p:cNvSpPr>
                <a:spLocks noChangeArrowheads="1"/>
              </p:cNvSpPr>
              <p:nvPr/>
            </p:nvSpPr>
            <p:spPr bwMode="auto">
              <a:xfrm>
                <a:off x="1507" y="3268"/>
                <a:ext cx="175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05" name="Oval 45"/>
              <p:cNvSpPr>
                <a:spLocks noChangeArrowheads="1"/>
              </p:cNvSpPr>
              <p:nvPr/>
            </p:nvSpPr>
            <p:spPr bwMode="auto">
              <a:xfrm>
                <a:off x="1643" y="3268"/>
                <a:ext cx="227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06" name="Oval 46"/>
              <p:cNvSpPr>
                <a:spLocks noChangeArrowheads="1"/>
              </p:cNvSpPr>
              <p:nvPr/>
            </p:nvSpPr>
            <p:spPr bwMode="auto">
              <a:xfrm>
                <a:off x="1850" y="3268"/>
                <a:ext cx="156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07" name="Oval 47"/>
              <p:cNvSpPr>
                <a:spLocks noChangeArrowheads="1"/>
              </p:cNvSpPr>
              <p:nvPr/>
            </p:nvSpPr>
            <p:spPr bwMode="auto">
              <a:xfrm>
                <a:off x="1958" y="3296"/>
                <a:ext cx="124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12" name="Text Box 52"/>
              <p:cNvSpPr txBox="1">
                <a:spLocks noChangeArrowheads="1"/>
              </p:cNvSpPr>
              <p:nvPr/>
            </p:nvSpPr>
            <p:spPr bwMode="auto">
              <a:xfrm>
                <a:off x="2470" y="3408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7813" name="Text Box 53"/>
              <p:cNvSpPr txBox="1">
                <a:spLocks noChangeArrowheads="1"/>
              </p:cNvSpPr>
              <p:nvPr/>
            </p:nvSpPr>
            <p:spPr bwMode="auto">
              <a:xfrm>
                <a:off x="793" y="3408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7972" name="Freeform 212"/>
              <p:cNvSpPr>
                <a:spLocks/>
              </p:cNvSpPr>
              <p:nvPr/>
            </p:nvSpPr>
            <p:spPr bwMode="auto">
              <a:xfrm>
                <a:off x="2003" y="3500"/>
                <a:ext cx="440" cy="1"/>
              </a:xfrm>
              <a:custGeom>
                <a:avLst/>
                <a:gdLst>
                  <a:gd name="T0" fmla="*/ 0 w 440"/>
                  <a:gd name="T1" fmla="*/ 0 h 1"/>
                  <a:gd name="T2" fmla="*/ 440 w 44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0" h="1">
                    <a:moveTo>
                      <a:pt x="0" y="0"/>
                    </a:moveTo>
                    <a:lnTo>
                      <a:pt x="440" y="0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01" name="Line 241"/>
              <p:cNvSpPr>
                <a:spLocks noChangeShapeType="1"/>
              </p:cNvSpPr>
              <p:nvPr/>
            </p:nvSpPr>
            <p:spPr bwMode="auto">
              <a:xfrm>
                <a:off x="1144" y="3158"/>
                <a:ext cx="0" cy="4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09" name="Oval 49"/>
              <p:cNvSpPr>
                <a:spLocks noChangeArrowheads="1"/>
              </p:cNvSpPr>
              <p:nvPr/>
            </p:nvSpPr>
            <p:spPr bwMode="auto">
              <a:xfrm>
                <a:off x="1122" y="313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35" name="Freeform 275"/>
              <p:cNvSpPr>
                <a:spLocks/>
              </p:cNvSpPr>
              <p:nvPr/>
            </p:nvSpPr>
            <p:spPr bwMode="auto">
              <a:xfrm>
                <a:off x="1458" y="3234"/>
                <a:ext cx="152" cy="111"/>
              </a:xfrm>
              <a:custGeom>
                <a:avLst/>
                <a:gdLst>
                  <a:gd name="T0" fmla="*/ 65 w 152"/>
                  <a:gd name="T1" fmla="*/ 0 h 111"/>
                  <a:gd name="T2" fmla="*/ 0 w 152"/>
                  <a:gd name="T3" fmla="*/ 56 h 111"/>
                  <a:gd name="T4" fmla="*/ 60 w 152"/>
                  <a:gd name="T5" fmla="*/ 111 h 111"/>
                  <a:gd name="T6" fmla="*/ 122 w 152"/>
                  <a:gd name="T7" fmla="*/ 110 h 111"/>
                  <a:gd name="T8" fmla="*/ 152 w 152"/>
                  <a:gd name="T9" fmla="*/ 60 h 111"/>
                  <a:gd name="T10" fmla="*/ 131 w 152"/>
                  <a:gd name="T11" fmla="*/ 0 h 111"/>
                  <a:gd name="T12" fmla="*/ 65 w 152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11">
                    <a:moveTo>
                      <a:pt x="65" y="0"/>
                    </a:moveTo>
                    <a:lnTo>
                      <a:pt x="0" y="56"/>
                    </a:lnTo>
                    <a:lnTo>
                      <a:pt x="60" y="111"/>
                    </a:lnTo>
                    <a:lnTo>
                      <a:pt x="122" y="110"/>
                    </a:lnTo>
                    <a:lnTo>
                      <a:pt x="152" y="60"/>
                    </a:lnTo>
                    <a:lnTo>
                      <a:pt x="131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036" name="Freeform 276"/>
              <p:cNvSpPr>
                <a:spLocks/>
              </p:cNvSpPr>
              <p:nvPr/>
            </p:nvSpPr>
            <p:spPr bwMode="auto">
              <a:xfrm>
                <a:off x="1205" y="3305"/>
                <a:ext cx="661" cy="402"/>
              </a:xfrm>
              <a:custGeom>
                <a:avLst/>
                <a:gdLst>
                  <a:gd name="T0" fmla="*/ 154 w 661"/>
                  <a:gd name="T1" fmla="*/ 10 h 402"/>
                  <a:gd name="T2" fmla="*/ 252 w 661"/>
                  <a:gd name="T3" fmla="*/ 0 h 402"/>
                  <a:gd name="T4" fmla="*/ 430 w 661"/>
                  <a:gd name="T5" fmla="*/ 172 h 402"/>
                  <a:gd name="T6" fmla="*/ 661 w 661"/>
                  <a:gd name="T7" fmla="*/ 396 h 402"/>
                  <a:gd name="T8" fmla="*/ 565 w 661"/>
                  <a:gd name="T9" fmla="*/ 397 h 402"/>
                  <a:gd name="T10" fmla="*/ 472 w 661"/>
                  <a:gd name="T11" fmla="*/ 402 h 402"/>
                  <a:gd name="T12" fmla="*/ 403 w 661"/>
                  <a:gd name="T13" fmla="*/ 399 h 402"/>
                  <a:gd name="T14" fmla="*/ 340 w 661"/>
                  <a:gd name="T15" fmla="*/ 399 h 402"/>
                  <a:gd name="T16" fmla="*/ 261 w 661"/>
                  <a:gd name="T17" fmla="*/ 394 h 402"/>
                  <a:gd name="T18" fmla="*/ 180 w 661"/>
                  <a:gd name="T19" fmla="*/ 384 h 402"/>
                  <a:gd name="T20" fmla="*/ 108 w 661"/>
                  <a:gd name="T21" fmla="*/ 378 h 402"/>
                  <a:gd name="T22" fmla="*/ 0 w 661"/>
                  <a:gd name="T23" fmla="*/ 361 h 402"/>
                  <a:gd name="T24" fmla="*/ 154 w 661"/>
                  <a:gd name="T25" fmla="*/ 1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1" h="402">
                    <a:moveTo>
                      <a:pt x="154" y="10"/>
                    </a:moveTo>
                    <a:lnTo>
                      <a:pt x="252" y="0"/>
                    </a:lnTo>
                    <a:lnTo>
                      <a:pt x="430" y="172"/>
                    </a:lnTo>
                    <a:lnTo>
                      <a:pt x="661" y="396"/>
                    </a:lnTo>
                    <a:lnTo>
                      <a:pt x="565" y="397"/>
                    </a:lnTo>
                    <a:lnTo>
                      <a:pt x="472" y="402"/>
                    </a:lnTo>
                    <a:lnTo>
                      <a:pt x="403" y="399"/>
                    </a:lnTo>
                    <a:lnTo>
                      <a:pt x="340" y="399"/>
                    </a:lnTo>
                    <a:lnTo>
                      <a:pt x="261" y="394"/>
                    </a:lnTo>
                    <a:lnTo>
                      <a:pt x="180" y="384"/>
                    </a:lnTo>
                    <a:lnTo>
                      <a:pt x="108" y="378"/>
                    </a:lnTo>
                    <a:lnTo>
                      <a:pt x="0" y="361"/>
                    </a:lnTo>
                    <a:lnTo>
                      <a:pt x="154" y="1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67" name="Freeform 207"/>
              <p:cNvSpPr>
                <a:spLocks/>
              </p:cNvSpPr>
              <p:nvPr/>
            </p:nvSpPr>
            <p:spPr bwMode="auto">
              <a:xfrm>
                <a:off x="1472" y="3503"/>
                <a:ext cx="199" cy="201"/>
              </a:xfrm>
              <a:custGeom>
                <a:avLst/>
                <a:gdLst>
                  <a:gd name="T0" fmla="*/ 199 w 199"/>
                  <a:gd name="T1" fmla="*/ 0 h 201"/>
                  <a:gd name="T2" fmla="*/ 0 w 199"/>
                  <a:gd name="T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1">
                    <a:moveTo>
                      <a:pt x="199" y="0"/>
                    </a:moveTo>
                    <a:lnTo>
                      <a:pt x="0" y="201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66" name="Freeform 206"/>
              <p:cNvSpPr>
                <a:spLocks/>
              </p:cNvSpPr>
              <p:nvPr/>
            </p:nvSpPr>
            <p:spPr bwMode="auto">
              <a:xfrm>
                <a:off x="895" y="3498"/>
                <a:ext cx="776" cy="2"/>
              </a:xfrm>
              <a:custGeom>
                <a:avLst/>
                <a:gdLst>
                  <a:gd name="T0" fmla="*/ 0 w 776"/>
                  <a:gd name="T1" fmla="*/ 0 h 2"/>
                  <a:gd name="T2" fmla="*/ 776 w 77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76" h="2">
                    <a:moveTo>
                      <a:pt x="0" y="0"/>
                    </a:moveTo>
                    <a:lnTo>
                      <a:pt x="776" y="2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02" name="Freeform 242"/>
              <p:cNvSpPr>
                <a:spLocks/>
              </p:cNvSpPr>
              <p:nvPr/>
            </p:nvSpPr>
            <p:spPr bwMode="auto">
              <a:xfrm>
                <a:off x="1141" y="3504"/>
                <a:ext cx="530" cy="106"/>
              </a:xfrm>
              <a:custGeom>
                <a:avLst/>
                <a:gdLst>
                  <a:gd name="T0" fmla="*/ 0 w 530"/>
                  <a:gd name="T1" fmla="*/ 106 h 106"/>
                  <a:gd name="T2" fmla="*/ 530 w 530"/>
                  <a:gd name="T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0" h="106">
                    <a:moveTo>
                      <a:pt x="0" y="106"/>
                    </a:moveTo>
                    <a:lnTo>
                      <a:pt x="53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08" name="Freeform 48"/>
              <p:cNvSpPr>
                <a:spLocks/>
              </p:cNvSpPr>
              <p:nvPr/>
            </p:nvSpPr>
            <p:spPr bwMode="auto">
              <a:xfrm>
                <a:off x="1149" y="3156"/>
                <a:ext cx="522" cy="349"/>
              </a:xfrm>
              <a:custGeom>
                <a:avLst/>
                <a:gdLst>
                  <a:gd name="T0" fmla="*/ 840 w 840"/>
                  <a:gd name="T1" fmla="*/ 582 h 582"/>
                  <a:gd name="T2" fmla="*/ 0 w 840"/>
                  <a:gd name="T3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0" h="582">
                    <a:moveTo>
                      <a:pt x="840" y="58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37" name="Freeform 277"/>
              <p:cNvSpPr>
                <a:spLocks/>
              </p:cNvSpPr>
              <p:nvPr/>
            </p:nvSpPr>
            <p:spPr bwMode="auto">
              <a:xfrm>
                <a:off x="1131" y="3675"/>
                <a:ext cx="762" cy="485"/>
              </a:xfrm>
              <a:custGeom>
                <a:avLst/>
                <a:gdLst>
                  <a:gd name="T0" fmla="*/ 56 w 762"/>
                  <a:gd name="T1" fmla="*/ 0 h 485"/>
                  <a:gd name="T2" fmla="*/ 113 w 762"/>
                  <a:gd name="T3" fmla="*/ 9 h 485"/>
                  <a:gd name="T4" fmla="*/ 207 w 762"/>
                  <a:gd name="T5" fmla="*/ 27 h 485"/>
                  <a:gd name="T6" fmla="*/ 330 w 762"/>
                  <a:gd name="T7" fmla="*/ 36 h 485"/>
                  <a:gd name="T8" fmla="*/ 434 w 762"/>
                  <a:gd name="T9" fmla="*/ 42 h 485"/>
                  <a:gd name="T10" fmla="*/ 521 w 762"/>
                  <a:gd name="T11" fmla="*/ 44 h 485"/>
                  <a:gd name="T12" fmla="*/ 617 w 762"/>
                  <a:gd name="T13" fmla="*/ 42 h 485"/>
                  <a:gd name="T14" fmla="*/ 696 w 762"/>
                  <a:gd name="T15" fmla="*/ 41 h 485"/>
                  <a:gd name="T16" fmla="*/ 762 w 762"/>
                  <a:gd name="T17" fmla="*/ 35 h 485"/>
                  <a:gd name="T18" fmla="*/ 743 w 762"/>
                  <a:gd name="T19" fmla="*/ 102 h 485"/>
                  <a:gd name="T20" fmla="*/ 707 w 762"/>
                  <a:gd name="T21" fmla="*/ 195 h 485"/>
                  <a:gd name="T22" fmla="*/ 615 w 762"/>
                  <a:gd name="T23" fmla="*/ 320 h 485"/>
                  <a:gd name="T24" fmla="*/ 479 w 762"/>
                  <a:gd name="T25" fmla="*/ 435 h 485"/>
                  <a:gd name="T26" fmla="*/ 374 w 762"/>
                  <a:gd name="T27" fmla="*/ 485 h 485"/>
                  <a:gd name="T28" fmla="*/ 207 w 762"/>
                  <a:gd name="T29" fmla="*/ 481 h 485"/>
                  <a:gd name="T30" fmla="*/ 110 w 762"/>
                  <a:gd name="T31" fmla="*/ 440 h 485"/>
                  <a:gd name="T32" fmla="*/ 57 w 762"/>
                  <a:gd name="T33" fmla="*/ 401 h 485"/>
                  <a:gd name="T34" fmla="*/ 25 w 762"/>
                  <a:gd name="T35" fmla="*/ 345 h 485"/>
                  <a:gd name="T36" fmla="*/ 0 w 762"/>
                  <a:gd name="T37" fmla="*/ 170 h 485"/>
                  <a:gd name="T38" fmla="*/ 25 w 762"/>
                  <a:gd name="T39" fmla="*/ 73 h 485"/>
                  <a:gd name="T40" fmla="*/ 56 w 762"/>
                  <a:gd name="T41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62" h="485">
                    <a:moveTo>
                      <a:pt x="56" y="0"/>
                    </a:moveTo>
                    <a:lnTo>
                      <a:pt x="113" y="9"/>
                    </a:lnTo>
                    <a:lnTo>
                      <a:pt x="207" y="27"/>
                    </a:lnTo>
                    <a:lnTo>
                      <a:pt x="330" y="36"/>
                    </a:lnTo>
                    <a:lnTo>
                      <a:pt x="434" y="42"/>
                    </a:lnTo>
                    <a:lnTo>
                      <a:pt x="521" y="44"/>
                    </a:lnTo>
                    <a:lnTo>
                      <a:pt x="617" y="42"/>
                    </a:lnTo>
                    <a:lnTo>
                      <a:pt x="696" y="41"/>
                    </a:lnTo>
                    <a:lnTo>
                      <a:pt x="762" y="35"/>
                    </a:lnTo>
                    <a:lnTo>
                      <a:pt x="743" y="102"/>
                    </a:lnTo>
                    <a:lnTo>
                      <a:pt x="707" y="195"/>
                    </a:lnTo>
                    <a:lnTo>
                      <a:pt x="615" y="320"/>
                    </a:lnTo>
                    <a:lnTo>
                      <a:pt x="479" y="435"/>
                    </a:lnTo>
                    <a:lnTo>
                      <a:pt x="374" y="485"/>
                    </a:lnTo>
                    <a:lnTo>
                      <a:pt x="207" y="481"/>
                    </a:lnTo>
                    <a:lnTo>
                      <a:pt x="110" y="440"/>
                    </a:lnTo>
                    <a:lnTo>
                      <a:pt x="57" y="401"/>
                    </a:lnTo>
                    <a:lnTo>
                      <a:pt x="25" y="345"/>
                    </a:lnTo>
                    <a:lnTo>
                      <a:pt x="0" y="170"/>
                    </a:lnTo>
                    <a:lnTo>
                      <a:pt x="25" y="7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01" name="Oval 41"/>
              <p:cNvSpPr>
                <a:spLocks noChangeAspect="1" noChangeArrowheads="1"/>
              </p:cNvSpPr>
              <p:nvPr/>
            </p:nvSpPr>
            <p:spPr bwMode="auto">
              <a:xfrm>
                <a:off x="1658" y="3489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11" name="Text Box 51"/>
              <p:cNvSpPr txBox="1">
                <a:spLocks noChangeArrowheads="1"/>
              </p:cNvSpPr>
              <p:nvPr/>
            </p:nvSpPr>
            <p:spPr bwMode="auto">
              <a:xfrm>
                <a:off x="1387" y="3684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8009" name="Text Box 249"/>
              <p:cNvSpPr txBox="1">
                <a:spLocks noChangeArrowheads="1"/>
              </p:cNvSpPr>
              <p:nvPr/>
            </p:nvSpPr>
            <p:spPr bwMode="auto">
              <a:xfrm>
                <a:off x="1230" y="3475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58003" name="Oval 243"/>
              <p:cNvSpPr>
                <a:spLocks noChangeArrowheads="1"/>
              </p:cNvSpPr>
              <p:nvPr/>
            </p:nvSpPr>
            <p:spPr bwMode="auto">
              <a:xfrm>
                <a:off x="1122" y="358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58050" name="Text Box 290"/>
          <p:cNvSpPr txBox="1">
            <a:spLocks noChangeArrowheads="1"/>
          </p:cNvSpPr>
          <p:nvPr/>
        </p:nvSpPr>
        <p:spPr bwMode="auto">
          <a:xfrm>
            <a:off x="6948488" y="6023658"/>
            <a:ext cx="1873250" cy="62728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Диаграмма для линейных элементов (вид </a:t>
            </a:r>
            <a:r>
              <a:rPr lang="ru-RU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сверху)</a:t>
            </a:r>
            <a:endParaRPr lang="ru-RU" alt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923" name="Group 115"/>
          <p:cNvGrpSpPr>
            <a:grpSpLocks/>
          </p:cNvGrpSpPr>
          <p:nvPr/>
        </p:nvGrpSpPr>
        <p:grpSpPr bwMode="auto">
          <a:xfrm>
            <a:off x="3419475" y="3860800"/>
            <a:ext cx="2863850" cy="2936875"/>
            <a:chOff x="2981" y="2442"/>
            <a:chExt cx="1804" cy="1850"/>
          </a:xfrm>
        </p:grpSpPr>
        <p:sp>
          <p:nvSpPr>
            <p:cNvPr id="759810" name="Oval 2"/>
            <p:cNvSpPr>
              <a:spLocks noChangeArrowheads="1"/>
            </p:cNvSpPr>
            <p:nvPr/>
          </p:nvSpPr>
          <p:spPr bwMode="auto">
            <a:xfrm flipH="1">
              <a:off x="3101" y="2619"/>
              <a:ext cx="1549" cy="14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759812" name="Text Box 4"/>
            <p:cNvSpPr txBox="1">
              <a:spLocks noChangeArrowheads="1"/>
            </p:cNvSpPr>
            <p:nvPr/>
          </p:nvSpPr>
          <p:spPr bwMode="auto">
            <a:xfrm>
              <a:off x="4693" y="3277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759813" name="Text Box 5"/>
            <p:cNvSpPr txBox="1">
              <a:spLocks noChangeArrowheads="1"/>
            </p:cNvSpPr>
            <p:nvPr/>
          </p:nvSpPr>
          <p:spPr bwMode="auto">
            <a:xfrm>
              <a:off x="2981" y="3277"/>
              <a:ext cx="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З</a:t>
              </a:r>
            </a:p>
          </p:txBody>
        </p:sp>
        <p:sp>
          <p:nvSpPr>
            <p:cNvPr id="759814" name="Text Box 6"/>
            <p:cNvSpPr txBox="1">
              <a:spLocks noChangeArrowheads="1"/>
            </p:cNvSpPr>
            <p:nvPr/>
          </p:nvSpPr>
          <p:spPr bwMode="auto">
            <a:xfrm>
              <a:off x="3832" y="2442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С</a:t>
              </a:r>
            </a:p>
          </p:txBody>
        </p:sp>
        <p:sp>
          <p:nvSpPr>
            <p:cNvPr id="759815" name="Text Box 7"/>
            <p:cNvSpPr txBox="1">
              <a:spLocks noChangeArrowheads="1"/>
            </p:cNvSpPr>
            <p:nvPr/>
          </p:nvSpPr>
          <p:spPr bwMode="auto">
            <a:xfrm>
              <a:off x="3808" y="4138"/>
              <a:ext cx="1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Ю</a:t>
              </a:r>
            </a:p>
          </p:txBody>
        </p:sp>
        <p:sp>
          <p:nvSpPr>
            <p:cNvPr id="759816" name="Line 8"/>
            <p:cNvSpPr>
              <a:spLocks noChangeShapeType="1"/>
            </p:cNvSpPr>
            <p:nvPr/>
          </p:nvSpPr>
          <p:spPr bwMode="auto">
            <a:xfrm>
              <a:off x="3107" y="3367"/>
              <a:ext cx="15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9817" name="Line 9"/>
            <p:cNvSpPr>
              <a:spLocks noChangeShapeType="1"/>
            </p:cNvSpPr>
            <p:nvPr/>
          </p:nvSpPr>
          <p:spPr bwMode="auto">
            <a:xfrm>
              <a:off x="3878" y="2619"/>
              <a:ext cx="0" cy="1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9917" name="Text Box 109"/>
          <p:cNvSpPr txBox="1">
            <a:spLocks noChangeArrowheads="1"/>
          </p:cNvSpPr>
          <p:nvPr/>
        </p:nvSpPr>
        <p:spPr bwMode="auto">
          <a:xfrm>
            <a:off x="36513" y="44450"/>
            <a:ext cx="91074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Б</a:t>
            </a:r>
            <a:r>
              <a:rPr lang="ru-RU" altLang="ru-RU" b="0" dirty="0">
                <a:solidFill>
                  <a:srgbClr val="000000"/>
                </a:solidFill>
              </a:rPr>
              <a:t>. Трещина представляется в виде плоскости, секущей ориентированный в пространстве шар и проходящей через его центр – большой круг. Проекции больших кругов (</a:t>
            </a:r>
            <a:r>
              <a:rPr lang="ru-RU" altLang="ru-RU" dirty="0">
                <a:solidFill>
                  <a:srgbClr val="000000"/>
                </a:solidFill>
              </a:rPr>
              <a:t>плоскостных элементов</a:t>
            </a:r>
            <a:r>
              <a:rPr lang="ru-RU" altLang="ru-RU" b="0" dirty="0">
                <a:solidFill>
                  <a:srgbClr val="000000"/>
                </a:solidFill>
              </a:rPr>
              <a:t>) </a:t>
            </a:r>
            <a:r>
              <a:rPr lang="ru-RU" altLang="ru-RU" dirty="0">
                <a:solidFill>
                  <a:srgbClr val="C00000"/>
                </a:solidFill>
              </a:rPr>
              <a:t>верхней</a:t>
            </a:r>
            <a:r>
              <a:rPr lang="ru-RU" altLang="ru-RU" b="0" dirty="0">
                <a:solidFill>
                  <a:srgbClr val="000000"/>
                </a:solidFill>
              </a:rPr>
              <a:t> полусферы на горизонтальную плоскость представляют собой </a:t>
            </a:r>
          </a:p>
          <a:p>
            <a:pPr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дуги разной кривизны. </a:t>
            </a:r>
          </a:p>
        </p:txBody>
      </p:sp>
      <p:grpSp>
        <p:nvGrpSpPr>
          <p:cNvPr id="759973" name="Group 165"/>
          <p:cNvGrpSpPr>
            <a:grpSpLocks/>
          </p:cNvGrpSpPr>
          <p:nvPr/>
        </p:nvGrpSpPr>
        <p:grpSpPr bwMode="auto">
          <a:xfrm>
            <a:off x="49213" y="1500188"/>
            <a:ext cx="6035675" cy="5008562"/>
            <a:chOff x="31" y="945"/>
            <a:chExt cx="3802" cy="3155"/>
          </a:xfrm>
        </p:grpSpPr>
        <p:grpSp>
          <p:nvGrpSpPr>
            <p:cNvPr id="759968" name="Group 160"/>
            <p:cNvGrpSpPr>
              <a:grpSpLocks/>
            </p:cNvGrpSpPr>
            <p:nvPr/>
          </p:nvGrpSpPr>
          <p:grpSpPr bwMode="auto">
            <a:xfrm>
              <a:off x="31" y="945"/>
              <a:ext cx="1803" cy="1496"/>
              <a:chOff x="31" y="945"/>
              <a:chExt cx="1803" cy="1496"/>
            </a:xfrm>
          </p:grpSpPr>
          <p:sp>
            <p:nvSpPr>
              <p:cNvPr id="759822" name="Oval 14"/>
              <p:cNvSpPr>
                <a:spLocks noChangeArrowheads="1"/>
              </p:cNvSpPr>
              <p:nvPr/>
            </p:nvSpPr>
            <p:spPr bwMode="auto">
              <a:xfrm>
                <a:off x="165" y="1485"/>
                <a:ext cx="1549" cy="421"/>
              </a:xfrm>
              <a:prstGeom prst="ellipse">
                <a:avLst/>
              </a:prstGeom>
              <a:solidFill>
                <a:srgbClr val="B2B2B2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23" name="Oval 15"/>
              <p:cNvSpPr>
                <a:spLocks noChangeArrowheads="1"/>
              </p:cNvSpPr>
              <p:nvPr/>
            </p:nvSpPr>
            <p:spPr bwMode="auto">
              <a:xfrm>
                <a:off x="165" y="945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24" name="Text Box 16"/>
              <p:cNvSpPr txBox="1">
                <a:spLocks noChangeArrowheads="1"/>
              </p:cNvSpPr>
              <p:nvPr/>
            </p:nvSpPr>
            <p:spPr bwMode="auto">
              <a:xfrm>
                <a:off x="1118" y="1358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9825" name="Text Box 17"/>
              <p:cNvSpPr txBox="1">
                <a:spLocks noChangeArrowheads="1"/>
              </p:cNvSpPr>
              <p:nvPr/>
            </p:nvSpPr>
            <p:spPr bwMode="auto">
              <a:xfrm>
                <a:off x="666" y="1891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9826" name="Text Box 18"/>
              <p:cNvSpPr txBox="1">
                <a:spLocks noChangeArrowheads="1"/>
              </p:cNvSpPr>
              <p:nvPr/>
            </p:nvSpPr>
            <p:spPr bwMode="auto">
              <a:xfrm>
                <a:off x="1742" y="1602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9827" name="Text Box 19"/>
              <p:cNvSpPr txBox="1">
                <a:spLocks noChangeArrowheads="1"/>
              </p:cNvSpPr>
              <p:nvPr/>
            </p:nvSpPr>
            <p:spPr bwMode="auto">
              <a:xfrm>
                <a:off x="31" y="1602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9830" name="Freeform 22"/>
              <p:cNvSpPr>
                <a:spLocks/>
              </p:cNvSpPr>
              <p:nvPr/>
            </p:nvSpPr>
            <p:spPr bwMode="auto">
              <a:xfrm>
                <a:off x="166" y="1692"/>
                <a:ext cx="1550" cy="1"/>
              </a:xfrm>
              <a:custGeom>
                <a:avLst/>
                <a:gdLst>
                  <a:gd name="T0" fmla="*/ 0 w 1550"/>
                  <a:gd name="T1" fmla="*/ 1 h 1"/>
                  <a:gd name="T2" fmla="*/ 1550 w 155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50" h="1">
                    <a:moveTo>
                      <a:pt x="0" y="1"/>
                    </a:moveTo>
                    <a:lnTo>
                      <a:pt x="1550" y="0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31" name="Freeform 23"/>
              <p:cNvSpPr>
                <a:spLocks/>
              </p:cNvSpPr>
              <p:nvPr/>
            </p:nvSpPr>
            <p:spPr bwMode="auto">
              <a:xfrm>
                <a:off x="744" y="1494"/>
                <a:ext cx="396" cy="404"/>
              </a:xfrm>
              <a:custGeom>
                <a:avLst/>
                <a:gdLst>
                  <a:gd name="T0" fmla="*/ 396 w 396"/>
                  <a:gd name="T1" fmla="*/ 0 h 404"/>
                  <a:gd name="T2" fmla="*/ 0 w 396"/>
                  <a:gd name="T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6" h="404">
                    <a:moveTo>
                      <a:pt x="396" y="0"/>
                    </a:moveTo>
                    <a:lnTo>
                      <a:pt x="0" y="404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32" name="Oval 24"/>
              <p:cNvSpPr>
                <a:spLocks noChangeAspect="1" noChangeArrowheads="1"/>
              </p:cNvSpPr>
              <p:nvPr/>
            </p:nvSpPr>
            <p:spPr bwMode="auto">
              <a:xfrm>
                <a:off x="930" y="1683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33" name="Text Box 25"/>
              <p:cNvSpPr txBox="1">
                <a:spLocks noChangeArrowheads="1"/>
              </p:cNvSpPr>
              <p:nvPr/>
            </p:nvSpPr>
            <p:spPr bwMode="auto">
              <a:xfrm>
                <a:off x="431" y="1752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59922" name="Oval 114"/>
            <p:cNvSpPr>
              <a:spLocks noChangeArrowheads="1"/>
            </p:cNvSpPr>
            <p:nvPr/>
          </p:nvSpPr>
          <p:spPr bwMode="auto">
            <a:xfrm>
              <a:off x="2284" y="2604"/>
              <a:ext cx="1549" cy="14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14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9964" name="Text Box 156"/>
            <p:cNvSpPr txBox="1">
              <a:spLocks noChangeArrowheads="1"/>
            </p:cNvSpPr>
            <p:nvPr/>
          </p:nvSpPr>
          <p:spPr bwMode="auto">
            <a:xfrm>
              <a:off x="3505" y="2683"/>
              <a:ext cx="108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59974" name="Group 166"/>
          <p:cNvGrpSpPr>
            <a:grpSpLocks/>
          </p:cNvGrpSpPr>
          <p:nvPr/>
        </p:nvGrpSpPr>
        <p:grpSpPr bwMode="auto">
          <a:xfrm>
            <a:off x="3078163" y="1268413"/>
            <a:ext cx="2862262" cy="4976812"/>
            <a:chOff x="1939" y="799"/>
            <a:chExt cx="1803" cy="3135"/>
          </a:xfrm>
        </p:grpSpPr>
        <p:sp>
          <p:nvSpPr>
            <p:cNvPr id="759927" name="Freeform 119"/>
            <p:cNvSpPr>
              <a:spLocks/>
            </p:cNvSpPr>
            <p:nvPr/>
          </p:nvSpPr>
          <p:spPr bwMode="auto">
            <a:xfrm rot="618923">
              <a:off x="2551" y="2785"/>
              <a:ext cx="997" cy="1149"/>
            </a:xfrm>
            <a:custGeom>
              <a:avLst/>
              <a:gdLst>
                <a:gd name="T0" fmla="*/ 0 w 997"/>
                <a:gd name="T1" fmla="*/ 0 h 1149"/>
                <a:gd name="T2" fmla="*/ 997 w 997"/>
                <a:gd name="T3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97" h="1149">
                  <a:moveTo>
                    <a:pt x="0" y="0"/>
                  </a:moveTo>
                  <a:lnTo>
                    <a:pt x="997" y="1149"/>
                  </a:lnTo>
                </a:path>
              </a:pathLst>
            </a:custGeom>
            <a:noFill/>
            <a:ln w="28575" cmpd="sng">
              <a:solidFill>
                <a:srgbClr val="FF33CC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59969" name="Group 161"/>
            <p:cNvGrpSpPr>
              <a:grpSpLocks/>
            </p:cNvGrpSpPr>
            <p:nvPr/>
          </p:nvGrpSpPr>
          <p:grpSpPr bwMode="auto">
            <a:xfrm>
              <a:off x="1939" y="799"/>
              <a:ext cx="1803" cy="1497"/>
              <a:chOff x="1939" y="944"/>
              <a:chExt cx="1803" cy="1497"/>
            </a:xfrm>
          </p:grpSpPr>
          <p:sp>
            <p:nvSpPr>
              <p:cNvPr id="759841" name="Oval 33"/>
              <p:cNvSpPr>
                <a:spLocks noChangeArrowheads="1"/>
              </p:cNvSpPr>
              <p:nvPr/>
            </p:nvSpPr>
            <p:spPr bwMode="auto">
              <a:xfrm rot="16200000">
                <a:off x="2099" y="1401"/>
                <a:ext cx="1496" cy="582"/>
              </a:xfrm>
              <a:prstGeom prst="ellipse">
                <a:avLst/>
              </a:prstGeom>
              <a:solidFill>
                <a:srgbClr val="B2B2B2"/>
              </a:solidFill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42" name="Oval 34"/>
              <p:cNvSpPr>
                <a:spLocks noChangeArrowheads="1"/>
              </p:cNvSpPr>
              <p:nvPr/>
            </p:nvSpPr>
            <p:spPr bwMode="auto">
              <a:xfrm>
                <a:off x="2073" y="1485"/>
                <a:ext cx="1549" cy="42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43" name="Oval 35"/>
              <p:cNvSpPr>
                <a:spLocks noChangeArrowheads="1"/>
              </p:cNvSpPr>
              <p:nvPr/>
            </p:nvSpPr>
            <p:spPr bwMode="auto">
              <a:xfrm>
                <a:off x="2073" y="945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44" name="Freeform 36"/>
              <p:cNvSpPr>
                <a:spLocks/>
              </p:cNvSpPr>
              <p:nvPr/>
            </p:nvSpPr>
            <p:spPr bwMode="auto">
              <a:xfrm>
                <a:off x="2571" y="1499"/>
                <a:ext cx="553" cy="392"/>
              </a:xfrm>
              <a:custGeom>
                <a:avLst/>
                <a:gdLst>
                  <a:gd name="T0" fmla="*/ 0 w 553"/>
                  <a:gd name="T1" fmla="*/ 0 h 392"/>
                  <a:gd name="T2" fmla="*/ 553 w 553"/>
                  <a:gd name="T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3" h="392">
                    <a:moveTo>
                      <a:pt x="0" y="0"/>
                    </a:moveTo>
                    <a:lnTo>
                      <a:pt x="553" y="3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45" name="Oval 37"/>
              <p:cNvSpPr>
                <a:spLocks noChangeArrowheads="1"/>
              </p:cNvSpPr>
              <p:nvPr/>
            </p:nvSpPr>
            <p:spPr bwMode="auto">
              <a:xfrm>
                <a:off x="3022" y="1472"/>
                <a:ext cx="101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46" name="Oval 38"/>
              <p:cNvSpPr>
                <a:spLocks noChangeArrowheads="1"/>
              </p:cNvSpPr>
              <p:nvPr/>
            </p:nvSpPr>
            <p:spPr bwMode="auto">
              <a:xfrm>
                <a:off x="2938" y="1457"/>
                <a:ext cx="113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47" name="Oval 39"/>
              <p:cNvSpPr>
                <a:spLocks noChangeArrowheads="1"/>
              </p:cNvSpPr>
              <p:nvPr/>
            </p:nvSpPr>
            <p:spPr bwMode="auto">
              <a:xfrm>
                <a:off x="2598" y="1421"/>
                <a:ext cx="408" cy="10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48" name="Oval 40"/>
              <p:cNvSpPr>
                <a:spLocks noChangeArrowheads="1"/>
              </p:cNvSpPr>
              <p:nvPr/>
            </p:nvSpPr>
            <p:spPr bwMode="auto">
              <a:xfrm>
                <a:off x="2575" y="1467"/>
                <a:ext cx="68" cy="4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52" name="Text Box 44"/>
              <p:cNvSpPr txBox="1">
                <a:spLocks noChangeArrowheads="1"/>
              </p:cNvSpPr>
              <p:nvPr/>
            </p:nvSpPr>
            <p:spPr bwMode="auto">
              <a:xfrm>
                <a:off x="3650" y="1602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9853" name="Text Box 45"/>
              <p:cNvSpPr txBox="1">
                <a:spLocks noChangeArrowheads="1"/>
              </p:cNvSpPr>
              <p:nvPr/>
            </p:nvSpPr>
            <p:spPr bwMode="auto">
              <a:xfrm>
                <a:off x="1939" y="1602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9856" name="Oval 48"/>
              <p:cNvSpPr>
                <a:spLocks noChangeArrowheads="1"/>
              </p:cNvSpPr>
              <p:nvPr/>
            </p:nvSpPr>
            <p:spPr bwMode="auto">
              <a:xfrm>
                <a:off x="2870" y="1648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57" name="Oval 49"/>
              <p:cNvSpPr>
                <a:spLocks noChangeArrowheads="1"/>
              </p:cNvSpPr>
              <p:nvPr/>
            </p:nvSpPr>
            <p:spPr bwMode="auto">
              <a:xfrm>
                <a:off x="2970" y="1608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58" name="Oval 50"/>
              <p:cNvSpPr>
                <a:spLocks noChangeArrowheads="1"/>
              </p:cNvSpPr>
              <p:nvPr/>
            </p:nvSpPr>
            <p:spPr bwMode="auto">
              <a:xfrm>
                <a:off x="3074" y="1562"/>
                <a:ext cx="57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61" name="Freeform 53"/>
              <p:cNvSpPr>
                <a:spLocks/>
              </p:cNvSpPr>
              <p:nvPr/>
            </p:nvSpPr>
            <p:spPr bwMode="auto">
              <a:xfrm>
                <a:off x="3138" y="1692"/>
                <a:ext cx="489" cy="1"/>
              </a:xfrm>
              <a:custGeom>
                <a:avLst/>
                <a:gdLst>
                  <a:gd name="T0" fmla="*/ 0 w 489"/>
                  <a:gd name="T1" fmla="*/ 0 h 1"/>
                  <a:gd name="T2" fmla="*/ 489 w 489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9" h="1">
                    <a:moveTo>
                      <a:pt x="0" y="0"/>
                    </a:moveTo>
                    <a:lnTo>
                      <a:pt x="489" y="1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62" name="Text Box 54"/>
              <p:cNvSpPr txBox="1">
                <a:spLocks noChangeArrowheads="1"/>
              </p:cNvSpPr>
              <p:nvPr/>
            </p:nvSpPr>
            <p:spPr bwMode="auto">
              <a:xfrm>
                <a:off x="3016" y="1162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59958" name="Freeform 150"/>
              <p:cNvSpPr>
                <a:spLocks/>
              </p:cNvSpPr>
              <p:nvPr/>
            </p:nvSpPr>
            <p:spPr bwMode="auto">
              <a:xfrm>
                <a:off x="2466" y="1505"/>
                <a:ext cx="638" cy="393"/>
              </a:xfrm>
              <a:custGeom>
                <a:avLst/>
                <a:gdLst>
                  <a:gd name="T0" fmla="*/ 0 w 638"/>
                  <a:gd name="T1" fmla="*/ 15 h 393"/>
                  <a:gd name="T2" fmla="*/ 42 w 638"/>
                  <a:gd name="T3" fmla="*/ 9 h 393"/>
                  <a:gd name="T4" fmla="*/ 99 w 638"/>
                  <a:gd name="T5" fmla="*/ 0 h 393"/>
                  <a:gd name="T6" fmla="*/ 638 w 638"/>
                  <a:gd name="T7" fmla="*/ 382 h 393"/>
                  <a:gd name="T8" fmla="*/ 443 w 638"/>
                  <a:gd name="T9" fmla="*/ 393 h 393"/>
                  <a:gd name="T10" fmla="*/ 293 w 638"/>
                  <a:gd name="T11" fmla="*/ 393 h 393"/>
                  <a:gd name="T12" fmla="*/ 137 w 638"/>
                  <a:gd name="T13" fmla="*/ 382 h 393"/>
                  <a:gd name="T14" fmla="*/ 99 w 638"/>
                  <a:gd name="T15" fmla="*/ 381 h 393"/>
                  <a:gd name="T16" fmla="*/ 51 w 638"/>
                  <a:gd name="T17" fmla="*/ 373 h 393"/>
                  <a:gd name="T18" fmla="*/ 6 w 638"/>
                  <a:gd name="T19" fmla="*/ 65 h 393"/>
                  <a:gd name="T20" fmla="*/ 0 w 638"/>
                  <a:gd name="T21" fmla="*/ 15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8" h="393">
                    <a:moveTo>
                      <a:pt x="0" y="15"/>
                    </a:moveTo>
                    <a:lnTo>
                      <a:pt x="42" y="9"/>
                    </a:lnTo>
                    <a:lnTo>
                      <a:pt x="99" y="0"/>
                    </a:lnTo>
                    <a:lnTo>
                      <a:pt x="638" y="382"/>
                    </a:lnTo>
                    <a:lnTo>
                      <a:pt x="443" y="393"/>
                    </a:lnTo>
                    <a:lnTo>
                      <a:pt x="293" y="393"/>
                    </a:lnTo>
                    <a:lnTo>
                      <a:pt x="137" y="382"/>
                    </a:lnTo>
                    <a:lnTo>
                      <a:pt x="99" y="381"/>
                    </a:lnTo>
                    <a:lnTo>
                      <a:pt x="51" y="373"/>
                    </a:lnTo>
                    <a:lnTo>
                      <a:pt x="6" y="6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60" name="Freeform 52"/>
              <p:cNvSpPr>
                <a:spLocks/>
              </p:cNvSpPr>
              <p:nvPr/>
            </p:nvSpPr>
            <p:spPr bwMode="auto">
              <a:xfrm>
                <a:off x="2656" y="1693"/>
                <a:ext cx="199" cy="201"/>
              </a:xfrm>
              <a:custGeom>
                <a:avLst/>
                <a:gdLst>
                  <a:gd name="T0" fmla="*/ 199 w 199"/>
                  <a:gd name="T1" fmla="*/ 0 h 201"/>
                  <a:gd name="T2" fmla="*/ 0 w 199"/>
                  <a:gd name="T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1">
                    <a:moveTo>
                      <a:pt x="199" y="0"/>
                    </a:moveTo>
                    <a:lnTo>
                      <a:pt x="0" y="201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59" name="Freeform 51"/>
              <p:cNvSpPr>
                <a:spLocks/>
              </p:cNvSpPr>
              <p:nvPr/>
            </p:nvSpPr>
            <p:spPr bwMode="auto">
              <a:xfrm>
                <a:off x="2079" y="1693"/>
                <a:ext cx="776" cy="2"/>
              </a:xfrm>
              <a:custGeom>
                <a:avLst/>
                <a:gdLst>
                  <a:gd name="T0" fmla="*/ 0 w 776"/>
                  <a:gd name="T1" fmla="*/ 0 h 2"/>
                  <a:gd name="T2" fmla="*/ 776 w 77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76" h="2">
                    <a:moveTo>
                      <a:pt x="0" y="0"/>
                    </a:moveTo>
                    <a:lnTo>
                      <a:pt x="776" y="2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51" name="Text Box 43"/>
              <p:cNvSpPr txBox="1">
                <a:spLocks noChangeArrowheads="1"/>
              </p:cNvSpPr>
              <p:nvPr/>
            </p:nvSpPr>
            <p:spPr bwMode="auto">
              <a:xfrm>
                <a:off x="2517" y="1752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9959" name="Freeform 151"/>
              <p:cNvSpPr>
                <a:spLocks/>
              </p:cNvSpPr>
              <p:nvPr/>
            </p:nvSpPr>
            <p:spPr bwMode="auto">
              <a:xfrm>
                <a:off x="2472" y="1888"/>
                <a:ext cx="726" cy="548"/>
              </a:xfrm>
              <a:custGeom>
                <a:avLst/>
                <a:gdLst>
                  <a:gd name="T0" fmla="*/ 0 w 726"/>
                  <a:gd name="T1" fmla="*/ 0 h 548"/>
                  <a:gd name="T2" fmla="*/ 95 w 726"/>
                  <a:gd name="T3" fmla="*/ 10 h 548"/>
                  <a:gd name="T4" fmla="*/ 227 w 726"/>
                  <a:gd name="T5" fmla="*/ 23 h 548"/>
                  <a:gd name="T6" fmla="*/ 332 w 726"/>
                  <a:gd name="T7" fmla="*/ 23 h 548"/>
                  <a:gd name="T8" fmla="*/ 497 w 726"/>
                  <a:gd name="T9" fmla="*/ 23 h 548"/>
                  <a:gd name="T10" fmla="*/ 590 w 726"/>
                  <a:gd name="T11" fmla="*/ 17 h 548"/>
                  <a:gd name="T12" fmla="*/ 659 w 726"/>
                  <a:gd name="T13" fmla="*/ 10 h 548"/>
                  <a:gd name="T14" fmla="*/ 726 w 726"/>
                  <a:gd name="T15" fmla="*/ 0 h 548"/>
                  <a:gd name="T16" fmla="*/ 589 w 726"/>
                  <a:gd name="T17" fmla="*/ 408 h 548"/>
                  <a:gd name="T18" fmla="*/ 544 w 726"/>
                  <a:gd name="T19" fmla="*/ 499 h 548"/>
                  <a:gd name="T20" fmla="*/ 504 w 726"/>
                  <a:gd name="T21" fmla="*/ 529 h 548"/>
                  <a:gd name="T22" fmla="*/ 429 w 726"/>
                  <a:gd name="T23" fmla="*/ 548 h 548"/>
                  <a:gd name="T24" fmla="*/ 350 w 726"/>
                  <a:gd name="T25" fmla="*/ 548 h 548"/>
                  <a:gd name="T26" fmla="*/ 275 w 726"/>
                  <a:gd name="T27" fmla="*/ 542 h 548"/>
                  <a:gd name="T28" fmla="*/ 227 w 726"/>
                  <a:gd name="T29" fmla="*/ 499 h 548"/>
                  <a:gd name="T30" fmla="*/ 90 w 726"/>
                  <a:gd name="T31" fmla="*/ 272 h 548"/>
                  <a:gd name="T32" fmla="*/ 0 w 726"/>
                  <a:gd name="T33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6" h="548">
                    <a:moveTo>
                      <a:pt x="0" y="0"/>
                    </a:moveTo>
                    <a:lnTo>
                      <a:pt x="95" y="10"/>
                    </a:lnTo>
                    <a:lnTo>
                      <a:pt x="227" y="23"/>
                    </a:lnTo>
                    <a:lnTo>
                      <a:pt x="332" y="23"/>
                    </a:lnTo>
                    <a:lnTo>
                      <a:pt x="497" y="23"/>
                    </a:lnTo>
                    <a:lnTo>
                      <a:pt x="590" y="17"/>
                    </a:lnTo>
                    <a:lnTo>
                      <a:pt x="659" y="10"/>
                    </a:lnTo>
                    <a:lnTo>
                      <a:pt x="726" y="0"/>
                    </a:lnTo>
                    <a:lnTo>
                      <a:pt x="589" y="408"/>
                    </a:lnTo>
                    <a:lnTo>
                      <a:pt x="544" y="499"/>
                    </a:lnTo>
                    <a:lnTo>
                      <a:pt x="504" y="529"/>
                    </a:lnTo>
                    <a:lnTo>
                      <a:pt x="429" y="548"/>
                    </a:lnTo>
                    <a:lnTo>
                      <a:pt x="350" y="548"/>
                    </a:lnTo>
                    <a:lnTo>
                      <a:pt x="275" y="542"/>
                    </a:lnTo>
                    <a:lnTo>
                      <a:pt x="227" y="499"/>
                    </a:lnTo>
                    <a:lnTo>
                      <a:pt x="90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54" name="Oval 46"/>
              <p:cNvSpPr>
                <a:spLocks noChangeAspect="1" noChangeArrowheads="1"/>
              </p:cNvSpPr>
              <p:nvPr/>
            </p:nvSpPr>
            <p:spPr bwMode="auto">
              <a:xfrm>
                <a:off x="2838" y="1683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59965" name="Text Box 157"/>
            <p:cNvSpPr txBox="1">
              <a:spLocks noChangeArrowheads="1"/>
            </p:cNvSpPr>
            <p:nvPr/>
          </p:nvSpPr>
          <p:spPr bwMode="auto">
            <a:xfrm>
              <a:off x="3261" y="3738"/>
              <a:ext cx="108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59946" name="Rectangle 138"/>
          <p:cNvSpPr>
            <a:spLocks noChangeArrowheads="1"/>
          </p:cNvSpPr>
          <p:nvPr/>
        </p:nvSpPr>
        <p:spPr bwMode="auto">
          <a:xfrm>
            <a:off x="6300788" y="3536950"/>
            <a:ext cx="2665412" cy="1547813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NB!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endParaRPr lang="ru-RU" altLang="ru-RU" sz="2000">
              <a:solidFill>
                <a:srgbClr val="000000"/>
              </a:solidFill>
            </a:endParaRPr>
          </a:p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lang="ru-RU" altLang="ru-RU" sz="2000">
                <a:solidFill>
                  <a:srgbClr val="000000"/>
                </a:solidFill>
              </a:rPr>
              <a:t>Проекция линии пересечения больших кругов проводится от точки пересечения дуг к центру круга!</a:t>
            </a:r>
          </a:p>
        </p:txBody>
      </p:sp>
      <p:sp>
        <p:nvSpPr>
          <p:cNvPr id="759954" name="Text Box 146"/>
          <p:cNvSpPr txBox="1">
            <a:spLocks noChangeArrowheads="1"/>
          </p:cNvSpPr>
          <p:nvPr/>
        </p:nvSpPr>
        <p:spPr bwMode="auto">
          <a:xfrm>
            <a:off x="6588125" y="5445125"/>
            <a:ext cx="2162175" cy="1193800"/>
          </a:xfrm>
          <a:prstGeom prst="rect">
            <a:avLst/>
          </a:prstGeom>
          <a:noFill/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Каковы элементы залегания линии пересечения?</a:t>
            </a:r>
            <a:endParaRPr lang="ru-RU" altLang="ru-RU" sz="2000" baseline="-2500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759953" name="Group 145"/>
          <p:cNvGrpSpPr>
            <a:grpSpLocks/>
          </p:cNvGrpSpPr>
          <p:nvPr/>
        </p:nvGrpSpPr>
        <p:grpSpPr bwMode="auto">
          <a:xfrm>
            <a:off x="4433888" y="4364038"/>
            <a:ext cx="404812" cy="968375"/>
            <a:chOff x="4527" y="2795"/>
            <a:chExt cx="255" cy="610"/>
          </a:xfrm>
        </p:grpSpPr>
        <p:sp>
          <p:nvSpPr>
            <p:cNvPr id="759951" name="Freeform 143"/>
            <p:cNvSpPr>
              <a:spLocks/>
            </p:cNvSpPr>
            <p:nvPr/>
          </p:nvSpPr>
          <p:spPr bwMode="auto">
            <a:xfrm>
              <a:off x="4554" y="2817"/>
              <a:ext cx="228" cy="588"/>
            </a:xfrm>
            <a:custGeom>
              <a:avLst/>
              <a:gdLst>
                <a:gd name="T0" fmla="*/ 0 w 228"/>
                <a:gd name="T1" fmla="*/ 0 h 588"/>
                <a:gd name="T2" fmla="*/ 228 w 228"/>
                <a:gd name="T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8" h="588">
                  <a:moveTo>
                    <a:pt x="0" y="0"/>
                  </a:moveTo>
                  <a:lnTo>
                    <a:pt x="228" y="58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9952" name="Oval 144"/>
            <p:cNvSpPr>
              <a:spLocks noChangeArrowheads="1"/>
            </p:cNvSpPr>
            <p:nvPr/>
          </p:nvSpPr>
          <p:spPr bwMode="auto">
            <a:xfrm>
              <a:off x="4527" y="2795"/>
              <a:ext cx="45" cy="4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9990" name="Group 182"/>
          <p:cNvGrpSpPr>
            <a:grpSpLocks/>
          </p:cNvGrpSpPr>
          <p:nvPr/>
        </p:nvGrpSpPr>
        <p:grpSpPr bwMode="auto">
          <a:xfrm>
            <a:off x="53975" y="4005263"/>
            <a:ext cx="5735638" cy="2376487"/>
            <a:chOff x="34" y="2523"/>
            <a:chExt cx="3613" cy="1497"/>
          </a:xfrm>
        </p:grpSpPr>
        <p:sp>
          <p:nvSpPr>
            <p:cNvPr id="759932" name="Freeform 124"/>
            <p:cNvSpPr>
              <a:spLocks/>
            </p:cNvSpPr>
            <p:nvPr/>
          </p:nvSpPr>
          <p:spPr bwMode="auto">
            <a:xfrm>
              <a:off x="2506" y="2767"/>
              <a:ext cx="1141" cy="1134"/>
            </a:xfrm>
            <a:custGeom>
              <a:avLst/>
              <a:gdLst>
                <a:gd name="T0" fmla="*/ 1040 w 1096"/>
                <a:gd name="T1" fmla="*/ 1124 h 1124"/>
                <a:gd name="T2" fmla="*/ 1074 w 1096"/>
                <a:gd name="T3" fmla="*/ 1028 h 1124"/>
                <a:gd name="T4" fmla="*/ 1092 w 1096"/>
                <a:gd name="T5" fmla="*/ 824 h 1124"/>
                <a:gd name="T6" fmla="*/ 1049 w 1096"/>
                <a:gd name="T7" fmla="*/ 611 h 1124"/>
                <a:gd name="T8" fmla="*/ 958 w 1096"/>
                <a:gd name="T9" fmla="*/ 436 h 1124"/>
                <a:gd name="T10" fmla="*/ 831 w 1096"/>
                <a:gd name="T11" fmla="*/ 284 h 1124"/>
                <a:gd name="T12" fmla="*/ 642 w 1096"/>
                <a:gd name="T13" fmla="*/ 132 h 1124"/>
                <a:gd name="T14" fmla="*/ 438 w 1096"/>
                <a:gd name="T15" fmla="*/ 33 h 1124"/>
                <a:gd name="T16" fmla="*/ 263 w 1096"/>
                <a:gd name="T17" fmla="*/ 3 h 1124"/>
                <a:gd name="T18" fmla="*/ 96 w 1096"/>
                <a:gd name="T19" fmla="*/ 18 h 1124"/>
                <a:gd name="T20" fmla="*/ 0 w 1096"/>
                <a:gd name="T21" fmla="*/ 49 h 1124"/>
                <a:gd name="T22" fmla="*/ 1040 w 1096"/>
                <a:gd name="T2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6" h="1124">
                  <a:moveTo>
                    <a:pt x="1040" y="1124"/>
                  </a:moveTo>
                  <a:lnTo>
                    <a:pt x="1074" y="1028"/>
                  </a:lnTo>
                  <a:cubicBezTo>
                    <a:pt x="1083" y="978"/>
                    <a:pt x="1096" y="894"/>
                    <a:pt x="1092" y="824"/>
                  </a:cubicBezTo>
                  <a:cubicBezTo>
                    <a:pt x="1087" y="755"/>
                    <a:pt x="1071" y="676"/>
                    <a:pt x="1049" y="611"/>
                  </a:cubicBezTo>
                  <a:cubicBezTo>
                    <a:pt x="1027" y="546"/>
                    <a:pt x="994" y="491"/>
                    <a:pt x="958" y="436"/>
                  </a:cubicBezTo>
                  <a:cubicBezTo>
                    <a:pt x="922" y="382"/>
                    <a:pt x="883" y="335"/>
                    <a:pt x="831" y="284"/>
                  </a:cubicBezTo>
                  <a:cubicBezTo>
                    <a:pt x="779" y="232"/>
                    <a:pt x="708" y="173"/>
                    <a:pt x="642" y="132"/>
                  </a:cubicBezTo>
                  <a:cubicBezTo>
                    <a:pt x="577" y="91"/>
                    <a:pt x="501" y="55"/>
                    <a:pt x="438" y="33"/>
                  </a:cubicBezTo>
                  <a:cubicBezTo>
                    <a:pt x="376" y="12"/>
                    <a:pt x="319" y="5"/>
                    <a:pt x="263" y="3"/>
                  </a:cubicBezTo>
                  <a:cubicBezTo>
                    <a:pt x="206" y="0"/>
                    <a:pt x="140" y="10"/>
                    <a:pt x="96" y="18"/>
                  </a:cubicBezTo>
                  <a:lnTo>
                    <a:pt x="0" y="49"/>
                  </a:lnTo>
                  <a:lnTo>
                    <a:pt x="1040" y="1124"/>
                  </a:ln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9967" name="Text Box 159"/>
            <p:cNvSpPr txBox="1">
              <a:spLocks noChangeArrowheads="1"/>
            </p:cNvSpPr>
            <p:nvPr/>
          </p:nvSpPr>
          <p:spPr bwMode="auto">
            <a:xfrm>
              <a:off x="3351" y="3012"/>
              <a:ext cx="108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grpSp>
          <p:nvGrpSpPr>
            <p:cNvPr id="759988" name="Group 180"/>
            <p:cNvGrpSpPr>
              <a:grpSpLocks/>
            </p:cNvGrpSpPr>
            <p:nvPr/>
          </p:nvGrpSpPr>
          <p:grpSpPr bwMode="auto">
            <a:xfrm>
              <a:off x="34" y="2523"/>
              <a:ext cx="1803" cy="1497"/>
              <a:chOff x="34" y="2523"/>
              <a:chExt cx="1803" cy="1497"/>
            </a:xfrm>
          </p:grpSpPr>
          <p:sp>
            <p:nvSpPr>
              <p:cNvPr id="759983" name="Line 175"/>
              <p:cNvSpPr>
                <a:spLocks noChangeShapeType="1"/>
              </p:cNvSpPr>
              <p:nvPr/>
            </p:nvSpPr>
            <p:spPr bwMode="auto">
              <a:xfrm>
                <a:off x="1382" y="2681"/>
                <a:ext cx="0" cy="5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93" name="Oval 85"/>
              <p:cNvSpPr>
                <a:spLocks noChangeArrowheads="1"/>
              </p:cNvSpPr>
              <p:nvPr/>
            </p:nvSpPr>
            <p:spPr bwMode="auto">
              <a:xfrm rot="-3276996">
                <a:off x="194" y="2975"/>
                <a:ext cx="1488" cy="583"/>
              </a:xfrm>
              <a:prstGeom prst="ellipse">
                <a:avLst/>
              </a:prstGeom>
              <a:solidFill>
                <a:srgbClr val="B2B2B2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94" name="Oval 86"/>
              <p:cNvSpPr>
                <a:spLocks noChangeArrowheads="1"/>
              </p:cNvSpPr>
              <p:nvPr/>
            </p:nvSpPr>
            <p:spPr bwMode="auto">
              <a:xfrm>
                <a:off x="168" y="3064"/>
                <a:ext cx="1549" cy="42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95" name="Oval 87"/>
              <p:cNvSpPr>
                <a:spLocks noChangeArrowheads="1"/>
              </p:cNvSpPr>
              <p:nvPr/>
            </p:nvSpPr>
            <p:spPr bwMode="auto">
              <a:xfrm>
                <a:off x="168" y="2524"/>
                <a:ext cx="1549" cy="149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96" name="Line 88"/>
              <p:cNvSpPr>
                <a:spLocks noChangeShapeType="1"/>
              </p:cNvSpPr>
              <p:nvPr/>
            </p:nvSpPr>
            <p:spPr bwMode="auto">
              <a:xfrm>
                <a:off x="731" y="3068"/>
                <a:ext cx="423" cy="4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97" name="Oval 89"/>
              <p:cNvSpPr>
                <a:spLocks noChangeArrowheads="1"/>
              </p:cNvSpPr>
              <p:nvPr/>
            </p:nvSpPr>
            <p:spPr bwMode="auto">
              <a:xfrm>
                <a:off x="739" y="3051"/>
                <a:ext cx="56" cy="32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98" name="Oval 90"/>
              <p:cNvSpPr>
                <a:spLocks noChangeArrowheads="1"/>
              </p:cNvSpPr>
              <p:nvPr/>
            </p:nvSpPr>
            <p:spPr bwMode="auto">
              <a:xfrm>
                <a:off x="782" y="3041"/>
                <a:ext cx="175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899" name="Oval 91"/>
              <p:cNvSpPr>
                <a:spLocks noChangeArrowheads="1"/>
              </p:cNvSpPr>
              <p:nvPr/>
            </p:nvSpPr>
            <p:spPr bwMode="auto">
              <a:xfrm>
                <a:off x="918" y="3041"/>
                <a:ext cx="227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900" name="Oval 92"/>
              <p:cNvSpPr>
                <a:spLocks noChangeArrowheads="1"/>
              </p:cNvSpPr>
              <p:nvPr/>
            </p:nvSpPr>
            <p:spPr bwMode="auto">
              <a:xfrm>
                <a:off x="1125" y="3041"/>
                <a:ext cx="156" cy="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901" name="Oval 93"/>
              <p:cNvSpPr>
                <a:spLocks noChangeArrowheads="1"/>
              </p:cNvSpPr>
              <p:nvPr/>
            </p:nvSpPr>
            <p:spPr bwMode="auto">
              <a:xfrm>
                <a:off x="1233" y="3069"/>
                <a:ext cx="124" cy="54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904" name="Text Box 96"/>
              <p:cNvSpPr txBox="1">
                <a:spLocks noChangeArrowheads="1"/>
              </p:cNvSpPr>
              <p:nvPr/>
            </p:nvSpPr>
            <p:spPr bwMode="auto">
              <a:xfrm>
                <a:off x="1745" y="3181"/>
                <a:ext cx="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759905" name="Text Box 97"/>
              <p:cNvSpPr txBox="1">
                <a:spLocks noChangeArrowheads="1"/>
              </p:cNvSpPr>
              <p:nvPr/>
            </p:nvSpPr>
            <p:spPr bwMode="auto">
              <a:xfrm>
                <a:off x="34" y="3181"/>
                <a:ext cx="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З</a:t>
                </a:r>
              </a:p>
            </p:txBody>
          </p:sp>
          <p:sp>
            <p:nvSpPr>
              <p:cNvPr id="759909" name="Freeform 101"/>
              <p:cNvSpPr>
                <a:spLocks/>
              </p:cNvSpPr>
              <p:nvPr/>
            </p:nvSpPr>
            <p:spPr bwMode="auto">
              <a:xfrm>
                <a:off x="1278" y="3273"/>
                <a:ext cx="440" cy="1"/>
              </a:xfrm>
              <a:custGeom>
                <a:avLst/>
                <a:gdLst>
                  <a:gd name="T0" fmla="*/ 0 w 440"/>
                  <a:gd name="T1" fmla="*/ 0 h 1"/>
                  <a:gd name="T2" fmla="*/ 440 w 44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0" h="1">
                    <a:moveTo>
                      <a:pt x="0" y="0"/>
                    </a:moveTo>
                    <a:lnTo>
                      <a:pt x="440" y="0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14" name="Text Box 106"/>
              <p:cNvSpPr txBox="1">
                <a:spLocks noChangeArrowheads="1"/>
              </p:cNvSpPr>
              <p:nvPr/>
            </p:nvSpPr>
            <p:spPr bwMode="auto">
              <a:xfrm>
                <a:off x="884" y="2704"/>
                <a:ext cx="10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ru-RU" altLang="ru-RU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59962" name="Freeform 154"/>
              <p:cNvSpPr>
                <a:spLocks/>
              </p:cNvSpPr>
              <p:nvPr/>
            </p:nvSpPr>
            <p:spPr bwMode="auto">
              <a:xfrm>
                <a:off x="425" y="3077"/>
                <a:ext cx="715" cy="402"/>
              </a:xfrm>
              <a:custGeom>
                <a:avLst/>
                <a:gdLst>
                  <a:gd name="T0" fmla="*/ 142 w 715"/>
                  <a:gd name="T1" fmla="*/ 72 h 402"/>
                  <a:gd name="T2" fmla="*/ 181 w 715"/>
                  <a:gd name="T3" fmla="*/ 33 h 402"/>
                  <a:gd name="T4" fmla="*/ 264 w 715"/>
                  <a:gd name="T5" fmla="*/ 5 h 402"/>
                  <a:gd name="T6" fmla="*/ 307 w 715"/>
                  <a:gd name="T7" fmla="*/ 0 h 402"/>
                  <a:gd name="T8" fmla="*/ 420 w 715"/>
                  <a:gd name="T9" fmla="*/ 110 h 402"/>
                  <a:gd name="T10" fmla="*/ 564 w 715"/>
                  <a:gd name="T11" fmla="*/ 249 h 402"/>
                  <a:gd name="T12" fmla="*/ 715 w 715"/>
                  <a:gd name="T13" fmla="*/ 395 h 402"/>
                  <a:gd name="T14" fmla="*/ 607 w 715"/>
                  <a:gd name="T15" fmla="*/ 399 h 402"/>
                  <a:gd name="T16" fmla="*/ 514 w 715"/>
                  <a:gd name="T17" fmla="*/ 402 h 402"/>
                  <a:gd name="T18" fmla="*/ 435 w 715"/>
                  <a:gd name="T19" fmla="*/ 401 h 402"/>
                  <a:gd name="T20" fmla="*/ 357 w 715"/>
                  <a:gd name="T21" fmla="*/ 396 h 402"/>
                  <a:gd name="T22" fmla="*/ 277 w 715"/>
                  <a:gd name="T23" fmla="*/ 392 h 402"/>
                  <a:gd name="T24" fmla="*/ 181 w 715"/>
                  <a:gd name="T25" fmla="*/ 381 h 402"/>
                  <a:gd name="T26" fmla="*/ 106 w 715"/>
                  <a:gd name="T27" fmla="*/ 368 h 402"/>
                  <a:gd name="T28" fmla="*/ 60 w 715"/>
                  <a:gd name="T29" fmla="*/ 360 h 402"/>
                  <a:gd name="T30" fmla="*/ 0 w 715"/>
                  <a:gd name="T31" fmla="*/ 347 h 402"/>
                  <a:gd name="T32" fmla="*/ 142 w 715"/>
                  <a:gd name="T33" fmla="*/ 7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5" h="402">
                    <a:moveTo>
                      <a:pt x="142" y="72"/>
                    </a:moveTo>
                    <a:lnTo>
                      <a:pt x="181" y="33"/>
                    </a:lnTo>
                    <a:lnTo>
                      <a:pt x="264" y="5"/>
                    </a:lnTo>
                    <a:lnTo>
                      <a:pt x="307" y="0"/>
                    </a:lnTo>
                    <a:lnTo>
                      <a:pt x="420" y="110"/>
                    </a:lnTo>
                    <a:lnTo>
                      <a:pt x="564" y="249"/>
                    </a:lnTo>
                    <a:lnTo>
                      <a:pt x="715" y="395"/>
                    </a:lnTo>
                    <a:lnTo>
                      <a:pt x="607" y="399"/>
                    </a:lnTo>
                    <a:lnTo>
                      <a:pt x="514" y="402"/>
                    </a:lnTo>
                    <a:lnTo>
                      <a:pt x="435" y="401"/>
                    </a:lnTo>
                    <a:lnTo>
                      <a:pt x="357" y="396"/>
                    </a:lnTo>
                    <a:lnTo>
                      <a:pt x="277" y="392"/>
                    </a:lnTo>
                    <a:lnTo>
                      <a:pt x="181" y="381"/>
                    </a:lnTo>
                    <a:lnTo>
                      <a:pt x="106" y="368"/>
                    </a:lnTo>
                    <a:lnTo>
                      <a:pt x="60" y="360"/>
                    </a:lnTo>
                    <a:lnTo>
                      <a:pt x="0" y="347"/>
                    </a:lnTo>
                    <a:lnTo>
                      <a:pt x="142" y="7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08" name="Freeform 100"/>
              <p:cNvSpPr>
                <a:spLocks/>
              </p:cNvSpPr>
              <p:nvPr/>
            </p:nvSpPr>
            <p:spPr bwMode="auto">
              <a:xfrm>
                <a:off x="747" y="3276"/>
                <a:ext cx="199" cy="201"/>
              </a:xfrm>
              <a:custGeom>
                <a:avLst/>
                <a:gdLst>
                  <a:gd name="T0" fmla="*/ 199 w 199"/>
                  <a:gd name="T1" fmla="*/ 0 h 201"/>
                  <a:gd name="T2" fmla="*/ 0 w 199"/>
                  <a:gd name="T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1">
                    <a:moveTo>
                      <a:pt x="199" y="0"/>
                    </a:moveTo>
                    <a:lnTo>
                      <a:pt x="0" y="201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07" name="Freeform 99"/>
              <p:cNvSpPr>
                <a:spLocks/>
              </p:cNvSpPr>
              <p:nvPr/>
            </p:nvSpPr>
            <p:spPr bwMode="auto">
              <a:xfrm>
                <a:off x="170" y="3271"/>
                <a:ext cx="776" cy="2"/>
              </a:xfrm>
              <a:custGeom>
                <a:avLst/>
                <a:gdLst>
                  <a:gd name="T0" fmla="*/ 0 w 776"/>
                  <a:gd name="T1" fmla="*/ 0 h 2"/>
                  <a:gd name="T2" fmla="*/ 776 w 77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76" h="2">
                    <a:moveTo>
                      <a:pt x="0" y="0"/>
                    </a:moveTo>
                    <a:lnTo>
                      <a:pt x="776" y="2"/>
                    </a:lnTo>
                  </a:path>
                </a:pathLst>
              </a:custGeom>
              <a:noFill/>
              <a:ln w="19050" cap="flat" cmpd="sng">
                <a:solidFill>
                  <a:srgbClr val="0066FF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06" name="Oval 98"/>
              <p:cNvSpPr>
                <a:spLocks noChangeAspect="1" noChangeArrowheads="1"/>
              </p:cNvSpPr>
              <p:nvPr/>
            </p:nvSpPr>
            <p:spPr bwMode="auto">
              <a:xfrm>
                <a:off x="933" y="3262"/>
                <a:ext cx="28" cy="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903" name="Text Box 95"/>
              <p:cNvSpPr txBox="1">
                <a:spLocks noChangeArrowheads="1"/>
              </p:cNvSpPr>
              <p:nvPr/>
            </p:nvSpPr>
            <p:spPr bwMode="auto">
              <a:xfrm>
                <a:off x="612" y="3330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759963" name="Freeform 155"/>
              <p:cNvSpPr>
                <a:spLocks/>
              </p:cNvSpPr>
              <p:nvPr/>
            </p:nvSpPr>
            <p:spPr bwMode="auto">
              <a:xfrm>
                <a:off x="426" y="3449"/>
                <a:ext cx="776" cy="471"/>
              </a:xfrm>
              <a:custGeom>
                <a:avLst/>
                <a:gdLst>
                  <a:gd name="T0" fmla="*/ 48 w 776"/>
                  <a:gd name="T1" fmla="*/ 0 h 471"/>
                  <a:gd name="T2" fmla="*/ 141 w 776"/>
                  <a:gd name="T3" fmla="*/ 18 h 471"/>
                  <a:gd name="T4" fmla="*/ 222 w 776"/>
                  <a:gd name="T5" fmla="*/ 27 h 471"/>
                  <a:gd name="T6" fmla="*/ 281 w 776"/>
                  <a:gd name="T7" fmla="*/ 33 h 471"/>
                  <a:gd name="T8" fmla="*/ 333 w 776"/>
                  <a:gd name="T9" fmla="*/ 38 h 471"/>
                  <a:gd name="T10" fmla="*/ 410 w 776"/>
                  <a:gd name="T11" fmla="*/ 39 h 471"/>
                  <a:gd name="T12" fmla="*/ 489 w 776"/>
                  <a:gd name="T13" fmla="*/ 42 h 471"/>
                  <a:gd name="T14" fmla="*/ 566 w 776"/>
                  <a:gd name="T15" fmla="*/ 42 h 471"/>
                  <a:gd name="T16" fmla="*/ 653 w 776"/>
                  <a:gd name="T17" fmla="*/ 39 h 471"/>
                  <a:gd name="T18" fmla="*/ 732 w 776"/>
                  <a:gd name="T19" fmla="*/ 36 h 471"/>
                  <a:gd name="T20" fmla="*/ 776 w 776"/>
                  <a:gd name="T21" fmla="*/ 63 h 471"/>
                  <a:gd name="T22" fmla="*/ 685 w 776"/>
                  <a:gd name="T23" fmla="*/ 154 h 471"/>
                  <a:gd name="T24" fmla="*/ 449 w 776"/>
                  <a:gd name="T25" fmla="*/ 372 h 471"/>
                  <a:gd name="T26" fmla="*/ 377 w 776"/>
                  <a:gd name="T27" fmla="*/ 417 h 471"/>
                  <a:gd name="T28" fmla="*/ 320 w 776"/>
                  <a:gd name="T29" fmla="*/ 453 h 471"/>
                  <a:gd name="T30" fmla="*/ 186 w 776"/>
                  <a:gd name="T31" fmla="*/ 471 h 471"/>
                  <a:gd name="T32" fmla="*/ 159 w 776"/>
                  <a:gd name="T33" fmla="*/ 470 h 471"/>
                  <a:gd name="T34" fmla="*/ 107 w 776"/>
                  <a:gd name="T35" fmla="*/ 450 h 471"/>
                  <a:gd name="T36" fmla="*/ 60 w 776"/>
                  <a:gd name="T37" fmla="*/ 419 h 471"/>
                  <a:gd name="T38" fmla="*/ 27 w 776"/>
                  <a:gd name="T39" fmla="*/ 393 h 471"/>
                  <a:gd name="T40" fmla="*/ 11 w 776"/>
                  <a:gd name="T41" fmla="*/ 344 h 471"/>
                  <a:gd name="T42" fmla="*/ 5 w 776"/>
                  <a:gd name="T43" fmla="*/ 290 h 471"/>
                  <a:gd name="T44" fmla="*/ 0 w 776"/>
                  <a:gd name="T45" fmla="*/ 182 h 471"/>
                  <a:gd name="T46" fmla="*/ 48 w 776"/>
                  <a:gd name="T4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471">
                    <a:moveTo>
                      <a:pt x="48" y="0"/>
                    </a:moveTo>
                    <a:lnTo>
                      <a:pt x="141" y="18"/>
                    </a:lnTo>
                    <a:lnTo>
                      <a:pt x="222" y="27"/>
                    </a:lnTo>
                    <a:lnTo>
                      <a:pt x="281" y="33"/>
                    </a:lnTo>
                    <a:lnTo>
                      <a:pt x="333" y="38"/>
                    </a:lnTo>
                    <a:lnTo>
                      <a:pt x="410" y="39"/>
                    </a:lnTo>
                    <a:lnTo>
                      <a:pt x="489" y="42"/>
                    </a:lnTo>
                    <a:lnTo>
                      <a:pt x="566" y="42"/>
                    </a:lnTo>
                    <a:lnTo>
                      <a:pt x="653" y="39"/>
                    </a:lnTo>
                    <a:lnTo>
                      <a:pt x="732" y="36"/>
                    </a:lnTo>
                    <a:lnTo>
                      <a:pt x="776" y="63"/>
                    </a:lnTo>
                    <a:lnTo>
                      <a:pt x="685" y="154"/>
                    </a:lnTo>
                    <a:lnTo>
                      <a:pt x="449" y="372"/>
                    </a:lnTo>
                    <a:lnTo>
                      <a:pt x="377" y="417"/>
                    </a:lnTo>
                    <a:lnTo>
                      <a:pt x="320" y="453"/>
                    </a:lnTo>
                    <a:lnTo>
                      <a:pt x="186" y="471"/>
                    </a:lnTo>
                    <a:lnTo>
                      <a:pt x="159" y="470"/>
                    </a:lnTo>
                    <a:lnTo>
                      <a:pt x="107" y="450"/>
                    </a:lnTo>
                    <a:lnTo>
                      <a:pt x="60" y="419"/>
                    </a:lnTo>
                    <a:lnTo>
                      <a:pt x="27" y="393"/>
                    </a:lnTo>
                    <a:lnTo>
                      <a:pt x="11" y="344"/>
                    </a:lnTo>
                    <a:lnTo>
                      <a:pt x="5" y="290"/>
                    </a:lnTo>
                    <a:lnTo>
                      <a:pt x="0" y="18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84" name="Freeform 176"/>
              <p:cNvSpPr>
                <a:spLocks/>
              </p:cNvSpPr>
              <p:nvPr/>
            </p:nvSpPr>
            <p:spPr bwMode="auto">
              <a:xfrm flipH="1">
                <a:off x="1146" y="3192"/>
                <a:ext cx="237" cy="283"/>
              </a:xfrm>
              <a:custGeom>
                <a:avLst/>
                <a:gdLst>
                  <a:gd name="T0" fmla="*/ 237 w 237"/>
                  <a:gd name="T1" fmla="*/ 283 h 283"/>
                  <a:gd name="T2" fmla="*/ 139 w 237"/>
                  <a:gd name="T3" fmla="*/ 236 h 283"/>
                  <a:gd name="T4" fmla="*/ 27 w 237"/>
                  <a:gd name="T5" fmla="*/ 139 h 283"/>
                  <a:gd name="T6" fmla="*/ 3 w 237"/>
                  <a:gd name="T7" fmla="*/ 55 h 283"/>
                  <a:gd name="T8" fmla="*/ 48 w 237"/>
                  <a:gd name="T9" fmla="*/ 9 h 283"/>
                  <a:gd name="T10" fmla="*/ 75 w 237"/>
                  <a:gd name="T11" fmla="*/ 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7" h="283">
                    <a:moveTo>
                      <a:pt x="237" y="283"/>
                    </a:moveTo>
                    <a:cubicBezTo>
                      <a:pt x="221" y="275"/>
                      <a:pt x="174" y="260"/>
                      <a:pt x="139" y="236"/>
                    </a:cubicBezTo>
                    <a:cubicBezTo>
                      <a:pt x="104" y="212"/>
                      <a:pt x="50" y="169"/>
                      <a:pt x="27" y="139"/>
                    </a:cubicBezTo>
                    <a:cubicBezTo>
                      <a:pt x="4" y="109"/>
                      <a:pt x="0" y="77"/>
                      <a:pt x="3" y="55"/>
                    </a:cubicBezTo>
                    <a:cubicBezTo>
                      <a:pt x="6" y="33"/>
                      <a:pt x="36" y="18"/>
                      <a:pt x="48" y="9"/>
                    </a:cubicBezTo>
                    <a:cubicBezTo>
                      <a:pt x="60" y="0"/>
                      <a:pt x="70" y="3"/>
                      <a:pt x="75" y="1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985" name="Freeform 177"/>
              <p:cNvSpPr>
                <a:spLocks/>
              </p:cNvSpPr>
              <p:nvPr/>
            </p:nvSpPr>
            <p:spPr bwMode="auto">
              <a:xfrm flipH="1">
                <a:off x="703" y="3067"/>
                <a:ext cx="594" cy="117"/>
              </a:xfrm>
              <a:custGeom>
                <a:avLst/>
                <a:gdLst>
                  <a:gd name="T0" fmla="*/ 0 w 594"/>
                  <a:gd name="T1" fmla="*/ 117 h 117"/>
                  <a:gd name="T2" fmla="*/ 234 w 594"/>
                  <a:gd name="T3" fmla="*/ 54 h 117"/>
                  <a:gd name="T4" fmla="*/ 594 w 594"/>
                  <a:gd name="T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4" h="117">
                    <a:moveTo>
                      <a:pt x="0" y="117"/>
                    </a:moveTo>
                    <a:cubicBezTo>
                      <a:pt x="39" y="105"/>
                      <a:pt x="135" y="73"/>
                      <a:pt x="234" y="54"/>
                    </a:cubicBezTo>
                    <a:cubicBezTo>
                      <a:pt x="333" y="35"/>
                      <a:pt x="519" y="11"/>
                      <a:pt x="594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59989" name="Group 181"/>
          <p:cNvGrpSpPr>
            <a:grpSpLocks/>
          </p:cNvGrpSpPr>
          <p:nvPr/>
        </p:nvGrpSpPr>
        <p:grpSpPr bwMode="auto">
          <a:xfrm>
            <a:off x="4140200" y="981075"/>
            <a:ext cx="4891088" cy="5527675"/>
            <a:chOff x="2614" y="618"/>
            <a:chExt cx="3081" cy="3482"/>
          </a:xfrm>
        </p:grpSpPr>
        <p:grpSp>
          <p:nvGrpSpPr>
            <p:cNvPr id="759987" name="Group 179"/>
            <p:cNvGrpSpPr>
              <a:grpSpLocks/>
            </p:cNvGrpSpPr>
            <p:nvPr/>
          </p:nvGrpSpPr>
          <p:grpSpPr bwMode="auto">
            <a:xfrm>
              <a:off x="2614" y="618"/>
              <a:ext cx="3081" cy="3482"/>
              <a:chOff x="2614" y="618"/>
              <a:chExt cx="3081" cy="3482"/>
            </a:xfrm>
          </p:grpSpPr>
          <p:sp>
            <p:nvSpPr>
              <p:cNvPr id="759931" name="Freeform 123"/>
              <p:cNvSpPr>
                <a:spLocks/>
              </p:cNvSpPr>
              <p:nvPr/>
            </p:nvSpPr>
            <p:spPr bwMode="auto">
              <a:xfrm>
                <a:off x="2614" y="2604"/>
                <a:ext cx="436" cy="1496"/>
              </a:xfrm>
              <a:custGeom>
                <a:avLst/>
                <a:gdLst>
                  <a:gd name="T0" fmla="*/ 436 w 436"/>
                  <a:gd name="T1" fmla="*/ 0 h 1496"/>
                  <a:gd name="T2" fmla="*/ 345 w 436"/>
                  <a:gd name="T3" fmla="*/ 45 h 1496"/>
                  <a:gd name="T4" fmla="*/ 191 w 436"/>
                  <a:gd name="T5" fmla="*/ 179 h 1496"/>
                  <a:gd name="T6" fmla="*/ 73 w 436"/>
                  <a:gd name="T7" fmla="*/ 362 h 1496"/>
                  <a:gd name="T8" fmla="*/ 17 w 436"/>
                  <a:gd name="T9" fmla="*/ 551 h 1496"/>
                  <a:gd name="T10" fmla="*/ 2 w 436"/>
                  <a:gd name="T11" fmla="*/ 749 h 1496"/>
                  <a:gd name="T12" fmla="*/ 32 w 436"/>
                  <a:gd name="T13" fmla="*/ 989 h 1496"/>
                  <a:gd name="T14" fmla="*/ 110 w 436"/>
                  <a:gd name="T15" fmla="*/ 1202 h 1496"/>
                  <a:gd name="T16" fmla="*/ 215 w 436"/>
                  <a:gd name="T17" fmla="*/ 1346 h 1496"/>
                  <a:gd name="T18" fmla="*/ 345 w 436"/>
                  <a:gd name="T19" fmla="*/ 1451 h 1496"/>
                  <a:gd name="T20" fmla="*/ 436 w 436"/>
                  <a:gd name="T21" fmla="*/ 1496 h 1496"/>
                  <a:gd name="T22" fmla="*/ 436 w 436"/>
                  <a:gd name="T2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6" h="1496">
                    <a:moveTo>
                      <a:pt x="436" y="0"/>
                    </a:moveTo>
                    <a:lnTo>
                      <a:pt x="345" y="45"/>
                    </a:lnTo>
                    <a:cubicBezTo>
                      <a:pt x="304" y="75"/>
                      <a:pt x="236" y="126"/>
                      <a:pt x="191" y="179"/>
                    </a:cubicBezTo>
                    <a:cubicBezTo>
                      <a:pt x="146" y="232"/>
                      <a:pt x="102" y="300"/>
                      <a:pt x="73" y="362"/>
                    </a:cubicBezTo>
                    <a:cubicBezTo>
                      <a:pt x="44" y="424"/>
                      <a:pt x="29" y="487"/>
                      <a:pt x="17" y="551"/>
                    </a:cubicBezTo>
                    <a:cubicBezTo>
                      <a:pt x="5" y="615"/>
                      <a:pt x="0" y="676"/>
                      <a:pt x="2" y="749"/>
                    </a:cubicBezTo>
                    <a:cubicBezTo>
                      <a:pt x="4" y="822"/>
                      <a:pt x="14" y="914"/>
                      <a:pt x="32" y="989"/>
                    </a:cubicBezTo>
                    <a:cubicBezTo>
                      <a:pt x="50" y="1064"/>
                      <a:pt x="80" y="1143"/>
                      <a:pt x="110" y="1202"/>
                    </a:cubicBezTo>
                    <a:cubicBezTo>
                      <a:pt x="140" y="1261"/>
                      <a:pt x="176" y="1305"/>
                      <a:pt x="215" y="1346"/>
                    </a:cubicBezTo>
                    <a:cubicBezTo>
                      <a:pt x="254" y="1387"/>
                      <a:pt x="308" y="1426"/>
                      <a:pt x="345" y="1451"/>
                    </a:cubicBezTo>
                    <a:lnTo>
                      <a:pt x="436" y="1496"/>
                    </a:lnTo>
                    <a:lnTo>
                      <a:pt x="436" y="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59986" name="Group 178"/>
              <p:cNvGrpSpPr>
                <a:grpSpLocks/>
              </p:cNvGrpSpPr>
              <p:nvPr/>
            </p:nvGrpSpPr>
            <p:grpSpPr bwMode="auto">
              <a:xfrm>
                <a:off x="3878" y="618"/>
                <a:ext cx="1817" cy="1497"/>
                <a:chOff x="3878" y="618"/>
                <a:chExt cx="1817" cy="1497"/>
              </a:xfrm>
            </p:grpSpPr>
            <p:sp>
              <p:nvSpPr>
                <p:cNvPr id="759980" name="Line 172"/>
                <p:cNvSpPr>
                  <a:spLocks noChangeShapeType="1"/>
                </p:cNvSpPr>
                <p:nvPr/>
              </p:nvSpPr>
              <p:spPr bwMode="auto">
                <a:xfrm>
                  <a:off x="4332" y="777"/>
                  <a:ext cx="0" cy="5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868" name="Oval 60"/>
                <p:cNvSpPr>
                  <a:spLocks noChangeArrowheads="1"/>
                </p:cNvSpPr>
                <p:nvPr/>
              </p:nvSpPr>
              <p:spPr bwMode="auto">
                <a:xfrm rot="3276996" flipH="1">
                  <a:off x="4046" y="1070"/>
                  <a:ext cx="1488" cy="583"/>
                </a:xfrm>
                <a:prstGeom prst="ellipse">
                  <a:avLst/>
                </a:prstGeom>
                <a:solidFill>
                  <a:srgbClr val="B2B2B2"/>
                </a:solidFill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69" name="Oval 61"/>
                <p:cNvSpPr>
                  <a:spLocks noChangeArrowheads="1"/>
                </p:cNvSpPr>
                <p:nvPr/>
              </p:nvSpPr>
              <p:spPr bwMode="auto">
                <a:xfrm flipH="1">
                  <a:off x="4010" y="1159"/>
                  <a:ext cx="1549" cy="421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2B2B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70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4010" y="619"/>
                  <a:ext cx="1549" cy="1496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>
                          <a:alpha val="14999"/>
                        </a:srgb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7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573" y="1163"/>
                  <a:ext cx="423" cy="40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872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4399" y="1136"/>
                  <a:ext cx="203" cy="67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73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4367" y="1157"/>
                  <a:ext cx="57" cy="54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75" name="Text Box 67"/>
                <p:cNvSpPr txBox="1">
                  <a:spLocks noChangeArrowheads="1"/>
                </p:cNvSpPr>
                <p:nvPr/>
              </p:nvSpPr>
              <p:spPr bwMode="auto">
                <a:xfrm flipH="1">
                  <a:off x="4989" y="1021"/>
                  <a:ext cx="9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ru-RU" sz="16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</a:t>
                  </a:r>
                  <a:endParaRPr lang="ru-RU" altLang="ru-RU" sz="16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9876" name="Text Box 68"/>
                <p:cNvSpPr txBox="1">
                  <a:spLocks noChangeArrowheads="1"/>
                </p:cNvSpPr>
                <p:nvPr/>
              </p:nvSpPr>
              <p:spPr bwMode="auto">
                <a:xfrm flipH="1">
                  <a:off x="4467" y="1558"/>
                  <a:ext cx="13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Ю</a:t>
                  </a:r>
                </a:p>
              </p:txBody>
            </p:sp>
            <p:sp>
              <p:nvSpPr>
                <p:cNvPr id="759877" name="Text Box 69"/>
                <p:cNvSpPr txBox="1">
                  <a:spLocks noChangeArrowheads="1"/>
                </p:cNvSpPr>
                <p:nvPr/>
              </p:nvSpPr>
              <p:spPr bwMode="auto">
                <a:xfrm flipH="1">
                  <a:off x="3878" y="1276"/>
                  <a:ext cx="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З</a:t>
                  </a:r>
                </a:p>
              </p:txBody>
            </p:sp>
            <p:sp>
              <p:nvSpPr>
                <p:cNvPr id="759878" name="Text Box 70"/>
                <p:cNvSpPr txBox="1">
                  <a:spLocks noChangeArrowheads="1"/>
                </p:cNvSpPr>
                <p:nvPr/>
              </p:nvSpPr>
              <p:spPr bwMode="auto">
                <a:xfrm flipH="1">
                  <a:off x="5603" y="1276"/>
                  <a:ext cx="9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В</a:t>
                  </a:r>
                </a:p>
              </p:txBody>
            </p:sp>
            <p:sp>
              <p:nvSpPr>
                <p:cNvPr id="759880" name="Oval 72"/>
                <p:cNvSpPr>
                  <a:spLocks noChangeArrowheads="1"/>
                </p:cNvSpPr>
                <p:nvPr/>
              </p:nvSpPr>
              <p:spPr bwMode="auto">
                <a:xfrm flipH="1">
                  <a:off x="4770" y="1136"/>
                  <a:ext cx="128" cy="55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81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4581" y="1136"/>
                  <a:ext cx="227" cy="55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84" name="AutoShape 76"/>
                <p:cNvSpPr>
                  <a:spLocks noChangeArrowheads="1"/>
                </p:cNvSpPr>
                <p:nvPr/>
              </p:nvSpPr>
              <p:spPr bwMode="auto">
                <a:xfrm rot="-1657351">
                  <a:off x="4830" y="1080"/>
                  <a:ext cx="136" cy="1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888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694" y="799"/>
                  <a:ext cx="108" cy="19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759960" name="Freeform 152"/>
                <p:cNvSpPr>
                  <a:spLocks/>
                </p:cNvSpPr>
                <p:nvPr/>
              </p:nvSpPr>
              <p:spPr bwMode="auto">
                <a:xfrm>
                  <a:off x="4584" y="1176"/>
                  <a:ext cx="662" cy="397"/>
                </a:xfrm>
                <a:custGeom>
                  <a:avLst/>
                  <a:gdLst>
                    <a:gd name="T0" fmla="*/ 0 w 662"/>
                    <a:gd name="T1" fmla="*/ 390 h 397"/>
                    <a:gd name="T2" fmla="*/ 413 w 662"/>
                    <a:gd name="T3" fmla="*/ 0 h 397"/>
                    <a:gd name="T4" fmla="*/ 435 w 662"/>
                    <a:gd name="T5" fmla="*/ 0 h 397"/>
                    <a:gd name="T6" fmla="*/ 515 w 662"/>
                    <a:gd name="T7" fmla="*/ 6 h 397"/>
                    <a:gd name="T8" fmla="*/ 658 w 662"/>
                    <a:gd name="T9" fmla="*/ 295 h 397"/>
                    <a:gd name="T10" fmla="*/ 662 w 662"/>
                    <a:gd name="T11" fmla="*/ 357 h 397"/>
                    <a:gd name="T12" fmla="*/ 536 w 662"/>
                    <a:gd name="T13" fmla="*/ 378 h 397"/>
                    <a:gd name="T14" fmla="*/ 380 w 662"/>
                    <a:gd name="T15" fmla="*/ 393 h 397"/>
                    <a:gd name="T16" fmla="*/ 222 w 662"/>
                    <a:gd name="T17" fmla="*/ 397 h 397"/>
                    <a:gd name="T18" fmla="*/ 102 w 662"/>
                    <a:gd name="T19" fmla="*/ 396 h 397"/>
                    <a:gd name="T20" fmla="*/ 0 w 662"/>
                    <a:gd name="T21" fmla="*/ 390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2" h="397">
                      <a:moveTo>
                        <a:pt x="0" y="390"/>
                      </a:moveTo>
                      <a:lnTo>
                        <a:pt x="413" y="0"/>
                      </a:lnTo>
                      <a:lnTo>
                        <a:pt x="435" y="0"/>
                      </a:lnTo>
                      <a:lnTo>
                        <a:pt x="515" y="6"/>
                      </a:lnTo>
                      <a:lnTo>
                        <a:pt x="658" y="295"/>
                      </a:lnTo>
                      <a:lnTo>
                        <a:pt x="662" y="357"/>
                      </a:lnTo>
                      <a:lnTo>
                        <a:pt x="536" y="378"/>
                      </a:lnTo>
                      <a:lnTo>
                        <a:pt x="380" y="393"/>
                      </a:lnTo>
                      <a:lnTo>
                        <a:pt x="222" y="397"/>
                      </a:lnTo>
                      <a:lnTo>
                        <a:pt x="102" y="396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882" name="Freeform 74"/>
                <p:cNvSpPr>
                  <a:spLocks/>
                </p:cNvSpPr>
                <p:nvPr/>
              </p:nvSpPr>
              <p:spPr bwMode="auto">
                <a:xfrm>
                  <a:off x="4780" y="1366"/>
                  <a:ext cx="776" cy="2"/>
                </a:xfrm>
                <a:custGeom>
                  <a:avLst/>
                  <a:gdLst>
                    <a:gd name="T0" fmla="*/ 0 w 776"/>
                    <a:gd name="T1" fmla="*/ 0 h 2"/>
                    <a:gd name="T2" fmla="*/ 776 w 776"/>
                    <a:gd name="T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76" h="2">
                      <a:moveTo>
                        <a:pt x="0" y="0"/>
                      </a:moveTo>
                      <a:lnTo>
                        <a:pt x="776" y="2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66FF"/>
                  </a:solidFill>
                  <a:prstDash val="sysDot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883" name="Freeform 75"/>
                <p:cNvSpPr>
                  <a:spLocks/>
                </p:cNvSpPr>
                <p:nvPr/>
              </p:nvSpPr>
              <p:spPr bwMode="auto">
                <a:xfrm>
                  <a:off x="4581" y="1161"/>
                  <a:ext cx="419" cy="405"/>
                </a:xfrm>
                <a:custGeom>
                  <a:avLst/>
                  <a:gdLst>
                    <a:gd name="T0" fmla="*/ 419 w 419"/>
                    <a:gd name="T1" fmla="*/ 0 h 405"/>
                    <a:gd name="T2" fmla="*/ 0 w 419"/>
                    <a:gd name="T3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9" h="405">
                      <a:moveTo>
                        <a:pt x="419" y="0"/>
                      </a:moveTo>
                      <a:lnTo>
                        <a:pt x="0" y="405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66FF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879" name="Oval 7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766" y="1357"/>
                  <a:ext cx="28" cy="2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961" name="Freeform 153"/>
                <p:cNvSpPr>
                  <a:spLocks/>
                </p:cNvSpPr>
                <p:nvPr/>
              </p:nvSpPr>
              <p:spPr bwMode="auto">
                <a:xfrm>
                  <a:off x="4577" y="1548"/>
                  <a:ext cx="727" cy="467"/>
                </a:xfrm>
                <a:custGeom>
                  <a:avLst/>
                  <a:gdLst>
                    <a:gd name="T0" fmla="*/ 663 w 727"/>
                    <a:gd name="T1" fmla="*/ 0 h 467"/>
                    <a:gd name="T2" fmla="*/ 574 w 727"/>
                    <a:gd name="T3" fmla="*/ 14 h 467"/>
                    <a:gd name="T4" fmla="*/ 502 w 727"/>
                    <a:gd name="T5" fmla="*/ 22 h 467"/>
                    <a:gd name="T6" fmla="*/ 435 w 727"/>
                    <a:gd name="T7" fmla="*/ 30 h 467"/>
                    <a:gd name="T8" fmla="*/ 358 w 727"/>
                    <a:gd name="T9" fmla="*/ 34 h 467"/>
                    <a:gd name="T10" fmla="*/ 282 w 727"/>
                    <a:gd name="T11" fmla="*/ 39 h 467"/>
                    <a:gd name="T12" fmla="*/ 207 w 727"/>
                    <a:gd name="T13" fmla="*/ 39 h 467"/>
                    <a:gd name="T14" fmla="*/ 126 w 727"/>
                    <a:gd name="T15" fmla="*/ 39 h 467"/>
                    <a:gd name="T16" fmla="*/ 70 w 727"/>
                    <a:gd name="T17" fmla="*/ 36 h 467"/>
                    <a:gd name="T18" fmla="*/ 0 w 727"/>
                    <a:gd name="T19" fmla="*/ 31 h 467"/>
                    <a:gd name="T20" fmla="*/ 30 w 727"/>
                    <a:gd name="T21" fmla="*/ 105 h 467"/>
                    <a:gd name="T22" fmla="*/ 73 w 727"/>
                    <a:gd name="T23" fmla="*/ 229 h 467"/>
                    <a:gd name="T24" fmla="*/ 166 w 727"/>
                    <a:gd name="T25" fmla="*/ 377 h 467"/>
                    <a:gd name="T26" fmla="*/ 438 w 727"/>
                    <a:gd name="T27" fmla="*/ 467 h 467"/>
                    <a:gd name="T28" fmla="*/ 574 w 727"/>
                    <a:gd name="T29" fmla="*/ 467 h 467"/>
                    <a:gd name="T30" fmla="*/ 627 w 727"/>
                    <a:gd name="T31" fmla="*/ 441 h 467"/>
                    <a:gd name="T32" fmla="*/ 672 w 727"/>
                    <a:gd name="T33" fmla="*/ 411 h 467"/>
                    <a:gd name="T34" fmla="*/ 710 w 727"/>
                    <a:gd name="T35" fmla="*/ 377 h 467"/>
                    <a:gd name="T36" fmla="*/ 727 w 727"/>
                    <a:gd name="T37" fmla="*/ 247 h 467"/>
                    <a:gd name="T38" fmla="*/ 710 w 727"/>
                    <a:gd name="T39" fmla="*/ 195 h 467"/>
                    <a:gd name="T40" fmla="*/ 703 w 727"/>
                    <a:gd name="T41" fmla="*/ 126 h 467"/>
                    <a:gd name="T42" fmla="*/ 663 w 727"/>
                    <a:gd name="T43" fmla="*/ 0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7" h="467">
                      <a:moveTo>
                        <a:pt x="663" y="0"/>
                      </a:moveTo>
                      <a:lnTo>
                        <a:pt x="574" y="14"/>
                      </a:lnTo>
                      <a:lnTo>
                        <a:pt x="502" y="22"/>
                      </a:lnTo>
                      <a:lnTo>
                        <a:pt x="435" y="30"/>
                      </a:lnTo>
                      <a:lnTo>
                        <a:pt x="358" y="34"/>
                      </a:lnTo>
                      <a:lnTo>
                        <a:pt x="282" y="39"/>
                      </a:lnTo>
                      <a:lnTo>
                        <a:pt x="207" y="39"/>
                      </a:lnTo>
                      <a:lnTo>
                        <a:pt x="126" y="39"/>
                      </a:lnTo>
                      <a:lnTo>
                        <a:pt x="70" y="36"/>
                      </a:lnTo>
                      <a:lnTo>
                        <a:pt x="0" y="31"/>
                      </a:lnTo>
                      <a:lnTo>
                        <a:pt x="30" y="105"/>
                      </a:lnTo>
                      <a:lnTo>
                        <a:pt x="73" y="229"/>
                      </a:lnTo>
                      <a:lnTo>
                        <a:pt x="166" y="377"/>
                      </a:lnTo>
                      <a:lnTo>
                        <a:pt x="438" y="467"/>
                      </a:lnTo>
                      <a:lnTo>
                        <a:pt x="574" y="467"/>
                      </a:lnTo>
                      <a:lnTo>
                        <a:pt x="627" y="441"/>
                      </a:lnTo>
                      <a:lnTo>
                        <a:pt x="672" y="411"/>
                      </a:lnTo>
                      <a:lnTo>
                        <a:pt x="710" y="377"/>
                      </a:lnTo>
                      <a:lnTo>
                        <a:pt x="727" y="247"/>
                      </a:lnTo>
                      <a:lnTo>
                        <a:pt x="710" y="195"/>
                      </a:lnTo>
                      <a:lnTo>
                        <a:pt x="703" y="126"/>
                      </a:lnTo>
                      <a:lnTo>
                        <a:pt x="66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977" name="Freeform 169"/>
                <p:cNvSpPr>
                  <a:spLocks/>
                </p:cNvSpPr>
                <p:nvPr/>
              </p:nvSpPr>
              <p:spPr bwMode="auto">
                <a:xfrm>
                  <a:off x="4008" y="1364"/>
                  <a:ext cx="432" cy="1"/>
                </a:xfrm>
                <a:custGeom>
                  <a:avLst/>
                  <a:gdLst>
                    <a:gd name="T0" fmla="*/ 0 w 432"/>
                    <a:gd name="T1" fmla="*/ 0 h 1"/>
                    <a:gd name="T2" fmla="*/ 432 w 432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0" y="0"/>
                      </a:moveTo>
                      <a:lnTo>
                        <a:pt x="432" y="1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66FF"/>
                  </a:solidFill>
                  <a:prstDash val="sysDot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981" name="Freeform 173"/>
                <p:cNvSpPr>
                  <a:spLocks/>
                </p:cNvSpPr>
                <p:nvPr/>
              </p:nvSpPr>
              <p:spPr bwMode="auto">
                <a:xfrm>
                  <a:off x="4329" y="1289"/>
                  <a:ext cx="237" cy="283"/>
                </a:xfrm>
                <a:custGeom>
                  <a:avLst/>
                  <a:gdLst>
                    <a:gd name="T0" fmla="*/ 237 w 237"/>
                    <a:gd name="T1" fmla="*/ 283 h 283"/>
                    <a:gd name="T2" fmla="*/ 139 w 237"/>
                    <a:gd name="T3" fmla="*/ 236 h 283"/>
                    <a:gd name="T4" fmla="*/ 27 w 237"/>
                    <a:gd name="T5" fmla="*/ 139 h 283"/>
                    <a:gd name="T6" fmla="*/ 3 w 237"/>
                    <a:gd name="T7" fmla="*/ 55 h 283"/>
                    <a:gd name="T8" fmla="*/ 48 w 237"/>
                    <a:gd name="T9" fmla="*/ 9 h 283"/>
                    <a:gd name="T10" fmla="*/ 75 w 237"/>
                    <a:gd name="T11" fmla="*/ 1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7" h="283">
                      <a:moveTo>
                        <a:pt x="237" y="283"/>
                      </a:moveTo>
                      <a:cubicBezTo>
                        <a:pt x="221" y="275"/>
                        <a:pt x="174" y="260"/>
                        <a:pt x="139" y="236"/>
                      </a:cubicBezTo>
                      <a:cubicBezTo>
                        <a:pt x="104" y="212"/>
                        <a:pt x="50" y="169"/>
                        <a:pt x="27" y="139"/>
                      </a:cubicBezTo>
                      <a:cubicBezTo>
                        <a:pt x="4" y="109"/>
                        <a:pt x="0" y="77"/>
                        <a:pt x="3" y="55"/>
                      </a:cubicBezTo>
                      <a:cubicBezTo>
                        <a:pt x="6" y="33"/>
                        <a:pt x="36" y="18"/>
                        <a:pt x="48" y="9"/>
                      </a:cubicBezTo>
                      <a:cubicBezTo>
                        <a:pt x="60" y="0"/>
                        <a:pt x="70" y="3"/>
                        <a:pt x="75" y="1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2B2B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9982" name="Freeform 174"/>
                <p:cNvSpPr>
                  <a:spLocks/>
                </p:cNvSpPr>
                <p:nvPr/>
              </p:nvSpPr>
              <p:spPr bwMode="auto">
                <a:xfrm>
                  <a:off x="4404" y="1164"/>
                  <a:ext cx="594" cy="117"/>
                </a:xfrm>
                <a:custGeom>
                  <a:avLst/>
                  <a:gdLst>
                    <a:gd name="T0" fmla="*/ 0 w 594"/>
                    <a:gd name="T1" fmla="*/ 117 h 117"/>
                    <a:gd name="T2" fmla="*/ 234 w 594"/>
                    <a:gd name="T3" fmla="*/ 54 h 117"/>
                    <a:gd name="T4" fmla="*/ 594 w 594"/>
                    <a:gd name="T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4" h="117">
                      <a:moveTo>
                        <a:pt x="0" y="117"/>
                      </a:moveTo>
                      <a:cubicBezTo>
                        <a:pt x="39" y="105"/>
                        <a:pt x="135" y="73"/>
                        <a:pt x="234" y="54"/>
                      </a:cubicBezTo>
                      <a:cubicBezTo>
                        <a:pt x="333" y="35"/>
                        <a:pt x="519" y="11"/>
                        <a:pt x="59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2B2B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59966" name="Text Box 158"/>
            <p:cNvSpPr txBox="1">
              <a:spLocks noChangeArrowheads="1"/>
            </p:cNvSpPr>
            <p:nvPr/>
          </p:nvSpPr>
          <p:spPr bwMode="auto">
            <a:xfrm>
              <a:off x="2642" y="3657"/>
              <a:ext cx="108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59972" name="Text Box 164"/>
          <p:cNvSpPr txBox="1">
            <a:spLocks noChangeArrowheads="1"/>
          </p:cNvSpPr>
          <p:nvPr/>
        </p:nvSpPr>
        <p:spPr bwMode="auto">
          <a:xfrm>
            <a:off x="2410941" y="6186093"/>
            <a:ext cx="2089051" cy="62728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Диаграмма </a:t>
            </a:r>
          </a:p>
          <a:p>
            <a:pPr algn="r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для плоскостных элементов (вид </a:t>
            </a:r>
            <a:r>
              <a:rPr lang="ru-RU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сверху)</a:t>
            </a:r>
            <a:endParaRPr lang="ru-RU" alt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946" grpId="0" animBg="1"/>
      <p:bldP spid="7599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1"/>
          <p:cNvGrpSpPr/>
          <p:nvPr/>
        </p:nvGrpSpPr>
        <p:grpSpPr>
          <a:xfrm>
            <a:off x="200977" y="0"/>
            <a:ext cx="4155000" cy="5517232"/>
            <a:chOff x="136968" y="292608"/>
            <a:chExt cx="4000214" cy="5610524"/>
          </a:xfrm>
        </p:grpSpPr>
        <p:pic>
          <p:nvPicPr>
            <p:cNvPr id="46" name="Рисунок 45" descr="Кривая Гриффитса ред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968" y="292608"/>
              <a:ext cx="4000214" cy="561052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567110" y="5327436"/>
              <a:ext cx="2450931" cy="5703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Критическая длина </a:t>
              </a:r>
            </a:p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трещины для напряжения </a:t>
              </a:r>
              <a:r>
                <a:rPr lang="ru-RU" sz="1600" dirty="0" smtClean="0">
                  <a:solidFill>
                    <a:srgbClr val="000000"/>
                  </a:solidFill>
                  <a:sym typeface="Symbol"/>
                </a:rPr>
                <a:t>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87398" y="3616357"/>
              <a:ext cx="1258786" cy="45709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Заданное </a:t>
              </a:r>
            </a:p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напряжение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37613" y="2190459"/>
              <a:ext cx="2291571" cy="45709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Критическое  напряжение</a:t>
              </a:r>
            </a:p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для данной трещины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28405" y="3045998"/>
              <a:ext cx="1656554" cy="2742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Кривая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Гриффитса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3224" y="5327436"/>
              <a:ext cx="1515684" cy="5703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Начальная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</a:rPr>
                <a:t>длина </a:t>
              </a:r>
            </a:p>
            <a:p>
              <a:pPr algn="ctr">
                <a:lnSpc>
                  <a:spcPct val="75000"/>
                </a:lnSpc>
              </a:pPr>
              <a:r>
                <a:rPr lang="ru-RU" sz="1600" dirty="0" smtClean="0">
                  <a:solidFill>
                    <a:srgbClr val="000000"/>
                  </a:solidFill>
                </a:rPr>
                <a:t>трещины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0" y="5877272"/>
            <a:ext cx="914400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b="0" dirty="0" smtClean="0">
                <a:solidFill>
                  <a:srgbClr val="000000"/>
                </a:solidFill>
              </a:rPr>
              <a:t>То есть при напряжениях выше критического благоприятно ориентированные трещины быстро разрастаются, сливаются, вследствие чего происходит</a:t>
            </a:r>
            <a:r>
              <a:rPr lang="en-US" altLang="ru-RU" b="0" dirty="0" smtClean="0">
                <a:solidFill>
                  <a:srgbClr val="000000"/>
                </a:solidFill>
              </a:rPr>
              <a:t> </a:t>
            </a:r>
            <a:r>
              <a:rPr lang="ru-RU" altLang="ru-RU" b="0" dirty="0" smtClean="0">
                <a:solidFill>
                  <a:srgbClr val="000000"/>
                </a:solidFill>
              </a:rPr>
              <a:t>стремительное хрупкое разрушение.</a:t>
            </a:r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3148212" y="176440"/>
            <a:ext cx="2437384" cy="461665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Кривая </a:t>
            </a:r>
            <a:r>
              <a:rPr lang="ru-RU" altLang="ru-RU" sz="1600" dirty="0" err="1" smtClean="0">
                <a:solidFill>
                  <a:srgbClr val="000000"/>
                </a:solidFill>
              </a:rPr>
              <a:t>Гриффитса</a:t>
            </a:r>
            <a:endParaRPr lang="ru-RU" altLang="ru-RU" sz="16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sz="1600" dirty="0" smtClean="0">
                <a:solidFill>
                  <a:srgbClr val="000000"/>
                </a:solidFill>
              </a:rPr>
              <a:t>[по 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life-</a:t>
            </a:r>
            <a:r>
              <a:rPr lang="en-US" altLang="ru-RU" sz="1600" i="1" dirty="0" err="1" smtClean="0">
                <a:solidFill>
                  <a:srgbClr val="000000"/>
                </a:solidFill>
              </a:rPr>
              <a:t>prog.ru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, </a:t>
            </a:r>
            <a:r>
              <a:rPr lang="ru-RU" altLang="ru-RU" sz="1600" dirty="0" smtClean="0">
                <a:solidFill>
                  <a:srgbClr val="000000"/>
                </a:solidFill>
              </a:rPr>
              <a:t>упрощено] 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Трещина Гиффит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4749" y="0"/>
            <a:ext cx="2359251" cy="32403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5652120" y="836712"/>
            <a:ext cx="1872208" cy="233329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Трещина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Гриффитса</a:t>
            </a:r>
            <a:endParaRPr lang="ru-RU" alt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578" r="-8545"/>
          <a:stretch>
            <a:fillRect/>
          </a:stretch>
        </p:blipFill>
        <p:spPr bwMode="auto">
          <a:xfrm>
            <a:off x="4572000" y="1346940"/>
            <a:ext cx="2088232" cy="107394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355976" y="2708920"/>
            <a:ext cx="4788024" cy="325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0" dirty="0" smtClean="0">
                <a:solidFill>
                  <a:srgbClr val="000000"/>
                </a:solidFill>
              </a:rPr>
              <a:t>Достаточно </a:t>
            </a:r>
            <a:endParaRPr lang="en-US" b="0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ru-RU" b="0" dirty="0" smtClean="0">
                <a:solidFill>
                  <a:srgbClr val="000000"/>
                </a:solidFill>
              </a:rPr>
              <a:t>небольшого </a:t>
            </a:r>
            <a:endParaRPr lang="en-US" b="0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ru-RU" b="0" dirty="0" smtClean="0">
                <a:solidFill>
                  <a:srgbClr val="000000"/>
                </a:solidFill>
              </a:rPr>
              <a:t>растягивающего усилия, чтобы начался и затем развивался процесс разрушения. В окончаниях трещины происходит разрыв. Длина трещины быстро возрастает, локальные микронапряжения у ее окончаний быстро растут, материал катастрофически разрушается вдоль плоскости, ориентированной ортогонально оси растяжения.</a:t>
            </a:r>
            <a:endParaRPr lang="ru-RU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523" name="Group 115"/>
          <p:cNvGrpSpPr>
            <a:grpSpLocks/>
          </p:cNvGrpSpPr>
          <p:nvPr/>
        </p:nvGrpSpPr>
        <p:grpSpPr bwMode="auto">
          <a:xfrm>
            <a:off x="2411413" y="908050"/>
            <a:ext cx="4897437" cy="5011738"/>
            <a:chOff x="1701" y="826"/>
            <a:chExt cx="3085" cy="3157"/>
          </a:xfrm>
        </p:grpSpPr>
        <p:sp>
          <p:nvSpPr>
            <p:cNvPr id="785411" name="Oval 3"/>
            <p:cNvSpPr>
              <a:spLocks noChangeArrowheads="1"/>
            </p:cNvSpPr>
            <p:nvPr/>
          </p:nvSpPr>
          <p:spPr bwMode="auto">
            <a:xfrm flipH="1">
              <a:off x="1827" y="1035"/>
              <a:ext cx="2805" cy="27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785412" name="Text Box 4"/>
            <p:cNvSpPr txBox="1">
              <a:spLocks noChangeArrowheads="1"/>
            </p:cNvSpPr>
            <p:nvPr/>
          </p:nvSpPr>
          <p:spPr bwMode="auto">
            <a:xfrm>
              <a:off x="4694" y="2324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785413" name="Text Box 5"/>
            <p:cNvSpPr txBox="1">
              <a:spLocks noChangeArrowheads="1"/>
            </p:cNvSpPr>
            <p:nvPr/>
          </p:nvSpPr>
          <p:spPr bwMode="auto">
            <a:xfrm>
              <a:off x="1701" y="2341"/>
              <a:ext cx="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З</a:t>
              </a:r>
            </a:p>
          </p:txBody>
        </p:sp>
        <p:sp>
          <p:nvSpPr>
            <p:cNvPr id="785414" name="Text Box 6"/>
            <p:cNvSpPr txBox="1">
              <a:spLocks noChangeArrowheads="1"/>
            </p:cNvSpPr>
            <p:nvPr/>
          </p:nvSpPr>
          <p:spPr bwMode="auto">
            <a:xfrm>
              <a:off x="3196" y="826"/>
              <a:ext cx="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С</a:t>
              </a:r>
            </a:p>
          </p:txBody>
        </p:sp>
        <p:sp>
          <p:nvSpPr>
            <p:cNvPr id="785415" name="Text Box 7"/>
            <p:cNvSpPr txBox="1">
              <a:spLocks noChangeArrowheads="1"/>
            </p:cNvSpPr>
            <p:nvPr/>
          </p:nvSpPr>
          <p:spPr bwMode="auto">
            <a:xfrm>
              <a:off x="3152" y="3828"/>
              <a:ext cx="13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Ю</a:t>
              </a:r>
            </a:p>
          </p:txBody>
        </p:sp>
        <p:sp>
          <p:nvSpPr>
            <p:cNvPr id="785416" name="Line 8"/>
            <p:cNvSpPr>
              <a:spLocks noChangeShapeType="1"/>
            </p:cNvSpPr>
            <p:nvPr/>
          </p:nvSpPr>
          <p:spPr bwMode="auto">
            <a:xfrm>
              <a:off x="1838" y="2410"/>
              <a:ext cx="27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417" name="Line 9"/>
            <p:cNvSpPr>
              <a:spLocks noChangeShapeType="1"/>
            </p:cNvSpPr>
            <p:nvPr/>
          </p:nvSpPr>
          <p:spPr bwMode="auto">
            <a:xfrm>
              <a:off x="3234" y="1035"/>
              <a:ext cx="0" cy="27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21" name="Freeform 113"/>
            <p:cNvSpPr>
              <a:spLocks/>
            </p:cNvSpPr>
            <p:nvPr/>
          </p:nvSpPr>
          <p:spPr bwMode="auto">
            <a:xfrm>
              <a:off x="2254" y="1332"/>
              <a:ext cx="984" cy="1078"/>
            </a:xfrm>
            <a:custGeom>
              <a:avLst/>
              <a:gdLst>
                <a:gd name="T0" fmla="*/ 0 w 984"/>
                <a:gd name="T1" fmla="*/ 86 h 1078"/>
                <a:gd name="T2" fmla="*/ 69 w 984"/>
                <a:gd name="T3" fmla="*/ 62 h 1078"/>
                <a:gd name="T4" fmla="*/ 172 w 984"/>
                <a:gd name="T5" fmla="*/ 31 h 1078"/>
                <a:gd name="T6" fmla="*/ 266 w 984"/>
                <a:gd name="T7" fmla="*/ 18 h 1078"/>
                <a:gd name="T8" fmla="*/ 372 w 984"/>
                <a:gd name="T9" fmla="*/ 7 h 1078"/>
                <a:gd name="T10" fmla="*/ 460 w 984"/>
                <a:gd name="T11" fmla="*/ 0 h 1078"/>
                <a:gd name="T12" fmla="*/ 578 w 984"/>
                <a:gd name="T13" fmla="*/ 7 h 1078"/>
                <a:gd name="T14" fmla="*/ 984 w 984"/>
                <a:gd name="T15" fmla="*/ 1078 h 1078"/>
                <a:gd name="T16" fmla="*/ 0 w 984"/>
                <a:gd name="T17" fmla="*/ 8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4" h="1078">
                  <a:moveTo>
                    <a:pt x="0" y="86"/>
                  </a:moveTo>
                  <a:lnTo>
                    <a:pt x="69" y="62"/>
                  </a:lnTo>
                  <a:lnTo>
                    <a:pt x="172" y="31"/>
                  </a:lnTo>
                  <a:lnTo>
                    <a:pt x="266" y="18"/>
                  </a:lnTo>
                  <a:lnTo>
                    <a:pt x="372" y="7"/>
                  </a:lnTo>
                  <a:lnTo>
                    <a:pt x="460" y="0"/>
                  </a:lnTo>
                  <a:lnTo>
                    <a:pt x="578" y="7"/>
                  </a:lnTo>
                  <a:lnTo>
                    <a:pt x="984" y="107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FF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464" name="Freeform 56"/>
            <p:cNvSpPr>
              <a:spLocks/>
            </p:cNvSpPr>
            <p:nvPr/>
          </p:nvSpPr>
          <p:spPr bwMode="auto">
            <a:xfrm>
              <a:off x="2247" y="1325"/>
              <a:ext cx="2066" cy="2086"/>
            </a:xfrm>
            <a:custGeom>
              <a:avLst/>
              <a:gdLst>
                <a:gd name="T0" fmla="*/ 1040 w 1096"/>
                <a:gd name="T1" fmla="*/ 1124 h 1124"/>
                <a:gd name="T2" fmla="*/ 1074 w 1096"/>
                <a:gd name="T3" fmla="*/ 1028 h 1124"/>
                <a:gd name="T4" fmla="*/ 1092 w 1096"/>
                <a:gd name="T5" fmla="*/ 824 h 1124"/>
                <a:gd name="T6" fmla="*/ 1049 w 1096"/>
                <a:gd name="T7" fmla="*/ 611 h 1124"/>
                <a:gd name="T8" fmla="*/ 958 w 1096"/>
                <a:gd name="T9" fmla="*/ 436 h 1124"/>
                <a:gd name="T10" fmla="*/ 831 w 1096"/>
                <a:gd name="T11" fmla="*/ 284 h 1124"/>
                <a:gd name="T12" fmla="*/ 642 w 1096"/>
                <a:gd name="T13" fmla="*/ 132 h 1124"/>
                <a:gd name="T14" fmla="*/ 438 w 1096"/>
                <a:gd name="T15" fmla="*/ 33 h 1124"/>
                <a:gd name="T16" fmla="*/ 263 w 1096"/>
                <a:gd name="T17" fmla="*/ 3 h 1124"/>
                <a:gd name="T18" fmla="*/ 96 w 1096"/>
                <a:gd name="T19" fmla="*/ 18 h 1124"/>
                <a:gd name="T20" fmla="*/ 0 w 1096"/>
                <a:gd name="T21" fmla="*/ 49 h 1124"/>
                <a:gd name="T22" fmla="*/ 1040 w 1096"/>
                <a:gd name="T2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6" h="1124">
                  <a:moveTo>
                    <a:pt x="1040" y="1124"/>
                  </a:moveTo>
                  <a:lnTo>
                    <a:pt x="1074" y="1028"/>
                  </a:lnTo>
                  <a:cubicBezTo>
                    <a:pt x="1083" y="978"/>
                    <a:pt x="1096" y="894"/>
                    <a:pt x="1092" y="824"/>
                  </a:cubicBezTo>
                  <a:cubicBezTo>
                    <a:pt x="1087" y="755"/>
                    <a:pt x="1071" y="676"/>
                    <a:pt x="1049" y="611"/>
                  </a:cubicBezTo>
                  <a:cubicBezTo>
                    <a:pt x="1027" y="546"/>
                    <a:pt x="994" y="491"/>
                    <a:pt x="958" y="436"/>
                  </a:cubicBezTo>
                  <a:cubicBezTo>
                    <a:pt x="922" y="382"/>
                    <a:pt x="883" y="335"/>
                    <a:pt x="831" y="284"/>
                  </a:cubicBezTo>
                  <a:cubicBezTo>
                    <a:pt x="779" y="232"/>
                    <a:pt x="708" y="173"/>
                    <a:pt x="642" y="132"/>
                  </a:cubicBezTo>
                  <a:cubicBezTo>
                    <a:pt x="577" y="91"/>
                    <a:pt x="501" y="55"/>
                    <a:pt x="438" y="33"/>
                  </a:cubicBezTo>
                  <a:cubicBezTo>
                    <a:pt x="376" y="12"/>
                    <a:pt x="319" y="5"/>
                    <a:pt x="263" y="3"/>
                  </a:cubicBezTo>
                  <a:cubicBezTo>
                    <a:pt x="206" y="0"/>
                    <a:pt x="140" y="10"/>
                    <a:pt x="96" y="18"/>
                  </a:cubicBezTo>
                  <a:lnTo>
                    <a:pt x="0" y="49"/>
                  </a:lnTo>
                  <a:lnTo>
                    <a:pt x="1040" y="1124"/>
                  </a:ln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491" name="Freeform 83"/>
            <p:cNvSpPr>
              <a:spLocks/>
            </p:cNvSpPr>
            <p:nvPr/>
          </p:nvSpPr>
          <p:spPr bwMode="auto">
            <a:xfrm>
              <a:off x="2454" y="1026"/>
              <a:ext cx="789" cy="2752"/>
            </a:xfrm>
            <a:custGeom>
              <a:avLst/>
              <a:gdLst>
                <a:gd name="T0" fmla="*/ 436 w 436"/>
                <a:gd name="T1" fmla="*/ 0 h 1496"/>
                <a:gd name="T2" fmla="*/ 345 w 436"/>
                <a:gd name="T3" fmla="*/ 45 h 1496"/>
                <a:gd name="T4" fmla="*/ 191 w 436"/>
                <a:gd name="T5" fmla="*/ 179 h 1496"/>
                <a:gd name="T6" fmla="*/ 73 w 436"/>
                <a:gd name="T7" fmla="*/ 362 h 1496"/>
                <a:gd name="T8" fmla="*/ 17 w 436"/>
                <a:gd name="T9" fmla="*/ 551 h 1496"/>
                <a:gd name="T10" fmla="*/ 2 w 436"/>
                <a:gd name="T11" fmla="*/ 749 h 1496"/>
                <a:gd name="T12" fmla="*/ 32 w 436"/>
                <a:gd name="T13" fmla="*/ 989 h 1496"/>
                <a:gd name="T14" fmla="*/ 110 w 436"/>
                <a:gd name="T15" fmla="*/ 1202 h 1496"/>
                <a:gd name="T16" fmla="*/ 215 w 436"/>
                <a:gd name="T17" fmla="*/ 1346 h 1496"/>
                <a:gd name="T18" fmla="*/ 345 w 436"/>
                <a:gd name="T19" fmla="*/ 1451 h 1496"/>
                <a:gd name="T20" fmla="*/ 436 w 436"/>
                <a:gd name="T21" fmla="*/ 1496 h 1496"/>
                <a:gd name="T22" fmla="*/ 436 w 436"/>
                <a:gd name="T23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1496">
                  <a:moveTo>
                    <a:pt x="436" y="0"/>
                  </a:moveTo>
                  <a:lnTo>
                    <a:pt x="345" y="45"/>
                  </a:lnTo>
                  <a:cubicBezTo>
                    <a:pt x="304" y="75"/>
                    <a:pt x="236" y="126"/>
                    <a:pt x="191" y="179"/>
                  </a:cubicBezTo>
                  <a:cubicBezTo>
                    <a:pt x="146" y="232"/>
                    <a:pt x="102" y="300"/>
                    <a:pt x="73" y="362"/>
                  </a:cubicBezTo>
                  <a:cubicBezTo>
                    <a:pt x="44" y="424"/>
                    <a:pt x="29" y="487"/>
                    <a:pt x="17" y="551"/>
                  </a:cubicBezTo>
                  <a:cubicBezTo>
                    <a:pt x="5" y="615"/>
                    <a:pt x="0" y="676"/>
                    <a:pt x="2" y="749"/>
                  </a:cubicBezTo>
                  <a:cubicBezTo>
                    <a:pt x="4" y="822"/>
                    <a:pt x="14" y="914"/>
                    <a:pt x="32" y="989"/>
                  </a:cubicBezTo>
                  <a:cubicBezTo>
                    <a:pt x="50" y="1064"/>
                    <a:pt x="80" y="1143"/>
                    <a:pt x="110" y="1202"/>
                  </a:cubicBezTo>
                  <a:cubicBezTo>
                    <a:pt x="140" y="1261"/>
                    <a:pt x="176" y="1305"/>
                    <a:pt x="215" y="1346"/>
                  </a:cubicBezTo>
                  <a:cubicBezTo>
                    <a:pt x="254" y="1387"/>
                    <a:pt x="308" y="1426"/>
                    <a:pt x="345" y="1451"/>
                  </a:cubicBezTo>
                  <a:lnTo>
                    <a:pt x="436" y="14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19" name="Freeform 111"/>
            <p:cNvSpPr>
              <a:spLocks/>
            </p:cNvSpPr>
            <p:nvPr/>
          </p:nvSpPr>
          <p:spPr bwMode="auto">
            <a:xfrm>
              <a:off x="2454" y="1334"/>
              <a:ext cx="789" cy="2444"/>
            </a:xfrm>
            <a:custGeom>
              <a:avLst/>
              <a:gdLst>
                <a:gd name="T0" fmla="*/ 362 w 789"/>
                <a:gd name="T1" fmla="*/ 0 h 2444"/>
                <a:gd name="T2" fmla="*/ 304 w 789"/>
                <a:gd name="T3" fmla="*/ 74 h 2444"/>
                <a:gd name="T4" fmla="*/ 242 w 789"/>
                <a:gd name="T5" fmla="*/ 162 h 2444"/>
                <a:gd name="T6" fmla="*/ 132 w 789"/>
                <a:gd name="T7" fmla="*/ 358 h 2444"/>
                <a:gd name="T8" fmla="*/ 31 w 789"/>
                <a:gd name="T9" fmla="*/ 706 h 2444"/>
                <a:gd name="T10" fmla="*/ 4 w 789"/>
                <a:gd name="T11" fmla="*/ 1070 h 2444"/>
                <a:gd name="T12" fmla="*/ 58 w 789"/>
                <a:gd name="T13" fmla="*/ 1511 h 2444"/>
                <a:gd name="T14" fmla="*/ 199 w 789"/>
                <a:gd name="T15" fmla="*/ 1903 h 2444"/>
                <a:gd name="T16" fmla="*/ 389 w 789"/>
                <a:gd name="T17" fmla="*/ 2168 h 2444"/>
                <a:gd name="T18" fmla="*/ 624 w 789"/>
                <a:gd name="T19" fmla="*/ 2361 h 2444"/>
                <a:gd name="T20" fmla="*/ 789 w 789"/>
                <a:gd name="T21" fmla="*/ 2444 h 2444"/>
                <a:gd name="T22" fmla="*/ 781 w 789"/>
                <a:gd name="T23" fmla="*/ 1088 h 2444"/>
                <a:gd name="T24" fmla="*/ 362 w 789"/>
                <a:gd name="T25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9" h="2444">
                  <a:moveTo>
                    <a:pt x="362" y="0"/>
                  </a:moveTo>
                  <a:lnTo>
                    <a:pt x="304" y="74"/>
                  </a:lnTo>
                  <a:cubicBezTo>
                    <a:pt x="284" y="101"/>
                    <a:pt x="271" y="115"/>
                    <a:pt x="242" y="162"/>
                  </a:cubicBezTo>
                  <a:cubicBezTo>
                    <a:pt x="213" y="209"/>
                    <a:pt x="167" y="267"/>
                    <a:pt x="132" y="358"/>
                  </a:cubicBezTo>
                  <a:cubicBezTo>
                    <a:pt x="97" y="449"/>
                    <a:pt x="52" y="588"/>
                    <a:pt x="31" y="706"/>
                  </a:cubicBezTo>
                  <a:cubicBezTo>
                    <a:pt x="9" y="823"/>
                    <a:pt x="0" y="936"/>
                    <a:pt x="4" y="1070"/>
                  </a:cubicBezTo>
                  <a:cubicBezTo>
                    <a:pt x="7" y="1204"/>
                    <a:pt x="25" y="1373"/>
                    <a:pt x="58" y="1511"/>
                  </a:cubicBezTo>
                  <a:cubicBezTo>
                    <a:pt x="90" y="1649"/>
                    <a:pt x="145" y="1795"/>
                    <a:pt x="199" y="1903"/>
                  </a:cubicBezTo>
                  <a:cubicBezTo>
                    <a:pt x="253" y="2012"/>
                    <a:pt x="318" y="2093"/>
                    <a:pt x="389" y="2168"/>
                  </a:cubicBezTo>
                  <a:cubicBezTo>
                    <a:pt x="460" y="2243"/>
                    <a:pt x="557" y="2315"/>
                    <a:pt x="624" y="2361"/>
                  </a:cubicBezTo>
                  <a:lnTo>
                    <a:pt x="789" y="2444"/>
                  </a:lnTo>
                  <a:lnTo>
                    <a:pt x="781" y="108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20" name="Freeform 112"/>
            <p:cNvSpPr>
              <a:spLocks/>
            </p:cNvSpPr>
            <p:nvPr/>
          </p:nvSpPr>
          <p:spPr bwMode="auto">
            <a:xfrm>
              <a:off x="2815" y="1026"/>
              <a:ext cx="428" cy="1406"/>
            </a:xfrm>
            <a:custGeom>
              <a:avLst/>
              <a:gdLst>
                <a:gd name="T0" fmla="*/ 0 w 428"/>
                <a:gd name="T1" fmla="*/ 308 h 1406"/>
                <a:gd name="T2" fmla="*/ 132 w 428"/>
                <a:gd name="T3" fmla="*/ 181 h 1406"/>
                <a:gd name="T4" fmla="*/ 247 w 428"/>
                <a:gd name="T5" fmla="*/ 92 h 1406"/>
                <a:gd name="T6" fmla="*/ 428 w 428"/>
                <a:gd name="T7" fmla="*/ 0 h 1406"/>
                <a:gd name="T8" fmla="*/ 428 w 428"/>
                <a:gd name="T9" fmla="*/ 499 h 1406"/>
                <a:gd name="T10" fmla="*/ 428 w 428"/>
                <a:gd name="T11" fmla="*/ 1406 h 1406"/>
                <a:gd name="T12" fmla="*/ 0 w 428"/>
                <a:gd name="T13" fmla="*/ 308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1406">
                  <a:moveTo>
                    <a:pt x="0" y="308"/>
                  </a:moveTo>
                  <a:lnTo>
                    <a:pt x="132" y="181"/>
                  </a:lnTo>
                  <a:lnTo>
                    <a:pt x="247" y="92"/>
                  </a:lnTo>
                  <a:lnTo>
                    <a:pt x="428" y="0"/>
                  </a:lnTo>
                  <a:lnTo>
                    <a:pt x="428" y="499"/>
                  </a:lnTo>
                  <a:lnTo>
                    <a:pt x="428" y="1406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22" name="Freeform 114"/>
            <p:cNvSpPr>
              <a:spLocks/>
            </p:cNvSpPr>
            <p:nvPr/>
          </p:nvSpPr>
          <p:spPr bwMode="auto">
            <a:xfrm>
              <a:off x="2835" y="1344"/>
              <a:ext cx="1493" cy="2076"/>
            </a:xfrm>
            <a:custGeom>
              <a:avLst/>
              <a:gdLst>
                <a:gd name="T0" fmla="*/ 1387 w 1493"/>
                <a:gd name="T1" fmla="*/ 2076 h 2076"/>
                <a:gd name="T2" fmla="*/ 1452 w 1493"/>
                <a:gd name="T3" fmla="*/ 1898 h 2076"/>
                <a:gd name="T4" fmla="*/ 1485 w 1493"/>
                <a:gd name="T5" fmla="*/ 1519 h 2076"/>
                <a:gd name="T6" fmla="*/ 1404 w 1493"/>
                <a:gd name="T7" fmla="*/ 1124 h 2076"/>
                <a:gd name="T8" fmla="*/ 1233 w 1493"/>
                <a:gd name="T9" fmla="*/ 799 h 2076"/>
                <a:gd name="T10" fmla="*/ 993 w 1493"/>
                <a:gd name="T11" fmla="*/ 517 h 2076"/>
                <a:gd name="T12" fmla="*/ 637 w 1493"/>
                <a:gd name="T13" fmla="*/ 235 h 2076"/>
                <a:gd name="T14" fmla="*/ 253 w 1493"/>
                <a:gd name="T15" fmla="*/ 51 h 2076"/>
                <a:gd name="T16" fmla="*/ 101 w 1493"/>
                <a:gd name="T17" fmla="*/ 11 h 2076"/>
                <a:gd name="T18" fmla="*/ 0 w 1493"/>
                <a:gd name="T19" fmla="*/ 0 h 2076"/>
                <a:gd name="T20" fmla="*/ 424 w 1493"/>
                <a:gd name="T21" fmla="*/ 1095 h 2076"/>
                <a:gd name="T22" fmla="*/ 1387 w 1493"/>
                <a:gd name="T23" fmla="*/ 207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3" h="2076">
                  <a:moveTo>
                    <a:pt x="1387" y="2076"/>
                  </a:moveTo>
                  <a:lnTo>
                    <a:pt x="1452" y="1898"/>
                  </a:lnTo>
                  <a:cubicBezTo>
                    <a:pt x="1468" y="1805"/>
                    <a:pt x="1493" y="1649"/>
                    <a:pt x="1485" y="1519"/>
                  </a:cubicBezTo>
                  <a:cubicBezTo>
                    <a:pt x="1476" y="1391"/>
                    <a:pt x="1446" y="1245"/>
                    <a:pt x="1404" y="1124"/>
                  </a:cubicBezTo>
                  <a:cubicBezTo>
                    <a:pt x="1363" y="1003"/>
                    <a:pt x="1301" y="901"/>
                    <a:pt x="1233" y="799"/>
                  </a:cubicBezTo>
                  <a:cubicBezTo>
                    <a:pt x="1165" y="699"/>
                    <a:pt x="1091" y="612"/>
                    <a:pt x="993" y="517"/>
                  </a:cubicBezTo>
                  <a:cubicBezTo>
                    <a:pt x="895" y="421"/>
                    <a:pt x="762" y="311"/>
                    <a:pt x="637" y="235"/>
                  </a:cubicBezTo>
                  <a:cubicBezTo>
                    <a:pt x="515" y="159"/>
                    <a:pt x="342" y="88"/>
                    <a:pt x="253" y="51"/>
                  </a:cubicBezTo>
                  <a:lnTo>
                    <a:pt x="101" y="11"/>
                  </a:lnTo>
                  <a:lnTo>
                    <a:pt x="0" y="0"/>
                  </a:lnTo>
                  <a:lnTo>
                    <a:pt x="424" y="1095"/>
                  </a:lnTo>
                  <a:lnTo>
                    <a:pt x="1387" y="2076"/>
                  </a:lnTo>
                  <a:close/>
                </a:path>
              </a:pathLst>
            </a:custGeom>
            <a:solidFill>
              <a:srgbClr val="0000FF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5460" name="Group 52"/>
            <p:cNvGrpSpPr>
              <a:grpSpLocks/>
            </p:cNvGrpSpPr>
            <p:nvPr/>
          </p:nvGrpSpPr>
          <p:grpSpPr bwMode="auto">
            <a:xfrm>
              <a:off x="2789" y="1298"/>
              <a:ext cx="462" cy="1122"/>
              <a:chOff x="4527" y="2795"/>
              <a:chExt cx="255" cy="610"/>
            </a:xfrm>
          </p:grpSpPr>
          <p:sp>
            <p:nvSpPr>
              <p:cNvPr id="785461" name="Freeform 53"/>
              <p:cNvSpPr>
                <a:spLocks/>
              </p:cNvSpPr>
              <p:nvPr/>
            </p:nvSpPr>
            <p:spPr bwMode="auto">
              <a:xfrm>
                <a:off x="4554" y="2817"/>
                <a:ext cx="228" cy="588"/>
              </a:xfrm>
              <a:custGeom>
                <a:avLst/>
                <a:gdLst>
                  <a:gd name="T0" fmla="*/ 0 w 228"/>
                  <a:gd name="T1" fmla="*/ 0 h 588"/>
                  <a:gd name="T2" fmla="*/ 228 w 228"/>
                  <a:gd name="T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8" h="588">
                    <a:moveTo>
                      <a:pt x="0" y="0"/>
                    </a:moveTo>
                    <a:lnTo>
                      <a:pt x="228" y="588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462" name="Oval 54"/>
              <p:cNvSpPr>
                <a:spLocks noChangeArrowheads="1"/>
              </p:cNvSpPr>
              <p:nvPr/>
            </p:nvSpPr>
            <p:spPr bwMode="auto">
              <a:xfrm>
                <a:off x="4527" y="279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411413" y="908050"/>
            <a:ext cx="4897437" cy="5011738"/>
            <a:chOff x="1701" y="826"/>
            <a:chExt cx="3085" cy="3157"/>
          </a:xfrm>
        </p:grpSpPr>
        <p:sp>
          <p:nvSpPr>
            <p:cNvPr id="785411" name="Oval 3"/>
            <p:cNvSpPr>
              <a:spLocks noChangeArrowheads="1"/>
            </p:cNvSpPr>
            <p:nvPr/>
          </p:nvSpPr>
          <p:spPr bwMode="auto">
            <a:xfrm flipH="1">
              <a:off x="1827" y="1035"/>
              <a:ext cx="2805" cy="27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785412" name="Text Box 4"/>
            <p:cNvSpPr txBox="1">
              <a:spLocks noChangeArrowheads="1"/>
            </p:cNvSpPr>
            <p:nvPr/>
          </p:nvSpPr>
          <p:spPr bwMode="auto">
            <a:xfrm>
              <a:off x="4694" y="2324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785413" name="Text Box 5"/>
            <p:cNvSpPr txBox="1">
              <a:spLocks noChangeArrowheads="1"/>
            </p:cNvSpPr>
            <p:nvPr/>
          </p:nvSpPr>
          <p:spPr bwMode="auto">
            <a:xfrm>
              <a:off x="1701" y="2341"/>
              <a:ext cx="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З</a:t>
              </a:r>
            </a:p>
          </p:txBody>
        </p:sp>
        <p:sp>
          <p:nvSpPr>
            <p:cNvPr id="785414" name="Text Box 6"/>
            <p:cNvSpPr txBox="1">
              <a:spLocks noChangeArrowheads="1"/>
            </p:cNvSpPr>
            <p:nvPr/>
          </p:nvSpPr>
          <p:spPr bwMode="auto">
            <a:xfrm>
              <a:off x="3196" y="826"/>
              <a:ext cx="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С</a:t>
              </a:r>
            </a:p>
          </p:txBody>
        </p:sp>
        <p:sp>
          <p:nvSpPr>
            <p:cNvPr id="785415" name="Text Box 7"/>
            <p:cNvSpPr txBox="1">
              <a:spLocks noChangeArrowheads="1"/>
            </p:cNvSpPr>
            <p:nvPr/>
          </p:nvSpPr>
          <p:spPr bwMode="auto">
            <a:xfrm>
              <a:off x="3152" y="3828"/>
              <a:ext cx="13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Ю</a:t>
              </a:r>
            </a:p>
          </p:txBody>
        </p:sp>
        <p:sp>
          <p:nvSpPr>
            <p:cNvPr id="785416" name="Line 8"/>
            <p:cNvSpPr>
              <a:spLocks noChangeShapeType="1"/>
            </p:cNvSpPr>
            <p:nvPr/>
          </p:nvSpPr>
          <p:spPr bwMode="auto">
            <a:xfrm>
              <a:off x="1838" y="2410"/>
              <a:ext cx="27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417" name="Line 9"/>
            <p:cNvSpPr>
              <a:spLocks noChangeShapeType="1"/>
            </p:cNvSpPr>
            <p:nvPr/>
          </p:nvSpPr>
          <p:spPr bwMode="auto">
            <a:xfrm>
              <a:off x="3234" y="1035"/>
              <a:ext cx="0" cy="27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21" name="Freeform 113"/>
            <p:cNvSpPr>
              <a:spLocks/>
            </p:cNvSpPr>
            <p:nvPr/>
          </p:nvSpPr>
          <p:spPr bwMode="auto">
            <a:xfrm>
              <a:off x="2254" y="1332"/>
              <a:ext cx="984" cy="1078"/>
            </a:xfrm>
            <a:custGeom>
              <a:avLst/>
              <a:gdLst>
                <a:gd name="T0" fmla="*/ 0 w 984"/>
                <a:gd name="T1" fmla="*/ 86 h 1078"/>
                <a:gd name="T2" fmla="*/ 69 w 984"/>
                <a:gd name="T3" fmla="*/ 62 h 1078"/>
                <a:gd name="T4" fmla="*/ 172 w 984"/>
                <a:gd name="T5" fmla="*/ 31 h 1078"/>
                <a:gd name="T6" fmla="*/ 266 w 984"/>
                <a:gd name="T7" fmla="*/ 18 h 1078"/>
                <a:gd name="T8" fmla="*/ 372 w 984"/>
                <a:gd name="T9" fmla="*/ 7 h 1078"/>
                <a:gd name="T10" fmla="*/ 460 w 984"/>
                <a:gd name="T11" fmla="*/ 0 h 1078"/>
                <a:gd name="T12" fmla="*/ 578 w 984"/>
                <a:gd name="T13" fmla="*/ 7 h 1078"/>
                <a:gd name="T14" fmla="*/ 984 w 984"/>
                <a:gd name="T15" fmla="*/ 1078 h 1078"/>
                <a:gd name="T16" fmla="*/ 0 w 984"/>
                <a:gd name="T17" fmla="*/ 8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4" h="1078">
                  <a:moveTo>
                    <a:pt x="0" y="86"/>
                  </a:moveTo>
                  <a:lnTo>
                    <a:pt x="69" y="62"/>
                  </a:lnTo>
                  <a:lnTo>
                    <a:pt x="172" y="31"/>
                  </a:lnTo>
                  <a:lnTo>
                    <a:pt x="266" y="18"/>
                  </a:lnTo>
                  <a:lnTo>
                    <a:pt x="372" y="7"/>
                  </a:lnTo>
                  <a:lnTo>
                    <a:pt x="460" y="0"/>
                  </a:lnTo>
                  <a:lnTo>
                    <a:pt x="578" y="7"/>
                  </a:lnTo>
                  <a:lnTo>
                    <a:pt x="984" y="107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464" name="Freeform 56"/>
            <p:cNvSpPr>
              <a:spLocks/>
            </p:cNvSpPr>
            <p:nvPr/>
          </p:nvSpPr>
          <p:spPr bwMode="auto">
            <a:xfrm>
              <a:off x="2247" y="1325"/>
              <a:ext cx="2066" cy="2086"/>
            </a:xfrm>
            <a:custGeom>
              <a:avLst/>
              <a:gdLst>
                <a:gd name="T0" fmla="*/ 1040 w 1096"/>
                <a:gd name="T1" fmla="*/ 1124 h 1124"/>
                <a:gd name="T2" fmla="*/ 1074 w 1096"/>
                <a:gd name="T3" fmla="*/ 1028 h 1124"/>
                <a:gd name="T4" fmla="*/ 1092 w 1096"/>
                <a:gd name="T5" fmla="*/ 824 h 1124"/>
                <a:gd name="T6" fmla="*/ 1049 w 1096"/>
                <a:gd name="T7" fmla="*/ 611 h 1124"/>
                <a:gd name="T8" fmla="*/ 958 w 1096"/>
                <a:gd name="T9" fmla="*/ 436 h 1124"/>
                <a:gd name="T10" fmla="*/ 831 w 1096"/>
                <a:gd name="T11" fmla="*/ 284 h 1124"/>
                <a:gd name="T12" fmla="*/ 642 w 1096"/>
                <a:gd name="T13" fmla="*/ 132 h 1124"/>
                <a:gd name="T14" fmla="*/ 438 w 1096"/>
                <a:gd name="T15" fmla="*/ 33 h 1124"/>
                <a:gd name="T16" fmla="*/ 263 w 1096"/>
                <a:gd name="T17" fmla="*/ 3 h 1124"/>
                <a:gd name="T18" fmla="*/ 96 w 1096"/>
                <a:gd name="T19" fmla="*/ 18 h 1124"/>
                <a:gd name="T20" fmla="*/ 0 w 1096"/>
                <a:gd name="T21" fmla="*/ 49 h 1124"/>
                <a:gd name="T22" fmla="*/ 1040 w 1096"/>
                <a:gd name="T2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6" h="1124">
                  <a:moveTo>
                    <a:pt x="1040" y="1124"/>
                  </a:moveTo>
                  <a:lnTo>
                    <a:pt x="1074" y="1028"/>
                  </a:lnTo>
                  <a:cubicBezTo>
                    <a:pt x="1083" y="978"/>
                    <a:pt x="1096" y="894"/>
                    <a:pt x="1092" y="824"/>
                  </a:cubicBezTo>
                  <a:cubicBezTo>
                    <a:pt x="1087" y="755"/>
                    <a:pt x="1071" y="676"/>
                    <a:pt x="1049" y="611"/>
                  </a:cubicBezTo>
                  <a:cubicBezTo>
                    <a:pt x="1027" y="546"/>
                    <a:pt x="994" y="491"/>
                    <a:pt x="958" y="436"/>
                  </a:cubicBezTo>
                  <a:cubicBezTo>
                    <a:pt x="922" y="382"/>
                    <a:pt x="883" y="335"/>
                    <a:pt x="831" y="284"/>
                  </a:cubicBezTo>
                  <a:cubicBezTo>
                    <a:pt x="779" y="232"/>
                    <a:pt x="708" y="173"/>
                    <a:pt x="642" y="132"/>
                  </a:cubicBezTo>
                  <a:cubicBezTo>
                    <a:pt x="577" y="91"/>
                    <a:pt x="501" y="55"/>
                    <a:pt x="438" y="33"/>
                  </a:cubicBezTo>
                  <a:cubicBezTo>
                    <a:pt x="376" y="12"/>
                    <a:pt x="319" y="5"/>
                    <a:pt x="263" y="3"/>
                  </a:cubicBezTo>
                  <a:cubicBezTo>
                    <a:pt x="206" y="0"/>
                    <a:pt x="140" y="10"/>
                    <a:pt x="96" y="18"/>
                  </a:cubicBezTo>
                  <a:lnTo>
                    <a:pt x="0" y="49"/>
                  </a:lnTo>
                  <a:lnTo>
                    <a:pt x="1040" y="1124"/>
                  </a:ln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491" name="Freeform 83"/>
            <p:cNvSpPr>
              <a:spLocks/>
            </p:cNvSpPr>
            <p:nvPr/>
          </p:nvSpPr>
          <p:spPr bwMode="auto">
            <a:xfrm>
              <a:off x="2454" y="1026"/>
              <a:ext cx="789" cy="2752"/>
            </a:xfrm>
            <a:custGeom>
              <a:avLst/>
              <a:gdLst>
                <a:gd name="T0" fmla="*/ 436 w 436"/>
                <a:gd name="T1" fmla="*/ 0 h 1496"/>
                <a:gd name="T2" fmla="*/ 345 w 436"/>
                <a:gd name="T3" fmla="*/ 45 h 1496"/>
                <a:gd name="T4" fmla="*/ 191 w 436"/>
                <a:gd name="T5" fmla="*/ 179 h 1496"/>
                <a:gd name="T6" fmla="*/ 73 w 436"/>
                <a:gd name="T7" fmla="*/ 362 h 1496"/>
                <a:gd name="T8" fmla="*/ 17 w 436"/>
                <a:gd name="T9" fmla="*/ 551 h 1496"/>
                <a:gd name="T10" fmla="*/ 2 w 436"/>
                <a:gd name="T11" fmla="*/ 749 h 1496"/>
                <a:gd name="T12" fmla="*/ 32 w 436"/>
                <a:gd name="T13" fmla="*/ 989 h 1496"/>
                <a:gd name="T14" fmla="*/ 110 w 436"/>
                <a:gd name="T15" fmla="*/ 1202 h 1496"/>
                <a:gd name="T16" fmla="*/ 215 w 436"/>
                <a:gd name="T17" fmla="*/ 1346 h 1496"/>
                <a:gd name="T18" fmla="*/ 345 w 436"/>
                <a:gd name="T19" fmla="*/ 1451 h 1496"/>
                <a:gd name="T20" fmla="*/ 436 w 436"/>
                <a:gd name="T21" fmla="*/ 1496 h 1496"/>
                <a:gd name="T22" fmla="*/ 436 w 436"/>
                <a:gd name="T23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1496">
                  <a:moveTo>
                    <a:pt x="436" y="0"/>
                  </a:moveTo>
                  <a:lnTo>
                    <a:pt x="345" y="45"/>
                  </a:lnTo>
                  <a:cubicBezTo>
                    <a:pt x="304" y="75"/>
                    <a:pt x="236" y="126"/>
                    <a:pt x="191" y="179"/>
                  </a:cubicBezTo>
                  <a:cubicBezTo>
                    <a:pt x="146" y="232"/>
                    <a:pt x="102" y="300"/>
                    <a:pt x="73" y="362"/>
                  </a:cubicBezTo>
                  <a:cubicBezTo>
                    <a:pt x="44" y="424"/>
                    <a:pt x="29" y="487"/>
                    <a:pt x="17" y="551"/>
                  </a:cubicBezTo>
                  <a:cubicBezTo>
                    <a:pt x="5" y="615"/>
                    <a:pt x="0" y="676"/>
                    <a:pt x="2" y="749"/>
                  </a:cubicBezTo>
                  <a:cubicBezTo>
                    <a:pt x="4" y="822"/>
                    <a:pt x="14" y="914"/>
                    <a:pt x="32" y="989"/>
                  </a:cubicBezTo>
                  <a:cubicBezTo>
                    <a:pt x="50" y="1064"/>
                    <a:pt x="80" y="1143"/>
                    <a:pt x="110" y="1202"/>
                  </a:cubicBezTo>
                  <a:cubicBezTo>
                    <a:pt x="140" y="1261"/>
                    <a:pt x="176" y="1305"/>
                    <a:pt x="215" y="1346"/>
                  </a:cubicBezTo>
                  <a:cubicBezTo>
                    <a:pt x="254" y="1387"/>
                    <a:pt x="308" y="1426"/>
                    <a:pt x="345" y="1451"/>
                  </a:cubicBezTo>
                  <a:lnTo>
                    <a:pt x="436" y="14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19" name="Freeform 111"/>
            <p:cNvSpPr>
              <a:spLocks/>
            </p:cNvSpPr>
            <p:nvPr/>
          </p:nvSpPr>
          <p:spPr bwMode="auto">
            <a:xfrm>
              <a:off x="2454" y="1334"/>
              <a:ext cx="789" cy="2444"/>
            </a:xfrm>
            <a:custGeom>
              <a:avLst/>
              <a:gdLst>
                <a:gd name="T0" fmla="*/ 362 w 789"/>
                <a:gd name="T1" fmla="*/ 0 h 2444"/>
                <a:gd name="T2" fmla="*/ 304 w 789"/>
                <a:gd name="T3" fmla="*/ 74 h 2444"/>
                <a:gd name="T4" fmla="*/ 242 w 789"/>
                <a:gd name="T5" fmla="*/ 162 h 2444"/>
                <a:gd name="T6" fmla="*/ 132 w 789"/>
                <a:gd name="T7" fmla="*/ 358 h 2444"/>
                <a:gd name="T8" fmla="*/ 31 w 789"/>
                <a:gd name="T9" fmla="*/ 706 h 2444"/>
                <a:gd name="T10" fmla="*/ 4 w 789"/>
                <a:gd name="T11" fmla="*/ 1070 h 2444"/>
                <a:gd name="T12" fmla="*/ 58 w 789"/>
                <a:gd name="T13" fmla="*/ 1511 h 2444"/>
                <a:gd name="T14" fmla="*/ 199 w 789"/>
                <a:gd name="T15" fmla="*/ 1903 h 2444"/>
                <a:gd name="T16" fmla="*/ 389 w 789"/>
                <a:gd name="T17" fmla="*/ 2168 h 2444"/>
                <a:gd name="T18" fmla="*/ 624 w 789"/>
                <a:gd name="T19" fmla="*/ 2361 h 2444"/>
                <a:gd name="T20" fmla="*/ 789 w 789"/>
                <a:gd name="T21" fmla="*/ 2444 h 2444"/>
                <a:gd name="T22" fmla="*/ 781 w 789"/>
                <a:gd name="T23" fmla="*/ 1088 h 2444"/>
                <a:gd name="T24" fmla="*/ 362 w 789"/>
                <a:gd name="T25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9" h="2444">
                  <a:moveTo>
                    <a:pt x="362" y="0"/>
                  </a:moveTo>
                  <a:lnTo>
                    <a:pt x="304" y="74"/>
                  </a:lnTo>
                  <a:cubicBezTo>
                    <a:pt x="284" y="101"/>
                    <a:pt x="271" y="115"/>
                    <a:pt x="242" y="162"/>
                  </a:cubicBezTo>
                  <a:cubicBezTo>
                    <a:pt x="213" y="209"/>
                    <a:pt x="167" y="267"/>
                    <a:pt x="132" y="358"/>
                  </a:cubicBezTo>
                  <a:cubicBezTo>
                    <a:pt x="97" y="449"/>
                    <a:pt x="52" y="588"/>
                    <a:pt x="31" y="706"/>
                  </a:cubicBezTo>
                  <a:cubicBezTo>
                    <a:pt x="9" y="823"/>
                    <a:pt x="0" y="936"/>
                    <a:pt x="4" y="1070"/>
                  </a:cubicBezTo>
                  <a:cubicBezTo>
                    <a:pt x="7" y="1204"/>
                    <a:pt x="25" y="1373"/>
                    <a:pt x="58" y="1511"/>
                  </a:cubicBezTo>
                  <a:cubicBezTo>
                    <a:pt x="90" y="1649"/>
                    <a:pt x="145" y="1795"/>
                    <a:pt x="199" y="1903"/>
                  </a:cubicBezTo>
                  <a:cubicBezTo>
                    <a:pt x="253" y="2012"/>
                    <a:pt x="318" y="2093"/>
                    <a:pt x="389" y="2168"/>
                  </a:cubicBezTo>
                  <a:cubicBezTo>
                    <a:pt x="460" y="2243"/>
                    <a:pt x="557" y="2315"/>
                    <a:pt x="624" y="2361"/>
                  </a:cubicBezTo>
                  <a:lnTo>
                    <a:pt x="789" y="2444"/>
                  </a:lnTo>
                  <a:lnTo>
                    <a:pt x="781" y="108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20" name="Freeform 112"/>
            <p:cNvSpPr>
              <a:spLocks/>
            </p:cNvSpPr>
            <p:nvPr/>
          </p:nvSpPr>
          <p:spPr bwMode="auto">
            <a:xfrm>
              <a:off x="2815" y="1026"/>
              <a:ext cx="428" cy="1406"/>
            </a:xfrm>
            <a:custGeom>
              <a:avLst/>
              <a:gdLst>
                <a:gd name="T0" fmla="*/ 0 w 428"/>
                <a:gd name="T1" fmla="*/ 308 h 1406"/>
                <a:gd name="T2" fmla="*/ 132 w 428"/>
                <a:gd name="T3" fmla="*/ 181 h 1406"/>
                <a:gd name="T4" fmla="*/ 247 w 428"/>
                <a:gd name="T5" fmla="*/ 92 h 1406"/>
                <a:gd name="T6" fmla="*/ 428 w 428"/>
                <a:gd name="T7" fmla="*/ 0 h 1406"/>
                <a:gd name="T8" fmla="*/ 428 w 428"/>
                <a:gd name="T9" fmla="*/ 499 h 1406"/>
                <a:gd name="T10" fmla="*/ 428 w 428"/>
                <a:gd name="T11" fmla="*/ 1406 h 1406"/>
                <a:gd name="T12" fmla="*/ 0 w 428"/>
                <a:gd name="T13" fmla="*/ 308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1406">
                  <a:moveTo>
                    <a:pt x="0" y="308"/>
                  </a:moveTo>
                  <a:lnTo>
                    <a:pt x="132" y="181"/>
                  </a:lnTo>
                  <a:lnTo>
                    <a:pt x="247" y="92"/>
                  </a:lnTo>
                  <a:lnTo>
                    <a:pt x="428" y="0"/>
                  </a:lnTo>
                  <a:lnTo>
                    <a:pt x="428" y="499"/>
                  </a:lnTo>
                  <a:lnTo>
                    <a:pt x="428" y="1406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5522" name="Freeform 114"/>
            <p:cNvSpPr>
              <a:spLocks/>
            </p:cNvSpPr>
            <p:nvPr/>
          </p:nvSpPr>
          <p:spPr bwMode="auto">
            <a:xfrm>
              <a:off x="2835" y="1344"/>
              <a:ext cx="1493" cy="2076"/>
            </a:xfrm>
            <a:custGeom>
              <a:avLst/>
              <a:gdLst>
                <a:gd name="T0" fmla="*/ 1387 w 1493"/>
                <a:gd name="T1" fmla="*/ 2076 h 2076"/>
                <a:gd name="T2" fmla="*/ 1452 w 1493"/>
                <a:gd name="T3" fmla="*/ 1898 h 2076"/>
                <a:gd name="T4" fmla="*/ 1485 w 1493"/>
                <a:gd name="T5" fmla="*/ 1519 h 2076"/>
                <a:gd name="T6" fmla="*/ 1404 w 1493"/>
                <a:gd name="T7" fmla="*/ 1124 h 2076"/>
                <a:gd name="T8" fmla="*/ 1233 w 1493"/>
                <a:gd name="T9" fmla="*/ 799 h 2076"/>
                <a:gd name="T10" fmla="*/ 993 w 1493"/>
                <a:gd name="T11" fmla="*/ 517 h 2076"/>
                <a:gd name="T12" fmla="*/ 637 w 1493"/>
                <a:gd name="T13" fmla="*/ 235 h 2076"/>
                <a:gd name="T14" fmla="*/ 253 w 1493"/>
                <a:gd name="T15" fmla="*/ 51 h 2076"/>
                <a:gd name="T16" fmla="*/ 101 w 1493"/>
                <a:gd name="T17" fmla="*/ 11 h 2076"/>
                <a:gd name="T18" fmla="*/ 0 w 1493"/>
                <a:gd name="T19" fmla="*/ 0 h 2076"/>
                <a:gd name="T20" fmla="*/ 424 w 1493"/>
                <a:gd name="T21" fmla="*/ 1095 h 2076"/>
                <a:gd name="T22" fmla="*/ 1387 w 1493"/>
                <a:gd name="T23" fmla="*/ 207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3" h="2076">
                  <a:moveTo>
                    <a:pt x="1387" y="2076"/>
                  </a:moveTo>
                  <a:lnTo>
                    <a:pt x="1452" y="1898"/>
                  </a:lnTo>
                  <a:cubicBezTo>
                    <a:pt x="1468" y="1805"/>
                    <a:pt x="1493" y="1649"/>
                    <a:pt x="1485" y="1519"/>
                  </a:cubicBezTo>
                  <a:cubicBezTo>
                    <a:pt x="1476" y="1391"/>
                    <a:pt x="1446" y="1245"/>
                    <a:pt x="1404" y="1124"/>
                  </a:cubicBezTo>
                  <a:cubicBezTo>
                    <a:pt x="1363" y="1003"/>
                    <a:pt x="1301" y="901"/>
                    <a:pt x="1233" y="799"/>
                  </a:cubicBezTo>
                  <a:cubicBezTo>
                    <a:pt x="1165" y="699"/>
                    <a:pt x="1091" y="612"/>
                    <a:pt x="993" y="517"/>
                  </a:cubicBezTo>
                  <a:cubicBezTo>
                    <a:pt x="895" y="421"/>
                    <a:pt x="762" y="311"/>
                    <a:pt x="637" y="235"/>
                  </a:cubicBezTo>
                  <a:cubicBezTo>
                    <a:pt x="515" y="159"/>
                    <a:pt x="342" y="88"/>
                    <a:pt x="253" y="51"/>
                  </a:cubicBezTo>
                  <a:lnTo>
                    <a:pt x="101" y="11"/>
                  </a:lnTo>
                  <a:lnTo>
                    <a:pt x="0" y="0"/>
                  </a:lnTo>
                  <a:lnTo>
                    <a:pt x="424" y="1095"/>
                  </a:lnTo>
                  <a:lnTo>
                    <a:pt x="1387" y="20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2789" y="1298"/>
              <a:ext cx="462" cy="1122"/>
              <a:chOff x="4527" y="2795"/>
              <a:chExt cx="255" cy="610"/>
            </a:xfrm>
          </p:grpSpPr>
          <p:sp>
            <p:nvSpPr>
              <p:cNvPr id="785461" name="Freeform 53"/>
              <p:cNvSpPr>
                <a:spLocks/>
              </p:cNvSpPr>
              <p:nvPr/>
            </p:nvSpPr>
            <p:spPr bwMode="auto">
              <a:xfrm>
                <a:off x="4554" y="2817"/>
                <a:ext cx="228" cy="588"/>
              </a:xfrm>
              <a:custGeom>
                <a:avLst/>
                <a:gdLst>
                  <a:gd name="T0" fmla="*/ 0 w 228"/>
                  <a:gd name="T1" fmla="*/ 0 h 588"/>
                  <a:gd name="T2" fmla="*/ 228 w 228"/>
                  <a:gd name="T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8" h="588">
                    <a:moveTo>
                      <a:pt x="0" y="0"/>
                    </a:moveTo>
                    <a:lnTo>
                      <a:pt x="228" y="588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462" name="Oval 54"/>
              <p:cNvSpPr>
                <a:spLocks noChangeArrowheads="1"/>
              </p:cNvSpPr>
              <p:nvPr/>
            </p:nvSpPr>
            <p:spPr bwMode="auto">
              <a:xfrm>
                <a:off x="4527" y="279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74" name="Picture 2" descr="P617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0" y="0"/>
            <a:ext cx="325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8000"/>
                </a:solidFill>
              </a:rPr>
              <a:t>Трещины – дело тонкое!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34" name="AutoShape 18"/>
          <p:cNvSpPr>
            <a:spLocks noChangeArrowheads="1"/>
          </p:cNvSpPr>
          <p:nvPr/>
        </p:nvSpPr>
        <p:spPr bwMode="auto">
          <a:xfrm rot="16200000" flipV="1">
            <a:off x="1583531" y="4185444"/>
            <a:ext cx="936625" cy="287338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6032" name="AutoShape 16"/>
          <p:cNvSpPr>
            <a:spLocks noChangeAspect="1" noChangeArrowheads="1"/>
          </p:cNvSpPr>
          <p:nvPr/>
        </p:nvSpPr>
        <p:spPr bwMode="auto">
          <a:xfrm>
            <a:off x="252413" y="2493963"/>
            <a:ext cx="658812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0" y="0"/>
            <a:ext cx="2124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 1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755650" y="1989138"/>
            <a:ext cx="2006600" cy="2232025"/>
          </a:xfrm>
          <a:prstGeom prst="rect">
            <a:avLst/>
          </a:prstGeom>
          <a:solidFill>
            <a:srgbClr val="FFFFFF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6024" name="AutoShape 8"/>
          <p:cNvSpPr>
            <a:spLocks noChangeArrowheads="1"/>
          </p:cNvSpPr>
          <p:nvPr/>
        </p:nvSpPr>
        <p:spPr bwMode="auto">
          <a:xfrm>
            <a:off x="179388" y="5149850"/>
            <a:ext cx="1296987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6025" name="AutoShape 9"/>
          <p:cNvSpPr>
            <a:spLocks noChangeAspect="1" noChangeArrowheads="1"/>
          </p:cNvSpPr>
          <p:nvPr/>
        </p:nvSpPr>
        <p:spPr bwMode="auto">
          <a:xfrm>
            <a:off x="250825" y="6092825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6026" name="AutoShape 10"/>
          <p:cNvSpPr>
            <a:spLocks noChangeArrowheads="1"/>
          </p:cNvSpPr>
          <p:nvPr/>
        </p:nvSpPr>
        <p:spPr bwMode="auto">
          <a:xfrm rot="10800000">
            <a:off x="250825" y="55895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6027" name="Text Box 11"/>
          <p:cNvSpPr txBox="1">
            <a:spLocks noChangeArrowheads="1"/>
          </p:cNvSpPr>
          <p:nvPr/>
        </p:nvSpPr>
        <p:spPr bwMode="auto">
          <a:xfrm>
            <a:off x="1547813" y="518001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6028" name="Text Box 12"/>
          <p:cNvSpPr txBox="1">
            <a:spLocks noChangeArrowheads="1"/>
          </p:cNvSpPr>
          <p:nvPr/>
        </p:nvSpPr>
        <p:spPr bwMode="auto">
          <a:xfrm>
            <a:off x="1171575" y="5583238"/>
            <a:ext cx="66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26029" name="Text Box 13"/>
          <p:cNvSpPr txBox="1">
            <a:spLocks noChangeArrowheads="1"/>
          </p:cNvSpPr>
          <p:nvPr/>
        </p:nvSpPr>
        <p:spPr bwMode="auto">
          <a:xfrm>
            <a:off x="1042988" y="616585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26030" name="Text Box 14"/>
          <p:cNvSpPr txBox="1">
            <a:spLocks noChangeArrowheads="1"/>
          </p:cNvSpPr>
          <p:nvPr/>
        </p:nvSpPr>
        <p:spPr bwMode="auto">
          <a:xfrm>
            <a:off x="5003800" y="5589588"/>
            <a:ext cx="375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Дорисуйте трещины отрыва</a:t>
            </a:r>
          </a:p>
        </p:txBody>
      </p:sp>
      <p:grpSp>
        <p:nvGrpSpPr>
          <p:cNvPr id="726045" name="Group 29"/>
          <p:cNvGrpSpPr>
            <a:grpSpLocks/>
          </p:cNvGrpSpPr>
          <p:nvPr/>
        </p:nvGrpSpPr>
        <p:grpSpPr bwMode="auto">
          <a:xfrm>
            <a:off x="1189038" y="404813"/>
            <a:ext cx="7954962" cy="3817937"/>
            <a:chOff x="749" y="255"/>
            <a:chExt cx="5011" cy="2405"/>
          </a:xfrm>
        </p:grpSpPr>
        <p:sp>
          <p:nvSpPr>
            <p:cNvPr id="726035" name="AutoShape 19"/>
            <p:cNvSpPr>
              <a:spLocks noChangeArrowheads="1"/>
            </p:cNvSpPr>
            <p:nvPr/>
          </p:nvSpPr>
          <p:spPr bwMode="auto">
            <a:xfrm rot="7710015">
              <a:off x="452" y="2140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6044" name="Text Box 28"/>
            <p:cNvSpPr txBox="1">
              <a:spLocks noChangeArrowheads="1"/>
            </p:cNvSpPr>
            <p:nvPr/>
          </p:nvSpPr>
          <p:spPr bwMode="auto">
            <a:xfrm>
              <a:off x="2971" y="255"/>
              <a:ext cx="278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Шаг 1</a:t>
              </a:r>
              <a:r>
                <a:rPr lang="ru-RU" altLang="ru-RU" sz="2400">
                  <a:solidFill>
                    <a:srgbClr val="000000"/>
                  </a:solidFill>
                </a:rPr>
                <a:t>. </a:t>
              </a:r>
              <a:r>
                <a:rPr lang="ru-RU" altLang="ru-RU" sz="2400" b="0">
                  <a:solidFill>
                    <a:srgbClr val="000000"/>
                  </a:solidFill>
                </a:rPr>
                <a:t>Дорисовать третью ось напряжений</a:t>
              </a:r>
            </a:p>
          </p:txBody>
        </p:sp>
      </p:grpSp>
      <p:grpSp>
        <p:nvGrpSpPr>
          <p:cNvPr id="726048" name="Group 32"/>
          <p:cNvGrpSpPr>
            <a:grpSpLocks/>
          </p:cNvGrpSpPr>
          <p:nvPr/>
        </p:nvGrpSpPr>
        <p:grpSpPr bwMode="auto">
          <a:xfrm>
            <a:off x="900113" y="1341438"/>
            <a:ext cx="8243887" cy="2592387"/>
            <a:chOff x="567" y="845"/>
            <a:chExt cx="5193" cy="1633"/>
          </a:xfrm>
        </p:grpSpPr>
        <p:grpSp>
          <p:nvGrpSpPr>
            <p:cNvPr id="726042" name="Group 26"/>
            <p:cNvGrpSpPr>
              <a:grpSpLocks/>
            </p:cNvGrpSpPr>
            <p:nvPr/>
          </p:nvGrpSpPr>
          <p:grpSpPr bwMode="auto">
            <a:xfrm>
              <a:off x="567" y="981"/>
              <a:ext cx="1452" cy="1497"/>
              <a:chOff x="1882" y="1162"/>
              <a:chExt cx="1452" cy="1497"/>
            </a:xfrm>
          </p:grpSpPr>
          <p:sp>
            <p:nvSpPr>
              <p:cNvPr id="726036" name="Line 20"/>
              <p:cNvSpPr>
                <a:spLocks noChangeShapeType="1"/>
              </p:cNvSpPr>
              <p:nvPr/>
            </p:nvSpPr>
            <p:spPr bwMode="auto">
              <a:xfrm>
                <a:off x="1882" y="1344"/>
                <a:ext cx="10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37" name="Line 21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99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38" name="Line 22"/>
              <p:cNvSpPr>
                <a:spLocks noChangeShapeType="1"/>
              </p:cNvSpPr>
              <p:nvPr/>
            </p:nvSpPr>
            <p:spPr bwMode="auto">
              <a:xfrm>
                <a:off x="3334" y="1434"/>
                <a:ext cx="0" cy="99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39" name="Line 23"/>
              <p:cNvSpPr>
                <a:spLocks noChangeShapeType="1"/>
              </p:cNvSpPr>
              <p:nvPr/>
            </p:nvSpPr>
            <p:spPr bwMode="auto">
              <a:xfrm>
                <a:off x="2154" y="1253"/>
                <a:ext cx="10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40" name="Line 24"/>
              <p:cNvSpPr>
                <a:spLocks noChangeShapeType="1"/>
              </p:cNvSpPr>
              <p:nvPr/>
            </p:nvSpPr>
            <p:spPr bwMode="auto">
              <a:xfrm>
                <a:off x="2064" y="1162"/>
                <a:ext cx="10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41" name="Line 25"/>
              <p:cNvSpPr>
                <a:spLocks noChangeShapeType="1"/>
              </p:cNvSpPr>
              <p:nvPr/>
            </p:nvSpPr>
            <p:spPr bwMode="auto">
              <a:xfrm>
                <a:off x="3243" y="1389"/>
                <a:ext cx="0" cy="90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6046" name="Text Box 30"/>
            <p:cNvSpPr txBox="1">
              <a:spLocks noChangeArrowheads="1"/>
            </p:cNvSpPr>
            <p:nvPr/>
          </p:nvSpPr>
          <p:spPr bwMode="auto">
            <a:xfrm>
              <a:off x="2699" y="845"/>
              <a:ext cx="3061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Шаг 2</a:t>
              </a:r>
              <a:r>
                <a:rPr lang="ru-RU" altLang="ru-RU" sz="2400">
                  <a:solidFill>
                    <a:srgbClr val="000000"/>
                  </a:solidFill>
                </a:rPr>
                <a:t>. </a:t>
              </a:r>
              <a:r>
                <a:rPr lang="ru-RU" altLang="ru-RU" sz="2400" b="0">
                  <a:solidFill>
                    <a:srgbClr val="000000"/>
                  </a:solidFill>
                </a:rPr>
                <a:t>Дорисовать трещины отрыва. Они ортогональны направлению растяжения (</a:t>
              </a:r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sz="2400" b="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  <a:r>
                <a:rPr lang="ru-RU" altLang="ru-RU" sz="2400" b="0">
                  <a:solidFill>
                    <a:srgbClr val="000000"/>
                  </a:solidFill>
                </a:rPr>
                <a:t>) и расположены в плоскости </a:t>
              </a:r>
              <a:r>
                <a:rPr lang="ru-RU" altLang="ru-RU" b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="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 </a:t>
              </a:r>
              <a:r>
                <a:rPr lang="ru-RU" altLang="ru-RU" sz="2400" b="0">
                  <a:solidFill>
                    <a:srgbClr val="000000"/>
                  </a:solidFill>
                </a:rPr>
                <a:t>– </a:t>
              </a:r>
              <a:r>
                <a:rPr lang="ru-RU" altLang="ru-RU" b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="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726031" name="AutoShape 15"/>
          <p:cNvSpPr>
            <a:spLocks noChangeAspect="1" noChangeArrowheads="1"/>
          </p:cNvSpPr>
          <p:nvPr/>
        </p:nvSpPr>
        <p:spPr bwMode="auto">
          <a:xfrm flipH="1">
            <a:off x="3060700" y="2420938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6033" name="AutoShape 17"/>
          <p:cNvSpPr>
            <a:spLocks noChangeArrowheads="1"/>
          </p:cNvSpPr>
          <p:nvPr/>
        </p:nvSpPr>
        <p:spPr bwMode="auto">
          <a:xfrm rot="5400000">
            <a:off x="1583531" y="1018382"/>
            <a:ext cx="936625" cy="287338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0" y="0"/>
            <a:ext cx="2124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 2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pSp>
        <p:nvGrpSpPr>
          <p:cNvPr id="725022" name="Group 30"/>
          <p:cNvGrpSpPr>
            <a:grpSpLocks/>
          </p:cNvGrpSpPr>
          <p:nvPr/>
        </p:nvGrpSpPr>
        <p:grpSpPr bwMode="auto">
          <a:xfrm>
            <a:off x="179388" y="908050"/>
            <a:ext cx="4465637" cy="3609975"/>
            <a:chOff x="1202" y="845"/>
            <a:chExt cx="2813" cy="2274"/>
          </a:xfrm>
        </p:grpSpPr>
        <p:sp>
          <p:nvSpPr>
            <p:cNvPr id="725007" name="AutoShape 15"/>
            <p:cNvSpPr>
              <a:spLocks noChangeArrowheads="1"/>
            </p:cNvSpPr>
            <p:nvPr/>
          </p:nvSpPr>
          <p:spPr bwMode="auto">
            <a:xfrm flipH="1">
              <a:off x="1202" y="1888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5006" name="AutoShape 14"/>
            <p:cNvSpPr>
              <a:spLocks noChangeAspect="1" noChangeArrowheads="1"/>
            </p:cNvSpPr>
            <p:nvPr/>
          </p:nvSpPr>
          <p:spPr bwMode="auto">
            <a:xfrm rot="16200000" flipV="1">
              <a:off x="2309" y="2685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2857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5002" name="Rectangle 10"/>
            <p:cNvSpPr>
              <a:spLocks noChangeArrowheads="1"/>
            </p:cNvSpPr>
            <p:nvPr/>
          </p:nvSpPr>
          <p:spPr bwMode="auto">
            <a:xfrm>
              <a:off x="1791" y="1434"/>
              <a:ext cx="1264" cy="1406"/>
            </a:xfrm>
            <a:prstGeom prst="rect">
              <a:avLst/>
            </a:prstGeom>
            <a:solidFill>
              <a:srgbClr val="FFFFFF"/>
            </a:solidFill>
            <a:ln w="2857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5009" name="AutoShape 17"/>
            <p:cNvSpPr>
              <a:spLocks noChangeArrowheads="1"/>
            </p:cNvSpPr>
            <p:nvPr/>
          </p:nvSpPr>
          <p:spPr bwMode="auto">
            <a:xfrm>
              <a:off x="3198" y="1891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5012" name="AutoShape 20"/>
            <p:cNvSpPr>
              <a:spLocks noChangeAspect="1" noChangeArrowheads="1"/>
            </p:cNvSpPr>
            <p:nvPr/>
          </p:nvSpPr>
          <p:spPr bwMode="auto">
            <a:xfrm rot="5400000">
              <a:off x="2355" y="826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725021" name="Text Box 29"/>
          <p:cNvSpPr txBox="1">
            <a:spLocks noChangeArrowheads="1"/>
          </p:cNvSpPr>
          <p:nvPr/>
        </p:nvSpPr>
        <p:spPr bwMode="auto">
          <a:xfrm>
            <a:off x="5076825" y="5589588"/>
            <a:ext cx="40671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Дорисуйте трещины скола, определите направления смещения по ним</a:t>
            </a:r>
          </a:p>
        </p:txBody>
      </p:sp>
      <p:grpSp>
        <p:nvGrpSpPr>
          <p:cNvPr id="725039" name="Group 47"/>
          <p:cNvGrpSpPr>
            <a:grpSpLocks/>
          </p:cNvGrpSpPr>
          <p:nvPr/>
        </p:nvGrpSpPr>
        <p:grpSpPr bwMode="auto">
          <a:xfrm>
            <a:off x="1114425" y="1628775"/>
            <a:ext cx="8029575" cy="2446338"/>
            <a:chOff x="702" y="1026"/>
            <a:chExt cx="5058" cy="1541"/>
          </a:xfrm>
        </p:grpSpPr>
        <p:sp>
          <p:nvSpPr>
            <p:cNvPr id="725024" name="Line 32"/>
            <p:cNvSpPr>
              <a:spLocks noChangeShapeType="1"/>
            </p:cNvSpPr>
            <p:nvPr/>
          </p:nvSpPr>
          <p:spPr bwMode="auto">
            <a:xfrm>
              <a:off x="702" y="1161"/>
              <a:ext cx="1270" cy="14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025" name="Line 33"/>
            <p:cNvSpPr>
              <a:spLocks noChangeShapeType="1"/>
            </p:cNvSpPr>
            <p:nvPr/>
          </p:nvSpPr>
          <p:spPr bwMode="auto">
            <a:xfrm flipV="1">
              <a:off x="702" y="1161"/>
              <a:ext cx="1270" cy="14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034" name="Text Box 42"/>
            <p:cNvSpPr txBox="1">
              <a:spLocks noChangeArrowheads="1"/>
            </p:cNvSpPr>
            <p:nvPr/>
          </p:nvSpPr>
          <p:spPr bwMode="auto">
            <a:xfrm>
              <a:off x="3107" y="1026"/>
              <a:ext cx="2653" cy="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Шаг 2</a:t>
              </a:r>
              <a:r>
                <a:rPr lang="ru-RU" altLang="ru-RU" sz="2400">
                  <a:solidFill>
                    <a:srgbClr val="000000"/>
                  </a:solidFill>
                </a:rPr>
                <a:t>. </a:t>
              </a:r>
              <a:r>
                <a:rPr lang="ru-RU" altLang="ru-RU" sz="2400" b="0">
                  <a:solidFill>
                    <a:srgbClr val="000000"/>
                  </a:solidFill>
                </a:rPr>
                <a:t>Дорисовать трещины скола. Линия их пересечения совпадает с направлением </a:t>
              </a:r>
              <a:r>
                <a:rPr lang="ru-RU" altLang="ru-RU" b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000" b="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2</a:t>
              </a:r>
            </a:p>
            <a:p>
              <a:pPr>
                <a:lnSpc>
                  <a:spcPct val="80000"/>
                </a:lnSpc>
              </a:pPr>
              <a:endParaRPr lang="ru-RU" altLang="ru-RU" sz="2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725040" name="Group 48"/>
          <p:cNvGrpSpPr>
            <a:grpSpLocks/>
          </p:cNvGrpSpPr>
          <p:nvPr/>
        </p:nvGrpSpPr>
        <p:grpSpPr bwMode="auto">
          <a:xfrm>
            <a:off x="1331913" y="1800225"/>
            <a:ext cx="7812087" cy="2528888"/>
            <a:chOff x="839" y="1134"/>
            <a:chExt cx="4921" cy="1593"/>
          </a:xfrm>
        </p:grpSpPr>
        <p:sp>
          <p:nvSpPr>
            <p:cNvPr id="725028" name="Freeform 36"/>
            <p:cNvSpPr>
              <a:spLocks noChangeAspect="1"/>
            </p:cNvSpPr>
            <p:nvPr/>
          </p:nvSpPr>
          <p:spPr bwMode="auto">
            <a:xfrm rot="18841963" flipH="1">
              <a:off x="1442" y="1329"/>
              <a:ext cx="435" cy="100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29" name="Freeform 37"/>
            <p:cNvSpPr>
              <a:spLocks noChangeAspect="1"/>
            </p:cNvSpPr>
            <p:nvPr/>
          </p:nvSpPr>
          <p:spPr bwMode="auto">
            <a:xfrm rot="-18841963">
              <a:off x="797" y="1302"/>
              <a:ext cx="435" cy="100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35" name="Text Box 43"/>
            <p:cNvSpPr txBox="1">
              <a:spLocks noChangeArrowheads="1"/>
            </p:cNvSpPr>
            <p:nvPr/>
          </p:nvSpPr>
          <p:spPr bwMode="auto">
            <a:xfrm>
              <a:off x="2699" y="1933"/>
              <a:ext cx="3061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Шаг 3</a:t>
              </a:r>
              <a:r>
                <a:rPr lang="ru-RU" altLang="ru-RU" sz="2400">
                  <a:solidFill>
                    <a:srgbClr val="000000"/>
                  </a:solidFill>
                </a:rPr>
                <a:t>. </a:t>
              </a:r>
              <a:r>
                <a:rPr lang="ru-RU" altLang="ru-RU" sz="2400" b="0">
                  <a:solidFill>
                    <a:srgbClr val="000000"/>
                  </a:solidFill>
                </a:rPr>
                <a:t>Определить направления смещения блоков, которые совпадают с направлениями сжатия – растяжения. Нарисовать стрелки у сколов</a:t>
              </a:r>
            </a:p>
          </p:txBody>
        </p:sp>
        <p:sp>
          <p:nvSpPr>
            <p:cNvPr id="725036" name="Freeform 44"/>
            <p:cNvSpPr>
              <a:spLocks noChangeAspect="1"/>
            </p:cNvSpPr>
            <p:nvPr/>
          </p:nvSpPr>
          <p:spPr bwMode="auto">
            <a:xfrm rot="18841963" flipV="1">
              <a:off x="1578" y="1465"/>
              <a:ext cx="435" cy="100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37" name="Freeform 45"/>
            <p:cNvSpPr>
              <a:spLocks noChangeAspect="1"/>
            </p:cNvSpPr>
            <p:nvPr/>
          </p:nvSpPr>
          <p:spPr bwMode="auto">
            <a:xfrm rot="-18841963" flipH="1" flipV="1">
              <a:off x="671" y="1512"/>
              <a:ext cx="435" cy="100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25038" name="Group 46"/>
          <p:cNvGrpSpPr>
            <a:grpSpLocks/>
          </p:cNvGrpSpPr>
          <p:nvPr/>
        </p:nvGrpSpPr>
        <p:grpSpPr bwMode="auto">
          <a:xfrm>
            <a:off x="1652588" y="620713"/>
            <a:ext cx="7491412" cy="3167062"/>
            <a:chOff x="1041" y="391"/>
            <a:chExt cx="4719" cy="1995"/>
          </a:xfrm>
        </p:grpSpPr>
        <p:sp>
          <p:nvSpPr>
            <p:cNvPr id="725023" name="AutoShape 31"/>
            <p:cNvSpPr>
              <a:spLocks noChangeArrowheads="1"/>
            </p:cNvSpPr>
            <p:nvPr/>
          </p:nvSpPr>
          <p:spPr bwMode="auto">
            <a:xfrm rot="-24310232">
              <a:off x="837" y="2000"/>
              <a:ext cx="590" cy="181"/>
            </a:xfrm>
            <a:prstGeom prst="leftArrow">
              <a:avLst>
                <a:gd name="adj1" fmla="val 50000"/>
                <a:gd name="adj2" fmla="val 81492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32" name="Text Box 40"/>
            <p:cNvSpPr txBox="1">
              <a:spLocks noChangeArrowheads="1"/>
            </p:cNvSpPr>
            <p:nvPr/>
          </p:nvSpPr>
          <p:spPr bwMode="auto">
            <a:xfrm>
              <a:off x="3742" y="391"/>
              <a:ext cx="201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Шаг 1</a:t>
              </a:r>
              <a:r>
                <a:rPr lang="ru-RU" altLang="ru-RU" sz="2400" b="0">
                  <a:solidFill>
                    <a:srgbClr val="000000"/>
                  </a:solidFill>
                </a:rPr>
                <a:t>. Дорисовать третью ось напряжений</a:t>
              </a:r>
            </a:p>
          </p:txBody>
        </p:sp>
      </p:grpSp>
      <p:sp>
        <p:nvSpPr>
          <p:cNvPr id="725041" name="AutoShape 49"/>
          <p:cNvSpPr>
            <a:spLocks noChangeArrowheads="1"/>
          </p:cNvSpPr>
          <p:nvPr/>
        </p:nvSpPr>
        <p:spPr bwMode="auto">
          <a:xfrm>
            <a:off x="179388" y="5149850"/>
            <a:ext cx="1296987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5042" name="AutoShape 50"/>
          <p:cNvSpPr>
            <a:spLocks noChangeAspect="1" noChangeArrowheads="1"/>
          </p:cNvSpPr>
          <p:nvPr/>
        </p:nvSpPr>
        <p:spPr bwMode="auto">
          <a:xfrm>
            <a:off x="250825" y="6092825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5043" name="AutoShape 51"/>
          <p:cNvSpPr>
            <a:spLocks noChangeArrowheads="1"/>
          </p:cNvSpPr>
          <p:nvPr/>
        </p:nvSpPr>
        <p:spPr bwMode="auto">
          <a:xfrm rot="10800000">
            <a:off x="250825" y="55895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5044" name="Text Box 52"/>
          <p:cNvSpPr txBox="1">
            <a:spLocks noChangeArrowheads="1"/>
          </p:cNvSpPr>
          <p:nvPr/>
        </p:nvSpPr>
        <p:spPr bwMode="auto">
          <a:xfrm>
            <a:off x="1547813" y="518001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5045" name="Text Box 53"/>
          <p:cNvSpPr txBox="1">
            <a:spLocks noChangeArrowheads="1"/>
          </p:cNvSpPr>
          <p:nvPr/>
        </p:nvSpPr>
        <p:spPr bwMode="auto">
          <a:xfrm>
            <a:off x="1171575" y="5583238"/>
            <a:ext cx="66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25046" name="Text Box 54"/>
          <p:cNvSpPr txBox="1">
            <a:spLocks noChangeArrowheads="1"/>
          </p:cNvSpPr>
          <p:nvPr/>
        </p:nvSpPr>
        <p:spPr bwMode="auto">
          <a:xfrm>
            <a:off x="1042988" y="616585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6" name="AutoShape 16"/>
          <p:cNvSpPr>
            <a:spLocks noChangeArrowheads="1"/>
          </p:cNvSpPr>
          <p:nvPr/>
        </p:nvSpPr>
        <p:spPr bwMode="auto">
          <a:xfrm flipH="1">
            <a:off x="1908175" y="2924175"/>
            <a:ext cx="1296988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7042" name="AutoShape 2"/>
          <p:cNvSpPr>
            <a:spLocks noChangeArrowheads="1"/>
          </p:cNvSpPr>
          <p:nvPr/>
        </p:nvSpPr>
        <p:spPr bwMode="auto">
          <a:xfrm rot="16200000" flipV="1">
            <a:off x="3671094" y="4472782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44" name="Rectangle 4"/>
          <p:cNvSpPr>
            <a:spLocks noChangeArrowheads="1"/>
          </p:cNvSpPr>
          <p:nvPr/>
        </p:nvSpPr>
        <p:spPr bwMode="auto">
          <a:xfrm>
            <a:off x="0" y="0"/>
            <a:ext cx="2124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5003800" y="5589588"/>
            <a:ext cx="414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Дорисуйте трещины скола и направления смещения по ним</a:t>
            </a:r>
          </a:p>
        </p:txBody>
      </p: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2843213" y="2276475"/>
            <a:ext cx="2006600" cy="2232025"/>
          </a:xfrm>
          <a:prstGeom prst="rect">
            <a:avLst/>
          </a:prstGeom>
          <a:solidFill>
            <a:srgbClr val="FFFFFF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7057" name="AutoShape 17"/>
          <p:cNvSpPr>
            <a:spLocks noChangeAspect="1" noChangeArrowheads="1"/>
          </p:cNvSpPr>
          <p:nvPr/>
        </p:nvSpPr>
        <p:spPr bwMode="auto">
          <a:xfrm rot="-2599464">
            <a:off x="3203575" y="3357563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727070" name="Group 30"/>
          <p:cNvGrpSpPr>
            <a:grpSpLocks/>
          </p:cNvGrpSpPr>
          <p:nvPr/>
        </p:nvGrpSpPr>
        <p:grpSpPr bwMode="auto">
          <a:xfrm>
            <a:off x="2843213" y="1628775"/>
            <a:ext cx="2665412" cy="647700"/>
            <a:chOff x="1791" y="1026"/>
            <a:chExt cx="1679" cy="408"/>
          </a:xfrm>
        </p:grpSpPr>
        <p:sp>
          <p:nvSpPr>
            <p:cNvPr id="727058" name="Line 18"/>
            <p:cNvSpPr>
              <a:spLocks noChangeShapeType="1"/>
            </p:cNvSpPr>
            <p:nvPr/>
          </p:nvSpPr>
          <p:spPr bwMode="auto">
            <a:xfrm flipV="1">
              <a:off x="1791" y="1026"/>
              <a:ext cx="1679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059" name="Line 19"/>
            <p:cNvSpPr>
              <a:spLocks noChangeShapeType="1"/>
            </p:cNvSpPr>
            <p:nvPr/>
          </p:nvSpPr>
          <p:spPr bwMode="auto">
            <a:xfrm>
              <a:off x="2200" y="1026"/>
              <a:ext cx="861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054" name="AutoShape 14"/>
          <p:cNvSpPr>
            <a:spLocks noChangeArrowheads="1"/>
          </p:cNvSpPr>
          <p:nvPr/>
        </p:nvSpPr>
        <p:spPr bwMode="auto">
          <a:xfrm rot="5400000">
            <a:off x="3671094" y="1377157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55" name="AutoShape 15"/>
          <p:cNvSpPr>
            <a:spLocks noChangeArrowheads="1"/>
          </p:cNvSpPr>
          <p:nvPr/>
        </p:nvSpPr>
        <p:spPr bwMode="auto">
          <a:xfrm>
            <a:off x="5076825" y="2924175"/>
            <a:ext cx="1296988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727073" name="Group 33"/>
          <p:cNvGrpSpPr>
            <a:grpSpLocks/>
          </p:cNvGrpSpPr>
          <p:nvPr/>
        </p:nvGrpSpPr>
        <p:grpSpPr bwMode="auto">
          <a:xfrm>
            <a:off x="3059113" y="1989138"/>
            <a:ext cx="1873250" cy="263525"/>
            <a:chOff x="1927" y="1253"/>
            <a:chExt cx="1180" cy="166"/>
          </a:xfrm>
        </p:grpSpPr>
        <p:sp>
          <p:nvSpPr>
            <p:cNvPr id="727066" name="Freeform 26"/>
            <p:cNvSpPr>
              <a:spLocks noChangeAspect="1"/>
            </p:cNvSpPr>
            <p:nvPr/>
          </p:nvSpPr>
          <p:spPr bwMode="auto">
            <a:xfrm rot="-20087347">
              <a:off x="2781" y="1253"/>
              <a:ext cx="326" cy="75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67" name="Freeform 27"/>
            <p:cNvSpPr>
              <a:spLocks noChangeAspect="1"/>
            </p:cNvSpPr>
            <p:nvPr/>
          </p:nvSpPr>
          <p:spPr bwMode="auto">
            <a:xfrm rot="20793047" flipH="1">
              <a:off x="1927" y="1253"/>
              <a:ext cx="326" cy="75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71" name="Freeform 31"/>
            <p:cNvSpPr>
              <a:spLocks noChangeAspect="1"/>
            </p:cNvSpPr>
            <p:nvPr/>
          </p:nvSpPr>
          <p:spPr bwMode="auto">
            <a:xfrm rot="-20087347" flipH="1" flipV="1">
              <a:off x="2599" y="1344"/>
              <a:ext cx="326" cy="75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72" name="Freeform 32"/>
            <p:cNvSpPr>
              <a:spLocks noChangeAspect="1"/>
            </p:cNvSpPr>
            <p:nvPr/>
          </p:nvSpPr>
          <p:spPr bwMode="auto">
            <a:xfrm rot="20793047" flipV="1">
              <a:off x="2146" y="1344"/>
              <a:ext cx="326" cy="75"/>
            </a:xfrm>
            <a:custGeom>
              <a:avLst/>
              <a:gdLst>
                <a:gd name="T0" fmla="*/ 0 w 1008"/>
                <a:gd name="T1" fmla="*/ 194 h 194"/>
                <a:gd name="T2" fmla="*/ 1008 w 1008"/>
                <a:gd name="T3" fmla="*/ 194 h 194"/>
                <a:gd name="T4" fmla="*/ 672 w 1008"/>
                <a:gd name="T5" fmla="*/ 0 h 194"/>
                <a:gd name="T6" fmla="*/ 674 w 1008"/>
                <a:gd name="T7" fmla="*/ 94 h 194"/>
                <a:gd name="T8" fmla="*/ 0 w 1008"/>
                <a:gd name="T9" fmla="*/ 94 h 194"/>
                <a:gd name="T10" fmla="*/ 0 w 1008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94">
                  <a:moveTo>
                    <a:pt x="0" y="194"/>
                  </a:moveTo>
                  <a:lnTo>
                    <a:pt x="1008" y="194"/>
                  </a:lnTo>
                  <a:lnTo>
                    <a:pt x="672" y="0"/>
                  </a:lnTo>
                  <a:lnTo>
                    <a:pt x="674" y="94"/>
                  </a:lnTo>
                  <a:lnTo>
                    <a:pt x="0" y="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tx1"/>
            </a:solidFill>
            <a:ln w="254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7074" name="AutoShape 34"/>
          <p:cNvSpPr>
            <a:spLocks noChangeArrowheads="1"/>
          </p:cNvSpPr>
          <p:nvPr/>
        </p:nvSpPr>
        <p:spPr bwMode="auto">
          <a:xfrm>
            <a:off x="179388" y="5149850"/>
            <a:ext cx="1296987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7075" name="AutoShape 35"/>
          <p:cNvSpPr>
            <a:spLocks noChangeAspect="1" noChangeArrowheads="1"/>
          </p:cNvSpPr>
          <p:nvPr/>
        </p:nvSpPr>
        <p:spPr bwMode="auto">
          <a:xfrm>
            <a:off x="250825" y="6092825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7076" name="AutoShape 36"/>
          <p:cNvSpPr>
            <a:spLocks noChangeArrowheads="1"/>
          </p:cNvSpPr>
          <p:nvPr/>
        </p:nvSpPr>
        <p:spPr bwMode="auto">
          <a:xfrm rot="10800000">
            <a:off x="250825" y="55895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77" name="Text Box 37"/>
          <p:cNvSpPr txBox="1">
            <a:spLocks noChangeArrowheads="1"/>
          </p:cNvSpPr>
          <p:nvPr/>
        </p:nvSpPr>
        <p:spPr bwMode="auto">
          <a:xfrm>
            <a:off x="1547813" y="518001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7078" name="Text Box 38"/>
          <p:cNvSpPr txBox="1">
            <a:spLocks noChangeArrowheads="1"/>
          </p:cNvSpPr>
          <p:nvPr/>
        </p:nvSpPr>
        <p:spPr bwMode="auto">
          <a:xfrm>
            <a:off x="1171575" y="5583238"/>
            <a:ext cx="66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27079" name="Text Box 39"/>
          <p:cNvSpPr txBox="1">
            <a:spLocks noChangeArrowheads="1"/>
          </p:cNvSpPr>
          <p:nvPr/>
        </p:nvSpPr>
        <p:spPr bwMode="auto">
          <a:xfrm>
            <a:off x="1042988" y="616585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Вы наблюдаете две системы вертикальных сколов: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1) АзПр СВ-60; 2) АзПр СЗ-340.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Что можно сказать об ориентировке главных осей напряжений?</a:t>
            </a:r>
            <a:r>
              <a:rPr lang="ru-RU" altLang="ru-RU" sz="24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28068" name="Rectangle 4"/>
          <p:cNvSpPr>
            <a:spLocks noChangeArrowheads="1"/>
          </p:cNvSpPr>
          <p:nvPr/>
        </p:nvSpPr>
        <p:spPr bwMode="auto">
          <a:xfrm>
            <a:off x="3995738" y="2636838"/>
            <a:ext cx="4968875" cy="40322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728071" name="Line 7"/>
          <p:cNvSpPr>
            <a:spLocks noChangeShapeType="1"/>
          </p:cNvSpPr>
          <p:nvPr/>
        </p:nvSpPr>
        <p:spPr bwMode="auto">
          <a:xfrm flipV="1">
            <a:off x="4356100" y="3429000"/>
            <a:ext cx="4248150" cy="2447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8072" name="Line 8"/>
          <p:cNvSpPr>
            <a:spLocks noChangeShapeType="1"/>
          </p:cNvSpPr>
          <p:nvPr/>
        </p:nvSpPr>
        <p:spPr bwMode="auto">
          <a:xfrm>
            <a:off x="6156325" y="2852738"/>
            <a:ext cx="936625" cy="3600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8074" name="Rectangle 10"/>
          <p:cNvSpPr>
            <a:spLocks noChangeArrowheads="1"/>
          </p:cNvSpPr>
          <p:nvPr/>
        </p:nvSpPr>
        <p:spPr bwMode="auto">
          <a:xfrm>
            <a:off x="6516688" y="3860800"/>
            <a:ext cx="71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0">
                <a:solidFill>
                  <a:srgbClr val="000000"/>
                </a:solidFill>
                <a:latin typeface="Arial Black" panose="020B0A04020102020204" pitchFamily="34" charset="0"/>
              </a:rPr>
              <a:t>80</a:t>
            </a:r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728085" name="Rectangle 21"/>
          <p:cNvSpPr>
            <a:spLocks noChangeArrowheads="1"/>
          </p:cNvSpPr>
          <p:nvPr/>
        </p:nvSpPr>
        <p:spPr bwMode="auto">
          <a:xfrm>
            <a:off x="4140200" y="2708275"/>
            <a:ext cx="4681538" cy="38163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8120" name="Rectangle 56"/>
          <p:cNvSpPr>
            <a:spLocks noChangeArrowheads="1"/>
          </p:cNvSpPr>
          <p:nvPr/>
        </p:nvSpPr>
        <p:spPr bwMode="auto">
          <a:xfrm>
            <a:off x="7019925" y="0"/>
            <a:ext cx="2124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 4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28121" name="Text Box 57"/>
          <p:cNvSpPr txBox="1">
            <a:spLocks noChangeArrowheads="1"/>
          </p:cNvSpPr>
          <p:nvPr/>
        </p:nvSpPr>
        <p:spPr bwMode="auto">
          <a:xfrm>
            <a:off x="4140200" y="6021388"/>
            <a:ext cx="89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Карта</a:t>
            </a:r>
          </a:p>
        </p:txBody>
      </p:sp>
      <p:sp>
        <p:nvSpPr>
          <p:cNvPr id="728124" name="Text Box 60"/>
          <p:cNvSpPr txBox="1">
            <a:spLocks noChangeArrowheads="1"/>
          </p:cNvSpPr>
          <p:nvPr/>
        </p:nvSpPr>
        <p:spPr bwMode="auto">
          <a:xfrm>
            <a:off x="0" y="1844675"/>
            <a:ext cx="9144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Шаг 2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. Определить острый и тупой углы между сколами и азимуты простирания биссектрис. </a:t>
            </a:r>
          </a:p>
        </p:txBody>
      </p:sp>
      <p:sp>
        <p:nvSpPr>
          <p:cNvPr id="728126" name="Text Box 62"/>
          <p:cNvSpPr txBox="1">
            <a:spLocks noChangeArrowheads="1"/>
          </p:cNvSpPr>
          <p:nvPr/>
        </p:nvSpPr>
        <p:spPr bwMode="auto">
          <a:xfrm>
            <a:off x="0" y="2636838"/>
            <a:ext cx="34194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Шаг 3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. Нарисовать оси напряжений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8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Ось сжатия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 совпадает с биссектрисой острого угла, ось растяжения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совпадает с биссектрисой тупого угла.</a:t>
            </a:r>
          </a:p>
        </p:txBody>
      </p:sp>
      <p:sp>
        <p:nvSpPr>
          <p:cNvPr id="728128" name="Line 64"/>
          <p:cNvSpPr>
            <a:spLocks noChangeShapeType="1"/>
          </p:cNvSpPr>
          <p:nvPr/>
        </p:nvSpPr>
        <p:spPr bwMode="auto">
          <a:xfrm flipH="1">
            <a:off x="5940425" y="2708275"/>
            <a:ext cx="1368425" cy="3744913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8129" name="AutoShape 65"/>
          <p:cNvSpPr>
            <a:spLocks noChangeArrowheads="1"/>
          </p:cNvSpPr>
          <p:nvPr/>
        </p:nvSpPr>
        <p:spPr bwMode="auto">
          <a:xfrm>
            <a:off x="179388" y="5149850"/>
            <a:ext cx="1296987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8130" name="AutoShape 66"/>
          <p:cNvSpPr>
            <a:spLocks noChangeAspect="1" noChangeArrowheads="1"/>
          </p:cNvSpPr>
          <p:nvPr/>
        </p:nvSpPr>
        <p:spPr bwMode="auto">
          <a:xfrm>
            <a:off x="250825" y="6092825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8131" name="AutoShape 67"/>
          <p:cNvSpPr>
            <a:spLocks noChangeArrowheads="1"/>
          </p:cNvSpPr>
          <p:nvPr/>
        </p:nvSpPr>
        <p:spPr bwMode="auto">
          <a:xfrm rot="10800000">
            <a:off x="250825" y="55895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8142" name="Group 78"/>
          <p:cNvGrpSpPr>
            <a:grpSpLocks/>
          </p:cNvGrpSpPr>
          <p:nvPr/>
        </p:nvGrpSpPr>
        <p:grpSpPr bwMode="auto">
          <a:xfrm>
            <a:off x="4427538" y="2781300"/>
            <a:ext cx="4265612" cy="3611563"/>
            <a:chOff x="2789" y="1751"/>
            <a:chExt cx="2687" cy="2275"/>
          </a:xfrm>
        </p:grpSpPr>
        <p:sp>
          <p:nvSpPr>
            <p:cNvPr id="728111" name="Text Box 47"/>
            <p:cNvSpPr txBox="1">
              <a:spLocks noChangeArrowheads="1"/>
            </p:cNvSpPr>
            <p:nvPr/>
          </p:nvSpPr>
          <p:spPr bwMode="auto">
            <a:xfrm>
              <a:off x="2880" y="2069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728112" name="Text Box 48"/>
            <p:cNvSpPr txBox="1">
              <a:spLocks noChangeArrowheads="1"/>
            </p:cNvSpPr>
            <p:nvPr/>
          </p:nvSpPr>
          <p:spPr bwMode="auto">
            <a:xfrm>
              <a:off x="4695" y="1797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28114" name="Text Box 50"/>
            <p:cNvSpPr txBox="1">
              <a:spLocks noChangeArrowheads="1"/>
            </p:cNvSpPr>
            <p:nvPr/>
          </p:nvSpPr>
          <p:spPr bwMode="auto">
            <a:xfrm>
              <a:off x="5148" y="3385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728115" name="Text Box 51"/>
            <p:cNvSpPr txBox="1">
              <a:spLocks noChangeArrowheads="1"/>
            </p:cNvSpPr>
            <p:nvPr/>
          </p:nvSpPr>
          <p:spPr bwMode="auto">
            <a:xfrm>
              <a:off x="3334" y="3702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28078" name="AutoShape 14"/>
            <p:cNvSpPr>
              <a:spLocks noChangeAspect="1" noChangeArrowheads="1"/>
            </p:cNvSpPr>
            <p:nvPr/>
          </p:nvSpPr>
          <p:spPr bwMode="auto">
            <a:xfrm rot="-4203812">
              <a:off x="3625" y="3592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079" name="AutoShape 15"/>
            <p:cNvSpPr>
              <a:spLocks noChangeAspect="1" noChangeArrowheads="1"/>
            </p:cNvSpPr>
            <p:nvPr/>
          </p:nvSpPr>
          <p:spPr bwMode="auto">
            <a:xfrm rot="6485444" flipV="1">
              <a:off x="4305" y="1732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136" name="AutoShape 72"/>
            <p:cNvSpPr>
              <a:spLocks noChangeArrowheads="1"/>
            </p:cNvSpPr>
            <p:nvPr/>
          </p:nvSpPr>
          <p:spPr bwMode="auto">
            <a:xfrm rot="1214030">
              <a:off x="4649" y="3113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137" name="AutoShape 73"/>
            <p:cNvSpPr>
              <a:spLocks noChangeArrowheads="1"/>
            </p:cNvSpPr>
            <p:nvPr/>
          </p:nvSpPr>
          <p:spPr bwMode="auto">
            <a:xfrm rot="1214030" flipH="1" flipV="1">
              <a:off x="2789" y="2387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8138" name="Text Box 74"/>
          <p:cNvSpPr txBox="1">
            <a:spLocks noChangeArrowheads="1"/>
          </p:cNvSpPr>
          <p:nvPr/>
        </p:nvSpPr>
        <p:spPr bwMode="auto">
          <a:xfrm>
            <a:off x="6940550" y="34290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</a:rPr>
              <a:t>АзПр СВ-20</a:t>
            </a:r>
          </a:p>
        </p:txBody>
      </p:sp>
      <p:sp>
        <p:nvSpPr>
          <p:cNvPr id="728139" name="Rectangle 75"/>
          <p:cNvSpPr>
            <a:spLocks noChangeArrowheads="1"/>
          </p:cNvSpPr>
          <p:nvPr/>
        </p:nvSpPr>
        <p:spPr bwMode="auto">
          <a:xfrm>
            <a:off x="5651500" y="4221163"/>
            <a:ext cx="91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0">
                <a:solidFill>
                  <a:srgbClr val="000000"/>
                </a:solidFill>
                <a:latin typeface="Arial Black" panose="020B0A04020102020204" pitchFamily="34" charset="0"/>
              </a:rPr>
              <a:t>100</a:t>
            </a:r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728140" name="Line 76"/>
          <p:cNvSpPr>
            <a:spLocks noChangeShapeType="1"/>
          </p:cNvSpPr>
          <p:nvPr/>
        </p:nvSpPr>
        <p:spPr bwMode="auto">
          <a:xfrm>
            <a:off x="4140200" y="3644900"/>
            <a:ext cx="4679950" cy="18002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8141" name="Text Box 77"/>
          <p:cNvSpPr txBox="1">
            <a:spLocks noChangeArrowheads="1"/>
          </p:cNvSpPr>
          <p:nvPr/>
        </p:nvSpPr>
        <p:spPr bwMode="auto">
          <a:xfrm>
            <a:off x="4140200" y="4149725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</a:rPr>
              <a:t>АзПр СЗ-290</a:t>
            </a:r>
          </a:p>
        </p:txBody>
      </p:sp>
      <p:sp>
        <p:nvSpPr>
          <p:cNvPr id="728143" name="Rectangle 79"/>
          <p:cNvSpPr>
            <a:spLocks noChangeArrowheads="1"/>
          </p:cNvSpPr>
          <p:nvPr/>
        </p:nvSpPr>
        <p:spPr bwMode="auto">
          <a:xfrm>
            <a:off x="7885113" y="3716338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</a:rPr>
              <a:t>СВ-60</a:t>
            </a:r>
          </a:p>
        </p:txBody>
      </p:sp>
      <p:sp>
        <p:nvSpPr>
          <p:cNvPr id="728144" name="Rectangle 80"/>
          <p:cNvSpPr>
            <a:spLocks noChangeArrowheads="1"/>
          </p:cNvSpPr>
          <p:nvPr/>
        </p:nvSpPr>
        <p:spPr bwMode="auto">
          <a:xfrm>
            <a:off x="5364163" y="292417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</a:rPr>
              <a:t>СЗ-340</a:t>
            </a:r>
          </a:p>
        </p:txBody>
      </p:sp>
      <p:grpSp>
        <p:nvGrpSpPr>
          <p:cNvPr id="728147" name="Group 83"/>
          <p:cNvGrpSpPr>
            <a:grpSpLocks/>
          </p:cNvGrpSpPr>
          <p:nvPr/>
        </p:nvGrpSpPr>
        <p:grpSpPr bwMode="auto">
          <a:xfrm>
            <a:off x="6443663" y="4437063"/>
            <a:ext cx="809625" cy="547687"/>
            <a:chOff x="4059" y="2795"/>
            <a:chExt cx="510" cy="345"/>
          </a:xfrm>
        </p:grpSpPr>
        <p:sp>
          <p:nvSpPr>
            <p:cNvPr id="728145" name="Oval 81"/>
            <p:cNvSpPr>
              <a:spLocks noChangeArrowheads="1"/>
            </p:cNvSpPr>
            <p:nvPr/>
          </p:nvSpPr>
          <p:spPr bwMode="auto">
            <a:xfrm>
              <a:off x="4059" y="2795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146" name="Text Box 82"/>
            <p:cNvSpPr txBox="1">
              <a:spLocks noChangeArrowheads="1"/>
            </p:cNvSpPr>
            <p:nvPr/>
          </p:nvSpPr>
          <p:spPr bwMode="auto">
            <a:xfrm>
              <a:off x="4241" y="2976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728148" name="Text Box 84"/>
          <p:cNvSpPr txBox="1">
            <a:spLocks noChangeArrowheads="1"/>
          </p:cNvSpPr>
          <p:nvPr/>
        </p:nvSpPr>
        <p:spPr bwMode="auto">
          <a:xfrm>
            <a:off x="0" y="1125538"/>
            <a:ext cx="9144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Шаг 1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. Ось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 совпадает с линией пересечения сколов, т.е. – вертикальна и перпендикулярна плоскости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 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28155" name="Text Box 91"/>
          <p:cNvSpPr txBox="1">
            <a:spLocks noChangeArrowheads="1"/>
          </p:cNvSpPr>
          <p:nvPr/>
        </p:nvSpPr>
        <p:spPr bwMode="auto">
          <a:xfrm>
            <a:off x="1547813" y="518001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8156" name="Text Box 92"/>
          <p:cNvSpPr txBox="1">
            <a:spLocks noChangeArrowheads="1"/>
          </p:cNvSpPr>
          <p:nvPr/>
        </p:nvSpPr>
        <p:spPr bwMode="auto">
          <a:xfrm>
            <a:off x="1171575" y="5583238"/>
            <a:ext cx="66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28157" name="Text Box 93"/>
          <p:cNvSpPr txBox="1">
            <a:spLocks noChangeArrowheads="1"/>
          </p:cNvSpPr>
          <p:nvPr/>
        </p:nvSpPr>
        <p:spPr bwMode="auto">
          <a:xfrm>
            <a:off x="1042988" y="616585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ru-RU" altLang="ru-RU" sz="32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4" grpId="0"/>
      <p:bldP spid="728124" grpId="0"/>
      <p:bldP spid="728126" grpId="0"/>
      <p:bldP spid="728128" grpId="0" animBg="1"/>
      <p:bldP spid="728138" grpId="0"/>
      <p:bldP spid="728139" grpId="0"/>
      <p:bldP spid="728140" grpId="0" animBg="1"/>
      <p:bldP spid="728141" grpId="0"/>
      <p:bldP spid="7281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8101013" cy="628650"/>
          </a:xfrm>
          <a:noFill/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Вы наблюдаете две системы сколов: 1) АзПд Ю-180 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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40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2) АзПд С-0 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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40. Какова ориентировка главных осей напряжений?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29091" name="Rectangle 3"/>
          <p:cNvSpPr>
            <a:spLocks noChangeArrowheads="1"/>
          </p:cNvSpPr>
          <p:nvPr/>
        </p:nvSpPr>
        <p:spPr bwMode="auto">
          <a:xfrm>
            <a:off x="0" y="2565400"/>
            <a:ext cx="9144000" cy="40322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000000"/>
              </a:solidFill>
            </a:endParaRPr>
          </a:p>
        </p:txBody>
      </p:sp>
      <p:grpSp>
        <p:nvGrpSpPr>
          <p:cNvPr id="729092" name="Group 4"/>
          <p:cNvGrpSpPr>
            <a:grpSpLocks/>
          </p:cNvGrpSpPr>
          <p:nvPr/>
        </p:nvGrpSpPr>
        <p:grpSpPr bwMode="auto">
          <a:xfrm>
            <a:off x="395288" y="2636838"/>
            <a:ext cx="4681537" cy="3816350"/>
            <a:chOff x="249" y="1661"/>
            <a:chExt cx="2949" cy="2404"/>
          </a:xfrm>
        </p:grpSpPr>
        <p:sp>
          <p:nvSpPr>
            <p:cNvPr id="729093" name="Line 5"/>
            <p:cNvSpPr>
              <a:spLocks noChangeShapeType="1"/>
            </p:cNvSpPr>
            <p:nvPr/>
          </p:nvSpPr>
          <p:spPr bwMode="auto">
            <a:xfrm>
              <a:off x="521" y="2205"/>
              <a:ext cx="235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094" name="Line 6"/>
            <p:cNvSpPr>
              <a:spLocks noChangeShapeType="1"/>
            </p:cNvSpPr>
            <p:nvPr/>
          </p:nvSpPr>
          <p:spPr bwMode="auto">
            <a:xfrm>
              <a:off x="566" y="3430"/>
              <a:ext cx="22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095" name="Rectangle 7"/>
            <p:cNvSpPr>
              <a:spLocks noChangeArrowheads="1"/>
            </p:cNvSpPr>
            <p:nvPr/>
          </p:nvSpPr>
          <p:spPr bwMode="auto">
            <a:xfrm>
              <a:off x="2154" y="2205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40</a:t>
              </a:r>
              <a:r>
                <a:rPr lang="ru-RU" altLang="ru-RU" sz="24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729096" name="Line 8"/>
            <p:cNvSpPr>
              <a:spLocks noChangeShapeType="1"/>
            </p:cNvSpPr>
            <p:nvPr/>
          </p:nvSpPr>
          <p:spPr bwMode="auto">
            <a:xfrm>
              <a:off x="2108" y="2205"/>
              <a:ext cx="0" cy="13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097" name="Line 9"/>
            <p:cNvSpPr>
              <a:spLocks noChangeShapeType="1"/>
            </p:cNvSpPr>
            <p:nvPr/>
          </p:nvSpPr>
          <p:spPr bwMode="auto">
            <a:xfrm>
              <a:off x="1519" y="3294"/>
              <a:ext cx="0" cy="13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098" name="Rectangle 10"/>
            <p:cNvSpPr>
              <a:spLocks noChangeArrowheads="1"/>
            </p:cNvSpPr>
            <p:nvPr/>
          </p:nvSpPr>
          <p:spPr bwMode="auto">
            <a:xfrm>
              <a:off x="249" y="1661"/>
              <a:ext cx="2949" cy="240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099" name="Rectangle 11"/>
            <p:cNvSpPr>
              <a:spLocks noChangeArrowheads="1"/>
            </p:cNvSpPr>
            <p:nvPr/>
          </p:nvSpPr>
          <p:spPr bwMode="auto">
            <a:xfrm>
              <a:off x="1111" y="3158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40</a:t>
              </a:r>
              <a:r>
                <a:rPr lang="ru-RU" altLang="ru-RU" sz="24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</a:t>
              </a:r>
            </a:p>
          </p:txBody>
        </p:sp>
      </p:grpSp>
      <p:sp>
        <p:nvSpPr>
          <p:cNvPr id="729100" name="Rectangle 12"/>
          <p:cNvSpPr>
            <a:spLocks noChangeArrowheads="1"/>
          </p:cNvSpPr>
          <p:nvPr/>
        </p:nvSpPr>
        <p:spPr bwMode="auto">
          <a:xfrm>
            <a:off x="6372225" y="4267200"/>
            <a:ext cx="71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0">
                <a:solidFill>
                  <a:srgbClr val="000000"/>
                </a:solidFill>
                <a:latin typeface="Arial Black" panose="020B0A04020102020204" pitchFamily="34" charset="0"/>
              </a:rPr>
              <a:t>80</a:t>
            </a:r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</a:t>
            </a:r>
          </a:p>
        </p:txBody>
      </p:sp>
      <p:sp>
        <p:nvSpPr>
          <p:cNvPr id="729101" name="Text Box 13"/>
          <p:cNvSpPr txBox="1">
            <a:spLocks noChangeArrowheads="1"/>
          </p:cNvSpPr>
          <p:nvPr/>
        </p:nvSpPr>
        <p:spPr bwMode="auto">
          <a:xfrm>
            <a:off x="7934325" y="2708275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Разрез</a:t>
            </a:r>
          </a:p>
        </p:txBody>
      </p:sp>
      <p:grpSp>
        <p:nvGrpSpPr>
          <p:cNvPr id="729102" name="Group 14"/>
          <p:cNvGrpSpPr>
            <a:grpSpLocks/>
          </p:cNvGrpSpPr>
          <p:nvPr/>
        </p:nvGrpSpPr>
        <p:grpSpPr bwMode="auto">
          <a:xfrm>
            <a:off x="4140200" y="2924175"/>
            <a:ext cx="4895850" cy="3049588"/>
            <a:chOff x="2608" y="1842"/>
            <a:chExt cx="3084" cy="1921"/>
          </a:xfrm>
        </p:grpSpPr>
        <p:sp>
          <p:nvSpPr>
            <p:cNvPr id="729103" name="Line 15"/>
            <p:cNvSpPr>
              <a:spLocks noChangeShapeType="1"/>
            </p:cNvSpPr>
            <p:nvPr/>
          </p:nvSpPr>
          <p:spPr bwMode="auto">
            <a:xfrm>
              <a:off x="3424" y="2341"/>
              <a:ext cx="22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04" name="Line 16"/>
            <p:cNvSpPr>
              <a:spLocks noChangeShapeType="1"/>
            </p:cNvSpPr>
            <p:nvPr/>
          </p:nvSpPr>
          <p:spPr bwMode="auto">
            <a:xfrm>
              <a:off x="3696" y="2341"/>
              <a:ext cx="1361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05" name="Line 17"/>
            <p:cNvSpPr>
              <a:spLocks noChangeShapeType="1"/>
            </p:cNvSpPr>
            <p:nvPr/>
          </p:nvSpPr>
          <p:spPr bwMode="auto">
            <a:xfrm flipH="1">
              <a:off x="4013" y="2341"/>
              <a:ext cx="1361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06" name="Rectangle 18"/>
            <p:cNvSpPr>
              <a:spLocks noChangeArrowheads="1"/>
            </p:cNvSpPr>
            <p:nvPr/>
          </p:nvSpPr>
          <p:spPr bwMode="auto">
            <a:xfrm>
              <a:off x="3968" y="2296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40</a:t>
              </a:r>
              <a:r>
                <a:rPr lang="ru-RU" altLang="ru-RU" sz="24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729107" name="Rectangle 19"/>
            <p:cNvSpPr>
              <a:spLocks noChangeArrowheads="1"/>
            </p:cNvSpPr>
            <p:nvPr/>
          </p:nvSpPr>
          <p:spPr bwMode="auto">
            <a:xfrm>
              <a:off x="4739" y="2296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0">
                  <a:solidFill>
                    <a:srgbClr val="000000"/>
                  </a:solidFill>
                  <a:latin typeface="Arial Black" panose="020B0A04020102020204" pitchFamily="34" charset="0"/>
                </a:rPr>
                <a:t>40</a:t>
              </a:r>
              <a:r>
                <a:rPr lang="ru-RU" altLang="ru-RU" sz="24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</a:t>
              </a:r>
            </a:p>
          </p:txBody>
        </p:sp>
        <p:grpSp>
          <p:nvGrpSpPr>
            <p:cNvPr id="729108" name="Group 20"/>
            <p:cNvGrpSpPr>
              <a:grpSpLocks/>
            </p:cNvGrpSpPr>
            <p:nvPr/>
          </p:nvGrpSpPr>
          <p:grpSpPr bwMode="auto">
            <a:xfrm>
              <a:off x="2608" y="1842"/>
              <a:ext cx="3084" cy="1921"/>
              <a:chOff x="2608" y="1842"/>
              <a:chExt cx="3084" cy="1921"/>
            </a:xfrm>
          </p:grpSpPr>
          <p:sp>
            <p:nvSpPr>
              <p:cNvPr id="729109" name="Line 21"/>
              <p:cNvSpPr>
                <a:spLocks noChangeShapeType="1"/>
              </p:cNvSpPr>
              <p:nvPr/>
            </p:nvSpPr>
            <p:spPr bwMode="auto">
              <a:xfrm>
                <a:off x="2608" y="2024"/>
                <a:ext cx="0" cy="16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10" name="Text Box 22"/>
              <p:cNvSpPr txBox="1">
                <a:spLocks noChangeArrowheads="1"/>
              </p:cNvSpPr>
              <p:nvPr/>
            </p:nvSpPr>
            <p:spPr bwMode="auto">
              <a:xfrm>
                <a:off x="2608" y="1842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>
                    <a:solidFill>
                      <a:srgbClr val="000000"/>
                    </a:solidFill>
                  </a:rPr>
                  <a:t>А</a:t>
                </a:r>
              </a:p>
            </p:txBody>
          </p:sp>
          <p:sp>
            <p:nvSpPr>
              <p:cNvPr id="729111" name="Text Box 23"/>
              <p:cNvSpPr txBox="1">
                <a:spLocks noChangeArrowheads="1"/>
              </p:cNvSpPr>
              <p:nvPr/>
            </p:nvSpPr>
            <p:spPr bwMode="auto">
              <a:xfrm>
                <a:off x="2608" y="3475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>
                    <a:solidFill>
                      <a:srgbClr val="000000"/>
                    </a:solidFill>
                  </a:rPr>
                  <a:t>Б</a:t>
                </a:r>
              </a:p>
            </p:txBody>
          </p:sp>
          <p:sp>
            <p:nvSpPr>
              <p:cNvPr id="729112" name="Text Box 24"/>
              <p:cNvSpPr txBox="1">
                <a:spLocks noChangeArrowheads="1"/>
              </p:cNvSpPr>
              <p:nvPr/>
            </p:nvSpPr>
            <p:spPr bwMode="auto">
              <a:xfrm>
                <a:off x="3424" y="206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>
                    <a:solidFill>
                      <a:srgbClr val="000000"/>
                    </a:solidFill>
                  </a:rPr>
                  <a:t>Б</a:t>
                </a:r>
              </a:p>
            </p:txBody>
          </p:sp>
          <p:sp>
            <p:nvSpPr>
              <p:cNvPr id="729113" name="Text Box 25"/>
              <p:cNvSpPr txBox="1">
                <a:spLocks noChangeArrowheads="1"/>
              </p:cNvSpPr>
              <p:nvPr/>
            </p:nvSpPr>
            <p:spPr bwMode="auto">
              <a:xfrm>
                <a:off x="5462" y="206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>
                    <a:solidFill>
                      <a:srgbClr val="000000"/>
                    </a:solidFill>
                  </a:rPr>
                  <a:t>А</a:t>
                </a:r>
              </a:p>
            </p:txBody>
          </p:sp>
        </p:grpSp>
      </p:grpSp>
      <p:grpSp>
        <p:nvGrpSpPr>
          <p:cNvPr id="729114" name="Group 26"/>
          <p:cNvGrpSpPr>
            <a:grpSpLocks/>
          </p:cNvGrpSpPr>
          <p:nvPr/>
        </p:nvGrpSpPr>
        <p:grpSpPr bwMode="auto">
          <a:xfrm>
            <a:off x="1169988" y="2774950"/>
            <a:ext cx="3689350" cy="3284538"/>
            <a:chOff x="703" y="1752"/>
            <a:chExt cx="2324" cy="2069"/>
          </a:xfrm>
        </p:grpSpPr>
        <p:sp>
          <p:nvSpPr>
            <p:cNvPr id="729115" name="Text Box 27"/>
            <p:cNvSpPr txBox="1">
              <a:spLocks noChangeArrowheads="1"/>
            </p:cNvSpPr>
            <p:nvPr/>
          </p:nvSpPr>
          <p:spPr bwMode="auto">
            <a:xfrm>
              <a:off x="703" y="2478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29116" name="Text Box 28"/>
            <p:cNvSpPr txBox="1">
              <a:spLocks noChangeArrowheads="1"/>
            </p:cNvSpPr>
            <p:nvPr/>
          </p:nvSpPr>
          <p:spPr bwMode="auto">
            <a:xfrm>
              <a:off x="1327" y="1752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29117" name="Text Box 29"/>
            <p:cNvSpPr txBox="1">
              <a:spLocks noChangeArrowheads="1"/>
            </p:cNvSpPr>
            <p:nvPr/>
          </p:nvSpPr>
          <p:spPr bwMode="auto">
            <a:xfrm>
              <a:off x="2699" y="2432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29118" name="Text Box 30"/>
            <p:cNvSpPr txBox="1">
              <a:spLocks noChangeArrowheads="1"/>
            </p:cNvSpPr>
            <p:nvPr/>
          </p:nvSpPr>
          <p:spPr bwMode="auto">
            <a:xfrm>
              <a:off x="1973" y="3657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</p:grpSp>
      <p:grpSp>
        <p:nvGrpSpPr>
          <p:cNvPr id="729119" name="Group 31"/>
          <p:cNvGrpSpPr>
            <a:grpSpLocks/>
          </p:cNvGrpSpPr>
          <p:nvPr/>
        </p:nvGrpSpPr>
        <p:grpSpPr bwMode="auto">
          <a:xfrm>
            <a:off x="5346700" y="2852738"/>
            <a:ext cx="3633788" cy="3068637"/>
            <a:chOff x="3368" y="1797"/>
            <a:chExt cx="2289" cy="1933"/>
          </a:xfrm>
        </p:grpSpPr>
        <p:sp>
          <p:nvSpPr>
            <p:cNvPr id="729120" name="Text Box 32"/>
            <p:cNvSpPr txBox="1">
              <a:spLocks noChangeArrowheads="1"/>
            </p:cNvSpPr>
            <p:nvPr/>
          </p:nvSpPr>
          <p:spPr bwMode="auto">
            <a:xfrm>
              <a:off x="4604" y="3566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729121" name="Text Box 33"/>
            <p:cNvSpPr txBox="1">
              <a:spLocks noChangeArrowheads="1"/>
            </p:cNvSpPr>
            <p:nvPr/>
          </p:nvSpPr>
          <p:spPr bwMode="auto">
            <a:xfrm>
              <a:off x="4105" y="1797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729122" name="Text Box 34"/>
            <p:cNvSpPr txBox="1">
              <a:spLocks noChangeArrowheads="1"/>
            </p:cNvSpPr>
            <p:nvPr/>
          </p:nvSpPr>
          <p:spPr bwMode="auto">
            <a:xfrm>
              <a:off x="3368" y="2659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29123" name="Text Box 35"/>
            <p:cNvSpPr txBox="1">
              <a:spLocks noChangeArrowheads="1"/>
            </p:cNvSpPr>
            <p:nvPr/>
          </p:nvSpPr>
          <p:spPr bwMode="auto">
            <a:xfrm>
              <a:off x="5329" y="2659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</p:grpSp>
      <p:sp>
        <p:nvSpPr>
          <p:cNvPr id="729124" name="Rectangle 36"/>
          <p:cNvSpPr>
            <a:spLocks noChangeArrowheads="1"/>
          </p:cNvSpPr>
          <p:nvPr/>
        </p:nvSpPr>
        <p:spPr bwMode="auto">
          <a:xfrm>
            <a:off x="7019925" y="0"/>
            <a:ext cx="2124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 5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29125" name="Text Box 37"/>
          <p:cNvSpPr txBox="1">
            <a:spLocks noChangeArrowheads="1"/>
          </p:cNvSpPr>
          <p:nvPr/>
        </p:nvSpPr>
        <p:spPr bwMode="auto">
          <a:xfrm>
            <a:off x="395288" y="5949950"/>
            <a:ext cx="89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Карта</a:t>
            </a:r>
          </a:p>
        </p:txBody>
      </p:sp>
      <p:sp>
        <p:nvSpPr>
          <p:cNvPr id="729126" name="Text Box 38"/>
          <p:cNvSpPr txBox="1">
            <a:spLocks noChangeArrowheads="1"/>
          </p:cNvSpPr>
          <p:nvPr/>
        </p:nvSpPr>
        <p:spPr bwMode="auto">
          <a:xfrm>
            <a:off x="0" y="765175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2000" b="0" dirty="0">
                <a:solidFill>
                  <a:srgbClr val="000000"/>
                </a:solidFill>
                <a:latin typeface="Arial Black" panose="020B0A04020102020204" pitchFamily="34" charset="0"/>
              </a:rPr>
              <a:t>Шаг 1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. Поскольку нам нужна линия </a:t>
            </a:r>
            <a:r>
              <a:rPr lang="ru-RU" alt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пересечения</a:t>
            </a:r>
            <a:r>
              <a:rPr lang="en-US" alt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сколов, 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надо построить разрез </a:t>
            </a:r>
            <a:r>
              <a:rPr lang="ru-RU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вкрест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простирания трещин и определить острый угол.</a:t>
            </a:r>
          </a:p>
        </p:txBody>
      </p:sp>
      <p:sp>
        <p:nvSpPr>
          <p:cNvPr id="729127" name="Text Box 39"/>
          <p:cNvSpPr txBox="1">
            <a:spLocks noChangeArrowheads="1"/>
          </p:cNvSpPr>
          <p:nvPr/>
        </p:nvSpPr>
        <p:spPr bwMode="auto">
          <a:xfrm>
            <a:off x="0" y="1301750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2000" b="0" dirty="0">
                <a:solidFill>
                  <a:srgbClr val="000000"/>
                </a:solidFill>
                <a:latin typeface="Arial Black" panose="020B0A04020102020204" pitchFamily="34" charset="0"/>
              </a:rPr>
              <a:t>Шаг 2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Ось сжатия совпадает с биссектрисой острого угла (горизонтальна), ось </a:t>
            </a:r>
            <a:r>
              <a:rPr lang="ru-RU" altLang="ru-RU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растяжения –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с биссектрисой тупого угла (вертикальна).</a:t>
            </a:r>
          </a:p>
        </p:txBody>
      </p:sp>
      <p:sp>
        <p:nvSpPr>
          <p:cNvPr id="729128" name="Text Box 40"/>
          <p:cNvSpPr txBox="1">
            <a:spLocks noChangeArrowheads="1"/>
          </p:cNvSpPr>
          <p:nvPr/>
        </p:nvSpPr>
        <p:spPr bwMode="auto">
          <a:xfrm>
            <a:off x="0" y="1844675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rPr>
              <a:t>Шаг 3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. Нарисовать оси напряжений </a:t>
            </a:r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400" baseline="-250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на карте. Ось среднего главного напряжения (горизонтальна) </a:t>
            </a:r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40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перпендикулярна оси </a:t>
            </a:r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729129" name="Group 41"/>
          <p:cNvGrpSpPr>
            <a:grpSpLocks/>
          </p:cNvGrpSpPr>
          <p:nvPr/>
        </p:nvGrpSpPr>
        <p:grpSpPr bwMode="auto">
          <a:xfrm>
            <a:off x="5867400" y="2924175"/>
            <a:ext cx="2592388" cy="3024188"/>
            <a:chOff x="3696" y="1842"/>
            <a:chExt cx="1633" cy="1905"/>
          </a:xfrm>
        </p:grpSpPr>
        <p:sp>
          <p:nvSpPr>
            <p:cNvPr id="729130" name="AutoShape 42"/>
            <p:cNvSpPr>
              <a:spLocks noChangeAspect="1" noChangeArrowheads="1"/>
            </p:cNvSpPr>
            <p:nvPr/>
          </p:nvSpPr>
          <p:spPr bwMode="auto">
            <a:xfrm>
              <a:off x="3696" y="2613"/>
              <a:ext cx="314" cy="3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31" name="AutoShape 43"/>
            <p:cNvSpPr>
              <a:spLocks noChangeAspect="1" noChangeArrowheads="1"/>
            </p:cNvSpPr>
            <p:nvPr/>
          </p:nvSpPr>
          <p:spPr bwMode="auto">
            <a:xfrm flipH="1">
              <a:off x="5015" y="2613"/>
              <a:ext cx="314" cy="3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32" name="AutoShape 44"/>
            <p:cNvSpPr>
              <a:spLocks noChangeArrowheads="1"/>
            </p:cNvSpPr>
            <p:nvPr/>
          </p:nvSpPr>
          <p:spPr bwMode="auto">
            <a:xfrm rot="-5400000">
              <a:off x="4125" y="2139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33" name="AutoShape 45"/>
            <p:cNvSpPr>
              <a:spLocks noChangeArrowheads="1"/>
            </p:cNvSpPr>
            <p:nvPr/>
          </p:nvSpPr>
          <p:spPr bwMode="auto">
            <a:xfrm rot="5400000" flipV="1">
              <a:off x="4125" y="3227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9134" name="Group 46"/>
          <p:cNvGrpSpPr>
            <a:grpSpLocks/>
          </p:cNvGrpSpPr>
          <p:nvPr/>
        </p:nvGrpSpPr>
        <p:grpSpPr bwMode="auto">
          <a:xfrm>
            <a:off x="827088" y="2697163"/>
            <a:ext cx="3817937" cy="3540125"/>
            <a:chOff x="521" y="1699"/>
            <a:chExt cx="2405" cy="2230"/>
          </a:xfrm>
        </p:grpSpPr>
        <p:sp>
          <p:nvSpPr>
            <p:cNvPr id="729135" name="AutoShape 47"/>
            <p:cNvSpPr>
              <a:spLocks noChangeAspect="1" noChangeArrowheads="1"/>
            </p:cNvSpPr>
            <p:nvPr/>
          </p:nvSpPr>
          <p:spPr bwMode="auto">
            <a:xfrm rot="-5400000">
              <a:off x="1629" y="3495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36" name="AutoShape 48"/>
            <p:cNvSpPr>
              <a:spLocks noChangeAspect="1" noChangeArrowheads="1"/>
            </p:cNvSpPr>
            <p:nvPr/>
          </p:nvSpPr>
          <p:spPr bwMode="auto">
            <a:xfrm rot="5400000" flipV="1">
              <a:off x="1629" y="1680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37" name="AutoShape 49"/>
            <p:cNvSpPr>
              <a:spLocks noChangeArrowheads="1"/>
            </p:cNvSpPr>
            <p:nvPr/>
          </p:nvSpPr>
          <p:spPr bwMode="auto">
            <a:xfrm>
              <a:off x="521" y="2704"/>
              <a:ext cx="590" cy="181"/>
            </a:xfrm>
            <a:prstGeom prst="leftArrow">
              <a:avLst>
                <a:gd name="adj1" fmla="val 50000"/>
                <a:gd name="adj2" fmla="val 81492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138" name="AutoShape 50"/>
            <p:cNvSpPr>
              <a:spLocks noChangeArrowheads="1"/>
            </p:cNvSpPr>
            <p:nvPr/>
          </p:nvSpPr>
          <p:spPr bwMode="auto">
            <a:xfrm flipH="1">
              <a:off x="2336" y="2704"/>
              <a:ext cx="590" cy="181"/>
            </a:xfrm>
            <a:prstGeom prst="leftArrow">
              <a:avLst>
                <a:gd name="adj1" fmla="val 50000"/>
                <a:gd name="adj2" fmla="val 81492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29142" name="Group 54"/>
          <p:cNvGrpSpPr>
            <a:grpSpLocks/>
          </p:cNvGrpSpPr>
          <p:nvPr/>
        </p:nvGrpSpPr>
        <p:grpSpPr bwMode="auto">
          <a:xfrm>
            <a:off x="7019925" y="4249738"/>
            <a:ext cx="809625" cy="360362"/>
            <a:chOff x="4422" y="2677"/>
            <a:chExt cx="510" cy="227"/>
          </a:xfrm>
        </p:grpSpPr>
        <p:sp>
          <p:nvSpPr>
            <p:cNvPr id="729140" name="Oval 52"/>
            <p:cNvSpPr>
              <a:spLocks noChangeArrowheads="1"/>
            </p:cNvSpPr>
            <p:nvPr/>
          </p:nvSpPr>
          <p:spPr bwMode="auto">
            <a:xfrm>
              <a:off x="4422" y="2677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141" name="Text Box 53"/>
            <p:cNvSpPr txBox="1">
              <a:spLocks noChangeArrowheads="1"/>
            </p:cNvSpPr>
            <p:nvPr/>
          </p:nvSpPr>
          <p:spPr bwMode="auto">
            <a:xfrm>
              <a:off x="4604" y="2722"/>
              <a:ext cx="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altLang="ru-RU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729143" name="Text Box 55"/>
          <p:cNvSpPr txBox="1">
            <a:spLocks noChangeArrowheads="1"/>
          </p:cNvSpPr>
          <p:nvPr/>
        </p:nvSpPr>
        <p:spPr bwMode="auto">
          <a:xfrm>
            <a:off x="5292725" y="5157788"/>
            <a:ext cx="1382713" cy="949325"/>
          </a:xfrm>
          <a:prstGeom prst="rect">
            <a:avLst/>
          </a:prstGeom>
          <a:noFill/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Что это за разрывы?</a:t>
            </a:r>
            <a:endParaRPr lang="ru-RU" altLang="ru-RU" sz="2000" baseline="-2500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0" grpId="0"/>
      <p:bldP spid="729101" grpId="0"/>
      <p:bldP spid="729126" grpId="0"/>
      <p:bldP spid="729127" grpId="0"/>
      <p:bldP spid="729128" grpId="0"/>
      <p:bldP spid="7291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0" y="44450"/>
            <a:ext cx="8964613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47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192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15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87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59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3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03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Вы наблюдаете две системы вертикальных трещин: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1) сколы правые – АзПр СЗ-3</a:t>
            </a:r>
            <a:r>
              <a:rPr lang="en-US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20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2) сколы левые – АзПр СВ‑30.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Как ориентированы главные оси напряжений, если интерпретировать эти сколы: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а) в рамках модели Андерсона;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б) в рамках модели Риделя, считая, что первые это </a:t>
            </a:r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</a:rPr>
              <a:t>генеральные сколы</a:t>
            </a:r>
            <a:r>
              <a:rPr lang="ru-RU" altLang="ru-RU" b="0">
                <a:solidFill>
                  <a:srgbClr val="000000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7019925" y="0"/>
            <a:ext cx="2124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 6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33191" name="Line 7"/>
          <p:cNvSpPr>
            <a:spLocks noChangeShapeType="1"/>
          </p:cNvSpPr>
          <p:nvPr/>
        </p:nvSpPr>
        <p:spPr bwMode="auto">
          <a:xfrm rot="19200000">
            <a:off x="1403350" y="3427413"/>
            <a:ext cx="0" cy="230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192" name="Line 8"/>
          <p:cNvSpPr>
            <a:spLocks noChangeShapeType="1"/>
          </p:cNvSpPr>
          <p:nvPr/>
        </p:nvSpPr>
        <p:spPr bwMode="auto">
          <a:xfrm rot="1800000" flipV="1">
            <a:off x="1331913" y="3429000"/>
            <a:ext cx="0" cy="2160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193" name="Text Box 9"/>
          <p:cNvSpPr txBox="1">
            <a:spLocks noChangeArrowheads="1"/>
          </p:cNvSpPr>
          <p:nvPr/>
        </p:nvSpPr>
        <p:spPr bwMode="auto">
          <a:xfrm>
            <a:off x="160338" y="3325813"/>
            <a:ext cx="565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3</a:t>
            </a:r>
            <a:r>
              <a:rPr lang="en-US" altLang="ru-RU">
                <a:solidFill>
                  <a:srgbClr val="000000"/>
                </a:solidFill>
              </a:rPr>
              <a:t>2</a:t>
            </a:r>
            <a:r>
              <a:rPr lang="ru-RU" altLang="ru-RU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1671638" y="3181350"/>
            <a:ext cx="438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33195" name="Line 11"/>
          <p:cNvSpPr>
            <a:spLocks noChangeShapeType="1"/>
          </p:cNvSpPr>
          <p:nvPr/>
        </p:nvSpPr>
        <p:spPr bwMode="auto">
          <a:xfrm rot="21300000">
            <a:off x="1331913" y="3571875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196" name="Text Box 12"/>
          <p:cNvSpPr txBox="1">
            <a:spLocks noChangeArrowheads="1"/>
          </p:cNvSpPr>
          <p:nvPr/>
        </p:nvSpPr>
        <p:spPr bwMode="auto">
          <a:xfrm>
            <a:off x="827088" y="2995613"/>
            <a:ext cx="565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35</a:t>
            </a:r>
            <a:r>
              <a:rPr lang="en-US" altLang="ru-RU">
                <a:solidFill>
                  <a:srgbClr val="000000"/>
                </a:solidFill>
              </a:rPr>
              <a:t>5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3197" name="Line 13"/>
          <p:cNvSpPr>
            <a:spLocks noChangeShapeType="1"/>
          </p:cNvSpPr>
          <p:nvPr/>
        </p:nvSpPr>
        <p:spPr bwMode="auto">
          <a:xfrm rot="5100000">
            <a:off x="1367632" y="3536156"/>
            <a:ext cx="0" cy="194468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198" name="Text Box 14"/>
          <p:cNvSpPr txBox="1">
            <a:spLocks noChangeArrowheads="1"/>
          </p:cNvSpPr>
          <p:nvPr/>
        </p:nvSpPr>
        <p:spPr bwMode="auto">
          <a:xfrm>
            <a:off x="2195513" y="3938588"/>
            <a:ext cx="438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8</a:t>
            </a:r>
            <a:r>
              <a:rPr lang="en-US" altLang="ru-RU">
                <a:solidFill>
                  <a:srgbClr val="000000"/>
                </a:solidFill>
              </a:rPr>
              <a:t>5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3199" name="AutoShape 15"/>
          <p:cNvSpPr>
            <a:spLocks noChangeArrowheads="1"/>
          </p:cNvSpPr>
          <p:nvPr/>
        </p:nvSpPr>
        <p:spPr bwMode="auto">
          <a:xfrm rot="10500000">
            <a:off x="1150938" y="3357563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00" name="AutoShape 16"/>
          <p:cNvSpPr>
            <a:spLocks noChangeArrowheads="1"/>
          </p:cNvSpPr>
          <p:nvPr/>
        </p:nvSpPr>
        <p:spPr bwMode="auto">
          <a:xfrm rot="21300000">
            <a:off x="1295400" y="5084763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01" name="Freeform 17"/>
          <p:cNvSpPr>
            <a:spLocks/>
          </p:cNvSpPr>
          <p:nvPr/>
        </p:nvSpPr>
        <p:spPr bwMode="auto">
          <a:xfrm rot="480000">
            <a:off x="741363" y="3644900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03" name="Freeform 19"/>
          <p:cNvSpPr>
            <a:spLocks/>
          </p:cNvSpPr>
          <p:nvPr/>
        </p:nvSpPr>
        <p:spPr bwMode="auto">
          <a:xfrm rot="4651772">
            <a:off x="1477963" y="3589337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04" name="Freeform 20"/>
          <p:cNvSpPr>
            <a:spLocks/>
          </p:cNvSpPr>
          <p:nvPr/>
        </p:nvSpPr>
        <p:spPr bwMode="auto">
          <a:xfrm rot="4651772" flipH="1" flipV="1">
            <a:off x="1674813" y="3648075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05" name="Line 21"/>
          <p:cNvSpPr>
            <a:spLocks noChangeShapeType="1"/>
          </p:cNvSpPr>
          <p:nvPr/>
        </p:nvSpPr>
        <p:spPr bwMode="auto">
          <a:xfrm rot="19200000">
            <a:off x="7451725" y="3427413"/>
            <a:ext cx="0" cy="230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06" name="Line 22"/>
          <p:cNvSpPr>
            <a:spLocks noChangeShapeType="1"/>
          </p:cNvSpPr>
          <p:nvPr/>
        </p:nvSpPr>
        <p:spPr bwMode="auto">
          <a:xfrm rot="1800000" flipV="1">
            <a:off x="7380288" y="3429000"/>
            <a:ext cx="0" cy="2160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07" name="Freeform 23"/>
          <p:cNvSpPr>
            <a:spLocks/>
          </p:cNvSpPr>
          <p:nvPr/>
        </p:nvSpPr>
        <p:spPr bwMode="auto">
          <a:xfrm rot="540000">
            <a:off x="6659563" y="3500438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09" name="Freeform 25"/>
          <p:cNvSpPr>
            <a:spLocks/>
          </p:cNvSpPr>
          <p:nvPr/>
        </p:nvSpPr>
        <p:spPr bwMode="auto">
          <a:xfrm rot="4651772">
            <a:off x="7507288" y="3605212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10" name="Freeform 26"/>
          <p:cNvSpPr>
            <a:spLocks/>
          </p:cNvSpPr>
          <p:nvPr/>
        </p:nvSpPr>
        <p:spPr bwMode="auto">
          <a:xfrm rot="4651772" flipH="1" flipV="1">
            <a:off x="7742238" y="3590925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11" name="Text Box 27"/>
          <p:cNvSpPr txBox="1">
            <a:spLocks noChangeArrowheads="1"/>
          </p:cNvSpPr>
          <p:nvPr/>
        </p:nvSpPr>
        <p:spPr bwMode="auto">
          <a:xfrm>
            <a:off x="8172450" y="5373688"/>
            <a:ext cx="336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000000"/>
                </a:solidFill>
              </a:rPr>
              <a:t>Y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3212" name="Text Box 28"/>
          <p:cNvSpPr txBox="1">
            <a:spLocks noChangeArrowheads="1"/>
          </p:cNvSpPr>
          <p:nvPr/>
        </p:nvSpPr>
        <p:spPr bwMode="auto">
          <a:xfrm>
            <a:off x="6516688" y="5373688"/>
            <a:ext cx="403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000000"/>
                </a:solidFill>
              </a:rPr>
              <a:t>R'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3213" name="Text Box 29"/>
          <p:cNvSpPr txBox="1">
            <a:spLocks noChangeArrowheads="1"/>
          </p:cNvSpPr>
          <p:nvPr/>
        </p:nvSpPr>
        <p:spPr bwMode="auto">
          <a:xfrm>
            <a:off x="6156325" y="3284538"/>
            <a:ext cx="565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3</a:t>
            </a:r>
            <a:r>
              <a:rPr lang="en-US" altLang="ru-RU">
                <a:solidFill>
                  <a:srgbClr val="000000"/>
                </a:solidFill>
              </a:rPr>
              <a:t>2</a:t>
            </a:r>
            <a:r>
              <a:rPr lang="ru-RU" altLang="ru-RU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3214" name="Text Box 30"/>
          <p:cNvSpPr txBox="1">
            <a:spLocks noChangeArrowheads="1"/>
          </p:cNvSpPr>
          <p:nvPr/>
        </p:nvSpPr>
        <p:spPr bwMode="auto">
          <a:xfrm>
            <a:off x="7740650" y="3141663"/>
            <a:ext cx="438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33215" name="Freeform 31"/>
          <p:cNvSpPr>
            <a:spLocks/>
          </p:cNvSpPr>
          <p:nvPr/>
        </p:nvSpPr>
        <p:spPr bwMode="auto">
          <a:xfrm rot="2292398">
            <a:off x="8172450" y="3716338"/>
            <a:ext cx="865188" cy="239712"/>
          </a:xfrm>
          <a:custGeom>
            <a:avLst/>
            <a:gdLst>
              <a:gd name="T0" fmla="*/ 0 w 1008"/>
              <a:gd name="T1" fmla="*/ 194 h 194"/>
              <a:gd name="T2" fmla="*/ 1008 w 1008"/>
              <a:gd name="T3" fmla="*/ 194 h 194"/>
              <a:gd name="T4" fmla="*/ 672 w 1008"/>
              <a:gd name="T5" fmla="*/ 0 h 194"/>
              <a:gd name="T6" fmla="*/ 674 w 1008"/>
              <a:gd name="T7" fmla="*/ 94 h 194"/>
              <a:gd name="T8" fmla="*/ 0 w 1008"/>
              <a:gd name="T9" fmla="*/ 94 h 194"/>
              <a:gd name="T10" fmla="*/ 0 w 1008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94">
                <a:moveTo>
                  <a:pt x="0" y="194"/>
                </a:moveTo>
                <a:lnTo>
                  <a:pt x="1008" y="194"/>
                </a:lnTo>
                <a:lnTo>
                  <a:pt x="672" y="0"/>
                </a:lnTo>
                <a:lnTo>
                  <a:pt x="674" y="94"/>
                </a:lnTo>
                <a:lnTo>
                  <a:pt x="0" y="94"/>
                </a:lnTo>
                <a:lnTo>
                  <a:pt x="0" y="194"/>
                </a:lnTo>
                <a:close/>
              </a:path>
            </a:pathLst>
          </a:custGeom>
          <a:solidFill>
            <a:srgbClr val="FF00FF"/>
          </a:solidFill>
          <a:ln w="254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16" name="Freeform 32"/>
          <p:cNvSpPr>
            <a:spLocks/>
          </p:cNvSpPr>
          <p:nvPr/>
        </p:nvSpPr>
        <p:spPr bwMode="auto">
          <a:xfrm rot="2292398" flipH="1" flipV="1">
            <a:off x="5867400" y="5013325"/>
            <a:ext cx="865188" cy="239713"/>
          </a:xfrm>
          <a:custGeom>
            <a:avLst/>
            <a:gdLst>
              <a:gd name="T0" fmla="*/ 0 w 1008"/>
              <a:gd name="T1" fmla="*/ 194 h 194"/>
              <a:gd name="T2" fmla="*/ 1008 w 1008"/>
              <a:gd name="T3" fmla="*/ 194 h 194"/>
              <a:gd name="T4" fmla="*/ 672 w 1008"/>
              <a:gd name="T5" fmla="*/ 0 h 194"/>
              <a:gd name="T6" fmla="*/ 674 w 1008"/>
              <a:gd name="T7" fmla="*/ 94 h 194"/>
              <a:gd name="T8" fmla="*/ 0 w 1008"/>
              <a:gd name="T9" fmla="*/ 94 h 194"/>
              <a:gd name="T10" fmla="*/ 0 w 1008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94">
                <a:moveTo>
                  <a:pt x="0" y="194"/>
                </a:moveTo>
                <a:lnTo>
                  <a:pt x="1008" y="194"/>
                </a:lnTo>
                <a:lnTo>
                  <a:pt x="672" y="0"/>
                </a:lnTo>
                <a:lnTo>
                  <a:pt x="674" y="94"/>
                </a:lnTo>
                <a:lnTo>
                  <a:pt x="0" y="94"/>
                </a:lnTo>
                <a:lnTo>
                  <a:pt x="0" y="194"/>
                </a:lnTo>
                <a:close/>
              </a:path>
            </a:pathLst>
          </a:custGeom>
          <a:solidFill>
            <a:srgbClr val="FF00FF"/>
          </a:solidFill>
          <a:ln w="254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17" name="AutoShape 33"/>
          <p:cNvSpPr>
            <a:spLocks noChangeArrowheads="1"/>
          </p:cNvSpPr>
          <p:nvPr/>
        </p:nvSpPr>
        <p:spPr bwMode="auto">
          <a:xfrm rot="5100000">
            <a:off x="2015332" y="4145756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18" name="AutoShape 34"/>
          <p:cNvSpPr>
            <a:spLocks noChangeArrowheads="1"/>
          </p:cNvSpPr>
          <p:nvPr/>
        </p:nvSpPr>
        <p:spPr bwMode="auto">
          <a:xfrm rot="15900000">
            <a:off x="288132" y="4328318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19" name="Line 35"/>
          <p:cNvSpPr>
            <a:spLocks noChangeShapeType="1"/>
          </p:cNvSpPr>
          <p:nvPr/>
        </p:nvSpPr>
        <p:spPr bwMode="auto">
          <a:xfrm rot="300000">
            <a:off x="7380288" y="3500438"/>
            <a:ext cx="0" cy="1944687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20" name="Freeform 36"/>
          <p:cNvSpPr>
            <a:spLocks/>
          </p:cNvSpPr>
          <p:nvPr/>
        </p:nvSpPr>
        <p:spPr bwMode="auto">
          <a:xfrm rot="480000" flipH="1" flipV="1">
            <a:off x="539750" y="3789363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21" name="Freeform 37"/>
          <p:cNvSpPr>
            <a:spLocks/>
          </p:cNvSpPr>
          <p:nvPr/>
        </p:nvSpPr>
        <p:spPr bwMode="auto">
          <a:xfrm rot="540000" flipH="1" flipV="1">
            <a:off x="6516688" y="3716338"/>
            <a:ext cx="374650" cy="339725"/>
          </a:xfrm>
          <a:custGeom>
            <a:avLst/>
            <a:gdLst>
              <a:gd name="T0" fmla="*/ 0 w 236"/>
              <a:gd name="T1" fmla="*/ 0 h 214"/>
              <a:gd name="T2" fmla="*/ 236 w 236"/>
              <a:gd name="T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214">
                <a:moveTo>
                  <a:pt x="0" y="0"/>
                </a:moveTo>
                <a:lnTo>
                  <a:pt x="236" y="21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22" name="AutoShape 38"/>
          <p:cNvSpPr>
            <a:spLocks noChangeArrowheads="1"/>
          </p:cNvSpPr>
          <p:nvPr/>
        </p:nvSpPr>
        <p:spPr bwMode="auto">
          <a:xfrm rot="11100000">
            <a:off x="7380288" y="2924175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23" name="AutoShape 39"/>
          <p:cNvSpPr>
            <a:spLocks noChangeArrowheads="1"/>
          </p:cNvSpPr>
          <p:nvPr/>
        </p:nvSpPr>
        <p:spPr bwMode="auto">
          <a:xfrm rot="300000">
            <a:off x="7164388" y="5373688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24" name="Text Box 40"/>
          <p:cNvSpPr txBox="1">
            <a:spLocks noChangeArrowheads="1"/>
          </p:cNvSpPr>
          <p:nvPr/>
        </p:nvSpPr>
        <p:spPr bwMode="auto">
          <a:xfrm>
            <a:off x="7143750" y="2965450"/>
            <a:ext cx="374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000000"/>
                </a:solidFill>
              </a:rPr>
              <a:t>5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3226" name="Line 42"/>
          <p:cNvSpPr>
            <a:spLocks noChangeShapeType="1"/>
          </p:cNvSpPr>
          <p:nvPr/>
        </p:nvSpPr>
        <p:spPr bwMode="auto">
          <a:xfrm rot="5700000">
            <a:off x="7344569" y="3536156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27" name="AutoShape 43"/>
          <p:cNvSpPr>
            <a:spLocks noChangeArrowheads="1"/>
          </p:cNvSpPr>
          <p:nvPr/>
        </p:nvSpPr>
        <p:spPr bwMode="auto">
          <a:xfrm rot="16500000">
            <a:off x="6263482" y="4148931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25" name="AutoShape 41"/>
          <p:cNvSpPr>
            <a:spLocks noChangeArrowheads="1"/>
          </p:cNvSpPr>
          <p:nvPr/>
        </p:nvSpPr>
        <p:spPr bwMode="auto">
          <a:xfrm rot="5700000">
            <a:off x="8316119" y="4318794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3228" name="Text Box 44"/>
          <p:cNvSpPr txBox="1">
            <a:spLocks noChangeArrowheads="1"/>
          </p:cNvSpPr>
          <p:nvPr/>
        </p:nvSpPr>
        <p:spPr bwMode="auto">
          <a:xfrm>
            <a:off x="8675688" y="4365625"/>
            <a:ext cx="438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000000"/>
                </a:solidFill>
              </a:rPr>
              <a:t>95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3229" name="Oval 45"/>
          <p:cNvSpPr>
            <a:spLocks noChangeArrowheads="1"/>
          </p:cNvSpPr>
          <p:nvPr/>
        </p:nvSpPr>
        <p:spPr bwMode="auto">
          <a:xfrm>
            <a:off x="1222375" y="47244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733230" name="Oval 46"/>
          <p:cNvSpPr>
            <a:spLocks noChangeArrowheads="1"/>
          </p:cNvSpPr>
          <p:nvPr/>
        </p:nvSpPr>
        <p:spPr bwMode="auto">
          <a:xfrm>
            <a:off x="900113" y="436562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733231" name="Text Box 47"/>
          <p:cNvSpPr txBox="1">
            <a:spLocks noChangeArrowheads="1"/>
          </p:cNvSpPr>
          <p:nvPr/>
        </p:nvSpPr>
        <p:spPr bwMode="auto">
          <a:xfrm>
            <a:off x="611188" y="6315075"/>
            <a:ext cx="13668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</a:rPr>
              <a:t>Андерсон</a:t>
            </a:r>
          </a:p>
        </p:txBody>
      </p:sp>
      <p:sp>
        <p:nvSpPr>
          <p:cNvPr id="733232" name="Text Box 48"/>
          <p:cNvSpPr txBox="1">
            <a:spLocks noChangeArrowheads="1"/>
          </p:cNvSpPr>
          <p:nvPr/>
        </p:nvSpPr>
        <p:spPr bwMode="auto">
          <a:xfrm>
            <a:off x="6659563" y="6308725"/>
            <a:ext cx="1038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Ридель</a:t>
            </a:r>
          </a:p>
        </p:txBody>
      </p:sp>
      <p:sp>
        <p:nvSpPr>
          <p:cNvPr id="733233" name="Text Box 49"/>
          <p:cNvSpPr txBox="1">
            <a:spLocks noChangeArrowheads="1"/>
          </p:cNvSpPr>
          <p:nvPr/>
        </p:nvSpPr>
        <p:spPr bwMode="auto">
          <a:xfrm>
            <a:off x="4356100" y="2420938"/>
            <a:ext cx="1905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1. Тип 2 скола?</a:t>
            </a:r>
          </a:p>
        </p:txBody>
      </p:sp>
      <p:sp>
        <p:nvSpPr>
          <p:cNvPr id="733234" name="Line 50"/>
          <p:cNvSpPr>
            <a:spLocks noChangeShapeType="1"/>
          </p:cNvSpPr>
          <p:nvPr/>
        </p:nvSpPr>
        <p:spPr bwMode="auto">
          <a:xfrm>
            <a:off x="4356100" y="2276475"/>
            <a:ext cx="0" cy="4508500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3235" name="Text Box 51"/>
          <p:cNvSpPr txBox="1">
            <a:spLocks noChangeArrowheads="1"/>
          </p:cNvSpPr>
          <p:nvPr/>
        </p:nvSpPr>
        <p:spPr bwMode="auto">
          <a:xfrm>
            <a:off x="4356100" y="3001963"/>
            <a:ext cx="133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2. Угол 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33236" name="Text Box 52"/>
          <p:cNvSpPr txBox="1">
            <a:spLocks noChangeArrowheads="1"/>
          </p:cNvSpPr>
          <p:nvPr/>
        </p:nvSpPr>
        <p:spPr bwMode="auto">
          <a:xfrm>
            <a:off x="4356100" y="3603625"/>
            <a:ext cx="2078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</a:rPr>
              <a:t>3. Ориентировка</a:t>
            </a:r>
          </a:p>
          <a:p>
            <a:r>
              <a:rPr lang="ru-RU" altLang="ru-RU">
                <a:solidFill>
                  <a:srgbClr val="000000"/>
                </a:solidFill>
                <a:latin typeface="Arial Narrow" panose="020B0606020202030204" pitchFamily="34" charset="0"/>
              </a:rPr>
              <a:t>отрывов?</a:t>
            </a:r>
          </a:p>
        </p:txBody>
      </p:sp>
      <p:sp>
        <p:nvSpPr>
          <p:cNvPr id="733237" name="Oval 53"/>
          <p:cNvSpPr>
            <a:spLocks noChangeArrowheads="1"/>
          </p:cNvSpPr>
          <p:nvPr/>
        </p:nvSpPr>
        <p:spPr bwMode="auto">
          <a:xfrm>
            <a:off x="5724525" y="3068638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733238" name="Oval 54"/>
          <p:cNvSpPr>
            <a:spLocks noChangeArrowheads="1"/>
          </p:cNvSpPr>
          <p:nvPr/>
        </p:nvSpPr>
        <p:spPr bwMode="auto">
          <a:xfrm>
            <a:off x="7070725" y="38608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000000"/>
                </a:solidFill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5" grpId="0" animBg="1"/>
      <p:bldP spid="733196" grpId="0"/>
      <p:bldP spid="733197" grpId="0" animBg="1"/>
      <p:bldP spid="733198" grpId="0"/>
      <p:bldP spid="733199" grpId="0" animBg="1"/>
      <p:bldP spid="733200" grpId="0" animBg="1"/>
      <p:bldP spid="733212" grpId="0"/>
      <p:bldP spid="733217" grpId="0" animBg="1"/>
      <p:bldP spid="733218" grpId="0" animBg="1"/>
      <p:bldP spid="733219" grpId="0" animBg="1"/>
      <p:bldP spid="733222" grpId="0" animBg="1"/>
      <p:bldP spid="733223" grpId="0" animBg="1"/>
      <p:bldP spid="733224" grpId="0"/>
      <p:bldP spid="733226" grpId="0" animBg="1"/>
      <p:bldP spid="733227" grpId="0" animBg="1"/>
      <p:bldP spid="733225" grpId="0" animBg="1"/>
      <p:bldP spid="733228" grpId="0"/>
      <p:bldP spid="733229" grpId="0" animBg="1"/>
      <p:bldP spid="733230" grpId="0" animBg="1"/>
      <p:bldP spid="733233" grpId="0"/>
      <p:bldP spid="733235" grpId="0"/>
      <p:bldP spid="733236" grpId="0"/>
      <p:bldP spid="733237" grpId="0" animBg="1"/>
      <p:bldP spid="73323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901" name="Group 45"/>
          <p:cNvGrpSpPr>
            <a:grpSpLocks/>
          </p:cNvGrpSpPr>
          <p:nvPr/>
        </p:nvGrpSpPr>
        <p:grpSpPr bwMode="auto">
          <a:xfrm>
            <a:off x="179388" y="260350"/>
            <a:ext cx="4016375" cy="4032250"/>
            <a:chOff x="216" y="210"/>
            <a:chExt cx="2530" cy="2540"/>
          </a:xfrm>
        </p:grpSpPr>
        <p:sp>
          <p:nvSpPr>
            <p:cNvPr id="761861" name="Oval 5"/>
            <p:cNvSpPr>
              <a:spLocks noChangeArrowheads="1"/>
            </p:cNvSpPr>
            <p:nvPr/>
          </p:nvSpPr>
          <p:spPr bwMode="auto">
            <a:xfrm flipH="1">
              <a:off x="335" y="379"/>
              <a:ext cx="2278" cy="22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761862" name="Text Box 6"/>
            <p:cNvSpPr txBox="1">
              <a:spLocks noChangeArrowheads="1"/>
            </p:cNvSpPr>
            <p:nvPr/>
          </p:nvSpPr>
          <p:spPr bwMode="auto">
            <a:xfrm>
              <a:off x="2653" y="1372"/>
              <a:ext cx="9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761863" name="Text Box 7"/>
            <p:cNvSpPr txBox="1">
              <a:spLocks noChangeArrowheads="1"/>
            </p:cNvSpPr>
            <p:nvPr/>
          </p:nvSpPr>
          <p:spPr bwMode="auto">
            <a:xfrm>
              <a:off x="216" y="1389"/>
              <a:ext cx="7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З</a:t>
              </a:r>
            </a:p>
          </p:txBody>
        </p:sp>
        <p:sp>
          <p:nvSpPr>
            <p:cNvPr id="761864" name="Text Box 8"/>
            <p:cNvSpPr txBox="1">
              <a:spLocks noChangeArrowheads="1"/>
            </p:cNvSpPr>
            <p:nvPr/>
          </p:nvSpPr>
          <p:spPr bwMode="auto">
            <a:xfrm>
              <a:off x="1427" y="210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С</a:t>
              </a:r>
            </a:p>
          </p:txBody>
        </p:sp>
        <p:sp>
          <p:nvSpPr>
            <p:cNvPr id="761865" name="Text Box 9"/>
            <p:cNvSpPr txBox="1">
              <a:spLocks noChangeArrowheads="1"/>
            </p:cNvSpPr>
            <p:nvPr/>
          </p:nvSpPr>
          <p:spPr bwMode="auto">
            <a:xfrm>
              <a:off x="1387" y="2597"/>
              <a:ext cx="13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Ю</a:t>
              </a:r>
            </a:p>
          </p:txBody>
        </p:sp>
        <p:sp>
          <p:nvSpPr>
            <p:cNvPr id="761866" name="Line 10"/>
            <p:cNvSpPr>
              <a:spLocks noChangeShapeType="1"/>
            </p:cNvSpPr>
            <p:nvPr/>
          </p:nvSpPr>
          <p:spPr bwMode="auto">
            <a:xfrm>
              <a:off x="343" y="1480"/>
              <a:ext cx="2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867" name="Line 11"/>
            <p:cNvSpPr>
              <a:spLocks noChangeShapeType="1"/>
            </p:cNvSpPr>
            <p:nvPr/>
          </p:nvSpPr>
          <p:spPr bwMode="auto">
            <a:xfrm>
              <a:off x="1477" y="379"/>
              <a:ext cx="0" cy="2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870" name="Oval 14"/>
            <p:cNvSpPr>
              <a:spLocks noChangeAspect="1" noChangeArrowheads="1"/>
            </p:cNvSpPr>
            <p:nvPr/>
          </p:nvSpPr>
          <p:spPr bwMode="auto">
            <a:xfrm>
              <a:off x="657" y="754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1" name="Oval 15"/>
            <p:cNvSpPr>
              <a:spLocks noChangeAspect="1" noChangeArrowheads="1"/>
            </p:cNvSpPr>
            <p:nvPr/>
          </p:nvSpPr>
          <p:spPr bwMode="auto">
            <a:xfrm>
              <a:off x="839" y="709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2" name="Oval 16"/>
            <p:cNvSpPr>
              <a:spLocks noChangeAspect="1" noChangeArrowheads="1"/>
            </p:cNvSpPr>
            <p:nvPr/>
          </p:nvSpPr>
          <p:spPr bwMode="auto">
            <a:xfrm>
              <a:off x="793" y="799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3" name="Oval 17"/>
            <p:cNvSpPr>
              <a:spLocks noChangeAspect="1" noChangeArrowheads="1"/>
            </p:cNvSpPr>
            <p:nvPr/>
          </p:nvSpPr>
          <p:spPr bwMode="auto">
            <a:xfrm>
              <a:off x="702" y="844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4" name="Oval 18"/>
            <p:cNvSpPr>
              <a:spLocks noChangeAspect="1" noChangeArrowheads="1"/>
            </p:cNvSpPr>
            <p:nvPr/>
          </p:nvSpPr>
          <p:spPr bwMode="auto">
            <a:xfrm>
              <a:off x="748" y="708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5" name="Oval 19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7" name="Oval 21"/>
            <p:cNvSpPr>
              <a:spLocks noChangeAspect="1" noChangeArrowheads="1"/>
            </p:cNvSpPr>
            <p:nvPr/>
          </p:nvSpPr>
          <p:spPr bwMode="auto">
            <a:xfrm>
              <a:off x="1655" y="1525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8" name="Oval 22"/>
            <p:cNvSpPr>
              <a:spLocks noChangeAspect="1" noChangeArrowheads="1"/>
            </p:cNvSpPr>
            <p:nvPr/>
          </p:nvSpPr>
          <p:spPr bwMode="auto">
            <a:xfrm>
              <a:off x="1655" y="1616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9" name="Oval 23"/>
            <p:cNvSpPr>
              <a:spLocks noChangeAspect="1" noChangeArrowheads="1"/>
            </p:cNvSpPr>
            <p:nvPr/>
          </p:nvSpPr>
          <p:spPr bwMode="auto">
            <a:xfrm>
              <a:off x="1610" y="1661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80" name="Oval 24"/>
            <p:cNvSpPr>
              <a:spLocks noChangeAspect="1" noChangeArrowheads="1"/>
            </p:cNvSpPr>
            <p:nvPr/>
          </p:nvSpPr>
          <p:spPr bwMode="auto">
            <a:xfrm>
              <a:off x="1519" y="1661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81" name="Text Box 25"/>
            <p:cNvSpPr txBox="1">
              <a:spLocks noChangeArrowheads="1"/>
            </p:cNvSpPr>
            <p:nvPr/>
          </p:nvSpPr>
          <p:spPr bwMode="auto">
            <a:xfrm>
              <a:off x="930" y="799"/>
              <a:ext cx="132" cy="21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1882" name="Text Box 26"/>
            <p:cNvSpPr txBox="1">
              <a:spLocks noChangeArrowheads="1"/>
            </p:cNvSpPr>
            <p:nvPr/>
          </p:nvSpPr>
          <p:spPr bwMode="auto">
            <a:xfrm>
              <a:off x="1791" y="1616"/>
              <a:ext cx="132" cy="21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1895" name="Oval 39"/>
            <p:cNvSpPr>
              <a:spLocks noChangeAspect="1" noChangeArrowheads="1"/>
            </p:cNvSpPr>
            <p:nvPr/>
          </p:nvSpPr>
          <p:spPr bwMode="auto">
            <a:xfrm>
              <a:off x="1838" y="935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96" name="Oval 40"/>
            <p:cNvSpPr>
              <a:spLocks noChangeAspect="1" noChangeArrowheads="1"/>
            </p:cNvSpPr>
            <p:nvPr/>
          </p:nvSpPr>
          <p:spPr bwMode="auto">
            <a:xfrm>
              <a:off x="1928" y="890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97" name="Oval 41"/>
            <p:cNvSpPr>
              <a:spLocks noChangeAspect="1" noChangeArrowheads="1"/>
            </p:cNvSpPr>
            <p:nvPr/>
          </p:nvSpPr>
          <p:spPr bwMode="auto">
            <a:xfrm>
              <a:off x="1928" y="981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98" name="Oval 42"/>
            <p:cNvSpPr>
              <a:spLocks noChangeAspect="1" noChangeArrowheads="1"/>
            </p:cNvSpPr>
            <p:nvPr/>
          </p:nvSpPr>
          <p:spPr bwMode="auto">
            <a:xfrm>
              <a:off x="1883" y="1026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99" name="Oval 43"/>
            <p:cNvSpPr>
              <a:spLocks noChangeAspect="1" noChangeArrowheads="1"/>
            </p:cNvSpPr>
            <p:nvPr/>
          </p:nvSpPr>
          <p:spPr bwMode="auto">
            <a:xfrm>
              <a:off x="1792" y="1026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900" name="Text Box 44"/>
            <p:cNvSpPr txBox="1">
              <a:spLocks noChangeArrowheads="1"/>
            </p:cNvSpPr>
            <p:nvPr/>
          </p:nvSpPr>
          <p:spPr bwMode="auto">
            <a:xfrm>
              <a:off x="2064" y="981"/>
              <a:ext cx="132" cy="21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761964" name="Group 108"/>
          <p:cNvGrpSpPr>
            <a:grpSpLocks/>
          </p:cNvGrpSpPr>
          <p:nvPr/>
        </p:nvGrpSpPr>
        <p:grpSpPr bwMode="auto">
          <a:xfrm>
            <a:off x="4386263" y="1773238"/>
            <a:ext cx="4649787" cy="4392612"/>
            <a:chOff x="2674" y="1480"/>
            <a:chExt cx="2929" cy="2767"/>
          </a:xfrm>
        </p:grpSpPr>
        <p:sp>
          <p:nvSpPr>
            <p:cNvPr id="761903" name="Oval 47"/>
            <p:cNvSpPr>
              <a:spLocks noChangeArrowheads="1"/>
            </p:cNvSpPr>
            <p:nvPr/>
          </p:nvSpPr>
          <p:spPr bwMode="auto">
            <a:xfrm flipH="1">
              <a:off x="3017" y="1670"/>
              <a:ext cx="2461" cy="237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761904" name="Text Box 48"/>
            <p:cNvSpPr txBox="1">
              <a:spLocks noChangeArrowheads="1"/>
            </p:cNvSpPr>
            <p:nvPr/>
          </p:nvSpPr>
          <p:spPr bwMode="auto">
            <a:xfrm>
              <a:off x="5511" y="2777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761905" name="Text Box 49"/>
            <p:cNvSpPr txBox="1">
              <a:spLocks noChangeArrowheads="1"/>
            </p:cNvSpPr>
            <p:nvPr/>
          </p:nvSpPr>
          <p:spPr bwMode="auto">
            <a:xfrm>
              <a:off x="2892" y="2777"/>
              <a:ext cx="7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З</a:t>
              </a:r>
            </a:p>
          </p:txBody>
        </p:sp>
        <p:sp>
          <p:nvSpPr>
            <p:cNvPr id="761906" name="Text Box 50"/>
            <p:cNvSpPr txBox="1">
              <a:spLocks noChangeArrowheads="1"/>
            </p:cNvSpPr>
            <p:nvPr/>
          </p:nvSpPr>
          <p:spPr bwMode="auto">
            <a:xfrm>
              <a:off x="4194" y="1480"/>
              <a:ext cx="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С</a:t>
              </a:r>
            </a:p>
          </p:txBody>
        </p:sp>
        <p:sp>
          <p:nvSpPr>
            <p:cNvPr id="761907" name="Text Box 51"/>
            <p:cNvSpPr txBox="1">
              <a:spLocks noChangeArrowheads="1"/>
            </p:cNvSpPr>
            <p:nvPr/>
          </p:nvSpPr>
          <p:spPr bwMode="auto">
            <a:xfrm>
              <a:off x="4195" y="4093"/>
              <a:ext cx="1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Ю</a:t>
              </a:r>
            </a:p>
          </p:txBody>
        </p:sp>
        <p:sp>
          <p:nvSpPr>
            <p:cNvPr id="761908" name="Line 52"/>
            <p:cNvSpPr>
              <a:spLocks noChangeShapeType="1"/>
            </p:cNvSpPr>
            <p:nvPr/>
          </p:nvSpPr>
          <p:spPr bwMode="auto">
            <a:xfrm>
              <a:off x="3026" y="2858"/>
              <a:ext cx="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909" name="Line 53"/>
            <p:cNvSpPr>
              <a:spLocks noChangeShapeType="1"/>
            </p:cNvSpPr>
            <p:nvPr/>
          </p:nvSpPr>
          <p:spPr bwMode="auto">
            <a:xfrm>
              <a:off x="4251" y="1670"/>
              <a:ext cx="0" cy="2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929" name="Freeform 73"/>
            <p:cNvSpPr>
              <a:spLocks noChangeAspect="1"/>
            </p:cNvSpPr>
            <p:nvPr/>
          </p:nvSpPr>
          <p:spPr bwMode="auto">
            <a:xfrm rot="-2776849">
              <a:off x="3343" y="2044"/>
              <a:ext cx="1061" cy="2399"/>
            </a:xfrm>
            <a:custGeom>
              <a:avLst/>
              <a:gdLst>
                <a:gd name="T0" fmla="*/ 436 w 436"/>
                <a:gd name="T1" fmla="*/ 0 h 1496"/>
                <a:gd name="T2" fmla="*/ 345 w 436"/>
                <a:gd name="T3" fmla="*/ 45 h 1496"/>
                <a:gd name="T4" fmla="*/ 191 w 436"/>
                <a:gd name="T5" fmla="*/ 179 h 1496"/>
                <a:gd name="T6" fmla="*/ 73 w 436"/>
                <a:gd name="T7" fmla="*/ 362 h 1496"/>
                <a:gd name="T8" fmla="*/ 17 w 436"/>
                <a:gd name="T9" fmla="*/ 551 h 1496"/>
                <a:gd name="T10" fmla="*/ 2 w 436"/>
                <a:gd name="T11" fmla="*/ 749 h 1496"/>
                <a:gd name="T12" fmla="*/ 32 w 436"/>
                <a:gd name="T13" fmla="*/ 989 h 1496"/>
                <a:gd name="T14" fmla="*/ 110 w 436"/>
                <a:gd name="T15" fmla="*/ 1202 h 1496"/>
                <a:gd name="T16" fmla="*/ 215 w 436"/>
                <a:gd name="T17" fmla="*/ 1346 h 1496"/>
                <a:gd name="T18" fmla="*/ 345 w 436"/>
                <a:gd name="T19" fmla="*/ 1451 h 1496"/>
                <a:gd name="T20" fmla="*/ 436 w 436"/>
                <a:gd name="T21" fmla="*/ 1496 h 1496"/>
                <a:gd name="T22" fmla="*/ 436 w 436"/>
                <a:gd name="T23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1496">
                  <a:moveTo>
                    <a:pt x="436" y="0"/>
                  </a:moveTo>
                  <a:lnTo>
                    <a:pt x="345" y="45"/>
                  </a:lnTo>
                  <a:cubicBezTo>
                    <a:pt x="304" y="75"/>
                    <a:pt x="236" y="126"/>
                    <a:pt x="191" y="179"/>
                  </a:cubicBezTo>
                  <a:cubicBezTo>
                    <a:pt x="146" y="232"/>
                    <a:pt x="102" y="300"/>
                    <a:pt x="73" y="362"/>
                  </a:cubicBezTo>
                  <a:cubicBezTo>
                    <a:pt x="44" y="424"/>
                    <a:pt x="29" y="487"/>
                    <a:pt x="17" y="551"/>
                  </a:cubicBezTo>
                  <a:cubicBezTo>
                    <a:pt x="5" y="615"/>
                    <a:pt x="0" y="676"/>
                    <a:pt x="2" y="749"/>
                  </a:cubicBezTo>
                  <a:cubicBezTo>
                    <a:pt x="4" y="822"/>
                    <a:pt x="14" y="914"/>
                    <a:pt x="32" y="989"/>
                  </a:cubicBezTo>
                  <a:cubicBezTo>
                    <a:pt x="50" y="1064"/>
                    <a:pt x="80" y="1143"/>
                    <a:pt x="110" y="1202"/>
                  </a:cubicBezTo>
                  <a:cubicBezTo>
                    <a:pt x="140" y="1261"/>
                    <a:pt x="176" y="1305"/>
                    <a:pt x="215" y="1346"/>
                  </a:cubicBezTo>
                  <a:cubicBezTo>
                    <a:pt x="254" y="1387"/>
                    <a:pt x="308" y="1426"/>
                    <a:pt x="345" y="1451"/>
                  </a:cubicBezTo>
                  <a:lnTo>
                    <a:pt x="436" y="14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954" name="Freeform 98"/>
            <p:cNvSpPr>
              <a:spLocks/>
            </p:cNvSpPr>
            <p:nvPr/>
          </p:nvSpPr>
          <p:spPr bwMode="auto">
            <a:xfrm rot="1053870" flipH="1">
              <a:off x="4247" y="1691"/>
              <a:ext cx="189" cy="2381"/>
            </a:xfrm>
            <a:custGeom>
              <a:avLst/>
              <a:gdLst>
                <a:gd name="T0" fmla="*/ 436 w 436"/>
                <a:gd name="T1" fmla="*/ 0 h 1496"/>
                <a:gd name="T2" fmla="*/ 345 w 436"/>
                <a:gd name="T3" fmla="*/ 45 h 1496"/>
                <a:gd name="T4" fmla="*/ 191 w 436"/>
                <a:gd name="T5" fmla="*/ 179 h 1496"/>
                <a:gd name="T6" fmla="*/ 73 w 436"/>
                <a:gd name="T7" fmla="*/ 362 h 1496"/>
                <a:gd name="T8" fmla="*/ 17 w 436"/>
                <a:gd name="T9" fmla="*/ 551 h 1496"/>
                <a:gd name="T10" fmla="*/ 2 w 436"/>
                <a:gd name="T11" fmla="*/ 749 h 1496"/>
                <a:gd name="T12" fmla="*/ 32 w 436"/>
                <a:gd name="T13" fmla="*/ 989 h 1496"/>
                <a:gd name="T14" fmla="*/ 110 w 436"/>
                <a:gd name="T15" fmla="*/ 1202 h 1496"/>
                <a:gd name="T16" fmla="*/ 215 w 436"/>
                <a:gd name="T17" fmla="*/ 1346 h 1496"/>
                <a:gd name="T18" fmla="*/ 345 w 436"/>
                <a:gd name="T19" fmla="*/ 1451 h 1496"/>
                <a:gd name="T20" fmla="*/ 436 w 436"/>
                <a:gd name="T21" fmla="*/ 1496 h 1496"/>
                <a:gd name="T22" fmla="*/ 436 w 436"/>
                <a:gd name="T23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1496">
                  <a:moveTo>
                    <a:pt x="436" y="0"/>
                  </a:moveTo>
                  <a:lnTo>
                    <a:pt x="345" y="45"/>
                  </a:lnTo>
                  <a:cubicBezTo>
                    <a:pt x="304" y="75"/>
                    <a:pt x="236" y="126"/>
                    <a:pt x="191" y="179"/>
                  </a:cubicBezTo>
                  <a:cubicBezTo>
                    <a:pt x="146" y="232"/>
                    <a:pt x="102" y="300"/>
                    <a:pt x="73" y="362"/>
                  </a:cubicBezTo>
                  <a:cubicBezTo>
                    <a:pt x="44" y="424"/>
                    <a:pt x="29" y="487"/>
                    <a:pt x="17" y="551"/>
                  </a:cubicBezTo>
                  <a:cubicBezTo>
                    <a:pt x="5" y="615"/>
                    <a:pt x="0" y="676"/>
                    <a:pt x="2" y="749"/>
                  </a:cubicBezTo>
                  <a:cubicBezTo>
                    <a:pt x="4" y="822"/>
                    <a:pt x="14" y="914"/>
                    <a:pt x="32" y="989"/>
                  </a:cubicBezTo>
                  <a:cubicBezTo>
                    <a:pt x="50" y="1064"/>
                    <a:pt x="80" y="1143"/>
                    <a:pt x="110" y="1202"/>
                  </a:cubicBezTo>
                  <a:cubicBezTo>
                    <a:pt x="140" y="1261"/>
                    <a:pt x="176" y="1305"/>
                    <a:pt x="215" y="1346"/>
                  </a:cubicBezTo>
                  <a:cubicBezTo>
                    <a:pt x="254" y="1387"/>
                    <a:pt x="308" y="1426"/>
                    <a:pt x="345" y="1451"/>
                  </a:cubicBezTo>
                  <a:lnTo>
                    <a:pt x="436" y="14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28575" cmpd="sng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955" name="Freeform 99"/>
            <p:cNvSpPr>
              <a:spLocks noChangeAspect="1"/>
            </p:cNvSpPr>
            <p:nvPr/>
          </p:nvSpPr>
          <p:spPr bwMode="auto">
            <a:xfrm rot="2731541">
              <a:off x="3674" y="1405"/>
              <a:ext cx="682" cy="2421"/>
            </a:xfrm>
            <a:custGeom>
              <a:avLst/>
              <a:gdLst>
                <a:gd name="T0" fmla="*/ 436 w 436"/>
                <a:gd name="T1" fmla="*/ 0 h 1496"/>
                <a:gd name="T2" fmla="*/ 345 w 436"/>
                <a:gd name="T3" fmla="*/ 45 h 1496"/>
                <a:gd name="T4" fmla="*/ 191 w 436"/>
                <a:gd name="T5" fmla="*/ 179 h 1496"/>
                <a:gd name="T6" fmla="*/ 73 w 436"/>
                <a:gd name="T7" fmla="*/ 362 h 1496"/>
                <a:gd name="T8" fmla="*/ 17 w 436"/>
                <a:gd name="T9" fmla="*/ 551 h 1496"/>
                <a:gd name="T10" fmla="*/ 2 w 436"/>
                <a:gd name="T11" fmla="*/ 749 h 1496"/>
                <a:gd name="T12" fmla="*/ 32 w 436"/>
                <a:gd name="T13" fmla="*/ 989 h 1496"/>
                <a:gd name="T14" fmla="*/ 110 w 436"/>
                <a:gd name="T15" fmla="*/ 1202 h 1496"/>
                <a:gd name="T16" fmla="*/ 215 w 436"/>
                <a:gd name="T17" fmla="*/ 1346 h 1496"/>
                <a:gd name="T18" fmla="*/ 345 w 436"/>
                <a:gd name="T19" fmla="*/ 1451 h 1496"/>
                <a:gd name="T20" fmla="*/ 436 w 436"/>
                <a:gd name="T21" fmla="*/ 1496 h 1496"/>
                <a:gd name="T22" fmla="*/ 436 w 436"/>
                <a:gd name="T23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1496">
                  <a:moveTo>
                    <a:pt x="436" y="0"/>
                  </a:moveTo>
                  <a:lnTo>
                    <a:pt x="345" y="45"/>
                  </a:lnTo>
                  <a:cubicBezTo>
                    <a:pt x="304" y="75"/>
                    <a:pt x="236" y="126"/>
                    <a:pt x="191" y="179"/>
                  </a:cubicBezTo>
                  <a:cubicBezTo>
                    <a:pt x="146" y="232"/>
                    <a:pt x="102" y="300"/>
                    <a:pt x="73" y="362"/>
                  </a:cubicBezTo>
                  <a:cubicBezTo>
                    <a:pt x="44" y="424"/>
                    <a:pt x="29" y="487"/>
                    <a:pt x="17" y="551"/>
                  </a:cubicBezTo>
                  <a:cubicBezTo>
                    <a:pt x="5" y="615"/>
                    <a:pt x="0" y="676"/>
                    <a:pt x="2" y="749"/>
                  </a:cubicBezTo>
                  <a:cubicBezTo>
                    <a:pt x="4" y="822"/>
                    <a:pt x="14" y="914"/>
                    <a:pt x="32" y="989"/>
                  </a:cubicBezTo>
                  <a:cubicBezTo>
                    <a:pt x="50" y="1064"/>
                    <a:pt x="80" y="1143"/>
                    <a:pt x="110" y="1202"/>
                  </a:cubicBezTo>
                  <a:cubicBezTo>
                    <a:pt x="140" y="1261"/>
                    <a:pt x="176" y="1305"/>
                    <a:pt x="215" y="1346"/>
                  </a:cubicBezTo>
                  <a:cubicBezTo>
                    <a:pt x="254" y="1387"/>
                    <a:pt x="308" y="1426"/>
                    <a:pt x="345" y="1451"/>
                  </a:cubicBezTo>
                  <a:lnTo>
                    <a:pt x="436" y="14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1963" name="Group 107"/>
          <p:cNvGrpSpPr>
            <a:grpSpLocks/>
          </p:cNvGrpSpPr>
          <p:nvPr/>
        </p:nvGrpSpPr>
        <p:grpSpPr bwMode="auto">
          <a:xfrm>
            <a:off x="5360988" y="2457450"/>
            <a:ext cx="2187575" cy="3206750"/>
            <a:chOff x="3288" y="1911"/>
            <a:chExt cx="1378" cy="2020"/>
          </a:xfrm>
        </p:grpSpPr>
        <p:grpSp>
          <p:nvGrpSpPr>
            <p:cNvPr id="761961" name="Group 105"/>
            <p:cNvGrpSpPr>
              <a:grpSpLocks/>
            </p:cNvGrpSpPr>
            <p:nvPr/>
          </p:nvGrpSpPr>
          <p:grpSpPr bwMode="auto">
            <a:xfrm>
              <a:off x="3288" y="1911"/>
              <a:ext cx="1378" cy="2020"/>
              <a:chOff x="3288" y="1911"/>
              <a:chExt cx="1378" cy="2020"/>
            </a:xfrm>
          </p:grpSpPr>
          <p:sp>
            <p:nvSpPr>
              <p:cNvPr id="761952" name="Oval 96"/>
              <p:cNvSpPr>
                <a:spLocks noChangeArrowheads="1"/>
              </p:cNvSpPr>
              <p:nvPr/>
            </p:nvSpPr>
            <p:spPr bwMode="auto">
              <a:xfrm>
                <a:off x="3288" y="3361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1956" name="Oval 100"/>
              <p:cNvSpPr>
                <a:spLocks noChangeArrowheads="1"/>
              </p:cNvSpPr>
              <p:nvPr/>
            </p:nvSpPr>
            <p:spPr bwMode="auto">
              <a:xfrm>
                <a:off x="3946" y="3860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1957" name="Oval 101"/>
              <p:cNvSpPr>
                <a:spLocks noChangeArrowheads="1"/>
              </p:cNvSpPr>
              <p:nvPr/>
            </p:nvSpPr>
            <p:spPr bwMode="auto">
              <a:xfrm>
                <a:off x="4595" y="1911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1962" name="Group 106"/>
            <p:cNvGrpSpPr>
              <a:grpSpLocks/>
            </p:cNvGrpSpPr>
            <p:nvPr/>
          </p:nvGrpSpPr>
          <p:grpSpPr bwMode="auto">
            <a:xfrm>
              <a:off x="3321" y="1943"/>
              <a:ext cx="1307" cy="1954"/>
              <a:chOff x="3321" y="1943"/>
              <a:chExt cx="1307" cy="1954"/>
            </a:xfrm>
          </p:grpSpPr>
          <p:sp>
            <p:nvSpPr>
              <p:cNvPr id="761951" name="Freeform 95"/>
              <p:cNvSpPr>
                <a:spLocks/>
              </p:cNvSpPr>
              <p:nvPr/>
            </p:nvSpPr>
            <p:spPr bwMode="auto">
              <a:xfrm>
                <a:off x="3321" y="2850"/>
                <a:ext cx="931" cy="551"/>
              </a:xfrm>
              <a:custGeom>
                <a:avLst/>
                <a:gdLst>
                  <a:gd name="T0" fmla="*/ 0 w 931"/>
                  <a:gd name="T1" fmla="*/ 551 h 551"/>
                  <a:gd name="T2" fmla="*/ 931 w 931"/>
                  <a:gd name="T3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31" h="551">
                    <a:moveTo>
                      <a:pt x="0" y="551"/>
                    </a:moveTo>
                    <a:lnTo>
                      <a:pt x="931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58" name="Freeform 102"/>
              <p:cNvSpPr>
                <a:spLocks/>
              </p:cNvSpPr>
              <p:nvPr/>
            </p:nvSpPr>
            <p:spPr bwMode="auto">
              <a:xfrm>
                <a:off x="3982" y="2855"/>
                <a:ext cx="270" cy="1042"/>
              </a:xfrm>
              <a:custGeom>
                <a:avLst/>
                <a:gdLst>
                  <a:gd name="T0" fmla="*/ 0 w 270"/>
                  <a:gd name="T1" fmla="*/ 1042 h 1042"/>
                  <a:gd name="T2" fmla="*/ 270 w 270"/>
                  <a:gd name="T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0" h="1042">
                    <a:moveTo>
                      <a:pt x="0" y="1042"/>
                    </a:moveTo>
                    <a:lnTo>
                      <a:pt x="27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59" name="Freeform 103"/>
              <p:cNvSpPr>
                <a:spLocks/>
              </p:cNvSpPr>
              <p:nvPr/>
            </p:nvSpPr>
            <p:spPr bwMode="auto">
              <a:xfrm>
                <a:off x="4252" y="1943"/>
                <a:ext cx="376" cy="922"/>
              </a:xfrm>
              <a:custGeom>
                <a:avLst/>
                <a:gdLst>
                  <a:gd name="T0" fmla="*/ 376 w 376"/>
                  <a:gd name="T1" fmla="*/ 0 h 922"/>
                  <a:gd name="T2" fmla="*/ 0 w 376"/>
                  <a:gd name="T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6" h="922">
                    <a:moveTo>
                      <a:pt x="376" y="0"/>
                    </a:moveTo>
                    <a:lnTo>
                      <a:pt x="0" y="922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1960" name="Rectangle 104"/>
          <p:cNvSpPr>
            <a:spLocks noChangeArrowheads="1"/>
          </p:cNvSpPr>
          <p:nvPr/>
        </p:nvSpPr>
        <p:spPr bwMode="auto">
          <a:xfrm>
            <a:off x="6011863" y="44450"/>
            <a:ext cx="3059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5000"/>
              </a:lnSpc>
            </a:pPr>
            <a:r>
              <a:rPr lang="ru-RU" altLang="ru-RU" sz="2400">
                <a:solidFill>
                  <a:srgbClr val="000000"/>
                </a:solidFill>
                <a:effectLst/>
              </a:rPr>
              <a:t>Финальный тест 7</a:t>
            </a: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61965" name="Text Box 109"/>
          <p:cNvSpPr txBox="1">
            <a:spLocks noChangeArrowheads="1"/>
          </p:cNvSpPr>
          <p:nvPr/>
        </p:nvSpPr>
        <p:spPr bwMode="auto">
          <a:xfrm>
            <a:off x="3779838" y="539750"/>
            <a:ext cx="43211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Определите примерные элементы залегания групп трещин (1, 2, 3), показанных точками на диаграмме </a:t>
            </a:r>
            <a:r>
              <a:rPr lang="ru-RU" altLang="ru-RU">
                <a:solidFill>
                  <a:srgbClr val="000000"/>
                </a:solidFill>
              </a:rPr>
              <a:t>А</a:t>
            </a:r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761966" name="Text Box 110"/>
          <p:cNvSpPr txBox="1">
            <a:spLocks noChangeArrowheads="1"/>
          </p:cNvSpPr>
          <p:nvPr/>
        </p:nvSpPr>
        <p:spPr bwMode="auto">
          <a:xfrm>
            <a:off x="107950" y="4500563"/>
            <a:ext cx="417671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Определите примерные элементы залегания трещин (1, 2, 3), показанных дугами на диаграмме </a:t>
            </a:r>
            <a:r>
              <a:rPr lang="ru-RU" altLang="ru-RU">
                <a:solidFill>
                  <a:srgbClr val="000000"/>
                </a:solidFill>
              </a:rPr>
              <a:t>Б</a:t>
            </a:r>
            <a:r>
              <a:rPr lang="ru-RU" altLang="ru-RU" b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761970" name="Group 114"/>
          <p:cNvGrpSpPr>
            <a:grpSpLocks/>
          </p:cNvGrpSpPr>
          <p:nvPr/>
        </p:nvGrpSpPr>
        <p:grpSpPr bwMode="auto">
          <a:xfrm>
            <a:off x="5721350" y="2636838"/>
            <a:ext cx="1433513" cy="2016125"/>
            <a:chOff x="3515" y="2024"/>
            <a:chExt cx="903" cy="1270"/>
          </a:xfrm>
        </p:grpSpPr>
        <p:sp>
          <p:nvSpPr>
            <p:cNvPr id="761967" name="Text Box 111"/>
            <p:cNvSpPr txBox="1">
              <a:spLocks noChangeArrowheads="1"/>
            </p:cNvSpPr>
            <p:nvPr/>
          </p:nvSpPr>
          <p:spPr bwMode="auto">
            <a:xfrm>
              <a:off x="3515" y="2115"/>
              <a:ext cx="132" cy="2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1968" name="Text Box 112"/>
            <p:cNvSpPr txBox="1">
              <a:spLocks noChangeArrowheads="1"/>
            </p:cNvSpPr>
            <p:nvPr/>
          </p:nvSpPr>
          <p:spPr bwMode="auto">
            <a:xfrm>
              <a:off x="3969" y="2024"/>
              <a:ext cx="132" cy="2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1969" name="Text Box 113"/>
            <p:cNvSpPr txBox="1">
              <a:spLocks noChangeArrowheads="1"/>
            </p:cNvSpPr>
            <p:nvPr/>
          </p:nvSpPr>
          <p:spPr bwMode="auto">
            <a:xfrm>
              <a:off x="4286" y="3077"/>
              <a:ext cx="132" cy="2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761976" name="Group 120"/>
          <p:cNvGrpSpPr>
            <a:grpSpLocks/>
          </p:cNvGrpSpPr>
          <p:nvPr/>
        </p:nvGrpSpPr>
        <p:grpSpPr bwMode="auto">
          <a:xfrm>
            <a:off x="5505450" y="2781300"/>
            <a:ext cx="1938338" cy="2432050"/>
            <a:chOff x="3379" y="2115"/>
            <a:chExt cx="1221" cy="1532"/>
          </a:xfrm>
        </p:grpSpPr>
        <p:sp>
          <p:nvSpPr>
            <p:cNvPr id="761973" name="Text Box 117"/>
            <p:cNvSpPr txBox="1">
              <a:spLocks noChangeArrowheads="1"/>
            </p:cNvSpPr>
            <p:nvPr/>
          </p:nvSpPr>
          <p:spPr bwMode="auto">
            <a:xfrm>
              <a:off x="3379" y="3158"/>
              <a:ext cx="132" cy="2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1974" name="Text Box 118"/>
            <p:cNvSpPr txBox="1">
              <a:spLocks noChangeArrowheads="1"/>
            </p:cNvSpPr>
            <p:nvPr/>
          </p:nvSpPr>
          <p:spPr bwMode="auto">
            <a:xfrm>
              <a:off x="4468" y="2115"/>
              <a:ext cx="132" cy="2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1975" name="Text Box 119"/>
            <p:cNvSpPr txBox="1">
              <a:spLocks noChangeArrowheads="1"/>
            </p:cNvSpPr>
            <p:nvPr/>
          </p:nvSpPr>
          <p:spPr bwMode="auto">
            <a:xfrm>
              <a:off x="4014" y="3430"/>
              <a:ext cx="132" cy="2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761977" name="Text Box 121"/>
          <p:cNvSpPr txBox="1">
            <a:spLocks noChangeArrowheads="1"/>
          </p:cNvSpPr>
          <p:nvPr/>
        </p:nvSpPr>
        <p:spPr bwMode="auto">
          <a:xfrm>
            <a:off x="106363" y="5589588"/>
            <a:ext cx="511333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Определите примерные элементы залегания линий пересечения трещин (1, 2, 3), показанных стрелками на диаграмме </a:t>
            </a:r>
            <a:r>
              <a:rPr lang="ru-RU" altLang="ru-RU">
                <a:solidFill>
                  <a:srgbClr val="000000"/>
                </a:solidFill>
              </a:rPr>
              <a:t>Б</a:t>
            </a:r>
            <a:r>
              <a:rPr lang="ru-RU" altLang="ru-RU"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61978" name="Text Box 122"/>
          <p:cNvSpPr txBox="1">
            <a:spLocks noChangeArrowheads="1"/>
          </p:cNvSpPr>
          <p:nvPr/>
        </p:nvSpPr>
        <p:spPr bwMode="auto">
          <a:xfrm>
            <a:off x="1258888" y="382588"/>
            <a:ext cx="414337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761979" name="Text Box 123"/>
          <p:cNvSpPr txBox="1">
            <a:spLocks noChangeArrowheads="1"/>
          </p:cNvSpPr>
          <p:nvPr/>
        </p:nvSpPr>
        <p:spPr bwMode="auto">
          <a:xfrm>
            <a:off x="5940425" y="1989138"/>
            <a:ext cx="412750" cy="4667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966" grpId="0"/>
      <p:bldP spid="761977" grpId="0"/>
      <p:bldP spid="7619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97425"/>
            <a:ext cx="8964613" cy="1936750"/>
          </a:xfrm>
          <a:noFill/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Различают две основные модели образования разрывных нарушений под воздействием напряжений:</a:t>
            </a:r>
            <a:endParaRPr lang="en-US" altLang="ru-RU" sz="220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rgbClr val="000000"/>
                </a:solidFill>
                <a:effectLst/>
              </a:rPr>
              <a:t>Модель Кулона-Андерсона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– формирование систем разрывов в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механической обстановке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чистого сдвига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rgbClr val="000000"/>
                </a:solidFill>
                <a:effectLst/>
              </a:rPr>
              <a:t>Модель Риделя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– формирование систем разрывов в механической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обстановке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простого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сдвига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87132" name="Rectangle 28"/>
          <p:cNvSpPr>
            <a:spLocks noChangeArrowheads="1"/>
          </p:cNvSpPr>
          <p:nvPr/>
        </p:nvSpPr>
        <p:spPr bwMode="auto">
          <a:xfrm>
            <a:off x="900113" y="0"/>
            <a:ext cx="82438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2400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Модели формирования разрывных нарушений</a:t>
            </a:r>
          </a:p>
        </p:txBody>
      </p:sp>
      <p:sp>
        <p:nvSpPr>
          <p:cNvPr id="687133" name="Rectangle 29"/>
          <p:cNvSpPr>
            <a:spLocks noChangeArrowheads="1"/>
          </p:cNvSpPr>
          <p:nvPr/>
        </p:nvSpPr>
        <p:spPr bwMode="auto">
          <a:xfrm>
            <a:off x="0" y="549275"/>
            <a:ext cx="89646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191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2713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351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Для </a:t>
            </a: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образования разрывов со смещением необходимо преодолеть не только силу сцепления между зернами и силу трения между ними, но силу  трения между возникшими блоками горной породы.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605213" y="2420938"/>
            <a:ext cx="2065337" cy="1695450"/>
            <a:chOff x="2245" y="1661"/>
            <a:chExt cx="1301" cy="1068"/>
          </a:xfrm>
        </p:grpSpPr>
        <p:sp>
          <p:nvSpPr>
            <p:cNvPr id="687161" name="Rectangle 57" descr="Белый мрамор"/>
            <p:cNvSpPr>
              <a:spLocks noChangeAspect="1" noChangeArrowheads="1"/>
            </p:cNvSpPr>
            <p:nvPr/>
          </p:nvSpPr>
          <p:spPr bwMode="auto">
            <a:xfrm>
              <a:off x="2628" y="1961"/>
              <a:ext cx="543" cy="482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000"/>
            </a:p>
          </p:txBody>
        </p:sp>
        <p:sp>
          <p:nvSpPr>
            <p:cNvPr id="687162" name="AutoShape 58"/>
            <p:cNvSpPr>
              <a:spLocks noChangeAspect="1" noChangeArrowheads="1"/>
            </p:cNvSpPr>
            <p:nvPr/>
          </p:nvSpPr>
          <p:spPr bwMode="auto">
            <a:xfrm rot="5400000">
              <a:off x="2797" y="1780"/>
              <a:ext cx="208" cy="162"/>
            </a:xfrm>
            <a:prstGeom prst="rightArrow">
              <a:avLst>
                <a:gd name="adj1" fmla="val 50000"/>
                <a:gd name="adj2" fmla="val 32099"/>
              </a:avLst>
            </a:prstGeom>
            <a:solidFill>
              <a:srgbClr val="B2B2B2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63" name="AutoShape 59"/>
            <p:cNvSpPr>
              <a:spLocks noChangeAspect="1" noChangeArrowheads="1"/>
            </p:cNvSpPr>
            <p:nvPr/>
          </p:nvSpPr>
          <p:spPr bwMode="auto">
            <a:xfrm rot="16200000" flipV="1">
              <a:off x="2796" y="2466"/>
              <a:ext cx="209" cy="162"/>
            </a:xfrm>
            <a:prstGeom prst="rightArrow">
              <a:avLst>
                <a:gd name="adj1" fmla="val 50000"/>
                <a:gd name="adj2" fmla="val 32253"/>
              </a:avLst>
            </a:prstGeom>
            <a:solidFill>
              <a:srgbClr val="B2B2B2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64" name="AutoShape 60"/>
            <p:cNvSpPr>
              <a:spLocks noChangeAspect="1" noChangeArrowheads="1"/>
            </p:cNvSpPr>
            <p:nvPr/>
          </p:nvSpPr>
          <p:spPr bwMode="auto">
            <a:xfrm flipH="1">
              <a:off x="2315" y="2141"/>
              <a:ext cx="326" cy="144"/>
            </a:xfrm>
            <a:prstGeom prst="rightArrow">
              <a:avLst>
                <a:gd name="adj1" fmla="val 50000"/>
                <a:gd name="adj2" fmla="val 56597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65" name="AutoShape 61"/>
            <p:cNvSpPr>
              <a:spLocks noChangeAspect="1" noChangeArrowheads="1"/>
            </p:cNvSpPr>
            <p:nvPr/>
          </p:nvSpPr>
          <p:spPr bwMode="auto">
            <a:xfrm>
              <a:off x="3157" y="2138"/>
              <a:ext cx="326" cy="144"/>
            </a:xfrm>
            <a:prstGeom prst="rightArrow">
              <a:avLst>
                <a:gd name="adj1" fmla="val 50000"/>
                <a:gd name="adj2" fmla="val 56597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66" name="Rectangle 62"/>
            <p:cNvSpPr>
              <a:spLocks noChangeAspect="1" noChangeArrowheads="1"/>
            </p:cNvSpPr>
            <p:nvPr/>
          </p:nvSpPr>
          <p:spPr bwMode="auto">
            <a:xfrm>
              <a:off x="2926" y="1661"/>
              <a:ext cx="3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87167" name="Rectangle 63"/>
            <p:cNvSpPr>
              <a:spLocks noChangeAspect="1" noChangeArrowheads="1"/>
            </p:cNvSpPr>
            <p:nvPr/>
          </p:nvSpPr>
          <p:spPr bwMode="auto">
            <a:xfrm>
              <a:off x="2929" y="2441"/>
              <a:ext cx="3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87168" name="Rectangle 64"/>
            <p:cNvSpPr>
              <a:spLocks noChangeAspect="1" noChangeArrowheads="1"/>
            </p:cNvSpPr>
            <p:nvPr/>
          </p:nvSpPr>
          <p:spPr bwMode="auto">
            <a:xfrm>
              <a:off x="2245" y="1888"/>
              <a:ext cx="3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687169" name="Rectangle 65"/>
            <p:cNvSpPr>
              <a:spLocks noChangeAspect="1" noChangeArrowheads="1"/>
            </p:cNvSpPr>
            <p:nvPr/>
          </p:nvSpPr>
          <p:spPr bwMode="auto">
            <a:xfrm>
              <a:off x="3243" y="1888"/>
              <a:ext cx="3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687170" name="Line 66"/>
            <p:cNvSpPr>
              <a:spLocks noChangeAspect="1" noChangeShapeType="1"/>
            </p:cNvSpPr>
            <p:nvPr/>
          </p:nvSpPr>
          <p:spPr bwMode="auto">
            <a:xfrm rot="2700000">
              <a:off x="2899" y="1830"/>
              <a:ext cx="0" cy="7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171" name="AutoShape 67"/>
            <p:cNvSpPr>
              <a:spLocks noChangeAspect="1" noChangeArrowheads="1"/>
            </p:cNvSpPr>
            <p:nvPr/>
          </p:nvSpPr>
          <p:spPr bwMode="auto">
            <a:xfrm rot="18900000" flipH="1">
              <a:off x="2639" y="2173"/>
              <a:ext cx="252" cy="10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72" name="AutoShape 68"/>
            <p:cNvSpPr>
              <a:spLocks noChangeAspect="1" noChangeArrowheads="1"/>
            </p:cNvSpPr>
            <p:nvPr/>
          </p:nvSpPr>
          <p:spPr bwMode="auto">
            <a:xfrm rot="18900000" flipV="1">
              <a:off x="2919" y="2108"/>
              <a:ext cx="252" cy="10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73" name="Rectangle 69"/>
            <p:cNvSpPr>
              <a:spLocks noChangeAspect="1" noChangeArrowheads="1"/>
            </p:cNvSpPr>
            <p:nvPr/>
          </p:nvSpPr>
          <p:spPr bwMode="auto">
            <a:xfrm>
              <a:off x="2803" y="2232"/>
              <a:ext cx="4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</a:t>
              </a:r>
              <a:r>
                <a:rPr lang="en-US" altLang="ru-RU" sz="2400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max</a:t>
              </a:r>
              <a:endParaRPr lang="ru-RU" altLang="ru-RU" sz="2400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687174" name="Rectangle 70"/>
          <p:cNvSpPr>
            <a:spLocks noChangeArrowheads="1"/>
          </p:cNvSpPr>
          <p:nvPr/>
        </p:nvSpPr>
        <p:spPr bwMode="auto">
          <a:xfrm>
            <a:off x="5795963" y="2420938"/>
            <a:ext cx="3198812" cy="170816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ts val="300"/>
              </a:spcBef>
            </a:pPr>
            <a:r>
              <a:rPr lang="en-US" altLang="ru-RU" sz="2000" dirty="0">
                <a:solidFill>
                  <a:srgbClr val="000000"/>
                </a:solidFill>
                <a:latin typeface="Arial Black" panose="020B0A04020102020204" pitchFamily="34" charset="0"/>
              </a:rPr>
              <a:t>NB!</a:t>
            </a:r>
            <a:endParaRPr lang="ru-RU" altLang="ru-RU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Из-за сил внутреннего трения реальные трещины скалывания формируются под углом, меньшим 45</a:t>
            </a:r>
            <a:r>
              <a:rPr lang="en-US" altLang="ru-RU" sz="2000" dirty="0">
                <a:solidFill>
                  <a:srgbClr val="000000"/>
                </a:solidFill>
              </a:rPr>
              <a:t>°</a:t>
            </a:r>
            <a:r>
              <a:rPr lang="ru-RU" altLang="ru-RU" sz="2000" dirty="0">
                <a:solidFill>
                  <a:srgbClr val="000000"/>
                </a:solidFill>
              </a:rPr>
              <a:t> относительно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ru-RU" altLang="ru-RU" sz="2000" dirty="0" smtClean="0">
                <a:solidFill>
                  <a:srgbClr val="000000"/>
                </a:solidFill>
              </a:rPr>
              <a:t>направления </a:t>
            </a:r>
            <a:r>
              <a:rPr lang="ru-RU" altLang="ru-RU" sz="2000" dirty="0">
                <a:solidFill>
                  <a:srgbClr val="000000"/>
                </a:solidFill>
              </a:rPr>
              <a:t>сжатия!</a:t>
            </a:r>
          </a:p>
        </p:txBody>
      </p:sp>
      <p:sp>
        <p:nvSpPr>
          <p:cNvPr id="687175" name="Rectangle 71"/>
          <p:cNvSpPr>
            <a:spLocks noChangeArrowheads="1"/>
          </p:cNvSpPr>
          <p:nvPr/>
        </p:nvSpPr>
        <p:spPr bwMode="auto">
          <a:xfrm>
            <a:off x="179388" y="2565400"/>
            <a:ext cx="3346450" cy="150177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altLang="ru-RU" sz="2000" b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Максимальные тангенциальные напряжения возникают на площадках, ориентированных под 45      к нормальным напряжениям!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63938" y="620713"/>
            <a:ext cx="5580062" cy="2506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Механизм чистого сдвига был первоначально предложен Андерсоном (</a:t>
            </a:r>
            <a:r>
              <a:rPr lang="ru-RU" altLang="ru-RU" sz="220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Anderson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1905) для объяснения ориентировки разломов в трехосном поле напряжений  в однородной среде.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Этот механизм предполагает, что система сопряженных 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левых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и 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правых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сколов будет формироваться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симметрично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относительно направления сокращения под углом</a:t>
            </a:r>
            <a:r>
              <a:rPr lang="ru-RU" altLang="ru-RU" sz="220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90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-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)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где</a:t>
            </a:r>
            <a:r>
              <a:rPr lang="ru-RU" altLang="ru-RU" sz="220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</a:t>
            </a:r>
            <a:r>
              <a:rPr lang="ru-RU" altLang="ru-RU" sz="2200" i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 </a:t>
            </a: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– угол внутреннего трения.</a:t>
            </a:r>
          </a:p>
        </p:txBody>
      </p:sp>
      <p:sp>
        <p:nvSpPr>
          <p:cNvPr id="706573" name="Text Box 13"/>
          <p:cNvSpPr txBox="1">
            <a:spLocks noChangeArrowheads="1"/>
          </p:cNvSpPr>
          <p:nvPr/>
        </p:nvSpPr>
        <p:spPr bwMode="auto">
          <a:xfrm>
            <a:off x="0" y="4548188"/>
            <a:ext cx="91440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</a:rPr>
              <a:t>1</a:t>
            </a:r>
            <a:r>
              <a:rPr lang="ru-RU" altLang="ru-RU" b="0">
                <a:solidFill>
                  <a:srgbClr val="000000"/>
                </a:solidFill>
              </a:rPr>
              <a:t> – сопряженные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трещины скалывания</a:t>
            </a:r>
            <a:r>
              <a:rPr lang="ru-RU" altLang="ru-RU" b="0">
                <a:solidFill>
                  <a:srgbClr val="000000"/>
                </a:solidFill>
              </a:rPr>
              <a:t> образуют острый угол, биссектриса которого совпадает с направлением минимального главного нормального напряжения –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 </a:t>
            </a:r>
            <a:r>
              <a:rPr lang="ru-RU" altLang="ru-RU" b="0">
                <a:solidFill>
                  <a:srgbClr val="000000"/>
                </a:solidFill>
              </a:rPr>
              <a:t>(сжатия);</a:t>
            </a:r>
          </a:p>
        </p:txBody>
      </p:sp>
      <p:sp>
        <p:nvSpPr>
          <p:cNvPr id="706574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24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Модель Кулона – Андерсона</a:t>
            </a:r>
          </a:p>
        </p:txBody>
      </p:sp>
      <p:sp>
        <p:nvSpPr>
          <p:cNvPr id="706585" name="Rectangle 25"/>
          <p:cNvSpPr>
            <a:spLocks noChangeArrowheads="1"/>
          </p:cNvSpPr>
          <p:nvPr/>
        </p:nvSpPr>
        <p:spPr bwMode="auto">
          <a:xfrm>
            <a:off x="106363" y="692150"/>
            <a:ext cx="3457575" cy="352901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684213" y="12684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2555875" y="11255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163513" y="3678238"/>
            <a:ext cx="447675" cy="522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575" name="Text Box 15"/>
          <p:cNvSpPr txBox="1">
            <a:spLocks noChangeArrowheads="1"/>
          </p:cNvSpPr>
          <p:nvPr/>
        </p:nvSpPr>
        <p:spPr bwMode="auto">
          <a:xfrm>
            <a:off x="3060700" y="181927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06576" name="Text Box 16"/>
          <p:cNvSpPr txBox="1">
            <a:spLocks noChangeArrowheads="1"/>
          </p:cNvSpPr>
          <p:nvPr/>
        </p:nvSpPr>
        <p:spPr bwMode="auto">
          <a:xfrm>
            <a:off x="107950" y="242093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en-US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35150" y="69215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en-US" altLang="ru-RU" sz="2400" b="0" baseline="-25000">
              <a:solidFill>
                <a:srgbClr val="000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1673225" y="36449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400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en-US" altLang="ru-RU" sz="2400" b="0" baseline="-25000">
              <a:solidFill>
                <a:srgbClr val="000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706587" name="Line 27"/>
          <p:cNvSpPr>
            <a:spLocks noChangeShapeType="1"/>
          </p:cNvSpPr>
          <p:nvPr/>
        </p:nvSpPr>
        <p:spPr bwMode="auto">
          <a:xfrm>
            <a:off x="971550" y="1125538"/>
            <a:ext cx="1728788" cy="2519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88" name="Line 28"/>
          <p:cNvSpPr>
            <a:spLocks noChangeShapeType="1"/>
          </p:cNvSpPr>
          <p:nvPr/>
        </p:nvSpPr>
        <p:spPr bwMode="auto">
          <a:xfrm flipH="1">
            <a:off x="1116013" y="981075"/>
            <a:ext cx="1439862" cy="2808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90" name="Line 30"/>
          <p:cNvSpPr>
            <a:spLocks noChangeShapeType="1"/>
          </p:cNvSpPr>
          <p:nvPr/>
        </p:nvSpPr>
        <p:spPr bwMode="auto">
          <a:xfrm>
            <a:off x="1727200" y="1341438"/>
            <a:ext cx="142875" cy="2087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98638" y="1341438"/>
            <a:ext cx="142875" cy="2087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 rot="-180269">
            <a:off x="468313" y="22050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>
                <a:solidFill>
                  <a:srgbClr val="000000"/>
                </a:solidFill>
                <a:sym typeface="Symbol" panose="05050102010706020507" pitchFamily="18" charset="2"/>
              </a:rPr>
              <a:t></a:t>
            </a:r>
          </a:p>
        </p:txBody>
      </p:sp>
      <p:pic>
        <p:nvPicPr>
          <p:cNvPr id="706600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255838" y="1065213"/>
            <a:ext cx="1095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5233">
            <a:off x="1116013" y="1428750"/>
            <a:ext cx="968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2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/>
          <a:stretch>
            <a:fillRect/>
          </a:stretch>
        </p:blipFill>
        <p:spPr bwMode="auto">
          <a:xfrm rot="-2145233">
            <a:off x="1306513" y="1341438"/>
            <a:ext cx="968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3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446338" y="1125538"/>
            <a:ext cx="1095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4" name="AutoShape 44"/>
          <p:cNvSpPr>
            <a:spLocks noChangeAspect="1" noChangeArrowheads="1"/>
          </p:cNvSpPr>
          <p:nvPr/>
        </p:nvSpPr>
        <p:spPr bwMode="auto">
          <a:xfrm rot="5094589">
            <a:off x="1600994" y="800894"/>
            <a:ext cx="269875" cy="630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5" name="AutoShape 45"/>
          <p:cNvSpPr>
            <a:spLocks noChangeAspect="1" noChangeArrowheads="1"/>
          </p:cNvSpPr>
          <p:nvPr/>
        </p:nvSpPr>
        <p:spPr bwMode="auto">
          <a:xfrm rot="5094589" flipH="1" flipV="1">
            <a:off x="1799431" y="3325019"/>
            <a:ext cx="269875" cy="630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6" name="AutoShape 46"/>
          <p:cNvSpPr>
            <a:spLocks noChangeArrowheads="1"/>
          </p:cNvSpPr>
          <p:nvPr/>
        </p:nvSpPr>
        <p:spPr bwMode="auto">
          <a:xfrm rot="-147179">
            <a:off x="2700338" y="2274888"/>
            <a:ext cx="719137" cy="217487"/>
          </a:xfrm>
          <a:prstGeom prst="notchedRightArrow">
            <a:avLst>
              <a:gd name="adj1" fmla="val 50000"/>
              <a:gd name="adj2" fmla="val 82664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 rot="-147179" flipH="1" flipV="1">
            <a:off x="250825" y="2349500"/>
            <a:ext cx="719138" cy="217488"/>
          </a:xfrm>
          <a:prstGeom prst="notchedRightArrow">
            <a:avLst>
              <a:gd name="adj1" fmla="val 50000"/>
              <a:gd name="adj2" fmla="val 82664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9" name="Freeform 49"/>
          <p:cNvSpPr>
            <a:spLocks/>
          </p:cNvSpPr>
          <p:nvPr/>
        </p:nvSpPr>
        <p:spPr bwMode="auto">
          <a:xfrm>
            <a:off x="1555750" y="1816100"/>
            <a:ext cx="508000" cy="158750"/>
          </a:xfrm>
          <a:custGeom>
            <a:avLst/>
            <a:gdLst>
              <a:gd name="T0" fmla="*/ 320 w 320"/>
              <a:gd name="T1" fmla="*/ 74 h 100"/>
              <a:gd name="T2" fmla="*/ 154 w 320"/>
              <a:gd name="T3" fmla="*/ 4 h 100"/>
              <a:gd name="T4" fmla="*/ 0 w 320"/>
              <a:gd name="T5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0" h="100">
                <a:moveTo>
                  <a:pt x="320" y="74"/>
                </a:moveTo>
                <a:cubicBezTo>
                  <a:pt x="292" y="63"/>
                  <a:pt x="207" y="0"/>
                  <a:pt x="154" y="4"/>
                </a:cubicBezTo>
                <a:cubicBezTo>
                  <a:pt x="101" y="8"/>
                  <a:pt x="32" y="80"/>
                  <a:pt x="0" y="10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10" name="Text Box 50"/>
          <p:cNvSpPr txBox="1">
            <a:spLocks noChangeArrowheads="1"/>
          </p:cNvSpPr>
          <p:nvPr/>
        </p:nvSpPr>
        <p:spPr bwMode="auto">
          <a:xfrm>
            <a:off x="2268538" y="1557338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(90</a:t>
            </a:r>
            <a:r>
              <a:rPr lang="ru-RU" altLang="ru-RU" sz="1400">
                <a:solidFill>
                  <a:srgbClr val="000000"/>
                </a:solidFill>
                <a:sym typeface="Symbol" panose="05050102010706020507" pitchFamily="18" charset="2"/>
              </a:rPr>
              <a:t>–</a:t>
            </a:r>
            <a:r>
              <a:rPr lang="en-US" altLang="ru-RU" sz="140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sz="1400">
                <a:solidFill>
                  <a:srgbClr val="000000"/>
                </a:solidFill>
                <a:sym typeface="Symbol" panose="05050102010706020507" pitchFamily="18" charset="2"/>
              </a:rPr>
              <a:t>)</a:t>
            </a:r>
            <a:endParaRPr lang="en-US" altLang="ru-RU" sz="1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06612" name="Text Box 52"/>
          <p:cNvSpPr txBox="1">
            <a:spLocks noChangeArrowheads="1"/>
          </p:cNvSpPr>
          <p:nvPr/>
        </p:nvSpPr>
        <p:spPr bwMode="auto">
          <a:xfrm>
            <a:off x="2484438" y="3933825"/>
            <a:ext cx="2879725" cy="434975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Двухмерная модель "разрывов </a:t>
            </a:r>
            <a:r>
              <a:rPr lang="ru-RU" altLang="ru-RU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Андерсона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" (в плоскости 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1600" baseline="-25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1600" baseline="-25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3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grpSp>
        <p:nvGrpSpPr>
          <p:cNvPr id="706615" name="Group 55"/>
          <p:cNvGrpSpPr>
            <a:grpSpLocks/>
          </p:cNvGrpSpPr>
          <p:nvPr/>
        </p:nvGrpSpPr>
        <p:grpSpPr bwMode="auto">
          <a:xfrm>
            <a:off x="0" y="3141663"/>
            <a:ext cx="9144000" cy="2932112"/>
            <a:chOff x="0" y="1979"/>
            <a:chExt cx="5760" cy="1847"/>
          </a:xfrm>
        </p:grpSpPr>
        <p:sp>
          <p:nvSpPr>
            <p:cNvPr id="706568" name="Text Box 8"/>
            <p:cNvSpPr txBox="1">
              <a:spLocks noChangeArrowheads="1"/>
            </p:cNvSpPr>
            <p:nvPr/>
          </p:nvSpPr>
          <p:spPr bwMode="auto">
            <a:xfrm>
              <a:off x="1206" y="1979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706613" name="Text Box 53"/>
            <p:cNvSpPr txBox="1">
              <a:spLocks noChangeArrowheads="1"/>
            </p:cNvSpPr>
            <p:nvPr/>
          </p:nvSpPr>
          <p:spPr bwMode="auto">
            <a:xfrm>
              <a:off x="0" y="3430"/>
              <a:ext cx="576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ru-RU" altLang="ru-RU">
                  <a:solidFill>
                    <a:srgbClr val="000000"/>
                  </a:solidFill>
                </a:rPr>
                <a:t>2</a:t>
              </a:r>
              <a:r>
                <a:rPr lang="ru-RU" altLang="ru-RU" b="0">
                  <a:solidFill>
                    <a:srgbClr val="000000"/>
                  </a:solidFill>
                </a:rPr>
                <a:t> – </a:t>
              </a:r>
              <a:r>
                <a:rPr lang="ru-RU" altLang="ru-RU" b="0">
                  <a:solidFill>
                    <a:srgbClr val="000000"/>
                  </a:solidFill>
                  <a:latin typeface="Arial Black" panose="020B0A04020102020204" pitchFamily="34" charset="0"/>
                </a:rPr>
                <a:t>трещины отрыва</a:t>
              </a:r>
              <a:r>
                <a:rPr lang="ru-RU" altLang="ru-RU" b="0">
                  <a:solidFill>
                    <a:srgbClr val="000000"/>
                  </a:solidFill>
                </a:rPr>
                <a:t> образуются ортогонально к максимальному главному нормальному напряжению – </a:t>
              </a:r>
              <a:r>
                <a:rPr lang="ru-RU" altLang="ru-RU" b="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b="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1 </a:t>
              </a:r>
              <a:r>
                <a:rPr lang="ru-RU" altLang="ru-RU" b="0">
                  <a:solidFill>
                    <a:srgbClr val="000000"/>
                  </a:solidFill>
                </a:rPr>
                <a:t>(растяжению);</a:t>
              </a:r>
            </a:p>
          </p:txBody>
        </p:sp>
      </p:grpSp>
      <p:grpSp>
        <p:nvGrpSpPr>
          <p:cNvPr id="706616" name="Group 56"/>
          <p:cNvGrpSpPr>
            <a:grpSpLocks/>
          </p:cNvGrpSpPr>
          <p:nvPr/>
        </p:nvGrpSpPr>
        <p:grpSpPr bwMode="auto">
          <a:xfrm>
            <a:off x="0" y="2024063"/>
            <a:ext cx="9144000" cy="4697412"/>
            <a:chOff x="0" y="1275"/>
            <a:chExt cx="5760" cy="2959"/>
          </a:xfrm>
        </p:grpSpPr>
        <p:sp>
          <p:nvSpPr>
            <p:cNvPr id="706569" name="Text Box 9"/>
            <p:cNvSpPr txBox="1">
              <a:spLocks noChangeArrowheads="1"/>
            </p:cNvSpPr>
            <p:nvPr/>
          </p:nvSpPr>
          <p:spPr bwMode="auto">
            <a:xfrm>
              <a:off x="1429" y="1275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706614" name="Text Box 54"/>
            <p:cNvSpPr txBox="1">
              <a:spLocks noChangeArrowheads="1"/>
            </p:cNvSpPr>
            <p:nvPr/>
          </p:nvSpPr>
          <p:spPr bwMode="auto">
            <a:xfrm>
              <a:off x="0" y="3838"/>
              <a:ext cx="576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ru-RU" altLang="ru-RU">
                  <a:solidFill>
                    <a:srgbClr val="000000"/>
                  </a:solidFill>
                </a:rPr>
                <a:t>3</a:t>
              </a:r>
              <a:r>
                <a:rPr lang="ru-RU" altLang="ru-RU" b="0">
                  <a:solidFill>
                    <a:srgbClr val="000000"/>
                  </a:solidFill>
                </a:rPr>
                <a:t> – </a:t>
              </a:r>
              <a:r>
                <a:rPr lang="ru-RU" altLang="ru-RU" b="0">
                  <a:solidFill>
                    <a:srgbClr val="000000"/>
                  </a:solidFill>
                  <a:latin typeface="Arial Black" panose="020B0A04020102020204" pitchFamily="34" charset="0"/>
                </a:rPr>
                <a:t>структуры сжатия</a:t>
              </a:r>
              <a:r>
                <a:rPr lang="ru-RU" altLang="ru-RU" b="0">
                  <a:solidFill>
                    <a:srgbClr val="000000"/>
                  </a:solidFill>
                </a:rPr>
                <a:t> образуются ортогонально к минимальному главному нормальному напряжению – </a:t>
              </a:r>
              <a:r>
                <a:rPr lang="ru-RU" altLang="ru-RU" b="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</a:t>
              </a:r>
              <a:r>
                <a:rPr lang="ru-RU" altLang="ru-RU" b="0" baseline="-25000">
                  <a:solidFill>
                    <a:srgbClr val="0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3 </a:t>
              </a:r>
              <a:r>
                <a:rPr lang="ru-RU" altLang="ru-RU" b="0">
                  <a:solidFill>
                    <a:srgbClr val="000000"/>
                  </a:solidFill>
                </a:rPr>
                <a:t>(сжатию)</a:t>
              </a:r>
            </a:p>
          </p:txBody>
        </p:sp>
      </p:grpSp>
      <p:sp>
        <p:nvSpPr>
          <p:cNvPr id="706617" name="Line 57"/>
          <p:cNvSpPr>
            <a:spLocks noChangeShapeType="1"/>
          </p:cNvSpPr>
          <p:nvPr/>
        </p:nvSpPr>
        <p:spPr bwMode="auto">
          <a:xfrm flipV="1">
            <a:off x="1908175" y="1700213"/>
            <a:ext cx="431800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18" name="Text Box 58"/>
          <p:cNvSpPr txBox="1">
            <a:spLocks noChangeArrowheads="1"/>
          </p:cNvSpPr>
          <p:nvPr/>
        </p:nvSpPr>
        <p:spPr bwMode="auto">
          <a:xfrm>
            <a:off x="6300788" y="3429000"/>
            <a:ext cx="2447925" cy="973138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Как ориентировано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</a:t>
            </a:r>
            <a:r>
              <a:rPr lang="ru-RU" altLang="ru-RU" sz="200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67300"/>
            <a:ext cx="6248400" cy="1165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Трещины растяжения    или сбросы будут формироваться перпендикулярно к оси удлинения, а складки и надвиги            – перпендикулярно к оси сокращения.</a:t>
            </a:r>
          </a:p>
        </p:txBody>
      </p:sp>
      <p:pic>
        <p:nvPicPr>
          <p:cNvPr id="688132" name="Picture 4" descr="p&amp;sShear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762250" cy="6705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7019925" y="5300663"/>
            <a:ext cx="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34" name="Line 6"/>
          <p:cNvSpPr>
            <a:spLocks noChangeShapeType="1"/>
          </p:cNvSpPr>
          <p:nvPr/>
        </p:nvSpPr>
        <p:spPr bwMode="auto">
          <a:xfrm>
            <a:off x="7740650" y="532765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35" name="AutoShape 7"/>
          <p:cNvSpPr>
            <a:spLocks noChangeArrowheads="1"/>
          </p:cNvSpPr>
          <p:nvPr/>
        </p:nvSpPr>
        <p:spPr bwMode="auto">
          <a:xfrm flipV="1">
            <a:off x="7812088" y="5876925"/>
            <a:ext cx="5334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36" name="AutoShape 8"/>
          <p:cNvSpPr>
            <a:spLocks noChangeArrowheads="1"/>
          </p:cNvSpPr>
          <p:nvPr/>
        </p:nvSpPr>
        <p:spPr bwMode="auto">
          <a:xfrm>
            <a:off x="7885113" y="5373688"/>
            <a:ext cx="5334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37" name="AutoShape 9"/>
          <p:cNvSpPr>
            <a:spLocks noChangeArrowheads="1"/>
          </p:cNvSpPr>
          <p:nvPr/>
        </p:nvSpPr>
        <p:spPr bwMode="auto">
          <a:xfrm>
            <a:off x="7092950" y="5373688"/>
            <a:ext cx="5334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38" name="AutoShape 10"/>
          <p:cNvSpPr>
            <a:spLocks noChangeArrowheads="1"/>
          </p:cNvSpPr>
          <p:nvPr/>
        </p:nvSpPr>
        <p:spPr bwMode="auto">
          <a:xfrm>
            <a:off x="8604250" y="1052513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39" name="AutoShape 11"/>
          <p:cNvSpPr>
            <a:spLocks noChangeArrowheads="1"/>
          </p:cNvSpPr>
          <p:nvPr/>
        </p:nvSpPr>
        <p:spPr bwMode="auto">
          <a:xfrm flipH="1">
            <a:off x="7019925" y="1052513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0" name="AutoShape 12"/>
          <p:cNvSpPr>
            <a:spLocks noChangeArrowheads="1"/>
          </p:cNvSpPr>
          <p:nvPr/>
        </p:nvSpPr>
        <p:spPr bwMode="auto">
          <a:xfrm rot="16200000" flipH="1">
            <a:off x="7848600" y="223838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1" name="AutoShape 13"/>
          <p:cNvSpPr>
            <a:spLocks noChangeArrowheads="1"/>
          </p:cNvSpPr>
          <p:nvPr/>
        </p:nvSpPr>
        <p:spPr bwMode="auto">
          <a:xfrm rot="5400000" flipH="1" flipV="1">
            <a:off x="7848600" y="1881188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2" name="Line 14"/>
          <p:cNvSpPr>
            <a:spLocks noChangeShapeType="1"/>
          </p:cNvSpPr>
          <p:nvPr/>
        </p:nvSpPr>
        <p:spPr bwMode="auto">
          <a:xfrm>
            <a:off x="6300788" y="2205038"/>
            <a:ext cx="28432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6300788" y="4868863"/>
            <a:ext cx="28432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8144" name="AutoShape 16"/>
          <p:cNvSpPr>
            <a:spLocks noChangeArrowheads="1"/>
          </p:cNvSpPr>
          <p:nvPr/>
        </p:nvSpPr>
        <p:spPr bwMode="auto">
          <a:xfrm rot="5400000" flipH="1" flipV="1">
            <a:off x="7777163" y="4473575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5" name="AutoShape 17"/>
          <p:cNvSpPr>
            <a:spLocks noChangeArrowheads="1"/>
          </p:cNvSpPr>
          <p:nvPr/>
        </p:nvSpPr>
        <p:spPr bwMode="auto">
          <a:xfrm rot="5400000" flipH="1" flipV="1">
            <a:off x="7056438" y="4473575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6" name="AutoShape 18"/>
          <p:cNvSpPr>
            <a:spLocks noChangeArrowheads="1"/>
          </p:cNvSpPr>
          <p:nvPr/>
        </p:nvSpPr>
        <p:spPr bwMode="auto">
          <a:xfrm rot="16200000" flipH="1">
            <a:off x="7056438" y="2457450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7" name="AutoShape 19"/>
          <p:cNvSpPr>
            <a:spLocks noChangeArrowheads="1"/>
          </p:cNvSpPr>
          <p:nvPr/>
        </p:nvSpPr>
        <p:spPr bwMode="auto">
          <a:xfrm rot="16200000" flipH="1">
            <a:off x="7777163" y="2457450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8" name="AutoShape 20"/>
          <p:cNvSpPr>
            <a:spLocks noChangeArrowheads="1"/>
          </p:cNvSpPr>
          <p:nvPr/>
        </p:nvSpPr>
        <p:spPr bwMode="auto">
          <a:xfrm rot="16200000" flipH="1">
            <a:off x="7056438" y="5049838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49" name="AutoShape 21"/>
          <p:cNvSpPr>
            <a:spLocks noChangeArrowheads="1"/>
          </p:cNvSpPr>
          <p:nvPr/>
        </p:nvSpPr>
        <p:spPr bwMode="auto">
          <a:xfrm rot="16200000" flipH="1">
            <a:off x="7920038" y="5049838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0" name="AutoShape 22"/>
          <p:cNvSpPr>
            <a:spLocks noChangeArrowheads="1"/>
          </p:cNvSpPr>
          <p:nvPr/>
        </p:nvSpPr>
        <p:spPr bwMode="auto">
          <a:xfrm rot="5400000" flipH="1" flipV="1">
            <a:off x="7920038" y="6416675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1" name="AutoShape 23"/>
          <p:cNvSpPr>
            <a:spLocks noChangeArrowheads="1"/>
          </p:cNvSpPr>
          <p:nvPr/>
        </p:nvSpPr>
        <p:spPr bwMode="auto">
          <a:xfrm rot="5400000" flipH="1" flipV="1">
            <a:off x="7056438" y="6416675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2" name="AutoShape 24"/>
          <p:cNvSpPr>
            <a:spLocks noChangeArrowheads="1"/>
          </p:cNvSpPr>
          <p:nvPr/>
        </p:nvSpPr>
        <p:spPr bwMode="auto">
          <a:xfrm flipH="1">
            <a:off x="6372225" y="3573463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3" name="AutoShape 25"/>
          <p:cNvSpPr>
            <a:spLocks noChangeArrowheads="1"/>
          </p:cNvSpPr>
          <p:nvPr/>
        </p:nvSpPr>
        <p:spPr bwMode="auto">
          <a:xfrm>
            <a:off x="8459788" y="3500438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4" name="AutoShape 26"/>
          <p:cNvSpPr>
            <a:spLocks noChangeArrowheads="1"/>
          </p:cNvSpPr>
          <p:nvPr/>
        </p:nvSpPr>
        <p:spPr bwMode="auto">
          <a:xfrm>
            <a:off x="8604250" y="5661025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5" name="AutoShape 27"/>
          <p:cNvSpPr>
            <a:spLocks noChangeArrowheads="1"/>
          </p:cNvSpPr>
          <p:nvPr/>
        </p:nvSpPr>
        <p:spPr bwMode="auto">
          <a:xfrm flipH="1">
            <a:off x="6300788" y="5661025"/>
            <a:ext cx="4318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8156" name="Line 28"/>
          <p:cNvSpPr>
            <a:spLocks noChangeShapeType="1"/>
          </p:cNvSpPr>
          <p:nvPr/>
        </p:nvSpPr>
        <p:spPr bwMode="auto">
          <a:xfrm>
            <a:off x="4140200" y="5111750"/>
            <a:ext cx="0" cy="288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57" name="AutoShape 29"/>
          <p:cNvSpPr>
            <a:spLocks noChangeArrowheads="1"/>
          </p:cNvSpPr>
          <p:nvPr/>
        </p:nvSpPr>
        <p:spPr bwMode="auto">
          <a:xfrm flipV="1">
            <a:off x="2814638" y="5543550"/>
            <a:ext cx="5334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58" name="Line 30"/>
          <p:cNvSpPr>
            <a:spLocks noChangeShapeType="1"/>
          </p:cNvSpPr>
          <p:nvPr/>
        </p:nvSpPr>
        <p:spPr bwMode="auto">
          <a:xfrm>
            <a:off x="8459788" y="5516563"/>
            <a:ext cx="0" cy="898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88166" name="Text Box 38"/>
          <p:cNvSpPr txBox="1">
            <a:spLocks noChangeArrowheads="1"/>
          </p:cNvSpPr>
          <p:nvPr/>
        </p:nvSpPr>
        <p:spPr bwMode="auto">
          <a:xfrm>
            <a:off x="0" y="115888"/>
            <a:ext cx="6300788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Блоки, ограниченные сколами, перемещаются параллельно самим себе. </a:t>
            </a: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В целом происходит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удлинение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деформируемого объема в направлении </a:t>
            </a: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максимального напряжения (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>
                <a:solidFill>
                  <a:srgbClr val="000000"/>
                </a:solidFill>
              </a:rPr>
              <a:t>) </a:t>
            </a: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и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укорочение</a:t>
            </a:r>
            <a:r>
              <a:rPr lang="ru-RU" altLang="ru-RU" b="0">
                <a:solidFill>
                  <a:srgbClr val="000000"/>
                </a:solidFill>
              </a:rPr>
              <a:t> в направлении </a:t>
            </a: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минимального напряжения (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b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88167" name="Rectangle 39"/>
          <p:cNvSpPr>
            <a:spLocks noChangeArrowheads="1"/>
          </p:cNvSpPr>
          <p:nvPr/>
        </p:nvSpPr>
        <p:spPr bwMode="auto">
          <a:xfrm>
            <a:off x="0" y="2349500"/>
            <a:ext cx="62484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Сопряженные разломы могут компенсировать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деформацию </a:t>
            </a: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до тех пор, пока они действуют </a:t>
            </a:r>
            <a:r>
              <a:rPr lang="ru-RU" altLang="ru-RU" sz="2200" dirty="0">
                <a:solidFill>
                  <a:srgbClr val="000000"/>
                </a:solidFill>
                <a:effectLst/>
              </a:rPr>
              <a:t>одновременно</a:t>
            </a: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иначе возникает проблема пространства,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которая может быть решена только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вращением (ротацией) и </a:t>
            </a: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изменением направления скольжения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на каждом из сопряженных сдвигов.</a:t>
            </a:r>
          </a:p>
        </p:txBody>
      </p:sp>
      <p:sp>
        <p:nvSpPr>
          <p:cNvPr id="688168" name="Rectangle 40"/>
          <p:cNvSpPr>
            <a:spLocks noChangeArrowheads="1"/>
          </p:cNvSpPr>
          <p:nvPr/>
        </p:nvSpPr>
        <p:spPr bwMode="auto">
          <a:xfrm>
            <a:off x="7675563" y="11588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69" name="Rectangle 41"/>
          <p:cNvSpPr>
            <a:spLocks noChangeArrowheads="1"/>
          </p:cNvSpPr>
          <p:nvPr/>
        </p:nvSpPr>
        <p:spPr bwMode="auto">
          <a:xfrm>
            <a:off x="7667625" y="1844675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70" name="Rectangle 42"/>
          <p:cNvSpPr>
            <a:spLocks noChangeArrowheads="1"/>
          </p:cNvSpPr>
          <p:nvPr/>
        </p:nvSpPr>
        <p:spPr bwMode="auto">
          <a:xfrm>
            <a:off x="6948488" y="765175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88171" name="Rectangle 43"/>
          <p:cNvSpPr>
            <a:spLocks noChangeArrowheads="1"/>
          </p:cNvSpPr>
          <p:nvPr/>
        </p:nvSpPr>
        <p:spPr bwMode="auto">
          <a:xfrm>
            <a:off x="8755063" y="692150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88172" name="Rectangle 44"/>
          <p:cNvSpPr>
            <a:spLocks noChangeArrowheads="1"/>
          </p:cNvSpPr>
          <p:nvPr/>
        </p:nvSpPr>
        <p:spPr bwMode="auto">
          <a:xfrm>
            <a:off x="7524750" y="2492375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73" name="Rectangle 45"/>
          <p:cNvSpPr>
            <a:spLocks noChangeArrowheads="1"/>
          </p:cNvSpPr>
          <p:nvPr/>
        </p:nvSpPr>
        <p:spPr bwMode="auto">
          <a:xfrm>
            <a:off x="7524750" y="4365625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74" name="Rectangle 46"/>
          <p:cNvSpPr>
            <a:spLocks noChangeArrowheads="1"/>
          </p:cNvSpPr>
          <p:nvPr/>
        </p:nvSpPr>
        <p:spPr bwMode="auto">
          <a:xfrm>
            <a:off x="6443663" y="328453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88175" name="Rectangle 47"/>
          <p:cNvSpPr>
            <a:spLocks noChangeArrowheads="1"/>
          </p:cNvSpPr>
          <p:nvPr/>
        </p:nvSpPr>
        <p:spPr bwMode="auto">
          <a:xfrm>
            <a:off x="8459788" y="319563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88176" name="Rectangle 48"/>
          <p:cNvSpPr>
            <a:spLocks noChangeArrowheads="1"/>
          </p:cNvSpPr>
          <p:nvPr/>
        </p:nvSpPr>
        <p:spPr bwMode="auto">
          <a:xfrm>
            <a:off x="7380288" y="494188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77" name="Rectangle 49"/>
          <p:cNvSpPr>
            <a:spLocks noChangeArrowheads="1"/>
          </p:cNvSpPr>
          <p:nvPr/>
        </p:nvSpPr>
        <p:spPr bwMode="auto">
          <a:xfrm>
            <a:off x="8243888" y="494188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78" name="Rectangle 50"/>
          <p:cNvSpPr>
            <a:spLocks noChangeArrowheads="1"/>
          </p:cNvSpPr>
          <p:nvPr/>
        </p:nvSpPr>
        <p:spPr bwMode="auto">
          <a:xfrm>
            <a:off x="6877050" y="6381750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79" name="Rectangle 51"/>
          <p:cNvSpPr>
            <a:spLocks noChangeArrowheads="1"/>
          </p:cNvSpPr>
          <p:nvPr/>
        </p:nvSpPr>
        <p:spPr bwMode="auto">
          <a:xfrm>
            <a:off x="7740650" y="6381750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88180" name="Rectangle 52"/>
          <p:cNvSpPr>
            <a:spLocks noChangeArrowheads="1"/>
          </p:cNvSpPr>
          <p:nvPr/>
        </p:nvSpPr>
        <p:spPr bwMode="auto">
          <a:xfrm>
            <a:off x="6372225" y="5373688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88181" name="Rectangle 53"/>
          <p:cNvSpPr>
            <a:spLocks noChangeArrowheads="1"/>
          </p:cNvSpPr>
          <p:nvPr/>
        </p:nvSpPr>
        <p:spPr bwMode="auto">
          <a:xfrm>
            <a:off x="8675688" y="537368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  <p:bldP spid="688156" grpId="0" animBg="1"/>
      <p:bldP spid="688157" grpId="0" animBg="1"/>
      <p:bldP spid="688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10" name="AutoShape 14"/>
          <p:cNvSpPr>
            <a:spLocks noChangeAspect="1" noChangeArrowheads="1"/>
          </p:cNvSpPr>
          <p:nvPr/>
        </p:nvSpPr>
        <p:spPr bwMode="auto">
          <a:xfrm rot="16200000" flipV="1">
            <a:off x="2082006" y="3604419"/>
            <a:ext cx="658813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0909" name="AutoShape 13"/>
          <p:cNvSpPr>
            <a:spLocks noChangeArrowheads="1"/>
          </p:cNvSpPr>
          <p:nvPr/>
        </p:nvSpPr>
        <p:spPr bwMode="auto">
          <a:xfrm flipH="1">
            <a:off x="34925" y="2147888"/>
            <a:ext cx="1296988" cy="355600"/>
          </a:xfrm>
          <a:prstGeom prst="rightArrow">
            <a:avLst>
              <a:gd name="adj1" fmla="val 50000"/>
              <a:gd name="adj2" fmla="val 91183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898525" y="1258888"/>
            <a:ext cx="2582863" cy="2808287"/>
          </a:xfrm>
          <a:prstGeom prst="rect">
            <a:avLst/>
          </a:prstGeom>
          <a:solidFill>
            <a:srgbClr val="FFFFFF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513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 dirty="0"/>
          </a:p>
        </p:txBody>
      </p:sp>
      <p:sp>
        <p:nvSpPr>
          <p:cNvPr id="720941" name="Text Box 45"/>
          <p:cNvSpPr txBox="1">
            <a:spLocks noChangeArrowheads="1"/>
          </p:cNvSpPr>
          <p:nvPr/>
        </p:nvSpPr>
        <p:spPr bwMode="auto">
          <a:xfrm>
            <a:off x="34925" y="205105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0945" name="Text Box 49"/>
          <p:cNvSpPr txBox="1">
            <a:spLocks noChangeArrowheads="1"/>
          </p:cNvSpPr>
          <p:nvPr/>
        </p:nvSpPr>
        <p:spPr bwMode="auto">
          <a:xfrm>
            <a:off x="1258888" y="262731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</a:p>
        </p:txBody>
      </p:sp>
      <p:grpSp>
        <p:nvGrpSpPr>
          <p:cNvPr id="720980" name="Group 84"/>
          <p:cNvGrpSpPr>
            <a:grpSpLocks/>
          </p:cNvGrpSpPr>
          <p:nvPr/>
        </p:nvGrpSpPr>
        <p:grpSpPr bwMode="auto">
          <a:xfrm>
            <a:off x="960438" y="395288"/>
            <a:ext cx="3395662" cy="3600450"/>
            <a:chOff x="605" y="301"/>
            <a:chExt cx="2139" cy="2268"/>
          </a:xfrm>
        </p:grpSpPr>
        <p:sp>
          <p:nvSpPr>
            <p:cNvPr id="720942" name="Freeform 46"/>
            <p:cNvSpPr>
              <a:spLocks/>
            </p:cNvSpPr>
            <p:nvPr/>
          </p:nvSpPr>
          <p:spPr bwMode="auto">
            <a:xfrm>
              <a:off x="669" y="952"/>
              <a:ext cx="1464" cy="1590"/>
            </a:xfrm>
            <a:custGeom>
              <a:avLst/>
              <a:gdLst>
                <a:gd name="T0" fmla="*/ 0 w 1464"/>
                <a:gd name="T1" fmla="*/ 0 h 1590"/>
                <a:gd name="T2" fmla="*/ 1464 w 1464"/>
                <a:gd name="T3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4" h="1590">
                  <a:moveTo>
                    <a:pt x="0" y="0"/>
                  </a:moveTo>
                  <a:lnTo>
                    <a:pt x="1464" y="159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43" name="Freeform 47"/>
            <p:cNvSpPr>
              <a:spLocks/>
            </p:cNvSpPr>
            <p:nvPr/>
          </p:nvSpPr>
          <p:spPr bwMode="auto">
            <a:xfrm>
              <a:off x="605" y="888"/>
              <a:ext cx="1458" cy="1590"/>
            </a:xfrm>
            <a:custGeom>
              <a:avLst/>
              <a:gdLst>
                <a:gd name="T0" fmla="*/ 0 w 1458"/>
                <a:gd name="T1" fmla="*/ 1590 h 1590"/>
                <a:gd name="T2" fmla="*/ 1458 w 1458"/>
                <a:gd name="T3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58" h="1590">
                  <a:moveTo>
                    <a:pt x="0" y="1590"/>
                  </a:moveTo>
                  <a:lnTo>
                    <a:pt x="1458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44" name="Freeform 48"/>
            <p:cNvSpPr>
              <a:spLocks/>
            </p:cNvSpPr>
            <p:nvPr/>
          </p:nvSpPr>
          <p:spPr bwMode="auto">
            <a:xfrm>
              <a:off x="2283" y="482"/>
              <a:ext cx="461" cy="452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46" name="Freeform 50"/>
            <p:cNvSpPr>
              <a:spLocks/>
            </p:cNvSpPr>
            <p:nvPr/>
          </p:nvSpPr>
          <p:spPr bwMode="auto">
            <a:xfrm>
              <a:off x="1020" y="1252"/>
              <a:ext cx="1053" cy="1135"/>
            </a:xfrm>
            <a:custGeom>
              <a:avLst/>
              <a:gdLst>
                <a:gd name="T0" fmla="*/ 0 w 1053"/>
                <a:gd name="T1" fmla="*/ 1135 h 1135"/>
                <a:gd name="T2" fmla="*/ 1053 w 1053"/>
                <a:gd name="T3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3" h="1135">
                  <a:moveTo>
                    <a:pt x="0" y="1135"/>
                  </a:moveTo>
                  <a:lnTo>
                    <a:pt x="1053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47" name="Freeform 51"/>
            <p:cNvSpPr>
              <a:spLocks/>
            </p:cNvSpPr>
            <p:nvPr/>
          </p:nvSpPr>
          <p:spPr bwMode="auto">
            <a:xfrm>
              <a:off x="1156" y="1571"/>
              <a:ext cx="862" cy="952"/>
            </a:xfrm>
            <a:custGeom>
              <a:avLst/>
              <a:gdLst>
                <a:gd name="T0" fmla="*/ 0 w 1092"/>
                <a:gd name="T1" fmla="*/ 1182 h 1182"/>
                <a:gd name="T2" fmla="*/ 1092 w 1092"/>
                <a:gd name="T3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2" h="1182">
                  <a:moveTo>
                    <a:pt x="0" y="1182"/>
                  </a:moveTo>
                  <a:lnTo>
                    <a:pt x="109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48" name="Freeform 52"/>
            <p:cNvSpPr>
              <a:spLocks/>
            </p:cNvSpPr>
            <p:nvPr/>
          </p:nvSpPr>
          <p:spPr bwMode="auto">
            <a:xfrm>
              <a:off x="702" y="981"/>
              <a:ext cx="817" cy="907"/>
            </a:xfrm>
            <a:custGeom>
              <a:avLst/>
              <a:gdLst>
                <a:gd name="T0" fmla="*/ 0 w 1092"/>
                <a:gd name="T1" fmla="*/ 1182 h 1182"/>
                <a:gd name="T2" fmla="*/ 1092 w 1092"/>
                <a:gd name="T3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2" h="1182">
                  <a:moveTo>
                    <a:pt x="0" y="1182"/>
                  </a:moveTo>
                  <a:lnTo>
                    <a:pt x="109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49" name="Freeform 53"/>
            <p:cNvSpPr>
              <a:spLocks/>
            </p:cNvSpPr>
            <p:nvPr/>
          </p:nvSpPr>
          <p:spPr bwMode="auto">
            <a:xfrm>
              <a:off x="1029" y="1036"/>
              <a:ext cx="1080" cy="1158"/>
            </a:xfrm>
            <a:custGeom>
              <a:avLst/>
              <a:gdLst>
                <a:gd name="T0" fmla="*/ 1080 w 1080"/>
                <a:gd name="T1" fmla="*/ 1158 h 1158"/>
                <a:gd name="T2" fmla="*/ 0 w 1080"/>
                <a:gd name="T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0" h="1158">
                  <a:moveTo>
                    <a:pt x="1080" y="1158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0" name="Freeform 54"/>
            <p:cNvSpPr>
              <a:spLocks/>
            </p:cNvSpPr>
            <p:nvPr/>
          </p:nvSpPr>
          <p:spPr bwMode="auto">
            <a:xfrm>
              <a:off x="711" y="1411"/>
              <a:ext cx="1080" cy="1158"/>
            </a:xfrm>
            <a:custGeom>
              <a:avLst/>
              <a:gdLst>
                <a:gd name="T0" fmla="*/ 1080 w 1080"/>
                <a:gd name="T1" fmla="*/ 1158 h 1158"/>
                <a:gd name="T2" fmla="*/ 0 w 1080"/>
                <a:gd name="T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0" h="1158">
                  <a:moveTo>
                    <a:pt x="1080" y="1158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1" name="Freeform 55"/>
            <p:cNvSpPr>
              <a:spLocks/>
            </p:cNvSpPr>
            <p:nvPr/>
          </p:nvSpPr>
          <p:spPr bwMode="auto">
            <a:xfrm>
              <a:off x="2199" y="1072"/>
              <a:ext cx="363" cy="363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2" name="Freeform 56"/>
            <p:cNvSpPr>
              <a:spLocks/>
            </p:cNvSpPr>
            <p:nvPr/>
          </p:nvSpPr>
          <p:spPr bwMode="auto">
            <a:xfrm>
              <a:off x="2055" y="303"/>
              <a:ext cx="371" cy="361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3" name="Freeform 57"/>
            <p:cNvSpPr>
              <a:spLocks/>
            </p:cNvSpPr>
            <p:nvPr/>
          </p:nvSpPr>
          <p:spPr bwMode="auto">
            <a:xfrm>
              <a:off x="1466" y="301"/>
              <a:ext cx="461" cy="452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5" name="Freeform 59"/>
            <p:cNvSpPr>
              <a:spLocks/>
            </p:cNvSpPr>
            <p:nvPr/>
          </p:nvSpPr>
          <p:spPr bwMode="auto">
            <a:xfrm>
              <a:off x="2283" y="1253"/>
              <a:ext cx="461" cy="452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7" name="Freeform 61"/>
            <p:cNvSpPr>
              <a:spLocks/>
            </p:cNvSpPr>
            <p:nvPr/>
          </p:nvSpPr>
          <p:spPr bwMode="auto">
            <a:xfrm>
              <a:off x="2381" y="1797"/>
              <a:ext cx="363" cy="363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58" name="Freeform 62"/>
            <p:cNvSpPr>
              <a:spLocks/>
            </p:cNvSpPr>
            <p:nvPr/>
          </p:nvSpPr>
          <p:spPr bwMode="auto">
            <a:xfrm>
              <a:off x="793" y="482"/>
              <a:ext cx="363" cy="361"/>
            </a:xfrm>
            <a:custGeom>
              <a:avLst/>
              <a:gdLst>
                <a:gd name="T0" fmla="*/ 0 w 461"/>
                <a:gd name="T1" fmla="*/ 452 h 452"/>
                <a:gd name="T2" fmla="*/ 461 w 461"/>
                <a:gd name="T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1" h="452">
                  <a:moveTo>
                    <a:pt x="0" y="452"/>
                  </a:moveTo>
                  <a:lnTo>
                    <a:pt x="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970" name="Text Box 74"/>
          <p:cNvSpPr txBox="1">
            <a:spLocks noChangeArrowheads="1"/>
          </p:cNvSpPr>
          <p:nvPr/>
        </p:nvSpPr>
        <p:spPr bwMode="auto">
          <a:xfrm>
            <a:off x="0" y="4306888"/>
            <a:ext cx="6516688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lang="ru-RU" altLang="ru-RU">
                <a:solidFill>
                  <a:srgbClr val="000000"/>
                </a:solidFill>
              </a:rPr>
              <a:t>2</a:t>
            </a:r>
            <a:r>
              <a:rPr lang="ru-RU" altLang="ru-RU" b="0">
                <a:solidFill>
                  <a:srgbClr val="000000"/>
                </a:solidFill>
              </a:rPr>
              <a:t> – сопряженные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левые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0">
                <a:solidFill>
                  <a:srgbClr val="000000"/>
                </a:solidFill>
              </a:rPr>
              <a:t>и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правые сколы</a:t>
            </a:r>
            <a:r>
              <a:rPr lang="ru-RU" altLang="ru-RU" b="0">
                <a:solidFill>
                  <a:srgbClr val="000000"/>
                </a:solidFill>
              </a:rPr>
              <a:t> образуют: </a:t>
            </a:r>
          </a:p>
          <a:p>
            <a:pPr>
              <a:lnSpc>
                <a:spcPct val="75000"/>
              </a:lnSpc>
              <a:spcBef>
                <a:spcPct val="15000"/>
              </a:spcBef>
            </a:pPr>
            <a:r>
              <a:rPr lang="ru-RU" altLang="ru-RU">
                <a:solidFill>
                  <a:srgbClr val="000000"/>
                </a:solidFill>
              </a:rPr>
              <a:t>а</a:t>
            </a:r>
            <a:r>
              <a:rPr lang="ru-RU" altLang="ru-RU" b="0">
                <a:solidFill>
                  <a:srgbClr val="000000"/>
                </a:solidFill>
              </a:rPr>
              <a:t>) </a:t>
            </a:r>
            <a:r>
              <a:rPr lang="ru-RU" altLang="ru-RU" b="0" i="1">
                <a:solidFill>
                  <a:srgbClr val="000000"/>
                </a:solidFill>
              </a:rPr>
              <a:t>острый плоский угол</a:t>
            </a:r>
            <a:r>
              <a:rPr lang="ru-RU" altLang="ru-RU" b="0">
                <a:solidFill>
                  <a:srgbClr val="000000"/>
                </a:solidFill>
              </a:rPr>
              <a:t>, биссектриса которого совпадает      с направлением минимального главного нормального напряжения – </a:t>
            </a:r>
            <a:r>
              <a:rPr lang="ru-RU" altLang="ru-RU">
                <a:solidFill>
                  <a:srgbClr val="000000"/>
                </a:solidFill>
              </a:rPr>
              <a:t>сжатия</a:t>
            </a:r>
            <a:r>
              <a:rPr lang="ru-RU" altLang="ru-RU" b="0">
                <a:solidFill>
                  <a:srgbClr val="000000"/>
                </a:solidFill>
              </a:rPr>
              <a:t> (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b="0">
                <a:solidFill>
                  <a:srgbClr val="000000"/>
                </a:solidFill>
              </a:rPr>
              <a:t>) и лежит в главной плоскости напряжений 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ru-RU" altLang="ru-RU" b="0">
                <a:solidFill>
                  <a:srgbClr val="000000"/>
                </a:solidFill>
              </a:rPr>
              <a:t>–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b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75000"/>
              </a:lnSpc>
              <a:spcBef>
                <a:spcPct val="15000"/>
              </a:spcBef>
            </a:pPr>
            <a:r>
              <a:rPr lang="ru-RU" altLang="ru-RU">
                <a:solidFill>
                  <a:srgbClr val="000000"/>
                </a:solidFill>
              </a:rPr>
              <a:t>б</a:t>
            </a:r>
            <a:r>
              <a:rPr lang="ru-RU" altLang="ru-RU" b="0">
                <a:solidFill>
                  <a:srgbClr val="000000"/>
                </a:solidFill>
              </a:rPr>
              <a:t>) </a:t>
            </a:r>
            <a:r>
              <a:rPr lang="ru-RU" altLang="ru-RU" b="0" i="1">
                <a:solidFill>
                  <a:srgbClr val="000000"/>
                </a:solidFill>
              </a:rPr>
              <a:t>тупой плоский угол</a:t>
            </a:r>
            <a:r>
              <a:rPr lang="ru-RU" altLang="ru-RU" b="0">
                <a:solidFill>
                  <a:srgbClr val="000000"/>
                </a:solidFill>
              </a:rPr>
              <a:t>, биссектриса которого совпадает        с направлением максимального главного нормального напряжения – </a:t>
            </a:r>
            <a:r>
              <a:rPr lang="ru-RU" altLang="ru-RU">
                <a:solidFill>
                  <a:srgbClr val="000000"/>
                </a:solidFill>
              </a:rPr>
              <a:t>растяжения</a:t>
            </a:r>
            <a:r>
              <a:rPr lang="ru-RU" altLang="ru-RU" b="0">
                <a:solidFill>
                  <a:srgbClr val="000000"/>
                </a:solidFill>
              </a:rPr>
              <a:t> (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>
                <a:solidFill>
                  <a:srgbClr val="000000"/>
                </a:solidFill>
              </a:rPr>
              <a:t>) и лежит в главной плоскости напряжений 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ru-RU" altLang="ru-RU" b="0">
                <a:solidFill>
                  <a:srgbClr val="000000"/>
                </a:solidFill>
              </a:rPr>
              <a:t>–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>
                <a:solidFill>
                  <a:srgbClr val="000000"/>
                </a:solidFill>
              </a:rPr>
              <a:t>; </a:t>
            </a:r>
          </a:p>
        </p:txBody>
      </p:sp>
      <p:grpSp>
        <p:nvGrpSpPr>
          <p:cNvPr id="720981" name="Group 85"/>
          <p:cNvGrpSpPr>
            <a:grpSpLocks/>
          </p:cNvGrpSpPr>
          <p:nvPr/>
        </p:nvGrpSpPr>
        <p:grpSpPr bwMode="auto">
          <a:xfrm>
            <a:off x="1042988" y="1257300"/>
            <a:ext cx="2160587" cy="865188"/>
            <a:chOff x="657" y="844"/>
            <a:chExt cx="1361" cy="545"/>
          </a:xfrm>
        </p:grpSpPr>
        <p:sp>
          <p:nvSpPr>
            <p:cNvPr id="720974" name="Freeform 78"/>
            <p:cNvSpPr>
              <a:spLocks/>
            </p:cNvSpPr>
            <p:nvPr/>
          </p:nvSpPr>
          <p:spPr bwMode="auto">
            <a:xfrm rot="2746356">
              <a:off x="658" y="1026"/>
              <a:ext cx="454" cy="90"/>
            </a:xfrm>
            <a:custGeom>
              <a:avLst/>
              <a:gdLst>
                <a:gd name="T0" fmla="*/ 1139 w 1139"/>
                <a:gd name="T1" fmla="*/ 261 h 272"/>
                <a:gd name="T2" fmla="*/ 771 w 1139"/>
                <a:gd name="T3" fmla="*/ 0 h 272"/>
                <a:gd name="T4" fmla="*/ 771 w 1139"/>
                <a:gd name="T5" fmla="*/ 136 h 272"/>
                <a:gd name="T6" fmla="*/ 0 w 1139"/>
                <a:gd name="T7" fmla="*/ 136 h 272"/>
                <a:gd name="T8" fmla="*/ 0 w 1139"/>
                <a:gd name="T9" fmla="*/ 272 h 272"/>
                <a:gd name="T10" fmla="*/ 1139 w 1139"/>
                <a:gd name="T11" fmla="*/ 2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72">
                  <a:moveTo>
                    <a:pt x="1139" y="261"/>
                  </a:moveTo>
                  <a:lnTo>
                    <a:pt x="771" y="0"/>
                  </a:lnTo>
                  <a:lnTo>
                    <a:pt x="771" y="136"/>
                  </a:lnTo>
                  <a:lnTo>
                    <a:pt x="0" y="136"/>
                  </a:lnTo>
                  <a:lnTo>
                    <a:pt x="0" y="272"/>
                  </a:lnTo>
                  <a:lnTo>
                    <a:pt x="1139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75" name="Freeform 79"/>
            <p:cNvSpPr>
              <a:spLocks/>
            </p:cNvSpPr>
            <p:nvPr/>
          </p:nvSpPr>
          <p:spPr bwMode="auto">
            <a:xfrm rot="18853644" flipH="1">
              <a:off x="1473" y="1117"/>
              <a:ext cx="454" cy="90"/>
            </a:xfrm>
            <a:custGeom>
              <a:avLst/>
              <a:gdLst>
                <a:gd name="T0" fmla="*/ 1139 w 1139"/>
                <a:gd name="T1" fmla="*/ 261 h 272"/>
                <a:gd name="T2" fmla="*/ 771 w 1139"/>
                <a:gd name="T3" fmla="*/ 0 h 272"/>
                <a:gd name="T4" fmla="*/ 771 w 1139"/>
                <a:gd name="T5" fmla="*/ 136 h 272"/>
                <a:gd name="T6" fmla="*/ 0 w 1139"/>
                <a:gd name="T7" fmla="*/ 136 h 272"/>
                <a:gd name="T8" fmla="*/ 0 w 1139"/>
                <a:gd name="T9" fmla="*/ 272 h 272"/>
                <a:gd name="T10" fmla="*/ 1139 w 1139"/>
                <a:gd name="T11" fmla="*/ 2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72">
                  <a:moveTo>
                    <a:pt x="1139" y="261"/>
                  </a:moveTo>
                  <a:lnTo>
                    <a:pt x="771" y="0"/>
                  </a:lnTo>
                  <a:lnTo>
                    <a:pt x="771" y="136"/>
                  </a:lnTo>
                  <a:lnTo>
                    <a:pt x="0" y="136"/>
                  </a:lnTo>
                  <a:lnTo>
                    <a:pt x="0" y="272"/>
                  </a:lnTo>
                  <a:lnTo>
                    <a:pt x="1139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76" name="Freeform 80"/>
            <p:cNvSpPr>
              <a:spLocks/>
            </p:cNvSpPr>
            <p:nvPr/>
          </p:nvSpPr>
          <p:spPr bwMode="auto">
            <a:xfrm rot="18853644" flipV="1">
              <a:off x="1746" y="1072"/>
              <a:ext cx="454" cy="90"/>
            </a:xfrm>
            <a:custGeom>
              <a:avLst/>
              <a:gdLst>
                <a:gd name="T0" fmla="*/ 1139 w 1139"/>
                <a:gd name="T1" fmla="*/ 261 h 272"/>
                <a:gd name="T2" fmla="*/ 771 w 1139"/>
                <a:gd name="T3" fmla="*/ 0 h 272"/>
                <a:gd name="T4" fmla="*/ 771 w 1139"/>
                <a:gd name="T5" fmla="*/ 136 h 272"/>
                <a:gd name="T6" fmla="*/ 0 w 1139"/>
                <a:gd name="T7" fmla="*/ 136 h 272"/>
                <a:gd name="T8" fmla="*/ 0 w 1139"/>
                <a:gd name="T9" fmla="*/ 272 h 272"/>
                <a:gd name="T10" fmla="*/ 1139 w 1139"/>
                <a:gd name="T11" fmla="*/ 2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72">
                  <a:moveTo>
                    <a:pt x="1139" y="261"/>
                  </a:moveTo>
                  <a:lnTo>
                    <a:pt x="771" y="0"/>
                  </a:lnTo>
                  <a:lnTo>
                    <a:pt x="771" y="136"/>
                  </a:lnTo>
                  <a:lnTo>
                    <a:pt x="0" y="136"/>
                  </a:lnTo>
                  <a:lnTo>
                    <a:pt x="0" y="272"/>
                  </a:lnTo>
                  <a:lnTo>
                    <a:pt x="1139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77" name="Freeform 81"/>
            <p:cNvSpPr>
              <a:spLocks/>
            </p:cNvSpPr>
            <p:nvPr/>
          </p:nvSpPr>
          <p:spPr bwMode="auto">
            <a:xfrm rot="2746356" flipH="1" flipV="1">
              <a:off x="475" y="1072"/>
              <a:ext cx="454" cy="90"/>
            </a:xfrm>
            <a:custGeom>
              <a:avLst/>
              <a:gdLst>
                <a:gd name="T0" fmla="*/ 1139 w 1139"/>
                <a:gd name="T1" fmla="*/ 261 h 272"/>
                <a:gd name="T2" fmla="*/ 771 w 1139"/>
                <a:gd name="T3" fmla="*/ 0 h 272"/>
                <a:gd name="T4" fmla="*/ 771 w 1139"/>
                <a:gd name="T5" fmla="*/ 136 h 272"/>
                <a:gd name="T6" fmla="*/ 0 w 1139"/>
                <a:gd name="T7" fmla="*/ 136 h 272"/>
                <a:gd name="T8" fmla="*/ 0 w 1139"/>
                <a:gd name="T9" fmla="*/ 272 h 272"/>
                <a:gd name="T10" fmla="*/ 1139 w 1139"/>
                <a:gd name="T11" fmla="*/ 2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72">
                  <a:moveTo>
                    <a:pt x="1139" y="261"/>
                  </a:moveTo>
                  <a:lnTo>
                    <a:pt x="771" y="0"/>
                  </a:lnTo>
                  <a:lnTo>
                    <a:pt x="771" y="136"/>
                  </a:lnTo>
                  <a:lnTo>
                    <a:pt x="0" y="136"/>
                  </a:lnTo>
                  <a:lnTo>
                    <a:pt x="0" y="272"/>
                  </a:lnTo>
                  <a:lnTo>
                    <a:pt x="1139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0983" name="Group 87"/>
          <p:cNvGrpSpPr>
            <a:grpSpLocks/>
          </p:cNvGrpSpPr>
          <p:nvPr/>
        </p:nvGrpSpPr>
        <p:grpSpPr bwMode="auto">
          <a:xfrm>
            <a:off x="1042988" y="361950"/>
            <a:ext cx="2520950" cy="3705225"/>
            <a:chOff x="657" y="280"/>
            <a:chExt cx="1588" cy="2334"/>
          </a:xfrm>
        </p:grpSpPr>
        <p:grpSp>
          <p:nvGrpSpPr>
            <p:cNvPr id="720982" name="Group 86"/>
            <p:cNvGrpSpPr>
              <a:grpSpLocks/>
            </p:cNvGrpSpPr>
            <p:nvPr/>
          </p:nvGrpSpPr>
          <p:grpSpPr bwMode="auto">
            <a:xfrm>
              <a:off x="793" y="280"/>
              <a:ext cx="1452" cy="2334"/>
              <a:chOff x="793" y="280"/>
              <a:chExt cx="1452" cy="2334"/>
            </a:xfrm>
          </p:grpSpPr>
          <p:sp>
            <p:nvSpPr>
              <p:cNvPr id="720959" name="Line 63"/>
              <p:cNvSpPr>
                <a:spLocks noChangeShapeType="1"/>
              </p:cNvSpPr>
              <p:nvPr/>
            </p:nvSpPr>
            <p:spPr bwMode="auto">
              <a:xfrm>
                <a:off x="1700" y="845"/>
                <a:ext cx="0" cy="167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60" name="Freeform 64"/>
              <p:cNvSpPr>
                <a:spLocks/>
              </p:cNvSpPr>
              <p:nvPr/>
            </p:nvSpPr>
            <p:spPr bwMode="auto">
              <a:xfrm>
                <a:off x="1700" y="301"/>
                <a:ext cx="545" cy="544"/>
              </a:xfrm>
              <a:custGeom>
                <a:avLst/>
                <a:gdLst>
                  <a:gd name="T0" fmla="*/ 0 w 461"/>
                  <a:gd name="T1" fmla="*/ 452 h 452"/>
                  <a:gd name="T2" fmla="*/ 461 w 461"/>
                  <a:gd name="T3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1" h="452">
                    <a:moveTo>
                      <a:pt x="0" y="452"/>
                    </a:moveTo>
                    <a:lnTo>
                      <a:pt x="461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61" name="Line 65"/>
              <p:cNvSpPr>
                <a:spLocks noChangeShapeType="1"/>
              </p:cNvSpPr>
              <p:nvPr/>
            </p:nvSpPr>
            <p:spPr bwMode="auto">
              <a:xfrm>
                <a:off x="1201" y="845"/>
                <a:ext cx="0" cy="1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62" name="Freeform 66"/>
              <p:cNvSpPr>
                <a:spLocks/>
              </p:cNvSpPr>
              <p:nvPr/>
            </p:nvSpPr>
            <p:spPr bwMode="auto">
              <a:xfrm>
                <a:off x="1201" y="301"/>
                <a:ext cx="545" cy="544"/>
              </a:xfrm>
              <a:custGeom>
                <a:avLst/>
                <a:gdLst>
                  <a:gd name="T0" fmla="*/ 0 w 461"/>
                  <a:gd name="T1" fmla="*/ 452 h 452"/>
                  <a:gd name="T2" fmla="*/ 461 w 461"/>
                  <a:gd name="T3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1" h="452">
                    <a:moveTo>
                      <a:pt x="0" y="452"/>
                    </a:moveTo>
                    <a:lnTo>
                      <a:pt x="461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63" name="Line 67"/>
              <p:cNvSpPr>
                <a:spLocks noChangeShapeType="1"/>
              </p:cNvSpPr>
              <p:nvPr/>
            </p:nvSpPr>
            <p:spPr bwMode="auto">
              <a:xfrm>
                <a:off x="793" y="1163"/>
                <a:ext cx="0" cy="1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64" name="Freeform 68"/>
              <p:cNvSpPr>
                <a:spLocks/>
              </p:cNvSpPr>
              <p:nvPr/>
            </p:nvSpPr>
            <p:spPr bwMode="auto">
              <a:xfrm>
                <a:off x="846" y="280"/>
                <a:ext cx="420" cy="417"/>
              </a:xfrm>
              <a:custGeom>
                <a:avLst/>
                <a:gdLst>
                  <a:gd name="T0" fmla="*/ 0 w 420"/>
                  <a:gd name="T1" fmla="*/ 417 h 417"/>
                  <a:gd name="T2" fmla="*/ 420 w 420"/>
                  <a:gd name="T3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0" h="417">
                    <a:moveTo>
                      <a:pt x="0" y="417"/>
                    </a:moveTo>
                    <a:lnTo>
                      <a:pt x="420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65" name="Line 69"/>
              <p:cNvSpPr>
                <a:spLocks noChangeShapeType="1"/>
              </p:cNvSpPr>
              <p:nvPr/>
            </p:nvSpPr>
            <p:spPr bwMode="auto">
              <a:xfrm>
                <a:off x="1927" y="936"/>
                <a:ext cx="0" cy="167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978" name="AutoShape 82"/>
            <p:cNvSpPr>
              <a:spLocks noChangeArrowheads="1"/>
            </p:cNvSpPr>
            <p:nvPr/>
          </p:nvSpPr>
          <p:spPr bwMode="auto">
            <a:xfrm>
              <a:off x="1791" y="2115"/>
              <a:ext cx="272" cy="136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979" name="AutoShape 83"/>
            <p:cNvSpPr>
              <a:spLocks noChangeArrowheads="1"/>
            </p:cNvSpPr>
            <p:nvPr/>
          </p:nvSpPr>
          <p:spPr bwMode="auto">
            <a:xfrm>
              <a:off x="657" y="1979"/>
              <a:ext cx="272" cy="136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20956" name="Group 60"/>
          <p:cNvGrpSpPr>
            <a:grpSpLocks/>
          </p:cNvGrpSpPr>
          <p:nvPr/>
        </p:nvGrpSpPr>
        <p:grpSpPr bwMode="auto">
          <a:xfrm>
            <a:off x="3851275" y="2025650"/>
            <a:ext cx="1296988" cy="457200"/>
            <a:chOff x="3515" y="1963"/>
            <a:chExt cx="817" cy="288"/>
          </a:xfrm>
        </p:grpSpPr>
        <p:sp>
          <p:nvSpPr>
            <p:cNvPr id="720906" name="AutoShape 10"/>
            <p:cNvSpPr>
              <a:spLocks noChangeArrowheads="1"/>
            </p:cNvSpPr>
            <p:nvPr/>
          </p:nvSpPr>
          <p:spPr bwMode="auto">
            <a:xfrm>
              <a:off x="3515" y="2019"/>
              <a:ext cx="817" cy="224"/>
            </a:xfrm>
            <a:prstGeom prst="rightArrow">
              <a:avLst>
                <a:gd name="adj1" fmla="val 50000"/>
                <a:gd name="adj2" fmla="val 91183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0940" name="Text Box 44"/>
            <p:cNvSpPr txBox="1">
              <a:spLocks noChangeArrowheads="1"/>
            </p:cNvSpPr>
            <p:nvPr/>
          </p:nvSpPr>
          <p:spPr bwMode="auto">
            <a:xfrm>
              <a:off x="3969" y="1963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1</a:t>
              </a:r>
            </a:p>
          </p:txBody>
        </p:sp>
      </p:grpSp>
      <p:grpSp>
        <p:nvGrpSpPr>
          <p:cNvPr id="720954" name="Group 58"/>
          <p:cNvGrpSpPr>
            <a:grpSpLocks/>
          </p:cNvGrpSpPr>
          <p:nvPr/>
        </p:nvGrpSpPr>
        <p:grpSpPr bwMode="auto">
          <a:xfrm>
            <a:off x="2122488" y="106363"/>
            <a:ext cx="720725" cy="731837"/>
            <a:chOff x="2426" y="799"/>
            <a:chExt cx="454" cy="461"/>
          </a:xfrm>
        </p:grpSpPr>
        <p:sp>
          <p:nvSpPr>
            <p:cNvPr id="720905" name="AutoShape 9"/>
            <p:cNvSpPr>
              <a:spLocks noChangeAspect="1" noChangeArrowheads="1"/>
            </p:cNvSpPr>
            <p:nvPr/>
          </p:nvSpPr>
          <p:spPr bwMode="auto">
            <a:xfrm rot="5400000">
              <a:off x="2445" y="826"/>
              <a:ext cx="415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  <a:contourClr>
                <a:srgbClr val="FF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0939" name="Text Box 43"/>
            <p:cNvSpPr txBox="1">
              <a:spLocks noChangeArrowheads="1"/>
            </p:cNvSpPr>
            <p:nvPr/>
          </p:nvSpPr>
          <p:spPr bwMode="auto">
            <a:xfrm>
              <a:off x="2517" y="79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400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3</a:t>
              </a:r>
            </a:p>
          </p:txBody>
        </p:sp>
      </p:grpSp>
      <p:sp>
        <p:nvSpPr>
          <p:cNvPr id="720968" name="AutoShape 72"/>
          <p:cNvSpPr>
            <a:spLocks noChangeArrowheads="1"/>
          </p:cNvSpPr>
          <p:nvPr/>
        </p:nvSpPr>
        <p:spPr bwMode="auto">
          <a:xfrm rot="-2804743">
            <a:off x="1439069" y="2878932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985" name="Text Box 89"/>
          <p:cNvSpPr txBox="1">
            <a:spLocks noChangeArrowheads="1"/>
          </p:cNvSpPr>
          <p:nvPr/>
        </p:nvSpPr>
        <p:spPr bwMode="auto">
          <a:xfrm>
            <a:off x="4356100" y="1916113"/>
            <a:ext cx="47879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</a:rPr>
              <a:t>1</a:t>
            </a:r>
            <a:r>
              <a:rPr lang="ru-RU" altLang="ru-RU" b="0">
                <a:solidFill>
                  <a:srgbClr val="000000"/>
                </a:solidFill>
              </a:rPr>
              <a:t> – </a:t>
            </a:r>
            <a:r>
              <a:rPr lang="ru-RU" altLang="ru-RU" b="0">
                <a:solidFill>
                  <a:srgbClr val="000000"/>
                </a:solidFill>
                <a:latin typeface="Arial Black" panose="020B0A04020102020204" pitchFamily="34" charset="0"/>
              </a:rPr>
              <a:t>отрывы</a:t>
            </a:r>
            <a:r>
              <a:rPr lang="en-US" altLang="ru-RU" b="0">
                <a:solidFill>
                  <a:srgbClr val="000000"/>
                </a:solidFill>
              </a:rPr>
              <a:t> </a:t>
            </a:r>
            <a:endParaRPr lang="ru-RU" altLang="ru-RU" b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образуются ортогонально </a:t>
            </a:r>
          </a:p>
          <a:p>
            <a:pPr algn="r">
              <a:lnSpc>
                <a:spcPct val="80000"/>
              </a:lnSpc>
            </a:pPr>
            <a:r>
              <a:rPr lang="ru-RU" altLang="ru-RU" b="0">
                <a:solidFill>
                  <a:srgbClr val="000000"/>
                </a:solidFill>
              </a:rPr>
              <a:t>к направлению растяжения – максимальному главному нормальному напряжению (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>
                <a:solidFill>
                  <a:srgbClr val="000000"/>
                </a:solidFill>
              </a:rPr>
              <a:t>) и лежат в главной плоскости напряжений 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2 </a:t>
            </a:r>
            <a:r>
              <a:rPr lang="ru-RU" altLang="ru-RU" b="0">
                <a:solidFill>
                  <a:srgbClr val="000000"/>
                </a:solidFill>
              </a:rPr>
              <a:t>– </a:t>
            </a:r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="0" baseline="-2500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3</a:t>
            </a:r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720987" name="Text Box 91"/>
          <p:cNvSpPr txBox="1">
            <a:spLocks noChangeArrowheads="1"/>
          </p:cNvSpPr>
          <p:nvPr/>
        </p:nvSpPr>
        <p:spPr bwMode="auto">
          <a:xfrm>
            <a:off x="4787900" y="115888"/>
            <a:ext cx="43561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Таким образом, в модели Андерсона сдвиги и отрывы всегда строго ориентированы относительно главных нормальных напряжений и </a:t>
            </a:r>
            <a:r>
              <a:rPr lang="ru-RU" altLang="ru-RU">
                <a:solidFill>
                  <a:srgbClr val="000000"/>
                </a:solidFill>
              </a:rPr>
              <a:t>не меняют своей ориентировки при развитии дислокаций</a:t>
            </a:r>
          </a:p>
        </p:txBody>
      </p:sp>
      <p:sp>
        <p:nvSpPr>
          <p:cNvPr id="720986" name="Text Box 90"/>
          <p:cNvSpPr txBox="1">
            <a:spLocks noChangeArrowheads="1"/>
          </p:cNvSpPr>
          <p:nvPr/>
        </p:nvSpPr>
        <p:spPr bwMode="auto">
          <a:xfrm>
            <a:off x="3276600" y="3789363"/>
            <a:ext cx="2016125" cy="434975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Трёхмерная модель "разрывов Андерсона"</a:t>
            </a:r>
          </a:p>
        </p:txBody>
      </p:sp>
      <p:sp>
        <p:nvSpPr>
          <p:cNvPr id="720988" name="Rectangle 92"/>
          <p:cNvSpPr>
            <a:spLocks noChangeArrowheads="1"/>
          </p:cNvSpPr>
          <p:nvPr/>
        </p:nvSpPr>
        <p:spPr bwMode="auto">
          <a:xfrm>
            <a:off x="6588125" y="4292600"/>
            <a:ext cx="2159000" cy="1776413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NB!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endParaRPr lang="ru-RU" altLang="ru-RU" sz="2000">
              <a:solidFill>
                <a:srgbClr val="000000"/>
              </a:solidFill>
            </a:endParaRPr>
          </a:p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lang="ru-RU" altLang="ru-RU" sz="2000">
                <a:solidFill>
                  <a:srgbClr val="000000"/>
                </a:solidFill>
              </a:rPr>
              <a:t>Линии пересечения сколов совпадают направлением  среднего главного нормального напряжения </a:t>
            </a:r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000">
                <a:solidFill>
                  <a:srgbClr val="000000"/>
                </a:solidFill>
              </a:rPr>
              <a:t>!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979712" y="2636912"/>
            <a:ext cx="2088232" cy="1449452"/>
            <a:chOff x="1979712" y="2636912"/>
            <a:chExt cx="2088232" cy="1449452"/>
          </a:xfrm>
        </p:grpSpPr>
        <p:sp>
          <p:nvSpPr>
            <p:cNvPr id="50" name="Арка 49"/>
            <p:cNvSpPr/>
            <p:nvPr/>
          </p:nvSpPr>
          <p:spPr bwMode="auto">
            <a:xfrm flipV="1">
              <a:off x="2123728" y="3501008"/>
              <a:ext cx="360040" cy="288032"/>
            </a:xfrm>
            <a:prstGeom prst="blockArc">
              <a:avLst>
                <a:gd name="adj1" fmla="val 10800000"/>
                <a:gd name="adj2" fmla="val 0"/>
                <a:gd name="adj3" fmla="val 1484"/>
              </a:avLst>
            </a:prstGeom>
            <a:solidFill>
              <a:schemeClr val="accent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79712" y="3717032"/>
              <a:ext cx="80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Arial Black" pitchFamily="34" charset="0"/>
                </a:rPr>
                <a:t>&lt;90</a:t>
              </a:r>
              <a:r>
                <a:rPr lang="en-US" sz="1800" dirty="0" smtClean="0">
                  <a:solidFill>
                    <a:srgbClr val="C00000"/>
                  </a:solidFill>
                  <a:latin typeface="Arial Black" pitchFamily="34" charset="0"/>
                  <a:sym typeface="Symbol"/>
                </a:rPr>
                <a:t></a:t>
              </a:r>
              <a:endParaRPr lang="ru-RU" sz="1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52" name="Арка 51"/>
            <p:cNvSpPr/>
            <p:nvPr/>
          </p:nvSpPr>
          <p:spPr bwMode="auto">
            <a:xfrm rot="16200000" flipV="1">
              <a:off x="2843808" y="2672916"/>
              <a:ext cx="360040" cy="288032"/>
            </a:xfrm>
            <a:prstGeom prst="blockArc">
              <a:avLst>
                <a:gd name="adj1" fmla="val 10800000"/>
                <a:gd name="adj2" fmla="val 0"/>
                <a:gd name="adj3" fmla="val 1484"/>
              </a:avLst>
            </a:prstGeom>
            <a:solidFill>
              <a:schemeClr val="accent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29026" y="2636912"/>
              <a:ext cx="93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Arial Black" pitchFamily="34" charset="0"/>
                </a:rPr>
                <a:t>&gt;90</a:t>
              </a:r>
              <a:r>
                <a:rPr lang="en-US" sz="1800" dirty="0" smtClean="0">
                  <a:solidFill>
                    <a:srgbClr val="C00000"/>
                  </a:solidFill>
                  <a:latin typeface="Arial Black" pitchFamily="34" charset="0"/>
                  <a:sym typeface="Symbol"/>
                </a:rPr>
                <a:t></a:t>
              </a:r>
              <a:endParaRPr lang="ru-RU" sz="1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70" grpId="0"/>
      <p:bldP spid="720985" grpId="0"/>
      <p:bldP spid="7209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AutoShape 2"/>
          <p:cNvSpPr>
            <a:spLocks noChangeArrowheads="1"/>
          </p:cNvSpPr>
          <p:nvPr/>
        </p:nvSpPr>
        <p:spPr bwMode="auto">
          <a:xfrm rot="7800000">
            <a:off x="2305050" y="1433513"/>
            <a:ext cx="1066800" cy="609600"/>
          </a:xfrm>
          <a:prstGeom prst="chevron">
            <a:avLst>
              <a:gd name="adj" fmla="val 43750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BottomLeft">
              <a:rot lat="19199999" lon="9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7587" name="Freeform 3"/>
          <p:cNvSpPr>
            <a:spLocks/>
          </p:cNvSpPr>
          <p:nvPr/>
        </p:nvSpPr>
        <p:spPr bwMode="auto">
          <a:xfrm>
            <a:off x="1127125" y="1912938"/>
            <a:ext cx="1330325" cy="2692400"/>
          </a:xfrm>
          <a:custGeom>
            <a:avLst/>
            <a:gdLst>
              <a:gd name="T0" fmla="*/ 0 w 838"/>
              <a:gd name="T1" fmla="*/ 0 h 1696"/>
              <a:gd name="T2" fmla="*/ 0 w 838"/>
              <a:gd name="T3" fmla="*/ 1406 h 1696"/>
              <a:gd name="T4" fmla="*/ 838 w 838"/>
              <a:gd name="T5" fmla="*/ 1696 h 1696"/>
              <a:gd name="T6" fmla="*/ 838 w 838"/>
              <a:gd name="T7" fmla="*/ 322 h 1696"/>
              <a:gd name="T8" fmla="*/ 0 w 838"/>
              <a:gd name="T9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" h="1696">
                <a:moveTo>
                  <a:pt x="0" y="0"/>
                </a:moveTo>
                <a:lnTo>
                  <a:pt x="0" y="1406"/>
                </a:lnTo>
                <a:lnTo>
                  <a:pt x="838" y="1696"/>
                </a:lnTo>
                <a:lnTo>
                  <a:pt x="838" y="322"/>
                </a:lnTo>
                <a:lnTo>
                  <a:pt x="0" y="0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9050" cap="sq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588" name="AutoShape 4"/>
          <p:cNvSpPr>
            <a:spLocks noChangeArrowheads="1"/>
          </p:cNvSpPr>
          <p:nvPr/>
        </p:nvSpPr>
        <p:spPr bwMode="auto">
          <a:xfrm rot="10800000">
            <a:off x="95250" y="2805113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Left">
              <a:rot lat="1500000" lon="150000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692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24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Реконструкция полей напряжения в механических условиях чистого сдвига</a:t>
            </a:r>
          </a:p>
        </p:txBody>
      </p:sp>
      <p:sp>
        <p:nvSpPr>
          <p:cNvPr id="707591" name="Freeform 7"/>
          <p:cNvSpPr>
            <a:spLocks/>
          </p:cNvSpPr>
          <p:nvPr/>
        </p:nvSpPr>
        <p:spPr bwMode="auto">
          <a:xfrm>
            <a:off x="2457450" y="1890713"/>
            <a:ext cx="2439988" cy="2714625"/>
          </a:xfrm>
          <a:custGeom>
            <a:avLst/>
            <a:gdLst>
              <a:gd name="T0" fmla="*/ 0 w 1537"/>
              <a:gd name="T1" fmla="*/ 330 h 1710"/>
              <a:gd name="T2" fmla="*/ 1537 w 1537"/>
              <a:gd name="T3" fmla="*/ 0 h 1710"/>
              <a:gd name="T4" fmla="*/ 1536 w 1537"/>
              <a:gd name="T5" fmla="*/ 1368 h 1710"/>
              <a:gd name="T6" fmla="*/ 0 w 1537"/>
              <a:gd name="T7" fmla="*/ 1710 h 1710"/>
              <a:gd name="T8" fmla="*/ 0 w 1537"/>
              <a:gd name="T9" fmla="*/ 33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7" h="1710">
                <a:moveTo>
                  <a:pt x="0" y="330"/>
                </a:moveTo>
                <a:lnTo>
                  <a:pt x="1537" y="0"/>
                </a:lnTo>
                <a:lnTo>
                  <a:pt x="1536" y="1368"/>
                </a:lnTo>
                <a:lnTo>
                  <a:pt x="0" y="1710"/>
                </a:lnTo>
                <a:lnTo>
                  <a:pt x="0" y="330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19050" cap="sq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07593" name="Group 9"/>
          <p:cNvGrpSpPr>
            <a:grpSpLocks/>
          </p:cNvGrpSpPr>
          <p:nvPr/>
        </p:nvGrpSpPr>
        <p:grpSpPr bwMode="auto">
          <a:xfrm>
            <a:off x="3981450" y="1803400"/>
            <a:ext cx="914400" cy="381000"/>
            <a:chOff x="3984" y="1680"/>
            <a:chExt cx="576" cy="240"/>
          </a:xfrm>
        </p:grpSpPr>
        <p:sp>
          <p:nvSpPr>
            <p:cNvPr id="707594" name="Line 10"/>
            <p:cNvSpPr>
              <a:spLocks noChangeShapeType="1"/>
            </p:cNvSpPr>
            <p:nvPr/>
          </p:nvSpPr>
          <p:spPr bwMode="auto">
            <a:xfrm flipV="1">
              <a:off x="4176" y="1824"/>
              <a:ext cx="384" cy="96"/>
            </a:xfrm>
            <a:prstGeom prst="line">
              <a:avLst/>
            </a:prstGeom>
            <a:noFill/>
            <a:ln w="1270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 rot="10800000" flipV="1">
              <a:off x="3984" y="1680"/>
              <a:ext cx="384" cy="96"/>
            </a:xfrm>
            <a:prstGeom prst="line">
              <a:avLst/>
            </a:prstGeom>
            <a:noFill/>
            <a:ln w="1270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7596" name="Group 12"/>
          <p:cNvGrpSpPr>
            <a:grpSpLocks/>
          </p:cNvGrpSpPr>
          <p:nvPr/>
        </p:nvGrpSpPr>
        <p:grpSpPr bwMode="auto">
          <a:xfrm>
            <a:off x="704850" y="1738313"/>
            <a:ext cx="990600" cy="381000"/>
            <a:chOff x="1920" y="1632"/>
            <a:chExt cx="624" cy="240"/>
          </a:xfrm>
        </p:grpSpPr>
        <p:sp>
          <p:nvSpPr>
            <p:cNvPr id="707597" name="Line 13"/>
            <p:cNvSpPr>
              <a:spLocks noChangeShapeType="1"/>
            </p:cNvSpPr>
            <p:nvPr/>
          </p:nvSpPr>
          <p:spPr bwMode="auto">
            <a:xfrm rot="2100000" flipV="1">
              <a:off x="2160" y="1632"/>
              <a:ext cx="384" cy="96"/>
            </a:xfrm>
            <a:prstGeom prst="line">
              <a:avLst/>
            </a:prstGeom>
            <a:noFill/>
            <a:ln w="1270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598" name="Line 14"/>
            <p:cNvSpPr>
              <a:spLocks noChangeShapeType="1"/>
            </p:cNvSpPr>
            <p:nvPr/>
          </p:nvSpPr>
          <p:spPr bwMode="auto">
            <a:xfrm rot="12900000" flipV="1">
              <a:off x="1920" y="1776"/>
              <a:ext cx="384" cy="96"/>
            </a:xfrm>
            <a:prstGeom prst="line">
              <a:avLst/>
            </a:prstGeom>
            <a:noFill/>
            <a:ln w="1270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07600" name="Freeform 16"/>
          <p:cNvSpPr>
            <a:spLocks/>
          </p:cNvSpPr>
          <p:nvPr/>
        </p:nvSpPr>
        <p:spPr bwMode="auto">
          <a:xfrm>
            <a:off x="495300" y="2424113"/>
            <a:ext cx="1963738" cy="2571750"/>
          </a:xfrm>
          <a:custGeom>
            <a:avLst/>
            <a:gdLst>
              <a:gd name="T0" fmla="*/ 0 w 1237"/>
              <a:gd name="T1" fmla="*/ 246 h 1620"/>
              <a:gd name="T2" fmla="*/ 1237 w 1237"/>
              <a:gd name="T3" fmla="*/ 0 h 1620"/>
              <a:gd name="T4" fmla="*/ 1236 w 1237"/>
              <a:gd name="T5" fmla="*/ 1368 h 1620"/>
              <a:gd name="T6" fmla="*/ 0 w 1237"/>
              <a:gd name="T7" fmla="*/ 1620 h 1620"/>
              <a:gd name="T8" fmla="*/ 0 w 1237"/>
              <a:gd name="T9" fmla="*/ 246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7" h="1620">
                <a:moveTo>
                  <a:pt x="0" y="246"/>
                </a:moveTo>
                <a:lnTo>
                  <a:pt x="1237" y="0"/>
                </a:lnTo>
                <a:lnTo>
                  <a:pt x="1236" y="1368"/>
                </a:lnTo>
                <a:lnTo>
                  <a:pt x="0" y="1620"/>
                </a:lnTo>
                <a:lnTo>
                  <a:pt x="0" y="246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19050" cap="sq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4687888" y="1192213"/>
            <a:ext cx="892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altLang="ru-RU" sz="2000">
                <a:solidFill>
                  <a:srgbClr val="000000"/>
                </a:solidFill>
              </a:rPr>
              <a:t>Левый </a:t>
            </a:r>
          </a:p>
          <a:p>
            <a:pPr eaLnBrk="0" hangingPunct="0"/>
            <a:r>
              <a:rPr lang="ru-RU" altLang="ru-RU" sz="2000">
                <a:solidFill>
                  <a:srgbClr val="000000"/>
                </a:solidFill>
              </a:rPr>
              <a:t>скол</a:t>
            </a:r>
          </a:p>
        </p:txBody>
      </p:sp>
      <p:sp>
        <p:nvSpPr>
          <p:cNvPr id="707603" name="Text Box 19"/>
          <p:cNvSpPr txBox="1">
            <a:spLocks noChangeArrowheads="1"/>
          </p:cNvSpPr>
          <p:nvPr/>
        </p:nvSpPr>
        <p:spPr bwMode="auto">
          <a:xfrm>
            <a:off x="0" y="1239838"/>
            <a:ext cx="1044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altLang="ru-RU" sz="2000">
                <a:solidFill>
                  <a:srgbClr val="000000"/>
                </a:solidFill>
              </a:rPr>
              <a:t>Правый </a:t>
            </a:r>
          </a:p>
          <a:p>
            <a:pPr algn="r" eaLnBrk="0" hangingPunct="0"/>
            <a:r>
              <a:rPr lang="ru-RU" altLang="ru-RU" sz="2000">
                <a:solidFill>
                  <a:srgbClr val="000000"/>
                </a:solidFill>
              </a:rPr>
              <a:t>скол</a:t>
            </a:r>
          </a:p>
        </p:txBody>
      </p:sp>
      <p:sp>
        <p:nvSpPr>
          <p:cNvPr id="707616" name="Text Box 32"/>
          <p:cNvSpPr txBox="1">
            <a:spLocks noChangeArrowheads="1"/>
          </p:cNvSpPr>
          <p:nvPr/>
        </p:nvSpPr>
        <p:spPr bwMode="auto">
          <a:xfrm>
            <a:off x="5724525" y="2060575"/>
            <a:ext cx="324008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b="0">
                <a:solidFill>
                  <a:srgbClr val="000000"/>
                </a:solidFill>
              </a:rPr>
              <a:t>При разрушении породы формирование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сколов</a:t>
            </a:r>
            <a:r>
              <a:rPr lang="ru-RU" altLang="ru-RU" b="0">
                <a:solidFill>
                  <a:srgbClr val="000000"/>
                </a:solidFill>
              </a:rPr>
              <a:t>   </a:t>
            </a:r>
          </a:p>
          <a:p>
            <a:pPr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(в данном случае – сдвигов) наиболее выгодно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энергетически</a:t>
            </a:r>
            <a:r>
              <a:rPr lang="ru-RU" altLang="ru-RU" b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707617" name="Text Box 33"/>
          <p:cNvSpPr txBox="1">
            <a:spLocks noChangeArrowheads="1"/>
          </p:cNvSpPr>
          <p:nvPr/>
        </p:nvSpPr>
        <p:spPr bwMode="auto">
          <a:xfrm>
            <a:off x="66675" y="5300663"/>
            <a:ext cx="63404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Реальное положение конкретных трещин в пространстве может отличаться от теоретического (иногда весьма существенно) </a:t>
            </a:r>
            <a:r>
              <a:rPr lang="ru-RU" altLang="ru-RU" b="0" dirty="0" smtClean="0">
                <a:solidFill>
                  <a:srgbClr val="000000"/>
                </a:solidFill>
              </a:rPr>
              <a:t>в силу </a:t>
            </a:r>
            <a:r>
              <a:rPr lang="ru-RU" altLang="ru-RU" b="0" dirty="0">
                <a:solidFill>
                  <a:srgbClr val="000000"/>
                </a:solidFill>
              </a:rPr>
              <a:t>неоднородности деформируемой породы. Поэтому для них обычно определяют среднестатистическое значение</a:t>
            </a:r>
          </a:p>
        </p:txBody>
      </p:sp>
      <p:sp>
        <p:nvSpPr>
          <p:cNvPr id="707618" name="Text Box 34"/>
          <p:cNvSpPr txBox="1">
            <a:spLocks noChangeArrowheads="1"/>
          </p:cNvSpPr>
          <p:nvPr/>
        </p:nvSpPr>
        <p:spPr bwMode="auto">
          <a:xfrm>
            <a:off x="5292725" y="2117725"/>
            <a:ext cx="358775" cy="531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r>
              <a:rPr lang="ru-RU" altLang="ru-RU" sz="2800" b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707619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2393950" cy="2393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7590" name="Rectangle 6"/>
          <p:cNvSpPr>
            <a:spLocks noChangeAspect="1" noChangeArrowheads="1"/>
          </p:cNvSpPr>
          <p:nvPr/>
        </p:nvSpPr>
        <p:spPr bwMode="auto">
          <a:xfrm>
            <a:off x="917575" y="2728913"/>
            <a:ext cx="2438400" cy="219075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rgbClr val="0000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7592" name="AutoShape 8"/>
          <p:cNvSpPr>
            <a:spLocks noChangeArrowheads="1"/>
          </p:cNvSpPr>
          <p:nvPr/>
        </p:nvSpPr>
        <p:spPr bwMode="auto">
          <a:xfrm>
            <a:off x="3752850" y="3262313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Left">
              <a:rot lat="1500000" lon="120000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7599" name="Freeform 15"/>
          <p:cNvSpPr>
            <a:spLocks/>
          </p:cNvSpPr>
          <p:nvPr/>
        </p:nvSpPr>
        <p:spPr bwMode="auto">
          <a:xfrm>
            <a:off x="2457450" y="2414588"/>
            <a:ext cx="1684338" cy="2752725"/>
          </a:xfrm>
          <a:custGeom>
            <a:avLst/>
            <a:gdLst>
              <a:gd name="T0" fmla="*/ 0 w 1061"/>
              <a:gd name="T1" fmla="*/ 0 h 1734"/>
              <a:gd name="T2" fmla="*/ 0 w 1061"/>
              <a:gd name="T3" fmla="*/ 1380 h 1734"/>
              <a:gd name="T4" fmla="*/ 1056 w 1061"/>
              <a:gd name="T5" fmla="*/ 1734 h 1734"/>
              <a:gd name="T6" fmla="*/ 1061 w 1061"/>
              <a:gd name="T7" fmla="*/ 383 h 1734"/>
              <a:gd name="T8" fmla="*/ 0 w 1061"/>
              <a:gd name="T9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1" h="1734">
                <a:moveTo>
                  <a:pt x="0" y="0"/>
                </a:moveTo>
                <a:lnTo>
                  <a:pt x="0" y="1380"/>
                </a:lnTo>
                <a:lnTo>
                  <a:pt x="1056" y="1734"/>
                </a:lnTo>
                <a:lnTo>
                  <a:pt x="1061" y="383"/>
                </a:lnTo>
                <a:lnTo>
                  <a:pt x="0" y="0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9050" cap="sq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601" name="AutoShape 17"/>
          <p:cNvSpPr>
            <a:spLocks noChangeArrowheads="1"/>
          </p:cNvSpPr>
          <p:nvPr/>
        </p:nvSpPr>
        <p:spPr bwMode="auto">
          <a:xfrm rot="18600000">
            <a:off x="1619250" y="3262313"/>
            <a:ext cx="1066800" cy="609600"/>
          </a:xfrm>
          <a:prstGeom prst="chevron">
            <a:avLst>
              <a:gd name="adj" fmla="val 43750"/>
            </a:avLst>
          </a:prstGeom>
          <a:solidFill>
            <a:srgbClr val="FF00FF">
              <a:alpha val="50000"/>
            </a:srgbClr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BottomLeft">
              <a:rot lat="19199999" lon="9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7620" name="Freeform 36"/>
          <p:cNvSpPr>
            <a:spLocks/>
          </p:cNvSpPr>
          <p:nvPr/>
        </p:nvSpPr>
        <p:spPr bwMode="auto">
          <a:xfrm>
            <a:off x="914400" y="2728913"/>
            <a:ext cx="2443163" cy="1587"/>
          </a:xfrm>
          <a:custGeom>
            <a:avLst/>
            <a:gdLst>
              <a:gd name="T0" fmla="*/ 0 w 1539"/>
              <a:gd name="T1" fmla="*/ 0 h 1"/>
              <a:gd name="T2" fmla="*/ 1539 w 153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9" h="1">
                <a:moveTo>
                  <a:pt x="0" y="0"/>
                </a:moveTo>
                <a:lnTo>
                  <a:pt x="1539" y="0"/>
                </a:lnTo>
              </a:path>
            </a:pathLst>
          </a:custGeom>
          <a:noFill/>
          <a:ln w="3175" cmpd="sng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7621" name="Freeform 37"/>
          <p:cNvSpPr>
            <a:spLocks/>
          </p:cNvSpPr>
          <p:nvPr/>
        </p:nvSpPr>
        <p:spPr bwMode="auto">
          <a:xfrm>
            <a:off x="3355975" y="2728913"/>
            <a:ext cx="1588" cy="2193925"/>
          </a:xfrm>
          <a:custGeom>
            <a:avLst/>
            <a:gdLst>
              <a:gd name="T0" fmla="*/ 0 w 1"/>
              <a:gd name="T1" fmla="*/ 0 h 1382"/>
              <a:gd name="T2" fmla="*/ 0 w 1"/>
              <a:gd name="T3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82">
                <a:moveTo>
                  <a:pt x="0" y="0"/>
                </a:moveTo>
                <a:lnTo>
                  <a:pt x="0" y="1382"/>
                </a:lnTo>
              </a:path>
            </a:pathLst>
          </a:custGeom>
          <a:noFill/>
          <a:ln w="3175" cmpd="sng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0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 animBg="1"/>
      <p:bldP spid="707587" grpId="0" animBg="1"/>
      <p:bldP spid="707588" grpId="0" animBg="1"/>
      <p:bldP spid="707591" grpId="0" animBg="1"/>
      <p:bldP spid="707600" grpId="0" animBg="1"/>
      <p:bldP spid="707602" grpId="0" autoUpdateAnimBg="0"/>
      <p:bldP spid="707603" grpId="0" autoUpdateAnimBg="0"/>
      <p:bldP spid="707616" grpId="0"/>
      <p:bldP spid="707617" grpId="0"/>
      <p:bldP spid="707618" grpId="0" animBg="1"/>
      <p:bldP spid="707592" grpId="0" animBg="1"/>
      <p:bldP spid="707599" grpId="0" animBg="1"/>
      <p:bldP spid="7076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23" name="Text Box 35"/>
          <p:cNvSpPr txBox="1">
            <a:spLocks noChangeArrowheads="1"/>
          </p:cNvSpPr>
          <p:nvPr/>
        </p:nvSpPr>
        <p:spPr bwMode="auto">
          <a:xfrm>
            <a:off x="5364089" y="333375"/>
            <a:ext cx="3457650" cy="21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Направление сдвигания </a:t>
            </a:r>
          </a:p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по сколам </a:t>
            </a:r>
            <a:r>
              <a:rPr lang="ru-RU" altLang="ru-RU" b="0" dirty="0" err="1">
                <a:solidFill>
                  <a:srgbClr val="000000"/>
                </a:solidFill>
              </a:rPr>
              <a:t>Андерсона</a:t>
            </a:r>
            <a:r>
              <a:rPr lang="ru-RU" altLang="ru-RU" b="0" dirty="0">
                <a:solidFill>
                  <a:srgbClr val="000000"/>
                </a:solidFill>
              </a:rPr>
              <a:t> можно определить по смещению вертикальных маркеров, </a:t>
            </a:r>
          </a:p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в данном случае – </a:t>
            </a:r>
          </a:p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кварцевых жил в базальтах. </a:t>
            </a:r>
          </a:p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Южный Урал</a:t>
            </a:r>
          </a:p>
        </p:txBody>
      </p:sp>
      <p:pic>
        <p:nvPicPr>
          <p:cNvPr id="652305" name="Picture 1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5400675" cy="302418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2307" name="Text Box 19"/>
          <p:cNvSpPr txBox="1">
            <a:spLocks noChangeArrowheads="1"/>
          </p:cNvSpPr>
          <p:nvPr/>
        </p:nvSpPr>
        <p:spPr bwMode="auto">
          <a:xfrm>
            <a:off x="3276600" y="3573463"/>
            <a:ext cx="1582738" cy="531812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Б</a:t>
            </a: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. Левый сдвиг СЗ простирания</a:t>
            </a:r>
          </a:p>
        </p:txBody>
      </p:sp>
      <p:sp>
        <p:nvSpPr>
          <p:cNvPr id="652315" name="Line 27"/>
          <p:cNvSpPr>
            <a:spLocks noChangeShapeType="1"/>
          </p:cNvSpPr>
          <p:nvPr/>
        </p:nvSpPr>
        <p:spPr bwMode="auto">
          <a:xfrm flipV="1">
            <a:off x="5181600" y="4851400"/>
            <a:ext cx="2103438" cy="1128713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37" name="Line 49"/>
          <p:cNvSpPr>
            <a:spLocks noChangeShapeType="1"/>
          </p:cNvSpPr>
          <p:nvPr/>
        </p:nvSpPr>
        <p:spPr bwMode="auto">
          <a:xfrm flipV="1">
            <a:off x="7019925" y="4870450"/>
            <a:ext cx="1584325" cy="863600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52" name="AutoShape 64"/>
          <p:cNvSpPr>
            <a:spLocks noChangeArrowheads="1"/>
          </p:cNvSpPr>
          <p:nvPr/>
        </p:nvSpPr>
        <p:spPr bwMode="auto">
          <a:xfrm rot="-1853140">
            <a:off x="6372225" y="5229225"/>
            <a:ext cx="741363" cy="196850"/>
          </a:xfrm>
          <a:prstGeom prst="notchedRightArrow">
            <a:avLst>
              <a:gd name="adj1" fmla="val 50000"/>
              <a:gd name="adj2" fmla="val 94153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54" name="AutoShape 66"/>
          <p:cNvSpPr>
            <a:spLocks noChangeArrowheads="1"/>
          </p:cNvSpPr>
          <p:nvPr/>
        </p:nvSpPr>
        <p:spPr bwMode="auto">
          <a:xfrm rot="-1853140" flipH="1" flipV="1">
            <a:off x="5148263" y="5518150"/>
            <a:ext cx="741362" cy="196850"/>
          </a:xfrm>
          <a:prstGeom prst="notchedRightArrow">
            <a:avLst>
              <a:gd name="adj1" fmla="val 50000"/>
              <a:gd name="adj2" fmla="val 94153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57" name="Text Box 69"/>
          <p:cNvSpPr txBox="1">
            <a:spLocks noChangeArrowheads="1"/>
          </p:cNvSpPr>
          <p:nvPr/>
        </p:nvSpPr>
        <p:spPr bwMode="auto">
          <a:xfrm>
            <a:off x="3759200" y="6381750"/>
            <a:ext cx="3810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rPr>
              <a:t>С</a:t>
            </a:r>
          </a:p>
        </p:txBody>
      </p:sp>
      <p:sp>
        <p:nvSpPr>
          <p:cNvPr id="652358" name="Text Box 70"/>
          <p:cNvSpPr txBox="1">
            <a:spLocks noChangeArrowheads="1"/>
          </p:cNvSpPr>
          <p:nvPr/>
        </p:nvSpPr>
        <p:spPr bwMode="auto">
          <a:xfrm>
            <a:off x="8604250" y="6381750"/>
            <a:ext cx="4778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rPr>
              <a:t>Ю</a:t>
            </a:r>
          </a:p>
        </p:txBody>
      </p:sp>
      <p:pic>
        <p:nvPicPr>
          <p:cNvPr id="652306" name="Picture 18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5111750" cy="3240088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2316" name="Line 28"/>
          <p:cNvSpPr>
            <a:spLocks noChangeShapeType="1"/>
          </p:cNvSpPr>
          <p:nvPr/>
        </p:nvSpPr>
        <p:spPr bwMode="auto">
          <a:xfrm>
            <a:off x="554038" y="512763"/>
            <a:ext cx="3578225" cy="2703512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08" name="Text Box 20"/>
          <p:cNvSpPr txBox="1">
            <a:spLocks noChangeArrowheads="1"/>
          </p:cNvSpPr>
          <p:nvPr/>
        </p:nvSpPr>
        <p:spPr bwMode="auto">
          <a:xfrm>
            <a:off x="4500563" y="2971800"/>
            <a:ext cx="1584325" cy="484188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А</a:t>
            </a:r>
            <a:r>
              <a:rPr lang="ru-RU" alt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. Правый сдвиг СВ простирания</a:t>
            </a:r>
            <a:endParaRPr lang="ru-RU" altLang="ru-RU" sz="1600">
              <a:solidFill>
                <a:srgbClr val="000000"/>
              </a:solidFill>
              <a:latin typeface="Arial Narrow" panose="020B0606020202030204" pitchFamily="34" charset="0"/>
              <a:sym typeface="Arrows1" pitchFamily="34" charset="2"/>
            </a:endParaRPr>
          </a:p>
        </p:txBody>
      </p:sp>
      <p:sp>
        <p:nvSpPr>
          <p:cNvPr id="652353" name="AutoShape 65"/>
          <p:cNvSpPr>
            <a:spLocks noChangeArrowheads="1"/>
          </p:cNvSpPr>
          <p:nvPr/>
        </p:nvSpPr>
        <p:spPr bwMode="auto">
          <a:xfrm rot="2355968">
            <a:off x="1512888" y="1152525"/>
            <a:ext cx="741362" cy="196850"/>
          </a:xfrm>
          <a:prstGeom prst="notchedRightArrow">
            <a:avLst>
              <a:gd name="adj1" fmla="val 50000"/>
              <a:gd name="adj2" fmla="val 94153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55" name="AutoShape 67"/>
          <p:cNvSpPr>
            <a:spLocks noChangeArrowheads="1"/>
          </p:cNvSpPr>
          <p:nvPr/>
        </p:nvSpPr>
        <p:spPr bwMode="auto">
          <a:xfrm rot="1997131" flipH="1" flipV="1">
            <a:off x="1871663" y="1944688"/>
            <a:ext cx="741362" cy="196850"/>
          </a:xfrm>
          <a:prstGeom prst="notchedRightArrow">
            <a:avLst>
              <a:gd name="adj1" fmla="val 50000"/>
              <a:gd name="adj2" fmla="val 94153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59" name="Text Box 71"/>
          <p:cNvSpPr txBox="1">
            <a:spLocks noChangeArrowheads="1"/>
          </p:cNvSpPr>
          <p:nvPr/>
        </p:nvSpPr>
        <p:spPr bwMode="auto">
          <a:xfrm>
            <a:off x="84138" y="95250"/>
            <a:ext cx="3810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rPr>
              <a:t>С</a:t>
            </a:r>
          </a:p>
        </p:txBody>
      </p:sp>
      <p:sp>
        <p:nvSpPr>
          <p:cNvPr id="652360" name="Text Box 72"/>
          <p:cNvSpPr txBox="1">
            <a:spLocks noChangeArrowheads="1"/>
          </p:cNvSpPr>
          <p:nvPr/>
        </p:nvSpPr>
        <p:spPr bwMode="auto">
          <a:xfrm>
            <a:off x="4645025" y="95250"/>
            <a:ext cx="4778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  <a:latin typeface="Arial Black" panose="020B0A04020102020204" pitchFamily="34" charset="0"/>
              </a:rPr>
              <a:t>Ю</a:t>
            </a:r>
          </a:p>
        </p:txBody>
      </p:sp>
      <p:grpSp>
        <p:nvGrpSpPr>
          <p:cNvPr id="652372" name="Group 84"/>
          <p:cNvGrpSpPr>
            <a:grpSpLocks/>
          </p:cNvGrpSpPr>
          <p:nvPr/>
        </p:nvGrpSpPr>
        <p:grpSpPr bwMode="auto">
          <a:xfrm>
            <a:off x="179388" y="3703638"/>
            <a:ext cx="2551112" cy="2538412"/>
            <a:chOff x="113" y="2333"/>
            <a:chExt cx="1607" cy="1599"/>
          </a:xfrm>
        </p:grpSpPr>
        <p:pic>
          <p:nvPicPr>
            <p:cNvPr id="652349" name="Picture 6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1" y="2333"/>
              <a:ext cx="1599" cy="15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2340" name="Text Box 52"/>
            <p:cNvSpPr txBox="1">
              <a:spLocks noChangeArrowheads="1"/>
            </p:cNvSpPr>
            <p:nvPr/>
          </p:nvSpPr>
          <p:spPr bwMode="auto">
            <a:xfrm>
              <a:off x="1460" y="3524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Б</a:t>
              </a:r>
            </a:p>
          </p:txBody>
        </p:sp>
        <p:sp>
          <p:nvSpPr>
            <p:cNvPr id="652341" name="Text Box 53"/>
            <p:cNvSpPr txBox="1">
              <a:spLocks noChangeArrowheads="1"/>
            </p:cNvSpPr>
            <p:nvPr/>
          </p:nvSpPr>
          <p:spPr bwMode="auto">
            <a:xfrm>
              <a:off x="1380" y="2514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А</a:t>
              </a:r>
            </a:p>
          </p:txBody>
        </p:sp>
        <p:sp>
          <p:nvSpPr>
            <p:cNvPr id="652346" name="Text Box 58"/>
            <p:cNvSpPr txBox="1">
              <a:spLocks noChangeArrowheads="1"/>
            </p:cNvSpPr>
            <p:nvPr/>
          </p:nvSpPr>
          <p:spPr bwMode="auto">
            <a:xfrm>
              <a:off x="113" y="234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С</a:t>
              </a:r>
            </a:p>
          </p:txBody>
        </p:sp>
        <p:sp>
          <p:nvSpPr>
            <p:cNvPr id="652347" name="Text Box 59"/>
            <p:cNvSpPr txBox="1">
              <a:spLocks noChangeArrowheads="1"/>
            </p:cNvSpPr>
            <p:nvPr/>
          </p:nvSpPr>
          <p:spPr bwMode="auto">
            <a:xfrm>
              <a:off x="113" y="3657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Ю</a:t>
              </a:r>
            </a:p>
          </p:txBody>
        </p:sp>
        <p:sp>
          <p:nvSpPr>
            <p:cNvPr id="652361" name="Oval 73"/>
            <p:cNvSpPr>
              <a:spLocks noChangeArrowheads="1"/>
            </p:cNvSpPr>
            <p:nvPr/>
          </p:nvSpPr>
          <p:spPr bwMode="auto">
            <a:xfrm>
              <a:off x="1247" y="2614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2362" name="Oval 74"/>
            <p:cNvSpPr>
              <a:spLocks noChangeArrowheads="1"/>
            </p:cNvSpPr>
            <p:nvPr/>
          </p:nvSpPr>
          <p:spPr bwMode="auto">
            <a:xfrm>
              <a:off x="1338" y="3475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2363" name="Oval 75"/>
            <p:cNvSpPr>
              <a:spLocks noChangeArrowheads="1"/>
            </p:cNvSpPr>
            <p:nvPr/>
          </p:nvSpPr>
          <p:spPr bwMode="auto">
            <a:xfrm>
              <a:off x="975" y="3339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2364" name="Oval 76"/>
            <p:cNvSpPr>
              <a:spLocks noChangeArrowheads="1"/>
            </p:cNvSpPr>
            <p:nvPr/>
          </p:nvSpPr>
          <p:spPr bwMode="auto">
            <a:xfrm>
              <a:off x="431" y="320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2365" name="Rectangle 77"/>
            <p:cNvSpPr>
              <a:spLocks noChangeArrowheads="1"/>
            </p:cNvSpPr>
            <p:nvPr/>
          </p:nvSpPr>
          <p:spPr bwMode="auto">
            <a:xfrm>
              <a:off x="1524" y="3158"/>
              <a:ext cx="177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0" rIns="18000" bIns="0"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0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52366" name="Rectangle 78"/>
            <p:cNvSpPr>
              <a:spLocks noChangeArrowheads="1"/>
            </p:cNvSpPr>
            <p:nvPr/>
          </p:nvSpPr>
          <p:spPr bwMode="auto">
            <a:xfrm>
              <a:off x="657" y="2387"/>
              <a:ext cx="177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0" rIns="18000" bIns="0"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0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652367" name="Rectangle 79"/>
            <p:cNvSpPr>
              <a:spLocks noChangeArrowheads="1"/>
            </p:cNvSpPr>
            <p:nvPr/>
          </p:nvSpPr>
          <p:spPr bwMode="auto">
            <a:xfrm>
              <a:off x="158" y="3113"/>
              <a:ext cx="177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0" rIns="18000" bIns="0"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0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52368" name="Rectangle 80"/>
            <p:cNvSpPr>
              <a:spLocks noChangeArrowheads="1"/>
            </p:cNvSpPr>
            <p:nvPr/>
          </p:nvSpPr>
          <p:spPr bwMode="auto">
            <a:xfrm>
              <a:off x="1020" y="3702"/>
              <a:ext cx="177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0" rIns="18000" bIns="0">
              <a:spAutoFit/>
            </a:bodyPr>
            <a:lstStyle/>
            <a:p>
              <a:r>
                <a:rPr lang="ru-RU" altLang="ru-RU" sz="20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20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652370" name="Rectangle 82"/>
            <p:cNvSpPr>
              <a:spLocks noChangeArrowheads="1"/>
            </p:cNvSpPr>
            <p:nvPr/>
          </p:nvSpPr>
          <p:spPr bwMode="auto">
            <a:xfrm>
              <a:off x="816" y="2403"/>
              <a:ext cx="45" cy="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2371" name="Rectangle 83"/>
            <p:cNvSpPr>
              <a:spLocks noChangeArrowheads="1"/>
            </p:cNvSpPr>
            <p:nvPr/>
          </p:nvSpPr>
          <p:spPr bwMode="auto">
            <a:xfrm>
              <a:off x="997" y="3838"/>
              <a:ext cx="45" cy="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2375" name="AutoShape 87"/>
          <p:cNvSpPr>
            <a:spLocks noChangeArrowheads="1"/>
          </p:cNvSpPr>
          <p:nvPr/>
        </p:nvSpPr>
        <p:spPr bwMode="auto">
          <a:xfrm rot="7735652">
            <a:off x="2268538" y="3644900"/>
            <a:ext cx="10795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2376" name="AutoShape 88"/>
          <p:cNvSpPr>
            <a:spLocks noChangeArrowheads="1"/>
          </p:cNvSpPr>
          <p:nvPr/>
        </p:nvSpPr>
        <p:spPr bwMode="auto">
          <a:xfrm rot="10616419">
            <a:off x="2555875" y="5373688"/>
            <a:ext cx="10795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75" grpId="0" animBg="1"/>
      <p:bldP spid="652376" grpId="0" animBg="1"/>
    </p:bld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14166</TotalTime>
  <Words>2999</Words>
  <Application>Microsoft Office PowerPoint</Application>
  <PresentationFormat>Экран (4:3)</PresentationFormat>
  <Paragraphs>532</Paragraphs>
  <Slides>39</Slides>
  <Notes>38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Arial Narrow</vt:lpstr>
      <vt:lpstr>Arrows1</vt:lpstr>
      <vt:lpstr>Symbol</vt:lpstr>
      <vt:lpstr>Times New Roman</vt:lpstr>
      <vt:lpstr>Wingdings</vt:lpstr>
      <vt:lpstr>Точки</vt:lpstr>
      <vt:lpstr>CorelDRAW</vt:lpstr>
      <vt:lpstr>Структурная геология и геологическое картирование  Лекция № 12  «Модели формирования разрывов» </vt:lpstr>
      <vt:lpstr>Презентация PowerPoint</vt:lpstr>
      <vt:lpstr>Презентация PowerPoint</vt:lpstr>
      <vt:lpstr>Презентация PowerPoint</vt:lpstr>
      <vt:lpstr>Модель Кулона – Андерсона</vt:lpstr>
      <vt:lpstr>Презентация PowerPoint</vt:lpstr>
      <vt:lpstr>Презентация PowerPoint</vt:lpstr>
      <vt:lpstr>Реконструкция полей напряжения в механических условиях чистого сдвига</vt:lpstr>
      <vt:lpstr>Презентация PowerPoint</vt:lpstr>
      <vt:lpstr>Презентация PowerPoint</vt:lpstr>
      <vt:lpstr>Презентация PowerPoint</vt:lpstr>
      <vt:lpstr>Механизмы сдвигания при чистом сдвиге</vt:lpstr>
      <vt:lpstr>Презентация PowerPoint</vt:lpstr>
      <vt:lpstr>Кинематика сдвигов Андерсона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Риделя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Трещины на стереографической проекции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Геологический факультет МГУ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Структурная геология и геологическое картирование</dc:title>
  <dc:subject>Модели формирования разрывов</dc:subject>
  <dc:creator>А.В. Тевелев</dc:creator>
  <cp:lastModifiedBy>Александр Тевелев</cp:lastModifiedBy>
  <cp:revision>235</cp:revision>
  <cp:lastPrinted>1601-01-01T00:00:00Z</cp:lastPrinted>
  <dcterms:created xsi:type="dcterms:W3CDTF">2007-02-12T19:08:21Z</dcterms:created>
  <dcterms:modified xsi:type="dcterms:W3CDTF">2021-01-13T16:25:12Z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