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56" r:id="rId2"/>
    <p:sldId id="540" r:id="rId3"/>
    <p:sldId id="534" r:id="rId4"/>
    <p:sldId id="562" r:id="rId5"/>
    <p:sldId id="535" r:id="rId6"/>
    <p:sldId id="546" r:id="rId7"/>
    <p:sldId id="536" r:id="rId8"/>
    <p:sldId id="537" r:id="rId9"/>
    <p:sldId id="538" r:id="rId10"/>
    <p:sldId id="494" r:id="rId11"/>
    <p:sldId id="510" r:id="rId12"/>
    <p:sldId id="563" r:id="rId13"/>
    <p:sldId id="507" r:id="rId14"/>
    <p:sldId id="498" r:id="rId15"/>
    <p:sldId id="496" r:id="rId16"/>
    <p:sldId id="566" r:id="rId17"/>
    <p:sldId id="567" r:id="rId18"/>
    <p:sldId id="565" r:id="rId19"/>
    <p:sldId id="513" r:id="rId20"/>
    <p:sldId id="501" r:id="rId21"/>
    <p:sldId id="52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  <a:srgbClr val="FF6600"/>
    <a:srgbClr val="FFCCFF"/>
    <a:srgbClr val="9900CC"/>
    <a:srgbClr val="FF33CC"/>
    <a:srgbClr val="F8F8F8"/>
    <a:srgbClr val="EAEAEA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427" autoAdjust="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4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0DC7BA-944E-4D39-924B-208B6F45E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067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C56357-5B88-49C5-A8EE-D4318871E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72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47C4CCA-F59D-4FFB-8332-8F7355B9ADF5}" type="slidenum">
              <a:rPr lang="ru-RU" altLang="ru-RU" sz="1200" b="0"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62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7FA6777-E8D9-41BA-86B1-DFE3C7D2C883}" type="slidenum">
              <a:rPr lang="ru-RU" altLang="ru-RU" sz="1200" b="0">
                <a:latin typeface="Arial" panose="020B0604020202020204" pitchFamily="34" charset="0"/>
              </a:rPr>
              <a:pPr/>
              <a:t>11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6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7FA6777-E8D9-41BA-86B1-DFE3C7D2C883}" type="slidenum">
              <a:rPr lang="ru-RU" altLang="ru-RU" sz="1200" b="0"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6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5A431DD7-A7C6-4A86-B85C-9C47B3A7626B}" type="slidenum">
              <a:rPr lang="ru-RU" altLang="ru-RU" sz="1200" b="0">
                <a:latin typeface="Arial" panose="020B0604020202020204" pitchFamily="34" charset="0"/>
              </a:rPr>
              <a:pPr/>
              <a:t>13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Может быть, просто убрать этот раздельчик?! Перенести дальше, в механизмы разные?</a:t>
            </a:r>
          </a:p>
        </p:txBody>
      </p:sp>
    </p:spTree>
    <p:extLst>
      <p:ext uri="{BB962C8B-B14F-4D97-AF65-F5344CB8AC3E}">
        <p14:creationId xmlns:p14="http://schemas.microsoft.com/office/powerpoint/2010/main" val="320213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C0CFE95-2165-43FC-B8F7-F12FD50E4734}" type="slidenum">
              <a:rPr lang="ru-RU" altLang="ru-RU" sz="1200" b="0">
                <a:latin typeface="Arial" panose="020B0604020202020204" pitchFamily="34" charset="0"/>
              </a:rPr>
              <a:pPr/>
              <a:t>14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Может быть, просто убрать этот раздельчик?! Перенести дальше, в механизмы разные?</a:t>
            </a:r>
          </a:p>
        </p:txBody>
      </p:sp>
    </p:spTree>
    <p:extLst>
      <p:ext uri="{BB962C8B-B14F-4D97-AF65-F5344CB8AC3E}">
        <p14:creationId xmlns:p14="http://schemas.microsoft.com/office/powerpoint/2010/main" val="223825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9FC95D6E-47F9-4875-AF65-53B02C751D80}" type="slidenum">
              <a:rPr lang="ru-RU" altLang="ru-RU" sz="1200" b="0">
                <a:latin typeface="Arial" panose="020B0604020202020204" pitchFamily="34" charset="0"/>
              </a:rPr>
              <a:pPr/>
              <a:t>15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7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653F66-5478-414A-88E6-67FD24504724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6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653F66-5478-414A-88E6-67FD24504724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12ADF-CA40-4607-99AD-6AF69A7535DE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82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D45C4527-FA95-47C2-BD0A-CEC35FAF0881}" type="slidenum">
              <a:rPr lang="ru-RU" altLang="ru-RU" sz="1200" b="0"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864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12DE7B2-C6CC-410A-8AAC-5EA953586CC5}" type="slidenum">
              <a:rPr lang="ru-RU" altLang="ru-RU" sz="1200" b="0">
                <a:latin typeface="Arial" panose="020B0604020202020204" pitchFamily="34" charset="0"/>
              </a:rPr>
              <a:pPr/>
              <a:t>20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49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A098FE6-FFB8-40F9-9A0A-6E51E5FB1215}" type="slidenum">
              <a:rPr lang="ru-RU" altLang="ru-RU" sz="1200" b="0"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43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D3642852-6C66-47A8-B916-25F2B4389E3E}" type="slidenum">
              <a:rPr lang="ru-RU" altLang="ru-RU" sz="1200" b="0">
                <a:latin typeface="Arial" panose="020B0604020202020204" pitchFamily="34" charset="0"/>
              </a:rPr>
              <a:pPr/>
              <a:t>21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84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A098FE6-FFB8-40F9-9A0A-6E51E5FB1215}" type="slidenum">
              <a:rPr lang="ru-RU" altLang="ru-RU" sz="1200" b="0"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9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D7909C9-BC66-4226-B830-A07D088D5E15}" type="slidenum">
              <a:rPr lang="ru-RU" altLang="ru-RU" sz="1200" b="0">
                <a:latin typeface="Arial" panose="020B0604020202020204" pitchFamily="34" charset="0"/>
              </a:rPr>
              <a:pPr/>
              <a:t>5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97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BD7909C9-BC66-4226-B830-A07D088D5E15}" type="slidenum">
              <a:rPr lang="ru-RU" altLang="ru-RU" sz="1200" b="0"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590480D5-2D01-4220-A04B-204F8F65B31F}" type="slidenum">
              <a:rPr lang="ru-RU" altLang="ru-RU" sz="1200" b="0">
                <a:latin typeface="Arial" panose="020B0604020202020204" pitchFamily="34" charset="0"/>
              </a:rPr>
              <a:pPr/>
              <a:t>7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68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DEF4244-5334-40C3-BE4A-B16E7123BC99}" type="slidenum">
              <a:rPr lang="ru-RU" altLang="ru-RU" sz="1200" b="0">
                <a:latin typeface="Arial" panose="020B0604020202020204" pitchFamily="34" charset="0"/>
              </a:rPr>
              <a:pPr/>
              <a:t>8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8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F993314F-EE04-40F6-9EDF-D63E8D59569F}" type="slidenum">
              <a:rPr lang="ru-RU" altLang="ru-RU" sz="1200" b="0">
                <a:latin typeface="Arial" panose="020B0604020202020204" pitchFamily="34" charset="0"/>
              </a:rPr>
              <a:pPr/>
              <a:t>9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90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F7459B1-DCD4-4CB4-977F-1E5A95E88AC4}" type="slidenum">
              <a:rPr lang="ru-RU" altLang="ru-RU" sz="1200" b="0">
                <a:latin typeface="Arial" panose="020B0604020202020204" pitchFamily="34" charset="0"/>
              </a:rPr>
              <a:pPr/>
              <a:t>10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64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44CAB4-4E15-4426-83F3-CC193E969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70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1714D-7E88-40E7-A11C-08C3D4D1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00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6252-520E-4C96-8988-0A7B60390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94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B7F6-613C-4D4E-9A6C-315DA4919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01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4CA4-659B-43A5-8E6D-78D96DEAF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80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19DC-4767-4604-AE6B-1B4E27CDA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63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C462-2726-45E4-A138-F623D3C5D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C79B-82CA-4D83-85A0-C37176E0B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5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D992-9699-4498-97E0-D7EC09D0D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3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D6A6-3534-4357-9238-72BB6E0DA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49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7FFF-E5B9-4EBE-A541-9CF6A19F2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4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B241-DECA-439B-BED7-CF5C9DC4C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6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AD66-819C-435E-BA94-957E155B5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17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ru-RU" altLang="ru-RU" sz="18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9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9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59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C9CACEB-E07F-4056-B62B-0B066D6EC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9964" name="Rectangle 2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9965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0218"/>
            <a:ext cx="9144000" cy="555844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100000"/>
              </a:spcAft>
              <a:defRPr/>
            </a:pPr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Структурная геология и геологическое картирование</a:t>
            </a:r>
            <a:b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(2 семестр)</a:t>
            </a:r>
            <a:r>
              <a:rPr lang="ru-RU" alt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Лекция № </a:t>
            </a:r>
            <a:r>
              <a:rPr lang="en-US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«Деформация материалов под воздействием напряжений»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9" descr="Диаграмма растяжения1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11525"/>
            <a:ext cx="4883150" cy="3482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50"/>
          <p:cNvSpPr txBox="1">
            <a:spLocks noChangeArrowheads="1"/>
          </p:cNvSpPr>
          <p:nvPr/>
        </p:nvSpPr>
        <p:spPr bwMode="auto">
          <a:xfrm>
            <a:off x="6773863" y="3108325"/>
            <a:ext cx="2187575" cy="455613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Теоретическая диаграмма растяжения</a:t>
            </a:r>
          </a:p>
        </p:txBody>
      </p:sp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6724" y="0"/>
            <a:ext cx="4537276" cy="3937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Пластическая деформация</a:t>
            </a: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38100" y="438150"/>
            <a:ext cx="899795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Пластическая деформация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plastic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deformation</a:t>
            </a:r>
            <a:r>
              <a:rPr lang="ru-RU" altLang="ru-RU" b="0" dirty="0">
                <a:solidFill>
                  <a:srgbClr val="000000"/>
                </a:solidFill>
              </a:rPr>
              <a:t>) – это деформация без разрушения, которая не исчезает после прекращения действия внешних сил. После достижения </a:t>
            </a:r>
            <a:r>
              <a:rPr lang="ru-RU" altLang="ru-RU" dirty="0">
                <a:solidFill>
                  <a:srgbClr val="000000"/>
                </a:solidFill>
              </a:rPr>
              <a:t>предела упругости –</a:t>
            </a:r>
            <a:r>
              <a:rPr lang="ru-RU" altLang="ru-RU" b="0" dirty="0">
                <a:solidFill>
                  <a:srgbClr val="000000"/>
                </a:solidFill>
              </a:rPr>
              <a:t> точка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«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ru-RU" altLang="ru-RU" b="0" dirty="0">
                <a:solidFill>
                  <a:srgbClr val="000000"/>
                </a:solidFill>
              </a:rPr>
              <a:t>»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ru-RU" altLang="ru-RU" b="0" dirty="0">
                <a:solidFill>
                  <a:srgbClr val="000000"/>
                </a:solidFill>
              </a:rPr>
              <a:t>) "</a:t>
            </a:r>
            <a:r>
              <a:rPr lang="ru-RU" altLang="ru-RU" b="0" i="1" dirty="0">
                <a:solidFill>
                  <a:srgbClr val="000000"/>
                </a:solidFill>
              </a:rPr>
              <a:t>идеально пластическое тело</a:t>
            </a:r>
            <a:r>
              <a:rPr lang="ru-RU" altLang="ru-RU" b="0" dirty="0">
                <a:solidFill>
                  <a:srgbClr val="000000"/>
                </a:solidFill>
              </a:rPr>
              <a:t>" деформируется даже без увеличения нагрузки, оно просто течет до достижения </a:t>
            </a:r>
            <a:r>
              <a:rPr lang="ru-RU" altLang="ru-RU" dirty="0">
                <a:solidFill>
                  <a:srgbClr val="000000"/>
                </a:solidFill>
              </a:rPr>
              <a:t>предела текучести –</a:t>
            </a:r>
            <a:r>
              <a:rPr lang="ru-RU" altLang="ru-RU" b="0" dirty="0">
                <a:solidFill>
                  <a:srgbClr val="000000"/>
                </a:solidFill>
              </a:rPr>
              <a:t> точка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«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ru-RU" altLang="ru-RU" b="0" dirty="0">
                <a:solidFill>
                  <a:srgbClr val="000000"/>
                </a:solidFill>
              </a:rPr>
              <a:t>»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yield strength </a:t>
            </a:r>
            <a:r>
              <a:rPr lang="ru-RU" altLang="ru-RU" b="0" dirty="0">
                <a:solidFill>
                  <a:srgbClr val="000000"/>
                </a:solidFill>
              </a:rPr>
              <a:t>). Поэтому отрезок "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b–c</a:t>
            </a:r>
            <a:r>
              <a:rPr lang="ru-RU" altLang="ru-RU" b="0" dirty="0">
                <a:solidFill>
                  <a:srgbClr val="000000"/>
                </a:solidFill>
              </a:rPr>
              <a:t>" называют "</a:t>
            </a:r>
            <a:r>
              <a:rPr lang="ru-RU" altLang="ru-RU" b="0" i="1" dirty="0">
                <a:solidFill>
                  <a:srgbClr val="000000"/>
                </a:solidFill>
              </a:rPr>
              <a:t>площадкой текучести</a:t>
            </a:r>
            <a:r>
              <a:rPr lang="ru-RU" altLang="ru-RU" b="0" dirty="0">
                <a:solidFill>
                  <a:srgbClr val="000000"/>
                </a:solidFill>
              </a:rPr>
              <a:t>". До предела текучести возможно частичное восстановление формы при снятии нагрузки, хотя остается "остаточная деформация" –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ост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60422" name="Line 46"/>
          <p:cNvSpPr>
            <a:spLocks noChangeShapeType="1"/>
          </p:cNvSpPr>
          <p:nvPr/>
        </p:nvSpPr>
        <p:spPr bwMode="auto">
          <a:xfrm>
            <a:off x="7585075" y="4017963"/>
            <a:ext cx="0" cy="2439987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3" name="Line 47"/>
          <p:cNvSpPr>
            <a:spLocks noChangeShapeType="1"/>
          </p:cNvSpPr>
          <p:nvPr/>
        </p:nvSpPr>
        <p:spPr bwMode="auto">
          <a:xfrm>
            <a:off x="5419725" y="5699125"/>
            <a:ext cx="215106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4" name="Text Box 48"/>
          <p:cNvSpPr txBox="1">
            <a:spLocks noChangeArrowheads="1"/>
          </p:cNvSpPr>
          <p:nvPr/>
        </p:nvSpPr>
        <p:spPr bwMode="auto">
          <a:xfrm>
            <a:off x="5899150" y="5294313"/>
            <a:ext cx="16049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Зона пластических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деформаций</a:t>
            </a:r>
          </a:p>
        </p:txBody>
      </p:sp>
      <p:sp>
        <p:nvSpPr>
          <p:cNvPr id="60425" name="Text Box 51"/>
          <p:cNvSpPr txBox="1">
            <a:spLocks noChangeArrowheads="1"/>
          </p:cNvSpPr>
          <p:nvPr/>
        </p:nvSpPr>
        <p:spPr bwMode="auto">
          <a:xfrm>
            <a:off x="0" y="2997211"/>
            <a:ext cx="4271963" cy="35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Далее сопротивление материала опять медленно возрастает, следовательно для деформирования должно возрастать и напряжение –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до достижения предела прочности   (точка «</a:t>
            </a:r>
            <a:r>
              <a:rPr lang="en-US" altLang="ru-RU" dirty="0">
                <a:solidFill>
                  <a:srgbClr val="000000"/>
                </a:solidFill>
              </a:rPr>
              <a:t>d</a:t>
            </a:r>
            <a:r>
              <a:rPr lang="ru-RU" altLang="ru-RU" b="0" dirty="0">
                <a:solidFill>
                  <a:srgbClr val="000000"/>
                </a:solidFill>
              </a:rPr>
              <a:t>»).  Поэтому отрезок "</a:t>
            </a:r>
            <a:r>
              <a:rPr lang="en-US" altLang="ru-RU" dirty="0">
                <a:solidFill>
                  <a:srgbClr val="000000"/>
                </a:solidFill>
              </a:rPr>
              <a:t>c</a:t>
            </a:r>
            <a:r>
              <a:rPr lang="ru-RU" altLang="ru-RU" dirty="0">
                <a:solidFill>
                  <a:srgbClr val="000000"/>
                </a:solidFill>
              </a:rPr>
              <a:t>–</a:t>
            </a:r>
            <a:r>
              <a:rPr lang="en-US" altLang="ru-RU" dirty="0">
                <a:solidFill>
                  <a:srgbClr val="000000"/>
                </a:solidFill>
              </a:rPr>
              <a:t>d</a:t>
            </a:r>
            <a:r>
              <a:rPr lang="ru-RU" altLang="ru-RU" b="0" dirty="0">
                <a:solidFill>
                  <a:srgbClr val="000000"/>
                </a:solidFill>
              </a:rPr>
              <a:t>" называют "</a:t>
            </a:r>
            <a:r>
              <a:rPr lang="ru-RU" altLang="ru-RU" b="0" i="1" dirty="0">
                <a:solidFill>
                  <a:srgbClr val="000000"/>
                </a:solidFill>
              </a:rPr>
              <a:t>зоной упрочнения</a:t>
            </a:r>
            <a:r>
              <a:rPr lang="ru-RU" altLang="ru-RU" b="0" dirty="0">
                <a:solidFill>
                  <a:srgbClr val="000000"/>
                </a:solidFill>
              </a:rPr>
              <a:t>".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В природе "</a:t>
            </a:r>
            <a:r>
              <a:rPr lang="ru-RU" altLang="ru-RU" b="0" i="1" dirty="0">
                <a:solidFill>
                  <a:srgbClr val="000000"/>
                </a:solidFill>
              </a:rPr>
              <a:t>идеально пластические тела</a:t>
            </a:r>
            <a:r>
              <a:rPr lang="ru-RU" altLang="ru-RU" b="0" dirty="0">
                <a:solidFill>
                  <a:srgbClr val="000000"/>
                </a:solidFill>
              </a:rPr>
              <a:t>" практически не встречаются,      а характер протекания пластической деформации зависит от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свойств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материала</a:t>
            </a:r>
            <a:r>
              <a:rPr lang="ru-RU" altLang="ru-RU" b="0" dirty="0">
                <a:solidFill>
                  <a:srgbClr val="000000"/>
                </a:solidFill>
              </a:rPr>
              <a:t> и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времени</a:t>
            </a:r>
            <a:r>
              <a:rPr lang="ru-RU" altLang="ru-RU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0426" name="Line 52"/>
          <p:cNvSpPr>
            <a:spLocks noChangeShapeType="1"/>
          </p:cNvSpPr>
          <p:nvPr/>
        </p:nvSpPr>
        <p:spPr bwMode="auto">
          <a:xfrm flipV="1">
            <a:off x="5445125" y="4391025"/>
            <a:ext cx="614363" cy="101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Line 53"/>
          <p:cNvSpPr>
            <a:spLocks noChangeShapeType="1"/>
          </p:cNvSpPr>
          <p:nvPr/>
        </p:nvSpPr>
        <p:spPr bwMode="auto">
          <a:xfrm flipV="1">
            <a:off x="6137275" y="4079875"/>
            <a:ext cx="1401763" cy="463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Text Box 54"/>
          <p:cNvSpPr txBox="1">
            <a:spLocks noChangeArrowheads="1"/>
          </p:cNvSpPr>
          <p:nvPr/>
        </p:nvSpPr>
        <p:spPr bwMode="auto">
          <a:xfrm>
            <a:off x="5316538" y="3751263"/>
            <a:ext cx="919162" cy="412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Площадка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текучести</a:t>
            </a:r>
          </a:p>
        </p:txBody>
      </p:sp>
      <p:sp>
        <p:nvSpPr>
          <p:cNvPr id="60429" name="Line 55"/>
          <p:cNvSpPr>
            <a:spLocks noChangeShapeType="1"/>
          </p:cNvSpPr>
          <p:nvPr/>
        </p:nvSpPr>
        <p:spPr bwMode="auto">
          <a:xfrm flipH="1">
            <a:off x="5715000" y="4121150"/>
            <a:ext cx="63500" cy="317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0" name="Text Box 56"/>
          <p:cNvSpPr txBox="1">
            <a:spLocks noChangeArrowheads="1"/>
          </p:cNvSpPr>
          <p:nvPr/>
        </p:nvSpPr>
        <p:spPr bwMode="auto">
          <a:xfrm>
            <a:off x="6556375" y="4418013"/>
            <a:ext cx="10445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Зона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упрочнения</a:t>
            </a:r>
          </a:p>
        </p:txBody>
      </p:sp>
      <p:sp>
        <p:nvSpPr>
          <p:cNvPr id="60431" name="Line 57"/>
          <p:cNvSpPr>
            <a:spLocks noChangeShapeType="1"/>
          </p:cNvSpPr>
          <p:nvPr/>
        </p:nvSpPr>
        <p:spPr bwMode="auto">
          <a:xfrm flipH="1" flipV="1">
            <a:off x="6686550" y="4381500"/>
            <a:ext cx="171450" cy="222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11"/>
          <p:cNvSpPr txBox="1">
            <a:spLocks noChangeArrowheads="1"/>
          </p:cNvSpPr>
          <p:nvPr/>
        </p:nvSpPr>
        <p:spPr bwMode="auto">
          <a:xfrm>
            <a:off x="0" y="2351422"/>
            <a:ext cx="758952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Деформация 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b="0" dirty="0">
                <a:solidFill>
                  <a:srgbClr val="000000"/>
                </a:solidFill>
              </a:rPr>
              <a:t>) прямо пропорциональна касательному напряжению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ru-RU" altLang="ru-RU" b="0" dirty="0">
                <a:solidFill>
                  <a:srgbClr val="000000"/>
                </a:solidFill>
              </a:rPr>
              <a:t>) и времени его действия </a:t>
            </a:r>
            <a:r>
              <a:rPr lang="en-US" altLang="ru-RU" b="0" dirty="0">
                <a:solidFill>
                  <a:srgbClr val="000000"/>
                </a:solidFill>
              </a:rPr>
              <a:t>(</a:t>
            </a:r>
            <a:r>
              <a:rPr lang="en-US" altLang="ru-RU" dirty="0">
                <a:solidFill>
                  <a:srgbClr val="000000"/>
                </a:solidFill>
              </a:rPr>
              <a:t>t</a:t>
            </a:r>
            <a:r>
              <a:rPr lang="en-US" altLang="ru-RU" b="0" dirty="0">
                <a:solidFill>
                  <a:srgbClr val="000000"/>
                </a:solidFill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и обратно пропорциональна коэффициенту вязкости </a:t>
            </a:r>
            <a:r>
              <a:rPr lang="en-US" altLang="ru-RU" b="0" dirty="0">
                <a:solidFill>
                  <a:srgbClr val="000000"/>
                </a:solidFill>
              </a:rPr>
              <a:t>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</a:t>
            </a:r>
            <a:r>
              <a:rPr lang="en-US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r>
              <a:rPr lang="ru-RU" altLang="ru-RU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2468" name="Text Box 13"/>
          <p:cNvSpPr txBox="1">
            <a:spLocks noChangeArrowheads="1"/>
          </p:cNvSpPr>
          <p:nvPr/>
        </p:nvSpPr>
        <p:spPr bwMode="auto">
          <a:xfrm>
            <a:off x="7714996" y="2523316"/>
            <a:ext cx="1300163" cy="53816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  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ru-RU" sz="2800" dirty="0">
                <a:solidFill>
                  <a:srgbClr val="000000"/>
                </a:solidFill>
              </a:rPr>
              <a:t>t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</a:t>
            </a:r>
            <a:r>
              <a:rPr lang="ru-RU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</a:t>
            </a:r>
          </a:p>
        </p:txBody>
      </p:sp>
      <p:sp>
        <p:nvSpPr>
          <p:cNvPr id="62469" name="Text Box 14"/>
          <p:cNvSpPr txBox="1">
            <a:spLocks noChangeArrowheads="1"/>
          </p:cNvSpPr>
          <p:nvPr/>
        </p:nvSpPr>
        <p:spPr bwMode="auto">
          <a:xfrm>
            <a:off x="0" y="3473721"/>
            <a:ext cx="914400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Ползучесть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creep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– медленная непрерывная деформация материала, долгое время находящегося под воздействием напряжения </a:t>
            </a:r>
            <a:r>
              <a:rPr lang="ru-RU" altLang="ru-RU" dirty="0">
                <a:solidFill>
                  <a:srgbClr val="000000"/>
                </a:solidFill>
              </a:rPr>
              <a:t>ниже предела упругости</a:t>
            </a:r>
            <a:r>
              <a:rPr lang="ru-RU" altLang="ru-RU" b="0" dirty="0">
                <a:solidFill>
                  <a:srgbClr val="000000"/>
                </a:solidFill>
              </a:rPr>
              <a:t>. Фактически – пластическая деформация в зоне упругой деформации.</a:t>
            </a:r>
          </a:p>
        </p:txBody>
      </p:sp>
      <p:sp>
        <p:nvSpPr>
          <p:cNvPr id="62470" name="Text Box 17"/>
          <p:cNvSpPr txBox="1">
            <a:spLocks noChangeArrowheads="1"/>
          </p:cNvSpPr>
          <p:nvPr/>
        </p:nvSpPr>
        <p:spPr bwMode="auto">
          <a:xfrm>
            <a:off x="0" y="548598"/>
            <a:ext cx="9144000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Вязкость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viscosity</a:t>
            </a:r>
            <a:r>
              <a:rPr lang="en-US" dirty="0"/>
              <a:t> 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– внутреннее трение, важнейшее свойство тел оказывать сопротивление перемещению одной их части относительно другой, т.е. – </a:t>
            </a:r>
            <a:r>
              <a:rPr lang="ru-RU" altLang="ru-RU" dirty="0">
                <a:solidFill>
                  <a:srgbClr val="000000"/>
                </a:solidFill>
              </a:rPr>
              <a:t>касательным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напряжениям</a:t>
            </a:r>
            <a:r>
              <a:rPr lang="ru-RU" altLang="ru-RU" b="0" dirty="0">
                <a:solidFill>
                  <a:srgbClr val="000000"/>
                </a:solidFill>
              </a:rPr>
              <a:t>. Вязкость во многом определяет </a:t>
            </a:r>
            <a:r>
              <a:rPr lang="ru-RU" altLang="ru-RU" i="1" dirty="0">
                <a:solidFill>
                  <a:srgbClr val="000000"/>
                </a:solidFill>
              </a:rPr>
              <a:t>реологические свойства</a:t>
            </a:r>
            <a:r>
              <a:rPr lang="ru-RU" altLang="ru-RU" b="0" dirty="0">
                <a:solidFill>
                  <a:srgbClr val="000000"/>
                </a:solidFill>
              </a:rPr>
              <a:t> материала, т.е. его реакцию на приложенные напряжения.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По отношению к твердым телам принято говорить об </a:t>
            </a:r>
            <a:r>
              <a:rPr lang="ru-RU" altLang="ru-RU" i="1" dirty="0">
                <a:solidFill>
                  <a:srgbClr val="000000"/>
                </a:solidFill>
              </a:rPr>
              <a:t>эффективной вязкости</a:t>
            </a:r>
            <a:r>
              <a:rPr lang="ru-RU" altLang="ru-RU" b="0" dirty="0">
                <a:solidFill>
                  <a:srgbClr val="000000"/>
                </a:solidFill>
              </a:rPr>
              <a:t>. </a:t>
            </a:r>
            <a:endParaRPr lang="en-US" altLang="ru-RU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Она зависит от флюидного давления.</a:t>
            </a:r>
          </a:p>
        </p:txBody>
      </p:sp>
      <p:sp>
        <p:nvSpPr>
          <p:cNvPr id="62472" name="Text Box 19"/>
          <p:cNvSpPr txBox="1">
            <a:spLocks noChangeArrowheads="1"/>
          </p:cNvSpPr>
          <p:nvPr/>
        </p:nvSpPr>
        <p:spPr bwMode="auto">
          <a:xfrm>
            <a:off x="469555" y="5878719"/>
            <a:ext cx="8081320" cy="830997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</a:t>
            </a:r>
            <a:r>
              <a:rPr lang="ru-RU" altLang="ru-RU" sz="2000" dirty="0">
                <a:solidFill>
                  <a:srgbClr val="000000"/>
                </a:solidFill>
              </a:rPr>
              <a:t>. Провода воздушных линий постепенно провисают,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удлиняются (т.е. деформируются!) под собственным весом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при постоянной нагрузке (весе проводов!) ниже предела упругости.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489" y="492537"/>
            <a:ext cx="5621074" cy="375004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" y="4693860"/>
            <a:ext cx="7154562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Скорость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деформации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C00000"/>
                </a:solidFill>
                <a:sym typeface="Symbol" panose="05050102010706020507" pitchFamily="18" charset="2"/>
              </a:rPr>
              <a:t></a:t>
            </a:r>
            <a:r>
              <a:rPr lang="en-US" altLang="ru-RU" dirty="0">
                <a:solidFill>
                  <a:srgbClr val="C00000"/>
                </a:solidFill>
                <a:sym typeface="Symbol" panose="05050102010706020507" pitchFamily="18" charset="2"/>
              </a:rPr>
              <a:t>'</a:t>
            </a:r>
            <a:r>
              <a:rPr lang="ru-RU" altLang="ru-RU" dirty="0">
                <a:solidFill>
                  <a:srgbClr val="C00000"/>
                </a:solidFill>
                <a:sym typeface="Symbol" panose="05050102010706020507" pitchFamily="18" charset="2"/>
              </a:rPr>
              <a:t>= </a:t>
            </a:r>
            <a:r>
              <a:rPr lang="ru-RU" altLang="ru-RU" dirty="0">
                <a:solidFill>
                  <a:srgbClr val="C00000"/>
                </a:solidFill>
                <a:sym typeface="Symbol"/>
              </a:rPr>
              <a:t></a:t>
            </a:r>
            <a:r>
              <a:rPr lang="ru-RU" altLang="ru-RU" dirty="0">
                <a:solidFill>
                  <a:srgbClr val="C00000"/>
                </a:solidFill>
                <a:sym typeface="Symbol" panose="05050102010706020507" pitchFamily="18" charset="2"/>
              </a:rPr>
              <a:t> / </a:t>
            </a:r>
            <a:r>
              <a:rPr lang="ru-RU" altLang="ru-RU" dirty="0">
                <a:solidFill>
                  <a:srgbClr val="C00000"/>
                </a:solidFill>
                <a:sym typeface="Symbol"/>
              </a:rPr>
              <a:t></a:t>
            </a:r>
            <a:r>
              <a:rPr lang="en-US" altLang="ru-RU" i="1" dirty="0">
                <a:solidFill>
                  <a:srgbClr val="C00000"/>
                </a:solidFill>
                <a:sym typeface="Symbol"/>
              </a:rPr>
              <a:t>t</a:t>
            </a:r>
            <a:r>
              <a:rPr lang="ru-RU" altLang="ru-RU" i="1" dirty="0">
                <a:solidFill>
                  <a:srgbClr val="C00000"/>
                </a:solidFill>
                <a:sym typeface="Symbol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 при ползучести пропорциональна нагрузке. Чем выше вязкость, тем дольше деформация, то есть меньше ее скорость.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721423" y="4948367"/>
            <a:ext cx="1300163" cy="52322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 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ru-RU" sz="2800" i="1" dirty="0">
                <a:solidFill>
                  <a:srgbClr val="000000"/>
                </a:solidFill>
              </a:rPr>
              <a:t>t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</a:t>
            </a:r>
            <a:endParaRPr lang="ru-RU" altLang="ru-RU" sz="28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89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Важнейшие свойства материалов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14"/>
          <p:cNvSpPr txBox="1">
            <a:spLocks noChangeArrowheads="1"/>
          </p:cNvSpPr>
          <p:nvPr/>
        </p:nvSpPr>
        <p:spPr bwMode="auto">
          <a:xfrm>
            <a:off x="0" y="158877"/>
            <a:ext cx="9144000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"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Эффект последействия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состоит в том, что часть упругой деформации возникает в теле непосредственно после </a:t>
            </a:r>
            <a:r>
              <a:rPr lang="ru-RU" altLang="ru-RU" b="0" dirty="0" err="1">
                <a:solidFill>
                  <a:srgbClr val="000000"/>
                </a:solidFill>
              </a:rPr>
              <a:t>нагружения</a:t>
            </a:r>
            <a:r>
              <a:rPr lang="ru-RU" altLang="ru-RU" b="0" dirty="0">
                <a:solidFill>
                  <a:srgbClr val="000000"/>
                </a:solidFill>
              </a:rPr>
              <a:t>, практически мгновенно, а конечная величина упругой деформации достигается по прошествии некоторого времени. При снятии нагрузки часть деформации в таком теле исчезает сразу, а остальная часть – постепенно" [</a:t>
            </a:r>
            <a:r>
              <a:rPr lang="ru-RU" altLang="ru-RU" b="0" dirty="0" err="1">
                <a:solidFill>
                  <a:srgbClr val="000000"/>
                </a:solidFill>
              </a:rPr>
              <a:t>Кирмасов</a:t>
            </a:r>
            <a:r>
              <a:rPr lang="ru-RU" altLang="ru-RU" b="0" dirty="0">
                <a:solidFill>
                  <a:srgbClr val="000000"/>
                </a:solidFill>
              </a:rPr>
              <a:t>, 2011]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820863"/>
            <a:ext cx="9144000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Релаксация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ru-RU" dirty="0"/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 – явление самопроизвольного уменьшения напряжения с течением времени при неизменной деформации. Например,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в растянутой проволоке при неизменном удлинении растягивающая сила со временем уменьшается, стремясь к некоторому предельному значению. При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этом упругая деформация как бы "рассасывается", превращаясь в пластическую</a:t>
            </a:r>
            <a:r>
              <a:rPr lang="ru-RU" altLang="ru-RU" sz="2000" b="0" i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Скорость релаксации 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ru-RU" sz="2000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</a:t>
            </a:r>
            <a:r>
              <a:rPr lang="ru-RU" altLang="ru-RU" sz="2000" b="0" dirty="0">
                <a:solidFill>
                  <a:srgbClr val="C00000"/>
                </a:solidFill>
              </a:rPr>
              <a:t> 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 </a:t>
            </a:r>
            <a:r>
              <a:rPr lang="en-US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</a:t>
            </a:r>
            <a:r>
              <a:rPr lang="ru-RU" altLang="ru-RU" sz="2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E</a:t>
            </a:r>
            <a:r>
              <a:rPr lang="ru-RU" altLang="ru-RU" sz="2000" b="0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0637" y="5262014"/>
            <a:ext cx="8773297" cy="830997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</a:t>
            </a:r>
            <a:r>
              <a:rPr lang="ru-RU" altLang="ru-RU" sz="2000" dirty="0">
                <a:solidFill>
                  <a:srgbClr val="000000"/>
                </a:solidFill>
              </a:rPr>
              <a:t>. Натянутая гитарная струна (ее длина, т.е. деформация постоянна!) со временем ослабевает, т.е. уменьшается напряжение! Новая струна </a:t>
            </a:r>
            <a:r>
              <a:rPr lang="ru-RU" altLang="ru-RU" sz="2000" dirty="0" err="1">
                <a:solidFill>
                  <a:srgbClr val="000000"/>
                </a:solidFill>
              </a:rPr>
              <a:t>релаксирует</a:t>
            </a:r>
            <a:r>
              <a:rPr lang="ru-RU" altLang="ru-RU" sz="2000" dirty="0">
                <a:solidFill>
                  <a:srgbClr val="000000"/>
                </a:solidFill>
              </a:rPr>
              <a:t> быстрее, чем старая, которая уже растянулась почти до предельного значения.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85616"/>
            <a:ext cx="898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Вязкоупругие материалы</a:t>
            </a:r>
            <a:r>
              <a:rPr lang="ru-RU" b="0" dirty="0">
                <a:solidFill>
                  <a:srgbClr val="000000"/>
                </a:solidFill>
              </a:rPr>
              <a:t> – это материалы, обладающие свойствами последействия и релаксации. Упругая деформация в них переходит со временем в вязкое течение.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4" descr="Межзерновое скольжение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/>
          <a:stretch>
            <a:fillRect/>
          </a:stretch>
        </p:blipFill>
        <p:spPr bwMode="auto">
          <a:xfrm>
            <a:off x="5372100" y="1738313"/>
            <a:ext cx="1800225" cy="232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0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639028" y="0"/>
            <a:ext cx="6504972" cy="4699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Механизмы пластической деформации</a:t>
            </a:r>
            <a:r>
              <a:rPr lang="ru-RU" alt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4516" name="Text Box 11"/>
          <p:cNvSpPr txBox="1">
            <a:spLocks noChangeArrowheads="1"/>
          </p:cNvSpPr>
          <p:nvPr/>
        </p:nvSpPr>
        <p:spPr bwMode="auto">
          <a:xfrm>
            <a:off x="0" y="554038"/>
            <a:ext cx="85455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Межзерновое скольжение</a:t>
            </a:r>
            <a:r>
              <a:rPr lang="ru-RU" altLang="ru-RU" b="0">
                <a:solidFill>
                  <a:srgbClr val="000000"/>
                </a:solidFill>
              </a:rPr>
              <a:t> – перемещение отдельных зерен породы относительно друг друга. Такой механизм легко работает в обломочных породах, а в большинстве других проявляется только после грануляции или дробления.</a:t>
            </a:r>
          </a:p>
        </p:txBody>
      </p:sp>
      <p:sp>
        <p:nvSpPr>
          <p:cNvPr id="1000460" name="Text Box 12"/>
          <p:cNvSpPr txBox="1">
            <a:spLocks noChangeArrowheads="1"/>
          </p:cNvSpPr>
          <p:nvPr/>
        </p:nvSpPr>
        <p:spPr bwMode="auto">
          <a:xfrm>
            <a:off x="0" y="4122738"/>
            <a:ext cx="8496300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Перекристаллизация</a:t>
            </a:r>
            <a:r>
              <a:rPr lang="ru-RU" altLang="ru-RU" b="0">
                <a:solidFill>
                  <a:srgbClr val="000000"/>
                </a:solidFill>
              </a:rPr>
              <a:t> – образование новых минеральных зерен в твердой породе: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		1) увеличение размеров существующих зерен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>
                <a:solidFill>
                  <a:srgbClr val="000000"/>
                </a:solidFill>
              </a:rPr>
              <a:t>		в направлении растяжения,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		2) зарождение новых зерен в направлении растяжения 			за счет уменьшения размеров других зерен. 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>
                <a:solidFill>
                  <a:srgbClr val="000000"/>
                </a:solidFill>
              </a:rPr>
              <a:t>При трехосном сжатии происходит переориентация кристаллографических осей минералов, возникает сланцеватость или линейность.</a:t>
            </a:r>
          </a:p>
        </p:txBody>
      </p:sp>
      <p:sp>
        <p:nvSpPr>
          <p:cNvPr id="64518" name="AutoShape 18"/>
          <p:cNvSpPr>
            <a:spLocks noChangeArrowheads="1"/>
          </p:cNvSpPr>
          <p:nvPr/>
        </p:nvSpPr>
        <p:spPr bwMode="auto">
          <a:xfrm>
            <a:off x="3314700" y="1968500"/>
            <a:ext cx="863600" cy="1828800"/>
          </a:xfrm>
          <a:prstGeom prst="notchedRightArrow">
            <a:avLst>
              <a:gd name="adj1" fmla="val 48611"/>
              <a:gd name="adj2" fmla="val 58273"/>
            </a:avLst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19" name="AutoShape 19"/>
          <p:cNvSpPr>
            <a:spLocks noChangeArrowheads="1"/>
          </p:cNvSpPr>
          <p:nvPr/>
        </p:nvSpPr>
        <p:spPr bwMode="auto">
          <a:xfrm>
            <a:off x="4648200" y="2425700"/>
            <a:ext cx="889000" cy="825500"/>
          </a:xfrm>
          <a:prstGeom prst="rightArrow">
            <a:avLst>
              <a:gd name="adj1" fmla="val 50000"/>
              <a:gd name="adj2" fmla="val 26923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20" name="AutoShape 20"/>
          <p:cNvSpPr>
            <a:spLocks noChangeArrowheads="1"/>
          </p:cNvSpPr>
          <p:nvPr/>
        </p:nvSpPr>
        <p:spPr bwMode="auto">
          <a:xfrm flipH="1">
            <a:off x="7010400" y="2425700"/>
            <a:ext cx="889000" cy="825500"/>
          </a:xfrm>
          <a:prstGeom prst="rightArrow">
            <a:avLst>
              <a:gd name="adj1" fmla="val 50000"/>
              <a:gd name="adj2" fmla="val 26923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4521" name="Picture 23" descr="Межзерновое скольжение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889125"/>
            <a:ext cx="1800225" cy="213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0" y="128588"/>
            <a:ext cx="9144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3.</a:t>
            </a: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Внутризерновое скольжение</a:t>
            </a:r>
            <a:r>
              <a:rPr lang="ru-RU" altLang="ru-RU" b="0">
                <a:solidFill>
                  <a:srgbClr val="000000"/>
                </a:solidFill>
              </a:rPr>
              <a:t> – перемещение относительно друг друга некоторых участков в отдельных кристаллах. Различают несколько способов внутризернового скольжения, наиболее распространенные:</a:t>
            </a:r>
          </a:p>
        </p:txBody>
      </p:sp>
      <p:pic>
        <p:nvPicPr>
          <p:cNvPr id="66563" name="Picture 5" descr="Кингинг"/>
          <p:cNvPicPr>
            <a:picLocks noChangeAspect="1" noChangeArrowheads="1"/>
          </p:cNvPicPr>
          <p:nvPr/>
        </p:nvPicPr>
        <p:blipFill>
          <a:blip r:embed="rId3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784475"/>
            <a:ext cx="3814762" cy="22352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6" descr="двойниковое скольжение"/>
          <p:cNvPicPr>
            <a:picLocks noChangeAspect="1" noChangeArrowheads="1"/>
          </p:cNvPicPr>
          <p:nvPr/>
        </p:nvPicPr>
        <p:blipFill>
          <a:blip r:embed="rId4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518025"/>
            <a:ext cx="3289300" cy="2192338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5" name="Group 13"/>
          <p:cNvGrpSpPr>
            <a:grpSpLocks/>
          </p:cNvGrpSpPr>
          <p:nvPr/>
        </p:nvGrpSpPr>
        <p:grpSpPr bwMode="auto">
          <a:xfrm>
            <a:off x="158750" y="1316038"/>
            <a:ext cx="3451225" cy="985837"/>
            <a:chOff x="100" y="703"/>
            <a:chExt cx="2174" cy="621"/>
          </a:xfrm>
        </p:grpSpPr>
        <p:pic>
          <p:nvPicPr>
            <p:cNvPr id="66569" name="Picture 4" descr="межатомное скольжение"/>
            <p:cNvPicPr>
              <a:picLocks noChangeAspect="1" noChangeArrowheads="1"/>
            </p:cNvPicPr>
            <p:nvPr/>
          </p:nvPicPr>
          <p:blipFill>
            <a:blip r:embed="rId5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709"/>
              <a:ext cx="2174" cy="61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0" name="Text Box 7"/>
            <p:cNvSpPr txBox="1">
              <a:spLocks noChangeArrowheads="1"/>
            </p:cNvSpPr>
            <p:nvPr/>
          </p:nvSpPr>
          <p:spPr bwMode="auto">
            <a:xfrm>
              <a:off x="442" y="720"/>
              <a:ext cx="1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ru-RU" altLang="ru-RU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6571" name="Text Box 8"/>
            <p:cNvSpPr txBox="1">
              <a:spLocks noChangeArrowheads="1"/>
            </p:cNvSpPr>
            <p:nvPr/>
          </p:nvSpPr>
          <p:spPr bwMode="auto">
            <a:xfrm>
              <a:off x="1137" y="714"/>
              <a:ext cx="1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ru-RU" altLang="ru-RU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6572" name="Text Box 9"/>
            <p:cNvSpPr txBox="1">
              <a:spLocks noChangeArrowheads="1"/>
            </p:cNvSpPr>
            <p:nvPr/>
          </p:nvSpPr>
          <p:spPr bwMode="auto">
            <a:xfrm>
              <a:off x="1773" y="703"/>
              <a:ext cx="1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ru-RU" altLang="ru-RU" sz="1600" b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6566" name="Text Box 11"/>
          <p:cNvSpPr txBox="1">
            <a:spLocks noChangeArrowheads="1"/>
          </p:cNvSpPr>
          <p:nvPr/>
        </p:nvSpPr>
        <p:spPr bwMode="auto">
          <a:xfrm>
            <a:off x="3624390" y="1111250"/>
            <a:ext cx="5457825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– </a:t>
            </a:r>
            <a:r>
              <a:rPr lang="ru-RU" altLang="ru-RU" dirty="0">
                <a:solidFill>
                  <a:srgbClr val="000000"/>
                </a:solidFill>
              </a:rPr>
              <a:t>трансляционное скольжение</a:t>
            </a:r>
            <a:r>
              <a:rPr lang="ru-RU" altLang="ru-RU" b="0" dirty="0">
                <a:solidFill>
                  <a:srgbClr val="000000"/>
                </a:solidFill>
              </a:rPr>
              <a:t> –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ru-RU" dirty="0"/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 перемещение атомных поверхностей на расстояние, кратное наименьшему межатомному расстоянию в данной кристаллической решетке</a:t>
            </a:r>
          </a:p>
        </p:txBody>
      </p:sp>
      <p:sp>
        <p:nvSpPr>
          <p:cNvPr id="66567" name="Text Box 12"/>
          <p:cNvSpPr txBox="1">
            <a:spLocks noChangeArrowheads="1"/>
          </p:cNvSpPr>
          <p:nvPr/>
        </p:nvSpPr>
        <p:spPr bwMode="auto">
          <a:xfrm>
            <a:off x="1136823" y="3028950"/>
            <a:ext cx="3964030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– </a:t>
            </a:r>
            <a:r>
              <a:rPr lang="ru-RU" altLang="ru-RU" dirty="0" err="1">
                <a:solidFill>
                  <a:srgbClr val="000000"/>
                </a:solidFill>
              </a:rPr>
              <a:t>кинкинг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kink</a:t>
            </a:r>
            <a:r>
              <a:rPr lang="en-US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ru-RU" altLang="ru-RU" b="0" dirty="0">
                <a:solidFill>
                  <a:srgbClr val="000000"/>
                </a:solidFill>
              </a:rPr>
              <a:t>) – </a:t>
            </a:r>
          </a:p>
          <a:p>
            <a:pPr algn="r"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поворот кристаллической решетки </a:t>
            </a:r>
          </a:p>
          <a:p>
            <a:pPr algn="r"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с ее разрывом и образованием изгибов и </a:t>
            </a:r>
            <a:r>
              <a:rPr lang="ru-RU" altLang="ru-RU" b="0" dirty="0" err="1">
                <a:solidFill>
                  <a:srgbClr val="000000"/>
                </a:solidFill>
              </a:rPr>
              <a:t>кинкбандов</a:t>
            </a:r>
            <a:endParaRPr lang="ru-RU" altLang="ru-RU" b="0" dirty="0">
              <a:solidFill>
                <a:srgbClr val="000000"/>
              </a:solidFill>
            </a:endParaRPr>
          </a:p>
        </p:txBody>
      </p:sp>
      <p:sp>
        <p:nvSpPr>
          <p:cNvPr id="66568" name="Text Box 14"/>
          <p:cNvSpPr txBox="1">
            <a:spLocks noChangeArrowheads="1"/>
          </p:cNvSpPr>
          <p:nvPr/>
        </p:nvSpPr>
        <p:spPr bwMode="auto">
          <a:xfrm>
            <a:off x="3427540" y="5346700"/>
            <a:ext cx="5045075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– </a:t>
            </a:r>
            <a:r>
              <a:rPr lang="ru-RU" altLang="ru-RU" dirty="0" err="1">
                <a:solidFill>
                  <a:srgbClr val="000000"/>
                </a:solidFill>
              </a:rPr>
              <a:t>двойниковое</a:t>
            </a:r>
            <a:r>
              <a:rPr lang="ru-RU" altLang="ru-RU" dirty="0">
                <a:solidFill>
                  <a:srgbClr val="000000"/>
                </a:solidFill>
              </a:rPr>
              <a:t> скольжение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en-US" altLang="ru-RU" b="0" dirty="0">
                <a:solidFill>
                  <a:srgbClr val="000000"/>
                </a:solidFill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twin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gliding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0" dirty="0">
                <a:solidFill>
                  <a:srgbClr val="000000"/>
                </a:solidFill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– формирование механических двойников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за счет </a:t>
            </a:r>
            <a:r>
              <a:rPr lang="ru-RU" altLang="ru-RU" b="0" i="1" dirty="0">
                <a:solidFill>
                  <a:srgbClr val="000000"/>
                </a:solidFill>
              </a:rPr>
              <a:t>простого сдвига </a:t>
            </a:r>
            <a:r>
              <a:rPr lang="ru-RU" altLang="ru-RU" b="0" dirty="0">
                <a:solidFill>
                  <a:srgbClr val="000000"/>
                </a:solidFill>
              </a:rPr>
              <a:t>внутри кристаллов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11760" r="22050" b="3920"/>
          <a:stretch>
            <a:fillRect/>
          </a:stretch>
        </p:blipFill>
        <p:spPr bwMode="auto">
          <a:xfrm>
            <a:off x="5367338" y="4286250"/>
            <a:ext cx="3454400" cy="2500313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3088" y="0"/>
            <a:ext cx="3240911" cy="4460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Разрушение пород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0" y="51853"/>
            <a:ext cx="9144000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Разрушение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ru-RU" altLang="ru-RU" b="0" dirty="0">
                <a:solidFill>
                  <a:srgbClr val="000000"/>
                </a:solidFill>
              </a:rPr>
              <a:t>) пород происходит после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преодоления предела прочности – точка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«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ru-RU" altLang="ru-RU" b="0" dirty="0">
                <a:solidFill>
                  <a:srgbClr val="000000"/>
                </a:solidFill>
              </a:rPr>
              <a:t>»</a:t>
            </a:r>
            <a:endParaRPr lang="en-US" altLang="ru-RU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ultimate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ru-RU" altLang="ru-RU" b="0" dirty="0">
                <a:solidFill>
                  <a:srgbClr val="000000"/>
                </a:solidFill>
              </a:rPr>
              <a:t>), когда исчерпываются возможности деформации.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Чем выше скорость деформации, тем ближе друг к другу </a:t>
            </a:r>
            <a:endParaRPr lang="en-US" altLang="ru-RU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пределы упругости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и прочности, тем </a:t>
            </a:r>
            <a:r>
              <a:rPr lang="en-US" altLang="ru-RU" b="0" dirty="0">
                <a:solidFill>
                  <a:srgbClr val="000000"/>
                </a:solidFill>
              </a:rPr>
              <a:t>ý</a:t>
            </a:r>
            <a:r>
              <a:rPr lang="ru-RU" altLang="ru-RU" b="0" dirty="0">
                <a:solidFill>
                  <a:srgbClr val="000000"/>
                </a:solidFill>
              </a:rPr>
              <a:t>же зона пластических деформаций.</a:t>
            </a:r>
          </a:p>
        </p:txBody>
      </p:sp>
      <p:pic>
        <p:nvPicPr>
          <p:cNvPr id="68613" name="Picture 25" descr="Диаграмма растяжения1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722438"/>
            <a:ext cx="3454400" cy="2465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Line 27"/>
          <p:cNvSpPr>
            <a:spLocks noChangeShapeType="1"/>
          </p:cNvSpPr>
          <p:nvPr/>
        </p:nvSpPr>
        <p:spPr bwMode="auto">
          <a:xfrm>
            <a:off x="7743825" y="2225675"/>
            <a:ext cx="0" cy="172085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5" name="Line 30"/>
          <p:cNvSpPr>
            <a:spLocks noChangeShapeType="1"/>
          </p:cNvSpPr>
          <p:nvPr/>
        </p:nvSpPr>
        <p:spPr bwMode="auto">
          <a:xfrm>
            <a:off x="7743825" y="3079750"/>
            <a:ext cx="6302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6" name="Text Box 31"/>
          <p:cNvSpPr txBox="1">
            <a:spLocks noChangeArrowheads="1"/>
          </p:cNvSpPr>
          <p:nvPr/>
        </p:nvSpPr>
        <p:spPr bwMode="auto">
          <a:xfrm>
            <a:off x="6610350" y="3238500"/>
            <a:ext cx="11541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Зона разрушения</a:t>
            </a:r>
          </a:p>
        </p:txBody>
      </p:sp>
      <p:sp>
        <p:nvSpPr>
          <p:cNvPr id="68617" name="Line 33"/>
          <p:cNvSpPr>
            <a:spLocks noChangeShapeType="1"/>
          </p:cNvSpPr>
          <p:nvPr/>
        </p:nvSpPr>
        <p:spPr bwMode="auto">
          <a:xfrm flipV="1">
            <a:off x="7386638" y="3063875"/>
            <a:ext cx="747712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8" name="Text Box 34"/>
          <p:cNvSpPr txBox="1">
            <a:spLocks noChangeArrowheads="1"/>
          </p:cNvSpPr>
          <p:nvPr/>
        </p:nvSpPr>
        <p:spPr bwMode="auto">
          <a:xfrm>
            <a:off x="0" y="1566446"/>
            <a:ext cx="5219700" cy="52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18000">
            <a:spAutoFit/>
          </a:bodyPr>
          <a:lstStyle>
            <a:lvl1pPr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В реальных породах различают два вида разрушения: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b="0" dirty="0">
                <a:solidFill>
                  <a:srgbClr val="000000"/>
                </a:solidFill>
              </a:rPr>
              <a:t> –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вязкое</a:t>
            </a:r>
            <a:r>
              <a:rPr lang="ru-RU" altLang="ru-RU" b="0" dirty="0">
                <a:solidFill>
                  <a:srgbClr val="000000"/>
                </a:solidFill>
              </a:rPr>
              <a:t>, при котором пластические деформации присутствуют, поскольку предел прочности (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en-US" altLang="ru-RU" dirty="0">
                <a:solidFill>
                  <a:srgbClr val="000000"/>
                </a:solidFill>
              </a:rPr>
              <a:t>d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b="0" dirty="0">
                <a:solidFill>
                  <a:srgbClr val="000000"/>
                </a:solidFill>
              </a:rPr>
              <a:t>) оказывается </a:t>
            </a:r>
            <a:r>
              <a:rPr lang="ru-RU" altLang="ru-RU" i="1" dirty="0">
                <a:solidFill>
                  <a:srgbClr val="000000"/>
                </a:solidFill>
              </a:rPr>
              <a:t>выше</a:t>
            </a:r>
            <a:r>
              <a:rPr lang="ru-RU" altLang="ru-RU" b="0" dirty="0">
                <a:solidFill>
                  <a:srgbClr val="000000"/>
                </a:solidFill>
              </a:rPr>
              <a:t> пределов упругости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en-US" altLang="ru-RU" dirty="0">
                <a:solidFill>
                  <a:srgbClr val="000000"/>
                </a:solidFill>
              </a:rPr>
              <a:t>b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b="0" dirty="0">
                <a:solidFill>
                  <a:srgbClr val="000000"/>
                </a:solidFill>
              </a:rPr>
              <a:t>) и текучести (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dirty="0">
                <a:solidFill>
                  <a:srgbClr val="000000"/>
                </a:solidFill>
              </a:rPr>
              <a:t>с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b="0" dirty="0">
                <a:solidFill>
                  <a:srgbClr val="000000"/>
                </a:solidFill>
              </a:rPr>
              <a:t>) – </a:t>
            </a:r>
            <a:r>
              <a:rPr lang="ru-RU" altLang="ru-RU" b="0" i="1" dirty="0">
                <a:solidFill>
                  <a:srgbClr val="000000"/>
                </a:solidFill>
              </a:rPr>
              <a:t>например,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altLang="ru-RU" b="0" i="1" dirty="0">
                <a:solidFill>
                  <a:srgbClr val="000000"/>
                </a:solidFill>
              </a:rPr>
              <a:t>у пластикового пакета</a:t>
            </a:r>
            <a:r>
              <a:rPr lang="ru-RU" altLang="ru-RU" b="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ru-RU" b="0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b="0" dirty="0">
                <a:solidFill>
                  <a:srgbClr val="000000"/>
                </a:solidFill>
              </a:rPr>
              <a:t> –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хрупкое</a:t>
            </a:r>
            <a:r>
              <a:rPr lang="ru-RU" altLang="ru-RU" b="0" dirty="0">
                <a:solidFill>
                  <a:srgbClr val="000000"/>
                </a:solidFill>
              </a:rPr>
              <a:t>, при котором пластические деформации отсутствуют, поскольку предел прочности (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en-US" altLang="ru-RU" dirty="0">
                <a:solidFill>
                  <a:srgbClr val="000000"/>
                </a:solidFill>
              </a:rPr>
              <a:t>d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b="0" dirty="0">
                <a:solidFill>
                  <a:srgbClr val="000000"/>
                </a:solidFill>
              </a:rPr>
              <a:t>) оказывается </a:t>
            </a:r>
            <a:r>
              <a:rPr lang="ru-RU" altLang="ru-RU" i="1" dirty="0">
                <a:solidFill>
                  <a:srgbClr val="000000"/>
                </a:solidFill>
              </a:rPr>
              <a:t>ниже</a:t>
            </a:r>
            <a:r>
              <a:rPr lang="ru-RU" altLang="ru-RU" b="0" dirty="0">
                <a:solidFill>
                  <a:srgbClr val="000000"/>
                </a:solidFill>
              </a:rPr>
              <a:t> предела упругости (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en-US" altLang="ru-RU" dirty="0">
                <a:solidFill>
                  <a:srgbClr val="000000"/>
                </a:solidFill>
              </a:rPr>
              <a:t>b</a:t>
            </a:r>
            <a:r>
              <a:rPr lang="en-US" altLang="ru-RU" b="0" dirty="0">
                <a:solidFill>
                  <a:srgbClr val="000000"/>
                </a:solidFill>
              </a:rPr>
              <a:t>"</a:t>
            </a:r>
            <a:r>
              <a:rPr lang="ru-RU" altLang="ru-RU" b="0" dirty="0">
                <a:solidFill>
                  <a:srgbClr val="000000"/>
                </a:solidFill>
              </a:rPr>
              <a:t>) – </a:t>
            </a:r>
            <a:r>
              <a:rPr lang="ru-RU" altLang="ru-RU" b="0" i="1" dirty="0">
                <a:solidFill>
                  <a:srgbClr val="000000"/>
                </a:solidFill>
              </a:rPr>
              <a:t>например, у стекла</a:t>
            </a:r>
            <a:r>
              <a:rPr lang="ru-RU" altLang="ru-RU" b="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Соотношение пределов прочности и упругости может меняться в зависимости от времени, литостатического давления, скорости воздействия, температуры и т.д. Поэтому одно и то же тело в разных условиях может вести себя по-разному: то как хрупкое, то как вязкое.</a:t>
            </a:r>
          </a:p>
        </p:txBody>
      </p:sp>
      <p:sp>
        <p:nvSpPr>
          <p:cNvPr id="68619" name="Text Box 36"/>
          <p:cNvSpPr txBox="1">
            <a:spLocks noChangeArrowheads="1"/>
          </p:cNvSpPr>
          <p:nvPr/>
        </p:nvSpPr>
        <p:spPr bwMode="auto">
          <a:xfrm>
            <a:off x="6577167" y="5247816"/>
            <a:ext cx="10887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 dirty="0">
                <a:solidFill>
                  <a:srgbClr val="000000"/>
                </a:solidFill>
              </a:rPr>
              <a:t>Разрушение</a:t>
            </a:r>
          </a:p>
        </p:txBody>
      </p:sp>
      <p:sp>
        <p:nvSpPr>
          <p:cNvPr id="68620" name="Line 37"/>
          <p:cNvSpPr>
            <a:spLocks noChangeShapeType="1"/>
          </p:cNvSpPr>
          <p:nvPr/>
        </p:nvSpPr>
        <p:spPr bwMode="auto">
          <a:xfrm>
            <a:off x="6164262" y="5270922"/>
            <a:ext cx="6849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1" name="Text Box 38"/>
          <p:cNvSpPr txBox="1">
            <a:spLocks noChangeArrowheads="1"/>
          </p:cNvSpPr>
          <p:nvPr/>
        </p:nvSpPr>
        <p:spPr bwMode="auto">
          <a:xfrm>
            <a:off x="8366125" y="1776413"/>
            <a:ext cx="3349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8622" name="Text Box 39"/>
          <p:cNvSpPr txBox="1">
            <a:spLocks noChangeArrowheads="1"/>
          </p:cNvSpPr>
          <p:nvPr/>
        </p:nvSpPr>
        <p:spPr bwMode="auto">
          <a:xfrm>
            <a:off x="8391525" y="4354513"/>
            <a:ext cx="334963" cy="406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" name="Двойная стрелка вверх/вниз 14"/>
          <p:cNvSpPr/>
          <p:nvPr/>
        </p:nvSpPr>
        <p:spPr bwMode="auto">
          <a:xfrm>
            <a:off x="5905181" y="2220686"/>
            <a:ext cx="138312" cy="391885"/>
          </a:xfrm>
          <a:prstGeom prst="upDownArrow">
            <a:avLst>
              <a:gd name="adj1" fmla="val 50000"/>
              <a:gd name="adj2" fmla="val 7307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6463281" y="5065525"/>
            <a:ext cx="195406" cy="13027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flipV="1">
            <a:off x="6462715" y="5273039"/>
            <a:ext cx="195406" cy="130271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6236502" y="5197872"/>
            <a:ext cx="59018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7122299" y="4572000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235297" y="1977394"/>
            <a:ext cx="10887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400" dirty="0">
                <a:solidFill>
                  <a:srgbClr val="000000"/>
                </a:solidFill>
              </a:rPr>
              <a:t>Разрушение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2404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На характер деформации влияют не только свойства самой горной породы, но и внешние факторы, важнейшими из которых являются:</a:t>
            </a:r>
          </a:p>
          <a:p>
            <a:pPr>
              <a:lnSpc>
                <a:spcPct val="85000"/>
              </a:lnSpc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Температура.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Общее повышение температуры, как правило,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ведет к снижению вязкости и ускорению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пластической деформации, а также понижению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предела текучести и прочности на скалывание,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но слабо влияет на прочность на отрыв.</a:t>
            </a:r>
          </a:p>
          <a:p>
            <a:pPr>
              <a:lnSpc>
                <a:spcPct val="85000"/>
              </a:lnSpc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Всестороннее давление.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Возрастание всестороннего давления ведет к </a:t>
            </a:r>
            <a:r>
              <a:rPr lang="ru-RU" dirty="0">
                <a:solidFill>
                  <a:srgbClr val="000000"/>
                </a:solidFill>
              </a:rPr>
              <a:t>повышению вязкости</a:t>
            </a:r>
            <a:r>
              <a:rPr lang="ru-RU" b="0" dirty="0">
                <a:solidFill>
                  <a:srgbClr val="000000"/>
                </a:solidFill>
              </a:rPr>
              <a:t>, что при постоянных напряжениях замедляет пластические деформации. Вместе с тем повышение всестороннего давления понижает прочность пород на скалывание. Хрупкие в приповерхностных условиях породы способны течь как маловязкие жидкости при высоких давлениях.</a:t>
            </a:r>
          </a:p>
          <a:p>
            <a:pPr>
              <a:lnSpc>
                <a:spcPct val="85000"/>
              </a:lnSpc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Одновременное увеличение давления и температуры с глубиной приводит к тому, что в глубинных горизонтах земной коры могут развиваться большие пластические деформации, а разрывы имеют преимущественно </a:t>
            </a:r>
            <a:r>
              <a:rPr lang="ru-RU" b="0" dirty="0" err="1">
                <a:solidFill>
                  <a:srgbClr val="000000"/>
                </a:solidFill>
              </a:rPr>
              <a:t>сколовый</a:t>
            </a:r>
            <a:r>
              <a:rPr lang="ru-RU" b="0" dirty="0">
                <a:solidFill>
                  <a:srgbClr val="000000"/>
                </a:solidFill>
              </a:rPr>
              <a:t> характер.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Внешние факторы, влияющие на характер деформации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76256" y="6381328"/>
            <a:ext cx="2160588" cy="2187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По </a:t>
            </a:r>
            <a:r>
              <a:rPr lang="ru-RU" altLang="ru-RU" sz="1600" dirty="0" err="1">
                <a:solidFill>
                  <a:srgbClr val="000000"/>
                </a:solidFill>
              </a:rPr>
              <a:t>А.Б</a:t>
            </a:r>
            <a:r>
              <a:rPr lang="ru-RU" altLang="ru-RU" sz="1600" dirty="0">
                <a:solidFill>
                  <a:srgbClr val="000000"/>
                </a:solidFill>
              </a:rPr>
              <a:t>. </a:t>
            </a:r>
            <a:r>
              <a:rPr lang="ru-RU" altLang="ru-RU" sz="1600" dirty="0" err="1">
                <a:solidFill>
                  <a:srgbClr val="000000"/>
                </a:solidFill>
              </a:rPr>
              <a:t>Кирмасову</a:t>
            </a:r>
            <a:r>
              <a:rPr lang="ru-RU" altLang="ru-RU" sz="1600" dirty="0">
                <a:solidFill>
                  <a:srgbClr val="000000"/>
                </a:solidFill>
              </a:rPr>
              <a:t>, 2011</a:t>
            </a:r>
          </a:p>
        </p:txBody>
      </p:sp>
      <p:pic>
        <p:nvPicPr>
          <p:cNvPr id="5" name="Picture 21" descr="Диаграмма растяжения1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35" y="1106941"/>
            <a:ext cx="2954338" cy="210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1446"/>
            <a:ext cx="91440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Скорость деформации.</a:t>
            </a:r>
          </a:p>
          <a:p>
            <a:pPr>
              <a:lnSpc>
                <a:spcPct val="85000"/>
              </a:lnSpc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Скорость деформации влияет прежде всего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на </a:t>
            </a:r>
            <a:r>
              <a:rPr lang="ru-RU" i="1" dirty="0">
                <a:solidFill>
                  <a:srgbClr val="000000"/>
                </a:solidFill>
              </a:rPr>
              <a:t>предел текучести</a:t>
            </a:r>
            <a:r>
              <a:rPr lang="ru-RU" b="0" dirty="0">
                <a:solidFill>
                  <a:srgbClr val="000000"/>
                </a:solidFill>
              </a:rPr>
              <a:t>. Резкое повышение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скорости деформации ведет к повышению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предела текучести, который может сравняться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с пределом прочности и привести к хрупкой </a:t>
            </a: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деформации в отсутствие пластической.</a:t>
            </a:r>
          </a:p>
          <a:p>
            <a:pPr>
              <a:lnSpc>
                <a:spcPct val="85000"/>
              </a:lnSpc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ru-RU" b="0" dirty="0">
                <a:solidFill>
                  <a:srgbClr val="000000"/>
                </a:solidFill>
              </a:rPr>
              <a:t>Чтобы пластическая деформация достигла значительных размеров, горную породу необходимо деформировать с такой скоростью, чтобы накапливающиеся в породе напряжения успевали </a:t>
            </a:r>
            <a:r>
              <a:rPr lang="ru-RU" i="1" dirty="0" err="1">
                <a:solidFill>
                  <a:srgbClr val="000000"/>
                </a:solidFill>
              </a:rPr>
              <a:t>релаксировать</a:t>
            </a:r>
            <a:r>
              <a:rPr lang="ru-RU" b="0" dirty="0">
                <a:solidFill>
                  <a:srgbClr val="000000"/>
                </a:solidFill>
              </a:rPr>
              <a:t>, то есть скорость </a:t>
            </a:r>
            <a:r>
              <a:rPr lang="ru-RU" b="0" dirty="0" err="1">
                <a:solidFill>
                  <a:srgbClr val="000000"/>
                </a:solidFill>
              </a:rPr>
              <a:t>нагружения</a:t>
            </a:r>
            <a:r>
              <a:rPr lang="ru-RU" b="0" dirty="0">
                <a:solidFill>
                  <a:srgbClr val="000000"/>
                </a:solidFill>
              </a:rPr>
              <a:t> не должна превышать скорость релаксации, иначе накопленные в породе упругие напряжения приведут к хрупкому разрушению. Быстрое, интенсивное внешнее воздействие способствует разрушению.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76256" y="6381328"/>
            <a:ext cx="2160588" cy="21878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По </a:t>
            </a:r>
            <a:r>
              <a:rPr lang="ru-RU" altLang="ru-RU" sz="1600" dirty="0" err="1">
                <a:solidFill>
                  <a:srgbClr val="000000"/>
                </a:solidFill>
              </a:rPr>
              <a:t>А.Б</a:t>
            </a:r>
            <a:r>
              <a:rPr lang="ru-RU" altLang="ru-RU" sz="1600" dirty="0">
                <a:solidFill>
                  <a:srgbClr val="000000"/>
                </a:solidFill>
              </a:rPr>
              <a:t>. </a:t>
            </a:r>
            <a:r>
              <a:rPr lang="ru-RU" altLang="ru-RU" sz="1600" dirty="0" err="1">
                <a:solidFill>
                  <a:srgbClr val="000000"/>
                </a:solidFill>
              </a:rPr>
              <a:t>Кирмасову</a:t>
            </a:r>
            <a:r>
              <a:rPr lang="ru-RU" altLang="ru-RU" sz="1600" dirty="0">
                <a:solidFill>
                  <a:srgbClr val="000000"/>
                </a:solidFill>
              </a:rPr>
              <a:t>, 2011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86458" y="4998944"/>
            <a:ext cx="8536266" cy="584775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36000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</a:t>
            </a:r>
            <a:r>
              <a:rPr lang="ru-RU" altLang="ru-RU" sz="2000" dirty="0">
                <a:solidFill>
                  <a:srgbClr val="000000"/>
                </a:solidFill>
              </a:rPr>
              <a:t>. Стеариновую свечу, слегка подогретую, можно медленно согнуть, в дугу или даже в кольцо, но можно легко и сломать, сгибая достаточно быстро.</a:t>
            </a:r>
          </a:p>
        </p:txBody>
      </p:sp>
      <p:pic>
        <p:nvPicPr>
          <p:cNvPr id="6" name="Picture 21" descr="Диаграмма растяжения1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5" y="155471"/>
            <a:ext cx="2954338" cy="210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 bwMode="auto">
          <a:xfrm>
            <a:off x="6777037" y="514349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264" y="2714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+mn-lt"/>
              </a:rPr>
              <a:t>с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 flipV="1">
            <a:off x="6838950" y="604838"/>
            <a:ext cx="276225" cy="2190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5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27000" y="4374127"/>
            <a:ext cx="5444662" cy="2374640"/>
            <a:chOff x="567" y="2795"/>
            <a:chExt cx="3271" cy="1406"/>
          </a:xfrm>
          <a:noFill/>
        </p:grpSpPr>
        <p:sp>
          <p:nvSpPr>
            <p:cNvPr id="732162" name="Rectangle 2"/>
            <p:cNvSpPr>
              <a:spLocks noChangeAspect="1" noChangeArrowheads="1"/>
            </p:cNvSpPr>
            <p:nvPr/>
          </p:nvSpPr>
          <p:spPr bwMode="auto">
            <a:xfrm>
              <a:off x="567" y="2835"/>
              <a:ext cx="3266" cy="8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64" name="Line 4"/>
            <p:cNvSpPr>
              <a:spLocks noChangeShapeType="1"/>
            </p:cNvSpPr>
            <p:nvPr/>
          </p:nvSpPr>
          <p:spPr bwMode="auto">
            <a:xfrm>
              <a:off x="603" y="3603"/>
              <a:ext cx="304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65" name="Line 5"/>
            <p:cNvSpPr>
              <a:spLocks noChangeShapeType="1"/>
            </p:cNvSpPr>
            <p:nvPr/>
          </p:nvSpPr>
          <p:spPr bwMode="auto">
            <a:xfrm flipV="1">
              <a:off x="1311" y="3002"/>
              <a:ext cx="0" cy="6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68" name="Text Box 8"/>
            <p:cNvSpPr txBox="1">
              <a:spLocks noChangeArrowheads="1"/>
            </p:cNvSpPr>
            <p:nvPr/>
          </p:nvSpPr>
          <p:spPr bwMode="auto">
            <a:xfrm>
              <a:off x="1209" y="2795"/>
              <a:ext cx="20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732169" name="Text Box 9"/>
            <p:cNvSpPr txBox="1">
              <a:spLocks noChangeArrowheads="1"/>
            </p:cNvSpPr>
            <p:nvPr/>
          </p:nvSpPr>
          <p:spPr bwMode="auto">
            <a:xfrm>
              <a:off x="3606" y="3456"/>
              <a:ext cx="232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sym typeface="Symbol" panose="05050102010706020507" pitchFamily="18" charset="2"/>
                </a:rPr>
                <a:t></a:t>
              </a:r>
              <a:endParaRPr lang="ru-RU" altLang="ru-RU" sz="2400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32172" name="AutoShape 12"/>
            <p:cNvSpPr>
              <a:spLocks noChangeArrowheads="1"/>
            </p:cNvSpPr>
            <p:nvPr/>
          </p:nvSpPr>
          <p:spPr bwMode="auto">
            <a:xfrm>
              <a:off x="1368" y="3324"/>
              <a:ext cx="558" cy="558"/>
            </a:xfrm>
            <a:custGeom>
              <a:avLst/>
              <a:gdLst>
                <a:gd name="G0" fmla="+- 10452 0 0"/>
                <a:gd name="G1" fmla="+- -11740795 0 0"/>
                <a:gd name="G2" fmla="+- 0 0 -11740795"/>
                <a:gd name="T0" fmla="*/ 0 256 1"/>
                <a:gd name="T1" fmla="*/ 180 256 1"/>
                <a:gd name="G3" fmla="+- -11740795 T0 T1"/>
                <a:gd name="T2" fmla="*/ 0 256 1"/>
                <a:gd name="T3" fmla="*/ 90 256 1"/>
                <a:gd name="G4" fmla="+- -11740795 T2 T3"/>
                <a:gd name="G5" fmla="*/ G4 2 1"/>
                <a:gd name="T4" fmla="*/ 90 256 1"/>
                <a:gd name="T5" fmla="*/ 0 256 1"/>
                <a:gd name="G6" fmla="+- -11740795 T4 T5"/>
                <a:gd name="G7" fmla="*/ G6 2 1"/>
                <a:gd name="G8" fmla="abs -1174079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52"/>
                <a:gd name="G18" fmla="*/ 10452 1 2"/>
                <a:gd name="G19" fmla="+- G18 5400 0"/>
                <a:gd name="G20" fmla="cos G19 -11740795"/>
                <a:gd name="G21" fmla="sin G19 -11740795"/>
                <a:gd name="G22" fmla="+- G20 10800 0"/>
                <a:gd name="G23" fmla="+- G21 10800 0"/>
                <a:gd name="G24" fmla="+- 10800 0 G20"/>
                <a:gd name="G25" fmla="+- 10452 10800 0"/>
                <a:gd name="G26" fmla="?: G9 G17 G25"/>
                <a:gd name="G27" fmla="?: G9 0 21600"/>
                <a:gd name="G28" fmla="cos 10800 -11740795"/>
                <a:gd name="G29" fmla="sin 10800 -11740795"/>
                <a:gd name="G30" fmla="sin 10452 -11740795"/>
                <a:gd name="G31" fmla="+- G28 10800 0"/>
                <a:gd name="G32" fmla="+- G29 10800 0"/>
                <a:gd name="G33" fmla="+- G30 10800 0"/>
                <a:gd name="G34" fmla="?: G4 0 G31"/>
                <a:gd name="G35" fmla="?: -11740795 G34 0"/>
                <a:gd name="G36" fmla="?: G6 G35 G31"/>
                <a:gd name="G37" fmla="+- 21600 0 G36"/>
                <a:gd name="G38" fmla="?: G4 0 G33"/>
                <a:gd name="G39" fmla="?: -1174079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75 w 21600"/>
                <a:gd name="T15" fmla="*/ 10642 h 21600"/>
                <a:gd name="T16" fmla="*/ 10800 w 21600"/>
                <a:gd name="T17" fmla="*/ 348 h 21600"/>
                <a:gd name="T18" fmla="*/ 21425 w 21600"/>
                <a:gd name="T19" fmla="*/ 1064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49" y="10645"/>
                  </a:moveTo>
                  <a:cubicBezTo>
                    <a:pt x="433" y="4933"/>
                    <a:pt x="5087" y="348"/>
                    <a:pt x="10800" y="348"/>
                  </a:cubicBezTo>
                  <a:cubicBezTo>
                    <a:pt x="16512" y="348"/>
                    <a:pt x="21166" y="4933"/>
                    <a:pt x="21250" y="10645"/>
                  </a:cubicBezTo>
                  <a:lnTo>
                    <a:pt x="21598" y="10639"/>
                  </a:lnTo>
                  <a:cubicBezTo>
                    <a:pt x="21511" y="4738"/>
                    <a:pt x="16702" y="0"/>
                    <a:pt x="10799" y="0"/>
                  </a:cubicBezTo>
                  <a:cubicBezTo>
                    <a:pt x="4897" y="0"/>
                    <a:pt x="88" y="4738"/>
                    <a:pt x="1" y="1063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73" name="Freeform 13"/>
            <p:cNvSpPr>
              <a:spLocks/>
            </p:cNvSpPr>
            <p:nvPr/>
          </p:nvSpPr>
          <p:spPr bwMode="auto">
            <a:xfrm>
              <a:off x="677" y="3209"/>
              <a:ext cx="1231" cy="392"/>
            </a:xfrm>
            <a:custGeom>
              <a:avLst/>
              <a:gdLst>
                <a:gd name="T0" fmla="*/ 0 w 1602"/>
                <a:gd name="T1" fmla="*/ 510 h 510"/>
                <a:gd name="T2" fmla="*/ 1602 w 1602"/>
                <a:gd name="T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2" h="510">
                  <a:moveTo>
                    <a:pt x="0" y="510"/>
                  </a:moveTo>
                  <a:cubicBezTo>
                    <a:pt x="267" y="425"/>
                    <a:pt x="1268" y="106"/>
                    <a:pt x="1602" y="0"/>
                  </a:cubicBezTo>
                </a:path>
              </a:pathLst>
            </a:custGeom>
            <a:grp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75" name="Text Box 15"/>
            <p:cNvSpPr txBox="1">
              <a:spLocks noChangeArrowheads="1"/>
            </p:cNvSpPr>
            <p:nvPr/>
          </p:nvSpPr>
          <p:spPr bwMode="auto">
            <a:xfrm>
              <a:off x="703" y="3280"/>
              <a:ext cx="213" cy="2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</a:p>
          </p:txBody>
        </p:sp>
        <p:sp>
          <p:nvSpPr>
            <p:cNvPr id="732176" name="Freeform 16"/>
            <p:cNvSpPr>
              <a:spLocks/>
            </p:cNvSpPr>
            <p:nvPr/>
          </p:nvSpPr>
          <p:spPr bwMode="auto">
            <a:xfrm>
              <a:off x="865" y="3485"/>
              <a:ext cx="235" cy="59"/>
            </a:xfrm>
            <a:custGeom>
              <a:avLst/>
              <a:gdLst>
                <a:gd name="T0" fmla="*/ 0 w 252"/>
                <a:gd name="T1" fmla="*/ 0 h 70"/>
                <a:gd name="T2" fmla="*/ 252 w 252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2" h="70">
                  <a:moveTo>
                    <a:pt x="0" y="0"/>
                  </a:moveTo>
                  <a:lnTo>
                    <a:pt x="252" y="70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77" name="Oval 17"/>
            <p:cNvSpPr>
              <a:spLocks noChangeArrowheads="1"/>
            </p:cNvSpPr>
            <p:nvPr/>
          </p:nvSpPr>
          <p:spPr bwMode="auto">
            <a:xfrm>
              <a:off x="1288" y="3381"/>
              <a:ext cx="58" cy="5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78" name="Text Box 18"/>
            <p:cNvSpPr txBox="1">
              <a:spLocks noChangeArrowheads="1"/>
            </p:cNvSpPr>
            <p:nvPr/>
          </p:nvSpPr>
          <p:spPr bwMode="auto">
            <a:xfrm>
              <a:off x="1077" y="3399"/>
              <a:ext cx="201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</a:rPr>
                <a:t>С</a:t>
              </a:r>
            </a:p>
          </p:txBody>
        </p:sp>
        <p:sp>
          <p:nvSpPr>
            <p:cNvPr id="732179" name="AutoShape 19"/>
            <p:cNvSpPr>
              <a:spLocks/>
            </p:cNvSpPr>
            <p:nvPr/>
          </p:nvSpPr>
          <p:spPr bwMode="auto">
            <a:xfrm rot="10800000" flipH="1" flipV="1">
              <a:off x="1229" y="3418"/>
              <a:ext cx="79" cy="174"/>
            </a:xfrm>
            <a:prstGeom prst="leftBrace">
              <a:avLst>
                <a:gd name="adj1" fmla="val 18354"/>
                <a:gd name="adj2" fmla="val 50000"/>
              </a:avLst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80" name="AutoShape 20"/>
            <p:cNvSpPr>
              <a:spLocks noChangeArrowheads="1"/>
            </p:cNvSpPr>
            <p:nvPr/>
          </p:nvSpPr>
          <p:spPr bwMode="auto">
            <a:xfrm>
              <a:off x="1693" y="3184"/>
              <a:ext cx="721" cy="816"/>
            </a:xfrm>
            <a:custGeom>
              <a:avLst/>
              <a:gdLst>
                <a:gd name="G0" fmla="+- 1040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09"/>
                <a:gd name="G18" fmla="*/ 1040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040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040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95 w 21600"/>
                <a:gd name="T15" fmla="*/ 10800 h 21600"/>
                <a:gd name="T16" fmla="*/ 10800 w 21600"/>
                <a:gd name="T17" fmla="*/ 391 h 21600"/>
                <a:gd name="T18" fmla="*/ 21405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1" y="10800"/>
                  </a:moveTo>
                  <a:cubicBezTo>
                    <a:pt x="391" y="5051"/>
                    <a:pt x="5051" y="391"/>
                    <a:pt x="10800" y="391"/>
                  </a:cubicBezTo>
                  <a:cubicBezTo>
                    <a:pt x="16548" y="391"/>
                    <a:pt x="21209" y="5051"/>
                    <a:pt x="2120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81" name="AutoShape 21"/>
            <p:cNvSpPr>
              <a:spLocks noChangeArrowheads="1"/>
            </p:cNvSpPr>
            <p:nvPr/>
          </p:nvSpPr>
          <p:spPr bwMode="auto">
            <a:xfrm>
              <a:off x="2274" y="3061"/>
              <a:ext cx="1257" cy="1140"/>
            </a:xfrm>
            <a:custGeom>
              <a:avLst/>
              <a:gdLst>
                <a:gd name="G0" fmla="+- 10435 0 0"/>
                <a:gd name="G1" fmla="+- -11570743 0 0"/>
                <a:gd name="G2" fmla="+- 0 0 -11570743"/>
                <a:gd name="T0" fmla="*/ 0 256 1"/>
                <a:gd name="T1" fmla="*/ 180 256 1"/>
                <a:gd name="G3" fmla="+- -11570743 T0 T1"/>
                <a:gd name="T2" fmla="*/ 0 256 1"/>
                <a:gd name="T3" fmla="*/ 90 256 1"/>
                <a:gd name="G4" fmla="+- -11570743 T2 T3"/>
                <a:gd name="G5" fmla="*/ G4 2 1"/>
                <a:gd name="T4" fmla="*/ 90 256 1"/>
                <a:gd name="T5" fmla="*/ 0 256 1"/>
                <a:gd name="G6" fmla="+- -11570743 T4 T5"/>
                <a:gd name="G7" fmla="*/ G6 2 1"/>
                <a:gd name="G8" fmla="abs -1157074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35"/>
                <a:gd name="G18" fmla="*/ 10435 1 2"/>
                <a:gd name="G19" fmla="+- G18 5400 0"/>
                <a:gd name="G20" fmla="cos G19 -11570743"/>
                <a:gd name="G21" fmla="sin G19 -11570743"/>
                <a:gd name="G22" fmla="+- G20 10800 0"/>
                <a:gd name="G23" fmla="+- G21 10800 0"/>
                <a:gd name="G24" fmla="+- 10800 0 G20"/>
                <a:gd name="G25" fmla="+- 10435 10800 0"/>
                <a:gd name="G26" fmla="?: G9 G17 G25"/>
                <a:gd name="G27" fmla="?: G9 0 21600"/>
                <a:gd name="G28" fmla="cos 10800 -11570743"/>
                <a:gd name="G29" fmla="sin 10800 -11570743"/>
                <a:gd name="G30" fmla="sin 10435 -11570743"/>
                <a:gd name="G31" fmla="+- G28 10800 0"/>
                <a:gd name="G32" fmla="+- G29 10800 0"/>
                <a:gd name="G33" fmla="+- G30 10800 0"/>
                <a:gd name="G34" fmla="?: G4 0 G31"/>
                <a:gd name="G35" fmla="?: -11570743 G34 0"/>
                <a:gd name="G36" fmla="?: G6 G35 G31"/>
                <a:gd name="G37" fmla="+- 21600 0 G36"/>
                <a:gd name="G38" fmla="?: G4 0 G33"/>
                <a:gd name="G39" fmla="?: -1157074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01 w 21600"/>
                <a:gd name="T15" fmla="*/ 10162 h 21600"/>
                <a:gd name="T16" fmla="*/ 10800 w 21600"/>
                <a:gd name="T17" fmla="*/ 365 h 21600"/>
                <a:gd name="T18" fmla="*/ 21399 w 21600"/>
                <a:gd name="T19" fmla="*/ 101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83" y="10173"/>
                  </a:moveTo>
                  <a:cubicBezTo>
                    <a:pt x="715" y="4663"/>
                    <a:pt x="5280" y="365"/>
                    <a:pt x="10800" y="365"/>
                  </a:cubicBezTo>
                  <a:cubicBezTo>
                    <a:pt x="16319" y="365"/>
                    <a:pt x="20884" y="4663"/>
                    <a:pt x="21216" y="10173"/>
                  </a:cubicBezTo>
                  <a:lnTo>
                    <a:pt x="21580" y="10151"/>
                  </a:lnTo>
                  <a:cubicBezTo>
                    <a:pt x="21237" y="4448"/>
                    <a:pt x="16512" y="0"/>
                    <a:pt x="10799" y="0"/>
                  </a:cubicBezTo>
                  <a:cubicBezTo>
                    <a:pt x="5087" y="0"/>
                    <a:pt x="362" y="4448"/>
                    <a:pt x="19" y="1015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732182" name="Arc 22"/>
            <p:cNvSpPr>
              <a:spLocks/>
            </p:cNvSpPr>
            <p:nvPr/>
          </p:nvSpPr>
          <p:spPr bwMode="auto">
            <a:xfrm rot="772999">
              <a:off x="1020" y="3480"/>
              <a:ext cx="93" cy="112"/>
            </a:xfrm>
            <a:custGeom>
              <a:avLst/>
              <a:gdLst>
                <a:gd name="G0" fmla="+- 0 0 0"/>
                <a:gd name="G1" fmla="+- 20788 0 0"/>
                <a:gd name="G2" fmla="+- 21600 0 0"/>
                <a:gd name="T0" fmla="*/ 5867 w 21600"/>
                <a:gd name="T1" fmla="*/ 0 h 26629"/>
                <a:gd name="T2" fmla="*/ 20795 w 21600"/>
                <a:gd name="T3" fmla="*/ 26629 h 26629"/>
                <a:gd name="T4" fmla="*/ 0 w 21600"/>
                <a:gd name="T5" fmla="*/ 20788 h 26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629" fill="none" extrusionOk="0">
                  <a:moveTo>
                    <a:pt x="5866" y="0"/>
                  </a:moveTo>
                  <a:cubicBezTo>
                    <a:pt x="15173" y="2626"/>
                    <a:pt x="21600" y="11118"/>
                    <a:pt x="21600" y="20788"/>
                  </a:cubicBezTo>
                  <a:cubicBezTo>
                    <a:pt x="21600" y="22762"/>
                    <a:pt x="21329" y="24727"/>
                    <a:pt x="20795" y="26629"/>
                  </a:cubicBezTo>
                </a:path>
                <a:path w="21600" h="26629" stroke="0" extrusionOk="0">
                  <a:moveTo>
                    <a:pt x="5866" y="0"/>
                  </a:moveTo>
                  <a:cubicBezTo>
                    <a:pt x="15173" y="2626"/>
                    <a:pt x="21600" y="11118"/>
                    <a:pt x="21600" y="20788"/>
                  </a:cubicBezTo>
                  <a:cubicBezTo>
                    <a:pt x="21600" y="22762"/>
                    <a:pt x="21329" y="24727"/>
                    <a:pt x="20795" y="26629"/>
                  </a:cubicBezTo>
                  <a:lnTo>
                    <a:pt x="0" y="20788"/>
                  </a:lnTo>
                  <a:close/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2189" name="Freeform 29"/>
            <p:cNvSpPr>
              <a:spLocks/>
            </p:cNvSpPr>
            <p:nvPr/>
          </p:nvSpPr>
          <p:spPr bwMode="auto">
            <a:xfrm>
              <a:off x="1347" y="3022"/>
              <a:ext cx="2196" cy="374"/>
            </a:xfrm>
            <a:custGeom>
              <a:avLst/>
              <a:gdLst>
                <a:gd name="T0" fmla="*/ 0 w 2196"/>
                <a:gd name="T1" fmla="*/ 374 h 374"/>
                <a:gd name="T2" fmla="*/ 323 w 2196"/>
                <a:gd name="T3" fmla="*/ 272 h 374"/>
                <a:gd name="T4" fmla="*/ 930 w 2196"/>
                <a:gd name="T5" fmla="*/ 92 h 374"/>
                <a:gd name="T6" fmla="*/ 1587 w 2196"/>
                <a:gd name="T7" fmla="*/ 17 h 374"/>
                <a:gd name="T8" fmla="*/ 2196 w 2196"/>
                <a:gd name="T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6" h="374">
                  <a:moveTo>
                    <a:pt x="0" y="374"/>
                  </a:moveTo>
                  <a:cubicBezTo>
                    <a:pt x="53" y="357"/>
                    <a:pt x="168" y="319"/>
                    <a:pt x="323" y="272"/>
                  </a:cubicBezTo>
                  <a:cubicBezTo>
                    <a:pt x="478" y="225"/>
                    <a:pt x="719" y="134"/>
                    <a:pt x="930" y="92"/>
                  </a:cubicBezTo>
                  <a:cubicBezTo>
                    <a:pt x="1182" y="40"/>
                    <a:pt x="1401" y="28"/>
                    <a:pt x="1587" y="17"/>
                  </a:cubicBezTo>
                  <a:cubicBezTo>
                    <a:pt x="1772" y="5"/>
                    <a:pt x="2069" y="4"/>
                    <a:pt x="2196" y="0"/>
                  </a:cubicBezTo>
                </a:path>
              </a:pathLst>
            </a:custGeom>
            <a:grp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95" name="Freeform 35"/>
            <p:cNvSpPr>
              <a:spLocks/>
            </p:cNvSpPr>
            <p:nvPr/>
          </p:nvSpPr>
          <p:spPr bwMode="auto">
            <a:xfrm>
              <a:off x="1560" y="3344"/>
              <a:ext cx="81" cy="261"/>
            </a:xfrm>
            <a:custGeom>
              <a:avLst/>
              <a:gdLst>
                <a:gd name="T0" fmla="*/ 0 w 81"/>
                <a:gd name="T1" fmla="*/ 0 h 261"/>
                <a:gd name="T2" fmla="*/ 81 w 81"/>
                <a:gd name="T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261">
                  <a:moveTo>
                    <a:pt x="0" y="0"/>
                  </a:moveTo>
                  <a:lnTo>
                    <a:pt x="81" y="261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2196" name="Freeform 36"/>
            <p:cNvSpPr>
              <a:spLocks/>
            </p:cNvSpPr>
            <p:nvPr/>
          </p:nvSpPr>
          <p:spPr bwMode="auto">
            <a:xfrm>
              <a:off x="1926" y="3218"/>
              <a:ext cx="134" cy="379"/>
            </a:xfrm>
            <a:custGeom>
              <a:avLst/>
              <a:gdLst>
                <a:gd name="T0" fmla="*/ 0 w 134"/>
                <a:gd name="T1" fmla="*/ 0 h 379"/>
                <a:gd name="T2" fmla="*/ 134 w 134"/>
                <a:gd name="T3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379">
                  <a:moveTo>
                    <a:pt x="0" y="0"/>
                  </a:moveTo>
                  <a:lnTo>
                    <a:pt x="134" y="379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2891" y="3061"/>
              <a:ext cx="29" cy="531"/>
            </a:xfrm>
            <a:custGeom>
              <a:avLst/>
              <a:gdLst>
                <a:gd name="T0" fmla="*/ 0 w 134"/>
                <a:gd name="T1" fmla="*/ 0 h 379"/>
                <a:gd name="T2" fmla="*/ 134 w 134"/>
                <a:gd name="T3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379">
                  <a:moveTo>
                    <a:pt x="0" y="0"/>
                  </a:moveTo>
                  <a:lnTo>
                    <a:pt x="134" y="379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2170" name="Text Box 10"/>
          <p:cNvSpPr txBox="1">
            <a:spLocks noChangeArrowheads="1"/>
          </p:cNvSpPr>
          <p:nvPr/>
        </p:nvSpPr>
        <p:spPr bwMode="auto">
          <a:xfrm>
            <a:off x="0" y="5913438"/>
            <a:ext cx="9144000" cy="95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8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7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3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9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6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"</a:t>
            </a:r>
            <a:r>
              <a:rPr lang="ru-RU" alt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Угол внутреннего трения 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– показатель прочности горной породы, равный углу наклона касательной к огибающей предельных кругов напряжений в точке ее пересечения с осью касательных напряжений" (</a:t>
            </a:r>
            <a:r>
              <a:rPr lang="ru-RU" altLang="ru-RU" b="0" i="1" dirty="0">
                <a:solidFill>
                  <a:srgbClr val="000000"/>
                </a:solidFill>
                <a:latin typeface="Arial Narrow" panose="020B0606020202030204" pitchFamily="34" charset="0"/>
              </a:rPr>
              <a:t>ГОСТ 30416-96</a:t>
            </a:r>
            <a:r>
              <a:rPr lang="ru-RU" altLang="ru-RU" b="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732171" name="Rectangle 11"/>
          <p:cNvSpPr>
            <a:spLocks noChangeArrowheads="1"/>
          </p:cNvSpPr>
          <p:nvPr/>
        </p:nvSpPr>
        <p:spPr bwMode="auto">
          <a:xfrm>
            <a:off x="5968380" y="4965450"/>
            <a:ext cx="2953197" cy="430306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18000" rIns="18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Упрощенная схема результатов</a:t>
            </a:r>
            <a:r>
              <a:rPr lang="en-US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испытаний пород на разрушение </a:t>
            </a:r>
          </a:p>
        </p:txBody>
      </p:sp>
      <p:sp>
        <p:nvSpPr>
          <p:cNvPr id="732186" name="Text Box 26"/>
          <p:cNvSpPr txBox="1">
            <a:spLocks noChangeArrowheads="1"/>
          </p:cNvSpPr>
          <p:nvPr/>
        </p:nvSpPr>
        <p:spPr bwMode="auto">
          <a:xfrm>
            <a:off x="0" y="2060575"/>
            <a:ext cx="9144000" cy="23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где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ru-RU" baseline="-25000" dirty="0">
                <a:solidFill>
                  <a:srgbClr val="000000"/>
                </a:solidFill>
              </a:rPr>
              <a:t>n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и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baseline="-25000" dirty="0">
                <a:solidFill>
                  <a:srgbClr val="000000"/>
                </a:solidFill>
              </a:rPr>
              <a:t>n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касательное и нормальное напряжения; </a:t>
            </a:r>
            <a:r>
              <a:rPr lang="ru-RU" altLang="ru-RU" dirty="0">
                <a:solidFill>
                  <a:srgbClr val="000000"/>
                </a:solidFill>
              </a:rPr>
              <a:t>с</a:t>
            </a:r>
            <a:r>
              <a:rPr lang="ru-RU" altLang="ru-RU" b="0" dirty="0">
                <a:solidFill>
                  <a:srgbClr val="000000"/>
                </a:solidFill>
              </a:rPr>
              <a:t> – </a:t>
            </a:r>
            <a:r>
              <a:rPr lang="ru-RU" altLang="ru-RU" dirty="0">
                <a:solidFill>
                  <a:srgbClr val="000000"/>
                </a:solidFill>
              </a:rPr>
              <a:t>коэффициент сцепления </a:t>
            </a:r>
            <a:r>
              <a:rPr lang="ru-RU" altLang="ru-RU" b="0" dirty="0">
                <a:solidFill>
                  <a:srgbClr val="000000"/>
                </a:solidFill>
              </a:rPr>
              <a:t>(зависит от силы связи между зернами);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 dirty="0">
                <a:solidFill>
                  <a:srgbClr val="000000"/>
                </a:solidFill>
              </a:rPr>
              <a:t> – </a:t>
            </a:r>
            <a:r>
              <a:rPr lang="ru-RU" altLang="ru-RU" dirty="0">
                <a:solidFill>
                  <a:srgbClr val="000000"/>
                </a:solidFill>
              </a:rPr>
              <a:t>угол внутреннего трения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материала</a:t>
            </a:r>
            <a:r>
              <a:rPr lang="ru-RU" altLang="ru-RU" b="0" dirty="0">
                <a:solidFill>
                  <a:srgbClr val="000000"/>
                </a:solidFill>
              </a:rPr>
              <a:t> (зависит от</a:t>
            </a:r>
            <a:r>
              <a:rPr lang="ru-RU" altLang="ru-RU" dirty="0"/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силы трения между зернами при сдвиговой деформации – для горных пород </a:t>
            </a:r>
            <a:r>
              <a:rPr lang="ru-RU" altLang="ru-RU" dirty="0">
                <a:solidFill>
                  <a:srgbClr val="000000"/>
                </a:solidFill>
              </a:rPr>
              <a:t>35-40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</a:t>
            </a:r>
            <a:r>
              <a:rPr lang="ru-RU" altLang="ru-RU" b="0" dirty="0">
                <a:solidFill>
                  <a:srgbClr val="000000"/>
                </a:solidFill>
              </a:rPr>
              <a:t>), а </a:t>
            </a:r>
            <a:r>
              <a:rPr lang="en-US" altLang="ru-RU" dirty="0" err="1">
                <a:solidFill>
                  <a:srgbClr val="000000"/>
                </a:solidFill>
              </a:rPr>
              <a:t>tg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–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выражает </a:t>
            </a:r>
            <a:r>
              <a:rPr lang="ru-RU" altLang="ru-RU" b="0" i="1" dirty="0">
                <a:solidFill>
                  <a:srgbClr val="000000"/>
                </a:solidFill>
              </a:rPr>
              <a:t>коэффициент пропорциональности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между максимальными касательными и нормальными напряжениями. </a:t>
            </a:r>
          </a:p>
          <a:p>
            <a:pPr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Для графического определения коэффициента сцепления и угла внутреннего трения применяют круги Мора для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напряжений, </a:t>
            </a:r>
            <a:r>
              <a:rPr lang="ru-RU" altLang="ru-RU" dirty="0">
                <a:solidFill>
                  <a:srgbClr val="000000"/>
                </a:solidFill>
              </a:rPr>
              <a:t>разрушающих породу </a:t>
            </a:r>
            <a:r>
              <a:rPr lang="ru-RU" altLang="ru-RU" b="0" dirty="0">
                <a:solidFill>
                  <a:srgbClr val="000000"/>
                </a:solidFill>
              </a:rPr>
              <a:t>("предельные круги Мора").</a:t>
            </a:r>
          </a:p>
        </p:txBody>
      </p:sp>
      <p:sp>
        <p:nvSpPr>
          <p:cNvPr id="732188" name="Rectangle 28"/>
          <p:cNvSpPr>
            <a:spLocks noGrp="1" noChangeArrowheads="1"/>
          </p:cNvSpPr>
          <p:nvPr>
            <p:ph type="title"/>
          </p:nvPr>
        </p:nvSpPr>
        <p:spPr>
          <a:xfrm>
            <a:off x="1794076" y="0"/>
            <a:ext cx="7349924" cy="4048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Прочность пород, угол внутреннего трения</a:t>
            </a:r>
          </a:p>
        </p:txBody>
      </p:sp>
      <p:sp>
        <p:nvSpPr>
          <p:cNvPr id="732192" name="Text Box 32"/>
          <p:cNvSpPr txBox="1">
            <a:spLocks noChangeArrowheads="1"/>
          </p:cNvSpPr>
          <p:nvPr/>
        </p:nvSpPr>
        <p:spPr bwMode="auto">
          <a:xfrm>
            <a:off x="0" y="430213"/>
            <a:ext cx="91440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Прочность</a:t>
            </a:r>
            <a:r>
              <a:rPr lang="ru-RU" altLang="ru-RU" b="0" dirty="0">
                <a:solidFill>
                  <a:srgbClr val="000000"/>
                </a:solidFill>
              </a:rPr>
              <a:t> пород есть свойство сопротивляться воздействию внешних нагрузок без разрушения. Для того, чтобы разрушить породу необходимо преодолеть во-первых, силу сцепления между зернами и, во-вторых, силу трения между ними. Прочность породы увеличивается с увеличением всестороннего давления.</a:t>
            </a:r>
            <a:r>
              <a:rPr lang="ru-RU" altLang="ru-RU" dirty="0"/>
              <a:t> 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Уравнение теории прочности Кулона-Мора:</a:t>
            </a:r>
          </a:p>
        </p:txBody>
      </p:sp>
      <p:sp>
        <p:nvSpPr>
          <p:cNvPr id="732193" name="Rectangle 33"/>
          <p:cNvSpPr>
            <a:spLocks noChangeArrowheads="1"/>
          </p:cNvSpPr>
          <p:nvPr/>
        </p:nvSpPr>
        <p:spPr bwMode="auto">
          <a:xfrm>
            <a:off x="5003800" y="1628775"/>
            <a:ext cx="1749425" cy="43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ru-RU" baseline="-25000" dirty="0">
                <a:solidFill>
                  <a:srgbClr val="000000"/>
                </a:solidFill>
              </a:rPr>
              <a:t>n</a:t>
            </a:r>
            <a:r>
              <a:rPr lang="ru-RU" altLang="ru-RU" b="0" dirty="0">
                <a:solidFill>
                  <a:srgbClr val="000000"/>
                </a:solidFill>
              </a:rPr>
              <a:t> =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baseline="-25000" dirty="0">
                <a:solidFill>
                  <a:srgbClr val="000000"/>
                </a:solidFill>
              </a:rPr>
              <a:t>n</a:t>
            </a:r>
            <a:r>
              <a:rPr lang="ru-RU" altLang="ru-RU" baseline="-25000" dirty="0">
                <a:solidFill>
                  <a:srgbClr val="000000"/>
                </a:solidFill>
              </a:rPr>
              <a:t> </a:t>
            </a:r>
            <a:r>
              <a:rPr lang="en-US" altLang="ru-RU" dirty="0" err="1">
                <a:solidFill>
                  <a:srgbClr val="000000"/>
                </a:solidFill>
              </a:rPr>
              <a:t>tg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+ </a:t>
            </a:r>
            <a:r>
              <a:rPr lang="en-US" altLang="ru-RU" dirty="0">
                <a:solidFill>
                  <a:srgbClr val="000000"/>
                </a:solidFill>
              </a:rPr>
              <a:t>c</a:t>
            </a:r>
            <a:endParaRPr lang="ru-RU" altLang="ru-RU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0" y="4696550"/>
            <a:ext cx="91440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Экспериментально показано, что при раздавливании хрупкого образца в прессе образуются либо </a:t>
            </a:r>
            <a:r>
              <a:rPr lang="ru-RU" altLang="ru-RU" b="0" i="1" dirty="0">
                <a:solidFill>
                  <a:srgbClr val="000000"/>
                </a:solidFill>
              </a:rPr>
              <a:t>трещины отрыва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altLang="ru-RU" dirty="0">
                <a:solidFill>
                  <a:srgbClr val="000000"/>
                </a:solidFill>
              </a:rPr>
              <a:t>1</a:t>
            </a:r>
            <a:r>
              <a:rPr lang="ru-RU" altLang="ru-RU" b="0" dirty="0">
                <a:solidFill>
                  <a:srgbClr val="000000"/>
                </a:solidFill>
              </a:rPr>
              <a:t>), параллельные приложенным силам, либо </a:t>
            </a:r>
            <a:r>
              <a:rPr lang="ru-RU" altLang="ru-RU" b="0" i="1" dirty="0">
                <a:solidFill>
                  <a:srgbClr val="000000"/>
                </a:solidFill>
              </a:rPr>
              <a:t>трещины скалывания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altLang="ru-RU" dirty="0">
                <a:solidFill>
                  <a:srgbClr val="000000"/>
                </a:solidFill>
              </a:rPr>
              <a:t>2</a:t>
            </a:r>
            <a:r>
              <a:rPr lang="ru-RU" altLang="ru-RU" b="0" dirty="0">
                <a:solidFill>
                  <a:srgbClr val="000000"/>
                </a:solidFill>
              </a:rPr>
              <a:t>), косые по отношению к приложенным силам.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При этом образец укорачивается по направлению сжатия 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и удлиняется по направлению растяжения 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en-US" altLang="ru-RU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r>
              <a:rPr lang="ru-RU" altLang="ru-RU" b="0" dirty="0">
                <a:solidFill>
                  <a:srgbClr val="000000"/>
                </a:solidFill>
              </a:rPr>
              <a:t>. Первые возникают при низком общем давлении и низком коэффициенте трения на площадке приложения силы, а вторые – при большом общем давлении и высоком трении на площадке приложения силы.</a:t>
            </a:r>
          </a:p>
        </p:txBody>
      </p:sp>
      <p:sp>
        <p:nvSpPr>
          <p:cNvPr id="70659" name="Rectangle 70"/>
          <p:cNvSpPr>
            <a:spLocks noChangeArrowheads="1"/>
          </p:cNvSpPr>
          <p:nvPr/>
        </p:nvSpPr>
        <p:spPr bwMode="auto">
          <a:xfrm>
            <a:off x="0" y="34925"/>
            <a:ext cx="8991600" cy="14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10800" rIns="90000" bIns="108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Разрушение пород происходит путем образования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трещин</a:t>
            </a:r>
            <a:r>
              <a:rPr lang="ru-RU" altLang="ru-RU" b="0" dirty="0">
                <a:solidFill>
                  <a:srgbClr val="000000"/>
                </a:solidFill>
              </a:rPr>
              <a:t> скалывания и отрыва, поэтому принято различать пределы прочности пород на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отрыв</a:t>
            </a:r>
            <a:r>
              <a:rPr lang="ru-RU" altLang="ru-RU" b="0" dirty="0">
                <a:solidFill>
                  <a:srgbClr val="000000"/>
                </a:solidFill>
              </a:rPr>
              <a:t> – под действием </a:t>
            </a:r>
            <a:r>
              <a:rPr lang="ru-RU" altLang="ru-RU" dirty="0">
                <a:solidFill>
                  <a:srgbClr val="000000"/>
                </a:solidFill>
              </a:rPr>
              <a:t>нормальных растягивающих напряжений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altLang="ru-RU" dirty="0">
                <a:solidFill>
                  <a:srgbClr val="000000"/>
                </a:solidFill>
              </a:rPr>
              <a:t>1</a:t>
            </a:r>
            <a:r>
              <a:rPr lang="ru-RU" altLang="ru-RU" b="0" dirty="0">
                <a:solidFill>
                  <a:srgbClr val="000000"/>
                </a:solidFill>
              </a:rPr>
              <a:t>) и на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скалывание 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shear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–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под действием </a:t>
            </a:r>
            <a:r>
              <a:rPr lang="ru-RU" altLang="ru-RU" dirty="0">
                <a:solidFill>
                  <a:srgbClr val="000000"/>
                </a:solidFill>
              </a:rPr>
              <a:t>касательных напряжений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altLang="ru-RU" dirty="0">
                <a:solidFill>
                  <a:srgbClr val="000000"/>
                </a:solidFill>
              </a:rPr>
              <a:t>2</a:t>
            </a:r>
            <a:r>
              <a:rPr lang="ru-RU" altLang="ru-RU" b="0" dirty="0">
                <a:solidFill>
                  <a:srgbClr val="000000"/>
                </a:solidFill>
              </a:rPr>
              <a:t>), которые для одной и той же породы могут различаться в зависимости от условий разрушения.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endParaRPr lang="ru-RU" altLang="ru-RU" b="0" dirty="0">
              <a:solidFill>
                <a:srgbClr val="000000"/>
              </a:solidFill>
            </a:endParaRPr>
          </a:p>
        </p:txBody>
      </p:sp>
      <p:grpSp>
        <p:nvGrpSpPr>
          <p:cNvPr id="70660" name="Group 116"/>
          <p:cNvGrpSpPr>
            <a:grpSpLocks/>
          </p:cNvGrpSpPr>
          <p:nvPr/>
        </p:nvGrpSpPr>
        <p:grpSpPr bwMode="auto">
          <a:xfrm>
            <a:off x="5047488" y="1600200"/>
            <a:ext cx="3936175" cy="3063240"/>
            <a:chOff x="194" y="1113"/>
            <a:chExt cx="2096" cy="1662"/>
          </a:xfrm>
        </p:grpSpPr>
        <p:pic>
          <p:nvPicPr>
            <p:cNvPr id="70674" name="Picture 49" descr="Хрупкая деформация в цилиндре (Э Спенсер)"/>
            <p:cNvPicPr>
              <a:picLocks noChangeAspect="1" noChangeArrowheads="1"/>
            </p:cNvPicPr>
            <p:nvPr/>
          </p:nvPicPr>
          <p:blipFill>
            <a:blip r:embed="rId3" cstate="print">
              <a:lum bright="-28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8"/>
            <a:stretch>
              <a:fillRect/>
            </a:stretch>
          </p:blipFill>
          <p:spPr bwMode="auto">
            <a:xfrm>
              <a:off x="1320" y="1113"/>
              <a:ext cx="949" cy="16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75" name="Picture 50" descr="Хрупкая деформация в цилиндре (Э Спенсер)"/>
            <p:cNvPicPr>
              <a:picLocks noChangeAspect="1" noChangeArrowheads="1"/>
            </p:cNvPicPr>
            <p:nvPr/>
          </p:nvPicPr>
          <p:blipFill>
            <a:blip r:embed="rId3" cstate="print">
              <a:lum bright="-28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3" r="30144"/>
            <a:stretch>
              <a:fillRect/>
            </a:stretch>
          </p:blipFill>
          <p:spPr bwMode="auto">
            <a:xfrm>
              <a:off x="194" y="1113"/>
              <a:ext cx="1055" cy="16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76" name="AutoShape 53"/>
            <p:cNvSpPr>
              <a:spLocks noChangeArrowheads="1"/>
            </p:cNvSpPr>
            <p:nvPr/>
          </p:nvSpPr>
          <p:spPr bwMode="auto">
            <a:xfrm rot="5400000">
              <a:off x="646" y="1353"/>
              <a:ext cx="188" cy="236"/>
            </a:xfrm>
            <a:custGeom>
              <a:avLst/>
              <a:gdLst>
                <a:gd name="T0" fmla="*/ 141 w 21600"/>
                <a:gd name="T1" fmla="*/ 0 h 21600"/>
                <a:gd name="T2" fmla="*/ 0 w 21600"/>
                <a:gd name="T3" fmla="*/ 118 h 21600"/>
                <a:gd name="T4" fmla="*/ 141 w 21600"/>
                <a:gd name="T5" fmla="*/ 236 h 21600"/>
                <a:gd name="T6" fmla="*/ 188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2 w 21600"/>
                <a:gd name="T13" fmla="*/ 5400 h 21600"/>
                <a:gd name="T14" fmla="*/ 1895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54"/>
            <p:cNvSpPr>
              <a:spLocks noChangeArrowheads="1"/>
            </p:cNvSpPr>
            <p:nvPr/>
          </p:nvSpPr>
          <p:spPr bwMode="auto">
            <a:xfrm rot="16200000" flipV="1">
              <a:off x="645" y="2392"/>
              <a:ext cx="189" cy="236"/>
            </a:xfrm>
            <a:custGeom>
              <a:avLst/>
              <a:gdLst>
                <a:gd name="T0" fmla="*/ 142 w 21600"/>
                <a:gd name="T1" fmla="*/ 0 h 21600"/>
                <a:gd name="T2" fmla="*/ 0 w 21600"/>
                <a:gd name="T3" fmla="*/ 118 h 21600"/>
                <a:gd name="T4" fmla="*/ 142 w 21600"/>
                <a:gd name="T5" fmla="*/ 236 h 21600"/>
                <a:gd name="T6" fmla="*/ 189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9 w 21600"/>
                <a:gd name="T13" fmla="*/ 5400 h 21600"/>
                <a:gd name="T14" fmla="*/ 1885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55"/>
            <p:cNvSpPr>
              <a:spLocks noChangeArrowheads="1"/>
            </p:cNvSpPr>
            <p:nvPr/>
          </p:nvSpPr>
          <p:spPr bwMode="auto">
            <a:xfrm rot="5400000">
              <a:off x="1719" y="1350"/>
              <a:ext cx="189" cy="236"/>
            </a:xfrm>
            <a:custGeom>
              <a:avLst/>
              <a:gdLst>
                <a:gd name="T0" fmla="*/ 142 w 21600"/>
                <a:gd name="T1" fmla="*/ 0 h 21600"/>
                <a:gd name="T2" fmla="*/ 0 w 21600"/>
                <a:gd name="T3" fmla="*/ 118 h 21600"/>
                <a:gd name="T4" fmla="*/ 142 w 21600"/>
                <a:gd name="T5" fmla="*/ 236 h 21600"/>
                <a:gd name="T6" fmla="*/ 189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9 w 21600"/>
                <a:gd name="T13" fmla="*/ 5400 h 21600"/>
                <a:gd name="T14" fmla="*/ 1885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AutoShape 56"/>
            <p:cNvSpPr>
              <a:spLocks noChangeArrowheads="1"/>
            </p:cNvSpPr>
            <p:nvPr/>
          </p:nvSpPr>
          <p:spPr bwMode="auto">
            <a:xfrm rot="16200000" flipV="1">
              <a:off x="1720" y="2417"/>
              <a:ext cx="188" cy="236"/>
            </a:xfrm>
            <a:custGeom>
              <a:avLst/>
              <a:gdLst>
                <a:gd name="T0" fmla="*/ 141 w 21600"/>
                <a:gd name="T1" fmla="*/ 0 h 21600"/>
                <a:gd name="T2" fmla="*/ 0 w 21600"/>
                <a:gd name="T3" fmla="*/ 118 h 21600"/>
                <a:gd name="T4" fmla="*/ 141 w 21600"/>
                <a:gd name="T5" fmla="*/ 236 h 21600"/>
                <a:gd name="T6" fmla="*/ 188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2 w 21600"/>
                <a:gd name="T13" fmla="*/ 5400 h 21600"/>
                <a:gd name="T14" fmla="*/ 1895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0" name="Line 57"/>
            <p:cNvSpPr>
              <a:spLocks noChangeShapeType="1"/>
            </p:cNvSpPr>
            <p:nvPr/>
          </p:nvSpPr>
          <p:spPr bwMode="auto">
            <a:xfrm flipH="1">
              <a:off x="215" y="1815"/>
              <a:ext cx="1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81" name="Line 58"/>
            <p:cNvSpPr>
              <a:spLocks noChangeShapeType="1"/>
            </p:cNvSpPr>
            <p:nvPr/>
          </p:nvSpPr>
          <p:spPr bwMode="auto">
            <a:xfrm flipH="1">
              <a:off x="1320" y="1957"/>
              <a:ext cx="1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82" name="Line 59"/>
            <p:cNvSpPr>
              <a:spLocks noChangeShapeType="1"/>
            </p:cNvSpPr>
            <p:nvPr/>
          </p:nvSpPr>
          <p:spPr bwMode="auto">
            <a:xfrm>
              <a:off x="2072" y="1957"/>
              <a:ext cx="1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83" name="Line 60"/>
            <p:cNvSpPr>
              <a:spLocks noChangeShapeType="1"/>
            </p:cNvSpPr>
            <p:nvPr/>
          </p:nvSpPr>
          <p:spPr bwMode="auto">
            <a:xfrm>
              <a:off x="1030" y="1815"/>
              <a:ext cx="18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84" name="Text Box 61"/>
            <p:cNvSpPr txBox="1">
              <a:spLocks noChangeArrowheads="1"/>
            </p:cNvSpPr>
            <p:nvPr/>
          </p:nvSpPr>
          <p:spPr bwMode="auto">
            <a:xfrm>
              <a:off x="684" y="1165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85" name="Text Box 65"/>
            <p:cNvSpPr txBox="1">
              <a:spLocks noChangeArrowheads="1"/>
            </p:cNvSpPr>
            <p:nvPr/>
          </p:nvSpPr>
          <p:spPr bwMode="auto">
            <a:xfrm>
              <a:off x="197" y="1538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86" name="Text Box 72"/>
            <p:cNvSpPr txBox="1">
              <a:spLocks noChangeArrowheads="1"/>
            </p:cNvSpPr>
            <p:nvPr/>
          </p:nvSpPr>
          <p:spPr bwMode="auto">
            <a:xfrm>
              <a:off x="1029" y="1542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87" name="Text Box 73"/>
            <p:cNvSpPr txBox="1">
              <a:spLocks noChangeArrowheads="1"/>
            </p:cNvSpPr>
            <p:nvPr/>
          </p:nvSpPr>
          <p:spPr bwMode="auto">
            <a:xfrm>
              <a:off x="634" y="2507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88" name="Text Box 74"/>
            <p:cNvSpPr txBox="1">
              <a:spLocks noChangeArrowheads="1"/>
            </p:cNvSpPr>
            <p:nvPr/>
          </p:nvSpPr>
          <p:spPr bwMode="auto">
            <a:xfrm>
              <a:off x="1664" y="2523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89" name="Text Box 75"/>
            <p:cNvSpPr txBox="1">
              <a:spLocks noChangeArrowheads="1"/>
            </p:cNvSpPr>
            <p:nvPr/>
          </p:nvSpPr>
          <p:spPr bwMode="auto">
            <a:xfrm>
              <a:off x="1752" y="1159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90" name="Text Box 76"/>
            <p:cNvSpPr txBox="1">
              <a:spLocks noChangeArrowheads="1"/>
            </p:cNvSpPr>
            <p:nvPr/>
          </p:nvSpPr>
          <p:spPr bwMode="auto">
            <a:xfrm>
              <a:off x="1305" y="1656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91" name="Text Box 77"/>
            <p:cNvSpPr txBox="1">
              <a:spLocks noChangeArrowheads="1"/>
            </p:cNvSpPr>
            <p:nvPr/>
          </p:nvSpPr>
          <p:spPr bwMode="auto">
            <a:xfrm>
              <a:off x="2071" y="1660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92" name="Line 39"/>
            <p:cNvSpPr>
              <a:spLocks noChangeShapeType="1"/>
            </p:cNvSpPr>
            <p:nvPr/>
          </p:nvSpPr>
          <p:spPr bwMode="auto">
            <a:xfrm flipH="1">
              <a:off x="814" y="1602"/>
              <a:ext cx="63" cy="16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93" name="Line 40"/>
            <p:cNvSpPr>
              <a:spLocks noChangeShapeType="1"/>
            </p:cNvSpPr>
            <p:nvPr/>
          </p:nvSpPr>
          <p:spPr bwMode="auto">
            <a:xfrm>
              <a:off x="572" y="1603"/>
              <a:ext cx="125" cy="12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94" name="Line 41"/>
            <p:cNvSpPr>
              <a:spLocks noChangeShapeType="1"/>
            </p:cNvSpPr>
            <p:nvPr/>
          </p:nvSpPr>
          <p:spPr bwMode="auto">
            <a:xfrm flipH="1">
              <a:off x="1870" y="1701"/>
              <a:ext cx="57" cy="18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95" name="Line 42"/>
            <p:cNvSpPr>
              <a:spLocks noChangeShapeType="1"/>
            </p:cNvSpPr>
            <p:nvPr/>
          </p:nvSpPr>
          <p:spPr bwMode="auto">
            <a:xfrm>
              <a:off x="1603" y="1641"/>
              <a:ext cx="98" cy="1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1995" name="Text Box 43"/>
            <p:cNvSpPr txBox="1">
              <a:spLocks noChangeArrowheads="1"/>
            </p:cNvSpPr>
            <p:nvPr/>
          </p:nvSpPr>
          <p:spPr bwMode="auto">
            <a:xfrm>
              <a:off x="1784" y="1515"/>
              <a:ext cx="112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021996" name="Text Box 44"/>
            <p:cNvSpPr txBox="1">
              <a:spLocks noChangeArrowheads="1"/>
            </p:cNvSpPr>
            <p:nvPr/>
          </p:nvSpPr>
          <p:spPr bwMode="auto">
            <a:xfrm>
              <a:off x="1618" y="1470"/>
              <a:ext cx="14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021997" name="Text Box 45"/>
            <p:cNvSpPr txBox="1">
              <a:spLocks noChangeArrowheads="1"/>
            </p:cNvSpPr>
            <p:nvPr/>
          </p:nvSpPr>
          <p:spPr bwMode="auto">
            <a:xfrm>
              <a:off x="679" y="1500"/>
              <a:ext cx="13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eaLnBrk="1" hangingPunct="1">
                <a:defRPr/>
              </a:pPr>
              <a:r>
                <a:rPr lang="ru-RU" altLang="ru-RU" sz="28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70699" name="Text Box 113"/>
            <p:cNvSpPr txBox="1">
              <a:spLocks noChangeArrowheads="1"/>
            </p:cNvSpPr>
            <p:nvPr/>
          </p:nvSpPr>
          <p:spPr bwMode="auto">
            <a:xfrm>
              <a:off x="218" y="1138"/>
              <a:ext cx="211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0661" name="Group 117"/>
          <p:cNvGrpSpPr>
            <a:grpSpLocks/>
          </p:cNvGrpSpPr>
          <p:nvPr/>
        </p:nvGrpSpPr>
        <p:grpSpPr bwMode="auto">
          <a:xfrm>
            <a:off x="150813" y="1642872"/>
            <a:ext cx="3013011" cy="3029712"/>
            <a:chOff x="3931" y="1109"/>
            <a:chExt cx="1637" cy="1668"/>
          </a:xfrm>
        </p:grpSpPr>
        <p:pic>
          <p:nvPicPr>
            <p:cNvPr id="70664" name="Picture 102" descr="отрывы гранит рис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" y="1113"/>
              <a:ext cx="1612" cy="165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5" name="AutoShape 105"/>
            <p:cNvSpPr>
              <a:spLocks noChangeArrowheads="1"/>
            </p:cNvSpPr>
            <p:nvPr/>
          </p:nvSpPr>
          <p:spPr bwMode="auto">
            <a:xfrm rot="16200000" flipV="1">
              <a:off x="4553" y="2525"/>
              <a:ext cx="258" cy="236"/>
            </a:xfrm>
            <a:custGeom>
              <a:avLst/>
              <a:gdLst>
                <a:gd name="T0" fmla="*/ 194 w 21600"/>
                <a:gd name="T1" fmla="*/ 0 h 21600"/>
                <a:gd name="T2" fmla="*/ 0 w 21600"/>
                <a:gd name="T3" fmla="*/ 118 h 21600"/>
                <a:gd name="T4" fmla="*/ 194 w 21600"/>
                <a:gd name="T5" fmla="*/ 236 h 21600"/>
                <a:gd name="T6" fmla="*/ 258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9 w 21600"/>
                <a:gd name="T13" fmla="*/ 5400 h 21600"/>
                <a:gd name="T14" fmla="*/ 18921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6" name="Text Box 106"/>
            <p:cNvSpPr txBox="1">
              <a:spLocks noChangeArrowheads="1"/>
            </p:cNvSpPr>
            <p:nvPr/>
          </p:nvSpPr>
          <p:spPr bwMode="auto">
            <a:xfrm>
              <a:off x="4781" y="2533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67" name="AutoShape 107"/>
            <p:cNvSpPr>
              <a:spLocks noChangeArrowheads="1"/>
            </p:cNvSpPr>
            <p:nvPr/>
          </p:nvSpPr>
          <p:spPr bwMode="auto">
            <a:xfrm rot="5400000">
              <a:off x="4565" y="1120"/>
              <a:ext cx="258" cy="236"/>
            </a:xfrm>
            <a:custGeom>
              <a:avLst/>
              <a:gdLst>
                <a:gd name="T0" fmla="*/ 194 w 21600"/>
                <a:gd name="T1" fmla="*/ 0 h 21600"/>
                <a:gd name="T2" fmla="*/ 0 w 21600"/>
                <a:gd name="T3" fmla="*/ 118 h 21600"/>
                <a:gd name="T4" fmla="*/ 194 w 21600"/>
                <a:gd name="T5" fmla="*/ 236 h 21600"/>
                <a:gd name="T6" fmla="*/ 258 w 21600"/>
                <a:gd name="T7" fmla="*/ 1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9 w 21600"/>
                <a:gd name="T13" fmla="*/ 5400 h 21600"/>
                <a:gd name="T14" fmla="*/ 18921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8" name="Text Box 108"/>
            <p:cNvSpPr txBox="1">
              <a:spLocks noChangeArrowheads="1"/>
            </p:cNvSpPr>
            <p:nvPr/>
          </p:nvSpPr>
          <p:spPr bwMode="auto">
            <a:xfrm>
              <a:off x="4793" y="1128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69" name="Line 109"/>
            <p:cNvSpPr>
              <a:spLocks noChangeShapeType="1"/>
            </p:cNvSpPr>
            <p:nvPr/>
          </p:nvSpPr>
          <p:spPr bwMode="auto">
            <a:xfrm>
              <a:off x="5361" y="1945"/>
              <a:ext cx="1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70" name="Line 110"/>
            <p:cNvSpPr>
              <a:spLocks noChangeShapeType="1"/>
            </p:cNvSpPr>
            <p:nvPr/>
          </p:nvSpPr>
          <p:spPr bwMode="auto">
            <a:xfrm flipH="1">
              <a:off x="3931" y="1890"/>
              <a:ext cx="1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71" name="Text Box 111"/>
            <p:cNvSpPr txBox="1">
              <a:spLocks noChangeArrowheads="1"/>
            </p:cNvSpPr>
            <p:nvPr/>
          </p:nvSpPr>
          <p:spPr bwMode="auto">
            <a:xfrm>
              <a:off x="4063" y="1873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72" name="Text Box 112"/>
            <p:cNvSpPr txBox="1">
              <a:spLocks noChangeArrowheads="1"/>
            </p:cNvSpPr>
            <p:nvPr/>
          </p:nvSpPr>
          <p:spPr bwMode="auto">
            <a:xfrm>
              <a:off x="5349" y="1945"/>
              <a:ext cx="219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2400" baseline="-25000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ru-RU" altLang="ru-RU" sz="2400" baseline="-25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0673" name="Text Box 114"/>
            <p:cNvSpPr txBox="1">
              <a:spLocks noChangeArrowheads="1"/>
            </p:cNvSpPr>
            <p:nvPr/>
          </p:nvSpPr>
          <p:spPr bwMode="auto">
            <a:xfrm>
              <a:off x="3965" y="1118"/>
              <a:ext cx="211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0662" name="Text Box 103"/>
          <p:cNvSpPr txBox="1">
            <a:spLocks noChangeArrowheads="1"/>
          </p:cNvSpPr>
          <p:nvPr/>
        </p:nvSpPr>
        <p:spPr bwMode="auto">
          <a:xfrm>
            <a:off x="2694242" y="1732598"/>
            <a:ext cx="2055812" cy="654050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Разрушение образца</a:t>
            </a:r>
          </a:p>
          <a:p>
            <a:pPr eaLnBrk="1" hangingPunct="1">
              <a:lnSpc>
                <a:spcPct val="7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гранита в эксперименте (по Г.Д. Ажгирею, 1956)</a:t>
            </a:r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3369056" y="3851974"/>
            <a:ext cx="2192338" cy="654050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lnSpc>
                <a:spcPct val="7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Разрушение керна</a:t>
            </a:r>
          </a:p>
          <a:p>
            <a:pPr algn="r" eaLnBrk="1" hangingPunct="1">
              <a:lnSpc>
                <a:spcPct val="7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мрамора в эксперименте (по Э.У. Спенсеру, 1981)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4251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000000"/>
                </a:solidFill>
              </a:rPr>
              <a:t>В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теории </a:t>
            </a:r>
            <a:r>
              <a:rPr lang="ru-RU" altLang="ru-RU" b="0" dirty="0" err="1">
                <a:solidFill>
                  <a:srgbClr val="000000"/>
                </a:solidFill>
              </a:rPr>
              <a:t>дефоромации</a:t>
            </a:r>
            <a:r>
              <a:rPr lang="ru-RU" altLang="ru-RU" b="0" dirty="0">
                <a:solidFill>
                  <a:srgbClr val="000000"/>
                </a:solidFill>
              </a:rPr>
              <a:t> выделяют три основных типа реакции материалов на напряжение:</a:t>
            </a:r>
            <a:br>
              <a:rPr lang="ru-RU" altLang="ru-RU" b="0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1 – упругая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b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2 – пластическая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b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3 –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разрушение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b="0" dirty="0">
                <a:solidFill>
                  <a:srgbClr val="000000"/>
                </a:solidFill>
              </a:rPr>
              <a:t>Графически связь напряжений и деформаций изображают в виде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Диаграммы растяжения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", </a:t>
            </a:r>
            <a:r>
              <a:rPr lang="ru-RU" altLang="ru-RU" b="0" dirty="0">
                <a:solidFill>
                  <a:srgbClr val="000000"/>
                </a:solidFill>
              </a:rPr>
              <a:t>на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которой значение напряжения 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(</a:t>
            </a:r>
            <a:r>
              <a:rPr lang="en-US" altLang="ru-RU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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откладывают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по оси ординат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,</a:t>
            </a:r>
            <a:r>
              <a:rPr lang="ru-RU" altLang="ru-RU" b="0" dirty="0">
                <a:solidFill>
                  <a:srgbClr val="000000"/>
                </a:solidFill>
              </a:rPr>
              <a:t> а величину деформации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(</a:t>
            </a:r>
            <a:r>
              <a:rPr lang="en-US" altLang="ru-RU" dirty="0">
                <a:solidFill>
                  <a:srgbClr val="C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</a:t>
            </a:r>
            <a:r>
              <a:rPr lang="ru-RU" altLang="ru-RU" b="0" dirty="0">
                <a:solidFill>
                  <a:srgbClr val="000000"/>
                </a:solidFill>
                <a:latin typeface="Symbol" panose="05050102010706020507" pitchFamily="18" charset="2"/>
              </a:rPr>
              <a:t>)</a:t>
            </a:r>
            <a:r>
              <a:rPr lang="ru-RU" altLang="ru-RU" b="0" dirty="0">
                <a:solidFill>
                  <a:srgbClr val="000000"/>
                </a:solidFill>
              </a:rPr>
              <a:t> – по оси абсцисс.</a:t>
            </a:r>
          </a:p>
        </p:txBody>
      </p:sp>
      <p:pic>
        <p:nvPicPr>
          <p:cNvPr id="5" name="Picture 5" descr="Диаграмма растяжения1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5" y="3267964"/>
            <a:ext cx="4700587" cy="335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88815" y="3427794"/>
            <a:ext cx="2187575" cy="455612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Теоретическая диаграмма растяжения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2936" y="4097364"/>
            <a:ext cx="39410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0" dirty="0">
                <a:solidFill>
                  <a:srgbClr val="000000"/>
                </a:solidFill>
              </a:rPr>
              <a:t>Связь напряжений и деформаций бывает разнообразной, </a:t>
            </a:r>
          </a:p>
          <a:p>
            <a:r>
              <a:rPr lang="ru-RU" altLang="ru-RU" b="0" dirty="0">
                <a:solidFill>
                  <a:srgbClr val="000000"/>
                </a:solidFill>
              </a:rPr>
              <a:t>из-за чего на диаграмме возникают экстремумы, обозначаемые буквами </a:t>
            </a:r>
          </a:p>
          <a:p>
            <a:r>
              <a:rPr lang="ru-RU" altLang="ru-RU" b="0" dirty="0">
                <a:solidFill>
                  <a:srgbClr val="000000"/>
                </a:solidFill>
              </a:rPr>
              <a:t>латинского алфавита.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 descr="Воскресенский с кувалдой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r="24355"/>
          <a:stretch>
            <a:fillRect/>
          </a:stretch>
        </p:blipFill>
        <p:spPr>
          <a:xfrm>
            <a:off x="1322170" y="2191113"/>
            <a:ext cx="3435182" cy="4577987"/>
          </a:xfr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11"/>
          <p:cNvSpPr>
            <a:spLocks noChangeArrowheads="1"/>
          </p:cNvSpPr>
          <p:nvPr/>
        </p:nvSpPr>
        <p:spPr bwMode="auto">
          <a:xfrm>
            <a:off x="1287794" y="158660"/>
            <a:ext cx="4927656" cy="127317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000000"/>
                </a:solidFill>
                <a:latin typeface="Arial Black" panose="020B0A04020102020204" pitchFamily="34" charset="0"/>
              </a:rPr>
              <a:t>NB!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Помните про модули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и пределы прочности! Отбить камень проще косым ударом (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скалыванием</a:t>
            </a:r>
            <a:r>
              <a:rPr lang="ru-RU" altLang="ru-RU" sz="2000" dirty="0">
                <a:solidFill>
                  <a:srgbClr val="000000"/>
                </a:solidFill>
              </a:rPr>
              <a:t>),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чем лобовым (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отрывом</a:t>
            </a:r>
            <a:r>
              <a:rPr lang="ru-RU" altLang="ru-RU" sz="20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72708" name="Group 32"/>
          <p:cNvGrpSpPr>
            <a:grpSpLocks noChangeAspect="1"/>
          </p:cNvGrpSpPr>
          <p:nvPr/>
        </p:nvGrpSpPr>
        <p:grpSpPr bwMode="auto">
          <a:xfrm>
            <a:off x="160640" y="1571021"/>
            <a:ext cx="1774825" cy="1798638"/>
            <a:chOff x="72" y="846"/>
            <a:chExt cx="1391" cy="1410"/>
          </a:xfrm>
        </p:grpSpPr>
        <p:grpSp>
          <p:nvGrpSpPr>
            <p:cNvPr id="72714" name="Group 28"/>
            <p:cNvGrpSpPr>
              <a:grpSpLocks noChangeAspect="1"/>
            </p:cNvGrpSpPr>
            <p:nvPr/>
          </p:nvGrpSpPr>
          <p:grpSpPr bwMode="auto">
            <a:xfrm flipH="1">
              <a:off x="72" y="911"/>
              <a:ext cx="1391" cy="1345"/>
              <a:chOff x="2464" y="1925"/>
              <a:chExt cx="1135" cy="1099"/>
            </a:xfrm>
          </p:grpSpPr>
          <p:pic>
            <p:nvPicPr>
              <p:cNvPr id="72716" name="Picture 14" descr="Молоток отрыв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4" y="1925"/>
                <a:ext cx="1135" cy="1099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717" name="AutoShape 18"/>
              <p:cNvSpPr>
                <a:spLocks noChangeAspect="1" noChangeArrowheads="1"/>
              </p:cNvSpPr>
              <p:nvPr/>
            </p:nvSpPr>
            <p:spPr bwMode="auto">
              <a:xfrm flipV="1">
                <a:off x="2825" y="2532"/>
                <a:ext cx="154" cy="107"/>
              </a:xfrm>
              <a:custGeom>
                <a:avLst/>
                <a:gdLst>
                  <a:gd name="T0" fmla="*/ 116 w 21600"/>
                  <a:gd name="T1" fmla="*/ 0 h 21600"/>
                  <a:gd name="T2" fmla="*/ 0 w 21600"/>
                  <a:gd name="T3" fmla="*/ 54 h 21600"/>
                  <a:gd name="T4" fmla="*/ 116 w 21600"/>
                  <a:gd name="T5" fmla="*/ 107 h 21600"/>
                  <a:gd name="T6" fmla="*/ 154 w 21600"/>
                  <a:gd name="T7" fmla="*/ 54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6 w 21600"/>
                  <a:gd name="T13" fmla="*/ 5450 h 21600"/>
                  <a:gd name="T14" fmla="*/ 18935 w 21600"/>
                  <a:gd name="T15" fmla="*/ 161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8" name="AutoShape 1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591" y="2532"/>
                <a:ext cx="155" cy="107"/>
              </a:xfrm>
              <a:custGeom>
                <a:avLst/>
                <a:gdLst>
                  <a:gd name="T0" fmla="*/ 116 w 21600"/>
                  <a:gd name="T1" fmla="*/ 0 h 21600"/>
                  <a:gd name="T2" fmla="*/ 0 w 21600"/>
                  <a:gd name="T3" fmla="*/ 54 h 21600"/>
                  <a:gd name="T4" fmla="*/ 116 w 21600"/>
                  <a:gd name="T5" fmla="*/ 107 h 21600"/>
                  <a:gd name="T6" fmla="*/ 155 w 21600"/>
                  <a:gd name="T7" fmla="*/ 54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5 w 21600"/>
                  <a:gd name="T13" fmla="*/ 5450 h 21600"/>
                  <a:gd name="T14" fmla="*/ 18952 w 21600"/>
                  <a:gd name="T15" fmla="*/ 161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715" name="Text Box 23"/>
            <p:cNvSpPr txBox="1">
              <a:spLocks noChangeAspect="1" noChangeArrowheads="1"/>
            </p:cNvSpPr>
            <p:nvPr/>
          </p:nvSpPr>
          <p:spPr bwMode="auto">
            <a:xfrm>
              <a:off x="1023" y="846"/>
              <a:ext cx="410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ru-RU" altLang="ru-RU" sz="4400" b="0">
                  <a:solidFill>
                    <a:srgbClr val="FF0000"/>
                  </a:solidFill>
                  <a:latin typeface="Futura XBlk BT" pitchFamily="34" charset="0"/>
                </a:rPr>
                <a:t>?</a:t>
              </a:r>
            </a:p>
          </p:txBody>
        </p:sp>
      </p:grpSp>
      <p:pic>
        <p:nvPicPr>
          <p:cNvPr id="72709" name="Picture 27" descr="Удар на скол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/>
          <a:stretch>
            <a:fillRect/>
          </a:stretch>
        </p:blipFill>
        <p:spPr bwMode="auto">
          <a:xfrm>
            <a:off x="5177481" y="2170769"/>
            <a:ext cx="2806824" cy="460073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10" name="Group 33"/>
          <p:cNvGrpSpPr>
            <a:grpSpLocks noChangeAspect="1"/>
          </p:cNvGrpSpPr>
          <p:nvPr/>
        </p:nvGrpSpPr>
        <p:grpSpPr bwMode="auto">
          <a:xfrm>
            <a:off x="6946343" y="559443"/>
            <a:ext cx="2030412" cy="1800225"/>
            <a:chOff x="4250" y="2926"/>
            <a:chExt cx="1446" cy="1282"/>
          </a:xfrm>
        </p:grpSpPr>
        <p:pic>
          <p:nvPicPr>
            <p:cNvPr id="72711" name="Picture 15" descr="Молоток скол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2990"/>
              <a:ext cx="1446" cy="121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12" name="AutoShape 21"/>
            <p:cNvSpPr>
              <a:spLocks noChangeAspect="1" noChangeArrowheads="1"/>
            </p:cNvSpPr>
            <p:nvPr/>
          </p:nvSpPr>
          <p:spPr bwMode="auto">
            <a:xfrm rot="-3869641" flipH="1" flipV="1">
              <a:off x="4970" y="3749"/>
              <a:ext cx="233" cy="132"/>
            </a:xfrm>
            <a:custGeom>
              <a:avLst/>
              <a:gdLst>
                <a:gd name="T0" fmla="*/ 175 w 21600"/>
                <a:gd name="T1" fmla="*/ 0 h 21600"/>
                <a:gd name="T2" fmla="*/ 0 w 21600"/>
                <a:gd name="T3" fmla="*/ 66 h 21600"/>
                <a:gd name="T4" fmla="*/ 175 w 21600"/>
                <a:gd name="T5" fmla="*/ 132 h 21600"/>
                <a:gd name="T6" fmla="*/ 233 w 21600"/>
                <a:gd name="T7" fmla="*/ 6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00 h 21600"/>
                <a:gd name="T14" fmla="*/ 1891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3" name="Text Box 24"/>
            <p:cNvSpPr txBox="1">
              <a:spLocks noChangeAspect="1" noChangeArrowheads="1"/>
            </p:cNvSpPr>
            <p:nvPr/>
          </p:nvSpPr>
          <p:spPr bwMode="auto">
            <a:xfrm flipH="1">
              <a:off x="5383" y="2926"/>
              <a:ext cx="280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ru-RU" altLang="ru-RU" sz="4400" b="0">
                  <a:solidFill>
                    <a:srgbClr val="FF0000"/>
                  </a:solidFill>
                  <a:latin typeface="Futura XBlk BT" pitchFamily="34" charset="0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2" descr="Отрыв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46213"/>
            <a:ext cx="7424737" cy="506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3"/>
          <p:cNvSpPr txBox="1">
            <a:spLocks noChangeArrowheads="1"/>
          </p:cNvSpPr>
          <p:nvPr/>
        </p:nvSpPr>
        <p:spPr bwMode="auto">
          <a:xfrm>
            <a:off x="0" y="13335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  <a:latin typeface="Arial" panose="020B0604020202020204" pitchFamily="34" charset="0"/>
              </a:rPr>
              <a:t>Образование трещин отрыва требует серьезных напряжений!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0" y="473975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Упругая деформация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elastic deformation</a:t>
            </a:r>
            <a:r>
              <a:rPr lang="ru-RU" altLang="ru-RU" b="0" dirty="0">
                <a:solidFill>
                  <a:srgbClr val="000000"/>
                </a:solidFill>
              </a:rPr>
              <a:t>) обратима, т.е. после снятия нагрузки она исчезает, но свойством упругости материалы обладают только 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до определенного значения напряжения, который называют 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пределом упругости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altLang="ru-RU" b="0" dirty="0">
                <a:solidFill>
                  <a:srgbClr val="000000"/>
                </a:solidFill>
              </a:rPr>
              <a:t>точка «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ru-RU" altLang="ru-RU" b="0" dirty="0">
                <a:solidFill>
                  <a:srgbClr val="000000"/>
                </a:solidFill>
              </a:rPr>
              <a:t>»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elastic limit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), причем до 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предела пропорциональности –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точка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«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b="0" dirty="0">
                <a:solidFill>
                  <a:srgbClr val="000000"/>
                </a:solidFill>
              </a:rPr>
              <a:t>»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proportional limit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) напряжение и деформация связаны </a:t>
            </a:r>
            <a:r>
              <a:rPr lang="ru-RU" altLang="ru-RU" dirty="0">
                <a:solidFill>
                  <a:srgbClr val="000000"/>
                </a:solidFill>
              </a:rPr>
              <a:t>линейно</a:t>
            </a:r>
            <a:r>
              <a:rPr lang="ru-RU" altLang="ru-RU" b="0" dirty="0">
                <a:solidFill>
                  <a:srgbClr val="000000"/>
                </a:solidFill>
              </a:rPr>
              <a:t>, а на отрезке "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ru-RU" b="0" dirty="0">
                <a:solidFill>
                  <a:srgbClr val="000000"/>
                </a:solidFill>
              </a:rPr>
              <a:t> – </a:t>
            </a: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ru-RU" altLang="ru-RU" b="0" dirty="0">
                <a:solidFill>
                  <a:srgbClr val="000000"/>
                </a:solidFill>
              </a:rPr>
              <a:t>" эта связь становится </a:t>
            </a:r>
            <a:r>
              <a:rPr lang="ru-RU" altLang="ru-RU" dirty="0">
                <a:solidFill>
                  <a:srgbClr val="000000"/>
                </a:solidFill>
              </a:rPr>
              <a:t>нелинейной</a:t>
            </a:r>
            <a:r>
              <a:rPr lang="ru-RU" altLang="ru-RU" b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73156" name="Rectangle 4"/>
          <p:cNvSpPr>
            <a:spLocks noChangeArrowheads="1"/>
          </p:cNvSpPr>
          <p:nvPr/>
        </p:nvSpPr>
        <p:spPr bwMode="auto">
          <a:xfrm>
            <a:off x="0" y="3019556"/>
            <a:ext cx="42481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RU" b="0" dirty="0">
                <a:solidFill>
                  <a:srgbClr val="000000"/>
                </a:solidFill>
              </a:rPr>
              <a:t>После достижения предела упругости даже небольшие приращения </a:t>
            </a:r>
          </a:p>
          <a:p>
            <a:pPr eaLnBrk="1" hangingPunct="1"/>
            <a:r>
              <a:rPr lang="ru-RU" altLang="ru-RU" b="0" dirty="0">
                <a:solidFill>
                  <a:srgbClr val="000000"/>
                </a:solidFill>
              </a:rPr>
              <a:t>нагрузки вызовут значительные деформации тела, которые хотя бы </a:t>
            </a:r>
          </a:p>
          <a:p>
            <a:pPr eaLnBrk="1" hangingPunct="1"/>
            <a:r>
              <a:rPr lang="ru-RU" altLang="ru-RU" b="0" dirty="0">
                <a:solidFill>
                  <a:srgbClr val="000000"/>
                </a:solidFill>
              </a:rPr>
              <a:t>частично будут необратимыми. После снятия нагрузки форма тела восстановится только на упругую часть деформации, остальное – </a:t>
            </a:r>
            <a:r>
              <a:rPr lang="ru-RU" alt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остаточная</a:t>
            </a:r>
            <a:r>
              <a:rPr lang="ru-RU" altLang="ru-RU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деформация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altLang="ru-RU" b="0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50180" name="Picture 5" descr="Диаграмма растяжения1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441700"/>
            <a:ext cx="4700587" cy="3352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5997575" y="3208338"/>
            <a:ext cx="2187575" cy="455612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600">
                <a:solidFill>
                  <a:srgbClr val="000000"/>
                </a:solidFill>
              </a:rPr>
              <a:t>Теоретическая диаграмма растяжения</a:t>
            </a:r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>
            <a:off x="5010150" y="5699125"/>
            <a:ext cx="592138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6038850" y="5064125"/>
            <a:ext cx="1325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600" dirty="0">
                <a:solidFill>
                  <a:srgbClr val="C00000"/>
                </a:solidFill>
              </a:rPr>
              <a:t>Зона упругих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1600" dirty="0">
                <a:solidFill>
                  <a:srgbClr val="C00000"/>
                </a:solidFill>
              </a:rPr>
              <a:t>деформаций</a:t>
            </a:r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 flipV="1">
            <a:off x="5332413" y="5316538"/>
            <a:ext cx="817562" cy="3714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3164" name="Rectangle 12"/>
          <p:cNvSpPr>
            <a:spLocks noGrp="1" noChangeArrowheads="1"/>
          </p:cNvSpPr>
          <p:nvPr>
            <p:ph type="title"/>
          </p:nvPr>
        </p:nvSpPr>
        <p:spPr>
          <a:xfrm>
            <a:off x="5040313" y="3175"/>
            <a:ext cx="4103687" cy="457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alt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Упругая деформация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62" name="Text Box 10"/>
          <p:cNvSpPr txBox="1">
            <a:spLocks noChangeArrowheads="1"/>
          </p:cNvSpPr>
          <p:nvPr/>
        </p:nvSpPr>
        <p:spPr bwMode="auto">
          <a:xfrm>
            <a:off x="4169664" y="1392139"/>
            <a:ext cx="4179107" cy="784830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</a:rPr>
              <a:t>NB!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Идеально упругое тело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после снятия нагрузки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полностью восстанавливает форму!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" y="1800127"/>
            <a:ext cx="3218551" cy="2521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Стрелка вниз 2"/>
          <p:cNvSpPr/>
          <p:nvPr/>
        </p:nvSpPr>
        <p:spPr bwMode="auto">
          <a:xfrm>
            <a:off x="1244020" y="1564328"/>
            <a:ext cx="792000" cy="864821"/>
          </a:xfrm>
          <a:prstGeom prst="downArrow">
            <a:avLst/>
          </a:prstGeom>
          <a:solidFill>
            <a:srgbClr val="FF9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</a:rPr>
              <a:t>F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 flipV="1">
            <a:off x="2346457" y="1267049"/>
            <a:ext cx="792000" cy="864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74" y="3782343"/>
            <a:ext cx="5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sym typeface="Wingdings" panose="05000000000000000000" pitchFamily="2" charset="2"/>
              </a:rPr>
              <a:t>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052" y="3776040"/>
            <a:ext cx="55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sym typeface="Wingdings" panose="05000000000000000000" pitchFamily="2" charset="2"/>
              </a:rPr>
              <a:t>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2649" y="3776040"/>
            <a:ext cx="59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sym typeface="Wingdings" panose="05000000000000000000" pitchFamily="2" charset="2"/>
              </a:rPr>
              <a:t>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98143" y="4101512"/>
            <a:ext cx="2187575" cy="455612"/>
          </a:xfrm>
          <a:prstGeom prst="rect">
            <a:avLst/>
          </a:prstGeom>
          <a:solidFill>
            <a:srgbClr val="F0F0F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Модель идеально упругого тела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47843"/>
            <a:ext cx="90772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Н</a:t>
            </a:r>
            <a:r>
              <a:rPr lang="ru-RU" b="0" dirty="0">
                <a:solidFill>
                  <a:srgbClr val="000000"/>
                </a:solidFill>
              </a:rPr>
              <a:t>едеформированное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0" dirty="0">
                <a:solidFill>
                  <a:srgbClr val="000000"/>
                </a:solidFill>
              </a:rPr>
              <a:t>тело (пружина).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К </a:t>
            </a:r>
            <a:r>
              <a:rPr lang="ru-RU" b="0" dirty="0">
                <a:solidFill>
                  <a:srgbClr val="000000"/>
                </a:solidFill>
              </a:rPr>
              <a:t>пружине приложена сила, она деформируется, в ней возникают напряжения и запасается энергия, затраченная на деформацию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0000"/>
                </a:solidFill>
              </a:rPr>
              <a:t>П</a:t>
            </a:r>
            <a:r>
              <a:rPr lang="ru-RU" b="0" dirty="0">
                <a:solidFill>
                  <a:srgbClr val="000000"/>
                </a:solidFill>
              </a:rPr>
              <a:t>ри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0" dirty="0">
                <a:solidFill>
                  <a:srgbClr val="000000"/>
                </a:solidFill>
              </a:rPr>
              <a:t>снятии нагрузки напряжения быстро исчезают, а запасённая энергия тратится на восстановление формы пружины.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88" y="2513808"/>
            <a:ext cx="2068383" cy="2029164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55661"/>
            <a:ext cx="8825948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Бытовым аналогом идеально упругого тела является пружина,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которая деформируется пропорционально приложенной силе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(а значит, пропорционально </a:t>
            </a:r>
            <a:r>
              <a:rPr lang="ru-RU" altLang="ru-RU" dirty="0">
                <a:solidFill>
                  <a:srgbClr val="000000"/>
                </a:solidFill>
              </a:rPr>
              <a:t>напряжению</a:t>
            </a:r>
            <a:r>
              <a:rPr lang="ru-RU" altLang="ru-RU" b="0" dirty="0">
                <a:solidFill>
                  <a:srgbClr val="000000"/>
                </a:solidFill>
              </a:rPr>
              <a:t>!),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а после снятия нагрузки возвращается в исходное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912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rtrait_of_Robert_Hoo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1433" r="14882"/>
          <a:stretch>
            <a:fillRect/>
          </a:stretch>
        </p:blipFill>
        <p:spPr bwMode="auto">
          <a:xfrm>
            <a:off x="6454775" y="1090584"/>
            <a:ext cx="2628345" cy="34976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159423" y="4493971"/>
            <a:ext cx="1222375" cy="54292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000000"/>
                </a:solidFill>
              </a:rPr>
              <a:t>Роберт Гук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000000"/>
                </a:solidFill>
              </a:rPr>
              <a:t>(1635-1703)</a:t>
            </a:r>
          </a:p>
        </p:txBody>
      </p:sp>
      <p:sp>
        <p:nvSpPr>
          <p:cNvPr id="52233" name="Text Box 21"/>
          <p:cNvSpPr txBox="1">
            <a:spLocks noChangeArrowheads="1"/>
          </p:cNvSpPr>
          <p:nvPr/>
        </p:nvSpPr>
        <p:spPr bwMode="auto">
          <a:xfrm>
            <a:off x="15342" y="182964"/>
            <a:ext cx="63896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Закон Р. Гука для тонкого стержня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Hooke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law</a:t>
            </a:r>
            <a:r>
              <a:rPr lang="ru-RU" altLang="ru-RU" b="0" dirty="0">
                <a:solidFill>
                  <a:srgbClr val="000000"/>
                </a:solidFill>
              </a:rPr>
              <a:t>):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b="0" i="1" dirty="0">
                <a:solidFill>
                  <a:srgbClr val="000000"/>
                </a:solidFill>
              </a:rPr>
              <a:t>"</a:t>
            </a:r>
            <a:r>
              <a:rPr lang="ru-RU" altLang="ru-RU" i="1" dirty="0">
                <a:solidFill>
                  <a:srgbClr val="000000"/>
                </a:solidFill>
              </a:rPr>
              <a:t>Сила упругости</a:t>
            </a:r>
            <a:r>
              <a:rPr lang="ru-RU" altLang="ru-RU" b="0" i="1" dirty="0">
                <a:solidFill>
                  <a:srgbClr val="000000"/>
                </a:solidFill>
              </a:rPr>
              <a:t>, возникающая в теле при деформации, прямо пропорциональна величине этой деформации"</a:t>
            </a:r>
          </a:p>
        </p:txBody>
      </p:sp>
      <p:sp>
        <p:nvSpPr>
          <p:cNvPr id="52234" name="Text Box 22"/>
          <p:cNvSpPr txBox="1">
            <a:spLocks noChangeArrowheads="1"/>
          </p:cNvSpPr>
          <p:nvPr/>
        </p:nvSpPr>
        <p:spPr bwMode="auto">
          <a:xfrm>
            <a:off x="2693454" y="1226154"/>
            <a:ext cx="1033463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</a:pP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F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 i="1" dirty="0" err="1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  <a:r>
              <a:rPr lang="en-US" altLang="ru-RU" sz="1800" dirty="0" err="1">
                <a:solidFill>
                  <a:srgbClr val="000000"/>
                </a:solidFill>
                <a:sym typeface="SymbolG" pitchFamily="18" charset="2"/>
              </a:rPr>
              <a:t>×</a:t>
            </a:r>
            <a:r>
              <a:rPr lang="en-US" altLang="ru-RU" sz="2400" i="1" dirty="0" err="1">
                <a:solidFill>
                  <a:srgbClr val="000000"/>
                </a:solidFill>
                <a:sym typeface="SymbolG" pitchFamily="18" charset="2"/>
              </a:rPr>
              <a:t>L</a:t>
            </a:r>
            <a:endParaRPr lang="en-US" altLang="ru-RU" sz="24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52235" name="Text Box 23"/>
          <p:cNvSpPr txBox="1">
            <a:spLocks noChangeArrowheads="1"/>
          </p:cNvSpPr>
          <p:nvPr/>
        </p:nvSpPr>
        <p:spPr bwMode="auto">
          <a:xfrm>
            <a:off x="619386" y="1876024"/>
            <a:ext cx="5181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ru-RU" altLang="ru-RU" sz="2000" dirty="0">
                <a:solidFill>
                  <a:srgbClr val="000000"/>
                </a:solidFill>
              </a:rPr>
              <a:t> – сила натяжения стержня; </a:t>
            </a:r>
            <a:r>
              <a:rPr lang="en-US" altLang="ru-RU" sz="1600" i="1" dirty="0">
                <a:solidFill>
                  <a:srgbClr val="000000"/>
                </a:solidFill>
                <a:sym typeface="SymbolG" pitchFamily="18" charset="2"/>
              </a:rPr>
              <a:t></a:t>
            </a:r>
            <a:r>
              <a:rPr lang="en-US" altLang="ru-RU" sz="2000" i="1" dirty="0">
                <a:solidFill>
                  <a:srgbClr val="000000"/>
                </a:solidFill>
                <a:sym typeface="SymbolG" pitchFamily="18" charset="2"/>
              </a:rPr>
              <a:t>L</a:t>
            </a:r>
            <a:r>
              <a:rPr lang="ru-RU" altLang="ru-RU" sz="2000" dirty="0">
                <a:solidFill>
                  <a:srgbClr val="000000"/>
                </a:solidFill>
                <a:sym typeface="SymbolG" pitchFamily="18" charset="2"/>
              </a:rPr>
              <a:t> –</a:t>
            </a:r>
            <a:r>
              <a:rPr lang="ru-RU" altLang="ru-RU" sz="2000" i="1" dirty="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sym typeface="SymbolG" pitchFamily="18" charset="2"/>
              </a:rPr>
              <a:t>абсолютное удлинение стержня; </a:t>
            </a:r>
            <a:r>
              <a:rPr lang="en-US" altLang="ru-RU" sz="2000" i="1" dirty="0">
                <a:solidFill>
                  <a:srgbClr val="000000"/>
                </a:solidFill>
                <a:sym typeface="Symbol" panose="05050102010706020507" pitchFamily="18" charset="2"/>
              </a:rPr>
              <a:t>k </a:t>
            </a:r>
            <a:r>
              <a:rPr lang="ru-RU" altLang="ru-RU" sz="2000" dirty="0">
                <a:solidFill>
                  <a:srgbClr val="000000"/>
                </a:solidFill>
                <a:sym typeface="SymbolG" pitchFamily="18" charset="2"/>
              </a:rPr>
              <a:t>–</a:t>
            </a:r>
            <a:r>
              <a:rPr lang="ru-RU" altLang="ru-RU" sz="2000" i="1" dirty="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sym typeface="SymbolG" pitchFamily="18" charset="2"/>
              </a:rPr>
              <a:t>коэффициент упругости.</a:t>
            </a:r>
          </a:p>
        </p:txBody>
      </p:sp>
      <p:sp>
        <p:nvSpPr>
          <p:cNvPr id="52237" name="Text Box 25"/>
          <p:cNvSpPr txBox="1">
            <a:spLocks noChangeArrowheads="1"/>
          </p:cNvSpPr>
          <p:nvPr/>
        </p:nvSpPr>
        <p:spPr bwMode="auto">
          <a:xfrm>
            <a:off x="3312277" y="2974793"/>
            <a:ext cx="3021775" cy="2062103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</a:t>
            </a:r>
            <a:r>
              <a:rPr lang="ru-RU" altLang="ru-RU" sz="2000" dirty="0">
                <a:solidFill>
                  <a:srgbClr val="000000"/>
                </a:solidFill>
              </a:rPr>
              <a:t>. Высота звука струны зависит от ее натяжения (напряжения). Чем выше нужен звук (большее напряжение!),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тем больше надо струну деформировать (вытягивать).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794" r="8176"/>
          <a:stretch/>
        </p:blipFill>
        <p:spPr>
          <a:xfrm>
            <a:off x="103187" y="2905243"/>
            <a:ext cx="3088367" cy="383700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787995" y="5451959"/>
            <a:ext cx="3253133" cy="1246495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</a:rPr>
              <a:t>NB!</a:t>
            </a:r>
            <a:r>
              <a:rPr lang="en-US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Речь у Гука не идет о "напряжении", его придумает Огюстен Коши 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еще через 100 с лишним лет!</a:t>
            </a: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Но догадка гениальна!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943921" y="2227873"/>
            <a:ext cx="2100262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</a:pP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400" i="1" dirty="0">
                <a:solidFill>
                  <a:srgbClr val="000000"/>
                </a:solidFill>
                <a:sym typeface="SymbolG" pitchFamily="18" charset="2"/>
              </a:rPr>
              <a:t>L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</a:t>
            </a:r>
            <a:r>
              <a:rPr lang="ru-RU" altLang="ru-RU" sz="2400" baseline="-25000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упр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ru-RU" sz="2400" i="1" dirty="0">
                <a:solidFill>
                  <a:srgbClr val="000000"/>
                </a:solidFill>
                <a:sym typeface="SymbolG" pitchFamily="18" charset="2"/>
              </a:rPr>
              <a:t>L</a:t>
            </a:r>
            <a:r>
              <a:rPr lang="en-US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×</a:t>
            </a:r>
            <a:r>
              <a:rPr lang="en-US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endParaRPr lang="en-US" altLang="ru-RU" sz="2400" dirty="0">
              <a:solidFill>
                <a:srgbClr val="000000"/>
              </a:solidFill>
              <a:sym typeface="SymbolG" pitchFamily="18" charset="2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374611" y="2290579"/>
            <a:ext cx="35321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ru-RU" altLang="ru-RU" sz="2000" baseline="-25000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упр</a:t>
            </a:r>
            <a:r>
              <a:rPr lang="ru-RU" altLang="ru-RU" sz="2000" b="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– коэффициент упругости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2789499" y="438910"/>
            <a:ext cx="6200389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</a:rPr>
              <a:t>Закон Р. Гука для толстого стержня</a:t>
            </a:r>
            <a:r>
              <a:rPr lang="ru-RU" altLang="ru-RU" b="0" dirty="0">
                <a:solidFill>
                  <a:srgbClr val="000000"/>
                </a:solidFill>
              </a:rPr>
              <a:t>:                                 "</a:t>
            </a:r>
            <a:r>
              <a:rPr lang="ru-RU" altLang="ru-RU" b="0" i="1" dirty="0">
                <a:solidFill>
                  <a:srgbClr val="000000"/>
                </a:solidFill>
              </a:rPr>
              <a:t>Упругая деформация стержня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i="1" dirty="0">
                <a:solidFill>
                  <a:srgbClr val="000000"/>
                </a:solidFill>
              </a:rPr>
              <a:t>прямо пропорциональна</a:t>
            </a:r>
            <a:r>
              <a:rPr lang="en-US" altLang="ru-RU" b="0" i="1" dirty="0">
                <a:solidFill>
                  <a:srgbClr val="000000"/>
                </a:solidFill>
              </a:rPr>
              <a:t> </a:t>
            </a:r>
            <a:r>
              <a:rPr lang="ru-RU" altLang="ru-RU" b="0" i="1" dirty="0">
                <a:solidFill>
                  <a:srgbClr val="000000"/>
                </a:solidFill>
              </a:rPr>
              <a:t>первоначальной длине (</a:t>
            </a:r>
            <a:r>
              <a:rPr lang="en-US" altLang="ru-RU" i="1" dirty="0">
                <a:solidFill>
                  <a:srgbClr val="000000"/>
                </a:solidFill>
              </a:rPr>
              <a:t>L</a:t>
            </a:r>
            <a:r>
              <a:rPr lang="en-US" altLang="ru-RU" b="0" i="1" dirty="0">
                <a:solidFill>
                  <a:srgbClr val="000000"/>
                </a:solidFill>
              </a:rPr>
              <a:t>)</a:t>
            </a:r>
            <a:r>
              <a:rPr lang="ru-RU" altLang="ru-RU" b="0" i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i="1" dirty="0">
                <a:solidFill>
                  <a:srgbClr val="000000"/>
                </a:solidFill>
              </a:rPr>
              <a:t>и приложенной силе (</a:t>
            </a:r>
            <a:r>
              <a:rPr lang="en-US" altLang="ru-RU" i="1" dirty="0">
                <a:solidFill>
                  <a:srgbClr val="000000"/>
                </a:solidFill>
              </a:rPr>
              <a:t>F</a:t>
            </a:r>
            <a:r>
              <a:rPr lang="ru-RU" altLang="ru-RU" b="0" i="1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b="0" i="1" dirty="0">
                <a:solidFill>
                  <a:srgbClr val="000000"/>
                </a:solidFill>
              </a:rPr>
              <a:t>и обратно пропорциональна площади его сечения</a:t>
            </a:r>
            <a:r>
              <a:rPr lang="en-US" altLang="ru-RU" b="0" i="1" dirty="0">
                <a:solidFill>
                  <a:srgbClr val="000000"/>
                </a:solidFill>
              </a:rPr>
              <a:t> (</a:t>
            </a:r>
            <a:r>
              <a:rPr lang="en-US" altLang="ru-RU" i="1" dirty="0">
                <a:solidFill>
                  <a:srgbClr val="000000"/>
                </a:solidFill>
              </a:rPr>
              <a:t>S</a:t>
            </a:r>
            <a:r>
              <a:rPr lang="en-US" altLang="ru-RU" b="0" i="1" dirty="0">
                <a:solidFill>
                  <a:srgbClr val="000000"/>
                </a:solidFill>
              </a:rPr>
              <a:t>)</a:t>
            </a:r>
            <a:r>
              <a:rPr lang="ru-RU" altLang="ru-RU" b="0" dirty="0">
                <a:solidFill>
                  <a:srgbClr val="000000"/>
                </a:solidFill>
              </a:rPr>
              <a:t>". </a:t>
            </a:r>
          </a:p>
        </p:txBody>
      </p:sp>
      <p:grpSp>
        <p:nvGrpSpPr>
          <p:cNvPr id="52232" name="Group 9"/>
          <p:cNvGrpSpPr>
            <a:grpSpLocks/>
          </p:cNvGrpSpPr>
          <p:nvPr/>
        </p:nvGrpSpPr>
        <p:grpSpPr bwMode="auto">
          <a:xfrm>
            <a:off x="-1" y="-1"/>
            <a:ext cx="2731625" cy="3819647"/>
            <a:chOff x="112" y="60"/>
            <a:chExt cx="1256" cy="2076"/>
          </a:xfrm>
        </p:grpSpPr>
        <p:pic>
          <p:nvPicPr>
            <p:cNvPr id="52239" name="Picture 10" descr="Растяжение стержн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92"/>
              <a:ext cx="1226" cy="20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40" name="Line 11"/>
            <p:cNvSpPr>
              <a:spLocks noChangeShapeType="1"/>
            </p:cNvSpPr>
            <p:nvPr/>
          </p:nvSpPr>
          <p:spPr bwMode="auto">
            <a:xfrm>
              <a:off x="186" y="1753"/>
              <a:ext cx="1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Line 12"/>
            <p:cNvSpPr>
              <a:spLocks noChangeShapeType="1"/>
            </p:cNvSpPr>
            <p:nvPr/>
          </p:nvSpPr>
          <p:spPr bwMode="auto">
            <a:xfrm>
              <a:off x="247" y="710"/>
              <a:ext cx="5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Line 13"/>
            <p:cNvSpPr>
              <a:spLocks noChangeShapeType="1"/>
            </p:cNvSpPr>
            <p:nvPr/>
          </p:nvSpPr>
          <p:spPr bwMode="auto">
            <a:xfrm>
              <a:off x="581" y="419"/>
              <a:ext cx="7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Line 14"/>
            <p:cNvSpPr>
              <a:spLocks noChangeShapeType="1"/>
            </p:cNvSpPr>
            <p:nvPr/>
          </p:nvSpPr>
          <p:spPr bwMode="auto">
            <a:xfrm>
              <a:off x="265" y="711"/>
              <a:ext cx="0" cy="10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Line 15"/>
            <p:cNvSpPr>
              <a:spLocks noChangeShapeType="1"/>
            </p:cNvSpPr>
            <p:nvPr/>
          </p:nvSpPr>
          <p:spPr bwMode="auto">
            <a:xfrm>
              <a:off x="772" y="418"/>
              <a:ext cx="0" cy="2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5" name="Text Box 16"/>
            <p:cNvSpPr txBox="1">
              <a:spLocks noChangeArrowheads="1"/>
            </p:cNvSpPr>
            <p:nvPr/>
          </p:nvSpPr>
          <p:spPr bwMode="auto">
            <a:xfrm>
              <a:off x="112" y="1116"/>
              <a:ext cx="19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6" name="Text Box 17"/>
            <p:cNvSpPr txBox="1">
              <a:spLocks noChangeArrowheads="1"/>
            </p:cNvSpPr>
            <p:nvPr/>
          </p:nvSpPr>
          <p:spPr bwMode="auto">
            <a:xfrm>
              <a:off x="494" y="408"/>
              <a:ext cx="33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>
                  <a:solidFill>
                    <a:srgbClr val="00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endParaRPr lang="ru-RU" altLang="ru-RU" sz="2000" b="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7" name="Text Box 18"/>
            <p:cNvSpPr txBox="1">
              <a:spLocks noChangeArrowheads="1"/>
            </p:cNvSpPr>
            <p:nvPr/>
          </p:nvSpPr>
          <p:spPr bwMode="auto">
            <a:xfrm>
              <a:off x="236" y="444"/>
              <a:ext cx="20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S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8" name="Text Box 19"/>
            <p:cNvSpPr txBox="1">
              <a:spLocks noChangeArrowheads="1"/>
            </p:cNvSpPr>
            <p:nvPr/>
          </p:nvSpPr>
          <p:spPr bwMode="auto">
            <a:xfrm>
              <a:off x="808" y="60"/>
              <a:ext cx="19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F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9" name="Line 20"/>
            <p:cNvSpPr>
              <a:spLocks noChangeShapeType="1"/>
            </p:cNvSpPr>
            <p:nvPr/>
          </p:nvSpPr>
          <p:spPr bwMode="auto">
            <a:xfrm>
              <a:off x="384" y="580"/>
              <a:ext cx="144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6" name="Text Box 24"/>
          <p:cNvSpPr txBox="1">
            <a:spLocks noChangeArrowheads="1"/>
          </p:cNvSpPr>
          <p:nvPr/>
        </p:nvSpPr>
        <p:spPr bwMode="auto">
          <a:xfrm>
            <a:off x="68573" y="4433688"/>
            <a:ext cx="5620443" cy="1815882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 1</a:t>
            </a:r>
            <a:r>
              <a:rPr lang="ru-RU" altLang="ru-RU" sz="2000" dirty="0">
                <a:solidFill>
                  <a:srgbClr val="000000"/>
                </a:solidFill>
              </a:rPr>
              <a:t>. Длинную пластину согнуть проще,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чем короткую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0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 Пример 2</a:t>
            </a:r>
            <a:r>
              <a:rPr lang="ru-RU" altLang="ru-RU" sz="2000" dirty="0">
                <a:solidFill>
                  <a:srgbClr val="000000"/>
                </a:solidFill>
              </a:rPr>
              <a:t>. При одной и той же длине гитарных струн и одном и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том же материале первую (</a:t>
            </a:r>
            <a:r>
              <a:rPr lang="ru-RU" altLang="ru-RU" sz="2000" i="1" dirty="0">
                <a:solidFill>
                  <a:srgbClr val="000000"/>
                </a:solidFill>
              </a:rPr>
              <a:t>тонкую</a:t>
            </a:r>
            <a:r>
              <a:rPr lang="ru-RU" altLang="ru-RU" sz="2000" dirty="0">
                <a:solidFill>
                  <a:srgbClr val="000000"/>
                </a:solidFill>
              </a:rPr>
              <a:t>) струну тянуть (деформировать!) гораздо легче,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чем шестую (</a:t>
            </a:r>
            <a:r>
              <a:rPr lang="ru-RU" altLang="ru-RU" sz="2000" i="1" dirty="0">
                <a:solidFill>
                  <a:srgbClr val="000000"/>
                </a:solidFill>
              </a:rPr>
              <a:t>толстую</a:t>
            </a:r>
            <a:r>
              <a:rPr lang="ru-RU" altLang="ru-RU" sz="2000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794" r="8176"/>
          <a:stretch/>
        </p:blipFill>
        <p:spPr>
          <a:xfrm>
            <a:off x="5937813" y="2925780"/>
            <a:ext cx="3045409" cy="378363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72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675031" y="4094690"/>
            <a:ext cx="275748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Е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×</a:t>
            </a:r>
            <a:r>
              <a:rPr lang="en-US" altLang="ru-RU" sz="2400" i="1" dirty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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en-US" altLang="ru-RU" sz="1800" dirty="0">
                <a:solidFill>
                  <a:srgbClr val="000000"/>
                </a:solidFill>
                <a:sym typeface="SymbolG" pitchFamily="18" charset="2"/>
              </a:rPr>
              <a:t></a:t>
            </a:r>
            <a:r>
              <a:rPr lang="en-US" altLang="ru-RU" sz="2400" i="1" dirty="0">
                <a:solidFill>
                  <a:srgbClr val="000000"/>
                </a:solidFill>
                <a:sym typeface="SymbolG" pitchFamily="18" charset="2"/>
              </a:rPr>
              <a:t>L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</a:t>
            </a:r>
            <a:r>
              <a:rPr lang="en-US" altLang="ru-RU" sz="2400" i="1" dirty="0">
                <a:solidFill>
                  <a:srgbClr val="000000"/>
                </a:solidFill>
                <a:sym typeface="SymbolG" pitchFamily="18" charset="2"/>
              </a:rPr>
              <a:t>L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)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sym typeface="SymbolG" pitchFamily="18" charset="2"/>
              </a:rPr>
              <a:t></a:t>
            </a:r>
          </a:p>
        </p:txBody>
      </p:sp>
      <p:pic>
        <p:nvPicPr>
          <p:cNvPr id="54275" name="Picture 3" descr="Томас Юнг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4167" r="2687"/>
          <a:stretch>
            <a:fillRect/>
          </a:stretch>
        </p:blipFill>
        <p:spPr bwMode="auto">
          <a:xfrm>
            <a:off x="6775133" y="2750904"/>
            <a:ext cx="2312987" cy="3035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07300" y="5661807"/>
            <a:ext cx="1184275" cy="54292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000000"/>
                </a:solidFill>
              </a:rPr>
              <a:t>Томас Юнг (1773-1829)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725" y="4618882"/>
            <a:ext cx="54419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Чем больше модуль Юнга, тем большая нагрузка требуется для получения нужной деформации,   и наоборот, тем меньшая деформация требуется для получения нужного напряжения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567363" y="4675588"/>
            <a:ext cx="1020762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</a:t>
            </a:r>
            <a:r>
              <a:rPr lang="ru-RU" altLang="ru-RU" sz="240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</a:t>
            </a:r>
            <a:r>
              <a:rPr lang="ru-RU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Е</a:t>
            </a:r>
            <a:endParaRPr lang="en-US" altLang="ru-RU" sz="2400" i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23925" y="1732541"/>
            <a:ext cx="4365979" cy="23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altLang="ru-RU" b="0" dirty="0">
                <a:solidFill>
                  <a:srgbClr val="000000"/>
                </a:solidFill>
              </a:rPr>
              <a:t>Для расчета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линейной</a:t>
            </a:r>
            <a:r>
              <a:rPr lang="ru-RU" altLang="ru-RU" b="0" dirty="0">
                <a:solidFill>
                  <a:srgbClr val="000000"/>
                </a:solidFill>
              </a:rPr>
              <a:t> упругой деформации используют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модуль Юнга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Young’s modulus</a:t>
            </a:r>
            <a:r>
              <a:rPr lang="ru-RU" altLang="ru-RU" b="0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Е</a:t>
            </a:r>
            <a:r>
              <a:rPr lang="ru-RU" altLang="ru-RU" b="0" dirty="0">
                <a:solidFill>
                  <a:srgbClr val="000000"/>
                </a:solidFill>
              </a:rPr>
              <a:t> – коэффициент, характеризующий сопротивление материала 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r>
              <a:rPr lang="ru-RU" altLang="ru-RU" i="1" dirty="0">
                <a:solidFill>
                  <a:srgbClr val="000000"/>
                </a:solidFill>
              </a:rPr>
              <a:t>растяжению</a:t>
            </a:r>
            <a:r>
              <a:rPr lang="ru-RU" altLang="ru-RU" b="0" dirty="0">
                <a:solidFill>
                  <a:srgbClr val="000000"/>
                </a:solidFill>
              </a:rPr>
              <a:t> / </a:t>
            </a:r>
            <a:r>
              <a:rPr lang="ru-RU" altLang="ru-RU" i="1" dirty="0">
                <a:solidFill>
                  <a:srgbClr val="000000"/>
                </a:solidFill>
              </a:rPr>
              <a:t>сжатию</a:t>
            </a:r>
            <a:r>
              <a:rPr lang="ru-RU" altLang="ru-RU" b="0" dirty="0">
                <a:solidFill>
                  <a:srgbClr val="000000"/>
                </a:solidFill>
              </a:rPr>
              <a:t>: отношение </a:t>
            </a:r>
            <a:r>
              <a:rPr lang="ru-RU" altLang="ru-RU" dirty="0">
                <a:solidFill>
                  <a:srgbClr val="000000"/>
                </a:solidFill>
              </a:rPr>
              <a:t>нормального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напряжения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000000"/>
                </a:solidFill>
                <a:sym typeface="SymbolG" pitchFamily="18" charset="2"/>
              </a:rPr>
              <a:t></a:t>
            </a:r>
            <a:r>
              <a:rPr lang="ru-RU" altLang="ru-RU" b="0" dirty="0">
                <a:solidFill>
                  <a:srgbClr val="000000"/>
                </a:solidFill>
              </a:rPr>
              <a:t>) к </a:t>
            </a:r>
            <a:r>
              <a:rPr lang="ru-RU" altLang="ru-RU" dirty="0">
                <a:solidFill>
                  <a:srgbClr val="000000"/>
                </a:solidFill>
              </a:rPr>
              <a:t>относительному удлинению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000000"/>
                </a:solidFill>
                <a:sym typeface="SymbolG" pitchFamily="18" charset="2"/>
              </a:rPr>
              <a:t></a:t>
            </a:r>
            <a:r>
              <a:rPr lang="ru-RU" altLang="ru-RU" b="0" dirty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46038" y="1273215"/>
            <a:ext cx="1655440" cy="3140570"/>
            <a:chOff x="29" y="1460"/>
            <a:chExt cx="954" cy="1672"/>
          </a:xfrm>
        </p:grpSpPr>
        <p:pic>
          <p:nvPicPr>
            <p:cNvPr id="54286" name="Picture 9" descr="Растяжение стержн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1466"/>
              <a:ext cx="947" cy="16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7" name="Line 10"/>
            <p:cNvSpPr>
              <a:spLocks noChangeShapeType="1"/>
            </p:cNvSpPr>
            <p:nvPr/>
          </p:nvSpPr>
          <p:spPr bwMode="auto">
            <a:xfrm>
              <a:off x="70" y="2840"/>
              <a:ext cx="1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Line 11"/>
            <p:cNvSpPr>
              <a:spLocks noChangeShapeType="1"/>
            </p:cNvSpPr>
            <p:nvPr/>
          </p:nvSpPr>
          <p:spPr bwMode="auto">
            <a:xfrm>
              <a:off x="117" y="1990"/>
              <a:ext cx="4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Line 12"/>
            <p:cNvSpPr>
              <a:spLocks noChangeShapeType="1"/>
            </p:cNvSpPr>
            <p:nvPr/>
          </p:nvSpPr>
          <p:spPr bwMode="auto">
            <a:xfrm>
              <a:off x="375" y="1753"/>
              <a:ext cx="5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Line 13"/>
            <p:cNvSpPr>
              <a:spLocks noChangeShapeType="1"/>
            </p:cNvSpPr>
            <p:nvPr/>
          </p:nvSpPr>
          <p:spPr bwMode="auto">
            <a:xfrm>
              <a:off x="131" y="1991"/>
              <a:ext cx="0" cy="8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Line 14"/>
            <p:cNvSpPr>
              <a:spLocks noChangeShapeType="1"/>
            </p:cNvSpPr>
            <p:nvPr/>
          </p:nvSpPr>
          <p:spPr bwMode="auto">
            <a:xfrm>
              <a:off x="523" y="1752"/>
              <a:ext cx="0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2" name="Text Box 15"/>
            <p:cNvSpPr txBox="1">
              <a:spLocks noChangeArrowheads="1"/>
            </p:cNvSpPr>
            <p:nvPr/>
          </p:nvSpPr>
          <p:spPr bwMode="auto">
            <a:xfrm>
              <a:off x="29" y="2321"/>
              <a:ext cx="9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3" name="Text Box 16"/>
            <p:cNvSpPr txBox="1">
              <a:spLocks noChangeArrowheads="1"/>
            </p:cNvSpPr>
            <p:nvPr/>
          </p:nvSpPr>
          <p:spPr bwMode="auto">
            <a:xfrm>
              <a:off x="297" y="1714"/>
              <a:ext cx="25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1600">
                  <a:solidFill>
                    <a:srgbClr val="000000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ru-RU" sz="2000">
                  <a:solidFill>
                    <a:srgbClr val="000000"/>
                  </a:solidFill>
                </a:rPr>
                <a:t>L</a:t>
              </a:r>
              <a:endParaRPr lang="ru-RU" altLang="ru-RU" sz="2000" b="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4" name="Text Box 17"/>
            <p:cNvSpPr txBox="1">
              <a:spLocks noChangeArrowheads="1"/>
            </p:cNvSpPr>
            <p:nvPr/>
          </p:nvSpPr>
          <p:spPr bwMode="auto">
            <a:xfrm>
              <a:off x="70" y="1725"/>
              <a:ext cx="19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 dirty="0">
                  <a:solidFill>
                    <a:srgbClr val="000000"/>
                  </a:solidFill>
                </a:rPr>
                <a:t>S</a:t>
              </a:r>
              <a:endParaRPr lang="ru-RU" altLang="ru-RU" sz="2000" baseline="-25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5" name="Text Box 18"/>
            <p:cNvSpPr txBox="1">
              <a:spLocks noChangeArrowheads="1"/>
            </p:cNvSpPr>
            <p:nvPr/>
          </p:nvSpPr>
          <p:spPr bwMode="auto">
            <a:xfrm>
              <a:off x="508" y="1460"/>
              <a:ext cx="18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rgbClr val="000000"/>
                  </a:solidFill>
                </a:rPr>
                <a:t>F</a:t>
              </a:r>
              <a:endParaRPr lang="ru-RU" altLang="ru-RU" sz="2000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6" name="Line 19"/>
            <p:cNvSpPr>
              <a:spLocks noChangeShapeType="1"/>
            </p:cNvSpPr>
            <p:nvPr/>
          </p:nvSpPr>
          <p:spPr bwMode="auto">
            <a:xfrm>
              <a:off x="223" y="1884"/>
              <a:ext cx="111" cy="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81" name="Rectangle 20"/>
          <p:cNvSpPr>
            <a:spLocks noChangeArrowheads="1"/>
          </p:cNvSpPr>
          <p:nvPr/>
        </p:nvSpPr>
        <p:spPr bwMode="auto">
          <a:xfrm>
            <a:off x="481914" y="514350"/>
            <a:ext cx="5598846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Закон Гука справедлив только для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малых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 упругих деформаций, до достижения ими предела пропорциональности (точка "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а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")! </a:t>
            </a:r>
          </a:p>
          <a:p>
            <a:pPr algn="r" eaLnBrk="1" hangingPunct="1">
              <a:lnSpc>
                <a:spcPct val="85000"/>
              </a:lnSpc>
            </a:pP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Далее связь становится нелинейной.</a:t>
            </a:r>
          </a:p>
        </p:txBody>
      </p:sp>
      <p:pic>
        <p:nvPicPr>
          <p:cNvPr id="54282" name="Picture 21" descr="Диаграмма растяжения1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42" y="501460"/>
            <a:ext cx="2954338" cy="210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Text Box 22"/>
          <p:cNvSpPr txBox="1">
            <a:spLocks noChangeArrowheads="1"/>
          </p:cNvSpPr>
          <p:nvPr/>
        </p:nvSpPr>
        <p:spPr bwMode="auto">
          <a:xfrm>
            <a:off x="5567363" y="5235975"/>
            <a:ext cx="1030287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</a:t>
            </a:r>
            <a:r>
              <a:rPr lang="ru-RU" altLang="ru-RU" sz="240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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</a:t>
            </a:r>
            <a:r>
              <a:rPr lang="ru-RU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Е</a:t>
            </a:r>
            <a:endParaRPr lang="en-US" altLang="ru-RU" sz="2400" i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54284" name="Text Box 23"/>
          <p:cNvSpPr txBox="1">
            <a:spLocks noChangeArrowheads="1"/>
          </p:cNvSpPr>
          <p:nvPr/>
        </p:nvSpPr>
        <p:spPr bwMode="auto">
          <a:xfrm>
            <a:off x="88038" y="5892800"/>
            <a:ext cx="6997700" cy="863600"/>
          </a:xfrm>
          <a:prstGeom prst="rect">
            <a:avLst/>
          </a:prstGeom>
          <a:solidFill>
            <a:srgbClr val="EAEAEA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i="1" u="sng" dirty="0">
                <a:solidFill>
                  <a:srgbClr val="000000"/>
                </a:solidFill>
                <a:latin typeface="Arial" panose="020B0604020202020204" pitchFamily="34" charset="0"/>
              </a:rPr>
              <a:t>Пример</a:t>
            </a:r>
            <a:r>
              <a:rPr lang="ru-RU" altLang="ru-RU" sz="2000" dirty="0">
                <a:solidFill>
                  <a:srgbClr val="000000"/>
                </a:solidFill>
              </a:rPr>
              <a:t>. Модуль Юнга для стали больше, чем для нейлона, поэтому стальная струна натягивается (деформируется) труднее, но тянуть ее приходится до нужной высоты звука надо меньше!</a:t>
            </a:r>
          </a:p>
        </p:txBody>
      </p:sp>
      <p:sp>
        <p:nvSpPr>
          <p:cNvPr id="1077272" name="Text Box 24"/>
          <p:cNvSpPr txBox="1">
            <a:spLocks noChangeArrowheads="1"/>
          </p:cNvSpPr>
          <p:nvPr/>
        </p:nvSpPr>
        <p:spPr bwMode="auto">
          <a:xfrm>
            <a:off x="0" y="-2054"/>
            <a:ext cx="7114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Модули упругости </a:t>
            </a:r>
            <a:r>
              <a:rPr lang="ru-RU" altLang="ru-RU" sz="2800" b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modulus of elasticity</a:t>
            </a:r>
            <a:r>
              <a:rPr lang="ru-RU" altLang="ru-RU" sz="2800" b="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Растяжение пли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0"/>
            <a:ext cx="4489450" cy="281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3209925"/>
            <a:ext cx="8572500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Для расчета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плоской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упругой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деформации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используют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коэффициент Пуассона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(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Poisson’s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ru-RU" altLang="ru-RU" b="0" dirty="0">
                <a:solidFill>
                  <a:srgbClr val="000000"/>
                </a:solidFill>
              </a:rPr>
              <a:t>)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b="0" dirty="0">
                <a:solidFill>
                  <a:srgbClr val="000000"/>
                </a:solidFill>
              </a:rPr>
              <a:t>который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отражает соотношение поперечной (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поп</a:t>
            </a:r>
            <a:r>
              <a:rPr lang="ru-RU" altLang="ru-RU" b="0" dirty="0">
                <a:solidFill>
                  <a:srgbClr val="000000"/>
                </a:solidFill>
              </a:rPr>
              <a:t>) и продольной (</a:t>
            </a:r>
            <a:r>
              <a:rPr lang="en-US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пр</a:t>
            </a:r>
            <a:r>
              <a:rPr lang="ru-RU" altLang="ru-RU" b="0" dirty="0">
                <a:solidFill>
                  <a:srgbClr val="000000"/>
                </a:solidFill>
              </a:rPr>
              <a:t>) деформации (имеется в виду </a:t>
            </a:r>
            <a:r>
              <a:rPr lang="ru-RU" altLang="ru-RU" dirty="0">
                <a:solidFill>
                  <a:srgbClr val="000000"/>
                </a:solidFill>
              </a:rPr>
              <a:t>относительное удлинение</a:t>
            </a:r>
            <a:r>
              <a:rPr lang="ru-RU" altLang="ru-RU" b="0" dirty="0">
                <a:solidFill>
                  <a:srgbClr val="000000"/>
                </a:solidFill>
              </a:rPr>
              <a:t>) при </a:t>
            </a:r>
            <a:r>
              <a:rPr lang="ru-RU" altLang="ru-RU" dirty="0">
                <a:solidFill>
                  <a:srgbClr val="000000"/>
                </a:solidFill>
              </a:rPr>
              <a:t>растяжении</a:t>
            </a:r>
            <a:r>
              <a:rPr lang="ru-RU" altLang="ru-RU" b="0" dirty="0">
                <a:solidFill>
                  <a:srgbClr val="000000"/>
                </a:solidFill>
              </a:rPr>
              <a:t> / </a:t>
            </a:r>
            <a:r>
              <a:rPr lang="ru-RU" altLang="ru-RU" dirty="0">
                <a:solidFill>
                  <a:srgbClr val="000000"/>
                </a:solidFill>
              </a:rPr>
              <a:t>сжатии</a:t>
            </a:r>
            <a:r>
              <a:rPr lang="ru-RU" altLang="ru-RU" b="0" dirty="0">
                <a:solidFill>
                  <a:srgbClr val="000000"/>
                </a:solidFill>
              </a:rPr>
              <a:t>, т.е. показывает, насколько сжимается тело поперёк при растяжении вдоль.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И наоборот. Коэффициент Пуассона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зависит только от материала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88950" y="5232400"/>
            <a:ext cx="4435475" cy="47625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  (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400" dirty="0">
                <a:solidFill>
                  <a:srgbClr val="000000"/>
                </a:solidFill>
              </a:rPr>
              <a:t>W</a:t>
            </a:r>
            <a:r>
              <a:rPr lang="ru-RU" altLang="ru-RU" sz="2400" dirty="0">
                <a:solidFill>
                  <a:srgbClr val="000000"/>
                </a:solidFill>
              </a:rPr>
              <a:t> / </a:t>
            </a:r>
            <a:r>
              <a:rPr lang="en-US" altLang="ru-RU" sz="2400" dirty="0">
                <a:solidFill>
                  <a:srgbClr val="000000"/>
                </a:solidFill>
              </a:rPr>
              <a:t>W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) / (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|</a:t>
            </a:r>
            <a:r>
              <a:rPr lang="en-US" altLang="ru-RU" sz="2400" dirty="0">
                <a:solidFill>
                  <a:srgbClr val="000000"/>
                </a:solidFill>
              </a:rPr>
              <a:t>L</a:t>
            </a:r>
            <a:r>
              <a:rPr lang="ru-RU" altLang="ru-RU" sz="2400" dirty="0">
                <a:solidFill>
                  <a:srgbClr val="000000"/>
                </a:solidFill>
              </a:rPr>
              <a:t> / </a:t>
            </a:r>
            <a:r>
              <a:rPr lang="en-US" altLang="ru-RU" sz="2400" dirty="0">
                <a:solidFill>
                  <a:srgbClr val="000000"/>
                </a:solidFill>
              </a:rPr>
              <a:t>L|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) = 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поп</a:t>
            </a:r>
            <a:r>
              <a:rPr lang="ru-RU" altLang="ru-RU" sz="2400" baseline="-250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sym typeface="SymbolG" pitchFamily="18" charset="2"/>
              </a:rPr>
              <a:t>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</a:t>
            </a:r>
            <a:r>
              <a:rPr lang="en-US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</a:t>
            </a:r>
            <a:r>
              <a:rPr lang="ru-RU" altLang="ru-RU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пр</a:t>
            </a:r>
            <a:r>
              <a:rPr lang="ru-RU" altLang="ru-RU" sz="2400" dirty="0">
                <a:solidFill>
                  <a:srgbClr val="000000"/>
                </a:solidFill>
                <a:sym typeface="Symbol" panose="05050102010706020507" pitchFamily="18" charset="2"/>
              </a:rPr>
              <a:t>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6096254"/>
            <a:ext cx="47069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Для </a:t>
            </a:r>
            <a:r>
              <a:rPr lang="ru-RU" altLang="ru-RU" dirty="0">
                <a:solidFill>
                  <a:srgbClr val="000000"/>
                </a:solidFill>
              </a:rPr>
              <a:t>абсолютно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упругого </a:t>
            </a:r>
            <a:r>
              <a:rPr lang="ru-RU" altLang="ru-RU" dirty="0">
                <a:solidFill>
                  <a:srgbClr val="000000"/>
                </a:solidFill>
              </a:rPr>
              <a:t>тела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 </a:t>
            </a:r>
            <a:r>
              <a:rPr lang="ru-RU" altLang="ru-RU" b="0" dirty="0">
                <a:solidFill>
                  <a:srgbClr val="000000"/>
                </a:solidFill>
                <a:sym typeface="Symbol" panose="05050102010706020507" pitchFamily="18" charset="2"/>
              </a:rPr>
              <a:t> 0,5</a:t>
            </a:r>
          </a:p>
        </p:txBody>
      </p:sp>
      <p:pic>
        <p:nvPicPr>
          <p:cNvPr id="56326" name="Picture 6" descr="Симеон Дени Пуассон (1781-184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r="7793" b="7758"/>
          <a:stretch>
            <a:fillRect/>
          </a:stretch>
        </p:blipFill>
        <p:spPr bwMode="auto">
          <a:xfrm>
            <a:off x="6632575" y="146050"/>
            <a:ext cx="2416175" cy="2960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730875" y="330200"/>
            <a:ext cx="1311275" cy="762000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000000"/>
                </a:solidFill>
              </a:rPr>
              <a:t>Симеон Дени Пуассон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>
                <a:solidFill>
                  <a:srgbClr val="000000"/>
                </a:solidFill>
              </a:rPr>
              <a:t>(1781-1840)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rot="-5400000">
            <a:off x="1764507" y="1939131"/>
            <a:ext cx="0" cy="1719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351213" y="601663"/>
            <a:ext cx="5730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</a:rPr>
              <a:t>W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2625725" y="2546350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893763" y="2527300"/>
            <a:ext cx="0" cy="3127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685925" y="2714625"/>
            <a:ext cx="171450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647825" y="26193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000">
                <a:solidFill>
                  <a:srgbClr val="000000"/>
                </a:solidFill>
              </a:rPr>
              <a:t>L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rot="-5400000">
            <a:off x="3099594" y="2350294"/>
            <a:ext cx="0" cy="909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3556000" y="2571750"/>
            <a:ext cx="0" cy="292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2952750" y="2705100"/>
            <a:ext cx="209550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752725" y="2633663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ru-RU" sz="2000">
                <a:solidFill>
                  <a:srgbClr val="000000"/>
                </a:solidFill>
              </a:rPr>
              <a:t>L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rot="16200000" flipV="1">
            <a:off x="623094" y="524669"/>
            <a:ext cx="0" cy="5984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rot="16200000" flipV="1">
            <a:off x="651669" y="2345531"/>
            <a:ext cx="0" cy="5984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rot="10800000">
            <a:off x="400050" y="811213"/>
            <a:ext cx="0" cy="1833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285750" y="1285875"/>
            <a:ext cx="504825" cy="32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00025" y="12509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0000"/>
                </a:solidFill>
              </a:rPr>
              <a:t>W</a:t>
            </a:r>
            <a:endParaRPr lang="ru-RU" altLang="ru-RU" sz="2000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rot="10800000">
            <a:off x="3454400" y="474663"/>
            <a:ext cx="0" cy="671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rot="16200000" flipV="1">
            <a:off x="3277394" y="178594"/>
            <a:ext cx="0" cy="5984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9321" name="Text Box 25"/>
          <p:cNvSpPr txBox="1">
            <a:spLocks noChangeArrowheads="1"/>
          </p:cNvSpPr>
          <p:nvPr/>
        </p:nvSpPr>
        <p:spPr bwMode="auto">
          <a:xfrm>
            <a:off x="5703888" y="5184775"/>
            <a:ext cx="3143250" cy="1438275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9900CC"/>
                </a:solidFill>
                <a:latin typeface="Arial Black" panose="020B0A04020102020204" pitchFamily="34" charset="0"/>
              </a:rPr>
              <a:t>?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А чему равен коэффициент Пуассона для </a:t>
            </a:r>
            <a:r>
              <a:rPr lang="ru-RU" altLang="ru-RU" sz="2000" dirty="0">
                <a:solidFill>
                  <a:srgbClr val="000000"/>
                </a:solidFill>
                <a:sym typeface="Symbol" panose="05050102010706020507" pitchFamily="18" charset="2"/>
              </a:rPr>
              <a:t>абсолютно </a:t>
            </a:r>
            <a:r>
              <a:rPr lang="ru-RU" altLang="ru-RU" sz="2000" dirty="0">
                <a:solidFill>
                  <a:srgbClr val="000000"/>
                </a:solidFill>
              </a:rPr>
              <a:t>хрупкого тела, т.е. тела с пределом упругости = 0?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3814763" y="1846263"/>
            <a:ext cx="144462" cy="10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241800" y="285750"/>
            <a:ext cx="4902200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Модуль сдвига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modulus of rigidity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– </a:t>
            </a:r>
            <a:r>
              <a:rPr lang="ru-RU" altLang="ru-RU" b="0" dirty="0">
                <a:solidFill>
                  <a:srgbClr val="000000"/>
                </a:solidFill>
              </a:rPr>
              <a:t>характеризует сопротивление материала </a:t>
            </a:r>
            <a:r>
              <a:rPr lang="ru-RU" altLang="ru-RU" dirty="0">
                <a:solidFill>
                  <a:srgbClr val="000000"/>
                </a:solidFill>
              </a:rPr>
              <a:t>простому</a:t>
            </a:r>
            <a:r>
              <a:rPr lang="ru-RU" altLang="ru-RU" b="0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сдвигу</a:t>
            </a:r>
            <a:r>
              <a:rPr lang="ru-RU" altLang="ru-RU" b="0" dirty="0">
                <a:solidFill>
                  <a:srgbClr val="000000"/>
                </a:solidFill>
              </a:rPr>
              <a:t> для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плоской</a:t>
            </a:r>
            <a:r>
              <a:rPr lang="en-US" altLang="ru-RU" b="0" dirty="0">
                <a:solidFill>
                  <a:srgbClr val="000000"/>
                </a:solidFill>
              </a:rPr>
              <a:t> </a:t>
            </a:r>
            <a:r>
              <a:rPr lang="ru-RU" altLang="ru-RU" b="0" dirty="0">
                <a:solidFill>
                  <a:srgbClr val="000000"/>
                </a:solidFill>
              </a:rPr>
              <a:t>упругой деформации. Фактически это отношение </a:t>
            </a:r>
            <a:r>
              <a:rPr lang="ru-RU" altLang="ru-RU" dirty="0">
                <a:solidFill>
                  <a:srgbClr val="000000"/>
                </a:solidFill>
              </a:rPr>
              <a:t>касательного напряжения</a:t>
            </a:r>
            <a:r>
              <a:rPr lang="ru-RU" altLang="ru-RU" b="0" dirty="0">
                <a:solidFill>
                  <a:srgbClr val="000000"/>
                </a:solidFill>
              </a:rPr>
              <a:t> 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ru-RU" altLang="ru-RU" b="0" dirty="0">
                <a:solidFill>
                  <a:srgbClr val="000000"/>
                </a:solidFill>
              </a:rPr>
              <a:t>) к </a:t>
            </a:r>
            <a:r>
              <a:rPr lang="ru-RU" altLang="ru-RU" dirty="0">
                <a:solidFill>
                  <a:srgbClr val="000000"/>
                </a:solidFill>
              </a:rPr>
              <a:t>величине смещения</a:t>
            </a:r>
            <a:r>
              <a:rPr lang="ru-RU" altLang="ru-RU" b="0" dirty="0">
                <a:solidFill>
                  <a:srgbClr val="000000"/>
                </a:solidFill>
              </a:rPr>
              <a:t> (тангенсу угла 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ru-RU" altLang="ru-RU" b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81347" name="Text Box 3"/>
          <p:cNvSpPr txBox="1">
            <a:spLocks noChangeArrowheads="1"/>
          </p:cNvSpPr>
          <p:nvPr/>
        </p:nvSpPr>
        <p:spPr bwMode="auto">
          <a:xfrm>
            <a:off x="5788024" y="2187575"/>
            <a:ext cx="1618615" cy="538163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800" i="1" dirty="0">
                <a:solidFill>
                  <a:srgbClr val="000000"/>
                </a:solidFill>
              </a:rPr>
              <a:t>G</a:t>
            </a:r>
            <a:r>
              <a:rPr lang="en-US" altLang="ru-RU" sz="2800" dirty="0">
                <a:solidFill>
                  <a:srgbClr val="000000"/>
                </a:solidFill>
              </a:rPr>
              <a:t> 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 </a:t>
            </a:r>
            <a:r>
              <a:rPr lang="en-US" altLang="ru-RU" sz="2800" dirty="0">
                <a:solidFill>
                  <a:srgbClr val="000000"/>
                </a:solidFill>
                <a:sym typeface="SymbolG" pitchFamily="18" charset="2"/>
              </a:rPr>
              <a:t>×</a:t>
            </a:r>
            <a:r>
              <a:rPr lang="en-US" altLang="ru-RU" sz="2800" dirty="0" err="1">
                <a:solidFill>
                  <a:srgbClr val="000000"/>
                </a:solidFill>
                <a:sym typeface="SymbolG" pitchFamily="18" charset="2"/>
              </a:rPr>
              <a:t>tg</a:t>
            </a:r>
            <a:r>
              <a:rPr lang="en-US" altLang="ru-RU" sz="2800" dirty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</a:p>
        </p:txBody>
      </p:sp>
      <p:sp>
        <p:nvSpPr>
          <p:cNvPr id="1081348" name="Text Box 4"/>
          <p:cNvSpPr txBox="1">
            <a:spLocks noChangeArrowheads="1"/>
          </p:cNvSpPr>
          <p:nvPr/>
        </p:nvSpPr>
        <p:spPr bwMode="auto">
          <a:xfrm>
            <a:off x="0" y="4706938"/>
            <a:ext cx="6181344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Модуль объемного сжатия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volume elasticity</a:t>
            </a:r>
            <a:r>
              <a:rPr lang="ru-RU" altLang="ru-RU" b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altLang="ru-RU" b="0" dirty="0">
                <a:solidFill>
                  <a:srgbClr val="000000"/>
                </a:solidFill>
              </a:rPr>
              <a:t>– показатель </a:t>
            </a:r>
            <a:r>
              <a:rPr lang="ru-RU" altLang="ru-RU" dirty="0">
                <a:solidFill>
                  <a:srgbClr val="000000"/>
                </a:solidFill>
              </a:rPr>
              <a:t>относительного сжатия</a:t>
            </a:r>
            <a:r>
              <a:rPr lang="ru-RU" altLang="ru-RU" b="0" dirty="0">
                <a:solidFill>
                  <a:srgbClr val="000000"/>
                </a:solidFill>
              </a:rPr>
              <a:t>, т.е. относительного уменьшения объема (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  <a:r>
              <a:rPr lang="en-US" altLang="ru-RU" dirty="0">
                <a:solidFill>
                  <a:srgbClr val="000000"/>
                </a:solidFill>
                <a:sym typeface="SymbolG" pitchFamily="18" charset="2"/>
              </a:rPr>
              <a:t></a:t>
            </a:r>
            <a:r>
              <a:rPr lang="en-US" altLang="ru-RU" i="1" dirty="0">
                <a:solidFill>
                  <a:srgbClr val="000000"/>
                </a:solidFill>
                <a:sym typeface="SymbolG" pitchFamily="18" charset="2"/>
              </a:rPr>
              <a:t>V</a:t>
            </a:r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</a:t>
            </a:r>
            <a:r>
              <a:rPr lang="en-US" altLang="ru-RU" i="1" dirty="0">
                <a:solidFill>
                  <a:srgbClr val="000000"/>
                </a:solidFill>
                <a:sym typeface="SymbolG" pitchFamily="18" charset="2"/>
              </a:rPr>
              <a:t>V</a:t>
            </a:r>
            <a:r>
              <a:rPr lang="ru-RU" altLang="ru-RU" b="0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0" dirty="0">
                <a:solidFill>
                  <a:srgbClr val="000000"/>
                </a:solidFill>
              </a:rPr>
              <a:t>при увеличении литостатического давления (</a:t>
            </a:r>
            <a:r>
              <a:rPr lang="ru-RU" altLang="ru-RU" dirty="0" err="1">
                <a:solidFill>
                  <a:srgbClr val="000000"/>
                </a:solidFill>
                <a:sym typeface="SymbolG" pitchFamily="18" charset="2"/>
              </a:rPr>
              <a:t>р</a:t>
            </a:r>
            <a:r>
              <a:rPr lang="ru-RU" altLang="ru-RU" b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4110038" y="6053138"/>
            <a:ext cx="2119312" cy="476250"/>
          </a:xfrm>
          <a:prstGeom prst="rect">
            <a:avLst/>
          </a:prstGeom>
          <a:solidFill>
            <a:schemeClr val="tx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RU" sz="2400" i="1">
                <a:solidFill>
                  <a:srgbClr val="000000"/>
                </a:solidFill>
              </a:rPr>
              <a:t>K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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–</a:t>
            </a:r>
            <a:r>
              <a:rPr lang="ru-RU" altLang="ru-RU" sz="2400">
                <a:solidFill>
                  <a:srgbClr val="000000"/>
                </a:solidFill>
                <a:sym typeface="SymbolG" pitchFamily="18" charset="2"/>
              </a:rPr>
              <a:t>р </a:t>
            </a:r>
            <a:r>
              <a:rPr lang="en-US" altLang="ru-RU" sz="2400">
                <a:solidFill>
                  <a:srgbClr val="000000"/>
                </a:solidFill>
                <a:sym typeface="SymbolG" pitchFamily="18" charset="2"/>
              </a:rPr>
              <a:t></a:t>
            </a:r>
            <a:r>
              <a:rPr lang="ru-RU" altLang="ru-RU" sz="2400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</a:t>
            </a:r>
            <a:r>
              <a:rPr lang="en-US" altLang="ru-RU" sz="1800">
                <a:solidFill>
                  <a:srgbClr val="000000"/>
                </a:solidFill>
                <a:sym typeface="SymbolG" pitchFamily="18" charset="2"/>
              </a:rPr>
              <a:t></a:t>
            </a:r>
            <a:r>
              <a:rPr lang="en-US" altLang="ru-RU" sz="2400" i="1">
                <a:solidFill>
                  <a:srgbClr val="000000"/>
                </a:solidFill>
                <a:sym typeface="SymbolG" pitchFamily="18" charset="2"/>
              </a:rPr>
              <a:t>V</a:t>
            </a:r>
            <a:r>
              <a:rPr lang="ru-RU" altLang="ru-RU" sz="2400" i="1">
                <a:solidFill>
                  <a:srgbClr val="000000"/>
                </a:solidFill>
                <a:sym typeface="SymbolG" pitchFamily="18" charset="2"/>
              </a:rPr>
              <a:t> 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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2400" i="1">
                <a:solidFill>
                  <a:srgbClr val="000000"/>
                </a:solidFill>
                <a:sym typeface="SymbolG" pitchFamily="18" charset="2"/>
              </a:rPr>
              <a:t>V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 </a:t>
            </a:r>
          </a:p>
        </p:txBody>
      </p:sp>
      <p:sp>
        <p:nvSpPr>
          <p:cNvPr id="1081350" name="Text Box 6"/>
          <p:cNvSpPr txBox="1">
            <a:spLocks noChangeArrowheads="1"/>
          </p:cNvSpPr>
          <p:nvPr/>
        </p:nvSpPr>
        <p:spPr bwMode="auto">
          <a:xfrm>
            <a:off x="2162175" y="2951544"/>
            <a:ext cx="2930686" cy="1269578"/>
          </a:xfrm>
          <a:prstGeom prst="rect">
            <a:avLst/>
          </a:prstGeom>
          <a:solidFill>
            <a:schemeClr val="tx1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ru-RU" sz="2000" b="0" dirty="0">
                <a:solidFill>
                  <a:srgbClr val="C00000"/>
                </a:solidFill>
                <a:latin typeface="Arial Black" panose="020B0A04020102020204" pitchFamily="34" charset="0"/>
              </a:rPr>
              <a:t>NB!</a:t>
            </a:r>
            <a:r>
              <a:rPr lang="en-US" altLang="ru-RU" sz="2000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ru-RU" i="1" dirty="0">
                <a:solidFill>
                  <a:srgbClr val="C00000"/>
                </a:solidFill>
              </a:rPr>
              <a:t>G</a:t>
            </a:r>
            <a:r>
              <a:rPr lang="en-US" altLang="ru-RU" dirty="0">
                <a:solidFill>
                  <a:srgbClr val="C00000"/>
                </a:solidFill>
              </a:rPr>
              <a:t> </a:t>
            </a:r>
            <a:r>
              <a:rPr lang="en-US" altLang="ru-RU" dirty="0">
                <a:solidFill>
                  <a:srgbClr val="C00000"/>
                </a:solidFill>
                <a:sym typeface="Symbol" panose="05050102010706020507" pitchFamily="18" charset="2"/>
              </a:rPr>
              <a:t> </a:t>
            </a:r>
            <a:r>
              <a:rPr lang="en-US" altLang="ru-RU" i="1" dirty="0">
                <a:solidFill>
                  <a:srgbClr val="C00000"/>
                </a:solidFill>
                <a:sym typeface="Symbol" panose="05050102010706020507" pitchFamily="18" charset="2"/>
              </a:rPr>
              <a:t>E</a:t>
            </a:r>
            <a:r>
              <a:rPr lang="ru-RU" altLang="ru-RU" i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dirty="0">
                <a:solidFill>
                  <a:srgbClr val="C00000"/>
                </a:solidFill>
                <a:sym typeface="SymbolG" pitchFamily="18" charset="2"/>
              </a:rPr>
              <a:t></a:t>
            </a:r>
            <a:r>
              <a:rPr lang="ru-RU" altLang="ru-RU" dirty="0">
                <a:solidFill>
                  <a:srgbClr val="C00000"/>
                </a:solidFill>
                <a:sym typeface="SymbolG" pitchFamily="18" charset="2"/>
              </a:rPr>
              <a:t> (</a:t>
            </a:r>
            <a:r>
              <a:rPr lang="en-US" altLang="ru-RU" dirty="0">
                <a:solidFill>
                  <a:srgbClr val="C00000"/>
                </a:solidFill>
                <a:sym typeface="SymbolG" pitchFamily="18" charset="2"/>
              </a:rPr>
              <a:t>2</a:t>
            </a:r>
            <a:r>
              <a:rPr lang="en-US" altLang="ru-RU" dirty="0">
                <a:solidFill>
                  <a:srgbClr val="C00000"/>
                </a:solidFill>
                <a:sym typeface="Symbol" panose="05050102010706020507" pitchFamily="18" charset="2"/>
              </a:rPr>
              <a:t></a:t>
            </a:r>
            <a:r>
              <a:rPr lang="en-US" altLang="ru-RU" dirty="0">
                <a:solidFill>
                  <a:srgbClr val="C00000"/>
                </a:solidFill>
                <a:sym typeface="SymbolG" pitchFamily="18" charset="2"/>
              </a:rPr>
              <a:t>1</a:t>
            </a:r>
            <a:r>
              <a:rPr lang="en-US" altLang="ru-RU" dirty="0">
                <a:solidFill>
                  <a:srgbClr val="C00000"/>
                </a:solidFill>
                <a:sym typeface="Symbol" panose="05050102010706020507" pitchFamily="18" charset="2"/>
              </a:rPr>
              <a:t></a:t>
            </a:r>
            <a:r>
              <a:rPr lang="ru-RU" altLang="ru-RU" dirty="0">
                <a:solidFill>
                  <a:srgbClr val="C00000"/>
                </a:solidFill>
                <a:sym typeface="Symbol" panose="05050102010706020507" pitchFamily="18" charset="2"/>
              </a:rPr>
              <a:t>)</a:t>
            </a:r>
            <a:endParaRPr lang="en-US" altLang="ru-RU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Т.е. модуль сдвига для твердых тел в 2-3 раза меньше модуля Юнга!</a:t>
            </a: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107950" y="133350"/>
            <a:ext cx="4095750" cy="2457450"/>
            <a:chOff x="152" y="228"/>
            <a:chExt cx="2580" cy="1548"/>
          </a:xfrm>
        </p:grpSpPr>
        <p:pic>
          <p:nvPicPr>
            <p:cNvPr id="58399" name="Picture 8" descr="Скос плиты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28"/>
              <a:ext cx="2580" cy="15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400" name="Arc 9"/>
            <p:cNvSpPr>
              <a:spLocks/>
            </p:cNvSpPr>
            <p:nvPr/>
          </p:nvSpPr>
          <p:spPr bwMode="auto">
            <a:xfrm rot="-3772680">
              <a:off x="1221" y="743"/>
              <a:ext cx="372" cy="251"/>
            </a:xfrm>
            <a:custGeom>
              <a:avLst/>
              <a:gdLst>
                <a:gd name="T0" fmla="*/ 240 w 21600"/>
                <a:gd name="T1" fmla="*/ 0 h 22309"/>
                <a:gd name="T2" fmla="*/ 358 w 21600"/>
                <a:gd name="T3" fmla="*/ 251 h 22309"/>
                <a:gd name="T4" fmla="*/ 0 w 21600"/>
                <a:gd name="T5" fmla="*/ 186 h 223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09" fill="none" extrusionOk="0">
                  <a:moveTo>
                    <a:pt x="13907" y="0"/>
                  </a:moveTo>
                  <a:cubicBezTo>
                    <a:pt x="18784" y="4104"/>
                    <a:pt x="21600" y="10152"/>
                    <a:pt x="21600" y="16527"/>
                  </a:cubicBezTo>
                  <a:cubicBezTo>
                    <a:pt x="21600" y="18481"/>
                    <a:pt x="21334" y="20426"/>
                    <a:pt x="20811" y="22308"/>
                  </a:cubicBezTo>
                </a:path>
                <a:path w="21600" h="22309" stroke="0" extrusionOk="0">
                  <a:moveTo>
                    <a:pt x="13907" y="0"/>
                  </a:moveTo>
                  <a:cubicBezTo>
                    <a:pt x="18784" y="4104"/>
                    <a:pt x="21600" y="10152"/>
                    <a:pt x="21600" y="16527"/>
                  </a:cubicBezTo>
                  <a:cubicBezTo>
                    <a:pt x="21600" y="18481"/>
                    <a:pt x="21334" y="20426"/>
                    <a:pt x="20811" y="22308"/>
                  </a:cubicBezTo>
                  <a:lnTo>
                    <a:pt x="0" y="16527"/>
                  </a:lnTo>
                  <a:lnTo>
                    <a:pt x="13907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01" name="Text Box 10"/>
            <p:cNvSpPr txBox="1">
              <a:spLocks noChangeArrowheads="1"/>
            </p:cNvSpPr>
            <p:nvPr/>
          </p:nvSpPr>
          <p:spPr bwMode="auto">
            <a:xfrm>
              <a:off x="1345" y="633"/>
              <a:ext cx="2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</a:p>
          </p:txBody>
        </p:sp>
        <p:sp>
          <p:nvSpPr>
            <p:cNvPr id="58402" name="Line 11"/>
            <p:cNvSpPr>
              <a:spLocks noChangeShapeType="1"/>
            </p:cNvSpPr>
            <p:nvPr/>
          </p:nvSpPr>
          <p:spPr bwMode="auto">
            <a:xfrm>
              <a:off x="1328" y="544"/>
              <a:ext cx="0" cy="9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81356" name="Group 12"/>
          <p:cNvGrpSpPr>
            <a:grpSpLocks/>
          </p:cNvGrpSpPr>
          <p:nvPr/>
        </p:nvGrpSpPr>
        <p:grpSpPr bwMode="auto">
          <a:xfrm>
            <a:off x="6216650" y="3567113"/>
            <a:ext cx="2635250" cy="2628900"/>
            <a:chOff x="4094" y="1935"/>
            <a:chExt cx="1660" cy="1656"/>
          </a:xfrm>
        </p:grpSpPr>
        <p:sp>
          <p:nvSpPr>
            <p:cNvPr id="58377" name="Oval 13"/>
            <p:cNvSpPr>
              <a:spLocks noChangeArrowheads="1"/>
            </p:cNvSpPr>
            <p:nvPr/>
          </p:nvSpPr>
          <p:spPr bwMode="auto">
            <a:xfrm>
              <a:off x="4484" y="2438"/>
              <a:ext cx="852" cy="85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378" name="Line 14"/>
            <p:cNvSpPr>
              <a:spLocks noChangeShapeType="1"/>
            </p:cNvSpPr>
            <p:nvPr/>
          </p:nvSpPr>
          <p:spPr bwMode="auto">
            <a:xfrm>
              <a:off x="4911" y="2190"/>
              <a:ext cx="0" cy="3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79" name="Line 15"/>
            <p:cNvSpPr>
              <a:spLocks noChangeShapeType="1"/>
            </p:cNvSpPr>
            <p:nvPr/>
          </p:nvSpPr>
          <p:spPr bwMode="auto">
            <a:xfrm>
              <a:off x="4246" y="2862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360" name="Oval 16"/>
            <p:cNvSpPr>
              <a:spLocks noChangeArrowheads="1"/>
            </p:cNvSpPr>
            <p:nvPr/>
          </p:nvSpPr>
          <p:spPr bwMode="auto">
            <a:xfrm>
              <a:off x="4582" y="2532"/>
              <a:ext cx="658" cy="6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58381" name="Line 17"/>
            <p:cNvSpPr>
              <a:spLocks noChangeShapeType="1"/>
            </p:cNvSpPr>
            <p:nvPr/>
          </p:nvSpPr>
          <p:spPr bwMode="auto">
            <a:xfrm>
              <a:off x="5242" y="2862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2" name="Line 18"/>
            <p:cNvSpPr>
              <a:spLocks noChangeShapeType="1"/>
            </p:cNvSpPr>
            <p:nvPr/>
          </p:nvSpPr>
          <p:spPr bwMode="auto">
            <a:xfrm rot="2700000">
              <a:off x="5097" y="3213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3" name="Line 19"/>
            <p:cNvSpPr>
              <a:spLocks noChangeShapeType="1"/>
            </p:cNvSpPr>
            <p:nvPr/>
          </p:nvSpPr>
          <p:spPr bwMode="auto">
            <a:xfrm>
              <a:off x="4912" y="3196"/>
              <a:ext cx="0" cy="3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4" name="Line 20"/>
            <p:cNvSpPr>
              <a:spLocks noChangeShapeType="1"/>
            </p:cNvSpPr>
            <p:nvPr/>
          </p:nvSpPr>
          <p:spPr bwMode="auto">
            <a:xfrm rot="2700000">
              <a:off x="4380" y="2510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5" name="Line 21"/>
            <p:cNvSpPr>
              <a:spLocks noChangeShapeType="1"/>
            </p:cNvSpPr>
            <p:nvPr/>
          </p:nvSpPr>
          <p:spPr bwMode="auto">
            <a:xfrm rot="-2700000">
              <a:off x="4381" y="3204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6" name="Line 22"/>
            <p:cNvSpPr>
              <a:spLocks noChangeShapeType="1"/>
            </p:cNvSpPr>
            <p:nvPr/>
          </p:nvSpPr>
          <p:spPr bwMode="auto">
            <a:xfrm rot="-2700000">
              <a:off x="5094" y="2511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7" name="Text Box 23"/>
            <p:cNvSpPr txBox="1">
              <a:spLocks noChangeArrowheads="1"/>
            </p:cNvSpPr>
            <p:nvPr/>
          </p:nvSpPr>
          <p:spPr bwMode="auto">
            <a:xfrm>
              <a:off x="4310" y="215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88" name="Rectangle 24"/>
            <p:cNvSpPr>
              <a:spLocks noChangeArrowheads="1"/>
            </p:cNvSpPr>
            <p:nvPr/>
          </p:nvSpPr>
          <p:spPr bwMode="auto">
            <a:xfrm>
              <a:off x="5040" y="2098"/>
              <a:ext cx="3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0000"/>
                  </a:solidFill>
                  <a:sym typeface="SymbolG" pitchFamily="18" charset="2"/>
                </a:rPr>
                <a:t></a:t>
              </a:r>
              <a:r>
                <a:rPr lang="en-US" altLang="ru-RU" sz="2400" i="1">
                  <a:solidFill>
                    <a:srgbClr val="000000"/>
                  </a:solidFill>
                  <a:sym typeface="SymbolG" pitchFamily="18" charset="2"/>
                </a:rPr>
                <a:t>V</a:t>
              </a:r>
              <a:endParaRPr lang="ru-RU" altLang="ru-RU" sz="2400" i="1">
                <a:solidFill>
                  <a:srgbClr val="000000"/>
                </a:solidFill>
                <a:sym typeface="SymbolG" pitchFamily="18" charset="2"/>
              </a:endParaRPr>
            </a:p>
          </p:txBody>
        </p:sp>
        <p:sp>
          <p:nvSpPr>
            <p:cNvPr id="58389" name="Line 25"/>
            <p:cNvSpPr>
              <a:spLocks noChangeShapeType="1"/>
            </p:cNvSpPr>
            <p:nvPr/>
          </p:nvSpPr>
          <p:spPr bwMode="auto">
            <a:xfrm flipV="1">
              <a:off x="5040" y="2336"/>
              <a:ext cx="152" cy="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0" name="Rectangle 26"/>
            <p:cNvSpPr>
              <a:spLocks noChangeArrowheads="1"/>
            </p:cNvSpPr>
            <p:nvPr/>
          </p:nvSpPr>
          <p:spPr bwMode="auto">
            <a:xfrm>
              <a:off x="5344" y="29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solidFill>
                    <a:srgbClr val="000000"/>
                  </a:solidFill>
                  <a:sym typeface="SymbolG" pitchFamily="18" charset="2"/>
                </a:rPr>
                <a:t>V</a:t>
              </a:r>
              <a:endParaRPr lang="ru-RU" altLang="ru-RU" sz="2400" i="1">
                <a:solidFill>
                  <a:srgbClr val="000000"/>
                </a:solidFill>
                <a:sym typeface="SymbolG" pitchFamily="18" charset="2"/>
              </a:endParaRPr>
            </a:p>
          </p:txBody>
        </p:sp>
        <p:sp>
          <p:nvSpPr>
            <p:cNvPr id="58391" name="Line 27"/>
            <p:cNvSpPr>
              <a:spLocks noChangeShapeType="1"/>
            </p:cNvSpPr>
            <p:nvPr/>
          </p:nvSpPr>
          <p:spPr bwMode="auto">
            <a:xfrm>
              <a:off x="5304" y="3016"/>
              <a:ext cx="96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2" name="Text Box 28"/>
            <p:cNvSpPr txBox="1">
              <a:spLocks noChangeArrowheads="1"/>
            </p:cNvSpPr>
            <p:nvPr/>
          </p:nvSpPr>
          <p:spPr bwMode="auto">
            <a:xfrm>
              <a:off x="4094" y="263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3" name="Text Box 29"/>
            <p:cNvSpPr txBox="1">
              <a:spLocks noChangeArrowheads="1"/>
            </p:cNvSpPr>
            <p:nvPr/>
          </p:nvSpPr>
          <p:spPr bwMode="auto">
            <a:xfrm>
              <a:off x="4286" y="30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4" name="Text Box 30"/>
            <p:cNvSpPr txBox="1">
              <a:spLocks noChangeArrowheads="1"/>
            </p:cNvSpPr>
            <p:nvPr/>
          </p:nvSpPr>
          <p:spPr bwMode="auto">
            <a:xfrm>
              <a:off x="4734" y="330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5" name="Text Box 31"/>
            <p:cNvSpPr txBox="1">
              <a:spLocks noChangeArrowheads="1"/>
            </p:cNvSpPr>
            <p:nvPr/>
          </p:nvSpPr>
          <p:spPr bwMode="auto">
            <a:xfrm>
              <a:off x="5342" y="317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6" name="Text Box 32"/>
            <p:cNvSpPr txBox="1">
              <a:spLocks noChangeArrowheads="1"/>
            </p:cNvSpPr>
            <p:nvPr/>
          </p:nvSpPr>
          <p:spPr bwMode="auto">
            <a:xfrm>
              <a:off x="5542" y="265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7" name="Text Box 33"/>
            <p:cNvSpPr txBox="1">
              <a:spLocks noChangeArrowheads="1"/>
            </p:cNvSpPr>
            <p:nvPr/>
          </p:nvSpPr>
          <p:spPr bwMode="auto">
            <a:xfrm>
              <a:off x="5342" y="217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58398" name="Text Box 34"/>
            <p:cNvSpPr txBox="1">
              <a:spLocks noChangeArrowheads="1"/>
            </p:cNvSpPr>
            <p:nvPr/>
          </p:nvSpPr>
          <p:spPr bwMode="auto">
            <a:xfrm>
              <a:off x="4790" y="193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000000"/>
                  </a:solidFill>
                </a:rPr>
                <a:t>p</a:t>
              </a:r>
              <a:endParaRPr lang="ru-RU" altLang="ru-RU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7" grpId="0" animBg="1"/>
      <p:bldP spid="1081348" grpId="0"/>
      <p:bldP spid="1081349" grpId="0" animBg="1"/>
      <p:bldP spid="1081350" grpId="0" animBg="1"/>
    </p:bld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24747</TotalTime>
  <Words>2305</Words>
  <Application>Microsoft Office PowerPoint</Application>
  <PresentationFormat>Экран (4:3)</PresentationFormat>
  <Paragraphs>262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Narrow</vt:lpstr>
      <vt:lpstr>Futura XBlk BT</vt:lpstr>
      <vt:lpstr>Symbol</vt:lpstr>
      <vt:lpstr>SymbolG</vt:lpstr>
      <vt:lpstr>Times New Roman</vt:lpstr>
      <vt:lpstr>Wingdings</vt:lpstr>
      <vt:lpstr>Точки</vt:lpstr>
      <vt:lpstr>Структурная геология и геологическое картирование  (2 семестр)  Лекция № 13  «Деформация материалов под воздействием напряжений»</vt:lpstr>
      <vt:lpstr>Презентация PowerPoint</vt:lpstr>
      <vt:lpstr>Упругая деформация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Пластическая деформация</vt:lpstr>
      <vt:lpstr>Презентация PowerPoint</vt:lpstr>
      <vt:lpstr>Презентация PowerPoint</vt:lpstr>
      <vt:lpstr>Механизмы пластической деформации </vt:lpstr>
      <vt:lpstr>Презентация PowerPoint</vt:lpstr>
      <vt:lpstr>Разрушение пород</vt:lpstr>
      <vt:lpstr>Презентация PowerPoint</vt:lpstr>
      <vt:lpstr>Презентация PowerPoint</vt:lpstr>
      <vt:lpstr>Прочность пород, угол внутреннего трения</vt:lpstr>
      <vt:lpstr>Презентация PowerPoint</vt:lpstr>
      <vt:lpstr>Презентация PowerPoint</vt:lpstr>
      <vt:lpstr>Презентация PowerPoint</vt:lpstr>
    </vt:vector>
  </TitlesOfParts>
  <Company>Геологический факультет МГУ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Структурная геология и геологическое картирование</dc:title>
  <dc:subject>Напряжение и деформации</dc:subject>
  <dc:creator>Тевелев А.В.</dc:creator>
  <cp:lastModifiedBy>Александр Тевелев</cp:lastModifiedBy>
  <cp:revision>492</cp:revision>
  <cp:lastPrinted>1601-01-01T00:00:00Z</cp:lastPrinted>
  <dcterms:created xsi:type="dcterms:W3CDTF">2007-02-12T19:08:21Z</dcterms:created>
  <dcterms:modified xsi:type="dcterms:W3CDTF">2021-01-13T16:25:37Z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