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Lst>
  <p:notesMasterIdLst>
    <p:notesMasterId r:id="rId59"/>
  </p:notesMasterIdLst>
  <p:sldIdLst>
    <p:sldId id="256" r:id="rId2"/>
    <p:sldId id="448" r:id="rId3"/>
    <p:sldId id="386" r:id="rId4"/>
    <p:sldId id="337" r:id="rId5"/>
    <p:sldId id="387" r:id="rId6"/>
    <p:sldId id="441" r:id="rId7"/>
    <p:sldId id="391" r:id="rId8"/>
    <p:sldId id="393" r:id="rId9"/>
    <p:sldId id="400" r:id="rId10"/>
    <p:sldId id="399" r:id="rId11"/>
    <p:sldId id="401" r:id="rId12"/>
    <p:sldId id="388" r:id="rId13"/>
    <p:sldId id="405" r:id="rId14"/>
    <p:sldId id="390" r:id="rId15"/>
    <p:sldId id="442" r:id="rId16"/>
    <p:sldId id="409" r:id="rId17"/>
    <p:sldId id="428" r:id="rId18"/>
    <p:sldId id="429" r:id="rId19"/>
    <p:sldId id="430" r:id="rId20"/>
    <p:sldId id="411" r:id="rId21"/>
    <p:sldId id="475" r:id="rId22"/>
    <p:sldId id="449" r:id="rId23"/>
    <p:sldId id="431" r:id="rId24"/>
    <p:sldId id="412" r:id="rId25"/>
    <p:sldId id="446" r:id="rId26"/>
    <p:sldId id="414" r:id="rId27"/>
    <p:sldId id="415" r:id="rId28"/>
    <p:sldId id="487" r:id="rId29"/>
    <p:sldId id="488" r:id="rId30"/>
    <p:sldId id="450" r:id="rId31"/>
    <p:sldId id="436" r:id="rId32"/>
    <p:sldId id="432" r:id="rId33"/>
    <p:sldId id="454" r:id="rId34"/>
    <p:sldId id="407" r:id="rId35"/>
    <p:sldId id="406" r:id="rId36"/>
    <p:sldId id="427" r:id="rId37"/>
    <p:sldId id="489" r:id="rId38"/>
    <p:sldId id="413" r:id="rId39"/>
    <p:sldId id="408" r:id="rId40"/>
    <p:sldId id="451" r:id="rId41"/>
    <p:sldId id="453" r:id="rId42"/>
    <p:sldId id="439" r:id="rId43"/>
    <p:sldId id="455" r:id="rId44"/>
    <p:sldId id="456" r:id="rId45"/>
    <p:sldId id="458" r:id="rId46"/>
    <p:sldId id="459" r:id="rId47"/>
    <p:sldId id="460" r:id="rId48"/>
    <p:sldId id="461" r:id="rId49"/>
    <p:sldId id="462" r:id="rId50"/>
    <p:sldId id="463" r:id="rId51"/>
    <p:sldId id="464" r:id="rId52"/>
    <p:sldId id="466" r:id="rId53"/>
    <p:sldId id="467" r:id="rId54"/>
    <p:sldId id="468" r:id="rId55"/>
    <p:sldId id="469" r:id="rId56"/>
    <p:sldId id="471" r:id="rId57"/>
    <p:sldId id="474" r:id="rId58"/>
  </p:sldIdLst>
  <p:sldSz cx="9144000" cy="6858000" type="screen4x3"/>
  <p:notesSz cx="6858000" cy="9144000"/>
  <p:defaultTextStyle>
    <a:defPPr>
      <a:defRPr lang="en-US"/>
    </a:defPPr>
    <a:lvl1pPr algn="ctr" rtl="0" fontAlgn="base">
      <a:spcBef>
        <a:spcPct val="0"/>
      </a:spcBef>
      <a:spcAft>
        <a:spcPct val="0"/>
      </a:spcAft>
      <a:defRPr sz="2200" b="1" kern="1200">
        <a:solidFill>
          <a:schemeClr val="tx1"/>
        </a:solidFill>
        <a:latin typeface="Arial Narrow" pitchFamily="34" charset="0"/>
        <a:ea typeface="+mn-ea"/>
        <a:cs typeface="+mn-cs"/>
      </a:defRPr>
    </a:lvl1pPr>
    <a:lvl2pPr marL="457200" algn="ctr" rtl="0" fontAlgn="base">
      <a:spcBef>
        <a:spcPct val="0"/>
      </a:spcBef>
      <a:spcAft>
        <a:spcPct val="0"/>
      </a:spcAft>
      <a:defRPr sz="2200" b="1" kern="1200">
        <a:solidFill>
          <a:schemeClr val="tx1"/>
        </a:solidFill>
        <a:latin typeface="Arial Narrow" pitchFamily="34" charset="0"/>
        <a:ea typeface="+mn-ea"/>
        <a:cs typeface="+mn-cs"/>
      </a:defRPr>
    </a:lvl2pPr>
    <a:lvl3pPr marL="914400" algn="ctr" rtl="0" fontAlgn="base">
      <a:spcBef>
        <a:spcPct val="0"/>
      </a:spcBef>
      <a:spcAft>
        <a:spcPct val="0"/>
      </a:spcAft>
      <a:defRPr sz="2200" b="1" kern="1200">
        <a:solidFill>
          <a:schemeClr val="tx1"/>
        </a:solidFill>
        <a:latin typeface="Arial Narrow" pitchFamily="34" charset="0"/>
        <a:ea typeface="+mn-ea"/>
        <a:cs typeface="+mn-cs"/>
      </a:defRPr>
    </a:lvl3pPr>
    <a:lvl4pPr marL="1371600" algn="ctr" rtl="0" fontAlgn="base">
      <a:spcBef>
        <a:spcPct val="0"/>
      </a:spcBef>
      <a:spcAft>
        <a:spcPct val="0"/>
      </a:spcAft>
      <a:defRPr sz="2200" b="1" kern="1200">
        <a:solidFill>
          <a:schemeClr val="tx1"/>
        </a:solidFill>
        <a:latin typeface="Arial Narrow" pitchFamily="34" charset="0"/>
        <a:ea typeface="+mn-ea"/>
        <a:cs typeface="+mn-cs"/>
      </a:defRPr>
    </a:lvl4pPr>
    <a:lvl5pPr marL="1828800" algn="ctr" rtl="0" fontAlgn="base">
      <a:spcBef>
        <a:spcPct val="0"/>
      </a:spcBef>
      <a:spcAft>
        <a:spcPct val="0"/>
      </a:spcAft>
      <a:defRPr sz="2200" b="1" kern="1200">
        <a:solidFill>
          <a:schemeClr val="tx1"/>
        </a:solidFill>
        <a:latin typeface="Arial Narrow" pitchFamily="34" charset="0"/>
        <a:ea typeface="+mn-ea"/>
        <a:cs typeface="+mn-cs"/>
      </a:defRPr>
    </a:lvl5pPr>
    <a:lvl6pPr marL="2286000" algn="l" defTabSz="914400" rtl="0" eaLnBrk="1" latinLnBrk="0" hangingPunct="1">
      <a:defRPr sz="2200" b="1" kern="1200">
        <a:solidFill>
          <a:schemeClr val="tx1"/>
        </a:solidFill>
        <a:latin typeface="Arial Narrow" pitchFamily="34" charset="0"/>
        <a:ea typeface="+mn-ea"/>
        <a:cs typeface="+mn-cs"/>
      </a:defRPr>
    </a:lvl6pPr>
    <a:lvl7pPr marL="2743200" algn="l" defTabSz="914400" rtl="0" eaLnBrk="1" latinLnBrk="0" hangingPunct="1">
      <a:defRPr sz="2200" b="1" kern="1200">
        <a:solidFill>
          <a:schemeClr val="tx1"/>
        </a:solidFill>
        <a:latin typeface="Arial Narrow" pitchFamily="34" charset="0"/>
        <a:ea typeface="+mn-ea"/>
        <a:cs typeface="+mn-cs"/>
      </a:defRPr>
    </a:lvl7pPr>
    <a:lvl8pPr marL="3200400" algn="l" defTabSz="914400" rtl="0" eaLnBrk="1" latinLnBrk="0" hangingPunct="1">
      <a:defRPr sz="2200" b="1" kern="1200">
        <a:solidFill>
          <a:schemeClr val="tx1"/>
        </a:solidFill>
        <a:latin typeface="Arial Narrow" pitchFamily="34" charset="0"/>
        <a:ea typeface="+mn-ea"/>
        <a:cs typeface="+mn-cs"/>
      </a:defRPr>
    </a:lvl8pPr>
    <a:lvl9pPr marL="3657600" algn="l" defTabSz="914400" rtl="0" eaLnBrk="1" latinLnBrk="0" hangingPunct="1">
      <a:defRPr sz="2200" b="1"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p15:guide id="1" orient="horz" pos="4319">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3300"/>
    <a:srgbClr val="FF0000"/>
    <a:srgbClr val="FFFF66"/>
    <a:srgbClr val="FFFF99"/>
    <a:srgbClr val="66FFFF"/>
    <a:srgbClr val="FFFFC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4" autoAdjust="0"/>
    <p:restoredTop sz="95683" autoAdjust="0"/>
  </p:normalViewPr>
  <p:slideViewPr>
    <p:cSldViewPr>
      <p:cViewPr varScale="1">
        <p:scale>
          <a:sx n="83" d="100"/>
          <a:sy n="83" d="100"/>
        </p:scale>
        <p:origin x="108" y="288"/>
      </p:cViewPr>
      <p:guideLst>
        <p:guide orient="horz" pos="4319"/>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95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74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latin typeface="Arial" charset="0"/>
              </a:defRPr>
            </a:lvl1pPr>
          </a:lstStyle>
          <a:p>
            <a:pPr>
              <a:defRPr/>
            </a:pPr>
            <a:endParaRPr lang="ru-RU"/>
          </a:p>
        </p:txBody>
      </p:sp>
      <p:sp>
        <p:nvSpPr>
          <p:cNvPr id="48742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defRPr>
            </a:lvl1pPr>
          </a:lstStyle>
          <a:p>
            <a:pPr>
              <a:defRPr/>
            </a:pPr>
            <a:endParaRPr lang="ru-RU"/>
          </a:p>
        </p:txBody>
      </p:sp>
      <p:sp>
        <p:nvSpPr>
          <p:cNvPr id="737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8742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48743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latin typeface="Arial" charset="0"/>
              </a:defRPr>
            </a:lvl1pPr>
          </a:lstStyle>
          <a:p>
            <a:pPr>
              <a:defRPr/>
            </a:pPr>
            <a:endParaRPr lang="ru-RU"/>
          </a:p>
        </p:txBody>
      </p:sp>
      <p:sp>
        <p:nvSpPr>
          <p:cNvPr id="48743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charset="0"/>
              </a:defRPr>
            </a:lvl1pPr>
          </a:lstStyle>
          <a:p>
            <a:pPr>
              <a:defRPr/>
            </a:pPr>
            <a:fld id="{07C9EDB0-F610-44E4-AC12-10AE520643DF}" type="slidenum">
              <a:rPr lang="ru-RU"/>
              <a:pPr>
                <a:defRPr/>
              </a:pPr>
              <a:t>‹#›</a:t>
            </a:fld>
            <a:endParaRPr lang="ru-RU"/>
          </a:p>
        </p:txBody>
      </p:sp>
    </p:spTree>
    <p:extLst>
      <p:ext uri="{BB962C8B-B14F-4D97-AF65-F5344CB8AC3E}">
        <p14:creationId xmlns:p14="http://schemas.microsoft.com/office/powerpoint/2010/main" val="22139474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31DA366C-848A-4BE7-925D-AF17F9DA38B2}" type="slidenum">
              <a:rPr lang="ru-RU" smtClean="0"/>
              <a:pPr/>
              <a:t>1</a:t>
            </a:fld>
            <a:endParaRPr lang="ru-RU"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ru-RU" smtClean="0"/>
          </a:p>
        </p:txBody>
      </p:sp>
    </p:spTree>
    <p:extLst>
      <p:ext uri="{BB962C8B-B14F-4D97-AF65-F5344CB8AC3E}">
        <p14:creationId xmlns:p14="http://schemas.microsoft.com/office/powerpoint/2010/main" val="1398418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5DBE71DC-D9FE-4B20-B4EE-3B15B6F260AC}" type="slidenum">
              <a:rPr lang="ru-RU" smtClean="0"/>
              <a:pPr/>
              <a:t>50</a:t>
            </a:fld>
            <a:endParaRPr lang="ru-RU"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r>
              <a:rPr lang="ru-RU" smtClean="0"/>
              <a:t>Конец лекции, можно чуть раньше</a:t>
            </a:r>
          </a:p>
        </p:txBody>
      </p:sp>
    </p:spTree>
    <p:extLst>
      <p:ext uri="{BB962C8B-B14F-4D97-AF65-F5344CB8AC3E}">
        <p14:creationId xmlns:p14="http://schemas.microsoft.com/office/powerpoint/2010/main" val="412268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85E7472A-D0C3-4099-9FA4-71E016A9C57E}" type="slidenum">
              <a:rPr lang="ru-RU" smtClean="0"/>
              <a:pPr/>
              <a:t>51</a:t>
            </a:fld>
            <a:endParaRPr lang="ru-RU"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2136048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77AFD317-63EE-428F-95DF-1715C46AB60C}" type="slidenum">
              <a:rPr lang="ru-RU" smtClean="0"/>
              <a:pPr/>
              <a:t>52</a:t>
            </a:fld>
            <a:endParaRPr lang="ru-RU"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2708800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86D144F8-49A1-4F4D-8E32-24AC407203EE}" type="slidenum">
              <a:rPr lang="ru-RU" smtClean="0"/>
              <a:pPr/>
              <a:t>53</a:t>
            </a:fld>
            <a:endParaRPr lang="ru-RU"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2424157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1B70BC08-2A58-449C-8014-A3CEF95A9BB9}" type="slidenum">
              <a:rPr lang="ru-RU" smtClean="0"/>
              <a:pPr/>
              <a:t>54</a:t>
            </a:fld>
            <a:endParaRPr lang="ru-RU"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4071399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A3DABA40-3EDD-4765-916C-35568D0F43AB}" type="slidenum">
              <a:rPr lang="ru-RU" smtClean="0"/>
              <a:pPr/>
              <a:t>55</a:t>
            </a:fld>
            <a:endParaRPr lang="ru-RU"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1847976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5CE94A49-5A3E-442A-A547-ED4417C0B3BA}" type="slidenum">
              <a:rPr lang="ru-RU" smtClean="0"/>
              <a:pPr/>
              <a:t>56</a:t>
            </a:fld>
            <a:endParaRPr lang="ru-RU"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3599362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009401C1-2627-4F73-A236-ED66864427FD}" type="slidenum">
              <a:rPr lang="ru-RU" smtClean="0"/>
              <a:pPr/>
              <a:t>57</a:t>
            </a:fld>
            <a:endParaRPr lang="ru-RU"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2260858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07C9EDB0-F610-44E4-AC12-10AE520643DF}" type="slidenum">
              <a:rPr lang="ru-RU" smtClean="0"/>
              <a:pPr>
                <a:defRPr/>
              </a:pPr>
              <a:t>40</a:t>
            </a:fld>
            <a:endParaRPr lang="ru-RU"/>
          </a:p>
        </p:txBody>
      </p:sp>
    </p:spTree>
    <p:extLst>
      <p:ext uri="{BB962C8B-B14F-4D97-AF65-F5344CB8AC3E}">
        <p14:creationId xmlns:p14="http://schemas.microsoft.com/office/powerpoint/2010/main" val="1880254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11C1982D-0BEB-45C9-A565-CA064FB820BF}" type="slidenum">
              <a:rPr lang="ru-RU" smtClean="0"/>
              <a:pPr/>
              <a:t>43</a:t>
            </a:fld>
            <a:endParaRPr lang="ru-RU"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1607434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46D5A343-011D-4423-B655-6EE87F6E5713}" type="slidenum">
              <a:rPr lang="ru-RU" smtClean="0"/>
              <a:pPr/>
              <a:t>44</a:t>
            </a:fld>
            <a:endParaRPr lang="ru-RU"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2327073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2DCAEAD3-6E4A-410F-81CF-9E3998137557}" type="slidenum">
              <a:rPr lang="ru-RU" smtClean="0"/>
              <a:pPr/>
              <a:t>45</a:t>
            </a:fld>
            <a:endParaRPr lang="ru-RU"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671657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149A354F-6E7E-4C43-8DFD-B2D447333258}" type="slidenum">
              <a:rPr lang="ru-RU" smtClean="0"/>
              <a:pPr/>
              <a:t>46</a:t>
            </a:fld>
            <a:endParaRPr lang="ru-RU"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1033016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A410BF8F-88BD-4888-AEA4-F4003FCD0C6C}" type="slidenum">
              <a:rPr lang="ru-RU" smtClean="0"/>
              <a:pPr/>
              <a:t>47</a:t>
            </a:fld>
            <a:endParaRPr lang="ru-RU"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r>
              <a:rPr lang="ru-RU" smtClean="0"/>
              <a:t>Конец лекции, можно чуть раньше</a:t>
            </a:r>
          </a:p>
        </p:txBody>
      </p:sp>
    </p:spTree>
    <p:extLst>
      <p:ext uri="{BB962C8B-B14F-4D97-AF65-F5344CB8AC3E}">
        <p14:creationId xmlns:p14="http://schemas.microsoft.com/office/powerpoint/2010/main" val="2054678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0D746A02-A7B5-473A-B6EE-CD8784F399AE}" type="slidenum">
              <a:rPr lang="ru-RU" smtClean="0"/>
              <a:pPr/>
              <a:t>48</a:t>
            </a:fld>
            <a:endParaRPr lang="ru-RU"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1213396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388108EB-AEF4-4F4D-AC6E-C0027B92A4A3}" type="slidenum">
              <a:rPr lang="ru-RU" smtClean="0"/>
              <a:pPr/>
              <a:t>49</a:t>
            </a:fld>
            <a:endParaRPr lang="ru-RU"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r>
              <a:rPr lang="ru-RU" smtClean="0"/>
              <a:t>Конец лекции, можно чуть раньше</a:t>
            </a:r>
          </a:p>
        </p:txBody>
      </p:sp>
    </p:spTree>
    <p:extLst>
      <p:ext uri="{BB962C8B-B14F-4D97-AF65-F5344CB8AC3E}">
        <p14:creationId xmlns:p14="http://schemas.microsoft.com/office/powerpoint/2010/main" val="626548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ru-RU" sz="1800" b="0">
                <a:latin typeface="Arial" charset="0"/>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ru-RU" sz="1800" b="0">
                <a:latin typeface="Arial" charset="0"/>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ru-RU" sz="1800" b="0">
                <a:latin typeface="Arial" charset="0"/>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ru-RU" sz="1800" b="0">
                <a:latin typeface="Arial" charset="0"/>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ru-RU" sz="1800" b="0">
                <a:latin typeface="Arial" charset="0"/>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ru-RU" sz="1800" b="0">
                <a:latin typeface="Arial" charset="0"/>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ru-RU" sz="1800" b="0">
                <a:latin typeface="Arial" charset="0"/>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defRPr/>
              </a:pPr>
              <a:endParaRPr lang="ru-RU" sz="1800" b="0">
                <a:latin typeface="Arial" charset="0"/>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defRPr/>
              </a:pPr>
              <a:endParaRPr lang="ru-RU" sz="1800" b="0">
                <a:latin typeface="Arial" charset="0"/>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defRPr/>
              </a:pPr>
              <a:endParaRPr lang="ru-RU" sz="1800" b="0">
                <a:latin typeface="Arial" charset="0"/>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defRPr/>
              </a:pPr>
              <a:endParaRPr lang="ru-RU" sz="1800" b="0">
                <a:latin typeface="Arial" charset="0"/>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defRPr/>
              </a:pPr>
              <a:endParaRPr lang="ru-RU" sz="1800" b="0">
                <a:latin typeface="Arial" charset="0"/>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defRPr/>
              </a:pPr>
              <a:endParaRPr lang="ru-RU" sz="1800" b="0">
                <a:latin typeface="Arial" charset="0"/>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defRPr/>
              </a:pPr>
              <a:endParaRPr lang="ru-RU" sz="1800" b="0">
                <a:latin typeface="Arial" charset="0"/>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defRPr/>
              </a:pPr>
              <a:endParaRPr lang="ru-RU" sz="1800" b="0">
                <a:latin typeface="Arial" charset="0"/>
              </a:endParaRPr>
            </a:p>
          </p:txBody>
        </p:sp>
        <p:sp>
          <p:nvSpPr>
            <p:cNvPr id="20" name="Rectangle 18"/>
            <p:cNvSpPr>
              <a:spLocks noChangeArrowheads="1"/>
            </p:cNvSpPr>
            <p:nvPr userDrawn="1"/>
          </p:nvSpPr>
          <p:spPr bwMode="hidden">
            <a:xfrm rot="39991575" flipH="1" flipV="1">
              <a:off x="5370"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defRPr/>
              </a:pPr>
              <a:endParaRPr lang="ru-RU" sz="1800" b="0">
                <a:latin typeface="Arial" charset="0"/>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defRPr/>
              </a:pPr>
              <a:endParaRPr lang="ru-RU" sz="1800" b="0">
                <a:latin typeface="Arial" charset="0"/>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defRPr/>
              </a:pPr>
              <a:endParaRPr lang="ru-RU" sz="1800" b="0">
                <a:latin typeface="Arial" charset="0"/>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defRPr/>
              </a:pPr>
              <a:endParaRPr lang="ru-RU" sz="1800" b="0">
                <a:latin typeface="Arial" charset="0"/>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defRPr/>
              </a:pPr>
              <a:endParaRPr lang="ru-RU" sz="1800" b="0">
                <a:latin typeface="Arial" charset="0"/>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defRPr/>
              </a:pPr>
              <a:endParaRPr lang="ru-RU" sz="1800" b="0">
                <a:latin typeface="Arial" charset="0"/>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defRPr/>
              </a:pPr>
              <a:endParaRPr lang="ru-RU" sz="1800" b="0">
                <a:latin typeface="Arial" charset="0"/>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defRPr/>
              </a:pPr>
              <a:endParaRPr lang="ru-RU" sz="1800" b="0">
                <a:latin typeface="Arial" charset="0"/>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defRPr/>
              </a:pPr>
              <a:endParaRPr lang="ru-RU" sz="1800" b="0">
                <a:latin typeface="Arial" charset="0"/>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defRPr/>
              </a:pPr>
              <a:endParaRPr lang="ru-RU" sz="1800" b="0">
                <a:latin typeface="Arial" charset="0"/>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defRPr/>
              </a:pPr>
              <a:endParaRPr lang="ru-RU" sz="1800" b="0">
                <a:latin typeface="Arial" charset="0"/>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defRPr/>
              </a:pPr>
              <a:endParaRPr lang="ru-RU" sz="1800" b="0">
                <a:latin typeface="Arial" charset="0"/>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defRPr/>
              </a:pPr>
              <a:endParaRPr lang="ru-RU" sz="1800" b="0">
                <a:latin typeface="Arial" charset="0"/>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defRPr/>
              </a:pPr>
              <a:endParaRPr lang="ru-RU" sz="1800" b="0">
                <a:latin typeface="Arial" charset="0"/>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defRPr/>
              </a:pPr>
              <a:endParaRPr lang="ru-RU" sz="1800" b="0">
                <a:latin typeface="Arial" charset="0"/>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defRPr/>
              </a:pPr>
              <a:endParaRPr lang="ru-RU" sz="1800" b="0">
                <a:latin typeface="Arial" charset="0"/>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defRPr/>
              </a:pPr>
              <a:endParaRPr lang="ru-RU" sz="1800" b="0">
                <a:latin typeface="Arial" charset="0"/>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ru-RU"/>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ru-RU"/>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ru-RU"/>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ru-RU"/>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ru-RU"/>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ru-RU"/>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ru-RU"/>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ru-RU"/>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ru-RU"/>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ru-RU"/>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ru-RU"/>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ru-RU"/>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ru-RU"/>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ru-RU"/>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ru-RU"/>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ru-RU"/>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ru-RU"/>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ru-RU"/>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ru-RU"/>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ru-RU"/>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ru-RU"/>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ru-RU"/>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ru-RU"/>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ru-RU"/>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ru-RU"/>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ru-RU"/>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ru-RU"/>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ru-RU"/>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ru-RU"/>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ru-RU"/>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ru-RU"/>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ru-RU"/>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ru-RU"/>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ru-RU"/>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ru-RU"/>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ru-RU"/>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ru-RU"/>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ru-RU"/>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ru-RU"/>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ru-RU"/>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ru-RU"/>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ru-RU"/>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ru-RU"/>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ru-RU"/>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ru-RU"/>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ru-RU"/>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ru-RU"/>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ru-RU"/>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ru-RU"/>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ru-RU"/>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ru-RU"/>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ru-RU"/>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ru-RU"/>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ru-RU"/>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ru-RU"/>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ru-RU"/>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ru-RU"/>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ru-RU"/>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ru-RU"/>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ru-RU"/>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ru-RU"/>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ru-RU"/>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ru-RU"/>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ru-RU"/>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ru-RU"/>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ru-RU"/>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ru-RU"/>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ru-RU"/>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ru-RU"/>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ru-RU"/>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ru-RU"/>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ru-RU"/>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ru-RU"/>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ru-RU"/>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ru-RU"/>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ru-RU"/>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ru-RU"/>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ru-RU"/>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ru-RU"/>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ru-RU"/>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ru-RU"/>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ru-RU"/>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ru-RU"/>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ru-RU"/>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ru-RU"/>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ru-RU"/>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ru-RU"/>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ru-RU"/>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ru-RU"/>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ru-RU"/>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ru-RU"/>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ru-RU"/>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ru-RU"/>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ru-RU"/>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ru-RU"/>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ru-RU"/>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ru-RU"/>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ru-RU"/>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ru-RU"/>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ru-RU"/>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ru-RU"/>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ru-RU"/>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ru-RU"/>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ru-RU"/>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ru-RU"/>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ru-RU"/>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ru-RU"/>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ru-RU"/>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ru-RU"/>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ru-RU"/>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ru-RU"/>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ru-RU"/>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ru-RU"/>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ru-RU"/>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ru-RU"/>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ru-RU"/>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ru-RU"/>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ru-RU"/>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ru-RU"/>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ru-RU"/>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ru-RU"/>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ru-RU"/>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ru-RU"/>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ru-RU"/>
            </a:p>
          </p:txBody>
        </p:sp>
      </p:grpSp>
      <p:sp>
        <p:nvSpPr>
          <p:cNvPr id="160986"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ru-RU"/>
              <a:t>Образец заголовка</a:t>
            </a:r>
          </a:p>
        </p:txBody>
      </p:sp>
      <p:sp>
        <p:nvSpPr>
          <p:cNvPr id="160987"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ru-RU"/>
              <a:t>Образец подзаголовка</a:t>
            </a:r>
          </a:p>
        </p:txBody>
      </p:sp>
      <p:sp>
        <p:nvSpPr>
          <p:cNvPr id="220" name="Rectangle 220"/>
          <p:cNvSpPr>
            <a:spLocks noGrp="1" noChangeArrowheads="1"/>
          </p:cNvSpPr>
          <p:nvPr>
            <p:ph type="dt" sz="quarter" idx="10"/>
          </p:nvPr>
        </p:nvSpPr>
        <p:spPr/>
        <p:txBody>
          <a:bodyPr/>
          <a:lstStyle>
            <a:lvl1pPr>
              <a:defRPr/>
            </a:lvl1pPr>
          </a:lstStyle>
          <a:p>
            <a:pPr>
              <a:defRPr/>
            </a:pPr>
            <a:endParaRPr lang="ru-RU"/>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pPr>
              <a:defRPr/>
            </a:pPr>
            <a:endParaRPr lang="ru-RU"/>
          </a:p>
        </p:txBody>
      </p:sp>
      <p:sp>
        <p:nvSpPr>
          <p:cNvPr id="222" name="Rectangle 222"/>
          <p:cNvSpPr>
            <a:spLocks noGrp="1" noChangeArrowheads="1"/>
          </p:cNvSpPr>
          <p:nvPr>
            <p:ph type="sldNum" sz="quarter" idx="12"/>
          </p:nvPr>
        </p:nvSpPr>
        <p:spPr/>
        <p:txBody>
          <a:bodyPr/>
          <a:lstStyle>
            <a:lvl1pPr>
              <a:defRPr/>
            </a:lvl1pPr>
          </a:lstStyle>
          <a:p>
            <a:pPr>
              <a:defRPr/>
            </a:pPr>
            <a:fld id="{1D8BB01D-CD51-4FB3-91BD-10A36E1032AE}"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18"/>
          <p:cNvSpPr>
            <a:spLocks noGrp="1" noChangeArrowheads="1"/>
          </p:cNvSpPr>
          <p:nvPr>
            <p:ph type="sldNum" sz="quarter" idx="10"/>
          </p:nvPr>
        </p:nvSpPr>
        <p:spPr/>
        <p:txBody>
          <a:bodyPr/>
          <a:lstStyle>
            <a:lvl1pPr>
              <a:defRPr/>
            </a:lvl1pPr>
          </a:lstStyle>
          <a:p>
            <a:pPr>
              <a:defRPr/>
            </a:pPr>
            <a:fld id="{2FDA59AE-FFCF-419C-A40D-D2C9B022F935}" type="slidenum">
              <a:rPr lang="ru-RU"/>
              <a:pPr>
                <a:defRPr/>
              </a:pPr>
              <a:t>‹#›</a:t>
            </a:fld>
            <a:endParaRPr lang="ru-RU"/>
          </a:p>
        </p:txBody>
      </p:sp>
      <p:sp>
        <p:nvSpPr>
          <p:cNvPr id="5" name="Rectangle 220"/>
          <p:cNvSpPr>
            <a:spLocks noGrp="1" noChangeArrowheads="1"/>
          </p:cNvSpPr>
          <p:nvPr>
            <p:ph type="dt" sz="half" idx="11"/>
          </p:nvPr>
        </p:nvSpPr>
        <p:spPr/>
        <p:txBody>
          <a:bodyPr/>
          <a:lstStyle>
            <a:lvl1pPr>
              <a:defRPr/>
            </a:lvl1pPr>
          </a:lstStyle>
          <a:p>
            <a:pPr>
              <a:defRPr/>
            </a:pPr>
            <a:endParaRPr lang="ru-RU"/>
          </a:p>
        </p:txBody>
      </p:sp>
      <p:sp>
        <p:nvSpPr>
          <p:cNvPr id="6" name="Rectangle 221"/>
          <p:cNvSpPr>
            <a:spLocks noGrp="1" noChangeArrowheads="1"/>
          </p:cNvSpPr>
          <p:nvPr>
            <p:ph type="ftr" sz="quarter" idx="12"/>
          </p:nvPr>
        </p:nvSpPr>
        <p:spPr/>
        <p:txBody>
          <a:bodyPr/>
          <a:lstStyle>
            <a:lvl1pPr>
              <a:defRPr/>
            </a:lvl1pPr>
          </a:lstStyle>
          <a:p>
            <a:pPr>
              <a:defRPr/>
            </a:pPr>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946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94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18"/>
          <p:cNvSpPr>
            <a:spLocks noGrp="1" noChangeArrowheads="1"/>
          </p:cNvSpPr>
          <p:nvPr>
            <p:ph type="sldNum" sz="quarter" idx="10"/>
          </p:nvPr>
        </p:nvSpPr>
        <p:spPr/>
        <p:txBody>
          <a:bodyPr/>
          <a:lstStyle>
            <a:lvl1pPr>
              <a:defRPr/>
            </a:lvl1pPr>
          </a:lstStyle>
          <a:p>
            <a:pPr>
              <a:defRPr/>
            </a:pPr>
            <a:fld id="{ABA3492C-1366-44B5-9DEB-3E9599C7D326}" type="slidenum">
              <a:rPr lang="ru-RU"/>
              <a:pPr>
                <a:defRPr/>
              </a:pPr>
              <a:t>‹#›</a:t>
            </a:fld>
            <a:endParaRPr lang="ru-RU"/>
          </a:p>
        </p:txBody>
      </p:sp>
      <p:sp>
        <p:nvSpPr>
          <p:cNvPr id="5" name="Rectangle 220"/>
          <p:cNvSpPr>
            <a:spLocks noGrp="1" noChangeArrowheads="1"/>
          </p:cNvSpPr>
          <p:nvPr>
            <p:ph type="dt" sz="half" idx="11"/>
          </p:nvPr>
        </p:nvSpPr>
        <p:spPr/>
        <p:txBody>
          <a:bodyPr/>
          <a:lstStyle>
            <a:lvl1pPr>
              <a:defRPr/>
            </a:lvl1pPr>
          </a:lstStyle>
          <a:p>
            <a:pPr>
              <a:defRPr/>
            </a:pPr>
            <a:endParaRPr lang="ru-RU"/>
          </a:p>
        </p:txBody>
      </p:sp>
      <p:sp>
        <p:nvSpPr>
          <p:cNvPr id="6" name="Rectangle 221"/>
          <p:cNvSpPr>
            <a:spLocks noGrp="1" noChangeArrowheads="1"/>
          </p:cNvSpPr>
          <p:nvPr>
            <p:ph type="ftr" sz="quarter" idx="12"/>
          </p:nvPr>
        </p:nvSpPr>
        <p:spPr/>
        <p:txBody>
          <a:bodyPr/>
          <a:lstStyle>
            <a:lvl1pPr>
              <a:defRPr/>
            </a:lvl1pPr>
          </a:lstStyle>
          <a:p>
            <a:pPr>
              <a:defRPr/>
            </a:pPr>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339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339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218"/>
          <p:cNvSpPr>
            <a:spLocks noGrp="1" noChangeArrowheads="1"/>
          </p:cNvSpPr>
          <p:nvPr>
            <p:ph type="sldNum" sz="quarter" idx="10"/>
          </p:nvPr>
        </p:nvSpPr>
        <p:spPr/>
        <p:txBody>
          <a:bodyPr/>
          <a:lstStyle>
            <a:lvl1pPr>
              <a:defRPr/>
            </a:lvl1pPr>
          </a:lstStyle>
          <a:p>
            <a:pPr>
              <a:defRPr/>
            </a:pPr>
            <a:fld id="{B1D663FE-127F-4D1E-8702-AB6780E11ABB}" type="slidenum">
              <a:rPr lang="ru-RU"/>
              <a:pPr>
                <a:defRPr/>
              </a:pPr>
              <a:t>‹#›</a:t>
            </a:fld>
            <a:endParaRPr lang="ru-RU"/>
          </a:p>
        </p:txBody>
      </p:sp>
      <p:sp>
        <p:nvSpPr>
          <p:cNvPr id="6" name="Rectangle 220"/>
          <p:cNvSpPr>
            <a:spLocks noGrp="1" noChangeArrowheads="1"/>
          </p:cNvSpPr>
          <p:nvPr>
            <p:ph type="dt" sz="half" idx="11"/>
          </p:nvPr>
        </p:nvSpPr>
        <p:spPr/>
        <p:txBody>
          <a:bodyPr/>
          <a:lstStyle>
            <a:lvl1pPr>
              <a:defRPr/>
            </a:lvl1pPr>
          </a:lstStyle>
          <a:p>
            <a:pPr>
              <a:defRPr/>
            </a:pPr>
            <a:endParaRPr lang="ru-RU"/>
          </a:p>
        </p:txBody>
      </p:sp>
      <p:sp>
        <p:nvSpPr>
          <p:cNvPr id="7" name="Rectangle 221"/>
          <p:cNvSpPr>
            <a:spLocks noGrp="1" noChangeArrowheads="1"/>
          </p:cNvSpPr>
          <p:nvPr>
            <p:ph type="ftr" sz="quarter" idx="12"/>
          </p:nvPr>
        </p:nvSpPr>
        <p:spPr/>
        <p:txBody>
          <a:bodyPr/>
          <a:lstStyle>
            <a:lvl1pPr>
              <a:defRPr/>
            </a:lvl1pPr>
          </a:lstStyle>
          <a:p>
            <a:pPr>
              <a:defRPr/>
            </a:pPr>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339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9075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43350"/>
            <a:ext cx="4038600" cy="219075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218"/>
          <p:cNvSpPr>
            <a:spLocks noGrp="1" noChangeArrowheads="1"/>
          </p:cNvSpPr>
          <p:nvPr>
            <p:ph type="sldNum" sz="quarter" idx="10"/>
          </p:nvPr>
        </p:nvSpPr>
        <p:spPr/>
        <p:txBody>
          <a:bodyPr/>
          <a:lstStyle>
            <a:lvl1pPr>
              <a:defRPr/>
            </a:lvl1pPr>
          </a:lstStyle>
          <a:p>
            <a:pPr>
              <a:defRPr/>
            </a:pPr>
            <a:fld id="{9EC4B0D3-03F4-46C8-9A57-5E564A86F1FE}" type="slidenum">
              <a:rPr lang="ru-RU"/>
              <a:pPr>
                <a:defRPr/>
              </a:pPr>
              <a:t>‹#›</a:t>
            </a:fld>
            <a:endParaRPr lang="ru-RU"/>
          </a:p>
        </p:txBody>
      </p:sp>
      <p:sp>
        <p:nvSpPr>
          <p:cNvPr id="7" name="Rectangle 220"/>
          <p:cNvSpPr>
            <a:spLocks noGrp="1" noChangeArrowheads="1"/>
          </p:cNvSpPr>
          <p:nvPr>
            <p:ph type="dt" sz="half" idx="11"/>
          </p:nvPr>
        </p:nvSpPr>
        <p:spPr/>
        <p:txBody>
          <a:bodyPr/>
          <a:lstStyle>
            <a:lvl1pPr>
              <a:defRPr/>
            </a:lvl1pPr>
          </a:lstStyle>
          <a:p>
            <a:pPr>
              <a:defRPr/>
            </a:pPr>
            <a:endParaRPr lang="ru-RU"/>
          </a:p>
        </p:txBody>
      </p:sp>
      <p:sp>
        <p:nvSpPr>
          <p:cNvPr id="8" name="Rectangle 221"/>
          <p:cNvSpPr>
            <a:spLocks noGrp="1" noChangeArrowheads="1"/>
          </p:cNvSpPr>
          <p:nvPr>
            <p:ph type="ftr" sz="quarter" idx="12"/>
          </p:nvPr>
        </p:nvSpPr>
        <p:spPr/>
        <p:txBody>
          <a:bodyPr/>
          <a:lstStyle>
            <a:lvl1pPr>
              <a:defRPr/>
            </a:lvl1pPr>
          </a:lstStyle>
          <a:p>
            <a:pPr>
              <a:defRPr/>
            </a:pPr>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946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218"/>
          <p:cNvSpPr>
            <a:spLocks noGrp="1" noChangeArrowheads="1"/>
          </p:cNvSpPr>
          <p:nvPr>
            <p:ph type="sldNum" sz="quarter" idx="10"/>
          </p:nvPr>
        </p:nvSpPr>
        <p:spPr/>
        <p:txBody>
          <a:bodyPr/>
          <a:lstStyle>
            <a:lvl1pPr>
              <a:defRPr/>
            </a:lvl1pPr>
          </a:lstStyle>
          <a:p>
            <a:pPr>
              <a:defRPr/>
            </a:pPr>
            <a:fld id="{4C115E6C-5A48-4C9C-9F57-FFE5CDF468DD}" type="slidenum">
              <a:rPr lang="ru-RU"/>
              <a:pPr>
                <a:defRPr/>
              </a:pPr>
              <a:t>‹#›</a:t>
            </a:fld>
            <a:endParaRPr lang="ru-RU"/>
          </a:p>
        </p:txBody>
      </p:sp>
      <p:sp>
        <p:nvSpPr>
          <p:cNvPr id="4" name="Rectangle 220"/>
          <p:cNvSpPr>
            <a:spLocks noGrp="1" noChangeArrowheads="1"/>
          </p:cNvSpPr>
          <p:nvPr>
            <p:ph type="dt" sz="half" idx="11"/>
          </p:nvPr>
        </p:nvSpPr>
        <p:spPr/>
        <p:txBody>
          <a:bodyPr/>
          <a:lstStyle>
            <a:lvl1pPr>
              <a:defRPr/>
            </a:lvl1pPr>
          </a:lstStyle>
          <a:p>
            <a:pPr>
              <a:defRPr/>
            </a:pPr>
            <a:endParaRPr lang="ru-RU"/>
          </a:p>
        </p:txBody>
      </p:sp>
      <p:sp>
        <p:nvSpPr>
          <p:cNvPr id="5" name="Rectangle 221"/>
          <p:cNvSpPr>
            <a:spLocks noGrp="1" noChangeArrowheads="1"/>
          </p:cNvSpPr>
          <p:nvPr>
            <p:ph type="ftr" sz="quarter" idx="12"/>
          </p:nvPr>
        </p:nvSpPr>
        <p:spPr/>
        <p:txBody>
          <a:bodyPr/>
          <a:lstStyle>
            <a:lvl1pPr>
              <a:defRPr/>
            </a:lvl1pPr>
          </a:lstStyle>
          <a:p>
            <a:pPr>
              <a:defRPr/>
            </a:pPr>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18"/>
          <p:cNvSpPr>
            <a:spLocks noGrp="1" noChangeArrowheads="1"/>
          </p:cNvSpPr>
          <p:nvPr>
            <p:ph type="sldNum" sz="quarter" idx="10"/>
          </p:nvPr>
        </p:nvSpPr>
        <p:spPr/>
        <p:txBody>
          <a:bodyPr/>
          <a:lstStyle>
            <a:lvl1pPr>
              <a:defRPr/>
            </a:lvl1pPr>
          </a:lstStyle>
          <a:p>
            <a:pPr>
              <a:defRPr/>
            </a:pPr>
            <a:fld id="{912C883D-7E46-4EEE-98C5-20B89BA79DBA}" type="slidenum">
              <a:rPr lang="ru-RU"/>
              <a:pPr>
                <a:defRPr/>
              </a:pPr>
              <a:t>‹#›</a:t>
            </a:fld>
            <a:endParaRPr lang="ru-RU"/>
          </a:p>
        </p:txBody>
      </p:sp>
      <p:sp>
        <p:nvSpPr>
          <p:cNvPr id="5" name="Rectangle 220"/>
          <p:cNvSpPr>
            <a:spLocks noGrp="1" noChangeArrowheads="1"/>
          </p:cNvSpPr>
          <p:nvPr>
            <p:ph type="dt" sz="half" idx="11"/>
          </p:nvPr>
        </p:nvSpPr>
        <p:spPr/>
        <p:txBody>
          <a:bodyPr/>
          <a:lstStyle>
            <a:lvl1pPr>
              <a:defRPr/>
            </a:lvl1pPr>
          </a:lstStyle>
          <a:p>
            <a:pPr>
              <a:defRPr/>
            </a:pPr>
            <a:endParaRPr lang="ru-RU"/>
          </a:p>
        </p:txBody>
      </p:sp>
      <p:sp>
        <p:nvSpPr>
          <p:cNvPr id="6" name="Rectangle 221"/>
          <p:cNvSpPr>
            <a:spLocks noGrp="1" noChangeArrowheads="1"/>
          </p:cNvSpPr>
          <p:nvPr>
            <p:ph type="ftr" sz="quarter" idx="12"/>
          </p:nvPr>
        </p:nvSpPr>
        <p:spPr/>
        <p:txBody>
          <a:bodyPr/>
          <a:lstStyle>
            <a:lvl1pPr>
              <a:defRPr/>
            </a:lvl1pPr>
          </a:lstStyle>
          <a:p>
            <a:pPr>
              <a:defRPr/>
            </a:pPr>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218"/>
          <p:cNvSpPr>
            <a:spLocks noGrp="1" noChangeArrowheads="1"/>
          </p:cNvSpPr>
          <p:nvPr>
            <p:ph type="sldNum" sz="quarter" idx="10"/>
          </p:nvPr>
        </p:nvSpPr>
        <p:spPr/>
        <p:txBody>
          <a:bodyPr/>
          <a:lstStyle>
            <a:lvl1pPr>
              <a:defRPr/>
            </a:lvl1pPr>
          </a:lstStyle>
          <a:p>
            <a:pPr>
              <a:defRPr/>
            </a:pPr>
            <a:fld id="{4E50FFF5-2EEB-4E02-B187-5C7B3CC6C381}" type="slidenum">
              <a:rPr lang="ru-RU"/>
              <a:pPr>
                <a:defRPr/>
              </a:pPr>
              <a:t>‹#›</a:t>
            </a:fld>
            <a:endParaRPr lang="ru-RU"/>
          </a:p>
        </p:txBody>
      </p:sp>
      <p:sp>
        <p:nvSpPr>
          <p:cNvPr id="5" name="Rectangle 220"/>
          <p:cNvSpPr>
            <a:spLocks noGrp="1" noChangeArrowheads="1"/>
          </p:cNvSpPr>
          <p:nvPr>
            <p:ph type="dt" sz="half" idx="11"/>
          </p:nvPr>
        </p:nvSpPr>
        <p:spPr/>
        <p:txBody>
          <a:bodyPr/>
          <a:lstStyle>
            <a:lvl1pPr>
              <a:defRPr/>
            </a:lvl1pPr>
          </a:lstStyle>
          <a:p>
            <a:pPr>
              <a:defRPr/>
            </a:pPr>
            <a:endParaRPr lang="ru-RU"/>
          </a:p>
        </p:txBody>
      </p:sp>
      <p:sp>
        <p:nvSpPr>
          <p:cNvPr id="6" name="Rectangle 221"/>
          <p:cNvSpPr>
            <a:spLocks noGrp="1" noChangeArrowheads="1"/>
          </p:cNvSpPr>
          <p:nvPr>
            <p:ph type="ftr" sz="quarter" idx="12"/>
          </p:nvPr>
        </p:nvSpPr>
        <p:spPr/>
        <p:txBody>
          <a:bodyPr/>
          <a:lstStyle>
            <a:lvl1pPr>
              <a:defRPr/>
            </a:lvl1pPr>
          </a:lstStyle>
          <a:p>
            <a:pPr>
              <a:defRPr/>
            </a:pPr>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218"/>
          <p:cNvSpPr>
            <a:spLocks noGrp="1" noChangeArrowheads="1"/>
          </p:cNvSpPr>
          <p:nvPr>
            <p:ph type="sldNum" sz="quarter" idx="10"/>
          </p:nvPr>
        </p:nvSpPr>
        <p:spPr/>
        <p:txBody>
          <a:bodyPr/>
          <a:lstStyle>
            <a:lvl1pPr>
              <a:defRPr/>
            </a:lvl1pPr>
          </a:lstStyle>
          <a:p>
            <a:pPr>
              <a:defRPr/>
            </a:pPr>
            <a:fld id="{53776DA5-E3E0-4A76-A2AB-F60EAC7A60C3}" type="slidenum">
              <a:rPr lang="ru-RU"/>
              <a:pPr>
                <a:defRPr/>
              </a:pPr>
              <a:t>‹#›</a:t>
            </a:fld>
            <a:endParaRPr lang="ru-RU"/>
          </a:p>
        </p:txBody>
      </p:sp>
      <p:sp>
        <p:nvSpPr>
          <p:cNvPr id="6" name="Rectangle 220"/>
          <p:cNvSpPr>
            <a:spLocks noGrp="1" noChangeArrowheads="1"/>
          </p:cNvSpPr>
          <p:nvPr>
            <p:ph type="dt" sz="half" idx="11"/>
          </p:nvPr>
        </p:nvSpPr>
        <p:spPr/>
        <p:txBody>
          <a:bodyPr/>
          <a:lstStyle>
            <a:lvl1pPr>
              <a:defRPr/>
            </a:lvl1pPr>
          </a:lstStyle>
          <a:p>
            <a:pPr>
              <a:defRPr/>
            </a:pPr>
            <a:endParaRPr lang="ru-RU"/>
          </a:p>
        </p:txBody>
      </p:sp>
      <p:sp>
        <p:nvSpPr>
          <p:cNvPr id="7" name="Rectangle 221"/>
          <p:cNvSpPr>
            <a:spLocks noGrp="1" noChangeArrowheads="1"/>
          </p:cNvSpPr>
          <p:nvPr>
            <p:ph type="ftr" sz="quarter" idx="12"/>
          </p:nvPr>
        </p:nvSpPr>
        <p:spPr/>
        <p:txBody>
          <a:bodyPr/>
          <a:lstStyle>
            <a:lvl1pPr>
              <a:defRPr/>
            </a:lvl1pPr>
          </a:lstStyle>
          <a:p>
            <a:pPr>
              <a:defRPr/>
            </a:pPr>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218"/>
          <p:cNvSpPr>
            <a:spLocks noGrp="1" noChangeArrowheads="1"/>
          </p:cNvSpPr>
          <p:nvPr>
            <p:ph type="sldNum" sz="quarter" idx="10"/>
          </p:nvPr>
        </p:nvSpPr>
        <p:spPr/>
        <p:txBody>
          <a:bodyPr/>
          <a:lstStyle>
            <a:lvl1pPr>
              <a:defRPr/>
            </a:lvl1pPr>
          </a:lstStyle>
          <a:p>
            <a:pPr>
              <a:defRPr/>
            </a:pPr>
            <a:fld id="{4DD11A16-5EA4-4578-8C01-6FF5A2B6EA23}" type="slidenum">
              <a:rPr lang="ru-RU"/>
              <a:pPr>
                <a:defRPr/>
              </a:pPr>
              <a:t>‹#›</a:t>
            </a:fld>
            <a:endParaRPr lang="ru-RU"/>
          </a:p>
        </p:txBody>
      </p:sp>
      <p:sp>
        <p:nvSpPr>
          <p:cNvPr id="8" name="Rectangle 220"/>
          <p:cNvSpPr>
            <a:spLocks noGrp="1" noChangeArrowheads="1"/>
          </p:cNvSpPr>
          <p:nvPr>
            <p:ph type="dt" sz="half" idx="11"/>
          </p:nvPr>
        </p:nvSpPr>
        <p:spPr/>
        <p:txBody>
          <a:bodyPr/>
          <a:lstStyle>
            <a:lvl1pPr>
              <a:defRPr/>
            </a:lvl1pPr>
          </a:lstStyle>
          <a:p>
            <a:pPr>
              <a:defRPr/>
            </a:pPr>
            <a:endParaRPr lang="ru-RU"/>
          </a:p>
        </p:txBody>
      </p:sp>
      <p:sp>
        <p:nvSpPr>
          <p:cNvPr id="9" name="Rectangle 221"/>
          <p:cNvSpPr>
            <a:spLocks noGrp="1" noChangeArrowheads="1"/>
          </p:cNvSpPr>
          <p:nvPr>
            <p:ph type="ftr" sz="quarter" idx="12"/>
          </p:nvPr>
        </p:nvSpPr>
        <p:spPr/>
        <p:txBody>
          <a:bodyPr/>
          <a:lstStyle>
            <a:lvl1pPr>
              <a:defRPr/>
            </a:lvl1pPr>
          </a:lstStyle>
          <a:p>
            <a:pPr>
              <a:defRPr/>
            </a:pPr>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218"/>
          <p:cNvSpPr>
            <a:spLocks noGrp="1" noChangeArrowheads="1"/>
          </p:cNvSpPr>
          <p:nvPr>
            <p:ph type="sldNum" sz="quarter" idx="10"/>
          </p:nvPr>
        </p:nvSpPr>
        <p:spPr/>
        <p:txBody>
          <a:bodyPr/>
          <a:lstStyle>
            <a:lvl1pPr>
              <a:defRPr/>
            </a:lvl1pPr>
          </a:lstStyle>
          <a:p>
            <a:pPr>
              <a:defRPr/>
            </a:pPr>
            <a:fld id="{F02BB263-6B05-4FBD-A1FB-DAE216228CEC}" type="slidenum">
              <a:rPr lang="ru-RU"/>
              <a:pPr>
                <a:defRPr/>
              </a:pPr>
              <a:t>‹#›</a:t>
            </a:fld>
            <a:endParaRPr lang="ru-RU"/>
          </a:p>
        </p:txBody>
      </p:sp>
      <p:sp>
        <p:nvSpPr>
          <p:cNvPr id="4" name="Rectangle 220"/>
          <p:cNvSpPr>
            <a:spLocks noGrp="1" noChangeArrowheads="1"/>
          </p:cNvSpPr>
          <p:nvPr>
            <p:ph type="dt" sz="half" idx="11"/>
          </p:nvPr>
        </p:nvSpPr>
        <p:spPr/>
        <p:txBody>
          <a:bodyPr/>
          <a:lstStyle>
            <a:lvl1pPr>
              <a:defRPr/>
            </a:lvl1pPr>
          </a:lstStyle>
          <a:p>
            <a:pPr>
              <a:defRPr/>
            </a:pPr>
            <a:endParaRPr lang="ru-RU"/>
          </a:p>
        </p:txBody>
      </p:sp>
      <p:sp>
        <p:nvSpPr>
          <p:cNvPr id="5" name="Rectangle 221"/>
          <p:cNvSpPr>
            <a:spLocks noGrp="1" noChangeArrowheads="1"/>
          </p:cNvSpPr>
          <p:nvPr>
            <p:ph type="ftr" sz="quarter" idx="12"/>
          </p:nvPr>
        </p:nvSpPr>
        <p:spPr/>
        <p:txBody>
          <a:bodyPr/>
          <a:lstStyle>
            <a:lvl1pPr>
              <a:defRPr/>
            </a:lvl1pPr>
          </a:lstStyle>
          <a:p>
            <a:pPr>
              <a:defRPr/>
            </a:pPr>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p:txBody>
          <a:bodyPr/>
          <a:lstStyle>
            <a:lvl1pPr>
              <a:defRPr/>
            </a:lvl1pPr>
          </a:lstStyle>
          <a:p>
            <a:pPr>
              <a:defRPr/>
            </a:pPr>
            <a:fld id="{BE99875F-2E58-41D2-B8E3-8433C6E969FC}" type="slidenum">
              <a:rPr lang="ru-RU"/>
              <a:pPr>
                <a:defRPr/>
              </a:pPr>
              <a:t>‹#›</a:t>
            </a:fld>
            <a:endParaRPr lang="ru-RU"/>
          </a:p>
        </p:txBody>
      </p:sp>
      <p:sp>
        <p:nvSpPr>
          <p:cNvPr id="3" name="Rectangle 220"/>
          <p:cNvSpPr>
            <a:spLocks noGrp="1" noChangeArrowheads="1"/>
          </p:cNvSpPr>
          <p:nvPr>
            <p:ph type="dt" sz="half" idx="11"/>
          </p:nvPr>
        </p:nvSpPr>
        <p:spPr/>
        <p:txBody>
          <a:bodyPr/>
          <a:lstStyle>
            <a:lvl1pPr>
              <a:defRPr/>
            </a:lvl1pPr>
          </a:lstStyle>
          <a:p>
            <a:pPr>
              <a:defRPr/>
            </a:pPr>
            <a:endParaRPr lang="ru-RU"/>
          </a:p>
        </p:txBody>
      </p:sp>
      <p:sp>
        <p:nvSpPr>
          <p:cNvPr id="4" name="Rectangle 221"/>
          <p:cNvSpPr>
            <a:spLocks noGrp="1" noChangeArrowheads="1"/>
          </p:cNvSpPr>
          <p:nvPr>
            <p:ph type="ftr" sz="quarter" idx="12"/>
          </p:nvPr>
        </p:nvSpPr>
        <p:spPr/>
        <p:txBody>
          <a:bodyPr/>
          <a:lstStyle>
            <a:lvl1pPr>
              <a:defRPr/>
            </a:lvl1pPr>
          </a:lstStyle>
          <a:p>
            <a:pPr>
              <a:defRPr/>
            </a:pPr>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218"/>
          <p:cNvSpPr>
            <a:spLocks noGrp="1" noChangeArrowheads="1"/>
          </p:cNvSpPr>
          <p:nvPr>
            <p:ph type="sldNum" sz="quarter" idx="10"/>
          </p:nvPr>
        </p:nvSpPr>
        <p:spPr/>
        <p:txBody>
          <a:bodyPr/>
          <a:lstStyle>
            <a:lvl1pPr>
              <a:defRPr/>
            </a:lvl1pPr>
          </a:lstStyle>
          <a:p>
            <a:pPr>
              <a:defRPr/>
            </a:pPr>
            <a:fld id="{62092D0F-CF1B-4AE3-9B3E-F3840D0A8E45}" type="slidenum">
              <a:rPr lang="ru-RU"/>
              <a:pPr>
                <a:defRPr/>
              </a:pPr>
              <a:t>‹#›</a:t>
            </a:fld>
            <a:endParaRPr lang="ru-RU"/>
          </a:p>
        </p:txBody>
      </p:sp>
      <p:sp>
        <p:nvSpPr>
          <p:cNvPr id="6" name="Rectangle 220"/>
          <p:cNvSpPr>
            <a:spLocks noGrp="1" noChangeArrowheads="1"/>
          </p:cNvSpPr>
          <p:nvPr>
            <p:ph type="dt" sz="half" idx="11"/>
          </p:nvPr>
        </p:nvSpPr>
        <p:spPr/>
        <p:txBody>
          <a:bodyPr/>
          <a:lstStyle>
            <a:lvl1pPr>
              <a:defRPr/>
            </a:lvl1pPr>
          </a:lstStyle>
          <a:p>
            <a:pPr>
              <a:defRPr/>
            </a:pPr>
            <a:endParaRPr lang="ru-RU"/>
          </a:p>
        </p:txBody>
      </p:sp>
      <p:sp>
        <p:nvSpPr>
          <p:cNvPr id="7" name="Rectangle 221"/>
          <p:cNvSpPr>
            <a:spLocks noGrp="1" noChangeArrowheads="1"/>
          </p:cNvSpPr>
          <p:nvPr>
            <p:ph type="ftr" sz="quarter" idx="12"/>
          </p:nvPr>
        </p:nvSpPr>
        <p:spPr/>
        <p:txBody>
          <a:bodyPr/>
          <a:lstStyle>
            <a:lvl1pPr>
              <a:defRPr/>
            </a:lvl1pPr>
          </a:lstStyle>
          <a:p>
            <a:pPr>
              <a:defRPr/>
            </a:pPr>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218"/>
          <p:cNvSpPr>
            <a:spLocks noGrp="1" noChangeArrowheads="1"/>
          </p:cNvSpPr>
          <p:nvPr>
            <p:ph type="sldNum" sz="quarter" idx="10"/>
          </p:nvPr>
        </p:nvSpPr>
        <p:spPr/>
        <p:txBody>
          <a:bodyPr/>
          <a:lstStyle>
            <a:lvl1pPr>
              <a:defRPr/>
            </a:lvl1pPr>
          </a:lstStyle>
          <a:p>
            <a:pPr>
              <a:defRPr/>
            </a:pPr>
            <a:fld id="{E6DBA0D5-FFB5-437A-B80F-53CBE50F47FE}" type="slidenum">
              <a:rPr lang="ru-RU"/>
              <a:pPr>
                <a:defRPr/>
              </a:pPr>
              <a:t>‹#›</a:t>
            </a:fld>
            <a:endParaRPr lang="ru-RU"/>
          </a:p>
        </p:txBody>
      </p:sp>
      <p:sp>
        <p:nvSpPr>
          <p:cNvPr id="6" name="Rectangle 220"/>
          <p:cNvSpPr>
            <a:spLocks noGrp="1" noChangeArrowheads="1"/>
          </p:cNvSpPr>
          <p:nvPr>
            <p:ph type="dt" sz="half" idx="11"/>
          </p:nvPr>
        </p:nvSpPr>
        <p:spPr/>
        <p:txBody>
          <a:bodyPr/>
          <a:lstStyle>
            <a:lvl1pPr>
              <a:defRPr/>
            </a:lvl1pPr>
          </a:lstStyle>
          <a:p>
            <a:pPr>
              <a:defRPr/>
            </a:pPr>
            <a:endParaRPr lang="ru-RU"/>
          </a:p>
        </p:txBody>
      </p:sp>
      <p:sp>
        <p:nvSpPr>
          <p:cNvPr id="7" name="Rectangle 221"/>
          <p:cNvSpPr>
            <a:spLocks noGrp="1" noChangeArrowheads="1"/>
          </p:cNvSpPr>
          <p:nvPr>
            <p:ph type="ftr" sz="quarter" idx="12"/>
          </p:nvPr>
        </p:nvSpPr>
        <p:spPr/>
        <p:txBody>
          <a:bodyPr/>
          <a:lstStyle>
            <a:lvl1pPr>
              <a:defRPr/>
            </a:lvl1pPr>
          </a:lstStyle>
          <a:p>
            <a:pPr>
              <a:defRPr/>
            </a:pPr>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96888" y="1308100"/>
            <a:ext cx="10429876" cy="5908675"/>
            <a:chOff x="-313" y="824"/>
            <a:chExt cx="6570" cy="3722"/>
          </a:xfrm>
        </p:grpSpPr>
        <p:sp>
          <p:nvSpPr>
            <p:cNvPr id="159747"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ru-RU" sz="1800" b="0">
                <a:effectLst>
                  <a:outerShdw blurRad="38100" dist="38100" dir="2700000" algn="tl">
                    <a:srgbClr val="000000"/>
                  </a:outerShdw>
                </a:effectLst>
                <a:latin typeface="Arial" charset="0"/>
              </a:endParaRPr>
            </a:p>
          </p:txBody>
        </p:sp>
        <p:sp>
          <p:nvSpPr>
            <p:cNvPr id="159748"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ru-RU" sz="1800" b="0">
                <a:effectLst>
                  <a:outerShdw blurRad="38100" dist="38100" dir="2700000" algn="tl">
                    <a:srgbClr val="000000"/>
                  </a:outerShdw>
                </a:effectLst>
                <a:latin typeface="Arial" charset="0"/>
              </a:endParaRPr>
            </a:p>
          </p:txBody>
        </p:sp>
        <p:sp>
          <p:nvSpPr>
            <p:cNvPr id="159749"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ru-RU" sz="1800" b="0">
                <a:effectLst>
                  <a:outerShdw blurRad="38100" dist="38100" dir="2700000" algn="tl">
                    <a:srgbClr val="000000"/>
                  </a:outerShdw>
                </a:effectLst>
                <a:latin typeface="Arial" charset="0"/>
              </a:endParaRPr>
            </a:p>
          </p:txBody>
        </p:sp>
        <p:sp>
          <p:nvSpPr>
            <p:cNvPr id="159750"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ru-RU" sz="1800" b="0">
                <a:effectLst>
                  <a:outerShdw blurRad="38100" dist="38100" dir="2700000" algn="tl">
                    <a:srgbClr val="000000"/>
                  </a:outerShdw>
                </a:effectLst>
                <a:latin typeface="Arial" charset="0"/>
              </a:endParaRPr>
            </a:p>
          </p:txBody>
        </p:sp>
        <p:sp>
          <p:nvSpPr>
            <p:cNvPr id="159751"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ru-RU" sz="1800" b="0">
                <a:effectLst>
                  <a:outerShdw blurRad="38100" dist="38100" dir="2700000" algn="tl">
                    <a:srgbClr val="000000"/>
                  </a:outerShdw>
                </a:effectLst>
                <a:latin typeface="Arial" charset="0"/>
              </a:endParaRPr>
            </a:p>
          </p:txBody>
        </p:sp>
        <p:sp>
          <p:nvSpPr>
            <p:cNvPr id="159752"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ru-RU" sz="1800" b="0">
                <a:effectLst>
                  <a:outerShdw blurRad="38100" dist="38100" dir="2700000" algn="tl">
                    <a:srgbClr val="000000"/>
                  </a:outerShdw>
                </a:effectLst>
                <a:latin typeface="Arial" charset="0"/>
              </a:endParaRPr>
            </a:p>
          </p:txBody>
        </p:sp>
        <p:sp>
          <p:nvSpPr>
            <p:cNvPr id="159753"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ru-RU" sz="1800" b="0">
                <a:effectLst>
                  <a:outerShdw blurRad="38100" dist="38100" dir="2700000" algn="tl">
                    <a:srgbClr val="000000"/>
                  </a:outerShdw>
                </a:effectLst>
                <a:latin typeface="Arial" charset="0"/>
              </a:endParaRPr>
            </a:p>
          </p:txBody>
        </p:sp>
        <p:sp>
          <p:nvSpPr>
            <p:cNvPr id="159754"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defRPr/>
              </a:pPr>
              <a:endParaRPr lang="ru-RU" sz="1800" b="0">
                <a:effectLst>
                  <a:outerShdw blurRad="38100" dist="38100" dir="2700000" algn="tl">
                    <a:srgbClr val="000000"/>
                  </a:outerShdw>
                </a:effectLst>
                <a:latin typeface="Arial" charset="0"/>
              </a:endParaRPr>
            </a:p>
          </p:txBody>
        </p:sp>
        <p:sp>
          <p:nvSpPr>
            <p:cNvPr id="159755"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defRPr/>
              </a:pPr>
              <a:endParaRPr lang="ru-RU" sz="1800" b="0">
                <a:effectLst>
                  <a:outerShdw blurRad="38100" dist="38100" dir="2700000" algn="tl">
                    <a:srgbClr val="000000"/>
                  </a:outerShdw>
                </a:effectLst>
                <a:latin typeface="Arial" charset="0"/>
              </a:endParaRPr>
            </a:p>
          </p:txBody>
        </p:sp>
        <p:sp>
          <p:nvSpPr>
            <p:cNvPr id="159756"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defRPr/>
              </a:pPr>
              <a:endParaRPr lang="ru-RU" sz="1800" b="0">
                <a:effectLst>
                  <a:outerShdw blurRad="38100" dist="38100" dir="2700000" algn="tl">
                    <a:srgbClr val="000000"/>
                  </a:outerShdw>
                </a:effectLst>
                <a:latin typeface="Arial" charset="0"/>
              </a:endParaRPr>
            </a:p>
          </p:txBody>
        </p:sp>
        <p:sp>
          <p:nvSpPr>
            <p:cNvPr id="159757"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defRPr/>
              </a:pPr>
              <a:endParaRPr lang="ru-RU" sz="1800" b="0">
                <a:effectLst>
                  <a:outerShdw blurRad="38100" dist="38100" dir="2700000" algn="tl">
                    <a:srgbClr val="000000"/>
                  </a:outerShdw>
                </a:effectLst>
                <a:latin typeface="Arial" charset="0"/>
              </a:endParaRPr>
            </a:p>
          </p:txBody>
        </p:sp>
        <p:sp>
          <p:nvSpPr>
            <p:cNvPr id="159758"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defRPr/>
              </a:pPr>
              <a:endParaRPr lang="ru-RU" sz="1800" b="0">
                <a:effectLst>
                  <a:outerShdw blurRad="38100" dist="38100" dir="2700000" algn="tl">
                    <a:srgbClr val="000000"/>
                  </a:outerShdw>
                </a:effectLst>
                <a:latin typeface="Arial" charset="0"/>
              </a:endParaRPr>
            </a:p>
          </p:txBody>
        </p:sp>
        <p:sp>
          <p:nvSpPr>
            <p:cNvPr id="159759"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defRPr/>
              </a:pPr>
              <a:endParaRPr lang="ru-RU" sz="1800" b="0">
                <a:effectLst>
                  <a:outerShdw blurRad="38100" dist="38100" dir="2700000" algn="tl">
                    <a:srgbClr val="000000"/>
                  </a:outerShdw>
                </a:effectLst>
                <a:latin typeface="Arial" charset="0"/>
              </a:endParaRPr>
            </a:p>
          </p:txBody>
        </p:sp>
        <p:sp>
          <p:nvSpPr>
            <p:cNvPr id="159760"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defRPr/>
              </a:pPr>
              <a:endParaRPr lang="ru-RU" sz="1800" b="0">
                <a:effectLst>
                  <a:outerShdw blurRad="38100" dist="38100" dir="2700000" algn="tl">
                    <a:srgbClr val="000000"/>
                  </a:outerShdw>
                </a:effectLst>
                <a:latin typeface="Arial" charset="0"/>
              </a:endParaRPr>
            </a:p>
          </p:txBody>
        </p:sp>
        <p:sp>
          <p:nvSpPr>
            <p:cNvPr id="159761"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defRPr/>
              </a:pPr>
              <a:endParaRPr lang="ru-RU" sz="1800" b="0">
                <a:effectLst>
                  <a:outerShdw blurRad="38100" dist="38100" dir="2700000" algn="tl">
                    <a:srgbClr val="000000"/>
                  </a:outerShdw>
                </a:effectLst>
                <a:latin typeface="Arial" charset="0"/>
              </a:endParaRPr>
            </a:p>
          </p:txBody>
        </p:sp>
        <p:sp>
          <p:nvSpPr>
            <p:cNvPr id="159762"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defRPr/>
              </a:pPr>
              <a:endParaRPr lang="ru-RU" sz="1800" b="0">
                <a:effectLst>
                  <a:outerShdw blurRad="38100" dist="38100" dir="2700000" algn="tl">
                    <a:srgbClr val="000000"/>
                  </a:outerShdw>
                </a:effectLst>
                <a:latin typeface="Arial" charset="0"/>
              </a:endParaRPr>
            </a:p>
          </p:txBody>
        </p:sp>
        <p:sp>
          <p:nvSpPr>
            <p:cNvPr id="159763"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defRPr/>
              </a:pPr>
              <a:endParaRPr lang="ru-RU" sz="1800" b="0">
                <a:effectLst>
                  <a:outerShdw blurRad="38100" dist="38100" dir="2700000" algn="tl">
                    <a:srgbClr val="000000"/>
                  </a:outerShdw>
                </a:effectLst>
                <a:latin typeface="Arial" charset="0"/>
              </a:endParaRPr>
            </a:p>
          </p:txBody>
        </p:sp>
        <p:sp>
          <p:nvSpPr>
            <p:cNvPr id="159764"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defRPr/>
              </a:pPr>
              <a:endParaRPr lang="ru-RU" sz="1800" b="0">
                <a:effectLst>
                  <a:outerShdw blurRad="38100" dist="38100" dir="2700000" algn="tl">
                    <a:srgbClr val="000000"/>
                  </a:outerShdw>
                </a:effectLst>
                <a:latin typeface="Arial" charset="0"/>
              </a:endParaRPr>
            </a:p>
          </p:txBody>
        </p:sp>
        <p:sp>
          <p:nvSpPr>
            <p:cNvPr id="159765"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defRPr/>
              </a:pPr>
              <a:endParaRPr lang="ru-RU" sz="1800" b="0">
                <a:effectLst>
                  <a:outerShdw blurRad="38100" dist="38100" dir="2700000" algn="tl">
                    <a:srgbClr val="000000"/>
                  </a:outerShdw>
                </a:effectLst>
                <a:latin typeface="Arial" charset="0"/>
              </a:endParaRPr>
            </a:p>
          </p:txBody>
        </p:sp>
        <p:sp>
          <p:nvSpPr>
            <p:cNvPr id="159766"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defRPr/>
              </a:pPr>
              <a:endParaRPr lang="ru-RU" sz="1800" b="0">
                <a:effectLst>
                  <a:outerShdw blurRad="38100" dist="38100" dir="2700000" algn="tl">
                    <a:srgbClr val="000000"/>
                  </a:outerShdw>
                </a:effectLst>
                <a:latin typeface="Arial" charset="0"/>
              </a:endParaRPr>
            </a:p>
          </p:txBody>
        </p:sp>
        <p:sp>
          <p:nvSpPr>
            <p:cNvPr id="159767"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defRPr/>
              </a:pPr>
              <a:endParaRPr lang="ru-RU" sz="1800" b="0">
                <a:effectLst>
                  <a:outerShdw blurRad="38100" dist="38100" dir="2700000" algn="tl">
                    <a:srgbClr val="000000"/>
                  </a:outerShdw>
                </a:effectLst>
                <a:latin typeface="Arial" charset="0"/>
              </a:endParaRPr>
            </a:p>
          </p:txBody>
        </p:sp>
        <p:sp>
          <p:nvSpPr>
            <p:cNvPr id="159768"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defRPr/>
              </a:pPr>
              <a:endParaRPr lang="ru-RU" sz="1800" b="0">
                <a:effectLst>
                  <a:outerShdw blurRad="38100" dist="38100" dir="2700000" algn="tl">
                    <a:srgbClr val="000000"/>
                  </a:outerShdw>
                </a:effectLst>
                <a:latin typeface="Arial" charset="0"/>
              </a:endParaRPr>
            </a:p>
          </p:txBody>
        </p:sp>
        <p:sp>
          <p:nvSpPr>
            <p:cNvPr id="159769"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defRPr/>
              </a:pPr>
              <a:endParaRPr lang="ru-RU" sz="1800" b="0">
                <a:effectLst>
                  <a:outerShdw blurRad="38100" dist="38100" dir="2700000" algn="tl">
                    <a:srgbClr val="000000"/>
                  </a:outerShdw>
                </a:effectLst>
                <a:latin typeface="Arial" charset="0"/>
              </a:endParaRPr>
            </a:p>
          </p:txBody>
        </p:sp>
        <p:sp>
          <p:nvSpPr>
            <p:cNvPr id="159770"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defRPr/>
              </a:pPr>
              <a:endParaRPr lang="ru-RU" sz="1800" b="0">
                <a:effectLst>
                  <a:outerShdw blurRad="38100" dist="38100" dir="2700000" algn="tl">
                    <a:srgbClr val="000000"/>
                  </a:outerShdw>
                </a:effectLst>
                <a:latin typeface="Arial" charset="0"/>
              </a:endParaRPr>
            </a:p>
          </p:txBody>
        </p:sp>
        <p:sp>
          <p:nvSpPr>
            <p:cNvPr id="159771"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defRPr/>
              </a:pPr>
              <a:endParaRPr lang="ru-RU" sz="1800" b="0">
                <a:effectLst>
                  <a:outerShdw blurRad="38100" dist="38100" dir="2700000" algn="tl">
                    <a:srgbClr val="000000"/>
                  </a:outerShdw>
                </a:effectLst>
                <a:latin typeface="Arial" charset="0"/>
              </a:endParaRPr>
            </a:p>
          </p:txBody>
        </p:sp>
        <p:sp>
          <p:nvSpPr>
            <p:cNvPr id="159772"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defRPr/>
              </a:pPr>
              <a:endParaRPr lang="ru-RU" sz="1800" b="0">
                <a:effectLst>
                  <a:outerShdw blurRad="38100" dist="38100" dir="2700000" algn="tl">
                    <a:srgbClr val="000000"/>
                  </a:outerShdw>
                </a:effectLst>
                <a:latin typeface="Arial" charset="0"/>
              </a:endParaRPr>
            </a:p>
          </p:txBody>
        </p:sp>
        <p:sp>
          <p:nvSpPr>
            <p:cNvPr id="159773"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defRPr/>
              </a:pPr>
              <a:endParaRPr lang="ru-RU" sz="1800" b="0">
                <a:effectLst>
                  <a:outerShdw blurRad="38100" dist="38100" dir="2700000" algn="tl">
                    <a:srgbClr val="000000"/>
                  </a:outerShdw>
                </a:effectLst>
                <a:latin typeface="Arial" charset="0"/>
              </a:endParaRPr>
            </a:p>
          </p:txBody>
        </p:sp>
        <p:sp>
          <p:nvSpPr>
            <p:cNvPr id="159774"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defRPr/>
              </a:pPr>
              <a:endParaRPr lang="ru-RU" sz="1800" b="0">
                <a:effectLst>
                  <a:outerShdw blurRad="38100" dist="38100" dir="2700000" algn="tl">
                    <a:srgbClr val="000000"/>
                  </a:outerShdw>
                </a:effectLst>
                <a:latin typeface="Arial" charset="0"/>
              </a:endParaRPr>
            </a:p>
          </p:txBody>
        </p:sp>
        <p:sp>
          <p:nvSpPr>
            <p:cNvPr id="159775"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defRPr/>
              </a:pPr>
              <a:endParaRPr lang="ru-RU" sz="1800" b="0">
                <a:effectLst>
                  <a:outerShdw blurRad="38100" dist="38100" dir="2700000" algn="tl">
                    <a:srgbClr val="000000"/>
                  </a:outerShdw>
                </a:effectLst>
                <a:latin typeface="Arial" charset="0"/>
              </a:endParaRPr>
            </a:p>
          </p:txBody>
        </p:sp>
        <p:sp>
          <p:nvSpPr>
            <p:cNvPr id="159776"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defRPr/>
              </a:pPr>
              <a:endParaRPr lang="ru-RU" sz="1800" b="0">
                <a:effectLst>
                  <a:outerShdw blurRad="38100" dist="38100" dir="2700000" algn="tl">
                    <a:srgbClr val="000000"/>
                  </a:outerShdw>
                </a:effectLst>
                <a:latin typeface="Arial" charset="0"/>
              </a:endParaRPr>
            </a:p>
          </p:txBody>
        </p:sp>
        <p:sp>
          <p:nvSpPr>
            <p:cNvPr id="159777"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defRPr/>
              </a:pPr>
              <a:endParaRPr lang="ru-RU" sz="1800" b="0">
                <a:effectLst>
                  <a:outerShdw blurRad="38100" dist="38100" dir="2700000" algn="tl">
                    <a:srgbClr val="000000"/>
                  </a:outerShdw>
                </a:effectLst>
                <a:latin typeface="Arial" charset="0"/>
              </a:endParaRPr>
            </a:p>
          </p:txBody>
        </p:sp>
        <p:sp>
          <p:nvSpPr>
            <p:cNvPr id="159778"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defRPr/>
              </a:pPr>
              <a:endParaRPr lang="ru-RU" sz="1800" b="0">
                <a:effectLst>
                  <a:outerShdw blurRad="38100" dist="38100" dir="2700000" algn="tl">
                    <a:srgbClr val="000000"/>
                  </a:outerShdw>
                </a:effectLst>
                <a:latin typeface="Arial" charset="0"/>
              </a:endParaRPr>
            </a:p>
          </p:txBody>
        </p:sp>
        <p:sp>
          <p:nvSpPr>
            <p:cNvPr id="159779"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ru-RU"/>
            </a:p>
          </p:txBody>
        </p:sp>
        <p:sp>
          <p:nvSpPr>
            <p:cNvPr id="159780"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ru-RU"/>
            </a:p>
          </p:txBody>
        </p:sp>
        <p:sp>
          <p:nvSpPr>
            <p:cNvPr id="159781"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ru-RU"/>
            </a:p>
          </p:txBody>
        </p:sp>
        <p:sp>
          <p:nvSpPr>
            <p:cNvPr id="159782"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ru-RU"/>
            </a:p>
          </p:txBody>
        </p:sp>
        <p:sp>
          <p:nvSpPr>
            <p:cNvPr id="159783"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ru-RU"/>
            </a:p>
          </p:txBody>
        </p:sp>
        <p:sp>
          <p:nvSpPr>
            <p:cNvPr id="159784"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ru-RU"/>
            </a:p>
          </p:txBody>
        </p:sp>
        <p:sp>
          <p:nvSpPr>
            <p:cNvPr id="159785"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ru-RU"/>
            </a:p>
          </p:txBody>
        </p:sp>
        <p:sp>
          <p:nvSpPr>
            <p:cNvPr id="159786"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ru-RU"/>
            </a:p>
          </p:txBody>
        </p:sp>
        <p:sp>
          <p:nvSpPr>
            <p:cNvPr id="159787"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ru-RU"/>
            </a:p>
          </p:txBody>
        </p:sp>
        <p:sp>
          <p:nvSpPr>
            <p:cNvPr id="159788"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ru-RU"/>
            </a:p>
          </p:txBody>
        </p:sp>
        <p:sp>
          <p:nvSpPr>
            <p:cNvPr id="159789"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ru-RU"/>
            </a:p>
          </p:txBody>
        </p:sp>
        <p:sp>
          <p:nvSpPr>
            <p:cNvPr id="159790"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ru-RU"/>
            </a:p>
          </p:txBody>
        </p:sp>
        <p:sp>
          <p:nvSpPr>
            <p:cNvPr id="159791"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ru-RU"/>
            </a:p>
          </p:txBody>
        </p:sp>
        <p:sp>
          <p:nvSpPr>
            <p:cNvPr id="159792"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ru-RU"/>
            </a:p>
          </p:txBody>
        </p:sp>
        <p:sp>
          <p:nvSpPr>
            <p:cNvPr id="159793"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ru-RU"/>
            </a:p>
          </p:txBody>
        </p:sp>
        <p:sp>
          <p:nvSpPr>
            <p:cNvPr id="159794"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ru-RU"/>
            </a:p>
          </p:txBody>
        </p:sp>
        <p:sp>
          <p:nvSpPr>
            <p:cNvPr id="159795"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ru-RU"/>
            </a:p>
          </p:txBody>
        </p:sp>
        <p:sp>
          <p:nvSpPr>
            <p:cNvPr id="159796"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ru-RU"/>
            </a:p>
          </p:txBody>
        </p:sp>
        <p:sp>
          <p:nvSpPr>
            <p:cNvPr id="159797"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ru-RU"/>
            </a:p>
          </p:txBody>
        </p:sp>
        <p:sp>
          <p:nvSpPr>
            <p:cNvPr id="159798"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ru-RU"/>
            </a:p>
          </p:txBody>
        </p:sp>
        <p:sp>
          <p:nvSpPr>
            <p:cNvPr id="159799"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ru-RU"/>
            </a:p>
          </p:txBody>
        </p:sp>
        <p:sp>
          <p:nvSpPr>
            <p:cNvPr id="159800"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ru-RU"/>
            </a:p>
          </p:txBody>
        </p:sp>
        <p:sp>
          <p:nvSpPr>
            <p:cNvPr id="159801"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ru-RU"/>
            </a:p>
          </p:txBody>
        </p:sp>
        <p:sp>
          <p:nvSpPr>
            <p:cNvPr id="159802"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ru-RU"/>
            </a:p>
          </p:txBody>
        </p:sp>
        <p:sp>
          <p:nvSpPr>
            <p:cNvPr id="159803"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ru-RU"/>
            </a:p>
          </p:txBody>
        </p:sp>
        <p:sp>
          <p:nvSpPr>
            <p:cNvPr id="159804"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ru-RU"/>
            </a:p>
          </p:txBody>
        </p:sp>
        <p:sp>
          <p:nvSpPr>
            <p:cNvPr id="159805"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ru-RU"/>
            </a:p>
          </p:txBody>
        </p:sp>
        <p:sp>
          <p:nvSpPr>
            <p:cNvPr id="159806"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ru-RU"/>
            </a:p>
          </p:txBody>
        </p:sp>
        <p:sp>
          <p:nvSpPr>
            <p:cNvPr id="159807"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ru-RU"/>
            </a:p>
          </p:txBody>
        </p:sp>
        <p:sp>
          <p:nvSpPr>
            <p:cNvPr id="159808"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159809"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159810"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159811"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ru-RU"/>
            </a:p>
          </p:txBody>
        </p:sp>
        <p:sp>
          <p:nvSpPr>
            <p:cNvPr id="159812"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ru-RU"/>
            </a:p>
          </p:txBody>
        </p:sp>
        <p:sp>
          <p:nvSpPr>
            <p:cNvPr id="159813"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ru-RU"/>
            </a:p>
          </p:txBody>
        </p:sp>
        <p:sp>
          <p:nvSpPr>
            <p:cNvPr id="159814"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ru-RU"/>
            </a:p>
          </p:txBody>
        </p:sp>
        <p:sp>
          <p:nvSpPr>
            <p:cNvPr id="159815"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ru-RU"/>
            </a:p>
          </p:txBody>
        </p:sp>
        <p:sp>
          <p:nvSpPr>
            <p:cNvPr id="159816"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ru-RU"/>
            </a:p>
          </p:txBody>
        </p:sp>
        <p:sp>
          <p:nvSpPr>
            <p:cNvPr id="159817"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159818"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159819"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159820"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159821"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ru-RU"/>
            </a:p>
          </p:txBody>
        </p:sp>
        <p:sp>
          <p:nvSpPr>
            <p:cNvPr id="159822"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159823"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159824"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159825"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159826"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ru-RU"/>
            </a:p>
          </p:txBody>
        </p:sp>
        <p:sp>
          <p:nvSpPr>
            <p:cNvPr id="159827"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ru-RU"/>
            </a:p>
          </p:txBody>
        </p:sp>
        <p:sp>
          <p:nvSpPr>
            <p:cNvPr id="159828"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829"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ru-RU"/>
            </a:p>
          </p:txBody>
        </p:sp>
        <p:sp>
          <p:nvSpPr>
            <p:cNvPr id="159830"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ru-RU"/>
            </a:p>
          </p:txBody>
        </p:sp>
        <p:sp>
          <p:nvSpPr>
            <p:cNvPr id="159831"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ru-RU"/>
            </a:p>
          </p:txBody>
        </p:sp>
        <p:sp>
          <p:nvSpPr>
            <p:cNvPr id="159832"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159833"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159834"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159835"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159836"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ru-RU"/>
            </a:p>
          </p:txBody>
        </p:sp>
        <p:sp>
          <p:nvSpPr>
            <p:cNvPr id="159837"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ru-RU"/>
            </a:p>
          </p:txBody>
        </p:sp>
        <p:sp>
          <p:nvSpPr>
            <p:cNvPr id="159838"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ru-RU"/>
            </a:p>
          </p:txBody>
        </p:sp>
        <p:sp>
          <p:nvSpPr>
            <p:cNvPr id="159839"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ru-RU"/>
            </a:p>
          </p:txBody>
        </p:sp>
        <p:sp>
          <p:nvSpPr>
            <p:cNvPr id="159840"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ru-RU"/>
            </a:p>
          </p:txBody>
        </p:sp>
        <p:sp>
          <p:nvSpPr>
            <p:cNvPr id="159841"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ru-RU"/>
            </a:p>
          </p:txBody>
        </p:sp>
        <p:sp>
          <p:nvSpPr>
            <p:cNvPr id="159842"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ru-RU"/>
            </a:p>
          </p:txBody>
        </p:sp>
        <p:sp>
          <p:nvSpPr>
            <p:cNvPr id="159843"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ru-RU"/>
            </a:p>
          </p:txBody>
        </p:sp>
        <p:sp>
          <p:nvSpPr>
            <p:cNvPr id="159844"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ru-RU"/>
            </a:p>
          </p:txBody>
        </p:sp>
        <p:sp>
          <p:nvSpPr>
            <p:cNvPr id="159845"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ru-RU"/>
            </a:p>
          </p:txBody>
        </p:sp>
        <p:sp>
          <p:nvSpPr>
            <p:cNvPr id="159846"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ru-RU"/>
            </a:p>
          </p:txBody>
        </p:sp>
        <p:sp>
          <p:nvSpPr>
            <p:cNvPr id="159847"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ru-RU"/>
            </a:p>
          </p:txBody>
        </p:sp>
        <p:sp>
          <p:nvSpPr>
            <p:cNvPr id="159848"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ru-RU"/>
            </a:p>
          </p:txBody>
        </p:sp>
        <p:sp>
          <p:nvSpPr>
            <p:cNvPr id="159849"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ru-RU"/>
            </a:p>
          </p:txBody>
        </p:sp>
        <p:sp>
          <p:nvSpPr>
            <p:cNvPr id="159850"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ru-RU"/>
            </a:p>
          </p:txBody>
        </p:sp>
        <p:sp>
          <p:nvSpPr>
            <p:cNvPr id="159851"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ru-RU"/>
            </a:p>
          </p:txBody>
        </p:sp>
        <p:sp>
          <p:nvSpPr>
            <p:cNvPr id="159852"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ru-RU"/>
            </a:p>
          </p:txBody>
        </p:sp>
        <p:sp>
          <p:nvSpPr>
            <p:cNvPr id="159853"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ru-RU"/>
            </a:p>
          </p:txBody>
        </p:sp>
        <p:sp>
          <p:nvSpPr>
            <p:cNvPr id="159854"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ru-RU"/>
            </a:p>
          </p:txBody>
        </p:sp>
        <p:sp>
          <p:nvSpPr>
            <p:cNvPr id="159855"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ru-RU"/>
            </a:p>
          </p:txBody>
        </p:sp>
        <p:sp>
          <p:nvSpPr>
            <p:cNvPr id="159856"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ru-RU"/>
            </a:p>
          </p:txBody>
        </p:sp>
        <p:sp>
          <p:nvSpPr>
            <p:cNvPr id="159857"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ru-RU"/>
            </a:p>
          </p:txBody>
        </p:sp>
        <p:sp>
          <p:nvSpPr>
            <p:cNvPr id="159858"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159859"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159860"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ru-RU"/>
            </a:p>
          </p:txBody>
        </p:sp>
        <p:sp>
          <p:nvSpPr>
            <p:cNvPr id="159861"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ru-RU"/>
            </a:p>
          </p:txBody>
        </p:sp>
        <p:sp>
          <p:nvSpPr>
            <p:cNvPr id="159862"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159863"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ru-RU"/>
            </a:p>
          </p:txBody>
        </p:sp>
        <p:sp>
          <p:nvSpPr>
            <p:cNvPr id="159864"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865"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866"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867"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ru-RU"/>
            </a:p>
          </p:txBody>
        </p:sp>
        <p:sp>
          <p:nvSpPr>
            <p:cNvPr id="159868"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ru-RU"/>
            </a:p>
          </p:txBody>
        </p:sp>
        <p:sp>
          <p:nvSpPr>
            <p:cNvPr id="159869"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ru-RU"/>
            </a:p>
          </p:txBody>
        </p:sp>
        <p:sp>
          <p:nvSpPr>
            <p:cNvPr id="159870"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ru-RU"/>
            </a:p>
          </p:txBody>
        </p:sp>
        <p:sp>
          <p:nvSpPr>
            <p:cNvPr id="159871"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159872"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ru-RU"/>
            </a:p>
          </p:txBody>
        </p:sp>
        <p:sp>
          <p:nvSpPr>
            <p:cNvPr id="159873"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ru-RU"/>
            </a:p>
          </p:txBody>
        </p:sp>
        <p:sp>
          <p:nvSpPr>
            <p:cNvPr id="159874"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875"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876"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877"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878"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879"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880"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881"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ru-RU"/>
            </a:p>
          </p:txBody>
        </p:sp>
        <p:sp>
          <p:nvSpPr>
            <p:cNvPr id="159882"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ru-RU"/>
            </a:p>
          </p:txBody>
        </p:sp>
        <p:sp>
          <p:nvSpPr>
            <p:cNvPr id="159883"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ru-RU"/>
            </a:p>
          </p:txBody>
        </p:sp>
        <p:sp>
          <p:nvSpPr>
            <p:cNvPr id="159884"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159885"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ru-RU"/>
            </a:p>
          </p:txBody>
        </p:sp>
        <p:sp>
          <p:nvSpPr>
            <p:cNvPr id="159886"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ru-RU"/>
            </a:p>
          </p:txBody>
        </p:sp>
        <p:sp>
          <p:nvSpPr>
            <p:cNvPr id="159887"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ru-RU"/>
            </a:p>
          </p:txBody>
        </p:sp>
        <p:sp>
          <p:nvSpPr>
            <p:cNvPr id="159888"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ru-RU"/>
            </a:p>
          </p:txBody>
        </p:sp>
        <p:sp>
          <p:nvSpPr>
            <p:cNvPr id="159889"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ru-RU"/>
            </a:p>
          </p:txBody>
        </p:sp>
        <p:sp>
          <p:nvSpPr>
            <p:cNvPr id="159890"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ru-RU"/>
            </a:p>
          </p:txBody>
        </p:sp>
        <p:sp>
          <p:nvSpPr>
            <p:cNvPr id="159891"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ru-RU"/>
            </a:p>
          </p:txBody>
        </p:sp>
        <p:sp>
          <p:nvSpPr>
            <p:cNvPr id="159892"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ru-RU"/>
            </a:p>
          </p:txBody>
        </p:sp>
        <p:sp>
          <p:nvSpPr>
            <p:cNvPr id="159893"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894"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ru-RU"/>
            </a:p>
          </p:txBody>
        </p:sp>
        <p:sp>
          <p:nvSpPr>
            <p:cNvPr id="159895"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ru-RU"/>
            </a:p>
          </p:txBody>
        </p:sp>
        <p:sp>
          <p:nvSpPr>
            <p:cNvPr id="159896"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897"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898"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899"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900"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901"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902"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903"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904"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905"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906"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907"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908"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909"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910"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911"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912"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ru-RU"/>
            </a:p>
          </p:txBody>
        </p:sp>
        <p:sp>
          <p:nvSpPr>
            <p:cNvPr id="159913"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ru-RU"/>
            </a:p>
          </p:txBody>
        </p:sp>
        <p:sp>
          <p:nvSpPr>
            <p:cNvPr id="159914"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ru-RU"/>
            </a:p>
          </p:txBody>
        </p:sp>
        <p:sp>
          <p:nvSpPr>
            <p:cNvPr id="159915"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ru-RU"/>
            </a:p>
          </p:txBody>
        </p:sp>
        <p:sp>
          <p:nvSpPr>
            <p:cNvPr id="159916"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917"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918"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919"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920"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921"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922"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923"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924"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925"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ru-RU"/>
            </a:p>
          </p:txBody>
        </p:sp>
        <p:sp>
          <p:nvSpPr>
            <p:cNvPr id="159926"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ru-RU"/>
            </a:p>
          </p:txBody>
        </p:sp>
        <p:sp>
          <p:nvSpPr>
            <p:cNvPr id="159927"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ru-RU"/>
            </a:p>
          </p:txBody>
        </p:sp>
        <p:sp>
          <p:nvSpPr>
            <p:cNvPr id="159928"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ru-RU"/>
            </a:p>
          </p:txBody>
        </p:sp>
        <p:sp>
          <p:nvSpPr>
            <p:cNvPr id="159929"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ru-RU"/>
            </a:p>
          </p:txBody>
        </p:sp>
        <p:sp>
          <p:nvSpPr>
            <p:cNvPr id="159930"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ru-RU"/>
            </a:p>
          </p:txBody>
        </p:sp>
        <p:sp>
          <p:nvSpPr>
            <p:cNvPr id="159931"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ru-RU"/>
            </a:p>
          </p:txBody>
        </p:sp>
        <p:sp>
          <p:nvSpPr>
            <p:cNvPr id="159932"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ru-RU"/>
            </a:p>
          </p:txBody>
        </p:sp>
        <p:sp>
          <p:nvSpPr>
            <p:cNvPr id="159933"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ru-RU"/>
            </a:p>
          </p:txBody>
        </p:sp>
        <p:sp>
          <p:nvSpPr>
            <p:cNvPr id="159934"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ru-RU"/>
            </a:p>
          </p:txBody>
        </p:sp>
        <p:sp>
          <p:nvSpPr>
            <p:cNvPr id="159935"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ru-RU"/>
            </a:p>
          </p:txBody>
        </p:sp>
        <p:sp>
          <p:nvSpPr>
            <p:cNvPr id="159936"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ru-RU"/>
            </a:p>
          </p:txBody>
        </p:sp>
        <p:sp>
          <p:nvSpPr>
            <p:cNvPr id="159937"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ru-RU"/>
            </a:p>
          </p:txBody>
        </p:sp>
        <p:sp>
          <p:nvSpPr>
            <p:cNvPr id="159938"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ru-RU"/>
            </a:p>
          </p:txBody>
        </p:sp>
        <p:sp>
          <p:nvSpPr>
            <p:cNvPr id="159939"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ru-RU"/>
            </a:p>
          </p:txBody>
        </p:sp>
        <p:sp>
          <p:nvSpPr>
            <p:cNvPr id="159940"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ru-RU"/>
            </a:p>
          </p:txBody>
        </p:sp>
        <p:sp>
          <p:nvSpPr>
            <p:cNvPr id="159941"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ru-RU"/>
            </a:p>
          </p:txBody>
        </p:sp>
        <p:sp>
          <p:nvSpPr>
            <p:cNvPr id="159942"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ru-RU"/>
            </a:p>
          </p:txBody>
        </p:sp>
        <p:sp>
          <p:nvSpPr>
            <p:cNvPr id="159943"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ru-RU"/>
            </a:p>
          </p:txBody>
        </p:sp>
        <p:sp>
          <p:nvSpPr>
            <p:cNvPr id="159944"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ru-RU"/>
            </a:p>
          </p:txBody>
        </p:sp>
        <p:sp>
          <p:nvSpPr>
            <p:cNvPr id="159945"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ru-RU"/>
            </a:p>
          </p:txBody>
        </p:sp>
        <p:sp>
          <p:nvSpPr>
            <p:cNvPr id="159946"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ru-RU"/>
            </a:p>
          </p:txBody>
        </p:sp>
        <p:sp>
          <p:nvSpPr>
            <p:cNvPr id="159947"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ru-RU"/>
            </a:p>
          </p:txBody>
        </p:sp>
        <p:sp>
          <p:nvSpPr>
            <p:cNvPr id="159948"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ru-RU"/>
            </a:p>
          </p:txBody>
        </p:sp>
        <p:sp>
          <p:nvSpPr>
            <p:cNvPr id="159949"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ru-RU"/>
            </a:p>
          </p:txBody>
        </p:sp>
        <p:sp>
          <p:nvSpPr>
            <p:cNvPr id="159950"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ru-RU"/>
            </a:p>
          </p:txBody>
        </p:sp>
        <p:sp>
          <p:nvSpPr>
            <p:cNvPr id="159951"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ru-RU"/>
            </a:p>
          </p:txBody>
        </p:sp>
        <p:sp>
          <p:nvSpPr>
            <p:cNvPr id="159952"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ru-RU"/>
            </a:p>
          </p:txBody>
        </p:sp>
        <p:sp>
          <p:nvSpPr>
            <p:cNvPr id="159953"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ru-RU"/>
            </a:p>
          </p:txBody>
        </p:sp>
        <p:sp>
          <p:nvSpPr>
            <p:cNvPr id="159954"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ru-RU"/>
            </a:p>
          </p:txBody>
        </p:sp>
        <p:sp>
          <p:nvSpPr>
            <p:cNvPr id="159955"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ru-RU"/>
            </a:p>
          </p:txBody>
        </p:sp>
        <p:sp>
          <p:nvSpPr>
            <p:cNvPr id="159956"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ru-RU"/>
            </a:p>
          </p:txBody>
        </p:sp>
        <p:sp>
          <p:nvSpPr>
            <p:cNvPr id="159957"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ru-RU"/>
            </a:p>
          </p:txBody>
        </p:sp>
        <p:sp>
          <p:nvSpPr>
            <p:cNvPr id="159958"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ru-RU"/>
            </a:p>
          </p:txBody>
        </p:sp>
        <p:sp>
          <p:nvSpPr>
            <p:cNvPr id="159959"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ru-RU"/>
            </a:p>
          </p:txBody>
        </p:sp>
        <p:sp>
          <p:nvSpPr>
            <p:cNvPr id="159960"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ru-RU"/>
            </a:p>
          </p:txBody>
        </p:sp>
        <p:sp>
          <p:nvSpPr>
            <p:cNvPr id="159961"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ru-RU"/>
            </a:p>
          </p:txBody>
        </p:sp>
      </p:grpSp>
      <p:sp>
        <p:nvSpPr>
          <p:cNvPr id="159962"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effectLst>
                  <a:outerShdw blurRad="38100" dist="38100" dir="2700000" algn="tl">
                    <a:srgbClr val="000000"/>
                  </a:outerShdw>
                </a:effectLst>
                <a:latin typeface="+mn-lt"/>
              </a:defRPr>
            </a:lvl1pPr>
          </a:lstStyle>
          <a:p>
            <a:pPr>
              <a:defRPr/>
            </a:pPr>
            <a:fld id="{69B7009F-1893-4ED8-ABD6-4C0FFC3336F0}" type="slidenum">
              <a:rPr lang="ru-RU"/>
              <a:pPr>
                <a:defRPr/>
              </a:pPr>
              <a:t>‹#›</a:t>
            </a:fld>
            <a:endParaRPr lang="ru-RU"/>
          </a:p>
        </p:txBody>
      </p:sp>
      <p:sp>
        <p:nvSpPr>
          <p:cNvPr id="159964" name="Rectangle 22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effectLst>
                  <a:outerShdw blurRad="38100" dist="38100" dir="2700000" algn="tl">
                    <a:srgbClr val="000000"/>
                  </a:outerShdw>
                </a:effectLst>
                <a:latin typeface="+mn-lt"/>
              </a:defRPr>
            </a:lvl1pPr>
          </a:lstStyle>
          <a:p>
            <a:pPr>
              <a:defRPr/>
            </a:pPr>
            <a:endParaRPr lang="ru-RU"/>
          </a:p>
        </p:txBody>
      </p:sp>
      <p:sp>
        <p:nvSpPr>
          <p:cNvPr id="159965" name="Rectangle 221"/>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effectLst>
                  <a:outerShdw blurRad="38100" dist="38100" dir="2700000" algn="tl">
                    <a:srgbClr val="000000"/>
                  </a:outerShdw>
                </a:effectLst>
                <a:latin typeface="+mn-lt"/>
              </a:defRPr>
            </a:lvl1pPr>
          </a:lstStyle>
          <a:p>
            <a:pPr>
              <a:defRPr/>
            </a:pPr>
            <a:endParaRPr lang="ru-RU"/>
          </a:p>
        </p:txBody>
      </p:sp>
      <p:sp>
        <p:nvSpPr>
          <p:cNvPr id="159966" name="Rectangle 222"/>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59969" name="Rectangle 22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Tree>
  </p:cSld>
  <p:clrMap bg1="dk2" tx1="lt1" bg2="dk1"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6"/>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5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Blip>
          <a:blip r:embed="rId16"/>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Blip>
          <a:blip r:embed="rId16"/>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Blip>
          <a:blip r:embed="rId16"/>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Blip>
          <a:blip r:embed="rId16"/>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Blip>
          <a:blip r:embed="rId16"/>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Blip>
          <a:blip r:embed="rId16"/>
        </a:buBlip>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0.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5346" name="Rectangle 2"/>
          <p:cNvSpPr>
            <a:spLocks noGrp="1" noChangeArrowheads="1"/>
          </p:cNvSpPr>
          <p:nvPr>
            <p:ph type="ctrTitle"/>
          </p:nvPr>
        </p:nvSpPr>
        <p:spPr>
          <a:xfrm>
            <a:off x="0" y="1052513"/>
            <a:ext cx="9144000" cy="4389437"/>
          </a:xfrm>
        </p:spPr>
        <p:txBody>
          <a:bodyPr/>
          <a:lstStyle/>
          <a:p>
            <a:pPr eaLnBrk="1" hangingPunct="1">
              <a:lnSpc>
                <a:spcPct val="90000"/>
              </a:lnSpc>
              <a:spcAft>
                <a:spcPct val="100000"/>
              </a:spcAft>
              <a:defRPr/>
            </a:pPr>
            <a:r>
              <a:rPr lang="ru-RU" sz="4800" b="1" dirty="0" smtClean="0">
                <a:solidFill>
                  <a:srgbClr val="000000"/>
                </a:solidFill>
                <a:effectLst>
                  <a:outerShdw blurRad="38100" dist="38100" dir="2700000" algn="tl">
                    <a:srgbClr val="FFFFFF"/>
                  </a:outerShdw>
                </a:effectLst>
              </a:rPr>
              <a:t>Структурная геология и геологическое картирование</a:t>
            </a:r>
            <a:r>
              <a:rPr lang="ru-RU" dirty="0" smtClean="0">
                <a:solidFill>
                  <a:srgbClr val="000000"/>
                </a:solidFill>
                <a:effectLst>
                  <a:outerShdw blurRad="38100" dist="38100" dir="2700000" algn="tl">
                    <a:srgbClr val="FFFFFF"/>
                  </a:outerShdw>
                </a:effectLst>
              </a:rPr>
              <a:t/>
            </a:r>
            <a:br>
              <a:rPr lang="ru-RU" dirty="0" smtClean="0">
                <a:solidFill>
                  <a:srgbClr val="000000"/>
                </a:solidFill>
                <a:effectLst>
                  <a:outerShdw blurRad="38100" dist="38100" dir="2700000" algn="tl">
                    <a:srgbClr val="FFFFFF"/>
                  </a:outerShdw>
                </a:effectLst>
              </a:rPr>
            </a:br>
            <a:r>
              <a:rPr lang="en-US" sz="2800" dirty="0" smtClean="0">
                <a:solidFill>
                  <a:srgbClr val="000000"/>
                </a:solidFill>
                <a:effectLst>
                  <a:outerShdw blurRad="38100" dist="38100" dir="2700000" algn="tl">
                    <a:srgbClr val="FFFFFF"/>
                  </a:outerShdw>
                </a:effectLst>
              </a:rPr>
              <a:t/>
            </a:r>
            <a:br>
              <a:rPr lang="en-US" sz="2800" dirty="0" smtClean="0">
                <a:solidFill>
                  <a:srgbClr val="000000"/>
                </a:solidFill>
                <a:effectLst>
                  <a:outerShdw blurRad="38100" dist="38100" dir="2700000" algn="tl">
                    <a:srgbClr val="FFFFFF"/>
                  </a:outerShdw>
                </a:effectLst>
              </a:rPr>
            </a:br>
            <a:r>
              <a:rPr lang="ru-RU" dirty="0" smtClean="0">
                <a:solidFill>
                  <a:srgbClr val="000000"/>
                </a:solidFill>
                <a:effectLst>
                  <a:outerShdw blurRad="38100" dist="38100" dir="2700000" algn="tl">
                    <a:srgbClr val="FFFFFF"/>
                  </a:outerShdw>
                </a:effectLst>
              </a:rPr>
              <a:t>Лекция № 15</a:t>
            </a:r>
            <a:br>
              <a:rPr lang="ru-RU" dirty="0" smtClean="0">
                <a:solidFill>
                  <a:srgbClr val="000000"/>
                </a:solidFill>
                <a:effectLst>
                  <a:outerShdw blurRad="38100" dist="38100" dir="2700000" algn="tl">
                    <a:srgbClr val="FFFFFF"/>
                  </a:outerShdw>
                </a:effectLst>
              </a:rPr>
            </a:br>
            <a:r>
              <a:rPr lang="ru-RU" sz="2800" b="1" dirty="0" smtClean="0">
                <a:solidFill>
                  <a:srgbClr val="000000"/>
                </a:solidFill>
                <a:effectLst>
                  <a:outerShdw blurRad="38100" dist="38100" dir="2700000" algn="tl">
                    <a:srgbClr val="FFFFFF"/>
                  </a:outerShdw>
                </a:effectLst>
              </a:rPr>
              <a:t/>
            </a:r>
            <a:br>
              <a:rPr lang="ru-RU" sz="2800" b="1" dirty="0" smtClean="0">
                <a:solidFill>
                  <a:srgbClr val="000000"/>
                </a:solidFill>
                <a:effectLst>
                  <a:outerShdw blurRad="38100" dist="38100" dir="2700000" algn="tl">
                    <a:srgbClr val="FFFFFF"/>
                  </a:outerShdw>
                </a:effectLst>
              </a:rPr>
            </a:br>
            <a:r>
              <a:rPr lang="ru-RU" b="1" dirty="0" smtClean="0">
                <a:solidFill>
                  <a:srgbClr val="000000"/>
                </a:solidFill>
                <a:effectLst>
                  <a:outerShdw blurRad="38100" dist="38100" dir="2700000" algn="tl">
                    <a:srgbClr val="FFFFFF"/>
                  </a:outerShdw>
                </a:effectLst>
              </a:rPr>
              <a:t>«Строение вулканических комплексов</a:t>
            </a:r>
            <a:r>
              <a:rPr lang="ru-RU" b="1" i="1" dirty="0" smtClean="0">
                <a:solidFill>
                  <a:srgbClr val="000000"/>
                </a:solidFill>
                <a:effectLst>
                  <a:outerShdw blurRad="38100" dist="38100" dir="2700000" algn="tl">
                    <a:srgbClr val="FFFFFF"/>
                  </a:outerShdw>
                </a:effectLst>
              </a:rPr>
              <a:t>»</a:t>
            </a:r>
            <a:endParaRPr lang="ru-RU" dirty="0" smtClean="0">
              <a:solidFill>
                <a:srgbClr val="000000"/>
              </a:solidFill>
              <a:effectLst>
                <a:outerShdw blurRad="38100" dist="38100" dir="2700000" algn="tl">
                  <a:srgbClr val="FFFFFF"/>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17" descr="Этна Лавовый поток середина"/>
          <p:cNvPicPr>
            <a:picLocks noChangeAspect="1" noChangeArrowheads="1"/>
          </p:cNvPicPr>
          <p:nvPr/>
        </p:nvPicPr>
        <p:blipFill>
          <a:blip r:embed="rId2" cstate="print">
            <a:lum bright="-6000" contrast="48000"/>
          </a:blip>
          <a:srcRect/>
          <a:stretch>
            <a:fillRect/>
          </a:stretch>
        </p:blipFill>
        <p:spPr bwMode="auto">
          <a:xfrm>
            <a:off x="34925" y="765175"/>
            <a:ext cx="8631238" cy="5602288"/>
          </a:xfrm>
          <a:prstGeom prst="rect">
            <a:avLst/>
          </a:prstGeom>
          <a:noFill/>
          <a:ln w="12700">
            <a:solidFill>
              <a:srgbClr val="000000"/>
            </a:solidFill>
            <a:miter lim="800000"/>
            <a:headEnd/>
            <a:tailEnd/>
          </a:ln>
        </p:spPr>
      </p:pic>
      <p:sp>
        <p:nvSpPr>
          <p:cNvPr id="25603" name="Text Box 16"/>
          <p:cNvSpPr txBox="1">
            <a:spLocks noChangeArrowheads="1"/>
          </p:cNvSpPr>
          <p:nvPr/>
        </p:nvSpPr>
        <p:spPr bwMode="auto">
          <a:xfrm>
            <a:off x="3490913" y="5111750"/>
            <a:ext cx="1657350" cy="425450"/>
          </a:xfrm>
          <a:prstGeom prst="rect">
            <a:avLst/>
          </a:prstGeom>
          <a:solidFill>
            <a:srgbClr val="EAEAEA"/>
          </a:solidFill>
          <a:ln w="12700" algn="ctr">
            <a:solidFill>
              <a:srgbClr val="000000"/>
            </a:solidFill>
            <a:miter lim="800000"/>
            <a:headEnd/>
            <a:tailEnd/>
          </a:ln>
        </p:spPr>
        <p:txBody>
          <a:bodyPr lIns="54000" tIns="10800" rIns="54000" bIns="10800">
            <a:spAutoFit/>
          </a:bodyPr>
          <a:lstStyle/>
          <a:p>
            <a:pPr algn="r">
              <a:lnSpc>
                <a:spcPct val="80000"/>
              </a:lnSpc>
            </a:pPr>
            <a:r>
              <a:rPr lang="ru-RU" sz="1600">
                <a:solidFill>
                  <a:srgbClr val="000000"/>
                </a:solidFill>
              </a:rPr>
              <a:t>Центральный </a:t>
            </a:r>
          </a:p>
          <a:p>
            <a:pPr algn="r">
              <a:lnSpc>
                <a:spcPct val="80000"/>
              </a:lnSpc>
            </a:pPr>
            <a:r>
              <a:rPr lang="ru-RU" sz="1600">
                <a:solidFill>
                  <a:srgbClr val="000000"/>
                </a:solidFill>
              </a:rPr>
              <a:t>поток. Середина</a:t>
            </a:r>
          </a:p>
        </p:txBody>
      </p:sp>
      <p:sp>
        <p:nvSpPr>
          <p:cNvPr id="25604" name="AutoShape 12"/>
          <p:cNvSpPr>
            <a:spLocks noChangeArrowheads="1"/>
          </p:cNvSpPr>
          <p:nvPr/>
        </p:nvSpPr>
        <p:spPr bwMode="auto">
          <a:xfrm rot="16200000" flipV="1">
            <a:off x="3166269" y="4860131"/>
            <a:ext cx="936625" cy="144463"/>
          </a:xfrm>
          <a:custGeom>
            <a:avLst/>
            <a:gdLst>
              <a:gd name="T0" fmla="*/ 30460649 w 21600"/>
              <a:gd name="T1" fmla="*/ 0 h 21600"/>
              <a:gd name="T2" fmla="*/ 0 w 21600"/>
              <a:gd name="T3" fmla="*/ 483095 h 21600"/>
              <a:gd name="T4" fmla="*/ 30460649 w 21600"/>
              <a:gd name="T5" fmla="*/ 966183 h 21600"/>
              <a:gd name="T6" fmla="*/ 40614181 w 21600"/>
              <a:gd name="T7" fmla="*/ 48309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FF"/>
          </a:solidFill>
          <a:ln w="9525">
            <a:solidFill>
              <a:srgbClr val="000000"/>
            </a:solidFill>
            <a:miter lim="800000"/>
            <a:headEnd/>
            <a:tailEnd/>
          </a:ln>
        </p:spPr>
        <p:txBody>
          <a:bodyPr wrap="none" anchor="ctr"/>
          <a:lstStyle/>
          <a:p>
            <a:endParaRPr lang="ru-RU"/>
          </a:p>
        </p:txBody>
      </p:sp>
      <p:sp>
        <p:nvSpPr>
          <p:cNvPr id="25605" name="Text Box 18"/>
          <p:cNvSpPr txBox="1">
            <a:spLocks noChangeArrowheads="1"/>
          </p:cNvSpPr>
          <p:nvPr/>
        </p:nvSpPr>
        <p:spPr bwMode="auto">
          <a:xfrm>
            <a:off x="5653088" y="2133600"/>
            <a:ext cx="1511300" cy="425450"/>
          </a:xfrm>
          <a:prstGeom prst="rect">
            <a:avLst/>
          </a:prstGeom>
          <a:solidFill>
            <a:srgbClr val="EAEAEA"/>
          </a:solidFill>
          <a:ln w="12700" algn="ctr">
            <a:solidFill>
              <a:srgbClr val="000000"/>
            </a:solidFill>
            <a:miter lim="800000"/>
            <a:headEnd/>
            <a:tailEnd/>
          </a:ln>
        </p:spPr>
        <p:txBody>
          <a:bodyPr lIns="54000" tIns="10800" rIns="54000" bIns="10800">
            <a:spAutoFit/>
          </a:bodyPr>
          <a:lstStyle/>
          <a:p>
            <a:pPr algn="r">
              <a:lnSpc>
                <a:spcPct val="80000"/>
              </a:lnSpc>
            </a:pPr>
            <a:r>
              <a:rPr lang="ru-RU" sz="1600">
                <a:solidFill>
                  <a:srgbClr val="000000"/>
                </a:solidFill>
              </a:rPr>
              <a:t>Центральный поток. Начало</a:t>
            </a:r>
          </a:p>
        </p:txBody>
      </p:sp>
      <p:sp>
        <p:nvSpPr>
          <p:cNvPr id="25606" name="AutoShape 13"/>
          <p:cNvSpPr>
            <a:spLocks noChangeArrowheads="1"/>
          </p:cNvSpPr>
          <p:nvPr/>
        </p:nvSpPr>
        <p:spPr bwMode="auto">
          <a:xfrm rot="8428878">
            <a:off x="5003800" y="2708275"/>
            <a:ext cx="936625" cy="144463"/>
          </a:xfrm>
          <a:custGeom>
            <a:avLst/>
            <a:gdLst>
              <a:gd name="T0" fmla="*/ 30460649 w 21600"/>
              <a:gd name="T1" fmla="*/ 0 h 21600"/>
              <a:gd name="T2" fmla="*/ 0 w 21600"/>
              <a:gd name="T3" fmla="*/ 483095 h 21600"/>
              <a:gd name="T4" fmla="*/ 30460649 w 21600"/>
              <a:gd name="T5" fmla="*/ 966183 h 21600"/>
              <a:gd name="T6" fmla="*/ 40614181 w 21600"/>
              <a:gd name="T7" fmla="*/ 48309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FF"/>
          </a:solidFill>
          <a:ln w="9525">
            <a:solidFill>
              <a:srgbClr val="000000"/>
            </a:solidFill>
            <a:miter lim="800000"/>
            <a:headEnd/>
            <a:tailEnd/>
          </a:ln>
        </p:spPr>
        <p:txBody>
          <a:bodyPr wrap="none" anchor="ctr"/>
          <a:lstStyle/>
          <a:p>
            <a:endParaRPr lang="ru-RU"/>
          </a:p>
        </p:txBody>
      </p:sp>
      <p:sp>
        <p:nvSpPr>
          <p:cNvPr id="25607" name="Text Box 20"/>
          <p:cNvSpPr txBox="1">
            <a:spLocks noChangeArrowheads="1"/>
          </p:cNvSpPr>
          <p:nvPr/>
        </p:nvSpPr>
        <p:spPr bwMode="auto">
          <a:xfrm>
            <a:off x="5543550" y="482600"/>
            <a:ext cx="3492500" cy="425450"/>
          </a:xfrm>
          <a:prstGeom prst="rect">
            <a:avLst/>
          </a:prstGeom>
          <a:solidFill>
            <a:srgbClr val="EAEAEA"/>
          </a:solidFill>
          <a:ln w="12700" algn="ctr">
            <a:solidFill>
              <a:srgbClr val="000000"/>
            </a:solidFill>
            <a:miter lim="800000"/>
            <a:headEnd/>
            <a:tailEnd/>
          </a:ln>
        </p:spPr>
        <p:txBody>
          <a:bodyPr lIns="54000" tIns="10800" rIns="54000" bIns="10800">
            <a:spAutoFit/>
          </a:bodyPr>
          <a:lstStyle/>
          <a:p>
            <a:pPr algn="r">
              <a:lnSpc>
                <a:spcPct val="80000"/>
              </a:lnSpc>
            </a:pPr>
            <a:r>
              <a:rPr lang="ru-RU" sz="1600">
                <a:solidFill>
                  <a:srgbClr val="000000"/>
                </a:solidFill>
              </a:rPr>
              <a:t>Потоки базальтовых лавовых брекчий паразитического кратера. Вулкан Этна</a:t>
            </a:r>
          </a:p>
        </p:txBody>
      </p:sp>
      <p:sp>
        <p:nvSpPr>
          <p:cNvPr id="25608" name="Text Box 21"/>
          <p:cNvSpPr txBox="1">
            <a:spLocks noChangeArrowheads="1"/>
          </p:cNvSpPr>
          <p:nvPr/>
        </p:nvSpPr>
        <p:spPr bwMode="auto">
          <a:xfrm>
            <a:off x="323850" y="2159000"/>
            <a:ext cx="1474788" cy="425450"/>
          </a:xfrm>
          <a:prstGeom prst="rect">
            <a:avLst/>
          </a:prstGeom>
          <a:solidFill>
            <a:srgbClr val="EAEAEA"/>
          </a:solidFill>
          <a:ln w="12700" algn="ctr">
            <a:solidFill>
              <a:srgbClr val="000000"/>
            </a:solidFill>
            <a:miter lim="800000"/>
            <a:headEnd/>
            <a:tailEnd/>
          </a:ln>
        </p:spPr>
        <p:txBody>
          <a:bodyPr lIns="54000" tIns="10800" rIns="54000" bIns="10800">
            <a:spAutoFit/>
          </a:bodyPr>
          <a:lstStyle/>
          <a:p>
            <a:pPr algn="l">
              <a:lnSpc>
                <a:spcPct val="80000"/>
              </a:lnSpc>
            </a:pPr>
            <a:r>
              <a:rPr lang="ru-RU" sz="1600">
                <a:solidFill>
                  <a:srgbClr val="000000"/>
                </a:solidFill>
              </a:rPr>
              <a:t>Паразитический </a:t>
            </a:r>
          </a:p>
          <a:p>
            <a:pPr algn="l">
              <a:lnSpc>
                <a:spcPct val="80000"/>
              </a:lnSpc>
            </a:pPr>
            <a:r>
              <a:rPr lang="ru-RU" sz="1600">
                <a:solidFill>
                  <a:srgbClr val="000000"/>
                </a:solidFill>
              </a:rPr>
              <a:t>кратер 3</a:t>
            </a:r>
          </a:p>
        </p:txBody>
      </p:sp>
      <p:sp>
        <p:nvSpPr>
          <p:cNvPr id="25609" name="AutoShape 23"/>
          <p:cNvSpPr>
            <a:spLocks noChangeArrowheads="1"/>
          </p:cNvSpPr>
          <p:nvPr/>
        </p:nvSpPr>
        <p:spPr bwMode="auto">
          <a:xfrm rot="5400000">
            <a:off x="1007269" y="2888456"/>
            <a:ext cx="936625" cy="144463"/>
          </a:xfrm>
          <a:custGeom>
            <a:avLst/>
            <a:gdLst>
              <a:gd name="T0" fmla="*/ 30460649 w 21600"/>
              <a:gd name="T1" fmla="*/ 0 h 21600"/>
              <a:gd name="T2" fmla="*/ 0 w 21600"/>
              <a:gd name="T3" fmla="*/ 483095 h 21600"/>
              <a:gd name="T4" fmla="*/ 30460649 w 21600"/>
              <a:gd name="T5" fmla="*/ 966183 h 21600"/>
              <a:gd name="T6" fmla="*/ 40614181 w 21600"/>
              <a:gd name="T7" fmla="*/ 48309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FF"/>
          </a:solidFill>
          <a:ln w="9525">
            <a:solidFill>
              <a:srgbClr val="000000"/>
            </a:solidFill>
            <a:miter lim="800000"/>
            <a:headEnd/>
            <a:tailEnd/>
          </a:ln>
        </p:spPr>
        <p:txBody>
          <a:bodyPr wrap="none" anchor="ctr"/>
          <a:lstStyle/>
          <a:p>
            <a:endParaRPr lang="ru-RU"/>
          </a:p>
        </p:txBody>
      </p:sp>
      <p:sp>
        <p:nvSpPr>
          <p:cNvPr id="25610" name="Text Box 24"/>
          <p:cNvSpPr txBox="1">
            <a:spLocks noChangeArrowheads="1"/>
          </p:cNvSpPr>
          <p:nvPr/>
        </p:nvSpPr>
        <p:spPr bwMode="auto">
          <a:xfrm>
            <a:off x="4932363" y="1341438"/>
            <a:ext cx="1511300" cy="425450"/>
          </a:xfrm>
          <a:prstGeom prst="rect">
            <a:avLst/>
          </a:prstGeom>
          <a:solidFill>
            <a:srgbClr val="EAEAEA"/>
          </a:solidFill>
          <a:ln w="12700" algn="ctr">
            <a:solidFill>
              <a:srgbClr val="000000"/>
            </a:solidFill>
            <a:miter lim="800000"/>
            <a:headEnd/>
            <a:tailEnd/>
          </a:ln>
        </p:spPr>
        <p:txBody>
          <a:bodyPr lIns="54000" tIns="10800" rIns="54000" bIns="10800">
            <a:spAutoFit/>
          </a:bodyPr>
          <a:lstStyle/>
          <a:p>
            <a:pPr algn="r">
              <a:lnSpc>
                <a:spcPct val="80000"/>
              </a:lnSpc>
            </a:pPr>
            <a:r>
              <a:rPr lang="ru-RU" sz="1600">
                <a:solidFill>
                  <a:srgbClr val="000000"/>
                </a:solidFill>
              </a:rPr>
              <a:t>Паразитический </a:t>
            </a:r>
          </a:p>
          <a:p>
            <a:pPr algn="r">
              <a:lnSpc>
                <a:spcPct val="80000"/>
              </a:lnSpc>
            </a:pPr>
            <a:r>
              <a:rPr lang="ru-RU" sz="1600">
                <a:solidFill>
                  <a:srgbClr val="000000"/>
                </a:solidFill>
              </a:rPr>
              <a:t>кратер 1</a:t>
            </a:r>
          </a:p>
        </p:txBody>
      </p:sp>
      <p:sp>
        <p:nvSpPr>
          <p:cNvPr id="25611" name="AutoShape 25"/>
          <p:cNvSpPr>
            <a:spLocks noChangeArrowheads="1"/>
          </p:cNvSpPr>
          <p:nvPr/>
        </p:nvSpPr>
        <p:spPr bwMode="auto">
          <a:xfrm rot="5400000">
            <a:off x="4752181" y="2024857"/>
            <a:ext cx="936625" cy="144462"/>
          </a:xfrm>
          <a:custGeom>
            <a:avLst/>
            <a:gdLst>
              <a:gd name="T0" fmla="*/ 30460649 w 21600"/>
              <a:gd name="T1" fmla="*/ 0 h 21600"/>
              <a:gd name="T2" fmla="*/ 0 w 21600"/>
              <a:gd name="T3" fmla="*/ 483085 h 21600"/>
              <a:gd name="T4" fmla="*/ 30460649 w 21600"/>
              <a:gd name="T5" fmla="*/ 966170 h 21600"/>
              <a:gd name="T6" fmla="*/ 40614181 w 21600"/>
              <a:gd name="T7" fmla="*/ 48308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FF"/>
          </a:solidFill>
          <a:ln w="9525">
            <a:solidFill>
              <a:srgbClr val="000000"/>
            </a:solidFill>
            <a:miter lim="800000"/>
            <a:headEnd/>
            <a:tailEnd/>
          </a:ln>
        </p:spPr>
        <p:txBody>
          <a:bodyPr wrap="none" anchor="ctr"/>
          <a:lstStyle/>
          <a:p>
            <a:endParaRPr lang="ru-RU"/>
          </a:p>
        </p:txBody>
      </p:sp>
      <p:sp>
        <p:nvSpPr>
          <p:cNvPr id="25612" name="Text Box 26"/>
          <p:cNvSpPr txBox="1">
            <a:spLocks noChangeArrowheads="1"/>
          </p:cNvSpPr>
          <p:nvPr/>
        </p:nvSpPr>
        <p:spPr bwMode="auto">
          <a:xfrm>
            <a:off x="6227763" y="3455988"/>
            <a:ext cx="1512887" cy="425450"/>
          </a:xfrm>
          <a:prstGeom prst="rect">
            <a:avLst/>
          </a:prstGeom>
          <a:solidFill>
            <a:srgbClr val="EAEAEA"/>
          </a:solidFill>
          <a:ln w="12700" algn="ctr">
            <a:solidFill>
              <a:srgbClr val="000000"/>
            </a:solidFill>
            <a:miter lim="800000"/>
            <a:headEnd/>
            <a:tailEnd/>
          </a:ln>
        </p:spPr>
        <p:txBody>
          <a:bodyPr lIns="54000" tIns="10800" rIns="54000" bIns="10800">
            <a:spAutoFit/>
          </a:bodyPr>
          <a:lstStyle/>
          <a:p>
            <a:pPr algn="r">
              <a:lnSpc>
                <a:spcPct val="80000"/>
              </a:lnSpc>
            </a:pPr>
            <a:r>
              <a:rPr lang="ru-RU" sz="1600">
                <a:solidFill>
                  <a:srgbClr val="000000"/>
                </a:solidFill>
              </a:rPr>
              <a:t>Паразитический </a:t>
            </a:r>
          </a:p>
          <a:p>
            <a:pPr algn="r">
              <a:lnSpc>
                <a:spcPct val="80000"/>
              </a:lnSpc>
            </a:pPr>
            <a:r>
              <a:rPr lang="ru-RU" sz="1600">
                <a:solidFill>
                  <a:srgbClr val="000000"/>
                </a:solidFill>
              </a:rPr>
              <a:t>кратер 2</a:t>
            </a:r>
          </a:p>
        </p:txBody>
      </p:sp>
      <p:sp>
        <p:nvSpPr>
          <p:cNvPr id="25613" name="AutoShape 27"/>
          <p:cNvSpPr>
            <a:spLocks noChangeArrowheads="1"/>
          </p:cNvSpPr>
          <p:nvPr/>
        </p:nvSpPr>
        <p:spPr bwMode="auto">
          <a:xfrm rot="1915443" flipH="1">
            <a:off x="5580063" y="3500438"/>
            <a:ext cx="936625" cy="144462"/>
          </a:xfrm>
          <a:custGeom>
            <a:avLst/>
            <a:gdLst>
              <a:gd name="T0" fmla="*/ 30460649 w 21600"/>
              <a:gd name="T1" fmla="*/ 0 h 21600"/>
              <a:gd name="T2" fmla="*/ 0 w 21600"/>
              <a:gd name="T3" fmla="*/ 483085 h 21600"/>
              <a:gd name="T4" fmla="*/ 30460649 w 21600"/>
              <a:gd name="T5" fmla="*/ 966170 h 21600"/>
              <a:gd name="T6" fmla="*/ 40614181 w 21600"/>
              <a:gd name="T7" fmla="*/ 48308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FF"/>
          </a:solidFill>
          <a:ln w="9525">
            <a:solidFill>
              <a:srgbClr val="000000"/>
            </a:solidFill>
            <a:miter lim="800000"/>
            <a:headEnd/>
            <a:tailEnd/>
          </a:ln>
        </p:spPr>
        <p:txBody>
          <a:bodyPr wrap="none" anchor="ctr"/>
          <a:lstStyle/>
          <a:p>
            <a:endParaRPr lang="ru-RU"/>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9" descr="Этна Лавовый поток хвост"/>
          <p:cNvPicPr>
            <a:picLocks noChangeAspect="1" noChangeArrowheads="1"/>
          </p:cNvPicPr>
          <p:nvPr/>
        </p:nvPicPr>
        <p:blipFill>
          <a:blip r:embed="rId2" cstate="print">
            <a:lum bright="-8000" contrast="30000"/>
          </a:blip>
          <a:srcRect/>
          <a:stretch>
            <a:fillRect/>
          </a:stretch>
        </p:blipFill>
        <p:spPr bwMode="auto">
          <a:xfrm>
            <a:off x="971550" y="476250"/>
            <a:ext cx="8101013" cy="5257800"/>
          </a:xfrm>
          <a:prstGeom prst="rect">
            <a:avLst/>
          </a:prstGeom>
          <a:noFill/>
          <a:ln w="19050" algn="ctr">
            <a:solidFill>
              <a:srgbClr val="000000"/>
            </a:solidFill>
            <a:miter lim="800000"/>
            <a:headEnd/>
            <a:tailEnd/>
          </a:ln>
        </p:spPr>
      </p:pic>
      <p:sp>
        <p:nvSpPr>
          <p:cNvPr id="26627" name="Text Box 5"/>
          <p:cNvSpPr txBox="1">
            <a:spLocks noChangeArrowheads="1"/>
          </p:cNvSpPr>
          <p:nvPr/>
        </p:nvSpPr>
        <p:spPr bwMode="auto">
          <a:xfrm>
            <a:off x="7164388" y="3743325"/>
            <a:ext cx="1655762" cy="425450"/>
          </a:xfrm>
          <a:prstGeom prst="rect">
            <a:avLst/>
          </a:prstGeom>
          <a:solidFill>
            <a:srgbClr val="EAEAEA"/>
          </a:solidFill>
          <a:ln w="12700" algn="ctr">
            <a:solidFill>
              <a:srgbClr val="000000"/>
            </a:solidFill>
            <a:miter lim="800000"/>
            <a:headEnd/>
            <a:tailEnd/>
          </a:ln>
        </p:spPr>
        <p:txBody>
          <a:bodyPr lIns="54000" tIns="10800" rIns="54000" bIns="10800">
            <a:spAutoFit/>
          </a:bodyPr>
          <a:lstStyle/>
          <a:p>
            <a:pPr algn="l">
              <a:lnSpc>
                <a:spcPct val="80000"/>
              </a:lnSpc>
            </a:pPr>
            <a:r>
              <a:rPr lang="ru-RU" sz="1600">
                <a:solidFill>
                  <a:srgbClr val="000000"/>
                </a:solidFill>
              </a:rPr>
              <a:t>Центральный поток. Середина</a:t>
            </a:r>
          </a:p>
        </p:txBody>
      </p:sp>
      <p:sp>
        <p:nvSpPr>
          <p:cNvPr id="26628" name="Text Box 7"/>
          <p:cNvSpPr txBox="1">
            <a:spLocks noChangeArrowheads="1"/>
          </p:cNvSpPr>
          <p:nvPr/>
        </p:nvSpPr>
        <p:spPr bwMode="auto">
          <a:xfrm>
            <a:off x="4572000" y="4940300"/>
            <a:ext cx="1439863" cy="425450"/>
          </a:xfrm>
          <a:prstGeom prst="rect">
            <a:avLst/>
          </a:prstGeom>
          <a:solidFill>
            <a:srgbClr val="EAEAEA"/>
          </a:solidFill>
          <a:ln w="12700" algn="ctr">
            <a:solidFill>
              <a:srgbClr val="000000"/>
            </a:solidFill>
            <a:miter lim="800000"/>
            <a:headEnd/>
            <a:tailEnd/>
          </a:ln>
        </p:spPr>
        <p:txBody>
          <a:bodyPr lIns="54000" tIns="10800" rIns="54000" bIns="10800">
            <a:spAutoFit/>
          </a:bodyPr>
          <a:lstStyle/>
          <a:p>
            <a:pPr algn="r">
              <a:lnSpc>
                <a:spcPct val="80000"/>
              </a:lnSpc>
            </a:pPr>
            <a:r>
              <a:rPr lang="ru-RU" sz="1600">
                <a:solidFill>
                  <a:srgbClr val="000000"/>
                </a:solidFill>
              </a:rPr>
              <a:t>Центральный поток. Голова</a:t>
            </a:r>
          </a:p>
        </p:txBody>
      </p:sp>
      <p:sp>
        <p:nvSpPr>
          <p:cNvPr id="26629" name="AutoShape 6"/>
          <p:cNvSpPr>
            <a:spLocks noChangeArrowheads="1"/>
          </p:cNvSpPr>
          <p:nvPr/>
        </p:nvSpPr>
        <p:spPr bwMode="auto">
          <a:xfrm rot="16200000" flipV="1">
            <a:off x="4247356" y="4688682"/>
            <a:ext cx="936625" cy="144462"/>
          </a:xfrm>
          <a:custGeom>
            <a:avLst/>
            <a:gdLst>
              <a:gd name="T0" fmla="*/ 30460649 w 21600"/>
              <a:gd name="T1" fmla="*/ 0 h 21600"/>
              <a:gd name="T2" fmla="*/ 0 w 21600"/>
              <a:gd name="T3" fmla="*/ 483085 h 21600"/>
              <a:gd name="T4" fmla="*/ 30460649 w 21600"/>
              <a:gd name="T5" fmla="*/ 966170 h 21600"/>
              <a:gd name="T6" fmla="*/ 40614181 w 21600"/>
              <a:gd name="T7" fmla="*/ 48308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FF"/>
          </a:solidFill>
          <a:ln w="9525">
            <a:solidFill>
              <a:srgbClr val="000000"/>
            </a:solidFill>
            <a:miter lim="800000"/>
            <a:headEnd/>
            <a:tailEnd/>
          </a:ln>
        </p:spPr>
        <p:txBody>
          <a:bodyPr wrap="none" anchor="ctr"/>
          <a:lstStyle/>
          <a:p>
            <a:endParaRPr lang="ru-RU"/>
          </a:p>
        </p:txBody>
      </p:sp>
      <p:sp>
        <p:nvSpPr>
          <p:cNvPr id="26630" name="AutoShape 10"/>
          <p:cNvSpPr>
            <a:spLocks noChangeArrowheads="1"/>
          </p:cNvSpPr>
          <p:nvPr/>
        </p:nvSpPr>
        <p:spPr bwMode="auto">
          <a:xfrm rot="16200000" flipV="1">
            <a:off x="8206581" y="3464720"/>
            <a:ext cx="936625" cy="144462"/>
          </a:xfrm>
          <a:custGeom>
            <a:avLst/>
            <a:gdLst>
              <a:gd name="T0" fmla="*/ 30460649 w 21600"/>
              <a:gd name="T1" fmla="*/ 0 h 21600"/>
              <a:gd name="T2" fmla="*/ 0 w 21600"/>
              <a:gd name="T3" fmla="*/ 483085 h 21600"/>
              <a:gd name="T4" fmla="*/ 30460649 w 21600"/>
              <a:gd name="T5" fmla="*/ 966170 h 21600"/>
              <a:gd name="T6" fmla="*/ 40614181 w 21600"/>
              <a:gd name="T7" fmla="*/ 48308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FF"/>
          </a:solidFill>
          <a:ln w="9525">
            <a:solidFill>
              <a:srgbClr val="000000"/>
            </a:solidFill>
            <a:miter lim="800000"/>
            <a:headEnd/>
            <a:tailEnd/>
          </a:ln>
        </p:spPr>
        <p:txBody>
          <a:bodyPr wrap="none" anchor="ctr"/>
          <a:lstStyle/>
          <a:p>
            <a:endParaRPr lang="ru-RU"/>
          </a:p>
        </p:txBody>
      </p:sp>
      <p:sp>
        <p:nvSpPr>
          <p:cNvPr id="26631" name="Text Box 11"/>
          <p:cNvSpPr txBox="1">
            <a:spLocks noChangeArrowheads="1"/>
          </p:cNvSpPr>
          <p:nvPr/>
        </p:nvSpPr>
        <p:spPr bwMode="auto">
          <a:xfrm>
            <a:off x="73025" y="5805488"/>
            <a:ext cx="8747125" cy="944562"/>
          </a:xfrm>
          <a:prstGeom prst="rect">
            <a:avLst/>
          </a:prstGeom>
          <a:noFill/>
          <a:ln w="9525">
            <a:noFill/>
            <a:miter lim="800000"/>
            <a:headEnd/>
            <a:tailEnd/>
          </a:ln>
        </p:spPr>
        <p:txBody>
          <a:bodyPr>
            <a:spAutoFit/>
          </a:bodyPr>
          <a:lstStyle/>
          <a:p>
            <a:pPr marL="261938" indent="-261938" algn="l">
              <a:lnSpc>
                <a:spcPct val="85000"/>
              </a:lnSpc>
            </a:pPr>
            <a:r>
              <a:rPr lang="ru-RU" b="0">
                <a:solidFill>
                  <a:srgbClr val="000000"/>
                </a:solidFill>
              </a:rPr>
              <a:t>Поток протягивается от жерловины до головы, т.е. имеет </a:t>
            </a:r>
            <a:r>
              <a:rPr lang="ru-RU">
                <a:solidFill>
                  <a:srgbClr val="000000"/>
                </a:solidFill>
                <a:latin typeface="Arial" charset="0"/>
              </a:rPr>
              <a:t>начало</a:t>
            </a:r>
            <a:r>
              <a:rPr lang="ru-RU" b="0">
                <a:solidFill>
                  <a:srgbClr val="000000"/>
                </a:solidFill>
              </a:rPr>
              <a:t> и </a:t>
            </a:r>
            <a:r>
              <a:rPr lang="ru-RU">
                <a:solidFill>
                  <a:srgbClr val="000000"/>
                </a:solidFill>
                <a:latin typeface="Arial" charset="0"/>
              </a:rPr>
              <a:t>конец</a:t>
            </a:r>
            <a:r>
              <a:rPr lang="ru-RU" b="0">
                <a:solidFill>
                  <a:srgbClr val="000000"/>
                </a:solidFill>
              </a:rPr>
              <a:t>.</a:t>
            </a:r>
          </a:p>
          <a:p>
            <a:pPr marL="261938" indent="-261938" algn="l">
              <a:lnSpc>
                <a:spcPct val="85000"/>
              </a:lnSpc>
            </a:pPr>
            <a:r>
              <a:rPr lang="ru-RU" b="0">
                <a:solidFill>
                  <a:srgbClr val="000000"/>
                </a:solidFill>
              </a:rPr>
              <a:t>Из наклонного он может становиться горизонтальным, затем снова наклонным.</a:t>
            </a:r>
          </a:p>
          <a:p>
            <a:pPr marL="261938" indent="-261938" algn="l">
              <a:lnSpc>
                <a:spcPct val="85000"/>
              </a:lnSpc>
            </a:pPr>
            <a:r>
              <a:rPr lang="ru-RU" b="0">
                <a:solidFill>
                  <a:srgbClr val="000000"/>
                </a:solidFill>
              </a:rPr>
              <a:t>В разрезе такую ситуацию легко принять за складку или за флексуру</a:t>
            </a:r>
          </a:p>
        </p:txBody>
      </p:sp>
      <p:sp>
        <p:nvSpPr>
          <p:cNvPr id="26632" name="Text Box 12"/>
          <p:cNvSpPr txBox="1">
            <a:spLocks noChangeArrowheads="1"/>
          </p:cNvSpPr>
          <p:nvPr/>
        </p:nvSpPr>
        <p:spPr bwMode="auto">
          <a:xfrm>
            <a:off x="468313" y="188913"/>
            <a:ext cx="3059112" cy="620712"/>
          </a:xfrm>
          <a:prstGeom prst="rect">
            <a:avLst/>
          </a:prstGeom>
          <a:solidFill>
            <a:srgbClr val="EAEAEA"/>
          </a:solidFill>
          <a:ln w="12700" algn="ctr">
            <a:solidFill>
              <a:srgbClr val="000000"/>
            </a:solidFill>
            <a:miter lim="800000"/>
            <a:headEnd/>
            <a:tailEnd/>
          </a:ln>
        </p:spPr>
        <p:txBody>
          <a:bodyPr lIns="54000" tIns="10800" rIns="54000" bIns="10800">
            <a:spAutoFit/>
          </a:bodyPr>
          <a:lstStyle/>
          <a:p>
            <a:pPr algn="r">
              <a:lnSpc>
                <a:spcPct val="80000"/>
              </a:lnSpc>
            </a:pPr>
            <a:r>
              <a:rPr lang="ru-RU" sz="1600">
                <a:solidFill>
                  <a:srgbClr val="000000"/>
                </a:solidFill>
              </a:rPr>
              <a:t>Потоки базальтовых лавовых брекчий паразитического кратера. Вулкан Этна</a:t>
            </a:r>
          </a:p>
        </p:txBody>
      </p:sp>
      <p:sp>
        <p:nvSpPr>
          <p:cNvPr id="26633" name="Text Box 14"/>
          <p:cNvSpPr txBox="1">
            <a:spLocks noChangeArrowheads="1"/>
          </p:cNvSpPr>
          <p:nvPr/>
        </p:nvSpPr>
        <p:spPr bwMode="auto">
          <a:xfrm>
            <a:off x="1835150" y="2643188"/>
            <a:ext cx="1512888" cy="425450"/>
          </a:xfrm>
          <a:prstGeom prst="rect">
            <a:avLst/>
          </a:prstGeom>
          <a:solidFill>
            <a:srgbClr val="EAEAEA"/>
          </a:solidFill>
          <a:ln w="12700" algn="ctr">
            <a:solidFill>
              <a:srgbClr val="000000"/>
            </a:solidFill>
            <a:miter lim="800000"/>
            <a:headEnd/>
            <a:tailEnd/>
          </a:ln>
        </p:spPr>
        <p:txBody>
          <a:bodyPr lIns="54000" tIns="10800" rIns="54000" bIns="10800">
            <a:spAutoFit/>
          </a:bodyPr>
          <a:lstStyle/>
          <a:p>
            <a:pPr algn="l">
              <a:lnSpc>
                <a:spcPct val="80000"/>
              </a:lnSpc>
            </a:pPr>
            <a:r>
              <a:rPr lang="ru-RU" sz="1600">
                <a:solidFill>
                  <a:srgbClr val="000000"/>
                </a:solidFill>
              </a:rPr>
              <a:t>Паразитический </a:t>
            </a:r>
          </a:p>
          <a:p>
            <a:pPr algn="l">
              <a:lnSpc>
                <a:spcPct val="80000"/>
              </a:lnSpc>
            </a:pPr>
            <a:r>
              <a:rPr lang="ru-RU" sz="1600">
                <a:solidFill>
                  <a:srgbClr val="000000"/>
                </a:solidFill>
              </a:rPr>
              <a:t>кратер 4</a:t>
            </a:r>
          </a:p>
        </p:txBody>
      </p:sp>
      <p:sp>
        <p:nvSpPr>
          <p:cNvPr id="26634" name="AutoShape 16"/>
          <p:cNvSpPr>
            <a:spLocks noChangeArrowheads="1"/>
          </p:cNvSpPr>
          <p:nvPr/>
        </p:nvSpPr>
        <p:spPr bwMode="auto">
          <a:xfrm rot="5400000">
            <a:off x="2447131" y="3320257"/>
            <a:ext cx="936625" cy="144462"/>
          </a:xfrm>
          <a:custGeom>
            <a:avLst/>
            <a:gdLst>
              <a:gd name="T0" fmla="*/ 30460649 w 21600"/>
              <a:gd name="T1" fmla="*/ 0 h 21600"/>
              <a:gd name="T2" fmla="*/ 0 w 21600"/>
              <a:gd name="T3" fmla="*/ 483085 h 21600"/>
              <a:gd name="T4" fmla="*/ 30460649 w 21600"/>
              <a:gd name="T5" fmla="*/ 966170 h 21600"/>
              <a:gd name="T6" fmla="*/ 40614181 w 21600"/>
              <a:gd name="T7" fmla="*/ 48308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FF"/>
          </a:solidFill>
          <a:ln w="9525">
            <a:solidFill>
              <a:srgbClr val="000000"/>
            </a:solidFill>
            <a:miter lim="800000"/>
            <a:headEnd/>
            <a:tailEnd/>
          </a:ln>
        </p:spPr>
        <p:txBody>
          <a:bodyPr wrap="none" anchor="ctr"/>
          <a:lstStyle/>
          <a:p>
            <a:endParaRPr lang="ru-RU"/>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7" descr="Хокусай3"/>
          <p:cNvPicPr>
            <a:picLocks noChangeAspect="1" noChangeArrowheads="1"/>
          </p:cNvPicPr>
          <p:nvPr/>
        </p:nvPicPr>
        <p:blipFill>
          <a:blip r:embed="rId2" cstate="print"/>
          <a:srcRect/>
          <a:stretch>
            <a:fillRect/>
          </a:stretch>
        </p:blipFill>
        <p:spPr bwMode="auto">
          <a:xfrm>
            <a:off x="34925" y="44450"/>
            <a:ext cx="9109075" cy="6046788"/>
          </a:xfrm>
          <a:prstGeom prst="rect">
            <a:avLst/>
          </a:prstGeom>
          <a:noFill/>
          <a:ln w="12700">
            <a:solidFill>
              <a:srgbClr val="000000"/>
            </a:solidFill>
            <a:miter lim="800000"/>
            <a:headEnd/>
            <a:tailEnd/>
          </a:ln>
        </p:spPr>
      </p:pic>
      <p:sp>
        <p:nvSpPr>
          <p:cNvPr id="709637" name="Text Box 5"/>
          <p:cNvSpPr txBox="1">
            <a:spLocks noChangeArrowheads="1"/>
          </p:cNvSpPr>
          <p:nvPr/>
        </p:nvSpPr>
        <p:spPr bwMode="auto">
          <a:xfrm>
            <a:off x="1908175" y="6442075"/>
            <a:ext cx="6049963" cy="227013"/>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nSpc>
                <a:spcPct val="80000"/>
              </a:lnSpc>
            </a:pPr>
            <a:r>
              <a:rPr lang="ru-RU" sz="1600">
                <a:solidFill>
                  <a:srgbClr val="000000"/>
                </a:solidFill>
              </a:rPr>
              <a:t>К. Хокусай. Местность Умэдзава в Сосю. Из серии "36 видов Фудзи"</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09637"/>
                                        </p:tgtEl>
                                        <p:attrNameLst>
                                          <p:attrName>style.visibility</p:attrName>
                                        </p:attrNameLst>
                                      </p:cBhvr>
                                      <p:to>
                                        <p:strVal val="visible"/>
                                      </p:to>
                                    </p:set>
                                    <p:anim calcmode="lin" valueType="num">
                                      <p:cBhvr additive="base">
                                        <p:cTn id="7" dur="500" fill="hold"/>
                                        <p:tgtEl>
                                          <p:spTgt spid="709637"/>
                                        </p:tgtEl>
                                        <p:attrNameLst>
                                          <p:attrName>ppt_x</p:attrName>
                                        </p:attrNameLst>
                                      </p:cBhvr>
                                      <p:tavLst>
                                        <p:tav tm="0">
                                          <p:val>
                                            <p:strVal val="0-#ppt_w/2"/>
                                          </p:val>
                                        </p:tav>
                                        <p:tav tm="100000">
                                          <p:val>
                                            <p:strVal val="#ppt_x"/>
                                          </p:val>
                                        </p:tav>
                                      </p:tavLst>
                                    </p:anim>
                                    <p:anim calcmode="lin" valueType="num">
                                      <p:cBhvr additive="base">
                                        <p:cTn id="8" dur="500" fill="hold"/>
                                        <p:tgtEl>
                                          <p:spTgt spid="7096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963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42" name="Rectangle 2"/>
          <p:cNvSpPr>
            <a:spLocks noGrp="1" noChangeArrowheads="1"/>
          </p:cNvSpPr>
          <p:nvPr>
            <p:ph type="title"/>
          </p:nvPr>
        </p:nvSpPr>
        <p:spPr>
          <a:xfrm>
            <a:off x="0" y="87313"/>
            <a:ext cx="9144000" cy="860425"/>
          </a:xfrm>
        </p:spPr>
        <p:txBody>
          <a:bodyPr>
            <a:spAutoFit/>
          </a:bodyPr>
          <a:lstStyle/>
          <a:p>
            <a:pPr algn="r" eaLnBrk="1" hangingPunct="1">
              <a:lnSpc>
                <a:spcPct val="90000"/>
              </a:lnSpc>
              <a:defRPr/>
            </a:pPr>
            <a:r>
              <a:rPr lang="ru-RU" sz="2800" b="1" i="1" u="sng" smtClean="0">
                <a:solidFill>
                  <a:srgbClr val="000000"/>
                </a:solidFill>
                <a:effectLst>
                  <a:outerShdw blurRad="38100" dist="38100" dir="2700000" algn="tl">
                    <a:srgbClr val="FFFFFF"/>
                  </a:outerShdw>
                </a:effectLst>
              </a:rPr>
              <a:t>Определение кровли – подошвы </a:t>
            </a:r>
            <a:br>
              <a:rPr lang="ru-RU" sz="2800" b="1" i="1" u="sng" smtClean="0">
                <a:solidFill>
                  <a:srgbClr val="000000"/>
                </a:solidFill>
                <a:effectLst>
                  <a:outerShdw blurRad="38100" dist="38100" dir="2700000" algn="tl">
                    <a:srgbClr val="FFFFFF"/>
                  </a:outerShdw>
                </a:effectLst>
              </a:rPr>
            </a:br>
            <a:r>
              <a:rPr lang="ru-RU" sz="2800" b="1" i="1" u="sng" smtClean="0">
                <a:solidFill>
                  <a:srgbClr val="000000"/>
                </a:solidFill>
                <a:effectLst>
                  <a:outerShdw blurRad="38100" dist="38100" dir="2700000" algn="tl">
                    <a:srgbClr val="FFFFFF"/>
                  </a:outerShdw>
                </a:effectLst>
              </a:rPr>
              <a:t>в вулканических толщах</a:t>
            </a:r>
          </a:p>
        </p:txBody>
      </p:sp>
      <p:sp>
        <p:nvSpPr>
          <p:cNvPr id="28675" name="Rectangle 3"/>
          <p:cNvSpPr>
            <a:spLocks noGrp="1" noChangeArrowheads="1"/>
          </p:cNvSpPr>
          <p:nvPr>
            <p:ph type="body" idx="1"/>
          </p:nvPr>
        </p:nvSpPr>
        <p:spPr>
          <a:xfrm>
            <a:off x="0" y="2781300"/>
            <a:ext cx="8675688" cy="3805238"/>
          </a:xfrm>
          <a:noFill/>
        </p:spPr>
        <p:txBody>
          <a:bodyPr>
            <a:spAutoFit/>
          </a:bodyPr>
          <a:lstStyle/>
          <a:p>
            <a:pPr marL="90488" indent="-3175" eaLnBrk="1" hangingPunct="1">
              <a:lnSpc>
                <a:spcPct val="85000"/>
              </a:lnSpc>
              <a:spcBef>
                <a:spcPct val="0"/>
              </a:spcBef>
              <a:buFont typeface="Wingdings" pitchFamily="2" charset="2"/>
              <a:buNone/>
              <a:tabLst>
                <a:tab pos="268288" algn="l"/>
              </a:tabLst>
            </a:pPr>
            <a:r>
              <a:rPr lang="ru-RU" sz="2400" smtClean="0">
                <a:solidFill>
                  <a:srgbClr val="000000"/>
                </a:solidFill>
                <a:effectLst/>
              </a:rPr>
              <a:t>Признаки, по которым возможно определение </a:t>
            </a:r>
          </a:p>
          <a:p>
            <a:pPr marL="90488" indent="-3175" eaLnBrk="1" hangingPunct="1">
              <a:lnSpc>
                <a:spcPct val="85000"/>
              </a:lnSpc>
              <a:spcBef>
                <a:spcPct val="0"/>
              </a:spcBef>
              <a:buFont typeface="Wingdings" pitchFamily="2" charset="2"/>
              <a:buNone/>
              <a:tabLst>
                <a:tab pos="268288" algn="l"/>
              </a:tabLst>
            </a:pPr>
            <a:r>
              <a:rPr lang="ru-RU" sz="2400" smtClean="0">
                <a:solidFill>
                  <a:srgbClr val="000000"/>
                </a:solidFill>
                <a:effectLst/>
              </a:rPr>
              <a:t>подошвы – кровли в лавовых потоках:</a:t>
            </a:r>
          </a:p>
          <a:p>
            <a:pPr marL="90488" indent="-3175" eaLnBrk="1" hangingPunct="1">
              <a:lnSpc>
                <a:spcPct val="85000"/>
              </a:lnSpc>
              <a:buFont typeface="Wingdings" pitchFamily="2" charset="2"/>
              <a:buNone/>
              <a:tabLst>
                <a:tab pos="268288" algn="l"/>
              </a:tabLst>
            </a:pPr>
            <a:r>
              <a:rPr lang="ru-RU" sz="2200" smtClean="0">
                <a:solidFill>
                  <a:srgbClr val="000000"/>
                </a:solidFill>
                <a:effectLst/>
                <a:latin typeface="Arial Narrow" pitchFamily="34" charset="0"/>
              </a:rPr>
              <a:t>– захороненные объекты, обладающие первичной ориентировкой в    	пространстве;</a:t>
            </a:r>
          </a:p>
          <a:p>
            <a:pPr marL="90488" indent="-3175" eaLnBrk="1" hangingPunct="1">
              <a:lnSpc>
                <a:spcPct val="85000"/>
              </a:lnSpc>
              <a:buFont typeface="Wingdings" pitchFamily="2" charset="2"/>
              <a:buNone/>
              <a:tabLst>
                <a:tab pos="268288" algn="l"/>
              </a:tabLst>
            </a:pPr>
            <a:r>
              <a:rPr lang="ru-RU" sz="2200" smtClean="0">
                <a:solidFill>
                  <a:srgbClr val="000000"/>
                </a:solidFill>
                <a:effectLst/>
                <a:latin typeface="Arial Narrow" pitchFamily="34" charset="0"/>
              </a:rPr>
              <a:t>– лавовые брекчии, различающиеся в кровле и подошве потока;</a:t>
            </a:r>
          </a:p>
          <a:p>
            <a:pPr marL="90488" indent="-3175" eaLnBrk="1" hangingPunct="1">
              <a:lnSpc>
                <a:spcPct val="85000"/>
              </a:lnSpc>
              <a:buClr>
                <a:srgbClr val="FF0000"/>
              </a:buClr>
              <a:buSzPct val="150000"/>
              <a:buFont typeface="Wingdings" pitchFamily="2" charset="2"/>
              <a:buNone/>
              <a:tabLst>
                <a:tab pos="268288" algn="l"/>
              </a:tabLst>
            </a:pPr>
            <a:r>
              <a:rPr lang="ru-RU" sz="2200" smtClean="0">
                <a:solidFill>
                  <a:srgbClr val="000000"/>
                </a:solidFill>
                <a:effectLst/>
                <a:latin typeface="Arial Narrow" pitchFamily="34" charset="0"/>
              </a:rPr>
              <a:t>– ксенолиты подстилающих пород;</a:t>
            </a:r>
          </a:p>
          <a:p>
            <a:pPr marL="90488" indent="-3175" eaLnBrk="1" hangingPunct="1">
              <a:lnSpc>
                <a:spcPct val="85000"/>
              </a:lnSpc>
              <a:buClr>
                <a:srgbClr val="FF0000"/>
              </a:buClr>
              <a:buSzPct val="150000"/>
              <a:buFont typeface="Wingdings" pitchFamily="2" charset="2"/>
              <a:buNone/>
              <a:tabLst>
                <a:tab pos="268288" algn="l"/>
              </a:tabLst>
            </a:pPr>
            <a:r>
              <a:rPr lang="ru-RU" sz="2200" smtClean="0">
                <a:solidFill>
                  <a:srgbClr val="000000"/>
                </a:solidFill>
                <a:effectLst/>
                <a:latin typeface="Arial Narrow" pitchFamily="34" charset="0"/>
              </a:rPr>
              <a:t>– форма миндалин в разных частях потока;</a:t>
            </a:r>
          </a:p>
          <a:p>
            <a:pPr marL="90488" indent="-3175" eaLnBrk="1" hangingPunct="1">
              <a:lnSpc>
                <a:spcPct val="85000"/>
              </a:lnSpc>
              <a:buClr>
                <a:srgbClr val="FF0000"/>
              </a:buClr>
              <a:buSzPct val="150000"/>
              <a:buFont typeface="Wingdings" pitchFamily="2" charset="2"/>
              <a:buNone/>
              <a:tabLst>
                <a:tab pos="268288" algn="l"/>
              </a:tabLst>
            </a:pPr>
            <a:r>
              <a:rPr lang="ru-RU" sz="2200" smtClean="0">
                <a:solidFill>
                  <a:srgbClr val="000000"/>
                </a:solidFill>
                <a:effectLst/>
                <a:latin typeface="Arial Narrow" pitchFamily="34" charset="0"/>
              </a:rPr>
              <a:t>– характер заполнения миндалин;</a:t>
            </a:r>
          </a:p>
          <a:p>
            <a:pPr marL="90488" indent="-3175" eaLnBrk="1" hangingPunct="1">
              <a:lnSpc>
                <a:spcPct val="85000"/>
              </a:lnSpc>
              <a:buClr>
                <a:srgbClr val="FF0000"/>
              </a:buClr>
              <a:buSzPct val="150000"/>
              <a:buFont typeface="Wingdings" pitchFamily="2" charset="2"/>
              <a:buNone/>
              <a:tabLst>
                <a:tab pos="268288" algn="l"/>
              </a:tabLst>
            </a:pPr>
            <a:r>
              <a:rPr lang="ru-RU" sz="2200" smtClean="0">
                <a:solidFill>
                  <a:srgbClr val="000000"/>
                </a:solidFill>
                <a:effectLst/>
                <a:latin typeface="Arial Narrow" pitchFamily="34" charset="0"/>
              </a:rPr>
              <a:t>– ориентировка столбчатой отдельности;</a:t>
            </a:r>
          </a:p>
          <a:p>
            <a:pPr marL="90488" indent="-3175" eaLnBrk="1" hangingPunct="1">
              <a:lnSpc>
                <a:spcPct val="85000"/>
              </a:lnSpc>
              <a:buClr>
                <a:srgbClr val="FF0000"/>
              </a:buClr>
              <a:buSzPct val="150000"/>
              <a:buFont typeface="Wingdings" pitchFamily="2" charset="2"/>
              <a:buNone/>
              <a:tabLst>
                <a:tab pos="268288" algn="l"/>
              </a:tabLst>
            </a:pPr>
            <a:r>
              <a:rPr lang="ru-RU" sz="2200" smtClean="0">
                <a:solidFill>
                  <a:srgbClr val="000000"/>
                </a:solidFill>
                <a:effectLst/>
                <a:latin typeface="Arial Narrow" pitchFamily="34" charset="0"/>
              </a:rPr>
              <a:t>– форма подушек в подушечных лавах;</a:t>
            </a:r>
          </a:p>
          <a:p>
            <a:pPr marL="90488" indent="-3175" eaLnBrk="1" hangingPunct="1">
              <a:lnSpc>
                <a:spcPct val="85000"/>
              </a:lnSpc>
              <a:buClr>
                <a:srgbClr val="FF0000"/>
              </a:buClr>
              <a:buSzPct val="150000"/>
              <a:buFont typeface="Wingdings" pitchFamily="2" charset="2"/>
              <a:buNone/>
              <a:tabLst>
                <a:tab pos="268288" algn="l"/>
              </a:tabLst>
            </a:pPr>
            <a:r>
              <a:rPr lang="ru-RU" sz="2200" smtClean="0">
                <a:solidFill>
                  <a:srgbClr val="000000"/>
                </a:solidFill>
                <a:effectLst/>
                <a:latin typeface="Arial Narrow" pitchFamily="34" charset="0"/>
              </a:rPr>
              <a:t>– морфология лавовых выжиманий…</a:t>
            </a:r>
          </a:p>
        </p:txBody>
      </p:sp>
      <p:sp>
        <p:nvSpPr>
          <p:cNvPr id="28676" name="Rectangle 4"/>
          <p:cNvSpPr>
            <a:spLocks noChangeArrowheads="1"/>
          </p:cNvSpPr>
          <p:nvPr/>
        </p:nvSpPr>
        <p:spPr bwMode="auto">
          <a:xfrm>
            <a:off x="0" y="981075"/>
            <a:ext cx="8388350" cy="1512888"/>
          </a:xfrm>
          <a:prstGeom prst="rect">
            <a:avLst/>
          </a:prstGeom>
          <a:noFill/>
          <a:ln w="9525">
            <a:noFill/>
            <a:miter lim="800000"/>
            <a:headEnd/>
            <a:tailEnd/>
          </a:ln>
        </p:spPr>
        <p:txBody>
          <a:bodyPr>
            <a:spAutoFit/>
          </a:bodyPr>
          <a:lstStyle/>
          <a:p>
            <a:pPr marL="90488" indent="-3175" algn="l">
              <a:lnSpc>
                <a:spcPct val="85000"/>
              </a:lnSpc>
              <a:buClr>
                <a:srgbClr val="FF0000"/>
              </a:buClr>
              <a:buSzPct val="150000"/>
              <a:buFont typeface="Wingdings" pitchFamily="2" charset="2"/>
              <a:buNone/>
              <a:tabLst>
                <a:tab pos="268288" algn="l"/>
              </a:tabLst>
            </a:pPr>
            <a:r>
              <a:rPr lang="ru-RU">
                <a:solidFill>
                  <a:srgbClr val="000000"/>
                </a:solidFill>
                <a:latin typeface="Arial" charset="0"/>
              </a:rPr>
              <a:t>Р. Шрок</a:t>
            </a:r>
            <a:r>
              <a:rPr lang="ru-RU" b="0">
                <a:solidFill>
                  <a:srgbClr val="000000"/>
                </a:solidFill>
              </a:rPr>
              <a:t> [</a:t>
            </a:r>
            <a:r>
              <a:rPr lang="ru-RU" b="0" i="1">
                <a:solidFill>
                  <a:srgbClr val="000000"/>
                </a:solidFill>
              </a:rPr>
              <a:t>1950</a:t>
            </a:r>
            <a:r>
              <a:rPr lang="ru-RU" b="0">
                <a:solidFill>
                  <a:srgbClr val="000000"/>
                </a:solidFill>
              </a:rPr>
              <a:t>] приводит </a:t>
            </a:r>
            <a:r>
              <a:rPr lang="ru-RU" b="0" i="1">
                <a:solidFill>
                  <a:srgbClr val="000000"/>
                </a:solidFill>
              </a:rPr>
              <a:t>25 признаков</a:t>
            </a:r>
            <a:r>
              <a:rPr lang="ru-RU" b="0">
                <a:solidFill>
                  <a:srgbClr val="000000"/>
                </a:solidFill>
              </a:rPr>
              <a:t> определения кровли и подошвы вулканических образований. Для пирокластических и вулканогенно-осадочных пород они близки к признакам определения подошвы – кровли в терригенных породах. Для лавовых покровов и потоков имеются свои специфические признаки.</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20" descr="P7010123"/>
          <p:cNvPicPr>
            <a:picLocks noChangeAspect="1" noChangeArrowheads="1"/>
          </p:cNvPicPr>
          <p:nvPr/>
        </p:nvPicPr>
        <p:blipFill>
          <a:blip r:embed="rId2" cstate="print"/>
          <a:srcRect/>
          <a:stretch>
            <a:fillRect/>
          </a:stretch>
        </p:blipFill>
        <p:spPr bwMode="auto">
          <a:xfrm>
            <a:off x="71438" y="1592263"/>
            <a:ext cx="3995737" cy="2989262"/>
          </a:xfrm>
          <a:prstGeom prst="rect">
            <a:avLst/>
          </a:prstGeom>
          <a:noFill/>
          <a:ln w="12700">
            <a:solidFill>
              <a:srgbClr val="000000"/>
            </a:solidFill>
            <a:miter lim="800000"/>
            <a:headEnd/>
            <a:tailEnd/>
          </a:ln>
        </p:spPr>
      </p:pic>
      <p:sp>
        <p:nvSpPr>
          <p:cNvPr id="29699" name="Text Box 4"/>
          <p:cNvSpPr txBox="1">
            <a:spLocks noChangeArrowheads="1"/>
          </p:cNvSpPr>
          <p:nvPr/>
        </p:nvSpPr>
        <p:spPr bwMode="auto">
          <a:xfrm>
            <a:off x="3419475" y="2852738"/>
            <a:ext cx="1441450" cy="617537"/>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gn="l">
              <a:lnSpc>
                <a:spcPct val="80000"/>
              </a:lnSpc>
            </a:pPr>
            <a:r>
              <a:rPr lang="ru-RU" sz="1600">
                <a:solidFill>
                  <a:srgbClr val="000000"/>
                </a:solidFill>
              </a:rPr>
              <a:t>Залитые лавой деревья. </a:t>
            </a:r>
          </a:p>
          <a:p>
            <a:pPr algn="l">
              <a:lnSpc>
                <a:spcPct val="80000"/>
              </a:lnSpc>
            </a:pPr>
            <a:r>
              <a:rPr lang="ru-RU" sz="1600">
                <a:solidFill>
                  <a:srgbClr val="000000"/>
                </a:solidFill>
              </a:rPr>
              <a:t>Вулкан Этна</a:t>
            </a:r>
          </a:p>
        </p:txBody>
      </p:sp>
      <p:sp>
        <p:nvSpPr>
          <p:cNvPr id="29700" name="Rectangle 16"/>
          <p:cNvSpPr>
            <a:spLocks noGrp="1" noChangeArrowheads="1"/>
          </p:cNvSpPr>
          <p:nvPr>
            <p:ph type="body" sz="half" idx="1"/>
          </p:nvPr>
        </p:nvSpPr>
        <p:spPr>
          <a:xfrm>
            <a:off x="0" y="71438"/>
            <a:ext cx="9144000" cy="676275"/>
          </a:xfrm>
          <a:noFill/>
        </p:spPr>
        <p:txBody>
          <a:bodyPr>
            <a:spAutoFit/>
          </a:bodyPr>
          <a:lstStyle/>
          <a:p>
            <a:pPr marL="0" indent="0" eaLnBrk="1" hangingPunct="1">
              <a:lnSpc>
                <a:spcPct val="80000"/>
              </a:lnSpc>
              <a:buFont typeface="Wingdings" pitchFamily="2" charset="2"/>
              <a:buNone/>
            </a:pPr>
            <a:r>
              <a:rPr lang="ru-RU" sz="2400" b="1" smtClean="0">
                <a:solidFill>
                  <a:srgbClr val="000000"/>
                </a:solidFill>
                <a:effectLst/>
              </a:rPr>
              <a:t>1. Захороненные объекты, обладающие первичной ориентировкой в пространстве</a:t>
            </a:r>
          </a:p>
        </p:txBody>
      </p:sp>
      <p:sp>
        <p:nvSpPr>
          <p:cNvPr id="29701" name="Text Box 19"/>
          <p:cNvSpPr txBox="1">
            <a:spLocks noChangeArrowheads="1"/>
          </p:cNvSpPr>
          <p:nvPr/>
        </p:nvSpPr>
        <p:spPr bwMode="auto">
          <a:xfrm>
            <a:off x="0" y="712788"/>
            <a:ext cx="8964613" cy="628650"/>
          </a:xfrm>
          <a:prstGeom prst="rect">
            <a:avLst/>
          </a:prstGeom>
          <a:noFill/>
          <a:ln w="9525">
            <a:noFill/>
            <a:miter lim="800000"/>
            <a:headEnd/>
            <a:tailEnd/>
          </a:ln>
        </p:spPr>
        <p:txBody>
          <a:bodyPr>
            <a:spAutoFit/>
          </a:bodyPr>
          <a:lstStyle/>
          <a:p>
            <a:pPr algn="l">
              <a:lnSpc>
                <a:spcPct val="80000"/>
              </a:lnSpc>
              <a:spcBef>
                <a:spcPct val="50000"/>
              </a:spcBef>
            </a:pPr>
            <a:r>
              <a:rPr lang="ru-RU" b="0">
                <a:solidFill>
                  <a:srgbClr val="000000"/>
                </a:solidFill>
              </a:rPr>
              <a:t>Это могут быть деревья, древние почвы, древний рельеф, подстилающие осадочные толщи с признаками первичных ориентировок и пр.</a:t>
            </a:r>
          </a:p>
        </p:txBody>
      </p:sp>
      <p:pic>
        <p:nvPicPr>
          <p:cNvPr id="29702" name="Picture 23" descr="Церковь остановившая поток"/>
          <p:cNvPicPr>
            <a:picLocks noChangeAspect="1" noChangeArrowheads="1"/>
          </p:cNvPicPr>
          <p:nvPr/>
        </p:nvPicPr>
        <p:blipFill>
          <a:blip r:embed="rId3" cstate="print">
            <a:lum contrast="20000"/>
          </a:blip>
          <a:srcRect/>
          <a:stretch>
            <a:fillRect/>
          </a:stretch>
        </p:blipFill>
        <p:spPr bwMode="auto">
          <a:xfrm>
            <a:off x="1331913" y="4151313"/>
            <a:ext cx="5076825" cy="2662237"/>
          </a:xfrm>
          <a:prstGeom prst="rect">
            <a:avLst/>
          </a:prstGeom>
          <a:noFill/>
          <a:ln w="12700">
            <a:solidFill>
              <a:srgbClr val="000000"/>
            </a:solidFill>
            <a:miter lim="800000"/>
            <a:headEnd/>
            <a:tailEnd/>
          </a:ln>
        </p:spPr>
      </p:pic>
      <p:pic>
        <p:nvPicPr>
          <p:cNvPr id="29703" name="Picture 21" descr="Дом в лаве Этна"/>
          <p:cNvPicPr>
            <a:picLocks noChangeAspect="1" noChangeArrowheads="1"/>
          </p:cNvPicPr>
          <p:nvPr/>
        </p:nvPicPr>
        <p:blipFill>
          <a:blip r:embed="rId4" cstate="print">
            <a:lum bright="6000"/>
          </a:blip>
          <a:srcRect l="10661"/>
          <a:stretch>
            <a:fillRect/>
          </a:stretch>
        </p:blipFill>
        <p:spPr bwMode="auto">
          <a:xfrm>
            <a:off x="5148263" y="1916113"/>
            <a:ext cx="3924300" cy="2706687"/>
          </a:xfrm>
          <a:prstGeom prst="rect">
            <a:avLst/>
          </a:prstGeom>
          <a:noFill/>
          <a:ln w="12700" algn="ctr">
            <a:solidFill>
              <a:srgbClr val="000000"/>
            </a:solidFill>
            <a:miter lim="800000"/>
            <a:headEnd/>
            <a:tailEnd/>
          </a:ln>
        </p:spPr>
      </p:pic>
      <p:sp>
        <p:nvSpPr>
          <p:cNvPr id="29704" name="Text Box 22"/>
          <p:cNvSpPr txBox="1">
            <a:spLocks noChangeArrowheads="1"/>
          </p:cNvSpPr>
          <p:nvPr/>
        </p:nvSpPr>
        <p:spPr bwMode="auto">
          <a:xfrm>
            <a:off x="6011863" y="1628775"/>
            <a:ext cx="2520950" cy="422275"/>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nSpc>
                <a:spcPct val="80000"/>
              </a:lnSpc>
            </a:pPr>
            <a:r>
              <a:rPr lang="ru-RU" sz="1600">
                <a:solidFill>
                  <a:srgbClr val="000000"/>
                </a:solidFill>
              </a:rPr>
              <a:t>Дом, затопленный лавовым потоком. Вулкан Этна</a:t>
            </a:r>
          </a:p>
        </p:txBody>
      </p:sp>
      <p:sp>
        <p:nvSpPr>
          <p:cNvPr id="29705" name="Text Box 24"/>
          <p:cNvSpPr txBox="1">
            <a:spLocks noChangeArrowheads="1"/>
          </p:cNvSpPr>
          <p:nvPr/>
        </p:nvSpPr>
        <p:spPr bwMode="auto">
          <a:xfrm>
            <a:off x="34925" y="5691188"/>
            <a:ext cx="2160588" cy="617537"/>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gn="r">
              <a:lnSpc>
                <a:spcPct val="80000"/>
              </a:lnSpc>
            </a:pPr>
            <a:r>
              <a:rPr lang="ru-RU" sz="1600">
                <a:solidFill>
                  <a:srgbClr val="000000"/>
                </a:solidFill>
              </a:rPr>
              <a:t>Церковь, остановившая лавовый поток. </a:t>
            </a:r>
          </a:p>
          <a:p>
            <a:pPr algn="r">
              <a:lnSpc>
                <a:spcPct val="80000"/>
              </a:lnSpc>
            </a:pPr>
            <a:r>
              <a:rPr lang="ru-RU" sz="1600">
                <a:solidFill>
                  <a:srgbClr val="000000"/>
                </a:solidFill>
              </a:rPr>
              <a:t>Вулкан Этна</a:t>
            </a:r>
          </a:p>
        </p:txBody>
      </p:sp>
      <p:sp>
        <p:nvSpPr>
          <p:cNvPr id="29706" name="Text Box 25"/>
          <p:cNvSpPr txBox="1">
            <a:spLocks noChangeArrowheads="1"/>
          </p:cNvSpPr>
          <p:nvPr/>
        </p:nvSpPr>
        <p:spPr bwMode="auto">
          <a:xfrm>
            <a:off x="6516688" y="5022850"/>
            <a:ext cx="2449512" cy="1501775"/>
          </a:xfrm>
          <a:prstGeom prst="rect">
            <a:avLst/>
          </a:prstGeom>
          <a:solidFill>
            <a:schemeClr val="tx1"/>
          </a:solidFill>
          <a:ln w="38100" cmpd="dbl" algn="ctr">
            <a:solidFill>
              <a:srgbClr val="000000"/>
            </a:solidFill>
            <a:miter lim="800000"/>
            <a:headEnd/>
            <a:tailEnd/>
          </a:ln>
        </p:spPr>
        <p:txBody>
          <a:bodyPr lIns="18000" rIns="18000">
            <a:spAutoFit/>
          </a:bodyPr>
          <a:lstStyle/>
          <a:p>
            <a:pPr>
              <a:lnSpc>
                <a:spcPct val="75000"/>
              </a:lnSpc>
            </a:pPr>
            <a:r>
              <a:rPr lang="en-US" sz="2000">
                <a:solidFill>
                  <a:srgbClr val="000000"/>
                </a:solidFill>
                <a:latin typeface="Arial" charset="0"/>
              </a:rPr>
              <a:t>NB!</a:t>
            </a:r>
            <a:r>
              <a:rPr lang="en-US" sz="2000">
                <a:solidFill>
                  <a:srgbClr val="000000"/>
                </a:solidFill>
              </a:rPr>
              <a:t> </a:t>
            </a:r>
            <a:r>
              <a:rPr lang="ru-RU" sz="2000">
                <a:solidFill>
                  <a:srgbClr val="000000"/>
                </a:solidFill>
              </a:rPr>
              <a:t>Вероятность встретить в мезозойских, скажем, лавах затопленный дом мала, а вот дерево – велика!</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2" descr="Последний день Помпеи"/>
          <p:cNvPicPr>
            <a:picLocks noChangeAspect="1" noChangeArrowheads="1"/>
          </p:cNvPicPr>
          <p:nvPr/>
        </p:nvPicPr>
        <p:blipFill>
          <a:blip r:embed="rId2" cstate="print">
            <a:lum bright="6000"/>
          </a:blip>
          <a:srcRect/>
          <a:stretch>
            <a:fillRect/>
          </a:stretch>
        </p:blipFill>
        <p:spPr bwMode="auto">
          <a:xfrm>
            <a:off x="395288" y="41275"/>
            <a:ext cx="8497887" cy="6483350"/>
          </a:xfrm>
          <a:prstGeom prst="rect">
            <a:avLst/>
          </a:prstGeom>
          <a:noFill/>
          <a:ln w="12700">
            <a:solidFill>
              <a:srgbClr val="000000"/>
            </a:solidFill>
            <a:miter lim="800000"/>
            <a:headEnd/>
            <a:tailEnd/>
          </a:ln>
        </p:spPr>
      </p:pic>
      <p:sp>
        <p:nvSpPr>
          <p:cNvPr id="799747" name="Text Box 3"/>
          <p:cNvSpPr txBox="1">
            <a:spLocks noChangeArrowheads="1"/>
          </p:cNvSpPr>
          <p:nvPr/>
        </p:nvSpPr>
        <p:spPr bwMode="auto">
          <a:xfrm>
            <a:off x="3167063" y="6583363"/>
            <a:ext cx="3492500" cy="230187"/>
          </a:xfrm>
          <a:prstGeom prst="rect">
            <a:avLst/>
          </a:prstGeom>
          <a:solidFill>
            <a:srgbClr val="EAEAEA"/>
          </a:solidFill>
          <a:ln w="12700" algn="ctr">
            <a:solidFill>
              <a:srgbClr val="000000"/>
            </a:solidFill>
            <a:miter lim="800000"/>
            <a:headEnd/>
            <a:tailEnd/>
          </a:ln>
        </p:spPr>
        <p:txBody>
          <a:bodyPr lIns="54000" tIns="10800" rIns="54000" bIns="10800">
            <a:spAutoFit/>
          </a:bodyPr>
          <a:lstStyle/>
          <a:p>
            <a:pPr algn="r">
              <a:lnSpc>
                <a:spcPct val="80000"/>
              </a:lnSpc>
            </a:pPr>
            <a:r>
              <a:rPr lang="ru-RU" sz="1600">
                <a:solidFill>
                  <a:srgbClr val="000000"/>
                </a:solidFill>
              </a:rPr>
              <a:t>Карл Брюлов. Последний день Помпеи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99747"/>
                                        </p:tgtEl>
                                        <p:attrNameLst>
                                          <p:attrName>style.visibility</p:attrName>
                                        </p:attrNameLst>
                                      </p:cBhvr>
                                      <p:to>
                                        <p:strVal val="visible"/>
                                      </p:to>
                                    </p:set>
                                    <p:anim calcmode="lin" valueType="num">
                                      <p:cBhvr additive="base">
                                        <p:cTn id="7" dur="500" fill="hold"/>
                                        <p:tgtEl>
                                          <p:spTgt spid="799747"/>
                                        </p:tgtEl>
                                        <p:attrNameLst>
                                          <p:attrName>ppt_x</p:attrName>
                                        </p:attrNameLst>
                                      </p:cBhvr>
                                      <p:tavLst>
                                        <p:tav tm="0">
                                          <p:val>
                                            <p:strVal val="0-#ppt_w/2"/>
                                          </p:val>
                                        </p:tav>
                                        <p:tav tm="100000">
                                          <p:val>
                                            <p:strVal val="#ppt_x"/>
                                          </p:val>
                                        </p:tav>
                                      </p:tavLst>
                                    </p:anim>
                                    <p:anim calcmode="lin" valueType="num">
                                      <p:cBhvr additive="base">
                                        <p:cTn id="8" dur="500" fill="hold"/>
                                        <p:tgtEl>
                                          <p:spTgt spid="7997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974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3"/>
          <p:cNvSpPr>
            <a:spLocks noGrp="1" noChangeArrowheads="1"/>
          </p:cNvSpPr>
          <p:nvPr>
            <p:ph type="body" idx="1"/>
          </p:nvPr>
        </p:nvSpPr>
        <p:spPr>
          <a:xfrm>
            <a:off x="0" y="44450"/>
            <a:ext cx="8964613" cy="3159125"/>
          </a:xfrm>
          <a:noFill/>
        </p:spPr>
        <p:txBody>
          <a:bodyPr>
            <a:spAutoFit/>
          </a:bodyPr>
          <a:lstStyle/>
          <a:p>
            <a:pPr marL="0" indent="0" eaLnBrk="1" hangingPunct="1">
              <a:lnSpc>
                <a:spcPct val="80000"/>
              </a:lnSpc>
              <a:spcBef>
                <a:spcPct val="0"/>
              </a:spcBef>
              <a:buFont typeface="Wingdings" pitchFamily="2" charset="2"/>
              <a:buNone/>
            </a:pPr>
            <a:r>
              <a:rPr lang="ru-RU" sz="2800" b="1" smtClean="0">
                <a:solidFill>
                  <a:srgbClr val="000000"/>
                </a:solidFill>
                <a:effectLst/>
              </a:rPr>
              <a:t>2. Лавовые брекчии</a:t>
            </a:r>
          </a:p>
          <a:p>
            <a:pPr marL="0" indent="0" eaLnBrk="1" hangingPunct="1">
              <a:lnSpc>
                <a:spcPct val="85000"/>
              </a:lnSpc>
              <a:spcBef>
                <a:spcPct val="25000"/>
              </a:spcBef>
              <a:buFont typeface="Wingdings" pitchFamily="2" charset="2"/>
              <a:buNone/>
            </a:pPr>
            <a:r>
              <a:rPr lang="ru-RU" sz="2200" smtClean="0">
                <a:solidFill>
                  <a:srgbClr val="000000"/>
                </a:solidFill>
                <a:effectLst/>
                <a:latin typeface="Arial Narrow" pitchFamily="34" charset="0"/>
              </a:rPr>
              <a:t>Поток жидкой лавы застывает неравномерно. В первую очередь застывают участки, соприкасающиеся с воздухом, водой и уже остывшими подстилающими породами. Движение еще жидкой лавы приводит к взламыванию застывающей корки, обломки которой цементируются той же лавой. При застывании этой смеси и образуются лавовые брекчии. Поскольку этот процесс может повторяться неоднократно, часто в поздних брекчиях встречаются обломки более ранних брекчий.</a:t>
            </a:r>
          </a:p>
          <a:p>
            <a:pPr marL="0" indent="0" eaLnBrk="1" hangingPunct="1">
              <a:lnSpc>
                <a:spcPct val="85000"/>
              </a:lnSpc>
              <a:spcBef>
                <a:spcPct val="25000"/>
              </a:spcBef>
              <a:buFont typeface="Wingdings" pitchFamily="2" charset="2"/>
              <a:buNone/>
            </a:pPr>
            <a:r>
              <a:rPr lang="ru-RU" sz="2200" smtClean="0">
                <a:solidFill>
                  <a:srgbClr val="000000"/>
                </a:solidFill>
                <a:effectLst/>
                <a:latin typeface="Arial Narrow" pitchFamily="34" charset="0"/>
              </a:rPr>
              <a:t>Отличительные черты лавовых брекчий – одинаковый состав обломков и цемента, отсутствие сортировки, инъекции лавы в трещины обломков.</a:t>
            </a:r>
          </a:p>
        </p:txBody>
      </p:sp>
      <p:sp>
        <p:nvSpPr>
          <p:cNvPr id="31747" name="Rectangle 9"/>
          <p:cNvSpPr>
            <a:spLocks noChangeArrowheads="1"/>
          </p:cNvSpPr>
          <p:nvPr/>
        </p:nvSpPr>
        <p:spPr bwMode="auto">
          <a:xfrm>
            <a:off x="0" y="3284538"/>
            <a:ext cx="4427538" cy="2806700"/>
          </a:xfrm>
          <a:prstGeom prst="rect">
            <a:avLst/>
          </a:prstGeom>
          <a:noFill/>
          <a:ln w="9525">
            <a:noFill/>
            <a:miter lim="800000"/>
            <a:headEnd/>
            <a:tailEnd/>
          </a:ln>
        </p:spPr>
        <p:txBody>
          <a:bodyPr>
            <a:spAutoFit/>
          </a:bodyPr>
          <a:lstStyle/>
          <a:p>
            <a:pPr algn="l">
              <a:lnSpc>
                <a:spcPct val="90000"/>
              </a:lnSpc>
              <a:spcBef>
                <a:spcPct val="30000"/>
              </a:spcBef>
              <a:buClr>
                <a:schemeClr val="hlink"/>
              </a:buClr>
              <a:buFont typeface="Wingdings" pitchFamily="2" charset="2"/>
              <a:buNone/>
            </a:pPr>
            <a:r>
              <a:rPr lang="ru-RU" b="0">
                <a:solidFill>
                  <a:srgbClr val="000000"/>
                </a:solidFill>
              </a:rPr>
              <a:t>Брекчии в кровле и в подошве лавового потока близки по облику и составу. Вместе с тем, в подошве потока брекчии обычно имеют меньшую мощность и могут содержать ксенолиты подстилающих пород. В лавовых брекчиях кровли потока может попадаться туфовый материал (пепел, кристаллокласты и пр.)</a:t>
            </a:r>
          </a:p>
        </p:txBody>
      </p:sp>
      <p:pic>
        <p:nvPicPr>
          <p:cNvPr id="31748" name="Picture 10" descr="Вулканические брекчии девон"/>
          <p:cNvPicPr>
            <a:picLocks noChangeAspect="1" noChangeArrowheads="1"/>
          </p:cNvPicPr>
          <p:nvPr/>
        </p:nvPicPr>
        <p:blipFill>
          <a:blip r:embed="rId2" cstate="print"/>
          <a:srcRect/>
          <a:stretch>
            <a:fillRect/>
          </a:stretch>
        </p:blipFill>
        <p:spPr bwMode="auto">
          <a:xfrm>
            <a:off x="4427538" y="3319463"/>
            <a:ext cx="4668837" cy="3494087"/>
          </a:xfrm>
          <a:prstGeom prst="rect">
            <a:avLst/>
          </a:prstGeom>
          <a:noFill/>
          <a:ln w="12700">
            <a:solidFill>
              <a:srgbClr val="000000"/>
            </a:solidFill>
            <a:miter lim="800000"/>
            <a:headEnd/>
            <a:tailEnd/>
          </a:ln>
        </p:spPr>
      </p:pic>
      <p:sp>
        <p:nvSpPr>
          <p:cNvPr id="31749" name="Text Box 11"/>
          <p:cNvSpPr txBox="1">
            <a:spLocks noChangeArrowheads="1"/>
          </p:cNvSpPr>
          <p:nvPr/>
        </p:nvSpPr>
        <p:spPr bwMode="auto">
          <a:xfrm>
            <a:off x="2265363" y="6246813"/>
            <a:ext cx="2593975" cy="422275"/>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gn="r">
              <a:lnSpc>
                <a:spcPct val="80000"/>
              </a:lnSpc>
            </a:pPr>
            <a:r>
              <a:rPr lang="ru-RU" sz="1600">
                <a:solidFill>
                  <a:srgbClr val="000000"/>
                </a:solidFill>
              </a:rPr>
              <a:t>Лавовые брекчии базальтов раннего девона. Ю. Урал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3" descr="Вулканические брекчии1"/>
          <p:cNvPicPr>
            <a:picLocks noChangeAspect="1" noChangeArrowheads="1"/>
          </p:cNvPicPr>
          <p:nvPr/>
        </p:nvPicPr>
        <p:blipFill>
          <a:blip r:embed="rId2" cstate="print">
            <a:lum contrast="40000"/>
          </a:blip>
          <a:srcRect/>
          <a:stretch>
            <a:fillRect/>
          </a:stretch>
        </p:blipFill>
        <p:spPr bwMode="auto">
          <a:xfrm>
            <a:off x="107950" y="107950"/>
            <a:ext cx="5110163" cy="3825875"/>
          </a:xfrm>
          <a:prstGeom prst="rect">
            <a:avLst/>
          </a:prstGeom>
          <a:solidFill>
            <a:srgbClr val="000000"/>
          </a:solidFill>
          <a:ln w="12700" algn="ctr">
            <a:solidFill>
              <a:srgbClr val="000000"/>
            </a:solidFill>
            <a:miter lim="800000"/>
            <a:headEnd/>
            <a:tailEnd/>
          </a:ln>
        </p:spPr>
      </p:pic>
      <p:pic>
        <p:nvPicPr>
          <p:cNvPr id="32771" name="Picture 9" descr="P9020159"/>
          <p:cNvPicPr>
            <a:picLocks noChangeAspect="1" noChangeArrowheads="1"/>
          </p:cNvPicPr>
          <p:nvPr/>
        </p:nvPicPr>
        <p:blipFill>
          <a:blip r:embed="rId3" cstate="print">
            <a:lum contrast="40000"/>
          </a:blip>
          <a:srcRect/>
          <a:stretch>
            <a:fillRect/>
          </a:stretch>
        </p:blipFill>
        <p:spPr bwMode="auto">
          <a:xfrm>
            <a:off x="3924300" y="2781300"/>
            <a:ext cx="5110163" cy="3987800"/>
          </a:xfrm>
          <a:prstGeom prst="rect">
            <a:avLst/>
          </a:prstGeom>
          <a:noFill/>
          <a:ln w="12700" algn="ctr">
            <a:solidFill>
              <a:srgbClr val="000000"/>
            </a:solidFill>
            <a:miter lim="800000"/>
            <a:headEnd/>
            <a:tailEnd/>
          </a:ln>
        </p:spPr>
      </p:pic>
      <p:sp>
        <p:nvSpPr>
          <p:cNvPr id="32772" name="Text Box 7"/>
          <p:cNvSpPr txBox="1">
            <a:spLocks noChangeArrowheads="1"/>
          </p:cNvSpPr>
          <p:nvPr/>
        </p:nvSpPr>
        <p:spPr bwMode="auto">
          <a:xfrm>
            <a:off x="1331913" y="5300663"/>
            <a:ext cx="3097212" cy="617537"/>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gn="r">
              <a:lnSpc>
                <a:spcPct val="80000"/>
              </a:lnSpc>
            </a:pPr>
            <a:r>
              <a:rPr lang="ru-RU" sz="1600">
                <a:solidFill>
                  <a:srgbClr val="000000"/>
                </a:solidFill>
              </a:rPr>
              <a:t>Лавовые брекчии кровли потока андезитов раннего карбона. </a:t>
            </a:r>
          </a:p>
          <a:p>
            <a:pPr algn="r">
              <a:lnSpc>
                <a:spcPct val="80000"/>
              </a:lnSpc>
            </a:pPr>
            <a:r>
              <a:rPr lang="ru-RU" sz="1600">
                <a:solidFill>
                  <a:srgbClr val="000000"/>
                </a:solidFill>
              </a:rPr>
              <a:t>Ю. Урал. Фото И.А. Кошелевой</a:t>
            </a:r>
          </a:p>
        </p:txBody>
      </p:sp>
      <p:sp>
        <p:nvSpPr>
          <p:cNvPr id="32773" name="Text Box 5"/>
          <p:cNvSpPr txBox="1">
            <a:spLocks noChangeArrowheads="1"/>
          </p:cNvSpPr>
          <p:nvPr/>
        </p:nvSpPr>
        <p:spPr bwMode="auto">
          <a:xfrm>
            <a:off x="4716463" y="260350"/>
            <a:ext cx="3097212" cy="617538"/>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gn="l">
              <a:lnSpc>
                <a:spcPct val="80000"/>
              </a:lnSpc>
            </a:pPr>
            <a:r>
              <a:rPr lang="ru-RU" sz="1600">
                <a:solidFill>
                  <a:srgbClr val="000000"/>
                </a:solidFill>
              </a:rPr>
              <a:t>Лавовые брекчии кровли потока базальтов раннего карбона. </a:t>
            </a:r>
          </a:p>
          <a:p>
            <a:pPr algn="l">
              <a:lnSpc>
                <a:spcPct val="80000"/>
              </a:lnSpc>
            </a:pPr>
            <a:r>
              <a:rPr lang="ru-RU" sz="1600">
                <a:solidFill>
                  <a:srgbClr val="000000"/>
                </a:solidFill>
              </a:rPr>
              <a:t>Ю. Урал. Фото И.А. Кошелевой</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6" descr="P9020152"/>
          <p:cNvPicPr>
            <a:picLocks noChangeAspect="1" noChangeArrowheads="1"/>
          </p:cNvPicPr>
          <p:nvPr/>
        </p:nvPicPr>
        <p:blipFill>
          <a:blip r:embed="rId2" cstate="print">
            <a:lum contrast="40000"/>
          </a:blip>
          <a:srcRect/>
          <a:stretch>
            <a:fillRect/>
          </a:stretch>
        </p:blipFill>
        <p:spPr bwMode="auto">
          <a:xfrm>
            <a:off x="71438" y="106363"/>
            <a:ext cx="8748712" cy="6697662"/>
          </a:xfrm>
          <a:prstGeom prst="rect">
            <a:avLst/>
          </a:prstGeom>
          <a:noFill/>
          <a:ln w="19050" algn="ctr">
            <a:solidFill>
              <a:srgbClr val="000000"/>
            </a:solidFill>
            <a:miter lim="800000"/>
            <a:headEnd/>
            <a:tailEnd/>
          </a:ln>
        </p:spPr>
      </p:pic>
      <p:sp>
        <p:nvSpPr>
          <p:cNvPr id="33795" name="Text Box 5"/>
          <p:cNvSpPr txBox="1">
            <a:spLocks noChangeArrowheads="1"/>
          </p:cNvSpPr>
          <p:nvPr/>
        </p:nvSpPr>
        <p:spPr bwMode="auto">
          <a:xfrm>
            <a:off x="5686425" y="4724400"/>
            <a:ext cx="3349625" cy="812800"/>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gn="l">
              <a:lnSpc>
                <a:spcPct val="80000"/>
              </a:lnSpc>
            </a:pPr>
            <a:r>
              <a:rPr lang="ru-RU" sz="1600">
                <a:solidFill>
                  <a:srgbClr val="000000"/>
                </a:solidFill>
              </a:rPr>
              <a:t>Лавовые брекчии в кровле маломощных потоков флюидальных риолитов раннего карбона. Южный Урал. Фото И.А. Кошелевой</a:t>
            </a:r>
          </a:p>
        </p:txBody>
      </p:sp>
      <p:pic>
        <p:nvPicPr>
          <p:cNvPr id="759815" name="Picture 7" descr="P9020152 фрагмент1"/>
          <p:cNvPicPr>
            <a:picLocks noChangeAspect="1" noChangeArrowheads="1"/>
          </p:cNvPicPr>
          <p:nvPr/>
        </p:nvPicPr>
        <p:blipFill>
          <a:blip r:embed="rId3" cstate="print">
            <a:lum contrast="40000"/>
          </a:blip>
          <a:srcRect/>
          <a:stretch>
            <a:fillRect/>
          </a:stretch>
        </p:blipFill>
        <p:spPr bwMode="auto">
          <a:xfrm>
            <a:off x="107950" y="188913"/>
            <a:ext cx="8928100" cy="4695825"/>
          </a:xfrm>
          <a:prstGeom prst="rect">
            <a:avLst/>
          </a:prstGeom>
          <a:noFill/>
          <a:ln w="38100">
            <a:solidFill>
              <a:schemeClr val="tx1"/>
            </a:solidFill>
            <a:miter lim="800000"/>
            <a:headEnd/>
            <a:tailEnd/>
          </a:ln>
        </p:spPr>
      </p:pic>
      <p:pic>
        <p:nvPicPr>
          <p:cNvPr id="759816" name="Picture 8" descr="P9020152 фрагмент2"/>
          <p:cNvPicPr>
            <a:picLocks noChangeAspect="1" noChangeArrowheads="1"/>
          </p:cNvPicPr>
          <p:nvPr/>
        </p:nvPicPr>
        <p:blipFill>
          <a:blip r:embed="rId4" cstate="print">
            <a:lum contrast="40000"/>
          </a:blip>
          <a:srcRect/>
          <a:stretch>
            <a:fillRect/>
          </a:stretch>
        </p:blipFill>
        <p:spPr bwMode="auto">
          <a:xfrm>
            <a:off x="73025" y="1177925"/>
            <a:ext cx="8747125" cy="5337175"/>
          </a:xfrm>
          <a:prstGeom prst="rect">
            <a:avLst/>
          </a:prstGeom>
          <a:noFill/>
          <a:ln w="38100" algn="ctr">
            <a:solidFill>
              <a:schemeClr val="tx1"/>
            </a:solidFill>
            <a:miter lim="800000"/>
            <a:headEnd/>
            <a:tailEnd/>
          </a:ln>
        </p:spPr>
      </p:pic>
      <p:grpSp>
        <p:nvGrpSpPr>
          <p:cNvPr id="2" name="Group 13"/>
          <p:cNvGrpSpPr>
            <a:grpSpLocks/>
          </p:cNvGrpSpPr>
          <p:nvPr/>
        </p:nvGrpSpPr>
        <p:grpSpPr bwMode="auto">
          <a:xfrm>
            <a:off x="1835150" y="4941888"/>
            <a:ext cx="3313113" cy="1655762"/>
            <a:chOff x="1156" y="3113"/>
            <a:chExt cx="2087" cy="1043"/>
          </a:xfrm>
        </p:grpSpPr>
        <p:sp>
          <p:nvSpPr>
            <p:cNvPr id="33802" name="Rectangle 9"/>
            <p:cNvSpPr>
              <a:spLocks noChangeArrowheads="1"/>
            </p:cNvSpPr>
            <p:nvPr/>
          </p:nvSpPr>
          <p:spPr bwMode="auto">
            <a:xfrm>
              <a:off x="1156" y="3113"/>
              <a:ext cx="2087" cy="1043"/>
            </a:xfrm>
            <a:prstGeom prst="rect">
              <a:avLst/>
            </a:prstGeom>
            <a:noFill/>
            <a:ln w="38100">
              <a:solidFill>
                <a:schemeClr val="tx1"/>
              </a:solidFill>
              <a:miter lim="800000"/>
              <a:headEnd/>
              <a:tailEnd/>
            </a:ln>
          </p:spPr>
          <p:txBody>
            <a:bodyPr wrap="none" anchor="ctr"/>
            <a:lstStyle/>
            <a:p>
              <a:endParaRPr lang="ru-RU"/>
            </a:p>
          </p:txBody>
        </p:sp>
        <p:sp>
          <p:nvSpPr>
            <p:cNvPr id="33803" name="Text Box 10"/>
            <p:cNvSpPr txBox="1">
              <a:spLocks noChangeArrowheads="1"/>
            </p:cNvSpPr>
            <p:nvPr/>
          </p:nvSpPr>
          <p:spPr bwMode="auto">
            <a:xfrm>
              <a:off x="2699" y="3838"/>
              <a:ext cx="244" cy="288"/>
            </a:xfrm>
            <a:prstGeom prst="rect">
              <a:avLst/>
            </a:prstGeom>
            <a:noFill/>
            <a:ln w="9525">
              <a:noFill/>
              <a:miter lim="800000"/>
              <a:headEnd/>
              <a:tailEnd/>
            </a:ln>
          </p:spPr>
          <p:txBody>
            <a:bodyPr wrap="none">
              <a:spAutoFit/>
            </a:bodyPr>
            <a:lstStyle/>
            <a:p>
              <a:pPr algn="l"/>
              <a:r>
                <a:rPr lang="ru-RU" sz="2400">
                  <a:solidFill>
                    <a:srgbClr val="000000"/>
                  </a:solidFill>
                  <a:latin typeface="Arial Black" pitchFamily="34" charset="0"/>
                </a:rPr>
                <a:t>1</a:t>
              </a:r>
            </a:p>
          </p:txBody>
        </p:sp>
      </p:grpSp>
      <p:grpSp>
        <p:nvGrpSpPr>
          <p:cNvPr id="3" name="Group 14"/>
          <p:cNvGrpSpPr>
            <a:grpSpLocks/>
          </p:cNvGrpSpPr>
          <p:nvPr/>
        </p:nvGrpSpPr>
        <p:grpSpPr bwMode="auto">
          <a:xfrm>
            <a:off x="1692275" y="620713"/>
            <a:ext cx="3887788" cy="2376487"/>
            <a:chOff x="1066" y="391"/>
            <a:chExt cx="2449" cy="1497"/>
          </a:xfrm>
        </p:grpSpPr>
        <p:sp>
          <p:nvSpPr>
            <p:cNvPr id="33800" name="Text Box 11"/>
            <p:cNvSpPr txBox="1">
              <a:spLocks noChangeArrowheads="1"/>
            </p:cNvSpPr>
            <p:nvPr/>
          </p:nvSpPr>
          <p:spPr bwMode="auto">
            <a:xfrm>
              <a:off x="3198" y="436"/>
              <a:ext cx="244" cy="288"/>
            </a:xfrm>
            <a:prstGeom prst="rect">
              <a:avLst/>
            </a:prstGeom>
            <a:noFill/>
            <a:ln w="9525">
              <a:noFill/>
              <a:miter lim="800000"/>
              <a:headEnd/>
              <a:tailEnd/>
            </a:ln>
          </p:spPr>
          <p:txBody>
            <a:bodyPr wrap="none">
              <a:spAutoFit/>
            </a:bodyPr>
            <a:lstStyle/>
            <a:p>
              <a:pPr algn="l"/>
              <a:r>
                <a:rPr lang="ru-RU" sz="2400">
                  <a:solidFill>
                    <a:srgbClr val="000000"/>
                  </a:solidFill>
                  <a:latin typeface="Arial Black" pitchFamily="34" charset="0"/>
                </a:rPr>
                <a:t>2</a:t>
              </a:r>
            </a:p>
          </p:txBody>
        </p:sp>
        <p:sp>
          <p:nvSpPr>
            <p:cNvPr id="33801" name="Rectangle 12"/>
            <p:cNvSpPr>
              <a:spLocks noChangeArrowheads="1"/>
            </p:cNvSpPr>
            <p:nvPr/>
          </p:nvSpPr>
          <p:spPr bwMode="auto">
            <a:xfrm>
              <a:off x="1066" y="391"/>
              <a:ext cx="2449" cy="1497"/>
            </a:xfrm>
            <a:prstGeom prst="rect">
              <a:avLst/>
            </a:prstGeom>
            <a:noFill/>
            <a:ln w="38100" algn="ctr">
              <a:solidFill>
                <a:schemeClr val="tx1"/>
              </a:solidFill>
              <a:miter lim="800000"/>
              <a:headEnd/>
              <a:tailEnd/>
            </a:ln>
          </p:spPr>
          <p:txBody>
            <a:bodyPr wrap="none" anchor="ctr"/>
            <a:lstStyle/>
            <a:p>
              <a:endParaRPr lang="ru-RU"/>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59815"/>
                                        </p:tgtEl>
                                        <p:attrNameLst>
                                          <p:attrName>style.visibility</p:attrName>
                                        </p:attrNameLst>
                                      </p:cBhvr>
                                      <p:to>
                                        <p:strVal val="visible"/>
                                      </p:to>
                                    </p:set>
                                    <p:anim calcmode="lin" valueType="num">
                                      <p:cBhvr additive="base">
                                        <p:cTn id="12" dur="500" fill="hold"/>
                                        <p:tgtEl>
                                          <p:spTgt spid="759815"/>
                                        </p:tgtEl>
                                        <p:attrNameLst>
                                          <p:attrName>ppt_x</p:attrName>
                                        </p:attrNameLst>
                                      </p:cBhvr>
                                      <p:tavLst>
                                        <p:tav tm="0">
                                          <p:val>
                                            <p:strVal val="#ppt_x"/>
                                          </p:val>
                                        </p:tav>
                                        <p:tav tm="100000">
                                          <p:val>
                                            <p:strVal val="#ppt_x"/>
                                          </p:val>
                                        </p:tav>
                                      </p:tavLst>
                                    </p:anim>
                                    <p:anim calcmode="lin" valueType="num">
                                      <p:cBhvr additive="base">
                                        <p:cTn id="13" dur="500" fill="hold"/>
                                        <p:tgtEl>
                                          <p:spTgt spid="759815"/>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759815"/>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759816"/>
                                        </p:tgtEl>
                                        <p:attrNameLst>
                                          <p:attrName>style.visibility</p:attrName>
                                        </p:attrNameLst>
                                      </p:cBhvr>
                                      <p:to>
                                        <p:strVal val="visible"/>
                                      </p:to>
                                    </p:set>
                                    <p:anim calcmode="lin" valueType="num">
                                      <p:cBhvr additive="base">
                                        <p:cTn id="22" dur="500" fill="hold"/>
                                        <p:tgtEl>
                                          <p:spTgt spid="759816"/>
                                        </p:tgtEl>
                                        <p:attrNameLst>
                                          <p:attrName>ppt_x</p:attrName>
                                        </p:attrNameLst>
                                      </p:cBhvr>
                                      <p:tavLst>
                                        <p:tav tm="0">
                                          <p:val>
                                            <p:strVal val="#ppt_x"/>
                                          </p:val>
                                        </p:tav>
                                        <p:tav tm="100000">
                                          <p:val>
                                            <p:strVal val="#ppt_x"/>
                                          </p:val>
                                        </p:tav>
                                      </p:tavLst>
                                    </p:anim>
                                    <p:anim calcmode="lin" valueType="num">
                                      <p:cBhvr additive="base">
                                        <p:cTn id="23" dur="500" fill="hold"/>
                                        <p:tgtEl>
                                          <p:spTgt spid="7598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4818" name="Group 16"/>
          <p:cNvGrpSpPr>
            <a:grpSpLocks/>
          </p:cNvGrpSpPr>
          <p:nvPr/>
        </p:nvGrpSpPr>
        <p:grpSpPr bwMode="auto">
          <a:xfrm>
            <a:off x="106363" y="2084388"/>
            <a:ext cx="5186362" cy="3100387"/>
            <a:chOff x="113" y="1933"/>
            <a:chExt cx="3085" cy="1727"/>
          </a:xfrm>
        </p:grpSpPr>
        <p:pic>
          <p:nvPicPr>
            <p:cNvPr id="34823" name="Picture 3"/>
            <p:cNvPicPr>
              <a:picLocks noChangeAspect="1" noChangeArrowheads="1"/>
            </p:cNvPicPr>
            <p:nvPr/>
          </p:nvPicPr>
          <p:blipFill>
            <a:blip r:embed="rId2" cstate="print"/>
            <a:srcRect/>
            <a:stretch>
              <a:fillRect/>
            </a:stretch>
          </p:blipFill>
          <p:spPr bwMode="auto">
            <a:xfrm>
              <a:off x="113" y="1933"/>
              <a:ext cx="3085" cy="1727"/>
            </a:xfrm>
            <a:prstGeom prst="rect">
              <a:avLst/>
            </a:prstGeom>
            <a:noFill/>
            <a:ln w="19050">
              <a:solidFill>
                <a:srgbClr val="000000"/>
              </a:solidFill>
              <a:miter lim="800000"/>
              <a:headEnd/>
              <a:tailEnd/>
            </a:ln>
          </p:spPr>
        </p:pic>
        <p:sp>
          <p:nvSpPr>
            <p:cNvPr id="34824" name="Text Box 6"/>
            <p:cNvSpPr txBox="1">
              <a:spLocks noChangeArrowheads="1"/>
            </p:cNvSpPr>
            <p:nvPr/>
          </p:nvSpPr>
          <p:spPr bwMode="auto">
            <a:xfrm>
              <a:off x="2994" y="3113"/>
              <a:ext cx="193" cy="254"/>
            </a:xfrm>
            <a:prstGeom prst="rect">
              <a:avLst/>
            </a:prstGeom>
            <a:noFill/>
            <a:ln w="9525">
              <a:noFill/>
              <a:miter lim="800000"/>
              <a:headEnd/>
              <a:tailEnd/>
            </a:ln>
          </p:spPr>
          <p:txBody>
            <a:bodyPr wrap="none">
              <a:spAutoFit/>
            </a:bodyPr>
            <a:lstStyle/>
            <a:p>
              <a:pPr algn="l"/>
              <a:r>
                <a:rPr lang="ru-RU" sz="2400">
                  <a:solidFill>
                    <a:srgbClr val="000000"/>
                  </a:solidFill>
                </a:rPr>
                <a:t>1</a:t>
              </a:r>
            </a:p>
          </p:txBody>
        </p:sp>
        <p:sp>
          <p:nvSpPr>
            <p:cNvPr id="34825" name="Text Box 7"/>
            <p:cNvSpPr txBox="1">
              <a:spLocks noChangeArrowheads="1"/>
            </p:cNvSpPr>
            <p:nvPr/>
          </p:nvSpPr>
          <p:spPr bwMode="auto">
            <a:xfrm>
              <a:off x="2562" y="3339"/>
              <a:ext cx="192" cy="255"/>
            </a:xfrm>
            <a:prstGeom prst="rect">
              <a:avLst/>
            </a:prstGeom>
            <a:noFill/>
            <a:ln w="9525">
              <a:noFill/>
              <a:miter lim="800000"/>
              <a:headEnd/>
              <a:tailEnd/>
            </a:ln>
          </p:spPr>
          <p:txBody>
            <a:bodyPr wrap="none">
              <a:spAutoFit/>
            </a:bodyPr>
            <a:lstStyle/>
            <a:p>
              <a:pPr algn="l"/>
              <a:r>
                <a:rPr lang="ru-RU" sz="2400">
                  <a:solidFill>
                    <a:srgbClr val="000000"/>
                  </a:solidFill>
                </a:rPr>
                <a:t>2</a:t>
              </a:r>
            </a:p>
          </p:txBody>
        </p:sp>
        <p:sp>
          <p:nvSpPr>
            <p:cNvPr id="34826" name="Text Box 8"/>
            <p:cNvSpPr txBox="1">
              <a:spLocks noChangeArrowheads="1"/>
            </p:cNvSpPr>
            <p:nvPr/>
          </p:nvSpPr>
          <p:spPr bwMode="auto">
            <a:xfrm>
              <a:off x="2472" y="3051"/>
              <a:ext cx="192" cy="254"/>
            </a:xfrm>
            <a:prstGeom prst="rect">
              <a:avLst/>
            </a:prstGeom>
            <a:noFill/>
            <a:ln w="9525">
              <a:noFill/>
              <a:miter lim="800000"/>
              <a:headEnd/>
              <a:tailEnd/>
            </a:ln>
          </p:spPr>
          <p:txBody>
            <a:bodyPr wrap="none">
              <a:spAutoFit/>
            </a:bodyPr>
            <a:lstStyle/>
            <a:p>
              <a:pPr algn="l"/>
              <a:r>
                <a:rPr lang="ru-RU" sz="2400">
                  <a:solidFill>
                    <a:srgbClr val="000000"/>
                  </a:solidFill>
                </a:rPr>
                <a:t>3</a:t>
              </a:r>
            </a:p>
          </p:txBody>
        </p:sp>
        <p:sp>
          <p:nvSpPr>
            <p:cNvPr id="34827" name="Text Box 9"/>
            <p:cNvSpPr txBox="1">
              <a:spLocks noChangeArrowheads="1"/>
            </p:cNvSpPr>
            <p:nvPr/>
          </p:nvSpPr>
          <p:spPr bwMode="auto">
            <a:xfrm>
              <a:off x="2699" y="2795"/>
              <a:ext cx="193" cy="255"/>
            </a:xfrm>
            <a:prstGeom prst="rect">
              <a:avLst/>
            </a:prstGeom>
            <a:noFill/>
            <a:ln w="9525">
              <a:noFill/>
              <a:miter lim="800000"/>
              <a:headEnd/>
              <a:tailEnd/>
            </a:ln>
          </p:spPr>
          <p:txBody>
            <a:bodyPr wrap="none">
              <a:spAutoFit/>
            </a:bodyPr>
            <a:lstStyle/>
            <a:p>
              <a:pPr algn="l"/>
              <a:r>
                <a:rPr lang="ru-RU" sz="2400">
                  <a:solidFill>
                    <a:srgbClr val="000000"/>
                  </a:solidFill>
                </a:rPr>
                <a:t>4</a:t>
              </a:r>
            </a:p>
          </p:txBody>
        </p:sp>
        <p:sp>
          <p:nvSpPr>
            <p:cNvPr id="34828" name="Text Box 10"/>
            <p:cNvSpPr txBox="1">
              <a:spLocks noChangeArrowheads="1"/>
            </p:cNvSpPr>
            <p:nvPr/>
          </p:nvSpPr>
          <p:spPr bwMode="auto">
            <a:xfrm>
              <a:off x="2472" y="2614"/>
              <a:ext cx="192" cy="255"/>
            </a:xfrm>
            <a:prstGeom prst="rect">
              <a:avLst/>
            </a:prstGeom>
            <a:noFill/>
            <a:ln w="9525">
              <a:noFill/>
              <a:miter lim="800000"/>
              <a:headEnd/>
              <a:tailEnd/>
            </a:ln>
          </p:spPr>
          <p:txBody>
            <a:bodyPr wrap="none">
              <a:spAutoFit/>
            </a:bodyPr>
            <a:lstStyle/>
            <a:p>
              <a:pPr algn="l"/>
              <a:r>
                <a:rPr lang="ru-RU" sz="2400">
                  <a:solidFill>
                    <a:srgbClr val="000000"/>
                  </a:solidFill>
                </a:rPr>
                <a:t>5</a:t>
              </a:r>
            </a:p>
          </p:txBody>
        </p:sp>
        <p:sp>
          <p:nvSpPr>
            <p:cNvPr id="34829" name="Text Box 11"/>
            <p:cNvSpPr txBox="1">
              <a:spLocks noChangeArrowheads="1"/>
            </p:cNvSpPr>
            <p:nvPr/>
          </p:nvSpPr>
          <p:spPr bwMode="auto">
            <a:xfrm>
              <a:off x="2653" y="1933"/>
              <a:ext cx="193" cy="255"/>
            </a:xfrm>
            <a:prstGeom prst="rect">
              <a:avLst/>
            </a:prstGeom>
            <a:noFill/>
            <a:ln w="9525">
              <a:noFill/>
              <a:miter lim="800000"/>
              <a:headEnd/>
              <a:tailEnd/>
            </a:ln>
          </p:spPr>
          <p:txBody>
            <a:bodyPr wrap="none">
              <a:spAutoFit/>
            </a:bodyPr>
            <a:lstStyle/>
            <a:p>
              <a:pPr algn="l"/>
              <a:r>
                <a:rPr lang="ru-RU" sz="2400">
                  <a:solidFill>
                    <a:srgbClr val="000000"/>
                  </a:solidFill>
                </a:rPr>
                <a:t>1</a:t>
              </a:r>
            </a:p>
          </p:txBody>
        </p:sp>
        <p:sp>
          <p:nvSpPr>
            <p:cNvPr id="34830" name="Text Box 13"/>
            <p:cNvSpPr txBox="1">
              <a:spLocks noChangeArrowheads="1"/>
            </p:cNvSpPr>
            <p:nvPr/>
          </p:nvSpPr>
          <p:spPr bwMode="auto">
            <a:xfrm>
              <a:off x="2880" y="2205"/>
              <a:ext cx="192" cy="255"/>
            </a:xfrm>
            <a:prstGeom prst="rect">
              <a:avLst/>
            </a:prstGeom>
            <a:noFill/>
            <a:ln w="9525">
              <a:noFill/>
              <a:miter lim="800000"/>
              <a:headEnd/>
              <a:tailEnd/>
            </a:ln>
          </p:spPr>
          <p:txBody>
            <a:bodyPr wrap="none">
              <a:spAutoFit/>
            </a:bodyPr>
            <a:lstStyle/>
            <a:p>
              <a:pPr algn="l"/>
              <a:r>
                <a:rPr lang="ru-RU" sz="2400">
                  <a:solidFill>
                    <a:srgbClr val="000000"/>
                  </a:solidFill>
                </a:rPr>
                <a:t>3</a:t>
              </a:r>
            </a:p>
          </p:txBody>
        </p:sp>
        <p:sp>
          <p:nvSpPr>
            <p:cNvPr id="34831" name="Text Box 14"/>
            <p:cNvSpPr txBox="1">
              <a:spLocks noChangeArrowheads="1"/>
            </p:cNvSpPr>
            <p:nvPr/>
          </p:nvSpPr>
          <p:spPr bwMode="auto">
            <a:xfrm>
              <a:off x="2721" y="2462"/>
              <a:ext cx="193" cy="254"/>
            </a:xfrm>
            <a:prstGeom prst="rect">
              <a:avLst/>
            </a:prstGeom>
            <a:noFill/>
            <a:ln w="9525">
              <a:noFill/>
              <a:miter lim="800000"/>
              <a:headEnd/>
              <a:tailEnd/>
            </a:ln>
          </p:spPr>
          <p:txBody>
            <a:bodyPr wrap="none">
              <a:spAutoFit/>
            </a:bodyPr>
            <a:lstStyle/>
            <a:p>
              <a:pPr algn="l"/>
              <a:r>
                <a:rPr lang="ru-RU" sz="2400">
                  <a:solidFill>
                    <a:srgbClr val="000000"/>
                  </a:solidFill>
                </a:rPr>
                <a:t>4</a:t>
              </a:r>
            </a:p>
          </p:txBody>
        </p:sp>
      </p:grpSp>
      <p:sp>
        <p:nvSpPr>
          <p:cNvPr id="34819" name="Rectangle 2"/>
          <p:cNvSpPr>
            <a:spLocks noGrp="1" noChangeArrowheads="1"/>
          </p:cNvSpPr>
          <p:nvPr>
            <p:ph type="body" idx="1"/>
          </p:nvPr>
        </p:nvSpPr>
        <p:spPr>
          <a:xfrm>
            <a:off x="0" y="44450"/>
            <a:ext cx="9144000" cy="1871663"/>
          </a:xfrm>
        </p:spPr>
        <p:txBody>
          <a:bodyPr/>
          <a:lstStyle/>
          <a:p>
            <a:pPr marL="0" indent="0" eaLnBrk="1" hangingPunct="1">
              <a:lnSpc>
                <a:spcPct val="80000"/>
              </a:lnSpc>
              <a:spcBef>
                <a:spcPct val="0"/>
              </a:spcBef>
              <a:buFont typeface="Wingdings" pitchFamily="2" charset="2"/>
              <a:buNone/>
            </a:pPr>
            <a:r>
              <a:rPr lang="ru-RU" sz="2400" b="1" smtClean="0">
                <a:solidFill>
                  <a:srgbClr val="000000"/>
                </a:solidFill>
                <a:effectLst/>
              </a:rPr>
              <a:t>3. Миндалины</a:t>
            </a:r>
          </a:p>
          <a:p>
            <a:pPr marL="0" indent="0" eaLnBrk="1" hangingPunct="1">
              <a:lnSpc>
                <a:spcPct val="80000"/>
              </a:lnSpc>
              <a:spcBef>
                <a:spcPct val="30000"/>
              </a:spcBef>
              <a:buFont typeface="Wingdings" pitchFamily="2" charset="2"/>
              <a:buNone/>
            </a:pPr>
            <a:r>
              <a:rPr lang="ru-RU" sz="2200" smtClean="0">
                <a:solidFill>
                  <a:srgbClr val="000000"/>
                </a:solidFill>
                <a:effectLst/>
                <a:latin typeface="Arial Narrow" pitchFamily="34" charset="0"/>
              </a:rPr>
              <a:t>Миндалины (</a:t>
            </a:r>
            <a:r>
              <a:rPr lang="ru-RU" sz="2200" i="1" smtClean="0">
                <a:solidFill>
                  <a:srgbClr val="000000"/>
                </a:solidFill>
                <a:effectLst/>
                <a:latin typeface="Arial Narrow" pitchFamily="34" charset="0"/>
              </a:rPr>
              <a:t>от ореха</a:t>
            </a:r>
            <a:r>
              <a:rPr lang="ru-RU" sz="2200" smtClean="0">
                <a:solidFill>
                  <a:srgbClr val="000000"/>
                </a:solidFill>
                <a:effectLst/>
                <a:latin typeface="Arial Narrow" pitchFamily="34" charset="0"/>
              </a:rPr>
              <a:t> – </a:t>
            </a:r>
            <a:r>
              <a:rPr lang="ru-RU" sz="2200" b="1" i="1" smtClean="0">
                <a:solidFill>
                  <a:srgbClr val="000000"/>
                </a:solidFill>
                <a:effectLst/>
                <a:latin typeface="Arial Narrow" pitchFamily="34" charset="0"/>
              </a:rPr>
              <a:t>миндаля</a:t>
            </a:r>
            <a:r>
              <a:rPr lang="ru-RU" sz="2200" smtClean="0">
                <a:solidFill>
                  <a:srgbClr val="000000"/>
                </a:solidFill>
                <a:effectLst/>
                <a:latin typeface="Arial Narrow" pitchFamily="34" charset="0"/>
              </a:rPr>
              <a:t>) образуются внутри застывающего лавового потока в газовых пузырях, которые поднимаются от подошвы к кровле. Форма пузырей зависит скорости застывания и вязкости лавы, а также от положения пузыря в потоке, поэтому по форме миндалин часто можно определить элементы залегания потоков, а также положение подошвы и кровли</a:t>
            </a:r>
          </a:p>
        </p:txBody>
      </p:sp>
      <p:sp>
        <p:nvSpPr>
          <p:cNvPr id="34820" name="Text Box 4"/>
          <p:cNvSpPr txBox="1">
            <a:spLocks noChangeArrowheads="1"/>
          </p:cNvSpPr>
          <p:nvPr/>
        </p:nvSpPr>
        <p:spPr bwMode="auto">
          <a:xfrm>
            <a:off x="1116013" y="5094288"/>
            <a:ext cx="3097212" cy="422275"/>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nSpc>
                <a:spcPct val="80000"/>
              </a:lnSpc>
            </a:pPr>
            <a:r>
              <a:rPr lang="ru-RU" sz="1600">
                <a:solidFill>
                  <a:srgbClr val="000000"/>
                </a:solidFill>
              </a:rPr>
              <a:t>Идеализированная схема строения миндалекаменного потока</a:t>
            </a:r>
          </a:p>
        </p:txBody>
      </p:sp>
      <p:sp>
        <p:nvSpPr>
          <p:cNvPr id="34821" name="Text Box 5"/>
          <p:cNvSpPr txBox="1">
            <a:spLocks noChangeArrowheads="1"/>
          </p:cNvSpPr>
          <p:nvPr/>
        </p:nvSpPr>
        <p:spPr bwMode="auto">
          <a:xfrm>
            <a:off x="5364163" y="1916113"/>
            <a:ext cx="3671887" cy="3578225"/>
          </a:xfrm>
          <a:prstGeom prst="rect">
            <a:avLst/>
          </a:prstGeom>
          <a:noFill/>
          <a:ln w="9525">
            <a:noFill/>
            <a:miter lim="800000"/>
            <a:headEnd/>
            <a:tailEnd/>
          </a:ln>
        </p:spPr>
        <p:txBody>
          <a:bodyPr>
            <a:spAutoFit/>
          </a:bodyPr>
          <a:lstStyle/>
          <a:p>
            <a:pPr algn="l">
              <a:lnSpc>
                <a:spcPct val="80000"/>
              </a:lnSpc>
              <a:spcBef>
                <a:spcPct val="20000"/>
              </a:spcBef>
            </a:pPr>
            <a:r>
              <a:rPr lang="ru-RU" b="0">
                <a:solidFill>
                  <a:srgbClr val="000000"/>
                </a:solidFill>
              </a:rPr>
              <a:t>1 – неправильные обычны в основании и в кровле потока;</a:t>
            </a:r>
          </a:p>
          <a:p>
            <a:pPr algn="l">
              <a:lnSpc>
                <a:spcPct val="80000"/>
              </a:lnSpc>
              <a:spcBef>
                <a:spcPct val="20000"/>
              </a:spcBef>
            </a:pPr>
            <a:r>
              <a:rPr lang="ru-RU" b="0">
                <a:solidFill>
                  <a:srgbClr val="000000"/>
                </a:solidFill>
              </a:rPr>
              <a:t>2 – трубчатые характерны для основания потока;</a:t>
            </a:r>
          </a:p>
          <a:p>
            <a:pPr algn="l">
              <a:lnSpc>
                <a:spcPct val="80000"/>
              </a:lnSpc>
              <a:spcBef>
                <a:spcPct val="20000"/>
              </a:spcBef>
            </a:pPr>
            <a:r>
              <a:rPr lang="ru-RU" b="0">
                <a:solidFill>
                  <a:srgbClr val="000000"/>
                </a:solidFill>
              </a:rPr>
              <a:t>3 – сферические располагаются в средней части потока и постепенно переходят в "4"; </a:t>
            </a:r>
          </a:p>
          <a:p>
            <a:pPr algn="l">
              <a:lnSpc>
                <a:spcPct val="80000"/>
              </a:lnSpc>
              <a:spcBef>
                <a:spcPct val="20000"/>
              </a:spcBef>
            </a:pPr>
            <a:r>
              <a:rPr lang="ru-RU" b="0">
                <a:solidFill>
                  <a:srgbClr val="000000"/>
                </a:solidFill>
              </a:rPr>
              <a:t>4 – эллипсовидные также находятся в середине потока, постепенно переходя в "5"; </a:t>
            </a:r>
          </a:p>
          <a:p>
            <a:pPr algn="l">
              <a:lnSpc>
                <a:spcPct val="80000"/>
              </a:lnSpc>
              <a:spcBef>
                <a:spcPct val="20000"/>
              </a:spcBef>
            </a:pPr>
            <a:r>
              <a:rPr lang="ru-RU" b="0">
                <a:solidFill>
                  <a:srgbClr val="000000"/>
                </a:solidFill>
              </a:rPr>
              <a:t>5 – щелевидные образуют узкие зоны в самой середине потока</a:t>
            </a:r>
          </a:p>
        </p:txBody>
      </p:sp>
      <p:sp>
        <p:nvSpPr>
          <p:cNvPr id="34822" name="Text Box 15"/>
          <p:cNvSpPr txBox="1">
            <a:spLocks noChangeArrowheads="1"/>
          </p:cNvSpPr>
          <p:nvPr/>
        </p:nvSpPr>
        <p:spPr bwMode="auto">
          <a:xfrm>
            <a:off x="468313" y="5734050"/>
            <a:ext cx="8027987" cy="815975"/>
          </a:xfrm>
          <a:prstGeom prst="rect">
            <a:avLst/>
          </a:prstGeom>
          <a:solidFill>
            <a:schemeClr val="tx1"/>
          </a:solidFill>
          <a:ln w="38100" cmpd="dbl" algn="ctr">
            <a:solidFill>
              <a:srgbClr val="000000"/>
            </a:solidFill>
            <a:miter lim="800000"/>
            <a:headEnd/>
            <a:tailEnd/>
          </a:ln>
        </p:spPr>
        <p:txBody>
          <a:bodyPr lIns="18000" rIns="18000">
            <a:spAutoFit/>
          </a:bodyPr>
          <a:lstStyle/>
          <a:p>
            <a:pPr>
              <a:lnSpc>
                <a:spcPct val="75000"/>
              </a:lnSpc>
            </a:pPr>
            <a:r>
              <a:rPr lang="en-US" sz="2000" dirty="0">
                <a:solidFill>
                  <a:srgbClr val="C00000"/>
                </a:solidFill>
                <a:latin typeface="+mj-lt"/>
              </a:rPr>
              <a:t>NB! </a:t>
            </a:r>
            <a:r>
              <a:rPr lang="ru-RU" sz="2000" dirty="0">
                <a:solidFill>
                  <a:srgbClr val="000000"/>
                </a:solidFill>
              </a:rPr>
              <a:t>Основные и средние породы с существенным количеством миндалин называют «</a:t>
            </a:r>
            <a:r>
              <a:rPr lang="ru-RU" sz="2000" i="1" dirty="0" err="1">
                <a:solidFill>
                  <a:srgbClr val="000000"/>
                </a:solidFill>
              </a:rPr>
              <a:t>миндалекаменными</a:t>
            </a:r>
            <a:r>
              <a:rPr lang="ru-RU" sz="2000" dirty="0">
                <a:solidFill>
                  <a:srgbClr val="000000"/>
                </a:solidFill>
              </a:rPr>
              <a:t>». В кислых породах миндалины принято называть «</a:t>
            </a:r>
            <a:r>
              <a:rPr lang="ru-RU" sz="2000" i="1" dirty="0" err="1">
                <a:solidFill>
                  <a:srgbClr val="000000"/>
                </a:solidFill>
              </a:rPr>
              <a:t>литофизами</a:t>
            </a:r>
            <a:r>
              <a:rPr lang="ru-RU" sz="2000" dirty="0">
                <a:solidFill>
                  <a:srgbClr val="000000"/>
                </a:solidFill>
              </a:rPr>
              <a:t>», а сами породы – «</a:t>
            </a:r>
            <a:r>
              <a:rPr lang="ru-RU" sz="2000" i="1" dirty="0" err="1">
                <a:solidFill>
                  <a:srgbClr val="000000"/>
                </a:solidFill>
              </a:rPr>
              <a:t>литофизными</a:t>
            </a:r>
            <a:r>
              <a:rPr lang="ru-RU" sz="2000" dirty="0">
                <a:solidFill>
                  <a:srgbClr val="000000"/>
                </a:solidFill>
              </a:rPr>
              <a: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6" descr="Rubens_hephaestus_3"/>
          <p:cNvPicPr>
            <a:picLocks noChangeAspect="1" noChangeArrowheads="1"/>
          </p:cNvPicPr>
          <p:nvPr/>
        </p:nvPicPr>
        <p:blipFill>
          <a:blip r:embed="rId2" cstate="print"/>
          <a:srcRect/>
          <a:stretch>
            <a:fillRect/>
          </a:stretch>
        </p:blipFill>
        <p:spPr bwMode="auto">
          <a:xfrm>
            <a:off x="34925" y="44450"/>
            <a:ext cx="2787650" cy="5329238"/>
          </a:xfrm>
          <a:prstGeom prst="rect">
            <a:avLst/>
          </a:prstGeom>
          <a:noFill/>
          <a:ln w="9525">
            <a:solidFill>
              <a:srgbClr val="000000"/>
            </a:solidFill>
            <a:miter lim="800000"/>
            <a:headEnd/>
            <a:tailEnd/>
          </a:ln>
        </p:spPr>
      </p:pic>
      <p:pic>
        <p:nvPicPr>
          <p:cNvPr id="17411" name="Picture 7" descr="Velaskes_Kuznica_Vulkana"/>
          <p:cNvPicPr>
            <a:picLocks noChangeAspect="1" noChangeArrowheads="1"/>
          </p:cNvPicPr>
          <p:nvPr/>
        </p:nvPicPr>
        <p:blipFill>
          <a:blip r:embed="rId3" cstate="print"/>
          <a:srcRect/>
          <a:stretch>
            <a:fillRect/>
          </a:stretch>
        </p:blipFill>
        <p:spPr bwMode="auto">
          <a:xfrm>
            <a:off x="4067175" y="2940050"/>
            <a:ext cx="5035550" cy="3862388"/>
          </a:xfrm>
          <a:prstGeom prst="rect">
            <a:avLst/>
          </a:prstGeom>
          <a:noFill/>
          <a:ln w="9525">
            <a:solidFill>
              <a:srgbClr val="000000"/>
            </a:solidFill>
            <a:miter lim="800000"/>
            <a:headEnd/>
            <a:tailEnd/>
          </a:ln>
        </p:spPr>
      </p:pic>
      <p:sp>
        <p:nvSpPr>
          <p:cNvPr id="17412" name="Text Box 8"/>
          <p:cNvSpPr txBox="1">
            <a:spLocks noChangeArrowheads="1"/>
          </p:cNvSpPr>
          <p:nvPr/>
        </p:nvSpPr>
        <p:spPr bwMode="auto">
          <a:xfrm>
            <a:off x="2843213" y="44450"/>
            <a:ext cx="5976937" cy="1901825"/>
          </a:xfrm>
          <a:prstGeom prst="rect">
            <a:avLst/>
          </a:prstGeom>
          <a:noFill/>
          <a:ln w="9525">
            <a:noFill/>
            <a:miter lim="800000"/>
            <a:headEnd/>
            <a:tailEnd/>
          </a:ln>
        </p:spPr>
        <p:txBody>
          <a:bodyPr>
            <a:spAutoFit/>
          </a:bodyPr>
          <a:lstStyle/>
          <a:p>
            <a:pPr algn="l">
              <a:lnSpc>
                <a:spcPct val="90000"/>
              </a:lnSpc>
            </a:pPr>
            <a:r>
              <a:rPr lang="ru-RU">
                <a:solidFill>
                  <a:srgbClr val="000000"/>
                </a:solidFill>
                <a:latin typeface="Arial" charset="0"/>
              </a:rPr>
              <a:t>Вулкан</a:t>
            </a:r>
            <a:r>
              <a:rPr lang="ru-RU" b="0">
                <a:solidFill>
                  <a:srgbClr val="000000"/>
                </a:solidFill>
              </a:rPr>
              <a:t> (лат.), он же </a:t>
            </a:r>
            <a:r>
              <a:rPr lang="ru-RU">
                <a:solidFill>
                  <a:srgbClr val="000000"/>
                </a:solidFill>
                <a:latin typeface="Arial" charset="0"/>
              </a:rPr>
              <a:t>Гефест</a:t>
            </a:r>
            <a:r>
              <a:rPr lang="ru-RU" b="0">
                <a:solidFill>
                  <a:srgbClr val="000000"/>
                </a:solidFill>
              </a:rPr>
              <a:t> (греч.) – </a:t>
            </a:r>
            <a:r>
              <a:rPr lang="ru-RU">
                <a:solidFill>
                  <a:srgbClr val="000000"/>
                </a:solidFill>
                <a:latin typeface="Arial" charset="0"/>
              </a:rPr>
              <a:t>Бог</a:t>
            </a:r>
            <a:r>
              <a:rPr lang="ru-RU" b="0">
                <a:solidFill>
                  <a:srgbClr val="000000"/>
                </a:solidFill>
                <a:latin typeface="Arial Black" pitchFamily="34" charset="0"/>
              </a:rPr>
              <a:t> </a:t>
            </a:r>
            <a:r>
              <a:rPr lang="ru-RU">
                <a:solidFill>
                  <a:srgbClr val="000000"/>
                </a:solidFill>
                <a:latin typeface="Arial" charset="0"/>
              </a:rPr>
              <a:t>Огня</a:t>
            </a:r>
            <a:r>
              <a:rPr lang="ru-RU" b="0">
                <a:solidFill>
                  <a:srgbClr val="000000"/>
                </a:solidFill>
              </a:rPr>
              <a:t>, сын Зевса и Геры. Кузнец, ремесленник, покровитель домов и пр. </a:t>
            </a:r>
          </a:p>
          <a:p>
            <a:pPr algn="l">
              <a:lnSpc>
                <a:spcPct val="90000"/>
              </a:lnSpc>
            </a:pPr>
            <a:endParaRPr lang="ru-RU">
              <a:solidFill>
                <a:srgbClr val="000000"/>
              </a:solidFill>
            </a:endParaRPr>
          </a:p>
          <a:p>
            <a:pPr algn="l">
              <a:lnSpc>
                <a:spcPct val="90000"/>
              </a:lnSpc>
            </a:pPr>
            <a:r>
              <a:rPr lang="ru-RU">
                <a:solidFill>
                  <a:srgbClr val="000000"/>
                </a:solidFill>
              </a:rPr>
              <a:t>Был ли Вулкан </a:t>
            </a:r>
          </a:p>
          <a:p>
            <a:pPr algn="l">
              <a:lnSpc>
                <a:spcPct val="90000"/>
              </a:lnSpc>
            </a:pPr>
            <a:r>
              <a:rPr lang="ru-RU">
                <a:solidFill>
                  <a:srgbClr val="000000"/>
                </a:solidFill>
              </a:rPr>
              <a:t>геологом – неизвестно</a:t>
            </a:r>
            <a:r>
              <a:rPr lang="ru-RU" b="0">
                <a:solidFill>
                  <a:srgbClr val="000000"/>
                </a:solidFill>
              </a:rPr>
              <a:t>.</a:t>
            </a:r>
          </a:p>
        </p:txBody>
      </p:sp>
      <p:sp>
        <p:nvSpPr>
          <p:cNvPr id="17413" name="Text Box 9"/>
          <p:cNvSpPr txBox="1">
            <a:spLocks noChangeArrowheads="1"/>
          </p:cNvSpPr>
          <p:nvPr/>
        </p:nvSpPr>
        <p:spPr bwMode="auto">
          <a:xfrm>
            <a:off x="1979712" y="4725144"/>
            <a:ext cx="1873250" cy="425450"/>
          </a:xfrm>
          <a:prstGeom prst="rect">
            <a:avLst/>
          </a:prstGeom>
          <a:solidFill>
            <a:srgbClr val="EAEAEA"/>
          </a:solidFill>
          <a:ln w="12700" algn="ctr">
            <a:solidFill>
              <a:srgbClr val="000000"/>
            </a:solidFill>
            <a:miter lim="800000"/>
            <a:headEnd/>
            <a:tailEnd/>
          </a:ln>
        </p:spPr>
        <p:txBody>
          <a:bodyPr lIns="54000" tIns="10800" rIns="54000" bIns="10800">
            <a:spAutoFit/>
          </a:bodyPr>
          <a:lstStyle/>
          <a:p>
            <a:pPr algn="l">
              <a:lnSpc>
                <a:spcPct val="80000"/>
              </a:lnSpc>
            </a:pPr>
            <a:r>
              <a:rPr lang="ru-RU" sz="1600" dirty="0">
                <a:solidFill>
                  <a:srgbClr val="000000"/>
                </a:solidFill>
              </a:rPr>
              <a:t>Питер </a:t>
            </a:r>
            <a:r>
              <a:rPr lang="ru-RU" sz="1600" dirty="0" err="1">
                <a:solidFill>
                  <a:srgbClr val="000000"/>
                </a:solidFill>
              </a:rPr>
              <a:t>Пауль</a:t>
            </a:r>
            <a:r>
              <a:rPr lang="ru-RU" sz="1600" dirty="0">
                <a:solidFill>
                  <a:srgbClr val="000000"/>
                </a:solidFill>
              </a:rPr>
              <a:t> Рубенс. Кузница Вулкана</a:t>
            </a:r>
          </a:p>
        </p:txBody>
      </p:sp>
      <p:sp>
        <p:nvSpPr>
          <p:cNvPr id="17414" name="Text Box 10"/>
          <p:cNvSpPr txBox="1">
            <a:spLocks noChangeArrowheads="1"/>
          </p:cNvSpPr>
          <p:nvPr/>
        </p:nvSpPr>
        <p:spPr bwMode="auto">
          <a:xfrm>
            <a:off x="2627313" y="5949950"/>
            <a:ext cx="1728787" cy="425450"/>
          </a:xfrm>
          <a:prstGeom prst="rect">
            <a:avLst/>
          </a:prstGeom>
          <a:solidFill>
            <a:srgbClr val="EAEAEA"/>
          </a:solidFill>
          <a:ln w="12700" algn="ctr">
            <a:solidFill>
              <a:srgbClr val="000000"/>
            </a:solidFill>
            <a:miter lim="800000"/>
            <a:headEnd/>
            <a:tailEnd/>
          </a:ln>
        </p:spPr>
        <p:txBody>
          <a:bodyPr lIns="54000" tIns="10800" rIns="54000" bIns="10800">
            <a:spAutoFit/>
          </a:bodyPr>
          <a:lstStyle/>
          <a:p>
            <a:pPr algn="r">
              <a:lnSpc>
                <a:spcPct val="80000"/>
              </a:lnSpc>
            </a:pPr>
            <a:r>
              <a:rPr lang="ru-RU" sz="1600">
                <a:solidFill>
                  <a:srgbClr val="000000"/>
                </a:solidFill>
              </a:rPr>
              <a:t>Диего Веласкес.      В кузнице Вулкана</a:t>
            </a:r>
          </a:p>
        </p:txBody>
      </p:sp>
      <p:pic>
        <p:nvPicPr>
          <p:cNvPr id="17415" name="Picture 11" descr="Вулкан Вулкано"/>
          <p:cNvPicPr>
            <a:picLocks noChangeAspect="1" noChangeArrowheads="1"/>
          </p:cNvPicPr>
          <p:nvPr/>
        </p:nvPicPr>
        <p:blipFill>
          <a:blip r:embed="rId4" cstate="print"/>
          <a:srcRect/>
          <a:stretch>
            <a:fillRect/>
          </a:stretch>
        </p:blipFill>
        <p:spPr bwMode="auto">
          <a:xfrm>
            <a:off x="5649913" y="908050"/>
            <a:ext cx="3384550" cy="1952625"/>
          </a:xfrm>
          <a:prstGeom prst="rect">
            <a:avLst/>
          </a:prstGeom>
          <a:noFill/>
          <a:ln w="9525">
            <a:solidFill>
              <a:srgbClr val="000000"/>
            </a:solidFill>
            <a:miter lim="800000"/>
            <a:headEnd/>
            <a:tailEnd/>
          </a:ln>
        </p:spPr>
      </p:pic>
      <p:sp>
        <p:nvSpPr>
          <p:cNvPr id="17416" name="Text Box 12"/>
          <p:cNvSpPr txBox="1">
            <a:spLocks noChangeArrowheads="1"/>
          </p:cNvSpPr>
          <p:nvPr/>
        </p:nvSpPr>
        <p:spPr bwMode="auto">
          <a:xfrm>
            <a:off x="4643438" y="2420938"/>
            <a:ext cx="1511300" cy="230187"/>
          </a:xfrm>
          <a:prstGeom prst="rect">
            <a:avLst/>
          </a:prstGeom>
          <a:solidFill>
            <a:srgbClr val="EAEAEA"/>
          </a:solidFill>
          <a:ln w="12700">
            <a:solidFill>
              <a:srgbClr val="000000"/>
            </a:solidFill>
            <a:miter lim="800000"/>
            <a:headEnd/>
            <a:tailEnd/>
          </a:ln>
        </p:spPr>
        <p:txBody>
          <a:bodyPr lIns="54000" tIns="10800" rIns="54000" bIns="10800">
            <a:spAutoFit/>
          </a:bodyPr>
          <a:lstStyle/>
          <a:p>
            <a:pPr algn="r">
              <a:lnSpc>
                <a:spcPct val="80000"/>
              </a:lnSpc>
            </a:pPr>
            <a:r>
              <a:rPr lang="ru-RU" sz="1600">
                <a:solidFill>
                  <a:srgbClr val="000000"/>
                </a:solidFill>
              </a:rPr>
              <a:t>Вулкан Вулкано</a:t>
            </a:r>
          </a:p>
        </p:txBody>
      </p:sp>
      <p:sp>
        <p:nvSpPr>
          <p:cNvPr id="17417" name="Line 13"/>
          <p:cNvSpPr>
            <a:spLocks noChangeShapeType="1"/>
          </p:cNvSpPr>
          <p:nvPr/>
        </p:nvSpPr>
        <p:spPr bwMode="auto">
          <a:xfrm flipV="1">
            <a:off x="6084888" y="2276475"/>
            <a:ext cx="935037" cy="217488"/>
          </a:xfrm>
          <a:prstGeom prst="line">
            <a:avLst/>
          </a:prstGeom>
          <a:noFill/>
          <a:ln w="19050">
            <a:solidFill>
              <a:srgbClr val="FF3300"/>
            </a:solidFill>
            <a:round/>
            <a:headEnd/>
            <a:tailEnd type="triangle" w="med" len="med"/>
          </a:ln>
        </p:spPr>
        <p:txBody>
          <a:bodyPr/>
          <a:lstStyle/>
          <a:p>
            <a:endParaRPr lang="ru-RU"/>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4243" name="Picture 35" descr="246 Рис"/>
          <p:cNvPicPr>
            <a:picLocks noChangeAspect="1" noChangeArrowheads="1"/>
          </p:cNvPicPr>
          <p:nvPr/>
        </p:nvPicPr>
        <p:blipFill>
          <a:blip r:embed="rId2" cstate="print"/>
          <a:srcRect/>
          <a:stretch>
            <a:fillRect/>
          </a:stretch>
        </p:blipFill>
        <p:spPr bwMode="auto">
          <a:xfrm>
            <a:off x="395536" y="59927"/>
            <a:ext cx="8676357" cy="5954281"/>
          </a:xfrm>
          <a:prstGeom prst="rect">
            <a:avLst/>
          </a:prstGeom>
          <a:noFill/>
          <a:ln w="9525">
            <a:solidFill>
              <a:srgbClr val="000000"/>
            </a:solidFill>
            <a:miter lim="800000"/>
            <a:headEnd/>
            <a:tailEnd/>
          </a:ln>
        </p:spPr>
      </p:pic>
      <p:grpSp>
        <p:nvGrpSpPr>
          <p:cNvPr id="10" name="Группа 9"/>
          <p:cNvGrpSpPr/>
          <p:nvPr/>
        </p:nvGrpSpPr>
        <p:grpSpPr>
          <a:xfrm rot="21343646">
            <a:off x="1238538" y="962461"/>
            <a:ext cx="1867237" cy="2089493"/>
            <a:chOff x="1238538" y="962461"/>
            <a:chExt cx="1867237" cy="2089493"/>
          </a:xfrm>
          <a:solidFill>
            <a:srgbClr val="FF3300"/>
          </a:solidFill>
        </p:grpSpPr>
        <p:sp>
          <p:nvSpPr>
            <p:cNvPr id="8" name="Стрелка углом 7"/>
            <p:cNvSpPr/>
            <p:nvPr/>
          </p:nvSpPr>
          <p:spPr bwMode="auto">
            <a:xfrm rot="2578385">
              <a:off x="1953647" y="1611794"/>
              <a:ext cx="1152128" cy="1440160"/>
            </a:xfrm>
            <a:prstGeom prst="bentArrow">
              <a:avLst>
                <a:gd name="adj1" fmla="val 13949"/>
                <a:gd name="adj2" fmla="val 25000"/>
                <a:gd name="adj3" fmla="val 25000"/>
                <a:gd name="adj4" fmla="val 43750"/>
              </a:avLst>
            </a:prstGeom>
            <a:grp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2200" b="1" i="0" u="none" strike="noStrike" cap="none" normalizeH="0" baseline="0" smtClean="0">
                <a:ln w="57150">
                  <a:solidFill>
                    <a:schemeClr val="tx1"/>
                  </a:solidFill>
                </a:ln>
                <a:solidFill>
                  <a:schemeClr val="tx1"/>
                </a:solidFill>
                <a:effectLst/>
                <a:latin typeface="Arial Narrow" pitchFamily="34" charset="0"/>
              </a:endParaRPr>
            </a:p>
          </p:txBody>
        </p:sp>
        <p:sp>
          <p:nvSpPr>
            <p:cNvPr id="9" name="Стрелка углом 8"/>
            <p:cNvSpPr/>
            <p:nvPr/>
          </p:nvSpPr>
          <p:spPr bwMode="auto">
            <a:xfrm rot="2652267" flipH="1">
              <a:off x="1238538" y="962461"/>
              <a:ext cx="1152128" cy="1440160"/>
            </a:xfrm>
            <a:prstGeom prst="bentArrow">
              <a:avLst>
                <a:gd name="adj1" fmla="val 13949"/>
                <a:gd name="adj2" fmla="val 25000"/>
                <a:gd name="adj3" fmla="val 25000"/>
                <a:gd name="adj4" fmla="val 43750"/>
              </a:avLst>
            </a:prstGeom>
            <a:grp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2200" b="1" i="0" u="none" strike="noStrike" cap="none" normalizeH="0" baseline="0" smtClean="0">
                <a:ln w="57150">
                  <a:solidFill>
                    <a:schemeClr val="tx1"/>
                  </a:solidFill>
                </a:ln>
                <a:solidFill>
                  <a:schemeClr val="tx1"/>
                </a:solidFill>
                <a:effectLst/>
                <a:latin typeface="Arial Narrow" pitchFamily="34" charset="0"/>
              </a:endParaRPr>
            </a:p>
          </p:txBody>
        </p:sp>
      </p:grpSp>
      <p:sp>
        <p:nvSpPr>
          <p:cNvPr id="6" name="Text Box 33"/>
          <p:cNvSpPr txBox="1">
            <a:spLocks noChangeArrowheads="1"/>
          </p:cNvSpPr>
          <p:nvPr/>
        </p:nvSpPr>
        <p:spPr bwMode="auto">
          <a:xfrm>
            <a:off x="611560" y="5912602"/>
            <a:ext cx="3744416" cy="612742"/>
          </a:xfrm>
          <a:prstGeom prst="rect">
            <a:avLst/>
          </a:prstGeom>
          <a:solidFill>
            <a:srgbClr val="EAEAEA"/>
          </a:solidFill>
          <a:ln w="9525" algn="ctr">
            <a:solidFill>
              <a:srgbClr val="000000"/>
            </a:solidFill>
            <a:miter lim="800000"/>
            <a:headEnd/>
            <a:tailEnd/>
          </a:ln>
        </p:spPr>
        <p:txBody>
          <a:bodyPr wrap="square" lIns="54000" tIns="10800" rIns="54000" bIns="10800">
            <a:spAutoFit/>
          </a:bodyPr>
          <a:lstStyle/>
          <a:p>
            <a:pPr>
              <a:lnSpc>
                <a:spcPct val="80000"/>
              </a:lnSpc>
            </a:pPr>
            <a:r>
              <a:rPr lang="ru-RU" sz="1600" dirty="0" smtClean="0">
                <a:solidFill>
                  <a:srgbClr val="000000"/>
                </a:solidFill>
              </a:rPr>
              <a:t>Покров базальтов с подводящим каналом</a:t>
            </a:r>
            <a:r>
              <a:rPr lang="en-US" sz="1600" dirty="0" smtClean="0">
                <a:solidFill>
                  <a:srgbClr val="000000"/>
                </a:solidFill>
              </a:rPr>
              <a:t> </a:t>
            </a:r>
            <a:r>
              <a:rPr lang="ru-RU" sz="1600" dirty="0" smtClean="0">
                <a:solidFill>
                  <a:srgbClr val="000000"/>
                </a:solidFill>
              </a:rPr>
              <a:t>и трубчатыми миндалинами кальцита. Норильские траппы. </a:t>
            </a:r>
            <a:r>
              <a:rPr lang="ru-RU" sz="1600" dirty="0">
                <a:solidFill>
                  <a:srgbClr val="000000"/>
                </a:solidFill>
              </a:rPr>
              <a:t>Фото А.В. Рудаковой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5" name="Picture 30" descr="Струя пузырей вдоль"/>
          <p:cNvPicPr>
            <a:picLocks noChangeAspect="1" noChangeArrowheads="1"/>
          </p:cNvPicPr>
          <p:nvPr/>
        </p:nvPicPr>
        <p:blipFill>
          <a:blip r:embed="rId2" cstate="print">
            <a:lum bright="-6000" contrast="30000"/>
          </a:blip>
          <a:srcRect/>
          <a:stretch>
            <a:fillRect/>
          </a:stretch>
        </p:blipFill>
        <p:spPr bwMode="auto">
          <a:xfrm>
            <a:off x="-1" y="188640"/>
            <a:ext cx="4466369" cy="6669360"/>
          </a:xfrm>
          <a:prstGeom prst="rect">
            <a:avLst/>
          </a:prstGeom>
          <a:noFill/>
          <a:ln w="12700">
            <a:solidFill>
              <a:srgbClr val="000000"/>
            </a:solidFill>
            <a:miter lim="800000"/>
            <a:headEnd/>
            <a:tailEnd/>
          </a:ln>
        </p:spPr>
      </p:pic>
      <p:pic>
        <p:nvPicPr>
          <p:cNvPr id="35846" name="Picture 31" descr="Струя пузырей поперек"/>
          <p:cNvPicPr>
            <a:picLocks noChangeAspect="1" noChangeArrowheads="1"/>
          </p:cNvPicPr>
          <p:nvPr/>
        </p:nvPicPr>
        <p:blipFill>
          <a:blip r:embed="rId3" cstate="print">
            <a:lum bright="18000" contrast="18000"/>
          </a:blip>
          <a:srcRect/>
          <a:stretch>
            <a:fillRect/>
          </a:stretch>
        </p:blipFill>
        <p:spPr bwMode="auto">
          <a:xfrm>
            <a:off x="3419474" y="3068961"/>
            <a:ext cx="5657885" cy="3789040"/>
          </a:xfrm>
          <a:prstGeom prst="rect">
            <a:avLst/>
          </a:prstGeom>
          <a:noFill/>
          <a:ln w="12700">
            <a:solidFill>
              <a:srgbClr val="000000"/>
            </a:solidFill>
            <a:miter lim="800000"/>
            <a:headEnd/>
            <a:tailEnd/>
          </a:ln>
        </p:spPr>
      </p:pic>
      <p:sp>
        <p:nvSpPr>
          <p:cNvPr id="35847" name="Text Box 33"/>
          <p:cNvSpPr txBox="1">
            <a:spLocks noChangeArrowheads="1"/>
          </p:cNvSpPr>
          <p:nvPr/>
        </p:nvSpPr>
        <p:spPr bwMode="auto">
          <a:xfrm>
            <a:off x="3779912" y="980728"/>
            <a:ext cx="3384550" cy="617537"/>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gn="l">
              <a:lnSpc>
                <a:spcPct val="80000"/>
              </a:lnSpc>
            </a:pPr>
            <a:r>
              <a:rPr lang="ru-RU" sz="1600" dirty="0">
                <a:solidFill>
                  <a:srgbClr val="000000"/>
                </a:solidFill>
              </a:rPr>
              <a:t>"Струя" миндалин в основании потока базальтов (вид сбоку). Норильские траппы. Фото А.В. Рудаковой </a:t>
            </a:r>
          </a:p>
        </p:txBody>
      </p:sp>
      <p:sp>
        <p:nvSpPr>
          <p:cNvPr id="8" name="Text Box 33"/>
          <p:cNvSpPr txBox="1">
            <a:spLocks noChangeArrowheads="1"/>
          </p:cNvSpPr>
          <p:nvPr/>
        </p:nvSpPr>
        <p:spPr bwMode="auto">
          <a:xfrm>
            <a:off x="5004048" y="2708920"/>
            <a:ext cx="3384550" cy="617537"/>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nSpc>
                <a:spcPct val="80000"/>
              </a:lnSpc>
            </a:pPr>
            <a:r>
              <a:rPr lang="ru-RU" sz="1600" dirty="0">
                <a:solidFill>
                  <a:srgbClr val="000000"/>
                </a:solidFill>
              </a:rPr>
              <a:t>"Струя" миндалин в основании потока базальтов (вид </a:t>
            </a:r>
            <a:r>
              <a:rPr lang="ru-RU" sz="1600" dirty="0" smtClean="0">
                <a:solidFill>
                  <a:srgbClr val="000000"/>
                </a:solidFill>
              </a:rPr>
              <a:t>сверху</a:t>
            </a:r>
            <a:r>
              <a:rPr lang="ru-RU" sz="1600" dirty="0">
                <a:solidFill>
                  <a:srgbClr val="000000"/>
                </a:solidFill>
              </a:rPr>
              <a:t>). Норильские траппы. Фото А.В. Рудаковой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6" name="Picture 2" descr="Миндалины неправильные Хворостянка2"/>
          <p:cNvPicPr>
            <a:picLocks noGrp="1" noChangeAspect="1" noChangeArrowheads="1"/>
          </p:cNvPicPr>
          <p:nvPr>
            <p:ph sz="quarter" idx="2"/>
          </p:nvPr>
        </p:nvPicPr>
        <p:blipFill>
          <a:blip r:embed="rId2" cstate="print"/>
          <a:srcRect/>
          <a:stretch>
            <a:fillRect/>
          </a:stretch>
        </p:blipFill>
        <p:spPr>
          <a:xfrm>
            <a:off x="4430713" y="65088"/>
            <a:ext cx="4678362" cy="2571750"/>
          </a:xfrm>
          <a:noFill/>
          <a:ln w="12700" cap="flat" algn="ctr">
            <a:solidFill>
              <a:srgbClr val="000000"/>
            </a:solidFill>
          </a:ln>
        </p:spPr>
      </p:pic>
      <p:pic>
        <p:nvPicPr>
          <p:cNvPr id="36867" name="Picture 3" descr="Миндалины эллиптические Хворостянка"/>
          <p:cNvPicPr>
            <a:picLocks noGrp="1" noChangeAspect="1" noChangeArrowheads="1"/>
          </p:cNvPicPr>
          <p:nvPr>
            <p:ph sz="quarter" idx="3"/>
          </p:nvPr>
        </p:nvPicPr>
        <p:blipFill>
          <a:blip r:embed="rId3" cstate="print"/>
          <a:srcRect/>
          <a:stretch>
            <a:fillRect/>
          </a:stretch>
        </p:blipFill>
        <p:spPr>
          <a:xfrm>
            <a:off x="2339975" y="2205038"/>
            <a:ext cx="5554663" cy="2230437"/>
          </a:xfrm>
          <a:noFill/>
          <a:ln w="12700" cap="flat" algn="ctr">
            <a:solidFill>
              <a:srgbClr val="000000"/>
            </a:solidFill>
          </a:ln>
        </p:spPr>
      </p:pic>
      <p:pic>
        <p:nvPicPr>
          <p:cNvPr id="36868" name="Picture 4" descr="Миндалины щелевидные Хворостянка"/>
          <p:cNvPicPr>
            <a:picLocks noChangeAspect="1" noChangeArrowheads="1"/>
          </p:cNvPicPr>
          <p:nvPr/>
        </p:nvPicPr>
        <p:blipFill>
          <a:blip r:embed="rId4" cstate="print"/>
          <a:srcRect/>
          <a:stretch>
            <a:fillRect/>
          </a:stretch>
        </p:blipFill>
        <p:spPr bwMode="auto">
          <a:xfrm>
            <a:off x="107950" y="4076700"/>
            <a:ext cx="5400675" cy="2703513"/>
          </a:xfrm>
          <a:prstGeom prst="rect">
            <a:avLst/>
          </a:prstGeom>
          <a:noFill/>
          <a:ln w="12700" algn="ctr">
            <a:solidFill>
              <a:srgbClr val="000000"/>
            </a:solidFill>
            <a:miter lim="800000"/>
            <a:headEnd/>
            <a:tailEnd/>
          </a:ln>
        </p:spPr>
      </p:pic>
      <p:sp>
        <p:nvSpPr>
          <p:cNvPr id="36869" name="Text Box 5"/>
          <p:cNvSpPr txBox="1">
            <a:spLocks noChangeArrowheads="1"/>
          </p:cNvSpPr>
          <p:nvPr/>
        </p:nvSpPr>
        <p:spPr bwMode="auto">
          <a:xfrm>
            <a:off x="1908175" y="284163"/>
            <a:ext cx="3097213" cy="617537"/>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gn="r">
              <a:lnSpc>
                <a:spcPct val="80000"/>
              </a:lnSpc>
            </a:pPr>
            <a:r>
              <a:rPr lang="ru-RU" sz="1600">
                <a:solidFill>
                  <a:srgbClr val="000000"/>
                </a:solidFill>
              </a:rPr>
              <a:t>Миндалины неправильной формы. Кровля потока базальтов. </a:t>
            </a:r>
          </a:p>
          <a:p>
            <a:pPr algn="r">
              <a:lnSpc>
                <a:spcPct val="80000"/>
              </a:lnSpc>
            </a:pPr>
            <a:r>
              <a:rPr lang="ru-RU" sz="1600">
                <a:solidFill>
                  <a:srgbClr val="000000"/>
                </a:solidFill>
              </a:rPr>
              <a:t>Средний девон. Ю. Урал</a:t>
            </a:r>
          </a:p>
        </p:txBody>
      </p:sp>
      <p:sp>
        <p:nvSpPr>
          <p:cNvPr id="36870" name="Text Box 6"/>
          <p:cNvSpPr txBox="1">
            <a:spLocks noChangeArrowheads="1"/>
          </p:cNvSpPr>
          <p:nvPr/>
        </p:nvSpPr>
        <p:spPr bwMode="auto">
          <a:xfrm>
            <a:off x="5003800" y="5734050"/>
            <a:ext cx="2376488" cy="617538"/>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gn="l">
              <a:lnSpc>
                <a:spcPct val="80000"/>
              </a:lnSpc>
            </a:pPr>
            <a:r>
              <a:rPr lang="ru-RU" sz="1600">
                <a:solidFill>
                  <a:srgbClr val="000000"/>
                </a:solidFill>
              </a:rPr>
              <a:t>Щелевидные миндалины. Середина потока. </a:t>
            </a:r>
          </a:p>
          <a:p>
            <a:pPr algn="l">
              <a:lnSpc>
                <a:spcPct val="80000"/>
              </a:lnSpc>
            </a:pPr>
            <a:r>
              <a:rPr lang="ru-RU" sz="1600">
                <a:solidFill>
                  <a:srgbClr val="000000"/>
                </a:solidFill>
              </a:rPr>
              <a:t>Средний девон. Ю. Урал</a:t>
            </a:r>
          </a:p>
        </p:txBody>
      </p:sp>
      <p:sp>
        <p:nvSpPr>
          <p:cNvPr id="36871" name="Text Box 7"/>
          <p:cNvSpPr txBox="1">
            <a:spLocks noChangeArrowheads="1"/>
          </p:cNvSpPr>
          <p:nvPr/>
        </p:nvSpPr>
        <p:spPr bwMode="auto">
          <a:xfrm>
            <a:off x="755650" y="1916113"/>
            <a:ext cx="2627313" cy="617537"/>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gn="r">
              <a:lnSpc>
                <a:spcPct val="80000"/>
              </a:lnSpc>
            </a:pPr>
            <a:r>
              <a:rPr lang="ru-RU" sz="1600">
                <a:solidFill>
                  <a:srgbClr val="000000"/>
                </a:solidFill>
              </a:rPr>
              <a:t>Эллипсовидные миндалины. Верхняя часть потока. </a:t>
            </a:r>
          </a:p>
          <a:p>
            <a:pPr algn="r">
              <a:lnSpc>
                <a:spcPct val="80000"/>
              </a:lnSpc>
            </a:pPr>
            <a:r>
              <a:rPr lang="ru-RU" sz="1600">
                <a:solidFill>
                  <a:srgbClr val="000000"/>
                </a:solidFill>
              </a:rPr>
              <a:t>Средний девон. Ю. Урал</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12"/>
          <p:cNvSpPr>
            <a:spLocks noGrp="1" noChangeArrowheads="1"/>
          </p:cNvSpPr>
          <p:nvPr>
            <p:ph type="body" idx="1"/>
          </p:nvPr>
        </p:nvSpPr>
        <p:spPr>
          <a:xfrm>
            <a:off x="34925" y="122238"/>
            <a:ext cx="9109075" cy="4222694"/>
          </a:xfrm>
          <a:noFill/>
        </p:spPr>
        <p:txBody>
          <a:bodyPr>
            <a:spAutoFit/>
          </a:bodyPr>
          <a:lstStyle/>
          <a:p>
            <a:pPr marL="0" indent="0" eaLnBrk="1" hangingPunct="1">
              <a:lnSpc>
                <a:spcPct val="85000"/>
              </a:lnSpc>
              <a:spcBef>
                <a:spcPct val="30000"/>
              </a:spcBef>
              <a:buFont typeface="Wingdings" pitchFamily="2" charset="2"/>
              <a:buNone/>
            </a:pPr>
            <a:r>
              <a:rPr lang="ru-RU" sz="2200" dirty="0" smtClean="0">
                <a:solidFill>
                  <a:srgbClr val="000000"/>
                </a:solidFill>
                <a:effectLst/>
                <a:latin typeface="Arial Narrow" pitchFamily="34" charset="0"/>
              </a:rPr>
              <a:t>Миндалины образуются в газовых пустотах (пузырях) внутри застывающего лавового потока. Эти пузыри либо так и остаются пустыми, либо впоследствии заполняются различными минералами (полностью или частично): кварцем, кальцитом, эпидотом, хлоритом, цеолитом и, реже, другими минералами. Различают несколько способов заполнения пустот: </a:t>
            </a:r>
          </a:p>
          <a:p>
            <a:pPr marL="0" indent="0" eaLnBrk="1" hangingPunct="1">
              <a:lnSpc>
                <a:spcPct val="85000"/>
              </a:lnSpc>
              <a:spcBef>
                <a:spcPct val="30000"/>
              </a:spcBef>
              <a:buFont typeface="Wingdings" pitchFamily="2" charset="2"/>
              <a:buNone/>
            </a:pPr>
            <a:r>
              <a:rPr lang="ru-RU" sz="2200" dirty="0" smtClean="0">
                <a:solidFill>
                  <a:srgbClr val="000000"/>
                </a:solidFill>
                <a:effectLst/>
                <a:latin typeface="Arial Narrow" pitchFamily="34" charset="0"/>
              </a:rPr>
              <a:t>1 – </a:t>
            </a:r>
            <a:r>
              <a:rPr lang="ru-RU" sz="2200" b="1" dirty="0" smtClean="0">
                <a:solidFill>
                  <a:srgbClr val="000000"/>
                </a:solidFill>
                <a:effectLst/>
                <a:latin typeface="Arial Narrow" pitchFamily="34" charset="0"/>
              </a:rPr>
              <a:t>однородное</a:t>
            </a:r>
            <a:r>
              <a:rPr lang="ru-RU" sz="2200" dirty="0" smtClean="0">
                <a:solidFill>
                  <a:srgbClr val="000000"/>
                </a:solidFill>
                <a:effectLst/>
                <a:latin typeface="Arial Narrow" pitchFamily="34" charset="0"/>
              </a:rPr>
              <a:t> (неструктурированное заполнение всего объема); </a:t>
            </a:r>
          </a:p>
          <a:p>
            <a:pPr marL="0" indent="0" eaLnBrk="1" hangingPunct="1">
              <a:lnSpc>
                <a:spcPct val="85000"/>
              </a:lnSpc>
              <a:spcBef>
                <a:spcPct val="0"/>
              </a:spcBef>
              <a:buFont typeface="Wingdings" pitchFamily="2" charset="2"/>
              <a:buNone/>
            </a:pPr>
            <a:r>
              <a:rPr lang="ru-RU" sz="2200" dirty="0" smtClean="0">
                <a:solidFill>
                  <a:srgbClr val="000000"/>
                </a:solidFill>
                <a:effectLst/>
                <a:latin typeface="Arial Narrow" pitchFamily="34" charset="0"/>
              </a:rPr>
              <a:t>2 – </a:t>
            </a:r>
            <a:r>
              <a:rPr lang="ru-RU" sz="2200" b="1" dirty="0" smtClean="0">
                <a:solidFill>
                  <a:srgbClr val="000000"/>
                </a:solidFill>
                <a:effectLst/>
                <a:latin typeface="Arial Narrow" pitchFamily="34" charset="0"/>
              </a:rPr>
              <a:t>концентрическое</a:t>
            </a:r>
            <a:r>
              <a:rPr lang="ru-RU" sz="2200" dirty="0" smtClean="0">
                <a:solidFill>
                  <a:srgbClr val="000000"/>
                </a:solidFill>
                <a:effectLst/>
                <a:latin typeface="Arial Narrow" pitchFamily="34" charset="0"/>
              </a:rPr>
              <a:t> (от стенок к центру); </a:t>
            </a:r>
          </a:p>
          <a:p>
            <a:pPr marL="0" indent="0" eaLnBrk="1" hangingPunct="1">
              <a:lnSpc>
                <a:spcPct val="85000"/>
              </a:lnSpc>
              <a:spcBef>
                <a:spcPct val="0"/>
              </a:spcBef>
              <a:buFont typeface="Wingdings" pitchFamily="2" charset="2"/>
              <a:buNone/>
            </a:pPr>
            <a:r>
              <a:rPr lang="ru-RU" sz="2200" dirty="0" smtClean="0">
                <a:solidFill>
                  <a:srgbClr val="000000"/>
                </a:solidFill>
                <a:effectLst/>
                <a:latin typeface="Arial Narrow" pitchFamily="34" charset="0"/>
              </a:rPr>
              <a:t>3 – </a:t>
            </a:r>
            <a:r>
              <a:rPr lang="ru-RU" sz="2200" b="1" dirty="0" smtClean="0">
                <a:solidFill>
                  <a:srgbClr val="000000"/>
                </a:solidFill>
                <a:effectLst/>
                <a:latin typeface="Arial Narrow" pitchFamily="34" charset="0"/>
              </a:rPr>
              <a:t>последовательное</a:t>
            </a:r>
            <a:r>
              <a:rPr lang="ru-RU" sz="2200" dirty="0" smtClean="0">
                <a:solidFill>
                  <a:srgbClr val="000000"/>
                </a:solidFill>
                <a:effectLst/>
                <a:latin typeface="Arial Narrow" pitchFamily="34" charset="0"/>
              </a:rPr>
              <a:t> (снизу вверх или сверху вниз); </a:t>
            </a:r>
          </a:p>
          <a:p>
            <a:pPr marL="0" indent="0" eaLnBrk="1" hangingPunct="1">
              <a:lnSpc>
                <a:spcPct val="85000"/>
              </a:lnSpc>
              <a:spcBef>
                <a:spcPct val="0"/>
              </a:spcBef>
              <a:buFont typeface="Wingdings" pitchFamily="2" charset="2"/>
              <a:buNone/>
            </a:pPr>
            <a:r>
              <a:rPr lang="ru-RU" sz="2200" dirty="0" smtClean="0">
                <a:solidFill>
                  <a:srgbClr val="000000"/>
                </a:solidFill>
                <a:effectLst/>
                <a:latin typeface="Arial Narrow" pitchFamily="34" charset="0"/>
              </a:rPr>
              <a:t>4 – </a:t>
            </a:r>
            <a:r>
              <a:rPr lang="ru-RU" sz="2200" b="1" dirty="0" smtClean="0">
                <a:solidFill>
                  <a:srgbClr val="000000"/>
                </a:solidFill>
                <a:effectLst/>
                <a:latin typeface="Arial Narrow" pitchFamily="34" charset="0"/>
              </a:rPr>
              <a:t>комбинированное</a:t>
            </a:r>
            <a:r>
              <a:rPr lang="ru-RU" sz="2200" dirty="0" smtClean="0">
                <a:solidFill>
                  <a:srgbClr val="000000"/>
                </a:solidFill>
                <a:effectLst/>
                <a:latin typeface="Arial Narrow" pitchFamily="34" charset="0"/>
              </a:rPr>
              <a:t>. </a:t>
            </a:r>
          </a:p>
          <a:p>
            <a:pPr marL="0" indent="0" eaLnBrk="1" hangingPunct="1">
              <a:lnSpc>
                <a:spcPct val="85000"/>
              </a:lnSpc>
              <a:spcBef>
                <a:spcPct val="0"/>
              </a:spcBef>
              <a:buFont typeface="Wingdings" pitchFamily="2" charset="2"/>
              <a:buNone/>
            </a:pPr>
            <a:endParaRPr lang="ru-RU" sz="2200" dirty="0" smtClean="0">
              <a:solidFill>
                <a:srgbClr val="000000"/>
              </a:solidFill>
              <a:effectLst/>
              <a:latin typeface="Arial Narrow" pitchFamily="34" charset="0"/>
            </a:endParaRPr>
          </a:p>
          <a:p>
            <a:pPr marL="0" indent="0" eaLnBrk="1" hangingPunct="1">
              <a:lnSpc>
                <a:spcPct val="85000"/>
              </a:lnSpc>
              <a:spcBef>
                <a:spcPct val="0"/>
              </a:spcBef>
              <a:buFont typeface="Wingdings" pitchFamily="2" charset="2"/>
              <a:buNone/>
            </a:pPr>
            <a:r>
              <a:rPr lang="ru-RU" sz="2200" dirty="0" smtClean="0">
                <a:solidFill>
                  <a:srgbClr val="000000"/>
                </a:solidFill>
                <a:effectLst/>
                <a:latin typeface="Arial Narrow" pitchFamily="34" charset="0"/>
              </a:rPr>
              <a:t>Заполнение миндалин не происходит сразу после застывания потока, но если оно последовательное или комбинированное с элементом последовательного, появляется возможность</a:t>
            </a:r>
            <a:r>
              <a:rPr lang="en-US" sz="2200" dirty="0" smtClean="0">
                <a:solidFill>
                  <a:srgbClr val="000000"/>
                </a:solidFill>
                <a:effectLst/>
                <a:latin typeface="Arial Narrow" pitchFamily="34" charset="0"/>
              </a:rPr>
              <a:t> </a:t>
            </a:r>
            <a:r>
              <a:rPr lang="ru-RU" sz="2200" dirty="0" smtClean="0">
                <a:solidFill>
                  <a:srgbClr val="000000"/>
                </a:solidFill>
                <a:effectLst/>
                <a:latin typeface="Arial Narrow" pitchFamily="34" charset="0"/>
              </a:rPr>
              <a:t>определить по характеру миндалин положение "верха" – "низа" в потоке ("ватерпасные" миндалины по Р. </a:t>
            </a:r>
            <a:r>
              <a:rPr lang="ru-RU" sz="2200" dirty="0" err="1" smtClean="0">
                <a:solidFill>
                  <a:srgbClr val="000000"/>
                </a:solidFill>
                <a:effectLst/>
                <a:latin typeface="Arial Narrow" pitchFamily="34" charset="0"/>
              </a:rPr>
              <a:t>Шроку</a:t>
            </a:r>
            <a:r>
              <a:rPr lang="ru-RU" sz="2200" dirty="0" smtClean="0">
                <a:solidFill>
                  <a:srgbClr val="000000"/>
                </a:solidFill>
                <a:effectLst/>
                <a:latin typeface="Arial Narrow" pitchFamily="34" charset="0"/>
              </a:rPr>
              <a:t>, 1950). </a:t>
            </a:r>
          </a:p>
        </p:txBody>
      </p:sp>
      <p:sp>
        <p:nvSpPr>
          <p:cNvPr id="37891" name="Text Box 18"/>
          <p:cNvSpPr txBox="1">
            <a:spLocks noChangeArrowheads="1"/>
          </p:cNvSpPr>
          <p:nvPr/>
        </p:nvSpPr>
        <p:spPr bwMode="auto">
          <a:xfrm>
            <a:off x="1258888" y="4868863"/>
            <a:ext cx="6408737" cy="1477328"/>
          </a:xfrm>
          <a:prstGeom prst="rect">
            <a:avLst/>
          </a:prstGeom>
          <a:solidFill>
            <a:schemeClr val="tx1"/>
          </a:solidFill>
          <a:ln w="38100" cmpd="dbl" algn="ctr">
            <a:solidFill>
              <a:srgbClr val="000000"/>
            </a:solidFill>
            <a:miter lim="800000"/>
            <a:headEnd/>
            <a:tailEnd/>
          </a:ln>
        </p:spPr>
        <p:txBody>
          <a:bodyPr lIns="18000" rIns="18000">
            <a:spAutoFit/>
          </a:bodyPr>
          <a:lstStyle/>
          <a:p>
            <a:pPr>
              <a:lnSpc>
                <a:spcPct val="75000"/>
              </a:lnSpc>
            </a:pPr>
            <a:r>
              <a:rPr lang="en-US" sz="2000" dirty="0">
                <a:solidFill>
                  <a:srgbClr val="C00000"/>
                </a:solidFill>
                <a:latin typeface="Arial" charset="0"/>
              </a:rPr>
              <a:t>NB!</a:t>
            </a:r>
            <a:r>
              <a:rPr lang="en-US" sz="2000" dirty="0">
                <a:solidFill>
                  <a:srgbClr val="C00000"/>
                </a:solidFill>
              </a:rPr>
              <a:t> </a:t>
            </a:r>
            <a:endParaRPr lang="ru-RU" sz="2000" dirty="0" smtClean="0">
              <a:solidFill>
                <a:srgbClr val="C00000"/>
              </a:solidFill>
            </a:endParaRPr>
          </a:p>
          <a:p>
            <a:pPr>
              <a:lnSpc>
                <a:spcPct val="75000"/>
              </a:lnSpc>
            </a:pPr>
            <a:r>
              <a:rPr lang="ru-RU" sz="2000" dirty="0" smtClean="0">
                <a:solidFill>
                  <a:srgbClr val="000000"/>
                </a:solidFill>
              </a:rPr>
              <a:t>Заполнение </a:t>
            </a:r>
            <a:r>
              <a:rPr lang="ru-RU" sz="2000" dirty="0">
                <a:solidFill>
                  <a:srgbClr val="000000"/>
                </a:solidFill>
              </a:rPr>
              <a:t>миндалин </a:t>
            </a:r>
            <a:r>
              <a:rPr lang="ru-RU" sz="2000" dirty="0" smtClean="0">
                <a:solidFill>
                  <a:srgbClr val="000000"/>
                </a:solidFill>
              </a:rPr>
              <a:t>обычно происходит </a:t>
            </a:r>
            <a:r>
              <a:rPr lang="ru-RU" sz="2000" dirty="0">
                <a:solidFill>
                  <a:srgbClr val="000000"/>
                </a:solidFill>
              </a:rPr>
              <a:t>намного позже того, как застыл поток, причем неоднократно, поэтому использовать тип заполнения миндалин для определения "подошвы – кровли" потока надо с осторожностью, лучше в комбинации с формой миндалин.</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Рисунок 7" descr="IMG_1079.JPG"/>
          <p:cNvPicPr>
            <a:picLocks noChangeAspect="1"/>
          </p:cNvPicPr>
          <p:nvPr/>
        </p:nvPicPr>
        <p:blipFill>
          <a:blip r:embed="rId2" cstate="print"/>
          <a:srcRect/>
          <a:stretch>
            <a:fillRect/>
          </a:stretch>
        </p:blipFill>
        <p:spPr>
          <a:xfrm>
            <a:off x="35496" y="3161716"/>
            <a:ext cx="4896544" cy="3651660"/>
          </a:xfrm>
          <a:prstGeom prst="rect">
            <a:avLst/>
          </a:prstGeom>
        </p:spPr>
      </p:pic>
      <p:pic>
        <p:nvPicPr>
          <p:cNvPr id="38915" name="Picture 9" descr="PC020098"/>
          <p:cNvPicPr>
            <a:picLocks noChangeAspect="1" noChangeArrowheads="1"/>
          </p:cNvPicPr>
          <p:nvPr/>
        </p:nvPicPr>
        <p:blipFill>
          <a:blip r:embed="rId3" cstate="print">
            <a:lum bright="6000"/>
          </a:blip>
          <a:srcRect/>
          <a:stretch>
            <a:fillRect/>
          </a:stretch>
        </p:blipFill>
        <p:spPr bwMode="auto">
          <a:xfrm>
            <a:off x="6310313" y="188913"/>
            <a:ext cx="2736850" cy="6624637"/>
          </a:xfrm>
          <a:prstGeom prst="rect">
            <a:avLst/>
          </a:prstGeom>
          <a:noFill/>
          <a:ln w="19050">
            <a:solidFill>
              <a:srgbClr val="000000"/>
            </a:solidFill>
            <a:miter lim="800000"/>
            <a:headEnd/>
            <a:tailEnd/>
          </a:ln>
        </p:spPr>
      </p:pic>
      <p:pic>
        <p:nvPicPr>
          <p:cNvPr id="38916" name="Picture 17" descr="ватерпас Шрок"/>
          <p:cNvPicPr>
            <a:picLocks noChangeAspect="1" noChangeArrowheads="1"/>
          </p:cNvPicPr>
          <p:nvPr/>
        </p:nvPicPr>
        <p:blipFill>
          <a:blip r:embed="rId4" cstate="print">
            <a:lum bright="-20000" contrast="60000"/>
          </a:blip>
          <a:srcRect/>
          <a:stretch>
            <a:fillRect/>
          </a:stretch>
        </p:blipFill>
        <p:spPr bwMode="auto">
          <a:xfrm>
            <a:off x="0" y="0"/>
            <a:ext cx="4535488" cy="3086100"/>
          </a:xfrm>
          <a:prstGeom prst="rect">
            <a:avLst/>
          </a:prstGeom>
          <a:noFill/>
          <a:ln w="19050">
            <a:solidFill>
              <a:srgbClr val="000000"/>
            </a:solidFill>
            <a:miter lim="800000"/>
            <a:headEnd/>
            <a:tailEnd/>
          </a:ln>
        </p:spPr>
      </p:pic>
      <p:sp>
        <p:nvSpPr>
          <p:cNvPr id="38917" name="Text Box 11"/>
          <p:cNvSpPr txBox="1">
            <a:spLocks noChangeArrowheads="1"/>
          </p:cNvSpPr>
          <p:nvPr/>
        </p:nvSpPr>
        <p:spPr bwMode="auto">
          <a:xfrm>
            <a:off x="5364088" y="908720"/>
            <a:ext cx="2160588" cy="812800"/>
          </a:xfrm>
          <a:prstGeom prst="rect">
            <a:avLst/>
          </a:prstGeom>
          <a:solidFill>
            <a:srgbClr val="EAEAEA"/>
          </a:solidFill>
          <a:ln w="9525" algn="ctr">
            <a:solidFill>
              <a:srgbClr val="000000"/>
            </a:solidFill>
            <a:miter lim="800000"/>
            <a:headEnd/>
            <a:tailEnd/>
          </a:ln>
        </p:spPr>
        <p:txBody>
          <a:bodyPr lIns="18000" tIns="10800" rIns="54000" bIns="10800">
            <a:spAutoFit/>
          </a:bodyPr>
          <a:lstStyle/>
          <a:p>
            <a:pPr algn="r">
              <a:lnSpc>
                <a:spcPct val="80000"/>
              </a:lnSpc>
            </a:pPr>
            <a:r>
              <a:rPr lang="ru-RU" sz="1600">
                <a:solidFill>
                  <a:srgbClr val="000000"/>
                </a:solidFill>
              </a:rPr>
              <a:t>Аметистовая миндалина из базальтов (</a:t>
            </a:r>
            <a:r>
              <a:rPr lang="en-US" sz="1600">
                <a:solidFill>
                  <a:srgbClr val="000000"/>
                </a:solidFill>
              </a:rPr>
              <a:t>~</a:t>
            </a:r>
            <a:r>
              <a:rPr lang="ru-RU" sz="1600">
                <a:solidFill>
                  <a:srgbClr val="000000"/>
                </a:solidFill>
              </a:rPr>
              <a:t>50 см) с концентрическим заполнением. Бразилия </a:t>
            </a:r>
          </a:p>
        </p:txBody>
      </p:sp>
      <p:sp>
        <p:nvSpPr>
          <p:cNvPr id="38918" name="Text Box 16"/>
          <p:cNvSpPr txBox="1">
            <a:spLocks noChangeArrowheads="1"/>
          </p:cNvSpPr>
          <p:nvPr/>
        </p:nvSpPr>
        <p:spPr bwMode="auto">
          <a:xfrm>
            <a:off x="3635896" y="3212976"/>
            <a:ext cx="2592387" cy="617538"/>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gn="l">
              <a:lnSpc>
                <a:spcPct val="80000"/>
              </a:lnSpc>
            </a:pPr>
            <a:r>
              <a:rPr lang="ru-RU" sz="1600" dirty="0">
                <a:solidFill>
                  <a:srgbClr val="000000"/>
                </a:solidFill>
              </a:rPr>
              <a:t>Халцедоновая миндалина </a:t>
            </a:r>
          </a:p>
          <a:p>
            <a:pPr algn="l">
              <a:lnSpc>
                <a:spcPct val="80000"/>
              </a:lnSpc>
            </a:pPr>
            <a:r>
              <a:rPr lang="ru-RU" sz="1600" dirty="0">
                <a:solidFill>
                  <a:srgbClr val="000000"/>
                </a:solidFill>
              </a:rPr>
              <a:t>с комбинированным заполнением. </a:t>
            </a:r>
            <a:r>
              <a:rPr lang="ru-RU" sz="1600" dirty="0" err="1">
                <a:solidFill>
                  <a:srgbClr val="000000"/>
                </a:solidFill>
              </a:rPr>
              <a:t>Пришлифовка</a:t>
            </a:r>
            <a:endParaRPr lang="ru-RU" sz="1600" dirty="0">
              <a:solidFill>
                <a:srgbClr val="000000"/>
              </a:solidFill>
            </a:endParaRPr>
          </a:p>
        </p:txBody>
      </p:sp>
      <p:sp>
        <p:nvSpPr>
          <p:cNvPr id="38919" name="Text Box 10"/>
          <p:cNvSpPr txBox="1">
            <a:spLocks noChangeArrowheads="1"/>
          </p:cNvSpPr>
          <p:nvPr/>
        </p:nvSpPr>
        <p:spPr bwMode="auto">
          <a:xfrm>
            <a:off x="3203575" y="188913"/>
            <a:ext cx="2736850" cy="422275"/>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gn="r">
              <a:lnSpc>
                <a:spcPct val="80000"/>
              </a:lnSpc>
            </a:pPr>
            <a:r>
              <a:rPr lang="ru-RU" sz="1600">
                <a:solidFill>
                  <a:srgbClr val="000000"/>
                </a:solidFill>
              </a:rPr>
              <a:t>Схема строения "ватерпасной" миндалины [по Р. Шроку, 1950]</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8" name="Picture 15" descr="Миндалины карамалыташ"/>
          <p:cNvPicPr>
            <a:picLocks noChangeAspect="1" noChangeArrowheads="1"/>
          </p:cNvPicPr>
          <p:nvPr/>
        </p:nvPicPr>
        <p:blipFill>
          <a:blip r:embed="rId2" cstate="print">
            <a:lum contrast="42000"/>
          </a:blip>
          <a:srcRect/>
          <a:stretch>
            <a:fillRect/>
          </a:stretch>
        </p:blipFill>
        <p:spPr bwMode="auto">
          <a:xfrm>
            <a:off x="3563938" y="44450"/>
            <a:ext cx="5508625" cy="4078288"/>
          </a:xfrm>
          <a:prstGeom prst="rect">
            <a:avLst/>
          </a:prstGeom>
          <a:noFill/>
          <a:ln w="12700">
            <a:solidFill>
              <a:srgbClr val="000000"/>
            </a:solidFill>
            <a:miter lim="800000"/>
            <a:headEnd/>
            <a:tailEnd/>
          </a:ln>
        </p:spPr>
      </p:pic>
      <p:pic>
        <p:nvPicPr>
          <p:cNvPr id="39939" name="Picture 11" descr="B60491"/>
          <p:cNvPicPr>
            <a:picLocks noChangeAspect="1" noChangeArrowheads="1"/>
          </p:cNvPicPr>
          <p:nvPr/>
        </p:nvPicPr>
        <p:blipFill>
          <a:blip r:embed="rId3" cstate="print">
            <a:lum bright="-6000" contrast="40000"/>
          </a:blip>
          <a:srcRect/>
          <a:stretch>
            <a:fillRect/>
          </a:stretch>
        </p:blipFill>
        <p:spPr bwMode="auto">
          <a:xfrm>
            <a:off x="34925" y="3249613"/>
            <a:ext cx="5329238" cy="3563937"/>
          </a:xfrm>
          <a:prstGeom prst="rect">
            <a:avLst/>
          </a:prstGeom>
          <a:noFill/>
          <a:ln w="12700">
            <a:solidFill>
              <a:srgbClr val="000000"/>
            </a:solidFill>
            <a:miter lim="800000"/>
            <a:headEnd/>
            <a:tailEnd/>
          </a:ln>
        </p:spPr>
      </p:pic>
      <p:sp>
        <p:nvSpPr>
          <p:cNvPr id="39940" name="Text Box 8"/>
          <p:cNvSpPr txBox="1">
            <a:spLocks noChangeArrowheads="1"/>
          </p:cNvSpPr>
          <p:nvPr/>
        </p:nvSpPr>
        <p:spPr bwMode="auto">
          <a:xfrm>
            <a:off x="4067175" y="5949950"/>
            <a:ext cx="4032250" cy="812800"/>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gn="l">
              <a:lnSpc>
                <a:spcPct val="80000"/>
              </a:lnSpc>
            </a:pPr>
            <a:r>
              <a:rPr lang="ru-RU" sz="1600">
                <a:solidFill>
                  <a:srgbClr val="000000"/>
                </a:solidFill>
              </a:rPr>
              <a:t>Эллипсовидные концентрические миндалины (халцедон, кальцит) в базальтах нижнего карбона. Толща залегает полого. Ю. Урал. Фото Н.В. Правиковой</a:t>
            </a:r>
          </a:p>
        </p:txBody>
      </p:sp>
      <p:sp>
        <p:nvSpPr>
          <p:cNvPr id="39941" name="Text Box 14"/>
          <p:cNvSpPr txBox="1">
            <a:spLocks noChangeArrowheads="1"/>
          </p:cNvSpPr>
          <p:nvPr/>
        </p:nvSpPr>
        <p:spPr bwMode="auto">
          <a:xfrm>
            <a:off x="827088" y="188913"/>
            <a:ext cx="3816350" cy="812800"/>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gn="r">
              <a:lnSpc>
                <a:spcPct val="80000"/>
              </a:lnSpc>
            </a:pPr>
            <a:r>
              <a:rPr lang="ru-RU" sz="1600">
                <a:solidFill>
                  <a:srgbClr val="000000"/>
                </a:solidFill>
              </a:rPr>
              <a:t>Эллипсовидные и щелевидные миндалины с однородным (хлорит) заполнением в дацитах среднего девона. </a:t>
            </a:r>
          </a:p>
          <a:p>
            <a:pPr algn="r">
              <a:lnSpc>
                <a:spcPct val="80000"/>
              </a:lnSpc>
            </a:pPr>
            <a:r>
              <a:rPr lang="ru-RU" sz="1600">
                <a:solidFill>
                  <a:srgbClr val="000000"/>
                </a:solidFill>
              </a:rPr>
              <a:t>Толща залегает наклонно. Ю. Урал</a:t>
            </a:r>
          </a:p>
        </p:txBody>
      </p:sp>
      <p:sp>
        <p:nvSpPr>
          <p:cNvPr id="39942" name="Text Box 16"/>
          <p:cNvSpPr txBox="1">
            <a:spLocks noChangeArrowheads="1"/>
          </p:cNvSpPr>
          <p:nvPr/>
        </p:nvSpPr>
        <p:spPr bwMode="auto">
          <a:xfrm>
            <a:off x="0" y="1196975"/>
            <a:ext cx="3419475" cy="1228725"/>
          </a:xfrm>
          <a:prstGeom prst="rect">
            <a:avLst/>
          </a:prstGeom>
          <a:noFill/>
          <a:ln w="9525">
            <a:noFill/>
            <a:miter lim="800000"/>
            <a:headEnd/>
            <a:tailEnd/>
          </a:ln>
        </p:spPr>
        <p:txBody>
          <a:bodyPr lIns="18000" rIns="18000">
            <a:spAutoFit/>
          </a:bodyPr>
          <a:lstStyle/>
          <a:p>
            <a:pPr algn="r">
              <a:lnSpc>
                <a:spcPct val="85000"/>
              </a:lnSpc>
              <a:spcBef>
                <a:spcPct val="50000"/>
              </a:spcBef>
            </a:pPr>
            <a:r>
              <a:rPr lang="ru-RU" b="0">
                <a:solidFill>
                  <a:srgbClr val="000000"/>
                </a:solidFill>
              </a:rPr>
              <a:t>По ориентировке эллипсовидных и щелевидных миндалин можно определять элементы залегания покровов.</a:t>
            </a:r>
          </a:p>
        </p:txBody>
      </p:sp>
      <p:sp>
        <p:nvSpPr>
          <p:cNvPr id="39943" name="Text Box 17"/>
          <p:cNvSpPr txBox="1">
            <a:spLocks noChangeArrowheads="1"/>
          </p:cNvSpPr>
          <p:nvPr/>
        </p:nvSpPr>
        <p:spPr bwMode="auto">
          <a:xfrm>
            <a:off x="8675688" y="3357563"/>
            <a:ext cx="287337" cy="641350"/>
          </a:xfrm>
          <a:prstGeom prst="rect">
            <a:avLst/>
          </a:prstGeom>
          <a:solidFill>
            <a:schemeClr val="tx1"/>
          </a:solidFill>
          <a:ln w="9525">
            <a:solidFill>
              <a:srgbClr val="000000"/>
            </a:solidFill>
            <a:miter lim="800000"/>
            <a:headEnd/>
            <a:tailEnd/>
          </a:ln>
        </p:spPr>
        <p:txBody>
          <a:bodyPr lIns="18000" tIns="10800" rIns="18000" bIns="10800">
            <a:spAutoFit/>
          </a:bodyPr>
          <a:lstStyle/>
          <a:p>
            <a:pPr>
              <a:spcBef>
                <a:spcPct val="50000"/>
              </a:spcBef>
            </a:pPr>
            <a:r>
              <a:rPr lang="ru-RU" sz="4000">
                <a:solidFill>
                  <a:srgbClr val="FF3300"/>
                </a:solidFill>
                <a:latin typeface="Impact" pitchFamily="34" charset="0"/>
              </a:rPr>
              <a: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0" y="44624"/>
            <a:ext cx="9144000" cy="2825389"/>
          </a:xfrm>
        </p:spPr>
        <p:txBody>
          <a:bodyPr>
            <a:spAutoFit/>
          </a:bodyPr>
          <a:lstStyle/>
          <a:p>
            <a:pPr marL="0" indent="0" eaLnBrk="1" hangingPunct="1">
              <a:lnSpc>
                <a:spcPct val="80000"/>
              </a:lnSpc>
              <a:buFont typeface="Wingdings" pitchFamily="2" charset="2"/>
              <a:buNone/>
            </a:pPr>
            <a:r>
              <a:rPr lang="ru-RU" sz="2400" b="1" dirty="0" smtClean="0">
                <a:solidFill>
                  <a:srgbClr val="000000"/>
                </a:solidFill>
                <a:effectLst/>
              </a:rPr>
              <a:t>4. Столбчатая отдельность</a:t>
            </a:r>
          </a:p>
          <a:p>
            <a:pPr marL="0" indent="0" eaLnBrk="1" hangingPunct="1">
              <a:lnSpc>
                <a:spcPct val="85000"/>
              </a:lnSpc>
              <a:buFont typeface="Wingdings" pitchFamily="2" charset="2"/>
              <a:buNone/>
            </a:pPr>
            <a:r>
              <a:rPr lang="ru-RU" sz="2200" dirty="0" smtClean="0">
                <a:solidFill>
                  <a:srgbClr val="000000"/>
                </a:solidFill>
                <a:effectLst/>
                <a:latin typeface="Arial Narrow" pitchFamily="34" charset="0"/>
              </a:rPr>
              <a:t>Столбчатая отдельность возникает в покровах жидких лав при равномерном быстром застывании и незначительной скорости движении лавы. Основная причина появления столбчатой отдельности – </a:t>
            </a:r>
            <a:r>
              <a:rPr lang="ru-RU" sz="2200" b="1" dirty="0" smtClean="0">
                <a:solidFill>
                  <a:srgbClr val="000000"/>
                </a:solidFill>
                <a:effectLst/>
                <a:latin typeface="Arial Narrow" pitchFamily="34" charset="0"/>
              </a:rPr>
              <a:t>сила поверхностного натяжения</a:t>
            </a:r>
            <a:r>
              <a:rPr lang="ru-RU" sz="2200" dirty="0" smtClean="0">
                <a:solidFill>
                  <a:srgbClr val="000000"/>
                </a:solidFill>
                <a:effectLst/>
                <a:latin typeface="Arial Narrow" pitchFamily="34" charset="0"/>
              </a:rPr>
              <a:t>. При остывании и затвердевании лавы её объем уменьшается, а за счет сил поверхностного натяжения на кровле потока появляется </a:t>
            </a:r>
            <a:r>
              <a:rPr lang="ru-RU" sz="2200" b="1" dirty="0" smtClean="0">
                <a:solidFill>
                  <a:srgbClr val="000000"/>
                </a:solidFill>
                <a:effectLst/>
                <a:latin typeface="Arial Narrow" pitchFamily="34" charset="0"/>
              </a:rPr>
              <a:t>гексагональная сеть</a:t>
            </a:r>
            <a:r>
              <a:rPr lang="ru-RU" sz="2200" dirty="0" smtClean="0">
                <a:solidFill>
                  <a:srgbClr val="000000"/>
                </a:solidFill>
                <a:effectLst/>
                <a:latin typeface="Arial Narrow" pitchFamily="34" charset="0"/>
              </a:rPr>
              <a:t> </a:t>
            </a:r>
            <a:r>
              <a:rPr lang="ru-RU" sz="2200" b="1" dirty="0" smtClean="0">
                <a:solidFill>
                  <a:srgbClr val="000000"/>
                </a:solidFill>
                <a:effectLst/>
                <a:latin typeface="Arial Narrow" pitchFamily="34" charset="0"/>
              </a:rPr>
              <a:t>трещин</a:t>
            </a:r>
            <a:r>
              <a:rPr lang="ru-RU" sz="2200" dirty="0" smtClean="0">
                <a:solidFill>
                  <a:srgbClr val="000000"/>
                </a:solidFill>
                <a:effectLst/>
                <a:latin typeface="Arial Narrow" pitchFamily="34" charset="0"/>
              </a:rPr>
              <a:t>, которая по мере остывания растет вниз, т.е. </a:t>
            </a:r>
            <a:r>
              <a:rPr lang="ru-RU" sz="2200" b="1" i="1" dirty="0" smtClean="0">
                <a:solidFill>
                  <a:srgbClr val="000000"/>
                </a:solidFill>
                <a:effectLst/>
              </a:rPr>
              <a:t>ортогонально</a:t>
            </a:r>
            <a:r>
              <a:rPr lang="ru-RU" sz="2200" dirty="0" smtClean="0">
                <a:solidFill>
                  <a:srgbClr val="000000"/>
                </a:solidFill>
                <a:effectLst/>
                <a:latin typeface="Arial Narrow" pitchFamily="34" charset="0"/>
              </a:rPr>
              <a:t> к поверхности покрова (или по максимальному температурному градиенту). </a:t>
            </a:r>
          </a:p>
          <a:p>
            <a:pPr marL="0" indent="0" eaLnBrk="1" hangingPunct="1">
              <a:lnSpc>
                <a:spcPct val="85000"/>
              </a:lnSpc>
              <a:buFont typeface="Wingdings" pitchFamily="2" charset="2"/>
              <a:buNone/>
            </a:pPr>
            <a:r>
              <a:rPr lang="ru-RU" sz="2200" dirty="0" smtClean="0">
                <a:solidFill>
                  <a:srgbClr val="000000"/>
                </a:solidFill>
                <a:effectLst/>
                <a:latin typeface="Arial Narrow" pitchFamily="34" charset="0"/>
              </a:rPr>
              <a:t>Однако наиболее распространены </a:t>
            </a:r>
            <a:r>
              <a:rPr lang="ru-RU" sz="2200" b="1" dirty="0" smtClean="0">
                <a:solidFill>
                  <a:srgbClr val="000000"/>
                </a:solidFill>
                <a:effectLst/>
                <a:latin typeface="Arial Narrow" pitchFamily="34" charset="0"/>
              </a:rPr>
              <a:t>пятиугольные</a:t>
            </a:r>
            <a:r>
              <a:rPr lang="ru-RU" sz="2200" dirty="0" smtClean="0">
                <a:solidFill>
                  <a:srgbClr val="000000"/>
                </a:solidFill>
                <a:effectLst/>
                <a:latin typeface="Arial Narrow" pitchFamily="34" charset="0"/>
              </a:rPr>
              <a:t> в сечении столбы.</a:t>
            </a:r>
            <a:endParaRPr lang="ru-RU" sz="2600" dirty="0" smtClean="0">
              <a:solidFill>
                <a:srgbClr val="000000"/>
              </a:solidFill>
              <a:effectLst/>
              <a:latin typeface="Arial Narrow" pitchFamily="34" charset="0"/>
            </a:endParaRPr>
          </a:p>
        </p:txBody>
      </p:sp>
      <p:sp>
        <p:nvSpPr>
          <p:cNvPr id="40963" name="Rectangle 8"/>
          <p:cNvSpPr>
            <a:spLocks noChangeArrowheads="1"/>
          </p:cNvSpPr>
          <p:nvPr/>
        </p:nvSpPr>
        <p:spPr bwMode="auto">
          <a:xfrm>
            <a:off x="35496" y="3141663"/>
            <a:ext cx="2376487" cy="2081212"/>
          </a:xfrm>
          <a:prstGeom prst="rect">
            <a:avLst/>
          </a:prstGeom>
          <a:noFill/>
          <a:ln w="9525">
            <a:noFill/>
            <a:miter lim="800000"/>
            <a:headEnd/>
            <a:tailEnd/>
          </a:ln>
        </p:spPr>
        <p:txBody>
          <a:bodyPr>
            <a:spAutoFit/>
          </a:bodyPr>
          <a:lstStyle/>
          <a:p>
            <a:pPr algn="r">
              <a:lnSpc>
                <a:spcPct val="85000"/>
              </a:lnSpc>
              <a:spcBef>
                <a:spcPct val="20000"/>
              </a:spcBef>
              <a:buClr>
                <a:schemeClr val="hlink"/>
              </a:buClr>
              <a:buFont typeface="Wingdings" pitchFamily="2" charset="2"/>
              <a:buNone/>
            </a:pPr>
            <a:r>
              <a:rPr lang="ru-RU" b="0" dirty="0">
                <a:solidFill>
                  <a:srgbClr val="000000"/>
                </a:solidFill>
              </a:rPr>
              <a:t>Начальная гексагональная сеть в лавовом потоке образуется так же, как и трещины усыхания в глинистом осадке.</a:t>
            </a:r>
            <a:r>
              <a:rPr lang="ru-RU" dirty="0">
                <a:solidFill>
                  <a:srgbClr val="000000"/>
                </a:solidFill>
              </a:rPr>
              <a:t> </a:t>
            </a:r>
            <a:endParaRPr lang="en-US" dirty="0">
              <a:solidFill>
                <a:srgbClr val="000000"/>
              </a:solidFill>
            </a:endParaRPr>
          </a:p>
        </p:txBody>
      </p:sp>
      <p:pic>
        <p:nvPicPr>
          <p:cNvPr id="40964" name="Picture 9" descr="Трещины усыхания такыр"/>
          <p:cNvPicPr>
            <a:picLocks noChangeAspect="1" noChangeArrowheads="1"/>
          </p:cNvPicPr>
          <p:nvPr/>
        </p:nvPicPr>
        <p:blipFill>
          <a:blip r:embed="rId2" cstate="print"/>
          <a:srcRect/>
          <a:stretch>
            <a:fillRect/>
          </a:stretch>
        </p:blipFill>
        <p:spPr bwMode="auto">
          <a:xfrm>
            <a:off x="2432617" y="3068960"/>
            <a:ext cx="6638358" cy="3744590"/>
          </a:xfrm>
          <a:prstGeom prst="rect">
            <a:avLst/>
          </a:prstGeom>
          <a:noFill/>
          <a:ln w="19050">
            <a:solidFill>
              <a:srgbClr val="000000"/>
            </a:solidFill>
            <a:miter lim="800000"/>
            <a:headEnd/>
            <a:tailEnd/>
          </a:ln>
        </p:spPr>
      </p:pic>
      <p:sp>
        <p:nvSpPr>
          <p:cNvPr id="40965" name="Text Box 6"/>
          <p:cNvSpPr txBox="1">
            <a:spLocks noChangeArrowheads="1"/>
          </p:cNvSpPr>
          <p:nvPr/>
        </p:nvSpPr>
        <p:spPr bwMode="auto">
          <a:xfrm>
            <a:off x="539750" y="5975350"/>
            <a:ext cx="2951163" cy="422275"/>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gn="r">
              <a:lnSpc>
                <a:spcPct val="80000"/>
              </a:lnSpc>
            </a:pPr>
            <a:r>
              <a:rPr lang="ru-RU" sz="1600">
                <a:solidFill>
                  <a:srgbClr val="000000"/>
                </a:solidFill>
              </a:rPr>
              <a:t>Трещины усыхания в глинистых осадках [по Р. Шроку, 1950]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Рисунок 5" descr="IMG_3669.jpg"/>
          <p:cNvPicPr>
            <a:picLocks noChangeAspect="1"/>
          </p:cNvPicPr>
          <p:nvPr/>
        </p:nvPicPr>
        <p:blipFill>
          <a:blip r:embed="rId2" cstate="print">
            <a:lum bright="30000" contrast="20000"/>
          </a:blip>
          <a:stretch>
            <a:fillRect/>
          </a:stretch>
        </p:blipFill>
        <p:spPr>
          <a:xfrm>
            <a:off x="744489" y="188640"/>
            <a:ext cx="8234957" cy="6192688"/>
          </a:xfrm>
          <a:prstGeom prst="rect">
            <a:avLst/>
          </a:prstGeom>
          <a:solidFill>
            <a:schemeClr val="accent2"/>
          </a:solidFill>
          <a:ln>
            <a:solidFill>
              <a:srgbClr val="000000"/>
            </a:solidFill>
          </a:ln>
        </p:spPr>
      </p:pic>
      <p:sp>
        <p:nvSpPr>
          <p:cNvPr id="41988" name="Text Box 4"/>
          <p:cNvSpPr txBox="1">
            <a:spLocks noChangeArrowheads="1"/>
          </p:cNvSpPr>
          <p:nvPr/>
        </p:nvSpPr>
        <p:spPr bwMode="auto">
          <a:xfrm>
            <a:off x="0" y="5589240"/>
            <a:ext cx="3635896" cy="663634"/>
          </a:xfrm>
          <a:prstGeom prst="rect">
            <a:avLst/>
          </a:prstGeom>
          <a:solidFill>
            <a:srgbClr val="EAEAEA"/>
          </a:solidFill>
          <a:ln w="9525" algn="ctr">
            <a:solidFill>
              <a:srgbClr val="000000"/>
            </a:solidFill>
            <a:miter lim="800000"/>
            <a:headEnd/>
            <a:tailEnd/>
          </a:ln>
        </p:spPr>
        <p:txBody>
          <a:bodyPr wrap="square" lIns="54000" tIns="36000" rIns="54000" bIns="36000">
            <a:spAutoFit/>
          </a:bodyPr>
          <a:lstStyle/>
          <a:p>
            <a:pPr algn="r">
              <a:lnSpc>
                <a:spcPct val="80000"/>
              </a:lnSpc>
            </a:pPr>
            <a:r>
              <a:rPr lang="ru-RU" sz="1600" dirty="0" smtClean="0">
                <a:solidFill>
                  <a:srgbClr val="000000"/>
                </a:solidFill>
              </a:rPr>
              <a:t>Столбчатая отдельность в </a:t>
            </a:r>
            <a:r>
              <a:rPr lang="ru-RU" sz="1600" dirty="0" err="1" smtClean="0">
                <a:solidFill>
                  <a:srgbClr val="000000"/>
                </a:solidFill>
              </a:rPr>
              <a:t>риодацитах</a:t>
            </a:r>
            <a:r>
              <a:rPr lang="ru-RU" sz="1600" dirty="0" smtClean="0">
                <a:solidFill>
                  <a:srgbClr val="000000"/>
                </a:solidFill>
              </a:rPr>
              <a:t>. </a:t>
            </a:r>
          </a:p>
          <a:p>
            <a:pPr algn="r">
              <a:lnSpc>
                <a:spcPct val="80000"/>
              </a:lnSpc>
            </a:pPr>
            <a:r>
              <a:rPr lang="ru-RU" sz="1600" dirty="0" smtClean="0">
                <a:solidFill>
                  <a:srgbClr val="000000"/>
                </a:solidFill>
              </a:rPr>
              <a:t>Мыс Столбчатый, о.Кунашир, Большая Курильская гряда. Фото А.А. Борисенко</a:t>
            </a:r>
            <a:endParaRPr lang="ru-RU" sz="1600" dirty="0">
              <a:solidFill>
                <a:srgbClr val="00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15" descr="Путорана а918"/>
          <p:cNvPicPr>
            <a:picLocks noChangeAspect="1" noChangeArrowheads="1"/>
          </p:cNvPicPr>
          <p:nvPr/>
        </p:nvPicPr>
        <p:blipFill>
          <a:blip r:embed="rId2" cstate="print"/>
          <a:srcRect/>
          <a:stretch>
            <a:fillRect/>
          </a:stretch>
        </p:blipFill>
        <p:spPr bwMode="auto">
          <a:xfrm>
            <a:off x="34925" y="3214688"/>
            <a:ext cx="5368925" cy="3598862"/>
          </a:xfrm>
          <a:prstGeom prst="rect">
            <a:avLst/>
          </a:prstGeom>
          <a:noFill/>
          <a:ln w="12700">
            <a:solidFill>
              <a:srgbClr val="000000"/>
            </a:solidFill>
            <a:miter lim="800000"/>
            <a:headEnd/>
            <a:tailEnd/>
          </a:ln>
        </p:spPr>
      </p:pic>
      <p:pic>
        <p:nvPicPr>
          <p:cNvPr id="41987" name="Picture 16" descr="Траппы Тоньча"/>
          <p:cNvPicPr>
            <a:picLocks noChangeAspect="1" noChangeArrowheads="1"/>
          </p:cNvPicPr>
          <p:nvPr/>
        </p:nvPicPr>
        <p:blipFill>
          <a:blip r:embed="rId3" cstate="print">
            <a:lum bright="18000"/>
          </a:blip>
          <a:srcRect/>
          <a:stretch>
            <a:fillRect/>
          </a:stretch>
        </p:blipFill>
        <p:spPr bwMode="auto">
          <a:xfrm>
            <a:off x="3708400" y="44450"/>
            <a:ext cx="5373688" cy="3598863"/>
          </a:xfrm>
          <a:prstGeom prst="rect">
            <a:avLst/>
          </a:prstGeom>
          <a:noFill/>
          <a:ln w="12700">
            <a:solidFill>
              <a:srgbClr val="000000"/>
            </a:solidFill>
            <a:miter lim="800000"/>
            <a:headEnd/>
            <a:tailEnd/>
          </a:ln>
        </p:spPr>
      </p:pic>
      <p:sp>
        <p:nvSpPr>
          <p:cNvPr id="41988" name="Text Box 4"/>
          <p:cNvSpPr txBox="1">
            <a:spLocks noChangeArrowheads="1"/>
          </p:cNvSpPr>
          <p:nvPr/>
        </p:nvSpPr>
        <p:spPr bwMode="auto">
          <a:xfrm>
            <a:off x="611188" y="1443038"/>
            <a:ext cx="3313112" cy="617537"/>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gn="r">
              <a:lnSpc>
                <a:spcPct val="80000"/>
              </a:lnSpc>
            </a:pPr>
            <a:r>
              <a:rPr lang="ru-RU" sz="1600">
                <a:solidFill>
                  <a:srgbClr val="000000"/>
                </a:solidFill>
              </a:rPr>
              <a:t>Столбчатая отдельность в базальтах. Норильские траппы. Внизу слоистая толща. Фото А.В. Рудаковой </a:t>
            </a:r>
          </a:p>
        </p:txBody>
      </p:sp>
      <p:sp>
        <p:nvSpPr>
          <p:cNvPr id="41989" name="Text Box 9"/>
          <p:cNvSpPr txBox="1">
            <a:spLocks noChangeArrowheads="1"/>
          </p:cNvSpPr>
          <p:nvPr/>
        </p:nvSpPr>
        <p:spPr bwMode="auto">
          <a:xfrm>
            <a:off x="5148263" y="5445125"/>
            <a:ext cx="3024187" cy="617538"/>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gn="l">
              <a:lnSpc>
                <a:spcPct val="80000"/>
              </a:lnSpc>
            </a:pPr>
            <a:r>
              <a:rPr lang="ru-RU" sz="1600">
                <a:solidFill>
                  <a:srgbClr val="000000"/>
                </a:solidFill>
              </a:rPr>
              <a:t>Горизонтальная столбчатая отдельность в базальтах. </a:t>
            </a:r>
          </a:p>
          <a:p>
            <a:pPr algn="l">
              <a:lnSpc>
                <a:spcPct val="80000"/>
              </a:lnSpc>
            </a:pPr>
            <a:r>
              <a:rPr lang="ru-RU" sz="1600">
                <a:solidFill>
                  <a:srgbClr val="000000"/>
                </a:solidFill>
              </a:rPr>
              <a:t>Плато Путорана. Фото Ю.А. Лиона</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Рисунок 5" descr="IMG_3666.JPG"/>
          <p:cNvPicPr>
            <a:picLocks noChangeAspect="1"/>
          </p:cNvPicPr>
          <p:nvPr/>
        </p:nvPicPr>
        <p:blipFill>
          <a:blip r:embed="rId2" cstate="print">
            <a:lum bright="30000" contrast="30000"/>
          </a:blip>
          <a:stretch>
            <a:fillRect/>
          </a:stretch>
        </p:blipFill>
        <p:spPr>
          <a:xfrm>
            <a:off x="72008" y="2924944"/>
            <a:ext cx="5136000" cy="3852000"/>
          </a:xfrm>
          <a:prstGeom prst="rect">
            <a:avLst/>
          </a:prstGeom>
          <a:ln>
            <a:solidFill>
              <a:srgbClr val="000000"/>
            </a:solidFill>
          </a:ln>
        </p:spPr>
      </p:pic>
      <p:pic>
        <p:nvPicPr>
          <p:cNvPr id="7" name="Рисунок 6" descr="IMG_3677.jpg"/>
          <p:cNvPicPr>
            <a:picLocks noChangeAspect="1"/>
          </p:cNvPicPr>
          <p:nvPr/>
        </p:nvPicPr>
        <p:blipFill>
          <a:blip r:embed="rId3" cstate="print">
            <a:lum bright="20000" contrast="30000"/>
          </a:blip>
          <a:srcRect/>
          <a:stretch>
            <a:fillRect/>
          </a:stretch>
        </p:blipFill>
        <p:spPr>
          <a:xfrm>
            <a:off x="3708654" y="0"/>
            <a:ext cx="5435345" cy="4077072"/>
          </a:xfrm>
          <a:prstGeom prst="rect">
            <a:avLst/>
          </a:prstGeom>
          <a:ln>
            <a:solidFill>
              <a:srgbClr val="000000"/>
            </a:solidFill>
          </a:ln>
        </p:spPr>
      </p:pic>
      <p:sp>
        <p:nvSpPr>
          <p:cNvPr id="8" name="Text Box 4"/>
          <p:cNvSpPr txBox="1">
            <a:spLocks noChangeArrowheads="1"/>
          </p:cNvSpPr>
          <p:nvPr/>
        </p:nvSpPr>
        <p:spPr bwMode="auto">
          <a:xfrm>
            <a:off x="4499992" y="6021288"/>
            <a:ext cx="3635896" cy="663634"/>
          </a:xfrm>
          <a:prstGeom prst="rect">
            <a:avLst/>
          </a:prstGeom>
          <a:solidFill>
            <a:srgbClr val="EAEAEA"/>
          </a:solidFill>
          <a:ln w="9525" algn="ctr">
            <a:solidFill>
              <a:srgbClr val="000000"/>
            </a:solidFill>
            <a:miter lim="800000"/>
            <a:headEnd/>
            <a:tailEnd/>
          </a:ln>
        </p:spPr>
        <p:txBody>
          <a:bodyPr wrap="square" lIns="54000" tIns="36000" rIns="54000" bIns="36000">
            <a:spAutoFit/>
          </a:bodyPr>
          <a:lstStyle/>
          <a:p>
            <a:pPr algn="l">
              <a:lnSpc>
                <a:spcPct val="80000"/>
              </a:lnSpc>
            </a:pPr>
            <a:r>
              <a:rPr lang="ru-RU" sz="1600" dirty="0" smtClean="0">
                <a:solidFill>
                  <a:srgbClr val="000000"/>
                </a:solidFill>
              </a:rPr>
              <a:t>Столбчатая отдельность в </a:t>
            </a:r>
            <a:r>
              <a:rPr lang="ru-RU" sz="1600" dirty="0" err="1" smtClean="0">
                <a:solidFill>
                  <a:srgbClr val="000000"/>
                </a:solidFill>
              </a:rPr>
              <a:t>риодацитах</a:t>
            </a:r>
            <a:r>
              <a:rPr lang="ru-RU" sz="1600" dirty="0" smtClean="0">
                <a:solidFill>
                  <a:srgbClr val="000000"/>
                </a:solidFill>
              </a:rPr>
              <a:t>. </a:t>
            </a:r>
          </a:p>
          <a:p>
            <a:pPr algn="l">
              <a:lnSpc>
                <a:spcPct val="80000"/>
              </a:lnSpc>
            </a:pPr>
            <a:r>
              <a:rPr lang="ru-RU" sz="1600" dirty="0" smtClean="0">
                <a:solidFill>
                  <a:srgbClr val="000000"/>
                </a:solidFill>
              </a:rPr>
              <a:t>Мыс Столбчатый, о.Кунашир, Большая Курильская гряда. Фото А.А. Борисенко</a:t>
            </a:r>
            <a:endParaRPr lang="ru-RU" sz="1600" dirty="0">
              <a:solidFill>
                <a:srgbClr val="000000"/>
              </a:solidFill>
            </a:endParaRPr>
          </a:p>
        </p:txBody>
      </p:sp>
      <p:sp>
        <p:nvSpPr>
          <p:cNvPr id="9" name="Text Box 4"/>
          <p:cNvSpPr txBox="1">
            <a:spLocks noChangeArrowheads="1"/>
          </p:cNvSpPr>
          <p:nvPr/>
        </p:nvSpPr>
        <p:spPr bwMode="auto">
          <a:xfrm>
            <a:off x="1619672" y="404664"/>
            <a:ext cx="3635896" cy="663634"/>
          </a:xfrm>
          <a:prstGeom prst="rect">
            <a:avLst/>
          </a:prstGeom>
          <a:solidFill>
            <a:srgbClr val="EAEAEA"/>
          </a:solidFill>
          <a:ln w="9525" algn="ctr">
            <a:solidFill>
              <a:srgbClr val="000000"/>
            </a:solidFill>
            <a:miter lim="800000"/>
            <a:headEnd/>
            <a:tailEnd/>
          </a:ln>
        </p:spPr>
        <p:txBody>
          <a:bodyPr wrap="square" lIns="54000" tIns="36000" rIns="54000" bIns="36000">
            <a:spAutoFit/>
          </a:bodyPr>
          <a:lstStyle/>
          <a:p>
            <a:pPr algn="r">
              <a:lnSpc>
                <a:spcPct val="80000"/>
              </a:lnSpc>
            </a:pPr>
            <a:r>
              <a:rPr lang="ru-RU" sz="1600" dirty="0" smtClean="0">
                <a:solidFill>
                  <a:srgbClr val="000000"/>
                </a:solidFill>
              </a:rPr>
              <a:t>Столбчатая отдельность в </a:t>
            </a:r>
            <a:r>
              <a:rPr lang="ru-RU" sz="1600" dirty="0" err="1" smtClean="0">
                <a:solidFill>
                  <a:srgbClr val="000000"/>
                </a:solidFill>
              </a:rPr>
              <a:t>риодацитах</a:t>
            </a:r>
            <a:r>
              <a:rPr lang="ru-RU" sz="1600" dirty="0" smtClean="0">
                <a:solidFill>
                  <a:srgbClr val="000000"/>
                </a:solidFill>
              </a:rPr>
              <a:t>. </a:t>
            </a:r>
          </a:p>
          <a:p>
            <a:pPr algn="r">
              <a:lnSpc>
                <a:spcPct val="80000"/>
              </a:lnSpc>
            </a:pPr>
            <a:r>
              <a:rPr lang="ru-RU" sz="1600" dirty="0" smtClean="0">
                <a:solidFill>
                  <a:srgbClr val="000000"/>
                </a:solidFill>
              </a:rPr>
              <a:t>Мыс Столбчатый, о.Кунашир, Большая Курильская гряда. Фото А.А. Борисенко</a:t>
            </a:r>
            <a:endParaRPr lang="ru-RU" sz="1600" dirty="0">
              <a:solidFill>
                <a:srgbClr val="00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a:xfrm>
            <a:off x="0" y="188913"/>
            <a:ext cx="9144000" cy="2943225"/>
          </a:xfrm>
          <a:noFill/>
        </p:spPr>
        <p:txBody>
          <a:bodyPr>
            <a:spAutoFit/>
          </a:bodyPr>
          <a:lstStyle/>
          <a:p>
            <a:pPr eaLnBrk="1" hangingPunct="1">
              <a:lnSpc>
                <a:spcPct val="80000"/>
              </a:lnSpc>
              <a:spcBef>
                <a:spcPct val="50000"/>
              </a:spcBef>
            </a:pPr>
            <a:r>
              <a:rPr lang="ru-RU" sz="2200" b="1" smtClean="0">
                <a:solidFill>
                  <a:srgbClr val="000000"/>
                </a:solidFill>
                <a:effectLst/>
              </a:rPr>
              <a:t>Вулканический комплекс</a:t>
            </a:r>
            <a:r>
              <a:rPr lang="ru-RU" sz="2200" smtClean="0">
                <a:solidFill>
                  <a:srgbClr val="000000"/>
                </a:solidFill>
                <a:effectLst/>
                <a:latin typeface="Arial Black" pitchFamily="34" charset="0"/>
              </a:rPr>
              <a:t> 1</a:t>
            </a:r>
            <a:r>
              <a:rPr lang="ru-RU" sz="2200" smtClean="0">
                <a:solidFill>
                  <a:srgbClr val="000000"/>
                </a:solidFill>
                <a:effectLst/>
                <a:latin typeface="Arial Narrow" pitchFamily="34" charset="0"/>
              </a:rPr>
              <a:t> – конкретная ассоциация (парагенез) вулканических (эффузивных, вулканокластических, гипабиссальных) горных пород, слагающих геологические тела и их совокупности, располагающиеся         в определенном геологическом пространстве, обычно в пределах одной       структурно-формационной зоны. </a:t>
            </a:r>
            <a:r>
              <a:rPr lang="ru-RU" sz="2200" i="1" smtClean="0">
                <a:solidFill>
                  <a:srgbClr val="000000"/>
                </a:solidFill>
                <a:effectLst/>
                <a:latin typeface="Arial Narrow" pitchFamily="34" charset="0"/>
              </a:rPr>
              <a:t>Определение больше</a:t>
            </a:r>
            <a:r>
              <a:rPr lang="ru-RU" sz="2200" smtClean="0">
                <a:solidFill>
                  <a:srgbClr val="000000"/>
                </a:solidFill>
                <a:effectLst/>
                <a:latin typeface="Arial Narrow" pitchFamily="34" charset="0"/>
              </a:rPr>
              <a:t> </a:t>
            </a:r>
            <a:r>
              <a:rPr lang="ru-RU" sz="2200" i="1" smtClean="0">
                <a:solidFill>
                  <a:srgbClr val="000000"/>
                </a:solidFill>
                <a:effectLst/>
                <a:latin typeface="Arial Narrow" pitchFamily="34" charset="0"/>
              </a:rPr>
              <a:t>фактологическое</a:t>
            </a:r>
            <a:r>
              <a:rPr lang="ru-RU" sz="2200" smtClean="0">
                <a:solidFill>
                  <a:srgbClr val="000000"/>
                </a:solidFill>
                <a:effectLst/>
                <a:latin typeface="Arial Narrow" pitchFamily="34" charset="0"/>
              </a:rPr>
              <a:t>.</a:t>
            </a:r>
          </a:p>
          <a:p>
            <a:pPr eaLnBrk="1" hangingPunct="1">
              <a:lnSpc>
                <a:spcPct val="80000"/>
              </a:lnSpc>
              <a:spcBef>
                <a:spcPct val="50000"/>
              </a:spcBef>
            </a:pPr>
            <a:r>
              <a:rPr lang="ru-RU" sz="2200" b="1" smtClean="0">
                <a:solidFill>
                  <a:srgbClr val="000000"/>
                </a:solidFill>
                <a:effectLst/>
              </a:rPr>
              <a:t>Вулканический комплекс</a:t>
            </a:r>
            <a:r>
              <a:rPr lang="ru-RU" sz="2200" smtClean="0">
                <a:solidFill>
                  <a:srgbClr val="000000"/>
                </a:solidFill>
                <a:effectLst/>
              </a:rPr>
              <a:t> </a:t>
            </a:r>
            <a:r>
              <a:rPr lang="ru-RU" sz="2200" smtClean="0">
                <a:solidFill>
                  <a:srgbClr val="000000"/>
                </a:solidFill>
                <a:effectLst/>
                <a:latin typeface="Arial Black" pitchFamily="34" charset="0"/>
              </a:rPr>
              <a:t>2</a:t>
            </a:r>
            <a:r>
              <a:rPr lang="ru-RU" sz="2200" smtClean="0">
                <a:solidFill>
                  <a:srgbClr val="000000"/>
                </a:solidFill>
                <a:effectLst/>
              </a:rPr>
              <a:t> </a:t>
            </a:r>
            <a:r>
              <a:rPr lang="ru-RU" sz="2200" smtClean="0">
                <a:solidFill>
                  <a:srgbClr val="000000"/>
                </a:solidFill>
                <a:effectLst/>
                <a:latin typeface="Arial Narrow" pitchFamily="34" charset="0"/>
              </a:rPr>
              <a:t>– закономерная ассоциация вулканогенных образований, которая обладает общими чертами состава, морфологии, строения и соотношения с вмещающей средой, указывающими на их образование в течение единого этапа эволюции вулканической деятельности    в ограниченный отрезок времени. </a:t>
            </a:r>
            <a:r>
              <a:rPr lang="ru-RU" sz="2200" i="1" smtClean="0">
                <a:solidFill>
                  <a:srgbClr val="000000"/>
                </a:solidFill>
                <a:effectLst/>
                <a:latin typeface="Arial Narrow" pitchFamily="34" charset="0"/>
              </a:rPr>
              <a:t>Определение ближе к генетическому</a:t>
            </a:r>
            <a:r>
              <a:rPr lang="ru-RU" sz="2200" smtClean="0">
                <a:solidFill>
                  <a:srgbClr val="000000"/>
                </a:solidFill>
                <a:effectLst/>
                <a:latin typeface="Arial Narrow" pitchFamily="34" charset="0"/>
              </a:rPr>
              <a:t>.</a:t>
            </a:r>
            <a:endParaRPr lang="ru-RU" sz="2200" b="1" smtClean="0">
              <a:solidFill>
                <a:srgbClr val="000000"/>
              </a:solidFill>
              <a:effectLst/>
            </a:endParaRPr>
          </a:p>
        </p:txBody>
      </p:sp>
      <p:sp>
        <p:nvSpPr>
          <p:cNvPr id="18435" name="Rectangle 5"/>
          <p:cNvSpPr>
            <a:spLocks noChangeArrowheads="1"/>
          </p:cNvSpPr>
          <p:nvPr/>
        </p:nvSpPr>
        <p:spPr bwMode="auto">
          <a:xfrm>
            <a:off x="34925" y="3644900"/>
            <a:ext cx="9144000" cy="2808288"/>
          </a:xfrm>
          <a:prstGeom prst="rect">
            <a:avLst/>
          </a:prstGeom>
          <a:noFill/>
          <a:ln w="9525">
            <a:noFill/>
            <a:miter lim="800000"/>
            <a:headEnd/>
            <a:tailEnd/>
          </a:ln>
        </p:spPr>
        <p:txBody>
          <a:bodyPr>
            <a:spAutoFit/>
          </a:bodyPr>
          <a:lstStyle/>
          <a:p>
            <a:pPr marL="342900" indent="-342900" algn="l">
              <a:lnSpc>
                <a:spcPct val="80000"/>
              </a:lnSpc>
              <a:spcBef>
                <a:spcPct val="50000"/>
              </a:spcBef>
              <a:buClr>
                <a:schemeClr val="hlink"/>
              </a:buClr>
              <a:buFont typeface="Wingdings" pitchFamily="2" charset="2"/>
              <a:buBlip>
                <a:blip r:embed="rId2"/>
              </a:buBlip>
            </a:pPr>
            <a:r>
              <a:rPr lang="ru-RU">
                <a:solidFill>
                  <a:srgbClr val="000000"/>
                </a:solidFill>
                <a:latin typeface="Arial" charset="0"/>
              </a:rPr>
              <a:t>Вулканическая фаза</a:t>
            </a:r>
            <a:r>
              <a:rPr lang="ru-RU" b="0">
                <a:solidFill>
                  <a:srgbClr val="000000"/>
                </a:solidFill>
              </a:rPr>
              <a:t> </a:t>
            </a:r>
            <a:r>
              <a:rPr lang="ru-RU" b="0">
                <a:solidFill>
                  <a:srgbClr val="000000"/>
                </a:solidFill>
                <a:latin typeface="Arial" charset="0"/>
              </a:rPr>
              <a:t>– </a:t>
            </a:r>
            <a:r>
              <a:rPr lang="ru-RU" b="0">
                <a:solidFill>
                  <a:srgbClr val="000000"/>
                </a:solidFill>
              </a:rPr>
              <a:t>часть вулканического комплекса, отвечающая определенному этапу его формирования, образованная вулканическими породами устойчивого состава и отделенная от других, </a:t>
            </a:r>
            <a:r>
              <a:rPr lang="ru-RU">
                <a:solidFill>
                  <a:srgbClr val="000000"/>
                </a:solidFill>
              </a:rPr>
              <a:t>последовательно образующихся</a:t>
            </a:r>
            <a:r>
              <a:rPr lang="ru-RU" b="0">
                <a:solidFill>
                  <a:srgbClr val="000000"/>
                </a:solidFill>
              </a:rPr>
              <a:t> фаз комплекса четкими границами</a:t>
            </a:r>
          </a:p>
          <a:p>
            <a:pPr marL="342900" indent="-342900" algn="l">
              <a:lnSpc>
                <a:spcPct val="80000"/>
              </a:lnSpc>
              <a:spcBef>
                <a:spcPct val="50000"/>
              </a:spcBef>
              <a:buClr>
                <a:schemeClr val="hlink"/>
              </a:buClr>
              <a:buFont typeface="Wingdings" pitchFamily="2" charset="2"/>
              <a:buBlip>
                <a:blip r:embed="rId2"/>
              </a:buBlip>
            </a:pPr>
            <a:r>
              <a:rPr lang="ru-RU">
                <a:solidFill>
                  <a:srgbClr val="000000"/>
                </a:solidFill>
                <a:latin typeface="Arial" charset="0"/>
              </a:rPr>
              <a:t>Вулканическая фация</a:t>
            </a:r>
            <a:r>
              <a:rPr lang="ru-RU" b="0">
                <a:solidFill>
                  <a:srgbClr val="000000"/>
                </a:solidFill>
                <a:latin typeface="Arial" charset="0"/>
              </a:rPr>
              <a:t> – </a:t>
            </a:r>
            <a:r>
              <a:rPr lang="ru-RU" b="0">
                <a:solidFill>
                  <a:srgbClr val="000000"/>
                </a:solidFill>
              </a:rPr>
              <a:t>часть вулканической фазы или комплекса в целом, характеризующаяся однородностью структурно-вещественных признаков и отличающаяся по этим признакам от других, </a:t>
            </a:r>
            <a:r>
              <a:rPr lang="ru-RU">
                <a:solidFill>
                  <a:srgbClr val="000000"/>
                </a:solidFill>
              </a:rPr>
              <a:t>синхронно образующихся</a:t>
            </a:r>
            <a:r>
              <a:rPr lang="ru-RU" b="0">
                <a:solidFill>
                  <a:srgbClr val="000000"/>
                </a:solidFill>
              </a:rPr>
              <a:t> фаций</a:t>
            </a:r>
          </a:p>
          <a:p>
            <a:pPr marL="342900" indent="-342900" algn="l">
              <a:lnSpc>
                <a:spcPct val="80000"/>
              </a:lnSpc>
              <a:spcBef>
                <a:spcPct val="40000"/>
              </a:spcBef>
              <a:buClr>
                <a:schemeClr val="hlink"/>
              </a:buClr>
              <a:buFont typeface="Wingdings" pitchFamily="2" charset="2"/>
              <a:buNone/>
            </a:pPr>
            <a:r>
              <a:rPr lang="ru-RU" b="0">
                <a:solidFill>
                  <a:srgbClr val="000000"/>
                </a:solidFill>
                <a:latin typeface="Arial" charset="0"/>
              </a:rPr>
              <a:t>      [</a:t>
            </a:r>
            <a:r>
              <a:rPr lang="ru-RU" b="0" i="1">
                <a:solidFill>
                  <a:srgbClr val="000000"/>
                </a:solidFill>
                <a:latin typeface="Arial" charset="0"/>
              </a:rPr>
              <a:t>Все определения – Петрографический кодекс, 1995</a:t>
            </a:r>
            <a:r>
              <a:rPr lang="ru-RU" b="0">
                <a:solidFill>
                  <a:srgbClr val="000000"/>
                </a:solidFill>
                <a:latin typeface="Arial" charset="0"/>
              </a:rPr>
              <a: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2" descr="Плато Путорана"/>
          <p:cNvPicPr>
            <a:picLocks noChangeAspect="1" noChangeArrowheads="1"/>
          </p:cNvPicPr>
          <p:nvPr/>
        </p:nvPicPr>
        <p:blipFill>
          <a:blip r:embed="rId2" cstate="print"/>
          <a:srcRect/>
          <a:stretch>
            <a:fillRect/>
          </a:stretch>
        </p:blipFill>
        <p:spPr bwMode="auto">
          <a:xfrm>
            <a:off x="468313" y="620713"/>
            <a:ext cx="2735262" cy="1676400"/>
          </a:xfrm>
          <a:prstGeom prst="rect">
            <a:avLst/>
          </a:prstGeom>
          <a:noFill/>
          <a:ln w="12700">
            <a:solidFill>
              <a:srgbClr val="000000"/>
            </a:solidFill>
            <a:miter lim="800000"/>
            <a:headEnd/>
            <a:tailEnd/>
          </a:ln>
        </p:spPr>
      </p:pic>
      <p:sp>
        <p:nvSpPr>
          <p:cNvPr id="43011" name="Text Box 3"/>
          <p:cNvSpPr txBox="1">
            <a:spLocks noChangeArrowheads="1"/>
          </p:cNvSpPr>
          <p:nvPr/>
        </p:nvSpPr>
        <p:spPr bwMode="auto">
          <a:xfrm>
            <a:off x="71438" y="1125538"/>
            <a:ext cx="1547812" cy="227012"/>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gn="r">
              <a:lnSpc>
                <a:spcPct val="80000"/>
              </a:lnSpc>
            </a:pPr>
            <a:r>
              <a:rPr lang="ru-RU" sz="1600">
                <a:solidFill>
                  <a:srgbClr val="000000"/>
                </a:solidFill>
              </a:rPr>
              <a:t>Плато Путорана</a:t>
            </a:r>
          </a:p>
        </p:txBody>
      </p:sp>
      <p:pic>
        <p:nvPicPr>
          <p:cNvPr id="43012" name="Picture 4" descr="а957"/>
          <p:cNvPicPr>
            <a:picLocks noChangeAspect="1" noChangeArrowheads="1"/>
          </p:cNvPicPr>
          <p:nvPr/>
        </p:nvPicPr>
        <p:blipFill>
          <a:blip r:embed="rId3" cstate="print"/>
          <a:srcRect/>
          <a:stretch>
            <a:fillRect/>
          </a:stretch>
        </p:blipFill>
        <p:spPr bwMode="auto">
          <a:xfrm>
            <a:off x="3419475" y="44450"/>
            <a:ext cx="5653088" cy="3627438"/>
          </a:xfrm>
          <a:prstGeom prst="rect">
            <a:avLst/>
          </a:prstGeom>
          <a:noFill/>
          <a:ln w="9525">
            <a:solidFill>
              <a:srgbClr val="000000"/>
            </a:solidFill>
            <a:miter lim="800000"/>
            <a:headEnd/>
            <a:tailEnd/>
          </a:ln>
        </p:spPr>
      </p:pic>
      <p:pic>
        <p:nvPicPr>
          <p:cNvPr id="43013" name="Picture 5" descr="Столбчатая отдельность Википедия"/>
          <p:cNvPicPr>
            <a:picLocks noChangeAspect="1" noChangeArrowheads="1"/>
          </p:cNvPicPr>
          <p:nvPr/>
        </p:nvPicPr>
        <p:blipFill>
          <a:blip r:embed="rId4" cstate="print">
            <a:lum contrast="20000"/>
          </a:blip>
          <a:srcRect/>
          <a:stretch>
            <a:fillRect/>
          </a:stretch>
        </p:blipFill>
        <p:spPr bwMode="auto">
          <a:xfrm>
            <a:off x="0" y="3384550"/>
            <a:ext cx="5292725" cy="3473450"/>
          </a:xfrm>
          <a:prstGeom prst="rect">
            <a:avLst/>
          </a:prstGeom>
          <a:noFill/>
          <a:ln w="12700" algn="ctr">
            <a:solidFill>
              <a:srgbClr val="000000"/>
            </a:solidFill>
            <a:miter lim="800000"/>
            <a:headEnd/>
            <a:tailEnd/>
          </a:ln>
        </p:spPr>
      </p:pic>
      <p:sp>
        <p:nvSpPr>
          <p:cNvPr id="43014" name="Text Box 6"/>
          <p:cNvSpPr txBox="1">
            <a:spLocks noChangeArrowheads="1"/>
          </p:cNvSpPr>
          <p:nvPr/>
        </p:nvSpPr>
        <p:spPr bwMode="auto">
          <a:xfrm>
            <a:off x="250825" y="2997200"/>
            <a:ext cx="2879725" cy="617538"/>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nSpc>
                <a:spcPct val="80000"/>
              </a:lnSpc>
            </a:pPr>
            <a:r>
              <a:rPr lang="ru-RU" sz="1600">
                <a:solidFill>
                  <a:srgbClr val="000000"/>
                </a:solidFill>
              </a:rPr>
              <a:t>Столбчатая отдельность в базальтах. "Мостовая гигантов". Ирландия. Геовикипедия</a:t>
            </a:r>
          </a:p>
        </p:txBody>
      </p:sp>
      <p:sp>
        <p:nvSpPr>
          <p:cNvPr id="43015" name="Text Box 7"/>
          <p:cNvSpPr txBox="1">
            <a:spLocks noChangeArrowheads="1"/>
          </p:cNvSpPr>
          <p:nvPr/>
        </p:nvSpPr>
        <p:spPr bwMode="auto">
          <a:xfrm>
            <a:off x="1979613" y="188913"/>
            <a:ext cx="2447925" cy="617537"/>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gn="r">
              <a:lnSpc>
                <a:spcPct val="80000"/>
              </a:lnSpc>
            </a:pPr>
            <a:r>
              <a:rPr lang="ru-RU" sz="1600">
                <a:solidFill>
                  <a:srgbClr val="000000"/>
                </a:solidFill>
              </a:rPr>
              <a:t>Столбчатая отдельность в базальтах. Плато Путорана. </a:t>
            </a:r>
          </a:p>
          <a:p>
            <a:pPr algn="r">
              <a:lnSpc>
                <a:spcPct val="80000"/>
              </a:lnSpc>
            </a:pPr>
            <a:r>
              <a:rPr lang="ru-RU" sz="1600">
                <a:solidFill>
                  <a:srgbClr val="000000"/>
                </a:solidFill>
              </a:rPr>
              <a:t>Фото Ю.А. Лиона</a:t>
            </a:r>
          </a:p>
        </p:txBody>
      </p:sp>
      <p:sp>
        <p:nvSpPr>
          <p:cNvPr id="43016" name="Text Box 8"/>
          <p:cNvSpPr txBox="1">
            <a:spLocks noChangeArrowheads="1"/>
          </p:cNvSpPr>
          <p:nvPr/>
        </p:nvSpPr>
        <p:spPr bwMode="auto">
          <a:xfrm>
            <a:off x="5364163" y="3789363"/>
            <a:ext cx="3779837" cy="2933700"/>
          </a:xfrm>
          <a:prstGeom prst="rect">
            <a:avLst/>
          </a:prstGeom>
          <a:noFill/>
          <a:ln w="9525">
            <a:noFill/>
            <a:miter lim="800000"/>
            <a:headEnd/>
            <a:tailEnd/>
          </a:ln>
        </p:spPr>
        <p:txBody>
          <a:bodyPr>
            <a:spAutoFit/>
          </a:bodyPr>
          <a:lstStyle/>
          <a:p>
            <a:pPr algn="l">
              <a:lnSpc>
                <a:spcPct val="85000"/>
              </a:lnSpc>
            </a:pPr>
            <a:r>
              <a:rPr lang="ru-RU" b="0">
                <a:solidFill>
                  <a:srgbClr val="000000"/>
                </a:solidFill>
              </a:rPr>
              <a:t>Столбчатая отдельность часто сопровождается ровной поперечной (плиточной) отдельностью, которая также образуется за счет контракции (уменьшения объема лавы при остывании). Каждый столб разделяется на почти идеальные призмы, высота которых часто меньше толщины столба.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8" descr="Столбчатая отдельность в риолитах Сафарово2"/>
          <p:cNvPicPr>
            <a:picLocks noChangeAspect="1" noChangeArrowheads="1"/>
          </p:cNvPicPr>
          <p:nvPr/>
        </p:nvPicPr>
        <p:blipFill>
          <a:blip r:embed="rId2" cstate="print">
            <a:lum contrast="20000"/>
          </a:blip>
          <a:srcRect/>
          <a:stretch>
            <a:fillRect/>
          </a:stretch>
        </p:blipFill>
        <p:spPr bwMode="auto">
          <a:xfrm>
            <a:off x="623888" y="44450"/>
            <a:ext cx="4811712" cy="3600450"/>
          </a:xfrm>
          <a:prstGeom prst="rect">
            <a:avLst/>
          </a:prstGeom>
          <a:noFill/>
          <a:ln w="12700" algn="ctr">
            <a:solidFill>
              <a:srgbClr val="000000"/>
            </a:solidFill>
            <a:miter lim="800000"/>
            <a:headEnd/>
            <a:tailEnd/>
          </a:ln>
        </p:spPr>
      </p:pic>
      <p:pic>
        <p:nvPicPr>
          <p:cNvPr id="44035" name="Picture 7" descr="Столбчатая отдельность в риолитах Сафарово1"/>
          <p:cNvPicPr>
            <a:picLocks noChangeAspect="1" noChangeArrowheads="1"/>
          </p:cNvPicPr>
          <p:nvPr/>
        </p:nvPicPr>
        <p:blipFill>
          <a:blip r:embed="rId3" cstate="print"/>
          <a:srcRect/>
          <a:stretch>
            <a:fillRect/>
          </a:stretch>
        </p:blipFill>
        <p:spPr bwMode="auto">
          <a:xfrm>
            <a:off x="5508625" y="60325"/>
            <a:ext cx="3598863" cy="4808538"/>
          </a:xfrm>
          <a:prstGeom prst="rect">
            <a:avLst/>
          </a:prstGeom>
          <a:noFill/>
          <a:ln w="12700">
            <a:solidFill>
              <a:srgbClr val="000000"/>
            </a:solidFill>
            <a:miter lim="800000"/>
            <a:headEnd/>
            <a:tailEnd/>
          </a:ln>
        </p:spPr>
      </p:pic>
      <p:sp>
        <p:nvSpPr>
          <p:cNvPr id="44036" name="Rectangle 2"/>
          <p:cNvSpPr>
            <a:spLocks noGrp="1" noChangeArrowheads="1"/>
          </p:cNvSpPr>
          <p:nvPr>
            <p:ph type="body" idx="1"/>
          </p:nvPr>
        </p:nvSpPr>
        <p:spPr>
          <a:xfrm>
            <a:off x="4140200" y="5229225"/>
            <a:ext cx="5003800" cy="1512888"/>
          </a:xfrm>
          <a:noFill/>
        </p:spPr>
        <p:txBody>
          <a:bodyPr>
            <a:spAutoFit/>
          </a:bodyPr>
          <a:lstStyle/>
          <a:p>
            <a:pPr marL="0" indent="0" algn="r" eaLnBrk="1" hangingPunct="1">
              <a:lnSpc>
                <a:spcPct val="85000"/>
              </a:lnSpc>
              <a:buFont typeface="Wingdings" pitchFamily="2" charset="2"/>
              <a:buNone/>
            </a:pPr>
            <a:r>
              <a:rPr lang="ru-RU" sz="2200" smtClean="0">
                <a:solidFill>
                  <a:srgbClr val="000000"/>
                </a:solidFill>
                <a:effectLst/>
                <a:latin typeface="Arial Narrow" pitchFamily="34" charset="0"/>
              </a:rPr>
              <a:t>В кислых вулканитах столбчатая отдельность чаще формируется в </a:t>
            </a:r>
            <a:r>
              <a:rPr lang="ru-RU" sz="2200" b="1" smtClean="0">
                <a:solidFill>
                  <a:srgbClr val="000000"/>
                </a:solidFill>
                <a:effectLst/>
              </a:rPr>
              <a:t>субвулканических образованиях</a:t>
            </a:r>
            <a:r>
              <a:rPr lang="ru-RU" sz="2200" smtClean="0">
                <a:solidFill>
                  <a:srgbClr val="000000"/>
                </a:solidFill>
                <a:effectLst/>
                <a:latin typeface="Arial Narrow" pitchFamily="34" charset="0"/>
              </a:rPr>
              <a:t>, при этом столбы ориентируются поперек контактов субвулканических тел</a:t>
            </a:r>
          </a:p>
        </p:txBody>
      </p:sp>
      <p:sp>
        <p:nvSpPr>
          <p:cNvPr id="44037" name="Text Box 5"/>
          <p:cNvSpPr txBox="1">
            <a:spLocks noChangeArrowheads="1"/>
          </p:cNvSpPr>
          <p:nvPr/>
        </p:nvSpPr>
        <p:spPr bwMode="auto">
          <a:xfrm>
            <a:off x="3563938" y="3429000"/>
            <a:ext cx="2303462" cy="617538"/>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nSpc>
                <a:spcPct val="80000"/>
              </a:lnSpc>
            </a:pPr>
            <a:r>
              <a:rPr lang="ru-RU" sz="1600">
                <a:solidFill>
                  <a:srgbClr val="000000"/>
                </a:solidFill>
              </a:rPr>
              <a:t>Столбчатая отдельность в риолитах у </a:t>
            </a:r>
          </a:p>
          <a:p>
            <a:pPr>
              <a:lnSpc>
                <a:spcPct val="80000"/>
              </a:lnSpc>
            </a:pPr>
            <a:r>
              <a:rPr lang="ru-RU" sz="1600">
                <a:solidFill>
                  <a:srgbClr val="000000"/>
                </a:solidFill>
              </a:rPr>
              <a:t>д. Сафарово. Ю. Урал.</a:t>
            </a:r>
          </a:p>
        </p:txBody>
      </p:sp>
      <p:sp>
        <p:nvSpPr>
          <p:cNvPr id="44038" name="Text Box 19"/>
          <p:cNvSpPr txBox="1">
            <a:spLocks noChangeArrowheads="1"/>
          </p:cNvSpPr>
          <p:nvPr/>
        </p:nvSpPr>
        <p:spPr bwMode="auto">
          <a:xfrm>
            <a:off x="684213" y="3141663"/>
            <a:ext cx="360362" cy="436562"/>
          </a:xfrm>
          <a:prstGeom prst="rect">
            <a:avLst/>
          </a:prstGeom>
          <a:solidFill>
            <a:schemeClr val="tx1"/>
          </a:solidFill>
          <a:ln w="9525">
            <a:solidFill>
              <a:srgbClr val="000000"/>
            </a:solidFill>
            <a:miter lim="800000"/>
            <a:headEnd/>
            <a:tailEnd/>
          </a:ln>
        </p:spPr>
        <p:txBody>
          <a:bodyPr>
            <a:spAutoFit/>
          </a:bodyPr>
          <a:lstStyle/>
          <a:p>
            <a:pPr>
              <a:spcBef>
                <a:spcPct val="50000"/>
              </a:spcBef>
            </a:pPr>
            <a:r>
              <a:rPr lang="ru-RU">
                <a:solidFill>
                  <a:srgbClr val="000000"/>
                </a:solidFill>
                <a:latin typeface="Arial Black" pitchFamily="34" charset="0"/>
              </a:rPr>
              <a:t>1</a:t>
            </a:r>
          </a:p>
        </p:txBody>
      </p:sp>
      <p:sp>
        <p:nvSpPr>
          <p:cNvPr id="44039" name="Text Box 20"/>
          <p:cNvSpPr txBox="1">
            <a:spLocks noChangeArrowheads="1"/>
          </p:cNvSpPr>
          <p:nvPr/>
        </p:nvSpPr>
        <p:spPr bwMode="auto">
          <a:xfrm>
            <a:off x="5580063" y="4365625"/>
            <a:ext cx="360362" cy="436563"/>
          </a:xfrm>
          <a:prstGeom prst="rect">
            <a:avLst/>
          </a:prstGeom>
          <a:solidFill>
            <a:schemeClr val="tx1"/>
          </a:solidFill>
          <a:ln w="9525">
            <a:solidFill>
              <a:srgbClr val="000000"/>
            </a:solidFill>
            <a:miter lim="800000"/>
            <a:headEnd/>
            <a:tailEnd/>
          </a:ln>
        </p:spPr>
        <p:txBody>
          <a:bodyPr>
            <a:spAutoFit/>
          </a:bodyPr>
          <a:lstStyle/>
          <a:p>
            <a:pPr>
              <a:spcBef>
                <a:spcPct val="50000"/>
              </a:spcBef>
            </a:pPr>
            <a:r>
              <a:rPr lang="ru-RU">
                <a:solidFill>
                  <a:srgbClr val="000000"/>
                </a:solidFill>
                <a:latin typeface="Arial Black" pitchFamily="34" charset="0"/>
              </a:rPr>
              <a:t>2</a:t>
            </a:r>
          </a:p>
        </p:txBody>
      </p:sp>
      <p:sp>
        <p:nvSpPr>
          <p:cNvPr id="44040" name="Text Box 24"/>
          <p:cNvSpPr txBox="1">
            <a:spLocks noChangeArrowheads="1"/>
          </p:cNvSpPr>
          <p:nvPr/>
        </p:nvSpPr>
        <p:spPr bwMode="auto">
          <a:xfrm>
            <a:off x="8675688" y="4149725"/>
            <a:ext cx="287337" cy="641350"/>
          </a:xfrm>
          <a:prstGeom prst="rect">
            <a:avLst/>
          </a:prstGeom>
          <a:solidFill>
            <a:schemeClr val="tx1"/>
          </a:solidFill>
          <a:ln w="9525">
            <a:solidFill>
              <a:srgbClr val="000000"/>
            </a:solidFill>
            <a:miter lim="800000"/>
            <a:headEnd/>
            <a:tailEnd/>
          </a:ln>
        </p:spPr>
        <p:txBody>
          <a:bodyPr lIns="18000" tIns="10800" rIns="18000" bIns="10800">
            <a:spAutoFit/>
          </a:bodyPr>
          <a:lstStyle/>
          <a:p>
            <a:pPr>
              <a:spcBef>
                <a:spcPct val="50000"/>
              </a:spcBef>
            </a:pPr>
            <a:r>
              <a:rPr lang="ru-RU" sz="4000">
                <a:solidFill>
                  <a:srgbClr val="FF3300"/>
                </a:solidFill>
                <a:latin typeface="Impact" pitchFamily="34" charset="0"/>
              </a:rPr>
              <a:t>!</a:t>
            </a:r>
          </a:p>
        </p:txBody>
      </p:sp>
      <p:sp>
        <p:nvSpPr>
          <p:cNvPr id="44041" name="Text Box 26"/>
          <p:cNvSpPr txBox="1">
            <a:spLocks noChangeArrowheads="1"/>
          </p:cNvSpPr>
          <p:nvPr/>
        </p:nvSpPr>
        <p:spPr bwMode="auto">
          <a:xfrm>
            <a:off x="684213" y="115888"/>
            <a:ext cx="287337" cy="641350"/>
          </a:xfrm>
          <a:prstGeom prst="rect">
            <a:avLst/>
          </a:prstGeom>
          <a:solidFill>
            <a:schemeClr val="tx1"/>
          </a:solidFill>
          <a:ln w="9525">
            <a:solidFill>
              <a:srgbClr val="000000"/>
            </a:solidFill>
            <a:miter lim="800000"/>
            <a:headEnd/>
            <a:tailEnd/>
          </a:ln>
        </p:spPr>
        <p:txBody>
          <a:bodyPr lIns="18000" tIns="10800" rIns="18000" bIns="10800">
            <a:spAutoFit/>
          </a:bodyPr>
          <a:lstStyle/>
          <a:p>
            <a:pPr>
              <a:spcBef>
                <a:spcPct val="50000"/>
              </a:spcBef>
            </a:pPr>
            <a:r>
              <a:rPr lang="ru-RU" sz="4000">
                <a:solidFill>
                  <a:srgbClr val="FF3300"/>
                </a:solidFill>
                <a:latin typeface="Impact" pitchFamily="34" charset="0"/>
              </a:rPr>
              <a:t>!</a:t>
            </a:r>
          </a:p>
        </p:txBody>
      </p:sp>
      <p:grpSp>
        <p:nvGrpSpPr>
          <p:cNvPr id="2" name="Group 30"/>
          <p:cNvGrpSpPr>
            <a:grpSpLocks/>
          </p:cNvGrpSpPr>
          <p:nvPr/>
        </p:nvGrpSpPr>
        <p:grpSpPr bwMode="auto">
          <a:xfrm>
            <a:off x="1258888" y="4076700"/>
            <a:ext cx="1865312" cy="2630488"/>
            <a:chOff x="793" y="2568"/>
            <a:chExt cx="1175" cy="1657"/>
          </a:xfrm>
        </p:grpSpPr>
        <p:sp>
          <p:nvSpPr>
            <p:cNvPr id="44043" name="Rectangle 10"/>
            <p:cNvSpPr>
              <a:spLocks noChangeAspect="1" noChangeArrowheads="1"/>
            </p:cNvSpPr>
            <p:nvPr/>
          </p:nvSpPr>
          <p:spPr bwMode="auto">
            <a:xfrm rot="1200000">
              <a:off x="957" y="3929"/>
              <a:ext cx="68" cy="68"/>
            </a:xfrm>
            <a:prstGeom prst="rect">
              <a:avLst/>
            </a:prstGeom>
            <a:solidFill>
              <a:srgbClr val="FF9900"/>
            </a:solidFill>
            <a:ln w="9525">
              <a:miter lim="800000"/>
              <a:headEnd/>
              <a:tailEnd/>
            </a:ln>
            <a:scene3d>
              <a:camera prst="legacyPerspectiveTopRight">
                <a:rot lat="0" lon="899998" rev="0"/>
              </a:camera>
              <a:lightRig rig="legacyFlat3" dir="b"/>
            </a:scene3d>
            <a:sp3d extrusionH="887400" prstMaterial="legacyMatte">
              <a:bevelT w="13500" h="13500" prst="angle"/>
              <a:bevelB w="13500" h="13500" prst="angle"/>
              <a:extrusionClr>
                <a:srgbClr val="FF9900"/>
              </a:extrusionClr>
            </a:sp3d>
          </p:spPr>
          <p:txBody>
            <a:bodyPr wrap="none" anchor="ctr">
              <a:flatTx/>
            </a:bodyPr>
            <a:lstStyle/>
            <a:p>
              <a:endParaRPr lang="ru-RU"/>
            </a:p>
          </p:txBody>
        </p:sp>
        <p:sp>
          <p:nvSpPr>
            <p:cNvPr id="44044" name="Rectangle 11"/>
            <p:cNvSpPr>
              <a:spLocks noChangeAspect="1" noChangeArrowheads="1"/>
            </p:cNvSpPr>
            <p:nvPr/>
          </p:nvSpPr>
          <p:spPr bwMode="auto">
            <a:xfrm rot="1200000">
              <a:off x="935" y="3838"/>
              <a:ext cx="68" cy="68"/>
            </a:xfrm>
            <a:prstGeom prst="rect">
              <a:avLst/>
            </a:prstGeom>
            <a:solidFill>
              <a:srgbClr val="FF9900"/>
            </a:solidFill>
            <a:ln w="9525">
              <a:miter lim="800000"/>
              <a:headEnd/>
              <a:tailEnd/>
            </a:ln>
            <a:scene3d>
              <a:camera prst="legacyPerspectiveTopRight">
                <a:rot lat="0" lon="899998" rev="0"/>
              </a:camera>
              <a:lightRig rig="legacyFlat3" dir="b"/>
            </a:scene3d>
            <a:sp3d extrusionH="887400" prstMaterial="legacyMatte">
              <a:bevelT w="13500" h="13500" prst="angle"/>
              <a:bevelB w="13500" h="13500" prst="angle"/>
              <a:extrusionClr>
                <a:srgbClr val="FF9900"/>
              </a:extrusionClr>
            </a:sp3d>
          </p:spPr>
          <p:txBody>
            <a:bodyPr wrap="none" anchor="ctr">
              <a:flatTx/>
            </a:bodyPr>
            <a:lstStyle/>
            <a:p>
              <a:endParaRPr lang="ru-RU"/>
            </a:p>
          </p:txBody>
        </p:sp>
        <p:sp>
          <p:nvSpPr>
            <p:cNvPr id="44045" name="Rectangle 12"/>
            <p:cNvSpPr>
              <a:spLocks noChangeAspect="1" noChangeArrowheads="1"/>
            </p:cNvSpPr>
            <p:nvPr/>
          </p:nvSpPr>
          <p:spPr bwMode="auto">
            <a:xfrm rot="1200000">
              <a:off x="912" y="3748"/>
              <a:ext cx="68" cy="68"/>
            </a:xfrm>
            <a:prstGeom prst="rect">
              <a:avLst/>
            </a:prstGeom>
            <a:solidFill>
              <a:srgbClr val="FF9900"/>
            </a:solidFill>
            <a:ln w="9525">
              <a:miter lim="800000"/>
              <a:headEnd/>
              <a:tailEnd/>
            </a:ln>
            <a:scene3d>
              <a:camera prst="legacyPerspectiveTopRight">
                <a:rot lat="0" lon="899998" rev="0"/>
              </a:camera>
              <a:lightRig rig="legacyFlat3" dir="b"/>
            </a:scene3d>
            <a:sp3d extrusionH="887400" prstMaterial="legacyMatte">
              <a:bevelT w="13500" h="13500" prst="angle"/>
              <a:bevelB w="13500" h="13500" prst="angle"/>
              <a:extrusionClr>
                <a:srgbClr val="FF9900"/>
              </a:extrusionClr>
            </a:sp3d>
          </p:spPr>
          <p:txBody>
            <a:bodyPr wrap="none" anchor="ctr">
              <a:flatTx/>
            </a:bodyPr>
            <a:lstStyle/>
            <a:p>
              <a:endParaRPr lang="ru-RU"/>
            </a:p>
          </p:txBody>
        </p:sp>
        <p:sp>
          <p:nvSpPr>
            <p:cNvPr id="44046" name="Rectangle 13"/>
            <p:cNvSpPr>
              <a:spLocks noChangeAspect="1" noChangeArrowheads="1"/>
            </p:cNvSpPr>
            <p:nvPr/>
          </p:nvSpPr>
          <p:spPr bwMode="auto">
            <a:xfrm rot="1200000">
              <a:off x="912" y="2750"/>
              <a:ext cx="68" cy="68"/>
            </a:xfrm>
            <a:prstGeom prst="rect">
              <a:avLst/>
            </a:prstGeom>
            <a:solidFill>
              <a:srgbClr val="FF9900"/>
            </a:solidFill>
            <a:ln w="9525">
              <a:miter lim="800000"/>
              <a:headEnd/>
              <a:tailEnd/>
            </a:ln>
            <a:scene3d>
              <a:camera prst="legacyPerspectiveTopRight">
                <a:rot lat="18000000" lon="899998" rev="0"/>
              </a:camera>
              <a:lightRig rig="legacyFlat3" dir="b"/>
            </a:scene3d>
            <a:sp3d extrusionH="430200" prstMaterial="legacyMatte">
              <a:bevelT w="13500" h="13500" prst="angle"/>
              <a:bevelB w="13500" h="13500" prst="angle"/>
              <a:extrusionClr>
                <a:srgbClr val="FF9900"/>
              </a:extrusionClr>
            </a:sp3d>
          </p:spPr>
          <p:txBody>
            <a:bodyPr wrap="none" anchor="ctr">
              <a:flatTx/>
            </a:bodyPr>
            <a:lstStyle/>
            <a:p>
              <a:endParaRPr lang="ru-RU"/>
            </a:p>
          </p:txBody>
        </p:sp>
        <p:sp>
          <p:nvSpPr>
            <p:cNvPr id="44047" name="Rectangle 14"/>
            <p:cNvSpPr>
              <a:spLocks noChangeArrowheads="1"/>
            </p:cNvSpPr>
            <p:nvPr/>
          </p:nvSpPr>
          <p:spPr bwMode="auto">
            <a:xfrm rot="1200000">
              <a:off x="980" y="2659"/>
              <a:ext cx="68" cy="68"/>
            </a:xfrm>
            <a:prstGeom prst="rect">
              <a:avLst/>
            </a:prstGeom>
            <a:solidFill>
              <a:srgbClr val="FF9900"/>
            </a:solidFill>
            <a:ln w="9525">
              <a:miter lim="800000"/>
              <a:headEnd/>
              <a:tailEnd/>
            </a:ln>
            <a:scene3d>
              <a:camera prst="legacyPerspectiveTopRight">
                <a:rot lat="18000000" lon="899998" rev="0"/>
              </a:camera>
              <a:lightRig rig="legacyFlat3" dir="b"/>
            </a:scene3d>
            <a:sp3d extrusionH="430200" prstMaterial="legacyMatte">
              <a:bevelT w="13500" h="13500" prst="angle"/>
              <a:bevelB w="13500" h="13500" prst="angle"/>
              <a:extrusionClr>
                <a:srgbClr val="FF9900"/>
              </a:extrusionClr>
            </a:sp3d>
          </p:spPr>
          <p:txBody>
            <a:bodyPr wrap="none" anchor="ctr">
              <a:flatTx/>
            </a:bodyPr>
            <a:lstStyle/>
            <a:p>
              <a:endParaRPr lang="ru-RU"/>
            </a:p>
          </p:txBody>
        </p:sp>
        <p:sp>
          <p:nvSpPr>
            <p:cNvPr id="44048" name="Rectangle 15"/>
            <p:cNvSpPr>
              <a:spLocks noChangeArrowheads="1"/>
            </p:cNvSpPr>
            <p:nvPr/>
          </p:nvSpPr>
          <p:spPr bwMode="auto">
            <a:xfrm rot="1200000">
              <a:off x="1093" y="2659"/>
              <a:ext cx="68" cy="68"/>
            </a:xfrm>
            <a:prstGeom prst="rect">
              <a:avLst/>
            </a:prstGeom>
            <a:solidFill>
              <a:srgbClr val="FF9900"/>
            </a:solidFill>
            <a:ln w="9525">
              <a:miter lim="800000"/>
              <a:headEnd/>
              <a:tailEnd/>
            </a:ln>
            <a:scene3d>
              <a:camera prst="legacyPerspectiveTopRight">
                <a:rot lat="18000000" lon="899998" rev="0"/>
              </a:camera>
              <a:lightRig rig="legacyFlat3" dir="b"/>
            </a:scene3d>
            <a:sp3d extrusionH="430200" prstMaterial="legacyMatte">
              <a:bevelT w="13500" h="13500" prst="angle"/>
              <a:bevelB w="13500" h="13500" prst="angle"/>
              <a:extrusionClr>
                <a:srgbClr val="FF9900"/>
              </a:extrusionClr>
            </a:sp3d>
          </p:spPr>
          <p:txBody>
            <a:bodyPr wrap="none" anchor="ctr">
              <a:flatTx/>
            </a:bodyPr>
            <a:lstStyle/>
            <a:p>
              <a:endParaRPr lang="ru-RU"/>
            </a:p>
          </p:txBody>
        </p:sp>
        <p:sp>
          <p:nvSpPr>
            <p:cNvPr id="44049" name="Freeform 9"/>
            <p:cNvSpPr>
              <a:spLocks/>
            </p:cNvSpPr>
            <p:nvPr/>
          </p:nvSpPr>
          <p:spPr bwMode="auto">
            <a:xfrm>
              <a:off x="793" y="2578"/>
              <a:ext cx="1175" cy="1647"/>
            </a:xfrm>
            <a:custGeom>
              <a:avLst/>
              <a:gdLst>
                <a:gd name="T0" fmla="*/ 240 w 1175"/>
                <a:gd name="T1" fmla="*/ 1602 h 1647"/>
                <a:gd name="T2" fmla="*/ 99 w 1175"/>
                <a:gd name="T3" fmla="*/ 1221 h 1647"/>
                <a:gd name="T4" fmla="*/ 15 w 1175"/>
                <a:gd name="T5" fmla="*/ 801 h 1647"/>
                <a:gd name="T6" fmla="*/ 47 w 1175"/>
                <a:gd name="T7" fmla="*/ 344 h 1647"/>
                <a:gd name="T8" fmla="*/ 297 w 1175"/>
                <a:gd name="T9" fmla="*/ 54 h 1647"/>
                <a:gd name="T10" fmla="*/ 639 w 1175"/>
                <a:gd name="T11" fmla="*/ 18 h 1647"/>
                <a:gd name="T12" fmla="*/ 948 w 1175"/>
                <a:gd name="T13" fmla="*/ 80 h 1647"/>
                <a:gd name="T14" fmla="*/ 1141 w 1175"/>
                <a:gd name="T15" fmla="*/ 344 h 1647"/>
                <a:gd name="T16" fmla="*/ 1151 w 1175"/>
                <a:gd name="T17" fmla="*/ 694 h 1647"/>
                <a:gd name="T18" fmla="*/ 1035 w 1175"/>
                <a:gd name="T19" fmla="*/ 1113 h 1647"/>
                <a:gd name="T20" fmla="*/ 973 w 1175"/>
                <a:gd name="T21" fmla="*/ 1412 h 1647"/>
                <a:gd name="T22" fmla="*/ 944 w 1175"/>
                <a:gd name="T23" fmla="*/ 1647 h 16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75"/>
                <a:gd name="T37" fmla="*/ 0 h 1647"/>
                <a:gd name="T38" fmla="*/ 1175 w 1175"/>
                <a:gd name="T39" fmla="*/ 1647 h 16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75" h="1647">
                  <a:moveTo>
                    <a:pt x="240" y="1602"/>
                  </a:moveTo>
                  <a:cubicBezTo>
                    <a:pt x="217" y="1538"/>
                    <a:pt x="136" y="1354"/>
                    <a:pt x="99" y="1221"/>
                  </a:cubicBezTo>
                  <a:cubicBezTo>
                    <a:pt x="62" y="1088"/>
                    <a:pt x="24" y="947"/>
                    <a:pt x="15" y="801"/>
                  </a:cubicBezTo>
                  <a:cubicBezTo>
                    <a:pt x="6" y="655"/>
                    <a:pt x="0" y="468"/>
                    <a:pt x="47" y="344"/>
                  </a:cubicBezTo>
                  <a:cubicBezTo>
                    <a:pt x="94" y="220"/>
                    <a:pt x="198" y="108"/>
                    <a:pt x="297" y="54"/>
                  </a:cubicBezTo>
                  <a:cubicBezTo>
                    <a:pt x="396" y="0"/>
                    <a:pt x="531" y="14"/>
                    <a:pt x="639" y="18"/>
                  </a:cubicBezTo>
                  <a:cubicBezTo>
                    <a:pt x="747" y="22"/>
                    <a:pt x="864" y="26"/>
                    <a:pt x="948" y="80"/>
                  </a:cubicBezTo>
                  <a:cubicBezTo>
                    <a:pt x="1032" y="134"/>
                    <a:pt x="1107" y="242"/>
                    <a:pt x="1141" y="344"/>
                  </a:cubicBezTo>
                  <a:cubicBezTo>
                    <a:pt x="1175" y="446"/>
                    <a:pt x="1169" y="566"/>
                    <a:pt x="1151" y="694"/>
                  </a:cubicBezTo>
                  <a:cubicBezTo>
                    <a:pt x="1133" y="822"/>
                    <a:pt x="1065" y="993"/>
                    <a:pt x="1035" y="1113"/>
                  </a:cubicBezTo>
                  <a:cubicBezTo>
                    <a:pt x="1005" y="1233"/>
                    <a:pt x="988" y="1323"/>
                    <a:pt x="973" y="1412"/>
                  </a:cubicBezTo>
                  <a:cubicBezTo>
                    <a:pt x="958" y="1501"/>
                    <a:pt x="950" y="1598"/>
                    <a:pt x="944" y="1647"/>
                  </a:cubicBezTo>
                </a:path>
              </a:pathLst>
            </a:custGeom>
            <a:noFill/>
            <a:ln w="38100" cmpd="sng">
              <a:solidFill>
                <a:srgbClr val="000000"/>
              </a:solidFill>
              <a:round/>
              <a:headEnd/>
              <a:tailEnd/>
            </a:ln>
          </p:spPr>
          <p:txBody>
            <a:bodyPr/>
            <a:lstStyle/>
            <a:p>
              <a:endParaRPr lang="ru-RU"/>
            </a:p>
          </p:txBody>
        </p:sp>
        <p:sp>
          <p:nvSpPr>
            <p:cNvPr id="44050" name="Rectangle 16"/>
            <p:cNvSpPr>
              <a:spLocks noChangeAspect="1" noChangeArrowheads="1"/>
            </p:cNvSpPr>
            <p:nvPr/>
          </p:nvSpPr>
          <p:spPr bwMode="auto">
            <a:xfrm rot="1200000">
              <a:off x="1320" y="2568"/>
              <a:ext cx="68" cy="68"/>
            </a:xfrm>
            <a:prstGeom prst="rect">
              <a:avLst/>
            </a:prstGeom>
            <a:solidFill>
              <a:srgbClr val="FF9900"/>
            </a:solidFill>
            <a:ln w="9525">
              <a:miter lim="800000"/>
              <a:headEnd/>
              <a:tailEnd/>
            </a:ln>
            <a:scene3d>
              <a:camera prst="legacyPerspectiveTopRight">
                <a:rot lat="16199995" lon="0" rev="0"/>
              </a:camera>
              <a:lightRig rig="legacyFlat3" dir="b"/>
            </a:scene3d>
            <a:sp3d extrusionH="430200" prstMaterial="legacyMatte">
              <a:bevelT w="13500" h="13500" prst="angle"/>
              <a:bevelB w="13500" h="13500" prst="angle"/>
              <a:extrusionClr>
                <a:srgbClr val="FF9900"/>
              </a:extrusionClr>
            </a:sp3d>
          </p:spPr>
          <p:txBody>
            <a:bodyPr wrap="none" anchor="ctr">
              <a:flatTx/>
            </a:bodyPr>
            <a:lstStyle/>
            <a:p>
              <a:endParaRPr lang="ru-RU"/>
            </a:p>
          </p:txBody>
        </p:sp>
        <p:sp>
          <p:nvSpPr>
            <p:cNvPr id="44051" name="Rectangle 17"/>
            <p:cNvSpPr>
              <a:spLocks noChangeAspect="1" noChangeArrowheads="1"/>
            </p:cNvSpPr>
            <p:nvPr/>
          </p:nvSpPr>
          <p:spPr bwMode="auto">
            <a:xfrm rot="1800000">
              <a:off x="821" y="3339"/>
              <a:ext cx="68" cy="68"/>
            </a:xfrm>
            <a:prstGeom prst="rect">
              <a:avLst/>
            </a:prstGeom>
            <a:solidFill>
              <a:srgbClr val="FF9900"/>
            </a:solidFill>
            <a:ln w="9525">
              <a:miter lim="800000"/>
              <a:headEnd/>
              <a:tailEnd/>
            </a:ln>
            <a:scene3d>
              <a:camera prst="legacyPerspectiveTopRight">
                <a:rot lat="21299996" lon="899998" rev="0"/>
              </a:camera>
              <a:lightRig rig="legacyFlat3" dir="b"/>
            </a:scene3d>
            <a:sp3d extrusionH="887400" prstMaterial="legacyMatte">
              <a:bevelT w="13500" h="13500" prst="angle"/>
              <a:bevelB w="13500" h="13500" prst="angle"/>
              <a:extrusionClr>
                <a:srgbClr val="FF9900"/>
              </a:extrusionClr>
            </a:sp3d>
          </p:spPr>
          <p:txBody>
            <a:bodyPr wrap="none" anchor="ctr">
              <a:flatTx/>
            </a:bodyPr>
            <a:lstStyle/>
            <a:p>
              <a:endParaRPr lang="ru-RU"/>
            </a:p>
          </p:txBody>
        </p:sp>
        <p:sp>
          <p:nvSpPr>
            <p:cNvPr id="44052" name="Rectangle 18"/>
            <p:cNvSpPr>
              <a:spLocks noChangeAspect="1" noChangeArrowheads="1"/>
            </p:cNvSpPr>
            <p:nvPr/>
          </p:nvSpPr>
          <p:spPr bwMode="auto">
            <a:xfrm rot="1800000">
              <a:off x="821" y="3430"/>
              <a:ext cx="68" cy="68"/>
            </a:xfrm>
            <a:prstGeom prst="rect">
              <a:avLst/>
            </a:prstGeom>
            <a:solidFill>
              <a:srgbClr val="FF9900"/>
            </a:solidFill>
            <a:ln w="9525">
              <a:miter lim="800000"/>
              <a:headEnd/>
              <a:tailEnd/>
            </a:ln>
            <a:scene3d>
              <a:camera prst="legacyPerspectiveTopRight">
                <a:rot lat="21299996" lon="899998" rev="0"/>
              </a:camera>
              <a:lightRig rig="legacyFlat3" dir="b"/>
            </a:scene3d>
            <a:sp3d extrusionH="887400" prstMaterial="legacyMatte">
              <a:bevelT w="13500" h="13500" prst="angle"/>
              <a:bevelB w="13500" h="13500" prst="angle"/>
              <a:extrusionClr>
                <a:srgbClr val="FF9900"/>
              </a:extrusionClr>
            </a:sp3d>
          </p:spPr>
          <p:txBody>
            <a:bodyPr wrap="none" anchor="ctr">
              <a:flatTx/>
            </a:bodyPr>
            <a:lstStyle/>
            <a:p>
              <a:endParaRPr lang="ru-RU"/>
            </a:p>
          </p:txBody>
        </p:sp>
        <p:sp>
          <p:nvSpPr>
            <p:cNvPr id="44053" name="Text Box 21"/>
            <p:cNvSpPr txBox="1">
              <a:spLocks noChangeArrowheads="1"/>
            </p:cNvSpPr>
            <p:nvPr/>
          </p:nvSpPr>
          <p:spPr bwMode="auto">
            <a:xfrm>
              <a:off x="1229" y="3657"/>
              <a:ext cx="227" cy="218"/>
            </a:xfrm>
            <a:prstGeom prst="rect">
              <a:avLst/>
            </a:prstGeom>
            <a:solidFill>
              <a:schemeClr val="tx1"/>
            </a:solidFill>
            <a:ln w="9525">
              <a:solidFill>
                <a:srgbClr val="000000"/>
              </a:solidFill>
              <a:miter lim="800000"/>
              <a:headEnd/>
              <a:tailEnd/>
            </a:ln>
          </p:spPr>
          <p:txBody>
            <a:bodyPr>
              <a:spAutoFit/>
            </a:bodyPr>
            <a:lstStyle/>
            <a:p>
              <a:pPr>
                <a:spcBef>
                  <a:spcPct val="50000"/>
                </a:spcBef>
              </a:pPr>
              <a:r>
                <a:rPr lang="ru-RU" sz="1600">
                  <a:solidFill>
                    <a:srgbClr val="000000"/>
                  </a:solidFill>
                  <a:latin typeface="Arial Black" pitchFamily="34" charset="0"/>
                </a:rPr>
                <a:t>1</a:t>
              </a:r>
            </a:p>
          </p:txBody>
        </p:sp>
        <p:sp>
          <p:nvSpPr>
            <p:cNvPr id="44054" name="Text Box 22"/>
            <p:cNvSpPr txBox="1">
              <a:spLocks noChangeArrowheads="1"/>
            </p:cNvSpPr>
            <p:nvPr/>
          </p:nvSpPr>
          <p:spPr bwMode="auto">
            <a:xfrm>
              <a:off x="1093" y="2976"/>
              <a:ext cx="227" cy="218"/>
            </a:xfrm>
            <a:prstGeom prst="rect">
              <a:avLst/>
            </a:prstGeom>
            <a:solidFill>
              <a:schemeClr val="tx1"/>
            </a:solidFill>
            <a:ln w="9525">
              <a:solidFill>
                <a:srgbClr val="000000"/>
              </a:solidFill>
              <a:miter lim="800000"/>
              <a:headEnd/>
              <a:tailEnd/>
            </a:ln>
          </p:spPr>
          <p:txBody>
            <a:bodyPr>
              <a:spAutoFit/>
            </a:bodyPr>
            <a:lstStyle/>
            <a:p>
              <a:pPr>
                <a:spcBef>
                  <a:spcPct val="50000"/>
                </a:spcBef>
              </a:pPr>
              <a:r>
                <a:rPr lang="ru-RU" sz="1600">
                  <a:solidFill>
                    <a:srgbClr val="000000"/>
                  </a:solidFill>
                  <a:latin typeface="Arial Black" pitchFamily="34" charset="0"/>
                </a:rPr>
                <a:t>2</a:t>
              </a:r>
            </a:p>
          </p:txBody>
        </p:sp>
        <p:sp>
          <p:nvSpPr>
            <p:cNvPr id="44055" name="Rectangle 28"/>
            <p:cNvSpPr>
              <a:spLocks noChangeAspect="1" noChangeArrowheads="1"/>
            </p:cNvSpPr>
            <p:nvPr/>
          </p:nvSpPr>
          <p:spPr bwMode="auto">
            <a:xfrm rot="1200000">
              <a:off x="1610" y="2840"/>
              <a:ext cx="68" cy="68"/>
            </a:xfrm>
            <a:prstGeom prst="rect">
              <a:avLst/>
            </a:prstGeom>
            <a:solidFill>
              <a:srgbClr val="FF9900"/>
            </a:solidFill>
            <a:ln w="9525">
              <a:miter lim="800000"/>
              <a:headEnd/>
              <a:tailEnd/>
            </a:ln>
            <a:scene3d>
              <a:camera prst="legacyPerspectiveTopRight">
                <a:rot lat="0" lon="899998" rev="0"/>
              </a:camera>
              <a:lightRig rig="legacyFlat3" dir="b"/>
            </a:scene3d>
            <a:sp3d extrusionH="887400" prstMaterial="legacyMatte">
              <a:bevelT w="13500" h="13500" prst="angle"/>
              <a:bevelB w="13500" h="13500" prst="angle"/>
              <a:extrusionClr>
                <a:srgbClr val="FF9900"/>
              </a:extrusionClr>
            </a:sp3d>
          </p:spPr>
          <p:txBody>
            <a:bodyPr wrap="none" anchor="ctr">
              <a:flatTx/>
            </a:bodyPr>
            <a:lstStyle/>
            <a:p>
              <a:endParaRPr lang="ru-RU"/>
            </a:p>
          </p:txBody>
        </p:sp>
        <p:sp>
          <p:nvSpPr>
            <p:cNvPr id="44056" name="Rectangle 29"/>
            <p:cNvSpPr>
              <a:spLocks noChangeAspect="1" noChangeArrowheads="1"/>
            </p:cNvSpPr>
            <p:nvPr/>
          </p:nvSpPr>
          <p:spPr bwMode="auto">
            <a:xfrm rot="1200000">
              <a:off x="1655" y="2931"/>
              <a:ext cx="68" cy="68"/>
            </a:xfrm>
            <a:prstGeom prst="rect">
              <a:avLst/>
            </a:prstGeom>
            <a:solidFill>
              <a:srgbClr val="FF9900"/>
            </a:solidFill>
            <a:ln w="9525">
              <a:miter lim="800000"/>
              <a:headEnd/>
              <a:tailEnd/>
            </a:ln>
            <a:scene3d>
              <a:camera prst="legacyPerspectiveTopRight">
                <a:rot lat="0" lon="899998" rev="0"/>
              </a:camera>
              <a:lightRig rig="legacyFlat3" dir="b"/>
            </a:scene3d>
            <a:sp3d extrusionH="887400" prstMaterial="legacyMatte">
              <a:bevelT w="13500" h="13500" prst="angle"/>
              <a:bevelB w="13500" h="13500" prst="angle"/>
              <a:extrusionClr>
                <a:srgbClr val="FF9900"/>
              </a:extrusionClr>
            </a:sp3d>
          </p:spPr>
          <p:txBody>
            <a:bodyPr wrap="none" anchor="ctr">
              <a:flatTx/>
            </a:bodyPr>
            <a:lstStyle/>
            <a:p>
              <a:endParaRPr lang="ru-RU"/>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60" name="Picture 3" descr="Столбчатая отдельность Сицилия"/>
          <p:cNvPicPr>
            <a:picLocks noChangeAspect="1" noChangeArrowheads="1"/>
          </p:cNvPicPr>
          <p:nvPr/>
        </p:nvPicPr>
        <p:blipFill>
          <a:blip r:embed="rId2" cstate="print"/>
          <a:srcRect/>
          <a:stretch>
            <a:fillRect/>
          </a:stretch>
        </p:blipFill>
        <p:spPr bwMode="auto">
          <a:xfrm>
            <a:off x="0" y="-1"/>
            <a:ext cx="5148064" cy="3852349"/>
          </a:xfrm>
          <a:prstGeom prst="rect">
            <a:avLst/>
          </a:prstGeom>
          <a:noFill/>
          <a:ln w="12700">
            <a:solidFill>
              <a:srgbClr val="000000"/>
            </a:solidFill>
            <a:miter lim="800000"/>
            <a:headEnd/>
            <a:tailEnd/>
          </a:ln>
        </p:spPr>
      </p:pic>
      <p:pic>
        <p:nvPicPr>
          <p:cNvPr id="7" name="Рисунок 6" descr="20170225_134111.jpg"/>
          <p:cNvPicPr>
            <a:picLocks noChangeAspect="1"/>
          </p:cNvPicPr>
          <p:nvPr/>
        </p:nvPicPr>
        <p:blipFill>
          <a:blip r:embed="rId3" cstate="print"/>
          <a:stretch>
            <a:fillRect/>
          </a:stretch>
        </p:blipFill>
        <p:spPr>
          <a:xfrm>
            <a:off x="2483768" y="3111618"/>
            <a:ext cx="6660232" cy="3746381"/>
          </a:xfrm>
          <a:prstGeom prst="rect">
            <a:avLst/>
          </a:prstGeom>
        </p:spPr>
      </p:pic>
      <p:sp>
        <p:nvSpPr>
          <p:cNvPr id="45059" name="Text Box 6"/>
          <p:cNvSpPr txBox="1">
            <a:spLocks noChangeArrowheads="1"/>
          </p:cNvSpPr>
          <p:nvPr/>
        </p:nvSpPr>
        <p:spPr bwMode="auto">
          <a:xfrm>
            <a:off x="5148065" y="26125"/>
            <a:ext cx="3960439" cy="2106731"/>
          </a:xfrm>
          <a:prstGeom prst="rect">
            <a:avLst/>
          </a:prstGeom>
          <a:noFill/>
          <a:ln w="9525">
            <a:noFill/>
            <a:miter lim="800000"/>
            <a:headEnd/>
            <a:tailEnd/>
          </a:ln>
        </p:spPr>
        <p:txBody>
          <a:bodyPr wrap="square">
            <a:spAutoFit/>
          </a:bodyPr>
          <a:lstStyle/>
          <a:p>
            <a:pPr algn="l">
              <a:lnSpc>
                <a:spcPct val="85000"/>
              </a:lnSpc>
            </a:pPr>
            <a:r>
              <a:rPr lang="ru-RU" b="0" dirty="0">
                <a:solidFill>
                  <a:srgbClr val="000000"/>
                </a:solidFill>
              </a:rPr>
              <a:t>При продолжающемся движении лавового потока столбчатая отдельность может изгибаться в соответствии с изменением положения уже остывшей поверхности</a:t>
            </a:r>
            <a:r>
              <a:rPr lang="en-US" b="0" dirty="0">
                <a:solidFill>
                  <a:srgbClr val="000000"/>
                </a:solidFill>
              </a:rPr>
              <a:t> </a:t>
            </a:r>
            <a:r>
              <a:rPr lang="ru-RU" b="0" dirty="0">
                <a:solidFill>
                  <a:srgbClr val="000000"/>
                </a:solidFill>
              </a:rPr>
              <a:t>или максимального температурного градиента</a:t>
            </a:r>
          </a:p>
        </p:txBody>
      </p:sp>
      <p:sp>
        <p:nvSpPr>
          <p:cNvPr id="45061" name="Text Box 4"/>
          <p:cNvSpPr txBox="1">
            <a:spLocks noChangeArrowheads="1"/>
          </p:cNvSpPr>
          <p:nvPr/>
        </p:nvSpPr>
        <p:spPr bwMode="auto">
          <a:xfrm>
            <a:off x="107504" y="3429000"/>
            <a:ext cx="1800200" cy="1203673"/>
          </a:xfrm>
          <a:prstGeom prst="rect">
            <a:avLst/>
          </a:prstGeom>
          <a:solidFill>
            <a:srgbClr val="EAEAEA"/>
          </a:solidFill>
          <a:ln w="9525" algn="ctr">
            <a:solidFill>
              <a:srgbClr val="000000"/>
            </a:solidFill>
            <a:miter lim="800000"/>
            <a:headEnd/>
            <a:tailEnd/>
          </a:ln>
        </p:spPr>
        <p:txBody>
          <a:bodyPr wrap="square" lIns="54000" tIns="10800" rIns="54000" bIns="10800">
            <a:spAutoFit/>
          </a:bodyPr>
          <a:lstStyle/>
          <a:p>
            <a:pPr>
              <a:lnSpc>
                <a:spcPct val="80000"/>
              </a:lnSpc>
            </a:pPr>
            <a:r>
              <a:rPr lang="ru-RU" sz="1600" dirty="0">
                <a:solidFill>
                  <a:srgbClr val="000000"/>
                </a:solidFill>
              </a:rPr>
              <a:t>Тонкая столбчатая отдельность в четвертичных базальтах. Мощность потока </a:t>
            </a:r>
            <a:endParaRPr lang="ru-RU" sz="1600" dirty="0" smtClean="0">
              <a:solidFill>
                <a:srgbClr val="000000"/>
              </a:solidFill>
            </a:endParaRPr>
          </a:p>
          <a:p>
            <a:pPr>
              <a:lnSpc>
                <a:spcPct val="80000"/>
              </a:lnSpc>
            </a:pPr>
            <a:r>
              <a:rPr lang="ru-RU" sz="1600" dirty="0" smtClean="0">
                <a:solidFill>
                  <a:srgbClr val="000000"/>
                </a:solidFill>
              </a:rPr>
              <a:t>80 </a:t>
            </a:r>
            <a:r>
              <a:rPr lang="ru-RU" sz="1600" dirty="0">
                <a:solidFill>
                  <a:srgbClr val="000000"/>
                </a:solidFill>
              </a:rPr>
              <a:t>м. Сицилия</a:t>
            </a:r>
          </a:p>
        </p:txBody>
      </p:sp>
      <p:sp>
        <p:nvSpPr>
          <p:cNvPr id="45062" name="Text Box 10"/>
          <p:cNvSpPr txBox="1">
            <a:spLocks noChangeArrowheads="1"/>
          </p:cNvSpPr>
          <p:nvPr/>
        </p:nvSpPr>
        <p:spPr bwMode="auto">
          <a:xfrm>
            <a:off x="323677" y="6093296"/>
            <a:ext cx="2736155" cy="617538"/>
          </a:xfrm>
          <a:prstGeom prst="rect">
            <a:avLst/>
          </a:prstGeom>
          <a:solidFill>
            <a:srgbClr val="EAEAEA"/>
          </a:solidFill>
          <a:ln w="9525" algn="ctr">
            <a:solidFill>
              <a:srgbClr val="000000"/>
            </a:solidFill>
            <a:miter lim="800000"/>
            <a:headEnd/>
            <a:tailEnd/>
          </a:ln>
        </p:spPr>
        <p:txBody>
          <a:bodyPr wrap="square" lIns="54000" tIns="10800" rIns="54000" bIns="10800">
            <a:spAutoFit/>
          </a:bodyPr>
          <a:lstStyle/>
          <a:p>
            <a:pPr algn="r">
              <a:lnSpc>
                <a:spcPct val="80000"/>
              </a:lnSpc>
            </a:pPr>
            <a:r>
              <a:rPr lang="ru-RU" sz="1600" dirty="0">
                <a:solidFill>
                  <a:srgbClr val="000000"/>
                </a:solidFill>
              </a:rPr>
              <a:t>Веерообразная столбчатая отдельность в базальтах. </a:t>
            </a:r>
          </a:p>
          <a:p>
            <a:pPr algn="r">
              <a:lnSpc>
                <a:spcPct val="80000"/>
              </a:lnSpc>
            </a:pPr>
            <a:r>
              <a:rPr lang="ru-RU" sz="1600" dirty="0" smtClean="0">
                <a:solidFill>
                  <a:srgbClr val="000000"/>
                </a:solidFill>
              </a:rPr>
              <a:t>Армения. </a:t>
            </a:r>
            <a:r>
              <a:rPr lang="ru-RU" sz="1600" dirty="0">
                <a:solidFill>
                  <a:srgbClr val="000000"/>
                </a:solidFill>
              </a:rPr>
              <a:t>Фото </a:t>
            </a:r>
            <a:r>
              <a:rPr lang="ru-RU" sz="1600" dirty="0" smtClean="0">
                <a:solidFill>
                  <a:srgbClr val="000000"/>
                </a:solidFill>
              </a:rPr>
              <a:t>Я.В. Бычковой</a:t>
            </a:r>
            <a:endParaRPr lang="ru-RU" sz="1600" dirty="0">
              <a:solidFill>
                <a:srgbClr val="000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2" name="Picture 7" descr="Супервеер Тенерифе"/>
          <p:cNvPicPr>
            <a:picLocks noChangeAspect="1" noChangeArrowheads="1"/>
          </p:cNvPicPr>
          <p:nvPr/>
        </p:nvPicPr>
        <p:blipFill>
          <a:blip r:embed="rId2" cstate="print"/>
          <a:srcRect/>
          <a:stretch>
            <a:fillRect/>
          </a:stretch>
        </p:blipFill>
        <p:spPr bwMode="auto">
          <a:xfrm>
            <a:off x="0" y="76200"/>
            <a:ext cx="9144000" cy="6808788"/>
          </a:xfrm>
          <a:prstGeom prst="rect">
            <a:avLst/>
          </a:prstGeom>
          <a:noFill/>
          <a:ln w="9525">
            <a:noFill/>
            <a:miter lim="800000"/>
            <a:headEnd/>
            <a:tailEnd/>
          </a:ln>
        </p:spPr>
      </p:pic>
      <p:sp>
        <p:nvSpPr>
          <p:cNvPr id="46083" name="Text Box 5"/>
          <p:cNvSpPr txBox="1">
            <a:spLocks noChangeArrowheads="1"/>
          </p:cNvSpPr>
          <p:nvPr/>
        </p:nvSpPr>
        <p:spPr bwMode="auto">
          <a:xfrm>
            <a:off x="71438" y="44450"/>
            <a:ext cx="4356100" cy="227013"/>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nSpc>
                <a:spcPct val="80000"/>
              </a:lnSpc>
            </a:pPr>
            <a:r>
              <a:rPr lang="ru-RU" sz="1600">
                <a:solidFill>
                  <a:srgbClr val="000000"/>
                </a:solidFill>
              </a:rPr>
              <a:t>Вулкан Тейде, о-в Тенерифе. Фото А.Г. Кошелева</a:t>
            </a:r>
          </a:p>
        </p:txBody>
      </p:sp>
      <p:grpSp>
        <p:nvGrpSpPr>
          <p:cNvPr id="2" name="Group 10"/>
          <p:cNvGrpSpPr>
            <a:grpSpLocks/>
          </p:cNvGrpSpPr>
          <p:nvPr/>
        </p:nvGrpSpPr>
        <p:grpSpPr bwMode="auto">
          <a:xfrm>
            <a:off x="2916238" y="3644900"/>
            <a:ext cx="5976937" cy="3048000"/>
            <a:chOff x="1837" y="2296"/>
            <a:chExt cx="3765" cy="1920"/>
          </a:xfrm>
        </p:grpSpPr>
        <p:sp>
          <p:nvSpPr>
            <p:cNvPr id="46085" name="Rectangle 8"/>
            <p:cNvSpPr>
              <a:spLocks noChangeArrowheads="1"/>
            </p:cNvSpPr>
            <p:nvPr/>
          </p:nvSpPr>
          <p:spPr bwMode="auto">
            <a:xfrm>
              <a:off x="1837" y="2296"/>
              <a:ext cx="907" cy="1134"/>
            </a:xfrm>
            <a:prstGeom prst="rect">
              <a:avLst/>
            </a:prstGeom>
            <a:noFill/>
            <a:ln w="38100">
              <a:solidFill>
                <a:schemeClr val="tx1"/>
              </a:solidFill>
              <a:miter lim="800000"/>
              <a:headEnd/>
              <a:tailEnd/>
            </a:ln>
          </p:spPr>
          <p:txBody>
            <a:bodyPr wrap="none" anchor="ctr"/>
            <a:lstStyle/>
            <a:p>
              <a:endParaRPr lang="ru-RU"/>
            </a:p>
          </p:txBody>
        </p:sp>
        <p:sp>
          <p:nvSpPr>
            <p:cNvPr id="46086" name="Text Box 9"/>
            <p:cNvSpPr txBox="1">
              <a:spLocks noChangeArrowheads="1"/>
            </p:cNvSpPr>
            <p:nvPr/>
          </p:nvSpPr>
          <p:spPr bwMode="auto">
            <a:xfrm>
              <a:off x="3651" y="3702"/>
              <a:ext cx="1951" cy="514"/>
            </a:xfrm>
            <a:prstGeom prst="rect">
              <a:avLst/>
            </a:prstGeom>
            <a:solidFill>
              <a:schemeClr val="tx1"/>
            </a:solidFill>
            <a:ln w="38100" cmpd="dbl" algn="ctr">
              <a:solidFill>
                <a:srgbClr val="000000"/>
              </a:solidFill>
              <a:miter lim="800000"/>
              <a:headEnd/>
              <a:tailEnd/>
            </a:ln>
          </p:spPr>
          <p:txBody>
            <a:bodyPr lIns="18000" rIns="18000">
              <a:spAutoFit/>
            </a:bodyPr>
            <a:lstStyle/>
            <a:p>
              <a:pPr>
                <a:lnSpc>
                  <a:spcPct val="75000"/>
                </a:lnSpc>
              </a:pPr>
              <a:r>
                <a:rPr lang="ru-RU" sz="2000">
                  <a:solidFill>
                    <a:srgbClr val="000000"/>
                  </a:solidFill>
                </a:rPr>
                <a:t>Непосредственно у контакта столбы бывают тонкими, </a:t>
              </a:r>
            </a:p>
            <a:p>
              <a:pPr>
                <a:lnSpc>
                  <a:spcPct val="75000"/>
                </a:lnSpc>
              </a:pPr>
              <a:r>
                <a:rPr lang="ru-RU" sz="2000">
                  <a:solidFill>
                    <a:srgbClr val="000000"/>
                  </a:solidFill>
                </a:rPr>
                <a:t>а внутри тела – толстыми!</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6" name="Picture 3" descr="Подушечные лавы Шрок"/>
          <p:cNvPicPr>
            <a:picLocks noChangeAspect="1" noChangeArrowheads="1"/>
          </p:cNvPicPr>
          <p:nvPr/>
        </p:nvPicPr>
        <p:blipFill>
          <a:blip r:embed="rId2" cstate="print">
            <a:lum bright="-10000" contrast="30000"/>
          </a:blip>
          <a:srcRect/>
          <a:stretch>
            <a:fillRect/>
          </a:stretch>
        </p:blipFill>
        <p:spPr bwMode="auto">
          <a:xfrm>
            <a:off x="4427538" y="2536825"/>
            <a:ext cx="4643437" cy="2187575"/>
          </a:xfrm>
          <a:prstGeom prst="rect">
            <a:avLst/>
          </a:prstGeom>
          <a:noFill/>
          <a:ln w="19050">
            <a:solidFill>
              <a:srgbClr val="000000"/>
            </a:solidFill>
            <a:miter lim="800000"/>
            <a:headEnd/>
            <a:tailEnd/>
          </a:ln>
        </p:spPr>
      </p:pic>
      <p:pic>
        <p:nvPicPr>
          <p:cNvPr id="47107" name="Picture 4" descr="Типы подушек Шрок"/>
          <p:cNvPicPr>
            <a:picLocks noChangeAspect="1" noChangeArrowheads="1"/>
          </p:cNvPicPr>
          <p:nvPr/>
        </p:nvPicPr>
        <p:blipFill>
          <a:blip r:embed="rId3" cstate="print">
            <a:lum contrast="40000"/>
          </a:blip>
          <a:srcRect/>
          <a:stretch>
            <a:fillRect/>
          </a:stretch>
        </p:blipFill>
        <p:spPr bwMode="auto">
          <a:xfrm>
            <a:off x="73025" y="4575175"/>
            <a:ext cx="5003800" cy="2238375"/>
          </a:xfrm>
          <a:prstGeom prst="rect">
            <a:avLst/>
          </a:prstGeom>
          <a:noFill/>
          <a:ln w="19050" algn="ctr">
            <a:solidFill>
              <a:srgbClr val="000000"/>
            </a:solidFill>
            <a:miter lim="800000"/>
            <a:headEnd/>
            <a:tailEnd/>
          </a:ln>
        </p:spPr>
      </p:pic>
      <p:sp>
        <p:nvSpPr>
          <p:cNvPr id="47108" name="Text Box 5"/>
          <p:cNvSpPr txBox="1">
            <a:spLocks noChangeArrowheads="1"/>
          </p:cNvSpPr>
          <p:nvPr/>
        </p:nvSpPr>
        <p:spPr bwMode="auto">
          <a:xfrm>
            <a:off x="5580063" y="4508500"/>
            <a:ext cx="2305050" cy="617538"/>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nSpc>
                <a:spcPct val="80000"/>
              </a:lnSpc>
            </a:pPr>
            <a:r>
              <a:rPr lang="ru-RU" sz="1600">
                <a:solidFill>
                  <a:srgbClr val="000000"/>
                </a:solidFill>
              </a:rPr>
              <a:t>Идеализированная схема строения пиллоу-лавы </a:t>
            </a:r>
          </a:p>
          <a:p>
            <a:pPr>
              <a:lnSpc>
                <a:spcPct val="80000"/>
              </a:lnSpc>
            </a:pPr>
            <a:r>
              <a:rPr lang="ru-RU" sz="1600">
                <a:solidFill>
                  <a:srgbClr val="000000"/>
                </a:solidFill>
              </a:rPr>
              <a:t>[по Р. Шроку, 1950]</a:t>
            </a:r>
          </a:p>
        </p:txBody>
      </p:sp>
      <p:sp>
        <p:nvSpPr>
          <p:cNvPr id="47109" name="Text Box 6"/>
          <p:cNvSpPr txBox="1">
            <a:spLocks noChangeArrowheads="1"/>
          </p:cNvSpPr>
          <p:nvPr/>
        </p:nvSpPr>
        <p:spPr bwMode="auto">
          <a:xfrm>
            <a:off x="4716463" y="5589588"/>
            <a:ext cx="3311525" cy="422275"/>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gn="l">
              <a:lnSpc>
                <a:spcPct val="80000"/>
              </a:lnSpc>
            </a:pPr>
            <a:r>
              <a:rPr lang="ru-RU" sz="1600">
                <a:solidFill>
                  <a:srgbClr val="000000"/>
                </a:solidFill>
              </a:rPr>
              <a:t>Типичные поперечные разрезы лавовых подушек [по Р. Шроку, 1950]</a:t>
            </a:r>
          </a:p>
        </p:txBody>
      </p:sp>
      <p:sp>
        <p:nvSpPr>
          <p:cNvPr id="730119" name="Rectangle 7"/>
          <p:cNvSpPr>
            <a:spLocks noChangeArrowheads="1"/>
          </p:cNvSpPr>
          <p:nvPr/>
        </p:nvSpPr>
        <p:spPr bwMode="auto">
          <a:xfrm>
            <a:off x="0" y="0"/>
            <a:ext cx="9144000" cy="2492375"/>
          </a:xfrm>
          <a:prstGeom prst="rect">
            <a:avLst/>
          </a:prstGeom>
          <a:noFill/>
          <a:ln w="9525">
            <a:noFill/>
            <a:miter lim="800000"/>
            <a:headEnd/>
            <a:tailEnd/>
          </a:ln>
          <a:effectLst/>
        </p:spPr>
        <p:txBody>
          <a:bodyPr/>
          <a:lstStyle/>
          <a:p>
            <a:pPr algn="l">
              <a:spcBef>
                <a:spcPct val="20000"/>
              </a:spcBef>
              <a:buClr>
                <a:schemeClr val="hlink"/>
              </a:buClr>
              <a:buFont typeface="Wingdings" pitchFamily="2" charset="2"/>
              <a:buNone/>
              <a:defRPr/>
            </a:pPr>
            <a:r>
              <a:rPr lang="ru-RU" sz="2400" dirty="0">
                <a:solidFill>
                  <a:srgbClr val="000000"/>
                </a:solidFill>
                <a:latin typeface="Arial" charset="0"/>
              </a:rPr>
              <a:t>5. Подушечные лавы</a:t>
            </a:r>
          </a:p>
          <a:p>
            <a:pPr algn="l">
              <a:lnSpc>
                <a:spcPct val="80000"/>
              </a:lnSpc>
              <a:spcBef>
                <a:spcPct val="20000"/>
              </a:spcBef>
              <a:buClr>
                <a:schemeClr val="hlink"/>
              </a:buClr>
              <a:buFont typeface="Wingdings" pitchFamily="2" charset="2"/>
              <a:buNone/>
              <a:defRPr/>
            </a:pPr>
            <a:r>
              <a:rPr lang="ru-RU" b="0" dirty="0">
                <a:solidFill>
                  <a:srgbClr val="000000"/>
                </a:solidFill>
              </a:rPr>
              <a:t>Подушечные лавы возникают в подводных условиях при слабой интенсивности трещинных излияний высокотемпературной базальтовой магмы. В этой обстановке каждая порция лавы за счет сил поверхностного натяжения оформляется в отдельную каплю. Подушки быстро остывают от поверхности к центру, поэтому имеют зональное строение: "корки", зоны закалки, концентрическое расположение миндалин и т.д. </a:t>
            </a:r>
          </a:p>
          <a:p>
            <a:pPr algn="l">
              <a:lnSpc>
                <a:spcPct val="80000"/>
              </a:lnSpc>
              <a:spcBef>
                <a:spcPct val="20000"/>
              </a:spcBef>
              <a:buClr>
                <a:schemeClr val="hlink"/>
              </a:buClr>
              <a:buFont typeface="Wingdings" pitchFamily="2" charset="2"/>
              <a:buNone/>
              <a:defRPr/>
            </a:pPr>
            <a:r>
              <a:rPr lang="ru-RU" b="0" dirty="0" err="1">
                <a:solidFill>
                  <a:srgbClr val="000000"/>
                </a:solidFill>
              </a:rPr>
              <a:t>Межподушечное</a:t>
            </a:r>
            <a:r>
              <a:rPr lang="ru-RU" b="0" dirty="0">
                <a:solidFill>
                  <a:srgbClr val="000000"/>
                </a:solidFill>
              </a:rPr>
              <a:t> пространство заполняется </a:t>
            </a:r>
            <a:r>
              <a:rPr lang="ru-RU" b="0" dirty="0" err="1">
                <a:solidFill>
                  <a:srgbClr val="000000"/>
                </a:solidFill>
              </a:rPr>
              <a:t>гиалокластитами</a:t>
            </a:r>
            <a:r>
              <a:rPr lang="ru-RU" b="0" dirty="0">
                <a:solidFill>
                  <a:srgbClr val="000000"/>
                </a:solidFill>
              </a:rPr>
              <a:t> или </a:t>
            </a:r>
            <a:r>
              <a:rPr lang="ru-RU" b="0" dirty="0" err="1" smtClean="0">
                <a:solidFill>
                  <a:srgbClr val="000000"/>
                </a:solidFill>
              </a:rPr>
              <a:t>яшмоидами</a:t>
            </a:r>
            <a:r>
              <a:rPr lang="ru-RU" b="0" dirty="0" smtClean="0">
                <a:solidFill>
                  <a:srgbClr val="000000"/>
                </a:solidFill>
              </a:rPr>
              <a:t>.</a:t>
            </a:r>
            <a:r>
              <a:rPr lang="ru-RU" b="0" dirty="0" smtClean="0">
                <a:solidFill>
                  <a:srgbClr val="000000"/>
                </a:solidFill>
                <a:effectLst>
                  <a:outerShdw blurRad="38100" dist="38100" dir="2700000" algn="tl">
                    <a:srgbClr val="FFFFFF"/>
                  </a:outerShdw>
                </a:effectLst>
                <a:latin typeface="Arial" charset="0"/>
              </a:rPr>
              <a:t> </a:t>
            </a:r>
            <a:endParaRPr lang="ru-RU" b="0" dirty="0">
              <a:solidFill>
                <a:srgbClr val="000000"/>
              </a:solidFill>
              <a:effectLst>
                <a:outerShdw blurRad="38100" dist="38100" dir="2700000" algn="tl">
                  <a:srgbClr val="FFFFFF"/>
                </a:outerShdw>
              </a:effectLst>
              <a:latin typeface="Arial" charset="0"/>
            </a:endParaRPr>
          </a:p>
        </p:txBody>
      </p:sp>
      <p:sp>
        <p:nvSpPr>
          <p:cNvPr id="47111" name="Rectangle 10"/>
          <p:cNvSpPr>
            <a:spLocks noChangeArrowheads="1"/>
          </p:cNvSpPr>
          <p:nvPr/>
        </p:nvSpPr>
        <p:spPr bwMode="auto">
          <a:xfrm>
            <a:off x="179388" y="2565400"/>
            <a:ext cx="4105275" cy="1701800"/>
          </a:xfrm>
          <a:prstGeom prst="rect">
            <a:avLst/>
          </a:prstGeom>
          <a:noFill/>
          <a:ln w="9525">
            <a:noFill/>
            <a:miter lim="800000"/>
            <a:headEnd/>
            <a:tailEnd/>
          </a:ln>
        </p:spPr>
        <p:txBody>
          <a:bodyPr>
            <a:spAutoFit/>
          </a:bodyPr>
          <a:lstStyle/>
          <a:p>
            <a:pPr algn="r">
              <a:lnSpc>
                <a:spcPct val="80000"/>
              </a:lnSpc>
            </a:pPr>
            <a:r>
              <a:rPr lang="ru-RU" b="0">
                <a:solidFill>
                  <a:srgbClr val="000000"/>
                </a:solidFill>
              </a:rPr>
              <a:t>Форма подушек во многом зависит от морфологии подстилающей поверхности, верхние подушки «затекают» в пространство между нижними, крупные подушки могут «облекать» мелкие нижние и т.д.</a:t>
            </a:r>
          </a:p>
        </p:txBody>
      </p:sp>
      <p:sp>
        <p:nvSpPr>
          <p:cNvPr id="47112" name="Text Box 11"/>
          <p:cNvSpPr txBox="1">
            <a:spLocks noChangeArrowheads="1"/>
          </p:cNvSpPr>
          <p:nvPr/>
        </p:nvSpPr>
        <p:spPr bwMode="auto">
          <a:xfrm>
            <a:off x="396875" y="5013325"/>
            <a:ext cx="935038" cy="236538"/>
          </a:xfrm>
          <a:prstGeom prst="rect">
            <a:avLst/>
          </a:prstGeom>
          <a:solidFill>
            <a:srgbClr val="EAEAEA"/>
          </a:solidFill>
          <a:ln w="19050" algn="ctr">
            <a:solidFill>
              <a:srgbClr val="EAEAEA"/>
            </a:solidFill>
            <a:miter lim="800000"/>
            <a:headEnd/>
            <a:tailEnd/>
          </a:ln>
        </p:spPr>
        <p:txBody>
          <a:bodyPr lIns="18000" tIns="10800" rIns="18000" bIns="10800">
            <a:spAutoFit/>
          </a:bodyPr>
          <a:lstStyle/>
          <a:p>
            <a:pPr>
              <a:lnSpc>
                <a:spcPct val="80000"/>
              </a:lnSpc>
            </a:pPr>
            <a:r>
              <a:rPr lang="ru-RU" sz="1600">
                <a:solidFill>
                  <a:srgbClr val="000000"/>
                </a:solidFill>
              </a:rPr>
              <a:t>Каравай</a:t>
            </a:r>
          </a:p>
        </p:txBody>
      </p:sp>
      <p:sp>
        <p:nvSpPr>
          <p:cNvPr id="47113" name="Text Box 12"/>
          <p:cNvSpPr txBox="1">
            <a:spLocks noChangeArrowheads="1"/>
          </p:cNvSpPr>
          <p:nvPr/>
        </p:nvSpPr>
        <p:spPr bwMode="auto">
          <a:xfrm>
            <a:off x="3203575" y="4941888"/>
            <a:ext cx="863600" cy="236537"/>
          </a:xfrm>
          <a:prstGeom prst="rect">
            <a:avLst/>
          </a:prstGeom>
          <a:solidFill>
            <a:srgbClr val="EAEAEA"/>
          </a:solidFill>
          <a:ln w="19050" algn="ctr">
            <a:solidFill>
              <a:srgbClr val="EAEAEA"/>
            </a:solidFill>
            <a:miter lim="800000"/>
            <a:headEnd/>
            <a:tailEnd/>
          </a:ln>
        </p:spPr>
        <p:txBody>
          <a:bodyPr lIns="18000" tIns="10800" rIns="18000" bIns="10800">
            <a:spAutoFit/>
          </a:bodyPr>
          <a:lstStyle/>
          <a:p>
            <a:pPr>
              <a:lnSpc>
                <a:spcPct val="80000"/>
              </a:lnSpc>
            </a:pPr>
            <a:r>
              <a:rPr lang="ru-RU" sz="1600">
                <a:solidFill>
                  <a:srgbClr val="000000"/>
                </a:solidFill>
              </a:rPr>
              <a:t>Матрац</a:t>
            </a:r>
          </a:p>
        </p:txBody>
      </p:sp>
      <p:sp>
        <p:nvSpPr>
          <p:cNvPr id="47114" name="Text Box 13"/>
          <p:cNvSpPr txBox="1">
            <a:spLocks noChangeArrowheads="1"/>
          </p:cNvSpPr>
          <p:nvPr/>
        </p:nvSpPr>
        <p:spPr bwMode="auto">
          <a:xfrm>
            <a:off x="1836738" y="5713413"/>
            <a:ext cx="863600" cy="236537"/>
          </a:xfrm>
          <a:prstGeom prst="rect">
            <a:avLst/>
          </a:prstGeom>
          <a:solidFill>
            <a:srgbClr val="EAEAEA"/>
          </a:solidFill>
          <a:ln w="19050" algn="ctr">
            <a:solidFill>
              <a:srgbClr val="EAEAEA"/>
            </a:solidFill>
            <a:miter lim="800000"/>
            <a:headEnd/>
            <a:tailEnd/>
          </a:ln>
        </p:spPr>
        <p:txBody>
          <a:bodyPr lIns="18000" tIns="10800" rIns="18000" bIns="10800">
            <a:spAutoFit/>
          </a:bodyPr>
          <a:lstStyle/>
          <a:p>
            <a:pPr>
              <a:lnSpc>
                <a:spcPct val="80000"/>
              </a:lnSpc>
            </a:pPr>
            <a:r>
              <a:rPr lang="ru-RU" sz="1600">
                <a:solidFill>
                  <a:srgbClr val="000000"/>
                </a:solidFill>
              </a:rPr>
              <a:t>Баллон</a:t>
            </a:r>
          </a:p>
        </p:txBody>
      </p:sp>
      <p:sp>
        <p:nvSpPr>
          <p:cNvPr id="47115" name="Text Box 14"/>
          <p:cNvSpPr txBox="1">
            <a:spLocks noChangeArrowheads="1"/>
          </p:cNvSpPr>
          <p:nvPr/>
        </p:nvSpPr>
        <p:spPr bwMode="auto">
          <a:xfrm>
            <a:off x="395288" y="6288088"/>
            <a:ext cx="935037" cy="236537"/>
          </a:xfrm>
          <a:prstGeom prst="rect">
            <a:avLst/>
          </a:prstGeom>
          <a:solidFill>
            <a:srgbClr val="EAEAEA"/>
          </a:solidFill>
          <a:ln w="19050" algn="ctr">
            <a:solidFill>
              <a:srgbClr val="EAEAEA"/>
            </a:solidFill>
            <a:miter lim="800000"/>
            <a:headEnd/>
            <a:tailEnd/>
          </a:ln>
        </p:spPr>
        <p:txBody>
          <a:bodyPr lIns="18000" tIns="10800" rIns="18000" bIns="10800">
            <a:spAutoFit/>
          </a:bodyPr>
          <a:lstStyle/>
          <a:p>
            <a:pPr>
              <a:lnSpc>
                <a:spcPct val="80000"/>
              </a:lnSpc>
            </a:pPr>
            <a:r>
              <a:rPr lang="ru-RU" sz="1600">
                <a:solidFill>
                  <a:srgbClr val="000000"/>
                </a:solidFill>
              </a:rPr>
              <a:t>Буханка</a:t>
            </a:r>
          </a:p>
        </p:txBody>
      </p:sp>
      <p:sp>
        <p:nvSpPr>
          <p:cNvPr id="47116" name="Text Box 15"/>
          <p:cNvSpPr txBox="1">
            <a:spLocks noChangeArrowheads="1"/>
          </p:cNvSpPr>
          <p:nvPr/>
        </p:nvSpPr>
        <p:spPr bwMode="auto">
          <a:xfrm>
            <a:off x="2916238" y="6288088"/>
            <a:ext cx="1871662" cy="236537"/>
          </a:xfrm>
          <a:prstGeom prst="rect">
            <a:avLst/>
          </a:prstGeom>
          <a:solidFill>
            <a:srgbClr val="EAEAEA"/>
          </a:solidFill>
          <a:ln w="19050" algn="ctr">
            <a:solidFill>
              <a:srgbClr val="EAEAEA"/>
            </a:solidFill>
            <a:miter lim="800000"/>
            <a:headEnd/>
            <a:tailEnd/>
          </a:ln>
        </p:spPr>
        <p:txBody>
          <a:bodyPr lIns="18000" tIns="10800" rIns="18000" bIns="10800">
            <a:spAutoFit/>
          </a:bodyPr>
          <a:lstStyle/>
          <a:p>
            <a:pPr>
              <a:lnSpc>
                <a:spcPct val="80000"/>
              </a:lnSpc>
            </a:pPr>
            <a:r>
              <a:rPr lang="ru-RU" sz="1600">
                <a:solidFill>
                  <a:srgbClr val="000000"/>
                </a:solidFill>
              </a:rPr>
              <a:t>Плоско-выпуклая</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0" name="Picture 12" descr="B614941"/>
          <p:cNvPicPr>
            <a:picLocks noChangeAspect="1" noChangeArrowheads="1"/>
          </p:cNvPicPr>
          <p:nvPr/>
        </p:nvPicPr>
        <p:blipFill>
          <a:blip r:embed="rId2" cstate="print">
            <a:lum contrast="18000"/>
          </a:blip>
          <a:srcRect/>
          <a:stretch>
            <a:fillRect/>
          </a:stretch>
        </p:blipFill>
        <p:spPr bwMode="auto">
          <a:xfrm>
            <a:off x="3492500" y="0"/>
            <a:ext cx="5651500" cy="3302000"/>
          </a:xfrm>
          <a:prstGeom prst="rect">
            <a:avLst/>
          </a:prstGeom>
          <a:noFill/>
          <a:ln w="19050">
            <a:solidFill>
              <a:srgbClr val="000000"/>
            </a:solidFill>
            <a:miter lim="800000"/>
            <a:headEnd/>
            <a:tailEnd/>
          </a:ln>
        </p:spPr>
      </p:pic>
      <p:pic>
        <p:nvPicPr>
          <p:cNvPr id="48131" name="Picture 27" descr="IMG_0253"/>
          <p:cNvPicPr>
            <a:picLocks noChangeAspect="1" noChangeArrowheads="1"/>
          </p:cNvPicPr>
          <p:nvPr/>
        </p:nvPicPr>
        <p:blipFill>
          <a:blip r:embed="rId3" cstate="print">
            <a:lum contrast="24000"/>
          </a:blip>
          <a:srcRect/>
          <a:stretch>
            <a:fillRect/>
          </a:stretch>
        </p:blipFill>
        <p:spPr bwMode="auto">
          <a:xfrm>
            <a:off x="0" y="2735263"/>
            <a:ext cx="5003800" cy="4122737"/>
          </a:xfrm>
          <a:prstGeom prst="rect">
            <a:avLst/>
          </a:prstGeom>
          <a:noFill/>
          <a:ln w="9525">
            <a:solidFill>
              <a:srgbClr val="000000"/>
            </a:solidFill>
            <a:miter lim="800000"/>
            <a:headEnd/>
            <a:tailEnd/>
          </a:ln>
        </p:spPr>
      </p:pic>
      <p:sp>
        <p:nvSpPr>
          <p:cNvPr id="48132" name="Text Box 8"/>
          <p:cNvSpPr txBox="1">
            <a:spLocks noChangeArrowheads="1"/>
          </p:cNvSpPr>
          <p:nvPr/>
        </p:nvSpPr>
        <p:spPr bwMode="auto">
          <a:xfrm>
            <a:off x="5940425" y="3098800"/>
            <a:ext cx="2952750" cy="617538"/>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nSpc>
                <a:spcPct val="80000"/>
              </a:lnSpc>
            </a:pPr>
            <a:r>
              <a:rPr lang="ru-RU" sz="1600">
                <a:solidFill>
                  <a:srgbClr val="000000"/>
                </a:solidFill>
              </a:rPr>
              <a:t>Подушечные лавы баллонного типа. Верхний девон. Ю. Урал (Фото Н.В. Правиковой)</a:t>
            </a:r>
          </a:p>
        </p:txBody>
      </p:sp>
      <p:sp>
        <p:nvSpPr>
          <p:cNvPr id="48133" name="Text Box 13"/>
          <p:cNvSpPr txBox="1">
            <a:spLocks noChangeArrowheads="1"/>
          </p:cNvSpPr>
          <p:nvPr/>
        </p:nvSpPr>
        <p:spPr bwMode="auto">
          <a:xfrm>
            <a:off x="4787900" y="4437063"/>
            <a:ext cx="2376488" cy="617537"/>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gn="l">
              <a:lnSpc>
                <a:spcPct val="80000"/>
              </a:lnSpc>
            </a:pPr>
            <a:r>
              <a:rPr lang="ru-RU" sz="1600">
                <a:solidFill>
                  <a:srgbClr val="000000"/>
                </a:solidFill>
              </a:rPr>
              <a:t>Подушки грибообразного (балонного) типа. Средний ордовик. Ю. Урал</a:t>
            </a:r>
          </a:p>
        </p:txBody>
      </p:sp>
      <p:sp>
        <p:nvSpPr>
          <p:cNvPr id="729102" name="AutoShape 14"/>
          <p:cNvSpPr>
            <a:spLocks noChangeArrowheads="1"/>
          </p:cNvSpPr>
          <p:nvPr/>
        </p:nvSpPr>
        <p:spPr bwMode="auto">
          <a:xfrm rot="9955044">
            <a:off x="1260475" y="4867275"/>
            <a:ext cx="1511300" cy="360363"/>
          </a:xfrm>
          <a:custGeom>
            <a:avLst/>
            <a:gdLst>
              <a:gd name="T0" fmla="*/ 79306523 w 21600"/>
              <a:gd name="T1" fmla="*/ 0 h 21600"/>
              <a:gd name="T2" fmla="*/ 0 w 21600"/>
              <a:gd name="T3" fmla="*/ 3006061 h 21600"/>
              <a:gd name="T4" fmla="*/ 79306523 w 21600"/>
              <a:gd name="T5" fmla="*/ 6012106 h 21600"/>
              <a:gd name="T6" fmla="*/ 105742019 w 21600"/>
              <a:gd name="T7" fmla="*/ 3006061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alpha val="59999"/>
            </a:srgbClr>
          </a:solidFill>
          <a:ln w="28575" algn="ctr">
            <a:solidFill>
              <a:schemeClr val="tx1"/>
            </a:solidFill>
            <a:miter lim="800000"/>
            <a:headEnd/>
            <a:tailEnd/>
          </a:ln>
        </p:spPr>
        <p:txBody>
          <a:bodyPr wrap="none" anchor="ctr"/>
          <a:lstStyle/>
          <a:p>
            <a:endParaRPr lang="ru-RU"/>
          </a:p>
        </p:txBody>
      </p:sp>
      <p:sp>
        <p:nvSpPr>
          <p:cNvPr id="729103" name="AutoShape 15"/>
          <p:cNvSpPr>
            <a:spLocks noChangeArrowheads="1"/>
          </p:cNvSpPr>
          <p:nvPr/>
        </p:nvSpPr>
        <p:spPr bwMode="auto">
          <a:xfrm rot="2918610">
            <a:off x="5003007" y="1413668"/>
            <a:ext cx="1511300" cy="360363"/>
          </a:xfrm>
          <a:custGeom>
            <a:avLst/>
            <a:gdLst>
              <a:gd name="T0" fmla="*/ 79306523 w 21600"/>
              <a:gd name="T1" fmla="*/ 0 h 21600"/>
              <a:gd name="T2" fmla="*/ 0 w 21600"/>
              <a:gd name="T3" fmla="*/ 3006061 h 21600"/>
              <a:gd name="T4" fmla="*/ 79306523 w 21600"/>
              <a:gd name="T5" fmla="*/ 6012106 h 21600"/>
              <a:gd name="T6" fmla="*/ 105742019 w 21600"/>
              <a:gd name="T7" fmla="*/ 3006061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alpha val="59999"/>
            </a:srgbClr>
          </a:solidFill>
          <a:ln w="28575" algn="ctr">
            <a:solidFill>
              <a:schemeClr val="tx1"/>
            </a:solidFill>
            <a:miter lim="800000"/>
            <a:headEnd/>
            <a:tailEnd/>
          </a:ln>
        </p:spPr>
        <p:txBody>
          <a:bodyPr wrap="none" anchor="ctr"/>
          <a:lstStyle/>
          <a:p>
            <a:endParaRPr lang="ru-RU"/>
          </a:p>
        </p:txBody>
      </p:sp>
      <p:sp>
        <p:nvSpPr>
          <p:cNvPr id="48136" name="Text Box 18"/>
          <p:cNvSpPr txBox="1">
            <a:spLocks noChangeArrowheads="1"/>
          </p:cNvSpPr>
          <p:nvPr/>
        </p:nvSpPr>
        <p:spPr bwMode="auto">
          <a:xfrm>
            <a:off x="250825" y="404813"/>
            <a:ext cx="1103313" cy="366712"/>
          </a:xfrm>
          <a:prstGeom prst="rect">
            <a:avLst/>
          </a:prstGeom>
          <a:noFill/>
          <a:ln w="9525">
            <a:noFill/>
            <a:miter lim="800000"/>
            <a:headEnd/>
            <a:tailEnd/>
          </a:ln>
        </p:spPr>
        <p:txBody>
          <a:bodyPr wrap="none">
            <a:spAutoFit/>
          </a:bodyPr>
          <a:lstStyle/>
          <a:p>
            <a:pPr algn="l"/>
            <a:r>
              <a:rPr lang="ru-RU" sz="1800">
                <a:solidFill>
                  <a:srgbClr val="000000"/>
                </a:solidFill>
                <a:latin typeface="Arial Black" pitchFamily="34" charset="0"/>
              </a:rPr>
              <a:t>Кровля</a:t>
            </a:r>
          </a:p>
        </p:txBody>
      </p:sp>
      <p:sp>
        <p:nvSpPr>
          <p:cNvPr id="48137" name="Text Box 19"/>
          <p:cNvSpPr txBox="1">
            <a:spLocks noChangeArrowheads="1"/>
          </p:cNvSpPr>
          <p:nvPr/>
        </p:nvSpPr>
        <p:spPr bwMode="auto">
          <a:xfrm>
            <a:off x="250825" y="2060575"/>
            <a:ext cx="1341438" cy="366713"/>
          </a:xfrm>
          <a:prstGeom prst="rect">
            <a:avLst/>
          </a:prstGeom>
          <a:noFill/>
          <a:ln w="9525">
            <a:noFill/>
            <a:miter lim="800000"/>
            <a:headEnd/>
            <a:tailEnd/>
          </a:ln>
        </p:spPr>
        <p:txBody>
          <a:bodyPr wrap="none">
            <a:spAutoFit/>
          </a:bodyPr>
          <a:lstStyle/>
          <a:p>
            <a:pPr algn="l"/>
            <a:r>
              <a:rPr lang="ru-RU" sz="1800">
                <a:solidFill>
                  <a:srgbClr val="000000"/>
                </a:solidFill>
                <a:latin typeface="Arial Black" pitchFamily="34" charset="0"/>
              </a:rPr>
              <a:t>Подошва</a:t>
            </a:r>
          </a:p>
        </p:txBody>
      </p:sp>
      <p:pic>
        <p:nvPicPr>
          <p:cNvPr id="48138" name="Picture 21" descr="Типы подушек Шрок"/>
          <p:cNvPicPr>
            <a:picLocks noChangeAspect="1" noChangeArrowheads="1"/>
          </p:cNvPicPr>
          <p:nvPr/>
        </p:nvPicPr>
        <p:blipFill>
          <a:blip r:embed="rId4" cstate="print">
            <a:lum contrast="20000"/>
          </a:blip>
          <a:srcRect/>
          <a:stretch>
            <a:fillRect/>
          </a:stretch>
        </p:blipFill>
        <p:spPr bwMode="auto">
          <a:xfrm>
            <a:off x="393700" y="765175"/>
            <a:ext cx="2952750" cy="1322388"/>
          </a:xfrm>
          <a:prstGeom prst="rect">
            <a:avLst/>
          </a:prstGeom>
          <a:noFill/>
          <a:ln w="19050" algn="ctr">
            <a:solidFill>
              <a:srgbClr val="000000"/>
            </a:solidFill>
            <a:miter lim="800000"/>
            <a:headEnd/>
            <a:tailEnd/>
          </a:ln>
        </p:spPr>
      </p:pic>
      <p:sp>
        <p:nvSpPr>
          <p:cNvPr id="48139" name="Text Box 28"/>
          <p:cNvSpPr txBox="1">
            <a:spLocks noChangeArrowheads="1"/>
          </p:cNvSpPr>
          <p:nvPr/>
        </p:nvSpPr>
        <p:spPr bwMode="auto">
          <a:xfrm>
            <a:off x="1403350" y="1125538"/>
            <a:ext cx="215900" cy="279400"/>
          </a:xfrm>
          <a:prstGeom prst="rect">
            <a:avLst/>
          </a:prstGeom>
          <a:solidFill>
            <a:srgbClr val="EAEAEA"/>
          </a:solidFill>
          <a:ln w="12700">
            <a:solidFill>
              <a:srgbClr val="000000"/>
            </a:solidFill>
            <a:miter lim="800000"/>
            <a:headEnd/>
            <a:tailEnd/>
          </a:ln>
        </p:spPr>
        <p:txBody>
          <a:bodyPr lIns="18000" tIns="10800" rIns="18000" bIns="10800">
            <a:spAutoFit/>
          </a:bodyPr>
          <a:lstStyle/>
          <a:p>
            <a:r>
              <a:rPr lang="ru-RU" sz="1600">
                <a:solidFill>
                  <a:srgbClr val="000000"/>
                </a:solidFill>
                <a:latin typeface="Arial Black" pitchFamily="34" charset="0"/>
              </a:rPr>
              <a:t>!</a:t>
            </a:r>
          </a:p>
        </p:txBody>
      </p:sp>
      <p:sp>
        <p:nvSpPr>
          <p:cNvPr id="48140" name="Text Box 29"/>
          <p:cNvSpPr txBox="1">
            <a:spLocks noChangeArrowheads="1"/>
          </p:cNvSpPr>
          <p:nvPr/>
        </p:nvSpPr>
        <p:spPr bwMode="auto">
          <a:xfrm>
            <a:off x="107950" y="2781300"/>
            <a:ext cx="287338" cy="641350"/>
          </a:xfrm>
          <a:prstGeom prst="rect">
            <a:avLst/>
          </a:prstGeom>
          <a:solidFill>
            <a:schemeClr val="tx1"/>
          </a:solidFill>
          <a:ln w="9525">
            <a:solidFill>
              <a:srgbClr val="000000"/>
            </a:solidFill>
            <a:miter lim="800000"/>
            <a:headEnd/>
            <a:tailEnd/>
          </a:ln>
        </p:spPr>
        <p:txBody>
          <a:bodyPr lIns="18000" tIns="10800" rIns="18000" bIns="10800">
            <a:spAutoFit/>
          </a:bodyPr>
          <a:lstStyle/>
          <a:p>
            <a:pPr>
              <a:spcBef>
                <a:spcPct val="50000"/>
              </a:spcBef>
            </a:pPr>
            <a:r>
              <a:rPr lang="ru-RU" sz="4000">
                <a:solidFill>
                  <a:srgbClr val="FF3300"/>
                </a:solidFill>
                <a:latin typeface="Impact" pitchFamily="34" charset="0"/>
              </a:rPr>
              <a:t>!</a:t>
            </a:r>
          </a:p>
        </p:txBody>
      </p:sp>
      <p:sp>
        <p:nvSpPr>
          <p:cNvPr id="48141" name="Text Box 30"/>
          <p:cNvSpPr txBox="1">
            <a:spLocks noChangeArrowheads="1"/>
          </p:cNvSpPr>
          <p:nvPr/>
        </p:nvSpPr>
        <p:spPr bwMode="auto">
          <a:xfrm>
            <a:off x="6372225" y="5516563"/>
            <a:ext cx="1944688" cy="815975"/>
          </a:xfrm>
          <a:prstGeom prst="rect">
            <a:avLst/>
          </a:prstGeom>
          <a:solidFill>
            <a:schemeClr val="tx1"/>
          </a:solidFill>
          <a:ln w="38100" cmpd="dbl" algn="ctr">
            <a:solidFill>
              <a:srgbClr val="FF0000"/>
            </a:solidFill>
            <a:miter lim="800000"/>
            <a:headEnd/>
            <a:tailEnd/>
          </a:ln>
        </p:spPr>
        <p:txBody>
          <a:bodyPr lIns="18000" rIns="18000">
            <a:spAutoFit/>
          </a:bodyPr>
          <a:lstStyle/>
          <a:p>
            <a:pPr>
              <a:lnSpc>
                <a:spcPct val="75000"/>
              </a:lnSpc>
            </a:pPr>
            <a:r>
              <a:rPr lang="ru-RU" sz="2000">
                <a:solidFill>
                  <a:srgbClr val="000000"/>
                </a:solidFill>
              </a:rPr>
              <a:t>Где подошва, а где кровля потоков?</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91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9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102" grpId="0" animBg="1"/>
      <p:bldP spid="729103"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4" name="Picture 23" descr="PA020026"/>
          <p:cNvPicPr>
            <a:picLocks noChangeAspect="1" noChangeArrowheads="1"/>
          </p:cNvPicPr>
          <p:nvPr/>
        </p:nvPicPr>
        <p:blipFill>
          <a:blip r:embed="rId2" cstate="print">
            <a:lum bright="-12000" contrast="48000"/>
          </a:blip>
          <a:srcRect/>
          <a:stretch>
            <a:fillRect/>
          </a:stretch>
        </p:blipFill>
        <p:spPr bwMode="auto">
          <a:xfrm>
            <a:off x="1403350" y="979488"/>
            <a:ext cx="7681913" cy="5748337"/>
          </a:xfrm>
          <a:prstGeom prst="rect">
            <a:avLst/>
          </a:prstGeom>
          <a:noFill/>
          <a:ln w="12700">
            <a:solidFill>
              <a:srgbClr val="000000"/>
            </a:solidFill>
            <a:miter lim="800000"/>
            <a:headEnd/>
            <a:tailEnd/>
          </a:ln>
        </p:spPr>
      </p:pic>
      <p:sp>
        <p:nvSpPr>
          <p:cNvPr id="49155" name="Text Box 3"/>
          <p:cNvSpPr txBox="1">
            <a:spLocks noChangeArrowheads="1"/>
          </p:cNvSpPr>
          <p:nvPr/>
        </p:nvSpPr>
        <p:spPr bwMode="auto">
          <a:xfrm>
            <a:off x="4572000" y="692150"/>
            <a:ext cx="4032250" cy="422275"/>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nSpc>
                <a:spcPct val="80000"/>
              </a:lnSpc>
            </a:pPr>
            <a:r>
              <a:rPr lang="ru-RU" sz="1600">
                <a:solidFill>
                  <a:srgbClr val="000000"/>
                </a:solidFill>
              </a:rPr>
              <a:t>Подушки типа "каравай" (1), "булка" (2), </a:t>
            </a:r>
          </a:p>
          <a:p>
            <a:pPr>
              <a:lnSpc>
                <a:spcPct val="80000"/>
              </a:lnSpc>
            </a:pPr>
            <a:r>
              <a:rPr lang="ru-RU" sz="1600">
                <a:solidFill>
                  <a:srgbClr val="000000"/>
                </a:solidFill>
              </a:rPr>
              <a:t>плоско-выпуклая (3). Средний девон. Ю. Урал</a:t>
            </a:r>
          </a:p>
        </p:txBody>
      </p:sp>
      <p:pic>
        <p:nvPicPr>
          <p:cNvPr id="49156" name="Picture 4" descr="Типы подушек Шрок"/>
          <p:cNvPicPr>
            <a:picLocks noChangeAspect="1" noChangeArrowheads="1"/>
          </p:cNvPicPr>
          <p:nvPr/>
        </p:nvPicPr>
        <p:blipFill>
          <a:blip r:embed="rId3" cstate="print">
            <a:lum contrast="20000"/>
          </a:blip>
          <a:srcRect/>
          <a:stretch>
            <a:fillRect/>
          </a:stretch>
        </p:blipFill>
        <p:spPr bwMode="auto">
          <a:xfrm>
            <a:off x="34925" y="44450"/>
            <a:ext cx="4103688" cy="1835150"/>
          </a:xfrm>
          <a:prstGeom prst="rect">
            <a:avLst/>
          </a:prstGeom>
          <a:noFill/>
          <a:ln w="19050" algn="ctr">
            <a:solidFill>
              <a:srgbClr val="000000"/>
            </a:solidFill>
            <a:miter lim="800000"/>
            <a:headEnd/>
            <a:tailEnd/>
          </a:ln>
        </p:spPr>
      </p:pic>
      <p:sp>
        <p:nvSpPr>
          <p:cNvPr id="754693" name="AutoShape 5"/>
          <p:cNvSpPr>
            <a:spLocks noChangeArrowheads="1"/>
          </p:cNvSpPr>
          <p:nvPr/>
        </p:nvSpPr>
        <p:spPr bwMode="auto">
          <a:xfrm rot="-4004930">
            <a:off x="4716463" y="3213100"/>
            <a:ext cx="1512887" cy="360363"/>
          </a:xfrm>
          <a:custGeom>
            <a:avLst/>
            <a:gdLst>
              <a:gd name="T0" fmla="*/ 79473151 w 21600"/>
              <a:gd name="T1" fmla="*/ 0 h 21600"/>
              <a:gd name="T2" fmla="*/ 0 w 21600"/>
              <a:gd name="T3" fmla="*/ 3006061 h 21600"/>
              <a:gd name="T4" fmla="*/ 79473151 w 21600"/>
              <a:gd name="T5" fmla="*/ 6012106 h 21600"/>
              <a:gd name="T6" fmla="*/ 105964213 w 21600"/>
              <a:gd name="T7" fmla="*/ 3006061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alpha val="59999"/>
            </a:srgbClr>
          </a:solidFill>
          <a:ln w="28575">
            <a:solidFill>
              <a:schemeClr val="tx1"/>
            </a:solidFill>
            <a:miter lim="800000"/>
            <a:headEnd/>
            <a:tailEnd/>
          </a:ln>
        </p:spPr>
        <p:txBody>
          <a:bodyPr wrap="none" anchor="ctr"/>
          <a:lstStyle/>
          <a:p>
            <a:endParaRPr lang="ru-RU"/>
          </a:p>
        </p:txBody>
      </p:sp>
      <p:sp>
        <p:nvSpPr>
          <p:cNvPr id="49158" name="Text Box 13"/>
          <p:cNvSpPr txBox="1">
            <a:spLocks noChangeArrowheads="1"/>
          </p:cNvSpPr>
          <p:nvPr/>
        </p:nvSpPr>
        <p:spPr bwMode="auto">
          <a:xfrm>
            <a:off x="5508625" y="1773238"/>
            <a:ext cx="366713" cy="409575"/>
          </a:xfrm>
          <a:prstGeom prst="rect">
            <a:avLst/>
          </a:prstGeom>
          <a:solidFill>
            <a:srgbClr val="EAEAEA"/>
          </a:solidFill>
          <a:ln w="12700">
            <a:solidFill>
              <a:srgbClr val="000000"/>
            </a:solidFill>
            <a:miter lim="800000"/>
            <a:headEnd/>
            <a:tailEnd/>
          </a:ln>
        </p:spPr>
        <p:txBody>
          <a:bodyPr wrap="none">
            <a:spAutoFit/>
          </a:bodyPr>
          <a:lstStyle/>
          <a:p>
            <a:pPr algn="l"/>
            <a:r>
              <a:rPr lang="ru-RU" sz="2000">
                <a:solidFill>
                  <a:srgbClr val="000000"/>
                </a:solidFill>
                <a:latin typeface="Arial Black" pitchFamily="34" charset="0"/>
              </a:rPr>
              <a:t>3</a:t>
            </a:r>
          </a:p>
        </p:txBody>
      </p:sp>
      <p:sp>
        <p:nvSpPr>
          <p:cNvPr id="49159" name="Text Box 12"/>
          <p:cNvSpPr txBox="1">
            <a:spLocks noChangeArrowheads="1"/>
          </p:cNvSpPr>
          <p:nvPr/>
        </p:nvSpPr>
        <p:spPr bwMode="auto">
          <a:xfrm>
            <a:off x="4716463" y="4221163"/>
            <a:ext cx="366712" cy="409575"/>
          </a:xfrm>
          <a:prstGeom prst="rect">
            <a:avLst/>
          </a:prstGeom>
          <a:solidFill>
            <a:srgbClr val="EAEAEA"/>
          </a:solidFill>
          <a:ln w="12700">
            <a:solidFill>
              <a:srgbClr val="000000"/>
            </a:solidFill>
            <a:miter lim="800000"/>
            <a:headEnd/>
            <a:tailEnd/>
          </a:ln>
        </p:spPr>
        <p:txBody>
          <a:bodyPr wrap="none">
            <a:spAutoFit/>
          </a:bodyPr>
          <a:lstStyle/>
          <a:p>
            <a:pPr algn="l"/>
            <a:r>
              <a:rPr lang="ru-RU" sz="2000">
                <a:solidFill>
                  <a:srgbClr val="000000"/>
                </a:solidFill>
                <a:latin typeface="Arial Black" pitchFamily="34" charset="0"/>
              </a:rPr>
              <a:t>2</a:t>
            </a:r>
          </a:p>
        </p:txBody>
      </p:sp>
      <p:sp>
        <p:nvSpPr>
          <p:cNvPr id="49160" name="Text Box 11"/>
          <p:cNvSpPr txBox="1">
            <a:spLocks noChangeArrowheads="1"/>
          </p:cNvSpPr>
          <p:nvPr/>
        </p:nvSpPr>
        <p:spPr bwMode="auto">
          <a:xfrm>
            <a:off x="4427538" y="3068638"/>
            <a:ext cx="366712" cy="409575"/>
          </a:xfrm>
          <a:prstGeom prst="rect">
            <a:avLst/>
          </a:prstGeom>
          <a:solidFill>
            <a:srgbClr val="EAEAEA"/>
          </a:solidFill>
          <a:ln w="12700">
            <a:solidFill>
              <a:srgbClr val="000000"/>
            </a:solidFill>
            <a:miter lim="800000"/>
            <a:headEnd/>
            <a:tailEnd/>
          </a:ln>
        </p:spPr>
        <p:txBody>
          <a:bodyPr wrap="none">
            <a:spAutoFit/>
          </a:bodyPr>
          <a:lstStyle/>
          <a:p>
            <a:pPr algn="l"/>
            <a:r>
              <a:rPr lang="ru-RU" sz="2000">
                <a:solidFill>
                  <a:srgbClr val="000000"/>
                </a:solidFill>
                <a:latin typeface="Arial Black" pitchFamily="34" charset="0"/>
              </a:rPr>
              <a:t>1</a:t>
            </a:r>
          </a:p>
        </p:txBody>
      </p:sp>
      <p:sp>
        <p:nvSpPr>
          <p:cNvPr id="49161" name="Text Box 24"/>
          <p:cNvSpPr txBox="1">
            <a:spLocks noChangeArrowheads="1"/>
          </p:cNvSpPr>
          <p:nvPr/>
        </p:nvSpPr>
        <p:spPr bwMode="auto">
          <a:xfrm>
            <a:off x="1116013" y="188913"/>
            <a:ext cx="360362" cy="349250"/>
          </a:xfrm>
          <a:prstGeom prst="rect">
            <a:avLst/>
          </a:prstGeom>
          <a:solidFill>
            <a:srgbClr val="EAEAEA"/>
          </a:solidFill>
          <a:ln w="12700">
            <a:solidFill>
              <a:srgbClr val="000000"/>
            </a:solidFill>
            <a:miter lim="800000"/>
            <a:headEnd/>
            <a:tailEnd/>
          </a:ln>
        </p:spPr>
        <p:txBody>
          <a:bodyPr>
            <a:spAutoFit/>
          </a:bodyPr>
          <a:lstStyle/>
          <a:p>
            <a:pPr algn="l"/>
            <a:r>
              <a:rPr lang="ru-RU" sz="1600">
                <a:solidFill>
                  <a:srgbClr val="000000"/>
                </a:solidFill>
                <a:latin typeface="Arial Black" pitchFamily="34" charset="0"/>
              </a:rPr>
              <a:t>1</a:t>
            </a:r>
          </a:p>
        </p:txBody>
      </p:sp>
      <p:sp>
        <p:nvSpPr>
          <p:cNvPr id="49162" name="Text Box 26"/>
          <p:cNvSpPr txBox="1">
            <a:spLocks noChangeArrowheads="1"/>
          </p:cNvSpPr>
          <p:nvPr/>
        </p:nvSpPr>
        <p:spPr bwMode="auto">
          <a:xfrm>
            <a:off x="1042988" y="1268413"/>
            <a:ext cx="360362" cy="349250"/>
          </a:xfrm>
          <a:prstGeom prst="rect">
            <a:avLst/>
          </a:prstGeom>
          <a:solidFill>
            <a:srgbClr val="EAEAEA"/>
          </a:solidFill>
          <a:ln w="12700">
            <a:solidFill>
              <a:srgbClr val="000000"/>
            </a:solidFill>
            <a:miter lim="800000"/>
            <a:headEnd/>
            <a:tailEnd/>
          </a:ln>
        </p:spPr>
        <p:txBody>
          <a:bodyPr>
            <a:spAutoFit/>
          </a:bodyPr>
          <a:lstStyle/>
          <a:p>
            <a:pPr algn="l"/>
            <a:r>
              <a:rPr lang="ru-RU" sz="1600">
                <a:solidFill>
                  <a:srgbClr val="000000"/>
                </a:solidFill>
                <a:latin typeface="Arial Black" pitchFamily="34" charset="0"/>
              </a:rPr>
              <a:t>2</a:t>
            </a:r>
          </a:p>
        </p:txBody>
      </p:sp>
      <p:sp>
        <p:nvSpPr>
          <p:cNvPr id="49163" name="Text Box 27"/>
          <p:cNvSpPr txBox="1">
            <a:spLocks noChangeArrowheads="1"/>
          </p:cNvSpPr>
          <p:nvPr/>
        </p:nvSpPr>
        <p:spPr bwMode="auto">
          <a:xfrm>
            <a:off x="3708400" y="1052513"/>
            <a:ext cx="360363" cy="349250"/>
          </a:xfrm>
          <a:prstGeom prst="rect">
            <a:avLst/>
          </a:prstGeom>
          <a:solidFill>
            <a:srgbClr val="EAEAEA"/>
          </a:solidFill>
          <a:ln w="12700">
            <a:solidFill>
              <a:srgbClr val="000000"/>
            </a:solidFill>
            <a:miter lim="800000"/>
            <a:headEnd/>
            <a:tailEnd/>
          </a:ln>
        </p:spPr>
        <p:txBody>
          <a:bodyPr>
            <a:spAutoFit/>
          </a:bodyPr>
          <a:lstStyle/>
          <a:p>
            <a:pPr algn="l"/>
            <a:r>
              <a:rPr lang="ru-RU" sz="1600">
                <a:solidFill>
                  <a:srgbClr val="000000"/>
                </a:solidFill>
                <a:latin typeface="Arial Black" pitchFamily="34" charset="0"/>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46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69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IMG_0111.JPG"/>
          <p:cNvPicPr>
            <a:picLocks noChangeAspect="1"/>
          </p:cNvPicPr>
          <p:nvPr/>
        </p:nvPicPr>
        <p:blipFill>
          <a:blip r:embed="rId2" cstate="print">
            <a:lum/>
          </a:blip>
          <a:stretch>
            <a:fillRect/>
          </a:stretch>
        </p:blipFill>
        <p:spPr>
          <a:xfrm>
            <a:off x="0" y="0"/>
            <a:ext cx="5400000" cy="3600000"/>
          </a:xfrm>
          <a:prstGeom prst="rect">
            <a:avLst/>
          </a:prstGeom>
        </p:spPr>
      </p:pic>
      <p:pic>
        <p:nvPicPr>
          <p:cNvPr id="4" name="Рисунок 3" descr="IMG_0113.JPG"/>
          <p:cNvPicPr>
            <a:picLocks noChangeAspect="1"/>
          </p:cNvPicPr>
          <p:nvPr/>
        </p:nvPicPr>
        <p:blipFill>
          <a:blip r:embed="rId3" cstate="print"/>
          <a:stretch>
            <a:fillRect/>
          </a:stretch>
        </p:blipFill>
        <p:spPr>
          <a:xfrm>
            <a:off x="3744000" y="3258000"/>
            <a:ext cx="5400000" cy="36000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3"/>
          <p:cNvSpPr>
            <a:spLocks noGrp="1" noChangeArrowheads="1"/>
          </p:cNvSpPr>
          <p:nvPr>
            <p:ph type="body" idx="1"/>
          </p:nvPr>
        </p:nvSpPr>
        <p:spPr>
          <a:xfrm>
            <a:off x="0" y="0"/>
            <a:ext cx="6948488" cy="676275"/>
          </a:xfrm>
          <a:noFill/>
        </p:spPr>
        <p:txBody>
          <a:bodyPr>
            <a:spAutoFit/>
          </a:bodyPr>
          <a:lstStyle/>
          <a:p>
            <a:pPr eaLnBrk="1" hangingPunct="1">
              <a:lnSpc>
                <a:spcPct val="80000"/>
              </a:lnSpc>
              <a:spcBef>
                <a:spcPct val="0"/>
              </a:spcBef>
              <a:buFont typeface="Wingdings" pitchFamily="2" charset="2"/>
              <a:buNone/>
            </a:pPr>
            <a:r>
              <a:rPr lang="ru-RU" sz="2400" b="1" smtClean="0">
                <a:solidFill>
                  <a:srgbClr val="000000"/>
                </a:solidFill>
                <a:effectLst/>
              </a:rPr>
              <a:t>6. Лавовые "вздутия выжимания" </a:t>
            </a:r>
          </a:p>
          <a:p>
            <a:pPr eaLnBrk="1" hangingPunct="1">
              <a:lnSpc>
                <a:spcPct val="80000"/>
              </a:lnSpc>
              <a:spcBef>
                <a:spcPct val="0"/>
              </a:spcBef>
              <a:buFont typeface="Wingdings" pitchFamily="2" charset="2"/>
              <a:buNone/>
            </a:pPr>
            <a:r>
              <a:rPr lang="ru-RU" sz="2400" b="1" smtClean="0">
                <a:solidFill>
                  <a:srgbClr val="000000"/>
                </a:solidFill>
                <a:effectLst/>
              </a:rPr>
              <a:t>(трубы)</a:t>
            </a:r>
            <a:endParaRPr lang="en-US" sz="2400" b="1" smtClean="0">
              <a:solidFill>
                <a:srgbClr val="000000"/>
              </a:solidFill>
              <a:effectLst/>
            </a:endParaRPr>
          </a:p>
        </p:txBody>
      </p:sp>
      <p:pic>
        <p:nvPicPr>
          <p:cNvPr id="50179" name="Picture 7" descr="Этна Лавовая труба 1"/>
          <p:cNvPicPr>
            <a:picLocks noChangeAspect="1" noChangeArrowheads="1"/>
          </p:cNvPicPr>
          <p:nvPr/>
        </p:nvPicPr>
        <p:blipFill>
          <a:blip r:embed="rId2" cstate="print">
            <a:lum bright="8000" contrast="20000"/>
          </a:blip>
          <a:srcRect/>
          <a:stretch>
            <a:fillRect/>
          </a:stretch>
        </p:blipFill>
        <p:spPr bwMode="auto">
          <a:xfrm>
            <a:off x="5876925" y="2492375"/>
            <a:ext cx="3232150" cy="4319588"/>
          </a:xfrm>
          <a:prstGeom prst="rect">
            <a:avLst/>
          </a:prstGeom>
          <a:noFill/>
          <a:ln w="12700" algn="ctr">
            <a:solidFill>
              <a:srgbClr val="000000"/>
            </a:solidFill>
            <a:miter lim="800000"/>
            <a:headEnd/>
            <a:tailEnd/>
          </a:ln>
        </p:spPr>
      </p:pic>
      <p:pic>
        <p:nvPicPr>
          <p:cNvPr id="736264" name="Picture 8" descr="Этна Лавовая труба 2"/>
          <p:cNvPicPr>
            <a:picLocks noChangeAspect="1" noChangeArrowheads="1"/>
          </p:cNvPicPr>
          <p:nvPr/>
        </p:nvPicPr>
        <p:blipFill>
          <a:blip r:embed="rId3" cstate="print">
            <a:lum contrast="6000"/>
          </a:blip>
          <a:srcRect/>
          <a:stretch>
            <a:fillRect/>
          </a:stretch>
        </p:blipFill>
        <p:spPr bwMode="auto">
          <a:xfrm>
            <a:off x="34925" y="4248150"/>
            <a:ext cx="2392363" cy="2565400"/>
          </a:xfrm>
          <a:prstGeom prst="rect">
            <a:avLst/>
          </a:prstGeom>
          <a:noFill/>
          <a:ln w="12700">
            <a:solidFill>
              <a:srgbClr val="000000"/>
            </a:solidFill>
            <a:miter lim="800000"/>
            <a:headEnd/>
            <a:tailEnd/>
          </a:ln>
        </p:spPr>
      </p:pic>
      <p:pic>
        <p:nvPicPr>
          <p:cNvPr id="736265" name="Picture 9" descr="Этна Лавовая труба 3"/>
          <p:cNvPicPr>
            <a:picLocks noChangeAspect="1" noChangeArrowheads="1"/>
          </p:cNvPicPr>
          <p:nvPr/>
        </p:nvPicPr>
        <p:blipFill>
          <a:blip r:embed="rId4" cstate="print">
            <a:lum bright="10000" contrast="10000"/>
          </a:blip>
          <a:srcRect/>
          <a:stretch>
            <a:fillRect/>
          </a:stretch>
        </p:blipFill>
        <p:spPr bwMode="auto">
          <a:xfrm>
            <a:off x="6084888" y="171450"/>
            <a:ext cx="3003550" cy="2249488"/>
          </a:xfrm>
          <a:prstGeom prst="rect">
            <a:avLst/>
          </a:prstGeom>
          <a:noFill/>
          <a:ln w="12700" algn="ctr">
            <a:solidFill>
              <a:srgbClr val="000000"/>
            </a:solidFill>
            <a:miter lim="800000"/>
            <a:headEnd/>
            <a:tailEnd/>
          </a:ln>
        </p:spPr>
      </p:pic>
      <p:sp>
        <p:nvSpPr>
          <p:cNvPr id="50182" name="Text Box 10"/>
          <p:cNvSpPr txBox="1">
            <a:spLocks noChangeArrowheads="1"/>
          </p:cNvSpPr>
          <p:nvPr/>
        </p:nvSpPr>
        <p:spPr bwMode="auto">
          <a:xfrm>
            <a:off x="4211638" y="6246813"/>
            <a:ext cx="2303462" cy="422275"/>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gn="r">
              <a:lnSpc>
                <a:spcPct val="80000"/>
              </a:lnSpc>
            </a:pPr>
            <a:r>
              <a:rPr lang="ru-RU" sz="1600">
                <a:solidFill>
                  <a:srgbClr val="000000"/>
                </a:solidFill>
              </a:rPr>
              <a:t>Удлиненное вздутие выжимания. Вулкан Этна</a:t>
            </a:r>
          </a:p>
        </p:txBody>
      </p:sp>
      <p:pic>
        <p:nvPicPr>
          <p:cNvPr id="50183" name="Picture 5" descr="Вздутия Шрок"/>
          <p:cNvPicPr>
            <a:picLocks noChangeAspect="1" noChangeArrowheads="1"/>
          </p:cNvPicPr>
          <p:nvPr/>
        </p:nvPicPr>
        <p:blipFill>
          <a:blip r:embed="rId5" cstate="print">
            <a:lum bright="-20000" contrast="30000"/>
          </a:blip>
          <a:srcRect/>
          <a:stretch>
            <a:fillRect/>
          </a:stretch>
        </p:blipFill>
        <p:spPr bwMode="auto">
          <a:xfrm>
            <a:off x="107950" y="765175"/>
            <a:ext cx="5514975" cy="1746250"/>
          </a:xfrm>
          <a:prstGeom prst="rect">
            <a:avLst/>
          </a:prstGeom>
          <a:noFill/>
          <a:ln w="12700">
            <a:solidFill>
              <a:srgbClr val="000000"/>
            </a:solidFill>
            <a:miter lim="800000"/>
            <a:headEnd/>
            <a:tailEnd/>
          </a:ln>
        </p:spPr>
      </p:pic>
      <p:sp>
        <p:nvSpPr>
          <p:cNvPr id="50184" name="Text Box 6"/>
          <p:cNvSpPr txBox="1">
            <a:spLocks noChangeArrowheads="1"/>
          </p:cNvSpPr>
          <p:nvPr/>
        </p:nvSpPr>
        <p:spPr bwMode="auto">
          <a:xfrm>
            <a:off x="1403350" y="2276475"/>
            <a:ext cx="2376488" cy="422275"/>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nSpc>
                <a:spcPct val="80000"/>
              </a:lnSpc>
            </a:pPr>
            <a:r>
              <a:rPr lang="ru-RU" sz="1600">
                <a:solidFill>
                  <a:srgbClr val="000000"/>
                </a:solidFill>
              </a:rPr>
              <a:t>Типы вздутий выжимания </a:t>
            </a:r>
          </a:p>
          <a:p>
            <a:pPr>
              <a:lnSpc>
                <a:spcPct val="80000"/>
              </a:lnSpc>
            </a:pPr>
            <a:r>
              <a:rPr lang="ru-RU" sz="1600">
                <a:solidFill>
                  <a:srgbClr val="000000"/>
                </a:solidFill>
              </a:rPr>
              <a:t>[по Р. Шроку, 1950]</a:t>
            </a:r>
          </a:p>
        </p:txBody>
      </p:sp>
      <p:sp>
        <p:nvSpPr>
          <p:cNvPr id="50185" name="Text Box 13"/>
          <p:cNvSpPr txBox="1">
            <a:spLocks noChangeArrowheads="1"/>
          </p:cNvSpPr>
          <p:nvPr/>
        </p:nvSpPr>
        <p:spPr bwMode="auto">
          <a:xfrm>
            <a:off x="0" y="2781300"/>
            <a:ext cx="5795963" cy="896938"/>
          </a:xfrm>
          <a:prstGeom prst="rect">
            <a:avLst/>
          </a:prstGeom>
          <a:noFill/>
          <a:ln w="9525">
            <a:noFill/>
            <a:miter lim="800000"/>
            <a:headEnd/>
            <a:tailEnd/>
          </a:ln>
        </p:spPr>
        <p:txBody>
          <a:bodyPr>
            <a:spAutoFit/>
          </a:bodyPr>
          <a:lstStyle/>
          <a:p>
            <a:pPr algn="l">
              <a:lnSpc>
                <a:spcPct val="80000"/>
              </a:lnSpc>
            </a:pPr>
            <a:r>
              <a:rPr lang="ru-RU" b="0">
                <a:solidFill>
                  <a:srgbClr val="000000"/>
                </a:solidFill>
              </a:rPr>
              <a:t>Вздутия выжимания образуются при выдавливании жидкой лавы через трещины в корке потока. При их застывании внутри часто образуются пустоты</a:t>
            </a:r>
          </a:p>
        </p:txBody>
      </p:sp>
      <p:pic>
        <p:nvPicPr>
          <p:cNvPr id="736270" name="Picture 14" descr="Вздутие Этна"/>
          <p:cNvPicPr>
            <a:picLocks noChangeAspect="1" noChangeArrowheads="1"/>
          </p:cNvPicPr>
          <p:nvPr/>
        </p:nvPicPr>
        <p:blipFill>
          <a:blip r:embed="rId6" cstate="print">
            <a:lum bright="10000" contrast="20000"/>
          </a:blip>
          <a:srcRect/>
          <a:stretch>
            <a:fillRect/>
          </a:stretch>
        </p:blipFill>
        <p:spPr bwMode="auto">
          <a:xfrm>
            <a:off x="2555875" y="3789363"/>
            <a:ext cx="3240088" cy="2159000"/>
          </a:xfrm>
          <a:prstGeom prst="rect">
            <a:avLst/>
          </a:prstGeom>
          <a:noFill/>
          <a:ln w="12700">
            <a:solidFill>
              <a:srgbClr val="00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7362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73626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36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15" descr="Лейпциг-подушка"/>
          <p:cNvPicPr>
            <a:picLocks noChangeAspect="1" noChangeArrowheads="1"/>
          </p:cNvPicPr>
          <p:nvPr/>
        </p:nvPicPr>
        <p:blipFill>
          <a:blip r:embed="rId2" cstate="print">
            <a:lum bright="20000" contrast="20000"/>
          </a:blip>
          <a:srcRect/>
          <a:stretch>
            <a:fillRect/>
          </a:stretch>
        </p:blipFill>
        <p:spPr bwMode="auto">
          <a:xfrm>
            <a:off x="71438" y="44450"/>
            <a:ext cx="4284662" cy="2736850"/>
          </a:xfrm>
          <a:prstGeom prst="rect">
            <a:avLst/>
          </a:prstGeom>
          <a:noFill/>
          <a:ln w="12700">
            <a:solidFill>
              <a:srgbClr val="000000"/>
            </a:solidFill>
            <a:miter lim="800000"/>
            <a:headEnd/>
            <a:tailEnd/>
          </a:ln>
        </p:spPr>
      </p:pic>
      <p:sp>
        <p:nvSpPr>
          <p:cNvPr id="51203" name="Text Box 8"/>
          <p:cNvSpPr txBox="1">
            <a:spLocks noChangeArrowheads="1"/>
          </p:cNvSpPr>
          <p:nvPr/>
        </p:nvSpPr>
        <p:spPr bwMode="auto">
          <a:xfrm>
            <a:off x="395288" y="2451100"/>
            <a:ext cx="2880568" cy="612742"/>
          </a:xfrm>
          <a:prstGeom prst="rect">
            <a:avLst/>
          </a:prstGeom>
          <a:solidFill>
            <a:srgbClr val="EAEAEA"/>
          </a:solidFill>
          <a:ln w="9525" algn="ctr">
            <a:solidFill>
              <a:srgbClr val="000000"/>
            </a:solidFill>
            <a:miter lim="800000"/>
            <a:headEnd/>
            <a:tailEnd/>
          </a:ln>
        </p:spPr>
        <p:txBody>
          <a:bodyPr wrap="square" lIns="54000" tIns="10800" rIns="54000" bIns="10800">
            <a:spAutoFit/>
          </a:bodyPr>
          <a:lstStyle/>
          <a:p>
            <a:pPr>
              <a:lnSpc>
                <a:spcPct val="80000"/>
              </a:lnSpc>
            </a:pPr>
            <a:r>
              <a:rPr lang="ru-RU" sz="1600" dirty="0">
                <a:solidFill>
                  <a:srgbClr val="000000"/>
                </a:solidFill>
              </a:rPr>
              <a:t>Лавовая </a:t>
            </a:r>
            <a:r>
              <a:rPr lang="ru-RU" sz="1600" dirty="0" smtClean="0">
                <a:solidFill>
                  <a:srgbClr val="000000"/>
                </a:solidFill>
              </a:rPr>
              <a:t>труба в базальтах, </a:t>
            </a:r>
            <a:r>
              <a:rPr lang="ru-RU" sz="1600" dirty="0">
                <a:solidFill>
                  <a:srgbClr val="000000"/>
                </a:solidFill>
              </a:rPr>
              <a:t>выполненная кварцем. </a:t>
            </a:r>
            <a:endParaRPr lang="ru-RU" sz="1600" dirty="0" smtClean="0">
              <a:solidFill>
                <a:srgbClr val="000000"/>
              </a:solidFill>
            </a:endParaRPr>
          </a:p>
          <a:p>
            <a:pPr>
              <a:lnSpc>
                <a:spcPct val="80000"/>
              </a:lnSpc>
            </a:pPr>
            <a:r>
              <a:rPr lang="ru-RU" sz="1600" dirty="0" smtClean="0">
                <a:solidFill>
                  <a:srgbClr val="000000"/>
                </a:solidFill>
              </a:rPr>
              <a:t>Средний </a:t>
            </a:r>
            <a:r>
              <a:rPr lang="ru-RU" sz="1600" dirty="0" err="1">
                <a:solidFill>
                  <a:srgbClr val="000000"/>
                </a:solidFill>
              </a:rPr>
              <a:t>ордовик</a:t>
            </a:r>
            <a:r>
              <a:rPr lang="ru-RU" sz="1600" dirty="0">
                <a:solidFill>
                  <a:srgbClr val="000000"/>
                </a:solidFill>
              </a:rPr>
              <a:t>. Южный Урал</a:t>
            </a:r>
          </a:p>
        </p:txBody>
      </p:sp>
      <p:pic>
        <p:nvPicPr>
          <p:cNvPr id="51204" name="Picture 16" descr="P6270089"/>
          <p:cNvPicPr>
            <a:picLocks noChangeAspect="1" noChangeArrowheads="1"/>
          </p:cNvPicPr>
          <p:nvPr/>
        </p:nvPicPr>
        <p:blipFill>
          <a:blip r:embed="rId3" cstate="print">
            <a:lum contrast="32000"/>
          </a:blip>
          <a:srcRect r="4797"/>
          <a:stretch>
            <a:fillRect/>
          </a:stretch>
        </p:blipFill>
        <p:spPr bwMode="auto">
          <a:xfrm>
            <a:off x="71438" y="3429000"/>
            <a:ext cx="4284662" cy="3367088"/>
          </a:xfrm>
          <a:prstGeom prst="rect">
            <a:avLst/>
          </a:prstGeom>
          <a:noFill/>
          <a:ln w="12700">
            <a:solidFill>
              <a:srgbClr val="000000"/>
            </a:solidFill>
            <a:miter lim="800000"/>
            <a:headEnd/>
            <a:tailEnd/>
          </a:ln>
        </p:spPr>
      </p:pic>
      <p:sp>
        <p:nvSpPr>
          <p:cNvPr id="51205" name="Rectangle 17"/>
          <p:cNvSpPr>
            <a:spLocks noGrp="1" noChangeArrowheads="1"/>
          </p:cNvSpPr>
          <p:nvPr>
            <p:ph type="body" idx="1"/>
          </p:nvPr>
        </p:nvSpPr>
        <p:spPr>
          <a:xfrm>
            <a:off x="3059113" y="2924175"/>
            <a:ext cx="6084887" cy="350838"/>
          </a:xfrm>
          <a:noFill/>
        </p:spPr>
        <p:txBody>
          <a:bodyPr tIns="10800" bIns="10800">
            <a:spAutoFit/>
          </a:bodyPr>
          <a:lstStyle/>
          <a:p>
            <a:pPr algn="r" eaLnBrk="1" hangingPunct="1">
              <a:lnSpc>
                <a:spcPct val="90000"/>
              </a:lnSpc>
              <a:spcBef>
                <a:spcPct val="0"/>
              </a:spcBef>
              <a:buFont typeface="Wingdings" pitchFamily="2" charset="2"/>
              <a:buNone/>
            </a:pPr>
            <a:r>
              <a:rPr lang="ru-RU" sz="2400" b="1" smtClean="0">
                <a:solidFill>
                  <a:srgbClr val="000000"/>
                </a:solidFill>
                <a:effectLst/>
              </a:rPr>
              <a:t>7. Лавовые "снежные комья (шары)"</a:t>
            </a:r>
            <a:endParaRPr lang="en-US" sz="2400" b="1" smtClean="0">
              <a:solidFill>
                <a:srgbClr val="000000"/>
              </a:solidFill>
              <a:effectLst/>
            </a:endParaRPr>
          </a:p>
        </p:txBody>
      </p:sp>
      <p:sp>
        <p:nvSpPr>
          <p:cNvPr id="51206" name="Text Box 18"/>
          <p:cNvSpPr txBox="1">
            <a:spLocks noChangeArrowheads="1"/>
          </p:cNvSpPr>
          <p:nvPr/>
        </p:nvSpPr>
        <p:spPr bwMode="auto">
          <a:xfrm>
            <a:off x="2700338" y="6319838"/>
            <a:ext cx="3384550" cy="422275"/>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gn="l">
              <a:lnSpc>
                <a:spcPct val="80000"/>
              </a:lnSpc>
            </a:pPr>
            <a:r>
              <a:rPr lang="ru-RU" sz="1600">
                <a:solidFill>
                  <a:srgbClr val="000000"/>
                </a:solidFill>
              </a:rPr>
              <a:t>Лавовый "снежный ком". Вулкан Этна. </a:t>
            </a:r>
          </a:p>
          <a:p>
            <a:pPr algn="l">
              <a:lnSpc>
                <a:spcPct val="80000"/>
              </a:lnSpc>
            </a:pPr>
            <a:r>
              <a:rPr lang="ru-RU" sz="1600">
                <a:solidFill>
                  <a:srgbClr val="000000"/>
                </a:solidFill>
              </a:rPr>
              <a:t>Фото А.Г. Кошелева</a:t>
            </a:r>
          </a:p>
        </p:txBody>
      </p:sp>
      <p:sp>
        <p:nvSpPr>
          <p:cNvPr id="51207" name="Text Box 20"/>
          <p:cNvSpPr txBox="1">
            <a:spLocks noChangeArrowheads="1"/>
          </p:cNvSpPr>
          <p:nvPr/>
        </p:nvSpPr>
        <p:spPr bwMode="auto">
          <a:xfrm>
            <a:off x="4427538" y="58738"/>
            <a:ext cx="4643437" cy="2649537"/>
          </a:xfrm>
          <a:prstGeom prst="rect">
            <a:avLst/>
          </a:prstGeom>
          <a:noFill/>
          <a:ln w="9525">
            <a:noFill/>
            <a:miter lim="800000"/>
            <a:headEnd/>
            <a:tailEnd/>
          </a:ln>
        </p:spPr>
        <p:txBody>
          <a:bodyPr>
            <a:spAutoFit/>
          </a:bodyPr>
          <a:lstStyle/>
          <a:p>
            <a:pPr algn="l">
              <a:lnSpc>
                <a:spcPct val="85000"/>
              </a:lnSpc>
            </a:pPr>
            <a:r>
              <a:rPr lang="ru-RU" b="0" dirty="0">
                <a:solidFill>
                  <a:srgbClr val="000000"/>
                </a:solidFill>
              </a:rPr>
              <a:t>В древних вулканических комплексах лавовые трубы встречаются редко и </a:t>
            </a:r>
          </a:p>
          <a:p>
            <a:pPr algn="l">
              <a:lnSpc>
                <a:spcPct val="85000"/>
              </a:lnSpc>
            </a:pPr>
            <a:r>
              <a:rPr lang="ru-RU" b="0" dirty="0">
                <a:solidFill>
                  <a:srgbClr val="000000"/>
                </a:solidFill>
              </a:rPr>
              <a:t>практически всегда бывают заполнены гидротермальными минералами: кварцем, кальцитом и т.п.</a:t>
            </a:r>
          </a:p>
          <a:p>
            <a:pPr algn="l">
              <a:lnSpc>
                <a:spcPct val="85000"/>
              </a:lnSpc>
            </a:pPr>
            <a:r>
              <a:rPr lang="ru-RU" b="0" dirty="0">
                <a:solidFill>
                  <a:srgbClr val="000000"/>
                </a:solidFill>
              </a:rPr>
              <a:t>Определение подошвы и кровли потока возможно при наличии четкой морфологии – плоский "пол", аркообразный  "свод".</a:t>
            </a:r>
          </a:p>
        </p:txBody>
      </p:sp>
      <p:sp>
        <p:nvSpPr>
          <p:cNvPr id="51208" name="Text Box 21"/>
          <p:cNvSpPr txBox="1">
            <a:spLocks noChangeArrowheads="1"/>
          </p:cNvSpPr>
          <p:nvPr/>
        </p:nvSpPr>
        <p:spPr bwMode="auto">
          <a:xfrm>
            <a:off x="4427538" y="3429000"/>
            <a:ext cx="4465637" cy="2649538"/>
          </a:xfrm>
          <a:prstGeom prst="rect">
            <a:avLst/>
          </a:prstGeom>
          <a:noFill/>
          <a:ln w="9525" algn="ctr">
            <a:noFill/>
            <a:miter lim="800000"/>
            <a:headEnd/>
            <a:tailEnd/>
          </a:ln>
        </p:spPr>
        <p:txBody>
          <a:bodyPr>
            <a:spAutoFit/>
          </a:bodyPr>
          <a:lstStyle/>
          <a:p>
            <a:pPr algn="l">
              <a:lnSpc>
                <a:spcPct val="85000"/>
              </a:lnSpc>
            </a:pPr>
            <a:r>
              <a:rPr lang="ru-RU" b="0">
                <a:solidFill>
                  <a:srgbClr val="000000"/>
                </a:solidFill>
              </a:rPr>
              <a:t>Лавовые "снежные шары" образуются так же, как и настоящие снежные шары – крупная глыбы катится по склону вулкана и на нее налипает вязкая липкая лава. Идентифицировать лавовый «снежный ком» в разрезе вулканогенной толщи сложно, но если таковой обнаружится, установить верх – низ разреза по нему очень трудно.</a:t>
            </a:r>
          </a:p>
        </p:txBody>
      </p:sp>
      <p:sp>
        <p:nvSpPr>
          <p:cNvPr id="731158" name="AutoShape 22"/>
          <p:cNvSpPr>
            <a:spLocks noChangeArrowheads="1"/>
          </p:cNvSpPr>
          <p:nvPr/>
        </p:nvSpPr>
        <p:spPr bwMode="auto">
          <a:xfrm rot="6367148">
            <a:off x="1042988" y="1268412"/>
            <a:ext cx="1512888" cy="360363"/>
          </a:xfrm>
          <a:custGeom>
            <a:avLst/>
            <a:gdLst>
              <a:gd name="T0" fmla="*/ 79473274 w 21600"/>
              <a:gd name="T1" fmla="*/ 0 h 21600"/>
              <a:gd name="T2" fmla="*/ 0 w 21600"/>
              <a:gd name="T3" fmla="*/ 3006061 h 21600"/>
              <a:gd name="T4" fmla="*/ 79473274 w 21600"/>
              <a:gd name="T5" fmla="*/ 6012106 h 21600"/>
              <a:gd name="T6" fmla="*/ 105964353 w 21600"/>
              <a:gd name="T7" fmla="*/ 3006061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alpha val="59999"/>
            </a:srgbClr>
          </a:solidFill>
          <a:ln w="28575">
            <a:solidFill>
              <a:schemeClr val="tx1"/>
            </a:solidFill>
            <a:miter lim="800000"/>
            <a:headEnd/>
            <a:tailEnd/>
          </a:ln>
        </p:spPr>
        <p:txBody>
          <a:bodyPr wrap="none" anchor="ctr"/>
          <a:lstStyle/>
          <a:p>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1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115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49"/>
          <p:cNvPicPr>
            <a:picLocks noGrp="1" noChangeAspect="1" noChangeArrowheads="1"/>
          </p:cNvPicPr>
          <p:nvPr>
            <p:ph sz="half" idx="2"/>
          </p:nvPr>
        </p:nvPicPr>
        <p:blipFill>
          <a:blip r:embed="rId2" cstate="print">
            <a:lum bright="10000" contrast="10000"/>
          </a:blip>
          <a:srcRect/>
          <a:stretch>
            <a:fillRect/>
          </a:stretch>
        </p:blipFill>
        <p:spPr>
          <a:xfrm>
            <a:off x="0" y="2909888"/>
            <a:ext cx="9145588" cy="3975100"/>
          </a:xfrm>
          <a:noFill/>
        </p:spPr>
      </p:pic>
      <p:sp>
        <p:nvSpPr>
          <p:cNvPr id="19459" name="Text Box 10"/>
          <p:cNvSpPr txBox="1">
            <a:spLocks noChangeArrowheads="1"/>
          </p:cNvSpPr>
          <p:nvPr/>
        </p:nvSpPr>
        <p:spPr bwMode="auto">
          <a:xfrm>
            <a:off x="158750" y="2852738"/>
            <a:ext cx="184150" cy="366712"/>
          </a:xfrm>
          <a:prstGeom prst="rect">
            <a:avLst/>
          </a:prstGeom>
          <a:noFill/>
          <a:ln w="9525">
            <a:noFill/>
            <a:miter lim="800000"/>
            <a:headEnd/>
            <a:tailEnd/>
          </a:ln>
        </p:spPr>
        <p:txBody>
          <a:bodyPr wrap="none">
            <a:spAutoFit/>
          </a:bodyPr>
          <a:lstStyle/>
          <a:p>
            <a:endParaRPr lang="ru-RU" sz="1800" b="0">
              <a:solidFill>
                <a:srgbClr val="000000"/>
              </a:solidFill>
              <a:latin typeface="Arial" charset="0"/>
            </a:endParaRPr>
          </a:p>
        </p:txBody>
      </p:sp>
      <p:sp>
        <p:nvSpPr>
          <p:cNvPr id="615437" name="Rectangle 13"/>
          <p:cNvSpPr>
            <a:spLocks noGrp="1" noChangeArrowheads="1"/>
          </p:cNvSpPr>
          <p:nvPr>
            <p:ph type="body" sz="half" idx="1"/>
          </p:nvPr>
        </p:nvSpPr>
        <p:spPr>
          <a:xfrm>
            <a:off x="34925" y="-26988"/>
            <a:ext cx="9074150" cy="503238"/>
          </a:xfrm>
        </p:spPr>
        <p:txBody>
          <a:bodyPr anchor="ctr"/>
          <a:lstStyle/>
          <a:p>
            <a:pPr marL="0" indent="0" algn="ctr" eaLnBrk="1" hangingPunct="1">
              <a:spcBef>
                <a:spcPct val="0"/>
              </a:spcBef>
              <a:buClrTx/>
              <a:buFontTx/>
              <a:buNone/>
              <a:defRPr/>
            </a:pPr>
            <a:r>
              <a:rPr lang="ru-RU" sz="2800" b="1" i="1" u="sng" smtClean="0">
                <a:solidFill>
                  <a:srgbClr val="000000"/>
                </a:solidFill>
                <a:effectLst>
                  <a:outerShdw blurRad="38100" dist="38100" dir="2700000" algn="tl">
                    <a:srgbClr val="FFFFFF"/>
                  </a:outerShdw>
                </a:effectLst>
              </a:rPr>
              <a:t>Строение вулканических комплексов</a:t>
            </a:r>
          </a:p>
        </p:txBody>
      </p:sp>
      <p:sp>
        <p:nvSpPr>
          <p:cNvPr id="19461" name="Text Box 17"/>
          <p:cNvSpPr txBox="1">
            <a:spLocks noChangeArrowheads="1"/>
          </p:cNvSpPr>
          <p:nvPr/>
        </p:nvSpPr>
        <p:spPr bwMode="auto">
          <a:xfrm>
            <a:off x="71438" y="476250"/>
            <a:ext cx="8964612" cy="944563"/>
          </a:xfrm>
          <a:prstGeom prst="rect">
            <a:avLst/>
          </a:prstGeom>
          <a:noFill/>
          <a:ln w="9525">
            <a:noFill/>
            <a:miter lim="800000"/>
            <a:headEnd/>
            <a:tailEnd/>
          </a:ln>
        </p:spPr>
        <p:txBody>
          <a:bodyPr>
            <a:spAutoFit/>
          </a:bodyPr>
          <a:lstStyle/>
          <a:p>
            <a:pPr algn="l">
              <a:lnSpc>
                <a:spcPct val="85000"/>
              </a:lnSpc>
            </a:pPr>
            <a:r>
              <a:rPr lang="ru-RU" b="0">
                <a:solidFill>
                  <a:srgbClr val="000000"/>
                </a:solidFill>
              </a:rPr>
              <a:t>В структурном отношении вулканические комплексы являются наиболее сложно устроенными, поскольку включают в себя и </a:t>
            </a:r>
            <a:r>
              <a:rPr lang="ru-RU" b="0" i="1">
                <a:solidFill>
                  <a:srgbClr val="000000"/>
                </a:solidFill>
              </a:rPr>
              <a:t>стратифицированные</a:t>
            </a:r>
            <a:r>
              <a:rPr lang="ru-RU" b="0">
                <a:solidFill>
                  <a:srgbClr val="000000"/>
                </a:solidFill>
              </a:rPr>
              <a:t>, и </a:t>
            </a:r>
            <a:r>
              <a:rPr lang="ru-RU" b="0" i="1">
                <a:solidFill>
                  <a:srgbClr val="000000"/>
                </a:solidFill>
              </a:rPr>
              <a:t>нестратифицированные</a:t>
            </a:r>
            <a:r>
              <a:rPr lang="ru-RU" b="0">
                <a:solidFill>
                  <a:srgbClr val="000000"/>
                </a:solidFill>
              </a:rPr>
              <a:t> образования, в том числе – </a:t>
            </a:r>
            <a:r>
              <a:rPr lang="ru-RU" b="0" i="1">
                <a:solidFill>
                  <a:srgbClr val="000000"/>
                </a:solidFill>
              </a:rPr>
              <a:t>метасоматические</a:t>
            </a:r>
          </a:p>
        </p:txBody>
      </p:sp>
      <p:sp>
        <p:nvSpPr>
          <p:cNvPr id="19462" name="AutoShape 21"/>
          <p:cNvSpPr>
            <a:spLocks/>
          </p:cNvSpPr>
          <p:nvPr/>
        </p:nvSpPr>
        <p:spPr bwMode="auto">
          <a:xfrm>
            <a:off x="250825" y="2060575"/>
            <a:ext cx="2424113" cy="1008063"/>
          </a:xfrm>
          <a:prstGeom prst="borderCallout1">
            <a:avLst>
              <a:gd name="adj1" fmla="val 11338"/>
              <a:gd name="adj2" fmla="val 103144"/>
              <a:gd name="adj3" fmla="val 122833"/>
              <a:gd name="adj4" fmla="val 115389"/>
            </a:avLst>
          </a:prstGeom>
          <a:solidFill>
            <a:srgbClr val="CCFF66"/>
          </a:solidFill>
          <a:ln w="31750">
            <a:solidFill>
              <a:srgbClr val="000000"/>
            </a:solidFill>
            <a:miter lim="800000"/>
            <a:headEnd/>
            <a:tailEnd type="arrow" w="med" len="med"/>
          </a:ln>
        </p:spPr>
        <p:txBody>
          <a:bodyPr/>
          <a:lstStyle/>
          <a:p>
            <a:pPr>
              <a:lnSpc>
                <a:spcPct val="80000"/>
              </a:lnSpc>
            </a:pPr>
            <a:r>
              <a:rPr lang="ru-RU" sz="1800">
                <a:solidFill>
                  <a:srgbClr val="000000"/>
                </a:solidFill>
              </a:rPr>
              <a:t>Стратифицированные</a:t>
            </a:r>
          </a:p>
          <a:p>
            <a:pPr>
              <a:lnSpc>
                <a:spcPct val="80000"/>
              </a:lnSpc>
            </a:pPr>
            <a:r>
              <a:rPr lang="ru-RU" sz="1800">
                <a:solidFill>
                  <a:srgbClr val="000000"/>
                </a:solidFill>
              </a:rPr>
              <a:t>образования:</a:t>
            </a:r>
          </a:p>
          <a:p>
            <a:pPr>
              <a:lnSpc>
                <a:spcPct val="80000"/>
              </a:lnSpc>
            </a:pPr>
            <a:r>
              <a:rPr lang="ru-RU" sz="1800">
                <a:solidFill>
                  <a:srgbClr val="000000"/>
                </a:solidFill>
              </a:rPr>
              <a:t>лавовые потоки, покровы, слои туфов</a:t>
            </a:r>
          </a:p>
        </p:txBody>
      </p:sp>
      <p:sp>
        <p:nvSpPr>
          <p:cNvPr id="19463" name="AutoShape 23"/>
          <p:cNvSpPr>
            <a:spLocks/>
          </p:cNvSpPr>
          <p:nvPr/>
        </p:nvSpPr>
        <p:spPr bwMode="auto">
          <a:xfrm>
            <a:off x="4572000" y="2636838"/>
            <a:ext cx="1511300" cy="576262"/>
          </a:xfrm>
          <a:prstGeom prst="borderCallout1">
            <a:avLst>
              <a:gd name="adj1" fmla="val 19833"/>
              <a:gd name="adj2" fmla="val -5042"/>
              <a:gd name="adj3" fmla="val 216806"/>
              <a:gd name="adj4" fmla="val -79519"/>
            </a:avLst>
          </a:prstGeom>
          <a:solidFill>
            <a:srgbClr val="CCFF66"/>
          </a:solidFill>
          <a:ln w="31750" algn="ctr">
            <a:solidFill>
              <a:srgbClr val="000000"/>
            </a:solidFill>
            <a:miter lim="800000"/>
            <a:headEnd/>
            <a:tailEnd type="arrow" w="med" len="med"/>
          </a:ln>
        </p:spPr>
        <p:txBody>
          <a:bodyPr/>
          <a:lstStyle/>
          <a:p>
            <a:pPr>
              <a:lnSpc>
                <a:spcPct val="80000"/>
              </a:lnSpc>
            </a:pPr>
            <a:r>
              <a:rPr lang="ru-RU" sz="1800">
                <a:solidFill>
                  <a:srgbClr val="000000"/>
                </a:solidFill>
              </a:rPr>
              <a:t>Жерловые</a:t>
            </a:r>
          </a:p>
          <a:p>
            <a:pPr>
              <a:lnSpc>
                <a:spcPct val="80000"/>
              </a:lnSpc>
            </a:pPr>
            <a:r>
              <a:rPr lang="ru-RU" sz="1800">
                <a:solidFill>
                  <a:srgbClr val="000000"/>
                </a:solidFill>
              </a:rPr>
              <a:t>образования</a:t>
            </a:r>
          </a:p>
        </p:txBody>
      </p:sp>
      <p:sp>
        <p:nvSpPr>
          <p:cNvPr id="19464" name="AutoShape 24"/>
          <p:cNvSpPr>
            <a:spLocks/>
          </p:cNvSpPr>
          <p:nvPr/>
        </p:nvSpPr>
        <p:spPr bwMode="auto">
          <a:xfrm>
            <a:off x="6732588" y="2636838"/>
            <a:ext cx="2087562" cy="576262"/>
          </a:xfrm>
          <a:prstGeom prst="borderCallout1">
            <a:avLst>
              <a:gd name="adj1" fmla="val 19833"/>
              <a:gd name="adj2" fmla="val -3648"/>
              <a:gd name="adj3" fmla="val 429750"/>
              <a:gd name="adj4" fmla="val -102051"/>
            </a:avLst>
          </a:prstGeom>
          <a:solidFill>
            <a:srgbClr val="CCFF66"/>
          </a:solidFill>
          <a:ln w="31750" algn="ctr">
            <a:solidFill>
              <a:srgbClr val="000000"/>
            </a:solidFill>
            <a:miter lim="800000"/>
            <a:headEnd/>
            <a:tailEnd type="arrow" w="med" len="med"/>
          </a:ln>
        </p:spPr>
        <p:txBody>
          <a:bodyPr/>
          <a:lstStyle/>
          <a:p>
            <a:pPr>
              <a:lnSpc>
                <a:spcPct val="80000"/>
              </a:lnSpc>
            </a:pPr>
            <a:r>
              <a:rPr lang="ru-RU" sz="1800">
                <a:solidFill>
                  <a:srgbClr val="000000"/>
                </a:solidFill>
              </a:rPr>
              <a:t>Субвулканические</a:t>
            </a:r>
          </a:p>
          <a:p>
            <a:pPr>
              <a:lnSpc>
                <a:spcPct val="80000"/>
              </a:lnSpc>
            </a:pPr>
            <a:r>
              <a:rPr lang="ru-RU" sz="1800">
                <a:solidFill>
                  <a:srgbClr val="000000"/>
                </a:solidFill>
              </a:rPr>
              <a:t>образования</a:t>
            </a:r>
          </a:p>
        </p:txBody>
      </p:sp>
      <p:sp>
        <p:nvSpPr>
          <p:cNvPr id="19465" name="AutoShape 25"/>
          <p:cNvSpPr>
            <a:spLocks noChangeArrowheads="1"/>
          </p:cNvSpPr>
          <p:nvPr/>
        </p:nvSpPr>
        <p:spPr bwMode="auto">
          <a:xfrm>
            <a:off x="3132138" y="1557338"/>
            <a:ext cx="3311525" cy="865187"/>
          </a:xfrm>
          <a:prstGeom prst="cloudCallout">
            <a:avLst>
              <a:gd name="adj1" fmla="val -40750"/>
              <a:gd name="adj2" fmla="val 111468"/>
            </a:avLst>
          </a:prstGeom>
          <a:solidFill>
            <a:srgbClr val="CCFFFF"/>
          </a:solidFill>
          <a:ln w="12700">
            <a:solidFill>
              <a:srgbClr val="000000"/>
            </a:solidFill>
            <a:round/>
            <a:headEnd/>
            <a:tailEnd/>
          </a:ln>
        </p:spPr>
        <p:txBody>
          <a:bodyPr/>
          <a:lstStyle/>
          <a:p>
            <a:pPr>
              <a:lnSpc>
                <a:spcPct val="75000"/>
              </a:lnSpc>
            </a:pPr>
            <a:r>
              <a:rPr lang="ru-RU" sz="1800">
                <a:solidFill>
                  <a:srgbClr val="000000"/>
                </a:solidFill>
              </a:rPr>
              <a:t>Дым, пепел,</a:t>
            </a:r>
          </a:p>
          <a:p>
            <a:r>
              <a:rPr lang="ru-RU" sz="1800">
                <a:solidFill>
                  <a:srgbClr val="000000"/>
                </a:solidFill>
              </a:rPr>
              <a:t>лапилли, бомбы</a:t>
            </a:r>
          </a:p>
        </p:txBody>
      </p:sp>
      <p:grpSp>
        <p:nvGrpSpPr>
          <p:cNvPr id="2" name="Group 58"/>
          <p:cNvGrpSpPr>
            <a:grpSpLocks/>
          </p:cNvGrpSpPr>
          <p:nvPr/>
        </p:nvGrpSpPr>
        <p:grpSpPr bwMode="auto">
          <a:xfrm>
            <a:off x="3419475" y="4437063"/>
            <a:ext cx="5481638" cy="2230437"/>
            <a:chOff x="2154" y="2795"/>
            <a:chExt cx="3453" cy="1405"/>
          </a:xfrm>
        </p:grpSpPr>
        <p:sp>
          <p:nvSpPr>
            <p:cNvPr id="19476" name="Oval 27"/>
            <p:cNvSpPr>
              <a:spLocks noChangeArrowheads="1"/>
            </p:cNvSpPr>
            <p:nvPr/>
          </p:nvSpPr>
          <p:spPr bwMode="auto">
            <a:xfrm>
              <a:off x="3379" y="2885"/>
              <a:ext cx="590" cy="182"/>
            </a:xfrm>
            <a:prstGeom prst="ellipse">
              <a:avLst/>
            </a:prstGeom>
            <a:solidFill>
              <a:srgbClr val="FFFF99">
                <a:alpha val="50195"/>
              </a:srgbClr>
            </a:solidFill>
            <a:ln w="28575">
              <a:solidFill>
                <a:srgbClr val="000000"/>
              </a:solidFill>
              <a:round/>
              <a:headEnd/>
              <a:tailEnd/>
            </a:ln>
          </p:spPr>
          <p:txBody>
            <a:bodyPr wrap="none" anchor="ctr"/>
            <a:lstStyle/>
            <a:p>
              <a:endParaRPr lang="ru-RU"/>
            </a:p>
          </p:txBody>
        </p:sp>
        <p:sp>
          <p:nvSpPr>
            <p:cNvPr id="19477" name="Oval 28"/>
            <p:cNvSpPr>
              <a:spLocks noChangeArrowheads="1"/>
            </p:cNvSpPr>
            <p:nvPr/>
          </p:nvSpPr>
          <p:spPr bwMode="auto">
            <a:xfrm>
              <a:off x="2154" y="2795"/>
              <a:ext cx="182" cy="499"/>
            </a:xfrm>
            <a:prstGeom prst="ellipse">
              <a:avLst/>
            </a:prstGeom>
            <a:solidFill>
              <a:srgbClr val="FFFF99">
                <a:alpha val="50195"/>
              </a:srgbClr>
            </a:solidFill>
            <a:ln w="28575">
              <a:solidFill>
                <a:srgbClr val="000000"/>
              </a:solidFill>
              <a:round/>
              <a:headEnd/>
              <a:tailEnd/>
            </a:ln>
          </p:spPr>
          <p:txBody>
            <a:bodyPr wrap="none" anchor="ctr"/>
            <a:lstStyle/>
            <a:p>
              <a:endParaRPr lang="ru-RU"/>
            </a:p>
          </p:txBody>
        </p:sp>
        <p:sp>
          <p:nvSpPr>
            <p:cNvPr id="19478" name="Oval 29"/>
            <p:cNvSpPr>
              <a:spLocks noChangeArrowheads="1"/>
            </p:cNvSpPr>
            <p:nvPr/>
          </p:nvSpPr>
          <p:spPr bwMode="auto">
            <a:xfrm>
              <a:off x="3008" y="3475"/>
              <a:ext cx="181" cy="499"/>
            </a:xfrm>
            <a:prstGeom prst="ellipse">
              <a:avLst/>
            </a:prstGeom>
            <a:solidFill>
              <a:srgbClr val="FFFF99">
                <a:alpha val="50195"/>
              </a:srgbClr>
            </a:solidFill>
            <a:ln w="28575">
              <a:solidFill>
                <a:srgbClr val="000000"/>
              </a:solidFill>
              <a:round/>
              <a:headEnd/>
              <a:tailEnd/>
            </a:ln>
          </p:spPr>
          <p:txBody>
            <a:bodyPr wrap="none" anchor="ctr"/>
            <a:lstStyle/>
            <a:p>
              <a:endParaRPr lang="ru-RU"/>
            </a:p>
          </p:txBody>
        </p:sp>
        <p:sp>
          <p:nvSpPr>
            <p:cNvPr id="19479" name="AutoShape 30"/>
            <p:cNvSpPr>
              <a:spLocks/>
            </p:cNvSpPr>
            <p:nvPr/>
          </p:nvSpPr>
          <p:spPr bwMode="auto">
            <a:xfrm>
              <a:off x="4246" y="3385"/>
              <a:ext cx="1361" cy="363"/>
            </a:xfrm>
            <a:prstGeom prst="borderCallout1">
              <a:avLst>
                <a:gd name="adj1" fmla="val 19833"/>
                <a:gd name="adj2" fmla="val -3528"/>
                <a:gd name="adj3" fmla="val -90083"/>
                <a:gd name="adj4" fmla="val -39384"/>
              </a:avLst>
            </a:prstGeom>
            <a:solidFill>
              <a:srgbClr val="FFFF99"/>
            </a:solidFill>
            <a:ln w="28575">
              <a:solidFill>
                <a:srgbClr val="000000"/>
              </a:solidFill>
              <a:miter lim="800000"/>
              <a:headEnd/>
              <a:tailEnd type="arrow" w="med" len="med"/>
            </a:ln>
          </p:spPr>
          <p:txBody>
            <a:bodyPr/>
            <a:lstStyle/>
            <a:p>
              <a:pPr>
                <a:lnSpc>
                  <a:spcPct val="80000"/>
                </a:lnSpc>
              </a:pPr>
              <a:r>
                <a:rPr lang="ru-RU" sz="1800">
                  <a:solidFill>
                    <a:srgbClr val="000000"/>
                  </a:solidFill>
                </a:rPr>
                <a:t>Стратиграфический контакт</a:t>
              </a:r>
            </a:p>
          </p:txBody>
        </p:sp>
        <p:sp>
          <p:nvSpPr>
            <p:cNvPr id="19480" name="AutoShape 31"/>
            <p:cNvSpPr>
              <a:spLocks/>
            </p:cNvSpPr>
            <p:nvPr/>
          </p:nvSpPr>
          <p:spPr bwMode="auto">
            <a:xfrm>
              <a:off x="3651" y="3974"/>
              <a:ext cx="1505" cy="226"/>
            </a:xfrm>
            <a:prstGeom prst="borderCallout1">
              <a:avLst>
                <a:gd name="adj1" fmla="val 31856"/>
                <a:gd name="adj2" fmla="val -3190"/>
                <a:gd name="adj3" fmla="val -61949"/>
                <a:gd name="adj4" fmla="val -32028"/>
              </a:avLst>
            </a:prstGeom>
            <a:solidFill>
              <a:srgbClr val="FFFF99"/>
            </a:solidFill>
            <a:ln w="28575">
              <a:solidFill>
                <a:srgbClr val="000000"/>
              </a:solidFill>
              <a:miter lim="800000"/>
              <a:headEnd/>
              <a:tailEnd type="arrow" w="med" len="med"/>
            </a:ln>
          </p:spPr>
          <p:txBody>
            <a:bodyPr/>
            <a:lstStyle/>
            <a:p>
              <a:pPr>
                <a:lnSpc>
                  <a:spcPct val="80000"/>
                </a:lnSpc>
              </a:pPr>
              <a:r>
                <a:rPr lang="ru-RU" sz="1800">
                  <a:solidFill>
                    <a:srgbClr val="000000"/>
                  </a:solidFill>
                </a:rPr>
                <a:t>Интрузивный контакт</a:t>
              </a:r>
            </a:p>
          </p:txBody>
        </p:sp>
        <p:sp>
          <p:nvSpPr>
            <p:cNvPr id="19481" name="Line 32"/>
            <p:cNvSpPr>
              <a:spLocks noChangeShapeType="1"/>
            </p:cNvSpPr>
            <p:nvPr/>
          </p:nvSpPr>
          <p:spPr bwMode="auto">
            <a:xfrm>
              <a:off x="2336" y="3113"/>
              <a:ext cx="1315" cy="952"/>
            </a:xfrm>
            <a:prstGeom prst="line">
              <a:avLst/>
            </a:prstGeom>
            <a:noFill/>
            <a:ln w="28575">
              <a:solidFill>
                <a:srgbClr val="000000"/>
              </a:solidFill>
              <a:round/>
              <a:headEnd type="arrow" w="med" len="med"/>
              <a:tailEnd/>
            </a:ln>
          </p:spPr>
          <p:txBody>
            <a:bodyPr/>
            <a:lstStyle/>
            <a:p>
              <a:endParaRPr lang="ru-RU"/>
            </a:p>
          </p:txBody>
        </p:sp>
      </p:grpSp>
      <p:sp>
        <p:nvSpPr>
          <p:cNvPr id="19467" name="Freeform 40"/>
          <p:cNvSpPr>
            <a:spLocks/>
          </p:cNvSpPr>
          <p:nvPr/>
        </p:nvSpPr>
        <p:spPr bwMode="auto">
          <a:xfrm>
            <a:off x="6659563" y="4457700"/>
            <a:ext cx="2419350" cy="266700"/>
          </a:xfrm>
          <a:custGeom>
            <a:avLst/>
            <a:gdLst>
              <a:gd name="T0" fmla="*/ 0 w 1524"/>
              <a:gd name="T1" fmla="*/ 6350 h 168"/>
              <a:gd name="T2" fmla="*/ 2419350 w 1524"/>
              <a:gd name="T3" fmla="*/ 0 h 168"/>
              <a:gd name="T4" fmla="*/ 2419350 w 1524"/>
              <a:gd name="T5" fmla="*/ 266700 h 168"/>
              <a:gd name="T6" fmla="*/ 1860550 w 1524"/>
              <a:gd name="T7" fmla="*/ 234950 h 168"/>
              <a:gd name="T8" fmla="*/ 1155700 w 1524"/>
              <a:gd name="T9" fmla="*/ 171450 h 168"/>
              <a:gd name="T10" fmla="*/ 533400 w 1524"/>
              <a:gd name="T11" fmla="*/ 95250 h 168"/>
              <a:gd name="T12" fmla="*/ 0 60000 65536"/>
              <a:gd name="T13" fmla="*/ 0 60000 65536"/>
              <a:gd name="T14" fmla="*/ 0 60000 65536"/>
              <a:gd name="T15" fmla="*/ 0 60000 65536"/>
              <a:gd name="T16" fmla="*/ 0 60000 65536"/>
              <a:gd name="T17" fmla="*/ 0 60000 65536"/>
              <a:gd name="T18" fmla="*/ 0 w 1524"/>
              <a:gd name="T19" fmla="*/ 0 h 168"/>
              <a:gd name="T20" fmla="*/ 1524 w 1524"/>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1524" h="168">
                <a:moveTo>
                  <a:pt x="0" y="4"/>
                </a:moveTo>
                <a:lnTo>
                  <a:pt x="1524" y="0"/>
                </a:lnTo>
                <a:lnTo>
                  <a:pt x="1524" y="168"/>
                </a:lnTo>
                <a:lnTo>
                  <a:pt x="1172" y="148"/>
                </a:lnTo>
                <a:lnTo>
                  <a:pt x="728" y="108"/>
                </a:lnTo>
                <a:lnTo>
                  <a:pt x="336" y="60"/>
                </a:lnTo>
              </a:path>
            </a:pathLst>
          </a:custGeom>
          <a:gradFill rotWithShape="1">
            <a:gsLst>
              <a:gs pos="0">
                <a:srgbClr val="00CCFF"/>
              </a:gs>
              <a:gs pos="100000">
                <a:srgbClr val="005E76"/>
              </a:gs>
            </a:gsLst>
            <a:lin ang="5400000" scaled="1"/>
          </a:gradFill>
          <a:ln w="9525">
            <a:noFill/>
            <a:round/>
            <a:headEnd/>
            <a:tailEnd/>
          </a:ln>
        </p:spPr>
        <p:txBody>
          <a:bodyPr/>
          <a:lstStyle/>
          <a:p>
            <a:endParaRPr lang="ru-RU"/>
          </a:p>
        </p:txBody>
      </p:sp>
      <p:sp>
        <p:nvSpPr>
          <p:cNvPr id="19468" name="Line 39"/>
          <p:cNvSpPr>
            <a:spLocks noChangeShapeType="1"/>
          </p:cNvSpPr>
          <p:nvPr/>
        </p:nvSpPr>
        <p:spPr bwMode="auto">
          <a:xfrm>
            <a:off x="6516688" y="4462463"/>
            <a:ext cx="2519362" cy="0"/>
          </a:xfrm>
          <a:prstGeom prst="line">
            <a:avLst/>
          </a:prstGeom>
          <a:noFill/>
          <a:ln w="19050">
            <a:solidFill>
              <a:srgbClr val="0033CC"/>
            </a:solidFill>
            <a:round/>
            <a:headEnd/>
            <a:tailEnd/>
          </a:ln>
        </p:spPr>
        <p:txBody>
          <a:bodyPr/>
          <a:lstStyle/>
          <a:p>
            <a:endParaRPr lang="ru-RU"/>
          </a:p>
        </p:txBody>
      </p:sp>
      <p:sp>
        <p:nvSpPr>
          <p:cNvPr id="19469" name="AutoShape 41"/>
          <p:cNvSpPr>
            <a:spLocks/>
          </p:cNvSpPr>
          <p:nvPr/>
        </p:nvSpPr>
        <p:spPr bwMode="auto">
          <a:xfrm>
            <a:off x="8186738" y="3863975"/>
            <a:ext cx="862012" cy="360363"/>
          </a:xfrm>
          <a:prstGeom prst="borderCallout1">
            <a:avLst>
              <a:gd name="adj1" fmla="val 31718"/>
              <a:gd name="adj2" fmla="val -8838"/>
              <a:gd name="adj3" fmla="val 176653"/>
              <a:gd name="adj4" fmla="val -85269"/>
            </a:avLst>
          </a:prstGeom>
          <a:solidFill>
            <a:srgbClr val="66FFFF"/>
          </a:solidFill>
          <a:ln w="31750" algn="ctr">
            <a:solidFill>
              <a:srgbClr val="000000"/>
            </a:solidFill>
            <a:miter lim="800000"/>
            <a:headEnd/>
            <a:tailEnd type="arrow" w="med" len="med"/>
          </a:ln>
        </p:spPr>
        <p:txBody>
          <a:bodyPr/>
          <a:lstStyle/>
          <a:p>
            <a:pPr>
              <a:lnSpc>
                <a:spcPct val="80000"/>
              </a:lnSpc>
            </a:pPr>
            <a:r>
              <a:rPr lang="ru-RU" sz="1800">
                <a:solidFill>
                  <a:srgbClr val="000000"/>
                </a:solidFill>
              </a:rPr>
              <a:t>Море</a:t>
            </a:r>
          </a:p>
        </p:txBody>
      </p:sp>
      <p:sp>
        <p:nvSpPr>
          <p:cNvPr id="19470" name="AutoShape 53"/>
          <p:cNvSpPr>
            <a:spLocks noChangeArrowheads="1"/>
          </p:cNvSpPr>
          <p:nvPr/>
        </p:nvSpPr>
        <p:spPr bwMode="auto">
          <a:xfrm flipH="1">
            <a:off x="179388" y="3429000"/>
            <a:ext cx="1152525" cy="360363"/>
          </a:xfrm>
          <a:prstGeom prst="cloudCallout">
            <a:avLst>
              <a:gd name="adj1" fmla="val -19699"/>
              <a:gd name="adj2" fmla="val 212995"/>
            </a:avLst>
          </a:prstGeom>
          <a:solidFill>
            <a:srgbClr val="CCFFFF"/>
          </a:solidFill>
          <a:ln w="12700">
            <a:solidFill>
              <a:srgbClr val="000000"/>
            </a:solidFill>
            <a:round/>
            <a:headEnd/>
            <a:tailEnd/>
          </a:ln>
        </p:spPr>
        <p:txBody>
          <a:bodyPr/>
          <a:lstStyle/>
          <a:p>
            <a:endParaRPr lang="ru-RU" sz="1800">
              <a:solidFill>
                <a:srgbClr val="000000"/>
              </a:solidFill>
              <a:latin typeface="Arial Black" pitchFamily="34" charset="0"/>
            </a:endParaRPr>
          </a:p>
        </p:txBody>
      </p:sp>
      <p:sp>
        <p:nvSpPr>
          <p:cNvPr id="19471" name="AutoShape 55"/>
          <p:cNvSpPr>
            <a:spLocks/>
          </p:cNvSpPr>
          <p:nvPr/>
        </p:nvSpPr>
        <p:spPr bwMode="auto">
          <a:xfrm>
            <a:off x="611188" y="6092825"/>
            <a:ext cx="1800225" cy="576263"/>
          </a:xfrm>
          <a:prstGeom prst="borderCallout1">
            <a:avLst>
              <a:gd name="adj1" fmla="val 19833"/>
              <a:gd name="adj2" fmla="val -4231"/>
              <a:gd name="adj3" fmla="val -169421"/>
              <a:gd name="adj4" fmla="val -10671"/>
            </a:avLst>
          </a:prstGeom>
          <a:solidFill>
            <a:srgbClr val="CCFF66"/>
          </a:solidFill>
          <a:ln w="31750" algn="ctr">
            <a:solidFill>
              <a:srgbClr val="000000"/>
            </a:solidFill>
            <a:miter lim="800000"/>
            <a:headEnd/>
            <a:tailEnd/>
          </a:ln>
        </p:spPr>
        <p:txBody>
          <a:bodyPr/>
          <a:lstStyle/>
          <a:p>
            <a:pPr>
              <a:lnSpc>
                <a:spcPct val="80000"/>
              </a:lnSpc>
            </a:pPr>
            <a:r>
              <a:rPr lang="ru-RU" sz="1800">
                <a:solidFill>
                  <a:srgbClr val="000000"/>
                </a:solidFill>
              </a:rPr>
              <a:t>Паразитический кратер</a:t>
            </a:r>
          </a:p>
        </p:txBody>
      </p:sp>
      <p:sp>
        <p:nvSpPr>
          <p:cNvPr id="19472" name="Freeform 57"/>
          <p:cNvSpPr>
            <a:spLocks/>
          </p:cNvSpPr>
          <p:nvPr/>
        </p:nvSpPr>
        <p:spPr bwMode="auto">
          <a:xfrm>
            <a:off x="395288" y="4367213"/>
            <a:ext cx="576262" cy="792162"/>
          </a:xfrm>
          <a:custGeom>
            <a:avLst/>
            <a:gdLst>
              <a:gd name="T0" fmla="*/ 0 w 363"/>
              <a:gd name="T1" fmla="*/ 792162 h 499"/>
              <a:gd name="T2" fmla="*/ 23812 w 363"/>
              <a:gd name="T3" fmla="*/ 785812 h 499"/>
              <a:gd name="T4" fmla="*/ 576262 w 363"/>
              <a:gd name="T5" fmla="*/ 0 h 499"/>
              <a:gd name="T6" fmla="*/ 0 60000 65536"/>
              <a:gd name="T7" fmla="*/ 0 60000 65536"/>
              <a:gd name="T8" fmla="*/ 0 60000 65536"/>
              <a:gd name="T9" fmla="*/ 0 w 363"/>
              <a:gd name="T10" fmla="*/ 0 h 499"/>
              <a:gd name="T11" fmla="*/ 363 w 363"/>
              <a:gd name="T12" fmla="*/ 499 h 499"/>
            </a:gdLst>
            <a:ahLst/>
            <a:cxnLst>
              <a:cxn ang="T6">
                <a:pos x="T0" y="T1"/>
              </a:cxn>
              <a:cxn ang="T7">
                <a:pos x="T2" y="T3"/>
              </a:cxn>
              <a:cxn ang="T8">
                <a:pos x="T4" y="T5"/>
              </a:cxn>
            </a:cxnLst>
            <a:rect l="T9" t="T10" r="T11" b="T12"/>
            <a:pathLst>
              <a:path w="363" h="499">
                <a:moveTo>
                  <a:pt x="0" y="499"/>
                </a:moveTo>
                <a:lnTo>
                  <a:pt x="15" y="495"/>
                </a:lnTo>
                <a:lnTo>
                  <a:pt x="363" y="0"/>
                </a:lnTo>
              </a:path>
            </a:pathLst>
          </a:custGeom>
          <a:noFill/>
          <a:ln w="38100">
            <a:solidFill>
              <a:srgbClr val="000000"/>
            </a:solidFill>
            <a:round/>
            <a:headEnd type="none" w="med" len="med"/>
            <a:tailEnd type="arrow" w="med" len="med"/>
          </a:ln>
        </p:spPr>
        <p:txBody>
          <a:bodyPr/>
          <a:lstStyle/>
          <a:p>
            <a:endParaRPr lang="ru-RU"/>
          </a:p>
        </p:txBody>
      </p:sp>
      <p:pic>
        <p:nvPicPr>
          <p:cNvPr id="19473" name="Picture 62" descr="MPj04389930000[1]"/>
          <p:cNvPicPr>
            <a:picLocks noChangeAspect="1" noChangeArrowheads="1"/>
          </p:cNvPicPr>
          <p:nvPr/>
        </p:nvPicPr>
        <p:blipFill>
          <a:blip r:embed="rId3" cstate="print"/>
          <a:srcRect/>
          <a:stretch>
            <a:fillRect/>
          </a:stretch>
        </p:blipFill>
        <p:spPr bwMode="auto">
          <a:xfrm rot="842174">
            <a:off x="6227763" y="3902075"/>
            <a:ext cx="482600" cy="534988"/>
          </a:xfrm>
          <a:prstGeom prst="rect">
            <a:avLst/>
          </a:prstGeom>
          <a:noFill/>
          <a:ln w="9525">
            <a:noFill/>
            <a:miter lim="800000"/>
            <a:headEnd/>
            <a:tailEnd/>
          </a:ln>
        </p:spPr>
      </p:pic>
      <p:pic>
        <p:nvPicPr>
          <p:cNvPr id="19474" name="Picture 63" descr="MPj04331770000[1]"/>
          <p:cNvPicPr>
            <a:picLocks noChangeAspect="1" noChangeArrowheads="1"/>
          </p:cNvPicPr>
          <p:nvPr/>
        </p:nvPicPr>
        <p:blipFill>
          <a:blip r:embed="rId4" cstate="print"/>
          <a:srcRect/>
          <a:stretch>
            <a:fillRect/>
          </a:stretch>
        </p:blipFill>
        <p:spPr bwMode="auto">
          <a:xfrm>
            <a:off x="1476375" y="3141663"/>
            <a:ext cx="631825" cy="647700"/>
          </a:xfrm>
          <a:prstGeom prst="rect">
            <a:avLst/>
          </a:prstGeom>
          <a:noFill/>
          <a:ln w="9525">
            <a:noFill/>
            <a:miter lim="800000"/>
            <a:headEnd/>
            <a:tailEnd/>
          </a:ln>
        </p:spPr>
      </p:pic>
      <p:pic>
        <p:nvPicPr>
          <p:cNvPr id="19475" name="Picture 65" descr="MPj04373470000[1]"/>
          <p:cNvPicPr>
            <a:picLocks noChangeAspect="1" noChangeArrowheads="1"/>
          </p:cNvPicPr>
          <p:nvPr/>
        </p:nvPicPr>
        <p:blipFill>
          <a:blip r:embed="rId5" cstate="print"/>
          <a:srcRect/>
          <a:stretch>
            <a:fillRect/>
          </a:stretch>
        </p:blipFill>
        <p:spPr bwMode="auto">
          <a:xfrm>
            <a:off x="179388" y="4149725"/>
            <a:ext cx="322262" cy="536575"/>
          </a:xfrm>
          <a:prstGeom prst="rect">
            <a:avLst/>
          </a:prstGeom>
          <a:noFill/>
          <a:ln w="9525">
            <a:noFill/>
            <a:miter lim="800000"/>
            <a:headEnd/>
            <a:tailEnd/>
          </a:ln>
        </p:spPr>
      </p:pic>
      <p:cxnSp>
        <p:nvCxnSpPr>
          <p:cNvPr id="27" name="Прямая соединительная линия 26"/>
          <p:cNvCxnSpPr/>
          <p:nvPr/>
        </p:nvCxnSpPr>
        <p:spPr bwMode="auto">
          <a:xfrm>
            <a:off x="2915816" y="4725144"/>
            <a:ext cx="914400" cy="914400"/>
          </a:xfrm>
          <a:prstGeom prst="line">
            <a:avLst/>
          </a:prstGeom>
          <a:solidFill>
            <a:schemeClr val="accent1"/>
          </a:solidFill>
          <a:ln w="57150" cap="flat" cmpd="sng" algn="ctr">
            <a:solidFill>
              <a:srgbClr val="FFC000"/>
            </a:solidFill>
            <a:prstDash val="solid"/>
            <a:round/>
            <a:headEnd type="none" w="med" len="med"/>
            <a:tailEnd type="none" w="med" len="med"/>
          </a:ln>
          <a:effectLst/>
        </p:spPr>
      </p:cxnSp>
      <p:cxnSp>
        <p:nvCxnSpPr>
          <p:cNvPr id="28" name="Прямая соединительная линия 27"/>
          <p:cNvCxnSpPr/>
          <p:nvPr/>
        </p:nvCxnSpPr>
        <p:spPr bwMode="auto">
          <a:xfrm>
            <a:off x="2915816" y="4365104"/>
            <a:ext cx="914400" cy="914400"/>
          </a:xfrm>
          <a:prstGeom prst="line">
            <a:avLst/>
          </a:prstGeom>
          <a:solidFill>
            <a:schemeClr val="accent1"/>
          </a:solidFill>
          <a:ln w="57150" cap="flat" cmpd="sng" algn="ctr">
            <a:solidFill>
              <a:srgbClr val="FFC000"/>
            </a:solidFill>
            <a:prstDash val="solid"/>
            <a:round/>
            <a:headEnd type="none" w="med" len="med"/>
            <a:tailEnd type="none" w="med" len="med"/>
          </a:ln>
          <a:effectLst/>
        </p:spPr>
      </p:cxnSp>
      <p:cxnSp>
        <p:nvCxnSpPr>
          <p:cNvPr id="29" name="Прямая соединительная линия 28"/>
          <p:cNvCxnSpPr/>
          <p:nvPr/>
        </p:nvCxnSpPr>
        <p:spPr bwMode="auto">
          <a:xfrm>
            <a:off x="2915816" y="4005064"/>
            <a:ext cx="914400" cy="914400"/>
          </a:xfrm>
          <a:prstGeom prst="line">
            <a:avLst/>
          </a:prstGeom>
          <a:solidFill>
            <a:schemeClr val="accent1"/>
          </a:solidFill>
          <a:ln w="57150" cap="flat" cmpd="sng" algn="ctr">
            <a:solidFill>
              <a:srgbClr val="FFC000"/>
            </a:solidFill>
            <a:prstDash val="solid"/>
            <a:round/>
            <a:headEnd type="none" w="med" len="med"/>
            <a:tailEnd type="none" w="med" len="med"/>
          </a:ln>
          <a:effectLst/>
        </p:spPr>
      </p:cxnSp>
      <p:cxnSp>
        <p:nvCxnSpPr>
          <p:cNvPr id="30" name="Прямая соединительная линия 29"/>
          <p:cNvCxnSpPr/>
          <p:nvPr/>
        </p:nvCxnSpPr>
        <p:spPr bwMode="auto">
          <a:xfrm>
            <a:off x="2915816" y="3645024"/>
            <a:ext cx="914400" cy="914400"/>
          </a:xfrm>
          <a:prstGeom prst="line">
            <a:avLst/>
          </a:prstGeom>
          <a:solidFill>
            <a:schemeClr val="accent1"/>
          </a:solidFill>
          <a:ln w="57150" cap="flat" cmpd="sng" algn="ctr">
            <a:solidFill>
              <a:srgbClr val="FFC000"/>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9986" name="Rectangle 2"/>
          <p:cNvSpPr>
            <a:spLocks noGrp="1" noChangeArrowheads="1"/>
          </p:cNvSpPr>
          <p:nvPr>
            <p:ph type="title"/>
          </p:nvPr>
        </p:nvSpPr>
        <p:spPr>
          <a:xfrm>
            <a:off x="0" y="58738"/>
            <a:ext cx="9144000" cy="346075"/>
          </a:xfrm>
        </p:spPr>
        <p:txBody>
          <a:bodyPr/>
          <a:lstStyle/>
          <a:p>
            <a:pPr eaLnBrk="1" hangingPunct="1">
              <a:defRPr/>
            </a:pPr>
            <a:r>
              <a:rPr lang="ru-RU" sz="2800" b="1" i="1" u="sng" smtClean="0">
                <a:solidFill>
                  <a:srgbClr val="000000"/>
                </a:solidFill>
                <a:effectLst>
                  <a:outerShdw blurRad="38100" dist="38100" dir="2700000" algn="tl">
                    <a:srgbClr val="FFFFFF"/>
                  </a:outerShdw>
                </a:effectLst>
              </a:rPr>
              <a:t>Фациальная изменчивость</a:t>
            </a:r>
          </a:p>
        </p:txBody>
      </p:sp>
      <p:pic>
        <p:nvPicPr>
          <p:cNvPr id="52227" name="Picture 3" descr="майтас-вулкан-карта"/>
          <p:cNvPicPr>
            <a:picLocks noChangeAspect="1" noChangeArrowheads="1"/>
          </p:cNvPicPr>
          <p:nvPr/>
        </p:nvPicPr>
        <p:blipFill>
          <a:blip r:embed="rId3" cstate="print"/>
          <a:srcRect/>
          <a:stretch>
            <a:fillRect/>
          </a:stretch>
        </p:blipFill>
        <p:spPr bwMode="auto">
          <a:xfrm>
            <a:off x="34925" y="565150"/>
            <a:ext cx="6011863" cy="3295650"/>
          </a:xfrm>
          <a:prstGeom prst="rect">
            <a:avLst/>
          </a:prstGeom>
          <a:noFill/>
          <a:ln w="28575">
            <a:solidFill>
              <a:srgbClr val="000000"/>
            </a:solidFill>
            <a:miter lim="800000"/>
            <a:headEnd/>
            <a:tailEnd/>
          </a:ln>
        </p:spPr>
      </p:pic>
      <p:pic>
        <p:nvPicPr>
          <p:cNvPr id="52228" name="Picture 4" descr="майтас-вулкан-разрезы"/>
          <p:cNvPicPr>
            <a:picLocks noChangeAspect="1" noChangeArrowheads="1"/>
          </p:cNvPicPr>
          <p:nvPr/>
        </p:nvPicPr>
        <p:blipFill>
          <a:blip r:embed="rId4" cstate="print">
            <a:lum contrast="10000"/>
          </a:blip>
          <a:srcRect/>
          <a:stretch>
            <a:fillRect/>
          </a:stretch>
        </p:blipFill>
        <p:spPr bwMode="auto">
          <a:xfrm>
            <a:off x="3851275" y="2390775"/>
            <a:ext cx="5229225" cy="4425950"/>
          </a:xfrm>
          <a:prstGeom prst="rect">
            <a:avLst/>
          </a:prstGeom>
          <a:noFill/>
          <a:ln w="28575">
            <a:solidFill>
              <a:srgbClr val="000000"/>
            </a:solidFill>
            <a:miter lim="800000"/>
            <a:headEnd/>
            <a:tailEnd/>
          </a:ln>
        </p:spPr>
      </p:pic>
      <p:sp>
        <p:nvSpPr>
          <p:cNvPr id="52229" name="Oval 5"/>
          <p:cNvSpPr>
            <a:spLocks noChangeArrowheads="1"/>
          </p:cNvSpPr>
          <p:nvPr/>
        </p:nvSpPr>
        <p:spPr bwMode="auto">
          <a:xfrm>
            <a:off x="2124075" y="1557338"/>
            <a:ext cx="288925" cy="287337"/>
          </a:xfrm>
          <a:prstGeom prst="ellipse">
            <a:avLst/>
          </a:prstGeom>
          <a:solidFill>
            <a:schemeClr val="accent1"/>
          </a:solidFill>
          <a:ln w="9525">
            <a:solidFill>
              <a:schemeClr val="tx1"/>
            </a:solidFill>
            <a:round/>
            <a:headEnd/>
            <a:tailEnd/>
          </a:ln>
        </p:spPr>
        <p:txBody>
          <a:bodyPr wrap="none" anchor="ctr"/>
          <a:lstStyle/>
          <a:p>
            <a:r>
              <a:rPr lang="ru-RU" sz="1800"/>
              <a:t>1</a:t>
            </a:r>
          </a:p>
        </p:txBody>
      </p:sp>
      <p:sp>
        <p:nvSpPr>
          <p:cNvPr id="52230" name="Oval 6"/>
          <p:cNvSpPr>
            <a:spLocks noChangeArrowheads="1"/>
          </p:cNvSpPr>
          <p:nvPr/>
        </p:nvSpPr>
        <p:spPr bwMode="auto">
          <a:xfrm>
            <a:off x="4140200" y="1557338"/>
            <a:ext cx="288925" cy="287337"/>
          </a:xfrm>
          <a:prstGeom prst="ellipse">
            <a:avLst/>
          </a:prstGeom>
          <a:solidFill>
            <a:schemeClr val="accent1"/>
          </a:solidFill>
          <a:ln w="9525">
            <a:solidFill>
              <a:schemeClr val="tx1"/>
            </a:solidFill>
            <a:round/>
            <a:headEnd/>
            <a:tailEnd/>
          </a:ln>
        </p:spPr>
        <p:txBody>
          <a:bodyPr wrap="none" anchor="ctr"/>
          <a:lstStyle/>
          <a:p>
            <a:r>
              <a:rPr lang="ru-RU" sz="1800"/>
              <a:t>2</a:t>
            </a:r>
          </a:p>
        </p:txBody>
      </p:sp>
      <p:sp>
        <p:nvSpPr>
          <p:cNvPr id="52231" name="Oval 7"/>
          <p:cNvSpPr>
            <a:spLocks noChangeArrowheads="1"/>
          </p:cNvSpPr>
          <p:nvPr/>
        </p:nvSpPr>
        <p:spPr bwMode="auto">
          <a:xfrm>
            <a:off x="3924300" y="549275"/>
            <a:ext cx="288925" cy="287338"/>
          </a:xfrm>
          <a:prstGeom prst="ellipse">
            <a:avLst/>
          </a:prstGeom>
          <a:solidFill>
            <a:schemeClr val="accent1"/>
          </a:solidFill>
          <a:ln w="9525">
            <a:solidFill>
              <a:schemeClr val="tx1"/>
            </a:solidFill>
            <a:round/>
            <a:headEnd/>
            <a:tailEnd/>
          </a:ln>
        </p:spPr>
        <p:txBody>
          <a:bodyPr wrap="none" anchor="ctr"/>
          <a:lstStyle/>
          <a:p>
            <a:r>
              <a:rPr lang="ru-RU" sz="1800"/>
              <a:t>3</a:t>
            </a:r>
          </a:p>
        </p:txBody>
      </p:sp>
      <p:sp>
        <p:nvSpPr>
          <p:cNvPr id="52232" name="Oval 8"/>
          <p:cNvSpPr>
            <a:spLocks noChangeArrowheads="1"/>
          </p:cNvSpPr>
          <p:nvPr/>
        </p:nvSpPr>
        <p:spPr bwMode="auto">
          <a:xfrm>
            <a:off x="3957638" y="2420938"/>
            <a:ext cx="288925" cy="287337"/>
          </a:xfrm>
          <a:prstGeom prst="ellipse">
            <a:avLst/>
          </a:prstGeom>
          <a:solidFill>
            <a:schemeClr val="accent1"/>
          </a:solidFill>
          <a:ln w="9525">
            <a:solidFill>
              <a:schemeClr val="tx1"/>
            </a:solidFill>
            <a:round/>
            <a:headEnd/>
            <a:tailEnd/>
          </a:ln>
        </p:spPr>
        <p:txBody>
          <a:bodyPr wrap="none" anchor="ctr"/>
          <a:lstStyle/>
          <a:p>
            <a:r>
              <a:rPr lang="ru-RU" sz="1800"/>
              <a:t>1</a:t>
            </a:r>
          </a:p>
        </p:txBody>
      </p:sp>
      <p:sp>
        <p:nvSpPr>
          <p:cNvPr id="52233" name="Oval 9"/>
          <p:cNvSpPr>
            <a:spLocks noChangeArrowheads="1"/>
          </p:cNvSpPr>
          <p:nvPr/>
        </p:nvSpPr>
        <p:spPr bwMode="auto">
          <a:xfrm>
            <a:off x="4716463" y="3573463"/>
            <a:ext cx="288925" cy="287337"/>
          </a:xfrm>
          <a:prstGeom prst="ellipse">
            <a:avLst/>
          </a:prstGeom>
          <a:solidFill>
            <a:schemeClr val="accent1"/>
          </a:solidFill>
          <a:ln w="9525">
            <a:solidFill>
              <a:schemeClr val="tx1"/>
            </a:solidFill>
            <a:round/>
            <a:headEnd/>
            <a:tailEnd/>
          </a:ln>
        </p:spPr>
        <p:txBody>
          <a:bodyPr wrap="none" anchor="ctr"/>
          <a:lstStyle/>
          <a:p>
            <a:r>
              <a:rPr lang="ru-RU" sz="1800"/>
              <a:t>2</a:t>
            </a:r>
          </a:p>
        </p:txBody>
      </p:sp>
      <p:sp>
        <p:nvSpPr>
          <p:cNvPr id="52234" name="Oval 10"/>
          <p:cNvSpPr>
            <a:spLocks noChangeArrowheads="1"/>
          </p:cNvSpPr>
          <p:nvPr/>
        </p:nvSpPr>
        <p:spPr bwMode="auto">
          <a:xfrm>
            <a:off x="5508625" y="4221163"/>
            <a:ext cx="288925" cy="287337"/>
          </a:xfrm>
          <a:prstGeom prst="ellipse">
            <a:avLst/>
          </a:prstGeom>
          <a:solidFill>
            <a:schemeClr val="accent1"/>
          </a:solidFill>
          <a:ln w="9525">
            <a:solidFill>
              <a:schemeClr val="tx1"/>
            </a:solidFill>
            <a:round/>
            <a:headEnd/>
            <a:tailEnd/>
          </a:ln>
        </p:spPr>
        <p:txBody>
          <a:bodyPr wrap="none" anchor="ctr"/>
          <a:lstStyle/>
          <a:p>
            <a:r>
              <a:rPr lang="ru-RU" sz="1800"/>
              <a:t>3</a:t>
            </a:r>
          </a:p>
        </p:txBody>
      </p:sp>
      <p:sp>
        <p:nvSpPr>
          <p:cNvPr id="52235" name="Oval 11"/>
          <p:cNvSpPr>
            <a:spLocks noChangeArrowheads="1"/>
          </p:cNvSpPr>
          <p:nvPr/>
        </p:nvSpPr>
        <p:spPr bwMode="auto">
          <a:xfrm>
            <a:off x="6300788" y="4437063"/>
            <a:ext cx="288925" cy="287337"/>
          </a:xfrm>
          <a:prstGeom prst="ellipse">
            <a:avLst/>
          </a:prstGeom>
          <a:solidFill>
            <a:schemeClr val="accent1"/>
          </a:solidFill>
          <a:ln w="9525">
            <a:solidFill>
              <a:schemeClr val="tx1"/>
            </a:solidFill>
            <a:round/>
            <a:headEnd/>
            <a:tailEnd/>
          </a:ln>
        </p:spPr>
        <p:txBody>
          <a:bodyPr wrap="none" anchor="ctr"/>
          <a:lstStyle/>
          <a:p>
            <a:r>
              <a:rPr lang="ru-RU" sz="1800"/>
              <a:t>4</a:t>
            </a:r>
          </a:p>
        </p:txBody>
      </p:sp>
      <p:sp>
        <p:nvSpPr>
          <p:cNvPr id="52236" name="Oval 12"/>
          <p:cNvSpPr>
            <a:spLocks noChangeArrowheads="1"/>
          </p:cNvSpPr>
          <p:nvPr/>
        </p:nvSpPr>
        <p:spPr bwMode="auto">
          <a:xfrm>
            <a:off x="7812088" y="5229225"/>
            <a:ext cx="288925" cy="287338"/>
          </a:xfrm>
          <a:prstGeom prst="ellipse">
            <a:avLst/>
          </a:prstGeom>
          <a:solidFill>
            <a:schemeClr val="accent1"/>
          </a:solidFill>
          <a:ln w="9525">
            <a:solidFill>
              <a:schemeClr val="tx1"/>
            </a:solidFill>
            <a:round/>
            <a:headEnd/>
            <a:tailEnd/>
          </a:ln>
        </p:spPr>
        <p:txBody>
          <a:bodyPr wrap="none" anchor="ctr"/>
          <a:lstStyle/>
          <a:p>
            <a:r>
              <a:rPr lang="ru-RU" sz="1800"/>
              <a:t>5</a:t>
            </a:r>
          </a:p>
        </p:txBody>
      </p:sp>
      <p:sp>
        <p:nvSpPr>
          <p:cNvPr id="52237" name="Line 13"/>
          <p:cNvSpPr>
            <a:spLocks noChangeShapeType="1"/>
          </p:cNvSpPr>
          <p:nvPr/>
        </p:nvSpPr>
        <p:spPr bwMode="auto">
          <a:xfrm flipV="1">
            <a:off x="3059113" y="1341438"/>
            <a:ext cx="2592387" cy="1150937"/>
          </a:xfrm>
          <a:prstGeom prst="line">
            <a:avLst/>
          </a:prstGeom>
          <a:noFill/>
          <a:ln w="38100">
            <a:solidFill>
              <a:srgbClr val="FF0000"/>
            </a:solidFill>
            <a:round/>
            <a:headEnd type="stealth" w="lg" len="lg"/>
            <a:tailEnd type="stealth" w="lg" len="lg"/>
          </a:ln>
        </p:spPr>
        <p:txBody>
          <a:bodyPr/>
          <a:lstStyle/>
          <a:p>
            <a:endParaRPr lang="ru-RU"/>
          </a:p>
        </p:txBody>
      </p:sp>
      <p:sp>
        <p:nvSpPr>
          <p:cNvPr id="52238" name="Oval 14"/>
          <p:cNvSpPr>
            <a:spLocks noChangeArrowheads="1"/>
          </p:cNvSpPr>
          <p:nvPr/>
        </p:nvSpPr>
        <p:spPr bwMode="auto">
          <a:xfrm>
            <a:off x="5292725" y="1341438"/>
            <a:ext cx="288925" cy="287337"/>
          </a:xfrm>
          <a:prstGeom prst="ellipse">
            <a:avLst/>
          </a:prstGeom>
          <a:solidFill>
            <a:schemeClr val="accent1"/>
          </a:solidFill>
          <a:ln w="9525">
            <a:solidFill>
              <a:schemeClr val="tx1"/>
            </a:solidFill>
            <a:round/>
            <a:headEnd/>
            <a:tailEnd/>
          </a:ln>
        </p:spPr>
        <p:txBody>
          <a:bodyPr wrap="none" anchor="ctr"/>
          <a:lstStyle/>
          <a:p>
            <a:r>
              <a:rPr lang="ru-RU" sz="1800"/>
              <a:t>5</a:t>
            </a:r>
          </a:p>
        </p:txBody>
      </p:sp>
      <p:sp>
        <p:nvSpPr>
          <p:cNvPr id="52239" name="Oval 15"/>
          <p:cNvSpPr>
            <a:spLocks noChangeArrowheads="1"/>
          </p:cNvSpPr>
          <p:nvPr/>
        </p:nvSpPr>
        <p:spPr bwMode="auto">
          <a:xfrm>
            <a:off x="4572000" y="1484313"/>
            <a:ext cx="288925" cy="287337"/>
          </a:xfrm>
          <a:prstGeom prst="ellipse">
            <a:avLst/>
          </a:prstGeom>
          <a:solidFill>
            <a:schemeClr val="accent1"/>
          </a:solidFill>
          <a:ln w="9525">
            <a:solidFill>
              <a:schemeClr val="tx1"/>
            </a:solidFill>
            <a:round/>
            <a:headEnd/>
            <a:tailEnd/>
          </a:ln>
        </p:spPr>
        <p:txBody>
          <a:bodyPr wrap="none" anchor="ctr"/>
          <a:lstStyle/>
          <a:p>
            <a:r>
              <a:rPr lang="ru-RU" sz="1800"/>
              <a:t>4</a:t>
            </a:r>
          </a:p>
        </p:txBody>
      </p:sp>
      <p:sp>
        <p:nvSpPr>
          <p:cNvPr id="52240" name="Line 16"/>
          <p:cNvSpPr>
            <a:spLocks noChangeShapeType="1"/>
          </p:cNvSpPr>
          <p:nvPr/>
        </p:nvSpPr>
        <p:spPr bwMode="auto">
          <a:xfrm>
            <a:off x="4067175" y="6524625"/>
            <a:ext cx="4752975" cy="0"/>
          </a:xfrm>
          <a:prstGeom prst="line">
            <a:avLst/>
          </a:prstGeom>
          <a:noFill/>
          <a:ln w="28575">
            <a:solidFill>
              <a:srgbClr val="FF0000"/>
            </a:solidFill>
            <a:round/>
            <a:headEnd type="stealth" w="lg" len="lg"/>
            <a:tailEnd type="stealth" w="lg" len="lg"/>
          </a:ln>
        </p:spPr>
        <p:txBody>
          <a:bodyPr/>
          <a:lstStyle/>
          <a:p>
            <a:endParaRPr lang="ru-RU"/>
          </a:p>
        </p:txBody>
      </p:sp>
      <p:sp>
        <p:nvSpPr>
          <p:cNvPr id="52241" name="Rectangle 17"/>
          <p:cNvSpPr>
            <a:spLocks noChangeArrowheads="1"/>
          </p:cNvSpPr>
          <p:nvPr/>
        </p:nvSpPr>
        <p:spPr bwMode="auto">
          <a:xfrm>
            <a:off x="6227763" y="6381750"/>
            <a:ext cx="576262" cy="287338"/>
          </a:xfrm>
          <a:prstGeom prst="rect">
            <a:avLst/>
          </a:prstGeom>
          <a:solidFill>
            <a:srgbClr val="FFFFFF"/>
          </a:solidFill>
          <a:ln w="9525">
            <a:solidFill>
              <a:schemeClr val="tx1"/>
            </a:solidFill>
            <a:miter lim="800000"/>
            <a:headEnd/>
            <a:tailEnd/>
          </a:ln>
        </p:spPr>
        <p:txBody>
          <a:bodyPr wrap="none" anchor="ctr"/>
          <a:lstStyle/>
          <a:p>
            <a:r>
              <a:rPr lang="ru-RU" sz="1800">
                <a:solidFill>
                  <a:srgbClr val="FF0000"/>
                </a:solidFill>
              </a:rPr>
              <a:t>15 км</a:t>
            </a:r>
          </a:p>
        </p:txBody>
      </p:sp>
      <p:sp>
        <p:nvSpPr>
          <p:cNvPr id="52242" name="Text Box 18"/>
          <p:cNvSpPr txBox="1">
            <a:spLocks noChangeArrowheads="1"/>
          </p:cNvSpPr>
          <p:nvPr/>
        </p:nvSpPr>
        <p:spPr bwMode="auto">
          <a:xfrm>
            <a:off x="5651500" y="1989138"/>
            <a:ext cx="3384550" cy="620712"/>
          </a:xfrm>
          <a:prstGeom prst="rect">
            <a:avLst/>
          </a:prstGeom>
          <a:solidFill>
            <a:srgbClr val="EAEAEA"/>
          </a:solidFill>
          <a:ln w="12700" algn="ctr">
            <a:solidFill>
              <a:srgbClr val="000000"/>
            </a:solidFill>
            <a:miter lim="800000"/>
            <a:headEnd/>
            <a:tailEnd/>
          </a:ln>
        </p:spPr>
        <p:txBody>
          <a:bodyPr lIns="54000" tIns="10800" rIns="54000" bIns="10800">
            <a:spAutoFit/>
          </a:bodyPr>
          <a:lstStyle/>
          <a:p>
            <a:pPr algn="l">
              <a:lnSpc>
                <a:spcPct val="80000"/>
              </a:lnSpc>
            </a:pPr>
            <a:r>
              <a:rPr lang="ru-RU" sz="1600">
                <a:solidFill>
                  <a:srgbClr val="000000"/>
                </a:solidFill>
              </a:rPr>
              <a:t>Схема строения палеовулкана Майтас. Северное Прибалхашье.</a:t>
            </a:r>
          </a:p>
          <a:p>
            <a:pPr algn="l">
              <a:lnSpc>
                <a:spcPct val="80000"/>
              </a:lnSpc>
            </a:pPr>
            <a:r>
              <a:rPr lang="ru-RU" sz="1600">
                <a:solidFill>
                  <a:srgbClr val="000000"/>
                </a:solidFill>
              </a:rPr>
              <a:t>По А.В. Тевелеву, И.А. Кошелевой</a:t>
            </a:r>
          </a:p>
        </p:txBody>
      </p:sp>
      <p:sp>
        <p:nvSpPr>
          <p:cNvPr id="52243" name="Text Box 19"/>
          <p:cNvSpPr txBox="1">
            <a:spLocks noChangeArrowheads="1"/>
          </p:cNvSpPr>
          <p:nvPr/>
        </p:nvSpPr>
        <p:spPr bwMode="auto">
          <a:xfrm>
            <a:off x="107950" y="4149725"/>
            <a:ext cx="3636963" cy="1701800"/>
          </a:xfrm>
          <a:prstGeom prst="rect">
            <a:avLst/>
          </a:prstGeom>
          <a:noFill/>
          <a:ln w="9525">
            <a:noFill/>
            <a:miter lim="800000"/>
            <a:headEnd/>
            <a:tailEnd/>
          </a:ln>
        </p:spPr>
        <p:txBody>
          <a:bodyPr>
            <a:spAutoFit/>
          </a:bodyPr>
          <a:lstStyle/>
          <a:p>
            <a:pPr algn="r">
              <a:lnSpc>
                <a:spcPct val="80000"/>
              </a:lnSpc>
            </a:pPr>
            <a:r>
              <a:rPr lang="ru-RU" b="0">
                <a:solidFill>
                  <a:srgbClr val="000000"/>
                </a:solidFill>
              </a:rPr>
              <a:t>Мощность толщи андезибазальтов изменяется на расстоянии 15 км от </a:t>
            </a:r>
            <a:r>
              <a:rPr lang="en-US" b="0">
                <a:solidFill>
                  <a:srgbClr val="000000"/>
                </a:solidFill>
              </a:rPr>
              <a:t>~</a:t>
            </a:r>
            <a:r>
              <a:rPr lang="ru-RU" b="0">
                <a:solidFill>
                  <a:srgbClr val="000000"/>
                </a:solidFill>
              </a:rPr>
              <a:t>1000 м до 5 м, а состав –  от мощной толщи лавовых покровов до пачки литокластических туфов</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50" name="Picture 2" descr="Хокусай1"/>
          <p:cNvPicPr>
            <a:picLocks noChangeAspect="1" noChangeArrowheads="1"/>
          </p:cNvPicPr>
          <p:nvPr/>
        </p:nvPicPr>
        <p:blipFill>
          <a:blip r:embed="rId2" cstate="print"/>
          <a:srcRect/>
          <a:stretch>
            <a:fillRect/>
          </a:stretch>
        </p:blipFill>
        <p:spPr bwMode="auto">
          <a:xfrm>
            <a:off x="47625" y="44450"/>
            <a:ext cx="9096375" cy="6072188"/>
          </a:xfrm>
          <a:prstGeom prst="rect">
            <a:avLst/>
          </a:prstGeom>
          <a:noFill/>
          <a:ln w="19050">
            <a:solidFill>
              <a:srgbClr val="000000"/>
            </a:solidFill>
            <a:miter lim="800000"/>
            <a:headEnd/>
            <a:tailEnd/>
          </a:ln>
        </p:spPr>
      </p:pic>
      <p:sp>
        <p:nvSpPr>
          <p:cNvPr id="812035" name="Text Box 3"/>
          <p:cNvSpPr txBox="1">
            <a:spLocks noChangeArrowheads="1"/>
          </p:cNvSpPr>
          <p:nvPr/>
        </p:nvSpPr>
        <p:spPr bwMode="auto">
          <a:xfrm>
            <a:off x="1476375" y="6453188"/>
            <a:ext cx="6048375" cy="227012"/>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nSpc>
                <a:spcPct val="80000"/>
              </a:lnSpc>
            </a:pPr>
            <a:r>
              <a:rPr lang="ru-RU" sz="1600">
                <a:solidFill>
                  <a:srgbClr val="000000"/>
                </a:solidFill>
              </a:rPr>
              <a:t>К. Хокусай. Победный ветер. Ясный день. Из серии "36 видов Фудзи"</a:t>
            </a:r>
          </a:p>
        </p:txBody>
      </p:sp>
      <p:pic>
        <p:nvPicPr>
          <p:cNvPr id="812036" name="Picture 4" descr="Geologycal_cross-section_of_Fuji"/>
          <p:cNvPicPr>
            <a:picLocks noChangeAspect="1" noChangeArrowheads="1"/>
          </p:cNvPicPr>
          <p:nvPr/>
        </p:nvPicPr>
        <p:blipFill>
          <a:blip r:embed="rId3" cstate="print"/>
          <a:srcRect/>
          <a:stretch>
            <a:fillRect/>
          </a:stretch>
        </p:blipFill>
        <p:spPr bwMode="auto">
          <a:xfrm>
            <a:off x="179388" y="4292600"/>
            <a:ext cx="8778875" cy="2227263"/>
          </a:xfrm>
          <a:prstGeom prst="rect">
            <a:avLst/>
          </a:prstGeom>
          <a:noFill/>
          <a:ln w="12700">
            <a:solidFill>
              <a:srgbClr val="00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2035"/>
                                        </p:tgtEl>
                                        <p:attrNameLst>
                                          <p:attrName>style.visibility</p:attrName>
                                        </p:attrNameLst>
                                      </p:cBhvr>
                                      <p:to>
                                        <p:strVal val="visible"/>
                                      </p:to>
                                    </p:set>
                                    <p:anim calcmode="lin" valueType="num">
                                      <p:cBhvr additive="base">
                                        <p:cTn id="7" dur="500" fill="hold"/>
                                        <p:tgtEl>
                                          <p:spTgt spid="812035"/>
                                        </p:tgtEl>
                                        <p:attrNameLst>
                                          <p:attrName>ppt_x</p:attrName>
                                        </p:attrNameLst>
                                      </p:cBhvr>
                                      <p:tavLst>
                                        <p:tav tm="0">
                                          <p:val>
                                            <p:strVal val="0-#ppt_w/2"/>
                                          </p:val>
                                        </p:tav>
                                        <p:tav tm="100000">
                                          <p:val>
                                            <p:strVal val="#ppt_x"/>
                                          </p:val>
                                        </p:tav>
                                      </p:tavLst>
                                    </p:anim>
                                    <p:anim calcmode="lin" valueType="num">
                                      <p:cBhvr additive="base">
                                        <p:cTn id="8" dur="500" fill="hold"/>
                                        <p:tgtEl>
                                          <p:spTgt spid="812035"/>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81203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12036"/>
                                        </p:tgtEl>
                                        <p:attrNameLst>
                                          <p:attrName>style.visibility</p:attrName>
                                        </p:attrNameLst>
                                      </p:cBhvr>
                                      <p:to>
                                        <p:strVal val="visible"/>
                                      </p:to>
                                    </p:set>
                                    <p:anim calcmode="lin" valueType="num">
                                      <p:cBhvr additive="base">
                                        <p:cTn id="13" dur="500" fill="hold"/>
                                        <p:tgtEl>
                                          <p:spTgt spid="812036"/>
                                        </p:tgtEl>
                                        <p:attrNameLst>
                                          <p:attrName>ppt_x</p:attrName>
                                        </p:attrNameLst>
                                      </p:cBhvr>
                                      <p:tavLst>
                                        <p:tav tm="0">
                                          <p:val>
                                            <p:strVal val="#ppt_x"/>
                                          </p:val>
                                        </p:tav>
                                        <p:tav tm="100000">
                                          <p:val>
                                            <p:strVal val="#ppt_x"/>
                                          </p:val>
                                        </p:tav>
                                      </p:tavLst>
                                    </p:anim>
                                    <p:anim calcmode="lin" valueType="num">
                                      <p:cBhvr additive="base">
                                        <p:cTn id="14" dur="500" fill="hold"/>
                                        <p:tgtEl>
                                          <p:spTgt spid="8120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2035"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8" name="Picture 6" descr="Хокусай2"/>
          <p:cNvPicPr>
            <a:picLocks noChangeAspect="1" noChangeArrowheads="1"/>
          </p:cNvPicPr>
          <p:nvPr/>
        </p:nvPicPr>
        <p:blipFill>
          <a:blip r:embed="rId2" cstate="print"/>
          <a:srcRect/>
          <a:stretch>
            <a:fillRect/>
          </a:stretch>
        </p:blipFill>
        <p:spPr bwMode="auto">
          <a:xfrm>
            <a:off x="0" y="44450"/>
            <a:ext cx="9144000" cy="6308725"/>
          </a:xfrm>
          <a:prstGeom prst="rect">
            <a:avLst/>
          </a:prstGeom>
          <a:noFill/>
          <a:ln w="9525">
            <a:noFill/>
            <a:miter lim="800000"/>
            <a:headEnd/>
            <a:tailEnd/>
          </a:ln>
        </p:spPr>
      </p:pic>
      <p:sp>
        <p:nvSpPr>
          <p:cNvPr id="55299" name="Text Box 7"/>
          <p:cNvSpPr txBox="1">
            <a:spLocks noChangeArrowheads="1"/>
          </p:cNvSpPr>
          <p:nvPr/>
        </p:nvSpPr>
        <p:spPr bwMode="auto">
          <a:xfrm>
            <a:off x="1763713" y="6515100"/>
            <a:ext cx="5832475" cy="227013"/>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nSpc>
                <a:spcPct val="80000"/>
              </a:lnSpc>
            </a:pPr>
            <a:r>
              <a:rPr lang="ru-RU" sz="1600">
                <a:solidFill>
                  <a:srgbClr val="000000"/>
                </a:solidFill>
              </a:rPr>
              <a:t>К. Хокусай. Большая волна в Канагаве. Из серии "36 видов Фудзи"</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22" name="Rectangle 2"/>
          <p:cNvSpPr>
            <a:spLocks noGrp="1" noChangeArrowheads="1"/>
          </p:cNvSpPr>
          <p:nvPr>
            <p:ph type="title"/>
          </p:nvPr>
        </p:nvSpPr>
        <p:spPr>
          <a:xfrm>
            <a:off x="0" y="0"/>
            <a:ext cx="9144000" cy="476250"/>
          </a:xfrm>
        </p:spPr>
        <p:txBody>
          <a:bodyPr anchor="t"/>
          <a:lstStyle/>
          <a:p>
            <a:pPr algn="r">
              <a:lnSpc>
                <a:spcPct val="80000"/>
              </a:lnSpc>
              <a:spcBef>
                <a:spcPct val="20000"/>
              </a:spcBef>
              <a:buClr>
                <a:schemeClr val="hlink"/>
              </a:buClr>
              <a:buFont typeface="Wingdings" pitchFamily="2" charset="2"/>
              <a:buNone/>
              <a:defRPr/>
            </a:pPr>
            <a:r>
              <a:rPr lang="ru-RU" sz="2400" b="1" i="1" u="sng">
                <a:solidFill>
                  <a:srgbClr val="000000"/>
                </a:solidFill>
                <a:effectLst>
                  <a:outerShdw blurRad="38100" dist="38100" dir="2700000" algn="tl">
                    <a:srgbClr val="FFFFFF"/>
                  </a:outerShdw>
                </a:effectLst>
              </a:rPr>
              <a:t>Нестратифицированные образования</a:t>
            </a:r>
          </a:p>
        </p:txBody>
      </p:sp>
      <p:sp>
        <p:nvSpPr>
          <p:cNvPr id="56323" name="Rectangle 3"/>
          <p:cNvSpPr>
            <a:spLocks noGrp="1" noChangeArrowheads="1"/>
          </p:cNvSpPr>
          <p:nvPr>
            <p:ph type="body" idx="1"/>
          </p:nvPr>
        </p:nvSpPr>
        <p:spPr>
          <a:xfrm>
            <a:off x="0" y="765175"/>
            <a:ext cx="8820150" cy="5289140"/>
          </a:xfrm>
          <a:noFill/>
        </p:spPr>
        <p:txBody>
          <a:bodyPr>
            <a:spAutoFit/>
          </a:bodyPr>
          <a:lstStyle/>
          <a:p>
            <a:pPr marL="3175" indent="0">
              <a:lnSpc>
                <a:spcPct val="95000"/>
              </a:lnSpc>
              <a:spcBef>
                <a:spcPct val="50000"/>
              </a:spcBef>
              <a:buFont typeface="Wingdings" pitchFamily="2" charset="2"/>
              <a:buNone/>
            </a:pPr>
            <a:r>
              <a:rPr lang="ru-RU" sz="2200" dirty="0" smtClean="0">
                <a:solidFill>
                  <a:srgbClr val="000000"/>
                </a:solidFill>
                <a:effectLst/>
                <a:latin typeface="Arial Narrow" pitchFamily="34" charset="0"/>
              </a:rPr>
              <a:t>Нестратифицированные образования делятся на две группы:</a:t>
            </a:r>
          </a:p>
          <a:p>
            <a:pPr marL="3175" indent="0">
              <a:lnSpc>
                <a:spcPct val="95000"/>
              </a:lnSpc>
              <a:spcBef>
                <a:spcPct val="50000"/>
              </a:spcBef>
              <a:buClr>
                <a:srgbClr val="FF0000"/>
              </a:buClr>
              <a:buSzPct val="120000"/>
              <a:buFont typeface="Wingdings" pitchFamily="2" charset="2"/>
              <a:buChar char="ü"/>
            </a:pPr>
            <a:r>
              <a:rPr lang="ru-RU" sz="2200" dirty="0" smtClean="0">
                <a:solidFill>
                  <a:srgbClr val="000000"/>
                </a:solidFill>
                <a:effectLst/>
                <a:latin typeface="Arial Black" pitchFamily="34" charset="0"/>
              </a:rPr>
              <a:t> </a:t>
            </a:r>
            <a:r>
              <a:rPr lang="ru-RU" sz="2200" b="1" dirty="0" err="1" smtClean="0">
                <a:solidFill>
                  <a:srgbClr val="000000"/>
                </a:solidFill>
                <a:effectLst/>
              </a:rPr>
              <a:t>субвулканы</a:t>
            </a:r>
            <a:r>
              <a:rPr lang="ru-RU" sz="2200" dirty="0" smtClean="0">
                <a:solidFill>
                  <a:srgbClr val="000000"/>
                </a:solidFill>
                <a:effectLst/>
                <a:latin typeface="Arial Narrow" pitchFamily="34" charset="0"/>
              </a:rPr>
              <a:t> (застыли на небольшой глубине под вулканом, не дойдя до поверхности);</a:t>
            </a:r>
          </a:p>
          <a:p>
            <a:pPr marL="3175" indent="0">
              <a:lnSpc>
                <a:spcPct val="95000"/>
              </a:lnSpc>
              <a:spcBef>
                <a:spcPct val="50000"/>
              </a:spcBef>
              <a:buClr>
                <a:srgbClr val="FF0000"/>
              </a:buClr>
              <a:buSzPct val="120000"/>
              <a:buFont typeface="Wingdings" pitchFamily="2" charset="2"/>
              <a:buChar char="ü"/>
            </a:pPr>
            <a:r>
              <a:rPr lang="ru-RU" sz="2200" dirty="0" smtClean="0">
                <a:solidFill>
                  <a:srgbClr val="000000"/>
                </a:solidFill>
                <a:effectLst/>
                <a:latin typeface="Arial Black" pitchFamily="34" charset="0"/>
              </a:rPr>
              <a:t> </a:t>
            </a:r>
            <a:r>
              <a:rPr lang="ru-RU" sz="2200" b="1" dirty="0" err="1" smtClean="0">
                <a:solidFill>
                  <a:srgbClr val="000000"/>
                </a:solidFill>
                <a:effectLst/>
              </a:rPr>
              <a:t>жерловины</a:t>
            </a:r>
            <a:r>
              <a:rPr lang="ru-RU" sz="2200" dirty="0" smtClean="0">
                <a:solidFill>
                  <a:srgbClr val="000000"/>
                </a:solidFill>
                <a:effectLst/>
                <a:latin typeface="Arial Narrow" pitchFamily="34" charset="0"/>
              </a:rPr>
              <a:t> (застыли в подводящем канале после вывода магмы на поверхность).</a:t>
            </a:r>
          </a:p>
          <a:p>
            <a:pPr marL="3175" indent="0">
              <a:lnSpc>
                <a:spcPct val="95000"/>
              </a:lnSpc>
              <a:spcBef>
                <a:spcPct val="50000"/>
              </a:spcBef>
              <a:buClr>
                <a:srgbClr val="FF0000"/>
              </a:buClr>
              <a:buSzPct val="120000"/>
              <a:buFont typeface="Wingdings" pitchFamily="2" charset="2"/>
              <a:buNone/>
            </a:pPr>
            <a:r>
              <a:rPr lang="ru-RU" sz="2200" dirty="0" smtClean="0">
                <a:solidFill>
                  <a:srgbClr val="000000"/>
                </a:solidFill>
                <a:effectLst/>
                <a:latin typeface="Arial Narrow" pitchFamily="34" charset="0"/>
              </a:rPr>
              <a:t>Морфологически эти образования в принципе могут не различаться, особенно если мы имеем дело со значительным эрозионным срезом.</a:t>
            </a:r>
          </a:p>
          <a:p>
            <a:pPr marL="3175" indent="0">
              <a:lnSpc>
                <a:spcPct val="95000"/>
              </a:lnSpc>
              <a:spcBef>
                <a:spcPct val="50000"/>
              </a:spcBef>
              <a:buClr>
                <a:srgbClr val="FF0000"/>
              </a:buClr>
              <a:buSzPct val="120000"/>
              <a:buFont typeface="Wingdings" pitchFamily="2" charset="2"/>
              <a:buNone/>
            </a:pPr>
            <a:r>
              <a:rPr lang="ru-RU" sz="2200" dirty="0" smtClean="0">
                <a:solidFill>
                  <a:srgbClr val="000000"/>
                </a:solidFill>
                <a:effectLst/>
                <a:latin typeface="Arial Narrow" pitchFamily="34" charset="0"/>
              </a:rPr>
              <a:t>Принципиальное отличие </a:t>
            </a:r>
            <a:r>
              <a:rPr lang="ru-RU" sz="2200" dirty="0" err="1" smtClean="0">
                <a:solidFill>
                  <a:srgbClr val="000000"/>
                </a:solidFill>
                <a:effectLst/>
                <a:latin typeface="Arial Narrow" pitchFamily="34" charset="0"/>
              </a:rPr>
              <a:t>субвулканов</a:t>
            </a:r>
            <a:r>
              <a:rPr lang="ru-RU" sz="2200" dirty="0" smtClean="0">
                <a:solidFill>
                  <a:srgbClr val="000000"/>
                </a:solidFill>
                <a:effectLst/>
                <a:latin typeface="Arial Narrow" pitchFamily="34" charset="0"/>
              </a:rPr>
              <a:t> от </a:t>
            </a:r>
            <a:r>
              <a:rPr lang="ru-RU" sz="2200" dirty="0" err="1" smtClean="0">
                <a:solidFill>
                  <a:srgbClr val="000000"/>
                </a:solidFill>
                <a:effectLst/>
                <a:latin typeface="Arial Narrow" pitchFamily="34" charset="0"/>
              </a:rPr>
              <a:t>жерловин</a:t>
            </a:r>
            <a:r>
              <a:rPr lang="ru-RU" sz="2200" dirty="0" smtClean="0">
                <a:solidFill>
                  <a:srgbClr val="000000"/>
                </a:solidFill>
                <a:effectLst/>
                <a:latin typeface="Arial Narrow" pitchFamily="34" charset="0"/>
              </a:rPr>
              <a:t> заключается в том, что </a:t>
            </a:r>
            <a:r>
              <a:rPr lang="ru-RU" sz="2200" dirty="0" err="1" smtClean="0">
                <a:solidFill>
                  <a:srgbClr val="000000"/>
                </a:solidFill>
                <a:effectLst/>
                <a:latin typeface="Arial Narrow" pitchFamily="34" charset="0"/>
              </a:rPr>
              <a:t>жерловины</a:t>
            </a:r>
            <a:r>
              <a:rPr lang="ru-RU" sz="2200" dirty="0" smtClean="0">
                <a:solidFill>
                  <a:srgbClr val="000000"/>
                </a:solidFill>
                <a:effectLst/>
                <a:latin typeface="Arial Narrow" pitchFamily="34" charset="0"/>
              </a:rPr>
              <a:t> обеспечивают более или менее продолжительный </a:t>
            </a:r>
          </a:p>
          <a:p>
            <a:pPr marL="3175" indent="0">
              <a:lnSpc>
                <a:spcPct val="95000"/>
              </a:lnSpc>
              <a:spcBef>
                <a:spcPts val="0"/>
              </a:spcBef>
              <a:buClr>
                <a:srgbClr val="FF0000"/>
              </a:buClr>
              <a:buSzPct val="120000"/>
              <a:buFont typeface="Wingdings" pitchFamily="2" charset="2"/>
              <a:buNone/>
            </a:pPr>
            <a:r>
              <a:rPr lang="ru-RU" sz="2200" b="1" dirty="0" smtClean="0">
                <a:solidFill>
                  <a:srgbClr val="000000"/>
                </a:solidFill>
                <a:effectLst/>
              </a:rPr>
              <a:t>транспорт</a:t>
            </a:r>
            <a:r>
              <a:rPr lang="ru-RU" sz="2200" dirty="0" smtClean="0">
                <a:solidFill>
                  <a:srgbClr val="000000"/>
                </a:solidFill>
                <a:effectLst/>
                <a:latin typeface="Arial Narrow" pitchFamily="34" charset="0"/>
              </a:rPr>
              <a:t> </a:t>
            </a:r>
            <a:r>
              <a:rPr lang="ru-RU" sz="2200" b="1" dirty="0" smtClean="0">
                <a:solidFill>
                  <a:srgbClr val="000000"/>
                </a:solidFill>
                <a:effectLst/>
              </a:rPr>
              <a:t>вещества на поверхность Земли</a:t>
            </a:r>
            <a:r>
              <a:rPr lang="ru-RU" sz="2200" dirty="0" smtClean="0">
                <a:solidFill>
                  <a:srgbClr val="000000"/>
                </a:solidFill>
                <a:effectLst/>
                <a:latin typeface="Arial Narrow" pitchFamily="34" charset="0"/>
              </a:rPr>
              <a:t>.</a:t>
            </a:r>
          </a:p>
          <a:p>
            <a:pPr marL="3175" indent="0">
              <a:lnSpc>
                <a:spcPct val="95000"/>
              </a:lnSpc>
              <a:spcBef>
                <a:spcPct val="50000"/>
              </a:spcBef>
              <a:buClr>
                <a:srgbClr val="FF0000"/>
              </a:buClr>
              <a:buSzPct val="120000"/>
              <a:buFont typeface="Wingdings" pitchFamily="2" charset="2"/>
              <a:buNone/>
            </a:pPr>
            <a:r>
              <a:rPr lang="ru-RU" sz="2200" dirty="0" smtClean="0">
                <a:solidFill>
                  <a:srgbClr val="000000"/>
                </a:solidFill>
                <a:effectLst/>
                <a:latin typeface="Arial Narrow" pitchFamily="34" charset="0"/>
              </a:rPr>
              <a:t>Следовательно, искать различия между ними надо в их </a:t>
            </a:r>
          </a:p>
          <a:p>
            <a:pPr marL="3175" indent="0">
              <a:lnSpc>
                <a:spcPct val="95000"/>
              </a:lnSpc>
              <a:spcBef>
                <a:spcPts val="0"/>
              </a:spcBef>
              <a:buClr>
                <a:srgbClr val="FF0000"/>
              </a:buClr>
              <a:buSzPct val="120000"/>
              <a:buFont typeface="Wingdings" pitchFamily="2" charset="2"/>
              <a:buNone/>
            </a:pPr>
            <a:r>
              <a:rPr lang="ru-RU" sz="2200" b="1" dirty="0" smtClean="0">
                <a:solidFill>
                  <a:srgbClr val="000000"/>
                </a:solidFill>
                <a:effectLst/>
              </a:rPr>
              <a:t>внутреннем</a:t>
            </a:r>
            <a:r>
              <a:rPr lang="ru-RU" sz="2200" dirty="0" smtClean="0">
                <a:solidFill>
                  <a:srgbClr val="000000"/>
                </a:solidFill>
                <a:effectLst/>
                <a:latin typeface="Arial Black" pitchFamily="34" charset="0"/>
              </a:rPr>
              <a:t> </a:t>
            </a:r>
            <a:r>
              <a:rPr lang="ru-RU" sz="2200" b="1" dirty="0" smtClean="0">
                <a:solidFill>
                  <a:srgbClr val="000000"/>
                </a:solidFill>
                <a:effectLst/>
              </a:rPr>
              <a:t>строении</a:t>
            </a:r>
            <a:r>
              <a:rPr lang="ru-RU" sz="2200" dirty="0" smtClean="0">
                <a:solidFill>
                  <a:srgbClr val="000000"/>
                </a:solidFill>
                <a:effectLst/>
                <a:latin typeface="Arial Narrow" pitchFamily="34" charset="0"/>
              </a:rPr>
              <a:t>, отражающем именно эту особенность формирования </a:t>
            </a:r>
            <a:r>
              <a:rPr lang="ru-RU" sz="2200" dirty="0" err="1" smtClean="0">
                <a:solidFill>
                  <a:srgbClr val="000000"/>
                </a:solidFill>
                <a:effectLst/>
                <a:latin typeface="Arial Narrow" pitchFamily="34" charset="0"/>
              </a:rPr>
              <a:t>субвулканов</a:t>
            </a:r>
            <a:r>
              <a:rPr lang="ru-RU" sz="2200" dirty="0" smtClean="0">
                <a:solidFill>
                  <a:srgbClr val="000000"/>
                </a:solidFill>
                <a:effectLst/>
                <a:latin typeface="Arial Narrow" pitchFamily="34" charset="0"/>
              </a:rPr>
              <a:t> и </a:t>
            </a:r>
            <a:r>
              <a:rPr lang="ru-RU" sz="2200" dirty="0" err="1" smtClean="0">
                <a:solidFill>
                  <a:srgbClr val="000000"/>
                </a:solidFill>
                <a:effectLst/>
                <a:latin typeface="Arial Narrow" pitchFamily="34" charset="0"/>
              </a:rPr>
              <a:t>жерловин</a:t>
            </a:r>
            <a:r>
              <a:rPr lang="ru-RU" sz="2200" dirty="0" smtClean="0">
                <a:solidFill>
                  <a:srgbClr val="000000"/>
                </a:solidFill>
                <a:effectLst/>
                <a:latin typeface="Arial Narrow" pitchFamily="34" charset="0"/>
              </a:rPr>
              <a:t>.</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3"/>
          <p:cNvSpPr>
            <a:spLocks noGrp="1" noChangeArrowheads="1"/>
          </p:cNvSpPr>
          <p:nvPr>
            <p:ph type="body" idx="1"/>
          </p:nvPr>
        </p:nvSpPr>
        <p:spPr>
          <a:xfrm>
            <a:off x="-36513" y="44450"/>
            <a:ext cx="9144001" cy="1566863"/>
          </a:xfrm>
          <a:noFill/>
        </p:spPr>
        <p:txBody>
          <a:bodyPr>
            <a:spAutoFit/>
          </a:bodyPr>
          <a:lstStyle/>
          <a:p>
            <a:pPr marL="177800" indent="0">
              <a:lnSpc>
                <a:spcPct val="80000"/>
              </a:lnSpc>
              <a:spcAft>
                <a:spcPct val="20000"/>
              </a:spcAft>
              <a:buClr>
                <a:srgbClr val="FF0000"/>
              </a:buClr>
              <a:buSzPct val="120000"/>
              <a:buFont typeface="Wingdings" pitchFamily="2" charset="2"/>
              <a:buNone/>
            </a:pPr>
            <a:r>
              <a:rPr lang="ru-RU" sz="2200" b="1" smtClean="0">
                <a:solidFill>
                  <a:srgbClr val="000000"/>
                </a:solidFill>
                <a:effectLst/>
              </a:rPr>
              <a:t>Субвулканы (син. – субвулканические тела,  субвулканические образования)</a:t>
            </a:r>
          </a:p>
          <a:p>
            <a:pPr marL="177800" indent="0">
              <a:lnSpc>
                <a:spcPct val="80000"/>
              </a:lnSpc>
              <a:spcAft>
                <a:spcPct val="20000"/>
              </a:spcAft>
              <a:buClr>
                <a:srgbClr val="FF0000"/>
              </a:buClr>
              <a:buSzPct val="120000"/>
              <a:buFont typeface="Wingdings" pitchFamily="2" charset="2"/>
              <a:buNone/>
            </a:pPr>
            <a:r>
              <a:rPr lang="ru-RU" sz="2200" smtClean="0">
                <a:solidFill>
                  <a:srgbClr val="000000"/>
                </a:solidFill>
                <a:effectLst/>
                <a:latin typeface="Arial Narrow" pitchFamily="34" charset="0"/>
              </a:rPr>
              <a:t>Породы, слагающие субвулканы, как правило, имеют массивную текстуру и маломощные, но четкие </a:t>
            </a:r>
            <a:r>
              <a:rPr lang="ru-RU" sz="2200" b="1" i="1" smtClean="0">
                <a:solidFill>
                  <a:srgbClr val="000000"/>
                </a:solidFill>
                <a:effectLst/>
                <a:latin typeface="Arial Narrow" pitchFamily="34" charset="0"/>
              </a:rPr>
              <a:t>зоны закалки</a:t>
            </a:r>
            <a:r>
              <a:rPr lang="ru-RU" sz="2200" smtClean="0">
                <a:solidFill>
                  <a:srgbClr val="000000"/>
                </a:solidFill>
                <a:effectLst/>
                <a:latin typeface="Arial Narrow" pitchFamily="34" charset="0"/>
              </a:rPr>
              <a:t>. Местами в эндоконтактовых зонах наблюдается </a:t>
            </a:r>
            <a:r>
              <a:rPr lang="ru-RU" sz="2200" b="1" i="1" smtClean="0">
                <a:solidFill>
                  <a:srgbClr val="000000"/>
                </a:solidFill>
                <a:effectLst/>
                <a:latin typeface="Arial Narrow" pitchFamily="34" charset="0"/>
              </a:rPr>
              <a:t>флюидальность</a:t>
            </a:r>
            <a:r>
              <a:rPr lang="ru-RU" sz="2200" smtClean="0">
                <a:solidFill>
                  <a:srgbClr val="000000"/>
                </a:solidFill>
                <a:effectLst/>
                <a:latin typeface="Arial Narrow" pitchFamily="34" charset="0"/>
              </a:rPr>
              <a:t>.</a:t>
            </a:r>
          </a:p>
        </p:txBody>
      </p:sp>
      <p:pic>
        <p:nvPicPr>
          <p:cNvPr id="57347" name="Picture 4" descr="Контакт субвулканической дайки"/>
          <p:cNvPicPr>
            <a:picLocks noChangeAspect="1" noChangeArrowheads="1"/>
          </p:cNvPicPr>
          <p:nvPr/>
        </p:nvPicPr>
        <p:blipFill>
          <a:blip r:embed="rId3" cstate="print">
            <a:lum bright="10000" contrast="30000"/>
          </a:blip>
          <a:srcRect/>
          <a:stretch>
            <a:fillRect/>
          </a:stretch>
        </p:blipFill>
        <p:spPr bwMode="auto">
          <a:xfrm>
            <a:off x="4529138" y="2781300"/>
            <a:ext cx="4543425" cy="3990975"/>
          </a:xfrm>
          <a:prstGeom prst="rect">
            <a:avLst/>
          </a:prstGeom>
          <a:noFill/>
          <a:ln w="12700">
            <a:solidFill>
              <a:srgbClr val="000000"/>
            </a:solidFill>
            <a:miter lim="800000"/>
            <a:headEnd/>
            <a:tailEnd/>
          </a:ln>
        </p:spPr>
      </p:pic>
      <p:sp>
        <p:nvSpPr>
          <p:cNvPr id="57348" name="Text Box 5"/>
          <p:cNvSpPr txBox="1">
            <a:spLocks noChangeArrowheads="1"/>
          </p:cNvSpPr>
          <p:nvPr/>
        </p:nvSpPr>
        <p:spPr bwMode="auto">
          <a:xfrm>
            <a:off x="3779838" y="6165850"/>
            <a:ext cx="4032250" cy="447675"/>
          </a:xfrm>
          <a:prstGeom prst="rect">
            <a:avLst/>
          </a:prstGeom>
          <a:solidFill>
            <a:srgbClr val="EAEAEA"/>
          </a:solidFill>
          <a:ln w="9525" algn="ctr">
            <a:solidFill>
              <a:srgbClr val="000000"/>
            </a:solidFill>
            <a:miter lim="800000"/>
            <a:headEnd/>
            <a:tailEnd/>
          </a:ln>
        </p:spPr>
        <p:txBody>
          <a:bodyPr lIns="54000" tIns="10800" rIns="54000" bIns="10800" anchor="ctr">
            <a:spAutoFit/>
          </a:bodyPr>
          <a:lstStyle/>
          <a:p>
            <a:pPr algn="r">
              <a:lnSpc>
                <a:spcPct val="85000"/>
              </a:lnSpc>
            </a:pPr>
            <a:r>
              <a:rPr lang="ru-RU" sz="1600">
                <a:solidFill>
                  <a:srgbClr val="000000"/>
                </a:solidFill>
              </a:rPr>
              <a:t>Контакт субвулканических базальтов и базальтовых туфов. Ранний карбон. Ю. Урал.</a:t>
            </a:r>
          </a:p>
        </p:txBody>
      </p:sp>
      <p:sp>
        <p:nvSpPr>
          <p:cNvPr id="57349" name="AutoShape 6"/>
          <p:cNvSpPr>
            <a:spLocks/>
          </p:cNvSpPr>
          <p:nvPr/>
        </p:nvSpPr>
        <p:spPr bwMode="auto">
          <a:xfrm>
            <a:off x="4716463" y="2852738"/>
            <a:ext cx="1727200" cy="665162"/>
          </a:xfrm>
          <a:prstGeom prst="accentBorderCallout1">
            <a:avLst>
              <a:gd name="adj1" fmla="val 28037"/>
              <a:gd name="adj2" fmla="val 100773"/>
              <a:gd name="adj3" fmla="val 275736"/>
              <a:gd name="adj4" fmla="val 137250"/>
            </a:avLst>
          </a:prstGeom>
          <a:solidFill>
            <a:srgbClr val="EAEAEA"/>
          </a:solidFill>
          <a:ln w="19050" algn="ctr">
            <a:solidFill>
              <a:srgbClr val="000000"/>
            </a:solidFill>
            <a:miter lim="800000"/>
            <a:headEnd/>
            <a:tailEnd type="stealth" w="lg" len="lg"/>
          </a:ln>
        </p:spPr>
        <p:txBody>
          <a:bodyPr lIns="54000" tIns="10800" rIns="54000" bIns="10800" anchor="ctr">
            <a:spAutoFit/>
          </a:bodyPr>
          <a:lstStyle/>
          <a:p>
            <a:pPr>
              <a:lnSpc>
                <a:spcPct val="85000"/>
              </a:lnSpc>
            </a:pPr>
            <a:r>
              <a:rPr lang="ru-RU" sz="1600">
                <a:solidFill>
                  <a:srgbClr val="000000"/>
                </a:solidFill>
              </a:rPr>
              <a:t>Зона закалки со слабо выраженной флюидальностью</a:t>
            </a:r>
          </a:p>
        </p:txBody>
      </p:sp>
      <p:sp>
        <p:nvSpPr>
          <p:cNvPr id="57350" name="Text Box 8"/>
          <p:cNvSpPr txBox="1">
            <a:spLocks noChangeArrowheads="1"/>
          </p:cNvSpPr>
          <p:nvPr/>
        </p:nvSpPr>
        <p:spPr bwMode="auto">
          <a:xfrm>
            <a:off x="0" y="1628775"/>
            <a:ext cx="9144000" cy="1176338"/>
          </a:xfrm>
          <a:prstGeom prst="rect">
            <a:avLst/>
          </a:prstGeom>
          <a:noFill/>
          <a:ln w="9525">
            <a:noFill/>
            <a:miter lim="800000"/>
            <a:headEnd/>
            <a:tailEnd/>
          </a:ln>
        </p:spPr>
        <p:txBody>
          <a:bodyPr>
            <a:spAutoFit/>
          </a:bodyPr>
          <a:lstStyle/>
          <a:p>
            <a:pPr marL="180975" algn="l">
              <a:lnSpc>
                <a:spcPct val="80000"/>
              </a:lnSpc>
            </a:pPr>
            <a:r>
              <a:rPr lang="ru-RU" b="0">
                <a:solidFill>
                  <a:srgbClr val="000000"/>
                </a:solidFill>
              </a:rPr>
              <a:t>Малые мощности зон флюидальности, которая фиксирует разницу в скоростях течения магмы, объясняются тем, что при внедрении ее  в замкнутую камеру существенный градиент скоростей наблюдается только в пристенной части камеры.</a:t>
            </a:r>
          </a:p>
        </p:txBody>
      </p:sp>
      <p:sp>
        <p:nvSpPr>
          <p:cNvPr id="57351" name="Text Box 9"/>
          <p:cNvSpPr txBox="1">
            <a:spLocks noChangeArrowheads="1"/>
          </p:cNvSpPr>
          <p:nvPr/>
        </p:nvSpPr>
        <p:spPr bwMode="auto">
          <a:xfrm>
            <a:off x="5795963" y="4725988"/>
            <a:ext cx="636587" cy="457200"/>
          </a:xfrm>
          <a:prstGeom prst="rect">
            <a:avLst/>
          </a:prstGeom>
          <a:solidFill>
            <a:schemeClr val="tx2">
              <a:alpha val="50195"/>
            </a:schemeClr>
          </a:solidFill>
          <a:ln w="9525">
            <a:noFill/>
            <a:miter lim="800000"/>
            <a:headEnd/>
            <a:tailEnd/>
          </a:ln>
        </p:spPr>
        <p:txBody>
          <a:bodyPr wrap="none">
            <a:spAutoFit/>
          </a:bodyPr>
          <a:lstStyle/>
          <a:p>
            <a:r>
              <a:rPr lang="en-US">
                <a:solidFill>
                  <a:srgbClr val="000000"/>
                </a:solidFill>
              </a:rPr>
              <a:t>V=0</a:t>
            </a:r>
            <a:endParaRPr lang="ru-RU">
              <a:solidFill>
                <a:srgbClr val="000000"/>
              </a:solidFill>
            </a:endParaRPr>
          </a:p>
        </p:txBody>
      </p:sp>
      <p:sp>
        <p:nvSpPr>
          <p:cNvPr id="57352" name="Text Box 10"/>
          <p:cNvSpPr txBox="1">
            <a:spLocks noChangeArrowheads="1"/>
          </p:cNvSpPr>
          <p:nvPr/>
        </p:nvSpPr>
        <p:spPr bwMode="auto">
          <a:xfrm>
            <a:off x="7092950" y="5157788"/>
            <a:ext cx="998538" cy="457200"/>
          </a:xfrm>
          <a:prstGeom prst="rect">
            <a:avLst/>
          </a:prstGeom>
          <a:solidFill>
            <a:schemeClr val="tx2">
              <a:alpha val="50195"/>
            </a:schemeClr>
          </a:solidFill>
          <a:ln w="9525" algn="ctr">
            <a:noFill/>
            <a:miter lim="800000"/>
            <a:headEnd/>
            <a:tailEnd/>
          </a:ln>
        </p:spPr>
        <p:txBody>
          <a:bodyPr wrap="none">
            <a:spAutoFit/>
          </a:bodyPr>
          <a:lstStyle/>
          <a:p>
            <a:r>
              <a:rPr lang="en-US">
                <a:solidFill>
                  <a:srgbClr val="000000"/>
                </a:solidFill>
              </a:rPr>
              <a:t>V=max</a:t>
            </a:r>
            <a:endParaRPr lang="ru-RU">
              <a:solidFill>
                <a:srgbClr val="000000"/>
              </a:solidFill>
            </a:endParaRPr>
          </a:p>
        </p:txBody>
      </p:sp>
      <p:sp>
        <p:nvSpPr>
          <p:cNvPr id="57353" name="Line 12"/>
          <p:cNvSpPr>
            <a:spLocks noChangeShapeType="1"/>
          </p:cNvSpPr>
          <p:nvPr/>
        </p:nvSpPr>
        <p:spPr bwMode="auto">
          <a:xfrm>
            <a:off x="6443663" y="5013325"/>
            <a:ext cx="576262" cy="360363"/>
          </a:xfrm>
          <a:prstGeom prst="line">
            <a:avLst/>
          </a:prstGeom>
          <a:noFill/>
          <a:ln w="38100">
            <a:solidFill>
              <a:srgbClr val="FF0000"/>
            </a:solidFill>
            <a:round/>
            <a:headEnd type="stealth" w="lg" len="lg"/>
            <a:tailEnd type="stealth" w="lg" len="lg"/>
          </a:ln>
        </p:spPr>
        <p:txBody>
          <a:bodyPr/>
          <a:lstStyle/>
          <a:p>
            <a:endParaRPr lang="ru-RU"/>
          </a:p>
        </p:txBody>
      </p:sp>
      <p:sp>
        <p:nvSpPr>
          <p:cNvPr id="57354" name="Rectangle 10"/>
          <p:cNvSpPr>
            <a:spLocks noChangeArrowheads="1"/>
          </p:cNvSpPr>
          <p:nvPr/>
        </p:nvSpPr>
        <p:spPr bwMode="auto">
          <a:xfrm>
            <a:off x="0" y="4149725"/>
            <a:ext cx="2881313" cy="2462213"/>
          </a:xfrm>
          <a:prstGeom prst="rect">
            <a:avLst/>
          </a:prstGeom>
          <a:noFill/>
          <a:ln w="9525">
            <a:noFill/>
            <a:miter lim="800000"/>
            <a:headEnd/>
            <a:tailEnd/>
          </a:ln>
        </p:spPr>
        <p:txBody>
          <a:bodyPr>
            <a:spAutoFit/>
          </a:bodyPr>
          <a:lstStyle/>
          <a:p>
            <a:pPr marL="6350" indent="-6350" algn="l">
              <a:spcBef>
                <a:spcPct val="20000"/>
              </a:spcBef>
              <a:buClr>
                <a:srgbClr val="FF0000"/>
              </a:buClr>
              <a:buSzPct val="120000"/>
              <a:buFont typeface="Wingdings" pitchFamily="2" charset="2"/>
              <a:buNone/>
            </a:pPr>
            <a:r>
              <a:rPr lang="ru-RU">
                <a:solidFill>
                  <a:srgbClr val="000000"/>
                </a:solidFill>
              </a:rPr>
              <a:t>1. Дайки конические;</a:t>
            </a:r>
          </a:p>
          <a:p>
            <a:pPr marL="6350" indent="-6350" algn="l">
              <a:spcBef>
                <a:spcPct val="20000"/>
              </a:spcBef>
              <a:buClr>
                <a:srgbClr val="FF0000"/>
              </a:buClr>
              <a:buSzPct val="120000"/>
              <a:buFont typeface="Wingdings" pitchFamily="2" charset="2"/>
              <a:buNone/>
            </a:pPr>
            <a:r>
              <a:rPr lang="ru-RU">
                <a:solidFill>
                  <a:srgbClr val="000000"/>
                </a:solidFill>
              </a:rPr>
              <a:t>2. Дайки кольцевые;</a:t>
            </a:r>
          </a:p>
          <a:p>
            <a:pPr marL="6350" indent="-6350" algn="l">
              <a:spcBef>
                <a:spcPct val="20000"/>
              </a:spcBef>
              <a:buClr>
                <a:srgbClr val="FF0000"/>
              </a:buClr>
              <a:buSzPct val="120000"/>
              <a:buFont typeface="Wingdings" pitchFamily="2" charset="2"/>
              <a:buNone/>
            </a:pPr>
            <a:r>
              <a:rPr lang="ru-RU">
                <a:solidFill>
                  <a:srgbClr val="000000"/>
                </a:solidFill>
              </a:rPr>
              <a:t>3. Дайки радиальные;</a:t>
            </a:r>
          </a:p>
          <a:p>
            <a:pPr marL="6350" indent="-6350" algn="l">
              <a:spcBef>
                <a:spcPct val="20000"/>
              </a:spcBef>
              <a:buClr>
                <a:srgbClr val="FF0000"/>
              </a:buClr>
              <a:buSzPct val="120000"/>
              <a:buFont typeface="Wingdings" pitchFamily="2" charset="2"/>
              <a:buNone/>
            </a:pPr>
            <a:r>
              <a:rPr lang="ru-RU">
                <a:solidFill>
                  <a:srgbClr val="000000"/>
                </a:solidFill>
              </a:rPr>
              <a:t>4. Силлы;</a:t>
            </a:r>
          </a:p>
          <a:p>
            <a:pPr marL="6350" indent="-6350" algn="l">
              <a:spcBef>
                <a:spcPct val="20000"/>
              </a:spcBef>
              <a:buClr>
                <a:srgbClr val="FF0000"/>
              </a:buClr>
              <a:buSzPct val="120000"/>
              <a:buFont typeface="Wingdings" pitchFamily="2" charset="2"/>
              <a:buNone/>
            </a:pPr>
            <a:r>
              <a:rPr lang="ru-RU">
                <a:solidFill>
                  <a:srgbClr val="000000"/>
                </a:solidFill>
              </a:rPr>
              <a:t>5. Штоки;</a:t>
            </a:r>
          </a:p>
          <a:p>
            <a:pPr marL="6350" indent="-6350" algn="l">
              <a:spcBef>
                <a:spcPct val="20000"/>
              </a:spcBef>
              <a:buClr>
                <a:srgbClr val="FF0000"/>
              </a:buClr>
              <a:buSzPct val="120000"/>
              <a:buFont typeface="Wingdings" pitchFamily="2" charset="2"/>
              <a:buNone/>
            </a:pPr>
            <a:r>
              <a:rPr lang="ru-RU">
                <a:solidFill>
                  <a:srgbClr val="000000"/>
                </a:solidFill>
              </a:rPr>
              <a:t>6. Лакколиты.</a:t>
            </a:r>
          </a:p>
        </p:txBody>
      </p:sp>
      <p:sp>
        <p:nvSpPr>
          <p:cNvPr id="11" name="Rectangle 3"/>
          <p:cNvSpPr txBox="1">
            <a:spLocks noChangeArrowheads="1"/>
          </p:cNvSpPr>
          <p:nvPr/>
        </p:nvSpPr>
        <p:spPr bwMode="auto">
          <a:xfrm>
            <a:off x="0" y="3213100"/>
            <a:ext cx="3276600" cy="863600"/>
          </a:xfrm>
          <a:prstGeom prst="rect">
            <a:avLst/>
          </a:prstGeom>
          <a:noFill/>
          <a:ln w="9525">
            <a:noFill/>
            <a:miter lim="800000"/>
            <a:headEnd/>
            <a:tailEnd/>
          </a:ln>
          <a:effectLst/>
        </p:spPr>
        <p:txBody>
          <a:bodyPr/>
          <a:lstStyle/>
          <a:p>
            <a:pPr marL="93663" indent="-6350" algn="l" eaLnBrk="0" hangingPunct="0">
              <a:buClr>
                <a:schemeClr val="hlink"/>
              </a:buClr>
              <a:buFont typeface="Wingdings" pitchFamily="2" charset="2"/>
              <a:buNone/>
              <a:defRPr/>
            </a:pPr>
            <a:r>
              <a:rPr lang="ru-RU" sz="2400" kern="0" dirty="0">
                <a:solidFill>
                  <a:srgbClr val="000000"/>
                </a:solidFill>
                <a:latin typeface="+mn-lt"/>
              </a:rPr>
              <a:t>Первичные формы залегания</a:t>
            </a:r>
            <a:endParaRPr lang="ru-RU" sz="2400" b="0" kern="0" dirty="0">
              <a:solidFill>
                <a:srgbClr val="000000"/>
              </a:solidFill>
              <a:latin typeface="+mn-lt"/>
            </a:endParaRPr>
          </a:p>
        </p:txBody>
      </p:sp>
      <p:sp>
        <p:nvSpPr>
          <p:cNvPr id="57356" name="Text Box 13"/>
          <p:cNvSpPr txBox="1">
            <a:spLocks noChangeArrowheads="1"/>
          </p:cNvSpPr>
          <p:nvPr/>
        </p:nvSpPr>
        <p:spPr bwMode="auto">
          <a:xfrm>
            <a:off x="2843213" y="4437063"/>
            <a:ext cx="5256212" cy="815975"/>
          </a:xfrm>
          <a:prstGeom prst="rect">
            <a:avLst/>
          </a:prstGeom>
          <a:solidFill>
            <a:schemeClr val="tx1"/>
          </a:solidFill>
          <a:ln w="38100" cmpd="dbl" algn="ctr">
            <a:solidFill>
              <a:srgbClr val="000000"/>
            </a:solidFill>
            <a:miter lim="800000"/>
            <a:headEnd/>
            <a:tailEnd/>
          </a:ln>
        </p:spPr>
        <p:txBody>
          <a:bodyPr lIns="18000" rIns="18000">
            <a:spAutoFit/>
          </a:bodyPr>
          <a:lstStyle/>
          <a:p>
            <a:pPr>
              <a:lnSpc>
                <a:spcPct val="75000"/>
              </a:lnSpc>
            </a:pPr>
            <a:r>
              <a:rPr lang="en-US" sz="2000" dirty="0">
                <a:solidFill>
                  <a:srgbClr val="C00000"/>
                </a:solidFill>
                <a:latin typeface="+mj-lt"/>
              </a:rPr>
              <a:t>NB! </a:t>
            </a:r>
            <a:r>
              <a:rPr lang="ru-RU" sz="2000" dirty="0">
                <a:solidFill>
                  <a:srgbClr val="000000"/>
                </a:solidFill>
              </a:rPr>
              <a:t>Дайки – плитообразные, стенообразные тела, вертикальные, крутые или пологие, резко секущие по отношению к вмещающим породам</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6"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8370" name="Group 20"/>
          <p:cNvGrpSpPr>
            <a:grpSpLocks/>
          </p:cNvGrpSpPr>
          <p:nvPr/>
        </p:nvGrpSpPr>
        <p:grpSpPr bwMode="auto">
          <a:xfrm>
            <a:off x="120650" y="3068638"/>
            <a:ext cx="4956175" cy="3636962"/>
            <a:chOff x="76" y="1344"/>
            <a:chExt cx="3893" cy="2880"/>
          </a:xfrm>
        </p:grpSpPr>
        <p:pic>
          <p:nvPicPr>
            <p:cNvPr id="58398" name="Picture 2"/>
            <p:cNvPicPr>
              <a:picLocks noChangeAspect="1" noChangeArrowheads="1"/>
            </p:cNvPicPr>
            <p:nvPr/>
          </p:nvPicPr>
          <p:blipFill>
            <a:blip r:embed="rId3" cstate="print"/>
            <a:srcRect l="9448" r="9448"/>
            <a:stretch>
              <a:fillRect/>
            </a:stretch>
          </p:blipFill>
          <p:spPr bwMode="auto">
            <a:xfrm>
              <a:off x="76" y="1344"/>
              <a:ext cx="3893" cy="2880"/>
            </a:xfrm>
            <a:prstGeom prst="rect">
              <a:avLst/>
            </a:prstGeom>
            <a:noFill/>
            <a:ln w="12700">
              <a:solidFill>
                <a:srgbClr val="000000"/>
              </a:solidFill>
              <a:miter lim="800000"/>
              <a:headEnd/>
              <a:tailEnd/>
            </a:ln>
          </p:spPr>
        </p:pic>
        <p:sp>
          <p:nvSpPr>
            <p:cNvPr id="58399" name="Oval 19"/>
            <p:cNvSpPr>
              <a:spLocks noChangeArrowheads="1"/>
            </p:cNvSpPr>
            <p:nvPr/>
          </p:nvSpPr>
          <p:spPr bwMode="auto">
            <a:xfrm>
              <a:off x="2699" y="1480"/>
              <a:ext cx="362" cy="181"/>
            </a:xfrm>
            <a:prstGeom prst="ellipse">
              <a:avLst/>
            </a:prstGeom>
            <a:solidFill>
              <a:srgbClr val="F5F5F5"/>
            </a:solidFill>
            <a:ln w="12700">
              <a:solidFill>
                <a:schemeClr val="tx1"/>
              </a:solidFill>
              <a:round/>
              <a:headEnd/>
              <a:tailEnd/>
            </a:ln>
          </p:spPr>
          <p:txBody>
            <a:bodyPr wrap="none" anchor="ctr"/>
            <a:lstStyle/>
            <a:p>
              <a:endParaRPr lang="ru-RU"/>
            </a:p>
          </p:txBody>
        </p:sp>
      </p:grpSp>
      <p:sp>
        <p:nvSpPr>
          <p:cNvPr id="58371" name="Text Box 3"/>
          <p:cNvSpPr txBox="1">
            <a:spLocks noChangeArrowheads="1"/>
          </p:cNvSpPr>
          <p:nvPr/>
        </p:nvSpPr>
        <p:spPr bwMode="auto">
          <a:xfrm>
            <a:off x="0" y="116632"/>
            <a:ext cx="4427538" cy="360363"/>
          </a:xfrm>
          <a:prstGeom prst="rect">
            <a:avLst/>
          </a:prstGeom>
          <a:noFill/>
          <a:ln w="9525">
            <a:noFill/>
            <a:miter lim="800000"/>
            <a:headEnd/>
            <a:tailEnd/>
          </a:ln>
        </p:spPr>
        <p:txBody>
          <a:bodyPr tIns="10800" bIns="10800">
            <a:spAutoFit/>
          </a:bodyPr>
          <a:lstStyle/>
          <a:p>
            <a:pPr algn="l"/>
            <a:r>
              <a:rPr lang="ru-RU" dirty="0">
                <a:solidFill>
                  <a:srgbClr val="000000"/>
                </a:solidFill>
                <a:latin typeface="Arial" charset="0"/>
              </a:rPr>
              <a:t>1. Конические дайки</a:t>
            </a:r>
          </a:p>
        </p:txBody>
      </p:sp>
      <p:sp>
        <p:nvSpPr>
          <p:cNvPr id="58372" name="Text Box 7"/>
          <p:cNvSpPr txBox="1">
            <a:spLocks noChangeArrowheads="1"/>
          </p:cNvSpPr>
          <p:nvPr/>
        </p:nvSpPr>
        <p:spPr bwMode="auto">
          <a:xfrm>
            <a:off x="0" y="475407"/>
            <a:ext cx="9144000" cy="1701800"/>
          </a:xfrm>
          <a:prstGeom prst="rect">
            <a:avLst/>
          </a:prstGeom>
          <a:noFill/>
          <a:ln w="9525">
            <a:noFill/>
            <a:miter lim="800000"/>
            <a:headEnd/>
            <a:tailEnd/>
          </a:ln>
        </p:spPr>
        <p:txBody>
          <a:bodyPr>
            <a:spAutoFit/>
          </a:bodyPr>
          <a:lstStyle/>
          <a:p>
            <a:pPr>
              <a:lnSpc>
                <a:spcPct val="80000"/>
              </a:lnSpc>
            </a:pPr>
            <a:r>
              <a:rPr lang="ru-RU" b="0" dirty="0">
                <a:solidFill>
                  <a:srgbClr val="000000"/>
                </a:solidFill>
              </a:rPr>
              <a:t>Формирование концентрических даек происходит вокруг вулканических центров, питающихся из </a:t>
            </a:r>
            <a:r>
              <a:rPr lang="ru-RU" b="0" dirty="0" err="1">
                <a:solidFill>
                  <a:srgbClr val="000000"/>
                </a:solidFill>
              </a:rPr>
              <a:t>близповерхностных</a:t>
            </a:r>
            <a:r>
              <a:rPr lang="ru-RU" b="0" dirty="0">
                <a:solidFill>
                  <a:srgbClr val="000000"/>
                </a:solidFill>
              </a:rPr>
              <a:t> промежуточных очагов. Заполнение такого очага магмой сопровождается подниманием объема пород над очагом и возникновением конических трещин (сходящихся вниз), которые и заполняются магмой, образуя конические дайки. В вертикальном разрезе вулкана конические дайки, как правило, образуют расходящийся вверх веер.</a:t>
            </a:r>
          </a:p>
        </p:txBody>
      </p:sp>
      <p:sp>
        <p:nvSpPr>
          <p:cNvPr id="768018" name="Oval 18"/>
          <p:cNvSpPr>
            <a:spLocks noChangeArrowheads="1"/>
          </p:cNvSpPr>
          <p:nvPr/>
        </p:nvSpPr>
        <p:spPr bwMode="auto">
          <a:xfrm>
            <a:off x="1835150" y="5157788"/>
            <a:ext cx="3097213" cy="1439862"/>
          </a:xfrm>
          <a:prstGeom prst="ellipse">
            <a:avLst/>
          </a:prstGeom>
          <a:gradFill rotWithShape="1">
            <a:gsLst>
              <a:gs pos="0">
                <a:srgbClr val="FF66CC"/>
              </a:gs>
              <a:gs pos="100000">
                <a:srgbClr val="762F5E"/>
              </a:gs>
            </a:gsLst>
            <a:lin ang="5400000" scaled="1"/>
          </a:gradFill>
          <a:ln w="9525">
            <a:solidFill>
              <a:schemeClr val="tx1"/>
            </a:solidFill>
            <a:round/>
            <a:headEnd/>
            <a:tailEnd/>
          </a:ln>
        </p:spPr>
        <p:txBody>
          <a:bodyPr wrap="none" anchor="ctr"/>
          <a:lstStyle/>
          <a:p>
            <a:r>
              <a:rPr lang="ru-RU" sz="2600">
                <a:solidFill>
                  <a:srgbClr val="000000"/>
                </a:solidFill>
              </a:rPr>
              <a:t>Магматический </a:t>
            </a:r>
          </a:p>
          <a:p>
            <a:r>
              <a:rPr lang="ru-RU" sz="2600">
                <a:solidFill>
                  <a:srgbClr val="000000"/>
                </a:solidFill>
              </a:rPr>
              <a:t>очаг</a:t>
            </a:r>
          </a:p>
        </p:txBody>
      </p:sp>
      <p:sp>
        <p:nvSpPr>
          <p:cNvPr id="58374" name="Text Box 21"/>
          <p:cNvSpPr txBox="1">
            <a:spLocks noChangeArrowheads="1"/>
          </p:cNvSpPr>
          <p:nvPr/>
        </p:nvSpPr>
        <p:spPr bwMode="auto">
          <a:xfrm>
            <a:off x="4716463" y="5805488"/>
            <a:ext cx="2016125" cy="696912"/>
          </a:xfrm>
          <a:prstGeom prst="rect">
            <a:avLst/>
          </a:prstGeom>
          <a:solidFill>
            <a:srgbClr val="EAEAEA"/>
          </a:solidFill>
          <a:ln w="19050" algn="ctr">
            <a:solidFill>
              <a:srgbClr val="000000"/>
            </a:solidFill>
            <a:miter lim="800000"/>
            <a:headEnd/>
            <a:tailEnd/>
          </a:ln>
        </p:spPr>
        <p:txBody>
          <a:bodyPr>
            <a:spAutoFit/>
          </a:bodyPr>
          <a:lstStyle/>
          <a:p>
            <a:pPr>
              <a:lnSpc>
                <a:spcPct val="80000"/>
              </a:lnSpc>
            </a:pPr>
            <a:r>
              <a:rPr lang="ru-RU" sz="1600">
                <a:solidFill>
                  <a:srgbClr val="000000"/>
                </a:solidFill>
              </a:rPr>
              <a:t>Принципиальная схема формирования </a:t>
            </a:r>
            <a:r>
              <a:rPr lang="ru-RU" sz="1600" i="1">
                <a:solidFill>
                  <a:srgbClr val="000000"/>
                </a:solidFill>
              </a:rPr>
              <a:t>конических</a:t>
            </a:r>
            <a:r>
              <a:rPr lang="ru-RU" sz="1600">
                <a:solidFill>
                  <a:srgbClr val="000000"/>
                </a:solidFill>
              </a:rPr>
              <a:t> даек</a:t>
            </a:r>
          </a:p>
        </p:txBody>
      </p:sp>
      <p:sp>
        <p:nvSpPr>
          <p:cNvPr id="58375" name="AutoShape 23"/>
          <p:cNvSpPr>
            <a:spLocks/>
          </p:cNvSpPr>
          <p:nvPr/>
        </p:nvSpPr>
        <p:spPr bwMode="auto">
          <a:xfrm>
            <a:off x="251520" y="2492896"/>
            <a:ext cx="2011363" cy="231775"/>
          </a:xfrm>
          <a:prstGeom prst="borderCallout1">
            <a:avLst>
              <a:gd name="adj1" fmla="val 47574"/>
              <a:gd name="adj2" fmla="val 100196"/>
              <a:gd name="adj3" fmla="val 355982"/>
              <a:gd name="adj4" fmla="val 106012"/>
            </a:avLst>
          </a:prstGeom>
          <a:solidFill>
            <a:srgbClr val="EAEAEA"/>
          </a:solidFill>
          <a:ln w="9525" algn="ctr">
            <a:solidFill>
              <a:srgbClr val="000000"/>
            </a:solidFill>
            <a:miter lim="800000"/>
            <a:headEnd/>
            <a:tailEnd type="stealth" w="lg" len="lg"/>
          </a:ln>
        </p:spPr>
        <p:txBody>
          <a:bodyPr lIns="54000" tIns="10800" rIns="54000" bIns="10800" anchor="ctr">
            <a:spAutoFit/>
          </a:bodyPr>
          <a:lstStyle/>
          <a:p>
            <a:pPr>
              <a:lnSpc>
                <a:spcPct val="85000"/>
              </a:lnSpc>
            </a:pPr>
            <a:r>
              <a:rPr lang="ru-RU" sz="1600" dirty="0">
                <a:solidFill>
                  <a:srgbClr val="000000"/>
                </a:solidFill>
              </a:rPr>
              <a:t>Конические дайки</a:t>
            </a:r>
          </a:p>
        </p:txBody>
      </p:sp>
      <p:sp>
        <p:nvSpPr>
          <p:cNvPr id="58376" name="AutoShape 24"/>
          <p:cNvSpPr>
            <a:spLocks/>
          </p:cNvSpPr>
          <p:nvPr/>
        </p:nvSpPr>
        <p:spPr bwMode="auto">
          <a:xfrm>
            <a:off x="3779912" y="2636912"/>
            <a:ext cx="1287463" cy="239712"/>
          </a:xfrm>
          <a:prstGeom prst="borderCallout1">
            <a:avLst>
              <a:gd name="adj1" fmla="val 47681"/>
              <a:gd name="adj2" fmla="val -310"/>
              <a:gd name="adj3" fmla="val 500906"/>
              <a:gd name="adj4" fmla="val -99001"/>
            </a:avLst>
          </a:prstGeom>
          <a:solidFill>
            <a:srgbClr val="EAEAEA"/>
          </a:solidFill>
          <a:ln w="9525" algn="ctr">
            <a:solidFill>
              <a:srgbClr val="000000"/>
            </a:solidFill>
            <a:miter lim="800000"/>
            <a:headEnd/>
            <a:tailEnd type="stealth" w="lg" len="lg"/>
          </a:ln>
        </p:spPr>
        <p:txBody>
          <a:bodyPr lIns="54000" tIns="10800" rIns="54000" bIns="10800" anchor="ctr">
            <a:spAutoFit/>
          </a:bodyPr>
          <a:lstStyle/>
          <a:p>
            <a:pPr>
              <a:lnSpc>
                <a:spcPct val="85000"/>
              </a:lnSpc>
            </a:pPr>
            <a:r>
              <a:rPr lang="ru-RU" sz="1600">
                <a:solidFill>
                  <a:srgbClr val="000000"/>
                </a:solidFill>
              </a:rPr>
              <a:t>Жерловина</a:t>
            </a:r>
          </a:p>
        </p:txBody>
      </p:sp>
      <p:pic>
        <p:nvPicPr>
          <p:cNvPr id="768029" name="Picture 29" descr="конические дайки"/>
          <p:cNvPicPr>
            <a:picLocks noChangeAspect="1" noChangeArrowheads="1"/>
          </p:cNvPicPr>
          <p:nvPr/>
        </p:nvPicPr>
        <p:blipFill>
          <a:blip r:embed="rId4" cstate="print"/>
          <a:srcRect/>
          <a:stretch>
            <a:fillRect/>
          </a:stretch>
        </p:blipFill>
        <p:spPr bwMode="auto">
          <a:xfrm>
            <a:off x="7019925" y="4581525"/>
            <a:ext cx="1976438" cy="2232025"/>
          </a:xfrm>
          <a:prstGeom prst="rect">
            <a:avLst/>
          </a:prstGeom>
          <a:noFill/>
          <a:ln w="9525">
            <a:noFill/>
            <a:miter lim="800000"/>
            <a:headEnd/>
            <a:tailEnd/>
          </a:ln>
        </p:spPr>
      </p:pic>
      <p:grpSp>
        <p:nvGrpSpPr>
          <p:cNvPr id="3" name="Group 34"/>
          <p:cNvGrpSpPr>
            <a:grpSpLocks/>
          </p:cNvGrpSpPr>
          <p:nvPr/>
        </p:nvGrpSpPr>
        <p:grpSpPr bwMode="auto">
          <a:xfrm>
            <a:off x="2446338" y="4725988"/>
            <a:ext cx="1981200" cy="574675"/>
            <a:chOff x="1541" y="2977"/>
            <a:chExt cx="1248" cy="362"/>
          </a:xfrm>
        </p:grpSpPr>
        <p:sp>
          <p:nvSpPr>
            <p:cNvPr id="58394" name="AutoShape 30"/>
            <p:cNvSpPr>
              <a:spLocks noChangeArrowheads="1"/>
            </p:cNvSpPr>
            <p:nvPr/>
          </p:nvSpPr>
          <p:spPr bwMode="auto">
            <a:xfrm rot="873616">
              <a:off x="2653" y="3022"/>
              <a:ext cx="136" cy="317"/>
            </a:xfrm>
            <a:prstGeom prst="upArrow">
              <a:avLst>
                <a:gd name="adj1" fmla="val 23528"/>
                <a:gd name="adj2" fmla="val 58089"/>
              </a:avLst>
            </a:prstGeom>
            <a:solidFill>
              <a:srgbClr val="00FF00"/>
            </a:solidFill>
            <a:ln w="9525">
              <a:solidFill>
                <a:srgbClr val="000000"/>
              </a:solidFill>
              <a:miter lim="800000"/>
              <a:headEnd/>
              <a:tailEnd/>
            </a:ln>
          </p:spPr>
          <p:txBody>
            <a:bodyPr wrap="none" anchor="ctr"/>
            <a:lstStyle/>
            <a:p>
              <a:endParaRPr lang="ru-RU"/>
            </a:p>
          </p:txBody>
        </p:sp>
        <p:sp>
          <p:nvSpPr>
            <p:cNvPr id="58395" name="AutoShape 31"/>
            <p:cNvSpPr>
              <a:spLocks noChangeArrowheads="1"/>
            </p:cNvSpPr>
            <p:nvPr/>
          </p:nvSpPr>
          <p:spPr bwMode="auto">
            <a:xfrm rot="873616">
              <a:off x="2381" y="2977"/>
              <a:ext cx="136" cy="317"/>
            </a:xfrm>
            <a:prstGeom prst="upArrow">
              <a:avLst>
                <a:gd name="adj1" fmla="val 23528"/>
                <a:gd name="adj2" fmla="val 58089"/>
              </a:avLst>
            </a:prstGeom>
            <a:solidFill>
              <a:srgbClr val="00FF00"/>
            </a:solidFill>
            <a:ln w="9525">
              <a:solidFill>
                <a:srgbClr val="000000"/>
              </a:solidFill>
              <a:miter lim="800000"/>
              <a:headEnd/>
              <a:tailEnd/>
            </a:ln>
          </p:spPr>
          <p:txBody>
            <a:bodyPr wrap="none" anchor="ctr"/>
            <a:lstStyle/>
            <a:p>
              <a:endParaRPr lang="ru-RU"/>
            </a:p>
          </p:txBody>
        </p:sp>
        <p:sp>
          <p:nvSpPr>
            <p:cNvPr id="58396" name="AutoShape 32"/>
            <p:cNvSpPr>
              <a:spLocks noChangeArrowheads="1"/>
            </p:cNvSpPr>
            <p:nvPr/>
          </p:nvSpPr>
          <p:spPr bwMode="auto">
            <a:xfrm rot="-437249">
              <a:off x="1688" y="2977"/>
              <a:ext cx="136" cy="317"/>
            </a:xfrm>
            <a:prstGeom prst="upArrow">
              <a:avLst>
                <a:gd name="adj1" fmla="val 23528"/>
                <a:gd name="adj2" fmla="val 58089"/>
              </a:avLst>
            </a:prstGeom>
            <a:solidFill>
              <a:srgbClr val="00FF00"/>
            </a:solidFill>
            <a:ln w="9525">
              <a:solidFill>
                <a:srgbClr val="000000"/>
              </a:solidFill>
              <a:miter lim="800000"/>
              <a:headEnd/>
              <a:tailEnd/>
            </a:ln>
          </p:spPr>
          <p:txBody>
            <a:bodyPr wrap="none" anchor="ctr"/>
            <a:lstStyle/>
            <a:p>
              <a:endParaRPr lang="ru-RU"/>
            </a:p>
          </p:txBody>
        </p:sp>
        <p:sp>
          <p:nvSpPr>
            <p:cNvPr id="58397" name="AutoShape 33"/>
            <p:cNvSpPr>
              <a:spLocks noChangeArrowheads="1"/>
            </p:cNvSpPr>
            <p:nvPr/>
          </p:nvSpPr>
          <p:spPr bwMode="auto">
            <a:xfrm rot="-523510">
              <a:off x="1541" y="3022"/>
              <a:ext cx="136" cy="317"/>
            </a:xfrm>
            <a:prstGeom prst="upArrow">
              <a:avLst>
                <a:gd name="adj1" fmla="val 23528"/>
                <a:gd name="adj2" fmla="val 58089"/>
              </a:avLst>
            </a:prstGeom>
            <a:solidFill>
              <a:srgbClr val="00FF00"/>
            </a:solidFill>
            <a:ln w="9525">
              <a:solidFill>
                <a:srgbClr val="000000"/>
              </a:solidFill>
              <a:miter lim="800000"/>
              <a:headEnd/>
              <a:tailEnd/>
            </a:ln>
          </p:spPr>
          <p:txBody>
            <a:bodyPr wrap="none" anchor="ctr"/>
            <a:lstStyle/>
            <a:p>
              <a:endParaRPr lang="ru-RU"/>
            </a:p>
          </p:txBody>
        </p:sp>
      </p:grpSp>
      <p:grpSp>
        <p:nvGrpSpPr>
          <p:cNvPr id="4" name="Group 49"/>
          <p:cNvGrpSpPr>
            <a:grpSpLocks/>
          </p:cNvGrpSpPr>
          <p:nvPr/>
        </p:nvGrpSpPr>
        <p:grpSpPr bwMode="auto">
          <a:xfrm>
            <a:off x="6011863" y="2636838"/>
            <a:ext cx="2543175" cy="1873250"/>
            <a:chOff x="4090" y="1298"/>
            <a:chExt cx="1602" cy="1180"/>
          </a:xfrm>
        </p:grpSpPr>
        <p:sp>
          <p:nvSpPr>
            <p:cNvPr id="58381" name="Rectangle 35"/>
            <p:cNvSpPr>
              <a:spLocks noChangeArrowheads="1"/>
            </p:cNvSpPr>
            <p:nvPr/>
          </p:nvSpPr>
          <p:spPr bwMode="auto">
            <a:xfrm>
              <a:off x="4105" y="1298"/>
              <a:ext cx="1587" cy="1180"/>
            </a:xfrm>
            <a:prstGeom prst="rect">
              <a:avLst/>
            </a:prstGeom>
            <a:solidFill>
              <a:srgbClr val="F5F5F5"/>
            </a:solidFill>
            <a:ln w="9525">
              <a:solidFill>
                <a:srgbClr val="000000"/>
              </a:solidFill>
              <a:miter lim="800000"/>
              <a:headEnd/>
              <a:tailEnd/>
            </a:ln>
          </p:spPr>
          <p:txBody>
            <a:bodyPr wrap="none" anchor="ctr"/>
            <a:lstStyle/>
            <a:p>
              <a:endParaRPr lang="ru-RU"/>
            </a:p>
          </p:txBody>
        </p:sp>
        <p:sp>
          <p:nvSpPr>
            <p:cNvPr id="58382" name="Line 36"/>
            <p:cNvSpPr>
              <a:spLocks noChangeShapeType="1"/>
            </p:cNvSpPr>
            <p:nvPr/>
          </p:nvSpPr>
          <p:spPr bwMode="auto">
            <a:xfrm>
              <a:off x="4105" y="1570"/>
              <a:ext cx="1587" cy="0"/>
            </a:xfrm>
            <a:prstGeom prst="line">
              <a:avLst/>
            </a:prstGeom>
            <a:noFill/>
            <a:ln w="12700">
              <a:solidFill>
                <a:srgbClr val="000000"/>
              </a:solidFill>
              <a:round/>
              <a:headEnd/>
              <a:tailEnd/>
            </a:ln>
          </p:spPr>
          <p:txBody>
            <a:bodyPr/>
            <a:lstStyle/>
            <a:p>
              <a:endParaRPr lang="ru-RU"/>
            </a:p>
          </p:txBody>
        </p:sp>
        <p:sp>
          <p:nvSpPr>
            <p:cNvPr id="58383" name="Rectangle 37"/>
            <p:cNvSpPr>
              <a:spLocks noChangeArrowheads="1"/>
            </p:cNvSpPr>
            <p:nvPr/>
          </p:nvSpPr>
          <p:spPr bwMode="auto">
            <a:xfrm>
              <a:off x="4830" y="1570"/>
              <a:ext cx="137" cy="908"/>
            </a:xfrm>
            <a:prstGeom prst="rect">
              <a:avLst/>
            </a:prstGeom>
            <a:solidFill>
              <a:srgbClr val="33CC33"/>
            </a:solidFill>
            <a:ln w="9525">
              <a:solidFill>
                <a:srgbClr val="000000"/>
              </a:solidFill>
              <a:miter lim="800000"/>
              <a:headEnd/>
              <a:tailEnd/>
            </a:ln>
          </p:spPr>
          <p:txBody>
            <a:bodyPr wrap="none" anchor="ctr"/>
            <a:lstStyle/>
            <a:p>
              <a:endParaRPr lang="ru-RU"/>
            </a:p>
          </p:txBody>
        </p:sp>
        <p:sp>
          <p:nvSpPr>
            <p:cNvPr id="58384" name="Line 38"/>
            <p:cNvSpPr>
              <a:spLocks noChangeShapeType="1"/>
            </p:cNvSpPr>
            <p:nvPr/>
          </p:nvSpPr>
          <p:spPr bwMode="auto">
            <a:xfrm flipV="1">
              <a:off x="4967" y="1570"/>
              <a:ext cx="90" cy="409"/>
            </a:xfrm>
            <a:prstGeom prst="line">
              <a:avLst/>
            </a:prstGeom>
            <a:noFill/>
            <a:ln w="28575">
              <a:solidFill>
                <a:srgbClr val="008000"/>
              </a:solidFill>
              <a:round/>
              <a:headEnd/>
              <a:tailEnd/>
            </a:ln>
          </p:spPr>
          <p:txBody>
            <a:bodyPr/>
            <a:lstStyle/>
            <a:p>
              <a:endParaRPr lang="ru-RU"/>
            </a:p>
          </p:txBody>
        </p:sp>
        <p:sp>
          <p:nvSpPr>
            <p:cNvPr id="58385" name="Line 39"/>
            <p:cNvSpPr>
              <a:spLocks noChangeShapeType="1"/>
            </p:cNvSpPr>
            <p:nvPr/>
          </p:nvSpPr>
          <p:spPr bwMode="auto">
            <a:xfrm flipH="1" flipV="1">
              <a:off x="4740" y="1570"/>
              <a:ext cx="90" cy="409"/>
            </a:xfrm>
            <a:prstGeom prst="line">
              <a:avLst/>
            </a:prstGeom>
            <a:noFill/>
            <a:ln w="28575">
              <a:solidFill>
                <a:srgbClr val="008000"/>
              </a:solidFill>
              <a:round/>
              <a:headEnd/>
              <a:tailEnd/>
            </a:ln>
          </p:spPr>
          <p:txBody>
            <a:bodyPr/>
            <a:lstStyle/>
            <a:p>
              <a:endParaRPr lang="ru-RU"/>
            </a:p>
          </p:txBody>
        </p:sp>
        <p:sp>
          <p:nvSpPr>
            <p:cNvPr id="58386" name="Line 40"/>
            <p:cNvSpPr>
              <a:spLocks noChangeShapeType="1"/>
            </p:cNvSpPr>
            <p:nvPr/>
          </p:nvSpPr>
          <p:spPr bwMode="auto">
            <a:xfrm flipH="1" flipV="1">
              <a:off x="4513" y="1570"/>
              <a:ext cx="317" cy="545"/>
            </a:xfrm>
            <a:prstGeom prst="line">
              <a:avLst/>
            </a:prstGeom>
            <a:noFill/>
            <a:ln w="28575">
              <a:solidFill>
                <a:srgbClr val="008000"/>
              </a:solidFill>
              <a:round/>
              <a:headEnd/>
              <a:tailEnd/>
            </a:ln>
          </p:spPr>
          <p:txBody>
            <a:bodyPr/>
            <a:lstStyle/>
            <a:p>
              <a:endParaRPr lang="ru-RU"/>
            </a:p>
          </p:txBody>
        </p:sp>
        <p:sp>
          <p:nvSpPr>
            <p:cNvPr id="58387" name="Line 41"/>
            <p:cNvSpPr>
              <a:spLocks noChangeShapeType="1"/>
            </p:cNvSpPr>
            <p:nvPr/>
          </p:nvSpPr>
          <p:spPr bwMode="auto">
            <a:xfrm flipV="1">
              <a:off x="4967" y="1570"/>
              <a:ext cx="317" cy="545"/>
            </a:xfrm>
            <a:prstGeom prst="line">
              <a:avLst/>
            </a:prstGeom>
            <a:noFill/>
            <a:ln w="28575">
              <a:solidFill>
                <a:srgbClr val="008000"/>
              </a:solidFill>
              <a:round/>
              <a:headEnd/>
              <a:tailEnd/>
            </a:ln>
          </p:spPr>
          <p:txBody>
            <a:bodyPr/>
            <a:lstStyle/>
            <a:p>
              <a:endParaRPr lang="ru-RU"/>
            </a:p>
          </p:txBody>
        </p:sp>
        <p:sp>
          <p:nvSpPr>
            <p:cNvPr id="58388" name="Line 42"/>
            <p:cNvSpPr>
              <a:spLocks noChangeShapeType="1"/>
            </p:cNvSpPr>
            <p:nvPr/>
          </p:nvSpPr>
          <p:spPr bwMode="auto">
            <a:xfrm flipV="1">
              <a:off x="4967" y="1570"/>
              <a:ext cx="589" cy="635"/>
            </a:xfrm>
            <a:prstGeom prst="line">
              <a:avLst/>
            </a:prstGeom>
            <a:noFill/>
            <a:ln w="28575">
              <a:solidFill>
                <a:srgbClr val="008000"/>
              </a:solidFill>
              <a:round/>
              <a:headEnd/>
              <a:tailEnd/>
            </a:ln>
          </p:spPr>
          <p:txBody>
            <a:bodyPr/>
            <a:lstStyle/>
            <a:p>
              <a:endParaRPr lang="ru-RU"/>
            </a:p>
          </p:txBody>
        </p:sp>
        <p:sp>
          <p:nvSpPr>
            <p:cNvPr id="58389" name="Line 43"/>
            <p:cNvSpPr>
              <a:spLocks noChangeShapeType="1"/>
            </p:cNvSpPr>
            <p:nvPr/>
          </p:nvSpPr>
          <p:spPr bwMode="auto">
            <a:xfrm flipV="1">
              <a:off x="4967" y="1570"/>
              <a:ext cx="589" cy="635"/>
            </a:xfrm>
            <a:prstGeom prst="line">
              <a:avLst/>
            </a:prstGeom>
            <a:noFill/>
            <a:ln w="28575">
              <a:solidFill>
                <a:srgbClr val="008000"/>
              </a:solidFill>
              <a:round/>
              <a:headEnd/>
              <a:tailEnd/>
            </a:ln>
          </p:spPr>
          <p:txBody>
            <a:bodyPr/>
            <a:lstStyle/>
            <a:p>
              <a:endParaRPr lang="ru-RU"/>
            </a:p>
          </p:txBody>
        </p:sp>
        <p:sp>
          <p:nvSpPr>
            <p:cNvPr id="58390" name="Line 44"/>
            <p:cNvSpPr>
              <a:spLocks noChangeShapeType="1"/>
            </p:cNvSpPr>
            <p:nvPr/>
          </p:nvSpPr>
          <p:spPr bwMode="auto">
            <a:xfrm flipV="1">
              <a:off x="4967" y="1570"/>
              <a:ext cx="589" cy="635"/>
            </a:xfrm>
            <a:prstGeom prst="line">
              <a:avLst/>
            </a:prstGeom>
            <a:noFill/>
            <a:ln w="28575">
              <a:solidFill>
                <a:srgbClr val="008000"/>
              </a:solidFill>
              <a:round/>
              <a:headEnd/>
              <a:tailEnd/>
            </a:ln>
          </p:spPr>
          <p:txBody>
            <a:bodyPr/>
            <a:lstStyle/>
            <a:p>
              <a:endParaRPr lang="ru-RU"/>
            </a:p>
          </p:txBody>
        </p:sp>
        <p:sp>
          <p:nvSpPr>
            <p:cNvPr id="58391" name="Line 45"/>
            <p:cNvSpPr>
              <a:spLocks noChangeShapeType="1"/>
            </p:cNvSpPr>
            <p:nvPr/>
          </p:nvSpPr>
          <p:spPr bwMode="auto">
            <a:xfrm flipH="1" flipV="1">
              <a:off x="4241" y="1570"/>
              <a:ext cx="589" cy="635"/>
            </a:xfrm>
            <a:prstGeom prst="line">
              <a:avLst/>
            </a:prstGeom>
            <a:noFill/>
            <a:ln w="28575">
              <a:solidFill>
                <a:srgbClr val="008000"/>
              </a:solidFill>
              <a:round/>
              <a:headEnd/>
              <a:tailEnd/>
            </a:ln>
          </p:spPr>
          <p:txBody>
            <a:bodyPr/>
            <a:lstStyle/>
            <a:p>
              <a:endParaRPr lang="ru-RU"/>
            </a:p>
          </p:txBody>
        </p:sp>
        <p:sp>
          <p:nvSpPr>
            <p:cNvPr id="58392" name="Freeform 47"/>
            <p:cNvSpPr>
              <a:spLocks/>
            </p:cNvSpPr>
            <p:nvPr/>
          </p:nvSpPr>
          <p:spPr bwMode="auto">
            <a:xfrm>
              <a:off x="4090" y="1573"/>
              <a:ext cx="1596" cy="329"/>
            </a:xfrm>
            <a:custGeom>
              <a:avLst/>
              <a:gdLst>
                <a:gd name="T0" fmla="*/ 0 w 1596"/>
                <a:gd name="T1" fmla="*/ 329 h 329"/>
                <a:gd name="T2" fmla="*/ 338 w 1596"/>
                <a:gd name="T3" fmla="*/ 123 h 329"/>
                <a:gd name="T4" fmla="*/ 830 w 1596"/>
                <a:gd name="T5" fmla="*/ 3 h 329"/>
                <a:gd name="T6" fmla="*/ 1231 w 1596"/>
                <a:gd name="T7" fmla="*/ 107 h 329"/>
                <a:gd name="T8" fmla="*/ 1596 w 1596"/>
                <a:gd name="T9" fmla="*/ 324 h 329"/>
                <a:gd name="T10" fmla="*/ 0 60000 65536"/>
                <a:gd name="T11" fmla="*/ 0 60000 65536"/>
                <a:gd name="T12" fmla="*/ 0 60000 65536"/>
                <a:gd name="T13" fmla="*/ 0 60000 65536"/>
                <a:gd name="T14" fmla="*/ 0 60000 65536"/>
                <a:gd name="T15" fmla="*/ 0 w 1596"/>
                <a:gd name="T16" fmla="*/ 0 h 329"/>
                <a:gd name="T17" fmla="*/ 1596 w 1596"/>
                <a:gd name="T18" fmla="*/ 329 h 329"/>
              </a:gdLst>
              <a:ahLst/>
              <a:cxnLst>
                <a:cxn ang="T10">
                  <a:pos x="T0" y="T1"/>
                </a:cxn>
                <a:cxn ang="T11">
                  <a:pos x="T2" y="T3"/>
                </a:cxn>
                <a:cxn ang="T12">
                  <a:pos x="T4" y="T5"/>
                </a:cxn>
                <a:cxn ang="T13">
                  <a:pos x="T6" y="T7"/>
                </a:cxn>
                <a:cxn ang="T14">
                  <a:pos x="T8" y="T9"/>
                </a:cxn>
              </a:cxnLst>
              <a:rect l="T15" t="T16" r="T17" b="T18"/>
              <a:pathLst>
                <a:path w="1596" h="329">
                  <a:moveTo>
                    <a:pt x="0" y="329"/>
                  </a:moveTo>
                  <a:cubicBezTo>
                    <a:pt x="56" y="295"/>
                    <a:pt x="200" y="177"/>
                    <a:pt x="338" y="123"/>
                  </a:cubicBezTo>
                  <a:cubicBezTo>
                    <a:pt x="476" y="69"/>
                    <a:pt x="681" y="6"/>
                    <a:pt x="830" y="3"/>
                  </a:cubicBezTo>
                  <a:cubicBezTo>
                    <a:pt x="979" y="0"/>
                    <a:pt x="1103" y="53"/>
                    <a:pt x="1231" y="107"/>
                  </a:cubicBezTo>
                  <a:cubicBezTo>
                    <a:pt x="1359" y="161"/>
                    <a:pt x="1520" y="279"/>
                    <a:pt x="1596" y="324"/>
                  </a:cubicBezTo>
                </a:path>
              </a:pathLst>
            </a:custGeom>
            <a:noFill/>
            <a:ln w="28575" cap="flat" cmpd="sng">
              <a:solidFill>
                <a:srgbClr val="000000"/>
              </a:solidFill>
              <a:prstDash val="sysDot"/>
              <a:round/>
              <a:headEnd type="none" w="med" len="med"/>
              <a:tailEnd type="none" w="med" len="med"/>
            </a:ln>
          </p:spPr>
          <p:txBody>
            <a:bodyPr/>
            <a:lstStyle/>
            <a:p>
              <a:endParaRPr lang="ru-RU"/>
            </a:p>
          </p:txBody>
        </p:sp>
        <p:sp>
          <p:nvSpPr>
            <p:cNvPr id="58393" name="AutoShape 48"/>
            <p:cNvSpPr>
              <a:spLocks noChangeArrowheads="1"/>
            </p:cNvSpPr>
            <p:nvPr/>
          </p:nvSpPr>
          <p:spPr bwMode="auto">
            <a:xfrm>
              <a:off x="4649" y="1616"/>
              <a:ext cx="499" cy="408"/>
            </a:xfrm>
            <a:prstGeom prst="upArrow">
              <a:avLst>
                <a:gd name="adj1" fmla="val 43491"/>
                <a:gd name="adj2" fmla="val 50981"/>
              </a:avLst>
            </a:prstGeom>
            <a:noFill/>
            <a:ln w="28575">
              <a:solidFill>
                <a:srgbClr val="000000"/>
              </a:solidFill>
              <a:prstDash val="sysDot"/>
              <a:miter lim="800000"/>
              <a:headEnd/>
              <a:tailEnd/>
            </a:ln>
          </p:spPr>
          <p:txBody>
            <a:bodyPr wrap="none" anchor="ctr"/>
            <a:lstStyle/>
            <a:p>
              <a:endParaRPr lang="ru-RU"/>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8018"/>
                                        </p:tgtEl>
                                        <p:attrNameLst>
                                          <p:attrName>style.visibility</p:attrName>
                                        </p:attrNameLst>
                                      </p:cBhvr>
                                      <p:to>
                                        <p:strVal val="visible"/>
                                      </p:to>
                                    </p:set>
                                    <p:anim calcmode="lin" valueType="num">
                                      <p:cBhvr additive="base">
                                        <p:cTn id="7" dur="1000" fill="hold"/>
                                        <p:tgtEl>
                                          <p:spTgt spid="768018"/>
                                        </p:tgtEl>
                                        <p:attrNameLst>
                                          <p:attrName>ppt_x</p:attrName>
                                        </p:attrNameLst>
                                      </p:cBhvr>
                                      <p:tavLst>
                                        <p:tav tm="0">
                                          <p:val>
                                            <p:strVal val="#ppt_x"/>
                                          </p:val>
                                        </p:tav>
                                        <p:tav tm="100000">
                                          <p:val>
                                            <p:strVal val="#ppt_x"/>
                                          </p:val>
                                        </p:tav>
                                      </p:tavLst>
                                    </p:anim>
                                    <p:anim calcmode="lin" valueType="num">
                                      <p:cBhvr additive="base">
                                        <p:cTn id="8" dur="1000" fill="hold"/>
                                        <p:tgtEl>
                                          <p:spTgt spid="76801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1500"/>
                            </p:stCondLst>
                            <p:childTnLst>
                              <p:par>
                                <p:cTn id="14" presetID="1" presetClass="entr" presetSubtype="0" fill="hold" nodeType="afterEffect">
                                  <p:stCondLst>
                                    <p:cond delay="0"/>
                                  </p:stCondLst>
                                  <p:childTnLst>
                                    <p:set>
                                      <p:cBhvr>
                                        <p:cTn id="15" dur="1" fill="hold">
                                          <p:stCondLst>
                                            <p:cond delay="0"/>
                                          </p:stCondLst>
                                        </p:cTn>
                                        <p:tgtEl>
                                          <p:spTgt spid="76802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18"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9394" name="Group 27"/>
          <p:cNvGrpSpPr>
            <a:grpSpLocks/>
          </p:cNvGrpSpPr>
          <p:nvPr/>
        </p:nvGrpSpPr>
        <p:grpSpPr bwMode="auto">
          <a:xfrm>
            <a:off x="107950" y="2133600"/>
            <a:ext cx="6180138" cy="4572000"/>
            <a:chOff x="76" y="1344"/>
            <a:chExt cx="3893" cy="2880"/>
          </a:xfrm>
        </p:grpSpPr>
        <p:pic>
          <p:nvPicPr>
            <p:cNvPr id="59413" name="Picture 28"/>
            <p:cNvPicPr>
              <a:picLocks noChangeAspect="1" noChangeArrowheads="1"/>
            </p:cNvPicPr>
            <p:nvPr/>
          </p:nvPicPr>
          <p:blipFill>
            <a:blip r:embed="rId3" cstate="print"/>
            <a:srcRect l="9448" r="9448"/>
            <a:stretch>
              <a:fillRect/>
            </a:stretch>
          </p:blipFill>
          <p:spPr bwMode="auto">
            <a:xfrm>
              <a:off x="76" y="1344"/>
              <a:ext cx="3893" cy="2880"/>
            </a:xfrm>
            <a:prstGeom prst="rect">
              <a:avLst/>
            </a:prstGeom>
            <a:noFill/>
            <a:ln w="28575">
              <a:solidFill>
                <a:srgbClr val="000000"/>
              </a:solidFill>
              <a:miter lim="800000"/>
              <a:headEnd/>
              <a:tailEnd/>
            </a:ln>
          </p:spPr>
        </p:pic>
        <p:sp>
          <p:nvSpPr>
            <p:cNvPr id="59414" name="Oval 29"/>
            <p:cNvSpPr>
              <a:spLocks noChangeArrowheads="1"/>
            </p:cNvSpPr>
            <p:nvPr/>
          </p:nvSpPr>
          <p:spPr bwMode="auto">
            <a:xfrm>
              <a:off x="2699" y="1480"/>
              <a:ext cx="362" cy="181"/>
            </a:xfrm>
            <a:prstGeom prst="ellipse">
              <a:avLst/>
            </a:prstGeom>
            <a:solidFill>
              <a:srgbClr val="F5F5F5"/>
            </a:solidFill>
            <a:ln w="9525">
              <a:noFill/>
              <a:round/>
              <a:headEnd/>
              <a:tailEnd/>
            </a:ln>
          </p:spPr>
          <p:txBody>
            <a:bodyPr wrap="none" anchor="ctr"/>
            <a:lstStyle/>
            <a:p>
              <a:endParaRPr lang="ru-RU"/>
            </a:p>
          </p:txBody>
        </p:sp>
      </p:grpSp>
      <p:grpSp>
        <p:nvGrpSpPr>
          <p:cNvPr id="3" name="Group 8"/>
          <p:cNvGrpSpPr>
            <a:grpSpLocks/>
          </p:cNvGrpSpPr>
          <p:nvPr/>
        </p:nvGrpSpPr>
        <p:grpSpPr bwMode="auto">
          <a:xfrm>
            <a:off x="107950" y="2133600"/>
            <a:ext cx="6180138" cy="4572000"/>
            <a:chOff x="0" y="1440"/>
            <a:chExt cx="3893" cy="2880"/>
          </a:xfrm>
        </p:grpSpPr>
        <p:pic>
          <p:nvPicPr>
            <p:cNvPr id="59411" name="Picture 4"/>
            <p:cNvPicPr>
              <a:picLocks noChangeAspect="1" noChangeArrowheads="1"/>
            </p:cNvPicPr>
            <p:nvPr/>
          </p:nvPicPr>
          <p:blipFill>
            <a:blip r:embed="rId4" cstate="print"/>
            <a:srcRect l="9448" r="9448"/>
            <a:stretch>
              <a:fillRect/>
            </a:stretch>
          </p:blipFill>
          <p:spPr bwMode="auto">
            <a:xfrm>
              <a:off x="0" y="1440"/>
              <a:ext cx="3893" cy="2880"/>
            </a:xfrm>
            <a:prstGeom prst="rect">
              <a:avLst/>
            </a:prstGeom>
            <a:noFill/>
            <a:ln w="12700">
              <a:solidFill>
                <a:srgbClr val="000000"/>
              </a:solidFill>
              <a:miter lim="800000"/>
              <a:headEnd/>
              <a:tailEnd/>
            </a:ln>
          </p:spPr>
        </p:pic>
        <p:sp>
          <p:nvSpPr>
            <p:cNvPr id="59412" name="Rectangle 7"/>
            <p:cNvSpPr>
              <a:spLocks noChangeArrowheads="1"/>
            </p:cNvSpPr>
            <p:nvPr/>
          </p:nvSpPr>
          <p:spPr bwMode="auto">
            <a:xfrm>
              <a:off x="2154" y="4020"/>
              <a:ext cx="408" cy="255"/>
            </a:xfrm>
            <a:prstGeom prst="rect">
              <a:avLst/>
            </a:prstGeom>
            <a:solidFill>
              <a:schemeClr val="tx1"/>
            </a:solidFill>
            <a:ln w="12700">
              <a:solidFill>
                <a:schemeClr val="tx1"/>
              </a:solidFill>
              <a:miter lim="800000"/>
              <a:headEnd/>
              <a:tailEnd/>
            </a:ln>
          </p:spPr>
          <p:txBody>
            <a:bodyPr wrap="none" anchor="ctr"/>
            <a:lstStyle/>
            <a:p>
              <a:endParaRPr lang="ru-RU"/>
            </a:p>
          </p:txBody>
        </p:sp>
      </p:grpSp>
      <p:sp>
        <p:nvSpPr>
          <p:cNvPr id="59396" name="Text Box 22"/>
          <p:cNvSpPr txBox="1">
            <a:spLocks noChangeArrowheads="1"/>
          </p:cNvSpPr>
          <p:nvPr/>
        </p:nvSpPr>
        <p:spPr bwMode="auto">
          <a:xfrm>
            <a:off x="34925" y="476250"/>
            <a:ext cx="8424863" cy="1433513"/>
          </a:xfrm>
          <a:prstGeom prst="rect">
            <a:avLst/>
          </a:prstGeom>
          <a:noFill/>
          <a:ln w="9525">
            <a:noFill/>
            <a:miter lim="800000"/>
            <a:headEnd/>
            <a:tailEnd/>
          </a:ln>
        </p:spPr>
        <p:txBody>
          <a:bodyPr>
            <a:spAutoFit/>
          </a:bodyPr>
          <a:lstStyle/>
          <a:p>
            <a:pPr>
              <a:lnSpc>
                <a:spcPct val="80000"/>
              </a:lnSpc>
              <a:spcBef>
                <a:spcPct val="50000"/>
              </a:spcBef>
            </a:pPr>
            <a:r>
              <a:rPr lang="ru-RU" b="0">
                <a:solidFill>
                  <a:srgbClr val="000000"/>
                </a:solidFill>
              </a:rPr>
              <a:t>После извержения очаг опустошается, и вулкан оседает в освободившееся пространство с образованием кольцевых трещин, расходящихся вниз. В эти трещины поступают выжатые осевшими породами остатки магмы из очага, образуя кольцевые дайки. Иногда кольцевые дайки в вертикальном разрезе имеют вид веера, расходящегося вниз.</a:t>
            </a:r>
          </a:p>
        </p:txBody>
      </p:sp>
      <p:sp>
        <p:nvSpPr>
          <p:cNvPr id="766999" name="Oval 23"/>
          <p:cNvSpPr>
            <a:spLocks noChangeArrowheads="1"/>
          </p:cNvSpPr>
          <p:nvPr/>
        </p:nvSpPr>
        <p:spPr bwMode="auto">
          <a:xfrm>
            <a:off x="2051050" y="5229225"/>
            <a:ext cx="3240088" cy="1008063"/>
          </a:xfrm>
          <a:prstGeom prst="ellipse">
            <a:avLst/>
          </a:prstGeom>
          <a:gradFill rotWithShape="1">
            <a:gsLst>
              <a:gs pos="0">
                <a:srgbClr val="FF66CC"/>
              </a:gs>
              <a:gs pos="100000">
                <a:srgbClr val="762F5E"/>
              </a:gs>
            </a:gsLst>
            <a:lin ang="5400000" scaled="1"/>
          </a:gradFill>
          <a:ln w="9525" algn="ctr">
            <a:solidFill>
              <a:schemeClr val="tx1"/>
            </a:solidFill>
            <a:round/>
            <a:headEnd/>
            <a:tailEnd/>
          </a:ln>
        </p:spPr>
        <p:txBody>
          <a:bodyPr wrap="none" anchor="ctr"/>
          <a:lstStyle/>
          <a:p>
            <a:r>
              <a:rPr lang="ru-RU" sz="2000">
                <a:solidFill>
                  <a:srgbClr val="000000"/>
                </a:solidFill>
              </a:rPr>
              <a:t>Магматический </a:t>
            </a:r>
          </a:p>
          <a:p>
            <a:r>
              <a:rPr lang="ru-RU" sz="2000">
                <a:solidFill>
                  <a:srgbClr val="000000"/>
                </a:solidFill>
              </a:rPr>
              <a:t>очаг</a:t>
            </a:r>
          </a:p>
        </p:txBody>
      </p:sp>
      <p:sp>
        <p:nvSpPr>
          <p:cNvPr id="767006" name="AutoShape 30"/>
          <p:cNvSpPr>
            <a:spLocks/>
          </p:cNvSpPr>
          <p:nvPr/>
        </p:nvSpPr>
        <p:spPr bwMode="auto">
          <a:xfrm>
            <a:off x="157163" y="2330450"/>
            <a:ext cx="1944687" cy="239713"/>
          </a:xfrm>
          <a:prstGeom prst="borderCallout1">
            <a:avLst>
              <a:gd name="adj1" fmla="val 47681"/>
              <a:gd name="adj2" fmla="val 103917"/>
              <a:gd name="adj3" fmla="val 217880"/>
              <a:gd name="adj4" fmla="val 114042"/>
            </a:avLst>
          </a:prstGeom>
          <a:solidFill>
            <a:srgbClr val="EAEAEA"/>
          </a:solidFill>
          <a:ln w="9525" algn="ctr">
            <a:solidFill>
              <a:srgbClr val="000000"/>
            </a:solidFill>
            <a:miter lim="800000"/>
            <a:headEnd/>
            <a:tailEnd type="stealth" w="lg" len="lg"/>
          </a:ln>
        </p:spPr>
        <p:txBody>
          <a:bodyPr lIns="54000" tIns="10800" rIns="54000" bIns="10800" anchor="ctr">
            <a:spAutoFit/>
          </a:bodyPr>
          <a:lstStyle/>
          <a:p>
            <a:pPr>
              <a:lnSpc>
                <a:spcPct val="85000"/>
              </a:lnSpc>
            </a:pPr>
            <a:r>
              <a:rPr lang="ru-RU" sz="1600">
                <a:solidFill>
                  <a:srgbClr val="000000"/>
                </a:solidFill>
              </a:rPr>
              <a:t>Кольцевые дайки</a:t>
            </a:r>
          </a:p>
        </p:txBody>
      </p:sp>
      <p:sp>
        <p:nvSpPr>
          <p:cNvPr id="59399" name="AutoShape 31"/>
          <p:cNvSpPr>
            <a:spLocks/>
          </p:cNvSpPr>
          <p:nvPr/>
        </p:nvSpPr>
        <p:spPr bwMode="auto">
          <a:xfrm>
            <a:off x="3644900" y="2538413"/>
            <a:ext cx="1287463" cy="239712"/>
          </a:xfrm>
          <a:prstGeom prst="borderCallout1">
            <a:avLst>
              <a:gd name="adj1" fmla="val 47681"/>
              <a:gd name="adj2" fmla="val -5917"/>
              <a:gd name="adj3" fmla="val 159602"/>
              <a:gd name="adj4" fmla="val -41060"/>
            </a:avLst>
          </a:prstGeom>
          <a:solidFill>
            <a:srgbClr val="EAEAEA"/>
          </a:solidFill>
          <a:ln w="9525" algn="ctr">
            <a:solidFill>
              <a:srgbClr val="000000"/>
            </a:solidFill>
            <a:miter lim="800000"/>
            <a:headEnd/>
            <a:tailEnd type="stealth" w="lg" len="lg"/>
          </a:ln>
        </p:spPr>
        <p:txBody>
          <a:bodyPr lIns="54000" tIns="10800" rIns="54000" bIns="10800" anchor="ctr">
            <a:spAutoFit/>
          </a:bodyPr>
          <a:lstStyle/>
          <a:p>
            <a:pPr>
              <a:lnSpc>
                <a:spcPct val="85000"/>
              </a:lnSpc>
            </a:pPr>
            <a:r>
              <a:rPr lang="ru-RU" sz="1600">
                <a:solidFill>
                  <a:srgbClr val="000000"/>
                </a:solidFill>
              </a:rPr>
              <a:t>Жерловина</a:t>
            </a:r>
          </a:p>
        </p:txBody>
      </p:sp>
      <p:sp>
        <p:nvSpPr>
          <p:cNvPr id="767008" name="Rectangle 32"/>
          <p:cNvSpPr>
            <a:spLocks noChangeArrowheads="1"/>
          </p:cNvSpPr>
          <p:nvPr/>
        </p:nvSpPr>
        <p:spPr bwMode="auto">
          <a:xfrm>
            <a:off x="6516688" y="2420938"/>
            <a:ext cx="2447925" cy="1044575"/>
          </a:xfrm>
          <a:prstGeom prst="rect">
            <a:avLst/>
          </a:prstGeom>
          <a:solidFill>
            <a:schemeClr val="tx1"/>
          </a:solidFill>
          <a:ln w="38100" cmpd="dbl" algn="ctr">
            <a:solidFill>
              <a:srgbClr val="000000"/>
            </a:solidFill>
            <a:miter lim="800000"/>
            <a:headEnd/>
            <a:tailEnd/>
          </a:ln>
        </p:spPr>
        <p:txBody>
          <a:bodyPr lIns="18000" rIns="18000">
            <a:spAutoFit/>
          </a:bodyPr>
          <a:lstStyle/>
          <a:p>
            <a:pPr>
              <a:lnSpc>
                <a:spcPct val="75000"/>
              </a:lnSpc>
            </a:pPr>
            <a:r>
              <a:rPr lang="en-US" sz="2000" dirty="0">
                <a:solidFill>
                  <a:srgbClr val="C00000"/>
                </a:solidFill>
                <a:latin typeface="+mn-lt"/>
              </a:rPr>
              <a:t>NB!</a:t>
            </a:r>
            <a:r>
              <a:rPr lang="ru-RU" sz="2000" dirty="0">
                <a:solidFill>
                  <a:srgbClr val="C00000"/>
                </a:solidFill>
                <a:latin typeface="+mn-lt"/>
              </a:rPr>
              <a:t> </a:t>
            </a:r>
            <a:r>
              <a:rPr lang="ru-RU" sz="2000" dirty="0">
                <a:solidFill>
                  <a:srgbClr val="000000"/>
                </a:solidFill>
              </a:rPr>
              <a:t>В этой модели кольцевые дайки всегда моложе конических!</a:t>
            </a:r>
          </a:p>
        </p:txBody>
      </p:sp>
      <p:sp>
        <p:nvSpPr>
          <p:cNvPr id="59401" name="Text Box 33"/>
          <p:cNvSpPr txBox="1">
            <a:spLocks noChangeArrowheads="1"/>
          </p:cNvSpPr>
          <p:nvPr/>
        </p:nvSpPr>
        <p:spPr bwMode="auto">
          <a:xfrm>
            <a:off x="0" y="30163"/>
            <a:ext cx="3203575" cy="430212"/>
          </a:xfrm>
          <a:prstGeom prst="rect">
            <a:avLst/>
          </a:prstGeom>
          <a:noFill/>
          <a:ln w="9525" algn="ctr">
            <a:noFill/>
            <a:miter lim="800000"/>
            <a:headEnd/>
            <a:tailEnd/>
          </a:ln>
        </p:spPr>
        <p:txBody>
          <a:bodyPr>
            <a:spAutoFit/>
          </a:bodyPr>
          <a:lstStyle/>
          <a:p>
            <a:pPr algn="l"/>
            <a:r>
              <a:rPr lang="ru-RU">
                <a:solidFill>
                  <a:srgbClr val="000000"/>
                </a:solidFill>
                <a:latin typeface="Arial" charset="0"/>
              </a:rPr>
              <a:t>2. Кольцевые дайки</a:t>
            </a:r>
          </a:p>
        </p:txBody>
      </p:sp>
      <p:pic>
        <p:nvPicPr>
          <p:cNvPr id="767013" name="Picture 37" descr="кольцевые дайки"/>
          <p:cNvPicPr>
            <a:picLocks noChangeAspect="1" noChangeArrowheads="1"/>
          </p:cNvPicPr>
          <p:nvPr/>
        </p:nvPicPr>
        <p:blipFill>
          <a:blip r:embed="rId5" cstate="print"/>
          <a:srcRect/>
          <a:stretch>
            <a:fillRect/>
          </a:stretch>
        </p:blipFill>
        <p:spPr bwMode="auto">
          <a:xfrm>
            <a:off x="6516688" y="3902075"/>
            <a:ext cx="2398712" cy="2911475"/>
          </a:xfrm>
          <a:prstGeom prst="rect">
            <a:avLst/>
          </a:prstGeom>
          <a:noFill/>
          <a:ln w="9525">
            <a:noFill/>
            <a:miter lim="800000"/>
            <a:headEnd/>
            <a:tailEnd/>
          </a:ln>
        </p:spPr>
      </p:pic>
      <p:sp>
        <p:nvSpPr>
          <p:cNvPr id="767020" name="Oval 44"/>
          <p:cNvSpPr>
            <a:spLocks noChangeArrowheads="1"/>
          </p:cNvSpPr>
          <p:nvPr/>
        </p:nvSpPr>
        <p:spPr bwMode="auto">
          <a:xfrm>
            <a:off x="2124075" y="5849938"/>
            <a:ext cx="3240088" cy="1008062"/>
          </a:xfrm>
          <a:prstGeom prst="ellipse">
            <a:avLst/>
          </a:prstGeom>
          <a:gradFill rotWithShape="1">
            <a:gsLst>
              <a:gs pos="0">
                <a:srgbClr val="FF66CC"/>
              </a:gs>
              <a:gs pos="100000">
                <a:srgbClr val="762F5E"/>
              </a:gs>
            </a:gsLst>
            <a:lin ang="5400000" scaled="1"/>
          </a:gradFill>
          <a:ln w="9525" algn="ctr">
            <a:solidFill>
              <a:schemeClr val="tx1"/>
            </a:solidFill>
            <a:round/>
            <a:headEnd/>
            <a:tailEnd/>
          </a:ln>
        </p:spPr>
        <p:txBody>
          <a:bodyPr wrap="none" anchor="ctr"/>
          <a:lstStyle/>
          <a:p>
            <a:r>
              <a:rPr lang="ru-RU" sz="2000">
                <a:solidFill>
                  <a:srgbClr val="000000"/>
                </a:solidFill>
              </a:rPr>
              <a:t>Магматический </a:t>
            </a:r>
          </a:p>
          <a:p>
            <a:r>
              <a:rPr lang="ru-RU" sz="2000">
                <a:solidFill>
                  <a:srgbClr val="000000"/>
                </a:solidFill>
              </a:rPr>
              <a:t>очаг</a:t>
            </a:r>
          </a:p>
        </p:txBody>
      </p:sp>
      <p:grpSp>
        <p:nvGrpSpPr>
          <p:cNvPr id="4" name="Group 43"/>
          <p:cNvGrpSpPr>
            <a:grpSpLocks/>
          </p:cNvGrpSpPr>
          <p:nvPr/>
        </p:nvGrpSpPr>
        <p:grpSpPr bwMode="auto">
          <a:xfrm>
            <a:off x="2212975" y="5229225"/>
            <a:ext cx="2968625" cy="1366838"/>
            <a:chOff x="1394" y="3294"/>
            <a:chExt cx="1870" cy="861"/>
          </a:xfrm>
        </p:grpSpPr>
        <p:sp>
          <p:nvSpPr>
            <p:cNvPr id="59407" name="AutoShape 39"/>
            <p:cNvSpPr>
              <a:spLocks noChangeArrowheads="1"/>
            </p:cNvSpPr>
            <p:nvPr/>
          </p:nvSpPr>
          <p:spPr bwMode="auto">
            <a:xfrm rot="-546616">
              <a:off x="3128" y="3294"/>
              <a:ext cx="136" cy="317"/>
            </a:xfrm>
            <a:prstGeom prst="upArrow">
              <a:avLst>
                <a:gd name="adj1" fmla="val 23528"/>
                <a:gd name="adj2" fmla="val 58089"/>
              </a:avLst>
            </a:prstGeom>
            <a:solidFill>
              <a:srgbClr val="FF0000"/>
            </a:solidFill>
            <a:ln w="9525">
              <a:solidFill>
                <a:srgbClr val="000000"/>
              </a:solidFill>
              <a:miter lim="800000"/>
              <a:headEnd/>
              <a:tailEnd/>
            </a:ln>
          </p:spPr>
          <p:txBody>
            <a:bodyPr wrap="none" anchor="ctr"/>
            <a:lstStyle/>
            <a:p>
              <a:endParaRPr lang="ru-RU"/>
            </a:p>
          </p:txBody>
        </p:sp>
        <p:sp>
          <p:nvSpPr>
            <p:cNvPr id="59408" name="AutoShape 40"/>
            <p:cNvSpPr>
              <a:spLocks noChangeArrowheads="1"/>
            </p:cNvSpPr>
            <p:nvPr/>
          </p:nvSpPr>
          <p:spPr bwMode="auto">
            <a:xfrm rot="21310880" flipH="1">
              <a:off x="2709" y="3295"/>
              <a:ext cx="136" cy="317"/>
            </a:xfrm>
            <a:prstGeom prst="upArrow">
              <a:avLst>
                <a:gd name="adj1" fmla="val 23528"/>
                <a:gd name="adj2" fmla="val 58089"/>
              </a:avLst>
            </a:prstGeom>
            <a:solidFill>
              <a:srgbClr val="FF0000"/>
            </a:solidFill>
            <a:ln w="9525">
              <a:solidFill>
                <a:srgbClr val="000000"/>
              </a:solidFill>
              <a:miter lim="800000"/>
              <a:headEnd/>
              <a:tailEnd/>
            </a:ln>
          </p:spPr>
          <p:txBody>
            <a:bodyPr wrap="none" anchor="ctr"/>
            <a:lstStyle/>
            <a:p>
              <a:endParaRPr lang="ru-RU"/>
            </a:p>
          </p:txBody>
        </p:sp>
        <p:sp>
          <p:nvSpPr>
            <p:cNvPr id="59409" name="AutoShape 41"/>
            <p:cNvSpPr>
              <a:spLocks noChangeArrowheads="1"/>
            </p:cNvSpPr>
            <p:nvPr/>
          </p:nvSpPr>
          <p:spPr bwMode="auto">
            <a:xfrm rot="258961">
              <a:off x="1552" y="3657"/>
              <a:ext cx="136" cy="317"/>
            </a:xfrm>
            <a:prstGeom prst="upArrow">
              <a:avLst>
                <a:gd name="adj1" fmla="val 23528"/>
                <a:gd name="adj2" fmla="val 58089"/>
              </a:avLst>
            </a:prstGeom>
            <a:solidFill>
              <a:srgbClr val="FF0000"/>
            </a:solidFill>
            <a:ln w="9525">
              <a:solidFill>
                <a:srgbClr val="000000"/>
              </a:solidFill>
              <a:miter lim="800000"/>
              <a:headEnd/>
              <a:tailEnd/>
            </a:ln>
          </p:spPr>
          <p:txBody>
            <a:bodyPr wrap="none" anchor="ctr"/>
            <a:lstStyle/>
            <a:p>
              <a:endParaRPr lang="ru-RU"/>
            </a:p>
          </p:txBody>
        </p:sp>
        <p:sp>
          <p:nvSpPr>
            <p:cNvPr id="59410" name="AutoShape 42"/>
            <p:cNvSpPr>
              <a:spLocks noChangeArrowheads="1"/>
            </p:cNvSpPr>
            <p:nvPr/>
          </p:nvSpPr>
          <p:spPr bwMode="auto">
            <a:xfrm rot="329128" flipH="1">
              <a:off x="1394" y="3838"/>
              <a:ext cx="136" cy="317"/>
            </a:xfrm>
            <a:prstGeom prst="upArrow">
              <a:avLst>
                <a:gd name="adj1" fmla="val 23528"/>
                <a:gd name="adj2" fmla="val 58089"/>
              </a:avLst>
            </a:prstGeom>
            <a:solidFill>
              <a:srgbClr val="FF0000"/>
            </a:solidFill>
            <a:ln w="9525">
              <a:solidFill>
                <a:srgbClr val="000000"/>
              </a:solidFill>
              <a:miter lim="800000"/>
              <a:headEnd/>
              <a:tailEnd/>
            </a:ln>
          </p:spPr>
          <p:txBody>
            <a:bodyPr wrap="none" anchor="ctr"/>
            <a:lstStyle/>
            <a:p>
              <a:endParaRPr lang="ru-RU"/>
            </a:p>
          </p:txBody>
        </p:sp>
      </p:grpSp>
      <p:sp>
        <p:nvSpPr>
          <p:cNvPr id="767021" name="AutoShape 45"/>
          <p:cNvSpPr>
            <a:spLocks noChangeArrowheads="1"/>
          </p:cNvSpPr>
          <p:nvPr/>
        </p:nvSpPr>
        <p:spPr bwMode="auto">
          <a:xfrm rot="5400000">
            <a:off x="3421063" y="5516562"/>
            <a:ext cx="431800" cy="720725"/>
          </a:xfrm>
          <a:custGeom>
            <a:avLst/>
            <a:gdLst>
              <a:gd name="T0" fmla="*/ 323850 w 21600"/>
              <a:gd name="T1" fmla="*/ 0 h 21600"/>
              <a:gd name="T2" fmla="*/ 0 w 21600"/>
              <a:gd name="T3" fmla="*/ 360363 h 21600"/>
              <a:gd name="T4" fmla="*/ 323850 w 21600"/>
              <a:gd name="T5" fmla="*/ 720725 h 21600"/>
              <a:gd name="T6" fmla="*/ 431800 w 21600"/>
              <a:gd name="T7" fmla="*/ 360363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p:spPr>
        <p:txBody>
          <a:bodyPr wrap="none" anchor="ctr"/>
          <a:lstStyle/>
          <a:p>
            <a:endParaRPr lang="ru-RU"/>
          </a:p>
        </p:txBody>
      </p:sp>
      <p:sp>
        <p:nvSpPr>
          <p:cNvPr id="59406" name="Text Box 46"/>
          <p:cNvSpPr txBox="1">
            <a:spLocks noChangeArrowheads="1"/>
          </p:cNvSpPr>
          <p:nvPr/>
        </p:nvSpPr>
        <p:spPr bwMode="auto">
          <a:xfrm>
            <a:off x="4572000" y="6021388"/>
            <a:ext cx="2087563" cy="696912"/>
          </a:xfrm>
          <a:prstGeom prst="rect">
            <a:avLst/>
          </a:prstGeom>
          <a:solidFill>
            <a:srgbClr val="EAEAEA"/>
          </a:solidFill>
          <a:ln w="19050" algn="ctr">
            <a:solidFill>
              <a:srgbClr val="000000"/>
            </a:solidFill>
            <a:miter lim="800000"/>
            <a:headEnd/>
            <a:tailEnd/>
          </a:ln>
        </p:spPr>
        <p:txBody>
          <a:bodyPr>
            <a:spAutoFit/>
          </a:bodyPr>
          <a:lstStyle/>
          <a:p>
            <a:pPr>
              <a:lnSpc>
                <a:spcPct val="80000"/>
              </a:lnSpc>
            </a:pPr>
            <a:r>
              <a:rPr lang="ru-RU" sz="1600">
                <a:solidFill>
                  <a:srgbClr val="000000"/>
                </a:solidFill>
              </a:rPr>
              <a:t>Принципиальная схема формирования </a:t>
            </a:r>
            <a:r>
              <a:rPr lang="ru-RU" sz="1600" i="1">
                <a:solidFill>
                  <a:srgbClr val="000000"/>
                </a:solidFill>
              </a:rPr>
              <a:t>кольцевых</a:t>
            </a:r>
            <a:r>
              <a:rPr lang="ru-RU" sz="1600">
                <a:solidFill>
                  <a:srgbClr val="000000"/>
                </a:solidFill>
              </a:rPr>
              <a:t> даек</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66999"/>
                                        </p:tgtEl>
                                        <p:attrNameLst>
                                          <p:attrName>style.visibility</p:attrName>
                                        </p:attrNameLst>
                                      </p:cBhvr>
                                      <p:to>
                                        <p:strVal val="visible"/>
                                      </p:to>
                                    </p:set>
                                    <p:animEffect transition="in" filter="wipe(up)">
                                      <p:cBhvr>
                                        <p:cTn id="7" dur="1000"/>
                                        <p:tgtEl>
                                          <p:spTgt spid="766999"/>
                                        </p:tgtEl>
                                      </p:cBhvr>
                                    </p:animEffect>
                                  </p:childTnLst>
                                  <p:subTnLst>
                                    <p:set>
                                      <p:cBhvr override="childStyle">
                                        <p:cTn dur="1" fill="hold" display="0" masterRel="sameClick" afterEffect="1">
                                          <p:stCondLst>
                                            <p:cond evt="end" delay="0">
                                              <p:tn val="5"/>
                                            </p:cond>
                                          </p:stCondLst>
                                        </p:cTn>
                                        <p:tgtEl>
                                          <p:spTgt spid="766999"/>
                                        </p:tgtEl>
                                        <p:attrNameLst>
                                          <p:attrName>style.visibility</p:attrName>
                                        </p:attrNameLst>
                                      </p:cBhvr>
                                      <p:to>
                                        <p:strVal val="hidden"/>
                                      </p:to>
                                    </p:set>
                                  </p:sub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767021"/>
                                        </p:tgtEl>
                                        <p:attrNameLst>
                                          <p:attrName>style.visibility</p:attrName>
                                        </p:attrNameLst>
                                      </p:cBhvr>
                                      <p:to>
                                        <p:strVal val="visible"/>
                                      </p:to>
                                    </p:set>
                                    <p:animEffect transition="in" filter="wipe(up)">
                                      <p:cBhvr>
                                        <p:cTn id="11" dur="500"/>
                                        <p:tgtEl>
                                          <p:spTgt spid="767021"/>
                                        </p:tgtEl>
                                      </p:cBhvr>
                                    </p:animEffect>
                                  </p:childTnLst>
                                </p:cTn>
                              </p:par>
                            </p:childTnLst>
                          </p:cTn>
                        </p:par>
                        <p:par>
                          <p:cTn id="12" fill="hold">
                            <p:stCondLst>
                              <p:cond delay="1500"/>
                            </p:stCondLst>
                            <p:childTnLst>
                              <p:par>
                                <p:cTn id="13" presetID="50" presetClass="entr" presetSubtype="0" decel="100000" fill="hold" grpId="0" nodeType="afterEffect">
                                  <p:stCondLst>
                                    <p:cond delay="0"/>
                                  </p:stCondLst>
                                  <p:childTnLst>
                                    <p:set>
                                      <p:cBhvr>
                                        <p:cTn id="14" dur="1" fill="hold">
                                          <p:stCondLst>
                                            <p:cond delay="0"/>
                                          </p:stCondLst>
                                        </p:cTn>
                                        <p:tgtEl>
                                          <p:spTgt spid="767020"/>
                                        </p:tgtEl>
                                        <p:attrNameLst>
                                          <p:attrName>style.visibility</p:attrName>
                                        </p:attrNameLst>
                                      </p:cBhvr>
                                      <p:to>
                                        <p:strVal val="visible"/>
                                      </p:to>
                                    </p:set>
                                    <p:anim calcmode="lin" valueType="num">
                                      <p:cBhvr>
                                        <p:cTn id="15" dur="1000" fill="hold"/>
                                        <p:tgtEl>
                                          <p:spTgt spid="767020"/>
                                        </p:tgtEl>
                                        <p:attrNameLst>
                                          <p:attrName>ppt_w</p:attrName>
                                        </p:attrNameLst>
                                      </p:cBhvr>
                                      <p:tavLst>
                                        <p:tav tm="0">
                                          <p:val>
                                            <p:strVal val="#ppt_w+.3"/>
                                          </p:val>
                                        </p:tav>
                                        <p:tav tm="100000">
                                          <p:val>
                                            <p:strVal val="#ppt_w"/>
                                          </p:val>
                                        </p:tav>
                                      </p:tavLst>
                                    </p:anim>
                                    <p:anim calcmode="lin" valueType="num">
                                      <p:cBhvr>
                                        <p:cTn id="16" dur="1000" fill="hold"/>
                                        <p:tgtEl>
                                          <p:spTgt spid="767020"/>
                                        </p:tgtEl>
                                        <p:attrNameLst>
                                          <p:attrName>ppt_h</p:attrName>
                                        </p:attrNameLst>
                                      </p:cBhvr>
                                      <p:tavLst>
                                        <p:tav tm="0">
                                          <p:val>
                                            <p:strVal val="#ppt_h"/>
                                          </p:val>
                                        </p:tav>
                                        <p:tav tm="100000">
                                          <p:val>
                                            <p:strVal val="#ppt_h"/>
                                          </p:val>
                                        </p:tav>
                                      </p:tavLst>
                                    </p:anim>
                                    <p:animEffect transition="in" filter="fade">
                                      <p:cBhvr>
                                        <p:cTn id="17" dur="1000"/>
                                        <p:tgtEl>
                                          <p:spTgt spid="767020"/>
                                        </p:tgtEl>
                                      </p:cBhvr>
                                    </p:animEffect>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par>
                          <p:cTn id="21" fill="hold">
                            <p:stCondLst>
                              <p:cond delay="2500"/>
                            </p:stCondLst>
                            <p:childTnLst>
                              <p:par>
                                <p:cTn id="22" presetID="1"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par>
                          <p:cTn id="24" fill="hold">
                            <p:stCondLst>
                              <p:cond delay="2500"/>
                            </p:stCondLst>
                            <p:childTnLst>
                              <p:par>
                                <p:cTn id="25" presetID="1" presetClass="entr" presetSubtype="0" fill="hold" grpId="0" nodeType="afterEffect">
                                  <p:stCondLst>
                                    <p:cond delay="0"/>
                                  </p:stCondLst>
                                  <p:childTnLst>
                                    <p:set>
                                      <p:cBhvr>
                                        <p:cTn id="26" dur="1" fill="hold">
                                          <p:stCondLst>
                                            <p:cond delay="0"/>
                                          </p:stCondLst>
                                        </p:cTn>
                                        <p:tgtEl>
                                          <p:spTgt spid="767006"/>
                                        </p:tgtEl>
                                        <p:attrNameLst>
                                          <p:attrName>style.visibility</p:attrName>
                                        </p:attrNameLst>
                                      </p:cBhvr>
                                      <p:to>
                                        <p:strVal val="visible"/>
                                      </p:to>
                                    </p:set>
                                  </p:childTnLst>
                                </p:cTn>
                              </p:par>
                            </p:childTnLst>
                          </p:cTn>
                        </p:par>
                        <p:par>
                          <p:cTn id="27" fill="hold">
                            <p:stCondLst>
                              <p:cond delay="2500"/>
                            </p:stCondLst>
                            <p:childTnLst>
                              <p:par>
                                <p:cTn id="28" presetID="1" presetClass="entr" presetSubtype="0" fill="hold" grpId="0" nodeType="afterEffect">
                                  <p:stCondLst>
                                    <p:cond delay="0"/>
                                  </p:stCondLst>
                                  <p:childTnLst>
                                    <p:set>
                                      <p:cBhvr>
                                        <p:cTn id="29" dur="1" fill="hold">
                                          <p:stCondLst>
                                            <p:cond delay="0"/>
                                          </p:stCondLst>
                                        </p:cTn>
                                        <p:tgtEl>
                                          <p:spTgt spid="76700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767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99" grpId="0" animBg="1"/>
      <p:bldP spid="767006" grpId="0" animBg="1"/>
      <p:bldP spid="767008" grpId="0" animBg="1"/>
      <p:bldP spid="767020" grpId="0" animBg="1"/>
      <p:bldP spid="767021"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0418" name="Group 5"/>
          <p:cNvGrpSpPr>
            <a:grpSpLocks/>
          </p:cNvGrpSpPr>
          <p:nvPr/>
        </p:nvGrpSpPr>
        <p:grpSpPr bwMode="auto">
          <a:xfrm>
            <a:off x="107950" y="2133600"/>
            <a:ext cx="6180138" cy="4572000"/>
            <a:chOff x="0" y="1440"/>
            <a:chExt cx="3893" cy="2880"/>
          </a:xfrm>
        </p:grpSpPr>
        <p:pic>
          <p:nvPicPr>
            <p:cNvPr id="60430" name="Picture 6"/>
            <p:cNvPicPr>
              <a:picLocks noChangeAspect="1" noChangeArrowheads="1"/>
            </p:cNvPicPr>
            <p:nvPr/>
          </p:nvPicPr>
          <p:blipFill>
            <a:blip r:embed="rId3" cstate="print"/>
            <a:srcRect l="9448" r="9448"/>
            <a:stretch>
              <a:fillRect/>
            </a:stretch>
          </p:blipFill>
          <p:spPr bwMode="auto">
            <a:xfrm>
              <a:off x="0" y="1440"/>
              <a:ext cx="3893" cy="2880"/>
            </a:xfrm>
            <a:prstGeom prst="rect">
              <a:avLst/>
            </a:prstGeom>
            <a:noFill/>
            <a:ln w="28575">
              <a:solidFill>
                <a:srgbClr val="000000"/>
              </a:solidFill>
              <a:miter lim="800000"/>
              <a:headEnd/>
              <a:tailEnd/>
            </a:ln>
          </p:spPr>
        </p:pic>
        <p:sp>
          <p:nvSpPr>
            <p:cNvPr id="60431" name="Rectangle 7"/>
            <p:cNvSpPr>
              <a:spLocks noChangeArrowheads="1"/>
            </p:cNvSpPr>
            <p:nvPr/>
          </p:nvSpPr>
          <p:spPr bwMode="auto">
            <a:xfrm>
              <a:off x="2154" y="4020"/>
              <a:ext cx="408" cy="255"/>
            </a:xfrm>
            <a:prstGeom prst="rect">
              <a:avLst/>
            </a:prstGeom>
            <a:solidFill>
              <a:schemeClr val="tx1"/>
            </a:solidFill>
            <a:ln w="9525">
              <a:solidFill>
                <a:schemeClr val="tx1"/>
              </a:solidFill>
              <a:miter lim="800000"/>
              <a:headEnd/>
              <a:tailEnd/>
            </a:ln>
          </p:spPr>
          <p:txBody>
            <a:bodyPr wrap="none" anchor="ctr"/>
            <a:lstStyle/>
            <a:p>
              <a:endParaRPr lang="ru-RU"/>
            </a:p>
          </p:txBody>
        </p:sp>
      </p:grpSp>
      <p:sp>
        <p:nvSpPr>
          <p:cNvPr id="60419" name="Text Box 8"/>
          <p:cNvSpPr txBox="1">
            <a:spLocks noChangeArrowheads="1"/>
          </p:cNvSpPr>
          <p:nvPr/>
        </p:nvSpPr>
        <p:spPr bwMode="auto">
          <a:xfrm>
            <a:off x="0" y="30163"/>
            <a:ext cx="9144000" cy="457200"/>
          </a:xfrm>
          <a:prstGeom prst="rect">
            <a:avLst/>
          </a:prstGeom>
          <a:noFill/>
          <a:ln w="9525" algn="ctr">
            <a:noFill/>
            <a:miter lim="800000"/>
            <a:headEnd/>
            <a:tailEnd/>
          </a:ln>
        </p:spPr>
        <p:txBody>
          <a:bodyPr>
            <a:spAutoFit/>
          </a:bodyPr>
          <a:lstStyle/>
          <a:p>
            <a:r>
              <a:rPr lang="ru-RU">
                <a:solidFill>
                  <a:srgbClr val="000000"/>
                </a:solidFill>
                <a:latin typeface="Arial" charset="0"/>
              </a:rPr>
              <a:t>3. Радиальные дайки</a:t>
            </a:r>
          </a:p>
        </p:txBody>
      </p:sp>
      <p:sp>
        <p:nvSpPr>
          <p:cNvPr id="60420" name="Text Box 9"/>
          <p:cNvSpPr txBox="1">
            <a:spLocks noChangeArrowheads="1"/>
          </p:cNvSpPr>
          <p:nvPr/>
        </p:nvSpPr>
        <p:spPr bwMode="auto">
          <a:xfrm>
            <a:off x="34925" y="482600"/>
            <a:ext cx="8388350" cy="1433513"/>
          </a:xfrm>
          <a:prstGeom prst="rect">
            <a:avLst/>
          </a:prstGeom>
          <a:noFill/>
          <a:ln w="9525">
            <a:noFill/>
            <a:miter lim="800000"/>
            <a:headEnd/>
            <a:tailEnd/>
          </a:ln>
        </p:spPr>
        <p:txBody>
          <a:bodyPr>
            <a:spAutoFit/>
          </a:bodyPr>
          <a:lstStyle/>
          <a:p>
            <a:pPr>
              <a:lnSpc>
                <a:spcPct val="80000"/>
              </a:lnSpc>
            </a:pPr>
            <a:r>
              <a:rPr lang="ru-RU" b="0">
                <a:solidFill>
                  <a:srgbClr val="000000"/>
                </a:solidFill>
              </a:rPr>
              <a:t>Формирование радиальных даек также происходит вокруг вулканических центров, питающихся из близповерхностных очагов. Как правило, радиальные дайки сопряжены с коническими, поскольку образуются в одних и тех же условиях купольного поднятия над очагом, при котором помимо конических трещин возникают и </a:t>
            </a:r>
            <a:r>
              <a:rPr lang="ru-RU" i="1">
                <a:solidFill>
                  <a:srgbClr val="000000"/>
                </a:solidFill>
              </a:rPr>
              <a:t>вертикальные</a:t>
            </a:r>
            <a:r>
              <a:rPr lang="ru-RU" b="0">
                <a:solidFill>
                  <a:srgbClr val="000000"/>
                </a:solidFill>
              </a:rPr>
              <a:t> радиальные.</a:t>
            </a:r>
          </a:p>
        </p:txBody>
      </p:sp>
      <p:sp>
        <p:nvSpPr>
          <p:cNvPr id="60421" name="AutoShape 16"/>
          <p:cNvSpPr>
            <a:spLocks/>
          </p:cNvSpPr>
          <p:nvPr/>
        </p:nvSpPr>
        <p:spPr bwMode="auto">
          <a:xfrm>
            <a:off x="233363" y="4246563"/>
            <a:ext cx="1719262" cy="239712"/>
          </a:xfrm>
          <a:prstGeom prst="borderCallout1">
            <a:avLst>
              <a:gd name="adj1" fmla="val 47681"/>
              <a:gd name="adj2" fmla="val 104431"/>
              <a:gd name="adj3" fmla="val 227815"/>
              <a:gd name="adj4" fmla="val 125301"/>
            </a:avLst>
          </a:prstGeom>
          <a:solidFill>
            <a:srgbClr val="EAEAEA"/>
          </a:solidFill>
          <a:ln w="9525" algn="ctr">
            <a:solidFill>
              <a:srgbClr val="000000"/>
            </a:solidFill>
            <a:miter lim="800000"/>
            <a:headEnd/>
            <a:tailEnd type="stealth" w="lg" len="lg"/>
          </a:ln>
        </p:spPr>
        <p:txBody>
          <a:bodyPr lIns="54000" tIns="10800" rIns="54000" bIns="10800" anchor="ctr">
            <a:spAutoFit/>
          </a:bodyPr>
          <a:lstStyle/>
          <a:p>
            <a:pPr>
              <a:lnSpc>
                <a:spcPct val="85000"/>
              </a:lnSpc>
            </a:pPr>
            <a:r>
              <a:rPr lang="ru-RU" sz="1600">
                <a:solidFill>
                  <a:srgbClr val="000000"/>
                </a:solidFill>
              </a:rPr>
              <a:t>Кольцевые дайки</a:t>
            </a:r>
          </a:p>
        </p:txBody>
      </p:sp>
      <p:sp>
        <p:nvSpPr>
          <p:cNvPr id="60422" name="AutoShape 17"/>
          <p:cNvSpPr>
            <a:spLocks/>
          </p:cNvSpPr>
          <p:nvPr/>
        </p:nvSpPr>
        <p:spPr bwMode="auto">
          <a:xfrm>
            <a:off x="3549650" y="6026150"/>
            <a:ext cx="1166813" cy="239713"/>
          </a:xfrm>
          <a:prstGeom prst="borderCallout1">
            <a:avLst>
              <a:gd name="adj1" fmla="val 47681"/>
              <a:gd name="adj2" fmla="val -6532"/>
              <a:gd name="adj3" fmla="val -221856"/>
              <a:gd name="adj4" fmla="val -31699"/>
            </a:avLst>
          </a:prstGeom>
          <a:solidFill>
            <a:srgbClr val="EAEAEA"/>
          </a:solidFill>
          <a:ln w="9525" algn="ctr">
            <a:solidFill>
              <a:srgbClr val="000000"/>
            </a:solidFill>
            <a:miter lim="800000"/>
            <a:headEnd/>
            <a:tailEnd type="stealth" w="lg" len="lg"/>
          </a:ln>
        </p:spPr>
        <p:txBody>
          <a:bodyPr lIns="54000" tIns="10800" rIns="54000" bIns="10800" anchor="ctr">
            <a:spAutoFit/>
          </a:bodyPr>
          <a:lstStyle/>
          <a:p>
            <a:pPr>
              <a:lnSpc>
                <a:spcPct val="85000"/>
              </a:lnSpc>
            </a:pPr>
            <a:r>
              <a:rPr lang="ru-RU" sz="1600">
                <a:solidFill>
                  <a:srgbClr val="000000"/>
                </a:solidFill>
              </a:rPr>
              <a:t>Жерловина</a:t>
            </a:r>
          </a:p>
        </p:txBody>
      </p:sp>
      <p:sp>
        <p:nvSpPr>
          <p:cNvPr id="60423" name="AutoShape 19"/>
          <p:cNvSpPr>
            <a:spLocks/>
          </p:cNvSpPr>
          <p:nvPr/>
        </p:nvSpPr>
        <p:spPr bwMode="auto">
          <a:xfrm>
            <a:off x="169863" y="5157788"/>
            <a:ext cx="1728787" cy="239712"/>
          </a:xfrm>
          <a:prstGeom prst="borderCallout1">
            <a:avLst>
              <a:gd name="adj1" fmla="val 47681"/>
              <a:gd name="adj2" fmla="val 104407"/>
              <a:gd name="adj3" fmla="val 119204"/>
              <a:gd name="adj4" fmla="val 153718"/>
            </a:avLst>
          </a:prstGeom>
          <a:solidFill>
            <a:srgbClr val="EAEAEA"/>
          </a:solidFill>
          <a:ln w="9525" algn="ctr">
            <a:solidFill>
              <a:srgbClr val="000000"/>
            </a:solidFill>
            <a:miter lim="800000"/>
            <a:headEnd/>
            <a:tailEnd type="stealth" w="lg" len="lg"/>
          </a:ln>
        </p:spPr>
        <p:txBody>
          <a:bodyPr lIns="54000" tIns="10800" rIns="54000" bIns="10800" anchor="ctr">
            <a:spAutoFit/>
          </a:bodyPr>
          <a:lstStyle/>
          <a:p>
            <a:pPr>
              <a:lnSpc>
                <a:spcPct val="85000"/>
              </a:lnSpc>
            </a:pPr>
            <a:r>
              <a:rPr lang="ru-RU" sz="1600">
                <a:solidFill>
                  <a:srgbClr val="000000"/>
                </a:solidFill>
              </a:rPr>
              <a:t>Конические дайки</a:t>
            </a:r>
          </a:p>
        </p:txBody>
      </p:sp>
      <p:sp>
        <p:nvSpPr>
          <p:cNvPr id="60424" name="Line 21"/>
          <p:cNvSpPr>
            <a:spLocks noChangeShapeType="1"/>
          </p:cNvSpPr>
          <p:nvPr/>
        </p:nvSpPr>
        <p:spPr bwMode="auto">
          <a:xfrm flipV="1">
            <a:off x="3132138" y="2349500"/>
            <a:ext cx="1295400" cy="719138"/>
          </a:xfrm>
          <a:prstGeom prst="line">
            <a:avLst/>
          </a:prstGeom>
          <a:noFill/>
          <a:ln w="38100">
            <a:solidFill>
              <a:srgbClr val="0000FF"/>
            </a:solidFill>
            <a:round/>
            <a:headEnd/>
            <a:tailEnd/>
          </a:ln>
        </p:spPr>
        <p:txBody>
          <a:bodyPr/>
          <a:lstStyle/>
          <a:p>
            <a:endParaRPr lang="ru-RU"/>
          </a:p>
        </p:txBody>
      </p:sp>
      <p:sp>
        <p:nvSpPr>
          <p:cNvPr id="60425" name="Line 23"/>
          <p:cNvSpPr>
            <a:spLocks noChangeShapeType="1"/>
          </p:cNvSpPr>
          <p:nvPr/>
        </p:nvSpPr>
        <p:spPr bwMode="auto">
          <a:xfrm flipH="1">
            <a:off x="1619250" y="3141663"/>
            <a:ext cx="936625" cy="142875"/>
          </a:xfrm>
          <a:prstGeom prst="line">
            <a:avLst/>
          </a:prstGeom>
          <a:noFill/>
          <a:ln w="38100">
            <a:solidFill>
              <a:srgbClr val="0000FF"/>
            </a:solidFill>
            <a:round/>
            <a:headEnd/>
            <a:tailEnd/>
          </a:ln>
        </p:spPr>
        <p:txBody>
          <a:bodyPr/>
          <a:lstStyle/>
          <a:p>
            <a:endParaRPr lang="ru-RU"/>
          </a:p>
        </p:txBody>
      </p:sp>
      <p:sp>
        <p:nvSpPr>
          <p:cNvPr id="60426" name="Line 24"/>
          <p:cNvSpPr>
            <a:spLocks noChangeShapeType="1"/>
          </p:cNvSpPr>
          <p:nvPr/>
        </p:nvSpPr>
        <p:spPr bwMode="auto">
          <a:xfrm flipH="1" flipV="1">
            <a:off x="2268538" y="2420938"/>
            <a:ext cx="647700" cy="503237"/>
          </a:xfrm>
          <a:prstGeom prst="line">
            <a:avLst/>
          </a:prstGeom>
          <a:noFill/>
          <a:ln w="38100">
            <a:solidFill>
              <a:srgbClr val="0000FF"/>
            </a:solidFill>
            <a:round/>
            <a:headEnd/>
            <a:tailEnd/>
          </a:ln>
        </p:spPr>
        <p:txBody>
          <a:bodyPr/>
          <a:lstStyle/>
          <a:p>
            <a:endParaRPr lang="ru-RU"/>
          </a:p>
        </p:txBody>
      </p:sp>
      <p:sp>
        <p:nvSpPr>
          <p:cNvPr id="60427" name="Line 25"/>
          <p:cNvSpPr>
            <a:spLocks noChangeShapeType="1"/>
          </p:cNvSpPr>
          <p:nvPr/>
        </p:nvSpPr>
        <p:spPr bwMode="auto">
          <a:xfrm flipV="1">
            <a:off x="3924300" y="2565400"/>
            <a:ext cx="1439863" cy="358775"/>
          </a:xfrm>
          <a:prstGeom prst="line">
            <a:avLst/>
          </a:prstGeom>
          <a:noFill/>
          <a:ln w="38100">
            <a:solidFill>
              <a:srgbClr val="0000FF"/>
            </a:solidFill>
            <a:round/>
            <a:headEnd/>
            <a:tailEnd/>
          </a:ln>
        </p:spPr>
        <p:txBody>
          <a:bodyPr/>
          <a:lstStyle/>
          <a:p>
            <a:endParaRPr lang="ru-RU"/>
          </a:p>
        </p:txBody>
      </p:sp>
      <p:sp>
        <p:nvSpPr>
          <p:cNvPr id="60428" name="AutoShape 26"/>
          <p:cNvSpPr>
            <a:spLocks/>
          </p:cNvSpPr>
          <p:nvPr/>
        </p:nvSpPr>
        <p:spPr bwMode="auto">
          <a:xfrm>
            <a:off x="149225" y="2224088"/>
            <a:ext cx="1800225" cy="239712"/>
          </a:xfrm>
          <a:prstGeom prst="borderCallout1">
            <a:avLst>
              <a:gd name="adj1" fmla="val 47681"/>
              <a:gd name="adj2" fmla="val 104231"/>
              <a:gd name="adj3" fmla="val 382120"/>
              <a:gd name="adj4" fmla="val 126190"/>
            </a:avLst>
          </a:prstGeom>
          <a:solidFill>
            <a:srgbClr val="EAEAEA"/>
          </a:solidFill>
          <a:ln w="9525" algn="ctr">
            <a:solidFill>
              <a:srgbClr val="000000"/>
            </a:solidFill>
            <a:miter lim="800000"/>
            <a:headEnd/>
            <a:tailEnd type="stealth" w="lg" len="lg"/>
          </a:ln>
        </p:spPr>
        <p:txBody>
          <a:bodyPr lIns="54000" tIns="10800" rIns="54000" bIns="10800" anchor="ctr">
            <a:spAutoFit/>
          </a:bodyPr>
          <a:lstStyle/>
          <a:p>
            <a:pPr>
              <a:lnSpc>
                <a:spcPct val="85000"/>
              </a:lnSpc>
            </a:pPr>
            <a:r>
              <a:rPr lang="ru-RU" sz="1600">
                <a:solidFill>
                  <a:srgbClr val="000000"/>
                </a:solidFill>
              </a:rPr>
              <a:t>Радиальные дайки</a:t>
            </a:r>
          </a:p>
        </p:txBody>
      </p:sp>
      <p:sp>
        <p:nvSpPr>
          <p:cNvPr id="60429" name="Rectangle 27"/>
          <p:cNvSpPr>
            <a:spLocks noChangeArrowheads="1"/>
          </p:cNvSpPr>
          <p:nvPr/>
        </p:nvSpPr>
        <p:spPr bwMode="auto">
          <a:xfrm>
            <a:off x="6516688" y="5300663"/>
            <a:ext cx="2376487" cy="1044575"/>
          </a:xfrm>
          <a:prstGeom prst="rect">
            <a:avLst/>
          </a:prstGeom>
          <a:solidFill>
            <a:schemeClr val="tx1"/>
          </a:solidFill>
          <a:ln w="38100" cmpd="dbl" algn="ctr">
            <a:solidFill>
              <a:srgbClr val="000000"/>
            </a:solidFill>
            <a:miter lim="800000"/>
            <a:headEnd/>
            <a:tailEnd/>
          </a:ln>
        </p:spPr>
        <p:txBody>
          <a:bodyPr lIns="18000" rIns="18000">
            <a:spAutoFit/>
          </a:bodyPr>
          <a:lstStyle/>
          <a:p>
            <a:pPr>
              <a:lnSpc>
                <a:spcPct val="75000"/>
              </a:lnSpc>
            </a:pPr>
            <a:r>
              <a:rPr lang="en-US" sz="2000" dirty="0">
                <a:solidFill>
                  <a:srgbClr val="C00000"/>
                </a:solidFill>
                <a:latin typeface="+mn-lt"/>
              </a:rPr>
              <a:t>NB!</a:t>
            </a:r>
            <a:r>
              <a:rPr lang="ru-RU" sz="2000" dirty="0">
                <a:solidFill>
                  <a:srgbClr val="C00000"/>
                </a:solidFill>
                <a:latin typeface="+mn-lt"/>
              </a:rPr>
              <a:t> </a:t>
            </a:r>
            <a:r>
              <a:rPr lang="ru-RU" sz="2000" dirty="0">
                <a:solidFill>
                  <a:srgbClr val="000000"/>
                </a:solidFill>
              </a:rPr>
              <a:t>Радиальные дайки могут быть сопряжены и с кольцевыми!</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42" name="Picture 11" descr="P4281386"/>
          <p:cNvPicPr>
            <a:picLocks noChangeAspect="1" noChangeArrowheads="1"/>
          </p:cNvPicPr>
          <p:nvPr/>
        </p:nvPicPr>
        <p:blipFill>
          <a:blip r:embed="rId3" cstate="print">
            <a:lum contrast="30000"/>
          </a:blip>
          <a:srcRect/>
          <a:stretch>
            <a:fillRect/>
          </a:stretch>
        </p:blipFill>
        <p:spPr bwMode="auto">
          <a:xfrm>
            <a:off x="34925" y="44450"/>
            <a:ext cx="4535488" cy="5329238"/>
          </a:xfrm>
          <a:prstGeom prst="rect">
            <a:avLst/>
          </a:prstGeom>
          <a:noFill/>
          <a:ln w="12700" algn="ctr">
            <a:solidFill>
              <a:schemeClr val="tx1"/>
            </a:solidFill>
            <a:miter lim="800000"/>
            <a:headEnd/>
            <a:tailEnd/>
          </a:ln>
        </p:spPr>
      </p:pic>
      <p:pic>
        <p:nvPicPr>
          <p:cNvPr id="61443" name="Picture 12" descr="P4281397"/>
          <p:cNvPicPr>
            <a:picLocks noChangeAspect="1" noChangeArrowheads="1"/>
          </p:cNvPicPr>
          <p:nvPr/>
        </p:nvPicPr>
        <p:blipFill>
          <a:blip r:embed="rId4" cstate="print">
            <a:lum contrast="30000"/>
          </a:blip>
          <a:srcRect/>
          <a:stretch>
            <a:fillRect/>
          </a:stretch>
        </p:blipFill>
        <p:spPr bwMode="auto">
          <a:xfrm>
            <a:off x="4927600" y="44450"/>
            <a:ext cx="4214813" cy="6697663"/>
          </a:xfrm>
          <a:prstGeom prst="rect">
            <a:avLst/>
          </a:prstGeom>
          <a:noFill/>
          <a:ln w="12700">
            <a:solidFill>
              <a:schemeClr val="tx1"/>
            </a:solidFill>
            <a:miter lim="800000"/>
            <a:headEnd/>
            <a:tailEnd/>
          </a:ln>
        </p:spPr>
      </p:pic>
      <p:sp>
        <p:nvSpPr>
          <p:cNvPr id="61444" name="Text Box 4"/>
          <p:cNvSpPr txBox="1">
            <a:spLocks noChangeArrowheads="1"/>
          </p:cNvSpPr>
          <p:nvPr/>
        </p:nvSpPr>
        <p:spPr bwMode="auto">
          <a:xfrm>
            <a:off x="250825" y="5129213"/>
            <a:ext cx="3168650" cy="655637"/>
          </a:xfrm>
          <a:prstGeom prst="rect">
            <a:avLst/>
          </a:prstGeom>
          <a:solidFill>
            <a:srgbClr val="EAEAEA"/>
          </a:solidFill>
          <a:ln w="9525" algn="ctr">
            <a:solidFill>
              <a:srgbClr val="000000"/>
            </a:solidFill>
            <a:miter lim="800000"/>
            <a:headEnd/>
            <a:tailEnd/>
          </a:ln>
        </p:spPr>
        <p:txBody>
          <a:bodyPr lIns="54000" tIns="10800" rIns="54000" bIns="10800" anchor="ctr">
            <a:spAutoFit/>
          </a:bodyPr>
          <a:lstStyle/>
          <a:p>
            <a:pPr>
              <a:lnSpc>
                <a:spcPct val="85000"/>
              </a:lnSpc>
            </a:pPr>
            <a:r>
              <a:rPr lang="ru-RU" sz="1600">
                <a:solidFill>
                  <a:srgbClr val="000000"/>
                </a:solidFill>
              </a:rPr>
              <a:t>Радиальная дайка базальтов. Вулкан Тейде. О-в Тенерифе.</a:t>
            </a:r>
          </a:p>
          <a:p>
            <a:pPr>
              <a:lnSpc>
                <a:spcPct val="85000"/>
              </a:lnSpc>
            </a:pPr>
            <a:r>
              <a:rPr lang="ru-RU" sz="1600">
                <a:solidFill>
                  <a:srgbClr val="000000"/>
                </a:solidFill>
              </a:rPr>
              <a:t>Фото А.Г. Кошелева</a:t>
            </a:r>
          </a:p>
        </p:txBody>
      </p:sp>
      <p:sp>
        <p:nvSpPr>
          <p:cNvPr id="61445" name="Text Box 13"/>
          <p:cNvSpPr txBox="1">
            <a:spLocks noChangeArrowheads="1"/>
          </p:cNvSpPr>
          <p:nvPr/>
        </p:nvSpPr>
        <p:spPr bwMode="auto">
          <a:xfrm>
            <a:off x="2700338" y="6065838"/>
            <a:ext cx="2808287" cy="655637"/>
          </a:xfrm>
          <a:prstGeom prst="rect">
            <a:avLst/>
          </a:prstGeom>
          <a:solidFill>
            <a:srgbClr val="EAEAEA"/>
          </a:solidFill>
          <a:ln w="9525" algn="ctr">
            <a:solidFill>
              <a:srgbClr val="000000"/>
            </a:solidFill>
            <a:miter lim="800000"/>
            <a:headEnd/>
            <a:tailEnd/>
          </a:ln>
        </p:spPr>
        <p:txBody>
          <a:bodyPr lIns="54000" tIns="10800" rIns="54000" bIns="10800" anchor="ctr">
            <a:spAutoFit/>
          </a:bodyPr>
          <a:lstStyle/>
          <a:p>
            <a:pPr>
              <a:lnSpc>
                <a:spcPct val="85000"/>
              </a:lnSpc>
            </a:pPr>
            <a:r>
              <a:rPr lang="ru-RU" sz="1600">
                <a:solidFill>
                  <a:srgbClr val="000000"/>
                </a:solidFill>
              </a:rPr>
              <a:t>Конические дайки базальтов. Вулкан Тейде. О-в Тенерифе. </a:t>
            </a:r>
          </a:p>
          <a:p>
            <a:pPr>
              <a:lnSpc>
                <a:spcPct val="85000"/>
              </a:lnSpc>
            </a:pPr>
            <a:r>
              <a:rPr lang="ru-RU" sz="1600">
                <a:solidFill>
                  <a:srgbClr val="000000"/>
                </a:solidFill>
              </a:rPr>
              <a:t>Фото А.Г. Кошелева</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6" name="Picture 19" descr="шулдак дайки ред"/>
          <p:cNvPicPr>
            <a:picLocks noChangeAspect="1" noChangeArrowheads="1"/>
          </p:cNvPicPr>
          <p:nvPr/>
        </p:nvPicPr>
        <p:blipFill>
          <a:blip r:embed="rId3" cstate="print">
            <a:lum bright="18000" contrast="18000"/>
          </a:blip>
          <a:srcRect/>
          <a:stretch>
            <a:fillRect/>
          </a:stretch>
        </p:blipFill>
        <p:spPr bwMode="auto">
          <a:xfrm>
            <a:off x="3708400" y="2636838"/>
            <a:ext cx="5329238" cy="3529012"/>
          </a:xfrm>
          <a:prstGeom prst="rect">
            <a:avLst/>
          </a:prstGeom>
          <a:noFill/>
          <a:ln w="19050">
            <a:solidFill>
              <a:srgbClr val="000000"/>
            </a:solidFill>
            <a:miter lim="800000"/>
            <a:headEnd/>
            <a:tailEnd/>
          </a:ln>
        </p:spPr>
      </p:pic>
      <p:pic>
        <p:nvPicPr>
          <p:cNvPr id="62467" name="Picture 20" descr="Дайка в дайке"/>
          <p:cNvPicPr>
            <a:picLocks noChangeAspect="1" noChangeArrowheads="1"/>
          </p:cNvPicPr>
          <p:nvPr/>
        </p:nvPicPr>
        <p:blipFill>
          <a:blip r:embed="rId4" cstate="print"/>
          <a:srcRect l="23006" r="6416"/>
          <a:stretch>
            <a:fillRect/>
          </a:stretch>
        </p:blipFill>
        <p:spPr bwMode="auto">
          <a:xfrm>
            <a:off x="34925" y="149225"/>
            <a:ext cx="3529013" cy="6664325"/>
          </a:xfrm>
          <a:prstGeom prst="rect">
            <a:avLst/>
          </a:prstGeom>
          <a:noFill/>
          <a:ln w="19050">
            <a:solidFill>
              <a:srgbClr val="000000"/>
            </a:solidFill>
            <a:miter lim="800000"/>
            <a:headEnd/>
            <a:tailEnd/>
          </a:ln>
        </p:spPr>
      </p:pic>
      <p:sp>
        <p:nvSpPr>
          <p:cNvPr id="62468" name="Text Box 21"/>
          <p:cNvSpPr txBox="1">
            <a:spLocks noChangeArrowheads="1"/>
          </p:cNvSpPr>
          <p:nvPr/>
        </p:nvSpPr>
        <p:spPr bwMode="auto">
          <a:xfrm>
            <a:off x="5507038" y="5900738"/>
            <a:ext cx="3168650" cy="696912"/>
          </a:xfrm>
          <a:prstGeom prst="rect">
            <a:avLst/>
          </a:prstGeom>
          <a:solidFill>
            <a:srgbClr val="EAEAEA"/>
          </a:solidFill>
          <a:ln w="19050" algn="ctr">
            <a:solidFill>
              <a:srgbClr val="000000"/>
            </a:solidFill>
            <a:miter lim="800000"/>
            <a:headEnd/>
            <a:tailEnd/>
          </a:ln>
        </p:spPr>
        <p:txBody>
          <a:bodyPr lIns="54000" rIns="54000">
            <a:spAutoFit/>
          </a:bodyPr>
          <a:lstStyle/>
          <a:p>
            <a:pPr>
              <a:lnSpc>
                <a:spcPct val="80000"/>
              </a:lnSpc>
            </a:pPr>
            <a:r>
              <a:rPr lang="ru-RU" sz="1600">
                <a:solidFill>
                  <a:srgbClr val="000000"/>
                </a:solidFill>
              </a:rPr>
              <a:t>Комплекс девонских параллельных даек в районе р. Шуулдак. Мугоджары (фото А.В. Беловой)</a:t>
            </a:r>
          </a:p>
        </p:txBody>
      </p:sp>
      <p:sp>
        <p:nvSpPr>
          <p:cNvPr id="62469" name="Text Box 22"/>
          <p:cNvSpPr txBox="1">
            <a:spLocks noChangeArrowheads="1"/>
          </p:cNvSpPr>
          <p:nvPr/>
        </p:nvSpPr>
        <p:spPr bwMode="auto">
          <a:xfrm>
            <a:off x="2555875" y="6240463"/>
            <a:ext cx="2520950" cy="501650"/>
          </a:xfrm>
          <a:prstGeom prst="rect">
            <a:avLst/>
          </a:prstGeom>
          <a:solidFill>
            <a:srgbClr val="EAEAEA"/>
          </a:solidFill>
          <a:ln w="19050" algn="ctr">
            <a:solidFill>
              <a:srgbClr val="000000"/>
            </a:solidFill>
            <a:miter lim="800000"/>
            <a:headEnd/>
            <a:tailEnd/>
          </a:ln>
        </p:spPr>
        <p:txBody>
          <a:bodyPr lIns="54000" rIns="54000">
            <a:spAutoFit/>
          </a:bodyPr>
          <a:lstStyle/>
          <a:p>
            <a:pPr>
              <a:lnSpc>
                <a:spcPct val="80000"/>
              </a:lnSpc>
            </a:pPr>
            <a:r>
              <a:rPr lang="ru-RU" sz="1600">
                <a:solidFill>
                  <a:srgbClr val="000000"/>
                </a:solidFill>
              </a:rPr>
              <a:t>Базальтовая дайка в базальтовой дайке. Ю. Урал</a:t>
            </a:r>
          </a:p>
        </p:txBody>
      </p:sp>
      <p:sp>
        <p:nvSpPr>
          <p:cNvPr id="62470" name="Text Box 5"/>
          <p:cNvSpPr txBox="1">
            <a:spLocks noChangeArrowheads="1"/>
          </p:cNvSpPr>
          <p:nvPr/>
        </p:nvSpPr>
        <p:spPr bwMode="auto">
          <a:xfrm>
            <a:off x="3779838" y="30163"/>
            <a:ext cx="5364162" cy="430212"/>
          </a:xfrm>
          <a:prstGeom prst="rect">
            <a:avLst/>
          </a:prstGeom>
          <a:noFill/>
          <a:ln w="9525" algn="ctr">
            <a:noFill/>
            <a:miter lim="800000"/>
            <a:headEnd/>
            <a:tailEnd/>
          </a:ln>
        </p:spPr>
        <p:txBody>
          <a:bodyPr>
            <a:spAutoFit/>
          </a:bodyPr>
          <a:lstStyle/>
          <a:p>
            <a:pPr algn="r"/>
            <a:r>
              <a:rPr lang="ru-RU">
                <a:solidFill>
                  <a:srgbClr val="000000"/>
                </a:solidFill>
                <a:latin typeface="Arial" charset="0"/>
              </a:rPr>
              <a:t>4. Комплексы параллельных даек</a:t>
            </a:r>
          </a:p>
        </p:txBody>
      </p:sp>
      <p:sp>
        <p:nvSpPr>
          <p:cNvPr id="62471" name="Text Box 6"/>
          <p:cNvSpPr txBox="1">
            <a:spLocks noChangeArrowheads="1"/>
          </p:cNvSpPr>
          <p:nvPr/>
        </p:nvSpPr>
        <p:spPr bwMode="auto">
          <a:xfrm>
            <a:off x="3635375" y="549275"/>
            <a:ext cx="5508625" cy="1987550"/>
          </a:xfrm>
          <a:prstGeom prst="rect">
            <a:avLst/>
          </a:prstGeom>
          <a:noFill/>
          <a:ln w="9525">
            <a:noFill/>
            <a:miter lim="800000"/>
            <a:headEnd/>
            <a:tailEnd/>
          </a:ln>
        </p:spPr>
        <p:txBody>
          <a:bodyPr>
            <a:spAutoFit/>
          </a:bodyPr>
          <a:lstStyle/>
          <a:p>
            <a:pPr>
              <a:lnSpc>
                <a:spcPct val="80000"/>
              </a:lnSpc>
            </a:pPr>
            <a:r>
              <a:rPr lang="ru-RU" b="0">
                <a:solidFill>
                  <a:srgbClr val="000000"/>
                </a:solidFill>
              </a:rPr>
              <a:t>Совершенно особый тип представляют так называемые "комплексы параллельных даек". Они фиксируют зоны </a:t>
            </a:r>
            <a:r>
              <a:rPr lang="ru-RU">
                <a:solidFill>
                  <a:srgbClr val="000000"/>
                </a:solidFill>
              </a:rPr>
              <a:t>быстрого растяжения</a:t>
            </a:r>
            <a:r>
              <a:rPr lang="ru-RU" b="0">
                <a:solidFill>
                  <a:srgbClr val="000000"/>
                </a:solidFill>
              </a:rPr>
              <a:t>, при котором дайки внедряются последовательно целой серией, причем каждая последующая дайка внедряется в центральную часть предыдущей дайки. </a:t>
            </a:r>
            <a:endParaRPr lang="ru-RU">
              <a:solidFill>
                <a:srgbClr val="000000"/>
              </a:solidFill>
            </a:endParaRPr>
          </a:p>
        </p:txBody>
      </p:sp>
      <p:sp>
        <p:nvSpPr>
          <p:cNvPr id="62472" name="Стрелка вниз 7"/>
          <p:cNvSpPr>
            <a:spLocks noChangeArrowheads="1"/>
          </p:cNvSpPr>
          <p:nvPr/>
        </p:nvSpPr>
        <p:spPr bwMode="auto">
          <a:xfrm flipV="1">
            <a:off x="1692275" y="4437063"/>
            <a:ext cx="215900" cy="936625"/>
          </a:xfrm>
          <a:prstGeom prst="downArrow">
            <a:avLst>
              <a:gd name="adj1" fmla="val 50000"/>
              <a:gd name="adj2" fmla="val 201105"/>
            </a:avLst>
          </a:prstGeom>
          <a:solidFill>
            <a:schemeClr val="tx1"/>
          </a:solidFill>
          <a:ln w="28575" algn="ctr">
            <a:solidFill>
              <a:srgbClr val="000000"/>
            </a:solidFill>
            <a:round/>
            <a:headEnd/>
            <a:tailEnd/>
          </a:ln>
        </p:spPr>
        <p:txBody>
          <a:bodyPr/>
          <a:lstStyle/>
          <a:p>
            <a:endParaRPr lang="ru-RU"/>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8610" name="Rectangle 2"/>
          <p:cNvSpPr>
            <a:spLocks noGrp="1" noChangeArrowheads="1"/>
          </p:cNvSpPr>
          <p:nvPr>
            <p:ph type="title"/>
          </p:nvPr>
        </p:nvSpPr>
        <p:spPr>
          <a:xfrm>
            <a:off x="0" y="0"/>
            <a:ext cx="9144000" cy="476250"/>
          </a:xfrm>
        </p:spPr>
        <p:txBody>
          <a:bodyPr/>
          <a:lstStyle/>
          <a:p>
            <a:pPr eaLnBrk="1" hangingPunct="1">
              <a:defRPr/>
            </a:pPr>
            <a:r>
              <a:rPr lang="ru-RU" sz="2800" b="1" i="1" u="sng" dirty="0" smtClean="0">
                <a:solidFill>
                  <a:srgbClr val="000000"/>
                </a:solidFill>
                <a:effectLst>
                  <a:outerShdw blurRad="38100" dist="38100" dir="2700000" algn="tl">
                    <a:srgbClr val="FFFFFF"/>
                  </a:outerShdw>
                </a:effectLst>
              </a:rPr>
              <a:t>Стратифицированные образования</a:t>
            </a:r>
          </a:p>
        </p:txBody>
      </p:sp>
      <p:sp>
        <p:nvSpPr>
          <p:cNvPr id="20483" name="Rectangle 3"/>
          <p:cNvSpPr>
            <a:spLocks noGrp="1" noChangeArrowheads="1"/>
          </p:cNvSpPr>
          <p:nvPr>
            <p:ph type="body" idx="1"/>
          </p:nvPr>
        </p:nvSpPr>
        <p:spPr>
          <a:xfrm>
            <a:off x="107950" y="693738"/>
            <a:ext cx="8928100" cy="4757737"/>
          </a:xfrm>
          <a:noFill/>
        </p:spPr>
        <p:txBody>
          <a:bodyPr>
            <a:spAutoFit/>
          </a:bodyPr>
          <a:lstStyle/>
          <a:p>
            <a:pPr marL="609600" indent="-609600" eaLnBrk="1" hangingPunct="1">
              <a:lnSpc>
                <a:spcPct val="80000"/>
              </a:lnSpc>
              <a:spcBef>
                <a:spcPct val="50000"/>
              </a:spcBef>
              <a:buFont typeface="Wingdings" pitchFamily="2" charset="2"/>
              <a:buNone/>
            </a:pPr>
            <a:r>
              <a:rPr lang="ru-RU" sz="2200" b="1" dirty="0" smtClean="0">
                <a:solidFill>
                  <a:srgbClr val="000000"/>
                </a:solidFill>
                <a:effectLst/>
              </a:rPr>
              <a:t>Типы стратифицированных образований вулканических комплексов</a:t>
            </a:r>
          </a:p>
          <a:p>
            <a:pPr marL="609600" indent="-609600" eaLnBrk="1" hangingPunct="1">
              <a:lnSpc>
                <a:spcPct val="80000"/>
              </a:lnSpc>
              <a:spcBef>
                <a:spcPct val="50000"/>
              </a:spcBef>
              <a:buFont typeface="Wingdings" pitchFamily="2" charset="2"/>
              <a:buNone/>
            </a:pPr>
            <a:r>
              <a:rPr lang="ru-RU" sz="2200" b="1" dirty="0" err="1" smtClean="0">
                <a:solidFill>
                  <a:srgbClr val="000000"/>
                </a:solidFill>
                <a:effectLst/>
                <a:latin typeface="Arial Narrow" pitchFamily="34" charset="0"/>
              </a:rPr>
              <a:t>Стратифицированно</a:t>
            </a:r>
            <a:r>
              <a:rPr lang="ru-RU" sz="2200" b="1" dirty="0" smtClean="0">
                <a:solidFill>
                  <a:srgbClr val="000000"/>
                </a:solidFill>
                <a:effectLst/>
                <a:latin typeface="Arial Narrow" pitchFamily="34" charset="0"/>
              </a:rPr>
              <a:t> (т.е. подчиняясь </a:t>
            </a:r>
            <a:r>
              <a:rPr lang="ru-RU" sz="2200" b="1" i="1" dirty="0" smtClean="0">
                <a:solidFill>
                  <a:srgbClr val="000000"/>
                </a:solidFill>
                <a:effectLst/>
                <a:latin typeface="Arial Narrow" pitchFamily="34" charset="0"/>
              </a:rPr>
              <a:t>Закону </a:t>
            </a:r>
            <a:r>
              <a:rPr lang="ru-RU" sz="2200" b="1" i="1" dirty="0" err="1" smtClean="0">
                <a:solidFill>
                  <a:srgbClr val="000000"/>
                </a:solidFill>
                <a:effectLst/>
                <a:latin typeface="Arial Narrow" pitchFamily="34" charset="0"/>
              </a:rPr>
              <a:t>Стено</a:t>
            </a:r>
            <a:r>
              <a:rPr lang="ru-RU" sz="2200" b="1" dirty="0" smtClean="0">
                <a:solidFill>
                  <a:srgbClr val="000000"/>
                </a:solidFill>
                <a:effectLst/>
                <a:latin typeface="Arial Narrow" pitchFamily="34" charset="0"/>
              </a:rPr>
              <a:t>) залегают :</a:t>
            </a:r>
          </a:p>
          <a:p>
            <a:pPr marL="609600" indent="-609600" eaLnBrk="1" hangingPunct="1">
              <a:lnSpc>
                <a:spcPct val="80000"/>
              </a:lnSpc>
              <a:spcBef>
                <a:spcPct val="50000"/>
              </a:spcBef>
              <a:buClr>
                <a:srgbClr val="FFFF00"/>
              </a:buClr>
              <a:buSzPct val="120000"/>
              <a:buFont typeface="Wingdings" pitchFamily="2" charset="2"/>
              <a:buNone/>
            </a:pPr>
            <a:r>
              <a:rPr lang="ru-RU" sz="2200" dirty="0" smtClean="0">
                <a:solidFill>
                  <a:srgbClr val="000000"/>
                </a:solidFill>
                <a:effectLst/>
                <a:latin typeface="Arial Narrow" pitchFamily="34" charset="0"/>
              </a:rPr>
              <a:t> – </a:t>
            </a:r>
            <a:r>
              <a:rPr lang="ru-RU" sz="2200" dirty="0" smtClean="0">
                <a:solidFill>
                  <a:srgbClr val="000000"/>
                </a:solidFill>
                <a:effectLst/>
              </a:rPr>
              <a:t>лавовые покровы</a:t>
            </a:r>
            <a:r>
              <a:rPr lang="ru-RU" sz="2200" dirty="0" smtClean="0">
                <a:solidFill>
                  <a:srgbClr val="000000"/>
                </a:solidFill>
                <a:effectLst/>
                <a:latin typeface="Arial Narrow" pitchFamily="34" charset="0"/>
              </a:rPr>
              <a:t> (</a:t>
            </a:r>
            <a:r>
              <a:rPr lang="ru-RU" sz="2200" dirty="0" err="1" smtClean="0">
                <a:solidFill>
                  <a:srgbClr val="000000"/>
                </a:solidFill>
                <a:effectLst/>
                <a:latin typeface="Arial Narrow" pitchFamily="34" charset="0"/>
              </a:rPr>
              <a:t>пластообразные</a:t>
            </a:r>
            <a:r>
              <a:rPr lang="ru-RU" sz="2200" dirty="0" smtClean="0">
                <a:solidFill>
                  <a:srgbClr val="000000"/>
                </a:solidFill>
                <a:effectLst/>
                <a:latin typeface="Arial Narrow" pitchFamily="34" charset="0"/>
              </a:rPr>
              <a:t> тела излившихся пород);</a:t>
            </a:r>
          </a:p>
          <a:p>
            <a:pPr marL="609600" indent="-609600" eaLnBrk="1" hangingPunct="1">
              <a:lnSpc>
                <a:spcPct val="80000"/>
              </a:lnSpc>
              <a:spcBef>
                <a:spcPct val="50000"/>
              </a:spcBef>
              <a:buClr>
                <a:srgbClr val="FFFF00"/>
              </a:buClr>
              <a:buSzPct val="120000"/>
              <a:buFont typeface="Wingdings" pitchFamily="2" charset="2"/>
              <a:buNone/>
            </a:pPr>
            <a:r>
              <a:rPr lang="ru-RU" sz="2200" dirty="0" smtClean="0">
                <a:solidFill>
                  <a:srgbClr val="000000"/>
                </a:solidFill>
                <a:effectLst/>
                <a:latin typeface="Arial Narrow" pitchFamily="34" charset="0"/>
              </a:rPr>
              <a:t> – </a:t>
            </a:r>
            <a:r>
              <a:rPr lang="ru-RU" sz="2200" dirty="0" smtClean="0">
                <a:solidFill>
                  <a:srgbClr val="000000"/>
                </a:solidFill>
                <a:effectLst/>
              </a:rPr>
              <a:t>лавовые потоки</a:t>
            </a:r>
            <a:r>
              <a:rPr lang="ru-RU" sz="2200" dirty="0" smtClean="0">
                <a:solidFill>
                  <a:srgbClr val="000000"/>
                </a:solidFill>
                <a:effectLst/>
                <a:latin typeface="Arial Narrow" pitchFamily="34" charset="0"/>
              </a:rPr>
              <a:t> (лентообразные тела излившихся пород);</a:t>
            </a:r>
          </a:p>
          <a:p>
            <a:pPr marL="609600" indent="-609600" eaLnBrk="1" hangingPunct="1">
              <a:lnSpc>
                <a:spcPct val="80000"/>
              </a:lnSpc>
              <a:spcBef>
                <a:spcPct val="50000"/>
              </a:spcBef>
              <a:buClr>
                <a:srgbClr val="FFFF00"/>
              </a:buClr>
              <a:buSzPct val="120000"/>
              <a:buFont typeface="Wingdings" pitchFamily="2" charset="2"/>
              <a:buNone/>
            </a:pPr>
            <a:r>
              <a:rPr lang="ru-RU" sz="2200" dirty="0" smtClean="0">
                <a:solidFill>
                  <a:srgbClr val="000000"/>
                </a:solidFill>
                <a:effectLst/>
                <a:latin typeface="Arial Narrow" pitchFamily="34" charset="0"/>
              </a:rPr>
              <a:t> – </a:t>
            </a:r>
            <a:r>
              <a:rPr lang="ru-RU" sz="2200" dirty="0" smtClean="0">
                <a:solidFill>
                  <a:srgbClr val="000000"/>
                </a:solidFill>
                <a:effectLst/>
              </a:rPr>
              <a:t>слои туфов</a:t>
            </a:r>
            <a:r>
              <a:rPr lang="ru-RU" sz="2200" dirty="0" smtClean="0">
                <a:solidFill>
                  <a:srgbClr val="000000"/>
                </a:solidFill>
                <a:effectLst/>
                <a:latin typeface="Arial Narrow" pitchFamily="34" charset="0"/>
              </a:rPr>
              <a:t> (состоят из пепла, обломков пород и кристаллов, выброшенных при извержении и претерпевших перенос по воздуху);</a:t>
            </a:r>
          </a:p>
          <a:p>
            <a:pPr marL="609600" indent="-609600" eaLnBrk="1" hangingPunct="1">
              <a:lnSpc>
                <a:spcPct val="80000"/>
              </a:lnSpc>
              <a:spcBef>
                <a:spcPct val="50000"/>
              </a:spcBef>
              <a:buClr>
                <a:srgbClr val="FFFF00"/>
              </a:buClr>
              <a:buSzPct val="120000"/>
              <a:buFont typeface="Wingdings" pitchFamily="2" charset="2"/>
              <a:buNone/>
            </a:pPr>
            <a:r>
              <a:rPr lang="ru-RU" sz="2200" dirty="0" smtClean="0">
                <a:solidFill>
                  <a:srgbClr val="000000"/>
                </a:solidFill>
                <a:effectLst/>
                <a:latin typeface="Arial Narrow" pitchFamily="34" charset="0"/>
              </a:rPr>
              <a:t> – </a:t>
            </a:r>
            <a:r>
              <a:rPr lang="ru-RU" sz="2200" dirty="0" smtClean="0">
                <a:solidFill>
                  <a:srgbClr val="000000"/>
                </a:solidFill>
                <a:effectLst/>
              </a:rPr>
              <a:t>слои </a:t>
            </a:r>
            <a:r>
              <a:rPr lang="ru-RU" sz="2200" dirty="0" err="1" smtClean="0">
                <a:solidFill>
                  <a:srgbClr val="000000"/>
                </a:solidFill>
                <a:effectLst/>
              </a:rPr>
              <a:t>тефроидов</a:t>
            </a:r>
            <a:r>
              <a:rPr lang="ru-RU" sz="2200" dirty="0" smtClean="0">
                <a:solidFill>
                  <a:srgbClr val="000000"/>
                </a:solidFill>
                <a:effectLst/>
                <a:latin typeface="Arial Narrow" pitchFamily="34" charset="0"/>
              </a:rPr>
              <a:t> (состоят из туфового материала, слегка перемытого на месте отложения);</a:t>
            </a:r>
          </a:p>
          <a:p>
            <a:pPr marL="609600" indent="-609600" eaLnBrk="1" hangingPunct="1">
              <a:lnSpc>
                <a:spcPct val="80000"/>
              </a:lnSpc>
              <a:spcBef>
                <a:spcPct val="50000"/>
              </a:spcBef>
              <a:buClr>
                <a:srgbClr val="FFFF00"/>
              </a:buClr>
              <a:buSzPct val="120000"/>
              <a:buFont typeface="Wingdings" pitchFamily="2" charset="2"/>
              <a:buNone/>
            </a:pPr>
            <a:r>
              <a:rPr lang="ru-RU" sz="2200" dirty="0" smtClean="0">
                <a:solidFill>
                  <a:srgbClr val="000000"/>
                </a:solidFill>
                <a:effectLst/>
                <a:latin typeface="Arial Narrow" pitchFamily="34" charset="0"/>
              </a:rPr>
              <a:t> – </a:t>
            </a:r>
            <a:r>
              <a:rPr lang="ru-RU" sz="2200" dirty="0" smtClean="0">
                <a:solidFill>
                  <a:srgbClr val="000000"/>
                </a:solidFill>
                <a:effectLst/>
              </a:rPr>
              <a:t>слои осадочно-вулканогенных пород</a:t>
            </a:r>
            <a:r>
              <a:rPr lang="ru-RU" sz="2200" dirty="0" smtClean="0">
                <a:solidFill>
                  <a:srgbClr val="000000"/>
                </a:solidFill>
                <a:effectLst/>
                <a:latin typeface="Arial Narrow" pitchFamily="34" charset="0"/>
              </a:rPr>
              <a:t> (состоят из туфового и осадочного, обычно, терригенного материала).</a:t>
            </a:r>
          </a:p>
          <a:p>
            <a:pPr marL="609600" indent="-609600" eaLnBrk="1" hangingPunct="1">
              <a:lnSpc>
                <a:spcPct val="80000"/>
              </a:lnSpc>
              <a:spcBef>
                <a:spcPct val="50000"/>
              </a:spcBef>
              <a:buClr>
                <a:srgbClr val="FFFF00"/>
              </a:buClr>
              <a:buSzPct val="120000"/>
              <a:buFont typeface="Wingdings" pitchFamily="2" charset="2"/>
              <a:buNone/>
            </a:pPr>
            <a:r>
              <a:rPr lang="ru-RU" sz="2200" dirty="0" smtClean="0">
                <a:solidFill>
                  <a:srgbClr val="000000"/>
                </a:solidFill>
                <a:effectLst/>
                <a:latin typeface="Arial Narrow" pitchFamily="34" charset="0"/>
              </a:rPr>
              <a:t>Главная особенность стратифицированных вулканогенных образований – </a:t>
            </a:r>
            <a:r>
              <a:rPr lang="ru-RU" sz="2200" i="1" dirty="0" smtClean="0">
                <a:solidFill>
                  <a:srgbClr val="000000"/>
                </a:solidFill>
                <a:effectLst/>
              </a:rPr>
              <a:t>быстрое изменение фаций и мощностей</a:t>
            </a:r>
            <a:r>
              <a:rPr lang="ru-RU" sz="2200" dirty="0" smtClean="0">
                <a:solidFill>
                  <a:srgbClr val="000000"/>
                </a:solidFill>
                <a:effectLst/>
                <a:latin typeface="Arial Narrow" pitchFamily="34" charset="0"/>
              </a:rPr>
              <a:t>. </a:t>
            </a:r>
          </a:p>
        </p:txBody>
      </p:sp>
      <p:sp>
        <p:nvSpPr>
          <p:cNvPr id="20484" name="Text Box 6"/>
          <p:cNvSpPr txBox="1">
            <a:spLocks noChangeArrowheads="1"/>
          </p:cNvSpPr>
          <p:nvPr/>
        </p:nvSpPr>
        <p:spPr bwMode="auto">
          <a:xfrm>
            <a:off x="1476375" y="5661025"/>
            <a:ext cx="5688013" cy="1044575"/>
          </a:xfrm>
          <a:prstGeom prst="rect">
            <a:avLst/>
          </a:prstGeom>
          <a:solidFill>
            <a:schemeClr val="tx1"/>
          </a:solidFill>
          <a:ln w="38100" cmpd="dbl" algn="ctr">
            <a:solidFill>
              <a:srgbClr val="000000"/>
            </a:solidFill>
            <a:miter lim="800000"/>
            <a:headEnd/>
            <a:tailEnd/>
          </a:ln>
        </p:spPr>
        <p:txBody>
          <a:bodyPr lIns="18000" rIns="18000">
            <a:spAutoFit/>
          </a:bodyPr>
          <a:lstStyle/>
          <a:p>
            <a:pPr>
              <a:lnSpc>
                <a:spcPct val="75000"/>
              </a:lnSpc>
            </a:pPr>
            <a:r>
              <a:rPr lang="en-US" sz="2000" dirty="0">
                <a:solidFill>
                  <a:srgbClr val="C00000"/>
                </a:solidFill>
                <a:latin typeface="Arial" charset="0"/>
              </a:rPr>
              <a:t>NB!</a:t>
            </a:r>
            <a:r>
              <a:rPr lang="en-US" sz="2000" dirty="0">
                <a:solidFill>
                  <a:srgbClr val="C00000"/>
                </a:solidFill>
              </a:rPr>
              <a:t> </a:t>
            </a:r>
            <a:r>
              <a:rPr lang="ru-RU" sz="2000" dirty="0">
                <a:solidFill>
                  <a:srgbClr val="000000"/>
                </a:solidFill>
              </a:rPr>
              <a:t>Лавовые покровы и потоки формируются непосредственным излиянием лав на поверхность Земли, поэтому лучше не употреблять фраз вроде: "</a:t>
            </a:r>
            <a:r>
              <a:rPr lang="ru-RU" sz="2000" i="1" dirty="0">
                <a:solidFill>
                  <a:srgbClr val="FF0000"/>
                </a:solidFill>
              </a:rPr>
              <a:t>Отложения</a:t>
            </a:r>
            <a:r>
              <a:rPr lang="ru-RU" sz="2000" dirty="0">
                <a:solidFill>
                  <a:srgbClr val="FF0000"/>
                </a:solidFill>
              </a:rPr>
              <a:t> представлены базальтами</a:t>
            </a:r>
            <a:r>
              <a:rPr lang="ru-RU" sz="2000" dirty="0">
                <a:solidFill>
                  <a:srgbClr val="000000"/>
                </a:solidFill>
              </a:rPr>
              <a:t>"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Text Box 3"/>
          <p:cNvSpPr txBox="1">
            <a:spLocks noChangeArrowheads="1"/>
          </p:cNvSpPr>
          <p:nvPr/>
        </p:nvSpPr>
        <p:spPr bwMode="auto">
          <a:xfrm>
            <a:off x="34925" y="0"/>
            <a:ext cx="9109075" cy="2259013"/>
          </a:xfrm>
          <a:prstGeom prst="rect">
            <a:avLst/>
          </a:prstGeom>
          <a:noFill/>
          <a:ln w="9525">
            <a:noFill/>
            <a:miter lim="800000"/>
            <a:headEnd/>
            <a:tailEnd/>
          </a:ln>
        </p:spPr>
        <p:txBody>
          <a:bodyPr>
            <a:spAutoFit/>
          </a:bodyPr>
          <a:lstStyle/>
          <a:p>
            <a:pPr>
              <a:lnSpc>
                <a:spcPct val="80000"/>
              </a:lnSpc>
            </a:pPr>
            <a:r>
              <a:rPr lang="ru-RU" b="0">
                <a:solidFill>
                  <a:srgbClr val="000000"/>
                </a:solidFill>
              </a:rPr>
              <a:t>При растяжении не успевшая до конца остыть дайка разрывается посередине и в этот отрыв внедряется следующая. Таким способом формируются "</a:t>
            </a:r>
            <a:r>
              <a:rPr lang="ru-RU">
                <a:solidFill>
                  <a:srgbClr val="000000"/>
                </a:solidFill>
              </a:rPr>
              <a:t>полудайки</a:t>
            </a:r>
            <a:r>
              <a:rPr lang="ru-RU" b="0">
                <a:solidFill>
                  <a:srgbClr val="000000"/>
                </a:solidFill>
              </a:rPr>
              <a:t>", у которых один контакт </a:t>
            </a:r>
            <a:r>
              <a:rPr lang="ru-RU" b="0" i="1">
                <a:solidFill>
                  <a:srgbClr val="000000"/>
                </a:solidFill>
              </a:rPr>
              <a:t>собственный интрузивный</a:t>
            </a:r>
            <a:r>
              <a:rPr lang="ru-RU" b="0">
                <a:solidFill>
                  <a:srgbClr val="000000"/>
                </a:solidFill>
              </a:rPr>
              <a:t>, а другой – </a:t>
            </a:r>
            <a:r>
              <a:rPr lang="ru-RU" b="0" i="1">
                <a:solidFill>
                  <a:srgbClr val="000000"/>
                </a:solidFill>
              </a:rPr>
              <a:t>чужой интрузивный</a:t>
            </a:r>
            <a:r>
              <a:rPr lang="ru-RU" b="0">
                <a:solidFill>
                  <a:srgbClr val="000000"/>
                </a:solidFill>
              </a:rPr>
              <a:t>. При равномерном развитии зоны растяжения </a:t>
            </a:r>
          </a:p>
          <a:p>
            <a:pPr>
              <a:lnSpc>
                <a:spcPct val="80000"/>
              </a:lnSpc>
            </a:pPr>
            <a:r>
              <a:rPr lang="ru-RU" b="0">
                <a:solidFill>
                  <a:srgbClr val="000000"/>
                </a:solidFill>
              </a:rPr>
              <a:t>все дайки одной половины комплекса будут с левыми интрузивными контактами, </a:t>
            </a:r>
          </a:p>
          <a:p>
            <a:pPr>
              <a:lnSpc>
                <a:spcPct val="80000"/>
              </a:lnSpc>
            </a:pPr>
            <a:r>
              <a:rPr lang="ru-RU" b="0">
                <a:solidFill>
                  <a:srgbClr val="000000"/>
                </a:solidFill>
              </a:rPr>
              <a:t>а все дайки другой половины – с правыми.</a:t>
            </a:r>
          </a:p>
          <a:p>
            <a:pPr>
              <a:lnSpc>
                <a:spcPct val="80000"/>
              </a:lnSpc>
            </a:pPr>
            <a:r>
              <a:rPr lang="ru-RU" b="0">
                <a:solidFill>
                  <a:srgbClr val="000000"/>
                </a:solidFill>
              </a:rPr>
              <a:t>Строение комплексов параллельных даек бывает гораздо более сложным. </a:t>
            </a:r>
          </a:p>
          <a:p>
            <a:pPr>
              <a:lnSpc>
                <a:spcPct val="80000"/>
              </a:lnSpc>
            </a:pPr>
            <a:r>
              <a:rPr lang="ru-RU" b="0">
                <a:solidFill>
                  <a:srgbClr val="000000"/>
                </a:solidFill>
              </a:rPr>
              <a:t>Блоки вмещающих пород, сохранившиеся между дайками, называются </a:t>
            </a:r>
            <a:r>
              <a:rPr lang="ru-RU">
                <a:solidFill>
                  <a:srgbClr val="000000"/>
                </a:solidFill>
              </a:rPr>
              <a:t>скринами</a:t>
            </a:r>
            <a:r>
              <a:rPr lang="ru-RU" b="0">
                <a:solidFill>
                  <a:srgbClr val="000000"/>
                </a:solidFill>
              </a:rPr>
              <a:t>.</a:t>
            </a:r>
            <a:r>
              <a:rPr lang="ru-RU">
                <a:solidFill>
                  <a:srgbClr val="000000"/>
                </a:solidFill>
              </a:rPr>
              <a:t> </a:t>
            </a:r>
          </a:p>
        </p:txBody>
      </p:sp>
      <p:pic>
        <p:nvPicPr>
          <p:cNvPr id="63491" name="Picture 9" descr="параллельные дайки"/>
          <p:cNvPicPr>
            <a:picLocks noChangeAspect="1" noChangeArrowheads="1"/>
          </p:cNvPicPr>
          <p:nvPr/>
        </p:nvPicPr>
        <p:blipFill>
          <a:blip r:embed="rId3" cstate="print"/>
          <a:srcRect/>
          <a:stretch>
            <a:fillRect/>
          </a:stretch>
        </p:blipFill>
        <p:spPr bwMode="auto">
          <a:xfrm>
            <a:off x="107950" y="3494088"/>
            <a:ext cx="8964613" cy="3103562"/>
          </a:xfrm>
          <a:prstGeom prst="rect">
            <a:avLst/>
          </a:prstGeom>
          <a:noFill/>
          <a:ln w="9525">
            <a:noFill/>
            <a:miter lim="800000"/>
            <a:headEnd/>
            <a:tailEnd/>
          </a:ln>
        </p:spPr>
      </p:pic>
      <p:sp>
        <p:nvSpPr>
          <p:cNvPr id="63492" name="Text Box 10"/>
          <p:cNvSpPr txBox="1">
            <a:spLocks noChangeArrowheads="1"/>
          </p:cNvSpPr>
          <p:nvPr/>
        </p:nvSpPr>
        <p:spPr bwMode="auto">
          <a:xfrm>
            <a:off x="754063" y="2924175"/>
            <a:ext cx="5473700" cy="892175"/>
          </a:xfrm>
          <a:prstGeom prst="rect">
            <a:avLst/>
          </a:prstGeom>
          <a:solidFill>
            <a:srgbClr val="EAEAEA"/>
          </a:solidFill>
          <a:ln w="19050" algn="ctr">
            <a:solidFill>
              <a:srgbClr val="000000"/>
            </a:solidFill>
            <a:miter lim="800000"/>
            <a:headEnd/>
            <a:tailEnd/>
          </a:ln>
        </p:spPr>
        <p:txBody>
          <a:bodyPr>
            <a:spAutoFit/>
          </a:bodyPr>
          <a:lstStyle/>
          <a:p>
            <a:pPr>
              <a:lnSpc>
                <a:spcPct val="80000"/>
              </a:lnSpc>
            </a:pPr>
            <a:r>
              <a:rPr lang="ru-RU" sz="1600">
                <a:solidFill>
                  <a:srgbClr val="000000"/>
                </a:solidFill>
              </a:rPr>
              <a:t>Комплекс девонских параллельных даек в районе </a:t>
            </a:r>
          </a:p>
          <a:p>
            <a:pPr>
              <a:lnSpc>
                <a:spcPct val="80000"/>
              </a:lnSpc>
            </a:pPr>
            <a:r>
              <a:rPr lang="ru-RU" sz="1600">
                <a:solidFill>
                  <a:srgbClr val="000000"/>
                </a:solidFill>
              </a:rPr>
              <a:t>д. Самарское. Ю. Урал (по А.В. Рязанцеву, А.В. Беловой, 2010). </a:t>
            </a:r>
          </a:p>
          <a:p>
            <a:pPr>
              <a:lnSpc>
                <a:spcPct val="80000"/>
              </a:lnSpc>
            </a:pPr>
            <a:r>
              <a:rPr lang="ru-RU" sz="1600">
                <a:solidFill>
                  <a:srgbClr val="000000"/>
                </a:solidFill>
              </a:rPr>
              <a:t>1 – скрины подушечных базальтов, 2 – более молодые дайки риолитов, 3 – дайки габбро, 4 – зоны закалки </a:t>
            </a:r>
          </a:p>
        </p:txBody>
      </p:sp>
      <p:sp>
        <p:nvSpPr>
          <p:cNvPr id="840715" name="Rectangle 11"/>
          <p:cNvSpPr>
            <a:spLocks noChangeArrowheads="1"/>
          </p:cNvSpPr>
          <p:nvPr/>
        </p:nvSpPr>
        <p:spPr bwMode="auto">
          <a:xfrm>
            <a:off x="6659563" y="2384425"/>
            <a:ext cx="2305050" cy="1044575"/>
          </a:xfrm>
          <a:prstGeom prst="rect">
            <a:avLst/>
          </a:prstGeom>
          <a:solidFill>
            <a:schemeClr val="tx1"/>
          </a:solidFill>
          <a:ln w="38100" cmpd="dbl" algn="ctr">
            <a:solidFill>
              <a:srgbClr val="000000"/>
            </a:solidFill>
            <a:miter lim="800000"/>
            <a:headEnd/>
            <a:tailEnd/>
          </a:ln>
        </p:spPr>
        <p:txBody>
          <a:bodyPr lIns="18000" rIns="18000">
            <a:spAutoFit/>
          </a:bodyPr>
          <a:lstStyle/>
          <a:p>
            <a:pPr>
              <a:lnSpc>
                <a:spcPct val="75000"/>
              </a:lnSpc>
            </a:pPr>
            <a:r>
              <a:rPr lang="en-US" sz="2000" b="0" dirty="0">
                <a:solidFill>
                  <a:srgbClr val="C00000"/>
                </a:solidFill>
                <a:latin typeface="Arial Black" pitchFamily="34" charset="0"/>
              </a:rPr>
              <a:t>NB!</a:t>
            </a:r>
            <a:r>
              <a:rPr lang="ru-RU" sz="2000" dirty="0">
                <a:solidFill>
                  <a:srgbClr val="C00000"/>
                </a:solidFill>
              </a:rPr>
              <a:t> </a:t>
            </a:r>
          </a:p>
          <a:p>
            <a:pPr>
              <a:lnSpc>
                <a:spcPct val="75000"/>
              </a:lnSpc>
            </a:pPr>
            <a:r>
              <a:rPr lang="ru-RU" sz="2000" dirty="0">
                <a:solidFill>
                  <a:srgbClr val="000000"/>
                </a:solidFill>
              </a:rPr>
              <a:t>В </a:t>
            </a:r>
            <a:r>
              <a:rPr lang="ru-RU" sz="2000" dirty="0" err="1">
                <a:solidFill>
                  <a:srgbClr val="000000"/>
                </a:solidFill>
              </a:rPr>
              <a:t>полудайках</a:t>
            </a:r>
            <a:r>
              <a:rPr lang="ru-RU" sz="2000" dirty="0">
                <a:solidFill>
                  <a:srgbClr val="000000"/>
                </a:solidFill>
              </a:rPr>
              <a:t> зоны закалки есть только с одной стороны!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07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715"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4514" name="Picture 2" descr="Силл долеритов в базальтовых туфах Зап Сибирь"/>
          <p:cNvPicPr>
            <a:picLocks noChangeAspect="1" noChangeArrowheads="1"/>
          </p:cNvPicPr>
          <p:nvPr/>
        </p:nvPicPr>
        <p:blipFill>
          <a:blip r:embed="rId3" cstate="print">
            <a:lum bright="10000" contrast="10000"/>
          </a:blip>
          <a:srcRect/>
          <a:stretch>
            <a:fillRect/>
          </a:stretch>
        </p:blipFill>
        <p:spPr bwMode="auto">
          <a:xfrm>
            <a:off x="2951163" y="1341438"/>
            <a:ext cx="6192837" cy="4630737"/>
          </a:xfrm>
          <a:prstGeom prst="rect">
            <a:avLst/>
          </a:prstGeom>
          <a:noFill/>
          <a:ln w="12700">
            <a:solidFill>
              <a:schemeClr val="tx1"/>
            </a:solidFill>
            <a:miter lim="800000"/>
            <a:headEnd/>
            <a:tailEnd/>
          </a:ln>
        </p:spPr>
      </p:pic>
      <p:sp>
        <p:nvSpPr>
          <p:cNvPr id="64515" name="Text Box 3"/>
          <p:cNvSpPr txBox="1">
            <a:spLocks noChangeArrowheads="1"/>
          </p:cNvSpPr>
          <p:nvPr/>
        </p:nvSpPr>
        <p:spPr bwMode="auto">
          <a:xfrm>
            <a:off x="5652120" y="5733256"/>
            <a:ext cx="3024188" cy="655637"/>
          </a:xfrm>
          <a:prstGeom prst="rect">
            <a:avLst/>
          </a:prstGeom>
          <a:solidFill>
            <a:srgbClr val="EAEAEA"/>
          </a:solidFill>
          <a:ln w="9525" algn="ctr">
            <a:solidFill>
              <a:srgbClr val="000000"/>
            </a:solidFill>
            <a:miter lim="800000"/>
            <a:headEnd/>
            <a:tailEnd/>
          </a:ln>
        </p:spPr>
        <p:txBody>
          <a:bodyPr lIns="54000" tIns="10800" rIns="54000" bIns="10800" anchor="ctr">
            <a:spAutoFit/>
          </a:bodyPr>
          <a:lstStyle/>
          <a:p>
            <a:pPr>
              <a:lnSpc>
                <a:spcPct val="85000"/>
              </a:lnSpc>
            </a:pPr>
            <a:r>
              <a:rPr lang="ru-RU" sz="1600">
                <a:solidFill>
                  <a:srgbClr val="000000"/>
                </a:solidFill>
              </a:rPr>
              <a:t>Силл долеритов в базальтовых туфах. Траппы Западной Сибири. </a:t>
            </a:r>
          </a:p>
          <a:p>
            <a:pPr>
              <a:lnSpc>
                <a:spcPct val="85000"/>
              </a:lnSpc>
            </a:pPr>
            <a:r>
              <a:rPr lang="ru-RU" sz="1600">
                <a:solidFill>
                  <a:srgbClr val="000000"/>
                </a:solidFill>
              </a:rPr>
              <a:t>Фото А.В. Рудаковой</a:t>
            </a:r>
          </a:p>
        </p:txBody>
      </p:sp>
      <p:sp>
        <p:nvSpPr>
          <p:cNvPr id="64516" name="Text Box 4"/>
          <p:cNvSpPr txBox="1">
            <a:spLocks noChangeArrowheads="1"/>
          </p:cNvSpPr>
          <p:nvPr/>
        </p:nvSpPr>
        <p:spPr bwMode="auto">
          <a:xfrm>
            <a:off x="0" y="0"/>
            <a:ext cx="1547813" cy="430213"/>
          </a:xfrm>
          <a:prstGeom prst="rect">
            <a:avLst/>
          </a:prstGeom>
          <a:noFill/>
          <a:ln w="9525" algn="ctr">
            <a:noFill/>
            <a:miter lim="800000"/>
            <a:headEnd/>
            <a:tailEnd/>
          </a:ln>
        </p:spPr>
        <p:txBody>
          <a:bodyPr>
            <a:spAutoFit/>
          </a:bodyPr>
          <a:lstStyle/>
          <a:p>
            <a:pPr algn="r"/>
            <a:r>
              <a:rPr lang="ru-RU">
                <a:solidFill>
                  <a:srgbClr val="000000"/>
                </a:solidFill>
                <a:latin typeface="Arial" charset="0"/>
              </a:rPr>
              <a:t>5. Силлы</a:t>
            </a:r>
          </a:p>
        </p:txBody>
      </p:sp>
      <p:sp>
        <p:nvSpPr>
          <p:cNvPr id="64517" name="Text Box 5"/>
          <p:cNvSpPr txBox="1">
            <a:spLocks noChangeArrowheads="1"/>
          </p:cNvSpPr>
          <p:nvPr/>
        </p:nvSpPr>
        <p:spPr bwMode="auto">
          <a:xfrm>
            <a:off x="2339975" y="0"/>
            <a:ext cx="6804025" cy="1176338"/>
          </a:xfrm>
          <a:prstGeom prst="rect">
            <a:avLst/>
          </a:prstGeom>
          <a:noFill/>
          <a:ln w="9525">
            <a:noFill/>
            <a:miter lim="800000"/>
            <a:headEnd/>
            <a:tailEnd/>
          </a:ln>
        </p:spPr>
        <p:txBody>
          <a:bodyPr>
            <a:spAutoFit/>
          </a:bodyPr>
          <a:lstStyle/>
          <a:p>
            <a:pPr algn="r">
              <a:lnSpc>
                <a:spcPct val="80000"/>
              </a:lnSpc>
              <a:spcBef>
                <a:spcPct val="50000"/>
              </a:spcBef>
            </a:pPr>
            <a:r>
              <a:rPr lang="ru-RU" b="0">
                <a:solidFill>
                  <a:srgbClr val="000000"/>
                </a:solidFill>
                <a:latin typeface="Arial Black" pitchFamily="34" charset="0"/>
              </a:rPr>
              <a:t>Силлы</a:t>
            </a:r>
            <a:r>
              <a:rPr lang="ru-RU" b="0">
                <a:solidFill>
                  <a:srgbClr val="000000"/>
                </a:solidFill>
              </a:rPr>
              <a:t> – чаще всего небольшие плитообразные тела, конформные поверхностям напластования вмещающих пород (межпластовые интрузивы). Обычно они образуются как апофизы даек в межпластовое пространство</a:t>
            </a:r>
          </a:p>
        </p:txBody>
      </p:sp>
      <p:sp>
        <p:nvSpPr>
          <p:cNvPr id="64518" name="Rectangle 6"/>
          <p:cNvSpPr>
            <a:spLocks noChangeArrowheads="1"/>
          </p:cNvSpPr>
          <p:nvPr/>
        </p:nvSpPr>
        <p:spPr bwMode="auto">
          <a:xfrm>
            <a:off x="684213" y="1196975"/>
            <a:ext cx="4895850" cy="784225"/>
          </a:xfrm>
          <a:prstGeom prst="rect">
            <a:avLst/>
          </a:prstGeom>
          <a:solidFill>
            <a:schemeClr val="tx1"/>
          </a:solidFill>
          <a:ln w="38100" cmpd="dbl" algn="ctr">
            <a:solidFill>
              <a:srgbClr val="000000"/>
            </a:solidFill>
            <a:miter lim="800000"/>
            <a:headEnd/>
            <a:tailEnd/>
          </a:ln>
        </p:spPr>
        <p:txBody>
          <a:bodyPr lIns="18000" rIns="18000">
            <a:spAutoFit/>
          </a:bodyPr>
          <a:lstStyle/>
          <a:p>
            <a:pPr>
              <a:lnSpc>
                <a:spcPct val="75000"/>
              </a:lnSpc>
            </a:pPr>
            <a:r>
              <a:rPr lang="en-US" sz="2000" dirty="0">
                <a:solidFill>
                  <a:srgbClr val="C00000"/>
                </a:solidFill>
                <a:latin typeface="+mn-lt"/>
              </a:rPr>
              <a:t>NB! </a:t>
            </a:r>
            <a:r>
              <a:rPr lang="ru-RU" sz="2000" dirty="0">
                <a:solidFill>
                  <a:srgbClr val="000000"/>
                </a:solidFill>
              </a:rPr>
              <a:t>Морфологически </a:t>
            </a:r>
            <a:r>
              <a:rPr lang="ru-RU" sz="2000" dirty="0" err="1">
                <a:solidFill>
                  <a:srgbClr val="000000"/>
                </a:solidFill>
              </a:rPr>
              <a:t>силлы</a:t>
            </a:r>
            <a:r>
              <a:rPr lang="ru-RU" sz="2000" dirty="0">
                <a:solidFill>
                  <a:srgbClr val="000000"/>
                </a:solidFill>
              </a:rPr>
              <a:t> не отличаются от даек. Разница состоит только в отношении к вмещающим породам!</a:t>
            </a:r>
          </a:p>
        </p:txBody>
      </p:sp>
      <p:sp>
        <p:nvSpPr>
          <p:cNvPr id="64519" name="Text Box 11"/>
          <p:cNvSpPr txBox="1">
            <a:spLocks noChangeArrowheads="1"/>
          </p:cNvSpPr>
          <p:nvPr/>
        </p:nvSpPr>
        <p:spPr bwMode="auto">
          <a:xfrm>
            <a:off x="0" y="3430588"/>
            <a:ext cx="2195513" cy="430212"/>
          </a:xfrm>
          <a:prstGeom prst="rect">
            <a:avLst/>
          </a:prstGeom>
          <a:noFill/>
          <a:ln w="9525" algn="ctr">
            <a:noFill/>
            <a:miter lim="800000"/>
            <a:headEnd/>
            <a:tailEnd/>
          </a:ln>
        </p:spPr>
        <p:txBody>
          <a:bodyPr>
            <a:spAutoFit/>
          </a:bodyPr>
          <a:lstStyle/>
          <a:p>
            <a:pPr algn="l"/>
            <a:r>
              <a:rPr lang="ru-RU">
                <a:solidFill>
                  <a:srgbClr val="000000"/>
                </a:solidFill>
                <a:latin typeface="Arial" charset="0"/>
              </a:rPr>
              <a:t>6. Штоки</a:t>
            </a:r>
          </a:p>
        </p:txBody>
      </p:sp>
      <p:sp>
        <p:nvSpPr>
          <p:cNvPr id="64520" name="Text Box 12"/>
          <p:cNvSpPr txBox="1">
            <a:spLocks noChangeArrowheads="1"/>
          </p:cNvSpPr>
          <p:nvPr/>
        </p:nvSpPr>
        <p:spPr bwMode="auto">
          <a:xfrm>
            <a:off x="0" y="3868738"/>
            <a:ext cx="2771775" cy="2800350"/>
          </a:xfrm>
          <a:prstGeom prst="rect">
            <a:avLst/>
          </a:prstGeom>
          <a:noFill/>
          <a:ln w="9525">
            <a:noFill/>
            <a:miter lim="800000"/>
            <a:headEnd/>
            <a:tailEnd/>
          </a:ln>
        </p:spPr>
        <p:txBody>
          <a:bodyPr>
            <a:spAutoFit/>
          </a:bodyPr>
          <a:lstStyle/>
          <a:p>
            <a:pPr>
              <a:lnSpc>
                <a:spcPct val="80000"/>
              </a:lnSpc>
              <a:spcBef>
                <a:spcPct val="50000"/>
              </a:spcBef>
            </a:pPr>
            <a:r>
              <a:rPr lang="ru-RU" b="0">
                <a:solidFill>
                  <a:srgbClr val="000000"/>
                </a:solidFill>
              </a:rPr>
              <a:t>Обычно </a:t>
            </a:r>
            <a:r>
              <a:rPr lang="ru-RU" b="0">
                <a:solidFill>
                  <a:srgbClr val="000000"/>
                </a:solidFill>
                <a:latin typeface="Arial Black" pitchFamily="34" charset="0"/>
              </a:rPr>
              <a:t>штоками</a:t>
            </a:r>
            <a:r>
              <a:rPr lang="ru-RU" b="0">
                <a:solidFill>
                  <a:srgbClr val="000000"/>
                </a:solidFill>
              </a:rPr>
              <a:t> называют субвулканы цилиндрической формы с крутыми контактами или примерно изометричные в плане массивы неправильной формы. Более подробно – в разделе «Плутониты»</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Rectangle 2"/>
          <p:cNvSpPr>
            <a:spLocks noGrp="1" noChangeArrowheads="1"/>
          </p:cNvSpPr>
          <p:nvPr>
            <p:ph type="body" idx="1"/>
          </p:nvPr>
        </p:nvSpPr>
        <p:spPr>
          <a:xfrm>
            <a:off x="34925" y="476250"/>
            <a:ext cx="6804025" cy="936625"/>
          </a:xfrm>
        </p:spPr>
        <p:txBody>
          <a:bodyPr/>
          <a:lstStyle/>
          <a:p>
            <a:pPr marL="0" indent="0">
              <a:lnSpc>
                <a:spcPct val="75000"/>
              </a:lnSpc>
              <a:buFont typeface="Wingdings" pitchFamily="2" charset="2"/>
              <a:buNone/>
            </a:pPr>
            <a:r>
              <a:rPr lang="ru-RU" sz="2200" smtClean="0">
                <a:solidFill>
                  <a:srgbClr val="000000"/>
                </a:solidFill>
                <a:effectLst/>
                <a:latin typeface="Arial Black" pitchFamily="34" charset="0"/>
              </a:rPr>
              <a:t>Лакколиты</a:t>
            </a:r>
            <a:r>
              <a:rPr lang="ru-RU" sz="2200" smtClean="0">
                <a:solidFill>
                  <a:srgbClr val="000000"/>
                </a:solidFill>
                <a:effectLst/>
                <a:latin typeface="Arial Narrow" pitchFamily="34" charset="0"/>
              </a:rPr>
              <a:t> – небольшие грибообразные тела,     границы которых конформны поверхностям напластования вмещающих пород. Сложены обычно основными породами</a:t>
            </a:r>
          </a:p>
        </p:txBody>
      </p:sp>
      <p:pic>
        <p:nvPicPr>
          <p:cNvPr id="65539" name="Picture 4" descr="Лакколиты по М Биллингсу"/>
          <p:cNvPicPr>
            <a:picLocks noChangeAspect="1" noChangeArrowheads="1"/>
          </p:cNvPicPr>
          <p:nvPr/>
        </p:nvPicPr>
        <p:blipFill>
          <a:blip r:embed="rId3" cstate="print">
            <a:lum bright="-10000" contrast="30000"/>
          </a:blip>
          <a:srcRect/>
          <a:stretch>
            <a:fillRect/>
          </a:stretch>
        </p:blipFill>
        <p:spPr bwMode="auto">
          <a:xfrm>
            <a:off x="107950" y="2651125"/>
            <a:ext cx="6480175" cy="4119563"/>
          </a:xfrm>
          <a:prstGeom prst="rect">
            <a:avLst/>
          </a:prstGeom>
          <a:noFill/>
          <a:ln w="12700">
            <a:solidFill>
              <a:srgbClr val="000000"/>
            </a:solidFill>
            <a:miter lim="800000"/>
            <a:headEnd/>
            <a:tailEnd/>
          </a:ln>
        </p:spPr>
      </p:pic>
      <p:sp>
        <p:nvSpPr>
          <p:cNvPr id="65540" name="Text Box 5"/>
          <p:cNvSpPr txBox="1">
            <a:spLocks noChangeArrowheads="1"/>
          </p:cNvSpPr>
          <p:nvPr/>
        </p:nvSpPr>
        <p:spPr bwMode="auto">
          <a:xfrm>
            <a:off x="5219700" y="4608513"/>
            <a:ext cx="2665413" cy="447675"/>
          </a:xfrm>
          <a:prstGeom prst="rect">
            <a:avLst/>
          </a:prstGeom>
          <a:solidFill>
            <a:srgbClr val="EAEAEA"/>
          </a:solidFill>
          <a:ln w="9525" algn="ctr">
            <a:solidFill>
              <a:srgbClr val="000000"/>
            </a:solidFill>
            <a:miter lim="800000"/>
            <a:headEnd/>
            <a:tailEnd/>
          </a:ln>
        </p:spPr>
        <p:txBody>
          <a:bodyPr lIns="54000" tIns="10800" rIns="54000" bIns="10800" anchor="ctr">
            <a:spAutoFit/>
          </a:bodyPr>
          <a:lstStyle/>
          <a:p>
            <a:pPr>
              <a:lnSpc>
                <a:spcPct val="85000"/>
              </a:lnSpc>
            </a:pPr>
            <a:r>
              <a:rPr lang="ru-RU" sz="1600">
                <a:solidFill>
                  <a:srgbClr val="000000"/>
                </a:solidFill>
              </a:rPr>
              <a:t>Лакколиты по М. Биллингсу. Из учебника А.Е. Михайлова</a:t>
            </a:r>
          </a:p>
        </p:txBody>
      </p:sp>
      <p:sp>
        <p:nvSpPr>
          <p:cNvPr id="65541" name="Text Box 7"/>
          <p:cNvSpPr txBox="1">
            <a:spLocks noChangeArrowheads="1"/>
          </p:cNvSpPr>
          <p:nvPr/>
        </p:nvSpPr>
        <p:spPr bwMode="auto">
          <a:xfrm>
            <a:off x="0" y="30163"/>
            <a:ext cx="9144000" cy="457200"/>
          </a:xfrm>
          <a:prstGeom prst="rect">
            <a:avLst/>
          </a:prstGeom>
          <a:noFill/>
          <a:ln w="9525" algn="ctr">
            <a:noFill/>
            <a:miter lim="800000"/>
            <a:headEnd/>
            <a:tailEnd/>
          </a:ln>
        </p:spPr>
        <p:txBody>
          <a:bodyPr>
            <a:spAutoFit/>
          </a:bodyPr>
          <a:lstStyle/>
          <a:p>
            <a:r>
              <a:rPr lang="ru-RU">
                <a:solidFill>
                  <a:srgbClr val="000000"/>
                </a:solidFill>
                <a:latin typeface="Arial" charset="0"/>
              </a:rPr>
              <a:t>6. Лакколиты</a:t>
            </a:r>
          </a:p>
        </p:txBody>
      </p:sp>
      <p:sp>
        <p:nvSpPr>
          <p:cNvPr id="65542" name="Rectangle 8"/>
          <p:cNvSpPr>
            <a:spLocks noChangeArrowheads="1"/>
          </p:cNvSpPr>
          <p:nvPr/>
        </p:nvSpPr>
        <p:spPr bwMode="auto">
          <a:xfrm>
            <a:off x="2987675" y="1412875"/>
            <a:ext cx="5402263" cy="1044575"/>
          </a:xfrm>
          <a:prstGeom prst="rect">
            <a:avLst/>
          </a:prstGeom>
          <a:solidFill>
            <a:schemeClr val="tx1"/>
          </a:solidFill>
          <a:ln w="38100" cmpd="dbl" algn="ctr">
            <a:solidFill>
              <a:srgbClr val="000000"/>
            </a:solidFill>
            <a:miter lim="800000"/>
            <a:headEnd/>
            <a:tailEnd/>
          </a:ln>
        </p:spPr>
        <p:txBody>
          <a:bodyPr lIns="18000" rIns="18000">
            <a:spAutoFit/>
          </a:bodyPr>
          <a:lstStyle/>
          <a:p>
            <a:pPr>
              <a:lnSpc>
                <a:spcPct val="75000"/>
              </a:lnSpc>
            </a:pPr>
            <a:r>
              <a:rPr lang="en-US" sz="2000" dirty="0">
                <a:solidFill>
                  <a:srgbClr val="C00000"/>
                </a:solidFill>
                <a:latin typeface="+mj-lt"/>
              </a:rPr>
              <a:t>NB!</a:t>
            </a:r>
            <a:r>
              <a:rPr lang="ru-RU" sz="2000" dirty="0">
                <a:solidFill>
                  <a:srgbClr val="C00000"/>
                </a:solidFill>
                <a:latin typeface="+mj-lt"/>
              </a:rPr>
              <a:t> </a:t>
            </a:r>
            <a:r>
              <a:rPr lang="ru-RU" sz="2000" dirty="0">
                <a:solidFill>
                  <a:srgbClr val="000000"/>
                </a:solidFill>
              </a:rPr>
              <a:t>Лакколиты не отличаются от </a:t>
            </a:r>
            <a:r>
              <a:rPr lang="ru-RU" sz="2000" dirty="0" err="1">
                <a:solidFill>
                  <a:srgbClr val="000000"/>
                </a:solidFill>
              </a:rPr>
              <a:t>силлов</a:t>
            </a:r>
            <a:r>
              <a:rPr lang="ru-RU" sz="2000" dirty="0">
                <a:solidFill>
                  <a:srgbClr val="000000"/>
                </a:solidFill>
              </a:rPr>
              <a:t> по соотношению с вмещающими породами, но отличаются по морфологии. Апофизы лакколитов часто представляют собой </a:t>
            </a:r>
            <a:r>
              <a:rPr lang="ru-RU" sz="2000" dirty="0" err="1">
                <a:solidFill>
                  <a:srgbClr val="000000"/>
                </a:solidFill>
              </a:rPr>
              <a:t>силлы</a:t>
            </a:r>
            <a:endParaRPr lang="ru-RU" sz="2000" dirty="0">
              <a:solidFill>
                <a:srgbClr val="000000"/>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2" name="Picture 17" descr="Вулканические брекчии глыбовые"/>
          <p:cNvPicPr>
            <a:picLocks noChangeAspect="1" noChangeArrowheads="1"/>
          </p:cNvPicPr>
          <p:nvPr/>
        </p:nvPicPr>
        <p:blipFill>
          <a:blip r:embed="rId3" cstate="print">
            <a:lum bright="10000" contrast="10000"/>
          </a:blip>
          <a:srcRect/>
          <a:stretch>
            <a:fillRect/>
          </a:stretch>
        </p:blipFill>
        <p:spPr bwMode="auto">
          <a:xfrm>
            <a:off x="3203575" y="2384425"/>
            <a:ext cx="5881688" cy="4402138"/>
          </a:xfrm>
          <a:prstGeom prst="rect">
            <a:avLst/>
          </a:prstGeom>
          <a:noFill/>
          <a:ln w="12700">
            <a:solidFill>
              <a:srgbClr val="000000"/>
            </a:solidFill>
            <a:miter lim="800000"/>
            <a:headEnd/>
            <a:tailEnd/>
          </a:ln>
        </p:spPr>
      </p:pic>
      <p:sp>
        <p:nvSpPr>
          <p:cNvPr id="66563" name="Text Box 7"/>
          <p:cNvSpPr txBox="1">
            <a:spLocks noChangeArrowheads="1"/>
          </p:cNvSpPr>
          <p:nvPr/>
        </p:nvSpPr>
        <p:spPr bwMode="auto">
          <a:xfrm>
            <a:off x="827088" y="5826125"/>
            <a:ext cx="2735262" cy="655638"/>
          </a:xfrm>
          <a:prstGeom prst="rect">
            <a:avLst/>
          </a:prstGeom>
          <a:solidFill>
            <a:srgbClr val="EAEAEA"/>
          </a:solidFill>
          <a:ln w="9525" algn="ctr">
            <a:solidFill>
              <a:srgbClr val="000000"/>
            </a:solidFill>
            <a:miter lim="800000"/>
            <a:headEnd type="none" w="lg" len="lg"/>
            <a:tailEnd/>
          </a:ln>
        </p:spPr>
        <p:txBody>
          <a:bodyPr lIns="54000" tIns="10800" rIns="54000" bIns="10800" anchor="ctr">
            <a:spAutoFit/>
          </a:bodyPr>
          <a:lstStyle/>
          <a:p>
            <a:pPr algn="r">
              <a:lnSpc>
                <a:spcPct val="85000"/>
              </a:lnSpc>
            </a:pPr>
            <a:r>
              <a:rPr lang="ru-RU" sz="1600">
                <a:solidFill>
                  <a:srgbClr val="000000"/>
                </a:solidFill>
              </a:rPr>
              <a:t>Глыбовые вулканические брекчии прижерловой фации. </a:t>
            </a:r>
          </a:p>
          <a:p>
            <a:pPr algn="r">
              <a:lnSpc>
                <a:spcPct val="85000"/>
              </a:lnSpc>
            </a:pPr>
            <a:r>
              <a:rPr lang="ru-RU" sz="1600">
                <a:solidFill>
                  <a:srgbClr val="000000"/>
                </a:solidFill>
              </a:rPr>
              <a:t>Ранний карбон. Ю. Урал.</a:t>
            </a:r>
          </a:p>
        </p:txBody>
      </p:sp>
      <p:sp>
        <p:nvSpPr>
          <p:cNvPr id="66564" name="Text Box 10"/>
          <p:cNvSpPr txBox="1">
            <a:spLocks noChangeArrowheads="1"/>
          </p:cNvSpPr>
          <p:nvPr/>
        </p:nvSpPr>
        <p:spPr bwMode="auto">
          <a:xfrm>
            <a:off x="0" y="549275"/>
            <a:ext cx="8497888" cy="1433513"/>
          </a:xfrm>
          <a:prstGeom prst="rect">
            <a:avLst/>
          </a:prstGeom>
          <a:noFill/>
          <a:ln w="9525">
            <a:noFill/>
            <a:miter lim="800000"/>
            <a:headEnd/>
            <a:tailEnd/>
          </a:ln>
        </p:spPr>
        <p:txBody>
          <a:bodyPr>
            <a:spAutoFit/>
          </a:bodyPr>
          <a:lstStyle/>
          <a:p>
            <a:pPr>
              <a:lnSpc>
                <a:spcPct val="80000"/>
              </a:lnSpc>
              <a:spcAft>
                <a:spcPct val="25000"/>
              </a:spcAft>
            </a:pPr>
            <a:r>
              <a:rPr lang="ru-RU">
                <a:solidFill>
                  <a:srgbClr val="000000"/>
                </a:solidFill>
                <a:latin typeface="Arial" charset="0"/>
              </a:rPr>
              <a:t>Жерловины</a:t>
            </a:r>
            <a:r>
              <a:rPr lang="ru-RU" b="0">
                <a:solidFill>
                  <a:srgbClr val="000000"/>
                </a:solidFill>
              </a:rPr>
              <a:t> могут быть сложены теми же породами, что и субвулканы или стратифицированные образования, однако часто они представлены специфическими породами или породами резко отличающимися от стратифицированных того же вулканического комплекса. По отношению к жерловым аппаратам принято выделять несколько фаций: </a:t>
            </a:r>
          </a:p>
        </p:txBody>
      </p:sp>
      <p:sp>
        <p:nvSpPr>
          <p:cNvPr id="66565" name="Text Box 15"/>
          <p:cNvSpPr txBox="1">
            <a:spLocks noChangeArrowheads="1"/>
          </p:cNvSpPr>
          <p:nvPr/>
        </p:nvSpPr>
        <p:spPr bwMode="auto">
          <a:xfrm>
            <a:off x="0" y="14288"/>
            <a:ext cx="9144000" cy="379412"/>
          </a:xfrm>
          <a:prstGeom prst="rect">
            <a:avLst/>
          </a:prstGeom>
          <a:noFill/>
          <a:ln w="9525" algn="ctr">
            <a:noFill/>
            <a:miter lim="800000"/>
            <a:headEnd/>
            <a:tailEnd/>
          </a:ln>
        </p:spPr>
        <p:txBody>
          <a:bodyPr>
            <a:spAutoFit/>
          </a:bodyPr>
          <a:lstStyle/>
          <a:p>
            <a:pPr>
              <a:lnSpc>
                <a:spcPct val="85000"/>
              </a:lnSpc>
            </a:pPr>
            <a:r>
              <a:rPr lang="ru-RU">
                <a:solidFill>
                  <a:srgbClr val="000000"/>
                </a:solidFill>
                <a:latin typeface="Arial" charset="0"/>
              </a:rPr>
              <a:t>Жерловины (син. – жерловые аппараты, подводящие каналы)</a:t>
            </a:r>
          </a:p>
        </p:txBody>
      </p:sp>
      <p:sp>
        <p:nvSpPr>
          <p:cNvPr id="66566" name="Rectangle 19"/>
          <p:cNvSpPr>
            <a:spLocks noChangeArrowheads="1"/>
          </p:cNvSpPr>
          <p:nvPr/>
        </p:nvSpPr>
        <p:spPr bwMode="auto">
          <a:xfrm>
            <a:off x="0" y="1989138"/>
            <a:ext cx="3095625" cy="3076575"/>
          </a:xfrm>
          <a:prstGeom prst="rect">
            <a:avLst/>
          </a:prstGeom>
          <a:noFill/>
          <a:ln w="9525">
            <a:noFill/>
            <a:miter lim="800000"/>
            <a:headEnd/>
            <a:tailEnd/>
          </a:ln>
        </p:spPr>
        <p:txBody>
          <a:bodyPr>
            <a:spAutoFit/>
          </a:bodyPr>
          <a:lstStyle/>
          <a:p>
            <a:pPr>
              <a:lnSpc>
                <a:spcPct val="80000"/>
              </a:lnSpc>
              <a:spcBef>
                <a:spcPct val="20000"/>
              </a:spcBef>
            </a:pPr>
            <a:r>
              <a:rPr lang="ru-RU" b="0">
                <a:solidFill>
                  <a:srgbClr val="000000"/>
                </a:solidFill>
              </a:rPr>
              <a:t>– </a:t>
            </a:r>
            <a:r>
              <a:rPr lang="ru-RU" i="1">
                <a:solidFill>
                  <a:srgbClr val="000000"/>
                </a:solidFill>
              </a:rPr>
              <a:t>жерловую</a:t>
            </a:r>
            <a:r>
              <a:rPr lang="ru-RU" b="0">
                <a:solidFill>
                  <a:srgbClr val="000000"/>
                </a:solidFill>
              </a:rPr>
              <a:t>, </a:t>
            </a:r>
          </a:p>
          <a:p>
            <a:pPr>
              <a:lnSpc>
                <a:spcPct val="80000"/>
              </a:lnSpc>
              <a:spcBef>
                <a:spcPct val="20000"/>
              </a:spcBef>
            </a:pPr>
            <a:r>
              <a:rPr lang="ru-RU" b="0">
                <a:solidFill>
                  <a:srgbClr val="000000"/>
                </a:solidFill>
              </a:rPr>
              <a:t>– </a:t>
            </a:r>
            <a:r>
              <a:rPr lang="ru-RU" i="1">
                <a:solidFill>
                  <a:srgbClr val="000000"/>
                </a:solidFill>
              </a:rPr>
              <a:t>прижерловую</a:t>
            </a:r>
            <a:r>
              <a:rPr lang="ru-RU" b="0">
                <a:solidFill>
                  <a:srgbClr val="000000"/>
                </a:solidFill>
              </a:rPr>
              <a:t>, </a:t>
            </a:r>
          </a:p>
          <a:p>
            <a:pPr>
              <a:lnSpc>
                <a:spcPct val="80000"/>
              </a:lnSpc>
              <a:spcBef>
                <a:spcPct val="20000"/>
              </a:spcBef>
            </a:pPr>
            <a:r>
              <a:rPr lang="ru-RU" b="0">
                <a:solidFill>
                  <a:srgbClr val="000000"/>
                </a:solidFill>
              </a:rPr>
              <a:t>– </a:t>
            </a:r>
            <a:r>
              <a:rPr lang="ru-RU" i="1">
                <a:solidFill>
                  <a:srgbClr val="000000"/>
                </a:solidFill>
              </a:rPr>
              <a:t>удалённую</a:t>
            </a:r>
            <a:r>
              <a:rPr lang="ru-RU" b="0">
                <a:solidFill>
                  <a:srgbClr val="000000"/>
                </a:solidFill>
              </a:rPr>
              <a:t>.</a:t>
            </a:r>
            <a:r>
              <a:rPr lang="ru-RU">
                <a:solidFill>
                  <a:srgbClr val="000000"/>
                </a:solidFill>
              </a:rPr>
              <a:t> </a:t>
            </a:r>
          </a:p>
          <a:p>
            <a:pPr>
              <a:lnSpc>
                <a:spcPct val="80000"/>
              </a:lnSpc>
              <a:spcBef>
                <a:spcPct val="50000"/>
              </a:spcBef>
            </a:pPr>
            <a:r>
              <a:rPr lang="ru-RU" b="0">
                <a:solidFill>
                  <a:srgbClr val="000000"/>
                </a:solidFill>
              </a:rPr>
              <a:t>Обычные породы жерловой</a:t>
            </a:r>
            <a:r>
              <a:rPr lang="ru-RU">
                <a:solidFill>
                  <a:srgbClr val="000000"/>
                </a:solidFill>
              </a:rPr>
              <a:t> </a:t>
            </a:r>
            <a:r>
              <a:rPr lang="ru-RU" b="0">
                <a:solidFill>
                  <a:srgbClr val="000000"/>
                </a:solidFill>
              </a:rPr>
              <a:t>и</a:t>
            </a:r>
            <a:r>
              <a:rPr lang="ru-RU">
                <a:solidFill>
                  <a:srgbClr val="000000"/>
                </a:solidFill>
              </a:rPr>
              <a:t> </a:t>
            </a:r>
            <a:r>
              <a:rPr lang="ru-RU" b="0">
                <a:solidFill>
                  <a:srgbClr val="000000"/>
                </a:solidFill>
              </a:rPr>
              <a:t>прижерловой фаций – глыбовые вулканические брекчии, часто с ксенолитами пород рамы, с реакционными каймами вокруг обломков.</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586" name="Picture 11" descr="P4281405"/>
          <p:cNvPicPr>
            <a:picLocks noChangeAspect="1" noChangeArrowheads="1"/>
          </p:cNvPicPr>
          <p:nvPr/>
        </p:nvPicPr>
        <p:blipFill>
          <a:blip r:embed="rId3" cstate="print">
            <a:lum contrast="20000"/>
          </a:blip>
          <a:srcRect/>
          <a:stretch>
            <a:fillRect/>
          </a:stretch>
        </p:blipFill>
        <p:spPr bwMode="auto">
          <a:xfrm>
            <a:off x="106363" y="61913"/>
            <a:ext cx="7850187" cy="5888037"/>
          </a:xfrm>
          <a:prstGeom prst="rect">
            <a:avLst/>
          </a:prstGeom>
          <a:noFill/>
          <a:ln w="12700">
            <a:solidFill>
              <a:srgbClr val="000000"/>
            </a:solidFill>
            <a:miter lim="800000"/>
            <a:headEnd/>
            <a:tailEnd/>
          </a:ln>
        </p:spPr>
      </p:pic>
      <p:sp>
        <p:nvSpPr>
          <p:cNvPr id="67587" name="Text Box 7"/>
          <p:cNvSpPr txBox="1">
            <a:spLocks noChangeArrowheads="1"/>
          </p:cNvSpPr>
          <p:nvPr/>
        </p:nvSpPr>
        <p:spPr bwMode="auto">
          <a:xfrm>
            <a:off x="539750" y="5459413"/>
            <a:ext cx="3455988" cy="863600"/>
          </a:xfrm>
          <a:prstGeom prst="rect">
            <a:avLst/>
          </a:prstGeom>
          <a:solidFill>
            <a:srgbClr val="EAEAEA"/>
          </a:solidFill>
          <a:ln w="9525" algn="ctr">
            <a:solidFill>
              <a:srgbClr val="000000"/>
            </a:solidFill>
            <a:miter lim="800000"/>
            <a:headEnd type="none" w="lg" len="lg"/>
            <a:tailEnd/>
          </a:ln>
        </p:spPr>
        <p:txBody>
          <a:bodyPr lIns="54000" tIns="10800" rIns="54000" bIns="10800" anchor="ctr">
            <a:spAutoFit/>
          </a:bodyPr>
          <a:lstStyle/>
          <a:p>
            <a:pPr>
              <a:lnSpc>
                <a:spcPct val="85000"/>
              </a:lnSpc>
            </a:pPr>
            <a:r>
              <a:rPr lang="ru-RU" sz="1600">
                <a:solidFill>
                  <a:srgbClr val="000000"/>
                </a:solidFill>
              </a:rPr>
              <a:t>Глыбовые вулканические брекчии прижерловой фации. </a:t>
            </a:r>
          </a:p>
          <a:p>
            <a:pPr>
              <a:lnSpc>
                <a:spcPct val="85000"/>
              </a:lnSpc>
            </a:pPr>
            <a:r>
              <a:rPr lang="ru-RU" sz="1600">
                <a:solidFill>
                  <a:srgbClr val="000000"/>
                </a:solidFill>
              </a:rPr>
              <a:t>Вулкан Тейде. О-в Тенерифе. Канары. Фото А.Г. Кошелева</a:t>
            </a:r>
          </a:p>
        </p:txBody>
      </p:sp>
      <p:sp>
        <p:nvSpPr>
          <p:cNvPr id="67588" name="Oval 12"/>
          <p:cNvSpPr>
            <a:spLocks noChangeArrowheads="1"/>
          </p:cNvSpPr>
          <p:nvPr/>
        </p:nvSpPr>
        <p:spPr bwMode="auto">
          <a:xfrm>
            <a:off x="7235825" y="4437063"/>
            <a:ext cx="1223963" cy="1944687"/>
          </a:xfrm>
          <a:prstGeom prst="ellipse">
            <a:avLst/>
          </a:prstGeom>
          <a:noFill/>
          <a:ln w="50800">
            <a:solidFill>
              <a:srgbClr val="00FF00"/>
            </a:solidFill>
            <a:prstDash val="sysDot"/>
            <a:round/>
            <a:headEnd/>
            <a:tailEnd/>
          </a:ln>
        </p:spPr>
        <p:txBody>
          <a:bodyPr wrap="none" anchor="ctr"/>
          <a:lstStyle/>
          <a:p>
            <a:endParaRPr lang="ru-RU"/>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8610" name="Picture 5" descr="P9020151"/>
          <p:cNvPicPr>
            <a:picLocks noChangeAspect="1" noChangeArrowheads="1"/>
          </p:cNvPicPr>
          <p:nvPr/>
        </p:nvPicPr>
        <p:blipFill>
          <a:blip r:embed="rId3" cstate="print">
            <a:lum bright="4000" contrast="40000"/>
          </a:blip>
          <a:srcRect/>
          <a:stretch>
            <a:fillRect/>
          </a:stretch>
        </p:blipFill>
        <p:spPr bwMode="auto">
          <a:xfrm>
            <a:off x="60325" y="73025"/>
            <a:ext cx="5448300" cy="4076700"/>
          </a:xfrm>
          <a:prstGeom prst="rect">
            <a:avLst/>
          </a:prstGeom>
          <a:noFill/>
          <a:ln w="12700" algn="ctr">
            <a:solidFill>
              <a:srgbClr val="000000"/>
            </a:solidFill>
            <a:miter lim="800000"/>
            <a:headEnd/>
            <a:tailEnd/>
          </a:ln>
        </p:spPr>
      </p:pic>
      <p:grpSp>
        <p:nvGrpSpPr>
          <p:cNvPr id="2" name="Group 15"/>
          <p:cNvGrpSpPr>
            <a:grpSpLocks/>
          </p:cNvGrpSpPr>
          <p:nvPr/>
        </p:nvGrpSpPr>
        <p:grpSpPr bwMode="auto">
          <a:xfrm>
            <a:off x="34925" y="2601913"/>
            <a:ext cx="9050338" cy="4184650"/>
            <a:chOff x="22" y="1639"/>
            <a:chExt cx="5701" cy="2636"/>
          </a:xfrm>
        </p:grpSpPr>
        <p:pic>
          <p:nvPicPr>
            <p:cNvPr id="68616" name="Picture 4" descr="Вулканические брекчии девон"/>
            <p:cNvPicPr>
              <a:picLocks noChangeAspect="1" noChangeArrowheads="1"/>
            </p:cNvPicPr>
            <p:nvPr/>
          </p:nvPicPr>
          <p:blipFill>
            <a:blip r:embed="rId4" cstate="print"/>
            <a:srcRect/>
            <a:stretch>
              <a:fillRect/>
            </a:stretch>
          </p:blipFill>
          <p:spPr bwMode="auto">
            <a:xfrm>
              <a:off x="2200" y="1639"/>
              <a:ext cx="3523" cy="2636"/>
            </a:xfrm>
            <a:prstGeom prst="rect">
              <a:avLst/>
            </a:prstGeom>
            <a:solidFill>
              <a:srgbClr val="EAEAEA"/>
            </a:solidFill>
            <a:ln w="9525" algn="ctr">
              <a:solidFill>
                <a:srgbClr val="000000"/>
              </a:solidFill>
              <a:miter lim="800000"/>
              <a:headEnd/>
              <a:tailEnd/>
            </a:ln>
          </p:spPr>
        </p:pic>
        <p:sp>
          <p:nvSpPr>
            <p:cNvPr id="68617" name="Text Box 8"/>
            <p:cNvSpPr txBox="1">
              <a:spLocks noChangeArrowheads="1"/>
            </p:cNvSpPr>
            <p:nvPr/>
          </p:nvSpPr>
          <p:spPr bwMode="auto">
            <a:xfrm>
              <a:off x="250" y="2717"/>
              <a:ext cx="2449" cy="413"/>
            </a:xfrm>
            <a:prstGeom prst="rect">
              <a:avLst/>
            </a:prstGeom>
            <a:solidFill>
              <a:srgbClr val="EAEAEA"/>
            </a:solidFill>
            <a:ln w="9525" algn="ctr">
              <a:solidFill>
                <a:srgbClr val="000000"/>
              </a:solidFill>
              <a:miter lim="800000"/>
              <a:headEnd type="none" w="lg" len="lg"/>
              <a:tailEnd/>
            </a:ln>
          </p:spPr>
          <p:txBody>
            <a:bodyPr lIns="54000" tIns="10800" rIns="54000" bIns="10800" anchor="ctr">
              <a:spAutoFit/>
            </a:bodyPr>
            <a:lstStyle/>
            <a:p>
              <a:pPr algn="r">
                <a:lnSpc>
                  <a:spcPct val="85000"/>
                </a:lnSpc>
              </a:pPr>
              <a:r>
                <a:rPr lang="ru-RU" sz="1600">
                  <a:solidFill>
                    <a:srgbClr val="000000"/>
                  </a:solidFill>
                </a:rPr>
                <a:t>Вулканические брекчии </a:t>
              </a:r>
            </a:p>
            <a:p>
              <a:pPr algn="r">
                <a:lnSpc>
                  <a:spcPct val="85000"/>
                </a:lnSpc>
              </a:pPr>
              <a:r>
                <a:rPr lang="ru-RU" sz="1600">
                  <a:solidFill>
                    <a:srgbClr val="000000"/>
                  </a:solidFill>
                </a:rPr>
                <a:t>андезибазальтов прижерловой фации. </a:t>
              </a:r>
            </a:p>
            <a:p>
              <a:pPr algn="r">
                <a:lnSpc>
                  <a:spcPct val="85000"/>
                </a:lnSpc>
              </a:pPr>
              <a:r>
                <a:rPr lang="ru-RU" sz="1600">
                  <a:solidFill>
                    <a:srgbClr val="000000"/>
                  </a:solidFill>
                </a:rPr>
                <a:t>Средний девон. Ю. Урал.</a:t>
              </a:r>
            </a:p>
          </p:txBody>
        </p:sp>
        <p:sp>
          <p:nvSpPr>
            <p:cNvPr id="68618" name="Rectangle 14"/>
            <p:cNvSpPr>
              <a:spLocks noChangeArrowheads="1"/>
            </p:cNvSpPr>
            <p:nvPr/>
          </p:nvSpPr>
          <p:spPr bwMode="auto">
            <a:xfrm>
              <a:off x="22" y="3304"/>
              <a:ext cx="2154" cy="909"/>
            </a:xfrm>
            <a:prstGeom prst="rect">
              <a:avLst/>
            </a:prstGeom>
            <a:noFill/>
            <a:ln w="9525" algn="ctr">
              <a:noFill/>
              <a:miter lim="800000"/>
              <a:headEnd/>
              <a:tailEnd/>
            </a:ln>
          </p:spPr>
          <p:txBody>
            <a:bodyPr lIns="54000" tIns="10800" rIns="54000" bIns="10800" anchor="ctr">
              <a:spAutoFit/>
            </a:bodyPr>
            <a:lstStyle/>
            <a:p>
              <a:pPr>
                <a:lnSpc>
                  <a:spcPct val="85000"/>
                </a:lnSpc>
              </a:pPr>
              <a:r>
                <a:rPr lang="ru-RU" b="0">
                  <a:solidFill>
                    <a:srgbClr val="000000"/>
                  </a:solidFill>
                </a:rPr>
                <a:t>Вокруг крупных обломков часто наблюдаются "реакционные каймы", вызванные их падением в горячую туфовую массу.</a:t>
              </a:r>
            </a:p>
          </p:txBody>
        </p:sp>
      </p:grpSp>
      <p:sp>
        <p:nvSpPr>
          <p:cNvPr id="68612" name="Text Box 6"/>
          <p:cNvSpPr txBox="1">
            <a:spLocks noChangeArrowheads="1"/>
          </p:cNvSpPr>
          <p:nvPr/>
        </p:nvSpPr>
        <p:spPr bwMode="auto">
          <a:xfrm>
            <a:off x="4859338" y="419100"/>
            <a:ext cx="3457575" cy="863600"/>
          </a:xfrm>
          <a:prstGeom prst="rect">
            <a:avLst/>
          </a:prstGeom>
          <a:solidFill>
            <a:srgbClr val="EAEAEA"/>
          </a:solidFill>
          <a:ln w="9525" algn="ctr">
            <a:solidFill>
              <a:srgbClr val="000000"/>
            </a:solidFill>
            <a:miter lim="800000"/>
            <a:headEnd type="none" w="lg" len="lg"/>
            <a:tailEnd/>
          </a:ln>
        </p:spPr>
        <p:txBody>
          <a:bodyPr lIns="54000" tIns="10800" rIns="54000" bIns="10800" anchor="ctr">
            <a:spAutoFit/>
          </a:bodyPr>
          <a:lstStyle/>
          <a:p>
            <a:pPr>
              <a:lnSpc>
                <a:spcPct val="85000"/>
              </a:lnSpc>
            </a:pPr>
            <a:r>
              <a:rPr lang="ru-RU" sz="1600">
                <a:solidFill>
                  <a:srgbClr val="000000"/>
                </a:solidFill>
              </a:rPr>
              <a:t>Крупнообломочные вулканические брекчии дацитов прижерловой фации с ксенолитом риолитовых туфов. </a:t>
            </a:r>
          </a:p>
          <a:p>
            <a:pPr>
              <a:lnSpc>
                <a:spcPct val="85000"/>
              </a:lnSpc>
            </a:pPr>
            <a:r>
              <a:rPr lang="ru-RU" sz="1600">
                <a:solidFill>
                  <a:srgbClr val="000000"/>
                </a:solidFill>
              </a:rPr>
              <a:t>Ранний карбон. Ю. Урал.</a:t>
            </a:r>
          </a:p>
        </p:txBody>
      </p:sp>
      <p:sp>
        <p:nvSpPr>
          <p:cNvPr id="774151" name="Oval 7"/>
          <p:cNvSpPr>
            <a:spLocks noChangeArrowheads="1"/>
          </p:cNvSpPr>
          <p:nvPr/>
        </p:nvSpPr>
        <p:spPr bwMode="auto">
          <a:xfrm>
            <a:off x="1835150" y="692150"/>
            <a:ext cx="1728788" cy="1081088"/>
          </a:xfrm>
          <a:prstGeom prst="ellipse">
            <a:avLst/>
          </a:prstGeom>
          <a:noFill/>
          <a:ln w="38100">
            <a:solidFill>
              <a:srgbClr val="FF0000"/>
            </a:solidFill>
            <a:round/>
            <a:headEnd/>
            <a:tailEnd/>
          </a:ln>
        </p:spPr>
        <p:txBody>
          <a:bodyPr wrap="none" anchor="ctr"/>
          <a:lstStyle/>
          <a:p>
            <a:endParaRPr lang="ru-RU"/>
          </a:p>
        </p:txBody>
      </p:sp>
      <p:sp>
        <p:nvSpPr>
          <p:cNvPr id="774157" name="Rectangle 13"/>
          <p:cNvSpPr>
            <a:spLocks noChangeArrowheads="1"/>
          </p:cNvSpPr>
          <p:nvPr/>
        </p:nvSpPr>
        <p:spPr bwMode="auto">
          <a:xfrm>
            <a:off x="4284663" y="2997200"/>
            <a:ext cx="1008062" cy="719138"/>
          </a:xfrm>
          <a:prstGeom prst="rect">
            <a:avLst/>
          </a:prstGeom>
          <a:noFill/>
          <a:ln w="38100">
            <a:solidFill>
              <a:srgbClr val="FF0000"/>
            </a:solidFill>
            <a:miter lim="800000"/>
            <a:headEnd/>
            <a:tailEnd/>
          </a:ln>
        </p:spPr>
        <p:txBody>
          <a:bodyPr wrap="none" anchor="ctr"/>
          <a:lstStyle/>
          <a:p>
            <a:endParaRPr lang="ru-RU"/>
          </a:p>
        </p:txBody>
      </p:sp>
      <p:sp>
        <p:nvSpPr>
          <p:cNvPr id="774160" name="Rectangle 16"/>
          <p:cNvSpPr>
            <a:spLocks noChangeArrowheads="1"/>
          </p:cNvSpPr>
          <p:nvPr/>
        </p:nvSpPr>
        <p:spPr bwMode="auto">
          <a:xfrm>
            <a:off x="6621463" y="4318000"/>
            <a:ext cx="649287" cy="504825"/>
          </a:xfrm>
          <a:prstGeom prst="rect">
            <a:avLst/>
          </a:prstGeom>
          <a:noFill/>
          <a:ln w="38100">
            <a:solidFill>
              <a:srgbClr val="FF0000"/>
            </a:solidFill>
            <a:miter lim="800000"/>
            <a:headEnd/>
            <a:tailEnd/>
          </a:ln>
        </p:spPr>
        <p:txBody>
          <a:bodyPr wrap="none" anchor="ctr"/>
          <a:lstStyle/>
          <a:p>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4151"/>
                                        </p:tgtEl>
                                        <p:attrNameLst>
                                          <p:attrName>style.visibility</p:attrName>
                                        </p:attrNameLst>
                                      </p:cBhvr>
                                      <p:to>
                                        <p:strVal val="visible"/>
                                      </p:to>
                                    </p:set>
                                  </p:childTnLst>
                                  <p:subTnLst>
                                    <p:set>
                                      <p:cBhvr override="childStyle">
                                        <p:cTn dur="1" fill="hold" display="0" masterRel="nextClick" afterEffect="1"/>
                                        <p:tgtEl>
                                          <p:spTgt spid="77415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7415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74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151" grpId="0" animBg="1"/>
      <p:bldP spid="774157" grpId="0" animBg="1"/>
      <p:bldP spid="774160"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cstate="print"/>
          <a:srcRect b="1102"/>
          <a:stretch>
            <a:fillRect/>
          </a:stretch>
        </p:blipFill>
        <p:spPr bwMode="auto">
          <a:xfrm>
            <a:off x="3203575" y="1436688"/>
            <a:ext cx="5905500" cy="5360987"/>
          </a:xfrm>
          <a:prstGeom prst="rect">
            <a:avLst/>
          </a:prstGeom>
          <a:noFill/>
          <a:ln w="12700" cap="sq">
            <a:solidFill>
              <a:srgbClr val="000000"/>
            </a:solidFill>
            <a:miter lim="800000"/>
            <a:headEnd type="none" w="sm" len="sm"/>
            <a:tailEnd type="none" w="sm" len="sm"/>
          </a:ln>
        </p:spPr>
      </p:pic>
      <p:sp>
        <p:nvSpPr>
          <p:cNvPr id="69635" name="Text Box 3"/>
          <p:cNvSpPr txBox="1">
            <a:spLocks noChangeArrowheads="1"/>
          </p:cNvSpPr>
          <p:nvPr/>
        </p:nvSpPr>
        <p:spPr bwMode="auto">
          <a:xfrm>
            <a:off x="971550" y="5516563"/>
            <a:ext cx="3455988" cy="655637"/>
          </a:xfrm>
          <a:prstGeom prst="rect">
            <a:avLst/>
          </a:prstGeom>
          <a:solidFill>
            <a:srgbClr val="EAEAEA"/>
          </a:solidFill>
          <a:ln w="9525" algn="ctr">
            <a:solidFill>
              <a:srgbClr val="000000"/>
            </a:solidFill>
            <a:miter lim="800000"/>
            <a:headEnd type="none" w="lg" len="lg"/>
            <a:tailEnd/>
          </a:ln>
        </p:spPr>
        <p:txBody>
          <a:bodyPr lIns="54000" tIns="10800" rIns="54000" bIns="10800" anchor="ctr">
            <a:spAutoFit/>
          </a:bodyPr>
          <a:lstStyle/>
          <a:p>
            <a:pPr>
              <a:lnSpc>
                <a:spcPct val="85000"/>
              </a:lnSpc>
            </a:pPr>
            <a:r>
              <a:rPr lang="ru-RU" sz="1600">
                <a:solidFill>
                  <a:srgbClr val="000000"/>
                </a:solidFill>
              </a:rPr>
              <a:t>Жерловый аппарат Тасарал. Северное Прибалхашье. По В.С. Милееву, </a:t>
            </a:r>
          </a:p>
          <a:p>
            <a:pPr>
              <a:lnSpc>
                <a:spcPct val="85000"/>
              </a:lnSpc>
            </a:pPr>
            <a:r>
              <a:rPr lang="ru-RU" sz="1600">
                <a:solidFill>
                  <a:srgbClr val="000000"/>
                </a:solidFill>
              </a:rPr>
              <a:t>И.А. Кошелевой, А.В. Тевелеву, 1976</a:t>
            </a:r>
          </a:p>
        </p:txBody>
      </p:sp>
      <p:sp>
        <p:nvSpPr>
          <p:cNvPr id="69636" name="Text Box 4"/>
          <p:cNvSpPr txBox="1">
            <a:spLocks noChangeArrowheads="1"/>
          </p:cNvSpPr>
          <p:nvPr/>
        </p:nvSpPr>
        <p:spPr bwMode="auto">
          <a:xfrm>
            <a:off x="4787900" y="6375400"/>
            <a:ext cx="336550" cy="366713"/>
          </a:xfrm>
          <a:prstGeom prst="rect">
            <a:avLst/>
          </a:prstGeom>
          <a:noFill/>
          <a:ln w="9525">
            <a:noFill/>
            <a:miter lim="800000"/>
            <a:headEnd/>
            <a:tailEnd/>
          </a:ln>
        </p:spPr>
        <p:txBody>
          <a:bodyPr wrap="none">
            <a:spAutoFit/>
          </a:bodyPr>
          <a:lstStyle/>
          <a:p>
            <a:r>
              <a:rPr lang="ru-RU" sz="1800">
                <a:solidFill>
                  <a:srgbClr val="000000"/>
                </a:solidFill>
                <a:latin typeface="Arial Black" pitchFamily="34" charset="0"/>
              </a:rPr>
              <a:t>0</a:t>
            </a:r>
          </a:p>
        </p:txBody>
      </p:sp>
      <p:sp>
        <p:nvSpPr>
          <p:cNvPr id="69637" name="Text Box 5"/>
          <p:cNvSpPr txBox="1">
            <a:spLocks noChangeArrowheads="1"/>
          </p:cNvSpPr>
          <p:nvPr/>
        </p:nvSpPr>
        <p:spPr bwMode="auto">
          <a:xfrm>
            <a:off x="7164388" y="6375400"/>
            <a:ext cx="754062" cy="366713"/>
          </a:xfrm>
          <a:prstGeom prst="rect">
            <a:avLst/>
          </a:prstGeom>
          <a:noFill/>
          <a:ln w="9525">
            <a:noFill/>
            <a:miter lim="800000"/>
            <a:headEnd/>
            <a:tailEnd/>
          </a:ln>
        </p:spPr>
        <p:txBody>
          <a:bodyPr wrap="none">
            <a:spAutoFit/>
          </a:bodyPr>
          <a:lstStyle/>
          <a:p>
            <a:r>
              <a:rPr lang="ru-RU" sz="1800">
                <a:solidFill>
                  <a:srgbClr val="000000"/>
                </a:solidFill>
                <a:latin typeface="Arial Black" pitchFamily="34" charset="0"/>
              </a:rPr>
              <a:t>1 км</a:t>
            </a:r>
          </a:p>
        </p:txBody>
      </p:sp>
      <p:sp>
        <p:nvSpPr>
          <p:cNvPr id="773127" name="AutoShape 7"/>
          <p:cNvSpPr>
            <a:spLocks/>
          </p:cNvSpPr>
          <p:nvPr/>
        </p:nvSpPr>
        <p:spPr bwMode="auto">
          <a:xfrm>
            <a:off x="1835150" y="2106613"/>
            <a:ext cx="1871663" cy="457200"/>
          </a:xfrm>
          <a:prstGeom prst="accentBorderCallout1">
            <a:avLst>
              <a:gd name="adj1" fmla="val 25532"/>
              <a:gd name="adj2" fmla="val 104069"/>
              <a:gd name="adj3" fmla="val 279787"/>
              <a:gd name="adj4" fmla="val 238593"/>
            </a:avLst>
          </a:prstGeom>
          <a:solidFill>
            <a:srgbClr val="EAEAEA"/>
          </a:solidFill>
          <a:ln w="19050" algn="ctr">
            <a:solidFill>
              <a:srgbClr val="0066FF"/>
            </a:solidFill>
            <a:miter lim="800000"/>
            <a:headEnd/>
            <a:tailEnd type="stealth" w="lg" len="lg"/>
          </a:ln>
        </p:spPr>
        <p:txBody>
          <a:bodyPr lIns="54000" tIns="10800" rIns="54000" bIns="10800" anchor="ctr">
            <a:spAutoFit/>
          </a:bodyPr>
          <a:lstStyle/>
          <a:p>
            <a:pPr algn="r">
              <a:lnSpc>
                <a:spcPct val="85000"/>
              </a:lnSpc>
            </a:pPr>
            <a:r>
              <a:rPr lang="ru-RU" sz="1600">
                <a:solidFill>
                  <a:srgbClr val="000000"/>
                </a:solidFill>
              </a:rPr>
              <a:t>Некк. Флюидальные трахириолиты</a:t>
            </a:r>
          </a:p>
        </p:txBody>
      </p:sp>
      <p:sp>
        <p:nvSpPr>
          <p:cNvPr id="773128" name="AutoShape 8"/>
          <p:cNvSpPr>
            <a:spLocks/>
          </p:cNvSpPr>
          <p:nvPr/>
        </p:nvSpPr>
        <p:spPr bwMode="auto">
          <a:xfrm>
            <a:off x="1619250" y="3114675"/>
            <a:ext cx="2449513" cy="457200"/>
          </a:xfrm>
          <a:prstGeom prst="accentBorderCallout1">
            <a:avLst>
              <a:gd name="adj1" fmla="val 25532"/>
              <a:gd name="adj2" fmla="val 103111"/>
              <a:gd name="adj3" fmla="val 133333"/>
              <a:gd name="adj4" fmla="val 173755"/>
            </a:avLst>
          </a:prstGeom>
          <a:solidFill>
            <a:srgbClr val="EAEAEA"/>
          </a:solidFill>
          <a:ln w="19050" algn="ctr">
            <a:solidFill>
              <a:srgbClr val="0066FF"/>
            </a:solidFill>
            <a:miter lim="800000"/>
            <a:headEnd/>
            <a:tailEnd type="stealth" w="lg" len="lg"/>
          </a:ln>
        </p:spPr>
        <p:txBody>
          <a:bodyPr lIns="54000" tIns="10800" rIns="54000" bIns="10800" anchor="ctr">
            <a:spAutoFit/>
          </a:bodyPr>
          <a:lstStyle/>
          <a:p>
            <a:pPr algn="r">
              <a:lnSpc>
                <a:spcPct val="85000"/>
              </a:lnSpc>
            </a:pPr>
            <a:r>
              <a:rPr lang="ru-RU" sz="1600">
                <a:solidFill>
                  <a:srgbClr val="000000"/>
                </a:solidFill>
              </a:rPr>
              <a:t>Внешняя зона. Массивные трахириолиты</a:t>
            </a:r>
          </a:p>
        </p:txBody>
      </p:sp>
      <p:sp>
        <p:nvSpPr>
          <p:cNvPr id="773129" name="AutoShape 9"/>
          <p:cNvSpPr>
            <a:spLocks/>
          </p:cNvSpPr>
          <p:nvPr/>
        </p:nvSpPr>
        <p:spPr bwMode="auto">
          <a:xfrm>
            <a:off x="1979613" y="4573588"/>
            <a:ext cx="1933575" cy="457200"/>
          </a:xfrm>
          <a:prstGeom prst="accentBorderCallout1">
            <a:avLst>
              <a:gd name="adj1" fmla="val 25532"/>
              <a:gd name="adj2" fmla="val 103940"/>
              <a:gd name="adj3" fmla="val 38296"/>
              <a:gd name="adj4" fmla="val 213875"/>
            </a:avLst>
          </a:prstGeom>
          <a:solidFill>
            <a:srgbClr val="EAEAEA"/>
          </a:solidFill>
          <a:ln w="19050" algn="ctr">
            <a:solidFill>
              <a:srgbClr val="0066FF"/>
            </a:solidFill>
            <a:miter lim="800000"/>
            <a:headEnd/>
            <a:tailEnd type="stealth" w="lg" len="lg"/>
          </a:ln>
        </p:spPr>
        <p:txBody>
          <a:bodyPr lIns="54000" tIns="10800" rIns="54000" bIns="10800" anchor="ctr">
            <a:spAutoFit/>
          </a:bodyPr>
          <a:lstStyle/>
          <a:p>
            <a:pPr algn="r">
              <a:lnSpc>
                <a:spcPct val="85000"/>
              </a:lnSpc>
            </a:pPr>
            <a:r>
              <a:rPr lang="ru-RU" sz="1600">
                <a:solidFill>
                  <a:srgbClr val="000000"/>
                </a:solidFill>
              </a:rPr>
              <a:t>Коническая дайка. Массивные риолиты</a:t>
            </a:r>
          </a:p>
        </p:txBody>
      </p:sp>
      <p:sp>
        <p:nvSpPr>
          <p:cNvPr id="773130" name="AutoShape 10"/>
          <p:cNvSpPr>
            <a:spLocks/>
          </p:cNvSpPr>
          <p:nvPr/>
        </p:nvSpPr>
        <p:spPr bwMode="auto">
          <a:xfrm flipH="1">
            <a:off x="7270750" y="1116013"/>
            <a:ext cx="1257300" cy="457200"/>
          </a:xfrm>
          <a:prstGeom prst="accentBorderCallout1">
            <a:avLst>
              <a:gd name="adj1" fmla="val 25000"/>
              <a:gd name="adj2" fmla="val 106060"/>
              <a:gd name="adj3" fmla="val 387847"/>
              <a:gd name="adj4" fmla="val 133204"/>
            </a:avLst>
          </a:prstGeom>
          <a:solidFill>
            <a:srgbClr val="EAEAEA"/>
          </a:solidFill>
          <a:ln w="19050" algn="ctr">
            <a:solidFill>
              <a:srgbClr val="0066FF"/>
            </a:solidFill>
            <a:miter lim="800000"/>
            <a:headEnd/>
            <a:tailEnd type="stealth" w="lg" len="lg"/>
          </a:ln>
        </p:spPr>
        <p:txBody>
          <a:bodyPr lIns="54000" tIns="10800" rIns="54000" bIns="10800" anchor="ctr">
            <a:spAutoFit/>
          </a:bodyPr>
          <a:lstStyle/>
          <a:p>
            <a:pPr>
              <a:lnSpc>
                <a:spcPct val="85000"/>
              </a:lnSpc>
            </a:pPr>
            <a:r>
              <a:rPr lang="ru-RU" sz="1600">
                <a:solidFill>
                  <a:srgbClr val="000000"/>
                </a:solidFill>
              </a:rPr>
              <a:t>Радиальные разрывы</a:t>
            </a:r>
          </a:p>
        </p:txBody>
      </p:sp>
      <p:sp>
        <p:nvSpPr>
          <p:cNvPr id="69642" name="Text Box 12"/>
          <p:cNvSpPr txBox="1">
            <a:spLocks noChangeArrowheads="1"/>
          </p:cNvSpPr>
          <p:nvPr/>
        </p:nvSpPr>
        <p:spPr bwMode="auto">
          <a:xfrm>
            <a:off x="71438" y="115888"/>
            <a:ext cx="8316912" cy="920750"/>
          </a:xfrm>
          <a:prstGeom prst="rect">
            <a:avLst/>
          </a:prstGeom>
          <a:noFill/>
          <a:ln w="9525">
            <a:noFill/>
            <a:miter lim="800000"/>
            <a:headEnd/>
            <a:tailEnd/>
          </a:ln>
        </p:spPr>
        <p:txBody>
          <a:bodyPr>
            <a:spAutoFit/>
          </a:bodyPr>
          <a:lstStyle/>
          <a:p>
            <a:pPr>
              <a:lnSpc>
                <a:spcPct val="80000"/>
              </a:lnSpc>
              <a:spcBef>
                <a:spcPct val="50000"/>
              </a:spcBef>
            </a:pPr>
            <a:r>
              <a:rPr lang="ru-RU">
                <a:solidFill>
                  <a:srgbClr val="000000"/>
                </a:solidFill>
                <a:latin typeface="Arial" charset="0"/>
              </a:rPr>
              <a:t>Некки</a:t>
            </a:r>
          </a:p>
          <a:p>
            <a:pPr>
              <a:lnSpc>
                <a:spcPct val="80000"/>
              </a:lnSpc>
            </a:pPr>
            <a:r>
              <a:rPr lang="ru-RU" b="0">
                <a:solidFill>
                  <a:srgbClr val="000000"/>
                </a:solidFill>
              </a:rPr>
              <a:t>Некками называют штоки, выполняющие жерловые каналы, а также сами жерловины цилиндрической формы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731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731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731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73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3127" grpId="0" animBg="1" autoUpdateAnimBg="0"/>
      <p:bldP spid="773128" grpId="0" animBg="1" autoUpdateAnimBg="0"/>
      <p:bldP spid="773129" grpId="0" animBg="1" autoUpdateAnimBg="0"/>
      <p:bldP spid="773130"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716463" y="53975"/>
            <a:ext cx="4427537" cy="714375"/>
          </a:xfrm>
          <a:noFill/>
        </p:spPr>
        <p:txBody>
          <a:bodyPr>
            <a:spAutoFit/>
          </a:bodyPr>
          <a:lstStyle/>
          <a:p>
            <a:pPr algn="r">
              <a:lnSpc>
                <a:spcPct val="85000"/>
              </a:lnSpc>
            </a:pPr>
            <a:r>
              <a:rPr lang="ru-RU" sz="2400" b="1" smtClean="0">
                <a:solidFill>
                  <a:srgbClr val="000000"/>
                </a:solidFill>
                <a:effectLst/>
              </a:rPr>
              <a:t>Как отличить жерловины от субвулканов?</a:t>
            </a:r>
          </a:p>
        </p:txBody>
      </p:sp>
      <p:sp>
        <p:nvSpPr>
          <p:cNvPr id="72707" name="Rectangle 3"/>
          <p:cNvSpPr>
            <a:spLocks noGrp="1" noChangeArrowheads="1"/>
          </p:cNvSpPr>
          <p:nvPr>
            <p:ph type="body" idx="1"/>
          </p:nvPr>
        </p:nvSpPr>
        <p:spPr>
          <a:xfrm>
            <a:off x="0" y="71438"/>
            <a:ext cx="7524328" cy="6187848"/>
          </a:xfrm>
        </p:spPr>
        <p:txBody>
          <a:bodyPr>
            <a:spAutoFit/>
          </a:bodyPr>
          <a:lstStyle/>
          <a:p>
            <a:pPr marL="0" indent="0">
              <a:lnSpc>
                <a:spcPct val="85000"/>
              </a:lnSpc>
              <a:spcBef>
                <a:spcPct val="0"/>
              </a:spcBef>
              <a:buClr>
                <a:srgbClr val="FF0000"/>
              </a:buClr>
              <a:buSzPct val="120000"/>
              <a:buFont typeface="Wingdings" pitchFamily="2" charset="2"/>
              <a:buChar char="ü"/>
              <a:tabLst>
                <a:tab pos="447675" algn="l"/>
              </a:tabLst>
            </a:pPr>
            <a:r>
              <a:rPr lang="ru-RU" sz="2400" b="1" dirty="0" smtClean="0">
                <a:solidFill>
                  <a:srgbClr val="000000"/>
                </a:solidFill>
                <a:effectLst/>
              </a:rPr>
              <a:t>признаки </a:t>
            </a:r>
            <a:r>
              <a:rPr lang="ru-RU" sz="2400" b="1" dirty="0" err="1" smtClean="0">
                <a:solidFill>
                  <a:srgbClr val="000000"/>
                </a:solidFill>
                <a:effectLst/>
              </a:rPr>
              <a:t>субвулканов</a:t>
            </a:r>
            <a:r>
              <a:rPr lang="ru-RU" sz="2400" b="1" dirty="0" smtClean="0">
                <a:solidFill>
                  <a:srgbClr val="000000"/>
                </a:solidFill>
                <a:effectLst/>
              </a:rPr>
              <a:t>:</a:t>
            </a:r>
          </a:p>
          <a:p>
            <a:pPr marL="0" indent="0">
              <a:lnSpc>
                <a:spcPct val="85000"/>
              </a:lnSpc>
              <a:spcBef>
                <a:spcPct val="0"/>
              </a:spcBef>
              <a:buClr>
                <a:srgbClr val="FF0000"/>
              </a:buClr>
              <a:buSzPct val="120000"/>
              <a:buFont typeface="Wingdings" pitchFamily="2" charset="2"/>
              <a:buNone/>
              <a:tabLst>
                <a:tab pos="447675" algn="l"/>
              </a:tabLst>
            </a:pPr>
            <a:r>
              <a:rPr lang="ru-RU" sz="2200" dirty="0" smtClean="0">
                <a:solidFill>
                  <a:srgbClr val="000000"/>
                </a:solidFill>
                <a:effectLst/>
                <a:latin typeface="Arial Narrow" pitchFamily="34" charset="0"/>
              </a:rPr>
              <a:t>– массивная текстура пород, </a:t>
            </a:r>
          </a:p>
          <a:p>
            <a:pPr marL="0" indent="0">
              <a:lnSpc>
                <a:spcPct val="85000"/>
              </a:lnSpc>
              <a:spcBef>
                <a:spcPct val="0"/>
              </a:spcBef>
              <a:buClr>
                <a:srgbClr val="FF0000"/>
              </a:buClr>
              <a:buSzPct val="120000"/>
              <a:buFont typeface="Wingdings" pitchFamily="2" charset="2"/>
              <a:buNone/>
              <a:tabLst>
                <a:tab pos="447675" algn="l"/>
              </a:tabLst>
            </a:pPr>
            <a:r>
              <a:rPr lang="ru-RU" sz="2200" dirty="0" smtClean="0">
                <a:solidFill>
                  <a:srgbClr val="000000"/>
                </a:solidFill>
                <a:effectLst/>
                <a:latin typeface="Arial Narrow" pitchFamily="34" charset="0"/>
              </a:rPr>
              <a:t>– относительно более крупные вкрапленники,</a:t>
            </a:r>
          </a:p>
          <a:p>
            <a:pPr marL="0" indent="0">
              <a:lnSpc>
                <a:spcPct val="85000"/>
              </a:lnSpc>
              <a:spcBef>
                <a:spcPct val="0"/>
              </a:spcBef>
              <a:buClr>
                <a:srgbClr val="FF0000"/>
              </a:buClr>
              <a:buSzPct val="120000"/>
              <a:buFont typeface="Wingdings" pitchFamily="2" charset="2"/>
              <a:buNone/>
              <a:tabLst>
                <a:tab pos="447675" algn="l"/>
              </a:tabLst>
            </a:pPr>
            <a:r>
              <a:rPr lang="ru-RU" sz="2200" dirty="0" smtClean="0">
                <a:solidFill>
                  <a:srgbClr val="000000"/>
                </a:solidFill>
                <a:effectLst/>
                <a:latin typeface="Arial Narrow" pitchFamily="34" charset="0"/>
              </a:rPr>
              <a:t>– четкие зоны закалки,</a:t>
            </a:r>
          </a:p>
          <a:p>
            <a:pPr marL="0" indent="0">
              <a:lnSpc>
                <a:spcPct val="85000"/>
              </a:lnSpc>
              <a:spcBef>
                <a:spcPct val="0"/>
              </a:spcBef>
              <a:buClr>
                <a:srgbClr val="FF0000"/>
              </a:buClr>
              <a:buSzPct val="120000"/>
              <a:buFont typeface="Wingdings" pitchFamily="2" charset="2"/>
              <a:buNone/>
              <a:tabLst>
                <a:tab pos="447675" algn="l"/>
              </a:tabLst>
            </a:pPr>
            <a:r>
              <a:rPr lang="ru-RU" sz="2200" dirty="0" smtClean="0">
                <a:solidFill>
                  <a:srgbClr val="000000"/>
                </a:solidFill>
                <a:effectLst/>
                <a:latin typeface="Arial Narrow" pitchFamily="34" charset="0"/>
              </a:rPr>
              <a:t>– маломощные эндоконтактовые зоны </a:t>
            </a:r>
            <a:r>
              <a:rPr lang="ru-RU" sz="2200" dirty="0" err="1" smtClean="0">
                <a:solidFill>
                  <a:srgbClr val="000000"/>
                </a:solidFill>
                <a:effectLst/>
                <a:latin typeface="Arial Narrow" pitchFamily="34" charset="0"/>
              </a:rPr>
              <a:t>флюидальности</a:t>
            </a:r>
            <a:r>
              <a:rPr lang="ru-RU" sz="2200" dirty="0" smtClean="0">
                <a:solidFill>
                  <a:srgbClr val="000000"/>
                </a:solidFill>
                <a:effectLst/>
                <a:latin typeface="Arial Narrow" pitchFamily="34" charset="0"/>
              </a:rPr>
              <a:t>,</a:t>
            </a:r>
          </a:p>
          <a:p>
            <a:pPr marL="0" indent="0">
              <a:lnSpc>
                <a:spcPct val="85000"/>
              </a:lnSpc>
              <a:spcBef>
                <a:spcPct val="0"/>
              </a:spcBef>
              <a:buClr>
                <a:srgbClr val="FF0000"/>
              </a:buClr>
              <a:buSzPct val="120000"/>
              <a:buFont typeface="Wingdings" pitchFamily="2" charset="2"/>
              <a:buNone/>
              <a:tabLst>
                <a:tab pos="447675" algn="l"/>
              </a:tabLst>
            </a:pPr>
            <a:r>
              <a:rPr lang="ru-RU" sz="2200" dirty="0" smtClean="0">
                <a:solidFill>
                  <a:srgbClr val="000000"/>
                </a:solidFill>
                <a:effectLst/>
                <a:latin typeface="Arial Narrow" pitchFamily="34" charset="0"/>
              </a:rPr>
              <a:t>– слабые вторичные изменения.</a:t>
            </a:r>
          </a:p>
          <a:p>
            <a:pPr marL="0" indent="0">
              <a:lnSpc>
                <a:spcPct val="85000"/>
              </a:lnSpc>
              <a:spcBef>
                <a:spcPct val="0"/>
              </a:spcBef>
              <a:buClr>
                <a:srgbClr val="FF0000"/>
              </a:buClr>
              <a:buSzPct val="120000"/>
              <a:buFont typeface="Wingdings" pitchFamily="2" charset="2"/>
              <a:buNone/>
              <a:tabLst>
                <a:tab pos="447675" algn="l"/>
              </a:tabLst>
            </a:pPr>
            <a:endParaRPr lang="ru-RU" sz="2200" dirty="0" smtClean="0">
              <a:solidFill>
                <a:srgbClr val="000000"/>
              </a:solidFill>
              <a:effectLst/>
              <a:latin typeface="Arial Narrow" pitchFamily="34" charset="0"/>
            </a:endParaRPr>
          </a:p>
          <a:p>
            <a:pPr marL="0" indent="0">
              <a:lnSpc>
                <a:spcPct val="85000"/>
              </a:lnSpc>
              <a:spcBef>
                <a:spcPct val="0"/>
              </a:spcBef>
              <a:buClr>
                <a:srgbClr val="FF0000"/>
              </a:buClr>
              <a:buSzPct val="120000"/>
              <a:buFont typeface="Wingdings" pitchFamily="2" charset="2"/>
              <a:buChar char="ü"/>
              <a:tabLst>
                <a:tab pos="447675" algn="l"/>
              </a:tabLst>
            </a:pPr>
            <a:r>
              <a:rPr lang="ru-RU" sz="2400" dirty="0" smtClean="0">
                <a:solidFill>
                  <a:srgbClr val="000000"/>
                </a:solidFill>
                <a:effectLst/>
                <a:latin typeface="Arial Black" pitchFamily="34" charset="0"/>
              </a:rPr>
              <a:t> </a:t>
            </a:r>
            <a:r>
              <a:rPr lang="ru-RU" sz="2400" b="1" dirty="0" smtClean="0">
                <a:solidFill>
                  <a:srgbClr val="000000"/>
                </a:solidFill>
                <a:effectLst/>
              </a:rPr>
              <a:t>признаки </a:t>
            </a:r>
            <a:r>
              <a:rPr lang="ru-RU" sz="2400" b="1" dirty="0" err="1" smtClean="0">
                <a:solidFill>
                  <a:srgbClr val="000000"/>
                </a:solidFill>
                <a:effectLst/>
              </a:rPr>
              <a:t>жерловин</a:t>
            </a:r>
            <a:r>
              <a:rPr lang="ru-RU" sz="2400" b="1" dirty="0" smtClean="0">
                <a:solidFill>
                  <a:srgbClr val="000000"/>
                </a:solidFill>
                <a:effectLst/>
              </a:rPr>
              <a:t>:</a:t>
            </a:r>
          </a:p>
          <a:p>
            <a:pPr marL="0" indent="0">
              <a:lnSpc>
                <a:spcPct val="85000"/>
              </a:lnSpc>
              <a:spcBef>
                <a:spcPct val="0"/>
              </a:spcBef>
              <a:buClr>
                <a:srgbClr val="FF0000"/>
              </a:buClr>
              <a:buSzPct val="120000"/>
              <a:buFont typeface="Wingdings" pitchFamily="2" charset="2"/>
              <a:buNone/>
              <a:tabLst>
                <a:tab pos="447675" algn="l"/>
              </a:tabLst>
            </a:pPr>
            <a:r>
              <a:rPr lang="ru-RU" sz="2200" dirty="0" smtClean="0">
                <a:solidFill>
                  <a:srgbClr val="000000"/>
                </a:solidFill>
                <a:effectLst/>
                <a:latin typeface="Arial Narrow" pitchFamily="34" charset="0"/>
              </a:rPr>
              <a:t>– флюидальная и </a:t>
            </a:r>
            <a:r>
              <a:rPr lang="ru-RU" sz="2200" dirty="0" err="1" smtClean="0">
                <a:solidFill>
                  <a:srgbClr val="000000"/>
                </a:solidFill>
                <a:effectLst/>
                <a:latin typeface="Arial Narrow" pitchFamily="34" charset="0"/>
              </a:rPr>
              <a:t>брекчиевая</a:t>
            </a:r>
            <a:r>
              <a:rPr lang="ru-RU" sz="2200" dirty="0" smtClean="0">
                <a:solidFill>
                  <a:srgbClr val="000000"/>
                </a:solidFill>
                <a:effectLst/>
                <a:latin typeface="Arial Narrow" pitchFamily="34" charset="0"/>
              </a:rPr>
              <a:t> текстуры пород, часто их сочетание,</a:t>
            </a:r>
          </a:p>
          <a:p>
            <a:pPr marL="0" indent="0">
              <a:lnSpc>
                <a:spcPct val="85000"/>
              </a:lnSpc>
              <a:spcBef>
                <a:spcPct val="0"/>
              </a:spcBef>
              <a:buClr>
                <a:srgbClr val="FF0000"/>
              </a:buClr>
              <a:buSzPct val="120000"/>
              <a:buFont typeface="Wingdings" pitchFamily="2" charset="2"/>
              <a:buNone/>
              <a:tabLst>
                <a:tab pos="447675" algn="l"/>
              </a:tabLst>
            </a:pPr>
            <a:r>
              <a:rPr lang="ru-RU" sz="2200" dirty="0" smtClean="0">
                <a:solidFill>
                  <a:srgbClr val="000000"/>
                </a:solidFill>
                <a:effectLst/>
                <a:latin typeface="Arial Narrow" pitchFamily="34" charset="0"/>
              </a:rPr>
              <a:t>– ксенолиты пород рамы в эндоконтактовых зонах,</a:t>
            </a:r>
          </a:p>
          <a:p>
            <a:pPr marL="0" indent="0">
              <a:lnSpc>
                <a:spcPct val="85000"/>
              </a:lnSpc>
              <a:spcBef>
                <a:spcPct val="0"/>
              </a:spcBef>
              <a:buClr>
                <a:srgbClr val="FF0000"/>
              </a:buClr>
              <a:buSzPct val="120000"/>
              <a:buFont typeface="Wingdings" pitchFamily="2" charset="2"/>
              <a:buNone/>
              <a:tabLst>
                <a:tab pos="447675" algn="l"/>
              </a:tabLst>
            </a:pPr>
            <a:r>
              <a:rPr lang="ru-RU" sz="2200" dirty="0" smtClean="0">
                <a:solidFill>
                  <a:srgbClr val="000000"/>
                </a:solidFill>
                <a:effectLst/>
                <a:latin typeface="Arial Narrow" pitchFamily="34" charset="0"/>
              </a:rPr>
              <a:t>– зональное расположение пород различных фаз,</a:t>
            </a:r>
          </a:p>
          <a:p>
            <a:pPr marL="0" indent="0">
              <a:lnSpc>
                <a:spcPct val="85000"/>
              </a:lnSpc>
              <a:spcBef>
                <a:spcPct val="0"/>
              </a:spcBef>
              <a:buClr>
                <a:srgbClr val="FF0000"/>
              </a:buClr>
              <a:buSzPct val="120000"/>
              <a:buFont typeface="Wingdings" pitchFamily="2" charset="2"/>
              <a:buNone/>
              <a:tabLst>
                <a:tab pos="447675" algn="l"/>
              </a:tabLst>
            </a:pPr>
            <a:r>
              <a:rPr lang="ru-RU" sz="2200" dirty="0" smtClean="0">
                <a:solidFill>
                  <a:srgbClr val="000000"/>
                </a:solidFill>
                <a:effectLst/>
                <a:latin typeface="Arial Narrow" pitchFamily="34" charset="0"/>
              </a:rPr>
              <a:t>– зональное расположение пород различных фаций,</a:t>
            </a:r>
          </a:p>
          <a:p>
            <a:pPr marL="0" indent="0">
              <a:lnSpc>
                <a:spcPct val="85000"/>
              </a:lnSpc>
              <a:spcBef>
                <a:spcPct val="0"/>
              </a:spcBef>
              <a:buClr>
                <a:srgbClr val="FF0000"/>
              </a:buClr>
              <a:buSzPct val="120000"/>
              <a:buFont typeface="Wingdings" pitchFamily="2" charset="2"/>
              <a:buNone/>
              <a:tabLst>
                <a:tab pos="447675" algn="l"/>
              </a:tabLst>
            </a:pPr>
            <a:r>
              <a:rPr lang="ru-RU" sz="2200" dirty="0" smtClean="0">
                <a:solidFill>
                  <a:srgbClr val="000000"/>
                </a:solidFill>
                <a:effectLst/>
                <a:latin typeface="Arial Narrow" pitchFamily="34" charset="0"/>
              </a:rPr>
              <a:t>– интенсивные вторичные изменения, </a:t>
            </a:r>
          </a:p>
          <a:p>
            <a:pPr marL="0" indent="0">
              <a:lnSpc>
                <a:spcPct val="85000"/>
              </a:lnSpc>
              <a:spcBef>
                <a:spcPct val="0"/>
              </a:spcBef>
              <a:buClr>
                <a:srgbClr val="FF0000"/>
              </a:buClr>
              <a:buSzPct val="120000"/>
              <a:buFont typeface="Wingdings" pitchFamily="2" charset="2"/>
              <a:buNone/>
              <a:tabLst>
                <a:tab pos="447675" algn="l"/>
              </a:tabLst>
            </a:pPr>
            <a:r>
              <a:rPr lang="ru-RU" sz="2200" dirty="0" smtClean="0">
                <a:solidFill>
                  <a:srgbClr val="000000"/>
                </a:solidFill>
                <a:effectLst/>
                <a:latin typeface="Arial Narrow" pitchFamily="34" charset="0"/>
              </a:rPr>
              <a:t>	вплоть до вторичных кварцитов,</a:t>
            </a:r>
          </a:p>
          <a:p>
            <a:pPr marL="0" indent="0">
              <a:lnSpc>
                <a:spcPct val="85000"/>
              </a:lnSpc>
              <a:spcBef>
                <a:spcPct val="0"/>
              </a:spcBef>
              <a:buClr>
                <a:srgbClr val="FF0000"/>
              </a:buClr>
              <a:buSzPct val="120000"/>
              <a:buFont typeface="Wingdings" pitchFamily="2" charset="2"/>
              <a:buNone/>
              <a:tabLst>
                <a:tab pos="447675" algn="l"/>
              </a:tabLst>
            </a:pPr>
            <a:r>
              <a:rPr lang="ru-RU" sz="2200" dirty="0" smtClean="0">
                <a:solidFill>
                  <a:srgbClr val="000000"/>
                </a:solidFill>
                <a:effectLst/>
                <a:latin typeface="Arial Narrow" pitchFamily="34" charset="0"/>
              </a:rPr>
              <a:t>– системы кольцевых и радиальных </a:t>
            </a:r>
          </a:p>
          <a:p>
            <a:pPr marL="0" indent="0">
              <a:lnSpc>
                <a:spcPct val="85000"/>
              </a:lnSpc>
              <a:spcBef>
                <a:spcPct val="0"/>
              </a:spcBef>
              <a:buClr>
                <a:srgbClr val="FF0000"/>
              </a:buClr>
              <a:buSzPct val="120000"/>
              <a:buFont typeface="Wingdings" pitchFamily="2" charset="2"/>
              <a:buNone/>
              <a:tabLst>
                <a:tab pos="447675" algn="l"/>
              </a:tabLst>
            </a:pPr>
            <a:r>
              <a:rPr lang="ru-RU" sz="2200" dirty="0" smtClean="0">
                <a:solidFill>
                  <a:srgbClr val="000000"/>
                </a:solidFill>
                <a:effectLst/>
                <a:latin typeface="Arial Narrow" pitchFamily="34" charset="0"/>
              </a:rPr>
              <a:t>   разрывов и даек,</a:t>
            </a:r>
          </a:p>
          <a:p>
            <a:pPr marL="0" indent="0">
              <a:lnSpc>
                <a:spcPct val="85000"/>
              </a:lnSpc>
              <a:spcBef>
                <a:spcPct val="0"/>
              </a:spcBef>
              <a:buClr>
                <a:srgbClr val="FF0000"/>
              </a:buClr>
              <a:buSzPct val="120000"/>
              <a:buFont typeface="Wingdings" pitchFamily="2" charset="2"/>
              <a:buNone/>
              <a:tabLst>
                <a:tab pos="447675" algn="l"/>
              </a:tabLst>
            </a:pPr>
            <a:r>
              <a:rPr lang="ru-RU" sz="2200" dirty="0" smtClean="0">
                <a:solidFill>
                  <a:srgbClr val="000000"/>
                </a:solidFill>
                <a:effectLst/>
                <a:latin typeface="Arial Narrow" pitchFamily="34" charset="0"/>
              </a:rPr>
              <a:t>– закономерное увеличение мощности </a:t>
            </a:r>
          </a:p>
          <a:p>
            <a:pPr marL="0" indent="0">
              <a:lnSpc>
                <a:spcPct val="85000"/>
              </a:lnSpc>
              <a:spcBef>
                <a:spcPct val="0"/>
              </a:spcBef>
              <a:buClr>
                <a:srgbClr val="FF0000"/>
              </a:buClr>
              <a:buSzPct val="120000"/>
              <a:buFont typeface="Wingdings" pitchFamily="2" charset="2"/>
              <a:buNone/>
              <a:tabLst>
                <a:tab pos="447675" algn="l"/>
              </a:tabLst>
            </a:pPr>
            <a:r>
              <a:rPr lang="ru-RU" sz="2200" dirty="0" smtClean="0">
                <a:solidFill>
                  <a:srgbClr val="000000"/>
                </a:solidFill>
                <a:effectLst/>
                <a:latin typeface="Arial Narrow" pitchFamily="34" charset="0"/>
              </a:rPr>
              <a:t>	отдельных пачек по направлению </a:t>
            </a:r>
          </a:p>
          <a:p>
            <a:pPr marL="0" indent="0">
              <a:lnSpc>
                <a:spcPct val="85000"/>
              </a:lnSpc>
              <a:spcBef>
                <a:spcPct val="0"/>
              </a:spcBef>
              <a:buClr>
                <a:srgbClr val="FF0000"/>
              </a:buClr>
              <a:buSzPct val="120000"/>
              <a:buFont typeface="Wingdings" pitchFamily="2" charset="2"/>
              <a:buNone/>
              <a:tabLst>
                <a:tab pos="447675" algn="l"/>
              </a:tabLst>
            </a:pPr>
            <a:r>
              <a:rPr lang="ru-RU" sz="2200" dirty="0" smtClean="0">
                <a:solidFill>
                  <a:srgbClr val="000000"/>
                </a:solidFill>
                <a:effectLst/>
                <a:latin typeface="Arial Narrow" pitchFamily="34" charset="0"/>
              </a:rPr>
              <a:t>       к </a:t>
            </a:r>
            <a:r>
              <a:rPr lang="ru-RU" sz="2200" dirty="0" err="1" smtClean="0">
                <a:solidFill>
                  <a:srgbClr val="000000"/>
                </a:solidFill>
                <a:effectLst/>
                <a:latin typeface="Arial Narrow" pitchFamily="34" charset="0"/>
              </a:rPr>
              <a:t>жерловине</a:t>
            </a:r>
            <a:r>
              <a:rPr lang="ru-RU" sz="2200" dirty="0" smtClean="0">
                <a:solidFill>
                  <a:srgbClr val="000000"/>
                </a:solidFill>
                <a:effectLst/>
                <a:latin typeface="Arial Narrow" pitchFamily="34" charset="0"/>
              </a:rPr>
              <a:t>,</a:t>
            </a:r>
          </a:p>
          <a:p>
            <a:pPr marL="0" indent="0">
              <a:lnSpc>
                <a:spcPct val="85000"/>
              </a:lnSpc>
              <a:spcBef>
                <a:spcPct val="0"/>
              </a:spcBef>
              <a:buClr>
                <a:srgbClr val="FF0000"/>
              </a:buClr>
              <a:buSzPct val="120000"/>
              <a:buFont typeface="Wingdings" pitchFamily="2" charset="2"/>
              <a:buNone/>
              <a:tabLst>
                <a:tab pos="447675" algn="l"/>
              </a:tabLst>
            </a:pPr>
            <a:r>
              <a:rPr lang="ru-RU" sz="2200" dirty="0" smtClean="0">
                <a:solidFill>
                  <a:srgbClr val="000000"/>
                </a:solidFill>
                <a:effectLst/>
                <a:latin typeface="Arial Narrow" pitchFamily="34" charset="0"/>
              </a:rPr>
              <a:t>– закономерное изменение фаций</a:t>
            </a:r>
          </a:p>
          <a:p>
            <a:pPr marL="0" indent="0">
              <a:lnSpc>
                <a:spcPct val="85000"/>
              </a:lnSpc>
              <a:spcBef>
                <a:spcPct val="0"/>
              </a:spcBef>
              <a:buClr>
                <a:srgbClr val="FF0000"/>
              </a:buClr>
              <a:buSzPct val="120000"/>
              <a:buFont typeface="Wingdings" pitchFamily="2" charset="2"/>
              <a:buNone/>
              <a:tabLst>
                <a:tab pos="447675" algn="l"/>
              </a:tabLst>
            </a:pPr>
            <a:r>
              <a:rPr lang="ru-RU" sz="2200" dirty="0" smtClean="0">
                <a:solidFill>
                  <a:srgbClr val="000000"/>
                </a:solidFill>
                <a:effectLst/>
                <a:latin typeface="Arial Narrow" pitchFamily="34" charset="0"/>
              </a:rPr>
              <a:t>	по направлению к </a:t>
            </a:r>
            <a:r>
              <a:rPr lang="ru-RU" sz="2200" dirty="0" err="1" smtClean="0">
                <a:solidFill>
                  <a:srgbClr val="000000"/>
                </a:solidFill>
                <a:effectLst/>
                <a:latin typeface="Arial Narrow" pitchFamily="34" charset="0"/>
              </a:rPr>
              <a:t>жерловине</a:t>
            </a:r>
            <a:r>
              <a:rPr lang="ru-RU" sz="2200" dirty="0" smtClean="0">
                <a:solidFill>
                  <a:srgbClr val="000000"/>
                </a:solidFill>
                <a:effectLst/>
                <a:latin typeface="Arial Narrow" pitchFamily="34" charset="0"/>
              </a:rPr>
              <a:t>.</a:t>
            </a:r>
          </a:p>
        </p:txBody>
      </p:sp>
      <p:pic>
        <p:nvPicPr>
          <p:cNvPr id="72708" name="Picture 4" descr="майтас-вулкан-разрезы"/>
          <p:cNvPicPr>
            <a:picLocks noChangeAspect="1" noChangeArrowheads="1"/>
          </p:cNvPicPr>
          <p:nvPr/>
        </p:nvPicPr>
        <p:blipFill>
          <a:blip r:embed="rId3" cstate="print">
            <a:lum contrast="10000"/>
          </a:blip>
          <a:srcRect/>
          <a:stretch>
            <a:fillRect/>
          </a:stretch>
        </p:blipFill>
        <p:spPr bwMode="auto">
          <a:xfrm>
            <a:off x="4355976" y="3645024"/>
            <a:ext cx="4645984" cy="3140968"/>
          </a:xfrm>
          <a:prstGeom prst="rect">
            <a:avLst/>
          </a:prstGeom>
          <a:noFill/>
          <a:ln w="12700">
            <a:solidFill>
              <a:srgbClr val="000000"/>
            </a:solid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3" descr="Пологие слои вулканитов Санторин"/>
          <p:cNvPicPr>
            <a:picLocks noChangeAspect="1" noChangeArrowheads="1"/>
          </p:cNvPicPr>
          <p:nvPr/>
        </p:nvPicPr>
        <p:blipFill>
          <a:blip r:embed="rId2" cstate="print">
            <a:lum bright="-12000" contrast="42000"/>
          </a:blip>
          <a:srcRect l="16278" t="7756"/>
          <a:stretch>
            <a:fillRect/>
          </a:stretch>
        </p:blipFill>
        <p:spPr bwMode="auto">
          <a:xfrm>
            <a:off x="3203575" y="3614738"/>
            <a:ext cx="5905500" cy="3203575"/>
          </a:xfrm>
          <a:prstGeom prst="rect">
            <a:avLst/>
          </a:prstGeom>
          <a:noFill/>
          <a:ln w="12700">
            <a:solidFill>
              <a:srgbClr val="000000"/>
            </a:solidFill>
            <a:miter lim="800000"/>
            <a:headEnd/>
            <a:tailEnd/>
          </a:ln>
        </p:spPr>
      </p:pic>
      <p:sp>
        <p:nvSpPr>
          <p:cNvPr id="21507" name="Text Box 4"/>
          <p:cNvSpPr txBox="1">
            <a:spLocks noChangeArrowheads="1"/>
          </p:cNvSpPr>
          <p:nvPr/>
        </p:nvSpPr>
        <p:spPr bwMode="auto">
          <a:xfrm>
            <a:off x="5364163" y="3357563"/>
            <a:ext cx="3600450" cy="425450"/>
          </a:xfrm>
          <a:prstGeom prst="rect">
            <a:avLst/>
          </a:prstGeom>
          <a:solidFill>
            <a:srgbClr val="EAEAEA"/>
          </a:solidFill>
          <a:ln w="12700" algn="ctr">
            <a:solidFill>
              <a:srgbClr val="000000"/>
            </a:solidFill>
            <a:miter lim="800000"/>
            <a:headEnd/>
            <a:tailEnd/>
          </a:ln>
        </p:spPr>
        <p:txBody>
          <a:bodyPr lIns="54000" tIns="10800" rIns="54000" bIns="10800">
            <a:spAutoFit/>
          </a:bodyPr>
          <a:lstStyle/>
          <a:p>
            <a:pPr>
              <a:lnSpc>
                <a:spcPct val="80000"/>
              </a:lnSpc>
            </a:pPr>
            <a:r>
              <a:rPr lang="ru-RU" sz="1600">
                <a:solidFill>
                  <a:srgbClr val="000000"/>
                </a:solidFill>
              </a:rPr>
              <a:t>Базальтовые туфы вулкана Санторин</a:t>
            </a:r>
          </a:p>
          <a:p>
            <a:pPr>
              <a:lnSpc>
                <a:spcPct val="80000"/>
              </a:lnSpc>
            </a:pPr>
            <a:r>
              <a:rPr lang="ru-RU" sz="1600">
                <a:solidFill>
                  <a:srgbClr val="000000"/>
                </a:solidFill>
              </a:rPr>
              <a:t>Фото А.Г. Кошелева</a:t>
            </a:r>
          </a:p>
        </p:txBody>
      </p:sp>
      <p:pic>
        <p:nvPicPr>
          <p:cNvPr id="21508" name="Picture 6" descr="влк Санторин"/>
          <p:cNvPicPr>
            <a:picLocks noChangeAspect="1" noChangeArrowheads="1"/>
          </p:cNvPicPr>
          <p:nvPr/>
        </p:nvPicPr>
        <p:blipFill>
          <a:blip r:embed="rId3" cstate="print"/>
          <a:srcRect/>
          <a:stretch>
            <a:fillRect/>
          </a:stretch>
        </p:blipFill>
        <p:spPr bwMode="auto">
          <a:xfrm>
            <a:off x="34925" y="5013325"/>
            <a:ext cx="3024188" cy="1800225"/>
          </a:xfrm>
          <a:prstGeom prst="rect">
            <a:avLst/>
          </a:prstGeom>
          <a:noFill/>
          <a:ln w="12700">
            <a:solidFill>
              <a:srgbClr val="000000"/>
            </a:solidFill>
            <a:miter lim="800000"/>
            <a:headEnd/>
            <a:tailEnd/>
          </a:ln>
        </p:spPr>
      </p:pic>
      <p:sp>
        <p:nvSpPr>
          <p:cNvPr id="21509" name="Text Box 7"/>
          <p:cNvSpPr txBox="1">
            <a:spLocks noChangeArrowheads="1"/>
          </p:cNvSpPr>
          <p:nvPr/>
        </p:nvSpPr>
        <p:spPr bwMode="auto">
          <a:xfrm>
            <a:off x="1908175" y="4724400"/>
            <a:ext cx="935038" cy="425450"/>
          </a:xfrm>
          <a:prstGeom prst="rect">
            <a:avLst/>
          </a:prstGeom>
          <a:solidFill>
            <a:srgbClr val="EAEAEA"/>
          </a:solidFill>
          <a:ln w="12700" algn="ctr">
            <a:solidFill>
              <a:srgbClr val="000000"/>
            </a:solidFill>
            <a:miter lim="800000"/>
            <a:headEnd/>
            <a:tailEnd/>
          </a:ln>
        </p:spPr>
        <p:txBody>
          <a:bodyPr lIns="54000" tIns="10800" rIns="54000" bIns="10800">
            <a:spAutoFit/>
          </a:bodyPr>
          <a:lstStyle/>
          <a:p>
            <a:pPr>
              <a:lnSpc>
                <a:spcPct val="80000"/>
              </a:lnSpc>
            </a:pPr>
            <a:r>
              <a:rPr lang="ru-RU" sz="1600">
                <a:solidFill>
                  <a:srgbClr val="000000"/>
                </a:solidFill>
              </a:rPr>
              <a:t>Вулкан </a:t>
            </a:r>
          </a:p>
          <a:p>
            <a:pPr>
              <a:lnSpc>
                <a:spcPct val="80000"/>
              </a:lnSpc>
            </a:pPr>
            <a:r>
              <a:rPr lang="ru-RU" sz="1600">
                <a:solidFill>
                  <a:srgbClr val="000000"/>
                </a:solidFill>
              </a:rPr>
              <a:t>Санторин</a:t>
            </a:r>
          </a:p>
        </p:txBody>
      </p:sp>
      <p:pic>
        <p:nvPicPr>
          <p:cNvPr id="21510" name="Picture 12" descr="а923"/>
          <p:cNvPicPr>
            <a:picLocks noChangeAspect="1" noChangeArrowheads="1"/>
          </p:cNvPicPr>
          <p:nvPr/>
        </p:nvPicPr>
        <p:blipFill>
          <a:blip r:embed="rId4" cstate="print">
            <a:lum bright="6000" contrast="24000"/>
          </a:blip>
          <a:srcRect l="7524" t="30116"/>
          <a:stretch>
            <a:fillRect/>
          </a:stretch>
        </p:blipFill>
        <p:spPr bwMode="auto">
          <a:xfrm>
            <a:off x="39688" y="53975"/>
            <a:ext cx="5756275" cy="2943225"/>
          </a:xfrm>
          <a:prstGeom prst="rect">
            <a:avLst/>
          </a:prstGeom>
          <a:noFill/>
          <a:ln w="12700">
            <a:solidFill>
              <a:srgbClr val="000000"/>
            </a:solidFill>
            <a:miter lim="800000"/>
            <a:headEnd/>
            <a:tailEnd/>
          </a:ln>
        </p:spPr>
      </p:pic>
      <p:sp>
        <p:nvSpPr>
          <p:cNvPr id="21511" name="Text Box 13"/>
          <p:cNvSpPr txBox="1">
            <a:spLocks noChangeArrowheads="1"/>
          </p:cNvSpPr>
          <p:nvPr/>
        </p:nvSpPr>
        <p:spPr bwMode="auto">
          <a:xfrm>
            <a:off x="3276600" y="2636838"/>
            <a:ext cx="1873250" cy="617537"/>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gn="l">
              <a:lnSpc>
                <a:spcPct val="80000"/>
              </a:lnSpc>
            </a:pPr>
            <a:r>
              <a:rPr lang="ru-RU" sz="1600">
                <a:solidFill>
                  <a:srgbClr val="000000"/>
                </a:solidFill>
              </a:rPr>
              <a:t>Покровы базальтов. </a:t>
            </a:r>
          </a:p>
          <a:p>
            <a:pPr algn="l">
              <a:lnSpc>
                <a:spcPct val="80000"/>
              </a:lnSpc>
            </a:pPr>
            <a:r>
              <a:rPr lang="ru-RU" sz="1600">
                <a:solidFill>
                  <a:srgbClr val="000000"/>
                </a:solidFill>
              </a:rPr>
              <a:t>Плато Путорана. </a:t>
            </a:r>
          </a:p>
          <a:p>
            <a:pPr algn="l">
              <a:lnSpc>
                <a:spcPct val="80000"/>
              </a:lnSpc>
            </a:pPr>
            <a:r>
              <a:rPr lang="ru-RU" sz="1600">
                <a:solidFill>
                  <a:srgbClr val="000000"/>
                </a:solidFill>
              </a:rPr>
              <a:t>Фото Ю.А. Лиона</a:t>
            </a:r>
          </a:p>
        </p:txBody>
      </p:sp>
      <p:sp>
        <p:nvSpPr>
          <p:cNvPr id="21512" name="Text Box 14"/>
          <p:cNvSpPr txBox="1">
            <a:spLocks noChangeArrowheads="1"/>
          </p:cNvSpPr>
          <p:nvPr/>
        </p:nvSpPr>
        <p:spPr bwMode="auto">
          <a:xfrm>
            <a:off x="5795963" y="112713"/>
            <a:ext cx="3348037" cy="1228725"/>
          </a:xfrm>
          <a:prstGeom prst="rect">
            <a:avLst/>
          </a:prstGeom>
          <a:noFill/>
          <a:ln w="9525">
            <a:noFill/>
            <a:miter lim="800000"/>
            <a:headEnd/>
            <a:tailEnd/>
          </a:ln>
        </p:spPr>
        <p:txBody>
          <a:bodyPr>
            <a:spAutoFit/>
          </a:bodyPr>
          <a:lstStyle/>
          <a:p>
            <a:pPr algn="l">
              <a:lnSpc>
                <a:spcPct val="85000"/>
              </a:lnSpc>
              <a:spcBef>
                <a:spcPct val="50000"/>
              </a:spcBef>
            </a:pPr>
            <a:r>
              <a:rPr lang="ru-RU" b="0">
                <a:solidFill>
                  <a:srgbClr val="000000"/>
                </a:solidFill>
              </a:rPr>
              <a:t>Горизонтальным залеганием отличаются покровы платобазальтов трапповых провинций</a:t>
            </a:r>
          </a:p>
        </p:txBody>
      </p:sp>
      <p:sp>
        <p:nvSpPr>
          <p:cNvPr id="21513" name="Text Box 15"/>
          <p:cNvSpPr txBox="1">
            <a:spLocks noChangeArrowheads="1"/>
          </p:cNvSpPr>
          <p:nvPr/>
        </p:nvSpPr>
        <p:spPr bwMode="auto">
          <a:xfrm>
            <a:off x="0" y="3141663"/>
            <a:ext cx="3132138" cy="1512887"/>
          </a:xfrm>
          <a:prstGeom prst="rect">
            <a:avLst/>
          </a:prstGeom>
          <a:noFill/>
          <a:ln w="9525">
            <a:noFill/>
            <a:miter lim="800000"/>
            <a:headEnd/>
            <a:tailEnd/>
          </a:ln>
        </p:spPr>
        <p:txBody>
          <a:bodyPr>
            <a:spAutoFit/>
          </a:bodyPr>
          <a:lstStyle/>
          <a:p>
            <a:pPr algn="r">
              <a:lnSpc>
                <a:spcPct val="85000"/>
              </a:lnSpc>
            </a:pPr>
            <a:r>
              <a:rPr lang="ru-RU" b="0">
                <a:solidFill>
                  <a:srgbClr val="000000"/>
                </a:solidFill>
              </a:rPr>
              <a:t>Первичное залегание пластов туфов на краях стратовулканов также преимущественно горизонтальное</a:t>
            </a:r>
          </a:p>
        </p:txBody>
      </p:sp>
      <p:pic>
        <p:nvPicPr>
          <p:cNvPr id="21514" name="Picture 16" descr="Плато Путорана"/>
          <p:cNvPicPr>
            <a:picLocks noChangeAspect="1" noChangeArrowheads="1"/>
          </p:cNvPicPr>
          <p:nvPr/>
        </p:nvPicPr>
        <p:blipFill>
          <a:blip r:embed="rId5" cstate="print"/>
          <a:srcRect/>
          <a:stretch>
            <a:fillRect/>
          </a:stretch>
        </p:blipFill>
        <p:spPr bwMode="auto">
          <a:xfrm>
            <a:off x="6804025" y="1557338"/>
            <a:ext cx="2232025" cy="1368425"/>
          </a:xfrm>
          <a:prstGeom prst="rect">
            <a:avLst/>
          </a:prstGeom>
          <a:noFill/>
          <a:ln w="12700">
            <a:solidFill>
              <a:srgbClr val="000000"/>
            </a:solidFill>
            <a:miter lim="800000"/>
            <a:headEnd/>
            <a:tailEnd/>
          </a:ln>
        </p:spPr>
      </p:pic>
      <p:sp>
        <p:nvSpPr>
          <p:cNvPr id="21515" name="Text Box 17"/>
          <p:cNvSpPr txBox="1">
            <a:spLocks noChangeArrowheads="1"/>
          </p:cNvSpPr>
          <p:nvPr/>
        </p:nvSpPr>
        <p:spPr bwMode="auto">
          <a:xfrm>
            <a:off x="6011863" y="1916113"/>
            <a:ext cx="1547812" cy="227012"/>
          </a:xfrm>
          <a:prstGeom prst="rect">
            <a:avLst/>
          </a:prstGeom>
          <a:solidFill>
            <a:srgbClr val="EAEAEA"/>
          </a:solidFill>
          <a:ln w="9525" algn="ctr">
            <a:solidFill>
              <a:srgbClr val="000000"/>
            </a:solidFill>
            <a:miter lim="800000"/>
            <a:headEnd/>
            <a:tailEnd/>
          </a:ln>
        </p:spPr>
        <p:txBody>
          <a:bodyPr lIns="54000" tIns="10800" rIns="54000" bIns="10800">
            <a:spAutoFit/>
          </a:bodyPr>
          <a:lstStyle/>
          <a:p>
            <a:pPr algn="r">
              <a:lnSpc>
                <a:spcPct val="80000"/>
              </a:lnSpc>
            </a:pPr>
            <a:r>
              <a:rPr lang="ru-RU" sz="1600">
                <a:solidFill>
                  <a:srgbClr val="000000"/>
                </a:solidFill>
              </a:rPr>
              <a:t>Плато Путорана</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16" descr="Первично наклонные слои вулканитов 1"/>
          <p:cNvPicPr>
            <a:picLocks noGrp="1" noChangeAspect="1" noChangeArrowheads="1"/>
          </p:cNvPicPr>
          <p:nvPr>
            <p:ph sz="half" idx="2"/>
          </p:nvPr>
        </p:nvPicPr>
        <p:blipFill>
          <a:blip r:embed="rId2" cstate="print"/>
          <a:srcRect/>
          <a:stretch>
            <a:fillRect/>
          </a:stretch>
        </p:blipFill>
        <p:spPr>
          <a:xfrm>
            <a:off x="63500" y="3989388"/>
            <a:ext cx="4724400" cy="2824162"/>
          </a:xfrm>
          <a:noFill/>
          <a:ln w="12700">
            <a:solidFill>
              <a:srgbClr val="000000"/>
            </a:solidFill>
          </a:ln>
        </p:spPr>
      </p:pic>
      <p:sp>
        <p:nvSpPr>
          <p:cNvPr id="22531" name="Text Box 5"/>
          <p:cNvSpPr txBox="1">
            <a:spLocks noChangeArrowheads="1"/>
          </p:cNvSpPr>
          <p:nvPr/>
        </p:nvSpPr>
        <p:spPr bwMode="auto">
          <a:xfrm>
            <a:off x="927100" y="3744913"/>
            <a:ext cx="2808288" cy="620712"/>
          </a:xfrm>
          <a:prstGeom prst="rect">
            <a:avLst/>
          </a:prstGeom>
          <a:solidFill>
            <a:srgbClr val="EAEAEA"/>
          </a:solidFill>
          <a:ln w="12700" algn="ctr">
            <a:solidFill>
              <a:srgbClr val="000000"/>
            </a:solidFill>
            <a:miter lim="800000"/>
            <a:headEnd/>
            <a:tailEnd/>
          </a:ln>
        </p:spPr>
        <p:txBody>
          <a:bodyPr lIns="54000" tIns="10800" rIns="54000" bIns="10800">
            <a:spAutoFit/>
          </a:bodyPr>
          <a:lstStyle/>
          <a:p>
            <a:pPr>
              <a:lnSpc>
                <a:spcPct val="80000"/>
              </a:lnSpc>
            </a:pPr>
            <a:r>
              <a:rPr lang="ru-RU" sz="1600">
                <a:solidFill>
                  <a:srgbClr val="000000"/>
                </a:solidFill>
              </a:rPr>
              <a:t>Первично наклонное залегание пластов риолитовых туфов на склоне вулкана Вулкано</a:t>
            </a:r>
          </a:p>
        </p:txBody>
      </p:sp>
      <p:sp>
        <p:nvSpPr>
          <p:cNvPr id="22532" name="Rectangle 11"/>
          <p:cNvSpPr>
            <a:spLocks noGrp="1" noChangeArrowheads="1"/>
          </p:cNvSpPr>
          <p:nvPr>
            <p:ph type="body" sz="half" idx="1"/>
          </p:nvPr>
        </p:nvSpPr>
        <p:spPr>
          <a:xfrm>
            <a:off x="1692275" y="63500"/>
            <a:ext cx="7380288" cy="628650"/>
          </a:xfrm>
          <a:noFill/>
        </p:spPr>
        <p:txBody>
          <a:bodyPr>
            <a:spAutoFit/>
          </a:bodyPr>
          <a:lstStyle/>
          <a:p>
            <a:pPr marL="0" indent="0" algn="r" eaLnBrk="1" hangingPunct="1">
              <a:lnSpc>
                <a:spcPct val="80000"/>
              </a:lnSpc>
              <a:spcBef>
                <a:spcPct val="0"/>
              </a:spcBef>
              <a:buFont typeface="Wingdings" pitchFamily="2" charset="2"/>
              <a:buNone/>
            </a:pPr>
            <a:r>
              <a:rPr lang="ru-RU" sz="2200" smtClean="0">
                <a:solidFill>
                  <a:srgbClr val="000000"/>
                </a:solidFill>
                <a:effectLst/>
              </a:rPr>
              <a:t>Первично </a:t>
            </a:r>
            <a:r>
              <a:rPr lang="ru-RU" sz="2200" b="1" smtClean="0">
                <a:solidFill>
                  <a:srgbClr val="000000"/>
                </a:solidFill>
                <a:effectLst/>
              </a:rPr>
              <a:t>наклонное</a:t>
            </a:r>
            <a:r>
              <a:rPr lang="ru-RU" sz="2200" smtClean="0">
                <a:solidFill>
                  <a:srgbClr val="000000"/>
                </a:solidFill>
                <a:effectLst/>
              </a:rPr>
              <a:t> залегание стратифицированных вулканических образований</a:t>
            </a:r>
          </a:p>
        </p:txBody>
      </p:sp>
      <p:grpSp>
        <p:nvGrpSpPr>
          <p:cNvPr id="2" name="Group 26"/>
          <p:cNvGrpSpPr>
            <a:grpSpLocks/>
          </p:cNvGrpSpPr>
          <p:nvPr/>
        </p:nvGrpSpPr>
        <p:grpSpPr bwMode="auto">
          <a:xfrm>
            <a:off x="206375" y="5383213"/>
            <a:ext cx="2879725" cy="766762"/>
            <a:chOff x="158" y="1314"/>
            <a:chExt cx="1814" cy="483"/>
          </a:xfrm>
        </p:grpSpPr>
        <p:sp>
          <p:nvSpPr>
            <p:cNvPr id="22543" name="Line 13"/>
            <p:cNvSpPr>
              <a:spLocks noChangeShapeType="1"/>
            </p:cNvSpPr>
            <p:nvPr/>
          </p:nvSpPr>
          <p:spPr bwMode="auto">
            <a:xfrm>
              <a:off x="294" y="1797"/>
              <a:ext cx="1678" cy="0"/>
            </a:xfrm>
            <a:prstGeom prst="line">
              <a:avLst/>
            </a:prstGeom>
            <a:noFill/>
            <a:ln w="28575">
              <a:solidFill>
                <a:srgbClr val="0000FF"/>
              </a:solidFill>
              <a:round/>
              <a:headEnd/>
              <a:tailEnd/>
            </a:ln>
          </p:spPr>
          <p:txBody>
            <a:bodyPr/>
            <a:lstStyle/>
            <a:p>
              <a:endParaRPr lang="ru-RU"/>
            </a:p>
          </p:txBody>
        </p:sp>
        <p:sp>
          <p:nvSpPr>
            <p:cNvPr id="22544" name="Line 14"/>
            <p:cNvSpPr>
              <a:spLocks noChangeShapeType="1"/>
            </p:cNvSpPr>
            <p:nvPr/>
          </p:nvSpPr>
          <p:spPr bwMode="auto">
            <a:xfrm rot="-2100000">
              <a:off x="158" y="1314"/>
              <a:ext cx="1678" cy="0"/>
            </a:xfrm>
            <a:prstGeom prst="line">
              <a:avLst/>
            </a:prstGeom>
            <a:noFill/>
            <a:ln w="28575">
              <a:solidFill>
                <a:srgbClr val="0000FF"/>
              </a:solidFill>
              <a:round/>
              <a:headEnd/>
              <a:tailEnd/>
            </a:ln>
          </p:spPr>
          <p:txBody>
            <a:bodyPr/>
            <a:lstStyle/>
            <a:p>
              <a:endParaRPr lang="ru-RU"/>
            </a:p>
          </p:txBody>
        </p:sp>
        <p:sp>
          <p:nvSpPr>
            <p:cNvPr id="22545" name="Text Box 15"/>
            <p:cNvSpPr txBox="1">
              <a:spLocks noChangeArrowheads="1"/>
            </p:cNvSpPr>
            <p:nvPr/>
          </p:nvSpPr>
          <p:spPr bwMode="auto">
            <a:xfrm>
              <a:off x="249" y="1411"/>
              <a:ext cx="394" cy="250"/>
            </a:xfrm>
            <a:prstGeom prst="rect">
              <a:avLst/>
            </a:prstGeom>
            <a:noFill/>
            <a:ln w="19050">
              <a:noFill/>
              <a:miter lim="800000"/>
              <a:headEnd/>
              <a:tailEnd/>
            </a:ln>
          </p:spPr>
          <p:txBody>
            <a:bodyPr wrap="none">
              <a:spAutoFit/>
            </a:bodyPr>
            <a:lstStyle/>
            <a:p>
              <a:pPr algn="l"/>
              <a:r>
                <a:rPr lang="ru-RU" sz="2000" b="0">
                  <a:solidFill>
                    <a:srgbClr val="000000"/>
                  </a:solidFill>
                  <a:latin typeface="Arial Black" pitchFamily="34" charset="0"/>
                </a:rPr>
                <a:t>35</a:t>
              </a:r>
              <a:r>
                <a:rPr lang="en-US" sz="2000" b="0">
                  <a:solidFill>
                    <a:srgbClr val="000000"/>
                  </a:solidFill>
                  <a:latin typeface="Arial Black" pitchFamily="34" charset="0"/>
                </a:rPr>
                <a:t>º</a:t>
              </a:r>
            </a:p>
          </p:txBody>
        </p:sp>
      </p:grpSp>
      <p:pic>
        <p:nvPicPr>
          <p:cNvPr id="22534" name="Picture 21" descr="Первично наклонные слои вулканитов 1"/>
          <p:cNvPicPr>
            <a:picLocks noChangeAspect="1" noChangeArrowheads="1"/>
          </p:cNvPicPr>
          <p:nvPr/>
        </p:nvPicPr>
        <p:blipFill>
          <a:blip r:embed="rId3" cstate="print"/>
          <a:srcRect/>
          <a:stretch>
            <a:fillRect/>
          </a:stretch>
        </p:blipFill>
        <p:spPr bwMode="auto">
          <a:xfrm>
            <a:off x="4572000" y="2781300"/>
            <a:ext cx="4464050" cy="3344863"/>
          </a:xfrm>
          <a:prstGeom prst="rect">
            <a:avLst/>
          </a:prstGeom>
          <a:noFill/>
          <a:ln w="12700">
            <a:solidFill>
              <a:srgbClr val="000000"/>
            </a:solidFill>
            <a:miter lim="800000"/>
            <a:headEnd/>
            <a:tailEnd/>
          </a:ln>
        </p:spPr>
      </p:pic>
      <p:grpSp>
        <p:nvGrpSpPr>
          <p:cNvPr id="3" name="Group 22"/>
          <p:cNvGrpSpPr>
            <a:grpSpLocks/>
          </p:cNvGrpSpPr>
          <p:nvPr/>
        </p:nvGrpSpPr>
        <p:grpSpPr bwMode="auto">
          <a:xfrm>
            <a:off x="5651500" y="3754438"/>
            <a:ext cx="2879725" cy="647700"/>
            <a:chOff x="1973" y="2523"/>
            <a:chExt cx="1814" cy="408"/>
          </a:xfrm>
        </p:grpSpPr>
        <p:sp>
          <p:nvSpPr>
            <p:cNvPr id="22540" name="Line 23"/>
            <p:cNvSpPr>
              <a:spLocks noChangeShapeType="1"/>
            </p:cNvSpPr>
            <p:nvPr/>
          </p:nvSpPr>
          <p:spPr bwMode="auto">
            <a:xfrm>
              <a:off x="2109" y="2931"/>
              <a:ext cx="1678" cy="0"/>
            </a:xfrm>
            <a:prstGeom prst="line">
              <a:avLst/>
            </a:prstGeom>
            <a:noFill/>
            <a:ln w="28575">
              <a:solidFill>
                <a:schemeClr val="tx1"/>
              </a:solidFill>
              <a:round/>
              <a:headEnd/>
              <a:tailEnd/>
            </a:ln>
          </p:spPr>
          <p:txBody>
            <a:bodyPr/>
            <a:lstStyle/>
            <a:p>
              <a:endParaRPr lang="ru-RU"/>
            </a:p>
          </p:txBody>
        </p:sp>
        <p:sp>
          <p:nvSpPr>
            <p:cNvPr id="22541" name="Line 24"/>
            <p:cNvSpPr>
              <a:spLocks noChangeShapeType="1"/>
            </p:cNvSpPr>
            <p:nvPr/>
          </p:nvSpPr>
          <p:spPr bwMode="auto">
            <a:xfrm rot="-1800000">
              <a:off x="1973" y="2523"/>
              <a:ext cx="1678" cy="0"/>
            </a:xfrm>
            <a:prstGeom prst="line">
              <a:avLst/>
            </a:prstGeom>
            <a:noFill/>
            <a:ln w="28575">
              <a:solidFill>
                <a:schemeClr val="tx1"/>
              </a:solidFill>
              <a:round/>
              <a:headEnd/>
              <a:tailEnd/>
            </a:ln>
          </p:spPr>
          <p:txBody>
            <a:bodyPr/>
            <a:lstStyle/>
            <a:p>
              <a:endParaRPr lang="ru-RU"/>
            </a:p>
          </p:txBody>
        </p:sp>
        <p:sp>
          <p:nvSpPr>
            <p:cNvPr id="22542" name="Text Box 25"/>
            <p:cNvSpPr txBox="1">
              <a:spLocks noChangeArrowheads="1"/>
            </p:cNvSpPr>
            <p:nvPr/>
          </p:nvSpPr>
          <p:spPr bwMode="auto">
            <a:xfrm>
              <a:off x="2595" y="2655"/>
              <a:ext cx="394" cy="250"/>
            </a:xfrm>
            <a:prstGeom prst="rect">
              <a:avLst/>
            </a:prstGeom>
            <a:noFill/>
            <a:ln w="19050">
              <a:noFill/>
              <a:miter lim="800000"/>
              <a:headEnd/>
              <a:tailEnd/>
            </a:ln>
          </p:spPr>
          <p:txBody>
            <a:bodyPr wrap="none">
              <a:spAutoFit/>
            </a:bodyPr>
            <a:lstStyle/>
            <a:p>
              <a:pPr algn="l"/>
              <a:r>
                <a:rPr lang="ru-RU" sz="2000" b="0">
                  <a:latin typeface="Arial Black" pitchFamily="34" charset="0"/>
                </a:rPr>
                <a:t>30</a:t>
              </a:r>
              <a:r>
                <a:rPr lang="en-US" sz="2000" b="0">
                  <a:latin typeface="Arial Black" pitchFamily="34" charset="0"/>
                </a:rPr>
                <a:t>º</a:t>
              </a:r>
            </a:p>
          </p:txBody>
        </p:sp>
      </p:grpSp>
      <p:sp>
        <p:nvSpPr>
          <p:cNvPr id="22536" name="Text Box 27"/>
          <p:cNvSpPr txBox="1">
            <a:spLocks noChangeArrowheads="1"/>
          </p:cNvSpPr>
          <p:nvPr/>
        </p:nvSpPr>
        <p:spPr bwMode="auto">
          <a:xfrm>
            <a:off x="5508625" y="5910263"/>
            <a:ext cx="2881313" cy="815975"/>
          </a:xfrm>
          <a:prstGeom prst="rect">
            <a:avLst/>
          </a:prstGeom>
          <a:solidFill>
            <a:srgbClr val="EAEAEA"/>
          </a:solidFill>
          <a:ln w="12700" algn="ctr">
            <a:solidFill>
              <a:srgbClr val="000000"/>
            </a:solidFill>
            <a:miter lim="800000"/>
            <a:headEnd/>
            <a:tailEnd/>
          </a:ln>
        </p:spPr>
        <p:txBody>
          <a:bodyPr lIns="54000" tIns="10800" rIns="54000" bIns="10800">
            <a:spAutoFit/>
          </a:bodyPr>
          <a:lstStyle/>
          <a:p>
            <a:pPr>
              <a:lnSpc>
                <a:spcPct val="80000"/>
              </a:lnSpc>
            </a:pPr>
            <a:r>
              <a:rPr lang="ru-RU" sz="1600">
                <a:solidFill>
                  <a:srgbClr val="000000"/>
                </a:solidFill>
              </a:rPr>
              <a:t>Первично наклонное залегание пластов базальтовых туфов в паразитическом кратере вулкана Санторин. Фото А.Г. Кошелева</a:t>
            </a:r>
          </a:p>
        </p:txBody>
      </p:sp>
      <p:pic>
        <p:nvPicPr>
          <p:cNvPr id="22537" name="Picture 28" descr="Вулкано кратер"/>
          <p:cNvPicPr>
            <a:picLocks noChangeAspect="1" noChangeArrowheads="1"/>
          </p:cNvPicPr>
          <p:nvPr/>
        </p:nvPicPr>
        <p:blipFill>
          <a:blip r:embed="rId4" cstate="print">
            <a:lum bright="-12000" contrast="44000"/>
          </a:blip>
          <a:srcRect/>
          <a:stretch>
            <a:fillRect/>
          </a:stretch>
        </p:blipFill>
        <p:spPr bwMode="auto">
          <a:xfrm>
            <a:off x="488950" y="620713"/>
            <a:ext cx="3867150" cy="2900362"/>
          </a:xfrm>
          <a:prstGeom prst="rect">
            <a:avLst/>
          </a:prstGeom>
          <a:noFill/>
          <a:ln w="12700">
            <a:solidFill>
              <a:srgbClr val="000000"/>
            </a:solidFill>
            <a:miter lim="800000"/>
            <a:headEnd/>
            <a:tailEnd/>
          </a:ln>
        </p:spPr>
      </p:pic>
      <p:sp>
        <p:nvSpPr>
          <p:cNvPr id="22538" name="Text Box 29"/>
          <p:cNvSpPr txBox="1">
            <a:spLocks noChangeArrowheads="1"/>
          </p:cNvSpPr>
          <p:nvPr/>
        </p:nvSpPr>
        <p:spPr bwMode="auto">
          <a:xfrm>
            <a:off x="3419475" y="2016125"/>
            <a:ext cx="4321175" cy="620713"/>
          </a:xfrm>
          <a:prstGeom prst="rect">
            <a:avLst/>
          </a:prstGeom>
          <a:solidFill>
            <a:srgbClr val="EAEAEA"/>
          </a:solidFill>
          <a:ln w="12700" algn="ctr">
            <a:solidFill>
              <a:srgbClr val="000000"/>
            </a:solidFill>
            <a:miter lim="800000"/>
            <a:headEnd/>
            <a:tailEnd/>
          </a:ln>
        </p:spPr>
        <p:txBody>
          <a:bodyPr lIns="54000" tIns="10800" rIns="54000" bIns="10800">
            <a:spAutoFit/>
          </a:bodyPr>
          <a:lstStyle/>
          <a:p>
            <a:pPr algn="l">
              <a:lnSpc>
                <a:spcPct val="80000"/>
              </a:lnSpc>
            </a:pPr>
            <a:r>
              <a:rPr lang="ru-RU" sz="1600">
                <a:solidFill>
                  <a:srgbClr val="000000"/>
                </a:solidFill>
              </a:rPr>
              <a:t>Вулкан Вулкано. Пласты риолитовых туфов имеют первично наклонное залегание на склонах, но лежат горизонтально внутри кратера</a:t>
            </a:r>
          </a:p>
        </p:txBody>
      </p:sp>
      <p:sp>
        <p:nvSpPr>
          <p:cNvPr id="22539" name="Text Box 30"/>
          <p:cNvSpPr txBox="1">
            <a:spLocks noChangeArrowheads="1"/>
          </p:cNvSpPr>
          <p:nvPr/>
        </p:nvSpPr>
        <p:spPr bwMode="auto">
          <a:xfrm>
            <a:off x="4427538" y="687388"/>
            <a:ext cx="4716462" cy="1228725"/>
          </a:xfrm>
          <a:prstGeom prst="rect">
            <a:avLst/>
          </a:prstGeom>
          <a:noFill/>
          <a:ln w="9525">
            <a:noFill/>
            <a:miter lim="800000"/>
            <a:headEnd/>
            <a:tailEnd/>
          </a:ln>
        </p:spPr>
        <p:txBody>
          <a:bodyPr>
            <a:spAutoFit/>
          </a:bodyPr>
          <a:lstStyle/>
          <a:p>
            <a:pPr algn="l">
              <a:lnSpc>
                <a:spcPct val="85000"/>
              </a:lnSpc>
              <a:spcBef>
                <a:spcPct val="50000"/>
              </a:spcBef>
            </a:pPr>
            <a:r>
              <a:rPr lang="ru-RU" b="0">
                <a:solidFill>
                  <a:srgbClr val="000000"/>
                </a:solidFill>
              </a:rPr>
              <a:t>На склонах вулканов наклонно залегают не только лавовые потоки, но и слои туфов. Первичные углы падения достигают 30–35</a:t>
            </a:r>
            <a:r>
              <a:rPr lang="ru-RU" b="0">
                <a:solidFill>
                  <a:srgbClr val="000000"/>
                </a:solidFill>
                <a:sym typeface="Symbol" pitchFamily="18" charset="2"/>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5" descr="Вулкан Вулканелло"/>
          <p:cNvPicPr>
            <a:picLocks noChangeAspect="1" noChangeArrowheads="1"/>
          </p:cNvPicPr>
          <p:nvPr/>
        </p:nvPicPr>
        <p:blipFill>
          <a:blip r:embed="rId2" cstate="print">
            <a:lum bright="-10000" contrast="50000"/>
          </a:blip>
          <a:srcRect/>
          <a:stretch>
            <a:fillRect/>
          </a:stretch>
        </p:blipFill>
        <p:spPr bwMode="auto">
          <a:xfrm>
            <a:off x="2341563" y="2397125"/>
            <a:ext cx="6767512" cy="4416425"/>
          </a:xfrm>
          <a:prstGeom prst="rect">
            <a:avLst/>
          </a:prstGeom>
          <a:noFill/>
          <a:ln w="12700" algn="ctr">
            <a:solidFill>
              <a:srgbClr val="000000"/>
            </a:solidFill>
            <a:miter lim="800000"/>
            <a:headEnd/>
            <a:tailEnd/>
          </a:ln>
        </p:spPr>
      </p:pic>
      <p:sp>
        <p:nvSpPr>
          <p:cNvPr id="23555" name="Text Box 4"/>
          <p:cNvSpPr txBox="1">
            <a:spLocks noChangeArrowheads="1"/>
          </p:cNvSpPr>
          <p:nvPr/>
        </p:nvSpPr>
        <p:spPr bwMode="auto">
          <a:xfrm>
            <a:off x="5940425" y="2060575"/>
            <a:ext cx="2160588" cy="620713"/>
          </a:xfrm>
          <a:prstGeom prst="rect">
            <a:avLst/>
          </a:prstGeom>
          <a:solidFill>
            <a:srgbClr val="EAEAEA"/>
          </a:solidFill>
          <a:ln w="12700" algn="ctr">
            <a:solidFill>
              <a:srgbClr val="000000"/>
            </a:solidFill>
            <a:miter lim="800000"/>
            <a:headEnd/>
            <a:tailEnd/>
          </a:ln>
        </p:spPr>
        <p:txBody>
          <a:bodyPr lIns="54000" tIns="10800" rIns="54000" bIns="10800">
            <a:spAutoFit/>
          </a:bodyPr>
          <a:lstStyle/>
          <a:p>
            <a:pPr>
              <a:lnSpc>
                <a:spcPct val="80000"/>
              </a:lnSpc>
            </a:pPr>
            <a:r>
              <a:rPr lang="ru-RU" sz="1600">
                <a:solidFill>
                  <a:srgbClr val="000000"/>
                </a:solidFill>
              </a:rPr>
              <a:t>Паразитический кратер вулкана Вулкано – </a:t>
            </a:r>
          </a:p>
          <a:p>
            <a:pPr>
              <a:lnSpc>
                <a:spcPct val="80000"/>
              </a:lnSpc>
            </a:pPr>
            <a:r>
              <a:rPr lang="ru-RU" sz="1600">
                <a:solidFill>
                  <a:srgbClr val="000000"/>
                </a:solidFill>
              </a:rPr>
              <a:t>вулкан Вулканелло</a:t>
            </a:r>
          </a:p>
        </p:txBody>
      </p:sp>
      <p:sp>
        <p:nvSpPr>
          <p:cNvPr id="23556" name="AutoShape 6"/>
          <p:cNvSpPr>
            <a:spLocks noChangeArrowheads="1"/>
          </p:cNvSpPr>
          <p:nvPr/>
        </p:nvSpPr>
        <p:spPr bwMode="auto">
          <a:xfrm rot="5400000">
            <a:off x="6229350" y="3355975"/>
            <a:ext cx="1511300" cy="215900"/>
          </a:xfrm>
          <a:custGeom>
            <a:avLst/>
            <a:gdLst>
              <a:gd name="T0" fmla="*/ 79306523 w 21600"/>
              <a:gd name="T1" fmla="*/ 0 h 21600"/>
              <a:gd name="T2" fmla="*/ 0 w 21600"/>
              <a:gd name="T3" fmla="*/ 1079000 h 21600"/>
              <a:gd name="T4" fmla="*/ 79306523 w 21600"/>
              <a:gd name="T5" fmla="*/ 2158000 h 21600"/>
              <a:gd name="T6" fmla="*/ 105742019 w 21600"/>
              <a:gd name="T7" fmla="*/ 10790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69696"/>
          </a:solidFill>
          <a:ln w="9525">
            <a:solidFill>
              <a:schemeClr val="tx1"/>
            </a:solidFill>
            <a:miter lim="800000"/>
            <a:headEnd/>
            <a:tailEnd/>
          </a:ln>
        </p:spPr>
        <p:txBody>
          <a:bodyPr wrap="none" anchor="ctr"/>
          <a:lstStyle/>
          <a:p>
            <a:endParaRPr lang="ru-RU"/>
          </a:p>
        </p:txBody>
      </p:sp>
      <p:sp>
        <p:nvSpPr>
          <p:cNvPr id="23557" name="Text Box 8"/>
          <p:cNvSpPr txBox="1">
            <a:spLocks noChangeArrowheads="1"/>
          </p:cNvSpPr>
          <p:nvPr/>
        </p:nvSpPr>
        <p:spPr bwMode="auto">
          <a:xfrm>
            <a:off x="87313" y="60325"/>
            <a:ext cx="9056687" cy="1165225"/>
          </a:xfrm>
          <a:prstGeom prst="rect">
            <a:avLst/>
          </a:prstGeom>
          <a:noFill/>
          <a:ln w="9525">
            <a:noFill/>
            <a:miter lim="800000"/>
            <a:headEnd/>
            <a:tailEnd/>
          </a:ln>
        </p:spPr>
        <p:txBody>
          <a:bodyPr>
            <a:spAutoFit/>
          </a:bodyPr>
          <a:lstStyle/>
          <a:p>
            <a:pPr algn="l">
              <a:lnSpc>
                <a:spcPct val="80000"/>
              </a:lnSpc>
            </a:pPr>
            <a:r>
              <a:rPr lang="ru-RU" b="0" dirty="0">
                <a:solidFill>
                  <a:srgbClr val="000000"/>
                </a:solidFill>
              </a:rPr>
              <a:t>Паразитические кратеры возникают на склонах вулканов, а в разрезе их можно спутать с несогласно залегающими толщами! Поэтому иногда выделяют особый тип несогласия "</a:t>
            </a:r>
            <a:r>
              <a:rPr lang="ru-RU" dirty="0">
                <a:solidFill>
                  <a:srgbClr val="000000"/>
                </a:solidFill>
                <a:latin typeface="Arial" charset="0"/>
              </a:rPr>
              <a:t>вулканическое</a:t>
            </a:r>
            <a:r>
              <a:rPr lang="ru-RU" b="0" dirty="0">
                <a:solidFill>
                  <a:srgbClr val="000000"/>
                </a:solidFill>
              </a:rPr>
              <a:t>", подразумевая, что несогласие это чисто формальное, без существенного перерыва</a:t>
            </a:r>
          </a:p>
        </p:txBody>
      </p:sp>
      <p:pic>
        <p:nvPicPr>
          <p:cNvPr id="23558" name="Picture 9" descr="Вулкан Вулкано"/>
          <p:cNvPicPr>
            <a:picLocks noChangeAspect="1" noChangeArrowheads="1"/>
          </p:cNvPicPr>
          <p:nvPr/>
        </p:nvPicPr>
        <p:blipFill>
          <a:blip r:embed="rId3" cstate="print"/>
          <a:srcRect/>
          <a:stretch>
            <a:fillRect/>
          </a:stretch>
        </p:blipFill>
        <p:spPr bwMode="auto">
          <a:xfrm>
            <a:off x="107950" y="1341438"/>
            <a:ext cx="3384550" cy="1952625"/>
          </a:xfrm>
          <a:prstGeom prst="rect">
            <a:avLst/>
          </a:prstGeom>
          <a:noFill/>
          <a:ln w="9525">
            <a:solidFill>
              <a:srgbClr val="000000"/>
            </a:solidFill>
            <a:miter lim="800000"/>
            <a:headEnd/>
            <a:tailEnd/>
          </a:ln>
        </p:spPr>
      </p:pic>
      <p:sp>
        <p:nvSpPr>
          <p:cNvPr id="23559" name="Text Box 10"/>
          <p:cNvSpPr txBox="1">
            <a:spLocks noChangeArrowheads="1"/>
          </p:cNvSpPr>
          <p:nvPr/>
        </p:nvSpPr>
        <p:spPr bwMode="auto">
          <a:xfrm>
            <a:off x="468313" y="2854325"/>
            <a:ext cx="828675" cy="230188"/>
          </a:xfrm>
          <a:prstGeom prst="rect">
            <a:avLst/>
          </a:prstGeom>
          <a:solidFill>
            <a:srgbClr val="EAEAEA"/>
          </a:solidFill>
          <a:ln w="12700" algn="ctr">
            <a:solidFill>
              <a:srgbClr val="000000"/>
            </a:solidFill>
            <a:miter lim="800000"/>
            <a:headEnd/>
            <a:tailEnd/>
          </a:ln>
        </p:spPr>
        <p:txBody>
          <a:bodyPr lIns="54000" tIns="10800" rIns="54000" bIns="10800">
            <a:spAutoFit/>
          </a:bodyPr>
          <a:lstStyle/>
          <a:p>
            <a:pPr algn="r">
              <a:lnSpc>
                <a:spcPct val="80000"/>
              </a:lnSpc>
            </a:pPr>
            <a:r>
              <a:rPr lang="ru-RU" sz="1600">
                <a:solidFill>
                  <a:srgbClr val="000000"/>
                </a:solidFill>
              </a:rPr>
              <a:t>Вулкано</a:t>
            </a:r>
          </a:p>
        </p:txBody>
      </p:sp>
      <p:sp>
        <p:nvSpPr>
          <p:cNvPr id="23560" name="Text Box 11"/>
          <p:cNvSpPr txBox="1">
            <a:spLocks noChangeArrowheads="1"/>
          </p:cNvSpPr>
          <p:nvPr/>
        </p:nvSpPr>
        <p:spPr bwMode="auto">
          <a:xfrm>
            <a:off x="1763713" y="2206625"/>
            <a:ext cx="1079500" cy="230188"/>
          </a:xfrm>
          <a:prstGeom prst="rect">
            <a:avLst/>
          </a:prstGeom>
          <a:solidFill>
            <a:srgbClr val="EAEAEA"/>
          </a:solidFill>
          <a:ln w="12700" algn="ctr">
            <a:solidFill>
              <a:srgbClr val="000000"/>
            </a:solidFill>
            <a:miter lim="800000"/>
            <a:headEnd/>
            <a:tailEnd/>
          </a:ln>
        </p:spPr>
        <p:txBody>
          <a:bodyPr lIns="18000" tIns="10800" rIns="18000" bIns="10800">
            <a:spAutoFit/>
          </a:bodyPr>
          <a:lstStyle/>
          <a:p>
            <a:pPr algn="l">
              <a:lnSpc>
                <a:spcPct val="80000"/>
              </a:lnSpc>
            </a:pPr>
            <a:r>
              <a:rPr lang="ru-RU" sz="1600">
                <a:solidFill>
                  <a:srgbClr val="000000"/>
                </a:solidFill>
              </a:rPr>
              <a:t>Вулканелло</a:t>
            </a:r>
          </a:p>
        </p:txBody>
      </p:sp>
      <p:sp>
        <p:nvSpPr>
          <p:cNvPr id="23561" name="Freeform 12"/>
          <p:cNvSpPr>
            <a:spLocks/>
          </p:cNvSpPr>
          <p:nvPr/>
        </p:nvSpPr>
        <p:spPr bwMode="auto">
          <a:xfrm>
            <a:off x="1292225" y="2687638"/>
            <a:ext cx="261938" cy="280987"/>
          </a:xfrm>
          <a:custGeom>
            <a:avLst/>
            <a:gdLst>
              <a:gd name="T0" fmla="*/ 0 w 165"/>
              <a:gd name="T1" fmla="*/ 280987 h 177"/>
              <a:gd name="T2" fmla="*/ 261938 w 165"/>
              <a:gd name="T3" fmla="*/ 0 h 177"/>
              <a:gd name="T4" fmla="*/ 0 60000 65536"/>
              <a:gd name="T5" fmla="*/ 0 60000 65536"/>
              <a:gd name="T6" fmla="*/ 0 w 165"/>
              <a:gd name="T7" fmla="*/ 0 h 177"/>
              <a:gd name="T8" fmla="*/ 165 w 165"/>
              <a:gd name="T9" fmla="*/ 177 h 177"/>
            </a:gdLst>
            <a:ahLst/>
            <a:cxnLst>
              <a:cxn ang="T4">
                <a:pos x="T0" y="T1"/>
              </a:cxn>
              <a:cxn ang="T5">
                <a:pos x="T2" y="T3"/>
              </a:cxn>
            </a:cxnLst>
            <a:rect l="T6" t="T7" r="T8" b="T9"/>
            <a:pathLst>
              <a:path w="165" h="177">
                <a:moveTo>
                  <a:pt x="0" y="177"/>
                </a:moveTo>
                <a:lnTo>
                  <a:pt x="165" y="0"/>
                </a:lnTo>
              </a:path>
            </a:pathLst>
          </a:custGeom>
          <a:noFill/>
          <a:ln w="9525">
            <a:solidFill>
              <a:srgbClr val="000000"/>
            </a:solidFill>
            <a:round/>
            <a:headEnd type="none" w="med" len="med"/>
            <a:tailEnd type="triangle" w="med" len="med"/>
          </a:ln>
        </p:spPr>
        <p:txBody>
          <a:bodyPr/>
          <a:lstStyle/>
          <a:p>
            <a:endParaRPr lang="ru-RU"/>
          </a:p>
        </p:txBody>
      </p:sp>
      <p:sp>
        <p:nvSpPr>
          <p:cNvPr id="23562" name="Freeform 13"/>
          <p:cNvSpPr>
            <a:spLocks/>
          </p:cNvSpPr>
          <p:nvPr/>
        </p:nvSpPr>
        <p:spPr bwMode="auto">
          <a:xfrm>
            <a:off x="1539875" y="2330450"/>
            <a:ext cx="228600" cy="146050"/>
          </a:xfrm>
          <a:custGeom>
            <a:avLst/>
            <a:gdLst>
              <a:gd name="T0" fmla="*/ 228600 w 144"/>
              <a:gd name="T1" fmla="*/ 0 h 92"/>
              <a:gd name="T2" fmla="*/ 0 w 144"/>
              <a:gd name="T3" fmla="*/ 146050 h 92"/>
              <a:gd name="T4" fmla="*/ 0 60000 65536"/>
              <a:gd name="T5" fmla="*/ 0 60000 65536"/>
              <a:gd name="T6" fmla="*/ 0 w 144"/>
              <a:gd name="T7" fmla="*/ 0 h 92"/>
              <a:gd name="T8" fmla="*/ 144 w 144"/>
              <a:gd name="T9" fmla="*/ 92 h 92"/>
            </a:gdLst>
            <a:ahLst/>
            <a:cxnLst>
              <a:cxn ang="T4">
                <a:pos x="T0" y="T1"/>
              </a:cxn>
              <a:cxn ang="T5">
                <a:pos x="T2" y="T3"/>
              </a:cxn>
            </a:cxnLst>
            <a:rect l="T6" t="T7" r="T8" b="T9"/>
            <a:pathLst>
              <a:path w="144" h="92">
                <a:moveTo>
                  <a:pt x="144" y="0"/>
                </a:moveTo>
                <a:lnTo>
                  <a:pt x="0" y="92"/>
                </a:lnTo>
              </a:path>
            </a:pathLst>
          </a:custGeom>
          <a:noFill/>
          <a:ln w="9525">
            <a:solidFill>
              <a:srgbClr val="000000"/>
            </a:solidFill>
            <a:round/>
            <a:headEnd type="none" w="med" len="med"/>
            <a:tailEnd type="triangle" w="med" len="med"/>
          </a:ln>
        </p:spPr>
        <p:txBody>
          <a:bodyPr/>
          <a:lstStyle/>
          <a:p>
            <a:endParaRPr lang="ru-RU"/>
          </a:p>
        </p:txBody>
      </p:sp>
      <p:sp>
        <p:nvSpPr>
          <p:cNvPr id="23563" name="Text Box 14"/>
          <p:cNvSpPr txBox="1">
            <a:spLocks noChangeArrowheads="1"/>
          </p:cNvSpPr>
          <p:nvPr/>
        </p:nvSpPr>
        <p:spPr bwMode="auto">
          <a:xfrm>
            <a:off x="179388" y="4292600"/>
            <a:ext cx="1871662" cy="1477328"/>
          </a:xfrm>
          <a:prstGeom prst="rect">
            <a:avLst/>
          </a:prstGeom>
          <a:solidFill>
            <a:schemeClr val="tx1"/>
          </a:solidFill>
          <a:ln w="38100" cmpd="dbl" algn="ctr">
            <a:solidFill>
              <a:srgbClr val="000000"/>
            </a:solidFill>
            <a:miter lim="800000"/>
            <a:headEnd/>
            <a:tailEnd/>
          </a:ln>
        </p:spPr>
        <p:txBody>
          <a:bodyPr lIns="18000" rIns="18000">
            <a:spAutoFit/>
          </a:bodyPr>
          <a:lstStyle/>
          <a:p>
            <a:pPr>
              <a:lnSpc>
                <a:spcPct val="75000"/>
              </a:lnSpc>
            </a:pPr>
            <a:r>
              <a:rPr lang="en-US" sz="2000" dirty="0">
                <a:solidFill>
                  <a:srgbClr val="C00000"/>
                </a:solidFill>
                <a:latin typeface="Arial" charset="0"/>
              </a:rPr>
              <a:t>NB!</a:t>
            </a:r>
            <a:r>
              <a:rPr lang="en-US" sz="2000" dirty="0">
                <a:solidFill>
                  <a:srgbClr val="C00000"/>
                </a:solidFill>
              </a:rPr>
              <a:t> </a:t>
            </a:r>
            <a:endParaRPr lang="en-US" sz="2000" dirty="0" smtClean="0">
              <a:solidFill>
                <a:srgbClr val="C00000"/>
              </a:solidFill>
            </a:endParaRPr>
          </a:p>
          <a:p>
            <a:pPr>
              <a:lnSpc>
                <a:spcPct val="75000"/>
              </a:lnSpc>
            </a:pPr>
            <a:r>
              <a:rPr lang="ru-RU" sz="2000" dirty="0" smtClean="0">
                <a:solidFill>
                  <a:srgbClr val="000000"/>
                </a:solidFill>
              </a:rPr>
              <a:t>Население </a:t>
            </a:r>
            <a:r>
              <a:rPr lang="ru-RU" sz="2000" dirty="0">
                <a:solidFill>
                  <a:srgbClr val="000000"/>
                </a:solidFill>
              </a:rPr>
              <a:t>острова живет "на вулкане" </a:t>
            </a:r>
          </a:p>
          <a:p>
            <a:pPr>
              <a:lnSpc>
                <a:spcPct val="75000"/>
              </a:lnSpc>
            </a:pPr>
            <a:r>
              <a:rPr lang="ru-RU" sz="2000" dirty="0">
                <a:solidFill>
                  <a:srgbClr val="000000"/>
                </a:solidFill>
              </a:rPr>
              <a:t>во всех трех смыслах!</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2" descr="Этна Лавовый поток начало"/>
          <p:cNvPicPr>
            <a:picLocks noChangeAspect="1" noChangeArrowheads="1"/>
          </p:cNvPicPr>
          <p:nvPr/>
        </p:nvPicPr>
        <p:blipFill>
          <a:blip r:embed="rId2" cstate="print">
            <a:lum bright="-12000" contrast="42000"/>
          </a:blip>
          <a:srcRect/>
          <a:stretch>
            <a:fillRect/>
          </a:stretch>
        </p:blipFill>
        <p:spPr bwMode="auto">
          <a:xfrm>
            <a:off x="322263" y="620713"/>
            <a:ext cx="8281987" cy="6196012"/>
          </a:xfrm>
          <a:prstGeom prst="rect">
            <a:avLst/>
          </a:prstGeom>
          <a:noFill/>
          <a:ln w="12700" algn="ctr">
            <a:solidFill>
              <a:srgbClr val="000000"/>
            </a:solidFill>
            <a:miter lim="800000"/>
            <a:headEnd/>
            <a:tailEnd/>
          </a:ln>
        </p:spPr>
      </p:pic>
      <p:sp>
        <p:nvSpPr>
          <p:cNvPr id="721923" name="Rectangle 3"/>
          <p:cNvSpPr>
            <a:spLocks noGrp="1" noChangeArrowheads="1"/>
          </p:cNvSpPr>
          <p:nvPr>
            <p:ph type="title"/>
          </p:nvPr>
        </p:nvSpPr>
        <p:spPr>
          <a:xfrm>
            <a:off x="0" y="58738"/>
            <a:ext cx="3348038" cy="417512"/>
          </a:xfrm>
        </p:spPr>
        <p:txBody>
          <a:bodyPr/>
          <a:lstStyle/>
          <a:p>
            <a:pPr algn="l" eaLnBrk="1" hangingPunct="1">
              <a:defRPr/>
            </a:pPr>
            <a:r>
              <a:rPr lang="ru-RU" sz="2800" b="1" i="1" u="sng" smtClean="0">
                <a:solidFill>
                  <a:srgbClr val="000000"/>
                </a:solidFill>
                <a:effectLst>
                  <a:outerShdw blurRad="38100" dist="38100" dir="2700000" algn="tl">
                    <a:srgbClr val="FFFFFF"/>
                  </a:outerShdw>
                </a:effectLst>
              </a:rPr>
              <a:t>Лавовые потоки</a:t>
            </a:r>
          </a:p>
        </p:txBody>
      </p:sp>
      <p:sp>
        <p:nvSpPr>
          <p:cNvPr id="24580" name="Text Box 4"/>
          <p:cNvSpPr txBox="1">
            <a:spLocks noChangeArrowheads="1"/>
          </p:cNvSpPr>
          <p:nvPr/>
        </p:nvSpPr>
        <p:spPr bwMode="auto">
          <a:xfrm>
            <a:off x="5508625" y="404813"/>
            <a:ext cx="3419475" cy="415925"/>
          </a:xfrm>
          <a:prstGeom prst="rect">
            <a:avLst/>
          </a:prstGeom>
          <a:solidFill>
            <a:srgbClr val="EAEAEA"/>
          </a:solidFill>
          <a:ln w="12700" algn="ctr">
            <a:solidFill>
              <a:srgbClr val="000000"/>
            </a:solidFill>
            <a:miter lim="800000"/>
            <a:headEnd/>
            <a:tailEnd/>
          </a:ln>
        </p:spPr>
        <p:txBody>
          <a:bodyPr lIns="54000" tIns="10800" rIns="54000" bIns="10800">
            <a:spAutoFit/>
          </a:bodyPr>
          <a:lstStyle/>
          <a:p>
            <a:pPr algn="r">
              <a:lnSpc>
                <a:spcPct val="80000"/>
              </a:lnSpc>
            </a:pPr>
            <a:r>
              <a:rPr lang="ru-RU" sz="1600">
                <a:solidFill>
                  <a:srgbClr val="000000"/>
                </a:solidFill>
              </a:rPr>
              <a:t>Потоки базальтовых лавовых брекчий паразитического кратера. Вулкан Этна</a:t>
            </a:r>
          </a:p>
        </p:txBody>
      </p:sp>
      <p:sp>
        <p:nvSpPr>
          <p:cNvPr id="24581" name="Text Box 5"/>
          <p:cNvSpPr txBox="1">
            <a:spLocks noChangeArrowheads="1"/>
          </p:cNvSpPr>
          <p:nvPr/>
        </p:nvSpPr>
        <p:spPr bwMode="auto">
          <a:xfrm>
            <a:off x="179388" y="2708275"/>
            <a:ext cx="1441450" cy="230188"/>
          </a:xfrm>
          <a:prstGeom prst="rect">
            <a:avLst/>
          </a:prstGeom>
          <a:solidFill>
            <a:srgbClr val="EAEAEA"/>
          </a:solidFill>
          <a:ln w="12700" algn="ctr">
            <a:solidFill>
              <a:srgbClr val="000000"/>
            </a:solidFill>
            <a:miter lim="800000"/>
            <a:headEnd/>
            <a:tailEnd/>
          </a:ln>
        </p:spPr>
        <p:txBody>
          <a:bodyPr lIns="54000" tIns="10800" rIns="54000" bIns="10800">
            <a:spAutoFit/>
          </a:bodyPr>
          <a:lstStyle/>
          <a:p>
            <a:pPr algn="l">
              <a:lnSpc>
                <a:spcPct val="80000"/>
              </a:lnSpc>
            </a:pPr>
            <a:r>
              <a:rPr lang="ru-RU" sz="1600">
                <a:solidFill>
                  <a:srgbClr val="000000"/>
                </a:solidFill>
              </a:rPr>
              <a:t>Правый поток</a:t>
            </a:r>
          </a:p>
        </p:txBody>
      </p:sp>
      <p:sp>
        <p:nvSpPr>
          <p:cNvPr id="24582" name="AutoShape 6"/>
          <p:cNvSpPr>
            <a:spLocks noChangeArrowheads="1"/>
          </p:cNvSpPr>
          <p:nvPr/>
        </p:nvSpPr>
        <p:spPr bwMode="auto">
          <a:xfrm rot="5400000">
            <a:off x="1080294" y="3177381"/>
            <a:ext cx="936625" cy="144463"/>
          </a:xfrm>
          <a:custGeom>
            <a:avLst/>
            <a:gdLst>
              <a:gd name="T0" fmla="*/ 30460649 w 21600"/>
              <a:gd name="T1" fmla="*/ 0 h 21600"/>
              <a:gd name="T2" fmla="*/ 0 w 21600"/>
              <a:gd name="T3" fmla="*/ 483095 h 21600"/>
              <a:gd name="T4" fmla="*/ 30460649 w 21600"/>
              <a:gd name="T5" fmla="*/ 966183 h 21600"/>
              <a:gd name="T6" fmla="*/ 40614181 w 21600"/>
              <a:gd name="T7" fmla="*/ 48309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FF"/>
          </a:solidFill>
          <a:ln w="9525">
            <a:solidFill>
              <a:srgbClr val="000000"/>
            </a:solidFill>
            <a:miter lim="800000"/>
            <a:headEnd/>
            <a:tailEnd/>
          </a:ln>
        </p:spPr>
        <p:txBody>
          <a:bodyPr wrap="none" anchor="ctr"/>
          <a:lstStyle/>
          <a:p>
            <a:endParaRPr lang="ru-RU"/>
          </a:p>
        </p:txBody>
      </p:sp>
      <p:sp>
        <p:nvSpPr>
          <p:cNvPr id="24583" name="Text Box 7"/>
          <p:cNvSpPr txBox="1">
            <a:spLocks noChangeArrowheads="1"/>
          </p:cNvSpPr>
          <p:nvPr/>
        </p:nvSpPr>
        <p:spPr bwMode="auto">
          <a:xfrm>
            <a:off x="7380288" y="2954338"/>
            <a:ext cx="1512887" cy="230187"/>
          </a:xfrm>
          <a:prstGeom prst="rect">
            <a:avLst/>
          </a:prstGeom>
          <a:solidFill>
            <a:srgbClr val="EAEAEA"/>
          </a:solidFill>
          <a:ln w="12700" algn="ctr">
            <a:solidFill>
              <a:srgbClr val="000000"/>
            </a:solidFill>
            <a:miter lim="800000"/>
            <a:headEnd/>
            <a:tailEnd/>
          </a:ln>
        </p:spPr>
        <p:txBody>
          <a:bodyPr lIns="54000" tIns="10800" rIns="54000" bIns="10800">
            <a:spAutoFit/>
          </a:bodyPr>
          <a:lstStyle/>
          <a:p>
            <a:pPr algn="r">
              <a:lnSpc>
                <a:spcPct val="80000"/>
              </a:lnSpc>
            </a:pPr>
            <a:r>
              <a:rPr lang="ru-RU" sz="1600">
                <a:solidFill>
                  <a:srgbClr val="000000"/>
                </a:solidFill>
              </a:rPr>
              <a:t>Левый поток </a:t>
            </a:r>
          </a:p>
        </p:txBody>
      </p:sp>
      <p:sp>
        <p:nvSpPr>
          <p:cNvPr id="24584" name="AutoShape 8"/>
          <p:cNvSpPr>
            <a:spLocks noChangeArrowheads="1"/>
          </p:cNvSpPr>
          <p:nvPr/>
        </p:nvSpPr>
        <p:spPr bwMode="auto">
          <a:xfrm rot="5400000">
            <a:off x="7128669" y="3464719"/>
            <a:ext cx="936625" cy="144463"/>
          </a:xfrm>
          <a:custGeom>
            <a:avLst/>
            <a:gdLst>
              <a:gd name="T0" fmla="*/ 30460649 w 21600"/>
              <a:gd name="T1" fmla="*/ 0 h 21600"/>
              <a:gd name="T2" fmla="*/ 0 w 21600"/>
              <a:gd name="T3" fmla="*/ 483095 h 21600"/>
              <a:gd name="T4" fmla="*/ 30460649 w 21600"/>
              <a:gd name="T5" fmla="*/ 966183 h 21600"/>
              <a:gd name="T6" fmla="*/ 40614181 w 21600"/>
              <a:gd name="T7" fmla="*/ 48309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FF"/>
          </a:solidFill>
          <a:ln w="9525">
            <a:solidFill>
              <a:srgbClr val="000000"/>
            </a:solidFill>
            <a:miter lim="800000"/>
            <a:headEnd/>
            <a:tailEnd/>
          </a:ln>
        </p:spPr>
        <p:txBody>
          <a:bodyPr wrap="none" anchor="ctr"/>
          <a:lstStyle/>
          <a:p>
            <a:endParaRPr lang="ru-RU"/>
          </a:p>
        </p:txBody>
      </p:sp>
      <p:sp>
        <p:nvSpPr>
          <p:cNvPr id="24585" name="Text Box 9"/>
          <p:cNvSpPr txBox="1">
            <a:spLocks noChangeArrowheads="1"/>
          </p:cNvSpPr>
          <p:nvPr/>
        </p:nvSpPr>
        <p:spPr bwMode="auto">
          <a:xfrm>
            <a:off x="684213" y="5516563"/>
            <a:ext cx="2159000" cy="230187"/>
          </a:xfrm>
          <a:prstGeom prst="rect">
            <a:avLst/>
          </a:prstGeom>
          <a:solidFill>
            <a:srgbClr val="EAEAEA"/>
          </a:solidFill>
          <a:ln w="12700" algn="ctr">
            <a:solidFill>
              <a:srgbClr val="000000"/>
            </a:solidFill>
            <a:miter lim="800000"/>
            <a:headEnd/>
            <a:tailEnd/>
          </a:ln>
        </p:spPr>
        <p:txBody>
          <a:bodyPr lIns="54000" tIns="10800" rIns="54000" bIns="10800">
            <a:spAutoFit/>
          </a:bodyPr>
          <a:lstStyle/>
          <a:p>
            <a:pPr algn="l">
              <a:lnSpc>
                <a:spcPct val="80000"/>
              </a:lnSpc>
            </a:pPr>
            <a:r>
              <a:rPr lang="ru-RU" sz="1600">
                <a:solidFill>
                  <a:srgbClr val="000000"/>
                </a:solidFill>
              </a:rPr>
              <a:t>Центральный поток</a:t>
            </a:r>
          </a:p>
        </p:txBody>
      </p:sp>
      <p:sp>
        <p:nvSpPr>
          <p:cNvPr id="24586" name="AutoShape 10"/>
          <p:cNvSpPr>
            <a:spLocks noChangeArrowheads="1"/>
          </p:cNvSpPr>
          <p:nvPr/>
        </p:nvSpPr>
        <p:spPr bwMode="auto">
          <a:xfrm>
            <a:off x="2484438" y="5589588"/>
            <a:ext cx="936625" cy="144462"/>
          </a:xfrm>
          <a:custGeom>
            <a:avLst/>
            <a:gdLst>
              <a:gd name="T0" fmla="*/ 30460649 w 21600"/>
              <a:gd name="T1" fmla="*/ 0 h 21600"/>
              <a:gd name="T2" fmla="*/ 0 w 21600"/>
              <a:gd name="T3" fmla="*/ 483085 h 21600"/>
              <a:gd name="T4" fmla="*/ 30460649 w 21600"/>
              <a:gd name="T5" fmla="*/ 966170 h 21600"/>
              <a:gd name="T6" fmla="*/ 40614181 w 21600"/>
              <a:gd name="T7" fmla="*/ 48308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FF"/>
          </a:solidFill>
          <a:ln w="9525">
            <a:solidFill>
              <a:srgbClr val="000000"/>
            </a:solidFill>
            <a:miter lim="800000"/>
            <a:headEnd/>
            <a:tailEnd/>
          </a:ln>
        </p:spPr>
        <p:txBody>
          <a:bodyPr wrap="none" anchor="ctr"/>
          <a:lstStyle/>
          <a:p>
            <a:endParaRPr lang="ru-RU"/>
          </a:p>
        </p:txBody>
      </p:sp>
      <p:sp>
        <p:nvSpPr>
          <p:cNvPr id="24587" name="Text Box 11"/>
          <p:cNvSpPr txBox="1">
            <a:spLocks noChangeArrowheads="1"/>
          </p:cNvSpPr>
          <p:nvPr/>
        </p:nvSpPr>
        <p:spPr bwMode="auto">
          <a:xfrm>
            <a:off x="900113" y="935038"/>
            <a:ext cx="1511300" cy="425450"/>
          </a:xfrm>
          <a:prstGeom prst="rect">
            <a:avLst/>
          </a:prstGeom>
          <a:solidFill>
            <a:srgbClr val="EAEAEA"/>
          </a:solidFill>
          <a:ln w="12700" algn="ctr">
            <a:solidFill>
              <a:srgbClr val="000000"/>
            </a:solidFill>
            <a:miter lim="800000"/>
            <a:headEnd/>
            <a:tailEnd/>
          </a:ln>
        </p:spPr>
        <p:txBody>
          <a:bodyPr lIns="54000" tIns="10800" rIns="54000" bIns="10800">
            <a:spAutoFit/>
          </a:bodyPr>
          <a:lstStyle/>
          <a:p>
            <a:pPr algn="l">
              <a:lnSpc>
                <a:spcPct val="80000"/>
              </a:lnSpc>
            </a:pPr>
            <a:r>
              <a:rPr lang="ru-RU" sz="1600">
                <a:solidFill>
                  <a:srgbClr val="000000"/>
                </a:solidFill>
              </a:rPr>
              <a:t>Паразитический </a:t>
            </a:r>
          </a:p>
          <a:p>
            <a:pPr algn="l">
              <a:lnSpc>
                <a:spcPct val="80000"/>
              </a:lnSpc>
            </a:pPr>
            <a:r>
              <a:rPr lang="ru-RU" sz="1600">
                <a:solidFill>
                  <a:srgbClr val="000000"/>
                </a:solidFill>
              </a:rPr>
              <a:t>кратер 1</a:t>
            </a:r>
          </a:p>
        </p:txBody>
      </p:sp>
      <p:sp>
        <p:nvSpPr>
          <p:cNvPr id="24588" name="AutoShape 12"/>
          <p:cNvSpPr>
            <a:spLocks noChangeArrowheads="1"/>
          </p:cNvSpPr>
          <p:nvPr/>
        </p:nvSpPr>
        <p:spPr bwMode="auto">
          <a:xfrm rot="3463461">
            <a:off x="1870869" y="1593056"/>
            <a:ext cx="936625" cy="144463"/>
          </a:xfrm>
          <a:custGeom>
            <a:avLst/>
            <a:gdLst>
              <a:gd name="T0" fmla="*/ 30460649 w 21600"/>
              <a:gd name="T1" fmla="*/ 0 h 21600"/>
              <a:gd name="T2" fmla="*/ 0 w 21600"/>
              <a:gd name="T3" fmla="*/ 483095 h 21600"/>
              <a:gd name="T4" fmla="*/ 30460649 w 21600"/>
              <a:gd name="T5" fmla="*/ 966183 h 21600"/>
              <a:gd name="T6" fmla="*/ 40614181 w 21600"/>
              <a:gd name="T7" fmla="*/ 48309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FF"/>
          </a:solidFill>
          <a:ln w="9525">
            <a:solidFill>
              <a:srgbClr val="000000"/>
            </a:solidFill>
            <a:miter lim="800000"/>
            <a:headEnd/>
            <a:tailEnd/>
          </a:ln>
        </p:spPr>
        <p:txBody>
          <a:bodyPr wrap="none" anchor="ctr"/>
          <a:lstStyle/>
          <a:p>
            <a:endParaRPr lang="ru-RU"/>
          </a:p>
        </p:txBody>
      </p:sp>
      <p:sp>
        <p:nvSpPr>
          <p:cNvPr id="24589" name="Text Box 13"/>
          <p:cNvSpPr txBox="1">
            <a:spLocks noChangeArrowheads="1"/>
          </p:cNvSpPr>
          <p:nvPr/>
        </p:nvSpPr>
        <p:spPr bwMode="auto">
          <a:xfrm>
            <a:off x="6011863" y="4508500"/>
            <a:ext cx="1655762" cy="425450"/>
          </a:xfrm>
          <a:prstGeom prst="rect">
            <a:avLst/>
          </a:prstGeom>
          <a:solidFill>
            <a:srgbClr val="EAEAEA"/>
          </a:solidFill>
          <a:ln w="12700" algn="ctr">
            <a:solidFill>
              <a:srgbClr val="000000"/>
            </a:solidFill>
            <a:miter lim="800000"/>
            <a:headEnd/>
            <a:tailEnd/>
          </a:ln>
        </p:spPr>
        <p:txBody>
          <a:bodyPr lIns="54000" tIns="10800" rIns="54000" bIns="10800">
            <a:spAutoFit/>
          </a:bodyPr>
          <a:lstStyle/>
          <a:p>
            <a:pPr algn="r">
              <a:lnSpc>
                <a:spcPct val="80000"/>
              </a:lnSpc>
            </a:pPr>
            <a:r>
              <a:rPr lang="ru-RU" sz="1600">
                <a:solidFill>
                  <a:srgbClr val="000000"/>
                </a:solidFill>
              </a:rPr>
              <a:t>Паразитический </a:t>
            </a:r>
          </a:p>
          <a:p>
            <a:pPr algn="r">
              <a:lnSpc>
                <a:spcPct val="80000"/>
              </a:lnSpc>
            </a:pPr>
            <a:r>
              <a:rPr lang="ru-RU" sz="1600">
                <a:solidFill>
                  <a:srgbClr val="000000"/>
                </a:solidFill>
              </a:rPr>
              <a:t>кратер 2</a:t>
            </a:r>
          </a:p>
        </p:txBody>
      </p:sp>
      <p:sp>
        <p:nvSpPr>
          <p:cNvPr id="24590" name="AutoShape 14"/>
          <p:cNvSpPr>
            <a:spLocks noChangeArrowheads="1"/>
          </p:cNvSpPr>
          <p:nvPr/>
        </p:nvSpPr>
        <p:spPr bwMode="auto">
          <a:xfrm rot="4465411" flipH="1" flipV="1">
            <a:off x="5544344" y="4185444"/>
            <a:ext cx="936625" cy="144463"/>
          </a:xfrm>
          <a:custGeom>
            <a:avLst/>
            <a:gdLst>
              <a:gd name="T0" fmla="*/ 30460649 w 21600"/>
              <a:gd name="T1" fmla="*/ 0 h 21600"/>
              <a:gd name="T2" fmla="*/ 0 w 21600"/>
              <a:gd name="T3" fmla="*/ 483095 h 21600"/>
              <a:gd name="T4" fmla="*/ 30460649 w 21600"/>
              <a:gd name="T5" fmla="*/ 966183 h 21600"/>
              <a:gd name="T6" fmla="*/ 40614181 w 21600"/>
              <a:gd name="T7" fmla="*/ 48309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FF"/>
          </a:solidFill>
          <a:ln w="9525">
            <a:solidFill>
              <a:srgbClr val="000000"/>
            </a:solidFill>
            <a:miter lim="800000"/>
            <a:headEnd/>
            <a:tailEnd/>
          </a:ln>
        </p:spPr>
        <p:txBody>
          <a:bodyPr wrap="none" anchor="ctr"/>
          <a:lstStyle/>
          <a:p>
            <a:endParaRPr lang="ru-RU"/>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очки">
  <a:themeElements>
    <a:clrScheme name="Точки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Точки">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2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2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Точки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Точки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Точки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Точки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Точки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Точки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Точки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Точки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Точки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Digital Dots</Template>
  <TotalTime>17928</TotalTime>
  <Words>3568</Words>
  <Application>Microsoft Office PowerPoint</Application>
  <PresentationFormat>Экран (4:3)</PresentationFormat>
  <Paragraphs>408</Paragraphs>
  <Slides>57</Slides>
  <Notes>17</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57</vt:i4>
      </vt:variant>
    </vt:vector>
  </HeadingPairs>
  <TitlesOfParts>
    <vt:vector size="64" baseType="lpstr">
      <vt:lpstr>Arial</vt:lpstr>
      <vt:lpstr>Arial Black</vt:lpstr>
      <vt:lpstr>Arial Narrow</vt:lpstr>
      <vt:lpstr>Impact</vt:lpstr>
      <vt:lpstr>Symbol</vt:lpstr>
      <vt:lpstr>Wingdings</vt:lpstr>
      <vt:lpstr>Точки</vt:lpstr>
      <vt:lpstr>Структурная геология и геологическое картирование  Лекция № 15  «Строение вулканических комплексов»</vt:lpstr>
      <vt:lpstr>Презентация PowerPoint</vt:lpstr>
      <vt:lpstr>Презентация PowerPoint</vt:lpstr>
      <vt:lpstr>Презентация PowerPoint</vt:lpstr>
      <vt:lpstr>Стратифицированные образования</vt:lpstr>
      <vt:lpstr>Презентация PowerPoint</vt:lpstr>
      <vt:lpstr>Презентация PowerPoint</vt:lpstr>
      <vt:lpstr>Презентация PowerPoint</vt:lpstr>
      <vt:lpstr>Лавовые потоки</vt:lpstr>
      <vt:lpstr>Презентация PowerPoint</vt:lpstr>
      <vt:lpstr>Презентация PowerPoint</vt:lpstr>
      <vt:lpstr>Презентация PowerPoint</vt:lpstr>
      <vt:lpstr>Определение кровли – подошвы  в вулканических толщах</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Фациальная изменчивость</vt:lpstr>
      <vt:lpstr>Презентация PowerPoint</vt:lpstr>
      <vt:lpstr>Презентация PowerPoint</vt:lpstr>
      <vt:lpstr>Нестратифицированные образования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Как отличить жерловины от субвулканов?</vt:lpstr>
    </vt:vector>
  </TitlesOfParts>
  <Company>Геологический факультет МГУ</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Вулканические комплексы</dc:title>
  <dc:subject>Структурная геология и геологическое картирование</dc:subject>
  <dc:creator>А.В. Тевелев</dc:creator>
  <dc:description>Здесь стратифицированные образования.</dc:description>
  <cp:lastModifiedBy>Александр Тевелев</cp:lastModifiedBy>
  <cp:revision>272</cp:revision>
  <cp:lastPrinted>1601-01-01T00:00:00Z</cp:lastPrinted>
  <dcterms:created xsi:type="dcterms:W3CDTF">2007-02-12T19:08:21Z</dcterms:created>
  <dcterms:modified xsi:type="dcterms:W3CDTF">2021-01-13T16:26:13Z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8</vt:i4>
  </property>
</Properties>
</file>