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48"/>
  </p:notesMasterIdLst>
  <p:sldIdLst>
    <p:sldId id="256" r:id="rId2"/>
    <p:sldId id="365" r:id="rId3"/>
    <p:sldId id="473" r:id="rId4"/>
    <p:sldId id="396" r:id="rId5"/>
    <p:sldId id="337" r:id="rId6"/>
    <p:sldId id="454" r:id="rId7"/>
    <p:sldId id="433" r:id="rId8"/>
    <p:sldId id="434" r:id="rId9"/>
    <p:sldId id="452" r:id="rId10"/>
    <p:sldId id="447" r:id="rId11"/>
    <p:sldId id="435" r:id="rId12"/>
    <p:sldId id="466" r:id="rId13"/>
    <p:sldId id="453" r:id="rId14"/>
    <p:sldId id="436" r:id="rId15"/>
    <p:sldId id="437" r:id="rId16"/>
    <p:sldId id="438" r:id="rId17"/>
    <p:sldId id="439" r:id="rId18"/>
    <p:sldId id="475" r:id="rId19"/>
    <p:sldId id="486" r:id="rId20"/>
    <p:sldId id="495" r:id="rId21"/>
    <p:sldId id="472" r:id="rId22"/>
    <p:sldId id="476" r:id="rId23"/>
    <p:sldId id="477" r:id="rId24"/>
    <p:sldId id="478" r:id="rId25"/>
    <p:sldId id="480" r:id="rId26"/>
    <p:sldId id="481" r:id="rId27"/>
    <p:sldId id="482" r:id="rId28"/>
    <p:sldId id="514" r:id="rId29"/>
    <p:sldId id="496" r:id="rId30"/>
    <p:sldId id="497" r:id="rId31"/>
    <p:sldId id="498" r:id="rId32"/>
    <p:sldId id="499" r:id="rId33"/>
    <p:sldId id="500" r:id="rId34"/>
    <p:sldId id="501" r:id="rId35"/>
    <p:sldId id="502" r:id="rId36"/>
    <p:sldId id="525" r:id="rId37"/>
    <p:sldId id="505" r:id="rId38"/>
    <p:sldId id="506" r:id="rId39"/>
    <p:sldId id="507" r:id="rId40"/>
    <p:sldId id="508" r:id="rId41"/>
    <p:sldId id="509" r:id="rId42"/>
    <p:sldId id="510" r:id="rId43"/>
    <p:sldId id="512" r:id="rId44"/>
    <p:sldId id="526" r:id="rId45"/>
    <p:sldId id="513" r:id="rId46"/>
    <p:sldId id="511" r:id="rId47"/>
  </p:sldIdLst>
  <p:sldSz cx="9144000" cy="6858000" type="screen4x3"/>
  <p:notesSz cx="6858000" cy="91440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2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2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2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2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2B2B2"/>
    <a:srgbClr val="C0C0C0"/>
    <a:srgbClr val="FFFF00"/>
    <a:srgbClr val="FFFF66"/>
    <a:srgbClr val="66FF66"/>
    <a:srgbClr val="0099F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4" autoAdjust="0"/>
    <p:restoredTop sz="94587" autoAdjust="0"/>
  </p:normalViewPr>
  <p:slideViewPr>
    <p:cSldViewPr>
      <p:cViewPr varScale="1">
        <p:scale>
          <a:sx n="85" d="100"/>
          <a:sy n="85" d="100"/>
        </p:scale>
        <p:origin x="102" y="222"/>
      </p:cViewPr>
      <p:guideLst>
        <p:guide orient="horz" pos="4319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4874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4874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874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874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4874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fld id="{F189E4C4-803D-4D7B-99CC-698E08B6AF4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0520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642D06-D37B-45B9-B863-4DCEFC7C8B56}" type="slidenum">
              <a:rPr lang="ru-RU"/>
              <a:pPr/>
              <a:t>1</a:t>
            </a:fld>
            <a:endParaRPr lang="ru-RU"/>
          </a:p>
        </p:txBody>
      </p:sp>
      <p:sp>
        <p:nvSpPr>
          <p:cNvPr id="48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51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50AFA3-23DA-421F-9BAE-35A7B8E678A1}" type="slidenum">
              <a:rPr lang="ru-RU"/>
              <a:pPr/>
              <a:t>10</a:t>
            </a:fld>
            <a:endParaRPr lang="ru-RU"/>
          </a:p>
        </p:txBody>
      </p:sp>
      <p:sp>
        <p:nvSpPr>
          <p:cNvPr id="80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280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C8CC73-2266-4975-B1EF-C767309BAC4B}" type="slidenum">
              <a:rPr lang="ru-RU"/>
              <a:pPr/>
              <a:t>11</a:t>
            </a:fld>
            <a:endParaRPr lang="ru-RU"/>
          </a:p>
        </p:txBody>
      </p:sp>
      <p:sp>
        <p:nvSpPr>
          <p:cNvPr id="78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912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84FF54-2BF6-48AD-BCAC-249E18D840D2}" type="slidenum">
              <a:rPr lang="ru-RU"/>
              <a:pPr/>
              <a:t>12</a:t>
            </a:fld>
            <a:endParaRPr lang="ru-RU"/>
          </a:p>
        </p:txBody>
      </p:sp>
      <p:sp>
        <p:nvSpPr>
          <p:cNvPr id="86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151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A344F6-BAE2-4EF8-9AE1-7D73475EDBF0}" type="slidenum">
              <a:rPr lang="ru-RU"/>
              <a:pPr/>
              <a:t>13</a:t>
            </a:fld>
            <a:endParaRPr lang="ru-RU"/>
          </a:p>
        </p:txBody>
      </p:sp>
      <p:sp>
        <p:nvSpPr>
          <p:cNvPr id="82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016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D713AC-3B6E-4624-A655-DC645DB4A030}" type="slidenum">
              <a:rPr lang="ru-RU"/>
              <a:pPr/>
              <a:t>14</a:t>
            </a:fld>
            <a:endParaRPr lang="ru-RU"/>
          </a:p>
        </p:txBody>
      </p:sp>
      <p:sp>
        <p:nvSpPr>
          <p:cNvPr id="78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035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6E7EE0-90F8-468A-A53A-FDE94B995208}" type="slidenum">
              <a:rPr lang="ru-RU"/>
              <a:pPr/>
              <a:t>15</a:t>
            </a:fld>
            <a:endParaRPr lang="ru-RU"/>
          </a:p>
        </p:txBody>
      </p:sp>
      <p:sp>
        <p:nvSpPr>
          <p:cNvPr id="78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44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AE15EF-463F-4E53-815F-406EE35FD968}" type="slidenum">
              <a:rPr lang="ru-RU"/>
              <a:pPr/>
              <a:t>16</a:t>
            </a:fld>
            <a:endParaRPr lang="ru-RU"/>
          </a:p>
        </p:txBody>
      </p:sp>
      <p:sp>
        <p:nvSpPr>
          <p:cNvPr id="78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52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AADCD8-0470-4697-9DD3-F19321A9D05D}" type="slidenum">
              <a:rPr lang="ru-RU"/>
              <a:pPr/>
              <a:t>17</a:t>
            </a:fld>
            <a:endParaRPr lang="ru-RU"/>
          </a:p>
        </p:txBody>
      </p:sp>
      <p:sp>
        <p:nvSpPr>
          <p:cNvPr id="78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012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86323D-0B23-4ED6-AFFF-BA810F9131B3}" type="slidenum">
              <a:rPr lang="ru-RU"/>
              <a:pPr/>
              <a:t>18</a:t>
            </a:fld>
            <a:endParaRPr lang="ru-RU"/>
          </a:p>
        </p:txBody>
      </p:sp>
      <p:sp>
        <p:nvSpPr>
          <p:cNvPr id="87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178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65C22A-A5A3-4C16-B824-B81DAEA0B3CA}" type="slidenum">
              <a:rPr lang="ru-RU"/>
              <a:pPr/>
              <a:t>20</a:t>
            </a:fld>
            <a:endParaRPr lang="ru-RU"/>
          </a:p>
        </p:txBody>
      </p:sp>
      <p:sp>
        <p:nvSpPr>
          <p:cNvPr id="90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045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E420CE-2A00-43DA-A970-5EDE691BE2E9}" type="slidenum">
              <a:rPr lang="ru-RU"/>
              <a:pPr/>
              <a:t>2</a:t>
            </a:fld>
            <a:endParaRPr lang="ru-RU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1896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4E7CA0-D268-41C2-BA55-FB0B95141353}" type="slidenum">
              <a:rPr lang="ru-RU"/>
              <a:pPr/>
              <a:t>21</a:t>
            </a:fld>
            <a:endParaRPr lang="ru-RU"/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7114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D798D4-CC36-454B-A32F-2418E8F7C28F}" type="slidenum">
              <a:rPr lang="ru-RU"/>
              <a:pPr/>
              <a:t>22</a:t>
            </a:fld>
            <a:endParaRPr lang="ru-RU"/>
          </a:p>
        </p:txBody>
      </p:sp>
      <p:sp>
        <p:nvSpPr>
          <p:cNvPr id="87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9725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9A089B-8623-4237-8A14-5D6CE540AED4}" type="slidenum">
              <a:rPr lang="ru-RU"/>
              <a:pPr/>
              <a:t>23</a:t>
            </a:fld>
            <a:endParaRPr lang="ru-RU"/>
          </a:p>
        </p:txBody>
      </p:sp>
      <p:sp>
        <p:nvSpPr>
          <p:cNvPr id="88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8237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6BD601-CE28-40DB-95C2-2D4608F73FC8}" type="slidenum">
              <a:rPr lang="ru-RU"/>
              <a:pPr/>
              <a:t>24</a:t>
            </a:fld>
            <a:endParaRPr lang="ru-RU"/>
          </a:p>
        </p:txBody>
      </p:sp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6090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9C8DB8-9F28-4EB5-8774-388FD3E7A7B8}" type="slidenum">
              <a:rPr lang="ru-RU"/>
              <a:pPr/>
              <a:t>25</a:t>
            </a:fld>
            <a:endParaRPr lang="ru-RU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8218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35B129-C10D-4512-A895-83CA8F1C6EC9}" type="slidenum">
              <a:rPr lang="ru-RU"/>
              <a:pPr/>
              <a:t>26</a:t>
            </a:fld>
            <a:endParaRPr lang="ru-RU"/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9958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76807A-4F6C-441F-B2D3-D7F3DA0AC3E1}" type="slidenum">
              <a:rPr lang="ru-RU"/>
              <a:pPr/>
              <a:t>27</a:t>
            </a:fld>
            <a:endParaRPr lang="ru-RU"/>
          </a:p>
        </p:txBody>
      </p:sp>
      <p:sp>
        <p:nvSpPr>
          <p:cNvPr id="89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9852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E8FA7-4648-4B94-85D4-DF1DDB0E569D}" type="slidenum">
              <a:rPr lang="ru-RU"/>
              <a:pPr/>
              <a:t>28</a:t>
            </a:fld>
            <a:endParaRPr lang="ru-RU"/>
          </a:p>
        </p:txBody>
      </p:sp>
      <p:sp>
        <p:nvSpPr>
          <p:cNvPr id="94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8485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3915EB-3BB5-47AD-922E-285173446754}" type="slidenum">
              <a:rPr lang="ru-RU"/>
              <a:pPr/>
              <a:t>29</a:t>
            </a:fld>
            <a:endParaRPr lang="ru-RU"/>
          </a:p>
        </p:txBody>
      </p:sp>
      <p:sp>
        <p:nvSpPr>
          <p:cNvPr id="91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1421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B72B6A-0256-4FEB-9003-0D83CEF31341}" type="slidenum">
              <a:rPr lang="ru-RU"/>
              <a:pPr/>
              <a:t>30</a:t>
            </a:fld>
            <a:endParaRPr lang="ru-RU"/>
          </a:p>
        </p:txBody>
      </p:sp>
      <p:sp>
        <p:nvSpPr>
          <p:cNvPr id="91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628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027D7A-2EAB-44DD-AACE-10EF3AD902F0}" type="slidenum">
              <a:rPr lang="ru-RU"/>
              <a:pPr/>
              <a:t>3</a:t>
            </a:fld>
            <a:endParaRPr lang="ru-RU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686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51D619-CC9C-4509-80E5-E2941B135493}" type="slidenum">
              <a:rPr lang="ru-RU"/>
              <a:pPr/>
              <a:t>31</a:t>
            </a:fld>
            <a:endParaRPr lang="ru-RU"/>
          </a:p>
        </p:txBody>
      </p:sp>
      <p:sp>
        <p:nvSpPr>
          <p:cNvPr id="91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3637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E00334-30B9-42E4-BCCA-E383BCC7A3AE}" type="slidenum">
              <a:rPr lang="ru-RU"/>
              <a:pPr/>
              <a:t>34</a:t>
            </a:fld>
            <a:endParaRPr lang="ru-RU"/>
          </a:p>
        </p:txBody>
      </p:sp>
      <p:sp>
        <p:nvSpPr>
          <p:cNvPr id="91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8866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4DA7F2-828B-4FB0-A321-4DE0A36EB38C}" type="slidenum">
              <a:rPr lang="ru-RU"/>
              <a:pPr/>
              <a:t>37</a:t>
            </a:fld>
            <a:endParaRPr lang="ru-RU"/>
          </a:p>
        </p:txBody>
      </p:sp>
      <p:sp>
        <p:nvSpPr>
          <p:cNvPr id="92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6199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021270-1AEB-4B0A-B41D-B376D59EC5A9}" type="slidenum">
              <a:rPr lang="ru-RU"/>
              <a:pPr/>
              <a:t>38</a:t>
            </a:fld>
            <a:endParaRPr lang="ru-RU"/>
          </a:p>
        </p:txBody>
      </p:sp>
      <p:sp>
        <p:nvSpPr>
          <p:cNvPr id="92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3445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C15881-245C-46F5-878F-BA96C02F93D7}" type="slidenum">
              <a:rPr lang="ru-RU"/>
              <a:pPr/>
              <a:t>39</a:t>
            </a:fld>
            <a:endParaRPr lang="ru-RU"/>
          </a:p>
        </p:txBody>
      </p:sp>
      <p:sp>
        <p:nvSpPr>
          <p:cNvPr id="93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893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2C78EF-D82B-4851-817E-1A29B6877CA0}" type="slidenum">
              <a:rPr lang="ru-RU"/>
              <a:pPr/>
              <a:t>40</a:t>
            </a:fld>
            <a:endParaRPr lang="ru-RU"/>
          </a:p>
        </p:txBody>
      </p:sp>
      <p:sp>
        <p:nvSpPr>
          <p:cNvPr id="93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4070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97A2F9-423E-4127-82FE-E750829581B1}" type="slidenum">
              <a:rPr lang="ru-RU"/>
              <a:pPr/>
              <a:t>41</a:t>
            </a:fld>
            <a:endParaRPr lang="ru-RU"/>
          </a:p>
        </p:txBody>
      </p:sp>
      <p:sp>
        <p:nvSpPr>
          <p:cNvPr id="93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6473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99639F-48A2-4803-B1E0-E0C3D701DB41}" type="slidenum">
              <a:rPr lang="ru-RU"/>
              <a:pPr/>
              <a:t>42</a:t>
            </a:fld>
            <a:endParaRPr lang="ru-RU"/>
          </a:p>
        </p:txBody>
      </p:sp>
      <p:sp>
        <p:nvSpPr>
          <p:cNvPr id="93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8070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248DEC-9EC8-4629-8F0F-11CEFF79203C}" type="slidenum">
              <a:rPr lang="ru-RU"/>
              <a:pPr/>
              <a:t>43</a:t>
            </a:fld>
            <a:endParaRPr lang="ru-RU"/>
          </a:p>
        </p:txBody>
      </p:sp>
      <p:sp>
        <p:nvSpPr>
          <p:cNvPr id="94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Доделать раздел: "Определение возраста интрузивов"</a:t>
            </a:r>
          </a:p>
        </p:txBody>
      </p:sp>
    </p:spTree>
    <p:extLst>
      <p:ext uri="{BB962C8B-B14F-4D97-AF65-F5344CB8AC3E}">
        <p14:creationId xmlns:p14="http://schemas.microsoft.com/office/powerpoint/2010/main" val="19166806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248DEC-9EC8-4629-8F0F-11CEFF79203C}" type="slidenum">
              <a:rPr lang="ru-RU"/>
              <a:pPr/>
              <a:t>44</a:t>
            </a:fld>
            <a:endParaRPr lang="ru-RU"/>
          </a:p>
        </p:txBody>
      </p:sp>
      <p:sp>
        <p:nvSpPr>
          <p:cNvPr id="94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Доделать раздел: "Определение возраста интрузивов"</a:t>
            </a:r>
          </a:p>
        </p:txBody>
      </p:sp>
    </p:spTree>
    <p:extLst>
      <p:ext uri="{BB962C8B-B14F-4D97-AF65-F5344CB8AC3E}">
        <p14:creationId xmlns:p14="http://schemas.microsoft.com/office/powerpoint/2010/main" val="3927952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29ADA7-02A9-4A54-B972-8E96E4F4D41B}" type="slidenum">
              <a:rPr lang="ru-RU"/>
              <a:pPr/>
              <a:t>4</a:t>
            </a:fld>
            <a:endParaRPr lang="ru-RU"/>
          </a:p>
        </p:txBody>
      </p:sp>
      <p:sp>
        <p:nvSpPr>
          <p:cNvPr id="77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3837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2DF64D-3963-41E5-9415-FF10AB4CA10B}" type="slidenum">
              <a:rPr lang="ru-RU"/>
              <a:pPr/>
              <a:t>45</a:t>
            </a:fld>
            <a:endParaRPr lang="ru-RU"/>
          </a:p>
        </p:txBody>
      </p:sp>
      <p:sp>
        <p:nvSpPr>
          <p:cNvPr id="94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4154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69B284-A14E-4F19-9C58-C5C87332822E}" type="slidenum">
              <a:rPr lang="ru-RU"/>
              <a:pPr/>
              <a:t>46</a:t>
            </a:fld>
            <a:endParaRPr lang="ru-RU"/>
          </a:p>
        </p:txBody>
      </p:sp>
      <p:sp>
        <p:nvSpPr>
          <p:cNvPr id="93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9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Заменить бы Майтас на полный снимок!</a:t>
            </a:r>
          </a:p>
        </p:txBody>
      </p:sp>
    </p:spTree>
    <p:extLst>
      <p:ext uri="{BB962C8B-B14F-4D97-AF65-F5344CB8AC3E}">
        <p14:creationId xmlns:p14="http://schemas.microsoft.com/office/powerpoint/2010/main" val="3830704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93EA91-7874-482C-8F63-4B2B17F5F4E6}" type="slidenum">
              <a:rPr lang="ru-RU"/>
              <a:pPr/>
              <a:t>5</a:t>
            </a:fld>
            <a:endParaRPr lang="ru-RU"/>
          </a:p>
        </p:txBody>
      </p:sp>
      <p:sp>
        <p:nvSpPr>
          <p:cNvPr id="77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0200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CCCDEE-C932-410A-8A6F-99E4D87594FA}" type="slidenum">
              <a:rPr lang="ru-RU"/>
              <a:pPr/>
              <a:t>6</a:t>
            </a:fld>
            <a:endParaRPr lang="ru-RU"/>
          </a:p>
        </p:txBody>
      </p:sp>
      <p:sp>
        <p:nvSpPr>
          <p:cNvPr id="83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007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1DCADA-812A-4A40-AB2A-A319483E9BE9}" type="slidenum">
              <a:rPr lang="ru-RU"/>
              <a:pPr/>
              <a:t>7</a:t>
            </a:fld>
            <a:endParaRPr lang="ru-RU"/>
          </a:p>
        </p:txBody>
      </p:sp>
      <p:sp>
        <p:nvSpPr>
          <p:cNvPr id="78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878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C58894-9138-45AB-841F-E9BBFD4EC127}" type="slidenum">
              <a:rPr lang="ru-RU"/>
              <a:pPr/>
              <a:t>8</a:t>
            </a:fld>
            <a:endParaRPr lang="ru-RU"/>
          </a:p>
        </p:txBody>
      </p:sp>
      <p:sp>
        <p:nvSpPr>
          <p:cNvPr id="78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715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D354F0-AC26-4680-8434-CE37603700D8}" type="slidenum">
              <a:rPr lang="ru-RU"/>
              <a:pPr/>
              <a:t>9</a:t>
            </a:fld>
            <a:endParaRPr lang="ru-RU"/>
          </a:p>
        </p:txBody>
      </p:sp>
      <p:sp>
        <p:nvSpPr>
          <p:cNvPr id="82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Заменить фото</a:t>
            </a:r>
          </a:p>
        </p:txBody>
      </p:sp>
    </p:spTree>
    <p:extLst>
      <p:ext uri="{BB962C8B-B14F-4D97-AF65-F5344CB8AC3E}">
        <p14:creationId xmlns:p14="http://schemas.microsoft.com/office/powerpoint/2010/main" val="3648107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160771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latin typeface="Arial" charset="0"/>
              </a:endParaRPr>
            </a:p>
          </p:txBody>
        </p:sp>
        <p:sp>
          <p:nvSpPr>
            <p:cNvPr id="160772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latin typeface="Arial" charset="0"/>
              </a:endParaRPr>
            </a:p>
          </p:txBody>
        </p:sp>
        <p:sp>
          <p:nvSpPr>
            <p:cNvPr id="160773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latin typeface="Arial" charset="0"/>
              </a:endParaRPr>
            </a:p>
          </p:txBody>
        </p:sp>
        <p:sp>
          <p:nvSpPr>
            <p:cNvPr id="160774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latin typeface="Arial" charset="0"/>
              </a:endParaRPr>
            </a:p>
          </p:txBody>
        </p:sp>
        <p:sp>
          <p:nvSpPr>
            <p:cNvPr id="160775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latin typeface="Arial" charset="0"/>
              </a:endParaRPr>
            </a:p>
          </p:txBody>
        </p:sp>
        <p:sp>
          <p:nvSpPr>
            <p:cNvPr id="160776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latin typeface="Arial" charset="0"/>
              </a:endParaRPr>
            </a:p>
          </p:txBody>
        </p:sp>
        <p:sp>
          <p:nvSpPr>
            <p:cNvPr id="160777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latin typeface="Arial" charset="0"/>
              </a:endParaRPr>
            </a:p>
          </p:txBody>
        </p:sp>
        <p:sp>
          <p:nvSpPr>
            <p:cNvPr id="160778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latin typeface="Arial" charset="0"/>
              </a:endParaRPr>
            </a:p>
          </p:txBody>
        </p:sp>
        <p:sp>
          <p:nvSpPr>
            <p:cNvPr id="160779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latin typeface="Arial" charset="0"/>
              </a:endParaRPr>
            </a:p>
          </p:txBody>
        </p:sp>
        <p:sp>
          <p:nvSpPr>
            <p:cNvPr id="160780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latin typeface="Arial" charset="0"/>
              </a:endParaRPr>
            </a:p>
          </p:txBody>
        </p:sp>
        <p:sp>
          <p:nvSpPr>
            <p:cNvPr id="160781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latin typeface="Arial" charset="0"/>
              </a:endParaRPr>
            </a:p>
          </p:txBody>
        </p:sp>
        <p:sp>
          <p:nvSpPr>
            <p:cNvPr id="160782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latin typeface="Arial" charset="0"/>
              </a:endParaRPr>
            </a:p>
          </p:txBody>
        </p:sp>
        <p:sp>
          <p:nvSpPr>
            <p:cNvPr id="160783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latin typeface="Arial" charset="0"/>
              </a:endParaRPr>
            </a:p>
          </p:txBody>
        </p:sp>
        <p:sp>
          <p:nvSpPr>
            <p:cNvPr id="160784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latin typeface="Arial" charset="0"/>
              </a:endParaRPr>
            </a:p>
          </p:txBody>
        </p:sp>
        <p:sp>
          <p:nvSpPr>
            <p:cNvPr id="160785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/>
              <a:endParaRPr lang="ru-RU" sz="1800" b="0">
                <a:latin typeface="Arial" charset="0"/>
              </a:endParaRPr>
            </a:p>
          </p:txBody>
        </p:sp>
        <p:sp>
          <p:nvSpPr>
            <p:cNvPr id="160786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/>
              <a:endParaRPr lang="ru-RU" sz="1800" b="0">
                <a:latin typeface="Arial" charset="0"/>
              </a:endParaRPr>
            </a:p>
          </p:txBody>
        </p:sp>
        <p:sp>
          <p:nvSpPr>
            <p:cNvPr id="160787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 sz="1800" b="0">
                <a:latin typeface="Arial" charset="0"/>
              </a:endParaRPr>
            </a:p>
          </p:txBody>
        </p:sp>
        <p:sp>
          <p:nvSpPr>
            <p:cNvPr id="160788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 sz="1800" b="0">
                <a:latin typeface="Arial" charset="0"/>
              </a:endParaRPr>
            </a:p>
          </p:txBody>
        </p:sp>
        <p:sp>
          <p:nvSpPr>
            <p:cNvPr id="160789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 sz="1800" b="0">
                <a:latin typeface="Arial" charset="0"/>
              </a:endParaRPr>
            </a:p>
          </p:txBody>
        </p:sp>
        <p:sp>
          <p:nvSpPr>
            <p:cNvPr id="160790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 sz="1800" b="0">
                <a:latin typeface="Arial" charset="0"/>
              </a:endParaRPr>
            </a:p>
          </p:txBody>
        </p:sp>
        <p:sp>
          <p:nvSpPr>
            <p:cNvPr id="160791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 sz="1800" b="0">
                <a:latin typeface="Arial" charset="0"/>
              </a:endParaRPr>
            </a:p>
          </p:txBody>
        </p:sp>
        <p:sp>
          <p:nvSpPr>
            <p:cNvPr id="160792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 sz="1800" b="0">
                <a:latin typeface="Arial" charset="0"/>
              </a:endParaRPr>
            </a:p>
          </p:txBody>
        </p:sp>
        <p:sp>
          <p:nvSpPr>
            <p:cNvPr id="160793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latin typeface="Arial" charset="0"/>
              </a:endParaRPr>
            </a:p>
          </p:txBody>
        </p:sp>
        <p:sp>
          <p:nvSpPr>
            <p:cNvPr id="160794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 sz="1800" b="0">
                <a:latin typeface="Arial" charset="0"/>
              </a:endParaRPr>
            </a:p>
          </p:txBody>
        </p:sp>
        <p:sp>
          <p:nvSpPr>
            <p:cNvPr id="160795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 sz="1800" b="0">
                <a:latin typeface="Arial" charset="0"/>
              </a:endParaRPr>
            </a:p>
          </p:txBody>
        </p:sp>
        <p:sp>
          <p:nvSpPr>
            <p:cNvPr id="160796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 sz="1800" b="0">
                <a:latin typeface="Arial" charset="0"/>
              </a:endParaRPr>
            </a:p>
          </p:txBody>
        </p:sp>
        <p:sp>
          <p:nvSpPr>
            <p:cNvPr id="160797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 sz="1800" b="0">
                <a:latin typeface="Arial" charset="0"/>
              </a:endParaRPr>
            </a:p>
          </p:txBody>
        </p:sp>
        <p:sp>
          <p:nvSpPr>
            <p:cNvPr id="160798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latin typeface="Arial" charset="0"/>
              </a:endParaRPr>
            </a:p>
          </p:txBody>
        </p:sp>
        <p:sp>
          <p:nvSpPr>
            <p:cNvPr id="160799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latin typeface="Arial" charset="0"/>
              </a:endParaRPr>
            </a:p>
          </p:txBody>
        </p:sp>
        <p:sp>
          <p:nvSpPr>
            <p:cNvPr id="160800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latin typeface="Arial" charset="0"/>
              </a:endParaRPr>
            </a:p>
          </p:txBody>
        </p:sp>
        <p:sp>
          <p:nvSpPr>
            <p:cNvPr id="160801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latin typeface="Arial" charset="0"/>
              </a:endParaRPr>
            </a:p>
          </p:txBody>
        </p:sp>
        <p:sp>
          <p:nvSpPr>
            <p:cNvPr id="160802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latin typeface="Arial" charset="0"/>
              </a:endParaRPr>
            </a:p>
          </p:txBody>
        </p:sp>
        <p:sp>
          <p:nvSpPr>
            <p:cNvPr id="160803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04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05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06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07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08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09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10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11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12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13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14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15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16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17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18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19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20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21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22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23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24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25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26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27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28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29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30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31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32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33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34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35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36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37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38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39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40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41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42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43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44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45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46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47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48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49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50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51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52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53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54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55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56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57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58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59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60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61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62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63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64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65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66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67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68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69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70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71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72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73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74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75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76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77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78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79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80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81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82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83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84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85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86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87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88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89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90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91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92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93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94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95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96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97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98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899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00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01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02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03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04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05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06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07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08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09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10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11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12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13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14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15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16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17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18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19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20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21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22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23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24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25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26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27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28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29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30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31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32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33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34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35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36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37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38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39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40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41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42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43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44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45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46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47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48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49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50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51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52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53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54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55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56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57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58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59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60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61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62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63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64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65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66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67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68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69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70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71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72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73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74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75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76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77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78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79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80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81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82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83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84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60985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60986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0987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0988" name="Rectangle 2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60989" name="Rectangle 221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60990" name="Rectangle 2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6EF0C24-0DAB-46BE-A234-EF3DA5F963E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DDD8C12-23AB-4262-B909-7DF60A79FDB0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11A3D08-DF47-4FC5-B66B-20F3412E1682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160851B-7394-4CD3-B8FA-A91E654E880F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610EF1B-FFB3-4CC5-9F85-5D203D982D9D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044E350-BEA7-47F8-8EC0-3A8B6D8CA88A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BBE04EB-66C6-41F8-97C1-F5E574657AB8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CA67DF3-8C6A-47EA-ADC2-D7EAFE3F7552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E06ECC-03DA-463C-A78B-4ACBA1E0167B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1FF387C-8701-485D-9DA0-D0C55A057082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BFB67ED-E250-49CC-8DCB-F5EA44817892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CC8C056-52C4-4391-8B38-D60FD7537E52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910FB37-5CA4-4B2F-A728-6D28EC2AE519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46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159747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48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49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0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1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2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3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4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5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6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7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8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9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0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1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/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2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/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3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4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5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6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7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8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9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0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1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2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3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4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5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6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7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8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9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780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781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782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783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784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785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786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787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788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789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790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791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792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793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794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795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796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797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798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799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00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01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02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03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04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05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06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07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08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09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10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11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12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13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14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15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16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17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18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19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20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21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22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23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24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25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26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27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28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29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30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31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32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33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34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35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36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37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38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39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40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41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42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43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44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45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46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47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48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49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50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51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52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53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54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55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56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57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58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59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60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61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62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63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64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65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66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67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68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69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70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71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72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73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74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75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76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77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78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79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80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81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82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83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84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85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86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87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88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89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90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91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92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93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94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95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96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97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98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899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00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01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02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03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04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05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06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07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08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09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10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11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12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13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14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15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16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17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18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19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20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21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22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23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24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25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26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27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28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29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30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31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32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33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34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35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36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37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38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39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40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41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42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43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44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45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46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47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48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49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50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51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52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53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54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55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56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57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58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59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60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59961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9962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D0E59EC9-4AF4-4A38-A48D-63DEEB370CB8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159964" name="Rectangle 22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59965" name="Rectangle 22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59966" name="Rectangle 2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59969" name="Rectangle 22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5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8640"/>
            <a:ext cx="9144000" cy="6380208"/>
          </a:xfrm>
        </p:spPr>
        <p:txBody>
          <a:bodyPr lIns="36000" tIns="36000" rIns="36000" bIns="36000">
            <a:spAutoFit/>
          </a:bodyPr>
          <a:lstStyle/>
          <a:p>
            <a:pPr>
              <a:lnSpc>
                <a:spcPct val="90000"/>
              </a:lnSpc>
              <a:spcAft>
                <a:spcPct val="100000"/>
              </a:spcAft>
            </a:pPr>
            <a:r>
              <a:rPr lang="ru-RU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Структурная геология и геологическое картирование</a:t>
            </a:r>
            <a: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Лекция № </a:t>
            </a:r>
            <a:r>
              <a:rPr lang="en-US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16</a:t>
            </a:r>
            <a: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«Строение плутонических комплексов</a:t>
            </a:r>
            <a:r>
              <a:rPr lang="ru-RU" sz="4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»</a:t>
            </a:r>
            <a:br>
              <a:rPr lang="ru-RU" sz="4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4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3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Часть </a:t>
            </a:r>
            <a:r>
              <a:rPr lang="ru-RU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1. Морфологические типы. </a:t>
            </a:r>
            <a:r>
              <a:rPr lang="ru-RU" sz="36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Прототектоника</a:t>
            </a:r>
            <a:r>
              <a:rPr lang="ru-RU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жидкой фазы,</a:t>
            </a:r>
            <a:br>
              <a:rPr lang="ru-RU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6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прототектоника</a:t>
            </a:r>
            <a:r>
              <a:rPr lang="ru-RU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твердой фазы</a:t>
            </a:r>
            <a:endParaRPr lang="ru-RU" sz="36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0500"/>
            <a:ext cx="4572000" cy="3905685"/>
          </a:xfrm>
          <a:noFill/>
        </p:spPr>
        <p:txBody>
          <a:bodyPr>
            <a:spAutoFit/>
          </a:bodyPr>
          <a:lstStyle/>
          <a:p>
            <a:pPr marL="0" indent="0">
              <a:lnSpc>
                <a:spcPct val="80000"/>
              </a:lnSpc>
              <a:spcAft>
                <a:spcPct val="50000"/>
              </a:spcAft>
              <a:buNone/>
            </a:pPr>
            <a:r>
              <a:rPr lang="ru-RU" sz="2200" b="1" dirty="0">
                <a:solidFill>
                  <a:srgbClr val="000000"/>
                </a:solidFill>
                <a:effectLst/>
              </a:rPr>
              <a:t>Штоки</a:t>
            </a: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 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(</a:t>
            </a:r>
            <a:r>
              <a:rPr lang="ru-RU" sz="2400" b="1" i="1" dirty="0" err="1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boss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) – </a:t>
            </a: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массивы площадью менее 100 км</a:t>
            </a:r>
            <a:r>
              <a:rPr lang="ru-RU" sz="2200" baseline="30000" dirty="0">
                <a:solidFill>
                  <a:srgbClr val="000000"/>
                </a:solidFill>
                <a:effectLst/>
                <a:latin typeface="Arial Narrow" pitchFamily="34" charset="0"/>
              </a:rPr>
              <a:t>2</a:t>
            </a: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, сложенные, как правило, </a:t>
            </a:r>
            <a:r>
              <a:rPr lang="ru-RU" sz="2200" dirty="0" err="1">
                <a:solidFill>
                  <a:srgbClr val="000000"/>
                </a:solidFill>
                <a:effectLst/>
                <a:latin typeface="Arial Narrow" pitchFamily="34" charset="0"/>
              </a:rPr>
              <a:t>гранитоидами</a:t>
            </a: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. Контакты всегда секущие. Обычно штоками называют интрузивы цилиндрической формы с вертикальными контактами или примерно </a:t>
            </a:r>
            <a:r>
              <a:rPr lang="ru-RU" sz="2200" dirty="0" err="1">
                <a:solidFill>
                  <a:srgbClr val="000000"/>
                </a:solidFill>
                <a:effectLst/>
                <a:latin typeface="Arial Narrow" pitchFamily="34" charset="0"/>
              </a:rPr>
              <a:t>изометричные</a:t>
            </a: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 в плане массивы неясной формы.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Стандартной геодинамической обстановки нет, могут формироваться в разных обстановках, обычно – 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в </a:t>
            </a:r>
            <a:r>
              <a:rPr lang="ru-RU" sz="2200" dirty="0" err="1">
                <a:solidFill>
                  <a:srgbClr val="000000"/>
                </a:solidFill>
                <a:effectLst/>
                <a:latin typeface="Arial Narrow" pitchFamily="34" charset="0"/>
              </a:rPr>
              <a:t>вулкано-плутонических</a:t>
            </a: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 поясах 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разного генезиса.</a:t>
            </a:r>
          </a:p>
        </p:txBody>
      </p:sp>
      <p:pic>
        <p:nvPicPr>
          <p:cNvPr id="804869" name="Picture 5" descr="Boltoro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14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44450"/>
            <a:ext cx="4489450" cy="6742113"/>
          </a:xfrm>
          <a:noFill/>
          <a:ln w="12700">
            <a:solidFill>
              <a:srgbClr val="000000"/>
            </a:solidFill>
          </a:ln>
        </p:spPr>
      </p:pic>
      <p:sp>
        <p:nvSpPr>
          <p:cNvPr id="804868" name="Text Box 4"/>
          <p:cNvSpPr txBox="1">
            <a:spLocks noChangeArrowheads="1"/>
          </p:cNvSpPr>
          <p:nvPr/>
        </p:nvSpPr>
        <p:spPr bwMode="auto">
          <a:xfrm>
            <a:off x="2339975" y="5976938"/>
            <a:ext cx="3240088" cy="620712"/>
          </a:xfrm>
          <a:prstGeom prst="rect">
            <a:avLst/>
          </a:prstGeom>
          <a:solidFill>
            <a:srgbClr val="EAEAEA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Монцонитовый шток Болторо. Каракорум. Высота скалы около 1 км. </a:t>
            </a:r>
          </a:p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Диаметр штока 350-400 м.</a:t>
            </a:r>
          </a:p>
        </p:txBody>
      </p:sp>
      <p:sp>
        <p:nvSpPr>
          <p:cNvPr id="804875" name="AutoShape 11"/>
          <p:cNvSpPr>
            <a:spLocks noChangeArrowheads="1"/>
          </p:cNvSpPr>
          <p:nvPr/>
        </p:nvSpPr>
        <p:spPr bwMode="auto">
          <a:xfrm rot="5400000">
            <a:off x="6057900" y="495300"/>
            <a:ext cx="914400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789" name="Picture 5" descr="Акчатау-Кызыл-50"/>
          <p:cNvPicPr>
            <a:picLocks noChangeAspect="1" noChangeArrowheads="1"/>
          </p:cNvPicPr>
          <p:nvPr/>
        </p:nvPicPr>
        <p:blipFill>
          <a:blip r:embed="rId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6121400" cy="5921375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758791" name="Picture 7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997200"/>
            <a:ext cx="4629150" cy="38163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758788" name="Text Box 4"/>
          <p:cNvSpPr txBox="1">
            <a:spLocks noChangeArrowheads="1"/>
          </p:cNvSpPr>
          <p:nvPr/>
        </p:nvSpPr>
        <p:spPr bwMode="auto">
          <a:xfrm>
            <a:off x="5292725" y="981075"/>
            <a:ext cx="2663825" cy="620713"/>
          </a:xfrm>
          <a:prstGeom prst="rect">
            <a:avLst/>
          </a:prstGeom>
          <a:solidFill>
            <a:srgbClr val="EAEAEA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Раннепермский многофазный шток Кызыл (Акчатау). Аляскиты. Ц. Казахстан</a:t>
            </a:r>
          </a:p>
        </p:txBody>
      </p:sp>
      <p:sp>
        <p:nvSpPr>
          <p:cNvPr id="758792" name="Rectangle 8"/>
          <p:cNvSpPr>
            <a:spLocks noChangeArrowheads="1"/>
          </p:cNvSpPr>
          <p:nvPr/>
        </p:nvSpPr>
        <p:spPr bwMode="auto">
          <a:xfrm>
            <a:off x="107950" y="6170613"/>
            <a:ext cx="4211638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>
                <a:solidFill>
                  <a:srgbClr val="FF0000"/>
                </a:solidFill>
              </a:rPr>
              <a:t>? </a:t>
            </a:r>
            <a:r>
              <a:rPr lang="ru-RU">
                <a:solidFill>
                  <a:srgbClr val="000000"/>
                </a:solidFill>
              </a:rPr>
              <a:t>Как отличить шток от батолита </a:t>
            </a:r>
            <a:r>
              <a:rPr lang="ru-RU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69" name="Picture 9" descr="Толкудук"/>
          <p:cNvPicPr>
            <a:picLocks noChangeAspect="1" noChangeArrowheads="1"/>
          </p:cNvPicPr>
          <p:nvPr/>
        </p:nvPicPr>
        <p:blipFill>
          <a:blip r:embed="rId3" cstate="print">
            <a:lum bright="-8000" contras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2671763"/>
            <a:ext cx="6697662" cy="4141787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860171" name="Rectangle 11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9144000" cy="1027113"/>
          </a:xfrm>
          <a:noFill/>
          <a:ln/>
        </p:spPr>
        <p:txBody>
          <a:bodyPr tIns="10800" bIns="10800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ru-RU" sz="2200" b="1">
                <a:solidFill>
                  <a:srgbClr val="000000"/>
                </a:solidFill>
                <a:effectLst/>
              </a:rPr>
              <a:t>Линейные интрузивы</a:t>
            </a:r>
            <a:r>
              <a:rPr lang="ru-RU" sz="2200">
                <a:solidFill>
                  <a:srgbClr val="000000"/>
                </a:solidFill>
                <a:effectLst/>
                <a:latin typeface="Arial Narrow" pitchFamily="34" charset="0"/>
              </a:rPr>
              <a:t> – удлиненные массивы, у которых в плане длина существенно превышает ширину. Сложены самыми разнообразными породами от ультрамафитов до лейкогранитов.</a:t>
            </a:r>
          </a:p>
        </p:txBody>
      </p:sp>
      <p:pic>
        <p:nvPicPr>
          <p:cNvPr id="860172" name="Picture 12" descr="Толкудук-1"/>
          <p:cNvPicPr>
            <a:picLocks noChangeAspect="1" noChangeArrowheads="1"/>
          </p:cNvPicPr>
          <p:nvPr/>
        </p:nvPicPr>
        <p:blipFill>
          <a:blip r:embed="rId4" cstate="print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268413"/>
            <a:ext cx="4249737" cy="20129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60165" name="Text Box 5"/>
          <p:cNvSpPr txBox="1">
            <a:spLocks noChangeArrowheads="1"/>
          </p:cNvSpPr>
          <p:nvPr/>
        </p:nvSpPr>
        <p:spPr bwMode="auto">
          <a:xfrm>
            <a:off x="6156325" y="4868863"/>
            <a:ext cx="2806700" cy="620712"/>
          </a:xfrm>
          <a:prstGeom prst="rect">
            <a:avLst/>
          </a:prstGeom>
          <a:solidFill>
            <a:srgbClr val="EAEAEA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Линейный многфазный интрузив Толкудук. Ц. Казахстан (по В.Ф. Беспалову, 1982)</a:t>
            </a:r>
          </a:p>
        </p:txBody>
      </p:sp>
      <p:sp>
        <p:nvSpPr>
          <p:cNvPr id="860173" name="Text Box 13"/>
          <p:cNvSpPr txBox="1">
            <a:spLocks noChangeArrowheads="1"/>
          </p:cNvSpPr>
          <p:nvPr/>
        </p:nvSpPr>
        <p:spPr bwMode="auto">
          <a:xfrm>
            <a:off x="0" y="1052513"/>
            <a:ext cx="4716463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85000"/>
              </a:lnSpc>
            </a:pPr>
            <a:r>
              <a:rPr lang="ru-RU" b="0">
                <a:solidFill>
                  <a:srgbClr val="000000"/>
                </a:solidFill>
              </a:rPr>
              <a:t>Линейные интрузивы обычно бывают приурочены к разрывам, но эта связь не всегда очевидна. От даек они отличаются тем, что не ограничены параллельными поверхностями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406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765175"/>
            <a:ext cx="6119812" cy="59769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827395" name="Picture 3" descr="вид на чеку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lum bright="16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49212"/>
            <a:ext cx="6334708" cy="2443683"/>
          </a:xfrm>
          <a:noFill/>
          <a:ln w="12700">
            <a:solidFill>
              <a:srgbClr val="000000"/>
            </a:solidFill>
          </a:ln>
        </p:spPr>
      </p:pic>
      <p:sp>
        <p:nvSpPr>
          <p:cNvPr id="827398" name="Text Box 6"/>
          <p:cNvSpPr txBox="1">
            <a:spLocks noChangeArrowheads="1"/>
          </p:cNvSpPr>
          <p:nvPr/>
        </p:nvSpPr>
        <p:spPr bwMode="auto">
          <a:xfrm>
            <a:off x="395536" y="2060848"/>
            <a:ext cx="2735262" cy="815975"/>
          </a:xfrm>
          <a:prstGeom prst="rect">
            <a:avLst/>
          </a:prstGeom>
          <a:solidFill>
            <a:srgbClr val="EAEAEA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Линейный интрузив щелочных гранитоидов Чека. Ю. Урал. Превышение около 300 м. </a:t>
            </a:r>
          </a:p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Размер интрузива 6,5</a:t>
            </a:r>
            <a:r>
              <a:rPr lang="en-US" sz="1600">
                <a:solidFill>
                  <a:srgbClr val="000000"/>
                </a:solidFill>
              </a:rPr>
              <a:t>×</a:t>
            </a:r>
            <a:r>
              <a:rPr lang="ru-RU" sz="1600">
                <a:solidFill>
                  <a:srgbClr val="000000"/>
                </a:solidFill>
              </a:rPr>
              <a:t>1,5 км.</a:t>
            </a:r>
          </a:p>
        </p:txBody>
      </p:sp>
      <p:sp>
        <p:nvSpPr>
          <p:cNvPr id="827407" name="Text Box 15"/>
          <p:cNvSpPr txBox="1">
            <a:spLocks noChangeArrowheads="1"/>
          </p:cNvSpPr>
          <p:nvPr/>
        </p:nvSpPr>
        <p:spPr bwMode="auto">
          <a:xfrm>
            <a:off x="0" y="3644900"/>
            <a:ext cx="2843213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b="0">
                <a:solidFill>
                  <a:srgbClr val="000000"/>
                </a:solidFill>
              </a:rPr>
              <a:t>Часто линейные интрузивы бывают приурочены и непосредственно </a:t>
            </a:r>
          </a:p>
          <a:p>
            <a:pPr algn="ctr">
              <a:lnSpc>
                <a:spcPct val="85000"/>
              </a:lnSpc>
            </a:pPr>
            <a:r>
              <a:rPr lang="ru-RU" b="0">
                <a:solidFill>
                  <a:srgbClr val="000000"/>
                </a:solidFill>
              </a:rPr>
              <a:t>к разрывам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pPr marL="0" indent="0">
              <a:lnSpc>
                <a:spcPct val="75000"/>
              </a:lnSpc>
              <a:buNone/>
            </a:pPr>
            <a:r>
              <a:rPr lang="ru-RU" sz="2200" b="1" dirty="0">
                <a:solidFill>
                  <a:srgbClr val="000000"/>
                </a:solidFill>
                <a:effectLst/>
              </a:rPr>
              <a:t>Лакколиты</a:t>
            </a: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 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(</a:t>
            </a:r>
            <a:r>
              <a:rPr lang="ru-RU" sz="2400" b="1" i="1" dirty="0" err="1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laccolith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) – </a:t>
            </a: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небольшие </a:t>
            </a:r>
            <a:r>
              <a:rPr lang="ru-RU" sz="2200" dirty="0" err="1">
                <a:solidFill>
                  <a:srgbClr val="000000"/>
                </a:solidFill>
                <a:effectLst/>
                <a:latin typeface="Arial Narrow" pitchFamily="34" charset="0"/>
              </a:rPr>
              <a:t>грибообразные</a:t>
            </a: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 тела, границы которых конформны поверхностям напластования вмещающих пород. Сложены обычно основными породами.</a:t>
            </a:r>
            <a:endParaRPr lang="ru-RU" sz="2200" dirty="0">
              <a:solidFill>
                <a:srgbClr val="000000"/>
              </a:solidFill>
              <a:effectLst/>
            </a:endParaRPr>
          </a:p>
        </p:txBody>
      </p:sp>
      <p:pic>
        <p:nvPicPr>
          <p:cNvPr id="759813" name="Picture 5" descr="Лакколиты Ла-Салла США по А Ирдли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967163"/>
            <a:ext cx="5510213" cy="2790825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759814" name="Picture 6" descr="Лакколиты по М Биллингсу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81075"/>
            <a:ext cx="5256213" cy="33416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59815" name="Text Box 7"/>
          <p:cNvSpPr txBox="1">
            <a:spLocks noChangeArrowheads="1"/>
          </p:cNvSpPr>
          <p:nvPr/>
        </p:nvSpPr>
        <p:spPr bwMode="auto">
          <a:xfrm>
            <a:off x="4211638" y="2492375"/>
            <a:ext cx="2736850" cy="425450"/>
          </a:xfrm>
          <a:prstGeom prst="rect">
            <a:avLst/>
          </a:prstGeom>
          <a:solidFill>
            <a:srgbClr val="EAEAEA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Лакколиты по М.П. Биллингсу. Из учебника А.Е. Михайлова</a:t>
            </a:r>
          </a:p>
        </p:txBody>
      </p:sp>
      <p:sp>
        <p:nvSpPr>
          <p:cNvPr id="759816" name="Text Box 8"/>
          <p:cNvSpPr txBox="1">
            <a:spLocks noChangeArrowheads="1"/>
          </p:cNvSpPr>
          <p:nvPr/>
        </p:nvSpPr>
        <p:spPr bwMode="auto">
          <a:xfrm>
            <a:off x="1476375" y="6021388"/>
            <a:ext cx="2519363" cy="620712"/>
          </a:xfrm>
          <a:prstGeom prst="rect">
            <a:avLst/>
          </a:prstGeom>
          <a:solidFill>
            <a:srgbClr val="EAEAEA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Лакколиты Ла-Салла, </a:t>
            </a:r>
          </a:p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США по А. Ирдли. </a:t>
            </a:r>
          </a:p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Из учебника В.В. Белоусова</a:t>
            </a:r>
          </a:p>
        </p:txBody>
      </p:sp>
      <p:sp>
        <p:nvSpPr>
          <p:cNvPr id="759819" name="Oval 11"/>
          <p:cNvSpPr>
            <a:spLocks noChangeArrowheads="1"/>
          </p:cNvSpPr>
          <p:nvPr/>
        </p:nvSpPr>
        <p:spPr bwMode="auto">
          <a:xfrm>
            <a:off x="8172450" y="4149725"/>
            <a:ext cx="503238" cy="574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59820" name="Text Box 12"/>
          <p:cNvSpPr txBox="1">
            <a:spLocks noChangeArrowheads="1"/>
          </p:cNvSpPr>
          <p:nvPr/>
        </p:nvSpPr>
        <p:spPr bwMode="auto">
          <a:xfrm>
            <a:off x="5508625" y="1216025"/>
            <a:ext cx="3635375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  <a:spcAft>
                <a:spcPct val="50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ru-RU" b="0">
                <a:solidFill>
                  <a:srgbClr val="000000"/>
                </a:solidFill>
              </a:rPr>
              <a:t>Стандартная геодинамическая обстановка формирования – внутриплитная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198790"/>
          </a:xfrm>
          <a:noFill/>
        </p:spPr>
        <p:txBody>
          <a:bodyPr>
            <a:spAutoFit/>
          </a:bodyPr>
          <a:lstStyle/>
          <a:p>
            <a:pPr marL="0" indent="0">
              <a:lnSpc>
                <a:spcPct val="75000"/>
              </a:lnSpc>
              <a:buNone/>
            </a:pPr>
            <a:r>
              <a:rPr lang="ru-RU" sz="2200" b="1" dirty="0" err="1">
                <a:solidFill>
                  <a:srgbClr val="000000"/>
                </a:solidFill>
                <a:effectLst/>
              </a:rPr>
              <a:t>Лополиты</a:t>
            </a:r>
            <a:r>
              <a:rPr lang="ru-RU" sz="2200" b="1" dirty="0">
                <a:solidFill>
                  <a:srgbClr val="000000"/>
                </a:solidFill>
                <a:effectLst/>
                <a:latin typeface="Arial Narrow" pitchFamily="34" charset="0"/>
              </a:rPr>
              <a:t> </a:t>
            </a: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 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(</a:t>
            </a:r>
            <a:r>
              <a:rPr lang="ru-RU" sz="2400" b="1" i="1" dirty="0" err="1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lopolith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) – </a:t>
            </a: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блюдцеобразные тела, границы которых конформны поверхностям напластования вмещающих пород. Сложены обычно основными, ультраосновными и щелочными породами. </a:t>
            </a:r>
          </a:p>
          <a:p>
            <a:pPr marL="0" indent="0">
              <a:lnSpc>
                <a:spcPct val="75000"/>
              </a:lnSpc>
              <a:buFont typeface="Wingdings" pitchFamily="2" charset="2"/>
              <a:buNone/>
            </a:pPr>
            <a:r>
              <a:rPr lang="ru-RU" sz="2200" dirty="0" err="1">
                <a:solidFill>
                  <a:srgbClr val="000000"/>
                </a:solidFill>
                <a:effectLst/>
                <a:latin typeface="Arial Narrow" pitchFamily="34" charset="0"/>
              </a:rPr>
              <a:t>Лополиты</a:t>
            </a: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, как правило, формируются в платформенных условиях.</a:t>
            </a:r>
            <a:endParaRPr lang="ru-RU" sz="2200" dirty="0">
              <a:solidFill>
                <a:srgbClr val="000000"/>
              </a:solidFill>
              <a:effectLst/>
            </a:endParaRPr>
          </a:p>
        </p:txBody>
      </p:sp>
      <p:pic>
        <p:nvPicPr>
          <p:cNvPr id="760837" name="Picture 5" descr="Бушвельд лопполит по А Дю Тойоту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52600"/>
            <a:ext cx="8966200" cy="11715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60838" name="Text Box 6"/>
          <p:cNvSpPr txBox="1">
            <a:spLocks noChangeArrowheads="1"/>
          </p:cNvSpPr>
          <p:nvPr/>
        </p:nvSpPr>
        <p:spPr bwMode="auto">
          <a:xfrm>
            <a:off x="0" y="4005263"/>
            <a:ext cx="5795963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75000"/>
              </a:lnSpc>
              <a:buClr>
                <a:schemeClr val="hlink"/>
              </a:buClr>
              <a:buFont typeface="Wingdings" pitchFamily="2" charset="2"/>
              <a:buNone/>
            </a:pPr>
            <a:r>
              <a:rPr lang="ru-RU">
                <a:solidFill>
                  <a:srgbClr val="000000"/>
                </a:solidFill>
                <a:latin typeface="Arial" charset="0"/>
              </a:rPr>
              <a:t>Факолиты</a:t>
            </a:r>
            <a:r>
              <a:rPr lang="ru-RU" b="0">
                <a:solidFill>
                  <a:srgbClr val="000000"/>
                </a:solidFill>
              </a:rPr>
              <a:t> – небольшие интрузивы серповидной в разрезе формы, границы которых конформны поверхностям напластования вмещающих пород; </a:t>
            </a:r>
          </a:p>
          <a:p>
            <a:pPr algn="l">
              <a:lnSpc>
                <a:spcPct val="75000"/>
              </a:lnSpc>
              <a:buClr>
                <a:schemeClr val="hlink"/>
              </a:buClr>
              <a:buFont typeface="Wingdings" pitchFamily="2" charset="2"/>
              <a:buNone/>
            </a:pPr>
            <a:r>
              <a:rPr lang="ru-RU" b="0">
                <a:solidFill>
                  <a:srgbClr val="000000"/>
                </a:solidFill>
              </a:rPr>
              <a:t>в большинстве случаев залегают в ядрах антиклинальных складок. </a:t>
            </a:r>
          </a:p>
          <a:p>
            <a:pPr algn="l">
              <a:lnSpc>
                <a:spcPct val="75000"/>
              </a:lnSpc>
              <a:buClr>
                <a:schemeClr val="hlink"/>
              </a:buClr>
              <a:buFont typeface="Wingdings" pitchFamily="2" charset="2"/>
              <a:buNone/>
            </a:pPr>
            <a:r>
              <a:rPr lang="ru-RU" b="0">
                <a:solidFill>
                  <a:srgbClr val="000000"/>
                </a:solidFill>
              </a:rPr>
              <a:t>Как правило, факолиты являются синскладчатыми образованиями.</a:t>
            </a:r>
          </a:p>
        </p:txBody>
      </p:sp>
      <p:pic>
        <p:nvPicPr>
          <p:cNvPr id="760839" name="Picture 7" descr="Факолит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3284538"/>
            <a:ext cx="2978150" cy="3487737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760840" name="Text Box 8"/>
          <p:cNvSpPr txBox="1">
            <a:spLocks noChangeArrowheads="1"/>
          </p:cNvSpPr>
          <p:nvPr/>
        </p:nvSpPr>
        <p:spPr bwMode="auto">
          <a:xfrm>
            <a:off x="395288" y="2708275"/>
            <a:ext cx="3529012" cy="425450"/>
          </a:xfrm>
          <a:prstGeom prst="rect">
            <a:avLst/>
          </a:prstGeom>
          <a:solidFill>
            <a:srgbClr val="EAEAEA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Бушвельдский лополит по А. Дю Тойоту. Из учебника А.Е. Михайлова</a:t>
            </a:r>
          </a:p>
        </p:txBody>
      </p:sp>
      <p:sp>
        <p:nvSpPr>
          <p:cNvPr id="760841" name="Text Box 9"/>
          <p:cNvSpPr txBox="1">
            <a:spLocks noChangeArrowheads="1"/>
          </p:cNvSpPr>
          <p:nvPr/>
        </p:nvSpPr>
        <p:spPr bwMode="auto">
          <a:xfrm>
            <a:off x="4284663" y="3213100"/>
            <a:ext cx="2592387" cy="425450"/>
          </a:xfrm>
          <a:prstGeom prst="rect">
            <a:avLst/>
          </a:prstGeom>
          <a:solidFill>
            <a:srgbClr val="EAEAEA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Схема строения факолитов. Из учебника А.Е. Михайлова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863" name="Picture 7" descr="Массивы Крыма и Калбы по ВН Павлиновву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75574"/>
            <a:ext cx="6876256" cy="5820501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761873" name="Rectangle 17"/>
          <p:cNvSpPr>
            <a:spLocks noChangeArrowheads="1"/>
          </p:cNvSpPr>
          <p:nvPr/>
        </p:nvSpPr>
        <p:spPr bwMode="auto">
          <a:xfrm>
            <a:off x="4219398" y="4313354"/>
            <a:ext cx="2513189" cy="41104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6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7956376" cy="69215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ru-RU" sz="2200" b="1" dirty="0">
                <a:solidFill>
                  <a:srgbClr val="000000"/>
                </a:solidFill>
                <a:effectLst/>
              </a:rPr>
              <a:t>Магматические </a:t>
            </a:r>
            <a:r>
              <a:rPr lang="ru-RU" sz="2200" b="1" dirty="0" err="1" smtClean="0">
                <a:solidFill>
                  <a:srgbClr val="000000"/>
                </a:solidFill>
                <a:effectLst/>
              </a:rPr>
              <a:t>диапиры</a:t>
            </a:r>
            <a:r>
              <a:rPr lang="ru-RU" sz="2200" b="1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sz="2200" dirty="0" smtClean="0">
                <a:solidFill>
                  <a:srgbClr val="000000"/>
                </a:solidFill>
                <a:effectLst/>
              </a:rPr>
              <a:t>(</a:t>
            </a:r>
            <a:r>
              <a:rPr lang="ru-RU" sz="2400" b="1" i="1" dirty="0" err="1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diapir</a:t>
            </a:r>
            <a:r>
              <a:rPr lang="ru-RU" sz="2200" dirty="0" smtClean="0">
                <a:solidFill>
                  <a:srgbClr val="000000"/>
                </a:solidFill>
                <a:effectLst/>
              </a:rPr>
              <a:t>)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 </a:t>
            </a: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– небольшие вертикально расположенные интрузивы веретенообразной или грушевидной формы с секущими контактами</a:t>
            </a:r>
          </a:p>
        </p:txBody>
      </p:sp>
      <p:sp>
        <p:nvSpPr>
          <p:cNvPr id="761864" name="Text Box 8"/>
          <p:cNvSpPr txBox="1">
            <a:spLocks noChangeArrowheads="1"/>
          </p:cNvSpPr>
          <p:nvPr/>
        </p:nvSpPr>
        <p:spPr bwMode="auto">
          <a:xfrm>
            <a:off x="755576" y="3789040"/>
            <a:ext cx="2446337" cy="620713"/>
          </a:xfrm>
          <a:prstGeom prst="rect">
            <a:avLst/>
          </a:prstGeom>
          <a:solidFill>
            <a:srgbClr val="EAEAEA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solidFill>
                  <a:srgbClr val="000000"/>
                </a:solidFill>
              </a:rPr>
              <a:t>Массивы Крыма и </a:t>
            </a:r>
            <a:r>
              <a:rPr lang="ru-RU" sz="1600" dirty="0" err="1">
                <a:solidFill>
                  <a:srgbClr val="000000"/>
                </a:solidFill>
              </a:rPr>
              <a:t>Калбы</a:t>
            </a:r>
            <a:r>
              <a:rPr lang="ru-RU" sz="1600" dirty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sz="1600" dirty="0">
                <a:solidFill>
                  <a:srgbClr val="000000"/>
                </a:solidFill>
              </a:rPr>
              <a:t>по В.Н. </a:t>
            </a:r>
            <a:r>
              <a:rPr lang="ru-RU" sz="1600" dirty="0" err="1">
                <a:solidFill>
                  <a:srgbClr val="000000"/>
                </a:solidFill>
              </a:rPr>
              <a:t>Павлинову</a:t>
            </a:r>
            <a:r>
              <a:rPr lang="ru-RU" sz="1600" dirty="0">
                <a:solidFill>
                  <a:srgbClr val="000000"/>
                </a:solidFill>
              </a:rPr>
              <a:t>. </a:t>
            </a:r>
          </a:p>
          <a:p>
            <a:pPr>
              <a:lnSpc>
                <a:spcPct val="80000"/>
              </a:lnSpc>
            </a:pPr>
            <a:r>
              <a:rPr lang="ru-RU" sz="1600" dirty="0">
                <a:solidFill>
                  <a:srgbClr val="000000"/>
                </a:solidFill>
              </a:rPr>
              <a:t>Из учебника В.В. Белоусова </a:t>
            </a:r>
          </a:p>
        </p:txBody>
      </p:sp>
      <p:sp>
        <p:nvSpPr>
          <p:cNvPr id="761865" name="Text Box 9"/>
          <p:cNvSpPr txBox="1">
            <a:spLocks noChangeArrowheads="1"/>
          </p:cNvSpPr>
          <p:nvPr/>
        </p:nvSpPr>
        <p:spPr bwMode="auto">
          <a:xfrm>
            <a:off x="2871827" y="1267482"/>
            <a:ext cx="1052101" cy="289310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 err="1">
                <a:solidFill>
                  <a:srgbClr val="000000"/>
                </a:solidFill>
              </a:rPr>
              <a:t>Кастель</a:t>
            </a:r>
            <a:r>
              <a:rPr lang="ru-RU" sz="1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61866" name="Text Box 10"/>
          <p:cNvSpPr txBox="1">
            <a:spLocks noChangeArrowheads="1"/>
          </p:cNvSpPr>
          <p:nvPr/>
        </p:nvSpPr>
        <p:spPr bwMode="auto">
          <a:xfrm>
            <a:off x="4521565" y="1267482"/>
            <a:ext cx="842523" cy="289310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 err="1">
                <a:solidFill>
                  <a:srgbClr val="000000"/>
                </a:solidFill>
              </a:rPr>
              <a:t>Плака</a:t>
            </a:r>
            <a:r>
              <a:rPr lang="ru-RU" sz="1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61867" name="Text Box 11"/>
          <p:cNvSpPr txBox="1">
            <a:spLocks noChangeArrowheads="1"/>
          </p:cNvSpPr>
          <p:nvPr/>
        </p:nvSpPr>
        <p:spPr bwMode="auto">
          <a:xfrm>
            <a:off x="6008663" y="1268760"/>
            <a:ext cx="2165375" cy="289310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 err="1">
                <a:solidFill>
                  <a:srgbClr val="000000"/>
                </a:solidFill>
              </a:rPr>
              <a:t>Партенитские</a:t>
            </a:r>
            <a:r>
              <a:rPr lang="ru-RU" sz="1600" dirty="0">
                <a:solidFill>
                  <a:srgbClr val="000000"/>
                </a:solidFill>
              </a:rPr>
              <a:t> массивы </a:t>
            </a:r>
          </a:p>
        </p:txBody>
      </p:sp>
      <p:sp>
        <p:nvSpPr>
          <p:cNvPr id="761868" name="Text Box 12"/>
          <p:cNvSpPr txBox="1">
            <a:spLocks noChangeArrowheads="1"/>
          </p:cNvSpPr>
          <p:nvPr/>
        </p:nvSpPr>
        <p:spPr bwMode="auto">
          <a:xfrm>
            <a:off x="4960977" y="2363310"/>
            <a:ext cx="908011" cy="289310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Аюдаг </a:t>
            </a:r>
          </a:p>
        </p:txBody>
      </p:sp>
      <p:sp>
        <p:nvSpPr>
          <p:cNvPr id="761869" name="Text Box 13"/>
          <p:cNvSpPr txBox="1">
            <a:spLocks noChangeArrowheads="1"/>
          </p:cNvSpPr>
          <p:nvPr/>
        </p:nvSpPr>
        <p:spPr bwMode="auto">
          <a:xfrm>
            <a:off x="2938729" y="4725144"/>
            <a:ext cx="697167" cy="289310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Уйтас </a:t>
            </a:r>
          </a:p>
        </p:txBody>
      </p:sp>
      <p:sp>
        <p:nvSpPr>
          <p:cNvPr id="761870" name="Text Box 14"/>
          <p:cNvSpPr txBox="1">
            <a:spLocks noChangeArrowheads="1"/>
          </p:cNvSpPr>
          <p:nvPr/>
        </p:nvSpPr>
        <p:spPr bwMode="auto">
          <a:xfrm>
            <a:off x="5399373" y="4723866"/>
            <a:ext cx="1117315" cy="289310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Б. Тологой </a:t>
            </a:r>
          </a:p>
        </p:txBody>
      </p:sp>
      <p:sp>
        <p:nvSpPr>
          <p:cNvPr id="761871" name="Text Box 15"/>
          <p:cNvSpPr txBox="1">
            <a:spLocks noChangeArrowheads="1"/>
          </p:cNvSpPr>
          <p:nvPr/>
        </p:nvSpPr>
        <p:spPr bwMode="auto">
          <a:xfrm>
            <a:off x="7415498" y="4795874"/>
            <a:ext cx="1117315" cy="289310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rgbClr val="000000"/>
                </a:solidFill>
              </a:rPr>
              <a:t>М. </a:t>
            </a:r>
            <a:r>
              <a:rPr lang="ru-RU" sz="1600" dirty="0" err="1">
                <a:solidFill>
                  <a:srgbClr val="000000"/>
                </a:solidFill>
              </a:rPr>
              <a:t>Тологой</a:t>
            </a:r>
            <a:r>
              <a:rPr lang="ru-RU" sz="1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61872" name="Text Box 16"/>
          <p:cNvSpPr txBox="1">
            <a:spLocks noChangeArrowheads="1"/>
          </p:cNvSpPr>
          <p:nvPr/>
        </p:nvSpPr>
        <p:spPr bwMode="auto">
          <a:xfrm>
            <a:off x="4439664" y="4163535"/>
            <a:ext cx="2651699" cy="289310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i="1">
                <a:solidFill>
                  <a:srgbClr val="000000"/>
                </a:solidFill>
              </a:rPr>
              <a:t>КАЛБИНСКИЕ МАССИВЫ</a:t>
            </a:r>
            <a:r>
              <a:rPr lang="ru-RU" sz="16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61874" name="Text Box 18"/>
          <p:cNvSpPr txBox="1">
            <a:spLocks noChangeArrowheads="1"/>
          </p:cNvSpPr>
          <p:nvPr/>
        </p:nvSpPr>
        <p:spPr bwMode="auto">
          <a:xfrm>
            <a:off x="4007864" y="908720"/>
            <a:ext cx="2651699" cy="289310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i="1">
                <a:solidFill>
                  <a:srgbClr val="000000"/>
                </a:solidFill>
              </a:rPr>
              <a:t>КРЫМСКИЕ МАССИВЫ</a:t>
            </a:r>
            <a:r>
              <a:rPr lang="ru-RU" sz="16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61875" name="Text Box 19"/>
          <p:cNvSpPr txBox="1">
            <a:spLocks noChangeArrowheads="1"/>
          </p:cNvSpPr>
          <p:nvPr/>
        </p:nvSpPr>
        <p:spPr bwMode="auto">
          <a:xfrm>
            <a:off x="0" y="974601"/>
            <a:ext cx="2267744" cy="171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b="0" dirty="0" smtClean="0">
                <a:solidFill>
                  <a:srgbClr val="000000"/>
                </a:solidFill>
              </a:rPr>
              <a:t>Магматические </a:t>
            </a:r>
            <a:r>
              <a:rPr lang="ru-RU" b="0" dirty="0" err="1">
                <a:solidFill>
                  <a:srgbClr val="000000"/>
                </a:solidFill>
              </a:rPr>
              <a:t>диапиры</a:t>
            </a:r>
            <a:r>
              <a:rPr lang="ru-RU" b="0" dirty="0">
                <a:solidFill>
                  <a:srgbClr val="000000"/>
                </a:solidFill>
              </a:rPr>
              <a:t> активно воздействуют </a:t>
            </a:r>
            <a:endParaRPr lang="ru-RU" b="0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r>
              <a:rPr lang="ru-RU" b="0" dirty="0" smtClean="0">
                <a:solidFill>
                  <a:srgbClr val="000000"/>
                </a:solidFill>
              </a:rPr>
              <a:t>на </a:t>
            </a:r>
            <a:r>
              <a:rPr lang="ru-RU" b="0" dirty="0">
                <a:solidFill>
                  <a:srgbClr val="000000"/>
                </a:solidFill>
              </a:rPr>
              <a:t>вмещающие породы, деформируя их.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883" name="Rectangle 3"/>
          <p:cNvSpPr>
            <a:spLocks noChangeArrowheads="1"/>
          </p:cNvSpPr>
          <p:nvPr/>
        </p:nvSpPr>
        <p:spPr bwMode="auto">
          <a:xfrm>
            <a:off x="0" y="0"/>
            <a:ext cx="91440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lnSpc>
                <a:spcPct val="75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dirty="0">
                <a:solidFill>
                  <a:srgbClr val="000000"/>
                </a:solidFill>
                <a:latin typeface="Arial" charset="0"/>
              </a:rPr>
              <a:t>Дайки</a:t>
            </a:r>
            <a:r>
              <a:rPr lang="ru-RU" b="0" dirty="0">
                <a:solidFill>
                  <a:srgbClr val="000000"/>
                </a:solidFill>
              </a:rPr>
              <a:t> </a:t>
            </a:r>
            <a:r>
              <a:rPr lang="ru-RU" b="0" dirty="0" smtClean="0">
                <a:solidFill>
                  <a:srgbClr val="000000"/>
                </a:solidFill>
              </a:rPr>
              <a:t>(</a:t>
            </a:r>
            <a:r>
              <a:rPr lang="ru-RU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dike</a:t>
            </a:r>
            <a:r>
              <a:rPr lang="ru-RU" b="0" dirty="0" smtClean="0">
                <a:solidFill>
                  <a:srgbClr val="000000"/>
                </a:solidFill>
              </a:rPr>
              <a:t>) – </a:t>
            </a:r>
            <a:r>
              <a:rPr lang="ru-RU" b="0" dirty="0">
                <a:solidFill>
                  <a:srgbClr val="000000"/>
                </a:solidFill>
              </a:rPr>
              <a:t>чаще всего небольшие плитообразные, стенообразные тела, крутые или пологие, резко секущие по отношению к вмещающим породам.</a:t>
            </a:r>
          </a:p>
        </p:txBody>
      </p:sp>
      <p:pic>
        <p:nvPicPr>
          <p:cNvPr id="762890" name="Picture 10" descr="Рэм-вид"/>
          <p:cNvPicPr>
            <a:picLocks noChangeAspect="1" noChangeArrowheads="1"/>
          </p:cNvPicPr>
          <p:nvPr/>
        </p:nvPicPr>
        <p:blipFill>
          <a:blip r:embed="rId3" cstate="print">
            <a:lum bright="16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620713"/>
            <a:ext cx="5761037" cy="4089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62891" name="Picture 11" descr="Голд"/>
          <p:cNvPicPr>
            <a:picLocks noChangeAspect="1" noChangeArrowheads="1"/>
          </p:cNvPicPr>
          <p:nvPr/>
        </p:nvPicPr>
        <p:blipFill>
          <a:blip r:embed="rId4" cstate="print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706813"/>
            <a:ext cx="4826000" cy="3040062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762892" name="Text Box 12"/>
          <p:cNvSpPr txBox="1">
            <a:spLocks noChangeArrowheads="1"/>
          </p:cNvSpPr>
          <p:nvPr/>
        </p:nvSpPr>
        <p:spPr bwMode="auto">
          <a:xfrm>
            <a:off x="5076825" y="836613"/>
            <a:ext cx="3311525" cy="620712"/>
          </a:xfrm>
          <a:prstGeom prst="rect">
            <a:avLst/>
          </a:prstGeom>
          <a:solidFill>
            <a:srgbClr val="EAEAEA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Крутые и пологие дайки микрогаббро в разгнейсованных плагиогранитах позднего девона. Ю. Урал</a:t>
            </a:r>
          </a:p>
        </p:txBody>
      </p:sp>
      <p:sp>
        <p:nvSpPr>
          <p:cNvPr id="762893" name="Text Box 13"/>
          <p:cNvSpPr txBox="1">
            <a:spLocks noChangeArrowheads="1"/>
          </p:cNvSpPr>
          <p:nvPr/>
        </p:nvSpPr>
        <p:spPr bwMode="auto">
          <a:xfrm>
            <a:off x="754063" y="5084763"/>
            <a:ext cx="3673475" cy="620712"/>
          </a:xfrm>
          <a:prstGeom prst="rect">
            <a:avLst/>
          </a:prstGeom>
          <a:solidFill>
            <a:srgbClr val="EAEAEA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Контактовая зона ветвящейся дайки микрогаббро в разгнейсованных плагиогранитах позднего девона. Ю. Урал</a:t>
            </a:r>
          </a:p>
        </p:txBody>
      </p:sp>
      <p:sp>
        <p:nvSpPr>
          <p:cNvPr id="762896" name="AutoShape 16"/>
          <p:cNvSpPr>
            <a:spLocks/>
          </p:cNvSpPr>
          <p:nvPr/>
        </p:nvSpPr>
        <p:spPr bwMode="auto">
          <a:xfrm>
            <a:off x="2278063" y="736600"/>
            <a:ext cx="715962" cy="403225"/>
          </a:xfrm>
          <a:prstGeom prst="borderCallout3">
            <a:avLst>
              <a:gd name="adj1" fmla="val 28347"/>
              <a:gd name="adj2" fmla="val 110644"/>
              <a:gd name="adj3" fmla="val 28347"/>
              <a:gd name="adj4" fmla="val 144125"/>
              <a:gd name="adj5" fmla="val 223620"/>
              <a:gd name="adj6" fmla="val 144125"/>
              <a:gd name="adj7" fmla="val 419292"/>
              <a:gd name="adj8" fmla="val 23060"/>
            </a:avLst>
          </a:prstGeom>
          <a:solidFill>
            <a:schemeClr val="tx1"/>
          </a:solidFill>
          <a:ln w="28575" algn="ctr">
            <a:solidFill>
              <a:srgbClr val="FF0000"/>
            </a:solidFill>
            <a:miter lim="800000"/>
            <a:headEnd/>
            <a:tailEnd type="stealth" w="lg" len="lg"/>
          </a:ln>
          <a:effectLst/>
        </p:spPr>
        <p:txBody>
          <a:bodyPr/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m</a:t>
            </a:r>
            <a:r>
              <a:rPr lang="en-US" sz="1800">
                <a:solidFill>
                  <a:srgbClr val="000000"/>
                </a:solidFill>
                <a:sym typeface="Symbol" pitchFamily="18" charset="2"/>
              </a:rPr>
              <a:t></a:t>
            </a:r>
          </a:p>
        </p:txBody>
      </p:sp>
      <p:sp>
        <p:nvSpPr>
          <p:cNvPr id="762897" name="AutoShape 17"/>
          <p:cNvSpPr>
            <a:spLocks/>
          </p:cNvSpPr>
          <p:nvPr/>
        </p:nvSpPr>
        <p:spPr bwMode="auto">
          <a:xfrm>
            <a:off x="3708400" y="908050"/>
            <a:ext cx="715963" cy="403225"/>
          </a:xfrm>
          <a:prstGeom prst="borderCallout3">
            <a:avLst>
              <a:gd name="adj1" fmla="val 28347"/>
              <a:gd name="adj2" fmla="val 110644"/>
              <a:gd name="adj3" fmla="val 28347"/>
              <a:gd name="adj4" fmla="val 137028"/>
              <a:gd name="adj5" fmla="val 319292"/>
              <a:gd name="adj6" fmla="val 137028"/>
              <a:gd name="adj7" fmla="val 610236"/>
              <a:gd name="adj8" fmla="val 36366"/>
            </a:avLst>
          </a:prstGeom>
          <a:solidFill>
            <a:schemeClr val="tx1"/>
          </a:solidFill>
          <a:ln w="28575">
            <a:solidFill>
              <a:srgbClr val="FF0000"/>
            </a:solidFill>
            <a:miter lim="800000"/>
            <a:headEnd/>
            <a:tailEnd type="stealth" w="lg" len="lg"/>
          </a:ln>
          <a:effectLst/>
        </p:spPr>
        <p:txBody>
          <a:bodyPr/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m</a:t>
            </a:r>
            <a:r>
              <a:rPr lang="en-US" sz="1800">
                <a:solidFill>
                  <a:srgbClr val="000000"/>
                </a:solidFill>
                <a:sym typeface="Symbol" pitchFamily="18" charset="2"/>
              </a:rPr>
              <a:t></a:t>
            </a:r>
          </a:p>
        </p:txBody>
      </p:sp>
      <p:sp>
        <p:nvSpPr>
          <p:cNvPr id="762898" name="AutoShape 18"/>
          <p:cNvSpPr>
            <a:spLocks/>
          </p:cNvSpPr>
          <p:nvPr/>
        </p:nvSpPr>
        <p:spPr bwMode="auto">
          <a:xfrm>
            <a:off x="4716463" y="3933825"/>
            <a:ext cx="715962" cy="403225"/>
          </a:xfrm>
          <a:prstGeom prst="borderCallout3">
            <a:avLst>
              <a:gd name="adj1" fmla="val 28347"/>
              <a:gd name="adj2" fmla="val -10644"/>
              <a:gd name="adj3" fmla="val 28347"/>
              <a:gd name="adj4" fmla="val -10644"/>
              <a:gd name="adj5" fmla="val 366537"/>
              <a:gd name="adj6" fmla="val -10644"/>
              <a:gd name="adj7" fmla="val 453935"/>
              <a:gd name="adj8" fmla="val -7097"/>
            </a:avLst>
          </a:prstGeom>
          <a:solidFill>
            <a:schemeClr val="tx1"/>
          </a:solidFill>
          <a:ln w="28575">
            <a:solidFill>
              <a:srgbClr val="FFFF00"/>
            </a:solidFill>
            <a:miter lim="800000"/>
            <a:headEnd/>
            <a:tailEnd type="stealth" w="lg" len="lg"/>
          </a:ln>
          <a:effectLst/>
        </p:spPr>
        <p:txBody>
          <a:bodyPr/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m</a:t>
            </a:r>
            <a:r>
              <a:rPr lang="en-US" sz="1800">
                <a:solidFill>
                  <a:srgbClr val="000000"/>
                </a:solidFill>
                <a:sym typeface="Symbol" pitchFamily="18" charset="2"/>
              </a:rPr>
              <a:t>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8225" name="Picture 1" descr="F:\!DATA\1-Урал\!!!Бакал-2017\!Поле-2017\Маршруты-2017\69-Володина ЕА\Фото\Маршрут 2\18102Б-3 смещённые вторая и третья дайк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202" y="1296144"/>
            <a:ext cx="3653302" cy="55172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874508" name="Picture 12" descr="Тургаяк дайка"/>
          <p:cNvPicPr>
            <a:picLocks noChangeAspect="1" noChangeArrowheads="1"/>
          </p:cNvPicPr>
          <p:nvPr/>
        </p:nvPicPr>
        <p:blipFill>
          <a:blip r:embed="rId4" cstate="print">
            <a:lum bright="-4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71438"/>
            <a:ext cx="4276725" cy="65976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74500" name="Text Box 4"/>
          <p:cNvSpPr txBox="1">
            <a:spLocks noChangeArrowheads="1"/>
          </p:cNvSpPr>
          <p:nvPr/>
        </p:nvSpPr>
        <p:spPr bwMode="auto">
          <a:xfrm>
            <a:off x="4572000" y="6021288"/>
            <a:ext cx="2233612" cy="612742"/>
          </a:xfrm>
          <a:prstGeom prst="rect">
            <a:avLst/>
          </a:prstGeom>
          <a:solidFill>
            <a:srgbClr val="EAEAEA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solidFill>
                  <a:srgbClr val="000000"/>
                </a:solidFill>
              </a:rPr>
              <a:t>Дайка мелкозернистых габбро в </a:t>
            </a:r>
            <a:r>
              <a:rPr lang="ru-RU" sz="1600" dirty="0" smtClean="0">
                <a:solidFill>
                  <a:srgbClr val="000000"/>
                </a:solidFill>
              </a:rPr>
              <a:t>доломитах рифея. </a:t>
            </a:r>
            <a:r>
              <a:rPr lang="ru-RU" sz="1600" dirty="0">
                <a:solidFill>
                  <a:srgbClr val="000000"/>
                </a:solidFill>
              </a:rPr>
              <a:t>Ю. Урал</a:t>
            </a:r>
          </a:p>
        </p:txBody>
      </p:sp>
      <p:sp>
        <p:nvSpPr>
          <p:cNvPr id="874501" name="Text Box 5"/>
          <p:cNvSpPr txBox="1">
            <a:spLocks noChangeArrowheads="1"/>
          </p:cNvSpPr>
          <p:nvPr/>
        </p:nvSpPr>
        <p:spPr bwMode="auto">
          <a:xfrm>
            <a:off x="2987824" y="4725144"/>
            <a:ext cx="2160587" cy="620713"/>
          </a:xfrm>
          <a:prstGeom prst="rect">
            <a:avLst/>
          </a:prstGeom>
          <a:solidFill>
            <a:srgbClr val="EAEAEA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Дайка аплитов в </a:t>
            </a:r>
          </a:p>
          <a:p>
            <a:pPr algn="l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средне-крупнозернистых гранитах. Ю. Урал</a:t>
            </a:r>
          </a:p>
        </p:txBody>
      </p:sp>
      <p:sp>
        <p:nvSpPr>
          <p:cNvPr id="874510" name="Text Box 14"/>
          <p:cNvSpPr txBox="1">
            <a:spLocks noChangeArrowheads="1"/>
          </p:cNvSpPr>
          <p:nvPr/>
        </p:nvSpPr>
        <p:spPr bwMode="auto">
          <a:xfrm>
            <a:off x="4500563" y="0"/>
            <a:ext cx="4643437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85000"/>
              </a:lnSpc>
            </a:pPr>
            <a:r>
              <a:rPr lang="ru-RU" b="0" dirty="0">
                <a:solidFill>
                  <a:srgbClr val="000000"/>
                </a:solidFill>
              </a:rPr>
              <a:t>Мощность даек бывает выдержанной практически по всей длине, но часто они постепенно выклиниваются, что отражает характер раскрытия трещины.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51920" y="5589240"/>
            <a:ext cx="400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latin typeface="Impact" pitchFamily="34" charset="0"/>
              </a:rPr>
              <a:t>!</a:t>
            </a:r>
            <a:endParaRPr lang="ru-RU" sz="6000" dirty="0">
              <a:solidFill>
                <a:srgbClr val="FF0000"/>
              </a:solidFill>
              <a:latin typeface="Impac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07749" y="5797713"/>
            <a:ext cx="400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latin typeface="Impact" pitchFamily="34" charset="0"/>
              </a:rPr>
              <a:t>!</a:t>
            </a:r>
            <a:endParaRPr lang="ru-RU" sz="6000" dirty="0">
              <a:solidFill>
                <a:srgbClr val="FF0000"/>
              </a:solidFill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052" name="Picture 4" descr="Tav-r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71438"/>
            <a:ext cx="4322762" cy="67421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98053" name="Text Box 5"/>
          <p:cNvSpPr txBox="1">
            <a:spLocks noChangeArrowheads="1"/>
          </p:cNvSpPr>
          <p:nvPr/>
        </p:nvSpPr>
        <p:spPr bwMode="auto">
          <a:xfrm>
            <a:off x="3779838" y="5589588"/>
            <a:ext cx="2663825" cy="425450"/>
          </a:xfrm>
          <a:prstGeom prst="rect">
            <a:avLst/>
          </a:prstGeom>
          <a:solidFill>
            <a:srgbClr val="EAEAEA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Пояса даек гранит-порфиров. Ц. Казахстан</a:t>
            </a:r>
          </a:p>
        </p:txBody>
      </p:sp>
      <p:sp>
        <p:nvSpPr>
          <p:cNvPr id="898054" name="Text Box 6"/>
          <p:cNvSpPr txBox="1">
            <a:spLocks noChangeArrowheads="1"/>
          </p:cNvSpPr>
          <p:nvPr/>
        </p:nvSpPr>
        <p:spPr bwMode="auto">
          <a:xfrm>
            <a:off x="4498975" y="0"/>
            <a:ext cx="453707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85000"/>
              </a:lnSpc>
            </a:pPr>
            <a:r>
              <a:rPr lang="ru-RU" b="0">
                <a:solidFill>
                  <a:srgbClr val="000000"/>
                </a:solidFill>
              </a:rPr>
              <a:t>Дайки присутствуют в качестве самостоятельных фаз в вулканических и плутонических комплексах, но могут слагать и самостоятельные тела (</a:t>
            </a:r>
            <a:r>
              <a:rPr lang="ru-RU">
                <a:solidFill>
                  <a:srgbClr val="000000"/>
                </a:solidFill>
              </a:rPr>
              <a:t>1</a:t>
            </a:r>
            <a:r>
              <a:rPr lang="ru-RU" b="0">
                <a:solidFill>
                  <a:srgbClr val="000000"/>
                </a:solidFill>
              </a:rPr>
              <a:t>), пояса (</a:t>
            </a:r>
            <a:r>
              <a:rPr lang="ru-RU">
                <a:solidFill>
                  <a:srgbClr val="000000"/>
                </a:solidFill>
              </a:rPr>
              <a:t>2</a:t>
            </a:r>
            <a:r>
              <a:rPr lang="ru-RU" b="0">
                <a:solidFill>
                  <a:srgbClr val="000000"/>
                </a:solidFill>
              </a:rPr>
              <a:t>) и рои (</a:t>
            </a:r>
            <a:r>
              <a:rPr lang="ru-RU">
                <a:solidFill>
                  <a:srgbClr val="000000"/>
                </a:solidFill>
              </a:rPr>
              <a:t>3</a:t>
            </a:r>
            <a:r>
              <a:rPr lang="ru-RU" b="0">
                <a:solidFill>
                  <a:srgbClr val="000000"/>
                </a:solidFill>
              </a:rPr>
              <a:t>).</a:t>
            </a:r>
          </a:p>
        </p:txBody>
      </p:sp>
      <p:pic>
        <p:nvPicPr>
          <p:cNvPr id="898055" name="Picture 7" descr="Изображение 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674813"/>
            <a:ext cx="4546600" cy="3409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98056" name="Text Box 8"/>
          <p:cNvSpPr txBox="1">
            <a:spLocks noChangeArrowheads="1"/>
          </p:cNvSpPr>
          <p:nvPr/>
        </p:nvSpPr>
        <p:spPr bwMode="auto">
          <a:xfrm>
            <a:off x="6227763" y="4868863"/>
            <a:ext cx="2376487" cy="425450"/>
          </a:xfrm>
          <a:prstGeom prst="rect">
            <a:avLst/>
          </a:prstGeom>
          <a:solidFill>
            <a:srgbClr val="EAEAEA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Серия параллельных даек аплитов. Ю. Урал</a:t>
            </a:r>
          </a:p>
        </p:txBody>
      </p:sp>
      <p:sp>
        <p:nvSpPr>
          <p:cNvPr id="898057" name="Text Box 9"/>
          <p:cNvSpPr txBox="1">
            <a:spLocks noChangeArrowheads="1"/>
          </p:cNvSpPr>
          <p:nvPr/>
        </p:nvSpPr>
        <p:spPr bwMode="auto">
          <a:xfrm>
            <a:off x="3851275" y="692150"/>
            <a:ext cx="346075" cy="376238"/>
          </a:xfrm>
          <a:prstGeom prst="rect">
            <a:avLst/>
          </a:prstGeom>
          <a:solidFill>
            <a:schemeClr val="tx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800">
                <a:solidFill>
                  <a:srgbClr val="000000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898058" name="Text Box 10"/>
          <p:cNvSpPr txBox="1">
            <a:spLocks noChangeArrowheads="1"/>
          </p:cNvSpPr>
          <p:nvPr/>
        </p:nvSpPr>
        <p:spPr bwMode="auto">
          <a:xfrm>
            <a:off x="3348038" y="1196975"/>
            <a:ext cx="346075" cy="376238"/>
          </a:xfrm>
          <a:prstGeom prst="rect">
            <a:avLst/>
          </a:prstGeom>
          <a:solidFill>
            <a:schemeClr val="tx2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800">
                <a:solidFill>
                  <a:srgbClr val="000000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898059" name="Text Box 11"/>
          <p:cNvSpPr txBox="1">
            <a:spLocks noChangeArrowheads="1"/>
          </p:cNvSpPr>
          <p:nvPr/>
        </p:nvSpPr>
        <p:spPr bwMode="auto">
          <a:xfrm>
            <a:off x="1763713" y="2781300"/>
            <a:ext cx="346075" cy="376238"/>
          </a:xfrm>
          <a:prstGeom prst="rect">
            <a:avLst/>
          </a:prstGeom>
          <a:solidFill>
            <a:schemeClr val="tx2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800">
                <a:solidFill>
                  <a:srgbClr val="000000"/>
                </a:solidFill>
                <a:latin typeface="Arial Black" pitchFamily="34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873" name="Picture 9" descr="Аид-Плуто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88900"/>
            <a:ext cx="2528887" cy="47085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76874" name="Picture 10" descr="Персефона-Dante_Gabriel_Rossetti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2133600"/>
            <a:ext cx="2578100" cy="4679950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676875" name="Text Box 11"/>
          <p:cNvSpPr txBox="1">
            <a:spLocks noChangeArrowheads="1"/>
          </p:cNvSpPr>
          <p:nvPr/>
        </p:nvSpPr>
        <p:spPr bwMode="auto">
          <a:xfrm>
            <a:off x="2700338" y="115888"/>
            <a:ext cx="626427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75000"/>
              </a:lnSpc>
            </a:pPr>
            <a:r>
              <a:rPr lang="ru-RU" dirty="0">
                <a:solidFill>
                  <a:srgbClr val="000000"/>
                </a:solidFill>
                <a:latin typeface="Arial" charset="0"/>
              </a:rPr>
              <a:t>ПЛУТОН</a:t>
            </a:r>
            <a:r>
              <a:rPr lang="ru-RU" dirty="0">
                <a:solidFill>
                  <a:srgbClr val="000000"/>
                </a:solidFill>
              </a:rPr>
              <a:t> – </a:t>
            </a:r>
            <a:r>
              <a:rPr lang="ru-RU" b="0" dirty="0">
                <a:solidFill>
                  <a:srgbClr val="000000"/>
                </a:solidFill>
              </a:rPr>
              <a:t>Бог подземного царства, он же в греческой мифологии 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Аид,</a:t>
            </a:r>
            <a:r>
              <a:rPr lang="ru-RU" b="0" dirty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ru-RU" b="0" dirty="0">
                <a:solidFill>
                  <a:srgbClr val="000000"/>
                </a:solidFill>
              </a:rPr>
              <a:t>он же 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Орк</a:t>
            </a:r>
            <a:r>
              <a:rPr lang="ru-RU" b="0" dirty="0">
                <a:solidFill>
                  <a:srgbClr val="000000"/>
                </a:solidFill>
              </a:rPr>
              <a:t>,</a:t>
            </a:r>
            <a:r>
              <a:rPr lang="ru-RU" b="0" dirty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ru-RU" b="0" dirty="0">
                <a:solidFill>
                  <a:srgbClr val="000000"/>
                </a:solidFill>
              </a:rPr>
              <a:t>старший сын </a:t>
            </a:r>
            <a:r>
              <a:rPr lang="ru-RU" b="0" dirty="0" err="1">
                <a:solidFill>
                  <a:srgbClr val="000000"/>
                </a:solidFill>
              </a:rPr>
              <a:t>Кроноса</a:t>
            </a:r>
            <a:r>
              <a:rPr lang="ru-RU" b="0" dirty="0">
                <a:solidFill>
                  <a:srgbClr val="000000"/>
                </a:solidFill>
              </a:rPr>
              <a:t> и Реи, т.е. – </a:t>
            </a:r>
            <a:r>
              <a:rPr lang="ru-RU" dirty="0">
                <a:solidFill>
                  <a:srgbClr val="C00000"/>
                </a:solidFill>
              </a:rPr>
              <a:t>старший брат </a:t>
            </a:r>
            <a:r>
              <a:rPr lang="ru-RU" b="0" dirty="0">
                <a:solidFill>
                  <a:srgbClr val="000000"/>
                </a:solidFill>
              </a:rPr>
              <a:t>Зевса (Юпитера), </a:t>
            </a:r>
          </a:p>
          <a:p>
            <a:pPr algn="l">
              <a:lnSpc>
                <a:spcPct val="75000"/>
              </a:lnSpc>
            </a:pPr>
            <a:r>
              <a:rPr lang="ru-RU" b="0" dirty="0">
                <a:solidFill>
                  <a:srgbClr val="000000"/>
                </a:solidFill>
              </a:rPr>
              <a:t>т.е. – дядя 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Гефеста</a:t>
            </a:r>
            <a:r>
              <a:rPr lang="ru-RU" b="0" dirty="0">
                <a:solidFill>
                  <a:srgbClr val="000000"/>
                </a:solidFill>
              </a:rPr>
              <a:t>, он же – 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дядя Вулкана</a:t>
            </a:r>
            <a:r>
              <a:rPr lang="ru-RU" b="0" dirty="0">
                <a:solidFill>
                  <a:srgbClr val="000000"/>
                </a:solidFill>
              </a:rPr>
              <a:t>! </a:t>
            </a:r>
          </a:p>
        </p:txBody>
      </p:sp>
      <p:sp>
        <p:nvSpPr>
          <p:cNvPr id="676876" name="Text Box 12"/>
          <p:cNvSpPr txBox="1">
            <a:spLocks noChangeArrowheads="1"/>
          </p:cNvSpPr>
          <p:nvPr/>
        </p:nvSpPr>
        <p:spPr bwMode="auto">
          <a:xfrm>
            <a:off x="539750" y="5949950"/>
            <a:ext cx="5834063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ru-RU">
                <a:solidFill>
                  <a:srgbClr val="000000"/>
                </a:solidFill>
                <a:latin typeface="Arial" charset="0"/>
              </a:rPr>
              <a:t>ПРОЗЕРПИНА</a:t>
            </a:r>
            <a:r>
              <a:rPr lang="ru-RU">
                <a:solidFill>
                  <a:srgbClr val="000000"/>
                </a:solidFill>
              </a:rPr>
              <a:t> – </a:t>
            </a:r>
            <a:r>
              <a:rPr lang="ru-RU" b="0">
                <a:solidFill>
                  <a:srgbClr val="000000"/>
                </a:solidFill>
              </a:rPr>
              <a:t>Богиня подземного царства, она же </a:t>
            </a:r>
            <a:r>
              <a:rPr lang="ru-RU">
                <a:solidFill>
                  <a:srgbClr val="000000"/>
                </a:solidFill>
                <a:latin typeface="Arial" charset="0"/>
              </a:rPr>
              <a:t>Персефона</a:t>
            </a:r>
            <a:r>
              <a:rPr lang="ru-RU" b="0">
                <a:solidFill>
                  <a:srgbClr val="000000"/>
                </a:solidFill>
              </a:rPr>
              <a:t> (гр.), дочь Юпитера и Цереры, т.е. и </a:t>
            </a:r>
            <a:r>
              <a:rPr lang="ru-RU">
                <a:solidFill>
                  <a:srgbClr val="000000"/>
                </a:solidFill>
                <a:latin typeface="Arial" charset="0"/>
              </a:rPr>
              <a:t>жена</a:t>
            </a:r>
            <a:r>
              <a:rPr lang="ru-RU" b="0">
                <a:solidFill>
                  <a:srgbClr val="000000"/>
                </a:solidFill>
              </a:rPr>
              <a:t>, и </a:t>
            </a:r>
            <a:r>
              <a:rPr lang="ru-RU">
                <a:solidFill>
                  <a:srgbClr val="000000"/>
                </a:solidFill>
                <a:latin typeface="Arial" charset="0"/>
              </a:rPr>
              <a:t>племянница</a:t>
            </a:r>
            <a:r>
              <a:rPr lang="ru-RU">
                <a:solidFill>
                  <a:srgbClr val="000000"/>
                </a:solidFill>
              </a:rPr>
              <a:t> </a:t>
            </a:r>
            <a:r>
              <a:rPr lang="ru-RU">
                <a:solidFill>
                  <a:srgbClr val="000000"/>
                </a:solidFill>
                <a:latin typeface="Arial" charset="0"/>
              </a:rPr>
              <a:t>Плутона</a:t>
            </a:r>
            <a:r>
              <a:rPr lang="ru-RU">
                <a:solidFill>
                  <a:srgbClr val="000000"/>
                </a:solidFill>
              </a:rPr>
              <a:t>! </a:t>
            </a:r>
          </a:p>
        </p:txBody>
      </p:sp>
      <p:pic>
        <p:nvPicPr>
          <p:cNvPr id="676877" name="Picture 13" descr="Poznan_Prozerpin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538" y="1556793"/>
            <a:ext cx="2975708" cy="4248472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676878" name="Text Box 14"/>
          <p:cNvSpPr txBox="1">
            <a:spLocks noChangeArrowheads="1"/>
          </p:cNvSpPr>
          <p:nvPr/>
        </p:nvSpPr>
        <p:spPr bwMode="auto">
          <a:xfrm>
            <a:off x="7164388" y="1844675"/>
            <a:ext cx="1368425" cy="425450"/>
          </a:xfrm>
          <a:prstGeom prst="rect">
            <a:avLst/>
          </a:prstGeom>
          <a:solidFill>
            <a:srgbClr val="EAEAEA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Д. Г. Розетти. Прозерпина</a:t>
            </a:r>
          </a:p>
        </p:txBody>
      </p:sp>
      <p:sp>
        <p:nvSpPr>
          <p:cNvPr id="676879" name="Text Box 15"/>
          <p:cNvSpPr txBox="1">
            <a:spLocks noChangeArrowheads="1"/>
          </p:cNvSpPr>
          <p:nvPr/>
        </p:nvSpPr>
        <p:spPr bwMode="auto">
          <a:xfrm>
            <a:off x="3491880" y="1347366"/>
            <a:ext cx="2232025" cy="425450"/>
          </a:xfrm>
          <a:prstGeom prst="rect">
            <a:avLst/>
          </a:prstGeom>
          <a:solidFill>
            <a:srgbClr val="EAEAEA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Похищение Прозерпины. Познань</a:t>
            </a:r>
          </a:p>
        </p:txBody>
      </p:sp>
      <p:sp>
        <p:nvSpPr>
          <p:cNvPr id="676880" name="AutoShape 16"/>
          <p:cNvSpPr>
            <a:spLocks noChangeArrowheads="1"/>
          </p:cNvSpPr>
          <p:nvPr/>
        </p:nvSpPr>
        <p:spPr bwMode="auto">
          <a:xfrm>
            <a:off x="611188" y="4508500"/>
            <a:ext cx="1368425" cy="1008063"/>
          </a:xfrm>
          <a:prstGeom prst="cloudCallout">
            <a:avLst>
              <a:gd name="adj1" fmla="val -52435"/>
              <a:gd name="adj2" fmla="val -112519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2000" b="0">
                <a:solidFill>
                  <a:srgbClr val="000000"/>
                </a:solidFill>
                <a:latin typeface="Arial" charset="0"/>
              </a:rPr>
              <a:t>А это кто?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8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296" name="Picture 8" descr="P62201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239838"/>
            <a:ext cx="6372225" cy="556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08295" name="Text Box 7"/>
          <p:cNvSpPr txBox="1">
            <a:spLocks noChangeArrowheads="1"/>
          </p:cNvSpPr>
          <p:nvPr/>
        </p:nvSpPr>
        <p:spPr bwMode="auto">
          <a:xfrm>
            <a:off x="684213" y="6092825"/>
            <a:ext cx="2303462" cy="620713"/>
          </a:xfrm>
          <a:prstGeom prst="rect">
            <a:avLst/>
          </a:prstGeom>
          <a:solidFill>
            <a:srgbClr val="EAEAEA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Силлы долеритов в доломитах рифея. Ю. Урал</a:t>
            </a:r>
          </a:p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(фото И.А. Кошелевой)</a:t>
            </a:r>
          </a:p>
        </p:txBody>
      </p:sp>
      <p:sp>
        <p:nvSpPr>
          <p:cNvPr id="908297" name="Text Box 9"/>
          <p:cNvSpPr txBox="1">
            <a:spLocks noChangeArrowheads="1"/>
          </p:cNvSpPr>
          <p:nvPr/>
        </p:nvSpPr>
        <p:spPr bwMode="auto">
          <a:xfrm>
            <a:off x="0" y="7938"/>
            <a:ext cx="914400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buClr>
                <a:schemeClr val="hlink"/>
              </a:buClr>
              <a:buFont typeface="Wingdings" pitchFamily="2" charset="2"/>
              <a:buNone/>
            </a:pPr>
            <a:r>
              <a:rPr lang="ru-RU" dirty="0" err="1">
                <a:solidFill>
                  <a:srgbClr val="000000"/>
                </a:solidFill>
                <a:latin typeface="Arial" charset="0"/>
              </a:rPr>
              <a:t>Силлы</a:t>
            </a:r>
            <a:r>
              <a:rPr lang="ru-RU" b="0" dirty="0">
                <a:solidFill>
                  <a:srgbClr val="000000"/>
                </a:solidFill>
              </a:rPr>
              <a:t> </a:t>
            </a:r>
            <a:r>
              <a:rPr lang="ru-RU" b="0" dirty="0" smtClean="0">
                <a:solidFill>
                  <a:srgbClr val="000000"/>
                </a:solidFill>
              </a:rPr>
              <a:t>(</a:t>
            </a:r>
            <a:r>
              <a:rPr lang="ru-RU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sill</a:t>
            </a:r>
            <a:r>
              <a:rPr lang="ru-RU" b="0" dirty="0" smtClean="0">
                <a:solidFill>
                  <a:srgbClr val="000000"/>
                </a:solidFill>
              </a:rPr>
              <a:t>) – </a:t>
            </a:r>
            <a:r>
              <a:rPr lang="ru-RU" b="0" dirty="0">
                <a:solidFill>
                  <a:srgbClr val="000000"/>
                </a:solidFill>
              </a:rPr>
              <a:t>чаще всего небольшие плитообразные, стенообразные тела, конформные поверхностям напластования вмещающих пород (межпластовые интрузивы). Они часто залегают на строго определенном стратиграфическом уровне, но иногда косо секут пачки стратифицированных пород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233334"/>
            <a:ext cx="26997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0" dirty="0" smtClean="0">
                <a:solidFill>
                  <a:srgbClr val="000000"/>
                </a:solidFill>
              </a:rPr>
              <a:t>В </a:t>
            </a:r>
            <a:r>
              <a:rPr lang="ru-RU" b="0" dirty="0" err="1" smtClean="0">
                <a:solidFill>
                  <a:srgbClr val="000000"/>
                </a:solidFill>
              </a:rPr>
              <a:t>трапповых</a:t>
            </a:r>
            <a:r>
              <a:rPr lang="ru-RU" b="0" dirty="0" smtClean="0">
                <a:solidFill>
                  <a:srgbClr val="000000"/>
                </a:solidFill>
              </a:rPr>
              <a:t> провинциях  </a:t>
            </a:r>
            <a:r>
              <a:rPr lang="ru-RU" b="0" dirty="0" err="1" smtClean="0">
                <a:solidFill>
                  <a:srgbClr val="000000"/>
                </a:solidFill>
              </a:rPr>
              <a:t>силлы</a:t>
            </a:r>
            <a:r>
              <a:rPr lang="ru-RU" b="0" dirty="0" smtClean="0">
                <a:solidFill>
                  <a:srgbClr val="000000"/>
                </a:solidFill>
              </a:rPr>
              <a:t> могут иметь огромные размеры. В Сибири они достигают 600 км по простиранию.</a:t>
            </a:r>
            <a:endParaRPr lang="ru-RU" b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380" name="Rectangle 4"/>
          <p:cNvSpPr>
            <a:spLocks noChangeArrowheads="1"/>
          </p:cNvSpPr>
          <p:nvPr/>
        </p:nvSpPr>
        <p:spPr bwMode="auto">
          <a:xfrm>
            <a:off x="0" y="0"/>
            <a:ext cx="91440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dirty="0" err="1">
                <a:solidFill>
                  <a:srgbClr val="000000"/>
                </a:solidFill>
                <a:latin typeface="Arial" charset="0"/>
              </a:rPr>
              <a:t>Гарполиты</a:t>
            </a:r>
            <a:r>
              <a:rPr lang="ru-RU" b="0" dirty="0">
                <a:solidFill>
                  <a:srgbClr val="000000"/>
                </a:solidFill>
              </a:rPr>
              <a:t> </a:t>
            </a:r>
            <a:r>
              <a:rPr lang="ru-RU" b="0" dirty="0" smtClean="0">
                <a:solidFill>
                  <a:srgbClr val="000000"/>
                </a:solidFill>
              </a:rPr>
              <a:t>(</a:t>
            </a:r>
            <a:r>
              <a:rPr lang="ru-RU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harpolith</a:t>
            </a:r>
            <a:r>
              <a:rPr lang="ru-RU" b="0" dirty="0" smtClean="0">
                <a:solidFill>
                  <a:srgbClr val="000000"/>
                </a:solidFill>
              </a:rPr>
              <a:t>) – </a:t>
            </a:r>
            <a:r>
              <a:rPr lang="ru-RU" b="0" dirty="0">
                <a:solidFill>
                  <a:srgbClr val="000000"/>
                </a:solidFill>
              </a:rPr>
              <a:t>интрузивные тела серповидной формы, питающий канал которых расположен под одним из концов "серпа"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86938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836613"/>
            <a:ext cx="8929687" cy="2343150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869390" name="Freeform 14"/>
          <p:cNvSpPr>
            <a:spLocks/>
          </p:cNvSpPr>
          <p:nvPr/>
        </p:nvSpPr>
        <p:spPr bwMode="auto">
          <a:xfrm>
            <a:off x="2030413" y="1471613"/>
            <a:ext cx="4681537" cy="1644650"/>
          </a:xfrm>
          <a:custGeom>
            <a:avLst/>
            <a:gdLst/>
            <a:ahLst/>
            <a:cxnLst>
              <a:cxn ang="0">
                <a:pos x="23" y="76"/>
              </a:cxn>
              <a:cxn ang="0">
                <a:pos x="13" y="124"/>
              </a:cxn>
              <a:cxn ang="0">
                <a:pos x="104" y="169"/>
              </a:cxn>
              <a:cxn ang="0">
                <a:pos x="421" y="169"/>
              </a:cxn>
              <a:cxn ang="0">
                <a:pos x="794" y="175"/>
              </a:cxn>
              <a:cxn ang="0">
                <a:pos x="1056" y="169"/>
              </a:cxn>
              <a:cxn ang="0">
                <a:pos x="1465" y="169"/>
              </a:cxn>
              <a:cxn ang="0">
                <a:pos x="1829" y="151"/>
              </a:cxn>
              <a:cxn ang="0">
                <a:pos x="2096" y="160"/>
              </a:cxn>
              <a:cxn ang="0">
                <a:pos x="2281" y="214"/>
              </a:cxn>
              <a:cxn ang="0">
                <a:pos x="2411" y="259"/>
              </a:cxn>
              <a:cxn ang="0">
                <a:pos x="2519" y="343"/>
              </a:cxn>
              <a:cxn ang="0">
                <a:pos x="2591" y="493"/>
              </a:cxn>
              <a:cxn ang="0">
                <a:pos x="2689" y="668"/>
              </a:cxn>
              <a:cxn ang="0">
                <a:pos x="2729" y="811"/>
              </a:cxn>
              <a:cxn ang="0">
                <a:pos x="2735" y="940"/>
              </a:cxn>
              <a:cxn ang="0">
                <a:pos x="2732" y="1015"/>
              </a:cxn>
              <a:cxn ang="0">
                <a:pos x="2918" y="1024"/>
              </a:cxn>
              <a:cxn ang="0">
                <a:pos x="2916" y="940"/>
              </a:cxn>
              <a:cxn ang="0">
                <a:pos x="2906" y="832"/>
              </a:cxn>
              <a:cxn ang="0">
                <a:pos x="2888" y="670"/>
              </a:cxn>
              <a:cxn ang="0">
                <a:pos x="2810" y="448"/>
              </a:cxn>
              <a:cxn ang="0">
                <a:pos x="2720" y="190"/>
              </a:cxn>
              <a:cxn ang="0">
                <a:pos x="2591" y="55"/>
              </a:cxn>
              <a:cxn ang="0">
                <a:pos x="2141" y="4"/>
              </a:cxn>
              <a:cxn ang="0">
                <a:pos x="1283" y="33"/>
              </a:cxn>
              <a:cxn ang="0">
                <a:pos x="740" y="58"/>
              </a:cxn>
              <a:cxn ang="0">
                <a:pos x="176" y="67"/>
              </a:cxn>
              <a:cxn ang="0">
                <a:pos x="23" y="76"/>
              </a:cxn>
            </a:cxnLst>
            <a:rect l="0" t="0" r="r" b="b"/>
            <a:pathLst>
              <a:path w="2949" h="1036">
                <a:moveTo>
                  <a:pt x="23" y="76"/>
                </a:moveTo>
                <a:cubicBezTo>
                  <a:pt x="0" y="84"/>
                  <a:pt x="0" y="109"/>
                  <a:pt x="13" y="124"/>
                </a:cubicBezTo>
                <a:cubicBezTo>
                  <a:pt x="26" y="139"/>
                  <a:pt x="36" y="161"/>
                  <a:pt x="104" y="169"/>
                </a:cubicBezTo>
                <a:cubicBezTo>
                  <a:pt x="172" y="177"/>
                  <a:pt x="306" y="168"/>
                  <a:pt x="421" y="169"/>
                </a:cubicBezTo>
                <a:cubicBezTo>
                  <a:pt x="536" y="170"/>
                  <a:pt x="688" y="175"/>
                  <a:pt x="794" y="175"/>
                </a:cubicBezTo>
                <a:cubicBezTo>
                  <a:pt x="900" y="175"/>
                  <a:pt x="944" y="170"/>
                  <a:pt x="1056" y="169"/>
                </a:cubicBezTo>
                <a:cubicBezTo>
                  <a:pt x="1168" y="168"/>
                  <a:pt x="1336" y="172"/>
                  <a:pt x="1465" y="169"/>
                </a:cubicBezTo>
                <a:cubicBezTo>
                  <a:pt x="1594" y="166"/>
                  <a:pt x="1724" y="152"/>
                  <a:pt x="1829" y="151"/>
                </a:cubicBezTo>
                <a:cubicBezTo>
                  <a:pt x="1934" y="150"/>
                  <a:pt x="2021" y="149"/>
                  <a:pt x="2096" y="160"/>
                </a:cubicBezTo>
                <a:cubicBezTo>
                  <a:pt x="2171" y="171"/>
                  <a:pt x="2228" y="197"/>
                  <a:pt x="2281" y="214"/>
                </a:cubicBezTo>
                <a:cubicBezTo>
                  <a:pt x="2334" y="231"/>
                  <a:pt x="2372" y="238"/>
                  <a:pt x="2411" y="259"/>
                </a:cubicBezTo>
                <a:cubicBezTo>
                  <a:pt x="2450" y="280"/>
                  <a:pt x="2489" y="304"/>
                  <a:pt x="2519" y="343"/>
                </a:cubicBezTo>
                <a:cubicBezTo>
                  <a:pt x="2549" y="382"/>
                  <a:pt x="2563" y="439"/>
                  <a:pt x="2591" y="493"/>
                </a:cubicBezTo>
                <a:cubicBezTo>
                  <a:pt x="2619" y="547"/>
                  <a:pt x="2666" y="615"/>
                  <a:pt x="2689" y="668"/>
                </a:cubicBezTo>
                <a:cubicBezTo>
                  <a:pt x="2712" y="721"/>
                  <a:pt x="2721" y="766"/>
                  <a:pt x="2729" y="811"/>
                </a:cubicBezTo>
                <a:cubicBezTo>
                  <a:pt x="2737" y="856"/>
                  <a:pt x="2734" y="906"/>
                  <a:pt x="2735" y="940"/>
                </a:cubicBezTo>
                <a:cubicBezTo>
                  <a:pt x="2736" y="974"/>
                  <a:pt x="2702" y="1001"/>
                  <a:pt x="2732" y="1015"/>
                </a:cubicBezTo>
                <a:cubicBezTo>
                  <a:pt x="2762" y="1029"/>
                  <a:pt x="2887" y="1036"/>
                  <a:pt x="2918" y="1024"/>
                </a:cubicBezTo>
                <a:cubicBezTo>
                  <a:pt x="2949" y="1012"/>
                  <a:pt x="2918" y="972"/>
                  <a:pt x="2916" y="940"/>
                </a:cubicBezTo>
                <a:cubicBezTo>
                  <a:pt x="2914" y="908"/>
                  <a:pt x="2911" y="877"/>
                  <a:pt x="2906" y="832"/>
                </a:cubicBezTo>
                <a:cubicBezTo>
                  <a:pt x="2901" y="787"/>
                  <a:pt x="2904" y="734"/>
                  <a:pt x="2888" y="670"/>
                </a:cubicBezTo>
                <a:cubicBezTo>
                  <a:pt x="2872" y="606"/>
                  <a:pt x="2838" y="528"/>
                  <a:pt x="2810" y="448"/>
                </a:cubicBezTo>
                <a:cubicBezTo>
                  <a:pt x="2782" y="368"/>
                  <a:pt x="2756" y="255"/>
                  <a:pt x="2720" y="190"/>
                </a:cubicBezTo>
                <a:cubicBezTo>
                  <a:pt x="2684" y="125"/>
                  <a:pt x="2687" y="86"/>
                  <a:pt x="2591" y="55"/>
                </a:cubicBezTo>
                <a:cubicBezTo>
                  <a:pt x="2495" y="24"/>
                  <a:pt x="2359" y="8"/>
                  <a:pt x="2141" y="4"/>
                </a:cubicBezTo>
                <a:cubicBezTo>
                  <a:pt x="1923" y="0"/>
                  <a:pt x="1516" y="24"/>
                  <a:pt x="1283" y="33"/>
                </a:cubicBezTo>
                <a:cubicBezTo>
                  <a:pt x="1050" y="42"/>
                  <a:pt x="924" y="52"/>
                  <a:pt x="740" y="58"/>
                </a:cubicBezTo>
                <a:cubicBezTo>
                  <a:pt x="556" y="64"/>
                  <a:pt x="295" y="64"/>
                  <a:pt x="176" y="67"/>
                </a:cubicBezTo>
                <a:cubicBezTo>
                  <a:pt x="57" y="70"/>
                  <a:pt x="55" y="74"/>
                  <a:pt x="23" y="76"/>
                </a:cubicBezTo>
                <a:close/>
              </a:path>
            </a:pathLst>
          </a:custGeom>
          <a:noFill/>
          <a:ln w="19050" cap="flat" cmpd="sng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69391" name="Rectangle 15"/>
          <p:cNvSpPr>
            <a:spLocks noChangeArrowheads="1"/>
          </p:cNvSpPr>
          <p:nvPr/>
        </p:nvSpPr>
        <p:spPr bwMode="auto">
          <a:xfrm>
            <a:off x="6227763" y="2998788"/>
            <a:ext cx="647700" cy="1444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869392" name="Picture 16"/>
          <p:cNvPicPr>
            <a:picLocks noChangeAspect="1" noChangeArrowheads="1"/>
          </p:cNvPicPr>
          <p:nvPr/>
        </p:nvPicPr>
        <p:blipFill>
          <a:blip r:embed="rId4" cstate="print">
            <a:lum bright="-4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149725"/>
            <a:ext cx="6769100" cy="2571750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869393" name="Text Box 17"/>
          <p:cNvSpPr txBox="1">
            <a:spLocks noChangeArrowheads="1"/>
          </p:cNvSpPr>
          <p:nvPr/>
        </p:nvSpPr>
        <p:spPr bwMode="auto">
          <a:xfrm>
            <a:off x="4067175" y="3003550"/>
            <a:ext cx="3095625" cy="425450"/>
          </a:xfrm>
          <a:prstGeom prst="rect">
            <a:avLst/>
          </a:prstGeom>
          <a:solidFill>
            <a:srgbClr val="EAEAEA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Геологический разрез Ольховского гарполита лейкогранитов. Ю. Урал</a:t>
            </a:r>
          </a:p>
        </p:txBody>
      </p:sp>
      <p:sp>
        <p:nvSpPr>
          <p:cNvPr id="869394" name="Text Box 18"/>
          <p:cNvSpPr txBox="1">
            <a:spLocks noChangeArrowheads="1"/>
          </p:cNvSpPr>
          <p:nvPr/>
        </p:nvSpPr>
        <p:spPr bwMode="auto">
          <a:xfrm>
            <a:off x="3348038" y="4005263"/>
            <a:ext cx="3311525" cy="425450"/>
          </a:xfrm>
          <a:prstGeom prst="rect">
            <a:avLst/>
          </a:prstGeom>
          <a:solidFill>
            <a:srgbClr val="EAEAEA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Геологический разрез Неплюевского гарполита гранитов. Ю. Урал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939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23813"/>
            <a:ext cx="7812087" cy="644525"/>
          </a:xfrm>
          <a:noFill/>
          <a:ln/>
        </p:spPr>
        <p:txBody>
          <a:bodyPr tIns="10800" bIns="10800"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sz="24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Типы аллохтонных интрузивов</a:t>
            </a:r>
            <a:br>
              <a:rPr lang="ru-RU" sz="24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4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(по сложности строения)</a:t>
            </a:r>
          </a:p>
        </p:txBody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41438"/>
            <a:ext cx="9144000" cy="4552950"/>
          </a:xfrm>
          <a:noFill/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ct val="50000"/>
              </a:spcAft>
            </a:pPr>
            <a:r>
              <a:rPr lang="ru-RU" sz="2200" b="1">
                <a:solidFill>
                  <a:srgbClr val="000000"/>
                </a:solidFill>
                <a:effectLst/>
              </a:rPr>
              <a:t>Простые однофазные</a:t>
            </a:r>
            <a:r>
              <a:rPr lang="ru-RU" sz="2200">
                <a:solidFill>
                  <a:srgbClr val="000000"/>
                </a:solidFill>
                <a:effectLst/>
                <a:latin typeface="Arial Narrow" pitchFamily="34" charset="0"/>
              </a:rPr>
              <a:t> – образованы в результате одноактного внедрения магмы, имеют более или менее однородный состав и строение</a:t>
            </a:r>
          </a:p>
          <a:p>
            <a:pPr>
              <a:lnSpc>
                <a:spcPct val="80000"/>
              </a:lnSpc>
              <a:spcAft>
                <a:spcPct val="50000"/>
              </a:spcAft>
            </a:pPr>
            <a:r>
              <a:rPr lang="ru-RU" sz="2200" b="1">
                <a:solidFill>
                  <a:srgbClr val="000000"/>
                </a:solidFill>
                <a:effectLst/>
              </a:rPr>
              <a:t>Дифференцированные однофазные</a:t>
            </a:r>
            <a:r>
              <a:rPr lang="ru-RU" sz="2200">
                <a:solidFill>
                  <a:srgbClr val="000000"/>
                </a:solidFill>
                <a:effectLst/>
                <a:latin typeface="Arial Narrow" pitchFamily="34" charset="0"/>
              </a:rPr>
              <a:t> – образованы в результате одноактного внедрения магмы, но имеют значительные структурно-вещественные неоднородности (за счет кристаллизационной дифференциации, ликвации и т.д.)</a:t>
            </a:r>
          </a:p>
          <a:p>
            <a:pPr>
              <a:lnSpc>
                <a:spcPct val="80000"/>
              </a:lnSpc>
              <a:spcAft>
                <a:spcPct val="50000"/>
              </a:spcAft>
            </a:pPr>
            <a:r>
              <a:rPr lang="ru-RU" sz="2200" b="1">
                <a:solidFill>
                  <a:srgbClr val="000000"/>
                </a:solidFill>
                <a:effectLst/>
              </a:rPr>
              <a:t>Сложные многофазные</a:t>
            </a:r>
            <a:r>
              <a:rPr lang="ru-RU" sz="2200">
                <a:solidFill>
                  <a:srgbClr val="000000"/>
                </a:solidFill>
                <a:effectLst/>
                <a:latin typeface="Arial Narrow" pitchFamily="34" charset="0"/>
              </a:rPr>
              <a:t> – образованы в результате нескольких последовательных внедрений порций магмы близкого или различного состава, породы разных фаз внедрения имеют друг с другом интрузивные контакты</a:t>
            </a:r>
            <a:endParaRPr lang="ru-RU" sz="2200">
              <a:solidFill>
                <a:srgbClr val="000000"/>
              </a:solidFill>
              <a:effectLst/>
            </a:endParaRPr>
          </a:p>
          <a:p>
            <a:pPr>
              <a:lnSpc>
                <a:spcPct val="80000"/>
              </a:lnSpc>
              <a:spcAft>
                <a:spcPct val="50000"/>
              </a:spcAft>
            </a:pPr>
            <a:r>
              <a:rPr lang="ru-RU" sz="2200" b="1">
                <a:solidFill>
                  <a:srgbClr val="000000"/>
                </a:solidFill>
                <a:effectLst/>
              </a:rPr>
              <a:t>Сложные полигенные и полихронные</a:t>
            </a:r>
            <a:r>
              <a:rPr lang="ru-RU" sz="2200">
                <a:solidFill>
                  <a:srgbClr val="000000"/>
                </a:solidFill>
                <a:effectLst/>
                <a:latin typeface="Arial Narrow" pitchFamily="34" charset="0"/>
              </a:rPr>
              <a:t> – образованы в результате неоднократного внедрения порций магмы, часто со значительными интервалами во времени; в их составе участвуют породы двух или более плутонических комплексов, часто относящихся даже к разным магматическим формациям и разным тектоническим циклам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651" name="Group 11"/>
          <p:cNvGrpSpPr>
            <a:grpSpLocks/>
          </p:cNvGrpSpPr>
          <p:nvPr/>
        </p:nvGrpSpPr>
        <p:grpSpPr bwMode="auto">
          <a:xfrm>
            <a:off x="107950" y="115888"/>
            <a:ext cx="4536058" cy="4465240"/>
            <a:chOff x="113" y="0"/>
            <a:chExt cx="2994" cy="2812"/>
          </a:xfrm>
        </p:grpSpPr>
        <p:pic>
          <p:nvPicPr>
            <p:cNvPr id="880642" name="Picture 2" descr="Сарыоба-200"/>
            <p:cNvPicPr>
              <a:picLocks noChangeAspect="1" noChangeArrowheads="1"/>
            </p:cNvPicPr>
            <p:nvPr/>
          </p:nvPicPr>
          <p:blipFill>
            <a:blip r:embed="rId3" cstate="print">
              <a:lum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0"/>
              <a:ext cx="2994" cy="281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880643" name="Freeform 3"/>
            <p:cNvSpPr>
              <a:spLocks/>
            </p:cNvSpPr>
            <p:nvPr/>
          </p:nvSpPr>
          <p:spPr bwMode="auto">
            <a:xfrm>
              <a:off x="842" y="911"/>
              <a:ext cx="869" cy="1010"/>
            </a:xfrm>
            <a:custGeom>
              <a:avLst/>
              <a:gdLst/>
              <a:ahLst/>
              <a:cxnLst>
                <a:cxn ang="0">
                  <a:pos x="713" y="369"/>
                </a:cxn>
                <a:cxn ang="0">
                  <a:pos x="680" y="288"/>
                </a:cxn>
                <a:cxn ang="0">
                  <a:pos x="581" y="144"/>
                </a:cxn>
                <a:cxn ang="0">
                  <a:pos x="527" y="48"/>
                </a:cxn>
                <a:cxn ang="0">
                  <a:pos x="470" y="18"/>
                </a:cxn>
                <a:cxn ang="0">
                  <a:pos x="401" y="0"/>
                </a:cxn>
                <a:cxn ang="0">
                  <a:pos x="332" y="18"/>
                </a:cxn>
                <a:cxn ang="0">
                  <a:pos x="330" y="80"/>
                </a:cxn>
                <a:cxn ang="0">
                  <a:pos x="436" y="162"/>
                </a:cxn>
                <a:cxn ang="0">
                  <a:pos x="437" y="210"/>
                </a:cxn>
                <a:cxn ang="0">
                  <a:pos x="368" y="180"/>
                </a:cxn>
                <a:cxn ang="0">
                  <a:pos x="305" y="141"/>
                </a:cxn>
                <a:cxn ang="0">
                  <a:pos x="206" y="171"/>
                </a:cxn>
                <a:cxn ang="0">
                  <a:pos x="188" y="99"/>
                </a:cxn>
                <a:cxn ang="0">
                  <a:pos x="122" y="117"/>
                </a:cxn>
                <a:cxn ang="0">
                  <a:pos x="81" y="177"/>
                </a:cxn>
                <a:cxn ang="0">
                  <a:pos x="5" y="270"/>
                </a:cxn>
                <a:cxn ang="0">
                  <a:pos x="23" y="369"/>
                </a:cxn>
                <a:cxn ang="0">
                  <a:pos x="81" y="494"/>
                </a:cxn>
                <a:cxn ang="0">
                  <a:pos x="44" y="582"/>
                </a:cxn>
                <a:cxn ang="0">
                  <a:pos x="32" y="687"/>
                </a:cxn>
                <a:cxn ang="0">
                  <a:pos x="81" y="766"/>
                </a:cxn>
                <a:cxn ang="0">
                  <a:pos x="134" y="837"/>
                </a:cxn>
                <a:cxn ang="0">
                  <a:pos x="217" y="857"/>
                </a:cxn>
                <a:cxn ang="0">
                  <a:pos x="296" y="849"/>
                </a:cxn>
                <a:cxn ang="0">
                  <a:pos x="401" y="840"/>
                </a:cxn>
                <a:cxn ang="0">
                  <a:pos x="461" y="807"/>
                </a:cxn>
                <a:cxn ang="0">
                  <a:pos x="530" y="747"/>
                </a:cxn>
                <a:cxn ang="0">
                  <a:pos x="630" y="714"/>
                </a:cxn>
                <a:cxn ang="0">
                  <a:pos x="670" y="676"/>
                </a:cxn>
                <a:cxn ang="0">
                  <a:pos x="695" y="609"/>
                </a:cxn>
                <a:cxn ang="0">
                  <a:pos x="710" y="525"/>
                </a:cxn>
                <a:cxn ang="0">
                  <a:pos x="695" y="408"/>
                </a:cxn>
              </a:cxnLst>
              <a:rect l="0" t="0" r="r" b="b"/>
              <a:pathLst>
                <a:path w="715" h="860">
                  <a:moveTo>
                    <a:pt x="695" y="408"/>
                  </a:moveTo>
                  <a:cubicBezTo>
                    <a:pt x="697" y="392"/>
                    <a:pt x="712" y="381"/>
                    <a:pt x="713" y="369"/>
                  </a:cubicBezTo>
                  <a:cubicBezTo>
                    <a:pt x="714" y="357"/>
                    <a:pt x="706" y="346"/>
                    <a:pt x="701" y="333"/>
                  </a:cubicBezTo>
                  <a:cubicBezTo>
                    <a:pt x="696" y="320"/>
                    <a:pt x="688" y="311"/>
                    <a:pt x="680" y="288"/>
                  </a:cubicBezTo>
                  <a:cubicBezTo>
                    <a:pt x="672" y="265"/>
                    <a:pt x="669" y="216"/>
                    <a:pt x="653" y="192"/>
                  </a:cubicBezTo>
                  <a:cubicBezTo>
                    <a:pt x="637" y="168"/>
                    <a:pt x="596" y="158"/>
                    <a:pt x="581" y="144"/>
                  </a:cubicBezTo>
                  <a:cubicBezTo>
                    <a:pt x="566" y="130"/>
                    <a:pt x="572" y="121"/>
                    <a:pt x="563" y="105"/>
                  </a:cubicBezTo>
                  <a:cubicBezTo>
                    <a:pt x="554" y="89"/>
                    <a:pt x="538" y="63"/>
                    <a:pt x="527" y="48"/>
                  </a:cubicBezTo>
                  <a:cubicBezTo>
                    <a:pt x="516" y="33"/>
                    <a:pt x="503" y="17"/>
                    <a:pt x="494" y="12"/>
                  </a:cubicBezTo>
                  <a:lnTo>
                    <a:pt x="470" y="18"/>
                  </a:lnTo>
                  <a:cubicBezTo>
                    <a:pt x="463" y="18"/>
                    <a:pt x="460" y="18"/>
                    <a:pt x="449" y="15"/>
                  </a:cubicBezTo>
                  <a:cubicBezTo>
                    <a:pt x="438" y="12"/>
                    <a:pt x="415" y="0"/>
                    <a:pt x="401" y="0"/>
                  </a:cubicBezTo>
                  <a:cubicBezTo>
                    <a:pt x="387" y="0"/>
                    <a:pt x="373" y="9"/>
                    <a:pt x="362" y="12"/>
                  </a:cubicBezTo>
                  <a:cubicBezTo>
                    <a:pt x="351" y="15"/>
                    <a:pt x="335" y="12"/>
                    <a:pt x="332" y="18"/>
                  </a:cubicBezTo>
                  <a:cubicBezTo>
                    <a:pt x="329" y="24"/>
                    <a:pt x="341" y="38"/>
                    <a:pt x="341" y="48"/>
                  </a:cubicBezTo>
                  <a:cubicBezTo>
                    <a:pt x="341" y="58"/>
                    <a:pt x="324" y="69"/>
                    <a:pt x="330" y="80"/>
                  </a:cubicBezTo>
                  <a:cubicBezTo>
                    <a:pt x="336" y="91"/>
                    <a:pt x="358" y="102"/>
                    <a:pt x="376" y="116"/>
                  </a:cubicBezTo>
                  <a:cubicBezTo>
                    <a:pt x="394" y="130"/>
                    <a:pt x="420" y="146"/>
                    <a:pt x="436" y="162"/>
                  </a:cubicBezTo>
                  <a:cubicBezTo>
                    <a:pt x="452" y="178"/>
                    <a:pt x="470" y="204"/>
                    <a:pt x="470" y="212"/>
                  </a:cubicBezTo>
                  <a:cubicBezTo>
                    <a:pt x="470" y="220"/>
                    <a:pt x="447" y="215"/>
                    <a:pt x="437" y="210"/>
                  </a:cubicBezTo>
                  <a:cubicBezTo>
                    <a:pt x="427" y="205"/>
                    <a:pt x="419" y="187"/>
                    <a:pt x="408" y="182"/>
                  </a:cubicBezTo>
                  <a:cubicBezTo>
                    <a:pt x="397" y="177"/>
                    <a:pt x="381" y="183"/>
                    <a:pt x="368" y="180"/>
                  </a:cubicBezTo>
                  <a:cubicBezTo>
                    <a:pt x="355" y="177"/>
                    <a:pt x="342" y="172"/>
                    <a:pt x="332" y="165"/>
                  </a:cubicBezTo>
                  <a:cubicBezTo>
                    <a:pt x="322" y="158"/>
                    <a:pt x="319" y="144"/>
                    <a:pt x="305" y="141"/>
                  </a:cubicBezTo>
                  <a:cubicBezTo>
                    <a:pt x="291" y="138"/>
                    <a:pt x="261" y="139"/>
                    <a:pt x="245" y="144"/>
                  </a:cubicBezTo>
                  <a:cubicBezTo>
                    <a:pt x="229" y="149"/>
                    <a:pt x="215" y="170"/>
                    <a:pt x="206" y="171"/>
                  </a:cubicBezTo>
                  <a:cubicBezTo>
                    <a:pt x="197" y="172"/>
                    <a:pt x="194" y="159"/>
                    <a:pt x="191" y="147"/>
                  </a:cubicBezTo>
                  <a:cubicBezTo>
                    <a:pt x="188" y="135"/>
                    <a:pt x="194" y="108"/>
                    <a:pt x="188" y="99"/>
                  </a:cubicBezTo>
                  <a:lnTo>
                    <a:pt x="158" y="96"/>
                  </a:lnTo>
                  <a:cubicBezTo>
                    <a:pt x="147" y="99"/>
                    <a:pt x="132" y="110"/>
                    <a:pt x="122" y="117"/>
                  </a:cubicBezTo>
                  <a:cubicBezTo>
                    <a:pt x="112" y="124"/>
                    <a:pt x="102" y="128"/>
                    <a:pt x="95" y="138"/>
                  </a:cubicBezTo>
                  <a:cubicBezTo>
                    <a:pt x="88" y="148"/>
                    <a:pt x="91" y="163"/>
                    <a:pt x="81" y="177"/>
                  </a:cubicBezTo>
                  <a:cubicBezTo>
                    <a:pt x="71" y="191"/>
                    <a:pt x="48" y="207"/>
                    <a:pt x="35" y="222"/>
                  </a:cubicBezTo>
                  <a:cubicBezTo>
                    <a:pt x="22" y="237"/>
                    <a:pt x="10" y="254"/>
                    <a:pt x="5" y="270"/>
                  </a:cubicBezTo>
                  <a:cubicBezTo>
                    <a:pt x="0" y="286"/>
                    <a:pt x="2" y="302"/>
                    <a:pt x="5" y="318"/>
                  </a:cubicBezTo>
                  <a:cubicBezTo>
                    <a:pt x="8" y="334"/>
                    <a:pt x="15" y="353"/>
                    <a:pt x="23" y="369"/>
                  </a:cubicBezTo>
                  <a:cubicBezTo>
                    <a:pt x="31" y="385"/>
                    <a:pt x="46" y="396"/>
                    <a:pt x="56" y="417"/>
                  </a:cubicBezTo>
                  <a:cubicBezTo>
                    <a:pt x="66" y="438"/>
                    <a:pt x="81" y="472"/>
                    <a:pt x="81" y="494"/>
                  </a:cubicBezTo>
                  <a:cubicBezTo>
                    <a:pt x="81" y="516"/>
                    <a:pt x="62" y="537"/>
                    <a:pt x="56" y="552"/>
                  </a:cubicBezTo>
                  <a:cubicBezTo>
                    <a:pt x="50" y="567"/>
                    <a:pt x="47" y="569"/>
                    <a:pt x="44" y="582"/>
                  </a:cubicBezTo>
                  <a:cubicBezTo>
                    <a:pt x="41" y="595"/>
                    <a:pt x="37" y="613"/>
                    <a:pt x="35" y="630"/>
                  </a:cubicBezTo>
                  <a:cubicBezTo>
                    <a:pt x="33" y="647"/>
                    <a:pt x="27" y="677"/>
                    <a:pt x="32" y="687"/>
                  </a:cubicBezTo>
                  <a:cubicBezTo>
                    <a:pt x="37" y="697"/>
                    <a:pt x="57" y="680"/>
                    <a:pt x="65" y="693"/>
                  </a:cubicBezTo>
                  <a:cubicBezTo>
                    <a:pt x="73" y="706"/>
                    <a:pt x="76" y="746"/>
                    <a:pt x="81" y="766"/>
                  </a:cubicBezTo>
                  <a:cubicBezTo>
                    <a:pt x="86" y="786"/>
                    <a:pt x="89" y="804"/>
                    <a:pt x="98" y="816"/>
                  </a:cubicBezTo>
                  <a:cubicBezTo>
                    <a:pt x="107" y="828"/>
                    <a:pt x="122" y="830"/>
                    <a:pt x="134" y="837"/>
                  </a:cubicBezTo>
                  <a:cubicBezTo>
                    <a:pt x="146" y="844"/>
                    <a:pt x="157" y="854"/>
                    <a:pt x="171" y="857"/>
                  </a:cubicBezTo>
                  <a:cubicBezTo>
                    <a:pt x="185" y="860"/>
                    <a:pt x="202" y="857"/>
                    <a:pt x="217" y="857"/>
                  </a:cubicBezTo>
                  <a:cubicBezTo>
                    <a:pt x="232" y="857"/>
                    <a:pt x="249" y="858"/>
                    <a:pt x="262" y="857"/>
                  </a:cubicBezTo>
                  <a:cubicBezTo>
                    <a:pt x="275" y="856"/>
                    <a:pt x="281" y="852"/>
                    <a:pt x="296" y="849"/>
                  </a:cubicBezTo>
                  <a:cubicBezTo>
                    <a:pt x="311" y="846"/>
                    <a:pt x="336" y="841"/>
                    <a:pt x="353" y="840"/>
                  </a:cubicBezTo>
                  <a:cubicBezTo>
                    <a:pt x="370" y="839"/>
                    <a:pt x="388" y="842"/>
                    <a:pt x="401" y="840"/>
                  </a:cubicBezTo>
                  <a:cubicBezTo>
                    <a:pt x="414" y="838"/>
                    <a:pt x="424" y="833"/>
                    <a:pt x="434" y="828"/>
                  </a:cubicBezTo>
                  <a:cubicBezTo>
                    <a:pt x="444" y="823"/>
                    <a:pt x="452" y="817"/>
                    <a:pt x="461" y="807"/>
                  </a:cubicBezTo>
                  <a:cubicBezTo>
                    <a:pt x="470" y="797"/>
                    <a:pt x="478" y="776"/>
                    <a:pt x="489" y="766"/>
                  </a:cubicBezTo>
                  <a:cubicBezTo>
                    <a:pt x="500" y="756"/>
                    <a:pt x="515" y="753"/>
                    <a:pt x="530" y="747"/>
                  </a:cubicBezTo>
                  <a:cubicBezTo>
                    <a:pt x="545" y="741"/>
                    <a:pt x="561" y="733"/>
                    <a:pt x="578" y="728"/>
                  </a:cubicBezTo>
                  <a:cubicBezTo>
                    <a:pt x="595" y="723"/>
                    <a:pt x="622" y="723"/>
                    <a:pt x="630" y="714"/>
                  </a:cubicBezTo>
                  <a:cubicBezTo>
                    <a:pt x="638" y="705"/>
                    <a:pt x="618" y="682"/>
                    <a:pt x="625" y="676"/>
                  </a:cubicBezTo>
                  <a:cubicBezTo>
                    <a:pt x="632" y="670"/>
                    <a:pt x="663" y="684"/>
                    <a:pt x="670" y="676"/>
                  </a:cubicBezTo>
                  <a:cubicBezTo>
                    <a:pt x="677" y="668"/>
                    <a:pt x="666" y="641"/>
                    <a:pt x="670" y="630"/>
                  </a:cubicBezTo>
                  <a:cubicBezTo>
                    <a:pt x="674" y="619"/>
                    <a:pt x="688" y="619"/>
                    <a:pt x="695" y="609"/>
                  </a:cubicBezTo>
                  <a:cubicBezTo>
                    <a:pt x="702" y="599"/>
                    <a:pt x="711" y="584"/>
                    <a:pt x="713" y="570"/>
                  </a:cubicBezTo>
                  <a:cubicBezTo>
                    <a:pt x="715" y="556"/>
                    <a:pt x="712" y="542"/>
                    <a:pt x="710" y="525"/>
                  </a:cubicBezTo>
                  <a:cubicBezTo>
                    <a:pt x="708" y="508"/>
                    <a:pt x="703" y="487"/>
                    <a:pt x="701" y="468"/>
                  </a:cubicBezTo>
                  <a:cubicBezTo>
                    <a:pt x="699" y="449"/>
                    <a:pt x="695" y="424"/>
                    <a:pt x="695" y="408"/>
                  </a:cubicBezTo>
                  <a:close/>
                </a:path>
              </a:pathLst>
            </a:custGeom>
            <a:solidFill>
              <a:srgbClr val="FF7C80">
                <a:alpha val="89000"/>
              </a:srgbClr>
            </a:solidFill>
            <a:ln w="12700" cmpd="sng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806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859338" y="44450"/>
            <a:ext cx="4284662" cy="628650"/>
          </a:xfrm>
          <a:noFill/>
        </p:spPr>
        <p:txBody>
          <a:bodyPr>
            <a:spAutoFit/>
          </a:bodyPr>
          <a:lstStyle/>
          <a:p>
            <a:pPr marL="0" indent="0" algn="r">
              <a:lnSpc>
                <a:spcPct val="80000"/>
              </a:lnSpc>
              <a:spcAft>
                <a:spcPct val="50000"/>
              </a:spcAft>
              <a:buFont typeface="Wingdings" pitchFamily="2" charset="2"/>
              <a:buNone/>
            </a:pPr>
            <a:r>
              <a:rPr lang="ru-RU" sz="2200" b="1">
                <a:solidFill>
                  <a:srgbClr val="000000"/>
                </a:solidFill>
                <a:effectLst/>
              </a:rPr>
              <a:t>1. Простые однофазные массивы</a:t>
            </a:r>
          </a:p>
        </p:txBody>
      </p:sp>
      <p:pic>
        <p:nvPicPr>
          <p:cNvPr id="880645" name="Picture 5"/>
          <p:cNvPicPr>
            <a:picLocks noChangeAspect="1" noChangeArrowheads="1"/>
          </p:cNvPicPr>
          <p:nvPr/>
        </p:nvPicPr>
        <p:blipFill>
          <a:blip r:embed="rId4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2492375"/>
            <a:ext cx="4176712" cy="41894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880646" name="Text Box 6"/>
          <p:cNvSpPr txBox="1">
            <a:spLocks noChangeArrowheads="1"/>
          </p:cNvSpPr>
          <p:nvPr/>
        </p:nvSpPr>
        <p:spPr bwMode="auto">
          <a:xfrm>
            <a:off x="3635375" y="5805488"/>
            <a:ext cx="2160588" cy="620712"/>
          </a:xfrm>
          <a:prstGeom prst="rect">
            <a:avLst/>
          </a:prstGeom>
          <a:solidFill>
            <a:srgbClr val="EAEAEA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Просторненский массив гранитов. Ранняя пермь. </a:t>
            </a:r>
          </a:p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Ю. Урал. Диаметр 6 км</a:t>
            </a:r>
          </a:p>
        </p:txBody>
      </p:sp>
      <p:sp>
        <p:nvSpPr>
          <p:cNvPr id="880647" name="Text Box 7"/>
          <p:cNvSpPr txBox="1">
            <a:spLocks noChangeArrowheads="1"/>
          </p:cNvSpPr>
          <p:nvPr/>
        </p:nvSpPr>
        <p:spPr bwMode="auto">
          <a:xfrm>
            <a:off x="1259632" y="4365104"/>
            <a:ext cx="2447925" cy="620712"/>
          </a:xfrm>
          <a:prstGeom prst="rect">
            <a:avLst/>
          </a:prstGeom>
          <a:solidFill>
            <a:srgbClr val="EAEAEA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rgbClr val="000000"/>
                </a:solidFill>
              </a:rPr>
              <a:t>Массив гранитов </a:t>
            </a:r>
            <a:r>
              <a:rPr lang="ru-RU" sz="1600" dirty="0" err="1">
                <a:solidFill>
                  <a:srgbClr val="000000"/>
                </a:solidFill>
              </a:rPr>
              <a:t>Сарыоба</a:t>
            </a:r>
            <a:r>
              <a:rPr lang="ru-RU" sz="1600" dirty="0">
                <a:solidFill>
                  <a:srgbClr val="000000"/>
                </a:solidFill>
              </a:rPr>
              <a:t>. Поздняя </a:t>
            </a:r>
            <a:r>
              <a:rPr lang="ru-RU" sz="1600" dirty="0" err="1">
                <a:solidFill>
                  <a:srgbClr val="000000"/>
                </a:solidFill>
              </a:rPr>
              <a:t>пермь</a:t>
            </a:r>
            <a:r>
              <a:rPr lang="ru-RU" sz="1600" dirty="0">
                <a:solidFill>
                  <a:srgbClr val="000000"/>
                </a:solidFill>
              </a:rPr>
              <a:t>. </a:t>
            </a:r>
          </a:p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rgbClr val="000000"/>
                </a:solidFill>
              </a:rPr>
              <a:t>Ц. Казахстан. Диаметр 4 км</a:t>
            </a:r>
          </a:p>
        </p:txBody>
      </p:sp>
      <p:sp>
        <p:nvSpPr>
          <p:cNvPr id="880648" name="Text Box 8"/>
          <p:cNvSpPr txBox="1">
            <a:spLocks noChangeArrowheads="1"/>
          </p:cNvSpPr>
          <p:nvPr/>
        </p:nvSpPr>
        <p:spPr bwMode="auto">
          <a:xfrm>
            <a:off x="1403350" y="1916113"/>
            <a:ext cx="647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800">
                <a:solidFill>
                  <a:srgbClr val="000000"/>
                </a:solidFill>
                <a:sym typeface="Symbol" pitchFamily="18" charset="2"/>
              </a:rPr>
              <a:t></a:t>
            </a:r>
            <a:r>
              <a:rPr lang="en-US" sz="1800">
                <a:solidFill>
                  <a:srgbClr val="000000"/>
                </a:solidFill>
                <a:sym typeface="Symbol" pitchFamily="18" charset="2"/>
              </a:rPr>
              <a:t>P</a:t>
            </a:r>
            <a:r>
              <a:rPr lang="en-US" sz="1800" baseline="-25000">
                <a:solidFill>
                  <a:srgbClr val="000000"/>
                </a:solidFill>
                <a:sym typeface="Symbol" pitchFamily="18" charset="2"/>
              </a:rPr>
              <a:t>2</a:t>
            </a:r>
            <a:r>
              <a:rPr lang="en-US" sz="1800">
                <a:solidFill>
                  <a:srgbClr val="000000"/>
                </a:solidFill>
                <a:sym typeface="Symbol" pitchFamily="18" charset="2"/>
              </a:rPr>
              <a:t>a</a:t>
            </a:r>
            <a:endParaRPr lang="ru-RU" sz="1800">
              <a:solidFill>
                <a:srgbClr val="000000"/>
              </a:solidFill>
              <a:sym typeface="Symbol" pitchFamily="18" charset="2"/>
            </a:endParaRPr>
          </a:p>
        </p:txBody>
      </p:sp>
      <p:sp>
        <p:nvSpPr>
          <p:cNvPr id="880649" name="Text Box 9"/>
          <p:cNvSpPr txBox="1">
            <a:spLocks noChangeArrowheads="1"/>
          </p:cNvSpPr>
          <p:nvPr/>
        </p:nvSpPr>
        <p:spPr bwMode="auto">
          <a:xfrm>
            <a:off x="4752975" y="692696"/>
            <a:ext cx="439102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85000"/>
              </a:lnSpc>
            </a:pPr>
            <a:r>
              <a:rPr lang="ru-RU" b="0">
                <a:solidFill>
                  <a:srgbClr val="000000"/>
                </a:solidFill>
              </a:rPr>
              <a:t>Могут слагаться любыми породами </a:t>
            </a:r>
          </a:p>
          <a:p>
            <a:pPr algn="l">
              <a:lnSpc>
                <a:spcPct val="85000"/>
              </a:lnSpc>
            </a:pPr>
            <a:r>
              <a:rPr lang="ru-RU" b="0">
                <a:solidFill>
                  <a:srgbClr val="000000"/>
                </a:solidFill>
              </a:rPr>
              <a:t>от габбро до лейкогранитов. Преимущественно – штоки, линейные интрузивы, дайки, лакколиты </a:t>
            </a:r>
          </a:p>
          <a:p>
            <a:pPr algn="l">
              <a:lnSpc>
                <a:spcPct val="85000"/>
              </a:lnSpc>
            </a:pPr>
            <a:r>
              <a:rPr lang="ru-RU" b="0">
                <a:solidFill>
                  <a:srgbClr val="000000"/>
                </a:solidFill>
              </a:rPr>
              <a:t>и другие мелкие тела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2690" name="Picture 2" descr="GreatDik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13" y="115888"/>
            <a:ext cx="4152900" cy="5329237"/>
          </a:xfrm>
          <a:noFill/>
          <a:ln w="12700">
            <a:solidFill>
              <a:srgbClr val="000000"/>
            </a:solidFill>
          </a:ln>
        </p:spPr>
      </p:pic>
      <p:pic>
        <p:nvPicPr>
          <p:cNvPr id="882691" name="Picture 3" descr="Большая Дайка Зимбабве по Б Лайтфуту испр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3538538"/>
            <a:ext cx="6443662" cy="32750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82692" name="Text Box 4"/>
          <p:cNvSpPr txBox="1">
            <a:spLocks noChangeArrowheads="1"/>
          </p:cNvSpPr>
          <p:nvPr/>
        </p:nvSpPr>
        <p:spPr bwMode="auto">
          <a:xfrm>
            <a:off x="1403350" y="5734050"/>
            <a:ext cx="2700338" cy="620713"/>
          </a:xfrm>
          <a:prstGeom prst="rect">
            <a:avLst/>
          </a:prstGeom>
          <a:solidFill>
            <a:srgbClr val="EAEAEA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Расслоенный массив Великой дайки (по Б. Лайтфуту).</a:t>
            </a:r>
          </a:p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Из учебника В.В. Белоусова </a:t>
            </a:r>
          </a:p>
        </p:txBody>
      </p:sp>
      <p:sp>
        <p:nvSpPr>
          <p:cNvPr id="882693" name="Text Box 5"/>
          <p:cNvSpPr txBox="1">
            <a:spLocks noChangeArrowheads="1"/>
          </p:cNvSpPr>
          <p:nvPr/>
        </p:nvSpPr>
        <p:spPr bwMode="auto">
          <a:xfrm>
            <a:off x="3563938" y="2492375"/>
            <a:ext cx="2663825" cy="620713"/>
          </a:xfrm>
          <a:prstGeom prst="rect">
            <a:avLst/>
          </a:prstGeom>
          <a:solidFill>
            <a:srgbClr val="EAEAEA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Расслоенный массив Великой дайки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ru-RU" sz="1600">
                <a:solidFill>
                  <a:srgbClr val="000000"/>
                </a:solidFill>
              </a:rPr>
              <a:t>Родезии (Зимбабве). 560</a:t>
            </a:r>
            <a:r>
              <a:rPr lang="ru-RU" sz="1600">
                <a:solidFill>
                  <a:srgbClr val="000000"/>
                </a:solidFill>
                <a:sym typeface="Symbol" pitchFamily="18" charset="2"/>
              </a:rPr>
              <a:t>12 км.</a:t>
            </a:r>
            <a:r>
              <a:rPr lang="ru-RU" sz="1600">
                <a:solidFill>
                  <a:srgbClr val="000000"/>
                </a:solidFill>
              </a:rPr>
              <a:t> </a:t>
            </a:r>
            <a:r>
              <a:rPr lang="en-US" sz="1600">
                <a:solidFill>
                  <a:srgbClr val="000000"/>
                </a:solidFill>
              </a:rPr>
              <a:t>Google</a:t>
            </a:r>
            <a:r>
              <a:rPr lang="ru-RU" sz="16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82694" name="Text Box 6"/>
          <p:cNvSpPr txBox="1">
            <a:spLocks noChangeArrowheads="1"/>
          </p:cNvSpPr>
          <p:nvPr/>
        </p:nvSpPr>
        <p:spPr bwMode="auto">
          <a:xfrm>
            <a:off x="5272088" y="4652963"/>
            <a:ext cx="1171575" cy="2143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50000"/>
              </a:lnSpc>
            </a:pPr>
            <a:r>
              <a:rPr lang="ru-RU" sz="1600">
                <a:solidFill>
                  <a:srgbClr val="000000"/>
                </a:solidFill>
              </a:rPr>
              <a:t>Гарцбургит</a:t>
            </a:r>
          </a:p>
        </p:txBody>
      </p:sp>
      <p:sp>
        <p:nvSpPr>
          <p:cNvPr id="882695" name="Text Box 7"/>
          <p:cNvSpPr txBox="1">
            <a:spLocks noChangeArrowheads="1"/>
          </p:cNvSpPr>
          <p:nvPr/>
        </p:nvSpPr>
        <p:spPr bwMode="auto">
          <a:xfrm>
            <a:off x="5508625" y="4076700"/>
            <a:ext cx="739775" cy="2159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50000"/>
              </a:lnSpc>
            </a:pPr>
            <a:r>
              <a:rPr lang="ru-RU" sz="1600">
                <a:solidFill>
                  <a:srgbClr val="000000"/>
                </a:solidFill>
              </a:rPr>
              <a:t>Норит</a:t>
            </a:r>
          </a:p>
        </p:txBody>
      </p:sp>
      <p:sp>
        <p:nvSpPr>
          <p:cNvPr id="882696" name="Text Box 8"/>
          <p:cNvSpPr txBox="1">
            <a:spLocks noChangeArrowheads="1"/>
          </p:cNvSpPr>
          <p:nvPr/>
        </p:nvSpPr>
        <p:spPr bwMode="auto">
          <a:xfrm>
            <a:off x="4500563" y="3646488"/>
            <a:ext cx="792162" cy="2143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50000"/>
              </a:lnSpc>
            </a:pPr>
            <a:r>
              <a:rPr lang="ru-RU" sz="1600">
                <a:solidFill>
                  <a:srgbClr val="000000"/>
                </a:solidFill>
              </a:rPr>
              <a:t>Габбро</a:t>
            </a:r>
          </a:p>
        </p:txBody>
      </p:sp>
      <p:sp>
        <p:nvSpPr>
          <p:cNvPr id="882697" name="Text Box 9"/>
          <p:cNvSpPr txBox="1">
            <a:spLocks noChangeArrowheads="1"/>
          </p:cNvSpPr>
          <p:nvPr/>
        </p:nvSpPr>
        <p:spPr bwMode="auto">
          <a:xfrm>
            <a:off x="3059113" y="3644900"/>
            <a:ext cx="1171575" cy="2143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50000"/>
              </a:lnSpc>
            </a:pPr>
            <a:r>
              <a:rPr lang="ru-RU" sz="1600">
                <a:solidFill>
                  <a:srgbClr val="000000"/>
                </a:solidFill>
              </a:rPr>
              <a:t>Бронзитит</a:t>
            </a:r>
          </a:p>
        </p:txBody>
      </p:sp>
      <p:sp>
        <p:nvSpPr>
          <p:cNvPr id="882698" name="Freeform 10"/>
          <p:cNvSpPr>
            <a:spLocks/>
          </p:cNvSpPr>
          <p:nvPr/>
        </p:nvSpPr>
        <p:spPr bwMode="auto">
          <a:xfrm>
            <a:off x="3562350" y="3829050"/>
            <a:ext cx="349250" cy="2095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0" y="132"/>
              </a:cxn>
            </a:cxnLst>
            <a:rect l="0" t="0" r="r" b="b"/>
            <a:pathLst>
              <a:path w="220" h="132">
                <a:moveTo>
                  <a:pt x="0" y="0"/>
                </a:moveTo>
                <a:lnTo>
                  <a:pt x="220" y="132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82699" name="Freeform 11"/>
          <p:cNvSpPr>
            <a:spLocks/>
          </p:cNvSpPr>
          <p:nvPr/>
        </p:nvSpPr>
        <p:spPr bwMode="auto">
          <a:xfrm>
            <a:off x="4895850" y="3810000"/>
            <a:ext cx="273050" cy="184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2" y="116"/>
              </a:cxn>
            </a:cxnLst>
            <a:rect l="0" t="0" r="r" b="b"/>
            <a:pathLst>
              <a:path w="172" h="116">
                <a:moveTo>
                  <a:pt x="0" y="0"/>
                </a:moveTo>
                <a:lnTo>
                  <a:pt x="172" y="116"/>
                </a:lnTo>
              </a:path>
            </a:pathLst>
          </a:custGeom>
          <a:noFill/>
          <a:ln w="12700" cmpd="sng">
            <a:solidFill>
              <a:srgbClr val="00000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82700" name="Text Box 12"/>
          <p:cNvSpPr txBox="1">
            <a:spLocks noChangeArrowheads="1"/>
          </p:cNvSpPr>
          <p:nvPr/>
        </p:nvSpPr>
        <p:spPr bwMode="auto">
          <a:xfrm>
            <a:off x="7667625" y="5229225"/>
            <a:ext cx="1244600" cy="482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Древний фундамент</a:t>
            </a:r>
          </a:p>
        </p:txBody>
      </p:sp>
      <p:sp>
        <p:nvSpPr>
          <p:cNvPr id="882701" name="Rectangle 13"/>
          <p:cNvSpPr>
            <a:spLocks noChangeArrowheads="1"/>
          </p:cNvSpPr>
          <p:nvPr/>
        </p:nvSpPr>
        <p:spPr bwMode="auto">
          <a:xfrm>
            <a:off x="4284663" y="0"/>
            <a:ext cx="4859337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lnSpc>
                <a:spcPct val="80000"/>
              </a:lnSpc>
              <a:buClr>
                <a:schemeClr val="hlink"/>
              </a:buClr>
              <a:buFont typeface="Wingdings" pitchFamily="2" charset="2"/>
              <a:buNone/>
            </a:pPr>
            <a:r>
              <a:rPr lang="ru-RU">
                <a:solidFill>
                  <a:srgbClr val="000000"/>
                </a:solidFill>
                <a:latin typeface="Arial" charset="0"/>
              </a:rPr>
              <a:t>2. Дифференцированные однофазные массивы</a:t>
            </a:r>
          </a:p>
        </p:txBody>
      </p:sp>
      <p:sp>
        <p:nvSpPr>
          <p:cNvPr id="882702" name="Text Box 14"/>
          <p:cNvSpPr txBox="1">
            <a:spLocks noChangeArrowheads="1"/>
          </p:cNvSpPr>
          <p:nvPr/>
        </p:nvSpPr>
        <p:spPr bwMode="auto">
          <a:xfrm>
            <a:off x="4356100" y="981075"/>
            <a:ext cx="421163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85000"/>
              </a:lnSpc>
            </a:pPr>
            <a:r>
              <a:rPr lang="ru-RU" b="0">
                <a:solidFill>
                  <a:srgbClr val="000000"/>
                </a:solidFill>
              </a:rPr>
              <a:t>Сложены основными и ультраосновными породами. Преимущественно – лополиты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786" name="Picture 2"/>
          <p:cNvPicPr>
            <a:picLocks noChangeAspect="1" noChangeArrowheads="1"/>
          </p:cNvPicPr>
          <p:nvPr/>
        </p:nvPicPr>
        <p:blipFill>
          <a:blip r:embed="rId3" cstate="print">
            <a:lum bright="-16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4699000" cy="6742113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886787" name="Text Box 3"/>
          <p:cNvSpPr txBox="1">
            <a:spLocks noChangeArrowheads="1"/>
          </p:cNvSpPr>
          <p:nvPr/>
        </p:nvSpPr>
        <p:spPr bwMode="auto">
          <a:xfrm>
            <a:off x="4356100" y="431800"/>
            <a:ext cx="2663825" cy="620713"/>
          </a:xfrm>
          <a:prstGeom prst="rect">
            <a:avLst/>
          </a:prstGeom>
          <a:solidFill>
            <a:srgbClr val="EAEAEA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Раннекаменноугольный четырехфазный Неплюевский массив. Ю. Урал</a:t>
            </a:r>
          </a:p>
        </p:txBody>
      </p:sp>
      <p:sp>
        <p:nvSpPr>
          <p:cNvPr id="886788" name="Rectangle 4"/>
          <p:cNvSpPr>
            <a:spLocks noChangeArrowheads="1"/>
          </p:cNvSpPr>
          <p:nvPr/>
        </p:nvSpPr>
        <p:spPr bwMode="auto">
          <a:xfrm>
            <a:off x="4787900" y="61913"/>
            <a:ext cx="4283075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spcAft>
                <a:spcPct val="50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ru-RU">
                <a:solidFill>
                  <a:srgbClr val="000000"/>
                </a:solidFill>
                <a:latin typeface="Arial" charset="0"/>
              </a:rPr>
              <a:t>3. Сложные многофазные массивы</a:t>
            </a:r>
          </a:p>
        </p:txBody>
      </p:sp>
      <p:pic>
        <p:nvPicPr>
          <p:cNvPr id="886789" name="Picture 5"/>
          <p:cNvPicPr>
            <a:picLocks noChangeAspect="1" noChangeArrowheads="1"/>
          </p:cNvPicPr>
          <p:nvPr/>
        </p:nvPicPr>
        <p:blipFill>
          <a:blip r:embed="rId4" cstate="print">
            <a:lum bright="-16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792663"/>
            <a:ext cx="5111750" cy="1941512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886790" name="Freeform 6"/>
          <p:cNvSpPr>
            <a:spLocks/>
          </p:cNvSpPr>
          <p:nvPr/>
        </p:nvSpPr>
        <p:spPr bwMode="auto">
          <a:xfrm>
            <a:off x="323850" y="1412875"/>
            <a:ext cx="4464050" cy="698500"/>
          </a:xfrm>
          <a:custGeom>
            <a:avLst/>
            <a:gdLst/>
            <a:ahLst/>
            <a:cxnLst>
              <a:cxn ang="0">
                <a:pos x="0" y="440"/>
              </a:cxn>
              <a:cxn ang="0">
                <a:pos x="2812" y="0"/>
              </a:cxn>
            </a:cxnLst>
            <a:rect l="0" t="0" r="r" b="b"/>
            <a:pathLst>
              <a:path w="2812" h="440">
                <a:moveTo>
                  <a:pt x="0" y="440"/>
                </a:moveTo>
                <a:lnTo>
                  <a:pt x="2812" y="0"/>
                </a:lnTo>
              </a:path>
            </a:pathLst>
          </a:custGeom>
          <a:noFill/>
          <a:ln w="28575" cmpd="sng">
            <a:solidFill>
              <a:srgbClr val="00000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86791" name="Text Box 7"/>
          <p:cNvSpPr txBox="1">
            <a:spLocks noChangeArrowheads="1"/>
          </p:cNvSpPr>
          <p:nvPr/>
        </p:nvSpPr>
        <p:spPr bwMode="auto">
          <a:xfrm>
            <a:off x="107950" y="1916113"/>
            <a:ext cx="360363" cy="37941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>
                <a:solidFill>
                  <a:srgbClr val="000000"/>
                </a:solidFill>
              </a:rPr>
              <a:t>А</a:t>
            </a:r>
          </a:p>
        </p:txBody>
      </p:sp>
      <p:sp>
        <p:nvSpPr>
          <p:cNvPr id="886792" name="Text Box 8"/>
          <p:cNvSpPr txBox="1">
            <a:spLocks noChangeArrowheads="1"/>
          </p:cNvSpPr>
          <p:nvPr/>
        </p:nvSpPr>
        <p:spPr bwMode="auto">
          <a:xfrm>
            <a:off x="4572000" y="1196975"/>
            <a:ext cx="360363" cy="37941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>
                <a:solidFill>
                  <a:srgbClr val="000000"/>
                </a:solidFill>
              </a:rPr>
              <a:t>Б</a:t>
            </a:r>
          </a:p>
        </p:txBody>
      </p:sp>
      <p:sp>
        <p:nvSpPr>
          <p:cNvPr id="886793" name="Text Box 9"/>
          <p:cNvSpPr txBox="1">
            <a:spLocks noChangeArrowheads="1"/>
          </p:cNvSpPr>
          <p:nvPr/>
        </p:nvSpPr>
        <p:spPr bwMode="auto">
          <a:xfrm>
            <a:off x="4427538" y="4581525"/>
            <a:ext cx="360362" cy="37941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>
                <a:solidFill>
                  <a:srgbClr val="000000"/>
                </a:solidFill>
              </a:rPr>
              <a:t>А</a:t>
            </a:r>
          </a:p>
        </p:txBody>
      </p:sp>
      <p:sp>
        <p:nvSpPr>
          <p:cNvPr id="886794" name="Text Box 10"/>
          <p:cNvSpPr txBox="1">
            <a:spLocks noChangeArrowheads="1"/>
          </p:cNvSpPr>
          <p:nvPr/>
        </p:nvSpPr>
        <p:spPr bwMode="auto">
          <a:xfrm>
            <a:off x="8783638" y="4581525"/>
            <a:ext cx="360362" cy="37941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>
                <a:solidFill>
                  <a:srgbClr val="000000"/>
                </a:solidFill>
              </a:rPr>
              <a:t>Б</a:t>
            </a:r>
          </a:p>
        </p:txBody>
      </p:sp>
      <p:pic>
        <p:nvPicPr>
          <p:cNvPr id="886795" name="Picture 11"/>
          <p:cNvPicPr>
            <a:picLocks noChangeAspect="1" noChangeArrowheads="1"/>
          </p:cNvPicPr>
          <p:nvPr/>
        </p:nvPicPr>
        <p:blipFill>
          <a:blip r:embed="rId5" cstate="print">
            <a:lum bright="-16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13" y="2455863"/>
            <a:ext cx="4897437" cy="2052637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886796" name="Text Box 12"/>
          <p:cNvSpPr txBox="1">
            <a:spLocks noChangeArrowheads="1"/>
          </p:cNvSpPr>
          <p:nvPr/>
        </p:nvSpPr>
        <p:spPr bwMode="auto">
          <a:xfrm>
            <a:off x="5076825" y="1196975"/>
            <a:ext cx="4067175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85000"/>
              </a:lnSpc>
            </a:pPr>
            <a:r>
              <a:rPr lang="ru-RU" b="0">
                <a:solidFill>
                  <a:srgbClr val="000000"/>
                </a:solidFill>
              </a:rPr>
              <a:t>Обычно сложены породами от основных и средних до кислых нормального и субщелочного ряда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88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6227763" cy="5094288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888835" name="Text Box 3"/>
          <p:cNvSpPr txBox="1">
            <a:spLocks noChangeArrowheads="1"/>
          </p:cNvSpPr>
          <p:nvPr/>
        </p:nvSpPr>
        <p:spPr bwMode="auto">
          <a:xfrm>
            <a:off x="5076825" y="4083050"/>
            <a:ext cx="3060700" cy="425450"/>
          </a:xfrm>
          <a:prstGeom prst="rect">
            <a:avLst/>
          </a:prstGeom>
          <a:solidFill>
            <a:srgbClr val="EAEAEA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Полихронный Джабыкский плутон. Диаметр до 40 км. Ю. Урал</a:t>
            </a:r>
          </a:p>
        </p:txBody>
      </p:sp>
      <p:sp>
        <p:nvSpPr>
          <p:cNvPr id="888836" name="Rectangle 4"/>
          <p:cNvSpPr>
            <a:spLocks noChangeArrowheads="1"/>
          </p:cNvSpPr>
          <p:nvPr/>
        </p:nvSpPr>
        <p:spPr bwMode="auto">
          <a:xfrm>
            <a:off x="0" y="44450"/>
            <a:ext cx="399573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lnSpc>
                <a:spcPct val="80000"/>
              </a:lnSpc>
              <a:spcBef>
                <a:spcPct val="20000"/>
              </a:spcBef>
              <a:spcAft>
                <a:spcPct val="50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ru-RU">
                <a:solidFill>
                  <a:srgbClr val="000000"/>
                </a:solidFill>
                <a:latin typeface="Arial" charset="0"/>
              </a:rPr>
              <a:t>3. Сложные полихронные массивы (плутоны)</a:t>
            </a:r>
          </a:p>
        </p:txBody>
      </p:sp>
      <p:grpSp>
        <p:nvGrpSpPr>
          <p:cNvPr id="888837" name="Group 5"/>
          <p:cNvGrpSpPr>
            <a:grpSpLocks/>
          </p:cNvGrpSpPr>
          <p:nvPr/>
        </p:nvGrpSpPr>
        <p:grpSpPr bwMode="auto">
          <a:xfrm>
            <a:off x="481013" y="3429000"/>
            <a:ext cx="8662987" cy="3455988"/>
            <a:chOff x="303" y="2160"/>
            <a:chExt cx="5457" cy="2177"/>
          </a:xfrm>
        </p:grpSpPr>
        <p:pic>
          <p:nvPicPr>
            <p:cNvPr id="888838" name="Picture 6"/>
            <p:cNvPicPr>
              <a:picLocks noChangeAspect="1" noChangeArrowheads="1"/>
            </p:cNvPicPr>
            <p:nvPr/>
          </p:nvPicPr>
          <p:blipFill>
            <a:blip r:embed="rId4" cstate="print">
              <a:lum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" y="3229"/>
              <a:ext cx="5457" cy="110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  <p:sp>
          <p:nvSpPr>
            <p:cNvPr id="888839" name="AutoShape 7"/>
            <p:cNvSpPr>
              <a:spLocks noChangeArrowheads="1"/>
            </p:cNvSpPr>
            <p:nvPr/>
          </p:nvSpPr>
          <p:spPr bwMode="auto">
            <a:xfrm flipH="1">
              <a:off x="3424" y="2160"/>
              <a:ext cx="1134" cy="408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FF99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888840" name="Group 8"/>
          <p:cNvGrpSpPr>
            <a:grpSpLocks/>
          </p:cNvGrpSpPr>
          <p:nvPr/>
        </p:nvGrpSpPr>
        <p:grpSpPr bwMode="auto">
          <a:xfrm>
            <a:off x="1050925" y="1268413"/>
            <a:ext cx="8093075" cy="5616575"/>
            <a:chOff x="662" y="799"/>
            <a:chExt cx="5098" cy="3538"/>
          </a:xfrm>
        </p:grpSpPr>
        <p:pic>
          <p:nvPicPr>
            <p:cNvPr id="888841" name="Picture 9"/>
            <p:cNvPicPr>
              <a:picLocks noChangeAspect="1" noChangeArrowheads="1"/>
            </p:cNvPicPr>
            <p:nvPr/>
          </p:nvPicPr>
          <p:blipFill>
            <a:blip r:embed="rId5" cstate="print">
              <a:lum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" y="3496"/>
              <a:ext cx="5098" cy="841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  <p:sp>
          <p:nvSpPr>
            <p:cNvPr id="888842" name="AutoShape 10"/>
            <p:cNvSpPr>
              <a:spLocks noChangeArrowheads="1"/>
            </p:cNvSpPr>
            <p:nvPr/>
          </p:nvSpPr>
          <p:spPr bwMode="auto">
            <a:xfrm rot="16200000" flipH="1">
              <a:off x="1610" y="1162"/>
              <a:ext cx="1134" cy="408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FF99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888843" name="Group 11"/>
          <p:cNvGrpSpPr>
            <a:grpSpLocks/>
          </p:cNvGrpSpPr>
          <p:nvPr/>
        </p:nvGrpSpPr>
        <p:grpSpPr bwMode="auto">
          <a:xfrm>
            <a:off x="323850" y="161925"/>
            <a:ext cx="8820150" cy="6696075"/>
            <a:chOff x="204" y="119"/>
            <a:chExt cx="5556" cy="4218"/>
          </a:xfrm>
        </p:grpSpPr>
        <p:pic>
          <p:nvPicPr>
            <p:cNvPr id="888844" name="Picture 12"/>
            <p:cNvPicPr>
              <a:picLocks noChangeAspect="1" noChangeArrowheads="1"/>
            </p:cNvPicPr>
            <p:nvPr/>
          </p:nvPicPr>
          <p:blipFill>
            <a:blip r:embed="rId6" cstate="print">
              <a:lum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" y="3478"/>
              <a:ext cx="5343" cy="859"/>
            </a:xfrm>
            <a:prstGeom prst="rect">
              <a:avLst/>
            </a:prstGeom>
            <a:noFill/>
            <a:ln w="19050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  <p:sp>
          <p:nvSpPr>
            <p:cNvPr id="888845" name="AutoShape 13"/>
            <p:cNvSpPr>
              <a:spLocks noChangeArrowheads="1"/>
            </p:cNvSpPr>
            <p:nvPr/>
          </p:nvSpPr>
          <p:spPr bwMode="auto">
            <a:xfrm rot="16200000" flipH="1">
              <a:off x="-159" y="482"/>
              <a:ext cx="1134" cy="408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FF99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888846" name="Group 14"/>
          <p:cNvGrpSpPr>
            <a:grpSpLocks/>
          </p:cNvGrpSpPr>
          <p:nvPr/>
        </p:nvGrpSpPr>
        <p:grpSpPr bwMode="auto">
          <a:xfrm>
            <a:off x="395288" y="2133600"/>
            <a:ext cx="7343775" cy="4292600"/>
            <a:chOff x="249" y="1344"/>
            <a:chExt cx="4626" cy="2704"/>
          </a:xfrm>
        </p:grpSpPr>
        <p:grpSp>
          <p:nvGrpSpPr>
            <p:cNvPr id="888847" name="Group 15"/>
            <p:cNvGrpSpPr>
              <a:grpSpLocks/>
            </p:cNvGrpSpPr>
            <p:nvPr/>
          </p:nvGrpSpPr>
          <p:grpSpPr bwMode="auto">
            <a:xfrm>
              <a:off x="249" y="2795"/>
              <a:ext cx="4626" cy="1253"/>
              <a:chOff x="431" y="3067"/>
              <a:chExt cx="4626" cy="1253"/>
            </a:xfrm>
          </p:grpSpPr>
          <p:pic>
            <p:nvPicPr>
              <p:cNvPr id="888848" name="Picture 16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" y="3170"/>
                <a:ext cx="4452" cy="1150"/>
              </a:xfrm>
              <a:prstGeom prst="rect">
                <a:avLst/>
              </a:prstGeom>
              <a:noFill/>
              <a:ln w="12700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888849" name="Text Box 17"/>
              <p:cNvSpPr txBox="1">
                <a:spLocks noChangeArrowheads="1"/>
              </p:cNvSpPr>
              <p:nvPr/>
            </p:nvSpPr>
            <p:spPr bwMode="auto">
              <a:xfrm>
                <a:off x="431" y="3067"/>
                <a:ext cx="227" cy="239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800">
                    <a:solidFill>
                      <a:srgbClr val="000000"/>
                    </a:solidFill>
                  </a:rPr>
                  <a:t>А</a:t>
                </a:r>
              </a:p>
            </p:txBody>
          </p:sp>
          <p:sp>
            <p:nvSpPr>
              <p:cNvPr id="888850" name="Text Box 18"/>
              <p:cNvSpPr txBox="1">
                <a:spLocks noChangeArrowheads="1"/>
              </p:cNvSpPr>
              <p:nvPr/>
            </p:nvSpPr>
            <p:spPr bwMode="auto">
              <a:xfrm>
                <a:off x="4830" y="3067"/>
                <a:ext cx="227" cy="239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800">
                    <a:solidFill>
                      <a:srgbClr val="000000"/>
                    </a:solidFill>
                  </a:rPr>
                  <a:t>Б</a:t>
                </a:r>
              </a:p>
            </p:txBody>
          </p:sp>
        </p:grpSp>
        <p:grpSp>
          <p:nvGrpSpPr>
            <p:cNvPr id="888851" name="Group 19"/>
            <p:cNvGrpSpPr>
              <a:grpSpLocks/>
            </p:cNvGrpSpPr>
            <p:nvPr/>
          </p:nvGrpSpPr>
          <p:grpSpPr bwMode="auto">
            <a:xfrm>
              <a:off x="1700" y="1344"/>
              <a:ext cx="2359" cy="1044"/>
              <a:chOff x="1746" y="1207"/>
              <a:chExt cx="2359" cy="1044"/>
            </a:xfrm>
          </p:grpSpPr>
          <p:sp>
            <p:nvSpPr>
              <p:cNvPr id="888852" name="Freeform 20"/>
              <p:cNvSpPr>
                <a:spLocks/>
              </p:cNvSpPr>
              <p:nvPr/>
            </p:nvSpPr>
            <p:spPr bwMode="auto">
              <a:xfrm>
                <a:off x="1746" y="1458"/>
                <a:ext cx="2223" cy="7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23" y="793"/>
                  </a:cxn>
                </a:cxnLst>
                <a:rect l="0" t="0" r="r" b="b"/>
                <a:pathLst>
                  <a:path w="2223" h="793">
                    <a:moveTo>
                      <a:pt x="0" y="0"/>
                    </a:moveTo>
                    <a:lnTo>
                      <a:pt x="2223" y="793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88853" name="Text Box 21"/>
              <p:cNvSpPr txBox="1">
                <a:spLocks noChangeArrowheads="1"/>
              </p:cNvSpPr>
              <p:nvPr/>
            </p:nvSpPr>
            <p:spPr bwMode="auto">
              <a:xfrm>
                <a:off x="1746" y="1207"/>
                <a:ext cx="227" cy="239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800">
                    <a:solidFill>
                      <a:srgbClr val="000000"/>
                    </a:solidFill>
                  </a:rPr>
                  <a:t>А</a:t>
                </a:r>
              </a:p>
            </p:txBody>
          </p:sp>
          <p:sp>
            <p:nvSpPr>
              <p:cNvPr id="888854" name="Text Box 22"/>
              <p:cNvSpPr txBox="1">
                <a:spLocks noChangeArrowheads="1"/>
              </p:cNvSpPr>
              <p:nvPr/>
            </p:nvSpPr>
            <p:spPr bwMode="auto">
              <a:xfrm>
                <a:off x="3878" y="1979"/>
                <a:ext cx="227" cy="239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800">
                    <a:solidFill>
                      <a:srgbClr val="000000"/>
                    </a:solidFill>
                  </a:rPr>
                  <a:t>Б</a:t>
                </a:r>
              </a:p>
            </p:txBody>
          </p:sp>
        </p:grpSp>
      </p:grpSp>
      <p:pic>
        <p:nvPicPr>
          <p:cNvPr id="888855" name="Picture 23" descr="Башня к востоку от Ольховки"/>
          <p:cNvPicPr>
            <a:picLocks noChangeAspect="1" noChangeArrowheads="1"/>
          </p:cNvPicPr>
          <p:nvPr/>
        </p:nvPicPr>
        <p:blipFill>
          <a:blip r:embed="rId8" cstate="print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53975"/>
            <a:ext cx="3995738" cy="2997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888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88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88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8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88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88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8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88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88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8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88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82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4450"/>
            <a:ext cx="3344863" cy="6742113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890883" name="Text Box 3"/>
          <p:cNvSpPr txBox="1">
            <a:spLocks noChangeArrowheads="1"/>
          </p:cNvSpPr>
          <p:nvPr/>
        </p:nvSpPr>
        <p:spPr bwMode="auto">
          <a:xfrm>
            <a:off x="5580063" y="981075"/>
            <a:ext cx="328612" cy="3762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sz="1800">
                <a:solidFill>
                  <a:srgbClr val="000000"/>
                </a:solidFill>
              </a:rPr>
              <a:t>А</a:t>
            </a:r>
          </a:p>
        </p:txBody>
      </p:sp>
      <p:sp>
        <p:nvSpPr>
          <p:cNvPr id="890884" name="Text Box 4"/>
          <p:cNvSpPr txBox="1">
            <a:spLocks noChangeArrowheads="1"/>
          </p:cNvSpPr>
          <p:nvPr/>
        </p:nvSpPr>
        <p:spPr bwMode="auto">
          <a:xfrm>
            <a:off x="8675688" y="1468438"/>
            <a:ext cx="328612" cy="376237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sz="1800">
                <a:solidFill>
                  <a:srgbClr val="000000"/>
                </a:solidFill>
              </a:rPr>
              <a:t>Б</a:t>
            </a:r>
          </a:p>
        </p:txBody>
      </p:sp>
      <p:sp>
        <p:nvSpPr>
          <p:cNvPr id="890885" name="Freeform 5"/>
          <p:cNvSpPr>
            <a:spLocks/>
          </p:cNvSpPr>
          <p:nvPr/>
        </p:nvSpPr>
        <p:spPr bwMode="auto">
          <a:xfrm>
            <a:off x="5711825" y="1398588"/>
            <a:ext cx="3109913" cy="5048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59" y="318"/>
              </a:cxn>
            </a:cxnLst>
            <a:rect l="0" t="0" r="r" b="b"/>
            <a:pathLst>
              <a:path w="1959" h="318">
                <a:moveTo>
                  <a:pt x="0" y="0"/>
                </a:moveTo>
                <a:lnTo>
                  <a:pt x="1959" y="318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90886" name="Text Box 6"/>
          <p:cNvSpPr txBox="1">
            <a:spLocks noChangeArrowheads="1"/>
          </p:cNvSpPr>
          <p:nvPr/>
        </p:nvSpPr>
        <p:spPr bwMode="auto">
          <a:xfrm>
            <a:off x="1403350" y="188913"/>
            <a:ext cx="4606925" cy="425450"/>
          </a:xfrm>
          <a:prstGeom prst="rect">
            <a:avLst/>
          </a:prstGeom>
          <a:solidFill>
            <a:srgbClr val="EAEAEA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Полихронный Суундукский батолит (плутон). Ю. Урал. </a:t>
            </a:r>
          </a:p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Размеры 70×12 км, вертикальная мощность 6-8 км</a:t>
            </a:r>
          </a:p>
        </p:txBody>
      </p:sp>
      <p:pic>
        <p:nvPicPr>
          <p:cNvPr id="890887" name="Picture 7" descr="101_0155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2816225"/>
            <a:ext cx="5327650" cy="39973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890891" name="Group 11"/>
          <p:cNvGrpSpPr>
            <a:grpSpLocks/>
          </p:cNvGrpSpPr>
          <p:nvPr/>
        </p:nvGrpSpPr>
        <p:grpSpPr bwMode="auto">
          <a:xfrm>
            <a:off x="1331913" y="836613"/>
            <a:ext cx="3816350" cy="2087562"/>
            <a:chOff x="839" y="527"/>
            <a:chExt cx="2404" cy="1315"/>
          </a:xfrm>
        </p:grpSpPr>
        <p:pic>
          <p:nvPicPr>
            <p:cNvPr id="890892" name="Picture 1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" y="527"/>
              <a:ext cx="1633" cy="1156"/>
            </a:xfrm>
            <a:prstGeom prst="rect">
              <a:avLst/>
            </a:prstGeom>
            <a:solidFill>
              <a:srgbClr val="EAEAEA"/>
            </a:solidFill>
            <a:ln w="19050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  <p:sp>
          <p:nvSpPr>
            <p:cNvPr id="890893" name="Text Box 13"/>
            <p:cNvSpPr txBox="1">
              <a:spLocks noChangeArrowheads="1"/>
            </p:cNvSpPr>
            <p:nvPr/>
          </p:nvSpPr>
          <p:spPr bwMode="auto">
            <a:xfrm>
              <a:off x="839" y="1570"/>
              <a:ext cx="862" cy="272"/>
            </a:xfrm>
            <a:prstGeom prst="rect">
              <a:avLst/>
            </a:prstGeom>
            <a:solidFill>
              <a:srgbClr val="EAEAEA"/>
            </a:solidFill>
            <a:ln w="19050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18000" tIns="10800" rIns="18000" bIns="1080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600">
                  <a:solidFill>
                    <a:srgbClr val="000000"/>
                  </a:solidFill>
                </a:rPr>
                <a:t>степнинский комплекс Р</a:t>
              </a:r>
              <a:r>
                <a:rPr lang="ru-RU" sz="1600" baseline="-250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890894" name="Text Box 14"/>
            <p:cNvSpPr txBox="1">
              <a:spLocks noChangeArrowheads="1"/>
            </p:cNvSpPr>
            <p:nvPr/>
          </p:nvSpPr>
          <p:spPr bwMode="auto">
            <a:xfrm>
              <a:off x="839" y="754"/>
              <a:ext cx="862" cy="391"/>
            </a:xfrm>
            <a:prstGeom prst="rect">
              <a:avLst/>
            </a:prstGeom>
            <a:solidFill>
              <a:srgbClr val="EAEAEA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18000" tIns="10800" rIns="18000" bIns="1080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600">
                  <a:solidFill>
                    <a:srgbClr val="000000"/>
                  </a:solidFill>
                </a:rPr>
                <a:t>джабыкско-санарский комплекс Р</a:t>
              </a:r>
              <a:r>
                <a:rPr lang="ru-RU" sz="1600" baseline="-25000">
                  <a:solidFill>
                    <a:srgbClr val="000000"/>
                  </a:solidFill>
                </a:rPr>
                <a:t>1</a:t>
              </a:r>
            </a:p>
          </p:txBody>
        </p:sp>
      </p:grpSp>
      <p:grpSp>
        <p:nvGrpSpPr>
          <p:cNvPr id="890899" name="Group 19"/>
          <p:cNvGrpSpPr>
            <a:grpSpLocks/>
          </p:cNvGrpSpPr>
          <p:nvPr/>
        </p:nvGrpSpPr>
        <p:grpSpPr bwMode="auto">
          <a:xfrm>
            <a:off x="0" y="2276475"/>
            <a:ext cx="6330950" cy="1462088"/>
            <a:chOff x="22" y="1061"/>
            <a:chExt cx="3988" cy="921"/>
          </a:xfrm>
        </p:grpSpPr>
        <p:pic>
          <p:nvPicPr>
            <p:cNvPr id="890900" name="Picture 20"/>
            <p:cNvPicPr>
              <a:picLocks noChangeAspect="1" noChangeArrowheads="1"/>
            </p:cNvPicPr>
            <p:nvPr/>
          </p:nvPicPr>
          <p:blipFill>
            <a:blip r:embed="rId6" cstate="print">
              <a:lum bright="-10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1162"/>
              <a:ext cx="3942" cy="820"/>
            </a:xfrm>
            <a:prstGeom prst="rect">
              <a:avLst/>
            </a:prstGeom>
            <a:noFill/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  <p:sp>
          <p:nvSpPr>
            <p:cNvPr id="890901" name="Text Box 21"/>
            <p:cNvSpPr txBox="1">
              <a:spLocks noChangeArrowheads="1"/>
            </p:cNvSpPr>
            <p:nvPr/>
          </p:nvSpPr>
          <p:spPr bwMode="auto">
            <a:xfrm>
              <a:off x="22" y="1061"/>
              <a:ext cx="209" cy="23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ru-RU" sz="1800">
                  <a:solidFill>
                    <a:srgbClr val="000000"/>
                  </a:solidFill>
                </a:rPr>
                <a:t>А</a:t>
              </a:r>
            </a:p>
          </p:txBody>
        </p:sp>
        <p:sp>
          <p:nvSpPr>
            <p:cNvPr id="890902" name="Text Box 22"/>
            <p:cNvSpPr txBox="1">
              <a:spLocks noChangeArrowheads="1"/>
            </p:cNvSpPr>
            <p:nvPr/>
          </p:nvSpPr>
          <p:spPr bwMode="auto">
            <a:xfrm>
              <a:off x="3696" y="1071"/>
              <a:ext cx="209" cy="239"/>
            </a:xfrm>
            <a:prstGeom prst="rect">
              <a:avLst/>
            </a:prstGeom>
            <a:solidFill>
              <a:srgbClr val="FFFFFF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ru-RU" sz="1800">
                  <a:solidFill>
                    <a:srgbClr val="000000"/>
                  </a:solidFill>
                </a:rPr>
                <a:t>Б</a:t>
              </a:r>
            </a:p>
          </p:txBody>
        </p:sp>
      </p:grpSp>
      <p:grpSp>
        <p:nvGrpSpPr>
          <p:cNvPr id="890888" name="Group 8"/>
          <p:cNvGrpSpPr>
            <a:grpSpLocks/>
          </p:cNvGrpSpPr>
          <p:nvPr/>
        </p:nvGrpSpPr>
        <p:grpSpPr bwMode="auto">
          <a:xfrm>
            <a:off x="3059113" y="4365625"/>
            <a:ext cx="2981325" cy="2333625"/>
            <a:chOff x="1973" y="2750"/>
            <a:chExt cx="1878" cy="1470"/>
          </a:xfrm>
        </p:grpSpPr>
        <p:pic>
          <p:nvPicPr>
            <p:cNvPr id="890889" name="Picture 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" y="3022"/>
              <a:ext cx="1878" cy="1198"/>
            </a:xfrm>
            <a:prstGeom prst="rect">
              <a:avLst/>
            </a:prstGeom>
            <a:solidFill>
              <a:srgbClr val="EAEAEA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  <p:sp>
          <p:nvSpPr>
            <p:cNvPr id="890890" name="Text Box 10"/>
            <p:cNvSpPr txBox="1">
              <a:spLocks noChangeArrowheads="1"/>
            </p:cNvSpPr>
            <p:nvPr/>
          </p:nvSpPr>
          <p:spPr bwMode="auto">
            <a:xfrm>
              <a:off x="2018" y="2750"/>
              <a:ext cx="862" cy="272"/>
            </a:xfrm>
            <a:prstGeom prst="rect">
              <a:avLst/>
            </a:prstGeom>
            <a:solidFill>
              <a:srgbClr val="EAEAEA"/>
            </a:solidFill>
            <a:ln w="19050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18000" tIns="10800" rIns="18000" bIns="1080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600">
                  <a:solidFill>
                    <a:srgbClr val="000000"/>
                  </a:solidFill>
                </a:rPr>
                <a:t>неплюевский комплекс С</a:t>
              </a:r>
              <a:r>
                <a:rPr lang="ru-RU" sz="1600" baseline="-25000">
                  <a:solidFill>
                    <a:srgbClr val="000000"/>
                  </a:solidFill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0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90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90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ru-RU" sz="2400" b="1">
                <a:solidFill>
                  <a:srgbClr val="000000"/>
                </a:solidFill>
                <a:effectLst/>
              </a:rPr>
              <a:t>Изучение керна плутонических пород требует </a:t>
            </a:r>
            <a:br>
              <a:rPr lang="ru-RU" sz="2400" b="1">
                <a:solidFill>
                  <a:srgbClr val="000000"/>
                </a:solidFill>
                <a:effectLst/>
              </a:rPr>
            </a:br>
            <a:r>
              <a:rPr lang="ru-RU" sz="2400" b="1">
                <a:solidFill>
                  <a:srgbClr val="000000"/>
                </a:solidFill>
                <a:effectLst/>
              </a:rPr>
              <a:t>высокой квалификации, терпения и внимательности!</a:t>
            </a:r>
          </a:p>
        </p:txBody>
      </p:sp>
      <p:pic>
        <p:nvPicPr>
          <p:cNvPr id="944131" name="Picture 3" descr="иек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017588"/>
            <a:ext cx="7632700" cy="5724525"/>
          </a:xfrm>
          <a:noFill/>
          <a:ln w="19050"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513" y="0"/>
            <a:ext cx="6948487" cy="692150"/>
          </a:xfrm>
          <a:noFill/>
          <a:ln/>
        </p:spPr>
        <p:txBody>
          <a:bodyPr/>
          <a:lstStyle/>
          <a:p>
            <a:pPr algn="r">
              <a:lnSpc>
                <a:spcPct val="80000"/>
              </a:lnSpc>
            </a:pPr>
            <a:r>
              <a:rPr lang="ru-RU" sz="24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Первичные ориентированные структуры                           в аллохтонных массивах гранитоидов</a:t>
            </a:r>
          </a:p>
        </p:txBody>
      </p:sp>
      <p:sp>
        <p:nvSpPr>
          <p:cNvPr id="91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052513"/>
            <a:ext cx="8964612" cy="5153719"/>
          </a:xfr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80000"/>
              </a:lnSpc>
              <a:spcBef>
                <a:spcPct val="75000"/>
              </a:spcBef>
              <a:buFont typeface="Wingdings" pitchFamily="2" charset="2"/>
              <a:buNone/>
              <a:tabLst>
                <a:tab pos="4030663" algn="l"/>
              </a:tabLst>
            </a:pP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Первичные ориентированные структуры в интрузивных массивах объединяются термином "</a:t>
            </a:r>
            <a:r>
              <a:rPr lang="ru-RU" sz="2200" b="1" dirty="0" err="1">
                <a:solidFill>
                  <a:srgbClr val="000000"/>
                </a:solidFill>
                <a:effectLst/>
                <a:cs typeface="Arial" charset="0"/>
              </a:rPr>
              <a:t>прототектоника</a:t>
            </a: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". Под этим термином понимают структурные элементы, возникшие непосредственно при формировании массива, то есть до того, как они начали изменяться под воздействием внешних сил. </a:t>
            </a:r>
          </a:p>
          <a:p>
            <a:pPr marL="0" indent="0">
              <a:lnSpc>
                <a:spcPct val="80000"/>
              </a:lnSpc>
              <a:spcBef>
                <a:spcPct val="75000"/>
              </a:spcBef>
              <a:buFont typeface="Wingdings" pitchFamily="2" charset="2"/>
              <a:buNone/>
              <a:tabLst>
                <a:tab pos="4030663" algn="l"/>
              </a:tabLst>
            </a:pP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Первичные ориентированные </a:t>
            </a: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структуры в плутонических массивах делятся на две большие группы:</a:t>
            </a:r>
          </a:p>
          <a:p>
            <a:pPr marL="0" indent="0">
              <a:lnSpc>
                <a:spcPct val="80000"/>
              </a:lnSpc>
              <a:spcBef>
                <a:spcPct val="75000"/>
              </a:spcBef>
              <a:buFont typeface="Wingdings" pitchFamily="2" charset="2"/>
              <a:buNone/>
              <a:tabLst>
                <a:tab pos="4030663" algn="l"/>
              </a:tabLst>
            </a:pP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1) </a:t>
            </a:r>
            <a:r>
              <a:rPr lang="ru-RU" sz="2200" b="1" dirty="0" err="1">
                <a:solidFill>
                  <a:srgbClr val="000000"/>
                </a:solidFill>
                <a:effectLst/>
                <a:latin typeface="Arial Narrow" pitchFamily="34" charset="0"/>
              </a:rPr>
              <a:t>прототектоника</a:t>
            </a:r>
            <a:r>
              <a:rPr lang="ru-RU" sz="2200" b="1" dirty="0">
                <a:solidFill>
                  <a:srgbClr val="000000"/>
                </a:solidFill>
                <a:effectLst/>
                <a:latin typeface="Arial Narrow" pitchFamily="34" charset="0"/>
              </a:rPr>
              <a:t> жидкой фазы</a:t>
            </a: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,</a:t>
            </a:r>
          </a:p>
          <a:p>
            <a:pPr marL="0" indent="0">
              <a:lnSpc>
                <a:spcPct val="80000"/>
              </a:lnSpc>
              <a:spcBef>
                <a:spcPct val="75000"/>
              </a:spcBef>
              <a:buFont typeface="Wingdings" pitchFamily="2" charset="2"/>
              <a:buNone/>
              <a:tabLst>
                <a:tab pos="4030663" algn="l"/>
              </a:tabLst>
            </a:pP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2) </a:t>
            </a:r>
            <a:r>
              <a:rPr lang="ru-RU" sz="2200" b="1" dirty="0" err="1">
                <a:solidFill>
                  <a:srgbClr val="000000"/>
                </a:solidFill>
                <a:effectLst/>
                <a:latin typeface="Arial Narrow" pitchFamily="34" charset="0"/>
              </a:rPr>
              <a:t>прототектоника</a:t>
            </a:r>
            <a:r>
              <a:rPr lang="ru-RU" sz="2200" b="1" dirty="0">
                <a:solidFill>
                  <a:srgbClr val="000000"/>
                </a:solidFill>
                <a:effectLst/>
                <a:latin typeface="Arial Narrow" pitchFamily="34" charset="0"/>
              </a:rPr>
              <a:t> твердой фазы</a:t>
            </a: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. </a:t>
            </a:r>
          </a:p>
          <a:p>
            <a:pPr marL="0" indent="0">
              <a:lnSpc>
                <a:spcPct val="80000"/>
              </a:lnSpc>
              <a:spcBef>
                <a:spcPct val="75000"/>
              </a:spcBef>
              <a:buFont typeface="Wingdings" pitchFamily="2" charset="2"/>
              <a:buNone/>
              <a:tabLst>
                <a:tab pos="4030663" algn="l"/>
              </a:tabLst>
            </a:pPr>
            <a:r>
              <a:rPr lang="ru-RU" sz="2200" b="1" dirty="0" err="1">
                <a:solidFill>
                  <a:srgbClr val="000000"/>
                </a:solidFill>
                <a:effectLst/>
                <a:cs typeface="Arial" charset="0"/>
              </a:rPr>
              <a:t>Прототектоника</a:t>
            </a:r>
            <a:r>
              <a:rPr lang="ru-RU" sz="2200" b="1" dirty="0">
                <a:solidFill>
                  <a:srgbClr val="000000"/>
                </a:solidFill>
                <a:effectLst/>
                <a:cs typeface="Arial" charset="0"/>
              </a:rPr>
              <a:t> жидкой фазы</a:t>
            </a: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 – структурные элементы, обусловленные течением магмы непосредственно в процессе образования массива.</a:t>
            </a:r>
          </a:p>
          <a:p>
            <a:pPr marL="0" indent="0">
              <a:lnSpc>
                <a:spcPct val="80000"/>
              </a:lnSpc>
              <a:spcBef>
                <a:spcPct val="75000"/>
              </a:spcBef>
              <a:buFont typeface="Wingdings" pitchFamily="2" charset="2"/>
              <a:buNone/>
              <a:tabLst>
                <a:tab pos="4030663" algn="l"/>
              </a:tabLst>
            </a:pPr>
            <a:r>
              <a:rPr lang="ru-RU" sz="2200" b="1" dirty="0" err="1">
                <a:solidFill>
                  <a:srgbClr val="000000"/>
                </a:solidFill>
                <a:effectLst/>
                <a:cs typeface="Arial" charset="0"/>
              </a:rPr>
              <a:t>Прототектоника</a:t>
            </a:r>
            <a:r>
              <a:rPr lang="ru-RU" sz="2200" b="1" dirty="0">
                <a:solidFill>
                  <a:srgbClr val="000000"/>
                </a:solidFill>
                <a:effectLst/>
                <a:cs typeface="Arial" charset="0"/>
              </a:rPr>
              <a:t> твердой фазы</a:t>
            </a:r>
            <a:r>
              <a:rPr lang="ru-RU" sz="2200" dirty="0">
                <a:solidFill>
                  <a:srgbClr val="000000"/>
                </a:solidFill>
                <a:effectLst/>
                <a:latin typeface="Arial Black" pitchFamily="34" charset="0"/>
              </a:rPr>
              <a:t> </a:t>
            </a: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– структурные элементы, возникшие в отвердевшем массиве при его остывании. 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  <a:tabLst>
                <a:tab pos="4030663" algn="l"/>
              </a:tabLst>
            </a:pP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Их формирование связано, главным образом, с </a:t>
            </a:r>
            <a:r>
              <a:rPr lang="ru-RU" sz="2200" b="1" dirty="0">
                <a:solidFill>
                  <a:srgbClr val="000000"/>
                </a:solidFill>
                <a:effectLst/>
                <a:latin typeface="Arial Narrow" pitchFamily="34" charset="0"/>
              </a:rPr>
              <a:t>контракцией</a:t>
            </a: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, 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  <a:tabLst>
                <a:tab pos="4030663" algn="l"/>
              </a:tabLst>
            </a:pP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то есть, с уменьшением объема вещества при остывании.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2388"/>
            <a:ext cx="9144000" cy="333375"/>
          </a:xfrm>
          <a:noFill/>
          <a:ln/>
        </p:spPr>
        <p:txBody>
          <a:bodyPr tIns="10800" bIns="10800"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sz="24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Определения</a:t>
            </a:r>
          </a:p>
        </p:txBody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60363"/>
            <a:ext cx="9144000" cy="6148387"/>
          </a:xfrm>
          <a:noFill/>
        </p:spPr>
        <p:txBody>
          <a:bodyPr tIns="10800" bIns="10800">
            <a:spAutoFit/>
          </a:bodyPr>
          <a:lstStyle/>
          <a:p>
            <a:pPr marL="0" indent="0">
              <a:lnSpc>
                <a:spcPct val="80000"/>
              </a:lnSpc>
              <a:spcBef>
                <a:spcPct val="25000"/>
              </a:spcBef>
              <a:buFont typeface="Wingdings" pitchFamily="2" charset="2"/>
              <a:buNone/>
            </a:pPr>
            <a:r>
              <a:rPr lang="ru-RU" sz="2200" b="1">
                <a:solidFill>
                  <a:srgbClr val="000000"/>
                </a:solidFill>
                <a:effectLst/>
              </a:rPr>
              <a:t>Плутонический комплекс</a:t>
            </a:r>
            <a:r>
              <a:rPr lang="ru-RU" sz="2400">
                <a:solidFill>
                  <a:srgbClr val="000000"/>
                </a:solidFill>
                <a:effectLst/>
                <a:latin typeface="Arial Narrow" pitchFamily="34" charset="0"/>
              </a:rPr>
              <a:t> </a:t>
            </a:r>
            <a:r>
              <a:rPr lang="ru-RU" sz="2200">
                <a:solidFill>
                  <a:srgbClr val="000000"/>
                </a:solidFill>
                <a:effectLst/>
                <a:latin typeface="Arial Narrow" pitchFamily="34" charset="0"/>
              </a:rPr>
              <a:t>представляет собой совокупность  интрузивных, как правило, полифазных и полифациальных тел, образованных ассоциацией плутонических пород, сформировавшихся в течение единого этапа эндогенного режима. Другие критерии отнесения пород к единому комплексу:</a:t>
            </a:r>
          </a:p>
          <a:p>
            <a:pPr marL="0" indent="0">
              <a:lnSpc>
                <a:spcPct val="80000"/>
              </a:lnSpc>
              <a:spcBef>
                <a:spcPct val="25000"/>
              </a:spcBef>
              <a:buFont typeface="Wingdings" pitchFamily="2" charset="2"/>
              <a:buNone/>
            </a:pPr>
            <a:r>
              <a:rPr lang="ru-RU" sz="2200">
                <a:solidFill>
                  <a:srgbClr val="000000"/>
                </a:solidFill>
                <a:effectLst/>
                <a:latin typeface="Arial Narrow" pitchFamily="34" charset="0"/>
              </a:rPr>
              <a:t>– </a:t>
            </a:r>
            <a:r>
              <a:rPr lang="ru-RU" sz="2200" b="1">
                <a:solidFill>
                  <a:srgbClr val="000000"/>
                </a:solidFill>
                <a:effectLst/>
                <a:latin typeface="Arial Narrow" pitchFamily="34" charset="0"/>
              </a:rPr>
              <a:t>однотипность</a:t>
            </a:r>
            <a:r>
              <a:rPr lang="ru-RU" sz="2200">
                <a:solidFill>
                  <a:srgbClr val="000000"/>
                </a:solidFill>
                <a:effectLst/>
                <a:latin typeface="Arial Narrow" pitchFamily="34" charset="0"/>
              </a:rPr>
              <a:t> временных соотношений между различными плутоническими породами, слагающими комплекс и однотипность их взаимоотношений с вмещающими породами;</a:t>
            </a:r>
          </a:p>
          <a:p>
            <a:pPr marL="0" indent="0">
              <a:lnSpc>
                <a:spcPct val="80000"/>
              </a:lnSpc>
              <a:spcBef>
                <a:spcPct val="25000"/>
              </a:spcBef>
              <a:buFont typeface="Wingdings" pitchFamily="2" charset="2"/>
              <a:buNone/>
            </a:pPr>
            <a:r>
              <a:rPr lang="ru-RU" sz="2200">
                <a:solidFill>
                  <a:srgbClr val="000000"/>
                </a:solidFill>
                <a:effectLst/>
                <a:latin typeface="Arial Narrow" pitchFamily="34" charset="0"/>
              </a:rPr>
              <a:t>– </a:t>
            </a:r>
            <a:r>
              <a:rPr lang="ru-RU" sz="2200" b="1">
                <a:solidFill>
                  <a:srgbClr val="000000"/>
                </a:solidFill>
                <a:effectLst/>
                <a:latin typeface="Arial Narrow" pitchFamily="34" charset="0"/>
              </a:rPr>
              <a:t>одновозрастность</a:t>
            </a:r>
            <a:r>
              <a:rPr lang="ru-RU" sz="2200">
                <a:solidFill>
                  <a:srgbClr val="000000"/>
                </a:solidFill>
                <a:effectLst/>
                <a:latin typeface="Arial Narrow" pitchFamily="34" charset="0"/>
              </a:rPr>
              <a:t> (в геологическом смысле) всех массивов комплекса, т.е. приуроченность их к одному геохронологическому уровню, обычно отмечаемому     в структурно-вещественной зоне перерывом в осадконакоплении;</a:t>
            </a:r>
          </a:p>
          <a:p>
            <a:pPr marL="0" indent="0">
              <a:lnSpc>
                <a:spcPct val="80000"/>
              </a:lnSpc>
              <a:spcBef>
                <a:spcPct val="25000"/>
              </a:spcBef>
              <a:buFont typeface="Wingdings" pitchFamily="2" charset="2"/>
              <a:buNone/>
            </a:pPr>
            <a:r>
              <a:rPr lang="ru-RU" sz="2200">
                <a:solidFill>
                  <a:srgbClr val="000000"/>
                </a:solidFill>
                <a:effectLst/>
                <a:latin typeface="Arial Narrow" pitchFamily="34" charset="0"/>
              </a:rPr>
              <a:t>– </a:t>
            </a:r>
            <a:r>
              <a:rPr lang="ru-RU" sz="2200" b="1">
                <a:solidFill>
                  <a:srgbClr val="000000"/>
                </a:solidFill>
                <a:effectLst/>
                <a:latin typeface="Arial Narrow" pitchFamily="34" charset="0"/>
              </a:rPr>
              <a:t>устойчивость</a:t>
            </a:r>
            <a:r>
              <a:rPr lang="ru-RU" sz="2200">
                <a:solidFill>
                  <a:srgbClr val="000000"/>
                </a:solidFill>
                <a:effectLst/>
                <a:latin typeface="Arial Narrow" pitchFamily="34" charset="0"/>
              </a:rPr>
              <a:t> главных признаков всех составляющих элементов комплекса в разных массивах, относимых к этому комплексу</a:t>
            </a:r>
          </a:p>
          <a:p>
            <a:pPr marL="0" indent="0">
              <a:lnSpc>
                <a:spcPct val="80000"/>
              </a:lnSpc>
              <a:spcBef>
                <a:spcPct val="25000"/>
              </a:spcBef>
              <a:buFont typeface="Wingdings" pitchFamily="2" charset="2"/>
              <a:buNone/>
            </a:pPr>
            <a:r>
              <a:rPr lang="ru-RU" sz="2200">
                <a:solidFill>
                  <a:srgbClr val="000000"/>
                </a:solidFill>
                <a:effectLst/>
                <a:latin typeface="Arial Narrow" pitchFamily="34" charset="0"/>
              </a:rPr>
              <a:t>В "</a:t>
            </a:r>
            <a:r>
              <a:rPr lang="ru-RU" sz="2200" b="1" i="1">
                <a:solidFill>
                  <a:srgbClr val="000000"/>
                </a:solidFill>
                <a:effectLst/>
                <a:latin typeface="Arial Narrow" pitchFamily="34" charset="0"/>
              </a:rPr>
              <a:t>плутонические комплексы</a:t>
            </a:r>
            <a:r>
              <a:rPr lang="ru-RU" sz="2200">
                <a:solidFill>
                  <a:srgbClr val="000000"/>
                </a:solidFill>
                <a:effectLst/>
                <a:latin typeface="Arial Narrow" pitchFamily="34" charset="0"/>
              </a:rPr>
              <a:t>" могут объединяться магматические </a:t>
            </a:r>
            <a:r>
              <a:rPr lang="ru-RU" sz="2200">
                <a:solidFill>
                  <a:srgbClr val="000000"/>
                </a:solidFill>
                <a:effectLst/>
                <a:latin typeface="Arial Black" pitchFamily="34" charset="0"/>
              </a:rPr>
              <a:t>массивы</a:t>
            </a:r>
            <a:r>
              <a:rPr lang="ru-RU" sz="2200">
                <a:solidFill>
                  <a:srgbClr val="000000"/>
                </a:solidFill>
                <a:effectLst/>
                <a:latin typeface="Arial Narrow" pitchFamily="34" charset="0"/>
              </a:rPr>
              <a:t>:</a:t>
            </a:r>
          </a:p>
          <a:p>
            <a:pPr marL="0" indent="0">
              <a:lnSpc>
                <a:spcPct val="80000"/>
              </a:lnSpc>
              <a:spcBef>
                <a:spcPct val="25000"/>
              </a:spcBef>
              <a:buFont typeface="Wingdings" pitchFamily="2" charset="2"/>
              <a:buNone/>
            </a:pPr>
            <a:r>
              <a:rPr lang="ru-RU" sz="2400">
                <a:solidFill>
                  <a:srgbClr val="000000"/>
                </a:solidFill>
                <a:effectLst/>
                <a:latin typeface="Arial Black" pitchFamily="34" charset="0"/>
              </a:rPr>
              <a:t>– </a:t>
            </a:r>
            <a:r>
              <a:rPr lang="ru-RU" sz="2200" b="1">
                <a:solidFill>
                  <a:srgbClr val="000000"/>
                </a:solidFill>
                <a:effectLst/>
              </a:rPr>
              <a:t>аллохтонные</a:t>
            </a:r>
            <a:r>
              <a:rPr lang="ru-RU" sz="2400">
                <a:solidFill>
                  <a:srgbClr val="000000"/>
                </a:solidFill>
                <a:effectLst/>
                <a:latin typeface="Arial Narrow" pitchFamily="34" charset="0"/>
              </a:rPr>
              <a:t>, </a:t>
            </a:r>
            <a:r>
              <a:rPr lang="ru-RU" sz="2200">
                <a:solidFill>
                  <a:srgbClr val="000000"/>
                </a:solidFill>
                <a:effectLst/>
                <a:latin typeface="Arial Narrow" pitchFamily="34" charset="0"/>
              </a:rPr>
              <a:t>или собственно интрузивные (внедрившиеся и имеющие интрузивные контакты с вмещающими породами),</a:t>
            </a:r>
            <a:endParaRPr lang="ru-RU" sz="2400">
              <a:solidFill>
                <a:srgbClr val="000000"/>
              </a:solidFill>
              <a:effectLst/>
              <a:latin typeface="Arial Narrow" pitchFamily="34" charset="0"/>
            </a:endParaRPr>
          </a:p>
          <a:p>
            <a:pPr marL="0" indent="0">
              <a:lnSpc>
                <a:spcPct val="80000"/>
              </a:lnSpc>
              <a:spcBef>
                <a:spcPct val="25000"/>
              </a:spcBef>
              <a:buFont typeface="Wingdings" pitchFamily="2" charset="2"/>
              <a:buNone/>
            </a:pPr>
            <a:r>
              <a:rPr lang="ru-RU" sz="2400">
                <a:solidFill>
                  <a:srgbClr val="000000"/>
                </a:solidFill>
                <a:effectLst/>
                <a:latin typeface="Arial Black" pitchFamily="34" charset="0"/>
              </a:rPr>
              <a:t>– </a:t>
            </a:r>
            <a:r>
              <a:rPr lang="ru-RU" sz="2200" b="1">
                <a:solidFill>
                  <a:srgbClr val="000000"/>
                </a:solidFill>
                <a:effectLst/>
              </a:rPr>
              <a:t>автохтонные</a:t>
            </a:r>
            <a:r>
              <a:rPr lang="ru-RU" sz="2400">
                <a:solidFill>
                  <a:srgbClr val="000000"/>
                </a:solidFill>
                <a:effectLst/>
                <a:latin typeface="Arial Narrow" pitchFamily="34" charset="0"/>
              </a:rPr>
              <a:t> </a:t>
            </a:r>
            <a:r>
              <a:rPr lang="ru-RU" sz="2200">
                <a:solidFill>
                  <a:srgbClr val="000000"/>
                </a:solidFill>
                <a:effectLst/>
                <a:latin typeface="Arial Narrow" pitchFamily="34" charset="0"/>
              </a:rPr>
              <a:t>(возникшие на месте за счет магматического замещения и имеющие постепенные контакты с вмещающими породами),</a:t>
            </a:r>
          </a:p>
          <a:p>
            <a:pPr marL="0" indent="0">
              <a:lnSpc>
                <a:spcPct val="80000"/>
              </a:lnSpc>
              <a:spcBef>
                <a:spcPct val="25000"/>
              </a:spcBef>
              <a:buFont typeface="Wingdings" pitchFamily="2" charset="2"/>
              <a:buNone/>
            </a:pPr>
            <a:r>
              <a:rPr lang="ru-RU" sz="2400">
                <a:solidFill>
                  <a:srgbClr val="000000"/>
                </a:solidFill>
                <a:effectLst/>
                <a:latin typeface="Arial Black" pitchFamily="34" charset="0"/>
              </a:rPr>
              <a:t>– </a:t>
            </a:r>
            <a:r>
              <a:rPr lang="ru-RU" sz="2200" b="1">
                <a:solidFill>
                  <a:srgbClr val="000000"/>
                </a:solidFill>
                <a:effectLst/>
              </a:rPr>
              <a:t>протрузивные</a:t>
            </a:r>
            <a:r>
              <a:rPr lang="ru-RU" sz="2400">
                <a:solidFill>
                  <a:srgbClr val="000000"/>
                </a:solidFill>
                <a:effectLst/>
                <a:latin typeface="Arial Narrow" pitchFamily="34" charset="0"/>
              </a:rPr>
              <a:t> </a:t>
            </a:r>
            <a:r>
              <a:rPr lang="ru-RU" sz="2200">
                <a:solidFill>
                  <a:srgbClr val="000000"/>
                </a:solidFill>
                <a:effectLst/>
                <a:latin typeface="Arial Narrow" pitchFamily="34" charset="0"/>
              </a:rPr>
              <a:t>(тектонически перемещенные тела первично магматических пород, имеющие тектонические контакты с вмещающими породами)</a:t>
            </a:r>
          </a:p>
          <a:p>
            <a:pPr marL="0" indent="0">
              <a:lnSpc>
                <a:spcPct val="80000"/>
              </a:lnSpc>
              <a:spcBef>
                <a:spcPct val="25000"/>
              </a:spcBef>
              <a:buFont typeface="Wingdings" pitchFamily="2" charset="2"/>
              <a:buNone/>
            </a:pPr>
            <a:r>
              <a:rPr lang="ru-RU" sz="2000">
                <a:solidFill>
                  <a:srgbClr val="000000"/>
                </a:solidFill>
                <a:effectLst/>
                <a:latin typeface="Arial Narrow" pitchFamily="34" charset="0"/>
              </a:rPr>
              <a:t>[Все определения по </a:t>
            </a:r>
            <a:r>
              <a:rPr lang="ru-RU" sz="2000" i="1">
                <a:solidFill>
                  <a:srgbClr val="000000"/>
                </a:solidFill>
                <a:effectLst/>
                <a:latin typeface="Arial Narrow" pitchFamily="34" charset="0"/>
              </a:rPr>
              <a:t>Петрографическому кодексу, 2008, стр. 41–42</a:t>
            </a:r>
            <a:r>
              <a:rPr lang="ru-RU" sz="2000">
                <a:solidFill>
                  <a:srgbClr val="000000"/>
                </a:solidFill>
                <a:effectLst/>
                <a:latin typeface="Arial Narrow" pitchFamily="34" charset="0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2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919663"/>
            <a:ext cx="7920038" cy="189388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912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6463" y="0"/>
            <a:ext cx="4427537" cy="366713"/>
          </a:xfrm>
          <a:noFill/>
        </p:spPr>
        <p:txBody>
          <a:bodyPr>
            <a:spAutoFit/>
          </a:bodyPr>
          <a:lstStyle/>
          <a:p>
            <a:pPr marL="541338" indent="-541338" algn="r">
              <a:lnSpc>
                <a:spcPct val="75000"/>
              </a:lnSpc>
              <a:buFont typeface="Wingdings" pitchFamily="2" charset="2"/>
              <a:buNone/>
            </a:pPr>
            <a:r>
              <a:rPr lang="ru-RU" sz="24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Прототектоника жидкой фазы</a:t>
            </a:r>
          </a:p>
        </p:txBody>
      </p:sp>
      <p:sp>
        <p:nvSpPr>
          <p:cNvPr id="912388" name="Rectangle 4"/>
          <p:cNvSpPr>
            <a:spLocks noChangeArrowheads="1"/>
          </p:cNvSpPr>
          <p:nvPr/>
        </p:nvSpPr>
        <p:spPr bwMode="auto">
          <a:xfrm>
            <a:off x="34925" y="280988"/>
            <a:ext cx="655320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Ins="18000">
            <a:spAutoFit/>
          </a:bodyPr>
          <a:lstStyle/>
          <a:p>
            <a:pPr algn="l">
              <a:lnSpc>
                <a:spcPct val="80000"/>
              </a:lnSpc>
              <a:spcBef>
                <a:spcPct val="15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t>1, 2) линейные текстуры течения ("линейность")</a:t>
            </a:r>
            <a:r>
              <a:rPr lang="ru-RU" b="0">
                <a:solidFill>
                  <a:srgbClr val="000000"/>
                </a:solidFill>
              </a:rPr>
              <a:t> – ориентированное, параллельное расположение удлиненных элементов породы: </a:t>
            </a:r>
          </a:p>
          <a:p>
            <a:pPr algn="l">
              <a:lnSpc>
                <a:spcPct val="80000"/>
              </a:lnSpc>
              <a:spcBef>
                <a:spcPct val="15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t>1 </a:t>
            </a:r>
            <a:r>
              <a:rPr lang="ru-RU" b="0">
                <a:solidFill>
                  <a:srgbClr val="000000"/>
                </a:solidFill>
              </a:rPr>
              <a:t>– столбчатых, игольчатых и </a:t>
            </a:r>
            <a:r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t>2</a:t>
            </a:r>
            <a:r>
              <a:rPr lang="ru-RU" b="0">
                <a:solidFill>
                  <a:srgbClr val="000000"/>
                </a:solidFill>
              </a:rPr>
              <a:t> – удлиненно-таблитчатых (кристаллов амфибола, плагиоклаза, длинных ксенолитов), а также цепочек минералов; </a:t>
            </a:r>
          </a:p>
          <a:p>
            <a:pPr algn="l">
              <a:lnSpc>
                <a:spcPct val="80000"/>
              </a:lnSpc>
              <a:spcBef>
                <a:spcPct val="15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t>3) параллельные текстуры течения</a:t>
            </a:r>
            <a:r>
              <a:rPr lang="ru-RU" b="0">
                <a:solidFill>
                  <a:srgbClr val="000000"/>
                </a:solidFill>
              </a:rPr>
              <a:t> – "послойное" чередование пород различного состава или полос, обогащенных каким-либо одним или несколькими минералами (кварцем, полевым шпатом) либо параллельное расположение уплощенных минералов (слюд и т.п.);</a:t>
            </a:r>
            <a:endParaRPr lang="en-US" b="0">
              <a:solidFill>
                <a:srgbClr val="000000"/>
              </a:solidFill>
            </a:endParaRPr>
          </a:p>
          <a:p>
            <a:pPr algn="l">
              <a:lnSpc>
                <a:spcPct val="80000"/>
              </a:lnSpc>
              <a:spcBef>
                <a:spcPct val="15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t>4) параллельно-линейные текстуры течения</a:t>
            </a:r>
            <a:r>
              <a:rPr lang="ru-RU" b="0">
                <a:solidFill>
                  <a:srgbClr val="000000"/>
                </a:solidFill>
              </a:rPr>
              <a:t> –параллельное расположение удлиненных и уплощенных элементов породы (удлиненно-таблитчатых кристаллов полевых шпатов, вытянутых плоских ксенолитов). </a:t>
            </a:r>
          </a:p>
        </p:txBody>
      </p:sp>
      <p:sp>
        <p:nvSpPr>
          <p:cNvPr id="912389" name="Rectangle 5"/>
          <p:cNvSpPr>
            <a:spLocks noChangeArrowheads="1"/>
          </p:cNvSpPr>
          <p:nvPr/>
        </p:nvSpPr>
        <p:spPr bwMode="auto">
          <a:xfrm>
            <a:off x="6732588" y="765175"/>
            <a:ext cx="2266950" cy="1044575"/>
          </a:xfrm>
          <a:prstGeom prst="rect">
            <a:avLst/>
          </a:prstGeom>
          <a:solidFill>
            <a:srgbClr val="EAEAEA"/>
          </a:solidFill>
          <a:ln w="38100" cmpd="dbl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0" dirty="0">
                <a:solidFill>
                  <a:srgbClr val="C00000"/>
                </a:solidFill>
                <a:latin typeface="Arial Black" pitchFamily="34" charset="0"/>
              </a:rPr>
              <a:t>NB!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</a:rPr>
              <a:t>В поперечном сечении ориентировка отсутствует</a:t>
            </a:r>
            <a:r>
              <a:rPr lang="en-US" sz="2000" dirty="0">
                <a:solidFill>
                  <a:srgbClr val="000000"/>
                </a:solidFill>
              </a:rPr>
              <a:t>!</a:t>
            </a:r>
            <a:endParaRPr lang="ru-RU" sz="2000" dirty="0">
              <a:solidFill>
                <a:srgbClr val="000000"/>
              </a:solidFill>
            </a:endParaRPr>
          </a:p>
        </p:txBody>
      </p:sp>
      <p:sp>
        <p:nvSpPr>
          <p:cNvPr id="912390" name="Rectangle 6"/>
          <p:cNvSpPr>
            <a:spLocks noChangeArrowheads="1"/>
          </p:cNvSpPr>
          <p:nvPr/>
        </p:nvSpPr>
        <p:spPr bwMode="auto">
          <a:xfrm>
            <a:off x="6588125" y="2168525"/>
            <a:ext cx="2422525" cy="1044575"/>
          </a:xfrm>
          <a:prstGeom prst="rect">
            <a:avLst/>
          </a:prstGeom>
          <a:solidFill>
            <a:srgbClr val="EAEAEA"/>
          </a:solidFill>
          <a:ln w="38100" cmpd="dbl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0" dirty="0">
                <a:solidFill>
                  <a:srgbClr val="C00000"/>
                </a:solidFill>
                <a:latin typeface="Arial Black" pitchFamily="34" charset="0"/>
              </a:rPr>
              <a:t>NB!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</a:rPr>
              <a:t>В "послойном" сечении ориентировка отсутствует</a:t>
            </a:r>
            <a:r>
              <a:rPr lang="en-US" sz="2000" dirty="0">
                <a:solidFill>
                  <a:srgbClr val="000000"/>
                </a:solidFill>
              </a:rPr>
              <a:t>!</a:t>
            </a:r>
            <a:endParaRPr lang="ru-RU" sz="2000" dirty="0">
              <a:solidFill>
                <a:srgbClr val="000000"/>
              </a:solidFill>
            </a:endParaRPr>
          </a:p>
        </p:txBody>
      </p:sp>
      <p:sp>
        <p:nvSpPr>
          <p:cNvPr id="912391" name="Rectangle 7"/>
          <p:cNvSpPr>
            <a:spLocks noChangeArrowheads="1"/>
          </p:cNvSpPr>
          <p:nvPr/>
        </p:nvSpPr>
        <p:spPr bwMode="auto">
          <a:xfrm>
            <a:off x="6659563" y="3836988"/>
            <a:ext cx="2376487" cy="815975"/>
          </a:xfrm>
          <a:prstGeom prst="rect">
            <a:avLst/>
          </a:prstGeom>
          <a:solidFill>
            <a:srgbClr val="EAEAEA"/>
          </a:solidFill>
          <a:ln w="38100" cmpd="dbl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0" dirty="0">
                <a:solidFill>
                  <a:srgbClr val="C00000"/>
                </a:solidFill>
                <a:latin typeface="Arial Black" pitchFamily="34" charset="0"/>
              </a:rPr>
              <a:t>NB!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</a:rPr>
              <a:t>Ориентировка присутствует во всех сечениях</a:t>
            </a:r>
            <a:r>
              <a:rPr lang="en-US" sz="2000" dirty="0">
                <a:solidFill>
                  <a:srgbClr val="000000"/>
                </a:solidFill>
              </a:rPr>
              <a:t>!</a:t>
            </a:r>
            <a:endParaRPr lang="ru-RU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4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11688"/>
            <a:ext cx="8748712" cy="209073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914435" name="Rectangle 3"/>
          <p:cNvSpPr>
            <a:spLocks noChangeArrowheads="1"/>
          </p:cNvSpPr>
          <p:nvPr/>
        </p:nvSpPr>
        <p:spPr bwMode="auto">
          <a:xfrm>
            <a:off x="1331913" y="4149725"/>
            <a:ext cx="792162" cy="7921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14436" name="Rectangle 4"/>
          <p:cNvSpPr>
            <a:spLocks noChangeArrowheads="1"/>
          </p:cNvSpPr>
          <p:nvPr/>
        </p:nvSpPr>
        <p:spPr bwMode="auto">
          <a:xfrm>
            <a:off x="0" y="476250"/>
            <a:ext cx="6732588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lnSpc>
                <a:spcPct val="80000"/>
              </a:lnSpc>
              <a:spcBef>
                <a:spcPct val="4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t>1, 2.</a:t>
            </a:r>
            <a:r>
              <a:rPr lang="ru-RU" b="0">
                <a:solidFill>
                  <a:srgbClr val="000000"/>
                </a:solidFill>
              </a:rPr>
              <a:t> Ориентировка линейных текстур течения определяется только</a:t>
            </a:r>
            <a:r>
              <a:rPr lang="ru-RU">
                <a:solidFill>
                  <a:srgbClr val="000000"/>
                </a:solidFill>
              </a:rPr>
              <a:t> </a:t>
            </a:r>
            <a:r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t>азимутом</a:t>
            </a:r>
            <a:r>
              <a:rPr lang="ru-RU">
                <a:solidFill>
                  <a:srgbClr val="000000"/>
                </a:solidFill>
              </a:rPr>
              <a:t> </a:t>
            </a:r>
            <a:r>
              <a:rPr lang="ru-RU" b="0">
                <a:solidFill>
                  <a:srgbClr val="000000"/>
                </a:solidFill>
              </a:rPr>
              <a:t>и</a:t>
            </a:r>
            <a:r>
              <a:rPr lang="ru-RU" b="0" i="1">
                <a:solidFill>
                  <a:srgbClr val="000000"/>
                </a:solidFill>
              </a:rPr>
              <a:t> </a:t>
            </a:r>
          </a:p>
          <a:p>
            <a:pPr algn="l">
              <a:lnSpc>
                <a:spcPct val="80000"/>
              </a:lnSpc>
              <a:buClr>
                <a:schemeClr val="hlink"/>
              </a:buClr>
              <a:buFont typeface="Wingdings" pitchFamily="2" charset="2"/>
              <a:buNone/>
            </a:pPr>
            <a:r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t>углом падения</a:t>
            </a:r>
            <a:r>
              <a:rPr lang="ru-RU">
                <a:solidFill>
                  <a:srgbClr val="000000"/>
                </a:solidFill>
              </a:rPr>
              <a:t> </a:t>
            </a:r>
            <a:r>
              <a:rPr lang="ru-RU" u="sng">
                <a:solidFill>
                  <a:srgbClr val="000000"/>
                </a:solidFill>
              </a:rPr>
              <a:t>линий течения</a:t>
            </a:r>
            <a:r>
              <a:rPr lang="ru-RU" b="0">
                <a:solidFill>
                  <a:srgbClr val="000000"/>
                </a:solidFill>
              </a:rPr>
              <a:t>. </a:t>
            </a:r>
            <a:endParaRPr lang="en-US" b="0">
              <a:solidFill>
                <a:srgbClr val="000000"/>
              </a:solidFill>
            </a:endParaRPr>
          </a:p>
          <a:p>
            <a:pPr algn="l">
              <a:lnSpc>
                <a:spcPct val="80000"/>
              </a:lnSpc>
              <a:spcBef>
                <a:spcPct val="4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t>3.</a:t>
            </a:r>
            <a:r>
              <a:rPr lang="ru-RU" b="0">
                <a:solidFill>
                  <a:srgbClr val="000000"/>
                </a:solidFill>
              </a:rPr>
              <a:t> Ориентировка плоско-параллельных текстур течения определяется только </a:t>
            </a:r>
            <a:r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t>азимутом</a:t>
            </a:r>
            <a:r>
              <a:rPr lang="ru-RU">
                <a:solidFill>
                  <a:srgbClr val="000000"/>
                </a:solidFill>
              </a:rPr>
              <a:t> </a:t>
            </a:r>
            <a:r>
              <a:rPr lang="ru-RU" b="0">
                <a:solidFill>
                  <a:srgbClr val="000000"/>
                </a:solidFill>
              </a:rPr>
              <a:t>и</a:t>
            </a:r>
            <a:r>
              <a:rPr lang="ru-RU" b="0" i="1">
                <a:solidFill>
                  <a:srgbClr val="000000"/>
                </a:solidFill>
              </a:rPr>
              <a:t> </a:t>
            </a:r>
            <a:r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t>углом падения</a:t>
            </a:r>
            <a:r>
              <a:rPr lang="ru-RU">
                <a:solidFill>
                  <a:srgbClr val="000000"/>
                </a:solidFill>
              </a:rPr>
              <a:t> </a:t>
            </a:r>
            <a:r>
              <a:rPr lang="ru-RU" u="sng">
                <a:solidFill>
                  <a:srgbClr val="000000"/>
                </a:solidFill>
              </a:rPr>
              <a:t>поверхности</a:t>
            </a:r>
            <a:r>
              <a:rPr lang="ru-RU" b="0" u="sng">
                <a:solidFill>
                  <a:srgbClr val="000000"/>
                </a:solidFill>
              </a:rPr>
              <a:t> </a:t>
            </a:r>
            <a:r>
              <a:rPr lang="ru-RU" u="sng">
                <a:solidFill>
                  <a:srgbClr val="000000"/>
                </a:solidFill>
              </a:rPr>
              <a:t>течения</a:t>
            </a:r>
            <a:r>
              <a:rPr lang="ru-RU" b="0">
                <a:solidFill>
                  <a:srgbClr val="000000"/>
                </a:solidFill>
              </a:rPr>
              <a:t>.</a:t>
            </a:r>
            <a:endParaRPr lang="en-US" b="0">
              <a:solidFill>
                <a:srgbClr val="000000"/>
              </a:solidFill>
            </a:endParaRPr>
          </a:p>
          <a:p>
            <a:pPr algn="l">
              <a:lnSpc>
                <a:spcPct val="80000"/>
              </a:lnSpc>
              <a:spcBef>
                <a:spcPct val="4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b="0">
                <a:solidFill>
                  <a:srgbClr val="000000"/>
                </a:solidFill>
              </a:rPr>
              <a:t> </a:t>
            </a:r>
            <a:r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t>4.</a:t>
            </a:r>
            <a:r>
              <a:rPr lang="ru-RU" b="0">
                <a:solidFill>
                  <a:srgbClr val="000000"/>
                </a:solidFill>
              </a:rPr>
              <a:t> Ориентировка параллельно-линейных текстур течения определяется </a:t>
            </a:r>
            <a:r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t>двумя (!)</a:t>
            </a:r>
            <a:r>
              <a:rPr lang="ru-RU" b="0">
                <a:solidFill>
                  <a:srgbClr val="000000"/>
                </a:solidFill>
              </a:rPr>
              <a:t> элементами залегания: </a:t>
            </a:r>
          </a:p>
          <a:p>
            <a:pPr algn="l">
              <a:lnSpc>
                <a:spcPct val="80000"/>
              </a:lnSpc>
              <a:spcBef>
                <a:spcPct val="4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b="0">
                <a:solidFill>
                  <a:srgbClr val="000000"/>
                </a:solidFill>
                <a:latin typeface="Arial Black" pitchFamily="34" charset="0"/>
              </a:rPr>
              <a:t>–</a:t>
            </a:r>
            <a:r>
              <a:rPr lang="ru-RU" b="0">
                <a:solidFill>
                  <a:srgbClr val="000000"/>
                </a:solidFill>
              </a:rPr>
              <a:t> </a:t>
            </a:r>
            <a:r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t>азимутом</a:t>
            </a:r>
            <a:r>
              <a:rPr lang="ru-RU" b="0" i="1">
                <a:solidFill>
                  <a:srgbClr val="000000"/>
                </a:solidFill>
              </a:rPr>
              <a:t> </a:t>
            </a:r>
            <a:r>
              <a:rPr lang="ru-RU" b="0">
                <a:solidFill>
                  <a:srgbClr val="000000"/>
                </a:solidFill>
              </a:rPr>
              <a:t>и</a:t>
            </a:r>
            <a:r>
              <a:rPr lang="ru-RU" b="0" i="1">
                <a:solidFill>
                  <a:srgbClr val="000000"/>
                </a:solidFill>
              </a:rPr>
              <a:t> </a:t>
            </a:r>
            <a:r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t>углом</a:t>
            </a:r>
            <a:r>
              <a:rPr lang="ru-RU" b="0" i="1">
                <a:solidFill>
                  <a:srgbClr val="000000"/>
                </a:solidFill>
              </a:rPr>
              <a:t> </a:t>
            </a:r>
            <a:r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t>падения</a:t>
            </a:r>
            <a:r>
              <a:rPr lang="ru-RU" b="0" i="1">
                <a:solidFill>
                  <a:srgbClr val="000000"/>
                </a:solidFill>
              </a:rPr>
              <a:t> </a:t>
            </a:r>
            <a:r>
              <a:rPr lang="ru-RU" u="sng">
                <a:solidFill>
                  <a:srgbClr val="000000"/>
                </a:solidFill>
              </a:rPr>
              <a:t>поверхности</a:t>
            </a:r>
            <a:r>
              <a:rPr lang="ru-RU" b="0" u="sng">
                <a:solidFill>
                  <a:srgbClr val="000000"/>
                </a:solidFill>
              </a:rPr>
              <a:t> </a:t>
            </a:r>
            <a:r>
              <a:rPr lang="ru-RU" u="sng">
                <a:solidFill>
                  <a:srgbClr val="000000"/>
                </a:solidFill>
              </a:rPr>
              <a:t>течения</a:t>
            </a:r>
            <a:r>
              <a:rPr lang="ru-RU" b="0">
                <a:solidFill>
                  <a:srgbClr val="000000"/>
                </a:solidFill>
              </a:rPr>
              <a:t>, </a:t>
            </a:r>
          </a:p>
          <a:p>
            <a:pPr algn="l">
              <a:lnSpc>
                <a:spcPct val="80000"/>
              </a:lnSpc>
              <a:buClr>
                <a:schemeClr val="hlink"/>
              </a:buClr>
              <a:buFont typeface="Wingdings" pitchFamily="2" charset="2"/>
              <a:buNone/>
            </a:pPr>
            <a:r>
              <a:rPr lang="ru-RU" b="0">
                <a:solidFill>
                  <a:srgbClr val="000000"/>
                </a:solidFill>
                <a:latin typeface="Arial Black" pitchFamily="34" charset="0"/>
              </a:rPr>
              <a:t>–</a:t>
            </a:r>
            <a:r>
              <a:rPr lang="ru-RU" b="0">
                <a:solidFill>
                  <a:srgbClr val="000000"/>
                </a:solidFill>
              </a:rPr>
              <a:t> </a:t>
            </a:r>
            <a:r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t>азимутом</a:t>
            </a:r>
            <a:r>
              <a:rPr lang="ru-RU">
                <a:solidFill>
                  <a:srgbClr val="000000"/>
                </a:solidFill>
              </a:rPr>
              <a:t> </a:t>
            </a:r>
            <a:r>
              <a:rPr lang="ru-RU" b="0">
                <a:solidFill>
                  <a:srgbClr val="000000"/>
                </a:solidFill>
              </a:rPr>
              <a:t>и</a:t>
            </a:r>
            <a:r>
              <a:rPr lang="ru-RU" b="0" i="1">
                <a:solidFill>
                  <a:srgbClr val="000000"/>
                </a:solidFill>
              </a:rPr>
              <a:t> </a:t>
            </a:r>
            <a:r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t>углом</a:t>
            </a:r>
            <a:r>
              <a:rPr lang="ru-RU">
                <a:solidFill>
                  <a:srgbClr val="000000"/>
                </a:solidFill>
              </a:rPr>
              <a:t> </a:t>
            </a:r>
            <a:r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t>падения</a:t>
            </a:r>
            <a:r>
              <a:rPr lang="ru-RU">
                <a:solidFill>
                  <a:srgbClr val="000000"/>
                </a:solidFill>
              </a:rPr>
              <a:t> </a:t>
            </a:r>
            <a:r>
              <a:rPr lang="ru-RU" u="sng">
                <a:solidFill>
                  <a:srgbClr val="000000"/>
                </a:solidFill>
              </a:rPr>
              <a:t>линии течения</a:t>
            </a:r>
            <a:r>
              <a:rPr lang="ru-RU" b="0">
                <a:solidFill>
                  <a:srgbClr val="000000"/>
                </a:solidFill>
              </a:rPr>
              <a:t>,                                 которая находится на поверхности течения. </a:t>
            </a:r>
          </a:p>
        </p:txBody>
      </p:sp>
      <p:sp>
        <p:nvSpPr>
          <p:cNvPr id="9144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366713"/>
          </a:xfrm>
          <a:noFill/>
          <a:ln/>
        </p:spPr>
        <p:txBody>
          <a:bodyPr>
            <a:spAutoFit/>
          </a:bodyPr>
          <a:lstStyle/>
          <a:p>
            <a:pPr marL="541338" indent="-541338" algn="r">
              <a:lnSpc>
                <a:spcPct val="75000"/>
              </a:lnSpc>
              <a:buFont typeface="Wingdings" pitchFamily="2" charset="2"/>
              <a:buNone/>
            </a:pPr>
            <a:r>
              <a:rPr lang="ru-RU" sz="24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Элементы залегания текстур прототектоники жидкой фазы</a:t>
            </a:r>
          </a:p>
        </p:txBody>
      </p:sp>
      <p:sp>
        <p:nvSpPr>
          <p:cNvPr id="914438" name="Line 6"/>
          <p:cNvSpPr>
            <a:spLocks noChangeShapeType="1"/>
          </p:cNvSpPr>
          <p:nvPr/>
        </p:nvSpPr>
        <p:spPr bwMode="auto">
          <a:xfrm flipH="1">
            <a:off x="1581150" y="4510088"/>
            <a:ext cx="288925" cy="28733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14439" name="Text Box 7"/>
          <p:cNvSpPr txBox="1">
            <a:spLocks noChangeArrowheads="1"/>
          </p:cNvSpPr>
          <p:nvPr/>
        </p:nvSpPr>
        <p:spPr bwMode="auto">
          <a:xfrm>
            <a:off x="1476375" y="4294188"/>
            <a:ext cx="393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sz="1800">
                <a:solidFill>
                  <a:srgbClr val="000000"/>
                </a:solidFill>
              </a:rPr>
              <a:t>25</a:t>
            </a:r>
          </a:p>
        </p:txBody>
      </p:sp>
      <p:sp>
        <p:nvSpPr>
          <p:cNvPr id="914440" name="Rectangle 8"/>
          <p:cNvSpPr>
            <a:spLocks noChangeArrowheads="1"/>
          </p:cNvSpPr>
          <p:nvPr/>
        </p:nvSpPr>
        <p:spPr bwMode="auto">
          <a:xfrm>
            <a:off x="3348038" y="4148138"/>
            <a:ext cx="792162" cy="7921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14441" name="Line 9"/>
          <p:cNvSpPr>
            <a:spLocks noChangeShapeType="1"/>
          </p:cNvSpPr>
          <p:nvPr/>
        </p:nvSpPr>
        <p:spPr bwMode="auto">
          <a:xfrm flipH="1">
            <a:off x="3597275" y="4508500"/>
            <a:ext cx="288925" cy="2873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14442" name="Text Box 10"/>
          <p:cNvSpPr txBox="1">
            <a:spLocks noChangeArrowheads="1"/>
          </p:cNvSpPr>
          <p:nvPr/>
        </p:nvSpPr>
        <p:spPr bwMode="auto">
          <a:xfrm>
            <a:off x="3492500" y="4292600"/>
            <a:ext cx="393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sz="1800">
                <a:solidFill>
                  <a:srgbClr val="000000"/>
                </a:solidFill>
              </a:rPr>
              <a:t>50</a:t>
            </a:r>
          </a:p>
        </p:txBody>
      </p:sp>
      <p:sp>
        <p:nvSpPr>
          <p:cNvPr id="914443" name="Rectangle 11"/>
          <p:cNvSpPr>
            <a:spLocks noChangeArrowheads="1"/>
          </p:cNvSpPr>
          <p:nvPr/>
        </p:nvSpPr>
        <p:spPr bwMode="auto">
          <a:xfrm>
            <a:off x="5508625" y="4149725"/>
            <a:ext cx="792163" cy="7921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14444" name="Text Box 12"/>
          <p:cNvSpPr txBox="1">
            <a:spLocks noChangeArrowheads="1"/>
          </p:cNvSpPr>
          <p:nvPr/>
        </p:nvSpPr>
        <p:spPr bwMode="auto">
          <a:xfrm>
            <a:off x="5762625" y="4294188"/>
            <a:ext cx="393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sz="1800">
                <a:solidFill>
                  <a:srgbClr val="000000"/>
                </a:solidFill>
              </a:rPr>
              <a:t>30</a:t>
            </a:r>
          </a:p>
        </p:txBody>
      </p:sp>
      <p:sp>
        <p:nvSpPr>
          <p:cNvPr id="914445" name="Rectangle 13"/>
          <p:cNvSpPr>
            <a:spLocks noChangeArrowheads="1"/>
          </p:cNvSpPr>
          <p:nvPr/>
        </p:nvSpPr>
        <p:spPr bwMode="auto">
          <a:xfrm>
            <a:off x="7524750" y="4149725"/>
            <a:ext cx="935038" cy="7921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14446" name="Text Box 14"/>
          <p:cNvSpPr txBox="1">
            <a:spLocks noChangeArrowheads="1"/>
          </p:cNvSpPr>
          <p:nvPr/>
        </p:nvSpPr>
        <p:spPr bwMode="auto">
          <a:xfrm>
            <a:off x="7812088" y="4149725"/>
            <a:ext cx="393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sz="1800">
                <a:solidFill>
                  <a:srgbClr val="000000"/>
                </a:solidFill>
              </a:rPr>
              <a:t>45</a:t>
            </a:r>
          </a:p>
        </p:txBody>
      </p:sp>
      <p:sp>
        <p:nvSpPr>
          <p:cNvPr id="914447" name="Text Box 15"/>
          <p:cNvSpPr txBox="1">
            <a:spLocks noChangeArrowheads="1"/>
          </p:cNvSpPr>
          <p:nvPr/>
        </p:nvSpPr>
        <p:spPr bwMode="auto">
          <a:xfrm>
            <a:off x="7667625" y="4575175"/>
            <a:ext cx="393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sz="1800">
                <a:solidFill>
                  <a:srgbClr val="000000"/>
                </a:solidFill>
              </a:rPr>
              <a:t>20</a:t>
            </a:r>
          </a:p>
        </p:txBody>
      </p:sp>
      <p:sp>
        <p:nvSpPr>
          <p:cNvPr id="914448" name="Rectangle 16"/>
          <p:cNvSpPr>
            <a:spLocks noChangeArrowheads="1"/>
          </p:cNvSpPr>
          <p:nvPr/>
        </p:nvSpPr>
        <p:spPr bwMode="auto">
          <a:xfrm>
            <a:off x="5795963" y="476250"/>
            <a:ext cx="3168650" cy="815975"/>
          </a:xfrm>
          <a:prstGeom prst="rect">
            <a:avLst/>
          </a:prstGeom>
          <a:solidFill>
            <a:srgbClr val="EAEAEA"/>
          </a:solidFill>
          <a:ln w="38100" cmpd="dbl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0" dirty="0">
                <a:solidFill>
                  <a:srgbClr val="C00000"/>
                </a:solidFill>
                <a:latin typeface="Arial Black" pitchFamily="34" charset="0"/>
              </a:rPr>
              <a:t>NB!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</a:rPr>
              <a:t>в </a:t>
            </a:r>
            <a:r>
              <a:rPr lang="ru-RU" sz="2000" i="1" dirty="0">
                <a:solidFill>
                  <a:srgbClr val="000000"/>
                </a:solidFill>
              </a:rPr>
              <a:t>общем случае</a:t>
            </a:r>
            <a:r>
              <a:rPr lang="ru-RU" sz="2000" dirty="0">
                <a:solidFill>
                  <a:srgbClr val="000000"/>
                </a:solidFill>
              </a:rPr>
              <a:t> направление простирания отсутствует!</a:t>
            </a:r>
          </a:p>
        </p:txBody>
      </p:sp>
      <p:sp>
        <p:nvSpPr>
          <p:cNvPr id="914449" name="Rectangle 17"/>
          <p:cNvSpPr>
            <a:spLocks noChangeArrowheads="1"/>
          </p:cNvSpPr>
          <p:nvPr/>
        </p:nvSpPr>
        <p:spPr bwMode="auto">
          <a:xfrm>
            <a:off x="6659563" y="1412875"/>
            <a:ext cx="2305050" cy="815975"/>
          </a:xfrm>
          <a:prstGeom prst="rect">
            <a:avLst/>
          </a:prstGeom>
          <a:solidFill>
            <a:srgbClr val="EAEAEA"/>
          </a:solidFill>
          <a:ln w="38100" cmpd="dbl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0" dirty="0">
                <a:solidFill>
                  <a:srgbClr val="C00000"/>
                </a:solidFill>
                <a:latin typeface="Arial Black" pitchFamily="34" charset="0"/>
              </a:rPr>
              <a:t>NB!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</a:rPr>
              <a:t>Направление течения отсутствует!</a:t>
            </a:r>
          </a:p>
        </p:txBody>
      </p:sp>
      <p:sp>
        <p:nvSpPr>
          <p:cNvPr id="914450" name="Rectangle 18"/>
          <p:cNvSpPr>
            <a:spLocks noChangeArrowheads="1"/>
          </p:cNvSpPr>
          <p:nvPr/>
        </p:nvSpPr>
        <p:spPr bwMode="auto">
          <a:xfrm>
            <a:off x="6659563" y="3068638"/>
            <a:ext cx="2305050" cy="815975"/>
          </a:xfrm>
          <a:prstGeom prst="rect">
            <a:avLst/>
          </a:prstGeom>
          <a:solidFill>
            <a:srgbClr val="EAEAEA"/>
          </a:solidFill>
          <a:ln w="38100" cmpd="dbl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0" dirty="0">
                <a:solidFill>
                  <a:srgbClr val="C00000"/>
                </a:solidFill>
                <a:latin typeface="Arial Black" pitchFamily="34" charset="0"/>
              </a:rPr>
              <a:t>NB!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endParaRPr lang="en-US" sz="2000" dirty="0">
              <a:solidFill>
                <a:srgbClr val="C00000"/>
              </a:solidFill>
            </a:endParaRPr>
          </a:p>
          <a:p>
            <a:pPr algn="ctr">
              <a:lnSpc>
                <a:spcPct val="75000"/>
              </a:lnSpc>
            </a:pPr>
            <a:r>
              <a:rPr lang="ru-RU" sz="2000" dirty="0">
                <a:solidFill>
                  <a:srgbClr val="000000"/>
                </a:solidFill>
              </a:rPr>
              <a:t>Эти элементы могут </a:t>
            </a:r>
            <a:endParaRPr lang="en-US" sz="2000" dirty="0">
              <a:solidFill>
                <a:srgbClr val="000000"/>
              </a:solidFill>
            </a:endParaRPr>
          </a:p>
          <a:p>
            <a:pPr algn="ctr">
              <a:lnSpc>
                <a:spcPct val="75000"/>
              </a:lnSpc>
            </a:pPr>
            <a:r>
              <a:rPr lang="ru-RU" sz="2000" dirty="0">
                <a:solidFill>
                  <a:srgbClr val="000000"/>
                </a:solidFill>
              </a:rPr>
              <a:t>не совпадать!</a:t>
            </a:r>
          </a:p>
        </p:txBody>
      </p:sp>
      <p:pic>
        <p:nvPicPr>
          <p:cNvPr id="914451" name="Picture 19" descr="плоско-параллел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54021">
            <a:off x="5724525" y="4365625"/>
            <a:ext cx="1333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14452" name="Group 20"/>
          <p:cNvGrpSpPr>
            <a:grpSpLocks/>
          </p:cNvGrpSpPr>
          <p:nvPr/>
        </p:nvGrpSpPr>
        <p:grpSpPr bwMode="auto">
          <a:xfrm>
            <a:off x="7956550" y="4264025"/>
            <a:ext cx="242888" cy="533400"/>
            <a:chOff x="4988" y="2750"/>
            <a:chExt cx="153" cy="336"/>
          </a:xfrm>
        </p:grpSpPr>
        <p:sp>
          <p:nvSpPr>
            <p:cNvPr id="914453" name="Freeform 21"/>
            <p:cNvSpPr>
              <a:spLocks/>
            </p:cNvSpPr>
            <p:nvPr/>
          </p:nvSpPr>
          <p:spPr bwMode="auto">
            <a:xfrm>
              <a:off x="4988" y="2922"/>
              <a:ext cx="136" cy="92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92"/>
                </a:cxn>
              </a:cxnLst>
              <a:rect l="0" t="0" r="r" b="b"/>
              <a:pathLst>
                <a:path w="136" h="92">
                  <a:moveTo>
                    <a:pt x="136" y="0"/>
                  </a:moveTo>
                  <a:lnTo>
                    <a:pt x="0" y="92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pic>
          <p:nvPicPr>
            <p:cNvPr id="914454" name="Picture 22" descr="плоско-параллель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131534">
              <a:off x="5057" y="2750"/>
              <a:ext cx="84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6482" name="Picture 2" descr="P1130322-ред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9525"/>
            <a:ext cx="4076700" cy="5435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16483" name="Picture 3" descr="P1130278-ред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2716213"/>
            <a:ext cx="6156325" cy="409733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16484" name="Text Box 4"/>
          <p:cNvSpPr txBox="1">
            <a:spLocks noChangeArrowheads="1"/>
          </p:cNvSpPr>
          <p:nvPr/>
        </p:nvSpPr>
        <p:spPr bwMode="auto">
          <a:xfrm>
            <a:off x="3779838" y="1125538"/>
            <a:ext cx="4392612" cy="882650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Линейность течения, выраженная в ориентировке агрегатов хромшпинели и плагиоклаза </a:t>
            </a:r>
          </a:p>
          <a:p>
            <a:pPr algn="l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в плагиоклазовых лерцолитах. Массив Нурали. </a:t>
            </a:r>
          </a:p>
          <a:p>
            <a:pPr algn="l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Южный Урал (фото Д.А. Козыревой)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16485" name="Text Box 5"/>
          <p:cNvSpPr txBox="1">
            <a:spLocks noChangeArrowheads="1"/>
          </p:cNvSpPr>
          <p:nvPr/>
        </p:nvSpPr>
        <p:spPr bwMode="auto">
          <a:xfrm>
            <a:off x="6588125" y="0"/>
            <a:ext cx="255587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41338" indent="-541338">
              <a:lnSpc>
                <a:spcPct val="75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sz="2400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Линейность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506" name="Picture 2" descr="Линейность1 Суундук-Осипова ред"/>
          <p:cNvPicPr>
            <a:picLocks noChangeAspect="1" noChangeArrowheads="1"/>
          </p:cNvPicPr>
          <p:nvPr/>
        </p:nvPicPr>
        <p:blipFill>
          <a:blip r:embed="rId2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85838"/>
            <a:ext cx="9001125" cy="58277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17507" name="Text Box 3"/>
          <p:cNvSpPr txBox="1">
            <a:spLocks noChangeArrowheads="1"/>
          </p:cNvSpPr>
          <p:nvPr/>
        </p:nvSpPr>
        <p:spPr bwMode="auto">
          <a:xfrm>
            <a:off x="2124075" y="404813"/>
            <a:ext cx="5113338" cy="687387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Параллельные текстуры течения в гранитах, выраженные в ориентировке фенокристаллов полевого шпата. </a:t>
            </a:r>
            <a:endParaRPr lang="en-US" sz="1600">
              <a:solidFill>
                <a:srgbClr val="00000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Суундукский массив. Южный Урал (фото Т.А. Осиповой)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8530" name="Picture 2" descr="Линейность МГУ ГЗ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9109075" cy="5505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18531" name="Text Box 3"/>
          <p:cNvSpPr txBox="1">
            <a:spLocks noChangeArrowheads="1"/>
          </p:cNvSpPr>
          <p:nvPr/>
        </p:nvSpPr>
        <p:spPr bwMode="auto">
          <a:xfrm>
            <a:off x="5580063" y="5375275"/>
            <a:ext cx="3529012" cy="1077913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Параллельные текстуры течения в гранитах, выраженные в ориентировке фенокристаллов полевого шпата и ксенолитов габбро. Облицовка подъезда Главного Здания МГУ.</a:t>
            </a:r>
          </a:p>
        </p:txBody>
      </p:sp>
      <p:pic>
        <p:nvPicPr>
          <p:cNvPr id="918532" name="Picture 4" descr="Линейность МГУ ГЗ фрагмен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5413"/>
            <a:ext cx="8569325" cy="668813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918533" name="Group 5"/>
          <p:cNvGrpSpPr>
            <a:grpSpLocks/>
          </p:cNvGrpSpPr>
          <p:nvPr/>
        </p:nvGrpSpPr>
        <p:grpSpPr bwMode="auto">
          <a:xfrm>
            <a:off x="3635375" y="4076700"/>
            <a:ext cx="1584325" cy="1584325"/>
            <a:chOff x="2290" y="2568"/>
            <a:chExt cx="998" cy="998"/>
          </a:xfrm>
        </p:grpSpPr>
        <p:graphicFrame>
          <p:nvGraphicFramePr>
            <p:cNvPr id="918534" name="Object 6"/>
            <p:cNvGraphicFramePr>
              <a:graphicFrameLocks noChangeAspect="1"/>
            </p:cNvGraphicFramePr>
            <p:nvPr/>
          </p:nvGraphicFramePr>
          <p:xfrm>
            <a:off x="2472" y="2795"/>
            <a:ext cx="660" cy="5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8538" name="CorelDRAW" r:id="rId6" imgW="837876" imgH="718365" progId="CorelDRAW.Graphic.13">
                    <p:embed/>
                  </p:oleObj>
                </mc:Choice>
                <mc:Fallback>
                  <p:oleObj name="CorelDRAW" r:id="rId6" imgW="837876" imgH="718365" progId="CorelDRAW.Graphic.1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72" y="2795"/>
                          <a:ext cx="660" cy="5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18535" name="AutoShape 7"/>
            <p:cNvSpPr>
              <a:spLocks noChangeArrowheads="1"/>
            </p:cNvSpPr>
            <p:nvPr/>
          </p:nvSpPr>
          <p:spPr bwMode="auto">
            <a:xfrm rot="1118361">
              <a:off x="2789" y="2568"/>
              <a:ext cx="499" cy="272"/>
            </a:xfrm>
            <a:prstGeom prst="rightArrow">
              <a:avLst>
                <a:gd name="adj1" fmla="val 50000"/>
                <a:gd name="adj2" fmla="val 45864"/>
              </a:avLst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8536" name="AutoShape 8"/>
            <p:cNvSpPr>
              <a:spLocks noChangeArrowheads="1"/>
            </p:cNvSpPr>
            <p:nvPr/>
          </p:nvSpPr>
          <p:spPr bwMode="auto">
            <a:xfrm rot="1118361" flipH="1" flipV="1">
              <a:off x="2290" y="3294"/>
              <a:ext cx="499" cy="272"/>
            </a:xfrm>
            <a:prstGeom prst="rightArrow">
              <a:avLst>
                <a:gd name="adj1" fmla="val 50000"/>
                <a:gd name="adj2" fmla="val 45864"/>
              </a:avLst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918537" name="Group 9"/>
          <p:cNvGrpSpPr>
            <a:grpSpLocks/>
          </p:cNvGrpSpPr>
          <p:nvPr/>
        </p:nvGrpSpPr>
        <p:grpSpPr bwMode="auto">
          <a:xfrm>
            <a:off x="900113" y="1225550"/>
            <a:ext cx="890587" cy="914400"/>
            <a:chOff x="567" y="772"/>
            <a:chExt cx="561" cy="576"/>
          </a:xfrm>
        </p:grpSpPr>
        <p:sp>
          <p:nvSpPr>
            <p:cNvPr id="918538" name="Line 10"/>
            <p:cNvSpPr>
              <a:spLocks noChangeShapeType="1"/>
            </p:cNvSpPr>
            <p:nvPr/>
          </p:nvSpPr>
          <p:spPr bwMode="auto">
            <a:xfrm>
              <a:off x="657" y="935"/>
              <a:ext cx="136" cy="27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918539" name="Freeform 11"/>
            <p:cNvSpPr>
              <a:spLocks/>
            </p:cNvSpPr>
            <p:nvPr/>
          </p:nvSpPr>
          <p:spPr bwMode="auto">
            <a:xfrm>
              <a:off x="694" y="772"/>
              <a:ext cx="248" cy="5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8" y="540"/>
                </a:cxn>
              </a:cxnLst>
              <a:rect l="0" t="0" r="r" b="b"/>
              <a:pathLst>
                <a:path w="248" h="540">
                  <a:moveTo>
                    <a:pt x="0" y="0"/>
                  </a:moveTo>
                  <a:lnTo>
                    <a:pt x="248" y="540"/>
                  </a:lnTo>
                </a:path>
              </a:pathLst>
            </a:cu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918540" name="Freeform 12"/>
            <p:cNvSpPr>
              <a:spLocks/>
            </p:cNvSpPr>
            <p:nvPr/>
          </p:nvSpPr>
          <p:spPr bwMode="auto">
            <a:xfrm>
              <a:off x="908" y="1090"/>
              <a:ext cx="220" cy="2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0" y="258"/>
                </a:cxn>
              </a:cxnLst>
              <a:rect l="0" t="0" r="r" b="b"/>
              <a:pathLst>
                <a:path w="220" h="258">
                  <a:moveTo>
                    <a:pt x="0" y="0"/>
                  </a:moveTo>
                  <a:lnTo>
                    <a:pt x="220" y="258"/>
                  </a:lnTo>
                </a:path>
              </a:pathLst>
            </a:cu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918541" name="Freeform 13"/>
            <p:cNvSpPr>
              <a:spLocks/>
            </p:cNvSpPr>
            <p:nvPr/>
          </p:nvSpPr>
          <p:spPr bwMode="auto">
            <a:xfrm>
              <a:off x="567" y="814"/>
              <a:ext cx="549" cy="470"/>
            </a:xfrm>
            <a:custGeom>
              <a:avLst/>
              <a:gdLst/>
              <a:ahLst/>
              <a:cxnLst>
                <a:cxn ang="0">
                  <a:pos x="187" y="76"/>
                </a:cxn>
                <a:cxn ang="0">
                  <a:pos x="167" y="34"/>
                </a:cxn>
                <a:cxn ang="0">
                  <a:pos x="145" y="0"/>
                </a:cxn>
                <a:cxn ang="0">
                  <a:pos x="107" y="6"/>
                </a:cxn>
                <a:cxn ang="0">
                  <a:pos x="69" y="10"/>
                </a:cxn>
                <a:cxn ang="0">
                  <a:pos x="45" y="31"/>
                </a:cxn>
                <a:cxn ang="0">
                  <a:pos x="0" y="121"/>
                </a:cxn>
                <a:cxn ang="0">
                  <a:pos x="5" y="168"/>
                </a:cxn>
                <a:cxn ang="0">
                  <a:pos x="45" y="212"/>
                </a:cxn>
                <a:cxn ang="0">
                  <a:pos x="89" y="244"/>
                </a:cxn>
                <a:cxn ang="0">
                  <a:pos x="155" y="248"/>
                </a:cxn>
                <a:cxn ang="0">
                  <a:pos x="181" y="303"/>
                </a:cxn>
                <a:cxn ang="0">
                  <a:pos x="311" y="370"/>
                </a:cxn>
                <a:cxn ang="0">
                  <a:pos x="341" y="428"/>
                </a:cxn>
                <a:cxn ang="0">
                  <a:pos x="467" y="424"/>
                </a:cxn>
                <a:cxn ang="0">
                  <a:pos x="507" y="470"/>
                </a:cxn>
                <a:cxn ang="0">
                  <a:pos x="544" y="439"/>
                </a:cxn>
                <a:cxn ang="0">
                  <a:pos x="549" y="390"/>
                </a:cxn>
                <a:cxn ang="0">
                  <a:pos x="533" y="338"/>
                </a:cxn>
                <a:cxn ang="0">
                  <a:pos x="499" y="303"/>
                </a:cxn>
                <a:cxn ang="0">
                  <a:pos x="453" y="257"/>
                </a:cxn>
                <a:cxn ang="0">
                  <a:pos x="411" y="232"/>
                </a:cxn>
                <a:cxn ang="0">
                  <a:pos x="365" y="188"/>
                </a:cxn>
                <a:cxn ang="0">
                  <a:pos x="301" y="142"/>
                </a:cxn>
                <a:cxn ang="0">
                  <a:pos x="205" y="72"/>
                </a:cxn>
                <a:cxn ang="0">
                  <a:pos x="187" y="76"/>
                </a:cxn>
              </a:cxnLst>
              <a:rect l="0" t="0" r="r" b="b"/>
              <a:pathLst>
                <a:path w="549" h="470">
                  <a:moveTo>
                    <a:pt x="187" y="76"/>
                  </a:moveTo>
                  <a:lnTo>
                    <a:pt x="167" y="34"/>
                  </a:lnTo>
                  <a:lnTo>
                    <a:pt x="145" y="0"/>
                  </a:lnTo>
                  <a:lnTo>
                    <a:pt x="107" y="6"/>
                  </a:lnTo>
                  <a:lnTo>
                    <a:pt x="69" y="10"/>
                  </a:lnTo>
                  <a:lnTo>
                    <a:pt x="45" y="31"/>
                  </a:lnTo>
                  <a:lnTo>
                    <a:pt x="0" y="121"/>
                  </a:lnTo>
                  <a:lnTo>
                    <a:pt x="5" y="168"/>
                  </a:lnTo>
                  <a:lnTo>
                    <a:pt x="45" y="212"/>
                  </a:lnTo>
                  <a:lnTo>
                    <a:pt x="89" y="244"/>
                  </a:lnTo>
                  <a:lnTo>
                    <a:pt x="155" y="248"/>
                  </a:lnTo>
                  <a:lnTo>
                    <a:pt x="181" y="303"/>
                  </a:lnTo>
                  <a:lnTo>
                    <a:pt x="311" y="370"/>
                  </a:lnTo>
                  <a:lnTo>
                    <a:pt x="341" y="428"/>
                  </a:lnTo>
                  <a:lnTo>
                    <a:pt x="467" y="424"/>
                  </a:lnTo>
                  <a:lnTo>
                    <a:pt x="507" y="470"/>
                  </a:lnTo>
                  <a:lnTo>
                    <a:pt x="544" y="439"/>
                  </a:lnTo>
                  <a:lnTo>
                    <a:pt x="549" y="390"/>
                  </a:lnTo>
                  <a:lnTo>
                    <a:pt x="533" y="338"/>
                  </a:lnTo>
                  <a:lnTo>
                    <a:pt x="499" y="303"/>
                  </a:lnTo>
                  <a:lnTo>
                    <a:pt x="453" y="257"/>
                  </a:lnTo>
                  <a:lnTo>
                    <a:pt x="411" y="232"/>
                  </a:lnTo>
                  <a:lnTo>
                    <a:pt x="365" y="188"/>
                  </a:lnTo>
                  <a:lnTo>
                    <a:pt x="301" y="142"/>
                  </a:lnTo>
                  <a:lnTo>
                    <a:pt x="205" y="72"/>
                  </a:lnTo>
                  <a:lnTo>
                    <a:pt x="187" y="76"/>
                  </a:lnTo>
                  <a:close/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18542" name="Group 14"/>
          <p:cNvGrpSpPr>
            <a:grpSpLocks/>
          </p:cNvGrpSpPr>
          <p:nvPr/>
        </p:nvGrpSpPr>
        <p:grpSpPr bwMode="auto">
          <a:xfrm>
            <a:off x="539750" y="981075"/>
            <a:ext cx="1584325" cy="1295400"/>
            <a:chOff x="340" y="618"/>
            <a:chExt cx="998" cy="816"/>
          </a:xfrm>
        </p:grpSpPr>
        <p:sp>
          <p:nvSpPr>
            <p:cNvPr id="918543" name="AutoShape 15"/>
            <p:cNvSpPr>
              <a:spLocks noChangeArrowheads="1"/>
            </p:cNvSpPr>
            <p:nvPr/>
          </p:nvSpPr>
          <p:spPr bwMode="auto">
            <a:xfrm rot="1118361">
              <a:off x="839" y="618"/>
              <a:ext cx="499" cy="272"/>
            </a:xfrm>
            <a:prstGeom prst="rightArrow">
              <a:avLst>
                <a:gd name="adj1" fmla="val 50000"/>
                <a:gd name="adj2" fmla="val 45864"/>
              </a:avLst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8544" name="AutoShape 16"/>
            <p:cNvSpPr>
              <a:spLocks noChangeArrowheads="1"/>
            </p:cNvSpPr>
            <p:nvPr/>
          </p:nvSpPr>
          <p:spPr bwMode="auto">
            <a:xfrm rot="1118361" flipH="1" flipV="1">
              <a:off x="340" y="1162"/>
              <a:ext cx="499" cy="272"/>
            </a:xfrm>
            <a:prstGeom prst="rightArrow">
              <a:avLst>
                <a:gd name="adj1" fmla="val 50000"/>
                <a:gd name="adj2" fmla="val 45864"/>
              </a:avLst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578" name="Picture 2" descr="PA090007 ред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8893175" cy="60515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20579" name="Text Box 3"/>
          <p:cNvSpPr txBox="1">
            <a:spLocks noChangeArrowheads="1"/>
          </p:cNvSpPr>
          <p:nvPr/>
        </p:nvSpPr>
        <p:spPr bwMode="auto">
          <a:xfrm>
            <a:off x="2627313" y="6021388"/>
            <a:ext cx="6048375" cy="687387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Параллельные текстуры течения в гранитах, выраженные в </a:t>
            </a:r>
            <a:endParaRPr lang="en-US" sz="1600">
              <a:solidFill>
                <a:srgbClr val="00000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ориентировке фенокристаллов полевого шпата и ксенолитов габбро. </a:t>
            </a:r>
            <a:endParaRPr lang="en-US" sz="1600">
              <a:solidFill>
                <a:srgbClr val="00000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Облицовка подъезда Главного Здания МГУ.</a:t>
            </a:r>
          </a:p>
        </p:txBody>
      </p:sp>
      <p:grpSp>
        <p:nvGrpSpPr>
          <p:cNvPr id="920580" name="Group 4"/>
          <p:cNvGrpSpPr>
            <a:grpSpLocks/>
          </p:cNvGrpSpPr>
          <p:nvPr/>
        </p:nvGrpSpPr>
        <p:grpSpPr bwMode="auto">
          <a:xfrm>
            <a:off x="2771775" y="4292600"/>
            <a:ext cx="1276350" cy="1482725"/>
            <a:chOff x="1746" y="2704"/>
            <a:chExt cx="804" cy="934"/>
          </a:xfrm>
        </p:grpSpPr>
        <p:sp>
          <p:nvSpPr>
            <p:cNvPr id="920581" name="AutoShape 5"/>
            <p:cNvSpPr>
              <a:spLocks noChangeArrowheads="1"/>
            </p:cNvSpPr>
            <p:nvPr/>
          </p:nvSpPr>
          <p:spPr bwMode="auto">
            <a:xfrm rot="20077084" flipH="1">
              <a:off x="1746" y="2704"/>
              <a:ext cx="499" cy="272"/>
            </a:xfrm>
            <a:prstGeom prst="rightArrow">
              <a:avLst>
                <a:gd name="adj1" fmla="val 50000"/>
                <a:gd name="adj2" fmla="val 45864"/>
              </a:avLst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0582" name="AutoShape 6"/>
            <p:cNvSpPr>
              <a:spLocks noChangeArrowheads="1"/>
            </p:cNvSpPr>
            <p:nvPr/>
          </p:nvSpPr>
          <p:spPr bwMode="auto">
            <a:xfrm rot="20077084" flipV="1">
              <a:off x="2051" y="3366"/>
              <a:ext cx="499" cy="272"/>
            </a:xfrm>
            <a:prstGeom prst="rightArrow">
              <a:avLst>
                <a:gd name="adj1" fmla="val 50000"/>
                <a:gd name="adj2" fmla="val 45864"/>
              </a:avLst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096000"/>
          </a:xfrm>
          <a:prstGeom prst="rect">
            <a:avLst/>
          </a:prstGeom>
        </p:spPr>
      </p:pic>
      <p:sp>
        <p:nvSpPr>
          <p:cNvPr id="920579" name="Text Box 3"/>
          <p:cNvSpPr txBox="1">
            <a:spLocks noChangeArrowheads="1"/>
          </p:cNvSpPr>
          <p:nvPr/>
        </p:nvSpPr>
        <p:spPr bwMode="auto">
          <a:xfrm>
            <a:off x="2627784" y="5852856"/>
            <a:ext cx="4752999" cy="486287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 smtClean="0">
                <a:solidFill>
                  <a:srgbClr val="000000"/>
                </a:solidFill>
              </a:rPr>
              <a:t>Линейность, выраженная расположением ксенолитов габбро в </a:t>
            </a:r>
            <a:r>
              <a:rPr lang="ru-RU" sz="1600" dirty="0" err="1" smtClean="0">
                <a:solidFill>
                  <a:srgbClr val="000000"/>
                </a:solidFill>
              </a:rPr>
              <a:t>гранодиоритах</a:t>
            </a:r>
            <a:r>
              <a:rPr lang="ru-RU" sz="1600" dirty="0" smtClean="0">
                <a:solidFill>
                  <a:srgbClr val="000000"/>
                </a:solidFill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</a:rPr>
              <a:t>Неплюевского</a:t>
            </a:r>
            <a:r>
              <a:rPr lang="ru-RU" sz="1600" dirty="0" smtClean="0">
                <a:solidFill>
                  <a:srgbClr val="000000"/>
                </a:solidFill>
              </a:rPr>
              <a:t> массива</a:t>
            </a:r>
            <a:endParaRPr lang="ru-RU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7164288" cy="404813"/>
          </a:xfrm>
          <a:noFill/>
          <a:ln/>
        </p:spPr>
        <p:txBody>
          <a:bodyPr/>
          <a:lstStyle/>
          <a:p>
            <a:pPr marL="0" indent="0" algn="ctr">
              <a:lnSpc>
                <a:spcPct val="75000"/>
              </a:lnSpc>
              <a:buFont typeface="Wingdings" pitchFamily="2" charset="2"/>
              <a:buNone/>
            </a:pPr>
            <a:r>
              <a:rPr lang="ru-RU" sz="2400" b="1" i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Прототектоника</a:t>
            </a:r>
            <a:r>
              <a:rPr lang="ru-RU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 твердой фазы</a:t>
            </a:r>
          </a:p>
        </p:txBody>
      </p:sp>
      <p:sp>
        <p:nvSpPr>
          <p:cNvPr id="925699" name="Rectangle 3"/>
          <p:cNvSpPr>
            <a:spLocks noChangeArrowheads="1"/>
          </p:cNvSpPr>
          <p:nvPr/>
        </p:nvSpPr>
        <p:spPr bwMode="auto">
          <a:xfrm>
            <a:off x="0" y="404664"/>
            <a:ext cx="6876256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  <a:buClr>
                <a:schemeClr val="hlink"/>
              </a:buClr>
              <a:buFont typeface="Wingdings" pitchFamily="2" charset="2"/>
              <a:buNone/>
            </a:pPr>
            <a:r>
              <a:rPr lang="ru-RU" dirty="0">
                <a:solidFill>
                  <a:srgbClr val="000000"/>
                </a:solidFill>
                <a:latin typeface="Arial" charset="0"/>
                <a:cs typeface="Arial" charset="0"/>
              </a:rPr>
              <a:t>Поперечные трещины (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Q</a:t>
            </a:r>
            <a:r>
              <a:rPr lang="ru-RU" dirty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r>
              <a:rPr lang="ru-RU" b="0" dirty="0">
                <a:solidFill>
                  <a:srgbClr val="000000"/>
                </a:solidFill>
              </a:rPr>
              <a:t> – ориентированы </a:t>
            </a:r>
          </a:p>
          <a:p>
            <a:pPr algn="l">
              <a:lnSpc>
                <a:spcPct val="80000"/>
              </a:lnSpc>
              <a:buClr>
                <a:schemeClr val="hlink"/>
              </a:buClr>
              <a:buFont typeface="Wingdings" pitchFamily="2" charset="2"/>
              <a:buNone/>
            </a:pPr>
            <a:r>
              <a:rPr lang="ru-RU" dirty="0">
                <a:solidFill>
                  <a:srgbClr val="000000"/>
                </a:solidFill>
              </a:rPr>
              <a:t>перпендикулярно</a:t>
            </a:r>
            <a:r>
              <a:rPr lang="ru-RU" b="0" dirty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линейности </a:t>
            </a:r>
            <a:r>
              <a:rPr lang="ru-RU" dirty="0">
                <a:solidFill>
                  <a:srgbClr val="000000"/>
                </a:solidFill>
                <a:latin typeface="Arial" charset="0"/>
                <a:cs typeface="Arial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F</a:t>
            </a:r>
            <a:r>
              <a:rPr lang="ru-RU" dirty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r>
              <a:rPr lang="ru-RU" b="0" dirty="0">
                <a:solidFill>
                  <a:srgbClr val="000000"/>
                </a:solidFill>
              </a:rPr>
              <a:t>, обычно залегают круто.</a:t>
            </a:r>
          </a:p>
          <a:p>
            <a:pPr algn="l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dirty="0">
                <a:solidFill>
                  <a:srgbClr val="000000"/>
                </a:solidFill>
                <a:latin typeface="Arial" charset="0"/>
                <a:cs typeface="Arial" charset="0"/>
              </a:rPr>
              <a:t>Продольные трещины (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S</a:t>
            </a:r>
            <a:r>
              <a:rPr lang="ru-RU" dirty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r>
              <a:rPr lang="ru-RU" b="0" dirty="0">
                <a:solidFill>
                  <a:srgbClr val="000000"/>
                </a:solidFill>
              </a:rPr>
              <a:t> – ориентированы </a:t>
            </a:r>
          </a:p>
          <a:p>
            <a:pPr algn="l">
              <a:lnSpc>
                <a:spcPct val="80000"/>
              </a:lnSpc>
              <a:buClr>
                <a:schemeClr val="hlink"/>
              </a:buClr>
              <a:buFont typeface="Wingdings" pitchFamily="2" charset="2"/>
              <a:buNone/>
            </a:pPr>
            <a:r>
              <a:rPr lang="ru-RU" dirty="0">
                <a:solidFill>
                  <a:srgbClr val="000000"/>
                </a:solidFill>
              </a:rPr>
              <a:t>параллельно</a:t>
            </a:r>
            <a:r>
              <a:rPr lang="ru-RU" b="0" dirty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линейности </a:t>
            </a:r>
            <a:r>
              <a:rPr lang="ru-RU" dirty="0">
                <a:solidFill>
                  <a:srgbClr val="000000"/>
                </a:solidFill>
                <a:latin typeface="Arial" charset="0"/>
                <a:cs typeface="Arial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F</a:t>
            </a:r>
            <a:r>
              <a:rPr lang="ru-RU" dirty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r>
              <a:rPr lang="ru-RU" b="0" dirty="0">
                <a:solidFill>
                  <a:srgbClr val="000000"/>
                </a:solidFill>
              </a:rPr>
              <a:t>, обычно залегают круто.</a:t>
            </a:r>
          </a:p>
          <a:p>
            <a:pPr algn="l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dirty="0">
                <a:solidFill>
                  <a:srgbClr val="000000"/>
                </a:solidFill>
                <a:latin typeface="Arial" charset="0"/>
                <a:cs typeface="Arial" charset="0"/>
              </a:rPr>
              <a:t>"Пластовые" трещины (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L</a:t>
            </a:r>
            <a:r>
              <a:rPr lang="ru-RU" dirty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r>
              <a:rPr lang="ru-RU" b="0" dirty="0">
                <a:solidFill>
                  <a:srgbClr val="000000"/>
                </a:solidFill>
              </a:rPr>
              <a:t> – ориентированы </a:t>
            </a:r>
          </a:p>
          <a:p>
            <a:pPr algn="l">
              <a:lnSpc>
                <a:spcPct val="80000"/>
              </a:lnSpc>
              <a:buClr>
                <a:schemeClr val="hlink"/>
              </a:buClr>
              <a:buFont typeface="Wingdings" pitchFamily="2" charset="2"/>
              <a:buNone/>
            </a:pPr>
            <a:r>
              <a:rPr lang="ru-RU" dirty="0">
                <a:solidFill>
                  <a:srgbClr val="000000"/>
                </a:solidFill>
              </a:rPr>
              <a:t>параллельно</a:t>
            </a:r>
            <a:r>
              <a:rPr lang="ru-RU" b="0" dirty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поверхностям течения</a:t>
            </a:r>
            <a:r>
              <a:rPr lang="ru-RU" b="0" dirty="0">
                <a:solidFill>
                  <a:srgbClr val="000000"/>
                </a:solidFill>
              </a:rPr>
              <a:t>, ортогонально к </a:t>
            </a:r>
          </a:p>
          <a:p>
            <a:pPr algn="l">
              <a:lnSpc>
                <a:spcPct val="80000"/>
              </a:lnSpc>
              <a:buClr>
                <a:schemeClr val="hlink"/>
              </a:buClr>
              <a:buFont typeface="Wingdings" pitchFamily="2" charset="2"/>
              <a:buNone/>
            </a:pPr>
            <a:r>
              <a:rPr lang="ru-RU" b="0" dirty="0">
                <a:solidFill>
                  <a:srgbClr val="000000"/>
                </a:solidFill>
              </a:rPr>
              <a:t>поперечным и продольным, то есть, обычно залегают полого.</a:t>
            </a:r>
          </a:p>
          <a:p>
            <a:pPr algn="l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dirty="0">
                <a:solidFill>
                  <a:srgbClr val="000000"/>
                </a:solidFill>
                <a:latin typeface="Arial" charset="0"/>
                <a:cs typeface="Arial" charset="0"/>
              </a:rPr>
              <a:t>Диагональные трещины (</a:t>
            </a:r>
            <a:r>
              <a:rPr lang="en-US" dirty="0" err="1">
                <a:solidFill>
                  <a:srgbClr val="000000"/>
                </a:solidFill>
                <a:latin typeface="Arial" charset="0"/>
                <a:cs typeface="Arial" charset="0"/>
              </a:rPr>
              <a:t>Str</a:t>
            </a:r>
            <a:r>
              <a:rPr lang="ru-RU" dirty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ru-RU" b="0" dirty="0">
                <a:solidFill>
                  <a:srgbClr val="000000"/>
                </a:solidFill>
              </a:rPr>
              <a:t>– ориентированы </a:t>
            </a:r>
          </a:p>
          <a:p>
            <a:pPr algn="l">
              <a:lnSpc>
                <a:spcPct val="80000"/>
              </a:lnSpc>
              <a:buClr>
                <a:schemeClr val="hlink"/>
              </a:buClr>
              <a:buFont typeface="Wingdings" pitchFamily="2" charset="2"/>
              <a:buNone/>
            </a:pPr>
            <a:r>
              <a:rPr lang="ru-RU" dirty="0">
                <a:solidFill>
                  <a:srgbClr val="000000"/>
                </a:solidFill>
              </a:rPr>
              <a:t>косо к</a:t>
            </a:r>
            <a:r>
              <a:rPr lang="ru-RU" b="0" dirty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линейности </a:t>
            </a:r>
            <a:r>
              <a:rPr lang="ru-RU" dirty="0">
                <a:solidFill>
                  <a:srgbClr val="000000"/>
                </a:solidFill>
                <a:latin typeface="Arial" charset="0"/>
                <a:cs typeface="Arial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F</a:t>
            </a:r>
            <a:r>
              <a:rPr lang="ru-RU" dirty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r>
              <a:rPr lang="ru-RU" b="0" dirty="0">
                <a:solidFill>
                  <a:srgbClr val="000000"/>
                </a:solidFill>
              </a:rPr>
              <a:t>, обычно это </a:t>
            </a:r>
          </a:p>
          <a:p>
            <a:pPr algn="l">
              <a:lnSpc>
                <a:spcPct val="80000"/>
              </a:lnSpc>
              <a:buClr>
                <a:schemeClr val="hlink"/>
              </a:buClr>
              <a:buFont typeface="Wingdings" pitchFamily="2" charset="2"/>
              <a:buNone/>
            </a:pPr>
            <a:r>
              <a:rPr lang="ru-RU" b="0" i="1" dirty="0">
                <a:solidFill>
                  <a:srgbClr val="000000"/>
                </a:solidFill>
              </a:rPr>
              <a:t>сколы</a:t>
            </a:r>
            <a:r>
              <a:rPr lang="ru-RU" b="0" dirty="0">
                <a:solidFill>
                  <a:srgbClr val="000000"/>
                </a:solidFill>
              </a:rPr>
              <a:t>, залегают наклонно.</a:t>
            </a:r>
          </a:p>
        </p:txBody>
      </p:sp>
      <p:sp>
        <p:nvSpPr>
          <p:cNvPr id="925700" name="Rectangle 4"/>
          <p:cNvSpPr>
            <a:spLocks noChangeArrowheads="1"/>
          </p:cNvSpPr>
          <p:nvPr/>
        </p:nvSpPr>
        <p:spPr bwMode="auto">
          <a:xfrm>
            <a:off x="0" y="1700213"/>
            <a:ext cx="91440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lnSpc>
                <a:spcPct val="80000"/>
              </a:lnSpc>
              <a:spcBef>
                <a:spcPct val="25000"/>
              </a:spcBef>
              <a:buClr>
                <a:schemeClr val="hlink"/>
              </a:buClr>
              <a:buFont typeface="Wingdings" pitchFamily="2" charset="2"/>
              <a:buNone/>
            </a:pPr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925701" name="Rectangle 5"/>
          <p:cNvSpPr>
            <a:spLocks noChangeArrowheads="1"/>
          </p:cNvSpPr>
          <p:nvPr/>
        </p:nvSpPr>
        <p:spPr bwMode="auto">
          <a:xfrm>
            <a:off x="0" y="3429000"/>
            <a:ext cx="2411413" cy="25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t>Краевые трещины (М)</a:t>
            </a:r>
            <a:r>
              <a:rPr lang="ru-RU" b="0">
                <a:solidFill>
                  <a:srgbClr val="000000"/>
                </a:solidFill>
              </a:rPr>
              <a:t> – иногда появляются в эндоконтактах массива, располагаются под углом к линейности и падают (</a:t>
            </a:r>
            <a:r>
              <a:rPr lang="ru-RU">
                <a:solidFill>
                  <a:srgbClr val="000000"/>
                </a:solidFill>
                <a:sym typeface="Symbol" pitchFamily="18" charset="2"/>
              </a:rPr>
              <a:t></a:t>
            </a:r>
            <a:r>
              <a:rPr lang="ru-RU" b="0">
                <a:solidFill>
                  <a:srgbClr val="000000"/>
                </a:solidFill>
              </a:rPr>
              <a:t>20-40</a:t>
            </a:r>
            <a:r>
              <a:rPr lang="ru-RU">
                <a:solidFill>
                  <a:srgbClr val="000000"/>
                </a:solidFill>
                <a:sym typeface="Symbol" pitchFamily="18" charset="2"/>
              </a:rPr>
              <a:t></a:t>
            </a:r>
            <a:r>
              <a:rPr lang="ru-RU" b="0">
                <a:solidFill>
                  <a:srgbClr val="000000"/>
                </a:solidFill>
                <a:sym typeface="Symbol" pitchFamily="18" charset="2"/>
              </a:rPr>
              <a:t>) вглубь массива.</a:t>
            </a:r>
            <a:endParaRPr lang="ru-RU" b="0">
              <a:solidFill>
                <a:srgbClr val="000000"/>
              </a:solidFill>
            </a:endParaRPr>
          </a:p>
        </p:txBody>
      </p:sp>
      <p:grpSp>
        <p:nvGrpSpPr>
          <p:cNvPr id="925702" name="Group 6"/>
          <p:cNvGrpSpPr>
            <a:grpSpLocks/>
          </p:cNvGrpSpPr>
          <p:nvPr/>
        </p:nvGrpSpPr>
        <p:grpSpPr bwMode="auto">
          <a:xfrm>
            <a:off x="2411413" y="3503613"/>
            <a:ext cx="6661150" cy="3300412"/>
            <a:chOff x="1519" y="2207"/>
            <a:chExt cx="4196" cy="2079"/>
          </a:xfrm>
        </p:grpSpPr>
        <p:pic>
          <p:nvPicPr>
            <p:cNvPr id="925703" name="Picture 7" descr="Трещины по Г Клоосу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" y="2207"/>
              <a:ext cx="4196" cy="2079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925704" name="Text Box 8"/>
            <p:cNvSpPr txBox="1">
              <a:spLocks noChangeArrowheads="1"/>
            </p:cNvSpPr>
            <p:nvPr/>
          </p:nvSpPr>
          <p:spPr bwMode="auto">
            <a:xfrm>
              <a:off x="2685" y="2583"/>
              <a:ext cx="194" cy="22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600">
                  <a:solidFill>
                    <a:srgbClr val="000000"/>
                  </a:solidFill>
                </a:rPr>
                <a:t>S</a:t>
              </a:r>
              <a:endParaRPr lang="ru-RU" sz="1600">
                <a:solidFill>
                  <a:srgbClr val="000000"/>
                </a:solidFill>
              </a:endParaRPr>
            </a:p>
          </p:txBody>
        </p:sp>
        <p:sp>
          <p:nvSpPr>
            <p:cNvPr id="925705" name="Text Box 9"/>
            <p:cNvSpPr txBox="1">
              <a:spLocks noChangeArrowheads="1"/>
            </p:cNvSpPr>
            <p:nvPr/>
          </p:nvSpPr>
          <p:spPr bwMode="auto">
            <a:xfrm>
              <a:off x="3126" y="3808"/>
              <a:ext cx="206" cy="22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600">
                  <a:solidFill>
                    <a:srgbClr val="000000"/>
                  </a:solidFill>
                </a:rPr>
                <a:t>Q</a:t>
              </a:r>
              <a:endParaRPr lang="ru-RU" sz="1600">
                <a:solidFill>
                  <a:srgbClr val="000000"/>
                </a:solidFill>
              </a:endParaRPr>
            </a:p>
          </p:txBody>
        </p:sp>
        <p:sp>
          <p:nvSpPr>
            <p:cNvPr id="925706" name="Text Box 10"/>
            <p:cNvSpPr txBox="1">
              <a:spLocks noChangeArrowheads="1"/>
            </p:cNvSpPr>
            <p:nvPr/>
          </p:nvSpPr>
          <p:spPr bwMode="auto">
            <a:xfrm rot="-2200461">
              <a:off x="3605" y="2992"/>
              <a:ext cx="270" cy="22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600">
                  <a:solidFill>
                    <a:srgbClr val="000000"/>
                  </a:solidFill>
                </a:rPr>
                <a:t>Str</a:t>
              </a:r>
              <a:endParaRPr lang="ru-RU" sz="1600">
                <a:solidFill>
                  <a:srgbClr val="000000"/>
                </a:solidFill>
              </a:endParaRPr>
            </a:p>
          </p:txBody>
        </p:sp>
        <p:sp>
          <p:nvSpPr>
            <p:cNvPr id="925707" name="Text Box 11"/>
            <p:cNvSpPr txBox="1">
              <a:spLocks noChangeArrowheads="1"/>
            </p:cNvSpPr>
            <p:nvPr/>
          </p:nvSpPr>
          <p:spPr bwMode="auto">
            <a:xfrm>
              <a:off x="4785" y="2901"/>
              <a:ext cx="188" cy="22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600">
                  <a:solidFill>
                    <a:srgbClr val="000000"/>
                  </a:solidFill>
                </a:rPr>
                <a:t>F</a:t>
              </a:r>
              <a:endParaRPr lang="ru-RU" sz="1600">
                <a:solidFill>
                  <a:srgbClr val="000000"/>
                </a:solidFill>
              </a:endParaRPr>
            </a:p>
          </p:txBody>
        </p:sp>
      </p:grpSp>
      <p:sp>
        <p:nvSpPr>
          <p:cNvPr id="925708" name="Text Box 12"/>
          <p:cNvSpPr txBox="1">
            <a:spLocks noChangeArrowheads="1"/>
          </p:cNvSpPr>
          <p:nvPr/>
        </p:nvSpPr>
        <p:spPr bwMode="auto">
          <a:xfrm>
            <a:off x="539750" y="6165850"/>
            <a:ext cx="2592388" cy="492125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Главные системы трещин в батолите, по Г. Клоосу</a:t>
            </a:r>
          </a:p>
        </p:txBody>
      </p:sp>
      <p:grpSp>
        <p:nvGrpSpPr>
          <p:cNvPr id="925709" name="Group 13"/>
          <p:cNvGrpSpPr>
            <a:grpSpLocks/>
          </p:cNvGrpSpPr>
          <p:nvPr/>
        </p:nvGrpSpPr>
        <p:grpSpPr bwMode="auto">
          <a:xfrm>
            <a:off x="4429125" y="2968625"/>
            <a:ext cx="4714875" cy="3889375"/>
            <a:chOff x="5874" y="-199"/>
            <a:chExt cx="2970" cy="2450"/>
          </a:xfrm>
        </p:grpSpPr>
        <p:sp>
          <p:nvSpPr>
            <p:cNvPr id="925710" name="Rectangle 14"/>
            <p:cNvSpPr>
              <a:spLocks noChangeArrowheads="1"/>
            </p:cNvSpPr>
            <p:nvPr/>
          </p:nvSpPr>
          <p:spPr bwMode="auto">
            <a:xfrm>
              <a:off x="7098" y="27"/>
              <a:ext cx="1701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61950" indent="-361950" algn="l">
                <a:lnSpc>
                  <a:spcPct val="75000"/>
                </a:lnSpc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None/>
              </a:pPr>
              <a:endParaRPr lang="ru-RU" sz="2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  <a:p>
              <a:pPr marL="361950" indent="-361950" algn="l">
                <a:lnSpc>
                  <a:spcPct val="75000"/>
                </a:lnSpc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Blip>
                  <a:blip r:embed="rId4"/>
                </a:buBlip>
              </a:pPr>
              <a:endParaRPr lang="ru-RU" sz="2000" b="0">
                <a:solidFill>
                  <a:srgbClr val="000000"/>
                </a:solidFill>
              </a:endParaRPr>
            </a:p>
          </p:txBody>
        </p:sp>
        <p:pic>
          <p:nvPicPr>
            <p:cNvPr id="925711" name="Picture 15" descr="Трещины по Г Клоосу 1"/>
            <p:cNvPicPr>
              <a:picLocks noChangeAspect="1" noChangeArrowheads="1"/>
            </p:cNvPicPr>
            <p:nvPr/>
          </p:nvPicPr>
          <p:blipFill>
            <a:blip r:embed="rId5" cstate="print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4" y="-189"/>
              <a:ext cx="2970" cy="242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925712" name="Text Box 16"/>
            <p:cNvSpPr txBox="1">
              <a:spLocks noChangeArrowheads="1"/>
            </p:cNvSpPr>
            <p:nvPr/>
          </p:nvSpPr>
          <p:spPr bwMode="auto">
            <a:xfrm>
              <a:off x="7085" y="-95"/>
              <a:ext cx="104" cy="16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18000" tIns="10800" rIns="18000" bIns="10800">
              <a:spAutoFit/>
            </a:bodyPr>
            <a:lstStyle/>
            <a:p>
              <a:pPr algn="l"/>
              <a:r>
                <a:rPr lang="en-US" sz="1600">
                  <a:solidFill>
                    <a:srgbClr val="000000"/>
                  </a:solidFill>
                </a:rPr>
                <a:t>Q</a:t>
              </a:r>
              <a:endParaRPr lang="ru-RU" sz="1600">
                <a:solidFill>
                  <a:srgbClr val="000000"/>
                </a:solidFill>
              </a:endParaRPr>
            </a:p>
          </p:txBody>
        </p:sp>
        <p:sp>
          <p:nvSpPr>
            <p:cNvPr id="925713" name="Text Box 17"/>
            <p:cNvSpPr txBox="1">
              <a:spLocks noChangeArrowheads="1"/>
            </p:cNvSpPr>
            <p:nvPr/>
          </p:nvSpPr>
          <p:spPr bwMode="auto">
            <a:xfrm>
              <a:off x="6116" y="436"/>
              <a:ext cx="211" cy="168"/>
            </a:xfrm>
            <a:prstGeom prst="rect">
              <a:avLst/>
            </a:prstGeom>
            <a:solidFill>
              <a:srgbClr val="FFFF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18000" tIns="10800" rIns="18000" bIns="1080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Str</a:t>
              </a:r>
              <a:endParaRPr lang="ru-RU" sz="1600">
                <a:solidFill>
                  <a:srgbClr val="000000"/>
                </a:solidFill>
              </a:endParaRPr>
            </a:p>
          </p:txBody>
        </p:sp>
        <p:sp>
          <p:nvSpPr>
            <p:cNvPr id="925714" name="Text Box 18"/>
            <p:cNvSpPr txBox="1">
              <a:spLocks noChangeArrowheads="1"/>
            </p:cNvSpPr>
            <p:nvPr/>
          </p:nvSpPr>
          <p:spPr bwMode="auto">
            <a:xfrm>
              <a:off x="7827" y="-71"/>
              <a:ext cx="179" cy="168"/>
            </a:xfrm>
            <a:prstGeom prst="rect">
              <a:avLst/>
            </a:prstGeom>
            <a:solidFill>
              <a:srgbClr val="FFFF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18000" tIns="10800" rIns="18000" bIns="10800">
              <a:sp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</a:rPr>
                <a:t>F</a:t>
              </a:r>
              <a:endParaRPr lang="ru-RU" sz="1600">
                <a:solidFill>
                  <a:srgbClr val="000000"/>
                </a:solidFill>
              </a:endParaRPr>
            </a:p>
          </p:txBody>
        </p:sp>
        <p:sp>
          <p:nvSpPr>
            <p:cNvPr id="925715" name="Text Box 19"/>
            <p:cNvSpPr txBox="1">
              <a:spLocks noChangeArrowheads="1"/>
            </p:cNvSpPr>
            <p:nvPr/>
          </p:nvSpPr>
          <p:spPr bwMode="auto">
            <a:xfrm>
              <a:off x="7699" y="1358"/>
              <a:ext cx="125" cy="168"/>
            </a:xfrm>
            <a:prstGeom prst="rect">
              <a:avLst/>
            </a:prstGeom>
            <a:solidFill>
              <a:srgbClr val="FFFF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18000" tIns="10800" rIns="18000" bIns="10800">
              <a:spAutoFit/>
            </a:bodyPr>
            <a:lstStyle/>
            <a:p>
              <a:pPr algn="l"/>
              <a:r>
                <a:rPr lang="en-US" sz="1600">
                  <a:solidFill>
                    <a:srgbClr val="000000"/>
                  </a:solidFill>
                </a:rPr>
                <a:t>M</a:t>
              </a:r>
              <a:endParaRPr lang="ru-RU" sz="1600">
                <a:solidFill>
                  <a:srgbClr val="000000"/>
                </a:solidFill>
              </a:endParaRPr>
            </a:p>
          </p:txBody>
        </p:sp>
        <p:sp>
          <p:nvSpPr>
            <p:cNvPr id="925716" name="Text Box 20"/>
            <p:cNvSpPr txBox="1">
              <a:spLocks noChangeArrowheads="1"/>
            </p:cNvSpPr>
            <p:nvPr/>
          </p:nvSpPr>
          <p:spPr bwMode="auto">
            <a:xfrm>
              <a:off x="7778" y="313"/>
              <a:ext cx="181" cy="168"/>
            </a:xfrm>
            <a:prstGeom prst="rect">
              <a:avLst/>
            </a:prstGeom>
            <a:solidFill>
              <a:srgbClr val="FFFF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lIns="18000" tIns="10800" rIns="18000" bIns="10800">
              <a:spAutoFit/>
            </a:bodyPr>
            <a:lstStyle/>
            <a:p>
              <a:pPr algn="l"/>
              <a:r>
                <a:rPr lang="en-US" sz="1600">
                  <a:solidFill>
                    <a:srgbClr val="000000"/>
                  </a:solidFill>
                </a:rPr>
                <a:t>Str</a:t>
              </a:r>
              <a:endParaRPr lang="ru-RU" sz="1600">
                <a:solidFill>
                  <a:srgbClr val="000000"/>
                </a:solidFill>
              </a:endParaRPr>
            </a:p>
          </p:txBody>
        </p:sp>
        <p:sp>
          <p:nvSpPr>
            <p:cNvPr id="925717" name="Rectangle 21"/>
            <p:cNvSpPr>
              <a:spLocks noChangeArrowheads="1"/>
            </p:cNvSpPr>
            <p:nvPr/>
          </p:nvSpPr>
          <p:spPr bwMode="auto">
            <a:xfrm>
              <a:off x="7914" y="-176"/>
              <a:ext cx="363" cy="113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5718" name="Text Box 22"/>
            <p:cNvSpPr txBox="1">
              <a:spLocks noChangeArrowheads="1"/>
            </p:cNvSpPr>
            <p:nvPr/>
          </p:nvSpPr>
          <p:spPr bwMode="auto">
            <a:xfrm>
              <a:off x="7869" y="-199"/>
              <a:ext cx="421" cy="16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tIns="36000" bIns="36000">
              <a:spAutoFit/>
            </a:bodyPr>
            <a:lstStyle/>
            <a:p>
              <a:pPr algn="l"/>
              <a:r>
                <a:rPr lang="ru-RU" sz="1200">
                  <a:solidFill>
                    <a:srgbClr val="000000"/>
                  </a:solidFill>
                </a:rPr>
                <a:t>Контакт</a:t>
              </a:r>
            </a:p>
          </p:txBody>
        </p:sp>
        <p:sp>
          <p:nvSpPr>
            <p:cNvPr id="925719" name="Rectangle 23"/>
            <p:cNvSpPr>
              <a:spLocks noChangeArrowheads="1"/>
            </p:cNvSpPr>
            <p:nvPr/>
          </p:nvSpPr>
          <p:spPr bwMode="auto">
            <a:xfrm>
              <a:off x="7325" y="2153"/>
              <a:ext cx="408" cy="57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5720" name="Rectangle 24"/>
            <p:cNvSpPr>
              <a:spLocks noChangeArrowheads="1"/>
            </p:cNvSpPr>
            <p:nvPr/>
          </p:nvSpPr>
          <p:spPr bwMode="auto">
            <a:xfrm>
              <a:off x="7163" y="2115"/>
              <a:ext cx="317" cy="57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5721" name="Text Box 25"/>
            <p:cNvSpPr txBox="1">
              <a:spLocks noChangeArrowheads="1"/>
            </p:cNvSpPr>
            <p:nvPr/>
          </p:nvSpPr>
          <p:spPr bwMode="auto">
            <a:xfrm>
              <a:off x="7325" y="2090"/>
              <a:ext cx="421" cy="16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tIns="36000" bIns="36000">
              <a:spAutoFit/>
            </a:bodyPr>
            <a:lstStyle/>
            <a:p>
              <a:pPr algn="l"/>
              <a:r>
                <a:rPr lang="ru-RU" sz="1200">
                  <a:solidFill>
                    <a:srgbClr val="000000"/>
                  </a:solidFill>
                </a:rPr>
                <a:t>Контакт</a:t>
              </a:r>
            </a:p>
          </p:txBody>
        </p:sp>
      </p:grpSp>
      <p:pic>
        <p:nvPicPr>
          <p:cNvPr id="925722" name="Picture 26" descr="clo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96993"/>
            <a:ext cx="1944216" cy="28279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25723" name="Text Box 27"/>
          <p:cNvSpPr txBox="1">
            <a:spLocks noChangeArrowheads="1"/>
          </p:cNvSpPr>
          <p:nvPr/>
        </p:nvSpPr>
        <p:spPr bwMode="auto">
          <a:xfrm>
            <a:off x="6443663" y="2501900"/>
            <a:ext cx="1150937" cy="422275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Ганс Клоос (1885–1951)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701" grpId="0"/>
      <p:bldP spid="925701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746" name="Rectangle 2"/>
          <p:cNvSpPr>
            <a:spLocks noChangeArrowheads="1"/>
          </p:cNvSpPr>
          <p:nvPr/>
        </p:nvSpPr>
        <p:spPr bwMode="auto">
          <a:xfrm>
            <a:off x="0" y="404813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lnSpc>
                <a:spcPct val="75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t>Поперечные трещины (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Q</a:t>
            </a:r>
            <a:r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r>
              <a:rPr lang="ru-RU" b="0">
                <a:solidFill>
                  <a:srgbClr val="000000"/>
                </a:solidFill>
              </a:rPr>
              <a:t> – выглядят как трещины отрыва, в них обычно                     и переходят (прямые, с шероховатыми, неровными поверхностями).  Часто вмещают кварцевые жилы, дайки аплитов, пегматитов и т.д.</a:t>
            </a:r>
          </a:p>
          <a:p>
            <a:pPr algn="l">
              <a:lnSpc>
                <a:spcPct val="75000"/>
              </a:lnSpc>
              <a:spcBef>
                <a:spcPct val="5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t>Продольные трещины (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S</a:t>
            </a:r>
            <a:r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r>
              <a:rPr lang="ru-RU" b="0">
                <a:solidFill>
                  <a:srgbClr val="000000"/>
                </a:solidFill>
              </a:rPr>
              <a:t> – обычно менее выражены, короче поперечных, часто бывают минерализованы. </a:t>
            </a:r>
          </a:p>
          <a:p>
            <a:pPr algn="l">
              <a:lnSpc>
                <a:spcPct val="75000"/>
              </a:lnSpc>
              <a:spcBef>
                <a:spcPct val="5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t>Пластовые трещины (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L</a:t>
            </a:r>
            <a:r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r>
              <a:rPr lang="ru-RU" b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b="0">
                <a:solidFill>
                  <a:srgbClr val="000000"/>
                </a:solidFill>
              </a:rPr>
              <a:t>– хорошо выражены в апикальных частях массивов, где располагаются конформно контактам плутона. Часто вмещают пологие дайки аплитов, обычно по ним формируется матрацевидная отдельность.</a:t>
            </a:r>
            <a:r>
              <a:rPr lang="ru-RU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927747" name="Rectangle 3"/>
          <p:cNvSpPr>
            <a:spLocks noChangeArrowheads="1"/>
          </p:cNvSpPr>
          <p:nvPr/>
        </p:nvSpPr>
        <p:spPr bwMode="auto">
          <a:xfrm>
            <a:off x="2555875" y="2924175"/>
            <a:ext cx="4321175" cy="815975"/>
          </a:xfrm>
          <a:prstGeom prst="rect">
            <a:avLst/>
          </a:prstGeom>
          <a:solidFill>
            <a:srgbClr val="EAEAEA"/>
          </a:solidFill>
          <a:ln w="38100" cmpd="dbl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0" dirty="0">
                <a:solidFill>
                  <a:srgbClr val="C00000"/>
                </a:solidFill>
                <a:latin typeface="Arial Black" pitchFamily="34" charset="0"/>
              </a:rPr>
              <a:t>NB!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</a:rPr>
              <a:t>На эродированных и деформированных массивах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</a:p>
          <a:p>
            <a:pPr algn="ctr">
              <a:lnSpc>
                <a:spcPct val="75000"/>
              </a:lnSpc>
            </a:pPr>
            <a:r>
              <a:rPr lang="en-US" sz="2000" dirty="0">
                <a:solidFill>
                  <a:srgbClr val="000000"/>
                </a:solidFill>
              </a:rPr>
              <a:t>L-</a:t>
            </a:r>
            <a:r>
              <a:rPr lang="ru-RU" sz="2000" dirty="0">
                <a:solidFill>
                  <a:srgbClr val="000000"/>
                </a:solidFill>
              </a:rPr>
              <a:t>трещины бывают более крутыми!</a:t>
            </a:r>
          </a:p>
        </p:txBody>
      </p:sp>
      <p:sp>
        <p:nvSpPr>
          <p:cNvPr id="9277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333375"/>
          </a:xfrm>
          <a:noFill/>
          <a:ln/>
        </p:spPr>
        <p:txBody>
          <a:bodyPr/>
          <a:lstStyle/>
          <a:p>
            <a:pPr marL="0" indent="0" algn="ctr">
              <a:lnSpc>
                <a:spcPct val="75000"/>
              </a:lnSpc>
              <a:buFont typeface="Wingdings" pitchFamily="2" charset="2"/>
              <a:buNone/>
            </a:pPr>
            <a:r>
              <a:rPr lang="ru-RU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Выраженность различных типов трещин</a:t>
            </a:r>
          </a:p>
        </p:txBody>
      </p:sp>
      <p:sp>
        <p:nvSpPr>
          <p:cNvPr id="927749" name="Rectangle 5"/>
          <p:cNvSpPr>
            <a:spLocks noChangeArrowheads="1"/>
          </p:cNvSpPr>
          <p:nvPr/>
        </p:nvSpPr>
        <p:spPr bwMode="auto">
          <a:xfrm>
            <a:off x="0" y="3860800"/>
            <a:ext cx="914400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lnSpc>
                <a:spcPct val="80000"/>
              </a:lnSpc>
              <a:spcBef>
                <a:spcPct val="5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t>Диагональные трещины (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Str</a:t>
            </a:r>
            <a:r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r>
              <a:rPr lang="en-US" b="0">
                <a:solidFill>
                  <a:srgbClr val="000000"/>
                </a:solidFill>
              </a:rPr>
              <a:t> </a:t>
            </a:r>
            <a:r>
              <a:rPr lang="ru-RU" b="0">
                <a:solidFill>
                  <a:srgbClr val="000000"/>
                </a:solidFill>
              </a:rPr>
              <a:t>– появляются не всегда, часто по ним развиваются маломощные зоны рассланцевания и зеркала скольжения. 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t>Краевые трещины (М)</a:t>
            </a:r>
            <a:r>
              <a:rPr lang="ru-RU" b="0">
                <a:solidFill>
                  <a:srgbClr val="000000"/>
                </a:solidFill>
              </a:rPr>
              <a:t> – иногда появляются в эндоконтактах массива, располагаются под углом к линейности и падают (</a:t>
            </a:r>
            <a:r>
              <a:rPr lang="ru-RU">
                <a:solidFill>
                  <a:srgbClr val="000000"/>
                </a:solidFill>
                <a:sym typeface="Symbol" pitchFamily="18" charset="2"/>
              </a:rPr>
              <a:t></a:t>
            </a:r>
            <a:r>
              <a:rPr lang="ru-RU" b="0">
                <a:solidFill>
                  <a:srgbClr val="000000"/>
                </a:solidFill>
              </a:rPr>
              <a:t>20-40</a:t>
            </a:r>
            <a:r>
              <a:rPr lang="ru-RU">
                <a:solidFill>
                  <a:srgbClr val="000000"/>
                </a:solidFill>
                <a:sym typeface="Symbol" pitchFamily="18" charset="2"/>
              </a:rPr>
              <a:t></a:t>
            </a:r>
            <a:r>
              <a:rPr lang="ru-RU" b="0">
                <a:solidFill>
                  <a:srgbClr val="000000"/>
                </a:solidFill>
                <a:sym typeface="Symbol" pitchFamily="18" charset="2"/>
              </a:rPr>
              <a:t>) вглубь массива.       Они</a:t>
            </a:r>
            <a:r>
              <a:rPr lang="ru-RU" b="0">
                <a:solidFill>
                  <a:srgbClr val="000000"/>
                </a:solidFill>
              </a:rPr>
              <a:t> вмещают дайковые серии 2 этапа. </a:t>
            </a:r>
          </a:p>
        </p:txBody>
      </p:sp>
      <p:sp>
        <p:nvSpPr>
          <p:cNvPr id="927750" name="Rectangle 6"/>
          <p:cNvSpPr>
            <a:spLocks noChangeArrowheads="1"/>
          </p:cNvSpPr>
          <p:nvPr/>
        </p:nvSpPr>
        <p:spPr bwMode="auto">
          <a:xfrm>
            <a:off x="0" y="4437063"/>
            <a:ext cx="91440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927751" name="Rectangle 7"/>
          <p:cNvSpPr>
            <a:spLocks noChangeArrowheads="1"/>
          </p:cNvSpPr>
          <p:nvPr/>
        </p:nvSpPr>
        <p:spPr bwMode="auto">
          <a:xfrm>
            <a:off x="2195513" y="5565775"/>
            <a:ext cx="4968875" cy="815975"/>
          </a:xfrm>
          <a:prstGeom prst="rect">
            <a:avLst/>
          </a:prstGeom>
          <a:solidFill>
            <a:srgbClr val="EAEAEA"/>
          </a:solidFill>
          <a:ln w="38100" cmpd="dbl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0" dirty="0">
                <a:solidFill>
                  <a:srgbClr val="C00000"/>
                </a:solidFill>
                <a:latin typeface="Arial Black" pitchFamily="34" charset="0"/>
              </a:rPr>
              <a:t>NB!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</a:rPr>
              <a:t>Не совсем понятно, можно ли вообще относить диагональные и краевые трещины к </a:t>
            </a:r>
            <a:r>
              <a:rPr lang="ru-RU" sz="2000" dirty="0" err="1">
                <a:solidFill>
                  <a:srgbClr val="000000"/>
                </a:solidFill>
              </a:rPr>
              <a:t>прототектоническим</a:t>
            </a:r>
            <a:r>
              <a:rPr lang="ru-RU" sz="2000" dirty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9794" name="Picture 2" descr="Трещины Суундук-Осипов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20713"/>
            <a:ext cx="8243888" cy="6181725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929795" name="Text Box 3"/>
          <p:cNvSpPr txBox="1">
            <a:spLocks noChangeArrowheads="1"/>
          </p:cNvSpPr>
          <p:nvPr/>
        </p:nvSpPr>
        <p:spPr bwMode="auto">
          <a:xfrm>
            <a:off x="5508625" y="365125"/>
            <a:ext cx="3167063" cy="687388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600">
                <a:solidFill>
                  <a:srgbClr val="000000"/>
                </a:solidFill>
              </a:rPr>
              <a:t>S-</a:t>
            </a:r>
            <a:r>
              <a:rPr lang="ru-RU" sz="1600">
                <a:solidFill>
                  <a:srgbClr val="000000"/>
                </a:solidFill>
              </a:rPr>
              <a:t> и</a:t>
            </a:r>
            <a:r>
              <a:rPr lang="en-US" sz="1600">
                <a:solidFill>
                  <a:srgbClr val="000000"/>
                </a:solidFill>
              </a:rPr>
              <a:t> Q-</a:t>
            </a:r>
            <a:r>
              <a:rPr lang="ru-RU" sz="1600">
                <a:solidFill>
                  <a:srgbClr val="000000"/>
                </a:solidFill>
              </a:rPr>
              <a:t>трещины в биотитовых гранитах. Суундукский массив. Южный Урал </a:t>
            </a:r>
            <a:r>
              <a:rPr lang="en-US" sz="1600">
                <a:solidFill>
                  <a:srgbClr val="000000"/>
                </a:solidFill>
              </a:rPr>
              <a:t>(</a:t>
            </a:r>
            <a:r>
              <a:rPr lang="ru-RU" sz="1600">
                <a:solidFill>
                  <a:srgbClr val="000000"/>
                </a:solidFill>
              </a:rPr>
              <a:t>фото Т.А. Осиповой)</a:t>
            </a:r>
          </a:p>
        </p:txBody>
      </p:sp>
      <p:sp>
        <p:nvSpPr>
          <p:cNvPr id="929796" name="AutoShape 4"/>
          <p:cNvSpPr>
            <a:spLocks/>
          </p:cNvSpPr>
          <p:nvPr/>
        </p:nvSpPr>
        <p:spPr bwMode="auto">
          <a:xfrm>
            <a:off x="5221288" y="2078038"/>
            <a:ext cx="355600" cy="330200"/>
          </a:xfrm>
          <a:prstGeom prst="borderCallout2">
            <a:avLst>
              <a:gd name="adj1" fmla="val 34616"/>
              <a:gd name="adj2" fmla="val -21431"/>
              <a:gd name="adj3" fmla="val 34616"/>
              <a:gd name="adj4" fmla="val -72319"/>
              <a:gd name="adj5" fmla="val 445671"/>
              <a:gd name="adj6" fmla="val -261162"/>
            </a:avLst>
          </a:prstGeom>
          <a:solidFill>
            <a:srgbClr val="C0C0C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Q</a:t>
            </a: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929797" name="AutoShape 5"/>
          <p:cNvSpPr>
            <a:spLocks/>
          </p:cNvSpPr>
          <p:nvPr/>
        </p:nvSpPr>
        <p:spPr bwMode="auto">
          <a:xfrm>
            <a:off x="1192213" y="4000500"/>
            <a:ext cx="355600" cy="330200"/>
          </a:xfrm>
          <a:prstGeom prst="borderCallout2">
            <a:avLst>
              <a:gd name="adj1" fmla="val 34616"/>
              <a:gd name="adj2" fmla="val 121431"/>
              <a:gd name="adj3" fmla="val 34616"/>
              <a:gd name="adj4" fmla="val 176787"/>
              <a:gd name="adj5" fmla="val 252884"/>
              <a:gd name="adj6" fmla="val 231250"/>
            </a:avLst>
          </a:prstGeom>
          <a:solidFill>
            <a:srgbClr val="C0C0C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Q</a:t>
            </a: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929798" name="AutoShape 6"/>
          <p:cNvSpPr>
            <a:spLocks/>
          </p:cNvSpPr>
          <p:nvPr/>
        </p:nvSpPr>
        <p:spPr bwMode="auto">
          <a:xfrm>
            <a:off x="5076825" y="2581275"/>
            <a:ext cx="355600" cy="330200"/>
          </a:xfrm>
          <a:prstGeom prst="borderCallout2">
            <a:avLst>
              <a:gd name="adj1" fmla="val 34616"/>
              <a:gd name="adj2" fmla="val 121431"/>
              <a:gd name="adj3" fmla="val 34616"/>
              <a:gd name="adj4" fmla="val 211606"/>
              <a:gd name="adj5" fmla="val 343750"/>
              <a:gd name="adj6" fmla="val 354463"/>
            </a:avLst>
          </a:prstGeom>
          <a:solidFill>
            <a:srgbClr val="C0C0C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S</a:t>
            </a: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929799" name="AutoShape 7"/>
          <p:cNvSpPr>
            <a:spLocks/>
          </p:cNvSpPr>
          <p:nvPr/>
        </p:nvSpPr>
        <p:spPr bwMode="auto">
          <a:xfrm>
            <a:off x="2341563" y="2797175"/>
            <a:ext cx="355600" cy="330200"/>
          </a:xfrm>
          <a:prstGeom prst="borderCallout2">
            <a:avLst>
              <a:gd name="adj1" fmla="val 34616"/>
              <a:gd name="adj2" fmla="val 121431"/>
              <a:gd name="adj3" fmla="val 34616"/>
              <a:gd name="adj4" fmla="val 153569"/>
              <a:gd name="adj5" fmla="val 356250"/>
              <a:gd name="adj6" fmla="val 219644"/>
            </a:avLst>
          </a:prstGeom>
          <a:solidFill>
            <a:srgbClr val="C0C0C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S</a:t>
            </a: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929800" name="AutoShape 8"/>
          <p:cNvSpPr>
            <a:spLocks/>
          </p:cNvSpPr>
          <p:nvPr/>
        </p:nvSpPr>
        <p:spPr bwMode="auto">
          <a:xfrm>
            <a:off x="6367463" y="5880100"/>
            <a:ext cx="1460500" cy="315913"/>
          </a:xfrm>
          <a:prstGeom prst="borderCallout2">
            <a:avLst>
              <a:gd name="adj1" fmla="val 36181"/>
              <a:gd name="adj2" fmla="val -5218"/>
              <a:gd name="adj3" fmla="val 36181"/>
              <a:gd name="adj4" fmla="val -6630"/>
              <a:gd name="adj5" fmla="val -453269"/>
              <a:gd name="adj6" fmla="val -9241"/>
            </a:avLst>
          </a:prstGeom>
          <a:solidFill>
            <a:srgbClr val="C0C0C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ru-RU" sz="1800">
                <a:solidFill>
                  <a:srgbClr val="000000"/>
                </a:solidFill>
              </a:rPr>
              <a:t>Линейность</a:t>
            </a:r>
          </a:p>
        </p:txBody>
      </p:sp>
      <p:sp>
        <p:nvSpPr>
          <p:cNvPr id="929801" name="Line 9"/>
          <p:cNvSpPr>
            <a:spLocks noChangeShapeType="1"/>
          </p:cNvSpPr>
          <p:nvPr/>
        </p:nvSpPr>
        <p:spPr bwMode="auto">
          <a:xfrm flipH="1" flipV="1">
            <a:off x="6013450" y="4310063"/>
            <a:ext cx="504825" cy="2873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stealth" w="lg" len="lg"/>
            <a:tailEnd type="stealth" w="lg" len="lg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29802" name="AutoShape 10"/>
          <p:cNvSpPr>
            <a:spLocks/>
          </p:cNvSpPr>
          <p:nvPr/>
        </p:nvSpPr>
        <p:spPr bwMode="auto">
          <a:xfrm>
            <a:off x="4716463" y="5678488"/>
            <a:ext cx="792162" cy="315912"/>
          </a:xfrm>
          <a:prstGeom prst="borderCallout2">
            <a:avLst>
              <a:gd name="adj1" fmla="val 36181"/>
              <a:gd name="adj2" fmla="val -9620"/>
              <a:gd name="adj3" fmla="val 36181"/>
              <a:gd name="adj4" fmla="val -12222"/>
              <a:gd name="adj5" fmla="val -453269"/>
              <a:gd name="adj6" fmla="val -17032"/>
            </a:avLst>
          </a:prstGeom>
          <a:solidFill>
            <a:srgbClr val="C0C0C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ru-RU" sz="1800">
                <a:solidFill>
                  <a:srgbClr val="000000"/>
                </a:solidFill>
              </a:rPr>
              <a:t>Дайка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60350"/>
            <a:ext cx="9144000" cy="4679950"/>
          </a:xfrm>
        </p:spPr>
        <p:txBody>
          <a:bodyPr/>
          <a:lstStyle/>
          <a:p>
            <a:pPr marL="0" indent="0">
              <a:lnSpc>
                <a:spcPct val="8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ru-RU" sz="2200" b="1" dirty="0">
                <a:solidFill>
                  <a:srgbClr val="000000"/>
                </a:solidFill>
                <a:effectLst/>
              </a:rPr>
              <a:t>Плутоническая фаза</a:t>
            </a:r>
            <a:r>
              <a:rPr lang="ru-RU" sz="2200" dirty="0">
                <a:solidFill>
                  <a:srgbClr val="000000"/>
                </a:solidFill>
                <a:effectLst/>
                <a:latin typeface="Arial Black" pitchFamily="34" charset="0"/>
              </a:rPr>
              <a:t> </a:t>
            </a: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– часть плутонического комплекса, совокупность отдельных однородных тел, сложенных однотипными или близкими породами устойчивого (или непрерывного плавно меняющегося) состава и структуры. Фаза соответствует самостоятельному этапу внедрения и отделяется от других </a:t>
            </a:r>
            <a:r>
              <a:rPr lang="ru-RU" sz="2200" b="1" dirty="0">
                <a:solidFill>
                  <a:srgbClr val="000000"/>
                </a:solidFill>
                <a:effectLst/>
                <a:latin typeface="Arial Narrow" pitchFamily="34" charset="0"/>
              </a:rPr>
              <a:t>последовательно образующихся</a:t>
            </a: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 фаз </a:t>
            </a:r>
            <a:r>
              <a:rPr lang="ru-RU" sz="2200" i="1" dirty="0">
                <a:solidFill>
                  <a:srgbClr val="000000"/>
                </a:solidFill>
                <a:effectLst/>
                <a:latin typeface="Arial Narrow" pitchFamily="34" charset="0"/>
              </a:rPr>
              <a:t>интрузивными границами.</a:t>
            </a:r>
            <a:endParaRPr lang="ru-RU" sz="2200" i="1" dirty="0">
              <a:solidFill>
                <a:srgbClr val="000000"/>
              </a:solidFill>
              <a:effectLst/>
            </a:endParaRPr>
          </a:p>
          <a:p>
            <a:pPr marL="0" indent="0">
              <a:lnSpc>
                <a:spcPct val="8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ru-RU" sz="2200" b="1" dirty="0">
                <a:solidFill>
                  <a:srgbClr val="000000"/>
                </a:solidFill>
                <a:effectLst/>
              </a:rPr>
              <a:t>Плутоническая фация</a:t>
            </a:r>
            <a:r>
              <a:rPr lang="ru-RU" sz="2200" dirty="0">
                <a:solidFill>
                  <a:srgbClr val="000000"/>
                </a:solidFill>
                <a:effectLst/>
              </a:rPr>
              <a:t> </a:t>
            </a: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– часть плутонической фазы или комплекса в целом, характеризующаяся однородностью структурно-вещественных признаков и отличающаяся по этим признакам от других </a:t>
            </a:r>
            <a:r>
              <a:rPr lang="ru-RU" sz="2200" b="1" dirty="0">
                <a:solidFill>
                  <a:srgbClr val="000000"/>
                </a:solidFill>
                <a:effectLst/>
                <a:latin typeface="Arial Narrow" pitchFamily="34" charset="0"/>
              </a:rPr>
              <a:t>синхронно образующихся</a:t>
            </a: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 частей и отделяющаяся от них </a:t>
            </a:r>
            <a:r>
              <a:rPr lang="ru-RU" sz="2200" i="1" dirty="0">
                <a:solidFill>
                  <a:srgbClr val="000000"/>
                </a:solidFill>
                <a:effectLst/>
                <a:latin typeface="Arial Narrow" pitchFamily="34" charset="0"/>
              </a:rPr>
              <a:t>фациальными</a:t>
            </a: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 (постепенными) </a:t>
            </a:r>
            <a:r>
              <a:rPr lang="ru-RU" sz="2200" i="1" dirty="0">
                <a:solidFill>
                  <a:srgbClr val="000000"/>
                </a:solidFill>
                <a:effectLst/>
                <a:latin typeface="Arial Narrow" pitchFamily="34" charset="0"/>
              </a:rPr>
              <a:t>границами</a:t>
            </a:r>
          </a:p>
          <a:p>
            <a:pPr marL="0" indent="0">
              <a:lnSpc>
                <a:spcPct val="8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ru-RU" sz="2200" b="1" dirty="0">
                <a:solidFill>
                  <a:srgbClr val="000000"/>
                </a:solidFill>
                <a:effectLst/>
              </a:rPr>
              <a:t>Интрузивный  массив</a:t>
            </a:r>
            <a:r>
              <a:rPr lang="ru-RU" sz="2200" dirty="0">
                <a:solidFill>
                  <a:srgbClr val="000000"/>
                </a:solidFill>
                <a:effectLst/>
                <a:latin typeface="Arial Black" pitchFamily="34" charset="0"/>
              </a:rPr>
              <a:t>, </a:t>
            </a:r>
            <a:r>
              <a:rPr lang="ru-RU" sz="2200" b="1" dirty="0">
                <a:solidFill>
                  <a:srgbClr val="000000"/>
                </a:solidFill>
                <a:effectLst/>
              </a:rPr>
              <a:t>или интрузив</a:t>
            </a:r>
            <a:r>
              <a:rPr lang="ru-RU" sz="2200" dirty="0">
                <a:solidFill>
                  <a:srgbClr val="000000"/>
                </a:solidFill>
                <a:effectLst/>
                <a:latin typeface="Arial Black" pitchFamily="34" charset="0"/>
              </a:rPr>
              <a:t> </a:t>
            </a: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– однофазное или многофазное магматическое тело, имеющее интрузивные контакты и относящееся к одному плутоническому комплексу. Используется также как термин "свободного пользования"</a:t>
            </a:r>
          </a:p>
          <a:p>
            <a:pPr marL="0" indent="0">
              <a:lnSpc>
                <a:spcPct val="8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ru-RU" sz="2200" b="1" dirty="0">
                <a:solidFill>
                  <a:srgbClr val="000000"/>
                </a:solidFill>
                <a:effectLst/>
              </a:rPr>
              <a:t>Плутон</a:t>
            </a:r>
            <a:r>
              <a:rPr lang="ru-RU" sz="2200" dirty="0">
                <a:solidFill>
                  <a:srgbClr val="000000"/>
                </a:solidFill>
                <a:effectLst/>
              </a:rPr>
              <a:t> </a:t>
            </a: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– </a:t>
            </a:r>
            <a:r>
              <a:rPr lang="ru-RU" sz="2200" b="1" dirty="0" err="1">
                <a:solidFill>
                  <a:srgbClr val="000000"/>
                </a:solidFill>
                <a:effectLst/>
                <a:latin typeface="Arial Narrow" pitchFamily="34" charset="0"/>
              </a:rPr>
              <a:t>полихронный</a:t>
            </a: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 интрузив, в составе которого установлены массивы двух или более плутонических комплексов</a:t>
            </a:r>
            <a:endParaRPr lang="ru-RU" sz="2200" dirty="0">
              <a:solidFill>
                <a:srgbClr val="000000"/>
              </a:solidFill>
              <a:effectLst/>
            </a:endParaRPr>
          </a:p>
        </p:txBody>
      </p:sp>
      <p:sp>
        <p:nvSpPr>
          <p:cNvPr id="717829" name="Text Box 5"/>
          <p:cNvSpPr txBox="1">
            <a:spLocks noChangeArrowheads="1"/>
          </p:cNvSpPr>
          <p:nvPr/>
        </p:nvSpPr>
        <p:spPr bwMode="auto">
          <a:xfrm>
            <a:off x="4427538" y="5013325"/>
            <a:ext cx="4392612" cy="1501775"/>
          </a:xfrm>
          <a:prstGeom prst="rect">
            <a:avLst/>
          </a:prstGeom>
          <a:solidFill>
            <a:srgbClr val="EAEAEA"/>
          </a:solidFill>
          <a:ln w="38100" cmpd="dbl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0" dirty="0">
                <a:solidFill>
                  <a:srgbClr val="C00000"/>
                </a:solidFill>
                <a:latin typeface="Arial Black" pitchFamily="34" charset="0"/>
              </a:rPr>
              <a:t>NB!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</a:rPr>
              <a:t>Иногда для обозначения интрузивного массива используется термин "</a:t>
            </a:r>
            <a:r>
              <a:rPr lang="ru-RU" sz="2000" i="1" dirty="0">
                <a:solidFill>
                  <a:srgbClr val="000000"/>
                </a:solidFill>
              </a:rPr>
              <a:t>интрузия</a:t>
            </a:r>
            <a:r>
              <a:rPr lang="ru-RU" sz="2000" dirty="0">
                <a:solidFill>
                  <a:srgbClr val="000000"/>
                </a:solidFill>
              </a:rPr>
              <a:t>". Это не совсем корректно, хотя и распространено. Лучше "</a:t>
            </a:r>
            <a:r>
              <a:rPr lang="ru-RU" sz="2000" i="1" dirty="0">
                <a:solidFill>
                  <a:srgbClr val="000000"/>
                </a:solidFill>
              </a:rPr>
              <a:t>интрузией</a:t>
            </a:r>
            <a:r>
              <a:rPr lang="ru-RU" sz="2000" dirty="0">
                <a:solidFill>
                  <a:srgbClr val="000000"/>
                </a:solidFill>
              </a:rPr>
              <a:t>" называть процесс внедрения, а не его результат.</a:t>
            </a:r>
          </a:p>
        </p:txBody>
      </p:sp>
      <p:sp>
        <p:nvSpPr>
          <p:cNvPr id="717831" name="Text Box 7"/>
          <p:cNvSpPr txBox="1">
            <a:spLocks noChangeArrowheads="1"/>
          </p:cNvSpPr>
          <p:nvPr/>
        </p:nvSpPr>
        <p:spPr bwMode="auto">
          <a:xfrm>
            <a:off x="287338" y="5157788"/>
            <a:ext cx="3276600" cy="1273175"/>
          </a:xfrm>
          <a:prstGeom prst="rect">
            <a:avLst/>
          </a:prstGeom>
          <a:solidFill>
            <a:srgbClr val="EAEAEA"/>
          </a:solidFill>
          <a:ln w="38100" cmpd="dbl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0" dirty="0">
                <a:solidFill>
                  <a:srgbClr val="C00000"/>
                </a:solidFill>
                <a:latin typeface="Arial Black" pitchFamily="34" charset="0"/>
              </a:rPr>
              <a:t>NB</a:t>
            </a:r>
            <a:r>
              <a:rPr lang="ru-RU" sz="2000" b="0" dirty="0">
                <a:solidFill>
                  <a:srgbClr val="C00000"/>
                </a:solidFill>
                <a:latin typeface="Arial Black" pitchFamily="34" charset="0"/>
              </a:rPr>
              <a:t>!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</a:rPr>
              <a:t>Часто "плутонические" комплексы называют "интрузивными". </a:t>
            </a:r>
          </a:p>
          <a:p>
            <a:pPr algn="ctr">
              <a:lnSpc>
                <a:spcPct val="75000"/>
              </a:lnSpc>
            </a:pPr>
            <a:r>
              <a:rPr lang="ru-RU" sz="2000" dirty="0">
                <a:solidFill>
                  <a:srgbClr val="000000"/>
                </a:solidFill>
              </a:rPr>
              <a:t>Это не совсем правильно, т.е. совсем неправильно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42" name="Picture 2" descr="P81900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8" y="404813"/>
            <a:ext cx="8532812" cy="6386512"/>
          </a:xfrm>
          <a:noFill/>
          <a:ln w="12700" cap="flat" algn="ctr">
            <a:solidFill>
              <a:srgbClr val="000000"/>
            </a:solidFill>
          </a:ln>
        </p:spPr>
      </p:pic>
      <p:sp>
        <p:nvSpPr>
          <p:cNvPr id="931843" name="Text Box 3"/>
          <p:cNvSpPr txBox="1">
            <a:spLocks noChangeArrowheads="1"/>
          </p:cNvSpPr>
          <p:nvPr/>
        </p:nvSpPr>
        <p:spPr bwMode="auto">
          <a:xfrm>
            <a:off x="6372225" y="188913"/>
            <a:ext cx="2663825" cy="687387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600">
                <a:solidFill>
                  <a:srgbClr val="000000"/>
                </a:solidFill>
              </a:rPr>
              <a:t>S-</a:t>
            </a:r>
            <a:r>
              <a:rPr lang="ru-RU" sz="1600">
                <a:solidFill>
                  <a:srgbClr val="000000"/>
                </a:solidFill>
              </a:rPr>
              <a:t> и</a:t>
            </a:r>
            <a:r>
              <a:rPr lang="en-US" sz="1600">
                <a:solidFill>
                  <a:srgbClr val="000000"/>
                </a:solidFill>
              </a:rPr>
              <a:t> Q-</a:t>
            </a:r>
            <a:r>
              <a:rPr lang="ru-RU" sz="1600">
                <a:solidFill>
                  <a:srgbClr val="000000"/>
                </a:solidFill>
              </a:rPr>
              <a:t>трещины в щелочных гранитах. Чекинский массив. Южный Урал</a:t>
            </a:r>
          </a:p>
        </p:txBody>
      </p:sp>
      <p:sp>
        <p:nvSpPr>
          <p:cNvPr id="931844" name="AutoShape 4"/>
          <p:cNvSpPr>
            <a:spLocks/>
          </p:cNvSpPr>
          <p:nvPr/>
        </p:nvSpPr>
        <p:spPr bwMode="auto">
          <a:xfrm>
            <a:off x="3922713" y="1952625"/>
            <a:ext cx="355600" cy="330200"/>
          </a:xfrm>
          <a:prstGeom prst="borderCallout2">
            <a:avLst>
              <a:gd name="adj1" fmla="val 34616"/>
              <a:gd name="adj2" fmla="val -21431"/>
              <a:gd name="adj3" fmla="val 34616"/>
              <a:gd name="adj4" fmla="val -62944"/>
              <a:gd name="adj5" fmla="val 280769"/>
              <a:gd name="adj6" fmla="val -139287"/>
            </a:avLst>
          </a:prstGeom>
          <a:solidFill>
            <a:srgbClr val="C0C0C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Q</a:t>
            </a: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931845" name="AutoShape 5"/>
          <p:cNvSpPr>
            <a:spLocks/>
          </p:cNvSpPr>
          <p:nvPr/>
        </p:nvSpPr>
        <p:spPr bwMode="auto">
          <a:xfrm>
            <a:off x="4211638" y="2786063"/>
            <a:ext cx="355600" cy="330200"/>
          </a:xfrm>
          <a:prstGeom prst="borderCallout2">
            <a:avLst>
              <a:gd name="adj1" fmla="val 34616"/>
              <a:gd name="adj2" fmla="val -21431"/>
              <a:gd name="adj3" fmla="val 34616"/>
              <a:gd name="adj4" fmla="val -114287"/>
              <a:gd name="adj5" fmla="val 215866"/>
              <a:gd name="adj6" fmla="val -205356"/>
            </a:avLst>
          </a:prstGeom>
          <a:solidFill>
            <a:srgbClr val="C0C0C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Q</a:t>
            </a: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931846" name="AutoShape 6"/>
          <p:cNvSpPr>
            <a:spLocks/>
          </p:cNvSpPr>
          <p:nvPr/>
        </p:nvSpPr>
        <p:spPr bwMode="auto">
          <a:xfrm>
            <a:off x="3995738" y="3649663"/>
            <a:ext cx="355600" cy="330200"/>
          </a:xfrm>
          <a:prstGeom prst="borderCallout2">
            <a:avLst>
              <a:gd name="adj1" fmla="val 34616"/>
              <a:gd name="adj2" fmla="val -21431"/>
              <a:gd name="adj3" fmla="val 34616"/>
              <a:gd name="adj4" fmla="val -114731"/>
              <a:gd name="adj5" fmla="val 215866"/>
              <a:gd name="adj6" fmla="val -205806"/>
            </a:avLst>
          </a:prstGeom>
          <a:solidFill>
            <a:srgbClr val="C0C0C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Q</a:t>
            </a: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931847" name="AutoShape 7"/>
          <p:cNvSpPr>
            <a:spLocks/>
          </p:cNvSpPr>
          <p:nvPr/>
        </p:nvSpPr>
        <p:spPr bwMode="auto">
          <a:xfrm>
            <a:off x="4067175" y="4298950"/>
            <a:ext cx="355600" cy="330200"/>
          </a:xfrm>
          <a:prstGeom prst="borderCallout2">
            <a:avLst>
              <a:gd name="adj1" fmla="val 34616"/>
              <a:gd name="adj2" fmla="val -21431"/>
              <a:gd name="adj3" fmla="val 34616"/>
              <a:gd name="adj4" fmla="val -118306"/>
              <a:gd name="adj5" fmla="val 246634"/>
              <a:gd name="adj6" fmla="val -213394"/>
            </a:avLst>
          </a:prstGeom>
          <a:solidFill>
            <a:srgbClr val="C0C0C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Q</a:t>
            </a: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931848" name="AutoShape 8"/>
          <p:cNvSpPr>
            <a:spLocks/>
          </p:cNvSpPr>
          <p:nvPr/>
        </p:nvSpPr>
        <p:spPr bwMode="auto">
          <a:xfrm>
            <a:off x="2482850" y="1922463"/>
            <a:ext cx="355600" cy="330200"/>
          </a:xfrm>
          <a:prstGeom prst="borderCallout2">
            <a:avLst>
              <a:gd name="adj1" fmla="val 34616"/>
              <a:gd name="adj2" fmla="val 121431"/>
              <a:gd name="adj3" fmla="val 34616"/>
              <a:gd name="adj4" fmla="val 149556"/>
              <a:gd name="adj5" fmla="val 238944"/>
              <a:gd name="adj6" fmla="val 197769"/>
            </a:avLst>
          </a:prstGeom>
          <a:solidFill>
            <a:srgbClr val="C0C0C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S</a:t>
            </a: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931849" name="AutoShape 9"/>
          <p:cNvSpPr>
            <a:spLocks/>
          </p:cNvSpPr>
          <p:nvPr/>
        </p:nvSpPr>
        <p:spPr bwMode="auto">
          <a:xfrm>
            <a:off x="1541463" y="5295900"/>
            <a:ext cx="355600" cy="330200"/>
          </a:xfrm>
          <a:prstGeom prst="borderCallout2">
            <a:avLst>
              <a:gd name="adj1" fmla="val 34616"/>
              <a:gd name="adj2" fmla="val 121431"/>
              <a:gd name="adj3" fmla="val 34616"/>
              <a:gd name="adj4" fmla="val 203569"/>
              <a:gd name="adj5" fmla="val 215384"/>
              <a:gd name="adj6" fmla="val 237056"/>
            </a:avLst>
          </a:prstGeom>
          <a:solidFill>
            <a:srgbClr val="C0C0C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S</a:t>
            </a: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931850" name="AutoShape 10"/>
          <p:cNvSpPr>
            <a:spLocks/>
          </p:cNvSpPr>
          <p:nvPr/>
        </p:nvSpPr>
        <p:spPr bwMode="auto">
          <a:xfrm>
            <a:off x="1547813" y="3578225"/>
            <a:ext cx="355600" cy="330200"/>
          </a:xfrm>
          <a:prstGeom prst="borderCallout2">
            <a:avLst>
              <a:gd name="adj1" fmla="val 34616"/>
              <a:gd name="adj2" fmla="val 121431"/>
              <a:gd name="adj3" fmla="val 34616"/>
              <a:gd name="adj4" fmla="val 145088"/>
              <a:gd name="adj5" fmla="val 249037"/>
              <a:gd name="adj6" fmla="val 193750"/>
            </a:avLst>
          </a:prstGeom>
          <a:solidFill>
            <a:srgbClr val="C0C0C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S</a:t>
            </a: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931851" name="AutoShape 11"/>
          <p:cNvSpPr>
            <a:spLocks noChangeArrowheads="1"/>
          </p:cNvSpPr>
          <p:nvPr/>
        </p:nvSpPr>
        <p:spPr bwMode="auto">
          <a:xfrm rot="-4179099">
            <a:off x="2722563" y="5859463"/>
            <a:ext cx="865187" cy="192087"/>
          </a:xfrm>
          <a:prstGeom prst="leftRightArrow">
            <a:avLst>
              <a:gd name="adj1" fmla="val 35167"/>
              <a:gd name="adj2" fmla="val 93941"/>
            </a:avLst>
          </a:prstGeom>
          <a:solidFill>
            <a:srgbClr val="C0C0C0"/>
          </a:solidFill>
          <a:ln w="254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31852" name="AutoShape 12"/>
          <p:cNvSpPr>
            <a:spLocks/>
          </p:cNvSpPr>
          <p:nvPr/>
        </p:nvSpPr>
        <p:spPr bwMode="auto">
          <a:xfrm>
            <a:off x="5195888" y="4816475"/>
            <a:ext cx="355600" cy="330200"/>
          </a:xfrm>
          <a:prstGeom prst="borderCallout2">
            <a:avLst>
              <a:gd name="adj1" fmla="val 34616"/>
              <a:gd name="adj2" fmla="val -21431"/>
              <a:gd name="adj3" fmla="val 34616"/>
              <a:gd name="adj4" fmla="val -111162"/>
              <a:gd name="adj5" fmla="val 272116"/>
              <a:gd name="adj6" fmla="val -268750"/>
            </a:avLst>
          </a:prstGeom>
          <a:solidFill>
            <a:srgbClr val="C0C0C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S</a:t>
            </a: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931853" name="AutoShape 13"/>
          <p:cNvSpPr>
            <a:spLocks/>
          </p:cNvSpPr>
          <p:nvPr/>
        </p:nvSpPr>
        <p:spPr bwMode="auto">
          <a:xfrm>
            <a:off x="5199063" y="5710238"/>
            <a:ext cx="1460500" cy="315912"/>
          </a:xfrm>
          <a:prstGeom prst="borderCallout2">
            <a:avLst>
              <a:gd name="adj1" fmla="val 36181"/>
              <a:gd name="adj2" fmla="val -5218"/>
              <a:gd name="adj3" fmla="val 36181"/>
              <a:gd name="adj4" fmla="val -53370"/>
              <a:gd name="adj5" fmla="val 82412"/>
              <a:gd name="adj6" fmla="val -137935"/>
            </a:avLst>
          </a:prstGeom>
          <a:solidFill>
            <a:srgbClr val="C0C0C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ru-RU" sz="1800">
                <a:solidFill>
                  <a:srgbClr val="000000"/>
                </a:solidFill>
              </a:rPr>
              <a:t>Линейность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890" name="Picture 2" descr="101_0108"/>
          <p:cNvPicPr>
            <a:picLocks noChangeAspect="1" noChangeArrowheads="1"/>
          </p:cNvPicPr>
          <p:nvPr/>
        </p:nvPicPr>
        <p:blipFill>
          <a:blip r:embed="rId3" cstate="print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223963"/>
            <a:ext cx="5357813" cy="5589587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933891" name="Text Box 3"/>
          <p:cNvSpPr txBox="1">
            <a:spLocks noChangeArrowheads="1"/>
          </p:cNvSpPr>
          <p:nvPr/>
        </p:nvSpPr>
        <p:spPr bwMode="auto">
          <a:xfrm>
            <a:off x="5724525" y="908050"/>
            <a:ext cx="3097213" cy="687388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Линейность и трещины </a:t>
            </a:r>
            <a:r>
              <a:rPr lang="en-US" sz="1600">
                <a:solidFill>
                  <a:srgbClr val="000000"/>
                </a:solidFill>
              </a:rPr>
              <a:t>Q </a:t>
            </a:r>
            <a:r>
              <a:rPr lang="ru-RU" sz="1600">
                <a:solidFill>
                  <a:srgbClr val="000000"/>
                </a:solidFill>
              </a:rPr>
              <a:t>и </a:t>
            </a:r>
            <a:r>
              <a:rPr lang="en-US" sz="1600">
                <a:solidFill>
                  <a:srgbClr val="000000"/>
                </a:solidFill>
              </a:rPr>
              <a:t>S</a:t>
            </a:r>
            <a:r>
              <a:rPr lang="ru-RU" sz="1600">
                <a:solidFill>
                  <a:srgbClr val="000000"/>
                </a:solidFill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в биотитовых гранитах. Суундукский массив. Южный Урал</a:t>
            </a:r>
          </a:p>
        </p:txBody>
      </p:sp>
      <p:sp>
        <p:nvSpPr>
          <p:cNvPr id="933892" name="Freeform 4"/>
          <p:cNvSpPr>
            <a:spLocks/>
          </p:cNvSpPr>
          <p:nvPr/>
        </p:nvSpPr>
        <p:spPr bwMode="auto">
          <a:xfrm>
            <a:off x="6948488" y="5157788"/>
            <a:ext cx="409575" cy="5492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8" y="346"/>
              </a:cxn>
            </a:cxnLst>
            <a:rect l="0" t="0" r="r" b="b"/>
            <a:pathLst>
              <a:path w="258" h="346">
                <a:moveTo>
                  <a:pt x="0" y="0"/>
                </a:moveTo>
                <a:lnTo>
                  <a:pt x="258" y="346"/>
                </a:lnTo>
              </a:path>
            </a:pathLst>
          </a:custGeom>
          <a:solidFill>
            <a:schemeClr val="tx1"/>
          </a:solidFill>
          <a:ln w="57150" cmpd="sng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933893" name="Picture 5" descr="Day-13"/>
          <p:cNvPicPr>
            <a:picLocks noChangeAspect="1" noChangeArrowheads="1"/>
          </p:cNvPicPr>
          <p:nvPr/>
        </p:nvPicPr>
        <p:blipFill>
          <a:blip r:embed="rId4" cstate="print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115888"/>
            <a:ext cx="3446463" cy="4897437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933894" name="Text Box 6"/>
          <p:cNvSpPr txBox="1">
            <a:spLocks noChangeArrowheads="1"/>
          </p:cNvSpPr>
          <p:nvPr/>
        </p:nvSpPr>
        <p:spPr bwMode="auto">
          <a:xfrm>
            <a:off x="250825" y="4797425"/>
            <a:ext cx="3168650" cy="492125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>
                <a:solidFill>
                  <a:srgbClr val="000000"/>
                </a:solidFill>
              </a:rPr>
              <a:t>L-</a:t>
            </a:r>
            <a:r>
              <a:rPr lang="ru-RU" sz="1600">
                <a:solidFill>
                  <a:srgbClr val="000000"/>
                </a:solidFill>
              </a:rPr>
              <a:t> и </a:t>
            </a:r>
            <a:r>
              <a:rPr lang="en-US" sz="1600">
                <a:solidFill>
                  <a:srgbClr val="000000"/>
                </a:solidFill>
              </a:rPr>
              <a:t>Q-</a:t>
            </a:r>
            <a:r>
              <a:rPr lang="ru-RU" sz="1600">
                <a:solidFill>
                  <a:srgbClr val="000000"/>
                </a:solidFill>
              </a:rPr>
              <a:t>трещины в гранитах. Степнинский массив. Южный Урал</a:t>
            </a:r>
          </a:p>
        </p:txBody>
      </p:sp>
      <p:sp>
        <p:nvSpPr>
          <p:cNvPr id="933895" name="AutoShape 7"/>
          <p:cNvSpPr>
            <a:spLocks/>
          </p:cNvSpPr>
          <p:nvPr/>
        </p:nvSpPr>
        <p:spPr bwMode="auto">
          <a:xfrm>
            <a:off x="7235825" y="6165850"/>
            <a:ext cx="355600" cy="330200"/>
          </a:xfrm>
          <a:prstGeom prst="borderCallout2">
            <a:avLst>
              <a:gd name="adj1" fmla="val 34616"/>
              <a:gd name="adj2" fmla="val 121431"/>
              <a:gd name="adj3" fmla="val 34616"/>
              <a:gd name="adj4" fmla="val 345537"/>
              <a:gd name="adj5" fmla="val -125481"/>
              <a:gd name="adj6" fmla="val 360713"/>
            </a:avLst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S</a:t>
            </a: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933896" name="AutoShape 8"/>
          <p:cNvSpPr>
            <a:spLocks/>
          </p:cNvSpPr>
          <p:nvPr/>
        </p:nvSpPr>
        <p:spPr bwMode="auto">
          <a:xfrm>
            <a:off x="7816850" y="2924175"/>
            <a:ext cx="355600" cy="330200"/>
          </a:xfrm>
          <a:prstGeom prst="borderCallout2">
            <a:avLst>
              <a:gd name="adj1" fmla="val 34616"/>
              <a:gd name="adj2" fmla="val 121431"/>
              <a:gd name="adj3" fmla="val 34616"/>
              <a:gd name="adj4" fmla="val 187500"/>
              <a:gd name="adj5" fmla="val 395194"/>
              <a:gd name="adj6" fmla="val 252681"/>
            </a:avLst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1800">
                <a:solidFill>
                  <a:srgbClr val="000000"/>
                </a:solidFill>
              </a:rPr>
              <a:t>Q</a:t>
            </a:r>
            <a:endParaRPr lang="ru-RU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5938" name="Picture 2" descr="PhotoPC 3 октября 2000 г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75" y="42863"/>
            <a:ext cx="8034338" cy="3890962"/>
          </a:xfrm>
          <a:noFill/>
          <a:ln w="12700">
            <a:solidFill>
              <a:srgbClr val="000000"/>
            </a:solidFill>
          </a:ln>
        </p:spPr>
      </p:pic>
      <p:sp>
        <p:nvSpPr>
          <p:cNvPr id="935939" name="Text Box 3"/>
          <p:cNvSpPr txBox="1">
            <a:spLocks noChangeArrowheads="1"/>
          </p:cNvSpPr>
          <p:nvPr/>
        </p:nvSpPr>
        <p:spPr bwMode="auto">
          <a:xfrm>
            <a:off x="6445250" y="188913"/>
            <a:ext cx="2590800" cy="687387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600">
                <a:solidFill>
                  <a:srgbClr val="000000"/>
                </a:solidFill>
              </a:rPr>
              <a:t>L-</a:t>
            </a:r>
            <a:r>
              <a:rPr lang="ru-RU" sz="1600">
                <a:solidFill>
                  <a:srgbClr val="000000"/>
                </a:solidFill>
              </a:rPr>
              <a:t>трещины в лейкогранитах. Ольховский массив.  </a:t>
            </a:r>
          </a:p>
          <a:p>
            <a:pPr algn="l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Южный Урал</a:t>
            </a:r>
          </a:p>
        </p:txBody>
      </p:sp>
      <p:pic>
        <p:nvPicPr>
          <p:cNvPr id="935940" name="Picture 4" descr="Трещины Суундук2-Осипов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284538"/>
            <a:ext cx="6083300" cy="35290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35941" name="Text Box 5"/>
          <p:cNvSpPr txBox="1">
            <a:spLocks noChangeArrowheads="1"/>
          </p:cNvSpPr>
          <p:nvPr/>
        </p:nvSpPr>
        <p:spPr bwMode="auto">
          <a:xfrm>
            <a:off x="1116013" y="6021388"/>
            <a:ext cx="2736850" cy="687387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>
                <a:solidFill>
                  <a:srgbClr val="000000"/>
                </a:solidFill>
              </a:rPr>
              <a:t>L-</a:t>
            </a:r>
            <a:r>
              <a:rPr lang="ru-RU" sz="1600">
                <a:solidFill>
                  <a:srgbClr val="000000"/>
                </a:solidFill>
              </a:rPr>
              <a:t>трещины в лейкогранитах. Суундукский плутон. Южный </a:t>
            </a:r>
          </a:p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Урал </a:t>
            </a:r>
            <a:r>
              <a:rPr lang="en-US" sz="1600">
                <a:solidFill>
                  <a:srgbClr val="000000"/>
                </a:solidFill>
              </a:rPr>
              <a:t>(</a:t>
            </a:r>
            <a:r>
              <a:rPr lang="ru-RU" sz="1600">
                <a:solidFill>
                  <a:srgbClr val="000000"/>
                </a:solidFill>
              </a:rPr>
              <a:t>фото Т.А. Осиповой)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0034" name="Picture 2" descr="Степнинский лестница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2967038"/>
            <a:ext cx="7561262" cy="3846512"/>
          </a:xfrm>
          <a:noFill/>
          <a:ln w="12700">
            <a:solidFill>
              <a:srgbClr val="000000"/>
            </a:solidFill>
          </a:ln>
        </p:spPr>
      </p:pic>
      <p:sp>
        <p:nvSpPr>
          <p:cNvPr id="940035" name="Text Box 3"/>
          <p:cNvSpPr txBox="1">
            <a:spLocks noChangeArrowheads="1"/>
          </p:cNvSpPr>
          <p:nvPr/>
        </p:nvSpPr>
        <p:spPr bwMode="auto">
          <a:xfrm>
            <a:off x="107950" y="5876925"/>
            <a:ext cx="2592388" cy="687388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>
                <a:solidFill>
                  <a:srgbClr val="000000"/>
                </a:solidFill>
              </a:rPr>
              <a:t>L-</a:t>
            </a:r>
            <a:r>
              <a:rPr lang="ru-RU" sz="1600">
                <a:solidFill>
                  <a:srgbClr val="000000"/>
                </a:solidFill>
              </a:rPr>
              <a:t>трещины в лейкогранитах. Степнинский плутон. </a:t>
            </a:r>
          </a:p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Южный Урал</a:t>
            </a:r>
          </a:p>
        </p:txBody>
      </p:sp>
      <p:pic>
        <p:nvPicPr>
          <p:cNvPr id="940036" name="Picture 4" descr="Трещины Суундук1-Осипов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15888"/>
            <a:ext cx="6011863" cy="3314700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940037" name="Text Box 5"/>
          <p:cNvSpPr txBox="1">
            <a:spLocks noChangeArrowheads="1"/>
          </p:cNvSpPr>
          <p:nvPr/>
        </p:nvSpPr>
        <p:spPr bwMode="auto">
          <a:xfrm>
            <a:off x="5508625" y="333375"/>
            <a:ext cx="3095625" cy="687388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600">
                <a:solidFill>
                  <a:srgbClr val="000000"/>
                </a:solidFill>
              </a:rPr>
              <a:t>L-</a:t>
            </a:r>
            <a:r>
              <a:rPr lang="ru-RU" sz="1600">
                <a:solidFill>
                  <a:srgbClr val="000000"/>
                </a:solidFill>
              </a:rPr>
              <a:t>трещины в гранитах. Суундукский массив. Южный Урал </a:t>
            </a:r>
            <a:r>
              <a:rPr lang="en-US" sz="1600">
                <a:solidFill>
                  <a:srgbClr val="000000"/>
                </a:solidFill>
              </a:rPr>
              <a:t>(</a:t>
            </a:r>
            <a:r>
              <a:rPr lang="ru-RU" sz="1600">
                <a:solidFill>
                  <a:srgbClr val="000000"/>
                </a:solidFill>
              </a:rPr>
              <a:t>фото Т.А. Осиповой)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lum bright="-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4" y="2012976"/>
            <a:ext cx="3600000" cy="48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212976"/>
            <a:ext cx="4800000" cy="360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918" y="0"/>
            <a:ext cx="5400000" cy="360000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</p:pic>
      <p:sp>
        <p:nvSpPr>
          <p:cNvPr id="940037" name="Text Box 5"/>
          <p:cNvSpPr txBox="1">
            <a:spLocks noChangeArrowheads="1"/>
          </p:cNvSpPr>
          <p:nvPr/>
        </p:nvSpPr>
        <p:spPr bwMode="auto">
          <a:xfrm>
            <a:off x="1259632" y="665982"/>
            <a:ext cx="2160240" cy="687388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S-</a:t>
            </a:r>
            <a:r>
              <a:rPr lang="ru-RU" sz="1600" dirty="0">
                <a:solidFill>
                  <a:srgbClr val="000000"/>
                </a:solidFill>
              </a:rPr>
              <a:t>трещины в гранитах. </a:t>
            </a:r>
            <a:r>
              <a:rPr lang="ru-RU" sz="1600" dirty="0" err="1" smtClean="0">
                <a:solidFill>
                  <a:srgbClr val="000000"/>
                </a:solidFill>
              </a:rPr>
              <a:t>Неплюевский</a:t>
            </a:r>
            <a:r>
              <a:rPr lang="ru-RU" sz="1600" dirty="0" smtClean="0">
                <a:solidFill>
                  <a:srgbClr val="000000"/>
                </a:solidFill>
              </a:rPr>
              <a:t> массив</a:t>
            </a:r>
            <a:r>
              <a:rPr lang="ru-RU" sz="1600" dirty="0">
                <a:solidFill>
                  <a:srgbClr val="000000"/>
                </a:solidFill>
              </a:rPr>
              <a:t>. Южный </a:t>
            </a:r>
            <a:r>
              <a:rPr lang="ru-RU" sz="1600" dirty="0" smtClean="0">
                <a:solidFill>
                  <a:srgbClr val="000000"/>
                </a:solidFill>
              </a:rPr>
              <a:t>Урал</a:t>
            </a: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750918" y="5733256"/>
            <a:ext cx="2435996" cy="687388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S</a:t>
            </a:r>
            <a:r>
              <a:rPr lang="ru-RU" sz="1600" dirty="0" smtClean="0">
                <a:solidFill>
                  <a:srgbClr val="000000"/>
                </a:solidFill>
              </a:rPr>
              <a:t> и </a:t>
            </a:r>
            <a:r>
              <a:rPr lang="en-US" sz="1600" dirty="0" smtClean="0">
                <a:solidFill>
                  <a:srgbClr val="000000"/>
                </a:solidFill>
              </a:rPr>
              <a:t>Q-</a:t>
            </a:r>
            <a:r>
              <a:rPr lang="ru-RU" sz="1600" dirty="0">
                <a:solidFill>
                  <a:srgbClr val="000000"/>
                </a:solidFill>
              </a:rPr>
              <a:t>трещины в гранитах. </a:t>
            </a:r>
            <a:r>
              <a:rPr lang="ru-RU" sz="1600" dirty="0" err="1" smtClean="0">
                <a:solidFill>
                  <a:srgbClr val="000000"/>
                </a:solidFill>
              </a:rPr>
              <a:t>Неплюевский</a:t>
            </a:r>
            <a:r>
              <a:rPr lang="ru-RU" sz="1600" dirty="0" smtClean="0">
                <a:solidFill>
                  <a:srgbClr val="000000"/>
                </a:solidFill>
              </a:rPr>
              <a:t> массив</a:t>
            </a:r>
            <a:r>
              <a:rPr lang="ru-RU" sz="1600" dirty="0">
                <a:solidFill>
                  <a:srgbClr val="000000"/>
                </a:solidFill>
              </a:rPr>
              <a:t>. Южный </a:t>
            </a:r>
            <a:r>
              <a:rPr lang="ru-RU" sz="1600" dirty="0" smtClean="0">
                <a:solidFill>
                  <a:srgbClr val="000000"/>
                </a:solidFill>
              </a:rPr>
              <a:t>Урал</a:t>
            </a:r>
            <a:endParaRPr lang="ru-RU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97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82" name="Picture 2" descr="Трещины и дайки Суундук2-Осипов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4014788" cy="4868863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942083" name="Picture 3" descr="Трещины и дайки Суундук-Осипов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836613"/>
            <a:ext cx="4454525" cy="5940425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942084" name="Text Box 4"/>
          <p:cNvSpPr txBox="1">
            <a:spLocks noChangeArrowheads="1"/>
          </p:cNvSpPr>
          <p:nvPr/>
        </p:nvSpPr>
        <p:spPr bwMode="auto">
          <a:xfrm>
            <a:off x="3276600" y="284163"/>
            <a:ext cx="3167063" cy="687387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>
                <a:solidFill>
                  <a:srgbClr val="000000"/>
                </a:solidFill>
              </a:rPr>
              <a:t>L-</a:t>
            </a:r>
            <a:r>
              <a:rPr lang="ru-RU" sz="1600">
                <a:solidFill>
                  <a:srgbClr val="000000"/>
                </a:solidFill>
              </a:rPr>
              <a:t>трещины в лейкогранитах. Суундукский массив. Южный Урал</a:t>
            </a:r>
            <a:r>
              <a:rPr lang="en-US" sz="1600">
                <a:solidFill>
                  <a:srgbClr val="000000"/>
                </a:solidFill>
              </a:rPr>
              <a:t> (</a:t>
            </a:r>
            <a:r>
              <a:rPr lang="ru-RU" sz="1600">
                <a:solidFill>
                  <a:srgbClr val="000000"/>
                </a:solidFill>
              </a:rPr>
              <a:t>фото Т.А. Осиповой)</a:t>
            </a:r>
          </a:p>
        </p:txBody>
      </p:sp>
      <p:sp>
        <p:nvSpPr>
          <p:cNvPr id="942085" name="Text Box 5"/>
          <p:cNvSpPr txBox="1">
            <a:spLocks noChangeArrowheads="1"/>
          </p:cNvSpPr>
          <p:nvPr/>
        </p:nvSpPr>
        <p:spPr bwMode="auto">
          <a:xfrm>
            <a:off x="0" y="5157788"/>
            <a:ext cx="4427538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ru-RU" b="0">
                <a:solidFill>
                  <a:srgbClr val="000000"/>
                </a:solidFill>
              </a:rPr>
              <a:t>Прототектонические трещины формируются на протяжении всего времени остывания плутона, иногда пересекая и дайки первого этапа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986" name="Picture 2" descr="Ортау тм"/>
          <p:cNvPicPr>
            <a:picLocks noChangeAspect="1" noChangeArrowheads="1"/>
          </p:cNvPicPr>
          <p:nvPr/>
        </p:nvPicPr>
        <p:blipFill>
          <a:blip r:embed="rId3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1275"/>
            <a:ext cx="7092950" cy="38925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37987" name="Picture 3" descr="Майтас 20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554" y="3573016"/>
            <a:ext cx="6494950" cy="32403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37988" name="Text Box 4"/>
          <p:cNvSpPr txBox="1">
            <a:spLocks noChangeArrowheads="1"/>
          </p:cNvSpPr>
          <p:nvPr/>
        </p:nvSpPr>
        <p:spPr bwMode="auto">
          <a:xfrm>
            <a:off x="6372225" y="1628775"/>
            <a:ext cx="2519363" cy="882650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Система вертикальных меридиональных </a:t>
            </a:r>
            <a:r>
              <a:rPr lang="en-US" sz="1600">
                <a:solidFill>
                  <a:srgbClr val="000000"/>
                </a:solidFill>
              </a:rPr>
              <a:t>Q</a:t>
            </a:r>
            <a:r>
              <a:rPr lang="ru-RU" sz="1600">
                <a:solidFill>
                  <a:srgbClr val="000000"/>
                </a:solidFill>
              </a:rPr>
              <a:t>-трещин в массиве гранитов Ортау. </a:t>
            </a:r>
          </a:p>
          <a:p>
            <a:pPr algn="l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Центральный Казахстан.</a:t>
            </a:r>
          </a:p>
        </p:txBody>
      </p:sp>
      <p:sp>
        <p:nvSpPr>
          <p:cNvPr id="937989" name="Text Box 5"/>
          <p:cNvSpPr txBox="1">
            <a:spLocks noChangeArrowheads="1"/>
          </p:cNvSpPr>
          <p:nvPr/>
        </p:nvSpPr>
        <p:spPr bwMode="auto">
          <a:xfrm>
            <a:off x="107950" y="5949950"/>
            <a:ext cx="3600450" cy="711200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Система радиальных и концентрических трещин в массиве аляскитов Майтас. Центральный</a:t>
            </a:r>
            <a:r>
              <a:rPr lang="ru-RU" sz="1800">
                <a:solidFill>
                  <a:srgbClr val="000000"/>
                </a:solidFill>
              </a:rPr>
              <a:t> </a:t>
            </a:r>
            <a:r>
              <a:rPr lang="ru-RU" sz="1600">
                <a:solidFill>
                  <a:srgbClr val="000000"/>
                </a:solidFill>
              </a:rPr>
              <a:t>Казахстан. </a:t>
            </a:r>
          </a:p>
        </p:txBody>
      </p:sp>
      <p:sp>
        <p:nvSpPr>
          <p:cNvPr id="937990" name="Rectangle 6"/>
          <p:cNvSpPr>
            <a:spLocks noChangeArrowheads="1"/>
          </p:cNvSpPr>
          <p:nvPr/>
        </p:nvSpPr>
        <p:spPr bwMode="auto">
          <a:xfrm>
            <a:off x="0" y="4653136"/>
            <a:ext cx="2611437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1800" dirty="0">
                <a:solidFill>
                  <a:srgbClr val="000000"/>
                </a:solidFill>
              </a:rPr>
              <a:t>Тест №2 </a:t>
            </a:r>
            <a:r>
              <a:rPr lang="ru-RU" sz="1800" dirty="0">
                <a:solidFill>
                  <a:srgbClr val="000000"/>
                </a:solidFill>
                <a:sym typeface="Symbol" pitchFamily="18" charset="2"/>
              </a:rPr>
              <a:t></a:t>
            </a:r>
          </a:p>
          <a:p>
            <a:pPr>
              <a:lnSpc>
                <a:spcPct val="80000"/>
              </a:lnSpc>
            </a:pPr>
            <a:r>
              <a:rPr lang="ru-RU" sz="1800" dirty="0">
                <a:solidFill>
                  <a:srgbClr val="000000"/>
                </a:solidFill>
              </a:rPr>
              <a:t>Линейность вертикальна!</a:t>
            </a:r>
          </a:p>
          <a:p>
            <a:pPr>
              <a:lnSpc>
                <a:spcPct val="80000"/>
              </a:lnSpc>
            </a:pPr>
            <a:r>
              <a:rPr lang="ru-RU" sz="1800" dirty="0">
                <a:solidFill>
                  <a:srgbClr val="000000"/>
                </a:solidFill>
              </a:rPr>
              <a:t>Какие это трещины? </a:t>
            </a:r>
          </a:p>
        </p:txBody>
      </p:sp>
      <p:sp>
        <p:nvSpPr>
          <p:cNvPr id="937991" name="Rectangle 7"/>
          <p:cNvSpPr>
            <a:spLocks noChangeArrowheads="1"/>
          </p:cNvSpPr>
          <p:nvPr/>
        </p:nvSpPr>
        <p:spPr bwMode="auto">
          <a:xfrm>
            <a:off x="7199313" y="188913"/>
            <a:ext cx="1944687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1800">
                <a:solidFill>
                  <a:srgbClr val="000000"/>
                </a:solidFill>
                <a:sym typeface="Symbol" pitchFamily="18" charset="2"/>
              </a:rPr>
              <a:t> </a:t>
            </a:r>
            <a:r>
              <a:rPr lang="ru-RU" sz="1800">
                <a:solidFill>
                  <a:srgbClr val="000000"/>
                </a:solidFill>
              </a:rPr>
              <a:t>Тест №1 </a:t>
            </a:r>
          </a:p>
          <a:p>
            <a:pPr algn="l">
              <a:lnSpc>
                <a:spcPct val="80000"/>
              </a:lnSpc>
            </a:pPr>
            <a:r>
              <a:rPr lang="ru-RU" sz="1800">
                <a:solidFill>
                  <a:srgbClr val="000000"/>
                </a:solidFill>
              </a:rPr>
              <a:t>Как расположена линейность?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7990" grpId="0"/>
      <p:bldP spid="93799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92" name="Rectangle 68"/>
          <p:cNvSpPr>
            <a:spLocks noChangeArrowheads="1"/>
          </p:cNvSpPr>
          <p:nvPr/>
        </p:nvSpPr>
        <p:spPr bwMode="auto">
          <a:xfrm>
            <a:off x="107950" y="908050"/>
            <a:ext cx="8820150" cy="1368425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615459" name="Picture 35"/>
          <p:cNvPicPr>
            <a:picLocks noChangeAspect="1" noChangeArrowheads="1"/>
          </p:cNvPicPr>
          <p:nvPr/>
        </p:nvPicPr>
        <p:blipFill>
          <a:blip r:embed="rId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293938"/>
            <a:ext cx="8821738" cy="4489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615437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0" y="60325"/>
            <a:ext cx="9144000" cy="644525"/>
          </a:xfrm>
          <a:noFill/>
          <a:ln/>
        </p:spPr>
        <p:txBody>
          <a:bodyPr tIns="10800" bIns="10800" anchor="ctr">
            <a:spAutoFit/>
          </a:bodyPr>
          <a:lstStyle/>
          <a:p>
            <a:pPr marL="0" indent="0" algn="r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ru-RU" sz="24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Принципиальная схема строения </a:t>
            </a:r>
          </a:p>
          <a:p>
            <a:pPr marL="0" indent="0" algn="r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ru-RU" sz="24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аллохтонного плутона</a:t>
            </a:r>
          </a:p>
        </p:txBody>
      </p:sp>
      <p:sp>
        <p:nvSpPr>
          <p:cNvPr id="615477" name="AutoShape 53"/>
          <p:cNvSpPr>
            <a:spLocks/>
          </p:cNvSpPr>
          <p:nvPr/>
        </p:nvSpPr>
        <p:spPr bwMode="auto">
          <a:xfrm>
            <a:off x="7308850" y="1628775"/>
            <a:ext cx="1566863" cy="568325"/>
          </a:xfrm>
          <a:prstGeom prst="borderCallout3">
            <a:avLst>
              <a:gd name="adj1" fmla="val 18463"/>
              <a:gd name="adj2" fmla="val -4861"/>
              <a:gd name="adj3" fmla="val 18463"/>
              <a:gd name="adj4" fmla="val -51569"/>
              <a:gd name="adj5" fmla="val 258463"/>
              <a:gd name="adj6" fmla="val -51569"/>
              <a:gd name="adj7" fmla="val 538463"/>
              <a:gd name="adj8" fmla="val -5875"/>
            </a:avLst>
          </a:prstGeom>
          <a:solidFill>
            <a:srgbClr val="EAEAEA"/>
          </a:solidFill>
          <a:ln w="38100" algn="ctr">
            <a:solidFill>
              <a:srgbClr val="0033CC"/>
            </a:solidFill>
            <a:miter lim="800000"/>
            <a:headEnd/>
            <a:tailEnd type="stealth" w="lg" len="lg"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800">
                <a:solidFill>
                  <a:srgbClr val="000000"/>
                </a:solidFill>
              </a:rPr>
              <a:t>1 фаза – м/з диориты</a:t>
            </a:r>
          </a:p>
        </p:txBody>
      </p:sp>
      <p:sp>
        <p:nvSpPr>
          <p:cNvPr id="615481" name="AutoShape 57"/>
          <p:cNvSpPr>
            <a:spLocks/>
          </p:cNvSpPr>
          <p:nvPr/>
        </p:nvSpPr>
        <p:spPr bwMode="auto">
          <a:xfrm>
            <a:off x="4643438" y="1196975"/>
            <a:ext cx="4032250" cy="568325"/>
          </a:xfrm>
          <a:prstGeom prst="borderCallout3">
            <a:avLst>
              <a:gd name="adj1" fmla="val 20111"/>
              <a:gd name="adj2" fmla="val -1889"/>
              <a:gd name="adj3" fmla="val 20111"/>
              <a:gd name="adj4" fmla="val -12755"/>
              <a:gd name="adj5" fmla="val 291898"/>
              <a:gd name="adj6" fmla="val -12755"/>
              <a:gd name="adj7" fmla="val 608380"/>
              <a:gd name="adj8" fmla="val 29880"/>
            </a:avLst>
          </a:prstGeom>
          <a:solidFill>
            <a:srgbClr val="EAEAEA"/>
          </a:solidFill>
          <a:ln w="38100" algn="ctr">
            <a:solidFill>
              <a:srgbClr val="0033CC"/>
            </a:solidFill>
            <a:miter lim="800000"/>
            <a:headEnd/>
            <a:tailEnd type="stealth" w="lg" len="lg"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800">
                <a:solidFill>
                  <a:srgbClr val="000000"/>
                </a:solidFill>
              </a:rPr>
              <a:t>2 фаза – с/з гранодиориты </a:t>
            </a:r>
          </a:p>
          <a:p>
            <a:pPr algn="ctr">
              <a:lnSpc>
                <a:spcPct val="80000"/>
              </a:lnSpc>
            </a:pPr>
            <a:r>
              <a:rPr lang="ru-RU" sz="1800">
                <a:solidFill>
                  <a:srgbClr val="000000"/>
                </a:solidFill>
              </a:rPr>
              <a:t>(</a:t>
            </a:r>
            <a:r>
              <a:rPr lang="ru-RU" sz="1800">
                <a:solidFill>
                  <a:srgbClr val="000000"/>
                </a:solidFill>
                <a:sym typeface="Symbol" pitchFamily="18" charset="2"/>
              </a:rPr>
              <a:t> </a:t>
            </a:r>
            <a:r>
              <a:rPr lang="ru-RU" sz="1800">
                <a:solidFill>
                  <a:srgbClr val="000000"/>
                </a:solidFill>
              </a:rPr>
              <a:t>фация с/з кварцевых диоритов)</a:t>
            </a:r>
          </a:p>
        </p:txBody>
      </p:sp>
      <p:sp>
        <p:nvSpPr>
          <p:cNvPr id="615482" name="AutoShape 58"/>
          <p:cNvSpPr>
            <a:spLocks/>
          </p:cNvSpPr>
          <p:nvPr/>
        </p:nvSpPr>
        <p:spPr bwMode="auto">
          <a:xfrm>
            <a:off x="4859338" y="1412875"/>
            <a:ext cx="2808287" cy="568325"/>
          </a:xfrm>
          <a:prstGeom prst="borderCallout3">
            <a:avLst>
              <a:gd name="adj1" fmla="val 20111"/>
              <a:gd name="adj2" fmla="val -2713"/>
              <a:gd name="adj3" fmla="val 20111"/>
              <a:gd name="adj4" fmla="val -11079"/>
              <a:gd name="adj5" fmla="val 372065"/>
              <a:gd name="adj6" fmla="val -11079"/>
              <a:gd name="adj7" fmla="val 690782"/>
              <a:gd name="adj8" fmla="val 22157"/>
            </a:avLst>
          </a:prstGeom>
          <a:solidFill>
            <a:srgbClr val="EAEAEA"/>
          </a:solidFill>
          <a:ln w="38100" algn="ctr">
            <a:solidFill>
              <a:srgbClr val="0033CC"/>
            </a:solidFill>
            <a:miter lim="800000"/>
            <a:headEnd/>
            <a:tailEnd type="stealth" w="lg" len="lg"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800">
                <a:solidFill>
                  <a:srgbClr val="000000"/>
                </a:solidFill>
              </a:rPr>
              <a:t>2 фаза – доп. интрузив </a:t>
            </a:r>
          </a:p>
          <a:p>
            <a:pPr algn="ctr">
              <a:lnSpc>
                <a:spcPct val="80000"/>
              </a:lnSpc>
            </a:pPr>
            <a:r>
              <a:rPr lang="ru-RU" sz="1800">
                <a:solidFill>
                  <a:srgbClr val="000000"/>
                </a:solidFill>
              </a:rPr>
              <a:t>м/з гранодиоритов</a:t>
            </a:r>
          </a:p>
        </p:txBody>
      </p:sp>
      <p:sp>
        <p:nvSpPr>
          <p:cNvPr id="615483" name="AutoShape 59"/>
          <p:cNvSpPr>
            <a:spLocks/>
          </p:cNvSpPr>
          <p:nvPr/>
        </p:nvSpPr>
        <p:spPr bwMode="auto">
          <a:xfrm>
            <a:off x="5364163" y="1246188"/>
            <a:ext cx="2808287" cy="568325"/>
          </a:xfrm>
          <a:prstGeom prst="borderCallout3">
            <a:avLst>
              <a:gd name="adj1" fmla="val 20111"/>
              <a:gd name="adj2" fmla="val -2713"/>
              <a:gd name="adj3" fmla="val 20111"/>
              <a:gd name="adj4" fmla="val -21426"/>
              <a:gd name="adj5" fmla="val 111454"/>
              <a:gd name="adj6" fmla="val -21426"/>
              <a:gd name="adj7" fmla="val 448324"/>
              <a:gd name="adj8" fmla="val -3676"/>
            </a:avLst>
          </a:prstGeom>
          <a:solidFill>
            <a:srgbClr val="EAEAEA"/>
          </a:solidFill>
          <a:ln w="38100" algn="ctr">
            <a:solidFill>
              <a:srgbClr val="0033CC"/>
            </a:solidFill>
            <a:miter lim="800000"/>
            <a:headEnd/>
            <a:tailEnd type="stealth" w="lg" len="lg"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800">
                <a:solidFill>
                  <a:srgbClr val="000000"/>
                </a:solidFill>
              </a:rPr>
              <a:t>2 фаза – дайки 1 этапа (гранодиорит-порфиры)</a:t>
            </a:r>
          </a:p>
        </p:txBody>
      </p:sp>
      <p:sp>
        <p:nvSpPr>
          <p:cNvPr id="615485" name="AutoShape 61"/>
          <p:cNvSpPr>
            <a:spLocks/>
          </p:cNvSpPr>
          <p:nvPr/>
        </p:nvSpPr>
        <p:spPr bwMode="auto">
          <a:xfrm>
            <a:off x="1368425" y="979488"/>
            <a:ext cx="2808288" cy="679450"/>
          </a:xfrm>
          <a:prstGeom prst="borderCallout3">
            <a:avLst>
              <a:gd name="adj1" fmla="val 16824"/>
              <a:gd name="adj2" fmla="val -2713"/>
              <a:gd name="adj3" fmla="val 16824"/>
              <a:gd name="adj4" fmla="val -12380"/>
              <a:gd name="adj5" fmla="val 136449"/>
              <a:gd name="adj6" fmla="val -12380"/>
              <a:gd name="adj7" fmla="val 578273"/>
              <a:gd name="adj8" fmla="val 77782"/>
            </a:avLst>
          </a:prstGeom>
          <a:solidFill>
            <a:srgbClr val="DDDDDD"/>
          </a:solidFill>
          <a:ln w="38100" algn="ctr">
            <a:solidFill>
              <a:srgbClr val="0033CC"/>
            </a:solidFill>
            <a:miter lim="800000"/>
            <a:headEnd type="none" w="lg" len="lg"/>
            <a:tailEnd type="stealth" w="lg" len="lg"/>
          </a:ln>
          <a:effectLst/>
        </p:spPr>
        <p:txBody>
          <a:bodyPr>
            <a:spAutoFit/>
          </a:bodyPr>
          <a:lstStyle/>
          <a:p>
            <a:pPr algn="l"/>
            <a:r>
              <a:rPr lang="ru-RU" sz="1800">
                <a:solidFill>
                  <a:srgbClr val="000000"/>
                </a:solidFill>
              </a:rPr>
              <a:t>3 фаза – к/з граниты </a:t>
            </a:r>
          </a:p>
          <a:p>
            <a:pPr algn="l"/>
            <a:r>
              <a:rPr lang="ru-RU" sz="1800">
                <a:solidFill>
                  <a:srgbClr val="000000"/>
                </a:solidFill>
              </a:rPr>
              <a:t>(</a:t>
            </a:r>
            <a:r>
              <a:rPr lang="ru-RU" sz="1800">
                <a:solidFill>
                  <a:srgbClr val="000000"/>
                </a:solidFill>
                <a:sym typeface="Symbol" pitchFamily="18" charset="2"/>
              </a:rPr>
              <a:t></a:t>
            </a:r>
            <a:r>
              <a:rPr lang="ru-RU" sz="1800">
                <a:solidFill>
                  <a:srgbClr val="000000"/>
                </a:solidFill>
              </a:rPr>
              <a:t> фация – м/з гранитов)</a:t>
            </a:r>
          </a:p>
        </p:txBody>
      </p:sp>
      <p:sp>
        <p:nvSpPr>
          <p:cNvPr id="615486" name="AutoShape 62"/>
          <p:cNvSpPr>
            <a:spLocks/>
          </p:cNvSpPr>
          <p:nvPr/>
        </p:nvSpPr>
        <p:spPr bwMode="auto">
          <a:xfrm>
            <a:off x="1835150" y="981075"/>
            <a:ext cx="2736850" cy="568325"/>
          </a:xfrm>
          <a:prstGeom prst="borderCallout3">
            <a:avLst>
              <a:gd name="adj1" fmla="val 20111"/>
              <a:gd name="adj2" fmla="val -2782"/>
              <a:gd name="adj3" fmla="val 20111"/>
              <a:gd name="adj4" fmla="val -18852"/>
              <a:gd name="adj5" fmla="val 123741"/>
              <a:gd name="adj6" fmla="val -18852"/>
              <a:gd name="adj7" fmla="val 506144"/>
              <a:gd name="adj8" fmla="val 95477"/>
            </a:avLst>
          </a:prstGeom>
          <a:solidFill>
            <a:srgbClr val="EAEAEA"/>
          </a:solidFill>
          <a:ln w="38100" algn="ctr">
            <a:solidFill>
              <a:srgbClr val="0033CC"/>
            </a:solidFill>
            <a:miter lim="800000"/>
            <a:headEnd/>
            <a:tailEnd type="stealth" w="lg" len="lg"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800">
                <a:solidFill>
                  <a:srgbClr val="000000"/>
                </a:solidFill>
              </a:rPr>
              <a:t>3 фаза – доп. интрузив м/з гранитов</a:t>
            </a:r>
          </a:p>
        </p:txBody>
      </p:sp>
      <p:sp>
        <p:nvSpPr>
          <p:cNvPr id="615487" name="AutoShape 63"/>
          <p:cNvSpPr>
            <a:spLocks/>
          </p:cNvSpPr>
          <p:nvPr/>
        </p:nvSpPr>
        <p:spPr bwMode="auto">
          <a:xfrm>
            <a:off x="1619250" y="981075"/>
            <a:ext cx="2736850" cy="679450"/>
          </a:xfrm>
          <a:prstGeom prst="borderCallout3">
            <a:avLst>
              <a:gd name="adj1" fmla="val 16824"/>
              <a:gd name="adj2" fmla="val -2782"/>
              <a:gd name="adj3" fmla="val 16824"/>
              <a:gd name="adj4" fmla="val -16880"/>
              <a:gd name="adj5" fmla="val 113551"/>
              <a:gd name="adj6" fmla="val -16880"/>
              <a:gd name="adj7" fmla="val 470796"/>
              <a:gd name="adj8" fmla="val 79639"/>
            </a:avLst>
          </a:prstGeom>
          <a:solidFill>
            <a:srgbClr val="EAEAEA"/>
          </a:solidFill>
          <a:ln w="38100" algn="ctr">
            <a:solidFill>
              <a:srgbClr val="0033CC"/>
            </a:solidFill>
            <a:miter lim="800000"/>
            <a:headEnd type="none" w="lg" len="lg"/>
            <a:tailEnd type="stealth" w="lg" len="lg"/>
          </a:ln>
          <a:effectLst/>
        </p:spPr>
        <p:txBody>
          <a:bodyPr>
            <a:spAutoFit/>
          </a:bodyPr>
          <a:lstStyle/>
          <a:p>
            <a:pPr algn="l"/>
            <a:r>
              <a:rPr lang="ru-RU" sz="1800">
                <a:solidFill>
                  <a:srgbClr val="000000"/>
                </a:solidFill>
              </a:rPr>
              <a:t>3 фаза – дайки 1 этапа (аплиты, пегматиты)</a:t>
            </a:r>
          </a:p>
        </p:txBody>
      </p:sp>
      <p:sp>
        <p:nvSpPr>
          <p:cNvPr id="615488" name="AutoShape 64"/>
          <p:cNvSpPr>
            <a:spLocks/>
          </p:cNvSpPr>
          <p:nvPr/>
        </p:nvSpPr>
        <p:spPr bwMode="auto">
          <a:xfrm>
            <a:off x="1042988" y="1196975"/>
            <a:ext cx="4591050" cy="679450"/>
          </a:xfrm>
          <a:prstGeom prst="borderCallout3">
            <a:avLst>
              <a:gd name="adj1" fmla="val 16824"/>
              <a:gd name="adj2" fmla="val -1662"/>
              <a:gd name="adj3" fmla="val 16824"/>
              <a:gd name="adj4" fmla="val -16699"/>
              <a:gd name="adj5" fmla="val 98597"/>
              <a:gd name="adj6" fmla="val -16699"/>
              <a:gd name="adj7" fmla="val 398130"/>
              <a:gd name="adj8" fmla="val 11167"/>
            </a:avLst>
          </a:prstGeom>
          <a:solidFill>
            <a:srgbClr val="EAEAEA"/>
          </a:solidFill>
          <a:ln w="38100" algn="ctr">
            <a:solidFill>
              <a:srgbClr val="0033CC"/>
            </a:solidFill>
            <a:miter lim="800000"/>
            <a:headEnd type="none" w="lg" len="lg"/>
            <a:tailEnd type="stealth" w="lg" len="lg"/>
          </a:ln>
          <a:effectLst/>
        </p:spPr>
        <p:txBody>
          <a:bodyPr>
            <a:spAutoFit/>
          </a:bodyPr>
          <a:lstStyle/>
          <a:p>
            <a:pPr algn="l"/>
            <a:r>
              <a:rPr lang="ru-RU" sz="1800">
                <a:solidFill>
                  <a:srgbClr val="000000"/>
                </a:solidFill>
              </a:rPr>
              <a:t>4 фаза (дайки 2 этапа, или "дайки глубинного происхождения") – гранит-порфиры</a:t>
            </a:r>
          </a:p>
        </p:txBody>
      </p:sp>
      <p:sp>
        <p:nvSpPr>
          <p:cNvPr id="615489" name="AutoShape 65"/>
          <p:cNvSpPr>
            <a:spLocks/>
          </p:cNvSpPr>
          <p:nvPr/>
        </p:nvSpPr>
        <p:spPr bwMode="auto">
          <a:xfrm>
            <a:off x="827088" y="1196975"/>
            <a:ext cx="3905250" cy="679450"/>
          </a:xfrm>
          <a:prstGeom prst="borderCallout3">
            <a:avLst>
              <a:gd name="adj1" fmla="val 16824"/>
              <a:gd name="adj2" fmla="val -1949"/>
              <a:gd name="adj3" fmla="val 16824"/>
              <a:gd name="adj4" fmla="val -10204"/>
              <a:gd name="adj5" fmla="val 79440"/>
              <a:gd name="adj6" fmla="val -10204"/>
              <a:gd name="adj7" fmla="val 309111"/>
              <a:gd name="adj8" fmla="val 28375"/>
            </a:avLst>
          </a:prstGeom>
          <a:solidFill>
            <a:srgbClr val="EAEAEA"/>
          </a:solidFill>
          <a:ln w="38100" algn="ctr">
            <a:solidFill>
              <a:srgbClr val="0033CC"/>
            </a:solidFill>
            <a:miter lim="800000"/>
            <a:headEnd type="none" w="lg" len="lg"/>
            <a:tailEnd type="stealth" w="lg" len="lg"/>
          </a:ln>
          <a:effectLst/>
        </p:spPr>
        <p:txBody>
          <a:bodyPr>
            <a:spAutoFit/>
          </a:bodyPr>
          <a:lstStyle/>
          <a:p>
            <a:pPr algn="l"/>
            <a:r>
              <a:rPr lang="ru-RU" sz="1800">
                <a:solidFill>
                  <a:srgbClr val="000000"/>
                </a:solidFill>
              </a:rPr>
              <a:t>4 фаза (дайки 2 этапа) – микродиориты и диорит-порфириты</a:t>
            </a:r>
          </a:p>
        </p:txBody>
      </p:sp>
      <p:sp>
        <p:nvSpPr>
          <p:cNvPr id="615490" name="AutoShape 66"/>
          <p:cNvSpPr>
            <a:spLocks/>
          </p:cNvSpPr>
          <p:nvPr/>
        </p:nvSpPr>
        <p:spPr bwMode="auto">
          <a:xfrm>
            <a:off x="684213" y="1125538"/>
            <a:ext cx="2468562" cy="679450"/>
          </a:xfrm>
          <a:prstGeom prst="borderCallout3">
            <a:avLst>
              <a:gd name="adj1" fmla="val 16824"/>
              <a:gd name="adj2" fmla="val -3088"/>
              <a:gd name="adj3" fmla="val 16824"/>
              <a:gd name="adj4" fmla="val -19935"/>
              <a:gd name="adj5" fmla="val 92991"/>
              <a:gd name="adj6" fmla="val -19935"/>
              <a:gd name="adj7" fmla="val 371028"/>
              <a:gd name="adj8" fmla="val 43023"/>
            </a:avLst>
          </a:prstGeom>
          <a:solidFill>
            <a:srgbClr val="EAEAEA"/>
          </a:solidFill>
          <a:ln w="38100" algn="ctr">
            <a:solidFill>
              <a:srgbClr val="0033CC"/>
            </a:solidFill>
            <a:miter lim="800000"/>
            <a:headEnd type="none" w="lg" len="lg"/>
            <a:tailEnd type="stealth" w="lg" len="lg"/>
          </a:ln>
          <a:effectLst/>
        </p:spPr>
        <p:txBody>
          <a:bodyPr>
            <a:spAutoFit/>
          </a:bodyPr>
          <a:lstStyle/>
          <a:p>
            <a:pPr algn="l"/>
            <a:r>
              <a:rPr lang="ru-RU" sz="1800">
                <a:solidFill>
                  <a:srgbClr val="000000"/>
                </a:solidFill>
              </a:rPr>
              <a:t>4 фаза (дайки 2 этапа) – габбро-порфириты</a:t>
            </a:r>
          </a:p>
        </p:txBody>
      </p:sp>
      <p:sp>
        <p:nvSpPr>
          <p:cNvPr id="615493" name="Text Box 69"/>
          <p:cNvSpPr txBox="1">
            <a:spLocks noChangeArrowheads="1"/>
          </p:cNvSpPr>
          <p:nvPr/>
        </p:nvSpPr>
        <p:spPr bwMode="auto">
          <a:xfrm>
            <a:off x="1258888" y="1268413"/>
            <a:ext cx="66563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sz="2800" b="0">
                <a:solidFill>
                  <a:srgbClr val="000000"/>
                </a:solidFill>
                <a:latin typeface="Arial Black" pitchFamily="34" charset="0"/>
              </a:rPr>
              <a:t>Последовательность внедрения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477" grpId="0" animBg="1"/>
      <p:bldP spid="615481" grpId="0" animBg="1"/>
      <p:bldP spid="615482" grpId="0" animBg="1"/>
      <p:bldP spid="615483" grpId="0" animBg="1"/>
      <p:bldP spid="615485" grpId="0" animBg="1"/>
      <p:bldP spid="615486" grpId="0" animBg="1"/>
      <p:bldP spid="615487" grpId="0" animBg="1"/>
      <p:bldP spid="615488" grpId="0" animBg="1"/>
      <p:bldP spid="615489" grpId="0" animBg="1"/>
      <p:bldP spid="615490" grpId="0" animBg="1"/>
      <p:bldP spid="61549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56739"/>
            <a:ext cx="7380884" cy="37566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829446" name="Text Box 6"/>
          <p:cNvSpPr txBox="1">
            <a:spLocks noChangeArrowheads="1"/>
          </p:cNvSpPr>
          <p:nvPr/>
        </p:nvSpPr>
        <p:spPr bwMode="auto">
          <a:xfrm>
            <a:off x="0" y="1916113"/>
            <a:ext cx="9144000" cy="8969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b="0" dirty="0">
                <a:solidFill>
                  <a:srgbClr val="000000"/>
                </a:solidFill>
              </a:rPr>
              <a:t>Дайки 1 этапа обычно не выходят за пределы массива, а дайки  2 этапа широко распространены и во вмещающих породах! Вместе с тем, отнесение конкретных тел к дайкам 2 этапа данного комплекса часто бывает плохо доказуемо.</a:t>
            </a:r>
          </a:p>
        </p:txBody>
      </p:sp>
      <p:sp>
        <p:nvSpPr>
          <p:cNvPr id="829447" name="Text Box 7"/>
          <p:cNvSpPr txBox="1">
            <a:spLocks noChangeArrowheads="1"/>
          </p:cNvSpPr>
          <p:nvPr/>
        </p:nvSpPr>
        <p:spPr bwMode="auto">
          <a:xfrm>
            <a:off x="0" y="981075"/>
            <a:ext cx="9144000" cy="896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b="0" dirty="0">
                <a:solidFill>
                  <a:srgbClr val="000000"/>
                </a:solidFill>
              </a:rPr>
              <a:t>Последовательность внедрения главных фаз, как правило – </a:t>
            </a:r>
          </a:p>
          <a:p>
            <a:pPr algn="l">
              <a:lnSpc>
                <a:spcPct val="80000"/>
              </a:lnSpc>
            </a:pPr>
            <a:r>
              <a:rPr lang="ru-RU" dirty="0" err="1">
                <a:solidFill>
                  <a:srgbClr val="000000"/>
                </a:solidFill>
              </a:rPr>
              <a:t>гомодромная</a:t>
            </a:r>
            <a:r>
              <a:rPr lang="ru-RU" b="0" dirty="0">
                <a:solidFill>
                  <a:srgbClr val="000000"/>
                </a:solidFill>
              </a:rPr>
              <a:t> (от основных пород к кислым), а даек глубинного </a:t>
            </a:r>
          </a:p>
          <a:p>
            <a:pPr algn="l">
              <a:lnSpc>
                <a:spcPct val="80000"/>
              </a:lnSpc>
            </a:pPr>
            <a:r>
              <a:rPr lang="ru-RU" b="0" dirty="0">
                <a:solidFill>
                  <a:srgbClr val="000000"/>
                </a:solidFill>
              </a:rPr>
              <a:t>происхождения – </a:t>
            </a:r>
            <a:r>
              <a:rPr lang="ru-RU" dirty="0" err="1">
                <a:solidFill>
                  <a:srgbClr val="000000"/>
                </a:solidFill>
              </a:rPr>
              <a:t>антидромная</a:t>
            </a:r>
            <a:r>
              <a:rPr lang="ru-RU" b="0" dirty="0">
                <a:solidFill>
                  <a:srgbClr val="000000"/>
                </a:solidFill>
              </a:rPr>
              <a:t> (от кислых пород к основным)!</a:t>
            </a:r>
          </a:p>
        </p:txBody>
      </p:sp>
      <p:sp>
        <p:nvSpPr>
          <p:cNvPr id="829449" name="Text Box 9"/>
          <p:cNvSpPr txBox="1">
            <a:spLocks noChangeArrowheads="1"/>
          </p:cNvSpPr>
          <p:nvPr/>
        </p:nvSpPr>
        <p:spPr bwMode="auto">
          <a:xfrm>
            <a:off x="0" y="44450"/>
            <a:ext cx="8964613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b="0">
                <a:solidFill>
                  <a:srgbClr val="000000"/>
                </a:solidFill>
              </a:rPr>
              <a:t>Нарисованная схема – не эталон, а некое обобщение для наиболее часто встречающихся случаев. Строение конкретных массивов может быть  и существенно более сложным и гораздо более простым.</a:t>
            </a:r>
          </a:p>
        </p:txBody>
      </p:sp>
      <p:sp>
        <p:nvSpPr>
          <p:cNvPr id="829451" name="Text Box 11"/>
          <p:cNvSpPr txBox="1">
            <a:spLocks noChangeArrowheads="1"/>
          </p:cNvSpPr>
          <p:nvPr/>
        </p:nvSpPr>
        <p:spPr bwMode="auto">
          <a:xfrm>
            <a:off x="0" y="3861048"/>
            <a:ext cx="2555330" cy="1477328"/>
          </a:xfrm>
          <a:prstGeom prst="rect">
            <a:avLst/>
          </a:prstGeom>
          <a:solidFill>
            <a:srgbClr val="EAEAEA"/>
          </a:solidFill>
          <a:ln w="38100" cmpd="dbl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000" b="0" dirty="0">
                <a:solidFill>
                  <a:srgbClr val="C00000"/>
                </a:solidFill>
                <a:latin typeface="Arial Black" pitchFamily="34" charset="0"/>
              </a:rPr>
              <a:t>NB!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</a:rPr>
              <a:t>Последовательность внедрения главных фаз в массивах щелочных пород бывает </a:t>
            </a:r>
            <a:r>
              <a:rPr lang="ru-RU" sz="2000" dirty="0" err="1">
                <a:solidFill>
                  <a:srgbClr val="000000"/>
                </a:solidFill>
              </a:rPr>
              <a:t>антидромной</a:t>
            </a:r>
            <a:r>
              <a:rPr lang="ru-RU" sz="2000" dirty="0">
                <a:solidFill>
                  <a:srgbClr val="000000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716463" y="68263"/>
            <a:ext cx="4427537" cy="644525"/>
          </a:xfrm>
          <a:noFill/>
          <a:ln/>
        </p:spPr>
        <p:txBody>
          <a:bodyPr tIns="10800" bIns="10800"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sz="24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Морфологические типы </a:t>
            </a:r>
            <a:br>
              <a:rPr lang="ru-RU" sz="24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4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аллохтонных интрузивов</a:t>
            </a:r>
          </a:p>
        </p:txBody>
      </p:sp>
      <p:sp>
        <p:nvSpPr>
          <p:cNvPr id="75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5875" y="1597025"/>
            <a:ext cx="4356100" cy="4352925"/>
          </a:xfrm>
          <a:noFill/>
        </p:spPr>
        <p:txBody>
          <a:bodyPr>
            <a:spAutoFit/>
          </a:bodyPr>
          <a:lstStyle/>
          <a:p>
            <a:pPr algn="just">
              <a:lnSpc>
                <a:spcPct val="85000"/>
              </a:lnSpc>
              <a:spcBef>
                <a:spcPct val="50000"/>
              </a:spcBef>
            </a:pPr>
            <a:r>
              <a:rPr lang="ru-RU" sz="2200" b="1">
                <a:solidFill>
                  <a:srgbClr val="000000"/>
                </a:solidFill>
                <a:effectLst/>
              </a:rPr>
              <a:t>Батолиты</a:t>
            </a:r>
            <a:endParaRPr lang="ru-RU" sz="2200">
              <a:solidFill>
                <a:srgbClr val="000000"/>
              </a:solidFill>
              <a:effectLst/>
              <a:latin typeface="Arial Black" pitchFamily="34" charset="0"/>
            </a:endParaRPr>
          </a:p>
          <a:p>
            <a:pPr algn="just">
              <a:lnSpc>
                <a:spcPct val="85000"/>
              </a:lnSpc>
              <a:spcBef>
                <a:spcPct val="50000"/>
              </a:spcBef>
            </a:pPr>
            <a:r>
              <a:rPr lang="ru-RU" sz="2200" b="1">
                <a:solidFill>
                  <a:srgbClr val="000000"/>
                </a:solidFill>
                <a:effectLst/>
              </a:rPr>
              <a:t>Штоки</a:t>
            </a:r>
            <a:r>
              <a:rPr lang="ru-RU" sz="2200">
                <a:solidFill>
                  <a:srgbClr val="000000"/>
                </a:solidFill>
                <a:effectLst/>
                <a:latin typeface="Arial Narrow" pitchFamily="34" charset="0"/>
              </a:rPr>
              <a:t> </a:t>
            </a:r>
          </a:p>
          <a:p>
            <a:pPr algn="just">
              <a:lnSpc>
                <a:spcPct val="85000"/>
              </a:lnSpc>
              <a:spcBef>
                <a:spcPct val="50000"/>
              </a:spcBef>
            </a:pPr>
            <a:r>
              <a:rPr lang="ru-RU" sz="2200" b="1">
                <a:solidFill>
                  <a:srgbClr val="000000"/>
                </a:solidFill>
                <a:effectLst/>
              </a:rPr>
              <a:t>Линейные интрузивы</a:t>
            </a:r>
            <a:endParaRPr lang="ru-RU" sz="2200">
              <a:solidFill>
                <a:srgbClr val="000000"/>
              </a:solidFill>
              <a:effectLst/>
              <a:latin typeface="Arial Black" pitchFamily="34" charset="0"/>
            </a:endParaRPr>
          </a:p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ru-RU" sz="2200" b="1">
                <a:solidFill>
                  <a:srgbClr val="000000"/>
                </a:solidFill>
                <a:effectLst/>
              </a:rPr>
              <a:t>Лакколиты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ru-RU" sz="2200" b="1">
                <a:solidFill>
                  <a:srgbClr val="000000"/>
                </a:solidFill>
                <a:effectLst/>
              </a:rPr>
              <a:t>Лополиты</a:t>
            </a:r>
            <a:r>
              <a:rPr lang="ru-RU" sz="2200">
                <a:solidFill>
                  <a:srgbClr val="000000"/>
                </a:solidFill>
                <a:effectLst/>
                <a:latin typeface="Arial Narrow" pitchFamily="34" charset="0"/>
              </a:rPr>
              <a:t> 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ru-RU" sz="2200" b="1">
                <a:solidFill>
                  <a:srgbClr val="000000"/>
                </a:solidFill>
                <a:effectLst/>
              </a:rPr>
              <a:t>Факолиты</a:t>
            </a:r>
            <a:endParaRPr lang="ru-RU" sz="2200">
              <a:solidFill>
                <a:srgbClr val="000000"/>
              </a:solidFill>
              <a:effectLst/>
              <a:latin typeface="Arial Narrow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ru-RU" sz="2200" b="1">
                <a:solidFill>
                  <a:srgbClr val="000000"/>
                </a:solidFill>
                <a:effectLst/>
              </a:rPr>
              <a:t>Магматические</a:t>
            </a:r>
            <a:r>
              <a:rPr lang="ru-RU" sz="2200">
                <a:solidFill>
                  <a:srgbClr val="000000"/>
                </a:solidFill>
                <a:effectLst/>
                <a:latin typeface="Arial Black" pitchFamily="34" charset="0"/>
              </a:rPr>
              <a:t> </a:t>
            </a:r>
            <a:r>
              <a:rPr lang="ru-RU" sz="2200" b="1">
                <a:solidFill>
                  <a:srgbClr val="000000"/>
                </a:solidFill>
                <a:effectLst/>
              </a:rPr>
              <a:t>диапиры</a:t>
            </a:r>
            <a:endParaRPr lang="ru-RU" sz="2200">
              <a:solidFill>
                <a:srgbClr val="000000"/>
              </a:solidFill>
              <a:effectLst/>
              <a:latin typeface="Arial Narrow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ru-RU" sz="2200" b="1">
                <a:solidFill>
                  <a:srgbClr val="000000"/>
                </a:solidFill>
                <a:effectLst/>
              </a:rPr>
              <a:t>Дайки</a:t>
            </a:r>
            <a:r>
              <a:rPr lang="ru-RU" sz="2200">
                <a:solidFill>
                  <a:srgbClr val="000000"/>
                </a:solidFill>
                <a:effectLst/>
                <a:latin typeface="Arial Narrow" pitchFamily="34" charset="0"/>
              </a:rPr>
              <a:t>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ru-RU" sz="2200" b="1">
                <a:solidFill>
                  <a:srgbClr val="000000"/>
                </a:solidFill>
                <a:effectLst/>
              </a:rPr>
              <a:t>Силлы</a:t>
            </a:r>
            <a:endParaRPr lang="ru-RU" sz="2200">
              <a:solidFill>
                <a:srgbClr val="000000"/>
              </a:solidFill>
              <a:effectLst/>
              <a:latin typeface="Arial Narrow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ru-RU" sz="2200" b="1">
                <a:solidFill>
                  <a:srgbClr val="000000"/>
                </a:solidFill>
                <a:effectLst/>
              </a:rPr>
              <a:t>Гарполиты</a:t>
            </a:r>
            <a:endParaRPr lang="ru-RU" sz="2200">
              <a:solidFill>
                <a:srgbClr val="000000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3921"/>
            <a:ext cx="4356100" cy="4321183"/>
          </a:xfrm>
          <a:noFill/>
        </p:spPr>
        <p:txBody>
          <a:bodyPr>
            <a:spAutoFit/>
          </a:bodyPr>
          <a:lstStyle/>
          <a:p>
            <a:pPr marL="0" indent="0">
              <a:lnSpc>
                <a:spcPct val="75000"/>
              </a:lnSpc>
              <a:spcBef>
                <a:spcPct val="30000"/>
              </a:spcBef>
              <a:buNone/>
            </a:pPr>
            <a:r>
              <a:rPr lang="ru-RU" sz="2200" b="1" dirty="0">
                <a:solidFill>
                  <a:srgbClr val="000000"/>
                </a:solidFill>
                <a:effectLst/>
              </a:rPr>
              <a:t>Батолиты</a:t>
            </a: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 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(</a:t>
            </a:r>
            <a:r>
              <a:rPr lang="ru-RU" sz="2400" b="1" i="1" dirty="0" err="1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batholith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) – </a:t>
            </a: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крупные массивы площадью более 100 км</a:t>
            </a:r>
            <a:r>
              <a:rPr lang="ru-RU" sz="2200" b="1" baseline="30000" dirty="0">
                <a:solidFill>
                  <a:srgbClr val="000000"/>
                </a:solidFill>
                <a:effectLst/>
                <a:latin typeface="Arial Narrow" pitchFamily="34" charset="0"/>
              </a:rPr>
              <a:t>2</a:t>
            </a: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, сложенные, как правило, гранитами и </a:t>
            </a:r>
            <a:r>
              <a:rPr lang="ru-RU" sz="2200" dirty="0" err="1">
                <a:solidFill>
                  <a:srgbClr val="000000"/>
                </a:solidFill>
                <a:effectLst/>
                <a:latin typeface="Arial Narrow" pitchFamily="34" charset="0"/>
              </a:rPr>
              <a:t>гранодиоритами</a:t>
            </a: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. Контакты всегда секущие. </a:t>
            </a:r>
          </a:p>
          <a:p>
            <a:pPr marL="0" indent="0">
              <a:lnSpc>
                <a:spcPct val="75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Ранее батолиты представлялись </a:t>
            </a:r>
            <a:r>
              <a:rPr lang="ru-RU" sz="2200" dirty="0" err="1">
                <a:solidFill>
                  <a:srgbClr val="000000"/>
                </a:solidFill>
                <a:effectLst/>
                <a:latin typeface="Arial Narrow" pitchFamily="34" charset="0"/>
              </a:rPr>
              <a:t>бескорневыми</a:t>
            </a: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 телами, уходящими        на большую глубину. </a:t>
            </a:r>
          </a:p>
          <a:p>
            <a:pPr marL="0" indent="0">
              <a:lnSpc>
                <a:spcPct val="75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На самом деле форма батолитов в разрезе напоминает язык, поскольку практически всегда они имеют четко выраженную "подошву". </a:t>
            </a:r>
          </a:p>
          <a:p>
            <a:pPr marL="0" indent="0">
              <a:lnSpc>
                <a:spcPct val="75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Нижняя граница батолитов изучается либо геофизическими методами,       либо по данным бурения.</a:t>
            </a:r>
          </a:p>
        </p:txBody>
      </p:sp>
      <p:pic>
        <p:nvPicPr>
          <p:cNvPr id="757764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71438"/>
            <a:ext cx="4505325" cy="6286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757767" name="Text Box 7"/>
          <p:cNvSpPr txBox="1">
            <a:spLocks noChangeArrowheads="1"/>
          </p:cNvSpPr>
          <p:nvPr/>
        </p:nvSpPr>
        <p:spPr bwMode="auto">
          <a:xfrm>
            <a:off x="2987675" y="4125913"/>
            <a:ext cx="2663825" cy="815975"/>
          </a:xfrm>
          <a:prstGeom prst="rect">
            <a:avLst/>
          </a:prstGeom>
          <a:solidFill>
            <a:srgbClr val="EAEAEA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Чесменский лейкогранитовый батолит. Южный Урал. </a:t>
            </a:r>
          </a:p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Размеры 30×15 км, </a:t>
            </a:r>
          </a:p>
          <a:p>
            <a:pPr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вертикальная мощность 4-6 км</a:t>
            </a:r>
          </a:p>
        </p:txBody>
      </p:sp>
      <p:sp>
        <p:nvSpPr>
          <p:cNvPr id="757768" name="Text Box 8"/>
          <p:cNvSpPr txBox="1">
            <a:spLocks noChangeArrowheads="1"/>
          </p:cNvSpPr>
          <p:nvPr/>
        </p:nvSpPr>
        <p:spPr bwMode="auto">
          <a:xfrm>
            <a:off x="4530725" y="1628775"/>
            <a:ext cx="328613" cy="3762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sz="1800">
                <a:solidFill>
                  <a:srgbClr val="000000"/>
                </a:solidFill>
              </a:rPr>
              <a:t>А</a:t>
            </a:r>
          </a:p>
        </p:txBody>
      </p:sp>
      <p:sp>
        <p:nvSpPr>
          <p:cNvPr id="757769" name="Text Box 9"/>
          <p:cNvSpPr txBox="1">
            <a:spLocks noChangeArrowheads="1"/>
          </p:cNvSpPr>
          <p:nvPr/>
        </p:nvSpPr>
        <p:spPr bwMode="auto">
          <a:xfrm>
            <a:off x="8532813" y="2420938"/>
            <a:ext cx="328612" cy="376237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sz="1800">
                <a:solidFill>
                  <a:srgbClr val="000000"/>
                </a:solidFill>
              </a:rPr>
              <a:t>Б</a:t>
            </a:r>
          </a:p>
        </p:txBody>
      </p:sp>
      <p:grpSp>
        <p:nvGrpSpPr>
          <p:cNvPr id="757773" name="Group 13"/>
          <p:cNvGrpSpPr>
            <a:grpSpLocks/>
          </p:cNvGrpSpPr>
          <p:nvPr/>
        </p:nvGrpSpPr>
        <p:grpSpPr bwMode="auto">
          <a:xfrm>
            <a:off x="0" y="4897438"/>
            <a:ext cx="6391275" cy="1960562"/>
            <a:chOff x="22" y="3057"/>
            <a:chExt cx="4026" cy="1235"/>
          </a:xfrm>
        </p:grpSpPr>
        <p:pic>
          <p:nvPicPr>
            <p:cNvPr id="757766" name="Picture 6"/>
            <p:cNvPicPr>
              <a:picLocks noChangeAspect="1" noChangeArrowheads="1"/>
            </p:cNvPicPr>
            <p:nvPr/>
          </p:nvPicPr>
          <p:blipFill>
            <a:blip r:embed="rId4" cstate="print">
              <a:lum bright="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3172"/>
              <a:ext cx="4026" cy="112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  <p:sp>
          <p:nvSpPr>
            <p:cNvPr id="757770" name="Text Box 10"/>
            <p:cNvSpPr txBox="1">
              <a:spLocks noChangeArrowheads="1"/>
            </p:cNvSpPr>
            <p:nvPr/>
          </p:nvSpPr>
          <p:spPr bwMode="auto">
            <a:xfrm>
              <a:off x="68" y="3067"/>
              <a:ext cx="209" cy="23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ru-RU" sz="1800">
                  <a:solidFill>
                    <a:srgbClr val="000000"/>
                  </a:solidFill>
                </a:rPr>
                <a:t>А</a:t>
              </a:r>
            </a:p>
          </p:txBody>
        </p:sp>
        <p:sp>
          <p:nvSpPr>
            <p:cNvPr id="757771" name="Text Box 11"/>
            <p:cNvSpPr txBox="1">
              <a:spLocks noChangeArrowheads="1"/>
            </p:cNvSpPr>
            <p:nvPr/>
          </p:nvSpPr>
          <p:spPr bwMode="auto">
            <a:xfrm>
              <a:off x="3807" y="3057"/>
              <a:ext cx="209" cy="239"/>
            </a:xfrm>
            <a:prstGeom prst="rect">
              <a:avLst/>
            </a:prstGeom>
            <a:solidFill>
              <a:srgbClr val="FFFFFF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ru-RU" sz="1800">
                  <a:solidFill>
                    <a:srgbClr val="000000"/>
                  </a:solidFill>
                </a:rPr>
                <a:t>Б</a:t>
              </a:r>
            </a:p>
          </p:txBody>
        </p:sp>
      </p:grpSp>
      <p:sp>
        <p:nvSpPr>
          <p:cNvPr id="757772" name="Freeform 12"/>
          <p:cNvSpPr>
            <a:spLocks/>
          </p:cNvSpPr>
          <p:nvPr/>
        </p:nvSpPr>
        <p:spPr bwMode="auto">
          <a:xfrm>
            <a:off x="4445000" y="2089150"/>
            <a:ext cx="4521200" cy="8572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48" y="540"/>
              </a:cxn>
            </a:cxnLst>
            <a:rect l="0" t="0" r="r" b="b"/>
            <a:pathLst>
              <a:path w="2848" h="540">
                <a:moveTo>
                  <a:pt x="0" y="0"/>
                </a:moveTo>
                <a:lnTo>
                  <a:pt x="2848" y="54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336" name="Picture 16" descr="Бектау-Ата-200"/>
          <p:cNvPicPr>
            <a:picLocks noChangeAspect="1" noChangeArrowheads="1"/>
          </p:cNvPicPr>
          <p:nvPr/>
        </p:nvPicPr>
        <p:blipFill>
          <a:blip r:embed="rId3" cstate="print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619250"/>
            <a:ext cx="8066087" cy="5194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24340" name="Picture 20" descr="Дерево в Бектаута"/>
          <p:cNvPicPr>
            <a:picLocks noChangeAspect="1" noChangeArrowheads="1"/>
          </p:cNvPicPr>
          <p:nvPr/>
        </p:nvPicPr>
        <p:blipFill>
          <a:blip r:embed="rId4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87313"/>
            <a:ext cx="4932362" cy="24780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24324" name="Text Box 4"/>
          <p:cNvSpPr txBox="1">
            <a:spLocks noChangeArrowheads="1"/>
          </p:cNvSpPr>
          <p:nvPr/>
        </p:nvSpPr>
        <p:spPr bwMode="auto">
          <a:xfrm>
            <a:off x="323850" y="2349500"/>
            <a:ext cx="3311525" cy="620713"/>
          </a:xfrm>
          <a:prstGeom prst="rect">
            <a:avLst/>
          </a:prstGeom>
          <a:solidFill>
            <a:srgbClr val="EAEAEA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>
                <a:solidFill>
                  <a:srgbClr val="000000"/>
                </a:solidFill>
              </a:rPr>
              <a:t>Раннетриасовый батолит Бектау-Ата. Аляскиты. Северное Прибалхашье. Казахстан. Превышение около 600 м</a:t>
            </a:r>
          </a:p>
        </p:txBody>
      </p:sp>
      <p:sp>
        <p:nvSpPr>
          <p:cNvPr id="824341" name="Rectangle 21"/>
          <p:cNvSpPr>
            <a:spLocks noChangeArrowheads="1"/>
          </p:cNvSpPr>
          <p:nvPr/>
        </p:nvSpPr>
        <p:spPr bwMode="auto">
          <a:xfrm>
            <a:off x="5003800" y="260350"/>
            <a:ext cx="41402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75000"/>
              </a:lnSpc>
              <a:spcBef>
                <a:spcPct val="1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b="0">
                <a:solidFill>
                  <a:srgbClr val="000000"/>
                </a:solidFill>
              </a:rPr>
              <a:t>Геодинамическая обстановка формирования батолитов – окраинно-континентальные </a:t>
            </a:r>
          </a:p>
          <a:p>
            <a:pPr algn="l">
              <a:lnSpc>
                <a:spcPct val="75000"/>
              </a:lnSpc>
              <a:buClr>
                <a:schemeClr val="hlink"/>
              </a:buClr>
              <a:buFont typeface="Wingdings" pitchFamily="2" charset="2"/>
              <a:buNone/>
            </a:pPr>
            <a:r>
              <a:rPr lang="ru-RU" b="0">
                <a:solidFill>
                  <a:srgbClr val="000000"/>
                </a:solidFill>
              </a:rPr>
              <a:t>или коллизионные пояса.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очки">
  <a:themeElements>
    <a:clrScheme name="Точки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Точк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Точки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очки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очки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Digital Dots</Template>
  <TotalTime>15252</TotalTime>
  <Words>2808</Words>
  <Application>Microsoft Office PowerPoint</Application>
  <PresentationFormat>Экран (4:3)</PresentationFormat>
  <Paragraphs>351</Paragraphs>
  <Slides>46</Slides>
  <Notes>41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5" baseType="lpstr">
      <vt:lpstr>Arial</vt:lpstr>
      <vt:lpstr>Arial Black</vt:lpstr>
      <vt:lpstr>Arial Narrow</vt:lpstr>
      <vt:lpstr>Impact</vt:lpstr>
      <vt:lpstr>Symbol</vt:lpstr>
      <vt:lpstr>Times New Roman</vt:lpstr>
      <vt:lpstr>Wingdings</vt:lpstr>
      <vt:lpstr>Точки</vt:lpstr>
      <vt:lpstr>CorelDRAW</vt:lpstr>
      <vt:lpstr>Структурная геология и геологическое картирование  Лекция № 16  «Строение плутонических комплексов»  Часть 1. Морфологические типы. Прототектоника жидкой фазы, прототектоника твердой фазы</vt:lpstr>
      <vt:lpstr>Презентация PowerPoint</vt:lpstr>
      <vt:lpstr>Определения</vt:lpstr>
      <vt:lpstr>Презентация PowerPoint</vt:lpstr>
      <vt:lpstr>Презентация PowerPoint</vt:lpstr>
      <vt:lpstr>Презентация PowerPoint</vt:lpstr>
      <vt:lpstr>Морфологические типы  аллохтонных интрузивов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Типы аллохтонных интрузивов (по сложности строения)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Изучение керна плутонических пород требует  высокой квалификации, терпения и внимательности!</vt:lpstr>
      <vt:lpstr>Первичные ориентированные структуры                           в аллохтонных массивах гранитоидов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>А.В. Тевелев</Manager>
  <Company>Геологический факультет МГУ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Плутонические комплексы</dc:title>
  <dc:subject>Структурная геология и геологическое картирование</dc:subject>
  <dc:creator>А.В. Тевелев</dc:creator>
  <dc:description>Правлено в Болгарии. Доделать раздел: "Определение возраста интрузивов"</dc:description>
  <cp:lastModifiedBy>Александр Тевелев</cp:lastModifiedBy>
  <cp:revision>243</cp:revision>
  <cp:lastPrinted>1601-01-01T00:00:00Z</cp:lastPrinted>
  <dcterms:created xsi:type="dcterms:W3CDTF">2007-02-12T19:08:21Z</dcterms:created>
  <dcterms:modified xsi:type="dcterms:W3CDTF">2021-01-13T16:27:10Z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8</vt:i4>
  </property>
</Properties>
</file>