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42"/>
  </p:notesMasterIdLst>
  <p:sldIdLst>
    <p:sldId id="256" r:id="rId2"/>
    <p:sldId id="559" r:id="rId3"/>
    <p:sldId id="487" r:id="rId4"/>
    <p:sldId id="436" r:id="rId5"/>
    <p:sldId id="522" r:id="rId6"/>
    <p:sldId id="569" r:id="rId7"/>
    <p:sldId id="545" r:id="rId8"/>
    <p:sldId id="494" r:id="rId9"/>
    <p:sldId id="540" r:id="rId10"/>
    <p:sldId id="542" r:id="rId11"/>
    <p:sldId id="543" r:id="rId12"/>
    <p:sldId id="560" r:id="rId13"/>
    <p:sldId id="539" r:id="rId14"/>
    <p:sldId id="551" r:id="rId15"/>
    <p:sldId id="430" r:id="rId16"/>
    <p:sldId id="460" r:id="rId17"/>
    <p:sldId id="454" r:id="rId18"/>
    <p:sldId id="570" r:id="rId19"/>
    <p:sldId id="572" r:id="rId20"/>
    <p:sldId id="573" r:id="rId21"/>
    <p:sldId id="571" r:id="rId22"/>
    <p:sldId id="548" r:id="rId23"/>
    <p:sldId id="549" r:id="rId24"/>
    <p:sldId id="550" r:id="rId25"/>
    <p:sldId id="469" r:id="rId26"/>
    <p:sldId id="485" r:id="rId27"/>
    <p:sldId id="473" r:id="rId28"/>
    <p:sldId id="547" r:id="rId29"/>
    <p:sldId id="470" r:id="rId30"/>
    <p:sldId id="471" r:id="rId31"/>
    <p:sldId id="557" r:id="rId32"/>
    <p:sldId id="561" r:id="rId33"/>
    <p:sldId id="562" r:id="rId34"/>
    <p:sldId id="563" r:id="rId35"/>
    <p:sldId id="564" r:id="rId36"/>
    <p:sldId id="565" r:id="rId37"/>
    <p:sldId id="566" r:id="rId38"/>
    <p:sldId id="567" r:id="rId39"/>
    <p:sldId id="568" r:id="rId40"/>
    <p:sldId id="556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rgbClr val="000000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rgbClr val="000000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rgbClr val="000000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rgbClr val="000000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rgbClr val="000000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000000"/>
    <a:srgbClr val="B2B2B2"/>
    <a:srgbClr val="969696"/>
    <a:srgbClr val="C0C0C0"/>
    <a:srgbClr val="FF9900"/>
    <a:srgbClr val="66CCFF"/>
    <a:srgbClr val="00FFFF"/>
    <a:srgbClr val="33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1" autoAdjust="0"/>
    <p:restoredTop sz="94660"/>
  </p:normalViewPr>
  <p:slideViewPr>
    <p:cSldViewPr>
      <p:cViewPr varScale="1">
        <p:scale>
          <a:sx n="86" d="100"/>
          <a:sy n="86" d="100"/>
        </p:scale>
        <p:origin x="96" y="198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7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87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7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0B26ABF-F802-42D1-9DAD-4E744AE27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22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BDF7F-56F9-4284-97D8-FDB1E69CCD93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572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F9FC6-8854-4124-9120-4AF07C78B4D3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42174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4FB5C-D8A8-466D-ACA9-2168623943D4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74853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0FC820-6242-4C70-8829-2613301C56BE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0424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19D708-E95F-418C-B993-1E326EA30B07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48472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36F578-656E-4393-A7A1-25A1585DF951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80190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AB5B1E-398B-4747-B93E-0B1BD927EF47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85886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0383DB-A75C-4421-B9FC-E04E02BA0CEC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12120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1C226-5BB3-4E8A-A636-A6D25B200F62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2158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650AB8-1B05-49CE-B174-47A4C7E0CFFD}" type="slidenum">
              <a:rPr lang="ru-RU" smtClean="0"/>
              <a:pPr/>
              <a:t>18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6153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1A28F-C804-4BEB-A512-1ABB4A239DBB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0627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B46DD9-305D-46B0-ABA5-8E8451885FAB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41295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B905F7-6B64-450A-AFE5-F66146C06611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3816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24A3DA-256F-4831-968B-663A5CBA512E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95981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7D9D6C-2A0F-4362-844C-DC3C7CA6B913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09487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C095B-F22F-4FEB-B43D-DEADF8D1BFB5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19060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00339-8FFE-4251-B9B0-C466A8B08936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76239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AB81C-A7BB-4879-8FEE-9650E53B0B1D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90159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1BD0F3-FED7-4175-9518-212F42355CEA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93652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BC52A7-6D95-40A3-A1B1-6B32F05BC829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44323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18ED9-306D-4E81-BCF8-2F893DE5A8BA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33368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5C28C-0CC9-40BF-A75C-00F9F3B56930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7709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F846E-EC25-48B8-B6C2-729BD2B30B58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9548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3B265A-06FC-4F27-B070-D37E199CB71A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27423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05BCD-12F6-42BC-96B0-42EF1CFF4946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359062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A68D0-32DD-4FE3-8553-9F008E17DF5B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44314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D74068-AB69-4F5D-9CD6-F7E1FCD82B4F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0010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145BD-DDE6-466C-B675-41D08BD97E1A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2125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9A453-FC92-44FE-ACB2-B17EEA309275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88578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E4954E-A2C1-4A6E-AFAE-A52A3E24C5EC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21960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7D95CA-6762-418A-A7EF-3E703BEBA37A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77194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EF0BA-8AE5-4535-8213-004C67AB01FA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5514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2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6098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098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3BE1B-486D-46E8-86FC-69A7C12F4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18FD3-A434-4E04-AD35-A6BB80DCF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F2DFB-97E2-44C0-8623-1F2409898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50477-537A-41D4-BD40-7DE7D8C29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A679-3BEB-4953-944B-C594BCDA1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0D103-D85E-4B63-875B-1E2CEFF0F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A573-5886-47EF-97AD-E2A8DA620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5655-7645-4CED-8DE3-055E16327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5305A-B198-44C7-A789-F8E02A42B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9F31-87F4-448A-8B5F-93A7BF122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B95CF-682F-43C3-AFEB-68CC78E48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597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5996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659B68F1-3757-4D4E-8857-7F6788A1AC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9964" name="Rectangle 2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965" name="Rectangle 2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966" name="Rectangle 2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9969" name="Rectangle 22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20713"/>
            <a:ext cx="9144000" cy="4868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ct val="100000"/>
              </a:spcAft>
              <a:defRPr/>
            </a:pPr>
            <a:r>
              <a:rPr 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Структурная геология и геологическое картирование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Лекция №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17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«Строение плутонических комплексов</a:t>
            </a:r>
            <a:r>
              <a:rPr 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 </a:t>
            </a:r>
            <a:r>
              <a:rPr lang="en-US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4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Часть </a:t>
            </a:r>
            <a:r>
              <a:rPr lang="en-US" sz="4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Коунра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4450"/>
            <a:ext cx="8137525" cy="64166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7950" y="3068638"/>
            <a:ext cx="2447925" cy="68738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b="1"/>
              <a:t>Гранитный шток Восточный Коунрад. Центральный Казахстан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6413" y="692150"/>
            <a:ext cx="5197475" cy="4897438"/>
            <a:chOff x="1919" y="436"/>
            <a:chExt cx="3274" cy="3085"/>
          </a:xfrm>
        </p:grpSpPr>
        <p:sp>
          <p:nvSpPr>
            <p:cNvPr id="14344" name="Oval 5"/>
            <p:cNvSpPr>
              <a:spLocks noChangeArrowheads="1"/>
            </p:cNvSpPr>
            <p:nvPr/>
          </p:nvSpPr>
          <p:spPr bwMode="auto">
            <a:xfrm rot="1181125">
              <a:off x="1919" y="710"/>
              <a:ext cx="3049" cy="27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45" name="Oval 6"/>
            <p:cNvSpPr>
              <a:spLocks noChangeArrowheads="1"/>
            </p:cNvSpPr>
            <p:nvPr/>
          </p:nvSpPr>
          <p:spPr bwMode="auto">
            <a:xfrm>
              <a:off x="1927" y="436"/>
              <a:ext cx="3266" cy="308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93288" name="Text Box 8"/>
          <p:cNvSpPr txBox="1">
            <a:spLocks noChangeArrowheads="1"/>
          </p:cNvSpPr>
          <p:nvPr/>
        </p:nvSpPr>
        <p:spPr bwMode="auto">
          <a:xfrm>
            <a:off x="4787900" y="765175"/>
            <a:ext cx="1662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Зона роговиков</a:t>
            </a:r>
          </a:p>
        </p:txBody>
      </p:sp>
      <p:sp>
        <p:nvSpPr>
          <p:cNvPr id="993291" name="AutoShape 11"/>
          <p:cNvSpPr>
            <a:spLocks noChangeArrowheads="1"/>
          </p:cNvSpPr>
          <p:nvPr/>
        </p:nvSpPr>
        <p:spPr bwMode="auto">
          <a:xfrm>
            <a:off x="3289300" y="2824163"/>
            <a:ext cx="1052513" cy="538162"/>
          </a:xfrm>
          <a:prstGeom prst="downArrowCallout">
            <a:avLst>
              <a:gd name="adj1" fmla="val 48894"/>
              <a:gd name="adj2" fmla="val 44982"/>
              <a:gd name="adj3" fmla="val 16667"/>
              <a:gd name="adj4" fmla="val 66667"/>
            </a:avLst>
          </a:prstGeom>
          <a:solidFill>
            <a:schemeClr val="tx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/>
            <a:r>
              <a:rPr lang="ru-RU" b="1"/>
              <a:t>Это что?</a:t>
            </a:r>
          </a:p>
        </p:txBody>
      </p:sp>
      <p:pic>
        <p:nvPicPr>
          <p:cNvPr id="993290" name="Picture 10" descr="Коунрад карь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985000" cy="6684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9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8" grpId="0"/>
      <p:bldP spid="9932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Майтас-200"/>
          <p:cNvPicPr>
            <a:picLocks noChangeAspect="1" noChangeArrowheads="1"/>
          </p:cNvPicPr>
          <p:nvPr/>
        </p:nvPicPr>
        <p:blipFill>
          <a:blip r:embed="rId3" cstate="print"/>
          <a:srcRect b="7281"/>
          <a:stretch>
            <a:fillRect/>
          </a:stretch>
        </p:blipFill>
        <p:spPr bwMode="auto">
          <a:xfrm>
            <a:off x="4768850" y="2060575"/>
            <a:ext cx="3187700" cy="4797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95332" name="Picture 4" descr="Майтас"/>
          <p:cNvPicPr>
            <a:picLocks noChangeAspect="1" noChangeArrowheads="1"/>
          </p:cNvPicPr>
          <p:nvPr/>
        </p:nvPicPr>
        <p:blipFill>
          <a:blip r:embed="rId4" cstate="print">
            <a:lum bright="6000" contrast="20000"/>
          </a:blip>
          <a:srcRect/>
          <a:stretch>
            <a:fillRect/>
          </a:stretch>
        </p:blipFill>
        <p:spPr bwMode="auto">
          <a:xfrm>
            <a:off x="3627438" y="620713"/>
            <a:ext cx="5470525" cy="60483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2052638" y="5734050"/>
            <a:ext cx="2590800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b="1"/>
              <a:t>Гранитный массив Майтас. Центральный Казахстан</a:t>
            </a:r>
          </a:p>
        </p:txBody>
      </p:sp>
      <p:sp>
        <p:nvSpPr>
          <p:cNvPr id="995333" name="Oval 5"/>
          <p:cNvSpPr>
            <a:spLocks noChangeArrowheads="1"/>
          </p:cNvSpPr>
          <p:nvPr/>
        </p:nvSpPr>
        <p:spPr bwMode="auto">
          <a:xfrm>
            <a:off x="4356100" y="1609725"/>
            <a:ext cx="3600450" cy="3403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95334" name="Text Box 6"/>
          <p:cNvSpPr txBox="1">
            <a:spLocks noChangeArrowheads="1"/>
          </p:cNvSpPr>
          <p:nvPr/>
        </p:nvSpPr>
        <p:spPr bwMode="auto">
          <a:xfrm>
            <a:off x="5003800" y="2060575"/>
            <a:ext cx="1638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Палеокальдера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0" y="981075"/>
            <a:ext cx="3563938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5000"/>
              </a:lnSpc>
              <a:spcBef>
                <a:spcPct val="50000"/>
              </a:spcBef>
            </a:pPr>
            <a:r>
              <a:rPr lang="ru-RU"/>
              <a:t>Один из возможных механизмов пассивного внедрения массивов – </a:t>
            </a:r>
            <a:r>
              <a:rPr lang="ru-RU" b="1"/>
              <a:t>заполнение пустот палеокальдер</a:t>
            </a:r>
            <a:r>
              <a:rPr lang="ru-RU"/>
              <a:t> после того, как "собственная" магма, питающая вулкан, будет оттуда удалена в процессе извержений.</a:t>
            </a:r>
          </a:p>
          <a:p>
            <a:pPr algn="r">
              <a:lnSpc>
                <a:spcPct val="85000"/>
              </a:lnSpc>
              <a:spcBef>
                <a:spcPct val="50000"/>
              </a:spcBef>
            </a:pPr>
            <a:r>
              <a:rPr lang="ru-RU"/>
              <a:t>Это известный, но не самый распространенный механизм внедрения.</a:t>
            </a:r>
          </a:p>
        </p:txBody>
      </p:sp>
      <p:sp>
        <p:nvSpPr>
          <p:cNvPr id="995336" name="Rectangle 8"/>
          <p:cNvSpPr>
            <a:spLocks noChangeArrowheads="1"/>
          </p:cNvSpPr>
          <p:nvPr/>
        </p:nvSpPr>
        <p:spPr bwMode="auto">
          <a:xfrm>
            <a:off x="0" y="44450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ru-RU" sz="2400" b="1" i="1" u="sng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Механизмы пассивного внедрения интрузивов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549275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400" b="1"/>
              <a:t>Массивы палеокальдер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99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5333" grpId="0" animBg="1"/>
      <p:bldP spid="9953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ызыладыр-200"/>
          <p:cNvPicPr>
            <a:picLocks noChangeAspect="1" noChangeArrowheads="1"/>
          </p:cNvPicPr>
          <p:nvPr/>
        </p:nvPicPr>
        <p:blipFill>
          <a:blip r:embed="rId3" cstate="print">
            <a:lum bright="-6000" contrast="30000"/>
          </a:blip>
          <a:srcRect/>
          <a:stretch>
            <a:fillRect/>
          </a:stretch>
        </p:blipFill>
        <p:spPr bwMode="auto">
          <a:xfrm>
            <a:off x="4067175" y="404813"/>
            <a:ext cx="5018088" cy="638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30157" name="Picture 13" descr="Кызыладыр"/>
          <p:cNvPicPr>
            <a:picLocks noChangeAspect="1" noChangeArrowheads="1"/>
          </p:cNvPicPr>
          <p:nvPr/>
        </p:nvPicPr>
        <p:blipFill>
          <a:blip r:embed="rId4" cstate="print"/>
          <a:srcRect r="20377"/>
          <a:stretch>
            <a:fillRect/>
          </a:stretch>
        </p:blipFill>
        <p:spPr bwMode="auto">
          <a:xfrm>
            <a:off x="3924300" y="765175"/>
            <a:ext cx="4840288" cy="51847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0" y="1341438"/>
            <a:ext cx="3852863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/>
              <a:t>В центральных частях палеокальдер часто наблюдаются выступы – </a:t>
            </a:r>
          </a:p>
          <a:p>
            <a:pPr algn="r">
              <a:lnSpc>
                <a:spcPct val="80000"/>
              </a:lnSpc>
            </a:pPr>
            <a:r>
              <a:rPr lang="ru-RU"/>
              <a:t>остатки конусов вулканов.</a:t>
            </a:r>
          </a:p>
          <a:p>
            <a:pPr algn="r">
              <a:lnSpc>
                <a:spcPct val="80000"/>
              </a:lnSpc>
            </a:pPr>
            <a:r>
              <a:rPr lang="ru-RU"/>
              <a:t>Интрузив в центре кольцевой палеокальдеры тоже имеет овальную в плане форму</a:t>
            </a: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3059113" y="188913"/>
            <a:ext cx="2663825" cy="65563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600" b="1"/>
              <a:t>Кольцевая палеокальдера Кызыладыр. Поздняя пермь. Северное Прибалхашье </a:t>
            </a:r>
          </a:p>
        </p:txBody>
      </p:sp>
      <p:sp>
        <p:nvSpPr>
          <p:cNvPr id="1030150" name="Oval 6"/>
          <p:cNvSpPr>
            <a:spLocks noChangeArrowheads="1"/>
          </p:cNvSpPr>
          <p:nvPr/>
        </p:nvSpPr>
        <p:spPr bwMode="auto">
          <a:xfrm rot="-1192758">
            <a:off x="4140200" y="1420813"/>
            <a:ext cx="4445000" cy="38782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30156" name="Text Box 12"/>
          <p:cNvSpPr txBox="1">
            <a:spLocks noChangeArrowheads="1"/>
          </p:cNvSpPr>
          <p:nvPr/>
        </p:nvSpPr>
        <p:spPr bwMode="auto">
          <a:xfrm>
            <a:off x="5292725" y="1916113"/>
            <a:ext cx="1638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Палеокальдера</a:t>
            </a:r>
          </a:p>
        </p:txBody>
      </p:sp>
      <p:sp>
        <p:nvSpPr>
          <p:cNvPr id="2" name="Овал 1"/>
          <p:cNvSpPr/>
          <p:nvPr/>
        </p:nvSpPr>
        <p:spPr bwMode="auto">
          <a:xfrm rot="20406592">
            <a:off x="5070015" y="3344923"/>
            <a:ext cx="2608575" cy="1368263"/>
          </a:xfrm>
          <a:prstGeom prst="ellipse">
            <a:avLst/>
          </a:prstGeom>
          <a:solidFill>
            <a:srgbClr val="FF9999">
              <a:alpha val="20000"/>
            </a:srgb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 Narrow" pitchFamily="34" charset="0"/>
            </a:endParaRPr>
          </a:p>
        </p:txBody>
      </p:sp>
      <p:sp>
        <p:nvSpPr>
          <p:cNvPr id="16389" name="AutoShape 5"/>
          <p:cNvSpPr>
            <a:spLocks/>
          </p:cNvSpPr>
          <p:nvPr/>
        </p:nvSpPr>
        <p:spPr bwMode="auto">
          <a:xfrm>
            <a:off x="2051050" y="5189538"/>
            <a:ext cx="2244725" cy="492125"/>
          </a:xfrm>
          <a:prstGeom prst="accentBorderCallout1">
            <a:avLst>
              <a:gd name="adj1" fmla="val 23227"/>
              <a:gd name="adj2" fmla="val 103394"/>
              <a:gd name="adj3" fmla="val -236523"/>
              <a:gd name="adj4" fmla="val 189456"/>
            </a:avLst>
          </a:prstGeom>
          <a:solidFill>
            <a:srgbClr val="EAEAEA"/>
          </a:solidFill>
          <a:ln w="19050" algn="ctr">
            <a:solidFill>
              <a:srgbClr val="000000"/>
            </a:solidFill>
            <a:miter lim="800000"/>
            <a:headEnd/>
            <a:tailEnd type="stealth" w="lg" len="lg"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b="1"/>
              <a:t>Массив Кызыладыр. Центральный Казахстан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103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150" grpId="0" animBg="1"/>
      <p:bldP spid="103015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67175" y="1746250"/>
            <a:ext cx="5002213" cy="1970088"/>
          </a:xfrm>
          <a:noFill/>
        </p:spPr>
        <p:txBody>
          <a:bodyPr>
            <a:spAutoFit/>
          </a:bodyPr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Простейшие структуры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 присдвигового растяжения (дуплексы растяжения) в рамках модели Кулона-Андерсона имеют в плане форму </a:t>
            </a: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параллелограмма: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границы диагональных ориентировок к главным осям напряжения в них представлены </a:t>
            </a: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сдвигами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а поперечные растяжению – </a:t>
            </a: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отрывами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.</a:t>
            </a:r>
          </a:p>
        </p:txBody>
      </p:sp>
      <p:sp>
        <p:nvSpPr>
          <p:cNvPr id="1028" name="Rectangle 14"/>
          <p:cNvSpPr>
            <a:spLocks noChangeArrowheads="1"/>
          </p:cNvSpPr>
          <p:nvPr/>
        </p:nvSpPr>
        <p:spPr bwMode="auto">
          <a:xfrm>
            <a:off x="0" y="71438"/>
            <a:ext cx="91440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lnSpc>
                <a:spcPct val="75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400" b="1"/>
              <a:t>Массивы присдвиговых зон растяжения</a:t>
            </a:r>
          </a:p>
        </p:txBody>
      </p:sp>
      <p:sp>
        <p:nvSpPr>
          <p:cNvPr id="1029" name="Text Box 15"/>
          <p:cNvSpPr txBox="1">
            <a:spLocks noChangeArrowheads="1"/>
          </p:cNvSpPr>
          <p:nvPr/>
        </p:nvSpPr>
        <p:spPr bwMode="auto">
          <a:xfrm>
            <a:off x="0" y="534988"/>
            <a:ext cx="91440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/>
              <a:t>Исследования последних десятилетий показывают, что морфология и кинематика разрывных зон непосредственно влияют на характер магматической деятельности и форму интрузивных массивов. Наиболее распространены синкинематические интрузивы, сформированные в зонах </a:t>
            </a:r>
            <a:r>
              <a:rPr lang="ru-RU" b="1"/>
              <a:t>локального присдвигового растяжения</a:t>
            </a:r>
            <a:r>
              <a:rPr lang="ru-RU"/>
              <a:t>. </a:t>
            </a:r>
          </a:p>
        </p:txBody>
      </p:sp>
      <p:grpSp>
        <p:nvGrpSpPr>
          <p:cNvPr id="1030" name="Group 29"/>
          <p:cNvGrpSpPr>
            <a:grpSpLocks/>
          </p:cNvGrpSpPr>
          <p:nvPr/>
        </p:nvGrpSpPr>
        <p:grpSpPr bwMode="auto">
          <a:xfrm>
            <a:off x="34925" y="2241550"/>
            <a:ext cx="3960813" cy="4471988"/>
            <a:chOff x="22" y="1293"/>
            <a:chExt cx="2087" cy="2409"/>
          </a:xfrm>
        </p:grpSpPr>
        <p:grpSp>
          <p:nvGrpSpPr>
            <p:cNvPr id="1033" name="Group 2"/>
            <p:cNvGrpSpPr>
              <a:grpSpLocks/>
            </p:cNvGrpSpPr>
            <p:nvPr/>
          </p:nvGrpSpPr>
          <p:grpSpPr bwMode="auto">
            <a:xfrm>
              <a:off x="22" y="1298"/>
              <a:ext cx="2087" cy="2404"/>
              <a:chOff x="113" y="1434"/>
              <a:chExt cx="2313" cy="2813"/>
            </a:xfrm>
          </p:grpSpPr>
          <p:sp>
            <p:nvSpPr>
              <p:cNvPr id="1048" name="Rectangle 3"/>
              <p:cNvSpPr>
                <a:spLocks noChangeArrowheads="1"/>
              </p:cNvSpPr>
              <p:nvPr/>
            </p:nvSpPr>
            <p:spPr bwMode="auto">
              <a:xfrm>
                <a:off x="113" y="1434"/>
                <a:ext cx="2313" cy="2813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1026" name="Object 4"/>
              <p:cNvGraphicFramePr>
                <a:graphicFrameLocks noChangeAspect="1"/>
              </p:cNvGraphicFramePr>
              <p:nvPr/>
            </p:nvGraphicFramePr>
            <p:xfrm>
              <a:off x="567" y="1661"/>
              <a:ext cx="1267" cy="23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0" name="CorelDRAW" r:id="rId4" imgW="3564000" imgH="6470640" progId="CorelDraw.Graphic.7">
                      <p:embed/>
                    </p:oleObj>
                  </mc:Choice>
                  <mc:Fallback>
                    <p:oleObj name="CorelDRAW" r:id="rId4" imgW="3564000" imgH="6470640" progId="CorelDraw.Graphic.7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7" y="1661"/>
                            <a:ext cx="1267" cy="2317"/>
                          </a:xfrm>
                          <a:prstGeom prst="rect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34" name="AutoShape 6"/>
            <p:cNvSpPr>
              <a:spLocks noChangeArrowheads="1"/>
            </p:cNvSpPr>
            <p:nvPr/>
          </p:nvSpPr>
          <p:spPr bwMode="auto">
            <a:xfrm>
              <a:off x="951" y="1388"/>
              <a:ext cx="318" cy="453"/>
            </a:xfrm>
            <a:prstGeom prst="downArrow">
              <a:avLst>
                <a:gd name="adj1" fmla="val 50000"/>
                <a:gd name="adj2" fmla="val 3561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5" name="AutoShape 7"/>
            <p:cNvSpPr>
              <a:spLocks noChangeArrowheads="1"/>
            </p:cNvSpPr>
            <p:nvPr/>
          </p:nvSpPr>
          <p:spPr bwMode="auto">
            <a:xfrm flipV="1">
              <a:off x="748" y="3203"/>
              <a:ext cx="318" cy="453"/>
            </a:xfrm>
            <a:prstGeom prst="downArrow">
              <a:avLst>
                <a:gd name="adj1" fmla="val 50000"/>
                <a:gd name="adj2" fmla="val 3561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6" name="AutoShape 8"/>
            <p:cNvSpPr>
              <a:spLocks/>
            </p:cNvSpPr>
            <p:nvPr/>
          </p:nvSpPr>
          <p:spPr bwMode="auto">
            <a:xfrm>
              <a:off x="1400" y="1583"/>
              <a:ext cx="576" cy="162"/>
            </a:xfrm>
            <a:prstGeom prst="borderCallout1">
              <a:avLst>
                <a:gd name="adj1" fmla="val 37306"/>
                <a:gd name="adj2" fmla="val -8333"/>
                <a:gd name="adj3" fmla="val 251296"/>
                <a:gd name="adj4" fmla="val -61287"/>
              </a:avLst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сдвиг</a:t>
              </a:r>
            </a:p>
          </p:txBody>
        </p:sp>
        <p:sp>
          <p:nvSpPr>
            <p:cNvPr id="1037" name="AutoShape 9"/>
            <p:cNvSpPr>
              <a:spLocks/>
            </p:cNvSpPr>
            <p:nvPr/>
          </p:nvSpPr>
          <p:spPr bwMode="auto">
            <a:xfrm>
              <a:off x="131" y="3038"/>
              <a:ext cx="576" cy="162"/>
            </a:xfrm>
            <a:prstGeom prst="borderCallout1">
              <a:avLst>
                <a:gd name="adj1" fmla="val 37306"/>
                <a:gd name="adj2" fmla="val 108333"/>
                <a:gd name="adj3" fmla="val -38861"/>
                <a:gd name="adj4" fmla="val 154167"/>
              </a:avLst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сдвиг</a:t>
              </a:r>
            </a:p>
          </p:txBody>
        </p:sp>
        <p:sp>
          <p:nvSpPr>
            <p:cNvPr id="1038" name="AutoShape 11"/>
            <p:cNvSpPr>
              <a:spLocks/>
            </p:cNvSpPr>
            <p:nvPr/>
          </p:nvSpPr>
          <p:spPr bwMode="auto">
            <a:xfrm>
              <a:off x="89" y="1932"/>
              <a:ext cx="576" cy="161"/>
            </a:xfrm>
            <a:prstGeom prst="borderCallout1">
              <a:avLst>
                <a:gd name="adj1" fmla="val 31579"/>
                <a:gd name="adj2" fmla="val 108333"/>
                <a:gd name="adj3" fmla="val 122370"/>
                <a:gd name="adj4" fmla="val 119968"/>
              </a:avLst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отрыв</a:t>
              </a:r>
            </a:p>
          </p:txBody>
        </p:sp>
        <p:sp>
          <p:nvSpPr>
            <p:cNvPr id="1039" name="AutoShape 12"/>
            <p:cNvSpPr>
              <a:spLocks noChangeArrowheads="1"/>
            </p:cNvSpPr>
            <p:nvPr/>
          </p:nvSpPr>
          <p:spPr bwMode="auto">
            <a:xfrm rot="2657051">
              <a:off x="407" y="1524"/>
              <a:ext cx="635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400 h 21600"/>
                <a:gd name="T14" fmla="*/ 1891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0" name="AutoShape 13"/>
            <p:cNvSpPr>
              <a:spLocks noChangeArrowheads="1"/>
            </p:cNvSpPr>
            <p:nvPr/>
          </p:nvSpPr>
          <p:spPr bwMode="auto">
            <a:xfrm rot="2610725" flipH="1" flipV="1">
              <a:off x="975" y="3293"/>
              <a:ext cx="635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400 h 21600"/>
                <a:gd name="T14" fmla="*/ 1891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1" name="AutoShape 10"/>
            <p:cNvSpPr>
              <a:spLocks/>
            </p:cNvSpPr>
            <p:nvPr/>
          </p:nvSpPr>
          <p:spPr bwMode="auto">
            <a:xfrm>
              <a:off x="1421" y="1961"/>
              <a:ext cx="576" cy="162"/>
            </a:xfrm>
            <a:prstGeom prst="borderCallout1">
              <a:avLst>
                <a:gd name="adj1" fmla="val 26375"/>
                <a:gd name="adj2" fmla="val -8333"/>
                <a:gd name="adj3" fmla="val 202931"/>
                <a:gd name="adj4" fmla="val -37153"/>
              </a:avLst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отрыв</a:t>
              </a:r>
            </a:p>
          </p:txBody>
        </p:sp>
        <p:sp>
          <p:nvSpPr>
            <p:cNvPr id="1042" name="Text Box 22"/>
            <p:cNvSpPr txBox="1">
              <a:spLocks noChangeArrowheads="1"/>
            </p:cNvSpPr>
            <p:nvPr/>
          </p:nvSpPr>
          <p:spPr bwMode="auto">
            <a:xfrm>
              <a:off x="1189" y="1293"/>
              <a:ext cx="217" cy="21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ym typeface="Symbol" pitchFamily="18" charset="2"/>
                </a:rPr>
                <a:t></a:t>
              </a:r>
              <a:r>
                <a:rPr lang="ru-RU" sz="2000" b="1" baseline="-25000">
                  <a:sym typeface="Symbol" pitchFamily="18" charset="2"/>
                </a:rPr>
                <a:t>3</a:t>
              </a:r>
            </a:p>
          </p:txBody>
        </p:sp>
        <p:sp>
          <p:nvSpPr>
            <p:cNvPr id="1043" name="Text Box 23"/>
            <p:cNvSpPr txBox="1">
              <a:spLocks noChangeArrowheads="1"/>
            </p:cNvSpPr>
            <p:nvPr/>
          </p:nvSpPr>
          <p:spPr bwMode="auto">
            <a:xfrm>
              <a:off x="567" y="3385"/>
              <a:ext cx="225" cy="22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ym typeface="Symbol" pitchFamily="18" charset="2"/>
                </a:rPr>
                <a:t></a:t>
              </a:r>
              <a:r>
                <a:rPr lang="ru-RU" sz="2000" b="1" baseline="-25000">
                  <a:sym typeface="Symbol" pitchFamily="18" charset="2"/>
                </a:rPr>
                <a:t>3</a:t>
              </a:r>
            </a:p>
          </p:txBody>
        </p:sp>
        <p:sp>
          <p:nvSpPr>
            <p:cNvPr id="1044" name="AutoShape 24"/>
            <p:cNvSpPr>
              <a:spLocks noChangeArrowheads="1"/>
            </p:cNvSpPr>
            <p:nvPr/>
          </p:nvSpPr>
          <p:spPr bwMode="auto">
            <a:xfrm rot="5400000">
              <a:off x="363" y="2267"/>
              <a:ext cx="318" cy="453"/>
            </a:xfrm>
            <a:prstGeom prst="downArrow">
              <a:avLst>
                <a:gd name="adj1" fmla="val 50000"/>
                <a:gd name="adj2" fmla="val 3561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5" name="AutoShape 25"/>
            <p:cNvSpPr>
              <a:spLocks noChangeArrowheads="1"/>
            </p:cNvSpPr>
            <p:nvPr/>
          </p:nvSpPr>
          <p:spPr bwMode="auto">
            <a:xfrm rot="16200000" flipH="1">
              <a:off x="1315" y="2267"/>
              <a:ext cx="318" cy="453"/>
            </a:xfrm>
            <a:prstGeom prst="downArrow">
              <a:avLst>
                <a:gd name="adj1" fmla="val 50000"/>
                <a:gd name="adj2" fmla="val 3561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6" name="Text Box 26"/>
            <p:cNvSpPr txBox="1">
              <a:spLocks noChangeArrowheads="1"/>
            </p:cNvSpPr>
            <p:nvPr/>
          </p:nvSpPr>
          <p:spPr bwMode="auto">
            <a:xfrm>
              <a:off x="1701" y="2341"/>
              <a:ext cx="224" cy="22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ym typeface="Symbol" pitchFamily="18" charset="2"/>
                </a:rPr>
                <a:t></a:t>
              </a:r>
              <a:r>
                <a:rPr lang="ru-RU" sz="2000" b="1" baseline="-25000">
                  <a:sym typeface="Symbol" pitchFamily="18" charset="2"/>
                </a:rPr>
                <a:t>1</a:t>
              </a:r>
            </a:p>
          </p:txBody>
        </p:sp>
        <p:sp>
          <p:nvSpPr>
            <p:cNvPr id="1047" name="Text Box 27"/>
            <p:cNvSpPr txBox="1">
              <a:spLocks noChangeArrowheads="1"/>
            </p:cNvSpPr>
            <p:nvPr/>
          </p:nvSpPr>
          <p:spPr bwMode="auto">
            <a:xfrm>
              <a:off x="68" y="2364"/>
              <a:ext cx="224" cy="22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ym typeface="Symbol" pitchFamily="18" charset="2"/>
                </a:rPr>
                <a:t></a:t>
              </a:r>
              <a:r>
                <a:rPr lang="ru-RU" sz="2000" b="1" baseline="-25000">
                  <a:sym typeface="Symbol" pitchFamily="18" charset="2"/>
                </a:rPr>
                <a:t>1</a:t>
              </a:r>
            </a:p>
          </p:txBody>
        </p:sp>
      </p:grpSp>
      <p:sp>
        <p:nvSpPr>
          <p:cNvPr id="1031" name="Text Box 28"/>
          <p:cNvSpPr txBox="1">
            <a:spLocks noChangeArrowheads="1"/>
          </p:cNvSpPr>
          <p:nvPr/>
        </p:nvSpPr>
        <p:spPr bwMode="auto">
          <a:xfrm>
            <a:off x="4067175" y="5445125"/>
            <a:ext cx="4968875" cy="1250950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80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1800" b="1">
                <a:solidFill>
                  <a:srgbClr val="C00000"/>
                </a:solidFill>
              </a:rPr>
              <a:t> </a:t>
            </a:r>
            <a:endParaRPr lang="ru-RU" sz="1800" b="1">
              <a:solidFill>
                <a:srgbClr val="C0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ru-RU" sz="2000" b="1"/>
              <a:t>Проблема пространства для магматических тел решается в этом случае естественным образом: оно создается за счет растяжения в локальных присдвиговых зонах.</a:t>
            </a:r>
          </a:p>
        </p:txBody>
      </p:sp>
      <p:sp>
        <p:nvSpPr>
          <p:cNvPr id="1032" name="Text Box 30"/>
          <p:cNvSpPr txBox="1">
            <a:spLocks noChangeArrowheads="1"/>
          </p:cNvSpPr>
          <p:nvPr/>
        </p:nvSpPr>
        <p:spPr bwMode="auto">
          <a:xfrm>
            <a:off x="4067175" y="3929063"/>
            <a:ext cx="4968875" cy="1228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/>
              <a:t>Структуры присдвигового растяжения, содержащие магматические тела, называются "</a:t>
            </a:r>
            <a:r>
              <a:rPr lang="ru-RU" b="1"/>
              <a:t>сдвиговыми магматическими</a:t>
            </a:r>
            <a:r>
              <a:rPr lang="ru-RU"/>
              <a:t> </a:t>
            </a:r>
            <a:r>
              <a:rPr lang="ru-RU" b="1"/>
              <a:t>дуплексами</a:t>
            </a:r>
            <a:r>
              <a:rPr lang="ru-RU"/>
              <a:t>" (</a:t>
            </a:r>
            <a:r>
              <a:rPr lang="ru-RU" b="1"/>
              <a:t>СМД</a:t>
            </a:r>
            <a:r>
              <a:rPr lang="ru-RU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48"/>
          <p:cNvGrpSpPr>
            <a:grpSpLocks/>
          </p:cNvGrpSpPr>
          <p:nvPr/>
        </p:nvGrpSpPr>
        <p:grpSpPr bwMode="auto">
          <a:xfrm>
            <a:off x="3995738" y="44450"/>
            <a:ext cx="5121275" cy="6840538"/>
            <a:chOff x="17" y="28"/>
            <a:chExt cx="3226" cy="4309"/>
          </a:xfrm>
        </p:grpSpPr>
        <p:pic>
          <p:nvPicPr>
            <p:cNvPr id="2072" name="Picture 2" descr="Дуплекс"/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66000"/>
            </a:blip>
            <a:srcRect/>
            <a:stretch>
              <a:fillRect/>
            </a:stretch>
          </p:blipFill>
          <p:spPr bwMode="auto">
            <a:xfrm>
              <a:off x="17" y="28"/>
              <a:ext cx="3226" cy="430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073" name="AutoShape 20"/>
            <p:cNvSpPr>
              <a:spLocks/>
            </p:cNvSpPr>
            <p:nvPr/>
          </p:nvSpPr>
          <p:spPr bwMode="auto">
            <a:xfrm>
              <a:off x="2154" y="1005"/>
              <a:ext cx="576" cy="193"/>
            </a:xfrm>
            <a:prstGeom prst="borderCallout1">
              <a:avLst>
                <a:gd name="adj1" fmla="val 37306"/>
                <a:gd name="adj2" fmla="val -8333"/>
                <a:gd name="adj3" fmla="val 210361"/>
                <a:gd name="adj4" fmla="val -59375"/>
              </a:avLst>
            </a:prstGeom>
            <a:solidFill>
              <a:srgbClr val="EAEAEA"/>
            </a:solidFill>
            <a:ln w="19050" algn="ctr">
              <a:solidFill>
                <a:srgbClr val="000000"/>
              </a:solidFill>
              <a:miter lim="800000"/>
              <a:headEnd/>
              <a:tailEnd type="stealth" w="lg" len="lg"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отрыв</a:t>
              </a:r>
            </a:p>
          </p:txBody>
        </p:sp>
        <p:sp>
          <p:nvSpPr>
            <p:cNvPr id="2074" name="AutoShape 21"/>
            <p:cNvSpPr>
              <a:spLocks/>
            </p:cNvSpPr>
            <p:nvPr/>
          </p:nvSpPr>
          <p:spPr bwMode="auto">
            <a:xfrm>
              <a:off x="2583" y="2662"/>
              <a:ext cx="576" cy="193"/>
            </a:xfrm>
            <a:prstGeom prst="borderCallout1">
              <a:avLst>
                <a:gd name="adj1" fmla="val 37306"/>
                <a:gd name="adj2" fmla="val -8333"/>
                <a:gd name="adj3" fmla="val 531606"/>
                <a:gd name="adj4" fmla="val -35764"/>
              </a:avLst>
            </a:prstGeom>
            <a:solidFill>
              <a:srgbClr val="EAEAEA"/>
            </a:solidFill>
            <a:ln w="19050" algn="ctr">
              <a:solidFill>
                <a:srgbClr val="000000"/>
              </a:solidFill>
              <a:miter lim="800000"/>
              <a:headEnd/>
              <a:tailEnd type="stealth" w="lg" len="lg"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сдвиг</a:t>
              </a:r>
            </a:p>
          </p:txBody>
        </p:sp>
      </p:grpSp>
      <p:sp>
        <p:nvSpPr>
          <p:cNvPr id="2052" name="Text Box 17"/>
          <p:cNvSpPr txBox="1">
            <a:spLocks noChangeArrowheads="1"/>
          </p:cNvSpPr>
          <p:nvPr/>
        </p:nvSpPr>
        <p:spPr bwMode="auto">
          <a:xfrm>
            <a:off x="1258888" y="404813"/>
            <a:ext cx="3309937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b="1"/>
              <a:t>Дайка гранитов в гранодиоритах. Сыростанский массив. Южный Урал</a:t>
            </a:r>
          </a:p>
        </p:txBody>
      </p:sp>
      <p:grpSp>
        <p:nvGrpSpPr>
          <p:cNvPr id="2053" name="Group 30"/>
          <p:cNvGrpSpPr>
            <a:grpSpLocks/>
          </p:cNvGrpSpPr>
          <p:nvPr/>
        </p:nvGrpSpPr>
        <p:grpSpPr bwMode="auto">
          <a:xfrm>
            <a:off x="34925" y="2781300"/>
            <a:ext cx="3384550" cy="4040188"/>
            <a:chOff x="22" y="1293"/>
            <a:chExt cx="2087" cy="2409"/>
          </a:xfrm>
        </p:grpSpPr>
        <p:grpSp>
          <p:nvGrpSpPr>
            <p:cNvPr id="2056" name="Group 31"/>
            <p:cNvGrpSpPr>
              <a:grpSpLocks/>
            </p:cNvGrpSpPr>
            <p:nvPr/>
          </p:nvGrpSpPr>
          <p:grpSpPr bwMode="auto">
            <a:xfrm>
              <a:off x="22" y="1298"/>
              <a:ext cx="2087" cy="2404"/>
              <a:chOff x="113" y="1434"/>
              <a:chExt cx="2313" cy="2813"/>
            </a:xfrm>
          </p:grpSpPr>
          <p:sp>
            <p:nvSpPr>
              <p:cNvPr id="2071" name="Rectangle 32"/>
              <p:cNvSpPr>
                <a:spLocks noChangeArrowheads="1"/>
              </p:cNvSpPr>
              <p:nvPr/>
            </p:nvSpPr>
            <p:spPr bwMode="auto">
              <a:xfrm>
                <a:off x="113" y="1434"/>
                <a:ext cx="2313" cy="2813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2050" name="Object 33"/>
              <p:cNvGraphicFramePr>
                <a:graphicFrameLocks noChangeAspect="1"/>
              </p:cNvGraphicFramePr>
              <p:nvPr/>
            </p:nvGraphicFramePr>
            <p:xfrm>
              <a:off x="567" y="1661"/>
              <a:ext cx="1267" cy="23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4" name="CorelDRAW" r:id="rId5" imgW="3564000" imgH="6470640" progId="CorelDraw.Graphic.7">
                      <p:embed/>
                    </p:oleObj>
                  </mc:Choice>
                  <mc:Fallback>
                    <p:oleObj name="CorelDRAW" r:id="rId5" imgW="3564000" imgH="6470640" progId="CorelDraw.Graphic.7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7" y="1661"/>
                            <a:ext cx="1267" cy="2317"/>
                          </a:xfrm>
                          <a:prstGeom prst="rect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057" name="AutoShape 34"/>
            <p:cNvSpPr>
              <a:spLocks noChangeArrowheads="1"/>
            </p:cNvSpPr>
            <p:nvPr/>
          </p:nvSpPr>
          <p:spPr bwMode="auto">
            <a:xfrm>
              <a:off x="951" y="1388"/>
              <a:ext cx="318" cy="453"/>
            </a:xfrm>
            <a:prstGeom prst="downArrow">
              <a:avLst>
                <a:gd name="adj1" fmla="val 50000"/>
                <a:gd name="adj2" fmla="val 3561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" name="AutoShape 35"/>
            <p:cNvSpPr>
              <a:spLocks noChangeArrowheads="1"/>
            </p:cNvSpPr>
            <p:nvPr/>
          </p:nvSpPr>
          <p:spPr bwMode="auto">
            <a:xfrm flipV="1">
              <a:off x="748" y="3203"/>
              <a:ext cx="318" cy="453"/>
            </a:xfrm>
            <a:prstGeom prst="downArrow">
              <a:avLst>
                <a:gd name="adj1" fmla="val 50000"/>
                <a:gd name="adj2" fmla="val 3561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9" name="AutoShape 36"/>
            <p:cNvSpPr>
              <a:spLocks/>
            </p:cNvSpPr>
            <p:nvPr/>
          </p:nvSpPr>
          <p:spPr bwMode="auto">
            <a:xfrm>
              <a:off x="1400" y="1583"/>
              <a:ext cx="576" cy="179"/>
            </a:xfrm>
            <a:prstGeom prst="borderCallout1">
              <a:avLst>
                <a:gd name="adj1" fmla="val 37306"/>
                <a:gd name="adj2" fmla="val -8333"/>
                <a:gd name="adj3" fmla="val 251296"/>
                <a:gd name="adj4" fmla="val -61287"/>
              </a:avLst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сдвиг</a:t>
              </a:r>
            </a:p>
          </p:txBody>
        </p:sp>
        <p:sp>
          <p:nvSpPr>
            <p:cNvPr id="2060" name="AutoShape 37"/>
            <p:cNvSpPr>
              <a:spLocks/>
            </p:cNvSpPr>
            <p:nvPr/>
          </p:nvSpPr>
          <p:spPr bwMode="auto">
            <a:xfrm>
              <a:off x="131" y="3038"/>
              <a:ext cx="576" cy="179"/>
            </a:xfrm>
            <a:prstGeom prst="borderCallout1">
              <a:avLst>
                <a:gd name="adj1" fmla="val 37306"/>
                <a:gd name="adj2" fmla="val 108333"/>
                <a:gd name="adj3" fmla="val -38861"/>
                <a:gd name="adj4" fmla="val 154167"/>
              </a:avLst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сдвиг</a:t>
              </a:r>
            </a:p>
          </p:txBody>
        </p:sp>
        <p:sp>
          <p:nvSpPr>
            <p:cNvPr id="2061" name="AutoShape 38"/>
            <p:cNvSpPr>
              <a:spLocks/>
            </p:cNvSpPr>
            <p:nvPr/>
          </p:nvSpPr>
          <p:spPr bwMode="auto">
            <a:xfrm>
              <a:off x="89" y="1932"/>
              <a:ext cx="576" cy="179"/>
            </a:xfrm>
            <a:prstGeom prst="borderCallout1">
              <a:avLst>
                <a:gd name="adj1" fmla="val 31579"/>
                <a:gd name="adj2" fmla="val 108333"/>
                <a:gd name="adj3" fmla="val 122370"/>
                <a:gd name="adj4" fmla="val 119968"/>
              </a:avLst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отрыв</a:t>
              </a:r>
            </a:p>
          </p:txBody>
        </p:sp>
        <p:sp>
          <p:nvSpPr>
            <p:cNvPr id="2062" name="AutoShape 39"/>
            <p:cNvSpPr>
              <a:spLocks noChangeArrowheads="1"/>
            </p:cNvSpPr>
            <p:nvPr/>
          </p:nvSpPr>
          <p:spPr bwMode="auto">
            <a:xfrm rot="2657051">
              <a:off x="407" y="1524"/>
              <a:ext cx="635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400 h 21600"/>
                <a:gd name="T14" fmla="*/ 1891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3" name="AutoShape 40"/>
            <p:cNvSpPr>
              <a:spLocks noChangeArrowheads="1"/>
            </p:cNvSpPr>
            <p:nvPr/>
          </p:nvSpPr>
          <p:spPr bwMode="auto">
            <a:xfrm rot="2610725" flipH="1" flipV="1">
              <a:off x="975" y="3293"/>
              <a:ext cx="635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400 h 21600"/>
                <a:gd name="T14" fmla="*/ 1891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AutoShape 41"/>
            <p:cNvSpPr>
              <a:spLocks/>
            </p:cNvSpPr>
            <p:nvPr/>
          </p:nvSpPr>
          <p:spPr bwMode="auto">
            <a:xfrm>
              <a:off x="1421" y="1961"/>
              <a:ext cx="576" cy="179"/>
            </a:xfrm>
            <a:prstGeom prst="borderCallout1">
              <a:avLst>
                <a:gd name="adj1" fmla="val 26375"/>
                <a:gd name="adj2" fmla="val -8333"/>
                <a:gd name="adj3" fmla="val 202931"/>
                <a:gd name="adj4" fmla="val -37153"/>
              </a:avLst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отрыв</a:t>
              </a:r>
            </a:p>
          </p:txBody>
        </p:sp>
        <p:sp>
          <p:nvSpPr>
            <p:cNvPr id="2065" name="Text Box 42"/>
            <p:cNvSpPr txBox="1">
              <a:spLocks noChangeArrowheads="1"/>
            </p:cNvSpPr>
            <p:nvPr/>
          </p:nvSpPr>
          <p:spPr bwMode="auto">
            <a:xfrm>
              <a:off x="1189" y="1293"/>
              <a:ext cx="254" cy="23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ym typeface="Symbol" pitchFamily="18" charset="2"/>
                </a:rPr>
                <a:t></a:t>
              </a:r>
              <a:r>
                <a:rPr lang="ru-RU" sz="2000" b="1" baseline="-25000">
                  <a:sym typeface="Symbol" pitchFamily="18" charset="2"/>
                </a:rPr>
                <a:t>3</a:t>
              </a:r>
            </a:p>
          </p:txBody>
        </p:sp>
        <p:sp>
          <p:nvSpPr>
            <p:cNvPr id="2066" name="Text Box 43"/>
            <p:cNvSpPr txBox="1">
              <a:spLocks noChangeArrowheads="1"/>
            </p:cNvSpPr>
            <p:nvPr/>
          </p:nvSpPr>
          <p:spPr bwMode="auto">
            <a:xfrm>
              <a:off x="567" y="3385"/>
              <a:ext cx="255" cy="23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ym typeface="Symbol" pitchFamily="18" charset="2"/>
                </a:rPr>
                <a:t></a:t>
              </a:r>
              <a:r>
                <a:rPr lang="ru-RU" sz="2000" b="1" baseline="-25000">
                  <a:sym typeface="Symbol" pitchFamily="18" charset="2"/>
                </a:rPr>
                <a:t>3</a:t>
              </a:r>
            </a:p>
          </p:txBody>
        </p:sp>
        <p:sp>
          <p:nvSpPr>
            <p:cNvPr id="2067" name="AutoShape 44"/>
            <p:cNvSpPr>
              <a:spLocks noChangeArrowheads="1"/>
            </p:cNvSpPr>
            <p:nvPr/>
          </p:nvSpPr>
          <p:spPr bwMode="auto">
            <a:xfrm rot="5400000">
              <a:off x="363" y="2267"/>
              <a:ext cx="318" cy="453"/>
            </a:xfrm>
            <a:prstGeom prst="downArrow">
              <a:avLst>
                <a:gd name="adj1" fmla="val 50000"/>
                <a:gd name="adj2" fmla="val 3561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AutoShape 45"/>
            <p:cNvSpPr>
              <a:spLocks noChangeArrowheads="1"/>
            </p:cNvSpPr>
            <p:nvPr/>
          </p:nvSpPr>
          <p:spPr bwMode="auto">
            <a:xfrm rot="16200000" flipH="1">
              <a:off x="1315" y="2267"/>
              <a:ext cx="318" cy="453"/>
            </a:xfrm>
            <a:prstGeom prst="downArrow">
              <a:avLst>
                <a:gd name="adj1" fmla="val 50000"/>
                <a:gd name="adj2" fmla="val 3561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Text Box 46"/>
            <p:cNvSpPr txBox="1">
              <a:spLocks noChangeArrowheads="1"/>
            </p:cNvSpPr>
            <p:nvPr/>
          </p:nvSpPr>
          <p:spPr bwMode="auto">
            <a:xfrm>
              <a:off x="1701" y="2341"/>
              <a:ext cx="254" cy="23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ym typeface="Symbol" pitchFamily="18" charset="2"/>
                </a:rPr>
                <a:t></a:t>
              </a:r>
              <a:r>
                <a:rPr lang="ru-RU" sz="2000" b="1" baseline="-25000">
                  <a:sym typeface="Symbol" pitchFamily="18" charset="2"/>
                </a:rPr>
                <a:t>1</a:t>
              </a:r>
            </a:p>
          </p:txBody>
        </p:sp>
        <p:sp>
          <p:nvSpPr>
            <p:cNvPr id="2070" name="Text Box 47"/>
            <p:cNvSpPr txBox="1">
              <a:spLocks noChangeArrowheads="1"/>
            </p:cNvSpPr>
            <p:nvPr/>
          </p:nvSpPr>
          <p:spPr bwMode="auto">
            <a:xfrm>
              <a:off x="68" y="2364"/>
              <a:ext cx="255" cy="23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ym typeface="Symbol" pitchFamily="18" charset="2"/>
                </a:rPr>
                <a:t></a:t>
              </a:r>
              <a:r>
                <a:rPr lang="ru-RU" sz="2000" b="1" baseline="-25000">
                  <a:sym typeface="Symbol" pitchFamily="18" charset="2"/>
                </a:rPr>
                <a:t>1</a:t>
              </a:r>
            </a:p>
          </p:txBody>
        </p:sp>
      </p:grpSp>
      <p:sp>
        <p:nvSpPr>
          <p:cNvPr id="2054" name="AutoShape 49"/>
          <p:cNvSpPr>
            <a:spLocks noChangeArrowheads="1"/>
          </p:cNvSpPr>
          <p:nvPr/>
        </p:nvSpPr>
        <p:spPr bwMode="auto">
          <a:xfrm rot="1437251">
            <a:off x="7885113" y="5589588"/>
            <a:ext cx="1008062" cy="433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750294083 h 21600"/>
              <a:gd name="T4" fmla="*/ 2147483647 w 21600"/>
              <a:gd name="T5" fmla="*/ 2147483647 h 21600"/>
              <a:gd name="T6" fmla="*/ 2147483647 w 21600"/>
              <a:gd name="T7" fmla="*/ 175029408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AutoShape 50"/>
          <p:cNvSpPr>
            <a:spLocks noChangeArrowheads="1"/>
          </p:cNvSpPr>
          <p:nvPr/>
        </p:nvSpPr>
        <p:spPr bwMode="auto">
          <a:xfrm rot="-9461658">
            <a:off x="5724525" y="5445125"/>
            <a:ext cx="1008063" cy="433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750314815 h 21600"/>
              <a:gd name="T4" fmla="*/ 2147483647 w 21600"/>
              <a:gd name="T5" fmla="*/ 2147483647 h 21600"/>
              <a:gd name="T6" fmla="*/ 2147483647 w 21600"/>
              <a:gd name="T7" fmla="*/ 175031481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9688" y="44450"/>
            <a:ext cx="4460875" cy="6742113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3995738" y="4221163"/>
            <a:ext cx="3455987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/>
              <a:t>Многофазный раннекаменноугольный Неплюевский массив. Южный Урал</a:t>
            </a: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563938" y="188913"/>
            <a:ext cx="5362575" cy="3019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9688" y="44450"/>
            <a:ext cx="2239962" cy="338455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4450"/>
            <a:ext cx="6659562" cy="660400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Кинематическая модель формирования </a:t>
            </a:r>
            <a:b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</a:b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Неплюевского массива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2276475"/>
            <a:ext cx="2914650" cy="316865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35588" name="Text Box 4"/>
          <p:cNvSpPr txBox="1">
            <a:spLocks noChangeArrowheads="1"/>
          </p:cNvSpPr>
          <p:nvPr/>
        </p:nvSpPr>
        <p:spPr bwMode="auto">
          <a:xfrm>
            <a:off x="5148263" y="2187575"/>
            <a:ext cx="3995737" cy="18192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 b="1" dirty="0">
                <a:latin typeface="Arial" charset="0"/>
                <a:cs typeface="Arial" charset="0"/>
              </a:rPr>
              <a:t>3 фаза</a:t>
            </a:r>
            <a:r>
              <a:rPr lang="ru-RU" b="1" dirty="0"/>
              <a:t> </a:t>
            </a:r>
            <a:r>
              <a:rPr lang="ru-RU" dirty="0"/>
              <a:t>– симметричное внедрение гранитов по внешним контактам габбро и гранодиоритов, а частично – внутри тела </a:t>
            </a:r>
            <a:r>
              <a:rPr lang="ru-RU" dirty="0" err="1"/>
              <a:t>грандиоритов</a:t>
            </a:r>
            <a:r>
              <a:rPr lang="ru-RU" dirty="0"/>
              <a:t> </a:t>
            </a:r>
          </a:p>
          <a:p>
            <a:pPr eaLnBrk="0" hangingPunct="0">
              <a:lnSpc>
                <a:spcPct val="85000"/>
              </a:lnSpc>
            </a:pPr>
            <a:r>
              <a:rPr lang="ru-RU" dirty="0"/>
              <a:t>(</a:t>
            </a:r>
            <a:r>
              <a:rPr lang="ru-RU" b="1" dirty="0"/>
              <a:t>341,65</a:t>
            </a:r>
            <a:r>
              <a:rPr lang="ru-RU" dirty="0"/>
              <a:t> </a:t>
            </a:r>
            <a:r>
              <a:rPr lang="ru-RU" dirty="0" smtClean="0"/>
              <a:t>млн </a:t>
            </a:r>
            <a:r>
              <a:rPr lang="ru-RU" dirty="0"/>
              <a:t>лет);</a:t>
            </a:r>
          </a:p>
        </p:txBody>
      </p:sp>
      <p:sp>
        <p:nvSpPr>
          <p:cNvPr id="835589" name="Text Box 5"/>
          <p:cNvSpPr txBox="1">
            <a:spLocks noChangeArrowheads="1"/>
          </p:cNvSpPr>
          <p:nvPr/>
        </p:nvSpPr>
        <p:spPr bwMode="auto">
          <a:xfrm>
            <a:off x="5724525" y="5589588"/>
            <a:ext cx="3095625" cy="10445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b="1">
                <a:solidFill>
                  <a:srgbClr val="C00000"/>
                </a:solidFill>
              </a:rPr>
              <a:t> </a:t>
            </a:r>
            <a:endParaRPr lang="ru-RU" sz="2000" b="1">
              <a:solidFill>
                <a:srgbClr val="C0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ru-RU" sz="2000" b="1"/>
              <a:t>Формирование массива происходило в обстановке чистого сдвига!</a:t>
            </a:r>
          </a:p>
        </p:txBody>
      </p:sp>
      <p:sp>
        <p:nvSpPr>
          <p:cNvPr id="18439" name="AutoShape 7"/>
          <p:cNvSpPr>
            <a:spLocks noChangeAspect="1" noChangeArrowheads="1"/>
          </p:cNvSpPr>
          <p:nvPr/>
        </p:nvSpPr>
        <p:spPr bwMode="auto">
          <a:xfrm rot="6143724" flipH="1">
            <a:off x="3144838" y="2479675"/>
            <a:ext cx="615950" cy="2095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95666331 h 21600"/>
              <a:gd name="T4" fmla="*/ 2147483647 w 21600"/>
              <a:gd name="T5" fmla="*/ 191332663 h 21600"/>
              <a:gd name="T6" fmla="*/ 2147483647 w 21600"/>
              <a:gd name="T7" fmla="*/ 9566633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5596" name="Text Box 12"/>
          <p:cNvSpPr txBox="1">
            <a:spLocks noChangeArrowheads="1"/>
          </p:cNvSpPr>
          <p:nvPr/>
        </p:nvSpPr>
        <p:spPr bwMode="auto">
          <a:xfrm>
            <a:off x="34925" y="5475288"/>
            <a:ext cx="37449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/>
              <a:t>Амплитуда сдвига – около </a:t>
            </a:r>
            <a:r>
              <a:rPr lang="ru-RU" b="1"/>
              <a:t>20 км</a:t>
            </a:r>
            <a:r>
              <a:rPr lang="ru-RU"/>
              <a:t>, время формирования плутона – около </a:t>
            </a:r>
            <a:r>
              <a:rPr lang="ru-RU" b="1"/>
              <a:t>6 млн. лет</a:t>
            </a:r>
            <a:r>
              <a:rPr lang="ru-RU"/>
              <a:t>. Средняя скорость смещения по сдвигу</a:t>
            </a:r>
          </a:p>
        </p:txBody>
      </p:sp>
      <p:sp>
        <p:nvSpPr>
          <p:cNvPr id="835597" name="Text Box 13"/>
          <p:cNvSpPr txBox="1">
            <a:spLocks noChangeArrowheads="1"/>
          </p:cNvSpPr>
          <p:nvPr/>
        </p:nvSpPr>
        <p:spPr bwMode="auto">
          <a:xfrm>
            <a:off x="2339975" y="712788"/>
            <a:ext cx="6804025" cy="6286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30000"/>
              </a:spcBef>
            </a:pPr>
            <a:r>
              <a:rPr lang="ru-RU" b="1">
                <a:latin typeface="Arial" charset="0"/>
                <a:cs typeface="Arial" charset="0"/>
              </a:rPr>
              <a:t>1 фаза</a:t>
            </a:r>
            <a:r>
              <a:rPr lang="ru-RU">
                <a:latin typeface="Arial Black" pitchFamily="34" charset="0"/>
              </a:rPr>
              <a:t> </a:t>
            </a:r>
            <a:r>
              <a:rPr lang="ru-RU"/>
              <a:t>– внедрение габброидов по начальному отрыву в зоне левого северо-западного сдвига; </a:t>
            </a:r>
          </a:p>
        </p:txBody>
      </p:sp>
      <p:sp>
        <p:nvSpPr>
          <p:cNvPr id="835598" name="Text Box 14"/>
          <p:cNvSpPr txBox="1">
            <a:spLocks noChangeArrowheads="1"/>
          </p:cNvSpPr>
          <p:nvPr/>
        </p:nvSpPr>
        <p:spPr bwMode="auto">
          <a:xfrm>
            <a:off x="2339975" y="1341438"/>
            <a:ext cx="6804025" cy="8969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b="1" dirty="0">
                <a:latin typeface="Arial" charset="0"/>
                <a:cs typeface="Arial" charset="0"/>
              </a:rPr>
              <a:t>2 фаза</a:t>
            </a:r>
            <a:r>
              <a:rPr lang="ru-RU" b="1" dirty="0"/>
              <a:t> </a:t>
            </a:r>
            <a:r>
              <a:rPr lang="ru-RU" dirty="0"/>
              <a:t>– внедрение гранодиоритов по отрыву вдоль северного контакта габбро; габбро остается в ксенолитах  </a:t>
            </a:r>
          </a:p>
          <a:p>
            <a:pPr eaLnBrk="0" hangingPunct="0">
              <a:lnSpc>
                <a:spcPct val="80000"/>
              </a:lnSpc>
            </a:pPr>
            <a:r>
              <a:rPr lang="ru-RU" dirty="0"/>
              <a:t>(</a:t>
            </a:r>
            <a:r>
              <a:rPr lang="ru-RU" b="1" dirty="0"/>
              <a:t>345,7</a:t>
            </a:r>
            <a:r>
              <a:rPr lang="ru-RU" dirty="0"/>
              <a:t> </a:t>
            </a:r>
            <a:r>
              <a:rPr lang="ru-RU" dirty="0" smtClean="0"/>
              <a:t>млн </a:t>
            </a:r>
            <a:r>
              <a:rPr lang="ru-RU" dirty="0"/>
              <a:t>лет); </a:t>
            </a:r>
          </a:p>
        </p:txBody>
      </p:sp>
      <p:sp>
        <p:nvSpPr>
          <p:cNvPr id="835599" name="Rectangle 15"/>
          <p:cNvSpPr>
            <a:spLocks noChangeArrowheads="1"/>
          </p:cNvSpPr>
          <p:nvPr/>
        </p:nvSpPr>
        <p:spPr bwMode="auto">
          <a:xfrm>
            <a:off x="3263900" y="6278563"/>
            <a:ext cx="217170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около </a:t>
            </a:r>
            <a:r>
              <a:rPr lang="ru-RU" b="1"/>
              <a:t>0,3</a:t>
            </a:r>
            <a:r>
              <a:rPr lang="ru-RU"/>
              <a:t> см в год!</a:t>
            </a:r>
          </a:p>
        </p:txBody>
      </p:sp>
      <p:sp>
        <p:nvSpPr>
          <p:cNvPr id="18444" name="AutoShape 16"/>
          <p:cNvSpPr>
            <a:spLocks noChangeAspect="1" noChangeArrowheads="1"/>
          </p:cNvSpPr>
          <p:nvPr/>
        </p:nvSpPr>
        <p:spPr bwMode="auto">
          <a:xfrm rot="6143724" flipV="1">
            <a:off x="3505200" y="4495800"/>
            <a:ext cx="615950" cy="2095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95666331 h 21600"/>
              <a:gd name="T4" fmla="*/ 2147483647 w 21600"/>
              <a:gd name="T5" fmla="*/ 191332663 h 21600"/>
              <a:gd name="T6" fmla="*/ 2147483647 w 21600"/>
              <a:gd name="T7" fmla="*/ 9566633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Text Box 17"/>
          <p:cNvSpPr txBox="1">
            <a:spLocks noChangeArrowheads="1"/>
          </p:cNvSpPr>
          <p:nvPr/>
        </p:nvSpPr>
        <p:spPr bwMode="auto">
          <a:xfrm>
            <a:off x="2987675" y="2276475"/>
            <a:ext cx="4127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ym typeface="Symbol" pitchFamily="18" charset="2"/>
              </a:rPr>
              <a:t></a:t>
            </a:r>
            <a:r>
              <a:rPr lang="ru-RU" sz="2000" b="1" baseline="-25000">
                <a:sym typeface="Symbol" pitchFamily="18" charset="2"/>
              </a:rPr>
              <a:t>1</a:t>
            </a:r>
          </a:p>
        </p:txBody>
      </p:sp>
      <p:sp>
        <p:nvSpPr>
          <p:cNvPr id="18446" name="Text Box 18"/>
          <p:cNvSpPr txBox="1">
            <a:spLocks noChangeArrowheads="1"/>
          </p:cNvSpPr>
          <p:nvPr/>
        </p:nvSpPr>
        <p:spPr bwMode="auto">
          <a:xfrm>
            <a:off x="3367088" y="4292600"/>
            <a:ext cx="4127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ym typeface="Symbol" pitchFamily="18" charset="2"/>
              </a:rPr>
              <a:t></a:t>
            </a:r>
            <a:r>
              <a:rPr lang="ru-RU" sz="2000" b="1" baseline="-25000">
                <a:sym typeface="Symbol" pitchFamily="18" charset="2"/>
              </a:rPr>
              <a:t>1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48263" y="4221163"/>
            <a:ext cx="3995737" cy="955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 b="1" dirty="0">
                <a:latin typeface="Arial" charset="0"/>
                <a:cs typeface="Arial" charset="0"/>
              </a:rPr>
              <a:t>4 фаза</a:t>
            </a:r>
            <a:r>
              <a:rPr lang="ru-RU" b="1" dirty="0"/>
              <a:t> </a:t>
            </a:r>
            <a:r>
              <a:rPr lang="ru-RU" dirty="0"/>
              <a:t>–  внедрение </a:t>
            </a:r>
            <a:r>
              <a:rPr lang="ru-RU" dirty="0" err="1"/>
              <a:t>лейкогранитов</a:t>
            </a:r>
            <a:r>
              <a:rPr lang="ru-RU" dirty="0"/>
              <a:t> в ядре структуры (</a:t>
            </a:r>
            <a:r>
              <a:rPr lang="ru-RU" b="1" dirty="0"/>
              <a:t>340,3</a:t>
            </a:r>
            <a:r>
              <a:rPr lang="ru-RU" dirty="0"/>
              <a:t> </a:t>
            </a:r>
            <a:r>
              <a:rPr lang="ru-RU" dirty="0" smtClean="0"/>
              <a:t>млн </a:t>
            </a:r>
            <a:r>
              <a:rPr lang="ru-RU" dirty="0"/>
              <a:t>лет).</a:t>
            </a:r>
          </a:p>
        </p:txBody>
      </p:sp>
      <p:sp>
        <p:nvSpPr>
          <p:cNvPr id="16" name="Овал 15"/>
          <p:cNvSpPr>
            <a:spLocks noChangeArrowheads="1"/>
          </p:cNvSpPr>
          <p:nvPr/>
        </p:nvSpPr>
        <p:spPr bwMode="auto">
          <a:xfrm>
            <a:off x="2700338" y="3429000"/>
            <a:ext cx="503237" cy="504825"/>
          </a:xfrm>
          <a:prstGeom prst="ellips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Овал 16"/>
          <p:cNvSpPr>
            <a:spLocks noChangeArrowheads="1"/>
          </p:cNvSpPr>
          <p:nvPr/>
        </p:nvSpPr>
        <p:spPr bwMode="auto">
          <a:xfrm>
            <a:off x="2555875" y="3213100"/>
            <a:ext cx="503238" cy="503238"/>
          </a:xfrm>
          <a:prstGeom prst="ellips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Овал 17"/>
          <p:cNvSpPr>
            <a:spLocks noChangeArrowheads="1"/>
          </p:cNvSpPr>
          <p:nvPr/>
        </p:nvSpPr>
        <p:spPr bwMode="auto">
          <a:xfrm>
            <a:off x="3563938" y="2565400"/>
            <a:ext cx="503237" cy="503238"/>
          </a:xfrm>
          <a:prstGeom prst="ellips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Овал 18"/>
          <p:cNvSpPr>
            <a:spLocks noChangeArrowheads="1"/>
          </p:cNvSpPr>
          <p:nvPr/>
        </p:nvSpPr>
        <p:spPr bwMode="auto">
          <a:xfrm>
            <a:off x="3059113" y="3789363"/>
            <a:ext cx="504825" cy="503237"/>
          </a:xfrm>
          <a:prstGeom prst="ellips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Овал 19"/>
          <p:cNvSpPr>
            <a:spLocks noChangeArrowheads="1"/>
          </p:cNvSpPr>
          <p:nvPr/>
        </p:nvSpPr>
        <p:spPr bwMode="auto">
          <a:xfrm>
            <a:off x="4284663" y="2924175"/>
            <a:ext cx="503237" cy="504825"/>
          </a:xfrm>
          <a:prstGeom prst="ellips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5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5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588" grpId="0"/>
      <p:bldP spid="835589" grpId="0" animBg="1"/>
      <p:bldP spid="835596" grpId="0"/>
      <p:bldP spid="835597" grpId="0"/>
      <p:bldP spid="835598" grpId="0"/>
      <p:bldP spid="835599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1336675"/>
          </a:xfrm>
          <a:noFill/>
        </p:spPr>
        <p:txBody>
          <a:bodyPr anchor="t">
            <a:spAutoFit/>
          </a:bodyPr>
          <a:lstStyle/>
          <a:p>
            <a:pPr algn="l" eaLnBrk="1" hangingPunct="1">
              <a:lnSpc>
                <a:spcPct val="85000"/>
              </a:lnSpc>
            </a:pPr>
            <a:r>
              <a:rPr lang="ru-RU" sz="24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Схема строения и кинематическая модель формирования Джангельдинского массива </a:t>
            </a:r>
            <a:br>
              <a:rPr lang="ru-RU" sz="2400" b="1" smtClean="0">
                <a:solidFill>
                  <a:srgbClr val="000000"/>
                </a:solidFill>
                <a:effectLst/>
                <a:latin typeface="Arial Narrow" pitchFamily="34" charset="0"/>
              </a:rPr>
            </a:br>
            <a:r>
              <a:rPr lang="ru-RU" sz="24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(Центральный Казахстан)</a:t>
            </a:r>
          </a:p>
        </p:txBody>
      </p:sp>
      <p:pic>
        <p:nvPicPr>
          <p:cNvPr id="19459" name="Picture 3" descr="Djangel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40088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29444" name="Text Box 4"/>
          <p:cNvSpPr txBox="1">
            <a:spLocks noChangeArrowheads="1"/>
          </p:cNvSpPr>
          <p:nvPr/>
        </p:nvSpPr>
        <p:spPr bwMode="auto">
          <a:xfrm>
            <a:off x="4572000" y="1557338"/>
            <a:ext cx="4176713" cy="660400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ru-RU" b="1">
                <a:latin typeface="Arial" charset="0"/>
                <a:cs typeface="Arial" charset="0"/>
              </a:rPr>
              <a:t>1 фаза</a:t>
            </a:r>
            <a:r>
              <a:rPr lang="ru-RU"/>
              <a:t> – внедрение габброидов по начальному отрыву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348038" y="0"/>
            <a:ext cx="1219200" cy="2349500"/>
            <a:chOff x="2154" y="0"/>
            <a:chExt cx="768" cy="1480"/>
          </a:xfrm>
        </p:grpSpPr>
        <p:pic>
          <p:nvPicPr>
            <p:cNvPr id="1947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b="65741"/>
            <a:stretch>
              <a:fillRect/>
            </a:stretch>
          </p:blipFill>
          <p:spPr bwMode="auto">
            <a:xfrm>
              <a:off x="2154" y="0"/>
              <a:ext cx="743" cy="1480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19479" name="Text Box 6"/>
            <p:cNvSpPr txBox="1">
              <a:spLocks noChangeArrowheads="1"/>
            </p:cNvSpPr>
            <p:nvPr/>
          </p:nvSpPr>
          <p:spPr bwMode="auto">
            <a:xfrm>
              <a:off x="2678" y="271"/>
              <a:ext cx="24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sz="2400" b="1">
                  <a:latin typeface="Arial Black" pitchFamily="34" charset="0"/>
                </a:rPr>
                <a:t>1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348038" y="2349500"/>
            <a:ext cx="1179512" cy="2232025"/>
            <a:chOff x="2154" y="1480"/>
            <a:chExt cx="743" cy="1406"/>
          </a:xfrm>
        </p:grpSpPr>
        <p:pic>
          <p:nvPicPr>
            <p:cNvPr id="19476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 t="34259" b="33194"/>
            <a:stretch>
              <a:fillRect/>
            </a:stretch>
          </p:blipFill>
          <p:spPr bwMode="auto">
            <a:xfrm>
              <a:off x="2154" y="1480"/>
              <a:ext cx="743" cy="1406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19477" name="Text Box 7"/>
            <p:cNvSpPr txBox="1">
              <a:spLocks noChangeArrowheads="1"/>
            </p:cNvSpPr>
            <p:nvPr/>
          </p:nvSpPr>
          <p:spPr bwMode="auto">
            <a:xfrm>
              <a:off x="2592" y="1680"/>
              <a:ext cx="24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sz="2400" b="1">
                  <a:latin typeface="Arial Black" pitchFamily="34" charset="0"/>
                </a:rPr>
                <a:t>2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348038" y="4581525"/>
            <a:ext cx="1179512" cy="2276475"/>
            <a:chOff x="2154" y="2886"/>
            <a:chExt cx="743" cy="1434"/>
          </a:xfrm>
        </p:grpSpPr>
        <p:pic>
          <p:nvPicPr>
            <p:cNvPr id="19474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 t="66806"/>
            <a:stretch>
              <a:fillRect/>
            </a:stretch>
          </p:blipFill>
          <p:spPr bwMode="auto">
            <a:xfrm>
              <a:off x="2154" y="2886"/>
              <a:ext cx="743" cy="143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19475" name="Text Box 8"/>
            <p:cNvSpPr txBox="1">
              <a:spLocks noChangeArrowheads="1"/>
            </p:cNvSpPr>
            <p:nvPr/>
          </p:nvSpPr>
          <p:spPr bwMode="auto">
            <a:xfrm>
              <a:off x="2640" y="3072"/>
              <a:ext cx="24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sz="2400" b="1"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19464" name="Line 9"/>
          <p:cNvSpPr>
            <a:spLocks noChangeShapeType="1"/>
          </p:cNvSpPr>
          <p:nvPr/>
        </p:nvSpPr>
        <p:spPr bwMode="auto">
          <a:xfrm rot="-5818572">
            <a:off x="381000" y="6324600"/>
            <a:ext cx="152400" cy="3048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5" name="Line 10"/>
          <p:cNvSpPr>
            <a:spLocks noChangeShapeType="1"/>
          </p:cNvSpPr>
          <p:nvPr/>
        </p:nvSpPr>
        <p:spPr bwMode="auto">
          <a:xfrm rot="-5818572">
            <a:off x="990600" y="5943600"/>
            <a:ext cx="152400" cy="3048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auto">
          <a:xfrm rot="-5818572">
            <a:off x="685800" y="6477000"/>
            <a:ext cx="152400" cy="3048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 rot="-5473076">
            <a:off x="1524000" y="6096000"/>
            <a:ext cx="152400" cy="3048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8" name="Line 13"/>
          <p:cNvSpPr>
            <a:spLocks noChangeShapeType="1"/>
          </p:cNvSpPr>
          <p:nvPr/>
        </p:nvSpPr>
        <p:spPr bwMode="auto">
          <a:xfrm rot="-5473076">
            <a:off x="2362200" y="76200"/>
            <a:ext cx="152400" cy="3048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auto">
          <a:xfrm rot="-6225405">
            <a:off x="533400" y="5943600"/>
            <a:ext cx="152400" cy="3048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auto">
          <a:xfrm rot="-5361010">
            <a:off x="1981200" y="6172200"/>
            <a:ext cx="152400" cy="3048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9458" name="Text Box 18"/>
          <p:cNvSpPr txBox="1">
            <a:spLocks noChangeArrowheads="1"/>
          </p:cNvSpPr>
          <p:nvPr/>
        </p:nvSpPr>
        <p:spPr bwMode="auto">
          <a:xfrm>
            <a:off x="5724525" y="2565400"/>
            <a:ext cx="3240088" cy="8159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b="1"/>
              <a:t> </a:t>
            </a:r>
            <a:r>
              <a:rPr lang="ru-RU" sz="2000" b="1"/>
              <a:t>Формирование массива происходит в обстановке чистого сдвига!</a:t>
            </a:r>
          </a:p>
        </p:txBody>
      </p:sp>
      <p:sp>
        <p:nvSpPr>
          <p:cNvPr id="829464" name="Text Box 24"/>
          <p:cNvSpPr txBox="1">
            <a:spLocks noChangeArrowheads="1"/>
          </p:cNvSpPr>
          <p:nvPr/>
        </p:nvSpPr>
        <p:spPr bwMode="auto">
          <a:xfrm>
            <a:off x="4572000" y="5734050"/>
            <a:ext cx="4176713" cy="944563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ru-RU" b="1">
                <a:latin typeface="Arial" charset="0"/>
                <a:cs typeface="Arial" charset="0"/>
              </a:rPr>
              <a:t>3 фаза</a:t>
            </a:r>
            <a:r>
              <a:rPr lang="ru-RU"/>
              <a:t> – внедрение гранитов по новому отрыву внутри тела гранодиоритов</a:t>
            </a:r>
          </a:p>
        </p:txBody>
      </p:sp>
      <p:sp>
        <p:nvSpPr>
          <p:cNvPr id="829465" name="Text Box 25"/>
          <p:cNvSpPr txBox="1">
            <a:spLocks noChangeArrowheads="1"/>
          </p:cNvSpPr>
          <p:nvPr/>
        </p:nvSpPr>
        <p:spPr bwMode="auto">
          <a:xfrm>
            <a:off x="4572000" y="3860800"/>
            <a:ext cx="4176713" cy="660400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ru-RU" b="1">
                <a:latin typeface="Arial" charset="0"/>
                <a:cs typeface="Arial" charset="0"/>
              </a:rPr>
              <a:t>2 фаза</a:t>
            </a:r>
            <a:r>
              <a:rPr lang="ru-RU"/>
              <a:t> – внедрение гранодиоритов по обновленному отрыву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44" grpId="0"/>
      <p:bldP spid="829458" grpId="0" animBg="1"/>
      <p:bldP spid="829464" grpId="0"/>
      <p:bldP spid="8294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Kam-g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1650" y="0"/>
            <a:ext cx="2292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543800" y="304800"/>
            <a:ext cx="914400" cy="6400800"/>
            <a:chOff x="4752" y="192"/>
            <a:chExt cx="576" cy="4032"/>
          </a:xfrm>
        </p:grpSpPr>
        <p:sp>
          <p:nvSpPr>
            <p:cNvPr id="20508" name="Line 6"/>
            <p:cNvSpPr>
              <a:spLocks noChangeShapeType="1"/>
            </p:cNvSpPr>
            <p:nvPr/>
          </p:nvSpPr>
          <p:spPr bwMode="auto">
            <a:xfrm flipH="1">
              <a:off x="5184" y="192"/>
              <a:ext cx="144" cy="1248"/>
            </a:xfrm>
            <a:prstGeom prst="line">
              <a:avLst/>
            </a:prstGeom>
            <a:noFill/>
            <a:ln w="508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9" name="Line 7"/>
            <p:cNvSpPr>
              <a:spLocks noChangeShapeType="1"/>
            </p:cNvSpPr>
            <p:nvPr/>
          </p:nvSpPr>
          <p:spPr bwMode="auto">
            <a:xfrm flipH="1">
              <a:off x="5040" y="1152"/>
              <a:ext cx="144" cy="1248"/>
            </a:xfrm>
            <a:prstGeom prst="line">
              <a:avLst/>
            </a:prstGeom>
            <a:noFill/>
            <a:ln w="508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10" name="Line 8"/>
            <p:cNvSpPr>
              <a:spLocks noChangeShapeType="1"/>
            </p:cNvSpPr>
            <p:nvPr/>
          </p:nvSpPr>
          <p:spPr bwMode="auto">
            <a:xfrm flipH="1">
              <a:off x="4848" y="2160"/>
              <a:ext cx="144" cy="1248"/>
            </a:xfrm>
            <a:prstGeom prst="line">
              <a:avLst/>
            </a:prstGeom>
            <a:noFill/>
            <a:ln w="508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11" name="Line 9"/>
            <p:cNvSpPr>
              <a:spLocks noChangeShapeType="1"/>
            </p:cNvSpPr>
            <p:nvPr/>
          </p:nvSpPr>
          <p:spPr bwMode="auto">
            <a:xfrm flipH="1">
              <a:off x="4752" y="2976"/>
              <a:ext cx="144" cy="1248"/>
            </a:xfrm>
            <a:prstGeom prst="line">
              <a:avLst/>
            </a:prstGeom>
            <a:noFill/>
            <a:ln w="508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162800" y="381000"/>
            <a:ext cx="990600" cy="6324600"/>
            <a:chOff x="4512" y="240"/>
            <a:chExt cx="624" cy="3984"/>
          </a:xfrm>
        </p:grpSpPr>
        <p:sp>
          <p:nvSpPr>
            <p:cNvPr id="20504" name="Line 11"/>
            <p:cNvSpPr>
              <a:spLocks noChangeShapeType="1"/>
            </p:cNvSpPr>
            <p:nvPr/>
          </p:nvSpPr>
          <p:spPr bwMode="auto">
            <a:xfrm>
              <a:off x="4944" y="240"/>
              <a:ext cx="192" cy="1200"/>
            </a:xfrm>
            <a:prstGeom prst="line">
              <a:avLst/>
            </a:prstGeom>
            <a:noFill/>
            <a:ln w="508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5" name="Line 12"/>
            <p:cNvSpPr>
              <a:spLocks noChangeShapeType="1"/>
            </p:cNvSpPr>
            <p:nvPr/>
          </p:nvSpPr>
          <p:spPr bwMode="auto">
            <a:xfrm>
              <a:off x="4800" y="1200"/>
              <a:ext cx="192" cy="1200"/>
            </a:xfrm>
            <a:prstGeom prst="line">
              <a:avLst/>
            </a:prstGeom>
            <a:noFill/>
            <a:ln w="508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6" name="Line 13"/>
            <p:cNvSpPr>
              <a:spLocks noChangeShapeType="1"/>
            </p:cNvSpPr>
            <p:nvPr/>
          </p:nvSpPr>
          <p:spPr bwMode="auto">
            <a:xfrm>
              <a:off x="4608" y="2208"/>
              <a:ext cx="192" cy="1200"/>
            </a:xfrm>
            <a:prstGeom prst="line">
              <a:avLst/>
            </a:prstGeom>
            <a:noFill/>
            <a:ln w="508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7" name="Line 14"/>
            <p:cNvSpPr>
              <a:spLocks noChangeShapeType="1"/>
            </p:cNvSpPr>
            <p:nvPr/>
          </p:nvSpPr>
          <p:spPr bwMode="auto">
            <a:xfrm>
              <a:off x="4512" y="3024"/>
              <a:ext cx="192" cy="1200"/>
            </a:xfrm>
            <a:prstGeom prst="line">
              <a:avLst/>
            </a:prstGeom>
            <a:noFill/>
            <a:ln w="508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7162800" y="228600"/>
            <a:ext cx="1371600" cy="5105400"/>
            <a:chOff x="4512" y="144"/>
            <a:chExt cx="864" cy="3216"/>
          </a:xfrm>
        </p:grpSpPr>
        <p:sp>
          <p:nvSpPr>
            <p:cNvPr id="20500" name="AutoShape 16"/>
            <p:cNvSpPr>
              <a:spLocks noChangeArrowheads="1"/>
            </p:cNvSpPr>
            <p:nvPr/>
          </p:nvSpPr>
          <p:spPr bwMode="auto">
            <a:xfrm flipH="1">
              <a:off x="4944" y="144"/>
              <a:ext cx="432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199" y="4574"/>
                  </a:moveTo>
                  <a:cubicBezTo>
                    <a:pt x="14701" y="3274"/>
                    <a:pt x="12783" y="2559"/>
                    <a:pt x="10800" y="2559"/>
                  </a:cubicBezTo>
                  <a:cubicBezTo>
                    <a:pt x="8321" y="2558"/>
                    <a:pt x="5975" y="3674"/>
                    <a:pt x="4410" y="5595"/>
                  </a:cubicBezTo>
                  <a:lnTo>
                    <a:pt x="2426" y="3979"/>
                  </a:lnTo>
                  <a:cubicBezTo>
                    <a:pt x="4477" y="1461"/>
                    <a:pt x="7552" y="-1"/>
                    <a:pt x="10800" y="0"/>
                  </a:cubicBezTo>
                  <a:cubicBezTo>
                    <a:pt x="13399" y="0"/>
                    <a:pt x="15912" y="937"/>
                    <a:pt x="17876" y="2641"/>
                  </a:cubicBezTo>
                  <a:lnTo>
                    <a:pt x="19645" y="601"/>
                  </a:lnTo>
                  <a:lnTo>
                    <a:pt x="20045" y="6215"/>
                  </a:lnTo>
                  <a:lnTo>
                    <a:pt x="14430" y="6614"/>
                  </a:lnTo>
                  <a:lnTo>
                    <a:pt x="16199" y="4574"/>
                  </a:lnTo>
                  <a:close/>
                </a:path>
              </a:pathLst>
            </a:custGeom>
            <a:solidFill>
              <a:schemeClr val="accent2"/>
            </a:solidFill>
            <a:ln w="254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1" name="AutoShape 17"/>
            <p:cNvSpPr>
              <a:spLocks noChangeArrowheads="1"/>
            </p:cNvSpPr>
            <p:nvPr/>
          </p:nvSpPr>
          <p:spPr bwMode="auto">
            <a:xfrm flipH="1">
              <a:off x="4800" y="1104"/>
              <a:ext cx="432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199" y="4574"/>
                  </a:moveTo>
                  <a:cubicBezTo>
                    <a:pt x="14701" y="3274"/>
                    <a:pt x="12783" y="2559"/>
                    <a:pt x="10800" y="2559"/>
                  </a:cubicBezTo>
                  <a:cubicBezTo>
                    <a:pt x="8321" y="2558"/>
                    <a:pt x="5975" y="3674"/>
                    <a:pt x="4410" y="5595"/>
                  </a:cubicBezTo>
                  <a:lnTo>
                    <a:pt x="2426" y="3979"/>
                  </a:lnTo>
                  <a:cubicBezTo>
                    <a:pt x="4477" y="1461"/>
                    <a:pt x="7552" y="-1"/>
                    <a:pt x="10800" y="0"/>
                  </a:cubicBezTo>
                  <a:cubicBezTo>
                    <a:pt x="13399" y="0"/>
                    <a:pt x="15912" y="937"/>
                    <a:pt x="17876" y="2641"/>
                  </a:cubicBezTo>
                  <a:lnTo>
                    <a:pt x="19645" y="601"/>
                  </a:lnTo>
                  <a:lnTo>
                    <a:pt x="20045" y="6215"/>
                  </a:lnTo>
                  <a:lnTo>
                    <a:pt x="14430" y="6614"/>
                  </a:lnTo>
                  <a:lnTo>
                    <a:pt x="16199" y="4574"/>
                  </a:lnTo>
                  <a:close/>
                </a:path>
              </a:pathLst>
            </a:custGeom>
            <a:solidFill>
              <a:schemeClr val="accent2"/>
            </a:solidFill>
            <a:ln w="25400" cap="sq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2" name="AutoShape 18"/>
            <p:cNvSpPr>
              <a:spLocks noChangeArrowheads="1"/>
            </p:cNvSpPr>
            <p:nvPr/>
          </p:nvSpPr>
          <p:spPr bwMode="auto">
            <a:xfrm flipH="1">
              <a:off x="4608" y="2112"/>
              <a:ext cx="432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199" y="4574"/>
                  </a:moveTo>
                  <a:cubicBezTo>
                    <a:pt x="14701" y="3274"/>
                    <a:pt x="12783" y="2559"/>
                    <a:pt x="10800" y="2559"/>
                  </a:cubicBezTo>
                  <a:cubicBezTo>
                    <a:pt x="8321" y="2558"/>
                    <a:pt x="5975" y="3674"/>
                    <a:pt x="4410" y="5595"/>
                  </a:cubicBezTo>
                  <a:lnTo>
                    <a:pt x="2426" y="3979"/>
                  </a:lnTo>
                  <a:cubicBezTo>
                    <a:pt x="4477" y="1461"/>
                    <a:pt x="7552" y="-1"/>
                    <a:pt x="10800" y="0"/>
                  </a:cubicBezTo>
                  <a:cubicBezTo>
                    <a:pt x="13399" y="0"/>
                    <a:pt x="15912" y="937"/>
                    <a:pt x="17876" y="2641"/>
                  </a:cubicBezTo>
                  <a:lnTo>
                    <a:pt x="19645" y="601"/>
                  </a:lnTo>
                  <a:lnTo>
                    <a:pt x="20045" y="6215"/>
                  </a:lnTo>
                  <a:lnTo>
                    <a:pt x="14430" y="6614"/>
                  </a:lnTo>
                  <a:lnTo>
                    <a:pt x="16199" y="4574"/>
                  </a:lnTo>
                  <a:close/>
                </a:path>
              </a:pathLst>
            </a:custGeom>
            <a:solidFill>
              <a:schemeClr val="accent2"/>
            </a:solidFill>
            <a:ln w="254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3" name="AutoShape 19"/>
            <p:cNvSpPr>
              <a:spLocks noChangeArrowheads="1"/>
            </p:cNvSpPr>
            <p:nvPr/>
          </p:nvSpPr>
          <p:spPr bwMode="auto">
            <a:xfrm flipH="1">
              <a:off x="4512" y="2928"/>
              <a:ext cx="432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199" y="4574"/>
                  </a:moveTo>
                  <a:cubicBezTo>
                    <a:pt x="14701" y="3274"/>
                    <a:pt x="12783" y="2559"/>
                    <a:pt x="10800" y="2559"/>
                  </a:cubicBezTo>
                  <a:cubicBezTo>
                    <a:pt x="8321" y="2558"/>
                    <a:pt x="5975" y="3674"/>
                    <a:pt x="4410" y="5595"/>
                  </a:cubicBezTo>
                  <a:lnTo>
                    <a:pt x="2426" y="3979"/>
                  </a:lnTo>
                  <a:cubicBezTo>
                    <a:pt x="4477" y="1461"/>
                    <a:pt x="7552" y="-1"/>
                    <a:pt x="10800" y="0"/>
                  </a:cubicBezTo>
                  <a:cubicBezTo>
                    <a:pt x="13399" y="0"/>
                    <a:pt x="15912" y="937"/>
                    <a:pt x="17876" y="2641"/>
                  </a:cubicBezTo>
                  <a:lnTo>
                    <a:pt x="19645" y="601"/>
                  </a:lnTo>
                  <a:lnTo>
                    <a:pt x="20045" y="6215"/>
                  </a:lnTo>
                  <a:lnTo>
                    <a:pt x="14430" y="6614"/>
                  </a:lnTo>
                  <a:lnTo>
                    <a:pt x="16199" y="4574"/>
                  </a:lnTo>
                  <a:close/>
                </a:path>
              </a:pathLst>
            </a:custGeom>
            <a:solidFill>
              <a:schemeClr val="accent2"/>
            </a:solidFill>
            <a:ln w="254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44500" name="Freeform 20"/>
          <p:cNvSpPr>
            <a:spLocks noChangeAspect="1"/>
          </p:cNvSpPr>
          <p:nvPr/>
        </p:nvSpPr>
        <p:spPr bwMode="auto">
          <a:xfrm rot="6038093" flipV="1">
            <a:off x="6786563" y="2654300"/>
            <a:ext cx="935038" cy="179387"/>
          </a:xfrm>
          <a:custGeom>
            <a:avLst/>
            <a:gdLst>
              <a:gd name="T0" fmla="*/ 0 w 1008"/>
              <a:gd name="T1" fmla="*/ 2147483647 h 194"/>
              <a:gd name="T2" fmla="*/ 2147483647 w 1008"/>
              <a:gd name="T3" fmla="*/ 2147483647 h 194"/>
              <a:gd name="T4" fmla="*/ 2147483647 w 1008"/>
              <a:gd name="T5" fmla="*/ 0 h 194"/>
              <a:gd name="T6" fmla="*/ 2147483647 w 1008"/>
              <a:gd name="T7" fmla="*/ 2147483647 h 194"/>
              <a:gd name="T8" fmla="*/ 0 w 1008"/>
              <a:gd name="T9" fmla="*/ 2147483647 h 194"/>
              <a:gd name="T10" fmla="*/ 0 w 1008"/>
              <a:gd name="T11" fmla="*/ 2147483647 h 1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8"/>
              <a:gd name="T19" fmla="*/ 0 h 194"/>
              <a:gd name="T20" fmla="*/ 1008 w 1008"/>
              <a:gd name="T21" fmla="*/ 194 h 1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00FF00"/>
          </a:solidFill>
          <a:ln w="1905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44501" name="Freeform 21"/>
          <p:cNvSpPr>
            <a:spLocks noChangeAspect="1"/>
          </p:cNvSpPr>
          <p:nvPr/>
        </p:nvSpPr>
        <p:spPr bwMode="auto">
          <a:xfrm rot="5874229" flipH="1">
            <a:off x="8154988" y="1790700"/>
            <a:ext cx="935038" cy="179387"/>
          </a:xfrm>
          <a:custGeom>
            <a:avLst/>
            <a:gdLst>
              <a:gd name="T0" fmla="*/ 0 w 1008"/>
              <a:gd name="T1" fmla="*/ 2147483647 h 194"/>
              <a:gd name="T2" fmla="*/ 2147483647 w 1008"/>
              <a:gd name="T3" fmla="*/ 2147483647 h 194"/>
              <a:gd name="T4" fmla="*/ 2147483647 w 1008"/>
              <a:gd name="T5" fmla="*/ 0 h 194"/>
              <a:gd name="T6" fmla="*/ 2147483647 w 1008"/>
              <a:gd name="T7" fmla="*/ 2147483647 h 194"/>
              <a:gd name="T8" fmla="*/ 0 w 1008"/>
              <a:gd name="T9" fmla="*/ 2147483647 h 194"/>
              <a:gd name="T10" fmla="*/ 0 w 1008"/>
              <a:gd name="T11" fmla="*/ 2147483647 h 1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8"/>
              <a:gd name="T19" fmla="*/ 0 h 194"/>
              <a:gd name="T20" fmla="*/ 1008 w 1008"/>
              <a:gd name="T21" fmla="*/ 194 h 1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00FF00"/>
          </a:solidFill>
          <a:ln w="1905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8" name="Rectangle 43"/>
          <p:cNvSpPr>
            <a:spLocks noGrp="1" noChangeArrowheads="1"/>
          </p:cNvSpPr>
          <p:nvPr>
            <p:ph type="title"/>
          </p:nvPr>
        </p:nvSpPr>
        <p:spPr>
          <a:xfrm>
            <a:off x="3276600" y="0"/>
            <a:ext cx="3527425" cy="1512888"/>
          </a:xfrm>
          <a:noFill/>
        </p:spPr>
        <p:txBody>
          <a:bodyPr anchor="t">
            <a:spAutoFit/>
          </a:bodyPr>
          <a:lstStyle/>
          <a:p>
            <a:pPr algn="r" eaLnBrk="1" hangingPunct="1">
              <a:lnSpc>
                <a:spcPct val="85000"/>
              </a:lnSpc>
            </a:pP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Схема строения и кинематическая модель формирования массивов </a:t>
            </a:r>
            <a:b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</a:b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Каменской группы </a:t>
            </a:r>
            <a:b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</a:b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(Южный Урал) </a:t>
            </a:r>
          </a:p>
        </p:txBody>
      </p:sp>
      <p:pic>
        <p:nvPicPr>
          <p:cNvPr id="1044524" name="Picture 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" y="34925"/>
            <a:ext cx="1195387" cy="4232275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1258888" y="692150"/>
            <a:ext cx="1157287" cy="4491038"/>
            <a:chOff x="811" y="816"/>
            <a:chExt cx="729" cy="2829"/>
          </a:xfrm>
        </p:grpSpPr>
        <p:pic>
          <p:nvPicPr>
            <p:cNvPr id="20498" name="Picture 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1" y="816"/>
              <a:ext cx="725" cy="2829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20499" name="Text Box 47"/>
            <p:cNvSpPr txBox="1">
              <a:spLocks noChangeArrowheads="1"/>
            </p:cNvSpPr>
            <p:nvPr/>
          </p:nvSpPr>
          <p:spPr bwMode="auto">
            <a:xfrm>
              <a:off x="1296" y="2400"/>
              <a:ext cx="244" cy="288"/>
            </a:xfrm>
            <a:prstGeom prst="rect">
              <a:avLst/>
            </a:prstGeom>
            <a:noFill/>
            <a:ln w="1905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eaLnBrk="0" hangingPunct="0"/>
              <a:r>
                <a:rPr lang="ru-RU" sz="2400" b="1">
                  <a:latin typeface="Arial Black" pitchFamily="34" charset="0"/>
                </a:rPr>
                <a:t>2</a:t>
              </a:r>
            </a:p>
          </p:txBody>
        </p:sp>
      </p:grpSp>
      <p:pic>
        <p:nvPicPr>
          <p:cNvPr id="1044528" name="Picture 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6338" y="1700213"/>
            <a:ext cx="1090612" cy="424973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1044529" name="Text Box 49"/>
          <p:cNvSpPr txBox="1">
            <a:spLocks noChangeArrowheads="1"/>
          </p:cNvSpPr>
          <p:nvPr/>
        </p:nvSpPr>
        <p:spPr bwMode="auto">
          <a:xfrm>
            <a:off x="3563938" y="1557338"/>
            <a:ext cx="3240087" cy="1025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9388" lvl="1"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 b="1">
                <a:latin typeface="Arial" charset="0"/>
                <a:cs typeface="Arial" charset="0"/>
              </a:rPr>
              <a:t>1 фаза</a:t>
            </a:r>
            <a:r>
              <a:rPr lang="ru-RU" sz="2400"/>
              <a:t> – внедрение габброидов по начальным отрывам; </a:t>
            </a:r>
          </a:p>
        </p:txBody>
      </p:sp>
      <p:sp>
        <p:nvSpPr>
          <p:cNvPr id="1044530" name="Text Box 50"/>
          <p:cNvSpPr txBox="1">
            <a:spLocks noChangeArrowheads="1"/>
          </p:cNvSpPr>
          <p:nvPr/>
        </p:nvSpPr>
        <p:spPr bwMode="auto">
          <a:xfrm>
            <a:off x="3563938" y="2636838"/>
            <a:ext cx="3240087" cy="1336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9388" lvl="1"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 b="1">
                <a:latin typeface="Arial" charset="0"/>
                <a:cs typeface="Arial" charset="0"/>
              </a:rPr>
              <a:t>2 фаза</a:t>
            </a:r>
            <a:r>
              <a:rPr lang="ru-RU" sz="2400"/>
              <a:t> – внедрение гранодиоритов по отрывам внутри тел габброидов;</a:t>
            </a:r>
          </a:p>
        </p:txBody>
      </p:sp>
      <p:sp>
        <p:nvSpPr>
          <p:cNvPr id="1044531" name="Text Box 51"/>
          <p:cNvSpPr txBox="1">
            <a:spLocks noChangeArrowheads="1"/>
          </p:cNvSpPr>
          <p:nvPr/>
        </p:nvSpPr>
        <p:spPr bwMode="auto">
          <a:xfrm>
            <a:off x="3563938" y="4076700"/>
            <a:ext cx="3240087" cy="1336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9388" lvl="1"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 b="1">
                <a:latin typeface="Arial" charset="0"/>
                <a:cs typeface="Arial" charset="0"/>
              </a:rPr>
              <a:t>3 фаза</a:t>
            </a:r>
            <a:r>
              <a:rPr lang="ru-RU" sz="2400"/>
              <a:t> – внедрение плагиогранитов по отрывам внутри тел гранодиоритов</a:t>
            </a:r>
          </a:p>
        </p:txBody>
      </p:sp>
      <p:sp>
        <p:nvSpPr>
          <p:cNvPr id="1044532" name="Text Box 52"/>
          <p:cNvSpPr txBox="1">
            <a:spLocks noChangeArrowheads="1"/>
          </p:cNvSpPr>
          <p:nvPr/>
        </p:nvSpPr>
        <p:spPr bwMode="auto">
          <a:xfrm>
            <a:off x="1187450" y="6092825"/>
            <a:ext cx="4824413" cy="554038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b="1">
                <a:solidFill>
                  <a:srgbClr val="C00000"/>
                </a:solidFill>
              </a:rPr>
              <a:t> </a:t>
            </a:r>
            <a:r>
              <a:rPr lang="ru-RU" sz="2000" b="1"/>
              <a:t>Формирование массивов происходит в обстановке простого сдвига!</a:t>
            </a:r>
          </a:p>
        </p:txBody>
      </p:sp>
      <p:sp>
        <p:nvSpPr>
          <p:cNvPr id="1044533" name="Text Box 53"/>
          <p:cNvSpPr txBox="1">
            <a:spLocks noChangeArrowheads="1"/>
          </p:cNvSpPr>
          <p:nvPr/>
        </p:nvSpPr>
        <p:spPr bwMode="auto">
          <a:xfrm>
            <a:off x="755650" y="2438400"/>
            <a:ext cx="457200" cy="476250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>
                <a:latin typeface="Arial Black" pitchFamily="34" charset="0"/>
              </a:rPr>
              <a:t>1</a:t>
            </a:r>
          </a:p>
        </p:txBody>
      </p:sp>
      <p:sp>
        <p:nvSpPr>
          <p:cNvPr id="1044534" name="Text Box 54"/>
          <p:cNvSpPr txBox="1">
            <a:spLocks noChangeArrowheads="1"/>
          </p:cNvSpPr>
          <p:nvPr/>
        </p:nvSpPr>
        <p:spPr bwMode="auto">
          <a:xfrm>
            <a:off x="3165475" y="4197350"/>
            <a:ext cx="387350" cy="457200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r>
              <a:rPr lang="ru-RU" sz="2400" b="1">
                <a:latin typeface="Arial Black" pitchFamily="34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044501" grpId="0" animBg="1"/>
      <p:bldP spid="1044529" grpId="0"/>
      <p:bldP spid="1044530" grpId="0"/>
      <p:bldP spid="1044531" grpId="0"/>
      <p:bldP spid="1044532" grpId="0" animBg="1"/>
      <p:bldP spid="1044533" grpId="0" animBg="1"/>
      <p:bldP spid="10445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364163" cy="660400"/>
          </a:xfrm>
          <a:noFill/>
        </p:spPr>
        <p:txBody>
          <a:bodyPr anchor="t">
            <a:spAutoFit/>
          </a:bodyPr>
          <a:lstStyle/>
          <a:p>
            <a:pPr algn="l" eaLnBrk="1" hangingPunct="1">
              <a:lnSpc>
                <a:spcPct val="85000"/>
              </a:lnSpc>
            </a:pP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Схема строения района гранитных массивов Сарытау (1) и Кызылтау (2) (Казахстан)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758950"/>
            <a:ext cx="6300788" cy="5054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372225" y="44450"/>
            <a:ext cx="2700338" cy="6191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/>
              <a:t>1 – позднепалеозой-ские граниты; </a:t>
            </a:r>
          </a:p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/>
              <a:t>2 – нижнекаменно-угольные терригенно-карбонатные толщи; </a:t>
            </a:r>
          </a:p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/>
              <a:t>3 – франские ультра-калиевые вулканиты; </a:t>
            </a:r>
          </a:p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/>
              <a:t>4 – красноцветные молассы среднего-верхнего девона;  </a:t>
            </a:r>
          </a:p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/>
              <a:t>5 – среднедевонские вулканогенные комплексы; </a:t>
            </a:r>
          </a:p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/>
              <a:t>6 – нижнедевонские флишоиды; </a:t>
            </a:r>
          </a:p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/>
              <a:t>7 – ордовикские флишоиды;  </a:t>
            </a:r>
          </a:p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/>
              <a:t>8 – метаморфиты докембрия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52388"/>
            <a:ext cx="7235825" cy="333375"/>
          </a:xfrm>
        </p:spPr>
        <p:txBody>
          <a:bodyPr tIns="10800" bIns="10800">
            <a:spAutoFit/>
          </a:bodyPr>
          <a:lstStyle/>
          <a:p>
            <a:pPr algn="r" eaLnBrk="1" hangingPunct="1">
              <a:lnSpc>
                <a:spcPct val="85000"/>
              </a:lnSpc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группы магматических массивов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9144000" cy="2771775"/>
          </a:xfrm>
          <a:noFill/>
        </p:spPr>
        <p:txBody>
          <a:bodyPr tIns="10800" bIns="10800">
            <a:spAutoFit/>
          </a:bodyPr>
          <a:lstStyle/>
          <a:p>
            <a:pPr marL="0" indent="0"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В "</a:t>
            </a:r>
            <a:r>
              <a:rPr lang="ru-RU" sz="2200" b="1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плутонические комплексы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" могут объединяться магматические </a:t>
            </a: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массивы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–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автохтонные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 т.е. возникшие на месте за счет магматического замещения и имеющие постепенные контакты с вмещающими породами;</a:t>
            </a:r>
          </a:p>
          <a:p>
            <a:pPr marL="0" indent="0"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–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аллохтонные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 или собственно интрузивные, то есть внедрившиеся и имеющие интрузивные контакты с вмещающими породами;</a:t>
            </a:r>
          </a:p>
          <a:p>
            <a:pPr marL="0" indent="0"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Black" pitchFamily="34" charset="0"/>
              </a:rPr>
              <a:t>– </a:t>
            </a:r>
            <a:r>
              <a:rPr lang="ru-RU" sz="2200" b="1" smtClean="0">
                <a:solidFill>
                  <a:srgbClr val="000000"/>
                </a:solidFill>
                <a:effectLst/>
              </a:rPr>
              <a:t>протрузивные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, т.е. тектонически перемещенные тела первично магматических пород, имеющие тектонические контакты с вмещающими породами</a:t>
            </a:r>
          </a:p>
          <a:p>
            <a:pPr marL="0" indent="0" eaLnBrk="1" hangingPunct="1">
              <a:lnSpc>
                <a:spcPct val="9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[Все определения по </a:t>
            </a:r>
            <a:r>
              <a:rPr lang="ru-RU" sz="2200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Петрографическому кодексу, 2008, стр. 41–42</a:t>
            </a: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11863" y="0"/>
            <a:ext cx="3132137" cy="660400"/>
          </a:xfrm>
          <a:noFill/>
        </p:spPr>
        <p:txBody>
          <a:bodyPr anchor="t">
            <a:spAutoFit/>
          </a:bodyPr>
          <a:lstStyle/>
          <a:p>
            <a:pPr algn="r" eaLnBrk="1" hangingPunct="1">
              <a:lnSpc>
                <a:spcPct val="85000"/>
              </a:lnSpc>
            </a:pP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Схема формирования </a:t>
            </a:r>
            <a:b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</a:b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СМД углового раскрытия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t="1347" r="3014"/>
          <a:stretch>
            <a:fillRect/>
          </a:stretch>
        </p:blipFill>
        <p:spPr bwMode="auto">
          <a:xfrm>
            <a:off x="3132138" y="1404938"/>
            <a:ext cx="5940425" cy="5408612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4876800"/>
            <a:ext cx="3200400" cy="1243417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ru-RU" dirty="0" err="1"/>
              <a:t>СМД</a:t>
            </a:r>
            <a:r>
              <a:rPr lang="ru-RU" dirty="0"/>
              <a:t> формируются </a:t>
            </a:r>
          </a:p>
          <a:p>
            <a:pPr eaLnBrk="0" hangingPunct="0">
              <a:lnSpc>
                <a:spcPct val="85000"/>
              </a:lnSpc>
            </a:pPr>
            <a:r>
              <a:rPr lang="ru-RU" dirty="0"/>
              <a:t>в процессе </a:t>
            </a:r>
            <a:r>
              <a:rPr lang="ru-RU" dirty="0" err="1"/>
              <a:t>ороклинального</a:t>
            </a:r>
            <a:r>
              <a:rPr lang="ru-RU" dirty="0"/>
              <a:t> изгиба Актау-</a:t>
            </a:r>
            <a:r>
              <a:rPr lang="ru-RU" dirty="0" err="1"/>
              <a:t>Моинтинского</a:t>
            </a:r>
            <a:r>
              <a:rPr lang="ru-RU" dirty="0"/>
              <a:t> </a:t>
            </a:r>
            <a:r>
              <a:rPr lang="ru-RU" dirty="0" err="1"/>
              <a:t>мегаблока</a:t>
            </a:r>
            <a:r>
              <a:rPr lang="ru-RU" dirty="0"/>
              <a:t> (300 </a:t>
            </a:r>
            <a:r>
              <a:rPr lang="ru-RU" dirty="0" smtClean="0"/>
              <a:t>млн </a:t>
            </a:r>
            <a:r>
              <a:rPr lang="ru-RU" dirty="0"/>
              <a:t>лет)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44450"/>
            <a:ext cx="2411413" cy="28956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2534" name="AutoShape 6"/>
          <p:cNvSpPr>
            <a:spLocks/>
          </p:cNvSpPr>
          <p:nvPr/>
        </p:nvSpPr>
        <p:spPr bwMode="auto">
          <a:xfrm>
            <a:off x="2027238" y="825500"/>
            <a:ext cx="1439862" cy="433388"/>
          </a:xfrm>
          <a:prstGeom prst="borderCallout1">
            <a:avLst>
              <a:gd name="adj1" fmla="val 26375"/>
              <a:gd name="adj2" fmla="val -5292"/>
              <a:gd name="adj3" fmla="val 286815"/>
              <a:gd name="adj4" fmla="val -72324"/>
            </a:avLst>
          </a:prstGeom>
          <a:solidFill>
            <a:srgbClr val="C0C0C0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sz="1600" b="1"/>
              <a:t>Компетентный </a:t>
            </a:r>
          </a:p>
          <a:p>
            <a:pPr algn="ctr">
              <a:lnSpc>
                <a:spcPct val="75000"/>
              </a:lnSpc>
            </a:pPr>
            <a:r>
              <a:rPr lang="ru-RU" sz="1600" b="1"/>
              <a:t>блок</a:t>
            </a:r>
          </a:p>
        </p:txBody>
      </p:sp>
      <p:sp>
        <p:nvSpPr>
          <p:cNvPr id="22535" name="AutoShape 7"/>
          <p:cNvSpPr>
            <a:spLocks/>
          </p:cNvSpPr>
          <p:nvPr/>
        </p:nvSpPr>
        <p:spPr bwMode="auto">
          <a:xfrm>
            <a:off x="1187450" y="3068638"/>
            <a:ext cx="1728788" cy="431800"/>
          </a:xfrm>
          <a:prstGeom prst="borderCallout1">
            <a:avLst>
              <a:gd name="adj1" fmla="val 26472"/>
              <a:gd name="adj2" fmla="val -4407"/>
              <a:gd name="adj3" fmla="val -181250"/>
              <a:gd name="adj4" fmla="val -44259"/>
            </a:avLst>
          </a:prstGeom>
          <a:solidFill>
            <a:srgbClr val="C0C0C0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sz="1600" b="1"/>
              <a:t>Некомпетентный </a:t>
            </a:r>
          </a:p>
          <a:p>
            <a:pPr algn="ctr">
              <a:lnSpc>
                <a:spcPct val="75000"/>
              </a:lnSpc>
            </a:pPr>
            <a:r>
              <a:rPr lang="ru-RU" sz="1600" b="1"/>
              <a:t>блок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0"/>
            <a:ext cx="4351337" cy="660400"/>
          </a:xfrm>
          <a:noFill/>
        </p:spPr>
        <p:txBody>
          <a:bodyPr anchor="t">
            <a:spAutoFit/>
          </a:bodyPr>
          <a:lstStyle/>
          <a:p>
            <a:pPr algn="r" eaLnBrk="1" hangingPunct="1">
              <a:lnSpc>
                <a:spcPct val="85000"/>
              </a:lnSpc>
            </a:pP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Схема геологического строения </a:t>
            </a:r>
            <a:b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</a:br>
            <a:r>
              <a:rPr 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Бесшокинского массива (Казахстан)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620713"/>
            <a:ext cx="4159250" cy="6092825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9913" y="830263"/>
            <a:ext cx="3386137" cy="4398962"/>
          </a:xfrm>
          <a:prstGeom prst="rect">
            <a:avLst/>
          </a:prstGeom>
          <a:noFill/>
          <a:ln w="19050" cap="sq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572000" y="5310188"/>
            <a:ext cx="4500563" cy="1228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85000"/>
              </a:lnSpc>
            </a:pPr>
            <a:r>
              <a:rPr lang="ru-RU"/>
              <a:t>Схема формирования СМД </a:t>
            </a:r>
          </a:p>
          <a:p>
            <a:pPr algn="r" eaLnBrk="0" hangingPunct="0">
              <a:lnSpc>
                <a:spcPct val="85000"/>
              </a:lnSpc>
            </a:pPr>
            <a:r>
              <a:rPr lang="ru-RU"/>
              <a:t>в результате всестороннего растяжения и расползания (</a:t>
            </a:r>
            <a:r>
              <a:rPr lang="ru-RU" i="1"/>
              <a:t>рафтинга</a:t>
            </a:r>
            <a:r>
              <a:rPr lang="ru-RU"/>
              <a:t>) блоков </a:t>
            </a:r>
          </a:p>
          <a:p>
            <a:pPr algn="r" eaLnBrk="0" hangingPunct="0">
              <a:lnSpc>
                <a:spcPct val="85000"/>
              </a:lnSpc>
            </a:pPr>
            <a:r>
              <a:rPr lang="ru-RU"/>
              <a:t>над "горячей точкой"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0588"/>
            <a:ext cx="5724525" cy="350837"/>
          </a:xfrm>
          <a:noFill/>
        </p:spPr>
        <p:txBody>
          <a:bodyPr lIns="92075" tIns="46038" rIns="92075" bIns="46038">
            <a:spAutoFit/>
          </a:bodyPr>
          <a:lstStyle/>
          <a:p>
            <a:pPr algn="l" eaLnBrk="1" hangingPunct="1">
              <a:lnSpc>
                <a:spcPct val="85000"/>
              </a:lnSpc>
            </a:pPr>
            <a:r>
              <a:rPr lang="ru-RU" sz="2000" b="1" smtClean="0">
                <a:solidFill>
                  <a:srgbClr val="000000"/>
                </a:solidFill>
                <a:effectLst/>
              </a:rPr>
              <a:t>1.Типы СМД по соотношению длин сторон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779838" y="3843338"/>
            <a:ext cx="5292725" cy="35083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92075" tIns="46038" rIns="21600" bIns="46038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000" b="1">
                <a:latin typeface="Arial" charset="0"/>
              </a:rPr>
              <a:t>2. Типы СМД по количеству зон отрыва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851275" y="1370013"/>
            <a:ext cx="5292725" cy="210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rIns="18000">
            <a:spAutoFit/>
          </a:bodyPr>
          <a:lstStyle/>
          <a:p>
            <a:pPr eaLnBrk="0" hangingPunct="0"/>
            <a:r>
              <a:rPr lang="ru-RU" b="1"/>
              <a:t>А</a:t>
            </a:r>
            <a:r>
              <a:rPr lang="ru-RU"/>
              <a:t> – амплитуда сдвига; </a:t>
            </a:r>
          </a:p>
          <a:p>
            <a:pPr eaLnBrk="0" hangingPunct="0"/>
            <a:r>
              <a:rPr lang="ru-RU" b="1"/>
              <a:t>L</a:t>
            </a:r>
            <a:r>
              <a:rPr lang="ru-RU"/>
              <a:t> – ширина зоны отстояния кулисных сдвигов. </a:t>
            </a:r>
          </a:p>
          <a:p>
            <a:pPr eaLnBrk="0" hangingPunct="0"/>
            <a:r>
              <a:rPr lang="ru-RU" b="1"/>
              <a:t>1 </a:t>
            </a:r>
            <a:r>
              <a:rPr lang="ru-RU"/>
              <a:t>– поперечно-линейные (</a:t>
            </a:r>
            <a:r>
              <a:rPr lang="en-US"/>
              <a:t>A &lt;&lt; L)</a:t>
            </a:r>
            <a:r>
              <a:rPr lang="ru-RU"/>
              <a:t>; </a:t>
            </a:r>
          </a:p>
          <a:p>
            <a:pPr eaLnBrk="0" hangingPunct="0"/>
            <a:r>
              <a:rPr lang="ru-RU" b="1"/>
              <a:t>2 </a:t>
            </a:r>
            <a:r>
              <a:rPr lang="ru-RU"/>
              <a:t>– изометричные</a:t>
            </a:r>
            <a:r>
              <a:rPr lang="en-US"/>
              <a:t> (A </a:t>
            </a:r>
            <a:r>
              <a:rPr lang="en-US">
                <a:sym typeface="Symbol" pitchFamily="18" charset="2"/>
              </a:rPr>
              <a:t></a:t>
            </a:r>
            <a:r>
              <a:rPr lang="en-US"/>
              <a:t> L)</a:t>
            </a:r>
            <a:r>
              <a:rPr lang="ru-RU"/>
              <a:t>; </a:t>
            </a:r>
          </a:p>
          <a:p>
            <a:pPr eaLnBrk="0" hangingPunct="0"/>
            <a:r>
              <a:rPr lang="ru-RU" b="1"/>
              <a:t>3</a:t>
            </a:r>
            <a:r>
              <a:rPr lang="ru-RU"/>
              <a:t> – продольно-линейные</a:t>
            </a:r>
            <a:r>
              <a:rPr lang="en-US"/>
              <a:t> </a:t>
            </a:r>
            <a:r>
              <a:rPr lang="ru-RU"/>
              <a:t>(</a:t>
            </a:r>
            <a:r>
              <a:rPr lang="en-US"/>
              <a:t>A &gt;&gt; L)</a:t>
            </a:r>
          </a:p>
          <a:p>
            <a:pPr eaLnBrk="0" hangingPunct="0"/>
            <a:r>
              <a:rPr lang="ru-RU"/>
              <a:t>Морфология  зависит только от геометрии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11188" y="4221163"/>
            <a:ext cx="5668962" cy="18986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eaLnBrk="0" hangingPunct="0"/>
            <a:r>
              <a:rPr lang="ru-RU" b="1"/>
              <a:t>1 </a:t>
            </a:r>
            <a:r>
              <a:rPr lang="ru-RU"/>
              <a:t>– одинарные;</a:t>
            </a:r>
          </a:p>
          <a:p>
            <a:pPr algn="r" eaLnBrk="0" hangingPunct="0"/>
            <a:r>
              <a:rPr lang="ru-RU" b="1"/>
              <a:t>2 </a:t>
            </a:r>
            <a:r>
              <a:rPr lang="ru-RU"/>
              <a:t>– множественные</a:t>
            </a:r>
          </a:p>
          <a:p>
            <a:pPr algn="r" eaLnBrk="0" hangingPunct="0">
              <a:lnSpc>
                <a:spcPct val="85000"/>
              </a:lnSpc>
            </a:pPr>
            <a:endParaRPr lang="ru-RU"/>
          </a:p>
          <a:p>
            <a:pPr algn="r" eaLnBrk="0" hangingPunct="0">
              <a:lnSpc>
                <a:spcPct val="85000"/>
              </a:lnSpc>
            </a:pPr>
            <a:r>
              <a:rPr lang="ru-RU"/>
              <a:t>Тип СМД зависит от реологических свойств вмещающих пород, скорости сдвигания </a:t>
            </a:r>
          </a:p>
          <a:p>
            <a:pPr algn="r" eaLnBrk="0" hangingPunct="0">
              <a:lnSpc>
                <a:spcPct val="85000"/>
              </a:lnSpc>
            </a:pPr>
            <a:r>
              <a:rPr lang="ru-RU"/>
              <a:t>и первичной сети разрывов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 l="1950" t="6685" r="1907" b="5414"/>
          <a:stretch>
            <a:fillRect/>
          </a:stretch>
        </p:blipFill>
        <p:spPr bwMode="auto">
          <a:xfrm>
            <a:off x="107950" y="1412875"/>
            <a:ext cx="3600450" cy="208756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4" cstate="print">
            <a:lum bright="-18000" contrast="30000"/>
          </a:blip>
          <a:srcRect l="2527" t="3084" r="2901" b="2388"/>
          <a:stretch>
            <a:fillRect/>
          </a:stretch>
        </p:blipFill>
        <p:spPr bwMode="auto">
          <a:xfrm>
            <a:off x="6372225" y="4265613"/>
            <a:ext cx="2689225" cy="252888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2124075" y="71438"/>
            <a:ext cx="70199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lnSpc>
                <a:spcPct val="75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400" b="1"/>
              <a:t>Классификация сдвиговых магматических дуплексов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</a:blip>
          <a:srcRect l="2136" t="2914" r="2136" b="2914"/>
          <a:stretch>
            <a:fillRect/>
          </a:stretch>
        </p:blipFill>
        <p:spPr bwMode="auto">
          <a:xfrm>
            <a:off x="5937250" y="1770063"/>
            <a:ext cx="3103563" cy="223678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3203575" y="98425"/>
            <a:ext cx="5867400" cy="350838"/>
          </a:xfrm>
          <a:noFill/>
        </p:spPr>
        <p:txBody>
          <a:bodyPr lIns="92075" tIns="46038" rIns="21600" bIns="46038">
            <a:spAutoFit/>
          </a:bodyPr>
          <a:lstStyle/>
          <a:p>
            <a:pPr algn="r" eaLnBrk="1" hangingPunct="1">
              <a:lnSpc>
                <a:spcPct val="85000"/>
              </a:lnSpc>
            </a:pPr>
            <a:r>
              <a:rPr lang="ru-RU" sz="2000" b="1" smtClean="0">
                <a:solidFill>
                  <a:srgbClr val="000000"/>
                </a:solidFill>
                <a:effectLst/>
              </a:rPr>
              <a:t>Типы СМД по характеру зональности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 l="2132" t="2922" r="2132" b="2922"/>
          <a:stretch>
            <a:fillRect/>
          </a:stretch>
        </p:blipFill>
        <p:spPr bwMode="auto">
          <a:xfrm>
            <a:off x="3057525" y="979488"/>
            <a:ext cx="3117850" cy="22352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4925" y="3060700"/>
            <a:ext cx="9109075" cy="3752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ru-RU" b="1"/>
              <a:t>а, б – симметричные: </a:t>
            </a:r>
          </a:p>
          <a:p>
            <a:pPr eaLnBrk="0" hangingPunct="0">
              <a:lnSpc>
                <a:spcPct val="85000"/>
              </a:lnSpc>
            </a:pPr>
            <a:r>
              <a:rPr lang="ru-RU" b="1"/>
              <a:t>а – </a:t>
            </a:r>
            <a:r>
              <a:rPr lang="ru-RU" b="1" i="1"/>
              <a:t>центростремительный</a:t>
            </a:r>
            <a:r>
              <a:rPr lang="ru-RU" b="1"/>
              <a:t>, </a:t>
            </a:r>
          </a:p>
          <a:p>
            <a:pPr eaLnBrk="0" hangingPunct="0">
              <a:lnSpc>
                <a:spcPct val="85000"/>
              </a:lnSpc>
            </a:pPr>
            <a:r>
              <a:rPr lang="ru-RU" b="1"/>
              <a:t>б – </a:t>
            </a:r>
            <a:r>
              <a:rPr lang="ru-RU" b="1" i="1"/>
              <a:t>центробежный</a:t>
            </a:r>
            <a:r>
              <a:rPr lang="ru-RU" b="1"/>
              <a:t>; </a:t>
            </a:r>
          </a:p>
          <a:p>
            <a:pPr eaLnBrk="0" hangingPunct="0">
              <a:lnSpc>
                <a:spcPct val="85000"/>
              </a:lnSpc>
            </a:pPr>
            <a:r>
              <a:rPr lang="ru-RU" b="1"/>
              <a:t>в – асимметричный (последовательный)</a:t>
            </a:r>
          </a:p>
          <a:p>
            <a:pPr eaLnBrk="0" hangingPunct="0">
              <a:lnSpc>
                <a:spcPct val="85000"/>
              </a:lnSpc>
            </a:pPr>
            <a:r>
              <a:rPr lang="ru-RU" b="1"/>
              <a:t>г – смешанный</a:t>
            </a:r>
          </a:p>
          <a:p>
            <a:pPr eaLnBrk="0" hangingPunct="0">
              <a:spcBef>
                <a:spcPct val="30000"/>
              </a:spcBef>
            </a:pPr>
            <a:r>
              <a:rPr lang="ru-RU"/>
              <a:t>Цифрами обозначены фазы внедрения: </a:t>
            </a:r>
            <a:r>
              <a:rPr lang="ru-RU" b="1"/>
              <a:t>1</a:t>
            </a:r>
            <a:r>
              <a:rPr lang="ru-RU"/>
              <a:t> - ранняя, </a:t>
            </a:r>
            <a:r>
              <a:rPr lang="ru-RU" b="1"/>
              <a:t>2</a:t>
            </a:r>
            <a:r>
              <a:rPr lang="ru-RU"/>
              <a:t> - средняя, </a:t>
            </a:r>
            <a:r>
              <a:rPr lang="ru-RU" b="1"/>
              <a:t>3</a:t>
            </a:r>
            <a:r>
              <a:rPr lang="ru-RU"/>
              <a:t> - поздняя, </a:t>
            </a:r>
          </a:p>
          <a:p>
            <a:pPr eaLnBrk="0" hangingPunct="0">
              <a:lnSpc>
                <a:spcPct val="85000"/>
              </a:lnSpc>
            </a:pPr>
            <a:r>
              <a:rPr lang="ru-RU"/>
              <a:t>мелкие цифры обозначают расположение пород </a:t>
            </a:r>
          </a:p>
          <a:p>
            <a:pPr eaLnBrk="0" hangingPunct="0">
              <a:lnSpc>
                <a:spcPct val="85000"/>
              </a:lnSpc>
            </a:pPr>
            <a:r>
              <a:rPr lang="ru-RU"/>
              <a:t>различных фаз внедрения в пределах дуплекса.</a:t>
            </a:r>
          </a:p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ru-RU"/>
              <a:t>Тип СМД зависит прежде всего от соотношения скоростей смещения по сдвигу и застывания интрузива. При высокой скорости смещения массив не успевает окончательно застыть и следующий отрыв происходит внутри его, а при низкой скорости смещения отрывы формируются по контактам массива. 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8102600" y="1866900"/>
            <a:ext cx="296863" cy="522288"/>
          </a:xfrm>
          <a:prstGeom prst="rect">
            <a:avLst/>
          </a:prstGeom>
          <a:solidFill>
            <a:srgbClr val="EAEAEA"/>
          </a:solidFill>
          <a:ln w="12700" cap="sq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18000" tIns="10800" rIns="18000" bIns="10800">
            <a:spAutoFit/>
          </a:bodyPr>
          <a:lstStyle/>
          <a:p>
            <a:pPr eaLnBrk="0" hangingPunct="0"/>
            <a:r>
              <a:rPr lang="ru-RU" sz="3200" b="1">
                <a:latin typeface="Arial" charset="0"/>
              </a:rPr>
              <a:t>в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5148263" y="1081088"/>
            <a:ext cx="298450" cy="522287"/>
          </a:xfrm>
          <a:prstGeom prst="rect">
            <a:avLst/>
          </a:prstGeom>
          <a:solidFill>
            <a:srgbClr val="EAEAEA"/>
          </a:solidFill>
          <a:ln w="12700" cap="sq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18000" tIns="10800" rIns="18000" bIns="10800">
            <a:spAutoFit/>
          </a:bodyPr>
          <a:lstStyle/>
          <a:p>
            <a:pPr eaLnBrk="0" hangingPunct="0"/>
            <a:r>
              <a:rPr lang="ru-RU" sz="3200" b="1">
                <a:latin typeface="Arial" charset="0"/>
              </a:rPr>
              <a:t>б</a:t>
            </a:r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5" cstate="print"/>
          <a:srcRect l="1785" t="2470" r="1785" b="2470"/>
          <a:stretch>
            <a:fillRect/>
          </a:stretch>
        </p:blipFill>
        <p:spPr bwMode="auto">
          <a:xfrm>
            <a:off x="114300" y="103188"/>
            <a:ext cx="3168650" cy="2257425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5609" name="Text Box 6"/>
          <p:cNvSpPr txBox="1">
            <a:spLocks noChangeArrowheads="1"/>
          </p:cNvSpPr>
          <p:nvPr/>
        </p:nvSpPr>
        <p:spPr bwMode="auto">
          <a:xfrm>
            <a:off x="2179638" y="212725"/>
            <a:ext cx="273050" cy="522288"/>
          </a:xfrm>
          <a:prstGeom prst="rect">
            <a:avLst/>
          </a:prstGeom>
          <a:solidFill>
            <a:srgbClr val="EAEAEA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18000" tIns="10800" rIns="18000" bIns="10800">
            <a:spAutoFit/>
          </a:bodyPr>
          <a:lstStyle/>
          <a:p>
            <a:pPr eaLnBrk="0" hangingPunct="0"/>
            <a:r>
              <a:rPr lang="ru-RU" sz="3200" b="1">
                <a:latin typeface="Arial" charset="0"/>
              </a:rPr>
              <a:t>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4643438" y="188913"/>
            <a:ext cx="4392612" cy="3887787"/>
            <a:chOff x="2925" y="119"/>
            <a:chExt cx="2767" cy="2449"/>
          </a:xfrm>
        </p:grpSpPr>
        <p:sp>
          <p:nvSpPr>
            <p:cNvPr id="26654" name="Rectangle 18"/>
            <p:cNvSpPr>
              <a:spLocks noChangeArrowheads="1"/>
            </p:cNvSpPr>
            <p:nvPr/>
          </p:nvSpPr>
          <p:spPr bwMode="auto">
            <a:xfrm>
              <a:off x="2925" y="935"/>
              <a:ext cx="1134" cy="169"/>
            </a:xfrm>
            <a:prstGeom prst="rect">
              <a:avLst/>
            </a:prstGeom>
            <a:solidFill>
              <a:srgbClr val="66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 anchor="ctr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800" b="1"/>
                <a:t>Центробежные</a:t>
              </a:r>
            </a:p>
          </p:txBody>
        </p:sp>
        <p:sp>
          <p:nvSpPr>
            <p:cNvPr id="26655" name="AutoShape 39"/>
            <p:cNvSpPr>
              <a:spLocks noChangeArrowheads="1"/>
            </p:cNvSpPr>
            <p:nvPr/>
          </p:nvSpPr>
          <p:spPr bwMode="auto">
            <a:xfrm rot="-5698605">
              <a:off x="3220" y="1729"/>
              <a:ext cx="1587" cy="91"/>
            </a:xfrm>
            <a:prstGeom prst="rightArrow">
              <a:avLst>
                <a:gd name="adj1" fmla="val 50000"/>
                <a:gd name="adj2" fmla="val 435989"/>
              </a:avLst>
            </a:prstGeom>
            <a:solidFill>
              <a:srgbClr val="0066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6" name="Rectangle 19"/>
            <p:cNvSpPr>
              <a:spLocks noChangeArrowheads="1"/>
            </p:cNvSpPr>
            <p:nvPr/>
          </p:nvSpPr>
          <p:spPr bwMode="auto">
            <a:xfrm>
              <a:off x="4104" y="938"/>
              <a:ext cx="1588" cy="169"/>
            </a:xfrm>
            <a:prstGeom prst="rect">
              <a:avLst/>
            </a:prstGeom>
            <a:solidFill>
              <a:srgbClr val="66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 anchor="ctr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ru-RU" sz="1800" b="1"/>
                <a:t>Центростремительные</a:t>
              </a:r>
            </a:p>
          </p:txBody>
        </p:sp>
        <p:sp>
          <p:nvSpPr>
            <p:cNvPr id="26657" name="AutoShape 29"/>
            <p:cNvSpPr>
              <a:spLocks noChangeArrowheads="1"/>
            </p:cNvSpPr>
            <p:nvPr/>
          </p:nvSpPr>
          <p:spPr bwMode="auto">
            <a:xfrm rot="-5102516">
              <a:off x="3402" y="1726"/>
              <a:ext cx="1587" cy="91"/>
            </a:xfrm>
            <a:prstGeom prst="rightArrow">
              <a:avLst>
                <a:gd name="adj1" fmla="val 50000"/>
                <a:gd name="adj2" fmla="val 435989"/>
              </a:avLst>
            </a:prstGeom>
            <a:solidFill>
              <a:srgbClr val="0066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6658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 l="1785" t="2470" r="1785" b="2470"/>
            <a:stretch>
              <a:fillRect/>
            </a:stretch>
          </p:blipFill>
          <p:spPr bwMode="auto">
            <a:xfrm>
              <a:off x="4332" y="119"/>
              <a:ext cx="1113" cy="79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26659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132" t="2922" r="2132" b="2922"/>
            <a:stretch>
              <a:fillRect/>
            </a:stretch>
          </p:blipFill>
          <p:spPr bwMode="auto">
            <a:xfrm>
              <a:off x="2950" y="119"/>
              <a:ext cx="1109" cy="79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</p:grp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67175" cy="1025525"/>
          </a:xfrm>
          <a:noFill/>
        </p:spPr>
        <p:txBody>
          <a:bodyPr lIns="92075" tIns="46038" rIns="92075" bIns="46038">
            <a:spAutoFit/>
          </a:bodyPr>
          <a:lstStyle/>
          <a:p>
            <a:pPr algn="l" eaLnBrk="1" hangingPunct="1">
              <a:lnSpc>
                <a:spcPct val="85000"/>
              </a:lnSpc>
            </a:pPr>
            <a:r>
              <a:rPr lang="ru-RU" sz="24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Морфологическая классификация сдвиговых магматических дуплексов </a:t>
            </a:r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6227763" y="3646488"/>
            <a:ext cx="2665412" cy="2943225"/>
            <a:chOff x="3923" y="2297"/>
            <a:chExt cx="1679" cy="1854"/>
          </a:xfrm>
        </p:grpSpPr>
        <p:sp>
          <p:nvSpPr>
            <p:cNvPr id="26647" name="Rectangle 15"/>
            <p:cNvSpPr>
              <a:spLocks noChangeArrowheads="1"/>
            </p:cNvSpPr>
            <p:nvPr/>
          </p:nvSpPr>
          <p:spPr bwMode="auto">
            <a:xfrm rot="10800000" flipH="1">
              <a:off x="4009" y="2521"/>
              <a:ext cx="203" cy="1089"/>
            </a:xfrm>
            <a:prstGeom prst="rect">
              <a:avLst/>
            </a:prstGeom>
            <a:solidFill>
              <a:srgbClr val="00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lIns="18000" tIns="10800" rIns="18000" bIns="10800" anchor="ctr">
              <a:spAutoFit/>
            </a:bodyPr>
            <a:lstStyle/>
            <a:p>
              <a:pPr algn="ctr"/>
              <a:r>
                <a:rPr lang="ru-RU" sz="1800" b="1"/>
                <a:t>Симметричные</a:t>
              </a:r>
            </a:p>
          </p:txBody>
        </p:sp>
        <p:sp>
          <p:nvSpPr>
            <p:cNvPr id="26648" name="Rectangle 16"/>
            <p:cNvSpPr>
              <a:spLocks noChangeArrowheads="1"/>
            </p:cNvSpPr>
            <p:nvPr/>
          </p:nvSpPr>
          <p:spPr bwMode="auto">
            <a:xfrm rot="10800000" flipH="1">
              <a:off x="4606" y="2297"/>
              <a:ext cx="324" cy="1313"/>
            </a:xfrm>
            <a:prstGeom prst="rect">
              <a:avLst/>
            </a:prstGeom>
            <a:solidFill>
              <a:srgbClr val="00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lIns="18000" tIns="10800" rIns="18000" bIns="10800" anchor="ctr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1800" b="1"/>
                <a:t>Асимметричные</a:t>
              </a:r>
            </a:p>
            <a:p>
              <a:pPr algn="ctr">
                <a:lnSpc>
                  <a:spcPct val="85000"/>
                </a:lnSpc>
              </a:pPr>
              <a:r>
                <a:rPr lang="ru-RU" sz="1800" b="1"/>
                <a:t>(последовательные)</a:t>
              </a:r>
            </a:p>
          </p:txBody>
        </p:sp>
        <p:sp>
          <p:nvSpPr>
            <p:cNvPr id="26649" name="Rectangle 17"/>
            <p:cNvSpPr>
              <a:spLocks noChangeArrowheads="1"/>
            </p:cNvSpPr>
            <p:nvPr/>
          </p:nvSpPr>
          <p:spPr bwMode="auto">
            <a:xfrm rot="10800000" flipH="1">
              <a:off x="5247" y="2520"/>
              <a:ext cx="203" cy="1089"/>
            </a:xfrm>
            <a:prstGeom prst="rect">
              <a:avLst/>
            </a:prstGeom>
            <a:solidFill>
              <a:srgbClr val="00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lIns="18000" tIns="10800" rIns="18000" bIns="10800" anchor="ctr">
              <a:spAutoFit/>
            </a:bodyPr>
            <a:lstStyle/>
            <a:p>
              <a:pPr algn="ctr"/>
              <a:r>
                <a:rPr lang="ru-RU" sz="1800" b="1"/>
                <a:t>Смешанные</a:t>
              </a:r>
            </a:p>
          </p:txBody>
        </p:sp>
        <p:sp>
          <p:nvSpPr>
            <p:cNvPr id="26650" name="AutoShape 25"/>
            <p:cNvSpPr>
              <a:spLocks noChangeArrowheads="1"/>
            </p:cNvSpPr>
            <p:nvPr/>
          </p:nvSpPr>
          <p:spPr bwMode="auto">
            <a:xfrm rot="-7105932">
              <a:off x="4014" y="3701"/>
              <a:ext cx="454" cy="91"/>
            </a:xfrm>
            <a:prstGeom prst="rightArrow">
              <a:avLst>
                <a:gd name="adj1" fmla="val 50000"/>
                <a:gd name="adj2" fmla="val 124725"/>
              </a:avLst>
            </a:prstGeom>
            <a:solidFill>
              <a:srgbClr val="0066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1" name="AutoShape 26"/>
            <p:cNvSpPr>
              <a:spLocks noChangeArrowheads="1"/>
            </p:cNvSpPr>
            <p:nvPr/>
          </p:nvSpPr>
          <p:spPr bwMode="auto">
            <a:xfrm rot="-5400000">
              <a:off x="4468" y="3652"/>
              <a:ext cx="454" cy="91"/>
            </a:xfrm>
            <a:prstGeom prst="rightArrow">
              <a:avLst>
                <a:gd name="adj1" fmla="val 50000"/>
                <a:gd name="adj2" fmla="val 124725"/>
              </a:avLst>
            </a:prstGeom>
            <a:solidFill>
              <a:srgbClr val="0066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2" name="AutoShape 27"/>
            <p:cNvSpPr>
              <a:spLocks noChangeArrowheads="1"/>
            </p:cNvSpPr>
            <p:nvPr/>
          </p:nvSpPr>
          <p:spPr bwMode="auto">
            <a:xfrm rot="-3806097">
              <a:off x="5058" y="3652"/>
              <a:ext cx="454" cy="91"/>
            </a:xfrm>
            <a:prstGeom prst="rightArrow">
              <a:avLst>
                <a:gd name="adj1" fmla="val 50000"/>
                <a:gd name="adj2" fmla="val 124725"/>
              </a:avLst>
            </a:prstGeom>
            <a:solidFill>
              <a:srgbClr val="0066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3" name="Rectangle 8"/>
            <p:cNvSpPr>
              <a:spLocks noChangeArrowheads="1"/>
            </p:cNvSpPr>
            <p:nvPr/>
          </p:nvSpPr>
          <p:spPr bwMode="auto">
            <a:xfrm>
              <a:off x="3923" y="3819"/>
              <a:ext cx="1679" cy="332"/>
            </a:xfrm>
            <a:prstGeom prst="rect">
              <a:avLst/>
            </a:prstGeom>
            <a:solidFill>
              <a:srgbClr val="66CCFF"/>
            </a:solidFill>
            <a:ln w="38100" cmpd="dbl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 anchor="ctr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1800" b="1"/>
                <a:t>По характеру</a:t>
              </a:r>
            </a:p>
            <a:p>
              <a:pPr algn="ctr">
                <a:lnSpc>
                  <a:spcPct val="85000"/>
                </a:lnSpc>
              </a:pPr>
              <a:r>
                <a:rPr lang="ru-RU" sz="1800" b="1"/>
                <a:t>зональности</a:t>
              </a:r>
            </a:p>
          </p:txBody>
        </p:sp>
      </p:grpSp>
      <p:grpSp>
        <p:nvGrpSpPr>
          <p:cNvPr id="26629" name="Group 40"/>
          <p:cNvGrpSpPr>
            <a:grpSpLocks/>
          </p:cNvGrpSpPr>
          <p:nvPr/>
        </p:nvGrpSpPr>
        <p:grpSpPr bwMode="auto">
          <a:xfrm>
            <a:off x="250825" y="2514600"/>
            <a:ext cx="2808288" cy="4067175"/>
            <a:chOff x="158" y="1584"/>
            <a:chExt cx="1769" cy="2562"/>
          </a:xfrm>
        </p:grpSpPr>
        <p:sp>
          <p:nvSpPr>
            <p:cNvPr id="26639" name="Rectangle 9"/>
            <p:cNvSpPr>
              <a:spLocks noChangeArrowheads="1"/>
            </p:cNvSpPr>
            <p:nvPr/>
          </p:nvSpPr>
          <p:spPr bwMode="auto">
            <a:xfrm rot="10800000" flipH="1">
              <a:off x="261" y="2520"/>
              <a:ext cx="324" cy="1089"/>
            </a:xfrm>
            <a:prstGeom prst="rect">
              <a:avLst/>
            </a:prstGeom>
            <a:solidFill>
              <a:srgbClr val="FFFFCC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lIns="18000" tIns="10800" rIns="18000" bIns="10800" anchor="ctr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1800" b="1"/>
                <a:t>Продольно-линейные</a:t>
              </a:r>
            </a:p>
          </p:txBody>
        </p:sp>
        <p:sp>
          <p:nvSpPr>
            <p:cNvPr id="26640" name="Rectangle 10"/>
            <p:cNvSpPr>
              <a:spLocks noChangeArrowheads="1"/>
            </p:cNvSpPr>
            <p:nvPr/>
          </p:nvSpPr>
          <p:spPr bwMode="auto">
            <a:xfrm rot="10800000" flipH="1">
              <a:off x="922" y="2522"/>
              <a:ext cx="177" cy="1089"/>
            </a:xfrm>
            <a:prstGeom prst="rect">
              <a:avLst/>
            </a:prstGeom>
            <a:solidFill>
              <a:srgbClr val="FFFFCC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lIns="18000" tIns="10800" rIns="18000" bIns="10800" anchor="ctr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1800" b="1"/>
                <a:t>Изометричные</a:t>
              </a:r>
            </a:p>
          </p:txBody>
        </p:sp>
        <p:sp>
          <p:nvSpPr>
            <p:cNvPr id="26641" name="Rectangle 12"/>
            <p:cNvSpPr>
              <a:spLocks noChangeArrowheads="1"/>
            </p:cNvSpPr>
            <p:nvPr/>
          </p:nvSpPr>
          <p:spPr bwMode="auto">
            <a:xfrm rot="10800000" flipH="1">
              <a:off x="1454" y="2521"/>
              <a:ext cx="324" cy="1089"/>
            </a:xfrm>
            <a:prstGeom prst="rect">
              <a:avLst/>
            </a:prstGeom>
            <a:solidFill>
              <a:srgbClr val="FFFFCC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lIns="18000" tIns="10800" rIns="18000" bIns="10800" anchor="ctr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1800" b="1"/>
                <a:t>Поперечно-линейные</a:t>
              </a:r>
            </a:p>
          </p:txBody>
        </p:sp>
        <p:sp>
          <p:nvSpPr>
            <p:cNvPr id="26642" name="AutoShape 20"/>
            <p:cNvSpPr>
              <a:spLocks noChangeArrowheads="1"/>
            </p:cNvSpPr>
            <p:nvPr/>
          </p:nvSpPr>
          <p:spPr bwMode="auto">
            <a:xfrm rot="-7105932">
              <a:off x="295" y="3607"/>
              <a:ext cx="454" cy="91"/>
            </a:xfrm>
            <a:prstGeom prst="rightArrow">
              <a:avLst>
                <a:gd name="adj1" fmla="val 50000"/>
                <a:gd name="adj2" fmla="val 124725"/>
              </a:avLst>
            </a:prstGeom>
            <a:solidFill>
              <a:srgbClr val="FF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3" name="AutoShape 21"/>
            <p:cNvSpPr>
              <a:spLocks noChangeArrowheads="1"/>
            </p:cNvSpPr>
            <p:nvPr/>
          </p:nvSpPr>
          <p:spPr bwMode="auto">
            <a:xfrm rot="-5400000">
              <a:off x="794" y="3702"/>
              <a:ext cx="454" cy="91"/>
            </a:xfrm>
            <a:prstGeom prst="rightArrow">
              <a:avLst>
                <a:gd name="adj1" fmla="val 50000"/>
                <a:gd name="adj2" fmla="val 124725"/>
              </a:avLst>
            </a:prstGeom>
            <a:solidFill>
              <a:srgbClr val="FF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4" name="AutoShape 22"/>
            <p:cNvSpPr>
              <a:spLocks noChangeArrowheads="1"/>
            </p:cNvSpPr>
            <p:nvPr/>
          </p:nvSpPr>
          <p:spPr bwMode="auto">
            <a:xfrm rot="-3806097">
              <a:off x="1338" y="3607"/>
              <a:ext cx="454" cy="91"/>
            </a:xfrm>
            <a:prstGeom prst="rightArrow">
              <a:avLst>
                <a:gd name="adj1" fmla="val 50000"/>
                <a:gd name="adj2" fmla="val 124725"/>
              </a:avLst>
            </a:prstGeom>
            <a:solidFill>
              <a:srgbClr val="FF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5" name="Rectangle 5"/>
            <p:cNvSpPr>
              <a:spLocks noChangeArrowheads="1"/>
            </p:cNvSpPr>
            <p:nvPr/>
          </p:nvSpPr>
          <p:spPr bwMode="auto">
            <a:xfrm>
              <a:off x="158" y="3814"/>
              <a:ext cx="1769" cy="332"/>
            </a:xfrm>
            <a:prstGeom prst="rect">
              <a:avLst/>
            </a:prstGeom>
            <a:solidFill>
              <a:srgbClr val="FFFF99"/>
            </a:solidFill>
            <a:ln w="38100" cmpd="dbl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 anchor="ctr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1800" b="1"/>
                <a:t>По соотношению длин сторон</a:t>
              </a:r>
            </a:p>
          </p:txBody>
        </p:sp>
        <p:pic>
          <p:nvPicPr>
            <p:cNvPr id="26646" name="Picture 34"/>
            <p:cNvPicPr>
              <a:picLocks noChangeAspect="1" noChangeArrowheads="1"/>
            </p:cNvPicPr>
            <p:nvPr/>
          </p:nvPicPr>
          <p:blipFill>
            <a:blip r:embed="rId5" cstate="print">
              <a:lum bright="-12000" contrast="24000"/>
            </a:blip>
            <a:srcRect l="1950" t="6685" r="1907" b="5414"/>
            <a:stretch>
              <a:fillRect/>
            </a:stretch>
          </p:blipFill>
          <p:spPr bwMode="auto">
            <a:xfrm>
              <a:off x="249" y="1584"/>
              <a:ext cx="1542" cy="894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3636963" y="2525713"/>
            <a:ext cx="1871662" cy="4056062"/>
            <a:chOff x="2291" y="1591"/>
            <a:chExt cx="1179" cy="2555"/>
          </a:xfrm>
        </p:grpSpPr>
        <p:grpSp>
          <p:nvGrpSpPr>
            <p:cNvPr id="26632" name="Group 31"/>
            <p:cNvGrpSpPr>
              <a:grpSpLocks/>
            </p:cNvGrpSpPr>
            <p:nvPr/>
          </p:nvGrpSpPr>
          <p:grpSpPr bwMode="auto">
            <a:xfrm>
              <a:off x="2291" y="2521"/>
              <a:ext cx="1179" cy="1625"/>
              <a:chOff x="2291" y="1573"/>
              <a:chExt cx="1179" cy="1625"/>
            </a:xfrm>
          </p:grpSpPr>
          <p:sp>
            <p:nvSpPr>
              <p:cNvPr id="26634" name="Rectangle 13"/>
              <p:cNvSpPr>
                <a:spLocks noChangeArrowheads="1"/>
              </p:cNvSpPr>
              <p:nvPr/>
            </p:nvSpPr>
            <p:spPr bwMode="auto">
              <a:xfrm rot="10800000" flipH="1">
                <a:off x="2394" y="1573"/>
                <a:ext cx="324" cy="1089"/>
              </a:xfrm>
              <a:prstGeom prst="rect">
                <a:avLst/>
              </a:prstGeom>
              <a:solidFill>
                <a:srgbClr val="99FF99"/>
              </a:solidFill>
              <a:ln w="127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lIns="18000" tIns="10800" rIns="18000" bIns="10800" anchor="ctr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ru-RU" sz="1800" b="1"/>
                  <a:t>Одинарные (простые)</a:t>
                </a:r>
              </a:p>
            </p:txBody>
          </p:sp>
          <p:sp>
            <p:nvSpPr>
              <p:cNvPr id="26635" name="Rectangle 14"/>
              <p:cNvSpPr>
                <a:spLocks noChangeArrowheads="1"/>
              </p:cNvSpPr>
              <p:nvPr/>
            </p:nvSpPr>
            <p:spPr bwMode="auto">
              <a:xfrm rot="10800000" flipH="1">
                <a:off x="2997" y="1573"/>
                <a:ext cx="324" cy="1089"/>
              </a:xfrm>
              <a:prstGeom prst="rect">
                <a:avLst/>
              </a:prstGeom>
              <a:solidFill>
                <a:srgbClr val="99FF99"/>
              </a:solidFill>
              <a:ln w="127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lIns="18000" tIns="10800" rIns="18000" bIns="10800" anchor="ctr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ru-RU" sz="1800" b="1"/>
                  <a:t>Множественные (рассеянные)</a:t>
                </a:r>
              </a:p>
            </p:txBody>
          </p:sp>
          <p:sp>
            <p:nvSpPr>
              <p:cNvPr id="26636" name="AutoShape 23"/>
              <p:cNvSpPr>
                <a:spLocks noChangeArrowheads="1"/>
              </p:cNvSpPr>
              <p:nvPr/>
            </p:nvSpPr>
            <p:spPr bwMode="auto">
              <a:xfrm rot="-5400000">
                <a:off x="2336" y="2703"/>
                <a:ext cx="454" cy="91"/>
              </a:xfrm>
              <a:prstGeom prst="rightArrow">
                <a:avLst>
                  <a:gd name="adj1" fmla="val 50000"/>
                  <a:gd name="adj2" fmla="val 124725"/>
                </a:avLst>
              </a:prstGeom>
              <a:solidFill>
                <a:srgbClr val="99CC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37" name="AutoShape 24"/>
              <p:cNvSpPr>
                <a:spLocks noChangeArrowheads="1"/>
              </p:cNvSpPr>
              <p:nvPr/>
            </p:nvSpPr>
            <p:spPr bwMode="auto">
              <a:xfrm rot="-5400000">
                <a:off x="2971" y="2703"/>
                <a:ext cx="454" cy="91"/>
              </a:xfrm>
              <a:prstGeom prst="rightArrow">
                <a:avLst>
                  <a:gd name="adj1" fmla="val 50000"/>
                  <a:gd name="adj2" fmla="val 124725"/>
                </a:avLst>
              </a:prstGeom>
              <a:solidFill>
                <a:srgbClr val="99CC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38" name="Rectangle 7"/>
              <p:cNvSpPr>
                <a:spLocks noChangeArrowheads="1"/>
              </p:cNvSpPr>
              <p:nvPr/>
            </p:nvSpPr>
            <p:spPr bwMode="auto">
              <a:xfrm>
                <a:off x="2291" y="2866"/>
                <a:ext cx="1179" cy="332"/>
              </a:xfrm>
              <a:prstGeom prst="rect">
                <a:avLst/>
              </a:prstGeom>
              <a:solidFill>
                <a:srgbClr val="99FF66"/>
              </a:solidFill>
              <a:ln w="38100" cmpd="dbl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10800" rIns="18000" bIns="10800" anchor="ctr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ru-RU" sz="1800" b="1"/>
                  <a:t>По количеству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ru-RU" sz="1800" b="1"/>
                  <a:t>зон отрыва</a:t>
                </a:r>
              </a:p>
            </p:txBody>
          </p:sp>
        </p:grpSp>
        <p:pic>
          <p:nvPicPr>
            <p:cNvPr id="26633" name="Picture 35"/>
            <p:cNvPicPr>
              <a:picLocks noChangeAspect="1" noChangeArrowheads="1"/>
            </p:cNvPicPr>
            <p:nvPr/>
          </p:nvPicPr>
          <p:blipFill>
            <a:blip r:embed="rId6" cstate="print">
              <a:lum bright="-36000" contrast="54000"/>
            </a:blip>
            <a:srcRect l="2527" t="3084" r="2901" b="2388"/>
            <a:stretch>
              <a:fillRect/>
            </a:stretch>
          </p:blipFill>
          <p:spPr bwMode="auto">
            <a:xfrm>
              <a:off x="2381" y="1591"/>
              <a:ext cx="953" cy="895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</p:grpSp>
      <p:pic>
        <p:nvPicPr>
          <p:cNvPr id="1011750" name="Picture 38"/>
          <p:cNvPicPr>
            <a:picLocks noChangeAspect="1" noChangeArrowheads="1"/>
          </p:cNvPicPr>
          <p:nvPr/>
        </p:nvPicPr>
        <p:blipFill>
          <a:blip r:embed="rId7" cstate="print">
            <a:lum bright="-24000" contrast="42000"/>
          </a:blip>
          <a:srcRect l="2136" t="2914" r="2136" b="2914"/>
          <a:stretch>
            <a:fillRect/>
          </a:stretch>
        </p:blipFill>
        <p:spPr bwMode="auto">
          <a:xfrm>
            <a:off x="6999288" y="2349500"/>
            <a:ext cx="1749425" cy="1260475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0" y="871538"/>
            <a:ext cx="9144000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b="1">
                <a:latin typeface="Arial" charset="0"/>
                <a:cs typeface="Arial" charset="0"/>
              </a:rPr>
              <a:t>Протрузия</a:t>
            </a:r>
            <a:r>
              <a:rPr lang="ru-RU"/>
              <a:t>, т.е. тектоническое перемещение (выжимание) "готовых" магматических пород из глубоких частей Земли в твердом виде с формированием протрузивных массивов (по определению это </a:t>
            </a:r>
            <a:r>
              <a:rPr lang="ru-RU" b="1"/>
              <a:t>синкинематические массивы</a:t>
            </a:r>
            <a:r>
              <a:rPr lang="ru-RU"/>
              <a:t> с </a:t>
            </a:r>
            <a:r>
              <a:rPr lang="ru-RU" b="1"/>
              <a:t>активным внедрением</a:t>
            </a:r>
            <a:r>
              <a:rPr lang="ru-RU"/>
              <a:t>).</a:t>
            </a:r>
          </a:p>
          <a:p>
            <a:pPr>
              <a:lnSpc>
                <a:spcPct val="80000"/>
              </a:lnSpc>
              <a:spcBef>
                <a:spcPct val="75000"/>
              </a:spcBef>
            </a:pPr>
            <a:r>
              <a:rPr lang="ru-RU"/>
              <a:t>Для реализации протрузивного процесса необходимо: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b="1">
                <a:latin typeface="Arial" charset="0"/>
                <a:cs typeface="Arial" charset="0"/>
              </a:rPr>
              <a:t>во-первых</a:t>
            </a:r>
            <a:r>
              <a:rPr lang="ru-RU" b="1"/>
              <a:t>, </a:t>
            </a:r>
            <a:r>
              <a:rPr lang="ru-RU"/>
              <a:t>наличие обстановок с существенными тектоническими напряжениями, которые, как правило, возникают в зонах сочленения крупных блоков земной коры (</a:t>
            </a:r>
            <a:r>
              <a:rPr lang="ru-RU" b="1"/>
              <a:t>зоны крупных сдвигов и/или надвигов</a:t>
            </a:r>
            <a:r>
              <a:rPr lang="ru-RU"/>
              <a:t>);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b="1">
                <a:latin typeface="Arial" charset="0"/>
                <a:cs typeface="Arial" charset="0"/>
              </a:rPr>
              <a:t>во-вторых</a:t>
            </a:r>
            <a:r>
              <a:rPr lang="ru-RU" b="1"/>
              <a:t>, </a:t>
            </a:r>
            <a:r>
              <a:rPr lang="ru-RU"/>
              <a:t>наличие магматических пород с такими свойствами, которые способствуют легкому выдавливанию под давлением (</a:t>
            </a:r>
            <a:r>
              <a:rPr lang="ru-RU" b="1"/>
              <a:t>серпентинизированные ультрамафиты</a:t>
            </a:r>
            <a:r>
              <a:rPr lang="ru-RU"/>
              <a:t>).</a:t>
            </a:r>
          </a:p>
        </p:txBody>
      </p:sp>
      <p:sp>
        <p:nvSpPr>
          <p:cNvPr id="847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4581525"/>
            <a:ext cx="8964613" cy="18716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Как правило, протрузивные массивы, располагающиеся в зонах крупных сдвигов, представляют собой круто стоящие линейные тела, которые часто распадаются на пучки субпараллельных маломощных линзовидных тел, проникающих даже в небольшие трещины.</a:t>
            </a:r>
          </a:p>
          <a:p>
            <a:pPr marL="0" indent="0" eaLnBrk="1" hangingPunct="1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Такие массивы могут протягиваться с небольшими перерывами на сотни километров при очень небольшой мощности 0,5 – 3,0 км.</a:t>
            </a:r>
            <a:endParaRPr lang="ru-RU" sz="22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</p:txBody>
      </p:sp>
      <p:sp>
        <p:nvSpPr>
          <p:cNvPr id="847880" name="Rectangle 8"/>
          <p:cNvSpPr>
            <a:spLocks noChangeArrowheads="1"/>
          </p:cNvSpPr>
          <p:nvPr/>
        </p:nvSpPr>
        <p:spPr bwMode="auto">
          <a:xfrm>
            <a:off x="3851275" y="71438"/>
            <a:ext cx="5292725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80000"/>
              </a:lnSpc>
              <a:defRPr/>
            </a:pPr>
            <a:r>
              <a:rPr lang="ru-RU" sz="2400" b="1" i="1" u="sng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Механизмы формирования протрузивных массивов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Проблема пространства и способов перемещения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9144000" cy="1223963"/>
          </a:xfrm>
        </p:spPr>
        <p:txBody>
          <a:bodyPr/>
          <a:lstStyle/>
          <a:p>
            <a:pPr marL="0" indent="0" eaLnBrk="1" hangingPunct="1">
              <a:lnSpc>
                <a:spcPct val="85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Непременным условием перемещения надвигающегося блока является разгрузка давления, т.е. появление силы, компенсирующей силу тяжести. Такая разгрузка может происходить под воздействием </a:t>
            </a:r>
            <a:r>
              <a:rPr lang="ru-RU" sz="2200" b="1" dirty="0" smtClean="0">
                <a:solidFill>
                  <a:srgbClr val="000000"/>
                </a:solidFill>
                <a:effectLst/>
                <a:cs typeface="Arial" charset="0"/>
              </a:rPr>
              <a:t>флюидного давления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– порового давления воды, которой, как известно, в серпентине </a:t>
            </a:r>
            <a:r>
              <a:rPr lang="ru-RU" sz="2200" b="1" dirty="0" smtClean="0">
                <a:solidFill>
                  <a:srgbClr val="000000"/>
                </a:solidFill>
                <a:effectLst/>
                <a:cs typeface="Arial" charset="0"/>
              </a:rPr>
              <a:t>много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   ????                          </a:t>
            </a:r>
          </a:p>
        </p:txBody>
      </p:sp>
      <p:sp>
        <p:nvSpPr>
          <p:cNvPr id="866308" name="Rectangle 4"/>
          <p:cNvSpPr>
            <a:spLocks noChangeArrowheads="1"/>
          </p:cNvSpPr>
          <p:nvPr/>
        </p:nvSpPr>
        <p:spPr bwMode="auto">
          <a:xfrm>
            <a:off x="6807200" y="5612730"/>
            <a:ext cx="1941513" cy="33655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err="1"/>
              <a:t>Mg</a:t>
            </a:r>
            <a:r>
              <a:rPr lang="ru-RU" sz="2000" b="1" baseline="-25000" dirty="0" err="1"/>
              <a:t>6</a:t>
            </a:r>
            <a:r>
              <a:rPr lang="ru-RU" sz="2000" b="1" dirty="0"/>
              <a:t> [</a:t>
            </a:r>
            <a:r>
              <a:rPr lang="ru-RU" sz="2000" b="1" dirty="0" err="1"/>
              <a:t>Si</a:t>
            </a:r>
            <a:r>
              <a:rPr lang="ru-RU" sz="2000" b="1" baseline="-25000" dirty="0" err="1"/>
              <a:t>4</a:t>
            </a:r>
            <a:r>
              <a:rPr lang="ru-RU" sz="2000" b="1" dirty="0" err="1"/>
              <a:t>O</a:t>
            </a:r>
            <a:r>
              <a:rPr lang="ru-RU" sz="2000" b="1" baseline="-25000" dirty="0" err="1"/>
              <a:t>10</a:t>
            </a:r>
            <a:r>
              <a:rPr lang="ru-RU" sz="2000" b="1" dirty="0"/>
              <a:t>] (</a:t>
            </a:r>
            <a:r>
              <a:rPr lang="ru-RU" sz="2000" b="1" dirty="0" err="1"/>
              <a:t>OH</a:t>
            </a:r>
            <a:r>
              <a:rPr lang="ru-RU" sz="2000" b="1" dirty="0"/>
              <a:t>)</a:t>
            </a:r>
            <a:r>
              <a:rPr lang="ru-RU" sz="2000" b="1" baseline="-25000" dirty="0"/>
              <a:t>8</a:t>
            </a:r>
          </a:p>
        </p:txBody>
      </p:sp>
      <p:sp>
        <p:nvSpPr>
          <p:cNvPr id="866309" name="Rectangle 5"/>
          <p:cNvSpPr>
            <a:spLocks noChangeArrowheads="1"/>
          </p:cNvSpPr>
          <p:nvPr/>
        </p:nvSpPr>
        <p:spPr bwMode="auto">
          <a:xfrm>
            <a:off x="1116013" y="6092825"/>
            <a:ext cx="6842125" cy="554038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b="1"/>
              <a:t> </a:t>
            </a:r>
            <a:r>
              <a:rPr lang="ru-RU" sz="2000" b="1"/>
              <a:t>Считается, что поровое давление возникает за счет освобождения связанной воды при повышении температуры</a:t>
            </a: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2339975" y="2205038"/>
            <a:ext cx="676910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4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/>
              <a:t>Согласно расчетам М.К. Хубберта скользящий блок мощностью</a:t>
            </a:r>
            <a:r>
              <a:rPr lang="en-US"/>
              <a:t> </a:t>
            </a:r>
            <a:r>
              <a:rPr lang="ru-RU" b="1"/>
              <a:t>1 км</a:t>
            </a:r>
            <a:r>
              <a:rPr lang="ru-RU"/>
              <a:t> не может иметь длину более </a:t>
            </a:r>
            <a:r>
              <a:rPr lang="ru-RU" b="1"/>
              <a:t>8 км</a:t>
            </a:r>
            <a:r>
              <a:rPr lang="ru-RU"/>
              <a:t>, </a:t>
            </a:r>
          </a:p>
          <a:p>
            <a:pPr algn="r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/>
              <a:t>если на него действует толкающая сила и </a:t>
            </a:r>
            <a:r>
              <a:rPr lang="ru-RU" b="1">
                <a:latin typeface="Arial" charset="0"/>
                <a:cs typeface="Arial" charset="0"/>
              </a:rPr>
              <a:t>коэффициент трения</a:t>
            </a:r>
            <a:r>
              <a:rPr lang="ru-RU"/>
              <a:t> имеет обычное значение (от 0,6 до 1,0). Он просто не сдвинется с места. То же самое действительно для блока мощностью </a:t>
            </a:r>
            <a:r>
              <a:rPr lang="ru-RU" b="1"/>
              <a:t>0,5 км</a:t>
            </a:r>
            <a:r>
              <a:rPr lang="ru-RU"/>
              <a:t> и длиной больше </a:t>
            </a:r>
            <a:r>
              <a:rPr lang="ru-RU" b="1"/>
              <a:t>18,5 км</a:t>
            </a:r>
            <a:r>
              <a:rPr lang="ru-RU"/>
              <a:t>. </a:t>
            </a:r>
          </a:p>
          <a:p>
            <a:pPr algn="r">
              <a:lnSpc>
                <a:spcPct val="80000"/>
              </a:lnSpc>
              <a:spcBef>
                <a:spcPct val="4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/>
              <a:t>Блок длиной </a:t>
            </a:r>
            <a:r>
              <a:rPr lang="ru-RU" b="1"/>
              <a:t>больше 30 км</a:t>
            </a:r>
            <a:r>
              <a:rPr lang="ru-RU"/>
              <a:t> вообще </a:t>
            </a:r>
          </a:p>
          <a:p>
            <a:pPr algn="r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/>
              <a:t>невозможно сдвинуть при любой мощности!</a:t>
            </a: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404813"/>
            <a:ext cx="903605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/>
              <a:t>При протрузии серпентиниты выдавливаются в зоны сдвигов и далее – в зоны надвигов. Если с выдавливанием в зоны сдвигов особых проблем не возникает –  в них всегда сеть "щели", участки локального растяжения, то с надвигами всё 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/>
              <a:t>не так просто. При движении им приходится преодолевать силу трения, 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/>
              <a:t>которая возрастает с увеличением нагрузки, т.е. веса перемещаемого блока.</a:t>
            </a:r>
          </a:p>
        </p:txBody>
      </p:sp>
      <p:pic>
        <p:nvPicPr>
          <p:cNvPr id="28680" name="Picture 10" descr="M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106363" y="1844675"/>
            <a:ext cx="1925637" cy="28082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765300" y="1925638"/>
            <a:ext cx="1511300" cy="495300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/>
              <a:t>M. King Hubbert (1903-1989)</a:t>
            </a:r>
            <a:endParaRPr lang="ru-RU" sz="1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08" grpId="0" animBg="1"/>
      <p:bldP spid="86630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3" cstate="print">
            <a:lum bright="4000" contrast="10000"/>
          </a:blip>
          <a:srcRect/>
          <a:stretch>
            <a:fillRect/>
          </a:stretch>
        </p:blipFill>
        <p:spPr bwMode="auto">
          <a:xfrm>
            <a:off x="0" y="0"/>
            <a:ext cx="2765425" cy="6308725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699" name="Text Box 11"/>
          <p:cNvSpPr txBox="1">
            <a:spLocks noChangeArrowheads="1"/>
          </p:cNvSpPr>
          <p:nvPr/>
        </p:nvSpPr>
        <p:spPr bwMode="auto">
          <a:xfrm>
            <a:off x="323850" y="3644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 b="1"/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2771775" y="0"/>
            <a:ext cx="6372225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/>
              <a:t>Наиболее распространенный вид серпентинитовых массивов крупных сдвиговых зон – </a:t>
            </a:r>
          </a:p>
          <a:p>
            <a:pPr>
              <a:lnSpc>
                <a:spcPct val="80000"/>
              </a:lnSpc>
            </a:pPr>
            <a:r>
              <a:rPr lang="ru-RU"/>
              <a:t>линейные массивы с </a:t>
            </a:r>
          </a:p>
          <a:p>
            <a:pPr>
              <a:lnSpc>
                <a:spcPct val="80000"/>
              </a:lnSpc>
            </a:pPr>
            <a:r>
              <a:rPr lang="ru-RU"/>
              <a:t>многочисленными </a:t>
            </a:r>
          </a:p>
          <a:p>
            <a:pPr>
              <a:lnSpc>
                <a:spcPct val="80000"/>
              </a:lnSpc>
            </a:pPr>
            <a:r>
              <a:rPr lang="ru-RU"/>
              <a:t>апофизами </a:t>
            </a:r>
          </a:p>
          <a:p>
            <a:pPr>
              <a:lnSpc>
                <a:spcPct val="80000"/>
              </a:lnSpc>
            </a:pPr>
            <a:r>
              <a:rPr lang="ru-RU"/>
              <a:t>и ответвлениями.</a:t>
            </a:r>
          </a:p>
          <a:p>
            <a:pPr>
              <a:lnSpc>
                <a:spcPct val="80000"/>
              </a:lnSpc>
            </a:pPr>
            <a:r>
              <a:rPr lang="ru-RU"/>
              <a:t>Как правило, серпентиниты, </a:t>
            </a:r>
          </a:p>
          <a:p>
            <a:pPr>
              <a:lnSpc>
                <a:spcPct val="80000"/>
              </a:lnSpc>
            </a:pPr>
            <a:r>
              <a:rPr lang="ru-RU"/>
              <a:t>расположенные в зонах </a:t>
            </a:r>
          </a:p>
          <a:p>
            <a:pPr>
              <a:lnSpc>
                <a:spcPct val="80000"/>
              </a:lnSpc>
            </a:pPr>
            <a:r>
              <a:rPr lang="ru-RU"/>
              <a:t>сдвигов, очень интенсивно </a:t>
            </a:r>
          </a:p>
          <a:p>
            <a:pPr>
              <a:lnSpc>
                <a:spcPct val="80000"/>
              </a:lnSpc>
            </a:pPr>
            <a:r>
              <a:rPr lang="ru-RU"/>
              <a:t>рассланцованы</a:t>
            </a:r>
          </a:p>
        </p:txBody>
      </p:sp>
      <p:pic>
        <p:nvPicPr>
          <p:cNvPr id="29701" name="Picture 16"/>
          <p:cNvPicPr>
            <a:picLocks noChangeAspect="1" noChangeArrowheads="1"/>
          </p:cNvPicPr>
          <p:nvPr/>
        </p:nvPicPr>
        <p:blipFill>
          <a:blip r:embed="rId4" cstate="print">
            <a:lum bright="4000" contrast="10000"/>
          </a:blip>
          <a:srcRect/>
          <a:stretch>
            <a:fillRect/>
          </a:stretch>
        </p:blipFill>
        <p:spPr bwMode="auto">
          <a:xfrm>
            <a:off x="6140450" y="620713"/>
            <a:ext cx="3003550" cy="6237287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702" name="Text Box 17"/>
          <p:cNvSpPr txBox="1">
            <a:spLocks noChangeArrowheads="1"/>
          </p:cNvSpPr>
          <p:nvPr/>
        </p:nvSpPr>
        <p:spPr bwMode="auto">
          <a:xfrm>
            <a:off x="0" y="4038600"/>
            <a:ext cx="6084888" cy="277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/>
              <a:t>Серпентинитовые массивы </a:t>
            </a:r>
          </a:p>
          <a:p>
            <a:pPr algn="r">
              <a:lnSpc>
                <a:spcPct val="80000"/>
              </a:lnSpc>
            </a:pPr>
            <a:r>
              <a:rPr lang="ru-RU"/>
              <a:t>сдвиговых зон часто </a:t>
            </a:r>
          </a:p>
          <a:p>
            <a:pPr algn="r">
              <a:lnSpc>
                <a:spcPct val="80000"/>
              </a:lnSpc>
            </a:pPr>
            <a:r>
              <a:rPr lang="ru-RU"/>
              <a:t>распадаются на серии </a:t>
            </a:r>
          </a:p>
          <a:p>
            <a:pPr algn="r">
              <a:lnSpc>
                <a:spcPct val="80000"/>
              </a:lnSpc>
            </a:pPr>
            <a:r>
              <a:rPr lang="ru-RU"/>
              <a:t>маломощных линзовидных </a:t>
            </a:r>
          </a:p>
          <a:p>
            <a:pPr algn="r">
              <a:lnSpc>
                <a:spcPct val="80000"/>
              </a:lnSpc>
            </a:pPr>
            <a:r>
              <a:rPr lang="ru-RU"/>
              <a:t>тел самого разного размера </a:t>
            </a:r>
          </a:p>
          <a:p>
            <a:pPr algn="r">
              <a:lnSpc>
                <a:spcPct val="80000"/>
              </a:lnSpc>
            </a:pPr>
            <a:r>
              <a:rPr lang="ru-RU"/>
              <a:t>(от первых километров </a:t>
            </a:r>
          </a:p>
          <a:p>
            <a:pPr algn="r">
              <a:lnSpc>
                <a:spcPct val="80000"/>
              </a:lnSpc>
            </a:pPr>
            <a:r>
              <a:rPr lang="ru-RU"/>
              <a:t>до первых метров), с </a:t>
            </a:r>
          </a:p>
          <a:p>
            <a:pPr algn="r">
              <a:lnSpc>
                <a:spcPct val="80000"/>
              </a:lnSpc>
            </a:pPr>
            <a:r>
              <a:rPr lang="ru-RU"/>
              <a:t>останцами вмещающих </a:t>
            </a:r>
          </a:p>
          <a:p>
            <a:pPr algn="r">
              <a:lnSpc>
                <a:spcPct val="80000"/>
              </a:lnSpc>
            </a:pPr>
            <a:r>
              <a:rPr lang="ru-RU"/>
              <a:t>пород, часто пронизанных </a:t>
            </a:r>
          </a:p>
          <a:p>
            <a:pPr algn="r">
              <a:lnSpc>
                <a:spcPct val="80000"/>
              </a:lnSpc>
            </a:pPr>
            <a:r>
              <a:rPr lang="ru-RU"/>
              <a:t>"жилками" и просечками серпентинитов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627313" y="3068638"/>
            <a:ext cx="3671887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/>
              <a:t>Фрагменты Госгеолкарты-200 Южного Урала (по В.М. Мосейчуку, 2000)</a:t>
            </a:r>
          </a:p>
        </p:txBody>
      </p:sp>
      <p:sp>
        <p:nvSpPr>
          <p:cNvPr id="29704" name="Oval 18"/>
          <p:cNvSpPr>
            <a:spLocks noChangeArrowheads="1"/>
          </p:cNvSpPr>
          <p:nvPr/>
        </p:nvSpPr>
        <p:spPr bwMode="auto">
          <a:xfrm>
            <a:off x="1403350" y="1557338"/>
            <a:ext cx="1295400" cy="495300"/>
          </a:xfrm>
          <a:prstGeom prst="ellipse">
            <a:avLst/>
          </a:prstGeom>
          <a:solidFill>
            <a:srgbClr val="EAEAEA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b="1"/>
              <a:t>Бриентский массив</a:t>
            </a:r>
          </a:p>
        </p:txBody>
      </p:sp>
      <p:sp>
        <p:nvSpPr>
          <p:cNvPr id="29705" name="Oval 19"/>
          <p:cNvSpPr>
            <a:spLocks noChangeArrowheads="1"/>
          </p:cNvSpPr>
          <p:nvPr/>
        </p:nvSpPr>
        <p:spPr bwMode="auto">
          <a:xfrm>
            <a:off x="6300788" y="6021388"/>
            <a:ext cx="1295400" cy="495300"/>
          </a:xfrm>
          <a:prstGeom prst="ellipse">
            <a:avLst/>
          </a:prstGeom>
          <a:solidFill>
            <a:srgbClr val="EAEAEA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b="1"/>
              <a:t>Бриентский массив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Нурали-Атлян Б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t="23750"/>
          <a:stretch>
            <a:fillRect/>
          </a:stretch>
        </p:blipFill>
        <p:spPr bwMode="auto">
          <a:xfrm>
            <a:off x="250825" y="71438"/>
            <a:ext cx="5543550" cy="62372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3" name="Picture 5" descr="Нурали-разрез Б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 t="15297" b="20552"/>
          <a:stretch>
            <a:fillRect/>
          </a:stretch>
        </p:blipFill>
        <p:spPr bwMode="auto">
          <a:xfrm>
            <a:off x="2771775" y="5210175"/>
            <a:ext cx="6364288" cy="16017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2555875" y="5373688"/>
            <a:ext cx="374650" cy="32385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>
                <a:latin typeface="Arial Black" pitchFamily="34" charset="0"/>
              </a:rPr>
              <a:t>А</a:t>
            </a:r>
          </a:p>
        </p:txBody>
      </p:sp>
      <p:sp>
        <p:nvSpPr>
          <p:cNvPr id="30725" name="Text Box 9"/>
          <p:cNvSpPr txBox="1">
            <a:spLocks noChangeArrowheads="1"/>
          </p:cNvSpPr>
          <p:nvPr/>
        </p:nvSpPr>
        <p:spPr bwMode="auto">
          <a:xfrm>
            <a:off x="8604250" y="5445125"/>
            <a:ext cx="374650" cy="32385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>
                <a:latin typeface="Arial Black" pitchFamily="34" charset="0"/>
              </a:rPr>
              <a:t>Б</a:t>
            </a:r>
          </a:p>
        </p:txBody>
      </p:sp>
      <p:sp>
        <p:nvSpPr>
          <p:cNvPr id="30726" name="Freeform 10"/>
          <p:cNvSpPr>
            <a:spLocks/>
          </p:cNvSpPr>
          <p:nvPr/>
        </p:nvSpPr>
        <p:spPr bwMode="auto">
          <a:xfrm>
            <a:off x="247650" y="1128713"/>
            <a:ext cx="5553075" cy="3919537"/>
          </a:xfrm>
          <a:custGeom>
            <a:avLst/>
            <a:gdLst>
              <a:gd name="T0" fmla="*/ 0 w 3498"/>
              <a:gd name="T1" fmla="*/ 0 h 2469"/>
              <a:gd name="T2" fmla="*/ 2147483647 w 3498"/>
              <a:gd name="T3" fmla="*/ 2147483647 h 2469"/>
              <a:gd name="T4" fmla="*/ 2147483647 w 3498"/>
              <a:gd name="T5" fmla="*/ 2147483647 h 2469"/>
              <a:gd name="T6" fmla="*/ 0 60000 65536"/>
              <a:gd name="T7" fmla="*/ 0 60000 65536"/>
              <a:gd name="T8" fmla="*/ 0 60000 65536"/>
              <a:gd name="T9" fmla="*/ 0 w 3498"/>
              <a:gd name="T10" fmla="*/ 0 h 2469"/>
              <a:gd name="T11" fmla="*/ 3498 w 3498"/>
              <a:gd name="T12" fmla="*/ 2469 h 24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98" h="2469">
                <a:moveTo>
                  <a:pt x="0" y="0"/>
                </a:moveTo>
                <a:lnTo>
                  <a:pt x="909" y="1002"/>
                </a:lnTo>
                <a:lnTo>
                  <a:pt x="3498" y="2469"/>
                </a:ln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651500" y="4868863"/>
            <a:ext cx="374650" cy="32385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>
                <a:latin typeface="Arial Black" pitchFamily="34" charset="0"/>
              </a:rPr>
              <a:t>Б</a:t>
            </a: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34925" y="908050"/>
            <a:ext cx="374650" cy="32385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>
                <a:latin typeface="Arial Black" pitchFamily="34" charset="0"/>
              </a:rPr>
              <a:t>А</a:t>
            </a:r>
          </a:p>
        </p:txBody>
      </p:sp>
      <p:sp>
        <p:nvSpPr>
          <p:cNvPr id="30729" name="Text Box 11"/>
          <p:cNvSpPr txBox="1">
            <a:spLocks noChangeArrowheads="1"/>
          </p:cNvSpPr>
          <p:nvPr/>
        </p:nvSpPr>
        <p:spPr bwMode="auto">
          <a:xfrm>
            <a:off x="5292725" y="981075"/>
            <a:ext cx="3240088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rIns="180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/>
              <a:t>Фрагмент Госгеолкарты-200 </a:t>
            </a:r>
          </a:p>
          <a:p>
            <a:pPr>
              <a:lnSpc>
                <a:spcPct val="80000"/>
              </a:lnSpc>
            </a:pPr>
            <a:r>
              <a:rPr lang="ru-RU" sz="1600" b="1"/>
              <a:t>Южного Урала (по Б.Н. Аулову, 2005)</a:t>
            </a:r>
          </a:p>
        </p:txBody>
      </p:sp>
      <p:sp>
        <p:nvSpPr>
          <p:cNvPr id="30730" name="Text Box 12"/>
          <p:cNvSpPr txBox="1">
            <a:spLocks noChangeArrowheads="1"/>
          </p:cNvSpPr>
          <p:nvPr/>
        </p:nvSpPr>
        <p:spPr bwMode="auto">
          <a:xfrm>
            <a:off x="6084888" y="4808538"/>
            <a:ext cx="2735262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/>
              <a:t>Разрез через массив Нурали (по Б.Н. Аулову, 2005)</a:t>
            </a:r>
          </a:p>
        </p:txBody>
      </p:sp>
      <p:sp>
        <p:nvSpPr>
          <p:cNvPr id="30731" name="Oval 13"/>
          <p:cNvSpPr>
            <a:spLocks noChangeArrowheads="1"/>
          </p:cNvSpPr>
          <p:nvPr/>
        </p:nvSpPr>
        <p:spPr bwMode="auto">
          <a:xfrm>
            <a:off x="1619250" y="1268413"/>
            <a:ext cx="1512888" cy="495300"/>
          </a:xfrm>
          <a:prstGeom prst="ellipse">
            <a:avLst/>
          </a:prstGeom>
          <a:solidFill>
            <a:srgbClr val="EAEAEA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b="1"/>
              <a:t>Нуралинский массив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42824" y="1215575"/>
            <a:ext cx="4651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!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3013" y="0"/>
            <a:ext cx="4735512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47" name="Freeform 10"/>
          <p:cNvSpPr>
            <a:spLocks/>
          </p:cNvSpPr>
          <p:nvPr/>
        </p:nvSpPr>
        <p:spPr bwMode="auto">
          <a:xfrm>
            <a:off x="3765550" y="1844675"/>
            <a:ext cx="4733925" cy="911225"/>
          </a:xfrm>
          <a:custGeom>
            <a:avLst/>
            <a:gdLst>
              <a:gd name="T0" fmla="*/ 0 w 2982"/>
              <a:gd name="T1" fmla="*/ 0 h 574"/>
              <a:gd name="T2" fmla="*/ 2147483647 w 2982"/>
              <a:gd name="T3" fmla="*/ 2147483647 h 574"/>
              <a:gd name="T4" fmla="*/ 0 60000 65536"/>
              <a:gd name="T5" fmla="*/ 0 60000 65536"/>
              <a:gd name="T6" fmla="*/ 0 w 2982"/>
              <a:gd name="T7" fmla="*/ 0 h 574"/>
              <a:gd name="T8" fmla="*/ 2982 w 2982"/>
              <a:gd name="T9" fmla="*/ 574 h 5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82" h="574">
                <a:moveTo>
                  <a:pt x="0" y="0"/>
                </a:moveTo>
                <a:lnTo>
                  <a:pt x="2982" y="574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8" name="Text Box 11"/>
          <p:cNvSpPr txBox="1">
            <a:spLocks noChangeArrowheads="1"/>
          </p:cNvSpPr>
          <p:nvPr/>
        </p:nvSpPr>
        <p:spPr bwMode="auto">
          <a:xfrm>
            <a:off x="3333750" y="1628775"/>
            <a:ext cx="374650" cy="32385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>
                <a:latin typeface="Arial Black" pitchFamily="34" charset="0"/>
              </a:rPr>
              <a:t>А</a:t>
            </a:r>
          </a:p>
        </p:txBody>
      </p:sp>
      <p:sp>
        <p:nvSpPr>
          <p:cNvPr id="31749" name="Text Box 12"/>
          <p:cNvSpPr txBox="1">
            <a:spLocks noChangeArrowheads="1"/>
          </p:cNvSpPr>
          <p:nvPr/>
        </p:nvSpPr>
        <p:spPr bwMode="auto">
          <a:xfrm>
            <a:off x="8589963" y="2565400"/>
            <a:ext cx="374650" cy="32385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>
                <a:latin typeface="Arial Black" pitchFamily="34" charset="0"/>
              </a:rPr>
              <a:t>Б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07950" y="5516563"/>
            <a:ext cx="6207125" cy="1225550"/>
            <a:chOff x="68" y="3475"/>
            <a:chExt cx="3910" cy="772"/>
          </a:xfrm>
        </p:grpSpPr>
        <p:pic>
          <p:nvPicPr>
            <p:cNvPr id="31755" name="Picture 9" descr="Надвиги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" y="3552"/>
              <a:ext cx="3905" cy="695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1756" name="Text Box 13"/>
            <p:cNvSpPr txBox="1">
              <a:spLocks noChangeArrowheads="1"/>
            </p:cNvSpPr>
            <p:nvPr/>
          </p:nvSpPr>
          <p:spPr bwMode="auto">
            <a:xfrm>
              <a:off x="113" y="3475"/>
              <a:ext cx="236" cy="20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800">
                  <a:latin typeface="Arial Black" pitchFamily="34" charset="0"/>
                </a:rPr>
                <a:t>А</a:t>
              </a:r>
            </a:p>
          </p:txBody>
        </p:sp>
        <p:sp>
          <p:nvSpPr>
            <p:cNvPr id="31757" name="Text Box 14"/>
            <p:cNvSpPr txBox="1">
              <a:spLocks noChangeArrowheads="1"/>
            </p:cNvSpPr>
            <p:nvPr/>
          </p:nvSpPr>
          <p:spPr bwMode="auto">
            <a:xfrm>
              <a:off x="3742" y="3475"/>
              <a:ext cx="236" cy="20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800">
                  <a:latin typeface="Arial Black" pitchFamily="34" charset="0"/>
                </a:rPr>
                <a:t>Б</a:t>
              </a:r>
            </a:p>
          </p:txBody>
        </p:sp>
      </p:grpSp>
      <p:sp>
        <p:nvSpPr>
          <p:cNvPr id="31751" name="Text Box 17"/>
          <p:cNvSpPr txBox="1">
            <a:spLocks noChangeArrowheads="1"/>
          </p:cNvSpPr>
          <p:nvPr/>
        </p:nvSpPr>
        <p:spPr bwMode="auto">
          <a:xfrm>
            <a:off x="7305411" y="5133661"/>
            <a:ext cx="1800225" cy="687388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b="1"/>
              <a:t>Фрагмент Госгеолкарты-200 Южного Урала </a:t>
            </a:r>
          </a:p>
        </p:txBody>
      </p:sp>
      <p:sp>
        <p:nvSpPr>
          <p:cNvPr id="31752" name="Oval 19"/>
          <p:cNvSpPr>
            <a:spLocks noChangeArrowheads="1"/>
          </p:cNvSpPr>
          <p:nvPr/>
        </p:nvSpPr>
        <p:spPr bwMode="auto">
          <a:xfrm>
            <a:off x="3975630" y="4916992"/>
            <a:ext cx="1439862" cy="495300"/>
          </a:xfrm>
          <a:prstGeom prst="ellipse">
            <a:avLst/>
          </a:prstGeom>
          <a:solidFill>
            <a:srgbClr val="EAEAEA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b="1" dirty="0"/>
              <a:t>Куликовский массив</a:t>
            </a:r>
          </a:p>
        </p:txBody>
      </p:sp>
      <p:sp>
        <p:nvSpPr>
          <p:cNvPr id="31753" name="Rectangle 20"/>
          <p:cNvSpPr>
            <a:spLocks noChangeArrowheads="1"/>
          </p:cNvSpPr>
          <p:nvPr/>
        </p:nvSpPr>
        <p:spPr bwMode="auto">
          <a:xfrm>
            <a:off x="-15875" y="2042094"/>
            <a:ext cx="3779838" cy="2449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dirty="0" err="1"/>
              <a:t>Серпентинитовые</a:t>
            </a:r>
            <a:r>
              <a:rPr lang="ru-RU" dirty="0"/>
              <a:t> массивы непременно участвуют в строении крупных аллохтонов, </a:t>
            </a:r>
          </a:p>
          <a:p>
            <a:pPr>
              <a:lnSpc>
                <a:spcPct val="80000"/>
              </a:lnSpc>
            </a:pPr>
            <a:r>
              <a:rPr lang="ru-RU" dirty="0"/>
              <a:t>в которых они слагают нижнюю часть, играя роль своеобразной смазки для перемещения аллохтона.  Куликовский массив подстилает Сухтелинский аллохтон мощностью 6–8 км.</a:t>
            </a:r>
          </a:p>
        </p:txBody>
      </p:sp>
      <p:sp>
        <p:nvSpPr>
          <p:cNvPr id="31754" name="Oval 21"/>
          <p:cNvSpPr>
            <a:spLocks noChangeArrowheads="1"/>
          </p:cNvSpPr>
          <p:nvPr/>
        </p:nvSpPr>
        <p:spPr bwMode="auto">
          <a:xfrm>
            <a:off x="4787900" y="1125538"/>
            <a:ext cx="1512888" cy="495300"/>
          </a:xfrm>
          <a:prstGeom prst="ellipse">
            <a:avLst/>
          </a:prstGeom>
          <a:solidFill>
            <a:srgbClr val="EAEAEA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b="1"/>
              <a:t>Сухтелинский аллохтон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88479" y="-61914"/>
            <a:ext cx="4651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!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71438"/>
            <a:ext cx="6875462" cy="620712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Механизмы формирования аллохтонных магматических массивов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2060575"/>
            <a:ext cx="91440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b="1">
                <a:latin typeface="Arial" charset="0"/>
                <a:cs typeface="Arial" charset="0"/>
              </a:rPr>
              <a:t>Внедрение</a:t>
            </a:r>
            <a:r>
              <a:rPr lang="ru-RU"/>
              <a:t> (</a:t>
            </a:r>
            <a:r>
              <a:rPr lang="ru-RU" b="1">
                <a:latin typeface="Arial" charset="0"/>
                <a:cs typeface="Arial" charset="0"/>
              </a:rPr>
              <a:t>интрузия</a:t>
            </a:r>
            <a:r>
              <a:rPr lang="ru-RU"/>
              <a:t>) – перемещение из глубоких частей Земли в виде магматического расплава (</a:t>
            </a:r>
            <a:r>
              <a:rPr lang="ru-RU" b="1"/>
              <a:t>аллохтонные массивы</a:t>
            </a:r>
            <a:r>
              <a:rPr lang="ru-RU"/>
              <a:t>)</a:t>
            </a:r>
          </a:p>
          <a:p>
            <a:pPr>
              <a:lnSpc>
                <a:spcPct val="90000"/>
              </a:lnSpc>
            </a:pPr>
            <a:r>
              <a:rPr lang="ru-RU"/>
              <a:t>Для реализации процесса внедрения необходимо наличие расплава (</a:t>
            </a:r>
            <a:r>
              <a:rPr lang="ru-RU" b="1">
                <a:latin typeface="Arial" charset="0"/>
                <a:cs typeface="Arial" charset="0"/>
              </a:rPr>
              <a:t>магмы</a:t>
            </a:r>
            <a:r>
              <a:rPr lang="ru-RU"/>
              <a:t>) </a:t>
            </a:r>
          </a:p>
          <a:p>
            <a:pPr>
              <a:lnSpc>
                <a:spcPct val="90000"/>
              </a:lnSpc>
            </a:pPr>
            <a:r>
              <a:rPr lang="ru-RU"/>
              <a:t>и места, куда эта магма могла бы интрудировать. Поскольку магма, как и всякая жидкость, всегда движется в сторону пониженного давления, для появления интрузивного массива необходимы условия перепада давлений.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4149725"/>
            <a:ext cx="914400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b="1" dirty="0"/>
              <a:t>По механическому воздействию на вмещающие породы выделяют </a:t>
            </a:r>
          </a:p>
          <a:p>
            <a:pPr>
              <a:lnSpc>
                <a:spcPct val="80000"/>
              </a:lnSpc>
            </a:pPr>
            <a:r>
              <a:rPr lang="ru-RU" b="1" dirty="0"/>
              <a:t>2 типа массивов</a:t>
            </a:r>
            <a:r>
              <a:rPr lang="ru-RU" dirty="0"/>
              <a:t>: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b="1" dirty="0">
                <a:latin typeface="Arial" charset="0"/>
                <a:cs typeface="Arial" charset="0"/>
              </a:rPr>
              <a:t>1. Массивы активного внедрения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/>
              <a:t>– при внедрении они деформируют вмещающие породы.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b="1" dirty="0">
                <a:latin typeface="Arial" charset="0"/>
                <a:cs typeface="Arial" charset="0"/>
              </a:rPr>
              <a:t>2. Массивы пассивного внедрения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/>
              <a:t>– при внедрении они не деформируют вмещающие породы.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dirty="0"/>
              <a:t>Интрузивные массивы активного и пассивного внедрения имеют </a:t>
            </a:r>
            <a:r>
              <a:rPr lang="ru-RU" b="1" dirty="0">
                <a:solidFill>
                  <a:srgbClr val="C00000"/>
                </a:solidFill>
              </a:rPr>
              <a:t>разные</a:t>
            </a:r>
            <a:r>
              <a:rPr lang="ru-RU" b="1" dirty="0"/>
              <a:t> </a:t>
            </a:r>
            <a:r>
              <a:rPr lang="ru-RU" b="1" dirty="0">
                <a:solidFill>
                  <a:srgbClr val="C00000"/>
                </a:solidFill>
              </a:rPr>
              <a:t>механизмы</a:t>
            </a:r>
            <a:r>
              <a:rPr lang="ru-RU" dirty="0"/>
              <a:t> заполнения магматических камер. 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116013" y="836613"/>
            <a:ext cx="6985000" cy="1066800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>
                <a:latin typeface="Arial Black" pitchFamily="34" charset="0"/>
              </a:rPr>
              <a:t>NB!</a:t>
            </a:r>
            <a:r>
              <a:rPr lang="en-US" sz="2000" b="1"/>
              <a:t> </a:t>
            </a:r>
            <a:r>
              <a:rPr lang="ru-RU" sz="2000" b="1"/>
              <a:t>Одна из главных структурных проблем формирования магматических массивов – это </a:t>
            </a:r>
            <a:r>
              <a:rPr lang="ru-RU" b="1">
                <a:latin typeface="Arial" charset="0"/>
                <a:cs typeface="Arial" charset="0"/>
              </a:rPr>
              <a:t>проблема пространства</a:t>
            </a:r>
            <a:r>
              <a:rPr lang="ru-RU" sz="2000" b="1"/>
              <a:t>. </a:t>
            </a:r>
          </a:p>
          <a:p>
            <a:pPr algn="ctr">
              <a:lnSpc>
                <a:spcPct val="75000"/>
              </a:lnSpc>
            </a:pPr>
            <a:r>
              <a:rPr lang="ru-RU" sz="2000" b="1"/>
              <a:t>Её решение невозможно без понимания </a:t>
            </a:r>
          </a:p>
          <a:p>
            <a:pPr algn="ctr">
              <a:lnSpc>
                <a:spcPct val="75000"/>
              </a:lnSpc>
            </a:pPr>
            <a:r>
              <a:rPr lang="ru-RU" sz="2000" b="1"/>
              <a:t>механизмов внедрения массивов.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6"/>
          <p:cNvGrpSpPr>
            <a:grpSpLocks/>
          </p:cNvGrpSpPr>
          <p:nvPr/>
        </p:nvGrpSpPr>
        <p:grpSpPr bwMode="auto">
          <a:xfrm>
            <a:off x="36513" y="1052513"/>
            <a:ext cx="6983412" cy="5761037"/>
            <a:chOff x="22" y="709"/>
            <a:chExt cx="4672" cy="3460"/>
          </a:xfrm>
        </p:grpSpPr>
        <p:pic>
          <p:nvPicPr>
            <p:cNvPr id="3277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" y="709"/>
              <a:ext cx="4672" cy="3460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2776" name="AutoShape 9"/>
            <p:cNvSpPr>
              <a:spLocks noChangeArrowheads="1"/>
            </p:cNvSpPr>
            <p:nvPr/>
          </p:nvSpPr>
          <p:spPr bwMode="auto">
            <a:xfrm rot="1621851">
              <a:off x="2200" y="2070"/>
              <a:ext cx="97" cy="295"/>
            </a:xfrm>
            <a:prstGeom prst="homePlate">
              <a:avLst>
                <a:gd name="adj" fmla="val 10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77" name="AutoShape 10"/>
            <p:cNvSpPr>
              <a:spLocks noChangeArrowheads="1"/>
            </p:cNvSpPr>
            <p:nvPr/>
          </p:nvSpPr>
          <p:spPr bwMode="auto">
            <a:xfrm rot="1112485">
              <a:off x="2154" y="2887"/>
              <a:ext cx="97" cy="295"/>
            </a:xfrm>
            <a:prstGeom prst="homePlate">
              <a:avLst>
                <a:gd name="adj" fmla="val 10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78" name="AutoShape 11"/>
            <p:cNvSpPr>
              <a:spLocks noChangeArrowheads="1"/>
            </p:cNvSpPr>
            <p:nvPr/>
          </p:nvSpPr>
          <p:spPr bwMode="auto">
            <a:xfrm rot="1112485">
              <a:off x="1286" y="2841"/>
              <a:ext cx="97" cy="295"/>
            </a:xfrm>
            <a:prstGeom prst="homePlate">
              <a:avLst>
                <a:gd name="adj" fmla="val 10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79" name="AutoShape 12"/>
            <p:cNvSpPr>
              <a:spLocks noChangeArrowheads="1"/>
            </p:cNvSpPr>
            <p:nvPr/>
          </p:nvSpPr>
          <p:spPr bwMode="auto">
            <a:xfrm rot="1112485">
              <a:off x="793" y="3159"/>
              <a:ext cx="97" cy="295"/>
            </a:xfrm>
            <a:prstGeom prst="homePlate">
              <a:avLst>
                <a:gd name="adj" fmla="val 10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80" name="AutoShape 13"/>
            <p:cNvSpPr>
              <a:spLocks noChangeArrowheads="1"/>
            </p:cNvSpPr>
            <p:nvPr/>
          </p:nvSpPr>
          <p:spPr bwMode="auto">
            <a:xfrm rot="473736">
              <a:off x="3606" y="2343"/>
              <a:ext cx="97" cy="295"/>
            </a:xfrm>
            <a:prstGeom prst="homePlate">
              <a:avLst>
                <a:gd name="adj" fmla="val 10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81" name="AutoShape 14"/>
            <p:cNvSpPr>
              <a:spLocks noChangeArrowheads="1"/>
            </p:cNvSpPr>
            <p:nvPr/>
          </p:nvSpPr>
          <p:spPr bwMode="auto">
            <a:xfrm rot="21483250" flipH="1">
              <a:off x="4286" y="2161"/>
              <a:ext cx="97" cy="295"/>
            </a:xfrm>
            <a:prstGeom prst="homePlate">
              <a:avLst>
                <a:gd name="adj" fmla="val 10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6515100" y="5300663"/>
            <a:ext cx="1728788" cy="68738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/>
              <a:t>Фрагмент Госгеолкарты-200 Южного Урала</a:t>
            </a:r>
          </a:p>
        </p:txBody>
      </p:sp>
      <p:sp>
        <p:nvSpPr>
          <p:cNvPr id="850961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0" y="71438"/>
            <a:ext cx="9144000" cy="896937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Протрузивные массивы, располагающиеся в зонах крупных надвигов, обычно представляют собой часть аллохтона или составляют собственно аллохтон.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Как правило, они интенсивно меланжированы.</a:t>
            </a:r>
            <a:r>
              <a:rPr lang="ru-RU" sz="22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</a:t>
            </a:r>
          </a:p>
        </p:txBody>
      </p:sp>
      <p:sp>
        <p:nvSpPr>
          <p:cNvPr id="32773" name="Oval 20"/>
          <p:cNvSpPr>
            <a:spLocks noChangeArrowheads="1"/>
          </p:cNvSpPr>
          <p:nvPr/>
        </p:nvSpPr>
        <p:spPr bwMode="auto">
          <a:xfrm>
            <a:off x="6011863" y="4005263"/>
            <a:ext cx="1403350" cy="495300"/>
          </a:xfrm>
          <a:prstGeom prst="ellipse">
            <a:avLst/>
          </a:prstGeom>
          <a:solidFill>
            <a:srgbClr val="EAEAEA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b="1"/>
              <a:t>Успеновская</a:t>
            </a:r>
          </a:p>
          <a:p>
            <a:pPr algn="ctr">
              <a:lnSpc>
                <a:spcPct val="75000"/>
              </a:lnSpc>
            </a:pPr>
            <a:r>
              <a:rPr lang="ru-RU" sz="1400" b="1"/>
              <a:t>синформа</a:t>
            </a:r>
          </a:p>
        </p:txBody>
      </p:sp>
      <p:sp>
        <p:nvSpPr>
          <p:cNvPr id="32774" name="Oval 21"/>
          <p:cNvSpPr>
            <a:spLocks noChangeArrowheads="1"/>
          </p:cNvSpPr>
          <p:nvPr/>
        </p:nvSpPr>
        <p:spPr bwMode="auto">
          <a:xfrm>
            <a:off x="611188" y="5734050"/>
            <a:ext cx="1655762" cy="495300"/>
          </a:xfrm>
          <a:prstGeom prst="ellipse">
            <a:avLst/>
          </a:prstGeom>
          <a:solidFill>
            <a:srgbClr val="EAEAEA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b="1"/>
              <a:t>Татищевский пакет пластин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3" descr="Маяктау"/>
          <p:cNvPicPr>
            <a:picLocks noChangeAspect="1" noChangeArrowheads="1"/>
          </p:cNvPicPr>
          <p:nvPr/>
        </p:nvPicPr>
        <p:blipFill>
          <a:blip r:embed="rId2" cstate="print"/>
          <a:srcRect l="23303" t="3882" r="16771"/>
          <a:stretch>
            <a:fillRect/>
          </a:stretch>
        </p:blipFill>
        <p:spPr bwMode="auto">
          <a:xfrm>
            <a:off x="3924300" y="46038"/>
            <a:ext cx="5184775" cy="4678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4292600"/>
            <a:ext cx="9144000" cy="2436813"/>
            <a:chOff x="0" y="2704"/>
            <a:chExt cx="5760" cy="1535"/>
          </a:xfrm>
        </p:grpSpPr>
        <p:grpSp>
          <p:nvGrpSpPr>
            <p:cNvPr id="33798" name="Group 12"/>
            <p:cNvGrpSpPr>
              <a:grpSpLocks/>
            </p:cNvGrpSpPr>
            <p:nvPr/>
          </p:nvGrpSpPr>
          <p:grpSpPr bwMode="auto">
            <a:xfrm>
              <a:off x="0" y="2704"/>
              <a:ext cx="5760" cy="1387"/>
              <a:chOff x="0" y="1162"/>
              <a:chExt cx="5760" cy="1478"/>
            </a:xfrm>
          </p:grpSpPr>
          <p:pic>
            <p:nvPicPr>
              <p:cNvPr id="33800" name="Picture 4" descr="Маяктау, Мосейчук-20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5543" r="22504"/>
              <a:stretch>
                <a:fillRect/>
              </a:stretch>
            </p:blipFill>
            <p:spPr bwMode="auto">
              <a:xfrm>
                <a:off x="0" y="1162"/>
                <a:ext cx="5760" cy="147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33801" name="Text Box 7"/>
              <p:cNvSpPr txBox="1">
                <a:spLocks noChangeArrowheads="1"/>
              </p:cNvSpPr>
              <p:nvPr/>
            </p:nvSpPr>
            <p:spPr bwMode="auto">
              <a:xfrm>
                <a:off x="1824" y="1616"/>
                <a:ext cx="194" cy="144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/>
                <a:r>
                  <a:rPr lang="ru-RU" sz="1200" b="1"/>
                  <a:t>142</a:t>
                </a:r>
              </a:p>
            </p:txBody>
          </p:sp>
          <p:sp>
            <p:nvSpPr>
              <p:cNvPr id="33802" name="Text Box 8"/>
              <p:cNvSpPr txBox="1">
                <a:spLocks noChangeArrowheads="1"/>
              </p:cNvSpPr>
              <p:nvPr/>
            </p:nvSpPr>
            <p:spPr bwMode="auto">
              <a:xfrm>
                <a:off x="4228" y="1577"/>
                <a:ext cx="194" cy="143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/>
                <a:r>
                  <a:rPr lang="ru-RU" sz="1200" b="1"/>
                  <a:t>60</a:t>
                </a:r>
              </a:p>
            </p:txBody>
          </p:sp>
          <p:sp>
            <p:nvSpPr>
              <p:cNvPr id="33803" name="Text Box 9"/>
              <p:cNvSpPr txBox="1">
                <a:spLocks noChangeArrowheads="1"/>
              </p:cNvSpPr>
              <p:nvPr/>
            </p:nvSpPr>
            <p:spPr bwMode="auto">
              <a:xfrm>
                <a:off x="1655" y="1865"/>
                <a:ext cx="240" cy="144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/>
                <a:r>
                  <a:rPr lang="ru-RU" sz="1200" b="1"/>
                  <a:t>214,1</a:t>
                </a:r>
              </a:p>
            </p:txBody>
          </p:sp>
          <p:sp>
            <p:nvSpPr>
              <p:cNvPr id="33804" name="Text Box 10"/>
              <p:cNvSpPr txBox="1">
                <a:spLocks noChangeArrowheads="1"/>
              </p:cNvSpPr>
              <p:nvPr/>
            </p:nvSpPr>
            <p:spPr bwMode="auto">
              <a:xfrm>
                <a:off x="703" y="1541"/>
                <a:ext cx="149" cy="144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/>
                <a:r>
                  <a:rPr lang="ru-RU" sz="1200" b="1"/>
                  <a:t>25</a:t>
                </a:r>
              </a:p>
            </p:txBody>
          </p:sp>
          <p:sp>
            <p:nvSpPr>
              <p:cNvPr id="33805" name="Text Box 11"/>
              <p:cNvSpPr txBox="1">
                <a:spLocks noChangeArrowheads="1"/>
              </p:cNvSpPr>
              <p:nvPr/>
            </p:nvSpPr>
            <p:spPr bwMode="auto">
              <a:xfrm>
                <a:off x="4105" y="2342"/>
                <a:ext cx="240" cy="143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/>
                <a:r>
                  <a:rPr lang="ru-RU" sz="1200" b="1"/>
                  <a:t>336,6</a:t>
                </a:r>
              </a:p>
            </p:txBody>
          </p:sp>
        </p:grpSp>
        <p:sp>
          <p:nvSpPr>
            <p:cNvPr id="33799" name="Text Box 5"/>
            <p:cNvSpPr txBox="1">
              <a:spLocks noChangeArrowheads="1"/>
            </p:cNvSpPr>
            <p:nvPr/>
          </p:nvSpPr>
          <p:spPr bwMode="auto">
            <a:xfrm>
              <a:off x="839" y="3929"/>
              <a:ext cx="2767" cy="31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600" b="1"/>
                <a:t>Разрез через Маяктауский аллохтон. Южный Урал (по В.М. Мосейчуку, 2012)</a:t>
              </a:r>
            </a:p>
          </p:txBody>
        </p:sp>
      </p:grp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0" y="2276475"/>
            <a:ext cx="3419475" cy="1228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/>
              <a:t>Аллохтоны, не обладающие серпентинитовой подложкой, не могут иметь большую мощность и протяженность</a:t>
            </a:r>
          </a:p>
        </p:txBody>
      </p:sp>
      <p:sp>
        <p:nvSpPr>
          <p:cNvPr id="33797" name="Text Box 14"/>
          <p:cNvSpPr txBox="1">
            <a:spLocks noChangeArrowheads="1"/>
          </p:cNvSpPr>
          <p:nvPr/>
        </p:nvSpPr>
        <p:spPr bwMode="auto">
          <a:xfrm>
            <a:off x="2484438" y="908050"/>
            <a:ext cx="2305050" cy="687388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b="1"/>
              <a:t>Маяктауский аллохтон. 16</a:t>
            </a:r>
            <a:r>
              <a:rPr lang="ru-RU" sz="1600" b="1">
                <a:sym typeface="Symbol" pitchFamily="18" charset="2"/>
              </a:rPr>
              <a:t>5 км. </a:t>
            </a:r>
            <a:r>
              <a:rPr lang="ru-RU" sz="1600" b="1"/>
              <a:t>Южный Урал (по В.М. Мосейчуку, 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8450" y="1700213"/>
            <a:ext cx="49911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1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Определение относительного возраста </a:t>
            </a:r>
            <a:b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интрузивных массивов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4925" y="692150"/>
            <a:ext cx="91440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/>
              <a:t>Относительный возраст интрузивных массивов определяется по разнице между возрастом </a:t>
            </a:r>
            <a:r>
              <a:rPr lang="ru-RU" b="1"/>
              <a:t>самых молодых</a:t>
            </a:r>
            <a:r>
              <a:rPr lang="ru-RU"/>
              <a:t> толщ (или интрузивов), прорываемых интрузивом, и </a:t>
            </a:r>
            <a:r>
              <a:rPr lang="ru-RU" b="1"/>
              <a:t>самых древних</a:t>
            </a:r>
            <a:r>
              <a:rPr lang="ru-RU"/>
              <a:t> толщ, которые его перекрывают (или массивов, которые его прорывают). 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443663" y="4941888"/>
            <a:ext cx="346075" cy="376237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Arial Black" pitchFamily="34" charset="0"/>
              </a:rPr>
              <a:t>1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443663" y="3429000"/>
            <a:ext cx="346075" cy="376238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Arial Black" pitchFamily="34" charset="0"/>
              </a:rPr>
              <a:t>2</a:t>
            </a:r>
          </a:p>
        </p:txBody>
      </p:sp>
      <p:sp>
        <p:nvSpPr>
          <p:cNvPr id="1032199" name="Text Box 7"/>
          <p:cNvSpPr txBox="1">
            <a:spLocks noChangeArrowheads="1"/>
          </p:cNvSpPr>
          <p:nvPr/>
        </p:nvSpPr>
        <p:spPr bwMode="auto">
          <a:xfrm>
            <a:off x="34925" y="1819275"/>
            <a:ext cx="4067175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b="1">
                <a:latin typeface="Arial" charset="0"/>
              </a:rPr>
              <a:t>Интрузив 1 – </a:t>
            </a:r>
          </a:p>
          <a:p>
            <a:pPr>
              <a:lnSpc>
                <a:spcPct val="80000"/>
              </a:lnSpc>
            </a:pPr>
            <a:r>
              <a:rPr lang="ru-RU"/>
              <a:t>прорывает базальты фаменского яруса верхнего девона и перекрывается известняками визейского яруса нижнего карбона. 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Возраст</a:t>
            </a:r>
            <a:r>
              <a:rPr lang="ru-RU"/>
              <a:t> – ранний карбон, турнейский век</a:t>
            </a:r>
          </a:p>
        </p:txBody>
      </p:sp>
      <p:sp>
        <p:nvSpPr>
          <p:cNvPr id="1032200" name="Text Box 8"/>
          <p:cNvSpPr txBox="1">
            <a:spLocks noChangeArrowheads="1"/>
          </p:cNvSpPr>
          <p:nvPr/>
        </p:nvSpPr>
        <p:spPr bwMode="auto">
          <a:xfrm>
            <a:off x="34925" y="3789363"/>
            <a:ext cx="406717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b="1">
                <a:latin typeface="Arial" charset="0"/>
              </a:rPr>
              <a:t>Интрузив 2 – </a:t>
            </a:r>
          </a:p>
          <a:p>
            <a:pPr>
              <a:lnSpc>
                <a:spcPct val="80000"/>
              </a:lnSpc>
            </a:pPr>
            <a:r>
              <a:rPr lang="ru-RU"/>
              <a:t>прорывает песчаники среднего карбона и перекрывается </a:t>
            </a:r>
          </a:p>
          <a:p>
            <a:pPr>
              <a:lnSpc>
                <a:spcPct val="80000"/>
              </a:lnSpc>
            </a:pPr>
            <a:r>
              <a:rPr lang="ru-RU"/>
              <a:t>песчаниками среднего триаса.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Возраст</a:t>
            </a:r>
            <a:r>
              <a:rPr lang="ru-RU"/>
              <a:t> – от позднего карбона до раннего триаса включительно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148138" y="4033838"/>
            <a:ext cx="2368550" cy="2719387"/>
            <a:chOff x="2608" y="2541"/>
            <a:chExt cx="1492" cy="1713"/>
          </a:xfrm>
        </p:grpSpPr>
        <p:sp>
          <p:nvSpPr>
            <p:cNvPr id="34827" name="Freeform 10"/>
            <p:cNvSpPr>
              <a:spLocks/>
            </p:cNvSpPr>
            <p:nvPr/>
          </p:nvSpPr>
          <p:spPr bwMode="auto">
            <a:xfrm>
              <a:off x="2608" y="2541"/>
              <a:ext cx="1492" cy="1713"/>
            </a:xfrm>
            <a:custGeom>
              <a:avLst/>
              <a:gdLst>
                <a:gd name="T0" fmla="*/ 0 w 1492"/>
                <a:gd name="T1" fmla="*/ 0 h 1713"/>
                <a:gd name="T2" fmla="*/ 105 w 1492"/>
                <a:gd name="T3" fmla="*/ 126 h 1713"/>
                <a:gd name="T4" fmla="*/ 177 w 1492"/>
                <a:gd name="T5" fmla="*/ 261 h 1713"/>
                <a:gd name="T6" fmla="*/ 273 w 1492"/>
                <a:gd name="T7" fmla="*/ 462 h 1713"/>
                <a:gd name="T8" fmla="*/ 294 w 1492"/>
                <a:gd name="T9" fmla="*/ 528 h 1713"/>
                <a:gd name="T10" fmla="*/ 294 w 1492"/>
                <a:gd name="T11" fmla="*/ 600 h 1713"/>
                <a:gd name="T12" fmla="*/ 273 w 1492"/>
                <a:gd name="T13" fmla="*/ 693 h 1713"/>
                <a:gd name="T14" fmla="*/ 282 w 1492"/>
                <a:gd name="T15" fmla="*/ 783 h 1713"/>
                <a:gd name="T16" fmla="*/ 315 w 1492"/>
                <a:gd name="T17" fmla="*/ 840 h 1713"/>
                <a:gd name="T18" fmla="*/ 363 w 1492"/>
                <a:gd name="T19" fmla="*/ 894 h 1713"/>
                <a:gd name="T20" fmla="*/ 417 w 1492"/>
                <a:gd name="T21" fmla="*/ 903 h 1713"/>
                <a:gd name="T22" fmla="*/ 498 w 1492"/>
                <a:gd name="T23" fmla="*/ 855 h 1713"/>
                <a:gd name="T24" fmla="*/ 555 w 1492"/>
                <a:gd name="T25" fmla="*/ 792 h 1713"/>
                <a:gd name="T26" fmla="*/ 603 w 1492"/>
                <a:gd name="T27" fmla="*/ 747 h 1713"/>
                <a:gd name="T28" fmla="*/ 657 w 1492"/>
                <a:gd name="T29" fmla="*/ 717 h 1713"/>
                <a:gd name="T30" fmla="*/ 720 w 1492"/>
                <a:gd name="T31" fmla="*/ 702 h 1713"/>
                <a:gd name="T32" fmla="*/ 811 w 1492"/>
                <a:gd name="T33" fmla="*/ 708 h 1713"/>
                <a:gd name="T34" fmla="*/ 852 w 1492"/>
                <a:gd name="T35" fmla="*/ 684 h 1713"/>
                <a:gd name="T36" fmla="*/ 947 w 1492"/>
                <a:gd name="T37" fmla="*/ 572 h 1713"/>
                <a:gd name="T38" fmla="*/ 1038 w 1492"/>
                <a:gd name="T39" fmla="*/ 481 h 1713"/>
                <a:gd name="T40" fmla="*/ 1174 w 1492"/>
                <a:gd name="T41" fmla="*/ 390 h 1713"/>
                <a:gd name="T42" fmla="*/ 1239 w 1492"/>
                <a:gd name="T43" fmla="*/ 339 h 1713"/>
                <a:gd name="T44" fmla="*/ 1329 w 1492"/>
                <a:gd name="T45" fmla="*/ 276 h 1713"/>
                <a:gd name="T46" fmla="*/ 1365 w 1492"/>
                <a:gd name="T47" fmla="*/ 249 h 1713"/>
                <a:gd name="T48" fmla="*/ 1419 w 1492"/>
                <a:gd name="T49" fmla="*/ 222 h 1713"/>
                <a:gd name="T50" fmla="*/ 1470 w 1492"/>
                <a:gd name="T51" fmla="*/ 225 h 1713"/>
                <a:gd name="T52" fmla="*/ 1492 w 1492"/>
                <a:gd name="T53" fmla="*/ 254 h 1713"/>
                <a:gd name="T54" fmla="*/ 1492 w 1492"/>
                <a:gd name="T55" fmla="*/ 299 h 1713"/>
                <a:gd name="T56" fmla="*/ 1482 w 1492"/>
                <a:gd name="T57" fmla="*/ 348 h 1713"/>
                <a:gd name="T58" fmla="*/ 1446 w 1492"/>
                <a:gd name="T59" fmla="*/ 390 h 1713"/>
                <a:gd name="T60" fmla="*/ 1356 w 1492"/>
                <a:gd name="T61" fmla="*/ 481 h 1713"/>
                <a:gd name="T62" fmla="*/ 1265 w 1492"/>
                <a:gd name="T63" fmla="*/ 572 h 1713"/>
                <a:gd name="T64" fmla="*/ 1220 w 1492"/>
                <a:gd name="T65" fmla="*/ 662 h 1713"/>
                <a:gd name="T66" fmla="*/ 1174 w 1492"/>
                <a:gd name="T67" fmla="*/ 708 h 1713"/>
                <a:gd name="T68" fmla="*/ 1083 w 1492"/>
                <a:gd name="T69" fmla="*/ 844 h 1713"/>
                <a:gd name="T70" fmla="*/ 993 w 1492"/>
                <a:gd name="T71" fmla="*/ 980 h 1713"/>
                <a:gd name="T72" fmla="*/ 954 w 1492"/>
                <a:gd name="T73" fmla="*/ 1023 h 1713"/>
                <a:gd name="T74" fmla="*/ 945 w 1492"/>
                <a:gd name="T75" fmla="*/ 1068 h 1713"/>
                <a:gd name="T76" fmla="*/ 947 w 1492"/>
                <a:gd name="T77" fmla="*/ 1161 h 1713"/>
                <a:gd name="T78" fmla="*/ 951 w 1492"/>
                <a:gd name="T79" fmla="*/ 1236 h 1713"/>
                <a:gd name="T80" fmla="*/ 947 w 1492"/>
                <a:gd name="T81" fmla="*/ 1297 h 1713"/>
                <a:gd name="T82" fmla="*/ 933 w 1492"/>
                <a:gd name="T83" fmla="*/ 1377 h 1713"/>
                <a:gd name="T84" fmla="*/ 902 w 1492"/>
                <a:gd name="T85" fmla="*/ 1433 h 1713"/>
                <a:gd name="T86" fmla="*/ 857 w 1492"/>
                <a:gd name="T87" fmla="*/ 1479 h 1713"/>
                <a:gd name="T88" fmla="*/ 765 w 1492"/>
                <a:gd name="T89" fmla="*/ 1503 h 1713"/>
                <a:gd name="T90" fmla="*/ 721 w 1492"/>
                <a:gd name="T91" fmla="*/ 1524 h 1713"/>
                <a:gd name="T92" fmla="*/ 675 w 1492"/>
                <a:gd name="T93" fmla="*/ 1569 h 1713"/>
                <a:gd name="T94" fmla="*/ 630 w 1492"/>
                <a:gd name="T95" fmla="*/ 1615 h 1713"/>
                <a:gd name="T96" fmla="*/ 585 w 1492"/>
                <a:gd name="T97" fmla="*/ 1660 h 1713"/>
                <a:gd name="T98" fmla="*/ 537 w 1492"/>
                <a:gd name="T99" fmla="*/ 1713 h 1713"/>
                <a:gd name="T100" fmla="*/ 3 w 1492"/>
                <a:gd name="T101" fmla="*/ 1713 h 1713"/>
                <a:gd name="T102" fmla="*/ 0 w 1492"/>
                <a:gd name="T103" fmla="*/ 0 h 171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92"/>
                <a:gd name="T157" fmla="*/ 0 h 1713"/>
                <a:gd name="T158" fmla="*/ 1492 w 1492"/>
                <a:gd name="T159" fmla="*/ 1713 h 171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92" h="1713">
                  <a:moveTo>
                    <a:pt x="0" y="0"/>
                  </a:moveTo>
                  <a:lnTo>
                    <a:pt x="105" y="126"/>
                  </a:lnTo>
                  <a:lnTo>
                    <a:pt x="177" y="261"/>
                  </a:lnTo>
                  <a:lnTo>
                    <a:pt x="273" y="462"/>
                  </a:lnTo>
                  <a:lnTo>
                    <a:pt x="294" y="528"/>
                  </a:lnTo>
                  <a:lnTo>
                    <a:pt x="294" y="600"/>
                  </a:lnTo>
                  <a:lnTo>
                    <a:pt x="273" y="693"/>
                  </a:lnTo>
                  <a:lnTo>
                    <a:pt x="282" y="783"/>
                  </a:lnTo>
                  <a:lnTo>
                    <a:pt x="315" y="840"/>
                  </a:lnTo>
                  <a:lnTo>
                    <a:pt x="363" y="894"/>
                  </a:lnTo>
                  <a:lnTo>
                    <a:pt x="417" y="903"/>
                  </a:lnTo>
                  <a:lnTo>
                    <a:pt x="498" y="855"/>
                  </a:lnTo>
                  <a:lnTo>
                    <a:pt x="555" y="792"/>
                  </a:lnTo>
                  <a:lnTo>
                    <a:pt x="603" y="747"/>
                  </a:lnTo>
                  <a:lnTo>
                    <a:pt x="657" y="717"/>
                  </a:lnTo>
                  <a:lnTo>
                    <a:pt x="720" y="702"/>
                  </a:lnTo>
                  <a:lnTo>
                    <a:pt x="811" y="708"/>
                  </a:lnTo>
                  <a:lnTo>
                    <a:pt x="852" y="684"/>
                  </a:lnTo>
                  <a:lnTo>
                    <a:pt x="947" y="572"/>
                  </a:lnTo>
                  <a:lnTo>
                    <a:pt x="1038" y="481"/>
                  </a:lnTo>
                  <a:lnTo>
                    <a:pt x="1174" y="390"/>
                  </a:lnTo>
                  <a:lnTo>
                    <a:pt x="1239" y="339"/>
                  </a:lnTo>
                  <a:lnTo>
                    <a:pt x="1329" y="276"/>
                  </a:lnTo>
                  <a:lnTo>
                    <a:pt x="1365" y="249"/>
                  </a:lnTo>
                  <a:lnTo>
                    <a:pt x="1419" y="222"/>
                  </a:lnTo>
                  <a:lnTo>
                    <a:pt x="1470" y="225"/>
                  </a:lnTo>
                  <a:lnTo>
                    <a:pt x="1492" y="254"/>
                  </a:lnTo>
                  <a:lnTo>
                    <a:pt x="1492" y="299"/>
                  </a:lnTo>
                  <a:lnTo>
                    <a:pt x="1482" y="348"/>
                  </a:lnTo>
                  <a:lnTo>
                    <a:pt x="1446" y="390"/>
                  </a:lnTo>
                  <a:lnTo>
                    <a:pt x="1356" y="481"/>
                  </a:lnTo>
                  <a:lnTo>
                    <a:pt x="1265" y="572"/>
                  </a:lnTo>
                  <a:lnTo>
                    <a:pt x="1220" y="662"/>
                  </a:lnTo>
                  <a:lnTo>
                    <a:pt x="1174" y="708"/>
                  </a:lnTo>
                  <a:lnTo>
                    <a:pt x="1083" y="844"/>
                  </a:lnTo>
                  <a:lnTo>
                    <a:pt x="993" y="980"/>
                  </a:lnTo>
                  <a:lnTo>
                    <a:pt x="954" y="1023"/>
                  </a:lnTo>
                  <a:lnTo>
                    <a:pt x="945" y="1068"/>
                  </a:lnTo>
                  <a:lnTo>
                    <a:pt x="947" y="1161"/>
                  </a:lnTo>
                  <a:lnTo>
                    <a:pt x="951" y="1236"/>
                  </a:lnTo>
                  <a:lnTo>
                    <a:pt x="947" y="1297"/>
                  </a:lnTo>
                  <a:lnTo>
                    <a:pt x="933" y="1377"/>
                  </a:lnTo>
                  <a:lnTo>
                    <a:pt x="902" y="1433"/>
                  </a:lnTo>
                  <a:lnTo>
                    <a:pt x="857" y="1479"/>
                  </a:lnTo>
                  <a:lnTo>
                    <a:pt x="765" y="1503"/>
                  </a:lnTo>
                  <a:lnTo>
                    <a:pt x="721" y="1524"/>
                  </a:lnTo>
                  <a:lnTo>
                    <a:pt x="675" y="1569"/>
                  </a:lnTo>
                  <a:lnTo>
                    <a:pt x="630" y="1615"/>
                  </a:lnTo>
                  <a:lnTo>
                    <a:pt x="585" y="1660"/>
                  </a:lnTo>
                  <a:lnTo>
                    <a:pt x="537" y="1713"/>
                  </a:lnTo>
                  <a:lnTo>
                    <a:pt x="3" y="17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8" name="Text Box 11"/>
            <p:cNvSpPr txBox="1">
              <a:spLocks noChangeArrowheads="1"/>
            </p:cNvSpPr>
            <p:nvPr/>
          </p:nvSpPr>
          <p:spPr bwMode="auto">
            <a:xfrm>
              <a:off x="2966" y="3566"/>
              <a:ext cx="24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800" b="1"/>
                <a:t>N</a:t>
              </a:r>
              <a:r>
                <a:rPr lang="en-US" sz="1800" b="1" baseline="-25000"/>
                <a:t>2</a:t>
              </a:r>
              <a:endParaRPr lang="ru-RU" sz="1800" b="1" baseline="-25000"/>
            </a:p>
          </p:txBody>
        </p:sp>
      </p:grpSp>
      <p:sp>
        <p:nvSpPr>
          <p:cNvPr id="1032204" name="Text Box 12"/>
          <p:cNvSpPr txBox="1">
            <a:spLocks noChangeArrowheads="1"/>
          </p:cNvSpPr>
          <p:nvPr/>
        </p:nvSpPr>
        <p:spPr bwMode="auto">
          <a:xfrm>
            <a:off x="34925" y="5805488"/>
            <a:ext cx="39608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Какой возраст у интрузива №</a:t>
            </a:r>
            <a:r>
              <a:rPr lang="ru-RU" b="1"/>
              <a:t>1</a:t>
            </a:r>
            <a:r>
              <a:rPr lang="ru-RU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199" grpId="0"/>
      <p:bldP spid="1032200" grpId="0"/>
      <p:bldP spid="103220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6635"/>
            <a:ext cx="7993063" cy="677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843213" y="6165850"/>
            <a:ext cx="4032250" cy="436563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Какой возраст у гранитов и габбро?</a:t>
            </a:r>
          </a:p>
        </p:txBody>
      </p:sp>
      <p:sp>
        <p:nvSpPr>
          <p:cNvPr id="1034244" name="Oval 4"/>
          <p:cNvSpPr>
            <a:spLocks noChangeArrowheads="1"/>
          </p:cNvSpPr>
          <p:nvPr/>
        </p:nvSpPr>
        <p:spPr bwMode="auto">
          <a:xfrm>
            <a:off x="3132138" y="3284538"/>
            <a:ext cx="431800" cy="431800"/>
          </a:xfrm>
          <a:prstGeom prst="ellipse">
            <a:avLst/>
          </a:prstGeom>
          <a:solidFill>
            <a:srgbClr val="B2B2B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34245" name="Oval 5"/>
          <p:cNvSpPr>
            <a:spLocks noChangeArrowheads="1"/>
          </p:cNvSpPr>
          <p:nvPr/>
        </p:nvSpPr>
        <p:spPr bwMode="auto">
          <a:xfrm>
            <a:off x="3563938" y="1412875"/>
            <a:ext cx="431800" cy="431800"/>
          </a:xfrm>
          <a:prstGeom prst="ellipse">
            <a:avLst/>
          </a:pr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44" grpId="0" animBg="1"/>
      <p:bldP spid="10342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34925" y="1138238"/>
            <a:ext cx="9074150" cy="5672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140200" y="836613"/>
            <a:ext cx="3311525" cy="492125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/>
              <a:t>Фрагмент Госгеолкарты-200 Южного Урала (А.В. Тевелев и др., 2001 г.)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95963" y="5445125"/>
            <a:ext cx="312737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5288" y="2492375"/>
            <a:ext cx="312737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35825" y="3500438"/>
            <a:ext cx="312738" cy="36988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2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08400" y="2492375"/>
            <a:ext cx="312738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31913" y="5805488"/>
            <a:ext cx="312737" cy="36988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0"/>
            <a:ext cx="2195513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Impact" pitchFamily="34" charset="0"/>
              </a:rPr>
              <a:t>1  – айдырлинский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39975" y="0"/>
            <a:ext cx="2016125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2 – неплюевский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11413" y="1484313"/>
            <a:ext cx="312737" cy="36988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84438" y="2276475"/>
            <a:ext cx="312737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3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27538" y="0"/>
            <a:ext cx="1800225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Impact" pitchFamily="34" charset="0"/>
              </a:rPr>
              <a:t>3 – пластовский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08625" y="1773238"/>
            <a:ext cx="312738" cy="3683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4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00788" y="0"/>
            <a:ext cx="1943100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Impact" pitchFamily="34" charset="0"/>
              </a:rPr>
              <a:t>4 – джабыкский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27088" y="1844675"/>
            <a:ext cx="312737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71550" y="3068638"/>
            <a:ext cx="312738" cy="36988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3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87675" y="6308725"/>
            <a:ext cx="312738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Impact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6090931 ТАВ"/>
          <p:cNvPicPr>
            <a:picLocks noChangeAspect="1" noChangeArrowheads="1"/>
          </p:cNvPicPr>
          <p:nvPr/>
        </p:nvPicPr>
        <p:blipFill>
          <a:blip r:embed="rId2" cstate="print">
            <a:lum contrast="48000"/>
          </a:blip>
          <a:srcRect t="10117" b="7796"/>
          <a:stretch>
            <a:fillRect/>
          </a:stretch>
        </p:blipFill>
        <p:spPr bwMode="auto">
          <a:xfrm>
            <a:off x="0" y="404813"/>
            <a:ext cx="9144000" cy="5616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Восстановите последовательность внедрения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076825" y="981075"/>
            <a:ext cx="1296988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Гранодиориты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659563" y="2636838"/>
            <a:ext cx="863600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Граниты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003800" y="3141663"/>
            <a:ext cx="719138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Габбро</a:t>
            </a: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6300788" y="4581525"/>
            <a:ext cx="1225550" cy="520700"/>
          </a:xfrm>
          <a:prstGeom prst="wedgeRectCallout">
            <a:avLst>
              <a:gd name="adj1" fmla="val 66190"/>
              <a:gd name="adj2" fmla="val 170731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ru-RU" sz="1600" b="1"/>
              <a:t>Гранодиорит-</a:t>
            </a:r>
          </a:p>
          <a:p>
            <a:r>
              <a:rPr lang="ru-RU" sz="1600" b="1"/>
              <a:t>порфиры</a:t>
            </a: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2700338" y="620713"/>
            <a:ext cx="1225550" cy="520700"/>
          </a:xfrm>
          <a:prstGeom prst="wedgeRectCallout">
            <a:avLst>
              <a:gd name="adj1" fmla="val -125389"/>
              <a:gd name="adj2" fmla="val 100917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ru-RU" sz="1600" b="1"/>
              <a:t>Гранодиорит-</a:t>
            </a:r>
          </a:p>
          <a:p>
            <a:r>
              <a:rPr lang="ru-RU" sz="1600" b="1"/>
              <a:t>порфиры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6110049 МВК"/>
          <p:cNvPicPr>
            <a:picLocks noChangeAspect="1" noChangeArrowheads="1"/>
          </p:cNvPicPr>
          <p:nvPr/>
        </p:nvPicPr>
        <p:blipFill>
          <a:blip r:embed="rId2" cstate="print">
            <a:lum bright="-6000" contrast="54000"/>
          </a:blip>
          <a:srcRect t="10114" b="4860"/>
          <a:stretch>
            <a:fillRect/>
          </a:stretch>
        </p:blipFill>
        <p:spPr bwMode="auto">
          <a:xfrm>
            <a:off x="0" y="620713"/>
            <a:ext cx="9144000" cy="58324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Восстановите последовательность внедрения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724525" y="3500438"/>
            <a:ext cx="1296988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Гранодиориты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140200" y="2708275"/>
            <a:ext cx="863600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Граниты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476375" y="4221163"/>
            <a:ext cx="719138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Габбро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6110164"/>
          <p:cNvPicPr>
            <a:picLocks noChangeAspect="1" noChangeArrowheads="1"/>
          </p:cNvPicPr>
          <p:nvPr/>
        </p:nvPicPr>
        <p:blipFill>
          <a:blip r:embed="rId2" cstate="print">
            <a:lum bright="-18000" contrast="42000"/>
          </a:blip>
          <a:srcRect l="4323" t="8005" r="2744" b="13225"/>
          <a:stretch>
            <a:fillRect/>
          </a:stretch>
        </p:blipFill>
        <p:spPr bwMode="auto">
          <a:xfrm>
            <a:off x="0" y="549275"/>
            <a:ext cx="9144000" cy="5810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Восстановите последовательность внедрения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627313" y="4592638"/>
            <a:ext cx="1296987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Гранодиориты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867400" y="2133600"/>
            <a:ext cx="863600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Граниты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219700" y="4005263"/>
            <a:ext cx="719138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Габбро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6110169"/>
          <p:cNvPicPr>
            <a:picLocks noChangeAspect="1" noChangeArrowheads="1"/>
          </p:cNvPicPr>
          <p:nvPr/>
        </p:nvPicPr>
        <p:blipFill>
          <a:blip r:embed="rId2" cstate="print">
            <a:lum bright="-6000" contrast="30000"/>
          </a:blip>
          <a:srcRect t="11157" b="3148"/>
          <a:stretch>
            <a:fillRect/>
          </a:stretch>
        </p:blipFill>
        <p:spPr bwMode="auto">
          <a:xfrm>
            <a:off x="0" y="404813"/>
            <a:ext cx="9144000" cy="5876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Восстановите последовательность внедрения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516688" y="3357563"/>
            <a:ext cx="1296987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Гранодиориты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331913" y="4652963"/>
            <a:ext cx="863600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Граниты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924300" y="692150"/>
            <a:ext cx="719138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Габбро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6110175"/>
          <p:cNvPicPr>
            <a:picLocks noChangeAspect="1" noChangeArrowheads="1"/>
          </p:cNvPicPr>
          <p:nvPr/>
        </p:nvPicPr>
        <p:blipFill>
          <a:blip r:embed="rId2" cstate="print">
            <a:lum bright="-6000" contrast="36000"/>
          </a:blip>
          <a:srcRect l="17708" t="18500" r="1962" b="16370"/>
          <a:stretch>
            <a:fillRect/>
          </a:stretch>
        </p:blipFill>
        <p:spPr bwMode="auto">
          <a:xfrm>
            <a:off x="0" y="836613"/>
            <a:ext cx="9144000" cy="5559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Восстановите последовательность внедрения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787900" y="3716338"/>
            <a:ext cx="1296988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Гранодиориты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7524750" y="1700213"/>
            <a:ext cx="863600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Граниты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716463" y="1052513"/>
            <a:ext cx="719137" cy="2762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Аплиты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404813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0000"/>
                </a:solidFill>
                <a:effectLst/>
              </a:rPr>
              <a:t>1.</a:t>
            </a:r>
            <a:r>
              <a:rPr lang="ru-RU" sz="2400" smtClean="0">
                <a:solidFill>
                  <a:srgbClr val="000000"/>
                </a:solidFill>
                <a:effectLst/>
                <a:latin typeface="Arial Black" pitchFamily="34" charset="0"/>
              </a:rPr>
              <a:t> Интрузивные массивы активного внедрения</a:t>
            </a:r>
          </a:p>
        </p:txBody>
      </p:sp>
      <p:pic>
        <p:nvPicPr>
          <p:cNvPr id="8195" name="Picture 6" descr="Лакколиты по М Биллингсу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292725" y="404813"/>
            <a:ext cx="3851275" cy="24495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789488" y="1557338"/>
            <a:ext cx="3095625" cy="42227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b="1"/>
              <a:t>Лакколиты по М.П. Биллингсу </a:t>
            </a:r>
          </a:p>
          <a:p>
            <a:pPr algn="r">
              <a:lnSpc>
                <a:spcPct val="80000"/>
              </a:lnSpc>
            </a:pPr>
            <a:r>
              <a:rPr lang="ru-RU" sz="1600" b="1"/>
              <a:t>(Из учебника А.Е. Михайлова, 1984)</a:t>
            </a:r>
          </a:p>
        </p:txBody>
      </p:sp>
      <p:sp>
        <p:nvSpPr>
          <p:cNvPr id="8197" name="Text Box 11"/>
          <p:cNvSpPr txBox="1">
            <a:spLocks noChangeArrowheads="1"/>
          </p:cNvSpPr>
          <p:nvPr/>
        </p:nvSpPr>
        <p:spPr bwMode="auto">
          <a:xfrm>
            <a:off x="0" y="404813"/>
            <a:ext cx="5003800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/>
              <a:t>Магма выдавливается из глубины, из зоны высокого давления в приповерхностные зоны с невысоким литостатическим давлением, где чаще встречаются мелкие массивы активного внедрения.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/>
              <a:t>При формировании, например, лакколита вмещающие слоистые толщи </a:t>
            </a:r>
            <a:r>
              <a:rPr lang="ru-RU" i="1"/>
              <a:t>над ним</a:t>
            </a:r>
            <a:r>
              <a:rPr lang="ru-RU"/>
              <a:t> приподнимаются, образуя складку, поэтому форма лакколита зависит от реологических свойств вмещающих пород. Под лакколитом породы чаще всего остаются </a:t>
            </a:r>
            <a:r>
              <a:rPr lang="ru-RU" b="1" i="1"/>
              <a:t>недеформированными</a:t>
            </a:r>
            <a:r>
              <a:rPr lang="ru-RU"/>
              <a:t>.</a:t>
            </a:r>
          </a:p>
        </p:txBody>
      </p:sp>
      <p:pic>
        <p:nvPicPr>
          <p:cNvPr id="8198" name="Picture 15" descr="Массивы Кавминвод схема"/>
          <p:cNvPicPr>
            <a:picLocks noChangeAspect="1" noChangeArrowheads="1"/>
          </p:cNvPicPr>
          <p:nvPr/>
        </p:nvPicPr>
        <p:blipFill>
          <a:blip r:embed="rId4" cstate="print">
            <a:lum bright="-12000" contrast="16000"/>
          </a:blip>
          <a:srcRect l="3847" r="12128"/>
          <a:stretch>
            <a:fillRect/>
          </a:stretch>
        </p:blipFill>
        <p:spPr bwMode="auto">
          <a:xfrm>
            <a:off x="71438" y="4106863"/>
            <a:ext cx="4932362" cy="18208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199" name="Text Box 16"/>
          <p:cNvSpPr txBox="1">
            <a:spLocks noChangeArrowheads="1"/>
          </p:cNvSpPr>
          <p:nvPr/>
        </p:nvSpPr>
        <p:spPr bwMode="auto">
          <a:xfrm>
            <a:off x="971550" y="5805488"/>
            <a:ext cx="3168650" cy="61753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/>
              <a:t>Принципиальная схема строения гранитоидных массивов Кавминвод </a:t>
            </a:r>
          </a:p>
          <a:p>
            <a:pPr algn="ctr">
              <a:lnSpc>
                <a:spcPct val="80000"/>
              </a:lnSpc>
            </a:pPr>
            <a:r>
              <a:rPr lang="ru-RU" sz="1600" b="1"/>
              <a:t>(по Р.М. Слободскому, 1971)</a:t>
            </a:r>
          </a:p>
        </p:txBody>
      </p:sp>
      <p:sp>
        <p:nvSpPr>
          <p:cNvPr id="8200" name="Text Box 18"/>
          <p:cNvSpPr txBox="1">
            <a:spLocks noChangeArrowheads="1"/>
          </p:cNvSpPr>
          <p:nvPr/>
        </p:nvSpPr>
        <p:spPr bwMode="auto">
          <a:xfrm>
            <a:off x="5076825" y="2924175"/>
            <a:ext cx="4067175" cy="3916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b="1"/>
              <a:t>Признаки массивов активного внедрения</a:t>
            </a:r>
            <a:r>
              <a:rPr lang="ru-RU"/>
              <a:t>: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/>
              <a:t>– интрузивные контакты, конформные структуре вмещающих пород;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/>
              <a:t>– деформации вмещающих пород в экзоконтактах интрузивов;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/>
              <a:t>– зависимость общей структуры вмещающих пород от морфологии интрузива;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/>
              <a:t>– зависимость морфологии интрузива от общей структуры вмещающих пород.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6" name="Text Box 4"/>
          <p:cNvSpPr txBox="1">
            <a:spLocks noChangeArrowheads="1"/>
          </p:cNvSpPr>
          <p:nvPr/>
        </p:nvSpPr>
        <p:spPr bwMode="auto">
          <a:xfrm>
            <a:off x="0" y="1052513"/>
            <a:ext cx="9144000" cy="4964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b="1"/>
              <a:t>1. Какие элементы прототектоники возникают раньше – твердой фазы или жидкой фазы?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b="1"/>
              <a:t>2. Из каких элементов может складываться линейность?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b="1"/>
              <a:t>3. Может ли линейность быть выражена ориентировкой уплощенных кристаллов биотита?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b="1"/>
              <a:t>4. Какая система трещин (по Г. Клоосу) может быть более или менее уверенно идентифицирована при отсутствии линейности?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b="1"/>
              <a:t>5. Может ли быть система L-трещин вертикальной? 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b="1"/>
              <a:t>6. Может ли быть система </a:t>
            </a:r>
            <a:r>
              <a:rPr lang="en-US" b="1"/>
              <a:t>Q</a:t>
            </a:r>
            <a:r>
              <a:rPr lang="ru-RU" b="1"/>
              <a:t>-трещин горизонтальной? 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b="1"/>
              <a:t>7. Может ли интрузивный массив иметь с одной стороны контакт с признаками пассивного внедрения, а с другой – с признаками активного внедрения?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b="1"/>
              <a:t>8. Протрузия это процесс активного внедрения или пассивного?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35600" cy="403225"/>
          </a:xfrm>
          <a:noFill/>
        </p:spPr>
        <p:txBody>
          <a:bodyPr lIns="92075" tIns="46038" rIns="92075" bIns="46038">
            <a:spAutoFit/>
          </a:bodyPr>
          <a:lstStyle/>
          <a:p>
            <a:pPr algn="l" eaLnBrk="1" hangingPunct="1">
              <a:lnSpc>
                <a:spcPct val="85000"/>
              </a:lnSpc>
            </a:pPr>
            <a:r>
              <a:rPr lang="ru-RU" sz="2400" b="1" smtClean="0">
                <a:solidFill>
                  <a:srgbClr val="000000"/>
                </a:solidFill>
                <a:effectLst/>
              </a:rPr>
              <a:t>Несколько вопросов напоследок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95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Массив Кольденен Дегтярев-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131888"/>
            <a:ext cx="8891587" cy="43846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936625" y="5384800"/>
            <a:ext cx="3384550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/>
              <a:t>Кольдененский тоналитовый массив. Казахстан (по К.Е. Дегтяреву, 2009)</a:t>
            </a:r>
          </a:p>
        </p:txBody>
      </p:sp>
      <p:sp>
        <p:nvSpPr>
          <p:cNvPr id="9220" name="Text Box 14"/>
          <p:cNvSpPr txBox="1">
            <a:spLocks noChangeArrowheads="1"/>
          </p:cNvSpPr>
          <p:nvPr/>
        </p:nvSpPr>
        <p:spPr bwMode="auto">
          <a:xfrm>
            <a:off x="0" y="84138"/>
            <a:ext cx="914400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>
                <a:latin typeface="Arial" charset="0"/>
                <a:cs typeface="Arial" charset="0"/>
              </a:rPr>
              <a:t>Проблема</a:t>
            </a:r>
            <a:r>
              <a:rPr lang="ru-RU">
                <a:latin typeface="Arial Black" pitchFamily="34" charset="0"/>
              </a:rPr>
              <a:t> </a:t>
            </a:r>
            <a:r>
              <a:rPr lang="ru-RU" b="1">
                <a:latin typeface="Arial" charset="0"/>
                <a:cs typeface="Arial" charset="0"/>
              </a:rPr>
              <a:t>пространства</a:t>
            </a:r>
            <a:r>
              <a:rPr lang="ru-RU" b="1"/>
              <a:t> </a:t>
            </a:r>
            <a:r>
              <a:rPr lang="ru-RU"/>
              <a:t>для интрузивов активного внедрения решается </a:t>
            </a:r>
            <a:endParaRPr lang="en-US"/>
          </a:p>
          <a:p>
            <a:pPr algn="ctr">
              <a:lnSpc>
                <a:spcPct val="80000"/>
              </a:lnSpc>
            </a:pPr>
            <a:r>
              <a:rPr lang="ru-RU" b="1">
                <a:latin typeface="Arial" charset="0"/>
                <a:cs typeface="Arial" charset="0"/>
              </a:rPr>
              <a:t>деформацией (раздвиганием) слоев</a:t>
            </a:r>
            <a:r>
              <a:rPr lang="ru-RU"/>
              <a:t> вмещающих толщ, </a:t>
            </a:r>
            <a:endParaRPr lang="en-US"/>
          </a:p>
          <a:p>
            <a:pPr algn="ctr">
              <a:lnSpc>
                <a:spcPct val="80000"/>
              </a:lnSpc>
            </a:pPr>
            <a:r>
              <a:rPr lang="ru-RU"/>
              <a:t>использованием </a:t>
            </a:r>
            <a:r>
              <a:rPr lang="ru-RU" b="1">
                <a:latin typeface="Arial" charset="0"/>
                <a:cs typeface="Arial" charset="0"/>
              </a:rPr>
              <a:t>поверхностей несогласия</a:t>
            </a:r>
            <a:r>
              <a:rPr lang="ru-RU"/>
              <a:t> и пр.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Силлы Ангар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57150"/>
            <a:ext cx="8027987" cy="5819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23850" y="5300663"/>
            <a:ext cx="2592388" cy="1077912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b="1"/>
              <a:t>Пермские и среднетриасовые долеритовые силлы </a:t>
            </a:r>
          </a:p>
          <a:p>
            <a:pPr algn="r">
              <a:lnSpc>
                <a:spcPct val="80000"/>
              </a:lnSpc>
            </a:pPr>
            <a:r>
              <a:rPr lang="ru-RU" sz="1600" b="1"/>
              <a:t>Ангаро-Тасеевской зоны </a:t>
            </a:r>
          </a:p>
          <a:p>
            <a:pPr algn="r">
              <a:lnSpc>
                <a:spcPct val="80000"/>
              </a:lnSpc>
            </a:pPr>
            <a:r>
              <a:rPr lang="ru-RU" sz="1600" b="1"/>
              <a:t>(по Иванову и др, 2013; Феоктистову, 1976)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3348038" y="6021388"/>
            <a:ext cx="5688012" cy="660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/>
              <a:t>То – Толстомысовский, </a:t>
            </a:r>
            <a:r>
              <a:rPr lang="en-US"/>
              <a:t>Ch </a:t>
            </a:r>
            <a:r>
              <a:rPr lang="ru-RU"/>
              <a:t>– Чуно-Бирюсинский;</a:t>
            </a:r>
          </a:p>
          <a:p>
            <a:pPr>
              <a:lnSpc>
                <a:spcPct val="85000"/>
              </a:lnSpc>
            </a:pPr>
            <a:r>
              <a:rPr lang="ru-RU"/>
              <a:t>Ра – Падунский; </a:t>
            </a:r>
            <a:r>
              <a:rPr lang="en-US"/>
              <a:t>Tu</a:t>
            </a:r>
            <a:r>
              <a:rPr lang="ru-RU"/>
              <a:t> – Тулунский; </a:t>
            </a:r>
            <a:r>
              <a:rPr lang="en-US"/>
              <a:t>U</a:t>
            </a:r>
            <a:r>
              <a:rPr lang="ru-RU"/>
              <a:t> – Усольский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4" name="Text Box 6"/>
          <p:cNvSpPr txBox="1">
            <a:spLocks noChangeArrowheads="1"/>
          </p:cNvSpPr>
          <p:nvPr/>
        </p:nvSpPr>
        <p:spPr bwMode="auto">
          <a:xfrm>
            <a:off x="6156325" y="44450"/>
            <a:ext cx="298767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18000">
            <a:spAutoFit/>
          </a:bodyPr>
          <a:lstStyle/>
          <a:p>
            <a:pPr>
              <a:lnSpc>
                <a:spcPct val="85000"/>
              </a:lnSpc>
            </a:pPr>
            <a:r>
              <a:rPr lang="ru-RU"/>
              <a:t>Кольцевая синклиналь вокруг Атлянского массива лейкогранитов образовалась в два этапа: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ru-RU"/>
              <a:t>1) формирование  изометричной мульды; </a:t>
            </a:r>
          </a:p>
          <a:p>
            <a:pPr>
              <a:lnSpc>
                <a:spcPct val="85000"/>
              </a:lnSpc>
            </a:pPr>
            <a:r>
              <a:rPr lang="ru-RU"/>
              <a:t>2) внедрение интрузива </a:t>
            </a:r>
          </a:p>
          <a:p>
            <a:pPr>
              <a:lnSpc>
                <a:spcPct val="85000"/>
              </a:lnSpc>
            </a:pPr>
            <a:r>
              <a:rPr lang="ru-RU"/>
              <a:t>в ядро мульды. 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ru-RU"/>
              <a:t>Интрузив как штамп приподнял пласты, практически "вывернув складку наизнанку". 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ru-RU"/>
              <a:t>В это же время сформировалась и система кольцевых разрывов, по которым были внедрены  концентрические тела </a:t>
            </a:r>
          </a:p>
          <a:p>
            <a:pPr>
              <a:lnSpc>
                <a:spcPct val="85000"/>
              </a:lnSpc>
            </a:pPr>
            <a:r>
              <a:rPr lang="ru-RU"/>
              <a:t>и дайки лейкогранитов. </a:t>
            </a:r>
          </a:p>
        </p:txBody>
      </p:sp>
      <p:pic>
        <p:nvPicPr>
          <p:cNvPr id="11267" name="Picture 4" descr="Атлян 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09538"/>
            <a:ext cx="5905500" cy="53355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79388" y="115888"/>
            <a:ext cx="5905500" cy="5329237"/>
            <a:chOff x="113" y="73"/>
            <a:chExt cx="3720" cy="3357"/>
          </a:xfrm>
        </p:grpSpPr>
        <p:sp>
          <p:nvSpPr>
            <p:cNvPr id="11286" name="Rectangle 16"/>
            <p:cNvSpPr>
              <a:spLocks noChangeArrowheads="1"/>
            </p:cNvSpPr>
            <p:nvPr/>
          </p:nvSpPr>
          <p:spPr bwMode="auto">
            <a:xfrm>
              <a:off x="113" y="73"/>
              <a:ext cx="3720" cy="3357"/>
            </a:xfrm>
            <a:prstGeom prst="rect">
              <a:avLst/>
            </a:prstGeom>
            <a:solidFill>
              <a:srgbClr val="DFDEF6">
                <a:alpha val="5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287" name="Group 15"/>
            <p:cNvGrpSpPr>
              <a:grpSpLocks/>
            </p:cNvGrpSpPr>
            <p:nvPr/>
          </p:nvGrpSpPr>
          <p:grpSpPr bwMode="auto">
            <a:xfrm>
              <a:off x="464" y="601"/>
              <a:ext cx="2198" cy="2735"/>
              <a:chOff x="464" y="601"/>
              <a:chExt cx="2198" cy="2735"/>
            </a:xfrm>
          </p:grpSpPr>
          <p:sp>
            <p:nvSpPr>
              <p:cNvPr id="11288" name="Freeform 10"/>
              <p:cNvSpPr>
                <a:spLocks/>
              </p:cNvSpPr>
              <p:nvPr/>
            </p:nvSpPr>
            <p:spPr bwMode="auto">
              <a:xfrm>
                <a:off x="1715" y="1471"/>
                <a:ext cx="947" cy="1481"/>
              </a:xfrm>
              <a:custGeom>
                <a:avLst/>
                <a:gdLst>
                  <a:gd name="T0" fmla="*/ 0 w 820"/>
                  <a:gd name="T1" fmla="*/ 2116 h 1239"/>
                  <a:gd name="T2" fmla="*/ 425 w 820"/>
                  <a:gd name="T3" fmla="*/ 1977 h 1239"/>
                  <a:gd name="T4" fmla="*/ 730 w 820"/>
                  <a:gd name="T5" fmla="*/ 1742 h 1239"/>
                  <a:gd name="T6" fmla="*/ 980 w 820"/>
                  <a:gd name="T7" fmla="*/ 1419 h 1239"/>
                  <a:gd name="T8" fmla="*/ 1110 w 820"/>
                  <a:gd name="T9" fmla="*/ 1157 h 1239"/>
                  <a:gd name="T10" fmla="*/ 1202 w 820"/>
                  <a:gd name="T11" fmla="*/ 886 h 1239"/>
                  <a:gd name="T12" fmla="*/ 1247 w 820"/>
                  <a:gd name="T13" fmla="*/ 723 h 1239"/>
                  <a:gd name="T14" fmla="*/ 1243 w 820"/>
                  <a:gd name="T15" fmla="*/ 415 h 1239"/>
                  <a:gd name="T16" fmla="*/ 1127 w 820"/>
                  <a:gd name="T17" fmla="*/ 0 h 12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20"/>
                  <a:gd name="T28" fmla="*/ 0 h 1239"/>
                  <a:gd name="T29" fmla="*/ 820 w 820"/>
                  <a:gd name="T30" fmla="*/ 1239 h 12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20" h="1239">
                    <a:moveTo>
                      <a:pt x="0" y="1239"/>
                    </a:moveTo>
                    <a:cubicBezTo>
                      <a:pt x="46" y="1226"/>
                      <a:pt x="197" y="1195"/>
                      <a:pt x="276" y="1158"/>
                    </a:cubicBezTo>
                    <a:cubicBezTo>
                      <a:pt x="355" y="1121"/>
                      <a:pt x="414" y="1074"/>
                      <a:pt x="474" y="1020"/>
                    </a:cubicBezTo>
                    <a:cubicBezTo>
                      <a:pt x="534" y="966"/>
                      <a:pt x="595" y="888"/>
                      <a:pt x="636" y="831"/>
                    </a:cubicBezTo>
                    <a:cubicBezTo>
                      <a:pt x="677" y="774"/>
                      <a:pt x="696" y="730"/>
                      <a:pt x="720" y="678"/>
                    </a:cubicBezTo>
                    <a:cubicBezTo>
                      <a:pt x="744" y="626"/>
                      <a:pt x="765" y="561"/>
                      <a:pt x="780" y="519"/>
                    </a:cubicBezTo>
                    <a:cubicBezTo>
                      <a:pt x="795" y="477"/>
                      <a:pt x="806" y="469"/>
                      <a:pt x="810" y="423"/>
                    </a:cubicBezTo>
                    <a:cubicBezTo>
                      <a:pt x="814" y="377"/>
                      <a:pt x="820" y="313"/>
                      <a:pt x="807" y="243"/>
                    </a:cubicBezTo>
                    <a:cubicBezTo>
                      <a:pt x="794" y="173"/>
                      <a:pt x="748" y="51"/>
                      <a:pt x="732" y="0"/>
                    </a:cubicBezTo>
                  </a:path>
                </a:pathLst>
              </a:custGeom>
              <a:noFill/>
              <a:ln w="76200" cap="rnd" cmpd="sng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89" name="Freeform 11"/>
              <p:cNvSpPr>
                <a:spLocks/>
              </p:cNvSpPr>
              <p:nvPr/>
            </p:nvSpPr>
            <p:spPr bwMode="auto">
              <a:xfrm>
                <a:off x="464" y="1905"/>
                <a:ext cx="703" cy="1431"/>
              </a:xfrm>
              <a:custGeom>
                <a:avLst/>
                <a:gdLst>
                  <a:gd name="T0" fmla="*/ 937 w 609"/>
                  <a:gd name="T1" fmla="*/ 1891 h 1197"/>
                  <a:gd name="T2" fmla="*/ 798 w 609"/>
                  <a:gd name="T3" fmla="*/ 2030 h 1197"/>
                  <a:gd name="T4" fmla="*/ 683 w 609"/>
                  <a:gd name="T5" fmla="*/ 1989 h 1197"/>
                  <a:gd name="T6" fmla="*/ 710 w 609"/>
                  <a:gd name="T7" fmla="*/ 1712 h 1197"/>
                  <a:gd name="T8" fmla="*/ 688 w 609"/>
                  <a:gd name="T9" fmla="*/ 1537 h 1197"/>
                  <a:gd name="T10" fmla="*/ 511 w 609"/>
                  <a:gd name="T11" fmla="*/ 1363 h 1197"/>
                  <a:gd name="T12" fmla="*/ 379 w 609"/>
                  <a:gd name="T13" fmla="*/ 1225 h 1197"/>
                  <a:gd name="T14" fmla="*/ 296 w 609"/>
                  <a:gd name="T15" fmla="*/ 1004 h 1197"/>
                  <a:gd name="T16" fmla="*/ 180 w 609"/>
                  <a:gd name="T17" fmla="*/ 789 h 1197"/>
                  <a:gd name="T18" fmla="*/ 97 w 609"/>
                  <a:gd name="T19" fmla="*/ 614 h 1197"/>
                  <a:gd name="T20" fmla="*/ 21 w 609"/>
                  <a:gd name="T21" fmla="*/ 329 h 1197"/>
                  <a:gd name="T22" fmla="*/ 0 w 609"/>
                  <a:gd name="T23" fmla="*/ 0 h 11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09"/>
                  <a:gd name="T37" fmla="*/ 0 h 1197"/>
                  <a:gd name="T38" fmla="*/ 609 w 609"/>
                  <a:gd name="T39" fmla="*/ 1197 h 119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09" h="1197">
                    <a:moveTo>
                      <a:pt x="609" y="1107"/>
                    </a:moveTo>
                    <a:cubicBezTo>
                      <a:pt x="594" y="1121"/>
                      <a:pt x="547" y="1179"/>
                      <a:pt x="519" y="1188"/>
                    </a:cubicBezTo>
                    <a:cubicBezTo>
                      <a:pt x="491" y="1197"/>
                      <a:pt x="453" y="1195"/>
                      <a:pt x="444" y="1164"/>
                    </a:cubicBezTo>
                    <a:cubicBezTo>
                      <a:pt x="435" y="1133"/>
                      <a:pt x="461" y="1046"/>
                      <a:pt x="462" y="1002"/>
                    </a:cubicBezTo>
                    <a:cubicBezTo>
                      <a:pt x="463" y="958"/>
                      <a:pt x="469" y="934"/>
                      <a:pt x="447" y="900"/>
                    </a:cubicBezTo>
                    <a:cubicBezTo>
                      <a:pt x="425" y="866"/>
                      <a:pt x="366" y="828"/>
                      <a:pt x="333" y="798"/>
                    </a:cubicBezTo>
                    <a:cubicBezTo>
                      <a:pt x="300" y="768"/>
                      <a:pt x="269" y="752"/>
                      <a:pt x="246" y="717"/>
                    </a:cubicBezTo>
                    <a:cubicBezTo>
                      <a:pt x="223" y="682"/>
                      <a:pt x="213" y="630"/>
                      <a:pt x="192" y="588"/>
                    </a:cubicBezTo>
                    <a:cubicBezTo>
                      <a:pt x="171" y="546"/>
                      <a:pt x="138" y="500"/>
                      <a:pt x="117" y="462"/>
                    </a:cubicBezTo>
                    <a:cubicBezTo>
                      <a:pt x="96" y="424"/>
                      <a:pt x="80" y="405"/>
                      <a:pt x="63" y="360"/>
                    </a:cubicBezTo>
                    <a:cubicBezTo>
                      <a:pt x="46" y="315"/>
                      <a:pt x="24" y="252"/>
                      <a:pt x="14" y="192"/>
                    </a:cubicBezTo>
                    <a:cubicBezTo>
                      <a:pt x="4" y="132"/>
                      <a:pt x="2" y="32"/>
                      <a:pt x="0" y="0"/>
                    </a:cubicBezTo>
                  </a:path>
                </a:pathLst>
              </a:custGeom>
              <a:noFill/>
              <a:ln w="76200" cap="rnd" cmpd="sng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90" name="Freeform 12"/>
              <p:cNvSpPr>
                <a:spLocks/>
              </p:cNvSpPr>
              <p:nvPr/>
            </p:nvSpPr>
            <p:spPr bwMode="auto">
              <a:xfrm>
                <a:off x="1003" y="601"/>
                <a:ext cx="1270" cy="191"/>
              </a:xfrm>
              <a:custGeom>
                <a:avLst/>
                <a:gdLst>
                  <a:gd name="T0" fmla="*/ 0 w 1099"/>
                  <a:gd name="T1" fmla="*/ 253 h 160"/>
                  <a:gd name="T2" fmla="*/ 215 w 1099"/>
                  <a:gd name="T3" fmla="*/ 152 h 160"/>
                  <a:gd name="T4" fmla="*/ 603 w 1099"/>
                  <a:gd name="T5" fmla="*/ 258 h 160"/>
                  <a:gd name="T6" fmla="*/ 867 w 1099"/>
                  <a:gd name="T7" fmla="*/ 238 h 160"/>
                  <a:gd name="T8" fmla="*/ 1033 w 1099"/>
                  <a:gd name="T9" fmla="*/ 105 h 160"/>
                  <a:gd name="T10" fmla="*/ 1276 w 1099"/>
                  <a:gd name="T11" fmla="*/ 14 h 160"/>
                  <a:gd name="T12" fmla="*/ 1447 w 1099"/>
                  <a:gd name="T13" fmla="*/ 24 h 160"/>
                  <a:gd name="T14" fmla="*/ 1598 w 1099"/>
                  <a:gd name="T15" fmla="*/ 60 h 160"/>
                  <a:gd name="T16" fmla="*/ 1683 w 1099"/>
                  <a:gd name="T17" fmla="*/ 111 h 160"/>
                  <a:gd name="T18" fmla="*/ 1683 w 1099"/>
                  <a:gd name="T19" fmla="*/ 100 h 1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9"/>
                  <a:gd name="T31" fmla="*/ 0 h 160"/>
                  <a:gd name="T32" fmla="*/ 1099 w 1099"/>
                  <a:gd name="T33" fmla="*/ 160 h 1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9" h="160">
                    <a:moveTo>
                      <a:pt x="0" y="149"/>
                    </a:moveTo>
                    <a:cubicBezTo>
                      <a:pt x="23" y="139"/>
                      <a:pt x="74" y="89"/>
                      <a:pt x="139" y="89"/>
                    </a:cubicBezTo>
                    <a:cubicBezTo>
                      <a:pt x="204" y="89"/>
                      <a:pt x="321" y="144"/>
                      <a:pt x="391" y="152"/>
                    </a:cubicBezTo>
                    <a:cubicBezTo>
                      <a:pt x="461" y="160"/>
                      <a:pt x="515" y="155"/>
                      <a:pt x="562" y="140"/>
                    </a:cubicBezTo>
                    <a:cubicBezTo>
                      <a:pt x="609" y="125"/>
                      <a:pt x="626" y="84"/>
                      <a:pt x="670" y="62"/>
                    </a:cubicBezTo>
                    <a:cubicBezTo>
                      <a:pt x="714" y="40"/>
                      <a:pt x="782" y="16"/>
                      <a:pt x="826" y="8"/>
                    </a:cubicBezTo>
                    <a:cubicBezTo>
                      <a:pt x="870" y="0"/>
                      <a:pt x="902" y="10"/>
                      <a:pt x="937" y="14"/>
                    </a:cubicBezTo>
                    <a:cubicBezTo>
                      <a:pt x="972" y="18"/>
                      <a:pt x="1011" y="27"/>
                      <a:pt x="1036" y="35"/>
                    </a:cubicBezTo>
                    <a:cubicBezTo>
                      <a:pt x="1061" y="43"/>
                      <a:pt x="1081" y="61"/>
                      <a:pt x="1090" y="65"/>
                    </a:cubicBezTo>
                    <a:cubicBezTo>
                      <a:pt x="1099" y="69"/>
                      <a:pt x="1090" y="60"/>
                      <a:pt x="1090" y="59"/>
                    </a:cubicBezTo>
                  </a:path>
                </a:pathLst>
              </a:custGeom>
              <a:noFill/>
              <a:ln w="76200" cap="rnd" cmpd="sng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91" name="Freeform 13"/>
              <p:cNvSpPr>
                <a:spLocks/>
              </p:cNvSpPr>
              <p:nvPr/>
            </p:nvSpPr>
            <p:spPr bwMode="auto">
              <a:xfrm>
                <a:off x="1309" y="2464"/>
                <a:ext cx="700" cy="115"/>
              </a:xfrm>
              <a:custGeom>
                <a:avLst/>
                <a:gdLst>
                  <a:gd name="T0" fmla="*/ 0 w 606"/>
                  <a:gd name="T1" fmla="*/ 0 h 96"/>
                  <a:gd name="T2" fmla="*/ 106 w 606"/>
                  <a:gd name="T3" fmla="*/ 114 h 96"/>
                  <a:gd name="T4" fmla="*/ 221 w 606"/>
                  <a:gd name="T5" fmla="*/ 150 h 96"/>
                  <a:gd name="T6" fmla="*/ 360 w 606"/>
                  <a:gd name="T7" fmla="*/ 150 h 96"/>
                  <a:gd name="T8" fmla="*/ 467 w 606"/>
                  <a:gd name="T9" fmla="*/ 114 h 96"/>
                  <a:gd name="T10" fmla="*/ 642 w 606"/>
                  <a:gd name="T11" fmla="*/ 150 h 96"/>
                  <a:gd name="T12" fmla="*/ 780 w 606"/>
                  <a:gd name="T13" fmla="*/ 150 h 96"/>
                  <a:gd name="T14" fmla="*/ 934 w 606"/>
                  <a:gd name="T15" fmla="*/ 57 h 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6"/>
                  <a:gd name="T25" fmla="*/ 0 h 96"/>
                  <a:gd name="T26" fmla="*/ 606 w 606"/>
                  <a:gd name="T27" fmla="*/ 96 h 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6" h="96">
                    <a:moveTo>
                      <a:pt x="0" y="0"/>
                    </a:moveTo>
                    <a:cubicBezTo>
                      <a:pt x="11" y="11"/>
                      <a:pt x="45" y="51"/>
                      <a:pt x="69" y="66"/>
                    </a:cubicBezTo>
                    <a:cubicBezTo>
                      <a:pt x="93" y="81"/>
                      <a:pt x="116" y="84"/>
                      <a:pt x="143" y="87"/>
                    </a:cubicBezTo>
                    <a:cubicBezTo>
                      <a:pt x="170" y="90"/>
                      <a:pt x="207" y="90"/>
                      <a:pt x="234" y="87"/>
                    </a:cubicBezTo>
                    <a:cubicBezTo>
                      <a:pt x="261" y="84"/>
                      <a:pt x="273" y="66"/>
                      <a:pt x="303" y="66"/>
                    </a:cubicBezTo>
                    <a:cubicBezTo>
                      <a:pt x="333" y="66"/>
                      <a:pt x="382" y="84"/>
                      <a:pt x="416" y="87"/>
                    </a:cubicBezTo>
                    <a:cubicBezTo>
                      <a:pt x="450" y="90"/>
                      <a:pt x="475" y="96"/>
                      <a:pt x="506" y="87"/>
                    </a:cubicBezTo>
                    <a:cubicBezTo>
                      <a:pt x="537" y="78"/>
                      <a:pt x="585" y="44"/>
                      <a:pt x="606" y="33"/>
                    </a:cubicBezTo>
                  </a:path>
                </a:pathLst>
              </a:custGeom>
              <a:noFill/>
              <a:ln w="76200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484438" y="5084763"/>
            <a:ext cx="3240087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/>
              <a:t>Фрагмент Госгеолкарты-200 Южного Урала (по Б.Н. Аулову, 2005)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585913" y="5734050"/>
            <a:ext cx="4570412" cy="1008063"/>
            <a:chOff x="137" y="3657"/>
            <a:chExt cx="2879" cy="635"/>
          </a:xfrm>
        </p:grpSpPr>
        <p:sp>
          <p:nvSpPr>
            <p:cNvPr id="11276" name="Rectangle 26"/>
            <p:cNvSpPr>
              <a:spLocks noChangeArrowheads="1"/>
            </p:cNvSpPr>
            <p:nvPr/>
          </p:nvSpPr>
          <p:spPr bwMode="auto">
            <a:xfrm>
              <a:off x="1701" y="3657"/>
              <a:ext cx="1292" cy="635"/>
            </a:xfrm>
            <a:prstGeom prst="rect">
              <a:avLst/>
            </a:prstGeom>
            <a:solidFill>
              <a:schemeClr val="tx1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7" name="Rectangle 25"/>
            <p:cNvSpPr>
              <a:spLocks noChangeArrowheads="1"/>
            </p:cNvSpPr>
            <p:nvPr/>
          </p:nvSpPr>
          <p:spPr bwMode="auto">
            <a:xfrm>
              <a:off x="137" y="3657"/>
              <a:ext cx="1292" cy="635"/>
            </a:xfrm>
            <a:prstGeom prst="rect">
              <a:avLst/>
            </a:prstGeom>
            <a:solidFill>
              <a:schemeClr val="tx1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800" b="1"/>
            </a:p>
          </p:txBody>
        </p:sp>
        <p:sp>
          <p:nvSpPr>
            <p:cNvPr id="11278" name="Freeform 21"/>
            <p:cNvSpPr>
              <a:spLocks/>
            </p:cNvSpPr>
            <p:nvPr/>
          </p:nvSpPr>
          <p:spPr bwMode="auto">
            <a:xfrm>
              <a:off x="2088" y="3768"/>
              <a:ext cx="544" cy="482"/>
            </a:xfrm>
            <a:custGeom>
              <a:avLst/>
              <a:gdLst>
                <a:gd name="T0" fmla="*/ 16 w 544"/>
                <a:gd name="T1" fmla="*/ 310 h 482"/>
                <a:gd name="T2" fmla="*/ 0 w 544"/>
                <a:gd name="T3" fmla="*/ 208 h 482"/>
                <a:gd name="T4" fmla="*/ 58 w 544"/>
                <a:gd name="T5" fmla="*/ 90 h 482"/>
                <a:gd name="T6" fmla="*/ 90 w 544"/>
                <a:gd name="T7" fmla="*/ 52 h 482"/>
                <a:gd name="T8" fmla="*/ 150 w 544"/>
                <a:gd name="T9" fmla="*/ 20 h 482"/>
                <a:gd name="T10" fmla="*/ 232 w 544"/>
                <a:gd name="T11" fmla="*/ 2 h 482"/>
                <a:gd name="T12" fmla="*/ 310 w 544"/>
                <a:gd name="T13" fmla="*/ 0 h 482"/>
                <a:gd name="T14" fmla="*/ 376 w 544"/>
                <a:gd name="T15" fmla="*/ 2 h 482"/>
                <a:gd name="T16" fmla="*/ 448 w 544"/>
                <a:gd name="T17" fmla="*/ 4 h 482"/>
                <a:gd name="T18" fmla="*/ 508 w 544"/>
                <a:gd name="T19" fmla="*/ 8 h 482"/>
                <a:gd name="T20" fmla="*/ 544 w 544"/>
                <a:gd name="T21" fmla="*/ 22 h 482"/>
                <a:gd name="T22" fmla="*/ 534 w 544"/>
                <a:gd name="T23" fmla="*/ 86 h 482"/>
                <a:gd name="T24" fmla="*/ 508 w 544"/>
                <a:gd name="T25" fmla="*/ 122 h 482"/>
                <a:gd name="T26" fmla="*/ 488 w 544"/>
                <a:gd name="T27" fmla="*/ 162 h 482"/>
                <a:gd name="T28" fmla="*/ 468 w 544"/>
                <a:gd name="T29" fmla="*/ 214 h 482"/>
                <a:gd name="T30" fmla="*/ 448 w 544"/>
                <a:gd name="T31" fmla="*/ 302 h 482"/>
                <a:gd name="T32" fmla="*/ 440 w 544"/>
                <a:gd name="T33" fmla="*/ 408 h 482"/>
                <a:gd name="T34" fmla="*/ 424 w 544"/>
                <a:gd name="T35" fmla="*/ 482 h 482"/>
                <a:gd name="T36" fmla="*/ 338 w 544"/>
                <a:gd name="T37" fmla="*/ 479 h 482"/>
                <a:gd name="T38" fmla="*/ 157 w 544"/>
                <a:gd name="T39" fmla="*/ 479 h 482"/>
                <a:gd name="T40" fmla="*/ 66 w 544"/>
                <a:gd name="T41" fmla="*/ 479 h 482"/>
                <a:gd name="T42" fmla="*/ 48 w 544"/>
                <a:gd name="T43" fmla="*/ 426 h 482"/>
                <a:gd name="T44" fmla="*/ 16 w 544"/>
                <a:gd name="T45" fmla="*/ 310 h 48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44"/>
                <a:gd name="T70" fmla="*/ 0 h 482"/>
                <a:gd name="T71" fmla="*/ 544 w 544"/>
                <a:gd name="T72" fmla="*/ 482 h 48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44" h="482">
                  <a:moveTo>
                    <a:pt x="16" y="310"/>
                  </a:moveTo>
                  <a:lnTo>
                    <a:pt x="0" y="208"/>
                  </a:lnTo>
                  <a:lnTo>
                    <a:pt x="58" y="90"/>
                  </a:lnTo>
                  <a:lnTo>
                    <a:pt x="90" y="52"/>
                  </a:lnTo>
                  <a:lnTo>
                    <a:pt x="150" y="20"/>
                  </a:lnTo>
                  <a:lnTo>
                    <a:pt x="232" y="2"/>
                  </a:lnTo>
                  <a:lnTo>
                    <a:pt x="310" y="0"/>
                  </a:lnTo>
                  <a:lnTo>
                    <a:pt x="376" y="2"/>
                  </a:lnTo>
                  <a:lnTo>
                    <a:pt x="448" y="4"/>
                  </a:lnTo>
                  <a:lnTo>
                    <a:pt x="508" y="8"/>
                  </a:lnTo>
                  <a:lnTo>
                    <a:pt x="544" y="22"/>
                  </a:lnTo>
                  <a:lnTo>
                    <a:pt x="534" y="86"/>
                  </a:lnTo>
                  <a:lnTo>
                    <a:pt x="508" y="122"/>
                  </a:lnTo>
                  <a:lnTo>
                    <a:pt x="488" y="162"/>
                  </a:lnTo>
                  <a:lnTo>
                    <a:pt x="468" y="214"/>
                  </a:lnTo>
                  <a:lnTo>
                    <a:pt x="448" y="302"/>
                  </a:lnTo>
                  <a:lnTo>
                    <a:pt x="440" y="408"/>
                  </a:lnTo>
                  <a:lnTo>
                    <a:pt x="424" y="482"/>
                  </a:lnTo>
                  <a:lnTo>
                    <a:pt x="338" y="479"/>
                  </a:lnTo>
                  <a:lnTo>
                    <a:pt x="157" y="479"/>
                  </a:lnTo>
                  <a:lnTo>
                    <a:pt x="66" y="479"/>
                  </a:lnTo>
                  <a:lnTo>
                    <a:pt x="48" y="426"/>
                  </a:lnTo>
                  <a:lnTo>
                    <a:pt x="16" y="310"/>
                  </a:lnTo>
                  <a:close/>
                </a:path>
              </a:pathLst>
            </a:custGeom>
            <a:solidFill>
              <a:srgbClr val="FF5050"/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9" name="Freeform 18"/>
            <p:cNvSpPr>
              <a:spLocks/>
            </p:cNvSpPr>
            <p:nvPr/>
          </p:nvSpPr>
          <p:spPr bwMode="auto">
            <a:xfrm>
              <a:off x="142" y="3746"/>
              <a:ext cx="1287" cy="270"/>
            </a:xfrm>
            <a:custGeom>
              <a:avLst/>
              <a:gdLst>
                <a:gd name="T0" fmla="*/ 0 w 1287"/>
                <a:gd name="T1" fmla="*/ 0 h 270"/>
                <a:gd name="T2" fmla="*/ 104 w 1287"/>
                <a:gd name="T3" fmla="*/ 88 h 270"/>
                <a:gd name="T4" fmla="*/ 243 w 1287"/>
                <a:gd name="T5" fmla="*/ 183 h 270"/>
                <a:gd name="T6" fmla="*/ 350 w 1287"/>
                <a:gd name="T7" fmla="*/ 232 h 270"/>
                <a:gd name="T8" fmla="*/ 492 w 1287"/>
                <a:gd name="T9" fmla="*/ 260 h 270"/>
                <a:gd name="T10" fmla="*/ 652 w 1287"/>
                <a:gd name="T11" fmla="*/ 267 h 270"/>
                <a:gd name="T12" fmla="*/ 837 w 1287"/>
                <a:gd name="T13" fmla="*/ 241 h 270"/>
                <a:gd name="T14" fmla="*/ 972 w 1287"/>
                <a:gd name="T15" fmla="*/ 203 h 270"/>
                <a:gd name="T16" fmla="*/ 1087 w 1287"/>
                <a:gd name="T17" fmla="*/ 158 h 270"/>
                <a:gd name="T18" fmla="*/ 1183 w 1287"/>
                <a:gd name="T19" fmla="*/ 113 h 270"/>
                <a:gd name="T20" fmla="*/ 1287 w 1287"/>
                <a:gd name="T21" fmla="*/ 47 h 2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87"/>
                <a:gd name="T34" fmla="*/ 0 h 270"/>
                <a:gd name="T35" fmla="*/ 1287 w 1287"/>
                <a:gd name="T36" fmla="*/ 270 h 2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87" h="270">
                  <a:moveTo>
                    <a:pt x="0" y="0"/>
                  </a:moveTo>
                  <a:cubicBezTo>
                    <a:pt x="17" y="15"/>
                    <a:pt x="64" y="58"/>
                    <a:pt x="104" y="88"/>
                  </a:cubicBezTo>
                  <a:cubicBezTo>
                    <a:pt x="144" y="118"/>
                    <a:pt x="202" y="159"/>
                    <a:pt x="243" y="183"/>
                  </a:cubicBezTo>
                  <a:cubicBezTo>
                    <a:pt x="284" y="207"/>
                    <a:pt x="308" y="219"/>
                    <a:pt x="350" y="232"/>
                  </a:cubicBezTo>
                  <a:cubicBezTo>
                    <a:pt x="392" y="245"/>
                    <a:pt x="442" y="254"/>
                    <a:pt x="492" y="260"/>
                  </a:cubicBezTo>
                  <a:cubicBezTo>
                    <a:pt x="542" y="266"/>
                    <a:pt x="595" y="270"/>
                    <a:pt x="652" y="267"/>
                  </a:cubicBezTo>
                  <a:cubicBezTo>
                    <a:pt x="709" y="264"/>
                    <a:pt x="784" y="252"/>
                    <a:pt x="837" y="241"/>
                  </a:cubicBezTo>
                  <a:cubicBezTo>
                    <a:pt x="890" y="230"/>
                    <a:pt x="930" y="217"/>
                    <a:pt x="972" y="203"/>
                  </a:cubicBezTo>
                  <a:cubicBezTo>
                    <a:pt x="1014" y="189"/>
                    <a:pt x="1052" y="173"/>
                    <a:pt x="1087" y="158"/>
                  </a:cubicBezTo>
                  <a:cubicBezTo>
                    <a:pt x="1122" y="143"/>
                    <a:pt x="1150" y="131"/>
                    <a:pt x="1183" y="113"/>
                  </a:cubicBezTo>
                  <a:cubicBezTo>
                    <a:pt x="1216" y="95"/>
                    <a:pt x="1265" y="61"/>
                    <a:pt x="1287" y="47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0" name="Freeform 20"/>
            <p:cNvSpPr>
              <a:spLocks/>
            </p:cNvSpPr>
            <p:nvPr/>
          </p:nvSpPr>
          <p:spPr bwMode="auto">
            <a:xfrm>
              <a:off x="1701" y="3759"/>
              <a:ext cx="1287" cy="291"/>
            </a:xfrm>
            <a:custGeom>
              <a:avLst/>
              <a:gdLst>
                <a:gd name="T0" fmla="*/ 0 w 1287"/>
                <a:gd name="T1" fmla="*/ 34 h 291"/>
                <a:gd name="T2" fmla="*/ 104 w 1287"/>
                <a:gd name="T3" fmla="*/ 122 h 291"/>
                <a:gd name="T4" fmla="*/ 243 w 1287"/>
                <a:gd name="T5" fmla="*/ 217 h 291"/>
                <a:gd name="T6" fmla="*/ 350 w 1287"/>
                <a:gd name="T7" fmla="*/ 266 h 291"/>
                <a:gd name="T8" fmla="*/ 471 w 1287"/>
                <a:gd name="T9" fmla="*/ 67 h 291"/>
                <a:gd name="T10" fmla="*/ 639 w 1287"/>
                <a:gd name="T11" fmla="*/ 15 h 291"/>
                <a:gd name="T12" fmla="*/ 921 w 1287"/>
                <a:gd name="T13" fmla="*/ 23 h 291"/>
                <a:gd name="T14" fmla="*/ 895 w 1287"/>
                <a:gd name="T15" fmla="*/ 151 h 291"/>
                <a:gd name="T16" fmla="*/ 972 w 1287"/>
                <a:gd name="T17" fmla="*/ 237 h 291"/>
                <a:gd name="T18" fmla="*/ 1087 w 1287"/>
                <a:gd name="T19" fmla="*/ 192 h 291"/>
                <a:gd name="T20" fmla="*/ 1183 w 1287"/>
                <a:gd name="T21" fmla="*/ 147 h 291"/>
                <a:gd name="T22" fmla="*/ 1287 w 1287"/>
                <a:gd name="T23" fmla="*/ 81 h 2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87"/>
                <a:gd name="T37" fmla="*/ 0 h 291"/>
                <a:gd name="T38" fmla="*/ 1287 w 1287"/>
                <a:gd name="T39" fmla="*/ 291 h 2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87" h="291">
                  <a:moveTo>
                    <a:pt x="0" y="34"/>
                  </a:moveTo>
                  <a:cubicBezTo>
                    <a:pt x="17" y="49"/>
                    <a:pt x="64" y="92"/>
                    <a:pt x="104" y="122"/>
                  </a:cubicBezTo>
                  <a:cubicBezTo>
                    <a:pt x="144" y="152"/>
                    <a:pt x="202" y="193"/>
                    <a:pt x="243" y="217"/>
                  </a:cubicBezTo>
                  <a:cubicBezTo>
                    <a:pt x="284" y="241"/>
                    <a:pt x="312" y="291"/>
                    <a:pt x="350" y="266"/>
                  </a:cubicBezTo>
                  <a:cubicBezTo>
                    <a:pt x="388" y="241"/>
                    <a:pt x="423" y="109"/>
                    <a:pt x="471" y="67"/>
                  </a:cubicBezTo>
                  <a:cubicBezTo>
                    <a:pt x="519" y="25"/>
                    <a:pt x="564" y="22"/>
                    <a:pt x="639" y="15"/>
                  </a:cubicBezTo>
                  <a:cubicBezTo>
                    <a:pt x="714" y="8"/>
                    <a:pt x="878" y="0"/>
                    <a:pt x="921" y="23"/>
                  </a:cubicBezTo>
                  <a:cubicBezTo>
                    <a:pt x="964" y="46"/>
                    <a:pt x="887" y="115"/>
                    <a:pt x="895" y="151"/>
                  </a:cubicBezTo>
                  <a:cubicBezTo>
                    <a:pt x="903" y="187"/>
                    <a:pt x="940" y="230"/>
                    <a:pt x="972" y="237"/>
                  </a:cubicBezTo>
                  <a:cubicBezTo>
                    <a:pt x="1004" y="244"/>
                    <a:pt x="1052" y="207"/>
                    <a:pt x="1087" y="192"/>
                  </a:cubicBezTo>
                  <a:cubicBezTo>
                    <a:pt x="1122" y="177"/>
                    <a:pt x="1150" y="165"/>
                    <a:pt x="1183" y="147"/>
                  </a:cubicBezTo>
                  <a:cubicBezTo>
                    <a:pt x="1216" y="129"/>
                    <a:pt x="1265" y="95"/>
                    <a:pt x="1287" y="81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1" name="Freeform 22"/>
            <p:cNvSpPr>
              <a:spLocks/>
            </p:cNvSpPr>
            <p:nvPr/>
          </p:nvSpPr>
          <p:spPr bwMode="auto">
            <a:xfrm>
              <a:off x="142" y="3702"/>
              <a:ext cx="1287" cy="270"/>
            </a:xfrm>
            <a:custGeom>
              <a:avLst/>
              <a:gdLst>
                <a:gd name="T0" fmla="*/ 0 w 1287"/>
                <a:gd name="T1" fmla="*/ 0 h 270"/>
                <a:gd name="T2" fmla="*/ 104 w 1287"/>
                <a:gd name="T3" fmla="*/ 88 h 270"/>
                <a:gd name="T4" fmla="*/ 243 w 1287"/>
                <a:gd name="T5" fmla="*/ 183 h 270"/>
                <a:gd name="T6" fmla="*/ 350 w 1287"/>
                <a:gd name="T7" fmla="*/ 232 h 270"/>
                <a:gd name="T8" fmla="*/ 492 w 1287"/>
                <a:gd name="T9" fmla="*/ 260 h 270"/>
                <a:gd name="T10" fmla="*/ 652 w 1287"/>
                <a:gd name="T11" fmla="*/ 267 h 270"/>
                <a:gd name="T12" fmla="*/ 837 w 1287"/>
                <a:gd name="T13" fmla="*/ 241 h 270"/>
                <a:gd name="T14" fmla="*/ 972 w 1287"/>
                <a:gd name="T15" fmla="*/ 203 h 270"/>
                <a:gd name="T16" fmla="*/ 1087 w 1287"/>
                <a:gd name="T17" fmla="*/ 158 h 270"/>
                <a:gd name="T18" fmla="*/ 1183 w 1287"/>
                <a:gd name="T19" fmla="*/ 113 h 270"/>
                <a:gd name="T20" fmla="*/ 1287 w 1287"/>
                <a:gd name="T21" fmla="*/ 47 h 2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87"/>
                <a:gd name="T34" fmla="*/ 0 h 270"/>
                <a:gd name="T35" fmla="*/ 1287 w 1287"/>
                <a:gd name="T36" fmla="*/ 270 h 2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87" h="270">
                  <a:moveTo>
                    <a:pt x="0" y="0"/>
                  </a:moveTo>
                  <a:cubicBezTo>
                    <a:pt x="17" y="15"/>
                    <a:pt x="64" y="58"/>
                    <a:pt x="104" y="88"/>
                  </a:cubicBezTo>
                  <a:cubicBezTo>
                    <a:pt x="144" y="118"/>
                    <a:pt x="202" y="159"/>
                    <a:pt x="243" y="183"/>
                  </a:cubicBezTo>
                  <a:cubicBezTo>
                    <a:pt x="284" y="207"/>
                    <a:pt x="308" y="219"/>
                    <a:pt x="350" y="232"/>
                  </a:cubicBezTo>
                  <a:cubicBezTo>
                    <a:pt x="392" y="245"/>
                    <a:pt x="442" y="254"/>
                    <a:pt x="492" y="260"/>
                  </a:cubicBezTo>
                  <a:cubicBezTo>
                    <a:pt x="542" y="266"/>
                    <a:pt x="595" y="270"/>
                    <a:pt x="652" y="267"/>
                  </a:cubicBezTo>
                  <a:cubicBezTo>
                    <a:pt x="709" y="264"/>
                    <a:pt x="784" y="252"/>
                    <a:pt x="837" y="241"/>
                  </a:cubicBezTo>
                  <a:cubicBezTo>
                    <a:pt x="890" y="230"/>
                    <a:pt x="930" y="217"/>
                    <a:pt x="972" y="203"/>
                  </a:cubicBezTo>
                  <a:cubicBezTo>
                    <a:pt x="1014" y="189"/>
                    <a:pt x="1052" y="173"/>
                    <a:pt x="1087" y="158"/>
                  </a:cubicBezTo>
                  <a:cubicBezTo>
                    <a:pt x="1122" y="143"/>
                    <a:pt x="1150" y="131"/>
                    <a:pt x="1183" y="113"/>
                  </a:cubicBezTo>
                  <a:cubicBezTo>
                    <a:pt x="1216" y="95"/>
                    <a:pt x="1265" y="61"/>
                    <a:pt x="1287" y="4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2" name="Freeform 23"/>
            <p:cNvSpPr>
              <a:spLocks/>
            </p:cNvSpPr>
            <p:nvPr/>
          </p:nvSpPr>
          <p:spPr bwMode="auto">
            <a:xfrm>
              <a:off x="1701" y="3718"/>
              <a:ext cx="1275" cy="272"/>
            </a:xfrm>
            <a:custGeom>
              <a:avLst/>
              <a:gdLst>
                <a:gd name="T0" fmla="*/ 0 w 1275"/>
                <a:gd name="T1" fmla="*/ 18 h 272"/>
                <a:gd name="T2" fmla="*/ 104 w 1275"/>
                <a:gd name="T3" fmla="*/ 106 h 272"/>
                <a:gd name="T4" fmla="*/ 243 w 1275"/>
                <a:gd name="T5" fmla="*/ 201 h 272"/>
                <a:gd name="T6" fmla="*/ 350 w 1275"/>
                <a:gd name="T7" fmla="*/ 250 h 272"/>
                <a:gd name="T8" fmla="*/ 451 w 1275"/>
                <a:gd name="T9" fmla="*/ 68 h 272"/>
                <a:gd name="T10" fmla="*/ 633 w 1275"/>
                <a:gd name="T11" fmla="*/ 22 h 272"/>
                <a:gd name="T12" fmla="*/ 945 w 1275"/>
                <a:gd name="T13" fmla="*/ 26 h 272"/>
                <a:gd name="T14" fmla="*/ 935 w 1275"/>
                <a:gd name="T15" fmla="*/ 178 h 272"/>
                <a:gd name="T16" fmla="*/ 953 w 1275"/>
                <a:gd name="T17" fmla="*/ 232 h 272"/>
                <a:gd name="T18" fmla="*/ 1001 w 1275"/>
                <a:gd name="T19" fmla="*/ 232 h 272"/>
                <a:gd name="T20" fmla="*/ 1103 w 1275"/>
                <a:gd name="T21" fmla="*/ 184 h 272"/>
                <a:gd name="T22" fmla="*/ 1191 w 1275"/>
                <a:gd name="T23" fmla="*/ 140 h 272"/>
                <a:gd name="T24" fmla="*/ 1275 w 1275"/>
                <a:gd name="T25" fmla="*/ 86 h 2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5"/>
                <a:gd name="T40" fmla="*/ 0 h 272"/>
                <a:gd name="T41" fmla="*/ 1275 w 1275"/>
                <a:gd name="T42" fmla="*/ 272 h 2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5" h="272">
                  <a:moveTo>
                    <a:pt x="0" y="18"/>
                  </a:moveTo>
                  <a:cubicBezTo>
                    <a:pt x="17" y="33"/>
                    <a:pt x="64" y="76"/>
                    <a:pt x="104" y="106"/>
                  </a:cubicBezTo>
                  <a:cubicBezTo>
                    <a:pt x="144" y="136"/>
                    <a:pt x="202" y="177"/>
                    <a:pt x="243" y="201"/>
                  </a:cubicBezTo>
                  <a:cubicBezTo>
                    <a:pt x="284" y="225"/>
                    <a:pt x="315" y="272"/>
                    <a:pt x="350" y="250"/>
                  </a:cubicBezTo>
                  <a:cubicBezTo>
                    <a:pt x="385" y="228"/>
                    <a:pt x="404" y="106"/>
                    <a:pt x="451" y="68"/>
                  </a:cubicBezTo>
                  <a:cubicBezTo>
                    <a:pt x="498" y="30"/>
                    <a:pt x="551" y="29"/>
                    <a:pt x="633" y="22"/>
                  </a:cubicBezTo>
                  <a:cubicBezTo>
                    <a:pt x="715" y="15"/>
                    <a:pt x="895" y="0"/>
                    <a:pt x="945" y="26"/>
                  </a:cubicBezTo>
                  <a:cubicBezTo>
                    <a:pt x="995" y="52"/>
                    <a:pt x="934" y="144"/>
                    <a:pt x="935" y="178"/>
                  </a:cubicBezTo>
                  <a:cubicBezTo>
                    <a:pt x="936" y="212"/>
                    <a:pt x="942" y="223"/>
                    <a:pt x="953" y="232"/>
                  </a:cubicBezTo>
                  <a:cubicBezTo>
                    <a:pt x="964" y="241"/>
                    <a:pt x="976" y="240"/>
                    <a:pt x="1001" y="232"/>
                  </a:cubicBezTo>
                  <a:cubicBezTo>
                    <a:pt x="1026" y="224"/>
                    <a:pt x="1071" y="199"/>
                    <a:pt x="1103" y="184"/>
                  </a:cubicBezTo>
                  <a:cubicBezTo>
                    <a:pt x="1135" y="169"/>
                    <a:pt x="1162" y="156"/>
                    <a:pt x="1191" y="140"/>
                  </a:cubicBezTo>
                  <a:cubicBezTo>
                    <a:pt x="1220" y="124"/>
                    <a:pt x="1257" y="97"/>
                    <a:pt x="1275" y="86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3" name="AutoShape 24"/>
            <p:cNvSpPr>
              <a:spLocks noChangeArrowheads="1"/>
            </p:cNvSpPr>
            <p:nvPr/>
          </p:nvSpPr>
          <p:spPr bwMode="auto">
            <a:xfrm rot="-5400000">
              <a:off x="2200" y="3974"/>
              <a:ext cx="272" cy="1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5 w 21600"/>
                <a:gd name="T13" fmla="*/ 5341 h 21600"/>
                <a:gd name="T14" fmla="*/ 18900 w 21600"/>
                <a:gd name="T15" fmla="*/ 161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84" name="Text Box 28"/>
            <p:cNvSpPr txBox="1">
              <a:spLocks noChangeArrowheads="1"/>
            </p:cNvSpPr>
            <p:nvPr/>
          </p:nvSpPr>
          <p:spPr bwMode="auto">
            <a:xfrm>
              <a:off x="1247" y="4061"/>
              <a:ext cx="18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800" b="1"/>
                <a:t>1</a:t>
              </a:r>
            </a:p>
          </p:txBody>
        </p:sp>
        <p:sp>
          <p:nvSpPr>
            <p:cNvPr id="11285" name="Text Box 29"/>
            <p:cNvSpPr txBox="1">
              <a:spLocks noChangeArrowheads="1"/>
            </p:cNvSpPr>
            <p:nvPr/>
          </p:nvSpPr>
          <p:spPr bwMode="auto">
            <a:xfrm>
              <a:off x="2834" y="4061"/>
              <a:ext cx="18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800" b="1"/>
                <a:t>2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3995738" y="5876925"/>
            <a:ext cx="4035425" cy="336550"/>
            <a:chOff x="2517" y="3702"/>
            <a:chExt cx="2542" cy="212"/>
          </a:xfrm>
        </p:grpSpPr>
        <p:sp>
          <p:nvSpPr>
            <p:cNvPr id="11274" name="Line 31"/>
            <p:cNvSpPr>
              <a:spLocks noChangeShapeType="1"/>
            </p:cNvSpPr>
            <p:nvPr/>
          </p:nvSpPr>
          <p:spPr bwMode="auto">
            <a:xfrm>
              <a:off x="2517" y="3838"/>
              <a:ext cx="154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5" name="Text Box 32"/>
            <p:cNvSpPr txBox="1">
              <a:spLocks noChangeArrowheads="1"/>
            </p:cNvSpPr>
            <p:nvPr/>
          </p:nvSpPr>
          <p:spPr bwMode="auto">
            <a:xfrm>
              <a:off x="4014" y="3702"/>
              <a:ext cx="104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/>
                <a:t>Эрозионный срез</a:t>
              </a:r>
            </a:p>
          </p:txBody>
        </p:sp>
      </p:grpSp>
      <p:sp>
        <p:nvSpPr>
          <p:cNvPr id="26" name="Полилиния 25"/>
          <p:cNvSpPr>
            <a:spLocks/>
          </p:cNvSpPr>
          <p:nvPr/>
        </p:nvSpPr>
        <p:spPr bwMode="auto">
          <a:xfrm rot="1076672">
            <a:off x="5473700" y="5930900"/>
            <a:ext cx="130175" cy="731838"/>
          </a:xfrm>
          <a:custGeom>
            <a:avLst/>
            <a:gdLst>
              <a:gd name="T0" fmla="*/ 91034 w 424072"/>
              <a:gd name="T1" fmla="*/ 151514 h 699006"/>
              <a:gd name="T2" fmla="*/ 85615 w 424072"/>
              <a:gd name="T3" fmla="*/ 188478 h 699006"/>
              <a:gd name="T4" fmla="*/ 83448 w 424072"/>
              <a:gd name="T5" fmla="*/ 214352 h 699006"/>
              <a:gd name="T6" fmla="*/ 74778 w 424072"/>
              <a:gd name="T7" fmla="*/ 247619 h 699006"/>
              <a:gd name="T8" fmla="*/ 67192 w 424072"/>
              <a:gd name="T9" fmla="*/ 273494 h 699006"/>
              <a:gd name="T10" fmla="*/ 58522 w 424072"/>
              <a:gd name="T11" fmla="*/ 299367 h 699006"/>
              <a:gd name="T12" fmla="*/ 52020 w 424072"/>
              <a:gd name="T13" fmla="*/ 328938 h 699006"/>
              <a:gd name="T14" fmla="*/ 45517 w 424072"/>
              <a:gd name="T15" fmla="*/ 380687 h 699006"/>
              <a:gd name="T16" fmla="*/ 39015 w 424072"/>
              <a:gd name="T17" fmla="*/ 406561 h 699006"/>
              <a:gd name="T18" fmla="*/ 28177 w 424072"/>
              <a:gd name="T19" fmla="*/ 469398 h 699006"/>
              <a:gd name="T20" fmla="*/ 22759 w 424072"/>
              <a:gd name="T21" fmla="*/ 506362 h 699006"/>
              <a:gd name="T22" fmla="*/ 18424 w 424072"/>
              <a:gd name="T23" fmla="*/ 535932 h 699006"/>
              <a:gd name="T24" fmla="*/ 13005 w 424072"/>
              <a:gd name="T25" fmla="*/ 572897 h 699006"/>
              <a:gd name="T26" fmla="*/ 4335 w 424072"/>
              <a:gd name="T27" fmla="*/ 617252 h 699006"/>
              <a:gd name="T28" fmla="*/ 1084 w 424072"/>
              <a:gd name="T29" fmla="*/ 646823 h 699006"/>
              <a:gd name="T30" fmla="*/ 1084 w 424072"/>
              <a:gd name="T31" fmla="*/ 702267 h 699006"/>
              <a:gd name="T32" fmla="*/ 5419 w 424072"/>
              <a:gd name="T33" fmla="*/ 731838 h 699006"/>
              <a:gd name="T34" fmla="*/ 14089 w 424072"/>
              <a:gd name="T35" fmla="*/ 709660 h 699006"/>
              <a:gd name="T36" fmla="*/ 18424 w 424072"/>
              <a:gd name="T37" fmla="*/ 672697 h 699006"/>
              <a:gd name="T38" fmla="*/ 29261 w 424072"/>
              <a:gd name="T39" fmla="*/ 639430 h 699006"/>
              <a:gd name="T40" fmla="*/ 42266 w 424072"/>
              <a:gd name="T41" fmla="*/ 609860 h 699006"/>
              <a:gd name="T42" fmla="*/ 52020 w 424072"/>
              <a:gd name="T43" fmla="*/ 561807 h 699006"/>
              <a:gd name="T44" fmla="*/ 61773 w 424072"/>
              <a:gd name="T45" fmla="*/ 524844 h 699006"/>
              <a:gd name="T46" fmla="*/ 68276 w 424072"/>
              <a:gd name="T47" fmla="*/ 495273 h 699006"/>
              <a:gd name="T48" fmla="*/ 81280 w 424072"/>
              <a:gd name="T49" fmla="*/ 417650 h 699006"/>
              <a:gd name="T50" fmla="*/ 87783 w 424072"/>
              <a:gd name="T51" fmla="*/ 384383 h 699006"/>
              <a:gd name="T52" fmla="*/ 93202 w 424072"/>
              <a:gd name="T53" fmla="*/ 362205 h 699006"/>
              <a:gd name="T54" fmla="*/ 99704 w 424072"/>
              <a:gd name="T55" fmla="*/ 336331 h 699006"/>
              <a:gd name="T56" fmla="*/ 109458 w 424072"/>
              <a:gd name="T57" fmla="*/ 303064 h 699006"/>
              <a:gd name="T58" fmla="*/ 117044 w 424072"/>
              <a:gd name="T59" fmla="*/ 262404 h 699006"/>
              <a:gd name="T60" fmla="*/ 123546 w 424072"/>
              <a:gd name="T61" fmla="*/ 229138 h 699006"/>
              <a:gd name="T62" fmla="*/ 127881 w 424072"/>
              <a:gd name="T63" fmla="*/ 177389 h 699006"/>
              <a:gd name="T64" fmla="*/ 130049 w 424072"/>
              <a:gd name="T65" fmla="*/ 70195 h 699006"/>
              <a:gd name="T66" fmla="*/ 126797 w 424072"/>
              <a:gd name="T67" fmla="*/ 3661 h 699006"/>
              <a:gd name="T68" fmla="*/ 120295 w 424072"/>
              <a:gd name="T69" fmla="*/ 29536 h 699006"/>
              <a:gd name="T70" fmla="*/ 115960 w 424072"/>
              <a:gd name="T71" fmla="*/ 51714 h 699006"/>
              <a:gd name="T72" fmla="*/ 111625 w 424072"/>
              <a:gd name="T73" fmla="*/ 88677 h 699006"/>
              <a:gd name="T74" fmla="*/ 106207 w 424072"/>
              <a:gd name="T75" fmla="*/ 107158 h 699006"/>
              <a:gd name="T76" fmla="*/ 96453 w 424072"/>
              <a:gd name="T77" fmla="*/ 121944 h 69900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24072"/>
              <a:gd name="T118" fmla="*/ 0 h 699006"/>
              <a:gd name="T119" fmla="*/ 424072 w 424072"/>
              <a:gd name="T120" fmla="*/ 699006 h 69900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24072" h="699006">
                <a:moveTo>
                  <a:pt x="314215" y="127065"/>
                </a:moveTo>
                <a:cubicBezTo>
                  <a:pt x="304801" y="133341"/>
                  <a:pt x="301270" y="133734"/>
                  <a:pt x="296563" y="144717"/>
                </a:cubicBezTo>
                <a:cubicBezTo>
                  <a:pt x="294651" y="149177"/>
                  <a:pt x="295202" y="154499"/>
                  <a:pt x="293032" y="158839"/>
                </a:cubicBezTo>
                <a:cubicBezTo>
                  <a:pt x="289237" y="166429"/>
                  <a:pt x="278910" y="180022"/>
                  <a:pt x="278910" y="180022"/>
                </a:cubicBezTo>
                <a:cubicBezTo>
                  <a:pt x="277733" y="183553"/>
                  <a:pt x="276402" y="187036"/>
                  <a:pt x="275380" y="190614"/>
                </a:cubicBezTo>
                <a:cubicBezTo>
                  <a:pt x="274047" y="195280"/>
                  <a:pt x="274632" y="200761"/>
                  <a:pt x="271849" y="204736"/>
                </a:cubicBezTo>
                <a:cubicBezTo>
                  <a:pt x="266122" y="212917"/>
                  <a:pt x="256205" y="217610"/>
                  <a:pt x="250666" y="225919"/>
                </a:cubicBezTo>
                <a:cubicBezTo>
                  <a:pt x="248312" y="229449"/>
                  <a:pt x="246605" y="233510"/>
                  <a:pt x="243605" y="236510"/>
                </a:cubicBezTo>
                <a:cubicBezTo>
                  <a:pt x="239444" y="240671"/>
                  <a:pt x="233644" y="242941"/>
                  <a:pt x="229483" y="247102"/>
                </a:cubicBezTo>
                <a:cubicBezTo>
                  <a:pt x="225322" y="251263"/>
                  <a:pt x="223290" y="257315"/>
                  <a:pt x="218892" y="261224"/>
                </a:cubicBezTo>
                <a:cubicBezTo>
                  <a:pt x="212549" y="266862"/>
                  <a:pt x="197709" y="275346"/>
                  <a:pt x="197709" y="275346"/>
                </a:cubicBezTo>
                <a:cubicBezTo>
                  <a:pt x="195355" y="278876"/>
                  <a:pt x="192546" y="282142"/>
                  <a:pt x="190648" y="285937"/>
                </a:cubicBezTo>
                <a:cubicBezTo>
                  <a:pt x="184905" y="297423"/>
                  <a:pt x="190174" y="297002"/>
                  <a:pt x="180056" y="307120"/>
                </a:cubicBezTo>
                <a:cubicBezTo>
                  <a:pt x="177056" y="310120"/>
                  <a:pt x="172995" y="311827"/>
                  <a:pt x="169465" y="314181"/>
                </a:cubicBezTo>
                <a:cubicBezTo>
                  <a:pt x="167632" y="321514"/>
                  <a:pt x="162095" y="345190"/>
                  <a:pt x="158873" y="349486"/>
                </a:cubicBezTo>
                <a:cubicBezTo>
                  <a:pt x="155343" y="354193"/>
                  <a:pt x="151702" y="358820"/>
                  <a:pt x="148282" y="363608"/>
                </a:cubicBezTo>
                <a:cubicBezTo>
                  <a:pt x="145816" y="367061"/>
                  <a:pt x="143982" y="370978"/>
                  <a:pt x="141220" y="374200"/>
                </a:cubicBezTo>
                <a:cubicBezTo>
                  <a:pt x="136888" y="379254"/>
                  <a:pt x="131257" y="383124"/>
                  <a:pt x="127098" y="388322"/>
                </a:cubicBezTo>
                <a:cubicBezTo>
                  <a:pt x="98201" y="424443"/>
                  <a:pt x="127855" y="394249"/>
                  <a:pt x="98854" y="437749"/>
                </a:cubicBezTo>
                <a:lnTo>
                  <a:pt x="91793" y="448340"/>
                </a:lnTo>
                <a:cubicBezTo>
                  <a:pt x="85321" y="467759"/>
                  <a:pt x="92152" y="450361"/>
                  <a:pt x="81202" y="469523"/>
                </a:cubicBezTo>
                <a:cubicBezTo>
                  <a:pt x="78591" y="474093"/>
                  <a:pt x="76752" y="479075"/>
                  <a:pt x="74141" y="483645"/>
                </a:cubicBezTo>
                <a:cubicBezTo>
                  <a:pt x="72036" y="487329"/>
                  <a:pt x="68978" y="490442"/>
                  <a:pt x="67080" y="494237"/>
                </a:cubicBezTo>
                <a:cubicBezTo>
                  <a:pt x="64246" y="499905"/>
                  <a:pt x="62023" y="505877"/>
                  <a:pt x="60019" y="511889"/>
                </a:cubicBezTo>
                <a:cubicBezTo>
                  <a:pt x="58484" y="516493"/>
                  <a:pt x="58658" y="521672"/>
                  <a:pt x="56488" y="526012"/>
                </a:cubicBezTo>
                <a:cubicBezTo>
                  <a:pt x="52693" y="533602"/>
                  <a:pt x="47073" y="540134"/>
                  <a:pt x="42366" y="547195"/>
                </a:cubicBezTo>
                <a:lnTo>
                  <a:pt x="21183" y="578969"/>
                </a:lnTo>
                <a:lnTo>
                  <a:pt x="14122" y="589561"/>
                </a:lnTo>
                <a:cubicBezTo>
                  <a:pt x="12945" y="594268"/>
                  <a:pt x="12296" y="599140"/>
                  <a:pt x="10592" y="603683"/>
                </a:cubicBezTo>
                <a:cubicBezTo>
                  <a:pt x="8744" y="608611"/>
                  <a:pt x="5604" y="612968"/>
                  <a:pt x="3531" y="617805"/>
                </a:cubicBezTo>
                <a:cubicBezTo>
                  <a:pt x="2065" y="621225"/>
                  <a:pt x="1177" y="624866"/>
                  <a:pt x="0" y="628396"/>
                </a:cubicBezTo>
                <a:cubicBezTo>
                  <a:pt x="1177" y="642518"/>
                  <a:pt x="2048" y="656669"/>
                  <a:pt x="3531" y="670762"/>
                </a:cubicBezTo>
                <a:cubicBezTo>
                  <a:pt x="4402" y="679038"/>
                  <a:pt x="3339" y="688033"/>
                  <a:pt x="7061" y="695476"/>
                </a:cubicBezTo>
                <a:cubicBezTo>
                  <a:pt x="8725" y="698805"/>
                  <a:pt x="14122" y="697829"/>
                  <a:pt x="17653" y="699006"/>
                </a:cubicBezTo>
                <a:cubicBezTo>
                  <a:pt x="26267" y="696135"/>
                  <a:pt x="31992" y="695259"/>
                  <a:pt x="38836" y="688415"/>
                </a:cubicBezTo>
                <a:cubicBezTo>
                  <a:pt x="41836" y="685415"/>
                  <a:pt x="43543" y="681354"/>
                  <a:pt x="45897" y="677823"/>
                </a:cubicBezTo>
                <a:cubicBezTo>
                  <a:pt x="54174" y="652991"/>
                  <a:pt x="43403" y="683640"/>
                  <a:pt x="56488" y="653110"/>
                </a:cubicBezTo>
                <a:cubicBezTo>
                  <a:pt x="57954" y="649689"/>
                  <a:pt x="57694" y="645424"/>
                  <a:pt x="60019" y="642518"/>
                </a:cubicBezTo>
                <a:cubicBezTo>
                  <a:pt x="62670" y="639205"/>
                  <a:pt x="67456" y="638295"/>
                  <a:pt x="70610" y="635457"/>
                </a:cubicBezTo>
                <a:cubicBezTo>
                  <a:pt x="79269" y="627664"/>
                  <a:pt x="85631" y="617206"/>
                  <a:pt x="95324" y="610744"/>
                </a:cubicBezTo>
                <a:lnTo>
                  <a:pt x="127098" y="589561"/>
                </a:lnTo>
                <a:lnTo>
                  <a:pt x="137690" y="582500"/>
                </a:lnTo>
                <a:cubicBezTo>
                  <a:pt x="155221" y="556202"/>
                  <a:pt x="132689" y="588501"/>
                  <a:pt x="155343" y="561317"/>
                </a:cubicBezTo>
                <a:cubicBezTo>
                  <a:pt x="172014" y="541312"/>
                  <a:pt x="152207" y="560764"/>
                  <a:pt x="169465" y="536603"/>
                </a:cubicBezTo>
                <a:cubicBezTo>
                  <a:pt x="172367" y="532540"/>
                  <a:pt x="176526" y="529542"/>
                  <a:pt x="180056" y="526012"/>
                </a:cubicBezTo>
                <a:cubicBezTo>
                  <a:pt x="198970" y="488180"/>
                  <a:pt x="172596" y="535668"/>
                  <a:pt x="201239" y="501298"/>
                </a:cubicBezTo>
                <a:cubicBezTo>
                  <a:pt x="203622" y="498439"/>
                  <a:pt x="203106" y="494035"/>
                  <a:pt x="204770" y="490706"/>
                </a:cubicBezTo>
                <a:cubicBezTo>
                  <a:pt x="210654" y="478939"/>
                  <a:pt x="211831" y="480115"/>
                  <a:pt x="222422" y="473054"/>
                </a:cubicBezTo>
                <a:cubicBezTo>
                  <a:pt x="232187" y="443761"/>
                  <a:pt x="215793" y="489843"/>
                  <a:pt x="240075" y="441279"/>
                </a:cubicBezTo>
                <a:cubicBezTo>
                  <a:pt x="256828" y="407772"/>
                  <a:pt x="247882" y="421456"/>
                  <a:pt x="264788" y="398913"/>
                </a:cubicBezTo>
                <a:cubicBezTo>
                  <a:pt x="273219" y="373624"/>
                  <a:pt x="261166" y="402555"/>
                  <a:pt x="278910" y="381261"/>
                </a:cubicBezTo>
                <a:cubicBezTo>
                  <a:pt x="282279" y="377218"/>
                  <a:pt x="282912" y="371422"/>
                  <a:pt x="285971" y="367139"/>
                </a:cubicBezTo>
                <a:cubicBezTo>
                  <a:pt x="288873" y="363076"/>
                  <a:pt x="293366" y="360383"/>
                  <a:pt x="296563" y="356547"/>
                </a:cubicBezTo>
                <a:cubicBezTo>
                  <a:pt x="299279" y="353287"/>
                  <a:pt x="300908" y="349216"/>
                  <a:pt x="303624" y="345956"/>
                </a:cubicBezTo>
                <a:cubicBezTo>
                  <a:pt x="306820" y="342120"/>
                  <a:pt x="310966" y="339155"/>
                  <a:pt x="314215" y="335364"/>
                </a:cubicBezTo>
                <a:cubicBezTo>
                  <a:pt x="318044" y="330896"/>
                  <a:pt x="320871" y="325616"/>
                  <a:pt x="324807" y="321242"/>
                </a:cubicBezTo>
                <a:cubicBezTo>
                  <a:pt x="331487" y="313820"/>
                  <a:pt x="338929" y="307120"/>
                  <a:pt x="345990" y="300059"/>
                </a:cubicBezTo>
                <a:lnTo>
                  <a:pt x="356581" y="289468"/>
                </a:lnTo>
                <a:cubicBezTo>
                  <a:pt x="357758" y="285937"/>
                  <a:pt x="358114" y="282016"/>
                  <a:pt x="360112" y="278876"/>
                </a:cubicBezTo>
                <a:cubicBezTo>
                  <a:pt x="366430" y="268948"/>
                  <a:pt x="381295" y="250632"/>
                  <a:pt x="381295" y="250632"/>
                </a:cubicBezTo>
                <a:cubicBezTo>
                  <a:pt x="389723" y="225346"/>
                  <a:pt x="377674" y="254271"/>
                  <a:pt x="395417" y="232980"/>
                </a:cubicBezTo>
                <a:cubicBezTo>
                  <a:pt x="398786" y="228937"/>
                  <a:pt x="400124" y="223565"/>
                  <a:pt x="402478" y="218858"/>
                </a:cubicBezTo>
                <a:cubicBezTo>
                  <a:pt x="403655" y="214151"/>
                  <a:pt x="404614" y="209384"/>
                  <a:pt x="406008" y="204736"/>
                </a:cubicBezTo>
                <a:cubicBezTo>
                  <a:pt x="418908" y="161735"/>
                  <a:pt x="408457" y="201997"/>
                  <a:pt x="416600" y="169431"/>
                </a:cubicBezTo>
                <a:cubicBezTo>
                  <a:pt x="417777" y="138833"/>
                  <a:pt x="418023" y="108186"/>
                  <a:pt x="420130" y="77638"/>
                </a:cubicBezTo>
                <a:cubicBezTo>
                  <a:pt x="420386" y="73925"/>
                  <a:pt x="424072" y="70745"/>
                  <a:pt x="423661" y="67046"/>
                </a:cubicBezTo>
                <a:cubicBezTo>
                  <a:pt x="422839" y="59649"/>
                  <a:pt x="416600" y="45863"/>
                  <a:pt x="416600" y="45863"/>
                </a:cubicBezTo>
                <a:cubicBezTo>
                  <a:pt x="415423" y="31741"/>
                  <a:pt x="417912" y="16815"/>
                  <a:pt x="413069" y="3497"/>
                </a:cubicBezTo>
                <a:cubicBezTo>
                  <a:pt x="411797" y="0"/>
                  <a:pt x="405384" y="4703"/>
                  <a:pt x="402478" y="7028"/>
                </a:cubicBezTo>
                <a:cubicBezTo>
                  <a:pt x="396748" y="11613"/>
                  <a:pt x="393781" y="21578"/>
                  <a:pt x="391886" y="28211"/>
                </a:cubicBezTo>
                <a:cubicBezTo>
                  <a:pt x="390553" y="32876"/>
                  <a:pt x="391047" y="38296"/>
                  <a:pt x="388356" y="42333"/>
                </a:cubicBezTo>
                <a:cubicBezTo>
                  <a:pt x="386002" y="45864"/>
                  <a:pt x="381295" y="47040"/>
                  <a:pt x="377764" y="49394"/>
                </a:cubicBezTo>
                <a:cubicBezTo>
                  <a:pt x="376631" y="53925"/>
                  <a:pt x="373238" y="69038"/>
                  <a:pt x="370703" y="74107"/>
                </a:cubicBezTo>
                <a:cubicBezTo>
                  <a:pt x="368805" y="77902"/>
                  <a:pt x="365996" y="81168"/>
                  <a:pt x="363642" y="84699"/>
                </a:cubicBezTo>
                <a:cubicBezTo>
                  <a:pt x="362465" y="88229"/>
                  <a:pt x="362743" y="92659"/>
                  <a:pt x="360112" y="95290"/>
                </a:cubicBezTo>
                <a:cubicBezTo>
                  <a:pt x="356391" y="99011"/>
                  <a:pt x="350560" y="99740"/>
                  <a:pt x="345990" y="102351"/>
                </a:cubicBezTo>
                <a:cubicBezTo>
                  <a:pt x="342306" y="104456"/>
                  <a:pt x="339276" y="107689"/>
                  <a:pt x="335398" y="109412"/>
                </a:cubicBezTo>
                <a:cubicBezTo>
                  <a:pt x="328597" y="112435"/>
                  <a:pt x="314215" y="116473"/>
                  <a:pt x="314215" y="116473"/>
                </a:cubicBezTo>
                <a:lnTo>
                  <a:pt x="314215" y="127065"/>
                </a:lnTo>
                <a:close/>
              </a:path>
            </a:pathLst>
          </a:custGeom>
          <a:solidFill>
            <a:srgbClr val="FF5050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 rot="-2137504">
            <a:off x="4557713" y="5918200"/>
            <a:ext cx="130175" cy="731838"/>
          </a:xfrm>
          <a:custGeom>
            <a:avLst/>
            <a:gdLst>
              <a:gd name="T0" fmla="*/ 91034 w 424072"/>
              <a:gd name="T1" fmla="*/ 151514 h 699006"/>
              <a:gd name="T2" fmla="*/ 85615 w 424072"/>
              <a:gd name="T3" fmla="*/ 188478 h 699006"/>
              <a:gd name="T4" fmla="*/ 83448 w 424072"/>
              <a:gd name="T5" fmla="*/ 214352 h 699006"/>
              <a:gd name="T6" fmla="*/ 74778 w 424072"/>
              <a:gd name="T7" fmla="*/ 247619 h 699006"/>
              <a:gd name="T8" fmla="*/ 67192 w 424072"/>
              <a:gd name="T9" fmla="*/ 273494 h 699006"/>
              <a:gd name="T10" fmla="*/ 58522 w 424072"/>
              <a:gd name="T11" fmla="*/ 299367 h 699006"/>
              <a:gd name="T12" fmla="*/ 52020 w 424072"/>
              <a:gd name="T13" fmla="*/ 328938 h 699006"/>
              <a:gd name="T14" fmla="*/ 45517 w 424072"/>
              <a:gd name="T15" fmla="*/ 380687 h 699006"/>
              <a:gd name="T16" fmla="*/ 39015 w 424072"/>
              <a:gd name="T17" fmla="*/ 406561 h 699006"/>
              <a:gd name="T18" fmla="*/ 28177 w 424072"/>
              <a:gd name="T19" fmla="*/ 469398 h 699006"/>
              <a:gd name="T20" fmla="*/ 22759 w 424072"/>
              <a:gd name="T21" fmla="*/ 506362 h 699006"/>
              <a:gd name="T22" fmla="*/ 18424 w 424072"/>
              <a:gd name="T23" fmla="*/ 535932 h 699006"/>
              <a:gd name="T24" fmla="*/ 13005 w 424072"/>
              <a:gd name="T25" fmla="*/ 572897 h 699006"/>
              <a:gd name="T26" fmla="*/ 4335 w 424072"/>
              <a:gd name="T27" fmla="*/ 617252 h 699006"/>
              <a:gd name="T28" fmla="*/ 1084 w 424072"/>
              <a:gd name="T29" fmla="*/ 646823 h 699006"/>
              <a:gd name="T30" fmla="*/ 1084 w 424072"/>
              <a:gd name="T31" fmla="*/ 702267 h 699006"/>
              <a:gd name="T32" fmla="*/ 5419 w 424072"/>
              <a:gd name="T33" fmla="*/ 731838 h 699006"/>
              <a:gd name="T34" fmla="*/ 14089 w 424072"/>
              <a:gd name="T35" fmla="*/ 709660 h 699006"/>
              <a:gd name="T36" fmla="*/ 18424 w 424072"/>
              <a:gd name="T37" fmla="*/ 672697 h 699006"/>
              <a:gd name="T38" fmla="*/ 29261 w 424072"/>
              <a:gd name="T39" fmla="*/ 639430 h 699006"/>
              <a:gd name="T40" fmla="*/ 42266 w 424072"/>
              <a:gd name="T41" fmla="*/ 609860 h 699006"/>
              <a:gd name="T42" fmla="*/ 52020 w 424072"/>
              <a:gd name="T43" fmla="*/ 561807 h 699006"/>
              <a:gd name="T44" fmla="*/ 61773 w 424072"/>
              <a:gd name="T45" fmla="*/ 524844 h 699006"/>
              <a:gd name="T46" fmla="*/ 68276 w 424072"/>
              <a:gd name="T47" fmla="*/ 495273 h 699006"/>
              <a:gd name="T48" fmla="*/ 81280 w 424072"/>
              <a:gd name="T49" fmla="*/ 417650 h 699006"/>
              <a:gd name="T50" fmla="*/ 87783 w 424072"/>
              <a:gd name="T51" fmla="*/ 384383 h 699006"/>
              <a:gd name="T52" fmla="*/ 93202 w 424072"/>
              <a:gd name="T53" fmla="*/ 362205 h 699006"/>
              <a:gd name="T54" fmla="*/ 99704 w 424072"/>
              <a:gd name="T55" fmla="*/ 336331 h 699006"/>
              <a:gd name="T56" fmla="*/ 109458 w 424072"/>
              <a:gd name="T57" fmla="*/ 303064 h 699006"/>
              <a:gd name="T58" fmla="*/ 117044 w 424072"/>
              <a:gd name="T59" fmla="*/ 262404 h 699006"/>
              <a:gd name="T60" fmla="*/ 123546 w 424072"/>
              <a:gd name="T61" fmla="*/ 229138 h 699006"/>
              <a:gd name="T62" fmla="*/ 127881 w 424072"/>
              <a:gd name="T63" fmla="*/ 177389 h 699006"/>
              <a:gd name="T64" fmla="*/ 130049 w 424072"/>
              <a:gd name="T65" fmla="*/ 70195 h 699006"/>
              <a:gd name="T66" fmla="*/ 126797 w 424072"/>
              <a:gd name="T67" fmla="*/ 3661 h 699006"/>
              <a:gd name="T68" fmla="*/ 120295 w 424072"/>
              <a:gd name="T69" fmla="*/ 29536 h 699006"/>
              <a:gd name="T70" fmla="*/ 115960 w 424072"/>
              <a:gd name="T71" fmla="*/ 51714 h 699006"/>
              <a:gd name="T72" fmla="*/ 111625 w 424072"/>
              <a:gd name="T73" fmla="*/ 88677 h 699006"/>
              <a:gd name="T74" fmla="*/ 106207 w 424072"/>
              <a:gd name="T75" fmla="*/ 107158 h 699006"/>
              <a:gd name="T76" fmla="*/ 96453 w 424072"/>
              <a:gd name="T77" fmla="*/ 121944 h 69900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24072"/>
              <a:gd name="T118" fmla="*/ 0 h 699006"/>
              <a:gd name="T119" fmla="*/ 424072 w 424072"/>
              <a:gd name="T120" fmla="*/ 699006 h 69900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24072" h="699006">
                <a:moveTo>
                  <a:pt x="314215" y="127065"/>
                </a:moveTo>
                <a:cubicBezTo>
                  <a:pt x="304801" y="133341"/>
                  <a:pt x="301270" y="133734"/>
                  <a:pt x="296563" y="144717"/>
                </a:cubicBezTo>
                <a:cubicBezTo>
                  <a:pt x="294651" y="149177"/>
                  <a:pt x="295202" y="154499"/>
                  <a:pt x="293032" y="158839"/>
                </a:cubicBezTo>
                <a:cubicBezTo>
                  <a:pt x="289237" y="166429"/>
                  <a:pt x="278910" y="180022"/>
                  <a:pt x="278910" y="180022"/>
                </a:cubicBezTo>
                <a:cubicBezTo>
                  <a:pt x="277733" y="183553"/>
                  <a:pt x="276402" y="187036"/>
                  <a:pt x="275380" y="190614"/>
                </a:cubicBezTo>
                <a:cubicBezTo>
                  <a:pt x="274047" y="195280"/>
                  <a:pt x="274632" y="200761"/>
                  <a:pt x="271849" y="204736"/>
                </a:cubicBezTo>
                <a:cubicBezTo>
                  <a:pt x="266122" y="212917"/>
                  <a:pt x="256205" y="217610"/>
                  <a:pt x="250666" y="225919"/>
                </a:cubicBezTo>
                <a:cubicBezTo>
                  <a:pt x="248312" y="229449"/>
                  <a:pt x="246605" y="233510"/>
                  <a:pt x="243605" y="236510"/>
                </a:cubicBezTo>
                <a:cubicBezTo>
                  <a:pt x="239444" y="240671"/>
                  <a:pt x="233644" y="242941"/>
                  <a:pt x="229483" y="247102"/>
                </a:cubicBezTo>
                <a:cubicBezTo>
                  <a:pt x="225322" y="251263"/>
                  <a:pt x="223290" y="257315"/>
                  <a:pt x="218892" y="261224"/>
                </a:cubicBezTo>
                <a:cubicBezTo>
                  <a:pt x="212549" y="266862"/>
                  <a:pt x="197709" y="275346"/>
                  <a:pt x="197709" y="275346"/>
                </a:cubicBezTo>
                <a:cubicBezTo>
                  <a:pt x="195355" y="278876"/>
                  <a:pt x="192546" y="282142"/>
                  <a:pt x="190648" y="285937"/>
                </a:cubicBezTo>
                <a:cubicBezTo>
                  <a:pt x="184905" y="297423"/>
                  <a:pt x="190174" y="297002"/>
                  <a:pt x="180056" y="307120"/>
                </a:cubicBezTo>
                <a:cubicBezTo>
                  <a:pt x="177056" y="310120"/>
                  <a:pt x="172995" y="311827"/>
                  <a:pt x="169465" y="314181"/>
                </a:cubicBezTo>
                <a:cubicBezTo>
                  <a:pt x="167632" y="321514"/>
                  <a:pt x="162095" y="345190"/>
                  <a:pt x="158873" y="349486"/>
                </a:cubicBezTo>
                <a:cubicBezTo>
                  <a:pt x="155343" y="354193"/>
                  <a:pt x="151702" y="358820"/>
                  <a:pt x="148282" y="363608"/>
                </a:cubicBezTo>
                <a:cubicBezTo>
                  <a:pt x="145816" y="367061"/>
                  <a:pt x="143982" y="370978"/>
                  <a:pt x="141220" y="374200"/>
                </a:cubicBezTo>
                <a:cubicBezTo>
                  <a:pt x="136888" y="379254"/>
                  <a:pt x="131257" y="383124"/>
                  <a:pt x="127098" y="388322"/>
                </a:cubicBezTo>
                <a:cubicBezTo>
                  <a:pt x="98201" y="424443"/>
                  <a:pt x="127855" y="394249"/>
                  <a:pt x="98854" y="437749"/>
                </a:cubicBezTo>
                <a:lnTo>
                  <a:pt x="91793" y="448340"/>
                </a:lnTo>
                <a:cubicBezTo>
                  <a:pt x="85321" y="467759"/>
                  <a:pt x="92152" y="450361"/>
                  <a:pt x="81202" y="469523"/>
                </a:cubicBezTo>
                <a:cubicBezTo>
                  <a:pt x="78591" y="474093"/>
                  <a:pt x="76752" y="479075"/>
                  <a:pt x="74141" y="483645"/>
                </a:cubicBezTo>
                <a:cubicBezTo>
                  <a:pt x="72036" y="487329"/>
                  <a:pt x="68978" y="490442"/>
                  <a:pt x="67080" y="494237"/>
                </a:cubicBezTo>
                <a:cubicBezTo>
                  <a:pt x="64246" y="499905"/>
                  <a:pt x="62023" y="505877"/>
                  <a:pt x="60019" y="511889"/>
                </a:cubicBezTo>
                <a:cubicBezTo>
                  <a:pt x="58484" y="516493"/>
                  <a:pt x="58658" y="521672"/>
                  <a:pt x="56488" y="526012"/>
                </a:cubicBezTo>
                <a:cubicBezTo>
                  <a:pt x="52693" y="533602"/>
                  <a:pt x="47073" y="540134"/>
                  <a:pt x="42366" y="547195"/>
                </a:cubicBezTo>
                <a:lnTo>
                  <a:pt x="21183" y="578969"/>
                </a:lnTo>
                <a:lnTo>
                  <a:pt x="14122" y="589561"/>
                </a:lnTo>
                <a:cubicBezTo>
                  <a:pt x="12945" y="594268"/>
                  <a:pt x="12296" y="599140"/>
                  <a:pt x="10592" y="603683"/>
                </a:cubicBezTo>
                <a:cubicBezTo>
                  <a:pt x="8744" y="608611"/>
                  <a:pt x="5604" y="612968"/>
                  <a:pt x="3531" y="617805"/>
                </a:cubicBezTo>
                <a:cubicBezTo>
                  <a:pt x="2065" y="621225"/>
                  <a:pt x="1177" y="624866"/>
                  <a:pt x="0" y="628396"/>
                </a:cubicBezTo>
                <a:cubicBezTo>
                  <a:pt x="1177" y="642518"/>
                  <a:pt x="2048" y="656669"/>
                  <a:pt x="3531" y="670762"/>
                </a:cubicBezTo>
                <a:cubicBezTo>
                  <a:pt x="4402" y="679038"/>
                  <a:pt x="3339" y="688033"/>
                  <a:pt x="7061" y="695476"/>
                </a:cubicBezTo>
                <a:cubicBezTo>
                  <a:pt x="8725" y="698805"/>
                  <a:pt x="14122" y="697829"/>
                  <a:pt x="17653" y="699006"/>
                </a:cubicBezTo>
                <a:cubicBezTo>
                  <a:pt x="26267" y="696135"/>
                  <a:pt x="31992" y="695259"/>
                  <a:pt x="38836" y="688415"/>
                </a:cubicBezTo>
                <a:cubicBezTo>
                  <a:pt x="41836" y="685415"/>
                  <a:pt x="43543" y="681354"/>
                  <a:pt x="45897" y="677823"/>
                </a:cubicBezTo>
                <a:cubicBezTo>
                  <a:pt x="54174" y="652991"/>
                  <a:pt x="43403" y="683640"/>
                  <a:pt x="56488" y="653110"/>
                </a:cubicBezTo>
                <a:cubicBezTo>
                  <a:pt x="57954" y="649689"/>
                  <a:pt x="57694" y="645424"/>
                  <a:pt x="60019" y="642518"/>
                </a:cubicBezTo>
                <a:cubicBezTo>
                  <a:pt x="62670" y="639205"/>
                  <a:pt x="67456" y="638295"/>
                  <a:pt x="70610" y="635457"/>
                </a:cubicBezTo>
                <a:cubicBezTo>
                  <a:pt x="79269" y="627664"/>
                  <a:pt x="85631" y="617206"/>
                  <a:pt x="95324" y="610744"/>
                </a:cubicBezTo>
                <a:lnTo>
                  <a:pt x="127098" y="589561"/>
                </a:lnTo>
                <a:lnTo>
                  <a:pt x="137690" y="582500"/>
                </a:lnTo>
                <a:cubicBezTo>
                  <a:pt x="155221" y="556202"/>
                  <a:pt x="132689" y="588501"/>
                  <a:pt x="155343" y="561317"/>
                </a:cubicBezTo>
                <a:cubicBezTo>
                  <a:pt x="172014" y="541312"/>
                  <a:pt x="152207" y="560764"/>
                  <a:pt x="169465" y="536603"/>
                </a:cubicBezTo>
                <a:cubicBezTo>
                  <a:pt x="172367" y="532540"/>
                  <a:pt x="176526" y="529542"/>
                  <a:pt x="180056" y="526012"/>
                </a:cubicBezTo>
                <a:cubicBezTo>
                  <a:pt x="198970" y="488180"/>
                  <a:pt x="172596" y="535668"/>
                  <a:pt x="201239" y="501298"/>
                </a:cubicBezTo>
                <a:cubicBezTo>
                  <a:pt x="203622" y="498439"/>
                  <a:pt x="203106" y="494035"/>
                  <a:pt x="204770" y="490706"/>
                </a:cubicBezTo>
                <a:cubicBezTo>
                  <a:pt x="210654" y="478939"/>
                  <a:pt x="211831" y="480115"/>
                  <a:pt x="222422" y="473054"/>
                </a:cubicBezTo>
                <a:cubicBezTo>
                  <a:pt x="232187" y="443761"/>
                  <a:pt x="215793" y="489843"/>
                  <a:pt x="240075" y="441279"/>
                </a:cubicBezTo>
                <a:cubicBezTo>
                  <a:pt x="256828" y="407772"/>
                  <a:pt x="247882" y="421456"/>
                  <a:pt x="264788" y="398913"/>
                </a:cubicBezTo>
                <a:cubicBezTo>
                  <a:pt x="273219" y="373624"/>
                  <a:pt x="261166" y="402555"/>
                  <a:pt x="278910" y="381261"/>
                </a:cubicBezTo>
                <a:cubicBezTo>
                  <a:pt x="282279" y="377218"/>
                  <a:pt x="282912" y="371422"/>
                  <a:pt x="285971" y="367139"/>
                </a:cubicBezTo>
                <a:cubicBezTo>
                  <a:pt x="288873" y="363076"/>
                  <a:pt x="293366" y="360383"/>
                  <a:pt x="296563" y="356547"/>
                </a:cubicBezTo>
                <a:cubicBezTo>
                  <a:pt x="299279" y="353287"/>
                  <a:pt x="300908" y="349216"/>
                  <a:pt x="303624" y="345956"/>
                </a:cubicBezTo>
                <a:cubicBezTo>
                  <a:pt x="306820" y="342120"/>
                  <a:pt x="310966" y="339155"/>
                  <a:pt x="314215" y="335364"/>
                </a:cubicBezTo>
                <a:cubicBezTo>
                  <a:pt x="318044" y="330896"/>
                  <a:pt x="320871" y="325616"/>
                  <a:pt x="324807" y="321242"/>
                </a:cubicBezTo>
                <a:cubicBezTo>
                  <a:pt x="331487" y="313820"/>
                  <a:pt x="338929" y="307120"/>
                  <a:pt x="345990" y="300059"/>
                </a:cubicBezTo>
                <a:lnTo>
                  <a:pt x="356581" y="289468"/>
                </a:lnTo>
                <a:cubicBezTo>
                  <a:pt x="357758" y="285937"/>
                  <a:pt x="358114" y="282016"/>
                  <a:pt x="360112" y="278876"/>
                </a:cubicBezTo>
                <a:cubicBezTo>
                  <a:pt x="366430" y="268948"/>
                  <a:pt x="381295" y="250632"/>
                  <a:pt x="381295" y="250632"/>
                </a:cubicBezTo>
                <a:cubicBezTo>
                  <a:pt x="389723" y="225346"/>
                  <a:pt x="377674" y="254271"/>
                  <a:pt x="395417" y="232980"/>
                </a:cubicBezTo>
                <a:cubicBezTo>
                  <a:pt x="398786" y="228937"/>
                  <a:pt x="400124" y="223565"/>
                  <a:pt x="402478" y="218858"/>
                </a:cubicBezTo>
                <a:cubicBezTo>
                  <a:pt x="403655" y="214151"/>
                  <a:pt x="404614" y="209384"/>
                  <a:pt x="406008" y="204736"/>
                </a:cubicBezTo>
                <a:cubicBezTo>
                  <a:pt x="418908" y="161735"/>
                  <a:pt x="408457" y="201997"/>
                  <a:pt x="416600" y="169431"/>
                </a:cubicBezTo>
                <a:cubicBezTo>
                  <a:pt x="417777" y="138833"/>
                  <a:pt x="418023" y="108186"/>
                  <a:pt x="420130" y="77638"/>
                </a:cubicBezTo>
                <a:cubicBezTo>
                  <a:pt x="420386" y="73925"/>
                  <a:pt x="424072" y="70745"/>
                  <a:pt x="423661" y="67046"/>
                </a:cubicBezTo>
                <a:cubicBezTo>
                  <a:pt x="422839" y="59649"/>
                  <a:pt x="416600" y="45863"/>
                  <a:pt x="416600" y="45863"/>
                </a:cubicBezTo>
                <a:cubicBezTo>
                  <a:pt x="415423" y="31741"/>
                  <a:pt x="417912" y="16815"/>
                  <a:pt x="413069" y="3497"/>
                </a:cubicBezTo>
                <a:cubicBezTo>
                  <a:pt x="411797" y="0"/>
                  <a:pt x="405384" y="4703"/>
                  <a:pt x="402478" y="7028"/>
                </a:cubicBezTo>
                <a:cubicBezTo>
                  <a:pt x="396748" y="11613"/>
                  <a:pt x="393781" y="21578"/>
                  <a:pt x="391886" y="28211"/>
                </a:cubicBezTo>
                <a:cubicBezTo>
                  <a:pt x="390553" y="32876"/>
                  <a:pt x="391047" y="38296"/>
                  <a:pt x="388356" y="42333"/>
                </a:cubicBezTo>
                <a:cubicBezTo>
                  <a:pt x="386002" y="45864"/>
                  <a:pt x="381295" y="47040"/>
                  <a:pt x="377764" y="49394"/>
                </a:cubicBezTo>
                <a:cubicBezTo>
                  <a:pt x="376631" y="53925"/>
                  <a:pt x="373238" y="69038"/>
                  <a:pt x="370703" y="74107"/>
                </a:cubicBezTo>
                <a:cubicBezTo>
                  <a:pt x="368805" y="77902"/>
                  <a:pt x="365996" y="81168"/>
                  <a:pt x="363642" y="84699"/>
                </a:cubicBezTo>
                <a:cubicBezTo>
                  <a:pt x="362465" y="88229"/>
                  <a:pt x="362743" y="92659"/>
                  <a:pt x="360112" y="95290"/>
                </a:cubicBezTo>
                <a:cubicBezTo>
                  <a:pt x="356391" y="99011"/>
                  <a:pt x="350560" y="99740"/>
                  <a:pt x="345990" y="102351"/>
                </a:cubicBezTo>
                <a:cubicBezTo>
                  <a:pt x="342306" y="104456"/>
                  <a:pt x="339276" y="107689"/>
                  <a:pt x="335398" y="109412"/>
                </a:cubicBezTo>
                <a:cubicBezTo>
                  <a:pt x="328597" y="112435"/>
                  <a:pt x="314215" y="116473"/>
                  <a:pt x="314215" y="116473"/>
                </a:cubicBezTo>
                <a:lnTo>
                  <a:pt x="314215" y="127065"/>
                </a:lnTo>
                <a:close/>
              </a:path>
            </a:pathLst>
          </a:custGeom>
          <a:solidFill>
            <a:srgbClr val="FF5050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0454" grpId="0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"/>
          <p:cNvSpPr>
            <a:spLocks noChangeArrowheads="1"/>
          </p:cNvSpPr>
          <p:nvPr/>
        </p:nvSpPr>
        <p:spPr bwMode="auto">
          <a:xfrm>
            <a:off x="0" y="10953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400" b="1">
                <a:latin typeface="Arial" charset="0"/>
              </a:rPr>
              <a:t>2.</a:t>
            </a:r>
            <a:r>
              <a:rPr lang="ru-RU" sz="2400">
                <a:latin typeface="Arial Black" pitchFamily="34" charset="0"/>
              </a:rPr>
              <a:t> Интрузивные массивы пассивного внедрения </a:t>
            </a:r>
          </a:p>
        </p:txBody>
      </p:sp>
      <p:sp>
        <p:nvSpPr>
          <p:cNvPr id="12291" name="Text Box 25"/>
          <p:cNvSpPr txBox="1">
            <a:spLocks noChangeArrowheads="1"/>
          </p:cNvSpPr>
          <p:nvPr/>
        </p:nvSpPr>
        <p:spPr bwMode="auto">
          <a:xfrm>
            <a:off x="5292725" y="1104900"/>
            <a:ext cx="3851275" cy="42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  <a:tabLst>
                <a:tab pos="177800" algn="l"/>
              </a:tabLst>
            </a:pPr>
            <a:r>
              <a:rPr lang="ru-RU"/>
              <a:t>– четкие интрузивные контакты, </a:t>
            </a:r>
            <a:r>
              <a:rPr lang="en-US"/>
              <a:t>	</a:t>
            </a:r>
            <a:r>
              <a:rPr lang="ru-RU"/>
              <a:t>резко секущие по отношению к </a:t>
            </a:r>
            <a:r>
              <a:rPr lang="en-US"/>
              <a:t>	</a:t>
            </a:r>
            <a:r>
              <a:rPr lang="ru-RU"/>
              <a:t>структуре вмещающих толщ;</a:t>
            </a:r>
          </a:p>
          <a:p>
            <a:pPr>
              <a:lnSpc>
                <a:spcPct val="80000"/>
              </a:lnSpc>
              <a:spcBef>
                <a:spcPct val="25000"/>
              </a:spcBef>
              <a:tabLst>
                <a:tab pos="177800" algn="l"/>
              </a:tabLst>
            </a:pPr>
            <a:r>
              <a:rPr lang="ru-RU"/>
              <a:t>– отчетливые зоны </a:t>
            </a:r>
            <a:r>
              <a:rPr lang="en-US"/>
              <a:t>	</a:t>
            </a:r>
            <a:r>
              <a:rPr lang="ru-RU"/>
              <a:t>экзоконтактовых </a:t>
            </a:r>
          </a:p>
          <a:p>
            <a:pPr>
              <a:lnSpc>
                <a:spcPct val="80000"/>
              </a:lnSpc>
              <a:tabLst>
                <a:tab pos="177800" algn="l"/>
              </a:tabLst>
            </a:pPr>
            <a:r>
              <a:rPr lang="ru-RU"/>
              <a:t>	изменений (роговики, скарны);</a:t>
            </a:r>
          </a:p>
          <a:p>
            <a:pPr>
              <a:lnSpc>
                <a:spcPct val="80000"/>
              </a:lnSpc>
              <a:spcBef>
                <a:spcPct val="25000"/>
              </a:spcBef>
              <a:tabLst>
                <a:tab pos="177800" algn="l"/>
              </a:tabLst>
            </a:pPr>
            <a:r>
              <a:rPr lang="ru-RU"/>
              <a:t>– отчетливые зоны эндоконтактов  	(мелкозернистые оторочки, 	зоны закалки);</a:t>
            </a:r>
          </a:p>
          <a:p>
            <a:pPr>
              <a:lnSpc>
                <a:spcPct val="80000"/>
              </a:lnSpc>
              <a:spcBef>
                <a:spcPct val="25000"/>
              </a:spcBef>
              <a:tabLst>
                <a:tab pos="177800" algn="l"/>
              </a:tabLst>
            </a:pPr>
            <a:r>
              <a:rPr lang="ru-RU"/>
              <a:t>– выраженная прототектоника;</a:t>
            </a:r>
          </a:p>
          <a:p>
            <a:pPr>
              <a:lnSpc>
                <a:spcPct val="80000"/>
              </a:lnSpc>
              <a:spcBef>
                <a:spcPct val="25000"/>
              </a:spcBef>
              <a:tabLst>
                <a:tab pos="177800" algn="l"/>
              </a:tabLst>
            </a:pPr>
            <a:r>
              <a:rPr lang="ru-RU"/>
              <a:t>– обычно штокообразная морфология;</a:t>
            </a:r>
          </a:p>
          <a:p>
            <a:pPr>
              <a:lnSpc>
                <a:spcPct val="80000"/>
              </a:lnSpc>
              <a:spcBef>
                <a:spcPct val="25000"/>
              </a:spcBef>
              <a:tabLst>
                <a:tab pos="177800" algn="l"/>
              </a:tabLst>
            </a:pPr>
            <a:r>
              <a:rPr lang="ru-RU"/>
              <a:t>– часто приуроченность </a:t>
            </a:r>
          </a:p>
          <a:p>
            <a:pPr>
              <a:lnSpc>
                <a:spcPct val="80000"/>
              </a:lnSpc>
              <a:tabLst>
                <a:tab pos="177800" algn="l"/>
              </a:tabLst>
            </a:pPr>
            <a:r>
              <a:rPr lang="ru-RU"/>
              <a:t>	к палеокальдерам</a:t>
            </a:r>
          </a:p>
        </p:txBody>
      </p:sp>
      <p:pic>
        <p:nvPicPr>
          <p:cNvPr id="12292" name="Picture 27" descr="Массив в Новой Шотландии"/>
          <p:cNvPicPr>
            <a:picLocks noChangeAspect="1" noChangeArrowheads="1"/>
          </p:cNvPicPr>
          <p:nvPr/>
        </p:nvPicPr>
        <p:blipFill>
          <a:blip r:embed="rId3" cstate="print">
            <a:lum bright="-38000" contrast="54000"/>
          </a:blip>
          <a:srcRect/>
          <a:stretch>
            <a:fillRect/>
          </a:stretch>
        </p:blipFill>
        <p:spPr bwMode="auto">
          <a:xfrm>
            <a:off x="71438" y="1103313"/>
            <a:ext cx="5148262" cy="4918075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293" name="Text Box 28"/>
          <p:cNvSpPr txBox="1">
            <a:spLocks noChangeArrowheads="1"/>
          </p:cNvSpPr>
          <p:nvPr/>
        </p:nvSpPr>
        <p:spPr bwMode="auto">
          <a:xfrm>
            <a:off x="2844800" y="5661025"/>
            <a:ext cx="3240088" cy="687388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/>
              <a:t>Девонский гранитный батолит. </a:t>
            </a:r>
          </a:p>
          <a:p>
            <a:pPr>
              <a:lnSpc>
                <a:spcPct val="80000"/>
              </a:lnSpc>
            </a:pPr>
            <a:r>
              <a:rPr lang="ru-RU" sz="1600" b="1"/>
              <a:t>Новая Шотландия (по Баддингтону, из Р.М. Слободского, 1971)</a:t>
            </a:r>
          </a:p>
        </p:txBody>
      </p:sp>
      <p:sp>
        <p:nvSpPr>
          <p:cNvPr id="12294" name="Rectangle 30"/>
          <p:cNvSpPr>
            <a:spLocks noChangeArrowheads="1"/>
          </p:cNvSpPr>
          <p:nvPr/>
        </p:nvSpPr>
        <p:spPr bwMode="auto">
          <a:xfrm>
            <a:off x="3963988" y="476250"/>
            <a:ext cx="51800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b="1"/>
              <a:t>Признаки массивов пассивного внедрения</a:t>
            </a:r>
            <a:r>
              <a:rPr lang="ru-RU"/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Саяк ли вост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17513"/>
            <a:ext cx="90741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539750" y="115888"/>
            <a:ext cx="2881313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/>
              <a:t>Гранитный массив Восточный Саяк. Центральный Казахстан</a:t>
            </a:r>
          </a:p>
        </p:txBody>
      </p:sp>
      <p:sp>
        <p:nvSpPr>
          <p:cNvPr id="13316" name="Text Box 14"/>
          <p:cNvSpPr txBox="1">
            <a:spLocks noChangeArrowheads="1"/>
          </p:cNvSpPr>
          <p:nvPr/>
        </p:nvSpPr>
        <p:spPr bwMode="auto">
          <a:xfrm>
            <a:off x="34925" y="5229225"/>
            <a:ext cx="849788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tabLst>
                <a:tab pos="177800" algn="l"/>
              </a:tabLst>
            </a:pPr>
            <a:r>
              <a:rPr lang="ru-RU"/>
              <a:t>– четкие интрузивные контакты, резко секущие по отношению к структуре вмещающих толщ;</a:t>
            </a:r>
          </a:p>
          <a:p>
            <a:pPr>
              <a:lnSpc>
                <a:spcPct val="80000"/>
              </a:lnSpc>
              <a:tabLst>
                <a:tab pos="177800" algn="l"/>
              </a:tabLst>
            </a:pPr>
            <a:r>
              <a:rPr lang="ru-RU"/>
              <a:t>– отчетливые зоны экзоконтактовых изменений (роговики, скарны);</a:t>
            </a:r>
          </a:p>
          <a:p>
            <a:pPr>
              <a:lnSpc>
                <a:spcPct val="80000"/>
              </a:lnSpc>
              <a:tabLst>
                <a:tab pos="177800" algn="l"/>
              </a:tabLst>
            </a:pPr>
            <a:r>
              <a:rPr lang="ru-RU"/>
              <a:t>– отчетливые зоны эндоконтактов (мелкозернистые оторочки, зоны закалки);</a:t>
            </a:r>
          </a:p>
          <a:p>
            <a:pPr>
              <a:lnSpc>
                <a:spcPct val="80000"/>
              </a:lnSpc>
              <a:tabLst>
                <a:tab pos="177800" algn="l"/>
              </a:tabLst>
            </a:pPr>
            <a:r>
              <a:rPr lang="ru-RU"/>
              <a:t>– выраженная прототектоника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очки">
  <a:themeElements>
    <a:clrScheme name="Точки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Точ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Точки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22942</TotalTime>
  <Words>2305</Words>
  <Application>Microsoft Office PowerPoint</Application>
  <PresentationFormat>Экран (4:3)</PresentationFormat>
  <Paragraphs>372</Paragraphs>
  <Slides>40</Slides>
  <Notes>32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Arial Black</vt:lpstr>
      <vt:lpstr>Arial Narrow</vt:lpstr>
      <vt:lpstr>Impact</vt:lpstr>
      <vt:lpstr>Symbol</vt:lpstr>
      <vt:lpstr>Wingdings</vt:lpstr>
      <vt:lpstr>Точки</vt:lpstr>
      <vt:lpstr>CorelDRAW</vt:lpstr>
      <vt:lpstr>Структурная геология и геологическое картирование  Лекция № 17    «Строение плутонических комплексов»   Часть 2 </vt:lpstr>
      <vt:lpstr>Основные группы магматических массивов</vt:lpstr>
      <vt:lpstr>Механизмы формирования аллохтонных магматических массивов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Кинематическая модель формирования  Неплюевского массива</vt:lpstr>
      <vt:lpstr>Схема строения и кинематическая модель формирования Джангельдинского массива  (Центральный Казахстан)</vt:lpstr>
      <vt:lpstr>Схема строения и кинематическая модель формирования массивов  Каменской группы  (Южный Урал) </vt:lpstr>
      <vt:lpstr>Схема строения района гранитных массивов Сарытау (1) и Кызылтау (2) (Казахстан)</vt:lpstr>
      <vt:lpstr>Схема формирования  СМД углового раскрытия</vt:lpstr>
      <vt:lpstr>Схема геологического строения  Бесшокинского массива (Казахстан)</vt:lpstr>
      <vt:lpstr>1.Типы СМД по соотношению длин сторон</vt:lpstr>
      <vt:lpstr>Типы СМД по характеру зональности</vt:lpstr>
      <vt:lpstr>Морфологическая классификация сдвиговых магматических дуплексов </vt:lpstr>
      <vt:lpstr>Презентация PowerPoint</vt:lpstr>
      <vt:lpstr>Проблема пространства и способов перемещения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относительного возраста  интрузивных массивов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Несколько вопросов напоследок</vt:lpstr>
    </vt:vector>
  </TitlesOfParts>
  <Company>Геологический факультет МГУ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Структурная геология и геологическое картирование  Лекция № 1 "Введение.  Геологическая карта"</dc:title>
  <dc:creator>А.В. Тевелев</dc:creator>
  <cp:lastModifiedBy>Александр Тевелев</cp:lastModifiedBy>
  <cp:revision>254</cp:revision>
  <cp:lastPrinted>1601-01-01T00:00:00Z</cp:lastPrinted>
  <dcterms:created xsi:type="dcterms:W3CDTF">2007-02-12T19:08:21Z</dcterms:created>
  <dcterms:modified xsi:type="dcterms:W3CDTF">2021-01-13T16:27:37Z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