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45"/>
  </p:notesMasterIdLst>
  <p:handoutMasterIdLst>
    <p:handoutMasterId r:id="rId46"/>
  </p:handoutMasterIdLst>
  <p:sldIdLst>
    <p:sldId id="256" r:id="rId2"/>
    <p:sldId id="474" r:id="rId3"/>
    <p:sldId id="502" r:id="rId4"/>
    <p:sldId id="498" r:id="rId5"/>
    <p:sldId id="475" r:id="rId6"/>
    <p:sldId id="483" r:id="rId7"/>
    <p:sldId id="480" r:id="rId8"/>
    <p:sldId id="499" r:id="rId9"/>
    <p:sldId id="481" r:id="rId10"/>
    <p:sldId id="479" r:id="rId11"/>
    <p:sldId id="507" r:id="rId12"/>
    <p:sldId id="510" r:id="rId13"/>
    <p:sldId id="512" r:id="rId14"/>
    <p:sldId id="511" r:id="rId15"/>
    <p:sldId id="508" r:id="rId16"/>
    <p:sldId id="485" r:id="rId17"/>
    <p:sldId id="509" r:id="rId18"/>
    <p:sldId id="482" r:id="rId19"/>
    <p:sldId id="518" r:id="rId20"/>
    <p:sldId id="506" r:id="rId21"/>
    <p:sldId id="487" r:id="rId22"/>
    <p:sldId id="514" r:id="rId23"/>
    <p:sldId id="497" r:id="rId24"/>
    <p:sldId id="476" r:id="rId25"/>
    <p:sldId id="495" r:id="rId26"/>
    <p:sldId id="505" r:id="rId27"/>
    <p:sldId id="515" r:id="rId28"/>
    <p:sldId id="496" r:id="rId29"/>
    <p:sldId id="513" r:id="rId30"/>
    <p:sldId id="516" r:id="rId31"/>
    <p:sldId id="477" r:id="rId32"/>
    <p:sldId id="503" r:id="rId33"/>
    <p:sldId id="478" r:id="rId34"/>
    <p:sldId id="490" r:id="rId35"/>
    <p:sldId id="489" r:id="rId36"/>
    <p:sldId id="491" r:id="rId37"/>
    <p:sldId id="492" r:id="rId38"/>
    <p:sldId id="493" r:id="rId39"/>
    <p:sldId id="494" r:id="rId40"/>
    <p:sldId id="504" r:id="rId41"/>
    <p:sldId id="500" r:id="rId42"/>
    <p:sldId id="501" r:id="rId43"/>
    <p:sldId id="517" r:id="rId44"/>
  </p:sldIdLst>
  <p:sldSz cx="9144000" cy="6858000" type="screen4x3"/>
  <p:notesSz cx="6858000" cy="91440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2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2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2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2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9CC00"/>
    <a:srgbClr val="006600"/>
    <a:srgbClr val="FF0000"/>
    <a:srgbClr val="00FFFF"/>
    <a:srgbClr val="00CCFF"/>
    <a:srgbClr val="33CCFF"/>
    <a:srgbClr val="66CCFF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64" autoAdjust="0"/>
    <p:restoredTop sz="94636" autoAdjust="0"/>
  </p:normalViewPr>
  <p:slideViewPr>
    <p:cSldViewPr snapToGrid="0">
      <p:cViewPr varScale="1">
        <p:scale>
          <a:sx n="86" d="100"/>
          <a:sy n="86" d="100"/>
        </p:scale>
        <p:origin x="84" y="198"/>
      </p:cViewPr>
      <p:guideLst>
        <p:guide orient="horz" pos="4319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49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49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49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C66998B9-4022-47A1-8B96-BF0728D966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1143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74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74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874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74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5C0095D7-DA04-4A1A-98BF-9B2494C3EF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1217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4CED5C-AB2F-48E5-80FE-F350A4DBE294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372994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27E78C-6A33-4573-A71B-D302F6E85588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60043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EF4959-0F84-4B30-922F-35077EDFB523}" type="slidenum">
              <a:rPr lang="ru-RU" smtClean="0"/>
              <a:pPr/>
              <a:t>11</a:t>
            </a:fld>
            <a:endParaRPr lang="ru-RU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485733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D16A1B-48F2-4104-A47D-E61B69BBC9DB}" type="slidenum">
              <a:rPr lang="ru-RU" smtClean="0"/>
              <a:pPr/>
              <a:t>12</a:t>
            </a:fld>
            <a:endParaRPr lang="ru-RU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41285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5AB7BC-0AD1-415B-AFF6-1D38A01B3116}" type="slidenum">
              <a:rPr lang="ru-RU" smtClean="0"/>
              <a:pPr/>
              <a:t>14</a:t>
            </a:fld>
            <a:endParaRPr lang="ru-RU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2131250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0BC7D1-B2BD-45D7-B65E-254158045ED7}" type="slidenum">
              <a:rPr lang="ru-RU" smtClean="0"/>
              <a:pPr/>
              <a:t>15</a:t>
            </a:fld>
            <a:endParaRPr lang="ru-RU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457852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034941-3830-472C-919A-FE9E16E075C2}" type="slidenum">
              <a:rPr lang="ru-RU" smtClean="0"/>
              <a:pPr/>
              <a:t>16</a:t>
            </a:fld>
            <a:endParaRPr lang="ru-RU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04602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0D803A-3631-4C2E-9A04-CC8B03BCC13D}" type="slidenum">
              <a:rPr lang="ru-RU" smtClean="0"/>
              <a:pPr/>
              <a:t>17</a:t>
            </a:fld>
            <a:endParaRPr lang="ru-RU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3512026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FAB0C7-4604-4E2C-9C7F-E359CB053F9B}" type="slidenum">
              <a:rPr lang="ru-RU" smtClean="0"/>
              <a:pPr/>
              <a:t>18</a:t>
            </a:fld>
            <a:endParaRPr lang="ru-RU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0056073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FAB0C7-4604-4E2C-9C7F-E359CB053F9B}" type="slidenum">
              <a:rPr lang="ru-RU" smtClean="0"/>
              <a:pPr/>
              <a:t>19</a:t>
            </a:fld>
            <a:endParaRPr lang="ru-RU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686921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D76AB1-755F-4585-831D-4D4C76DA26FD}" type="slidenum">
              <a:rPr lang="ru-RU" smtClean="0"/>
              <a:pPr/>
              <a:t>21</a:t>
            </a:fld>
            <a:endParaRPr lang="ru-RU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836862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2A1FDA-B034-4606-9414-56F5B3336486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465110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1B9333-AB85-4989-AF79-160648AFE3DE}" type="slidenum">
              <a:rPr lang="ru-RU" smtClean="0"/>
              <a:pPr/>
              <a:t>22</a:t>
            </a:fld>
            <a:endParaRPr lang="ru-RU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895423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916647-0804-4E0B-A14C-8DD668153EBC}" type="slidenum">
              <a:rPr lang="ru-RU" smtClean="0"/>
              <a:pPr/>
              <a:t>23</a:t>
            </a:fld>
            <a:endParaRPr lang="ru-RU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0602139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3B0A9C-C36C-4A3C-9E69-577866F9F630}" type="slidenum">
              <a:rPr lang="ru-RU" smtClean="0"/>
              <a:pPr/>
              <a:t>24</a:t>
            </a:fld>
            <a:endParaRPr lang="ru-RU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090751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46B393-1372-4816-BEDF-FFBA07F5D63A}" type="slidenum">
              <a:rPr lang="ru-RU" smtClean="0"/>
              <a:pPr/>
              <a:t>25</a:t>
            </a:fld>
            <a:endParaRPr lang="ru-RU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922448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3EBA79-47A4-40B6-93B7-599BE9E2D66A}" type="slidenum">
              <a:rPr lang="ru-RU" smtClean="0"/>
              <a:pPr/>
              <a:t>26</a:t>
            </a:fld>
            <a:endParaRPr lang="ru-RU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1484927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9B260B-5292-46A2-8C43-E17DF53001BF}" type="slidenum">
              <a:rPr lang="ru-RU" smtClean="0"/>
              <a:pPr/>
              <a:t>27</a:t>
            </a:fld>
            <a:endParaRPr lang="ru-RU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0110486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E2E7AC-93B7-45AA-84CC-340C79A8B3ED}" type="slidenum">
              <a:rPr lang="ru-RU" smtClean="0"/>
              <a:pPr/>
              <a:t>28</a:t>
            </a:fld>
            <a:endParaRPr lang="ru-RU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74885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005A5A-C0E4-4907-9199-7D9A31C3B4B0}" type="slidenum">
              <a:rPr lang="ru-RU" smtClean="0"/>
              <a:pPr/>
              <a:t>31</a:t>
            </a:fld>
            <a:endParaRPr lang="ru-RU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2796844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16720F-1D74-4537-945F-8D1AE49FCF84}" type="slidenum">
              <a:rPr lang="ru-RU" smtClean="0"/>
              <a:pPr/>
              <a:t>32</a:t>
            </a:fld>
            <a:endParaRPr lang="ru-RU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381435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F22164-D975-437D-9DEA-22BA48ABFB7C}" type="slidenum">
              <a:rPr lang="ru-RU" smtClean="0"/>
              <a:pPr/>
              <a:t>33</a:t>
            </a:fld>
            <a:endParaRPr lang="ru-RU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12166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C0A48B-FD2F-4F79-BD15-5A7C99473EC3}" type="slidenum">
              <a:rPr lang="ru-RU" smtClean="0"/>
              <a:pPr/>
              <a:t>3</a:t>
            </a:fld>
            <a:endParaRPr lang="ru-RU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595186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B0050A-6F8F-4B8B-BB1D-A167EB91E5E5}" type="slidenum">
              <a:rPr lang="ru-RU" smtClean="0"/>
              <a:pPr/>
              <a:t>34</a:t>
            </a:fld>
            <a:endParaRPr lang="ru-RU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582214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FA10E7-9FC3-4000-B1A0-F654B089F3AF}" type="slidenum">
              <a:rPr lang="ru-RU" smtClean="0"/>
              <a:pPr/>
              <a:t>35</a:t>
            </a:fld>
            <a:endParaRPr lang="ru-RU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20170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5C4474-B558-40AC-867D-9A858D3D19E5}" type="slidenum">
              <a:rPr lang="ru-RU" smtClean="0"/>
              <a:pPr/>
              <a:t>36</a:t>
            </a:fld>
            <a:endParaRPr lang="ru-RU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610764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68ABAE-5281-4D48-B861-BCF225118F13}" type="slidenum">
              <a:rPr lang="ru-RU" smtClean="0"/>
              <a:pPr/>
              <a:t>37</a:t>
            </a:fld>
            <a:endParaRPr lang="ru-RU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949212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15F078-6D9B-4390-A376-655F5725BC47}" type="slidenum">
              <a:rPr lang="ru-RU" smtClean="0"/>
              <a:pPr/>
              <a:t>38</a:t>
            </a:fld>
            <a:endParaRPr lang="ru-RU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581838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CCD87D-361A-40BA-87D9-34E2CB38461F}" type="slidenum">
              <a:rPr lang="ru-RU" smtClean="0"/>
              <a:pPr/>
              <a:t>39</a:t>
            </a:fld>
            <a:endParaRPr lang="ru-RU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857962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9B7183-69AF-41FE-B530-3E0685B151C6}" type="slidenum">
              <a:rPr lang="ru-RU" smtClean="0"/>
              <a:pPr/>
              <a:t>41</a:t>
            </a:fld>
            <a:endParaRPr lang="ru-RU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487030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535ACF-B1AC-4B23-8DF5-3114B1A5174D}" type="slidenum">
              <a:rPr lang="ru-RU" smtClean="0"/>
              <a:pPr/>
              <a:t>42</a:t>
            </a:fld>
            <a:endParaRPr lang="ru-RU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50027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48ACD5-D0EA-4022-832C-EE0AF3EBC80F}" type="slidenum">
              <a:rPr lang="ru-RU" smtClean="0"/>
              <a:pPr/>
              <a:t>4</a:t>
            </a:fld>
            <a:endParaRPr lang="ru-RU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169876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B736BB-298F-49C2-9CD6-825C0DF985CD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197631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4759F3-D508-461A-A64E-8969B0A3AF81}" type="slidenum">
              <a:rPr lang="ru-RU" smtClean="0"/>
              <a:pPr/>
              <a:t>6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042936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FB396D-80FA-4B9D-8F1A-9F8F69C0B0FE}" type="slidenum">
              <a:rPr lang="ru-RU" smtClean="0"/>
              <a:pPr/>
              <a:t>7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64847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EE1582-F9DB-432D-B323-D3DF9B395366}" type="slidenum">
              <a:rPr lang="ru-RU" smtClean="0"/>
              <a:pPr/>
              <a:t>8</a:t>
            </a:fld>
            <a:endParaRPr lang="ru-RU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229856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DE6F6D-9543-4A81-AEA1-6536096C798F}" type="slidenum">
              <a:rPr lang="ru-RU" smtClean="0"/>
              <a:pPr/>
              <a:t>9</a:t>
            </a:fld>
            <a:endParaRPr lang="ru-RU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15209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latin typeface="Arial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latin typeface="Arial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latin typeface="Arial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latin typeface="Arial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latin typeface="Arial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latin typeface="Arial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latin typeface="Arial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latin typeface="Arial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latin typeface="Arial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latin typeface="Arial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latin typeface="Arial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4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ru-RU" sz="1800" b="0">
                <a:latin typeface="Arial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71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ru-RU" sz="1800" b="0">
                <a:latin typeface="Arial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 b="0">
                <a:latin typeface="Arial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 b="0">
                <a:latin typeface="Arial" charset="0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 b="0">
                <a:latin typeface="Arial" charset="0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 b="0">
                <a:latin typeface="Arial" charset="0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 b="0">
                <a:latin typeface="Arial" charset="0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 b="0">
                <a:latin typeface="Arial" charset="0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latin typeface="Arial" charset="0"/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 b="0">
                <a:latin typeface="Arial" charset="0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 b="0">
                <a:latin typeface="Arial" charset="0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 b="0">
                <a:latin typeface="Arial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 b="0">
                <a:latin typeface="Arial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latin typeface="Arial" charset="0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latin typeface="Arial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latin typeface="Arial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latin typeface="Arial" charset="0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latin typeface="Arial" charset="0"/>
              </a:endParaRPr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60986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0987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5D0F0-9974-4988-8044-1FA5ECDFAB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B76C0-60E3-45A3-8C8F-FB0A68EB12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2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AD719-E3F8-4A41-87C5-9D905D5384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2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AAB4D-03DB-42D3-B4E3-F7EAB02470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2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59CB7-E6A5-4965-BE12-B27515EB64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2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C038A-26DA-46EF-B15D-9A3926E4D7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2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97BB1-3BA6-4AE3-9B49-400C415024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2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2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782A8-0BA1-4631-A9F0-4E9E82F924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2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19B83-DF64-4982-9B9B-E02D606E7A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2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2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FC287-8C1A-4AAB-B07E-C3A196992A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2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22794-2B90-458D-A879-8AADF7A76B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2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159747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48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49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0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1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2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3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4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5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6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7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8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9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0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1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2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3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4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5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6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7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8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9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0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1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2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3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4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5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6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7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8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9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80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81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82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83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84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85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86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87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88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89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90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91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92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93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94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95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96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97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98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99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00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01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02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03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04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05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06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07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08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09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10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11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12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13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14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15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16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17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18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19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20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21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22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23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24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25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26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27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28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29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30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31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32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33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34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35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36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37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38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39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40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41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42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43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44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45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46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47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48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49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50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51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52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53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54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55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56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57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58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59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60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61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62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63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64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65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66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67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68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69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70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71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72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73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74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75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76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77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78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79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80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81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82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83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84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85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86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87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88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89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90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91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92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93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94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95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96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97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98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99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00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01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02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03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04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05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06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07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08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09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10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11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12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13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14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15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16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17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18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19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20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21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22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23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24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25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26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27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28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29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30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31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32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33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34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35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36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37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38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39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40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41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42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43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44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45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46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47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48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49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50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51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52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53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54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55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56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57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58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59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60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61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59962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9E2579BE-DD5E-40C7-A4E6-8CD34674C8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9964" name="Rectangle 22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9965" name="Rectangle 22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9966" name="Rectangle 2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59969" name="Rectangle 22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6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9144000" cy="50006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  <a:spcAft>
                <a:spcPct val="100000"/>
              </a:spcAft>
              <a:defRPr/>
            </a:pPr>
            <a:r>
              <a:rPr lang="ru-RU" sz="4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Структурная геология и геологическое картирование</a:t>
            </a: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Лекция № 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18</a:t>
            </a: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4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«Структура метаморфических комплексов</a:t>
            </a:r>
            <a:r>
              <a:rPr lang="ru-RU" sz="4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»</a:t>
            </a: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450" name="Rectangle 2"/>
          <p:cNvSpPr>
            <a:spLocks noGrp="1" noChangeArrowheads="1"/>
          </p:cNvSpPr>
          <p:nvPr>
            <p:ph type="title"/>
          </p:nvPr>
        </p:nvSpPr>
        <p:spPr>
          <a:xfrm>
            <a:off x="5451475" y="33338"/>
            <a:ext cx="3692525" cy="814387"/>
          </a:xfrm>
        </p:spPr>
        <p:txBody>
          <a:bodyPr tIns="10800" bIns="10800">
            <a:spAutoFit/>
          </a:bodyPr>
          <a:lstStyle/>
          <a:p>
            <a:pPr algn="r" eaLnBrk="1" hangingPunct="1">
              <a:defRPr/>
            </a:pPr>
            <a:r>
              <a:rPr lang="ru-RU" sz="2400" b="1" smtClean="0">
                <a:solidFill>
                  <a:srgbClr val="000000"/>
                </a:solidFill>
                <a:effectLst/>
              </a:rPr>
              <a:t>Метаморфическая линейность</a:t>
            </a:r>
            <a:r>
              <a:rPr lang="ru-RU" sz="2800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</p:txBody>
      </p:sp>
      <p:pic>
        <p:nvPicPr>
          <p:cNvPr id="12291" name="Picture 4" descr="Линейность в сланцах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5432425" cy="40735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4549775" y="1017588"/>
            <a:ext cx="3543300" cy="620712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Линейность, выраженная расположением удлиненных кристаллов ставролита в сланце. Ю. Урал</a:t>
            </a:r>
          </a:p>
        </p:txBody>
      </p:sp>
      <p:pic>
        <p:nvPicPr>
          <p:cNvPr id="12293" name="Picture 9" descr="тектониты XXXVI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805238" y="2854325"/>
            <a:ext cx="5338762" cy="4003675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294" name="Text Box 7"/>
          <p:cNvSpPr txBox="1">
            <a:spLocks noChangeArrowheads="1"/>
          </p:cNvSpPr>
          <p:nvPr/>
        </p:nvSpPr>
        <p:spPr bwMode="auto">
          <a:xfrm>
            <a:off x="1450975" y="5594350"/>
            <a:ext cx="3654425" cy="620713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Линейность, выраженная расположением удлиненных агрегатов темноцветных минералов в сланце. Ю. Урал</a:t>
            </a:r>
          </a:p>
        </p:txBody>
      </p:sp>
      <p:sp>
        <p:nvSpPr>
          <p:cNvPr id="12295" name="AutoShape 10"/>
          <p:cNvSpPr>
            <a:spLocks noChangeArrowheads="1"/>
          </p:cNvSpPr>
          <p:nvPr/>
        </p:nvSpPr>
        <p:spPr bwMode="auto">
          <a:xfrm rot="11924856" flipH="1">
            <a:off x="6645275" y="4638675"/>
            <a:ext cx="550863" cy="133350"/>
          </a:xfrm>
          <a:custGeom>
            <a:avLst/>
            <a:gdLst>
              <a:gd name="T0" fmla="*/ 268710160 w 21600"/>
              <a:gd name="T1" fmla="*/ 0 h 21600"/>
              <a:gd name="T2" fmla="*/ 0 w 21600"/>
              <a:gd name="T3" fmla="*/ 2541219 h 21600"/>
              <a:gd name="T4" fmla="*/ 268710160 w 21600"/>
              <a:gd name="T5" fmla="*/ 5082431 h 21600"/>
              <a:gd name="T6" fmla="*/ 358280452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296" name="Text Box 11"/>
          <p:cNvSpPr txBox="1">
            <a:spLocks noChangeArrowheads="1"/>
          </p:cNvSpPr>
          <p:nvPr/>
        </p:nvSpPr>
        <p:spPr bwMode="auto">
          <a:xfrm>
            <a:off x="3748088" y="2151063"/>
            <a:ext cx="309562" cy="304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sym typeface="Symbol" pitchFamily="18" charset="2"/>
              </a:rPr>
              <a:t></a:t>
            </a:r>
            <a:r>
              <a:rPr lang="ru-RU" sz="2000" baseline="-25000">
                <a:solidFill>
                  <a:srgbClr val="000000"/>
                </a:solidFill>
                <a:sym typeface="Symbol" pitchFamily="18" charset="2"/>
              </a:rPr>
              <a:t>1</a:t>
            </a:r>
          </a:p>
        </p:txBody>
      </p:sp>
      <p:sp>
        <p:nvSpPr>
          <p:cNvPr id="12297" name="AutoShape 12"/>
          <p:cNvSpPr>
            <a:spLocks noChangeArrowheads="1"/>
          </p:cNvSpPr>
          <p:nvPr/>
        </p:nvSpPr>
        <p:spPr bwMode="auto">
          <a:xfrm rot="728893" flipV="1">
            <a:off x="3186113" y="2371725"/>
            <a:ext cx="550862" cy="133350"/>
          </a:xfrm>
          <a:custGeom>
            <a:avLst/>
            <a:gdLst>
              <a:gd name="T0" fmla="*/ 268708652 w 21600"/>
              <a:gd name="T1" fmla="*/ 0 h 21600"/>
              <a:gd name="T2" fmla="*/ 0 w 21600"/>
              <a:gd name="T3" fmla="*/ 2541219 h 21600"/>
              <a:gd name="T4" fmla="*/ 268708652 w 21600"/>
              <a:gd name="T5" fmla="*/ 5082431 h 21600"/>
              <a:gd name="T6" fmla="*/ 358278577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298" name="Text Box 13"/>
          <p:cNvSpPr txBox="1">
            <a:spLocks noChangeArrowheads="1"/>
          </p:cNvSpPr>
          <p:nvPr/>
        </p:nvSpPr>
        <p:spPr bwMode="auto">
          <a:xfrm>
            <a:off x="6740525" y="4271963"/>
            <a:ext cx="309563" cy="304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sym typeface="Symbol" pitchFamily="18" charset="2"/>
              </a:rPr>
              <a:t></a:t>
            </a:r>
            <a:r>
              <a:rPr lang="ru-RU" sz="2000" baseline="-25000">
                <a:solidFill>
                  <a:srgbClr val="000000"/>
                </a:solidFill>
                <a:sym typeface="Symbol" pitchFamily="18" charset="2"/>
              </a:rPr>
              <a:t>1</a:t>
            </a:r>
          </a:p>
        </p:txBody>
      </p:sp>
      <p:sp>
        <p:nvSpPr>
          <p:cNvPr id="12299" name="Text Box 14"/>
          <p:cNvSpPr txBox="1">
            <a:spLocks noChangeArrowheads="1"/>
          </p:cNvSpPr>
          <p:nvPr/>
        </p:nvSpPr>
        <p:spPr bwMode="auto">
          <a:xfrm>
            <a:off x="1395413" y="2039938"/>
            <a:ext cx="309562" cy="304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sym typeface="Symbol" pitchFamily="18" charset="2"/>
              </a:rPr>
              <a:t></a:t>
            </a:r>
            <a:r>
              <a:rPr lang="ru-RU" sz="2000" baseline="-25000">
                <a:solidFill>
                  <a:srgbClr val="000000"/>
                </a:solidFill>
                <a:sym typeface="Symbol" pitchFamily="18" charset="2"/>
              </a:rPr>
              <a:t>1</a:t>
            </a:r>
          </a:p>
        </p:txBody>
      </p:sp>
      <p:sp>
        <p:nvSpPr>
          <p:cNvPr id="12300" name="AutoShape 15"/>
          <p:cNvSpPr>
            <a:spLocks noChangeArrowheads="1"/>
          </p:cNvSpPr>
          <p:nvPr/>
        </p:nvSpPr>
        <p:spPr bwMode="auto">
          <a:xfrm rot="11773478" flipV="1">
            <a:off x="1555750" y="1933575"/>
            <a:ext cx="550863" cy="133350"/>
          </a:xfrm>
          <a:custGeom>
            <a:avLst/>
            <a:gdLst>
              <a:gd name="T0" fmla="*/ 268710160 w 21600"/>
              <a:gd name="T1" fmla="*/ 0 h 21600"/>
              <a:gd name="T2" fmla="*/ 0 w 21600"/>
              <a:gd name="T3" fmla="*/ 2541219 h 21600"/>
              <a:gd name="T4" fmla="*/ 268710160 w 21600"/>
              <a:gd name="T5" fmla="*/ 5082431 h 21600"/>
              <a:gd name="T6" fmla="*/ 358280452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301" name="AutoShape 16"/>
          <p:cNvSpPr>
            <a:spLocks noChangeArrowheads="1"/>
          </p:cNvSpPr>
          <p:nvPr/>
        </p:nvSpPr>
        <p:spPr bwMode="auto">
          <a:xfrm rot="1369993" flipH="1">
            <a:off x="4429125" y="4343400"/>
            <a:ext cx="550863" cy="133350"/>
          </a:xfrm>
          <a:custGeom>
            <a:avLst/>
            <a:gdLst>
              <a:gd name="T0" fmla="*/ 268710160 w 21600"/>
              <a:gd name="T1" fmla="*/ 0 h 21600"/>
              <a:gd name="T2" fmla="*/ 0 w 21600"/>
              <a:gd name="T3" fmla="*/ 2541219 h 21600"/>
              <a:gd name="T4" fmla="*/ 268710160 w 21600"/>
              <a:gd name="T5" fmla="*/ 5082431 h 21600"/>
              <a:gd name="T6" fmla="*/ 358280452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302" name="Text Box 17"/>
          <p:cNvSpPr txBox="1">
            <a:spLocks noChangeArrowheads="1"/>
          </p:cNvSpPr>
          <p:nvPr/>
        </p:nvSpPr>
        <p:spPr bwMode="auto">
          <a:xfrm>
            <a:off x="4121150" y="4286250"/>
            <a:ext cx="309563" cy="304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sym typeface="Symbol" pitchFamily="18" charset="2"/>
              </a:rPr>
              <a:t></a:t>
            </a:r>
            <a:r>
              <a:rPr lang="ru-RU" sz="2000" baseline="-25000">
                <a:solidFill>
                  <a:srgbClr val="000000"/>
                </a:solidFill>
                <a:sym typeface="Symbol" pitchFamily="18" charset="2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477963"/>
            <a:ext cx="8947150" cy="3952875"/>
          </a:xfrm>
          <a:noFill/>
        </p:spPr>
        <p:txBody>
          <a:bodyPr>
            <a:spAutoFit/>
          </a:bodyPr>
          <a:lstStyle/>
          <a:p>
            <a:pPr marL="0" indent="0" eaLnBrk="1" hangingPunct="1">
              <a:lnSpc>
                <a:spcPct val="80000"/>
              </a:lnSpc>
              <a:spcBef>
                <a:spcPct val="45000"/>
              </a:spcBef>
              <a:buFont typeface="Wingdings" pitchFamily="2" charset="2"/>
              <a:buNone/>
            </a:pPr>
            <a:r>
              <a:rPr lang="ru-RU" sz="2000" smtClean="0">
                <a:solidFill>
                  <a:srgbClr val="000000"/>
                </a:solidFill>
                <a:effectLst/>
                <a:latin typeface="Arial Narrow" pitchFamily="34" charset="0"/>
              </a:rPr>
              <a:t>Для структуры метаморфических комплексов наиболее характерны мезоструктурные элементы, формирование которых связано с </a:t>
            </a:r>
            <a:r>
              <a:rPr lang="ru-RU" sz="2000" b="1" i="1" smtClean="0">
                <a:solidFill>
                  <a:srgbClr val="000000"/>
                </a:solidFill>
                <a:effectLst/>
                <a:latin typeface="Arial Narrow" pitchFamily="34" charset="0"/>
              </a:rPr>
              <a:t>вязко-пластическим течением</a:t>
            </a:r>
            <a:r>
              <a:rPr lang="ru-RU" sz="2000" smtClean="0">
                <a:solidFill>
                  <a:srgbClr val="000000"/>
                </a:solidFill>
                <a:effectLst/>
                <a:latin typeface="Arial Narrow" pitchFamily="34" charset="0"/>
              </a:rPr>
              <a:t>:</a:t>
            </a:r>
          </a:p>
          <a:p>
            <a:pPr marL="0" indent="0" eaLnBrk="1" hangingPunct="1">
              <a:lnSpc>
                <a:spcPct val="80000"/>
              </a:lnSpc>
              <a:spcBef>
                <a:spcPct val="45000"/>
              </a:spcBef>
              <a:buFont typeface="Wingdings" pitchFamily="2" charset="2"/>
              <a:buNone/>
            </a:pPr>
            <a:r>
              <a:rPr lang="ru-RU" sz="2000" b="1" smtClean="0">
                <a:solidFill>
                  <a:srgbClr val="000000"/>
                </a:solidFill>
                <a:effectLst/>
              </a:rPr>
              <a:t>Складки течения (реидные)</a:t>
            </a:r>
            <a:r>
              <a:rPr lang="ru-RU" sz="2000" smtClean="0">
                <a:solidFill>
                  <a:srgbClr val="000000"/>
                </a:solidFill>
                <a:effectLst/>
                <a:latin typeface="Arial Narrow" pitchFamily="34" charset="0"/>
              </a:rPr>
              <a:t> – складки пород относительно пластичной толщи, характеризующиеся интенсивным перераспределением материала вследствие вязкого течения.</a:t>
            </a:r>
          </a:p>
          <a:p>
            <a:pPr marL="0" indent="0" eaLnBrk="1" hangingPunct="1">
              <a:lnSpc>
                <a:spcPct val="80000"/>
              </a:lnSpc>
              <a:spcBef>
                <a:spcPct val="45000"/>
              </a:spcBef>
              <a:buFont typeface="Wingdings" pitchFamily="2" charset="2"/>
              <a:buNone/>
            </a:pPr>
            <a:r>
              <a:rPr lang="ru-RU" sz="2000" b="1" smtClean="0">
                <a:solidFill>
                  <a:srgbClr val="000000"/>
                </a:solidFill>
                <a:effectLst/>
              </a:rPr>
              <a:t>Вязкие разрывы</a:t>
            </a:r>
            <a:r>
              <a:rPr lang="ru-RU" sz="2000" smtClean="0">
                <a:solidFill>
                  <a:srgbClr val="000000"/>
                </a:solidFill>
                <a:effectLst/>
              </a:rPr>
              <a:t> </a:t>
            </a:r>
            <a:r>
              <a:rPr lang="ru-RU" sz="2000" smtClean="0">
                <a:solidFill>
                  <a:srgbClr val="000000"/>
                </a:solidFill>
                <a:effectLst/>
                <a:latin typeface="Arial Narrow" pitchFamily="34" charset="0"/>
              </a:rPr>
              <a:t>– это разрывы в относительно пластичной толще, связанные с пластическими деформациями вне зоны хрупких деформаций.</a:t>
            </a:r>
          </a:p>
          <a:p>
            <a:pPr marL="0" indent="0" eaLnBrk="1" hangingPunct="1">
              <a:lnSpc>
                <a:spcPct val="80000"/>
              </a:lnSpc>
              <a:spcBef>
                <a:spcPct val="45000"/>
              </a:spcBef>
              <a:buFont typeface="Wingdings" pitchFamily="2" charset="2"/>
              <a:buNone/>
            </a:pPr>
            <a:r>
              <a:rPr lang="ru-RU" sz="2000" b="1" smtClean="0">
                <a:solidFill>
                  <a:srgbClr val="000000"/>
                </a:solidFill>
                <a:effectLst/>
              </a:rPr>
              <a:t>Структуры вязкого будинажа</a:t>
            </a:r>
            <a:r>
              <a:rPr lang="ru-RU" sz="2000" smtClean="0">
                <a:solidFill>
                  <a:srgbClr val="000000"/>
                </a:solidFill>
                <a:effectLst/>
                <a:latin typeface="Arial Narrow" pitchFamily="34" charset="0"/>
              </a:rPr>
              <a:t> – ритмически пережатый слой, залегающий среди других пород, сегментированный за счет вязкого течения.</a:t>
            </a:r>
          </a:p>
          <a:p>
            <a:pPr marL="0" indent="0" eaLnBrk="1" hangingPunct="1">
              <a:lnSpc>
                <a:spcPct val="80000"/>
              </a:lnSpc>
              <a:spcBef>
                <a:spcPct val="45000"/>
              </a:spcBef>
              <a:buFont typeface="Wingdings" pitchFamily="2" charset="2"/>
              <a:buNone/>
            </a:pPr>
            <a:r>
              <a:rPr lang="ru-RU" sz="2000" b="1" smtClean="0">
                <a:solidFill>
                  <a:srgbClr val="000000"/>
                </a:solidFill>
                <a:effectLst/>
              </a:rPr>
              <a:t>Птигматитовые складки</a:t>
            </a:r>
            <a:r>
              <a:rPr lang="ru-RU" sz="2000" smtClean="0">
                <a:solidFill>
                  <a:srgbClr val="000000"/>
                </a:solidFill>
                <a:effectLst/>
                <a:latin typeface="Arial Narrow" pitchFamily="34" charset="0"/>
              </a:rPr>
              <a:t> – нерегулярные складки, в которые сминаются гидротермальные и другие жилы вследствие вязкого течения вмещающих пород.</a:t>
            </a:r>
          </a:p>
          <a:p>
            <a:pPr marL="0" indent="0" eaLnBrk="1" hangingPunct="1">
              <a:lnSpc>
                <a:spcPct val="80000"/>
              </a:lnSpc>
              <a:spcBef>
                <a:spcPct val="45000"/>
              </a:spcBef>
              <a:buFont typeface="Wingdings" pitchFamily="2" charset="2"/>
              <a:buNone/>
            </a:pPr>
            <a:r>
              <a:rPr lang="ru-RU" sz="2000" b="1" smtClean="0">
                <a:solidFill>
                  <a:srgbClr val="000000"/>
                </a:solidFill>
                <a:effectLst/>
              </a:rPr>
              <a:t>Кливаж</a:t>
            </a:r>
            <a:r>
              <a:rPr lang="en-US" sz="2000" smtClean="0">
                <a:solidFill>
                  <a:srgbClr val="000000"/>
                </a:solidFill>
                <a:effectLst/>
                <a:latin typeface="Arial Narrow" pitchFamily="34" charset="0"/>
              </a:rPr>
              <a:t> </a:t>
            </a:r>
            <a:r>
              <a:rPr lang="ru-RU" sz="2000" smtClean="0">
                <a:solidFill>
                  <a:srgbClr val="000000"/>
                </a:solidFill>
                <a:effectLst/>
                <a:latin typeface="Arial Narrow" pitchFamily="34" charset="0"/>
              </a:rPr>
              <a:t>– система примерно параллельных трещин, которые разделяют горную породу на серию пластин без видимого смещения их друг относительно друга.</a:t>
            </a:r>
          </a:p>
        </p:txBody>
      </p:sp>
      <p:sp>
        <p:nvSpPr>
          <p:cNvPr id="106291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47675"/>
          </a:xfrm>
        </p:spPr>
        <p:txBody>
          <a:bodyPr/>
          <a:lstStyle/>
          <a:p>
            <a:pPr algn="r" eaLnBrk="1" hangingPunct="1">
              <a:defRPr/>
            </a:pPr>
            <a:r>
              <a:rPr lang="ru-RU" sz="2400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Мезоструктуры метаморфических пород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7" descr="SAM_1221"/>
          <p:cNvPicPr>
            <a:picLocks noChangeAspect="1" noChangeArrowheads="1"/>
          </p:cNvPicPr>
          <p:nvPr/>
        </p:nvPicPr>
        <p:blipFill>
          <a:blip r:embed="rId3" cstate="print">
            <a:lum bright="-6000" contrast="36000"/>
          </a:blip>
          <a:srcRect/>
          <a:stretch>
            <a:fillRect/>
          </a:stretch>
        </p:blipFill>
        <p:spPr bwMode="auto">
          <a:xfrm>
            <a:off x="4792663" y="3589338"/>
            <a:ext cx="4322762" cy="32400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4339" name="Picture 14" descr="P81401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" y="1492250"/>
            <a:ext cx="4667250" cy="3238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3962400" y="1606550"/>
            <a:ext cx="2597150" cy="620713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Открытая концентрическая складка с округлым замком </a:t>
            </a:r>
          </a:p>
          <a:p>
            <a:pPr algn="l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в архейских гнейсах. Ю. Урал.</a:t>
            </a: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2005013" y="460375"/>
            <a:ext cx="7138987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ru-RU" b="0">
                <a:solidFill>
                  <a:srgbClr val="000000"/>
                </a:solidFill>
              </a:rPr>
              <a:t>Складки течения в метаморфических толщах бывают тех же морфологических типов, что и складки в неметаморфизованных слоистых толщах, нередко даже довольно простые. </a:t>
            </a:r>
          </a:p>
        </p:txBody>
      </p:sp>
      <p:sp>
        <p:nvSpPr>
          <p:cNvPr id="14342" name="Text Box 13"/>
          <p:cNvSpPr txBox="1">
            <a:spLocks noChangeArrowheads="1"/>
          </p:cNvSpPr>
          <p:nvPr/>
        </p:nvSpPr>
        <p:spPr bwMode="auto">
          <a:xfrm>
            <a:off x="2547938" y="5405438"/>
            <a:ext cx="2692400" cy="425450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Тупые изометричные складки в архейских гнейсах. Ю. Урал.</a:t>
            </a:r>
          </a:p>
        </p:txBody>
      </p:sp>
      <p:sp>
        <p:nvSpPr>
          <p:cNvPr id="14343" name="Rectangle 15"/>
          <p:cNvSpPr>
            <a:spLocks noGrp="1" noChangeArrowheads="1"/>
          </p:cNvSpPr>
          <p:nvPr>
            <p:ph type="title"/>
          </p:nvPr>
        </p:nvSpPr>
        <p:spPr>
          <a:xfrm>
            <a:off x="0" y="73025"/>
            <a:ext cx="3502025" cy="403225"/>
          </a:xfrm>
          <a:noFill/>
        </p:spPr>
        <p:txBody>
          <a:bodyPr>
            <a:spAutoFit/>
          </a:bodyPr>
          <a:lstStyle/>
          <a:p>
            <a:pPr algn="l" eaLnBrk="1" hangingPunct="1">
              <a:lnSpc>
                <a:spcPct val="85000"/>
              </a:lnSpc>
            </a:pPr>
            <a:r>
              <a:rPr lang="ru-RU" sz="2400" b="1" smtClean="0">
                <a:solidFill>
                  <a:srgbClr val="000000"/>
                </a:solidFill>
                <a:effectLst/>
              </a:rPr>
              <a:t>Складки течения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IMGP1333"/>
          <p:cNvPicPr>
            <a:picLocks noChangeAspect="1" noChangeArrowheads="1"/>
          </p:cNvPicPr>
          <p:nvPr/>
        </p:nvPicPr>
        <p:blipFill>
          <a:blip r:embed="rId2" cstate="print">
            <a:lum contrast="42000"/>
          </a:blip>
          <a:srcRect/>
          <a:stretch>
            <a:fillRect/>
          </a:stretch>
        </p:blipFill>
        <p:spPr bwMode="auto">
          <a:xfrm>
            <a:off x="5286375" y="0"/>
            <a:ext cx="3857625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0" y="0"/>
            <a:ext cx="492125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5000"/>
              </a:lnSpc>
              <a:spcBef>
                <a:spcPct val="50000"/>
              </a:spcBef>
            </a:pPr>
            <a:r>
              <a:rPr lang="ru-RU" b="0">
                <a:solidFill>
                  <a:srgbClr val="000000"/>
                </a:solidFill>
              </a:rPr>
              <a:t>Наиболее распространены  сильно сжатые складки, часто с резко выраженными зонами дисгармонии в замках. </a:t>
            </a: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4545013" y="6110288"/>
            <a:ext cx="2500312" cy="620712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Сложные складки течения в архейских гнейсах. Ю. Урал.</a:t>
            </a:r>
          </a:p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Фото Ю.Д. Гриценко</a:t>
            </a:r>
          </a:p>
        </p:txBody>
      </p:sp>
      <p:pic>
        <p:nvPicPr>
          <p:cNvPr id="15365" name="Picture 7" descr="6002-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3" y="1482725"/>
            <a:ext cx="5000625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2366963" y="5037138"/>
            <a:ext cx="2500312" cy="620712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Сложные складки течения в архейских гнейсах. Ю. Урал.</a:t>
            </a:r>
          </a:p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Фото Ю.Д. Гриценко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P81301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5338" y="38100"/>
            <a:ext cx="4500562" cy="31638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6387" name="Picture 4" descr="P8120041"/>
          <p:cNvPicPr>
            <a:picLocks noChangeAspect="1" noChangeArrowheads="1"/>
          </p:cNvPicPr>
          <p:nvPr/>
        </p:nvPicPr>
        <p:blipFill>
          <a:blip r:embed="rId4" cstate="print">
            <a:lum contrast="42000"/>
          </a:blip>
          <a:srcRect/>
          <a:stretch>
            <a:fillRect/>
          </a:stretch>
        </p:blipFill>
        <p:spPr bwMode="auto">
          <a:xfrm>
            <a:off x="4581525" y="4146550"/>
            <a:ext cx="4518025" cy="26622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5953125" y="3013075"/>
            <a:ext cx="2286000" cy="620713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Дисгармоничные складки течения в архейских гнейсах. Ю. Урал.</a:t>
            </a: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0" y="0"/>
            <a:ext cx="466725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5000"/>
              </a:lnSpc>
              <a:spcBef>
                <a:spcPct val="50000"/>
              </a:spcBef>
            </a:pPr>
            <a:r>
              <a:rPr lang="ru-RU" b="0">
                <a:solidFill>
                  <a:srgbClr val="000000"/>
                </a:solidFill>
              </a:rPr>
              <a:t>Очень распространены  сильно сжатые – изоклинальные складки, часто с резко выраженными зонами дисгармонии в замках. </a:t>
            </a:r>
          </a:p>
        </p:txBody>
      </p:sp>
      <p:sp>
        <p:nvSpPr>
          <p:cNvPr id="16390" name="Text Box 8"/>
          <p:cNvSpPr txBox="1">
            <a:spLocks noChangeArrowheads="1"/>
          </p:cNvSpPr>
          <p:nvPr/>
        </p:nvSpPr>
        <p:spPr bwMode="auto">
          <a:xfrm>
            <a:off x="2297113" y="6180138"/>
            <a:ext cx="2860675" cy="425450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Изоклинальные складки течения в архейских гнейсах. Ю. Урал.</a:t>
            </a:r>
          </a:p>
        </p:txBody>
      </p:sp>
      <p:pic>
        <p:nvPicPr>
          <p:cNvPr id="16391" name="Picture 10" descr="6002-4"/>
          <p:cNvPicPr>
            <a:picLocks noChangeAspect="1" noChangeArrowheads="1"/>
          </p:cNvPicPr>
          <p:nvPr/>
        </p:nvPicPr>
        <p:blipFill>
          <a:blip r:embed="rId5" cstate="print">
            <a:lum contrast="24000"/>
          </a:blip>
          <a:srcRect/>
          <a:stretch>
            <a:fillRect/>
          </a:stretch>
        </p:blipFill>
        <p:spPr bwMode="auto">
          <a:xfrm>
            <a:off x="55563" y="1890713"/>
            <a:ext cx="4738687" cy="3552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6392" name="Text Box 7"/>
          <p:cNvSpPr txBox="1">
            <a:spLocks noChangeArrowheads="1"/>
          </p:cNvSpPr>
          <p:nvPr/>
        </p:nvSpPr>
        <p:spPr bwMode="auto">
          <a:xfrm>
            <a:off x="111124" y="5068888"/>
            <a:ext cx="2533221" cy="612742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wrap="square"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rgbClr val="000000"/>
                </a:solidFill>
              </a:rPr>
              <a:t>Изоклинальная складка течения в архейских </a:t>
            </a:r>
            <a:r>
              <a:rPr lang="ru-RU" sz="1600" dirty="0" smtClean="0">
                <a:solidFill>
                  <a:srgbClr val="000000"/>
                </a:solidFill>
              </a:rPr>
              <a:t>гнейсах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ru-RU" sz="1600" dirty="0" smtClean="0">
                <a:solidFill>
                  <a:srgbClr val="000000"/>
                </a:solidFill>
              </a:rPr>
              <a:t>и амфиболитах. </a:t>
            </a:r>
            <a:r>
              <a:rPr lang="ru-RU" sz="1600" dirty="0">
                <a:solidFill>
                  <a:srgbClr val="000000"/>
                </a:solidFill>
              </a:rPr>
              <a:t>Ю. Урал.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Пласт течение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4450" y="3295650"/>
            <a:ext cx="5865813" cy="3517900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7411" name="Picture 3" descr="Складки течения в мраморах2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3441700" y="66675"/>
            <a:ext cx="5649913" cy="3959225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1692275" y="2841625"/>
            <a:ext cx="2273300" cy="620713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Складки течения в полосчатых мраморах раннего карбона. Ю. Урал.</a:t>
            </a: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0" y="120650"/>
            <a:ext cx="3471863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5000"/>
              </a:lnSpc>
              <a:spcBef>
                <a:spcPct val="50000"/>
              </a:spcBef>
            </a:pPr>
            <a:r>
              <a:rPr lang="ru-RU" b="0">
                <a:solidFill>
                  <a:srgbClr val="000000"/>
                </a:solidFill>
              </a:rPr>
              <a:t>Мелкокристаллические мраморы (углеродистые) производят впечатление  более "текучих" за счет четко выраженной полосчатости </a:t>
            </a:r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6010275" y="4875213"/>
            <a:ext cx="3055938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5000"/>
              </a:lnSpc>
              <a:spcBef>
                <a:spcPct val="50000"/>
              </a:spcBef>
            </a:pPr>
            <a:r>
              <a:rPr lang="ru-RU" b="0">
                <a:solidFill>
                  <a:srgbClr val="000000"/>
                </a:solidFill>
              </a:rPr>
              <a:t>Менее компетентные породы часто слагают не только слои, но и дают просечки, "затекая" в трещины и образуя секущие полосы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9" descr="P8130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50" y="3467100"/>
            <a:ext cx="5938838" cy="3238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8435" name="Picture 18" descr="P81301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4250" y="55563"/>
            <a:ext cx="5564188" cy="3238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3025"/>
            <a:ext cx="3502025" cy="403225"/>
          </a:xfrm>
          <a:noFill/>
        </p:spPr>
        <p:txBody>
          <a:bodyPr>
            <a:spAutoFit/>
          </a:bodyPr>
          <a:lstStyle/>
          <a:p>
            <a:pPr algn="l" eaLnBrk="1" hangingPunct="1">
              <a:lnSpc>
                <a:spcPct val="85000"/>
              </a:lnSpc>
            </a:pPr>
            <a:r>
              <a:rPr lang="ru-RU" sz="2400" b="1" smtClean="0">
                <a:solidFill>
                  <a:srgbClr val="000000"/>
                </a:solidFill>
                <a:effectLst/>
              </a:rPr>
              <a:t>Вязкие разрывы</a:t>
            </a:r>
          </a:p>
        </p:txBody>
      </p:sp>
      <p:sp>
        <p:nvSpPr>
          <p:cNvPr id="18437" name="Text Box 9"/>
          <p:cNvSpPr txBox="1">
            <a:spLocks noChangeArrowheads="1"/>
          </p:cNvSpPr>
          <p:nvPr/>
        </p:nvSpPr>
        <p:spPr bwMode="auto">
          <a:xfrm>
            <a:off x="3667125" y="2833688"/>
            <a:ext cx="2116138" cy="1011237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Вязкие разрывы в архейских гнейсах, параллельный осевой поверхности складки. Ю. Урал.</a:t>
            </a:r>
          </a:p>
        </p:txBody>
      </p:sp>
      <p:sp>
        <p:nvSpPr>
          <p:cNvPr id="18438" name="Text Box 15"/>
          <p:cNvSpPr txBox="1">
            <a:spLocks noChangeArrowheads="1"/>
          </p:cNvSpPr>
          <p:nvPr/>
        </p:nvSpPr>
        <p:spPr bwMode="auto">
          <a:xfrm>
            <a:off x="0" y="547688"/>
            <a:ext cx="3473450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ru-RU" b="0">
                <a:solidFill>
                  <a:srgbClr val="000000"/>
                </a:solidFill>
              </a:rPr>
              <a:t>В метаморфических породах  часто формируются </a:t>
            </a:r>
            <a:r>
              <a:rPr lang="ru-RU" i="1">
                <a:solidFill>
                  <a:srgbClr val="000000"/>
                </a:solidFill>
              </a:rPr>
              <a:t>вязкие</a:t>
            </a:r>
            <a:r>
              <a:rPr lang="ru-RU" b="0">
                <a:solidFill>
                  <a:srgbClr val="000000"/>
                </a:solidFill>
              </a:rPr>
              <a:t> </a:t>
            </a:r>
            <a:r>
              <a:rPr lang="ru-RU" i="1">
                <a:solidFill>
                  <a:srgbClr val="000000"/>
                </a:solidFill>
              </a:rPr>
              <a:t>разрывы</a:t>
            </a:r>
            <a:r>
              <a:rPr lang="ru-RU" b="0">
                <a:solidFill>
                  <a:srgbClr val="000000"/>
                </a:solidFill>
              </a:rPr>
              <a:t>, которые развиваются из пластической деформации. Вследствие этого смещение по вязким разрывам практически всегда ассоциируются со складками волочения.</a:t>
            </a:r>
          </a:p>
        </p:txBody>
      </p:sp>
      <p:sp>
        <p:nvSpPr>
          <p:cNvPr id="18439" name="Text Box 22"/>
          <p:cNvSpPr txBox="1">
            <a:spLocks noChangeArrowheads="1"/>
          </p:cNvSpPr>
          <p:nvPr/>
        </p:nvSpPr>
        <p:spPr bwMode="auto">
          <a:xfrm>
            <a:off x="6035675" y="3422650"/>
            <a:ext cx="3108325" cy="331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 rIns="18000">
            <a:spAutoFit/>
          </a:bodyPr>
          <a:lstStyle/>
          <a:p>
            <a:pPr algn="l">
              <a:lnSpc>
                <a:spcPct val="85000"/>
              </a:lnSpc>
              <a:spcBef>
                <a:spcPct val="15000"/>
              </a:spcBef>
            </a:pPr>
            <a:r>
              <a:rPr lang="ru-RU" b="0">
                <a:solidFill>
                  <a:srgbClr val="000000"/>
                </a:solidFill>
              </a:rPr>
              <a:t>Механизм формирования вязких разрывов определяет их морфологические особенности: </a:t>
            </a:r>
          </a:p>
          <a:p>
            <a:pPr algn="l">
              <a:lnSpc>
                <a:spcPct val="85000"/>
              </a:lnSpc>
              <a:spcBef>
                <a:spcPct val="15000"/>
              </a:spcBef>
            </a:pPr>
            <a:r>
              <a:rPr lang="ru-RU" b="0">
                <a:solidFill>
                  <a:srgbClr val="000000"/>
                </a:solidFill>
              </a:rPr>
              <a:t>1) это всегда не поверхность, а зона;</a:t>
            </a:r>
          </a:p>
          <a:p>
            <a:pPr algn="l">
              <a:lnSpc>
                <a:spcPct val="85000"/>
              </a:lnSpc>
              <a:spcBef>
                <a:spcPct val="15000"/>
              </a:spcBef>
            </a:pPr>
            <a:r>
              <a:rPr lang="ru-RU" b="0">
                <a:solidFill>
                  <a:srgbClr val="000000"/>
                </a:solidFill>
              </a:rPr>
              <a:t>2) по простиранию вязкие разрывы всегда переходят в пликативные деформации.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2" descr="P81301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8700" y="2895600"/>
            <a:ext cx="5530850" cy="39179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9459" name="Picture 10" descr="P81200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450" y="44450"/>
            <a:ext cx="3913188" cy="48180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3559175" y="214313"/>
            <a:ext cx="2686050" cy="620712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Вязкий разрыв в архейских гнейсах, поперечный осевой поверхности складки. Ю. Урал.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3965575" y="1219200"/>
            <a:ext cx="517842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5000"/>
              </a:lnSpc>
              <a:spcBef>
                <a:spcPct val="50000"/>
              </a:spcBef>
            </a:pPr>
            <a:r>
              <a:rPr lang="ru-RU" b="0">
                <a:solidFill>
                  <a:srgbClr val="000000"/>
                </a:solidFill>
              </a:rPr>
              <a:t>Вязкие разрывы очень редко сопровождаются катаклазитами, причем обычно – милонитами.</a:t>
            </a:r>
          </a:p>
        </p:txBody>
      </p:sp>
      <p:sp>
        <p:nvSpPr>
          <p:cNvPr id="19462" name="Text Box 8"/>
          <p:cNvSpPr txBox="1">
            <a:spLocks noChangeArrowheads="1"/>
          </p:cNvSpPr>
          <p:nvPr/>
        </p:nvSpPr>
        <p:spPr bwMode="auto">
          <a:xfrm>
            <a:off x="4570413" y="2655888"/>
            <a:ext cx="3111500" cy="425450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Вязкий разрыв в архейских гнейсах с зоной милонитов. Ю. Урал.</a:t>
            </a:r>
          </a:p>
        </p:txBody>
      </p:sp>
      <p:sp>
        <p:nvSpPr>
          <p:cNvPr id="19463" name="Text Box 14"/>
          <p:cNvSpPr txBox="1">
            <a:spLocks noChangeArrowheads="1"/>
          </p:cNvSpPr>
          <p:nvPr/>
        </p:nvSpPr>
        <p:spPr bwMode="auto">
          <a:xfrm>
            <a:off x="833438" y="5286375"/>
            <a:ext cx="2049462" cy="1044575"/>
          </a:xfrm>
          <a:prstGeom prst="rect">
            <a:avLst/>
          </a:prstGeom>
          <a:solidFill>
            <a:schemeClr val="tx1"/>
          </a:solidFill>
          <a:ln w="38100" cmpd="dbl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dirty="0">
                <a:solidFill>
                  <a:srgbClr val="000000"/>
                </a:solidFill>
                <a:latin typeface="Arial Black" pitchFamily="34" charset="0"/>
              </a:rPr>
              <a:t>NB!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endParaRPr lang="ru-RU" sz="2000" dirty="0">
              <a:solidFill>
                <a:srgbClr val="000000"/>
              </a:solidFill>
            </a:endParaRPr>
          </a:p>
          <a:p>
            <a:pPr algn="ctr">
              <a:lnSpc>
                <a:spcPct val="75000"/>
              </a:lnSpc>
            </a:pPr>
            <a:r>
              <a:rPr lang="ru-RU" sz="2000" dirty="0">
                <a:solidFill>
                  <a:srgbClr val="000000"/>
                </a:solidFill>
              </a:rPr>
              <a:t>Вязкий разрыв начинается с </a:t>
            </a:r>
            <a:r>
              <a:rPr lang="ru-RU" sz="2000" dirty="0" err="1" smtClean="0">
                <a:solidFill>
                  <a:srgbClr val="000000"/>
                </a:solidFill>
              </a:rPr>
              <a:t>реидныхскладок</a:t>
            </a:r>
            <a:r>
              <a:rPr lang="ru-RU" sz="2000" dirty="0">
                <a:solidFill>
                  <a:srgbClr val="000000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 descr="Плойчатость и кливаж"/>
          <p:cNvPicPr>
            <a:picLocks noChangeAspect="1" noChangeArrowheads="1"/>
          </p:cNvPicPr>
          <p:nvPr/>
        </p:nvPicPr>
        <p:blipFill>
          <a:blip r:embed="rId3" cstate="print">
            <a:lum bright="4000" contrast="12000"/>
          </a:blip>
          <a:srcRect/>
          <a:stretch>
            <a:fillRect/>
          </a:stretch>
        </p:blipFill>
        <p:spPr bwMode="auto">
          <a:xfrm>
            <a:off x="4546600" y="3435350"/>
            <a:ext cx="4568825" cy="3394075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0483" name="Picture 10" descr="Складки в полосчатых мраморах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42863" y="42863"/>
            <a:ext cx="5078412" cy="3298825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231775" y="3179763"/>
            <a:ext cx="4149725" cy="620712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Плойчатость в полосчатых мраморах в сочетании с осевым кливажем. Северо-Муйская структура. Фото А.Б. Кирмасова</a:t>
            </a:r>
          </a:p>
        </p:txBody>
      </p:sp>
      <p:sp>
        <p:nvSpPr>
          <p:cNvPr id="20485" name="Text Box 12"/>
          <p:cNvSpPr txBox="1">
            <a:spLocks noChangeArrowheads="1"/>
          </p:cNvSpPr>
          <p:nvPr/>
        </p:nvSpPr>
        <p:spPr bwMode="auto">
          <a:xfrm>
            <a:off x="1868488" y="6042025"/>
            <a:ext cx="3084512" cy="620713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Плойчатость в полосчатых гнейсах в сочетании с осевым кливажем. Карелия. Фото А.Б. Кирмасова</a:t>
            </a:r>
          </a:p>
        </p:txBody>
      </p:sp>
      <p:sp>
        <p:nvSpPr>
          <p:cNvPr id="20486" name="Text Box 15"/>
          <p:cNvSpPr txBox="1">
            <a:spLocks noChangeArrowheads="1"/>
          </p:cNvSpPr>
          <p:nvPr/>
        </p:nvSpPr>
        <p:spPr bwMode="auto">
          <a:xfrm>
            <a:off x="0" y="4119563"/>
            <a:ext cx="4511675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ru-RU" b="0">
                <a:solidFill>
                  <a:srgbClr val="000000"/>
                </a:solidFill>
              </a:rPr>
              <a:t>При формировании волнистого кливажа полосчатость метаморфических пород бывает смята в серию мелких складок </a:t>
            </a:r>
          </a:p>
          <a:p>
            <a:pPr>
              <a:lnSpc>
                <a:spcPct val="75000"/>
              </a:lnSpc>
            </a:pPr>
            <a:r>
              <a:rPr lang="ru-RU" b="0">
                <a:solidFill>
                  <a:srgbClr val="000000"/>
                </a:solidFill>
              </a:rPr>
              <a:t>с параллельными осевыми поверхностями и шарнирами, которая называется </a:t>
            </a:r>
            <a:r>
              <a:rPr lang="ru-RU">
                <a:solidFill>
                  <a:srgbClr val="000000"/>
                </a:solidFill>
              </a:rPr>
              <a:t>плойчатостью</a:t>
            </a:r>
          </a:p>
        </p:txBody>
      </p:sp>
      <p:sp>
        <p:nvSpPr>
          <p:cNvPr id="20487" name="Text Box 18"/>
          <p:cNvSpPr txBox="1">
            <a:spLocks noChangeArrowheads="1"/>
          </p:cNvSpPr>
          <p:nvPr/>
        </p:nvSpPr>
        <p:spPr bwMode="auto">
          <a:xfrm>
            <a:off x="5338763" y="547688"/>
            <a:ext cx="3805237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ru-RU" b="0">
                <a:solidFill>
                  <a:srgbClr val="000000"/>
                </a:solidFill>
              </a:rPr>
              <a:t>Складчатость в метаморфитах может сопровождаться формированием осевого кливажа. Из-за высокой пластичности пород преобладает "</a:t>
            </a:r>
            <a:r>
              <a:rPr lang="ru-RU" i="1">
                <a:solidFill>
                  <a:srgbClr val="000000"/>
                </a:solidFill>
              </a:rPr>
              <a:t>волнистый кливаж</a:t>
            </a:r>
            <a:r>
              <a:rPr lang="ru-RU" b="0">
                <a:solidFill>
                  <a:srgbClr val="000000"/>
                </a:solidFill>
              </a:rPr>
              <a:t>", в котором слойки деформированы внутри микролитонов, а сами микролитоны немного смещены друг относительно друга.   </a:t>
            </a:r>
          </a:p>
        </p:txBody>
      </p:sp>
      <p:sp>
        <p:nvSpPr>
          <p:cNvPr id="20488" name="Rectangle 19"/>
          <p:cNvSpPr>
            <a:spLocks noGrp="1" noChangeArrowheads="1"/>
          </p:cNvSpPr>
          <p:nvPr>
            <p:ph type="title"/>
          </p:nvPr>
        </p:nvSpPr>
        <p:spPr>
          <a:xfrm>
            <a:off x="5314950" y="28575"/>
            <a:ext cx="3829050" cy="403225"/>
          </a:xfrm>
          <a:noFill/>
        </p:spPr>
        <p:txBody>
          <a:bodyPr>
            <a:spAutoFit/>
          </a:bodyPr>
          <a:lstStyle/>
          <a:p>
            <a:pPr algn="r" eaLnBrk="1" hangingPunct="1">
              <a:lnSpc>
                <a:spcPct val="85000"/>
              </a:lnSpc>
            </a:pPr>
            <a:r>
              <a:rPr lang="ru-RU" sz="2400" b="1" smtClean="0">
                <a:solidFill>
                  <a:srgbClr val="000000"/>
                </a:solidFill>
                <a:effectLst/>
              </a:rPr>
              <a:t>Кливаж и плойчатость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Башлес клин1.JPG"/>
          <p:cNvPicPr>
            <a:picLocks noChangeAspect="1"/>
          </p:cNvPicPr>
          <p:nvPr/>
        </p:nvPicPr>
        <p:blipFill>
          <a:blip r:embed="rId3" cstate="print">
            <a:lum bright="-10000" contrast="40000"/>
          </a:blip>
          <a:stretch>
            <a:fillRect/>
          </a:stretch>
        </p:blipFill>
        <p:spPr>
          <a:xfrm>
            <a:off x="92599" y="57874"/>
            <a:ext cx="4464000" cy="3348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6258" name="Picture 2" descr="H:\!DATA\1-Урал\!!!Бакал-2017\!Поле-2017\Маршруты-2017\51-Тевелев АлВ\Фото\Маршрут-12 (21-08)\11527-5.JP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620425" y="3474005"/>
            <a:ext cx="4464000" cy="33480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347240" y="3121889"/>
            <a:ext cx="2888367" cy="612742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wrap="square"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 err="1">
                <a:solidFill>
                  <a:srgbClr val="000000"/>
                </a:solidFill>
              </a:rPr>
              <a:t>Плойчатость</a:t>
            </a:r>
            <a:r>
              <a:rPr lang="ru-RU" sz="1600" dirty="0">
                <a:solidFill>
                  <a:srgbClr val="000000"/>
                </a:solidFill>
              </a:rPr>
              <a:t> в </a:t>
            </a:r>
            <a:r>
              <a:rPr lang="ru-RU" sz="1600" dirty="0" smtClean="0">
                <a:solidFill>
                  <a:srgbClr val="000000"/>
                </a:solidFill>
              </a:rPr>
              <a:t>слоистых </a:t>
            </a:r>
            <a:r>
              <a:rPr lang="ru-RU" sz="1600" dirty="0" err="1" smtClean="0">
                <a:solidFill>
                  <a:srgbClr val="000000"/>
                </a:solidFill>
              </a:rPr>
              <a:t>мраморизованных</a:t>
            </a:r>
            <a:r>
              <a:rPr lang="ru-RU" sz="1600" dirty="0" smtClean="0">
                <a:solidFill>
                  <a:srgbClr val="000000"/>
                </a:solidFill>
              </a:rPr>
              <a:t> известняках. Южный Урал. </a:t>
            </a: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20486" name="Text Box 15"/>
          <p:cNvSpPr txBox="1">
            <a:spLocks noChangeArrowheads="1"/>
          </p:cNvSpPr>
          <p:nvPr/>
        </p:nvSpPr>
        <p:spPr bwMode="auto">
          <a:xfrm>
            <a:off x="0" y="4119563"/>
            <a:ext cx="4511675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ru-RU" b="0" dirty="0">
                <a:solidFill>
                  <a:srgbClr val="000000"/>
                </a:solidFill>
              </a:rPr>
              <a:t>При формировании волнистого кливажа </a:t>
            </a:r>
            <a:r>
              <a:rPr lang="ru-RU" b="0" dirty="0" err="1">
                <a:solidFill>
                  <a:srgbClr val="000000"/>
                </a:solidFill>
              </a:rPr>
              <a:t>полосчатость</a:t>
            </a:r>
            <a:r>
              <a:rPr lang="ru-RU" b="0" dirty="0">
                <a:solidFill>
                  <a:srgbClr val="000000"/>
                </a:solidFill>
              </a:rPr>
              <a:t> метаморфических пород бывает смята в серию мелких складок </a:t>
            </a:r>
          </a:p>
          <a:p>
            <a:pPr>
              <a:lnSpc>
                <a:spcPct val="75000"/>
              </a:lnSpc>
            </a:pPr>
            <a:r>
              <a:rPr lang="ru-RU" b="0" dirty="0">
                <a:solidFill>
                  <a:srgbClr val="000000"/>
                </a:solidFill>
              </a:rPr>
              <a:t>с параллельными осевыми поверхностями и шарнирами, которая называется </a:t>
            </a:r>
            <a:r>
              <a:rPr lang="ru-RU" dirty="0" err="1">
                <a:solidFill>
                  <a:srgbClr val="000000"/>
                </a:solidFill>
              </a:rPr>
              <a:t>плойчатостью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0487" name="Text Box 18"/>
          <p:cNvSpPr txBox="1">
            <a:spLocks noChangeArrowheads="1"/>
          </p:cNvSpPr>
          <p:nvPr/>
        </p:nvSpPr>
        <p:spPr bwMode="auto">
          <a:xfrm>
            <a:off x="4641449" y="547688"/>
            <a:ext cx="4502552" cy="237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ru-RU" b="0" dirty="0">
                <a:solidFill>
                  <a:srgbClr val="000000"/>
                </a:solidFill>
              </a:rPr>
              <a:t>Складчатость в </a:t>
            </a:r>
            <a:r>
              <a:rPr lang="ru-RU" b="0" dirty="0" err="1">
                <a:solidFill>
                  <a:srgbClr val="000000"/>
                </a:solidFill>
              </a:rPr>
              <a:t>метаморфитах</a:t>
            </a:r>
            <a:r>
              <a:rPr lang="ru-RU" b="0" dirty="0">
                <a:solidFill>
                  <a:srgbClr val="000000"/>
                </a:solidFill>
              </a:rPr>
              <a:t> может сопровождаться формированием осевого кливажа. Из-за высокой пластичности пород преобладает "</a:t>
            </a:r>
            <a:r>
              <a:rPr lang="ru-RU" i="1" dirty="0">
                <a:solidFill>
                  <a:srgbClr val="000000"/>
                </a:solidFill>
              </a:rPr>
              <a:t>волнистый кливаж</a:t>
            </a:r>
            <a:r>
              <a:rPr lang="ru-RU" b="0" dirty="0">
                <a:solidFill>
                  <a:srgbClr val="000000"/>
                </a:solidFill>
              </a:rPr>
              <a:t>", в котором слойки деформированы внутри </a:t>
            </a:r>
            <a:r>
              <a:rPr lang="ru-RU" b="0" dirty="0" err="1">
                <a:solidFill>
                  <a:srgbClr val="000000"/>
                </a:solidFill>
              </a:rPr>
              <a:t>микролитонов</a:t>
            </a:r>
            <a:r>
              <a:rPr lang="ru-RU" b="0" dirty="0">
                <a:solidFill>
                  <a:srgbClr val="000000"/>
                </a:solidFill>
              </a:rPr>
              <a:t>, а сами </a:t>
            </a:r>
            <a:r>
              <a:rPr lang="ru-RU" b="0" dirty="0" err="1">
                <a:solidFill>
                  <a:srgbClr val="000000"/>
                </a:solidFill>
              </a:rPr>
              <a:t>микролитоны</a:t>
            </a:r>
            <a:r>
              <a:rPr lang="ru-RU" b="0" dirty="0">
                <a:solidFill>
                  <a:srgbClr val="000000"/>
                </a:solidFill>
              </a:rPr>
              <a:t> немного смещены друг относительно друга.   </a:t>
            </a:r>
          </a:p>
        </p:txBody>
      </p:sp>
      <p:sp>
        <p:nvSpPr>
          <p:cNvPr id="20488" name="Rectangle 19"/>
          <p:cNvSpPr>
            <a:spLocks noGrp="1" noChangeArrowheads="1"/>
          </p:cNvSpPr>
          <p:nvPr>
            <p:ph type="title"/>
          </p:nvPr>
        </p:nvSpPr>
        <p:spPr>
          <a:xfrm>
            <a:off x="5314950" y="28575"/>
            <a:ext cx="3829050" cy="403225"/>
          </a:xfrm>
          <a:noFill/>
        </p:spPr>
        <p:txBody>
          <a:bodyPr>
            <a:spAutoFit/>
          </a:bodyPr>
          <a:lstStyle/>
          <a:p>
            <a:pPr algn="r" eaLnBrk="1" hangingPunct="1">
              <a:lnSpc>
                <a:spcPct val="85000"/>
              </a:lnSpc>
            </a:pPr>
            <a:r>
              <a:rPr lang="ru-RU" sz="2400" b="1" smtClean="0">
                <a:solidFill>
                  <a:srgbClr val="000000"/>
                </a:solidFill>
                <a:effectLst/>
              </a:rPr>
              <a:t>Кливаж и плойчатость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095017" y="5994341"/>
            <a:ext cx="2832423" cy="612742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wrap="square" lIns="18000" tIns="10800" rIns="18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 err="1">
                <a:solidFill>
                  <a:srgbClr val="000000"/>
                </a:solidFill>
              </a:rPr>
              <a:t>Плойчатость</a:t>
            </a:r>
            <a:r>
              <a:rPr lang="ru-RU" sz="1600" dirty="0">
                <a:solidFill>
                  <a:srgbClr val="000000"/>
                </a:solidFill>
              </a:rPr>
              <a:t> в </a:t>
            </a:r>
            <a:r>
              <a:rPr lang="ru-RU" sz="1600" dirty="0" smtClean="0">
                <a:solidFill>
                  <a:srgbClr val="000000"/>
                </a:solidFill>
              </a:rPr>
              <a:t>слоистых </a:t>
            </a:r>
            <a:r>
              <a:rPr lang="ru-RU" sz="1600" dirty="0" err="1" smtClean="0">
                <a:solidFill>
                  <a:srgbClr val="000000"/>
                </a:solidFill>
              </a:rPr>
              <a:t>мраморизованных</a:t>
            </a:r>
            <a:r>
              <a:rPr lang="ru-RU" sz="1600" dirty="0" smtClean="0">
                <a:solidFill>
                  <a:srgbClr val="000000"/>
                </a:solidFill>
              </a:rPr>
              <a:t> известняках. Южный Урал. </a:t>
            </a:r>
            <a:endParaRPr lang="ru-RU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79475"/>
            <a:ext cx="9144000" cy="5222875"/>
          </a:xfrm>
          <a:noFill/>
        </p:spPr>
        <p:txBody>
          <a:bodyPr>
            <a:spAutoFit/>
          </a:bodyPr>
          <a:lstStyle/>
          <a:p>
            <a:pPr marL="0" indent="0" eaLnBrk="1" hangingPunct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ru-RU" sz="2200" b="1" smtClean="0">
                <a:solidFill>
                  <a:srgbClr val="000000"/>
                </a:solidFill>
                <a:effectLst/>
              </a:rPr>
              <a:t>Метаморфизм</a:t>
            </a:r>
            <a:r>
              <a:rPr lang="ru-RU" sz="2200" smtClean="0">
                <a:solidFill>
                  <a:srgbClr val="000000"/>
                </a:solidFill>
                <a:effectLst/>
              </a:rPr>
              <a:t> – 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процесс твердофазного минерального и структурного изменения</a:t>
            </a:r>
            <a:r>
              <a:rPr lang="en-US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 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горных пород под воздействием температуры и давления в присутствии флюида [</a:t>
            </a:r>
            <a:r>
              <a:rPr lang="ru-RU" sz="2200" i="1" smtClean="0">
                <a:solidFill>
                  <a:srgbClr val="000000"/>
                </a:solidFill>
                <a:effectLst/>
                <a:latin typeface="Arial Narrow" pitchFamily="34" charset="0"/>
              </a:rPr>
              <a:t>ВикипедиЯ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].</a:t>
            </a:r>
          </a:p>
          <a:p>
            <a:pPr marL="0" indent="0" eaLnBrk="1" hangingPunct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ru-RU" sz="2200" b="1" smtClean="0">
                <a:solidFill>
                  <a:srgbClr val="000000"/>
                </a:solidFill>
                <a:effectLst/>
              </a:rPr>
              <a:t>Метаморфизм</a:t>
            </a:r>
            <a:r>
              <a:rPr lang="ru-RU" sz="2200" smtClean="0">
                <a:solidFill>
                  <a:srgbClr val="000000"/>
                </a:solidFill>
                <a:effectLst/>
              </a:rPr>
              <a:t> 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– совокупность процессов, направленных на приведение горных пород к равновесному состоянию при изменении физико-химических условий... [</a:t>
            </a:r>
            <a:r>
              <a:rPr lang="ru-RU" sz="2200" i="1" smtClean="0">
                <a:solidFill>
                  <a:srgbClr val="000000"/>
                </a:solidFill>
                <a:effectLst/>
                <a:latin typeface="Arial Narrow" pitchFamily="34" charset="0"/>
              </a:rPr>
              <a:t>Г.А. Кейльман, К.К. Золоев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].</a:t>
            </a:r>
          </a:p>
          <a:p>
            <a:pPr marL="0" indent="0" eaLnBrk="1" hangingPunct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Выделяют два типа метаморфизма:</a:t>
            </a:r>
          </a:p>
          <a:p>
            <a:pPr marL="0" indent="0" eaLnBrk="1" hangingPunct="1">
              <a:lnSpc>
                <a:spcPct val="80000"/>
              </a:lnSpc>
              <a:spcBef>
                <a:spcPct val="10000"/>
              </a:spcBef>
              <a:buFont typeface="Wingdings" pitchFamily="2" charset="2"/>
              <a:buNone/>
            </a:pP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– </a:t>
            </a:r>
            <a:r>
              <a:rPr lang="ru-RU" sz="2200" b="1" smtClean="0">
                <a:solidFill>
                  <a:srgbClr val="000000"/>
                </a:solidFill>
                <a:effectLst/>
              </a:rPr>
              <a:t>изохимический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 (в процессе метаморфизма общий химический состав пород почти не изменяется);</a:t>
            </a:r>
          </a:p>
          <a:p>
            <a:pPr marL="0" indent="0" eaLnBrk="1" hangingPunct="1">
              <a:lnSpc>
                <a:spcPct val="80000"/>
              </a:lnSpc>
              <a:spcBef>
                <a:spcPct val="10000"/>
              </a:spcBef>
              <a:buFont typeface="Wingdings" pitchFamily="2" charset="2"/>
              <a:buNone/>
            </a:pP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– </a:t>
            </a:r>
            <a:r>
              <a:rPr lang="ru-RU" sz="2200" b="1" smtClean="0">
                <a:solidFill>
                  <a:srgbClr val="000000"/>
                </a:solidFill>
                <a:effectLst/>
              </a:rPr>
              <a:t>аллохимический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, или</a:t>
            </a:r>
            <a:r>
              <a:rPr lang="ru-RU" sz="2200" smtClean="0">
                <a:solidFill>
                  <a:srgbClr val="000000"/>
                </a:solidFill>
                <a:effectLst/>
                <a:latin typeface="Arial Black" pitchFamily="34" charset="0"/>
              </a:rPr>
              <a:t> </a:t>
            </a:r>
            <a:r>
              <a:rPr lang="ru-RU" sz="2200" b="1" smtClean="0">
                <a:solidFill>
                  <a:srgbClr val="000000"/>
                </a:solidFill>
                <a:effectLst/>
              </a:rPr>
              <a:t>метасоматоз</a:t>
            </a:r>
            <a:r>
              <a:rPr lang="ru-RU" sz="2200" smtClean="0">
                <a:solidFill>
                  <a:srgbClr val="000000"/>
                </a:solidFill>
                <a:effectLst/>
                <a:latin typeface="Arial Black" pitchFamily="34" charset="0"/>
              </a:rPr>
              <a:t> 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(общий химический состав пород меняется существенно, иногда – принципиально). </a:t>
            </a:r>
          </a:p>
          <a:p>
            <a:pPr marL="0" indent="0" eaLnBrk="1" hangingPunct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Метаморфические породы (</a:t>
            </a:r>
            <a:r>
              <a:rPr lang="ru-RU" sz="2200" i="1" smtClean="0">
                <a:solidFill>
                  <a:srgbClr val="000000"/>
                </a:solidFill>
                <a:effectLst/>
                <a:latin typeface="Arial Narrow" pitchFamily="34" charset="0"/>
              </a:rPr>
              <a:t>метаморфиты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) делят на две группы:</a:t>
            </a:r>
          </a:p>
          <a:p>
            <a:pPr marL="0" indent="0" eaLnBrk="1" hangingPunct="1">
              <a:lnSpc>
                <a:spcPct val="80000"/>
              </a:lnSpc>
              <a:spcBef>
                <a:spcPct val="10000"/>
              </a:spcBef>
              <a:buFont typeface="Wingdings" pitchFamily="2" charset="2"/>
              <a:buNone/>
            </a:pP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– </a:t>
            </a:r>
            <a:r>
              <a:rPr lang="ru-RU" sz="2200" b="1" smtClean="0">
                <a:solidFill>
                  <a:srgbClr val="000000"/>
                </a:solidFill>
                <a:effectLst/>
              </a:rPr>
              <a:t>парапороды</a:t>
            </a:r>
            <a:r>
              <a:rPr lang="ru-RU" sz="2200" smtClean="0">
                <a:solidFill>
                  <a:srgbClr val="000000"/>
                </a:solidFill>
                <a:effectLst/>
                <a:latin typeface="Arial Black" pitchFamily="34" charset="0"/>
              </a:rPr>
              <a:t> 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(образуются за счет осадочных пород);</a:t>
            </a:r>
            <a:endParaRPr lang="ru-RU" sz="2200" smtClean="0">
              <a:solidFill>
                <a:srgbClr val="000000"/>
              </a:solidFill>
              <a:effectLst/>
              <a:latin typeface="Arial Black" pitchFamily="34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10000"/>
              </a:spcBef>
              <a:buFont typeface="Wingdings" pitchFamily="2" charset="2"/>
              <a:buNone/>
            </a:pP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– </a:t>
            </a:r>
            <a:r>
              <a:rPr lang="ru-RU" sz="2200" b="1" smtClean="0">
                <a:solidFill>
                  <a:srgbClr val="000000"/>
                </a:solidFill>
                <a:effectLst/>
              </a:rPr>
              <a:t>ортопороды</a:t>
            </a:r>
            <a:r>
              <a:rPr lang="ru-RU" sz="2200" smtClean="0">
                <a:solidFill>
                  <a:srgbClr val="000000"/>
                </a:solidFill>
                <a:effectLst/>
                <a:latin typeface="Arial Black" pitchFamily="34" charset="0"/>
              </a:rPr>
              <a:t> 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(образуются за счет магматических пород).</a:t>
            </a:r>
          </a:p>
          <a:p>
            <a:pPr marL="0" indent="0" eaLnBrk="1" hangingPunct="1">
              <a:lnSpc>
                <a:spcPct val="85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Если для метаморфита установлена первичная порода, то для его обозначения употребляют приставку "мета…" (метаалевролит, метагранит, метабазальт и т.п.).</a:t>
            </a:r>
            <a:endParaRPr lang="en-US" sz="2200" smtClean="0">
              <a:solidFill>
                <a:srgbClr val="000000"/>
              </a:solidFill>
              <a:effectLst/>
              <a:latin typeface="Arial Narrow" pitchFamily="34" charset="0"/>
            </a:endParaRPr>
          </a:p>
        </p:txBody>
      </p:sp>
      <p:sp>
        <p:nvSpPr>
          <p:cNvPr id="891911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12763"/>
          </a:xfrm>
        </p:spPr>
        <p:txBody>
          <a:bodyPr/>
          <a:lstStyle/>
          <a:p>
            <a:pPr algn="r" eaLnBrk="1" hangingPunct="1">
              <a:defRPr/>
            </a:pPr>
            <a:r>
              <a:rPr lang="ru-RU" sz="2400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Определения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7" descr="P81100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28575"/>
            <a:ext cx="4797425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1507" name="Picture 9" descr="P6121000"/>
          <p:cNvPicPr>
            <a:picLocks noChangeAspect="1" noChangeArrowheads="1"/>
          </p:cNvPicPr>
          <p:nvPr/>
        </p:nvPicPr>
        <p:blipFill>
          <a:blip r:embed="rId3" cstate="print">
            <a:lum bright="-12000" contrast="30000"/>
          </a:blip>
          <a:srcRect/>
          <a:stretch>
            <a:fillRect/>
          </a:stretch>
        </p:blipFill>
        <p:spPr bwMode="auto">
          <a:xfrm>
            <a:off x="4422775" y="2898775"/>
            <a:ext cx="4721225" cy="39592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5529263" y="0"/>
            <a:ext cx="3614737" cy="403225"/>
          </a:xfrm>
          <a:noFill/>
        </p:spPr>
        <p:txBody>
          <a:bodyPr>
            <a:spAutoFit/>
          </a:bodyPr>
          <a:lstStyle/>
          <a:p>
            <a:pPr algn="l" eaLnBrk="1" hangingPunct="1">
              <a:lnSpc>
                <a:spcPct val="85000"/>
              </a:lnSpc>
            </a:pPr>
            <a:r>
              <a:rPr lang="ru-RU" sz="2400" b="1" smtClean="0">
                <a:solidFill>
                  <a:srgbClr val="000000"/>
                </a:solidFill>
                <a:effectLst/>
              </a:rPr>
              <a:t>Структуры будинажа</a:t>
            </a:r>
          </a:p>
        </p:txBody>
      </p:sp>
      <p:sp>
        <p:nvSpPr>
          <p:cNvPr id="21509" name="Text Box 10"/>
          <p:cNvSpPr txBox="1">
            <a:spLocks noChangeArrowheads="1"/>
          </p:cNvSpPr>
          <p:nvPr/>
        </p:nvSpPr>
        <p:spPr bwMode="auto">
          <a:xfrm>
            <a:off x="4916488" y="477838"/>
            <a:ext cx="4227512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5000"/>
              </a:lnSpc>
              <a:spcBef>
                <a:spcPct val="50000"/>
              </a:spcBef>
            </a:pPr>
            <a:r>
              <a:rPr lang="ru-RU" b="0">
                <a:solidFill>
                  <a:srgbClr val="000000"/>
                </a:solidFill>
              </a:rPr>
              <a:t>Часто образование складок в метаморфитах сопровождается возникновением </a:t>
            </a:r>
            <a:r>
              <a:rPr lang="ru-RU">
                <a:solidFill>
                  <a:srgbClr val="000000"/>
                </a:solidFill>
              </a:rPr>
              <a:t>структур будинажа</a:t>
            </a:r>
            <a:r>
              <a:rPr lang="ru-RU" b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1510" name="Text Box 11"/>
          <p:cNvSpPr txBox="1">
            <a:spLocks noChangeArrowheads="1"/>
          </p:cNvSpPr>
          <p:nvPr/>
        </p:nvSpPr>
        <p:spPr bwMode="auto">
          <a:xfrm>
            <a:off x="0" y="4794250"/>
            <a:ext cx="4370388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b="0">
                <a:solidFill>
                  <a:srgbClr val="000000"/>
                </a:solidFill>
              </a:rPr>
              <a:t>В глубоко метаморфизованных толщах развивается будинаж с вязким растаскиванием будин, образованием "шеек" и затёками в них матрикса, </a:t>
            </a:r>
          </a:p>
          <a:p>
            <a:pPr algn="ctr">
              <a:lnSpc>
                <a:spcPct val="85000"/>
              </a:lnSpc>
            </a:pPr>
            <a:r>
              <a:rPr lang="ru-RU" b="0">
                <a:solidFill>
                  <a:srgbClr val="000000"/>
                </a:solidFill>
              </a:rPr>
              <a:t>а также перемычек </a:t>
            </a:r>
          </a:p>
          <a:p>
            <a:pPr algn="ctr">
              <a:lnSpc>
                <a:spcPct val="85000"/>
              </a:lnSpc>
            </a:pPr>
            <a:r>
              <a:rPr lang="ru-RU" b="0">
                <a:solidFill>
                  <a:srgbClr val="000000"/>
                </a:solidFill>
              </a:rPr>
              <a:t>(минерализованных зон)</a:t>
            </a:r>
          </a:p>
        </p:txBody>
      </p:sp>
      <p:sp>
        <p:nvSpPr>
          <p:cNvPr id="21511" name="Text Box 15"/>
          <p:cNvSpPr txBox="1">
            <a:spLocks noChangeArrowheads="1"/>
          </p:cNvSpPr>
          <p:nvPr/>
        </p:nvSpPr>
        <p:spPr bwMode="auto">
          <a:xfrm>
            <a:off x="817563" y="3851275"/>
            <a:ext cx="4311650" cy="620713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54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"Вязкие  будины" в протерозойских гнейсах с минерализованной зоной (высокотемпературный кварц) и затёками матрикса в перемычку. Ю. Урал</a:t>
            </a:r>
          </a:p>
        </p:txBody>
      </p:sp>
      <p:sp>
        <p:nvSpPr>
          <p:cNvPr id="21512" name="Text Box 16"/>
          <p:cNvSpPr txBox="1">
            <a:spLocks noChangeArrowheads="1"/>
          </p:cNvSpPr>
          <p:nvPr/>
        </p:nvSpPr>
        <p:spPr bwMode="auto">
          <a:xfrm>
            <a:off x="4705350" y="1947863"/>
            <a:ext cx="3833813" cy="620712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"Вязкие  будины" плагиоклаз-пироксеновых пород в архейских гнейсах с затёками матрикса в пережимы. Ю. Урал</a:t>
            </a:r>
          </a:p>
        </p:txBody>
      </p:sp>
      <p:sp>
        <p:nvSpPr>
          <p:cNvPr id="21513" name="Text Box 18"/>
          <p:cNvSpPr txBox="1">
            <a:spLocks noChangeArrowheads="1"/>
          </p:cNvSpPr>
          <p:nvPr/>
        </p:nvSpPr>
        <p:spPr bwMode="auto">
          <a:xfrm>
            <a:off x="4457700" y="1282700"/>
            <a:ext cx="309563" cy="304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sym typeface="Symbol" pitchFamily="18" charset="2"/>
              </a:rPr>
              <a:t></a:t>
            </a:r>
            <a:r>
              <a:rPr lang="ru-RU" sz="2000" baseline="-25000">
                <a:solidFill>
                  <a:srgbClr val="000000"/>
                </a:solidFill>
                <a:sym typeface="Symbol" pitchFamily="18" charset="2"/>
              </a:rPr>
              <a:t>1</a:t>
            </a:r>
          </a:p>
        </p:txBody>
      </p:sp>
      <p:sp>
        <p:nvSpPr>
          <p:cNvPr id="21514" name="AutoShape 19"/>
          <p:cNvSpPr>
            <a:spLocks noChangeArrowheads="1"/>
          </p:cNvSpPr>
          <p:nvPr/>
        </p:nvSpPr>
        <p:spPr bwMode="auto">
          <a:xfrm rot="20839124" flipV="1">
            <a:off x="4232275" y="1652588"/>
            <a:ext cx="550863" cy="133350"/>
          </a:xfrm>
          <a:custGeom>
            <a:avLst/>
            <a:gdLst>
              <a:gd name="T0" fmla="*/ 268710160 w 21600"/>
              <a:gd name="T1" fmla="*/ 0 h 21600"/>
              <a:gd name="T2" fmla="*/ 0 w 21600"/>
              <a:gd name="T3" fmla="*/ 2541219 h 21600"/>
              <a:gd name="T4" fmla="*/ 268710160 w 21600"/>
              <a:gd name="T5" fmla="*/ 5082431 h 21600"/>
              <a:gd name="T6" fmla="*/ 358280452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15" name="Text Box 20"/>
          <p:cNvSpPr txBox="1">
            <a:spLocks noChangeArrowheads="1"/>
          </p:cNvSpPr>
          <p:nvPr/>
        </p:nvSpPr>
        <p:spPr bwMode="auto">
          <a:xfrm>
            <a:off x="363538" y="2449513"/>
            <a:ext cx="309562" cy="304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sym typeface="Symbol" pitchFamily="18" charset="2"/>
              </a:rPr>
              <a:t></a:t>
            </a:r>
            <a:r>
              <a:rPr lang="ru-RU" sz="2000" baseline="-25000">
                <a:solidFill>
                  <a:srgbClr val="000000"/>
                </a:solidFill>
                <a:sym typeface="Symbol" pitchFamily="18" charset="2"/>
              </a:rPr>
              <a:t>1</a:t>
            </a:r>
          </a:p>
        </p:txBody>
      </p:sp>
      <p:sp>
        <p:nvSpPr>
          <p:cNvPr id="21516" name="AutoShape 21"/>
          <p:cNvSpPr>
            <a:spLocks noChangeArrowheads="1"/>
          </p:cNvSpPr>
          <p:nvPr/>
        </p:nvSpPr>
        <p:spPr bwMode="auto">
          <a:xfrm rot="9877355" flipV="1">
            <a:off x="595313" y="2698750"/>
            <a:ext cx="550862" cy="133350"/>
          </a:xfrm>
          <a:custGeom>
            <a:avLst/>
            <a:gdLst>
              <a:gd name="T0" fmla="*/ 268708652 w 21600"/>
              <a:gd name="T1" fmla="*/ 0 h 21600"/>
              <a:gd name="T2" fmla="*/ 0 w 21600"/>
              <a:gd name="T3" fmla="*/ 2541219 h 21600"/>
              <a:gd name="T4" fmla="*/ 268708652 w 21600"/>
              <a:gd name="T5" fmla="*/ 5082431 h 21600"/>
              <a:gd name="T6" fmla="*/ 358278577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17" name="Text Box 22"/>
          <p:cNvSpPr txBox="1">
            <a:spLocks noChangeArrowheads="1"/>
          </p:cNvSpPr>
          <p:nvPr/>
        </p:nvSpPr>
        <p:spPr bwMode="auto">
          <a:xfrm>
            <a:off x="2016125" y="1311275"/>
            <a:ext cx="309563" cy="304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sym typeface="Symbol" pitchFamily="18" charset="2"/>
              </a:rPr>
              <a:t></a:t>
            </a:r>
            <a:r>
              <a:rPr lang="ru-RU" sz="2000" baseline="-25000">
                <a:solidFill>
                  <a:srgbClr val="000000"/>
                </a:solidFill>
                <a:sym typeface="Symbol" pitchFamily="18" charset="2"/>
              </a:rPr>
              <a:t>3</a:t>
            </a:r>
          </a:p>
        </p:txBody>
      </p:sp>
      <p:sp>
        <p:nvSpPr>
          <p:cNvPr id="21518" name="AutoShape 23"/>
          <p:cNvSpPr>
            <a:spLocks noChangeArrowheads="1"/>
          </p:cNvSpPr>
          <p:nvPr/>
        </p:nvSpPr>
        <p:spPr bwMode="auto">
          <a:xfrm rot="4477355" flipV="1">
            <a:off x="1661318" y="1561307"/>
            <a:ext cx="550863" cy="133350"/>
          </a:xfrm>
          <a:custGeom>
            <a:avLst/>
            <a:gdLst>
              <a:gd name="T0" fmla="*/ 268710160 w 21600"/>
              <a:gd name="T1" fmla="*/ 0 h 21600"/>
              <a:gd name="T2" fmla="*/ 0 w 21600"/>
              <a:gd name="T3" fmla="*/ 2541219 h 21600"/>
              <a:gd name="T4" fmla="*/ 268710160 w 21600"/>
              <a:gd name="T5" fmla="*/ 5082431 h 21600"/>
              <a:gd name="T6" fmla="*/ 358280452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19" name="Text Box 24"/>
          <p:cNvSpPr txBox="1">
            <a:spLocks noChangeArrowheads="1"/>
          </p:cNvSpPr>
          <p:nvPr/>
        </p:nvSpPr>
        <p:spPr bwMode="auto">
          <a:xfrm>
            <a:off x="1830388" y="2870200"/>
            <a:ext cx="309562" cy="304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sym typeface="Symbol" pitchFamily="18" charset="2"/>
              </a:rPr>
              <a:t></a:t>
            </a:r>
            <a:r>
              <a:rPr lang="ru-RU" sz="2000" baseline="-25000">
                <a:solidFill>
                  <a:srgbClr val="000000"/>
                </a:solidFill>
                <a:sym typeface="Symbol" pitchFamily="18" charset="2"/>
              </a:rPr>
              <a:t>3</a:t>
            </a:r>
          </a:p>
        </p:txBody>
      </p:sp>
      <p:sp>
        <p:nvSpPr>
          <p:cNvPr id="21520" name="AutoShape 25"/>
          <p:cNvSpPr>
            <a:spLocks noChangeArrowheads="1"/>
          </p:cNvSpPr>
          <p:nvPr/>
        </p:nvSpPr>
        <p:spPr bwMode="auto">
          <a:xfrm rot="15363083" flipV="1">
            <a:off x="1959769" y="2728119"/>
            <a:ext cx="550862" cy="133350"/>
          </a:xfrm>
          <a:custGeom>
            <a:avLst/>
            <a:gdLst>
              <a:gd name="T0" fmla="*/ 268708652 w 21600"/>
              <a:gd name="T1" fmla="*/ 0 h 21600"/>
              <a:gd name="T2" fmla="*/ 0 w 21600"/>
              <a:gd name="T3" fmla="*/ 2541219 h 21600"/>
              <a:gd name="T4" fmla="*/ 268708652 w 21600"/>
              <a:gd name="T5" fmla="*/ 5082431 h 21600"/>
              <a:gd name="T6" fmla="*/ 358278577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21" name="Text Box 26"/>
          <p:cNvSpPr txBox="1">
            <a:spLocks noChangeArrowheads="1"/>
          </p:cNvSpPr>
          <p:nvPr/>
        </p:nvSpPr>
        <p:spPr bwMode="auto">
          <a:xfrm>
            <a:off x="8021638" y="5783263"/>
            <a:ext cx="309562" cy="304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sym typeface="Symbol" pitchFamily="18" charset="2"/>
              </a:rPr>
              <a:t></a:t>
            </a:r>
            <a:r>
              <a:rPr lang="ru-RU" sz="2000" baseline="-25000">
                <a:solidFill>
                  <a:srgbClr val="000000"/>
                </a:solidFill>
                <a:sym typeface="Symbol" pitchFamily="18" charset="2"/>
              </a:rPr>
              <a:t>1</a:t>
            </a:r>
          </a:p>
        </p:txBody>
      </p:sp>
      <p:sp>
        <p:nvSpPr>
          <p:cNvPr id="21522" name="AutoShape 27"/>
          <p:cNvSpPr>
            <a:spLocks noChangeArrowheads="1"/>
          </p:cNvSpPr>
          <p:nvPr/>
        </p:nvSpPr>
        <p:spPr bwMode="auto">
          <a:xfrm flipV="1">
            <a:off x="7312025" y="5835650"/>
            <a:ext cx="550863" cy="133350"/>
          </a:xfrm>
          <a:custGeom>
            <a:avLst/>
            <a:gdLst>
              <a:gd name="T0" fmla="*/ 268710160 w 21600"/>
              <a:gd name="T1" fmla="*/ 0 h 21600"/>
              <a:gd name="T2" fmla="*/ 0 w 21600"/>
              <a:gd name="T3" fmla="*/ 2541219 h 21600"/>
              <a:gd name="T4" fmla="*/ 268710160 w 21600"/>
              <a:gd name="T5" fmla="*/ 5082431 h 21600"/>
              <a:gd name="T6" fmla="*/ 358280452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23" name="Text Box 28"/>
          <p:cNvSpPr txBox="1">
            <a:spLocks noChangeArrowheads="1"/>
          </p:cNvSpPr>
          <p:nvPr/>
        </p:nvSpPr>
        <p:spPr bwMode="auto">
          <a:xfrm>
            <a:off x="5067300" y="5735638"/>
            <a:ext cx="309563" cy="304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sym typeface="Symbol" pitchFamily="18" charset="2"/>
              </a:rPr>
              <a:t></a:t>
            </a:r>
            <a:r>
              <a:rPr lang="ru-RU" sz="2000" baseline="-25000">
                <a:solidFill>
                  <a:srgbClr val="000000"/>
                </a:solidFill>
                <a:sym typeface="Symbol" pitchFamily="18" charset="2"/>
              </a:rPr>
              <a:t>1</a:t>
            </a:r>
          </a:p>
        </p:txBody>
      </p:sp>
      <p:sp>
        <p:nvSpPr>
          <p:cNvPr id="21524" name="AutoShape 29"/>
          <p:cNvSpPr>
            <a:spLocks noChangeArrowheads="1"/>
          </p:cNvSpPr>
          <p:nvPr/>
        </p:nvSpPr>
        <p:spPr bwMode="auto">
          <a:xfrm rot="10800000" flipV="1">
            <a:off x="5456238" y="5837238"/>
            <a:ext cx="550862" cy="133350"/>
          </a:xfrm>
          <a:custGeom>
            <a:avLst/>
            <a:gdLst>
              <a:gd name="T0" fmla="*/ 268708652 w 21600"/>
              <a:gd name="T1" fmla="*/ 0 h 21600"/>
              <a:gd name="T2" fmla="*/ 0 w 21600"/>
              <a:gd name="T3" fmla="*/ 2541219 h 21600"/>
              <a:gd name="T4" fmla="*/ 268708652 w 21600"/>
              <a:gd name="T5" fmla="*/ 5082431 h 21600"/>
              <a:gd name="T6" fmla="*/ 358278577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25" name="Text Box 30"/>
          <p:cNvSpPr txBox="1">
            <a:spLocks noChangeArrowheads="1"/>
          </p:cNvSpPr>
          <p:nvPr/>
        </p:nvSpPr>
        <p:spPr bwMode="auto">
          <a:xfrm>
            <a:off x="6148388" y="5119688"/>
            <a:ext cx="309562" cy="304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sym typeface="Symbol" pitchFamily="18" charset="2"/>
              </a:rPr>
              <a:t></a:t>
            </a:r>
            <a:r>
              <a:rPr lang="ru-RU" sz="2000" baseline="-25000">
                <a:solidFill>
                  <a:srgbClr val="000000"/>
                </a:solidFill>
                <a:sym typeface="Symbol" pitchFamily="18" charset="2"/>
              </a:rPr>
              <a:t>3</a:t>
            </a:r>
          </a:p>
        </p:txBody>
      </p:sp>
      <p:sp>
        <p:nvSpPr>
          <p:cNvPr id="21526" name="AutoShape 31"/>
          <p:cNvSpPr>
            <a:spLocks noChangeArrowheads="1"/>
          </p:cNvSpPr>
          <p:nvPr/>
        </p:nvSpPr>
        <p:spPr bwMode="auto">
          <a:xfrm rot="5400000" flipV="1">
            <a:off x="6317456" y="4990307"/>
            <a:ext cx="550863" cy="133350"/>
          </a:xfrm>
          <a:custGeom>
            <a:avLst/>
            <a:gdLst>
              <a:gd name="T0" fmla="*/ 268710160 w 21600"/>
              <a:gd name="T1" fmla="*/ 0 h 21600"/>
              <a:gd name="T2" fmla="*/ 0 w 21600"/>
              <a:gd name="T3" fmla="*/ 2541219 h 21600"/>
              <a:gd name="T4" fmla="*/ 268710160 w 21600"/>
              <a:gd name="T5" fmla="*/ 5082431 h 21600"/>
              <a:gd name="T6" fmla="*/ 358280452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27" name="Text Box 32"/>
          <p:cNvSpPr txBox="1">
            <a:spLocks noChangeArrowheads="1"/>
          </p:cNvSpPr>
          <p:nvPr/>
        </p:nvSpPr>
        <p:spPr bwMode="auto">
          <a:xfrm>
            <a:off x="6719888" y="6503988"/>
            <a:ext cx="309562" cy="304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sym typeface="Symbol" pitchFamily="18" charset="2"/>
              </a:rPr>
              <a:t></a:t>
            </a:r>
            <a:r>
              <a:rPr lang="ru-RU" sz="2000" baseline="-25000">
                <a:solidFill>
                  <a:srgbClr val="000000"/>
                </a:solidFill>
                <a:sym typeface="Symbol" pitchFamily="18" charset="2"/>
              </a:rPr>
              <a:t>3</a:t>
            </a:r>
          </a:p>
        </p:txBody>
      </p:sp>
      <p:sp>
        <p:nvSpPr>
          <p:cNvPr id="21528" name="AutoShape 33"/>
          <p:cNvSpPr>
            <a:spLocks noChangeArrowheads="1"/>
          </p:cNvSpPr>
          <p:nvPr/>
        </p:nvSpPr>
        <p:spPr bwMode="auto">
          <a:xfrm rot="16200000" flipV="1">
            <a:off x="6355557" y="6515894"/>
            <a:ext cx="550862" cy="133350"/>
          </a:xfrm>
          <a:custGeom>
            <a:avLst/>
            <a:gdLst>
              <a:gd name="T0" fmla="*/ 268708652 w 21600"/>
              <a:gd name="T1" fmla="*/ 0 h 21600"/>
              <a:gd name="T2" fmla="*/ 0 w 21600"/>
              <a:gd name="T3" fmla="*/ 2541219 h 21600"/>
              <a:gd name="T4" fmla="*/ 268708652 w 21600"/>
              <a:gd name="T5" fmla="*/ 5082431 h 21600"/>
              <a:gd name="T6" fmla="*/ 358278577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0" descr="P81401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6838" y="2844800"/>
            <a:ext cx="5237162" cy="4013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2531" name="Picture 23" descr="Пласт течение, будины"/>
          <p:cNvPicPr>
            <a:picLocks noChangeAspect="1" noChangeArrowheads="1"/>
          </p:cNvPicPr>
          <p:nvPr/>
        </p:nvPicPr>
        <p:blipFill>
          <a:blip r:embed="rId4" cstate="print">
            <a:lum bright="-22000" contrast="70000"/>
          </a:blip>
          <a:srcRect/>
          <a:stretch>
            <a:fillRect/>
          </a:stretch>
        </p:blipFill>
        <p:spPr bwMode="auto">
          <a:xfrm>
            <a:off x="55563" y="44450"/>
            <a:ext cx="5003800" cy="3746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2532" name="Rectangle 18"/>
          <p:cNvSpPr>
            <a:spLocks noChangeArrowheads="1"/>
          </p:cNvSpPr>
          <p:nvPr/>
        </p:nvSpPr>
        <p:spPr bwMode="auto">
          <a:xfrm>
            <a:off x="5095875" y="747713"/>
            <a:ext cx="4048125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b="0">
                <a:solidFill>
                  <a:srgbClr val="000000"/>
                </a:solidFill>
              </a:rPr>
              <a:t>Мелкокристаллические углеродистые мраморы, слои которых легко будинируются, оказываются существенно более компетентными породами, чем крупнокристаллические "чистые" мраморы, которые легко текут</a:t>
            </a:r>
          </a:p>
        </p:txBody>
      </p:sp>
      <p:sp>
        <p:nvSpPr>
          <p:cNvPr id="22533" name="Text Box 21"/>
          <p:cNvSpPr txBox="1">
            <a:spLocks noChangeArrowheads="1"/>
          </p:cNvSpPr>
          <p:nvPr/>
        </p:nvSpPr>
        <p:spPr bwMode="auto">
          <a:xfrm>
            <a:off x="784225" y="6116638"/>
            <a:ext cx="3235325" cy="425450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Будинированный слой амфиболитов в архейских гнейсах. Ю. Урал.</a:t>
            </a:r>
          </a:p>
        </p:txBody>
      </p:sp>
      <p:sp>
        <p:nvSpPr>
          <p:cNvPr id="22534" name="Text Box 26"/>
          <p:cNvSpPr txBox="1">
            <a:spLocks noChangeArrowheads="1"/>
          </p:cNvSpPr>
          <p:nvPr/>
        </p:nvSpPr>
        <p:spPr bwMode="auto">
          <a:xfrm>
            <a:off x="322263" y="4086225"/>
            <a:ext cx="3575050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ru-RU" b="0">
                <a:solidFill>
                  <a:srgbClr val="000000"/>
                </a:solidFill>
              </a:rPr>
              <a:t>При значительной разнице в вязкости будинированного слоя и матрикса даже в сильно метаморфизованных толщах могут возникать будины по </a:t>
            </a:r>
            <a:r>
              <a:rPr lang="ru-RU" i="1">
                <a:solidFill>
                  <a:srgbClr val="000000"/>
                </a:solidFill>
              </a:rPr>
              <a:t>сколам</a:t>
            </a:r>
            <a:r>
              <a:rPr lang="ru-RU" b="0">
                <a:solidFill>
                  <a:srgbClr val="000000"/>
                </a:solidFill>
              </a:rPr>
              <a:t> и отрывам</a:t>
            </a:r>
          </a:p>
        </p:txBody>
      </p:sp>
      <p:sp>
        <p:nvSpPr>
          <p:cNvPr id="22535" name="Text Box 28"/>
          <p:cNvSpPr txBox="1">
            <a:spLocks noChangeArrowheads="1"/>
          </p:cNvSpPr>
          <p:nvPr/>
        </p:nvSpPr>
        <p:spPr bwMode="auto">
          <a:xfrm>
            <a:off x="4095750" y="184150"/>
            <a:ext cx="3956050" cy="425450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Будины полосчатых углеродистых мраморов в "чистых" мраморах. Ю. Урал.</a:t>
            </a:r>
          </a:p>
        </p:txBody>
      </p:sp>
      <p:sp>
        <p:nvSpPr>
          <p:cNvPr id="22536" name="AutoShape 31"/>
          <p:cNvSpPr>
            <a:spLocks noChangeArrowheads="1"/>
          </p:cNvSpPr>
          <p:nvPr/>
        </p:nvSpPr>
        <p:spPr bwMode="auto">
          <a:xfrm rot="-7661201">
            <a:off x="7295357" y="5655469"/>
            <a:ext cx="550862" cy="133350"/>
          </a:xfrm>
          <a:custGeom>
            <a:avLst/>
            <a:gdLst>
              <a:gd name="T0" fmla="*/ 268708652 w 21600"/>
              <a:gd name="T1" fmla="*/ 0 h 21600"/>
              <a:gd name="T2" fmla="*/ 0 w 21600"/>
              <a:gd name="T3" fmla="*/ 2541219 h 21600"/>
              <a:gd name="T4" fmla="*/ 268708652 w 21600"/>
              <a:gd name="T5" fmla="*/ 5082431 h 21600"/>
              <a:gd name="T6" fmla="*/ 358278577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537" name="Text Box 32"/>
          <p:cNvSpPr txBox="1">
            <a:spLocks noChangeArrowheads="1"/>
          </p:cNvSpPr>
          <p:nvPr/>
        </p:nvSpPr>
        <p:spPr bwMode="auto">
          <a:xfrm>
            <a:off x="6073775" y="3892550"/>
            <a:ext cx="309563" cy="3222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18000" bIns="180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sym typeface="Symbol" pitchFamily="18" charset="2"/>
              </a:rPr>
              <a:t></a:t>
            </a:r>
            <a:r>
              <a:rPr lang="ru-RU" sz="2000" baseline="-25000">
                <a:solidFill>
                  <a:srgbClr val="000000"/>
                </a:solidFill>
                <a:sym typeface="Symbol" pitchFamily="18" charset="2"/>
              </a:rPr>
              <a:t>3</a:t>
            </a:r>
          </a:p>
        </p:txBody>
      </p:sp>
      <p:sp>
        <p:nvSpPr>
          <p:cNvPr id="22538" name="AutoShape 33"/>
          <p:cNvSpPr>
            <a:spLocks noChangeArrowheads="1"/>
          </p:cNvSpPr>
          <p:nvPr/>
        </p:nvSpPr>
        <p:spPr bwMode="auto">
          <a:xfrm rot="13775251" flipH="1">
            <a:off x="6336506" y="4336257"/>
            <a:ext cx="550863" cy="133350"/>
          </a:xfrm>
          <a:custGeom>
            <a:avLst/>
            <a:gdLst>
              <a:gd name="T0" fmla="*/ 268710160 w 21600"/>
              <a:gd name="T1" fmla="*/ 0 h 21600"/>
              <a:gd name="T2" fmla="*/ 0 w 21600"/>
              <a:gd name="T3" fmla="*/ 2541219 h 21600"/>
              <a:gd name="T4" fmla="*/ 268710160 w 21600"/>
              <a:gd name="T5" fmla="*/ 5082431 h 21600"/>
              <a:gd name="T6" fmla="*/ 358280452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539" name="Text Box 35"/>
          <p:cNvSpPr txBox="1">
            <a:spLocks noChangeArrowheads="1"/>
          </p:cNvSpPr>
          <p:nvPr/>
        </p:nvSpPr>
        <p:spPr bwMode="auto">
          <a:xfrm>
            <a:off x="7766050" y="5829300"/>
            <a:ext cx="309563" cy="3222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18000" bIns="180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sym typeface="Symbol" pitchFamily="18" charset="2"/>
              </a:rPr>
              <a:t></a:t>
            </a:r>
            <a:r>
              <a:rPr lang="ru-RU" sz="2000" baseline="-25000">
                <a:solidFill>
                  <a:srgbClr val="000000"/>
                </a:solidFill>
                <a:sym typeface="Symbol" pitchFamily="18" charset="2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3" descr="Будиниты-1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3756025" y="2795588"/>
            <a:ext cx="5343525" cy="4006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3555" name="Picture 12" descr="P6230159"/>
          <p:cNvPicPr>
            <a:picLocks noChangeAspect="1" noChangeArrowheads="1"/>
          </p:cNvPicPr>
          <p:nvPr/>
        </p:nvPicPr>
        <p:blipFill>
          <a:blip r:embed="rId4" cstate="print">
            <a:lum contrast="24000"/>
          </a:blip>
          <a:srcRect/>
          <a:stretch>
            <a:fillRect/>
          </a:stretch>
        </p:blipFill>
        <p:spPr bwMode="auto">
          <a:xfrm>
            <a:off x="44450" y="44450"/>
            <a:ext cx="5129213" cy="3846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5230813" y="1158875"/>
            <a:ext cx="33369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b="0">
                <a:solidFill>
                  <a:srgbClr val="000000"/>
                </a:solidFill>
              </a:rPr>
              <a:t>При значительном будинаже гнейсы матрикса затекают в межбудинное пространство и образуют складки сложной морфологии.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292225" y="5902325"/>
            <a:ext cx="3235325" cy="425450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Будинированный слой амфиболитов в архейских гнейсах. Ю. Урал.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92088" y="4086225"/>
            <a:ext cx="3546475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ru-RU" b="0">
                <a:solidFill>
                  <a:srgbClr val="000000"/>
                </a:solidFill>
              </a:rPr>
              <a:t>При значительной разнице в вязкости будинированного слоя и матрикса даже в сильно метаморфизованных толщах могут возникать будины по сколам и </a:t>
            </a:r>
            <a:r>
              <a:rPr lang="ru-RU" i="1">
                <a:solidFill>
                  <a:srgbClr val="000000"/>
                </a:solidFill>
              </a:rPr>
              <a:t>отрывам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757738" y="217488"/>
            <a:ext cx="2578100" cy="620712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Складка гнейсов сложной морфологии между будинами амфиболитов. Архей. Ю. Урал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Птигмативые складки (кварцевая жила)"/>
          <p:cNvPicPr>
            <a:picLocks noChangeAspect="1" noChangeArrowheads="1"/>
          </p:cNvPicPr>
          <p:nvPr/>
        </p:nvPicPr>
        <p:blipFill>
          <a:blip r:embed="rId3" cstate="print">
            <a:lum bright="4000" contrast="20000"/>
          </a:blip>
          <a:srcRect/>
          <a:stretch>
            <a:fillRect/>
          </a:stretch>
        </p:blipFill>
        <p:spPr bwMode="auto">
          <a:xfrm>
            <a:off x="44450" y="44450"/>
            <a:ext cx="3238500" cy="4814888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4579" name="Picture 12" descr="Птигматиты максют-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3488" y="2825750"/>
            <a:ext cx="5326062" cy="3987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4580" name="Rectangle 3"/>
          <p:cNvSpPr>
            <a:spLocks noGrp="1" noChangeArrowheads="1"/>
          </p:cNvSpPr>
          <p:nvPr>
            <p:ph type="title"/>
          </p:nvPr>
        </p:nvSpPr>
        <p:spPr>
          <a:xfrm>
            <a:off x="4616450" y="0"/>
            <a:ext cx="4527550" cy="379413"/>
          </a:xfrm>
          <a:noFill/>
        </p:spPr>
        <p:txBody>
          <a:bodyPr/>
          <a:lstStyle/>
          <a:p>
            <a:pPr algn="r" eaLnBrk="1" hangingPunct="1"/>
            <a:r>
              <a:rPr lang="ru-RU" sz="2400" b="1" smtClean="0">
                <a:solidFill>
                  <a:srgbClr val="000000"/>
                </a:solidFill>
                <a:effectLst/>
              </a:rPr>
              <a:t>Птигматитовые жилы</a:t>
            </a:r>
          </a:p>
        </p:txBody>
      </p:sp>
      <p:sp>
        <p:nvSpPr>
          <p:cNvPr id="24581" name="Text Box 4"/>
          <p:cNvSpPr txBox="1">
            <a:spLocks noChangeArrowheads="1"/>
          </p:cNvSpPr>
          <p:nvPr/>
        </p:nvSpPr>
        <p:spPr bwMode="auto">
          <a:xfrm>
            <a:off x="463550" y="4759325"/>
            <a:ext cx="3028950" cy="620713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Птигматитовые кварцевые жилы. Северо-Муйская структура. </a:t>
            </a:r>
          </a:p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Фото А.Б. Кирмасова</a:t>
            </a:r>
          </a:p>
        </p:txBody>
      </p:sp>
      <p:sp>
        <p:nvSpPr>
          <p:cNvPr id="24582" name="Text Box 5"/>
          <p:cNvSpPr txBox="1">
            <a:spLocks noChangeArrowheads="1"/>
          </p:cNvSpPr>
          <p:nvPr/>
        </p:nvSpPr>
        <p:spPr bwMode="auto">
          <a:xfrm>
            <a:off x="3295650" y="568325"/>
            <a:ext cx="5586413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5000"/>
              </a:lnSpc>
              <a:spcBef>
                <a:spcPct val="50000"/>
              </a:spcBef>
            </a:pPr>
            <a:r>
              <a:rPr lang="ru-RU" b="0">
                <a:solidFill>
                  <a:srgbClr val="000000"/>
                </a:solidFill>
              </a:rPr>
              <a:t>Один из характерных элементов структуры метаморфитов – изоклинальные птигматитовые (от греческого </a:t>
            </a:r>
            <a:r>
              <a:rPr lang="en-US" b="0">
                <a:solidFill>
                  <a:srgbClr val="000000"/>
                </a:solidFill>
                <a:latin typeface="Symbol" pitchFamily="18" charset="2"/>
              </a:rPr>
              <a:t>ptigma</a:t>
            </a:r>
            <a:r>
              <a:rPr lang="en-US" b="0">
                <a:solidFill>
                  <a:srgbClr val="000000"/>
                </a:solidFill>
              </a:rPr>
              <a:t> –</a:t>
            </a:r>
            <a:r>
              <a:rPr lang="ru-RU" b="0">
                <a:solidFill>
                  <a:srgbClr val="000000"/>
                </a:solidFill>
              </a:rPr>
              <a:t> складка) жилы, в которые в условиях пластического течения сминаются разнообразные гидротермальные жилы.</a:t>
            </a: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1066800" y="6103938"/>
            <a:ext cx="3074988" cy="620712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Птигматитовые кварцевые жилы. Максютовский комплекс, </a:t>
            </a:r>
          </a:p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Ю. Урал. Фото А.В. Рязанцева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P8140126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4518660" y="2645087"/>
            <a:ext cx="4580890" cy="41684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932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12763"/>
          </a:xfrm>
        </p:spPr>
        <p:txBody>
          <a:bodyPr/>
          <a:lstStyle/>
          <a:p>
            <a:pPr algn="r" eaLnBrk="1" hangingPunct="1">
              <a:defRPr/>
            </a:pPr>
            <a:r>
              <a:rPr lang="ru-RU" sz="2400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Мигматиты </a:t>
            </a:r>
          </a:p>
        </p:txBody>
      </p:sp>
      <p:sp>
        <p:nvSpPr>
          <p:cNvPr id="99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24063" y="433388"/>
            <a:ext cx="7119937" cy="1988237"/>
          </a:xfrm>
        </p:spPr>
        <p:txBody>
          <a:bodyPr>
            <a:spAutoFit/>
          </a:bodyPr>
          <a:lstStyle/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2200" b="1" dirty="0" smtClean="0">
                <a:solidFill>
                  <a:srgbClr val="000000"/>
                </a:solidFill>
                <a:effectLst/>
              </a:rPr>
              <a:t>Мигматиты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 (от греческого </a:t>
            </a:r>
            <a:r>
              <a:rPr lang="ru-RU" sz="2200" dirty="0" err="1" smtClean="0">
                <a:solidFill>
                  <a:srgbClr val="000000"/>
                </a:solidFill>
                <a:effectLst/>
                <a:latin typeface="Symbol" pitchFamily="18" charset="2"/>
              </a:rPr>
              <a:t>migma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 – смесь) – смешанная горная порода,</a:t>
            </a:r>
            <a:r>
              <a:rPr lang="ru-RU" sz="2200" dirty="0" smtClean="0">
                <a:effectLst/>
              </a:rPr>
              <a:t> 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представленная контрастными составляющими: 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2200" b="1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1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) метаморфическим субстратом темного цвета (</a:t>
            </a:r>
            <a:r>
              <a:rPr lang="ru-RU" sz="2200" b="1" dirty="0" err="1" smtClean="0">
                <a:solidFill>
                  <a:srgbClr val="000000"/>
                </a:solidFill>
                <a:effectLst/>
                <a:latin typeface="Arial Narrow" pitchFamily="34" charset="0"/>
              </a:rPr>
              <a:t>мезосомой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) – амфиболитами, сланцами, гнейсами;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2200" b="1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2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) участками светлой магматической породы (</a:t>
            </a:r>
            <a:r>
              <a:rPr lang="ru-RU" sz="2200" b="1" dirty="0" err="1" smtClean="0">
                <a:solidFill>
                  <a:srgbClr val="000000"/>
                </a:solidFill>
                <a:effectLst/>
                <a:latin typeface="Arial Narrow" pitchFamily="34" charset="0"/>
              </a:rPr>
              <a:t>лейкосомой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) –                          как правило, </a:t>
            </a:r>
            <a:r>
              <a:rPr lang="ru-RU" sz="2200" dirty="0" err="1" smtClean="0">
                <a:solidFill>
                  <a:srgbClr val="000000"/>
                </a:solidFill>
                <a:effectLst/>
                <a:latin typeface="Arial Narrow" pitchFamily="34" charset="0"/>
              </a:rPr>
              <a:t>лейкогранитами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;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2200" b="1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3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) каймами черных пород (</a:t>
            </a:r>
            <a:r>
              <a:rPr lang="ru-RU" sz="2200" dirty="0" err="1" smtClean="0">
                <a:solidFill>
                  <a:srgbClr val="000000"/>
                </a:solidFill>
                <a:effectLst/>
                <a:latin typeface="Arial Narrow" pitchFamily="34" charset="0"/>
              </a:rPr>
              <a:t>меланосомой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) – </a:t>
            </a:r>
            <a:r>
              <a:rPr lang="ru-RU" sz="2200" b="1" dirty="0" err="1" smtClean="0">
                <a:solidFill>
                  <a:srgbClr val="000000"/>
                </a:solidFill>
                <a:effectLst/>
                <a:latin typeface="Arial Narrow" pitchFamily="34" charset="0"/>
              </a:rPr>
              <a:t>биотититов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.</a:t>
            </a:r>
            <a:endParaRPr lang="ru-RU" sz="2200" dirty="0" smtClean="0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2970213"/>
            <a:ext cx="4257675" cy="374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spcBef>
                <a:spcPct val="25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b="0">
                <a:solidFill>
                  <a:srgbClr val="000000"/>
                </a:solidFill>
              </a:rPr>
              <a:t>По генезису гранитного вещества различают две разновидности мигматитов:</a:t>
            </a:r>
          </a:p>
          <a:p>
            <a:pPr algn="l">
              <a:lnSpc>
                <a:spcPct val="80000"/>
              </a:lnSpc>
              <a:spcBef>
                <a:spcPct val="25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b="0">
                <a:solidFill>
                  <a:srgbClr val="000000"/>
                </a:solidFill>
              </a:rPr>
              <a:t>– </a:t>
            </a:r>
            <a:r>
              <a:rPr lang="ru-RU">
                <a:solidFill>
                  <a:srgbClr val="000000"/>
                </a:solidFill>
              </a:rPr>
              <a:t>инъекционно-метасоматические мигматиты</a:t>
            </a:r>
            <a:r>
              <a:rPr lang="ru-RU" b="0">
                <a:solidFill>
                  <a:srgbClr val="000000"/>
                </a:solidFill>
              </a:rPr>
              <a:t> возникают при внедрении многочисленных маломощных струй магмы в матрикс, состоящий из кристаллических сланцев и гнейсов;</a:t>
            </a:r>
          </a:p>
          <a:p>
            <a:pPr algn="l">
              <a:lnSpc>
                <a:spcPct val="80000"/>
              </a:lnSpc>
              <a:spcBef>
                <a:spcPct val="25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b="0">
                <a:solidFill>
                  <a:srgbClr val="000000"/>
                </a:solidFill>
              </a:rPr>
              <a:t>– </a:t>
            </a:r>
            <a:r>
              <a:rPr lang="ru-RU">
                <a:solidFill>
                  <a:srgbClr val="000000"/>
                </a:solidFill>
              </a:rPr>
              <a:t>палингенные мигматиты</a:t>
            </a:r>
            <a:r>
              <a:rPr lang="ru-RU" b="0">
                <a:solidFill>
                  <a:srgbClr val="000000"/>
                </a:solidFill>
              </a:rPr>
              <a:t> возникают при локальном переплавлении вещества на месте (</a:t>
            </a:r>
            <a:r>
              <a:rPr lang="en-US" b="0">
                <a:solidFill>
                  <a:srgbClr val="000000"/>
                </a:solidFill>
              </a:rPr>
              <a:t>in situ)</a:t>
            </a:r>
            <a:r>
              <a:rPr lang="ru-RU" b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3889494" y="2809790"/>
            <a:ext cx="2748907" cy="620713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wrap="square"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rgbClr val="000000"/>
                </a:solidFill>
              </a:rPr>
              <a:t>Мигматиты архея – парагнейсы  с инъекциями </a:t>
            </a:r>
            <a:r>
              <a:rPr lang="ru-RU" sz="1600" dirty="0" err="1">
                <a:solidFill>
                  <a:srgbClr val="000000"/>
                </a:solidFill>
              </a:rPr>
              <a:t>лейкогранитов</a:t>
            </a:r>
            <a:r>
              <a:rPr lang="ru-RU" sz="1600" dirty="0">
                <a:solidFill>
                  <a:srgbClr val="000000"/>
                </a:solidFill>
              </a:rPr>
              <a:t>.  Ю. Урал</a:t>
            </a:r>
          </a:p>
        </p:txBody>
      </p:sp>
      <p:pic>
        <p:nvPicPr>
          <p:cNvPr id="25607" name="Picture 9" descr="Седерхольм, Якоб Иоганн (1863-1934)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63500" y="63500"/>
            <a:ext cx="1971675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Rectangle 10"/>
          <p:cNvSpPr>
            <a:spLocks noChangeArrowheads="1"/>
          </p:cNvSpPr>
          <p:nvPr/>
        </p:nvSpPr>
        <p:spPr bwMode="auto">
          <a:xfrm>
            <a:off x="557848" y="2454593"/>
            <a:ext cx="1711325" cy="49212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rIns="54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Седерхольм, Якоб Иоганн (1863-1934)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 descr="Мигматиты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057650" y="3030538"/>
            <a:ext cx="5038725" cy="377983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6627" name="Picture 16" descr="Мигматиты селянкинской свиты от Белякова ред"/>
          <p:cNvPicPr>
            <a:picLocks noChangeAspect="1" noChangeArrowheads="1"/>
          </p:cNvPicPr>
          <p:nvPr/>
        </p:nvPicPr>
        <p:blipFill>
          <a:blip r:embed="rId4" cstate="print">
            <a:lum bright="6000" contrast="30000"/>
          </a:blip>
          <a:srcRect/>
          <a:stretch>
            <a:fillRect/>
          </a:stretch>
        </p:blipFill>
        <p:spPr bwMode="auto">
          <a:xfrm>
            <a:off x="38100" y="28575"/>
            <a:ext cx="4905375" cy="35988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6628" name="Text Box 10"/>
          <p:cNvSpPr txBox="1">
            <a:spLocks noChangeArrowheads="1"/>
          </p:cNvSpPr>
          <p:nvPr/>
        </p:nvSpPr>
        <p:spPr bwMode="auto">
          <a:xfrm>
            <a:off x="1639888" y="5303838"/>
            <a:ext cx="2959100" cy="620712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54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Послойные мигматиты (</a:t>
            </a:r>
            <a:r>
              <a:rPr lang="ru-RU" sz="1600" i="1">
                <a:solidFill>
                  <a:srgbClr val="000000"/>
                </a:solidFill>
              </a:rPr>
              <a:t>вениты</a:t>
            </a:r>
            <a:r>
              <a:rPr lang="ru-RU" sz="1600">
                <a:solidFill>
                  <a:srgbClr val="000000"/>
                </a:solidFill>
              </a:rPr>
              <a:t>) – метамонцониты с инъекциями пегматоидных гранитов Ю. Урал</a:t>
            </a:r>
          </a:p>
        </p:txBody>
      </p:sp>
      <p:sp>
        <p:nvSpPr>
          <p:cNvPr id="26629" name="Text Box 11"/>
          <p:cNvSpPr txBox="1">
            <a:spLocks noChangeArrowheads="1"/>
          </p:cNvSpPr>
          <p:nvPr/>
        </p:nvSpPr>
        <p:spPr bwMode="auto">
          <a:xfrm>
            <a:off x="5089525" y="830263"/>
            <a:ext cx="4054475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>
                <a:solidFill>
                  <a:srgbClr val="000000"/>
                </a:solidFill>
              </a:rPr>
              <a:t>Послойные мигматиты</a:t>
            </a:r>
            <a:r>
              <a:rPr lang="ru-RU" b="0">
                <a:solidFill>
                  <a:srgbClr val="000000"/>
                </a:solidFill>
              </a:rPr>
              <a:t>:</a:t>
            </a:r>
          </a:p>
          <a:p>
            <a:pPr algn="l">
              <a:lnSpc>
                <a:spcPct val="80000"/>
              </a:lnSpc>
              <a:spcBef>
                <a:spcPct val="25000"/>
              </a:spcBef>
            </a:pPr>
            <a:r>
              <a:rPr lang="ru-RU" i="1">
                <a:solidFill>
                  <a:srgbClr val="000000"/>
                </a:solidFill>
              </a:rPr>
              <a:t>артериты</a:t>
            </a:r>
            <a:r>
              <a:rPr lang="ru-RU" b="0">
                <a:solidFill>
                  <a:srgbClr val="000000"/>
                </a:solidFill>
              </a:rPr>
              <a:t> – с четким послойным расположением лейкосомы в мезосоме;</a:t>
            </a:r>
          </a:p>
          <a:p>
            <a:pPr algn="l">
              <a:lnSpc>
                <a:spcPct val="80000"/>
              </a:lnSpc>
            </a:pPr>
            <a:r>
              <a:rPr lang="ru-RU" i="1">
                <a:solidFill>
                  <a:srgbClr val="000000"/>
                </a:solidFill>
              </a:rPr>
              <a:t>вениты</a:t>
            </a:r>
            <a:r>
              <a:rPr lang="ru-RU" b="0">
                <a:solidFill>
                  <a:srgbClr val="000000"/>
                </a:solidFill>
              </a:rPr>
              <a:t> – с ветвистым, неупорядоченным расположением лекойсомы в мезосоме.</a:t>
            </a:r>
          </a:p>
        </p:txBody>
      </p:sp>
      <p:sp>
        <p:nvSpPr>
          <p:cNvPr id="26630" name="Text Box 15"/>
          <p:cNvSpPr txBox="1">
            <a:spLocks noChangeArrowheads="1"/>
          </p:cNvSpPr>
          <p:nvPr/>
        </p:nvSpPr>
        <p:spPr bwMode="auto">
          <a:xfrm>
            <a:off x="554038" y="3575050"/>
            <a:ext cx="3057525" cy="815975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Послойные плагиомигматиты (</a:t>
            </a:r>
            <a:r>
              <a:rPr lang="ru-RU" sz="1600" i="1">
                <a:solidFill>
                  <a:srgbClr val="000000"/>
                </a:solidFill>
              </a:rPr>
              <a:t>артериты</a:t>
            </a:r>
            <a:r>
              <a:rPr lang="ru-RU" sz="1600">
                <a:solidFill>
                  <a:srgbClr val="000000"/>
                </a:solidFill>
              </a:rPr>
              <a:t>) селянкинской свиты. Ю. Урал. Фотоархив ОАО Челябинскгеосъемка</a:t>
            </a:r>
          </a:p>
        </p:txBody>
      </p:sp>
      <p:sp>
        <p:nvSpPr>
          <p:cNvPr id="26631" name="Text Box 17"/>
          <p:cNvSpPr txBox="1">
            <a:spLocks noChangeArrowheads="1"/>
          </p:cNvSpPr>
          <p:nvPr/>
        </p:nvSpPr>
        <p:spPr bwMode="auto">
          <a:xfrm>
            <a:off x="5003800" y="0"/>
            <a:ext cx="4140200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</a:pPr>
            <a:r>
              <a:rPr lang="ru-RU" sz="2400">
                <a:solidFill>
                  <a:srgbClr val="000000"/>
                </a:solidFill>
                <a:latin typeface="Arial" charset="0"/>
              </a:rPr>
              <a:t>Морфологические типы мигматитов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7" descr="Агматиты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5875" y="2855913"/>
            <a:ext cx="5262563" cy="394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651" name="Picture 12" descr="P80100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8" y="61913"/>
            <a:ext cx="4921250" cy="36893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1060450" y="3357563"/>
            <a:ext cx="1573213" cy="815975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Брекчиевые мигматиты (агматиты) архея. Ю. Урал</a:t>
            </a:r>
          </a:p>
        </p:txBody>
      </p:sp>
      <p:sp>
        <p:nvSpPr>
          <p:cNvPr id="27653" name="Text Box 15"/>
          <p:cNvSpPr txBox="1">
            <a:spLocks noChangeArrowheads="1"/>
          </p:cNvSpPr>
          <p:nvPr/>
        </p:nvSpPr>
        <p:spPr bwMode="auto">
          <a:xfrm>
            <a:off x="5021263" y="501650"/>
            <a:ext cx="4122737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>
                <a:solidFill>
                  <a:srgbClr val="000000"/>
                </a:solidFill>
              </a:rPr>
              <a:t>Брекчиевые мигматиты</a:t>
            </a:r>
            <a:r>
              <a:rPr lang="ru-RU" b="0">
                <a:solidFill>
                  <a:srgbClr val="000000"/>
                </a:solidFill>
              </a:rPr>
              <a:t>, или</a:t>
            </a:r>
          </a:p>
          <a:p>
            <a:pPr algn="l">
              <a:lnSpc>
                <a:spcPct val="80000"/>
              </a:lnSpc>
              <a:spcBef>
                <a:spcPct val="25000"/>
              </a:spcBef>
            </a:pPr>
            <a:r>
              <a:rPr lang="ru-RU" i="1">
                <a:solidFill>
                  <a:srgbClr val="000000"/>
                </a:solidFill>
              </a:rPr>
              <a:t>агматиты</a:t>
            </a:r>
            <a:r>
              <a:rPr lang="ru-RU" b="0">
                <a:solidFill>
                  <a:srgbClr val="000000"/>
                </a:solidFill>
              </a:rPr>
              <a:t> – лейкосома заполняет разнонаправленные трещины в мезосоме, из-за чего порода приобретает брекчиевую текстуру.</a:t>
            </a:r>
          </a:p>
        </p:txBody>
      </p:sp>
      <p:sp>
        <p:nvSpPr>
          <p:cNvPr id="27654" name="Text Box 18"/>
          <p:cNvSpPr txBox="1">
            <a:spLocks noChangeArrowheads="1"/>
          </p:cNvSpPr>
          <p:nvPr/>
        </p:nvSpPr>
        <p:spPr bwMode="auto">
          <a:xfrm>
            <a:off x="2279650" y="5611813"/>
            <a:ext cx="1958975" cy="620712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Брекчиевые мигматиты (агматиты) архея. Ю. Урал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P8010014"/>
          <p:cNvPicPr>
            <a:picLocks noChangeAspect="1" noChangeArrowheads="1"/>
          </p:cNvPicPr>
          <p:nvPr/>
        </p:nvPicPr>
        <p:blipFill>
          <a:blip r:embed="rId3" cstate="print">
            <a:lum contrast="48000"/>
          </a:blip>
          <a:srcRect/>
          <a:stretch>
            <a:fillRect/>
          </a:stretch>
        </p:blipFill>
        <p:spPr bwMode="auto">
          <a:xfrm>
            <a:off x="4387850" y="554038"/>
            <a:ext cx="4678363" cy="6237287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2449513" y="3889375"/>
            <a:ext cx="2505075" cy="425450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Птигматитовые мигматиты (птигматиты) архея. Ю. Урал.</a:t>
            </a:r>
          </a:p>
        </p:txBody>
      </p:sp>
      <p:sp>
        <p:nvSpPr>
          <p:cNvPr id="28676" name="Text Box 7"/>
          <p:cNvSpPr txBox="1">
            <a:spLocks noChangeArrowheads="1"/>
          </p:cNvSpPr>
          <p:nvPr/>
        </p:nvSpPr>
        <p:spPr bwMode="auto">
          <a:xfrm>
            <a:off x="0" y="444500"/>
            <a:ext cx="43148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>
                <a:solidFill>
                  <a:srgbClr val="000000"/>
                </a:solidFill>
              </a:rPr>
              <a:t>Жильные мигматиты</a:t>
            </a:r>
            <a:r>
              <a:rPr lang="ru-RU" b="0">
                <a:solidFill>
                  <a:srgbClr val="000000"/>
                </a:solidFill>
              </a:rPr>
              <a:t>, или</a:t>
            </a:r>
          </a:p>
          <a:p>
            <a:pPr algn="l">
              <a:lnSpc>
                <a:spcPct val="80000"/>
              </a:lnSpc>
              <a:spcBef>
                <a:spcPct val="25000"/>
              </a:spcBef>
            </a:pPr>
            <a:r>
              <a:rPr lang="ru-RU" i="1">
                <a:solidFill>
                  <a:srgbClr val="000000"/>
                </a:solidFill>
              </a:rPr>
              <a:t>птигматиты</a:t>
            </a:r>
            <a:r>
              <a:rPr lang="ru-RU" b="0">
                <a:solidFill>
                  <a:srgbClr val="000000"/>
                </a:solidFill>
              </a:rPr>
              <a:t> – лейкосома слагает в мезосоме отдельные жилы, смятые в мелкие складки, ориентированные осевыми плоскостями параллельно рассланцеванию или разгнейсованию. В отличие от "птигматитовых жил" они сложены гранитами, а не гидротермальными минералами.</a:t>
            </a:r>
          </a:p>
        </p:txBody>
      </p:sp>
      <p:sp>
        <p:nvSpPr>
          <p:cNvPr id="28677" name="Text Box 8"/>
          <p:cNvSpPr txBox="1">
            <a:spLocks noChangeArrowheads="1"/>
          </p:cNvSpPr>
          <p:nvPr/>
        </p:nvSpPr>
        <p:spPr bwMode="auto">
          <a:xfrm>
            <a:off x="566738" y="4905375"/>
            <a:ext cx="3154362" cy="1044575"/>
          </a:xfrm>
          <a:prstGeom prst="rect">
            <a:avLst/>
          </a:prstGeom>
          <a:solidFill>
            <a:schemeClr val="tx1"/>
          </a:solidFill>
          <a:ln w="38100" cmpd="dbl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>
                <a:solidFill>
                  <a:srgbClr val="000000"/>
                </a:solidFill>
                <a:latin typeface="Arial Black" pitchFamily="34" charset="0"/>
              </a:rPr>
              <a:t>NB!</a:t>
            </a:r>
            <a:r>
              <a:rPr lang="en-US" sz="2000">
                <a:solidFill>
                  <a:srgbClr val="000000"/>
                </a:solidFill>
              </a:rPr>
              <a:t> </a:t>
            </a:r>
            <a:endParaRPr lang="ru-RU" sz="2000">
              <a:solidFill>
                <a:srgbClr val="000000"/>
              </a:solidFill>
            </a:endParaRPr>
          </a:p>
          <a:p>
            <a:pPr algn="ctr">
              <a:lnSpc>
                <a:spcPct val="75000"/>
              </a:lnSpc>
            </a:pPr>
            <a:r>
              <a:rPr lang="ru-RU" sz="2000">
                <a:solidFill>
                  <a:srgbClr val="000000"/>
                </a:solidFill>
              </a:rPr>
              <a:t>Происхождение мигматитов до сих пор </a:t>
            </a:r>
          </a:p>
          <a:p>
            <a:pPr algn="ctr">
              <a:lnSpc>
                <a:spcPct val="75000"/>
              </a:lnSpc>
            </a:pPr>
            <a:r>
              <a:rPr lang="ru-RU" sz="2000">
                <a:solidFill>
                  <a:srgbClr val="000000"/>
                </a:solidFill>
              </a:rPr>
              <a:t>(уже 100 лет) дискуссионно!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7" descr="Артериты и межбудинные 1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4356100" y="3267075"/>
            <a:ext cx="4787900" cy="3590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9699" name="Picture 9" descr="Будинир дайки габбро в мигматитах"/>
          <p:cNvPicPr>
            <a:picLocks noChangeAspect="1" noChangeArrowheads="1"/>
          </p:cNvPicPr>
          <p:nvPr/>
        </p:nvPicPr>
        <p:blipFill>
          <a:blip r:embed="rId4" cstate="print">
            <a:lum bright="4000" contrast="20000"/>
          </a:blip>
          <a:srcRect/>
          <a:stretch>
            <a:fillRect/>
          </a:stretch>
        </p:blipFill>
        <p:spPr bwMode="auto">
          <a:xfrm>
            <a:off x="47625" y="28575"/>
            <a:ext cx="4843463" cy="3240088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695325" y="3116263"/>
            <a:ext cx="2444750" cy="815975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Лейкосома в перемычках будинированной дайки габбро в гнейсах. Карелия. Фото В.В. Травина</a:t>
            </a:r>
          </a:p>
        </p:txBody>
      </p:sp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4887913" y="104775"/>
            <a:ext cx="4256087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spcBef>
                <a:spcPct val="25000"/>
              </a:spcBef>
            </a:pPr>
            <a:r>
              <a:rPr lang="ru-RU">
                <a:solidFill>
                  <a:srgbClr val="000000"/>
                </a:solidFill>
              </a:rPr>
              <a:t>Межбудинные мигматиты (будиниты).</a:t>
            </a:r>
            <a:endParaRPr lang="ru-RU" b="0">
              <a:solidFill>
                <a:srgbClr val="000000"/>
              </a:solidFill>
            </a:endParaRPr>
          </a:p>
          <a:p>
            <a:pPr algn="l">
              <a:lnSpc>
                <a:spcPct val="80000"/>
              </a:lnSpc>
              <a:spcBef>
                <a:spcPct val="25000"/>
              </a:spcBef>
            </a:pPr>
            <a:r>
              <a:rPr lang="ru-RU" b="0">
                <a:solidFill>
                  <a:srgbClr val="000000"/>
                </a:solidFill>
              </a:rPr>
              <a:t>Особый морфологический тип мигматитов – </a:t>
            </a:r>
            <a:r>
              <a:rPr lang="ru-RU" b="0" i="1">
                <a:solidFill>
                  <a:srgbClr val="000000"/>
                </a:solidFill>
              </a:rPr>
              <a:t>мигматиты локальных участков растяжения</a:t>
            </a:r>
            <a:r>
              <a:rPr lang="ru-RU" b="0">
                <a:solidFill>
                  <a:srgbClr val="000000"/>
                </a:solidFill>
              </a:rPr>
              <a:t>. Мезосома и лейкосома резко контрастны не только по составу, но и по реологии. Компетентные "слои" мезосомы будинируются  (в том числе – хрупко), а лейкосома заполняет пространство между будинами.</a:t>
            </a:r>
          </a:p>
        </p:txBody>
      </p:sp>
      <p:sp>
        <p:nvSpPr>
          <p:cNvPr id="29702" name="Text Box 12"/>
          <p:cNvSpPr txBox="1">
            <a:spLocks noChangeArrowheads="1"/>
          </p:cNvSpPr>
          <p:nvPr/>
        </p:nvSpPr>
        <p:spPr bwMode="auto">
          <a:xfrm>
            <a:off x="1992313" y="5954713"/>
            <a:ext cx="2762250" cy="620712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Лейкосома в перемычках будинированных амфиболитов в гнейсах. Ю. Урал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7" descr="Приразломные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3721100" y="2767013"/>
            <a:ext cx="5375275" cy="403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5213350" y="190500"/>
            <a:ext cx="393065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>
              <a:lnSpc>
                <a:spcPct val="80000"/>
              </a:lnSpc>
              <a:spcBef>
                <a:spcPct val="25000"/>
              </a:spcBef>
            </a:pPr>
            <a:r>
              <a:rPr lang="ru-RU">
                <a:solidFill>
                  <a:srgbClr val="000000"/>
                </a:solidFill>
              </a:rPr>
              <a:t>Приразрывные мигматиты.</a:t>
            </a:r>
          </a:p>
          <a:p>
            <a:pPr algn="l">
              <a:lnSpc>
                <a:spcPct val="80000"/>
              </a:lnSpc>
              <a:spcBef>
                <a:spcPct val="25000"/>
              </a:spcBef>
            </a:pPr>
            <a:r>
              <a:rPr lang="ru-RU" b="0">
                <a:solidFill>
                  <a:srgbClr val="000000"/>
                </a:solidFill>
              </a:rPr>
              <a:t>Мезосома нарушена разрывом (хрупким или вязким) комбинированной кинематики, в котором присутствует раздвиговая компонента; лейкосома заполняет участок локального растяжения </a:t>
            </a:r>
          </a:p>
        </p:txBody>
      </p:sp>
      <p:pic>
        <p:nvPicPr>
          <p:cNvPr id="30724" name="Picture 5" descr="324 Рис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55563" y="33338"/>
            <a:ext cx="5167312" cy="32527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0725" name="Text Box 9"/>
          <p:cNvSpPr txBox="1">
            <a:spLocks noChangeArrowheads="1"/>
          </p:cNvSpPr>
          <p:nvPr/>
        </p:nvSpPr>
        <p:spPr bwMode="auto">
          <a:xfrm>
            <a:off x="2516188" y="5938838"/>
            <a:ext cx="2559050" cy="620712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Лейкосома в приразрывной зоне локального растяжения в архейских гнейсах. Ю. Урал</a:t>
            </a:r>
          </a:p>
        </p:txBody>
      </p:sp>
      <p:sp>
        <p:nvSpPr>
          <p:cNvPr id="30726" name="Text Box 10"/>
          <p:cNvSpPr txBox="1">
            <a:spLocks noChangeArrowheads="1"/>
          </p:cNvSpPr>
          <p:nvPr/>
        </p:nvSpPr>
        <p:spPr bwMode="auto">
          <a:xfrm>
            <a:off x="560388" y="3176588"/>
            <a:ext cx="2603500" cy="620712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Лейкосома в приразрывной зоне локального растяжения в архейских гнейсах. Ю. Урал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33425"/>
          </a:xfrm>
        </p:spPr>
        <p:txBody>
          <a:bodyPr/>
          <a:lstStyle/>
          <a:p>
            <a:pPr algn="r" eaLnBrk="1" hangingPunct="1">
              <a:defRPr/>
            </a:pPr>
            <a:r>
              <a:rPr lang="ru-RU" sz="2400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Типы метаморфических пород </a:t>
            </a:r>
            <a:br>
              <a:rPr lang="ru-RU" sz="2400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400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по условиям образования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77913"/>
            <a:ext cx="9144000" cy="4862512"/>
          </a:xfrm>
          <a:noFill/>
        </p:spPr>
        <p:txBody>
          <a:bodyPr>
            <a:spAutoFit/>
          </a:bodyPr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"К типу </a:t>
            </a:r>
            <a:r>
              <a:rPr lang="ru-RU" sz="2200" b="1" i="1" smtClean="0">
                <a:solidFill>
                  <a:srgbClr val="000000"/>
                </a:solidFill>
                <a:effectLst/>
              </a:rPr>
              <a:t>метаморфических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 относятся горные породы, образовавшиеся в результате </a:t>
            </a:r>
            <a:r>
              <a:rPr lang="ru-RU" sz="2200" b="1" i="1" smtClean="0">
                <a:solidFill>
                  <a:srgbClr val="000000"/>
                </a:solidFill>
                <a:effectLst/>
              </a:rPr>
              <a:t>метаморфизма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" </a:t>
            </a:r>
            <a:r>
              <a:rPr lang="en-US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[</a:t>
            </a:r>
            <a:r>
              <a:rPr lang="ru-RU" sz="2200" i="1" smtClean="0">
                <a:solidFill>
                  <a:srgbClr val="000000"/>
                </a:solidFill>
                <a:effectLst/>
                <a:latin typeface="Arial Narrow" pitchFamily="34" charset="0"/>
              </a:rPr>
              <a:t>Виклер, 1969; Жданов, 2005 – Петрографический кодекс, 2008</a:t>
            </a:r>
            <a:r>
              <a:rPr lang="en-US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]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2200" smtClean="0">
              <a:solidFill>
                <a:srgbClr val="000000"/>
              </a:solidFill>
              <a:effectLst/>
              <a:latin typeface="Arial Narrow" pitchFamily="34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200" b="1" smtClean="0">
                <a:solidFill>
                  <a:srgbClr val="000000"/>
                </a:solidFill>
                <a:effectLst/>
              </a:rPr>
              <a:t>Термально-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, или</a:t>
            </a:r>
            <a:r>
              <a:rPr lang="ru-RU" sz="2200" smtClean="0">
                <a:solidFill>
                  <a:srgbClr val="000000"/>
                </a:solidFill>
                <a:effectLst/>
                <a:latin typeface="Arial Black" pitchFamily="34" charset="0"/>
              </a:rPr>
              <a:t> </a:t>
            </a:r>
            <a:r>
              <a:rPr lang="ru-RU" sz="2200" b="1" smtClean="0">
                <a:solidFill>
                  <a:srgbClr val="000000"/>
                </a:solidFill>
                <a:effectLst/>
              </a:rPr>
              <a:t>контактово-метаморфические</a:t>
            </a:r>
          </a:p>
          <a:p>
            <a:pPr marL="0" indent="0" eaLnBrk="1" hangingPunct="1">
              <a:lnSpc>
                <a:spcPct val="85000"/>
              </a:lnSpc>
              <a:buFont typeface="Wingdings" pitchFamily="2" charset="2"/>
              <a:buNone/>
            </a:pP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Образуются в ареале термального воздействия магматических тел, без существенных тектонических напряжений, например, </a:t>
            </a:r>
            <a:r>
              <a:rPr lang="ru-RU" sz="2200" b="1" i="1" smtClean="0">
                <a:solidFill>
                  <a:srgbClr val="000000"/>
                </a:solidFill>
                <a:effectLst/>
              </a:rPr>
              <a:t>роговики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. </a:t>
            </a:r>
          </a:p>
          <a:p>
            <a:pPr marL="0" indent="0"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ru-RU" sz="2200" b="1" smtClean="0">
                <a:solidFill>
                  <a:srgbClr val="000000"/>
                </a:solidFill>
                <a:effectLst/>
              </a:rPr>
              <a:t>Динамо-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, или</a:t>
            </a:r>
            <a:r>
              <a:rPr lang="ru-RU" sz="2200" b="1" smtClean="0">
                <a:solidFill>
                  <a:srgbClr val="000000"/>
                </a:solidFill>
                <a:effectLst/>
              </a:rPr>
              <a:t> дислокационно-метаморфические</a:t>
            </a:r>
          </a:p>
          <a:p>
            <a:pPr marL="0" indent="0" eaLnBrk="1" hangingPunct="1">
              <a:lnSpc>
                <a:spcPct val="85000"/>
              </a:lnSpc>
              <a:buFont typeface="Wingdings" pitchFamily="2" charset="2"/>
              <a:buNone/>
            </a:pP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Образуются без значительного термического воздействия, но в условиях стрессового давления, т.е. – </a:t>
            </a:r>
            <a:r>
              <a:rPr lang="ru-RU" sz="2200" b="1" i="1" smtClean="0">
                <a:solidFill>
                  <a:srgbClr val="000000"/>
                </a:solidFill>
                <a:effectLst/>
              </a:rPr>
              <a:t>тектониты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 </a:t>
            </a:r>
          </a:p>
          <a:p>
            <a:pPr marL="0" indent="0"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ru-RU" sz="2200" b="1" smtClean="0">
                <a:solidFill>
                  <a:srgbClr val="000000"/>
                </a:solidFill>
                <a:effectLst/>
              </a:rPr>
              <a:t>Динамо-термально-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,</a:t>
            </a:r>
            <a:r>
              <a:rPr lang="ru-RU" sz="2200" smtClean="0">
                <a:solidFill>
                  <a:srgbClr val="000000"/>
                </a:solidFill>
                <a:effectLst/>
                <a:latin typeface="Arial Black" pitchFamily="34" charset="0"/>
              </a:rPr>
              <a:t> 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или</a:t>
            </a:r>
            <a:r>
              <a:rPr lang="ru-RU" sz="2200" smtClean="0">
                <a:solidFill>
                  <a:srgbClr val="000000"/>
                </a:solidFill>
                <a:effectLst/>
                <a:latin typeface="Arial Black" pitchFamily="34" charset="0"/>
              </a:rPr>
              <a:t> </a:t>
            </a:r>
            <a:r>
              <a:rPr lang="ru-RU" sz="2200" b="1" smtClean="0">
                <a:solidFill>
                  <a:srgbClr val="000000"/>
                </a:solidFill>
                <a:effectLst/>
              </a:rPr>
              <a:t>регионально-метаморфические</a:t>
            </a:r>
          </a:p>
          <a:p>
            <a:pPr marL="0" indent="0" eaLnBrk="1" hangingPunct="1">
              <a:lnSpc>
                <a:spcPct val="85000"/>
              </a:lnSpc>
              <a:buFont typeface="Wingdings" pitchFamily="2" charset="2"/>
              <a:buNone/>
            </a:pP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"Образуются в результате одновременного воздействия повышенной температуры… и направленного давления. Эти породы не связаны с какими-либо конкретными магматическими телами"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325 Рис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r="6177"/>
          <a:stretch>
            <a:fillRect/>
          </a:stretch>
        </p:blipFill>
        <p:spPr bwMode="auto">
          <a:xfrm>
            <a:off x="3584575" y="3409950"/>
            <a:ext cx="5497513" cy="3392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3940175" y="511175"/>
            <a:ext cx="5203825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spcBef>
                <a:spcPct val="25000"/>
              </a:spcBef>
            </a:pPr>
            <a:r>
              <a:rPr lang="ru-RU">
                <a:solidFill>
                  <a:srgbClr val="000000"/>
                </a:solidFill>
              </a:rPr>
              <a:t>Призамковые мигматиты</a:t>
            </a:r>
          </a:p>
          <a:p>
            <a:pPr algn="l">
              <a:lnSpc>
                <a:spcPct val="80000"/>
              </a:lnSpc>
              <a:spcBef>
                <a:spcPct val="25000"/>
              </a:spcBef>
            </a:pPr>
            <a:r>
              <a:rPr lang="ru-RU" b="0">
                <a:solidFill>
                  <a:srgbClr val="000000"/>
                </a:solidFill>
              </a:rPr>
              <a:t>Мезосома слагает реидные складки подобного типа, в которых увеличение мощности в замках происходит за счет инъекций лейкосомы </a:t>
            </a:r>
          </a:p>
        </p:txBody>
      </p:sp>
      <p:pic>
        <p:nvPicPr>
          <p:cNvPr id="31748" name="Picture 6" descr="P8010065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66675" y="55563"/>
            <a:ext cx="3824288" cy="5957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330" name="Rectangle 2"/>
          <p:cNvSpPr>
            <a:spLocks noGrp="1" noChangeArrowheads="1"/>
          </p:cNvSpPr>
          <p:nvPr>
            <p:ph type="title"/>
          </p:nvPr>
        </p:nvSpPr>
        <p:spPr>
          <a:xfrm>
            <a:off x="3389313" y="0"/>
            <a:ext cx="5754687" cy="512763"/>
          </a:xfrm>
        </p:spPr>
        <p:txBody>
          <a:bodyPr/>
          <a:lstStyle/>
          <a:p>
            <a:pPr algn="r" eaLnBrk="1" hangingPunct="1">
              <a:defRPr/>
            </a:pPr>
            <a:r>
              <a:rPr lang="ru-RU" sz="2400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Метаморфизм и общая структура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725" y="673100"/>
            <a:ext cx="8961438" cy="6005513"/>
          </a:xfrm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При расшифровке структуры метаморфических комплексов принято разделять их два класса: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</a:pPr>
            <a:endParaRPr lang="ru-RU" sz="2200" dirty="0" smtClean="0">
              <a:solidFill>
                <a:srgbClr val="000000"/>
              </a:solidFill>
              <a:effectLst/>
              <a:latin typeface="Arial Narrow" pitchFamily="34" charset="0"/>
            </a:endParaRPr>
          </a:p>
          <a:p>
            <a:pPr eaLnBrk="1" hangingPunct="1">
              <a:lnSpc>
                <a:spcPct val="85000"/>
              </a:lnSpc>
              <a:spcBef>
                <a:spcPct val="50000"/>
              </a:spcBef>
            </a:pPr>
            <a:r>
              <a:rPr lang="ru-RU" sz="2200" b="1" dirty="0" err="1" smtClean="0">
                <a:solidFill>
                  <a:srgbClr val="000000"/>
                </a:solidFill>
                <a:effectLst/>
              </a:rPr>
              <a:t>Супраструктура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 – обобщённое название осадочных и вулканогенных пород, образовавшихся на поверхности Земли и не претерпевших интенсивного преобразования. Образует верхний этаж складчатых областей, отличающийся более низкой степенью метаморфизма в сравнении с инфраструктурой [</a:t>
            </a:r>
            <a:r>
              <a:rPr lang="ru-RU" sz="2200" i="1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Ч.Б. </a:t>
            </a:r>
            <a:r>
              <a:rPr lang="ru-RU" sz="2200" i="1" dirty="0" err="1" smtClean="0">
                <a:solidFill>
                  <a:srgbClr val="000000"/>
                </a:solidFill>
                <a:effectLst/>
                <a:latin typeface="Arial Narrow" pitchFamily="34" charset="0"/>
              </a:rPr>
              <a:t>Борукаев</a:t>
            </a:r>
            <a:r>
              <a:rPr lang="ru-RU" sz="2200" i="1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, 1998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]. Эта более низкая степень метаморфизма часто понимается именно как "</a:t>
            </a:r>
            <a:r>
              <a:rPr lang="ru-RU" sz="2200" i="1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относительно более низкая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". Породы </a:t>
            </a:r>
            <a:r>
              <a:rPr lang="ru-RU" sz="2200" dirty="0" err="1" smtClean="0">
                <a:solidFill>
                  <a:srgbClr val="000000"/>
                </a:solidFill>
                <a:effectLst/>
                <a:latin typeface="Arial Narrow" pitchFamily="34" charset="0"/>
              </a:rPr>
              <a:t>супраструктуры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 могут быть достаточно сильно </a:t>
            </a:r>
            <a:r>
              <a:rPr lang="ru-RU" sz="2200" dirty="0" err="1" smtClean="0">
                <a:solidFill>
                  <a:srgbClr val="000000"/>
                </a:solidFill>
                <a:effectLst/>
                <a:latin typeface="Arial Narrow" pitchFamily="34" charset="0"/>
              </a:rPr>
              <a:t>метаморфизованы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.</a:t>
            </a:r>
          </a:p>
          <a:p>
            <a:pPr eaLnBrk="1" hangingPunct="1">
              <a:lnSpc>
                <a:spcPct val="85000"/>
              </a:lnSpc>
              <a:spcBef>
                <a:spcPct val="50000"/>
              </a:spcBef>
            </a:pPr>
            <a:endParaRPr lang="ru-RU" sz="2200" dirty="0" smtClean="0">
              <a:solidFill>
                <a:srgbClr val="000000"/>
              </a:solidFill>
              <a:effectLst/>
              <a:latin typeface="Arial Narrow" pitchFamily="34" charset="0"/>
            </a:endParaRPr>
          </a:p>
          <a:p>
            <a:pPr eaLnBrk="1" hangingPunct="1">
              <a:lnSpc>
                <a:spcPct val="85000"/>
              </a:lnSpc>
              <a:spcBef>
                <a:spcPct val="50000"/>
              </a:spcBef>
            </a:pPr>
            <a:r>
              <a:rPr lang="ru-RU" sz="2200" b="1" dirty="0" smtClean="0">
                <a:solidFill>
                  <a:srgbClr val="000000"/>
                </a:solidFill>
                <a:effectLst/>
              </a:rPr>
              <a:t>Инфраструктура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 – обобщённое название всех </a:t>
            </a:r>
            <a:r>
              <a:rPr lang="ru-RU" sz="2200" dirty="0" err="1" smtClean="0">
                <a:solidFill>
                  <a:srgbClr val="000000"/>
                </a:solidFill>
                <a:effectLst/>
                <a:latin typeface="Arial Narrow" pitchFamily="34" charset="0"/>
              </a:rPr>
              <a:t>разгнейсованных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, </a:t>
            </a:r>
            <a:r>
              <a:rPr lang="ru-RU" sz="2200" dirty="0" err="1" smtClean="0">
                <a:solidFill>
                  <a:srgbClr val="000000"/>
                </a:solidFill>
                <a:effectLst/>
                <a:latin typeface="Arial Narrow" pitchFamily="34" charset="0"/>
              </a:rPr>
              <a:t>мигматизированных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 и </a:t>
            </a:r>
            <a:r>
              <a:rPr lang="ru-RU" sz="2200" dirty="0" err="1" smtClean="0">
                <a:solidFill>
                  <a:srgbClr val="000000"/>
                </a:solidFill>
                <a:effectLst/>
                <a:latin typeface="Arial Narrow" pitchFamily="34" charset="0"/>
              </a:rPr>
              <a:t>гранитизированных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 пород, возникших при преобразовании </a:t>
            </a:r>
            <a:r>
              <a:rPr lang="ru-RU" sz="2200" dirty="0" err="1" smtClean="0">
                <a:solidFill>
                  <a:srgbClr val="000000"/>
                </a:solidFill>
                <a:effectLst/>
                <a:latin typeface="Arial Narrow" pitchFamily="34" charset="0"/>
              </a:rPr>
              <a:t>супракрустальных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. Образует нижний этаж складчатых областей, отличающийся повышенной степенью метаморфизма в сравнении с </a:t>
            </a:r>
            <a:r>
              <a:rPr lang="ru-RU" sz="2200" dirty="0" err="1" smtClean="0">
                <a:solidFill>
                  <a:srgbClr val="000000"/>
                </a:solidFill>
                <a:effectLst/>
                <a:latin typeface="Arial Narrow" pitchFamily="34" charset="0"/>
              </a:rPr>
              <a:t>супраструктурой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 [</a:t>
            </a:r>
            <a:r>
              <a:rPr lang="ru-RU" sz="2200" i="1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Ч.Б. </a:t>
            </a:r>
            <a:r>
              <a:rPr lang="ru-RU" sz="2200" i="1" dirty="0" err="1" smtClean="0">
                <a:solidFill>
                  <a:srgbClr val="000000"/>
                </a:solidFill>
                <a:effectLst/>
                <a:latin typeface="Arial Narrow" pitchFamily="34" charset="0"/>
              </a:rPr>
              <a:t>Борукаев</a:t>
            </a:r>
            <a:r>
              <a:rPr lang="ru-RU" sz="2200" i="1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, 1998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]. </a:t>
            </a:r>
          </a:p>
          <a:p>
            <a:pPr eaLnBrk="1" hangingPunct="1">
              <a:lnSpc>
                <a:spcPct val="85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	Обычно инфраструктура представлена гнейсовыми и </a:t>
            </a:r>
            <a:r>
              <a:rPr lang="ru-RU" sz="2200" dirty="0" err="1" smtClean="0">
                <a:solidFill>
                  <a:srgbClr val="000000"/>
                </a:solidFill>
                <a:effectLst/>
                <a:latin typeface="Arial Narrow" pitchFamily="34" charset="0"/>
              </a:rPr>
              <a:t>гранито-гнейсовыми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 куполами и валами.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7"/>
          <p:cNvSpPr txBox="1">
            <a:spLocks noChangeArrowheads="1"/>
          </p:cNvSpPr>
          <p:nvPr/>
        </p:nvSpPr>
        <p:spPr bwMode="auto">
          <a:xfrm>
            <a:off x="5570538" y="458788"/>
            <a:ext cx="3573462" cy="208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5000"/>
              </a:lnSpc>
              <a:spcBef>
                <a:spcPct val="50000"/>
              </a:spcBef>
            </a:pPr>
            <a:r>
              <a:rPr lang="ru-RU" b="0">
                <a:solidFill>
                  <a:srgbClr val="000000"/>
                </a:solidFill>
              </a:rPr>
              <a:t>Ведущим механизмом формирования складчатой структуры метаморфических комплексов является пластическое течение, которое чаще проявлено в карбонатах и в кварцитах</a:t>
            </a:r>
          </a:p>
        </p:txBody>
      </p:sp>
      <p:pic>
        <p:nvPicPr>
          <p:cNvPr id="33795" name="Picture 9" descr="Кварциты Улутау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55563" y="55563"/>
            <a:ext cx="5481637" cy="35988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3796" name="Picture 10" descr="Железистые кварциты Улутау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3562350" y="3192463"/>
            <a:ext cx="5481638" cy="3598862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535113" y="3427413"/>
            <a:ext cx="2525712" cy="815975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Сложные складки </a:t>
            </a:r>
          </a:p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в кварцитах и джеспилитах. </a:t>
            </a:r>
          </a:p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Южный Улутау, Ц. Казахстан. Снимки </a:t>
            </a:r>
            <a:r>
              <a:rPr lang="en-US" sz="1600">
                <a:solidFill>
                  <a:srgbClr val="000000"/>
                </a:solidFill>
              </a:rPr>
              <a:t>Google</a:t>
            </a:r>
            <a:r>
              <a:rPr lang="ru-RU" sz="1600">
                <a:solidFill>
                  <a:srgbClr val="000000"/>
                </a:solidFill>
              </a:rPr>
              <a:t> </a:t>
            </a:r>
            <a:r>
              <a:rPr lang="en-US" sz="1600">
                <a:solidFill>
                  <a:srgbClr val="000000"/>
                </a:solidFill>
              </a:rPr>
              <a:t>Earth</a:t>
            </a:r>
            <a:endParaRPr lang="ru-RU" sz="1600">
              <a:solidFill>
                <a:srgbClr val="000000"/>
              </a:solidFill>
            </a:endParaRPr>
          </a:p>
        </p:txBody>
      </p:sp>
      <p:sp>
        <p:nvSpPr>
          <p:cNvPr id="33798" name="Rectangle 1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11163"/>
          </a:xfrm>
          <a:noFill/>
        </p:spPr>
        <p:txBody>
          <a:bodyPr/>
          <a:lstStyle/>
          <a:p>
            <a:pPr algn="r" eaLnBrk="1" hangingPunct="1"/>
            <a:r>
              <a:rPr lang="ru-RU" sz="2400" b="1" smtClean="0">
                <a:solidFill>
                  <a:srgbClr val="000000"/>
                </a:solidFill>
                <a:effectLst/>
              </a:rPr>
              <a:t>Супраструктура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-19050" y="-11113"/>
            <a:ext cx="9182100" cy="542926"/>
          </a:xfrm>
          <a:noFill/>
        </p:spPr>
        <p:txBody>
          <a:bodyPr/>
          <a:lstStyle/>
          <a:p>
            <a:pPr algn="r" eaLnBrk="1" hangingPunct="1"/>
            <a:r>
              <a:rPr lang="ru-RU" sz="2400" b="1" smtClean="0">
                <a:solidFill>
                  <a:srgbClr val="000000"/>
                </a:solidFill>
                <a:effectLst/>
              </a:rPr>
              <a:t>Инфраструктура. Основные элементы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525" y="581025"/>
            <a:ext cx="9096375" cy="660400"/>
          </a:xfrm>
          <a:noFill/>
        </p:spPr>
        <p:txBody>
          <a:bodyPr>
            <a:spAutoFit/>
          </a:bodyPr>
          <a:lstStyle/>
          <a:p>
            <a:pPr marL="0" indent="0" eaLnBrk="1" hangingPunct="1">
              <a:lnSpc>
                <a:spcPct val="85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Как правило, </a:t>
            </a:r>
            <a:r>
              <a:rPr lang="ru-RU" sz="2200" b="1" smtClean="0">
                <a:solidFill>
                  <a:srgbClr val="000000"/>
                </a:solidFill>
                <a:effectLst/>
              </a:rPr>
              <a:t>инфраструктура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 представлена </a:t>
            </a:r>
          </a:p>
          <a:p>
            <a:pPr marL="0" indent="0" eaLnBrk="1" hangingPunct="1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гранито-гнейсовыми куполами и гранито-гнейсовыми валами. </a:t>
            </a:r>
          </a:p>
        </p:txBody>
      </p:sp>
      <p:sp>
        <p:nvSpPr>
          <p:cNvPr id="997383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1216025"/>
            <a:ext cx="8859838" cy="1566863"/>
          </a:xfrm>
        </p:spPr>
        <p:txBody>
          <a:bodyPr>
            <a:spAutoFit/>
          </a:bodyPr>
          <a:lstStyle/>
          <a:p>
            <a:pPr marL="0" indent="0" eaLnBrk="1" hangingPunct="1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2200" b="1" smtClean="0">
                <a:solidFill>
                  <a:srgbClr val="000000"/>
                </a:solidFill>
                <a:effectLst/>
              </a:rPr>
              <a:t>Купол гранито-гнейсовый</a:t>
            </a:r>
            <a:r>
              <a:rPr lang="ru-RU" sz="2400" smtClean="0">
                <a:solidFill>
                  <a:srgbClr val="000000"/>
                </a:solidFill>
                <a:effectLst/>
                <a:latin typeface="Arial Narrow" pitchFamily="34" charset="0"/>
              </a:rPr>
              <a:t> 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– поднятие слоев земной коры, центральная часть которого сложена относительно полого залегающими гранито-гнейсами или гнейсами, иногда прорванными гранитами, а периферия – кристаллическими сланцами всё более низких степеней метаморфизма, смятыми в мелкие складки, обычно наклоненными к центру купола</a:t>
            </a:r>
            <a:r>
              <a:rPr lang="ru-RU" sz="2400" smtClean="0">
                <a:solidFill>
                  <a:srgbClr val="000000"/>
                </a:solidFill>
                <a:effectLst/>
                <a:latin typeface="Arial Narrow" pitchFamily="34" charset="0"/>
              </a:rPr>
              <a:t> 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[</a:t>
            </a:r>
            <a:r>
              <a:rPr lang="ru-RU" sz="2200" i="1" smtClean="0">
                <a:solidFill>
                  <a:srgbClr val="000000"/>
                </a:solidFill>
                <a:effectLst/>
                <a:latin typeface="Arial Narrow" pitchFamily="34" charset="0"/>
              </a:rPr>
              <a:t>В.Е. Хаин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]</a:t>
            </a:r>
            <a:endParaRPr lang="ru-RU" sz="220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4821" name="Picture 9" descr="Джеланшинский купол по ЛИ Салопу из Михайлова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9050" y="2806700"/>
            <a:ext cx="7869238" cy="35194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4822" name="Text Box 8"/>
          <p:cNvSpPr txBox="1">
            <a:spLocks noChangeArrowheads="1"/>
          </p:cNvSpPr>
          <p:nvPr/>
        </p:nvSpPr>
        <p:spPr bwMode="auto">
          <a:xfrm>
            <a:off x="6137275" y="6151563"/>
            <a:ext cx="2889250" cy="620712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Схема строения Джеланжинского гранито-гнейсового купола. Мамский р-н [по Л.И. Салопу]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253609"/>
            <a:ext cx="8843963" cy="129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ct val="30000"/>
              </a:spcBef>
              <a:buFont typeface="Wingdings" pitchFamily="2" charset="2"/>
              <a:buNone/>
              <a:defRPr/>
            </a:pPr>
            <a:r>
              <a:rPr lang="ru-RU" sz="2200" b="1" dirty="0" err="1" smtClean="0">
                <a:solidFill>
                  <a:srgbClr val="000000"/>
                </a:solidFill>
                <a:effectLst/>
              </a:rPr>
              <a:t>Гранито-гнейсовые</a:t>
            </a:r>
            <a:r>
              <a:rPr lang="ru-RU" sz="2200" b="1" dirty="0" smtClean="0">
                <a:solidFill>
                  <a:srgbClr val="000000"/>
                </a:solidFill>
                <a:effectLst/>
              </a:rPr>
              <a:t> купола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 образуются вследствие всплывания гранитного материала при региональном метаморфизме и </a:t>
            </a:r>
            <a:r>
              <a:rPr lang="ru-RU" sz="2200" dirty="0" err="1" smtClean="0">
                <a:solidFill>
                  <a:srgbClr val="000000"/>
                </a:solidFill>
                <a:effectLst/>
                <a:latin typeface="Arial Narrow" pitchFamily="34" charset="0"/>
              </a:rPr>
              <a:t>гранитизации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 или повторном разогреве древнего </a:t>
            </a:r>
            <a:r>
              <a:rPr lang="ru-RU" sz="2200" dirty="0" err="1" smtClean="0">
                <a:solidFill>
                  <a:srgbClr val="000000"/>
                </a:solidFill>
                <a:effectLst/>
                <a:latin typeface="Arial Narrow" pitchFamily="34" charset="0"/>
              </a:rPr>
              <a:t>гранито-гнейсового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 основания.</a:t>
            </a:r>
            <a:r>
              <a:rPr lang="ru-RU" sz="2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 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Они встречаются преимущественно на щитах древних платформ [</a:t>
            </a:r>
            <a:r>
              <a:rPr lang="ru-RU" sz="2200" i="1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В.Е. Хаин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]. </a:t>
            </a:r>
          </a:p>
        </p:txBody>
      </p:sp>
      <p:pic>
        <p:nvPicPr>
          <p:cNvPr id="35843" name="Picture 4" descr="Мелкий купол по АИ Мельникову, 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377" y="1853515"/>
            <a:ext cx="8934647" cy="4318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5844" name="Text Box 5"/>
          <p:cNvSpPr txBox="1">
            <a:spLocks noChangeArrowheads="1"/>
          </p:cNvSpPr>
          <p:nvPr/>
        </p:nvSpPr>
        <p:spPr bwMode="auto">
          <a:xfrm>
            <a:off x="2959100" y="6053138"/>
            <a:ext cx="3167063" cy="425450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Схема строения гранито-гнейсового купола [А.И. Мельников, 1983]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" y="114300"/>
            <a:ext cx="8609013" cy="762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ct val="30000"/>
              </a:spcBef>
              <a:buFont typeface="Wingdings" pitchFamily="2" charset="2"/>
              <a:buNone/>
              <a:defRPr/>
            </a:pPr>
            <a:r>
              <a:rPr lang="ru-RU" sz="2200" b="1" smtClean="0">
                <a:solidFill>
                  <a:srgbClr val="000000"/>
                </a:solidFill>
                <a:effectLst/>
              </a:rPr>
              <a:t>Кровля гранито-гнейсовых куполов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 обычно экранируется подошвой пакетов покровных аллохтонных пластин</a:t>
            </a:r>
            <a:endParaRPr lang="ru-RU" sz="220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Narrow" pitchFamily="34" charset="0"/>
            </a:endParaRPr>
          </a:p>
        </p:txBody>
      </p:sp>
      <p:sp>
        <p:nvSpPr>
          <p:cNvPr id="1017861" name="Rectangle 5"/>
          <p:cNvSpPr>
            <a:spLocks noChangeArrowheads="1"/>
          </p:cNvSpPr>
          <p:nvPr/>
        </p:nvSpPr>
        <p:spPr bwMode="auto">
          <a:xfrm>
            <a:off x="0" y="1727200"/>
            <a:ext cx="2884488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ru-RU">
                <a:solidFill>
                  <a:srgbClr val="000000"/>
                </a:solidFill>
                <a:latin typeface="Arial" charset="0"/>
              </a:rPr>
              <a:t>Купола</a:t>
            </a:r>
            <a:r>
              <a:rPr lang="ru-RU" b="0">
                <a:solidFill>
                  <a:srgbClr val="000000"/>
                </a:solidFill>
              </a:rPr>
              <a:t> и </a:t>
            </a:r>
            <a:r>
              <a:rPr lang="ru-RU">
                <a:solidFill>
                  <a:srgbClr val="000000"/>
                </a:solidFill>
                <a:latin typeface="Arial" charset="0"/>
              </a:rPr>
              <a:t>межкупольные</a:t>
            </a:r>
            <a:r>
              <a:rPr lang="ru-RU" b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ru-RU">
                <a:solidFill>
                  <a:srgbClr val="000000"/>
                </a:solidFill>
                <a:latin typeface="Arial" charset="0"/>
              </a:rPr>
              <a:t>синформы</a:t>
            </a:r>
            <a:r>
              <a:rPr lang="ru-RU" b="0">
                <a:solidFill>
                  <a:srgbClr val="000000"/>
                </a:solidFill>
              </a:rPr>
              <a:t> формируют структурные ансамбли сложной морфологии. Как правило они составляют многоэтажные композиции, деформируют в процессе своего роста не только друг друга, но и вышележащую оболочку  </a:t>
            </a:r>
            <a:r>
              <a:rPr lang="ru-RU" sz="2000" b="0">
                <a:solidFill>
                  <a:srgbClr val="000000"/>
                </a:solidFill>
              </a:rPr>
              <a:t>[</a:t>
            </a:r>
            <a:r>
              <a:rPr lang="ru-RU" sz="2000" b="0" i="1">
                <a:solidFill>
                  <a:srgbClr val="000000"/>
                </a:solidFill>
              </a:rPr>
              <a:t>O.M. Розен, В.С.Федоровский</a:t>
            </a:r>
            <a:r>
              <a:rPr lang="ru-RU" sz="2000" b="0">
                <a:solidFill>
                  <a:srgbClr val="000000"/>
                </a:solidFill>
              </a:rPr>
              <a:t>]</a:t>
            </a:r>
            <a:r>
              <a:rPr lang="ru-RU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</p:txBody>
      </p:sp>
      <p:pic>
        <p:nvPicPr>
          <p:cNvPr id="36868" name="Picture 4" descr="Структурные рисунки куполов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2968625" y="1895475"/>
            <a:ext cx="6175375" cy="49625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3971925" y="1708150"/>
            <a:ext cx="4341813" cy="425450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Структурные рисунки гранито-гнейсовых куполов </a:t>
            </a:r>
          </a:p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[О.М. Розен и В.С. Федоровский]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50" y="0"/>
            <a:ext cx="8215313" cy="28956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spcBef>
                <a:spcPct val="30000"/>
              </a:spcBef>
              <a:buFont typeface="Wingdings" pitchFamily="2" charset="2"/>
              <a:buNone/>
              <a:defRPr/>
            </a:pPr>
            <a:r>
              <a:rPr lang="ru-RU" sz="2200" b="1" dirty="0" smtClean="0">
                <a:solidFill>
                  <a:srgbClr val="000000"/>
                </a:solidFill>
                <a:effectLst/>
              </a:rPr>
              <a:t>Купольный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Black" pitchFamily="34" charset="0"/>
              </a:rPr>
              <a:t> </a:t>
            </a:r>
            <a:r>
              <a:rPr lang="ru-RU" sz="2200" b="1" dirty="0" err="1" smtClean="0">
                <a:solidFill>
                  <a:srgbClr val="000000"/>
                </a:solidFill>
                <a:effectLst/>
              </a:rPr>
              <a:t>тектогенез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 сопровождается возникновением структурного несоответствия ядра (инфраструктуры) и обрамления (</a:t>
            </a:r>
            <a:r>
              <a:rPr lang="ru-RU" sz="2200" dirty="0" err="1" smtClean="0">
                <a:solidFill>
                  <a:srgbClr val="000000"/>
                </a:solidFill>
                <a:effectLst/>
                <a:latin typeface="Arial Narrow" pitchFamily="34" charset="0"/>
              </a:rPr>
              <a:t>супраструктуры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), связанного с тепловой конвекцией вещества и формированием интерференционных структур в ядрах куполов. </a:t>
            </a:r>
          </a:p>
          <a:p>
            <a:pPr marL="0" indent="0" eaLnBrk="1" hangingPunct="1">
              <a:lnSpc>
                <a:spcPct val="80000"/>
              </a:lnSpc>
              <a:spcBef>
                <a:spcPct val="30000"/>
              </a:spcBef>
              <a:buFont typeface="Wingdings" pitchFamily="2" charset="2"/>
              <a:buNone/>
              <a:defRPr/>
            </a:pP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С другой стороны, одновременное проявление последних эпизодов покровных деформаций и начальных этапов </a:t>
            </a:r>
            <a:r>
              <a:rPr lang="ru-RU" sz="2200" dirty="0" err="1" smtClean="0">
                <a:solidFill>
                  <a:srgbClr val="000000"/>
                </a:solidFill>
                <a:effectLst/>
                <a:latin typeface="Arial Narrow" pitchFamily="34" charset="0"/>
              </a:rPr>
              <a:t>куполообразования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 завершается формированием и других интерференционных композиций, а также линеаризацией растущих куполов, т.е. раздавливанием первоначально </a:t>
            </a:r>
            <a:r>
              <a:rPr lang="ru-RU" sz="2200" dirty="0" err="1" smtClean="0">
                <a:solidFill>
                  <a:srgbClr val="000000"/>
                </a:solidFill>
                <a:effectLst/>
                <a:latin typeface="Arial Narrow" pitchFamily="34" charset="0"/>
              </a:rPr>
              <a:t>изометричных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 куполов и формированием </a:t>
            </a:r>
            <a:r>
              <a:rPr lang="ru-RU" sz="2200" dirty="0" err="1" smtClean="0">
                <a:solidFill>
                  <a:srgbClr val="000000"/>
                </a:solidFill>
                <a:effectLst/>
                <a:latin typeface="Arial Narrow" pitchFamily="34" charset="0"/>
              </a:rPr>
              <a:t>гранито-гнейсовых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 валов 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[</a:t>
            </a:r>
            <a:r>
              <a:rPr lang="ru-RU" sz="2000" i="1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O.M. Розен, В.С.Федоровский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].</a:t>
            </a:r>
            <a:r>
              <a:rPr lang="ru-RU" sz="2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 </a:t>
            </a:r>
          </a:p>
        </p:txBody>
      </p:sp>
      <p:pic>
        <p:nvPicPr>
          <p:cNvPr id="37891" name="Picture 4" descr="ГК р-на Ангара-Барсой-Горхо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8910" y="2973172"/>
            <a:ext cx="7205662" cy="3835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210068" y="5568007"/>
            <a:ext cx="2953261" cy="612742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wrap="square" lIns="18000" tIns="10800" rIns="18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solidFill>
                  <a:srgbClr val="000000"/>
                </a:solidFill>
              </a:rPr>
              <a:t>Геологическая карта района </a:t>
            </a:r>
          </a:p>
          <a:p>
            <a:pPr>
              <a:lnSpc>
                <a:spcPct val="80000"/>
              </a:lnSpc>
            </a:pPr>
            <a:r>
              <a:rPr lang="ru-RU" sz="1600" dirty="0" err="1" smtClean="0">
                <a:solidFill>
                  <a:srgbClr val="000000"/>
                </a:solidFill>
              </a:rPr>
              <a:t>Анга-Барсой-Горхон</a:t>
            </a:r>
            <a:r>
              <a:rPr lang="ru-RU" sz="1600" dirty="0" smtClean="0">
                <a:solidFill>
                  <a:srgbClr val="000000"/>
                </a:solidFill>
              </a:rPr>
              <a:t>. Прибайкалье </a:t>
            </a:r>
            <a:endParaRPr lang="ru-RU" sz="160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1600" dirty="0">
                <a:solidFill>
                  <a:srgbClr val="000000"/>
                </a:solidFill>
              </a:rPr>
              <a:t>[О.М. Розен, В.С. Федоровский]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9" descr="ГР р-на Барсой"/>
          <p:cNvPicPr>
            <a:picLocks noChangeAspect="1" noChangeArrowheads="1"/>
          </p:cNvPicPr>
          <p:nvPr/>
        </p:nvPicPr>
        <p:blipFill>
          <a:blip r:embed="rId3" cstate="print">
            <a:lum bright="-18000" contrast="24000"/>
          </a:blip>
          <a:srcRect/>
          <a:stretch>
            <a:fillRect/>
          </a:stretch>
        </p:blipFill>
        <p:spPr bwMode="auto">
          <a:xfrm>
            <a:off x="66675" y="3970338"/>
            <a:ext cx="5264652" cy="2714667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8915" name="Picture 8" descr="ГК р-на Барсо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02" y="472771"/>
            <a:ext cx="9081998" cy="346903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12763"/>
          </a:xfrm>
          <a:noFill/>
        </p:spPr>
        <p:txBody>
          <a:bodyPr/>
          <a:lstStyle/>
          <a:p>
            <a:pPr algn="r" eaLnBrk="1" hangingPunct="1"/>
            <a:r>
              <a:rPr lang="ru-RU" sz="2400" b="1" smtClean="0">
                <a:solidFill>
                  <a:srgbClr val="000000"/>
                </a:solidFill>
                <a:effectLst/>
              </a:rPr>
              <a:t>Примеры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315530" y="268670"/>
            <a:ext cx="5233988" cy="425450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Геологическая карта и упрощенный профиль района Барсой, Прибайкалье [О.М. Розен и В.С. Федоровский]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5387546" y="4278313"/>
            <a:ext cx="3756454" cy="2428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ru-RU" b="0" dirty="0">
                <a:solidFill>
                  <a:srgbClr val="000000"/>
                </a:solidFill>
              </a:rPr>
              <a:t>Линейные полосы </a:t>
            </a:r>
            <a:r>
              <a:rPr lang="ru-RU" b="0" dirty="0" err="1">
                <a:solidFill>
                  <a:srgbClr val="000000"/>
                </a:solidFill>
              </a:rPr>
              <a:t>гранито-гнейсовых</a:t>
            </a:r>
            <a:r>
              <a:rPr lang="ru-RU" b="0" dirty="0">
                <a:solidFill>
                  <a:srgbClr val="000000"/>
                </a:solidFill>
              </a:rPr>
              <a:t> куполов разделены сдвиговыми зонами, представленными </a:t>
            </a:r>
            <a:r>
              <a:rPr lang="ru-RU" b="0" dirty="0" err="1">
                <a:solidFill>
                  <a:srgbClr val="000000"/>
                </a:solidFill>
              </a:rPr>
              <a:t>бластомилонитами</a:t>
            </a:r>
            <a:r>
              <a:rPr lang="ru-RU" b="0" dirty="0">
                <a:solidFill>
                  <a:srgbClr val="000000"/>
                </a:solidFill>
              </a:rPr>
              <a:t>. 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ru-RU" b="0" dirty="0">
                <a:solidFill>
                  <a:srgbClr val="000000"/>
                </a:solidFill>
              </a:rPr>
              <a:t>Купола раздавлены, их структура не соответствует структуре обрамления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7" descr="ГК р-на оз Намши-Нур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4450" y="639763"/>
            <a:ext cx="9048750" cy="501173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1031875" y="142875"/>
            <a:ext cx="2936875" cy="620713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Геологическая карта района </a:t>
            </a:r>
          </a:p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оз. Намши-Нур, Прибайкалье </a:t>
            </a:r>
          </a:p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[О.М. Розен и В.С. Федоровский]</a:t>
            </a:r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88900" y="5713413"/>
            <a:ext cx="793115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90000"/>
              </a:lnSpc>
            </a:pPr>
            <a:r>
              <a:rPr lang="ru-RU" sz="1800">
                <a:solidFill>
                  <a:srgbClr val="000000"/>
                </a:solidFill>
              </a:rPr>
              <a:t>1 – гнейсы; 2 – граниты и гнейсо-граниты; 3 – амфиболиты гнейсовой толщи; </a:t>
            </a:r>
          </a:p>
          <a:p>
            <a:pPr algn="l">
              <a:lnSpc>
                <a:spcPct val="90000"/>
              </a:lnSpc>
            </a:pPr>
            <a:r>
              <a:rPr lang="ru-RU" sz="1800">
                <a:solidFill>
                  <a:srgbClr val="000000"/>
                </a:solidFill>
              </a:rPr>
              <a:t>4 – амфиболиты основания толщи, перекрывающей купола; </a:t>
            </a:r>
          </a:p>
          <a:p>
            <a:pPr algn="l">
              <a:lnSpc>
                <a:spcPct val="90000"/>
              </a:lnSpc>
            </a:pPr>
            <a:r>
              <a:rPr lang="ru-RU" sz="1800">
                <a:solidFill>
                  <a:srgbClr val="000000"/>
                </a:solidFill>
              </a:rPr>
              <a:t>5–9 – метаосадочные породы супраструктуры; 10 – серпентиниты; 11 – разрывы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15"/>
          <p:cNvGrpSpPr>
            <a:grpSpLocks/>
          </p:cNvGrpSpPr>
          <p:nvPr/>
        </p:nvGrpSpPr>
        <p:grpSpPr bwMode="auto">
          <a:xfrm>
            <a:off x="158750" y="3721100"/>
            <a:ext cx="6673850" cy="2536825"/>
            <a:chOff x="0" y="1988"/>
            <a:chExt cx="4204" cy="1598"/>
          </a:xfrm>
        </p:grpSpPr>
        <p:pic>
          <p:nvPicPr>
            <p:cNvPr id="40969" name="Picture 6" descr="ГР стр-ры Овал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988"/>
              <a:ext cx="4204" cy="159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40970" name="Text Box 11"/>
            <p:cNvSpPr txBox="1">
              <a:spLocks noChangeArrowheads="1"/>
            </p:cNvSpPr>
            <p:nvPr/>
          </p:nvSpPr>
          <p:spPr bwMode="auto">
            <a:xfrm>
              <a:off x="28" y="2031"/>
              <a:ext cx="247" cy="2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ru-RU">
                  <a:solidFill>
                    <a:srgbClr val="000000"/>
                  </a:solidFill>
                </a:rPr>
                <a:t>А</a:t>
              </a:r>
            </a:p>
          </p:txBody>
        </p:sp>
        <p:sp>
          <p:nvSpPr>
            <p:cNvPr id="40971" name="Text Box 12"/>
            <p:cNvSpPr txBox="1">
              <a:spLocks noChangeArrowheads="1"/>
            </p:cNvSpPr>
            <p:nvPr/>
          </p:nvSpPr>
          <p:spPr bwMode="auto">
            <a:xfrm>
              <a:off x="3956" y="2205"/>
              <a:ext cx="226" cy="2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solidFill>
                    <a:srgbClr val="000000"/>
                  </a:solidFill>
                </a:rPr>
                <a:t>Б</a:t>
              </a:r>
            </a:p>
          </p:txBody>
        </p:sp>
      </p:grpSp>
      <p:pic>
        <p:nvPicPr>
          <p:cNvPr id="40963" name="Picture 7" descr="ГК стр-ры Овал"/>
          <p:cNvPicPr>
            <a:picLocks noChangeAspect="1" noChangeArrowheads="1"/>
          </p:cNvPicPr>
          <p:nvPr/>
        </p:nvPicPr>
        <p:blipFill>
          <a:blip r:embed="rId4" cstate="print"/>
          <a:srcRect b="26468"/>
          <a:stretch>
            <a:fillRect/>
          </a:stretch>
        </p:blipFill>
        <p:spPr bwMode="auto">
          <a:xfrm>
            <a:off x="0" y="395288"/>
            <a:ext cx="9043988" cy="22272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697253" y="2369236"/>
            <a:ext cx="3504942" cy="620713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wrap="square"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rgbClr val="000000"/>
                </a:solidFill>
              </a:rPr>
              <a:t>Геологическая карта и </a:t>
            </a:r>
            <a:r>
              <a:rPr lang="ru-RU" sz="1600" dirty="0" smtClean="0">
                <a:solidFill>
                  <a:srgbClr val="000000"/>
                </a:solidFill>
              </a:rPr>
              <a:t>аэрофотоснимок </a:t>
            </a:r>
          </a:p>
          <a:p>
            <a:pPr algn="ctr">
              <a:lnSpc>
                <a:spcPct val="80000"/>
              </a:lnSpc>
            </a:pPr>
            <a:r>
              <a:rPr lang="ru-RU" sz="1600" dirty="0" smtClean="0">
                <a:solidFill>
                  <a:srgbClr val="000000"/>
                </a:solidFill>
              </a:rPr>
              <a:t>района </a:t>
            </a:r>
            <a:r>
              <a:rPr lang="ru-RU" sz="1600" dirty="0">
                <a:solidFill>
                  <a:srgbClr val="000000"/>
                </a:solidFill>
              </a:rPr>
              <a:t>купола Овал, Прибайкалье </a:t>
            </a:r>
          </a:p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rgbClr val="000000"/>
                </a:solidFill>
              </a:rPr>
              <a:t>[О.М. Розен и В.С. Федоровский]</a:t>
            </a:r>
          </a:p>
        </p:txBody>
      </p:sp>
      <p:sp>
        <p:nvSpPr>
          <p:cNvPr id="40965" name="Text Box 8"/>
          <p:cNvSpPr txBox="1">
            <a:spLocks noChangeArrowheads="1"/>
          </p:cNvSpPr>
          <p:nvPr/>
        </p:nvSpPr>
        <p:spPr bwMode="auto">
          <a:xfrm>
            <a:off x="5662789" y="6058761"/>
            <a:ext cx="3243262" cy="620713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1600" dirty="0">
                <a:solidFill>
                  <a:srgbClr val="000000"/>
                </a:solidFill>
              </a:rPr>
              <a:t>Схематический геологический разрез купола Овал, Прибайкалье </a:t>
            </a:r>
          </a:p>
          <a:p>
            <a:pPr algn="l">
              <a:lnSpc>
                <a:spcPct val="80000"/>
              </a:lnSpc>
            </a:pPr>
            <a:r>
              <a:rPr lang="ru-RU" sz="1600" dirty="0">
                <a:solidFill>
                  <a:srgbClr val="000000"/>
                </a:solidFill>
              </a:rPr>
              <a:t>[О.М. Розен и В.С. Федоровский]</a:t>
            </a:r>
          </a:p>
        </p:txBody>
      </p:sp>
      <p:sp>
        <p:nvSpPr>
          <p:cNvPr id="40966" name="Line 10"/>
          <p:cNvSpPr>
            <a:spLocks noChangeShapeType="1"/>
          </p:cNvSpPr>
          <p:nvPr/>
        </p:nvSpPr>
        <p:spPr bwMode="auto">
          <a:xfrm flipV="1">
            <a:off x="654050" y="496888"/>
            <a:ext cx="2981325" cy="173831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67" name="Text Box 13"/>
          <p:cNvSpPr txBox="1">
            <a:spLocks noChangeArrowheads="1"/>
          </p:cNvSpPr>
          <p:nvPr/>
        </p:nvSpPr>
        <p:spPr bwMode="auto">
          <a:xfrm>
            <a:off x="225425" y="2106613"/>
            <a:ext cx="392113" cy="436562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>
                <a:solidFill>
                  <a:srgbClr val="000000"/>
                </a:solidFill>
              </a:rPr>
              <a:t>А</a:t>
            </a:r>
          </a:p>
        </p:txBody>
      </p:sp>
      <p:sp>
        <p:nvSpPr>
          <p:cNvPr id="40968" name="Text Box 14"/>
          <p:cNvSpPr txBox="1">
            <a:spLocks noChangeArrowheads="1"/>
          </p:cNvSpPr>
          <p:nvPr/>
        </p:nvSpPr>
        <p:spPr bwMode="auto">
          <a:xfrm>
            <a:off x="3673475" y="296863"/>
            <a:ext cx="358775" cy="436562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0000"/>
                </a:solidFill>
              </a:rPr>
              <a:t>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3" y="61913"/>
            <a:ext cx="8929687" cy="6078537"/>
          </a:xfrm>
          <a:noFill/>
        </p:spPr>
        <p:txBody>
          <a:bodyPr>
            <a:spAutoFit/>
          </a:bodyPr>
          <a:lstStyle/>
          <a:p>
            <a:pPr marL="354013" indent="-354013" eaLnBrk="1" hangingPunct="1">
              <a:lnSpc>
                <a:spcPct val="85000"/>
              </a:lnSpc>
              <a:spcBef>
                <a:spcPct val="35000"/>
              </a:spcBef>
              <a:buFont typeface="Wingdings" pitchFamily="2" charset="2"/>
              <a:buNone/>
            </a:pP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Метаморфические преобразования горных пород могут протекать                                  (1) с поглощением энергии и (2) с выделением энергии:</a:t>
            </a:r>
          </a:p>
          <a:p>
            <a:pPr marL="354013" indent="-354013" eaLnBrk="1" hangingPunct="1">
              <a:lnSpc>
                <a:spcPct val="85000"/>
              </a:lnSpc>
              <a:spcBef>
                <a:spcPct val="35000"/>
              </a:spcBef>
              <a:buFont typeface="Wingdings" pitchFamily="2" charset="2"/>
              <a:buNone/>
            </a:pPr>
            <a:r>
              <a:rPr lang="ru-RU" sz="2200" b="1" smtClean="0">
                <a:solidFill>
                  <a:srgbClr val="000000"/>
                </a:solidFill>
                <a:effectLst/>
              </a:rPr>
              <a:t>1 – прогрессивный метаморфизм</a:t>
            </a:r>
            <a:r>
              <a:rPr lang="ru-RU" sz="2200" smtClean="0">
                <a:solidFill>
                  <a:srgbClr val="000000"/>
                </a:solidFill>
                <a:effectLst/>
                <a:latin typeface="Arial Black" pitchFamily="34" charset="0"/>
              </a:rPr>
              <a:t> 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(выражается в смене низкотемпературных и низкобарических минеральных ассоциаций на высокотемпературные и высокобарические) </a:t>
            </a:r>
            <a:endParaRPr lang="ru-RU" sz="2200" smtClean="0">
              <a:solidFill>
                <a:srgbClr val="000000"/>
              </a:solidFill>
              <a:effectLst/>
              <a:latin typeface="Arial Black" pitchFamily="34" charset="0"/>
            </a:endParaRPr>
          </a:p>
          <a:p>
            <a:pPr marL="354013" indent="-354013" eaLnBrk="1" hangingPunct="1">
              <a:lnSpc>
                <a:spcPct val="85000"/>
              </a:lnSpc>
              <a:spcBef>
                <a:spcPct val="35000"/>
              </a:spcBef>
              <a:buFont typeface="Wingdings" pitchFamily="2" charset="2"/>
              <a:buNone/>
            </a:pPr>
            <a:r>
              <a:rPr lang="ru-RU" sz="2200" b="1" smtClean="0">
                <a:solidFill>
                  <a:srgbClr val="000000"/>
                </a:solidFill>
                <a:effectLst/>
              </a:rPr>
              <a:t>2 – регрессивный метаморфизм</a:t>
            </a:r>
            <a:r>
              <a:rPr lang="ru-RU" sz="2200" smtClean="0">
                <a:solidFill>
                  <a:srgbClr val="000000"/>
                </a:solidFill>
                <a:effectLst/>
                <a:latin typeface="Arial Black" pitchFamily="34" charset="0"/>
              </a:rPr>
              <a:t> 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(выражается в смене высокотемпературных и высокобарических минеральных ассоциаций на низкотемпературные и низкобарические) </a:t>
            </a:r>
            <a:endParaRPr lang="ru-RU" sz="2200" smtClean="0">
              <a:solidFill>
                <a:srgbClr val="000000"/>
              </a:solidFill>
              <a:effectLst/>
              <a:latin typeface="Arial Black" pitchFamily="34" charset="0"/>
            </a:endParaRPr>
          </a:p>
          <a:p>
            <a:pPr marL="354013" indent="-354013" eaLnBrk="1" hangingPunct="1">
              <a:lnSpc>
                <a:spcPct val="85000"/>
              </a:lnSpc>
              <a:spcBef>
                <a:spcPct val="35000"/>
              </a:spcBef>
              <a:buFont typeface="Wingdings" pitchFamily="2" charset="2"/>
              <a:buNone/>
            </a:pP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Обычно прогрессивный метаморфизм сменяется во времени регрессивным либо из-за того, что исчерпываются энергетические ресурсы, либо за счет наложения повторного, но более низкотемпературного метаморфизма (</a:t>
            </a:r>
            <a:r>
              <a:rPr lang="ru-RU" sz="2200" b="1" smtClean="0">
                <a:solidFill>
                  <a:srgbClr val="000000"/>
                </a:solidFill>
                <a:effectLst/>
              </a:rPr>
              <a:t>диафтореза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) </a:t>
            </a:r>
          </a:p>
          <a:p>
            <a:pPr marL="354013" indent="-354013" eaLnBrk="1" hangingPunct="1">
              <a:lnSpc>
                <a:spcPct val="85000"/>
              </a:lnSpc>
              <a:spcBef>
                <a:spcPct val="35000"/>
              </a:spcBef>
              <a:buFont typeface="Wingdings" pitchFamily="2" charset="2"/>
              <a:buNone/>
            </a:pPr>
            <a:endParaRPr lang="ru-RU" sz="2200" smtClean="0">
              <a:solidFill>
                <a:srgbClr val="000000"/>
              </a:solidFill>
              <a:effectLst/>
              <a:latin typeface="Arial Narrow" pitchFamily="34" charset="0"/>
            </a:endParaRPr>
          </a:p>
          <a:p>
            <a:pPr marL="354013" indent="-354013" eaLnBrk="1" hangingPunct="1">
              <a:lnSpc>
                <a:spcPct val="85000"/>
              </a:lnSpc>
              <a:spcBef>
                <a:spcPct val="35000"/>
              </a:spcBef>
              <a:buFont typeface="Wingdings" pitchFamily="2" charset="2"/>
              <a:buNone/>
            </a:pP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Как правило, для метаморфических комплексов характерна </a:t>
            </a:r>
            <a:r>
              <a:rPr lang="ru-RU" sz="2200" b="1" smtClean="0">
                <a:solidFill>
                  <a:srgbClr val="000000"/>
                </a:solidFill>
                <a:effectLst/>
              </a:rPr>
              <a:t>метаморфическая</a:t>
            </a:r>
            <a:r>
              <a:rPr lang="ru-RU" sz="2200" smtClean="0">
                <a:solidFill>
                  <a:srgbClr val="000000"/>
                </a:solidFill>
                <a:effectLst/>
                <a:latin typeface="Arial Black" pitchFamily="34" charset="0"/>
              </a:rPr>
              <a:t> </a:t>
            </a:r>
            <a:r>
              <a:rPr lang="ru-RU" sz="2200" b="1" smtClean="0">
                <a:solidFill>
                  <a:srgbClr val="000000"/>
                </a:solidFill>
                <a:effectLst/>
              </a:rPr>
              <a:t>зональность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, т.е. постепенное изменение степени метаморфизма в каком-либо направлении, что выражается в постепенной смене минеральных ассоциаций. Части метаморфических комплексов, отличающиеся друг от друга по степени метаморфизма, называются метаморфическими фациями.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9"/>
          <p:cNvSpPr txBox="1">
            <a:spLocks noChangeArrowheads="1"/>
          </p:cNvSpPr>
          <p:nvPr/>
        </p:nvSpPr>
        <p:spPr bwMode="auto">
          <a:xfrm>
            <a:off x="0" y="65088"/>
            <a:ext cx="9144000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ru-RU" b="0">
                <a:solidFill>
                  <a:srgbClr val="000000"/>
                </a:solidFill>
              </a:rPr>
              <a:t>По представлениям некоторых исследователей сложные интерференционные складки могут возникать за счет </a:t>
            </a:r>
            <a:r>
              <a:rPr lang="ru-RU">
                <a:solidFill>
                  <a:srgbClr val="000000"/>
                </a:solidFill>
                <a:latin typeface="Arial" charset="0"/>
              </a:rPr>
              <a:t>горизонтального</a:t>
            </a:r>
            <a:r>
              <a:rPr lang="ru-RU" b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ru-RU">
                <a:solidFill>
                  <a:srgbClr val="000000"/>
                </a:solidFill>
                <a:latin typeface="Arial" charset="0"/>
              </a:rPr>
              <a:t>выдавливания</a:t>
            </a:r>
            <a:r>
              <a:rPr lang="ru-RU" b="0">
                <a:solidFill>
                  <a:srgbClr val="000000"/>
                </a:solidFill>
              </a:rPr>
              <a:t> ранее сформированных складок при пластическом течении. То есть и в этой модели определяющая роль отводится формированию сдвиговых зон.</a:t>
            </a:r>
          </a:p>
        </p:txBody>
      </p:sp>
      <p:pic>
        <p:nvPicPr>
          <p:cNvPr id="41987" name="Picture 11" descr="Карельский массив Леонов 2001 де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113" y="1471613"/>
            <a:ext cx="7127875" cy="40449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1988" name="AutoShape 10"/>
          <p:cNvSpPr>
            <a:spLocks noChangeArrowheads="1"/>
          </p:cNvSpPr>
          <p:nvPr/>
        </p:nvSpPr>
        <p:spPr bwMode="auto">
          <a:xfrm flipH="1">
            <a:off x="6419850" y="3482975"/>
            <a:ext cx="1957388" cy="63023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68272495 h 21600"/>
              <a:gd name="T4" fmla="*/ 2147483647 w 21600"/>
              <a:gd name="T5" fmla="*/ 536544991 h 21600"/>
              <a:gd name="T6" fmla="*/ 2147483647 w 21600"/>
              <a:gd name="T7" fmla="*/ 26827249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30196"/>
            </a:srgbClr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989" name="Text Box 8"/>
          <p:cNvSpPr txBox="1">
            <a:spLocks noChangeArrowheads="1"/>
          </p:cNvSpPr>
          <p:nvPr/>
        </p:nvSpPr>
        <p:spPr bwMode="auto">
          <a:xfrm>
            <a:off x="5341938" y="5194300"/>
            <a:ext cx="3021012" cy="620713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Схематическая модель структуры Карельского массива </a:t>
            </a:r>
          </a:p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[по М.Г. Леонову, 2001]</a:t>
            </a:r>
          </a:p>
        </p:txBody>
      </p:sp>
      <p:sp>
        <p:nvSpPr>
          <p:cNvPr id="41990" name="Text Box 12"/>
          <p:cNvSpPr txBox="1">
            <a:spLocks noChangeArrowheads="1"/>
          </p:cNvSpPr>
          <p:nvPr/>
        </p:nvSpPr>
        <p:spPr bwMode="auto">
          <a:xfrm>
            <a:off x="133350" y="6021388"/>
            <a:ext cx="603885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ru-RU" b="0">
                <a:solidFill>
                  <a:srgbClr val="000000"/>
                </a:solidFill>
              </a:rPr>
              <a:t>Изучать подобные структуры вам предстоит на курсе   "Сложнодислоцированные складчатые комплексы".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0550" y="1628775"/>
            <a:ext cx="7254875" cy="52006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4038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9688"/>
            <a:ext cx="9144000" cy="714375"/>
          </a:xfrm>
        </p:spPr>
        <p:txBody>
          <a:bodyPr>
            <a:spAutoFit/>
          </a:bodyPr>
          <a:lstStyle/>
          <a:p>
            <a:pPr algn="r" eaLnBrk="1" hangingPunct="1">
              <a:lnSpc>
                <a:spcPct val="85000"/>
              </a:lnSpc>
              <a:defRPr/>
            </a:pPr>
            <a:r>
              <a:rPr lang="ru-RU" sz="2400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Метаморфические комплексы </a:t>
            </a:r>
            <a:br>
              <a:rPr lang="ru-RU" sz="2400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400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геологических картах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88913" y="6056313"/>
            <a:ext cx="4375150" cy="425450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Фрагмент геологической карты масштаба 1:200 000 района г. Миасс. Ю. Урал [В.И. Петров и др., 2004] </a:t>
            </a:r>
          </a:p>
        </p:txBody>
      </p:sp>
      <p:sp>
        <p:nvSpPr>
          <p:cNvPr id="1040391" name="AutoShape 7"/>
          <p:cNvSpPr>
            <a:spLocks noChangeArrowheads="1"/>
          </p:cNvSpPr>
          <p:nvPr/>
        </p:nvSpPr>
        <p:spPr bwMode="auto">
          <a:xfrm>
            <a:off x="7221538" y="3775075"/>
            <a:ext cx="1871662" cy="209550"/>
          </a:xfrm>
          <a:prstGeom prst="leftRightArrow">
            <a:avLst>
              <a:gd name="adj1" fmla="val 50000"/>
              <a:gd name="adj2" fmla="val 178636"/>
            </a:avLst>
          </a:prstGeom>
          <a:solidFill>
            <a:srgbClr val="00FFFF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040392" name="AutoShape 8"/>
          <p:cNvSpPr>
            <a:spLocks noChangeArrowheads="1"/>
          </p:cNvSpPr>
          <p:nvPr/>
        </p:nvSpPr>
        <p:spPr bwMode="auto">
          <a:xfrm>
            <a:off x="5307013" y="4257675"/>
            <a:ext cx="1962150" cy="209550"/>
          </a:xfrm>
          <a:prstGeom prst="leftRightArrow">
            <a:avLst>
              <a:gd name="adj1" fmla="val 50000"/>
              <a:gd name="adj2" fmla="val 187273"/>
            </a:avLst>
          </a:prstGeom>
          <a:solidFill>
            <a:srgbClr val="00FFFF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040393" name="AutoShape 9"/>
          <p:cNvSpPr>
            <a:spLocks noChangeArrowheads="1"/>
          </p:cNvSpPr>
          <p:nvPr/>
        </p:nvSpPr>
        <p:spPr bwMode="auto">
          <a:xfrm>
            <a:off x="2871788" y="3905250"/>
            <a:ext cx="1871662" cy="209550"/>
          </a:xfrm>
          <a:prstGeom prst="leftRightArrow">
            <a:avLst>
              <a:gd name="adj1" fmla="val 50000"/>
              <a:gd name="adj2" fmla="val 178636"/>
            </a:avLst>
          </a:prstGeom>
          <a:solidFill>
            <a:srgbClr val="00FFFF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040394" name="AutoShape 10"/>
          <p:cNvSpPr>
            <a:spLocks noChangeArrowheads="1"/>
          </p:cNvSpPr>
          <p:nvPr/>
        </p:nvSpPr>
        <p:spPr bwMode="auto">
          <a:xfrm>
            <a:off x="7356475" y="3275013"/>
            <a:ext cx="1566863" cy="390525"/>
          </a:xfrm>
          <a:prstGeom prst="flowChartProcess">
            <a:avLst/>
          </a:prstGeom>
          <a:solidFill>
            <a:srgbClr val="00FFFF"/>
          </a:solidFill>
          <a:ln w="12700" algn="ctr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600">
                <a:solidFill>
                  <a:srgbClr val="000000"/>
                </a:solidFill>
              </a:rPr>
              <a:t>Зеленосланцевая</a:t>
            </a:r>
          </a:p>
          <a:p>
            <a:pPr algn="ctr">
              <a:lnSpc>
                <a:spcPct val="75000"/>
              </a:lnSpc>
            </a:pPr>
            <a:r>
              <a:rPr lang="ru-RU" sz="1600">
                <a:solidFill>
                  <a:srgbClr val="000000"/>
                </a:solidFill>
              </a:rPr>
              <a:t>фация</a:t>
            </a:r>
          </a:p>
        </p:txBody>
      </p:sp>
      <p:sp>
        <p:nvSpPr>
          <p:cNvPr id="1040396" name="AutoShape 12"/>
          <p:cNvSpPr>
            <a:spLocks noChangeArrowheads="1"/>
          </p:cNvSpPr>
          <p:nvPr/>
        </p:nvSpPr>
        <p:spPr bwMode="auto">
          <a:xfrm>
            <a:off x="5248275" y="4502150"/>
            <a:ext cx="1433513" cy="574675"/>
          </a:xfrm>
          <a:prstGeom prst="flowChartProcess">
            <a:avLst/>
          </a:prstGeom>
          <a:solidFill>
            <a:srgbClr val="00FFFF"/>
          </a:solidFill>
          <a:ln w="12700" algn="ctr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600">
                <a:solidFill>
                  <a:srgbClr val="000000"/>
                </a:solidFill>
              </a:rPr>
              <a:t>Эпидот-амфиболитовая</a:t>
            </a:r>
          </a:p>
          <a:p>
            <a:pPr algn="ctr">
              <a:lnSpc>
                <a:spcPct val="75000"/>
              </a:lnSpc>
            </a:pPr>
            <a:r>
              <a:rPr lang="ru-RU" sz="1600">
                <a:solidFill>
                  <a:srgbClr val="000000"/>
                </a:solidFill>
              </a:rPr>
              <a:t>фация</a:t>
            </a:r>
          </a:p>
        </p:txBody>
      </p:sp>
      <p:sp>
        <p:nvSpPr>
          <p:cNvPr id="1040397" name="AutoShape 13"/>
          <p:cNvSpPr>
            <a:spLocks noChangeArrowheads="1"/>
          </p:cNvSpPr>
          <p:nvPr/>
        </p:nvSpPr>
        <p:spPr bwMode="auto">
          <a:xfrm>
            <a:off x="3089275" y="4186238"/>
            <a:ext cx="1476375" cy="390525"/>
          </a:xfrm>
          <a:prstGeom prst="flowChartProcess">
            <a:avLst/>
          </a:prstGeom>
          <a:solidFill>
            <a:srgbClr val="00FFFF"/>
          </a:solidFill>
          <a:ln w="12700" algn="ctr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600">
                <a:solidFill>
                  <a:srgbClr val="000000"/>
                </a:solidFill>
              </a:rPr>
              <a:t>Амфиболитовая</a:t>
            </a:r>
          </a:p>
          <a:p>
            <a:pPr algn="ctr">
              <a:lnSpc>
                <a:spcPct val="75000"/>
              </a:lnSpc>
            </a:pPr>
            <a:r>
              <a:rPr lang="ru-RU" sz="1600">
                <a:solidFill>
                  <a:srgbClr val="000000"/>
                </a:solidFill>
              </a:rPr>
              <a:t>фация</a:t>
            </a:r>
          </a:p>
        </p:txBody>
      </p:sp>
      <p:sp>
        <p:nvSpPr>
          <p:cNvPr id="1040398" name="AutoShape 14"/>
          <p:cNvSpPr>
            <a:spLocks/>
          </p:cNvSpPr>
          <p:nvPr/>
        </p:nvSpPr>
        <p:spPr bwMode="auto">
          <a:xfrm>
            <a:off x="5332413" y="2146300"/>
            <a:ext cx="1544637" cy="225425"/>
          </a:xfrm>
          <a:prstGeom prst="borderCallout1">
            <a:avLst>
              <a:gd name="adj1" fmla="val 50704"/>
              <a:gd name="adj2" fmla="val -4935"/>
              <a:gd name="adj3" fmla="val 104931"/>
              <a:gd name="adj4" fmla="val -41009"/>
            </a:avLst>
          </a:prstGeom>
          <a:solidFill>
            <a:srgbClr val="00FFFF"/>
          </a:solidFill>
          <a:ln w="19050" algn="ctr">
            <a:solidFill>
              <a:srgbClr val="000000"/>
            </a:solidFill>
            <a:miter lim="800000"/>
            <a:headEnd/>
            <a:tailEnd type="arrow" w="med" len="med"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600">
                <a:solidFill>
                  <a:srgbClr val="000000"/>
                </a:solidFill>
              </a:rPr>
              <a:t>Бластомилониты</a:t>
            </a:r>
          </a:p>
        </p:txBody>
      </p:sp>
      <p:sp>
        <p:nvSpPr>
          <p:cNvPr id="1040399" name="AutoShape 15"/>
          <p:cNvSpPr>
            <a:spLocks/>
          </p:cNvSpPr>
          <p:nvPr/>
        </p:nvSpPr>
        <p:spPr bwMode="auto">
          <a:xfrm>
            <a:off x="3151188" y="5656263"/>
            <a:ext cx="1577975" cy="225425"/>
          </a:xfrm>
          <a:prstGeom prst="borderCallout1">
            <a:avLst>
              <a:gd name="adj1" fmla="val 50704"/>
              <a:gd name="adj2" fmla="val -4829"/>
              <a:gd name="adj3" fmla="val -154227"/>
              <a:gd name="adj4" fmla="val -22736"/>
            </a:avLst>
          </a:prstGeom>
          <a:solidFill>
            <a:srgbClr val="00FFFF"/>
          </a:solidFill>
          <a:ln w="19050" algn="ctr">
            <a:solidFill>
              <a:srgbClr val="000000"/>
            </a:solidFill>
            <a:miter lim="800000"/>
            <a:headEnd/>
            <a:tailEnd type="arrow" w="med" len="med"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600">
                <a:solidFill>
                  <a:srgbClr val="000000"/>
                </a:solidFill>
              </a:rPr>
              <a:t>Бластомилониты</a:t>
            </a:r>
          </a:p>
        </p:txBody>
      </p:sp>
      <p:sp>
        <p:nvSpPr>
          <p:cNvPr id="43021" name="Text Box 16"/>
          <p:cNvSpPr txBox="1">
            <a:spLocks noChangeArrowheads="1"/>
          </p:cNvSpPr>
          <p:nvPr/>
        </p:nvSpPr>
        <p:spPr bwMode="auto">
          <a:xfrm>
            <a:off x="0" y="723900"/>
            <a:ext cx="9144000" cy="896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ru-RU" b="0">
                <a:solidFill>
                  <a:srgbClr val="000000"/>
                </a:solidFill>
              </a:rPr>
              <a:t>Основные метаморфические фации изображаются на геологической карте специальными знаками красного цвета. Границы фаций могут пересекать другие геологические границы.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1040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1040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1040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0391" grpId="0" animBg="1"/>
      <p:bldP spid="1040392" grpId="0" animBg="1"/>
      <p:bldP spid="1040393" grpId="0" animBg="1"/>
      <p:bldP spid="1040394" grpId="0" animBg="1"/>
      <p:bldP spid="1040396" grpId="0" animBg="1"/>
      <p:bldP spid="1040397" grpId="0" animBg="1"/>
      <p:bldP spid="1040398" grpId="0" animBg="1"/>
      <p:bldP spid="104039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Карта Жданова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77788" y="88900"/>
            <a:ext cx="8924925" cy="53879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3063875" y="5253038"/>
            <a:ext cx="4454525" cy="425450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Фрагмент геологической карты масштаба 1:200 000 Ю. Урала [А.В. Жданов и др., 2003]</a:t>
            </a:r>
          </a:p>
        </p:txBody>
      </p:sp>
      <p:sp>
        <p:nvSpPr>
          <p:cNvPr id="44036" name="Freeform 7"/>
          <p:cNvSpPr>
            <a:spLocks/>
          </p:cNvSpPr>
          <p:nvPr/>
        </p:nvSpPr>
        <p:spPr bwMode="auto">
          <a:xfrm>
            <a:off x="595313" y="107950"/>
            <a:ext cx="3373437" cy="5276850"/>
          </a:xfrm>
          <a:custGeom>
            <a:avLst/>
            <a:gdLst>
              <a:gd name="T0" fmla="*/ 221773714 w 2125"/>
              <a:gd name="T1" fmla="*/ 2147483647 h 3324"/>
              <a:gd name="T2" fmla="*/ 297378356 w 2125"/>
              <a:gd name="T3" fmla="*/ 2147483647 h 3324"/>
              <a:gd name="T4" fmla="*/ 123486837 w 2125"/>
              <a:gd name="T5" fmla="*/ 2147483647 h 3324"/>
              <a:gd name="T6" fmla="*/ 5040311 w 2125"/>
              <a:gd name="T7" fmla="*/ 2147483647 h 3324"/>
              <a:gd name="T8" fmla="*/ 151209333 w 2125"/>
              <a:gd name="T9" fmla="*/ 2147483647 h 3324"/>
              <a:gd name="T10" fmla="*/ 524192380 w 2125"/>
              <a:gd name="T11" fmla="*/ 2147483647 h 3324"/>
              <a:gd name="T12" fmla="*/ 917336714 w 2125"/>
              <a:gd name="T13" fmla="*/ 2147483647 h 3324"/>
              <a:gd name="T14" fmla="*/ 1083666926 w 2125"/>
              <a:gd name="T15" fmla="*/ 2147483647 h 3324"/>
              <a:gd name="T16" fmla="*/ 1186992475 w 2125"/>
              <a:gd name="T17" fmla="*/ 2147483647 h 3324"/>
              <a:gd name="T18" fmla="*/ 1355843635 w 2125"/>
              <a:gd name="T19" fmla="*/ 2147483647 h 3324"/>
              <a:gd name="T20" fmla="*/ 1769149406 w 2125"/>
              <a:gd name="T21" fmla="*/ 2147483647 h 3324"/>
              <a:gd name="T22" fmla="*/ 2147483647 w 2125"/>
              <a:gd name="T23" fmla="*/ 2147483647 h 3324"/>
              <a:gd name="T24" fmla="*/ 2147483647 w 2125"/>
              <a:gd name="T25" fmla="*/ 2147483647 h 3324"/>
              <a:gd name="T26" fmla="*/ 2147483647 w 2125"/>
              <a:gd name="T27" fmla="*/ 2147483647 h 3324"/>
              <a:gd name="T28" fmla="*/ 2147483647 w 2125"/>
              <a:gd name="T29" fmla="*/ 1824593383 h 3324"/>
              <a:gd name="T30" fmla="*/ 2147483647 w 2125"/>
              <a:gd name="T31" fmla="*/ 1408768120 h 3324"/>
              <a:gd name="T32" fmla="*/ 2147483647 w 2125"/>
              <a:gd name="T33" fmla="*/ 849293597 h 3324"/>
              <a:gd name="T34" fmla="*/ 2147483647 w 2125"/>
              <a:gd name="T35" fmla="*/ 413305603 h 3324"/>
              <a:gd name="T36" fmla="*/ 2147483647 w 2125"/>
              <a:gd name="T37" fmla="*/ 123488463 h 3324"/>
              <a:gd name="T38" fmla="*/ 2147483647 w 2125"/>
              <a:gd name="T39" fmla="*/ 0 h 332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125"/>
              <a:gd name="T61" fmla="*/ 0 h 3324"/>
              <a:gd name="T62" fmla="*/ 2125 w 2125"/>
              <a:gd name="T63" fmla="*/ 3324 h 332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125" h="3324">
                <a:moveTo>
                  <a:pt x="88" y="3324"/>
                </a:moveTo>
                <a:cubicBezTo>
                  <a:pt x="93" y="3291"/>
                  <a:pt x="124" y="3188"/>
                  <a:pt x="118" y="3127"/>
                </a:cubicBezTo>
                <a:cubicBezTo>
                  <a:pt x="112" y="3066"/>
                  <a:pt x="68" y="3015"/>
                  <a:pt x="49" y="2955"/>
                </a:cubicBezTo>
                <a:cubicBezTo>
                  <a:pt x="30" y="2895"/>
                  <a:pt x="0" y="2827"/>
                  <a:pt x="2" y="2765"/>
                </a:cubicBezTo>
                <a:cubicBezTo>
                  <a:pt x="4" y="2703"/>
                  <a:pt x="26" y="2665"/>
                  <a:pt x="60" y="2584"/>
                </a:cubicBezTo>
                <a:cubicBezTo>
                  <a:pt x="94" y="2503"/>
                  <a:pt x="157" y="2368"/>
                  <a:pt x="208" y="2280"/>
                </a:cubicBezTo>
                <a:cubicBezTo>
                  <a:pt x="259" y="2192"/>
                  <a:pt x="327" y="2122"/>
                  <a:pt x="364" y="2057"/>
                </a:cubicBezTo>
                <a:cubicBezTo>
                  <a:pt x="401" y="1992"/>
                  <a:pt x="412" y="1966"/>
                  <a:pt x="430" y="1892"/>
                </a:cubicBezTo>
                <a:cubicBezTo>
                  <a:pt x="448" y="1818"/>
                  <a:pt x="453" y="1688"/>
                  <a:pt x="471" y="1613"/>
                </a:cubicBezTo>
                <a:cubicBezTo>
                  <a:pt x="489" y="1538"/>
                  <a:pt x="500" y="1480"/>
                  <a:pt x="538" y="1440"/>
                </a:cubicBezTo>
                <a:cubicBezTo>
                  <a:pt x="576" y="1400"/>
                  <a:pt x="643" y="1397"/>
                  <a:pt x="702" y="1374"/>
                </a:cubicBezTo>
                <a:cubicBezTo>
                  <a:pt x="761" y="1351"/>
                  <a:pt x="828" y="1331"/>
                  <a:pt x="891" y="1300"/>
                </a:cubicBezTo>
                <a:cubicBezTo>
                  <a:pt x="954" y="1269"/>
                  <a:pt x="1016" y="1238"/>
                  <a:pt x="1080" y="1185"/>
                </a:cubicBezTo>
                <a:cubicBezTo>
                  <a:pt x="1144" y="1132"/>
                  <a:pt x="1216" y="1056"/>
                  <a:pt x="1278" y="979"/>
                </a:cubicBezTo>
                <a:cubicBezTo>
                  <a:pt x="1340" y="902"/>
                  <a:pt x="1403" y="794"/>
                  <a:pt x="1451" y="724"/>
                </a:cubicBezTo>
                <a:cubicBezTo>
                  <a:pt x="1499" y="654"/>
                  <a:pt x="1524" y="623"/>
                  <a:pt x="1566" y="559"/>
                </a:cubicBezTo>
                <a:cubicBezTo>
                  <a:pt x="1608" y="495"/>
                  <a:pt x="1653" y="403"/>
                  <a:pt x="1706" y="337"/>
                </a:cubicBezTo>
                <a:cubicBezTo>
                  <a:pt x="1759" y="271"/>
                  <a:pt x="1830" y="212"/>
                  <a:pt x="1887" y="164"/>
                </a:cubicBezTo>
                <a:cubicBezTo>
                  <a:pt x="1944" y="116"/>
                  <a:pt x="2011" y="76"/>
                  <a:pt x="2051" y="49"/>
                </a:cubicBezTo>
                <a:cubicBezTo>
                  <a:pt x="2091" y="22"/>
                  <a:pt x="2108" y="11"/>
                  <a:pt x="2125" y="0"/>
                </a:cubicBezTo>
              </a:path>
            </a:pathLst>
          </a:custGeom>
          <a:noFill/>
          <a:ln w="31750" cap="flat">
            <a:solidFill>
              <a:srgbClr val="CC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4037" name="Text Box 8"/>
          <p:cNvSpPr txBox="1">
            <a:spLocks noChangeArrowheads="1"/>
          </p:cNvSpPr>
          <p:nvPr/>
        </p:nvSpPr>
        <p:spPr bwMode="auto">
          <a:xfrm rot="-3465580">
            <a:off x="2836862" y="635001"/>
            <a:ext cx="47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>
                <a:solidFill>
                  <a:srgbClr val="000000"/>
                </a:solidFill>
              </a:rPr>
              <a:t>mu</a:t>
            </a:r>
            <a:endParaRPr lang="ru-RU" sz="1600">
              <a:solidFill>
                <a:srgbClr val="000000"/>
              </a:solidFill>
            </a:endParaRPr>
          </a:p>
        </p:txBody>
      </p:sp>
      <p:sp>
        <p:nvSpPr>
          <p:cNvPr id="44038" name="Freeform 9"/>
          <p:cNvSpPr>
            <a:spLocks/>
          </p:cNvSpPr>
          <p:nvPr/>
        </p:nvSpPr>
        <p:spPr bwMode="auto">
          <a:xfrm>
            <a:off x="1698625" y="103188"/>
            <a:ext cx="3455988" cy="4500562"/>
          </a:xfrm>
          <a:custGeom>
            <a:avLst/>
            <a:gdLst>
              <a:gd name="T0" fmla="*/ 1310481249 w 2177"/>
              <a:gd name="T1" fmla="*/ 2147483647 h 2835"/>
              <a:gd name="T2" fmla="*/ 1111388172 w 2177"/>
              <a:gd name="T3" fmla="*/ 2147483647 h 2835"/>
              <a:gd name="T4" fmla="*/ 942538548 w 2177"/>
              <a:gd name="T5" fmla="*/ 2147483647 h 2835"/>
              <a:gd name="T6" fmla="*/ 816530575 w 2177"/>
              <a:gd name="T7" fmla="*/ 2147483647 h 2835"/>
              <a:gd name="T8" fmla="*/ 594756893 w 2177"/>
              <a:gd name="T9" fmla="*/ 2147483647 h 2835"/>
              <a:gd name="T10" fmla="*/ 249496286 w 2177"/>
              <a:gd name="T11" fmla="*/ 2147483647 h 2835"/>
              <a:gd name="T12" fmla="*/ 63004706 w 2177"/>
              <a:gd name="T13" fmla="*/ 2147483647 h 2835"/>
              <a:gd name="T14" fmla="*/ 20161250 w 2177"/>
              <a:gd name="T15" fmla="*/ 2147483647 h 2835"/>
              <a:gd name="T16" fmla="*/ 20161250 w 2177"/>
              <a:gd name="T17" fmla="*/ 2147483647 h 2835"/>
              <a:gd name="T18" fmla="*/ 146169068 w 2177"/>
              <a:gd name="T19" fmla="*/ 2147483647 h 2835"/>
              <a:gd name="T20" fmla="*/ 307459068 w 2177"/>
              <a:gd name="T21" fmla="*/ 2147483647 h 2835"/>
              <a:gd name="T22" fmla="*/ 345262194 w 2177"/>
              <a:gd name="T23" fmla="*/ 2147483647 h 2835"/>
              <a:gd name="T24" fmla="*/ 337700934 w 2177"/>
              <a:gd name="T25" fmla="*/ 2147483647 h 2835"/>
              <a:gd name="T26" fmla="*/ 372983111 w 2177"/>
              <a:gd name="T27" fmla="*/ 2147483647 h 2835"/>
              <a:gd name="T28" fmla="*/ 529232850 w 2177"/>
              <a:gd name="T29" fmla="*/ 2147483647 h 2835"/>
              <a:gd name="T30" fmla="*/ 786288709 w 2177"/>
              <a:gd name="T31" fmla="*/ 2147483647 h 2835"/>
              <a:gd name="T32" fmla="*/ 1229836273 w 2177"/>
              <a:gd name="T33" fmla="*/ 2147483647 h 2835"/>
              <a:gd name="T34" fmla="*/ 1554937124 w 2177"/>
              <a:gd name="T35" fmla="*/ 2147483647 h 2835"/>
              <a:gd name="T36" fmla="*/ 1849794919 w 2177"/>
              <a:gd name="T37" fmla="*/ 2147483647 h 2835"/>
              <a:gd name="T38" fmla="*/ 2079128274 w 2177"/>
              <a:gd name="T39" fmla="*/ 2147483647 h 2835"/>
              <a:gd name="T40" fmla="*/ 2147483647 w 2177"/>
              <a:gd name="T41" fmla="*/ 2147483647 h 2835"/>
              <a:gd name="T42" fmla="*/ 2147483647 w 2177"/>
              <a:gd name="T43" fmla="*/ 2147483647 h 2835"/>
              <a:gd name="T44" fmla="*/ 2147483647 w 2177"/>
              <a:gd name="T45" fmla="*/ 2147483647 h 2835"/>
              <a:gd name="T46" fmla="*/ 2147483647 w 2177"/>
              <a:gd name="T47" fmla="*/ 2147483647 h 2835"/>
              <a:gd name="T48" fmla="*/ 2147483647 w 2177"/>
              <a:gd name="T49" fmla="*/ 2147483647 h 2835"/>
              <a:gd name="T50" fmla="*/ 2147483647 w 2177"/>
              <a:gd name="T51" fmla="*/ 2147483647 h 2835"/>
              <a:gd name="T52" fmla="*/ 2147483647 w 2177"/>
              <a:gd name="T53" fmla="*/ 1723786883 h 2835"/>
              <a:gd name="T54" fmla="*/ 2147483647 w 2177"/>
              <a:gd name="T55" fmla="*/ 1360884152 h 2835"/>
              <a:gd name="T56" fmla="*/ 2147483647 w 2177"/>
              <a:gd name="T57" fmla="*/ 997981817 h 2835"/>
              <a:gd name="T58" fmla="*/ 2147483647 w 2177"/>
              <a:gd name="T59" fmla="*/ 650200215 h 2835"/>
              <a:gd name="T60" fmla="*/ 2147483647 w 2177"/>
              <a:gd name="T61" fmla="*/ 241934989 h 2835"/>
              <a:gd name="T62" fmla="*/ 2147483647 w 2177"/>
              <a:gd name="T63" fmla="*/ 0 h 283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177"/>
              <a:gd name="T97" fmla="*/ 0 h 2835"/>
              <a:gd name="T98" fmla="*/ 2177 w 2177"/>
              <a:gd name="T99" fmla="*/ 2835 h 2835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177" h="2835">
                <a:moveTo>
                  <a:pt x="520" y="2835"/>
                </a:moveTo>
                <a:cubicBezTo>
                  <a:pt x="493" y="2806"/>
                  <a:pt x="465" y="2779"/>
                  <a:pt x="441" y="2743"/>
                </a:cubicBezTo>
                <a:cubicBezTo>
                  <a:pt x="417" y="2707"/>
                  <a:pt x="393" y="2652"/>
                  <a:pt x="374" y="2620"/>
                </a:cubicBezTo>
                <a:cubicBezTo>
                  <a:pt x="354" y="2587"/>
                  <a:pt x="346" y="2561"/>
                  <a:pt x="324" y="2546"/>
                </a:cubicBezTo>
                <a:cubicBezTo>
                  <a:pt x="302" y="2530"/>
                  <a:pt x="273" y="2526"/>
                  <a:pt x="236" y="2524"/>
                </a:cubicBezTo>
                <a:cubicBezTo>
                  <a:pt x="199" y="2522"/>
                  <a:pt x="134" y="2529"/>
                  <a:pt x="99" y="2530"/>
                </a:cubicBezTo>
                <a:cubicBezTo>
                  <a:pt x="63" y="2531"/>
                  <a:pt x="40" y="2535"/>
                  <a:pt x="25" y="2530"/>
                </a:cubicBezTo>
                <a:cubicBezTo>
                  <a:pt x="11" y="2525"/>
                  <a:pt x="11" y="2511"/>
                  <a:pt x="8" y="2499"/>
                </a:cubicBezTo>
                <a:cubicBezTo>
                  <a:pt x="5" y="2488"/>
                  <a:pt x="0" y="2479"/>
                  <a:pt x="8" y="2459"/>
                </a:cubicBezTo>
                <a:cubicBezTo>
                  <a:pt x="16" y="2440"/>
                  <a:pt x="39" y="2407"/>
                  <a:pt x="58" y="2379"/>
                </a:cubicBezTo>
                <a:cubicBezTo>
                  <a:pt x="76" y="2352"/>
                  <a:pt x="108" y="2321"/>
                  <a:pt x="122" y="2293"/>
                </a:cubicBezTo>
                <a:cubicBezTo>
                  <a:pt x="136" y="2266"/>
                  <a:pt x="135" y="2249"/>
                  <a:pt x="137" y="2213"/>
                </a:cubicBezTo>
                <a:cubicBezTo>
                  <a:pt x="139" y="2177"/>
                  <a:pt x="132" y="2119"/>
                  <a:pt x="134" y="2078"/>
                </a:cubicBezTo>
                <a:cubicBezTo>
                  <a:pt x="136" y="2037"/>
                  <a:pt x="136" y="1994"/>
                  <a:pt x="148" y="1964"/>
                </a:cubicBezTo>
                <a:cubicBezTo>
                  <a:pt x="161" y="1934"/>
                  <a:pt x="182" y="1923"/>
                  <a:pt x="210" y="1902"/>
                </a:cubicBezTo>
                <a:cubicBezTo>
                  <a:pt x="237" y="1882"/>
                  <a:pt x="266" y="1862"/>
                  <a:pt x="312" y="1841"/>
                </a:cubicBezTo>
                <a:cubicBezTo>
                  <a:pt x="358" y="1819"/>
                  <a:pt x="437" y="1787"/>
                  <a:pt x="488" y="1770"/>
                </a:cubicBezTo>
                <a:cubicBezTo>
                  <a:pt x="539" y="1753"/>
                  <a:pt x="576" y="1755"/>
                  <a:pt x="617" y="1736"/>
                </a:cubicBezTo>
                <a:cubicBezTo>
                  <a:pt x="658" y="1718"/>
                  <a:pt x="700" y="1692"/>
                  <a:pt x="734" y="1662"/>
                </a:cubicBezTo>
                <a:cubicBezTo>
                  <a:pt x="768" y="1632"/>
                  <a:pt x="797" y="1601"/>
                  <a:pt x="825" y="1558"/>
                </a:cubicBezTo>
                <a:cubicBezTo>
                  <a:pt x="853" y="1515"/>
                  <a:pt x="884" y="1448"/>
                  <a:pt x="905" y="1404"/>
                </a:cubicBezTo>
                <a:cubicBezTo>
                  <a:pt x="926" y="1360"/>
                  <a:pt x="939" y="1329"/>
                  <a:pt x="953" y="1296"/>
                </a:cubicBezTo>
                <a:lnTo>
                  <a:pt x="989" y="1206"/>
                </a:lnTo>
                <a:cubicBezTo>
                  <a:pt x="1015" y="1173"/>
                  <a:pt x="1067" y="1132"/>
                  <a:pt x="1109" y="1098"/>
                </a:cubicBezTo>
                <a:cubicBezTo>
                  <a:pt x="1151" y="1064"/>
                  <a:pt x="1188" y="1039"/>
                  <a:pt x="1241" y="1002"/>
                </a:cubicBezTo>
                <a:cubicBezTo>
                  <a:pt x="1294" y="965"/>
                  <a:pt x="1360" y="929"/>
                  <a:pt x="1427" y="876"/>
                </a:cubicBezTo>
                <a:cubicBezTo>
                  <a:pt x="1494" y="823"/>
                  <a:pt x="1586" y="740"/>
                  <a:pt x="1643" y="684"/>
                </a:cubicBezTo>
                <a:cubicBezTo>
                  <a:pt x="1700" y="628"/>
                  <a:pt x="1735" y="588"/>
                  <a:pt x="1769" y="540"/>
                </a:cubicBezTo>
                <a:cubicBezTo>
                  <a:pt x="1803" y="492"/>
                  <a:pt x="1826" y="443"/>
                  <a:pt x="1847" y="396"/>
                </a:cubicBezTo>
                <a:cubicBezTo>
                  <a:pt x="1868" y="349"/>
                  <a:pt x="1866" y="308"/>
                  <a:pt x="1895" y="258"/>
                </a:cubicBezTo>
                <a:cubicBezTo>
                  <a:pt x="1924" y="208"/>
                  <a:pt x="1974" y="139"/>
                  <a:pt x="2021" y="96"/>
                </a:cubicBezTo>
                <a:cubicBezTo>
                  <a:pt x="2068" y="53"/>
                  <a:pt x="2145" y="20"/>
                  <a:pt x="2177" y="0"/>
                </a:cubicBezTo>
              </a:path>
            </a:pathLst>
          </a:custGeom>
          <a:noFill/>
          <a:ln w="31750" cap="flat" cmpd="sng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4039" name="Freeform 10"/>
          <p:cNvSpPr>
            <a:spLocks/>
          </p:cNvSpPr>
          <p:nvPr/>
        </p:nvSpPr>
        <p:spPr bwMode="auto">
          <a:xfrm>
            <a:off x="3317875" y="1651000"/>
            <a:ext cx="4200525" cy="2619375"/>
          </a:xfrm>
          <a:custGeom>
            <a:avLst/>
            <a:gdLst>
              <a:gd name="T0" fmla="*/ 0 w 2646"/>
              <a:gd name="T1" fmla="*/ 2147483647 h 1650"/>
              <a:gd name="T2" fmla="*/ 181451233 w 2646"/>
              <a:gd name="T3" fmla="*/ 2147483647 h 1650"/>
              <a:gd name="T4" fmla="*/ 498990952 w 2646"/>
              <a:gd name="T5" fmla="*/ 2147483647 h 1650"/>
              <a:gd name="T6" fmla="*/ 1058465631 w 2646"/>
              <a:gd name="T7" fmla="*/ 2147483647 h 1650"/>
              <a:gd name="T8" fmla="*/ 1421367997 w 2646"/>
              <a:gd name="T9" fmla="*/ 2147483647 h 1650"/>
              <a:gd name="T10" fmla="*/ 1678424237 w 2646"/>
              <a:gd name="T11" fmla="*/ 2147483647 h 1650"/>
              <a:gd name="T12" fmla="*/ 1844754488 w 2646"/>
              <a:gd name="T13" fmla="*/ 2147483647 h 1650"/>
              <a:gd name="T14" fmla="*/ 2147483647 w 2646"/>
              <a:gd name="T15" fmla="*/ 2041326752 h 1650"/>
              <a:gd name="T16" fmla="*/ 2147483647 w 2646"/>
              <a:gd name="T17" fmla="*/ 1678424360 h 1650"/>
              <a:gd name="T18" fmla="*/ 2147483647 w 2646"/>
              <a:gd name="T19" fmla="*/ 1345763436 h 1650"/>
              <a:gd name="T20" fmla="*/ 2147483647 w 2646"/>
              <a:gd name="T21" fmla="*/ 937498244 h 1650"/>
              <a:gd name="T22" fmla="*/ 2147483647 w 2646"/>
              <a:gd name="T23" fmla="*/ 589716586 h 1650"/>
              <a:gd name="T24" fmla="*/ 2147483647 w 2646"/>
              <a:gd name="T25" fmla="*/ 287297827 h 1650"/>
              <a:gd name="T26" fmla="*/ 2147483647 w 2646"/>
              <a:gd name="T27" fmla="*/ 60483757 h 1650"/>
              <a:gd name="T28" fmla="*/ 2147483647 w 2646"/>
              <a:gd name="T29" fmla="*/ 0 h 1650"/>
              <a:gd name="T30" fmla="*/ 2147483647 w 2646"/>
              <a:gd name="T31" fmla="*/ 60483757 h 1650"/>
              <a:gd name="T32" fmla="*/ 2147483647 w 2646"/>
              <a:gd name="T33" fmla="*/ 166330313 h 1650"/>
              <a:gd name="T34" fmla="*/ 2147483647 w 2646"/>
              <a:gd name="T35" fmla="*/ 362902492 h 1650"/>
              <a:gd name="T36" fmla="*/ 2147483647 w 2646"/>
              <a:gd name="T37" fmla="*/ 438507256 h 1650"/>
              <a:gd name="T38" fmla="*/ 2147483647 w 2646"/>
              <a:gd name="T39" fmla="*/ 468749122 h 165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646"/>
              <a:gd name="T61" fmla="*/ 0 h 1650"/>
              <a:gd name="T62" fmla="*/ 2646 w 2646"/>
              <a:gd name="T63" fmla="*/ 1650 h 165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646" h="1650">
                <a:moveTo>
                  <a:pt x="0" y="1650"/>
                </a:moveTo>
                <a:cubicBezTo>
                  <a:pt x="19" y="1597"/>
                  <a:pt x="39" y="1545"/>
                  <a:pt x="72" y="1512"/>
                </a:cubicBezTo>
                <a:cubicBezTo>
                  <a:pt x="105" y="1479"/>
                  <a:pt x="140" y="1471"/>
                  <a:pt x="198" y="1452"/>
                </a:cubicBezTo>
                <a:cubicBezTo>
                  <a:pt x="256" y="1433"/>
                  <a:pt x="359" y="1422"/>
                  <a:pt x="420" y="1398"/>
                </a:cubicBezTo>
                <a:cubicBezTo>
                  <a:pt x="481" y="1374"/>
                  <a:pt x="523" y="1358"/>
                  <a:pt x="564" y="1308"/>
                </a:cubicBezTo>
                <a:cubicBezTo>
                  <a:pt x="605" y="1258"/>
                  <a:pt x="638" y="1160"/>
                  <a:pt x="666" y="1098"/>
                </a:cubicBezTo>
                <a:cubicBezTo>
                  <a:pt x="694" y="1036"/>
                  <a:pt x="699" y="984"/>
                  <a:pt x="732" y="936"/>
                </a:cubicBezTo>
                <a:cubicBezTo>
                  <a:pt x="765" y="888"/>
                  <a:pt x="819" y="855"/>
                  <a:pt x="864" y="810"/>
                </a:cubicBezTo>
                <a:cubicBezTo>
                  <a:pt x="909" y="765"/>
                  <a:pt x="968" y="712"/>
                  <a:pt x="1002" y="666"/>
                </a:cubicBezTo>
                <a:cubicBezTo>
                  <a:pt x="1036" y="620"/>
                  <a:pt x="1052" y="583"/>
                  <a:pt x="1068" y="534"/>
                </a:cubicBezTo>
                <a:cubicBezTo>
                  <a:pt x="1084" y="485"/>
                  <a:pt x="1076" y="422"/>
                  <a:pt x="1098" y="372"/>
                </a:cubicBezTo>
                <a:cubicBezTo>
                  <a:pt x="1120" y="322"/>
                  <a:pt x="1151" y="277"/>
                  <a:pt x="1200" y="234"/>
                </a:cubicBezTo>
                <a:cubicBezTo>
                  <a:pt x="1249" y="191"/>
                  <a:pt x="1316" y="149"/>
                  <a:pt x="1392" y="114"/>
                </a:cubicBezTo>
                <a:cubicBezTo>
                  <a:pt x="1468" y="79"/>
                  <a:pt x="1576" y="43"/>
                  <a:pt x="1656" y="24"/>
                </a:cubicBezTo>
                <a:cubicBezTo>
                  <a:pt x="1736" y="5"/>
                  <a:pt x="1806" y="0"/>
                  <a:pt x="1872" y="0"/>
                </a:cubicBezTo>
                <a:cubicBezTo>
                  <a:pt x="1938" y="0"/>
                  <a:pt x="1997" y="13"/>
                  <a:pt x="2052" y="24"/>
                </a:cubicBezTo>
                <a:cubicBezTo>
                  <a:pt x="2107" y="35"/>
                  <a:pt x="2150" y="46"/>
                  <a:pt x="2202" y="66"/>
                </a:cubicBezTo>
                <a:cubicBezTo>
                  <a:pt x="2254" y="86"/>
                  <a:pt x="2313" y="126"/>
                  <a:pt x="2364" y="144"/>
                </a:cubicBezTo>
                <a:cubicBezTo>
                  <a:pt x="2415" y="162"/>
                  <a:pt x="2461" y="167"/>
                  <a:pt x="2508" y="174"/>
                </a:cubicBezTo>
                <a:cubicBezTo>
                  <a:pt x="2555" y="181"/>
                  <a:pt x="2623" y="184"/>
                  <a:pt x="2646" y="186"/>
                </a:cubicBezTo>
              </a:path>
            </a:pathLst>
          </a:custGeom>
          <a:noFill/>
          <a:ln w="31750" cap="flat" cmpd="sng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4040" name="Text Box 11"/>
          <p:cNvSpPr txBox="1">
            <a:spLocks noChangeArrowheads="1"/>
          </p:cNvSpPr>
          <p:nvPr/>
        </p:nvSpPr>
        <p:spPr bwMode="auto">
          <a:xfrm rot="-3465580">
            <a:off x="2995612" y="1812926"/>
            <a:ext cx="47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>
                <a:solidFill>
                  <a:srgbClr val="000000"/>
                </a:solidFill>
              </a:rPr>
              <a:t>bt</a:t>
            </a:r>
            <a:endParaRPr lang="ru-RU" sz="1600">
              <a:solidFill>
                <a:srgbClr val="000000"/>
              </a:solidFill>
            </a:endParaRPr>
          </a:p>
        </p:txBody>
      </p:sp>
      <p:sp>
        <p:nvSpPr>
          <p:cNvPr id="44041" name="Text Box 12"/>
          <p:cNvSpPr txBox="1">
            <a:spLocks noChangeArrowheads="1"/>
          </p:cNvSpPr>
          <p:nvPr/>
        </p:nvSpPr>
        <p:spPr bwMode="auto">
          <a:xfrm rot="6444831">
            <a:off x="4773612" y="2228851"/>
            <a:ext cx="47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>
                <a:solidFill>
                  <a:srgbClr val="000000"/>
                </a:solidFill>
              </a:rPr>
              <a:t>bt</a:t>
            </a:r>
            <a:endParaRPr lang="ru-RU" sz="1600">
              <a:solidFill>
                <a:srgbClr val="000000"/>
              </a:solidFill>
            </a:endParaRPr>
          </a:p>
        </p:txBody>
      </p:sp>
      <p:sp>
        <p:nvSpPr>
          <p:cNvPr id="1042445" name="AutoShape 13"/>
          <p:cNvSpPr>
            <a:spLocks noChangeArrowheads="1"/>
          </p:cNvSpPr>
          <p:nvPr/>
        </p:nvSpPr>
        <p:spPr bwMode="auto">
          <a:xfrm rot="1687424">
            <a:off x="671513" y="1481138"/>
            <a:ext cx="1624012" cy="209550"/>
          </a:xfrm>
          <a:prstGeom prst="leftRightArrow">
            <a:avLst>
              <a:gd name="adj1" fmla="val 50000"/>
              <a:gd name="adj2" fmla="val 155000"/>
            </a:avLst>
          </a:prstGeom>
          <a:solidFill>
            <a:srgbClr val="00FFFF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042446" name="AutoShape 14"/>
          <p:cNvSpPr>
            <a:spLocks noChangeArrowheads="1"/>
          </p:cNvSpPr>
          <p:nvPr/>
        </p:nvSpPr>
        <p:spPr bwMode="auto">
          <a:xfrm>
            <a:off x="1198563" y="1054100"/>
            <a:ext cx="1257300" cy="390525"/>
          </a:xfrm>
          <a:prstGeom prst="flowChartProcess">
            <a:avLst/>
          </a:prstGeom>
          <a:solidFill>
            <a:srgbClr val="00FFFF"/>
          </a:solidFill>
          <a:ln w="12700" algn="ctr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600">
                <a:solidFill>
                  <a:srgbClr val="000000"/>
                </a:solidFill>
              </a:rPr>
              <a:t>Мусковитовая</a:t>
            </a:r>
          </a:p>
          <a:p>
            <a:pPr algn="ctr">
              <a:lnSpc>
                <a:spcPct val="75000"/>
              </a:lnSpc>
            </a:pPr>
            <a:r>
              <a:rPr lang="ru-RU" sz="1600">
                <a:solidFill>
                  <a:srgbClr val="000000"/>
                </a:solidFill>
              </a:rPr>
              <a:t>субфация</a:t>
            </a:r>
            <a:r>
              <a:rPr lang="en-US" sz="1600">
                <a:solidFill>
                  <a:srgbClr val="000000"/>
                </a:solidFill>
              </a:rPr>
              <a:t> </a:t>
            </a:r>
            <a:endParaRPr lang="ru-RU" sz="1600">
              <a:solidFill>
                <a:srgbClr val="000000"/>
              </a:solidFill>
            </a:endParaRPr>
          </a:p>
        </p:txBody>
      </p:sp>
      <p:sp>
        <p:nvSpPr>
          <p:cNvPr id="1042447" name="AutoShape 15"/>
          <p:cNvSpPr>
            <a:spLocks noChangeArrowheads="1"/>
          </p:cNvSpPr>
          <p:nvPr/>
        </p:nvSpPr>
        <p:spPr bwMode="auto">
          <a:xfrm rot="1687424">
            <a:off x="1311275" y="2728913"/>
            <a:ext cx="947738" cy="190500"/>
          </a:xfrm>
          <a:prstGeom prst="leftRightArrow">
            <a:avLst>
              <a:gd name="adj1" fmla="val 50000"/>
              <a:gd name="adj2" fmla="val 99500"/>
            </a:avLst>
          </a:prstGeom>
          <a:solidFill>
            <a:srgbClr val="00FFFF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042448" name="AutoShape 16"/>
          <p:cNvSpPr>
            <a:spLocks noChangeArrowheads="1"/>
          </p:cNvSpPr>
          <p:nvPr/>
        </p:nvSpPr>
        <p:spPr bwMode="auto">
          <a:xfrm>
            <a:off x="1674813" y="2362200"/>
            <a:ext cx="1058862" cy="390525"/>
          </a:xfrm>
          <a:prstGeom prst="flowChartProcess">
            <a:avLst/>
          </a:prstGeom>
          <a:solidFill>
            <a:srgbClr val="00FFFF"/>
          </a:solidFill>
          <a:ln w="12700" algn="ctr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600">
                <a:solidFill>
                  <a:srgbClr val="000000"/>
                </a:solidFill>
              </a:rPr>
              <a:t>Биотитовая</a:t>
            </a:r>
          </a:p>
          <a:p>
            <a:pPr algn="ctr">
              <a:lnSpc>
                <a:spcPct val="75000"/>
              </a:lnSpc>
            </a:pPr>
            <a:r>
              <a:rPr lang="ru-RU" sz="1600">
                <a:solidFill>
                  <a:srgbClr val="000000"/>
                </a:solidFill>
              </a:rPr>
              <a:t>субфация</a:t>
            </a:r>
            <a:r>
              <a:rPr lang="en-US" sz="1600">
                <a:solidFill>
                  <a:srgbClr val="000000"/>
                </a:solidFill>
              </a:rPr>
              <a:t> </a:t>
            </a:r>
            <a:endParaRPr lang="ru-RU" sz="1600">
              <a:solidFill>
                <a:srgbClr val="000000"/>
              </a:solidFill>
            </a:endParaRPr>
          </a:p>
        </p:txBody>
      </p:sp>
      <p:sp>
        <p:nvSpPr>
          <p:cNvPr id="1042449" name="AutoShape 17"/>
          <p:cNvSpPr>
            <a:spLocks noChangeArrowheads="1"/>
          </p:cNvSpPr>
          <p:nvPr/>
        </p:nvSpPr>
        <p:spPr bwMode="auto">
          <a:xfrm rot="1687424">
            <a:off x="3070225" y="2552700"/>
            <a:ext cx="1600200" cy="184150"/>
          </a:xfrm>
          <a:prstGeom prst="leftRightArrow">
            <a:avLst>
              <a:gd name="adj1" fmla="val 50000"/>
              <a:gd name="adj2" fmla="val 173793"/>
            </a:avLst>
          </a:prstGeom>
          <a:solidFill>
            <a:srgbClr val="00FFFF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042450" name="AutoShape 18"/>
          <p:cNvSpPr>
            <a:spLocks noChangeArrowheads="1"/>
          </p:cNvSpPr>
          <p:nvPr/>
        </p:nvSpPr>
        <p:spPr bwMode="auto">
          <a:xfrm>
            <a:off x="3706813" y="2192338"/>
            <a:ext cx="1089025" cy="390525"/>
          </a:xfrm>
          <a:prstGeom prst="flowChartProcess">
            <a:avLst/>
          </a:prstGeom>
          <a:solidFill>
            <a:srgbClr val="00FFFF"/>
          </a:solidFill>
          <a:ln w="12700" algn="ctr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600">
                <a:solidFill>
                  <a:srgbClr val="000000"/>
                </a:solidFill>
              </a:rPr>
              <a:t>Хлоритовая</a:t>
            </a:r>
          </a:p>
          <a:p>
            <a:pPr algn="ctr">
              <a:lnSpc>
                <a:spcPct val="75000"/>
              </a:lnSpc>
            </a:pPr>
            <a:r>
              <a:rPr lang="ru-RU" sz="1600">
                <a:solidFill>
                  <a:srgbClr val="000000"/>
                </a:solidFill>
              </a:rPr>
              <a:t>субфация</a:t>
            </a:r>
            <a:r>
              <a:rPr lang="en-US" sz="1600">
                <a:solidFill>
                  <a:srgbClr val="000000"/>
                </a:solidFill>
              </a:rPr>
              <a:t> </a:t>
            </a:r>
            <a:endParaRPr lang="ru-RU" sz="1600">
              <a:solidFill>
                <a:srgbClr val="000000"/>
              </a:solidFill>
            </a:endParaRPr>
          </a:p>
        </p:txBody>
      </p:sp>
      <p:sp>
        <p:nvSpPr>
          <p:cNvPr id="1042451" name="AutoShape 19"/>
          <p:cNvSpPr>
            <a:spLocks noChangeArrowheads="1"/>
          </p:cNvSpPr>
          <p:nvPr/>
        </p:nvSpPr>
        <p:spPr bwMode="auto">
          <a:xfrm rot="3333808">
            <a:off x="4985544" y="2429669"/>
            <a:ext cx="1382712" cy="184150"/>
          </a:xfrm>
          <a:prstGeom prst="leftRightArrow">
            <a:avLst>
              <a:gd name="adj1" fmla="val 50000"/>
              <a:gd name="adj2" fmla="val 150172"/>
            </a:avLst>
          </a:prstGeom>
          <a:solidFill>
            <a:srgbClr val="00FFFF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042452" name="AutoShape 20"/>
          <p:cNvSpPr>
            <a:spLocks noChangeArrowheads="1"/>
          </p:cNvSpPr>
          <p:nvPr/>
        </p:nvSpPr>
        <p:spPr bwMode="auto">
          <a:xfrm>
            <a:off x="5599113" y="1946275"/>
            <a:ext cx="1055687" cy="390525"/>
          </a:xfrm>
          <a:prstGeom prst="flowChartProcess">
            <a:avLst/>
          </a:prstGeom>
          <a:solidFill>
            <a:srgbClr val="00FFFF"/>
          </a:solidFill>
          <a:ln w="12700" algn="ctr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600">
                <a:solidFill>
                  <a:srgbClr val="000000"/>
                </a:solidFill>
              </a:rPr>
              <a:t>Биотитовая</a:t>
            </a:r>
          </a:p>
          <a:p>
            <a:pPr algn="ctr">
              <a:lnSpc>
                <a:spcPct val="75000"/>
              </a:lnSpc>
            </a:pPr>
            <a:r>
              <a:rPr lang="ru-RU" sz="1600">
                <a:solidFill>
                  <a:srgbClr val="000000"/>
                </a:solidFill>
              </a:rPr>
              <a:t>субфация</a:t>
            </a:r>
            <a:r>
              <a:rPr lang="en-US" sz="1600">
                <a:solidFill>
                  <a:srgbClr val="000000"/>
                </a:solidFill>
              </a:rPr>
              <a:t> </a:t>
            </a:r>
            <a:endParaRPr lang="ru-RU" sz="1600">
              <a:solidFill>
                <a:srgbClr val="000000"/>
              </a:solidFill>
            </a:endParaRPr>
          </a:p>
        </p:txBody>
      </p:sp>
      <p:sp>
        <p:nvSpPr>
          <p:cNvPr id="44050" name="Text Box 21"/>
          <p:cNvSpPr txBox="1">
            <a:spLocks noChangeArrowheads="1"/>
          </p:cNvSpPr>
          <p:nvPr/>
        </p:nvSpPr>
        <p:spPr bwMode="auto">
          <a:xfrm>
            <a:off x="0" y="5829300"/>
            <a:ext cx="9144000" cy="896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ru-RU" b="0">
                <a:solidFill>
                  <a:srgbClr val="000000"/>
                </a:solidFill>
              </a:rPr>
              <a:t>При хорошей изученности в пределах основных фаций метаморфизма выделяют субфации, различающиеся по минеральному составу. Границы субфаций могут пересекать другие геологические границы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1042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042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1042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1042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2445" grpId="0" animBg="1"/>
      <p:bldP spid="1042446" grpId="0" animBg="1"/>
      <p:bldP spid="1042447" grpId="0" animBg="1"/>
      <p:bldP spid="1042448" grpId="0" animBg="1"/>
      <p:bldP spid="1042449" grpId="0" animBg="1"/>
      <p:bldP spid="1042450" grpId="0" animBg="1"/>
      <p:bldP spid="1042451" grpId="0" animBg="1"/>
      <p:bldP spid="104245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будинаж дайки"/>
          <p:cNvPicPr>
            <a:picLocks noChangeAspect="1" noChangeArrowheads="1"/>
          </p:cNvPicPr>
          <p:nvPr/>
        </p:nvPicPr>
        <p:blipFill>
          <a:blip r:embed="rId2" cstate="print">
            <a:lum contrast="42000"/>
          </a:blip>
          <a:srcRect/>
          <a:stretch>
            <a:fillRect/>
          </a:stretch>
        </p:blipFill>
        <p:spPr bwMode="auto">
          <a:xfrm>
            <a:off x="384175" y="712788"/>
            <a:ext cx="8512175" cy="5949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193675" y="6215063"/>
            <a:ext cx="1598613" cy="230187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Фото В.В. Травина</a:t>
            </a:r>
          </a:p>
        </p:txBody>
      </p:sp>
      <p:sp>
        <p:nvSpPr>
          <p:cNvPr id="45060" name="Text Box 6"/>
          <p:cNvSpPr txBox="1">
            <a:spLocks noChangeArrowheads="1"/>
          </p:cNvSpPr>
          <p:nvPr/>
        </p:nvSpPr>
        <p:spPr bwMode="auto">
          <a:xfrm>
            <a:off x="3454400" y="192088"/>
            <a:ext cx="27559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rgbClr val="000000"/>
                </a:solidFill>
              </a:rPr>
              <a:t>Что видно на снимке?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725" y="754063"/>
            <a:ext cx="8947150" cy="40671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45000"/>
              </a:spcBef>
              <a:buFont typeface="Wingdings" pitchFamily="2" charset="2"/>
              <a:buNone/>
            </a:pP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Метаморфические породы почти всегда обладают специфическими </a:t>
            </a:r>
            <a:r>
              <a:rPr lang="ru-RU" sz="2200" b="1" smtClean="0">
                <a:solidFill>
                  <a:srgbClr val="000000"/>
                </a:solidFill>
                <a:effectLst/>
              </a:rPr>
              <a:t>текстурами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, из которых наиболее распространены:</a:t>
            </a:r>
          </a:p>
          <a:p>
            <a:pPr eaLnBrk="1" hangingPunct="1">
              <a:lnSpc>
                <a:spcPct val="80000"/>
              </a:lnSpc>
              <a:spcBef>
                <a:spcPct val="45000"/>
              </a:spcBef>
            </a:pPr>
            <a:r>
              <a:rPr lang="ru-RU" sz="2200" b="1" smtClean="0">
                <a:solidFill>
                  <a:srgbClr val="000000"/>
                </a:solidFill>
                <a:effectLst/>
              </a:rPr>
              <a:t>Полосчатость</a:t>
            </a:r>
            <a:r>
              <a:rPr lang="ru-RU" sz="2200" smtClean="0">
                <a:solidFill>
                  <a:srgbClr val="000000"/>
                </a:solidFill>
                <a:effectLst/>
              </a:rPr>
              <a:t> 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– квазислоистое расположение минералов и их агрегатов в метаморфической породе. В парапородах полосчатость может быть отражением первичной слоистости, а может быть и вновь образованной, как, например, в парагнейсах. В ортопородах полосчатость образуется за счет перераспределения минералов.</a:t>
            </a:r>
          </a:p>
          <a:p>
            <a:pPr eaLnBrk="1" hangingPunct="1">
              <a:lnSpc>
                <a:spcPct val="80000"/>
              </a:lnSpc>
              <a:spcBef>
                <a:spcPct val="45000"/>
              </a:spcBef>
            </a:pPr>
            <a:r>
              <a:rPr lang="ru-RU" sz="2200" b="1" smtClean="0">
                <a:solidFill>
                  <a:srgbClr val="000000"/>
                </a:solidFill>
                <a:effectLst/>
              </a:rPr>
              <a:t>Сланцеватость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 – плоскостная текстура метаморфических пород, образованная планпараллельным расположением пластинчатых или листоватых минералов.</a:t>
            </a:r>
          </a:p>
          <a:p>
            <a:pPr eaLnBrk="1" hangingPunct="1">
              <a:lnSpc>
                <a:spcPct val="80000"/>
              </a:lnSpc>
              <a:spcBef>
                <a:spcPct val="45000"/>
              </a:spcBef>
            </a:pPr>
            <a:r>
              <a:rPr lang="ru-RU" sz="2200" b="1" smtClean="0">
                <a:solidFill>
                  <a:srgbClr val="000000"/>
                </a:solidFill>
                <a:effectLst/>
              </a:rPr>
              <a:t>Линейность</a:t>
            </a:r>
            <a:r>
              <a:rPr lang="en-US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 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– текстура метаморфических пород, образованная параллельным расположением удлиненных кристаллов различных минералов или их агрегатов.</a:t>
            </a:r>
          </a:p>
        </p:txBody>
      </p:sp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1047750" y="5187950"/>
            <a:ext cx="7145338" cy="1376363"/>
          </a:xfrm>
          <a:prstGeom prst="rect">
            <a:avLst/>
          </a:prstGeom>
          <a:solidFill>
            <a:schemeClr val="tx1"/>
          </a:solidFill>
          <a:ln w="38100" cmpd="dbl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>
                <a:solidFill>
                  <a:srgbClr val="000000"/>
                </a:solidFill>
                <a:latin typeface="Arial" charset="0"/>
              </a:rPr>
              <a:t>NB!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ru-RU" sz="2000">
                <a:solidFill>
                  <a:srgbClr val="000000"/>
                </a:solidFill>
              </a:rPr>
              <a:t>Ориентированные текстуры в метаморфических горных породах возникают либо за счет перекристаллизации первичных минералов, либо за счет кристаллизации новых минералов (неокристаллизации). Ориентировка этих текстурных элементов определяется расположением главных осей деформации</a:t>
            </a:r>
          </a:p>
        </p:txBody>
      </p:sp>
      <p:sp>
        <p:nvSpPr>
          <p:cNvPr id="991238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47675"/>
          </a:xfrm>
        </p:spPr>
        <p:txBody>
          <a:bodyPr/>
          <a:lstStyle/>
          <a:p>
            <a:pPr algn="r" eaLnBrk="1" hangingPunct="1">
              <a:defRPr/>
            </a:pPr>
            <a:r>
              <a:rPr lang="ru-RU" sz="2400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Текстуры метаморфических пород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4138"/>
            <a:ext cx="8921750" cy="3833812"/>
          </a:xfrm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ru-RU" sz="2400" smtClean="0">
                <a:solidFill>
                  <a:srgbClr val="000000"/>
                </a:solidFill>
                <a:effectLst/>
                <a:latin typeface="Arial Narrow" pitchFamily="34" charset="0"/>
              </a:rPr>
              <a:t>Классификация метаморфических текстур по соотношению плоскостных и линейных элементов в породе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 </a:t>
            </a:r>
            <a:r>
              <a:rPr lang="ru-RU" sz="2000" smtClean="0">
                <a:solidFill>
                  <a:srgbClr val="000000"/>
                </a:solidFill>
                <a:effectLst/>
                <a:latin typeface="Arial Narrow" pitchFamily="34" charset="0"/>
              </a:rPr>
              <a:t>[</a:t>
            </a:r>
            <a:r>
              <a:rPr lang="ru-RU" sz="2000" i="1" smtClean="0">
                <a:solidFill>
                  <a:srgbClr val="000000"/>
                </a:solidFill>
                <a:effectLst/>
                <a:latin typeface="Arial Narrow" pitchFamily="34" charset="0"/>
              </a:rPr>
              <a:t>А.Е. Михайлов, 1984</a:t>
            </a:r>
            <a:r>
              <a:rPr lang="ru-RU" sz="2000" smtClean="0">
                <a:solidFill>
                  <a:srgbClr val="000000"/>
                </a:solidFill>
                <a:effectLst/>
                <a:latin typeface="Arial Narrow" pitchFamily="34" charset="0"/>
              </a:rPr>
              <a:t>]</a:t>
            </a:r>
            <a:r>
              <a:rPr lang="ru-RU" sz="2400" smtClean="0">
                <a:solidFill>
                  <a:srgbClr val="000000"/>
                </a:solidFill>
                <a:effectLst/>
                <a:latin typeface="Arial Narrow" pitchFamily="34" charset="0"/>
              </a:rPr>
              <a:t>:</a:t>
            </a:r>
          </a:p>
          <a:p>
            <a:pPr eaLnBrk="1" hangingPunct="1">
              <a:lnSpc>
                <a:spcPct val="85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ru-RU" sz="2200" b="1" smtClean="0">
                <a:solidFill>
                  <a:srgbClr val="000000"/>
                </a:solidFill>
                <a:effectLst/>
              </a:rPr>
              <a:t>1 – плоскопараллельная</a:t>
            </a:r>
            <a:r>
              <a:rPr lang="ru-RU" sz="2200" smtClean="0">
                <a:solidFill>
                  <a:srgbClr val="000000"/>
                </a:solidFill>
                <a:effectLst/>
              </a:rPr>
              <a:t> 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– плоскостные элементы в метаморфической породе расположены параллельно друг другу, а линейные – хаотически, но в главной плоскости. </a:t>
            </a:r>
          </a:p>
          <a:p>
            <a:pPr eaLnBrk="1" hangingPunct="1">
              <a:lnSpc>
                <a:spcPct val="85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ru-RU" sz="2200" b="1" smtClean="0">
                <a:solidFill>
                  <a:srgbClr val="000000"/>
                </a:solidFill>
                <a:effectLst/>
              </a:rPr>
              <a:t>2 – линейно-плоскостная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 – плоскостные элементы в метаморфической породе расположены параллельно друг другу, а линейные – параллельно им и друг другу.</a:t>
            </a:r>
          </a:p>
          <a:p>
            <a:pPr eaLnBrk="1" hangingPunct="1">
              <a:lnSpc>
                <a:spcPct val="85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ru-RU" sz="2200" b="1" smtClean="0">
                <a:solidFill>
                  <a:srgbClr val="000000"/>
                </a:solidFill>
                <a:effectLst/>
              </a:rPr>
              <a:t>3 – линейно-параллельная (линейная)</a:t>
            </a:r>
            <a:r>
              <a:rPr lang="en-US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 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– линейные элементы в метаморфической породе расположены параллельно друг другу, а плоскостные отсутствуют.</a:t>
            </a:r>
          </a:p>
        </p:txBody>
      </p:sp>
      <p:grpSp>
        <p:nvGrpSpPr>
          <p:cNvPr id="8195" name="Group 39"/>
          <p:cNvGrpSpPr>
            <a:grpSpLocks/>
          </p:cNvGrpSpPr>
          <p:nvPr/>
        </p:nvGrpSpPr>
        <p:grpSpPr bwMode="auto">
          <a:xfrm>
            <a:off x="485775" y="4032250"/>
            <a:ext cx="8086725" cy="2239963"/>
            <a:chOff x="306" y="2407"/>
            <a:chExt cx="5094" cy="1411"/>
          </a:xfrm>
        </p:grpSpPr>
        <p:grpSp>
          <p:nvGrpSpPr>
            <p:cNvPr id="8196" name="Group 17"/>
            <p:cNvGrpSpPr>
              <a:grpSpLocks/>
            </p:cNvGrpSpPr>
            <p:nvPr/>
          </p:nvGrpSpPr>
          <p:grpSpPr bwMode="auto">
            <a:xfrm>
              <a:off x="306" y="2515"/>
              <a:ext cx="5094" cy="1303"/>
              <a:chOff x="110" y="2503"/>
              <a:chExt cx="5543" cy="1768"/>
            </a:xfrm>
          </p:grpSpPr>
          <p:grpSp>
            <p:nvGrpSpPr>
              <p:cNvPr id="8218" name="Group 14"/>
              <p:cNvGrpSpPr>
                <a:grpSpLocks/>
              </p:cNvGrpSpPr>
              <p:nvPr/>
            </p:nvGrpSpPr>
            <p:grpSpPr bwMode="auto">
              <a:xfrm>
                <a:off x="110" y="2504"/>
                <a:ext cx="5543" cy="1754"/>
                <a:chOff x="390" y="2842"/>
                <a:chExt cx="4884" cy="1416"/>
              </a:xfrm>
            </p:grpSpPr>
            <p:pic>
              <p:nvPicPr>
                <p:cNvPr id="8223" name="Picture 10" descr="Текстуры по Михайлову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-30000" contrast="40000"/>
                </a:blip>
                <a:srcRect r="-6671"/>
                <a:stretch>
                  <a:fillRect/>
                </a:stretch>
              </p:blipFill>
              <p:spPr bwMode="auto">
                <a:xfrm flipH="1" flipV="1">
                  <a:off x="3692" y="2842"/>
                  <a:ext cx="1582" cy="1416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8224" name="Picture 5" descr="Текстуры по Михайлову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lum bright="-30000" contrast="40000"/>
                </a:blip>
                <a:srcRect r="29475"/>
                <a:stretch>
                  <a:fillRect/>
                </a:stretch>
              </p:blipFill>
              <p:spPr bwMode="auto">
                <a:xfrm>
                  <a:off x="390" y="2842"/>
                  <a:ext cx="3408" cy="1416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</p:pic>
          </p:grpSp>
          <p:sp>
            <p:nvSpPr>
              <p:cNvPr id="8219" name="Text Box 6"/>
              <p:cNvSpPr txBox="1">
                <a:spLocks noChangeArrowheads="1"/>
              </p:cNvSpPr>
              <p:nvPr/>
            </p:nvSpPr>
            <p:spPr bwMode="auto">
              <a:xfrm>
                <a:off x="224" y="2544"/>
                <a:ext cx="243" cy="3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ru-RU" sz="2000">
                    <a:solidFill>
                      <a:srgbClr val="000000"/>
                    </a:solidFill>
                    <a:latin typeface="Arial Black" pitchFamily="34" charset="0"/>
                  </a:rPr>
                  <a:t>1</a:t>
                </a:r>
              </a:p>
            </p:txBody>
          </p:sp>
          <p:sp>
            <p:nvSpPr>
              <p:cNvPr id="8220" name="Text Box 7"/>
              <p:cNvSpPr txBox="1">
                <a:spLocks noChangeArrowheads="1"/>
              </p:cNvSpPr>
              <p:nvPr/>
            </p:nvSpPr>
            <p:spPr bwMode="auto">
              <a:xfrm>
                <a:off x="2107" y="2534"/>
                <a:ext cx="242" cy="3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ru-RU" sz="2000">
                    <a:solidFill>
                      <a:srgbClr val="000000"/>
                    </a:solidFill>
                    <a:latin typeface="Arial Black" pitchFamily="34" charset="0"/>
                  </a:rPr>
                  <a:t>2</a:t>
                </a:r>
              </a:p>
            </p:txBody>
          </p:sp>
          <p:sp>
            <p:nvSpPr>
              <p:cNvPr id="8221" name="Text Box 8"/>
              <p:cNvSpPr txBox="1">
                <a:spLocks noChangeArrowheads="1"/>
              </p:cNvSpPr>
              <p:nvPr/>
            </p:nvSpPr>
            <p:spPr bwMode="auto">
              <a:xfrm>
                <a:off x="4035" y="2542"/>
                <a:ext cx="243" cy="3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ru-RU" sz="2000">
                    <a:solidFill>
                      <a:srgbClr val="000000"/>
                    </a:solidFill>
                    <a:latin typeface="Arial Black" pitchFamily="34" charset="0"/>
                  </a:rPr>
                  <a:t>3</a:t>
                </a:r>
              </a:p>
            </p:txBody>
          </p:sp>
          <p:sp>
            <p:nvSpPr>
              <p:cNvPr id="8222" name="Freeform 16"/>
              <p:cNvSpPr>
                <a:spLocks/>
              </p:cNvSpPr>
              <p:nvPr/>
            </p:nvSpPr>
            <p:spPr bwMode="auto">
              <a:xfrm>
                <a:off x="1841" y="2503"/>
                <a:ext cx="6" cy="1768"/>
              </a:xfrm>
              <a:custGeom>
                <a:avLst/>
                <a:gdLst>
                  <a:gd name="T0" fmla="*/ 0 w 6"/>
                  <a:gd name="T1" fmla="*/ 0 h 1768"/>
                  <a:gd name="T2" fmla="*/ 6 w 6"/>
                  <a:gd name="T3" fmla="*/ 1768 h 1768"/>
                  <a:gd name="T4" fmla="*/ 0 60000 65536"/>
                  <a:gd name="T5" fmla="*/ 0 60000 65536"/>
                  <a:gd name="T6" fmla="*/ 0 w 6"/>
                  <a:gd name="T7" fmla="*/ 0 h 1768"/>
                  <a:gd name="T8" fmla="*/ 6 w 6"/>
                  <a:gd name="T9" fmla="*/ 1768 h 176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1768">
                    <a:moveTo>
                      <a:pt x="0" y="0"/>
                    </a:moveTo>
                    <a:lnTo>
                      <a:pt x="6" y="1768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8197" name="AutoShape 18"/>
            <p:cNvSpPr>
              <a:spLocks noChangeArrowheads="1"/>
            </p:cNvSpPr>
            <p:nvPr/>
          </p:nvSpPr>
          <p:spPr bwMode="auto">
            <a:xfrm rot="-2338204">
              <a:off x="510" y="3395"/>
              <a:ext cx="347" cy="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1 w 21600"/>
                <a:gd name="T13" fmla="*/ 5400 h 21600"/>
                <a:gd name="T14" fmla="*/ 18923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198" name="AutoShape 19"/>
            <p:cNvSpPr>
              <a:spLocks noChangeArrowheads="1"/>
            </p:cNvSpPr>
            <p:nvPr/>
          </p:nvSpPr>
          <p:spPr bwMode="auto">
            <a:xfrm>
              <a:off x="1428" y="3193"/>
              <a:ext cx="347" cy="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1 w 21600"/>
                <a:gd name="T13" fmla="*/ 5400 h 21600"/>
                <a:gd name="T14" fmla="*/ 18923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199" name="AutoShape 20"/>
            <p:cNvSpPr>
              <a:spLocks noChangeArrowheads="1"/>
            </p:cNvSpPr>
            <p:nvPr/>
          </p:nvSpPr>
          <p:spPr bwMode="auto">
            <a:xfrm rot="16200000" flipV="1">
              <a:off x="850" y="2672"/>
              <a:ext cx="347" cy="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1 w 21600"/>
                <a:gd name="T13" fmla="*/ 5400 h 21600"/>
                <a:gd name="T14" fmla="*/ 18923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00" name="Text Box 21"/>
            <p:cNvSpPr txBox="1">
              <a:spLocks noChangeArrowheads="1"/>
            </p:cNvSpPr>
            <p:nvPr/>
          </p:nvSpPr>
          <p:spPr bwMode="auto">
            <a:xfrm>
              <a:off x="433" y="3239"/>
              <a:ext cx="195" cy="19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000">
                  <a:solidFill>
                    <a:srgbClr val="000000"/>
                  </a:solidFill>
                  <a:sym typeface="Symbol" pitchFamily="18" charset="2"/>
                </a:rPr>
                <a:t></a:t>
              </a:r>
              <a:r>
                <a:rPr lang="ru-RU" sz="2000" baseline="-25000">
                  <a:solidFill>
                    <a:srgbClr val="000000"/>
                  </a:solidFill>
                  <a:sym typeface="Symbol" pitchFamily="18" charset="2"/>
                </a:rPr>
                <a:t>3</a:t>
              </a:r>
            </a:p>
          </p:txBody>
        </p:sp>
        <p:sp>
          <p:nvSpPr>
            <p:cNvPr id="8201" name="Text Box 22"/>
            <p:cNvSpPr txBox="1">
              <a:spLocks noChangeArrowheads="1"/>
            </p:cNvSpPr>
            <p:nvPr/>
          </p:nvSpPr>
          <p:spPr bwMode="auto">
            <a:xfrm>
              <a:off x="1082" y="2555"/>
              <a:ext cx="195" cy="19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000">
                  <a:solidFill>
                    <a:srgbClr val="000000"/>
                  </a:solidFill>
                  <a:sym typeface="Symbol" pitchFamily="18" charset="2"/>
                </a:rPr>
                <a:t></a:t>
              </a:r>
              <a:r>
                <a:rPr lang="ru-RU" sz="2000" baseline="-25000">
                  <a:solidFill>
                    <a:srgbClr val="000000"/>
                  </a:solidFill>
                  <a:sym typeface="Symbol" pitchFamily="18" charset="2"/>
                </a:rPr>
                <a:t>1</a:t>
              </a:r>
            </a:p>
          </p:txBody>
        </p:sp>
        <p:sp>
          <p:nvSpPr>
            <p:cNvPr id="8202" name="Text Box 23"/>
            <p:cNvSpPr txBox="1">
              <a:spLocks noChangeArrowheads="1"/>
            </p:cNvSpPr>
            <p:nvPr/>
          </p:nvSpPr>
          <p:spPr bwMode="auto">
            <a:xfrm>
              <a:off x="1562" y="2976"/>
              <a:ext cx="195" cy="19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000">
                  <a:solidFill>
                    <a:srgbClr val="000000"/>
                  </a:solidFill>
                  <a:sym typeface="Symbol" pitchFamily="18" charset="2"/>
                </a:rPr>
                <a:t></a:t>
              </a:r>
              <a:r>
                <a:rPr lang="ru-RU" sz="2000" baseline="-25000">
                  <a:solidFill>
                    <a:srgbClr val="000000"/>
                  </a:solidFill>
                  <a:sym typeface="Symbol" pitchFamily="18" charset="2"/>
                </a:rPr>
                <a:t>2</a:t>
              </a:r>
            </a:p>
          </p:txBody>
        </p:sp>
        <p:sp>
          <p:nvSpPr>
            <p:cNvPr id="8203" name="Text Box 24"/>
            <p:cNvSpPr txBox="1">
              <a:spLocks noChangeArrowheads="1"/>
            </p:cNvSpPr>
            <p:nvPr/>
          </p:nvSpPr>
          <p:spPr bwMode="auto">
            <a:xfrm>
              <a:off x="1414" y="3585"/>
              <a:ext cx="42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000">
                  <a:solidFill>
                    <a:srgbClr val="000000"/>
                  </a:solidFill>
                  <a:sym typeface="Symbol" pitchFamily="18" charset="2"/>
                </a:rPr>
                <a:t></a:t>
              </a:r>
              <a:r>
                <a:rPr lang="ru-RU" sz="2000" baseline="-25000">
                  <a:solidFill>
                    <a:srgbClr val="000000"/>
                  </a:solidFill>
                  <a:sym typeface="Symbol" pitchFamily="18" charset="2"/>
                </a:rPr>
                <a:t>1</a:t>
              </a:r>
              <a:r>
                <a:rPr lang="en-US" sz="2000">
                  <a:solidFill>
                    <a:srgbClr val="000000"/>
                  </a:solidFill>
                  <a:sym typeface="Symbol" pitchFamily="18" charset="2"/>
                </a:rPr>
                <a:t>=</a:t>
              </a:r>
              <a:r>
                <a:rPr lang="ru-RU" sz="2000">
                  <a:solidFill>
                    <a:srgbClr val="000000"/>
                  </a:solidFill>
                  <a:sym typeface="Symbol" pitchFamily="18" charset="2"/>
                </a:rPr>
                <a:t></a:t>
              </a:r>
              <a:r>
                <a:rPr lang="en-US" sz="2000" baseline="-25000">
                  <a:solidFill>
                    <a:srgbClr val="000000"/>
                  </a:solidFill>
                  <a:sym typeface="Symbol" pitchFamily="18" charset="2"/>
                </a:rPr>
                <a:t>2</a:t>
              </a:r>
              <a:endParaRPr lang="ru-RU" sz="2000" baseline="-25000">
                <a:solidFill>
                  <a:srgbClr val="000000"/>
                </a:solidFill>
                <a:sym typeface="Symbol" pitchFamily="18" charset="2"/>
              </a:endParaRPr>
            </a:p>
          </p:txBody>
        </p:sp>
        <p:sp>
          <p:nvSpPr>
            <p:cNvPr id="8204" name="Text Box 25"/>
            <p:cNvSpPr txBox="1">
              <a:spLocks noChangeArrowheads="1"/>
            </p:cNvSpPr>
            <p:nvPr/>
          </p:nvSpPr>
          <p:spPr bwMode="auto">
            <a:xfrm>
              <a:off x="3133" y="3585"/>
              <a:ext cx="67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000">
                  <a:solidFill>
                    <a:srgbClr val="000000"/>
                  </a:solidFill>
                  <a:sym typeface="Symbol" pitchFamily="18" charset="2"/>
                </a:rPr>
                <a:t></a:t>
              </a:r>
              <a:r>
                <a:rPr lang="ru-RU" sz="2000" baseline="-25000">
                  <a:solidFill>
                    <a:srgbClr val="000000"/>
                  </a:solidFill>
                  <a:sym typeface="Symbol" pitchFamily="18" charset="2"/>
                </a:rPr>
                <a:t>1</a:t>
              </a:r>
              <a:r>
                <a:rPr lang="en-US" sz="2000">
                  <a:solidFill>
                    <a:srgbClr val="000000"/>
                  </a:solidFill>
                  <a:sym typeface="Symbol" pitchFamily="18" charset="2"/>
                </a:rPr>
                <a:t>&gt;</a:t>
              </a:r>
              <a:r>
                <a:rPr lang="ru-RU" sz="2000">
                  <a:solidFill>
                    <a:srgbClr val="000000"/>
                  </a:solidFill>
                  <a:sym typeface="Symbol" pitchFamily="18" charset="2"/>
                </a:rPr>
                <a:t></a:t>
              </a:r>
              <a:r>
                <a:rPr lang="en-US" sz="2000" baseline="-25000">
                  <a:solidFill>
                    <a:srgbClr val="000000"/>
                  </a:solidFill>
                  <a:sym typeface="Symbol" pitchFamily="18" charset="2"/>
                </a:rPr>
                <a:t>2 </a:t>
              </a:r>
              <a:r>
                <a:rPr lang="en-US" sz="2000">
                  <a:solidFill>
                    <a:srgbClr val="000000"/>
                  </a:solidFill>
                  <a:sym typeface="Symbol" pitchFamily="18" charset="2"/>
                </a:rPr>
                <a:t>&gt; </a:t>
              </a:r>
              <a:r>
                <a:rPr lang="ru-RU" sz="2000">
                  <a:solidFill>
                    <a:srgbClr val="000000"/>
                  </a:solidFill>
                  <a:sym typeface="Symbol" pitchFamily="18" charset="2"/>
                </a:rPr>
                <a:t></a:t>
              </a:r>
              <a:r>
                <a:rPr lang="en-US" sz="2000" baseline="-25000">
                  <a:solidFill>
                    <a:srgbClr val="000000"/>
                  </a:solidFill>
                  <a:sym typeface="Symbol" pitchFamily="18" charset="2"/>
                </a:rPr>
                <a:t>3</a:t>
              </a:r>
              <a:endParaRPr lang="ru-RU" sz="2000" baseline="-25000">
                <a:solidFill>
                  <a:srgbClr val="000000"/>
                </a:solidFill>
                <a:sym typeface="Symbol" pitchFamily="18" charset="2"/>
              </a:endParaRPr>
            </a:p>
          </p:txBody>
        </p:sp>
        <p:sp>
          <p:nvSpPr>
            <p:cNvPr id="8205" name="AutoShape 27"/>
            <p:cNvSpPr>
              <a:spLocks noChangeArrowheads="1"/>
            </p:cNvSpPr>
            <p:nvPr/>
          </p:nvSpPr>
          <p:spPr bwMode="auto">
            <a:xfrm>
              <a:off x="3266" y="3060"/>
              <a:ext cx="347" cy="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1 w 21600"/>
                <a:gd name="T13" fmla="*/ 5400 h 21600"/>
                <a:gd name="T14" fmla="*/ 18923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06" name="AutoShape 28"/>
            <p:cNvSpPr>
              <a:spLocks noChangeArrowheads="1"/>
            </p:cNvSpPr>
            <p:nvPr/>
          </p:nvSpPr>
          <p:spPr bwMode="auto">
            <a:xfrm rot="16200000" flipV="1">
              <a:off x="2688" y="2539"/>
              <a:ext cx="347" cy="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1 w 21600"/>
                <a:gd name="T13" fmla="*/ 5400 h 21600"/>
                <a:gd name="T14" fmla="*/ 18923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07" name="Text Box 29"/>
            <p:cNvSpPr txBox="1">
              <a:spLocks noChangeArrowheads="1"/>
            </p:cNvSpPr>
            <p:nvPr/>
          </p:nvSpPr>
          <p:spPr bwMode="auto">
            <a:xfrm>
              <a:off x="2419" y="3402"/>
              <a:ext cx="195" cy="19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000">
                  <a:solidFill>
                    <a:srgbClr val="000000"/>
                  </a:solidFill>
                  <a:sym typeface="Symbol" pitchFamily="18" charset="2"/>
                </a:rPr>
                <a:t></a:t>
              </a:r>
              <a:r>
                <a:rPr lang="ru-RU" sz="2000" baseline="-25000">
                  <a:solidFill>
                    <a:srgbClr val="000000"/>
                  </a:solidFill>
                  <a:sym typeface="Symbol" pitchFamily="18" charset="2"/>
                </a:rPr>
                <a:t>3</a:t>
              </a:r>
            </a:p>
          </p:txBody>
        </p:sp>
        <p:sp>
          <p:nvSpPr>
            <p:cNvPr id="8208" name="Text Box 30"/>
            <p:cNvSpPr txBox="1">
              <a:spLocks noChangeArrowheads="1"/>
            </p:cNvSpPr>
            <p:nvPr/>
          </p:nvSpPr>
          <p:spPr bwMode="auto">
            <a:xfrm>
              <a:off x="2910" y="2543"/>
              <a:ext cx="195" cy="19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000">
                  <a:solidFill>
                    <a:srgbClr val="000000"/>
                  </a:solidFill>
                  <a:sym typeface="Symbol" pitchFamily="18" charset="2"/>
                </a:rPr>
                <a:t></a:t>
              </a:r>
              <a:r>
                <a:rPr lang="ru-RU" sz="2000" baseline="-25000">
                  <a:solidFill>
                    <a:srgbClr val="000000"/>
                  </a:solidFill>
                  <a:sym typeface="Symbol" pitchFamily="18" charset="2"/>
                </a:rPr>
                <a:t>1</a:t>
              </a:r>
            </a:p>
          </p:txBody>
        </p:sp>
        <p:sp>
          <p:nvSpPr>
            <p:cNvPr id="8209" name="Text Box 31"/>
            <p:cNvSpPr txBox="1">
              <a:spLocks noChangeArrowheads="1"/>
            </p:cNvSpPr>
            <p:nvPr/>
          </p:nvSpPr>
          <p:spPr bwMode="auto">
            <a:xfrm>
              <a:off x="3400" y="2843"/>
              <a:ext cx="195" cy="19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000">
                  <a:solidFill>
                    <a:srgbClr val="000000"/>
                  </a:solidFill>
                  <a:sym typeface="Symbol" pitchFamily="18" charset="2"/>
                </a:rPr>
                <a:t></a:t>
              </a:r>
              <a:r>
                <a:rPr lang="ru-RU" sz="2000" baseline="-25000">
                  <a:solidFill>
                    <a:srgbClr val="000000"/>
                  </a:solidFill>
                  <a:sym typeface="Symbol" pitchFamily="18" charset="2"/>
                </a:rPr>
                <a:t>2</a:t>
              </a:r>
            </a:p>
          </p:txBody>
        </p:sp>
        <p:sp>
          <p:nvSpPr>
            <p:cNvPr id="8210" name="AutoShape 26"/>
            <p:cNvSpPr>
              <a:spLocks noChangeArrowheads="1"/>
            </p:cNvSpPr>
            <p:nvPr/>
          </p:nvSpPr>
          <p:spPr bwMode="auto">
            <a:xfrm rot="-2338204">
              <a:off x="2337" y="3383"/>
              <a:ext cx="347" cy="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1 w 21600"/>
                <a:gd name="T13" fmla="*/ 5400 h 21600"/>
                <a:gd name="T14" fmla="*/ 18923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11" name="Text Box 32"/>
            <p:cNvSpPr txBox="1">
              <a:spLocks noChangeArrowheads="1"/>
            </p:cNvSpPr>
            <p:nvPr/>
          </p:nvSpPr>
          <p:spPr bwMode="auto">
            <a:xfrm>
              <a:off x="4929" y="3574"/>
              <a:ext cx="42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000">
                  <a:solidFill>
                    <a:srgbClr val="000000"/>
                  </a:solidFill>
                  <a:sym typeface="Symbol" pitchFamily="18" charset="2"/>
                </a:rPr>
                <a:t></a:t>
              </a:r>
              <a:r>
                <a:rPr lang="en-US" sz="2000" baseline="-25000">
                  <a:solidFill>
                    <a:srgbClr val="000000"/>
                  </a:solidFill>
                  <a:sym typeface="Symbol" pitchFamily="18" charset="2"/>
                </a:rPr>
                <a:t>2</a:t>
              </a:r>
              <a:r>
                <a:rPr lang="en-US" sz="2000">
                  <a:solidFill>
                    <a:srgbClr val="000000"/>
                  </a:solidFill>
                  <a:sym typeface="Symbol" pitchFamily="18" charset="2"/>
                </a:rPr>
                <a:t>=</a:t>
              </a:r>
              <a:r>
                <a:rPr lang="ru-RU" sz="2000">
                  <a:solidFill>
                    <a:srgbClr val="000000"/>
                  </a:solidFill>
                  <a:sym typeface="Symbol" pitchFamily="18" charset="2"/>
                </a:rPr>
                <a:t></a:t>
              </a:r>
              <a:r>
                <a:rPr lang="en-US" sz="2000" baseline="-25000">
                  <a:solidFill>
                    <a:srgbClr val="000000"/>
                  </a:solidFill>
                  <a:sym typeface="Symbol" pitchFamily="18" charset="2"/>
                </a:rPr>
                <a:t>3</a:t>
              </a:r>
              <a:endParaRPr lang="ru-RU" sz="2000" baseline="-25000">
                <a:solidFill>
                  <a:srgbClr val="000000"/>
                </a:solidFill>
                <a:sym typeface="Symbol" pitchFamily="18" charset="2"/>
              </a:endParaRPr>
            </a:p>
          </p:txBody>
        </p:sp>
        <p:sp>
          <p:nvSpPr>
            <p:cNvPr id="8212" name="AutoShape 33"/>
            <p:cNvSpPr>
              <a:spLocks noChangeArrowheads="1"/>
            </p:cNvSpPr>
            <p:nvPr/>
          </p:nvSpPr>
          <p:spPr bwMode="auto">
            <a:xfrm flipH="1">
              <a:off x="4979" y="3128"/>
              <a:ext cx="347" cy="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1 w 21600"/>
                <a:gd name="T13" fmla="*/ 5400 h 21600"/>
                <a:gd name="T14" fmla="*/ 18923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13" name="Text Box 34"/>
            <p:cNvSpPr txBox="1">
              <a:spLocks noChangeArrowheads="1"/>
            </p:cNvSpPr>
            <p:nvPr/>
          </p:nvSpPr>
          <p:spPr bwMode="auto">
            <a:xfrm>
              <a:off x="4132" y="3470"/>
              <a:ext cx="195" cy="19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000">
                  <a:solidFill>
                    <a:srgbClr val="000000"/>
                  </a:solidFill>
                  <a:sym typeface="Symbol" pitchFamily="18" charset="2"/>
                </a:rPr>
                <a:t></a:t>
              </a:r>
              <a:r>
                <a:rPr lang="ru-RU" sz="2000" baseline="-25000">
                  <a:solidFill>
                    <a:srgbClr val="000000"/>
                  </a:solidFill>
                  <a:sym typeface="Symbol" pitchFamily="18" charset="2"/>
                </a:rPr>
                <a:t>3</a:t>
              </a:r>
            </a:p>
          </p:txBody>
        </p:sp>
        <p:sp>
          <p:nvSpPr>
            <p:cNvPr id="8214" name="Text Box 35"/>
            <p:cNvSpPr txBox="1">
              <a:spLocks noChangeArrowheads="1"/>
            </p:cNvSpPr>
            <p:nvPr/>
          </p:nvSpPr>
          <p:spPr bwMode="auto">
            <a:xfrm>
              <a:off x="4689" y="2553"/>
              <a:ext cx="195" cy="19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000">
                  <a:solidFill>
                    <a:srgbClr val="000000"/>
                  </a:solidFill>
                  <a:sym typeface="Symbol" pitchFamily="18" charset="2"/>
                </a:rPr>
                <a:t></a:t>
              </a:r>
              <a:r>
                <a:rPr lang="ru-RU" sz="2000" baseline="-25000">
                  <a:solidFill>
                    <a:srgbClr val="000000"/>
                  </a:solidFill>
                  <a:sym typeface="Symbol" pitchFamily="18" charset="2"/>
                </a:rPr>
                <a:t>1</a:t>
              </a:r>
            </a:p>
          </p:txBody>
        </p:sp>
        <p:sp>
          <p:nvSpPr>
            <p:cNvPr id="8215" name="Text Box 36"/>
            <p:cNvSpPr txBox="1">
              <a:spLocks noChangeArrowheads="1"/>
            </p:cNvSpPr>
            <p:nvPr/>
          </p:nvSpPr>
          <p:spPr bwMode="auto">
            <a:xfrm>
              <a:off x="5113" y="2911"/>
              <a:ext cx="195" cy="19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000">
                  <a:solidFill>
                    <a:srgbClr val="000000"/>
                  </a:solidFill>
                  <a:sym typeface="Symbol" pitchFamily="18" charset="2"/>
                </a:rPr>
                <a:t></a:t>
              </a:r>
              <a:r>
                <a:rPr lang="ru-RU" sz="2000" baseline="-25000">
                  <a:solidFill>
                    <a:srgbClr val="000000"/>
                  </a:solidFill>
                  <a:sym typeface="Symbol" pitchFamily="18" charset="2"/>
                </a:rPr>
                <a:t>2</a:t>
              </a:r>
            </a:p>
          </p:txBody>
        </p:sp>
        <p:sp>
          <p:nvSpPr>
            <p:cNvPr id="8216" name="AutoShape 37"/>
            <p:cNvSpPr>
              <a:spLocks noChangeArrowheads="1"/>
            </p:cNvSpPr>
            <p:nvPr/>
          </p:nvSpPr>
          <p:spPr bwMode="auto">
            <a:xfrm rot="-2338204">
              <a:off x="4050" y="3451"/>
              <a:ext cx="347" cy="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1 w 21600"/>
                <a:gd name="T13" fmla="*/ 5400 h 21600"/>
                <a:gd name="T14" fmla="*/ 18923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17" name="AutoShape 38"/>
            <p:cNvSpPr>
              <a:spLocks noChangeArrowheads="1"/>
            </p:cNvSpPr>
            <p:nvPr/>
          </p:nvSpPr>
          <p:spPr bwMode="auto">
            <a:xfrm rot="16200000" flipV="1">
              <a:off x="4441" y="2570"/>
              <a:ext cx="347" cy="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1 w 21600"/>
                <a:gd name="T13" fmla="*/ 5400 h 21600"/>
                <a:gd name="T14" fmla="*/ 18923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 descr="Полосчатость в гнейсах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 t="11937" r="12215" b="7323"/>
          <a:stretch>
            <a:fillRect/>
          </a:stretch>
        </p:blipFill>
        <p:spPr bwMode="auto">
          <a:xfrm>
            <a:off x="44450" y="44450"/>
            <a:ext cx="5689600" cy="3924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6332538" y="77788"/>
            <a:ext cx="2811462" cy="387350"/>
          </a:xfrm>
          <a:noFill/>
        </p:spPr>
        <p:txBody>
          <a:bodyPr tIns="10800" bIns="10800">
            <a:spAutoFit/>
          </a:bodyPr>
          <a:lstStyle/>
          <a:p>
            <a:pPr algn="r" eaLnBrk="1" hangingPunct="1"/>
            <a:r>
              <a:rPr lang="ru-RU" sz="2400" b="1" smtClean="0">
                <a:solidFill>
                  <a:srgbClr val="000000"/>
                </a:solidFill>
                <a:effectLst/>
              </a:rPr>
              <a:t>Полосчатость</a:t>
            </a:r>
          </a:p>
        </p:txBody>
      </p:sp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4195763" y="709613"/>
            <a:ext cx="3717925" cy="425450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Параллельная полосчатость в парагнейсах верхнего протерозоя. Ю. Урал</a:t>
            </a:r>
          </a:p>
        </p:txBody>
      </p:sp>
      <p:sp>
        <p:nvSpPr>
          <p:cNvPr id="9221" name="Text Box 13"/>
          <p:cNvSpPr txBox="1">
            <a:spLocks noChangeArrowheads="1"/>
          </p:cNvSpPr>
          <p:nvPr/>
        </p:nvSpPr>
        <p:spPr bwMode="auto">
          <a:xfrm>
            <a:off x="5761038" y="1436688"/>
            <a:ext cx="3382962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5000"/>
              </a:lnSpc>
            </a:pPr>
            <a:r>
              <a:rPr lang="ru-RU" b="0">
                <a:solidFill>
                  <a:srgbClr val="000000"/>
                </a:solidFill>
              </a:rPr>
              <a:t>Полосчатость в кварцево-полевошпатовых породах называют гнейсовидностью</a:t>
            </a:r>
          </a:p>
        </p:txBody>
      </p:sp>
      <p:sp>
        <p:nvSpPr>
          <p:cNvPr id="9222" name="Text Box 17"/>
          <p:cNvSpPr txBox="1">
            <a:spLocks noChangeArrowheads="1"/>
          </p:cNvSpPr>
          <p:nvPr/>
        </p:nvSpPr>
        <p:spPr bwMode="auto">
          <a:xfrm>
            <a:off x="0" y="4667250"/>
            <a:ext cx="4386263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ru-RU" b="0">
                <a:solidFill>
                  <a:srgbClr val="000000"/>
                </a:solidFill>
              </a:rPr>
              <a:t>Полосчатость в метаморфических породах может быть параллельной, линзовидной и даже ветвящейся. </a:t>
            </a:r>
          </a:p>
        </p:txBody>
      </p:sp>
      <p:pic>
        <p:nvPicPr>
          <p:cNvPr id="9223" name="Picture 19" descr="P81200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8" y="2551113"/>
            <a:ext cx="4741862" cy="42735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224" name="Text Box 16"/>
          <p:cNvSpPr txBox="1">
            <a:spLocks noChangeArrowheads="1"/>
          </p:cNvSpPr>
          <p:nvPr/>
        </p:nvSpPr>
        <p:spPr bwMode="auto">
          <a:xfrm>
            <a:off x="2239963" y="6170613"/>
            <a:ext cx="2570162" cy="425450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Параллельная полосчатость в парагнейсах архея. Ю. Урал</a:t>
            </a:r>
          </a:p>
        </p:txBody>
      </p:sp>
      <p:sp>
        <p:nvSpPr>
          <p:cNvPr id="9225" name="AutoShape 20"/>
          <p:cNvSpPr>
            <a:spLocks noChangeArrowheads="1"/>
          </p:cNvSpPr>
          <p:nvPr/>
        </p:nvSpPr>
        <p:spPr bwMode="auto">
          <a:xfrm rot="8459800">
            <a:off x="8132763" y="4592638"/>
            <a:ext cx="550862" cy="133350"/>
          </a:xfrm>
          <a:custGeom>
            <a:avLst/>
            <a:gdLst>
              <a:gd name="T0" fmla="*/ 268708652 w 21600"/>
              <a:gd name="T1" fmla="*/ 0 h 21600"/>
              <a:gd name="T2" fmla="*/ 0 w 21600"/>
              <a:gd name="T3" fmla="*/ 2541219 h 21600"/>
              <a:gd name="T4" fmla="*/ 268708652 w 21600"/>
              <a:gd name="T5" fmla="*/ 5082431 h 21600"/>
              <a:gd name="T6" fmla="*/ 358278577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26" name="Text Box 21"/>
          <p:cNvSpPr txBox="1">
            <a:spLocks noChangeArrowheads="1"/>
          </p:cNvSpPr>
          <p:nvPr/>
        </p:nvSpPr>
        <p:spPr bwMode="auto">
          <a:xfrm>
            <a:off x="8632825" y="4160838"/>
            <a:ext cx="309563" cy="304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sym typeface="Symbol" pitchFamily="18" charset="2"/>
              </a:rPr>
              <a:t></a:t>
            </a:r>
            <a:r>
              <a:rPr lang="ru-RU" sz="2000" baseline="-25000">
                <a:solidFill>
                  <a:srgbClr val="000000"/>
                </a:solidFill>
                <a:sym typeface="Symbol" pitchFamily="18" charset="2"/>
              </a:rPr>
              <a:t>3</a:t>
            </a:r>
          </a:p>
        </p:txBody>
      </p:sp>
      <p:sp>
        <p:nvSpPr>
          <p:cNvPr id="9227" name="AutoShape 22"/>
          <p:cNvSpPr>
            <a:spLocks noChangeArrowheads="1"/>
          </p:cNvSpPr>
          <p:nvPr/>
        </p:nvSpPr>
        <p:spPr bwMode="auto">
          <a:xfrm flipH="1">
            <a:off x="7156450" y="4806950"/>
            <a:ext cx="550863" cy="133350"/>
          </a:xfrm>
          <a:custGeom>
            <a:avLst/>
            <a:gdLst>
              <a:gd name="T0" fmla="*/ 268710160 w 21600"/>
              <a:gd name="T1" fmla="*/ 0 h 21600"/>
              <a:gd name="T2" fmla="*/ 0 w 21600"/>
              <a:gd name="T3" fmla="*/ 2541219 h 21600"/>
              <a:gd name="T4" fmla="*/ 268710160 w 21600"/>
              <a:gd name="T5" fmla="*/ 5082431 h 21600"/>
              <a:gd name="T6" fmla="*/ 358280452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28" name="AutoShape 23"/>
          <p:cNvSpPr>
            <a:spLocks noChangeArrowheads="1"/>
          </p:cNvSpPr>
          <p:nvPr/>
        </p:nvSpPr>
        <p:spPr bwMode="auto">
          <a:xfrm rot="14336210" flipH="1">
            <a:off x="8176418" y="5466557"/>
            <a:ext cx="550863" cy="133350"/>
          </a:xfrm>
          <a:custGeom>
            <a:avLst/>
            <a:gdLst>
              <a:gd name="T0" fmla="*/ 268710160 w 21600"/>
              <a:gd name="T1" fmla="*/ 0 h 21600"/>
              <a:gd name="T2" fmla="*/ 0 w 21600"/>
              <a:gd name="T3" fmla="*/ 2541219 h 21600"/>
              <a:gd name="T4" fmla="*/ 268710160 w 21600"/>
              <a:gd name="T5" fmla="*/ 5082431 h 21600"/>
              <a:gd name="T6" fmla="*/ 358280452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29" name="Text Box 24"/>
          <p:cNvSpPr txBox="1">
            <a:spLocks noChangeArrowheads="1"/>
          </p:cNvSpPr>
          <p:nvPr/>
        </p:nvSpPr>
        <p:spPr bwMode="auto">
          <a:xfrm>
            <a:off x="6843713" y="4760913"/>
            <a:ext cx="309562" cy="304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sym typeface="Symbol" pitchFamily="18" charset="2"/>
              </a:rPr>
              <a:t></a:t>
            </a:r>
            <a:r>
              <a:rPr lang="ru-RU" sz="2000" baseline="-25000">
                <a:solidFill>
                  <a:srgbClr val="000000"/>
                </a:solidFill>
                <a:sym typeface="Symbol" pitchFamily="18" charset="2"/>
              </a:rPr>
              <a:t>1</a:t>
            </a:r>
          </a:p>
        </p:txBody>
      </p:sp>
      <p:sp>
        <p:nvSpPr>
          <p:cNvPr id="9230" name="Text Box 25"/>
          <p:cNvSpPr txBox="1">
            <a:spLocks noChangeArrowheads="1"/>
          </p:cNvSpPr>
          <p:nvPr/>
        </p:nvSpPr>
        <p:spPr bwMode="auto">
          <a:xfrm>
            <a:off x="8528050" y="5773738"/>
            <a:ext cx="309563" cy="304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sym typeface="Symbol" pitchFamily="18" charset="2"/>
              </a:rPr>
              <a:t></a:t>
            </a:r>
            <a:r>
              <a:rPr lang="ru-RU" sz="2000" baseline="-25000">
                <a:solidFill>
                  <a:srgbClr val="000000"/>
                </a:solidFill>
                <a:sym typeface="Symbol" pitchFamily="18" charset="2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Полосчатые гнейсы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44450" y="44450"/>
            <a:ext cx="5283200" cy="3957638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243" name="Text Box 13"/>
          <p:cNvSpPr txBox="1">
            <a:spLocks noChangeArrowheads="1"/>
          </p:cNvSpPr>
          <p:nvPr/>
        </p:nvSpPr>
        <p:spPr bwMode="auto">
          <a:xfrm>
            <a:off x="4724400" y="762000"/>
            <a:ext cx="2940050" cy="425450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Параллельная полосчатость в ортогнейсах протерозоя. Ю. Урал</a:t>
            </a:r>
          </a:p>
        </p:txBody>
      </p:sp>
      <p:pic>
        <p:nvPicPr>
          <p:cNvPr id="10244" name="Picture 15" descr="Полосчатость в амфиболитах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9050" y="2857500"/>
            <a:ext cx="5280025" cy="39608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2378075" y="6086475"/>
            <a:ext cx="2668588" cy="425450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Параллельная полосчатость в амфиболитах рифея. Ю. Урал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9" descr="сланцы по известняка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8" y="33338"/>
            <a:ext cx="4046537" cy="56038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xfrm>
            <a:off x="6140450" y="44450"/>
            <a:ext cx="3003550" cy="387350"/>
          </a:xfrm>
          <a:noFill/>
        </p:spPr>
        <p:txBody>
          <a:bodyPr tIns="10800" bIns="10800">
            <a:spAutoFit/>
          </a:bodyPr>
          <a:lstStyle/>
          <a:p>
            <a:pPr algn="r" eaLnBrk="1" hangingPunct="1"/>
            <a:r>
              <a:rPr lang="ru-RU" sz="2400" b="1" smtClean="0">
                <a:solidFill>
                  <a:srgbClr val="000000"/>
                </a:solidFill>
                <a:effectLst/>
              </a:rPr>
              <a:t>Сланцеватость</a:t>
            </a:r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3467100" y="2006600"/>
            <a:ext cx="3959225" cy="425450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Рассланцованные мраморы нижнего карбона. Ю. Урал. Фото Арк.В. Тевелева</a:t>
            </a:r>
          </a:p>
        </p:txBody>
      </p:sp>
      <p:pic>
        <p:nvPicPr>
          <p:cNvPr id="11269" name="Picture 11" descr="сланцы по известнякам с жило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3100" y="3046413"/>
            <a:ext cx="5897563" cy="37782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1270" name="Text Box 12"/>
          <p:cNvSpPr txBox="1">
            <a:spLocks noChangeArrowheads="1"/>
          </p:cNvSpPr>
          <p:nvPr/>
        </p:nvSpPr>
        <p:spPr bwMode="auto">
          <a:xfrm>
            <a:off x="5521325" y="2636838"/>
            <a:ext cx="3436938" cy="620712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Рассланцованные мраморы нижнего карбона с жилами и будинами кварца. Ю. Урал. Фото Арк.В. Тевелева</a:t>
            </a:r>
          </a:p>
        </p:txBody>
      </p:sp>
      <p:sp>
        <p:nvSpPr>
          <p:cNvPr id="11271" name="Text Box 13"/>
          <p:cNvSpPr txBox="1">
            <a:spLocks noChangeArrowheads="1"/>
          </p:cNvSpPr>
          <p:nvPr/>
        </p:nvSpPr>
        <p:spPr bwMode="auto">
          <a:xfrm>
            <a:off x="4354513" y="587375"/>
            <a:ext cx="4789487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buClr>
                <a:schemeClr val="hlink"/>
              </a:buClr>
              <a:buFont typeface="Wingdings" pitchFamily="2" charset="2"/>
              <a:buNone/>
            </a:pPr>
            <a:r>
              <a:rPr lang="ru-RU">
                <a:solidFill>
                  <a:srgbClr val="000000"/>
                </a:solidFill>
              </a:rPr>
              <a:t>Сланцеватость</a:t>
            </a:r>
            <a:r>
              <a:rPr lang="ru-RU" b="0">
                <a:solidFill>
                  <a:srgbClr val="000000"/>
                </a:solidFill>
              </a:rPr>
              <a:t> – плоскостная текстура метаморфических пород, образованная планпараллельным расположением пластинчатых или листоватых минералов.</a:t>
            </a:r>
            <a:endParaRPr lang="ru-RU"/>
          </a:p>
        </p:txBody>
      </p:sp>
      <p:sp>
        <p:nvSpPr>
          <p:cNvPr id="11272" name="AutoShape 14"/>
          <p:cNvSpPr>
            <a:spLocks noChangeArrowheads="1"/>
          </p:cNvSpPr>
          <p:nvPr/>
        </p:nvSpPr>
        <p:spPr bwMode="auto">
          <a:xfrm rot="3229060">
            <a:off x="526256" y="1656557"/>
            <a:ext cx="550863" cy="133350"/>
          </a:xfrm>
          <a:custGeom>
            <a:avLst/>
            <a:gdLst>
              <a:gd name="T0" fmla="*/ 268710160 w 21600"/>
              <a:gd name="T1" fmla="*/ 0 h 21600"/>
              <a:gd name="T2" fmla="*/ 0 w 21600"/>
              <a:gd name="T3" fmla="*/ 2541219 h 21600"/>
              <a:gd name="T4" fmla="*/ 268710160 w 21600"/>
              <a:gd name="T5" fmla="*/ 5082431 h 21600"/>
              <a:gd name="T6" fmla="*/ 358280452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273" name="Text Box 15"/>
          <p:cNvSpPr txBox="1">
            <a:spLocks noChangeArrowheads="1"/>
          </p:cNvSpPr>
          <p:nvPr/>
        </p:nvSpPr>
        <p:spPr bwMode="auto">
          <a:xfrm>
            <a:off x="252413" y="1341438"/>
            <a:ext cx="309562" cy="3222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18000" bIns="180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sym typeface="Symbol" pitchFamily="18" charset="2"/>
              </a:rPr>
              <a:t></a:t>
            </a:r>
            <a:r>
              <a:rPr lang="ru-RU" sz="2000" baseline="-25000">
                <a:solidFill>
                  <a:srgbClr val="000000"/>
                </a:solidFill>
                <a:sym typeface="Symbol" pitchFamily="18" charset="2"/>
              </a:rPr>
              <a:t>3</a:t>
            </a:r>
          </a:p>
        </p:txBody>
      </p:sp>
      <p:sp>
        <p:nvSpPr>
          <p:cNvPr id="11274" name="AutoShape 16"/>
          <p:cNvSpPr>
            <a:spLocks noChangeArrowheads="1"/>
          </p:cNvSpPr>
          <p:nvPr/>
        </p:nvSpPr>
        <p:spPr bwMode="auto">
          <a:xfrm rot="2667286" flipH="1">
            <a:off x="1981200" y="3675063"/>
            <a:ext cx="550863" cy="133350"/>
          </a:xfrm>
          <a:custGeom>
            <a:avLst/>
            <a:gdLst>
              <a:gd name="T0" fmla="*/ 268710160 w 21600"/>
              <a:gd name="T1" fmla="*/ 0 h 21600"/>
              <a:gd name="T2" fmla="*/ 0 w 21600"/>
              <a:gd name="T3" fmla="*/ 2541219 h 21600"/>
              <a:gd name="T4" fmla="*/ 268710160 w 21600"/>
              <a:gd name="T5" fmla="*/ 5082431 h 21600"/>
              <a:gd name="T6" fmla="*/ 358280452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275" name="Text Box 18"/>
          <p:cNvSpPr txBox="1">
            <a:spLocks noChangeArrowheads="1"/>
          </p:cNvSpPr>
          <p:nvPr/>
        </p:nvSpPr>
        <p:spPr bwMode="auto">
          <a:xfrm>
            <a:off x="2347913" y="3427413"/>
            <a:ext cx="309562" cy="3222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18000" bIns="180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sym typeface="Symbol" pitchFamily="18" charset="2"/>
              </a:rPr>
              <a:t></a:t>
            </a:r>
            <a:r>
              <a:rPr lang="ru-RU" sz="2000" baseline="-25000">
                <a:solidFill>
                  <a:srgbClr val="000000"/>
                </a:solidFill>
                <a:sym typeface="Symbol" pitchFamily="18" charset="2"/>
              </a:rPr>
              <a:t>3</a:t>
            </a:r>
          </a:p>
        </p:txBody>
      </p:sp>
      <p:sp>
        <p:nvSpPr>
          <p:cNvPr id="11276" name="AutoShape 19"/>
          <p:cNvSpPr>
            <a:spLocks noChangeArrowheads="1"/>
          </p:cNvSpPr>
          <p:nvPr/>
        </p:nvSpPr>
        <p:spPr bwMode="auto">
          <a:xfrm rot="3973352">
            <a:off x="4810919" y="3775869"/>
            <a:ext cx="550862" cy="133350"/>
          </a:xfrm>
          <a:custGeom>
            <a:avLst/>
            <a:gdLst>
              <a:gd name="T0" fmla="*/ 268708652 w 21600"/>
              <a:gd name="T1" fmla="*/ 0 h 21600"/>
              <a:gd name="T2" fmla="*/ 0 w 21600"/>
              <a:gd name="T3" fmla="*/ 2541219 h 21600"/>
              <a:gd name="T4" fmla="*/ 268708652 w 21600"/>
              <a:gd name="T5" fmla="*/ 5082431 h 21600"/>
              <a:gd name="T6" fmla="*/ 358278577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277" name="Text Box 20"/>
          <p:cNvSpPr txBox="1">
            <a:spLocks noChangeArrowheads="1"/>
          </p:cNvSpPr>
          <p:nvPr/>
        </p:nvSpPr>
        <p:spPr bwMode="auto">
          <a:xfrm>
            <a:off x="5099050" y="3343275"/>
            <a:ext cx="309563" cy="3222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18000" bIns="180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sym typeface="Symbol" pitchFamily="18" charset="2"/>
              </a:rPr>
              <a:t></a:t>
            </a:r>
            <a:r>
              <a:rPr lang="ru-RU" sz="2000" baseline="-25000">
                <a:solidFill>
                  <a:srgbClr val="000000"/>
                </a:solidFill>
                <a:sym typeface="Symbol" pitchFamily="18" charset="2"/>
              </a:rPr>
              <a:t>3</a:t>
            </a:r>
          </a:p>
        </p:txBody>
      </p:sp>
      <p:sp>
        <p:nvSpPr>
          <p:cNvPr id="11278" name="AutoShape 21"/>
          <p:cNvSpPr>
            <a:spLocks noChangeArrowheads="1"/>
          </p:cNvSpPr>
          <p:nvPr/>
        </p:nvSpPr>
        <p:spPr bwMode="auto">
          <a:xfrm rot="3906524" flipH="1">
            <a:off x="5553869" y="5693569"/>
            <a:ext cx="550862" cy="133350"/>
          </a:xfrm>
          <a:custGeom>
            <a:avLst/>
            <a:gdLst>
              <a:gd name="T0" fmla="*/ 268708652 w 21600"/>
              <a:gd name="T1" fmla="*/ 0 h 21600"/>
              <a:gd name="T2" fmla="*/ 0 w 21600"/>
              <a:gd name="T3" fmla="*/ 2541219 h 21600"/>
              <a:gd name="T4" fmla="*/ 268708652 w 21600"/>
              <a:gd name="T5" fmla="*/ 5082431 h 21600"/>
              <a:gd name="T6" fmla="*/ 358278577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279" name="Text Box 22"/>
          <p:cNvSpPr txBox="1">
            <a:spLocks noChangeArrowheads="1"/>
          </p:cNvSpPr>
          <p:nvPr/>
        </p:nvSpPr>
        <p:spPr bwMode="auto">
          <a:xfrm>
            <a:off x="5483225" y="5865813"/>
            <a:ext cx="309563" cy="3222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18000" bIns="180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sym typeface="Symbol" pitchFamily="18" charset="2"/>
              </a:rPr>
              <a:t></a:t>
            </a:r>
            <a:r>
              <a:rPr lang="ru-RU" sz="2000" baseline="-25000">
                <a:solidFill>
                  <a:srgbClr val="000000"/>
                </a:solidFill>
                <a:sym typeface="Symbol" pitchFamily="18" charset="2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очки">
  <a:themeElements>
    <a:clrScheme name="Точки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Точк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Точки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очки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очки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Digital Dots</Template>
  <TotalTime>18801</TotalTime>
  <Words>2839</Words>
  <Application>Microsoft Office PowerPoint</Application>
  <PresentationFormat>Экран (4:3)</PresentationFormat>
  <Paragraphs>304</Paragraphs>
  <Slides>43</Slides>
  <Notes>37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9" baseType="lpstr">
      <vt:lpstr>Arial</vt:lpstr>
      <vt:lpstr>Arial Black</vt:lpstr>
      <vt:lpstr>Arial Narrow</vt:lpstr>
      <vt:lpstr>Symbol</vt:lpstr>
      <vt:lpstr>Wingdings</vt:lpstr>
      <vt:lpstr>Точки</vt:lpstr>
      <vt:lpstr>Структурная геология и геологическое картирование  Лекция № 18  «Структура метаморфических комплексов» </vt:lpstr>
      <vt:lpstr>Определения</vt:lpstr>
      <vt:lpstr>Типы метаморфических пород  по условиям образования</vt:lpstr>
      <vt:lpstr>Презентация PowerPoint</vt:lpstr>
      <vt:lpstr>Текстуры метаморфических пород</vt:lpstr>
      <vt:lpstr>Презентация PowerPoint</vt:lpstr>
      <vt:lpstr>Полосчатость</vt:lpstr>
      <vt:lpstr>Презентация PowerPoint</vt:lpstr>
      <vt:lpstr>Сланцеватость</vt:lpstr>
      <vt:lpstr>Метаморфическая линейность </vt:lpstr>
      <vt:lpstr>Мезоструктуры метаморфических пород</vt:lpstr>
      <vt:lpstr>Складки течения</vt:lpstr>
      <vt:lpstr>Презентация PowerPoint</vt:lpstr>
      <vt:lpstr>Презентация PowerPoint</vt:lpstr>
      <vt:lpstr>Презентация PowerPoint</vt:lpstr>
      <vt:lpstr>Вязкие разрывы</vt:lpstr>
      <vt:lpstr>Презентация PowerPoint</vt:lpstr>
      <vt:lpstr>Кливаж и плойчатость</vt:lpstr>
      <vt:lpstr>Кливаж и плойчатость</vt:lpstr>
      <vt:lpstr>Структуры будинажа</vt:lpstr>
      <vt:lpstr>Презентация PowerPoint</vt:lpstr>
      <vt:lpstr>Презентация PowerPoint</vt:lpstr>
      <vt:lpstr>Птигматитовые жилы</vt:lpstr>
      <vt:lpstr>Мигматиты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Метаморфизм и общая структура</vt:lpstr>
      <vt:lpstr>Супраструктура</vt:lpstr>
      <vt:lpstr>Инфраструктура. Основные элементы</vt:lpstr>
      <vt:lpstr>Презентация PowerPoint</vt:lpstr>
      <vt:lpstr>Презентация PowerPoint</vt:lpstr>
      <vt:lpstr>Презентация PowerPoint</vt:lpstr>
      <vt:lpstr>Примеры</vt:lpstr>
      <vt:lpstr>Презентация PowerPoint</vt:lpstr>
      <vt:lpstr>Презентация PowerPoint</vt:lpstr>
      <vt:lpstr>Презентация PowerPoint</vt:lpstr>
      <vt:lpstr>Метаморфические комплексы  на геологических картах</vt:lpstr>
      <vt:lpstr>Презентация PowerPoint</vt:lpstr>
      <vt:lpstr>Презентация PowerPoint</vt:lpstr>
    </vt:vector>
  </TitlesOfParts>
  <Company>Геологический факультет МГУ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Структурная геология и геологическое картирование</dc:title>
  <dc:subject>Лекция № 13 Метаморфизм</dc:subject>
  <dc:creator>Теевелев А.В.</dc:creator>
  <cp:lastModifiedBy>Александр Тевелев</cp:lastModifiedBy>
  <cp:revision>286</cp:revision>
  <cp:lastPrinted>1601-01-01T00:00:00Z</cp:lastPrinted>
  <dcterms:created xsi:type="dcterms:W3CDTF">2007-02-12T19:08:21Z</dcterms:created>
  <dcterms:modified xsi:type="dcterms:W3CDTF">2021-01-13T16:27:56Z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8</vt:i4>
  </property>
</Properties>
</file>