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59" r:id="rId6"/>
    <p:sldId id="260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61" r:id="rId18"/>
    <p:sldId id="270" r:id="rId19"/>
    <p:sldId id="271" r:id="rId20"/>
    <p:sldId id="272" r:id="rId21"/>
    <p:sldId id="273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6600FF"/>
    <a:srgbClr val="3333FF"/>
    <a:srgbClr val="E99807"/>
    <a:srgbClr val="3399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9" autoAdjust="0"/>
    <p:restoredTop sz="94660"/>
  </p:normalViewPr>
  <p:slideViewPr>
    <p:cSldViewPr>
      <p:cViewPr varScale="1">
        <p:scale>
          <a:sx n="82" d="100"/>
          <a:sy n="82" d="100"/>
        </p:scale>
        <p:origin x="10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36A9-004D-4F0D-BC0D-5537DF47B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43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8BFD-2315-4E4D-985B-B9EA4FD502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0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7CE2-96F6-4007-B5A6-0C546555E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7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A3F2-A3A3-4B16-B32E-58FFBECD4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75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DFA2-B4DA-4877-9AC5-158EB2505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8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C4D2-8987-40E6-8AF5-762EAC96F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5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03A5-2FE0-49C0-B820-9D4EFECC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80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198F-ACD9-4F82-B51E-17F54FE20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9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62F2-3998-4D4C-AB5E-BC7E8C94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EC1B-F7B6-4ED7-8F34-F991D0ACDA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1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6E5D-B6AD-4C06-8F6F-A10C4414F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69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2E4A26D-774A-449C-A851-F56E712AC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СТАДИЙНОСТЬ РАЗВИТИЯ</a:t>
            </a:r>
            <a:br>
              <a:rPr lang="ru-RU" altLang="ru-RU" sz="4000" b="1" smtClean="0">
                <a:solidFill>
                  <a:schemeClr val="accent2"/>
                </a:solidFill>
              </a:rPr>
            </a:br>
            <a:r>
              <a:rPr lang="ru-RU" altLang="ru-RU" sz="4000" b="1" smtClean="0">
                <a:solidFill>
                  <a:schemeClr val="accent2"/>
                </a:solidFill>
              </a:rPr>
              <a:t>ЗЕМНОЙ КОРЫ.</a:t>
            </a:r>
            <a:br>
              <a:rPr lang="ru-RU" altLang="ru-RU" sz="4000" b="1" smtClean="0">
                <a:solidFill>
                  <a:schemeClr val="accent2"/>
                </a:solidFill>
              </a:rPr>
            </a:br>
            <a:r>
              <a:rPr lang="ru-RU" altLang="ru-RU" sz="4000" b="1" smtClean="0">
                <a:solidFill>
                  <a:schemeClr val="accent2"/>
                </a:solidFill>
              </a:rPr>
              <a:t>ТЕКТОНИЧЕСКАЯ КАРТА.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b="74132"/>
          <a:stretch>
            <a:fillRect/>
          </a:stretch>
        </p:blipFill>
        <p:spPr bwMode="auto">
          <a:xfrm>
            <a:off x="0" y="476250"/>
            <a:ext cx="79613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948488" y="908050"/>
            <a:ext cx="1944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 Красное море, Аденский залив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38138" y="2349500"/>
            <a:ext cx="88058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 </a:t>
            </a:r>
            <a:r>
              <a:rPr lang="ru-RU" altLang="ru-RU" sz="1800" b="1"/>
              <a:t>осадочные</a:t>
            </a:r>
            <a:r>
              <a:rPr lang="ru-RU" altLang="ru-RU" sz="1800"/>
              <a:t> –терригенные морские и глубоководные ф.,                </a:t>
            </a:r>
          </a:p>
          <a:p>
            <a:pPr eaLnBrk="1" hangingPunct="1"/>
            <a:r>
              <a:rPr lang="ru-RU" altLang="ru-RU" sz="1800"/>
              <a:t>                      турбидитовая ф.; </a:t>
            </a:r>
            <a:r>
              <a:rPr lang="ru-RU" altLang="ru-RU" sz="1800" i="1"/>
              <a:t>ф.</a:t>
            </a:r>
            <a:r>
              <a:rPr lang="ru-RU" altLang="ru-RU" sz="1800"/>
              <a:t> </a:t>
            </a:r>
            <a:r>
              <a:rPr lang="ru-RU" altLang="ru-RU" sz="1800" i="1"/>
              <a:t>металлоносных илов</a:t>
            </a:r>
            <a:r>
              <a:rPr lang="ru-RU" altLang="ru-RU" sz="1800"/>
              <a:t>;</a:t>
            </a:r>
          </a:p>
          <a:p>
            <a:pPr eaLnBrk="1" hangingPunct="1"/>
            <a:r>
              <a:rPr lang="ru-RU" altLang="ru-RU" sz="1800"/>
              <a:t> </a:t>
            </a:r>
          </a:p>
          <a:p>
            <a:pPr eaLnBrk="1" hangingPunct="1"/>
            <a:r>
              <a:rPr lang="ru-RU" altLang="ru-RU" sz="1800"/>
              <a:t>                   </a:t>
            </a:r>
            <a:r>
              <a:rPr lang="ru-RU" altLang="ru-RU" sz="1800" b="1"/>
              <a:t>магматические</a:t>
            </a:r>
            <a:r>
              <a:rPr lang="ru-RU" altLang="ru-RU" sz="1800"/>
              <a:t> – </a:t>
            </a:r>
            <a:r>
              <a:rPr lang="ru-RU" altLang="ru-RU" sz="1800" i="1"/>
              <a:t>трапповая ф.</a:t>
            </a:r>
            <a:r>
              <a:rPr lang="ru-RU" altLang="ru-RU" sz="1800"/>
              <a:t> (на стадии разрыва </a:t>
            </a:r>
          </a:p>
          <a:p>
            <a:pPr eaLnBrk="1" hangingPunct="1"/>
            <a:r>
              <a:rPr lang="ru-RU" altLang="ru-RU" sz="1800"/>
              <a:t>                      континентальной коры), породы офиолитовой ассоциации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0" b="59335"/>
          <a:stretch>
            <a:fillRect/>
          </a:stretch>
        </p:blipFill>
        <p:spPr bwMode="auto">
          <a:xfrm>
            <a:off x="250825" y="188913"/>
            <a:ext cx="79613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35013" y="1936750"/>
            <a:ext cx="7799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</a:t>
            </a:r>
            <a:r>
              <a:rPr lang="ru-RU" altLang="ru-RU" sz="1800" b="1" i="1"/>
              <a:t> </a:t>
            </a:r>
            <a:r>
              <a:rPr lang="ru-RU" altLang="ru-RU" sz="1800" i="1"/>
              <a:t>Атлантический океан, Сев. Ледовитый океан</a:t>
            </a:r>
            <a:endParaRPr lang="ru-RU" altLang="ru-RU" sz="1800" b="1" i="1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3213" y="2439988"/>
            <a:ext cx="8661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 </a:t>
            </a:r>
            <a:r>
              <a:rPr lang="ru-RU" altLang="ru-RU" sz="1800" b="1"/>
              <a:t>осадочные</a:t>
            </a:r>
            <a:r>
              <a:rPr lang="ru-RU" altLang="ru-RU" sz="1800"/>
              <a:t> – </a:t>
            </a:r>
            <a:r>
              <a:rPr lang="ru-RU" altLang="ru-RU" sz="1800" u="sng"/>
              <a:t>шельф</a:t>
            </a:r>
            <a:r>
              <a:rPr lang="ru-RU" altLang="ru-RU" sz="1800"/>
              <a:t>: </a:t>
            </a:r>
            <a:r>
              <a:rPr lang="ru-RU" altLang="ru-RU" sz="1800" i="1"/>
              <a:t>мелководно-морские терригенные и </a:t>
            </a:r>
          </a:p>
          <a:p>
            <a:pPr eaLnBrk="1" hangingPunct="1"/>
            <a:r>
              <a:rPr lang="ru-RU" altLang="ru-RU" sz="1800" i="1"/>
              <a:t>                                          карбонатные ф. (ум.мощн.)</a:t>
            </a:r>
            <a:r>
              <a:rPr lang="ru-RU" altLang="ru-RU" sz="1800"/>
              <a:t>;</a:t>
            </a:r>
          </a:p>
          <a:p>
            <a:pPr eaLnBrk="1" hangingPunct="1"/>
            <a:r>
              <a:rPr lang="ru-RU" altLang="ru-RU" sz="1800"/>
              <a:t>                                          </a:t>
            </a:r>
            <a:r>
              <a:rPr lang="ru-RU" altLang="ru-RU" sz="1800" u="sng"/>
              <a:t>континентальный склон и его подножие</a:t>
            </a:r>
            <a:r>
              <a:rPr lang="ru-RU" altLang="ru-RU" sz="1800"/>
              <a:t> – </a:t>
            </a:r>
          </a:p>
          <a:p>
            <a:pPr eaLnBrk="1" hangingPunct="1"/>
            <a:r>
              <a:rPr lang="ru-RU" altLang="ru-RU" sz="1800"/>
              <a:t>                                          клиноформенные комплексы (большой мощности,    </a:t>
            </a:r>
          </a:p>
          <a:p>
            <a:pPr eaLnBrk="1" hangingPunct="1"/>
            <a:r>
              <a:rPr lang="ru-RU" altLang="ru-RU" sz="1800"/>
              <a:t>                                          большого стратиграфического интервала), часто – </a:t>
            </a:r>
          </a:p>
          <a:p>
            <a:pPr eaLnBrk="1" hangingPunct="1"/>
            <a:r>
              <a:rPr lang="ru-RU" altLang="ru-RU" sz="1800"/>
              <a:t>                                          </a:t>
            </a:r>
            <a:r>
              <a:rPr lang="ru-RU" altLang="ru-RU" sz="1800" i="1"/>
              <a:t>терригенные турбидитовые ф.</a:t>
            </a:r>
            <a:r>
              <a:rPr lang="ru-RU" altLang="ru-RU" sz="1800"/>
              <a:t>;</a:t>
            </a:r>
          </a:p>
          <a:p>
            <a:pPr eaLnBrk="1" hangingPunct="1"/>
            <a:r>
              <a:rPr lang="ru-RU" altLang="ru-RU" sz="1800"/>
              <a:t>                                          </a:t>
            </a:r>
            <a:r>
              <a:rPr lang="ru-RU" altLang="ru-RU" sz="1800" u="sng"/>
              <a:t>океаническое ложе и ср.-ок. хребет</a:t>
            </a:r>
            <a:r>
              <a:rPr lang="ru-RU" altLang="ru-RU" sz="1800"/>
              <a:t> – </a:t>
            </a:r>
            <a:r>
              <a:rPr lang="ru-RU" altLang="ru-RU" sz="1800" i="1"/>
              <a:t>силицитов</a:t>
            </a:r>
            <a:r>
              <a:rPr lang="ru-RU" altLang="ru-RU" sz="1800"/>
              <a:t>, </a:t>
            </a:r>
          </a:p>
          <a:p>
            <a:pPr eaLnBrk="1" hangingPunct="1"/>
            <a:r>
              <a:rPr lang="ru-RU" altLang="ru-RU" sz="1800"/>
              <a:t>                                          пелагических известняков, красные глин, контуритов; 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                </a:t>
            </a:r>
            <a:r>
              <a:rPr lang="ru-RU" altLang="ru-RU" sz="1800" b="1"/>
              <a:t>магматические</a:t>
            </a:r>
            <a:r>
              <a:rPr lang="ru-RU" altLang="ru-RU" sz="1800"/>
              <a:t> – </a:t>
            </a:r>
            <a:r>
              <a:rPr lang="ru-RU" altLang="ru-RU" sz="1800" u="sng"/>
              <a:t>зона ср.-ок. хребта</a:t>
            </a:r>
            <a:r>
              <a:rPr lang="ru-RU" altLang="ru-RU" sz="1800"/>
              <a:t>: породы офиолитовой </a:t>
            </a:r>
          </a:p>
          <a:p>
            <a:pPr eaLnBrk="1" hangingPunct="1"/>
            <a:r>
              <a:rPr lang="ru-RU" altLang="ru-RU" sz="1800"/>
              <a:t>                                          ассоциации; </a:t>
            </a:r>
          </a:p>
          <a:p>
            <a:pPr eaLnBrk="1" hangingPunct="1"/>
            <a:r>
              <a:rPr lang="ru-RU" altLang="ru-RU" sz="1800"/>
              <a:t>                                          </a:t>
            </a:r>
            <a:r>
              <a:rPr lang="ru-RU" altLang="ru-RU" sz="1800" u="sng"/>
              <a:t>океанические острова</a:t>
            </a:r>
            <a:r>
              <a:rPr lang="ru-RU" altLang="ru-RU" sz="1800"/>
              <a:t>: </a:t>
            </a:r>
            <a:r>
              <a:rPr lang="ru-RU" altLang="ru-RU" sz="1800" i="1"/>
              <a:t>щелочно-базальтовая ф</a:t>
            </a:r>
            <a:r>
              <a:rPr lang="ru-RU" altLang="ru-RU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1" b="45076"/>
          <a:stretch>
            <a:fillRect/>
          </a:stretch>
        </p:blipFill>
        <p:spPr bwMode="auto">
          <a:xfrm>
            <a:off x="0" y="44450"/>
            <a:ext cx="796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0400" y="2060575"/>
            <a:ext cx="7221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</a:t>
            </a:r>
            <a:r>
              <a:rPr lang="ru-RU" altLang="ru-RU" sz="1800" b="1" i="1"/>
              <a:t> </a:t>
            </a:r>
            <a:r>
              <a:rPr lang="ru-RU" altLang="ru-RU" sz="1800" i="1"/>
              <a:t>Индийский океан, окраины Тихого океана</a:t>
            </a:r>
            <a:endParaRPr lang="ru-RU" altLang="ru-RU" sz="1800" b="1" i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3213" y="2565400"/>
            <a:ext cx="8732837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</a:t>
            </a:r>
            <a:r>
              <a:rPr lang="ru-RU" altLang="ru-RU" sz="1800" b="1"/>
              <a:t> осадочные – </a:t>
            </a:r>
            <a:r>
              <a:rPr lang="ru-RU" altLang="ru-RU" sz="1800" u="sng"/>
              <a:t>окраинных морей</a:t>
            </a:r>
            <a:r>
              <a:rPr lang="ru-RU" altLang="ru-RU" sz="1800"/>
              <a:t>: </a:t>
            </a:r>
            <a:r>
              <a:rPr lang="ru-RU" altLang="ru-RU" sz="1800" i="1"/>
              <a:t>черносланцевая формация</a:t>
            </a:r>
            <a:r>
              <a:rPr lang="ru-RU" altLang="ru-RU" sz="1800"/>
              <a:t>,</a:t>
            </a:r>
          </a:p>
          <a:p>
            <a:pPr eaLnBrk="1" hangingPunct="1"/>
            <a:r>
              <a:rPr lang="ru-RU" altLang="ru-RU" sz="1800" b="1"/>
              <a:t>                                            </a:t>
            </a:r>
            <a:r>
              <a:rPr lang="ru-RU" altLang="ru-RU" sz="1800"/>
              <a:t>ф. вулканомиктовых турбидитов; шельфовые </a:t>
            </a:r>
          </a:p>
          <a:p>
            <a:pPr eaLnBrk="1" hangingPunct="1"/>
            <a:r>
              <a:rPr lang="ru-RU" altLang="ru-RU" sz="1800"/>
              <a:t>                                            мелководные терригенные и карбонатные ф.;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u="sng"/>
              <a:t>внешних склонов островных дуг</a:t>
            </a:r>
            <a:r>
              <a:rPr lang="ru-RU" altLang="ru-RU" sz="1800"/>
              <a:t> – </a:t>
            </a:r>
            <a:r>
              <a:rPr lang="ru-RU" altLang="ru-RU" sz="1800" i="1"/>
              <a:t>комплекс </a:t>
            </a:r>
          </a:p>
          <a:p>
            <a:pPr eaLnBrk="1" hangingPunct="1"/>
            <a:r>
              <a:rPr lang="ru-RU" altLang="ru-RU" sz="1800" i="1"/>
              <a:t>                                            аккреционной призмы</a:t>
            </a:r>
            <a:r>
              <a:rPr lang="ru-RU" altLang="ru-RU" sz="1800"/>
              <a:t>: ф. </a:t>
            </a:r>
            <a:r>
              <a:rPr lang="ru-RU" altLang="ru-RU" sz="1800" i="1"/>
              <a:t>вулканогенно-</a:t>
            </a:r>
          </a:p>
          <a:p>
            <a:pPr eaLnBrk="1" hangingPunct="1"/>
            <a:r>
              <a:rPr lang="ru-RU" altLang="ru-RU" sz="1800" i="1"/>
              <a:t>                                            осадочных турбидитов</a:t>
            </a:r>
            <a:r>
              <a:rPr lang="ru-RU" altLang="ru-RU" sz="1800"/>
              <a:t>;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u="sng"/>
              <a:t>ложе океана и ср.-ок. хребты</a:t>
            </a:r>
            <a:r>
              <a:rPr lang="ru-RU" altLang="ru-RU" sz="1800"/>
              <a:t>: силицитовая ф., ф.</a:t>
            </a:r>
          </a:p>
          <a:p>
            <a:pPr eaLnBrk="1" hangingPunct="1"/>
            <a:r>
              <a:rPr lang="ru-RU" altLang="ru-RU" sz="1800"/>
              <a:t>                                            пелагических известняков, ф. красных глин; 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                </a:t>
            </a:r>
            <a:r>
              <a:rPr lang="ru-RU" altLang="ru-RU" sz="1800" b="1"/>
              <a:t>магматические</a:t>
            </a:r>
            <a:r>
              <a:rPr lang="ru-RU" altLang="ru-RU" sz="1800"/>
              <a:t> – </a:t>
            </a:r>
            <a:r>
              <a:rPr lang="ru-RU" altLang="ru-RU" sz="1800" u="sng"/>
              <a:t>вулканических поясов</a:t>
            </a:r>
            <a:r>
              <a:rPr lang="ru-RU" altLang="ru-RU" sz="1800"/>
              <a:t>: </a:t>
            </a:r>
            <a:r>
              <a:rPr lang="ru-RU" altLang="ru-RU" sz="1800" i="1"/>
              <a:t>дифференцированные</a:t>
            </a:r>
            <a:r>
              <a:rPr lang="ru-RU" altLang="ru-RU" sz="1800"/>
              <a:t> </a:t>
            </a:r>
          </a:p>
          <a:p>
            <a:pPr eaLnBrk="1" hangingPunct="1"/>
            <a:r>
              <a:rPr lang="ru-RU" altLang="ru-RU" sz="1800"/>
              <a:t>                                            (базальт-андезитовая, базальт-риолитовая ф.)  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i="1"/>
              <a:t>известково-щелочные серии</a:t>
            </a:r>
            <a:r>
              <a:rPr lang="ru-RU" altLang="ru-RU" sz="1800"/>
              <a:t>; интрузивы диорит-</a:t>
            </a:r>
          </a:p>
          <a:p>
            <a:pPr eaLnBrk="1" hangingPunct="1"/>
            <a:r>
              <a:rPr lang="ru-RU" altLang="ru-RU" sz="1800"/>
              <a:t>                                            гранодиоритового составов;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u="sng"/>
              <a:t>океанических островов</a:t>
            </a:r>
            <a:r>
              <a:rPr lang="ru-RU" altLang="ru-RU" sz="1800"/>
              <a:t> – щелочно-базальтовая ф.;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u="sng"/>
              <a:t>ср.-ок. хребта</a:t>
            </a:r>
            <a:r>
              <a:rPr lang="ru-RU" altLang="ru-RU" sz="1800"/>
              <a:t>: породы офиолитовой ассоциации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7" b="28708"/>
          <a:stretch>
            <a:fillRect/>
          </a:stretch>
        </p:blipFill>
        <p:spPr bwMode="auto">
          <a:xfrm>
            <a:off x="107950" y="44450"/>
            <a:ext cx="79613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04850" y="2133600"/>
            <a:ext cx="687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</a:t>
            </a:r>
            <a:r>
              <a:rPr lang="ru-RU" altLang="ru-RU" sz="1800" b="1" i="1"/>
              <a:t> </a:t>
            </a:r>
            <a:r>
              <a:rPr lang="ru-RU" altLang="ru-RU" sz="1800" i="1"/>
              <a:t>складчатые пояса Альпийского пояса</a:t>
            </a:r>
            <a:endParaRPr lang="ru-RU" altLang="ru-RU" sz="1800" b="1" i="1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3850" y="2782888"/>
            <a:ext cx="873283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</a:t>
            </a:r>
            <a:r>
              <a:rPr lang="ru-RU" altLang="ru-RU" sz="1800" b="1"/>
              <a:t> осадочные – </a:t>
            </a:r>
            <a:r>
              <a:rPr lang="ru-RU" altLang="ru-RU" sz="1800" u="sng"/>
              <a:t>краевых прогибов и межгорных впадин</a:t>
            </a:r>
            <a:r>
              <a:rPr lang="ru-RU" altLang="ru-RU" sz="1800"/>
              <a:t>: </a:t>
            </a:r>
            <a:r>
              <a:rPr lang="ru-RU" altLang="ru-RU" sz="1800" i="1"/>
              <a:t>молассовая </a:t>
            </a:r>
          </a:p>
          <a:p>
            <a:pPr eaLnBrk="1" hangingPunct="1"/>
            <a:r>
              <a:rPr lang="ru-RU" altLang="ru-RU" sz="1800" i="1"/>
              <a:t>                                           формация;</a:t>
            </a:r>
          </a:p>
          <a:p>
            <a:pPr eaLnBrk="1" hangingPunct="1"/>
            <a:endParaRPr lang="ru-RU" altLang="ru-RU" sz="1800" i="1"/>
          </a:p>
          <a:p>
            <a:pPr eaLnBrk="1" hangingPunct="1"/>
            <a:r>
              <a:rPr lang="ru-RU" altLang="ru-RU" sz="1800"/>
              <a:t>                </a:t>
            </a:r>
            <a:r>
              <a:rPr lang="ru-RU" altLang="ru-RU" sz="1800" b="1"/>
              <a:t>магматические</a:t>
            </a:r>
            <a:r>
              <a:rPr lang="ru-RU" altLang="ru-RU" sz="1800"/>
              <a:t> – </a:t>
            </a:r>
            <a:r>
              <a:rPr lang="ru-RU" altLang="ru-RU" sz="1800" i="1"/>
              <a:t>синорогенные плутоны гранитоидов</a:t>
            </a:r>
            <a:r>
              <a:rPr lang="ru-RU" altLang="ru-RU" sz="1800"/>
              <a:t>, возможны </a:t>
            </a:r>
          </a:p>
          <a:p>
            <a:pPr eaLnBrk="1" hangingPunct="1"/>
            <a:r>
              <a:rPr lang="ru-RU" altLang="ru-RU" sz="1800"/>
              <a:t>                                            </a:t>
            </a:r>
            <a:r>
              <a:rPr lang="ru-RU" altLang="ru-RU" sz="1800" i="1"/>
              <a:t>кислые</a:t>
            </a:r>
            <a:r>
              <a:rPr lang="ru-RU" altLang="ru-RU" sz="1800"/>
              <a:t> и контрастные (базальт-риолитовые) </a:t>
            </a:r>
          </a:p>
          <a:p>
            <a:pPr eaLnBrk="1" hangingPunct="1"/>
            <a:r>
              <a:rPr lang="ru-RU" altLang="ru-RU" sz="1800"/>
              <a:t>                                            вулканические формации, в т.ч. известково-</a:t>
            </a:r>
          </a:p>
          <a:p>
            <a:pPr eaLnBrk="1" hangingPunct="1"/>
            <a:r>
              <a:rPr lang="ru-RU" altLang="ru-RU" sz="1800"/>
              <a:t>                                            щелочные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8" b="13913"/>
          <a:stretch>
            <a:fillRect/>
          </a:stretch>
        </p:blipFill>
        <p:spPr bwMode="auto">
          <a:xfrm>
            <a:off x="-49213" y="115888"/>
            <a:ext cx="79613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9613" y="2133600"/>
            <a:ext cx="646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</a:t>
            </a:r>
            <a:r>
              <a:rPr lang="ru-RU" altLang="ru-RU" sz="1800" b="1" i="1"/>
              <a:t> </a:t>
            </a:r>
            <a:r>
              <a:rPr lang="ru-RU" altLang="ru-RU" sz="1800" i="1"/>
              <a:t>Казахский мелкосопочник, Ю.Урал</a:t>
            </a:r>
            <a:endParaRPr lang="ru-RU" altLang="ru-RU" sz="1800" b="1" i="1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732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</a:t>
            </a:r>
            <a:r>
              <a:rPr lang="ru-RU" altLang="ru-RU" sz="1800" b="1"/>
              <a:t> осадочные – </a:t>
            </a:r>
            <a:r>
              <a:rPr lang="ru-RU" altLang="ru-RU" sz="1800" u="sng"/>
              <a:t>наложенные впадины</a:t>
            </a:r>
            <a:r>
              <a:rPr lang="ru-RU" altLang="ru-RU" sz="1800"/>
              <a:t>: терригенные континентальные </a:t>
            </a:r>
          </a:p>
          <a:p>
            <a:pPr eaLnBrk="1" hangingPunct="1"/>
            <a:r>
              <a:rPr lang="ru-RU" altLang="ru-RU" sz="1800"/>
              <a:t>                                           ф., (обычно маломощные); </a:t>
            </a:r>
            <a:r>
              <a:rPr lang="ru-RU" altLang="ru-RU" sz="1800" i="1"/>
              <a:t>коры выветривания</a:t>
            </a:r>
            <a:r>
              <a:rPr lang="ru-RU" altLang="ru-RU" sz="1800"/>
              <a:t>.</a:t>
            </a:r>
          </a:p>
          <a:p>
            <a:pPr eaLnBrk="1" hangingPunct="1"/>
            <a:r>
              <a:rPr lang="ru-RU" altLang="ru-RU" sz="1800"/>
              <a:t>                </a:t>
            </a:r>
          </a:p>
        </p:txBody>
      </p:sp>
      <p:pic>
        <p:nvPicPr>
          <p:cNvPr id="15365" name="Picture 5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0" b="-336"/>
          <a:stretch>
            <a:fillRect/>
          </a:stretch>
        </p:blipFill>
        <p:spPr bwMode="auto">
          <a:xfrm>
            <a:off x="34925" y="3429000"/>
            <a:ext cx="79613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5650" y="5445125"/>
            <a:ext cx="462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</a:t>
            </a:r>
            <a:r>
              <a:rPr lang="ru-RU" altLang="ru-RU" sz="1800" b="1" i="1"/>
              <a:t> </a:t>
            </a:r>
            <a:r>
              <a:rPr lang="ru-RU" altLang="ru-RU" sz="1800" i="1"/>
              <a:t>Западная Сибирь</a:t>
            </a:r>
            <a:endParaRPr lang="ru-RU" altLang="ru-RU" sz="1800" b="1" i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3850" y="5876925"/>
            <a:ext cx="87487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</a:t>
            </a:r>
            <a:r>
              <a:rPr lang="ru-RU" altLang="ru-RU" sz="1800" b="1"/>
              <a:t> осадочные – </a:t>
            </a:r>
            <a:r>
              <a:rPr lang="ru-RU" altLang="ru-RU" sz="1800" u="sng"/>
              <a:t>плитный чехол</a:t>
            </a:r>
            <a:r>
              <a:rPr lang="ru-RU" altLang="ru-RU" sz="1800"/>
              <a:t>: терригенные и карбонатные </a:t>
            </a:r>
          </a:p>
          <a:p>
            <a:pPr eaLnBrk="1" hangingPunct="1"/>
            <a:r>
              <a:rPr lang="ru-RU" altLang="ru-RU" sz="1800"/>
              <a:t>                                           мелководные и терригенная континентальная </a:t>
            </a:r>
          </a:p>
          <a:p>
            <a:pPr eaLnBrk="1" hangingPunct="1"/>
            <a:r>
              <a:rPr lang="ru-RU" altLang="ru-RU" sz="1800"/>
              <a:t>                                           формации, угленосные формации (малая мощность)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еоьекьлнические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4040187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-5400000">
            <a:off x="3298825" y="5062538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Arial Narrow" panose="020B0606020202030204" pitchFamily="34" charset="0"/>
              </a:rPr>
              <a:t>дейтероорогенез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87900" y="423863"/>
            <a:ext cx="4248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Цикл Уилсона  - идеализированная схема развития земной литосферы; в реальных условиях он может быть полным или неполным, с вариантами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4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chemeClr val="accent2"/>
                </a:solidFill>
              </a:rPr>
              <a:t>Тектоническая карта</a:t>
            </a:r>
            <a:r>
              <a:rPr lang="ru-RU" altLang="ru-RU" sz="2400" smtClean="0"/>
              <a:t> – </a:t>
            </a:r>
            <a:r>
              <a:rPr lang="ru-RU" altLang="ru-RU" sz="2000" smtClean="0"/>
              <a:t>производная карта, на которой изображается </a:t>
            </a:r>
            <a:r>
              <a:rPr lang="ru-RU" altLang="ru-RU" sz="2000" b="1" smtClean="0"/>
              <a:t>структура земной поверхности</a:t>
            </a:r>
            <a:r>
              <a:rPr lang="ru-RU" altLang="ru-RU" sz="2000" smtClean="0"/>
              <a:t> – морфология складок, типы разломов, возраст тектонических деформаций и условия их формирования.</a:t>
            </a:r>
            <a:endParaRPr lang="ru-RU" altLang="ru-RU" sz="2000" smtClean="0">
              <a:solidFill>
                <a:srgbClr val="FFFFFF"/>
              </a:solidFill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50825" y="2770188"/>
            <a:ext cx="85169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Обобщает фактические данные об особенностях и закономерностях развития структурных элементов земной коры и служит важным фактором в познании общих вопросов тектоники и геологии вообще.</a:t>
            </a:r>
            <a:r>
              <a:rPr lang="ru-RU" altLang="ru-RU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/>
            <a:endParaRPr lang="ru-RU" altLang="ru-RU" sz="2000"/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Тектоническая карта — основной исходный материал для составления прогнозных карт полезных ископаемых и планирования поисково-разведочных работ.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159125" y="115888"/>
            <a:ext cx="335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ТЕКТОНИЧЕСКАЯ КАРТА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925" y="6207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3724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Существует </a:t>
            </a:r>
            <a:r>
              <a:rPr lang="ru-RU" altLang="ru-RU" sz="1800" b="1"/>
              <a:t>2 основных принципа</a:t>
            </a:r>
            <a:r>
              <a:rPr lang="ru-RU" altLang="ru-RU" sz="1800"/>
              <a:t> построения тектонических карт (схем):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 i="1"/>
              <a:t>1 – цветом показываются геодинамические обстановки формирования    </a:t>
            </a:r>
          </a:p>
          <a:p>
            <a:pPr eaLnBrk="1" hangingPunct="1"/>
            <a:r>
              <a:rPr lang="ru-RU" altLang="ru-RU" sz="1800" i="1"/>
              <a:t>          структурных единиц (этот принцип используется при составлении </a:t>
            </a:r>
          </a:p>
          <a:p>
            <a:pPr eaLnBrk="1" hangingPunct="1"/>
            <a:r>
              <a:rPr lang="ru-RU" altLang="ru-RU" sz="1800" i="1"/>
              <a:t>          тектонических схем для Госгеолкарт);</a:t>
            </a:r>
          </a:p>
          <a:p>
            <a:pPr eaLnBrk="1" hangingPunct="1"/>
            <a:r>
              <a:rPr lang="ru-RU" altLang="ru-RU" sz="1800" i="1"/>
              <a:t>2 – цветом показывается возраст тектонических деформаций</a:t>
            </a:r>
          </a:p>
          <a:p>
            <a:pPr eaLnBrk="1" hangingPunct="1"/>
            <a:r>
              <a:rPr lang="ru-RU" altLang="ru-RU" sz="1800" i="1"/>
              <a:t>          т.е., цвет структурного комплекса на карте соответствует  </a:t>
            </a:r>
          </a:p>
          <a:p>
            <a:pPr eaLnBrk="1" hangingPunct="1"/>
            <a:r>
              <a:rPr lang="ru-RU" altLang="ru-RU" sz="1800" i="1"/>
              <a:t>          складчатой эпохе.</a:t>
            </a:r>
          </a:p>
          <a:p>
            <a:pPr eaLnBrk="1" hangingPunct="1"/>
            <a:r>
              <a:rPr lang="ru-RU" altLang="ru-RU" sz="1800"/>
              <a:t> </a:t>
            </a: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179388" y="2276475"/>
            <a:ext cx="217487" cy="215900"/>
          </a:xfrm>
          <a:custGeom>
            <a:avLst/>
            <a:gdLst>
              <a:gd name="T0" fmla="*/ 0 w 136"/>
              <a:gd name="T1" fmla="*/ 108546 h 181"/>
              <a:gd name="T2" fmla="*/ 73562 w 136"/>
              <a:gd name="T3" fmla="*/ 215900 h 181"/>
              <a:gd name="T4" fmla="*/ 217487 w 136"/>
              <a:gd name="T5" fmla="*/ 0 h 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181">
                <a:moveTo>
                  <a:pt x="0" y="91"/>
                </a:moveTo>
                <a:lnTo>
                  <a:pt x="46" y="181"/>
                </a:lnTo>
                <a:lnTo>
                  <a:pt x="13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8" name="Picture 6" descr="ТектоническаяКартаУчебнаяСССР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514826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1450" y="6583363"/>
            <a:ext cx="7702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Тектоническая схема фундамента территории России и соседних государств (А.М. Никишин, 2009)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3500438"/>
            <a:ext cx="383698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Раннедокембрийские </a:t>
            </a:r>
          </a:p>
          <a:p>
            <a:pPr eaLnBrk="1" hangingPunct="1"/>
            <a:r>
              <a:rPr lang="ru-RU" altLang="ru-RU"/>
              <a:t>комплексы -        оттенки красного;</a:t>
            </a:r>
          </a:p>
          <a:p>
            <a:pPr eaLnBrk="1" hangingPunct="1"/>
            <a:r>
              <a:rPr lang="ru-RU" altLang="ru-RU"/>
              <a:t>байкальский -     розовый(сиреневый);</a:t>
            </a:r>
          </a:p>
          <a:p>
            <a:pPr eaLnBrk="1" hangingPunct="1"/>
            <a:r>
              <a:rPr lang="ru-RU" altLang="ru-RU"/>
              <a:t>каледонский -     фиолетовый (синий);</a:t>
            </a:r>
          </a:p>
          <a:p>
            <a:pPr eaLnBrk="1" hangingPunct="1"/>
            <a:r>
              <a:rPr lang="ru-RU" altLang="ru-RU"/>
              <a:t>герцинский -        коричневый;</a:t>
            </a:r>
          </a:p>
          <a:p>
            <a:pPr eaLnBrk="1" hangingPunct="1"/>
            <a:r>
              <a:rPr lang="ru-RU" altLang="ru-RU"/>
              <a:t>киммерийский -   зеленый;</a:t>
            </a:r>
          </a:p>
          <a:p>
            <a:pPr eaLnBrk="1" hangingPunct="1"/>
            <a:r>
              <a:rPr lang="ru-RU" altLang="ru-RU"/>
              <a:t>альпийский -       желтый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50825" y="5589588"/>
            <a:ext cx="35290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Дополнительно комплекс (этаж, подэтаж) характеризуется индексом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88913" y="476250"/>
            <a:ext cx="8894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0000"/>
                </a:solidFill>
              </a:rPr>
              <a:t>Для составления тектонических карт нет четкого регламента (но не для схем при госгеолсъемке!)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0363" y="515938"/>
            <a:ext cx="8532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Традиционно в легенде тектонических карт структурные единицы располагаются в порядке от древних к молодым сверху вниз (т.е., в порядке, обратном к легенде геологической карты).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1188" y="1700213"/>
            <a:ext cx="936625" cy="503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16013" y="3470275"/>
            <a:ext cx="936625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188" y="4916488"/>
            <a:ext cx="936625" cy="503237"/>
          </a:xfrm>
          <a:prstGeom prst="rect">
            <a:avLst/>
          </a:prstGeom>
          <a:solidFill>
            <a:srgbClr val="E998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116013" y="4046538"/>
            <a:ext cx="9366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63713" y="1531938"/>
            <a:ext cx="7077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Раннекаледонский островодужный вулканический комплекс. Дифференцированная базальт-андезитовая формация энсиматической островной дуги (средний-верхний ордовик).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124075" y="3405188"/>
            <a:ext cx="6732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Нижний этаж.</a:t>
            </a:r>
            <a:r>
              <a:rPr lang="en-US" altLang="ru-RU"/>
              <a:t> </a:t>
            </a:r>
            <a:r>
              <a:rPr lang="ru-RU" altLang="ru-RU"/>
              <a:t>Сероцветная терригенная морская формация нижней молассы (нижний-верхний силур).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763713" y="3111500"/>
            <a:ext cx="4233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Позднекаледонский орогенный комплекс.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3975100"/>
            <a:ext cx="6732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Верхний этаж. Красноцветная песчано-конгломератовая формация верхней молассы (верхний силур).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835150" y="4911725"/>
            <a:ext cx="6732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Раннегерцинский рифтогенный комплекс. Пестроцветная терригенная лагунно-континентальная формация (нижний девон).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827088" y="17478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vC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1189038" y="3548063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о</a:t>
            </a:r>
            <a:r>
              <a:rPr lang="en-US" altLang="ru-RU" sz="2000" b="1" baseline="-25000"/>
              <a:t>1</a:t>
            </a:r>
            <a:r>
              <a:rPr lang="en-US" altLang="ru-RU" sz="2000" b="1"/>
              <a:t>C</a:t>
            </a:r>
            <a:r>
              <a:rPr lang="en-US" altLang="ru-RU" sz="2000" b="1" baseline="-25000"/>
              <a:t>2</a:t>
            </a:r>
            <a:r>
              <a:rPr lang="en-US" altLang="ru-RU" sz="2000" b="1" baseline="30000"/>
              <a:t>1</a:t>
            </a:r>
            <a:endParaRPr lang="ru-RU" altLang="ru-RU" sz="2000" b="1" baseline="30000"/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1181100" y="4124325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о</a:t>
            </a:r>
            <a:r>
              <a:rPr lang="en-US" altLang="ru-RU" sz="2000" b="1" baseline="-25000"/>
              <a:t>2</a:t>
            </a:r>
            <a:r>
              <a:rPr lang="en-US" altLang="ru-RU" sz="2000" b="1"/>
              <a:t>C</a:t>
            </a:r>
            <a:r>
              <a:rPr lang="en-US" altLang="ru-RU" sz="2000" b="1" baseline="-25000"/>
              <a:t>2</a:t>
            </a:r>
            <a:r>
              <a:rPr lang="en-US" altLang="ru-RU" sz="2000" b="1" baseline="30000"/>
              <a:t>2</a:t>
            </a:r>
            <a:endParaRPr lang="ru-RU" altLang="ru-RU" sz="2000" b="1" baseline="30000"/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827088" y="49514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r</a:t>
            </a:r>
            <a:r>
              <a:rPr lang="ru-RU" altLang="ru-RU" sz="2000" b="1"/>
              <a:t>Н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1619250" y="2397125"/>
            <a:ext cx="7524750" cy="3911600"/>
            <a:chOff x="1020" y="1329"/>
            <a:chExt cx="4740" cy="2464"/>
          </a:xfrm>
        </p:grpSpPr>
        <p:sp>
          <p:nvSpPr>
            <p:cNvPr id="19479" name="Rectangle 12"/>
            <p:cNvSpPr>
              <a:spLocks noChangeArrowheads="1"/>
            </p:cNvSpPr>
            <p:nvPr/>
          </p:nvSpPr>
          <p:spPr bwMode="auto">
            <a:xfrm>
              <a:off x="1020" y="1329"/>
              <a:ext cx="590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80" name="Rectangle 13"/>
            <p:cNvSpPr>
              <a:spLocks noChangeArrowheads="1"/>
            </p:cNvSpPr>
            <p:nvPr/>
          </p:nvSpPr>
          <p:spPr bwMode="auto">
            <a:xfrm>
              <a:off x="1020" y="3367"/>
              <a:ext cx="590" cy="317"/>
            </a:xfrm>
            <a:prstGeom prst="rect">
              <a:avLst/>
            </a:prstGeom>
            <a:solidFill>
              <a:srgbClr val="E998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81" name="Text Box 14"/>
            <p:cNvSpPr txBox="1">
              <a:spLocks noChangeArrowheads="1"/>
            </p:cNvSpPr>
            <p:nvPr/>
          </p:nvSpPr>
          <p:spPr bwMode="auto">
            <a:xfrm>
              <a:off x="1665" y="1389"/>
              <a:ext cx="40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Штоки диоритов и гранодиоритов (</a:t>
              </a:r>
              <a:r>
                <a:rPr lang="el-GR" altLang="ru-RU"/>
                <a:t>γδ</a:t>
              </a:r>
              <a:r>
                <a:rPr lang="ru-RU" altLang="ru-RU"/>
                <a:t>), размером до 6х10 км, северо-западного удлинения. </a:t>
              </a:r>
            </a:p>
          </p:txBody>
        </p:sp>
        <p:sp>
          <p:nvSpPr>
            <p:cNvPr id="19482" name="Text Box 15"/>
            <p:cNvSpPr txBox="1">
              <a:spLocks noChangeArrowheads="1"/>
            </p:cNvSpPr>
            <p:nvPr/>
          </p:nvSpPr>
          <p:spPr bwMode="auto">
            <a:xfrm>
              <a:off x="1655" y="3427"/>
              <a:ext cx="290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Субвулканические долериты, силлы и дайки широтного простирания.</a:t>
              </a:r>
            </a:p>
          </p:txBody>
        </p:sp>
        <p:sp>
          <p:nvSpPr>
            <p:cNvPr id="19483" name="Text Box 16"/>
            <p:cNvSpPr txBox="1">
              <a:spLocks noChangeArrowheads="1"/>
            </p:cNvSpPr>
            <p:nvPr/>
          </p:nvSpPr>
          <p:spPr bwMode="auto">
            <a:xfrm>
              <a:off x="1111" y="1371"/>
              <a:ext cx="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b="1"/>
                <a:t>δ</a:t>
              </a:r>
              <a:r>
                <a:rPr lang="en-US" altLang="ru-RU" sz="2000" b="1"/>
                <a:t>C</a:t>
              </a:r>
              <a:r>
                <a:rPr lang="en-US" altLang="ru-RU" sz="800" b="1"/>
                <a:t>1</a:t>
              </a:r>
              <a:endParaRPr lang="ru-RU" altLang="ru-RU" sz="800" b="1"/>
            </a:p>
          </p:txBody>
        </p:sp>
        <p:sp>
          <p:nvSpPr>
            <p:cNvPr id="19484" name="Text Box 21"/>
            <p:cNvSpPr txBox="1">
              <a:spLocks noChangeArrowheads="1"/>
            </p:cNvSpPr>
            <p:nvPr/>
          </p:nvSpPr>
          <p:spPr bwMode="auto">
            <a:xfrm>
              <a:off x="1128" y="3412"/>
              <a:ext cx="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b="1"/>
                <a:t>β</a:t>
              </a:r>
              <a:r>
                <a:rPr lang="ru-RU" altLang="ru-RU" sz="2000" b="1"/>
                <a:t>Н</a:t>
              </a:r>
              <a:r>
                <a:rPr lang="en-US" altLang="ru-RU" sz="800" b="1"/>
                <a:t>1</a:t>
              </a:r>
              <a:endParaRPr lang="ru-RU" altLang="ru-RU" sz="800" b="1"/>
            </a:p>
          </p:txBody>
        </p:sp>
      </p:grp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47675" y="6303963"/>
            <a:ext cx="851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>
                <a:solidFill>
                  <a:srgbClr val="FF0000"/>
                </a:solidFill>
              </a:rPr>
              <a:t>N.B. </a:t>
            </a:r>
            <a:r>
              <a:rPr lang="ru-RU" altLang="ru-RU" i="1">
                <a:solidFill>
                  <a:srgbClr val="FF0000"/>
                </a:solidFill>
              </a:rPr>
              <a:t>Для лучшей читаемости карты, интрузивные образования или красят более густым цветом комплекса, или дополнительно используют крапы</a:t>
            </a:r>
          </a:p>
        </p:txBody>
      </p:sp>
      <p:sp>
        <p:nvSpPr>
          <p:cNvPr id="19474" name="Text Box 27"/>
          <p:cNvSpPr txBox="1">
            <a:spLocks noChangeArrowheads="1"/>
          </p:cNvSpPr>
          <p:nvPr/>
        </p:nvSpPr>
        <p:spPr bwMode="auto">
          <a:xfrm>
            <a:off x="755650" y="115888"/>
            <a:ext cx="764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СХЕМА ПОСТРОЕНИЯ ЛЕГЕНДЫ ТЕКТОНИЧЕСКОЙ КАРТЫ</a:t>
            </a:r>
          </a:p>
        </p:txBody>
      </p:sp>
      <p:sp>
        <p:nvSpPr>
          <p:cNvPr id="19475" name="Line 28"/>
          <p:cNvSpPr>
            <a:spLocks noChangeShapeType="1"/>
          </p:cNvSpPr>
          <p:nvPr/>
        </p:nvSpPr>
        <p:spPr bwMode="auto">
          <a:xfrm flipV="1">
            <a:off x="539750" y="1989138"/>
            <a:ext cx="3603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-92075" y="22050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i="1"/>
              <a:t>Геодинамические</a:t>
            </a:r>
          </a:p>
          <a:p>
            <a:pPr eaLnBrk="1" hangingPunct="1"/>
            <a:r>
              <a:rPr lang="ru-RU" altLang="ru-RU" sz="1200" i="1"/>
              <a:t>обстановки</a:t>
            </a:r>
          </a:p>
        </p:txBody>
      </p:sp>
      <p:sp>
        <p:nvSpPr>
          <p:cNvPr id="19477" name="Line 30"/>
          <p:cNvSpPr>
            <a:spLocks noChangeShapeType="1"/>
          </p:cNvSpPr>
          <p:nvPr/>
        </p:nvSpPr>
        <p:spPr bwMode="auto">
          <a:xfrm flipV="1">
            <a:off x="755650" y="2060575"/>
            <a:ext cx="360363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Text Box 31"/>
          <p:cNvSpPr txBox="1">
            <a:spLocks noChangeArrowheads="1"/>
          </p:cNvSpPr>
          <p:nvPr/>
        </p:nvSpPr>
        <p:spPr bwMode="auto">
          <a:xfrm>
            <a:off x="-107950" y="2781300"/>
            <a:ext cx="1685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i="1"/>
              <a:t>Индекс</a:t>
            </a:r>
          </a:p>
          <a:p>
            <a:pPr algn="ctr" eaLnBrk="1" hangingPunct="1"/>
            <a:r>
              <a:rPr lang="ru-RU" altLang="ru-RU" sz="1200" i="1"/>
              <a:t>геотектонического </a:t>
            </a:r>
          </a:p>
          <a:p>
            <a:pPr algn="ctr" eaLnBrk="1" hangingPunct="1"/>
            <a:r>
              <a:rPr lang="ru-RU" altLang="ru-RU" sz="1200" i="1"/>
              <a:t>этапа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925" y="4445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При наличии на карте нескольких структурно-формационных зон, их образования помещаются параллельно, в соответствии с возрастами комплексов.</a:t>
            </a:r>
          </a:p>
        </p:txBody>
      </p:sp>
      <p:sp>
        <p:nvSpPr>
          <p:cNvPr id="20483" name="Rectangle 24"/>
          <p:cNvSpPr>
            <a:spLocks noChangeArrowheads="1"/>
          </p:cNvSpPr>
          <p:nvPr/>
        </p:nvSpPr>
        <p:spPr bwMode="auto">
          <a:xfrm>
            <a:off x="107950" y="1417638"/>
            <a:ext cx="936625" cy="503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4" name="Rectangle 25"/>
          <p:cNvSpPr>
            <a:spLocks noChangeArrowheads="1"/>
          </p:cNvSpPr>
          <p:nvPr/>
        </p:nvSpPr>
        <p:spPr bwMode="auto">
          <a:xfrm>
            <a:off x="611188" y="3213100"/>
            <a:ext cx="936625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26"/>
          <p:cNvSpPr>
            <a:spLocks noChangeArrowheads="1"/>
          </p:cNvSpPr>
          <p:nvPr/>
        </p:nvSpPr>
        <p:spPr bwMode="auto">
          <a:xfrm>
            <a:off x="107950" y="4652963"/>
            <a:ext cx="936625" cy="503237"/>
          </a:xfrm>
          <a:prstGeom prst="rect">
            <a:avLst/>
          </a:prstGeom>
          <a:solidFill>
            <a:srgbClr val="E998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Rectangle 27"/>
          <p:cNvSpPr>
            <a:spLocks noChangeArrowheads="1"/>
          </p:cNvSpPr>
          <p:nvPr/>
        </p:nvSpPr>
        <p:spPr bwMode="auto">
          <a:xfrm>
            <a:off x="611188" y="3789363"/>
            <a:ext cx="9366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1116013" y="1341438"/>
            <a:ext cx="46085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Раннекаледонский островодужный вулканический комплекс. Дифференцированная базальт-андезитовая формация энсиматической островной дуги (средний-верхний ордовик).</a:t>
            </a:r>
          </a:p>
        </p:txBody>
      </p:sp>
      <p:sp>
        <p:nvSpPr>
          <p:cNvPr id="20488" name="Text Box 29"/>
          <p:cNvSpPr txBox="1">
            <a:spLocks noChangeArrowheads="1"/>
          </p:cNvSpPr>
          <p:nvPr/>
        </p:nvSpPr>
        <p:spPr bwMode="auto">
          <a:xfrm>
            <a:off x="1547813" y="3146425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Нижний этаж.</a:t>
            </a:r>
            <a:r>
              <a:rPr lang="en-US" altLang="ru-RU" sz="1200"/>
              <a:t> </a:t>
            </a:r>
            <a:r>
              <a:rPr lang="ru-RU" altLang="ru-RU" sz="1200"/>
              <a:t>Сероцветная терригенная морская формация нижней молассы (нижний-верхний силур).</a:t>
            </a:r>
          </a:p>
        </p:txBody>
      </p:sp>
      <p:sp>
        <p:nvSpPr>
          <p:cNvPr id="20489" name="Text Box 30"/>
          <p:cNvSpPr txBox="1">
            <a:spLocks noChangeArrowheads="1"/>
          </p:cNvSpPr>
          <p:nvPr/>
        </p:nvSpPr>
        <p:spPr bwMode="auto">
          <a:xfrm>
            <a:off x="1260475" y="2847975"/>
            <a:ext cx="4233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Позднекаледонский орогенный комплекс.</a:t>
            </a:r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1547813" y="3716338"/>
            <a:ext cx="39608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Верхний этаж. Красноцветная песчано-конгломератовая формация верхней молассы (верхний силур).</a:t>
            </a:r>
          </a:p>
        </p:txBody>
      </p:sp>
      <p:sp>
        <p:nvSpPr>
          <p:cNvPr id="20491" name="Text Box 32"/>
          <p:cNvSpPr txBox="1">
            <a:spLocks noChangeArrowheads="1"/>
          </p:cNvSpPr>
          <p:nvPr/>
        </p:nvSpPr>
        <p:spPr bwMode="auto">
          <a:xfrm>
            <a:off x="1116013" y="4700588"/>
            <a:ext cx="799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Раннегерцинский рифтогенный комплекс. Пестроцветная терригенная лагунно-континентальная формация (нижний девон).</a:t>
            </a:r>
          </a:p>
        </p:txBody>
      </p:sp>
      <p:sp>
        <p:nvSpPr>
          <p:cNvPr id="20492" name="Text Box 33"/>
          <p:cNvSpPr txBox="1">
            <a:spLocks noChangeArrowheads="1"/>
          </p:cNvSpPr>
          <p:nvPr/>
        </p:nvSpPr>
        <p:spPr bwMode="auto">
          <a:xfrm>
            <a:off x="323850" y="1484313"/>
            <a:ext cx="566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vC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sp>
        <p:nvSpPr>
          <p:cNvPr id="20493" name="Text Box 34"/>
          <p:cNvSpPr txBox="1">
            <a:spLocks noChangeArrowheads="1"/>
          </p:cNvSpPr>
          <p:nvPr/>
        </p:nvSpPr>
        <p:spPr bwMode="auto">
          <a:xfrm>
            <a:off x="612775" y="3284538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о</a:t>
            </a:r>
            <a:r>
              <a:rPr lang="en-US" altLang="ru-RU" sz="2000" b="1" baseline="-25000"/>
              <a:t>1</a:t>
            </a:r>
            <a:r>
              <a:rPr lang="en-US" altLang="ru-RU" sz="2000" b="1"/>
              <a:t>C</a:t>
            </a:r>
            <a:r>
              <a:rPr lang="en-US" altLang="ru-RU" sz="2000" b="1" baseline="-25000"/>
              <a:t>2</a:t>
            </a:r>
            <a:r>
              <a:rPr lang="en-US" altLang="ru-RU" sz="2000" b="1" baseline="30000"/>
              <a:t>1</a:t>
            </a:r>
            <a:endParaRPr lang="ru-RU" altLang="ru-RU" sz="2000" b="1" baseline="30000"/>
          </a:p>
        </p:txBody>
      </p:sp>
      <p:sp>
        <p:nvSpPr>
          <p:cNvPr id="20494" name="Text Box 35"/>
          <p:cNvSpPr txBox="1">
            <a:spLocks noChangeArrowheads="1"/>
          </p:cNvSpPr>
          <p:nvPr/>
        </p:nvSpPr>
        <p:spPr bwMode="auto">
          <a:xfrm>
            <a:off x="604838" y="3860800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о</a:t>
            </a:r>
            <a:r>
              <a:rPr lang="en-US" altLang="ru-RU" sz="2000" b="1" baseline="-25000"/>
              <a:t>2</a:t>
            </a:r>
            <a:r>
              <a:rPr lang="en-US" altLang="ru-RU" sz="2000" b="1"/>
              <a:t>C</a:t>
            </a:r>
            <a:r>
              <a:rPr lang="en-US" altLang="ru-RU" sz="2000" b="1" baseline="-25000"/>
              <a:t>2</a:t>
            </a:r>
            <a:r>
              <a:rPr lang="en-US" altLang="ru-RU" sz="2000" b="1" baseline="30000"/>
              <a:t>2</a:t>
            </a:r>
            <a:endParaRPr lang="ru-RU" altLang="ru-RU" sz="2000" b="1" baseline="30000"/>
          </a:p>
        </p:txBody>
      </p:sp>
      <p:sp>
        <p:nvSpPr>
          <p:cNvPr id="20495" name="Text Box 36"/>
          <p:cNvSpPr txBox="1">
            <a:spLocks noChangeArrowheads="1"/>
          </p:cNvSpPr>
          <p:nvPr/>
        </p:nvSpPr>
        <p:spPr bwMode="auto">
          <a:xfrm>
            <a:off x="323850" y="46878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r</a:t>
            </a:r>
            <a:r>
              <a:rPr lang="ru-RU" altLang="ru-RU" sz="2000" b="1"/>
              <a:t>Н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sp>
        <p:nvSpPr>
          <p:cNvPr id="20496" name="Rectangle 38"/>
          <p:cNvSpPr>
            <a:spLocks noChangeArrowheads="1"/>
          </p:cNvSpPr>
          <p:nvPr/>
        </p:nvSpPr>
        <p:spPr bwMode="auto">
          <a:xfrm>
            <a:off x="1116013" y="2133600"/>
            <a:ext cx="936625" cy="503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7" name="Rectangle 39"/>
          <p:cNvSpPr>
            <a:spLocks noChangeArrowheads="1"/>
          </p:cNvSpPr>
          <p:nvPr/>
        </p:nvSpPr>
        <p:spPr bwMode="auto">
          <a:xfrm>
            <a:off x="1116013" y="5368925"/>
            <a:ext cx="936625" cy="503238"/>
          </a:xfrm>
          <a:prstGeom prst="rect">
            <a:avLst/>
          </a:prstGeom>
          <a:solidFill>
            <a:srgbClr val="E9980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8" name="Text Box 40"/>
          <p:cNvSpPr txBox="1">
            <a:spLocks noChangeArrowheads="1"/>
          </p:cNvSpPr>
          <p:nvPr/>
        </p:nvSpPr>
        <p:spPr bwMode="auto">
          <a:xfrm>
            <a:off x="2052638" y="2133600"/>
            <a:ext cx="35988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Штоки диоритов и гранодиоритов (</a:t>
            </a:r>
            <a:r>
              <a:rPr lang="el-GR" altLang="ru-RU" sz="1200"/>
              <a:t>γδ</a:t>
            </a:r>
            <a:r>
              <a:rPr lang="ru-RU" altLang="ru-RU" sz="1200"/>
              <a:t>), размером до 6х10 км, северо-западного удлинения. </a:t>
            </a:r>
          </a:p>
        </p:txBody>
      </p:sp>
      <p:sp>
        <p:nvSpPr>
          <p:cNvPr id="20499" name="Text Box 41"/>
          <p:cNvSpPr txBox="1">
            <a:spLocks noChangeArrowheads="1"/>
          </p:cNvSpPr>
          <p:nvPr/>
        </p:nvSpPr>
        <p:spPr bwMode="auto">
          <a:xfrm>
            <a:off x="2052638" y="5459413"/>
            <a:ext cx="6840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Субвулканические долериты, силлы и дайки широтного простирания.</a:t>
            </a:r>
          </a:p>
        </p:txBody>
      </p:sp>
      <p:sp>
        <p:nvSpPr>
          <p:cNvPr id="20500" name="Text Box 42"/>
          <p:cNvSpPr txBox="1">
            <a:spLocks noChangeArrowheads="1"/>
          </p:cNvSpPr>
          <p:nvPr/>
        </p:nvSpPr>
        <p:spPr bwMode="auto">
          <a:xfrm>
            <a:off x="1260475" y="2200275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b="1"/>
              <a:t>δ</a:t>
            </a:r>
            <a:r>
              <a:rPr lang="en-US" altLang="ru-RU" sz="2000" b="1"/>
              <a:t>C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sp>
        <p:nvSpPr>
          <p:cNvPr id="20501" name="Text Box 43"/>
          <p:cNvSpPr txBox="1">
            <a:spLocks noChangeArrowheads="1"/>
          </p:cNvSpPr>
          <p:nvPr/>
        </p:nvSpPr>
        <p:spPr bwMode="auto">
          <a:xfrm>
            <a:off x="1287463" y="5440363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b="1"/>
              <a:t>β</a:t>
            </a:r>
            <a:r>
              <a:rPr lang="ru-RU" altLang="ru-RU" sz="2000" b="1"/>
              <a:t>Н</a:t>
            </a:r>
            <a:r>
              <a:rPr lang="en-US" altLang="ru-RU" sz="800" b="1"/>
              <a:t>1</a:t>
            </a:r>
            <a:endParaRPr lang="ru-RU" altLang="ru-RU" sz="800" b="1"/>
          </a:p>
        </p:txBody>
      </p:sp>
      <p:sp>
        <p:nvSpPr>
          <p:cNvPr id="20502" name="Rectangle 44"/>
          <p:cNvSpPr>
            <a:spLocks noChangeArrowheads="1"/>
          </p:cNvSpPr>
          <p:nvPr/>
        </p:nvSpPr>
        <p:spPr bwMode="auto">
          <a:xfrm>
            <a:off x="5651500" y="1557338"/>
            <a:ext cx="936625" cy="50323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3" name="Text Box 45"/>
          <p:cNvSpPr txBox="1">
            <a:spLocks noChangeArrowheads="1"/>
          </p:cNvSpPr>
          <p:nvPr/>
        </p:nvSpPr>
        <p:spPr bwMode="auto">
          <a:xfrm>
            <a:off x="5795963" y="1628775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baC</a:t>
            </a:r>
            <a:r>
              <a:rPr lang="en-US" altLang="ru-RU" sz="800" b="1"/>
              <a:t>1</a:t>
            </a:r>
            <a:endParaRPr lang="ru-RU" altLang="ru-RU" sz="1000" b="1" baseline="32000"/>
          </a:p>
        </p:txBody>
      </p:sp>
      <p:sp>
        <p:nvSpPr>
          <p:cNvPr id="20504" name="Text Box 46"/>
          <p:cNvSpPr txBox="1">
            <a:spLocks noChangeArrowheads="1"/>
          </p:cNvSpPr>
          <p:nvPr/>
        </p:nvSpPr>
        <p:spPr bwMode="auto">
          <a:xfrm>
            <a:off x="1403350" y="981075"/>
            <a:ext cx="249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ЗЕЛЕНОДОЛЬСКАЯ ЗОНА</a:t>
            </a:r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6229350" y="981075"/>
            <a:ext cx="2014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ПРИМОРСКАЯ ЗОНА</a:t>
            </a:r>
          </a:p>
        </p:txBody>
      </p:sp>
      <p:sp>
        <p:nvSpPr>
          <p:cNvPr id="20506" name="Text Box 50"/>
          <p:cNvSpPr txBox="1">
            <a:spLocks noChangeArrowheads="1"/>
          </p:cNvSpPr>
          <p:nvPr/>
        </p:nvSpPr>
        <p:spPr bwMode="auto">
          <a:xfrm>
            <a:off x="6588125" y="1341438"/>
            <a:ext cx="4608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Раннекаледонский комплекс</a:t>
            </a:r>
          </a:p>
          <a:p>
            <a:pPr eaLnBrk="1" hangingPunct="1"/>
            <a:r>
              <a:rPr lang="ru-RU" altLang="ru-RU" sz="1200"/>
              <a:t>окраинного моря. Глубоководная</a:t>
            </a:r>
          </a:p>
          <a:p>
            <a:pPr eaLnBrk="1" hangingPunct="1"/>
            <a:r>
              <a:rPr lang="ru-RU" altLang="ru-RU" sz="1200"/>
              <a:t>черносланцевая формация</a:t>
            </a:r>
          </a:p>
          <a:p>
            <a:pPr eaLnBrk="1" hangingPunct="1"/>
            <a:r>
              <a:rPr lang="ru-RU" altLang="ru-RU" sz="1200"/>
              <a:t> (верхний ордовик).</a:t>
            </a:r>
          </a:p>
        </p:txBody>
      </p:sp>
      <p:sp>
        <p:nvSpPr>
          <p:cNvPr id="20507" name="Text Box 51"/>
          <p:cNvSpPr txBox="1">
            <a:spLocks noChangeArrowheads="1"/>
          </p:cNvSpPr>
          <p:nvPr/>
        </p:nvSpPr>
        <p:spPr bwMode="auto">
          <a:xfrm>
            <a:off x="684213" y="1484313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/>
              <a:t>Z</a:t>
            </a:r>
            <a:endParaRPr lang="ru-RU" altLang="ru-RU" sz="1000" b="1"/>
          </a:p>
        </p:txBody>
      </p:sp>
      <p:sp>
        <p:nvSpPr>
          <p:cNvPr id="20508" name="Text Box 52"/>
          <p:cNvSpPr txBox="1">
            <a:spLocks noChangeArrowheads="1"/>
          </p:cNvSpPr>
          <p:nvPr/>
        </p:nvSpPr>
        <p:spPr bwMode="auto">
          <a:xfrm>
            <a:off x="1573213" y="220503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/>
              <a:t>Z</a:t>
            </a:r>
            <a:endParaRPr lang="ru-RU" altLang="ru-RU" sz="1000" b="1"/>
          </a:p>
        </p:txBody>
      </p:sp>
      <p:sp>
        <p:nvSpPr>
          <p:cNvPr id="20509" name="Text Box 53"/>
          <p:cNvSpPr txBox="1">
            <a:spLocks noChangeArrowheads="1"/>
          </p:cNvSpPr>
          <p:nvPr/>
        </p:nvSpPr>
        <p:spPr bwMode="auto">
          <a:xfrm>
            <a:off x="1284288" y="3284538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/>
              <a:t>Z</a:t>
            </a:r>
            <a:endParaRPr lang="ru-RU" altLang="ru-RU" sz="1000" b="1"/>
          </a:p>
        </p:txBody>
      </p:sp>
      <p:sp>
        <p:nvSpPr>
          <p:cNvPr id="20510" name="Text Box 54"/>
          <p:cNvSpPr txBox="1">
            <a:spLocks noChangeArrowheads="1"/>
          </p:cNvSpPr>
          <p:nvPr/>
        </p:nvSpPr>
        <p:spPr bwMode="auto">
          <a:xfrm>
            <a:off x="1285875" y="3860800"/>
            <a:ext cx="261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/>
              <a:t>Z</a:t>
            </a:r>
            <a:endParaRPr lang="ru-RU" altLang="ru-RU" sz="1000" b="1"/>
          </a:p>
        </p:txBody>
      </p:sp>
      <p:sp>
        <p:nvSpPr>
          <p:cNvPr id="20511" name="Text Box 58"/>
          <p:cNvSpPr txBox="1">
            <a:spLocks noChangeArrowheads="1"/>
          </p:cNvSpPr>
          <p:nvPr/>
        </p:nvSpPr>
        <p:spPr bwMode="auto">
          <a:xfrm>
            <a:off x="6299200" y="1628775"/>
            <a:ext cx="26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/>
              <a:t>P</a:t>
            </a:r>
            <a:endParaRPr lang="ru-RU" altLang="ru-RU" sz="1000" b="1"/>
          </a:p>
        </p:txBody>
      </p:sp>
      <p:sp>
        <p:nvSpPr>
          <p:cNvPr id="20512" name="Line 59"/>
          <p:cNvSpPr>
            <a:spLocks noChangeShapeType="1"/>
          </p:cNvSpPr>
          <p:nvPr/>
        </p:nvSpPr>
        <p:spPr bwMode="auto">
          <a:xfrm>
            <a:off x="755650" y="1125538"/>
            <a:ext cx="730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3" name="Text Box 60"/>
          <p:cNvSpPr txBox="1">
            <a:spLocks noChangeArrowheads="1"/>
          </p:cNvSpPr>
          <p:nvPr/>
        </p:nvSpPr>
        <p:spPr bwMode="auto">
          <a:xfrm>
            <a:off x="160338" y="69215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i="1"/>
              <a:t>Обозначение </a:t>
            </a:r>
          </a:p>
          <a:p>
            <a:pPr algn="ctr" eaLnBrk="1" hangingPunct="1"/>
            <a:r>
              <a:rPr lang="ru-RU" altLang="ru-RU" sz="1200" i="1"/>
              <a:t>зоны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79388" y="1076325"/>
            <a:ext cx="87328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     </a:t>
            </a:r>
            <a:r>
              <a:rPr lang="ru-RU" altLang="ru-RU" sz="1800" b="1"/>
              <a:t>Формации</a:t>
            </a:r>
            <a:r>
              <a:rPr lang="ru-RU" altLang="ru-RU" sz="1800"/>
              <a:t> — это “естественные комплексы, сообщества или асс. г. п., отдельные части которых...тесно парагенетически связаны друг с другом, как в возрастном (</a:t>
            </a:r>
            <a:r>
              <a:rPr lang="ru-RU" altLang="ru-RU" sz="1800" i="1"/>
              <a:t>переслаивание, последовательность</a:t>
            </a:r>
            <a:r>
              <a:rPr lang="ru-RU" altLang="ru-RU" sz="1800"/>
              <a:t>), так и в пространственном отношении (</a:t>
            </a:r>
            <a:r>
              <a:rPr lang="ru-RU" altLang="ru-RU" sz="1800" i="1"/>
              <a:t>фациальные смены и др.</a:t>
            </a:r>
            <a:r>
              <a:rPr lang="ru-RU" altLang="ru-RU" sz="1800"/>
              <a:t>)(Шатский, 1965).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     </a:t>
            </a:r>
            <a:r>
              <a:rPr lang="ru-RU" altLang="ru-RU" sz="1800" b="1"/>
              <a:t>Формации</a:t>
            </a:r>
            <a:r>
              <a:rPr lang="ru-RU" altLang="ru-RU" sz="1800"/>
              <a:t> - комплекс осадочных пород, парагенетически связанных друг с другом и вследствие этого встречающихся в сходном составе в разные эпохи истории Земли (Страхов, 1965).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     </a:t>
            </a:r>
            <a:r>
              <a:rPr lang="ru-RU" altLang="ru-RU" sz="1800" b="1"/>
              <a:t>Формации</a:t>
            </a:r>
            <a:r>
              <a:rPr lang="ru-RU" altLang="ru-RU" sz="1800"/>
              <a:t> (осадочные ф.) – комплекс осадочных фаций, соответствующий (</a:t>
            </a:r>
            <a:r>
              <a:rPr lang="ru-RU" altLang="ru-RU" sz="1800" i="1"/>
              <a:t>по времени и условиям образования</a:t>
            </a:r>
            <a:r>
              <a:rPr lang="ru-RU" altLang="ru-RU" sz="1800"/>
              <a:t>) определенной стадии геотектонического цикла в определенной геотектонической зоне (Белоусов, 1962).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/>
              <a:t>     </a:t>
            </a:r>
            <a:r>
              <a:rPr lang="ru-RU" altLang="ru-RU" sz="1800" b="1"/>
              <a:t>Формации</a:t>
            </a:r>
            <a:r>
              <a:rPr lang="ru-RU" altLang="ru-RU" sz="1800"/>
              <a:t> – закономерное и естественное сочетание (</a:t>
            </a:r>
            <a:r>
              <a:rPr lang="ru-RU" altLang="ru-RU" sz="1800" i="1"/>
              <a:t>парагенез, комплекс, ассоциация</a:t>
            </a:r>
            <a:r>
              <a:rPr lang="ru-RU" altLang="ru-RU" sz="1800"/>
              <a:t>) определенного набора горных пород — осадочных, вулканогенных, интрузивных, образующихся на определенных стадиях развития основных структурных зон земной коры (Хаин, 1964).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635375" y="4445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35150" y="115888"/>
            <a:ext cx="541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Прочие и вспомогательные обозначения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1775" y="663575"/>
            <a:ext cx="87328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Границы:</a:t>
            </a:r>
          </a:p>
          <a:p>
            <a:pPr eaLnBrk="1" hangingPunct="1"/>
            <a:endParaRPr lang="ru-RU" altLang="ru-RU" sz="1800" b="1"/>
          </a:p>
          <a:p>
            <a:pPr eaLnBrk="1" hangingPunct="1"/>
            <a:r>
              <a:rPr lang="ru-RU" altLang="ru-RU" b="1"/>
              <a:t>комплексов, этажей, подэтажей. </a:t>
            </a:r>
            <a:r>
              <a:rPr lang="ru-RU" altLang="ru-RU"/>
              <a:t>Обычно – простые черные линии разной толщины.</a:t>
            </a:r>
            <a:endParaRPr lang="ru-RU" altLang="ru-RU" b="1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1666875"/>
            <a:ext cx="8732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Структурные линии и отдельные геологические границы. </a:t>
            </a:r>
            <a:r>
              <a:rPr lang="ru-RU" altLang="ru-RU"/>
              <a:t>Обычно – тонкие или пунктирные черные линии, нужные для показа контуров интрузивов, формы структур (складок) в структурных комплексах.</a:t>
            </a:r>
            <a:endParaRPr lang="ru-RU" altLang="ru-RU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2976563"/>
            <a:ext cx="8732838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Разломы:            </a:t>
            </a:r>
            <a:r>
              <a:rPr lang="ru-RU" altLang="ru-RU" i="1">
                <a:solidFill>
                  <a:srgbClr val="FF0000"/>
                </a:solidFill>
              </a:rPr>
              <a:t>в обязательном порядке разобранные по морфологии и возрастам</a:t>
            </a:r>
            <a:endParaRPr lang="ru-RU" altLang="ru-RU" sz="1800" b="1" i="1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/>
              <a:t>                   </a:t>
            </a:r>
            <a:endParaRPr lang="ru-RU" altLang="ru-RU" sz="1800" b="1"/>
          </a:p>
          <a:p>
            <a:pPr eaLnBrk="1" hangingPunct="1"/>
            <a:r>
              <a:rPr lang="ru-RU" altLang="ru-RU" b="1"/>
              <a:t>Главные и второстепенные; </a:t>
            </a:r>
            <a:r>
              <a:rPr lang="ru-RU" altLang="ru-RU"/>
              <a:t>покровы, надвиги, взбросы, сбросы, сдвиги, с указанием возраста и смещений (в км, если можно установить).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V="1">
            <a:off x="323850" y="50133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827088" y="4857750"/>
            <a:ext cx="287337" cy="2889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7088" y="48577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Н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468313" y="5002213"/>
            <a:ext cx="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1095375" y="4759325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FF0000"/>
                </a:solidFill>
              </a:rPr>
              <a:t>+0,4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360363" y="5045075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 flipV="1">
            <a:off x="323850" y="557688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95288" y="5360988"/>
            <a:ext cx="506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FF0000"/>
                </a:solidFill>
              </a:rPr>
              <a:t>L</a:t>
            </a:r>
            <a:r>
              <a:rPr lang="ru-RU" altLang="ru-RU" sz="1000" b="1">
                <a:solidFill>
                  <a:srgbClr val="FF0000"/>
                </a:solidFill>
              </a:rPr>
              <a:t>  1,5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900113" y="5548313"/>
            <a:ext cx="595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FF0000"/>
                </a:solidFill>
              </a:rPr>
              <a:t>А  +0,2</a:t>
            </a:r>
          </a:p>
        </p:txBody>
      </p:sp>
      <p:sp>
        <p:nvSpPr>
          <p:cNvPr id="21519" name="Freeform 18"/>
          <p:cNvSpPr>
            <a:spLocks/>
          </p:cNvSpPr>
          <p:nvPr/>
        </p:nvSpPr>
        <p:spPr bwMode="auto">
          <a:xfrm>
            <a:off x="900113" y="5434013"/>
            <a:ext cx="431800" cy="71437"/>
          </a:xfrm>
          <a:custGeom>
            <a:avLst/>
            <a:gdLst>
              <a:gd name="T0" fmla="*/ 287338 w 544"/>
              <a:gd name="T1" fmla="*/ 0 h 91"/>
              <a:gd name="T2" fmla="*/ 431800 w 544"/>
              <a:gd name="T3" fmla="*/ 71437 h 91"/>
              <a:gd name="T4" fmla="*/ 0 w 544"/>
              <a:gd name="T5" fmla="*/ 71437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91">
                <a:moveTo>
                  <a:pt x="362" y="0"/>
                </a:moveTo>
                <a:lnTo>
                  <a:pt x="544" y="91"/>
                </a:lnTo>
                <a:lnTo>
                  <a:pt x="0" y="9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1692275" y="5432425"/>
            <a:ext cx="7200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Правый сдвиг (</a:t>
            </a:r>
            <a:r>
              <a:rPr lang="ru-RU" altLang="ru-RU" sz="1400" i="1"/>
              <a:t>ларамийского этапа</a:t>
            </a:r>
            <a:r>
              <a:rPr lang="ru-RU" altLang="ru-RU" sz="1400"/>
              <a:t>); альпийские вертикальные смещения (</a:t>
            </a:r>
            <a:r>
              <a:rPr lang="ru-RU" altLang="ru-RU" sz="1400" i="1"/>
              <a:t>полихронный разлом</a:t>
            </a:r>
            <a:r>
              <a:rPr lang="ru-RU" altLang="ru-RU" sz="1400"/>
              <a:t>)</a:t>
            </a:r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>
            <a:off x="1692275" y="4784725"/>
            <a:ext cx="7200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Сбросы, с указанием возраста (</a:t>
            </a:r>
            <a:r>
              <a:rPr lang="ru-RU" altLang="ru-RU" sz="1400" i="1"/>
              <a:t>герцинский</a:t>
            </a:r>
            <a:r>
              <a:rPr lang="ru-RU" altLang="ru-RU" sz="1400"/>
              <a:t>) и амплитуды смещения (</a:t>
            </a:r>
            <a:r>
              <a:rPr lang="ru-RU" altLang="ru-RU" sz="1400" i="1"/>
              <a:t>южное крыло опущено</a:t>
            </a:r>
            <a:r>
              <a:rPr lang="ru-RU" altLang="ru-RU" sz="1400"/>
              <a:t>)</a:t>
            </a:r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 flipV="1">
            <a:off x="323850" y="4438650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Oval 22"/>
          <p:cNvSpPr>
            <a:spLocks noChangeArrowheads="1"/>
          </p:cNvSpPr>
          <p:nvPr/>
        </p:nvSpPr>
        <p:spPr bwMode="auto">
          <a:xfrm>
            <a:off x="827088" y="4294188"/>
            <a:ext cx="287337" cy="2889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827088" y="42941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С</a:t>
            </a: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1692275" y="4294188"/>
            <a:ext cx="720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Главный разлом (</a:t>
            </a:r>
            <a:r>
              <a:rPr lang="ru-RU" altLang="ru-RU" sz="1400" i="1"/>
              <a:t>каледонского этапа</a:t>
            </a:r>
            <a:r>
              <a:rPr lang="ru-RU" altLang="ru-RU" sz="1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1775" y="115888"/>
            <a:ext cx="873283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Элементы (складчатой) структуры:</a:t>
            </a:r>
          </a:p>
          <a:p>
            <a:pPr eaLnBrk="1" hangingPunct="1"/>
            <a:endParaRPr lang="ru-RU" altLang="ru-RU" sz="1800" b="1"/>
          </a:p>
          <a:p>
            <a:pPr eaLnBrk="1" hangingPunct="1"/>
            <a:r>
              <a:rPr lang="ru-RU" altLang="ru-RU" b="1"/>
              <a:t>Оси складок: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                                       </a:t>
            </a:r>
            <a:r>
              <a:rPr lang="ru-RU" altLang="ru-RU"/>
              <a:t>синклиналей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                                  антиклиналей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Условные структурные линии</a:t>
            </a:r>
            <a:r>
              <a:rPr lang="ru-RU" altLang="ru-RU"/>
              <a:t>    - </a:t>
            </a:r>
            <a:r>
              <a:rPr lang="ru-RU" altLang="ru-RU" sz="1400" i="1"/>
              <a:t>выборочно показанные геологические границы, для показа </a:t>
            </a:r>
          </a:p>
          <a:p>
            <a:pPr eaLnBrk="1" hangingPunct="1"/>
            <a:r>
              <a:rPr lang="ru-RU" altLang="ru-RU" sz="1400" i="1"/>
              <a:t>                                                                     морфологии складок, типов несогласий, простираний слоев</a:t>
            </a:r>
          </a:p>
          <a:p>
            <a:pPr eaLnBrk="1" hangingPunct="1"/>
            <a:endParaRPr lang="ru-RU" altLang="ru-RU" sz="1400" i="1"/>
          </a:p>
          <a:p>
            <a:pPr eaLnBrk="1" hangingPunct="1"/>
            <a:endParaRPr lang="ru-RU" altLang="ru-RU" sz="1400" i="1"/>
          </a:p>
          <a:p>
            <a:pPr eaLnBrk="1" hangingPunct="1"/>
            <a:r>
              <a:rPr lang="ru-RU" altLang="ru-RU" b="1"/>
              <a:t>Стратоизогипсы</a:t>
            </a:r>
            <a:r>
              <a:rPr lang="en-US" altLang="ru-RU" b="1"/>
              <a:t> </a:t>
            </a:r>
            <a:r>
              <a:rPr lang="ru-RU" altLang="ru-RU" b="1"/>
              <a:t>                 </a:t>
            </a:r>
            <a:r>
              <a:rPr lang="en-US" altLang="ru-RU" sz="1400"/>
              <a:t>–</a:t>
            </a:r>
            <a:r>
              <a:rPr lang="ru-RU" altLang="ru-RU" sz="1400"/>
              <a:t> по одной или нескольким поверхностям – при необходимости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Зоны развития мелких складок   </a:t>
            </a:r>
            <a:r>
              <a:rPr lang="ru-RU" altLang="ru-RU"/>
              <a:t>– </a:t>
            </a:r>
            <a:r>
              <a:rPr lang="ru-RU" altLang="ru-RU" sz="1400" i="1"/>
              <a:t>например, при дисгармоничной складчатости</a:t>
            </a:r>
          </a:p>
          <a:p>
            <a:pPr eaLnBrk="1" hangingPunct="1"/>
            <a:endParaRPr lang="ru-RU" altLang="ru-RU" sz="1400" i="1"/>
          </a:p>
          <a:p>
            <a:pPr eaLnBrk="1" hangingPunct="1"/>
            <a:endParaRPr lang="ru-RU" altLang="ru-RU" i="1"/>
          </a:p>
          <a:p>
            <a:pPr eaLnBrk="1" hangingPunct="1"/>
            <a:endParaRPr lang="ru-RU" altLang="ru-RU" i="1"/>
          </a:p>
          <a:p>
            <a:pPr eaLnBrk="1" hangingPunct="1"/>
            <a:r>
              <a:rPr lang="ru-RU" altLang="ru-RU" b="1"/>
              <a:t>Элементы залегания:</a:t>
            </a:r>
          </a:p>
          <a:p>
            <a:pPr eaLnBrk="1" hangingPunct="1"/>
            <a:r>
              <a:rPr lang="ru-RU" altLang="ru-RU"/>
              <a:t>                                       слоев</a:t>
            </a:r>
          </a:p>
          <a:p>
            <a:pPr eaLnBrk="1" hangingPunct="1"/>
            <a:r>
              <a:rPr lang="ru-RU" altLang="ru-RU"/>
              <a:t>                                       первичных плоскостных и</a:t>
            </a:r>
          </a:p>
          <a:p>
            <a:pPr eaLnBrk="1" hangingPunct="1"/>
            <a:r>
              <a:rPr lang="ru-RU" altLang="ru-RU"/>
              <a:t>                                       линейных текстур                                                                как</a:t>
            </a:r>
          </a:p>
          <a:p>
            <a:pPr eaLnBrk="1" hangingPunct="1"/>
            <a:r>
              <a:rPr lang="ru-RU" altLang="ru-RU"/>
              <a:t>                                       сланцеватости, метаморфической полосчатости и          обычно</a:t>
            </a:r>
          </a:p>
          <a:p>
            <a:pPr eaLnBrk="1" hangingPunct="1"/>
            <a:r>
              <a:rPr lang="ru-RU" altLang="ru-RU"/>
              <a:t>                                       линейности</a:t>
            </a:r>
          </a:p>
          <a:p>
            <a:pPr eaLnBrk="1" hangingPunct="1"/>
            <a:r>
              <a:rPr lang="ru-RU" altLang="ru-RU"/>
              <a:t>                                       кливажа и др.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И другие структуры и элементы, по необходимости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39750" y="180181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403350" y="16573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39750" y="13684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124075" y="13684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 flipV="1">
            <a:off x="539750" y="136842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1403350" y="1368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1403350" y="12255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Freeform 14"/>
          <p:cNvSpPr>
            <a:spLocks/>
          </p:cNvSpPr>
          <p:nvPr/>
        </p:nvSpPr>
        <p:spPr bwMode="auto">
          <a:xfrm>
            <a:off x="4067175" y="1296988"/>
            <a:ext cx="1657350" cy="71437"/>
          </a:xfrm>
          <a:custGeom>
            <a:avLst/>
            <a:gdLst>
              <a:gd name="T0" fmla="*/ 0 w 1044"/>
              <a:gd name="T1" fmla="*/ 35326 h 91"/>
              <a:gd name="T2" fmla="*/ 649288 w 1044"/>
              <a:gd name="T3" fmla="*/ 0 h 91"/>
              <a:gd name="T4" fmla="*/ 1009650 w 1044"/>
              <a:gd name="T5" fmla="*/ 0 h 91"/>
              <a:gd name="T6" fmla="*/ 1657350 w 1044"/>
              <a:gd name="T7" fmla="*/ 35326 h 91"/>
              <a:gd name="T8" fmla="*/ 1081088 w 1044"/>
              <a:gd name="T9" fmla="*/ 71437 h 91"/>
              <a:gd name="T10" fmla="*/ 649288 w 1044"/>
              <a:gd name="T11" fmla="*/ 71437 h 91"/>
              <a:gd name="T12" fmla="*/ 0 w 1044"/>
              <a:gd name="T13" fmla="*/ 35326 h 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4" h="91">
                <a:moveTo>
                  <a:pt x="0" y="45"/>
                </a:moveTo>
                <a:lnTo>
                  <a:pt x="409" y="0"/>
                </a:lnTo>
                <a:lnTo>
                  <a:pt x="636" y="0"/>
                </a:lnTo>
                <a:lnTo>
                  <a:pt x="1044" y="45"/>
                </a:lnTo>
                <a:lnTo>
                  <a:pt x="681" y="91"/>
                </a:lnTo>
                <a:lnTo>
                  <a:pt x="409" y="91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Freeform 15"/>
          <p:cNvSpPr>
            <a:spLocks/>
          </p:cNvSpPr>
          <p:nvPr/>
        </p:nvSpPr>
        <p:spPr bwMode="auto">
          <a:xfrm>
            <a:off x="4067175" y="1801813"/>
            <a:ext cx="1657350" cy="71437"/>
          </a:xfrm>
          <a:custGeom>
            <a:avLst/>
            <a:gdLst>
              <a:gd name="T0" fmla="*/ 0 w 1044"/>
              <a:gd name="T1" fmla="*/ 35326 h 91"/>
              <a:gd name="T2" fmla="*/ 649288 w 1044"/>
              <a:gd name="T3" fmla="*/ 0 h 91"/>
              <a:gd name="T4" fmla="*/ 1009650 w 1044"/>
              <a:gd name="T5" fmla="*/ 0 h 91"/>
              <a:gd name="T6" fmla="*/ 1657350 w 1044"/>
              <a:gd name="T7" fmla="*/ 35326 h 91"/>
              <a:gd name="T8" fmla="*/ 1081088 w 1044"/>
              <a:gd name="T9" fmla="*/ 71437 h 91"/>
              <a:gd name="T10" fmla="*/ 649288 w 1044"/>
              <a:gd name="T11" fmla="*/ 71437 h 91"/>
              <a:gd name="T12" fmla="*/ 0 w 1044"/>
              <a:gd name="T13" fmla="*/ 35326 h 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4" h="91">
                <a:moveTo>
                  <a:pt x="0" y="45"/>
                </a:moveTo>
                <a:lnTo>
                  <a:pt x="409" y="0"/>
                </a:lnTo>
                <a:lnTo>
                  <a:pt x="636" y="0"/>
                </a:lnTo>
                <a:lnTo>
                  <a:pt x="1044" y="45"/>
                </a:lnTo>
                <a:lnTo>
                  <a:pt x="681" y="91"/>
                </a:lnTo>
                <a:lnTo>
                  <a:pt x="409" y="91"/>
                </a:lnTo>
                <a:lnTo>
                  <a:pt x="0" y="4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7667625" y="4681538"/>
            <a:ext cx="144463" cy="1511300"/>
          </a:xfrm>
          <a:custGeom>
            <a:avLst/>
            <a:gdLst>
              <a:gd name="T0" fmla="*/ 0 w 227"/>
              <a:gd name="T1" fmla="*/ 0 h 1315"/>
              <a:gd name="T2" fmla="*/ 57912 w 227"/>
              <a:gd name="T3" fmla="*/ 0 h 1315"/>
              <a:gd name="T4" fmla="*/ 86551 w 227"/>
              <a:gd name="T5" fmla="*/ 51717 h 1315"/>
              <a:gd name="T6" fmla="*/ 86551 w 227"/>
              <a:gd name="T7" fmla="*/ 573490 h 1315"/>
              <a:gd name="T8" fmla="*/ 115825 w 227"/>
              <a:gd name="T9" fmla="*/ 678074 h 1315"/>
              <a:gd name="T10" fmla="*/ 144463 w 227"/>
              <a:gd name="T11" fmla="*/ 729791 h 1315"/>
              <a:gd name="T12" fmla="*/ 115825 w 227"/>
              <a:gd name="T13" fmla="*/ 781509 h 1315"/>
              <a:gd name="T14" fmla="*/ 86551 w 227"/>
              <a:gd name="T15" fmla="*/ 886093 h 1315"/>
              <a:gd name="T16" fmla="*/ 86551 w 227"/>
              <a:gd name="T17" fmla="*/ 1407865 h 1315"/>
              <a:gd name="T18" fmla="*/ 57912 w 227"/>
              <a:gd name="T19" fmla="*/ 1511300 h 1315"/>
              <a:gd name="T20" fmla="*/ 28638 w 227"/>
              <a:gd name="T21" fmla="*/ 1511300 h 1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7" h="1315">
                <a:moveTo>
                  <a:pt x="0" y="0"/>
                </a:moveTo>
                <a:lnTo>
                  <a:pt x="91" y="0"/>
                </a:lnTo>
                <a:lnTo>
                  <a:pt x="136" y="45"/>
                </a:lnTo>
                <a:lnTo>
                  <a:pt x="136" y="499"/>
                </a:lnTo>
                <a:lnTo>
                  <a:pt x="182" y="590"/>
                </a:lnTo>
                <a:lnTo>
                  <a:pt x="227" y="635"/>
                </a:lnTo>
                <a:lnTo>
                  <a:pt x="182" y="680"/>
                </a:lnTo>
                <a:lnTo>
                  <a:pt x="136" y="771"/>
                </a:lnTo>
                <a:lnTo>
                  <a:pt x="136" y="1225"/>
                </a:lnTo>
                <a:lnTo>
                  <a:pt x="91" y="1315"/>
                </a:lnTo>
                <a:lnTo>
                  <a:pt x="45" y="13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541" name="Group 24"/>
          <p:cNvGrpSpPr>
            <a:grpSpLocks/>
          </p:cNvGrpSpPr>
          <p:nvPr/>
        </p:nvGrpSpPr>
        <p:grpSpPr bwMode="auto">
          <a:xfrm>
            <a:off x="900113" y="3889375"/>
            <a:ext cx="2520950" cy="387350"/>
            <a:chOff x="3197" y="192"/>
            <a:chExt cx="1588" cy="244"/>
          </a:xfrm>
        </p:grpSpPr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3230" y="192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  </a:t>
              </a:r>
              <a:endParaRPr lang="ru-RU" altLang="ru-RU"/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3198" y="210"/>
              <a:ext cx="12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>
              <a:off x="3470" y="436"/>
              <a:ext cx="12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20"/>
            <p:cNvSpPr>
              <a:spLocks/>
            </p:cNvSpPr>
            <p:nvPr/>
          </p:nvSpPr>
          <p:spPr bwMode="auto">
            <a:xfrm>
              <a:off x="3197" y="255"/>
              <a:ext cx="590" cy="45"/>
            </a:xfrm>
            <a:custGeom>
              <a:avLst/>
              <a:gdLst>
                <a:gd name="T0" fmla="*/ 0 w 1044"/>
                <a:gd name="T1" fmla="*/ 22 h 91"/>
                <a:gd name="T2" fmla="*/ 231 w 1044"/>
                <a:gd name="T3" fmla="*/ 0 h 91"/>
                <a:gd name="T4" fmla="*/ 359 w 1044"/>
                <a:gd name="T5" fmla="*/ 0 h 91"/>
                <a:gd name="T6" fmla="*/ 590 w 1044"/>
                <a:gd name="T7" fmla="*/ 22 h 91"/>
                <a:gd name="T8" fmla="*/ 385 w 1044"/>
                <a:gd name="T9" fmla="*/ 45 h 91"/>
                <a:gd name="T10" fmla="*/ 231 w 1044"/>
                <a:gd name="T11" fmla="*/ 45 h 91"/>
                <a:gd name="T12" fmla="*/ 0 w 1044"/>
                <a:gd name="T13" fmla="*/ 2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4" h="91">
                  <a:moveTo>
                    <a:pt x="0" y="45"/>
                  </a:moveTo>
                  <a:lnTo>
                    <a:pt x="409" y="0"/>
                  </a:lnTo>
                  <a:lnTo>
                    <a:pt x="636" y="0"/>
                  </a:lnTo>
                  <a:lnTo>
                    <a:pt x="1044" y="45"/>
                  </a:lnTo>
                  <a:lnTo>
                    <a:pt x="681" y="91"/>
                  </a:lnTo>
                  <a:lnTo>
                    <a:pt x="409" y="9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21"/>
            <p:cNvSpPr>
              <a:spLocks/>
            </p:cNvSpPr>
            <p:nvPr/>
          </p:nvSpPr>
          <p:spPr bwMode="auto">
            <a:xfrm>
              <a:off x="3515" y="346"/>
              <a:ext cx="590" cy="45"/>
            </a:xfrm>
            <a:custGeom>
              <a:avLst/>
              <a:gdLst>
                <a:gd name="T0" fmla="*/ 0 w 1044"/>
                <a:gd name="T1" fmla="*/ 22 h 91"/>
                <a:gd name="T2" fmla="*/ 231 w 1044"/>
                <a:gd name="T3" fmla="*/ 0 h 91"/>
                <a:gd name="T4" fmla="*/ 359 w 1044"/>
                <a:gd name="T5" fmla="*/ 0 h 91"/>
                <a:gd name="T6" fmla="*/ 590 w 1044"/>
                <a:gd name="T7" fmla="*/ 22 h 91"/>
                <a:gd name="T8" fmla="*/ 385 w 1044"/>
                <a:gd name="T9" fmla="*/ 45 h 91"/>
                <a:gd name="T10" fmla="*/ 231 w 1044"/>
                <a:gd name="T11" fmla="*/ 45 h 91"/>
                <a:gd name="T12" fmla="*/ 0 w 1044"/>
                <a:gd name="T13" fmla="*/ 2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4" h="91">
                  <a:moveTo>
                    <a:pt x="0" y="45"/>
                  </a:moveTo>
                  <a:lnTo>
                    <a:pt x="409" y="0"/>
                  </a:lnTo>
                  <a:lnTo>
                    <a:pt x="636" y="0"/>
                  </a:lnTo>
                  <a:lnTo>
                    <a:pt x="1044" y="45"/>
                  </a:lnTo>
                  <a:lnTo>
                    <a:pt x="681" y="91"/>
                  </a:lnTo>
                  <a:lnTo>
                    <a:pt x="409" y="9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22"/>
            <p:cNvSpPr>
              <a:spLocks/>
            </p:cNvSpPr>
            <p:nvPr/>
          </p:nvSpPr>
          <p:spPr bwMode="auto">
            <a:xfrm>
              <a:off x="3878" y="255"/>
              <a:ext cx="590" cy="45"/>
            </a:xfrm>
            <a:custGeom>
              <a:avLst/>
              <a:gdLst>
                <a:gd name="T0" fmla="*/ 0 w 1044"/>
                <a:gd name="T1" fmla="*/ 22 h 91"/>
                <a:gd name="T2" fmla="*/ 231 w 1044"/>
                <a:gd name="T3" fmla="*/ 0 h 91"/>
                <a:gd name="T4" fmla="*/ 359 w 1044"/>
                <a:gd name="T5" fmla="*/ 0 h 91"/>
                <a:gd name="T6" fmla="*/ 590 w 1044"/>
                <a:gd name="T7" fmla="*/ 22 h 91"/>
                <a:gd name="T8" fmla="*/ 385 w 1044"/>
                <a:gd name="T9" fmla="*/ 45 h 91"/>
                <a:gd name="T10" fmla="*/ 231 w 1044"/>
                <a:gd name="T11" fmla="*/ 45 h 91"/>
                <a:gd name="T12" fmla="*/ 0 w 1044"/>
                <a:gd name="T13" fmla="*/ 2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4" h="91">
                  <a:moveTo>
                    <a:pt x="0" y="45"/>
                  </a:moveTo>
                  <a:lnTo>
                    <a:pt x="409" y="0"/>
                  </a:lnTo>
                  <a:lnTo>
                    <a:pt x="636" y="0"/>
                  </a:lnTo>
                  <a:lnTo>
                    <a:pt x="1044" y="45"/>
                  </a:lnTo>
                  <a:lnTo>
                    <a:pt x="681" y="91"/>
                  </a:lnTo>
                  <a:lnTo>
                    <a:pt x="409" y="9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3"/>
            <p:cNvSpPr>
              <a:spLocks/>
            </p:cNvSpPr>
            <p:nvPr/>
          </p:nvSpPr>
          <p:spPr bwMode="auto">
            <a:xfrm>
              <a:off x="4195" y="346"/>
              <a:ext cx="590" cy="45"/>
            </a:xfrm>
            <a:custGeom>
              <a:avLst/>
              <a:gdLst>
                <a:gd name="T0" fmla="*/ 0 w 1044"/>
                <a:gd name="T1" fmla="*/ 22 h 91"/>
                <a:gd name="T2" fmla="*/ 231 w 1044"/>
                <a:gd name="T3" fmla="*/ 0 h 91"/>
                <a:gd name="T4" fmla="*/ 359 w 1044"/>
                <a:gd name="T5" fmla="*/ 0 h 91"/>
                <a:gd name="T6" fmla="*/ 590 w 1044"/>
                <a:gd name="T7" fmla="*/ 22 h 91"/>
                <a:gd name="T8" fmla="*/ 385 w 1044"/>
                <a:gd name="T9" fmla="*/ 45 h 91"/>
                <a:gd name="T10" fmla="*/ 231 w 1044"/>
                <a:gd name="T11" fmla="*/ 45 h 91"/>
                <a:gd name="T12" fmla="*/ 0 w 1044"/>
                <a:gd name="T13" fmla="*/ 2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4" h="91">
                  <a:moveTo>
                    <a:pt x="0" y="45"/>
                  </a:moveTo>
                  <a:lnTo>
                    <a:pt x="409" y="0"/>
                  </a:lnTo>
                  <a:lnTo>
                    <a:pt x="636" y="0"/>
                  </a:lnTo>
                  <a:lnTo>
                    <a:pt x="1044" y="45"/>
                  </a:lnTo>
                  <a:lnTo>
                    <a:pt x="681" y="91"/>
                  </a:lnTo>
                  <a:lnTo>
                    <a:pt x="409" y="9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22238" y="260350"/>
            <a:ext cx="8913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Тектоническая карта или схема - обязательный элемент всех геологических отчетов, в которых имеется глава «Тектоника» (</a:t>
            </a:r>
            <a:r>
              <a:rPr lang="ru-RU" altLang="ru-RU" i="1"/>
              <a:t>к каковой и является главной иллюстрацией</a:t>
            </a:r>
            <a:r>
              <a:rPr lang="ru-RU" altLang="ru-RU" b="1"/>
              <a:t>).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8750" y="1239838"/>
            <a:ext cx="88058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От Вас потребуется комментарий к тектонической карте, в виде объяснительной записки, где требуется описать строение территории и дать краткое изложение истории ее формирования.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Необходимо: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Дать краткую характеристику строению территории.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Описание принципов выделения и строение структурных зон, структурных комплексов (описание складчатой структуры максимально полное), этажей, подэтажей.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Дать краткое изложение истории развития района в Вашем представлении.</a:t>
            </a: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2771775" y="4149725"/>
            <a:ext cx="3355975" cy="1031875"/>
            <a:chOff x="1746" y="2614"/>
            <a:chExt cx="2114" cy="650"/>
          </a:xfrm>
        </p:grpSpPr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2109" y="2614"/>
              <a:ext cx="14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FF0000"/>
                  </a:solidFill>
                </a:rPr>
                <a:t>УСПЕХОВ!</a:t>
              </a:r>
            </a:p>
          </p:txBody>
        </p:sp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1746" y="2976"/>
              <a:ext cx="21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chemeClr val="accent2"/>
                  </a:solidFill>
                </a:rPr>
                <a:t>Спасибо за внимание!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635375" y="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160463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i="1"/>
              <a:t>… формации несут информацию не только о палеогеографических, но и о геотектонических условиях и геотектонической позиции их образования;</a:t>
            </a:r>
          </a:p>
          <a:p>
            <a:pPr eaLnBrk="1" hangingPunct="1"/>
            <a:r>
              <a:rPr lang="ru-RU" altLang="ru-RU" sz="1800" b="1" i="1"/>
              <a:t>и смена формаций в разрезе территории говорит о прохождении ею через разные стадии тектонического развития.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3644900"/>
            <a:ext cx="918051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i="1">
                <a:solidFill>
                  <a:srgbClr val="FF0000"/>
                </a:solidFill>
              </a:rPr>
              <a:t>например:</a:t>
            </a:r>
            <a:r>
              <a:rPr lang="ru-RU" altLang="ru-RU" sz="1800" b="1"/>
              <a:t> </a:t>
            </a:r>
          </a:p>
          <a:p>
            <a:pPr eaLnBrk="1" hangingPunct="1"/>
            <a:r>
              <a:rPr lang="ru-RU" altLang="ru-RU" sz="1800" u="sng"/>
              <a:t>ф. щелочных базальтоидов</a:t>
            </a:r>
            <a:r>
              <a:rPr lang="ru-RU" altLang="ru-RU" sz="1800"/>
              <a:t> – зоны внутриплитной тектонической активизации </a:t>
            </a:r>
          </a:p>
          <a:p>
            <a:pPr eaLnBrk="1" hangingPunct="1"/>
            <a:r>
              <a:rPr lang="ru-RU" altLang="ru-RU" sz="1800"/>
              <a:t>                                                              (в т.ч. в континентальных рифтах);</a:t>
            </a:r>
          </a:p>
          <a:p>
            <a:pPr eaLnBrk="1" hangingPunct="1"/>
            <a:r>
              <a:rPr lang="ru-RU" altLang="ru-RU" sz="1800" u="sng"/>
              <a:t>ф. терригенных турбидитов</a:t>
            </a:r>
            <a:r>
              <a:rPr lang="ru-RU" altLang="ru-RU" sz="1800"/>
              <a:t> – приурочена к нижней части континентального  </a:t>
            </a:r>
          </a:p>
          <a:p>
            <a:pPr eaLnBrk="1" hangingPunct="1"/>
            <a:r>
              <a:rPr lang="ru-RU" altLang="ru-RU" sz="1800"/>
              <a:t>                                                              склона и его подножию (пассивная окраина);</a:t>
            </a:r>
          </a:p>
          <a:p>
            <a:pPr eaLnBrk="1" hangingPunct="1"/>
            <a:r>
              <a:rPr lang="ru-RU" altLang="ru-RU" sz="1800" u="sng"/>
              <a:t>ф. металлоносных илов</a:t>
            </a:r>
            <a:r>
              <a:rPr lang="ru-RU" altLang="ru-RU" sz="1800"/>
              <a:t> – в зоне срединно-океанического хребта;</a:t>
            </a:r>
          </a:p>
          <a:p>
            <a:pPr eaLnBrk="1" hangingPunct="1"/>
            <a:r>
              <a:rPr lang="ru-RU" altLang="ru-RU" sz="1800" u="sng"/>
              <a:t>молассовая ф</a:t>
            </a:r>
            <a:r>
              <a:rPr lang="ru-RU" altLang="ru-RU" sz="1800"/>
              <a:t>. – в краевых прогибах и межгорных впадинах (стадия орогенеза)</a:t>
            </a:r>
          </a:p>
          <a:p>
            <a:pPr eaLnBrk="1" hangingPunct="1"/>
            <a:r>
              <a:rPr lang="ru-RU" altLang="ru-RU" sz="1800"/>
              <a:t>                                                                                                    и т.д.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279558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rgbClr val="FF0000"/>
                </a:solidFill>
              </a:rPr>
              <a:t>Типичные формации, характерные только для определенных геодинамических обстановок, называются индикаторными (</a:t>
            </a:r>
            <a:r>
              <a:rPr lang="ru-RU" altLang="ru-RU" sz="1800" b="1" i="1">
                <a:solidFill>
                  <a:srgbClr val="FF0000"/>
                </a:solidFill>
              </a:rPr>
              <a:t>формации-индикаторы</a:t>
            </a:r>
            <a:r>
              <a:rPr lang="ru-RU" altLang="ru-RU" sz="1800" i="1">
                <a:solidFill>
                  <a:srgbClr val="FF0000"/>
                </a:solidFill>
              </a:rPr>
              <a:t>),</a:t>
            </a:r>
            <a:endParaRPr lang="ru-RU" altLang="ru-RU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41765" r="4012" b="45076"/>
          <a:stretch>
            <a:fillRect/>
          </a:stretch>
        </p:blipFill>
        <p:spPr bwMode="auto">
          <a:xfrm>
            <a:off x="250825" y="1989138"/>
            <a:ext cx="87487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latin typeface="Arial Narrow" panose="020B0606020202030204" pitchFamily="34" charset="0"/>
              </a:rPr>
              <a:t>     </a:t>
            </a:r>
            <a:r>
              <a:rPr lang="ru-RU" altLang="ru-RU" sz="2000" b="1">
                <a:latin typeface="Arial Narrow" panose="020B0606020202030204" pitchFamily="34" charset="0"/>
              </a:rPr>
              <a:t>Геодинамическая обстановка </a:t>
            </a:r>
            <a:r>
              <a:rPr lang="ru-RU" altLang="ru-RU" sz="2000">
                <a:latin typeface="Arial Narrow" panose="020B0606020202030204" pitchFamily="34" charset="0"/>
              </a:rPr>
              <a:t>– зона, обладающая специфическими, отличными от смежных, глубинным строением, тектоническим режимом, условиями формирования осадочных, магматических и метаморфических комплексов (</a:t>
            </a:r>
            <a:r>
              <a:rPr lang="ru-RU" altLang="ru-RU" sz="2000" i="1">
                <a:latin typeface="Arial Narrow" panose="020B0606020202030204" pitchFamily="34" charset="0"/>
              </a:rPr>
              <a:t>формаций</a:t>
            </a:r>
            <a:r>
              <a:rPr lang="ru-RU" altLang="ru-RU" sz="2000">
                <a:latin typeface="Arial Narrow" panose="020B0606020202030204" pitchFamily="34" charset="0"/>
              </a:rPr>
              <a:t>) и связанных с ними полезных ископаемых </a:t>
            </a:r>
            <a:r>
              <a:rPr lang="ru-RU" altLang="ru-RU" sz="1800">
                <a:latin typeface="Arial Narrow" panose="020B0606020202030204" pitchFamily="34" charset="0"/>
              </a:rPr>
              <a:t>[</a:t>
            </a:r>
            <a:r>
              <a:rPr lang="ru-RU" altLang="ru-RU" sz="1800" i="1">
                <a:latin typeface="Arial Narrow" panose="020B0606020202030204" pitchFamily="34" charset="0"/>
              </a:rPr>
              <a:t>словарь с сайта геолого-географического факультета Томского государственного университета, с изменениями</a:t>
            </a:r>
            <a:r>
              <a:rPr lang="ru-RU" altLang="ru-RU" sz="1800">
                <a:latin typeface="Arial Narrow" panose="020B0606020202030204" pitchFamily="34" charset="0"/>
              </a:rPr>
              <a:t>].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35375" y="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58775" y="4581525"/>
            <a:ext cx="8064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Ср.-ок. хребет   ложе океана    глуб.      обстановки               обстановки</a:t>
            </a:r>
          </a:p>
          <a:p>
            <a:pPr eaLnBrk="1" hangingPunct="1"/>
            <a:r>
              <a:rPr lang="ru-RU" altLang="ru-RU" b="1"/>
              <a:t>                                                      желоб    островной                 окраинного</a:t>
            </a:r>
          </a:p>
          <a:p>
            <a:pPr eaLnBrk="1" hangingPunct="1"/>
            <a:r>
              <a:rPr lang="ru-RU" altLang="ru-RU" b="1"/>
              <a:t>                                                                            дуги                          моря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943100" y="3068638"/>
            <a:ext cx="0" cy="16557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>
            <a:off x="3455988" y="3068638"/>
            <a:ext cx="431800" cy="16557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H="1">
            <a:off x="4319588" y="3068638"/>
            <a:ext cx="215900" cy="16557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614988" y="2781300"/>
            <a:ext cx="0" cy="1943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8207375" y="2420938"/>
            <a:ext cx="0" cy="2303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42863" y="5170488"/>
            <a:ext cx="50339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rgbClr val="FF0000"/>
                </a:solidFill>
              </a:rPr>
              <a:t>Продукт геодинамических обстановок – </a:t>
            </a:r>
          </a:p>
          <a:p>
            <a:pPr eaLnBrk="1" hangingPunct="1"/>
            <a:r>
              <a:rPr lang="ru-RU" altLang="ru-RU" sz="1800" b="1" i="1">
                <a:solidFill>
                  <a:srgbClr val="FF0000"/>
                </a:solidFill>
              </a:rPr>
              <a:t>формации</a:t>
            </a:r>
            <a:r>
              <a:rPr lang="ru-RU" altLang="ru-RU" sz="1800" i="1">
                <a:solidFill>
                  <a:srgbClr val="FF0000"/>
                </a:solidFill>
              </a:rPr>
              <a:t> горных пород, формирующиеся в определенных тектонических условиях.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0" y="6092825"/>
            <a:ext cx="9109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 Narrow" panose="020B0606020202030204" pitchFamily="34" charset="0"/>
              </a:rPr>
              <a:t>      Геотектонический режим</a:t>
            </a:r>
            <a:r>
              <a:rPr lang="ru-RU" altLang="ru-RU" sz="2000">
                <a:latin typeface="Arial Narrow" panose="020B0606020202030204" pitchFamily="34" charset="0"/>
              </a:rPr>
              <a:t> – тектонические условия, действующие в конкретной геодинамической обстановке.</a:t>
            </a:r>
            <a:endParaRPr lang="ru-RU" altLang="ru-RU" sz="20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35375" y="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3213" y="476250"/>
            <a:ext cx="85899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Структурно-формационная зона</a:t>
            </a:r>
            <a:r>
              <a:rPr lang="ru-RU" altLang="ru-RU" sz="1800"/>
              <a:t> – зона (</a:t>
            </a:r>
            <a:r>
              <a:rPr lang="ru-RU" altLang="ru-RU" sz="1800" i="1"/>
              <a:t>обычно</a:t>
            </a:r>
            <a:r>
              <a:rPr lang="ru-RU" altLang="ru-RU" sz="1800"/>
              <a:t>) в пределах складчатой </a:t>
            </a:r>
          </a:p>
          <a:p>
            <a:pPr eaLnBrk="1" hangingPunct="1"/>
            <a:r>
              <a:rPr lang="ru-RU" altLang="ru-RU" sz="1800"/>
              <a:t>       области, отличающаяся от соседних чертами строения (</a:t>
            </a:r>
            <a:r>
              <a:rPr lang="ru-RU" altLang="ru-RU" sz="1800" i="1"/>
              <a:t>стратиграфия, </a:t>
            </a:r>
            <a:endParaRPr lang="ru-RU" altLang="ru-RU" sz="1800"/>
          </a:p>
          <a:p>
            <a:pPr eaLnBrk="1" hangingPunct="1"/>
            <a:r>
              <a:rPr lang="ru-RU" altLang="ru-RU" sz="1800"/>
              <a:t>       </a:t>
            </a:r>
            <a:r>
              <a:rPr lang="ru-RU" altLang="ru-RU" sz="1800" i="1"/>
              <a:t>особенности складчатых форм</a:t>
            </a:r>
            <a:r>
              <a:rPr lang="ru-RU" altLang="ru-RU" sz="1800"/>
              <a:t>), осадконакопления (</a:t>
            </a:r>
            <a:r>
              <a:rPr lang="ru-RU" altLang="ru-RU" sz="1800" i="1"/>
              <a:t>набор формаций</a:t>
            </a:r>
            <a:r>
              <a:rPr lang="ru-RU" altLang="ru-RU" sz="1800"/>
              <a:t>),  </a:t>
            </a:r>
          </a:p>
          <a:p>
            <a:pPr eaLnBrk="1" hangingPunct="1"/>
            <a:r>
              <a:rPr lang="ru-RU" altLang="ru-RU" sz="1800"/>
              <a:t>       магматизма, что обусловлено специфическими для истории развития </a:t>
            </a:r>
          </a:p>
          <a:p>
            <a:pPr eaLnBrk="1" hangingPunct="1"/>
            <a:r>
              <a:rPr lang="ru-RU" altLang="ru-RU" sz="1800"/>
              <a:t>       данной зоны тектоническими режимами, физико-географическими </a:t>
            </a:r>
          </a:p>
          <a:p>
            <a:pPr eaLnBrk="1" hangingPunct="1"/>
            <a:r>
              <a:rPr lang="ru-RU" altLang="ru-RU" sz="1800"/>
              <a:t>       условиями и др. факторами.</a:t>
            </a:r>
            <a:endParaRPr lang="ru-RU" altLang="ru-RU" b="1">
              <a:solidFill>
                <a:srgbClr val="FF0000"/>
              </a:solidFill>
            </a:endParaRPr>
          </a:p>
        </p:txBody>
      </p:sp>
      <p:pic>
        <p:nvPicPr>
          <p:cNvPr id="6148" name="Picture 4" descr="str_edu_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060575"/>
            <a:ext cx="46021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44463" y="5589588"/>
            <a:ext cx="44275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Границами между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структурно-формационными зонами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являются крупные разрывные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нарушения, обычно сдвиги или надвиги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250825" y="3213100"/>
            <a:ext cx="4211638" cy="2106613"/>
            <a:chOff x="158" y="2024"/>
            <a:chExt cx="2653" cy="1327"/>
          </a:xfrm>
        </p:grpSpPr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340" y="2024"/>
              <a:ext cx="23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FF0000"/>
                  </a:solidFill>
                </a:rPr>
                <a:t>Т.е., СФЗ – это обычно реликт </a:t>
              </a:r>
            </a:p>
            <a:p>
              <a:pPr eaLnBrk="1" hangingPunct="1"/>
              <a:r>
                <a:rPr lang="ru-RU" altLang="ru-RU" b="1">
                  <a:solidFill>
                    <a:srgbClr val="FF0000"/>
                  </a:solidFill>
                </a:rPr>
                <a:t>геодинамической обстановки</a:t>
              </a:r>
            </a:p>
          </p:txBody>
        </p:sp>
        <p:pic>
          <p:nvPicPr>
            <p:cNvPr id="6152" name="Picture 7" descr="геоьекьлнические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01" t="41765" r="4012" b="45076"/>
            <a:stretch>
              <a:fillRect/>
            </a:stretch>
          </p:blipFill>
          <p:spPr bwMode="auto">
            <a:xfrm>
              <a:off x="158" y="2432"/>
              <a:ext cx="2653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950" y="357188"/>
            <a:ext cx="9036050" cy="64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/>
              <a:t>Комплекс структурно-формационный</a:t>
            </a:r>
            <a:r>
              <a:rPr lang="ru-RU" altLang="ru-RU" sz="1800"/>
              <a:t> – выделяемая в складчатой области   </a:t>
            </a:r>
          </a:p>
          <a:p>
            <a:pPr eaLnBrk="1" hangingPunct="1"/>
            <a:r>
              <a:rPr lang="ru-RU" altLang="ru-RU" sz="1800"/>
              <a:t>      (обычно) группа или ассоциация формаций осадочных или вулканических </a:t>
            </a:r>
          </a:p>
          <a:p>
            <a:pPr eaLnBrk="1" hangingPunct="1"/>
            <a:r>
              <a:rPr lang="ru-RU" altLang="ru-RU" sz="1800"/>
              <a:t>      пород, образующаяся в особых типах геологических структур (структурно-</a:t>
            </a:r>
          </a:p>
          <a:p>
            <a:pPr eaLnBrk="1" hangingPunct="1"/>
            <a:r>
              <a:rPr lang="ru-RU" altLang="ru-RU" sz="1800"/>
              <a:t>      формационных зонах) при определенных тектоническом режиме и </a:t>
            </a:r>
          </a:p>
          <a:p>
            <a:pPr eaLnBrk="1" hangingPunct="1"/>
            <a:r>
              <a:rPr lang="ru-RU" altLang="ru-RU" sz="1800"/>
              <a:t>      специфических физико-географических условиях (Геологический словарь).</a:t>
            </a:r>
          </a:p>
          <a:p>
            <a:pPr eaLnBrk="1" hangingPunct="1"/>
            <a:endParaRPr lang="ru-RU" altLang="ru-RU" sz="1800" i="1"/>
          </a:p>
          <a:p>
            <a:pPr eaLnBrk="1" hangingPunct="1"/>
            <a:r>
              <a:rPr lang="ru-RU" altLang="ru-RU" sz="1800" i="1"/>
              <a:t>Как результат этого – </a:t>
            </a:r>
          </a:p>
          <a:p>
            <a:pPr eaLnBrk="1" hangingPunct="1"/>
            <a:r>
              <a:rPr lang="ru-RU" altLang="ru-RU" sz="1800" i="1"/>
              <a:t>СФК характеризуется </a:t>
            </a:r>
          </a:p>
          <a:p>
            <a:pPr eaLnBrk="1" hangingPunct="1"/>
            <a:r>
              <a:rPr lang="ru-RU" altLang="ru-RU" sz="1800" i="1"/>
              <a:t>индивидуальным составом, </a:t>
            </a:r>
          </a:p>
          <a:p>
            <a:pPr eaLnBrk="1" hangingPunct="1"/>
            <a:r>
              <a:rPr lang="ru-RU" altLang="ru-RU" sz="1800" i="1"/>
              <a:t>особенностями складчатых форм</a:t>
            </a:r>
          </a:p>
          <a:p>
            <a:pPr eaLnBrk="1" hangingPunct="1"/>
            <a:r>
              <a:rPr lang="ru-RU" altLang="ru-RU" sz="1800" i="1"/>
              <a:t>и </a:t>
            </a:r>
            <a:r>
              <a:rPr lang="ru-RU" altLang="ru-RU" sz="1800" i="1" u="sng"/>
              <a:t>образуется в структурно-</a:t>
            </a:r>
          </a:p>
          <a:p>
            <a:pPr eaLnBrk="1" hangingPunct="1"/>
            <a:r>
              <a:rPr lang="ru-RU" altLang="ru-RU" sz="1800" i="1" u="sng"/>
              <a:t>формационной зоне </a:t>
            </a:r>
            <a:r>
              <a:rPr lang="ru-RU" altLang="ru-RU" sz="1800" b="1" i="1" u="sng"/>
              <a:t>на одной из </a:t>
            </a:r>
          </a:p>
          <a:p>
            <a:pPr eaLnBrk="1" hangingPunct="1"/>
            <a:r>
              <a:rPr lang="ru-RU" altLang="ru-RU" sz="1800" b="1" i="1" u="sng"/>
              <a:t>стадий ее геотектонического</a:t>
            </a:r>
          </a:p>
          <a:p>
            <a:pPr eaLnBrk="1" hangingPunct="1"/>
            <a:r>
              <a:rPr lang="ru-RU" altLang="ru-RU" sz="1800" b="1" i="1" u="sng"/>
              <a:t>развития</a:t>
            </a:r>
            <a:r>
              <a:rPr lang="ru-RU" altLang="ru-RU" sz="1800" i="1"/>
              <a:t>.</a:t>
            </a:r>
          </a:p>
          <a:p>
            <a:pPr eaLnBrk="1" hangingPunct="1"/>
            <a:endParaRPr lang="ru-RU" altLang="ru-RU" sz="1800" i="1"/>
          </a:p>
          <a:p>
            <a:pPr eaLnBrk="1" hangingPunct="1"/>
            <a:endParaRPr lang="ru-RU" altLang="ru-RU" sz="1800" i="1"/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А поскольку</a:t>
            </a:r>
            <a:r>
              <a:rPr lang="ru-RU" altLang="ru-RU" i="1"/>
              <a:t> </a:t>
            </a:r>
            <a:r>
              <a:rPr lang="ru-RU" altLang="ru-RU" b="1">
                <a:solidFill>
                  <a:srgbClr val="FF0000"/>
                </a:solidFill>
              </a:rPr>
              <a:t>переход от одной стадии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геотектонического развития к другой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сопровождается тектонической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перестройкой, то структурные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комплексы всегда разделяются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поверхностями резких угловых 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несогласий.</a:t>
            </a:r>
          </a:p>
          <a:p>
            <a:pPr eaLnBrk="1" hangingPunct="1"/>
            <a:endParaRPr lang="ru-RU" altLang="ru-RU" b="1">
              <a:solidFill>
                <a:srgbClr val="FF0000"/>
              </a:solidFill>
            </a:endParaRPr>
          </a:p>
        </p:txBody>
      </p:sp>
      <p:pic>
        <p:nvPicPr>
          <p:cNvPr id="7171" name="Picture 3" descr="str_edu_18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060575"/>
            <a:ext cx="46021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35375" y="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635375" y="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Термины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FF0000"/>
                </a:solidFill>
              </a:rPr>
              <a:t>Комплексы получают название по </a:t>
            </a:r>
            <a:r>
              <a:rPr lang="ru-RU" altLang="ru-RU" sz="1800" b="1" u="sng">
                <a:solidFill>
                  <a:srgbClr val="FF0000"/>
                </a:solidFill>
              </a:rPr>
              <a:t>эпохе складчатости,</a:t>
            </a:r>
            <a:r>
              <a:rPr lang="ru-RU" altLang="ru-RU" sz="1800" b="1">
                <a:solidFill>
                  <a:srgbClr val="FF0000"/>
                </a:solidFill>
              </a:rPr>
              <a:t> завершившей формирование его структуры, строению, режиму формирования, геодинамическим обстановкам,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1412875"/>
            <a:ext cx="889317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например: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 i="1"/>
              <a:t>альпийский складчато-надвиговый комплекс;</a:t>
            </a:r>
          </a:p>
          <a:p>
            <a:pPr eaLnBrk="1" hangingPunct="1"/>
            <a:endParaRPr lang="ru-RU" altLang="ru-RU" sz="1800" i="1"/>
          </a:p>
          <a:p>
            <a:pPr eaLnBrk="1" hangingPunct="1"/>
            <a:r>
              <a:rPr lang="ru-RU" altLang="ru-RU" sz="1800" i="1"/>
              <a:t>раннегерцинский рифтогенный комплекс;</a:t>
            </a:r>
          </a:p>
          <a:p>
            <a:pPr eaLnBrk="1" hangingPunct="1"/>
            <a:endParaRPr lang="ru-RU" altLang="ru-RU" sz="1800" i="1"/>
          </a:p>
          <a:p>
            <a:pPr eaLnBrk="1" hangingPunct="1"/>
            <a:r>
              <a:rPr lang="ru-RU" altLang="ru-RU" sz="1800" i="1"/>
              <a:t>ларамийский шельфовый комплекс</a:t>
            </a:r>
            <a:r>
              <a:rPr lang="ru-RU" altLang="ru-RU" b="1"/>
              <a:t>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sz="1800" b="1" i="1">
                <a:solidFill>
                  <a:schemeClr val="accent2"/>
                </a:solidFill>
              </a:rPr>
              <a:t>Конечно, для одной карты рекомендуется использовать единый принцип наименования комплексов</a:t>
            </a:r>
            <a:endParaRPr lang="ru-RU" altLang="ru-RU" sz="1800" b="1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0" y="4365625"/>
            <a:ext cx="89122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В составе</a:t>
            </a:r>
            <a:r>
              <a:rPr lang="ru-RU" altLang="ru-RU" sz="1800" b="1"/>
              <a:t> </a:t>
            </a:r>
            <a:r>
              <a:rPr lang="ru-RU" altLang="ru-RU" sz="1800"/>
              <a:t>комплекса, по наличию пологих несогласий и резкой смене формационного состава отложений могут выделяться </a:t>
            </a:r>
          </a:p>
          <a:p>
            <a:pPr eaLnBrk="1" hangingPunct="1"/>
            <a:r>
              <a:rPr lang="ru-RU" altLang="ru-RU" sz="1800"/>
              <a:t>более дробные единицы:     </a:t>
            </a:r>
            <a:r>
              <a:rPr lang="ru-RU" altLang="ru-RU" sz="1800" b="1"/>
              <a:t>этажи и подэтажи</a:t>
            </a:r>
            <a:r>
              <a:rPr lang="ru-RU" altLang="ru-RU" sz="1800"/>
              <a:t>, </a:t>
            </a:r>
          </a:p>
          <a:p>
            <a:pPr eaLnBrk="1" hangingPunct="1"/>
            <a:r>
              <a:rPr lang="ru-RU" altLang="ru-RU" sz="1800"/>
              <a:t>структурно-формационные и формационные соответственно,</a:t>
            </a:r>
          </a:p>
          <a:p>
            <a:pPr eaLnBrk="1" hangingPunct="1"/>
            <a:r>
              <a:rPr lang="ru-RU" altLang="ru-RU" sz="1800"/>
              <a:t>например: </a:t>
            </a:r>
          </a:p>
          <a:p>
            <a:pPr eaLnBrk="1" hangingPunct="1"/>
            <a:r>
              <a:rPr lang="ru-RU" altLang="ru-RU" sz="1800"/>
              <a:t>                     </a:t>
            </a:r>
            <a:r>
              <a:rPr lang="ru-RU" altLang="ru-RU" sz="1800" i="1"/>
              <a:t>нижний этаж эпигерцинского плитного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5183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Стадии развития земной коры и </a:t>
            </a: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геодинамические обстановки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9388" y="5734050"/>
            <a:ext cx="89646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rgbClr val="FF0000"/>
                </a:solidFill>
              </a:rPr>
              <a:t>Стандартная стадийность развития элементов земной коры в течение каждого из геотектонических циклов описывается </a:t>
            </a:r>
            <a:r>
              <a:rPr lang="ru-RU" altLang="ru-RU" sz="1800" b="1" i="1" u="sng">
                <a:solidFill>
                  <a:srgbClr val="FF0000"/>
                </a:solidFill>
              </a:rPr>
              <a:t>циклом Уилсона</a:t>
            </a:r>
            <a:r>
              <a:rPr lang="ru-RU" altLang="ru-RU" sz="1800" i="1">
                <a:solidFill>
                  <a:srgbClr val="FF0000"/>
                </a:solidFill>
              </a:rPr>
              <a:t> (</a:t>
            </a:r>
            <a:r>
              <a:rPr lang="en-US" altLang="ru-RU" sz="1800" i="1">
                <a:solidFill>
                  <a:srgbClr val="FF0000"/>
                </a:solidFill>
              </a:rPr>
              <a:t>Wilson, 1966)</a:t>
            </a:r>
            <a:endParaRPr lang="ru-RU" altLang="ru-RU" sz="1800" b="1" i="1" u="sng">
              <a:solidFill>
                <a:srgbClr val="FF0000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07950" y="1168400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В истории Земли выделяются крупные геотектонические циклы, начинающиеся с образования океанических бассейнов и завершающиеся складчатыми деформациями и образованием на их месте (горно-)складчатых поясов.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250825" y="2060575"/>
            <a:ext cx="28082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Саамский (?)            </a:t>
            </a:r>
            <a:r>
              <a:rPr lang="en-US" altLang="ru-RU"/>
              <a:t>AR</a:t>
            </a:r>
            <a:r>
              <a:rPr lang="en-US" altLang="ru-RU" baseline="-25000"/>
              <a:t>1</a:t>
            </a:r>
            <a:endParaRPr lang="ru-RU" altLang="ru-RU" baseline="-25000"/>
          </a:p>
          <a:p>
            <a:pPr eaLnBrk="1" hangingPunct="1"/>
            <a:r>
              <a:rPr lang="ru-RU" altLang="ru-RU"/>
              <a:t>Ребольский (?)</a:t>
            </a:r>
            <a:r>
              <a:rPr lang="en-US" altLang="ru-RU"/>
              <a:t>       </a:t>
            </a:r>
            <a:r>
              <a:rPr lang="ru-RU" altLang="ru-RU"/>
              <a:t> </a:t>
            </a:r>
            <a:r>
              <a:rPr lang="en-US" altLang="ru-RU"/>
              <a:t> AR</a:t>
            </a:r>
            <a:r>
              <a:rPr lang="en-US" altLang="ru-RU" baseline="-25000"/>
              <a:t>2</a:t>
            </a:r>
            <a:endParaRPr lang="ru-RU" altLang="ru-RU" baseline="-25000"/>
          </a:p>
          <a:p>
            <a:pPr eaLnBrk="1" hangingPunct="1"/>
            <a:r>
              <a:rPr lang="ru-RU" altLang="ru-RU"/>
              <a:t>Свекофеннский (?)  </a:t>
            </a:r>
            <a:r>
              <a:rPr lang="en-US" altLang="ru-RU"/>
              <a:t>PR</a:t>
            </a:r>
            <a:r>
              <a:rPr lang="en-US" altLang="ru-RU" baseline="-25000"/>
              <a:t>1</a:t>
            </a:r>
            <a:endParaRPr lang="ru-RU" altLang="ru-RU" baseline="-25000"/>
          </a:p>
          <a:p>
            <a:pPr eaLnBrk="1" hangingPunct="1"/>
            <a:r>
              <a:rPr lang="ru-RU" altLang="ru-RU"/>
              <a:t>Байкальский            </a:t>
            </a:r>
            <a:r>
              <a:rPr lang="en-US" altLang="ru-RU"/>
              <a:t>PR</a:t>
            </a:r>
            <a:r>
              <a:rPr lang="en-US" altLang="ru-RU" baseline="-25000"/>
              <a:t>2</a:t>
            </a:r>
            <a:endParaRPr lang="ru-RU" altLang="ru-RU" baseline="-25000"/>
          </a:p>
          <a:p>
            <a:pPr eaLnBrk="1" hangingPunct="1"/>
            <a:r>
              <a:rPr lang="ru-RU" altLang="ru-RU"/>
              <a:t>Каледонский</a:t>
            </a:r>
            <a:r>
              <a:rPr lang="en-US" altLang="ru-RU"/>
              <a:t>       </a:t>
            </a:r>
            <a:r>
              <a:rPr lang="ru-RU" altLang="ru-RU"/>
              <a:t> </a:t>
            </a:r>
            <a:r>
              <a:rPr lang="en-US" altLang="ru-RU"/>
              <a:t>    PZ</a:t>
            </a:r>
            <a:r>
              <a:rPr lang="en-US" altLang="ru-RU" baseline="-25000"/>
              <a:t>1</a:t>
            </a:r>
            <a:endParaRPr lang="ru-RU" altLang="ru-RU" baseline="-25000"/>
          </a:p>
          <a:p>
            <a:pPr eaLnBrk="1" hangingPunct="1"/>
            <a:r>
              <a:rPr lang="ru-RU" altLang="ru-RU"/>
              <a:t>Герцинский</a:t>
            </a:r>
            <a:r>
              <a:rPr lang="en-US" altLang="ru-RU"/>
              <a:t>           </a:t>
            </a:r>
            <a:r>
              <a:rPr lang="ru-RU" altLang="ru-RU"/>
              <a:t> </a:t>
            </a:r>
            <a:r>
              <a:rPr lang="en-US" altLang="ru-RU"/>
              <a:t>  PZ</a:t>
            </a:r>
            <a:r>
              <a:rPr lang="en-US" altLang="ru-RU" baseline="-25000"/>
              <a:t>2</a:t>
            </a:r>
            <a:endParaRPr lang="ru-RU" altLang="ru-RU" baseline="-25000"/>
          </a:p>
          <a:p>
            <a:pPr eaLnBrk="1" hangingPunct="1"/>
            <a:r>
              <a:rPr lang="ru-RU" altLang="ru-RU"/>
              <a:t>Киммерийский</a:t>
            </a:r>
            <a:r>
              <a:rPr lang="en-US" altLang="ru-RU"/>
              <a:t>      </a:t>
            </a:r>
            <a:r>
              <a:rPr lang="ru-RU" altLang="ru-RU"/>
              <a:t> </a:t>
            </a:r>
            <a:r>
              <a:rPr lang="en-US" altLang="ru-RU"/>
              <a:t>  MZ</a:t>
            </a:r>
            <a:endParaRPr lang="ru-RU" altLang="ru-RU"/>
          </a:p>
          <a:p>
            <a:pPr eaLnBrk="1" hangingPunct="1"/>
            <a:r>
              <a:rPr lang="ru-RU" altLang="ru-RU"/>
              <a:t>Альпийский</a:t>
            </a:r>
            <a:r>
              <a:rPr lang="en-US" altLang="ru-RU"/>
              <a:t>          </a:t>
            </a:r>
            <a:r>
              <a:rPr lang="ru-RU" altLang="ru-RU"/>
              <a:t> </a:t>
            </a:r>
            <a:r>
              <a:rPr lang="en-US" altLang="ru-RU"/>
              <a:t>   KZ</a:t>
            </a:r>
            <a:endParaRPr lang="ru-RU" altLang="ru-RU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708400" y="2420938"/>
            <a:ext cx="45354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В течение этих циклов развивавшиеся бассейны проходили через разные стадии своего развития, каждая из которых характеризовалась характерным набором геодинамических обстановок.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158750" y="4548188"/>
            <a:ext cx="88058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Анализ формаций и комплексов позволяет восстановить геодинамические обстановки их формирования, а изучение их возрастной последовательности на какой-либо территории дает возможность определить стадийность развития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56880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accent2"/>
                </a:solidFill>
              </a:rPr>
              <a:t>Цикл Уилсона</a:t>
            </a:r>
            <a:r>
              <a:rPr lang="ru-RU" altLang="ru-RU" sz="1800"/>
              <a:t> – </a:t>
            </a:r>
            <a:r>
              <a:rPr lang="ru-RU" altLang="ru-RU" sz="1800" i="1"/>
              <a:t>описание последовательных стадий развития океанов, от начала деструкции континентальной коры до образования орогенов.</a:t>
            </a:r>
            <a:endParaRPr lang="ru-RU" altLang="ru-RU" sz="1800"/>
          </a:p>
        </p:txBody>
      </p:sp>
      <p:pic>
        <p:nvPicPr>
          <p:cNvPr id="10243" name="Picture 4" descr="геоьекьлнические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8"/>
          <a:stretch>
            <a:fillRect/>
          </a:stretch>
        </p:blipFill>
        <p:spPr bwMode="auto">
          <a:xfrm>
            <a:off x="611188" y="1557338"/>
            <a:ext cx="7961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38138" y="3357563"/>
            <a:ext cx="8805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Формации: </a:t>
            </a:r>
            <a:r>
              <a:rPr lang="ru-RU" altLang="ru-RU" sz="1800" b="1"/>
              <a:t>осадочные</a:t>
            </a:r>
            <a:r>
              <a:rPr lang="ru-RU" altLang="ru-RU" sz="1800"/>
              <a:t> – узкого стратиграфического интервала и большой </a:t>
            </a:r>
          </a:p>
          <a:p>
            <a:pPr eaLnBrk="1" hangingPunct="1"/>
            <a:r>
              <a:rPr lang="ru-RU" altLang="ru-RU" sz="1800"/>
              <a:t>                      мощности (до 3-5 км); </a:t>
            </a:r>
            <a:r>
              <a:rPr lang="ru-RU" altLang="ru-RU" sz="1800" i="1"/>
              <a:t>терригенные континентальные и  </a:t>
            </a:r>
          </a:p>
          <a:p>
            <a:pPr eaLnBrk="1" hangingPunct="1"/>
            <a:r>
              <a:rPr lang="ru-RU" altLang="ru-RU" sz="1800" i="1"/>
              <a:t>                      мелководно-морские</a:t>
            </a:r>
            <a:r>
              <a:rPr lang="ru-RU" altLang="ru-RU" sz="1800"/>
              <a:t>, глубоководные, соленосные ф.;</a:t>
            </a:r>
          </a:p>
          <a:p>
            <a:pPr eaLnBrk="1" hangingPunct="1"/>
            <a:r>
              <a:rPr lang="ru-RU" altLang="ru-RU" sz="1800"/>
              <a:t>                   </a:t>
            </a:r>
            <a:r>
              <a:rPr lang="ru-RU" altLang="ru-RU" sz="1800" b="1"/>
              <a:t>магматические компл.</a:t>
            </a:r>
            <a:r>
              <a:rPr lang="ru-RU" altLang="ru-RU" sz="1800"/>
              <a:t> – </a:t>
            </a:r>
            <a:r>
              <a:rPr lang="ru-RU" altLang="ru-RU" sz="1800" i="1"/>
              <a:t>базальтоидные</a:t>
            </a:r>
            <a:r>
              <a:rPr lang="ru-RU" altLang="ru-RU" sz="1800"/>
              <a:t> (в т.ч. трапповые),  </a:t>
            </a:r>
          </a:p>
          <a:p>
            <a:pPr eaLnBrk="1" hangingPunct="1"/>
            <a:r>
              <a:rPr lang="ru-RU" altLang="ru-RU" sz="1800"/>
              <a:t>                      </a:t>
            </a:r>
            <a:r>
              <a:rPr lang="ru-RU" altLang="ru-RU" sz="1800" i="1"/>
              <a:t>щелочные, щелочно-основные и ультраосновные</a:t>
            </a:r>
            <a:r>
              <a:rPr lang="ru-RU" altLang="ru-RU" sz="1800"/>
              <a:t>; </a:t>
            </a:r>
            <a:endParaRPr lang="ru-RU" altLang="ru-RU" sz="1800" i="1"/>
          </a:p>
          <a:p>
            <a:pPr eaLnBrk="1" hangingPunct="1"/>
            <a:r>
              <a:rPr lang="ru-RU" altLang="ru-RU" sz="1800"/>
              <a:t>                                                                кольцевые структуры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164388" y="1700213"/>
            <a:ext cx="18002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/>
              <a:t>Современные аналоги: Байкал, рифты Вост. Африки</a:t>
            </a:r>
          </a:p>
        </p:txBody>
      </p:sp>
      <p:pic>
        <p:nvPicPr>
          <p:cNvPr id="10246" name="Picture 7" descr="KHIB-LOV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3024188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348038" y="6583363"/>
            <a:ext cx="520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Схема строения Хибинского массива (по: А.Д. Щеглов и др., 1992)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940425" y="254000"/>
            <a:ext cx="30305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/>
              <a:t>Уилсон, Джон Тьюзо,</a:t>
            </a:r>
          </a:p>
          <a:p>
            <a:pPr algn="ctr" eaLnBrk="1" hangingPunct="1"/>
            <a:r>
              <a:rPr lang="ru-RU" altLang="ru-RU"/>
              <a:t>геолог, геофизик</a:t>
            </a:r>
          </a:p>
          <a:p>
            <a:pPr algn="ctr" eaLnBrk="1" hangingPunct="1"/>
            <a:r>
              <a:rPr lang="ru-RU" altLang="ru-RU"/>
              <a:t>Университет Торонто, Канада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2028</Words>
  <Application>Microsoft Office PowerPoint</Application>
  <PresentationFormat>Экран (4:3)</PresentationFormat>
  <Paragraphs>289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Arial Narrow</vt:lpstr>
      <vt:lpstr>Arial Unicode MS</vt:lpstr>
      <vt:lpstr>Оформление по умолчанию</vt:lpstr>
      <vt:lpstr>СТАДИЙНОСТЬ РАЗВИТИЯ ЗЕМНОЙ КОРЫ. ТЕКТОНИЧЕСКАЯ КАРТА.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Тектоническая карта – производная карта, на которой изображается структура земной поверхности – морфология складок, типы разломов, возраст тектонических деформаций и условия их формирования.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 ПОСТРОЕНИЯ ТЕКТОНИЧЕСКИХ  КАРТ</dc:title>
  <dc:creator>Павел</dc:creator>
  <cp:lastModifiedBy>Александр Тевелев</cp:lastModifiedBy>
  <cp:revision>33</cp:revision>
  <dcterms:created xsi:type="dcterms:W3CDTF">2009-11-15T15:37:05Z</dcterms:created>
  <dcterms:modified xsi:type="dcterms:W3CDTF">2021-01-13T16:28:25Z</dcterms:modified>
</cp:coreProperties>
</file>