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  <p:sldMasterId id="2147483767" r:id="rId2"/>
  </p:sldMasterIdLst>
  <p:notesMasterIdLst>
    <p:notesMasterId r:id="rId35"/>
  </p:notesMasterIdLst>
  <p:sldIdLst>
    <p:sldId id="256" r:id="rId3"/>
    <p:sldId id="447" r:id="rId4"/>
    <p:sldId id="407" r:id="rId5"/>
    <p:sldId id="365" r:id="rId6"/>
    <p:sldId id="397" r:id="rId7"/>
    <p:sldId id="425" r:id="rId8"/>
    <p:sldId id="430" r:id="rId9"/>
    <p:sldId id="429" r:id="rId10"/>
    <p:sldId id="422" r:id="rId11"/>
    <p:sldId id="421" r:id="rId12"/>
    <p:sldId id="419" r:id="rId13"/>
    <p:sldId id="354" r:id="rId14"/>
    <p:sldId id="406" r:id="rId15"/>
    <p:sldId id="396" r:id="rId16"/>
    <p:sldId id="409" r:id="rId17"/>
    <p:sldId id="427" r:id="rId18"/>
    <p:sldId id="431" r:id="rId19"/>
    <p:sldId id="452" r:id="rId20"/>
    <p:sldId id="412" r:id="rId21"/>
    <p:sldId id="413" r:id="rId22"/>
    <p:sldId id="417" r:id="rId23"/>
    <p:sldId id="432" r:id="rId24"/>
    <p:sldId id="414" r:id="rId25"/>
    <p:sldId id="454" r:id="rId26"/>
    <p:sldId id="410" r:id="rId27"/>
    <p:sldId id="453" r:id="rId28"/>
    <p:sldId id="449" r:id="rId29"/>
    <p:sldId id="451" r:id="rId30"/>
    <p:sldId id="450" r:id="rId31"/>
    <p:sldId id="448" r:id="rId32"/>
    <p:sldId id="395" r:id="rId33"/>
    <p:sldId id="426" r:id="rId3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2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2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2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2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2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2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2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2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2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000000"/>
    <a:srgbClr val="0033CC"/>
    <a:srgbClr val="FFFF00"/>
    <a:srgbClr val="5F5F5F"/>
    <a:srgbClr val="969696"/>
    <a:srgbClr val="B2B2B2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24" autoAdjust="0"/>
    <p:restoredTop sz="94660"/>
  </p:normalViewPr>
  <p:slideViewPr>
    <p:cSldViewPr>
      <p:cViewPr varScale="1">
        <p:scale>
          <a:sx n="87" d="100"/>
          <a:sy n="87" d="100"/>
        </p:scale>
        <p:origin x="90" y="174"/>
      </p:cViewPr>
      <p:guideLst>
        <p:guide orient="horz" pos="4319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9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874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74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4874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874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23438730-8E74-43BD-8683-9CA1509B9FF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90650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48F4437-95BF-400B-8B51-C406E59995F5}" type="slidenum">
              <a:rPr lang="ru-RU" altLang="ru-RU" smtClean="0"/>
              <a:pPr/>
              <a:t>1</a:t>
            </a:fld>
            <a:endParaRPr lang="ru-RU" altLang="ru-RU" dirty="0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770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892EE18-CF63-44D0-B5F3-5AC9718801B9}" type="slidenum">
              <a:rPr lang="ru-RU" altLang="ru-RU" smtClean="0"/>
              <a:pPr/>
              <a:t>11</a:t>
            </a:fld>
            <a:endParaRPr lang="ru-RU" altLang="ru-RU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760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2368562-C43B-4939-9C45-27F3FBF73E1C}" type="slidenum">
              <a:rPr lang="ru-RU" altLang="ru-RU" smtClean="0"/>
              <a:pPr/>
              <a:t>12</a:t>
            </a:fld>
            <a:endParaRPr lang="ru-RU" altLang="ru-RU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3783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60532B5-BF0A-47EA-AB9C-216A33E1C2B6}" type="slidenum">
              <a:rPr lang="ru-RU" altLang="ru-RU" smtClean="0"/>
              <a:pPr/>
              <a:t>13</a:t>
            </a:fld>
            <a:endParaRPr lang="ru-RU" altLang="ru-RU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6180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48481BE-22C7-4801-978A-CBDDCACFC892}" type="slidenum">
              <a:rPr lang="ru-RU" altLang="ru-RU" smtClean="0"/>
              <a:pPr/>
              <a:t>14</a:t>
            </a:fld>
            <a:endParaRPr lang="ru-RU" altLang="ru-RU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6397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9134651-17BE-4865-B56B-964633BB7853}" type="slidenum">
              <a:rPr lang="ru-RU" altLang="ru-RU" smtClean="0"/>
              <a:pPr/>
              <a:t>15</a:t>
            </a:fld>
            <a:endParaRPr lang="ru-RU" altLang="ru-RU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258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75D44D4-A472-4D65-8A3D-DE021A5572D9}" type="slidenum">
              <a:rPr lang="ru-RU" altLang="ru-RU" smtClean="0"/>
              <a:pPr/>
              <a:t>16</a:t>
            </a:fld>
            <a:endParaRPr lang="ru-RU" altLang="ru-RU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9432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CA8C211-1E5A-4AAC-9B17-7352C344A0A1}" type="slidenum">
              <a:rPr lang="ru-RU" altLang="ru-RU" smtClean="0"/>
              <a:pPr/>
              <a:t>17</a:t>
            </a:fld>
            <a:endParaRPr lang="ru-RU" altLang="ru-RU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671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CA8C211-1E5A-4AAC-9B17-7352C344A0A1}" type="slidenum">
              <a:rPr lang="ru-RU" altLang="ru-RU" smtClean="0"/>
              <a:pPr/>
              <a:t>18</a:t>
            </a:fld>
            <a:endParaRPr lang="ru-RU" altLang="ru-RU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4289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605114A-50EF-41ED-83AE-B4E097C63A18}" type="slidenum">
              <a:rPr lang="ru-RU" altLang="ru-RU" smtClean="0"/>
              <a:pPr/>
              <a:t>19</a:t>
            </a:fld>
            <a:endParaRPr lang="ru-RU" altLang="ru-RU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2527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0D7046B-8A35-40FE-A4E8-23B480D4D61C}" type="slidenum">
              <a:rPr lang="ru-RU" altLang="ru-RU" smtClean="0"/>
              <a:pPr/>
              <a:t>20</a:t>
            </a:fld>
            <a:endParaRPr lang="ru-RU" altLang="ru-RU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518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74BB707-5E6D-4B18-970C-E20B6066BD5E}" type="slidenum">
              <a:rPr lang="ru-RU" altLang="ru-RU" smtClean="0"/>
              <a:pPr/>
              <a:t>3</a:t>
            </a:fld>
            <a:endParaRPr lang="ru-RU" altLang="ru-RU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8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4F1BC1A-6278-4D0C-97AC-2271389FDBF1}" type="slidenum">
              <a:rPr lang="ru-RU" altLang="ru-RU" smtClean="0"/>
              <a:pPr/>
              <a:t>21</a:t>
            </a:fld>
            <a:endParaRPr lang="ru-RU" altLang="ru-RU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8772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A084799-F21B-4159-B9BE-0E2BF4F077D0}" type="slidenum">
              <a:rPr lang="ru-RU" altLang="ru-RU" smtClean="0"/>
              <a:pPr/>
              <a:t>23</a:t>
            </a:fld>
            <a:endParaRPr lang="ru-RU" altLang="ru-RU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8523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A084799-F21B-4159-B9BE-0E2BF4F077D0}" type="slidenum">
              <a:rPr lang="ru-RU" altLang="ru-RU" smtClean="0"/>
              <a:pPr/>
              <a:t>24</a:t>
            </a:fld>
            <a:endParaRPr lang="ru-RU" altLang="ru-RU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6863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B1C8CA7-01C0-46F2-8F4F-6B54208C9868}" type="slidenum">
              <a:rPr lang="ru-RU" altLang="ru-RU" smtClean="0"/>
              <a:pPr/>
              <a:t>25</a:t>
            </a:fld>
            <a:endParaRPr lang="ru-RU" altLang="ru-RU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7231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4F1BC1A-6278-4D0C-97AC-2271389FDBF1}" type="slidenum">
              <a:rPr lang="ru-RU" altLang="ru-RU" smtClean="0"/>
              <a:pPr/>
              <a:t>26</a:t>
            </a:fld>
            <a:endParaRPr lang="ru-RU" altLang="ru-RU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254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FB0DC3-1903-4C33-B113-412C6F69E897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2974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B1C8CA7-01C0-46F2-8F4F-6B54208C9868}" type="slidenum">
              <a:rPr lang="ru-RU" altLang="ru-RU" smtClean="0"/>
              <a:pPr/>
              <a:t>30</a:t>
            </a:fld>
            <a:endParaRPr lang="ru-RU" altLang="ru-RU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4775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3914E46-E664-4FBE-8269-3E2692950577}" type="slidenum">
              <a:rPr lang="ru-RU" altLang="ru-RU" smtClean="0"/>
              <a:pPr/>
              <a:t>31</a:t>
            </a:fld>
            <a:endParaRPr lang="ru-RU" altLang="ru-RU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0815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D822B7F-6FF7-43C8-A45E-693435EE97AF}" type="slidenum">
              <a:rPr lang="ru-RU" altLang="ru-RU" smtClean="0"/>
              <a:pPr/>
              <a:t>32</a:t>
            </a:fld>
            <a:endParaRPr lang="ru-RU" altLang="ru-RU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926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0653F66-5478-414A-88E6-67FD24504724}" type="slidenum">
              <a:rPr lang="ru-RU" altLang="ru-RU" smtClean="0"/>
              <a:pPr/>
              <a:t>4</a:t>
            </a:fld>
            <a:endParaRPr lang="ru-RU" altLang="ru-RU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589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6DE0625-80A3-4257-B9C8-FD8DDED52E69}" type="slidenum">
              <a:rPr lang="ru-RU" altLang="ru-RU" smtClean="0"/>
              <a:pPr/>
              <a:t>5</a:t>
            </a:fld>
            <a:endParaRPr lang="ru-RU" altLang="ru-RU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261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730E9B3-1FC8-41F7-8200-9D59E252EA0E}" type="slidenum">
              <a:rPr lang="ru-RU" altLang="ru-RU" smtClean="0"/>
              <a:pPr/>
              <a:t>6</a:t>
            </a:fld>
            <a:endParaRPr lang="ru-RU" altLang="ru-RU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603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93D7F4F0-0C44-4755-B526-831D62CBD2F7}" type="slidenum">
              <a:rPr lang="ru-RU" altLang="ru-RU" smtClean="0"/>
              <a:pPr/>
              <a:t>7</a:t>
            </a:fld>
            <a:endParaRPr lang="ru-RU" altLang="ru-RU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358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C3A78C5-2683-4431-8585-34EE93FA4CD6}" type="slidenum">
              <a:rPr lang="ru-RU" altLang="ru-RU" smtClean="0"/>
              <a:pPr/>
              <a:t>8</a:t>
            </a:fld>
            <a:endParaRPr lang="ru-RU" altLang="ru-RU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187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948889-0B7D-4E4F-813D-13C9B1F3D419}" type="slidenum">
              <a:rPr lang="ru-RU" altLang="ru-RU" smtClean="0"/>
              <a:pPr/>
              <a:t>9</a:t>
            </a:fld>
            <a:endParaRPr lang="ru-RU" alt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31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2149B11-CF7A-4A60-8E00-06F6A8E4764F}" type="slidenum">
              <a:rPr lang="ru-RU" altLang="ru-RU" smtClean="0"/>
              <a:pPr/>
              <a:t>10</a:t>
            </a:fld>
            <a:endParaRPr lang="ru-RU" altLang="ru-RU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304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4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ru-RU" alt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72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ru-RU" alt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 alt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 alt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 alt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24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 alt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 alt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 alt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27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28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 alt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 alt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 alt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 alt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36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 sz="1800" b="0">
                <a:latin typeface="Arial" panose="020B0604020202020204" pitchFamily="34" charset="0"/>
              </a:endParaRPr>
            </a:p>
          </p:txBody>
        </p:sp>
        <p:sp>
          <p:nvSpPr>
            <p:cNvPr id="37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38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39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40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41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43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44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45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46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47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48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49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50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51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52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53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54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55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56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57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58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59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60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61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62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63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64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65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66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67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68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69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70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71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72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73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74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75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76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77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78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79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80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81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82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83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84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85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86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87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88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89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90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91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92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93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94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95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96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97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98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99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00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01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02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03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04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05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06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07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08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09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10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11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12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13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14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15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16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17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18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19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20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21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22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23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24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25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26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27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28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29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30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31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32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33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34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35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36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37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38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39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40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41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42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43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44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45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46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47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48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49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0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1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2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3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4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5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6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7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8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60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61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62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63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64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65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66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67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68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69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70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71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72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73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74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75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76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77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78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79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80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81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82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83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84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85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86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87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88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89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90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91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92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93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94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95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96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97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98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99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200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201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202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203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204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205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206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207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208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209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210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211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212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213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214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215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216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217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218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219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</p:grpSp>
      <p:sp>
        <p:nvSpPr>
          <p:cNvPr id="160986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160987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220" name="Rectangle 2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21" name="Rectangle 22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22" name="Rectangle 2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00F0C-4D6F-4390-B159-E90573C5ECA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E8AE5-742C-40E7-B82D-D9C900B79F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221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D07CCF-A8CB-4218-8793-F9CA0605298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221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94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28768-BC45-428A-8D8B-51A0916FA39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Rectangle 220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221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FADC9-18FE-46D4-8AFB-6578FF86FED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23847-283E-480A-9B35-BF662D4BEAC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0846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FADC9-18FE-46D4-8AFB-6578FF86FED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23847-283E-480A-9B35-BF662D4BEAC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0915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FADC9-18FE-46D4-8AFB-6578FF86FED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23847-283E-480A-9B35-BF662D4BEAC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257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FADC9-18FE-46D4-8AFB-6578FF86FED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23847-283E-480A-9B35-BF662D4BEAC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3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FADC9-18FE-46D4-8AFB-6578FF86FED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23847-283E-480A-9B35-BF662D4BEAC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654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FADC9-18FE-46D4-8AFB-6578FF86FED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23847-283E-480A-9B35-BF662D4BEAC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8994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FADC9-18FE-46D4-8AFB-6578FF86FED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23847-283E-480A-9B35-BF662D4BEAC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68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2F1E4-2DC3-45BC-B403-175EAEEB3BD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221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FADC9-18FE-46D4-8AFB-6578FF86FED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23847-283E-480A-9B35-BF662D4BEAC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8951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FADC9-18FE-46D4-8AFB-6578FF86FED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23847-283E-480A-9B35-BF662D4BEAC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2048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FADC9-18FE-46D4-8AFB-6578FF86FED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23847-283E-480A-9B35-BF662D4BEAC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351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FADC9-18FE-46D4-8AFB-6578FF86FED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13.01.2021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223847-283E-480A-9B35-BF662D4BEAC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686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A79A4-FA79-4721-BA0F-D8370AA592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221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4E26A-421B-4461-8CA5-233B6D801AD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221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14428-967D-494E-BD08-1C81A3D6A02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Rectangle 220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221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B8484-A800-4178-9C2D-00EB96EC98A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Rectangle 220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221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74FD4-975B-4AAF-94D8-5151B3F8316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3" name="Rectangle 220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221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164D5-1B3A-4019-B3A4-8EC241B622C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221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0CB7E-D4AE-4E24-AD5C-85B8C0BC8F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221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159747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59748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59749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59750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59751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59752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59753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59754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59755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59756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59757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59758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59759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59760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59761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3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ru-RU" alt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59762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ru-RU" alt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59763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 alt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59764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 alt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59765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 alt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59766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 alt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59767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 alt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59768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 alt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59769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59770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 alt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59771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 alt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59772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 alt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59773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 alt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59774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59775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59776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59777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59778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 rot="10800000"/>
            <a:lstStyle/>
            <a:p>
              <a:pPr algn="ctr" eaLnBrk="1" hangingPunct="1">
                <a:defRPr/>
              </a:pPr>
              <a:endParaRPr lang="ru-RU" altLang="ru-RU" sz="1800" b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159779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780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781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782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783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784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785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786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787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788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789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790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791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792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793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794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795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796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797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798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799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00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01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02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03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04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05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06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07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08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09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10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11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12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13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14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15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16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17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18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19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20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21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22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23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24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25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26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27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28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29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30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31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32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33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34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35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36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37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38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39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40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41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42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43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44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45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46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47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48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49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50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51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52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53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54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55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56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57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58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59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60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61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62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63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64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65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66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67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68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69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70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71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72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73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74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75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76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77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78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79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80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81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82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83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84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85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86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87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88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89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90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91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92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93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94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95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96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97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98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899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00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01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02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03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04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05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06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07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08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09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10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11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12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13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14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15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16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17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18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19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20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21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22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23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24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25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26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27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28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29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30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31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32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33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34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35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36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37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38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39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40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41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42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43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44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45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46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47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48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49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50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51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52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53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54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55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56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57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58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59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60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59961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/>
          </p:spPr>
          <p:txBody>
            <a:bodyPr/>
            <a:lstStyle/>
            <a:p>
              <a:pPr algn="ctr" eaLnBrk="1" hangingPunct="1">
                <a:defRPr/>
              </a:pPr>
              <a:endParaRPr lang="ru-RU"/>
            </a:p>
          </p:txBody>
        </p:sp>
      </p:grpSp>
      <p:sp>
        <p:nvSpPr>
          <p:cNvPr id="159962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EC77DFF6-8943-4355-8FAA-73A37B03DD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59964" name="Rectangle 22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b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59965" name="Rectangle 22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59966" name="Rectangle 2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59969" name="Rectangle 22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2CFADC9-18FE-46D4-8AFB-6578FF86FEDE}" type="datetimeFigureOut">
              <a:rPr lang="ru-RU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13.01.2021</a:t>
            </a:fld>
            <a:endParaRPr lang="ru-RU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F223847-283E-480A-9B35-BF662D4BEAC0}" type="slidenum">
              <a:rPr lang="ru-RU" b="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b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4606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2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4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9.jpeg"/><Relationship Id="rId4" Type="http://schemas.openxmlformats.org/officeDocument/2006/relationships/image" Target="../media/image65.png"/><Relationship Id="rId9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80.jpeg"/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12" Type="http://schemas.openxmlformats.org/officeDocument/2006/relationships/image" Target="../media/image7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75.png"/><Relationship Id="rId10" Type="http://schemas.openxmlformats.org/officeDocument/2006/relationships/image" Target="../media/image78.png"/><Relationship Id="rId4" Type="http://schemas.microsoft.com/office/2007/relationships/hdphoto" Target="../media/hdphoto2.wdp"/><Relationship Id="rId9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836613"/>
            <a:ext cx="9144000" cy="4824412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4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Структурная геология и геологическое картирование</a:t>
            </a:r>
            <a:r>
              <a:rPr lang="ru-RU" alt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alt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alt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 alt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alt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Лекция № </a:t>
            </a:r>
            <a:r>
              <a:rPr lang="en-US" alt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20</a:t>
            </a:r>
            <a:r>
              <a:rPr lang="ru-RU" alt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alt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alt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alt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altLang="ru-RU" sz="4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«Структурные парагенезы</a:t>
            </a:r>
            <a:r>
              <a:rPr lang="ru-RU" altLang="ru-RU" sz="48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»</a:t>
            </a:r>
            <a:r>
              <a:rPr lang="ru-RU" alt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3276600" y="617854"/>
            <a:ext cx="5867400" cy="117570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dirty="0">
                <a:solidFill>
                  <a:srgbClr val="000000"/>
                </a:solidFill>
              </a:rPr>
              <a:t>Простейший структурный </a:t>
            </a:r>
            <a:r>
              <a:rPr lang="ru-RU" altLang="ru-RU" dirty="0" err="1">
                <a:solidFill>
                  <a:srgbClr val="000000"/>
                </a:solidFill>
              </a:rPr>
              <a:t>парагенез</a:t>
            </a:r>
            <a:r>
              <a:rPr lang="ru-RU" altLang="ru-RU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0" dirty="0">
                <a:solidFill>
                  <a:srgbClr val="000000"/>
                </a:solidFill>
              </a:rPr>
              <a:t>включает в себя рамп (или </a:t>
            </a:r>
            <a:r>
              <a:rPr lang="ru-RU" altLang="ru-RU" b="0" dirty="0" err="1">
                <a:solidFill>
                  <a:srgbClr val="000000"/>
                </a:solidFill>
              </a:rPr>
              <a:t>полурамп</a:t>
            </a:r>
            <a:r>
              <a:rPr lang="ru-RU" altLang="ru-RU" b="0" dirty="0">
                <a:solidFill>
                  <a:srgbClr val="000000"/>
                </a:solidFill>
              </a:rPr>
              <a:t>) и горст, </a:t>
            </a:r>
            <a:endParaRPr lang="ru-RU" altLang="ru-RU" b="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altLang="ru-RU" b="0" dirty="0" smtClean="0">
                <a:solidFill>
                  <a:srgbClr val="000000"/>
                </a:solidFill>
              </a:rPr>
              <a:t>т.е</a:t>
            </a:r>
            <a:r>
              <a:rPr lang="ru-RU" altLang="ru-RU" b="0" dirty="0">
                <a:solidFill>
                  <a:srgbClr val="000000"/>
                </a:solidFill>
              </a:rPr>
              <a:t>. серию встречных и расходящихся </a:t>
            </a:r>
            <a:r>
              <a:rPr lang="ru-RU" altLang="ru-RU" b="0" dirty="0" smtClean="0">
                <a:solidFill>
                  <a:srgbClr val="000000"/>
                </a:solidFill>
              </a:rPr>
              <a:t>надвигов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0" dirty="0" smtClean="0">
                <a:solidFill>
                  <a:srgbClr val="000000"/>
                </a:solidFill>
              </a:rPr>
              <a:t>и взбросов</a:t>
            </a:r>
            <a:r>
              <a:rPr lang="ru-RU" altLang="ru-RU" b="0" dirty="0">
                <a:solidFill>
                  <a:srgbClr val="000000"/>
                </a:solidFill>
              </a:rPr>
              <a:t>.</a:t>
            </a:r>
          </a:p>
        </p:txBody>
      </p:sp>
      <p:grpSp>
        <p:nvGrpSpPr>
          <p:cNvPr id="24579" name="Group 40"/>
          <p:cNvGrpSpPr>
            <a:grpSpLocks/>
          </p:cNvGrpSpPr>
          <p:nvPr/>
        </p:nvGrpSpPr>
        <p:grpSpPr bwMode="auto">
          <a:xfrm>
            <a:off x="34925" y="620713"/>
            <a:ext cx="3168650" cy="1871662"/>
            <a:chOff x="22" y="391"/>
            <a:chExt cx="2472" cy="1633"/>
          </a:xfrm>
        </p:grpSpPr>
        <p:sp>
          <p:nvSpPr>
            <p:cNvPr id="24597" name="Rectangle 8"/>
            <p:cNvSpPr>
              <a:spLocks noChangeArrowheads="1"/>
            </p:cNvSpPr>
            <p:nvPr/>
          </p:nvSpPr>
          <p:spPr bwMode="auto">
            <a:xfrm>
              <a:off x="22" y="391"/>
              <a:ext cx="2472" cy="1633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ru-RU" altLang="ru-RU" b="0"/>
            </a:p>
          </p:txBody>
        </p:sp>
        <p:pic>
          <p:nvPicPr>
            <p:cNvPr id="24598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437"/>
              <a:ext cx="1951" cy="1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99" name="AutoShape 12"/>
            <p:cNvSpPr>
              <a:spLocks noChangeArrowheads="1"/>
            </p:cNvSpPr>
            <p:nvPr/>
          </p:nvSpPr>
          <p:spPr bwMode="auto">
            <a:xfrm>
              <a:off x="2155" y="1435"/>
              <a:ext cx="317" cy="91"/>
            </a:xfrm>
            <a:prstGeom prst="leftArrow">
              <a:avLst>
                <a:gd name="adj1" fmla="val 50000"/>
                <a:gd name="adj2" fmla="val 87088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ru-RU" altLang="ru-RU"/>
            </a:p>
          </p:txBody>
        </p:sp>
        <p:sp>
          <p:nvSpPr>
            <p:cNvPr id="24600" name="AutoShape 13"/>
            <p:cNvSpPr>
              <a:spLocks noChangeArrowheads="1"/>
            </p:cNvSpPr>
            <p:nvPr/>
          </p:nvSpPr>
          <p:spPr bwMode="auto">
            <a:xfrm flipH="1">
              <a:off x="45" y="1480"/>
              <a:ext cx="317" cy="91"/>
            </a:xfrm>
            <a:prstGeom prst="leftArrow">
              <a:avLst>
                <a:gd name="adj1" fmla="val 50000"/>
                <a:gd name="adj2" fmla="val 87088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ru-RU" altLang="ru-RU"/>
            </a:p>
          </p:txBody>
        </p:sp>
        <p:sp>
          <p:nvSpPr>
            <p:cNvPr id="24601" name="AutoShape 14"/>
            <p:cNvSpPr>
              <a:spLocks noChangeArrowheads="1"/>
            </p:cNvSpPr>
            <p:nvPr/>
          </p:nvSpPr>
          <p:spPr bwMode="auto">
            <a:xfrm rot="-5400000">
              <a:off x="793" y="1798"/>
              <a:ext cx="317" cy="91"/>
            </a:xfrm>
            <a:prstGeom prst="leftArrow">
              <a:avLst>
                <a:gd name="adj1" fmla="val 50000"/>
                <a:gd name="adj2" fmla="val 87088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ru-RU" altLang="ru-RU"/>
            </a:p>
          </p:txBody>
        </p:sp>
        <p:sp>
          <p:nvSpPr>
            <p:cNvPr id="24602" name="AutoShape 18"/>
            <p:cNvSpPr>
              <a:spLocks noChangeArrowheads="1"/>
            </p:cNvSpPr>
            <p:nvPr/>
          </p:nvSpPr>
          <p:spPr bwMode="auto">
            <a:xfrm rot="-5400000" flipH="1" flipV="1">
              <a:off x="1587" y="526"/>
              <a:ext cx="317" cy="91"/>
            </a:xfrm>
            <a:prstGeom prst="leftArrow">
              <a:avLst>
                <a:gd name="adj1" fmla="val 50000"/>
                <a:gd name="adj2" fmla="val 87088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ru-RU" altLang="ru-RU"/>
            </a:p>
          </p:txBody>
        </p:sp>
      </p:grpSp>
      <p:pic>
        <p:nvPicPr>
          <p:cNvPr id="24580" name="Picture 19" descr="24GEORA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2706688"/>
            <a:ext cx="5248275" cy="152876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4581" name="Text Box 20"/>
          <p:cNvSpPr txBox="1">
            <a:spLocks noChangeArrowheads="1"/>
          </p:cNvSpPr>
          <p:nvPr/>
        </p:nvSpPr>
        <p:spPr bwMode="auto">
          <a:xfrm>
            <a:off x="4140200" y="4086845"/>
            <a:ext cx="2217738" cy="422275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54000" tIns="10800" rIns="54000" bIns="10800" anchor="ctr"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1600">
                <a:solidFill>
                  <a:srgbClr val="000000"/>
                </a:solidFill>
              </a:rPr>
              <a:t>Рамп. Южный Урал. 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altLang="ru-RU" sz="1600">
                <a:solidFill>
                  <a:srgbClr val="000000"/>
                </a:solidFill>
              </a:rPr>
              <a:t>По В.М. Мосейчуку, 2000</a:t>
            </a:r>
          </a:p>
        </p:txBody>
      </p:sp>
      <p:sp>
        <p:nvSpPr>
          <p:cNvPr id="24582" name="AutoShape 25"/>
          <p:cNvSpPr>
            <a:spLocks noChangeArrowheads="1"/>
          </p:cNvSpPr>
          <p:nvPr/>
        </p:nvSpPr>
        <p:spPr bwMode="auto">
          <a:xfrm rot="10800000" flipH="1" flipV="1">
            <a:off x="107950" y="2779713"/>
            <a:ext cx="576263" cy="5762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 rotWithShape="1">
            <a:gsLst>
              <a:gs pos="0">
                <a:schemeClr val="tx1">
                  <a:alpha val="50000"/>
                </a:schemeClr>
              </a:gs>
              <a:gs pos="100000">
                <a:srgbClr val="FF33CC">
                  <a:alpha val="50000"/>
                </a:srgbClr>
              </a:gs>
            </a:gsLst>
            <a:lin ang="0" scaled="1"/>
          </a:gradFill>
          <a:ln w="19050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4583" name="Text Box 26"/>
          <p:cNvSpPr txBox="1">
            <a:spLocks noChangeArrowheads="1"/>
          </p:cNvSpPr>
          <p:nvPr/>
        </p:nvSpPr>
        <p:spPr bwMode="auto">
          <a:xfrm>
            <a:off x="5400675" y="1963738"/>
            <a:ext cx="3743325" cy="19700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>
                <a:solidFill>
                  <a:srgbClr val="000000"/>
                </a:solidFill>
              </a:rPr>
              <a:t>Структурный парагенез: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0">
                <a:solidFill>
                  <a:srgbClr val="000000"/>
                </a:solidFill>
              </a:rPr>
              <a:t>– расходящиеся взбросы (рамп);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0">
                <a:solidFill>
                  <a:srgbClr val="000000"/>
                </a:solidFill>
              </a:rPr>
              <a:t>– складки продольного изгиба;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0">
                <a:solidFill>
                  <a:srgbClr val="000000"/>
                </a:solidFill>
              </a:rPr>
              <a:t>– складки волочения;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0">
                <a:solidFill>
                  <a:srgbClr val="000000"/>
                </a:solidFill>
              </a:rPr>
              <a:t>– рассланцевание;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0">
                <a:solidFill>
                  <a:srgbClr val="000000"/>
                </a:solidFill>
              </a:rPr>
              <a:t>– зеркала скольжения;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0">
                <a:solidFill>
                  <a:srgbClr val="000000"/>
                </a:solidFill>
              </a:rPr>
              <a:t>– серпентинитовый меланж.</a:t>
            </a:r>
          </a:p>
        </p:txBody>
      </p:sp>
      <p:sp>
        <p:nvSpPr>
          <p:cNvPr id="24584" name="AutoShape 27"/>
          <p:cNvSpPr>
            <a:spLocks noChangeArrowheads="1"/>
          </p:cNvSpPr>
          <p:nvPr/>
        </p:nvSpPr>
        <p:spPr bwMode="auto">
          <a:xfrm rot="10800000" flipV="1">
            <a:off x="4643438" y="2779713"/>
            <a:ext cx="576262" cy="5762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 rotWithShape="1">
            <a:gsLst>
              <a:gs pos="0">
                <a:schemeClr val="tx1">
                  <a:alpha val="50000"/>
                </a:schemeClr>
              </a:gs>
              <a:gs pos="100000">
                <a:srgbClr val="FF33CC">
                  <a:alpha val="50000"/>
                </a:srgbClr>
              </a:gs>
            </a:gsLst>
            <a:lin ang="0" scaled="1"/>
          </a:gra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4585" name="AutoShape 28"/>
          <p:cNvSpPr>
            <a:spLocks noChangeArrowheads="1"/>
          </p:cNvSpPr>
          <p:nvPr/>
        </p:nvSpPr>
        <p:spPr bwMode="auto">
          <a:xfrm rot="5400000" flipV="1">
            <a:off x="2916238" y="3751263"/>
            <a:ext cx="576262" cy="5762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 rotWithShape="1">
            <a:gsLst>
              <a:gs pos="0">
                <a:schemeClr val="tx1">
                  <a:alpha val="50000"/>
                </a:schemeClr>
              </a:gs>
              <a:gs pos="100000">
                <a:srgbClr val="33CC33">
                  <a:alpha val="50000"/>
                </a:srgbClr>
              </a:gs>
            </a:gsLst>
            <a:lin ang="0" scaled="1"/>
          </a:gra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4586" name="Picture 29" descr="30GEORAZ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403850"/>
            <a:ext cx="5257800" cy="1193800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4587" name="Freeform 30"/>
          <p:cNvSpPr>
            <a:spLocks/>
          </p:cNvSpPr>
          <p:nvPr/>
        </p:nvSpPr>
        <p:spPr bwMode="auto">
          <a:xfrm>
            <a:off x="1895475" y="3038475"/>
            <a:ext cx="619125" cy="993775"/>
          </a:xfrm>
          <a:custGeom>
            <a:avLst/>
            <a:gdLst>
              <a:gd name="T0" fmla="*/ 0 w 390"/>
              <a:gd name="T1" fmla="*/ 2147483647 h 626"/>
              <a:gd name="T2" fmla="*/ 2147483647 w 390"/>
              <a:gd name="T3" fmla="*/ 2147483647 h 626"/>
              <a:gd name="T4" fmla="*/ 2147483647 w 390"/>
              <a:gd name="T5" fmla="*/ 2147483647 h 626"/>
              <a:gd name="T6" fmla="*/ 2147483647 w 390"/>
              <a:gd name="T7" fmla="*/ 2147483647 h 626"/>
              <a:gd name="T8" fmla="*/ 2147483647 w 390"/>
              <a:gd name="T9" fmla="*/ 2147483647 h 626"/>
              <a:gd name="T10" fmla="*/ 2147483647 w 390"/>
              <a:gd name="T11" fmla="*/ 2147483647 h 626"/>
              <a:gd name="T12" fmla="*/ 2147483647 w 390"/>
              <a:gd name="T13" fmla="*/ 2147483647 h 626"/>
              <a:gd name="T14" fmla="*/ 2147483647 w 390"/>
              <a:gd name="T15" fmla="*/ 0 h 62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90"/>
              <a:gd name="T25" fmla="*/ 0 h 626"/>
              <a:gd name="T26" fmla="*/ 390 w 390"/>
              <a:gd name="T27" fmla="*/ 626 h 62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90" h="626">
                <a:moveTo>
                  <a:pt x="0" y="626"/>
                </a:moveTo>
                <a:cubicBezTo>
                  <a:pt x="17" y="605"/>
                  <a:pt x="78" y="541"/>
                  <a:pt x="102" y="500"/>
                </a:cubicBezTo>
                <a:cubicBezTo>
                  <a:pt x="126" y="459"/>
                  <a:pt x="133" y="412"/>
                  <a:pt x="144" y="382"/>
                </a:cubicBezTo>
                <a:cubicBezTo>
                  <a:pt x="155" y="352"/>
                  <a:pt x="158" y="342"/>
                  <a:pt x="168" y="318"/>
                </a:cubicBezTo>
                <a:cubicBezTo>
                  <a:pt x="178" y="294"/>
                  <a:pt x="188" y="264"/>
                  <a:pt x="202" y="238"/>
                </a:cubicBezTo>
                <a:cubicBezTo>
                  <a:pt x="216" y="212"/>
                  <a:pt x="236" y="180"/>
                  <a:pt x="250" y="158"/>
                </a:cubicBezTo>
                <a:cubicBezTo>
                  <a:pt x="264" y="136"/>
                  <a:pt x="261" y="134"/>
                  <a:pt x="284" y="108"/>
                </a:cubicBezTo>
                <a:cubicBezTo>
                  <a:pt x="307" y="82"/>
                  <a:pt x="368" y="23"/>
                  <a:pt x="390" y="0"/>
                </a:cubicBezTo>
              </a:path>
            </a:pathLst>
          </a:custGeom>
          <a:noFill/>
          <a:ln w="28575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588" name="Freeform 31"/>
          <p:cNvSpPr>
            <a:spLocks/>
          </p:cNvSpPr>
          <p:nvPr/>
        </p:nvSpPr>
        <p:spPr bwMode="auto">
          <a:xfrm>
            <a:off x="4232275" y="3028950"/>
            <a:ext cx="136525" cy="784225"/>
          </a:xfrm>
          <a:custGeom>
            <a:avLst/>
            <a:gdLst>
              <a:gd name="T0" fmla="*/ 2147483647 w 86"/>
              <a:gd name="T1" fmla="*/ 2147483647 h 494"/>
              <a:gd name="T2" fmla="*/ 2147483647 w 86"/>
              <a:gd name="T3" fmla="*/ 2147483647 h 494"/>
              <a:gd name="T4" fmla="*/ 2147483647 w 86"/>
              <a:gd name="T5" fmla="*/ 2147483647 h 494"/>
              <a:gd name="T6" fmla="*/ 2147483647 w 86"/>
              <a:gd name="T7" fmla="*/ 2147483647 h 494"/>
              <a:gd name="T8" fmla="*/ 0 w 86"/>
              <a:gd name="T9" fmla="*/ 0 h 4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"/>
              <a:gd name="T16" fmla="*/ 0 h 494"/>
              <a:gd name="T17" fmla="*/ 86 w 86"/>
              <a:gd name="T18" fmla="*/ 494 h 49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" h="494">
                <a:moveTo>
                  <a:pt x="86" y="494"/>
                </a:moveTo>
                <a:cubicBezTo>
                  <a:pt x="76" y="469"/>
                  <a:pt x="41" y="390"/>
                  <a:pt x="28" y="344"/>
                </a:cubicBezTo>
                <a:cubicBezTo>
                  <a:pt x="15" y="298"/>
                  <a:pt x="12" y="264"/>
                  <a:pt x="8" y="216"/>
                </a:cubicBezTo>
                <a:cubicBezTo>
                  <a:pt x="4" y="168"/>
                  <a:pt x="3" y="90"/>
                  <a:pt x="2" y="54"/>
                </a:cubicBezTo>
                <a:cubicBezTo>
                  <a:pt x="1" y="18"/>
                  <a:pt x="0" y="11"/>
                  <a:pt x="0" y="0"/>
                </a:cubicBezTo>
              </a:path>
            </a:pathLst>
          </a:cu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4589" name="Freeform 32"/>
          <p:cNvSpPr>
            <a:spLocks/>
          </p:cNvSpPr>
          <p:nvPr/>
        </p:nvSpPr>
        <p:spPr bwMode="auto">
          <a:xfrm>
            <a:off x="7845425" y="5532438"/>
            <a:ext cx="431800" cy="957262"/>
          </a:xfrm>
          <a:custGeom>
            <a:avLst/>
            <a:gdLst>
              <a:gd name="T0" fmla="*/ 0 w 272"/>
              <a:gd name="T1" fmla="*/ 2147483647 h 603"/>
              <a:gd name="T2" fmla="*/ 2147483647 w 272"/>
              <a:gd name="T3" fmla="*/ 2147483647 h 603"/>
              <a:gd name="T4" fmla="*/ 2147483647 w 272"/>
              <a:gd name="T5" fmla="*/ 2147483647 h 603"/>
              <a:gd name="T6" fmla="*/ 2147483647 w 272"/>
              <a:gd name="T7" fmla="*/ 2147483647 h 603"/>
              <a:gd name="T8" fmla="*/ 2147483647 w 272"/>
              <a:gd name="T9" fmla="*/ 2147483647 h 603"/>
              <a:gd name="T10" fmla="*/ 2147483647 w 272"/>
              <a:gd name="T11" fmla="*/ 2147483647 h 60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72"/>
              <a:gd name="T19" fmla="*/ 0 h 603"/>
              <a:gd name="T20" fmla="*/ 272 w 272"/>
              <a:gd name="T21" fmla="*/ 603 h 60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72" h="603">
                <a:moveTo>
                  <a:pt x="0" y="603"/>
                </a:moveTo>
                <a:cubicBezTo>
                  <a:pt x="10" y="586"/>
                  <a:pt x="40" y="542"/>
                  <a:pt x="62" y="501"/>
                </a:cubicBezTo>
                <a:cubicBezTo>
                  <a:pt x="84" y="460"/>
                  <a:pt x="110" y="409"/>
                  <a:pt x="132" y="355"/>
                </a:cubicBezTo>
                <a:cubicBezTo>
                  <a:pt x="154" y="301"/>
                  <a:pt x="172" y="234"/>
                  <a:pt x="194" y="179"/>
                </a:cubicBezTo>
                <a:cubicBezTo>
                  <a:pt x="216" y="124"/>
                  <a:pt x="252" y="46"/>
                  <a:pt x="262" y="23"/>
                </a:cubicBezTo>
                <a:cubicBezTo>
                  <a:pt x="272" y="0"/>
                  <a:pt x="254" y="39"/>
                  <a:pt x="252" y="43"/>
                </a:cubicBezTo>
              </a:path>
            </a:pathLst>
          </a:custGeom>
          <a:noFill/>
          <a:ln w="28575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590" name="Freeform 33"/>
          <p:cNvSpPr>
            <a:spLocks/>
          </p:cNvSpPr>
          <p:nvPr/>
        </p:nvSpPr>
        <p:spPr bwMode="auto">
          <a:xfrm>
            <a:off x="6610350" y="5568950"/>
            <a:ext cx="98425" cy="965200"/>
          </a:xfrm>
          <a:custGeom>
            <a:avLst/>
            <a:gdLst>
              <a:gd name="T0" fmla="*/ 2147483647 w 62"/>
              <a:gd name="T1" fmla="*/ 2147483647 h 608"/>
              <a:gd name="T2" fmla="*/ 0 w 62"/>
              <a:gd name="T3" fmla="*/ 0 h 608"/>
              <a:gd name="T4" fmla="*/ 0 60000 65536"/>
              <a:gd name="T5" fmla="*/ 0 60000 65536"/>
              <a:gd name="T6" fmla="*/ 0 w 62"/>
              <a:gd name="T7" fmla="*/ 0 h 608"/>
              <a:gd name="T8" fmla="*/ 62 w 62"/>
              <a:gd name="T9" fmla="*/ 608 h 60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2" h="608">
                <a:moveTo>
                  <a:pt x="62" y="608"/>
                </a:moveTo>
                <a:cubicBezTo>
                  <a:pt x="52" y="507"/>
                  <a:pt x="13" y="127"/>
                  <a:pt x="0" y="0"/>
                </a:cubicBezTo>
              </a:path>
            </a:pathLst>
          </a:custGeom>
          <a:noFill/>
          <a:ln w="28575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591" name="AutoShape 34"/>
          <p:cNvSpPr>
            <a:spLocks noChangeArrowheads="1"/>
          </p:cNvSpPr>
          <p:nvPr/>
        </p:nvSpPr>
        <p:spPr bwMode="auto">
          <a:xfrm rot="-5400000">
            <a:off x="7019926" y="5300662"/>
            <a:ext cx="576262" cy="57626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 rotWithShape="1">
            <a:gsLst>
              <a:gs pos="0">
                <a:schemeClr val="tx1">
                  <a:alpha val="50000"/>
                </a:schemeClr>
              </a:gs>
              <a:gs pos="100000">
                <a:srgbClr val="33CC33">
                  <a:alpha val="50000"/>
                </a:srgbClr>
              </a:gs>
            </a:gsLst>
            <a:lin ang="0" scaled="1"/>
          </a:gra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4592" name="Text Box 35"/>
          <p:cNvSpPr txBox="1">
            <a:spLocks noChangeArrowheads="1"/>
          </p:cNvSpPr>
          <p:nvPr/>
        </p:nvSpPr>
        <p:spPr bwMode="auto">
          <a:xfrm>
            <a:off x="4067175" y="5085184"/>
            <a:ext cx="2217738" cy="422275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54000" tIns="10800" rIns="54000" bIns="10800" anchor="ctr"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1600" dirty="0">
                <a:solidFill>
                  <a:srgbClr val="000000"/>
                </a:solidFill>
              </a:rPr>
              <a:t>Горст. Южный Урал. 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altLang="ru-RU" sz="1600" dirty="0">
                <a:solidFill>
                  <a:srgbClr val="000000"/>
                </a:solidFill>
              </a:rPr>
              <a:t>По В.М. </a:t>
            </a:r>
            <a:r>
              <a:rPr lang="ru-RU" altLang="ru-RU" sz="1600" dirty="0" err="1">
                <a:solidFill>
                  <a:srgbClr val="000000"/>
                </a:solidFill>
              </a:rPr>
              <a:t>Мосейчуку</a:t>
            </a:r>
            <a:r>
              <a:rPr lang="ru-RU" altLang="ru-RU" sz="1600" dirty="0">
                <a:solidFill>
                  <a:srgbClr val="000000"/>
                </a:solidFill>
              </a:rPr>
              <a:t>, 2000</a:t>
            </a:r>
          </a:p>
        </p:txBody>
      </p:sp>
      <p:sp>
        <p:nvSpPr>
          <p:cNvPr id="24593" name="AutoShape 36"/>
          <p:cNvSpPr>
            <a:spLocks noChangeArrowheads="1"/>
          </p:cNvSpPr>
          <p:nvPr/>
        </p:nvSpPr>
        <p:spPr bwMode="auto">
          <a:xfrm rot="10800000" flipV="1">
            <a:off x="8459788" y="5661025"/>
            <a:ext cx="576262" cy="57626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 rotWithShape="1">
            <a:gsLst>
              <a:gs pos="0">
                <a:schemeClr val="tx1">
                  <a:alpha val="50000"/>
                </a:schemeClr>
              </a:gs>
              <a:gs pos="100000">
                <a:srgbClr val="FF33CC">
                  <a:alpha val="50000"/>
                </a:srgbClr>
              </a:gs>
            </a:gsLst>
            <a:lin ang="0" scaled="1"/>
          </a:gra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4594" name="AutoShape 37"/>
          <p:cNvSpPr>
            <a:spLocks noChangeArrowheads="1"/>
          </p:cNvSpPr>
          <p:nvPr/>
        </p:nvSpPr>
        <p:spPr bwMode="auto">
          <a:xfrm rot="10800000" flipH="1" flipV="1">
            <a:off x="3924300" y="5661025"/>
            <a:ext cx="576263" cy="57626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 rotWithShape="1">
            <a:gsLst>
              <a:gs pos="0">
                <a:schemeClr val="tx1">
                  <a:alpha val="50000"/>
                </a:schemeClr>
              </a:gs>
              <a:gs pos="100000">
                <a:srgbClr val="FF33CC">
                  <a:alpha val="50000"/>
                </a:srgbClr>
              </a:gs>
            </a:gsLst>
            <a:lin ang="0" scaled="1"/>
          </a:gradFill>
          <a:ln w="19050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97735" name="Rectangle 39"/>
          <p:cNvSpPr>
            <a:spLocks noGrp="1" noChangeArrowheads="1"/>
          </p:cNvSpPr>
          <p:nvPr>
            <p:ph type="title"/>
          </p:nvPr>
        </p:nvSpPr>
        <p:spPr>
          <a:xfrm>
            <a:off x="1979613" y="44450"/>
            <a:ext cx="7164387" cy="676275"/>
          </a:xfrm>
          <a:extLst/>
        </p:spPr>
        <p:txBody>
          <a:bodyPr>
            <a:spAutoFit/>
          </a:bodyPr>
          <a:lstStyle/>
          <a:p>
            <a:pPr algn="r" eaLnBrk="1" hangingPunct="1">
              <a:lnSpc>
                <a:spcPct val="80000"/>
              </a:lnSpc>
              <a:defRPr/>
            </a:pPr>
            <a:r>
              <a:rPr lang="ru-RU" altLang="ru-RU" sz="24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1.2. Чистый сдвиг: обстановки горизонтального сжатия – вертикального растяжения </a:t>
            </a:r>
          </a:p>
        </p:txBody>
      </p:sp>
      <p:sp>
        <p:nvSpPr>
          <p:cNvPr id="24596" name="Text Box 41"/>
          <p:cNvSpPr txBox="1">
            <a:spLocks noChangeArrowheads="1"/>
          </p:cNvSpPr>
          <p:nvPr/>
        </p:nvSpPr>
        <p:spPr bwMode="auto">
          <a:xfrm>
            <a:off x="34925" y="4843463"/>
            <a:ext cx="3743325" cy="19700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 eaLnBrk="1" hangingPunct="1">
              <a:lnSpc>
                <a:spcPct val="80000"/>
              </a:lnSpc>
            </a:pPr>
            <a:r>
              <a:rPr lang="ru-RU" altLang="ru-RU">
                <a:solidFill>
                  <a:srgbClr val="000000"/>
                </a:solidFill>
              </a:rPr>
              <a:t>Структурный парагенез:</a:t>
            </a:r>
          </a:p>
          <a:p>
            <a:pPr algn="r" eaLnBrk="1" hangingPunct="1">
              <a:lnSpc>
                <a:spcPct val="80000"/>
              </a:lnSpc>
            </a:pPr>
            <a:r>
              <a:rPr lang="ru-RU" altLang="ru-RU" b="0">
                <a:solidFill>
                  <a:srgbClr val="000000"/>
                </a:solidFill>
              </a:rPr>
              <a:t>– сходящиеся взбросы (горст);</a:t>
            </a:r>
          </a:p>
          <a:p>
            <a:pPr algn="r" eaLnBrk="1" hangingPunct="1">
              <a:lnSpc>
                <a:spcPct val="80000"/>
              </a:lnSpc>
            </a:pPr>
            <a:r>
              <a:rPr lang="ru-RU" altLang="ru-RU" b="0">
                <a:solidFill>
                  <a:srgbClr val="000000"/>
                </a:solidFill>
              </a:rPr>
              <a:t>– складки поперечного изгиба;</a:t>
            </a:r>
          </a:p>
          <a:p>
            <a:pPr algn="r" eaLnBrk="1" hangingPunct="1">
              <a:lnSpc>
                <a:spcPct val="80000"/>
              </a:lnSpc>
            </a:pPr>
            <a:r>
              <a:rPr lang="ru-RU" altLang="ru-RU" b="0">
                <a:solidFill>
                  <a:srgbClr val="000000"/>
                </a:solidFill>
              </a:rPr>
              <a:t>– складки волочения;</a:t>
            </a:r>
          </a:p>
          <a:p>
            <a:pPr algn="r" eaLnBrk="1" hangingPunct="1">
              <a:lnSpc>
                <a:spcPct val="80000"/>
              </a:lnSpc>
            </a:pPr>
            <a:r>
              <a:rPr lang="ru-RU" altLang="ru-RU" b="0">
                <a:solidFill>
                  <a:srgbClr val="000000"/>
                </a:solidFill>
              </a:rPr>
              <a:t>– рассланцевание; </a:t>
            </a:r>
          </a:p>
          <a:p>
            <a:pPr algn="r" eaLnBrk="1" hangingPunct="1">
              <a:lnSpc>
                <a:spcPct val="80000"/>
              </a:lnSpc>
            </a:pPr>
            <a:r>
              <a:rPr lang="ru-RU" altLang="ru-RU" b="0">
                <a:solidFill>
                  <a:srgbClr val="000000"/>
                </a:solidFill>
              </a:rPr>
              <a:t>– зеркала скольжения;</a:t>
            </a:r>
          </a:p>
          <a:p>
            <a:pPr algn="r" eaLnBrk="1" hangingPunct="1">
              <a:lnSpc>
                <a:spcPct val="80000"/>
              </a:lnSpc>
            </a:pPr>
            <a:r>
              <a:rPr lang="ru-RU" altLang="ru-RU" b="0">
                <a:solidFill>
                  <a:srgbClr val="000000"/>
                </a:solidFill>
              </a:rPr>
              <a:t>– серпентинитовый меланж.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0" y="0"/>
            <a:ext cx="8675688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000" tIns="10800" rIns="54000" bIns="10800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b="0">
                <a:solidFill>
                  <a:srgbClr val="000000"/>
                </a:solidFill>
              </a:rPr>
              <a:t>В складках продольного изгиба по мере их развития часто происходят срывы вдоль осевых поверхностей, вследствие чего образуются взбросы и надвиги той же вергентности</a:t>
            </a:r>
          </a:p>
        </p:txBody>
      </p:sp>
      <p:grpSp>
        <p:nvGrpSpPr>
          <p:cNvPr id="25603" name="Group 4"/>
          <p:cNvGrpSpPr>
            <a:grpSpLocks/>
          </p:cNvGrpSpPr>
          <p:nvPr/>
        </p:nvGrpSpPr>
        <p:grpSpPr bwMode="auto">
          <a:xfrm>
            <a:off x="6372225" y="620713"/>
            <a:ext cx="2447925" cy="2663825"/>
            <a:chOff x="3334" y="527"/>
            <a:chExt cx="2291" cy="2540"/>
          </a:xfrm>
        </p:grpSpPr>
        <p:pic>
          <p:nvPicPr>
            <p:cNvPr id="25617" name="Picture 5" descr="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" y="527"/>
              <a:ext cx="2291" cy="254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25618" name="AutoShape 6"/>
            <p:cNvSpPr>
              <a:spLocks noChangeArrowheads="1"/>
            </p:cNvSpPr>
            <p:nvPr/>
          </p:nvSpPr>
          <p:spPr bwMode="auto">
            <a:xfrm>
              <a:off x="4195" y="663"/>
              <a:ext cx="680" cy="136"/>
            </a:xfrm>
            <a:prstGeom prst="rightArrow">
              <a:avLst>
                <a:gd name="adj1" fmla="val 50000"/>
                <a:gd name="adj2" fmla="val 125000"/>
              </a:avLst>
            </a:prstGeom>
            <a:solidFill>
              <a:srgbClr val="FF33CC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ru-RU" altLang="ru-RU"/>
            </a:p>
          </p:txBody>
        </p:sp>
        <p:sp>
          <p:nvSpPr>
            <p:cNvPr id="25619" name="AutoShape 7"/>
            <p:cNvSpPr>
              <a:spLocks noChangeArrowheads="1"/>
            </p:cNvSpPr>
            <p:nvPr/>
          </p:nvSpPr>
          <p:spPr bwMode="auto">
            <a:xfrm>
              <a:off x="4105" y="1525"/>
              <a:ext cx="680" cy="136"/>
            </a:xfrm>
            <a:prstGeom prst="rightArrow">
              <a:avLst>
                <a:gd name="adj1" fmla="val 50000"/>
                <a:gd name="adj2" fmla="val 125000"/>
              </a:avLst>
            </a:prstGeom>
            <a:solidFill>
              <a:srgbClr val="FF33CC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ru-RU" altLang="ru-RU"/>
            </a:p>
          </p:txBody>
        </p:sp>
        <p:sp>
          <p:nvSpPr>
            <p:cNvPr id="25620" name="AutoShape 8"/>
            <p:cNvSpPr>
              <a:spLocks noChangeArrowheads="1"/>
            </p:cNvSpPr>
            <p:nvPr/>
          </p:nvSpPr>
          <p:spPr bwMode="auto">
            <a:xfrm>
              <a:off x="4059" y="2160"/>
              <a:ext cx="680" cy="136"/>
            </a:xfrm>
            <a:prstGeom prst="rightArrow">
              <a:avLst>
                <a:gd name="adj1" fmla="val 50000"/>
                <a:gd name="adj2" fmla="val 125000"/>
              </a:avLst>
            </a:prstGeom>
            <a:solidFill>
              <a:srgbClr val="FF33CC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ru-RU" altLang="ru-RU"/>
            </a:p>
          </p:txBody>
        </p:sp>
      </p:grpSp>
      <p:sp>
        <p:nvSpPr>
          <p:cNvPr id="25604" name="Text Box 9"/>
          <p:cNvSpPr txBox="1">
            <a:spLocks noChangeArrowheads="1"/>
          </p:cNvSpPr>
          <p:nvPr/>
        </p:nvSpPr>
        <p:spPr bwMode="auto">
          <a:xfrm>
            <a:off x="4284663" y="692150"/>
            <a:ext cx="2303462" cy="617538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54000" tIns="10800" rIns="54000" bIns="10800" anchor="ctr">
            <a:spAutoFit/>
          </a:bodyPr>
          <a:lstStyle/>
          <a:p>
            <a:pPr algn="r" eaLnBrk="1" hangingPunct="1">
              <a:lnSpc>
                <a:spcPct val="80000"/>
              </a:lnSpc>
            </a:pPr>
            <a:r>
              <a:rPr lang="ru-RU" altLang="ru-RU" sz="1600">
                <a:solidFill>
                  <a:srgbClr val="000000"/>
                </a:solidFill>
              </a:rPr>
              <a:t>Формирование надвигов из складок (по </a:t>
            </a:r>
            <a:r>
              <a:rPr lang="en-US" altLang="ru-RU" sz="1600">
                <a:solidFill>
                  <a:srgbClr val="000000"/>
                </a:solidFill>
              </a:rPr>
              <a:t>R.J. Twiss, </a:t>
            </a:r>
            <a:endParaRPr lang="ru-RU" altLang="ru-RU" sz="1600">
              <a:solidFill>
                <a:srgbClr val="000000"/>
              </a:solidFill>
            </a:endParaRPr>
          </a:p>
          <a:p>
            <a:pPr algn="r" eaLnBrk="1" hangingPunct="1">
              <a:lnSpc>
                <a:spcPct val="80000"/>
              </a:lnSpc>
            </a:pPr>
            <a:r>
              <a:rPr lang="en-US" altLang="ru-RU" sz="1600">
                <a:solidFill>
                  <a:srgbClr val="000000"/>
                </a:solidFill>
              </a:rPr>
              <a:t>E.M. Moores</a:t>
            </a:r>
            <a:r>
              <a:rPr lang="ru-RU" altLang="ru-RU" sz="1600">
                <a:solidFill>
                  <a:srgbClr val="000000"/>
                </a:solidFill>
              </a:rPr>
              <a:t>, 200</a:t>
            </a:r>
            <a:r>
              <a:rPr lang="en-US" altLang="ru-RU" sz="1600">
                <a:solidFill>
                  <a:srgbClr val="000000"/>
                </a:solidFill>
              </a:rPr>
              <a:t>0</a:t>
            </a:r>
            <a:r>
              <a:rPr lang="ru-RU" altLang="ru-RU" sz="160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25605" name="Picture 11" descr="reverse%20fault%20in%20dolomitic%20marble%20at%20the%20Jazida%20do%20Urubu_Brazil_WRM0020_DDS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221163"/>
            <a:ext cx="4464050" cy="259238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5606" name="Freeform 12"/>
          <p:cNvSpPr>
            <a:spLocks/>
          </p:cNvSpPr>
          <p:nvPr/>
        </p:nvSpPr>
        <p:spPr bwMode="auto">
          <a:xfrm>
            <a:off x="4129088" y="4221163"/>
            <a:ext cx="2495550" cy="2424112"/>
          </a:xfrm>
          <a:custGeom>
            <a:avLst/>
            <a:gdLst>
              <a:gd name="T0" fmla="*/ 0 w 2334"/>
              <a:gd name="T1" fmla="*/ 2147483647 h 2339"/>
              <a:gd name="T2" fmla="*/ 2147483647 w 2334"/>
              <a:gd name="T3" fmla="*/ 2147483647 h 2339"/>
              <a:gd name="T4" fmla="*/ 2147483647 w 2334"/>
              <a:gd name="T5" fmla="*/ 2147483647 h 2339"/>
              <a:gd name="T6" fmla="*/ 2147483647 w 2334"/>
              <a:gd name="T7" fmla="*/ 2147483647 h 2339"/>
              <a:gd name="T8" fmla="*/ 2147483647 w 2334"/>
              <a:gd name="T9" fmla="*/ 2147483647 h 2339"/>
              <a:gd name="T10" fmla="*/ 2147483647 w 2334"/>
              <a:gd name="T11" fmla="*/ 2147483647 h 2339"/>
              <a:gd name="T12" fmla="*/ 2147483647 w 2334"/>
              <a:gd name="T13" fmla="*/ 2147483647 h 2339"/>
              <a:gd name="T14" fmla="*/ 2147483647 w 2334"/>
              <a:gd name="T15" fmla="*/ 2147483647 h 2339"/>
              <a:gd name="T16" fmla="*/ 2147483647 w 2334"/>
              <a:gd name="T17" fmla="*/ 2147483647 h 2339"/>
              <a:gd name="T18" fmla="*/ 2147483647 w 2334"/>
              <a:gd name="T19" fmla="*/ 2147483647 h 2339"/>
              <a:gd name="T20" fmla="*/ 2147483647 w 2334"/>
              <a:gd name="T21" fmla="*/ 2147483647 h 2339"/>
              <a:gd name="T22" fmla="*/ 2147483647 w 2334"/>
              <a:gd name="T23" fmla="*/ 2147483647 h 2339"/>
              <a:gd name="T24" fmla="*/ 2147483647 w 2334"/>
              <a:gd name="T25" fmla="*/ 0 h 233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334"/>
              <a:gd name="T40" fmla="*/ 0 h 2339"/>
              <a:gd name="T41" fmla="*/ 2334 w 2334"/>
              <a:gd name="T42" fmla="*/ 2339 h 233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334" h="2339">
                <a:moveTo>
                  <a:pt x="0" y="2339"/>
                </a:moveTo>
                <a:cubicBezTo>
                  <a:pt x="67" y="2274"/>
                  <a:pt x="304" y="2051"/>
                  <a:pt x="402" y="1949"/>
                </a:cubicBezTo>
                <a:cubicBezTo>
                  <a:pt x="500" y="1847"/>
                  <a:pt x="538" y="1798"/>
                  <a:pt x="588" y="1730"/>
                </a:cubicBezTo>
                <a:cubicBezTo>
                  <a:pt x="638" y="1662"/>
                  <a:pt x="673" y="1593"/>
                  <a:pt x="701" y="1542"/>
                </a:cubicBezTo>
                <a:cubicBezTo>
                  <a:pt x="729" y="1491"/>
                  <a:pt x="738" y="1465"/>
                  <a:pt x="753" y="1424"/>
                </a:cubicBezTo>
                <a:cubicBezTo>
                  <a:pt x="768" y="1383"/>
                  <a:pt x="780" y="1345"/>
                  <a:pt x="792" y="1298"/>
                </a:cubicBezTo>
                <a:cubicBezTo>
                  <a:pt x="804" y="1251"/>
                  <a:pt x="808" y="1212"/>
                  <a:pt x="828" y="1139"/>
                </a:cubicBezTo>
                <a:cubicBezTo>
                  <a:pt x="848" y="1066"/>
                  <a:pt x="863" y="953"/>
                  <a:pt x="912" y="860"/>
                </a:cubicBezTo>
                <a:cubicBezTo>
                  <a:pt x="961" y="767"/>
                  <a:pt x="1015" y="653"/>
                  <a:pt x="1125" y="581"/>
                </a:cubicBezTo>
                <a:cubicBezTo>
                  <a:pt x="1235" y="509"/>
                  <a:pt x="1457" y="472"/>
                  <a:pt x="1575" y="428"/>
                </a:cubicBezTo>
                <a:cubicBezTo>
                  <a:pt x="1693" y="384"/>
                  <a:pt x="1740" y="363"/>
                  <a:pt x="1835" y="318"/>
                </a:cubicBezTo>
                <a:cubicBezTo>
                  <a:pt x="1930" y="273"/>
                  <a:pt x="2062" y="214"/>
                  <a:pt x="2145" y="161"/>
                </a:cubicBezTo>
                <a:cubicBezTo>
                  <a:pt x="2228" y="108"/>
                  <a:pt x="2295" y="34"/>
                  <a:pt x="2334" y="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07" name="Text Box 14"/>
          <p:cNvSpPr txBox="1">
            <a:spLocks noChangeArrowheads="1"/>
          </p:cNvSpPr>
          <p:nvPr/>
        </p:nvSpPr>
        <p:spPr bwMode="auto">
          <a:xfrm>
            <a:off x="6443663" y="6124575"/>
            <a:ext cx="2592387" cy="617538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54000" tIns="10800" rIns="54000" bIns="10800" anchor="ctr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sz="1600">
                <a:solidFill>
                  <a:srgbClr val="000000"/>
                </a:solidFill>
              </a:rPr>
              <a:t>Складка, переходящая в надвиг. http://www.uwsp.edu/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>
                <a:solidFill>
                  <a:srgbClr val="000000"/>
                </a:solidFill>
              </a:rPr>
              <a:t>geo… Urubu_Brazil_DDS21.jpg</a:t>
            </a:r>
          </a:p>
        </p:txBody>
      </p:sp>
      <p:pic>
        <p:nvPicPr>
          <p:cNvPr id="25608" name="Picture 15" descr="Взброс верхний девон"/>
          <p:cNvPicPr>
            <a:picLocks noChangeAspect="1" noChangeArrowheads="1"/>
          </p:cNvPicPr>
          <p:nvPr/>
        </p:nvPicPr>
        <p:blipFill>
          <a:blip r:embed="rId5" cstate="print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919163"/>
            <a:ext cx="3889375" cy="290988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5609" name="Text Box 16"/>
          <p:cNvSpPr txBox="1">
            <a:spLocks noChangeArrowheads="1"/>
          </p:cNvSpPr>
          <p:nvPr/>
        </p:nvSpPr>
        <p:spPr bwMode="auto">
          <a:xfrm>
            <a:off x="611188" y="3644900"/>
            <a:ext cx="2160587" cy="422275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54000" tIns="10800" rIns="54000" bIns="10800" anchor="ctr"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1600">
                <a:solidFill>
                  <a:srgbClr val="000000"/>
                </a:solidFill>
              </a:rPr>
              <a:t>Складка, переходящая во взброс. Южный Урал</a:t>
            </a:r>
          </a:p>
        </p:txBody>
      </p:sp>
      <p:sp>
        <p:nvSpPr>
          <p:cNvPr id="25610" name="AutoShape 18"/>
          <p:cNvSpPr>
            <a:spLocks noChangeArrowheads="1"/>
          </p:cNvSpPr>
          <p:nvPr/>
        </p:nvSpPr>
        <p:spPr bwMode="auto">
          <a:xfrm>
            <a:off x="3851275" y="1628775"/>
            <a:ext cx="2449513" cy="360363"/>
          </a:xfrm>
          <a:prstGeom prst="rightArrow">
            <a:avLst>
              <a:gd name="adj1" fmla="val 50000"/>
              <a:gd name="adj2" fmla="val 169934"/>
            </a:avLst>
          </a:pr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ru-RU" altLang="ru-RU" sz="1800"/>
              <a:t>Модель В</a:t>
            </a:r>
          </a:p>
        </p:txBody>
      </p:sp>
      <p:sp>
        <p:nvSpPr>
          <p:cNvPr id="25611" name="AutoShape 19"/>
          <p:cNvSpPr>
            <a:spLocks noChangeArrowheads="1"/>
          </p:cNvSpPr>
          <p:nvPr/>
        </p:nvSpPr>
        <p:spPr bwMode="auto">
          <a:xfrm rot="-4068669">
            <a:off x="6231732" y="3486944"/>
            <a:ext cx="1511300" cy="357187"/>
          </a:xfrm>
          <a:prstGeom prst="rightArrow">
            <a:avLst>
              <a:gd name="adj1" fmla="val 50000"/>
              <a:gd name="adj2" fmla="val 105778"/>
            </a:avLst>
          </a:pr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ru-RU" altLang="ru-RU" sz="1800"/>
              <a:t>Модель С</a:t>
            </a:r>
          </a:p>
        </p:txBody>
      </p:sp>
      <p:sp>
        <p:nvSpPr>
          <p:cNvPr id="25612" name="Text Box 20"/>
          <p:cNvSpPr txBox="1">
            <a:spLocks noChangeArrowheads="1"/>
          </p:cNvSpPr>
          <p:nvPr/>
        </p:nvSpPr>
        <p:spPr bwMode="auto">
          <a:xfrm>
            <a:off x="3924300" y="2155825"/>
            <a:ext cx="2376488" cy="177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10800" bIns="10800" anchor="ctr">
            <a:spAutoFit/>
          </a:bodyPr>
          <a:lstStyle/>
          <a:p>
            <a:pPr eaLnBrk="1" hangingPunct="1">
              <a:lnSpc>
                <a:spcPct val="75000"/>
              </a:lnSpc>
            </a:pPr>
            <a:r>
              <a:rPr lang="ru-RU" altLang="ru-RU">
                <a:solidFill>
                  <a:srgbClr val="000000"/>
                </a:solidFill>
                <a:sym typeface="Symbol" pitchFamily="18" charset="2"/>
              </a:rPr>
              <a:t> </a:t>
            </a:r>
            <a:r>
              <a:rPr lang="ru-RU" altLang="ru-RU">
                <a:solidFill>
                  <a:srgbClr val="000000"/>
                </a:solidFill>
              </a:rPr>
              <a:t>Структурный парагенез:</a:t>
            </a:r>
          </a:p>
          <a:p>
            <a:pPr eaLnBrk="1" hangingPunct="1">
              <a:lnSpc>
                <a:spcPct val="75000"/>
              </a:lnSpc>
            </a:pPr>
            <a:r>
              <a:rPr lang="ru-RU" altLang="ru-RU" b="0">
                <a:solidFill>
                  <a:srgbClr val="000000"/>
                </a:solidFill>
              </a:rPr>
              <a:t>– сопряженные наклонные складки;</a:t>
            </a:r>
          </a:p>
          <a:p>
            <a:pPr eaLnBrk="1" hangingPunct="1">
              <a:lnSpc>
                <a:spcPct val="75000"/>
              </a:lnSpc>
            </a:pPr>
            <a:r>
              <a:rPr lang="ru-RU" altLang="ru-RU" b="0">
                <a:solidFill>
                  <a:srgbClr val="000000"/>
                </a:solidFill>
              </a:rPr>
              <a:t>– взброс;</a:t>
            </a:r>
          </a:p>
          <a:p>
            <a:pPr eaLnBrk="1" hangingPunct="1">
              <a:lnSpc>
                <a:spcPct val="75000"/>
              </a:lnSpc>
            </a:pPr>
            <a:r>
              <a:rPr lang="ru-RU" altLang="ru-RU" b="0">
                <a:solidFill>
                  <a:srgbClr val="000000"/>
                </a:solidFill>
              </a:rPr>
              <a:t>– тектоническая брекчия.</a:t>
            </a:r>
          </a:p>
        </p:txBody>
      </p:sp>
      <p:sp>
        <p:nvSpPr>
          <p:cNvPr id="25613" name="Text Box 21"/>
          <p:cNvSpPr txBox="1">
            <a:spLocks noChangeArrowheads="1"/>
          </p:cNvSpPr>
          <p:nvPr/>
        </p:nvSpPr>
        <p:spPr bwMode="auto">
          <a:xfrm>
            <a:off x="107950" y="5537200"/>
            <a:ext cx="3095625" cy="1276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10800" bIns="10800" anchor="ctr">
            <a:spAutoFit/>
          </a:bodyPr>
          <a:lstStyle/>
          <a:p>
            <a:pPr algn="r" eaLnBrk="1" hangingPunct="1">
              <a:lnSpc>
                <a:spcPct val="75000"/>
              </a:lnSpc>
            </a:pPr>
            <a:r>
              <a:rPr lang="ru-RU" altLang="ru-RU">
                <a:solidFill>
                  <a:srgbClr val="000000"/>
                </a:solidFill>
              </a:rPr>
              <a:t>Структурный парагенез:</a:t>
            </a:r>
            <a:endParaRPr lang="ru-RU" altLang="ru-RU">
              <a:solidFill>
                <a:srgbClr val="000000"/>
              </a:solidFill>
              <a:sym typeface="Symbol" pitchFamily="18" charset="2"/>
            </a:endParaRPr>
          </a:p>
          <a:p>
            <a:pPr algn="r" eaLnBrk="1" hangingPunct="1">
              <a:lnSpc>
                <a:spcPct val="75000"/>
              </a:lnSpc>
            </a:pPr>
            <a:r>
              <a:rPr lang="ru-RU" altLang="ru-RU" b="0">
                <a:solidFill>
                  <a:srgbClr val="000000"/>
                </a:solidFill>
              </a:rPr>
              <a:t>– сопряженные </a:t>
            </a:r>
          </a:p>
          <a:p>
            <a:pPr algn="r" eaLnBrk="1" hangingPunct="1">
              <a:lnSpc>
                <a:spcPct val="75000"/>
              </a:lnSpc>
            </a:pPr>
            <a:r>
              <a:rPr lang="ru-RU" altLang="ru-RU" b="0">
                <a:solidFill>
                  <a:srgbClr val="000000"/>
                </a:solidFill>
              </a:rPr>
              <a:t>опрокинутые складки;</a:t>
            </a:r>
          </a:p>
          <a:p>
            <a:pPr algn="r" eaLnBrk="1" hangingPunct="1">
              <a:lnSpc>
                <a:spcPct val="75000"/>
              </a:lnSpc>
            </a:pPr>
            <a:r>
              <a:rPr lang="ru-RU" altLang="ru-RU" b="0">
                <a:solidFill>
                  <a:srgbClr val="000000"/>
                </a:solidFill>
              </a:rPr>
              <a:t>– надвиг;</a:t>
            </a:r>
          </a:p>
          <a:p>
            <a:pPr algn="r" eaLnBrk="1" hangingPunct="1">
              <a:lnSpc>
                <a:spcPct val="75000"/>
              </a:lnSpc>
            </a:pPr>
            <a:r>
              <a:rPr lang="ru-RU" altLang="ru-RU" b="0">
                <a:solidFill>
                  <a:srgbClr val="000000"/>
                </a:solidFill>
              </a:rPr>
              <a:t>– зеркала скольжения </a:t>
            </a:r>
            <a:r>
              <a:rPr lang="ru-RU" altLang="ru-RU">
                <a:solidFill>
                  <a:srgbClr val="000000"/>
                </a:solidFill>
                <a:sym typeface="Symbol" pitchFamily="18" charset="2"/>
              </a:rPr>
              <a:t></a:t>
            </a:r>
          </a:p>
        </p:txBody>
      </p:sp>
      <p:sp>
        <p:nvSpPr>
          <p:cNvPr id="25614" name="Text Box 22"/>
          <p:cNvSpPr txBox="1">
            <a:spLocks noChangeArrowheads="1"/>
          </p:cNvSpPr>
          <p:nvPr/>
        </p:nvSpPr>
        <p:spPr bwMode="auto">
          <a:xfrm>
            <a:off x="395288" y="4221163"/>
            <a:ext cx="2447925" cy="1038225"/>
          </a:xfrm>
          <a:prstGeom prst="rect">
            <a:avLst/>
          </a:prstGeom>
          <a:solidFill>
            <a:schemeClr val="tx1"/>
          </a:solidFill>
          <a:ln w="38100" cmpd="dbl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en-US" altLang="ru-RU" sz="2000">
                <a:solidFill>
                  <a:srgbClr val="000000"/>
                </a:solidFill>
                <a:latin typeface="Arial" charset="0"/>
              </a:rPr>
              <a:t>NB!</a:t>
            </a:r>
            <a:r>
              <a:rPr lang="en-US" altLang="ru-RU" sz="2000">
                <a:solidFill>
                  <a:srgbClr val="000000"/>
                </a:solidFill>
              </a:rPr>
              <a:t> </a:t>
            </a:r>
            <a:r>
              <a:rPr lang="ru-RU" altLang="ru-RU" sz="2000">
                <a:solidFill>
                  <a:srgbClr val="000000"/>
                </a:solidFill>
              </a:rPr>
              <a:t>Этот парагенез трудно отличить от парагенеза разрывов и складок волочения!</a:t>
            </a:r>
          </a:p>
        </p:txBody>
      </p:sp>
      <p:sp>
        <p:nvSpPr>
          <p:cNvPr id="793623" name="Freeform 23"/>
          <p:cNvSpPr>
            <a:spLocks noChangeAspect="1"/>
          </p:cNvSpPr>
          <p:nvPr/>
        </p:nvSpPr>
        <p:spPr bwMode="auto">
          <a:xfrm rot="7383047" flipH="1" flipV="1">
            <a:off x="1439069" y="1521619"/>
            <a:ext cx="803275" cy="153987"/>
          </a:xfrm>
          <a:custGeom>
            <a:avLst/>
            <a:gdLst>
              <a:gd name="T0" fmla="*/ 0 w 1008"/>
              <a:gd name="T1" fmla="*/ 2147483647 h 194"/>
              <a:gd name="T2" fmla="*/ 2147483647 w 1008"/>
              <a:gd name="T3" fmla="*/ 2147483647 h 194"/>
              <a:gd name="T4" fmla="*/ 2147483647 w 1008"/>
              <a:gd name="T5" fmla="*/ 0 h 194"/>
              <a:gd name="T6" fmla="*/ 2147483647 w 1008"/>
              <a:gd name="T7" fmla="*/ 2147483647 h 194"/>
              <a:gd name="T8" fmla="*/ 0 w 1008"/>
              <a:gd name="T9" fmla="*/ 2147483647 h 194"/>
              <a:gd name="T10" fmla="*/ 0 w 1008"/>
              <a:gd name="T11" fmla="*/ 2147483647 h 1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08"/>
              <a:gd name="T19" fmla="*/ 0 h 194"/>
              <a:gd name="T20" fmla="*/ 1008 w 1008"/>
              <a:gd name="T21" fmla="*/ 194 h 19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08" h="194">
                <a:moveTo>
                  <a:pt x="0" y="194"/>
                </a:moveTo>
                <a:lnTo>
                  <a:pt x="1008" y="194"/>
                </a:lnTo>
                <a:lnTo>
                  <a:pt x="672" y="0"/>
                </a:lnTo>
                <a:lnTo>
                  <a:pt x="674" y="94"/>
                </a:lnTo>
                <a:lnTo>
                  <a:pt x="0" y="94"/>
                </a:lnTo>
                <a:lnTo>
                  <a:pt x="0" y="194"/>
                </a:lnTo>
                <a:close/>
              </a:path>
            </a:pathLst>
          </a:custGeom>
          <a:solidFill>
            <a:srgbClr val="FF00FF"/>
          </a:solidFill>
          <a:ln w="25400" cap="sq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93624" name="Freeform 24"/>
          <p:cNvSpPr>
            <a:spLocks noChangeAspect="1"/>
          </p:cNvSpPr>
          <p:nvPr/>
        </p:nvSpPr>
        <p:spPr bwMode="auto">
          <a:xfrm rot="9193458" flipH="1" flipV="1">
            <a:off x="4752975" y="4616450"/>
            <a:ext cx="803275" cy="153988"/>
          </a:xfrm>
          <a:custGeom>
            <a:avLst/>
            <a:gdLst>
              <a:gd name="T0" fmla="*/ 0 w 1008"/>
              <a:gd name="T1" fmla="*/ 2147483647 h 194"/>
              <a:gd name="T2" fmla="*/ 2147483647 w 1008"/>
              <a:gd name="T3" fmla="*/ 2147483647 h 194"/>
              <a:gd name="T4" fmla="*/ 2147483647 w 1008"/>
              <a:gd name="T5" fmla="*/ 0 h 194"/>
              <a:gd name="T6" fmla="*/ 2147483647 w 1008"/>
              <a:gd name="T7" fmla="*/ 2147483647 h 194"/>
              <a:gd name="T8" fmla="*/ 0 w 1008"/>
              <a:gd name="T9" fmla="*/ 2147483647 h 194"/>
              <a:gd name="T10" fmla="*/ 0 w 1008"/>
              <a:gd name="T11" fmla="*/ 2147483647 h 19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08"/>
              <a:gd name="T19" fmla="*/ 0 h 194"/>
              <a:gd name="T20" fmla="*/ 1008 w 1008"/>
              <a:gd name="T21" fmla="*/ 194 h 19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08" h="194">
                <a:moveTo>
                  <a:pt x="0" y="194"/>
                </a:moveTo>
                <a:lnTo>
                  <a:pt x="1008" y="194"/>
                </a:lnTo>
                <a:lnTo>
                  <a:pt x="672" y="0"/>
                </a:lnTo>
                <a:lnTo>
                  <a:pt x="674" y="94"/>
                </a:lnTo>
                <a:lnTo>
                  <a:pt x="0" y="94"/>
                </a:lnTo>
                <a:lnTo>
                  <a:pt x="0" y="194"/>
                </a:lnTo>
                <a:close/>
              </a:path>
            </a:pathLst>
          </a:custGeom>
          <a:solidFill>
            <a:srgbClr val="FF00FF"/>
          </a:solidFill>
          <a:ln w="25400" cap="sq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93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93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3623" grpId="0" animBg="1"/>
      <p:bldP spid="7936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0"/>
          <p:cNvSpPr txBox="1">
            <a:spLocks noChangeArrowheads="1"/>
          </p:cNvSpPr>
          <p:nvPr/>
        </p:nvSpPr>
        <p:spPr bwMode="auto">
          <a:xfrm>
            <a:off x="36513" y="2765246"/>
            <a:ext cx="553084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sz="2000" dirty="0">
                <a:solidFill>
                  <a:srgbClr val="000000"/>
                </a:solidFill>
              </a:rPr>
              <a:t>Структурный </a:t>
            </a:r>
            <a:r>
              <a:rPr lang="ru-RU" altLang="ru-RU" sz="2000" dirty="0" smtClean="0">
                <a:solidFill>
                  <a:srgbClr val="000000"/>
                </a:solidFill>
              </a:rPr>
              <a:t>парагенез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dirty="0" smtClean="0">
                <a:solidFill>
                  <a:srgbClr val="000000"/>
                </a:solidFill>
              </a:rPr>
              <a:t>Главного уральского разлома: </a:t>
            </a:r>
            <a:endParaRPr lang="ru-RU" altLang="ru-RU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altLang="ru-RU" sz="2000" b="0" dirty="0">
                <a:solidFill>
                  <a:srgbClr val="000000"/>
                </a:solidFill>
              </a:rPr>
              <a:t>– пакет надвиговых пластин;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0" dirty="0">
                <a:solidFill>
                  <a:srgbClr val="000000"/>
                </a:solidFill>
              </a:rPr>
              <a:t>– серия опрокинутых складок </a:t>
            </a:r>
            <a:r>
              <a:rPr lang="ru-RU" altLang="ru-RU" sz="2000" b="0" dirty="0" smtClean="0">
                <a:solidFill>
                  <a:srgbClr val="000000"/>
                </a:solidFill>
              </a:rPr>
              <a:t>той </a:t>
            </a:r>
            <a:r>
              <a:rPr lang="ru-RU" altLang="ru-RU" sz="2000" b="0" dirty="0">
                <a:solidFill>
                  <a:srgbClr val="000000"/>
                </a:solidFill>
              </a:rPr>
              <a:t>же вергентности;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0" dirty="0">
                <a:solidFill>
                  <a:srgbClr val="000000"/>
                </a:solidFill>
              </a:rPr>
              <a:t>– </a:t>
            </a:r>
            <a:r>
              <a:rPr lang="ru-RU" altLang="ru-RU" sz="2000" b="0" dirty="0" err="1">
                <a:solidFill>
                  <a:srgbClr val="000000"/>
                </a:solidFill>
              </a:rPr>
              <a:t>серпентинитовый</a:t>
            </a:r>
            <a:r>
              <a:rPr lang="ru-RU" altLang="ru-RU" sz="2000" b="0" dirty="0">
                <a:solidFill>
                  <a:srgbClr val="000000"/>
                </a:solidFill>
              </a:rPr>
              <a:t> меланж;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0" dirty="0">
                <a:solidFill>
                  <a:srgbClr val="000000"/>
                </a:solidFill>
              </a:rPr>
              <a:t>– </a:t>
            </a:r>
            <a:r>
              <a:rPr lang="ru-RU" altLang="ru-RU" sz="2000" b="0" dirty="0" err="1">
                <a:solidFill>
                  <a:srgbClr val="000000"/>
                </a:solidFill>
              </a:rPr>
              <a:t>приразломные</a:t>
            </a:r>
            <a:r>
              <a:rPr lang="ru-RU" altLang="ru-RU" sz="2000" b="0" dirty="0">
                <a:solidFill>
                  <a:srgbClr val="000000"/>
                </a:solidFill>
              </a:rPr>
              <a:t> зоны </a:t>
            </a:r>
            <a:r>
              <a:rPr lang="ru-RU" altLang="ru-RU" sz="2000" b="0" dirty="0" err="1">
                <a:solidFill>
                  <a:srgbClr val="000000"/>
                </a:solidFill>
              </a:rPr>
              <a:t>рассланцевания</a:t>
            </a:r>
            <a:r>
              <a:rPr lang="ru-RU" altLang="ru-RU" sz="2000" b="0" dirty="0">
                <a:solidFill>
                  <a:srgbClr val="000000"/>
                </a:solidFill>
              </a:rPr>
              <a:t>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000" b="0" dirty="0">
                <a:solidFill>
                  <a:srgbClr val="000000"/>
                </a:solidFill>
              </a:rPr>
              <a:t>– зеркала скольжения.</a:t>
            </a:r>
          </a:p>
        </p:txBody>
      </p:sp>
      <p:pic>
        <p:nvPicPr>
          <p:cNvPr id="27651" name="Picture 27" descr="Надвиги 18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4" y="4532368"/>
            <a:ext cx="8223251" cy="2209745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7652" name="Text Box 28"/>
          <p:cNvSpPr txBox="1">
            <a:spLocks noChangeArrowheads="1"/>
          </p:cNvSpPr>
          <p:nvPr/>
        </p:nvSpPr>
        <p:spPr bwMode="auto">
          <a:xfrm>
            <a:off x="3059113" y="6381750"/>
            <a:ext cx="4033837" cy="422275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54000" tIns="10800" rIns="54000" bIns="10800" anchor="ctr"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1600">
                <a:solidFill>
                  <a:srgbClr val="000000"/>
                </a:solidFill>
              </a:rPr>
              <a:t>Восточно-Магнитогорская зона, Южный Урал. По А.В. Жданову, 2004</a:t>
            </a:r>
          </a:p>
        </p:txBody>
      </p:sp>
      <p:sp>
        <p:nvSpPr>
          <p:cNvPr id="27653" name="Text Box 31"/>
          <p:cNvSpPr txBox="1">
            <a:spLocks noChangeArrowheads="1"/>
          </p:cNvSpPr>
          <p:nvPr/>
        </p:nvSpPr>
        <p:spPr bwMode="auto">
          <a:xfrm>
            <a:off x="5602286" y="620688"/>
            <a:ext cx="3506789" cy="388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b="0" dirty="0">
                <a:solidFill>
                  <a:srgbClr val="000000"/>
                </a:solidFill>
              </a:rPr>
              <a:t>Надвиги редко бывают одиночными, обычно они группируются в пакеты, </a:t>
            </a:r>
            <a:r>
              <a:rPr lang="ru-RU" altLang="ru-RU" b="0" dirty="0" smtClean="0">
                <a:solidFill>
                  <a:srgbClr val="000000"/>
                </a:solidFill>
              </a:rPr>
              <a:t>в </a:t>
            </a:r>
            <a:r>
              <a:rPr lang="ru-RU" altLang="ru-RU" b="0" dirty="0">
                <a:solidFill>
                  <a:srgbClr val="000000"/>
                </a:solidFill>
              </a:rPr>
              <a:t>которых каждый надвиг имеет линзовидную в разрезе форму и ограничен сверху и снизу поверхностями </a:t>
            </a:r>
            <a:r>
              <a:rPr lang="ru-RU" altLang="ru-RU" b="0" dirty="0" err="1">
                <a:solidFill>
                  <a:srgbClr val="000000"/>
                </a:solidFill>
              </a:rPr>
              <a:t>сместителей</a:t>
            </a:r>
            <a:r>
              <a:rPr lang="ru-RU" altLang="ru-RU" b="0" dirty="0">
                <a:solidFill>
                  <a:srgbClr val="000000"/>
                </a:solidFill>
              </a:rPr>
              <a:t>: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0" dirty="0">
                <a:solidFill>
                  <a:srgbClr val="000000"/>
                </a:solidFill>
              </a:rPr>
              <a:t>одной своей и одной чужой –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0" dirty="0">
                <a:solidFill>
                  <a:srgbClr val="000000"/>
                </a:solidFill>
              </a:rPr>
              <a:t>верхнего надвига. Такая структура называется "</a:t>
            </a:r>
            <a:r>
              <a:rPr lang="ru-RU" altLang="ru-RU" i="1" dirty="0">
                <a:solidFill>
                  <a:srgbClr val="C00000"/>
                </a:solidFill>
              </a:rPr>
              <a:t>дуплексом сжатия</a:t>
            </a:r>
            <a:r>
              <a:rPr lang="ru-RU" altLang="ru-RU" b="0" dirty="0">
                <a:solidFill>
                  <a:srgbClr val="000000"/>
                </a:solidFill>
              </a:rPr>
              <a:t>". Аналогичная структура растяжения </a:t>
            </a:r>
            <a:r>
              <a:rPr lang="ru-RU" altLang="ru-RU" b="0" dirty="0" smtClean="0">
                <a:solidFill>
                  <a:srgbClr val="000000"/>
                </a:solidFill>
              </a:rPr>
              <a:t>–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0" dirty="0" smtClean="0">
                <a:solidFill>
                  <a:srgbClr val="000000"/>
                </a:solidFill>
              </a:rPr>
              <a:t>"</a:t>
            </a:r>
            <a:r>
              <a:rPr lang="ru-RU" altLang="ru-RU" i="1" dirty="0" smtClean="0">
                <a:solidFill>
                  <a:srgbClr val="C00000"/>
                </a:solidFill>
              </a:rPr>
              <a:t>дуплекс </a:t>
            </a:r>
            <a:r>
              <a:rPr lang="ru-RU" altLang="ru-RU" i="1" dirty="0">
                <a:solidFill>
                  <a:srgbClr val="C00000"/>
                </a:solidFill>
              </a:rPr>
              <a:t>растяжения</a:t>
            </a:r>
            <a:r>
              <a:rPr lang="ru-RU" altLang="ru-RU" b="0" dirty="0">
                <a:solidFill>
                  <a:srgbClr val="000000"/>
                </a:solidFill>
              </a:rPr>
              <a:t>".</a:t>
            </a:r>
          </a:p>
        </p:txBody>
      </p:sp>
      <p:sp>
        <p:nvSpPr>
          <p:cNvPr id="27654" name="Text Box 32"/>
          <p:cNvSpPr txBox="1">
            <a:spLocks noChangeArrowheads="1"/>
          </p:cNvSpPr>
          <p:nvPr/>
        </p:nvSpPr>
        <p:spPr bwMode="auto">
          <a:xfrm>
            <a:off x="6156176" y="44450"/>
            <a:ext cx="2987824" cy="612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10800" bIns="10800">
            <a:spAutoFit/>
          </a:bodyPr>
          <a:lstStyle/>
          <a:p>
            <a:pPr algn="r" eaLnBrk="1" hangingPunct="1">
              <a:lnSpc>
                <a:spcPct val="80000"/>
              </a:lnSpc>
            </a:pPr>
            <a:r>
              <a:rPr lang="ru-RU" altLang="ru-RU" sz="2400" dirty="0">
                <a:solidFill>
                  <a:srgbClr val="000000"/>
                </a:solidFill>
              </a:rPr>
              <a:t>Дуплексы сжатия </a:t>
            </a:r>
            <a:endParaRPr lang="ru-RU" altLang="ru-RU" sz="2400" dirty="0" smtClean="0">
              <a:solidFill>
                <a:srgbClr val="000000"/>
              </a:solidFill>
            </a:endParaRPr>
          </a:p>
          <a:p>
            <a:pPr algn="r" eaLnBrk="1" hangingPunct="1">
              <a:lnSpc>
                <a:spcPct val="80000"/>
              </a:lnSpc>
            </a:pPr>
            <a:r>
              <a:rPr lang="ru-RU" altLang="ru-RU" sz="2400" dirty="0" smtClean="0">
                <a:solidFill>
                  <a:srgbClr val="000000"/>
                </a:solidFill>
              </a:rPr>
              <a:t>и </a:t>
            </a:r>
            <a:r>
              <a:rPr lang="ru-RU" altLang="ru-RU" sz="2400" dirty="0">
                <a:solidFill>
                  <a:srgbClr val="000000"/>
                </a:solidFill>
              </a:rPr>
              <a:t>растяжения</a:t>
            </a:r>
          </a:p>
        </p:txBody>
      </p:sp>
      <p:grpSp>
        <p:nvGrpSpPr>
          <p:cNvPr id="27655" name="Group 37"/>
          <p:cNvGrpSpPr>
            <a:grpSpLocks noChangeAspect="1"/>
          </p:cNvGrpSpPr>
          <p:nvPr/>
        </p:nvGrpSpPr>
        <p:grpSpPr bwMode="auto">
          <a:xfrm>
            <a:off x="71438" y="44450"/>
            <a:ext cx="5530848" cy="2410788"/>
            <a:chOff x="45" y="28"/>
            <a:chExt cx="2971" cy="1295"/>
          </a:xfrm>
        </p:grpSpPr>
        <p:pic>
          <p:nvPicPr>
            <p:cNvPr id="27657" name="Picture 29" descr="4"/>
            <p:cNvPicPr>
              <a:picLocks noChangeAspect="1" noChangeArrowheads="1"/>
            </p:cNvPicPr>
            <p:nvPr/>
          </p:nvPicPr>
          <p:blipFill>
            <a:blip r:embed="rId4" cstate="print">
              <a:lum bright="-1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" y="28"/>
              <a:ext cx="2971" cy="1295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27658" name="Text Box 33"/>
            <p:cNvSpPr txBox="1">
              <a:spLocks noChangeArrowheads="1"/>
            </p:cNvSpPr>
            <p:nvPr/>
          </p:nvSpPr>
          <p:spPr bwMode="auto">
            <a:xfrm>
              <a:off x="68" y="1117"/>
              <a:ext cx="630" cy="13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10800" rIns="0" bIns="10800">
              <a:spAutoFit/>
            </a:bodyPr>
            <a:lstStyle/>
            <a:p>
              <a:pPr algn="ctr" eaLnBrk="1" hangingPunct="1"/>
              <a:r>
                <a:rPr lang="ru-RU" altLang="ru-RU" sz="1400" dirty="0" smtClean="0">
                  <a:solidFill>
                    <a:srgbClr val="C00000"/>
                  </a:solidFill>
                </a:rPr>
                <a:t>Дуплекс сжатия</a:t>
              </a:r>
              <a:endParaRPr lang="ru-RU" altLang="ru-RU" sz="1400" dirty="0">
                <a:solidFill>
                  <a:srgbClr val="C00000"/>
                </a:solidFill>
              </a:endParaRPr>
            </a:p>
          </p:txBody>
        </p:sp>
        <p:sp>
          <p:nvSpPr>
            <p:cNvPr id="27659" name="Text Box 34"/>
            <p:cNvSpPr txBox="1">
              <a:spLocks noChangeArrowheads="1"/>
            </p:cNvSpPr>
            <p:nvPr/>
          </p:nvSpPr>
          <p:spPr bwMode="auto">
            <a:xfrm>
              <a:off x="1382" y="1111"/>
              <a:ext cx="818" cy="13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10800" rIns="0" bIns="10800">
              <a:spAutoFit/>
            </a:bodyPr>
            <a:lstStyle/>
            <a:p>
              <a:pPr algn="ctr" eaLnBrk="1" hangingPunct="1"/>
              <a:r>
                <a:rPr lang="ru-RU" altLang="ru-RU" sz="1400" dirty="0" smtClean="0">
                  <a:solidFill>
                    <a:srgbClr val="C00000"/>
                  </a:solidFill>
                </a:rPr>
                <a:t>Дуплекс растяжения</a:t>
              </a:r>
              <a:endParaRPr lang="ru-RU" altLang="ru-RU" sz="1400" dirty="0">
                <a:solidFill>
                  <a:srgbClr val="C00000"/>
                </a:solidFill>
              </a:endParaRPr>
            </a:p>
          </p:txBody>
        </p:sp>
        <p:sp>
          <p:nvSpPr>
            <p:cNvPr id="27660" name="Freeform 35"/>
            <p:cNvSpPr>
              <a:spLocks/>
            </p:cNvSpPr>
            <p:nvPr/>
          </p:nvSpPr>
          <p:spPr bwMode="auto">
            <a:xfrm>
              <a:off x="558" y="789"/>
              <a:ext cx="6" cy="348"/>
            </a:xfrm>
            <a:custGeom>
              <a:avLst/>
              <a:gdLst>
                <a:gd name="T0" fmla="*/ 0 w 6"/>
                <a:gd name="T1" fmla="*/ 0 h 348"/>
                <a:gd name="T2" fmla="*/ 6 w 6"/>
                <a:gd name="T3" fmla="*/ 348 h 348"/>
                <a:gd name="T4" fmla="*/ 0 60000 65536"/>
                <a:gd name="T5" fmla="*/ 0 60000 65536"/>
                <a:gd name="T6" fmla="*/ 0 w 6"/>
                <a:gd name="T7" fmla="*/ 0 h 348"/>
                <a:gd name="T8" fmla="*/ 6 w 6"/>
                <a:gd name="T9" fmla="*/ 348 h 34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" h="348">
                  <a:moveTo>
                    <a:pt x="0" y="0"/>
                  </a:moveTo>
                  <a:lnTo>
                    <a:pt x="6" y="348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7661" name="Freeform 36"/>
            <p:cNvSpPr>
              <a:spLocks/>
            </p:cNvSpPr>
            <p:nvPr/>
          </p:nvSpPr>
          <p:spPr bwMode="auto">
            <a:xfrm>
              <a:off x="2067" y="840"/>
              <a:ext cx="6" cy="297"/>
            </a:xfrm>
            <a:custGeom>
              <a:avLst/>
              <a:gdLst>
                <a:gd name="T0" fmla="*/ 0 w 6"/>
                <a:gd name="T1" fmla="*/ 0 h 297"/>
                <a:gd name="T2" fmla="*/ 6 w 6"/>
                <a:gd name="T3" fmla="*/ 297 h 297"/>
                <a:gd name="T4" fmla="*/ 0 60000 65536"/>
                <a:gd name="T5" fmla="*/ 0 60000 65536"/>
                <a:gd name="T6" fmla="*/ 0 w 6"/>
                <a:gd name="T7" fmla="*/ 0 h 297"/>
                <a:gd name="T8" fmla="*/ 6 w 6"/>
                <a:gd name="T9" fmla="*/ 297 h 29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" h="297">
                  <a:moveTo>
                    <a:pt x="0" y="0"/>
                  </a:moveTo>
                  <a:lnTo>
                    <a:pt x="6" y="297"/>
                  </a:lnTo>
                </a:path>
              </a:pathLst>
            </a:custGeom>
            <a:noFill/>
            <a:ln w="19050" cmpd="sng">
              <a:solidFill>
                <a:srgbClr val="00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7656" name="Rectangle 30"/>
          <p:cNvSpPr>
            <a:spLocks noChangeArrowheads="1"/>
          </p:cNvSpPr>
          <p:nvPr/>
        </p:nvSpPr>
        <p:spPr bwMode="auto">
          <a:xfrm>
            <a:off x="1679573" y="2319485"/>
            <a:ext cx="3887788" cy="422275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54000" tIns="10800" rIns="54000" bIns="10800" anchor="ctr"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1600">
                <a:solidFill>
                  <a:srgbClr val="000000"/>
                </a:solidFill>
              </a:rPr>
              <a:t>Схемы строения дуплексов сжатия и растяжения (по </a:t>
            </a:r>
            <a:r>
              <a:rPr lang="en-US" altLang="ru-RU" sz="1600">
                <a:solidFill>
                  <a:srgbClr val="000000"/>
                </a:solidFill>
              </a:rPr>
              <a:t>R.J. Twiss, E.M. Moores</a:t>
            </a:r>
            <a:r>
              <a:rPr lang="ru-RU" altLang="ru-RU" sz="1600">
                <a:solidFill>
                  <a:srgbClr val="000000"/>
                </a:solidFill>
              </a:rPr>
              <a:t>, 200</a:t>
            </a:r>
            <a:r>
              <a:rPr lang="en-US" altLang="ru-RU" sz="1600">
                <a:solidFill>
                  <a:srgbClr val="000000"/>
                </a:solidFill>
              </a:rPr>
              <a:t>0</a:t>
            </a:r>
            <a:r>
              <a:rPr lang="ru-RU" altLang="ru-RU" sz="1600">
                <a:solidFill>
                  <a:srgbClr val="000000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7"/>
          <p:cNvGrpSpPr>
            <a:grpSpLocks/>
          </p:cNvGrpSpPr>
          <p:nvPr/>
        </p:nvGrpSpPr>
        <p:grpSpPr bwMode="auto">
          <a:xfrm>
            <a:off x="73025" y="2492375"/>
            <a:ext cx="9036050" cy="3490913"/>
            <a:chOff x="113" y="2069"/>
            <a:chExt cx="5554" cy="2154"/>
          </a:xfrm>
        </p:grpSpPr>
        <p:pic>
          <p:nvPicPr>
            <p:cNvPr id="28677" name="Picture 4" descr="Безимени-2"/>
            <p:cNvPicPr>
              <a:picLocks noChangeAspect="1" noChangeArrowheads="1"/>
            </p:cNvPicPr>
            <p:nvPr/>
          </p:nvPicPr>
          <p:blipFill>
            <a:blip r:embed="rId3" cstate="print">
              <a:lum bright="-22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2069"/>
              <a:ext cx="5554" cy="2154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28678" name="Freeform 8"/>
            <p:cNvSpPr>
              <a:spLocks noChangeAspect="1"/>
            </p:cNvSpPr>
            <p:nvPr/>
          </p:nvSpPr>
          <p:spPr bwMode="auto">
            <a:xfrm>
              <a:off x="2055" y="2705"/>
              <a:ext cx="3457" cy="519"/>
            </a:xfrm>
            <a:custGeom>
              <a:avLst/>
              <a:gdLst>
                <a:gd name="T0" fmla="*/ 0 w 3514"/>
                <a:gd name="T1" fmla="*/ 0 h 571"/>
                <a:gd name="T2" fmla="*/ 203 w 3514"/>
                <a:gd name="T3" fmla="*/ 86 h 571"/>
                <a:gd name="T4" fmla="*/ 618 w 3514"/>
                <a:gd name="T5" fmla="*/ 169 h 571"/>
                <a:gd name="T6" fmla="*/ 978 w 3514"/>
                <a:gd name="T7" fmla="*/ 214 h 571"/>
                <a:gd name="T8" fmla="*/ 1264 w 3514"/>
                <a:gd name="T9" fmla="*/ 235 h 571"/>
                <a:gd name="T10" fmla="*/ 1562 w 3514"/>
                <a:gd name="T11" fmla="*/ 231 h 571"/>
                <a:gd name="T12" fmla="*/ 1934 w 3514"/>
                <a:gd name="T13" fmla="*/ 243 h 571"/>
                <a:gd name="T14" fmla="*/ 2287 w 3514"/>
                <a:gd name="T15" fmla="*/ 255 h 571"/>
                <a:gd name="T16" fmla="*/ 2478 w 3514"/>
                <a:gd name="T17" fmla="*/ 231 h 571"/>
                <a:gd name="T18" fmla="*/ 2715 w 3514"/>
                <a:gd name="T19" fmla="*/ 235 h 571"/>
                <a:gd name="T20" fmla="*/ 2940 w 3514"/>
                <a:gd name="T21" fmla="*/ 284 h 571"/>
                <a:gd name="T22" fmla="*/ 3058 w 3514"/>
                <a:gd name="T23" fmla="*/ 313 h 571"/>
                <a:gd name="T24" fmla="*/ 3292 w 3514"/>
                <a:gd name="T25" fmla="*/ 390 h 5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514"/>
                <a:gd name="T40" fmla="*/ 0 h 571"/>
                <a:gd name="T41" fmla="*/ 3514 w 3514"/>
                <a:gd name="T42" fmla="*/ 571 h 57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514" h="571">
                  <a:moveTo>
                    <a:pt x="0" y="0"/>
                  </a:moveTo>
                  <a:cubicBezTo>
                    <a:pt x="36" y="21"/>
                    <a:pt x="106" y="85"/>
                    <a:pt x="216" y="126"/>
                  </a:cubicBezTo>
                  <a:cubicBezTo>
                    <a:pt x="338" y="171"/>
                    <a:pt x="522" y="217"/>
                    <a:pt x="660" y="248"/>
                  </a:cubicBezTo>
                  <a:cubicBezTo>
                    <a:pt x="798" y="279"/>
                    <a:pt x="929" y="298"/>
                    <a:pt x="1044" y="314"/>
                  </a:cubicBezTo>
                  <a:cubicBezTo>
                    <a:pt x="1159" y="330"/>
                    <a:pt x="1246" y="340"/>
                    <a:pt x="1350" y="344"/>
                  </a:cubicBezTo>
                  <a:cubicBezTo>
                    <a:pt x="1454" y="348"/>
                    <a:pt x="1549" y="336"/>
                    <a:pt x="1668" y="338"/>
                  </a:cubicBezTo>
                  <a:cubicBezTo>
                    <a:pt x="1787" y="340"/>
                    <a:pt x="1935" y="350"/>
                    <a:pt x="2064" y="356"/>
                  </a:cubicBezTo>
                  <a:cubicBezTo>
                    <a:pt x="2193" y="362"/>
                    <a:pt x="2345" y="377"/>
                    <a:pt x="2442" y="374"/>
                  </a:cubicBezTo>
                  <a:cubicBezTo>
                    <a:pt x="2539" y="371"/>
                    <a:pt x="2570" y="343"/>
                    <a:pt x="2646" y="338"/>
                  </a:cubicBezTo>
                  <a:cubicBezTo>
                    <a:pt x="2722" y="333"/>
                    <a:pt x="2816" y="331"/>
                    <a:pt x="2898" y="344"/>
                  </a:cubicBezTo>
                  <a:cubicBezTo>
                    <a:pt x="2980" y="357"/>
                    <a:pt x="3077" y="397"/>
                    <a:pt x="3138" y="416"/>
                  </a:cubicBezTo>
                  <a:cubicBezTo>
                    <a:pt x="3199" y="435"/>
                    <a:pt x="3201" y="432"/>
                    <a:pt x="3264" y="458"/>
                  </a:cubicBezTo>
                  <a:lnTo>
                    <a:pt x="3514" y="571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8679" name="AutoShape 10"/>
            <p:cNvSpPr>
              <a:spLocks noChangeAspect="1" noChangeArrowheads="1"/>
            </p:cNvSpPr>
            <p:nvPr/>
          </p:nvSpPr>
          <p:spPr bwMode="auto">
            <a:xfrm rot="452367" flipH="1">
              <a:off x="4529" y="2812"/>
              <a:ext cx="669" cy="124"/>
            </a:xfrm>
            <a:prstGeom prst="rightArrow">
              <a:avLst>
                <a:gd name="adj1" fmla="val 50000"/>
                <a:gd name="adj2" fmla="val 134879"/>
              </a:avLst>
            </a:prstGeom>
            <a:solidFill>
              <a:srgbClr val="FF33CC"/>
            </a:solidFill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ru-RU" altLang="ru-RU"/>
            </a:p>
          </p:txBody>
        </p:sp>
      </p:grpSp>
      <p:sp>
        <p:nvSpPr>
          <p:cNvPr id="28675" name="Text Box 6"/>
          <p:cNvSpPr txBox="1">
            <a:spLocks noChangeArrowheads="1"/>
          </p:cNvSpPr>
          <p:nvPr/>
        </p:nvSpPr>
        <p:spPr bwMode="auto">
          <a:xfrm>
            <a:off x="107950" y="5907088"/>
            <a:ext cx="3492500" cy="617537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54000" tIns="10800" rIns="54000" bIns="10800" anchor="ctr"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1600">
                <a:solidFill>
                  <a:srgbClr val="000000"/>
                </a:solidFill>
              </a:rPr>
              <a:t>Разрез через Зилаирский синклинорий и Предуральский прогиб. Южный Урал. По Р.А. Исмагилову, 2006</a:t>
            </a:r>
          </a:p>
        </p:txBody>
      </p:sp>
      <p:sp>
        <p:nvSpPr>
          <p:cNvPr id="28676" name="Text Box 7"/>
          <p:cNvSpPr txBox="1">
            <a:spLocks noChangeArrowheads="1"/>
          </p:cNvSpPr>
          <p:nvPr/>
        </p:nvSpPr>
        <p:spPr bwMode="auto">
          <a:xfrm>
            <a:off x="34925" y="44450"/>
            <a:ext cx="8604250" cy="225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dirty="0">
                <a:solidFill>
                  <a:srgbClr val="000000"/>
                </a:solidFill>
              </a:rPr>
              <a:t>Структурный парагенез: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0" dirty="0">
                <a:solidFill>
                  <a:srgbClr val="000000"/>
                </a:solidFill>
              </a:rPr>
              <a:t>– пакет надвиговых пластин;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0" dirty="0">
                <a:solidFill>
                  <a:srgbClr val="000000"/>
                </a:solidFill>
              </a:rPr>
              <a:t>– надвиговые дуплексы (дуплексы сжатия);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0" dirty="0">
                <a:solidFill>
                  <a:srgbClr val="000000"/>
                </a:solidFill>
              </a:rPr>
              <a:t>– серия опрокинутых и лежачих складок той же вергентности в аллохтоне;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0" dirty="0">
                <a:solidFill>
                  <a:srgbClr val="000000"/>
                </a:solidFill>
              </a:rPr>
              <a:t>– серия прямых и слабо наклонных складок той же вергентности в автохтоне;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0" dirty="0">
                <a:solidFill>
                  <a:srgbClr val="000000"/>
                </a:solidFill>
              </a:rPr>
              <a:t>– </a:t>
            </a:r>
            <a:r>
              <a:rPr lang="ru-RU" altLang="ru-RU" b="0" dirty="0" err="1">
                <a:solidFill>
                  <a:srgbClr val="000000"/>
                </a:solidFill>
              </a:rPr>
              <a:t>приразломные</a:t>
            </a:r>
            <a:r>
              <a:rPr lang="ru-RU" altLang="ru-RU" b="0" dirty="0">
                <a:solidFill>
                  <a:srgbClr val="000000"/>
                </a:solidFill>
              </a:rPr>
              <a:t> зоны рассланцевания;</a:t>
            </a:r>
            <a:endParaRPr lang="en-US" altLang="ru-RU" b="0" dirty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altLang="ru-RU" b="0" dirty="0">
                <a:solidFill>
                  <a:srgbClr val="000000"/>
                </a:solidFill>
              </a:rPr>
              <a:t>– зоны тектонического меланжа;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0" dirty="0">
                <a:solidFill>
                  <a:srgbClr val="000000"/>
                </a:solidFill>
              </a:rPr>
              <a:t>– зеркала скольжения.</a:t>
            </a:r>
            <a:endParaRPr lang="en-US" altLang="ru-RU" b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0" y="764704"/>
            <a:ext cx="4608512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lnSpc>
                <a:spcPct val="85000"/>
              </a:lnSpc>
            </a:pPr>
            <a:r>
              <a:rPr lang="ru-RU" altLang="ru-RU" dirty="0">
                <a:solidFill>
                  <a:srgbClr val="000000"/>
                </a:solidFill>
              </a:rPr>
              <a:t>Стандартный структурный </a:t>
            </a:r>
            <a:r>
              <a:rPr lang="ru-RU" altLang="ru-RU" dirty="0" err="1">
                <a:solidFill>
                  <a:srgbClr val="000000"/>
                </a:solidFill>
              </a:rPr>
              <a:t>парагенез</a:t>
            </a:r>
            <a:r>
              <a:rPr lang="ru-RU" altLang="ru-RU" b="0" dirty="0">
                <a:solidFill>
                  <a:srgbClr val="000000"/>
                </a:solidFill>
              </a:rPr>
              <a:t> обстановок простого сдвига включает:</a:t>
            </a:r>
          </a:p>
          <a:p>
            <a:pPr algn="r" eaLnBrk="1" hangingPunct="1">
              <a:lnSpc>
                <a:spcPct val="85000"/>
              </a:lnSpc>
            </a:pPr>
            <a:r>
              <a:rPr lang="ru-RU" altLang="ru-RU" b="0" dirty="0">
                <a:solidFill>
                  <a:srgbClr val="000000"/>
                </a:solidFill>
              </a:rPr>
              <a:t>– </a:t>
            </a:r>
            <a:r>
              <a:rPr lang="ru-RU" altLang="ru-RU" dirty="0" err="1">
                <a:solidFill>
                  <a:srgbClr val="000000"/>
                </a:solidFill>
              </a:rPr>
              <a:t>риделевские</a:t>
            </a:r>
            <a:r>
              <a:rPr lang="ru-RU" altLang="ru-RU" dirty="0">
                <a:solidFill>
                  <a:srgbClr val="000000"/>
                </a:solidFill>
              </a:rPr>
              <a:t> сдвиги </a:t>
            </a:r>
          </a:p>
          <a:p>
            <a:pPr algn="r" eaLnBrk="1" hangingPunct="1">
              <a:lnSpc>
                <a:spcPct val="85000"/>
              </a:lnSpc>
            </a:pPr>
            <a:r>
              <a:rPr lang="ru-RU" altLang="ru-RU" b="0" dirty="0">
                <a:solidFill>
                  <a:srgbClr val="000000"/>
                </a:solidFill>
              </a:rPr>
              <a:t>(</a:t>
            </a:r>
            <a:r>
              <a:rPr lang="ru-RU" altLang="ru-RU" b="0" dirty="0" err="1">
                <a:solidFill>
                  <a:srgbClr val="000000"/>
                </a:solidFill>
              </a:rPr>
              <a:t>син</a:t>
            </a:r>
            <a:r>
              <a:rPr lang="ru-RU" altLang="ru-RU" b="0" dirty="0">
                <a:solidFill>
                  <a:srgbClr val="000000"/>
                </a:solidFill>
              </a:rPr>
              <a:t>- и антитетические);</a:t>
            </a:r>
          </a:p>
          <a:p>
            <a:pPr algn="r" eaLnBrk="1" hangingPunct="1">
              <a:lnSpc>
                <a:spcPct val="85000"/>
              </a:lnSpc>
            </a:pPr>
            <a:r>
              <a:rPr lang="ru-RU" altLang="ru-RU" b="0" dirty="0">
                <a:solidFill>
                  <a:srgbClr val="000000"/>
                </a:solidFill>
              </a:rPr>
              <a:t>– </a:t>
            </a:r>
            <a:r>
              <a:rPr lang="ru-RU" altLang="ru-RU" dirty="0" err="1">
                <a:solidFill>
                  <a:srgbClr val="000000"/>
                </a:solidFill>
              </a:rPr>
              <a:t>раздвиги</a:t>
            </a:r>
            <a:r>
              <a:rPr lang="ru-RU" altLang="ru-RU" b="0" dirty="0">
                <a:solidFill>
                  <a:srgbClr val="000000"/>
                </a:solidFill>
              </a:rPr>
              <a:t> (отрывы);</a:t>
            </a:r>
          </a:p>
          <a:p>
            <a:pPr algn="r" eaLnBrk="1" hangingPunct="1">
              <a:lnSpc>
                <a:spcPct val="85000"/>
              </a:lnSpc>
            </a:pPr>
            <a:r>
              <a:rPr lang="ru-RU" altLang="ru-RU" b="0" dirty="0">
                <a:solidFill>
                  <a:srgbClr val="000000"/>
                </a:solidFill>
              </a:rPr>
              <a:t>– </a:t>
            </a:r>
            <a:r>
              <a:rPr lang="ru-RU" altLang="ru-RU" dirty="0">
                <a:solidFill>
                  <a:srgbClr val="000000"/>
                </a:solidFill>
              </a:rPr>
              <a:t>сбросы</a:t>
            </a:r>
            <a:r>
              <a:rPr lang="ru-RU" altLang="ru-RU" b="0" dirty="0">
                <a:solidFill>
                  <a:srgbClr val="000000"/>
                </a:solidFill>
              </a:rPr>
              <a:t>;</a:t>
            </a:r>
          </a:p>
          <a:p>
            <a:pPr algn="r" eaLnBrk="1" hangingPunct="1">
              <a:lnSpc>
                <a:spcPct val="85000"/>
              </a:lnSpc>
            </a:pPr>
            <a:r>
              <a:rPr lang="ru-RU" altLang="ru-RU" b="0" dirty="0">
                <a:solidFill>
                  <a:srgbClr val="000000"/>
                </a:solidFill>
              </a:rPr>
              <a:t>– </a:t>
            </a:r>
            <a:r>
              <a:rPr lang="ru-RU" altLang="ru-RU" dirty="0">
                <a:solidFill>
                  <a:srgbClr val="000000"/>
                </a:solidFill>
              </a:rPr>
              <a:t>складки</a:t>
            </a:r>
            <a:r>
              <a:rPr lang="ru-RU" altLang="ru-RU" b="0" dirty="0">
                <a:solidFill>
                  <a:srgbClr val="000000"/>
                </a:solidFill>
              </a:rPr>
              <a:t>;</a:t>
            </a:r>
          </a:p>
          <a:p>
            <a:pPr algn="r" eaLnBrk="1" hangingPunct="1">
              <a:lnSpc>
                <a:spcPct val="85000"/>
              </a:lnSpc>
            </a:pPr>
            <a:r>
              <a:rPr lang="ru-RU" altLang="ru-RU" b="0" dirty="0">
                <a:solidFill>
                  <a:srgbClr val="000000"/>
                </a:solidFill>
              </a:rPr>
              <a:t>– </a:t>
            </a:r>
            <a:r>
              <a:rPr lang="ru-RU" altLang="ru-RU" dirty="0">
                <a:solidFill>
                  <a:srgbClr val="000000"/>
                </a:solidFill>
              </a:rPr>
              <a:t>надвиги</a:t>
            </a:r>
            <a:r>
              <a:rPr lang="ru-RU" altLang="ru-RU" b="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738310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384175"/>
          </a:xfrm>
          <a:extLst/>
        </p:spPr>
        <p:txBody>
          <a:bodyPr>
            <a:spAutoFit/>
          </a:bodyPr>
          <a:lstStyle/>
          <a:p>
            <a:pPr algn="l" eaLnBrk="1" hangingPunct="1">
              <a:lnSpc>
                <a:spcPct val="80000"/>
              </a:lnSpc>
              <a:defRPr/>
            </a:pPr>
            <a:r>
              <a:rPr lang="ru-RU" altLang="ru-RU" sz="2400" b="1" i="1" u="sng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2. Структурные парагенезы обстановок простого сдвига</a:t>
            </a:r>
          </a:p>
        </p:txBody>
      </p:sp>
      <p:grpSp>
        <p:nvGrpSpPr>
          <p:cNvPr id="31748" name="Group 9"/>
          <p:cNvGrpSpPr>
            <a:grpSpLocks/>
          </p:cNvGrpSpPr>
          <p:nvPr/>
        </p:nvGrpSpPr>
        <p:grpSpPr bwMode="auto">
          <a:xfrm>
            <a:off x="4644008" y="548680"/>
            <a:ext cx="4384693" cy="5760640"/>
            <a:chOff x="3226" y="300"/>
            <a:chExt cx="2371" cy="2903"/>
          </a:xfrm>
        </p:grpSpPr>
        <p:pic>
          <p:nvPicPr>
            <p:cNvPr id="31751" name="Picture 2" descr="SecondaryS"/>
            <p:cNvPicPr>
              <a:picLocks noChangeAspect="1" noChangeArrowheads="1"/>
            </p:cNvPicPr>
            <p:nvPr/>
          </p:nvPicPr>
          <p:blipFill>
            <a:blip r:embed="rId3" cstate="print">
              <a:lum bright="-22000" contrast="3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6" y="300"/>
              <a:ext cx="2371" cy="2903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31752" name="AutoShape 7"/>
            <p:cNvSpPr>
              <a:spLocks noChangeArrowheads="1"/>
            </p:cNvSpPr>
            <p:nvPr/>
          </p:nvSpPr>
          <p:spPr bwMode="auto">
            <a:xfrm>
              <a:off x="3923" y="346"/>
              <a:ext cx="952" cy="135"/>
            </a:xfrm>
            <a:prstGeom prst="rightArrow">
              <a:avLst>
                <a:gd name="adj1" fmla="val 50000"/>
                <a:gd name="adj2" fmla="val 176296"/>
              </a:avLst>
            </a:prstGeom>
            <a:solidFill>
              <a:srgbClr val="FF33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ru-RU" altLang="ru-RU"/>
            </a:p>
          </p:txBody>
        </p:sp>
        <p:sp>
          <p:nvSpPr>
            <p:cNvPr id="31753" name="AutoShape 8"/>
            <p:cNvSpPr>
              <a:spLocks noChangeArrowheads="1"/>
            </p:cNvSpPr>
            <p:nvPr/>
          </p:nvSpPr>
          <p:spPr bwMode="auto">
            <a:xfrm flipH="1">
              <a:off x="3878" y="2953"/>
              <a:ext cx="952" cy="135"/>
            </a:xfrm>
            <a:prstGeom prst="rightArrow">
              <a:avLst>
                <a:gd name="adj1" fmla="val 50000"/>
                <a:gd name="adj2" fmla="val 176296"/>
              </a:avLst>
            </a:prstGeom>
            <a:solidFill>
              <a:srgbClr val="FF33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ru-RU" altLang="ru-RU"/>
            </a:p>
          </p:txBody>
        </p:sp>
      </p:grpSp>
      <p:sp>
        <p:nvSpPr>
          <p:cNvPr id="31749" name="Rectangle 3"/>
          <p:cNvSpPr>
            <a:spLocks noChangeArrowheads="1"/>
          </p:cNvSpPr>
          <p:nvPr/>
        </p:nvSpPr>
        <p:spPr bwMode="auto">
          <a:xfrm>
            <a:off x="5292080" y="6165304"/>
            <a:ext cx="3311525" cy="422275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54000" tIns="10800" rIns="54000" bIns="10800" anchor="ctr"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1600" dirty="0">
                <a:solidFill>
                  <a:srgbClr val="000000"/>
                </a:solidFill>
              </a:rPr>
              <a:t>Из </a:t>
            </a:r>
            <a:r>
              <a:rPr lang="en-US" altLang="ru-RU" sz="1600" dirty="0">
                <a:solidFill>
                  <a:srgbClr val="000000"/>
                </a:solidFill>
              </a:rPr>
              <a:t>Sylvester</a:t>
            </a:r>
            <a:r>
              <a:rPr lang="ru-RU" altLang="ru-RU" sz="1600" dirty="0">
                <a:solidFill>
                  <a:srgbClr val="000000"/>
                </a:solidFill>
              </a:rPr>
              <a:t>, 1988 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altLang="ru-RU" sz="1600" dirty="0">
                <a:solidFill>
                  <a:srgbClr val="000000"/>
                </a:solidFill>
              </a:rPr>
              <a:t>(упрощено, по Арк.В. Тевелеву, 2005)</a:t>
            </a:r>
            <a:r>
              <a:rPr lang="en-US" altLang="ru-RU" sz="16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1750" name="Text Box 10"/>
          <p:cNvSpPr txBox="1">
            <a:spLocks noChangeArrowheads="1"/>
          </p:cNvSpPr>
          <p:nvPr/>
        </p:nvSpPr>
        <p:spPr bwMode="auto">
          <a:xfrm>
            <a:off x="0" y="3573016"/>
            <a:ext cx="4033837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lnSpc>
                <a:spcPct val="85000"/>
              </a:lnSpc>
            </a:pPr>
            <a:r>
              <a:rPr lang="ru-RU" altLang="ru-RU" b="0" dirty="0">
                <a:solidFill>
                  <a:srgbClr val="000000"/>
                </a:solidFill>
              </a:rPr>
              <a:t>В </a:t>
            </a:r>
            <a:r>
              <a:rPr lang="ru-RU" altLang="ru-RU" b="0" dirty="0" err="1">
                <a:solidFill>
                  <a:srgbClr val="000000"/>
                </a:solidFill>
              </a:rPr>
              <a:t>парагенез</a:t>
            </a:r>
            <a:r>
              <a:rPr lang="ru-RU" altLang="ru-RU" b="0" dirty="0">
                <a:solidFill>
                  <a:srgbClr val="000000"/>
                </a:solidFill>
              </a:rPr>
              <a:t> могут быть включены: </a:t>
            </a:r>
          </a:p>
          <a:p>
            <a:pPr algn="r" eaLnBrk="1" hangingPunct="1">
              <a:lnSpc>
                <a:spcPct val="85000"/>
              </a:lnSpc>
            </a:pPr>
            <a:r>
              <a:rPr lang="ru-RU" altLang="ru-RU" b="0" dirty="0">
                <a:solidFill>
                  <a:srgbClr val="000000"/>
                </a:solidFill>
              </a:rPr>
              <a:t>– кливаж;</a:t>
            </a:r>
          </a:p>
          <a:p>
            <a:pPr algn="r" eaLnBrk="1" hangingPunct="1">
              <a:lnSpc>
                <a:spcPct val="85000"/>
              </a:lnSpc>
            </a:pPr>
            <a:r>
              <a:rPr lang="ru-RU" altLang="ru-RU" b="0" dirty="0">
                <a:solidFill>
                  <a:srgbClr val="000000"/>
                </a:solidFill>
              </a:rPr>
              <a:t>– </a:t>
            </a:r>
            <a:r>
              <a:rPr lang="ru-RU" altLang="ru-RU" b="0" dirty="0" err="1">
                <a:solidFill>
                  <a:srgbClr val="000000"/>
                </a:solidFill>
              </a:rPr>
              <a:t>рассланцевание</a:t>
            </a:r>
            <a:r>
              <a:rPr lang="ru-RU" altLang="ru-RU" b="0" dirty="0">
                <a:solidFill>
                  <a:srgbClr val="000000"/>
                </a:solidFill>
              </a:rPr>
              <a:t>; </a:t>
            </a:r>
          </a:p>
          <a:p>
            <a:pPr algn="r" eaLnBrk="1" hangingPunct="1">
              <a:lnSpc>
                <a:spcPct val="85000"/>
              </a:lnSpc>
            </a:pPr>
            <a:r>
              <a:rPr lang="ru-RU" altLang="ru-RU" b="0" dirty="0">
                <a:solidFill>
                  <a:srgbClr val="000000"/>
                </a:solidFill>
              </a:rPr>
              <a:t>– складки волочения;</a:t>
            </a:r>
          </a:p>
          <a:p>
            <a:pPr algn="r" eaLnBrk="1" hangingPunct="1">
              <a:lnSpc>
                <a:spcPct val="85000"/>
              </a:lnSpc>
            </a:pPr>
            <a:r>
              <a:rPr lang="ru-RU" altLang="ru-RU" b="0" dirty="0">
                <a:solidFill>
                  <a:srgbClr val="000000"/>
                </a:solidFill>
              </a:rPr>
              <a:t>– зеркала скольжения;</a:t>
            </a:r>
          </a:p>
          <a:p>
            <a:pPr algn="r" eaLnBrk="1" hangingPunct="1">
              <a:lnSpc>
                <a:spcPct val="85000"/>
              </a:lnSpc>
            </a:pPr>
            <a:r>
              <a:rPr lang="ru-RU" altLang="ru-RU" b="0" dirty="0">
                <a:solidFill>
                  <a:srgbClr val="000000"/>
                </a:solidFill>
              </a:rPr>
              <a:t>– структуры </a:t>
            </a:r>
            <a:r>
              <a:rPr lang="ru-RU" altLang="ru-RU" b="0" dirty="0" err="1">
                <a:solidFill>
                  <a:srgbClr val="000000"/>
                </a:solidFill>
              </a:rPr>
              <a:t>будинажа</a:t>
            </a:r>
            <a:r>
              <a:rPr lang="ru-RU" altLang="ru-RU" b="0" dirty="0">
                <a:solidFill>
                  <a:srgbClr val="000000"/>
                </a:solidFill>
              </a:rPr>
              <a:t>; </a:t>
            </a:r>
          </a:p>
          <a:p>
            <a:pPr algn="r" eaLnBrk="1" hangingPunct="1">
              <a:lnSpc>
                <a:spcPct val="85000"/>
              </a:lnSpc>
            </a:pPr>
            <a:r>
              <a:rPr lang="ru-RU" altLang="ru-RU" b="0" dirty="0">
                <a:solidFill>
                  <a:srgbClr val="000000"/>
                </a:solidFill>
              </a:rPr>
              <a:t>– </a:t>
            </a:r>
            <a:r>
              <a:rPr lang="ru-RU" altLang="ru-RU" b="0" dirty="0" err="1">
                <a:solidFill>
                  <a:srgbClr val="000000"/>
                </a:solidFill>
              </a:rPr>
              <a:t>муллион-структуры</a:t>
            </a:r>
            <a:r>
              <a:rPr lang="ru-RU" altLang="ru-RU" b="0" dirty="0">
                <a:solidFill>
                  <a:srgbClr val="000000"/>
                </a:solidFill>
              </a:rPr>
              <a:t>;</a:t>
            </a:r>
          </a:p>
          <a:p>
            <a:pPr algn="r" eaLnBrk="1" hangingPunct="1">
              <a:lnSpc>
                <a:spcPct val="85000"/>
              </a:lnSpc>
            </a:pPr>
            <a:r>
              <a:rPr lang="ru-RU" altLang="ru-RU" b="0" dirty="0">
                <a:solidFill>
                  <a:srgbClr val="000000"/>
                </a:solidFill>
              </a:rPr>
              <a:t>– </a:t>
            </a:r>
            <a:r>
              <a:rPr lang="ru-RU" altLang="ru-RU" b="0" dirty="0" err="1">
                <a:solidFill>
                  <a:srgbClr val="000000"/>
                </a:solidFill>
              </a:rPr>
              <a:t>кинк-зоны</a:t>
            </a:r>
            <a:r>
              <a:rPr lang="ru-RU" altLang="ru-RU" b="0" dirty="0">
                <a:solidFill>
                  <a:srgbClr val="000000"/>
                </a:solidFill>
              </a:rPr>
              <a:t>;</a:t>
            </a:r>
          </a:p>
          <a:p>
            <a:pPr algn="r" eaLnBrk="1" hangingPunct="1">
              <a:lnSpc>
                <a:spcPct val="85000"/>
              </a:lnSpc>
            </a:pPr>
            <a:r>
              <a:rPr lang="ru-RU" altLang="ru-RU" b="0" dirty="0">
                <a:solidFill>
                  <a:srgbClr val="000000"/>
                </a:solidFill>
              </a:rPr>
              <a:t>– </a:t>
            </a:r>
            <a:r>
              <a:rPr lang="ru-RU" altLang="ru-RU" b="0" dirty="0" err="1">
                <a:solidFill>
                  <a:srgbClr val="000000"/>
                </a:solidFill>
              </a:rPr>
              <a:t>тектониты</a:t>
            </a:r>
            <a:r>
              <a:rPr lang="ru-RU" altLang="ru-RU" b="0" dirty="0">
                <a:solidFill>
                  <a:srgbClr val="000000"/>
                </a:solidFill>
              </a:rPr>
              <a:t> всех видов и т.д.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6" descr="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115888"/>
            <a:ext cx="5589587" cy="30257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2771" name="AutoShape 18"/>
          <p:cNvSpPr>
            <a:spLocks noChangeAspect="1" noChangeArrowheads="1"/>
          </p:cNvSpPr>
          <p:nvPr/>
        </p:nvSpPr>
        <p:spPr bwMode="auto">
          <a:xfrm rot="1112" flipH="1">
            <a:off x="539750" y="692150"/>
            <a:ext cx="539750" cy="107950"/>
          </a:xfrm>
          <a:prstGeom prst="rightArrow">
            <a:avLst>
              <a:gd name="adj1" fmla="val 50000"/>
              <a:gd name="adj2" fmla="val 125000"/>
            </a:avLst>
          </a:prstGeom>
          <a:solidFill>
            <a:srgbClr val="FF33CC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altLang="ru-RU"/>
          </a:p>
        </p:txBody>
      </p:sp>
      <p:sp>
        <p:nvSpPr>
          <p:cNvPr id="32772" name="AutoShape 19"/>
          <p:cNvSpPr>
            <a:spLocks noChangeAspect="1" noChangeArrowheads="1"/>
          </p:cNvSpPr>
          <p:nvPr/>
        </p:nvSpPr>
        <p:spPr bwMode="auto">
          <a:xfrm rot="38470" flipV="1">
            <a:off x="1871663" y="509588"/>
            <a:ext cx="539750" cy="107950"/>
          </a:xfrm>
          <a:prstGeom prst="rightArrow">
            <a:avLst>
              <a:gd name="adj1" fmla="val 50000"/>
              <a:gd name="adj2" fmla="val 125000"/>
            </a:avLst>
          </a:prstGeom>
          <a:solidFill>
            <a:srgbClr val="FF33CC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altLang="ru-RU"/>
          </a:p>
        </p:txBody>
      </p:sp>
      <p:sp>
        <p:nvSpPr>
          <p:cNvPr id="32773" name="Text Box 27"/>
          <p:cNvSpPr txBox="1">
            <a:spLocks noChangeArrowheads="1"/>
          </p:cNvSpPr>
          <p:nvPr/>
        </p:nvSpPr>
        <p:spPr bwMode="auto">
          <a:xfrm>
            <a:off x="3871913" y="260350"/>
            <a:ext cx="700087" cy="3492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600">
                <a:solidFill>
                  <a:srgbClr val="000000"/>
                </a:solidFill>
              </a:rPr>
              <a:t>Сдвиг</a:t>
            </a:r>
          </a:p>
        </p:txBody>
      </p:sp>
      <p:sp>
        <p:nvSpPr>
          <p:cNvPr id="32774" name="AutoShape 28"/>
          <p:cNvSpPr>
            <a:spLocks noChangeAspect="1" noChangeArrowheads="1"/>
          </p:cNvSpPr>
          <p:nvPr/>
        </p:nvSpPr>
        <p:spPr bwMode="auto">
          <a:xfrm rot="1112" flipH="1">
            <a:off x="4679950" y="728663"/>
            <a:ext cx="539750" cy="107950"/>
          </a:xfrm>
          <a:prstGeom prst="rightArrow">
            <a:avLst>
              <a:gd name="adj1" fmla="val 50000"/>
              <a:gd name="adj2" fmla="val 125000"/>
            </a:avLst>
          </a:prstGeom>
          <a:solidFill>
            <a:srgbClr val="FF33CC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altLang="ru-RU"/>
          </a:p>
        </p:txBody>
      </p:sp>
      <p:sp>
        <p:nvSpPr>
          <p:cNvPr id="32775" name="AutoShape 29"/>
          <p:cNvSpPr>
            <a:spLocks noChangeAspect="1" noChangeArrowheads="1"/>
          </p:cNvSpPr>
          <p:nvPr/>
        </p:nvSpPr>
        <p:spPr bwMode="auto">
          <a:xfrm rot="38470" flipV="1">
            <a:off x="3348038" y="509588"/>
            <a:ext cx="539750" cy="107950"/>
          </a:xfrm>
          <a:prstGeom prst="rightArrow">
            <a:avLst>
              <a:gd name="adj1" fmla="val 50000"/>
              <a:gd name="adj2" fmla="val 125000"/>
            </a:avLst>
          </a:prstGeom>
          <a:solidFill>
            <a:srgbClr val="FF33CC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altLang="ru-RU"/>
          </a:p>
        </p:txBody>
      </p:sp>
      <p:sp>
        <p:nvSpPr>
          <p:cNvPr id="32776" name="AutoShape 30"/>
          <p:cNvSpPr>
            <a:spLocks noChangeAspect="1" noChangeArrowheads="1"/>
          </p:cNvSpPr>
          <p:nvPr/>
        </p:nvSpPr>
        <p:spPr bwMode="auto">
          <a:xfrm rot="1200000" flipH="1">
            <a:off x="1187450" y="1916113"/>
            <a:ext cx="539750" cy="107950"/>
          </a:xfrm>
          <a:prstGeom prst="rightArrow">
            <a:avLst>
              <a:gd name="adj1" fmla="val 50000"/>
              <a:gd name="adj2" fmla="val 125000"/>
            </a:avLst>
          </a:prstGeom>
          <a:solidFill>
            <a:srgbClr val="FF33CC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altLang="ru-RU"/>
          </a:p>
        </p:txBody>
      </p:sp>
      <p:sp>
        <p:nvSpPr>
          <p:cNvPr id="32777" name="AutoShape 31"/>
          <p:cNvSpPr>
            <a:spLocks noChangeAspect="1" noChangeArrowheads="1"/>
          </p:cNvSpPr>
          <p:nvPr/>
        </p:nvSpPr>
        <p:spPr bwMode="auto">
          <a:xfrm flipH="1">
            <a:off x="4427538" y="1989138"/>
            <a:ext cx="539750" cy="107950"/>
          </a:xfrm>
          <a:prstGeom prst="rightArrow">
            <a:avLst>
              <a:gd name="adj1" fmla="val 50000"/>
              <a:gd name="adj2" fmla="val 125000"/>
            </a:avLst>
          </a:prstGeom>
          <a:solidFill>
            <a:srgbClr val="FF33CC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altLang="ru-RU"/>
          </a:p>
        </p:txBody>
      </p:sp>
      <p:sp>
        <p:nvSpPr>
          <p:cNvPr id="32778" name="Text Box 32"/>
          <p:cNvSpPr txBox="1">
            <a:spLocks noChangeArrowheads="1"/>
          </p:cNvSpPr>
          <p:nvPr/>
        </p:nvSpPr>
        <p:spPr bwMode="auto">
          <a:xfrm>
            <a:off x="4481513" y="115888"/>
            <a:ext cx="882650" cy="2873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sz="1600">
                <a:solidFill>
                  <a:srgbClr val="000000"/>
                </a:solidFill>
              </a:rPr>
              <a:t>Надвиги</a:t>
            </a:r>
          </a:p>
        </p:txBody>
      </p:sp>
      <p:sp>
        <p:nvSpPr>
          <p:cNvPr id="32779" name="Text Box 34"/>
          <p:cNvSpPr txBox="1">
            <a:spLocks noChangeArrowheads="1"/>
          </p:cNvSpPr>
          <p:nvPr/>
        </p:nvSpPr>
        <p:spPr bwMode="auto">
          <a:xfrm>
            <a:off x="176213" y="173038"/>
            <a:ext cx="936625" cy="23018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tIns="10800" bIns="10800"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1600">
                <a:solidFill>
                  <a:srgbClr val="000000"/>
                </a:solidFill>
              </a:rPr>
              <a:t>Сбросы</a:t>
            </a:r>
          </a:p>
        </p:txBody>
      </p:sp>
      <p:sp>
        <p:nvSpPr>
          <p:cNvPr id="32780" name="Oval 35"/>
          <p:cNvSpPr>
            <a:spLocks noChangeArrowheads="1"/>
          </p:cNvSpPr>
          <p:nvPr/>
        </p:nvSpPr>
        <p:spPr bwMode="auto">
          <a:xfrm>
            <a:off x="179388" y="692150"/>
            <a:ext cx="431800" cy="36036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altLang="ru-RU"/>
          </a:p>
        </p:txBody>
      </p:sp>
      <p:sp>
        <p:nvSpPr>
          <p:cNvPr id="32781" name="Oval 36"/>
          <p:cNvSpPr>
            <a:spLocks noChangeArrowheads="1"/>
          </p:cNvSpPr>
          <p:nvPr/>
        </p:nvSpPr>
        <p:spPr bwMode="auto">
          <a:xfrm>
            <a:off x="755650" y="2492375"/>
            <a:ext cx="431800" cy="36036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altLang="ru-RU"/>
          </a:p>
        </p:txBody>
      </p:sp>
      <p:sp>
        <p:nvSpPr>
          <p:cNvPr id="32782" name="Oval 37"/>
          <p:cNvSpPr>
            <a:spLocks noChangeArrowheads="1"/>
          </p:cNvSpPr>
          <p:nvPr/>
        </p:nvSpPr>
        <p:spPr bwMode="auto">
          <a:xfrm>
            <a:off x="2771775" y="2420938"/>
            <a:ext cx="431800" cy="36036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altLang="ru-RU"/>
          </a:p>
        </p:txBody>
      </p:sp>
      <p:sp>
        <p:nvSpPr>
          <p:cNvPr id="32783" name="Oval 38"/>
          <p:cNvSpPr>
            <a:spLocks noChangeArrowheads="1"/>
          </p:cNvSpPr>
          <p:nvPr/>
        </p:nvSpPr>
        <p:spPr bwMode="auto">
          <a:xfrm>
            <a:off x="3779838" y="763588"/>
            <a:ext cx="431800" cy="36195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altLang="ru-RU"/>
          </a:p>
        </p:txBody>
      </p:sp>
      <p:sp>
        <p:nvSpPr>
          <p:cNvPr id="32784" name="Text Box 39"/>
          <p:cNvSpPr txBox="1">
            <a:spLocks noChangeArrowheads="1"/>
          </p:cNvSpPr>
          <p:nvPr/>
        </p:nvSpPr>
        <p:spPr bwMode="auto">
          <a:xfrm>
            <a:off x="468313" y="2349500"/>
            <a:ext cx="393700" cy="409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000" b="0">
                <a:solidFill>
                  <a:srgbClr val="000000"/>
                </a:solidFill>
                <a:latin typeface="Arial Black" pitchFamily="34" charset="0"/>
              </a:rPr>
              <a:t>А</a:t>
            </a:r>
          </a:p>
        </p:txBody>
      </p:sp>
      <p:sp>
        <p:nvSpPr>
          <p:cNvPr id="32785" name="Text Box 40"/>
          <p:cNvSpPr txBox="1">
            <a:spLocks noChangeArrowheads="1"/>
          </p:cNvSpPr>
          <p:nvPr/>
        </p:nvSpPr>
        <p:spPr bwMode="auto">
          <a:xfrm>
            <a:off x="4716463" y="2133600"/>
            <a:ext cx="393700" cy="409575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000" b="0">
                <a:solidFill>
                  <a:srgbClr val="000000"/>
                </a:solidFill>
                <a:latin typeface="Arial Black" pitchFamily="34" charset="0"/>
              </a:rPr>
              <a:t>Б</a:t>
            </a:r>
          </a:p>
        </p:txBody>
      </p:sp>
      <p:sp>
        <p:nvSpPr>
          <p:cNvPr id="32786" name="Text Box 23"/>
          <p:cNvSpPr txBox="1">
            <a:spLocks noChangeArrowheads="1"/>
          </p:cNvSpPr>
          <p:nvPr/>
        </p:nvSpPr>
        <p:spPr bwMode="auto">
          <a:xfrm>
            <a:off x="2700338" y="2882900"/>
            <a:ext cx="2808287" cy="617538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54000" tIns="10800" rIns="54000" bIns="10800" anchor="ctr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sz="1600">
                <a:solidFill>
                  <a:srgbClr val="000000"/>
                </a:solidFill>
              </a:rPr>
              <a:t>Формирование присдвиговых структур типа "конской хвост".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>
                <a:solidFill>
                  <a:srgbClr val="000000"/>
                </a:solidFill>
              </a:rPr>
              <a:t>По </a:t>
            </a:r>
            <a:r>
              <a:rPr lang="en-US" altLang="ru-RU" sz="1600">
                <a:solidFill>
                  <a:srgbClr val="000000"/>
                </a:solidFill>
              </a:rPr>
              <a:t>R.J. Twiss, E.M. Moores</a:t>
            </a:r>
            <a:r>
              <a:rPr lang="ru-RU" altLang="ru-RU" sz="1600">
                <a:solidFill>
                  <a:srgbClr val="000000"/>
                </a:solidFill>
              </a:rPr>
              <a:t>, 200</a:t>
            </a:r>
            <a:r>
              <a:rPr lang="en-US" altLang="ru-RU" sz="1600">
                <a:solidFill>
                  <a:srgbClr val="000000"/>
                </a:solidFill>
              </a:rPr>
              <a:t>0</a:t>
            </a:r>
            <a:endParaRPr lang="ru-RU" altLang="ru-RU" sz="1600">
              <a:solidFill>
                <a:srgbClr val="000000"/>
              </a:solidFill>
            </a:endParaRPr>
          </a:p>
        </p:txBody>
      </p:sp>
      <p:sp>
        <p:nvSpPr>
          <p:cNvPr id="757802" name="Text Box 42"/>
          <p:cNvSpPr txBox="1">
            <a:spLocks noChangeArrowheads="1"/>
          </p:cNvSpPr>
          <p:nvPr/>
        </p:nvSpPr>
        <p:spPr bwMode="auto">
          <a:xfrm>
            <a:off x="827088" y="3868738"/>
            <a:ext cx="2808287" cy="568325"/>
          </a:xfrm>
          <a:prstGeom prst="rect">
            <a:avLst/>
          </a:prstGeom>
          <a:solidFill>
            <a:schemeClr val="tx1"/>
          </a:solidFill>
          <a:ln w="38100" cmpd="dbl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en-US" altLang="ru-RU" sz="1800" b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NB!</a:t>
            </a:r>
            <a:r>
              <a:rPr lang="en-US" altLang="ru-RU" sz="1800" b="0">
                <a:solidFill>
                  <a:srgbClr val="000000"/>
                </a:solidFill>
              </a:rPr>
              <a:t> </a:t>
            </a:r>
            <a:r>
              <a:rPr lang="ru-RU" altLang="ru-RU" sz="1800">
                <a:solidFill>
                  <a:srgbClr val="000000"/>
                </a:solidFill>
              </a:rPr>
              <a:t>На концах «хвостов» амплитуды нулевые!</a:t>
            </a:r>
          </a:p>
        </p:txBody>
      </p:sp>
      <p:sp>
        <p:nvSpPr>
          <p:cNvPr id="757805" name="Rectangle 45"/>
          <p:cNvSpPr>
            <a:spLocks noGrp="1" noChangeArrowheads="1"/>
          </p:cNvSpPr>
          <p:nvPr>
            <p:ph type="title"/>
          </p:nvPr>
        </p:nvSpPr>
        <p:spPr>
          <a:xfrm>
            <a:off x="6011863" y="19050"/>
            <a:ext cx="3060700" cy="384175"/>
          </a:xfrm>
          <a:extLst/>
        </p:spPr>
        <p:txBody>
          <a:bodyPr>
            <a:spAutoFit/>
          </a:bodyPr>
          <a:lstStyle/>
          <a:p>
            <a:pPr algn="r" eaLnBrk="1" hangingPunct="1">
              <a:lnSpc>
                <a:spcPct val="80000"/>
              </a:lnSpc>
              <a:defRPr/>
            </a:pPr>
            <a:r>
              <a:rPr lang="ru-RU" altLang="ru-RU" sz="24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2.1. Локальные сдвиги</a:t>
            </a:r>
          </a:p>
        </p:txBody>
      </p:sp>
      <p:sp>
        <p:nvSpPr>
          <p:cNvPr id="32789" name="Text Box 46"/>
          <p:cNvSpPr txBox="1">
            <a:spLocks noChangeArrowheads="1"/>
          </p:cNvSpPr>
          <p:nvPr/>
        </p:nvSpPr>
        <p:spPr bwMode="auto">
          <a:xfrm>
            <a:off x="5795963" y="549275"/>
            <a:ext cx="3313112" cy="44084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ru-RU" altLang="ru-RU" b="0">
                <a:solidFill>
                  <a:srgbClr val="000000"/>
                </a:solidFill>
              </a:rPr>
              <a:t>Сдвиговые деформации по конкретным разрывам могут компенсироваться не только согласно модели Андерсона за счет перераспределения участков растяжения и сжатия в крыльях сдвига. </a:t>
            </a:r>
          </a:p>
          <a:p>
            <a:pPr eaLnBrk="1" hangingPunct="1">
              <a:lnSpc>
                <a:spcPct val="85000"/>
              </a:lnSpc>
            </a:pPr>
            <a:r>
              <a:rPr lang="ru-RU" altLang="ru-RU" b="0">
                <a:solidFill>
                  <a:srgbClr val="000000"/>
                </a:solidFill>
              </a:rPr>
              <a:t>При смещении жестких блоков компенсация часто происходит на концах сдвигов, которые изгибаясь формируют пограничные структуры растяжения и сжатия – структуры "конского хвоста". </a:t>
            </a:r>
          </a:p>
        </p:txBody>
      </p:sp>
      <p:sp>
        <p:nvSpPr>
          <p:cNvPr id="32790" name="Text Box 21"/>
          <p:cNvSpPr txBox="1">
            <a:spLocks noChangeArrowheads="1"/>
          </p:cNvSpPr>
          <p:nvPr/>
        </p:nvSpPr>
        <p:spPr bwMode="auto">
          <a:xfrm>
            <a:off x="971550" y="260350"/>
            <a:ext cx="700088" cy="3492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600">
                <a:solidFill>
                  <a:srgbClr val="000000"/>
                </a:solidFill>
              </a:rPr>
              <a:t>Сдвиг</a:t>
            </a:r>
          </a:p>
        </p:txBody>
      </p:sp>
      <p:sp>
        <p:nvSpPr>
          <p:cNvPr id="32791" name="AutoShape 47"/>
          <p:cNvSpPr>
            <a:spLocks noChangeAspect="1" noChangeArrowheads="1"/>
          </p:cNvSpPr>
          <p:nvPr/>
        </p:nvSpPr>
        <p:spPr bwMode="auto">
          <a:xfrm rot="1200000" flipV="1">
            <a:off x="1549400" y="1717675"/>
            <a:ext cx="539750" cy="107950"/>
          </a:xfrm>
          <a:prstGeom prst="rightArrow">
            <a:avLst>
              <a:gd name="adj1" fmla="val 50000"/>
              <a:gd name="adj2" fmla="val 125000"/>
            </a:avLst>
          </a:prstGeom>
          <a:solidFill>
            <a:srgbClr val="FF33CC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altLang="ru-RU"/>
          </a:p>
        </p:txBody>
      </p:sp>
      <p:sp>
        <p:nvSpPr>
          <p:cNvPr id="32792" name="AutoShape 48"/>
          <p:cNvSpPr>
            <a:spLocks noChangeAspect="1" noChangeArrowheads="1"/>
          </p:cNvSpPr>
          <p:nvPr/>
        </p:nvSpPr>
        <p:spPr bwMode="auto">
          <a:xfrm>
            <a:off x="3671888" y="1700213"/>
            <a:ext cx="539750" cy="107950"/>
          </a:xfrm>
          <a:prstGeom prst="rightArrow">
            <a:avLst>
              <a:gd name="adj1" fmla="val 50000"/>
              <a:gd name="adj2" fmla="val 125000"/>
            </a:avLst>
          </a:prstGeom>
          <a:solidFill>
            <a:srgbClr val="FF33CC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altLang="ru-RU"/>
          </a:p>
        </p:txBody>
      </p:sp>
      <p:sp>
        <p:nvSpPr>
          <p:cNvPr id="32793" name="Text Box 64"/>
          <p:cNvSpPr txBox="1">
            <a:spLocks noChangeArrowheads="1"/>
          </p:cNvSpPr>
          <p:nvPr/>
        </p:nvSpPr>
        <p:spPr bwMode="auto">
          <a:xfrm>
            <a:off x="0" y="4967288"/>
            <a:ext cx="8893175" cy="1701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b="0" dirty="0">
                <a:solidFill>
                  <a:srgbClr val="000000"/>
                </a:solidFill>
              </a:rPr>
              <a:t>При этом на изгибах сдвигов блоки либо расходятся (</a:t>
            </a:r>
            <a:r>
              <a:rPr lang="ru-RU" altLang="ru-RU" dirty="0">
                <a:solidFill>
                  <a:srgbClr val="000000"/>
                </a:solidFill>
              </a:rPr>
              <a:t>А</a:t>
            </a:r>
            <a:r>
              <a:rPr lang="ru-RU" altLang="ru-RU" b="0" dirty="0">
                <a:solidFill>
                  <a:srgbClr val="000000"/>
                </a:solidFill>
              </a:rPr>
              <a:t>), либо сталкиваются (</a:t>
            </a:r>
            <a:r>
              <a:rPr lang="ru-RU" altLang="ru-RU" dirty="0">
                <a:solidFill>
                  <a:srgbClr val="000000"/>
                </a:solidFill>
              </a:rPr>
              <a:t>Б</a:t>
            </a:r>
            <a:r>
              <a:rPr lang="ru-RU" altLang="ru-RU" b="0" dirty="0">
                <a:solidFill>
                  <a:srgbClr val="000000"/>
                </a:solidFill>
              </a:rPr>
              <a:t>), а сдвиговые смещения компенсируются по серии расходящихся </a:t>
            </a:r>
            <a:r>
              <a:rPr lang="ru-RU" altLang="ru-RU" b="0" dirty="0" err="1">
                <a:solidFill>
                  <a:srgbClr val="000000"/>
                </a:solidFill>
              </a:rPr>
              <a:t>листрических</a:t>
            </a:r>
            <a:r>
              <a:rPr lang="ru-RU" altLang="ru-RU" b="0" dirty="0">
                <a:solidFill>
                  <a:srgbClr val="000000"/>
                </a:solidFill>
              </a:rPr>
              <a:t> сбросов (</a:t>
            </a:r>
            <a:r>
              <a:rPr lang="ru-RU" altLang="ru-RU" dirty="0">
                <a:solidFill>
                  <a:srgbClr val="000000"/>
                </a:solidFill>
              </a:rPr>
              <a:t>А</a:t>
            </a:r>
            <a:r>
              <a:rPr lang="ru-RU" altLang="ru-RU" b="0" dirty="0">
                <a:solidFill>
                  <a:srgbClr val="000000"/>
                </a:solidFill>
              </a:rPr>
              <a:t>) на </a:t>
            </a:r>
            <a:r>
              <a:rPr lang="ru-RU" altLang="ru-RU" i="1" dirty="0">
                <a:solidFill>
                  <a:srgbClr val="000000"/>
                </a:solidFill>
              </a:rPr>
              <a:t>попутных</a:t>
            </a:r>
            <a:r>
              <a:rPr lang="ru-RU" altLang="ru-RU" b="0" dirty="0">
                <a:solidFill>
                  <a:srgbClr val="000000"/>
                </a:solidFill>
              </a:rPr>
              <a:t> изгибах </a:t>
            </a:r>
            <a:r>
              <a:rPr lang="en-US" altLang="ru-RU" b="0" dirty="0" smtClean="0">
                <a:solidFill>
                  <a:srgbClr val="000000"/>
                </a:solidFill>
              </a:rPr>
              <a:t>(</a:t>
            </a:r>
            <a:r>
              <a:rPr lang="en-US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releasing bend</a:t>
            </a:r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b="0" dirty="0" smtClean="0">
                <a:solidFill>
                  <a:srgbClr val="000000"/>
                </a:solidFill>
              </a:rPr>
              <a:t>) </a:t>
            </a:r>
            <a:r>
              <a:rPr lang="ru-RU" altLang="ru-RU" b="0" dirty="0" smtClean="0">
                <a:solidFill>
                  <a:srgbClr val="000000"/>
                </a:solidFill>
              </a:rPr>
              <a:t>или </a:t>
            </a:r>
            <a:r>
              <a:rPr lang="ru-RU" altLang="ru-RU" b="0" dirty="0">
                <a:solidFill>
                  <a:srgbClr val="000000"/>
                </a:solidFill>
              </a:rPr>
              <a:t>надвигов (</a:t>
            </a:r>
            <a:r>
              <a:rPr lang="ru-RU" altLang="ru-RU" dirty="0">
                <a:solidFill>
                  <a:srgbClr val="000000"/>
                </a:solidFill>
              </a:rPr>
              <a:t>Б</a:t>
            </a:r>
            <a:r>
              <a:rPr lang="ru-RU" altLang="ru-RU" b="0" dirty="0">
                <a:solidFill>
                  <a:srgbClr val="000000"/>
                </a:solidFill>
              </a:rPr>
              <a:t>) на </a:t>
            </a:r>
            <a:r>
              <a:rPr lang="ru-RU" altLang="ru-RU" i="1" dirty="0">
                <a:solidFill>
                  <a:srgbClr val="000000"/>
                </a:solidFill>
              </a:rPr>
              <a:t>встречных</a:t>
            </a:r>
            <a:r>
              <a:rPr lang="ru-RU" altLang="ru-RU" b="0" dirty="0">
                <a:solidFill>
                  <a:srgbClr val="000000"/>
                </a:solidFill>
              </a:rPr>
              <a:t> </a:t>
            </a:r>
            <a:r>
              <a:rPr lang="ru-RU" altLang="ru-RU" b="0" dirty="0" smtClean="0">
                <a:solidFill>
                  <a:srgbClr val="000000"/>
                </a:solidFill>
              </a:rPr>
              <a:t>изгибах</a:t>
            </a:r>
            <a:r>
              <a:rPr lang="en-US" altLang="ru-RU" b="0" dirty="0" smtClean="0">
                <a:solidFill>
                  <a:srgbClr val="000000"/>
                </a:solidFill>
              </a:rPr>
              <a:t> (</a:t>
            </a:r>
            <a:r>
              <a:rPr lang="en-US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restraining bend</a:t>
            </a:r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b="0" dirty="0" smtClean="0">
                <a:solidFill>
                  <a:srgbClr val="000000"/>
                </a:solidFill>
              </a:rPr>
              <a:t>)</a:t>
            </a:r>
            <a:r>
              <a:rPr lang="ru-RU" altLang="ru-RU" b="0" dirty="0" smtClean="0">
                <a:solidFill>
                  <a:srgbClr val="000000"/>
                </a:solidFill>
              </a:rPr>
              <a:t>. </a:t>
            </a:r>
            <a:r>
              <a:rPr lang="ru-RU" altLang="ru-RU" b="0" dirty="0">
                <a:solidFill>
                  <a:srgbClr val="000000"/>
                </a:solidFill>
              </a:rPr>
              <a:t>Структуры, морфологически подобные "конскому хвосту", имеют самые разные размеры: от </a:t>
            </a:r>
            <a:r>
              <a:rPr lang="ru-RU" altLang="ru-RU" b="0" dirty="0" err="1">
                <a:solidFill>
                  <a:srgbClr val="000000"/>
                </a:solidFill>
              </a:rPr>
              <a:t>мезомасштабных</a:t>
            </a:r>
            <a:r>
              <a:rPr lang="ru-RU" altLang="ru-RU" b="0" dirty="0">
                <a:solidFill>
                  <a:srgbClr val="000000"/>
                </a:solidFill>
              </a:rPr>
              <a:t>, </a:t>
            </a:r>
            <a:r>
              <a:rPr lang="ru-RU" altLang="ru-RU" b="0" dirty="0" err="1">
                <a:solidFill>
                  <a:srgbClr val="000000"/>
                </a:solidFill>
              </a:rPr>
              <a:t>картируемых</a:t>
            </a:r>
            <a:r>
              <a:rPr lang="ru-RU" altLang="ru-RU" b="0" dirty="0">
                <a:solidFill>
                  <a:srgbClr val="000000"/>
                </a:solidFill>
              </a:rPr>
              <a:t> в нескольких обнажениях, до крупных горных сооружений.</a:t>
            </a:r>
          </a:p>
        </p:txBody>
      </p:sp>
      <p:sp>
        <p:nvSpPr>
          <p:cNvPr id="32794" name="Text Box 22"/>
          <p:cNvSpPr txBox="1">
            <a:spLocks noChangeArrowheads="1"/>
          </p:cNvSpPr>
          <p:nvPr/>
        </p:nvSpPr>
        <p:spPr bwMode="auto">
          <a:xfrm>
            <a:off x="2843213" y="981075"/>
            <a:ext cx="2792412" cy="2889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sz="1600">
                <a:solidFill>
                  <a:srgbClr val="000000"/>
                </a:solidFill>
              </a:rPr>
              <a:t>Надвиги на встречных изгибах</a:t>
            </a:r>
          </a:p>
        </p:txBody>
      </p:sp>
      <p:sp>
        <p:nvSpPr>
          <p:cNvPr id="32795" name="Text Box 33"/>
          <p:cNvSpPr txBox="1">
            <a:spLocks noChangeArrowheads="1"/>
          </p:cNvSpPr>
          <p:nvPr/>
        </p:nvSpPr>
        <p:spPr bwMode="auto">
          <a:xfrm>
            <a:off x="250825" y="981075"/>
            <a:ext cx="2665413" cy="2889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lnSpc>
                <a:spcPct val="80000"/>
              </a:lnSpc>
            </a:pPr>
            <a:r>
              <a:rPr lang="ru-RU" altLang="ru-RU" sz="1600">
                <a:solidFill>
                  <a:srgbClr val="000000"/>
                </a:solidFill>
              </a:rPr>
              <a:t>Сбросы на попутных изгибах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7" descr="P819003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305" y="36513"/>
            <a:ext cx="3563770" cy="267240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4819" name="Picture 2" descr="трещины Кугарчи-ридел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292600"/>
            <a:ext cx="4829175" cy="25193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4820" name="Text Box 13"/>
          <p:cNvSpPr txBox="1">
            <a:spLocks noChangeArrowheads="1"/>
          </p:cNvSpPr>
          <p:nvPr/>
        </p:nvSpPr>
        <p:spPr bwMode="auto">
          <a:xfrm>
            <a:off x="34924" y="38100"/>
            <a:ext cx="5401171" cy="3834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tabLst>
                <a:tab pos="174625" algn="l"/>
              </a:tabLst>
            </a:pPr>
            <a:r>
              <a:rPr lang="ru-RU" altLang="ru-RU" dirty="0" smtClean="0">
                <a:solidFill>
                  <a:srgbClr val="000000"/>
                </a:solidFill>
              </a:rPr>
              <a:t>Структурный парагенез </a:t>
            </a:r>
            <a:r>
              <a:rPr lang="ru-RU" altLang="ru-RU" dirty="0" err="1">
                <a:solidFill>
                  <a:srgbClr val="000000"/>
                </a:solidFill>
              </a:rPr>
              <a:t>Кугарчинской</a:t>
            </a:r>
            <a:r>
              <a:rPr lang="ru-RU" altLang="ru-RU" b="0" dirty="0" smtClean="0">
                <a:solidFill>
                  <a:srgbClr val="000000"/>
                </a:solidFill>
              </a:rPr>
              <a:t> </a:t>
            </a:r>
            <a:r>
              <a:rPr lang="ru-RU" altLang="ru-RU" dirty="0" smtClean="0">
                <a:solidFill>
                  <a:srgbClr val="000000"/>
                </a:solidFill>
              </a:rPr>
              <a:t>зоны </a:t>
            </a:r>
            <a:r>
              <a:rPr lang="ru-RU" altLang="ru-RU" dirty="0">
                <a:solidFill>
                  <a:srgbClr val="000000"/>
                </a:solidFill>
              </a:rPr>
              <a:t>складок в </a:t>
            </a:r>
            <a:r>
              <a:rPr lang="ru-RU" altLang="ru-RU" dirty="0" smtClean="0">
                <a:solidFill>
                  <a:srgbClr val="000000"/>
                </a:solidFill>
              </a:rPr>
              <a:t>Западно-Уральской </a:t>
            </a:r>
            <a:r>
              <a:rPr lang="ru-RU" altLang="ru-RU" dirty="0" err="1" smtClean="0">
                <a:solidFill>
                  <a:srgbClr val="000000"/>
                </a:solidFill>
              </a:rPr>
              <a:t>мегазоне</a:t>
            </a:r>
            <a:r>
              <a:rPr lang="ru-RU" altLang="ru-RU" dirty="0" smtClean="0">
                <a:solidFill>
                  <a:srgbClr val="000000"/>
                </a:solidFill>
              </a:rPr>
              <a:t>:</a:t>
            </a:r>
          </a:p>
          <a:p>
            <a:pPr eaLnBrk="1" hangingPunct="1">
              <a:lnSpc>
                <a:spcPct val="80000"/>
              </a:lnSpc>
              <a:tabLst>
                <a:tab pos="174625" algn="l"/>
              </a:tabLst>
            </a:pPr>
            <a:endParaRPr lang="ru-RU" altLang="ru-RU" sz="800" dirty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tabLst>
                <a:tab pos="174625" algn="l"/>
              </a:tabLst>
            </a:pPr>
            <a:r>
              <a:rPr lang="ru-RU" altLang="ru-RU" b="0" dirty="0">
                <a:solidFill>
                  <a:srgbClr val="000000"/>
                </a:solidFill>
              </a:rPr>
              <a:t>– асимметричные складки </a:t>
            </a:r>
            <a:endParaRPr lang="ru-RU" altLang="ru-RU" b="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tabLst>
                <a:tab pos="174625" algn="l"/>
              </a:tabLst>
            </a:pPr>
            <a:r>
              <a:rPr lang="ru-RU" altLang="ru-RU" b="0" dirty="0" smtClean="0">
                <a:solidFill>
                  <a:srgbClr val="000000"/>
                </a:solidFill>
              </a:rPr>
              <a:t>с </a:t>
            </a:r>
            <a:r>
              <a:rPr lang="ru-RU" altLang="ru-RU" b="0" dirty="0">
                <a:solidFill>
                  <a:srgbClr val="000000"/>
                </a:solidFill>
              </a:rPr>
              <a:t>веерным кливажем (1);</a:t>
            </a:r>
          </a:p>
          <a:p>
            <a:pPr eaLnBrk="1" hangingPunct="1">
              <a:lnSpc>
                <a:spcPct val="80000"/>
              </a:lnSpc>
              <a:tabLst>
                <a:tab pos="174625" algn="l"/>
              </a:tabLst>
            </a:pPr>
            <a:endParaRPr lang="ru-RU" altLang="ru-RU" sz="800" b="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tabLst>
                <a:tab pos="174625" algn="l"/>
              </a:tabLst>
            </a:pPr>
            <a:r>
              <a:rPr lang="ru-RU" altLang="ru-RU" b="0" dirty="0" smtClean="0">
                <a:solidFill>
                  <a:srgbClr val="000000"/>
                </a:solidFill>
              </a:rPr>
              <a:t>– </a:t>
            </a:r>
            <a:r>
              <a:rPr lang="ru-RU" altLang="ru-RU" b="0" dirty="0">
                <a:solidFill>
                  <a:srgbClr val="000000"/>
                </a:solidFill>
              </a:rPr>
              <a:t>дисгармоничные </a:t>
            </a:r>
            <a:endParaRPr lang="ru-RU" altLang="ru-RU" b="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tabLst>
                <a:tab pos="174625" algn="l"/>
              </a:tabLst>
            </a:pPr>
            <a:r>
              <a:rPr lang="ru-RU" altLang="ru-RU" b="0" dirty="0" smtClean="0">
                <a:solidFill>
                  <a:srgbClr val="000000"/>
                </a:solidFill>
              </a:rPr>
              <a:t>складки </a:t>
            </a:r>
            <a:r>
              <a:rPr lang="ru-RU" altLang="ru-RU" b="0" dirty="0">
                <a:solidFill>
                  <a:srgbClr val="000000"/>
                </a:solidFill>
              </a:rPr>
              <a:t>(2);</a:t>
            </a:r>
          </a:p>
          <a:p>
            <a:pPr eaLnBrk="1" hangingPunct="1">
              <a:lnSpc>
                <a:spcPct val="80000"/>
              </a:lnSpc>
              <a:tabLst>
                <a:tab pos="174625" algn="l"/>
              </a:tabLst>
            </a:pPr>
            <a:endParaRPr lang="ru-RU" altLang="ru-RU" sz="800" b="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tabLst>
                <a:tab pos="174625" algn="l"/>
              </a:tabLst>
            </a:pPr>
            <a:r>
              <a:rPr lang="ru-RU" altLang="ru-RU" b="0" dirty="0" smtClean="0">
                <a:solidFill>
                  <a:srgbClr val="000000"/>
                </a:solidFill>
              </a:rPr>
              <a:t>– </a:t>
            </a:r>
            <a:r>
              <a:rPr lang="ru-RU" altLang="ru-RU" b="0" dirty="0">
                <a:solidFill>
                  <a:srgbClr val="000000"/>
                </a:solidFill>
              </a:rPr>
              <a:t>сколы и отрывы </a:t>
            </a:r>
            <a:endParaRPr lang="ru-RU" altLang="ru-RU" b="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tabLst>
                <a:tab pos="174625" algn="l"/>
              </a:tabLst>
            </a:pPr>
            <a:r>
              <a:rPr lang="ru-RU" altLang="ru-RU" b="0" dirty="0" err="1" smtClean="0">
                <a:solidFill>
                  <a:srgbClr val="000000"/>
                </a:solidFill>
              </a:rPr>
              <a:t>Риделя</a:t>
            </a:r>
            <a:r>
              <a:rPr lang="ru-RU" altLang="ru-RU" b="0" dirty="0" smtClean="0">
                <a:solidFill>
                  <a:srgbClr val="000000"/>
                </a:solidFill>
              </a:rPr>
              <a:t> </a:t>
            </a:r>
            <a:r>
              <a:rPr lang="ru-RU" altLang="ru-RU" b="0" dirty="0">
                <a:solidFill>
                  <a:srgbClr val="000000"/>
                </a:solidFill>
              </a:rPr>
              <a:t>(3);</a:t>
            </a:r>
          </a:p>
          <a:p>
            <a:pPr eaLnBrk="1" hangingPunct="1">
              <a:lnSpc>
                <a:spcPct val="80000"/>
              </a:lnSpc>
              <a:tabLst>
                <a:tab pos="174625" algn="l"/>
              </a:tabLst>
            </a:pPr>
            <a:endParaRPr lang="ru-RU" altLang="ru-RU" sz="800" b="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tabLst>
                <a:tab pos="174625" algn="l"/>
              </a:tabLst>
            </a:pPr>
            <a:r>
              <a:rPr lang="ru-RU" altLang="ru-RU" b="0" dirty="0" smtClean="0">
                <a:solidFill>
                  <a:srgbClr val="000000"/>
                </a:solidFill>
              </a:rPr>
              <a:t>– </a:t>
            </a:r>
            <a:r>
              <a:rPr lang="ru-RU" altLang="ru-RU" b="0" dirty="0">
                <a:solidFill>
                  <a:srgbClr val="000000"/>
                </a:solidFill>
              </a:rPr>
              <a:t>структуры </a:t>
            </a:r>
            <a:endParaRPr lang="ru-RU" altLang="ru-RU" b="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tabLst>
                <a:tab pos="174625" algn="l"/>
              </a:tabLst>
            </a:pPr>
            <a:r>
              <a:rPr lang="ru-RU" altLang="ru-RU" b="0" dirty="0" smtClean="0">
                <a:solidFill>
                  <a:srgbClr val="000000"/>
                </a:solidFill>
              </a:rPr>
              <a:t>вращения </a:t>
            </a:r>
            <a:r>
              <a:rPr lang="ru-RU" altLang="ru-RU" b="0" dirty="0">
                <a:solidFill>
                  <a:srgbClr val="000000"/>
                </a:solidFill>
              </a:rPr>
              <a:t>(4);</a:t>
            </a:r>
          </a:p>
          <a:p>
            <a:pPr eaLnBrk="1" hangingPunct="1">
              <a:lnSpc>
                <a:spcPct val="80000"/>
              </a:lnSpc>
              <a:tabLst>
                <a:tab pos="174625" algn="l"/>
              </a:tabLst>
            </a:pPr>
            <a:endParaRPr lang="ru-RU" altLang="ru-RU" sz="800" b="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tabLst>
                <a:tab pos="174625" algn="l"/>
              </a:tabLst>
            </a:pPr>
            <a:r>
              <a:rPr lang="ru-RU" altLang="ru-RU" b="0" dirty="0" smtClean="0">
                <a:solidFill>
                  <a:srgbClr val="000000"/>
                </a:solidFill>
              </a:rPr>
              <a:t>– </a:t>
            </a:r>
            <a:r>
              <a:rPr lang="ru-RU" altLang="ru-RU" b="0" dirty="0">
                <a:solidFill>
                  <a:srgbClr val="000000"/>
                </a:solidFill>
              </a:rPr>
              <a:t>послойные </a:t>
            </a:r>
            <a:endParaRPr lang="ru-RU" altLang="ru-RU" b="0" dirty="0" smtClean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tabLst>
                <a:tab pos="174625" algn="l"/>
              </a:tabLst>
            </a:pPr>
            <a:r>
              <a:rPr lang="ru-RU" altLang="ru-RU" b="0" dirty="0" smtClean="0">
                <a:solidFill>
                  <a:srgbClr val="000000"/>
                </a:solidFill>
              </a:rPr>
              <a:t>срывы </a:t>
            </a:r>
            <a:r>
              <a:rPr lang="ru-RU" altLang="ru-RU" b="0" dirty="0">
                <a:solidFill>
                  <a:srgbClr val="000000"/>
                </a:solidFill>
              </a:rPr>
              <a:t>и т.д.</a:t>
            </a:r>
          </a:p>
        </p:txBody>
      </p:sp>
      <p:pic>
        <p:nvPicPr>
          <p:cNvPr id="34821" name="Picture 18" descr="P81900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292600"/>
            <a:ext cx="3357563" cy="25177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4822" name="Picture 16" descr="P81800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928" y="1676599"/>
            <a:ext cx="3841033" cy="288032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4823" name="Text Box 12"/>
          <p:cNvSpPr txBox="1">
            <a:spLocks noChangeArrowheads="1"/>
          </p:cNvSpPr>
          <p:nvPr/>
        </p:nvSpPr>
        <p:spPr bwMode="auto">
          <a:xfrm>
            <a:off x="2483768" y="1748606"/>
            <a:ext cx="217487" cy="239713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54000" tIns="18000" rIns="54000" bIns="18000" anchor="ctr"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160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34824" name="Text Box 19"/>
          <p:cNvSpPr txBox="1">
            <a:spLocks noChangeArrowheads="1"/>
          </p:cNvSpPr>
          <p:nvPr/>
        </p:nvSpPr>
        <p:spPr bwMode="auto">
          <a:xfrm>
            <a:off x="5580112" y="44624"/>
            <a:ext cx="217487" cy="239712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54000" tIns="18000" rIns="54000" bIns="18000" anchor="ctr"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16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34825" name="Text Box 20"/>
          <p:cNvSpPr txBox="1">
            <a:spLocks noChangeArrowheads="1"/>
          </p:cNvSpPr>
          <p:nvPr/>
        </p:nvSpPr>
        <p:spPr bwMode="auto">
          <a:xfrm>
            <a:off x="179388" y="4413423"/>
            <a:ext cx="217487" cy="239713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54000" tIns="18000" rIns="54000" bIns="18000" anchor="ctr"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160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34826" name="Text Box 21"/>
          <p:cNvSpPr txBox="1">
            <a:spLocks noChangeArrowheads="1"/>
          </p:cNvSpPr>
          <p:nvPr/>
        </p:nvSpPr>
        <p:spPr bwMode="auto">
          <a:xfrm>
            <a:off x="5795963" y="6453188"/>
            <a:ext cx="217487" cy="239712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54000" tIns="18000" rIns="54000" bIns="18000" anchor="ctr"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160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34827" name="AutoShape 22"/>
          <p:cNvSpPr>
            <a:spLocks noChangeAspect="1" noChangeArrowheads="1"/>
          </p:cNvSpPr>
          <p:nvPr/>
        </p:nvSpPr>
        <p:spPr bwMode="auto">
          <a:xfrm flipH="1">
            <a:off x="6372225" y="4654550"/>
            <a:ext cx="2159000" cy="21590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104" y="18374"/>
                </a:moveTo>
                <a:cubicBezTo>
                  <a:pt x="19354" y="16502"/>
                  <a:pt x="20655" y="13726"/>
                  <a:pt x="20655" y="10800"/>
                </a:cubicBezTo>
                <a:cubicBezTo>
                  <a:pt x="20655" y="5357"/>
                  <a:pt x="16242" y="945"/>
                  <a:pt x="10800" y="945"/>
                </a:cubicBezTo>
                <a:cubicBezTo>
                  <a:pt x="5357" y="945"/>
                  <a:pt x="945" y="5357"/>
                  <a:pt x="945" y="10800"/>
                </a:cubicBezTo>
                <a:lnTo>
                  <a:pt x="0" y="10799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600" y="4835"/>
                  <a:pt x="21600" y="10800"/>
                </a:cubicBezTo>
                <a:cubicBezTo>
                  <a:pt x="21600" y="14007"/>
                  <a:pt x="20174" y="17048"/>
                  <a:pt x="17709" y="19100"/>
                </a:cubicBezTo>
                <a:lnTo>
                  <a:pt x="19436" y="21176"/>
                </a:lnTo>
                <a:lnTo>
                  <a:pt x="14968" y="20768"/>
                </a:lnTo>
                <a:lnTo>
                  <a:pt x="15377" y="16299"/>
                </a:lnTo>
                <a:lnTo>
                  <a:pt x="17104" y="18374"/>
                </a:lnTo>
                <a:close/>
              </a:path>
            </a:pathLst>
          </a:custGeom>
          <a:solidFill>
            <a:srgbClr val="FF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Отрывы Осиновая прав"/>
          <p:cNvPicPr>
            <a:picLocks noChangeAspect="1" noChangeArrowheads="1"/>
          </p:cNvPicPr>
          <p:nvPr/>
        </p:nvPicPr>
        <p:blipFill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3213100"/>
            <a:ext cx="4797425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5843" name="Picture 3" descr="Отрывы Осиновая лев"/>
          <p:cNvPicPr>
            <a:picLocks noChangeAspect="1" noChangeArrowheads="1"/>
          </p:cNvPicPr>
          <p:nvPr/>
        </p:nvPicPr>
        <p:blipFill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8" y="2058988"/>
            <a:ext cx="3598862" cy="479901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4925" y="44450"/>
            <a:ext cx="3455988" cy="2433638"/>
            <a:chOff x="476" y="164"/>
            <a:chExt cx="2177" cy="1533"/>
          </a:xfrm>
        </p:grpSpPr>
        <p:sp>
          <p:nvSpPr>
            <p:cNvPr id="35852" name="Rectangle 9"/>
            <p:cNvSpPr>
              <a:spLocks noChangeArrowheads="1"/>
            </p:cNvSpPr>
            <p:nvPr/>
          </p:nvSpPr>
          <p:spPr bwMode="auto">
            <a:xfrm>
              <a:off x="476" y="164"/>
              <a:ext cx="2177" cy="1406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853" name="AutoShape 10"/>
            <p:cNvSpPr>
              <a:spLocks noChangeArrowheads="1"/>
            </p:cNvSpPr>
            <p:nvPr/>
          </p:nvSpPr>
          <p:spPr bwMode="auto">
            <a:xfrm rot="2081291">
              <a:off x="657" y="709"/>
              <a:ext cx="590" cy="136"/>
            </a:xfrm>
            <a:prstGeom prst="rightArrow">
              <a:avLst>
                <a:gd name="adj1" fmla="val 50000"/>
                <a:gd name="adj2" fmla="val 108456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854" name="AutoShape 11"/>
            <p:cNvSpPr>
              <a:spLocks noChangeArrowheads="1"/>
            </p:cNvSpPr>
            <p:nvPr/>
          </p:nvSpPr>
          <p:spPr bwMode="auto">
            <a:xfrm rot="6023018">
              <a:off x="1361" y="459"/>
              <a:ext cx="544" cy="136"/>
            </a:xfrm>
            <a:prstGeom prst="rightArrow">
              <a:avLst>
                <a:gd name="adj1" fmla="val 50000"/>
                <a:gd name="adj2" fmla="val 10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855" name="AutoShape 12"/>
            <p:cNvSpPr>
              <a:spLocks noChangeArrowheads="1"/>
            </p:cNvSpPr>
            <p:nvPr/>
          </p:nvSpPr>
          <p:spPr bwMode="auto">
            <a:xfrm rot="3617057">
              <a:off x="1157" y="391"/>
              <a:ext cx="272" cy="36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415 w 21600"/>
                <a:gd name="T13" fmla="*/ 5415 h 21600"/>
                <a:gd name="T14" fmla="*/ 18900 w 21600"/>
                <a:gd name="T15" fmla="*/ 1618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856" name="AutoShape 13"/>
            <p:cNvSpPr>
              <a:spLocks noChangeArrowheads="1"/>
            </p:cNvSpPr>
            <p:nvPr/>
          </p:nvSpPr>
          <p:spPr bwMode="auto">
            <a:xfrm rot="9017057" flipH="1" flipV="1">
              <a:off x="1701" y="1026"/>
              <a:ext cx="590" cy="19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428 h 21600"/>
                <a:gd name="T14" fmla="*/ 18891 w 21600"/>
                <a:gd name="T15" fmla="*/ 1617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857" name="Text Box 14"/>
            <p:cNvSpPr txBox="1">
              <a:spLocks noChangeArrowheads="1"/>
            </p:cNvSpPr>
            <p:nvPr/>
          </p:nvSpPr>
          <p:spPr bwMode="auto">
            <a:xfrm>
              <a:off x="2154" y="709"/>
              <a:ext cx="30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ru-RU" altLang="ru-RU" sz="3200">
                  <a:solidFill>
                    <a:srgbClr val="000000"/>
                  </a:solidFill>
                  <a:sym typeface="Symbol" pitchFamily="18" charset="2"/>
                </a:rPr>
                <a:t></a:t>
              </a:r>
              <a:r>
                <a:rPr lang="ru-RU" altLang="ru-RU" sz="3200" baseline="-25000">
                  <a:solidFill>
                    <a:srgbClr val="000000"/>
                  </a:solidFill>
                  <a:sym typeface="Symbol" pitchFamily="18" charset="2"/>
                </a:rPr>
                <a:t>1</a:t>
              </a:r>
              <a:endParaRPr lang="ru-RU" altLang="ru-RU" sz="3200" baseline="-25000">
                <a:solidFill>
                  <a:srgbClr val="000000"/>
                </a:solidFill>
              </a:endParaRPr>
            </a:p>
          </p:txBody>
        </p:sp>
        <p:sp>
          <p:nvSpPr>
            <p:cNvPr id="35858" name="Text Box 15"/>
            <p:cNvSpPr txBox="1">
              <a:spLocks noChangeArrowheads="1"/>
            </p:cNvSpPr>
            <p:nvPr/>
          </p:nvSpPr>
          <p:spPr bwMode="auto">
            <a:xfrm>
              <a:off x="975" y="255"/>
              <a:ext cx="30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ru-RU" altLang="ru-RU" sz="3200">
                  <a:solidFill>
                    <a:srgbClr val="000000"/>
                  </a:solidFill>
                  <a:sym typeface="Symbol" pitchFamily="18" charset="2"/>
                </a:rPr>
                <a:t></a:t>
              </a:r>
              <a:r>
                <a:rPr lang="ru-RU" altLang="ru-RU" sz="3200" baseline="-25000">
                  <a:solidFill>
                    <a:srgbClr val="000000"/>
                  </a:solidFill>
                  <a:sym typeface="Symbol" pitchFamily="18" charset="2"/>
                </a:rPr>
                <a:t>3</a:t>
              </a:r>
              <a:endParaRPr lang="ru-RU" altLang="ru-RU" sz="3200" baseline="-25000">
                <a:solidFill>
                  <a:srgbClr val="000000"/>
                </a:solidFill>
              </a:endParaRPr>
            </a:p>
          </p:txBody>
        </p:sp>
        <p:sp>
          <p:nvSpPr>
            <p:cNvPr id="35859" name="Text Box 16"/>
            <p:cNvSpPr txBox="1">
              <a:spLocks noChangeArrowheads="1"/>
            </p:cNvSpPr>
            <p:nvPr/>
          </p:nvSpPr>
          <p:spPr bwMode="auto">
            <a:xfrm>
              <a:off x="645" y="1546"/>
              <a:ext cx="1815" cy="151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54000" tIns="18000" rIns="54000" bIns="18000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altLang="ru-RU" sz="1600">
                  <a:solidFill>
                    <a:srgbClr val="000000"/>
                  </a:solidFill>
                </a:rPr>
                <a:t>Реконструкция поля напряжения</a:t>
              </a:r>
            </a:p>
          </p:txBody>
        </p:sp>
        <p:sp>
          <p:nvSpPr>
            <p:cNvPr id="35860" name="Freeform 17"/>
            <p:cNvSpPr>
              <a:spLocks/>
            </p:cNvSpPr>
            <p:nvPr/>
          </p:nvSpPr>
          <p:spPr bwMode="auto">
            <a:xfrm>
              <a:off x="612" y="709"/>
              <a:ext cx="1201" cy="787"/>
            </a:xfrm>
            <a:custGeom>
              <a:avLst/>
              <a:gdLst>
                <a:gd name="T0" fmla="*/ 0 w 1201"/>
                <a:gd name="T1" fmla="*/ 0 h 787"/>
                <a:gd name="T2" fmla="*/ 1201 w 1201"/>
                <a:gd name="T3" fmla="*/ 787 h 787"/>
                <a:gd name="T4" fmla="*/ 0 60000 65536"/>
                <a:gd name="T5" fmla="*/ 0 60000 65536"/>
                <a:gd name="T6" fmla="*/ 0 w 1201"/>
                <a:gd name="T7" fmla="*/ 0 h 787"/>
                <a:gd name="T8" fmla="*/ 1201 w 1201"/>
                <a:gd name="T9" fmla="*/ 787 h 78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01" h="787">
                  <a:moveTo>
                    <a:pt x="0" y="0"/>
                  </a:moveTo>
                  <a:lnTo>
                    <a:pt x="1201" y="787"/>
                  </a:lnTo>
                </a:path>
              </a:pathLst>
            </a:custGeom>
            <a:noFill/>
            <a:ln w="76200" cmpd="tri">
              <a:solidFill>
                <a:srgbClr val="00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861" name="Line 18"/>
            <p:cNvSpPr>
              <a:spLocks noChangeShapeType="1"/>
            </p:cNvSpPr>
            <p:nvPr/>
          </p:nvSpPr>
          <p:spPr bwMode="auto">
            <a:xfrm flipH="1">
              <a:off x="1565" y="210"/>
              <a:ext cx="272" cy="1315"/>
            </a:xfrm>
            <a:prstGeom prst="line">
              <a:avLst/>
            </a:prstGeom>
            <a:noFill/>
            <a:ln w="76200" cmpd="tri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5845" name="Text Box 19"/>
          <p:cNvSpPr txBox="1">
            <a:spLocks noChangeArrowheads="1"/>
          </p:cNvSpPr>
          <p:nvPr/>
        </p:nvSpPr>
        <p:spPr bwMode="auto">
          <a:xfrm>
            <a:off x="3502025" y="525463"/>
            <a:ext cx="564197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b="0">
                <a:solidFill>
                  <a:srgbClr val="000000"/>
                </a:solidFill>
              </a:rPr>
              <a:t>Часто зоны сопряженных сколов, возникших в обстановке </a:t>
            </a:r>
            <a:r>
              <a:rPr lang="ru-RU" altLang="ru-RU" i="1">
                <a:solidFill>
                  <a:srgbClr val="000000"/>
                </a:solidFill>
              </a:rPr>
              <a:t>чистого сдвига</a:t>
            </a:r>
            <a:r>
              <a:rPr lang="ru-RU" altLang="ru-RU" b="0">
                <a:solidFill>
                  <a:srgbClr val="000000"/>
                </a:solidFill>
              </a:rPr>
              <a:t>, представлены структурами </a:t>
            </a:r>
            <a:r>
              <a:rPr lang="ru-RU" altLang="ru-RU" i="1">
                <a:solidFill>
                  <a:srgbClr val="000000"/>
                </a:solidFill>
              </a:rPr>
              <a:t>простого сдвига</a:t>
            </a:r>
            <a:r>
              <a:rPr lang="ru-RU" altLang="ru-RU" b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6" name="Rectangle 45"/>
          <p:cNvSpPr>
            <a:spLocks noGrp="1" noChangeArrowheads="1"/>
          </p:cNvSpPr>
          <p:nvPr>
            <p:ph type="title"/>
          </p:nvPr>
        </p:nvSpPr>
        <p:spPr>
          <a:xfrm>
            <a:off x="3784600" y="66675"/>
            <a:ext cx="5287963" cy="387350"/>
          </a:xfrm>
          <a:extLst/>
        </p:spPr>
        <p:txBody>
          <a:bodyPr>
            <a:spAutoFit/>
          </a:bodyPr>
          <a:lstStyle/>
          <a:p>
            <a:pPr algn="r" eaLnBrk="1" hangingPunct="1">
              <a:lnSpc>
                <a:spcPct val="80000"/>
              </a:lnSpc>
              <a:defRPr/>
            </a:pPr>
            <a:r>
              <a:rPr lang="ru-RU" alt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Комбинация простого и чистого сдвигов</a:t>
            </a:r>
          </a:p>
        </p:txBody>
      </p:sp>
      <p:sp>
        <p:nvSpPr>
          <p:cNvPr id="35847" name="Прямоугольник 1"/>
          <p:cNvSpPr>
            <a:spLocks noChangeArrowheads="1"/>
          </p:cNvSpPr>
          <p:nvPr/>
        </p:nvSpPr>
        <p:spPr bwMode="auto">
          <a:xfrm>
            <a:off x="3228975" y="2898775"/>
            <a:ext cx="2695575" cy="628650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54000" tIns="18000" rIns="54000" bIns="180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600">
                <a:solidFill>
                  <a:srgbClr val="000000"/>
                </a:solidFill>
              </a:rPr>
              <a:t>В песчаниках две серии вертикальных кулисных жил кварца (стенка карьера).</a:t>
            </a:r>
          </a:p>
        </p:txBody>
      </p:sp>
      <p:sp>
        <p:nvSpPr>
          <p:cNvPr id="19" name="AutoShape 5"/>
          <p:cNvSpPr>
            <a:spLocks noChangeAspect="1" noChangeArrowheads="1"/>
          </p:cNvSpPr>
          <p:nvPr/>
        </p:nvSpPr>
        <p:spPr bwMode="auto">
          <a:xfrm rot="2161648">
            <a:off x="3227388" y="4516438"/>
            <a:ext cx="527050" cy="161925"/>
          </a:xfrm>
          <a:custGeom>
            <a:avLst/>
            <a:gdLst>
              <a:gd name="T0" fmla="*/ 5243537 w 21600"/>
              <a:gd name="T1" fmla="*/ 0 h 21600"/>
              <a:gd name="T2" fmla="*/ 0 w 21600"/>
              <a:gd name="T3" fmla="*/ 28719 h 21600"/>
              <a:gd name="T4" fmla="*/ 5243537 w 21600"/>
              <a:gd name="T5" fmla="*/ 56981 h 21600"/>
              <a:gd name="T6" fmla="*/ 6991587 w 21600"/>
              <a:gd name="T7" fmla="*/ 287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40 h 21600"/>
              <a:gd name="T14" fmla="*/ 18900 w 21600"/>
              <a:gd name="T15" fmla="*/ 161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B0F0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0" name="AutoShape 5"/>
          <p:cNvSpPr>
            <a:spLocks noChangeAspect="1" noChangeArrowheads="1"/>
          </p:cNvSpPr>
          <p:nvPr/>
        </p:nvSpPr>
        <p:spPr bwMode="auto">
          <a:xfrm rot="2161648" flipH="1" flipV="1">
            <a:off x="1893888" y="6089650"/>
            <a:ext cx="527050" cy="161925"/>
          </a:xfrm>
          <a:custGeom>
            <a:avLst/>
            <a:gdLst>
              <a:gd name="T0" fmla="*/ 5243537 w 21600"/>
              <a:gd name="T1" fmla="*/ 0 h 21600"/>
              <a:gd name="T2" fmla="*/ 0 w 21600"/>
              <a:gd name="T3" fmla="*/ 28719 h 21600"/>
              <a:gd name="T4" fmla="*/ 5243537 w 21600"/>
              <a:gd name="T5" fmla="*/ 56981 h 21600"/>
              <a:gd name="T6" fmla="*/ 6991587 w 21600"/>
              <a:gd name="T7" fmla="*/ 287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40 h 21600"/>
              <a:gd name="T14" fmla="*/ 18900 w 21600"/>
              <a:gd name="T15" fmla="*/ 161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B0F0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" name="AutoShape 5"/>
          <p:cNvSpPr>
            <a:spLocks noChangeAspect="1" noChangeArrowheads="1"/>
          </p:cNvSpPr>
          <p:nvPr/>
        </p:nvSpPr>
        <p:spPr bwMode="auto">
          <a:xfrm rot="-4200212" flipH="1" flipV="1">
            <a:off x="6277769" y="4033044"/>
            <a:ext cx="528637" cy="161925"/>
          </a:xfrm>
          <a:custGeom>
            <a:avLst/>
            <a:gdLst>
              <a:gd name="T0" fmla="*/ 5275161 w 21600"/>
              <a:gd name="T1" fmla="*/ 0 h 21600"/>
              <a:gd name="T2" fmla="*/ 0 w 21600"/>
              <a:gd name="T3" fmla="*/ 28719 h 21600"/>
              <a:gd name="T4" fmla="*/ 5275161 w 21600"/>
              <a:gd name="T5" fmla="*/ 56981 h 21600"/>
              <a:gd name="T6" fmla="*/ 7033736 w 21600"/>
              <a:gd name="T7" fmla="*/ 287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40 h 21600"/>
              <a:gd name="T14" fmla="*/ 18900 w 21600"/>
              <a:gd name="T15" fmla="*/ 161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33CC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2" name="AutoShape 5"/>
          <p:cNvSpPr>
            <a:spLocks noChangeAspect="1" noChangeArrowheads="1"/>
          </p:cNvSpPr>
          <p:nvPr/>
        </p:nvSpPr>
        <p:spPr bwMode="auto">
          <a:xfrm rot="-4677391">
            <a:off x="6649244" y="5012531"/>
            <a:ext cx="528638" cy="161925"/>
          </a:xfrm>
          <a:custGeom>
            <a:avLst/>
            <a:gdLst>
              <a:gd name="T0" fmla="*/ 5275171 w 21600"/>
              <a:gd name="T1" fmla="*/ 0 h 21600"/>
              <a:gd name="T2" fmla="*/ 0 w 21600"/>
              <a:gd name="T3" fmla="*/ 28719 h 21600"/>
              <a:gd name="T4" fmla="*/ 5275171 w 21600"/>
              <a:gd name="T5" fmla="*/ 56981 h 21600"/>
              <a:gd name="T6" fmla="*/ 7033774 w 21600"/>
              <a:gd name="T7" fmla="*/ 28719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40 h 21600"/>
              <a:gd name="T14" fmla="*/ 18900 w 21600"/>
              <a:gd name="T15" fmla="*/ 161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33CC"/>
          </a:solidFill>
          <a:ln w="127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G_68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771" y="2969791"/>
            <a:ext cx="5344326" cy="364574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428398" y="2734424"/>
            <a:ext cx="2881313" cy="3455988"/>
            <a:chOff x="428398" y="2734424"/>
            <a:chExt cx="2881313" cy="3455988"/>
          </a:xfrm>
        </p:grpSpPr>
        <p:sp>
          <p:nvSpPr>
            <p:cNvPr id="35852" name="Rectangle 9"/>
            <p:cNvSpPr>
              <a:spLocks noChangeArrowheads="1"/>
            </p:cNvSpPr>
            <p:nvPr/>
          </p:nvSpPr>
          <p:spPr bwMode="auto">
            <a:xfrm rot="17973690">
              <a:off x="132475" y="3346405"/>
              <a:ext cx="3455988" cy="2232025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853" name="AutoShape 10"/>
            <p:cNvSpPr>
              <a:spLocks noChangeArrowheads="1"/>
            </p:cNvSpPr>
            <p:nvPr/>
          </p:nvSpPr>
          <p:spPr bwMode="auto">
            <a:xfrm rot="20054981">
              <a:off x="788167" y="5129750"/>
              <a:ext cx="936625" cy="215900"/>
            </a:xfrm>
            <a:prstGeom prst="rightArrow">
              <a:avLst>
                <a:gd name="adj1" fmla="val 50000"/>
                <a:gd name="adj2" fmla="val 108456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854" name="AutoShape 11"/>
            <p:cNvSpPr>
              <a:spLocks noChangeArrowheads="1"/>
            </p:cNvSpPr>
            <p:nvPr/>
          </p:nvSpPr>
          <p:spPr bwMode="auto">
            <a:xfrm rot="2396708">
              <a:off x="1012829" y="3993589"/>
              <a:ext cx="863600" cy="215900"/>
            </a:xfrm>
            <a:prstGeom prst="rightArrow">
              <a:avLst>
                <a:gd name="adj1" fmla="val 50000"/>
                <a:gd name="adj2" fmla="val 1000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855" name="AutoShape 12"/>
            <p:cNvSpPr>
              <a:spLocks noChangeArrowheads="1"/>
            </p:cNvSpPr>
            <p:nvPr/>
          </p:nvSpPr>
          <p:spPr bwMode="auto">
            <a:xfrm rot="21590747">
              <a:off x="1025268" y="4318533"/>
              <a:ext cx="431800" cy="57626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415 w 21600"/>
                <a:gd name="T13" fmla="*/ 5415 h 21600"/>
                <a:gd name="T14" fmla="*/ 18900 w 21600"/>
                <a:gd name="T15" fmla="*/ 1618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C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856" name="AutoShape 13"/>
            <p:cNvSpPr>
              <a:spLocks noChangeArrowheads="1"/>
            </p:cNvSpPr>
            <p:nvPr/>
          </p:nvSpPr>
          <p:spPr bwMode="auto">
            <a:xfrm rot="5390747" flipH="1" flipV="1">
              <a:off x="2084298" y="3912692"/>
              <a:ext cx="936625" cy="30956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428 h 21600"/>
                <a:gd name="T14" fmla="*/ 18891 w 21600"/>
                <a:gd name="T15" fmla="*/ 1617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857" name="Text Box 14"/>
            <p:cNvSpPr txBox="1">
              <a:spLocks noChangeArrowheads="1"/>
            </p:cNvSpPr>
            <p:nvPr/>
          </p:nvSpPr>
          <p:spPr bwMode="auto">
            <a:xfrm>
              <a:off x="1987272" y="3477116"/>
              <a:ext cx="48577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ru-RU" altLang="ru-RU" sz="3200" dirty="0">
                  <a:solidFill>
                    <a:srgbClr val="000000"/>
                  </a:solidFill>
                  <a:sym typeface="Symbol" pitchFamily="18" charset="2"/>
                </a:rPr>
                <a:t></a:t>
              </a:r>
              <a:r>
                <a:rPr lang="ru-RU" altLang="ru-RU" sz="3200" baseline="-25000" dirty="0">
                  <a:solidFill>
                    <a:srgbClr val="000000"/>
                  </a:solidFill>
                  <a:sym typeface="Symbol" pitchFamily="18" charset="2"/>
                </a:rPr>
                <a:t>1</a:t>
              </a:r>
              <a:endParaRPr lang="ru-RU" altLang="ru-RU" sz="3200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35858" name="Text Box 15"/>
            <p:cNvSpPr txBox="1">
              <a:spLocks noChangeArrowheads="1"/>
            </p:cNvSpPr>
            <p:nvPr/>
          </p:nvSpPr>
          <p:spPr bwMode="auto">
            <a:xfrm>
              <a:off x="586388" y="4430093"/>
              <a:ext cx="48577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50000"/>
                </a:lnSpc>
              </a:pPr>
              <a:r>
                <a:rPr lang="ru-RU" altLang="ru-RU" sz="3200" dirty="0">
                  <a:solidFill>
                    <a:srgbClr val="000000"/>
                  </a:solidFill>
                  <a:sym typeface="Symbol" pitchFamily="18" charset="2"/>
                </a:rPr>
                <a:t></a:t>
              </a:r>
              <a:r>
                <a:rPr lang="ru-RU" altLang="ru-RU" sz="3200" baseline="-25000" dirty="0">
                  <a:solidFill>
                    <a:srgbClr val="000000"/>
                  </a:solidFill>
                  <a:sym typeface="Symbol" pitchFamily="18" charset="2"/>
                </a:rPr>
                <a:t>3</a:t>
              </a:r>
              <a:endParaRPr lang="ru-RU" altLang="ru-RU" sz="3200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35860" name="Freeform 17"/>
            <p:cNvSpPr>
              <a:spLocks/>
            </p:cNvSpPr>
            <p:nvPr/>
          </p:nvSpPr>
          <p:spPr bwMode="auto">
            <a:xfrm rot="17973690">
              <a:off x="956677" y="4508240"/>
              <a:ext cx="1906588" cy="1249363"/>
            </a:xfrm>
            <a:custGeom>
              <a:avLst/>
              <a:gdLst>
                <a:gd name="T0" fmla="*/ 0 w 1201"/>
                <a:gd name="T1" fmla="*/ 0 h 787"/>
                <a:gd name="T2" fmla="*/ 1201 w 1201"/>
                <a:gd name="T3" fmla="*/ 787 h 787"/>
                <a:gd name="T4" fmla="*/ 0 60000 65536"/>
                <a:gd name="T5" fmla="*/ 0 60000 65536"/>
                <a:gd name="T6" fmla="*/ 0 w 1201"/>
                <a:gd name="T7" fmla="*/ 0 h 787"/>
                <a:gd name="T8" fmla="*/ 1201 w 1201"/>
                <a:gd name="T9" fmla="*/ 787 h 78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01" h="787">
                  <a:moveTo>
                    <a:pt x="0" y="0"/>
                  </a:moveTo>
                  <a:lnTo>
                    <a:pt x="1201" y="787"/>
                  </a:lnTo>
                </a:path>
              </a:pathLst>
            </a:custGeom>
            <a:noFill/>
            <a:ln w="76200" cmpd="tri">
              <a:solidFill>
                <a:srgbClr val="00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5859" name="Text Box 16"/>
            <p:cNvSpPr txBox="1">
              <a:spLocks noChangeArrowheads="1"/>
            </p:cNvSpPr>
            <p:nvPr/>
          </p:nvSpPr>
          <p:spPr bwMode="auto">
            <a:xfrm>
              <a:off x="428398" y="2828303"/>
              <a:ext cx="2881313" cy="239713"/>
            </a:xfrm>
            <a:prstGeom prst="rect">
              <a:avLst/>
            </a:prstGeom>
            <a:solidFill>
              <a:srgbClr val="EAEAEA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54000" tIns="18000" rIns="54000" bIns="18000" anchor="ctr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altLang="ru-RU" sz="1600" dirty="0">
                  <a:solidFill>
                    <a:srgbClr val="000000"/>
                  </a:solidFill>
                </a:rPr>
                <a:t>Реконструкция поля напряжения</a:t>
              </a:r>
            </a:p>
          </p:txBody>
        </p:sp>
        <p:sp>
          <p:nvSpPr>
            <p:cNvPr id="35861" name="Line 18"/>
            <p:cNvSpPr>
              <a:spLocks noChangeShapeType="1"/>
            </p:cNvSpPr>
            <p:nvPr/>
          </p:nvSpPr>
          <p:spPr bwMode="auto">
            <a:xfrm rot="17973690" flipH="1">
              <a:off x="1752167" y="3230542"/>
              <a:ext cx="431800" cy="2087563"/>
            </a:xfrm>
            <a:prstGeom prst="line">
              <a:avLst/>
            </a:prstGeom>
            <a:noFill/>
            <a:ln w="76200" cmpd="tri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5845" name="Text Box 19"/>
          <p:cNvSpPr txBox="1">
            <a:spLocks noChangeArrowheads="1"/>
          </p:cNvSpPr>
          <p:nvPr/>
        </p:nvSpPr>
        <p:spPr bwMode="auto">
          <a:xfrm>
            <a:off x="3502025" y="525463"/>
            <a:ext cx="564197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b="0" dirty="0">
                <a:solidFill>
                  <a:srgbClr val="000000"/>
                </a:solidFill>
              </a:rPr>
              <a:t>Часто зоны сопряженных сколов, возникших в обстановке </a:t>
            </a:r>
            <a:r>
              <a:rPr lang="ru-RU" altLang="ru-RU" i="1" dirty="0">
                <a:solidFill>
                  <a:srgbClr val="000000"/>
                </a:solidFill>
              </a:rPr>
              <a:t>чистого сдвига</a:t>
            </a:r>
            <a:r>
              <a:rPr lang="ru-RU" altLang="ru-RU" b="0" dirty="0">
                <a:solidFill>
                  <a:srgbClr val="000000"/>
                </a:solidFill>
              </a:rPr>
              <a:t>, представлены структурами </a:t>
            </a:r>
            <a:r>
              <a:rPr lang="ru-RU" altLang="ru-RU" i="1" dirty="0">
                <a:solidFill>
                  <a:srgbClr val="000000"/>
                </a:solidFill>
              </a:rPr>
              <a:t>простого сдвига</a:t>
            </a:r>
            <a:r>
              <a:rPr lang="ru-RU" altLang="ru-RU" b="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6" name="Rectangle 45"/>
          <p:cNvSpPr>
            <a:spLocks noGrp="1" noChangeArrowheads="1"/>
          </p:cNvSpPr>
          <p:nvPr>
            <p:ph type="title"/>
          </p:nvPr>
        </p:nvSpPr>
        <p:spPr>
          <a:xfrm>
            <a:off x="3784600" y="66675"/>
            <a:ext cx="5287963" cy="387350"/>
          </a:xfrm>
          <a:extLst/>
        </p:spPr>
        <p:txBody>
          <a:bodyPr>
            <a:spAutoFit/>
          </a:bodyPr>
          <a:lstStyle/>
          <a:p>
            <a:pPr algn="r" eaLnBrk="1" hangingPunct="1">
              <a:lnSpc>
                <a:spcPct val="80000"/>
              </a:lnSpc>
              <a:defRPr/>
            </a:pPr>
            <a:r>
              <a:rPr lang="ru-RU" alt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Комбинация простого и чистого сдвигов</a:t>
            </a:r>
          </a:p>
        </p:txBody>
      </p:sp>
      <p:sp>
        <p:nvSpPr>
          <p:cNvPr id="35847" name="Прямоугольник 1"/>
          <p:cNvSpPr>
            <a:spLocks noChangeArrowheads="1"/>
          </p:cNvSpPr>
          <p:nvPr/>
        </p:nvSpPr>
        <p:spPr bwMode="auto">
          <a:xfrm>
            <a:off x="3919820" y="2704836"/>
            <a:ext cx="2695575" cy="430306"/>
          </a:xfrm>
          <a:prstGeom prst="rect">
            <a:avLst/>
          </a:prstGeom>
          <a:solidFill>
            <a:srgbClr val="EAEAEA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54000" tIns="18000" rIns="54000" bIns="180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600" dirty="0">
                <a:solidFill>
                  <a:srgbClr val="000000"/>
                </a:solidFill>
              </a:rPr>
              <a:t>В </a:t>
            </a:r>
            <a:r>
              <a:rPr lang="ru-RU" altLang="ru-RU" sz="1600" dirty="0" smtClean="0">
                <a:solidFill>
                  <a:srgbClr val="000000"/>
                </a:solidFill>
              </a:rPr>
              <a:t>мраморах серии кулисных кальцитовых жил </a:t>
            </a:r>
            <a:endParaRPr lang="ru-RU" altLang="ru-RU" sz="1600" dirty="0">
              <a:solidFill>
                <a:srgbClr val="000000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791502" y="3527916"/>
            <a:ext cx="3983758" cy="1886838"/>
            <a:chOff x="3791502" y="3527916"/>
            <a:chExt cx="3983758" cy="1886838"/>
          </a:xfrm>
        </p:grpSpPr>
        <p:sp>
          <p:nvSpPr>
            <p:cNvPr id="19" name="AutoShape 5"/>
            <p:cNvSpPr>
              <a:spLocks noChangeAspect="1" noChangeArrowheads="1"/>
            </p:cNvSpPr>
            <p:nvPr/>
          </p:nvSpPr>
          <p:spPr bwMode="auto">
            <a:xfrm rot="1401748">
              <a:off x="4441458" y="4737136"/>
              <a:ext cx="527050" cy="161925"/>
            </a:xfrm>
            <a:custGeom>
              <a:avLst/>
              <a:gdLst>
                <a:gd name="T0" fmla="*/ 5243537 w 21600"/>
                <a:gd name="T1" fmla="*/ 0 h 21600"/>
                <a:gd name="T2" fmla="*/ 0 w 21600"/>
                <a:gd name="T3" fmla="*/ 28719 h 21600"/>
                <a:gd name="T4" fmla="*/ 5243537 w 21600"/>
                <a:gd name="T5" fmla="*/ 56981 h 21600"/>
                <a:gd name="T6" fmla="*/ 6991587 w 21600"/>
                <a:gd name="T7" fmla="*/ 2871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40 h 21600"/>
                <a:gd name="T14" fmla="*/ 18900 w 21600"/>
                <a:gd name="T15" fmla="*/ 1616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33CC"/>
            </a:solidFill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AutoShape 5"/>
            <p:cNvSpPr>
              <a:spLocks noChangeAspect="1" noChangeArrowheads="1"/>
            </p:cNvSpPr>
            <p:nvPr/>
          </p:nvSpPr>
          <p:spPr bwMode="auto">
            <a:xfrm rot="2161648" flipH="1" flipV="1">
              <a:off x="6091128" y="5004537"/>
              <a:ext cx="527050" cy="161925"/>
            </a:xfrm>
            <a:custGeom>
              <a:avLst/>
              <a:gdLst>
                <a:gd name="T0" fmla="*/ 5243537 w 21600"/>
                <a:gd name="T1" fmla="*/ 0 h 21600"/>
                <a:gd name="T2" fmla="*/ 0 w 21600"/>
                <a:gd name="T3" fmla="*/ 28719 h 21600"/>
                <a:gd name="T4" fmla="*/ 5243537 w 21600"/>
                <a:gd name="T5" fmla="*/ 56981 h 21600"/>
                <a:gd name="T6" fmla="*/ 6991587 w 21600"/>
                <a:gd name="T7" fmla="*/ 2871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40 h 21600"/>
                <a:gd name="T14" fmla="*/ 18900 w 21600"/>
                <a:gd name="T15" fmla="*/ 1616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33CC"/>
            </a:solidFill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AutoShape 5"/>
            <p:cNvSpPr>
              <a:spLocks noChangeAspect="1" noChangeArrowheads="1"/>
            </p:cNvSpPr>
            <p:nvPr/>
          </p:nvSpPr>
          <p:spPr bwMode="auto">
            <a:xfrm rot="9386180" flipH="1" flipV="1">
              <a:off x="7246623" y="3527916"/>
              <a:ext cx="528637" cy="161925"/>
            </a:xfrm>
            <a:custGeom>
              <a:avLst/>
              <a:gdLst>
                <a:gd name="T0" fmla="*/ 5275161 w 21600"/>
                <a:gd name="T1" fmla="*/ 0 h 21600"/>
                <a:gd name="T2" fmla="*/ 0 w 21600"/>
                <a:gd name="T3" fmla="*/ 28719 h 21600"/>
                <a:gd name="T4" fmla="*/ 5275161 w 21600"/>
                <a:gd name="T5" fmla="*/ 56981 h 21600"/>
                <a:gd name="T6" fmla="*/ 7033736 w 21600"/>
                <a:gd name="T7" fmla="*/ 2871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40 h 21600"/>
                <a:gd name="T14" fmla="*/ 18900 w 21600"/>
                <a:gd name="T15" fmla="*/ 1616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00B0F0"/>
            </a:solidFill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AutoShape 5"/>
            <p:cNvSpPr>
              <a:spLocks noChangeAspect="1" noChangeArrowheads="1"/>
            </p:cNvSpPr>
            <p:nvPr/>
          </p:nvSpPr>
          <p:spPr bwMode="auto">
            <a:xfrm rot="9386180" flipH="1" flipV="1">
              <a:off x="4587089" y="5184417"/>
              <a:ext cx="528637" cy="161925"/>
            </a:xfrm>
            <a:custGeom>
              <a:avLst/>
              <a:gdLst>
                <a:gd name="T0" fmla="*/ 5275161 w 21600"/>
                <a:gd name="T1" fmla="*/ 0 h 21600"/>
                <a:gd name="T2" fmla="*/ 0 w 21600"/>
                <a:gd name="T3" fmla="*/ 28719 h 21600"/>
                <a:gd name="T4" fmla="*/ 5275161 w 21600"/>
                <a:gd name="T5" fmla="*/ 56981 h 21600"/>
                <a:gd name="T6" fmla="*/ 7033736 w 21600"/>
                <a:gd name="T7" fmla="*/ 2871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40 h 21600"/>
                <a:gd name="T14" fmla="*/ 18900 w 21600"/>
                <a:gd name="T15" fmla="*/ 1616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00B0F0"/>
            </a:solidFill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" name="AutoShape 5"/>
            <p:cNvSpPr>
              <a:spLocks noChangeAspect="1" noChangeArrowheads="1"/>
            </p:cNvSpPr>
            <p:nvPr/>
          </p:nvSpPr>
          <p:spPr bwMode="auto">
            <a:xfrm rot="9386180">
              <a:off x="6566020" y="4531822"/>
              <a:ext cx="528637" cy="161925"/>
            </a:xfrm>
            <a:custGeom>
              <a:avLst/>
              <a:gdLst>
                <a:gd name="T0" fmla="*/ 5275161 w 21600"/>
                <a:gd name="T1" fmla="*/ 0 h 21600"/>
                <a:gd name="T2" fmla="*/ 0 w 21600"/>
                <a:gd name="T3" fmla="*/ 28719 h 21600"/>
                <a:gd name="T4" fmla="*/ 5275161 w 21600"/>
                <a:gd name="T5" fmla="*/ 56981 h 21600"/>
                <a:gd name="T6" fmla="*/ 7033736 w 21600"/>
                <a:gd name="T7" fmla="*/ 2871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40 h 21600"/>
                <a:gd name="T14" fmla="*/ 18900 w 21600"/>
                <a:gd name="T15" fmla="*/ 1616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00B0F0"/>
            </a:solidFill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" name="AutoShape 5"/>
            <p:cNvSpPr>
              <a:spLocks noChangeAspect="1" noChangeArrowheads="1"/>
            </p:cNvSpPr>
            <p:nvPr/>
          </p:nvSpPr>
          <p:spPr bwMode="auto">
            <a:xfrm rot="1401748" flipH="1" flipV="1">
              <a:off x="4313857" y="4248952"/>
              <a:ext cx="527050" cy="161925"/>
            </a:xfrm>
            <a:custGeom>
              <a:avLst/>
              <a:gdLst>
                <a:gd name="T0" fmla="*/ 5243537 w 21600"/>
                <a:gd name="T1" fmla="*/ 0 h 21600"/>
                <a:gd name="T2" fmla="*/ 0 w 21600"/>
                <a:gd name="T3" fmla="*/ 28719 h 21600"/>
                <a:gd name="T4" fmla="*/ 5243537 w 21600"/>
                <a:gd name="T5" fmla="*/ 56981 h 21600"/>
                <a:gd name="T6" fmla="*/ 6991587 w 21600"/>
                <a:gd name="T7" fmla="*/ 2871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40 h 21600"/>
                <a:gd name="T14" fmla="*/ 18900 w 21600"/>
                <a:gd name="T15" fmla="*/ 1616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33CC"/>
            </a:solidFill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" name="AutoShape 5"/>
            <p:cNvSpPr>
              <a:spLocks noChangeAspect="1" noChangeArrowheads="1"/>
            </p:cNvSpPr>
            <p:nvPr/>
          </p:nvSpPr>
          <p:spPr bwMode="auto">
            <a:xfrm rot="9386180">
              <a:off x="4590336" y="3723468"/>
              <a:ext cx="528637" cy="161925"/>
            </a:xfrm>
            <a:custGeom>
              <a:avLst/>
              <a:gdLst>
                <a:gd name="T0" fmla="*/ 5275161 w 21600"/>
                <a:gd name="T1" fmla="*/ 0 h 21600"/>
                <a:gd name="T2" fmla="*/ 0 w 21600"/>
                <a:gd name="T3" fmla="*/ 28719 h 21600"/>
                <a:gd name="T4" fmla="*/ 5275161 w 21600"/>
                <a:gd name="T5" fmla="*/ 56981 h 21600"/>
                <a:gd name="T6" fmla="*/ 7033736 w 21600"/>
                <a:gd name="T7" fmla="*/ 2871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40 h 21600"/>
                <a:gd name="T14" fmla="*/ 18900 w 21600"/>
                <a:gd name="T15" fmla="*/ 1616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00B0F0"/>
            </a:solidFill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" name="AutoShape 5"/>
            <p:cNvSpPr>
              <a:spLocks noChangeAspect="1" noChangeArrowheads="1"/>
            </p:cNvSpPr>
            <p:nvPr/>
          </p:nvSpPr>
          <p:spPr bwMode="auto">
            <a:xfrm>
              <a:off x="3791502" y="4756242"/>
              <a:ext cx="527050" cy="658512"/>
            </a:xfrm>
            <a:custGeom>
              <a:avLst/>
              <a:gdLst>
                <a:gd name="T0" fmla="*/ 5243537 w 21600"/>
                <a:gd name="T1" fmla="*/ 0 h 21600"/>
                <a:gd name="T2" fmla="*/ 0 w 21600"/>
                <a:gd name="T3" fmla="*/ 28719 h 21600"/>
                <a:gd name="T4" fmla="*/ 5243537 w 21600"/>
                <a:gd name="T5" fmla="*/ 56981 h 21600"/>
                <a:gd name="T6" fmla="*/ 6991587 w 21600"/>
                <a:gd name="T7" fmla="*/ 2871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40 h 21600"/>
                <a:gd name="T14" fmla="*/ 18900 w 21600"/>
                <a:gd name="T15" fmla="*/ 1616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C00000"/>
            </a:solidFill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" name="AutoShape 5"/>
            <p:cNvSpPr>
              <a:spLocks noChangeAspect="1" noChangeArrowheads="1"/>
            </p:cNvSpPr>
            <p:nvPr/>
          </p:nvSpPr>
          <p:spPr bwMode="auto">
            <a:xfrm rot="16200000">
              <a:off x="5250433" y="4001879"/>
              <a:ext cx="951615" cy="329256"/>
            </a:xfrm>
            <a:custGeom>
              <a:avLst/>
              <a:gdLst>
                <a:gd name="T0" fmla="*/ 5243537 w 21600"/>
                <a:gd name="T1" fmla="*/ 0 h 21600"/>
                <a:gd name="T2" fmla="*/ 0 w 21600"/>
                <a:gd name="T3" fmla="*/ 28719 h 21600"/>
                <a:gd name="T4" fmla="*/ 5243537 w 21600"/>
                <a:gd name="T5" fmla="*/ 56981 h 21600"/>
                <a:gd name="T6" fmla="*/ 6991587 w 21600"/>
                <a:gd name="T7" fmla="*/ 2871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40 h 21600"/>
                <a:gd name="T14" fmla="*/ 18900 w 21600"/>
                <a:gd name="T15" fmla="*/ 1616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13331" y="155550"/>
            <a:ext cx="3096380" cy="369332"/>
          </a:xfrm>
          <a:prstGeom prst="rect">
            <a:avLst/>
          </a:prstGeom>
          <a:solidFill>
            <a:schemeClr val="tx1">
              <a:lumMod val="95000"/>
            </a:schemeClr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C00000"/>
                </a:solidFill>
              </a:rPr>
              <a:t>Размер не имеет значения!</a:t>
            </a:r>
            <a:endParaRPr lang="ru-RU" sz="1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45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55875" y="692840"/>
            <a:ext cx="6588125" cy="1007968"/>
          </a:xfrm>
          <a:noFill/>
        </p:spPr>
        <p:txBody>
          <a:bodyPr>
            <a:spAutoFit/>
          </a:bodyPr>
          <a:lstStyle/>
          <a:p>
            <a:pPr marL="0" indent="0" eaLnBrk="1" hangingPunct="1">
              <a:lnSpc>
                <a:spcPct val="85000"/>
              </a:lnSpc>
              <a:buNone/>
            </a:pPr>
            <a:r>
              <a:rPr lang="ru-RU" alt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Понятия "</a:t>
            </a:r>
            <a:r>
              <a:rPr lang="ru-RU" altLang="ru-RU" sz="2200" b="1" dirty="0" err="1" smtClean="0">
                <a:solidFill>
                  <a:srgbClr val="000000"/>
                </a:solidFill>
                <a:effectLst/>
              </a:rPr>
              <a:t>транспрессия</a:t>
            </a:r>
            <a:r>
              <a:rPr lang="ru-RU" alt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" (</a:t>
            </a:r>
            <a:r>
              <a:rPr lang="ru-RU" altLang="ru-RU" sz="2200" b="1" i="1" dirty="0" err="1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transpression</a:t>
            </a:r>
            <a:r>
              <a:rPr lang="ru-RU" sz="2400" b="1" dirty="0" smtClean="0"/>
              <a:t> </a:t>
            </a:r>
            <a:r>
              <a:rPr lang="ru-RU" alt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) и "</a:t>
            </a:r>
            <a:r>
              <a:rPr lang="ru-RU" altLang="ru-RU" sz="2200" b="1" dirty="0" err="1" smtClean="0">
                <a:solidFill>
                  <a:srgbClr val="000000"/>
                </a:solidFill>
                <a:effectLst/>
              </a:rPr>
              <a:t>транстенсия</a:t>
            </a:r>
            <a:r>
              <a:rPr lang="ru-RU" alt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" (</a:t>
            </a:r>
            <a:r>
              <a:rPr lang="ru-RU" altLang="ru-RU" sz="2200" b="1" i="1" dirty="0" err="1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trans</a:t>
            </a:r>
            <a:r>
              <a:rPr lang="en-US" altLang="ru-RU" sz="2200" b="1" i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ten</a:t>
            </a:r>
            <a:r>
              <a:rPr lang="ru-RU" altLang="ru-RU" sz="2200" b="1" i="1" dirty="0" err="1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sion</a:t>
            </a:r>
            <a:r>
              <a:rPr lang="ru-RU" sz="2400" b="1" dirty="0" smtClean="0"/>
              <a:t> </a:t>
            </a:r>
            <a:r>
              <a:rPr lang="ru-RU" alt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) были введены </a:t>
            </a:r>
            <a:r>
              <a:rPr lang="ru-RU" altLang="ru-RU" sz="2200" dirty="0">
                <a:solidFill>
                  <a:srgbClr val="000000"/>
                </a:solidFill>
                <a:effectLst/>
                <a:latin typeface="Arial Narrow" pitchFamily="34" charset="0"/>
              </a:rPr>
              <a:t> </a:t>
            </a:r>
            <a:r>
              <a:rPr lang="ru-RU" alt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                     </a:t>
            </a:r>
            <a:r>
              <a:rPr lang="ru-RU" altLang="ru-RU" sz="2200" b="1" dirty="0" err="1" smtClean="0">
                <a:solidFill>
                  <a:srgbClr val="000000"/>
                </a:solidFill>
                <a:effectLst/>
                <a:latin typeface="Arial Narrow" pitchFamily="34" charset="0"/>
              </a:rPr>
              <a:t>В.Б</a:t>
            </a:r>
            <a:r>
              <a:rPr lang="ru-RU" altLang="ru-RU" sz="2200" b="1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. </a:t>
            </a:r>
            <a:r>
              <a:rPr lang="ru-RU" altLang="ru-RU" sz="2200" b="1" dirty="0" err="1" smtClean="0">
                <a:solidFill>
                  <a:srgbClr val="000000"/>
                </a:solidFill>
                <a:effectLst/>
                <a:latin typeface="Arial Narrow" pitchFamily="34" charset="0"/>
              </a:rPr>
              <a:t>Харландом</a:t>
            </a:r>
            <a:r>
              <a:rPr lang="ru-RU" alt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 в</a:t>
            </a:r>
            <a:r>
              <a:rPr lang="en-US" alt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 1971 </a:t>
            </a:r>
            <a:r>
              <a:rPr lang="ru-RU" alt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г.</a:t>
            </a: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0" y="4451350"/>
            <a:ext cx="9144000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 altLang="ru-RU" b="0" dirty="0" err="1">
                <a:solidFill>
                  <a:srgbClr val="000000"/>
                </a:solidFill>
              </a:rPr>
              <a:t>Сандерсон</a:t>
            </a:r>
            <a:r>
              <a:rPr lang="ru-RU" altLang="ru-RU" b="0" dirty="0">
                <a:solidFill>
                  <a:srgbClr val="000000"/>
                </a:solidFill>
              </a:rPr>
              <a:t> и </a:t>
            </a:r>
            <a:r>
              <a:rPr lang="ru-RU" altLang="ru-RU" b="0" dirty="0" err="1">
                <a:solidFill>
                  <a:srgbClr val="000000"/>
                </a:solidFill>
              </a:rPr>
              <a:t>Марчини</a:t>
            </a:r>
            <a:r>
              <a:rPr lang="ru-RU" altLang="ru-RU" b="0" dirty="0">
                <a:solidFill>
                  <a:srgbClr val="000000"/>
                </a:solidFill>
              </a:rPr>
              <a:t> в 1984 году смоделировали </a:t>
            </a:r>
            <a:r>
              <a:rPr lang="ru-RU" altLang="ru-RU" dirty="0" err="1">
                <a:solidFill>
                  <a:srgbClr val="000000"/>
                </a:solidFill>
                <a:latin typeface="Arial" charset="0"/>
              </a:rPr>
              <a:t>транспрессию</a:t>
            </a:r>
            <a:r>
              <a:rPr lang="ru-RU" altLang="ru-RU" b="0" dirty="0">
                <a:solidFill>
                  <a:srgbClr val="000000"/>
                </a:solidFill>
              </a:rPr>
              <a:t> как деформацию, включающую сдвиг, сопровождаемый укорочением поперек плоскости разлома и вертикальным удлинением вдоль этой плоскости, т.е. как комбинацию механически </a:t>
            </a:r>
            <a:r>
              <a:rPr lang="ru-RU" altLang="ru-RU" i="1" dirty="0">
                <a:solidFill>
                  <a:srgbClr val="000000"/>
                </a:solidFill>
              </a:rPr>
              <a:t>чистого</a:t>
            </a:r>
            <a:r>
              <a:rPr lang="ru-RU" altLang="ru-RU" b="0" dirty="0">
                <a:solidFill>
                  <a:srgbClr val="000000"/>
                </a:solidFill>
              </a:rPr>
              <a:t> и </a:t>
            </a:r>
            <a:r>
              <a:rPr lang="ru-RU" altLang="ru-RU" i="1" dirty="0">
                <a:solidFill>
                  <a:srgbClr val="000000"/>
                </a:solidFill>
              </a:rPr>
              <a:t>простого</a:t>
            </a:r>
            <a:r>
              <a:rPr lang="ru-RU" altLang="ru-RU" b="0" dirty="0">
                <a:solidFill>
                  <a:srgbClr val="000000"/>
                </a:solidFill>
              </a:rPr>
              <a:t> сдвига. </a:t>
            </a:r>
          </a:p>
          <a:p>
            <a:pPr algn="just" eaLnBrk="1" hangingPunct="1">
              <a:lnSpc>
                <a:spcPct val="80000"/>
              </a:lnSpc>
              <a:spcBef>
                <a:spcPct val="5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 altLang="ru-RU" b="0" dirty="0">
                <a:solidFill>
                  <a:srgbClr val="000000"/>
                </a:solidFill>
              </a:rPr>
              <a:t>Соответственно </a:t>
            </a:r>
            <a:r>
              <a:rPr lang="ru-RU" altLang="ru-RU" dirty="0" err="1">
                <a:solidFill>
                  <a:srgbClr val="000000"/>
                </a:solidFill>
                <a:latin typeface="Arial" charset="0"/>
              </a:rPr>
              <a:t>транстенсию</a:t>
            </a:r>
            <a:r>
              <a:rPr lang="ru-RU" altLang="ru-RU" b="0" dirty="0">
                <a:solidFill>
                  <a:srgbClr val="000000"/>
                </a:solidFill>
              </a:rPr>
              <a:t> можно определить как деформацию, включающую сдвиг, сопровождаемый удлинением поперек плоскости разлома и вертикальным укорочением вдоль этой плоскости, т.е. также как комбинацию механически </a:t>
            </a:r>
            <a:r>
              <a:rPr lang="ru-RU" altLang="ru-RU" i="1" dirty="0">
                <a:solidFill>
                  <a:srgbClr val="000000"/>
                </a:solidFill>
              </a:rPr>
              <a:t>чистого</a:t>
            </a:r>
            <a:r>
              <a:rPr lang="ru-RU" altLang="ru-RU" b="0" dirty="0">
                <a:solidFill>
                  <a:srgbClr val="000000"/>
                </a:solidFill>
              </a:rPr>
              <a:t> и </a:t>
            </a:r>
            <a:r>
              <a:rPr lang="ru-RU" altLang="ru-RU" i="1" dirty="0">
                <a:solidFill>
                  <a:srgbClr val="000000"/>
                </a:solidFill>
              </a:rPr>
              <a:t>простого</a:t>
            </a:r>
            <a:r>
              <a:rPr lang="ru-RU" altLang="ru-RU" b="0" dirty="0">
                <a:solidFill>
                  <a:srgbClr val="000000"/>
                </a:solidFill>
              </a:rPr>
              <a:t> сдвига.</a:t>
            </a:r>
          </a:p>
        </p:txBody>
      </p:sp>
      <p:pic>
        <p:nvPicPr>
          <p:cNvPr id="36868" name="Picture 4" descr="W"/>
          <p:cNvPicPr>
            <a:picLocks noChangeAspect="1" noChangeArrowheads="1"/>
          </p:cNvPicPr>
          <p:nvPr/>
        </p:nvPicPr>
        <p:blipFill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2470150" cy="35052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1042988" y="3444875"/>
            <a:ext cx="1187450" cy="271463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54000" tIns="46800" rIns="54000" bIns="46800"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1400" i="1">
                <a:solidFill>
                  <a:srgbClr val="000000"/>
                </a:solidFill>
              </a:rPr>
              <a:t>В</a:t>
            </a:r>
            <a:r>
              <a:rPr lang="en-US" altLang="ru-RU" sz="1400" i="1">
                <a:solidFill>
                  <a:srgbClr val="000000"/>
                </a:solidFill>
              </a:rPr>
              <a:t>.</a:t>
            </a:r>
            <a:r>
              <a:rPr lang="ru-RU" altLang="ru-RU" sz="1400" i="1">
                <a:solidFill>
                  <a:srgbClr val="000000"/>
                </a:solidFill>
              </a:rPr>
              <a:t>Б</a:t>
            </a:r>
            <a:r>
              <a:rPr lang="en-US" altLang="ru-RU" sz="1400" i="1">
                <a:solidFill>
                  <a:srgbClr val="000000"/>
                </a:solidFill>
              </a:rPr>
              <a:t>. </a:t>
            </a:r>
            <a:r>
              <a:rPr lang="ru-RU" altLang="ru-RU" sz="1400" i="1">
                <a:solidFill>
                  <a:srgbClr val="000000"/>
                </a:solidFill>
              </a:rPr>
              <a:t>Харланд</a:t>
            </a:r>
          </a:p>
        </p:txBody>
      </p:sp>
      <p:grpSp>
        <p:nvGrpSpPr>
          <p:cNvPr id="36870" name="Group 6"/>
          <p:cNvGrpSpPr>
            <a:grpSpLocks noChangeAspect="1"/>
          </p:cNvGrpSpPr>
          <p:nvPr/>
        </p:nvGrpSpPr>
        <p:grpSpPr bwMode="auto">
          <a:xfrm>
            <a:off x="5346250" y="1613991"/>
            <a:ext cx="3729038" cy="1462087"/>
            <a:chOff x="1837" y="754"/>
            <a:chExt cx="3765" cy="1724"/>
          </a:xfrm>
        </p:grpSpPr>
        <p:pic>
          <p:nvPicPr>
            <p:cNvPr id="36875" name="Picture 7" descr="KAZAKH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7" y="754"/>
              <a:ext cx="3765" cy="1724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36876" name="Rectangle 8"/>
            <p:cNvSpPr>
              <a:spLocks noChangeAspect="1" noChangeArrowheads="1"/>
            </p:cNvSpPr>
            <p:nvPr/>
          </p:nvSpPr>
          <p:spPr bwMode="auto">
            <a:xfrm>
              <a:off x="1867" y="842"/>
              <a:ext cx="243" cy="261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ru-RU" altLang="ru-RU"/>
            </a:p>
          </p:txBody>
        </p:sp>
        <p:sp>
          <p:nvSpPr>
            <p:cNvPr id="36877" name="Rectangle 9"/>
            <p:cNvSpPr>
              <a:spLocks noChangeAspect="1" noChangeArrowheads="1"/>
            </p:cNvSpPr>
            <p:nvPr/>
          </p:nvSpPr>
          <p:spPr bwMode="auto">
            <a:xfrm>
              <a:off x="3729" y="842"/>
              <a:ext cx="243" cy="261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ru-RU" altLang="ru-RU"/>
            </a:p>
          </p:txBody>
        </p:sp>
      </p:grpSp>
      <p:sp>
        <p:nvSpPr>
          <p:cNvPr id="761866" name="Rectangle 10"/>
          <p:cNvSpPr>
            <a:spLocks noGrp="1" noChangeArrowheads="1"/>
          </p:cNvSpPr>
          <p:nvPr>
            <p:ph type="title"/>
          </p:nvPr>
        </p:nvSpPr>
        <p:spPr>
          <a:xfrm>
            <a:off x="3635375" y="44450"/>
            <a:ext cx="5508625" cy="676275"/>
          </a:xfrm>
          <a:extLst/>
        </p:spPr>
        <p:txBody>
          <a:bodyPr>
            <a:spAutoFit/>
          </a:bodyPr>
          <a:lstStyle/>
          <a:p>
            <a:pPr algn="r" eaLnBrk="1" hangingPunct="1">
              <a:lnSpc>
                <a:spcPct val="80000"/>
              </a:lnSpc>
              <a:defRPr/>
            </a:pPr>
            <a:r>
              <a:rPr lang="ru-RU" altLang="ru-RU" sz="2400" b="1" i="1" u="sng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Структурные парагенезы обстановок</a:t>
            </a:r>
            <a:r>
              <a:rPr lang="en-US" altLang="ru-RU" sz="2400" b="1" i="1" u="sng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/>
            </a:r>
            <a:br>
              <a:rPr lang="en-US" altLang="ru-RU" sz="2400" b="1" i="1" u="sng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</a:br>
            <a:r>
              <a:rPr lang="ru-RU" altLang="ru-RU" sz="2400" b="1" i="1" u="sng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транспрессии и транстенсии</a:t>
            </a:r>
          </a:p>
        </p:txBody>
      </p:sp>
      <p:pic>
        <p:nvPicPr>
          <p:cNvPr id="36872" name="Picture 14" descr="типы простых сдвигов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089275"/>
            <a:ext cx="6553200" cy="12763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6873" name="Text Box 15"/>
          <p:cNvSpPr txBox="1">
            <a:spLocks noChangeArrowheads="1"/>
          </p:cNvSpPr>
          <p:nvPr/>
        </p:nvSpPr>
        <p:spPr bwMode="auto">
          <a:xfrm>
            <a:off x="2700338" y="3068638"/>
            <a:ext cx="12493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sz="1400">
                <a:solidFill>
                  <a:srgbClr val="000000"/>
                </a:solidFill>
              </a:rPr>
              <a:t>Простой сдвиг</a:t>
            </a:r>
          </a:p>
        </p:txBody>
      </p:sp>
      <p:sp>
        <p:nvSpPr>
          <p:cNvPr id="36874" name="Text Box 16"/>
          <p:cNvSpPr txBox="1">
            <a:spLocks noChangeArrowheads="1"/>
          </p:cNvSpPr>
          <p:nvPr/>
        </p:nvSpPr>
        <p:spPr bwMode="auto">
          <a:xfrm>
            <a:off x="6967538" y="3068638"/>
            <a:ext cx="12049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sz="1400">
                <a:solidFill>
                  <a:srgbClr val="000000"/>
                </a:solidFill>
              </a:rPr>
              <a:t>Транспрессия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altLang="ru-RU" sz="2400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Общая ситуация</a:t>
            </a:r>
          </a:p>
          <a:p>
            <a:endParaRPr lang="ru-RU" b="0" dirty="0" smtClean="0">
              <a:solidFill>
                <a:srgbClr val="000000"/>
              </a:solidFill>
            </a:endParaRPr>
          </a:p>
          <a:p>
            <a:r>
              <a:rPr lang="ru-RU" b="0" dirty="0" smtClean="0">
                <a:solidFill>
                  <a:srgbClr val="000000"/>
                </a:solidFill>
              </a:rPr>
              <a:t>1. Все геологические объекты уникальны, двух одинаковых просто не существует.</a:t>
            </a:r>
          </a:p>
          <a:p>
            <a:endParaRPr lang="ru-RU" b="0" dirty="0" smtClean="0">
              <a:solidFill>
                <a:srgbClr val="000000"/>
              </a:solidFill>
            </a:endParaRPr>
          </a:p>
          <a:p>
            <a:r>
              <a:rPr lang="ru-RU" b="0" dirty="0" smtClean="0">
                <a:solidFill>
                  <a:srgbClr val="000000"/>
                </a:solidFill>
              </a:rPr>
              <a:t>2. Так же уникальны и сочетания геологических объектов.</a:t>
            </a:r>
          </a:p>
          <a:p>
            <a:endParaRPr lang="ru-RU" b="0" dirty="0" smtClean="0">
              <a:solidFill>
                <a:srgbClr val="000000"/>
              </a:solidFill>
            </a:endParaRPr>
          </a:p>
          <a:p>
            <a:r>
              <a:rPr lang="ru-RU" b="0" dirty="0" smtClean="0">
                <a:solidFill>
                  <a:srgbClr val="000000"/>
                </a:solidFill>
              </a:rPr>
              <a:t>3. В силу неоднородности геологической среды все деформации в ней уникальны.</a:t>
            </a:r>
          </a:p>
          <a:p>
            <a:endParaRPr lang="ru-RU" b="0" dirty="0" smtClean="0">
              <a:solidFill>
                <a:srgbClr val="000000"/>
              </a:solidFill>
            </a:endParaRPr>
          </a:p>
          <a:p>
            <a:r>
              <a:rPr lang="ru-RU" b="0" dirty="0" smtClean="0">
                <a:solidFill>
                  <a:srgbClr val="000000"/>
                </a:solidFill>
              </a:rPr>
              <a:t>4. Неоднородная геологическая среда и разнообразные внешние условия определяют уникальную комбинацию в каждом конкретном случае, поэтому структуры и, тем более, их сочетания тоже уникальны.</a:t>
            </a:r>
          </a:p>
          <a:p>
            <a:endParaRPr lang="ru-RU" b="0" dirty="0" smtClean="0">
              <a:solidFill>
                <a:srgbClr val="000000"/>
              </a:solidFill>
            </a:endParaRPr>
          </a:p>
          <a:p>
            <a:r>
              <a:rPr lang="ru-RU" b="0" dirty="0" smtClean="0">
                <a:solidFill>
                  <a:srgbClr val="000000"/>
                </a:solidFill>
              </a:rPr>
              <a:t>5. Вместе с тем геологи постоянно сталкиваются со структурами, очень похожими друг на друга, причем похожими друг на друга являются и сочетания структурных элементов.</a:t>
            </a:r>
          </a:p>
          <a:p>
            <a:endParaRPr lang="ru-RU" b="0" dirty="0" smtClean="0">
              <a:solidFill>
                <a:srgbClr val="000000"/>
              </a:solidFill>
            </a:endParaRPr>
          </a:p>
          <a:p>
            <a:r>
              <a:rPr lang="ru-RU" b="0" dirty="0" smtClean="0">
                <a:solidFill>
                  <a:srgbClr val="000000"/>
                </a:solidFill>
              </a:rPr>
              <a:t>6. Такие устойчивые сочетания структурных элементов было предложено называть </a:t>
            </a:r>
            <a:r>
              <a:rPr lang="ru-RU" i="1" dirty="0" smtClean="0">
                <a:solidFill>
                  <a:srgbClr val="000000"/>
                </a:solidFill>
              </a:rPr>
              <a:t>структурными </a:t>
            </a:r>
            <a:r>
              <a:rPr lang="ru-RU" i="1" dirty="0" err="1" smtClean="0">
                <a:solidFill>
                  <a:srgbClr val="000000"/>
                </a:solidFill>
              </a:rPr>
              <a:t>парагенезами</a:t>
            </a:r>
            <a:r>
              <a:rPr lang="ru-RU" b="0" i="1" dirty="0" smtClean="0">
                <a:solidFill>
                  <a:srgbClr val="000000"/>
                </a:solidFill>
              </a:rPr>
              <a:t>.</a:t>
            </a:r>
            <a:endParaRPr lang="en-US" b="0" i="1" dirty="0" smtClean="0">
              <a:solidFill>
                <a:srgbClr val="000000"/>
              </a:solidFill>
            </a:endParaRPr>
          </a:p>
          <a:p>
            <a:endParaRPr lang="ru-RU" b="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Попутный изгиб правый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3224"/>
            <a:ext cx="4225161" cy="1332000"/>
          </a:xfrm>
          <a:prstGeom prst="rect">
            <a:avLst/>
          </a:prstGeom>
        </p:spPr>
      </p:pic>
      <p:pic>
        <p:nvPicPr>
          <p:cNvPr id="12" name="Рисунок 11" descr="Встречный изгиб правый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881" y="5467765"/>
            <a:ext cx="4225160" cy="1332000"/>
          </a:xfrm>
          <a:prstGeom prst="rect">
            <a:avLst/>
          </a:prstGeom>
        </p:spPr>
      </p:pic>
      <p:pic>
        <p:nvPicPr>
          <p:cNvPr id="37890" name="Picture 13" descr="Найджел Вудкок ред"/>
          <p:cNvPicPr>
            <a:picLocks noChangeAspect="1" noChangeArrowheads="1"/>
          </p:cNvPicPr>
          <p:nvPr/>
        </p:nvPicPr>
        <p:blipFill>
          <a:blip r:embed="rId5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3" y="84472"/>
            <a:ext cx="2111375" cy="29257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0" y="2767831"/>
            <a:ext cx="6732240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lnSpc>
                <a:spcPct val="80000"/>
              </a:lnSpc>
              <a:spcBef>
                <a:spcPct val="50000"/>
              </a:spcBef>
            </a:pPr>
            <a:r>
              <a:rPr lang="ru-RU" altLang="ru-RU" b="0" dirty="0">
                <a:solidFill>
                  <a:srgbClr val="000000"/>
                </a:solidFill>
              </a:rPr>
              <a:t>В терминологии Н. </a:t>
            </a:r>
            <a:r>
              <a:rPr lang="ru-RU" altLang="ru-RU" b="0" dirty="0" err="1">
                <a:solidFill>
                  <a:srgbClr val="000000"/>
                </a:solidFill>
              </a:rPr>
              <a:t>Вудкока</a:t>
            </a:r>
            <a:r>
              <a:rPr lang="ru-RU" altLang="ru-RU" b="0" dirty="0">
                <a:solidFill>
                  <a:srgbClr val="000000"/>
                </a:solidFill>
              </a:rPr>
              <a:t> [</a:t>
            </a:r>
            <a:r>
              <a:rPr lang="ru-RU" altLang="ru-RU" b="0" i="1" dirty="0" err="1">
                <a:solidFill>
                  <a:srgbClr val="000000"/>
                </a:solidFill>
              </a:rPr>
              <a:t>Woodcock</a:t>
            </a:r>
            <a:r>
              <a:rPr lang="ru-RU" altLang="ru-RU" b="0" i="1" dirty="0">
                <a:solidFill>
                  <a:srgbClr val="000000"/>
                </a:solidFill>
              </a:rPr>
              <a:t>, </a:t>
            </a:r>
            <a:r>
              <a:rPr lang="ru-RU" altLang="ru-RU" b="0" i="1" dirty="0" err="1">
                <a:solidFill>
                  <a:srgbClr val="000000"/>
                </a:solidFill>
              </a:rPr>
              <a:t>Fisher</a:t>
            </a:r>
            <a:r>
              <a:rPr lang="ru-RU" altLang="ru-RU" b="0" dirty="0">
                <a:solidFill>
                  <a:srgbClr val="000000"/>
                </a:solidFill>
              </a:rPr>
              <a:t>, 1986] </a:t>
            </a:r>
            <a:r>
              <a:rPr lang="ru-RU" altLang="ru-RU" b="0" dirty="0" err="1">
                <a:solidFill>
                  <a:srgbClr val="000000"/>
                </a:solidFill>
              </a:rPr>
              <a:t>присдвиговые</a:t>
            </a:r>
            <a:r>
              <a:rPr lang="ru-RU" altLang="ru-RU" b="0" dirty="0">
                <a:solidFill>
                  <a:srgbClr val="000000"/>
                </a:solidFill>
              </a:rPr>
              <a:t> </a:t>
            </a:r>
            <a:r>
              <a:rPr lang="ru-RU" altLang="ru-RU" i="1" dirty="0" err="1">
                <a:solidFill>
                  <a:srgbClr val="000000"/>
                </a:solidFill>
              </a:rPr>
              <a:t>транстенсивные</a:t>
            </a:r>
            <a:r>
              <a:rPr lang="ru-RU" altLang="ru-RU" b="0" dirty="0">
                <a:solidFill>
                  <a:srgbClr val="000000"/>
                </a:solidFill>
              </a:rPr>
              <a:t> и </a:t>
            </a:r>
            <a:r>
              <a:rPr lang="ru-RU" altLang="ru-RU" i="1" dirty="0" err="1">
                <a:solidFill>
                  <a:srgbClr val="000000"/>
                </a:solidFill>
              </a:rPr>
              <a:t>транспрессивные</a:t>
            </a:r>
            <a:r>
              <a:rPr lang="ru-RU" altLang="ru-RU" b="0" dirty="0">
                <a:solidFill>
                  <a:srgbClr val="000000"/>
                </a:solidFill>
              </a:rPr>
              <a:t> структурные ассоциации называются соответственно </a:t>
            </a:r>
            <a:r>
              <a:rPr lang="ru-RU" altLang="ru-RU" i="1" dirty="0">
                <a:solidFill>
                  <a:srgbClr val="000000"/>
                </a:solidFill>
              </a:rPr>
              <a:t>сдвиговыми дуплексами растяжения и сжатия</a:t>
            </a:r>
            <a:r>
              <a:rPr lang="ru-RU" altLang="ru-RU" b="0" dirty="0">
                <a:solidFill>
                  <a:srgbClr val="000000"/>
                </a:solidFill>
              </a:rPr>
              <a:t>.</a:t>
            </a:r>
            <a:endParaRPr lang="ru-RU" altLang="ru-RU" dirty="0">
              <a:solidFill>
                <a:srgbClr val="000000"/>
              </a:solidFill>
            </a:endParaRPr>
          </a:p>
        </p:txBody>
      </p:sp>
      <p:pic>
        <p:nvPicPr>
          <p:cNvPr id="37892" name="Picture 3" descr="4"/>
          <p:cNvPicPr>
            <a:picLocks noChangeAspect="1" noChangeArrowheads="1"/>
          </p:cNvPicPr>
          <p:nvPr/>
        </p:nvPicPr>
        <p:blipFill rotWithShape="1">
          <a:blip r:embed="rId6" cstate="print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3737262" cy="25189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7908920" y="2806266"/>
            <a:ext cx="792162" cy="441325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54000" tIns="46800" rIns="54000" bIns="46800">
            <a:spAutoFit/>
          </a:bodyPr>
          <a:lstStyle/>
          <a:p>
            <a:pPr algn="r" eaLnBrk="1" hangingPunct="1">
              <a:lnSpc>
                <a:spcPct val="80000"/>
              </a:lnSpc>
            </a:pPr>
            <a:r>
              <a:rPr lang="ru-RU" altLang="ru-RU" sz="1400" i="1">
                <a:solidFill>
                  <a:srgbClr val="000000"/>
                </a:solidFill>
              </a:rPr>
              <a:t>Найджел Вудкок</a:t>
            </a: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3491880" y="4944503"/>
            <a:ext cx="2088084" cy="289310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1600" dirty="0" smtClean="0">
                <a:solidFill>
                  <a:srgbClr val="000000"/>
                </a:solidFill>
              </a:rPr>
              <a:t>Попутный изгиб сдвига</a:t>
            </a:r>
            <a:endParaRPr lang="ru-RU" altLang="ru-RU" sz="1600" dirty="0">
              <a:solidFill>
                <a:srgbClr val="000000"/>
              </a:solidFill>
            </a:endParaRPr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3563888" y="6381328"/>
            <a:ext cx="2232248" cy="289310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1600" dirty="0" smtClean="0">
                <a:solidFill>
                  <a:srgbClr val="000000"/>
                </a:solidFill>
              </a:rPr>
              <a:t>Встречный изгиб сдвига</a:t>
            </a:r>
            <a:endParaRPr lang="ru-RU" altLang="ru-RU" sz="1600" dirty="0">
              <a:solidFill>
                <a:srgbClr val="000000"/>
              </a:solidFill>
            </a:endParaRPr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3221831" y="1860927"/>
            <a:ext cx="3365770" cy="486287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square" lIns="18000" rIns="18000"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1600" dirty="0" smtClean="0">
                <a:solidFill>
                  <a:srgbClr val="000000"/>
                </a:solidFill>
              </a:rPr>
              <a:t>Схема </a:t>
            </a:r>
            <a:r>
              <a:rPr lang="ru-RU" altLang="ru-RU" sz="1600" dirty="0">
                <a:solidFill>
                  <a:srgbClr val="000000"/>
                </a:solidFill>
              </a:rPr>
              <a:t>строения </a:t>
            </a:r>
            <a:r>
              <a:rPr lang="ru-RU" altLang="ru-RU" sz="1600" dirty="0" smtClean="0">
                <a:solidFill>
                  <a:srgbClr val="000000"/>
                </a:solidFill>
              </a:rPr>
              <a:t>сдвиговых дуплексов (по </a:t>
            </a:r>
            <a:r>
              <a:rPr lang="en-US" altLang="ru-RU" sz="1600" dirty="0">
                <a:solidFill>
                  <a:srgbClr val="000000"/>
                </a:solidFill>
              </a:rPr>
              <a:t>R.J. Twiss, </a:t>
            </a:r>
            <a:r>
              <a:rPr lang="en-US" altLang="ru-RU" sz="1600" dirty="0" err="1">
                <a:solidFill>
                  <a:srgbClr val="000000"/>
                </a:solidFill>
              </a:rPr>
              <a:t>E.M</a:t>
            </a:r>
            <a:r>
              <a:rPr lang="en-US" altLang="ru-RU" sz="1600" dirty="0">
                <a:solidFill>
                  <a:srgbClr val="000000"/>
                </a:solidFill>
              </a:rPr>
              <a:t>. </a:t>
            </a:r>
            <a:r>
              <a:rPr lang="en-US" altLang="ru-RU" sz="1600" dirty="0" err="1">
                <a:solidFill>
                  <a:srgbClr val="000000"/>
                </a:solidFill>
              </a:rPr>
              <a:t>Moores</a:t>
            </a:r>
            <a:r>
              <a:rPr lang="ru-RU" altLang="ru-RU" sz="1600" dirty="0">
                <a:solidFill>
                  <a:srgbClr val="000000"/>
                </a:solidFill>
              </a:rPr>
              <a:t>, 200</a:t>
            </a:r>
            <a:r>
              <a:rPr lang="en-US" altLang="ru-RU" sz="1600" dirty="0">
                <a:solidFill>
                  <a:srgbClr val="000000"/>
                </a:solidFill>
              </a:rPr>
              <a:t>0</a:t>
            </a:r>
            <a:r>
              <a:rPr lang="ru-RU" altLang="ru-RU" sz="16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2748661" y="332656"/>
            <a:ext cx="946340" cy="50359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lIns="36000" tIns="36000" rIns="36000" bIns="36000">
            <a:spAutoFit/>
          </a:bodyPr>
          <a:lstStyle/>
          <a:p>
            <a:pPr algn="ctr" eaLnBrk="1" hangingPunct="1"/>
            <a:r>
              <a:rPr lang="ru-RU" altLang="ru-RU" sz="1400" dirty="0" smtClean="0">
                <a:solidFill>
                  <a:srgbClr val="C00000"/>
                </a:solidFill>
              </a:rPr>
              <a:t>Сдвиговые </a:t>
            </a:r>
          </a:p>
          <a:p>
            <a:pPr algn="ctr" eaLnBrk="1" hangingPunct="1"/>
            <a:r>
              <a:rPr lang="ru-RU" altLang="ru-RU" sz="1400" dirty="0" smtClean="0">
                <a:solidFill>
                  <a:srgbClr val="C00000"/>
                </a:solidFill>
              </a:rPr>
              <a:t>дуплексы</a:t>
            </a:r>
            <a:endParaRPr lang="ru-RU" altLang="ru-RU" sz="1400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35734" y="4086794"/>
            <a:ext cx="4908266" cy="63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just" eaLnBrk="1" hangingPunct="1">
              <a:lnSpc>
                <a:spcPct val="80000"/>
              </a:lnSpc>
              <a:spcBef>
                <a:spcPct val="50000"/>
              </a:spcBef>
              <a:defRPr b="0">
                <a:solidFill>
                  <a:srgbClr val="000000"/>
                </a:solidFill>
              </a:defRPr>
            </a:lvl1pPr>
          </a:lstStyle>
          <a:p>
            <a:pPr algn="l"/>
            <a:r>
              <a:rPr lang="ru-RU" dirty="0"/>
              <a:t>Сдвиговые дуплексы </a:t>
            </a:r>
            <a:r>
              <a:rPr lang="ru-RU" b="1" i="1" dirty="0"/>
              <a:t>растяжения</a:t>
            </a:r>
            <a:r>
              <a:rPr lang="ru-RU" dirty="0"/>
              <a:t> образуются на </a:t>
            </a:r>
            <a:r>
              <a:rPr lang="ru-RU" b="1" i="1" dirty="0">
                <a:solidFill>
                  <a:srgbClr val="C00000"/>
                </a:solidFill>
              </a:rPr>
              <a:t>попутных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/>
              <a:t>изгибах сдвига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5656918"/>
            <a:ext cx="4887881" cy="63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just" eaLnBrk="1" hangingPunct="1">
              <a:lnSpc>
                <a:spcPct val="80000"/>
              </a:lnSpc>
              <a:spcBef>
                <a:spcPct val="50000"/>
              </a:spcBef>
              <a:defRPr b="0">
                <a:solidFill>
                  <a:srgbClr val="000000"/>
                </a:solidFill>
              </a:defRPr>
            </a:lvl1pPr>
          </a:lstStyle>
          <a:p>
            <a:pPr algn="r"/>
            <a:r>
              <a:rPr lang="ru-RU" dirty="0"/>
              <a:t>Сдвиговые дуплексы </a:t>
            </a:r>
            <a:r>
              <a:rPr lang="ru-RU" b="1" i="1" dirty="0" smtClean="0"/>
              <a:t>сжатия </a:t>
            </a:r>
            <a:r>
              <a:rPr lang="ru-RU" dirty="0" smtClean="0"/>
              <a:t>образуются </a:t>
            </a:r>
            <a:r>
              <a:rPr lang="ru-RU" dirty="0"/>
              <a:t>на </a:t>
            </a:r>
            <a:r>
              <a:rPr lang="ru-RU" b="1" i="1" dirty="0" smtClean="0">
                <a:solidFill>
                  <a:srgbClr val="C00000"/>
                </a:solidFill>
              </a:rPr>
              <a:t>встречных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/>
              <a:t>изгибах сдвига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7"/>
          <p:cNvPicPr>
            <a:picLocks noChangeAspect="1" noChangeArrowheads="1"/>
          </p:cNvPicPr>
          <p:nvPr/>
        </p:nvPicPr>
        <p:blipFill>
          <a:blip r:embed="rId3" cstate="print">
            <a:lum bright="-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46038"/>
            <a:ext cx="6380163" cy="2519362"/>
          </a:xfrm>
          <a:prstGeom prst="rect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8915" name="Rectangle 5"/>
          <p:cNvSpPr>
            <a:spLocks noChangeArrowheads="1"/>
          </p:cNvSpPr>
          <p:nvPr/>
        </p:nvSpPr>
        <p:spPr bwMode="auto">
          <a:xfrm>
            <a:off x="4932040" y="2348880"/>
            <a:ext cx="2881312" cy="492125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54000" rIns="54000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sz="1600">
                <a:solidFill>
                  <a:srgbClr val="000000"/>
                </a:solidFill>
              </a:rPr>
              <a:t>Сдвиговый дуплекс растяжения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>
                <a:solidFill>
                  <a:srgbClr val="000000"/>
                </a:solidFill>
              </a:rPr>
              <a:t>[по </a:t>
            </a:r>
            <a:r>
              <a:rPr lang="en-US" altLang="ru-RU" sz="1600">
                <a:solidFill>
                  <a:srgbClr val="000000"/>
                </a:solidFill>
              </a:rPr>
              <a:t>R.J. Twiss, E.M. Moores</a:t>
            </a:r>
            <a:r>
              <a:rPr lang="ru-RU" altLang="ru-RU" sz="1600">
                <a:solidFill>
                  <a:srgbClr val="000000"/>
                </a:solidFill>
              </a:rPr>
              <a:t>, 200</a:t>
            </a:r>
            <a:r>
              <a:rPr lang="en-US" altLang="ru-RU" sz="1600">
                <a:solidFill>
                  <a:srgbClr val="000000"/>
                </a:solidFill>
              </a:rPr>
              <a:t>0</a:t>
            </a:r>
            <a:r>
              <a:rPr lang="ru-RU" altLang="ru-RU" sz="1600">
                <a:solidFill>
                  <a:srgbClr val="000000"/>
                </a:solidFill>
              </a:rPr>
              <a:t>]</a:t>
            </a:r>
          </a:p>
        </p:txBody>
      </p:sp>
      <p:pic>
        <p:nvPicPr>
          <p:cNvPr id="38916" name="Picture 6" descr="7"/>
          <p:cNvPicPr>
            <a:picLocks noGrp="1" noChangeAspect="1" noChangeArrowheads="1"/>
          </p:cNvPicPr>
          <p:nvPr>
            <p:ph/>
          </p:nvPr>
        </p:nvPicPr>
        <p:blipFill>
          <a:blip r:embed="rId4" cstate="print">
            <a:lum bright="-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3213" y="4294188"/>
            <a:ext cx="6257925" cy="2519362"/>
          </a:xfrm>
          <a:noFill/>
          <a:ln w="19050" algn="ctr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8917" name="Rectangle 8"/>
          <p:cNvSpPr>
            <a:spLocks noChangeArrowheads="1"/>
          </p:cNvSpPr>
          <p:nvPr/>
        </p:nvSpPr>
        <p:spPr bwMode="auto">
          <a:xfrm>
            <a:off x="1476375" y="4089400"/>
            <a:ext cx="2879725" cy="492125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54000" rIns="54000">
            <a:spAutoFit/>
          </a:bodyPr>
          <a:lstStyle/>
          <a:p>
            <a:pPr algn="r" eaLnBrk="1" hangingPunct="1">
              <a:lnSpc>
                <a:spcPct val="80000"/>
              </a:lnSpc>
            </a:pPr>
            <a:r>
              <a:rPr lang="ru-RU" altLang="ru-RU" sz="1600">
                <a:solidFill>
                  <a:srgbClr val="000000"/>
                </a:solidFill>
              </a:rPr>
              <a:t>Сдвиговый дуплекс сжатия </a:t>
            </a:r>
          </a:p>
          <a:p>
            <a:pPr algn="r" eaLnBrk="1" hangingPunct="1">
              <a:lnSpc>
                <a:spcPct val="80000"/>
              </a:lnSpc>
            </a:pPr>
            <a:r>
              <a:rPr lang="ru-RU" altLang="ru-RU" sz="1600">
                <a:solidFill>
                  <a:srgbClr val="000000"/>
                </a:solidFill>
              </a:rPr>
              <a:t>[по </a:t>
            </a:r>
            <a:r>
              <a:rPr lang="en-US" altLang="ru-RU" sz="1600">
                <a:solidFill>
                  <a:srgbClr val="000000"/>
                </a:solidFill>
              </a:rPr>
              <a:t>R.J. Twiss, E.M. Moores</a:t>
            </a:r>
            <a:r>
              <a:rPr lang="ru-RU" altLang="ru-RU" sz="1600">
                <a:solidFill>
                  <a:srgbClr val="000000"/>
                </a:solidFill>
              </a:rPr>
              <a:t>, 200</a:t>
            </a:r>
            <a:r>
              <a:rPr lang="en-US" altLang="ru-RU" sz="1600">
                <a:solidFill>
                  <a:srgbClr val="000000"/>
                </a:solidFill>
              </a:rPr>
              <a:t>0</a:t>
            </a:r>
            <a:r>
              <a:rPr lang="ru-RU" altLang="ru-RU" sz="1600">
                <a:solidFill>
                  <a:srgbClr val="000000"/>
                </a:solidFill>
              </a:rPr>
              <a:t>]</a:t>
            </a:r>
          </a:p>
        </p:txBody>
      </p:sp>
      <p:sp>
        <p:nvSpPr>
          <p:cNvPr id="38918" name="Rectangle 9"/>
          <p:cNvSpPr>
            <a:spLocks noChangeArrowheads="1"/>
          </p:cNvSpPr>
          <p:nvPr/>
        </p:nvSpPr>
        <p:spPr bwMode="auto">
          <a:xfrm>
            <a:off x="6516688" y="44450"/>
            <a:ext cx="2519362" cy="2394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ru-RU" altLang="ru-RU" dirty="0">
                <a:solidFill>
                  <a:srgbClr val="000000"/>
                </a:solidFill>
              </a:rPr>
              <a:t>Структурный парагенез:</a:t>
            </a:r>
            <a:r>
              <a:rPr lang="ru-RU" altLang="ru-RU" b="0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lnSpc>
                <a:spcPct val="85000"/>
              </a:lnSpc>
            </a:pPr>
            <a:r>
              <a:rPr lang="ru-RU" altLang="ru-RU" b="0" dirty="0">
                <a:solidFill>
                  <a:srgbClr val="000000"/>
                </a:solidFill>
              </a:rPr>
              <a:t>– генеральный правый сдвиг;</a:t>
            </a:r>
          </a:p>
          <a:p>
            <a:pPr eaLnBrk="1" hangingPunct="1">
              <a:lnSpc>
                <a:spcPct val="85000"/>
              </a:lnSpc>
            </a:pPr>
            <a:r>
              <a:rPr lang="ru-RU" altLang="ru-RU" b="0" dirty="0">
                <a:solidFill>
                  <a:srgbClr val="000000"/>
                </a:solidFill>
              </a:rPr>
              <a:t>– </a:t>
            </a:r>
            <a:r>
              <a:rPr lang="ru-RU" altLang="ru-RU" b="0" dirty="0" smtClean="0">
                <a:solidFill>
                  <a:srgbClr val="000000"/>
                </a:solidFill>
              </a:rPr>
              <a:t>синтетические</a:t>
            </a:r>
            <a:endParaRPr lang="ru-RU" altLang="ru-RU" b="0" dirty="0">
              <a:solidFill>
                <a:srgbClr val="000000"/>
              </a:solidFill>
            </a:endParaRPr>
          </a:p>
          <a:p>
            <a:pPr eaLnBrk="1" hangingPunct="1">
              <a:lnSpc>
                <a:spcPct val="85000"/>
              </a:lnSpc>
            </a:pPr>
            <a:r>
              <a:rPr lang="ru-RU" altLang="ru-RU" b="0" dirty="0" err="1">
                <a:solidFill>
                  <a:srgbClr val="000000"/>
                </a:solidFill>
              </a:rPr>
              <a:t>сбросо</a:t>
            </a:r>
            <a:r>
              <a:rPr lang="ru-RU" altLang="ru-RU" b="0" dirty="0">
                <a:solidFill>
                  <a:srgbClr val="000000"/>
                </a:solidFill>
              </a:rPr>
              <a:t>-сдвиги;</a:t>
            </a:r>
          </a:p>
          <a:p>
            <a:pPr eaLnBrk="1" hangingPunct="1">
              <a:lnSpc>
                <a:spcPct val="85000"/>
              </a:lnSpc>
            </a:pPr>
            <a:r>
              <a:rPr lang="ru-RU" altLang="ru-RU" b="0" dirty="0">
                <a:solidFill>
                  <a:srgbClr val="000000"/>
                </a:solidFill>
              </a:rPr>
              <a:t>– встречные флексуры</a:t>
            </a:r>
          </a:p>
        </p:txBody>
      </p:sp>
      <p:sp>
        <p:nvSpPr>
          <p:cNvPr id="38919" name="Rectangle 10"/>
          <p:cNvSpPr>
            <a:spLocks noChangeArrowheads="1"/>
          </p:cNvSpPr>
          <p:nvPr/>
        </p:nvSpPr>
        <p:spPr bwMode="auto">
          <a:xfrm>
            <a:off x="1" y="4581128"/>
            <a:ext cx="2771800" cy="225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>
              <a:lnSpc>
                <a:spcPct val="80000"/>
              </a:lnSpc>
            </a:pPr>
            <a:r>
              <a:rPr lang="ru-RU" altLang="ru-RU" b="0" dirty="0">
                <a:solidFill>
                  <a:srgbClr val="000000"/>
                </a:solidFill>
                <a:latin typeface="Arial Black" pitchFamily="34" charset="0"/>
              </a:rPr>
              <a:t>Структурный парагенез</a:t>
            </a:r>
            <a:r>
              <a:rPr lang="ru-RU" altLang="ru-RU" b="0" dirty="0">
                <a:solidFill>
                  <a:srgbClr val="000000"/>
                </a:solidFill>
              </a:rPr>
              <a:t>: </a:t>
            </a:r>
          </a:p>
          <a:p>
            <a:pPr algn="r" eaLnBrk="1" hangingPunct="1">
              <a:lnSpc>
                <a:spcPct val="80000"/>
              </a:lnSpc>
            </a:pPr>
            <a:r>
              <a:rPr lang="ru-RU" altLang="ru-RU" b="0" dirty="0">
                <a:solidFill>
                  <a:srgbClr val="000000"/>
                </a:solidFill>
              </a:rPr>
              <a:t>– генеральный </a:t>
            </a:r>
          </a:p>
          <a:p>
            <a:pPr algn="r" eaLnBrk="1" hangingPunct="1">
              <a:lnSpc>
                <a:spcPct val="80000"/>
              </a:lnSpc>
            </a:pPr>
            <a:r>
              <a:rPr lang="ru-RU" altLang="ru-RU" b="0" dirty="0">
                <a:solidFill>
                  <a:srgbClr val="000000"/>
                </a:solidFill>
              </a:rPr>
              <a:t>правый сдвиг;</a:t>
            </a:r>
          </a:p>
          <a:p>
            <a:pPr algn="r" eaLnBrk="1" hangingPunct="1">
              <a:lnSpc>
                <a:spcPct val="80000"/>
              </a:lnSpc>
            </a:pPr>
            <a:r>
              <a:rPr lang="ru-RU" altLang="ru-RU" b="0" dirty="0">
                <a:solidFill>
                  <a:srgbClr val="000000"/>
                </a:solidFill>
              </a:rPr>
              <a:t>– </a:t>
            </a:r>
            <a:r>
              <a:rPr lang="ru-RU" altLang="ru-RU" b="0" dirty="0" smtClean="0">
                <a:solidFill>
                  <a:srgbClr val="000000"/>
                </a:solidFill>
              </a:rPr>
              <a:t>синтетические</a:t>
            </a:r>
            <a:endParaRPr lang="ru-RU" altLang="ru-RU" b="0" dirty="0">
              <a:solidFill>
                <a:srgbClr val="000000"/>
              </a:solidFill>
            </a:endParaRPr>
          </a:p>
          <a:p>
            <a:pPr algn="r" eaLnBrk="1" hangingPunct="1">
              <a:lnSpc>
                <a:spcPct val="80000"/>
              </a:lnSpc>
            </a:pPr>
            <a:r>
              <a:rPr lang="ru-RU" altLang="ru-RU" b="0" dirty="0" err="1">
                <a:solidFill>
                  <a:srgbClr val="000000"/>
                </a:solidFill>
              </a:rPr>
              <a:t>взбросо</a:t>
            </a:r>
            <a:r>
              <a:rPr lang="ru-RU" altLang="ru-RU" b="0" dirty="0">
                <a:solidFill>
                  <a:srgbClr val="000000"/>
                </a:solidFill>
              </a:rPr>
              <a:t>-сдвиги;</a:t>
            </a:r>
          </a:p>
          <a:p>
            <a:pPr algn="r" eaLnBrk="1" hangingPunct="1">
              <a:lnSpc>
                <a:spcPct val="80000"/>
              </a:lnSpc>
            </a:pPr>
            <a:r>
              <a:rPr lang="ru-RU" altLang="ru-RU" b="0" dirty="0">
                <a:solidFill>
                  <a:srgbClr val="000000"/>
                </a:solidFill>
              </a:rPr>
              <a:t>– </a:t>
            </a:r>
            <a:r>
              <a:rPr lang="ru-RU" altLang="ru-RU" b="0" dirty="0" smtClean="0">
                <a:solidFill>
                  <a:srgbClr val="000000"/>
                </a:solidFill>
              </a:rPr>
              <a:t>дивергентные надвиги</a:t>
            </a:r>
            <a:endParaRPr lang="ru-RU" altLang="ru-RU" b="0" dirty="0">
              <a:solidFill>
                <a:srgbClr val="000000"/>
              </a:solidFill>
            </a:endParaRPr>
          </a:p>
        </p:txBody>
      </p:sp>
      <p:sp>
        <p:nvSpPr>
          <p:cNvPr id="772107" name="Text Box 11"/>
          <p:cNvSpPr txBox="1">
            <a:spLocks noChangeArrowheads="1"/>
          </p:cNvSpPr>
          <p:nvPr/>
        </p:nvSpPr>
        <p:spPr bwMode="auto">
          <a:xfrm>
            <a:off x="107950" y="2348880"/>
            <a:ext cx="4321175" cy="1179051"/>
          </a:xfrm>
          <a:prstGeom prst="rect">
            <a:avLst/>
          </a:prstGeom>
          <a:solidFill>
            <a:schemeClr val="tx1"/>
          </a:solidFill>
          <a:ln w="38100" cmpd="dbl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lIns="18000" tIns="10800" rIns="18000" bIns="10800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1800" dirty="0" smtClean="0">
                <a:solidFill>
                  <a:srgbClr val="000000"/>
                </a:solidFill>
              </a:rPr>
              <a:t>Сбросы </a:t>
            </a:r>
            <a:r>
              <a:rPr lang="ru-RU" altLang="ru-RU" sz="1800" dirty="0">
                <a:solidFill>
                  <a:srgbClr val="000000"/>
                </a:solidFill>
              </a:rPr>
              <a:t>в сдвиговых дуплексах растяжения </a:t>
            </a:r>
            <a:r>
              <a:rPr lang="ru-RU" altLang="ru-RU" sz="1800" dirty="0" err="1">
                <a:solidFill>
                  <a:srgbClr val="000000"/>
                </a:solidFill>
              </a:rPr>
              <a:t>выполаживаются</a:t>
            </a:r>
            <a:r>
              <a:rPr lang="ru-RU" altLang="ru-RU" sz="1800" dirty="0">
                <a:solidFill>
                  <a:srgbClr val="000000"/>
                </a:solidFill>
              </a:rPr>
              <a:t> </a:t>
            </a:r>
            <a:r>
              <a:rPr lang="ru-RU" altLang="ru-RU" sz="1800" dirty="0" smtClean="0">
                <a:solidFill>
                  <a:srgbClr val="000000"/>
                </a:solidFill>
              </a:rPr>
              <a:t>вниз, </a:t>
            </a:r>
            <a:r>
              <a:rPr lang="ru-RU" altLang="ru-RU" sz="1800" dirty="0">
                <a:solidFill>
                  <a:srgbClr val="000000"/>
                </a:solidFill>
              </a:rPr>
              <a:t>формируя </a:t>
            </a:r>
            <a:r>
              <a:rPr lang="ru-RU" altLang="ru-RU" sz="1800" dirty="0" smtClean="0">
                <a:solidFill>
                  <a:srgbClr val="000000"/>
                </a:solidFill>
              </a:rPr>
              <a:t>«</a:t>
            </a:r>
            <a:r>
              <a:rPr lang="ru-RU" altLang="ru-RU" sz="1800" i="1" dirty="0">
                <a:solidFill>
                  <a:srgbClr val="000000"/>
                </a:solidFill>
              </a:rPr>
              <a:t>нормальную, или </a:t>
            </a:r>
            <a:r>
              <a:rPr lang="ru-RU" altLang="ru-RU" sz="1800" i="1" dirty="0" smtClean="0">
                <a:solidFill>
                  <a:srgbClr val="000000"/>
                </a:solidFill>
              </a:rPr>
              <a:t>отрицательную </a:t>
            </a:r>
            <a:r>
              <a:rPr lang="ru-RU" altLang="ru-RU" sz="1800" i="1" dirty="0">
                <a:solidFill>
                  <a:srgbClr val="000000"/>
                </a:solidFill>
              </a:rPr>
              <a:t>структуру цветка</a:t>
            </a:r>
            <a:r>
              <a:rPr lang="ru-RU" altLang="ru-RU" sz="1800" dirty="0" smtClean="0">
                <a:solidFill>
                  <a:srgbClr val="000000"/>
                </a:solidFill>
              </a:rPr>
              <a:t>»</a:t>
            </a:r>
            <a:endParaRPr lang="en-US" altLang="ru-RU" sz="1800" dirty="0" smtClean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defRPr/>
            </a:pPr>
            <a:r>
              <a:rPr lang="en-US" altLang="ru-RU" sz="1800" dirty="0" smtClean="0">
                <a:solidFill>
                  <a:srgbClr val="000000"/>
                </a:solidFill>
              </a:rPr>
              <a:t>(</a:t>
            </a:r>
            <a:r>
              <a:rPr lang="en-US" alt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negative flower structure </a:t>
            </a:r>
            <a:r>
              <a:rPr lang="en-US" altLang="ru-RU" sz="1800" dirty="0" smtClean="0">
                <a:solidFill>
                  <a:srgbClr val="000000"/>
                </a:solidFill>
              </a:rPr>
              <a:t>)</a:t>
            </a:r>
            <a:r>
              <a:rPr lang="ru-RU" altLang="ru-RU" sz="1800" dirty="0" smtClean="0">
                <a:solidFill>
                  <a:srgbClr val="000000"/>
                </a:solidFill>
              </a:rPr>
              <a:t>!</a:t>
            </a:r>
            <a:endParaRPr lang="ru-RU" altLang="ru-RU" sz="1800" dirty="0">
              <a:solidFill>
                <a:srgbClr val="000000"/>
              </a:solidFill>
            </a:endParaRPr>
          </a:p>
        </p:txBody>
      </p:sp>
      <p:sp>
        <p:nvSpPr>
          <p:cNvPr id="772108" name="Text Box 12"/>
          <p:cNvSpPr txBox="1">
            <a:spLocks noChangeArrowheads="1"/>
          </p:cNvSpPr>
          <p:nvPr/>
        </p:nvSpPr>
        <p:spPr bwMode="auto">
          <a:xfrm>
            <a:off x="5076701" y="3036462"/>
            <a:ext cx="3887787" cy="1400650"/>
          </a:xfrm>
          <a:prstGeom prst="rect">
            <a:avLst/>
          </a:prstGeom>
          <a:solidFill>
            <a:schemeClr val="tx1"/>
          </a:solidFill>
          <a:ln w="38100" cmpd="dbl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lIns="18000" tIns="10800" rIns="18000" bIns="10800">
            <a:spAutoFit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1800" dirty="0" smtClean="0">
                <a:solidFill>
                  <a:srgbClr val="000000"/>
                </a:solidFill>
              </a:rPr>
              <a:t>Взбросы</a:t>
            </a:r>
            <a:r>
              <a:rPr lang="ru-RU" altLang="ru-RU" sz="1800" dirty="0">
                <a:solidFill>
                  <a:srgbClr val="000000"/>
                </a:solidFill>
              </a:rPr>
              <a:t>, переходящие в надвиги, </a:t>
            </a:r>
          </a:p>
          <a:p>
            <a:pPr algn="ctr" eaLnBrk="1" hangingPunct="1">
              <a:lnSpc>
                <a:spcPct val="80000"/>
              </a:lnSpc>
              <a:defRPr/>
            </a:pPr>
            <a:r>
              <a:rPr lang="ru-RU" altLang="ru-RU" sz="1800" dirty="0">
                <a:solidFill>
                  <a:srgbClr val="000000"/>
                </a:solidFill>
              </a:rPr>
              <a:t>в сдвиговых дуплексах сжатия </a:t>
            </a:r>
            <a:r>
              <a:rPr lang="ru-RU" altLang="ru-RU" sz="1800" dirty="0" err="1">
                <a:solidFill>
                  <a:srgbClr val="000000"/>
                </a:solidFill>
              </a:rPr>
              <a:t>выполаживаются</a:t>
            </a:r>
            <a:r>
              <a:rPr lang="ru-RU" altLang="ru-RU" sz="1800" dirty="0">
                <a:solidFill>
                  <a:srgbClr val="000000"/>
                </a:solidFill>
              </a:rPr>
              <a:t> </a:t>
            </a:r>
            <a:r>
              <a:rPr lang="ru-RU" altLang="ru-RU" sz="1800" dirty="0" smtClean="0">
                <a:solidFill>
                  <a:srgbClr val="000000"/>
                </a:solidFill>
              </a:rPr>
              <a:t>вверх, </a:t>
            </a:r>
            <a:r>
              <a:rPr lang="ru-RU" altLang="ru-RU" sz="1800" dirty="0">
                <a:solidFill>
                  <a:srgbClr val="000000"/>
                </a:solidFill>
              </a:rPr>
              <a:t>формируя </a:t>
            </a:r>
            <a:r>
              <a:rPr lang="ru-RU" altLang="ru-RU" sz="1800" dirty="0" smtClean="0">
                <a:solidFill>
                  <a:srgbClr val="000000"/>
                </a:solidFill>
              </a:rPr>
              <a:t>«</a:t>
            </a:r>
            <a:r>
              <a:rPr lang="ru-RU" altLang="ru-RU" sz="1800" i="1" dirty="0" smtClean="0">
                <a:solidFill>
                  <a:srgbClr val="000000"/>
                </a:solidFill>
              </a:rPr>
              <a:t>реверсивную, или положительную </a:t>
            </a:r>
            <a:r>
              <a:rPr lang="ru-RU" altLang="ru-RU" sz="1800" i="1" dirty="0">
                <a:solidFill>
                  <a:srgbClr val="000000"/>
                </a:solidFill>
              </a:rPr>
              <a:t>структуру цветка</a:t>
            </a:r>
            <a:r>
              <a:rPr lang="ru-RU" altLang="ru-RU" sz="1800" dirty="0" smtClean="0">
                <a:solidFill>
                  <a:srgbClr val="000000"/>
                </a:solidFill>
              </a:rPr>
              <a:t>»</a:t>
            </a:r>
            <a:endParaRPr lang="en-US" altLang="ru-RU" sz="1800" dirty="0" smtClean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  <a:defRPr/>
            </a:pPr>
            <a:r>
              <a:rPr lang="en-US" altLang="ru-RU" sz="1800" dirty="0" smtClean="0">
                <a:solidFill>
                  <a:srgbClr val="000000"/>
                </a:solidFill>
              </a:rPr>
              <a:t>(</a:t>
            </a:r>
            <a:r>
              <a:rPr lang="en-US" alt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positive</a:t>
            </a:r>
            <a:r>
              <a:rPr lang="en-US" sz="1800" dirty="0" smtClean="0"/>
              <a:t> </a:t>
            </a:r>
            <a:r>
              <a:rPr lang="en-US" alt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flower structure</a:t>
            </a:r>
            <a:r>
              <a:rPr lang="en-US" altLang="ru-RU" sz="1800" dirty="0" smtClean="0">
                <a:solidFill>
                  <a:srgbClr val="000000"/>
                </a:solidFill>
              </a:rPr>
              <a:t>)</a:t>
            </a:r>
            <a:r>
              <a:rPr lang="ru-RU" altLang="ru-RU" sz="1800" dirty="0" smtClean="0">
                <a:solidFill>
                  <a:srgbClr val="000000"/>
                </a:solidFill>
              </a:rPr>
              <a:t>!</a:t>
            </a:r>
            <a:endParaRPr lang="ru-RU" altLang="ru-RU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77894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9939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3213100"/>
            <a:ext cx="4799012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9940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334" y="4538607"/>
            <a:ext cx="4572732" cy="205169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1115616" y="908720"/>
            <a:ext cx="4128791" cy="880241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algn="r" eaLnBrk="1" hangingPunct="1">
              <a:lnSpc>
                <a:spcPct val="80000"/>
              </a:lnSpc>
            </a:pPr>
            <a:r>
              <a:rPr lang="ru-RU" altLang="ru-RU" sz="1600" dirty="0">
                <a:solidFill>
                  <a:srgbClr val="000000"/>
                </a:solidFill>
              </a:rPr>
              <a:t>Сдвиговый дуплекс растяжения. Ю. Урал. </a:t>
            </a:r>
            <a:endParaRPr lang="ru-RU" altLang="ru-RU" sz="1600" dirty="0" smtClean="0">
              <a:solidFill>
                <a:srgbClr val="000000"/>
              </a:solidFill>
            </a:endParaRPr>
          </a:p>
          <a:p>
            <a:pPr algn="r" eaLnBrk="1" hangingPunct="1">
              <a:lnSpc>
                <a:spcPct val="80000"/>
              </a:lnSpc>
            </a:pPr>
            <a:r>
              <a:rPr lang="ru-RU" altLang="ru-RU" sz="1600" dirty="0" smtClean="0">
                <a:solidFill>
                  <a:srgbClr val="000000"/>
                </a:solidFill>
              </a:rPr>
              <a:t>Генеральные сдвиги (</a:t>
            </a:r>
            <a:r>
              <a:rPr lang="en-US" altLang="ru-RU" sz="1600" dirty="0" smtClean="0">
                <a:solidFill>
                  <a:srgbClr val="000000"/>
                </a:solidFill>
              </a:rPr>
              <a:t>Y)</a:t>
            </a:r>
            <a:r>
              <a:rPr lang="ru-RU" altLang="ru-RU" sz="1600" dirty="0" smtClean="0">
                <a:solidFill>
                  <a:srgbClr val="000000"/>
                </a:solidFill>
              </a:rPr>
              <a:t>, кулисные отрывы</a:t>
            </a:r>
            <a:r>
              <a:rPr lang="en-US" altLang="ru-RU" sz="1600" dirty="0" smtClean="0">
                <a:solidFill>
                  <a:srgbClr val="000000"/>
                </a:solidFill>
              </a:rPr>
              <a:t> (T)</a:t>
            </a:r>
            <a:r>
              <a:rPr lang="ru-RU" altLang="ru-RU" sz="1600" dirty="0" smtClean="0">
                <a:solidFill>
                  <a:srgbClr val="000000"/>
                </a:solidFill>
              </a:rPr>
              <a:t>, выполненные кварц-</a:t>
            </a:r>
            <a:r>
              <a:rPr lang="ru-RU" altLang="ru-RU" sz="1600" dirty="0" err="1" smtClean="0">
                <a:solidFill>
                  <a:srgbClr val="000000"/>
                </a:solidFill>
              </a:rPr>
              <a:t>эпидотовым</a:t>
            </a:r>
            <a:r>
              <a:rPr lang="ru-RU" altLang="ru-RU" sz="1600" dirty="0" smtClean="0">
                <a:solidFill>
                  <a:srgbClr val="000000"/>
                </a:solidFill>
              </a:rPr>
              <a:t> агрегатом.</a:t>
            </a:r>
          </a:p>
          <a:p>
            <a:pPr algn="r" eaLnBrk="1" hangingPunct="1">
              <a:lnSpc>
                <a:spcPct val="80000"/>
              </a:lnSpc>
            </a:pPr>
            <a:r>
              <a:rPr lang="ru-RU" altLang="ru-RU" sz="1600" dirty="0">
                <a:solidFill>
                  <a:srgbClr val="000000"/>
                </a:solidFill>
              </a:rPr>
              <a:t>(Фото </a:t>
            </a:r>
            <a:r>
              <a:rPr lang="ru-RU" altLang="ru-RU" sz="1600" dirty="0" err="1">
                <a:solidFill>
                  <a:srgbClr val="000000"/>
                </a:solidFill>
              </a:rPr>
              <a:t>Арк.В</a:t>
            </a:r>
            <a:r>
              <a:rPr lang="ru-RU" altLang="ru-RU" sz="1600" dirty="0">
                <a:solidFill>
                  <a:srgbClr val="000000"/>
                </a:solidFill>
              </a:rPr>
              <a:t>. Тевелева).</a:t>
            </a:r>
          </a:p>
        </p:txBody>
      </p:sp>
      <p:sp>
        <p:nvSpPr>
          <p:cNvPr id="39943" name="Rectangle 5"/>
          <p:cNvSpPr>
            <a:spLocks noChangeArrowheads="1"/>
          </p:cNvSpPr>
          <p:nvPr/>
        </p:nvSpPr>
        <p:spPr bwMode="auto">
          <a:xfrm>
            <a:off x="6897735" y="6071930"/>
            <a:ext cx="2099147" cy="683264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1600" dirty="0" smtClean="0">
                <a:solidFill>
                  <a:srgbClr val="000000"/>
                </a:solidFill>
              </a:rPr>
              <a:t>Зеркало скольжения генерального </a:t>
            </a:r>
            <a:r>
              <a:rPr lang="ru-RU" altLang="ru-RU" sz="1600" dirty="0" err="1" smtClean="0">
                <a:solidFill>
                  <a:srgbClr val="000000"/>
                </a:solidFill>
              </a:rPr>
              <a:t>взбросо</a:t>
            </a:r>
            <a:r>
              <a:rPr lang="ru-RU" altLang="ru-RU" sz="1600" dirty="0" smtClean="0">
                <a:solidFill>
                  <a:srgbClr val="000000"/>
                </a:solidFill>
              </a:rPr>
              <a:t>-сдвига </a:t>
            </a:r>
            <a:r>
              <a:rPr lang="ru-RU" altLang="ru-RU" sz="1600" dirty="0">
                <a:solidFill>
                  <a:srgbClr val="000000"/>
                </a:solidFill>
              </a:rPr>
              <a:t>дуплекса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19981" y="2871468"/>
            <a:ext cx="4105026" cy="683264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algn="r" eaLnBrk="1" hangingPunct="1">
              <a:lnSpc>
                <a:spcPct val="80000"/>
              </a:lnSpc>
            </a:pPr>
            <a:r>
              <a:rPr lang="ru-RU" altLang="ru-RU" sz="1600" dirty="0">
                <a:solidFill>
                  <a:srgbClr val="000000"/>
                </a:solidFill>
              </a:rPr>
              <a:t>Сдвиговый дуплекс растяжения. Ю. Урал. </a:t>
            </a:r>
            <a:endParaRPr lang="ru-RU" altLang="ru-RU" sz="1600" dirty="0" smtClean="0">
              <a:solidFill>
                <a:srgbClr val="000000"/>
              </a:solidFill>
            </a:endParaRPr>
          </a:p>
          <a:p>
            <a:pPr algn="r" eaLnBrk="1" hangingPunct="1">
              <a:lnSpc>
                <a:spcPct val="80000"/>
              </a:lnSpc>
            </a:pPr>
            <a:r>
              <a:rPr lang="ru-RU" altLang="ru-RU" sz="1600" dirty="0" smtClean="0">
                <a:solidFill>
                  <a:srgbClr val="000000"/>
                </a:solidFill>
              </a:rPr>
              <a:t>Генеральные сдвиги</a:t>
            </a:r>
            <a:r>
              <a:rPr lang="en-US" altLang="ru-RU" sz="1600" dirty="0" smtClean="0">
                <a:solidFill>
                  <a:srgbClr val="000000"/>
                </a:solidFill>
              </a:rPr>
              <a:t> (Y)</a:t>
            </a:r>
            <a:r>
              <a:rPr lang="ru-RU" altLang="ru-RU" sz="1600" dirty="0" smtClean="0">
                <a:solidFill>
                  <a:srgbClr val="000000"/>
                </a:solidFill>
              </a:rPr>
              <a:t>, кулисные отрывы</a:t>
            </a:r>
            <a:r>
              <a:rPr lang="en-US" altLang="ru-RU" sz="1600" dirty="0" smtClean="0">
                <a:solidFill>
                  <a:srgbClr val="000000"/>
                </a:solidFill>
              </a:rPr>
              <a:t> (T)</a:t>
            </a:r>
            <a:r>
              <a:rPr lang="ru-RU" altLang="ru-RU" sz="1600" dirty="0" smtClean="0">
                <a:solidFill>
                  <a:srgbClr val="000000"/>
                </a:solidFill>
              </a:rPr>
              <a:t>, </a:t>
            </a:r>
            <a:r>
              <a:rPr lang="ru-RU" altLang="ru-RU" sz="1600" dirty="0">
                <a:solidFill>
                  <a:srgbClr val="000000"/>
                </a:solidFill>
              </a:rPr>
              <a:t>выполненные кварц-</a:t>
            </a:r>
            <a:r>
              <a:rPr lang="ru-RU" altLang="ru-RU" sz="1600" dirty="0" err="1">
                <a:solidFill>
                  <a:srgbClr val="000000"/>
                </a:solidFill>
              </a:rPr>
              <a:t>эпидотовым</a:t>
            </a:r>
            <a:r>
              <a:rPr lang="ru-RU" altLang="ru-RU" sz="1600" dirty="0">
                <a:solidFill>
                  <a:srgbClr val="000000"/>
                </a:solidFill>
              </a:rPr>
              <a:t> агрегатом</a:t>
            </a:r>
            <a:r>
              <a:rPr lang="ru-RU" altLang="ru-RU" sz="1600" dirty="0" smtClean="0">
                <a:solidFill>
                  <a:srgbClr val="000000"/>
                </a:solidFill>
              </a:rPr>
              <a:t>.</a:t>
            </a:r>
            <a:endParaRPr lang="ru-RU" altLang="ru-RU" sz="1600" dirty="0">
              <a:solidFill>
                <a:srgbClr val="000000"/>
              </a:solidFill>
            </a:endParaRPr>
          </a:p>
        </p:txBody>
      </p:sp>
      <p:sp>
        <p:nvSpPr>
          <p:cNvPr id="9" name="Rectangle 16"/>
          <p:cNvSpPr txBox="1">
            <a:spLocks noChangeArrowheads="1"/>
          </p:cNvSpPr>
          <p:nvPr/>
        </p:nvSpPr>
        <p:spPr bwMode="auto">
          <a:xfrm>
            <a:off x="3779913" y="0"/>
            <a:ext cx="5364088" cy="8366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5"/>
              </a:buBlip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5"/>
              </a:buBlip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5"/>
              </a:buBlip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lnSpc>
                <a:spcPct val="80000"/>
              </a:lnSpc>
              <a:defRPr/>
            </a:pPr>
            <a:r>
              <a:rPr lang="ru-RU" altLang="ru-RU" sz="24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Структурные парагенезы </a:t>
            </a:r>
            <a:br>
              <a:rPr lang="ru-RU" altLang="ru-RU" sz="24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</a:br>
            <a:r>
              <a:rPr lang="ru-RU" altLang="ru-RU" sz="24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зон транстенсии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2"/>
          <p:cNvSpPr txBox="1">
            <a:spLocks noChangeArrowheads="1"/>
          </p:cNvSpPr>
          <p:nvPr/>
        </p:nvSpPr>
        <p:spPr bwMode="auto">
          <a:xfrm>
            <a:off x="1925393" y="434610"/>
            <a:ext cx="6262055" cy="124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lnSpc>
                <a:spcPct val="85000"/>
              </a:lnSpc>
              <a:spcBef>
                <a:spcPct val="50000"/>
              </a:spcBef>
            </a:pPr>
            <a:r>
              <a:rPr lang="ru-RU" altLang="ru-RU" b="0" dirty="0">
                <a:solidFill>
                  <a:srgbClr val="000000"/>
                </a:solidFill>
              </a:rPr>
              <a:t>Термин "</a:t>
            </a:r>
            <a:r>
              <a:rPr lang="ru-RU" altLang="ru-RU" i="1" dirty="0">
                <a:solidFill>
                  <a:srgbClr val="000000"/>
                </a:solidFill>
              </a:rPr>
              <a:t>структуры </a:t>
            </a:r>
            <a:r>
              <a:rPr lang="ru-RU" altLang="ru-RU" i="1" dirty="0" err="1">
                <a:solidFill>
                  <a:srgbClr val="000000"/>
                </a:solidFill>
              </a:rPr>
              <a:t>присдвигового</a:t>
            </a:r>
            <a:r>
              <a:rPr lang="ru-RU" altLang="ru-RU" i="1" dirty="0">
                <a:solidFill>
                  <a:srgbClr val="000000"/>
                </a:solidFill>
              </a:rPr>
              <a:t> растяжения</a:t>
            </a:r>
            <a:r>
              <a:rPr lang="ru-RU" altLang="ru-RU" b="0" dirty="0">
                <a:solidFill>
                  <a:srgbClr val="000000"/>
                </a:solidFill>
              </a:rPr>
              <a:t>" обычно ассоциируется с поверхностными впадинами, которые </a:t>
            </a:r>
            <a:r>
              <a:rPr lang="ru-RU" altLang="ru-RU" b="0" dirty="0" err="1">
                <a:solidFill>
                  <a:srgbClr val="000000"/>
                </a:solidFill>
              </a:rPr>
              <a:t>Бёрчфилом</a:t>
            </a:r>
            <a:r>
              <a:rPr lang="ru-RU" altLang="ru-RU" b="0" dirty="0">
                <a:solidFill>
                  <a:srgbClr val="000000"/>
                </a:solidFill>
              </a:rPr>
              <a:t> и Стюартом были названы </a:t>
            </a:r>
          </a:p>
          <a:p>
            <a:pPr algn="just" eaLnBrk="1" hangingPunct="1">
              <a:lnSpc>
                <a:spcPct val="85000"/>
              </a:lnSpc>
            </a:pPr>
            <a:r>
              <a:rPr lang="ru-RU" altLang="ru-RU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pull-apart</a:t>
            </a:r>
            <a:r>
              <a:rPr lang="ru-RU" altLang="ru-RU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basins</a:t>
            </a:r>
            <a:r>
              <a:rPr lang="ru-RU" altLang="ru-RU" b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0" dirty="0">
                <a:solidFill>
                  <a:srgbClr val="000000"/>
                </a:solidFill>
              </a:rPr>
              <a:t>[</a:t>
            </a:r>
            <a:r>
              <a:rPr lang="en-US" altLang="ru-RU" b="0" i="1" dirty="0" err="1">
                <a:solidFill>
                  <a:srgbClr val="000000"/>
                </a:solidFill>
              </a:rPr>
              <a:t>Burchfiel</a:t>
            </a:r>
            <a:r>
              <a:rPr lang="ru-RU" altLang="ru-RU" b="0" i="1" dirty="0">
                <a:solidFill>
                  <a:srgbClr val="000000"/>
                </a:solidFill>
              </a:rPr>
              <a:t>, </a:t>
            </a:r>
            <a:r>
              <a:rPr lang="en-US" altLang="ru-RU" b="0" i="1" dirty="0">
                <a:solidFill>
                  <a:srgbClr val="000000"/>
                </a:solidFill>
              </a:rPr>
              <a:t>Stewart</a:t>
            </a:r>
            <a:r>
              <a:rPr lang="ru-RU" altLang="ru-RU" b="0" i="1" dirty="0">
                <a:solidFill>
                  <a:srgbClr val="000000"/>
                </a:solidFill>
              </a:rPr>
              <a:t>,</a:t>
            </a:r>
            <a:r>
              <a:rPr lang="ru-RU" altLang="ru-RU" dirty="0">
                <a:solidFill>
                  <a:srgbClr val="000000"/>
                </a:solidFill>
              </a:rPr>
              <a:t> </a:t>
            </a:r>
            <a:r>
              <a:rPr lang="ru-RU" altLang="ru-RU" b="0" dirty="0">
                <a:solidFill>
                  <a:srgbClr val="000000"/>
                </a:solidFill>
              </a:rPr>
              <a:t>1966].</a:t>
            </a:r>
            <a:r>
              <a:rPr lang="ru-RU" altLang="ru-RU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65955" name="Rectangle 3"/>
          <p:cNvSpPr>
            <a:spLocks noGrp="1" noChangeArrowheads="1"/>
          </p:cNvSpPr>
          <p:nvPr>
            <p:ph type="title"/>
          </p:nvPr>
        </p:nvSpPr>
        <p:spPr>
          <a:xfrm>
            <a:off x="3995936" y="18827"/>
            <a:ext cx="5148064" cy="387798"/>
          </a:xfrm>
          <a:extLst/>
        </p:spPr>
        <p:txBody>
          <a:bodyPr wrap="square">
            <a:spAutoFit/>
          </a:bodyPr>
          <a:lstStyle/>
          <a:p>
            <a:pPr algn="r" eaLnBrk="1" hangingPunct="1">
              <a:lnSpc>
                <a:spcPct val="80000"/>
              </a:lnSpc>
              <a:defRPr/>
            </a:pPr>
            <a:r>
              <a:rPr lang="ru-RU" alt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Структуры </a:t>
            </a:r>
            <a:r>
              <a:rPr lang="ru-RU" altLang="ru-RU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присдвигового</a:t>
            </a:r>
            <a:r>
              <a:rPr lang="ru-RU" alt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 растяжения</a:t>
            </a:r>
          </a:p>
        </p:txBody>
      </p:sp>
      <p:pic>
        <p:nvPicPr>
          <p:cNvPr id="1029" name="Picture 4" descr="B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" y="44450"/>
            <a:ext cx="1746250" cy="2305050"/>
          </a:xfr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030" name="Text Box 5"/>
          <p:cNvSpPr txBox="1">
            <a:spLocks noChangeArrowheads="1"/>
          </p:cNvSpPr>
          <p:nvPr/>
        </p:nvSpPr>
        <p:spPr bwMode="auto">
          <a:xfrm>
            <a:off x="1042988" y="2276475"/>
            <a:ext cx="1441450" cy="271463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54000" tIns="46800" rIns="54000" bIns="46800"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1400" i="1">
                <a:solidFill>
                  <a:srgbClr val="000000"/>
                </a:solidFill>
              </a:rPr>
              <a:t>Б. Кларк Бёрчфил</a:t>
            </a:r>
          </a:p>
        </p:txBody>
      </p:sp>
      <p:pic>
        <p:nvPicPr>
          <p:cNvPr id="1031" name="Picture 6" descr="эволюция пулл-апартов Mann et oll, 1983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" y="2708275"/>
            <a:ext cx="2376488" cy="4076700"/>
          </a:xfr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032" name="Rectangle 7"/>
          <p:cNvSpPr>
            <a:spLocks noChangeArrowheads="1"/>
          </p:cNvSpPr>
          <p:nvPr/>
        </p:nvSpPr>
        <p:spPr bwMode="auto">
          <a:xfrm>
            <a:off x="2195513" y="6240463"/>
            <a:ext cx="2232025" cy="492125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54000" rIns="54000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sz="1600">
                <a:solidFill>
                  <a:srgbClr val="000000"/>
                </a:solidFill>
              </a:rPr>
              <a:t>Эволюция пулл-апартов</a:t>
            </a:r>
            <a:br>
              <a:rPr lang="ru-RU" altLang="ru-RU" sz="1600">
                <a:solidFill>
                  <a:srgbClr val="000000"/>
                </a:solidFill>
              </a:rPr>
            </a:br>
            <a:r>
              <a:rPr lang="ru-RU" altLang="ru-RU" sz="1600">
                <a:solidFill>
                  <a:srgbClr val="000000"/>
                </a:solidFill>
              </a:rPr>
              <a:t> [по Манну, 1983]</a:t>
            </a:r>
          </a:p>
        </p:txBody>
      </p:sp>
      <p:pic>
        <p:nvPicPr>
          <p:cNvPr id="1033" name="Picture 8" descr="Пол Манн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>
            <a:lum bright="-2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64388" y="2060575"/>
            <a:ext cx="1887537" cy="2519363"/>
          </a:xfrm>
          <a:noFill/>
          <a:ln w="12700" cap="flat" algn="ctr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034" name="Text Box 9"/>
          <p:cNvSpPr txBox="1">
            <a:spLocks noChangeArrowheads="1"/>
          </p:cNvSpPr>
          <p:nvPr/>
        </p:nvSpPr>
        <p:spPr bwMode="auto">
          <a:xfrm>
            <a:off x="7596188" y="4452938"/>
            <a:ext cx="863600" cy="271462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54000" tIns="46800" rIns="54000" bIns="46800"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1400" i="1">
                <a:solidFill>
                  <a:srgbClr val="000000"/>
                </a:solidFill>
              </a:rPr>
              <a:t>Пол Манн</a:t>
            </a:r>
          </a:p>
        </p:txBody>
      </p:sp>
      <p:grpSp>
        <p:nvGrpSpPr>
          <p:cNvPr id="1035" name="Group 23"/>
          <p:cNvGrpSpPr>
            <a:grpSpLocks/>
          </p:cNvGrpSpPr>
          <p:nvPr/>
        </p:nvGrpSpPr>
        <p:grpSpPr bwMode="auto">
          <a:xfrm>
            <a:off x="2987675" y="1916113"/>
            <a:ext cx="3455988" cy="4103687"/>
            <a:chOff x="2336" y="1253"/>
            <a:chExt cx="2177" cy="2585"/>
          </a:xfrm>
        </p:grpSpPr>
        <p:graphicFrame>
          <p:nvGraphicFramePr>
            <p:cNvPr id="1026" name="Object 11"/>
            <p:cNvGraphicFramePr>
              <a:graphicFrameLocks noChangeAspect="1"/>
            </p:cNvGraphicFramePr>
            <p:nvPr/>
          </p:nvGraphicFramePr>
          <p:xfrm>
            <a:off x="2336" y="1253"/>
            <a:ext cx="2177" cy="25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6" name="Рисунок" r:id="rId7" imgW="2296076" imgH="2343897" progId="">
                    <p:embed/>
                  </p:oleObj>
                </mc:Choice>
                <mc:Fallback>
                  <p:oleObj name="Рисунок" r:id="rId7" imgW="2296076" imgH="2343897" progId="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36" y="1253"/>
                          <a:ext cx="2177" cy="2585"/>
                        </a:xfrm>
                        <a:prstGeom prst="rect">
                          <a:avLst/>
                        </a:prstGeom>
                        <a:noFill/>
                        <a:ln w="19050" cap="sq">
                          <a:solidFill>
                            <a:srgbClr val="000000"/>
                          </a:solidFill>
                          <a:miter lim="800000"/>
                          <a:headEnd type="none" w="sm" len="sm"/>
                          <a:tailEnd type="none" w="sm" len="sm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7" name="Oval 12"/>
            <p:cNvSpPr>
              <a:spLocks noChangeArrowheads="1"/>
            </p:cNvSpPr>
            <p:nvPr/>
          </p:nvSpPr>
          <p:spPr bwMode="auto">
            <a:xfrm>
              <a:off x="3893" y="1406"/>
              <a:ext cx="167" cy="19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algn="ctr" eaLnBrk="1" hangingPunct="1"/>
              <a:endParaRPr lang="ru-RU" altLang="ru-RU"/>
            </a:p>
          </p:txBody>
        </p:sp>
        <p:sp>
          <p:nvSpPr>
            <p:cNvPr id="1038" name="Oval 13"/>
            <p:cNvSpPr>
              <a:spLocks noChangeArrowheads="1"/>
            </p:cNvSpPr>
            <p:nvPr/>
          </p:nvSpPr>
          <p:spPr bwMode="auto">
            <a:xfrm>
              <a:off x="4157" y="1406"/>
              <a:ext cx="168" cy="19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algn="ctr" eaLnBrk="1" hangingPunct="1"/>
              <a:endParaRPr lang="ru-RU" altLang="ru-RU"/>
            </a:p>
          </p:txBody>
        </p:sp>
        <p:sp>
          <p:nvSpPr>
            <p:cNvPr id="1039" name="Oval 14"/>
            <p:cNvSpPr>
              <a:spLocks noChangeArrowheads="1"/>
            </p:cNvSpPr>
            <p:nvPr/>
          </p:nvSpPr>
          <p:spPr bwMode="auto">
            <a:xfrm>
              <a:off x="3735" y="1876"/>
              <a:ext cx="237" cy="26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algn="ctr" eaLnBrk="1" hangingPunct="1"/>
              <a:endParaRPr lang="ru-RU" altLang="ru-RU"/>
            </a:p>
          </p:txBody>
        </p:sp>
        <p:sp>
          <p:nvSpPr>
            <p:cNvPr id="1040" name="Oval 15"/>
            <p:cNvSpPr>
              <a:spLocks noChangeArrowheads="1"/>
            </p:cNvSpPr>
            <p:nvPr/>
          </p:nvSpPr>
          <p:spPr bwMode="auto">
            <a:xfrm>
              <a:off x="4104" y="1800"/>
              <a:ext cx="264" cy="29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algn="ctr" eaLnBrk="1" hangingPunct="1"/>
              <a:endParaRPr lang="ru-RU" altLang="ru-RU"/>
            </a:p>
          </p:txBody>
        </p:sp>
        <p:sp>
          <p:nvSpPr>
            <p:cNvPr id="1041" name="Oval 16"/>
            <p:cNvSpPr>
              <a:spLocks noChangeArrowheads="1"/>
            </p:cNvSpPr>
            <p:nvPr/>
          </p:nvSpPr>
          <p:spPr bwMode="auto">
            <a:xfrm>
              <a:off x="3735" y="2495"/>
              <a:ext cx="111" cy="13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algn="ctr" eaLnBrk="1" hangingPunct="1"/>
              <a:endParaRPr lang="ru-RU" altLang="ru-RU"/>
            </a:p>
          </p:txBody>
        </p:sp>
        <p:sp>
          <p:nvSpPr>
            <p:cNvPr id="1042" name="Oval 17"/>
            <p:cNvSpPr>
              <a:spLocks noChangeArrowheads="1"/>
            </p:cNvSpPr>
            <p:nvPr/>
          </p:nvSpPr>
          <p:spPr bwMode="auto">
            <a:xfrm>
              <a:off x="3867" y="2440"/>
              <a:ext cx="111" cy="13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algn="ctr" eaLnBrk="1" hangingPunct="1"/>
              <a:endParaRPr lang="ru-RU" altLang="ru-RU"/>
            </a:p>
          </p:txBody>
        </p:sp>
        <p:sp>
          <p:nvSpPr>
            <p:cNvPr id="1043" name="Oval 18"/>
            <p:cNvSpPr>
              <a:spLocks noChangeArrowheads="1"/>
            </p:cNvSpPr>
            <p:nvPr/>
          </p:nvSpPr>
          <p:spPr bwMode="auto">
            <a:xfrm>
              <a:off x="3860" y="3623"/>
              <a:ext cx="112" cy="13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algn="ctr" eaLnBrk="1" hangingPunct="1"/>
              <a:endParaRPr lang="ru-RU" altLang="ru-RU"/>
            </a:p>
          </p:txBody>
        </p:sp>
        <p:sp>
          <p:nvSpPr>
            <p:cNvPr id="1044" name="Oval 19"/>
            <p:cNvSpPr>
              <a:spLocks noChangeArrowheads="1"/>
            </p:cNvSpPr>
            <p:nvPr/>
          </p:nvSpPr>
          <p:spPr bwMode="auto">
            <a:xfrm>
              <a:off x="4078" y="3474"/>
              <a:ext cx="112" cy="13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algn="ctr" eaLnBrk="1" hangingPunct="1"/>
              <a:endParaRPr lang="ru-RU" altLang="ru-RU"/>
            </a:p>
          </p:txBody>
        </p:sp>
        <p:sp>
          <p:nvSpPr>
            <p:cNvPr id="1045" name="Oval 20"/>
            <p:cNvSpPr>
              <a:spLocks noChangeArrowheads="1"/>
            </p:cNvSpPr>
            <p:nvPr/>
          </p:nvSpPr>
          <p:spPr bwMode="auto">
            <a:xfrm>
              <a:off x="4124" y="3216"/>
              <a:ext cx="112" cy="13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algn="ctr" eaLnBrk="1" hangingPunct="1"/>
              <a:endParaRPr lang="ru-RU" altLang="ru-RU"/>
            </a:p>
          </p:txBody>
        </p:sp>
        <p:sp>
          <p:nvSpPr>
            <p:cNvPr id="1046" name="Oval 21"/>
            <p:cNvSpPr>
              <a:spLocks noChangeArrowheads="1"/>
            </p:cNvSpPr>
            <p:nvPr/>
          </p:nvSpPr>
          <p:spPr bwMode="auto">
            <a:xfrm>
              <a:off x="3729" y="2997"/>
              <a:ext cx="111" cy="13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/>
            <a:p>
              <a:pPr algn="ctr" eaLnBrk="1" hangingPunct="1"/>
              <a:endParaRPr lang="ru-RU" altLang="ru-RU"/>
            </a:p>
          </p:txBody>
        </p:sp>
      </p:grpSp>
      <p:sp>
        <p:nvSpPr>
          <p:cNvPr id="1036" name="Rectangle 22"/>
          <p:cNvSpPr>
            <a:spLocks noChangeArrowheads="1"/>
          </p:cNvSpPr>
          <p:nvPr/>
        </p:nvSpPr>
        <p:spPr bwMode="auto">
          <a:xfrm>
            <a:off x="6226175" y="5715000"/>
            <a:ext cx="2809875" cy="880241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sz="1600" dirty="0">
                <a:solidFill>
                  <a:srgbClr val="000000"/>
                </a:solidFill>
              </a:rPr>
              <a:t>Схемы </a:t>
            </a:r>
            <a:r>
              <a:rPr lang="ru-RU" altLang="ru-RU" sz="1600" dirty="0" smtClean="0">
                <a:solidFill>
                  <a:srgbClr val="000000"/>
                </a:solidFill>
              </a:rPr>
              <a:t>образования</a:t>
            </a:r>
            <a:r>
              <a:rPr lang="en-US" altLang="ru-RU" sz="1600" dirty="0" smtClean="0">
                <a:solidFill>
                  <a:srgbClr val="000000"/>
                </a:solidFill>
              </a:rPr>
              <a:t> </a:t>
            </a:r>
            <a:r>
              <a:rPr lang="ru-RU" altLang="ru-RU" sz="1600" dirty="0" smtClean="0">
                <a:solidFill>
                  <a:srgbClr val="000000"/>
                </a:solidFill>
              </a:rPr>
              <a:t>попутных</a:t>
            </a:r>
            <a:r>
              <a:rPr lang="en-US" altLang="ru-RU" sz="1600" dirty="0" smtClean="0">
                <a:solidFill>
                  <a:srgbClr val="000000"/>
                </a:solidFill>
              </a:rPr>
              <a:t> </a:t>
            </a:r>
            <a:r>
              <a:rPr lang="ru-RU" altLang="ru-RU" sz="1600" dirty="0" smtClean="0">
                <a:solidFill>
                  <a:srgbClr val="000000"/>
                </a:solidFill>
              </a:rPr>
              <a:t>разломных </a:t>
            </a:r>
            <a:r>
              <a:rPr lang="ru-RU" altLang="ru-RU" sz="1600" dirty="0">
                <a:solidFill>
                  <a:srgbClr val="000000"/>
                </a:solidFill>
              </a:rPr>
              <a:t>изгибов, инициирующих формирование </a:t>
            </a:r>
            <a:br>
              <a:rPr lang="ru-RU" altLang="ru-RU" sz="1600" dirty="0">
                <a:solidFill>
                  <a:srgbClr val="000000"/>
                </a:solidFill>
              </a:rPr>
            </a:br>
            <a:r>
              <a:rPr lang="ru-RU" altLang="ru-RU" sz="1600" dirty="0" err="1">
                <a:solidFill>
                  <a:srgbClr val="000000"/>
                </a:solidFill>
              </a:rPr>
              <a:t>пулл-апартов</a:t>
            </a:r>
            <a:r>
              <a:rPr lang="ru-RU" altLang="ru-RU" sz="1600" dirty="0">
                <a:solidFill>
                  <a:srgbClr val="000000"/>
                </a:solidFill>
              </a:rPr>
              <a:t> [по Манну, 1983]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8045">
            <a:off x="1412875" y="2876681"/>
            <a:ext cx="503291" cy="148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8045" flipH="1" flipV="1">
            <a:off x="620786" y="3452745"/>
            <a:ext cx="503291" cy="148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8045">
            <a:off x="1412876" y="3596761"/>
            <a:ext cx="503291" cy="148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8045" flipH="1" flipV="1">
            <a:off x="620787" y="4172825"/>
            <a:ext cx="503291" cy="148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3940">
            <a:off x="1556891" y="4329205"/>
            <a:ext cx="503291" cy="148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3613" flipH="1" flipV="1">
            <a:off x="548779" y="4964913"/>
            <a:ext cx="503291" cy="148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4231">
            <a:off x="1482110" y="5064637"/>
            <a:ext cx="503291" cy="148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3613" flipH="1" flipV="1">
            <a:off x="473998" y="5630707"/>
            <a:ext cx="503291" cy="148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017" y="5928733"/>
            <a:ext cx="503291" cy="148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257976" y="6453336"/>
            <a:ext cx="503291" cy="148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 contrast="10000"/>
          </a:blip>
          <a:stretch>
            <a:fillRect/>
          </a:stretch>
        </p:blipFill>
        <p:spPr>
          <a:xfrm>
            <a:off x="107504" y="404812"/>
            <a:ext cx="8145978" cy="5832499"/>
          </a:xfrm>
          <a:prstGeom prst="rect">
            <a:avLst/>
          </a:prstGeom>
        </p:spPr>
      </p:pic>
      <p:sp>
        <p:nvSpPr>
          <p:cNvPr id="1036" name="Rectangle 22"/>
          <p:cNvSpPr>
            <a:spLocks noChangeArrowheads="1"/>
          </p:cNvSpPr>
          <p:nvPr/>
        </p:nvSpPr>
        <p:spPr bwMode="auto">
          <a:xfrm>
            <a:off x="6156177" y="5877272"/>
            <a:ext cx="2955796" cy="683264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sz="1600" dirty="0" smtClean="0">
                <a:solidFill>
                  <a:srgbClr val="000000"/>
                </a:solidFill>
              </a:rPr>
              <a:t>Складка </a:t>
            </a:r>
            <a:r>
              <a:rPr lang="ru-RU" altLang="ru-RU" sz="1600" dirty="0" err="1" smtClean="0">
                <a:solidFill>
                  <a:srgbClr val="000000"/>
                </a:solidFill>
              </a:rPr>
              <a:t>присдвигового</a:t>
            </a:r>
            <a:r>
              <a:rPr lang="ru-RU" altLang="ru-RU" sz="1600" dirty="0" smtClean="0">
                <a:solidFill>
                  <a:srgbClr val="000000"/>
                </a:solidFill>
              </a:rPr>
              <a:t> происхождения – </a:t>
            </a:r>
            <a:r>
              <a:rPr lang="ru-RU" altLang="ru-RU" sz="1600" dirty="0" err="1" smtClean="0">
                <a:solidFill>
                  <a:srgbClr val="000000"/>
                </a:solidFill>
              </a:rPr>
              <a:t>пулл-апарт</a:t>
            </a:r>
            <a:r>
              <a:rPr lang="ru-RU" altLang="ru-RU" sz="1600" dirty="0" smtClean="0">
                <a:solidFill>
                  <a:srgbClr val="000000"/>
                </a:solidFill>
              </a:rPr>
              <a:t>. Пермь, Западное </a:t>
            </a:r>
            <a:r>
              <a:rPr lang="ru-RU" altLang="ru-RU" sz="1600" dirty="0" err="1" smtClean="0">
                <a:solidFill>
                  <a:srgbClr val="000000"/>
                </a:solidFill>
              </a:rPr>
              <a:t>Прибалхашье</a:t>
            </a:r>
            <a:endParaRPr lang="ru-RU" altLang="ru-RU" sz="1600" dirty="0">
              <a:solidFill>
                <a:srgbClr val="000000"/>
              </a:solidFill>
            </a:endParaRPr>
          </a:p>
        </p:txBody>
      </p:sp>
      <p:sp>
        <p:nvSpPr>
          <p:cNvPr id="6" name="Стрелка вправо 5"/>
          <p:cNvSpPr/>
          <p:nvPr/>
        </p:nvSpPr>
        <p:spPr bwMode="auto">
          <a:xfrm rot="9248816">
            <a:off x="4010489" y="1386761"/>
            <a:ext cx="936104" cy="281599"/>
          </a:xfrm>
          <a:custGeom>
            <a:avLst/>
            <a:gdLst>
              <a:gd name="connsiteX0" fmla="*/ 0 w 1080120"/>
              <a:gd name="connsiteY0" fmla="*/ 126014 h 504056"/>
              <a:gd name="connsiteX1" fmla="*/ 828092 w 1080120"/>
              <a:gd name="connsiteY1" fmla="*/ 126014 h 504056"/>
              <a:gd name="connsiteX2" fmla="*/ 828092 w 1080120"/>
              <a:gd name="connsiteY2" fmla="*/ 0 h 504056"/>
              <a:gd name="connsiteX3" fmla="*/ 1080120 w 1080120"/>
              <a:gd name="connsiteY3" fmla="*/ 252028 h 504056"/>
              <a:gd name="connsiteX4" fmla="*/ 828092 w 1080120"/>
              <a:gd name="connsiteY4" fmla="*/ 504056 h 504056"/>
              <a:gd name="connsiteX5" fmla="*/ 828092 w 1080120"/>
              <a:gd name="connsiteY5" fmla="*/ 378042 h 504056"/>
              <a:gd name="connsiteX6" fmla="*/ 0 w 1080120"/>
              <a:gd name="connsiteY6" fmla="*/ 378042 h 504056"/>
              <a:gd name="connsiteX7" fmla="*/ 0 w 1080120"/>
              <a:gd name="connsiteY7" fmla="*/ 126014 h 504056"/>
              <a:gd name="connsiteX0" fmla="*/ 0 w 1080120"/>
              <a:gd name="connsiteY0" fmla="*/ 0 h 378042"/>
              <a:gd name="connsiteX1" fmla="*/ 828092 w 1080120"/>
              <a:gd name="connsiteY1" fmla="*/ 0 h 378042"/>
              <a:gd name="connsiteX2" fmla="*/ 1080120 w 1080120"/>
              <a:gd name="connsiteY2" fmla="*/ 126014 h 378042"/>
              <a:gd name="connsiteX3" fmla="*/ 828092 w 1080120"/>
              <a:gd name="connsiteY3" fmla="*/ 378042 h 378042"/>
              <a:gd name="connsiteX4" fmla="*/ 828092 w 1080120"/>
              <a:gd name="connsiteY4" fmla="*/ 252028 h 378042"/>
              <a:gd name="connsiteX5" fmla="*/ 0 w 1080120"/>
              <a:gd name="connsiteY5" fmla="*/ 252028 h 378042"/>
              <a:gd name="connsiteX6" fmla="*/ 0 w 1080120"/>
              <a:gd name="connsiteY6" fmla="*/ 0 h 378042"/>
              <a:gd name="connsiteX0" fmla="*/ 0 w 1167553"/>
              <a:gd name="connsiteY0" fmla="*/ 0 h 378042"/>
              <a:gd name="connsiteX1" fmla="*/ 828092 w 1167553"/>
              <a:gd name="connsiteY1" fmla="*/ 0 h 378042"/>
              <a:gd name="connsiteX2" fmla="*/ 1167553 w 1167553"/>
              <a:gd name="connsiteY2" fmla="*/ 13080 h 378042"/>
              <a:gd name="connsiteX3" fmla="*/ 828092 w 1167553"/>
              <a:gd name="connsiteY3" fmla="*/ 378042 h 378042"/>
              <a:gd name="connsiteX4" fmla="*/ 828092 w 1167553"/>
              <a:gd name="connsiteY4" fmla="*/ 252028 h 378042"/>
              <a:gd name="connsiteX5" fmla="*/ 0 w 1167553"/>
              <a:gd name="connsiteY5" fmla="*/ 252028 h 378042"/>
              <a:gd name="connsiteX6" fmla="*/ 0 w 1167553"/>
              <a:gd name="connsiteY6" fmla="*/ 0 h 378042"/>
              <a:gd name="connsiteX0" fmla="*/ 0 w 1167553"/>
              <a:gd name="connsiteY0" fmla="*/ 0 h 378042"/>
              <a:gd name="connsiteX1" fmla="*/ 828092 w 1167553"/>
              <a:gd name="connsiteY1" fmla="*/ 0 h 378042"/>
              <a:gd name="connsiteX2" fmla="*/ 1167553 w 1167553"/>
              <a:gd name="connsiteY2" fmla="*/ 13080 h 378042"/>
              <a:gd name="connsiteX3" fmla="*/ 828092 w 1167553"/>
              <a:gd name="connsiteY3" fmla="*/ 378042 h 378042"/>
              <a:gd name="connsiteX4" fmla="*/ 828092 w 1167553"/>
              <a:gd name="connsiteY4" fmla="*/ 252028 h 378042"/>
              <a:gd name="connsiteX5" fmla="*/ 0 w 1167553"/>
              <a:gd name="connsiteY5" fmla="*/ 252028 h 378042"/>
              <a:gd name="connsiteX6" fmla="*/ 0 w 1167553"/>
              <a:gd name="connsiteY6" fmla="*/ 0 h 378042"/>
              <a:gd name="connsiteX0" fmla="*/ 0 w 1167553"/>
              <a:gd name="connsiteY0" fmla="*/ 0 h 378042"/>
              <a:gd name="connsiteX1" fmla="*/ 828092 w 1167553"/>
              <a:gd name="connsiteY1" fmla="*/ 0 h 378042"/>
              <a:gd name="connsiteX2" fmla="*/ 1167553 w 1167553"/>
              <a:gd name="connsiteY2" fmla="*/ 13080 h 378042"/>
              <a:gd name="connsiteX3" fmla="*/ 828092 w 1167553"/>
              <a:gd name="connsiteY3" fmla="*/ 378042 h 378042"/>
              <a:gd name="connsiteX4" fmla="*/ 716518 w 1167553"/>
              <a:gd name="connsiteY4" fmla="*/ 255671 h 378042"/>
              <a:gd name="connsiteX5" fmla="*/ 0 w 1167553"/>
              <a:gd name="connsiteY5" fmla="*/ 252028 h 378042"/>
              <a:gd name="connsiteX6" fmla="*/ 0 w 1167553"/>
              <a:gd name="connsiteY6" fmla="*/ 0 h 378042"/>
              <a:gd name="connsiteX0" fmla="*/ 0 w 1167553"/>
              <a:gd name="connsiteY0" fmla="*/ 0 h 443617"/>
              <a:gd name="connsiteX1" fmla="*/ 828092 w 1167553"/>
              <a:gd name="connsiteY1" fmla="*/ 0 h 443617"/>
              <a:gd name="connsiteX2" fmla="*/ 1167553 w 1167553"/>
              <a:gd name="connsiteY2" fmla="*/ 13080 h 443617"/>
              <a:gd name="connsiteX3" fmla="*/ 627914 w 1167553"/>
              <a:gd name="connsiteY3" fmla="*/ 443617 h 443617"/>
              <a:gd name="connsiteX4" fmla="*/ 716518 w 1167553"/>
              <a:gd name="connsiteY4" fmla="*/ 255671 h 443617"/>
              <a:gd name="connsiteX5" fmla="*/ 0 w 1167553"/>
              <a:gd name="connsiteY5" fmla="*/ 252028 h 443617"/>
              <a:gd name="connsiteX6" fmla="*/ 0 w 1167553"/>
              <a:gd name="connsiteY6" fmla="*/ 0 h 443617"/>
              <a:gd name="connsiteX0" fmla="*/ 0 w 1167553"/>
              <a:gd name="connsiteY0" fmla="*/ 0 h 443617"/>
              <a:gd name="connsiteX1" fmla="*/ 828092 w 1167553"/>
              <a:gd name="connsiteY1" fmla="*/ 0 h 443617"/>
              <a:gd name="connsiteX2" fmla="*/ 1167553 w 1167553"/>
              <a:gd name="connsiteY2" fmla="*/ 13080 h 443617"/>
              <a:gd name="connsiteX3" fmla="*/ 627914 w 1167553"/>
              <a:gd name="connsiteY3" fmla="*/ 443617 h 443617"/>
              <a:gd name="connsiteX4" fmla="*/ 719799 w 1167553"/>
              <a:gd name="connsiteY4" fmla="*/ 182810 h 443617"/>
              <a:gd name="connsiteX5" fmla="*/ 0 w 1167553"/>
              <a:gd name="connsiteY5" fmla="*/ 252028 h 443617"/>
              <a:gd name="connsiteX6" fmla="*/ 0 w 1167553"/>
              <a:gd name="connsiteY6" fmla="*/ 0 h 443617"/>
              <a:gd name="connsiteX0" fmla="*/ 0 w 1167553"/>
              <a:gd name="connsiteY0" fmla="*/ 0 h 443617"/>
              <a:gd name="connsiteX1" fmla="*/ 828092 w 1167553"/>
              <a:gd name="connsiteY1" fmla="*/ 0 h 443617"/>
              <a:gd name="connsiteX2" fmla="*/ 1167553 w 1167553"/>
              <a:gd name="connsiteY2" fmla="*/ 13080 h 443617"/>
              <a:gd name="connsiteX3" fmla="*/ 627914 w 1167553"/>
              <a:gd name="connsiteY3" fmla="*/ 443617 h 443617"/>
              <a:gd name="connsiteX4" fmla="*/ 719799 w 1167553"/>
              <a:gd name="connsiteY4" fmla="*/ 182810 h 443617"/>
              <a:gd name="connsiteX5" fmla="*/ 3282 w 1167553"/>
              <a:gd name="connsiteY5" fmla="*/ 179167 h 443617"/>
              <a:gd name="connsiteX6" fmla="*/ 0 w 1167553"/>
              <a:gd name="connsiteY6" fmla="*/ 0 h 443617"/>
              <a:gd name="connsiteX0" fmla="*/ 0 w 1167553"/>
              <a:gd name="connsiteY0" fmla="*/ 0 h 443617"/>
              <a:gd name="connsiteX1" fmla="*/ 828092 w 1167553"/>
              <a:gd name="connsiteY1" fmla="*/ 0 h 443617"/>
              <a:gd name="connsiteX2" fmla="*/ 1167553 w 1167553"/>
              <a:gd name="connsiteY2" fmla="*/ 13080 h 443617"/>
              <a:gd name="connsiteX3" fmla="*/ 627914 w 1167553"/>
              <a:gd name="connsiteY3" fmla="*/ 443617 h 443617"/>
              <a:gd name="connsiteX4" fmla="*/ 719799 w 1167553"/>
              <a:gd name="connsiteY4" fmla="*/ 182810 h 443617"/>
              <a:gd name="connsiteX5" fmla="*/ 9845 w 1167553"/>
              <a:gd name="connsiteY5" fmla="*/ 193739 h 443617"/>
              <a:gd name="connsiteX6" fmla="*/ 0 w 1167553"/>
              <a:gd name="connsiteY6" fmla="*/ 0 h 443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7553" h="443617">
                <a:moveTo>
                  <a:pt x="0" y="0"/>
                </a:moveTo>
                <a:lnTo>
                  <a:pt x="828092" y="0"/>
                </a:lnTo>
                <a:lnTo>
                  <a:pt x="1167553" y="13080"/>
                </a:lnTo>
                <a:lnTo>
                  <a:pt x="627914" y="443617"/>
                </a:lnTo>
                <a:lnTo>
                  <a:pt x="719799" y="182810"/>
                </a:lnTo>
                <a:lnTo>
                  <a:pt x="9845" y="193739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38" name="Стрелка вправо 5"/>
          <p:cNvSpPr/>
          <p:nvPr/>
        </p:nvSpPr>
        <p:spPr bwMode="auto">
          <a:xfrm rot="9248816" flipH="1" flipV="1">
            <a:off x="1922258" y="4915153"/>
            <a:ext cx="936104" cy="281599"/>
          </a:xfrm>
          <a:custGeom>
            <a:avLst/>
            <a:gdLst>
              <a:gd name="connsiteX0" fmla="*/ 0 w 1080120"/>
              <a:gd name="connsiteY0" fmla="*/ 126014 h 504056"/>
              <a:gd name="connsiteX1" fmla="*/ 828092 w 1080120"/>
              <a:gd name="connsiteY1" fmla="*/ 126014 h 504056"/>
              <a:gd name="connsiteX2" fmla="*/ 828092 w 1080120"/>
              <a:gd name="connsiteY2" fmla="*/ 0 h 504056"/>
              <a:gd name="connsiteX3" fmla="*/ 1080120 w 1080120"/>
              <a:gd name="connsiteY3" fmla="*/ 252028 h 504056"/>
              <a:gd name="connsiteX4" fmla="*/ 828092 w 1080120"/>
              <a:gd name="connsiteY4" fmla="*/ 504056 h 504056"/>
              <a:gd name="connsiteX5" fmla="*/ 828092 w 1080120"/>
              <a:gd name="connsiteY5" fmla="*/ 378042 h 504056"/>
              <a:gd name="connsiteX6" fmla="*/ 0 w 1080120"/>
              <a:gd name="connsiteY6" fmla="*/ 378042 h 504056"/>
              <a:gd name="connsiteX7" fmla="*/ 0 w 1080120"/>
              <a:gd name="connsiteY7" fmla="*/ 126014 h 504056"/>
              <a:gd name="connsiteX0" fmla="*/ 0 w 1080120"/>
              <a:gd name="connsiteY0" fmla="*/ 0 h 378042"/>
              <a:gd name="connsiteX1" fmla="*/ 828092 w 1080120"/>
              <a:gd name="connsiteY1" fmla="*/ 0 h 378042"/>
              <a:gd name="connsiteX2" fmla="*/ 1080120 w 1080120"/>
              <a:gd name="connsiteY2" fmla="*/ 126014 h 378042"/>
              <a:gd name="connsiteX3" fmla="*/ 828092 w 1080120"/>
              <a:gd name="connsiteY3" fmla="*/ 378042 h 378042"/>
              <a:gd name="connsiteX4" fmla="*/ 828092 w 1080120"/>
              <a:gd name="connsiteY4" fmla="*/ 252028 h 378042"/>
              <a:gd name="connsiteX5" fmla="*/ 0 w 1080120"/>
              <a:gd name="connsiteY5" fmla="*/ 252028 h 378042"/>
              <a:gd name="connsiteX6" fmla="*/ 0 w 1080120"/>
              <a:gd name="connsiteY6" fmla="*/ 0 h 378042"/>
              <a:gd name="connsiteX0" fmla="*/ 0 w 1167553"/>
              <a:gd name="connsiteY0" fmla="*/ 0 h 378042"/>
              <a:gd name="connsiteX1" fmla="*/ 828092 w 1167553"/>
              <a:gd name="connsiteY1" fmla="*/ 0 h 378042"/>
              <a:gd name="connsiteX2" fmla="*/ 1167553 w 1167553"/>
              <a:gd name="connsiteY2" fmla="*/ 13080 h 378042"/>
              <a:gd name="connsiteX3" fmla="*/ 828092 w 1167553"/>
              <a:gd name="connsiteY3" fmla="*/ 378042 h 378042"/>
              <a:gd name="connsiteX4" fmla="*/ 828092 w 1167553"/>
              <a:gd name="connsiteY4" fmla="*/ 252028 h 378042"/>
              <a:gd name="connsiteX5" fmla="*/ 0 w 1167553"/>
              <a:gd name="connsiteY5" fmla="*/ 252028 h 378042"/>
              <a:gd name="connsiteX6" fmla="*/ 0 w 1167553"/>
              <a:gd name="connsiteY6" fmla="*/ 0 h 378042"/>
              <a:gd name="connsiteX0" fmla="*/ 0 w 1167553"/>
              <a:gd name="connsiteY0" fmla="*/ 0 h 378042"/>
              <a:gd name="connsiteX1" fmla="*/ 828092 w 1167553"/>
              <a:gd name="connsiteY1" fmla="*/ 0 h 378042"/>
              <a:gd name="connsiteX2" fmla="*/ 1167553 w 1167553"/>
              <a:gd name="connsiteY2" fmla="*/ 13080 h 378042"/>
              <a:gd name="connsiteX3" fmla="*/ 828092 w 1167553"/>
              <a:gd name="connsiteY3" fmla="*/ 378042 h 378042"/>
              <a:gd name="connsiteX4" fmla="*/ 828092 w 1167553"/>
              <a:gd name="connsiteY4" fmla="*/ 252028 h 378042"/>
              <a:gd name="connsiteX5" fmla="*/ 0 w 1167553"/>
              <a:gd name="connsiteY5" fmla="*/ 252028 h 378042"/>
              <a:gd name="connsiteX6" fmla="*/ 0 w 1167553"/>
              <a:gd name="connsiteY6" fmla="*/ 0 h 378042"/>
              <a:gd name="connsiteX0" fmla="*/ 0 w 1167553"/>
              <a:gd name="connsiteY0" fmla="*/ 0 h 378042"/>
              <a:gd name="connsiteX1" fmla="*/ 828092 w 1167553"/>
              <a:gd name="connsiteY1" fmla="*/ 0 h 378042"/>
              <a:gd name="connsiteX2" fmla="*/ 1167553 w 1167553"/>
              <a:gd name="connsiteY2" fmla="*/ 13080 h 378042"/>
              <a:gd name="connsiteX3" fmla="*/ 828092 w 1167553"/>
              <a:gd name="connsiteY3" fmla="*/ 378042 h 378042"/>
              <a:gd name="connsiteX4" fmla="*/ 716518 w 1167553"/>
              <a:gd name="connsiteY4" fmla="*/ 255671 h 378042"/>
              <a:gd name="connsiteX5" fmla="*/ 0 w 1167553"/>
              <a:gd name="connsiteY5" fmla="*/ 252028 h 378042"/>
              <a:gd name="connsiteX6" fmla="*/ 0 w 1167553"/>
              <a:gd name="connsiteY6" fmla="*/ 0 h 378042"/>
              <a:gd name="connsiteX0" fmla="*/ 0 w 1167553"/>
              <a:gd name="connsiteY0" fmla="*/ 0 h 443617"/>
              <a:gd name="connsiteX1" fmla="*/ 828092 w 1167553"/>
              <a:gd name="connsiteY1" fmla="*/ 0 h 443617"/>
              <a:gd name="connsiteX2" fmla="*/ 1167553 w 1167553"/>
              <a:gd name="connsiteY2" fmla="*/ 13080 h 443617"/>
              <a:gd name="connsiteX3" fmla="*/ 627914 w 1167553"/>
              <a:gd name="connsiteY3" fmla="*/ 443617 h 443617"/>
              <a:gd name="connsiteX4" fmla="*/ 716518 w 1167553"/>
              <a:gd name="connsiteY4" fmla="*/ 255671 h 443617"/>
              <a:gd name="connsiteX5" fmla="*/ 0 w 1167553"/>
              <a:gd name="connsiteY5" fmla="*/ 252028 h 443617"/>
              <a:gd name="connsiteX6" fmla="*/ 0 w 1167553"/>
              <a:gd name="connsiteY6" fmla="*/ 0 h 443617"/>
              <a:gd name="connsiteX0" fmla="*/ 0 w 1167553"/>
              <a:gd name="connsiteY0" fmla="*/ 0 h 443617"/>
              <a:gd name="connsiteX1" fmla="*/ 828092 w 1167553"/>
              <a:gd name="connsiteY1" fmla="*/ 0 h 443617"/>
              <a:gd name="connsiteX2" fmla="*/ 1167553 w 1167553"/>
              <a:gd name="connsiteY2" fmla="*/ 13080 h 443617"/>
              <a:gd name="connsiteX3" fmla="*/ 627914 w 1167553"/>
              <a:gd name="connsiteY3" fmla="*/ 443617 h 443617"/>
              <a:gd name="connsiteX4" fmla="*/ 719799 w 1167553"/>
              <a:gd name="connsiteY4" fmla="*/ 182810 h 443617"/>
              <a:gd name="connsiteX5" fmla="*/ 0 w 1167553"/>
              <a:gd name="connsiteY5" fmla="*/ 252028 h 443617"/>
              <a:gd name="connsiteX6" fmla="*/ 0 w 1167553"/>
              <a:gd name="connsiteY6" fmla="*/ 0 h 443617"/>
              <a:gd name="connsiteX0" fmla="*/ 0 w 1167553"/>
              <a:gd name="connsiteY0" fmla="*/ 0 h 443617"/>
              <a:gd name="connsiteX1" fmla="*/ 828092 w 1167553"/>
              <a:gd name="connsiteY1" fmla="*/ 0 h 443617"/>
              <a:gd name="connsiteX2" fmla="*/ 1167553 w 1167553"/>
              <a:gd name="connsiteY2" fmla="*/ 13080 h 443617"/>
              <a:gd name="connsiteX3" fmla="*/ 627914 w 1167553"/>
              <a:gd name="connsiteY3" fmla="*/ 443617 h 443617"/>
              <a:gd name="connsiteX4" fmla="*/ 719799 w 1167553"/>
              <a:gd name="connsiteY4" fmla="*/ 182810 h 443617"/>
              <a:gd name="connsiteX5" fmla="*/ 3282 w 1167553"/>
              <a:gd name="connsiteY5" fmla="*/ 179167 h 443617"/>
              <a:gd name="connsiteX6" fmla="*/ 0 w 1167553"/>
              <a:gd name="connsiteY6" fmla="*/ 0 h 443617"/>
              <a:gd name="connsiteX0" fmla="*/ 0 w 1167553"/>
              <a:gd name="connsiteY0" fmla="*/ 0 h 443617"/>
              <a:gd name="connsiteX1" fmla="*/ 828092 w 1167553"/>
              <a:gd name="connsiteY1" fmla="*/ 0 h 443617"/>
              <a:gd name="connsiteX2" fmla="*/ 1167553 w 1167553"/>
              <a:gd name="connsiteY2" fmla="*/ 13080 h 443617"/>
              <a:gd name="connsiteX3" fmla="*/ 627914 w 1167553"/>
              <a:gd name="connsiteY3" fmla="*/ 443617 h 443617"/>
              <a:gd name="connsiteX4" fmla="*/ 719799 w 1167553"/>
              <a:gd name="connsiteY4" fmla="*/ 182810 h 443617"/>
              <a:gd name="connsiteX5" fmla="*/ 9845 w 1167553"/>
              <a:gd name="connsiteY5" fmla="*/ 193739 h 443617"/>
              <a:gd name="connsiteX6" fmla="*/ 0 w 1167553"/>
              <a:gd name="connsiteY6" fmla="*/ 0 h 443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67553" h="443617">
                <a:moveTo>
                  <a:pt x="0" y="0"/>
                </a:moveTo>
                <a:lnTo>
                  <a:pt x="828092" y="0"/>
                </a:lnTo>
                <a:lnTo>
                  <a:pt x="1167553" y="13080"/>
                </a:lnTo>
                <a:lnTo>
                  <a:pt x="627914" y="443617"/>
                </a:lnTo>
                <a:lnTo>
                  <a:pt x="719799" y="182810"/>
                </a:lnTo>
                <a:lnTo>
                  <a:pt x="9845" y="193739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021000" y="4076719"/>
            <a:ext cx="3926401" cy="1477328"/>
          </a:xfrm>
          <a:prstGeom prst="rect">
            <a:avLst/>
          </a:prstGeom>
          <a:solidFill>
            <a:schemeClr val="tx1">
              <a:lumMod val="95000"/>
            </a:schemeClr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C00000"/>
                </a:solidFill>
              </a:rPr>
              <a:t>В </a:t>
            </a:r>
            <a:r>
              <a:rPr lang="ru-RU" sz="1800" dirty="0" err="1" smtClean="0">
                <a:solidFill>
                  <a:srgbClr val="C00000"/>
                </a:solidFill>
              </a:rPr>
              <a:t>Прибалхашье</a:t>
            </a:r>
            <a:r>
              <a:rPr lang="ru-RU" sz="1800" dirty="0" smtClean="0">
                <a:solidFill>
                  <a:srgbClr val="C00000"/>
                </a:solidFill>
              </a:rPr>
              <a:t> </a:t>
            </a:r>
            <a:r>
              <a:rPr lang="ru-RU" sz="1800" dirty="0" err="1" smtClean="0">
                <a:solidFill>
                  <a:srgbClr val="C00000"/>
                </a:solidFill>
              </a:rPr>
              <a:t>картируются</a:t>
            </a:r>
            <a:r>
              <a:rPr lang="ru-RU" sz="1800" dirty="0" smtClean="0">
                <a:solidFill>
                  <a:srgbClr val="C00000"/>
                </a:solidFill>
              </a:rPr>
              <a:t> многочисленные правые сдвиги северо-северо-западного простирания. </a:t>
            </a:r>
          </a:p>
          <a:p>
            <a:pPr algn="ctr"/>
            <a:r>
              <a:rPr lang="ru-RU" sz="1800" dirty="0" smtClean="0">
                <a:solidFill>
                  <a:srgbClr val="C00000"/>
                </a:solidFill>
              </a:rPr>
              <a:t>Может ли эта складка входить с ними в единый парагенез?</a:t>
            </a:r>
            <a:endParaRPr lang="ru-RU" sz="1800" dirty="0">
              <a:solidFill>
                <a:srgbClr val="C00000"/>
              </a:solidFill>
            </a:endParaRPr>
          </a:p>
        </p:txBody>
      </p:sp>
      <p:sp>
        <p:nvSpPr>
          <p:cNvPr id="41" name="Rectangle 3"/>
          <p:cNvSpPr>
            <a:spLocks noGrp="1" noChangeArrowheads="1"/>
          </p:cNvSpPr>
          <p:nvPr>
            <p:ph type="title"/>
          </p:nvPr>
        </p:nvSpPr>
        <p:spPr>
          <a:xfrm>
            <a:off x="3995936" y="18827"/>
            <a:ext cx="5148064" cy="387798"/>
          </a:xfrm>
          <a:extLst/>
        </p:spPr>
        <p:txBody>
          <a:bodyPr wrap="square">
            <a:spAutoFit/>
          </a:bodyPr>
          <a:lstStyle/>
          <a:p>
            <a:pPr algn="r" eaLnBrk="1" hangingPunct="1">
              <a:lnSpc>
                <a:spcPct val="80000"/>
              </a:lnSpc>
              <a:defRPr/>
            </a:pPr>
            <a:r>
              <a:rPr lang="ru-RU" alt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Структуры </a:t>
            </a:r>
            <a:r>
              <a:rPr lang="ru-RU" altLang="ru-RU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присдвигового</a:t>
            </a:r>
            <a:r>
              <a:rPr lang="ru-RU" altLang="ru-RU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 растяжения</a:t>
            </a:r>
          </a:p>
        </p:txBody>
      </p:sp>
    </p:spTree>
    <p:extLst>
      <p:ext uri="{BB962C8B-B14F-4D97-AF65-F5344CB8AC3E}">
        <p14:creationId xmlns:p14="http://schemas.microsoft.com/office/powerpoint/2010/main" val="376117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8" grpId="0" animBg="1"/>
      <p:bldP spid="3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14"/>
          <p:cNvGrpSpPr>
            <a:grpSpLocks/>
          </p:cNvGrpSpPr>
          <p:nvPr/>
        </p:nvGrpSpPr>
        <p:grpSpPr bwMode="auto">
          <a:xfrm>
            <a:off x="106363" y="115888"/>
            <a:ext cx="5041900" cy="6481762"/>
            <a:chOff x="22" y="28"/>
            <a:chExt cx="2717" cy="3447"/>
          </a:xfrm>
        </p:grpSpPr>
        <p:pic>
          <p:nvPicPr>
            <p:cNvPr id="40968" name="Picture 4" descr="PalmTreeStr"/>
            <p:cNvPicPr>
              <a:picLocks noChangeAspect="1" noChangeArrowheads="1"/>
            </p:cNvPicPr>
            <p:nvPr/>
          </p:nvPicPr>
          <p:blipFill>
            <a:blip r:embed="rId3" cstate="print">
              <a:lum bright="-30000"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" y="28"/>
              <a:ext cx="2717" cy="3447"/>
            </a:xfrm>
            <a:prstGeom prst="rect">
              <a:avLst/>
            </a:prstGeom>
            <a:noFill/>
            <a:ln w="19050">
              <a:solidFill>
                <a:srgbClr val="333333"/>
              </a:solidFill>
              <a:miter lim="800000"/>
              <a:headEnd/>
              <a:tailEnd/>
            </a:ln>
          </p:spPr>
        </p:pic>
        <p:sp>
          <p:nvSpPr>
            <p:cNvPr id="40969" name="Rectangle 9"/>
            <p:cNvSpPr>
              <a:spLocks noChangeArrowheads="1"/>
            </p:cNvSpPr>
            <p:nvPr/>
          </p:nvSpPr>
          <p:spPr bwMode="auto">
            <a:xfrm>
              <a:off x="930" y="1253"/>
              <a:ext cx="1769" cy="204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ru-RU" altLang="ru-RU"/>
            </a:p>
          </p:txBody>
        </p:sp>
        <p:pic>
          <p:nvPicPr>
            <p:cNvPr id="40970" name="Picture 10" descr="PalmTreeStr"/>
            <p:cNvPicPr>
              <a:picLocks noChangeAspect="1" noChangeArrowheads="1"/>
            </p:cNvPicPr>
            <p:nvPr/>
          </p:nvPicPr>
          <p:blipFill>
            <a:blip r:embed="rId4" cstate="print">
              <a:lum bright="-30000" contras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" y="1344"/>
              <a:ext cx="1446" cy="952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sp>
          <p:nvSpPr>
            <p:cNvPr id="40971" name="Oval 11"/>
            <p:cNvSpPr>
              <a:spLocks noChangeArrowheads="1"/>
            </p:cNvSpPr>
            <p:nvPr/>
          </p:nvSpPr>
          <p:spPr bwMode="auto">
            <a:xfrm>
              <a:off x="975" y="890"/>
              <a:ext cx="227" cy="22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ru-RU" altLang="ru-RU"/>
            </a:p>
          </p:txBody>
        </p:sp>
        <p:sp>
          <p:nvSpPr>
            <p:cNvPr id="40972" name="Oval 12"/>
            <p:cNvSpPr>
              <a:spLocks noChangeArrowheads="1"/>
            </p:cNvSpPr>
            <p:nvPr/>
          </p:nvSpPr>
          <p:spPr bwMode="auto">
            <a:xfrm>
              <a:off x="2336" y="845"/>
              <a:ext cx="227" cy="22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ru-RU" altLang="ru-RU"/>
            </a:p>
          </p:txBody>
        </p:sp>
        <p:sp>
          <p:nvSpPr>
            <p:cNvPr id="40973" name="Oval 13"/>
            <p:cNvSpPr>
              <a:spLocks noChangeArrowheads="1"/>
            </p:cNvSpPr>
            <p:nvPr/>
          </p:nvSpPr>
          <p:spPr bwMode="auto">
            <a:xfrm>
              <a:off x="2245" y="1888"/>
              <a:ext cx="227" cy="22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ru-RU" altLang="ru-RU"/>
            </a:p>
          </p:txBody>
        </p:sp>
      </p:grpSp>
      <p:pic>
        <p:nvPicPr>
          <p:cNvPr id="40963" name="Picture 17" descr="Артур Сильвестр"/>
          <p:cNvPicPr>
            <a:picLocks noChangeAspect="1" noChangeArrowheads="1"/>
          </p:cNvPicPr>
          <p:nvPr/>
        </p:nvPicPr>
        <p:blipFill>
          <a:blip r:embed="rId5" cstate="print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221163"/>
            <a:ext cx="2132012" cy="2200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0964" name="Text Box 7"/>
          <p:cNvSpPr txBox="1">
            <a:spLocks noChangeArrowheads="1"/>
          </p:cNvSpPr>
          <p:nvPr/>
        </p:nvSpPr>
        <p:spPr bwMode="auto">
          <a:xfrm>
            <a:off x="4787900" y="6092825"/>
            <a:ext cx="1584325" cy="271463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1400" i="1">
                <a:solidFill>
                  <a:srgbClr val="000000"/>
                </a:solidFill>
              </a:rPr>
              <a:t>Артур Силвестер</a:t>
            </a: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4427538" y="1628775"/>
            <a:ext cx="2376487" cy="687388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sz="1600">
                <a:solidFill>
                  <a:srgbClr val="000000"/>
                </a:solidFill>
              </a:rPr>
              <a:t>Структуры дивергентных сдвиговых зон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>
                <a:solidFill>
                  <a:srgbClr val="000000"/>
                </a:solidFill>
              </a:rPr>
              <a:t>(по </a:t>
            </a:r>
            <a:r>
              <a:rPr lang="en-US" altLang="ru-RU" sz="1600">
                <a:solidFill>
                  <a:srgbClr val="000000"/>
                </a:solidFill>
              </a:rPr>
              <a:t>Sylvester</a:t>
            </a:r>
            <a:r>
              <a:rPr lang="ru-RU" altLang="ru-RU" sz="1600">
                <a:solidFill>
                  <a:srgbClr val="000000"/>
                </a:solidFill>
              </a:rPr>
              <a:t>, 1986)</a:t>
            </a:r>
            <a:r>
              <a:rPr lang="en-US" altLang="ru-RU" sz="16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0966" name="Text Box 15"/>
          <p:cNvSpPr txBox="1">
            <a:spLocks noChangeArrowheads="1"/>
          </p:cNvSpPr>
          <p:nvPr/>
        </p:nvSpPr>
        <p:spPr bwMode="auto">
          <a:xfrm>
            <a:off x="5292725" y="3613446"/>
            <a:ext cx="3851275" cy="198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ru-RU" altLang="ru-RU" b="0" dirty="0">
                <a:solidFill>
                  <a:srgbClr val="000000"/>
                </a:solidFill>
              </a:rPr>
              <a:t>При транспрессии отдельные пластины выдавливаются вверх из сдвиговой зоны и формируются дивергентные серии надвигов – </a:t>
            </a:r>
            <a:r>
              <a:rPr lang="ru-RU" altLang="ru-RU" b="0" dirty="0" smtClean="0">
                <a:solidFill>
                  <a:srgbClr val="000000"/>
                </a:solidFill>
              </a:rPr>
              <a:t>"положительная цветочная</a:t>
            </a:r>
            <a:r>
              <a:rPr lang="ru-RU" altLang="ru-RU" b="0" dirty="0">
                <a:solidFill>
                  <a:srgbClr val="000000"/>
                </a:solidFill>
              </a:rPr>
              <a:t>", или "пальмовая" структура.</a:t>
            </a:r>
          </a:p>
        </p:txBody>
      </p:sp>
      <p:sp>
        <p:nvSpPr>
          <p:cNvPr id="758800" name="Rectangle 16"/>
          <p:cNvSpPr>
            <a:spLocks noGrp="1" noChangeArrowheads="1"/>
          </p:cNvSpPr>
          <p:nvPr>
            <p:ph type="title"/>
          </p:nvPr>
        </p:nvSpPr>
        <p:spPr>
          <a:xfrm>
            <a:off x="5292725" y="0"/>
            <a:ext cx="3851275" cy="836613"/>
          </a:xfrm>
          <a:extLst/>
        </p:spPr>
        <p:txBody>
          <a:bodyPr/>
          <a:lstStyle/>
          <a:p>
            <a:pPr algn="r" eaLnBrk="1" hangingPunct="1">
              <a:lnSpc>
                <a:spcPct val="80000"/>
              </a:lnSpc>
              <a:defRPr/>
            </a:pPr>
            <a:r>
              <a:rPr lang="ru-RU" altLang="ru-RU" sz="24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Структурные парагенезы </a:t>
            </a:r>
            <a:br>
              <a:rPr lang="ru-RU" altLang="ru-RU" sz="24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</a:br>
            <a:r>
              <a:rPr lang="ru-RU" altLang="ru-RU" sz="24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зон </a:t>
            </a:r>
            <a:r>
              <a:rPr lang="ru-RU" altLang="ru-RU" sz="2400" b="1" i="1" u="sng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транспрессии</a:t>
            </a:r>
            <a:endParaRPr lang="ru-RU" altLang="ru-RU" sz="2400" b="1" i="1" u="sng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9" name="Rectangle 10"/>
          <p:cNvSpPr>
            <a:spLocks noChangeArrowheads="1"/>
          </p:cNvSpPr>
          <p:nvPr/>
        </p:nvSpPr>
        <p:spPr bwMode="auto">
          <a:xfrm>
            <a:off x="4499992" y="36994"/>
            <a:ext cx="4601146" cy="2259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>
              <a:lnSpc>
                <a:spcPct val="80000"/>
              </a:lnSpc>
            </a:pPr>
            <a:r>
              <a:rPr lang="ru-RU" altLang="ru-RU" b="0" dirty="0" smtClean="0">
                <a:solidFill>
                  <a:srgbClr val="000000"/>
                </a:solidFill>
                <a:latin typeface="Arial Black" pitchFamily="34" charset="0"/>
              </a:rPr>
              <a:t>Структурные парагенезы </a:t>
            </a:r>
            <a:r>
              <a:rPr lang="ru-RU" altLang="ru-RU" b="0" dirty="0" err="1" smtClean="0">
                <a:solidFill>
                  <a:srgbClr val="000000"/>
                </a:solidFill>
                <a:latin typeface="Arial Black" pitchFamily="34" charset="0"/>
              </a:rPr>
              <a:t>Уйской</a:t>
            </a:r>
            <a:r>
              <a:rPr lang="ru-RU" altLang="ru-RU" b="0" dirty="0" smtClean="0">
                <a:solidFill>
                  <a:srgbClr val="000000"/>
                </a:solidFill>
                <a:latin typeface="Arial Black" pitchFamily="34" charset="0"/>
              </a:rPr>
              <a:t> шовной зоны</a:t>
            </a:r>
            <a:r>
              <a:rPr lang="ru-RU" altLang="ru-RU" b="0" dirty="0" smtClean="0">
                <a:solidFill>
                  <a:srgbClr val="000000"/>
                </a:solidFill>
              </a:rPr>
              <a:t>: </a:t>
            </a:r>
            <a:endParaRPr lang="ru-RU" altLang="ru-RU" b="0" dirty="0">
              <a:solidFill>
                <a:srgbClr val="000000"/>
              </a:solidFill>
            </a:endParaRPr>
          </a:p>
          <a:p>
            <a:pPr algn="r" eaLnBrk="1" hangingPunct="1">
              <a:lnSpc>
                <a:spcPct val="80000"/>
              </a:lnSpc>
            </a:pPr>
            <a:r>
              <a:rPr lang="ru-RU" altLang="ru-RU" b="0" dirty="0">
                <a:solidFill>
                  <a:srgbClr val="000000"/>
                </a:solidFill>
              </a:rPr>
              <a:t>– </a:t>
            </a:r>
            <a:r>
              <a:rPr lang="ru-RU" altLang="ru-RU" b="0" dirty="0" smtClean="0">
                <a:solidFill>
                  <a:srgbClr val="000000"/>
                </a:solidFill>
              </a:rPr>
              <a:t>генеральные сдвиги;</a:t>
            </a:r>
            <a:endParaRPr lang="ru-RU" altLang="ru-RU" b="0" dirty="0">
              <a:solidFill>
                <a:srgbClr val="000000"/>
              </a:solidFill>
            </a:endParaRPr>
          </a:p>
          <a:p>
            <a:pPr algn="r" eaLnBrk="1" hangingPunct="1">
              <a:lnSpc>
                <a:spcPct val="80000"/>
              </a:lnSpc>
            </a:pPr>
            <a:r>
              <a:rPr lang="ru-RU" altLang="ru-RU" b="0" dirty="0">
                <a:solidFill>
                  <a:srgbClr val="000000"/>
                </a:solidFill>
              </a:rPr>
              <a:t>– </a:t>
            </a:r>
            <a:r>
              <a:rPr lang="ru-RU" altLang="ru-RU" b="0" dirty="0" smtClean="0">
                <a:solidFill>
                  <a:srgbClr val="000000"/>
                </a:solidFill>
              </a:rPr>
              <a:t>серия </a:t>
            </a:r>
            <a:r>
              <a:rPr lang="ru-RU" altLang="ru-RU" b="0" dirty="0" err="1" smtClean="0">
                <a:solidFill>
                  <a:srgbClr val="000000"/>
                </a:solidFill>
              </a:rPr>
              <a:t>взбросо</a:t>
            </a:r>
            <a:r>
              <a:rPr lang="ru-RU" altLang="ru-RU" b="0" dirty="0" smtClean="0">
                <a:solidFill>
                  <a:srgbClr val="000000"/>
                </a:solidFill>
              </a:rPr>
              <a:t>-сдвигов;</a:t>
            </a:r>
            <a:endParaRPr lang="ru-RU" altLang="ru-RU" b="0" dirty="0">
              <a:solidFill>
                <a:srgbClr val="000000"/>
              </a:solidFill>
            </a:endParaRPr>
          </a:p>
          <a:p>
            <a:pPr algn="r" eaLnBrk="1" hangingPunct="1">
              <a:lnSpc>
                <a:spcPct val="80000"/>
              </a:lnSpc>
            </a:pPr>
            <a:r>
              <a:rPr lang="ru-RU" altLang="ru-RU" b="0" dirty="0">
                <a:solidFill>
                  <a:srgbClr val="000000"/>
                </a:solidFill>
              </a:rPr>
              <a:t>– </a:t>
            </a:r>
            <a:r>
              <a:rPr lang="ru-RU" altLang="ru-RU" b="0" dirty="0" smtClean="0">
                <a:solidFill>
                  <a:srgbClr val="000000"/>
                </a:solidFill>
              </a:rPr>
              <a:t>дивергентные надвиги, выдавленные из шовной зоны на ее борта;</a:t>
            </a:r>
          </a:p>
          <a:p>
            <a:pPr algn="r" eaLnBrk="1" hangingPunct="1">
              <a:lnSpc>
                <a:spcPct val="80000"/>
              </a:lnSpc>
            </a:pPr>
            <a:r>
              <a:rPr lang="ru-RU" altLang="ru-RU" b="0" dirty="0" smtClean="0">
                <a:solidFill>
                  <a:srgbClr val="000000"/>
                </a:solidFill>
              </a:rPr>
              <a:t>– сдвиговые зеркала скольжения;</a:t>
            </a:r>
          </a:p>
          <a:p>
            <a:pPr algn="r" eaLnBrk="1" hangingPunct="1">
              <a:lnSpc>
                <a:spcPct val="80000"/>
              </a:lnSpc>
            </a:pPr>
            <a:r>
              <a:rPr lang="ru-RU" altLang="ru-RU" b="0" dirty="0" smtClean="0">
                <a:solidFill>
                  <a:srgbClr val="000000"/>
                </a:solidFill>
              </a:rPr>
              <a:t>– складки волочения и пр.  </a:t>
            </a:r>
            <a:endParaRPr lang="ru-RU" altLang="ru-RU" b="0" dirty="0">
              <a:solidFill>
                <a:srgbClr val="000000"/>
              </a:solidFill>
            </a:endParaRPr>
          </a:p>
        </p:txBody>
      </p:sp>
      <p:pic>
        <p:nvPicPr>
          <p:cNvPr id="10" name="Picture 17" descr="Рис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24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980" y="19804"/>
            <a:ext cx="2312988" cy="27813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Реидная Z-складка"/>
          <p:cNvPicPr>
            <a:picLocks noChangeAspect="1" noChangeArrowheads="1"/>
          </p:cNvPicPr>
          <p:nvPr/>
        </p:nvPicPr>
        <p:blipFill>
          <a:blip r:embed="rId5" cstate="print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574" y="3861048"/>
            <a:ext cx="2155924" cy="2880000"/>
          </a:xfrm>
          <a:prstGeom prst="rect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5" name="Picture 5" descr="ШЕЛУД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872" y="2296074"/>
            <a:ext cx="2051419" cy="2880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Picture 4" descr="СУХТЕЛИ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045" y="3861048"/>
            <a:ext cx="1983750" cy="2880000"/>
          </a:xfrm>
          <a:prstGeom prst="rect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6" name="Picture 35" descr="SA400161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66" y="4653136"/>
            <a:ext cx="2880000" cy="1585058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13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51" y="908720"/>
            <a:ext cx="5949517" cy="47596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387" name="TextBox 30"/>
          <p:cNvSpPr txBox="1">
            <a:spLocks noChangeArrowheads="1"/>
          </p:cNvSpPr>
          <p:nvPr/>
        </p:nvSpPr>
        <p:spPr bwMode="auto">
          <a:xfrm>
            <a:off x="5244005" y="4913808"/>
            <a:ext cx="2279362" cy="5355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 err="1" smtClean="0">
                <a:solidFill>
                  <a:prstClr val="black"/>
                </a:solidFill>
              </a:rPr>
              <a:t>Госгеолкарта</a:t>
            </a:r>
            <a:r>
              <a:rPr lang="ru-RU" sz="1800" dirty="0" smtClean="0">
                <a:solidFill>
                  <a:prstClr val="black"/>
                </a:solidFill>
              </a:rPr>
              <a:t>-1000/3</a:t>
            </a:r>
          </a:p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prstClr val="black"/>
                </a:solidFill>
              </a:rPr>
              <a:t>[Князев и др</a:t>
            </a:r>
            <a:r>
              <a:rPr lang="ru-RU" sz="1800" dirty="0">
                <a:solidFill>
                  <a:prstClr val="black"/>
                </a:solidFill>
              </a:rPr>
              <a:t>., 2013</a:t>
            </a:r>
            <a:r>
              <a:rPr lang="ru-RU" sz="1800" dirty="0" smtClean="0">
                <a:solidFill>
                  <a:prstClr val="black"/>
                </a:solidFill>
              </a:rPr>
              <a:t>]</a:t>
            </a:r>
            <a:endParaRPr lang="ru-RU" sz="1800" dirty="0">
              <a:solidFill>
                <a:prstClr val="black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305069" y="1240537"/>
            <a:ext cx="34276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b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Юрюзано-Сылвенская</a:t>
            </a:r>
            <a:r>
              <a:rPr lang="ru-RU" sz="2000" b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впадина</a:t>
            </a:r>
            <a:endParaRPr lang="ru-RU" sz="2000" b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 rot="17691203">
            <a:off x="-97982" y="4449693"/>
            <a:ext cx="13276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Бельская</a:t>
            </a:r>
          </a:p>
          <a:p>
            <a:pPr algn="ctr" eaLnBrk="1" fontAlgn="auto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b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впадина</a:t>
            </a:r>
          </a:p>
        </p:txBody>
      </p:sp>
      <p:sp>
        <p:nvSpPr>
          <p:cNvPr id="48" name="TextBox 47"/>
          <p:cNvSpPr txBox="1"/>
          <p:nvPr/>
        </p:nvSpPr>
        <p:spPr>
          <a:xfrm rot="19246311">
            <a:off x="560303" y="2158675"/>
            <a:ext cx="9440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b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Выступ</a:t>
            </a:r>
            <a:endParaRPr lang="ru-RU" sz="2000" b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95736" y="2450040"/>
            <a:ext cx="1490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lnSpc>
                <a:spcPct val="75000"/>
              </a:lnSpc>
              <a:defRPr sz="2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b="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Симская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b="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мульда</a:t>
            </a:r>
          </a:p>
        </p:txBody>
      </p:sp>
      <p:sp>
        <p:nvSpPr>
          <p:cNvPr id="28" name="TextBox 27"/>
          <p:cNvSpPr txBox="1"/>
          <p:nvPr/>
        </p:nvSpPr>
        <p:spPr>
          <a:xfrm rot="17998679">
            <a:off x="2594403" y="3292301"/>
            <a:ext cx="253176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b="0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Сулеймановская</a:t>
            </a:r>
            <a:endParaRPr lang="ru-RU" sz="2000" b="0" dirty="0" smtClean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 eaLnBrk="1" fontAlgn="auto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b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антиклиналь</a:t>
            </a:r>
            <a:endParaRPr lang="ru-RU" sz="2000" b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2132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400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j-ea"/>
                <a:cs typeface="+mj-cs"/>
              </a:rPr>
              <a:t>Структурные парагенезы зон, ограничивающих 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400" i="1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j-ea"/>
                <a:cs typeface="+mj-cs"/>
              </a:rPr>
              <a:t>Каратау-Сулеймановский</a:t>
            </a:r>
            <a:r>
              <a:rPr lang="ru-RU" sz="2400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j-ea"/>
                <a:cs typeface="+mj-cs"/>
              </a:rPr>
              <a:t> блок</a:t>
            </a:r>
          </a:p>
        </p:txBody>
      </p:sp>
      <p:sp>
        <p:nvSpPr>
          <p:cNvPr id="2" name="Полилиния 1"/>
          <p:cNvSpPr/>
          <p:nvPr/>
        </p:nvSpPr>
        <p:spPr>
          <a:xfrm>
            <a:off x="377189" y="2711886"/>
            <a:ext cx="1633832" cy="2966203"/>
          </a:xfrm>
          <a:custGeom>
            <a:avLst/>
            <a:gdLst>
              <a:gd name="connsiteX0" fmla="*/ 0 w 1892595"/>
              <a:gd name="connsiteY0" fmla="*/ 0 h 3157870"/>
              <a:gd name="connsiteX1" fmla="*/ 191386 w 1892595"/>
              <a:gd name="connsiteY1" fmla="*/ 143540 h 3157870"/>
              <a:gd name="connsiteX2" fmla="*/ 398721 w 1892595"/>
              <a:gd name="connsiteY2" fmla="*/ 297712 h 3157870"/>
              <a:gd name="connsiteX3" fmla="*/ 473149 w 1892595"/>
              <a:gd name="connsiteY3" fmla="*/ 372140 h 3157870"/>
              <a:gd name="connsiteX4" fmla="*/ 627321 w 1892595"/>
              <a:gd name="connsiteY4" fmla="*/ 568842 h 3157870"/>
              <a:gd name="connsiteX5" fmla="*/ 765544 w 1892595"/>
              <a:gd name="connsiteY5" fmla="*/ 770860 h 3157870"/>
              <a:gd name="connsiteX6" fmla="*/ 935665 w 1892595"/>
              <a:gd name="connsiteY6" fmla="*/ 1010093 h 3157870"/>
              <a:gd name="connsiteX7" fmla="*/ 1020726 w 1892595"/>
              <a:gd name="connsiteY7" fmla="*/ 1180214 h 3157870"/>
              <a:gd name="connsiteX8" fmla="*/ 1073888 w 1892595"/>
              <a:gd name="connsiteY8" fmla="*/ 1286540 h 3157870"/>
              <a:gd name="connsiteX9" fmla="*/ 1164265 w 1892595"/>
              <a:gd name="connsiteY9" fmla="*/ 1376916 h 3157870"/>
              <a:gd name="connsiteX10" fmla="*/ 1254642 w 1892595"/>
              <a:gd name="connsiteY10" fmla="*/ 1472609 h 3157870"/>
              <a:gd name="connsiteX11" fmla="*/ 1345019 w 1892595"/>
              <a:gd name="connsiteY11" fmla="*/ 1573619 h 3157870"/>
              <a:gd name="connsiteX12" fmla="*/ 1419447 w 1892595"/>
              <a:gd name="connsiteY12" fmla="*/ 1690577 h 3157870"/>
              <a:gd name="connsiteX13" fmla="*/ 1472609 w 1892595"/>
              <a:gd name="connsiteY13" fmla="*/ 1823484 h 3157870"/>
              <a:gd name="connsiteX14" fmla="*/ 1536405 w 1892595"/>
              <a:gd name="connsiteY14" fmla="*/ 2030819 h 3157870"/>
              <a:gd name="connsiteX15" fmla="*/ 1616149 w 1892595"/>
              <a:gd name="connsiteY15" fmla="*/ 2296633 h 3157870"/>
              <a:gd name="connsiteX16" fmla="*/ 1743740 w 1892595"/>
              <a:gd name="connsiteY16" fmla="*/ 2567763 h 3157870"/>
              <a:gd name="connsiteX17" fmla="*/ 1834116 w 1892595"/>
              <a:gd name="connsiteY17" fmla="*/ 2844209 h 3157870"/>
              <a:gd name="connsiteX18" fmla="*/ 1876647 w 1892595"/>
              <a:gd name="connsiteY18" fmla="*/ 2998381 h 3157870"/>
              <a:gd name="connsiteX19" fmla="*/ 1892595 w 1892595"/>
              <a:gd name="connsiteY19" fmla="*/ 3157870 h 3157870"/>
              <a:gd name="connsiteX0" fmla="*/ 0 w 1701209"/>
              <a:gd name="connsiteY0" fmla="*/ 0 h 3014330"/>
              <a:gd name="connsiteX1" fmla="*/ 207335 w 1701209"/>
              <a:gd name="connsiteY1" fmla="*/ 154172 h 3014330"/>
              <a:gd name="connsiteX2" fmla="*/ 281763 w 1701209"/>
              <a:gd name="connsiteY2" fmla="*/ 228600 h 3014330"/>
              <a:gd name="connsiteX3" fmla="*/ 435935 w 1701209"/>
              <a:gd name="connsiteY3" fmla="*/ 425302 h 3014330"/>
              <a:gd name="connsiteX4" fmla="*/ 574158 w 1701209"/>
              <a:gd name="connsiteY4" fmla="*/ 627320 h 3014330"/>
              <a:gd name="connsiteX5" fmla="*/ 744279 w 1701209"/>
              <a:gd name="connsiteY5" fmla="*/ 866553 h 3014330"/>
              <a:gd name="connsiteX6" fmla="*/ 829340 w 1701209"/>
              <a:gd name="connsiteY6" fmla="*/ 1036674 h 3014330"/>
              <a:gd name="connsiteX7" fmla="*/ 882502 w 1701209"/>
              <a:gd name="connsiteY7" fmla="*/ 1143000 h 3014330"/>
              <a:gd name="connsiteX8" fmla="*/ 972879 w 1701209"/>
              <a:gd name="connsiteY8" fmla="*/ 1233376 h 3014330"/>
              <a:gd name="connsiteX9" fmla="*/ 1063256 w 1701209"/>
              <a:gd name="connsiteY9" fmla="*/ 1329069 h 3014330"/>
              <a:gd name="connsiteX10" fmla="*/ 1153633 w 1701209"/>
              <a:gd name="connsiteY10" fmla="*/ 1430079 h 3014330"/>
              <a:gd name="connsiteX11" fmla="*/ 1228061 w 1701209"/>
              <a:gd name="connsiteY11" fmla="*/ 1547037 h 3014330"/>
              <a:gd name="connsiteX12" fmla="*/ 1281223 w 1701209"/>
              <a:gd name="connsiteY12" fmla="*/ 1679944 h 3014330"/>
              <a:gd name="connsiteX13" fmla="*/ 1345019 w 1701209"/>
              <a:gd name="connsiteY13" fmla="*/ 1887279 h 3014330"/>
              <a:gd name="connsiteX14" fmla="*/ 1424763 w 1701209"/>
              <a:gd name="connsiteY14" fmla="*/ 2153093 h 3014330"/>
              <a:gd name="connsiteX15" fmla="*/ 1552354 w 1701209"/>
              <a:gd name="connsiteY15" fmla="*/ 2424223 h 3014330"/>
              <a:gd name="connsiteX16" fmla="*/ 1642730 w 1701209"/>
              <a:gd name="connsiteY16" fmla="*/ 2700669 h 3014330"/>
              <a:gd name="connsiteX17" fmla="*/ 1685261 w 1701209"/>
              <a:gd name="connsiteY17" fmla="*/ 2854841 h 3014330"/>
              <a:gd name="connsiteX18" fmla="*/ 1701209 w 1701209"/>
              <a:gd name="connsiteY18" fmla="*/ 3014330 h 3014330"/>
              <a:gd name="connsiteX0" fmla="*/ 0 w 1633832"/>
              <a:gd name="connsiteY0" fmla="*/ 0 h 2966203"/>
              <a:gd name="connsiteX1" fmla="*/ 139958 w 1633832"/>
              <a:gd name="connsiteY1" fmla="*/ 106045 h 2966203"/>
              <a:gd name="connsiteX2" fmla="*/ 214386 w 1633832"/>
              <a:gd name="connsiteY2" fmla="*/ 180473 h 2966203"/>
              <a:gd name="connsiteX3" fmla="*/ 368558 w 1633832"/>
              <a:gd name="connsiteY3" fmla="*/ 377175 h 2966203"/>
              <a:gd name="connsiteX4" fmla="*/ 506781 w 1633832"/>
              <a:gd name="connsiteY4" fmla="*/ 579193 h 2966203"/>
              <a:gd name="connsiteX5" fmla="*/ 676902 w 1633832"/>
              <a:gd name="connsiteY5" fmla="*/ 818426 h 2966203"/>
              <a:gd name="connsiteX6" fmla="*/ 761963 w 1633832"/>
              <a:gd name="connsiteY6" fmla="*/ 988547 h 2966203"/>
              <a:gd name="connsiteX7" fmla="*/ 815125 w 1633832"/>
              <a:gd name="connsiteY7" fmla="*/ 1094873 h 2966203"/>
              <a:gd name="connsiteX8" fmla="*/ 905502 w 1633832"/>
              <a:gd name="connsiteY8" fmla="*/ 1185249 h 2966203"/>
              <a:gd name="connsiteX9" fmla="*/ 995879 w 1633832"/>
              <a:gd name="connsiteY9" fmla="*/ 1280942 h 2966203"/>
              <a:gd name="connsiteX10" fmla="*/ 1086256 w 1633832"/>
              <a:gd name="connsiteY10" fmla="*/ 1381952 h 2966203"/>
              <a:gd name="connsiteX11" fmla="*/ 1160684 w 1633832"/>
              <a:gd name="connsiteY11" fmla="*/ 1498910 h 2966203"/>
              <a:gd name="connsiteX12" fmla="*/ 1213846 w 1633832"/>
              <a:gd name="connsiteY12" fmla="*/ 1631817 h 2966203"/>
              <a:gd name="connsiteX13" fmla="*/ 1277642 w 1633832"/>
              <a:gd name="connsiteY13" fmla="*/ 1839152 h 2966203"/>
              <a:gd name="connsiteX14" fmla="*/ 1357386 w 1633832"/>
              <a:gd name="connsiteY14" fmla="*/ 2104966 h 2966203"/>
              <a:gd name="connsiteX15" fmla="*/ 1484977 w 1633832"/>
              <a:gd name="connsiteY15" fmla="*/ 2376096 h 2966203"/>
              <a:gd name="connsiteX16" fmla="*/ 1575353 w 1633832"/>
              <a:gd name="connsiteY16" fmla="*/ 2652542 h 2966203"/>
              <a:gd name="connsiteX17" fmla="*/ 1617884 w 1633832"/>
              <a:gd name="connsiteY17" fmla="*/ 2806714 h 2966203"/>
              <a:gd name="connsiteX18" fmla="*/ 1633832 w 1633832"/>
              <a:gd name="connsiteY18" fmla="*/ 2966203 h 2966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33832" h="2966203">
                <a:moveTo>
                  <a:pt x="0" y="0"/>
                </a:moveTo>
                <a:cubicBezTo>
                  <a:pt x="66454" y="49619"/>
                  <a:pt x="104227" y="75966"/>
                  <a:pt x="139958" y="106045"/>
                </a:cubicBezTo>
                <a:cubicBezTo>
                  <a:pt x="175689" y="136124"/>
                  <a:pt x="176286" y="135285"/>
                  <a:pt x="214386" y="180473"/>
                </a:cubicBezTo>
                <a:cubicBezTo>
                  <a:pt x="252486" y="225661"/>
                  <a:pt x="319826" y="310722"/>
                  <a:pt x="368558" y="377175"/>
                </a:cubicBezTo>
                <a:cubicBezTo>
                  <a:pt x="417290" y="443628"/>
                  <a:pt x="455390" y="505651"/>
                  <a:pt x="506781" y="579193"/>
                </a:cubicBezTo>
                <a:cubicBezTo>
                  <a:pt x="558172" y="652735"/>
                  <a:pt x="634372" y="750201"/>
                  <a:pt x="676902" y="818426"/>
                </a:cubicBezTo>
                <a:cubicBezTo>
                  <a:pt x="719432" y="886651"/>
                  <a:pt x="761963" y="988547"/>
                  <a:pt x="761963" y="988547"/>
                </a:cubicBezTo>
                <a:cubicBezTo>
                  <a:pt x="785000" y="1034621"/>
                  <a:pt x="791202" y="1062089"/>
                  <a:pt x="815125" y="1094873"/>
                </a:cubicBezTo>
                <a:cubicBezTo>
                  <a:pt x="839048" y="1127657"/>
                  <a:pt x="875376" y="1154238"/>
                  <a:pt x="905502" y="1185249"/>
                </a:cubicBezTo>
                <a:cubicBezTo>
                  <a:pt x="935628" y="1216260"/>
                  <a:pt x="965753" y="1248158"/>
                  <a:pt x="995879" y="1280942"/>
                </a:cubicBezTo>
                <a:cubicBezTo>
                  <a:pt x="1026005" y="1313726"/>
                  <a:pt x="1058789" y="1345624"/>
                  <a:pt x="1086256" y="1381952"/>
                </a:cubicBezTo>
                <a:cubicBezTo>
                  <a:pt x="1113724" y="1418280"/>
                  <a:pt x="1139419" y="1457266"/>
                  <a:pt x="1160684" y="1498910"/>
                </a:cubicBezTo>
                <a:cubicBezTo>
                  <a:pt x="1181949" y="1540554"/>
                  <a:pt x="1194353" y="1575110"/>
                  <a:pt x="1213846" y="1631817"/>
                </a:cubicBezTo>
                <a:cubicBezTo>
                  <a:pt x="1233339" y="1688524"/>
                  <a:pt x="1253719" y="1760294"/>
                  <a:pt x="1277642" y="1839152"/>
                </a:cubicBezTo>
                <a:cubicBezTo>
                  <a:pt x="1301565" y="1918010"/>
                  <a:pt x="1322830" y="2015475"/>
                  <a:pt x="1357386" y="2104966"/>
                </a:cubicBezTo>
                <a:cubicBezTo>
                  <a:pt x="1391942" y="2194457"/>
                  <a:pt x="1448649" y="2284833"/>
                  <a:pt x="1484977" y="2376096"/>
                </a:cubicBezTo>
                <a:cubicBezTo>
                  <a:pt x="1521305" y="2467359"/>
                  <a:pt x="1553202" y="2580772"/>
                  <a:pt x="1575353" y="2652542"/>
                </a:cubicBezTo>
                <a:cubicBezTo>
                  <a:pt x="1597504" y="2724312"/>
                  <a:pt x="1608138" y="2754437"/>
                  <a:pt x="1617884" y="2806714"/>
                </a:cubicBezTo>
                <a:cubicBezTo>
                  <a:pt x="1627631" y="2858991"/>
                  <a:pt x="1630731" y="2912597"/>
                  <a:pt x="1633832" y="2966203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800" b="0">
              <a:solidFill>
                <a:prstClr val="white"/>
              </a:solidFill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1782420" y="2408577"/>
            <a:ext cx="4311503" cy="2519916"/>
          </a:xfrm>
          <a:custGeom>
            <a:avLst/>
            <a:gdLst>
              <a:gd name="connsiteX0" fmla="*/ 0 w 4311503"/>
              <a:gd name="connsiteY0" fmla="*/ 2519916 h 2519916"/>
              <a:gd name="connsiteX1" fmla="*/ 186070 w 4311503"/>
              <a:gd name="connsiteY1" fmla="*/ 2376377 h 2519916"/>
              <a:gd name="connsiteX2" fmla="*/ 324293 w 4311503"/>
              <a:gd name="connsiteY2" fmla="*/ 2216889 h 2519916"/>
              <a:gd name="connsiteX3" fmla="*/ 505047 w 4311503"/>
              <a:gd name="connsiteY3" fmla="*/ 2121196 h 2519916"/>
              <a:gd name="connsiteX4" fmla="*/ 765545 w 4311503"/>
              <a:gd name="connsiteY4" fmla="*/ 2052084 h 2519916"/>
              <a:gd name="connsiteX5" fmla="*/ 1089838 w 4311503"/>
              <a:gd name="connsiteY5" fmla="*/ 2004237 h 2519916"/>
              <a:gd name="connsiteX6" fmla="*/ 1350335 w 4311503"/>
              <a:gd name="connsiteY6" fmla="*/ 1972340 h 2519916"/>
              <a:gd name="connsiteX7" fmla="*/ 1589568 w 4311503"/>
              <a:gd name="connsiteY7" fmla="*/ 1929809 h 2519916"/>
              <a:gd name="connsiteX8" fmla="*/ 1844749 w 4311503"/>
              <a:gd name="connsiteY8" fmla="*/ 1876647 h 2519916"/>
              <a:gd name="connsiteX9" fmla="*/ 2057400 w 4311503"/>
              <a:gd name="connsiteY9" fmla="*/ 1791586 h 2519916"/>
              <a:gd name="connsiteX10" fmla="*/ 2232838 w 4311503"/>
              <a:gd name="connsiteY10" fmla="*/ 1658679 h 2519916"/>
              <a:gd name="connsiteX11" fmla="*/ 2488019 w 4311503"/>
              <a:gd name="connsiteY11" fmla="*/ 1435396 h 2519916"/>
              <a:gd name="connsiteX12" fmla="*/ 2769782 w 4311503"/>
              <a:gd name="connsiteY12" fmla="*/ 1196163 h 2519916"/>
              <a:gd name="connsiteX13" fmla="*/ 3078126 w 4311503"/>
              <a:gd name="connsiteY13" fmla="*/ 935665 h 2519916"/>
              <a:gd name="connsiteX14" fmla="*/ 3232298 w 4311503"/>
              <a:gd name="connsiteY14" fmla="*/ 744279 h 2519916"/>
              <a:gd name="connsiteX15" fmla="*/ 3370521 w 4311503"/>
              <a:gd name="connsiteY15" fmla="*/ 600740 h 2519916"/>
              <a:gd name="connsiteX16" fmla="*/ 3561907 w 4311503"/>
              <a:gd name="connsiteY16" fmla="*/ 489098 h 2519916"/>
              <a:gd name="connsiteX17" fmla="*/ 3710763 w 4311503"/>
              <a:gd name="connsiteY17" fmla="*/ 419986 h 2519916"/>
              <a:gd name="connsiteX18" fmla="*/ 3886200 w 4311503"/>
              <a:gd name="connsiteY18" fmla="*/ 350875 h 2519916"/>
              <a:gd name="connsiteX19" fmla="*/ 3992526 w 4311503"/>
              <a:gd name="connsiteY19" fmla="*/ 244549 h 2519916"/>
              <a:gd name="connsiteX20" fmla="*/ 4130749 w 4311503"/>
              <a:gd name="connsiteY20" fmla="*/ 116958 h 2519916"/>
              <a:gd name="connsiteX21" fmla="*/ 4311503 w 4311503"/>
              <a:gd name="connsiteY21" fmla="*/ 0 h 2519916"/>
              <a:gd name="connsiteX22" fmla="*/ 4311503 w 4311503"/>
              <a:gd name="connsiteY22" fmla="*/ 0 h 2519916"/>
              <a:gd name="connsiteX0" fmla="*/ 0 w 4311503"/>
              <a:gd name="connsiteY0" fmla="*/ 2519916 h 2519916"/>
              <a:gd name="connsiteX1" fmla="*/ 186070 w 4311503"/>
              <a:gd name="connsiteY1" fmla="*/ 2376377 h 2519916"/>
              <a:gd name="connsiteX2" fmla="*/ 324293 w 4311503"/>
              <a:gd name="connsiteY2" fmla="*/ 2216889 h 2519916"/>
              <a:gd name="connsiteX3" fmla="*/ 505047 w 4311503"/>
              <a:gd name="connsiteY3" fmla="*/ 2121196 h 2519916"/>
              <a:gd name="connsiteX4" fmla="*/ 765545 w 4311503"/>
              <a:gd name="connsiteY4" fmla="*/ 2052084 h 2519916"/>
              <a:gd name="connsiteX5" fmla="*/ 1089838 w 4311503"/>
              <a:gd name="connsiteY5" fmla="*/ 2004237 h 2519916"/>
              <a:gd name="connsiteX6" fmla="*/ 1350335 w 4311503"/>
              <a:gd name="connsiteY6" fmla="*/ 1972340 h 2519916"/>
              <a:gd name="connsiteX7" fmla="*/ 1589568 w 4311503"/>
              <a:gd name="connsiteY7" fmla="*/ 1948189 h 2519916"/>
              <a:gd name="connsiteX8" fmla="*/ 1844749 w 4311503"/>
              <a:gd name="connsiteY8" fmla="*/ 1876647 h 2519916"/>
              <a:gd name="connsiteX9" fmla="*/ 2057400 w 4311503"/>
              <a:gd name="connsiteY9" fmla="*/ 1791586 h 2519916"/>
              <a:gd name="connsiteX10" fmla="*/ 2232838 w 4311503"/>
              <a:gd name="connsiteY10" fmla="*/ 1658679 h 2519916"/>
              <a:gd name="connsiteX11" fmla="*/ 2488019 w 4311503"/>
              <a:gd name="connsiteY11" fmla="*/ 1435396 h 2519916"/>
              <a:gd name="connsiteX12" fmla="*/ 2769782 w 4311503"/>
              <a:gd name="connsiteY12" fmla="*/ 1196163 h 2519916"/>
              <a:gd name="connsiteX13" fmla="*/ 3078126 w 4311503"/>
              <a:gd name="connsiteY13" fmla="*/ 935665 h 2519916"/>
              <a:gd name="connsiteX14" fmla="*/ 3232298 w 4311503"/>
              <a:gd name="connsiteY14" fmla="*/ 744279 h 2519916"/>
              <a:gd name="connsiteX15" fmla="*/ 3370521 w 4311503"/>
              <a:gd name="connsiteY15" fmla="*/ 600740 h 2519916"/>
              <a:gd name="connsiteX16" fmla="*/ 3561907 w 4311503"/>
              <a:gd name="connsiteY16" fmla="*/ 489098 h 2519916"/>
              <a:gd name="connsiteX17" fmla="*/ 3710763 w 4311503"/>
              <a:gd name="connsiteY17" fmla="*/ 419986 h 2519916"/>
              <a:gd name="connsiteX18" fmla="*/ 3886200 w 4311503"/>
              <a:gd name="connsiteY18" fmla="*/ 350875 h 2519916"/>
              <a:gd name="connsiteX19" fmla="*/ 3992526 w 4311503"/>
              <a:gd name="connsiteY19" fmla="*/ 244549 h 2519916"/>
              <a:gd name="connsiteX20" fmla="*/ 4130749 w 4311503"/>
              <a:gd name="connsiteY20" fmla="*/ 116958 h 2519916"/>
              <a:gd name="connsiteX21" fmla="*/ 4311503 w 4311503"/>
              <a:gd name="connsiteY21" fmla="*/ 0 h 2519916"/>
              <a:gd name="connsiteX22" fmla="*/ 4311503 w 4311503"/>
              <a:gd name="connsiteY22" fmla="*/ 0 h 2519916"/>
              <a:gd name="connsiteX0" fmla="*/ 0 w 4311503"/>
              <a:gd name="connsiteY0" fmla="*/ 2519916 h 2519916"/>
              <a:gd name="connsiteX1" fmla="*/ 186070 w 4311503"/>
              <a:gd name="connsiteY1" fmla="*/ 2376377 h 2519916"/>
              <a:gd name="connsiteX2" fmla="*/ 324293 w 4311503"/>
              <a:gd name="connsiteY2" fmla="*/ 2216889 h 2519916"/>
              <a:gd name="connsiteX3" fmla="*/ 505047 w 4311503"/>
              <a:gd name="connsiteY3" fmla="*/ 2121196 h 2519916"/>
              <a:gd name="connsiteX4" fmla="*/ 765545 w 4311503"/>
              <a:gd name="connsiteY4" fmla="*/ 2052084 h 2519916"/>
              <a:gd name="connsiteX5" fmla="*/ 1089838 w 4311503"/>
              <a:gd name="connsiteY5" fmla="*/ 2004237 h 2519916"/>
              <a:gd name="connsiteX6" fmla="*/ 1350335 w 4311503"/>
              <a:gd name="connsiteY6" fmla="*/ 1972340 h 2519916"/>
              <a:gd name="connsiteX7" fmla="*/ 1589568 w 4311503"/>
              <a:gd name="connsiteY7" fmla="*/ 1948189 h 2519916"/>
              <a:gd name="connsiteX8" fmla="*/ 1853939 w 4311503"/>
              <a:gd name="connsiteY8" fmla="*/ 1895026 h 2519916"/>
              <a:gd name="connsiteX9" fmla="*/ 2057400 w 4311503"/>
              <a:gd name="connsiteY9" fmla="*/ 1791586 h 2519916"/>
              <a:gd name="connsiteX10" fmla="*/ 2232838 w 4311503"/>
              <a:gd name="connsiteY10" fmla="*/ 1658679 h 2519916"/>
              <a:gd name="connsiteX11" fmla="*/ 2488019 w 4311503"/>
              <a:gd name="connsiteY11" fmla="*/ 1435396 h 2519916"/>
              <a:gd name="connsiteX12" fmla="*/ 2769782 w 4311503"/>
              <a:gd name="connsiteY12" fmla="*/ 1196163 h 2519916"/>
              <a:gd name="connsiteX13" fmla="*/ 3078126 w 4311503"/>
              <a:gd name="connsiteY13" fmla="*/ 935665 h 2519916"/>
              <a:gd name="connsiteX14" fmla="*/ 3232298 w 4311503"/>
              <a:gd name="connsiteY14" fmla="*/ 744279 h 2519916"/>
              <a:gd name="connsiteX15" fmla="*/ 3370521 w 4311503"/>
              <a:gd name="connsiteY15" fmla="*/ 600740 h 2519916"/>
              <a:gd name="connsiteX16" fmla="*/ 3561907 w 4311503"/>
              <a:gd name="connsiteY16" fmla="*/ 489098 h 2519916"/>
              <a:gd name="connsiteX17" fmla="*/ 3710763 w 4311503"/>
              <a:gd name="connsiteY17" fmla="*/ 419986 h 2519916"/>
              <a:gd name="connsiteX18" fmla="*/ 3886200 w 4311503"/>
              <a:gd name="connsiteY18" fmla="*/ 350875 h 2519916"/>
              <a:gd name="connsiteX19" fmla="*/ 3992526 w 4311503"/>
              <a:gd name="connsiteY19" fmla="*/ 244549 h 2519916"/>
              <a:gd name="connsiteX20" fmla="*/ 4130749 w 4311503"/>
              <a:gd name="connsiteY20" fmla="*/ 116958 h 2519916"/>
              <a:gd name="connsiteX21" fmla="*/ 4311503 w 4311503"/>
              <a:gd name="connsiteY21" fmla="*/ 0 h 2519916"/>
              <a:gd name="connsiteX22" fmla="*/ 4311503 w 4311503"/>
              <a:gd name="connsiteY22" fmla="*/ 0 h 2519916"/>
              <a:gd name="connsiteX0" fmla="*/ 0 w 4311503"/>
              <a:gd name="connsiteY0" fmla="*/ 2519916 h 2519916"/>
              <a:gd name="connsiteX1" fmla="*/ 186070 w 4311503"/>
              <a:gd name="connsiteY1" fmla="*/ 2376377 h 2519916"/>
              <a:gd name="connsiteX2" fmla="*/ 342672 w 4311503"/>
              <a:gd name="connsiteY2" fmla="*/ 2221484 h 2519916"/>
              <a:gd name="connsiteX3" fmla="*/ 505047 w 4311503"/>
              <a:gd name="connsiteY3" fmla="*/ 2121196 h 2519916"/>
              <a:gd name="connsiteX4" fmla="*/ 765545 w 4311503"/>
              <a:gd name="connsiteY4" fmla="*/ 2052084 h 2519916"/>
              <a:gd name="connsiteX5" fmla="*/ 1089838 w 4311503"/>
              <a:gd name="connsiteY5" fmla="*/ 2004237 h 2519916"/>
              <a:gd name="connsiteX6" fmla="*/ 1350335 w 4311503"/>
              <a:gd name="connsiteY6" fmla="*/ 1972340 h 2519916"/>
              <a:gd name="connsiteX7" fmla="*/ 1589568 w 4311503"/>
              <a:gd name="connsiteY7" fmla="*/ 1948189 h 2519916"/>
              <a:gd name="connsiteX8" fmla="*/ 1853939 w 4311503"/>
              <a:gd name="connsiteY8" fmla="*/ 1895026 h 2519916"/>
              <a:gd name="connsiteX9" fmla="*/ 2057400 w 4311503"/>
              <a:gd name="connsiteY9" fmla="*/ 1791586 h 2519916"/>
              <a:gd name="connsiteX10" fmla="*/ 2232838 w 4311503"/>
              <a:gd name="connsiteY10" fmla="*/ 1658679 h 2519916"/>
              <a:gd name="connsiteX11" fmla="*/ 2488019 w 4311503"/>
              <a:gd name="connsiteY11" fmla="*/ 1435396 h 2519916"/>
              <a:gd name="connsiteX12" fmla="*/ 2769782 w 4311503"/>
              <a:gd name="connsiteY12" fmla="*/ 1196163 h 2519916"/>
              <a:gd name="connsiteX13" fmla="*/ 3078126 w 4311503"/>
              <a:gd name="connsiteY13" fmla="*/ 935665 h 2519916"/>
              <a:gd name="connsiteX14" fmla="*/ 3232298 w 4311503"/>
              <a:gd name="connsiteY14" fmla="*/ 744279 h 2519916"/>
              <a:gd name="connsiteX15" fmla="*/ 3370521 w 4311503"/>
              <a:gd name="connsiteY15" fmla="*/ 600740 h 2519916"/>
              <a:gd name="connsiteX16" fmla="*/ 3561907 w 4311503"/>
              <a:gd name="connsiteY16" fmla="*/ 489098 h 2519916"/>
              <a:gd name="connsiteX17" fmla="*/ 3710763 w 4311503"/>
              <a:gd name="connsiteY17" fmla="*/ 419986 h 2519916"/>
              <a:gd name="connsiteX18" fmla="*/ 3886200 w 4311503"/>
              <a:gd name="connsiteY18" fmla="*/ 350875 h 2519916"/>
              <a:gd name="connsiteX19" fmla="*/ 3992526 w 4311503"/>
              <a:gd name="connsiteY19" fmla="*/ 244549 h 2519916"/>
              <a:gd name="connsiteX20" fmla="*/ 4130749 w 4311503"/>
              <a:gd name="connsiteY20" fmla="*/ 116958 h 2519916"/>
              <a:gd name="connsiteX21" fmla="*/ 4311503 w 4311503"/>
              <a:gd name="connsiteY21" fmla="*/ 0 h 2519916"/>
              <a:gd name="connsiteX22" fmla="*/ 4311503 w 4311503"/>
              <a:gd name="connsiteY22" fmla="*/ 0 h 2519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311503" h="2519916">
                <a:moveTo>
                  <a:pt x="0" y="2519916"/>
                </a:moveTo>
                <a:cubicBezTo>
                  <a:pt x="66010" y="2473398"/>
                  <a:pt x="128958" y="2426116"/>
                  <a:pt x="186070" y="2376377"/>
                </a:cubicBezTo>
                <a:cubicBezTo>
                  <a:pt x="243182" y="2326638"/>
                  <a:pt x="289509" y="2264014"/>
                  <a:pt x="342672" y="2221484"/>
                </a:cubicBezTo>
                <a:cubicBezTo>
                  <a:pt x="395835" y="2178954"/>
                  <a:pt x="434568" y="2149429"/>
                  <a:pt x="505047" y="2121196"/>
                </a:cubicBezTo>
                <a:cubicBezTo>
                  <a:pt x="575526" y="2092963"/>
                  <a:pt x="668080" y="2071577"/>
                  <a:pt x="765545" y="2052084"/>
                </a:cubicBezTo>
                <a:cubicBezTo>
                  <a:pt x="863010" y="2032591"/>
                  <a:pt x="992373" y="2017528"/>
                  <a:pt x="1089838" y="2004237"/>
                </a:cubicBezTo>
                <a:cubicBezTo>
                  <a:pt x="1187303" y="1990946"/>
                  <a:pt x="1267047" y="1981681"/>
                  <a:pt x="1350335" y="1972340"/>
                </a:cubicBezTo>
                <a:cubicBezTo>
                  <a:pt x="1433623" y="1962999"/>
                  <a:pt x="1505634" y="1961075"/>
                  <a:pt x="1589568" y="1948189"/>
                </a:cubicBezTo>
                <a:cubicBezTo>
                  <a:pt x="1673502" y="1935303"/>
                  <a:pt x="1775967" y="1921127"/>
                  <a:pt x="1853939" y="1895026"/>
                </a:cubicBezTo>
                <a:cubicBezTo>
                  <a:pt x="1931911" y="1868926"/>
                  <a:pt x="1994250" y="1830977"/>
                  <a:pt x="2057400" y="1791586"/>
                </a:cubicBezTo>
                <a:cubicBezTo>
                  <a:pt x="2120550" y="1752195"/>
                  <a:pt x="2161068" y="1718044"/>
                  <a:pt x="2232838" y="1658679"/>
                </a:cubicBezTo>
                <a:cubicBezTo>
                  <a:pt x="2304608" y="1599314"/>
                  <a:pt x="2398528" y="1512482"/>
                  <a:pt x="2488019" y="1435396"/>
                </a:cubicBezTo>
                <a:cubicBezTo>
                  <a:pt x="2577510" y="1358310"/>
                  <a:pt x="2769782" y="1196163"/>
                  <a:pt x="2769782" y="1196163"/>
                </a:cubicBezTo>
                <a:cubicBezTo>
                  <a:pt x="2868133" y="1112874"/>
                  <a:pt x="3001040" y="1010979"/>
                  <a:pt x="3078126" y="935665"/>
                </a:cubicBezTo>
                <a:cubicBezTo>
                  <a:pt x="3155212" y="860351"/>
                  <a:pt x="3183566" y="800100"/>
                  <a:pt x="3232298" y="744279"/>
                </a:cubicBezTo>
                <a:cubicBezTo>
                  <a:pt x="3281030" y="688458"/>
                  <a:pt x="3315586" y="643270"/>
                  <a:pt x="3370521" y="600740"/>
                </a:cubicBezTo>
                <a:cubicBezTo>
                  <a:pt x="3425456" y="558210"/>
                  <a:pt x="3505200" y="519224"/>
                  <a:pt x="3561907" y="489098"/>
                </a:cubicBezTo>
                <a:cubicBezTo>
                  <a:pt x="3618614" y="458972"/>
                  <a:pt x="3656714" y="443023"/>
                  <a:pt x="3710763" y="419986"/>
                </a:cubicBezTo>
                <a:cubicBezTo>
                  <a:pt x="3764812" y="396949"/>
                  <a:pt x="3839240" y="380114"/>
                  <a:pt x="3886200" y="350875"/>
                </a:cubicBezTo>
                <a:cubicBezTo>
                  <a:pt x="3933160" y="321636"/>
                  <a:pt x="3951768" y="283535"/>
                  <a:pt x="3992526" y="244549"/>
                </a:cubicBezTo>
                <a:cubicBezTo>
                  <a:pt x="4033284" y="205563"/>
                  <a:pt x="4077586" y="157716"/>
                  <a:pt x="4130749" y="116958"/>
                </a:cubicBezTo>
                <a:cubicBezTo>
                  <a:pt x="4183912" y="76200"/>
                  <a:pt x="4311503" y="0"/>
                  <a:pt x="4311503" y="0"/>
                </a:cubicBezTo>
                <a:lnTo>
                  <a:pt x="4311503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800" b="0">
              <a:solidFill>
                <a:prstClr val="white"/>
              </a:solidFill>
            </a:endParaRPr>
          </a:p>
        </p:txBody>
      </p:sp>
      <p:sp>
        <p:nvSpPr>
          <p:cNvPr id="16" name="Freeform 44"/>
          <p:cNvSpPr>
            <a:spLocks noChangeAspect="1"/>
          </p:cNvSpPr>
          <p:nvPr/>
        </p:nvSpPr>
        <p:spPr bwMode="auto">
          <a:xfrm rot="9422833">
            <a:off x="3546341" y="4442550"/>
            <a:ext cx="562133" cy="144000"/>
          </a:xfrm>
          <a:custGeom>
            <a:avLst/>
            <a:gdLst>
              <a:gd name="T0" fmla="*/ 0 w 1008"/>
              <a:gd name="T1" fmla="*/ 194 h 194"/>
              <a:gd name="T2" fmla="*/ 1008 w 1008"/>
              <a:gd name="T3" fmla="*/ 194 h 194"/>
              <a:gd name="T4" fmla="*/ 672 w 1008"/>
              <a:gd name="T5" fmla="*/ 0 h 194"/>
              <a:gd name="T6" fmla="*/ 674 w 1008"/>
              <a:gd name="T7" fmla="*/ 94 h 194"/>
              <a:gd name="T8" fmla="*/ 0 w 1008"/>
              <a:gd name="T9" fmla="*/ 94 h 194"/>
              <a:gd name="T10" fmla="*/ 0 w 1008"/>
              <a:gd name="T11" fmla="*/ 194 h 194"/>
              <a:gd name="connsiteX0" fmla="*/ 0 w 10000"/>
              <a:gd name="connsiteY0" fmla="*/ 12732 h 12732"/>
              <a:gd name="connsiteX1" fmla="*/ 10000 w 10000"/>
              <a:gd name="connsiteY1" fmla="*/ 12732 h 12732"/>
              <a:gd name="connsiteX2" fmla="*/ 4703 w 10000"/>
              <a:gd name="connsiteY2" fmla="*/ 0 h 12732"/>
              <a:gd name="connsiteX3" fmla="*/ 6687 w 10000"/>
              <a:gd name="connsiteY3" fmla="*/ 7577 h 12732"/>
              <a:gd name="connsiteX4" fmla="*/ 0 w 10000"/>
              <a:gd name="connsiteY4" fmla="*/ 7577 h 12732"/>
              <a:gd name="connsiteX5" fmla="*/ 0 w 10000"/>
              <a:gd name="connsiteY5" fmla="*/ 12732 h 12732"/>
              <a:gd name="connsiteX0" fmla="*/ 0 w 10277"/>
              <a:gd name="connsiteY0" fmla="*/ 12732 h 12732"/>
              <a:gd name="connsiteX1" fmla="*/ 10277 w 10277"/>
              <a:gd name="connsiteY1" fmla="*/ 11698 h 12732"/>
              <a:gd name="connsiteX2" fmla="*/ 4703 w 10277"/>
              <a:gd name="connsiteY2" fmla="*/ 0 h 12732"/>
              <a:gd name="connsiteX3" fmla="*/ 6687 w 10277"/>
              <a:gd name="connsiteY3" fmla="*/ 7577 h 12732"/>
              <a:gd name="connsiteX4" fmla="*/ 0 w 10277"/>
              <a:gd name="connsiteY4" fmla="*/ 7577 h 12732"/>
              <a:gd name="connsiteX5" fmla="*/ 0 w 10277"/>
              <a:gd name="connsiteY5" fmla="*/ 12732 h 12732"/>
              <a:gd name="connsiteX0" fmla="*/ 0 w 10347"/>
              <a:gd name="connsiteY0" fmla="*/ 12169 h 12169"/>
              <a:gd name="connsiteX1" fmla="*/ 10347 w 10347"/>
              <a:gd name="connsiteY1" fmla="*/ 11698 h 12169"/>
              <a:gd name="connsiteX2" fmla="*/ 4773 w 10347"/>
              <a:gd name="connsiteY2" fmla="*/ 0 h 12169"/>
              <a:gd name="connsiteX3" fmla="*/ 6757 w 10347"/>
              <a:gd name="connsiteY3" fmla="*/ 7577 h 12169"/>
              <a:gd name="connsiteX4" fmla="*/ 70 w 10347"/>
              <a:gd name="connsiteY4" fmla="*/ 7577 h 12169"/>
              <a:gd name="connsiteX5" fmla="*/ 0 w 10347"/>
              <a:gd name="connsiteY5" fmla="*/ 12169 h 12169"/>
              <a:gd name="connsiteX0" fmla="*/ 0 w 10347"/>
              <a:gd name="connsiteY0" fmla="*/ 12169 h 12169"/>
              <a:gd name="connsiteX1" fmla="*/ 10347 w 10347"/>
              <a:gd name="connsiteY1" fmla="*/ 11698 h 12169"/>
              <a:gd name="connsiteX2" fmla="*/ 4773 w 10347"/>
              <a:gd name="connsiteY2" fmla="*/ 0 h 12169"/>
              <a:gd name="connsiteX3" fmla="*/ 6434 w 10347"/>
              <a:gd name="connsiteY3" fmla="*/ 9374 h 12169"/>
              <a:gd name="connsiteX4" fmla="*/ 70 w 10347"/>
              <a:gd name="connsiteY4" fmla="*/ 7577 h 12169"/>
              <a:gd name="connsiteX5" fmla="*/ 0 w 10347"/>
              <a:gd name="connsiteY5" fmla="*/ 12169 h 12169"/>
              <a:gd name="connsiteX0" fmla="*/ 0 w 10347"/>
              <a:gd name="connsiteY0" fmla="*/ 7481 h 7481"/>
              <a:gd name="connsiteX1" fmla="*/ 10347 w 10347"/>
              <a:gd name="connsiteY1" fmla="*/ 7010 h 7481"/>
              <a:gd name="connsiteX2" fmla="*/ 5191 w 10347"/>
              <a:gd name="connsiteY2" fmla="*/ 0 h 7481"/>
              <a:gd name="connsiteX3" fmla="*/ 6434 w 10347"/>
              <a:gd name="connsiteY3" fmla="*/ 4686 h 7481"/>
              <a:gd name="connsiteX4" fmla="*/ 70 w 10347"/>
              <a:gd name="connsiteY4" fmla="*/ 2889 h 7481"/>
              <a:gd name="connsiteX5" fmla="*/ 0 w 10347"/>
              <a:gd name="connsiteY5" fmla="*/ 7481 h 7481"/>
              <a:gd name="connsiteX0" fmla="*/ 67 w 10067"/>
              <a:gd name="connsiteY0" fmla="*/ 10000 h 10000"/>
              <a:gd name="connsiteX1" fmla="*/ 10067 w 10067"/>
              <a:gd name="connsiteY1" fmla="*/ 9370 h 10000"/>
              <a:gd name="connsiteX2" fmla="*/ 5084 w 10067"/>
              <a:gd name="connsiteY2" fmla="*/ 0 h 10000"/>
              <a:gd name="connsiteX3" fmla="*/ 6285 w 10067"/>
              <a:gd name="connsiteY3" fmla="*/ 6264 h 10000"/>
              <a:gd name="connsiteX4" fmla="*/ 3 w 10067"/>
              <a:gd name="connsiteY4" fmla="*/ 6749 h 10000"/>
              <a:gd name="connsiteX5" fmla="*/ 67 w 10067"/>
              <a:gd name="connsiteY5" fmla="*/ 10000 h 10000"/>
              <a:gd name="connsiteX0" fmla="*/ 67 w 10067"/>
              <a:gd name="connsiteY0" fmla="*/ 9603 h 9603"/>
              <a:gd name="connsiteX1" fmla="*/ 10067 w 10067"/>
              <a:gd name="connsiteY1" fmla="*/ 8973 h 9603"/>
              <a:gd name="connsiteX2" fmla="*/ 4615 w 10067"/>
              <a:gd name="connsiteY2" fmla="*/ 0 h 9603"/>
              <a:gd name="connsiteX3" fmla="*/ 6285 w 10067"/>
              <a:gd name="connsiteY3" fmla="*/ 5867 h 9603"/>
              <a:gd name="connsiteX4" fmla="*/ 3 w 10067"/>
              <a:gd name="connsiteY4" fmla="*/ 6352 h 9603"/>
              <a:gd name="connsiteX5" fmla="*/ 67 w 10067"/>
              <a:gd name="connsiteY5" fmla="*/ 9603 h 9603"/>
              <a:gd name="connsiteX0" fmla="*/ 67 w 10000"/>
              <a:gd name="connsiteY0" fmla="*/ 10000 h 10000"/>
              <a:gd name="connsiteX1" fmla="*/ 10000 w 10000"/>
              <a:gd name="connsiteY1" fmla="*/ 9344 h 10000"/>
              <a:gd name="connsiteX2" fmla="*/ 4584 w 10000"/>
              <a:gd name="connsiteY2" fmla="*/ 0 h 10000"/>
              <a:gd name="connsiteX3" fmla="*/ 5972 w 10000"/>
              <a:gd name="connsiteY3" fmla="*/ 4995 h 10000"/>
              <a:gd name="connsiteX4" fmla="*/ 3 w 10000"/>
              <a:gd name="connsiteY4" fmla="*/ 6615 h 10000"/>
              <a:gd name="connsiteX5" fmla="*/ 67 w 10000"/>
              <a:gd name="connsiteY5" fmla="*/ 10000 h 10000"/>
              <a:gd name="connsiteX0" fmla="*/ 115 w 10048"/>
              <a:gd name="connsiteY0" fmla="*/ 10000 h 10000"/>
              <a:gd name="connsiteX1" fmla="*/ 10048 w 10048"/>
              <a:gd name="connsiteY1" fmla="*/ 9344 h 10000"/>
              <a:gd name="connsiteX2" fmla="*/ 4632 w 10048"/>
              <a:gd name="connsiteY2" fmla="*/ 0 h 10000"/>
              <a:gd name="connsiteX3" fmla="*/ 6020 w 10048"/>
              <a:gd name="connsiteY3" fmla="*/ 4995 h 10000"/>
              <a:gd name="connsiteX4" fmla="*/ 2 w 10048"/>
              <a:gd name="connsiteY4" fmla="*/ 5218 h 10000"/>
              <a:gd name="connsiteX5" fmla="*/ 115 w 10048"/>
              <a:gd name="connsiteY5" fmla="*/ 10000 h 10000"/>
              <a:gd name="connsiteX0" fmla="*/ 115 w 10502"/>
              <a:gd name="connsiteY0" fmla="*/ 10000 h 10000"/>
              <a:gd name="connsiteX1" fmla="*/ 10502 w 10502"/>
              <a:gd name="connsiteY1" fmla="*/ 9471 h 10000"/>
              <a:gd name="connsiteX2" fmla="*/ 4632 w 10502"/>
              <a:gd name="connsiteY2" fmla="*/ 0 h 10000"/>
              <a:gd name="connsiteX3" fmla="*/ 6020 w 10502"/>
              <a:gd name="connsiteY3" fmla="*/ 4995 h 10000"/>
              <a:gd name="connsiteX4" fmla="*/ 2 w 10502"/>
              <a:gd name="connsiteY4" fmla="*/ 5218 h 10000"/>
              <a:gd name="connsiteX5" fmla="*/ 115 w 10502"/>
              <a:gd name="connsiteY5" fmla="*/ 10000 h 10000"/>
              <a:gd name="connsiteX0" fmla="*/ 113 w 10500"/>
              <a:gd name="connsiteY0" fmla="*/ 10000 h 10000"/>
              <a:gd name="connsiteX1" fmla="*/ 10500 w 10500"/>
              <a:gd name="connsiteY1" fmla="*/ 9471 h 10000"/>
              <a:gd name="connsiteX2" fmla="*/ 4630 w 10500"/>
              <a:gd name="connsiteY2" fmla="*/ 0 h 10000"/>
              <a:gd name="connsiteX3" fmla="*/ 6018 w 10500"/>
              <a:gd name="connsiteY3" fmla="*/ 4995 h 10000"/>
              <a:gd name="connsiteX4" fmla="*/ 0 w 10500"/>
              <a:gd name="connsiteY4" fmla="*/ 5218 h 10000"/>
              <a:gd name="connsiteX5" fmla="*/ 113 w 10500"/>
              <a:gd name="connsiteY5" fmla="*/ 10000 h 10000"/>
              <a:gd name="connsiteX0" fmla="*/ 113 w 13202"/>
              <a:gd name="connsiteY0" fmla="*/ 10000 h 10363"/>
              <a:gd name="connsiteX1" fmla="*/ 13202 w 13202"/>
              <a:gd name="connsiteY1" fmla="*/ 10363 h 10363"/>
              <a:gd name="connsiteX2" fmla="*/ 4630 w 13202"/>
              <a:gd name="connsiteY2" fmla="*/ 0 h 10363"/>
              <a:gd name="connsiteX3" fmla="*/ 6018 w 13202"/>
              <a:gd name="connsiteY3" fmla="*/ 4995 h 10363"/>
              <a:gd name="connsiteX4" fmla="*/ 0 w 13202"/>
              <a:gd name="connsiteY4" fmla="*/ 5218 h 10363"/>
              <a:gd name="connsiteX5" fmla="*/ 113 w 13202"/>
              <a:gd name="connsiteY5" fmla="*/ 10000 h 10363"/>
              <a:gd name="connsiteX0" fmla="*/ 192 w 13202"/>
              <a:gd name="connsiteY0" fmla="*/ 11286 h 11286"/>
              <a:gd name="connsiteX1" fmla="*/ 13202 w 13202"/>
              <a:gd name="connsiteY1" fmla="*/ 10363 h 11286"/>
              <a:gd name="connsiteX2" fmla="*/ 4630 w 13202"/>
              <a:gd name="connsiteY2" fmla="*/ 0 h 11286"/>
              <a:gd name="connsiteX3" fmla="*/ 6018 w 13202"/>
              <a:gd name="connsiteY3" fmla="*/ 4995 h 11286"/>
              <a:gd name="connsiteX4" fmla="*/ 0 w 13202"/>
              <a:gd name="connsiteY4" fmla="*/ 5218 h 11286"/>
              <a:gd name="connsiteX5" fmla="*/ 192 w 13202"/>
              <a:gd name="connsiteY5" fmla="*/ 11286 h 11286"/>
              <a:gd name="connsiteX0" fmla="*/ 192 w 13202"/>
              <a:gd name="connsiteY0" fmla="*/ 11286 h 11286"/>
              <a:gd name="connsiteX1" fmla="*/ 13202 w 13202"/>
              <a:gd name="connsiteY1" fmla="*/ 10363 h 11286"/>
              <a:gd name="connsiteX2" fmla="*/ 4630 w 13202"/>
              <a:gd name="connsiteY2" fmla="*/ 0 h 11286"/>
              <a:gd name="connsiteX3" fmla="*/ 5127 w 13202"/>
              <a:gd name="connsiteY3" fmla="*/ 6685 h 11286"/>
              <a:gd name="connsiteX4" fmla="*/ 0 w 13202"/>
              <a:gd name="connsiteY4" fmla="*/ 5218 h 11286"/>
              <a:gd name="connsiteX5" fmla="*/ 192 w 13202"/>
              <a:gd name="connsiteY5" fmla="*/ 11286 h 11286"/>
              <a:gd name="connsiteX0" fmla="*/ 192 w 13202"/>
              <a:gd name="connsiteY0" fmla="*/ 10479 h 10479"/>
              <a:gd name="connsiteX1" fmla="*/ 13202 w 13202"/>
              <a:gd name="connsiteY1" fmla="*/ 9556 h 10479"/>
              <a:gd name="connsiteX2" fmla="*/ 2690 w 13202"/>
              <a:gd name="connsiteY2" fmla="*/ 0 h 10479"/>
              <a:gd name="connsiteX3" fmla="*/ 5127 w 13202"/>
              <a:gd name="connsiteY3" fmla="*/ 5878 h 10479"/>
              <a:gd name="connsiteX4" fmla="*/ 0 w 13202"/>
              <a:gd name="connsiteY4" fmla="*/ 4411 h 10479"/>
              <a:gd name="connsiteX5" fmla="*/ 192 w 13202"/>
              <a:gd name="connsiteY5" fmla="*/ 10479 h 10479"/>
              <a:gd name="connsiteX0" fmla="*/ 9 w 13019"/>
              <a:gd name="connsiteY0" fmla="*/ 10479 h 10479"/>
              <a:gd name="connsiteX1" fmla="*/ 13019 w 13019"/>
              <a:gd name="connsiteY1" fmla="*/ 9556 h 10479"/>
              <a:gd name="connsiteX2" fmla="*/ 2507 w 13019"/>
              <a:gd name="connsiteY2" fmla="*/ 0 h 10479"/>
              <a:gd name="connsiteX3" fmla="*/ 4944 w 13019"/>
              <a:gd name="connsiteY3" fmla="*/ 5878 h 10479"/>
              <a:gd name="connsiteX4" fmla="*/ 33 w 13019"/>
              <a:gd name="connsiteY4" fmla="*/ 6028 h 10479"/>
              <a:gd name="connsiteX5" fmla="*/ 9 w 13019"/>
              <a:gd name="connsiteY5" fmla="*/ 10479 h 10479"/>
              <a:gd name="connsiteX0" fmla="*/ 1163 w 14173"/>
              <a:gd name="connsiteY0" fmla="*/ 10479 h 10912"/>
              <a:gd name="connsiteX1" fmla="*/ 14173 w 14173"/>
              <a:gd name="connsiteY1" fmla="*/ 9556 h 10912"/>
              <a:gd name="connsiteX2" fmla="*/ 3661 w 14173"/>
              <a:gd name="connsiteY2" fmla="*/ 0 h 10912"/>
              <a:gd name="connsiteX3" fmla="*/ 6098 w 14173"/>
              <a:gd name="connsiteY3" fmla="*/ 5878 h 10912"/>
              <a:gd name="connsiteX4" fmla="*/ 1187 w 14173"/>
              <a:gd name="connsiteY4" fmla="*/ 6028 h 10912"/>
              <a:gd name="connsiteX5" fmla="*/ 1163 w 14173"/>
              <a:gd name="connsiteY5" fmla="*/ 10479 h 10912"/>
              <a:gd name="connsiteX0" fmla="*/ 0 w 13010"/>
              <a:gd name="connsiteY0" fmla="*/ 10479 h 10912"/>
              <a:gd name="connsiteX1" fmla="*/ 13010 w 13010"/>
              <a:gd name="connsiteY1" fmla="*/ 9556 h 10912"/>
              <a:gd name="connsiteX2" fmla="*/ 2498 w 13010"/>
              <a:gd name="connsiteY2" fmla="*/ 0 h 10912"/>
              <a:gd name="connsiteX3" fmla="*/ 4935 w 13010"/>
              <a:gd name="connsiteY3" fmla="*/ 5878 h 10912"/>
              <a:gd name="connsiteX4" fmla="*/ 24 w 13010"/>
              <a:gd name="connsiteY4" fmla="*/ 6028 h 10912"/>
              <a:gd name="connsiteX5" fmla="*/ 0 w 13010"/>
              <a:gd name="connsiteY5" fmla="*/ 10479 h 10912"/>
              <a:gd name="connsiteX0" fmla="*/ 0 w 13010"/>
              <a:gd name="connsiteY0" fmla="*/ 10479 h 10479"/>
              <a:gd name="connsiteX1" fmla="*/ 13010 w 13010"/>
              <a:gd name="connsiteY1" fmla="*/ 9556 h 10479"/>
              <a:gd name="connsiteX2" fmla="*/ 2498 w 13010"/>
              <a:gd name="connsiteY2" fmla="*/ 0 h 10479"/>
              <a:gd name="connsiteX3" fmla="*/ 4935 w 13010"/>
              <a:gd name="connsiteY3" fmla="*/ 5878 h 10479"/>
              <a:gd name="connsiteX4" fmla="*/ 24 w 13010"/>
              <a:gd name="connsiteY4" fmla="*/ 6028 h 10479"/>
              <a:gd name="connsiteX5" fmla="*/ 0 w 13010"/>
              <a:gd name="connsiteY5" fmla="*/ 10479 h 1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010" h="10479">
                <a:moveTo>
                  <a:pt x="0" y="10479"/>
                </a:moveTo>
                <a:lnTo>
                  <a:pt x="13010" y="9556"/>
                </a:lnTo>
                <a:lnTo>
                  <a:pt x="2498" y="0"/>
                </a:lnTo>
                <a:cubicBezTo>
                  <a:pt x="2664" y="2228"/>
                  <a:pt x="4769" y="3650"/>
                  <a:pt x="4935" y="5878"/>
                </a:cubicBezTo>
                <a:lnTo>
                  <a:pt x="24" y="6028"/>
                </a:lnTo>
                <a:cubicBezTo>
                  <a:pt x="16" y="7512"/>
                  <a:pt x="8" y="8995"/>
                  <a:pt x="0" y="10479"/>
                </a:cubicBezTo>
                <a:close/>
              </a:path>
            </a:pathLst>
          </a:custGeom>
          <a:solidFill>
            <a:srgbClr val="FFFF00"/>
          </a:solidFill>
          <a:ln w="12700" cap="sq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wrap="none" anchor="ctr"/>
          <a:lstStyle/>
          <a:p>
            <a:pPr eaLnBrk="1" hangingPunct="1"/>
            <a:endParaRPr lang="ru-RU" sz="800" kern="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17" name="Freeform 44"/>
          <p:cNvSpPr>
            <a:spLocks noChangeAspect="1"/>
          </p:cNvSpPr>
          <p:nvPr/>
        </p:nvSpPr>
        <p:spPr bwMode="auto">
          <a:xfrm rot="10110454" flipH="1" flipV="1">
            <a:off x="2412879" y="4206617"/>
            <a:ext cx="562133" cy="144000"/>
          </a:xfrm>
          <a:custGeom>
            <a:avLst/>
            <a:gdLst>
              <a:gd name="T0" fmla="*/ 0 w 1008"/>
              <a:gd name="T1" fmla="*/ 194 h 194"/>
              <a:gd name="T2" fmla="*/ 1008 w 1008"/>
              <a:gd name="T3" fmla="*/ 194 h 194"/>
              <a:gd name="T4" fmla="*/ 672 w 1008"/>
              <a:gd name="T5" fmla="*/ 0 h 194"/>
              <a:gd name="T6" fmla="*/ 674 w 1008"/>
              <a:gd name="T7" fmla="*/ 94 h 194"/>
              <a:gd name="T8" fmla="*/ 0 w 1008"/>
              <a:gd name="T9" fmla="*/ 94 h 194"/>
              <a:gd name="T10" fmla="*/ 0 w 1008"/>
              <a:gd name="T11" fmla="*/ 194 h 194"/>
              <a:gd name="connsiteX0" fmla="*/ 0 w 10000"/>
              <a:gd name="connsiteY0" fmla="*/ 12732 h 12732"/>
              <a:gd name="connsiteX1" fmla="*/ 10000 w 10000"/>
              <a:gd name="connsiteY1" fmla="*/ 12732 h 12732"/>
              <a:gd name="connsiteX2" fmla="*/ 4703 w 10000"/>
              <a:gd name="connsiteY2" fmla="*/ 0 h 12732"/>
              <a:gd name="connsiteX3" fmla="*/ 6687 w 10000"/>
              <a:gd name="connsiteY3" fmla="*/ 7577 h 12732"/>
              <a:gd name="connsiteX4" fmla="*/ 0 w 10000"/>
              <a:gd name="connsiteY4" fmla="*/ 7577 h 12732"/>
              <a:gd name="connsiteX5" fmla="*/ 0 w 10000"/>
              <a:gd name="connsiteY5" fmla="*/ 12732 h 12732"/>
              <a:gd name="connsiteX0" fmla="*/ 0 w 10277"/>
              <a:gd name="connsiteY0" fmla="*/ 12732 h 12732"/>
              <a:gd name="connsiteX1" fmla="*/ 10277 w 10277"/>
              <a:gd name="connsiteY1" fmla="*/ 11698 h 12732"/>
              <a:gd name="connsiteX2" fmla="*/ 4703 w 10277"/>
              <a:gd name="connsiteY2" fmla="*/ 0 h 12732"/>
              <a:gd name="connsiteX3" fmla="*/ 6687 w 10277"/>
              <a:gd name="connsiteY3" fmla="*/ 7577 h 12732"/>
              <a:gd name="connsiteX4" fmla="*/ 0 w 10277"/>
              <a:gd name="connsiteY4" fmla="*/ 7577 h 12732"/>
              <a:gd name="connsiteX5" fmla="*/ 0 w 10277"/>
              <a:gd name="connsiteY5" fmla="*/ 12732 h 12732"/>
              <a:gd name="connsiteX0" fmla="*/ 0 w 10347"/>
              <a:gd name="connsiteY0" fmla="*/ 12169 h 12169"/>
              <a:gd name="connsiteX1" fmla="*/ 10347 w 10347"/>
              <a:gd name="connsiteY1" fmla="*/ 11698 h 12169"/>
              <a:gd name="connsiteX2" fmla="*/ 4773 w 10347"/>
              <a:gd name="connsiteY2" fmla="*/ 0 h 12169"/>
              <a:gd name="connsiteX3" fmla="*/ 6757 w 10347"/>
              <a:gd name="connsiteY3" fmla="*/ 7577 h 12169"/>
              <a:gd name="connsiteX4" fmla="*/ 70 w 10347"/>
              <a:gd name="connsiteY4" fmla="*/ 7577 h 12169"/>
              <a:gd name="connsiteX5" fmla="*/ 0 w 10347"/>
              <a:gd name="connsiteY5" fmla="*/ 12169 h 12169"/>
              <a:gd name="connsiteX0" fmla="*/ 0 w 10347"/>
              <a:gd name="connsiteY0" fmla="*/ 12169 h 12169"/>
              <a:gd name="connsiteX1" fmla="*/ 10347 w 10347"/>
              <a:gd name="connsiteY1" fmla="*/ 11698 h 12169"/>
              <a:gd name="connsiteX2" fmla="*/ 4773 w 10347"/>
              <a:gd name="connsiteY2" fmla="*/ 0 h 12169"/>
              <a:gd name="connsiteX3" fmla="*/ 6434 w 10347"/>
              <a:gd name="connsiteY3" fmla="*/ 9374 h 12169"/>
              <a:gd name="connsiteX4" fmla="*/ 70 w 10347"/>
              <a:gd name="connsiteY4" fmla="*/ 7577 h 12169"/>
              <a:gd name="connsiteX5" fmla="*/ 0 w 10347"/>
              <a:gd name="connsiteY5" fmla="*/ 12169 h 12169"/>
              <a:gd name="connsiteX0" fmla="*/ 0 w 10347"/>
              <a:gd name="connsiteY0" fmla="*/ 7481 h 7481"/>
              <a:gd name="connsiteX1" fmla="*/ 10347 w 10347"/>
              <a:gd name="connsiteY1" fmla="*/ 7010 h 7481"/>
              <a:gd name="connsiteX2" fmla="*/ 5191 w 10347"/>
              <a:gd name="connsiteY2" fmla="*/ 0 h 7481"/>
              <a:gd name="connsiteX3" fmla="*/ 6434 w 10347"/>
              <a:gd name="connsiteY3" fmla="*/ 4686 h 7481"/>
              <a:gd name="connsiteX4" fmla="*/ 70 w 10347"/>
              <a:gd name="connsiteY4" fmla="*/ 2889 h 7481"/>
              <a:gd name="connsiteX5" fmla="*/ 0 w 10347"/>
              <a:gd name="connsiteY5" fmla="*/ 7481 h 7481"/>
              <a:gd name="connsiteX0" fmla="*/ 67 w 10067"/>
              <a:gd name="connsiteY0" fmla="*/ 10000 h 10000"/>
              <a:gd name="connsiteX1" fmla="*/ 10067 w 10067"/>
              <a:gd name="connsiteY1" fmla="*/ 9370 h 10000"/>
              <a:gd name="connsiteX2" fmla="*/ 5084 w 10067"/>
              <a:gd name="connsiteY2" fmla="*/ 0 h 10000"/>
              <a:gd name="connsiteX3" fmla="*/ 6285 w 10067"/>
              <a:gd name="connsiteY3" fmla="*/ 6264 h 10000"/>
              <a:gd name="connsiteX4" fmla="*/ 3 w 10067"/>
              <a:gd name="connsiteY4" fmla="*/ 6749 h 10000"/>
              <a:gd name="connsiteX5" fmla="*/ 67 w 10067"/>
              <a:gd name="connsiteY5" fmla="*/ 10000 h 10000"/>
              <a:gd name="connsiteX0" fmla="*/ 67 w 10067"/>
              <a:gd name="connsiteY0" fmla="*/ 9603 h 9603"/>
              <a:gd name="connsiteX1" fmla="*/ 10067 w 10067"/>
              <a:gd name="connsiteY1" fmla="*/ 8973 h 9603"/>
              <a:gd name="connsiteX2" fmla="*/ 4615 w 10067"/>
              <a:gd name="connsiteY2" fmla="*/ 0 h 9603"/>
              <a:gd name="connsiteX3" fmla="*/ 6285 w 10067"/>
              <a:gd name="connsiteY3" fmla="*/ 5867 h 9603"/>
              <a:gd name="connsiteX4" fmla="*/ 3 w 10067"/>
              <a:gd name="connsiteY4" fmla="*/ 6352 h 9603"/>
              <a:gd name="connsiteX5" fmla="*/ 67 w 10067"/>
              <a:gd name="connsiteY5" fmla="*/ 9603 h 9603"/>
              <a:gd name="connsiteX0" fmla="*/ 67 w 10000"/>
              <a:gd name="connsiteY0" fmla="*/ 10000 h 10000"/>
              <a:gd name="connsiteX1" fmla="*/ 10000 w 10000"/>
              <a:gd name="connsiteY1" fmla="*/ 9344 h 10000"/>
              <a:gd name="connsiteX2" fmla="*/ 4584 w 10000"/>
              <a:gd name="connsiteY2" fmla="*/ 0 h 10000"/>
              <a:gd name="connsiteX3" fmla="*/ 5972 w 10000"/>
              <a:gd name="connsiteY3" fmla="*/ 4995 h 10000"/>
              <a:gd name="connsiteX4" fmla="*/ 3 w 10000"/>
              <a:gd name="connsiteY4" fmla="*/ 6615 h 10000"/>
              <a:gd name="connsiteX5" fmla="*/ 67 w 10000"/>
              <a:gd name="connsiteY5" fmla="*/ 10000 h 10000"/>
              <a:gd name="connsiteX0" fmla="*/ 115 w 10048"/>
              <a:gd name="connsiteY0" fmla="*/ 10000 h 10000"/>
              <a:gd name="connsiteX1" fmla="*/ 10048 w 10048"/>
              <a:gd name="connsiteY1" fmla="*/ 9344 h 10000"/>
              <a:gd name="connsiteX2" fmla="*/ 4632 w 10048"/>
              <a:gd name="connsiteY2" fmla="*/ 0 h 10000"/>
              <a:gd name="connsiteX3" fmla="*/ 6020 w 10048"/>
              <a:gd name="connsiteY3" fmla="*/ 4995 h 10000"/>
              <a:gd name="connsiteX4" fmla="*/ 2 w 10048"/>
              <a:gd name="connsiteY4" fmla="*/ 5218 h 10000"/>
              <a:gd name="connsiteX5" fmla="*/ 115 w 10048"/>
              <a:gd name="connsiteY5" fmla="*/ 10000 h 10000"/>
              <a:gd name="connsiteX0" fmla="*/ 115 w 10502"/>
              <a:gd name="connsiteY0" fmla="*/ 10000 h 10000"/>
              <a:gd name="connsiteX1" fmla="*/ 10502 w 10502"/>
              <a:gd name="connsiteY1" fmla="*/ 9471 h 10000"/>
              <a:gd name="connsiteX2" fmla="*/ 4632 w 10502"/>
              <a:gd name="connsiteY2" fmla="*/ 0 h 10000"/>
              <a:gd name="connsiteX3" fmla="*/ 6020 w 10502"/>
              <a:gd name="connsiteY3" fmla="*/ 4995 h 10000"/>
              <a:gd name="connsiteX4" fmla="*/ 2 w 10502"/>
              <a:gd name="connsiteY4" fmla="*/ 5218 h 10000"/>
              <a:gd name="connsiteX5" fmla="*/ 115 w 10502"/>
              <a:gd name="connsiteY5" fmla="*/ 10000 h 10000"/>
              <a:gd name="connsiteX0" fmla="*/ 113 w 10500"/>
              <a:gd name="connsiteY0" fmla="*/ 10000 h 10000"/>
              <a:gd name="connsiteX1" fmla="*/ 10500 w 10500"/>
              <a:gd name="connsiteY1" fmla="*/ 9471 h 10000"/>
              <a:gd name="connsiteX2" fmla="*/ 4630 w 10500"/>
              <a:gd name="connsiteY2" fmla="*/ 0 h 10000"/>
              <a:gd name="connsiteX3" fmla="*/ 6018 w 10500"/>
              <a:gd name="connsiteY3" fmla="*/ 4995 h 10000"/>
              <a:gd name="connsiteX4" fmla="*/ 0 w 10500"/>
              <a:gd name="connsiteY4" fmla="*/ 5218 h 10000"/>
              <a:gd name="connsiteX5" fmla="*/ 113 w 10500"/>
              <a:gd name="connsiteY5" fmla="*/ 10000 h 10000"/>
              <a:gd name="connsiteX0" fmla="*/ 113 w 13202"/>
              <a:gd name="connsiteY0" fmla="*/ 10000 h 10363"/>
              <a:gd name="connsiteX1" fmla="*/ 13202 w 13202"/>
              <a:gd name="connsiteY1" fmla="*/ 10363 h 10363"/>
              <a:gd name="connsiteX2" fmla="*/ 4630 w 13202"/>
              <a:gd name="connsiteY2" fmla="*/ 0 h 10363"/>
              <a:gd name="connsiteX3" fmla="*/ 6018 w 13202"/>
              <a:gd name="connsiteY3" fmla="*/ 4995 h 10363"/>
              <a:gd name="connsiteX4" fmla="*/ 0 w 13202"/>
              <a:gd name="connsiteY4" fmla="*/ 5218 h 10363"/>
              <a:gd name="connsiteX5" fmla="*/ 113 w 13202"/>
              <a:gd name="connsiteY5" fmla="*/ 10000 h 10363"/>
              <a:gd name="connsiteX0" fmla="*/ 192 w 13202"/>
              <a:gd name="connsiteY0" fmla="*/ 11286 h 11286"/>
              <a:gd name="connsiteX1" fmla="*/ 13202 w 13202"/>
              <a:gd name="connsiteY1" fmla="*/ 10363 h 11286"/>
              <a:gd name="connsiteX2" fmla="*/ 4630 w 13202"/>
              <a:gd name="connsiteY2" fmla="*/ 0 h 11286"/>
              <a:gd name="connsiteX3" fmla="*/ 6018 w 13202"/>
              <a:gd name="connsiteY3" fmla="*/ 4995 h 11286"/>
              <a:gd name="connsiteX4" fmla="*/ 0 w 13202"/>
              <a:gd name="connsiteY4" fmla="*/ 5218 h 11286"/>
              <a:gd name="connsiteX5" fmla="*/ 192 w 13202"/>
              <a:gd name="connsiteY5" fmla="*/ 11286 h 11286"/>
              <a:gd name="connsiteX0" fmla="*/ 192 w 13202"/>
              <a:gd name="connsiteY0" fmla="*/ 11286 h 11286"/>
              <a:gd name="connsiteX1" fmla="*/ 13202 w 13202"/>
              <a:gd name="connsiteY1" fmla="*/ 10363 h 11286"/>
              <a:gd name="connsiteX2" fmla="*/ 4630 w 13202"/>
              <a:gd name="connsiteY2" fmla="*/ 0 h 11286"/>
              <a:gd name="connsiteX3" fmla="*/ 5127 w 13202"/>
              <a:gd name="connsiteY3" fmla="*/ 6685 h 11286"/>
              <a:gd name="connsiteX4" fmla="*/ 0 w 13202"/>
              <a:gd name="connsiteY4" fmla="*/ 5218 h 11286"/>
              <a:gd name="connsiteX5" fmla="*/ 192 w 13202"/>
              <a:gd name="connsiteY5" fmla="*/ 11286 h 11286"/>
              <a:gd name="connsiteX0" fmla="*/ 192 w 13202"/>
              <a:gd name="connsiteY0" fmla="*/ 10479 h 10479"/>
              <a:gd name="connsiteX1" fmla="*/ 13202 w 13202"/>
              <a:gd name="connsiteY1" fmla="*/ 9556 h 10479"/>
              <a:gd name="connsiteX2" fmla="*/ 2690 w 13202"/>
              <a:gd name="connsiteY2" fmla="*/ 0 h 10479"/>
              <a:gd name="connsiteX3" fmla="*/ 5127 w 13202"/>
              <a:gd name="connsiteY3" fmla="*/ 5878 h 10479"/>
              <a:gd name="connsiteX4" fmla="*/ 0 w 13202"/>
              <a:gd name="connsiteY4" fmla="*/ 4411 h 10479"/>
              <a:gd name="connsiteX5" fmla="*/ 192 w 13202"/>
              <a:gd name="connsiteY5" fmla="*/ 10479 h 10479"/>
              <a:gd name="connsiteX0" fmla="*/ 9 w 13019"/>
              <a:gd name="connsiteY0" fmla="*/ 10479 h 10479"/>
              <a:gd name="connsiteX1" fmla="*/ 13019 w 13019"/>
              <a:gd name="connsiteY1" fmla="*/ 9556 h 10479"/>
              <a:gd name="connsiteX2" fmla="*/ 2507 w 13019"/>
              <a:gd name="connsiteY2" fmla="*/ 0 h 10479"/>
              <a:gd name="connsiteX3" fmla="*/ 4944 w 13019"/>
              <a:gd name="connsiteY3" fmla="*/ 5878 h 10479"/>
              <a:gd name="connsiteX4" fmla="*/ 33 w 13019"/>
              <a:gd name="connsiteY4" fmla="*/ 6028 h 10479"/>
              <a:gd name="connsiteX5" fmla="*/ 9 w 13019"/>
              <a:gd name="connsiteY5" fmla="*/ 10479 h 10479"/>
              <a:gd name="connsiteX0" fmla="*/ 1163 w 14173"/>
              <a:gd name="connsiteY0" fmla="*/ 10479 h 10912"/>
              <a:gd name="connsiteX1" fmla="*/ 14173 w 14173"/>
              <a:gd name="connsiteY1" fmla="*/ 9556 h 10912"/>
              <a:gd name="connsiteX2" fmla="*/ 3661 w 14173"/>
              <a:gd name="connsiteY2" fmla="*/ 0 h 10912"/>
              <a:gd name="connsiteX3" fmla="*/ 6098 w 14173"/>
              <a:gd name="connsiteY3" fmla="*/ 5878 h 10912"/>
              <a:gd name="connsiteX4" fmla="*/ 1187 w 14173"/>
              <a:gd name="connsiteY4" fmla="*/ 6028 h 10912"/>
              <a:gd name="connsiteX5" fmla="*/ 1163 w 14173"/>
              <a:gd name="connsiteY5" fmla="*/ 10479 h 10912"/>
              <a:gd name="connsiteX0" fmla="*/ 0 w 13010"/>
              <a:gd name="connsiteY0" fmla="*/ 10479 h 10912"/>
              <a:gd name="connsiteX1" fmla="*/ 13010 w 13010"/>
              <a:gd name="connsiteY1" fmla="*/ 9556 h 10912"/>
              <a:gd name="connsiteX2" fmla="*/ 2498 w 13010"/>
              <a:gd name="connsiteY2" fmla="*/ 0 h 10912"/>
              <a:gd name="connsiteX3" fmla="*/ 4935 w 13010"/>
              <a:gd name="connsiteY3" fmla="*/ 5878 h 10912"/>
              <a:gd name="connsiteX4" fmla="*/ 24 w 13010"/>
              <a:gd name="connsiteY4" fmla="*/ 6028 h 10912"/>
              <a:gd name="connsiteX5" fmla="*/ 0 w 13010"/>
              <a:gd name="connsiteY5" fmla="*/ 10479 h 10912"/>
              <a:gd name="connsiteX0" fmla="*/ 0 w 13010"/>
              <a:gd name="connsiteY0" fmla="*/ 10479 h 10479"/>
              <a:gd name="connsiteX1" fmla="*/ 13010 w 13010"/>
              <a:gd name="connsiteY1" fmla="*/ 9556 h 10479"/>
              <a:gd name="connsiteX2" fmla="*/ 2498 w 13010"/>
              <a:gd name="connsiteY2" fmla="*/ 0 h 10479"/>
              <a:gd name="connsiteX3" fmla="*/ 4935 w 13010"/>
              <a:gd name="connsiteY3" fmla="*/ 5878 h 10479"/>
              <a:gd name="connsiteX4" fmla="*/ 24 w 13010"/>
              <a:gd name="connsiteY4" fmla="*/ 6028 h 10479"/>
              <a:gd name="connsiteX5" fmla="*/ 0 w 13010"/>
              <a:gd name="connsiteY5" fmla="*/ 10479 h 1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010" h="10479">
                <a:moveTo>
                  <a:pt x="0" y="10479"/>
                </a:moveTo>
                <a:lnTo>
                  <a:pt x="13010" y="9556"/>
                </a:lnTo>
                <a:lnTo>
                  <a:pt x="2498" y="0"/>
                </a:lnTo>
                <a:cubicBezTo>
                  <a:pt x="2664" y="2228"/>
                  <a:pt x="4769" y="3650"/>
                  <a:pt x="4935" y="5878"/>
                </a:cubicBezTo>
                <a:lnTo>
                  <a:pt x="24" y="6028"/>
                </a:lnTo>
                <a:cubicBezTo>
                  <a:pt x="16" y="7512"/>
                  <a:pt x="8" y="8995"/>
                  <a:pt x="0" y="10479"/>
                </a:cubicBezTo>
                <a:close/>
              </a:path>
            </a:pathLst>
          </a:custGeom>
          <a:solidFill>
            <a:srgbClr val="FFFF00"/>
          </a:solidFill>
          <a:ln w="12700" cap="sq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wrap="none" anchor="ctr"/>
          <a:lstStyle/>
          <a:p>
            <a:pPr eaLnBrk="1" hangingPunct="1"/>
            <a:endParaRPr lang="ru-RU" sz="800" kern="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3261267">
            <a:off x="-611178" y="3595330"/>
            <a:ext cx="30389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Ашинский левый сдвиг</a:t>
            </a:r>
            <a:endParaRPr lang="ru-RU" sz="2000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21045829">
            <a:off x="2067260" y="4449914"/>
            <a:ext cx="160367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Сулеинский</a:t>
            </a:r>
            <a:endParaRPr lang="ru-RU" sz="2000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9307306">
            <a:off x="3449365" y="3354071"/>
            <a:ext cx="30389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правый </a:t>
            </a:r>
            <a:r>
              <a:rPr lang="ru-RU" sz="2000" dirty="0" err="1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взбросо</a:t>
            </a:r>
            <a:r>
              <a:rPr lang="ru-RU" sz="2000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-сдвиг</a:t>
            </a:r>
            <a:endParaRPr lang="ru-RU" sz="2000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57500" y="1906778"/>
            <a:ext cx="10498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b="0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Каратау</a:t>
            </a:r>
            <a:endParaRPr lang="ru-RU" sz="2000" b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5733256"/>
            <a:ext cx="9093391" cy="8771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1" fontAlgn="auto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prstClr val="black"/>
                </a:solidFill>
              </a:rPr>
              <a:t>Каратау-</a:t>
            </a:r>
            <a:r>
              <a:rPr lang="ru-RU" sz="2400" dirty="0" err="1" smtClean="0">
                <a:solidFill>
                  <a:prstClr val="black"/>
                </a:solidFill>
              </a:rPr>
              <a:t>Сулеймановский</a:t>
            </a:r>
            <a:r>
              <a:rPr lang="ru-RU" sz="2400" dirty="0" smtClean="0">
                <a:solidFill>
                  <a:prstClr val="black"/>
                </a:solidFill>
              </a:rPr>
              <a:t> блок</a:t>
            </a:r>
            <a:r>
              <a:rPr lang="ru-RU" b="0" dirty="0" smtClean="0">
                <a:solidFill>
                  <a:prstClr val="black"/>
                </a:solidFill>
              </a:rPr>
              <a:t> на западе ограничен Ашинским левым сдвигом, а на востоке – </a:t>
            </a:r>
            <a:r>
              <a:rPr lang="ru-RU" b="0" dirty="0" err="1" smtClean="0">
                <a:solidFill>
                  <a:prstClr val="black"/>
                </a:solidFill>
              </a:rPr>
              <a:t>Сулеинским</a:t>
            </a:r>
            <a:r>
              <a:rPr lang="ru-RU" b="0" dirty="0" smtClean="0">
                <a:solidFill>
                  <a:prstClr val="black"/>
                </a:solidFill>
              </a:rPr>
              <a:t> правым </a:t>
            </a:r>
            <a:r>
              <a:rPr lang="ru-RU" b="0" dirty="0" err="1" smtClean="0">
                <a:solidFill>
                  <a:prstClr val="black"/>
                </a:solidFill>
              </a:rPr>
              <a:t>взбросо</a:t>
            </a:r>
            <a:r>
              <a:rPr lang="ru-RU" b="0" dirty="0" smtClean="0">
                <a:solidFill>
                  <a:prstClr val="black"/>
                </a:solidFill>
              </a:rPr>
              <a:t>-сдвигом, в лежачем крыле которого находится Первомайская зона транспрессии.</a:t>
            </a:r>
          </a:p>
        </p:txBody>
      </p:sp>
      <p:sp>
        <p:nvSpPr>
          <p:cNvPr id="22" name="Freeform 44"/>
          <p:cNvSpPr>
            <a:spLocks noChangeAspect="1"/>
          </p:cNvSpPr>
          <p:nvPr/>
        </p:nvSpPr>
        <p:spPr bwMode="auto">
          <a:xfrm rot="4026849" flipH="1">
            <a:off x="1484162" y="4266642"/>
            <a:ext cx="562133" cy="144000"/>
          </a:xfrm>
          <a:custGeom>
            <a:avLst/>
            <a:gdLst>
              <a:gd name="T0" fmla="*/ 0 w 1008"/>
              <a:gd name="T1" fmla="*/ 194 h 194"/>
              <a:gd name="T2" fmla="*/ 1008 w 1008"/>
              <a:gd name="T3" fmla="*/ 194 h 194"/>
              <a:gd name="T4" fmla="*/ 672 w 1008"/>
              <a:gd name="T5" fmla="*/ 0 h 194"/>
              <a:gd name="T6" fmla="*/ 674 w 1008"/>
              <a:gd name="T7" fmla="*/ 94 h 194"/>
              <a:gd name="T8" fmla="*/ 0 w 1008"/>
              <a:gd name="T9" fmla="*/ 94 h 194"/>
              <a:gd name="T10" fmla="*/ 0 w 1008"/>
              <a:gd name="T11" fmla="*/ 194 h 194"/>
              <a:gd name="connsiteX0" fmla="*/ 0 w 10000"/>
              <a:gd name="connsiteY0" fmla="*/ 12732 h 12732"/>
              <a:gd name="connsiteX1" fmla="*/ 10000 w 10000"/>
              <a:gd name="connsiteY1" fmla="*/ 12732 h 12732"/>
              <a:gd name="connsiteX2" fmla="*/ 4703 w 10000"/>
              <a:gd name="connsiteY2" fmla="*/ 0 h 12732"/>
              <a:gd name="connsiteX3" fmla="*/ 6687 w 10000"/>
              <a:gd name="connsiteY3" fmla="*/ 7577 h 12732"/>
              <a:gd name="connsiteX4" fmla="*/ 0 w 10000"/>
              <a:gd name="connsiteY4" fmla="*/ 7577 h 12732"/>
              <a:gd name="connsiteX5" fmla="*/ 0 w 10000"/>
              <a:gd name="connsiteY5" fmla="*/ 12732 h 12732"/>
              <a:gd name="connsiteX0" fmla="*/ 0 w 10277"/>
              <a:gd name="connsiteY0" fmla="*/ 12732 h 12732"/>
              <a:gd name="connsiteX1" fmla="*/ 10277 w 10277"/>
              <a:gd name="connsiteY1" fmla="*/ 11698 h 12732"/>
              <a:gd name="connsiteX2" fmla="*/ 4703 w 10277"/>
              <a:gd name="connsiteY2" fmla="*/ 0 h 12732"/>
              <a:gd name="connsiteX3" fmla="*/ 6687 w 10277"/>
              <a:gd name="connsiteY3" fmla="*/ 7577 h 12732"/>
              <a:gd name="connsiteX4" fmla="*/ 0 w 10277"/>
              <a:gd name="connsiteY4" fmla="*/ 7577 h 12732"/>
              <a:gd name="connsiteX5" fmla="*/ 0 w 10277"/>
              <a:gd name="connsiteY5" fmla="*/ 12732 h 12732"/>
              <a:gd name="connsiteX0" fmla="*/ 0 w 10347"/>
              <a:gd name="connsiteY0" fmla="*/ 12169 h 12169"/>
              <a:gd name="connsiteX1" fmla="*/ 10347 w 10347"/>
              <a:gd name="connsiteY1" fmla="*/ 11698 h 12169"/>
              <a:gd name="connsiteX2" fmla="*/ 4773 w 10347"/>
              <a:gd name="connsiteY2" fmla="*/ 0 h 12169"/>
              <a:gd name="connsiteX3" fmla="*/ 6757 w 10347"/>
              <a:gd name="connsiteY3" fmla="*/ 7577 h 12169"/>
              <a:gd name="connsiteX4" fmla="*/ 70 w 10347"/>
              <a:gd name="connsiteY4" fmla="*/ 7577 h 12169"/>
              <a:gd name="connsiteX5" fmla="*/ 0 w 10347"/>
              <a:gd name="connsiteY5" fmla="*/ 12169 h 12169"/>
              <a:gd name="connsiteX0" fmla="*/ 0 w 10347"/>
              <a:gd name="connsiteY0" fmla="*/ 12169 h 12169"/>
              <a:gd name="connsiteX1" fmla="*/ 10347 w 10347"/>
              <a:gd name="connsiteY1" fmla="*/ 11698 h 12169"/>
              <a:gd name="connsiteX2" fmla="*/ 4773 w 10347"/>
              <a:gd name="connsiteY2" fmla="*/ 0 h 12169"/>
              <a:gd name="connsiteX3" fmla="*/ 6434 w 10347"/>
              <a:gd name="connsiteY3" fmla="*/ 9374 h 12169"/>
              <a:gd name="connsiteX4" fmla="*/ 70 w 10347"/>
              <a:gd name="connsiteY4" fmla="*/ 7577 h 12169"/>
              <a:gd name="connsiteX5" fmla="*/ 0 w 10347"/>
              <a:gd name="connsiteY5" fmla="*/ 12169 h 12169"/>
              <a:gd name="connsiteX0" fmla="*/ 0 w 10347"/>
              <a:gd name="connsiteY0" fmla="*/ 7481 h 7481"/>
              <a:gd name="connsiteX1" fmla="*/ 10347 w 10347"/>
              <a:gd name="connsiteY1" fmla="*/ 7010 h 7481"/>
              <a:gd name="connsiteX2" fmla="*/ 5191 w 10347"/>
              <a:gd name="connsiteY2" fmla="*/ 0 h 7481"/>
              <a:gd name="connsiteX3" fmla="*/ 6434 w 10347"/>
              <a:gd name="connsiteY3" fmla="*/ 4686 h 7481"/>
              <a:gd name="connsiteX4" fmla="*/ 70 w 10347"/>
              <a:gd name="connsiteY4" fmla="*/ 2889 h 7481"/>
              <a:gd name="connsiteX5" fmla="*/ 0 w 10347"/>
              <a:gd name="connsiteY5" fmla="*/ 7481 h 7481"/>
              <a:gd name="connsiteX0" fmla="*/ 67 w 10067"/>
              <a:gd name="connsiteY0" fmla="*/ 10000 h 10000"/>
              <a:gd name="connsiteX1" fmla="*/ 10067 w 10067"/>
              <a:gd name="connsiteY1" fmla="*/ 9370 h 10000"/>
              <a:gd name="connsiteX2" fmla="*/ 5084 w 10067"/>
              <a:gd name="connsiteY2" fmla="*/ 0 h 10000"/>
              <a:gd name="connsiteX3" fmla="*/ 6285 w 10067"/>
              <a:gd name="connsiteY3" fmla="*/ 6264 h 10000"/>
              <a:gd name="connsiteX4" fmla="*/ 3 w 10067"/>
              <a:gd name="connsiteY4" fmla="*/ 6749 h 10000"/>
              <a:gd name="connsiteX5" fmla="*/ 67 w 10067"/>
              <a:gd name="connsiteY5" fmla="*/ 10000 h 10000"/>
              <a:gd name="connsiteX0" fmla="*/ 67 w 10067"/>
              <a:gd name="connsiteY0" fmla="*/ 9603 h 9603"/>
              <a:gd name="connsiteX1" fmla="*/ 10067 w 10067"/>
              <a:gd name="connsiteY1" fmla="*/ 8973 h 9603"/>
              <a:gd name="connsiteX2" fmla="*/ 4615 w 10067"/>
              <a:gd name="connsiteY2" fmla="*/ 0 h 9603"/>
              <a:gd name="connsiteX3" fmla="*/ 6285 w 10067"/>
              <a:gd name="connsiteY3" fmla="*/ 5867 h 9603"/>
              <a:gd name="connsiteX4" fmla="*/ 3 w 10067"/>
              <a:gd name="connsiteY4" fmla="*/ 6352 h 9603"/>
              <a:gd name="connsiteX5" fmla="*/ 67 w 10067"/>
              <a:gd name="connsiteY5" fmla="*/ 9603 h 9603"/>
              <a:gd name="connsiteX0" fmla="*/ 67 w 10000"/>
              <a:gd name="connsiteY0" fmla="*/ 10000 h 10000"/>
              <a:gd name="connsiteX1" fmla="*/ 10000 w 10000"/>
              <a:gd name="connsiteY1" fmla="*/ 9344 h 10000"/>
              <a:gd name="connsiteX2" fmla="*/ 4584 w 10000"/>
              <a:gd name="connsiteY2" fmla="*/ 0 h 10000"/>
              <a:gd name="connsiteX3" fmla="*/ 5972 w 10000"/>
              <a:gd name="connsiteY3" fmla="*/ 4995 h 10000"/>
              <a:gd name="connsiteX4" fmla="*/ 3 w 10000"/>
              <a:gd name="connsiteY4" fmla="*/ 6615 h 10000"/>
              <a:gd name="connsiteX5" fmla="*/ 67 w 10000"/>
              <a:gd name="connsiteY5" fmla="*/ 10000 h 10000"/>
              <a:gd name="connsiteX0" fmla="*/ 115 w 10048"/>
              <a:gd name="connsiteY0" fmla="*/ 10000 h 10000"/>
              <a:gd name="connsiteX1" fmla="*/ 10048 w 10048"/>
              <a:gd name="connsiteY1" fmla="*/ 9344 h 10000"/>
              <a:gd name="connsiteX2" fmla="*/ 4632 w 10048"/>
              <a:gd name="connsiteY2" fmla="*/ 0 h 10000"/>
              <a:gd name="connsiteX3" fmla="*/ 6020 w 10048"/>
              <a:gd name="connsiteY3" fmla="*/ 4995 h 10000"/>
              <a:gd name="connsiteX4" fmla="*/ 2 w 10048"/>
              <a:gd name="connsiteY4" fmla="*/ 5218 h 10000"/>
              <a:gd name="connsiteX5" fmla="*/ 115 w 10048"/>
              <a:gd name="connsiteY5" fmla="*/ 10000 h 10000"/>
              <a:gd name="connsiteX0" fmla="*/ 115 w 10502"/>
              <a:gd name="connsiteY0" fmla="*/ 10000 h 10000"/>
              <a:gd name="connsiteX1" fmla="*/ 10502 w 10502"/>
              <a:gd name="connsiteY1" fmla="*/ 9471 h 10000"/>
              <a:gd name="connsiteX2" fmla="*/ 4632 w 10502"/>
              <a:gd name="connsiteY2" fmla="*/ 0 h 10000"/>
              <a:gd name="connsiteX3" fmla="*/ 6020 w 10502"/>
              <a:gd name="connsiteY3" fmla="*/ 4995 h 10000"/>
              <a:gd name="connsiteX4" fmla="*/ 2 w 10502"/>
              <a:gd name="connsiteY4" fmla="*/ 5218 h 10000"/>
              <a:gd name="connsiteX5" fmla="*/ 115 w 10502"/>
              <a:gd name="connsiteY5" fmla="*/ 10000 h 10000"/>
              <a:gd name="connsiteX0" fmla="*/ 113 w 10500"/>
              <a:gd name="connsiteY0" fmla="*/ 10000 h 10000"/>
              <a:gd name="connsiteX1" fmla="*/ 10500 w 10500"/>
              <a:gd name="connsiteY1" fmla="*/ 9471 h 10000"/>
              <a:gd name="connsiteX2" fmla="*/ 4630 w 10500"/>
              <a:gd name="connsiteY2" fmla="*/ 0 h 10000"/>
              <a:gd name="connsiteX3" fmla="*/ 6018 w 10500"/>
              <a:gd name="connsiteY3" fmla="*/ 4995 h 10000"/>
              <a:gd name="connsiteX4" fmla="*/ 0 w 10500"/>
              <a:gd name="connsiteY4" fmla="*/ 5218 h 10000"/>
              <a:gd name="connsiteX5" fmla="*/ 113 w 10500"/>
              <a:gd name="connsiteY5" fmla="*/ 10000 h 10000"/>
              <a:gd name="connsiteX0" fmla="*/ 113 w 13202"/>
              <a:gd name="connsiteY0" fmla="*/ 10000 h 10363"/>
              <a:gd name="connsiteX1" fmla="*/ 13202 w 13202"/>
              <a:gd name="connsiteY1" fmla="*/ 10363 h 10363"/>
              <a:gd name="connsiteX2" fmla="*/ 4630 w 13202"/>
              <a:gd name="connsiteY2" fmla="*/ 0 h 10363"/>
              <a:gd name="connsiteX3" fmla="*/ 6018 w 13202"/>
              <a:gd name="connsiteY3" fmla="*/ 4995 h 10363"/>
              <a:gd name="connsiteX4" fmla="*/ 0 w 13202"/>
              <a:gd name="connsiteY4" fmla="*/ 5218 h 10363"/>
              <a:gd name="connsiteX5" fmla="*/ 113 w 13202"/>
              <a:gd name="connsiteY5" fmla="*/ 10000 h 10363"/>
              <a:gd name="connsiteX0" fmla="*/ 192 w 13202"/>
              <a:gd name="connsiteY0" fmla="*/ 11286 h 11286"/>
              <a:gd name="connsiteX1" fmla="*/ 13202 w 13202"/>
              <a:gd name="connsiteY1" fmla="*/ 10363 h 11286"/>
              <a:gd name="connsiteX2" fmla="*/ 4630 w 13202"/>
              <a:gd name="connsiteY2" fmla="*/ 0 h 11286"/>
              <a:gd name="connsiteX3" fmla="*/ 6018 w 13202"/>
              <a:gd name="connsiteY3" fmla="*/ 4995 h 11286"/>
              <a:gd name="connsiteX4" fmla="*/ 0 w 13202"/>
              <a:gd name="connsiteY4" fmla="*/ 5218 h 11286"/>
              <a:gd name="connsiteX5" fmla="*/ 192 w 13202"/>
              <a:gd name="connsiteY5" fmla="*/ 11286 h 11286"/>
              <a:gd name="connsiteX0" fmla="*/ 192 w 13202"/>
              <a:gd name="connsiteY0" fmla="*/ 11286 h 11286"/>
              <a:gd name="connsiteX1" fmla="*/ 13202 w 13202"/>
              <a:gd name="connsiteY1" fmla="*/ 10363 h 11286"/>
              <a:gd name="connsiteX2" fmla="*/ 4630 w 13202"/>
              <a:gd name="connsiteY2" fmla="*/ 0 h 11286"/>
              <a:gd name="connsiteX3" fmla="*/ 5127 w 13202"/>
              <a:gd name="connsiteY3" fmla="*/ 6685 h 11286"/>
              <a:gd name="connsiteX4" fmla="*/ 0 w 13202"/>
              <a:gd name="connsiteY4" fmla="*/ 5218 h 11286"/>
              <a:gd name="connsiteX5" fmla="*/ 192 w 13202"/>
              <a:gd name="connsiteY5" fmla="*/ 11286 h 11286"/>
              <a:gd name="connsiteX0" fmla="*/ 192 w 13202"/>
              <a:gd name="connsiteY0" fmla="*/ 10479 h 10479"/>
              <a:gd name="connsiteX1" fmla="*/ 13202 w 13202"/>
              <a:gd name="connsiteY1" fmla="*/ 9556 h 10479"/>
              <a:gd name="connsiteX2" fmla="*/ 2690 w 13202"/>
              <a:gd name="connsiteY2" fmla="*/ 0 h 10479"/>
              <a:gd name="connsiteX3" fmla="*/ 5127 w 13202"/>
              <a:gd name="connsiteY3" fmla="*/ 5878 h 10479"/>
              <a:gd name="connsiteX4" fmla="*/ 0 w 13202"/>
              <a:gd name="connsiteY4" fmla="*/ 4411 h 10479"/>
              <a:gd name="connsiteX5" fmla="*/ 192 w 13202"/>
              <a:gd name="connsiteY5" fmla="*/ 10479 h 10479"/>
              <a:gd name="connsiteX0" fmla="*/ 9 w 13019"/>
              <a:gd name="connsiteY0" fmla="*/ 10479 h 10479"/>
              <a:gd name="connsiteX1" fmla="*/ 13019 w 13019"/>
              <a:gd name="connsiteY1" fmla="*/ 9556 h 10479"/>
              <a:gd name="connsiteX2" fmla="*/ 2507 w 13019"/>
              <a:gd name="connsiteY2" fmla="*/ 0 h 10479"/>
              <a:gd name="connsiteX3" fmla="*/ 4944 w 13019"/>
              <a:gd name="connsiteY3" fmla="*/ 5878 h 10479"/>
              <a:gd name="connsiteX4" fmla="*/ 33 w 13019"/>
              <a:gd name="connsiteY4" fmla="*/ 6028 h 10479"/>
              <a:gd name="connsiteX5" fmla="*/ 9 w 13019"/>
              <a:gd name="connsiteY5" fmla="*/ 10479 h 10479"/>
              <a:gd name="connsiteX0" fmla="*/ 1163 w 14173"/>
              <a:gd name="connsiteY0" fmla="*/ 10479 h 10912"/>
              <a:gd name="connsiteX1" fmla="*/ 14173 w 14173"/>
              <a:gd name="connsiteY1" fmla="*/ 9556 h 10912"/>
              <a:gd name="connsiteX2" fmla="*/ 3661 w 14173"/>
              <a:gd name="connsiteY2" fmla="*/ 0 h 10912"/>
              <a:gd name="connsiteX3" fmla="*/ 6098 w 14173"/>
              <a:gd name="connsiteY3" fmla="*/ 5878 h 10912"/>
              <a:gd name="connsiteX4" fmla="*/ 1187 w 14173"/>
              <a:gd name="connsiteY4" fmla="*/ 6028 h 10912"/>
              <a:gd name="connsiteX5" fmla="*/ 1163 w 14173"/>
              <a:gd name="connsiteY5" fmla="*/ 10479 h 10912"/>
              <a:gd name="connsiteX0" fmla="*/ 0 w 13010"/>
              <a:gd name="connsiteY0" fmla="*/ 10479 h 10912"/>
              <a:gd name="connsiteX1" fmla="*/ 13010 w 13010"/>
              <a:gd name="connsiteY1" fmla="*/ 9556 h 10912"/>
              <a:gd name="connsiteX2" fmla="*/ 2498 w 13010"/>
              <a:gd name="connsiteY2" fmla="*/ 0 h 10912"/>
              <a:gd name="connsiteX3" fmla="*/ 4935 w 13010"/>
              <a:gd name="connsiteY3" fmla="*/ 5878 h 10912"/>
              <a:gd name="connsiteX4" fmla="*/ 24 w 13010"/>
              <a:gd name="connsiteY4" fmla="*/ 6028 h 10912"/>
              <a:gd name="connsiteX5" fmla="*/ 0 w 13010"/>
              <a:gd name="connsiteY5" fmla="*/ 10479 h 10912"/>
              <a:gd name="connsiteX0" fmla="*/ 0 w 13010"/>
              <a:gd name="connsiteY0" fmla="*/ 10479 h 10479"/>
              <a:gd name="connsiteX1" fmla="*/ 13010 w 13010"/>
              <a:gd name="connsiteY1" fmla="*/ 9556 h 10479"/>
              <a:gd name="connsiteX2" fmla="*/ 2498 w 13010"/>
              <a:gd name="connsiteY2" fmla="*/ 0 h 10479"/>
              <a:gd name="connsiteX3" fmla="*/ 4935 w 13010"/>
              <a:gd name="connsiteY3" fmla="*/ 5878 h 10479"/>
              <a:gd name="connsiteX4" fmla="*/ 24 w 13010"/>
              <a:gd name="connsiteY4" fmla="*/ 6028 h 10479"/>
              <a:gd name="connsiteX5" fmla="*/ 0 w 13010"/>
              <a:gd name="connsiteY5" fmla="*/ 10479 h 1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010" h="10479">
                <a:moveTo>
                  <a:pt x="0" y="10479"/>
                </a:moveTo>
                <a:lnTo>
                  <a:pt x="13010" y="9556"/>
                </a:lnTo>
                <a:lnTo>
                  <a:pt x="2498" y="0"/>
                </a:lnTo>
                <a:cubicBezTo>
                  <a:pt x="2664" y="2228"/>
                  <a:pt x="4769" y="3650"/>
                  <a:pt x="4935" y="5878"/>
                </a:cubicBezTo>
                <a:lnTo>
                  <a:pt x="24" y="6028"/>
                </a:lnTo>
                <a:cubicBezTo>
                  <a:pt x="16" y="7512"/>
                  <a:pt x="8" y="8995"/>
                  <a:pt x="0" y="10479"/>
                </a:cubicBezTo>
                <a:close/>
              </a:path>
            </a:pathLst>
          </a:custGeom>
          <a:solidFill>
            <a:srgbClr val="FFFF00"/>
          </a:solidFill>
          <a:ln w="12700" cap="sq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wrap="none" anchor="ctr"/>
          <a:lstStyle/>
          <a:p>
            <a:pPr eaLnBrk="1" hangingPunct="1"/>
            <a:endParaRPr lang="ru-RU" sz="800" kern="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23" name="Freeform 44"/>
          <p:cNvSpPr>
            <a:spLocks noChangeAspect="1"/>
          </p:cNvSpPr>
          <p:nvPr/>
        </p:nvSpPr>
        <p:spPr bwMode="auto">
          <a:xfrm rot="3095884" flipH="1">
            <a:off x="475471" y="2736875"/>
            <a:ext cx="562133" cy="144000"/>
          </a:xfrm>
          <a:custGeom>
            <a:avLst/>
            <a:gdLst>
              <a:gd name="T0" fmla="*/ 0 w 1008"/>
              <a:gd name="T1" fmla="*/ 194 h 194"/>
              <a:gd name="T2" fmla="*/ 1008 w 1008"/>
              <a:gd name="T3" fmla="*/ 194 h 194"/>
              <a:gd name="T4" fmla="*/ 672 w 1008"/>
              <a:gd name="T5" fmla="*/ 0 h 194"/>
              <a:gd name="T6" fmla="*/ 674 w 1008"/>
              <a:gd name="T7" fmla="*/ 94 h 194"/>
              <a:gd name="T8" fmla="*/ 0 w 1008"/>
              <a:gd name="T9" fmla="*/ 94 h 194"/>
              <a:gd name="T10" fmla="*/ 0 w 1008"/>
              <a:gd name="T11" fmla="*/ 194 h 194"/>
              <a:gd name="connsiteX0" fmla="*/ 0 w 10000"/>
              <a:gd name="connsiteY0" fmla="*/ 12732 h 12732"/>
              <a:gd name="connsiteX1" fmla="*/ 10000 w 10000"/>
              <a:gd name="connsiteY1" fmla="*/ 12732 h 12732"/>
              <a:gd name="connsiteX2" fmla="*/ 4703 w 10000"/>
              <a:gd name="connsiteY2" fmla="*/ 0 h 12732"/>
              <a:gd name="connsiteX3" fmla="*/ 6687 w 10000"/>
              <a:gd name="connsiteY3" fmla="*/ 7577 h 12732"/>
              <a:gd name="connsiteX4" fmla="*/ 0 w 10000"/>
              <a:gd name="connsiteY4" fmla="*/ 7577 h 12732"/>
              <a:gd name="connsiteX5" fmla="*/ 0 w 10000"/>
              <a:gd name="connsiteY5" fmla="*/ 12732 h 12732"/>
              <a:gd name="connsiteX0" fmla="*/ 0 w 10277"/>
              <a:gd name="connsiteY0" fmla="*/ 12732 h 12732"/>
              <a:gd name="connsiteX1" fmla="*/ 10277 w 10277"/>
              <a:gd name="connsiteY1" fmla="*/ 11698 h 12732"/>
              <a:gd name="connsiteX2" fmla="*/ 4703 w 10277"/>
              <a:gd name="connsiteY2" fmla="*/ 0 h 12732"/>
              <a:gd name="connsiteX3" fmla="*/ 6687 w 10277"/>
              <a:gd name="connsiteY3" fmla="*/ 7577 h 12732"/>
              <a:gd name="connsiteX4" fmla="*/ 0 w 10277"/>
              <a:gd name="connsiteY4" fmla="*/ 7577 h 12732"/>
              <a:gd name="connsiteX5" fmla="*/ 0 w 10277"/>
              <a:gd name="connsiteY5" fmla="*/ 12732 h 12732"/>
              <a:gd name="connsiteX0" fmla="*/ 0 w 10347"/>
              <a:gd name="connsiteY0" fmla="*/ 12169 h 12169"/>
              <a:gd name="connsiteX1" fmla="*/ 10347 w 10347"/>
              <a:gd name="connsiteY1" fmla="*/ 11698 h 12169"/>
              <a:gd name="connsiteX2" fmla="*/ 4773 w 10347"/>
              <a:gd name="connsiteY2" fmla="*/ 0 h 12169"/>
              <a:gd name="connsiteX3" fmla="*/ 6757 w 10347"/>
              <a:gd name="connsiteY3" fmla="*/ 7577 h 12169"/>
              <a:gd name="connsiteX4" fmla="*/ 70 w 10347"/>
              <a:gd name="connsiteY4" fmla="*/ 7577 h 12169"/>
              <a:gd name="connsiteX5" fmla="*/ 0 w 10347"/>
              <a:gd name="connsiteY5" fmla="*/ 12169 h 12169"/>
              <a:gd name="connsiteX0" fmla="*/ 0 w 10347"/>
              <a:gd name="connsiteY0" fmla="*/ 12169 h 12169"/>
              <a:gd name="connsiteX1" fmla="*/ 10347 w 10347"/>
              <a:gd name="connsiteY1" fmla="*/ 11698 h 12169"/>
              <a:gd name="connsiteX2" fmla="*/ 4773 w 10347"/>
              <a:gd name="connsiteY2" fmla="*/ 0 h 12169"/>
              <a:gd name="connsiteX3" fmla="*/ 6434 w 10347"/>
              <a:gd name="connsiteY3" fmla="*/ 9374 h 12169"/>
              <a:gd name="connsiteX4" fmla="*/ 70 w 10347"/>
              <a:gd name="connsiteY4" fmla="*/ 7577 h 12169"/>
              <a:gd name="connsiteX5" fmla="*/ 0 w 10347"/>
              <a:gd name="connsiteY5" fmla="*/ 12169 h 12169"/>
              <a:gd name="connsiteX0" fmla="*/ 0 w 10347"/>
              <a:gd name="connsiteY0" fmla="*/ 7481 h 7481"/>
              <a:gd name="connsiteX1" fmla="*/ 10347 w 10347"/>
              <a:gd name="connsiteY1" fmla="*/ 7010 h 7481"/>
              <a:gd name="connsiteX2" fmla="*/ 5191 w 10347"/>
              <a:gd name="connsiteY2" fmla="*/ 0 h 7481"/>
              <a:gd name="connsiteX3" fmla="*/ 6434 w 10347"/>
              <a:gd name="connsiteY3" fmla="*/ 4686 h 7481"/>
              <a:gd name="connsiteX4" fmla="*/ 70 w 10347"/>
              <a:gd name="connsiteY4" fmla="*/ 2889 h 7481"/>
              <a:gd name="connsiteX5" fmla="*/ 0 w 10347"/>
              <a:gd name="connsiteY5" fmla="*/ 7481 h 7481"/>
              <a:gd name="connsiteX0" fmla="*/ 67 w 10067"/>
              <a:gd name="connsiteY0" fmla="*/ 10000 h 10000"/>
              <a:gd name="connsiteX1" fmla="*/ 10067 w 10067"/>
              <a:gd name="connsiteY1" fmla="*/ 9370 h 10000"/>
              <a:gd name="connsiteX2" fmla="*/ 5084 w 10067"/>
              <a:gd name="connsiteY2" fmla="*/ 0 h 10000"/>
              <a:gd name="connsiteX3" fmla="*/ 6285 w 10067"/>
              <a:gd name="connsiteY3" fmla="*/ 6264 h 10000"/>
              <a:gd name="connsiteX4" fmla="*/ 3 w 10067"/>
              <a:gd name="connsiteY4" fmla="*/ 6749 h 10000"/>
              <a:gd name="connsiteX5" fmla="*/ 67 w 10067"/>
              <a:gd name="connsiteY5" fmla="*/ 10000 h 10000"/>
              <a:gd name="connsiteX0" fmla="*/ 67 w 10067"/>
              <a:gd name="connsiteY0" fmla="*/ 9603 h 9603"/>
              <a:gd name="connsiteX1" fmla="*/ 10067 w 10067"/>
              <a:gd name="connsiteY1" fmla="*/ 8973 h 9603"/>
              <a:gd name="connsiteX2" fmla="*/ 4615 w 10067"/>
              <a:gd name="connsiteY2" fmla="*/ 0 h 9603"/>
              <a:gd name="connsiteX3" fmla="*/ 6285 w 10067"/>
              <a:gd name="connsiteY3" fmla="*/ 5867 h 9603"/>
              <a:gd name="connsiteX4" fmla="*/ 3 w 10067"/>
              <a:gd name="connsiteY4" fmla="*/ 6352 h 9603"/>
              <a:gd name="connsiteX5" fmla="*/ 67 w 10067"/>
              <a:gd name="connsiteY5" fmla="*/ 9603 h 9603"/>
              <a:gd name="connsiteX0" fmla="*/ 67 w 10000"/>
              <a:gd name="connsiteY0" fmla="*/ 10000 h 10000"/>
              <a:gd name="connsiteX1" fmla="*/ 10000 w 10000"/>
              <a:gd name="connsiteY1" fmla="*/ 9344 h 10000"/>
              <a:gd name="connsiteX2" fmla="*/ 4584 w 10000"/>
              <a:gd name="connsiteY2" fmla="*/ 0 h 10000"/>
              <a:gd name="connsiteX3" fmla="*/ 5972 w 10000"/>
              <a:gd name="connsiteY3" fmla="*/ 4995 h 10000"/>
              <a:gd name="connsiteX4" fmla="*/ 3 w 10000"/>
              <a:gd name="connsiteY4" fmla="*/ 6615 h 10000"/>
              <a:gd name="connsiteX5" fmla="*/ 67 w 10000"/>
              <a:gd name="connsiteY5" fmla="*/ 10000 h 10000"/>
              <a:gd name="connsiteX0" fmla="*/ 115 w 10048"/>
              <a:gd name="connsiteY0" fmla="*/ 10000 h 10000"/>
              <a:gd name="connsiteX1" fmla="*/ 10048 w 10048"/>
              <a:gd name="connsiteY1" fmla="*/ 9344 h 10000"/>
              <a:gd name="connsiteX2" fmla="*/ 4632 w 10048"/>
              <a:gd name="connsiteY2" fmla="*/ 0 h 10000"/>
              <a:gd name="connsiteX3" fmla="*/ 6020 w 10048"/>
              <a:gd name="connsiteY3" fmla="*/ 4995 h 10000"/>
              <a:gd name="connsiteX4" fmla="*/ 2 w 10048"/>
              <a:gd name="connsiteY4" fmla="*/ 5218 h 10000"/>
              <a:gd name="connsiteX5" fmla="*/ 115 w 10048"/>
              <a:gd name="connsiteY5" fmla="*/ 10000 h 10000"/>
              <a:gd name="connsiteX0" fmla="*/ 115 w 10502"/>
              <a:gd name="connsiteY0" fmla="*/ 10000 h 10000"/>
              <a:gd name="connsiteX1" fmla="*/ 10502 w 10502"/>
              <a:gd name="connsiteY1" fmla="*/ 9471 h 10000"/>
              <a:gd name="connsiteX2" fmla="*/ 4632 w 10502"/>
              <a:gd name="connsiteY2" fmla="*/ 0 h 10000"/>
              <a:gd name="connsiteX3" fmla="*/ 6020 w 10502"/>
              <a:gd name="connsiteY3" fmla="*/ 4995 h 10000"/>
              <a:gd name="connsiteX4" fmla="*/ 2 w 10502"/>
              <a:gd name="connsiteY4" fmla="*/ 5218 h 10000"/>
              <a:gd name="connsiteX5" fmla="*/ 115 w 10502"/>
              <a:gd name="connsiteY5" fmla="*/ 10000 h 10000"/>
              <a:gd name="connsiteX0" fmla="*/ 113 w 10500"/>
              <a:gd name="connsiteY0" fmla="*/ 10000 h 10000"/>
              <a:gd name="connsiteX1" fmla="*/ 10500 w 10500"/>
              <a:gd name="connsiteY1" fmla="*/ 9471 h 10000"/>
              <a:gd name="connsiteX2" fmla="*/ 4630 w 10500"/>
              <a:gd name="connsiteY2" fmla="*/ 0 h 10000"/>
              <a:gd name="connsiteX3" fmla="*/ 6018 w 10500"/>
              <a:gd name="connsiteY3" fmla="*/ 4995 h 10000"/>
              <a:gd name="connsiteX4" fmla="*/ 0 w 10500"/>
              <a:gd name="connsiteY4" fmla="*/ 5218 h 10000"/>
              <a:gd name="connsiteX5" fmla="*/ 113 w 10500"/>
              <a:gd name="connsiteY5" fmla="*/ 10000 h 10000"/>
              <a:gd name="connsiteX0" fmla="*/ 113 w 13202"/>
              <a:gd name="connsiteY0" fmla="*/ 10000 h 10363"/>
              <a:gd name="connsiteX1" fmla="*/ 13202 w 13202"/>
              <a:gd name="connsiteY1" fmla="*/ 10363 h 10363"/>
              <a:gd name="connsiteX2" fmla="*/ 4630 w 13202"/>
              <a:gd name="connsiteY2" fmla="*/ 0 h 10363"/>
              <a:gd name="connsiteX3" fmla="*/ 6018 w 13202"/>
              <a:gd name="connsiteY3" fmla="*/ 4995 h 10363"/>
              <a:gd name="connsiteX4" fmla="*/ 0 w 13202"/>
              <a:gd name="connsiteY4" fmla="*/ 5218 h 10363"/>
              <a:gd name="connsiteX5" fmla="*/ 113 w 13202"/>
              <a:gd name="connsiteY5" fmla="*/ 10000 h 10363"/>
              <a:gd name="connsiteX0" fmla="*/ 192 w 13202"/>
              <a:gd name="connsiteY0" fmla="*/ 11286 h 11286"/>
              <a:gd name="connsiteX1" fmla="*/ 13202 w 13202"/>
              <a:gd name="connsiteY1" fmla="*/ 10363 h 11286"/>
              <a:gd name="connsiteX2" fmla="*/ 4630 w 13202"/>
              <a:gd name="connsiteY2" fmla="*/ 0 h 11286"/>
              <a:gd name="connsiteX3" fmla="*/ 6018 w 13202"/>
              <a:gd name="connsiteY3" fmla="*/ 4995 h 11286"/>
              <a:gd name="connsiteX4" fmla="*/ 0 w 13202"/>
              <a:gd name="connsiteY4" fmla="*/ 5218 h 11286"/>
              <a:gd name="connsiteX5" fmla="*/ 192 w 13202"/>
              <a:gd name="connsiteY5" fmla="*/ 11286 h 11286"/>
              <a:gd name="connsiteX0" fmla="*/ 192 w 13202"/>
              <a:gd name="connsiteY0" fmla="*/ 11286 h 11286"/>
              <a:gd name="connsiteX1" fmla="*/ 13202 w 13202"/>
              <a:gd name="connsiteY1" fmla="*/ 10363 h 11286"/>
              <a:gd name="connsiteX2" fmla="*/ 4630 w 13202"/>
              <a:gd name="connsiteY2" fmla="*/ 0 h 11286"/>
              <a:gd name="connsiteX3" fmla="*/ 5127 w 13202"/>
              <a:gd name="connsiteY3" fmla="*/ 6685 h 11286"/>
              <a:gd name="connsiteX4" fmla="*/ 0 w 13202"/>
              <a:gd name="connsiteY4" fmla="*/ 5218 h 11286"/>
              <a:gd name="connsiteX5" fmla="*/ 192 w 13202"/>
              <a:gd name="connsiteY5" fmla="*/ 11286 h 11286"/>
              <a:gd name="connsiteX0" fmla="*/ 192 w 13202"/>
              <a:gd name="connsiteY0" fmla="*/ 10479 h 10479"/>
              <a:gd name="connsiteX1" fmla="*/ 13202 w 13202"/>
              <a:gd name="connsiteY1" fmla="*/ 9556 h 10479"/>
              <a:gd name="connsiteX2" fmla="*/ 2690 w 13202"/>
              <a:gd name="connsiteY2" fmla="*/ 0 h 10479"/>
              <a:gd name="connsiteX3" fmla="*/ 5127 w 13202"/>
              <a:gd name="connsiteY3" fmla="*/ 5878 h 10479"/>
              <a:gd name="connsiteX4" fmla="*/ 0 w 13202"/>
              <a:gd name="connsiteY4" fmla="*/ 4411 h 10479"/>
              <a:gd name="connsiteX5" fmla="*/ 192 w 13202"/>
              <a:gd name="connsiteY5" fmla="*/ 10479 h 10479"/>
              <a:gd name="connsiteX0" fmla="*/ 9 w 13019"/>
              <a:gd name="connsiteY0" fmla="*/ 10479 h 10479"/>
              <a:gd name="connsiteX1" fmla="*/ 13019 w 13019"/>
              <a:gd name="connsiteY1" fmla="*/ 9556 h 10479"/>
              <a:gd name="connsiteX2" fmla="*/ 2507 w 13019"/>
              <a:gd name="connsiteY2" fmla="*/ 0 h 10479"/>
              <a:gd name="connsiteX3" fmla="*/ 4944 w 13019"/>
              <a:gd name="connsiteY3" fmla="*/ 5878 h 10479"/>
              <a:gd name="connsiteX4" fmla="*/ 33 w 13019"/>
              <a:gd name="connsiteY4" fmla="*/ 6028 h 10479"/>
              <a:gd name="connsiteX5" fmla="*/ 9 w 13019"/>
              <a:gd name="connsiteY5" fmla="*/ 10479 h 10479"/>
              <a:gd name="connsiteX0" fmla="*/ 1163 w 14173"/>
              <a:gd name="connsiteY0" fmla="*/ 10479 h 10912"/>
              <a:gd name="connsiteX1" fmla="*/ 14173 w 14173"/>
              <a:gd name="connsiteY1" fmla="*/ 9556 h 10912"/>
              <a:gd name="connsiteX2" fmla="*/ 3661 w 14173"/>
              <a:gd name="connsiteY2" fmla="*/ 0 h 10912"/>
              <a:gd name="connsiteX3" fmla="*/ 6098 w 14173"/>
              <a:gd name="connsiteY3" fmla="*/ 5878 h 10912"/>
              <a:gd name="connsiteX4" fmla="*/ 1187 w 14173"/>
              <a:gd name="connsiteY4" fmla="*/ 6028 h 10912"/>
              <a:gd name="connsiteX5" fmla="*/ 1163 w 14173"/>
              <a:gd name="connsiteY5" fmla="*/ 10479 h 10912"/>
              <a:gd name="connsiteX0" fmla="*/ 0 w 13010"/>
              <a:gd name="connsiteY0" fmla="*/ 10479 h 10912"/>
              <a:gd name="connsiteX1" fmla="*/ 13010 w 13010"/>
              <a:gd name="connsiteY1" fmla="*/ 9556 h 10912"/>
              <a:gd name="connsiteX2" fmla="*/ 2498 w 13010"/>
              <a:gd name="connsiteY2" fmla="*/ 0 h 10912"/>
              <a:gd name="connsiteX3" fmla="*/ 4935 w 13010"/>
              <a:gd name="connsiteY3" fmla="*/ 5878 h 10912"/>
              <a:gd name="connsiteX4" fmla="*/ 24 w 13010"/>
              <a:gd name="connsiteY4" fmla="*/ 6028 h 10912"/>
              <a:gd name="connsiteX5" fmla="*/ 0 w 13010"/>
              <a:gd name="connsiteY5" fmla="*/ 10479 h 10912"/>
              <a:gd name="connsiteX0" fmla="*/ 0 w 13010"/>
              <a:gd name="connsiteY0" fmla="*/ 10479 h 10479"/>
              <a:gd name="connsiteX1" fmla="*/ 13010 w 13010"/>
              <a:gd name="connsiteY1" fmla="*/ 9556 h 10479"/>
              <a:gd name="connsiteX2" fmla="*/ 2498 w 13010"/>
              <a:gd name="connsiteY2" fmla="*/ 0 h 10479"/>
              <a:gd name="connsiteX3" fmla="*/ 4935 w 13010"/>
              <a:gd name="connsiteY3" fmla="*/ 5878 h 10479"/>
              <a:gd name="connsiteX4" fmla="*/ 24 w 13010"/>
              <a:gd name="connsiteY4" fmla="*/ 6028 h 10479"/>
              <a:gd name="connsiteX5" fmla="*/ 0 w 13010"/>
              <a:gd name="connsiteY5" fmla="*/ 10479 h 1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010" h="10479">
                <a:moveTo>
                  <a:pt x="0" y="10479"/>
                </a:moveTo>
                <a:lnTo>
                  <a:pt x="13010" y="9556"/>
                </a:lnTo>
                <a:lnTo>
                  <a:pt x="2498" y="0"/>
                </a:lnTo>
                <a:cubicBezTo>
                  <a:pt x="2664" y="2228"/>
                  <a:pt x="4769" y="3650"/>
                  <a:pt x="4935" y="5878"/>
                </a:cubicBezTo>
                <a:lnTo>
                  <a:pt x="24" y="6028"/>
                </a:lnTo>
                <a:cubicBezTo>
                  <a:pt x="16" y="7512"/>
                  <a:pt x="8" y="8995"/>
                  <a:pt x="0" y="10479"/>
                </a:cubicBezTo>
                <a:close/>
              </a:path>
            </a:pathLst>
          </a:custGeom>
          <a:solidFill>
            <a:srgbClr val="FFFF00"/>
          </a:solidFill>
          <a:ln w="12700" cap="sq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wrap="none" anchor="ctr"/>
          <a:lstStyle/>
          <a:p>
            <a:pPr eaLnBrk="1" hangingPunct="1"/>
            <a:endParaRPr lang="ru-RU" sz="800" kern="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24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880889" y="327329"/>
            <a:ext cx="5472608" cy="6468623"/>
            <a:chOff x="35496" y="344753"/>
            <a:chExt cx="5472608" cy="6468623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 cstate="screen">
              <a:lum brigh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344753"/>
              <a:ext cx="5472608" cy="646862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Полилиния 6"/>
            <p:cNvSpPr/>
            <p:nvPr/>
          </p:nvSpPr>
          <p:spPr>
            <a:xfrm>
              <a:off x="697537" y="513696"/>
              <a:ext cx="4617413" cy="4708934"/>
            </a:xfrm>
            <a:custGeom>
              <a:avLst/>
              <a:gdLst>
                <a:gd name="connsiteX0" fmla="*/ 1867863 w 4617413"/>
                <a:gd name="connsiteY0" fmla="*/ 4432955 h 4432955"/>
                <a:gd name="connsiteX1" fmla="*/ 1874213 w 4617413"/>
                <a:gd name="connsiteY1" fmla="*/ 4229755 h 4432955"/>
                <a:gd name="connsiteX2" fmla="*/ 1772613 w 4617413"/>
                <a:gd name="connsiteY2" fmla="*/ 4096405 h 4432955"/>
                <a:gd name="connsiteX3" fmla="*/ 1493213 w 4617413"/>
                <a:gd name="connsiteY3" fmla="*/ 3791605 h 4432955"/>
                <a:gd name="connsiteX4" fmla="*/ 1004263 w 4617413"/>
                <a:gd name="connsiteY4" fmla="*/ 2940705 h 4432955"/>
                <a:gd name="connsiteX5" fmla="*/ 674063 w 4617413"/>
                <a:gd name="connsiteY5" fmla="*/ 2464455 h 4432955"/>
                <a:gd name="connsiteX6" fmla="*/ 401013 w 4617413"/>
                <a:gd name="connsiteY6" fmla="*/ 2089805 h 4432955"/>
                <a:gd name="connsiteX7" fmla="*/ 185113 w 4617413"/>
                <a:gd name="connsiteY7" fmla="*/ 1835805 h 4432955"/>
                <a:gd name="connsiteX8" fmla="*/ 45413 w 4617413"/>
                <a:gd name="connsiteY8" fmla="*/ 1715155 h 4432955"/>
                <a:gd name="connsiteX9" fmla="*/ 7313 w 4617413"/>
                <a:gd name="connsiteY9" fmla="*/ 1658005 h 4432955"/>
                <a:gd name="connsiteX10" fmla="*/ 963 w 4617413"/>
                <a:gd name="connsiteY10" fmla="*/ 1569105 h 4432955"/>
                <a:gd name="connsiteX11" fmla="*/ 20013 w 4617413"/>
                <a:gd name="connsiteY11" fmla="*/ 1511955 h 4432955"/>
                <a:gd name="connsiteX12" fmla="*/ 83513 w 4617413"/>
                <a:gd name="connsiteY12" fmla="*/ 1429405 h 4432955"/>
                <a:gd name="connsiteX13" fmla="*/ 267663 w 4617413"/>
                <a:gd name="connsiteY13" fmla="*/ 1264305 h 4432955"/>
                <a:gd name="connsiteX14" fmla="*/ 477213 w 4617413"/>
                <a:gd name="connsiteY14" fmla="*/ 883305 h 4432955"/>
                <a:gd name="connsiteX15" fmla="*/ 648663 w 4617413"/>
                <a:gd name="connsiteY15" fmla="*/ 673755 h 4432955"/>
                <a:gd name="connsiteX16" fmla="*/ 813763 w 4617413"/>
                <a:gd name="connsiteY16" fmla="*/ 476905 h 4432955"/>
                <a:gd name="connsiteX17" fmla="*/ 934413 w 4617413"/>
                <a:gd name="connsiteY17" fmla="*/ 368955 h 4432955"/>
                <a:gd name="connsiteX18" fmla="*/ 985213 w 4617413"/>
                <a:gd name="connsiteY18" fmla="*/ 254655 h 4432955"/>
                <a:gd name="connsiteX19" fmla="*/ 985213 w 4617413"/>
                <a:gd name="connsiteY19" fmla="*/ 127655 h 4432955"/>
                <a:gd name="connsiteX20" fmla="*/ 1074113 w 4617413"/>
                <a:gd name="connsiteY20" fmla="*/ 57805 h 4432955"/>
                <a:gd name="connsiteX21" fmla="*/ 1366213 w 4617413"/>
                <a:gd name="connsiteY21" fmla="*/ 655 h 4432955"/>
                <a:gd name="connsiteX22" fmla="*/ 1690063 w 4617413"/>
                <a:gd name="connsiteY22" fmla="*/ 32405 h 4432955"/>
                <a:gd name="connsiteX23" fmla="*/ 2191713 w 4617413"/>
                <a:gd name="connsiteY23" fmla="*/ 114955 h 4432955"/>
                <a:gd name="connsiteX24" fmla="*/ 2623513 w 4617413"/>
                <a:gd name="connsiteY24" fmla="*/ 178455 h 4432955"/>
                <a:gd name="connsiteX25" fmla="*/ 2877513 w 4617413"/>
                <a:gd name="connsiteY25" fmla="*/ 203855 h 4432955"/>
                <a:gd name="connsiteX26" fmla="*/ 3131513 w 4617413"/>
                <a:gd name="connsiteY26" fmla="*/ 299105 h 4432955"/>
                <a:gd name="connsiteX27" fmla="*/ 3322013 w 4617413"/>
                <a:gd name="connsiteY27" fmla="*/ 388005 h 4432955"/>
                <a:gd name="connsiteX28" fmla="*/ 3633163 w 4617413"/>
                <a:gd name="connsiteY28" fmla="*/ 343555 h 4432955"/>
                <a:gd name="connsiteX29" fmla="*/ 3918913 w 4617413"/>
                <a:gd name="connsiteY29" fmla="*/ 318155 h 4432955"/>
                <a:gd name="connsiteX30" fmla="*/ 4166563 w 4617413"/>
                <a:gd name="connsiteY30" fmla="*/ 381655 h 4432955"/>
                <a:gd name="connsiteX31" fmla="*/ 4331663 w 4617413"/>
                <a:gd name="connsiteY31" fmla="*/ 470555 h 4432955"/>
                <a:gd name="connsiteX32" fmla="*/ 4503113 w 4617413"/>
                <a:gd name="connsiteY32" fmla="*/ 457855 h 4432955"/>
                <a:gd name="connsiteX33" fmla="*/ 4617413 w 4617413"/>
                <a:gd name="connsiteY33" fmla="*/ 419755 h 4432955"/>
                <a:gd name="connsiteX0" fmla="*/ 1830155 w 4617413"/>
                <a:gd name="connsiteY0" fmla="*/ 5281368 h 5281368"/>
                <a:gd name="connsiteX1" fmla="*/ 1874213 w 4617413"/>
                <a:gd name="connsiteY1" fmla="*/ 4229755 h 5281368"/>
                <a:gd name="connsiteX2" fmla="*/ 1772613 w 4617413"/>
                <a:gd name="connsiteY2" fmla="*/ 4096405 h 5281368"/>
                <a:gd name="connsiteX3" fmla="*/ 1493213 w 4617413"/>
                <a:gd name="connsiteY3" fmla="*/ 3791605 h 5281368"/>
                <a:gd name="connsiteX4" fmla="*/ 1004263 w 4617413"/>
                <a:gd name="connsiteY4" fmla="*/ 2940705 h 5281368"/>
                <a:gd name="connsiteX5" fmla="*/ 674063 w 4617413"/>
                <a:gd name="connsiteY5" fmla="*/ 2464455 h 5281368"/>
                <a:gd name="connsiteX6" fmla="*/ 401013 w 4617413"/>
                <a:gd name="connsiteY6" fmla="*/ 2089805 h 5281368"/>
                <a:gd name="connsiteX7" fmla="*/ 185113 w 4617413"/>
                <a:gd name="connsiteY7" fmla="*/ 1835805 h 5281368"/>
                <a:gd name="connsiteX8" fmla="*/ 45413 w 4617413"/>
                <a:gd name="connsiteY8" fmla="*/ 1715155 h 5281368"/>
                <a:gd name="connsiteX9" fmla="*/ 7313 w 4617413"/>
                <a:gd name="connsiteY9" fmla="*/ 1658005 h 5281368"/>
                <a:gd name="connsiteX10" fmla="*/ 963 w 4617413"/>
                <a:gd name="connsiteY10" fmla="*/ 1569105 h 5281368"/>
                <a:gd name="connsiteX11" fmla="*/ 20013 w 4617413"/>
                <a:gd name="connsiteY11" fmla="*/ 1511955 h 5281368"/>
                <a:gd name="connsiteX12" fmla="*/ 83513 w 4617413"/>
                <a:gd name="connsiteY12" fmla="*/ 1429405 h 5281368"/>
                <a:gd name="connsiteX13" fmla="*/ 267663 w 4617413"/>
                <a:gd name="connsiteY13" fmla="*/ 1264305 h 5281368"/>
                <a:gd name="connsiteX14" fmla="*/ 477213 w 4617413"/>
                <a:gd name="connsiteY14" fmla="*/ 883305 h 5281368"/>
                <a:gd name="connsiteX15" fmla="*/ 648663 w 4617413"/>
                <a:gd name="connsiteY15" fmla="*/ 673755 h 5281368"/>
                <a:gd name="connsiteX16" fmla="*/ 813763 w 4617413"/>
                <a:gd name="connsiteY16" fmla="*/ 476905 h 5281368"/>
                <a:gd name="connsiteX17" fmla="*/ 934413 w 4617413"/>
                <a:gd name="connsiteY17" fmla="*/ 368955 h 5281368"/>
                <a:gd name="connsiteX18" fmla="*/ 985213 w 4617413"/>
                <a:gd name="connsiteY18" fmla="*/ 254655 h 5281368"/>
                <a:gd name="connsiteX19" fmla="*/ 985213 w 4617413"/>
                <a:gd name="connsiteY19" fmla="*/ 127655 h 5281368"/>
                <a:gd name="connsiteX20" fmla="*/ 1074113 w 4617413"/>
                <a:gd name="connsiteY20" fmla="*/ 57805 h 5281368"/>
                <a:gd name="connsiteX21" fmla="*/ 1366213 w 4617413"/>
                <a:gd name="connsiteY21" fmla="*/ 655 h 5281368"/>
                <a:gd name="connsiteX22" fmla="*/ 1690063 w 4617413"/>
                <a:gd name="connsiteY22" fmla="*/ 32405 h 5281368"/>
                <a:gd name="connsiteX23" fmla="*/ 2191713 w 4617413"/>
                <a:gd name="connsiteY23" fmla="*/ 114955 h 5281368"/>
                <a:gd name="connsiteX24" fmla="*/ 2623513 w 4617413"/>
                <a:gd name="connsiteY24" fmla="*/ 178455 h 5281368"/>
                <a:gd name="connsiteX25" fmla="*/ 2877513 w 4617413"/>
                <a:gd name="connsiteY25" fmla="*/ 203855 h 5281368"/>
                <a:gd name="connsiteX26" fmla="*/ 3131513 w 4617413"/>
                <a:gd name="connsiteY26" fmla="*/ 299105 h 5281368"/>
                <a:gd name="connsiteX27" fmla="*/ 3322013 w 4617413"/>
                <a:gd name="connsiteY27" fmla="*/ 388005 h 5281368"/>
                <a:gd name="connsiteX28" fmla="*/ 3633163 w 4617413"/>
                <a:gd name="connsiteY28" fmla="*/ 343555 h 5281368"/>
                <a:gd name="connsiteX29" fmla="*/ 3918913 w 4617413"/>
                <a:gd name="connsiteY29" fmla="*/ 318155 h 5281368"/>
                <a:gd name="connsiteX30" fmla="*/ 4166563 w 4617413"/>
                <a:gd name="connsiteY30" fmla="*/ 381655 h 5281368"/>
                <a:gd name="connsiteX31" fmla="*/ 4331663 w 4617413"/>
                <a:gd name="connsiteY31" fmla="*/ 470555 h 5281368"/>
                <a:gd name="connsiteX32" fmla="*/ 4503113 w 4617413"/>
                <a:gd name="connsiteY32" fmla="*/ 457855 h 5281368"/>
                <a:gd name="connsiteX33" fmla="*/ 4617413 w 4617413"/>
                <a:gd name="connsiteY33" fmla="*/ 419755 h 5281368"/>
                <a:gd name="connsiteX0" fmla="*/ 1830155 w 4617413"/>
                <a:gd name="connsiteY0" fmla="*/ 5281368 h 5281368"/>
                <a:gd name="connsiteX1" fmla="*/ 1874213 w 4617413"/>
                <a:gd name="connsiteY1" fmla="*/ 4229755 h 5281368"/>
                <a:gd name="connsiteX2" fmla="*/ 1772613 w 4617413"/>
                <a:gd name="connsiteY2" fmla="*/ 4096405 h 5281368"/>
                <a:gd name="connsiteX3" fmla="*/ 1493213 w 4617413"/>
                <a:gd name="connsiteY3" fmla="*/ 3791605 h 5281368"/>
                <a:gd name="connsiteX4" fmla="*/ 1004263 w 4617413"/>
                <a:gd name="connsiteY4" fmla="*/ 2940705 h 5281368"/>
                <a:gd name="connsiteX5" fmla="*/ 674063 w 4617413"/>
                <a:gd name="connsiteY5" fmla="*/ 2464455 h 5281368"/>
                <a:gd name="connsiteX6" fmla="*/ 401013 w 4617413"/>
                <a:gd name="connsiteY6" fmla="*/ 2089805 h 5281368"/>
                <a:gd name="connsiteX7" fmla="*/ 185113 w 4617413"/>
                <a:gd name="connsiteY7" fmla="*/ 1835805 h 5281368"/>
                <a:gd name="connsiteX8" fmla="*/ 45413 w 4617413"/>
                <a:gd name="connsiteY8" fmla="*/ 1715155 h 5281368"/>
                <a:gd name="connsiteX9" fmla="*/ 7313 w 4617413"/>
                <a:gd name="connsiteY9" fmla="*/ 1658005 h 5281368"/>
                <a:gd name="connsiteX10" fmla="*/ 963 w 4617413"/>
                <a:gd name="connsiteY10" fmla="*/ 1569105 h 5281368"/>
                <a:gd name="connsiteX11" fmla="*/ 20013 w 4617413"/>
                <a:gd name="connsiteY11" fmla="*/ 1511955 h 5281368"/>
                <a:gd name="connsiteX12" fmla="*/ 83513 w 4617413"/>
                <a:gd name="connsiteY12" fmla="*/ 1429405 h 5281368"/>
                <a:gd name="connsiteX13" fmla="*/ 267663 w 4617413"/>
                <a:gd name="connsiteY13" fmla="*/ 1264305 h 5281368"/>
                <a:gd name="connsiteX14" fmla="*/ 477213 w 4617413"/>
                <a:gd name="connsiteY14" fmla="*/ 883305 h 5281368"/>
                <a:gd name="connsiteX15" fmla="*/ 648663 w 4617413"/>
                <a:gd name="connsiteY15" fmla="*/ 673755 h 5281368"/>
                <a:gd name="connsiteX16" fmla="*/ 813763 w 4617413"/>
                <a:gd name="connsiteY16" fmla="*/ 476905 h 5281368"/>
                <a:gd name="connsiteX17" fmla="*/ 934413 w 4617413"/>
                <a:gd name="connsiteY17" fmla="*/ 368955 h 5281368"/>
                <a:gd name="connsiteX18" fmla="*/ 985213 w 4617413"/>
                <a:gd name="connsiteY18" fmla="*/ 254655 h 5281368"/>
                <a:gd name="connsiteX19" fmla="*/ 985213 w 4617413"/>
                <a:gd name="connsiteY19" fmla="*/ 127655 h 5281368"/>
                <a:gd name="connsiteX20" fmla="*/ 1074113 w 4617413"/>
                <a:gd name="connsiteY20" fmla="*/ 57805 h 5281368"/>
                <a:gd name="connsiteX21" fmla="*/ 1366213 w 4617413"/>
                <a:gd name="connsiteY21" fmla="*/ 655 h 5281368"/>
                <a:gd name="connsiteX22" fmla="*/ 1690063 w 4617413"/>
                <a:gd name="connsiteY22" fmla="*/ 32405 h 5281368"/>
                <a:gd name="connsiteX23" fmla="*/ 2191713 w 4617413"/>
                <a:gd name="connsiteY23" fmla="*/ 114955 h 5281368"/>
                <a:gd name="connsiteX24" fmla="*/ 2623513 w 4617413"/>
                <a:gd name="connsiteY24" fmla="*/ 178455 h 5281368"/>
                <a:gd name="connsiteX25" fmla="*/ 2877513 w 4617413"/>
                <a:gd name="connsiteY25" fmla="*/ 203855 h 5281368"/>
                <a:gd name="connsiteX26" fmla="*/ 3131513 w 4617413"/>
                <a:gd name="connsiteY26" fmla="*/ 299105 h 5281368"/>
                <a:gd name="connsiteX27" fmla="*/ 3322013 w 4617413"/>
                <a:gd name="connsiteY27" fmla="*/ 388005 h 5281368"/>
                <a:gd name="connsiteX28" fmla="*/ 3633163 w 4617413"/>
                <a:gd name="connsiteY28" fmla="*/ 343555 h 5281368"/>
                <a:gd name="connsiteX29" fmla="*/ 3918913 w 4617413"/>
                <a:gd name="connsiteY29" fmla="*/ 318155 h 5281368"/>
                <a:gd name="connsiteX30" fmla="*/ 4166563 w 4617413"/>
                <a:gd name="connsiteY30" fmla="*/ 381655 h 5281368"/>
                <a:gd name="connsiteX31" fmla="*/ 4331663 w 4617413"/>
                <a:gd name="connsiteY31" fmla="*/ 470555 h 5281368"/>
                <a:gd name="connsiteX32" fmla="*/ 4503113 w 4617413"/>
                <a:gd name="connsiteY32" fmla="*/ 457855 h 5281368"/>
                <a:gd name="connsiteX33" fmla="*/ 4617413 w 4617413"/>
                <a:gd name="connsiteY33" fmla="*/ 419755 h 5281368"/>
                <a:gd name="connsiteX0" fmla="*/ 1830155 w 4617413"/>
                <a:gd name="connsiteY0" fmla="*/ 5281368 h 5281368"/>
                <a:gd name="connsiteX1" fmla="*/ 1874213 w 4617413"/>
                <a:gd name="connsiteY1" fmla="*/ 4229755 h 5281368"/>
                <a:gd name="connsiteX2" fmla="*/ 1772613 w 4617413"/>
                <a:gd name="connsiteY2" fmla="*/ 4096405 h 5281368"/>
                <a:gd name="connsiteX3" fmla="*/ 1493213 w 4617413"/>
                <a:gd name="connsiteY3" fmla="*/ 3791605 h 5281368"/>
                <a:gd name="connsiteX4" fmla="*/ 1004263 w 4617413"/>
                <a:gd name="connsiteY4" fmla="*/ 2940705 h 5281368"/>
                <a:gd name="connsiteX5" fmla="*/ 674063 w 4617413"/>
                <a:gd name="connsiteY5" fmla="*/ 2464455 h 5281368"/>
                <a:gd name="connsiteX6" fmla="*/ 401013 w 4617413"/>
                <a:gd name="connsiteY6" fmla="*/ 2089805 h 5281368"/>
                <a:gd name="connsiteX7" fmla="*/ 185113 w 4617413"/>
                <a:gd name="connsiteY7" fmla="*/ 1835805 h 5281368"/>
                <a:gd name="connsiteX8" fmla="*/ 45413 w 4617413"/>
                <a:gd name="connsiteY8" fmla="*/ 1715155 h 5281368"/>
                <a:gd name="connsiteX9" fmla="*/ 7313 w 4617413"/>
                <a:gd name="connsiteY9" fmla="*/ 1658005 h 5281368"/>
                <a:gd name="connsiteX10" fmla="*/ 963 w 4617413"/>
                <a:gd name="connsiteY10" fmla="*/ 1569105 h 5281368"/>
                <a:gd name="connsiteX11" fmla="*/ 20013 w 4617413"/>
                <a:gd name="connsiteY11" fmla="*/ 1511955 h 5281368"/>
                <a:gd name="connsiteX12" fmla="*/ 83513 w 4617413"/>
                <a:gd name="connsiteY12" fmla="*/ 1429405 h 5281368"/>
                <a:gd name="connsiteX13" fmla="*/ 267663 w 4617413"/>
                <a:gd name="connsiteY13" fmla="*/ 1264305 h 5281368"/>
                <a:gd name="connsiteX14" fmla="*/ 477213 w 4617413"/>
                <a:gd name="connsiteY14" fmla="*/ 883305 h 5281368"/>
                <a:gd name="connsiteX15" fmla="*/ 648663 w 4617413"/>
                <a:gd name="connsiteY15" fmla="*/ 673755 h 5281368"/>
                <a:gd name="connsiteX16" fmla="*/ 813763 w 4617413"/>
                <a:gd name="connsiteY16" fmla="*/ 476905 h 5281368"/>
                <a:gd name="connsiteX17" fmla="*/ 934413 w 4617413"/>
                <a:gd name="connsiteY17" fmla="*/ 368955 h 5281368"/>
                <a:gd name="connsiteX18" fmla="*/ 985213 w 4617413"/>
                <a:gd name="connsiteY18" fmla="*/ 254655 h 5281368"/>
                <a:gd name="connsiteX19" fmla="*/ 985213 w 4617413"/>
                <a:gd name="connsiteY19" fmla="*/ 127655 h 5281368"/>
                <a:gd name="connsiteX20" fmla="*/ 1074113 w 4617413"/>
                <a:gd name="connsiteY20" fmla="*/ 57805 h 5281368"/>
                <a:gd name="connsiteX21" fmla="*/ 1366213 w 4617413"/>
                <a:gd name="connsiteY21" fmla="*/ 655 h 5281368"/>
                <a:gd name="connsiteX22" fmla="*/ 1690063 w 4617413"/>
                <a:gd name="connsiteY22" fmla="*/ 32405 h 5281368"/>
                <a:gd name="connsiteX23" fmla="*/ 2191713 w 4617413"/>
                <a:gd name="connsiteY23" fmla="*/ 114955 h 5281368"/>
                <a:gd name="connsiteX24" fmla="*/ 2623513 w 4617413"/>
                <a:gd name="connsiteY24" fmla="*/ 178455 h 5281368"/>
                <a:gd name="connsiteX25" fmla="*/ 2877513 w 4617413"/>
                <a:gd name="connsiteY25" fmla="*/ 203855 h 5281368"/>
                <a:gd name="connsiteX26" fmla="*/ 3131513 w 4617413"/>
                <a:gd name="connsiteY26" fmla="*/ 299105 h 5281368"/>
                <a:gd name="connsiteX27" fmla="*/ 3322013 w 4617413"/>
                <a:gd name="connsiteY27" fmla="*/ 388005 h 5281368"/>
                <a:gd name="connsiteX28" fmla="*/ 3633163 w 4617413"/>
                <a:gd name="connsiteY28" fmla="*/ 343555 h 5281368"/>
                <a:gd name="connsiteX29" fmla="*/ 3918913 w 4617413"/>
                <a:gd name="connsiteY29" fmla="*/ 318155 h 5281368"/>
                <a:gd name="connsiteX30" fmla="*/ 4166563 w 4617413"/>
                <a:gd name="connsiteY30" fmla="*/ 381655 h 5281368"/>
                <a:gd name="connsiteX31" fmla="*/ 4331663 w 4617413"/>
                <a:gd name="connsiteY31" fmla="*/ 470555 h 5281368"/>
                <a:gd name="connsiteX32" fmla="*/ 4503113 w 4617413"/>
                <a:gd name="connsiteY32" fmla="*/ 457855 h 5281368"/>
                <a:gd name="connsiteX33" fmla="*/ 4617413 w 4617413"/>
                <a:gd name="connsiteY33" fmla="*/ 419755 h 5281368"/>
                <a:gd name="connsiteX0" fmla="*/ 1830155 w 4617413"/>
                <a:gd name="connsiteY0" fmla="*/ 5281368 h 5281368"/>
                <a:gd name="connsiteX1" fmla="*/ 1874213 w 4617413"/>
                <a:gd name="connsiteY1" fmla="*/ 4229755 h 5281368"/>
                <a:gd name="connsiteX2" fmla="*/ 1842001 w 4617413"/>
                <a:gd name="connsiteY2" fmla="*/ 4170526 h 5281368"/>
                <a:gd name="connsiteX3" fmla="*/ 1772613 w 4617413"/>
                <a:gd name="connsiteY3" fmla="*/ 4096405 h 5281368"/>
                <a:gd name="connsiteX4" fmla="*/ 1493213 w 4617413"/>
                <a:gd name="connsiteY4" fmla="*/ 3791605 h 5281368"/>
                <a:gd name="connsiteX5" fmla="*/ 1004263 w 4617413"/>
                <a:gd name="connsiteY5" fmla="*/ 2940705 h 5281368"/>
                <a:gd name="connsiteX6" fmla="*/ 674063 w 4617413"/>
                <a:gd name="connsiteY6" fmla="*/ 2464455 h 5281368"/>
                <a:gd name="connsiteX7" fmla="*/ 401013 w 4617413"/>
                <a:gd name="connsiteY7" fmla="*/ 2089805 h 5281368"/>
                <a:gd name="connsiteX8" fmla="*/ 185113 w 4617413"/>
                <a:gd name="connsiteY8" fmla="*/ 1835805 h 5281368"/>
                <a:gd name="connsiteX9" fmla="*/ 45413 w 4617413"/>
                <a:gd name="connsiteY9" fmla="*/ 1715155 h 5281368"/>
                <a:gd name="connsiteX10" fmla="*/ 7313 w 4617413"/>
                <a:gd name="connsiteY10" fmla="*/ 1658005 h 5281368"/>
                <a:gd name="connsiteX11" fmla="*/ 963 w 4617413"/>
                <a:gd name="connsiteY11" fmla="*/ 1569105 h 5281368"/>
                <a:gd name="connsiteX12" fmla="*/ 20013 w 4617413"/>
                <a:gd name="connsiteY12" fmla="*/ 1511955 h 5281368"/>
                <a:gd name="connsiteX13" fmla="*/ 83513 w 4617413"/>
                <a:gd name="connsiteY13" fmla="*/ 1429405 h 5281368"/>
                <a:gd name="connsiteX14" fmla="*/ 267663 w 4617413"/>
                <a:gd name="connsiteY14" fmla="*/ 1264305 h 5281368"/>
                <a:gd name="connsiteX15" fmla="*/ 477213 w 4617413"/>
                <a:gd name="connsiteY15" fmla="*/ 883305 h 5281368"/>
                <a:gd name="connsiteX16" fmla="*/ 648663 w 4617413"/>
                <a:gd name="connsiteY16" fmla="*/ 673755 h 5281368"/>
                <a:gd name="connsiteX17" fmla="*/ 813763 w 4617413"/>
                <a:gd name="connsiteY17" fmla="*/ 476905 h 5281368"/>
                <a:gd name="connsiteX18" fmla="*/ 934413 w 4617413"/>
                <a:gd name="connsiteY18" fmla="*/ 368955 h 5281368"/>
                <a:gd name="connsiteX19" fmla="*/ 985213 w 4617413"/>
                <a:gd name="connsiteY19" fmla="*/ 254655 h 5281368"/>
                <a:gd name="connsiteX20" fmla="*/ 985213 w 4617413"/>
                <a:gd name="connsiteY20" fmla="*/ 127655 h 5281368"/>
                <a:gd name="connsiteX21" fmla="*/ 1074113 w 4617413"/>
                <a:gd name="connsiteY21" fmla="*/ 57805 h 5281368"/>
                <a:gd name="connsiteX22" fmla="*/ 1366213 w 4617413"/>
                <a:gd name="connsiteY22" fmla="*/ 655 h 5281368"/>
                <a:gd name="connsiteX23" fmla="*/ 1690063 w 4617413"/>
                <a:gd name="connsiteY23" fmla="*/ 32405 h 5281368"/>
                <a:gd name="connsiteX24" fmla="*/ 2191713 w 4617413"/>
                <a:gd name="connsiteY24" fmla="*/ 114955 h 5281368"/>
                <a:gd name="connsiteX25" fmla="*/ 2623513 w 4617413"/>
                <a:gd name="connsiteY25" fmla="*/ 178455 h 5281368"/>
                <a:gd name="connsiteX26" fmla="*/ 2877513 w 4617413"/>
                <a:gd name="connsiteY26" fmla="*/ 203855 h 5281368"/>
                <a:gd name="connsiteX27" fmla="*/ 3131513 w 4617413"/>
                <a:gd name="connsiteY27" fmla="*/ 299105 h 5281368"/>
                <a:gd name="connsiteX28" fmla="*/ 3322013 w 4617413"/>
                <a:gd name="connsiteY28" fmla="*/ 388005 h 5281368"/>
                <a:gd name="connsiteX29" fmla="*/ 3633163 w 4617413"/>
                <a:gd name="connsiteY29" fmla="*/ 343555 h 5281368"/>
                <a:gd name="connsiteX30" fmla="*/ 3918913 w 4617413"/>
                <a:gd name="connsiteY30" fmla="*/ 318155 h 5281368"/>
                <a:gd name="connsiteX31" fmla="*/ 4166563 w 4617413"/>
                <a:gd name="connsiteY31" fmla="*/ 381655 h 5281368"/>
                <a:gd name="connsiteX32" fmla="*/ 4331663 w 4617413"/>
                <a:gd name="connsiteY32" fmla="*/ 470555 h 5281368"/>
                <a:gd name="connsiteX33" fmla="*/ 4503113 w 4617413"/>
                <a:gd name="connsiteY33" fmla="*/ 457855 h 5281368"/>
                <a:gd name="connsiteX34" fmla="*/ 4617413 w 4617413"/>
                <a:gd name="connsiteY34" fmla="*/ 419755 h 5281368"/>
                <a:gd name="connsiteX0" fmla="*/ 1830155 w 4617413"/>
                <a:gd name="connsiteY0" fmla="*/ 5281368 h 5281368"/>
                <a:gd name="connsiteX1" fmla="*/ 1874213 w 4617413"/>
                <a:gd name="connsiteY1" fmla="*/ 4229755 h 5281368"/>
                <a:gd name="connsiteX2" fmla="*/ 1842001 w 4617413"/>
                <a:gd name="connsiteY2" fmla="*/ 4170526 h 5281368"/>
                <a:gd name="connsiteX3" fmla="*/ 1772613 w 4617413"/>
                <a:gd name="connsiteY3" fmla="*/ 4096405 h 5281368"/>
                <a:gd name="connsiteX4" fmla="*/ 1493213 w 4617413"/>
                <a:gd name="connsiteY4" fmla="*/ 3791605 h 5281368"/>
                <a:gd name="connsiteX5" fmla="*/ 1004263 w 4617413"/>
                <a:gd name="connsiteY5" fmla="*/ 2940705 h 5281368"/>
                <a:gd name="connsiteX6" fmla="*/ 674063 w 4617413"/>
                <a:gd name="connsiteY6" fmla="*/ 2464455 h 5281368"/>
                <a:gd name="connsiteX7" fmla="*/ 401013 w 4617413"/>
                <a:gd name="connsiteY7" fmla="*/ 2089805 h 5281368"/>
                <a:gd name="connsiteX8" fmla="*/ 185113 w 4617413"/>
                <a:gd name="connsiteY8" fmla="*/ 1835805 h 5281368"/>
                <a:gd name="connsiteX9" fmla="*/ 45413 w 4617413"/>
                <a:gd name="connsiteY9" fmla="*/ 1715155 h 5281368"/>
                <a:gd name="connsiteX10" fmla="*/ 7313 w 4617413"/>
                <a:gd name="connsiteY10" fmla="*/ 1658005 h 5281368"/>
                <a:gd name="connsiteX11" fmla="*/ 963 w 4617413"/>
                <a:gd name="connsiteY11" fmla="*/ 1569105 h 5281368"/>
                <a:gd name="connsiteX12" fmla="*/ 20013 w 4617413"/>
                <a:gd name="connsiteY12" fmla="*/ 1511955 h 5281368"/>
                <a:gd name="connsiteX13" fmla="*/ 83513 w 4617413"/>
                <a:gd name="connsiteY13" fmla="*/ 1429405 h 5281368"/>
                <a:gd name="connsiteX14" fmla="*/ 267663 w 4617413"/>
                <a:gd name="connsiteY14" fmla="*/ 1264305 h 5281368"/>
                <a:gd name="connsiteX15" fmla="*/ 477213 w 4617413"/>
                <a:gd name="connsiteY15" fmla="*/ 883305 h 5281368"/>
                <a:gd name="connsiteX16" fmla="*/ 648663 w 4617413"/>
                <a:gd name="connsiteY16" fmla="*/ 673755 h 5281368"/>
                <a:gd name="connsiteX17" fmla="*/ 813763 w 4617413"/>
                <a:gd name="connsiteY17" fmla="*/ 476905 h 5281368"/>
                <a:gd name="connsiteX18" fmla="*/ 934413 w 4617413"/>
                <a:gd name="connsiteY18" fmla="*/ 368955 h 5281368"/>
                <a:gd name="connsiteX19" fmla="*/ 985213 w 4617413"/>
                <a:gd name="connsiteY19" fmla="*/ 254655 h 5281368"/>
                <a:gd name="connsiteX20" fmla="*/ 985213 w 4617413"/>
                <a:gd name="connsiteY20" fmla="*/ 127655 h 5281368"/>
                <a:gd name="connsiteX21" fmla="*/ 1074113 w 4617413"/>
                <a:gd name="connsiteY21" fmla="*/ 57805 h 5281368"/>
                <a:gd name="connsiteX22" fmla="*/ 1366213 w 4617413"/>
                <a:gd name="connsiteY22" fmla="*/ 655 h 5281368"/>
                <a:gd name="connsiteX23" fmla="*/ 1690063 w 4617413"/>
                <a:gd name="connsiteY23" fmla="*/ 32405 h 5281368"/>
                <a:gd name="connsiteX24" fmla="*/ 2191713 w 4617413"/>
                <a:gd name="connsiteY24" fmla="*/ 114955 h 5281368"/>
                <a:gd name="connsiteX25" fmla="*/ 2623513 w 4617413"/>
                <a:gd name="connsiteY25" fmla="*/ 178455 h 5281368"/>
                <a:gd name="connsiteX26" fmla="*/ 2877513 w 4617413"/>
                <a:gd name="connsiteY26" fmla="*/ 203855 h 5281368"/>
                <a:gd name="connsiteX27" fmla="*/ 3131513 w 4617413"/>
                <a:gd name="connsiteY27" fmla="*/ 299105 h 5281368"/>
                <a:gd name="connsiteX28" fmla="*/ 3322013 w 4617413"/>
                <a:gd name="connsiteY28" fmla="*/ 388005 h 5281368"/>
                <a:gd name="connsiteX29" fmla="*/ 3633163 w 4617413"/>
                <a:gd name="connsiteY29" fmla="*/ 343555 h 5281368"/>
                <a:gd name="connsiteX30" fmla="*/ 3918913 w 4617413"/>
                <a:gd name="connsiteY30" fmla="*/ 318155 h 5281368"/>
                <a:gd name="connsiteX31" fmla="*/ 4166563 w 4617413"/>
                <a:gd name="connsiteY31" fmla="*/ 381655 h 5281368"/>
                <a:gd name="connsiteX32" fmla="*/ 4331663 w 4617413"/>
                <a:gd name="connsiteY32" fmla="*/ 470555 h 5281368"/>
                <a:gd name="connsiteX33" fmla="*/ 4503113 w 4617413"/>
                <a:gd name="connsiteY33" fmla="*/ 457855 h 5281368"/>
                <a:gd name="connsiteX34" fmla="*/ 4617413 w 4617413"/>
                <a:gd name="connsiteY34" fmla="*/ 419755 h 5281368"/>
                <a:gd name="connsiteX0" fmla="*/ 1830155 w 4617413"/>
                <a:gd name="connsiteY0" fmla="*/ 5281368 h 5281368"/>
                <a:gd name="connsiteX1" fmla="*/ 1857256 w 4617413"/>
                <a:gd name="connsiteY1" fmla="*/ 4741592 h 5281368"/>
                <a:gd name="connsiteX2" fmla="*/ 1874213 w 4617413"/>
                <a:gd name="connsiteY2" fmla="*/ 4229755 h 5281368"/>
                <a:gd name="connsiteX3" fmla="*/ 1842001 w 4617413"/>
                <a:gd name="connsiteY3" fmla="*/ 4170526 h 5281368"/>
                <a:gd name="connsiteX4" fmla="*/ 1772613 w 4617413"/>
                <a:gd name="connsiteY4" fmla="*/ 4096405 h 5281368"/>
                <a:gd name="connsiteX5" fmla="*/ 1493213 w 4617413"/>
                <a:gd name="connsiteY5" fmla="*/ 3791605 h 5281368"/>
                <a:gd name="connsiteX6" fmla="*/ 1004263 w 4617413"/>
                <a:gd name="connsiteY6" fmla="*/ 2940705 h 5281368"/>
                <a:gd name="connsiteX7" fmla="*/ 674063 w 4617413"/>
                <a:gd name="connsiteY7" fmla="*/ 2464455 h 5281368"/>
                <a:gd name="connsiteX8" fmla="*/ 401013 w 4617413"/>
                <a:gd name="connsiteY8" fmla="*/ 2089805 h 5281368"/>
                <a:gd name="connsiteX9" fmla="*/ 185113 w 4617413"/>
                <a:gd name="connsiteY9" fmla="*/ 1835805 h 5281368"/>
                <a:gd name="connsiteX10" fmla="*/ 45413 w 4617413"/>
                <a:gd name="connsiteY10" fmla="*/ 1715155 h 5281368"/>
                <a:gd name="connsiteX11" fmla="*/ 7313 w 4617413"/>
                <a:gd name="connsiteY11" fmla="*/ 1658005 h 5281368"/>
                <a:gd name="connsiteX12" fmla="*/ 963 w 4617413"/>
                <a:gd name="connsiteY12" fmla="*/ 1569105 h 5281368"/>
                <a:gd name="connsiteX13" fmla="*/ 20013 w 4617413"/>
                <a:gd name="connsiteY13" fmla="*/ 1511955 h 5281368"/>
                <a:gd name="connsiteX14" fmla="*/ 83513 w 4617413"/>
                <a:gd name="connsiteY14" fmla="*/ 1429405 h 5281368"/>
                <a:gd name="connsiteX15" fmla="*/ 267663 w 4617413"/>
                <a:gd name="connsiteY15" fmla="*/ 1264305 h 5281368"/>
                <a:gd name="connsiteX16" fmla="*/ 477213 w 4617413"/>
                <a:gd name="connsiteY16" fmla="*/ 883305 h 5281368"/>
                <a:gd name="connsiteX17" fmla="*/ 648663 w 4617413"/>
                <a:gd name="connsiteY17" fmla="*/ 673755 h 5281368"/>
                <a:gd name="connsiteX18" fmla="*/ 813763 w 4617413"/>
                <a:gd name="connsiteY18" fmla="*/ 476905 h 5281368"/>
                <a:gd name="connsiteX19" fmla="*/ 934413 w 4617413"/>
                <a:gd name="connsiteY19" fmla="*/ 368955 h 5281368"/>
                <a:gd name="connsiteX20" fmla="*/ 985213 w 4617413"/>
                <a:gd name="connsiteY20" fmla="*/ 254655 h 5281368"/>
                <a:gd name="connsiteX21" fmla="*/ 985213 w 4617413"/>
                <a:gd name="connsiteY21" fmla="*/ 127655 h 5281368"/>
                <a:gd name="connsiteX22" fmla="*/ 1074113 w 4617413"/>
                <a:gd name="connsiteY22" fmla="*/ 57805 h 5281368"/>
                <a:gd name="connsiteX23" fmla="*/ 1366213 w 4617413"/>
                <a:gd name="connsiteY23" fmla="*/ 655 h 5281368"/>
                <a:gd name="connsiteX24" fmla="*/ 1690063 w 4617413"/>
                <a:gd name="connsiteY24" fmla="*/ 32405 h 5281368"/>
                <a:gd name="connsiteX25" fmla="*/ 2191713 w 4617413"/>
                <a:gd name="connsiteY25" fmla="*/ 114955 h 5281368"/>
                <a:gd name="connsiteX26" fmla="*/ 2623513 w 4617413"/>
                <a:gd name="connsiteY26" fmla="*/ 178455 h 5281368"/>
                <a:gd name="connsiteX27" fmla="*/ 2877513 w 4617413"/>
                <a:gd name="connsiteY27" fmla="*/ 203855 h 5281368"/>
                <a:gd name="connsiteX28" fmla="*/ 3131513 w 4617413"/>
                <a:gd name="connsiteY28" fmla="*/ 299105 h 5281368"/>
                <a:gd name="connsiteX29" fmla="*/ 3322013 w 4617413"/>
                <a:gd name="connsiteY29" fmla="*/ 388005 h 5281368"/>
                <a:gd name="connsiteX30" fmla="*/ 3633163 w 4617413"/>
                <a:gd name="connsiteY30" fmla="*/ 343555 h 5281368"/>
                <a:gd name="connsiteX31" fmla="*/ 3918913 w 4617413"/>
                <a:gd name="connsiteY31" fmla="*/ 318155 h 5281368"/>
                <a:gd name="connsiteX32" fmla="*/ 4166563 w 4617413"/>
                <a:gd name="connsiteY32" fmla="*/ 381655 h 5281368"/>
                <a:gd name="connsiteX33" fmla="*/ 4331663 w 4617413"/>
                <a:gd name="connsiteY33" fmla="*/ 470555 h 5281368"/>
                <a:gd name="connsiteX34" fmla="*/ 4503113 w 4617413"/>
                <a:gd name="connsiteY34" fmla="*/ 457855 h 5281368"/>
                <a:gd name="connsiteX35" fmla="*/ 4617413 w 4617413"/>
                <a:gd name="connsiteY35" fmla="*/ 419755 h 5281368"/>
                <a:gd name="connsiteX0" fmla="*/ 1880397 w 4617413"/>
                <a:gd name="connsiteY0" fmla="*/ 4879434 h 4879434"/>
                <a:gd name="connsiteX1" fmla="*/ 1857256 w 4617413"/>
                <a:gd name="connsiteY1" fmla="*/ 4741592 h 4879434"/>
                <a:gd name="connsiteX2" fmla="*/ 1874213 w 4617413"/>
                <a:gd name="connsiteY2" fmla="*/ 4229755 h 4879434"/>
                <a:gd name="connsiteX3" fmla="*/ 1842001 w 4617413"/>
                <a:gd name="connsiteY3" fmla="*/ 4170526 h 4879434"/>
                <a:gd name="connsiteX4" fmla="*/ 1772613 w 4617413"/>
                <a:gd name="connsiteY4" fmla="*/ 4096405 h 4879434"/>
                <a:gd name="connsiteX5" fmla="*/ 1493213 w 4617413"/>
                <a:gd name="connsiteY5" fmla="*/ 3791605 h 4879434"/>
                <a:gd name="connsiteX6" fmla="*/ 1004263 w 4617413"/>
                <a:gd name="connsiteY6" fmla="*/ 2940705 h 4879434"/>
                <a:gd name="connsiteX7" fmla="*/ 674063 w 4617413"/>
                <a:gd name="connsiteY7" fmla="*/ 2464455 h 4879434"/>
                <a:gd name="connsiteX8" fmla="*/ 401013 w 4617413"/>
                <a:gd name="connsiteY8" fmla="*/ 2089805 h 4879434"/>
                <a:gd name="connsiteX9" fmla="*/ 185113 w 4617413"/>
                <a:gd name="connsiteY9" fmla="*/ 1835805 h 4879434"/>
                <a:gd name="connsiteX10" fmla="*/ 45413 w 4617413"/>
                <a:gd name="connsiteY10" fmla="*/ 1715155 h 4879434"/>
                <a:gd name="connsiteX11" fmla="*/ 7313 w 4617413"/>
                <a:gd name="connsiteY11" fmla="*/ 1658005 h 4879434"/>
                <a:gd name="connsiteX12" fmla="*/ 963 w 4617413"/>
                <a:gd name="connsiteY12" fmla="*/ 1569105 h 4879434"/>
                <a:gd name="connsiteX13" fmla="*/ 20013 w 4617413"/>
                <a:gd name="connsiteY13" fmla="*/ 1511955 h 4879434"/>
                <a:gd name="connsiteX14" fmla="*/ 83513 w 4617413"/>
                <a:gd name="connsiteY14" fmla="*/ 1429405 h 4879434"/>
                <a:gd name="connsiteX15" fmla="*/ 267663 w 4617413"/>
                <a:gd name="connsiteY15" fmla="*/ 1264305 h 4879434"/>
                <a:gd name="connsiteX16" fmla="*/ 477213 w 4617413"/>
                <a:gd name="connsiteY16" fmla="*/ 883305 h 4879434"/>
                <a:gd name="connsiteX17" fmla="*/ 648663 w 4617413"/>
                <a:gd name="connsiteY17" fmla="*/ 673755 h 4879434"/>
                <a:gd name="connsiteX18" fmla="*/ 813763 w 4617413"/>
                <a:gd name="connsiteY18" fmla="*/ 476905 h 4879434"/>
                <a:gd name="connsiteX19" fmla="*/ 934413 w 4617413"/>
                <a:gd name="connsiteY19" fmla="*/ 368955 h 4879434"/>
                <a:gd name="connsiteX20" fmla="*/ 985213 w 4617413"/>
                <a:gd name="connsiteY20" fmla="*/ 254655 h 4879434"/>
                <a:gd name="connsiteX21" fmla="*/ 985213 w 4617413"/>
                <a:gd name="connsiteY21" fmla="*/ 127655 h 4879434"/>
                <a:gd name="connsiteX22" fmla="*/ 1074113 w 4617413"/>
                <a:gd name="connsiteY22" fmla="*/ 57805 h 4879434"/>
                <a:gd name="connsiteX23" fmla="*/ 1366213 w 4617413"/>
                <a:gd name="connsiteY23" fmla="*/ 655 h 4879434"/>
                <a:gd name="connsiteX24" fmla="*/ 1690063 w 4617413"/>
                <a:gd name="connsiteY24" fmla="*/ 32405 h 4879434"/>
                <a:gd name="connsiteX25" fmla="*/ 2191713 w 4617413"/>
                <a:gd name="connsiteY25" fmla="*/ 114955 h 4879434"/>
                <a:gd name="connsiteX26" fmla="*/ 2623513 w 4617413"/>
                <a:gd name="connsiteY26" fmla="*/ 178455 h 4879434"/>
                <a:gd name="connsiteX27" fmla="*/ 2877513 w 4617413"/>
                <a:gd name="connsiteY27" fmla="*/ 203855 h 4879434"/>
                <a:gd name="connsiteX28" fmla="*/ 3131513 w 4617413"/>
                <a:gd name="connsiteY28" fmla="*/ 299105 h 4879434"/>
                <a:gd name="connsiteX29" fmla="*/ 3322013 w 4617413"/>
                <a:gd name="connsiteY29" fmla="*/ 388005 h 4879434"/>
                <a:gd name="connsiteX30" fmla="*/ 3633163 w 4617413"/>
                <a:gd name="connsiteY30" fmla="*/ 343555 h 4879434"/>
                <a:gd name="connsiteX31" fmla="*/ 3918913 w 4617413"/>
                <a:gd name="connsiteY31" fmla="*/ 318155 h 4879434"/>
                <a:gd name="connsiteX32" fmla="*/ 4166563 w 4617413"/>
                <a:gd name="connsiteY32" fmla="*/ 381655 h 4879434"/>
                <a:gd name="connsiteX33" fmla="*/ 4331663 w 4617413"/>
                <a:gd name="connsiteY33" fmla="*/ 470555 h 4879434"/>
                <a:gd name="connsiteX34" fmla="*/ 4503113 w 4617413"/>
                <a:gd name="connsiteY34" fmla="*/ 457855 h 4879434"/>
                <a:gd name="connsiteX35" fmla="*/ 4617413 w 4617413"/>
                <a:gd name="connsiteY35" fmla="*/ 419755 h 4879434"/>
                <a:gd name="connsiteX0" fmla="*/ 1880397 w 4617413"/>
                <a:gd name="connsiteY0" fmla="*/ 4879434 h 5052575"/>
                <a:gd name="connsiteX1" fmla="*/ 1857256 w 4617413"/>
                <a:gd name="connsiteY1" fmla="*/ 4741592 h 5052575"/>
                <a:gd name="connsiteX2" fmla="*/ 1874213 w 4617413"/>
                <a:gd name="connsiteY2" fmla="*/ 4229755 h 5052575"/>
                <a:gd name="connsiteX3" fmla="*/ 1842001 w 4617413"/>
                <a:gd name="connsiteY3" fmla="*/ 4170526 h 5052575"/>
                <a:gd name="connsiteX4" fmla="*/ 1772613 w 4617413"/>
                <a:gd name="connsiteY4" fmla="*/ 4096405 h 5052575"/>
                <a:gd name="connsiteX5" fmla="*/ 1493213 w 4617413"/>
                <a:gd name="connsiteY5" fmla="*/ 3791605 h 5052575"/>
                <a:gd name="connsiteX6" fmla="*/ 1004263 w 4617413"/>
                <a:gd name="connsiteY6" fmla="*/ 2940705 h 5052575"/>
                <a:gd name="connsiteX7" fmla="*/ 674063 w 4617413"/>
                <a:gd name="connsiteY7" fmla="*/ 2464455 h 5052575"/>
                <a:gd name="connsiteX8" fmla="*/ 401013 w 4617413"/>
                <a:gd name="connsiteY8" fmla="*/ 2089805 h 5052575"/>
                <a:gd name="connsiteX9" fmla="*/ 185113 w 4617413"/>
                <a:gd name="connsiteY9" fmla="*/ 1835805 h 5052575"/>
                <a:gd name="connsiteX10" fmla="*/ 45413 w 4617413"/>
                <a:gd name="connsiteY10" fmla="*/ 1715155 h 5052575"/>
                <a:gd name="connsiteX11" fmla="*/ 7313 w 4617413"/>
                <a:gd name="connsiteY11" fmla="*/ 1658005 h 5052575"/>
                <a:gd name="connsiteX12" fmla="*/ 963 w 4617413"/>
                <a:gd name="connsiteY12" fmla="*/ 1569105 h 5052575"/>
                <a:gd name="connsiteX13" fmla="*/ 20013 w 4617413"/>
                <a:gd name="connsiteY13" fmla="*/ 1511955 h 5052575"/>
                <a:gd name="connsiteX14" fmla="*/ 83513 w 4617413"/>
                <a:gd name="connsiteY14" fmla="*/ 1429405 h 5052575"/>
                <a:gd name="connsiteX15" fmla="*/ 267663 w 4617413"/>
                <a:gd name="connsiteY15" fmla="*/ 1264305 h 5052575"/>
                <a:gd name="connsiteX16" fmla="*/ 477213 w 4617413"/>
                <a:gd name="connsiteY16" fmla="*/ 883305 h 5052575"/>
                <a:gd name="connsiteX17" fmla="*/ 648663 w 4617413"/>
                <a:gd name="connsiteY17" fmla="*/ 673755 h 5052575"/>
                <a:gd name="connsiteX18" fmla="*/ 813763 w 4617413"/>
                <a:gd name="connsiteY18" fmla="*/ 476905 h 5052575"/>
                <a:gd name="connsiteX19" fmla="*/ 934413 w 4617413"/>
                <a:gd name="connsiteY19" fmla="*/ 368955 h 5052575"/>
                <a:gd name="connsiteX20" fmla="*/ 985213 w 4617413"/>
                <a:gd name="connsiteY20" fmla="*/ 254655 h 5052575"/>
                <a:gd name="connsiteX21" fmla="*/ 985213 w 4617413"/>
                <a:gd name="connsiteY21" fmla="*/ 127655 h 5052575"/>
                <a:gd name="connsiteX22" fmla="*/ 1074113 w 4617413"/>
                <a:gd name="connsiteY22" fmla="*/ 57805 h 5052575"/>
                <a:gd name="connsiteX23" fmla="*/ 1366213 w 4617413"/>
                <a:gd name="connsiteY23" fmla="*/ 655 h 5052575"/>
                <a:gd name="connsiteX24" fmla="*/ 1690063 w 4617413"/>
                <a:gd name="connsiteY24" fmla="*/ 32405 h 5052575"/>
                <a:gd name="connsiteX25" fmla="*/ 2191713 w 4617413"/>
                <a:gd name="connsiteY25" fmla="*/ 114955 h 5052575"/>
                <a:gd name="connsiteX26" fmla="*/ 2623513 w 4617413"/>
                <a:gd name="connsiteY26" fmla="*/ 178455 h 5052575"/>
                <a:gd name="connsiteX27" fmla="*/ 2877513 w 4617413"/>
                <a:gd name="connsiteY27" fmla="*/ 203855 h 5052575"/>
                <a:gd name="connsiteX28" fmla="*/ 3131513 w 4617413"/>
                <a:gd name="connsiteY28" fmla="*/ 299105 h 5052575"/>
                <a:gd name="connsiteX29" fmla="*/ 3322013 w 4617413"/>
                <a:gd name="connsiteY29" fmla="*/ 388005 h 5052575"/>
                <a:gd name="connsiteX30" fmla="*/ 3633163 w 4617413"/>
                <a:gd name="connsiteY30" fmla="*/ 343555 h 5052575"/>
                <a:gd name="connsiteX31" fmla="*/ 3918913 w 4617413"/>
                <a:gd name="connsiteY31" fmla="*/ 318155 h 5052575"/>
                <a:gd name="connsiteX32" fmla="*/ 4166563 w 4617413"/>
                <a:gd name="connsiteY32" fmla="*/ 381655 h 5052575"/>
                <a:gd name="connsiteX33" fmla="*/ 4331663 w 4617413"/>
                <a:gd name="connsiteY33" fmla="*/ 470555 h 5052575"/>
                <a:gd name="connsiteX34" fmla="*/ 4503113 w 4617413"/>
                <a:gd name="connsiteY34" fmla="*/ 457855 h 5052575"/>
                <a:gd name="connsiteX35" fmla="*/ 4617413 w 4617413"/>
                <a:gd name="connsiteY35" fmla="*/ 419755 h 5052575"/>
                <a:gd name="connsiteX0" fmla="*/ 1880397 w 4617413"/>
                <a:gd name="connsiteY0" fmla="*/ 4879434 h 4879434"/>
                <a:gd name="connsiteX1" fmla="*/ 1857256 w 4617413"/>
                <a:gd name="connsiteY1" fmla="*/ 4741592 h 4879434"/>
                <a:gd name="connsiteX2" fmla="*/ 1874213 w 4617413"/>
                <a:gd name="connsiteY2" fmla="*/ 4229755 h 4879434"/>
                <a:gd name="connsiteX3" fmla="*/ 1842001 w 4617413"/>
                <a:gd name="connsiteY3" fmla="*/ 4170526 h 4879434"/>
                <a:gd name="connsiteX4" fmla="*/ 1772613 w 4617413"/>
                <a:gd name="connsiteY4" fmla="*/ 4096405 h 4879434"/>
                <a:gd name="connsiteX5" fmla="*/ 1493213 w 4617413"/>
                <a:gd name="connsiteY5" fmla="*/ 3791605 h 4879434"/>
                <a:gd name="connsiteX6" fmla="*/ 1004263 w 4617413"/>
                <a:gd name="connsiteY6" fmla="*/ 2940705 h 4879434"/>
                <a:gd name="connsiteX7" fmla="*/ 674063 w 4617413"/>
                <a:gd name="connsiteY7" fmla="*/ 2464455 h 4879434"/>
                <a:gd name="connsiteX8" fmla="*/ 401013 w 4617413"/>
                <a:gd name="connsiteY8" fmla="*/ 2089805 h 4879434"/>
                <a:gd name="connsiteX9" fmla="*/ 185113 w 4617413"/>
                <a:gd name="connsiteY9" fmla="*/ 1835805 h 4879434"/>
                <a:gd name="connsiteX10" fmla="*/ 45413 w 4617413"/>
                <a:gd name="connsiteY10" fmla="*/ 1715155 h 4879434"/>
                <a:gd name="connsiteX11" fmla="*/ 7313 w 4617413"/>
                <a:gd name="connsiteY11" fmla="*/ 1658005 h 4879434"/>
                <a:gd name="connsiteX12" fmla="*/ 963 w 4617413"/>
                <a:gd name="connsiteY12" fmla="*/ 1569105 h 4879434"/>
                <a:gd name="connsiteX13" fmla="*/ 20013 w 4617413"/>
                <a:gd name="connsiteY13" fmla="*/ 1511955 h 4879434"/>
                <a:gd name="connsiteX14" fmla="*/ 83513 w 4617413"/>
                <a:gd name="connsiteY14" fmla="*/ 1429405 h 4879434"/>
                <a:gd name="connsiteX15" fmla="*/ 267663 w 4617413"/>
                <a:gd name="connsiteY15" fmla="*/ 1264305 h 4879434"/>
                <a:gd name="connsiteX16" fmla="*/ 477213 w 4617413"/>
                <a:gd name="connsiteY16" fmla="*/ 883305 h 4879434"/>
                <a:gd name="connsiteX17" fmla="*/ 648663 w 4617413"/>
                <a:gd name="connsiteY17" fmla="*/ 673755 h 4879434"/>
                <a:gd name="connsiteX18" fmla="*/ 813763 w 4617413"/>
                <a:gd name="connsiteY18" fmla="*/ 476905 h 4879434"/>
                <a:gd name="connsiteX19" fmla="*/ 934413 w 4617413"/>
                <a:gd name="connsiteY19" fmla="*/ 368955 h 4879434"/>
                <a:gd name="connsiteX20" fmla="*/ 985213 w 4617413"/>
                <a:gd name="connsiteY20" fmla="*/ 254655 h 4879434"/>
                <a:gd name="connsiteX21" fmla="*/ 985213 w 4617413"/>
                <a:gd name="connsiteY21" fmla="*/ 127655 h 4879434"/>
                <a:gd name="connsiteX22" fmla="*/ 1074113 w 4617413"/>
                <a:gd name="connsiteY22" fmla="*/ 57805 h 4879434"/>
                <a:gd name="connsiteX23" fmla="*/ 1366213 w 4617413"/>
                <a:gd name="connsiteY23" fmla="*/ 655 h 4879434"/>
                <a:gd name="connsiteX24" fmla="*/ 1690063 w 4617413"/>
                <a:gd name="connsiteY24" fmla="*/ 32405 h 4879434"/>
                <a:gd name="connsiteX25" fmla="*/ 2191713 w 4617413"/>
                <a:gd name="connsiteY25" fmla="*/ 114955 h 4879434"/>
                <a:gd name="connsiteX26" fmla="*/ 2623513 w 4617413"/>
                <a:gd name="connsiteY26" fmla="*/ 178455 h 4879434"/>
                <a:gd name="connsiteX27" fmla="*/ 2877513 w 4617413"/>
                <a:gd name="connsiteY27" fmla="*/ 203855 h 4879434"/>
                <a:gd name="connsiteX28" fmla="*/ 3131513 w 4617413"/>
                <a:gd name="connsiteY28" fmla="*/ 299105 h 4879434"/>
                <a:gd name="connsiteX29" fmla="*/ 3322013 w 4617413"/>
                <a:gd name="connsiteY29" fmla="*/ 388005 h 4879434"/>
                <a:gd name="connsiteX30" fmla="*/ 3633163 w 4617413"/>
                <a:gd name="connsiteY30" fmla="*/ 343555 h 4879434"/>
                <a:gd name="connsiteX31" fmla="*/ 3918913 w 4617413"/>
                <a:gd name="connsiteY31" fmla="*/ 318155 h 4879434"/>
                <a:gd name="connsiteX32" fmla="*/ 4166563 w 4617413"/>
                <a:gd name="connsiteY32" fmla="*/ 381655 h 4879434"/>
                <a:gd name="connsiteX33" fmla="*/ 4331663 w 4617413"/>
                <a:gd name="connsiteY33" fmla="*/ 470555 h 4879434"/>
                <a:gd name="connsiteX34" fmla="*/ 4503113 w 4617413"/>
                <a:gd name="connsiteY34" fmla="*/ 457855 h 4879434"/>
                <a:gd name="connsiteX35" fmla="*/ 4617413 w 4617413"/>
                <a:gd name="connsiteY35" fmla="*/ 419755 h 4879434"/>
                <a:gd name="connsiteX0" fmla="*/ 1880397 w 4617413"/>
                <a:gd name="connsiteY0" fmla="*/ 4879434 h 4879434"/>
                <a:gd name="connsiteX1" fmla="*/ 1857256 w 4617413"/>
                <a:gd name="connsiteY1" fmla="*/ 4741592 h 4879434"/>
                <a:gd name="connsiteX2" fmla="*/ 1874213 w 4617413"/>
                <a:gd name="connsiteY2" fmla="*/ 4229755 h 4879434"/>
                <a:gd name="connsiteX3" fmla="*/ 1842001 w 4617413"/>
                <a:gd name="connsiteY3" fmla="*/ 4170526 h 4879434"/>
                <a:gd name="connsiteX4" fmla="*/ 1772613 w 4617413"/>
                <a:gd name="connsiteY4" fmla="*/ 4096405 h 4879434"/>
                <a:gd name="connsiteX5" fmla="*/ 1493213 w 4617413"/>
                <a:gd name="connsiteY5" fmla="*/ 3791605 h 4879434"/>
                <a:gd name="connsiteX6" fmla="*/ 1004263 w 4617413"/>
                <a:gd name="connsiteY6" fmla="*/ 2940705 h 4879434"/>
                <a:gd name="connsiteX7" fmla="*/ 674063 w 4617413"/>
                <a:gd name="connsiteY7" fmla="*/ 2464455 h 4879434"/>
                <a:gd name="connsiteX8" fmla="*/ 401013 w 4617413"/>
                <a:gd name="connsiteY8" fmla="*/ 2089805 h 4879434"/>
                <a:gd name="connsiteX9" fmla="*/ 185113 w 4617413"/>
                <a:gd name="connsiteY9" fmla="*/ 1835805 h 4879434"/>
                <a:gd name="connsiteX10" fmla="*/ 45413 w 4617413"/>
                <a:gd name="connsiteY10" fmla="*/ 1715155 h 4879434"/>
                <a:gd name="connsiteX11" fmla="*/ 7313 w 4617413"/>
                <a:gd name="connsiteY11" fmla="*/ 1658005 h 4879434"/>
                <a:gd name="connsiteX12" fmla="*/ 963 w 4617413"/>
                <a:gd name="connsiteY12" fmla="*/ 1569105 h 4879434"/>
                <a:gd name="connsiteX13" fmla="*/ 20013 w 4617413"/>
                <a:gd name="connsiteY13" fmla="*/ 1511955 h 4879434"/>
                <a:gd name="connsiteX14" fmla="*/ 83513 w 4617413"/>
                <a:gd name="connsiteY14" fmla="*/ 1429405 h 4879434"/>
                <a:gd name="connsiteX15" fmla="*/ 267663 w 4617413"/>
                <a:gd name="connsiteY15" fmla="*/ 1264305 h 4879434"/>
                <a:gd name="connsiteX16" fmla="*/ 477213 w 4617413"/>
                <a:gd name="connsiteY16" fmla="*/ 883305 h 4879434"/>
                <a:gd name="connsiteX17" fmla="*/ 648663 w 4617413"/>
                <a:gd name="connsiteY17" fmla="*/ 673755 h 4879434"/>
                <a:gd name="connsiteX18" fmla="*/ 813763 w 4617413"/>
                <a:gd name="connsiteY18" fmla="*/ 476905 h 4879434"/>
                <a:gd name="connsiteX19" fmla="*/ 934413 w 4617413"/>
                <a:gd name="connsiteY19" fmla="*/ 368955 h 4879434"/>
                <a:gd name="connsiteX20" fmla="*/ 985213 w 4617413"/>
                <a:gd name="connsiteY20" fmla="*/ 254655 h 4879434"/>
                <a:gd name="connsiteX21" fmla="*/ 985213 w 4617413"/>
                <a:gd name="connsiteY21" fmla="*/ 127655 h 4879434"/>
                <a:gd name="connsiteX22" fmla="*/ 1074113 w 4617413"/>
                <a:gd name="connsiteY22" fmla="*/ 57805 h 4879434"/>
                <a:gd name="connsiteX23" fmla="*/ 1366213 w 4617413"/>
                <a:gd name="connsiteY23" fmla="*/ 655 h 4879434"/>
                <a:gd name="connsiteX24" fmla="*/ 1690063 w 4617413"/>
                <a:gd name="connsiteY24" fmla="*/ 32405 h 4879434"/>
                <a:gd name="connsiteX25" fmla="*/ 2191713 w 4617413"/>
                <a:gd name="connsiteY25" fmla="*/ 114955 h 4879434"/>
                <a:gd name="connsiteX26" fmla="*/ 2623513 w 4617413"/>
                <a:gd name="connsiteY26" fmla="*/ 178455 h 4879434"/>
                <a:gd name="connsiteX27" fmla="*/ 2877513 w 4617413"/>
                <a:gd name="connsiteY27" fmla="*/ 203855 h 4879434"/>
                <a:gd name="connsiteX28" fmla="*/ 3131513 w 4617413"/>
                <a:gd name="connsiteY28" fmla="*/ 299105 h 4879434"/>
                <a:gd name="connsiteX29" fmla="*/ 3322013 w 4617413"/>
                <a:gd name="connsiteY29" fmla="*/ 388005 h 4879434"/>
                <a:gd name="connsiteX30" fmla="*/ 3633163 w 4617413"/>
                <a:gd name="connsiteY30" fmla="*/ 343555 h 4879434"/>
                <a:gd name="connsiteX31" fmla="*/ 3918913 w 4617413"/>
                <a:gd name="connsiteY31" fmla="*/ 318155 h 4879434"/>
                <a:gd name="connsiteX32" fmla="*/ 4166563 w 4617413"/>
                <a:gd name="connsiteY32" fmla="*/ 381655 h 4879434"/>
                <a:gd name="connsiteX33" fmla="*/ 4331663 w 4617413"/>
                <a:gd name="connsiteY33" fmla="*/ 470555 h 4879434"/>
                <a:gd name="connsiteX34" fmla="*/ 4503113 w 4617413"/>
                <a:gd name="connsiteY34" fmla="*/ 457855 h 4879434"/>
                <a:gd name="connsiteX35" fmla="*/ 4617413 w 4617413"/>
                <a:gd name="connsiteY35" fmla="*/ 419755 h 4879434"/>
                <a:gd name="connsiteX0" fmla="*/ 1880397 w 4617413"/>
                <a:gd name="connsiteY0" fmla="*/ 4879434 h 4879434"/>
                <a:gd name="connsiteX1" fmla="*/ 1857256 w 4617413"/>
                <a:gd name="connsiteY1" fmla="*/ 4741592 h 4879434"/>
                <a:gd name="connsiteX2" fmla="*/ 1874213 w 4617413"/>
                <a:gd name="connsiteY2" fmla="*/ 4229755 h 4879434"/>
                <a:gd name="connsiteX3" fmla="*/ 1842001 w 4617413"/>
                <a:gd name="connsiteY3" fmla="*/ 4170526 h 4879434"/>
                <a:gd name="connsiteX4" fmla="*/ 1772613 w 4617413"/>
                <a:gd name="connsiteY4" fmla="*/ 4096405 h 4879434"/>
                <a:gd name="connsiteX5" fmla="*/ 1493213 w 4617413"/>
                <a:gd name="connsiteY5" fmla="*/ 3791605 h 4879434"/>
                <a:gd name="connsiteX6" fmla="*/ 1004263 w 4617413"/>
                <a:gd name="connsiteY6" fmla="*/ 2940705 h 4879434"/>
                <a:gd name="connsiteX7" fmla="*/ 674063 w 4617413"/>
                <a:gd name="connsiteY7" fmla="*/ 2464455 h 4879434"/>
                <a:gd name="connsiteX8" fmla="*/ 401013 w 4617413"/>
                <a:gd name="connsiteY8" fmla="*/ 2089805 h 4879434"/>
                <a:gd name="connsiteX9" fmla="*/ 185113 w 4617413"/>
                <a:gd name="connsiteY9" fmla="*/ 1835805 h 4879434"/>
                <a:gd name="connsiteX10" fmla="*/ 45413 w 4617413"/>
                <a:gd name="connsiteY10" fmla="*/ 1715155 h 4879434"/>
                <a:gd name="connsiteX11" fmla="*/ 7313 w 4617413"/>
                <a:gd name="connsiteY11" fmla="*/ 1658005 h 4879434"/>
                <a:gd name="connsiteX12" fmla="*/ 963 w 4617413"/>
                <a:gd name="connsiteY12" fmla="*/ 1569105 h 4879434"/>
                <a:gd name="connsiteX13" fmla="*/ 20013 w 4617413"/>
                <a:gd name="connsiteY13" fmla="*/ 1511955 h 4879434"/>
                <a:gd name="connsiteX14" fmla="*/ 83513 w 4617413"/>
                <a:gd name="connsiteY14" fmla="*/ 1429405 h 4879434"/>
                <a:gd name="connsiteX15" fmla="*/ 267663 w 4617413"/>
                <a:gd name="connsiteY15" fmla="*/ 1264305 h 4879434"/>
                <a:gd name="connsiteX16" fmla="*/ 477213 w 4617413"/>
                <a:gd name="connsiteY16" fmla="*/ 883305 h 4879434"/>
                <a:gd name="connsiteX17" fmla="*/ 648663 w 4617413"/>
                <a:gd name="connsiteY17" fmla="*/ 673755 h 4879434"/>
                <a:gd name="connsiteX18" fmla="*/ 813763 w 4617413"/>
                <a:gd name="connsiteY18" fmla="*/ 476905 h 4879434"/>
                <a:gd name="connsiteX19" fmla="*/ 934413 w 4617413"/>
                <a:gd name="connsiteY19" fmla="*/ 368955 h 4879434"/>
                <a:gd name="connsiteX20" fmla="*/ 985213 w 4617413"/>
                <a:gd name="connsiteY20" fmla="*/ 254655 h 4879434"/>
                <a:gd name="connsiteX21" fmla="*/ 985213 w 4617413"/>
                <a:gd name="connsiteY21" fmla="*/ 127655 h 4879434"/>
                <a:gd name="connsiteX22" fmla="*/ 1074113 w 4617413"/>
                <a:gd name="connsiteY22" fmla="*/ 57805 h 4879434"/>
                <a:gd name="connsiteX23" fmla="*/ 1366213 w 4617413"/>
                <a:gd name="connsiteY23" fmla="*/ 655 h 4879434"/>
                <a:gd name="connsiteX24" fmla="*/ 1690063 w 4617413"/>
                <a:gd name="connsiteY24" fmla="*/ 32405 h 4879434"/>
                <a:gd name="connsiteX25" fmla="*/ 2191713 w 4617413"/>
                <a:gd name="connsiteY25" fmla="*/ 114955 h 4879434"/>
                <a:gd name="connsiteX26" fmla="*/ 2623513 w 4617413"/>
                <a:gd name="connsiteY26" fmla="*/ 178455 h 4879434"/>
                <a:gd name="connsiteX27" fmla="*/ 2877513 w 4617413"/>
                <a:gd name="connsiteY27" fmla="*/ 203855 h 4879434"/>
                <a:gd name="connsiteX28" fmla="*/ 3131513 w 4617413"/>
                <a:gd name="connsiteY28" fmla="*/ 299105 h 4879434"/>
                <a:gd name="connsiteX29" fmla="*/ 3322013 w 4617413"/>
                <a:gd name="connsiteY29" fmla="*/ 388005 h 4879434"/>
                <a:gd name="connsiteX30" fmla="*/ 3633163 w 4617413"/>
                <a:gd name="connsiteY30" fmla="*/ 343555 h 4879434"/>
                <a:gd name="connsiteX31" fmla="*/ 3918913 w 4617413"/>
                <a:gd name="connsiteY31" fmla="*/ 318155 h 4879434"/>
                <a:gd name="connsiteX32" fmla="*/ 4166563 w 4617413"/>
                <a:gd name="connsiteY32" fmla="*/ 381655 h 4879434"/>
                <a:gd name="connsiteX33" fmla="*/ 4331663 w 4617413"/>
                <a:gd name="connsiteY33" fmla="*/ 470555 h 4879434"/>
                <a:gd name="connsiteX34" fmla="*/ 4503113 w 4617413"/>
                <a:gd name="connsiteY34" fmla="*/ 457855 h 4879434"/>
                <a:gd name="connsiteX35" fmla="*/ 4617413 w 4617413"/>
                <a:gd name="connsiteY35" fmla="*/ 419755 h 4879434"/>
                <a:gd name="connsiteX0" fmla="*/ 1857256 w 4617413"/>
                <a:gd name="connsiteY0" fmla="*/ 4741592 h 4741592"/>
                <a:gd name="connsiteX1" fmla="*/ 1874213 w 4617413"/>
                <a:gd name="connsiteY1" fmla="*/ 4229755 h 4741592"/>
                <a:gd name="connsiteX2" fmla="*/ 1842001 w 4617413"/>
                <a:gd name="connsiteY2" fmla="*/ 4170526 h 4741592"/>
                <a:gd name="connsiteX3" fmla="*/ 1772613 w 4617413"/>
                <a:gd name="connsiteY3" fmla="*/ 4096405 h 4741592"/>
                <a:gd name="connsiteX4" fmla="*/ 1493213 w 4617413"/>
                <a:gd name="connsiteY4" fmla="*/ 3791605 h 4741592"/>
                <a:gd name="connsiteX5" fmla="*/ 1004263 w 4617413"/>
                <a:gd name="connsiteY5" fmla="*/ 2940705 h 4741592"/>
                <a:gd name="connsiteX6" fmla="*/ 674063 w 4617413"/>
                <a:gd name="connsiteY6" fmla="*/ 2464455 h 4741592"/>
                <a:gd name="connsiteX7" fmla="*/ 401013 w 4617413"/>
                <a:gd name="connsiteY7" fmla="*/ 2089805 h 4741592"/>
                <a:gd name="connsiteX8" fmla="*/ 185113 w 4617413"/>
                <a:gd name="connsiteY8" fmla="*/ 1835805 h 4741592"/>
                <a:gd name="connsiteX9" fmla="*/ 45413 w 4617413"/>
                <a:gd name="connsiteY9" fmla="*/ 1715155 h 4741592"/>
                <a:gd name="connsiteX10" fmla="*/ 7313 w 4617413"/>
                <a:gd name="connsiteY10" fmla="*/ 1658005 h 4741592"/>
                <a:gd name="connsiteX11" fmla="*/ 963 w 4617413"/>
                <a:gd name="connsiteY11" fmla="*/ 1569105 h 4741592"/>
                <a:gd name="connsiteX12" fmla="*/ 20013 w 4617413"/>
                <a:gd name="connsiteY12" fmla="*/ 1511955 h 4741592"/>
                <a:gd name="connsiteX13" fmla="*/ 83513 w 4617413"/>
                <a:gd name="connsiteY13" fmla="*/ 1429405 h 4741592"/>
                <a:gd name="connsiteX14" fmla="*/ 267663 w 4617413"/>
                <a:gd name="connsiteY14" fmla="*/ 1264305 h 4741592"/>
                <a:gd name="connsiteX15" fmla="*/ 477213 w 4617413"/>
                <a:gd name="connsiteY15" fmla="*/ 883305 h 4741592"/>
                <a:gd name="connsiteX16" fmla="*/ 648663 w 4617413"/>
                <a:gd name="connsiteY16" fmla="*/ 673755 h 4741592"/>
                <a:gd name="connsiteX17" fmla="*/ 813763 w 4617413"/>
                <a:gd name="connsiteY17" fmla="*/ 476905 h 4741592"/>
                <a:gd name="connsiteX18" fmla="*/ 934413 w 4617413"/>
                <a:gd name="connsiteY18" fmla="*/ 368955 h 4741592"/>
                <a:gd name="connsiteX19" fmla="*/ 985213 w 4617413"/>
                <a:gd name="connsiteY19" fmla="*/ 254655 h 4741592"/>
                <a:gd name="connsiteX20" fmla="*/ 985213 w 4617413"/>
                <a:gd name="connsiteY20" fmla="*/ 127655 h 4741592"/>
                <a:gd name="connsiteX21" fmla="*/ 1074113 w 4617413"/>
                <a:gd name="connsiteY21" fmla="*/ 57805 h 4741592"/>
                <a:gd name="connsiteX22" fmla="*/ 1366213 w 4617413"/>
                <a:gd name="connsiteY22" fmla="*/ 655 h 4741592"/>
                <a:gd name="connsiteX23" fmla="*/ 1690063 w 4617413"/>
                <a:gd name="connsiteY23" fmla="*/ 32405 h 4741592"/>
                <a:gd name="connsiteX24" fmla="*/ 2191713 w 4617413"/>
                <a:gd name="connsiteY24" fmla="*/ 114955 h 4741592"/>
                <a:gd name="connsiteX25" fmla="*/ 2623513 w 4617413"/>
                <a:gd name="connsiteY25" fmla="*/ 178455 h 4741592"/>
                <a:gd name="connsiteX26" fmla="*/ 2877513 w 4617413"/>
                <a:gd name="connsiteY26" fmla="*/ 203855 h 4741592"/>
                <a:gd name="connsiteX27" fmla="*/ 3131513 w 4617413"/>
                <a:gd name="connsiteY27" fmla="*/ 299105 h 4741592"/>
                <a:gd name="connsiteX28" fmla="*/ 3322013 w 4617413"/>
                <a:gd name="connsiteY28" fmla="*/ 388005 h 4741592"/>
                <a:gd name="connsiteX29" fmla="*/ 3633163 w 4617413"/>
                <a:gd name="connsiteY29" fmla="*/ 343555 h 4741592"/>
                <a:gd name="connsiteX30" fmla="*/ 3918913 w 4617413"/>
                <a:gd name="connsiteY30" fmla="*/ 318155 h 4741592"/>
                <a:gd name="connsiteX31" fmla="*/ 4166563 w 4617413"/>
                <a:gd name="connsiteY31" fmla="*/ 381655 h 4741592"/>
                <a:gd name="connsiteX32" fmla="*/ 4331663 w 4617413"/>
                <a:gd name="connsiteY32" fmla="*/ 470555 h 4741592"/>
                <a:gd name="connsiteX33" fmla="*/ 4503113 w 4617413"/>
                <a:gd name="connsiteY33" fmla="*/ 457855 h 4741592"/>
                <a:gd name="connsiteX34" fmla="*/ 4617413 w 4617413"/>
                <a:gd name="connsiteY34" fmla="*/ 419755 h 4741592"/>
                <a:gd name="connsiteX0" fmla="*/ 1872328 w 4617413"/>
                <a:gd name="connsiteY0" fmla="*/ 4502943 h 4502943"/>
                <a:gd name="connsiteX1" fmla="*/ 1874213 w 4617413"/>
                <a:gd name="connsiteY1" fmla="*/ 4229755 h 4502943"/>
                <a:gd name="connsiteX2" fmla="*/ 1842001 w 4617413"/>
                <a:gd name="connsiteY2" fmla="*/ 4170526 h 4502943"/>
                <a:gd name="connsiteX3" fmla="*/ 1772613 w 4617413"/>
                <a:gd name="connsiteY3" fmla="*/ 4096405 h 4502943"/>
                <a:gd name="connsiteX4" fmla="*/ 1493213 w 4617413"/>
                <a:gd name="connsiteY4" fmla="*/ 3791605 h 4502943"/>
                <a:gd name="connsiteX5" fmla="*/ 1004263 w 4617413"/>
                <a:gd name="connsiteY5" fmla="*/ 2940705 h 4502943"/>
                <a:gd name="connsiteX6" fmla="*/ 674063 w 4617413"/>
                <a:gd name="connsiteY6" fmla="*/ 2464455 h 4502943"/>
                <a:gd name="connsiteX7" fmla="*/ 401013 w 4617413"/>
                <a:gd name="connsiteY7" fmla="*/ 2089805 h 4502943"/>
                <a:gd name="connsiteX8" fmla="*/ 185113 w 4617413"/>
                <a:gd name="connsiteY8" fmla="*/ 1835805 h 4502943"/>
                <a:gd name="connsiteX9" fmla="*/ 45413 w 4617413"/>
                <a:gd name="connsiteY9" fmla="*/ 1715155 h 4502943"/>
                <a:gd name="connsiteX10" fmla="*/ 7313 w 4617413"/>
                <a:gd name="connsiteY10" fmla="*/ 1658005 h 4502943"/>
                <a:gd name="connsiteX11" fmla="*/ 963 w 4617413"/>
                <a:gd name="connsiteY11" fmla="*/ 1569105 h 4502943"/>
                <a:gd name="connsiteX12" fmla="*/ 20013 w 4617413"/>
                <a:gd name="connsiteY12" fmla="*/ 1511955 h 4502943"/>
                <a:gd name="connsiteX13" fmla="*/ 83513 w 4617413"/>
                <a:gd name="connsiteY13" fmla="*/ 1429405 h 4502943"/>
                <a:gd name="connsiteX14" fmla="*/ 267663 w 4617413"/>
                <a:gd name="connsiteY14" fmla="*/ 1264305 h 4502943"/>
                <a:gd name="connsiteX15" fmla="*/ 477213 w 4617413"/>
                <a:gd name="connsiteY15" fmla="*/ 883305 h 4502943"/>
                <a:gd name="connsiteX16" fmla="*/ 648663 w 4617413"/>
                <a:gd name="connsiteY16" fmla="*/ 673755 h 4502943"/>
                <a:gd name="connsiteX17" fmla="*/ 813763 w 4617413"/>
                <a:gd name="connsiteY17" fmla="*/ 476905 h 4502943"/>
                <a:gd name="connsiteX18" fmla="*/ 934413 w 4617413"/>
                <a:gd name="connsiteY18" fmla="*/ 368955 h 4502943"/>
                <a:gd name="connsiteX19" fmla="*/ 985213 w 4617413"/>
                <a:gd name="connsiteY19" fmla="*/ 254655 h 4502943"/>
                <a:gd name="connsiteX20" fmla="*/ 985213 w 4617413"/>
                <a:gd name="connsiteY20" fmla="*/ 127655 h 4502943"/>
                <a:gd name="connsiteX21" fmla="*/ 1074113 w 4617413"/>
                <a:gd name="connsiteY21" fmla="*/ 57805 h 4502943"/>
                <a:gd name="connsiteX22" fmla="*/ 1366213 w 4617413"/>
                <a:gd name="connsiteY22" fmla="*/ 655 h 4502943"/>
                <a:gd name="connsiteX23" fmla="*/ 1690063 w 4617413"/>
                <a:gd name="connsiteY23" fmla="*/ 32405 h 4502943"/>
                <a:gd name="connsiteX24" fmla="*/ 2191713 w 4617413"/>
                <a:gd name="connsiteY24" fmla="*/ 114955 h 4502943"/>
                <a:gd name="connsiteX25" fmla="*/ 2623513 w 4617413"/>
                <a:gd name="connsiteY25" fmla="*/ 178455 h 4502943"/>
                <a:gd name="connsiteX26" fmla="*/ 2877513 w 4617413"/>
                <a:gd name="connsiteY26" fmla="*/ 203855 h 4502943"/>
                <a:gd name="connsiteX27" fmla="*/ 3131513 w 4617413"/>
                <a:gd name="connsiteY27" fmla="*/ 299105 h 4502943"/>
                <a:gd name="connsiteX28" fmla="*/ 3322013 w 4617413"/>
                <a:gd name="connsiteY28" fmla="*/ 388005 h 4502943"/>
                <a:gd name="connsiteX29" fmla="*/ 3633163 w 4617413"/>
                <a:gd name="connsiteY29" fmla="*/ 343555 h 4502943"/>
                <a:gd name="connsiteX30" fmla="*/ 3918913 w 4617413"/>
                <a:gd name="connsiteY30" fmla="*/ 318155 h 4502943"/>
                <a:gd name="connsiteX31" fmla="*/ 4166563 w 4617413"/>
                <a:gd name="connsiteY31" fmla="*/ 381655 h 4502943"/>
                <a:gd name="connsiteX32" fmla="*/ 4331663 w 4617413"/>
                <a:gd name="connsiteY32" fmla="*/ 470555 h 4502943"/>
                <a:gd name="connsiteX33" fmla="*/ 4503113 w 4617413"/>
                <a:gd name="connsiteY33" fmla="*/ 457855 h 4502943"/>
                <a:gd name="connsiteX34" fmla="*/ 4617413 w 4617413"/>
                <a:gd name="connsiteY34" fmla="*/ 419755 h 4502943"/>
                <a:gd name="connsiteX0" fmla="*/ 1852231 w 4617413"/>
                <a:gd name="connsiteY0" fmla="*/ 4708934 h 4708934"/>
                <a:gd name="connsiteX1" fmla="*/ 1874213 w 4617413"/>
                <a:gd name="connsiteY1" fmla="*/ 4229755 h 4708934"/>
                <a:gd name="connsiteX2" fmla="*/ 1842001 w 4617413"/>
                <a:gd name="connsiteY2" fmla="*/ 4170526 h 4708934"/>
                <a:gd name="connsiteX3" fmla="*/ 1772613 w 4617413"/>
                <a:gd name="connsiteY3" fmla="*/ 4096405 h 4708934"/>
                <a:gd name="connsiteX4" fmla="*/ 1493213 w 4617413"/>
                <a:gd name="connsiteY4" fmla="*/ 3791605 h 4708934"/>
                <a:gd name="connsiteX5" fmla="*/ 1004263 w 4617413"/>
                <a:gd name="connsiteY5" fmla="*/ 2940705 h 4708934"/>
                <a:gd name="connsiteX6" fmla="*/ 674063 w 4617413"/>
                <a:gd name="connsiteY6" fmla="*/ 2464455 h 4708934"/>
                <a:gd name="connsiteX7" fmla="*/ 401013 w 4617413"/>
                <a:gd name="connsiteY7" fmla="*/ 2089805 h 4708934"/>
                <a:gd name="connsiteX8" fmla="*/ 185113 w 4617413"/>
                <a:gd name="connsiteY8" fmla="*/ 1835805 h 4708934"/>
                <a:gd name="connsiteX9" fmla="*/ 45413 w 4617413"/>
                <a:gd name="connsiteY9" fmla="*/ 1715155 h 4708934"/>
                <a:gd name="connsiteX10" fmla="*/ 7313 w 4617413"/>
                <a:gd name="connsiteY10" fmla="*/ 1658005 h 4708934"/>
                <a:gd name="connsiteX11" fmla="*/ 963 w 4617413"/>
                <a:gd name="connsiteY11" fmla="*/ 1569105 h 4708934"/>
                <a:gd name="connsiteX12" fmla="*/ 20013 w 4617413"/>
                <a:gd name="connsiteY12" fmla="*/ 1511955 h 4708934"/>
                <a:gd name="connsiteX13" fmla="*/ 83513 w 4617413"/>
                <a:gd name="connsiteY13" fmla="*/ 1429405 h 4708934"/>
                <a:gd name="connsiteX14" fmla="*/ 267663 w 4617413"/>
                <a:gd name="connsiteY14" fmla="*/ 1264305 h 4708934"/>
                <a:gd name="connsiteX15" fmla="*/ 477213 w 4617413"/>
                <a:gd name="connsiteY15" fmla="*/ 883305 h 4708934"/>
                <a:gd name="connsiteX16" fmla="*/ 648663 w 4617413"/>
                <a:gd name="connsiteY16" fmla="*/ 673755 h 4708934"/>
                <a:gd name="connsiteX17" fmla="*/ 813763 w 4617413"/>
                <a:gd name="connsiteY17" fmla="*/ 476905 h 4708934"/>
                <a:gd name="connsiteX18" fmla="*/ 934413 w 4617413"/>
                <a:gd name="connsiteY18" fmla="*/ 368955 h 4708934"/>
                <a:gd name="connsiteX19" fmla="*/ 985213 w 4617413"/>
                <a:gd name="connsiteY19" fmla="*/ 254655 h 4708934"/>
                <a:gd name="connsiteX20" fmla="*/ 985213 w 4617413"/>
                <a:gd name="connsiteY20" fmla="*/ 127655 h 4708934"/>
                <a:gd name="connsiteX21" fmla="*/ 1074113 w 4617413"/>
                <a:gd name="connsiteY21" fmla="*/ 57805 h 4708934"/>
                <a:gd name="connsiteX22" fmla="*/ 1366213 w 4617413"/>
                <a:gd name="connsiteY22" fmla="*/ 655 h 4708934"/>
                <a:gd name="connsiteX23" fmla="*/ 1690063 w 4617413"/>
                <a:gd name="connsiteY23" fmla="*/ 32405 h 4708934"/>
                <a:gd name="connsiteX24" fmla="*/ 2191713 w 4617413"/>
                <a:gd name="connsiteY24" fmla="*/ 114955 h 4708934"/>
                <a:gd name="connsiteX25" fmla="*/ 2623513 w 4617413"/>
                <a:gd name="connsiteY25" fmla="*/ 178455 h 4708934"/>
                <a:gd name="connsiteX26" fmla="*/ 2877513 w 4617413"/>
                <a:gd name="connsiteY26" fmla="*/ 203855 h 4708934"/>
                <a:gd name="connsiteX27" fmla="*/ 3131513 w 4617413"/>
                <a:gd name="connsiteY27" fmla="*/ 299105 h 4708934"/>
                <a:gd name="connsiteX28" fmla="*/ 3322013 w 4617413"/>
                <a:gd name="connsiteY28" fmla="*/ 388005 h 4708934"/>
                <a:gd name="connsiteX29" fmla="*/ 3633163 w 4617413"/>
                <a:gd name="connsiteY29" fmla="*/ 343555 h 4708934"/>
                <a:gd name="connsiteX30" fmla="*/ 3918913 w 4617413"/>
                <a:gd name="connsiteY30" fmla="*/ 318155 h 4708934"/>
                <a:gd name="connsiteX31" fmla="*/ 4166563 w 4617413"/>
                <a:gd name="connsiteY31" fmla="*/ 381655 h 4708934"/>
                <a:gd name="connsiteX32" fmla="*/ 4331663 w 4617413"/>
                <a:gd name="connsiteY32" fmla="*/ 470555 h 4708934"/>
                <a:gd name="connsiteX33" fmla="*/ 4503113 w 4617413"/>
                <a:gd name="connsiteY33" fmla="*/ 457855 h 4708934"/>
                <a:gd name="connsiteX34" fmla="*/ 4617413 w 4617413"/>
                <a:gd name="connsiteY34" fmla="*/ 419755 h 4708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617413" h="4708934">
                  <a:moveTo>
                    <a:pt x="1852231" y="4708934"/>
                  </a:moveTo>
                  <a:cubicBezTo>
                    <a:pt x="1859574" y="4533665"/>
                    <a:pt x="1875918" y="4319490"/>
                    <a:pt x="1874213" y="4229755"/>
                  </a:cubicBezTo>
                  <a:cubicBezTo>
                    <a:pt x="1872508" y="4140020"/>
                    <a:pt x="1852738" y="4190269"/>
                    <a:pt x="1842001" y="4170526"/>
                  </a:cubicBezTo>
                  <a:cubicBezTo>
                    <a:pt x="1825068" y="4148301"/>
                    <a:pt x="1830744" y="4159558"/>
                    <a:pt x="1772613" y="4096405"/>
                  </a:cubicBezTo>
                  <a:cubicBezTo>
                    <a:pt x="1714482" y="4033252"/>
                    <a:pt x="1621271" y="3984222"/>
                    <a:pt x="1493213" y="3791605"/>
                  </a:cubicBezTo>
                  <a:cubicBezTo>
                    <a:pt x="1365155" y="3598988"/>
                    <a:pt x="1140788" y="3161897"/>
                    <a:pt x="1004263" y="2940705"/>
                  </a:cubicBezTo>
                  <a:cubicBezTo>
                    <a:pt x="867738" y="2719513"/>
                    <a:pt x="774605" y="2606272"/>
                    <a:pt x="674063" y="2464455"/>
                  </a:cubicBezTo>
                  <a:cubicBezTo>
                    <a:pt x="573521" y="2322638"/>
                    <a:pt x="482505" y="2194580"/>
                    <a:pt x="401013" y="2089805"/>
                  </a:cubicBezTo>
                  <a:cubicBezTo>
                    <a:pt x="319521" y="1985030"/>
                    <a:pt x="244380" y="1898247"/>
                    <a:pt x="185113" y="1835805"/>
                  </a:cubicBezTo>
                  <a:cubicBezTo>
                    <a:pt x="125846" y="1773363"/>
                    <a:pt x="75046" y="1744788"/>
                    <a:pt x="45413" y="1715155"/>
                  </a:cubicBezTo>
                  <a:cubicBezTo>
                    <a:pt x="15780" y="1685522"/>
                    <a:pt x="14721" y="1682347"/>
                    <a:pt x="7313" y="1658005"/>
                  </a:cubicBezTo>
                  <a:cubicBezTo>
                    <a:pt x="-95" y="1633663"/>
                    <a:pt x="-1154" y="1593447"/>
                    <a:pt x="963" y="1569105"/>
                  </a:cubicBezTo>
                  <a:cubicBezTo>
                    <a:pt x="3080" y="1544763"/>
                    <a:pt x="6255" y="1535238"/>
                    <a:pt x="20013" y="1511955"/>
                  </a:cubicBezTo>
                  <a:cubicBezTo>
                    <a:pt x="33771" y="1488672"/>
                    <a:pt x="42238" y="1470680"/>
                    <a:pt x="83513" y="1429405"/>
                  </a:cubicBezTo>
                  <a:cubicBezTo>
                    <a:pt x="124788" y="1388130"/>
                    <a:pt x="202046" y="1355321"/>
                    <a:pt x="267663" y="1264305"/>
                  </a:cubicBezTo>
                  <a:cubicBezTo>
                    <a:pt x="333280" y="1173289"/>
                    <a:pt x="413713" y="981730"/>
                    <a:pt x="477213" y="883305"/>
                  </a:cubicBezTo>
                  <a:cubicBezTo>
                    <a:pt x="540713" y="784880"/>
                    <a:pt x="592571" y="741488"/>
                    <a:pt x="648663" y="673755"/>
                  </a:cubicBezTo>
                  <a:cubicBezTo>
                    <a:pt x="704755" y="606022"/>
                    <a:pt x="766138" y="527705"/>
                    <a:pt x="813763" y="476905"/>
                  </a:cubicBezTo>
                  <a:cubicBezTo>
                    <a:pt x="861388" y="426105"/>
                    <a:pt x="905838" y="405997"/>
                    <a:pt x="934413" y="368955"/>
                  </a:cubicBezTo>
                  <a:cubicBezTo>
                    <a:pt x="962988" y="331913"/>
                    <a:pt x="976746" y="294871"/>
                    <a:pt x="985213" y="254655"/>
                  </a:cubicBezTo>
                  <a:cubicBezTo>
                    <a:pt x="993680" y="214439"/>
                    <a:pt x="970396" y="160463"/>
                    <a:pt x="985213" y="127655"/>
                  </a:cubicBezTo>
                  <a:cubicBezTo>
                    <a:pt x="1000030" y="94847"/>
                    <a:pt x="1010613" y="78972"/>
                    <a:pt x="1074113" y="57805"/>
                  </a:cubicBezTo>
                  <a:cubicBezTo>
                    <a:pt x="1137613" y="36638"/>
                    <a:pt x="1263555" y="4888"/>
                    <a:pt x="1366213" y="655"/>
                  </a:cubicBezTo>
                  <a:cubicBezTo>
                    <a:pt x="1468871" y="-3578"/>
                    <a:pt x="1552480" y="13355"/>
                    <a:pt x="1690063" y="32405"/>
                  </a:cubicBezTo>
                  <a:cubicBezTo>
                    <a:pt x="1827646" y="51455"/>
                    <a:pt x="2191713" y="114955"/>
                    <a:pt x="2191713" y="114955"/>
                  </a:cubicBezTo>
                  <a:lnTo>
                    <a:pt x="2623513" y="178455"/>
                  </a:lnTo>
                  <a:cubicBezTo>
                    <a:pt x="2737813" y="193272"/>
                    <a:pt x="2792846" y="183747"/>
                    <a:pt x="2877513" y="203855"/>
                  </a:cubicBezTo>
                  <a:cubicBezTo>
                    <a:pt x="2962180" y="223963"/>
                    <a:pt x="3057430" y="268413"/>
                    <a:pt x="3131513" y="299105"/>
                  </a:cubicBezTo>
                  <a:cubicBezTo>
                    <a:pt x="3205596" y="329797"/>
                    <a:pt x="3238405" y="380597"/>
                    <a:pt x="3322013" y="388005"/>
                  </a:cubicBezTo>
                  <a:cubicBezTo>
                    <a:pt x="3405621" y="395413"/>
                    <a:pt x="3533680" y="355197"/>
                    <a:pt x="3633163" y="343555"/>
                  </a:cubicBezTo>
                  <a:cubicBezTo>
                    <a:pt x="3732646" y="331913"/>
                    <a:pt x="3830013" y="311805"/>
                    <a:pt x="3918913" y="318155"/>
                  </a:cubicBezTo>
                  <a:cubicBezTo>
                    <a:pt x="4007813" y="324505"/>
                    <a:pt x="4097771" y="356255"/>
                    <a:pt x="4166563" y="381655"/>
                  </a:cubicBezTo>
                  <a:cubicBezTo>
                    <a:pt x="4235355" y="407055"/>
                    <a:pt x="4275571" y="457855"/>
                    <a:pt x="4331663" y="470555"/>
                  </a:cubicBezTo>
                  <a:cubicBezTo>
                    <a:pt x="4387755" y="483255"/>
                    <a:pt x="4455488" y="466322"/>
                    <a:pt x="4503113" y="457855"/>
                  </a:cubicBezTo>
                  <a:cubicBezTo>
                    <a:pt x="4550738" y="449388"/>
                    <a:pt x="4584075" y="434571"/>
                    <a:pt x="4617413" y="419755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white"/>
                </a:solidFill>
              </a:endParaRPr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2359777" y="5207558"/>
              <a:ext cx="272056" cy="1446963"/>
            </a:xfrm>
            <a:custGeom>
              <a:avLst/>
              <a:gdLst>
                <a:gd name="connsiteX0" fmla="*/ 195016 w 272056"/>
                <a:gd name="connsiteY0" fmla="*/ 1446963 h 1446963"/>
                <a:gd name="connsiteX1" fmla="*/ 202553 w 272056"/>
                <a:gd name="connsiteY1" fmla="*/ 1346479 h 1446963"/>
                <a:gd name="connsiteX2" fmla="*/ 182456 w 272056"/>
                <a:gd name="connsiteY2" fmla="*/ 1313822 h 1446963"/>
                <a:gd name="connsiteX3" fmla="*/ 159847 w 272056"/>
                <a:gd name="connsiteY3" fmla="*/ 1286189 h 1446963"/>
                <a:gd name="connsiteX4" fmla="*/ 154823 w 272056"/>
                <a:gd name="connsiteY4" fmla="*/ 1256044 h 1446963"/>
                <a:gd name="connsiteX5" fmla="*/ 177432 w 272056"/>
                <a:gd name="connsiteY5" fmla="*/ 1243484 h 1446963"/>
                <a:gd name="connsiteX6" fmla="*/ 212601 w 272056"/>
                <a:gd name="connsiteY6" fmla="*/ 1238460 h 1446963"/>
                <a:gd name="connsiteX7" fmla="*/ 245258 w 272056"/>
                <a:gd name="connsiteY7" fmla="*/ 1228411 h 1446963"/>
                <a:gd name="connsiteX8" fmla="*/ 270379 w 272056"/>
                <a:gd name="connsiteY8" fmla="*/ 1215851 h 1446963"/>
                <a:gd name="connsiteX9" fmla="*/ 267867 w 272056"/>
                <a:gd name="connsiteY9" fmla="*/ 1198266 h 1446963"/>
                <a:gd name="connsiteX10" fmla="*/ 252794 w 272056"/>
                <a:gd name="connsiteY10" fmla="*/ 1175657 h 1446963"/>
                <a:gd name="connsiteX11" fmla="*/ 212601 w 272056"/>
                <a:gd name="connsiteY11" fmla="*/ 1145512 h 1446963"/>
                <a:gd name="connsiteX12" fmla="*/ 202553 w 272056"/>
                <a:gd name="connsiteY12" fmla="*/ 1120391 h 1446963"/>
                <a:gd name="connsiteX13" fmla="*/ 217625 w 272056"/>
                <a:gd name="connsiteY13" fmla="*/ 1105319 h 1446963"/>
                <a:gd name="connsiteX14" fmla="*/ 227674 w 272056"/>
                <a:gd name="connsiteY14" fmla="*/ 1077686 h 1446963"/>
                <a:gd name="connsiteX15" fmla="*/ 232698 w 272056"/>
                <a:gd name="connsiteY15" fmla="*/ 1034980 h 1446963"/>
                <a:gd name="connsiteX16" fmla="*/ 210089 w 272056"/>
                <a:gd name="connsiteY16" fmla="*/ 984739 h 1446963"/>
                <a:gd name="connsiteX17" fmla="*/ 179944 w 272056"/>
                <a:gd name="connsiteY17" fmla="*/ 944545 h 1446963"/>
                <a:gd name="connsiteX18" fmla="*/ 147287 w 272056"/>
                <a:gd name="connsiteY18" fmla="*/ 929473 h 1446963"/>
                <a:gd name="connsiteX19" fmla="*/ 127190 w 272056"/>
                <a:gd name="connsiteY19" fmla="*/ 931985 h 1446963"/>
                <a:gd name="connsiteX20" fmla="*/ 76948 w 272056"/>
                <a:gd name="connsiteY20" fmla="*/ 939521 h 1446963"/>
                <a:gd name="connsiteX21" fmla="*/ 41779 w 272056"/>
                <a:gd name="connsiteY21" fmla="*/ 944545 h 1446963"/>
                <a:gd name="connsiteX22" fmla="*/ 21682 w 272056"/>
                <a:gd name="connsiteY22" fmla="*/ 942033 h 1446963"/>
                <a:gd name="connsiteX23" fmla="*/ 4098 w 272056"/>
                <a:gd name="connsiteY23" fmla="*/ 926961 h 1446963"/>
                <a:gd name="connsiteX24" fmla="*/ 1586 w 272056"/>
                <a:gd name="connsiteY24" fmla="*/ 901840 h 1446963"/>
                <a:gd name="connsiteX25" fmla="*/ 1586 w 272056"/>
                <a:gd name="connsiteY25" fmla="*/ 861646 h 1446963"/>
                <a:gd name="connsiteX26" fmla="*/ 21682 w 272056"/>
                <a:gd name="connsiteY26" fmla="*/ 831501 h 1446963"/>
                <a:gd name="connsiteX27" fmla="*/ 41779 w 272056"/>
                <a:gd name="connsiteY27" fmla="*/ 813917 h 1446963"/>
                <a:gd name="connsiteX28" fmla="*/ 71924 w 272056"/>
                <a:gd name="connsiteY28" fmla="*/ 801356 h 1446963"/>
                <a:gd name="connsiteX29" fmla="*/ 102069 w 272056"/>
                <a:gd name="connsiteY29" fmla="*/ 791308 h 1446963"/>
                <a:gd name="connsiteX30" fmla="*/ 129702 w 272056"/>
                <a:gd name="connsiteY30" fmla="*/ 773723 h 1446963"/>
                <a:gd name="connsiteX31" fmla="*/ 147287 w 272056"/>
                <a:gd name="connsiteY31" fmla="*/ 756139 h 1446963"/>
                <a:gd name="connsiteX32" fmla="*/ 147287 w 272056"/>
                <a:gd name="connsiteY32" fmla="*/ 725994 h 1446963"/>
                <a:gd name="connsiteX33" fmla="*/ 157335 w 272056"/>
                <a:gd name="connsiteY33" fmla="*/ 612950 h 1446963"/>
                <a:gd name="connsiteX34" fmla="*/ 154823 w 272056"/>
                <a:gd name="connsiteY34" fmla="*/ 532563 h 1446963"/>
                <a:gd name="connsiteX35" fmla="*/ 149799 w 272056"/>
                <a:gd name="connsiteY35" fmla="*/ 502418 h 1446963"/>
                <a:gd name="connsiteX36" fmla="*/ 152311 w 272056"/>
                <a:gd name="connsiteY36" fmla="*/ 422031 h 1446963"/>
                <a:gd name="connsiteX37" fmla="*/ 157335 w 272056"/>
                <a:gd name="connsiteY37" fmla="*/ 386862 h 1446963"/>
                <a:gd name="connsiteX38" fmla="*/ 174920 w 272056"/>
                <a:gd name="connsiteY38" fmla="*/ 354205 h 1446963"/>
                <a:gd name="connsiteX39" fmla="*/ 197528 w 272056"/>
                <a:gd name="connsiteY39" fmla="*/ 311499 h 1446963"/>
                <a:gd name="connsiteX40" fmla="*/ 225161 w 272056"/>
                <a:gd name="connsiteY40" fmla="*/ 281354 h 1446963"/>
                <a:gd name="connsiteX41" fmla="*/ 222649 w 272056"/>
                <a:gd name="connsiteY41" fmla="*/ 236137 h 1446963"/>
                <a:gd name="connsiteX42" fmla="*/ 220137 w 272056"/>
                <a:gd name="connsiteY42" fmla="*/ 203479 h 1446963"/>
                <a:gd name="connsiteX43" fmla="*/ 232698 w 272056"/>
                <a:gd name="connsiteY43" fmla="*/ 138165 h 1446963"/>
                <a:gd name="connsiteX44" fmla="*/ 227674 w 272056"/>
                <a:gd name="connsiteY44" fmla="*/ 75363 h 1446963"/>
                <a:gd name="connsiteX45" fmla="*/ 202553 w 272056"/>
                <a:gd name="connsiteY45" fmla="*/ 42706 h 1446963"/>
                <a:gd name="connsiteX46" fmla="*/ 195016 w 272056"/>
                <a:gd name="connsiteY46" fmla="*/ 0 h 1446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272056" h="1446963">
                  <a:moveTo>
                    <a:pt x="195016" y="1446963"/>
                  </a:moveTo>
                  <a:cubicBezTo>
                    <a:pt x="199831" y="1407816"/>
                    <a:pt x="204646" y="1368669"/>
                    <a:pt x="202553" y="1346479"/>
                  </a:cubicBezTo>
                  <a:cubicBezTo>
                    <a:pt x="200460" y="1324289"/>
                    <a:pt x="189574" y="1323870"/>
                    <a:pt x="182456" y="1313822"/>
                  </a:cubicBezTo>
                  <a:cubicBezTo>
                    <a:pt x="175338" y="1303774"/>
                    <a:pt x="164452" y="1295819"/>
                    <a:pt x="159847" y="1286189"/>
                  </a:cubicBezTo>
                  <a:cubicBezTo>
                    <a:pt x="155242" y="1276559"/>
                    <a:pt x="151892" y="1263161"/>
                    <a:pt x="154823" y="1256044"/>
                  </a:cubicBezTo>
                  <a:cubicBezTo>
                    <a:pt x="157754" y="1248927"/>
                    <a:pt x="167802" y="1246415"/>
                    <a:pt x="177432" y="1243484"/>
                  </a:cubicBezTo>
                  <a:cubicBezTo>
                    <a:pt x="187062" y="1240553"/>
                    <a:pt x="201297" y="1240972"/>
                    <a:pt x="212601" y="1238460"/>
                  </a:cubicBezTo>
                  <a:cubicBezTo>
                    <a:pt x="223905" y="1235948"/>
                    <a:pt x="235628" y="1232179"/>
                    <a:pt x="245258" y="1228411"/>
                  </a:cubicBezTo>
                  <a:cubicBezTo>
                    <a:pt x="254888" y="1224643"/>
                    <a:pt x="266611" y="1220875"/>
                    <a:pt x="270379" y="1215851"/>
                  </a:cubicBezTo>
                  <a:cubicBezTo>
                    <a:pt x="274147" y="1210827"/>
                    <a:pt x="270798" y="1204965"/>
                    <a:pt x="267867" y="1198266"/>
                  </a:cubicBezTo>
                  <a:cubicBezTo>
                    <a:pt x="264936" y="1191567"/>
                    <a:pt x="262005" y="1184449"/>
                    <a:pt x="252794" y="1175657"/>
                  </a:cubicBezTo>
                  <a:cubicBezTo>
                    <a:pt x="243583" y="1166865"/>
                    <a:pt x="220975" y="1154723"/>
                    <a:pt x="212601" y="1145512"/>
                  </a:cubicBezTo>
                  <a:cubicBezTo>
                    <a:pt x="204228" y="1136301"/>
                    <a:pt x="201716" y="1127090"/>
                    <a:pt x="202553" y="1120391"/>
                  </a:cubicBezTo>
                  <a:cubicBezTo>
                    <a:pt x="203390" y="1113692"/>
                    <a:pt x="213438" y="1112436"/>
                    <a:pt x="217625" y="1105319"/>
                  </a:cubicBezTo>
                  <a:cubicBezTo>
                    <a:pt x="221812" y="1098201"/>
                    <a:pt x="225162" y="1089409"/>
                    <a:pt x="227674" y="1077686"/>
                  </a:cubicBezTo>
                  <a:cubicBezTo>
                    <a:pt x="230186" y="1065963"/>
                    <a:pt x="235629" y="1050471"/>
                    <a:pt x="232698" y="1034980"/>
                  </a:cubicBezTo>
                  <a:cubicBezTo>
                    <a:pt x="229767" y="1019489"/>
                    <a:pt x="218881" y="999811"/>
                    <a:pt x="210089" y="984739"/>
                  </a:cubicBezTo>
                  <a:cubicBezTo>
                    <a:pt x="201297" y="969667"/>
                    <a:pt x="190411" y="953756"/>
                    <a:pt x="179944" y="944545"/>
                  </a:cubicBezTo>
                  <a:cubicBezTo>
                    <a:pt x="169477" y="935334"/>
                    <a:pt x="156079" y="931566"/>
                    <a:pt x="147287" y="929473"/>
                  </a:cubicBezTo>
                  <a:cubicBezTo>
                    <a:pt x="138495" y="927380"/>
                    <a:pt x="127190" y="931985"/>
                    <a:pt x="127190" y="931985"/>
                  </a:cubicBezTo>
                  <a:lnTo>
                    <a:pt x="76948" y="939521"/>
                  </a:lnTo>
                  <a:cubicBezTo>
                    <a:pt x="62713" y="941614"/>
                    <a:pt x="50990" y="944126"/>
                    <a:pt x="41779" y="944545"/>
                  </a:cubicBezTo>
                  <a:cubicBezTo>
                    <a:pt x="32568" y="944964"/>
                    <a:pt x="27962" y="944964"/>
                    <a:pt x="21682" y="942033"/>
                  </a:cubicBezTo>
                  <a:cubicBezTo>
                    <a:pt x="15402" y="939102"/>
                    <a:pt x="7447" y="933660"/>
                    <a:pt x="4098" y="926961"/>
                  </a:cubicBezTo>
                  <a:cubicBezTo>
                    <a:pt x="749" y="920262"/>
                    <a:pt x="2005" y="912726"/>
                    <a:pt x="1586" y="901840"/>
                  </a:cubicBezTo>
                  <a:cubicBezTo>
                    <a:pt x="1167" y="890954"/>
                    <a:pt x="-1763" y="873369"/>
                    <a:pt x="1586" y="861646"/>
                  </a:cubicBezTo>
                  <a:cubicBezTo>
                    <a:pt x="4935" y="849923"/>
                    <a:pt x="14983" y="839456"/>
                    <a:pt x="21682" y="831501"/>
                  </a:cubicBezTo>
                  <a:cubicBezTo>
                    <a:pt x="28381" y="823546"/>
                    <a:pt x="33405" y="818941"/>
                    <a:pt x="41779" y="813917"/>
                  </a:cubicBezTo>
                  <a:cubicBezTo>
                    <a:pt x="50153" y="808893"/>
                    <a:pt x="61876" y="805124"/>
                    <a:pt x="71924" y="801356"/>
                  </a:cubicBezTo>
                  <a:cubicBezTo>
                    <a:pt x="81972" y="797588"/>
                    <a:pt x="92439" y="795913"/>
                    <a:pt x="102069" y="791308"/>
                  </a:cubicBezTo>
                  <a:cubicBezTo>
                    <a:pt x="111699" y="786703"/>
                    <a:pt x="122166" y="779584"/>
                    <a:pt x="129702" y="773723"/>
                  </a:cubicBezTo>
                  <a:cubicBezTo>
                    <a:pt x="137238" y="767861"/>
                    <a:pt x="144356" y="764094"/>
                    <a:pt x="147287" y="756139"/>
                  </a:cubicBezTo>
                  <a:cubicBezTo>
                    <a:pt x="150218" y="748184"/>
                    <a:pt x="145612" y="749859"/>
                    <a:pt x="147287" y="725994"/>
                  </a:cubicBezTo>
                  <a:cubicBezTo>
                    <a:pt x="148962" y="702129"/>
                    <a:pt x="156079" y="645188"/>
                    <a:pt x="157335" y="612950"/>
                  </a:cubicBezTo>
                  <a:cubicBezTo>
                    <a:pt x="158591" y="580712"/>
                    <a:pt x="156079" y="550985"/>
                    <a:pt x="154823" y="532563"/>
                  </a:cubicBezTo>
                  <a:cubicBezTo>
                    <a:pt x="153567" y="514141"/>
                    <a:pt x="150218" y="520840"/>
                    <a:pt x="149799" y="502418"/>
                  </a:cubicBezTo>
                  <a:cubicBezTo>
                    <a:pt x="149380" y="483996"/>
                    <a:pt x="151055" y="441290"/>
                    <a:pt x="152311" y="422031"/>
                  </a:cubicBezTo>
                  <a:cubicBezTo>
                    <a:pt x="153567" y="402772"/>
                    <a:pt x="153567" y="398166"/>
                    <a:pt x="157335" y="386862"/>
                  </a:cubicBezTo>
                  <a:cubicBezTo>
                    <a:pt x="161103" y="375558"/>
                    <a:pt x="168221" y="366765"/>
                    <a:pt x="174920" y="354205"/>
                  </a:cubicBezTo>
                  <a:cubicBezTo>
                    <a:pt x="181619" y="341645"/>
                    <a:pt x="189154" y="323641"/>
                    <a:pt x="197528" y="311499"/>
                  </a:cubicBezTo>
                  <a:cubicBezTo>
                    <a:pt x="205902" y="299357"/>
                    <a:pt x="220974" y="293914"/>
                    <a:pt x="225161" y="281354"/>
                  </a:cubicBezTo>
                  <a:cubicBezTo>
                    <a:pt x="229348" y="268794"/>
                    <a:pt x="223486" y="249116"/>
                    <a:pt x="222649" y="236137"/>
                  </a:cubicBezTo>
                  <a:cubicBezTo>
                    <a:pt x="221812" y="223158"/>
                    <a:pt x="218462" y="219808"/>
                    <a:pt x="220137" y="203479"/>
                  </a:cubicBezTo>
                  <a:cubicBezTo>
                    <a:pt x="221812" y="187150"/>
                    <a:pt x="231442" y="159518"/>
                    <a:pt x="232698" y="138165"/>
                  </a:cubicBezTo>
                  <a:cubicBezTo>
                    <a:pt x="233954" y="116812"/>
                    <a:pt x="232698" y="91273"/>
                    <a:pt x="227674" y="75363"/>
                  </a:cubicBezTo>
                  <a:cubicBezTo>
                    <a:pt x="222650" y="59453"/>
                    <a:pt x="207996" y="55266"/>
                    <a:pt x="202553" y="42706"/>
                  </a:cubicBezTo>
                  <a:cubicBezTo>
                    <a:pt x="197110" y="30145"/>
                    <a:pt x="196063" y="15072"/>
                    <a:pt x="195016" y="0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white"/>
                </a:solidFill>
              </a:endParaRPr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1894114" y="5107014"/>
              <a:ext cx="683288" cy="597938"/>
            </a:xfrm>
            <a:custGeom>
              <a:avLst/>
              <a:gdLst>
                <a:gd name="connsiteX0" fmla="*/ 683288 w 683288"/>
                <a:gd name="connsiteY0" fmla="*/ 311560 h 597938"/>
                <a:gd name="connsiteX1" fmla="*/ 592853 w 683288"/>
                <a:gd name="connsiteY1" fmla="*/ 236197 h 597938"/>
                <a:gd name="connsiteX2" fmla="*/ 454688 w 683288"/>
                <a:gd name="connsiteY2" fmla="*/ 130689 h 597938"/>
                <a:gd name="connsiteX3" fmla="*/ 351693 w 683288"/>
                <a:gd name="connsiteY3" fmla="*/ 52815 h 597938"/>
                <a:gd name="connsiteX4" fmla="*/ 281354 w 683288"/>
                <a:gd name="connsiteY4" fmla="*/ 61 h 597938"/>
                <a:gd name="connsiteX5" fmla="*/ 236137 w 683288"/>
                <a:gd name="connsiteY5" fmla="*/ 62863 h 597938"/>
                <a:gd name="connsiteX6" fmla="*/ 145701 w 683288"/>
                <a:gd name="connsiteY6" fmla="*/ 173395 h 597938"/>
                <a:gd name="connsiteX7" fmla="*/ 97972 w 683288"/>
                <a:gd name="connsiteY7" fmla="*/ 276390 h 597938"/>
                <a:gd name="connsiteX8" fmla="*/ 62802 w 683288"/>
                <a:gd name="connsiteY8" fmla="*/ 369338 h 597938"/>
                <a:gd name="connsiteX9" fmla="*/ 45218 w 683288"/>
                <a:gd name="connsiteY9" fmla="*/ 459773 h 597938"/>
                <a:gd name="connsiteX10" fmla="*/ 25121 w 683288"/>
                <a:gd name="connsiteY10" fmla="*/ 530111 h 597938"/>
                <a:gd name="connsiteX11" fmla="*/ 10049 w 683288"/>
                <a:gd name="connsiteY11" fmla="*/ 552720 h 597938"/>
                <a:gd name="connsiteX12" fmla="*/ 0 w 683288"/>
                <a:gd name="connsiteY12" fmla="*/ 597938 h 597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3288" h="597938">
                  <a:moveTo>
                    <a:pt x="683288" y="311560"/>
                  </a:moveTo>
                  <a:cubicBezTo>
                    <a:pt x="657120" y="288951"/>
                    <a:pt x="630953" y="266342"/>
                    <a:pt x="592853" y="236197"/>
                  </a:cubicBezTo>
                  <a:cubicBezTo>
                    <a:pt x="554753" y="206052"/>
                    <a:pt x="454688" y="130689"/>
                    <a:pt x="454688" y="130689"/>
                  </a:cubicBezTo>
                  <a:lnTo>
                    <a:pt x="351693" y="52815"/>
                  </a:lnTo>
                  <a:cubicBezTo>
                    <a:pt x="322804" y="31044"/>
                    <a:pt x="300613" y="-1614"/>
                    <a:pt x="281354" y="61"/>
                  </a:cubicBezTo>
                  <a:cubicBezTo>
                    <a:pt x="262095" y="1736"/>
                    <a:pt x="258746" y="33974"/>
                    <a:pt x="236137" y="62863"/>
                  </a:cubicBezTo>
                  <a:cubicBezTo>
                    <a:pt x="213528" y="91752"/>
                    <a:pt x="168728" y="137807"/>
                    <a:pt x="145701" y="173395"/>
                  </a:cubicBezTo>
                  <a:cubicBezTo>
                    <a:pt x="122673" y="208983"/>
                    <a:pt x="111789" y="243733"/>
                    <a:pt x="97972" y="276390"/>
                  </a:cubicBezTo>
                  <a:cubicBezTo>
                    <a:pt x="84155" y="309047"/>
                    <a:pt x="71594" y="338774"/>
                    <a:pt x="62802" y="369338"/>
                  </a:cubicBezTo>
                  <a:cubicBezTo>
                    <a:pt x="54010" y="399902"/>
                    <a:pt x="51498" y="432978"/>
                    <a:pt x="45218" y="459773"/>
                  </a:cubicBezTo>
                  <a:cubicBezTo>
                    <a:pt x="38938" y="486568"/>
                    <a:pt x="30982" y="514620"/>
                    <a:pt x="25121" y="530111"/>
                  </a:cubicBezTo>
                  <a:cubicBezTo>
                    <a:pt x="19260" y="545602"/>
                    <a:pt x="14236" y="541416"/>
                    <a:pt x="10049" y="552720"/>
                  </a:cubicBezTo>
                  <a:cubicBezTo>
                    <a:pt x="5862" y="564024"/>
                    <a:pt x="2931" y="580981"/>
                    <a:pt x="0" y="597938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white"/>
                </a:solidFill>
              </a:endParaRP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1714224" y="6241510"/>
              <a:ext cx="747622" cy="277358"/>
            </a:xfrm>
            <a:custGeom>
              <a:avLst/>
              <a:gdLst>
                <a:gd name="connsiteX0" fmla="*/ 747622 w 747622"/>
                <a:gd name="connsiteY0" fmla="*/ 8565 h 277358"/>
                <a:gd name="connsiteX1" fmla="*/ 664723 w 747622"/>
                <a:gd name="connsiteY1" fmla="*/ 1028 h 277358"/>
                <a:gd name="connsiteX2" fmla="*/ 591873 w 747622"/>
                <a:gd name="connsiteY2" fmla="*/ 28661 h 277358"/>
                <a:gd name="connsiteX3" fmla="*/ 496413 w 747622"/>
                <a:gd name="connsiteY3" fmla="*/ 53782 h 277358"/>
                <a:gd name="connsiteX4" fmla="*/ 405978 w 747622"/>
                <a:gd name="connsiteY4" fmla="*/ 56294 h 277358"/>
                <a:gd name="connsiteX5" fmla="*/ 325591 w 747622"/>
                <a:gd name="connsiteY5" fmla="*/ 48758 h 277358"/>
                <a:gd name="connsiteX6" fmla="*/ 217572 w 747622"/>
                <a:gd name="connsiteY6" fmla="*/ 48758 h 277358"/>
                <a:gd name="connsiteX7" fmla="*/ 147233 w 747622"/>
                <a:gd name="connsiteY7" fmla="*/ 38710 h 277358"/>
                <a:gd name="connsiteX8" fmla="*/ 89455 w 747622"/>
                <a:gd name="connsiteY8" fmla="*/ 48758 h 277358"/>
                <a:gd name="connsiteX9" fmla="*/ 41725 w 747622"/>
                <a:gd name="connsiteY9" fmla="*/ 104024 h 277358"/>
                <a:gd name="connsiteX10" fmla="*/ 11580 w 747622"/>
                <a:gd name="connsiteY10" fmla="*/ 156778 h 277358"/>
                <a:gd name="connsiteX11" fmla="*/ 1532 w 747622"/>
                <a:gd name="connsiteY11" fmla="*/ 189435 h 277358"/>
                <a:gd name="connsiteX12" fmla="*/ 41725 w 747622"/>
                <a:gd name="connsiteY12" fmla="*/ 277358 h 277358"/>
                <a:gd name="connsiteX13" fmla="*/ 41725 w 747622"/>
                <a:gd name="connsiteY13" fmla="*/ 277358 h 2773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47622" h="277358">
                  <a:moveTo>
                    <a:pt x="747622" y="8565"/>
                  </a:moveTo>
                  <a:cubicBezTo>
                    <a:pt x="719151" y="3122"/>
                    <a:pt x="690681" y="-2321"/>
                    <a:pt x="664723" y="1028"/>
                  </a:cubicBezTo>
                  <a:cubicBezTo>
                    <a:pt x="638765" y="4377"/>
                    <a:pt x="619925" y="19869"/>
                    <a:pt x="591873" y="28661"/>
                  </a:cubicBezTo>
                  <a:cubicBezTo>
                    <a:pt x="563821" y="37453"/>
                    <a:pt x="527395" y="49177"/>
                    <a:pt x="496413" y="53782"/>
                  </a:cubicBezTo>
                  <a:cubicBezTo>
                    <a:pt x="465430" y="58388"/>
                    <a:pt x="434448" y="57131"/>
                    <a:pt x="405978" y="56294"/>
                  </a:cubicBezTo>
                  <a:cubicBezTo>
                    <a:pt x="377508" y="55457"/>
                    <a:pt x="356992" y="50014"/>
                    <a:pt x="325591" y="48758"/>
                  </a:cubicBezTo>
                  <a:cubicBezTo>
                    <a:pt x="294190" y="47502"/>
                    <a:pt x="247298" y="50433"/>
                    <a:pt x="217572" y="48758"/>
                  </a:cubicBezTo>
                  <a:cubicBezTo>
                    <a:pt x="187846" y="47083"/>
                    <a:pt x="168586" y="38710"/>
                    <a:pt x="147233" y="38710"/>
                  </a:cubicBezTo>
                  <a:cubicBezTo>
                    <a:pt x="125880" y="38710"/>
                    <a:pt x="107040" y="37872"/>
                    <a:pt x="89455" y="48758"/>
                  </a:cubicBezTo>
                  <a:cubicBezTo>
                    <a:pt x="71870" y="59644"/>
                    <a:pt x="54704" y="86021"/>
                    <a:pt x="41725" y="104024"/>
                  </a:cubicBezTo>
                  <a:cubicBezTo>
                    <a:pt x="28746" y="122027"/>
                    <a:pt x="18279" y="142543"/>
                    <a:pt x="11580" y="156778"/>
                  </a:cubicBezTo>
                  <a:cubicBezTo>
                    <a:pt x="4881" y="171013"/>
                    <a:pt x="-3492" y="169338"/>
                    <a:pt x="1532" y="189435"/>
                  </a:cubicBezTo>
                  <a:cubicBezTo>
                    <a:pt x="6556" y="209532"/>
                    <a:pt x="41725" y="277358"/>
                    <a:pt x="41725" y="277358"/>
                  </a:cubicBezTo>
                  <a:lnTo>
                    <a:pt x="41725" y="277358"/>
                  </a:ln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white"/>
                </a:solidFill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1435210" y="2223421"/>
              <a:ext cx="3089082" cy="861685"/>
            </a:xfrm>
            <a:custGeom>
              <a:avLst/>
              <a:gdLst>
                <a:gd name="connsiteX0" fmla="*/ 0 w 3089082"/>
                <a:gd name="connsiteY0" fmla="*/ 861685 h 861685"/>
                <a:gd name="connsiteX1" fmla="*/ 47708 w 3089082"/>
                <a:gd name="connsiteY1" fmla="*/ 726513 h 861685"/>
                <a:gd name="connsiteX2" fmla="*/ 103367 w 3089082"/>
                <a:gd name="connsiteY2" fmla="*/ 643024 h 861685"/>
                <a:gd name="connsiteX3" fmla="*/ 254442 w 3089082"/>
                <a:gd name="connsiteY3" fmla="*/ 547609 h 861685"/>
                <a:gd name="connsiteX4" fmla="*/ 393590 w 3089082"/>
                <a:gd name="connsiteY4" fmla="*/ 456169 h 861685"/>
                <a:gd name="connsiteX5" fmla="*/ 588397 w 3089082"/>
                <a:gd name="connsiteY5" fmla="*/ 360753 h 861685"/>
                <a:gd name="connsiteX6" fmla="*/ 771277 w 3089082"/>
                <a:gd name="connsiteY6" fmla="*/ 277264 h 861685"/>
                <a:gd name="connsiteX7" fmla="*/ 950181 w 3089082"/>
                <a:gd name="connsiteY7" fmla="*/ 201727 h 861685"/>
                <a:gd name="connsiteX8" fmla="*/ 1121134 w 3089082"/>
                <a:gd name="connsiteY8" fmla="*/ 114262 h 861685"/>
                <a:gd name="connsiteX9" fmla="*/ 1240404 w 3089082"/>
                <a:gd name="connsiteY9" fmla="*/ 42701 h 861685"/>
                <a:gd name="connsiteX10" fmla="*/ 1335820 w 3089082"/>
                <a:gd name="connsiteY10" fmla="*/ 2944 h 861685"/>
                <a:gd name="connsiteX11" fmla="*/ 1443162 w 3089082"/>
                <a:gd name="connsiteY11" fmla="*/ 2944 h 861685"/>
                <a:gd name="connsiteX12" fmla="*/ 1562432 w 3089082"/>
                <a:gd name="connsiteY12" fmla="*/ 2944 h 861685"/>
                <a:gd name="connsiteX13" fmla="*/ 1645920 w 3089082"/>
                <a:gd name="connsiteY13" fmla="*/ 14871 h 861685"/>
                <a:gd name="connsiteX14" fmla="*/ 1705555 w 3089082"/>
                <a:gd name="connsiteY14" fmla="*/ 66555 h 861685"/>
                <a:gd name="connsiteX15" fmla="*/ 1761214 w 3089082"/>
                <a:gd name="connsiteY15" fmla="*/ 82457 h 861685"/>
                <a:gd name="connsiteX16" fmla="*/ 1789044 w 3089082"/>
                <a:gd name="connsiteY16" fmla="*/ 86433 h 861685"/>
                <a:gd name="connsiteX17" fmla="*/ 1793020 w 3089082"/>
                <a:gd name="connsiteY17" fmla="*/ 102336 h 861685"/>
                <a:gd name="connsiteX18" fmla="*/ 1793020 w 3089082"/>
                <a:gd name="connsiteY18" fmla="*/ 118238 h 861685"/>
                <a:gd name="connsiteX19" fmla="*/ 1785068 w 3089082"/>
                <a:gd name="connsiteY19" fmla="*/ 130165 h 861685"/>
                <a:gd name="connsiteX20" fmla="*/ 1773141 w 3089082"/>
                <a:gd name="connsiteY20" fmla="*/ 154019 h 861685"/>
                <a:gd name="connsiteX21" fmla="*/ 1789044 w 3089082"/>
                <a:gd name="connsiteY21" fmla="*/ 177873 h 861685"/>
                <a:gd name="connsiteX22" fmla="*/ 1816873 w 3089082"/>
                <a:gd name="connsiteY22" fmla="*/ 189800 h 861685"/>
                <a:gd name="connsiteX23" fmla="*/ 1856630 w 3089082"/>
                <a:gd name="connsiteY23" fmla="*/ 201727 h 861685"/>
                <a:gd name="connsiteX24" fmla="*/ 1908313 w 3089082"/>
                <a:gd name="connsiteY24" fmla="*/ 169922 h 861685"/>
                <a:gd name="connsiteX25" fmla="*/ 1932167 w 3089082"/>
                <a:gd name="connsiteY25" fmla="*/ 154019 h 861685"/>
                <a:gd name="connsiteX26" fmla="*/ 1956021 w 3089082"/>
                <a:gd name="connsiteY26" fmla="*/ 154019 h 861685"/>
                <a:gd name="connsiteX27" fmla="*/ 1991802 w 3089082"/>
                <a:gd name="connsiteY27" fmla="*/ 161970 h 861685"/>
                <a:gd name="connsiteX28" fmla="*/ 2138901 w 3089082"/>
                <a:gd name="connsiteY28" fmla="*/ 197751 h 861685"/>
                <a:gd name="connsiteX29" fmla="*/ 2313830 w 3089082"/>
                <a:gd name="connsiteY29" fmla="*/ 233532 h 861685"/>
                <a:gd name="connsiteX30" fmla="*/ 2532491 w 3089082"/>
                <a:gd name="connsiteY30" fmla="*/ 265337 h 861685"/>
                <a:gd name="connsiteX31" fmla="*/ 2735249 w 3089082"/>
                <a:gd name="connsiteY31" fmla="*/ 317021 h 861685"/>
                <a:gd name="connsiteX32" fmla="*/ 2941983 w 3089082"/>
                <a:gd name="connsiteY32" fmla="*/ 352802 h 861685"/>
                <a:gd name="connsiteX33" fmla="*/ 3089082 w 3089082"/>
                <a:gd name="connsiteY33" fmla="*/ 396534 h 861685"/>
                <a:gd name="connsiteX34" fmla="*/ 3089082 w 3089082"/>
                <a:gd name="connsiteY34" fmla="*/ 396534 h 861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089082" h="861685">
                  <a:moveTo>
                    <a:pt x="0" y="861685"/>
                  </a:moveTo>
                  <a:cubicBezTo>
                    <a:pt x="15240" y="812320"/>
                    <a:pt x="30480" y="762956"/>
                    <a:pt x="47708" y="726513"/>
                  </a:cubicBezTo>
                  <a:cubicBezTo>
                    <a:pt x="64936" y="690070"/>
                    <a:pt x="68911" y="672841"/>
                    <a:pt x="103367" y="643024"/>
                  </a:cubicBezTo>
                  <a:cubicBezTo>
                    <a:pt x="137823" y="613207"/>
                    <a:pt x="206072" y="578751"/>
                    <a:pt x="254442" y="547609"/>
                  </a:cubicBezTo>
                  <a:cubicBezTo>
                    <a:pt x="302812" y="516467"/>
                    <a:pt x="337931" y="487312"/>
                    <a:pt x="393590" y="456169"/>
                  </a:cubicBezTo>
                  <a:cubicBezTo>
                    <a:pt x="449249" y="425026"/>
                    <a:pt x="525449" y="390571"/>
                    <a:pt x="588397" y="360753"/>
                  </a:cubicBezTo>
                  <a:cubicBezTo>
                    <a:pt x="651345" y="330935"/>
                    <a:pt x="710980" y="303768"/>
                    <a:pt x="771277" y="277264"/>
                  </a:cubicBezTo>
                  <a:cubicBezTo>
                    <a:pt x="831574" y="250760"/>
                    <a:pt x="891872" y="228894"/>
                    <a:pt x="950181" y="201727"/>
                  </a:cubicBezTo>
                  <a:cubicBezTo>
                    <a:pt x="1008491" y="174560"/>
                    <a:pt x="1072763" y="140766"/>
                    <a:pt x="1121134" y="114262"/>
                  </a:cubicBezTo>
                  <a:cubicBezTo>
                    <a:pt x="1169505" y="87758"/>
                    <a:pt x="1204623" y="61254"/>
                    <a:pt x="1240404" y="42701"/>
                  </a:cubicBezTo>
                  <a:cubicBezTo>
                    <a:pt x="1276185" y="24148"/>
                    <a:pt x="1302027" y="9570"/>
                    <a:pt x="1335820" y="2944"/>
                  </a:cubicBezTo>
                  <a:cubicBezTo>
                    <a:pt x="1369613" y="-3682"/>
                    <a:pt x="1443162" y="2944"/>
                    <a:pt x="1443162" y="2944"/>
                  </a:cubicBezTo>
                  <a:cubicBezTo>
                    <a:pt x="1480931" y="2944"/>
                    <a:pt x="1528639" y="956"/>
                    <a:pt x="1562432" y="2944"/>
                  </a:cubicBezTo>
                  <a:cubicBezTo>
                    <a:pt x="1596225" y="4932"/>
                    <a:pt x="1622066" y="4269"/>
                    <a:pt x="1645920" y="14871"/>
                  </a:cubicBezTo>
                  <a:cubicBezTo>
                    <a:pt x="1669774" y="25473"/>
                    <a:pt x="1686339" y="55291"/>
                    <a:pt x="1705555" y="66555"/>
                  </a:cubicBezTo>
                  <a:cubicBezTo>
                    <a:pt x="1724771" y="77819"/>
                    <a:pt x="1747299" y="79144"/>
                    <a:pt x="1761214" y="82457"/>
                  </a:cubicBezTo>
                  <a:cubicBezTo>
                    <a:pt x="1775129" y="85770"/>
                    <a:pt x="1783743" y="83120"/>
                    <a:pt x="1789044" y="86433"/>
                  </a:cubicBezTo>
                  <a:cubicBezTo>
                    <a:pt x="1794345" y="89746"/>
                    <a:pt x="1792357" y="97035"/>
                    <a:pt x="1793020" y="102336"/>
                  </a:cubicBezTo>
                  <a:cubicBezTo>
                    <a:pt x="1793683" y="107637"/>
                    <a:pt x="1794345" y="113600"/>
                    <a:pt x="1793020" y="118238"/>
                  </a:cubicBezTo>
                  <a:cubicBezTo>
                    <a:pt x="1791695" y="122876"/>
                    <a:pt x="1788381" y="124201"/>
                    <a:pt x="1785068" y="130165"/>
                  </a:cubicBezTo>
                  <a:cubicBezTo>
                    <a:pt x="1781755" y="136129"/>
                    <a:pt x="1772478" y="146068"/>
                    <a:pt x="1773141" y="154019"/>
                  </a:cubicBezTo>
                  <a:cubicBezTo>
                    <a:pt x="1773804" y="161970"/>
                    <a:pt x="1781755" y="171909"/>
                    <a:pt x="1789044" y="177873"/>
                  </a:cubicBezTo>
                  <a:cubicBezTo>
                    <a:pt x="1796333" y="183836"/>
                    <a:pt x="1805609" y="185824"/>
                    <a:pt x="1816873" y="189800"/>
                  </a:cubicBezTo>
                  <a:cubicBezTo>
                    <a:pt x="1828137" y="193776"/>
                    <a:pt x="1841390" y="205040"/>
                    <a:pt x="1856630" y="201727"/>
                  </a:cubicBezTo>
                  <a:cubicBezTo>
                    <a:pt x="1871870" y="198414"/>
                    <a:pt x="1895724" y="177873"/>
                    <a:pt x="1908313" y="169922"/>
                  </a:cubicBezTo>
                  <a:cubicBezTo>
                    <a:pt x="1920902" y="161971"/>
                    <a:pt x="1924216" y="156669"/>
                    <a:pt x="1932167" y="154019"/>
                  </a:cubicBezTo>
                  <a:cubicBezTo>
                    <a:pt x="1940118" y="151369"/>
                    <a:pt x="1946082" y="152694"/>
                    <a:pt x="1956021" y="154019"/>
                  </a:cubicBezTo>
                  <a:cubicBezTo>
                    <a:pt x="1965960" y="155344"/>
                    <a:pt x="1991802" y="161970"/>
                    <a:pt x="1991802" y="161970"/>
                  </a:cubicBezTo>
                  <a:cubicBezTo>
                    <a:pt x="2022282" y="169259"/>
                    <a:pt x="2085230" y="185824"/>
                    <a:pt x="2138901" y="197751"/>
                  </a:cubicBezTo>
                  <a:cubicBezTo>
                    <a:pt x="2192572" y="209678"/>
                    <a:pt x="2248232" y="222268"/>
                    <a:pt x="2313830" y="233532"/>
                  </a:cubicBezTo>
                  <a:cubicBezTo>
                    <a:pt x="2379428" y="244796"/>
                    <a:pt x="2462255" y="251422"/>
                    <a:pt x="2532491" y="265337"/>
                  </a:cubicBezTo>
                  <a:cubicBezTo>
                    <a:pt x="2602727" y="279252"/>
                    <a:pt x="2667001" y="302444"/>
                    <a:pt x="2735249" y="317021"/>
                  </a:cubicBezTo>
                  <a:cubicBezTo>
                    <a:pt x="2803497" y="331598"/>
                    <a:pt x="2883011" y="339550"/>
                    <a:pt x="2941983" y="352802"/>
                  </a:cubicBezTo>
                  <a:cubicBezTo>
                    <a:pt x="3000955" y="366054"/>
                    <a:pt x="3089082" y="396534"/>
                    <a:pt x="3089082" y="396534"/>
                  </a:cubicBezTo>
                  <a:lnTo>
                    <a:pt x="3089082" y="396534"/>
                  </a:ln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white"/>
                </a:solidFill>
              </a:endParaRPr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1852654" y="3013312"/>
              <a:ext cx="1260282" cy="703923"/>
            </a:xfrm>
            <a:custGeom>
              <a:avLst/>
              <a:gdLst>
                <a:gd name="connsiteX0" fmla="*/ 0 w 1260282"/>
                <a:gd name="connsiteY0" fmla="*/ 703923 h 703923"/>
                <a:gd name="connsiteX1" fmla="*/ 182880 w 1260282"/>
                <a:gd name="connsiteY1" fmla="*/ 544897 h 703923"/>
                <a:gd name="connsiteX2" fmla="*/ 361784 w 1260282"/>
                <a:gd name="connsiteY2" fmla="*/ 401773 h 703923"/>
                <a:gd name="connsiteX3" fmla="*/ 528762 w 1260282"/>
                <a:gd name="connsiteY3" fmla="*/ 286479 h 703923"/>
                <a:gd name="connsiteX4" fmla="*/ 735496 w 1260282"/>
                <a:gd name="connsiteY4" fmla="*/ 171185 h 703923"/>
                <a:gd name="connsiteX5" fmla="*/ 886570 w 1260282"/>
                <a:gd name="connsiteY5" fmla="*/ 119502 h 703923"/>
                <a:gd name="connsiteX6" fmla="*/ 1065475 w 1260282"/>
                <a:gd name="connsiteY6" fmla="*/ 47940 h 703923"/>
                <a:gd name="connsiteX7" fmla="*/ 1208598 w 1260282"/>
                <a:gd name="connsiteY7" fmla="*/ 4208 h 703923"/>
                <a:gd name="connsiteX8" fmla="*/ 1260282 w 1260282"/>
                <a:gd name="connsiteY8" fmla="*/ 4208 h 703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60282" h="703923">
                  <a:moveTo>
                    <a:pt x="0" y="703923"/>
                  </a:moveTo>
                  <a:cubicBezTo>
                    <a:pt x="61291" y="649589"/>
                    <a:pt x="122583" y="595255"/>
                    <a:pt x="182880" y="544897"/>
                  </a:cubicBezTo>
                  <a:cubicBezTo>
                    <a:pt x="243177" y="494539"/>
                    <a:pt x="304137" y="444843"/>
                    <a:pt x="361784" y="401773"/>
                  </a:cubicBezTo>
                  <a:cubicBezTo>
                    <a:pt x="419431" y="358703"/>
                    <a:pt x="466477" y="324910"/>
                    <a:pt x="528762" y="286479"/>
                  </a:cubicBezTo>
                  <a:cubicBezTo>
                    <a:pt x="591047" y="248048"/>
                    <a:pt x="675862" y="199014"/>
                    <a:pt x="735496" y="171185"/>
                  </a:cubicBezTo>
                  <a:cubicBezTo>
                    <a:pt x="795130" y="143356"/>
                    <a:pt x="831574" y="140043"/>
                    <a:pt x="886570" y="119502"/>
                  </a:cubicBezTo>
                  <a:cubicBezTo>
                    <a:pt x="941566" y="98961"/>
                    <a:pt x="1011804" y="67156"/>
                    <a:pt x="1065475" y="47940"/>
                  </a:cubicBezTo>
                  <a:cubicBezTo>
                    <a:pt x="1119146" y="28724"/>
                    <a:pt x="1176130" y="11497"/>
                    <a:pt x="1208598" y="4208"/>
                  </a:cubicBezTo>
                  <a:cubicBezTo>
                    <a:pt x="1241066" y="-3081"/>
                    <a:pt x="1250674" y="563"/>
                    <a:pt x="1260282" y="4208"/>
                  </a:cubicBez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white"/>
                </a:solidFill>
              </a:endParaRPr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2492734" y="4207565"/>
              <a:ext cx="2007704" cy="420094"/>
            </a:xfrm>
            <a:custGeom>
              <a:avLst/>
              <a:gdLst>
                <a:gd name="connsiteX0" fmla="*/ 0 w 2007704"/>
                <a:gd name="connsiteY0" fmla="*/ 437703 h 437703"/>
                <a:gd name="connsiteX1" fmla="*/ 23854 w 2007704"/>
                <a:gd name="connsiteY1" fmla="*/ 310482 h 437703"/>
                <a:gd name="connsiteX2" fmla="*/ 83489 w 2007704"/>
                <a:gd name="connsiteY2" fmla="*/ 203140 h 437703"/>
                <a:gd name="connsiteX3" fmla="*/ 135172 w 2007704"/>
                <a:gd name="connsiteY3" fmla="*/ 111700 h 437703"/>
                <a:gd name="connsiteX4" fmla="*/ 274320 w 2007704"/>
                <a:gd name="connsiteY4" fmla="*/ 28211 h 437703"/>
                <a:gd name="connsiteX5" fmla="*/ 429370 w 2007704"/>
                <a:gd name="connsiteY5" fmla="*/ 24235 h 437703"/>
                <a:gd name="connsiteX6" fmla="*/ 532737 w 2007704"/>
                <a:gd name="connsiteY6" fmla="*/ 16284 h 437703"/>
                <a:gd name="connsiteX7" fmla="*/ 636104 w 2007704"/>
                <a:gd name="connsiteY7" fmla="*/ 12308 h 437703"/>
                <a:gd name="connsiteX8" fmla="*/ 707666 w 2007704"/>
                <a:gd name="connsiteY8" fmla="*/ 381 h 437703"/>
                <a:gd name="connsiteX9" fmla="*/ 795130 w 2007704"/>
                <a:gd name="connsiteY9" fmla="*/ 28211 h 437703"/>
                <a:gd name="connsiteX10" fmla="*/ 981986 w 2007704"/>
                <a:gd name="connsiteY10" fmla="*/ 48089 h 437703"/>
                <a:gd name="connsiteX11" fmla="*/ 1224501 w 2007704"/>
                <a:gd name="connsiteY11" fmla="*/ 147481 h 437703"/>
                <a:gd name="connsiteX12" fmla="*/ 1351722 w 2007704"/>
                <a:gd name="connsiteY12" fmla="*/ 179286 h 437703"/>
                <a:gd name="connsiteX13" fmla="*/ 1681701 w 2007704"/>
                <a:gd name="connsiteY13" fmla="*/ 219042 h 437703"/>
                <a:gd name="connsiteX14" fmla="*/ 1888435 w 2007704"/>
                <a:gd name="connsiteY14" fmla="*/ 282653 h 437703"/>
                <a:gd name="connsiteX15" fmla="*/ 1983850 w 2007704"/>
                <a:gd name="connsiteY15" fmla="*/ 282653 h 437703"/>
                <a:gd name="connsiteX16" fmla="*/ 2007704 w 2007704"/>
                <a:gd name="connsiteY16" fmla="*/ 318434 h 437703"/>
                <a:gd name="connsiteX0" fmla="*/ 0 w 2007704"/>
                <a:gd name="connsiteY0" fmla="*/ 437703 h 437703"/>
                <a:gd name="connsiteX1" fmla="*/ 23854 w 2007704"/>
                <a:gd name="connsiteY1" fmla="*/ 310482 h 437703"/>
                <a:gd name="connsiteX2" fmla="*/ 83489 w 2007704"/>
                <a:gd name="connsiteY2" fmla="*/ 203140 h 437703"/>
                <a:gd name="connsiteX3" fmla="*/ 135172 w 2007704"/>
                <a:gd name="connsiteY3" fmla="*/ 111700 h 437703"/>
                <a:gd name="connsiteX4" fmla="*/ 274320 w 2007704"/>
                <a:gd name="connsiteY4" fmla="*/ 28211 h 437703"/>
                <a:gd name="connsiteX5" fmla="*/ 441297 w 2007704"/>
                <a:gd name="connsiteY5" fmla="*/ 48089 h 437703"/>
                <a:gd name="connsiteX6" fmla="*/ 532737 w 2007704"/>
                <a:gd name="connsiteY6" fmla="*/ 16284 h 437703"/>
                <a:gd name="connsiteX7" fmla="*/ 636104 w 2007704"/>
                <a:gd name="connsiteY7" fmla="*/ 12308 h 437703"/>
                <a:gd name="connsiteX8" fmla="*/ 707666 w 2007704"/>
                <a:gd name="connsiteY8" fmla="*/ 381 h 437703"/>
                <a:gd name="connsiteX9" fmla="*/ 795130 w 2007704"/>
                <a:gd name="connsiteY9" fmla="*/ 28211 h 437703"/>
                <a:gd name="connsiteX10" fmla="*/ 981986 w 2007704"/>
                <a:gd name="connsiteY10" fmla="*/ 48089 h 437703"/>
                <a:gd name="connsiteX11" fmla="*/ 1224501 w 2007704"/>
                <a:gd name="connsiteY11" fmla="*/ 147481 h 437703"/>
                <a:gd name="connsiteX12" fmla="*/ 1351722 w 2007704"/>
                <a:gd name="connsiteY12" fmla="*/ 179286 h 437703"/>
                <a:gd name="connsiteX13" fmla="*/ 1681701 w 2007704"/>
                <a:gd name="connsiteY13" fmla="*/ 219042 h 437703"/>
                <a:gd name="connsiteX14" fmla="*/ 1888435 w 2007704"/>
                <a:gd name="connsiteY14" fmla="*/ 282653 h 437703"/>
                <a:gd name="connsiteX15" fmla="*/ 1983850 w 2007704"/>
                <a:gd name="connsiteY15" fmla="*/ 282653 h 437703"/>
                <a:gd name="connsiteX16" fmla="*/ 2007704 w 2007704"/>
                <a:gd name="connsiteY16" fmla="*/ 318434 h 437703"/>
                <a:gd name="connsiteX0" fmla="*/ 0 w 2007704"/>
                <a:gd name="connsiteY0" fmla="*/ 438004 h 438004"/>
                <a:gd name="connsiteX1" fmla="*/ 23854 w 2007704"/>
                <a:gd name="connsiteY1" fmla="*/ 310783 h 438004"/>
                <a:gd name="connsiteX2" fmla="*/ 83489 w 2007704"/>
                <a:gd name="connsiteY2" fmla="*/ 203441 h 438004"/>
                <a:gd name="connsiteX3" fmla="*/ 135172 w 2007704"/>
                <a:gd name="connsiteY3" fmla="*/ 112001 h 438004"/>
                <a:gd name="connsiteX4" fmla="*/ 274320 w 2007704"/>
                <a:gd name="connsiteY4" fmla="*/ 28512 h 438004"/>
                <a:gd name="connsiteX5" fmla="*/ 441297 w 2007704"/>
                <a:gd name="connsiteY5" fmla="*/ 48390 h 438004"/>
                <a:gd name="connsiteX6" fmla="*/ 540688 w 2007704"/>
                <a:gd name="connsiteY6" fmla="*/ 56342 h 438004"/>
                <a:gd name="connsiteX7" fmla="*/ 636104 w 2007704"/>
                <a:gd name="connsiteY7" fmla="*/ 12609 h 438004"/>
                <a:gd name="connsiteX8" fmla="*/ 707666 w 2007704"/>
                <a:gd name="connsiteY8" fmla="*/ 682 h 438004"/>
                <a:gd name="connsiteX9" fmla="*/ 795130 w 2007704"/>
                <a:gd name="connsiteY9" fmla="*/ 28512 h 438004"/>
                <a:gd name="connsiteX10" fmla="*/ 981986 w 2007704"/>
                <a:gd name="connsiteY10" fmla="*/ 48390 h 438004"/>
                <a:gd name="connsiteX11" fmla="*/ 1224501 w 2007704"/>
                <a:gd name="connsiteY11" fmla="*/ 147782 h 438004"/>
                <a:gd name="connsiteX12" fmla="*/ 1351722 w 2007704"/>
                <a:gd name="connsiteY12" fmla="*/ 179587 h 438004"/>
                <a:gd name="connsiteX13" fmla="*/ 1681701 w 2007704"/>
                <a:gd name="connsiteY13" fmla="*/ 219343 h 438004"/>
                <a:gd name="connsiteX14" fmla="*/ 1888435 w 2007704"/>
                <a:gd name="connsiteY14" fmla="*/ 282954 h 438004"/>
                <a:gd name="connsiteX15" fmla="*/ 1983850 w 2007704"/>
                <a:gd name="connsiteY15" fmla="*/ 282954 h 438004"/>
                <a:gd name="connsiteX16" fmla="*/ 2007704 w 2007704"/>
                <a:gd name="connsiteY16" fmla="*/ 318735 h 438004"/>
                <a:gd name="connsiteX0" fmla="*/ 0 w 2007704"/>
                <a:gd name="connsiteY0" fmla="*/ 437450 h 437450"/>
                <a:gd name="connsiteX1" fmla="*/ 23854 w 2007704"/>
                <a:gd name="connsiteY1" fmla="*/ 310229 h 437450"/>
                <a:gd name="connsiteX2" fmla="*/ 83489 w 2007704"/>
                <a:gd name="connsiteY2" fmla="*/ 202887 h 437450"/>
                <a:gd name="connsiteX3" fmla="*/ 135172 w 2007704"/>
                <a:gd name="connsiteY3" fmla="*/ 111447 h 437450"/>
                <a:gd name="connsiteX4" fmla="*/ 274320 w 2007704"/>
                <a:gd name="connsiteY4" fmla="*/ 27958 h 437450"/>
                <a:gd name="connsiteX5" fmla="*/ 441297 w 2007704"/>
                <a:gd name="connsiteY5" fmla="*/ 47836 h 437450"/>
                <a:gd name="connsiteX6" fmla="*/ 540688 w 2007704"/>
                <a:gd name="connsiteY6" fmla="*/ 55788 h 437450"/>
                <a:gd name="connsiteX7" fmla="*/ 655983 w 2007704"/>
                <a:gd name="connsiteY7" fmla="*/ 39884 h 437450"/>
                <a:gd name="connsiteX8" fmla="*/ 707666 w 2007704"/>
                <a:gd name="connsiteY8" fmla="*/ 128 h 437450"/>
                <a:gd name="connsiteX9" fmla="*/ 795130 w 2007704"/>
                <a:gd name="connsiteY9" fmla="*/ 27958 h 437450"/>
                <a:gd name="connsiteX10" fmla="*/ 981986 w 2007704"/>
                <a:gd name="connsiteY10" fmla="*/ 47836 h 437450"/>
                <a:gd name="connsiteX11" fmla="*/ 1224501 w 2007704"/>
                <a:gd name="connsiteY11" fmla="*/ 147228 h 437450"/>
                <a:gd name="connsiteX12" fmla="*/ 1351722 w 2007704"/>
                <a:gd name="connsiteY12" fmla="*/ 179033 h 437450"/>
                <a:gd name="connsiteX13" fmla="*/ 1681701 w 2007704"/>
                <a:gd name="connsiteY13" fmla="*/ 218789 h 437450"/>
                <a:gd name="connsiteX14" fmla="*/ 1888435 w 2007704"/>
                <a:gd name="connsiteY14" fmla="*/ 282400 h 437450"/>
                <a:gd name="connsiteX15" fmla="*/ 1983850 w 2007704"/>
                <a:gd name="connsiteY15" fmla="*/ 282400 h 437450"/>
                <a:gd name="connsiteX16" fmla="*/ 2007704 w 2007704"/>
                <a:gd name="connsiteY16" fmla="*/ 318181 h 437450"/>
                <a:gd name="connsiteX0" fmla="*/ 0 w 2007704"/>
                <a:gd name="connsiteY0" fmla="*/ 412023 h 412023"/>
                <a:gd name="connsiteX1" fmla="*/ 23854 w 2007704"/>
                <a:gd name="connsiteY1" fmla="*/ 284802 h 412023"/>
                <a:gd name="connsiteX2" fmla="*/ 83489 w 2007704"/>
                <a:gd name="connsiteY2" fmla="*/ 177460 h 412023"/>
                <a:gd name="connsiteX3" fmla="*/ 135172 w 2007704"/>
                <a:gd name="connsiteY3" fmla="*/ 86020 h 412023"/>
                <a:gd name="connsiteX4" fmla="*/ 274320 w 2007704"/>
                <a:gd name="connsiteY4" fmla="*/ 2531 h 412023"/>
                <a:gd name="connsiteX5" fmla="*/ 441297 w 2007704"/>
                <a:gd name="connsiteY5" fmla="*/ 22409 h 412023"/>
                <a:gd name="connsiteX6" fmla="*/ 540688 w 2007704"/>
                <a:gd name="connsiteY6" fmla="*/ 30361 h 412023"/>
                <a:gd name="connsiteX7" fmla="*/ 655983 w 2007704"/>
                <a:gd name="connsiteY7" fmla="*/ 14457 h 412023"/>
                <a:gd name="connsiteX8" fmla="*/ 795130 w 2007704"/>
                <a:gd name="connsiteY8" fmla="*/ 2531 h 412023"/>
                <a:gd name="connsiteX9" fmla="*/ 981986 w 2007704"/>
                <a:gd name="connsiteY9" fmla="*/ 22409 h 412023"/>
                <a:gd name="connsiteX10" fmla="*/ 1224501 w 2007704"/>
                <a:gd name="connsiteY10" fmla="*/ 121801 h 412023"/>
                <a:gd name="connsiteX11" fmla="*/ 1351722 w 2007704"/>
                <a:gd name="connsiteY11" fmla="*/ 153606 h 412023"/>
                <a:gd name="connsiteX12" fmla="*/ 1681701 w 2007704"/>
                <a:gd name="connsiteY12" fmla="*/ 193362 h 412023"/>
                <a:gd name="connsiteX13" fmla="*/ 1888435 w 2007704"/>
                <a:gd name="connsiteY13" fmla="*/ 256973 h 412023"/>
                <a:gd name="connsiteX14" fmla="*/ 1983850 w 2007704"/>
                <a:gd name="connsiteY14" fmla="*/ 256973 h 412023"/>
                <a:gd name="connsiteX15" fmla="*/ 2007704 w 2007704"/>
                <a:gd name="connsiteY15" fmla="*/ 292754 h 412023"/>
                <a:gd name="connsiteX0" fmla="*/ 0 w 2007704"/>
                <a:gd name="connsiteY0" fmla="*/ 412023 h 412023"/>
                <a:gd name="connsiteX1" fmla="*/ 23854 w 2007704"/>
                <a:gd name="connsiteY1" fmla="*/ 284802 h 412023"/>
                <a:gd name="connsiteX2" fmla="*/ 67586 w 2007704"/>
                <a:gd name="connsiteY2" fmla="*/ 177460 h 412023"/>
                <a:gd name="connsiteX3" fmla="*/ 135172 w 2007704"/>
                <a:gd name="connsiteY3" fmla="*/ 86020 h 412023"/>
                <a:gd name="connsiteX4" fmla="*/ 274320 w 2007704"/>
                <a:gd name="connsiteY4" fmla="*/ 2531 h 412023"/>
                <a:gd name="connsiteX5" fmla="*/ 441297 w 2007704"/>
                <a:gd name="connsiteY5" fmla="*/ 22409 h 412023"/>
                <a:gd name="connsiteX6" fmla="*/ 540688 w 2007704"/>
                <a:gd name="connsiteY6" fmla="*/ 30361 h 412023"/>
                <a:gd name="connsiteX7" fmla="*/ 655983 w 2007704"/>
                <a:gd name="connsiteY7" fmla="*/ 14457 h 412023"/>
                <a:gd name="connsiteX8" fmla="*/ 795130 w 2007704"/>
                <a:gd name="connsiteY8" fmla="*/ 2531 h 412023"/>
                <a:gd name="connsiteX9" fmla="*/ 981986 w 2007704"/>
                <a:gd name="connsiteY9" fmla="*/ 22409 h 412023"/>
                <a:gd name="connsiteX10" fmla="*/ 1224501 w 2007704"/>
                <a:gd name="connsiteY10" fmla="*/ 121801 h 412023"/>
                <a:gd name="connsiteX11" fmla="*/ 1351722 w 2007704"/>
                <a:gd name="connsiteY11" fmla="*/ 153606 h 412023"/>
                <a:gd name="connsiteX12" fmla="*/ 1681701 w 2007704"/>
                <a:gd name="connsiteY12" fmla="*/ 193362 h 412023"/>
                <a:gd name="connsiteX13" fmla="*/ 1888435 w 2007704"/>
                <a:gd name="connsiteY13" fmla="*/ 256973 h 412023"/>
                <a:gd name="connsiteX14" fmla="*/ 1983850 w 2007704"/>
                <a:gd name="connsiteY14" fmla="*/ 256973 h 412023"/>
                <a:gd name="connsiteX15" fmla="*/ 2007704 w 2007704"/>
                <a:gd name="connsiteY15" fmla="*/ 292754 h 412023"/>
                <a:gd name="connsiteX0" fmla="*/ 0 w 2007704"/>
                <a:gd name="connsiteY0" fmla="*/ 420094 h 420094"/>
                <a:gd name="connsiteX1" fmla="*/ 23854 w 2007704"/>
                <a:gd name="connsiteY1" fmla="*/ 292873 h 420094"/>
                <a:gd name="connsiteX2" fmla="*/ 67586 w 2007704"/>
                <a:gd name="connsiteY2" fmla="*/ 185531 h 420094"/>
                <a:gd name="connsiteX3" fmla="*/ 135172 w 2007704"/>
                <a:gd name="connsiteY3" fmla="*/ 94091 h 420094"/>
                <a:gd name="connsiteX4" fmla="*/ 274320 w 2007704"/>
                <a:gd name="connsiteY4" fmla="*/ 10602 h 420094"/>
                <a:gd name="connsiteX5" fmla="*/ 441297 w 2007704"/>
                <a:gd name="connsiteY5" fmla="*/ 30480 h 420094"/>
                <a:gd name="connsiteX6" fmla="*/ 540688 w 2007704"/>
                <a:gd name="connsiteY6" fmla="*/ 38432 h 420094"/>
                <a:gd name="connsiteX7" fmla="*/ 655983 w 2007704"/>
                <a:gd name="connsiteY7" fmla="*/ 22528 h 420094"/>
                <a:gd name="connsiteX8" fmla="*/ 795130 w 2007704"/>
                <a:gd name="connsiteY8" fmla="*/ 10602 h 420094"/>
                <a:gd name="connsiteX9" fmla="*/ 981986 w 2007704"/>
                <a:gd name="connsiteY9" fmla="*/ 30480 h 420094"/>
                <a:gd name="connsiteX10" fmla="*/ 1224501 w 2007704"/>
                <a:gd name="connsiteY10" fmla="*/ 129872 h 420094"/>
                <a:gd name="connsiteX11" fmla="*/ 1351722 w 2007704"/>
                <a:gd name="connsiteY11" fmla="*/ 161677 h 420094"/>
                <a:gd name="connsiteX12" fmla="*/ 1681701 w 2007704"/>
                <a:gd name="connsiteY12" fmla="*/ 201433 h 420094"/>
                <a:gd name="connsiteX13" fmla="*/ 1888435 w 2007704"/>
                <a:gd name="connsiteY13" fmla="*/ 265044 h 420094"/>
                <a:gd name="connsiteX14" fmla="*/ 2007704 w 2007704"/>
                <a:gd name="connsiteY14" fmla="*/ 300825 h 420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07704" h="420094">
                  <a:moveTo>
                    <a:pt x="0" y="420094"/>
                  </a:moveTo>
                  <a:cubicBezTo>
                    <a:pt x="4969" y="376030"/>
                    <a:pt x="12590" y="331967"/>
                    <a:pt x="23854" y="292873"/>
                  </a:cubicBezTo>
                  <a:cubicBezTo>
                    <a:pt x="35118" y="253779"/>
                    <a:pt x="49033" y="218661"/>
                    <a:pt x="67586" y="185531"/>
                  </a:cubicBezTo>
                  <a:cubicBezTo>
                    <a:pt x="86139" y="152401"/>
                    <a:pt x="100716" y="123246"/>
                    <a:pt x="135172" y="94091"/>
                  </a:cubicBezTo>
                  <a:cubicBezTo>
                    <a:pt x="169628" y="64936"/>
                    <a:pt x="223299" y="21204"/>
                    <a:pt x="274320" y="10602"/>
                  </a:cubicBezTo>
                  <a:cubicBezTo>
                    <a:pt x="325341" y="0"/>
                    <a:pt x="396902" y="25842"/>
                    <a:pt x="441297" y="30480"/>
                  </a:cubicBezTo>
                  <a:cubicBezTo>
                    <a:pt x="485692" y="35118"/>
                    <a:pt x="504907" y="39757"/>
                    <a:pt x="540688" y="38432"/>
                  </a:cubicBezTo>
                  <a:cubicBezTo>
                    <a:pt x="576469" y="37107"/>
                    <a:pt x="613576" y="27166"/>
                    <a:pt x="655983" y="22528"/>
                  </a:cubicBezTo>
                  <a:cubicBezTo>
                    <a:pt x="698390" y="17890"/>
                    <a:pt x="740796" y="9277"/>
                    <a:pt x="795130" y="10602"/>
                  </a:cubicBezTo>
                  <a:cubicBezTo>
                    <a:pt x="849464" y="11927"/>
                    <a:pt x="910424" y="10602"/>
                    <a:pt x="981986" y="30480"/>
                  </a:cubicBezTo>
                  <a:cubicBezTo>
                    <a:pt x="1053548" y="50358"/>
                    <a:pt x="1162878" y="108006"/>
                    <a:pt x="1224501" y="129872"/>
                  </a:cubicBezTo>
                  <a:cubicBezTo>
                    <a:pt x="1286124" y="151738"/>
                    <a:pt x="1275522" y="149750"/>
                    <a:pt x="1351722" y="161677"/>
                  </a:cubicBezTo>
                  <a:cubicBezTo>
                    <a:pt x="1427922" y="173604"/>
                    <a:pt x="1592249" y="184205"/>
                    <a:pt x="1681701" y="201433"/>
                  </a:cubicBezTo>
                  <a:cubicBezTo>
                    <a:pt x="1771153" y="218661"/>
                    <a:pt x="1834101" y="248479"/>
                    <a:pt x="1888435" y="265044"/>
                  </a:cubicBezTo>
                  <a:lnTo>
                    <a:pt x="2007704" y="300825"/>
                  </a:lnTo>
                </a:path>
              </a:pathLst>
            </a:cu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white"/>
                </a:solidFill>
              </a:endParaRPr>
            </a:p>
          </p:txBody>
        </p:sp>
        <p:sp>
          <p:nvSpPr>
            <p:cNvPr id="15" name="Равнобедренный треугольник 14"/>
            <p:cNvSpPr/>
            <p:nvPr/>
          </p:nvSpPr>
          <p:spPr>
            <a:xfrm rot="8357474">
              <a:off x="752922" y="1906558"/>
              <a:ext cx="216024" cy="72008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white"/>
                </a:solidFill>
              </a:endParaRPr>
            </a:p>
          </p:txBody>
        </p:sp>
        <p:sp>
          <p:nvSpPr>
            <p:cNvPr id="16" name="Равнобедренный треугольник 15"/>
            <p:cNvSpPr/>
            <p:nvPr/>
          </p:nvSpPr>
          <p:spPr>
            <a:xfrm rot="7319642">
              <a:off x="1083552" y="1418191"/>
              <a:ext cx="216024" cy="72008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white"/>
                </a:solidFill>
              </a:endParaRPr>
            </a:p>
          </p:txBody>
        </p:sp>
        <p:sp>
          <p:nvSpPr>
            <p:cNvPr id="17" name="Равнобедренный треугольник 16"/>
            <p:cNvSpPr/>
            <p:nvPr/>
          </p:nvSpPr>
          <p:spPr>
            <a:xfrm rot="8221189">
              <a:off x="1440000" y="972694"/>
              <a:ext cx="216024" cy="72008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white"/>
                </a:solidFill>
              </a:endParaRPr>
            </a:p>
          </p:txBody>
        </p:sp>
        <p:sp>
          <p:nvSpPr>
            <p:cNvPr id="18" name="Равнобедренный треугольник 17"/>
            <p:cNvSpPr/>
            <p:nvPr/>
          </p:nvSpPr>
          <p:spPr>
            <a:xfrm rot="9890784">
              <a:off x="1766801" y="559528"/>
              <a:ext cx="216024" cy="72008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white"/>
                </a:solidFill>
              </a:endParaRPr>
            </a:p>
          </p:txBody>
        </p:sp>
        <p:sp>
          <p:nvSpPr>
            <p:cNvPr id="19" name="Равнобедренный треугольник 18"/>
            <p:cNvSpPr/>
            <p:nvPr/>
          </p:nvSpPr>
          <p:spPr>
            <a:xfrm rot="11217078">
              <a:off x="2417416" y="575663"/>
              <a:ext cx="216024" cy="72008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white"/>
                </a:solidFill>
              </a:endParaRPr>
            </a:p>
          </p:txBody>
        </p:sp>
        <p:sp>
          <p:nvSpPr>
            <p:cNvPr id="20" name="Равнобедренный треугольник 19"/>
            <p:cNvSpPr/>
            <p:nvPr/>
          </p:nvSpPr>
          <p:spPr>
            <a:xfrm rot="11400000">
              <a:off x="3063396" y="684000"/>
              <a:ext cx="216024" cy="72008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white"/>
                </a:solidFill>
              </a:endParaRPr>
            </a:p>
          </p:txBody>
        </p:sp>
        <p:sp>
          <p:nvSpPr>
            <p:cNvPr id="21" name="Равнобедренный треугольник 20"/>
            <p:cNvSpPr/>
            <p:nvPr/>
          </p:nvSpPr>
          <p:spPr>
            <a:xfrm rot="12318044">
              <a:off x="3709376" y="828000"/>
              <a:ext cx="216024" cy="72008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white"/>
                </a:solidFill>
              </a:endParaRPr>
            </a:p>
          </p:txBody>
        </p:sp>
        <p:sp>
          <p:nvSpPr>
            <p:cNvPr id="22" name="Равнобедренный треугольник 21"/>
            <p:cNvSpPr/>
            <p:nvPr/>
          </p:nvSpPr>
          <p:spPr>
            <a:xfrm rot="10800000">
              <a:off x="4432113" y="828000"/>
              <a:ext cx="216024" cy="72008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white"/>
                </a:solidFill>
              </a:endParaRPr>
            </a:p>
          </p:txBody>
        </p:sp>
        <p:sp>
          <p:nvSpPr>
            <p:cNvPr id="23" name="Равнобедренный треугольник 22"/>
            <p:cNvSpPr/>
            <p:nvPr/>
          </p:nvSpPr>
          <p:spPr>
            <a:xfrm rot="10267419">
              <a:off x="5076056" y="980728"/>
              <a:ext cx="216024" cy="72008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white"/>
                </a:solidFill>
              </a:endParaRPr>
            </a:p>
          </p:txBody>
        </p:sp>
        <p:sp>
          <p:nvSpPr>
            <p:cNvPr id="24" name="Равнобедренный треугольник 23"/>
            <p:cNvSpPr/>
            <p:nvPr/>
          </p:nvSpPr>
          <p:spPr>
            <a:xfrm rot="8716696">
              <a:off x="1545012" y="2808000"/>
              <a:ext cx="216024" cy="72008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white"/>
                </a:solidFill>
              </a:endParaRPr>
            </a:p>
          </p:txBody>
        </p:sp>
        <p:sp>
          <p:nvSpPr>
            <p:cNvPr id="25" name="Равнобедренный треугольник 24"/>
            <p:cNvSpPr/>
            <p:nvPr/>
          </p:nvSpPr>
          <p:spPr>
            <a:xfrm rot="9348536">
              <a:off x="2052994" y="2538000"/>
              <a:ext cx="216024" cy="72008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white"/>
                </a:solidFill>
              </a:endParaRPr>
            </a:p>
          </p:txBody>
        </p:sp>
        <p:sp>
          <p:nvSpPr>
            <p:cNvPr id="26" name="Равнобедренный треугольник 25"/>
            <p:cNvSpPr/>
            <p:nvPr/>
          </p:nvSpPr>
          <p:spPr>
            <a:xfrm rot="9070680">
              <a:off x="2560976" y="2286000"/>
              <a:ext cx="216024" cy="72008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white"/>
                </a:solidFill>
              </a:endParaRPr>
            </a:p>
          </p:txBody>
        </p:sp>
        <p:sp>
          <p:nvSpPr>
            <p:cNvPr id="27" name="Равнобедренный треугольник 26"/>
            <p:cNvSpPr/>
            <p:nvPr/>
          </p:nvSpPr>
          <p:spPr>
            <a:xfrm rot="11673248">
              <a:off x="3351841" y="2396492"/>
              <a:ext cx="216024" cy="72008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white"/>
                </a:solidFill>
              </a:endParaRPr>
            </a:p>
          </p:txBody>
        </p:sp>
        <p:sp>
          <p:nvSpPr>
            <p:cNvPr id="28" name="Равнобедренный треугольник 27"/>
            <p:cNvSpPr/>
            <p:nvPr/>
          </p:nvSpPr>
          <p:spPr>
            <a:xfrm rot="11673248">
              <a:off x="4001518" y="2518885"/>
              <a:ext cx="216024" cy="72008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white"/>
                </a:solidFill>
              </a:endParaRPr>
            </a:p>
          </p:txBody>
        </p:sp>
        <p:sp>
          <p:nvSpPr>
            <p:cNvPr id="29" name="Равнобедренный треугольник 28"/>
            <p:cNvSpPr/>
            <p:nvPr/>
          </p:nvSpPr>
          <p:spPr>
            <a:xfrm rot="8249677">
              <a:off x="1908978" y="3600000"/>
              <a:ext cx="216024" cy="72008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white"/>
                </a:solidFill>
              </a:endParaRPr>
            </a:p>
          </p:txBody>
        </p:sp>
        <p:sp>
          <p:nvSpPr>
            <p:cNvPr id="30" name="Равнобедренный треугольник 29"/>
            <p:cNvSpPr/>
            <p:nvPr/>
          </p:nvSpPr>
          <p:spPr>
            <a:xfrm rot="8899305">
              <a:off x="2335695" y="3276495"/>
              <a:ext cx="216024" cy="72008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white"/>
                </a:solidFill>
              </a:endParaRPr>
            </a:p>
          </p:txBody>
        </p:sp>
        <p:sp>
          <p:nvSpPr>
            <p:cNvPr id="31" name="Равнобедренный треугольник 30"/>
            <p:cNvSpPr/>
            <p:nvPr/>
          </p:nvSpPr>
          <p:spPr>
            <a:xfrm rot="9851314">
              <a:off x="2918631" y="3024000"/>
              <a:ext cx="216024" cy="72008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white"/>
                </a:solidFill>
              </a:endParaRPr>
            </a:p>
          </p:txBody>
        </p:sp>
        <p:sp>
          <p:nvSpPr>
            <p:cNvPr id="32" name="Равнобедренный треугольник 31"/>
            <p:cNvSpPr/>
            <p:nvPr/>
          </p:nvSpPr>
          <p:spPr>
            <a:xfrm rot="6774361">
              <a:off x="2466000" y="4442608"/>
              <a:ext cx="216024" cy="72008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white"/>
                </a:solidFill>
              </a:endParaRPr>
            </a:p>
          </p:txBody>
        </p:sp>
        <p:sp>
          <p:nvSpPr>
            <p:cNvPr id="33" name="Равнобедренный треугольник 32"/>
            <p:cNvSpPr/>
            <p:nvPr/>
          </p:nvSpPr>
          <p:spPr>
            <a:xfrm rot="10800000">
              <a:off x="2916000" y="4248000"/>
              <a:ext cx="216024" cy="72008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white"/>
                </a:solidFill>
              </a:endParaRPr>
            </a:p>
          </p:txBody>
        </p:sp>
        <p:sp>
          <p:nvSpPr>
            <p:cNvPr id="34" name="Равнобедренный треугольник 33"/>
            <p:cNvSpPr/>
            <p:nvPr/>
          </p:nvSpPr>
          <p:spPr>
            <a:xfrm rot="12145836">
              <a:off x="3569454" y="4331585"/>
              <a:ext cx="216024" cy="72008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white"/>
                </a:solidFill>
              </a:endParaRPr>
            </a:p>
          </p:txBody>
        </p:sp>
        <p:sp>
          <p:nvSpPr>
            <p:cNvPr id="35" name="Равнобедренный треугольник 34"/>
            <p:cNvSpPr/>
            <p:nvPr/>
          </p:nvSpPr>
          <p:spPr>
            <a:xfrm rot="11667611">
              <a:off x="4217525" y="4464000"/>
              <a:ext cx="216024" cy="72008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white"/>
                </a:solidFill>
              </a:endParaRPr>
            </a:p>
          </p:txBody>
        </p:sp>
        <p:sp>
          <p:nvSpPr>
            <p:cNvPr id="36" name="Равнобедренный треугольник 35"/>
            <p:cNvSpPr/>
            <p:nvPr/>
          </p:nvSpPr>
          <p:spPr>
            <a:xfrm rot="6774361">
              <a:off x="1915200" y="5378712"/>
              <a:ext cx="216024" cy="72008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white"/>
                </a:solidFill>
              </a:endParaRPr>
            </a:p>
          </p:txBody>
        </p:sp>
        <p:sp>
          <p:nvSpPr>
            <p:cNvPr id="51" name="Равнобедренный треугольник 50"/>
            <p:cNvSpPr/>
            <p:nvPr/>
          </p:nvSpPr>
          <p:spPr>
            <a:xfrm rot="5082843">
              <a:off x="2484976" y="5080186"/>
              <a:ext cx="216024" cy="72008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white"/>
                </a:solidFill>
              </a:endParaRPr>
            </a:p>
          </p:txBody>
        </p:sp>
        <p:sp>
          <p:nvSpPr>
            <p:cNvPr id="52" name="Равнобедренный треугольник 51"/>
            <p:cNvSpPr/>
            <p:nvPr/>
          </p:nvSpPr>
          <p:spPr>
            <a:xfrm rot="5197542">
              <a:off x="2442678" y="5692321"/>
              <a:ext cx="216024" cy="72008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white"/>
                </a:solidFill>
              </a:endParaRPr>
            </a:p>
          </p:txBody>
        </p:sp>
        <p:sp>
          <p:nvSpPr>
            <p:cNvPr id="53" name="Равнобедренный треугольник 52"/>
            <p:cNvSpPr/>
            <p:nvPr/>
          </p:nvSpPr>
          <p:spPr>
            <a:xfrm rot="3779464">
              <a:off x="2481506" y="6154000"/>
              <a:ext cx="216024" cy="72008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30"/>
          <p:cNvSpPr txBox="1">
            <a:spLocks noChangeArrowheads="1"/>
          </p:cNvSpPr>
          <p:nvPr/>
        </p:nvSpPr>
        <p:spPr bwMode="auto">
          <a:xfrm>
            <a:off x="6636437" y="5451811"/>
            <a:ext cx="2386427" cy="5355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 err="1" smtClean="0">
                <a:solidFill>
                  <a:prstClr val="black"/>
                </a:solidFill>
              </a:rPr>
              <a:t>Госгеолкарта</a:t>
            </a:r>
            <a:r>
              <a:rPr lang="ru-RU" sz="1800" dirty="0" smtClean="0">
                <a:solidFill>
                  <a:prstClr val="black"/>
                </a:solidFill>
              </a:rPr>
              <a:t>-200/1</a:t>
            </a:r>
          </a:p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prstClr val="black"/>
                </a:solidFill>
              </a:rPr>
              <a:t>[Смирнов и др., </a:t>
            </a:r>
            <a:r>
              <a:rPr lang="ru-RU" sz="1800" dirty="0" err="1" smtClean="0">
                <a:solidFill>
                  <a:prstClr val="black"/>
                </a:solidFill>
              </a:rPr>
              <a:t>1967ф</a:t>
            </a:r>
            <a:r>
              <a:rPr lang="ru-RU" sz="1800" dirty="0" smtClean="0">
                <a:solidFill>
                  <a:prstClr val="black"/>
                </a:solidFill>
              </a:rPr>
              <a:t>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188640"/>
            <a:ext cx="283626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b="0" dirty="0" smtClean="0">
                <a:solidFill>
                  <a:prstClr val="black"/>
                </a:solidFill>
              </a:rPr>
              <a:t>Ашинский левый сдвиг имеет амплитуду более 40 км и компенсируется в северо-восточном крыле серией надвигов и взбросов.</a:t>
            </a:r>
          </a:p>
          <a:p>
            <a:pPr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b="0" dirty="0" smtClean="0">
                <a:solidFill>
                  <a:prstClr val="black"/>
                </a:solidFill>
              </a:rPr>
              <a:t>В автохтонах залегание слоев перевернутое.</a:t>
            </a:r>
          </a:p>
        </p:txBody>
      </p:sp>
      <p:sp>
        <p:nvSpPr>
          <p:cNvPr id="37" name="Заголовок 7"/>
          <p:cNvSpPr>
            <a:spLocks noGrp="1"/>
          </p:cNvSpPr>
          <p:nvPr>
            <p:ph type="title"/>
          </p:nvPr>
        </p:nvSpPr>
        <p:spPr>
          <a:xfrm>
            <a:off x="5724128" y="23793"/>
            <a:ext cx="3419872" cy="369332"/>
          </a:xfrm>
        </p:spPr>
        <p:txBody>
          <a:bodyPr wrap="square" anchor="t" anchorCtr="0">
            <a:spAutoFit/>
          </a:bodyPr>
          <a:lstStyle/>
          <a:p>
            <a:pPr algn="r">
              <a:lnSpc>
                <a:spcPct val="75000"/>
              </a:lnSpc>
            </a:pPr>
            <a:r>
              <a:rPr lang="ru-RU" sz="24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Западное ограничение</a:t>
            </a:r>
          </a:p>
        </p:txBody>
      </p:sp>
      <p:sp>
        <p:nvSpPr>
          <p:cNvPr id="39" name="TextBox 38"/>
          <p:cNvSpPr txBox="1"/>
          <p:nvPr/>
        </p:nvSpPr>
        <p:spPr>
          <a:xfrm rot="3314531">
            <a:off x="2594663" y="3073754"/>
            <a:ext cx="30389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ln w="1905">
                  <a:noFill/>
                </a:ln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Ашинский</a:t>
            </a:r>
            <a:r>
              <a:rPr lang="ru-RU" sz="2000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2000" dirty="0">
                <a:ln w="1905">
                  <a:noFill/>
                </a:ln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левый</a:t>
            </a:r>
            <a:r>
              <a:rPr lang="ru-RU" sz="2000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2000" dirty="0">
                <a:ln w="1905">
                  <a:noFill/>
                </a:ln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сдвиг</a:t>
            </a:r>
          </a:p>
        </p:txBody>
      </p:sp>
      <p:sp>
        <p:nvSpPr>
          <p:cNvPr id="40" name="TextBox 39"/>
          <p:cNvSpPr txBox="1"/>
          <p:nvPr/>
        </p:nvSpPr>
        <p:spPr>
          <a:xfrm rot="18322098">
            <a:off x="3298236" y="1206924"/>
            <a:ext cx="19146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ln w="1905">
                  <a:noFill/>
                </a:ln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Каратауский</a:t>
            </a:r>
          </a:p>
        </p:txBody>
      </p:sp>
      <p:sp>
        <p:nvSpPr>
          <p:cNvPr id="41" name="TextBox 40"/>
          <p:cNvSpPr txBox="1"/>
          <p:nvPr/>
        </p:nvSpPr>
        <p:spPr>
          <a:xfrm rot="809558">
            <a:off x="4735112" y="595504"/>
            <a:ext cx="11530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ln w="1905">
                  <a:noFill/>
                </a:ln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надвиг</a:t>
            </a:r>
          </a:p>
        </p:txBody>
      </p:sp>
      <p:sp>
        <p:nvSpPr>
          <p:cNvPr id="42" name="TextBox 41"/>
          <p:cNvSpPr txBox="1"/>
          <p:nvPr/>
        </p:nvSpPr>
        <p:spPr>
          <a:xfrm rot="20103252">
            <a:off x="4515102" y="2458888"/>
            <a:ext cx="1139099" cy="323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ln w="1905">
                  <a:noFill/>
                </a:ln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Надвиг</a:t>
            </a:r>
          </a:p>
        </p:txBody>
      </p:sp>
      <p:sp>
        <p:nvSpPr>
          <p:cNvPr id="43" name="TextBox 42"/>
          <p:cNvSpPr txBox="1"/>
          <p:nvPr/>
        </p:nvSpPr>
        <p:spPr>
          <a:xfrm rot="803323">
            <a:off x="5298937" y="2388833"/>
            <a:ext cx="224884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ln w="1905">
                  <a:noFill/>
                </a:ln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Воробьиных</a:t>
            </a:r>
            <a:r>
              <a:rPr lang="ru-RU" sz="2000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2000" dirty="0">
                <a:ln w="1905">
                  <a:noFill/>
                </a:ln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гор</a:t>
            </a:r>
          </a:p>
        </p:txBody>
      </p:sp>
      <p:sp>
        <p:nvSpPr>
          <p:cNvPr id="44" name="TextBox 43"/>
          <p:cNvSpPr txBox="1"/>
          <p:nvPr/>
        </p:nvSpPr>
        <p:spPr>
          <a:xfrm rot="19737952">
            <a:off x="4783852" y="3194717"/>
            <a:ext cx="1139099" cy="323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ln w="1905">
                  <a:noFill/>
                </a:ln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Надвиг</a:t>
            </a:r>
          </a:p>
        </p:txBody>
      </p:sp>
      <p:sp>
        <p:nvSpPr>
          <p:cNvPr id="45" name="TextBox 44"/>
          <p:cNvSpPr txBox="1"/>
          <p:nvPr/>
        </p:nvSpPr>
        <p:spPr>
          <a:xfrm rot="19737952">
            <a:off x="4632987" y="3296793"/>
            <a:ext cx="17549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dirty="0" err="1">
                <a:ln w="1905">
                  <a:noFill/>
                </a:ln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Аджигардак</a:t>
            </a:r>
            <a:endParaRPr lang="ru-RU" sz="2000" dirty="0">
              <a:ln w="1905">
                <a:noFill/>
              </a:ln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13358">
            <a:off x="4362902" y="5184375"/>
            <a:ext cx="796353" cy="388981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19221">
            <a:off x="7440811" y="617879"/>
            <a:ext cx="796353" cy="38898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87555">
            <a:off x="3308150" y="1533426"/>
            <a:ext cx="796353" cy="388981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87555">
            <a:off x="3846786" y="718001"/>
            <a:ext cx="796353" cy="388981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 rot="809558">
            <a:off x="5889457" y="4283159"/>
            <a:ext cx="118753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ln w="1905">
                  <a:noFill/>
                </a:ln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надвиг</a:t>
            </a:r>
          </a:p>
        </p:txBody>
      </p:sp>
      <p:sp>
        <p:nvSpPr>
          <p:cNvPr id="50" name="TextBox 49"/>
          <p:cNvSpPr txBox="1"/>
          <p:nvPr/>
        </p:nvSpPr>
        <p:spPr>
          <a:xfrm rot="719816">
            <a:off x="5810861" y="4037021"/>
            <a:ext cx="172715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dirty="0" err="1" smtClean="0">
                <a:ln w="1905">
                  <a:noFill/>
                </a:ln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Arial" pitchFamily="34" charset="0"/>
              </a:rPr>
              <a:t>Дубовский</a:t>
            </a:r>
            <a:endParaRPr lang="ru-RU" sz="2000" dirty="0">
              <a:ln w="1905">
                <a:noFill/>
              </a:ln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Arial" pitchFamily="34" charset="0"/>
            </a:endParaRPr>
          </a:p>
        </p:txBody>
      </p:sp>
      <p:sp>
        <p:nvSpPr>
          <p:cNvPr id="54" name="Freeform 44"/>
          <p:cNvSpPr>
            <a:spLocks noChangeAspect="1"/>
          </p:cNvSpPr>
          <p:nvPr/>
        </p:nvSpPr>
        <p:spPr bwMode="auto">
          <a:xfrm rot="13614414" flipV="1">
            <a:off x="3736115" y="2425777"/>
            <a:ext cx="702666" cy="180000"/>
          </a:xfrm>
          <a:custGeom>
            <a:avLst/>
            <a:gdLst>
              <a:gd name="T0" fmla="*/ 0 w 1008"/>
              <a:gd name="T1" fmla="*/ 194 h 194"/>
              <a:gd name="T2" fmla="*/ 1008 w 1008"/>
              <a:gd name="T3" fmla="*/ 194 h 194"/>
              <a:gd name="T4" fmla="*/ 672 w 1008"/>
              <a:gd name="T5" fmla="*/ 0 h 194"/>
              <a:gd name="T6" fmla="*/ 674 w 1008"/>
              <a:gd name="T7" fmla="*/ 94 h 194"/>
              <a:gd name="T8" fmla="*/ 0 w 1008"/>
              <a:gd name="T9" fmla="*/ 94 h 194"/>
              <a:gd name="T10" fmla="*/ 0 w 1008"/>
              <a:gd name="T11" fmla="*/ 194 h 194"/>
              <a:gd name="connsiteX0" fmla="*/ 0 w 10000"/>
              <a:gd name="connsiteY0" fmla="*/ 12732 h 12732"/>
              <a:gd name="connsiteX1" fmla="*/ 10000 w 10000"/>
              <a:gd name="connsiteY1" fmla="*/ 12732 h 12732"/>
              <a:gd name="connsiteX2" fmla="*/ 4703 w 10000"/>
              <a:gd name="connsiteY2" fmla="*/ 0 h 12732"/>
              <a:gd name="connsiteX3" fmla="*/ 6687 w 10000"/>
              <a:gd name="connsiteY3" fmla="*/ 7577 h 12732"/>
              <a:gd name="connsiteX4" fmla="*/ 0 w 10000"/>
              <a:gd name="connsiteY4" fmla="*/ 7577 h 12732"/>
              <a:gd name="connsiteX5" fmla="*/ 0 w 10000"/>
              <a:gd name="connsiteY5" fmla="*/ 12732 h 12732"/>
              <a:gd name="connsiteX0" fmla="*/ 0 w 10277"/>
              <a:gd name="connsiteY0" fmla="*/ 12732 h 12732"/>
              <a:gd name="connsiteX1" fmla="*/ 10277 w 10277"/>
              <a:gd name="connsiteY1" fmla="*/ 11698 h 12732"/>
              <a:gd name="connsiteX2" fmla="*/ 4703 w 10277"/>
              <a:gd name="connsiteY2" fmla="*/ 0 h 12732"/>
              <a:gd name="connsiteX3" fmla="*/ 6687 w 10277"/>
              <a:gd name="connsiteY3" fmla="*/ 7577 h 12732"/>
              <a:gd name="connsiteX4" fmla="*/ 0 w 10277"/>
              <a:gd name="connsiteY4" fmla="*/ 7577 h 12732"/>
              <a:gd name="connsiteX5" fmla="*/ 0 w 10277"/>
              <a:gd name="connsiteY5" fmla="*/ 12732 h 12732"/>
              <a:gd name="connsiteX0" fmla="*/ 0 w 10347"/>
              <a:gd name="connsiteY0" fmla="*/ 12169 h 12169"/>
              <a:gd name="connsiteX1" fmla="*/ 10347 w 10347"/>
              <a:gd name="connsiteY1" fmla="*/ 11698 h 12169"/>
              <a:gd name="connsiteX2" fmla="*/ 4773 w 10347"/>
              <a:gd name="connsiteY2" fmla="*/ 0 h 12169"/>
              <a:gd name="connsiteX3" fmla="*/ 6757 w 10347"/>
              <a:gd name="connsiteY3" fmla="*/ 7577 h 12169"/>
              <a:gd name="connsiteX4" fmla="*/ 70 w 10347"/>
              <a:gd name="connsiteY4" fmla="*/ 7577 h 12169"/>
              <a:gd name="connsiteX5" fmla="*/ 0 w 10347"/>
              <a:gd name="connsiteY5" fmla="*/ 12169 h 12169"/>
              <a:gd name="connsiteX0" fmla="*/ 0 w 10347"/>
              <a:gd name="connsiteY0" fmla="*/ 12169 h 12169"/>
              <a:gd name="connsiteX1" fmla="*/ 10347 w 10347"/>
              <a:gd name="connsiteY1" fmla="*/ 11698 h 12169"/>
              <a:gd name="connsiteX2" fmla="*/ 4773 w 10347"/>
              <a:gd name="connsiteY2" fmla="*/ 0 h 12169"/>
              <a:gd name="connsiteX3" fmla="*/ 6434 w 10347"/>
              <a:gd name="connsiteY3" fmla="*/ 9374 h 12169"/>
              <a:gd name="connsiteX4" fmla="*/ 70 w 10347"/>
              <a:gd name="connsiteY4" fmla="*/ 7577 h 12169"/>
              <a:gd name="connsiteX5" fmla="*/ 0 w 10347"/>
              <a:gd name="connsiteY5" fmla="*/ 12169 h 12169"/>
              <a:gd name="connsiteX0" fmla="*/ 0 w 10347"/>
              <a:gd name="connsiteY0" fmla="*/ 7481 h 7481"/>
              <a:gd name="connsiteX1" fmla="*/ 10347 w 10347"/>
              <a:gd name="connsiteY1" fmla="*/ 7010 h 7481"/>
              <a:gd name="connsiteX2" fmla="*/ 5191 w 10347"/>
              <a:gd name="connsiteY2" fmla="*/ 0 h 7481"/>
              <a:gd name="connsiteX3" fmla="*/ 6434 w 10347"/>
              <a:gd name="connsiteY3" fmla="*/ 4686 h 7481"/>
              <a:gd name="connsiteX4" fmla="*/ 70 w 10347"/>
              <a:gd name="connsiteY4" fmla="*/ 2889 h 7481"/>
              <a:gd name="connsiteX5" fmla="*/ 0 w 10347"/>
              <a:gd name="connsiteY5" fmla="*/ 7481 h 7481"/>
              <a:gd name="connsiteX0" fmla="*/ 67 w 10067"/>
              <a:gd name="connsiteY0" fmla="*/ 10000 h 10000"/>
              <a:gd name="connsiteX1" fmla="*/ 10067 w 10067"/>
              <a:gd name="connsiteY1" fmla="*/ 9370 h 10000"/>
              <a:gd name="connsiteX2" fmla="*/ 5084 w 10067"/>
              <a:gd name="connsiteY2" fmla="*/ 0 h 10000"/>
              <a:gd name="connsiteX3" fmla="*/ 6285 w 10067"/>
              <a:gd name="connsiteY3" fmla="*/ 6264 h 10000"/>
              <a:gd name="connsiteX4" fmla="*/ 3 w 10067"/>
              <a:gd name="connsiteY4" fmla="*/ 6749 h 10000"/>
              <a:gd name="connsiteX5" fmla="*/ 67 w 10067"/>
              <a:gd name="connsiteY5" fmla="*/ 10000 h 10000"/>
              <a:gd name="connsiteX0" fmla="*/ 67 w 10067"/>
              <a:gd name="connsiteY0" fmla="*/ 9603 h 9603"/>
              <a:gd name="connsiteX1" fmla="*/ 10067 w 10067"/>
              <a:gd name="connsiteY1" fmla="*/ 8973 h 9603"/>
              <a:gd name="connsiteX2" fmla="*/ 4615 w 10067"/>
              <a:gd name="connsiteY2" fmla="*/ 0 h 9603"/>
              <a:gd name="connsiteX3" fmla="*/ 6285 w 10067"/>
              <a:gd name="connsiteY3" fmla="*/ 5867 h 9603"/>
              <a:gd name="connsiteX4" fmla="*/ 3 w 10067"/>
              <a:gd name="connsiteY4" fmla="*/ 6352 h 9603"/>
              <a:gd name="connsiteX5" fmla="*/ 67 w 10067"/>
              <a:gd name="connsiteY5" fmla="*/ 9603 h 9603"/>
              <a:gd name="connsiteX0" fmla="*/ 67 w 10000"/>
              <a:gd name="connsiteY0" fmla="*/ 10000 h 10000"/>
              <a:gd name="connsiteX1" fmla="*/ 10000 w 10000"/>
              <a:gd name="connsiteY1" fmla="*/ 9344 h 10000"/>
              <a:gd name="connsiteX2" fmla="*/ 4584 w 10000"/>
              <a:gd name="connsiteY2" fmla="*/ 0 h 10000"/>
              <a:gd name="connsiteX3" fmla="*/ 5972 w 10000"/>
              <a:gd name="connsiteY3" fmla="*/ 4995 h 10000"/>
              <a:gd name="connsiteX4" fmla="*/ 3 w 10000"/>
              <a:gd name="connsiteY4" fmla="*/ 6615 h 10000"/>
              <a:gd name="connsiteX5" fmla="*/ 67 w 10000"/>
              <a:gd name="connsiteY5" fmla="*/ 10000 h 10000"/>
              <a:gd name="connsiteX0" fmla="*/ 115 w 10048"/>
              <a:gd name="connsiteY0" fmla="*/ 10000 h 10000"/>
              <a:gd name="connsiteX1" fmla="*/ 10048 w 10048"/>
              <a:gd name="connsiteY1" fmla="*/ 9344 h 10000"/>
              <a:gd name="connsiteX2" fmla="*/ 4632 w 10048"/>
              <a:gd name="connsiteY2" fmla="*/ 0 h 10000"/>
              <a:gd name="connsiteX3" fmla="*/ 6020 w 10048"/>
              <a:gd name="connsiteY3" fmla="*/ 4995 h 10000"/>
              <a:gd name="connsiteX4" fmla="*/ 2 w 10048"/>
              <a:gd name="connsiteY4" fmla="*/ 5218 h 10000"/>
              <a:gd name="connsiteX5" fmla="*/ 115 w 10048"/>
              <a:gd name="connsiteY5" fmla="*/ 10000 h 10000"/>
              <a:gd name="connsiteX0" fmla="*/ 115 w 10502"/>
              <a:gd name="connsiteY0" fmla="*/ 10000 h 10000"/>
              <a:gd name="connsiteX1" fmla="*/ 10502 w 10502"/>
              <a:gd name="connsiteY1" fmla="*/ 9471 h 10000"/>
              <a:gd name="connsiteX2" fmla="*/ 4632 w 10502"/>
              <a:gd name="connsiteY2" fmla="*/ 0 h 10000"/>
              <a:gd name="connsiteX3" fmla="*/ 6020 w 10502"/>
              <a:gd name="connsiteY3" fmla="*/ 4995 h 10000"/>
              <a:gd name="connsiteX4" fmla="*/ 2 w 10502"/>
              <a:gd name="connsiteY4" fmla="*/ 5218 h 10000"/>
              <a:gd name="connsiteX5" fmla="*/ 115 w 10502"/>
              <a:gd name="connsiteY5" fmla="*/ 10000 h 10000"/>
              <a:gd name="connsiteX0" fmla="*/ 113 w 10500"/>
              <a:gd name="connsiteY0" fmla="*/ 10000 h 10000"/>
              <a:gd name="connsiteX1" fmla="*/ 10500 w 10500"/>
              <a:gd name="connsiteY1" fmla="*/ 9471 h 10000"/>
              <a:gd name="connsiteX2" fmla="*/ 4630 w 10500"/>
              <a:gd name="connsiteY2" fmla="*/ 0 h 10000"/>
              <a:gd name="connsiteX3" fmla="*/ 6018 w 10500"/>
              <a:gd name="connsiteY3" fmla="*/ 4995 h 10000"/>
              <a:gd name="connsiteX4" fmla="*/ 0 w 10500"/>
              <a:gd name="connsiteY4" fmla="*/ 5218 h 10000"/>
              <a:gd name="connsiteX5" fmla="*/ 113 w 10500"/>
              <a:gd name="connsiteY5" fmla="*/ 10000 h 10000"/>
              <a:gd name="connsiteX0" fmla="*/ 113 w 13202"/>
              <a:gd name="connsiteY0" fmla="*/ 10000 h 10363"/>
              <a:gd name="connsiteX1" fmla="*/ 13202 w 13202"/>
              <a:gd name="connsiteY1" fmla="*/ 10363 h 10363"/>
              <a:gd name="connsiteX2" fmla="*/ 4630 w 13202"/>
              <a:gd name="connsiteY2" fmla="*/ 0 h 10363"/>
              <a:gd name="connsiteX3" fmla="*/ 6018 w 13202"/>
              <a:gd name="connsiteY3" fmla="*/ 4995 h 10363"/>
              <a:gd name="connsiteX4" fmla="*/ 0 w 13202"/>
              <a:gd name="connsiteY4" fmla="*/ 5218 h 10363"/>
              <a:gd name="connsiteX5" fmla="*/ 113 w 13202"/>
              <a:gd name="connsiteY5" fmla="*/ 10000 h 10363"/>
              <a:gd name="connsiteX0" fmla="*/ 192 w 13202"/>
              <a:gd name="connsiteY0" fmla="*/ 11286 h 11286"/>
              <a:gd name="connsiteX1" fmla="*/ 13202 w 13202"/>
              <a:gd name="connsiteY1" fmla="*/ 10363 h 11286"/>
              <a:gd name="connsiteX2" fmla="*/ 4630 w 13202"/>
              <a:gd name="connsiteY2" fmla="*/ 0 h 11286"/>
              <a:gd name="connsiteX3" fmla="*/ 6018 w 13202"/>
              <a:gd name="connsiteY3" fmla="*/ 4995 h 11286"/>
              <a:gd name="connsiteX4" fmla="*/ 0 w 13202"/>
              <a:gd name="connsiteY4" fmla="*/ 5218 h 11286"/>
              <a:gd name="connsiteX5" fmla="*/ 192 w 13202"/>
              <a:gd name="connsiteY5" fmla="*/ 11286 h 11286"/>
              <a:gd name="connsiteX0" fmla="*/ 192 w 13202"/>
              <a:gd name="connsiteY0" fmla="*/ 11286 h 11286"/>
              <a:gd name="connsiteX1" fmla="*/ 13202 w 13202"/>
              <a:gd name="connsiteY1" fmla="*/ 10363 h 11286"/>
              <a:gd name="connsiteX2" fmla="*/ 4630 w 13202"/>
              <a:gd name="connsiteY2" fmla="*/ 0 h 11286"/>
              <a:gd name="connsiteX3" fmla="*/ 5127 w 13202"/>
              <a:gd name="connsiteY3" fmla="*/ 6685 h 11286"/>
              <a:gd name="connsiteX4" fmla="*/ 0 w 13202"/>
              <a:gd name="connsiteY4" fmla="*/ 5218 h 11286"/>
              <a:gd name="connsiteX5" fmla="*/ 192 w 13202"/>
              <a:gd name="connsiteY5" fmla="*/ 11286 h 11286"/>
              <a:gd name="connsiteX0" fmla="*/ 192 w 13202"/>
              <a:gd name="connsiteY0" fmla="*/ 10479 h 10479"/>
              <a:gd name="connsiteX1" fmla="*/ 13202 w 13202"/>
              <a:gd name="connsiteY1" fmla="*/ 9556 h 10479"/>
              <a:gd name="connsiteX2" fmla="*/ 2690 w 13202"/>
              <a:gd name="connsiteY2" fmla="*/ 0 h 10479"/>
              <a:gd name="connsiteX3" fmla="*/ 5127 w 13202"/>
              <a:gd name="connsiteY3" fmla="*/ 5878 h 10479"/>
              <a:gd name="connsiteX4" fmla="*/ 0 w 13202"/>
              <a:gd name="connsiteY4" fmla="*/ 4411 h 10479"/>
              <a:gd name="connsiteX5" fmla="*/ 192 w 13202"/>
              <a:gd name="connsiteY5" fmla="*/ 10479 h 10479"/>
              <a:gd name="connsiteX0" fmla="*/ 9 w 13019"/>
              <a:gd name="connsiteY0" fmla="*/ 10479 h 10479"/>
              <a:gd name="connsiteX1" fmla="*/ 13019 w 13019"/>
              <a:gd name="connsiteY1" fmla="*/ 9556 h 10479"/>
              <a:gd name="connsiteX2" fmla="*/ 2507 w 13019"/>
              <a:gd name="connsiteY2" fmla="*/ 0 h 10479"/>
              <a:gd name="connsiteX3" fmla="*/ 4944 w 13019"/>
              <a:gd name="connsiteY3" fmla="*/ 5878 h 10479"/>
              <a:gd name="connsiteX4" fmla="*/ 33 w 13019"/>
              <a:gd name="connsiteY4" fmla="*/ 6028 h 10479"/>
              <a:gd name="connsiteX5" fmla="*/ 9 w 13019"/>
              <a:gd name="connsiteY5" fmla="*/ 10479 h 10479"/>
              <a:gd name="connsiteX0" fmla="*/ 1163 w 14173"/>
              <a:gd name="connsiteY0" fmla="*/ 10479 h 10912"/>
              <a:gd name="connsiteX1" fmla="*/ 14173 w 14173"/>
              <a:gd name="connsiteY1" fmla="*/ 9556 h 10912"/>
              <a:gd name="connsiteX2" fmla="*/ 3661 w 14173"/>
              <a:gd name="connsiteY2" fmla="*/ 0 h 10912"/>
              <a:gd name="connsiteX3" fmla="*/ 6098 w 14173"/>
              <a:gd name="connsiteY3" fmla="*/ 5878 h 10912"/>
              <a:gd name="connsiteX4" fmla="*/ 1187 w 14173"/>
              <a:gd name="connsiteY4" fmla="*/ 6028 h 10912"/>
              <a:gd name="connsiteX5" fmla="*/ 1163 w 14173"/>
              <a:gd name="connsiteY5" fmla="*/ 10479 h 10912"/>
              <a:gd name="connsiteX0" fmla="*/ 0 w 13010"/>
              <a:gd name="connsiteY0" fmla="*/ 10479 h 10912"/>
              <a:gd name="connsiteX1" fmla="*/ 13010 w 13010"/>
              <a:gd name="connsiteY1" fmla="*/ 9556 h 10912"/>
              <a:gd name="connsiteX2" fmla="*/ 2498 w 13010"/>
              <a:gd name="connsiteY2" fmla="*/ 0 h 10912"/>
              <a:gd name="connsiteX3" fmla="*/ 4935 w 13010"/>
              <a:gd name="connsiteY3" fmla="*/ 5878 h 10912"/>
              <a:gd name="connsiteX4" fmla="*/ 24 w 13010"/>
              <a:gd name="connsiteY4" fmla="*/ 6028 h 10912"/>
              <a:gd name="connsiteX5" fmla="*/ 0 w 13010"/>
              <a:gd name="connsiteY5" fmla="*/ 10479 h 10912"/>
              <a:gd name="connsiteX0" fmla="*/ 0 w 13010"/>
              <a:gd name="connsiteY0" fmla="*/ 10479 h 10479"/>
              <a:gd name="connsiteX1" fmla="*/ 13010 w 13010"/>
              <a:gd name="connsiteY1" fmla="*/ 9556 h 10479"/>
              <a:gd name="connsiteX2" fmla="*/ 2498 w 13010"/>
              <a:gd name="connsiteY2" fmla="*/ 0 h 10479"/>
              <a:gd name="connsiteX3" fmla="*/ 4935 w 13010"/>
              <a:gd name="connsiteY3" fmla="*/ 5878 h 10479"/>
              <a:gd name="connsiteX4" fmla="*/ 24 w 13010"/>
              <a:gd name="connsiteY4" fmla="*/ 6028 h 10479"/>
              <a:gd name="connsiteX5" fmla="*/ 0 w 13010"/>
              <a:gd name="connsiteY5" fmla="*/ 10479 h 1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010" h="10479">
                <a:moveTo>
                  <a:pt x="0" y="10479"/>
                </a:moveTo>
                <a:lnTo>
                  <a:pt x="13010" y="9556"/>
                </a:lnTo>
                <a:lnTo>
                  <a:pt x="2498" y="0"/>
                </a:lnTo>
                <a:cubicBezTo>
                  <a:pt x="2664" y="2228"/>
                  <a:pt x="4769" y="3650"/>
                  <a:pt x="4935" y="5878"/>
                </a:cubicBezTo>
                <a:lnTo>
                  <a:pt x="24" y="6028"/>
                </a:lnTo>
                <a:cubicBezTo>
                  <a:pt x="16" y="7512"/>
                  <a:pt x="8" y="8995"/>
                  <a:pt x="0" y="10479"/>
                </a:cubicBezTo>
                <a:close/>
              </a:path>
            </a:pathLst>
          </a:custGeom>
          <a:solidFill>
            <a:srgbClr val="FFFF00"/>
          </a:solidFill>
          <a:ln w="12700" cap="sq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wrap="none" anchor="ctr"/>
          <a:lstStyle/>
          <a:p>
            <a:pPr eaLnBrk="1" hangingPunct="1"/>
            <a:endParaRPr lang="ru-RU" sz="800" kern="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55" name="Freeform 44"/>
          <p:cNvSpPr>
            <a:spLocks noChangeAspect="1"/>
          </p:cNvSpPr>
          <p:nvPr/>
        </p:nvSpPr>
        <p:spPr bwMode="auto">
          <a:xfrm rot="13614414" flipH="1">
            <a:off x="4781826" y="4553911"/>
            <a:ext cx="702666" cy="180000"/>
          </a:xfrm>
          <a:custGeom>
            <a:avLst/>
            <a:gdLst>
              <a:gd name="T0" fmla="*/ 0 w 1008"/>
              <a:gd name="T1" fmla="*/ 194 h 194"/>
              <a:gd name="T2" fmla="*/ 1008 w 1008"/>
              <a:gd name="T3" fmla="*/ 194 h 194"/>
              <a:gd name="T4" fmla="*/ 672 w 1008"/>
              <a:gd name="T5" fmla="*/ 0 h 194"/>
              <a:gd name="T6" fmla="*/ 674 w 1008"/>
              <a:gd name="T7" fmla="*/ 94 h 194"/>
              <a:gd name="T8" fmla="*/ 0 w 1008"/>
              <a:gd name="T9" fmla="*/ 94 h 194"/>
              <a:gd name="T10" fmla="*/ 0 w 1008"/>
              <a:gd name="T11" fmla="*/ 194 h 194"/>
              <a:gd name="connsiteX0" fmla="*/ 0 w 10000"/>
              <a:gd name="connsiteY0" fmla="*/ 12732 h 12732"/>
              <a:gd name="connsiteX1" fmla="*/ 10000 w 10000"/>
              <a:gd name="connsiteY1" fmla="*/ 12732 h 12732"/>
              <a:gd name="connsiteX2" fmla="*/ 4703 w 10000"/>
              <a:gd name="connsiteY2" fmla="*/ 0 h 12732"/>
              <a:gd name="connsiteX3" fmla="*/ 6687 w 10000"/>
              <a:gd name="connsiteY3" fmla="*/ 7577 h 12732"/>
              <a:gd name="connsiteX4" fmla="*/ 0 w 10000"/>
              <a:gd name="connsiteY4" fmla="*/ 7577 h 12732"/>
              <a:gd name="connsiteX5" fmla="*/ 0 w 10000"/>
              <a:gd name="connsiteY5" fmla="*/ 12732 h 12732"/>
              <a:gd name="connsiteX0" fmla="*/ 0 w 10277"/>
              <a:gd name="connsiteY0" fmla="*/ 12732 h 12732"/>
              <a:gd name="connsiteX1" fmla="*/ 10277 w 10277"/>
              <a:gd name="connsiteY1" fmla="*/ 11698 h 12732"/>
              <a:gd name="connsiteX2" fmla="*/ 4703 w 10277"/>
              <a:gd name="connsiteY2" fmla="*/ 0 h 12732"/>
              <a:gd name="connsiteX3" fmla="*/ 6687 w 10277"/>
              <a:gd name="connsiteY3" fmla="*/ 7577 h 12732"/>
              <a:gd name="connsiteX4" fmla="*/ 0 w 10277"/>
              <a:gd name="connsiteY4" fmla="*/ 7577 h 12732"/>
              <a:gd name="connsiteX5" fmla="*/ 0 w 10277"/>
              <a:gd name="connsiteY5" fmla="*/ 12732 h 12732"/>
              <a:gd name="connsiteX0" fmla="*/ 0 w 10347"/>
              <a:gd name="connsiteY0" fmla="*/ 12169 h 12169"/>
              <a:gd name="connsiteX1" fmla="*/ 10347 w 10347"/>
              <a:gd name="connsiteY1" fmla="*/ 11698 h 12169"/>
              <a:gd name="connsiteX2" fmla="*/ 4773 w 10347"/>
              <a:gd name="connsiteY2" fmla="*/ 0 h 12169"/>
              <a:gd name="connsiteX3" fmla="*/ 6757 w 10347"/>
              <a:gd name="connsiteY3" fmla="*/ 7577 h 12169"/>
              <a:gd name="connsiteX4" fmla="*/ 70 w 10347"/>
              <a:gd name="connsiteY4" fmla="*/ 7577 h 12169"/>
              <a:gd name="connsiteX5" fmla="*/ 0 w 10347"/>
              <a:gd name="connsiteY5" fmla="*/ 12169 h 12169"/>
              <a:gd name="connsiteX0" fmla="*/ 0 w 10347"/>
              <a:gd name="connsiteY0" fmla="*/ 12169 h 12169"/>
              <a:gd name="connsiteX1" fmla="*/ 10347 w 10347"/>
              <a:gd name="connsiteY1" fmla="*/ 11698 h 12169"/>
              <a:gd name="connsiteX2" fmla="*/ 4773 w 10347"/>
              <a:gd name="connsiteY2" fmla="*/ 0 h 12169"/>
              <a:gd name="connsiteX3" fmla="*/ 6434 w 10347"/>
              <a:gd name="connsiteY3" fmla="*/ 9374 h 12169"/>
              <a:gd name="connsiteX4" fmla="*/ 70 w 10347"/>
              <a:gd name="connsiteY4" fmla="*/ 7577 h 12169"/>
              <a:gd name="connsiteX5" fmla="*/ 0 w 10347"/>
              <a:gd name="connsiteY5" fmla="*/ 12169 h 12169"/>
              <a:gd name="connsiteX0" fmla="*/ 0 w 10347"/>
              <a:gd name="connsiteY0" fmla="*/ 7481 h 7481"/>
              <a:gd name="connsiteX1" fmla="*/ 10347 w 10347"/>
              <a:gd name="connsiteY1" fmla="*/ 7010 h 7481"/>
              <a:gd name="connsiteX2" fmla="*/ 5191 w 10347"/>
              <a:gd name="connsiteY2" fmla="*/ 0 h 7481"/>
              <a:gd name="connsiteX3" fmla="*/ 6434 w 10347"/>
              <a:gd name="connsiteY3" fmla="*/ 4686 h 7481"/>
              <a:gd name="connsiteX4" fmla="*/ 70 w 10347"/>
              <a:gd name="connsiteY4" fmla="*/ 2889 h 7481"/>
              <a:gd name="connsiteX5" fmla="*/ 0 w 10347"/>
              <a:gd name="connsiteY5" fmla="*/ 7481 h 7481"/>
              <a:gd name="connsiteX0" fmla="*/ 67 w 10067"/>
              <a:gd name="connsiteY0" fmla="*/ 10000 h 10000"/>
              <a:gd name="connsiteX1" fmla="*/ 10067 w 10067"/>
              <a:gd name="connsiteY1" fmla="*/ 9370 h 10000"/>
              <a:gd name="connsiteX2" fmla="*/ 5084 w 10067"/>
              <a:gd name="connsiteY2" fmla="*/ 0 h 10000"/>
              <a:gd name="connsiteX3" fmla="*/ 6285 w 10067"/>
              <a:gd name="connsiteY3" fmla="*/ 6264 h 10000"/>
              <a:gd name="connsiteX4" fmla="*/ 3 w 10067"/>
              <a:gd name="connsiteY4" fmla="*/ 6749 h 10000"/>
              <a:gd name="connsiteX5" fmla="*/ 67 w 10067"/>
              <a:gd name="connsiteY5" fmla="*/ 10000 h 10000"/>
              <a:gd name="connsiteX0" fmla="*/ 67 w 10067"/>
              <a:gd name="connsiteY0" fmla="*/ 9603 h 9603"/>
              <a:gd name="connsiteX1" fmla="*/ 10067 w 10067"/>
              <a:gd name="connsiteY1" fmla="*/ 8973 h 9603"/>
              <a:gd name="connsiteX2" fmla="*/ 4615 w 10067"/>
              <a:gd name="connsiteY2" fmla="*/ 0 h 9603"/>
              <a:gd name="connsiteX3" fmla="*/ 6285 w 10067"/>
              <a:gd name="connsiteY3" fmla="*/ 5867 h 9603"/>
              <a:gd name="connsiteX4" fmla="*/ 3 w 10067"/>
              <a:gd name="connsiteY4" fmla="*/ 6352 h 9603"/>
              <a:gd name="connsiteX5" fmla="*/ 67 w 10067"/>
              <a:gd name="connsiteY5" fmla="*/ 9603 h 9603"/>
              <a:gd name="connsiteX0" fmla="*/ 67 w 10000"/>
              <a:gd name="connsiteY0" fmla="*/ 10000 h 10000"/>
              <a:gd name="connsiteX1" fmla="*/ 10000 w 10000"/>
              <a:gd name="connsiteY1" fmla="*/ 9344 h 10000"/>
              <a:gd name="connsiteX2" fmla="*/ 4584 w 10000"/>
              <a:gd name="connsiteY2" fmla="*/ 0 h 10000"/>
              <a:gd name="connsiteX3" fmla="*/ 5972 w 10000"/>
              <a:gd name="connsiteY3" fmla="*/ 4995 h 10000"/>
              <a:gd name="connsiteX4" fmla="*/ 3 w 10000"/>
              <a:gd name="connsiteY4" fmla="*/ 6615 h 10000"/>
              <a:gd name="connsiteX5" fmla="*/ 67 w 10000"/>
              <a:gd name="connsiteY5" fmla="*/ 10000 h 10000"/>
              <a:gd name="connsiteX0" fmla="*/ 115 w 10048"/>
              <a:gd name="connsiteY0" fmla="*/ 10000 h 10000"/>
              <a:gd name="connsiteX1" fmla="*/ 10048 w 10048"/>
              <a:gd name="connsiteY1" fmla="*/ 9344 h 10000"/>
              <a:gd name="connsiteX2" fmla="*/ 4632 w 10048"/>
              <a:gd name="connsiteY2" fmla="*/ 0 h 10000"/>
              <a:gd name="connsiteX3" fmla="*/ 6020 w 10048"/>
              <a:gd name="connsiteY3" fmla="*/ 4995 h 10000"/>
              <a:gd name="connsiteX4" fmla="*/ 2 w 10048"/>
              <a:gd name="connsiteY4" fmla="*/ 5218 h 10000"/>
              <a:gd name="connsiteX5" fmla="*/ 115 w 10048"/>
              <a:gd name="connsiteY5" fmla="*/ 10000 h 10000"/>
              <a:gd name="connsiteX0" fmla="*/ 115 w 10502"/>
              <a:gd name="connsiteY0" fmla="*/ 10000 h 10000"/>
              <a:gd name="connsiteX1" fmla="*/ 10502 w 10502"/>
              <a:gd name="connsiteY1" fmla="*/ 9471 h 10000"/>
              <a:gd name="connsiteX2" fmla="*/ 4632 w 10502"/>
              <a:gd name="connsiteY2" fmla="*/ 0 h 10000"/>
              <a:gd name="connsiteX3" fmla="*/ 6020 w 10502"/>
              <a:gd name="connsiteY3" fmla="*/ 4995 h 10000"/>
              <a:gd name="connsiteX4" fmla="*/ 2 w 10502"/>
              <a:gd name="connsiteY4" fmla="*/ 5218 h 10000"/>
              <a:gd name="connsiteX5" fmla="*/ 115 w 10502"/>
              <a:gd name="connsiteY5" fmla="*/ 10000 h 10000"/>
              <a:gd name="connsiteX0" fmla="*/ 113 w 10500"/>
              <a:gd name="connsiteY0" fmla="*/ 10000 h 10000"/>
              <a:gd name="connsiteX1" fmla="*/ 10500 w 10500"/>
              <a:gd name="connsiteY1" fmla="*/ 9471 h 10000"/>
              <a:gd name="connsiteX2" fmla="*/ 4630 w 10500"/>
              <a:gd name="connsiteY2" fmla="*/ 0 h 10000"/>
              <a:gd name="connsiteX3" fmla="*/ 6018 w 10500"/>
              <a:gd name="connsiteY3" fmla="*/ 4995 h 10000"/>
              <a:gd name="connsiteX4" fmla="*/ 0 w 10500"/>
              <a:gd name="connsiteY4" fmla="*/ 5218 h 10000"/>
              <a:gd name="connsiteX5" fmla="*/ 113 w 10500"/>
              <a:gd name="connsiteY5" fmla="*/ 10000 h 10000"/>
              <a:gd name="connsiteX0" fmla="*/ 113 w 13202"/>
              <a:gd name="connsiteY0" fmla="*/ 10000 h 10363"/>
              <a:gd name="connsiteX1" fmla="*/ 13202 w 13202"/>
              <a:gd name="connsiteY1" fmla="*/ 10363 h 10363"/>
              <a:gd name="connsiteX2" fmla="*/ 4630 w 13202"/>
              <a:gd name="connsiteY2" fmla="*/ 0 h 10363"/>
              <a:gd name="connsiteX3" fmla="*/ 6018 w 13202"/>
              <a:gd name="connsiteY3" fmla="*/ 4995 h 10363"/>
              <a:gd name="connsiteX4" fmla="*/ 0 w 13202"/>
              <a:gd name="connsiteY4" fmla="*/ 5218 h 10363"/>
              <a:gd name="connsiteX5" fmla="*/ 113 w 13202"/>
              <a:gd name="connsiteY5" fmla="*/ 10000 h 10363"/>
              <a:gd name="connsiteX0" fmla="*/ 192 w 13202"/>
              <a:gd name="connsiteY0" fmla="*/ 11286 h 11286"/>
              <a:gd name="connsiteX1" fmla="*/ 13202 w 13202"/>
              <a:gd name="connsiteY1" fmla="*/ 10363 h 11286"/>
              <a:gd name="connsiteX2" fmla="*/ 4630 w 13202"/>
              <a:gd name="connsiteY2" fmla="*/ 0 h 11286"/>
              <a:gd name="connsiteX3" fmla="*/ 6018 w 13202"/>
              <a:gd name="connsiteY3" fmla="*/ 4995 h 11286"/>
              <a:gd name="connsiteX4" fmla="*/ 0 w 13202"/>
              <a:gd name="connsiteY4" fmla="*/ 5218 h 11286"/>
              <a:gd name="connsiteX5" fmla="*/ 192 w 13202"/>
              <a:gd name="connsiteY5" fmla="*/ 11286 h 11286"/>
              <a:gd name="connsiteX0" fmla="*/ 192 w 13202"/>
              <a:gd name="connsiteY0" fmla="*/ 11286 h 11286"/>
              <a:gd name="connsiteX1" fmla="*/ 13202 w 13202"/>
              <a:gd name="connsiteY1" fmla="*/ 10363 h 11286"/>
              <a:gd name="connsiteX2" fmla="*/ 4630 w 13202"/>
              <a:gd name="connsiteY2" fmla="*/ 0 h 11286"/>
              <a:gd name="connsiteX3" fmla="*/ 5127 w 13202"/>
              <a:gd name="connsiteY3" fmla="*/ 6685 h 11286"/>
              <a:gd name="connsiteX4" fmla="*/ 0 w 13202"/>
              <a:gd name="connsiteY4" fmla="*/ 5218 h 11286"/>
              <a:gd name="connsiteX5" fmla="*/ 192 w 13202"/>
              <a:gd name="connsiteY5" fmla="*/ 11286 h 11286"/>
              <a:gd name="connsiteX0" fmla="*/ 192 w 13202"/>
              <a:gd name="connsiteY0" fmla="*/ 10479 h 10479"/>
              <a:gd name="connsiteX1" fmla="*/ 13202 w 13202"/>
              <a:gd name="connsiteY1" fmla="*/ 9556 h 10479"/>
              <a:gd name="connsiteX2" fmla="*/ 2690 w 13202"/>
              <a:gd name="connsiteY2" fmla="*/ 0 h 10479"/>
              <a:gd name="connsiteX3" fmla="*/ 5127 w 13202"/>
              <a:gd name="connsiteY3" fmla="*/ 5878 h 10479"/>
              <a:gd name="connsiteX4" fmla="*/ 0 w 13202"/>
              <a:gd name="connsiteY4" fmla="*/ 4411 h 10479"/>
              <a:gd name="connsiteX5" fmla="*/ 192 w 13202"/>
              <a:gd name="connsiteY5" fmla="*/ 10479 h 10479"/>
              <a:gd name="connsiteX0" fmla="*/ 9 w 13019"/>
              <a:gd name="connsiteY0" fmla="*/ 10479 h 10479"/>
              <a:gd name="connsiteX1" fmla="*/ 13019 w 13019"/>
              <a:gd name="connsiteY1" fmla="*/ 9556 h 10479"/>
              <a:gd name="connsiteX2" fmla="*/ 2507 w 13019"/>
              <a:gd name="connsiteY2" fmla="*/ 0 h 10479"/>
              <a:gd name="connsiteX3" fmla="*/ 4944 w 13019"/>
              <a:gd name="connsiteY3" fmla="*/ 5878 h 10479"/>
              <a:gd name="connsiteX4" fmla="*/ 33 w 13019"/>
              <a:gd name="connsiteY4" fmla="*/ 6028 h 10479"/>
              <a:gd name="connsiteX5" fmla="*/ 9 w 13019"/>
              <a:gd name="connsiteY5" fmla="*/ 10479 h 10479"/>
              <a:gd name="connsiteX0" fmla="*/ 1163 w 14173"/>
              <a:gd name="connsiteY0" fmla="*/ 10479 h 10912"/>
              <a:gd name="connsiteX1" fmla="*/ 14173 w 14173"/>
              <a:gd name="connsiteY1" fmla="*/ 9556 h 10912"/>
              <a:gd name="connsiteX2" fmla="*/ 3661 w 14173"/>
              <a:gd name="connsiteY2" fmla="*/ 0 h 10912"/>
              <a:gd name="connsiteX3" fmla="*/ 6098 w 14173"/>
              <a:gd name="connsiteY3" fmla="*/ 5878 h 10912"/>
              <a:gd name="connsiteX4" fmla="*/ 1187 w 14173"/>
              <a:gd name="connsiteY4" fmla="*/ 6028 h 10912"/>
              <a:gd name="connsiteX5" fmla="*/ 1163 w 14173"/>
              <a:gd name="connsiteY5" fmla="*/ 10479 h 10912"/>
              <a:gd name="connsiteX0" fmla="*/ 0 w 13010"/>
              <a:gd name="connsiteY0" fmla="*/ 10479 h 10912"/>
              <a:gd name="connsiteX1" fmla="*/ 13010 w 13010"/>
              <a:gd name="connsiteY1" fmla="*/ 9556 h 10912"/>
              <a:gd name="connsiteX2" fmla="*/ 2498 w 13010"/>
              <a:gd name="connsiteY2" fmla="*/ 0 h 10912"/>
              <a:gd name="connsiteX3" fmla="*/ 4935 w 13010"/>
              <a:gd name="connsiteY3" fmla="*/ 5878 h 10912"/>
              <a:gd name="connsiteX4" fmla="*/ 24 w 13010"/>
              <a:gd name="connsiteY4" fmla="*/ 6028 h 10912"/>
              <a:gd name="connsiteX5" fmla="*/ 0 w 13010"/>
              <a:gd name="connsiteY5" fmla="*/ 10479 h 10912"/>
              <a:gd name="connsiteX0" fmla="*/ 0 w 13010"/>
              <a:gd name="connsiteY0" fmla="*/ 10479 h 10479"/>
              <a:gd name="connsiteX1" fmla="*/ 13010 w 13010"/>
              <a:gd name="connsiteY1" fmla="*/ 9556 h 10479"/>
              <a:gd name="connsiteX2" fmla="*/ 2498 w 13010"/>
              <a:gd name="connsiteY2" fmla="*/ 0 h 10479"/>
              <a:gd name="connsiteX3" fmla="*/ 4935 w 13010"/>
              <a:gd name="connsiteY3" fmla="*/ 5878 h 10479"/>
              <a:gd name="connsiteX4" fmla="*/ 24 w 13010"/>
              <a:gd name="connsiteY4" fmla="*/ 6028 h 10479"/>
              <a:gd name="connsiteX5" fmla="*/ 0 w 13010"/>
              <a:gd name="connsiteY5" fmla="*/ 10479 h 1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010" h="10479">
                <a:moveTo>
                  <a:pt x="0" y="10479"/>
                </a:moveTo>
                <a:lnTo>
                  <a:pt x="13010" y="9556"/>
                </a:lnTo>
                <a:lnTo>
                  <a:pt x="2498" y="0"/>
                </a:lnTo>
                <a:cubicBezTo>
                  <a:pt x="2664" y="2228"/>
                  <a:pt x="4769" y="3650"/>
                  <a:pt x="4935" y="5878"/>
                </a:cubicBezTo>
                <a:lnTo>
                  <a:pt x="24" y="6028"/>
                </a:lnTo>
                <a:cubicBezTo>
                  <a:pt x="16" y="7512"/>
                  <a:pt x="8" y="8995"/>
                  <a:pt x="0" y="10479"/>
                </a:cubicBezTo>
                <a:close/>
              </a:path>
            </a:pathLst>
          </a:custGeom>
          <a:solidFill>
            <a:srgbClr val="FFFF00"/>
          </a:solidFill>
          <a:ln w="12700" cap="sq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wrap="none" anchor="ctr"/>
          <a:lstStyle/>
          <a:p>
            <a:pPr eaLnBrk="1" hangingPunct="1"/>
            <a:endParaRPr lang="ru-RU" sz="800" kern="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965" y="3988485"/>
            <a:ext cx="4073143" cy="13313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6" name="TextBox 30"/>
          <p:cNvSpPr txBox="1">
            <a:spLocks noChangeArrowheads="1"/>
          </p:cNvSpPr>
          <p:nvPr/>
        </p:nvSpPr>
        <p:spPr bwMode="auto">
          <a:xfrm>
            <a:off x="143629" y="5268069"/>
            <a:ext cx="3014381" cy="7571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 lIns="36000" rIns="36000">
            <a:spAutoFit/>
          </a:bodyPr>
          <a:lstStyle>
            <a:defPPr>
              <a:defRPr lang="ru-RU"/>
            </a:defPPr>
            <a:lvl1pPr algn="ctr">
              <a:lnSpc>
                <a:spcPct val="80000"/>
              </a:lnSpc>
              <a:defRPr b="1">
                <a:latin typeface="Arial Narrow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prstClr val="black"/>
                </a:solidFill>
              </a:rPr>
              <a:t>Модель формирования </a:t>
            </a:r>
            <a:r>
              <a:rPr lang="ru-RU" sz="1800" dirty="0" smtClean="0">
                <a:solidFill>
                  <a:prstClr val="black"/>
                </a:solidFill>
              </a:rPr>
              <a:t>структуры "конского хвоста" [</a:t>
            </a:r>
            <a:r>
              <a:rPr lang="en-US" sz="1800" dirty="0">
                <a:solidFill>
                  <a:prstClr val="black"/>
                </a:solidFill>
              </a:rPr>
              <a:t>Twiss</a:t>
            </a:r>
            <a:r>
              <a:rPr lang="ru-RU" sz="1800" dirty="0">
                <a:solidFill>
                  <a:prstClr val="black"/>
                </a:solidFill>
              </a:rPr>
              <a:t>, </a:t>
            </a:r>
            <a:r>
              <a:rPr lang="en-US" sz="1800" dirty="0" err="1">
                <a:solidFill>
                  <a:prstClr val="black"/>
                </a:solidFill>
              </a:rPr>
              <a:t>Moores</a:t>
            </a:r>
            <a:r>
              <a:rPr lang="ru-RU" sz="1800" dirty="0">
                <a:solidFill>
                  <a:prstClr val="black"/>
                </a:solidFill>
              </a:rPr>
              <a:t>, 2000] </a:t>
            </a:r>
          </a:p>
        </p:txBody>
      </p:sp>
    </p:spTree>
    <p:extLst>
      <p:ext uri="{BB962C8B-B14F-4D97-AF65-F5344CB8AC3E}">
        <p14:creationId xmlns:p14="http://schemas.microsoft.com/office/powerpoint/2010/main" val="361037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7" y="116632"/>
            <a:ext cx="5801048" cy="6741368"/>
          </a:xfrm>
          <a:prstGeom prst="rect">
            <a:avLst/>
          </a:prstGeom>
        </p:spPr>
      </p:pic>
      <p:sp>
        <p:nvSpPr>
          <p:cNvPr id="6" name="TextBox 30"/>
          <p:cNvSpPr txBox="1">
            <a:spLocks noChangeArrowheads="1"/>
          </p:cNvSpPr>
          <p:nvPr/>
        </p:nvSpPr>
        <p:spPr bwMode="auto">
          <a:xfrm>
            <a:off x="4283968" y="6237312"/>
            <a:ext cx="2448272" cy="5355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 err="1" smtClean="0">
                <a:solidFill>
                  <a:prstClr val="black"/>
                </a:solidFill>
              </a:rPr>
              <a:t>Госгеолкарта</a:t>
            </a:r>
            <a:r>
              <a:rPr lang="ru-RU" sz="1800" dirty="0" smtClean="0">
                <a:solidFill>
                  <a:prstClr val="black"/>
                </a:solidFill>
              </a:rPr>
              <a:t>-200/2</a:t>
            </a:r>
          </a:p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prstClr val="black"/>
                </a:solidFill>
              </a:rPr>
              <a:t>[Мосейчук и др., </a:t>
            </a:r>
            <a:r>
              <a:rPr lang="ru-RU" sz="1800" dirty="0" err="1" smtClean="0">
                <a:solidFill>
                  <a:prstClr val="black"/>
                </a:solidFill>
              </a:rPr>
              <a:t>2017ф</a:t>
            </a:r>
            <a:r>
              <a:rPr lang="ru-RU" sz="1800" dirty="0" smtClean="0">
                <a:solidFill>
                  <a:prstClr val="black"/>
                </a:solidFill>
              </a:rPr>
              <a:t>]</a:t>
            </a:r>
          </a:p>
        </p:txBody>
      </p:sp>
      <p:sp>
        <p:nvSpPr>
          <p:cNvPr id="4" name="Заголовок 7"/>
          <p:cNvSpPr>
            <a:spLocks noGrp="1"/>
          </p:cNvSpPr>
          <p:nvPr>
            <p:ph type="title"/>
          </p:nvPr>
        </p:nvSpPr>
        <p:spPr>
          <a:xfrm>
            <a:off x="5724128" y="23793"/>
            <a:ext cx="3419872" cy="369332"/>
          </a:xfrm>
        </p:spPr>
        <p:txBody>
          <a:bodyPr wrap="square" anchor="t" anchorCtr="0">
            <a:spAutoFit/>
          </a:bodyPr>
          <a:lstStyle/>
          <a:p>
            <a:pPr algn="r">
              <a:lnSpc>
                <a:spcPct val="75000"/>
              </a:lnSpc>
            </a:pPr>
            <a:r>
              <a:rPr lang="ru-RU" sz="24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Восточное ограничение</a:t>
            </a:r>
          </a:p>
        </p:txBody>
      </p:sp>
      <p:sp>
        <p:nvSpPr>
          <p:cNvPr id="2" name="Полилиния 1"/>
          <p:cNvSpPr/>
          <p:nvPr/>
        </p:nvSpPr>
        <p:spPr>
          <a:xfrm>
            <a:off x="669303" y="2187019"/>
            <a:ext cx="5052767" cy="4440024"/>
          </a:xfrm>
          <a:custGeom>
            <a:avLst/>
            <a:gdLst>
              <a:gd name="connsiteX0" fmla="*/ 0 w 5250730"/>
              <a:gd name="connsiteY0" fmla="*/ 4411744 h 4411744"/>
              <a:gd name="connsiteX1" fmla="*/ 490194 w 5250730"/>
              <a:gd name="connsiteY1" fmla="*/ 3883843 h 4411744"/>
              <a:gd name="connsiteX2" fmla="*/ 1131217 w 5250730"/>
              <a:gd name="connsiteY2" fmla="*/ 3469063 h 4411744"/>
              <a:gd name="connsiteX3" fmla="*/ 2064470 w 5250730"/>
              <a:gd name="connsiteY3" fmla="*/ 2762053 h 4411744"/>
              <a:gd name="connsiteX4" fmla="*/ 2639505 w 5250730"/>
              <a:gd name="connsiteY4" fmla="*/ 2337847 h 4411744"/>
              <a:gd name="connsiteX5" fmla="*/ 3591613 w 5250730"/>
              <a:gd name="connsiteY5" fmla="*/ 1725105 h 4411744"/>
              <a:gd name="connsiteX6" fmla="*/ 4392891 w 5250730"/>
              <a:gd name="connsiteY6" fmla="*/ 923826 h 4411744"/>
              <a:gd name="connsiteX7" fmla="*/ 5071621 w 5250730"/>
              <a:gd name="connsiteY7" fmla="*/ 254523 h 4411744"/>
              <a:gd name="connsiteX8" fmla="*/ 5250730 w 5250730"/>
              <a:gd name="connsiteY8" fmla="*/ 0 h 4411744"/>
              <a:gd name="connsiteX0" fmla="*/ 0 w 5250730"/>
              <a:gd name="connsiteY0" fmla="*/ 4411744 h 4411744"/>
              <a:gd name="connsiteX1" fmla="*/ 556181 w 5250730"/>
              <a:gd name="connsiteY1" fmla="*/ 3949831 h 4411744"/>
              <a:gd name="connsiteX2" fmla="*/ 1131217 w 5250730"/>
              <a:gd name="connsiteY2" fmla="*/ 3469063 h 4411744"/>
              <a:gd name="connsiteX3" fmla="*/ 2064470 w 5250730"/>
              <a:gd name="connsiteY3" fmla="*/ 2762053 h 4411744"/>
              <a:gd name="connsiteX4" fmla="*/ 2639505 w 5250730"/>
              <a:gd name="connsiteY4" fmla="*/ 2337847 h 4411744"/>
              <a:gd name="connsiteX5" fmla="*/ 3591613 w 5250730"/>
              <a:gd name="connsiteY5" fmla="*/ 1725105 h 4411744"/>
              <a:gd name="connsiteX6" fmla="*/ 4392891 w 5250730"/>
              <a:gd name="connsiteY6" fmla="*/ 923826 h 4411744"/>
              <a:gd name="connsiteX7" fmla="*/ 5071621 w 5250730"/>
              <a:gd name="connsiteY7" fmla="*/ 254523 h 4411744"/>
              <a:gd name="connsiteX8" fmla="*/ 5250730 w 5250730"/>
              <a:gd name="connsiteY8" fmla="*/ 0 h 4411744"/>
              <a:gd name="connsiteX0" fmla="*/ 0 w 5052767"/>
              <a:gd name="connsiteY0" fmla="*/ 4440024 h 4440024"/>
              <a:gd name="connsiteX1" fmla="*/ 358218 w 5052767"/>
              <a:gd name="connsiteY1" fmla="*/ 3949831 h 4440024"/>
              <a:gd name="connsiteX2" fmla="*/ 933254 w 5052767"/>
              <a:gd name="connsiteY2" fmla="*/ 3469063 h 4440024"/>
              <a:gd name="connsiteX3" fmla="*/ 1866507 w 5052767"/>
              <a:gd name="connsiteY3" fmla="*/ 2762053 h 4440024"/>
              <a:gd name="connsiteX4" fmla="*/ 2441542 w 5052767"/>
              <a:gd name="connsiteY4" fmla="*/ 2337847 h 4440024"/>
              <a:gd name="connsiteX5" fmla="*/ 3393650 w 5052767"/>
              <a:gd name="connsiteY5" fmla="*/ 1725105 h 4440024"/>
              <a:gd name="connsiteX6" fmla="*/ 4194928 w 5052767"/>
              <a:gd name="connsiteY6" fmla="*/ 923826 h 4440024"/>
              <a:gd name="connsiteX7" fmla="*/ 4873658 w 5052767"/>
              <a:gd name="connsiteY7" fmla="*/ 254523 h 4440024"/>
              <a:gd name="connsiteX8" fmla="*/ 5052767 w 5052767"/>
              <a:gd name="connsiteY8" fmla="*/ 0 h 4440024"/>
              <a:gd name="connsiteX0" fmla="*/ 0 w 5052767"/>
              <a:gd name="connsiteY0" fmla="*/ 4440024 h 4440024"/>
              <a:gd name="connsiteX1" fmla="*/ 490193 w 5052767"/>
              <a:gd name="connsiteY1" fmla="*/ 3874417 h 4440024"/>
              <a:gd name="connsiteX2" fmla="*/ 933254 w 5052767"/>
              <a:gd name="connsiteY2" fmla="*/ 3469063 h 4440024"/>
              <a:gd name="connsiteX3" fmla="*/ 1866507 w 5052767"/>
              <a:gd name="connsiteY3" fmla="*/ 2762053 h 4440024"/>
              <a:gd name="connsiteX4" fmla="*/ 2441542 w 5052767"/>
              <a:gd name="connsiteY4" fmla="*/ 2337847 h 4440024"/>
              <a:gd name="connsiteX5" fmla="*/ 3393650 w 5052767"/>
              <a:gd name="connsiteY5" fmla="*/ 1725105 h 4440024"/>
              <a:gd name="connsiteX6" fmla="*/ 4194928 w 5052767"/>
              <a:gd name="connsiteY6" fmla="*/ 923826 h 4440024"/>
              <a:gd name="connsiteX7" fmla="*/ 4873658 w 5052767"/>
              <a:gd name="connsiteY7" fmla="*/ 254523 h 4440024"/>
              <a:gd name="connsiteX8" fmla="*/ 5052767 w 5052767"/>
              <a:gd name="connsiteY8" fmla="*/ 0 h 4440024"/>
              <a:gd name="connsiteX0" fmla="*/ 0 w 5052767"/>
              <a:gd name="connsiteY0" fmla="*/ 4440024 h 4440024"/>
              <a:gd name="connsiteX1" fmla="*/ 490193 w 5052767"/>
              <a:gd name="connsiteY1" fmla="*/ 3874417 h 4440024"/>
              <a:gd name="connsiteX2" fmla="*/ 980388 w 5052767"/>
              <a:gd name="connsiteY2" fmla="*/ 3469063 h 4440024"/>
              <a:gd name="connsiteX3" fmla="*/ 1866507 w 5052767"/>
              <a:gd name="connsiteY3" fmla="*/ 2762053 h 4440024"/>
              <a:gd name="connsiteX4" fmla="*/ 2441542 w 5052767"/>
              <a:gd name="connsiteY4" fmla="*/ 2337847 h 4440024"/>
              <a:gd name="connsiteX5" fmla="*/ 3393650 w 5052767"/>
              <a:gd name="connsiteY5" fmla="*/ 1725105 h 4440024"/>
              <a:gd name="connsiteX6" fmla="*/ 4194928 w 5052767"/>
              <a:gd name="connsiteY6" fmla="*/ 923826 h 4440024"/>
              <a:gd name="connsiteX7" fmla="*/ 4873658 w 5052767"/>
              <a:gd name="connsiteY7" fmla="*/ 254523 h 4440024"/>
              <a:gd name="connsiteX8" fmla="*/ 5052767 w 5052767"/>
              <a:gd name="connsiteY8" fmla="*/ 0 h 4440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52767" h="4440024">
                <a:moveTo>
                  <a:pt x="0" y="4440024"/>
                </a:moveTo>
                <a:cubicBezTo>
                  <a:pt x="150829" y="4254630"/>
                  <a:pt x="326795" y="4036244"/>
                  <a:pt x="490193" y="3874417"/>
                </a:cubicBezTo>
                <a:cubicBezTo>
                  <a:pt x="653591" y="3712590"/>
                  <a:pt x="751003" y="3654457"/>
                  <a:pt x="980388" y="3469063"/>
                </a:cubicBezTo>
                <a:cubicBezTo>
                  <a:pt x="1209773" y="3283669"/>
                  <a:pt x="1622981" y="2950589"/>
                  <a:pt x="1866507" y="2762053"/>
                </a:cubicBezTo>
                <a:cubicBezTo>
                  <a:pt x="2110033" y="2573517"/>
                  <a:pt x="2187018" y="2510672"/>
                  <a:pt x="2441542" y="2337847"/>
                </a:cubicBezTo>
                <a:cubicBezTo>
                  <a:pt x="2696066" y="2165022"/>
                  <a:pt x="3101419" y="1960775"/>
                  <a:pt x="3393650" y="1725105"/>
                </a:cubicBezTo>
                <a:cubicBezTo>
                  <a:pt x="3685881" y="1489435"/>
                  <a:pt x="4194928" y="923826"/>
                  <a:pt x="4194928" y="923826"/>
                </a:cubicBezTo>
                <a:cubicBezTo>
                  <a:pt x="4441596" y="678729"/>
                  <a:pt x="4730685" y="408494"/>
                  <a:pt x="4873658" y="254523"/>
                </a:cubicBezTo>
                <a:cubicBezTo>
                  <a:pt x="5016631" y="100552"/>
                  <a:pt x="5034699" y="50276"/>
                  <a:pt x="5052767" y="0"/>
                </a:cubicBezTo>
              </a:path>
            </a:pathLst>
          </a:custGeom>
          <a:noFill/>
          <a:ln w="762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800" b="0">
              <a:solidFill>
                <a:prstClr val="white"/>
              </a:solidFill>
            </a:endParaRPr>
          </a:p>
        </p:txBody>
      </p:sp>
      <p:sp>
        <p:nvSpPr>
          <p:cNvPr id="9" name="Text Box 27"/>
          <p:cNvSpPr txBox="1">
            <a:spLocks noChangeArrowheads="1"/>
          </p:cNvSpPr>
          <p:nvPr/>
        </p:nvSpPr>
        <p:spPr bwMode="auto">
          <a:xfrm rot="19335150">
            <a:off x="586418" y="4665840"/>
            <a:ext cx="320497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>
            <a:defPPr>
              <a:defRPr lang="ru-RU"/>
            </a:defPPr>
            <a:lvl1pPr>
              <a:defRPr sz="1400">
                <a:latin typeface="Impact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000" b="0" dirty="0" err="1" smtClean="0">
                <a:ln>
                  <a:solidFill>
                    <a:prstClr val="white"/>
                  </a:solidFill>
                </a:ln>
                <a:solidFill>
                  <a:sysClr val="windowText" lastClr="000000"/>
                </a:solidFill>
              </a:rPr>
              <a:t>Катавско-Юрюзанская</a:t>
            </a:r>
            <a:r>
              <a:rPr lang="ru-RU" sz="2000" b="0" dirty="0" smtClean="0">
                <a:ln>
                  <a:solidFill>
                    <a:prstClr val="white"/>
                  </a:solidFill>
                </a:ln>
                <a:solidFill>
                  <a:sysClr val="windowText" lastClr="000000"/>
                </a:solidFill>
              </a:rPr>
              <a:t> зона</a:t>
            </a:r>
            <a:endParaRPr lang="ru-RU" sz="2000" b="0" dirty="0">
              <a:ln>
                <a:solidFill>
                  <a:prstClr val="white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3" name="Freeform 44"/>
          <p:cNvSpPr>
            <a:spLocks noChangeAspect="1"/>
          </p:cNvSpPr>
          <p:nvPr/>
        </p:nvSpPr>
        <p:spPr bwMode="auto">
          <a:xfrm rot="8353300">
            <a:off x="1082127" y="6034859"/>
            <a:ext cx="702666" cy="180000"/>
          </a:xfrm>
          <a:custGeom>
            <a:avLst/>
            <a:gdLst>
              <a:gd name="T0" fmla="*/ 0 w 1008"/>
              <a:gd name="T1" fmla="*/ 194 h 194"/>
              <a:gd name="T2" fmla="*/ 1008 w 1008"/>
              <a:gd name="T3" fmla="*/ 194 h 194"/>
              <a:gd name="T4" fmla="*/ 672 w 1008"/>
              <a:gd name="T5" fmla="*/ 0 h 194"/>
              <a:gd name="T6" fmla="*/ 674 w 1008"/>
              <a:gd name="T7" fmla="*/ 94 h 194"/>
              <a:gd name="T8" fmla="*/ 0 w 1008"/>
              <a:gd name="T9" fmla="*/ 94 h 194"/>
              <a:gd name="T10" fmla="*/ 0 w 1008"/>
              <a:gd name="T11" fmla="*/ 194 h 194"/>
              <a:gd name="connsiteX0" fmla="*/ 0 w 10000"/>
              <a:gd name="connsiteY0" fmla="*/ 12732 h 12732"/>
              <a:gd name="connsiteX1" fmla="*/ 10000 w 10000"/>
              <a:gd name="connsiteY1" fmla="*/ 12732 h 12732"/>
              <a:gd name="connsiteX2" fmla="*/ 4703 w 10000"/>
              <a:gd name="connsiteY2" fmla="*/ 0 h 12732"/>
              <a:gd name="connsiteX3" fmla="*/ 6687 w 10000"/>
              <a:gd name="connsiteY3" fmla="*/ 7577 h 12732"/>
              <a:gd name="connsiteX4" fmla="*/ 0 w 10000"/>
              <a:gd name="connsiteY4" fmla="*/ 7577 h 12732"/>
              <a:gd name="connsiteX5" fmla="*/ 0 w 10000"/>
              <a:gd name="connsiteY5" fmla="*/ 12732 h 12732"/>
              <a:gd name="connsiteX0" fmla="*/ 0 w 10277"/>
              <a:gd name="connsiteY0" fmla="*/ 12732 h 12732"/>
              <a:gd name="connsiteX1" fmla="*/ 10277 w 10277"/>
              <a:gd name="connsiteY1" fmla="*/ 11698 h 12732"/>
              <a:gd name="connsiteX2" fmla="*/ 4703 w 10277"/>
              <a:gd name="connsiteY2" fmla="*/ 0 h 12732"/>
              <a:gd name="connsiteX3" fmla="*/ 6687 w 10277"/>
              <a:gd name="connsiteY3" fmla="*/ 7577 h 12732"/>
              <a:gd name="connsiteX4" fmla="*/ 0 w 10277"/>
              <a:gd name="connsiteY4" fmla="*/ 7577 h 12732"/>
              <a:gd name="connsiteX5" fmla="*/ 0 w 10277"/>
              <a:gd name="connsiteY5" fmla="*/ 12732 h 12732"/>
              <a:gd name="connsiteX0" fmla="*/ 0 w 10347"/>
              <a:gd name="connsiteY0" fmla="*/ 12169 h 12169"/>
              <a:gd name="connsiteX1" fmla="*/ 10347 w 10347"/>
              <a:gd name="connsiteY1" fmla="*/ 11698 h 12169"/>
              <a:gd name="connsiteX2" fmla="*/ 4773 w 10347"/>
              <a:gd name="connsiteY2" fmla="*/ 0 h 12169"/>
              <a:gd name="connsiteX3" fmla="*/ 6757 w 10347"/>
              <a:gd name="connsiteY3" fmla="*/ 7577 h 12169"/>
              <a:gd name="connsiteX4" fmla="*/ 70 w 10347"/>
              <a:gd name="connsiteY4" fmla="*/ 7577 h 12169"/>
              <a:gd name="connsiteX5" fmla="*/ 0 w 10347"/>
              <a:gd name="connsiteY5" fmla="*/ 12169 h 12169"/>
              <a:gd name="connsiteX0" fmla="*/ 0 w 10347"/>
              <a:gd name="connsiteY0" fmla="*/ 12169 h 12169"/>
              <a:gd name="connsiteX1" fmla="*/ 10347 w 10347"/>
              <a:gd name="connsiteY1" fmla="*/ 11698 h 12169"/>
              <a:gd name="connsiteX2" fmla="*/ 4773 w 10347"/>
              <a:gd name="connsiteY2" fmla="*/ 0 h 12169"/>
              <a:gd name="connsiteX3" fmla="*/ 6434 w 10347"/>
              <a:gd name="connsiteY3" fmla="*/ 9374 h 12169"/>
              <a:gd name="connsiteX4" fmla="*/ 70 w 10347"/>
              <a:gd name="connsiteY4" fmla="*/ 7577 h 12169"/>
              <a:gd name="connsiteX5" fmla="*/ 0 w 10347"/>
              <a:gd name="connsiteY5" fmla="*/ 12169 h 12169"/>
              <a:gd name="connsiteX0" fmla="*/ 0 w 10347"/>
              <a:gd name="connsiteY0" fmla="*/ 7481 h 7481"/>
              <a:gd name="connsiteX1" fmla="*/ 10347 w 10347"/>
              <a:gd name="connsiteY1" fmla="*/ 7010 h 7481"/>
              <a:gd name="connsiteX2" fmla="*/ 5191 w 10347"/>
              <a:gd name="connsiteY2" fmla="*/ 0 h 7481"/>
              <a:gd name="connsiteX3" fmla="*/ 6434 w 10347"/>
              <a:gd name="connsiteY3" fmla="*/ 4686 h 7481"/>
              <a:gd name="connsiteX4" fmla="*/ 70 w 10347"/>
              <a:gd name="connsiteY4" fmla="*/ 2889 h 7481"/>
              <a:gd name="connsiteX5" fmla="*/ 0 w 10347"/>
              <a:gd name="connsiteY5" fmla="*/ 7481 h 7481"/>
              <a:gd name="connsiteX0" fmla="*/ 67 w 10067"/>
              <a:gd name="connsiteY0" fmla="*/ 10000 h 10000"/>
              <a:gd name="connsiteX1" fmla="*/ 10067 w 10067"/>
              <a:gd name="connsiteY1" fmla="*/ 9370 h 10000"/>
              <a:gd name="connsiteX2" fmla="*/ 5084 w 10067"/>
              <a:gd name="connsiteY2" fmla="*/ 0 h 10000"/>
              <a:gd name="connsiteX3" fmla="*/ 6285 w 10067"/>
              <a:gd name="connsiteY3" fmla="*/ 6264 h 10000"/>
              <a:gd name="connsiteX4" fmla="*/ 3 w 10067"/>
              <a:gd name="connsiteY4" fmla="*/ 6749 h 10000"/>
              <a:gd name="connsiteX5" fmla="*/ 67 w 10067"/>
              <a:gd name="connsiteY5" fmla="*/ 10000 h 10000"/>
              <a:gd name="connsiteX0" fmla="*/ 67 w 10067"/>
              <a:gd name="connsiteY0" fmla="*/ 9603 h 9603"/>
              <a:gd name="connsiteX1" fmla="*/ 10067 w 10067"/>
              <a:gd name="connsiteY1" fmla="*/ 8973 h 9603"/>
              <a:gd name="connsiteX2" fmla="*/ 4615 w 10067"/>
              <a:gd name="connsiteY2" fmla="*/ 0 h 9603"/>
              <a:gd name="connsiteX3" fmla="*/ 6285 w 10067"/>
              <a:gd name="connsiteY3" fmla="*/ 5867 h 9603"/>
              <a:gd name="connsiteX4" fmla="*/ 3 w 10067"/>
              <a:gd name="connsiteY4" fmla="*/ 6352 h 9603"/>
              <a:gd name="connsiteX5" fmla="*/ 67 w 10067"/>
              <a:gd name="connsiteY5" fmla="*/ 9603 h 9603"/>
              <a:gd name="connsiteX0" fmla="*/ 67 w 10000"/>
              <a:gd name="connsiteY0" fmla="*/ 10000 h 10000"/>
              <a:gd name="connsiteX1" fmla="*/ 10000 w 10000"/>
              <a:gd name="connsiteY1" fmla="*/ 9344 h 10000"/>
              <a:gd name="connsiteX2" fmla="*/ 4584 w 10000"/>
              <a:gd name="connsiteY2" fmla="*/ 0 h 10000"/>
              <a:gd name="connsiteX3" fmla="*/ 5972 w 10000"/>
              <a:gd name="connsiteY3" fmla="*/ 4995 h 10000"/>
              <a:gd name="connsiteX4" fmla="*/ 3 w 10000"/>
              <a:gd name="connsiteY4" fmla="*/ 6615 h 10000"/>
              <a:gd name="connsiteX5" fmla="*/ 67 w 10000"/>
              <a:gd name="connsiteY5" fmla="*/ 10000 h 10000"/>
              <a:gd name="connsiteX0" fmla="*/ 115 w 10048"/>
              <a:gd name="connsiteY0" fmla="*/ 10000 h 10000"/>
              <a:gd name="connsiteX1" fmla="*/ 10048 w 10048"/>
              <a:gd name="connsiteY1" fmla="*/ 9344 h 10000"/>
              <a:gd name="connsiteX2" fmla="*/ 4632 w 10048"/>
              <a:gd name="connsiteY2" fmla="*/ 0 h 10000"/>
              <a:gd name="connsiteX3" fmla="*/ 6020 w 10048"/>
              <a:gd name="connsiteY3" fmla="*/ 4995 h 10000"/>
              <a:gd name="connsiteX4" fmla="*/ 2 w 10048"/>
              <a:gd name="connsiteY4" fmla="*/ 5218 h 10000"/>
              <a:gd name="connsiteX5" fmla="*/ 115 w 10048"/>
              <a:gd name="connsiteY5" fmla="*/ 10000 h 10000"/>
              <a:gd name="connsiteX0" fmla="*/ 115 w 10502"/>
              <a:gd name="connsiteY0" fmla="*/ 10000 h 10000"/>
              <a:gd name="connsiteX1" fmla="*/ 10502 w 10502"/>
              <a:gd name="connsiteY1" fmla="*/ 9471 h 10000"/>
              <a:gd name="connsiteX2" fmla="*/ 4632 w 10502"/>
              <a:gd name="connsiteY2" fmla="*/ 0 h 10000"/>
              <a:gd name="connsiteX3" fmla="*/ 6020 w 10502"/>
              <a:gd name="connsiteY3" fmla="*/ 4995 h 10000"/>
              <a:gd name="connsiteX4" fmla="*/ 2 w 10502"/>
              <a:gd name="connsiteY4" fmla="*/ 5218 h 10000"/>
              <a:gd name="connsiteX5" fmla="*/ 115 w 10502"/>
              <a:gd name="connsiteY5" fmla="*/ 10000 h 10000"/>
              <a:gd name="connsiteX0" fmla="*/ 113 w 10500"/>
              <a:gd name="connsiteY0" fmla="*/ 10000 h 10000"/>
              <a:gd name="connsiteX1" fmla="*/ 10500 w 10500"/>
              <a:gd name="connsiteY1" fmla="*/ 9471 h 10000"/>
              <a:gd name="connsiteX2" fmla="*/ 4630 w 10500"/>
              <a:gd name="connsiteY2" fmla="*/ 0 h 10000"/>
              <a:gd name="connsiteX3" fmla="*/ 6018 w 10500"/>
              <a:gd name="connsiteY3" fmla="*/ 4995 h 10000"/>
              <a:gd name="connsiteX4" fmla="*/ 0 w 10500"/>
              <a:gd name="connsiteY4" fmla="*/ 5218 h 10000"/>
              <a:gd name="connsiteX5" fmla="*/ 113 w 10500"/>
              <a:gd name="connsiteY5" fmla="*/ 10000 h 10000"/>
              <a:gd name="connsiteX0" fmla="*/ 113 w 13202"/>
              <a:gd name="connsiteY0" fmla="*/ 10000 h 10363"/>
              <a:gd name="connsiteX1" fmla="*/ 13202 w 13202"/>
              <a:gd name="connsiteY1" fmla="*/ 10363 h 10363"/>
              <a:gd name="connsiteX2" fmla="*/ 4630 w 13202"/>
              <a:gd name="connsiteY2" fmla="*/ 0 h 10363"/>
              <a:gd name="connsiteX3" fmla="*/ 6018 w 13202"/>
              <a:gd name="connsiteY3" fmla="*/ 4995 h 10363"/>
              <a:gd name="connsiteX4" fmla="*/ 0 w 13202"/>
              <a:gd name="connsiteY4" fmla="*/ 5218 h 10363"/>
              <a:gd name="connsiteX5" fmla="*/ 113 w 13202"/>
              <a:gd name="connsiteY5" fmla="*/ 10000 h 10363"/>
              <a:gd name="connsiteX0" fmla="*/ 192 w 13202"/>
              <a:gd name="connsiteY0" fmla="*/ 11286 h 11286"/>
              <a:gd name="connsiteX1" fmla="*/ 13202 w 13202"/>
              <a:gd name="connsiteY1" fmla="*/ 10363 h 11286"/>
              <a:gd name="connsiteX2" fmla="*/ 4630 w 13202"/>
              <a:gd name="connsiteY2" fmla="*/ 0 h 11286"/>
              <a:gd name="connsiteX3" fmla="*/ 6018 w 13202"/>
              <a:gd name="connsiteY3" fmla="*/ 4995 h 11286"/>
              <a:gd name="connsiteX4" fmla="*/ 0 w 13202"/>
              <a:gd name="connsiteY4" fmla="*/ 5218 h 11286"/>
              <a:gd name="connsiteX5" fmla="*/ 192 w 13202"/>
              <a:gd name="connsiteY5" fmla="*/ 11286 h 11286"/>
              <a:gd name="connsiteX0" fmla="*/ 192 w 13202"/>
              <a:gd name="connsiteY0" fmla="*/ 11286 h 11286"/>
              <a:gd name="connsiteX1" fmla="*/ 13202 w 13202"/>
              <a:gd name="connsiteY1" fmla="*/ 10363 h 11286"/>
              <a:gd name="connsiteX2" fmla="*/ 4630 w 13202"/>
              <a:gd name="connsiteY2" fmla="*/ 0 h 11286"/>
              <a:gd name="connsiteX3" fmla="*/ 5127 w 13202"/>
              <a:gd name="connsiteY3" fmla="*/ 6685 h 11286"/>
              <a:gd name="connsiteX4" fmla="*/ 0 w 13202"/>
              <a:gd name="connsiteY4" fmla="*/ 5218 h 11286"/>
              <a:gd name="connsiteX5" fmla="*/ 192 w 13202"/>
              <a:gd name="connsiteY5" fmla="*/ 11286 h 11286"/>
              <a:gd name="connsiteX0" fmla="*/ 192 w 13202"/>
              <a:gd name="connsiteY0" fmla="*/ 10479 h 10479"/>
              <a:gd name="connsiteX1" fmla="*/ 13202 w 13202"/>
              <a:gd name="connsiteY1" fmla="*/ 9556 h 10479"/>
              <a:gd name="connsiteX2" fmla="*/ 2690 w 13202"/>
              <a:gd name="connsiteY2" fmla="*/ 0 h 10479"/>
              <a:gd name="connsiteX3" fmla="*/ 5127 w 13202"/>
              <a:gd name="connsiteY3" fmla="*/ 5878 h 10479"/>
              <a:gd name="connsiteX4" fmla="*/ 0 w 13202"/>
              <a:gd name="connsiteY4" fmla="*/ 4411 h 10479"/>
              <a:gd name="connsiteX5" fmla="*/ 192 w 13202"/>
              <a:gd name="connsiteY5" fmla="*/ 10479 h 10479"/>
              <a:gd name="connsiteX0" fmla="*/ 9 w 13019"/>
              <a:gd name="connsiteY0" fmla="*/ 10479 h 10479"/>
              <a:gd name="connsiteX1" fmla="*/ 13019 w 13019"/>
              <a:gd name="connsiteY1" fmla="*/ 9556 h 10479"/>
              <a:gd name="connsiteX2" fmla="*/ 2507 w 13019"/>
              <a:gd name="connsiteY2" fmla="*/ 0 h 10479"/>
              <a:gd name="connsiteX3" fmla="*/ 4944 w 13019"/>
              <a:gd name="connsiteY3" fmla="*/ 5878 h 10479"/>
              <a:gd name="connsiteX4" fmla="*/ 33 w 13019"/>
              <a:gd name="connsiteY4" fmla="*/ 6028 h 10479"/>
              <a:gd name="connsiteX5" fmla="*/ 9 w 13019"/>
              <a:gd name="connsiteY5" fmla="*/ 10479 h 10479"/>
              <a:gd name="connsiteX0" fmla="*/ 1163 w 14173"/>
              <a:gd name="connsiteY0" fmla="*/ 10479 h 10912"/>
              <a:gd name="connsiteX1" fmla="*/ 14173 w 14173"/>
              <a:gd name="connsiteY1" fmla="*/ 9556 h 10912"/>
              <a:gd name="connsiteX2" fmla="*/ 3661 w 14173"/>
              <a:gd name="connsiteY2" fmla="*/ 0 h 10912"/>
              <a:gd name="connsiteX3" fmla="*/ 6098 w 14173"/>
              <a:gd name="connsiteY3" fmla="*/ 5878 h 10912"/>
              <a:gd name="connsiteX4" fmla="*/ 1187 w 14173"/>
              <a:gd name="connsiteY4" fmla="*/ 6028 h 10912"/>
              <a:gd name="connsiteX5" fmla="*/ 1163 w 14173"/>
              <a:gd name="connsiteY5" fmla="*/ 10479 h 10912"/>
              <a:gd name="connsiteX0" fmla="*/ 0 w 13010"/>
              <a:gd name="connsiteY0" fmla="*/ 10479 h 10912"/>
              <a:gd name="connsiteX1" fmla="*/ 13010 w 13010"/>
              <a:gd name="connsiteY1" fmla="*/ 9556 h 10912"/>
              <a:gd name="connsiteX2" fmla="*/ 2498 w 13010"/>
              <a:gd name="connsiteY2" fmla="*/ 0 h 10912"/>
              <a:gd name="connsiteX3" fmla="*/ 4935 w 13010"/>
              <a:gd name="connsiteY3" fmla="*/ 5878 h 10912"/>
              <a:gd name="connsiteX4" fmla="*/ 24 w 13010"/>
              <a:gd name="connsiteY4" fmla="*/ 6028 h 10912"/>
              <a:gd name="connsiteX5" fmla="*/ 0 w 13010"/>
              <a:gd name="connsiteY5" fmla="*/ 10479 h 10912"/>
              <a:gd name="connsiteX0" fmla="*/ 0 w 13010"/>
              <a:gd name="connsiteY0" fmla="*/ 10479 h 10479"/>
              <a:gd name="connsiteX1" fmla="*/ 13010 w 13010"/>
              <a:gd name="connsiteY1" fmla="*/ 9556 h 10479"/>
              <a:gd name="connsiteX2" fmla="*/ 2498 w 13010"/>
              <a:gd name="connsiteY2" fmla="*/ 0 h 10479"/>
              <a:gd name="connsiteX3" fmla="*/ 4935 w 13010"/>
              <a:gd name="connsiteY3" fmla="*/ 5878 h 10479"/>
              <a:gd name="connsiteX4" fmla="*/ 24 w 13010"/>
              <a:gd name="connsiteY4" fmla="*/ 6028 h 10479"/>
              <a:gd name="connsiteX5" fmla="*/ 0 w 13010"/>
              <a:gd name="connsiteY5" fmla="*/ 10479 h 1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010" h="10479">
                <a:moveTo>
                  <a:pt x="0" y="10479"/>
                </a:moveTo>
                <a:lnTo>
                  <a:pt x="13010" y="9556"/>
                </a:lnTo>
                <a:lnTo>
                  <a:pt x="2498" y="0"/>
                </a:lnTo>
                <a:cubicBezTo>
                  <a:pt x="2664" y="2228"/>
                  <a:pt x="4769" y="3650"/>
                  <a:pt x="4935" y="5878"/>
                </a:cubicBezTo>
                <a:lnTo>
                  <a:pt x="24" y="6028"/>
                </a:lnTo>
                <a:cubicBezTo>
                  <a:pt x="16" y="7512"/>
                  <a:pt x="8" y="8995"/>
                  <a:pt x="0" y="10479"/>
                </a:cubicBezTo>
                <a:close/>
              </a:path>
            </a:pathLst>
          </a:custGeom>
          <a:solidFill>
            <a:srgbClr val="FFFF00"/>
          </a:solidFill>
          <a:ln w="12700" cap="sq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wrap="none" anchor="ctr"/>
          <a:lstStyle/>
          <a:p>
            <a:pPr eaLnBrk="1" hangingPunct="1"/>
            <a:endParaRPr lang="ru-RU" sz="800" kern="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14" name="Freeform 44"/>
          <p:cNvSpPr>
            <a:spLocks noChangeAspect="1"/>
          </p:cNvSpPr>
          <p:nvPr/>
        </p:nvSpPr>
        <p:spPr bwMode="auto">
          <a:xfrm rot="8060087" flipH="1" flipV="1">
            <a:off x="436292" y="6057283"/>
            <a:ext cx="702666" cy="180000"/>
          </a:xfrm>
          <a:custGeom>
            <a:avLst/>
            <a:gdLst>
              <a:gd name="T0" fmla="*/ 0 w 1008"/>
              <a:gd name="T1" fmla="*/ 194 h 194"/>
              <a:gd name="T2" fmla="*/ 1008 w 1008"/>
              <a:gd name="T3" fmla="*/ 194 h 194"/>
              <a:gd name="T4" fmla="*/ 672 w 1008"/>
              <a:gd name="T5" fmla="*/ 0 h 194"/>
              <a:gd name="T6" fmla="*/ 674 w 1008"/>
              <a:gd name="T7" fmla="*/ 94 h 194"/>
              <a:gd name="T8" fmla="*/ 0 w 1008"/>
              <a:gd name="T9" fmla="*/ 94 h 194"/>
              <a:gd name="T10" fmla="*/ 0 w 1008"/>
              <a:gd name="T11" fmla="*/ 194 h 194"/>
              <a:gd name="connsiteX0" fmla="*/ 0 w 10000"/>
              <a:gd name="connsiteY0" fmla="*/ 12732 h 12732"/>
              <a:gd name="connsiteX1" fmla="*/ 10000 w 10000"/>
              <a:gd name="connsiteY1" fmla="*/ 12732 h 12732"/>
              <a:gd name="connsiteX2" fmla="*/ 4703 w 10000"/>
              <a:gd name="connsiteY2" fmla="*/ 0 h 12732"/>
              <a:gd name="connsiteX3" fmla="*/ 6687 w 10000"/>
              <a:gd name="connsiteY3" fmla="*/ 7577 h 12732"/>
              <a:gd name="connsiteX4" fmla="*/ 0 w 10000"/>
              <a:gd name="connsiteY4" fmla="*/ 7577 h 12732"/>
              <a:gd name="connsiteX5" fmla="*/ 0 w 10000"/>
              <a:gd name="connsiteY5" fmla="*/ 12732 h 12732"/>
              <a:gd name="connsiteX0" fmla="*/ 0 w 10277"/>
              <a:gd name="connsiteY0" fmla="*/ 12732 h 12732"/>
              <a:gd name="connsiteX1" fmla="*/ 10277 w 10277"/>
              <a:gd name="connsiteY1" fmla="*/ 11698 h 12732"/>
              <a:gd name="connsiteX2" fmla="*/ 4703 w 10277"/>
              <a:gd name="connsiteY2" fmla="*/ 0 h 12732"/>
              <a:gd name="connsiteX3" fmla="*/ 6687 w 10277"/>
              <a:gd name="connsiteY3" fmla="*/ 7577 h 12732"/>
              <a:gd name="connsiteX4" fmla="*/ 0 w 10277"/>
              <a:gd name="connsiteY4" fmla="*/ 7577 h 12732"/>
              <a:gd name="connsiteX5" fmla="*/ 0 w 10277"/>
              <a:gd name="connsiteY5" fmla="*/ 12732 h 12732"/>
              <a:gd name="connsiteX0" fmla="*/ 0 w 10347"/>
              <a:gd name="connsiteY0" fmla="*/ 12169 h 12169"/>
              <a:gd name="connsiteX1" fmla="*/ 10347 w 10347"/>
              <a:gd name="connsiteY1" fmla="*/ 11698 h 12169"/>
              <a:gd name="connsiteX2" fmla="*/ 4773 w 10347"/>
              <a:gd name="connsiteY2" fmla="*/ 0 h 12169"/>
              <a:gd name="connsiteX3" fmla="*/ 6757 w 10347"/>
              <a:gd name="connsiteY3" fmla="*/ 7577 h 12169"/>
              <a:gd name="connsiteX4" fmla="*/ 70 w 10347"/>
              <a:gd name="connsiteY4" fmla="*/ 7577 h 12169"/>
              <a:gd name="connsiteX5" fmla="*/ 0 w 10347"/>
              <a:gd name="connsiteY5" fmla="*/ 12169 h 12169"/>
              <a:gd name="connsiteX0" fmla="*/ 0 w 10347"/>
              <a:gd name="connsiteY0" fmla="*/ 12169 h 12169"/>
              <a:gd name="connsiteX1" fmla="*/ 10347 w 10347"/>
              <a:gd name="connsiteY1" fmla="*/ 11698 h 12169"/>
              <a:gd name="connsiteX2" fmla="*/ 4773 w 10347"/>
              <a:gd name="connsiteY2" fmla="*/ 0 h 12169"/>
              <a:gd name="connsiteX3" fmla="*/ 6434 w 10347"/>
              <a:gd name="connsiteY3" fmla="*/ 9374 h 12169"/>
              <a:gd name="connsiteX4" fmla="*/ 70 w 10347"/>
              <a:gd name="connsiteY4" fmla="*/ 7577 h 12169"/>
              <a:gd name="connsiteX5" fmla="*/ 0 w 10347"/>
              <a:gd name="connsiteY5" fmla="*/ 12169 h 12169"/>
              <a:gd name="connsiteX0" fmla="*/ 0 w 10347"/>
              <a:gd name="connsiteY0" fmla="*/ 7481 h 7481"/>
              <a:gd name="connsiteX1" fmla="*/ 10347 w 10347"/>
              <a:gd name="connsiteY1" fmla="*/ 7010 h 7481"/>
              <a:gd name="connsiteX2" fmla="*/ 5191 w 10347"/>
              <a:gd name="connsiteY2" fmla="*/ 0 h 7481"/>
              <a:gd name="connsiteX3" fmla="*/ 6434 w 10347"/>
              <a:gd name="connsiteY3" fmla="*/ 4686 h 7481"/>
              <a:gd name="connsiteX4" fmla="*/ 70 w 10347"/>
              <a:gd name="connsiteY4" fmla="*/ 2889 h 7481"/>
              <a:gd name="connsiteX5" fmla="*/ 0 w 10347"/>
              <a:gd name="connsiteY5" fmla="*/ 7481 h 7481"/>
              <a:gd name="connsiteX0" fmla="*/ 67 w 10067"/>
              <a:gd name="connsiteY0" fmla="*/ 10000 h 10000"/>
              <a:gd name="connsiteX1" fmla="*/ 10067 w 10067"/>
              <a:gd name="connsiteY1" fmla="*/ 9370 h 10000"/>
              <a:gd name="connsiteX2" fmla="*/ 5084 w 10067"/>
              <a:gd name="connsiteY2" fmla="*/ 0 h 10000"/>
              <a:gd name="connsiteX3" fmla="*/ 6285 w 10067"/>
              <a:gd name="connsiteY3" fmla="*/ 6264 h 10000"/>
              <a:gd name="connsiteX4" fmla="*/ 3 w 10067"/>
              <a:gd name="connsiteY4" fmla="*/ 6749 h 10000"/>
              <a:gd name="connsiteX5" fmla="*/ 67 w 10067"/>
              <a:gd name="connsiteY5" fmla="*/ 10000 h 10000"/>
              <a:gd name="connsiteX0" fmla="*/ 67 w 10067"/>
              <a:gd name="connsiteY0" fmla="*/ 9603 h 9603"/>
              <a:gd name="connsiteX1" fmla="*/ 10067 w 10067"/>
              <a:gd name="connsiteY1" fmla="*/ 8973 h 9603"/>
              <a:gd name="connsiteX2" fmla="*/ 4615 w 10067"/>
              <a:gd name="connsiteY2" fmla="*/ 0 h 9603"/>
              <a:gd name="connsiteX3" fmla="*/ 6285 w 10067"/>
              <a:gd name="connsiteY3" fmla="*/ 5867 h 9603"/>
              <a:gd name="connsiteX4" fmla="*/ 3 w 10067"/>
              <a:gd name="connsiteY4" fmla="*/ 6352 h 9603"/>
              <a:gd name="connsiteX5" fmla="*/ 67 w 10067"/>
              <a:gd name="connsiteY5" fmla="*/ 9603 h 9603"/>
              <a:gd name="connsiteX0" fmla="*/ 67 w 10000"/>
              <a:gd name="connsiteY0" fmla="*/ 10000 h 10000"/>
              <a:gd name="connsiteX1" fmla="*/ 10000 w 10000"/>
              <a:gd name="connsiteY1" fmla="*/ 9344 h 10000"/>
              <a:gd name="connsiteX2" fmla="*/ 4584 w 10000"/>
              <a:gd name="connsiteY2" fmla="*/ 0 h 10000"/>
              <a:gd name="connsiteX3" fmla="*/ 5972 w 10000"/>
              <a:gd name="connsiteY3" fmla="*/ 4995 h 10000"/>
              <a:gd name="connsiteX4" fmla="*/ 3 w 10000"/>
              <a:gd name="connsiteY4" fmla="*/ 6615 h 10000"/>
              <a:gd name="connsiteX5" fmla="*/ 67 w 10000"/>
              <a:gd name="connsiteY5" fmla="*/ 10000 h 10000"/>
              <a:gd name="connsiteX0" fmla="*/ 115 w 10048"/>
              <a:gd name="connsiteY0" fmla="*/ 10000 h 10000"/>
              <a:gd name="connsiteX1" fmla="*/ 10048 w 10048"/>
              <a:gd name="connsiteY1" fmla="*/ 9344 h 10000"/>
              <a:gd name="connsiteX2" fmla="*/ 4632 w 10048"/>
              <a:gd name="connsiteY2" fmla="*/ 0 h 10000"/>
              <a:gd name="connsiteX3" fmla="*/ 6020 w 10048"/>
              <a:gd name="connsiteY3" fmla="*/ 4995 h 10000"/>
              <a:gd name="connsiteX4" fmla="*/ 2 w 10048"/>
              <a:gd name="connsiteY4" fmla="*/ 5218 h 10000"/>
              <a:gd name="connsiteX5" fmla="*/ 115 w 10048"/>
              <a:gd name="connsiteY5" fmla="*/ 10000 h 10000"/>
              <a:gd name="connsiteX0" fmla="*/ 115 w 10502"/>
              <a:gd name="connsiteY0" fmla="*/ 10000 h 10000"/>
              <a:gd name="connsiteX1" fmla="*/ 10502 w 10502"/>
              <a:gd name="connsiteY1" fmla="*/ 9471 h 10000"/>
              <a:gd name="connsiteX2" fmla="*/ 4632 w 10502"/>
              <a:gd name="connsiteY2" fmla="*/ 0 h 10000"/>
              <a:gd name="connsiteX3" fmla="*/ 6020 w 10502"/>
              <a:gd name="connsiteY3" fmla="*/ 4995 h 10000"/>
              <a:gd name="connsiteX4" fmla="*/ 2 w 10502"/>
              <a:gd name="connsiteY4" fmla="*/ 5218 h 10000"/>
              <a:gd name="connsiteX5" fmla="*/ 115 w 10502"/>
              <a:gd name="connsiteY5" fmla="*/ 10000 h 10000"/>
              <a:gd name="connsiteX0" fmla="*/ 113 w 10500"/>
              <a:gd name="connsiteY0" fmla="*/ 10000 h 10000"/>
              <a:gd name="connsiteX1" fmla="*/ 10500 w 10500"/>
              <a:gd name="connsiteY1" fmla="*/ 9471 h 10000"/>
              <a:gd name="connsiteX2" fmla="*/ 4630 w 10500"/>
              <a:gd name="connsiteY2" fmla="*/ 0 h 10000"/>
              <a:gd name="connsiteX3" fmla="*/ 6018 w 10500"/>
              <a:gd name="connsiteY3" fmla="*/ 4995 h 10000"/>
              <a:gd name="connsiteX4" fmla="*/ 0 w 10500"/>
              <a:gd name="connsiteY4" fmla="*/ 5218 h 10000"/>
              <a:gd name="connsiteX5" fmla="*/ 113 w 10500"/>
              <a:gd name="connsiteY5" fmla="*/ 10000 h 10000"/>
              <a:gd name="connsiteX0" fmla="*/ 113 w 13202"/>
              <a:gd name="connsiteY0" fmla="*/ 10000 h 10363"/>
              <a:gd name="connsiteX1" fmla="*/ 13202 w 13202"/>
              <a:gd name="connsiteY1" fmla="*/ 10363 h 10363"/>
              <a:gd name="connsiteX2" fmla="*/ 4630 w 13202"/>
              <a:gd name="connsiteY2" fmla="*/ 0 h 10363"/>
              <a:gd name="connsiteX3" fmla="*/ 6018 w 13202"/>
              <a:gd name="connsiteY3" fmla="*/ 4995 h 10363"/>
              <a:gd name="connsiteX4" fmla="*/ 0 w 13202"/>
              <a:gd name="connsiteY4" fmla="*/ 5218 h 10363"/>
              <a:gd name="connsiteX5" fmla="*/ 113 w 13202"/>
              <a:gd name="connsiteY5" fmla="*/ 10000 h 10363"/>
              <a:gd name="connsiteX0" fmla="*/ 192 w 13202"/>
              <a:gd name="connsiteY0" fmla="*/ 11286 h 11286"/>
              <a:gd name="connsiteX1" fmla="*/ 13202 w 13202"/>
              <a:gd name="connsiteY1" fmla="*/ 10363 h 11286"/>
              <a:gd name="connsiteX2" fmla="*/ 4630 w 13202"/>
              <a:gd name="connsiteY2" fmla="*/ 0 h 11286"/>
              <a:gd name="connsiteX3" fmla="*/ 6018 w 13202"/>
              <a:gd name="connsiteY3" fmla="*/ 4995 h 11286"/>
              <a:gd name="connsiteX4" fmla="*/ 0 w 13202"/>
              <a:gd name="connsiteY4" fmla="*/ 5218 h 11286"/>
              <a:gd name="connsiteX5" fmla="*/ 192 w 13202"/>
              <a:gd name="connsiteY5" fmla="*/ 11286 h 11286"/>
              <a:gd name="connsiteX0" fmla="*/ 192 w 13202"/>
              <a:gd name="connsiteY0" fmla="*/ 11286 h 11286"/>
              <a:gd name="connsiteX1" fmla="*/ 13202 w 13202"/>
              <a:gd name="connsiteY1" fmla="*/ 10363 h 11286"/>
              <a:gd name="connsiteX2" fmla="*/ 4630 w 13202"/>
              <a:gd name="connsiteY2" fmla="*/ 0 h 11286"/>
              <a:gd name="connsiteX3" fmla="*/ 5127 w 13202"/>
              <a:gd name="connsiteY3" fmla="*/ 6685 h 11286"/>
              <a:gd name="connsiteX4" fmla="*/ 0 w 13202"/>
              <a:gd name="connsiteY4" fmla="*/ 5218 h 11286"/>
              <a:gd name="connsiteX5" fmla="*/ 192 w 13202"/>
              <a:gd name="connsiteY5" fmla="*/ 11286 h 11286"/>
              <a:gd name="connsiteX0" fmla="*/ 192 w 13202"/>
              <a:gd name="connsiteY0" fmla="*/ 10479 h 10479"/>
              <a:gd name="connsiteX1" fmla="*/ 13202 w 13202"/>
              <a:gd name="connsiteY1" fmla="*/ 9556 h 10479"/>
              <a:gd name="connsiteX2" fmla="*/ 2690 w 13202"/>
              <a:gd name="connsiteY2" fmla="*/ 0 h 10479"/>
              <a:gd name="connsiteX3" fmla="*/ 5127 w 13202"/>
              <a:gd name="connsiteY3" fmla="*/ 5878 h 10479"/>
              <a:gd name="connsiteX4" fmla="*/ 0 w 13202"/>
              <a:gd name="connsiteY4" fmla="*/ 4411 h 10479"/>
              <a:gd name="connsiteX5" fmla="*/ 192 w 13202"/>
              <a:gd name="connsiteY5" fmla="*/ 10479 h 10479"/>
              <a:gd name="connsiteX0" fmla="*/ 9 w 13019"/>
              <a:gd name="connsiteY0" fmla="*/ 10479 h 10479"/>
              <a:gd name="connsiteX1" fmla="*/ 13019 w 13019"/>
              <a:gd name="connsiteY1" fmla="*/ 9556 h 10479"/>
              <a:gd name="connsiteX2" fmla="*/ 2507 w 13019"/>
              <a:gd name="connsiteY2" fmla="*/ 0 h 10479"/>
              <a:gd name="connsiteX3" fmla="*/ 4944 w 13019"/>
              <a:gd name="connsiteY3" fmla="*/ 5878 h 10479"/>
              <a:gd name="connsiteX4" fmla="*/ 33 w 13019"/>
              <a:gd name="connsiteY4" fmla="*/ 6028 h 10479"/>
              <a:gd name="connsiteX5" fmla="*/ 9 w 13019"/>
              <a:gd name="connsiteY5" fmla="*/ 10479 h 10479"/>
              <a:gd name="connsiteX0" fmla="*/ 1163 w 14173"/>
              <a:gd name="connsiteY0" fmla="*/ 10479 h 10912"/>
              <a:gd name="connsiteX1" fmla="*/ 14173 w 14173"/>
              <a:gd name="connsiteY1" fmla="*/ 9556 h 10912"/>
              <a:gd name="connsiteX2" fmla="*/ 3661 w 14173"/>
              <a:gd name="connsiteY2" fmla="*/ 0 h 10912"/>
              <a:gd name="connsiteX3" fmla="*/ 6098 w 14173"/>
              <a:gd name="connsiteY3" fmla="*/ 5878 h 10912"/>
              <a:gd name="connsiteX4" fmla="*/ 1187 w 14173"/>
              <a:gd name="connsiteY4" fmla="*/ 6028 h 10912"/>
              <a:gd name="connsiteX5" fmla="*/ 1163 w 14173"/>
              <a:gd name="connsiteY5" fmla="*/ 10479 h 10912"/>
              <a:gd name="connsiteX0" fmla="*/ 0 w 13010"/>
              <a:gd name="connsiteY0" fmla="*/ 10479 h 10912"/>
              <a:gd name="connsiteX1" fmla="*/ 13010 w 13010"/>
              <a:gd name="connsiteY1" fmla="*/ 9556 h 10912"/>
              <a:gd name="connsiteX2" fmla="*/ 2498 w 13010"/>
              <a:gd name="connsiteY2" fmla="*/ 0 h 10912"/>
              <a:gd name="connsiteX3" fmla="*/ 4935 w 13010"/>
              <a:gd name="connsiteY3" fmla="*/ 5878 h 10912"/>
              <a:gd name="connsiteX4" fmla="*/ 24 w 13010"/>
              <a:gd name="connsiteY4" fmla="*/ 6028 h 10912"/>
              <a:gd name="connsiteX5" fmla="*/ 0 w 13010"/>
              <a:gd name="connsiteY5" fmla="*/ 10479 h 10912"/>
              <a:gd name="connsiteX0" fmla="*/ 0 w 13010"/>
              <a:gd name="connsiteY0" fmla="*/ 10479 h 10479"/>
              <a:gd name="connsiteX1" fmla="*/ 13010 w 13010"/>
              <a:gd name="connsiteY1" fmla="*/ 9556 h 10479"/>
              <a:gd name="connsiteX2" fmla="*/ 2498 w 13010"/>
              <a:gd name="connsiteY2" fmla="*/ 0 h 10479"/>
              <a:gd name="connsiteX3" fmla="*/ 4935 w 13010"/>
              <a:gd name="connsiteY3" fmla="*/ 5878 h 10479"/>
              <a:gd name="connsiteX4" fmla="*/ 24 w 13010"/>
              <a:gd name="connsiteY4" fmla="*/ 6028 h 10479"/>
              <a:gd name="connsiteX5" fmla="*/ 0 w 13010"/>
              <a:gd name="connsiteY5" fmla="*/ 10479 h 1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010" h="10479">
                <a:moveTo>
                  <a:pt x="0" y="10479"/>
                </a:moveTo>
                <a:lnTo>
                  <a:pt x="13010" y="9556"/>
                </a:lnTo>
                <a:lnTo>
                  <a:pt x="2498" y="0"/>
                </a:lnTo>
                <a:cubicBezTo>
                  <a:pt x="2664" y="2228"/>
                  <a:pt x="4769" y="3650"/>
                  <a:pt x="4935" y="5878"/>
                </a:cubicBezTo>
                <a:lnTo>
                  <a:pt x="24" y="6028"/>
                </a:lnTo>
                <a:cubicBezTo>
                  <a:pt x="16" y="7512"/>
                  <a:pt x="8" y="8995"/>
                  <a:pt x="0" y="10479"/>
                </a:cubicBezTo>
                <a:close/>
              </a:path>
            </a:pathLst>
          </a:custGeom>
          <a:solidFill>
            <a:srgbClr val="FFFF00"/>
          </a:solidFill>
          <a:ln w="12700" cap="sq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wrap="none" anchor="ctr"/>
          <a:lstStyle/>
          <a:p>
            <a:pPr eaLnBrk="1" hangingPunct="1"/>
            <a:endParaRPr lang="ru-RU" sz="800" kern="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15" name="Прямоугольник 14"/>
          <p:cNvSpPr>
            <a:spLocks noChangeAspect="1"/>
          </p:cNvSpPr>
          <p:nvPr/>
        </p:nvSpPr>
        <p:spPr>
          <a:xfrm rot="19060913">
            <a:off x="3609886" y="2420472"/>
            <a:ext cx="1044351" cy="216000"/>
          </a:xfrm>
          <a:prstGeom prst="rect">
            <a:avLst/>
          </a:prstGeom>
          <a:solidFill>
            <a:srgbClr val="DDDDDD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800" b="0">
              <a:solidFill>
                <a:prstClr val="white"/>
              </a:solidFill>
            </a:endParaRPr>
          </a:p>
        </p:txBody>
      </p:sp>
      <p:sp>
        <p:nvSpPr>
          <p:cNvPr id="21" name="Выгнутая вверх стрелка 20"/>
          <p:cNvSpPr/>
          <p:nvPr/>
        </p:nvSpPr>
        <p:spPr>
          <a:xfrm rot="2945745">
            <a:off x="4318942" y="2492682"/>
            <a:ext cx="1773338" cy="669812"/>
          </a:xfrm>
          <a:prstGeom prst="curvedDownArrow">
            <a:avLst>
              <a:gd name="adj1" fmla="val 12493"/>
              <a:gd name="adj2" fmla="val 51636"/>
              <a:gd name="adj3" fmla="val 49105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800" b="0">
              <a:solidFill>
                <a:prstClr val="black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354" y="1556792"/>
            <a:ext cx="2358134" cy="203303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2" name="TextBox 30"/>
          <p:cNvSpPr txBox="1">
            <a:spLocks noChangeArrowheads="1"/>
          </p:cNvSpPr>
          <p:nvPr/>
        </p:nvSpPr>
        <p:spPr bwMode="auto">
          <a:xfrm>
            <a:off x="6019085" y="866827"/>
            <a:ext cx="3014381" cy="7571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 lIns="36000" rIns="36000">
            <a:spAutoFit/>
          </a:bodyPr>
          <a:lstStyle>
            <a:defPPr>
              <a:defRPr lang="ru-RU"/>
            </a:defPPr>
            <a:lvl1pPr algn="ctr">
              <a:lnSpc>
                <a:spcPct val="80000"/>
              </a:lnSpc>
              <a:defRPr b="1">
                <a:latin typeface="Arial Narrow" pitchFamily="34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prstClr val="black"/>
                </a:solidFill>
              </a:rPr>
              <a:t>Модель формирования надвигов в зоне транспрессии [</a:t>
            </a:r>
            <a:r>
              <a:rPr lang="en-US" sz="1800" dirty="0">
                <a:solidFill>
                  <a:prstClr val="black"/>
                </a:solidFill>
              </a:rPr>
              <a:t>Twiss</a:t>
            </a:r>
            <a:r>
              <a:rPr lang="ru-RU" sz="1800" dirty="0">
                <a:solidFill>
                  <a:prstClr val="black"/>
                </a:solidFill>
              </a:rPr>
              <a:t>, </a:t>
            </a:r>
            <a:r>
              <a:rPr lang="en-US" sz="1800" dirty="0" err="1">
                <a:solidFill>
                  <a:prstClr val="black"/>
                </a:solidFill>
              </a:rPr>
              <a:t>Moores</a:t>
            </a:r>
            <a:r>
              <a:rPr lang="ru-RU" sz="1800" dirty="0">
                <a:solidFill>
                  <a:prstClr val="black"/>
                </a:solidFill>
              </a:rPr>
              <a:t>, 2000] </a:t>
            </a:r>
          </a:p>
        </p:txBody>
      </p:sp>
      <p:sp>
        <p:nvSpPr>
          <p:cNvPr id="16" name="Freeform 44"/>
          <p:cNvSpPr>
            <a:spLocks noChangeAspect="1"/>
          </p:cNvSpPr>
          <p:nvPr/>
        </p:nvSpPr>
        <p:spPr bwMode="auto">
          <a:xfrm rot="8201309" flipH="1" flipV="1">
            <a:off x="4458562" y="2861105"/>
            <a:ext cx="702666" cy="180000"/>
          </a:xfrm>
          <a:custGeom>
            <a:avLst/>
            <a:gdLst>
              <a:gd name="T0" fmla="*/ 0 w 1008"/>
              <a:gd name="T1" fmla="*/ 194 h 194"/>
              <a:gd name="T2" fmla="*/ 1008 w 1008"/>
              <a:gd name="T3" fmla="*/ 194 h 194"/>
              <a:gd name="T4" fmla="*/ 672 w 1008"/>
              <a:gd name="T5" fmla="*/ 0 h 194"/>
              <a:gd name="T6" fmla="*/ 674 w 1008"/>
              <a:gd name="T7" fmla="*/ 94 h 194"/>
              <a:gd name="T8" fmla="*/ 0 w 1008"/>
              <a:gd name="T9" fmla="*/ 94 h 194"/>
              <a:gd name="T10" fmla="*/ 0 w 1008"/>
              <a:gd name="T11" fmla="*/ 194 h 194"/>
              <a:gd name="connsiteX0" fmla="*/ 0 w 10000"/>
              <a:gd name="connsiteY0" fmla="*/ 12732 h 12732"/>
              <a:gd name="connsiteX1" fmla="*/ 10000 w 10000"/>
              <a:gd name="connsiteY1" fmla="*/ 12732 h 12732"/>
              <a:gd name="connsiteX2" fmla="*/ 4703 w 10000"/>
              <a:gd name="connsiteY2" fmla="*/ 0 h 12732"/>
              <a:gd name="connsiteX3" fmla="*/ 6687 w 10000"/>
              <a:gd name="connsiteY3" fmla="*/ 7577 h 12732"/>
              <a:gd name="connsiteX4" fmla="*/ 0 w 10000"/>
              <a:gd name="connsiteY4" fmla="*/ 7577 h 12732"/>
              <a:gd name="connsiteX5" fmla="*/ 0 w 10000"/>
              <a:gd name="connsiteY5" fmla="*/ 12732 h 12732"/>
              <a:gd name="connsiteX0" fmla="*/ 0 w 10277"/>
              <a:gd name="connsiteY0" fmla="*/ 12732 h 12732"/>
              <a:gd name="connsiteX1" fmla="*/ 10277 w 10277"/>
              <a:gd name="connsiteY1" fmla="*/ 11698 h 12732"/>
              <a:gd name="connsiteX2" fmla="*/ 4703 w 10277"/>
              <a:gd name="connsiteY2" fmla="*/ 0 h 12732"/>
              <a:gd name="connsiteX3" fmla="*/ 6687 w 10277"/>
              <a:gd name="connsiteY3" fmla="*/ 7577 h 12732"/>
              <a:gd name="connsiteX4" fmla="*/ 0 w 10277"/>
              <a:gd name="connsiteY4" fmla="*/ 7577 h 12732"/>
              <a:gd name="connsiteX5" fmla="*/ 0 w 10277"/>
              <a:gd name="connsiteY5" fmla="*/ 12732 h 12732"/>
              <a:gd name="connsiteX0" fmla="*/ 0 w 10347"/>
              <a:gd name="connsiteY0" fmla="*/ 12169 h 12169"/>
              <a:gd name="connsiteX1" fmla="*/ 10347 w 10347"/>
              <a:gd name="connsiteY1" fmla="*/ 11698 h 12169"/>
              <a:gd name="connsiteX2" fmla="*/ 4773 w 10347"/>
              <a:gd name="connsiteY2" fmla="*/ 0 h 12169"/>
              <a:gd name="connsiteX3" fmla="*/ 6757 w 10347"/>
              <a:gd name="connsiteY3" fmla="*/ 7577 h 12169"/>
              <a:gd name="connsiteX4" fmla="*/ 70 w 10347"/>
              <a:gd name="connsiteY4" fmla="*/ 7577 h 12169"/>
              <a:gd name="connsiteX5" fmla="*/ 0 w 10347"/>
              <a:gd name="connsiteY5" fmla="*/ 12169 h 12169"/>
              <a:gd name="connsiteX0" fmla="*/ 0 w 10347"/>
              <a:gd name="connsiteY0" fmla="*/ 12169 h 12169"/>
              <a:gd name="connsiteX1" fmla="*/ 10347 w 10347"/>
              <a:gd name="connsiteY1" fmla="*/ 11698 h 12169"/>
              <a:gd name="connsiteX2" fmla="*/ 4773 w 10347"/>
              <a:gd name="connsiteY2" fmla="*/ 0 h 12169"/>
              <a:gd name="connsiteX3" fmla="*/ 6434 w 10347"/>
              <a:gd name="connsiteY3" fmla="*/ 9374 h 12169"/>
              <a:gd name="connsiteX4" fmla="*/ 70 w 10347"/>
              <a:gd name="connsiteY4" fmla="*/ 7577 h 12169"/>
              <a:gd name="connsiteX5" fmla="*/ 0 w 10347"/>
              <a:gd name="connsiteY5" fmla="*/ 12169 h 12169"/>
              <a:gd name="connsiteX0" fmla="*/ 0 w 10347"/>
              <a:gd name="connsiteY0" fmla="*/ 7481 h 7481"/>
              <a:gd name="connsiteX1" fmla="*/ 10347 w 10347"/>
              <a:gd name="connsiteY1" fmla="*/ 7010 h 7481"/>
              <a:gd name="connsiteX2" fmla="*/ 5191 w 10347"/>
              <a:gd name="connsiteY2" fmla="*/ 0 h 7481"/>
              <a:gd name="connsiteX3" fmla="*/ 6434 w 10347"/>
              <a:gd name="connsiteY3" fmla="*/ 4686 h 7481"/>
              <a:gd name="connsiteX4" fmla="*/ 70 w 10347"/>
              <a:gd name="connsiteY4" fmla="*/ 2889 h 7481"/>
              <a:gd name="connsiteX5" fmla="*/ 0 w 10347"/>
              <a:gd name="connsiteY5" fmla="*/ 7481 h 7481"/>
              <a:gd name="connsiteX0" fmla="*/ 67 w 10067"/>
              <a:gd name="connsiteY0" fmla="*/ 10000 h 10000"/>
              <a:gd name="connsiteX1" fmla="*/ 10067 w 10067"/>
              <a:gd name="connsiteY1" fmla="*/ 9370 h 10000"/>
              <a:gd name="connsiteX2" fmla="*/ 5084 w 10067"/>
              <a:gd name="connsiteY2" fmla="*/ 0 h 10000"/>
              <a:gd name="connsiteX3" fmla="*/ 6285 w 10067"/>
              <a:gd name="connsiteY3" fmla="*/ 6264 h 10000"/>
              <a:gd name="connsiteX4" fmla="*/ 3 w 10067"/>
              <a:gd name="connsiteY4" fmla="*/ 6749 h 10000"/>
              <a:gd name="connsiteX5" fmla="*/ 67 w 10067"/>
              <a:gd name="connsiteY5" fmla="*/ 10000 h 10000"/>
              <a:gd name="connsiteX0" fmla="*/ 67 w 10067"/>
              <a:gd name="connsiteY0" fmla="*/ 9603 h 9603"/>
              <a:gd name="connsiteX1" fmla="*/ 10067 w 10067"/>
              <a:gd name="connsiteY1" fmla="*/ 8973 h 9603"/>
              <a:gd name="connsiteX2" fmla="*/ 4615 w 10067"/>
              <a:gd name="connsiteY2" fmla="*/ 0 h 9603"/>
              <a:gd name="connsiteX3" fmla="*/ 6285 w 10067"/>
              <a:gd name="connsiteY3" fmla="*/ 5867 h 9603"/>
              <a:gd name="connsiteX4" fmla="*/ 3 w 10067"/>
              <a:gd name="connsiteY4" fmla="*/ 6352 h 9603"/>
              <a:gd name="connsiteX5" fmla="*/ 67 w 10067"/>
              <a:gd name="connsiteY5" fmla="*/ 9603 h 9603"/>
              <a:gd name="connsiteX0" fmla="*/ 67 w 10000"/>
              <a:gd name="connsiteY0" fmla="*/ 10000 h 10000"/>
              <a:gd name="connsiteX1" fmla="*/ 10000 w 10000"/>
              <a:gd name="connsiteY1" fmla="*/ 9344 h 10000"/>
              <a:gd name="connsiteX2" fmla="*/ 4584 w 10000"/>
              <a:gd name="connsiteY2" fmla="*/ 0 h 10000"/>
              <a:gd name="connsiteX3" fmla="*/ 5972 w 10000"/>
              <a:gd name="connsiteY3" fmla="*/ 4995 h 10000"/>
              <a:gd name="connsiteX4" fmla="*/ 3 w 10000"/>
              <a:gd name="connsiteY4" fmla="*/ 6615 h 10000"/>
              <a:gd name="connsiteX5" fmla="*/ 67 w 10000"/>
              <a:gd name="connsiteY5" fmla="*/ 10000 h 10000"/>
              <a:gd name="connsiteX0" fmla="*/ 115 w 10048"/>
              <a:gd name="connsiteY0" fmla="*/ 10000 h 10000"/>
              <a:gd name="connsiteX1" fmla="*/ 10048 w 10048"/>
              <a:gd name="connsiteY1" fmla="*/ 9344 h 10000"/>
              <a:gd name="connsiteX2" fmla="*/ 4632 w 10048"/>
              <a:gd name="connsiteY2" fmla="*/ 0 h 10000"/>
              <a:gd name="connsiteX3" fmla="*/ 6020 w 10048"/>
              <a:gd name="connsiteY3" fmla="*/ 4995 h 10000"/>
              <a:gd name="connsiteX4" fmla="*/ 2 w 10048"/>
              <a:gd name="connsiteY4" fmla="*/ 5218 h 10000"/>
              <a:gd name="connsiteX5" fmla="*/ 115 w 10048"/>
              <a:gd name="connsiteY5" fmla="*/ 10000 h 10000"/>
              <a:gd name="connsiteX0" fmla="*/ 115 w 10502"/>
              <a:gd name="connsiteY0" fmla="*/ 10000 h 10000"/>
              <a:gd name="connsiteX1" fmla="*/ 10502 w 10502"/>
              <a:gd name="connsiteY1" fmla="*/ 9471 h 10000"/>
              <a:gd name="connsiteX2" fmla="*/ 4632 w 10502"/>
              <a:gd name="connsiteY2" fmla="*/ 0 h 10000"/>
              <a:gd name="connsiteX3" fmla="*/ 6020 w 10502"/>
              <a:gd name="connsiteY3" fmla="*/ 4995 h 10000"/>
              <a:gd name="connsiteX4" fmla="*/ 2 w 10502"/>
              <a:gd name="connsiteY4" fmla="*/ 5218 h 10000"/>
              <a:gd name="connsiteX5" fmla="*/ 115 w 10502"/>
              <a:gd name="connsiteY5" fmla="*/ 10000 h 10000"/>
              <a:gd name="connsiteX0" fmla="*/ 113 w 10500"/>
              <a:gd name="connsiteY0" fmla="*/ 10000 h 10000"/>
              <a:gd name="connsiteX1" fmla="*/ 10500 w 10500"/>
              <a:gd name="connsiteY1" fmla="*/ 9471 h 10000"/>
              <a:gd name="connsiteX2" fmla="*/ 4630 w 10500"/>
              <a:gd name="connsiteY2" fmla="*/ 0 h 10000"/>
              <a:gd name="connsiteX3" fmla="*/ 6018 w 10500"/>
              <a:gd name="connsiteY3" fmla="*/ 4995 h 10000"/>
              <a:gd name="connsiteX4" fmla="*/ 0 w 10500"/>
              <a:gd name="connsiteY4" fmla="*/ 5218 h 10000"/>
              <a:gd name="connsiteX5" fmla="*/ 113 w 10500"/>
              <a:gd name="connsiteY5" fmla="*/ 10000 h 10000"/>
              <a:gd name="connsiteX0" fmla="*/ 113 w 13202"/>
              <a:gd name="connsiteY0" fmla="*/ 10000 h 10363"/>
              <a:gd name="connsiteX1" fmla="*/ 13202 w 13202"/>
              <a:gd name="connsiteY1" fmla="*/ 10363 h 10363"/>
              <a:gd name="connsiteX2" fmla="*/ 4630 w 13202"/>
              <a:gd name="connsiteY2" fmla="*/ 0 h 10363"/>
              <a:gd name="connsiteX3" fmla="*/ 6018 w 13202"/>
              <a:gd name="connsiteY3" fmla="*/ 4995 h 10363"/>
              <a:gd name="connsiteX4" fmla="*/ 0 w 13202"/>
              <a:gd name="connsiteY4" fmla="*/ 5218 h 10363"/>
              <a:gd name="connsiteX5" fmla="*/ 113 w 13202"/>
              <a:gd name="connsiteY5" fmla="*/ 10000 h 10363"/>
              <a:gd name="connsiteX0" fmla="*/ 192 w 13202"/>
              <a:gd name="connsiteY0" fmla="*/ 11286 h 11286"/>
              <a:gd name="connsiteX1" fmla="*/ 13202 w 13202"/>
              <a:gd name="connsiteY1" fmla="*/ 10363 h 11286"/>
              <a:gd name="connsiteX2" fmla="*/ 4630 w 13202"/>
              <a:gd name="connsiteY2" fmla="*/ 0 h 11286"/>
              <a:gd name="connsiteX3" fmla="*/ 6018 w 13202"/>
              <a:gd name="connsiteY3" fmla="*/ 4995 h 11286"/>
              <a:gd name="connsiteX4" fmla="*/ 0 w 13202"/>
              <a:gd name="connsiteY4" fmla="*/ 5218 h 11286"/>
              <a:gd name="connsiteX5" fmla="*/ 192 w 13202"/>
              <a:gd name="connsiteY5" fmla="*/ 11286 h 11286"/>
              <a:gd name="connsiteX0" fmla="*/ 192 w 13202"/>
              <a:gd name="connsiteY0" fmla="*/ 11286 h 11286"/>
              <a:gd name="connsiteX1" fmla="*/ 13202 w 13202"/>
              <a:gd name="connsiteY1" fmla="*/ 10363 h 11286"/>
              <a:gd name="connsiteX2" fmla="*/ 4630 w 13202"/>
              <a:gd name="connsiteY2" fmla="*/ 0 h 11286"/>
              <a:gd name="connsiteX3" fmla="*/ 5127 w 13202"/>
              <a:gd name="connsiteY3" fmla="*/ 6685 h 11286"/>
              <a:gd name="connsiteX4" fmla="*/ 0 w 13202"/>
              <a:gd name="connsiteY4" fmla="*/ 5218 h 11286"/>
              <a:gd name="connsiteX5" fmla="*/ 192 w 13202"/>
              <a:gd name="connsiteY5" fmla="*/ 11286 h 11286"/>
              <a:gd name="connsiteX0" fmla="*/ 192 w 13202"/>
              <a:gd name="connsiteY0" fmla="*/ 10479 h 10479"/>
              <a:gd name="connsiteX1" fmla="*/ 13202 w 13202"/>
              <a:gd name="connsiteY1" fmla="*/ 9556 h 10479"/>
              <a:gd name="connsiteX2" fmla="*/ 2690 w 13202"/>
              <a:gd name="connsiteY2" fmla="*/ 0 h 10479"/>
              <a:gd name="connsiteX3" fmla="*/ 5127 w 13202"/>
              <a:gd name="connsiteY3" fmla="*/ 5878 h 10479"/>
              <a:gd name="connsiteX4" fmla="*/ 0 w 13202"/>
              <a:gd name="connsiteY4" fmla="*/ 4411 h 10479"/>
              <a:gd name="connsiteX5" fmla="*/ 192 w 13202"/>
              <a:gd name="connsiteY5" fmla="*/ 10479 h 10479"/>
              <a:gd name="connsiteX0" fmla="*/ 9 w 13019"/>
              <a:gd name="connsiteY0" fmla="*/ 10479 h 10479"/>
              <a:gd name="connsiteX1" fmla="*/ 13019 w 13019"/>
              <a:gd name="connsiteY1" fmla="*/ 9556 h 10479"/>
              <a:gd name="connsiteX2" fmla="*/ 2507 w 13019"/>
              <a:gd name="connsiteY2" fmla="*/ 0 h 10479"/>
              <a:gd name="connsiteX3" fmla="*/ 4944 w 13019"/>
              <a:gd name="connsiteY3" fmla="*/ 5878 h 10479"/>
              <a:gd name="connsiteX4" fmla="*/ 33 w 13019"/>
              <a:gd name="connsiteY4" fmla="*/ 6028 h 10479"/>
              <a:gd name="connsiteX5" fmla="*/ 9 w 13019"/>
              <a:gd name="connsiteY5" fmla="*/ 10479 h 10479"/>
              <a:gd name="connsiteX0" fmla="*/ 1163 w 14173"/>
              <a:gd name="connsiteY0" fmla="*/ 10479 h 10912"/>
              <a:gd name="connsiteX1" fmla="*/ 14173 w 14173"/>
              <a:gd name="connsiteY1" fmla="*/ 9556 h 10912"/>
              <a:gd name="connsiteX2" fmla="*/ 3661 w 14173"/>
              <a:gd name="connsiteY2" fmla="*/ 0 h 10912"/>
              <a:gd name="connsiteX3" fmla="*/ 6098 w 14173"/>
              <a:gd name="connsiteY3" fmla="*/ 5878 h 10912"/>
              <a:gd name="connsiteX4" fmla="*/ 1187 w 14173"/>
              <a:gd name="connsiteY4" fmla="*/ 6028 h 10912"/>
              <a:gd name="connsiteX5" fmla="*/ 1163 w 14173"/>
              <a:gd name="connsiteY5" fmla="*/ 10479 h 10912"/>
              <a:gd name="connsiteX0" fmla="*/ 0 w 13010"/>
              <a:gd name="connsiteY0" fmla="*/ 10479 h 10912"/>
              <a:gd name="connsiteX1" fmla="*/ 13010 w 13010"/>
              <a:gd name="connsiteY1" fmla="*/ 9556 h 10912"/>
              <a:gd name="connsiteX2" fmla="*/ 2498 w 13010"/>
              <a:gd name="connsiteY2" fmla="*/ 0 h 10912"/>
              <a:gd name="connsiteX3" fmla="*/ 4935 w 13010"/>
              <a:gd name="connsiteY3" fmla="*/ 5878 h 10912"/>
              <a:gd name="connsiteX4" fmla="*/ 24 w 13010"/>
              <a:gd name="connsiteY4" fmla="*/ 6028 h 10912"/>
              <a:gd name="connsiteX5" fmla="*/ 0 w 13010"/>
              <a:gd name="connsiteY5" fmla="*/ 10479 h 10912"/>
              <a:gd name="connsiteX0" fmla="*/ 0 w 13010"/>
              <a:gd name="connsiteY0" fmla="*/ 10479 h 10479"/>
              <a:gd name="connsiteX1" fmla="*/ 13010 w 13010"/>
              <a:gd name="connsiteY1" fmla="*/ 9556 h 10479"/>
              <a:gd name="connsiteX2" fmla="*/ 2498 w 13010"/>
              <a:gd name="connsiteY2" fmla="*/ 0 h 10479"/>
              <a:gd name="connsiteX3" fmla="*/ 4935 w 13010"/>
              <a:gd name="connsiteY3" fmla="*/ 5878 h 10479"/>
              <a:gd name="connsiteX4" fmla="*/ 24 w 13010"/>
              <a:gd name="connsiteY4" fmla="*/ 6028 h 10479"/>
              <a:gd name="connsiteX5" fmla="*/ 0 w 13010"/>
              <a:gd name="connsiteY5" fmla="*/ 10479 h 10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010" h="10479">
                <a:moveTo>
                  <a:pt x="0" y="10479"/>
                </a:moveTo>
                <a:lnTo>
                  <a:pt x="13010" y="9556"/>
                </a:lnTo>
                <a:lnTo>
                  <a:pt x="2498" y="0"/>
                </a:lnTo>
                <a:cubicBezTo>
                  <a:pt x="2664" y="2228"/>
                  <a:pt x="4769" y="3650"/>
                  <a:pt x="4935" y="5878"/>
                </a:cubicBezTo>
                <a:lnTo>
                  <a:pt x="24" y="6028"/>
                </a:lnTo>
                <a:cubicBezTo>
                  <a:pt x="16" y="7512"/>
                  <a:pt x="8" y="8995"/>
                  <a:pt x="0" y="10479"/>
                </a:cubicBezTo>
                <a:close/>
              </a:path>
            </a:pathLst>
          </a:custGeom>
          <a:solidFill>
            <a:srgbClr val="FFFF00"/>
          </a:solidFill>
          <a:ln w="12700" cap="sq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wrap="none" anchor="ctr"/>
          <a:lstStyle/>
          <a:p>
            <a:pPr eaLnBrk="1" hangingPunct="1"/>
            <a:endParaRPr lang="ru-RU" sz="800" kern="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3563888" y="3573016"/>
            <a:ext cx="5143490" cy="1358623"/>
            <a:chOff x="3563888" y="3573016"/>
            <a:chExt cx="5143490" cy="1358623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4" cstate="screen">
              <a:lum brigh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3888" y="3573016"/>
              <a:ext cx="5143490" cy="135862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8" name="Стрелка вверх 17"/>
            <p:cNvSpPr/>
            <p:nvPr/>
          </p:nvSpPr>
          <p:spPr>
            <a:xfrm rot="2098665">
              <a:off x="8262000" y="3803301"/>
              <a:ext cx="276312" cy="360040"/>
            </a:xfrm>
            <a:prstGeom prst="upArrow">
              <a:avLst>
                <a:gd name="adj1" fmla="val 50000"/>
                <a:gd name="adj2" fmla="val 72648"/>
              </a:avLst>
            </a:prstGeom>
            <a:gradFill>
              <a:gsLst>
                <a:gs pos="28000">
                  <a:schemeClr val="accent1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1800" b="0">
                <a:solidFill>
                  <a:prstClr val="white"/>
                </a:solidFill>
              </a:endParaRPr>
            </a:p>
          </p:txBody>
        </p:sp>
      </p:grpSp>
      <p:sp>
        <p:nvSpPr>
          <p:cNvPr id="25" name="Равнобедренный треугольник 24"/>
          <p:cNvSpPr/>
          <p:nvPr/>
        </p:nvSpPr>
        <p:spPr>
          <a:xfrm rot="8641982">
            <a:off x="2341968" y="4807422"/>
            <a:ext cx="864096" cy="288032"/>
          </a:xfrm>
          <a:prstGeom prst="triangle">
            <a:avLst/>
          </a:prstGeom>
          <a:gradFill flip="none" rotWithShape="1">
            <a:gsLst>
              <a:gs pos="0">
                <a:schemeClr val="accent1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/>
          </a:gra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1800" b="0">
              <a:solidFill>
                <a:prstClr val="white"/>
              </a:solidFill>
            </a:endParaRPr>
          </a:p>
        </p:txBody>
      </p:sp>
      <p:sp>
        <p:nvSpPr>
          <p:cNvPr id="19" name="TextBox 30"/>
          <p:cNvSpPr txBox="1">
            <a:spLocks noChangeArrowheads="1"/>
          </p:cNvSpPr>
          <p:nvPr/>
        </p:nvSpPr>
        <p:spPr bwMode="auto">
          <a:xfrm>
            <a:off x="6100134" y="4869160"/>
            <a:ext cx="2983281" cy="7571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prstClr val="black"/>
                </a:solidFill>
              </a:rPr>
              <a:t>Геологическая карта 1:25 000</a:t>
            </a:r>
          </a:p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 err="1" smtClean="0">
                <a:solidFill>
                  <a:prstClr val="black"/>
                </a:solidFill>
              </a:rPr>
              <a:t>Айского</a:t>
            </a:r>
            <a:r>
              <a:rPr lang="ru-RU" sz="1800" dirty="0" smtClean="0">
                <a:solidFill>
                  <a:prstClr val="black"/>
                </a:solidFill>
              </a:rPr>
              <a:t> участка (бокситы)</a:t>
            </a:r>
          </a:p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prstClr val="black"/>
                </a:solidFill>
              </a:rPr>
              <a:t>[Пискунов, </a:t>
            </a:r>
            <a:r>
              <a:rPr lang="ru-RU" sz="1800" dirty="0" err="1" smtClean="0">
                <a:solidFill>
                  <a:prstClr val="black"/>
                </a:solidFill>
              </a:rPr>
              <a:t>1977ф</a:t>
            </a:r>
            <a:r>
              <a:rPr lang="ru-RU" sz="1800" dirty="0" smtClean="0">
                <a:solidFill>
                  <a:prstClr val="black"/>
                </a:solidFill>
              </a:rPr>
              <a:t>, упрощено]</a:t>
            </a:r>
          </a:p>
        </p:txBody>
      </p:sp>
      <p:sp>
        <p:nvSpPr>
          <p:cNvPr id="7" name="5-конечная звезда 6"/>
          <p:cNvSpPr/>
          <p:nvPr/>
        </p:nvSpPr>
        <p:spPr>
          <a:xfrm>
            <a:off x="3563888" y="2420888"/>
            <a:ext cx="288032" cy="288032"/>
          </a:xfrm>
          <a:prstGeom prst="star5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81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0"/>
          <p:cNvSpPr>
            <a:spLocks noChangeArrowheads="1"/>
          </p:cNvSpPr>
          <p:nvPr/>
        </p:nvSpPr>
        <p:spPr bwMode="auto">
          <a:xfrm>
            <a:off x="2268538" y="4435475"/>
            <a:ext cx="6875462" cy="1154113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altLang="ru-RU" dirty="0"/>
          </a:p>
        </p:txBody>
      </p:sp>
      <p:sp>
        <p:nvSpPr>
          <p:cNvPr id="16387" name="Rectangle 19"/>
          <p:cNvSpPr>
            <a:spLocks noChangeArrowheads="1"/>
          </p:cNvSpPr>
          <p:nvPr/>
        </p:nvSpPr>
        <p:spPr bwMode="auto">
          <a:xfrm>
            <a:off x="2339975" y="1268413"/>
            <a:ext cx="6804025" cy="865187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altLang="ru-RU" dirty="0"/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03350" y="3540125"/>
            <a:ext cx="7740650" cy="825500"/>
          </a:xfrm>
          <a:noFill/>
        </p:spPr>
        <p:txBody>
          <a:bodyPr>
            <a:spAutoFit/>
          </a:bodyPr>
          <a:lstStyle/>
          <a:p>
            <a:pPr marL="0" indent="0" eaLnBrk="1" hangingPunct="1">
              <a:lnSpc>
                <a:spcPct val="80000"/>
              </a:lnSpc>
              <a:spcBef>
                <a:spcPct val="40000"/>
              </a:spcBef>
              <a:buFont typeface="Wingdings" pitchFamily="2" charset="2"/>
              <a:buNone/>
            </a:pPr>
            <a:r>
              <a:rPr lang="ru-RU" altLang="ru-RU" sz="2000" b="1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СП</a:t>
            </a:r>
            <a:r>
              <a:rPr lang="ru-RU" altLang="ru-RU" sz="20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 – совокупность структурных форм, находящихся совместно и сформировавшихся в </a:t>
            </a:r>
            <a:r>
              <a:rPr lang="ru-RU" altLang="ru-RU" sz="2000" b="1" i="1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определенной единой</a:t>
            </a:r>
            <a:r>
              <a:rPr lang="ru-RU" altLang="ru-RU" sz="20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 геодинамической обстановке [М.А. Гончаров и др., 2005]</a:t>
            </a:r>
          </a:p>
        </p:txBody>
      </p:sp>
      <p:sp>
        <p:nvSpPr>
          <p:cNvPr id="754692" name="Rectangle 4"/>
          <p:cNvSpPr>
            <a:spLocks noChangeArrowheads="1"/>
          </p:cNvSpPr>
          <p:nvPr/>
        </p:nvSpPr>
        <p:spPr bwMode="auto">
          <a:xfrm>
            <a:off x="7164288" y="33338"/>
            <a:ext cx="1979712" cy="371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80000"/>
              </a:lnSpc>
              <a:defRPr/>
            </a:pPr>
            <a:r>
              <a:rPr lang="ru-RU" altLang="ru-RU" sz="2400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Определения</a:t>
            </a:r>
          </a:p>
        </p:txBody>
      </p:sp>
      <p:sp>
        <p:nvSpPr>
          <p:cNvPr id="16390" name="Rectangle 5"/>
          <p:cNvSpPr>
            <a:spLocks noChangeArrowheads="1"/>
          </p:cNvSpPr>
          <p:nvPr/>
        </p:nvSpPr>
        <p:spPr bwMode="auto">
          <a:xfrm>
            <a:off x="2124075" y="4508500"/>
            <a:ext cx="70199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lnSpc>
                <a:spcPct val="80000"/>
              </a:lnSpc>
              <a:spcBef>
                <a:spcPct val="4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 altLang="ru-RU" sz="2000" dirty="0">
                <a:solidFill>
                  <a:srgbClr val="C00000"/>
                </a:solidFill>
              </a:rPr>
              <a:t>СП</a:t>
            </a:r>
            <a:r>
              <a:rPr lang="ru-RU" altLang="ru-RU" sz="2000" b="0" dirty="0">
                <a:solidFill>
                  <a:srgbClr val="000000"/>
                </a:solidFill>
              </a:rPr>
              <a:t> – устойчиво повторяющиеся, целостные комплексы </a:t>
            </a:r>
            <a:r>
              <a:rPr lang="ru-RU" altLang="ru-RU" sz="2000" i="1" dirty="0">
                <a:solidFill>
                  <a:srgbClr val="000000"/>
                </a:solidFill>
              </a:rPr>
              <a:t>элементарных</a:t>
            </a:r>
            <a:r>
              <a:rPr lang="ru-RU" altLang="ru-RU" sz="2000" b="0" i="1" dirty="0">
                <a:solidFill>
                  <a:srgbClr val="000000"/>
                </a:solidFill>
              </a:rPr>
              <a:t> </a:t>
            </a:r>
            <a:r>
              <a:rPr lang="ru-RU" altLang="ru-RU" sz="2000" b="0" dirty="0">
                <a:solidFill>
                  <a:srgbClr val="000000"/>
                </a:solidFill>
              </a:rPr>
              <a:t>структурных форм, составляющие морфологически сходные тектонические зоны и отличающиеся по структуре от соседних участков [А.В. Лукьянов, И.Г. Щерба, 1972], </a:t>
            </a:r>
          </a:p>
        </p:txBody>
      </p:sp>
      <p:sp>
        <p:nvSpPr>
          <p:cNvPr id="16391" name="Rectangle 6"/>
          <p:cNvSpPr>
            <a:spLocks noChangeArrowheads="1"/>
          </p:cNvSpPr>
          <p:nvPr/>
        </p:nvSpPr>
        <p:spPr bwMode="auto">
          <a:xfrm>
            <a:off x="1403350" y="188913"/>
            <a:ext cx="77406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buClr>
                <a:schemeClr val="hlink"/>
              </a:buClr>
              <a:buFont typeface="Wingdings" pitchFamily="2" charset="2"/>
              <a:buNone/>
            </a:pPr>
            <a:r>
              <a:rPr lang="ru-RU" altLang="ru-RU" sz="2000" dirty="0">
                <a:solidFill>
                  <a:srgbClr val="000000"/>
                </a:solidFill>
              </a:rPr>
              <a:t>Дизъюнктивные</a:t>
            </a:r>
            <a:r>
              <a:rPr lang="ru-RU" altLang="ru-RU" sz="2000" b="0" dirty="0">
                <a:solidFill>
                  <a:srgbClr val="000000"/>
                </a:solidFill>
              </a:rPr>
              <a:t> </a:t>
            </a:r>
            <a:r>
              <a:rPr lang="ru-RU" altLang="ru-RU" sz="2000" dirty="0">
                <a:solidFill>
                  <a:srgbClr val="000000"/>
                </a:solidFill>
              </a:rPr>
              <a:t>СП</a:t>
            </a:r>
            <a:r>
              <a:rPr lang="ru-RU" altLang="ru-RU" sz="2000" b="0" dirty="0">
                <a:solidFill>
                  <a:srgbClr val="000000"/>
                </a:solidFill>
              </a:rPr>
              <a:t> – естественные, многократно </a:t>
            </a:r>
            <a:endParaRPr lang="en-US" altLang="ru-RU" sz="2000" b="0" dirty="0">
              <a:solidFill>
                <a:srgbClr val="000000"/>
              </a:solidFill>
            </a:endParaRPr>
          </a:p>
          <a:p>
            <a:pPr eaLnBrk="1" hangingPunct="1">
              <a:lnSpc>
                <a:spcPct val="80000"/>
              </a:lnSpc>
              <a:buClr>
                <a:schemeClr val="hlink"/>
              </a:buClr>
              <a:buFont typeface="Wingdings" pitchFamily="2" charset="2"/>
              <a:buNone/>
            </a:pPr>
            <a:r>
              <a:rPr lang="ru-RU" altLang="ru-RU" sz="2000" b="0" dirty="0">
                <a:solidFill>
                  <a:srgbClr val="000000"/>
                </a:solidFill>
              </a:rPr>
              <a:t>повторяющиеся и упорядоченные ассоциации закономерно </a:t>
            </a:r>
          </a:p>
          <a:p>
            <a:pPr eaLnBrk="1" hangingPunct="1">
              <a:lnSpc>
                <a:spcPct val="80000"/>
              </a:lnSpc>
              <a:buClr>
                <a:schemeClr val="hlink"/>
              </a:buClr>
              <a:buFont typeface="Wingdings" pitchFamily="2" charset="2"/>
              <a:buNone/>
            </a:pPr>
            <a:r>
              <a:rPr lang="ru-RU" altLang="ru-RU" sz="2000" b="0" dirty="0" err="1">
                <a:solidFill>
                  <a:srgbClr val="000000"/>
                </a:solidFill>
              </a:rPr>
              <a:t>сонаходящихся</a:t>
            </a:r>
            <a:r>
              <a:rPr lang="ru-RU" altLang="ru-RU" sz="2000" b="0" dirty="0">
                <a:solidFill>
                  <a:srgbClr val="000000"/>
                </a:solidFill>
              </a:rPr>
              <a:t> разрывов определенных типов, </a:t>
            </a:r>
            <a:r>
              <a:rPr lang="ru-RU" altLang="ru-RU" sz="2000" i="1" dirty="0">
                <a:solidFill>
                  <a:srgbClr val="000000"/>
                </a:solidFill>
              </a:rPr>
              <a:t>одного масштабного ранга</a:t>
            </a:r>
            <a:r>
              <a:rPr lang="ru-RU" altLang="ru-RU" sz="2000" b="0" i="1" dirty="0">
                <a:solidFill>
                  <a:srgbClr val="000000"/>
                </a:solidFill>
              </a:rPr>
              <a:t> </a:t>
            </a:r>
            <a:r>
              <a:rPr lang="ru-RU" altLang="ru-RU" sz="2000" b="0" dirty="0">
                <a:solidFill>
                  <a:srgbClr val="000000"/>
                </a:solidFill>
              </a:rPr>
              <a:t>и </a:t>
            </a:r>
            <a:r>
              <a:rPr lang="ru-RU" altLang="ru-RU" sz="2000" b="0" dirty="0" err="1">
                <a:solidFill>
                  <a:srgbClr val="000000"/>
                </a:solidFill>
              </a:rPr>
              <a:t>тектонически</a:t>
            </a:r>
            <a:r>
              <a:rPr lang="ru-RU" altLang="ru-RU" sz="2000" b="0" dirty="0">
                <a:solidFill>
                  <a:srgbClr val="000000"/>
                </a:solidFill>
              </a:rPr>
              <a:t> одновозрастных [Л.М. </a:t>
            </a:r>
            <a:r>
              <a:rPr lang="ru-RU" altLang="ru-RU" sz="2000" b="0" dirty="0" err="1">
                <a:solidFill>
                  <a:srgbClr val="000000"/>
                </a:solidFill>
              </a:rPr>
              <a:t>Расцветаев</a:t>
            </a:r>
            <a:r>
              <a:rPr lang="ru-RU" altLang="ru-RU" sz="2000" b="0" dirty="0">
                <a:solidFill>
                  <a:srgbClr val="000000"/>
                </a:solidFill>
              </a:rPr>
              <a:t>, 1987],</a:t>
            </a:r>
          </a:p>
        </p:txBody>
      </p:sp>
      <p:sp>
        <p:nvSpPr>
          <p:cNvPr id="16392" name="Rectangle 7"/>
          <p:cNvSpPr>
            <a:spLocks noChangeArrowheads="1"/>
          </p:cNvSpPr>
          <p:nvPr/>
        </p:nvSpPr>
        <p:spPr bwMode="auto">
          <a:xfrm>
            <a:off x="1403350" y="2276475"/>
            <a:ext cx="77406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4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 altLang="ru-RU" sz="2000">
                <a:solidFill>
                  <a:srgbClr val="000000"/>
                </a:solidFill>
              </a:rPr>
              <a:t>СП</a:t>
            </a:r>
            <a:r>
              <a:rPr lang="ru-RU" altLang="ru-RU" sz="2000" b="0">
                <a:solidFill>
                  <a:srgbClr val="000000"/>
                </a:solidFill>
              </a:rPr>
              <a:t> – все возникшие одновременно в едином генеральном поле напряжений </a:t>
            </a:r>
            <a:r>
              <a:rPr lang="ru-RU" altLang="ru-RU" sz="2000" i="1">
                <a:solidFill>
                  <a:srgbClr val="000000"/>
                </a:solidFill>
              </a:rPr>
              <a:t>резко разномасштабные</a:t>
            </a:r>
            <a:r>
              <a:rPr lang="ru-RU" altLang="ru-RU" sz="2000" b="0" i="1">
                <a:solidFill>
                  <a:srgbClr val="000000"/>
                </a:solidFill>
              </a:rPr>
              <a:t> </a:t>
            </a:r>
            <a:r>
              <a:rPr lang="ru-RU" altLang="ru-RU" sz="2000" b="0">
                <a:solidFill>
                  <a:srgbClr val="000000"/>
                </a:solidFill>
              </a:rPr>
              <a:t>формы, тип совокупности которых определяется, прежде всего, морфологией складчатых форм первого порядка и генетически связанных с ними разрывов [</a:t>
            </a:r>
            <a:r>
              <a:rPr lang="ru-RU" altLang="ru-RU" sz="2000" b="0" i="1">
                <a:solidFill>
                  <a:srgbClr val="000000"/>
                </a:solidFill>
              </a:rPr>
              <a:t>В.С. Милеев, 1978</a:t>
            </a:r>
            <a:r>
              <a:rPr lang="ru-RU" altLang="ru-RU" sz="2000" b="0">
                <a:solidFill>
                  <a:srgbClr val="000000"/>
                </a:solidFill>
              </a:rPr>
              <a:t>],</a:t>
            </a:r>
          </a:p>
        </p:txBody>
      </p:sp>
      <p:sp>
        <p:nvSpPr>
          <p:cNvPr id="16393" name="Rectangle 8"/>
          <p:cNvSpPr>
            <a:spLocks noChangeArrowheads="1"/>
          </p:cNvSpPr>
          <p:nvPr/>
        </p:nvSpPr>
        <p:spPr bwMode="auto">
          <a:xfrm>
            <a:off x="2268538" y="1308100"/>
            <a:ext cx="6875462" cy="825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1" hangingPunct="1">
              <a:lnSpc>
                <a:spcPct val="80000"/>
              </a:lnSpc>
              <a:buClr>
                <a:schemeClr val="hlink"/>
              </a:buClr>
              <a:buFont typeface="Wingdings" pitchFamily="2" charset="2"/>
              <a:buNone/>
            </a:pPr>
            <a:r>
              <a:rPr lang="ru-RU" altLang="ru-RU" sz="2000">
                <a:solidFill>
                  <a:srgbClr val="000000"/>
                </a:solidFill>
              </a:rPr>
              <a:t>СП</a:t>
            </a:r>
            <a:r>
              <a:rPr lang="ru-RU" altLang="ru-RU" sz="2000" b="0">
                <a:solidFill>
                  <a:srgbClr val="000000"/>
                </a:solidFill>
              </a:rPr>
              <a:t> – ассоциация разновеликих структурных форм, приблизительно одновозрастных и пространственно тесно связанных </a:t>
            </a:r>
          </a:p>
          <a:p>
            <a:pPr algn="r" eaLnBrk="1" hangingPunct="1">
              <a:lnSpc>
                <a:spcPct val="80000"/>
              </a:lnSpc>
              <a:buClr>
                <a:schemeClr val="hlink"/>
              </a:buClr>
              <a:buFont typeface="Wingdings" pitchFamily="2" charset="2"/>
              <a:buNone/>
            </a:pPr>
            <a:r>
              <a:rPr lang="ru-RU" altLang="ru-RU" sz="2000" b="0">
                <a:solidFill>
                  <a:srgbClr val="000000"/>
                </a:solidFill>
              </a:rPr>
              <a:t>[В.Д. Вознесенский, 1984], </a:t>
            </a:r>
          </a:p>
        </p:txBody>
      </p:sp>
      <p:pic>
        <p:nvPicPr>
          <p:cNvPr id="16394" name="Picture 9" descr="Расцветаев1"/>
          <p:cNvPicPr>
            <a:picLocks noChangeAspect="1" noChangeArrowheads="1"/>
          </p:cNvPicPr>
          <p:nvPr/>
        </p:nvPicPr>
        <p:blipFill>
          <a:blip r:embed="rId3" cstate="print">
            <a:lum bright="16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1303338" cy="15843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6395" name="Picture 10" descr="Милеев"/>
          <p:cNvPicPr>
            <a:picLocks noChangeAspect="1" noChangeArrowheads="1"/>
          </p:cNvPicPr>
          <p:nvPr/>
        </p:nvPicPr>
        <p:blipFill>
          <a:blip r:embed="rId4" cstate="print">
            <a:lum bright="16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1773238"/>
            <a:ext cx="1289050" cy="15843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6396" name="Picture 11" descr="Гончаров 1"/>
          <p:cNvPicPr>
            <a:picLocks noChangeAspect="1" noChangeArrowheads="1"/>
          </p:cNvPicPr>
          <p:nvPr/>
        </p:nvPicPr>
        <p:blipFill>
          <a:blip r:embed="rId5" cstate="print">
            <a:lum bright="16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465513"/>
            <a:ext cx="1309688" cy="15843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1403350" y="5736158"/>
            <a:ext cx="77406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4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 altLang="ru-RU" sz="2000" dirty="0">
                <a:solidFill>
                  <a:srgbClr val="000000"/>
                </a:solidFill>
                <a:latin typeface="Arial" charset="0"/>
              </a:rPr>
              <a:t>СП деформационные –</a:t>
            </a:r>
            <a:r>
              <a:rPr lang="ru-RU" altLang="ru-RU" sz="2000" b="0" dirty="0">
                <a:solidFill>
                  <a:srgbClr val="000000"/>
                </a:solidFill>
              </a:rPr>
              <a:t> сочетания деформационных структур, возникшие в единой </a:t>
            </a:r>
            <a:r>
              <a:rPr lang="ru-RU" altLang="ru-RU" sz="2000" dirty="0">
                <a:solidFill>
                  <a:srgbClr val="000000"/>
                </a:solidFill>
              </a:rPr>
              <a:t>механической обстановке</a:t>
            </a:r>
            <a:r>
              <a:rPr lang="ru-RU" altLang="ru-RU" sz="2000" b="0" dirty="0">
                <a:solidFill>
                  <a:srgbClr val="000000"/>
                </a:solidFill>
              </a:rPr>
              <a:t>: </a:t>
            </a:r>
            <a:r>
              <a:rPr lang="ru-RU" altLang="ru-RU" sz="2000" b="0" i="1" dirty="0">
                <a:solidFill>
                  <a:srgbClr val="000000"/>
                </a:solidFill>
              </a:rPr>
              <a:t>сжатия</a:t>
            </a:r>
            <a:r>
              <a:rPr lang="ru-RU" altLang="ru-RU" sz="2000" b="0" dirty="0">
                <a:solidFill>
                  <a:srgbClr val="000000"/>
                </a:solidFill>
              </a:rPr>
              <a:t>, </a:t>
            </a:r>
            <a:r>
              <a:rPr lang="ru-RU" altLang="ru-RU" sz="2000" b="0" i="1" dirty="0">
                <a:solidFill>
                  <a:srgbClr val="000000"/>
                </a:solidFill>
              </a:rPr>
              <a:t>растяжения</a:t>
            </a:r>
            <a:r>
              <a:rPr lang="ru-RU" altLang="ru-RU" sz="2000" b="0" dirty="0">
                <a:solidFill>
                  <a:srgbClr val="000000"/>
                </a:solidFill>
              </a:rPr>
              <a:t>, </a:t>
            </a:r>
            <a:r>
              <a:rPr lang="ru-RU" altLang="ru-RU" sz="2000" b="0" i="1" dirty="0">
                <a:solidFill>
                  <a:srgbClr val="000000"/>
                </a:solidFill>
              </a:rPr>
              <a:t>сдвига</a:t>
            </a:r>
            <a:r>
              <a:rPr lang="ru-RU" altLang="ru-RU" sz="2000" b="0" dirty="0">
                <a:solidFill>
                  <a:srgbClr val="000000"/>
                </a:solidFill>
              </a:rPr>
              <a:t>, </a:t>
            </a:r>
            <a:r>
              <a:rPr lang="ru-RU" altLang="ru-RU" sz="2000" b="0" i="1" dirty="0">
                <a:solidFill>
                  <a:srgbClr val="000000"/>
                </a:solidFill>
              </a:rPr>
              <a:t>транспрессии</a:t>
            </a:r>
            <a:r>
              <a:rPr lang="ru-RU" altLang="ru-RU" sz="2000" b="0" dirty="0">
                <a:solidFill>
                  <a:srgbClr val="000000"/>
                </a:solidFill>
              </a:rPr>
              <a:t>, </a:t>
            </a:r>
            <a:r>
              <a:rPr lang="ru-RU" altLang="ru-RU" sz="2000" b="0" i="1" dirty="0" err="1">
                <a:solidFill>
                  <a:srgbClr val="000000"/>
                </a:solidFill>
              </a:rPr>
              <a:t>транстенсии</a:t>
            </a:r>
            <a:r>
              <a:rPr lang="ru-RU" altLang="ru-RU" sz="2000" b="0" dirty="0">
                <a:solidFill>
                  <a:srgbClr val="000000"/>
                </a:solidFill>
              </a:rPr>
              <a:t>, </a:t>
            </a:r>
            <a:r>
              <a:rPr lang="ru-RU" altLang="ru-RU" sz="2000" b="0" i="1" dirty="0">
                <a:solidFill>
                  <a:srgbClr val="000000"/>
                </a:solidFill>
              </a:rPr>
              <a:t>течения</a:t>
            </a:r>
            <a:r>
              <a:rPr lang="ru-RU" altLang="ru-RU" sz="2000" b="0" dirty="0">
                <a:solidFill>
                  <a:srgbClr val="000000"/>
                </a:solidFill>
              </a:rPr>
              <a:t> [А.Б. </a:t>
            </a:r>
            <a:r>
              <a:rPr lang="ru-RU" altLang="ru-RU" sz="2000" b="0" dirty="0" err="1">
                <a:solidFill>
                  <a:srgbClr val="000000"/>
                </a:solidFill>
              </a:rPr>
              <a:t>Кирмасов</a:t>
            </a:r>
            <a:r>
              <a:rPr lang="ru-RU" altLang="ru-RU" sz="2000" b="0" dirty="0">
                <a:solidFill>
                  <a:srgbClr val="000000"/>
                </a:solidFill>
              </a:rPr>
              <a:t>, </a:t>
            </a:r>
            <a:r>
              <a:rPr lang="ru-RU" altLang="ru-RU" sz="2000" b="0" dirty="0" smtClean="0">
                <a:solidFill>
                  <a:srgbClr val="000000"/>
                </a:solidFill>
              </a:rPr>
              <a:t>2011;            В.Г. </a:t>
            </a:r>
            <a:r>
              <a:rPr lang="ru-RU" altLang="ru-RU" sz="2000" b="0" dirty="0" err="1" smtClean="0">
                <a:solidFill>
                  <a:srgbClr val="000000"/>
                </a:solidFill>
              </a:rPr>
              <a:t>Талицкий</a:t>
            </a:r>
            <a:r>
              <a:rPr lang="ru-RU" altLang="ru-RU" sz="2000" b="0" dirty="0" smtClean="0">
                <a:solidFill>
                  <a:srgbClr val="000000"/>
                </a:solidFill>
              </a:rPr>
              <a:t>, 1994]</a:t>
            </a:r>
            <a:endParaRPr lang="ru-RU" altLang="ru-RU" sz="2000" b="0" dirty="0">
              <a:solidFill>
                <a:srgbClr val="000000"/>
              </a:solidFill>
            </a:endParaRPr>
          </a:p>
        </p:txBody>
      </p:sp>
      <p:pic>
        <p:nvPicPr>
          <p:cNvPr id="16398" name="Picture 18" descr="А-Б-Кирмасов1"/>
          <p:cNvPicPr>
            <a:picLocks noChangeAspect="1" noChangeArrowheads="1"/>
          </p:cNvPicPr>
          <p:nvPr/>
        </p:nvPicPr>
        <p:blipFill>
          <a:blip r:embed="rId6" cstate="print">
            <a:lum bright="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113338"/>
            <a:ext cx="1301750" cy="170021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5539263" y="6309320"/>
            <a:ext cx="3571067" cy="486287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sz="1600" dirty="0" smtClean="0">
                <a:solidFill>
                  <a:srgbClr val="000000"/>
                </a:solidFill>
              </a:rPr>
              <a:t>Структурный парагенез </a:t>
            </a:r>
            <a:r>
              <a:rPr lang="ru-RU" altLang="ru-RU" sz="1600" dirty="0" err="1" smtClean="0">
                <a:solidFill>
                  <a:srgbClr val="000000"/>
                </a:solidFill>
              </a:rPr>
              <a:t>Улуирской</a:t>
            </a:r>
            <a:r>
              <a:rPr lang="ru-RU" altLang="ru-RU" sz="1600" dirty="0" smtClean="0">
                <a:solidFill>
                  <a:srgbClr val="000000"/>
                </a:solidFill>
              </a:rPr>
              <a:t> зоны транспрессии (</a:t>
            </a:r>
            <a:r>
              <a:rPr lang="ru-RU" altLang="ru-RU" sz="1600" dirty="0">
                <a:solidFill>
                  <a:srgbClr val="000000"/>
                </a:solidFill>
              </a:rPr>
              <a:t>по </a:t>
            </a:r>
            <a:r>
              <a:rPr lang="ru-RU" altLang="ru-RU" sz="1600" dirty="0" err="1" smtClean="0">
                <a:solidFill>
                  <a:srgbClr val="000000"/>
                </a:solidFill>
              </a:rPr>
              <a:t>А.А</a:t>
            </a:r>
            <a:r>
              <a:rPr lang="ru-RU" altLang="ru-RU" sz="1600" dirty="0" smtClean="0">
                <a:solidFill>
                  <a:srgbClr val="000000"/>
                </a:solidFill>
              </a:rPr>
              <a:t>. Борисенко)</a:t>
            </a:r>
            <a:r>
              <a:rPr lang="en-US" altLang="ru-RU" sz="1600" dirty="0" smtClean="0">
                <a:solidFill>
                  <a:srgbClr val="000000"/>
                </a:solidFill>
              </a:rPr>
              <a:t> </a:t>
            </a:r>
            <a:endParaRPr lang="en-US" altLang="ru-RU" sz="1600" dirty="0">
              <a:solidFill>
                <a:srgbClr val="000000"/>
              </a:solidFill>
            </a:endParaRPr>
          </a:p>
        </p:txBody>
      </p:sp>
      <p:sp>
        <p:nvSpPr>
          <p:cNvPr id="758800" name="Rectangle 16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1" cy="404663"/>
          </a:xfrm>
          <a:extLst/>
        </p:spPr>
        <p:txBody>
          <a:bodyPr/>
          <a:lstStyle/>
          <a:p>
            <a:pPr algn="r" eaLnBrk="1" hangingPunct="1">
              <a:lnSpc>
                <a:spcPct val="80000"/>
              </a:lnSpc>
              <a:defRPr/>
            </a:pPr>
            <a:r>
              <a:rPr lang="ru-RU" altLang="ru-RU" sz="24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Структурные парагенезы </a:t>
            </a:r>
            <a:r>
              <a:rPr lang="ru-RU" altLang="ru-RU" sz="2400" b="1" i="1" u="sng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Улуирской</a:t>
            </a:r>
            <a:r>
              <a:rPr lang="ru-RU" altLang="ru-RU" sz="24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 зоны транспрессии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lum bright="-20000" contrast="4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55" y="399371"/>
            <a:ext cx="7053416" cy="172819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Рисунок 14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024" b="9901"/>
          <a:stretch/>
        </p:blipFill>
        <p:spPr>
          <a:xfrm>
            <a:off x="5272271" y="1992947"/>
            <a:ext cx="3777296" cy="158006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764"/>
          <a:stretch/>
        </p:blipFill>
        <p:spPr>
          <a:xfrm>
            <a:off x="101797" y="2010391"/>
            <a:ext cx="3151259" cy="156262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4755" y="2127563"/>
            <a:ext cx="2376264" cy="204538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561" y="3734679"/>
            <a:ext cx="2453979" cy="155676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703" y="3690288"/>
            <a:ext cx="3200185" cy="2448271"/>
          </a:xfrm>
          <a:prstGeom prst="rect">
            <a:avLst/>
          </a:prstGeom>
          <a:noFill/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652" y="4441893"/>
            <a:ext cx="2871548" cy="21336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382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1397"/>
          <p:cNvGrpSpPr>
            <a:grpSpLocks/>
          </p:cNvGrpSpPr>
          <p:nvPr/>
        </p:nvGrpSpPr>
        <p:grpSpPr bwMode="auto">
          <a:xfrm>
            <a:off x="34925" y="2349500"/>
            <a:ext cx="6192838" cy="4464050"/>
            <a:chOff x="204" y="1570"/>
            <a:chExt cx="3447" cy="2540"/>
          </a:xfrm>
        </p:grpSpPr>
        <p:sp>
          <p:nvSpPr>
            <p:cNvPr id="41989" name="Rectangle 1396"/>
            <p:cNvSpPr>
              <a:spLocks noChangeArrowheads="1"/>
            </p:cNvSpPr>
            <p:nvPr/>
          </p:nvSpPr>
          <p:spPr bwMode="auto">
            <a:xfrm>
              <a:off x="204" y="1570"/>
              <a:ext cx="3447" cy="254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ru-RU" altLang="ru-RU"/>
            </a:p>
          </p:txBody>
        </p:sp>
        <p:pic>
          <p:nvPicPr>
            <p:cNvPr id="41990" name="Picture 1395" descr="TRPR_Mod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1616"/>
              <a:ext cx="3357" cy="244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41987" name="Text Box 1398"/>
          <p:cNvSpPr txBox="1">
            <a:spLocks noChangeArrowheads="1"/>
          </p:cNvSpPr>
          <p:nvPr/>
        </p:nvSpPr>
        <p:spPr bwMode="auto">
          <a:xfrm>
            <a:off x="34925" y="44450"/>
            <a:ext cx="8893175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ru-RU" altLang="ru-RU" b="0">
                <a:solidFill>
                  <a:srgbClr val="000000"/>
                </a:solidFill>
              </a:rPr>
              <a:t>При транспрессии деформации могут возникать разными способами. Соответственно формируются и разные структурные парагенезы: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b="0">
                <a:solidFill>
                  <a:srgbClr val="000000"/>
                </a:solidFill>
              </a:rPr>
              <a:t>– система сколов и отрывов Риделя с вертикальной осью растяжения (</a:t>
            </a:r>
            <a:r>
              <a:rPr lang="ru-RU" altLang="ru-RU" b="0">
                <a:solidFill>
                  <a:srgbClr val="000000"/>
                </a:solidFill>
                <a:latin typeface="Arial Black" pitchFamily="34" charset="0"/>
              </a:rPr>
              <a:t>б</a:t>
            </a:r>
            <a:r>
              <a:rPr lang="ru-RU" altLang="ru-RU" b="0">
                <a:solidFill>
                  <a:srgbClr val="000000"/>
                </a:solidFill>
              </a:rPr>
              <a:t>);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b="0">
                <a:solidFill>
                  <a:srgbClr val="000000"/>
                </a:solidFill>
              </a:rPr>
              <a:t>– комбинация сколов Риделя и Андерсона с вертикальной осью растяжения (</a:t>
            </a:r>
            <a:r>
              <a:rPr lang="ru-RU" altLang="ru-RU" b="0">
                <a:solidFill>
                  <a:srgbClr val="000000"/>
                </a:solidFill>
                <a:latin typeface="Arial Black" pitchFamily="34" charset="0"/>
              </a:rPr>
              <a:t>в</a:t>
            </a:r>
            <a:r>
              <a:rPr lang="ru-RU" altLang="ru-RU" b="0">
                <a:solidFill>
                  <a:srgbClr val="000000"/>
                </a:solidFill>
              </a:rPr>
              <a:t>);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b="0">
                <a:solidFill>
                  <a:srgbClr val="000000"/>
                </a:solidFill>
              </a:rPr>
              <a:t>– система сколов и отрывов Риделя с горизонтальной осью растяжения (</a:t>
            </a:r>
            <a:r>
              <a:rPr lang="ru-RU" altLang="ru-RU" b="0">
                <a:solidFill>
                  <a:srgbClr val="000000"/>
                </a:solidFill>
                <a:latin typeface="Arial Black" pitchFamily="34" charset="0"/>
              </a:rPr>
              <a:t>г</a:t>
            </a:r>
            <a:r>
              <a:rPr lang="ru-RU" altLang="ru-RU" b="0">
                <a:solidFill>
                  <a:srgbClr val="000000"/>
                </a:solidFill>
              </a:rPr>
              <a:t>);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b="0">
                <a:solidFill>
                  <a:srgbClr val="000000"/>
                </a:solidFill>
              </a:rPr>
              <a:t>– структурные парагенезы могут сменять друг друга по вертикали (</a:t>
            </a:r>
            <a:r>
              <a:rPr lang="ru-RU" altLang="ru-RU" b="0">
                <a:solidFill>
                  <a:srgbClr val="000000"/>
                </a:solidFill>
                <a:latin typeface="Arial Black" pitchFamily="34" charset="0"/>
              </a:rPr>
              <a:t>д</a:t>
            </a:r>
            <a:r>
              <a:rPr lang="ru-RU" altLang="ru-RU" b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41988" name="Text Box 1399"/>
          <p:cNvSpPr txBox="1">
            <a:spLocks noChangeArrowheads="1"/>
          </p:cNvSpPr>
          <p:nvPr/>
        </p:nvSpPr>
        <p:spPr bwMode="auto">
          <a:xfrm>
            <a:off x="5292725" y="5876925"/>
            <a:ext cx="2879725" cy="687388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sz="1600">
                <a:solidFill>
                  <a:srgbClr val="000000"/>
                </a:solidFill>
              </a:rPr>
              <a:t>Упрощенные блоковые модели транспрессивных деформаций (по Арк.В. Тевелеву, 2005)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 descr="P813010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38" y="704850"/>
            <a:ext cx="4681537" cy="27241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3011" name="Rectangle 4"/>
          <p:cNvSpPr>
            <a:spLocks noGrp="1" noChangeArrowheads="1"/>
          </p:cNvSpPr>
          <p:nvPr>
            <p:ph type="title"/>
          </p:nvPr>
        </p:nvSpPr>
        <p:spPr>
          <a:xfrm>
            <a:off x="3590925" y="3495675"/>
            <a:ext cx="3502025" cy="1228725"/>
          </a:xfrm>
          <a:noFill/>
        </p:spPr>
        <p:txBody>
          <a:bodyPr>
            <a:spAutoFit/>
          </a:bodyPr>
          <a:lstStyle/>
          <a:p>
            <a:pPr algn="l" eaLnBrk="1" hangingPunct="1">
              <a:lnSpc>
                <a:spcPct val="85000"/>
              </a:lnSpc>
            </a:pPr>
            <a:r>
              <a:rPr lang="ru-RU" altLang="ru-RU" sz="2200" b="1" smtClean="0">
                <a:solidFill>
                  <a:srgbClr val="000000"/>
                </a:solidFill>
                <a:effectLst/>
                <a:latin typeface="Arial Narrow" pitchFamily="34" charset="0"/>
              </a:rPr>
              <a:t>Структурный парагенез:</a:t>
            </a:r>
            <a:br>
              <a:rPr lang="ru-RU" altLang="ru-RU" sz="2200" b="1" smtClean="0">
                <a:solidFill>
                  <a:srgbClr val="000000"/>
                </a:solidFill>
                <a:effectLst/>
                <a:latin typeface="Arial Narrow" pitchFamily="34" charset="0"/>
              </a:rPr>
            </a:br>
            <a:r>
              <a:rPr lang="ru-RU" alt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– реидные складки;</a:t>
            </a:r>
            <a:br>
              <a:rPr lang="ru-RU" alt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</a:br>
            <a:r>
              <a:rPr lang="ru-RU" alt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– вязкие разрывы;</a:t>
            </a:r>
            <a:br>
              <a:rPr lang="ru-RU" alt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</a:br>
            <a:r>
              <a:rPr lang="ru-RU" alt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– вязкий будинаж.</a:t>
            </a:r>
          </a:p>
        </p:txBody>
      </p:sp>
      <p:pic>
        <p:nvPicPr>
          <p:cNvPr id="43012" name="Picture 8" descr="P81100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932238"/>
            <a:ext cx="3529013" cy="26479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3013" name="Text Box 9"/>
          <p:cNvSpPr txBox="1">
            <a:spLocks noChangeArrowheads="1"/>
          </p:cNvSpPr>
          <p:nvPr/>
        </p:nvSpPr>
        <p:spPr bwMode="auto">
          <a:xfrm>
            <a:off x="1908175" y="6165850"/>
            <a:ext cx="2592388" cy="617538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sz="1600">
                <a:solidFill>
                  <a:srgbClr val="000000"/>
                </a:solidFill>
              </a:rPr>
              <a:t>"Вязкие  будины" плагиоклаз-пироксеновых пород в архейских гнейсах. Ю. Урал</a:t>
            </a:r>
          </a:p>
        </p:txBody>
      </p:sp>
      <p:sp>
        <p:nvSpPr>
          <p:cNvPr id="807946" name="Rectangle 10"/>
          <p:cNvSpPr>
            <a:spLocks noChangeArrowheads="1"/>
          </p:cNvSpPr>
          <p:nvPr/>
        </p:nvSpPr>
        <p:spPr bwMode="auto">
          <a:xfrm>
            <a:off x="4572000" y="12700"/>
            <a:ext cx="4572000" cy="6826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>
            <a:lvl1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  <a:lvl2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2pPr>
            <a:lvl3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3pPr>
            <a:lvl4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4pPr>
            <a:lvl5pPr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80000"/>
              </a:lnSpc>
              <a:defRPr/>
            </a:pPr>
            <a:r>
              <a:rPr lang="ru-RU" altLang="ru-RU" sz="2400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Структурные парагенезы зон </a:t>
            </a:r>
          </a:p>
          <a:p>
            <a:pPr algn="r" eaLnBrk="1" hangingPunct="1">
              <a:lnSpc>
                <a:spcPct val="80000"/>
              </a:lnSpc>
              <a:defRPr/>
            </a:pPr>
            <a:r>
              <a:rPr lang="ru-RU" altLang="ru-RU" sz="2400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пластических деформаций</a:t>
            </a:r>
          </a:p>
        </p:txBody>
      </p:sp>
      <p:pic>
        <p:nvPicPr>
          <p:cNvPr id="43015" name="Picture 11" descr="P812003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0800"/>
            <a:ext cx="2952750" cy="36369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3016" name="Text Box 5"/>
          <p:cNvSpPr txBox="1">
            <a:spLocks noChangeArrowheads="1"/>
          </p:cNvSpPr>
          <p:nvPr/>
        </p:nvSpPr>
        <p:spPr bwMode="auto">
          <a:xfrm>
            <a:off x="2700338" y="2420938"/>
            <a:ext cx="2446337" cy="422275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1600">
                <a:solidFill>
                  <a:srgbClr val="000000"/>
                </a:solidFill>
              </a:rPr>
              <a:t>Вязкие разрывы в архейских гнейсах. Ю. Урал.</a:t>
            </a:r>
          </a:p>
        </p:txBody>
      </p:sp>
      <p:pic>
        <p:nvPicPr>
          <p:cNvPr id="43017" name="Picture 12" descr="P81401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149725"/>
            <a:ext cx="3348038" cy="25669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3018" name="Text Box 13"/>
          <p:cNvSpPr txBox="1">
            <a:spLocks noChangeArrowheads="1"/>
          </p:cNvSpPr>
          <p:nvPr/>
        </p:nvSpPr>
        <p:spPr bwMode="auto">
          <a:xfrm>
            <a:off x="3924300" y="4868863"/>
            <a:ext cx="2300288" cy="617537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r" eaLnBrk="1" hangingPunct="1">
              <a:lnSpc>
                <a:spcPct val="80000"/>
              </a:lnSpc>
            </a:pPr>
            <a:r>
              <a:rPr lang="ru-RU" altLang="ru-RU" sz="1600">
                <a:solidFill>
                  <a:srgbClr val="000000"/>
                </a:solidFill>
              </a:rPr>
              <a:t>Будинированный слой амфиболитов в архейских гнейсах. Ю. Урал.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1450" y="44450"/>
            <a:ext cx="5435600" cy="1006429"/>
          </a:xfrm>
          <a:solidFill>
            <a:schemeClr val="tx1"/>
          </a:solidFill>
          <a:ln w="57150" cmpd="thinThick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indent="0" algn="ctr" eaLnBrk="1" hangingPunct="1">
              <a:lnSpc>
                <a:spcPct val="8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ru-RU" altLang="ru-RU" sz="2200" b="1" dirty="0" smtClean="0">
                <a:solidFill>
                  <a:srgbClr val="000000"/>
                </a:solidFill>
                <a:effectLst/>
              </a:rPr>
              <a:t>Структурные парагенезы</a:t>
            </a:r>
            <a:r>
              <a:rPr lang="ru-RU" altLang="ru-RU" sz="2200" dirty="0" smtClean="0">
                <a:solidFill>
                  <a:srgbClr val="000000"/>
                </a:solidFill>
                <a:effectLst/>
              </a:rPr>
              <a:t> – </a:t>
            </a:r>
            <a:endParaRPr lang="en-US" altLang="ru-RU" sz="2200" dirty="0" smtClean="0">
              <a:solidFill>
                <a:srgbClr val="000000"/>
              </a:solidFill>
              <a:effectLst/>
            </a:endParaRPr>
          </a:p>
          <a:p>
            <a:pPr marL="0" indent="0" algn="ctr" eaLnBrk="1" hangingPunct="1">
              <a:lnSpc>
                <a:spcPct val="80000"/>
              </a:lnSpc>
              <a:spcBef>
                <a:spcPct val="30000"/>
              </a:spcBef>
              <a:buFont typeface="Wingdings" pitchFamily="2" charset="2"/>
              <a:buNone/>
            </a:pPr>
            <a:r>
              <a:rPr lang="ru-RU" altLang="ru-RU" sz="2200" dirty="0" smtClean="0">
                <a:solidFill>
                  <a:srgbClr val="000000"/>
                </a:solidFill>
                <a:effectLst/>
                <a:latin typeface="Arial Narrow" pitchFamily="34" charset="0"/>
              </a:rPr>
              <a:t>закономерные устойчивые сочетания различных структурных элементов, сформированных</a:t>
            </a:r>
            <a:endParaRPr lang="ru-RU" altLang="ru-RU" sz="2200" dirty="0" smtClean="0">
              <a:solidFill>
                <a:srgbClr val="000000"/>
              </a:solidFill>
              <a:effectLst/>
            </a:endParaRPr>
          </a:p>
        </p:txBody>
      </p:sp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0" y="2924175"/>
            <a:ext cx="9144000" cy="388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85000"/>
              </a:lnSpc>
              <a:spcBef>
                <a:spcPct val="50000"/>
              </a:spcBef>
            </a:pPr>
            <a:r>
              <a:rPr lang="ru-RU" altLang="ru-RU" b="0" dirty="0">
                <a:solidFill>
                  <a:srgbClr val="000000"/>
                </a:solidFill>
              </a:rPr>
              <a:t>В любом случае формирование всех </a:t>
            </a:r>
            <a:r>
              <a:rPr lang="ru-RU" altLang="ru-RU" b="0" i="1" dirty="0">
                <a:solidFill>
                  <a:srgbClr val="000000"/>
                </a:solidFill>
              </a:rPr>
              <a:t>элементарных</a:t>
            </a:r>
            <a:r>
              <a:rPr lang="ru-RU" altLang="ru-RU" dirty="0">
                <a:solidFill>
                  <a:srgbClr val="000000"/>
                </a:solidFill>
              </a:rPr>
              <a:t> </a:t>
            </a:r>
            <a:r>
              <a:rPr lang="ru-RU" altLang="ru-RU" b="0" dirty="0">
                <a:solidFill>
                  <a:srgbClr val="000000"/>
                </a:solidFill>
              </a:rPr>
              <a:t>структурных составляющих </a:t>
            </a:r>
            <a:r>
              <a:rPr lang="ru-RU" altLang="ru-RU" i="1" dirty="0">
                <a:solidFill>
                  <a:srgbClr val="000000"/>
                </a:solidFill>
              </a:rPr>
              <a:t>единого </a:t>
            </a:r>
            <a:r>
              <a:rPr lang="ru-RU" altLang="ru-RU" i="1" dirty="0" err="1">
                <a:solidFill>
                  <a:srgbClr val="000000"/>
                </a:solidFill>
              </a:rPr>
              <a:t>парагенеза</a:t>
            </a:r>
            <a:r>
              <a:rPr lang="ru-RU" altLang="ru-RU" i="1" dirty="0">
                <a:solidFill>
                  <a:srgbClr val="000000"/>
                </a:solidFill>
              </a:rPr>
              <a:t> </a:t>
            </a:r>
            <a:r>
              <a:rPr lang="ru-RU" altLang="ru-RU" b="0" dirty="0">
                <a:solidFill>
                  <a:srgbClr val="000000"/>
                </a:solidFill>
              </a:rPr>
              <a:t>предполагает некий </a:t>
            </a:r>
            <a:r>
              <a:rPr lang="ru-RU" altLang="ru-RU" i="1" dirty="0">
                <a:solidFill>
                  <a:srgbClr val="000000"/>
                </a:solidFill>
              </a:rPr>
              <a:t>общий механизм</a:t>
            </a:r>
            <a:r>
              <a:rPr lang="ru-RU" altLang="ru-RU" b="0" i="1" dirty="0">
                <a:solidFill>
                  <a:srgbClr val="000000"/>
                </a:solidFill>
              </a:rPr>
              <a:t> </a:t>
            </a:r>
            <a:r>
              <a:rPr lang="ru-RU" altLang="ru-RU" b="0" dirty="0">
                <a:solidFill>
                  <a:srgbClr val="000000"/>
                </a:solidFill>
              </a:rPr>
              <a:t>или хотя бы </a:t>
            </a:r>
            <a:r>
              <a:rPr lang="ru-RU" altLang="ru-RU" i="1" dirty="0">
                <a:solidFill>
                  <a:srgbClr val="000000"/>
                </a:solidFill>
              </a:rPr>
              <a:t>общую</a:t>
            </a:r>
            <a:r>
              <a:rPr lang="ru-RU" altLang="ru-RU" b="0" i="1" dirty="0">
                <a:solidFill>
                  <a:srgbClr val="000000"/>
                </a:solidFill>
              </a:rPr>
              <a:t> </a:t>
            </a:r>
            <a:r>
              <a:rPr lang="ru-RU" altLang="ru-RU" i="1" dirty="0">
                <a:solidFill>
                  <a:srgbClr val="000000"/>
                </a:solidFill>
              </a:rPr>
              <a:t>причину</a:t>
            </a:r>
            <a:r>
              <a:rPr lang="ru-RU" altLang="ru-RU" b="0" dirty="0">
                <a:solidFill>
                  <a:srgbClr val="000000"/>
                </a:solidFill>
              </a:rPr>
              <a:t>. Иными словами, само возникновение, геометрия и кинематика выделяемых в "структурный </a:t>
            </a:r>
            <a:r>
              <a:rPr lang="ru-RU" altLang="ru-RU" b="0" dirty="0" err="1">
                <a:solidFill>
                  <a:srgbClr val="000000"/>
                </a:solidFill>
              </a:rPr>
              <a:t>парагенез</a:t>
            </a:r>
            <a:r>
              <a:rPr lang="ru-RU" altLang="ru-RU" b="0" dirty="0">
                <a:solidFill>
                  <a:srgbClr val="000000"/>
                </a:solidFill>
              </a:rPr>
              <a:t>" элементов должны </a:t>
            </a:r>
            <a:r>
              <a:rPr lang="ru-RU" altLang="ru-RU" b="0" dirty="0">
                <a:solidFill>
                  <a:srgbClr val="C00000"/>
                </a:solidFill>
              </a:rPr>
              <a:t>удовлетворительно объясняться посредством какой-либо теоретической модели</a:t>
            </a:r>
            <a:r>
              <a:rPr lang="ru-RU" altLang="ru-RU" b="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85000"/>
              </a:lnSpc>
              <a:spcBef>
                <a:spcPct val="50000"/>
              </a:spcBef>
            </a:pPr>
            <a:r>
              <a:rPr lang="ru-RU" altLang="ru-RU" b="0" dirty="0">
                <a:solidFill>
                  <a:srgbClr val="000000"/>
                </a:solidFill>
              </a:rPr>
              <a:t>Если из определения изъять </a:t>
            </a:r>
            <a:r>
              <a:rPr lang="ru-RU" altLang="ru-RU" b="0" i="1" dirty="0">
                <a:solidFill>
                  <a:srgbClr val="000000"/>
                </a:solidFill>
              </a:rPr>
              <a:t>теоретическую составляющую</a:t>
            </a:r>
            <a:r>
              <a:rPr lang="ru-RU" altLang="ru-RU" b="0" dirty="0">
                <a:solidFill>
                  <a:srgbClr val="000000"/>
                </a:solidFill>
              </a:rPr>
              <a:t>, то в</a:t>
            </a:r>
            <a:r>
              <a:rPr lang="en-US" altLang="ru-RU" b="0" dirty="0">
                <a:solidFill>
                  <a:srgbClr val="000000"/>
                </a:solidFill>
              </a:rPr>
              <a:t> </a:t>
            </a:r>
            <a:r>
              <a:rPr lang="ru-RU" altLang="ru-RU" b="0" dirty="0">
                <a:solidFill>
                  <a:srgbClr val="000000"/>
                </a:solidFill>
              </a:rPr>
              <a:t>"структурный </a:t>
            </a:r>
            <a:r>
              <a:rPr lang="ru-RU" altLang="ru-RU" b="0" dirty="0" err="1">
                <a:solidFill>
                  <a:srgbClr val="000000"/>
                </a:solidFill>
              </a:rPr>
              <a:t>парагенез</a:t>
            </a:r>
            <a:r>
              <a:rPr lang="ru-RU" altLang="ru-RU" b="0" dirty="0">
                <a:solidFill>
                  <a:srgbClr val="000000"/>
                </a:solidFill>
              </a:rPr>
              <a:t>" можно будет объединять </a:t>
            </a:r>
            <a:r>
              <a:rPr lang="ru-RU" altLang="ru-RU" i="1" dirty="0">
                <a:solidFill>
                  <a:srgbClr val="000000"/>
                </a:solidFill>
              </a:rPr>
              <a:t>любые</a:t>
            </a:r>
            <a:r>
              <a:rPr lang="ru-RU" altLang="ru-RU" b="0" dirty="0">
                <a:solidFill>
                  <a:srgbClr val="000000"/>
                </a:solidFill>
              </a:rPr>
              <a:t> структурные элементы, расположенные примерно в одном месте, что убивает смысл самой идеи.</a:t>
            </a:r>
          </a:p>
          <a:p>
            <a:pPr eaLnBrk="1" hangingPunct="1">
              <a:lnSpc>
                <a:spcPct val="85000"/>
              </a:lnSpc>
              <a:spcBef>
                <a:spcPct val="50000"/>
              </a:spcBef>
            </a:pPr>
            <a:r>
              <a:rPr lang="ru-RU" altLang="ru-RU" b="0" dirty="0">
                <a:solidFill>
                  <a:srgbClr val="000000"/>
                </a:solidFill>
              </a:rPr>
              <a:t>Если исходить из определений, в структурные парагенезы могут объединяться </a:t>
            </a:r>
            <a:r>
              <a:rPr lang="ru-RU" altLang="ru-RU" dirty="0">
                <a:solidFill>
                  <a:srgbClr val="000000"/>
                </a:solidFill>
              </a:rPr>
              <a:t>разномасштабные элементы</a:t>
            </a:r>
            <a:r>
              <a:rPr lang="ru-RU" altLang="ru-RU" b="0" dirty="0">
                <a:solidFill>
                  <a:srgbClr val="000000"/>
                </a:solidFill>
              </a:rPr>
              <a:t>: от макромасштабных (складчатые зоны) до </a:t>
            </a:r>
            <a:r>
              <a:rPr lang="ru-RU" altLang="ru-RU" b="0" dirty="0" err="1">
                <a:solidFill>
                  <a:srgbClr val="000000"/>
                </a:solidFill>
              </a:rPr>
              <a:t>мезомасштабных</a:t>
            </a:r>
            <a:r>
              <a:rPr lang="ru-RU" altLang="ru-RU" b="0" dirty="0">
                <a:solidFill>
                  <a:srgbClr val="000000"/>
                </a:solidFill>
              </a:rPr>
              <a:t> (отдельные складки, структуры </a:t>
            </a:r>
            <a:r>
              <a:rPr lang="ru-RU" altLang="ru-RU" b="0" dirty="0" err="1">
                <a:solidFill>
                  <a:srgbClr val="000000"/>
                </a:solidFill>
              </a:rPr>
              <a:t>будинажа</a:t>
            </a:r>
            <a:r>
              <a:rPr lang="ru-RU" altLang="ru-RU" b="0" dirty="0">
                <a:solidFill>
                  <a:srgbClr val="000000"/>
                </a:solidFill>
              </a:rPr>
              <a:t>, кливаж и пр.) </a:t>
            </a:r>
          </a:p>
          <a:p>
            <a:pPr eaLnBrk="1" hangingPunct="1">
              <a:lnSpc>
                <a:spcPct val="85000"/>
              </a:lnSpc>
            </a:pPr>
            <a:r>
              <a:rPr lang="ru-RU" altLang="ru-RU" b="0" dirty="0">
                <a:solidFill>
                  <a:srgbClr val="000000"/>
                </a:solidFill>
              </a:rPr>
              <a:t>и даже до </a:t>
            </a:r>
            <a:r>
              <a:rPr lang="ru-RU" altLang="ru-RU" b="0" dirty="0" err="1">
                <a:solidFill>
                  <a:srgbClr val="000000"/>
                </a:solidFill>
              </a:rPr>
              <a:t>микромасштабных</a:t>
            </a:r>
            <a:r>
              <a:rPr lang="ru-RU" altLang="ru-RU" b="0" dirty="0">
                <a:solidFill>
                  <a:srgbClr val="000000"/>
                </a:solidFill>
              </a:rPr>
              <a:t> </a:t>
            </a:r>
            <a:r>
              <a:rPr lang="ru-RU" altLang="ru-RU" b="0" dirty="0" smtClean="0">
                <a:solidFill>
                  <a:srgbClr val="000000"/>
                </a:solidFill>
              </a:rPr>
              <a:t>(минеральные жилы, </a:t>
            </a:r>
            <a:r>
              <a:rPr lang="ru-RU" altLang="ru-RU" b="0" dirty="0" err="1" smtClean="0">
                <a:solidFill>
                  <a:srgbClr val="000000"/>
                </a:solidFill>
              </a:rPr>
              <a:t>стилолиты</a:t>
            </a:r>
            <a:r>
              <a:rPr lang="ru-RU" altLang="ru-RU" b="0" dirty="0" smtClean="0">
                <a:solidFill>
                  <a:srgbClr val="000000"/>
                </a:solidFill>
              </a:rPr>
              <a:t> в </a:t>
            </a:r>
            <a:r>
              <a:rPr lang="ru-RU" altLang="ru-RU" b="0" dirty="0">
                <a:solidFill>
                  <a:srgbClr val="000000"/>
                </a:solidFill>
              </a:rPr>
              <a:t>шлифах и т.д.)</a:t>
            </a:r>
          </a:p>
        </p:txBody>
      </p:sp>
      <p:sp>
        <p:nvSpPr>
          <p:cNvPr id="17412" name="Rectangle 9"/>
          <p:cNvSpPr>
            <a:spLocks noChangeArrowheads="1"/>
          </p:cNvSpPr>
          <p:nvPr/>
        </p:nvSpPr>
        <p:spPr bwMode="auto">
          <a:xfrm>
            <a:off x="4680396" y="1563609"/>
            <a:ext cx="4356100" cy="666750"/>
          </a:xfrm>
          <a:prstGeom prst="rect">
            <a:avLst/>
          </a:prstGeom>
          <a:solidFill>
            <a:schemeClr val="tx1"/>
          </a:solidFill>
          <a:ln w="38100" cmpd="dbl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 altLang="ru-RU" b="0">
                <a:solidFill>
                  <a:srgbClr val="000000"/>
                </a:solidFill>
              </a:rPr>
              <a:t>в процессе развития крупных структур (</a:t>
            </a:r>
            <a:r>
              <a:rPr lang="ru-RU" altLang="ru-RU">
                <a:solidFill>
                  <a:srgbClr val="000000"/>
                </a:solidFill>
              </a:rPr>
              <a:t>кинематическое определение</a:t>
            </a:r>
            <a:r>
              <a:rPr lang="ru-RU" altLang="ru-RU" b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7413" name="Rectangle 10"/>
          <p:cNvSpPr>
            <a:spLocks noChangeArrowheads="1"/>
          </p:cNvSpPr>
          <p:nvPr/>
        </p:nvSpPr>
        <p:spPr bwMode="auto">
          <a:xfrm>
            <a:off x="2195513" y="2258194"/>
            <a:ext cx="4067175" cy="666750"/>
          </a:xfrm>
          <a:prstGeom prst="rect">
            <a:avLst/>
          </a:prstGeom>
          <a:solidFill>
            <a:schemeClr val="tx1"/>
          </a:solidFill>
          <a:ln w="38100" cmpd="dbl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 altLang="ru-RU" b="0">
                <a:solidFill>
                  <a:srgbClr val="000000"/>
                </a:solidFill>
              </a:rPr>
              <a:t>в единой механической обстановке (</a:t>
            </a:r>
            <a:r>
              <a:rPr lang="ru-RU" altLang="ru-RU">
                <a:solidFill>
                  <a:srgbClr val="000000"/>
                </a:solidFill>
              </a:rPr>
              <a:t>деформационное определение</a:t>
            </a:r>
            <a:r>
              <a:rPr lang="ru-RU" altLang="ru-RU" b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7414" name="Rectangle 11"/>
          <p:cNvSpPr>
            <a:spLocks noChangeArrowheads="1"/>
          </p:cNvSpPr>
          <p:nvPr/>
        </p:nvSpPr>
        <p:spPr bwMode="auto">
          <a:xfrm>
            <a:off x="36016" y="1538114"/>
            <a:ext cx="3671888" cy="666750"/>
          </a:xfrm>
          <a:prstGeom prst="rect">
            <a:avLst/>
          </a:prstGeom>
          <a:solidFill>
            <a:schemeClr val="tx1"/>
          </a:solidFill>
          <a:ln w="38100" cmpd="dbl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30000"/>
              </a:spcBef>
              <a:buClr>
                <a:schemeClr val="hlink"/>
              </a:buClr>
              <a:buFont typeface="Wingdings" pitchFamily="2" charset="2"/>
              <a:buNone/>
            </a:pPr>
            <a:r>
              <a:rPr lang="ru-RU" altLang="ru-RU" b="0">
                <a:solidFill>
                  <a:srgbClr val="000000"/>
                </a:solidFill>
              </a:rPr>
              <a:t>в едином поле напряжений</a:t>
            </a:r>
            <a:r>
              <a:rPr lang="en-US" altLang="ru-RU" b="0">
                <a:solidFill>
                  <a:srgbClr val="000000"/>
                </a:solidFill>
              </a:rPr>
              <a:t> </a:t>
            </a:r>
            <a:r>
              <a:rPr lang="ru-RU" altLang="ru-RU" b="0">
                <a:solidFill>
                  <a:srgbClr val="000000"/>
                </a:solidFill>
              </a:rPr>
              <a:t>(</a:t>
            </a:r>
            <a:r>
              <a:rPr lang="ru-RU" altLang="ru-RU">
                <a:solidFill>
                  <a:srgbClr val="000000"/>
                </a:solidFill>
              </a:rPr>
              <a:t>динамическое определение</a:t>
            </a:r>
            <a:r>
              <a:rPr lang="ru-RU" altLang="ru-RU" b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7415" name="AutoShape 12"/>
          <p:cNvSpPr>
            <a:spLocks noChangeArrowheads="1"/>
          </p:cNvSpPr>
          <p:nvPr/>
        </p:nvSpPr>
        <p:spPr bwMode="auto">
          <a:xfrm rot="6832516">
            <a:off x="1101315" y="1069802"/>
            <a:ext cx="863600" cy="2159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96969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altLang="ru-RU"/>
          </a:p>
        </p:txBody>
      </p:sp>
      <p:sp>
        <p:nvSpPr>
          <p:cNvPr id="17416" name="AutoShape 14"/>
          <p:cNvSpPr>
            <a:spLocks noChangeArrowheads="1"/>
          </p:cNvSpPr>
          <p:nvPr/>
        </p:nvSpPr>
        <p:spPr bwMode="auto">
          <a:xfrm rot="5400000">
            <a:off x="3545135" y="1538041"/>
            <a:ext cx="1367806" cy="253876"/>
          </a:xfrm>
          <a:prstGeom prst="rightArrow">
            <a:avLst>
              <a:gd name="adj1" fmla="val 50000"/>
              <a:gd name="adj2" fmla="val 133456"/>
            </a:avLst>
          </a:prstGeom>
          <a:solidFill>
            <a:srgbClr val="969696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altLang="ru-RU"/>
          </a:p>
        </p:txBody>
      </p:sp>
      <p:sp>
        <p:nvSpPr>
          <p:cNvPr id="17417" name="AutoShape 15"/>
          <p:cNvSpPr>
            <a:spLocks noChangeArrowheads="1"/>
          </p:cNvSpPr>
          <p:nvPr/>
        </p:nvSpPr>
        <p:spPr bwMode="auto">
          <a:xfrm rot="14767484" flipH="1">
            <a:off x="6386997" y="1095297"/>
            <a:ext cx="863600" cy="2159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969696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63"/>
          <p:cNvGrpSpPr>
            <a:grpSpLocks/>
          </p:cNvGrpSpPr>
          <p:nvPr/>
        </p:nvGrpSpPr>
        <p:grpSpPr bwMode="auto">
          <a:xfrm>
            <a:off x="31750" y="549275"/>
            <a:ext cx="3532188" cy="2232025"/>
            <a:chOff x="20" y="346"/>
            <a:chExt cx="2225" cy="1406"/>
          </a:xfrm>
        </p:grpSpPr>
        <p:sp>
          <p:nvSpPr>
            <p:cNvPr id="18460" name="AutoShape 2"/>
            <p:cNvSpPr>
              <a:spLocks noChangeArrowheads="1"/>
            </p:cNvSpPr>
            <p:nvPr/>
          </p:nvSpPr>
          <p:spPr bwMode="auto">
            <a:xfrm rot="7800000">
              <a:off x="996" y="406"/>
              <a:ext cx="379" cy="259"/>
            </a:xfrm>
            <a:prstGeom prst="chevron">
              <a:avLst>
                <a:gd name="adj" fmla="val 36583"/>
              </a:avLst>
            </a:prstGeom>
            <a:solidFill>
              <a:srgbClr val="FF00FF">
                <a:alpha val="50195"/>
              </a:srgbClr>
            </a:solidFill>
            <a:ln w="9525">
              <a:miter lim="800000"/>
              <a:headEnd/>
              <a:tailEnd/>
            </a:ln>
            <a:scene3d>
              <a:camera prst="legacyObliqueBottomLeft">
                <a:rot lat="19199993" lon="899996" rev="0"/>
              </a:camera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00FF"/>
              </a:extrusionClr>
            </a:sp3d>
          </p:spPr>
          <p:txBody>
            <a:bodyPr wrap="none" anchor="ctr">
              <a:flatTx/>
            </a:bodyPr>
            <a:lstStyle/>
            <a:p>
              <a:pPr algn="ctr" eaLnBrk="1" hangingPunct="1"/>
              <a:endParaRPr lang="ru-RU" altLang="ru-RU"/>
            </a:p>
          </p:txBody>
        </p:sp>
        <p:sp>
          <p:nvSpPr>
            <p:cNvPr id="18461" name="Freeform 3"/>
            <p:cNvSpPr>
              <a:spLocks/>
            </p:cNvSpPr>
            <p:nvPr/>
          </p:nvSpPr>
          <p:spPr bwMode="auto">
            <a:xfrm>
              <a:off x="459" y="597"/>
              <a:ext cx="565" cy="956"/>
            </a:xfrm>
            <a:custGeom>
              <a:avLst/>
              <a:gdLst>
                <a:gd name="T0" fmla="*/ 0 w 838"/>
                <a:gd name="T1" fmla="*/ 0 h 1696"/>
                <a:gd name="T2" fmla="*/ 0 w 838"/>
                <a:gd name="T3" fmla="*/ 142 h 1696"/>
                <a:gd name="T4" fmla="*/ 173 w 838"/>
                <a:gd name="T5" fmla="*/ 171 h 1696"/>
                <a:gd name="T6" fmla="*/ 173 w 838"/>
                <a:gd name="T7" fmla="*/ 33 h 1696"/>
                <a:gd name="T8" fmla="*/ 0 w 838"/>
                <a:gd name="T9" fmla="*/ 0 h 16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38"/>
                <a:gd name="T16" fmla="*/ 0 h 1696"/>
                <a:gd name="T17" fmla="*/ 838 w 838"/>
                <a:gd name="T18" fmla="*/ 1696 h 16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38" h="1696">
                  <a:moveTo>
                    <a:pt x="0" y="0"/>
                  </a:moveTo>
                  <a:lnTo>
                    <a:pt x="0" y="1406"/>
                  </a:lnTo>
                  <a:lnTo>
                    <a:pt x="838" y="1696"/>
                  </a:lnTo>
                  <a:lnTo>
                    <a:pt x="838" y="3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FFFF">
                <a:alpha val="50195"/>
              </a:srgbClr>
            </a:solidFill>
            <a:ln w="19050" cap="sq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462" name="AutoShape 4"/>
            <p:cNvSpPr>
              <a:spLocks noChangeArrowheads="1"/>
            </p:cNvSpPr>
            <p:nvPr/>
          </p:nvSpPr>
          <p:spPr bwMode="auto">
            <a:xfrm rot="10800000">
              <a:off x="20" y="914"/>
              <a:ext cx="486" cy="24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FF">
                <a:alpha val="50195"/>
              </a:srgbClr>
            </a:solidFill>
            <a:ln w="9525">
              <a:miter lim="800000"/>
              <a:headEnd/>
              <a:tailEnd/>
            </a:ln>
            <a:scene3d>
              <a:camera prst="legacyPerspectiveBottomLeft">
                <a:rot lat="1500000" lon="1500000" rev="0"/>
              </a:camera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00FF"/>
              </a:extrusionClr>
            </a:sp3d>
          </p:spPr>
          <p:txBody>
            <a:bodyPr wrap="none" anchor="ctr">
              <a:flatTx/>
            </a:bodyPr>
            <a:lstStyle/>
            <a:p>
              <a:pPr algn="ctr" eaLnBrk="1" hangingPunct="1"/>
              <a:endParaRPr lang="ru-RU" altLang="ru-RU"/>
            </a:p>
          </p:txBody>
        </p:sp>
        <p:sp>
          <p:nvSpPr>
            <p:cNvPr id="18463" name="Rectangle 6"/>
            <p:cNvSpPr>
              <a:spLocks noChangeAspect="1" noChangeArrowheads="1"/>
            </p:cNvSpPr>
            <p:nvPr/>
          </p:nvSpPr>
          <p:spPr bwMode="auto">
            <a:xfrm>
              <a:off x="370" y="887"/>
              <a:ext cx="1036" cy="777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scene3d>
              <a:camera prst="legacyObliqueTopRight"/>
              <a:lightRig rig="legacyFlat3" dir="b"/>
            </a:scene3d>
            <a:sp3d extrusionH="1801800" prstMaterial="legacyWireframe">
              <a:bevelT w="13500" h="13500" prst="angle"/>
              <a:bevelB w="13500" h="13500" prst="angle"/>
              <a:extrusionClr>
                <a:srgbClr val="000000"/>
              </a:extrusionClr>
            </a:sp3d>
          </p:spPr>
          <p:txBody>
            <a:bodyPr wrap="none" anchor="ctr">
              <a:flatTx/>
            </a:bodyPr>
            <a:lstStyle/>
            <a:p>
              <a:pPr algn="ctr" eaLnBrk="1" hangingPunct="1"/>
              <a:endParaRPr lang="ru-RU" altLang="ru-RU"/>
            </a:p>
          </p:txBody>
        </p:sp>
        <p:sp>
          <p:nvSpPr>
            <p:cNvPr id="18464" name="Freeform 7"/>
            <p:cNvSpPr>
              <a:spLocks/>
            </p:cNvSpPr>
            <p:nvPr/>
          </p:nvSpPr>
          <p:spPr bwMode="auto">
            <a:xfrm>
              <a:off x="1024" y="589"/>
              <a:ext cx="1037" cy="964"/>
            </a:xfrm>
            <a:custGeom>
              <a:avLst/>
              <a:gdLst>
                <a:gd name="T0" fmla="*/ 0 w 1537"/>
                <a:gd name="T1" fmla="*/ 33 h 1710"/>
                <a:gd name="T2" fmla="*/ 318 w 1537"/>
                <a:gd name="T3" fmla="*/ 0 h 1710"/>
                <a:gd name="T4" fmla="*/ 318 w 1537"/>
                <a:gd name="T5" fmla="*/ 138 h 1710"/>
                <a:gd name="T6" fmla="*/ 0 w 1537"/>
                <a:gd name="T7" fmla="*/ 173 h 1710"/>
                <a:gd name="T8" fmla="*/ 0 w 1537"/>
                <a:gd name="T9" fmla="*/ 33 h 17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37"/>
                <a:gd name="T16" fmla="*/ 0 h 1710"/>
                <a:gd name="T17" fmla="*/ 1537 w 1537"/>
                <a:gd name="T18" fmla="*/ 1710 h 17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37" h="1710">
                  <a:moveTo>
                    <a:pt x="0" y="330"/>
                  </a:moveTo>
                  <a:lnTo>
                    <a:pt x="1537" y="0"/>
                  </a:lnTo>
                  <a:lnTo>
                    <a:pt x="1536" y="1368"/>
                  </a:lnTo>
                  <a:lnTo>
                    <a:pt x="0" y="1710"/>
                  </a:lnTo>
                  <a:lnTo>
                    <a:pt x="0" y="330"/>
                  </a:lnTo>
                  <a:close/>
                </a:path>
              </a:pathLst>
            </a:custGeom>
            <a:solidFill>
              <a:srgbClr val="CCFFCC">
                <a:alpha val="50195"/>
              </a:srgbClr>
            </a:solidFill>
            <a:ln w="19050" cap="sq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465" name="AutoShape 8"/>
            <p:cNvSpPr>
              <a:spLocks noChangeArrowheads="1"/>
            </p:cNvSpPr>
            <p:nvPr/>
          </p:nvSpPr>
          <p:spPr bwMode="auto">
            <a:xfrm>
              <a:off x="1575" y="1076"/>
              <a:ext cx="485" cy="243"/>
            </a:xfrm>
            <a:prstGeom prst="rightArrow">
              <a:avLst>
                <a:gd name="adj1" fmla="val 50000"/>
                <a:gd name="adj2" fmla="val 49897"/>
              </a:avLst>
            </a:prstGeom>
            <a:solidFill>
              <a:srgbClr val="FF00FF">
                <a:alpha val="50195"/>
              </a:srgbClr>
            </a:solidFill>
            <a:ln w="9525">
              <a:miter lim="800000"/>
              <a:headEnd/>
              <a:tailEnd/>
            </a:ln>
            <a:scene3d>
              <a:camera prst="legacyPerspectiveBottomLeft">
                <a:rot lat="1500000" lon="1200000" rev="0"/>
              </a:camera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00FF"/>
              </a:extrusionClr>
            </a:sp3d>
          </p:spPr>
          <p:txBody>
            <a:bodyPr wrap="none" anchor="ctr">
              <a:flatTx/>
            </a:bodyPr>
            <a:lstStyle/>
            <a:p>
              <a:pPr algn="ctr" eaLnBrk="1" hangingPunct="1"/>
              <a:endParaRPr lang="ru-RU" altLang="ru-RU"/>
            </a:p>
          </p:txBody>
        </p:sp>
        <p:grpSp>
          <p:nvGrpSpPr>
            <p:cNvPr id="18466" name="Group 9"/>
            <p:cNvGrpSpPr>
              <a:grpSpLocks/>
            </p:cNvGrpSpPr>
            <p:nvPr/>
          </p:nvGrpSpPr>
          <p:grpSpPr bwMode="auto">
            <a:xfrm>
              <a:off x="1857" y="527"/>
              <a:ext cx="388" cy="136"/>
              <a:chOff x="3984" y="1680"/>
              <a:chExt cx="576" cy="240"/>
            </a:xfrm>
          </p:grpSpPr>
          <p:sp>
            <p:nvSpPr>
              <p:cNvPr id="18473" name="Line 10"/>
              <p:cNvSpPr>
                <a:spLocks noChangeShapeType="1"/>
              </p:cNvSpPr>
              <p:nvPr/>
            </p:nvSpPr>
            <p:spPr bwMode="auto">
              <a:xfrm flipV="1">
                <a:off x="4176" y="1824"/>
                <a:ext cx="384" cy="96"/>
              </a:xfrm>
              <a:prstGeom prst="line">
                <a:avLst/>
              </a:prstGeom>
              <a:noFill/>
              <a:ln w="57150" cap="sq">
                <a:solidFill>
                  <a:srgbClr val="FF0000"/>
                </a:solidFill>
                <a:round/>
                <a:headEnd type="none" w="sm" len="sm"/>
                <a:tailEnd type="triangle" w="sm" len="sm"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474" name="Line 11"/>
              <p:cNvSpPr>
                <a:spLocks noChangeShapeType="1"/>
              </p:cNvSpPr>
              <p:nvPr/>
            </p:nvSpPr>
            <p:spPr bwMode="auto">
              <a:xfrm rot="10800000" flipV="1">
                <a:off x="3984" y="1680"/>
                <a:ext cx="384" cy="96"/>
              </a:xfrm>
              <a:prstGeom prst="line">
                <a:avLst/>
              </a:prstGeom>
              <a:noFill/>
              <a:ln w="57150" cap="sq">
                <a:solidFill>
                  <a:srgbClr val="FF0000"/>
                </a:solidFill>
                <a:round/>
                <a:headEnd type="none" w="sm" len="sm"/>
                <a:tailEnd type="triangle" w="sm" len="sm"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18467" name="Group 12"/>
            <p:cNvGrpSpPr>
              <a:grpSpLocks/>
            </p:cNvGrpSpPr>
            <p:nvPr/>
          </p:nvGrpSpPr>
          <p:grpSpPr bwMode="auto">
            <a:xfrm>
              <a:off x="224" y="528"/>
              <a:ext cx="421" cy="135"/>
              <a:chOff x="1920" y="1632"/>
              <a:chExt cx="624" cy="240"/>
            </a:xfrm>
          </p:grpSpPr>
          <p:sp>
            <p:nvSpPr>
              <p:cNvPr id="18471" name="Line 13"/>
              <p:cNvSpPr>
                <a:spLocks noChangeShapeType="1"/>
              </p:cNvSpPr>
              <p:nvPr/>
            </p:nvSpPr>
            <p:spPr bwMode="auto">
              <a:xfrm rot="2100000" flipV="1">
                <a:off x="2160" y="1632"/>
                <a:ext cx="384" cy="96"/>
              </a:xfrm>
              <a:prstGeom prst="line">
                <a:avLst/>
              </a:prstGeom>
              <a:noFill/>
              <a:ln w="57150" cap="sq">
                <a:solidFill>
                  <a:srgbClr val="FF0000"/>
                </a:solidFill>
                <a:round/>
                <a:headEnd type="none" w="sm" len="sm"/>
                <a:tailEnd type="triangle" w="sm" len="sm"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8472" name="Line 14"/>
              <p:cNvSpPr>
                <a:spLocks noChangeShapeType="1"/>
              </p:cNvSpPr>
              <p:nvPr/>
            </p:nvSpPr>
            <p:spPr bwMode="auto">
              <a:xfrm rot="12900000" flipV="1">
                <a:off x="1920" y="1776"/>
                <a:ext cx="384" cy="96"/>
              </a:xfrm>
              <a:prstGeom prst="line">
                <a:avLst/>
              </a:prstGeom>
              <a:noFill/>
              <a:ln w="57150" cap="sq">
                <a:solidFill>
                  <a:srgbClr val="FF0000"/>
                </a:solidFill>
                <a:round/>
                <a:headEnd type="none" w="sm" len="sm"/>
                <a:tailEnd type="triangle" w="sm" len="sm"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8468" name="Freeform 15"/>
            <p:cNvSpPr>
              <a:spLocks/>
            </p:cNvSpPr>
            <p:nvPr/>
          </p:nvSpPr>
          <p:spPr bwMode="auto">
            <a:xfrm>
              <a:off x="1024" y="775"/>
              <a:ext cx="716" cy="977"/>
            </a:xfrm>
            <a:custGeom>
              <a:avLst/>
              <a:gdLst>
                <a:gd name="T0" fmla="*/ 0 w 1061"/>
                <a:gd name="T1" fmla="*/ 0 h 1734"/>
                <a:gd name="T2" fmla="*/ 0 w 1061"/>
                <a:gd name="T3" fmla="*/ 139 h 1734"/>
                <a:gd name="T4" fmla="*/ 219 w 1061"/>
                <a:gd name="T5" fmla="*/ 175 h 1734"/>
                <a:gd name="T6" fmla="*/ 220 w 1061"/>
                <a:gd name="T7" fmla="*/ 39 h 1734"/>
                <a:gd name="T8" fmla="*/ 0 w 1061"/>
                <a:gd name="T9" fmla="*/ 0 h 17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61"/>
                <a:gd name="T16" fmla="*/ 0 h 1734"/>
                <a:gd name="T17" fmla="*/ 1061 w 1061"/>
                <a:gd name="T18" fmla="*/ 1734 h 17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61" h="1734">
                  <a:moveTo>
                    <a:pt x="0" y="0"/>
                  </a:moveTo>
                  <a:lnTo>
                    <a:pt x="0" y="1380"/>
                  </a:lnTo>
                  <a:lnTo>
                    <a:pt x="1056" y="1734"/>
                  </a:lnTo>
                  <a:lnTo>
                    <a:pt x="1061" y="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FFFF">
                <a:alpha val="50195"/>
              </a:srgbClr>
            </a:solidFill>
            <a:ln w="19050" cap="sq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469" name="Freeform 16"/>
            <p:cNvSpPr>
              <a:spLocks/>
            </p:cNvSpPr>
            <p:nvPr/>
          </p:nvSpPr>
          <p:spPr bwMode="auto">
            <a:xfrm>
              <a:off x="190" y="779"/>
              <a:ext cx="835" cy="912"/>
            </a:xfrm>
            <a:custGeom>
              <a:avLst/>
              <a:gdLst>
                <a:gd name="T0" fmla="*/ 0 w 1237"/>
                <a:gd name="T1" fmla="*/ 25 h 1620"/>
                <a:gd name="T2" fmla="*/ 257 w 1237"/>
                <a:gd name="T3" fmla="*/ 0 h 1620"/>
                <a:gd name="T4" fmla="*/ 257 w 1237"/>
                <a:gd name="T5" fmla="*/ 137 h 1620"/>
                <a:gd name="T6" fmla="*/ 0 w 1237"/>
                <a:gd name="T7" fmla="*/ 163 h 1620"/>
                <a:gd name="T8" fmla="*/ 0 w 1237"/>
                <a:gd name="T9" fmla="*/ 25 h 16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7"/>
                <a:gd name="T16" fmla="*/ 0 h 1620"/>
                <a:gd name="T17" fmla="*/ 1237 w 1237"/>
                <a:gd name="T18" fmla="*/ 1620 h 16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7" h="1620">
                  <a:moveTo>
                    <a:pt x="0" y="246"/>
                  </a:moveTo>
                  <a:lnTo>
                    <a:pt x="1237" y="0"/>
                  </a:lnTo>
                  <a:lnTo>
                    <a:pt x="1236" y="1368"/>
                  </a:lnTo>
                  <a:lnTo>
                    <a:pt x="0" y="1620"/>
                  </a:lnTo>
                  <a:lnTo>
                    <a:pt x="0" y="246"/>
                  </a:lnTo>
                  <a:close/>
                </a:path>
              </a:pathLst>
            </a:custGeom>
            <a:solidFill>
              <a:srgbClr val="CCFFCC">
                <a:alpha val="50195"/>
              </a:srgbClr>
            </a:solidFill>
            <a:ln w="19050" cap="sq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470" name="AutoShape 17"/>
            <p:cNvSpPr>
              <a:spLocks noChangeArrowheads="1"/>
            </p:cNvSpPr>
            <p:nvPr/>
          </p:nvSpPr>
          <p:spPr bwMode="auto">
            <a:xfrm rot="-3000000">
              <a:off x="706" y="1054"/>
              <a:ext cx="378" cy="259"/>
            </a:xfrm>
            <a:prstGeom prst="chevron">
              <a:avLst>
                <a:gd name="adj" fmla="val 36486"/>
              </a:avLst>
            </a:prstGeom>
            <a:solidFill>
              <a:srgbClr val="FF00FF">
                <a:alpha val="50195"/>
              </a:srgbClr>
            </a:solidFill>
            <a:ln w="9525">
              <a:miter lim="800000"/>
              <a:headEnd/>
              <a:tailEnd/>
            </a:ln>
            <a:scene3d>
              <a:camera prst="legacyObliqueBottomLeft">
                <a:rot lat="19199993" lon="899996" rev="0"/>
              </a:camera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00FF"/>
              </a:extrusionClr>
            </a:sp3d>
          </p:spPr>
          <p:txBody>
            <a:bodyPr wrap="none" anchor="ctr">
              <a:flatTx/>
            </a:bodyPr>
            <a:lstStyle/>
            <a:p>
              <a:pPr algn="ctr" eaLnBrk="1" hangingPunct="1"/>
              <a:endParaRPr lang="ru-RU" altLang="ru-RU"/>
            </a:p>
          </p:txBody>
        </p:sp>
      </p:grpSp>
      <p:sp>
        <p:nvSpPr>
          <p:cNvPr id="18435" name="Text Box 33"/>
          <p:cNvSpPr txBox="1">
            <a:spLocks noChangeArrowheads="1"/>
          </p:cNvSpPr>
          <p:nvPr/>
        </p:nvSpPr>
        <p:spPr bwMode="auto">
          <a:xfrm>
            <a:off x="0" y="4652963"/>
            <a:ext cx="9144000" cy="208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ru-RU" altLang="ru-RU" b="0" dirty="0">
                <a:solidFill>
                  <a:srgbClr val="000000"/>
                </a:solidFill>
              </a:rPr>
              <a:t>Стандартный структурный </a:t>
            </a:r>
            <a:r>
              <a:rPr lang="ru-RU" altLang="ru-RU" b="0" dirty="0" err="1">
                <a:solidFill>
                  <a:srgbClr val="000000"/>
                </a:solidFill>
              </a:rPr>
              <a:t>парагенез</a:t>
            </a:r>
            <a:r>
              <a:rPr lang="ru-RU" altLang="ru-RU" b="0" dirty="0">
                <a:solidFill>
                  <a:srgbClr val="000000"/>
                </a:solidFill>
              </a:rPr>
              <a:t> </a:t>
            </a:r>
            <a:r>
              <a:rPr lang="ru-RU" altLang="ru-RU" i="1" dirty="0">
                <a:solidFill>
                  <a:srgbClr val="000000"/>
                </a:solidFill>
              </a:rPr>
              <a:t>обстановок чистого сдвига</a:t>
            </a:r>
            <a:r>
              <a:rPr lang="ru-RU" altLang="ru-RU" b="0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lnSpc>
                <a:spcPct val="85000"/>
              </a:lnSpc>
            </a:pPr>
            <a:r>
              <a:rPr lang="ru-RU" altLang="ru-RU" b="0" dirty="0">
                <a:solidFill>
                  <a:srgbClr val="000000"/>
                </a:solidFill>
              </a:rPr>
              <a:t>(по модели </a:t>
            </a:r>
            <a:r>
              <a:rPr lang="ru-RU" altLang="ru-RU" b="0" dirty="0" err="1">
                <a:solidFill>
                  <a:srgbClr val="000000"/>
                </a:solidFill>
              </a:rPr>
              <a:t>Андерсона</a:t>
            </a:r>
            <a:r>
              <a:rPr lang="ru-RU" altLang="ru-RU" b="0" dirty="0">
                <a:solidFill>
                  <a:srgbClr val="000000"/>
                </a:solidFill>
              </a:rPr>
              <a:t>) включает в себя:</a:t>
            </a:r>
          </a:p>
          <a:p>
            <a:pPr eaLnBrk="1" hangingPunct="1">
              <a:lnSpc>
                <a:spcPct val="85000"/>
              </a:lnSpc>
            </a:pPr>
            <a:r>
              <a:rPr lang="ru-RU" altLang="ru-RU" dirty="0">
                <a:solidFill>
                  <a:srgbClr val="000000"/>
                </a:solidFill>
                <a:latin typeface="Arial" charset="0"/>
              </a:rPr>
              <a:t>а</a:t>
            </a:r>
            <a:r>
              <a:rPr lang="ru-RU" altLang="ru-RU" b="0" dirty="0">
                <a:solidFill>
                  <a:srgbClr val="000000"/>
                </a:solidFill>
              </a:rPr>
              <a:t>) сопряженные левые и правые сдвиги – </a:t>
            </a:r>
            <a:r>
              <a:rPr lang="ru-RU" altLang="ru-RU" b="0" i="1" dirty="0">
                <a:solidFill>
                  <a:srgbClr val="000000"/>
                </a:solidFill>
              </a:rPr>
              <a:t>структуры </a:t>
            </a:r>
            <a:r>
              <a:rPr lang="ru-RU" altLang="ru-RU" b="0" i="1" dirty="0" err="1">
                <a:solidFill>
                  <a:srgbClr val="000000"/>
                </a:solidFill>
              </a:rPr>
              <a:t>сколовых</a:t>
            </a:r>
            <a:r>
              <a:rPr lang="ru-RU" altLang="ru-RU" b="0" i="1" dirty="0">
                <a:solidFill>
                  <a:srgbClr val="000000"/>
                </a:solidFill>
              </a:rPr>
              <a:t> деформаций</a:t>
            </a:r>
            <a:r>
              <a:rPr lang="ru-RU" altLang="ru-RU" b="0" dirty="0">
                <a:solidFill>
                  <a:srgbClr val="000000"/>
                </a:solidFill>
              </a:rPr>
              <a:t>;</a:t>
            </a:r>
          </a:p>
          <a:p>
            <a:pPr eaLnBrk="1" hangingPunct="1">
              <a:lnSpc>
                <a:spcPct val="85000"/>
              </a:lnSpc>
            </a:pPr>
            <a:r>
              <a:rPr lang="ru-RU" altLang="ru-RU" dirty="0">
                <a:solidFill>
                  <a:srgbClr val="000000"/>
                </a:solidFill>
                <a:latin typeface="Arial" charset="0"/>
              </a:rPr>
              <a:t>б</a:t>
            </a:r>
            <a:r>
              <a:rPr lang="ru-RU" altLang="ru-RU" b="0" dirty="0">
                <a:solidFill>
                  <a:srgbClr val="000000"/>
                </a:solidFill>
              </a:rPr>
              <a:t>) </a:t>
            </a:r>
            <a:r>
              <a:rPr lang="ru-RU" altLang="ru-RU" b="0" dirty="0" err="1">
                <a:solidFill>
                  <a:srgbClr val="000000"/>
                </a:solidFill>
              </a:rPr>
              <a:t>раздвиги</a:t>
            </a:r>
            <a:r>
              <a:rPr lang="ru-RU" altLang="ru-RU" b="0" dirty="0">
                <a:solidFill>
                  <a:srgbClr val="000000"/>
                </a:solidFill>
              </a:rPr>
              <a:t> (отрывы), сбросы, флексуры – </a:t>
            </a:r>
            <a:r>
              <a:rPr lang="ru-RU" altLang="ru-RU" b="0" i="1" dirty="0">
                <a:solidFill>
                  <a:srgbClr val="000000"/>
                </a:solidFill>
              </a:rPr>
              <a:t>структуры деформаций растяжения</a:t>
            </a:r>
            <a:r>
              <a:rPr lang="ru-RU" altLang="ru-RU" b="0" dirty="0">
                <a:solidFill>
                  <a:srgbClr val="000000"/>
                </a:solidFill>
              </a:rPr>
              <a:t>;</a:t>
            </a:r>
          </a:p>
          <a:p>
            <a:pPr eaLnBrk="1" hangingPunct="1">
              <a:lnSpc>
                <a:spcPct val="85000"/>
              </a:lnSpc>
            </a:pPr>
            <a:r>
              <a:rPr lang="ru-RU" altLang="ru-RU" dirty="0">
                <a:solidFill>
                  <a:srgbClr val="000000"/>
                </a:solidFill>
                <a:latin typeface="Arial" charset="0"/>
              </a:rPr>
              <a:t>в</a:t>
            </a:r>
            <a:r>
              <a:rPr lang="ru-RU" altLang="ru-RU" b="0" dirty="0">
                <a:solidFill>
                  <a:srgbClr val="000000"/>
                </a:solidFill>
              </a:rPr>
              <a:t>) взбросы, надвиги и складки – </a:t>
            </a:r>
            <a:r>
              <a:rPr lang="ru-RU" altLang="ru-RU" b="0" i="1" dirty="0">
                <a:solidFill>
                  <a:srgbClr val="000000"/>
                </a:solidFill>
              </a:rPr>
              <a:t>структуры деформаций сжатия</a:t>
            </a:r>
            <a:r>
              <a:rPr lang="ru-RU" altLang="ru-RU" b="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85000"/>
              </a:lnSpc>
            </a:pPr>
            <a:r>
              <a:rPr lang="ru-RU" altLang="ru-RU" b="0" dirty="0">
                <a:solidFill>
                  <a:srgbClr val="000000"/>
                </a:solidFill>
              </a:rPr>
              <a:t>Кроме того, в них может входить масса структурных элементов более высокого порядка, сформированных в той же обстановке.</a:t>
            </a:r>
          </a:p>
        </p:txBody>
      </p:sp>
      <p:grpSp>
        <p:nvGrpSpPr>
          <p:cNvPr id="18436" name="Group 38"/>
          <p:cNvGrpSpPr>
            <a:grpSpLocks/>
          </p:cNvGrpSpPr>
          <p:nvPr/>
        </p:nvGrpSpPr>
        <p:grpSpPr bwMode="auto">
          <a:xfrm>
            <a:off x="2916238" y="1628775"/>
            <a:ext cx="3529012" cy="2374900"/>
            <a:chOff x="60" y="759"/>
            <a:chExt cx="2944" cy="2340"/>
          </a:xfrm>
        </p:grpSpPr>
        <p:sp>
          <p:nvSpPr>
            <p:cNvPr id="18451" name="AutoShape 39"/>
            <p:cNvSpPr>
              <a:spLocks noChangeArrowheads="1"/>
            </p:cNvSpPr>
            <p:nvPr/>
          </p:nvSpPr>
          <p:spPr bwMode="auto">
            <a:xfrm rot="7800000">
              <a:off x="1452" y="903"/>
              <a:ext cx="672" cy="384"/>
            </a:xfrm>
            <a:prstGeom prst="chevron">
              <a:avLst>
                <a:gd name="adj" fmla="val 43750"/>
              </a:avLst>
            </a:prstGeom>
            <a:solidFill>
              <a:srgbClr val="FF00FF">
                <a:alpha val="50195"/>
              </a:srgbClr>
            </a:solidFill>
            <a:ln w="9525">
              <a:miter lim="800000"/>
              <a:headEnd/>
              <a:tailEnd/>
            </a:ln>
            <a:scene3d>
              <a:camera prst="legacyObliqueBottomLeft">
                <a:rot lat="19199993" lon="899996" rev="0"/>
              </a:camera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00FF"/>
              </a:extrusionClr>
            </a:sp3d>
          </p:spPr>
          <p:txBody>
            <a:bodyPr wrap="none" anchor="ctr">
              <a:flatTx/>
            </a:bodyPr>
            <a:lstStyle/>
            <a:p>
              <a:pPr algn="ctr" eaLnBrk="1" hangingPunct="1"/>
              <a:endParaRPr lang="ru-RU" altLang="ru-RU"/>
            </a:p>
          </p:txBody>
        </p:sp>
        <p:sp>
          <p:nvSpPr>
            <p:cNvPr id="18452" name="AutoShape 40"/>
            <p:cNvSpPr>
              <a:spLocks noChangeArrowheads="1"/>
            </p:cNvSpPr>
            <p:nvPr/>
          </p:nvSpPr>
          <p:spPr bwMode="auto">
            <a:xfrm rot="10800000">
              <a:off x="60" y="1767"/>
              <a:ext cx="720" cy="432"/>
            </a:xfrm>
            <a:prstGeom prst="rightArrow">
              <a:avLst>
                <a:gd name="adj1" fmla="val 50000"/>
                <a:gd name="adj2" fmla="val 41667"/>
              </a:avLst>
            </a:prstGeom>
            <a:solidFill>
              <a:srgbClr val="FF00FF">
                <a:alpha val="50195"/>
              </a:srgbClr>
            </a:solidFill>
            <a:ln w="9525">
              <a:miter lim="800000"/>
              <a:headEnd/>
              <a:tailEnd/>
            </a:ln>
            <a:scene3d>
              <a:camera prst="legacyPerspectiveBottomLeft">
                <a:rot lat="1500000" lon="1500000" rev="0"/>
              </a:camera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00FF"/>
              </a:extrusionClr>
            </a:sp3d>
          </p:spPr>
          <p:txBody>
            <a:bodyPr wrap="none" anchor="ctr">
              <a:flatTx/>
            </a:bodyPr>
            <a:lstStyle/>
            <a:p>
              <a:pPr algn="ctr" eaLnBrk="1" hangingPunct="1"/>
              <a:endParaRPr lang="ru-RU" altLang="ru-RU"/>
            </a:p>
          </p:txBody>
        </p:sp>
        <p:sp>
          <p:nvSpPr>
            <p:cNvPr id="18453" name="Rectangle 41"/>
            <p:cNvSpPr>
              <a:spLocks noChangeAspect="1" noChangeArrowheads="1"/>
            </p:cNvSpPr>
            <p:nvPr/>
          </p:nvSpPr>
          <p:spPr bwMode="auto">
            <a:xfrm>
              <a:off x="578" y="1719"/>
              <a:ext cx="1536" cy="1380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scene3d>
              <a:camera prst="legacyObliqueTopRight"/>
              <a:lightRig rig="legacyFlat3" dir="b"/>
            </a:scene3d>
            <a:sp3d extrusionH="1801800" prstMaterial="legacyWireframe">
              <a:bevelT w="13500" h="13500" prst="angle"/>
              <a:bevelB w="13500" h="13500" prst="angle"/>
              <a:extrusionClr>
                <a:srgbClr val="000000"/>
              </a:extrusionClr>
            </a:sp3d>
          </p:spPr>
          <p:txBody>
            <a:bodyPr wrap="none" anchor="ctr">
              <a:flatTx/>
            </a:bodyPr>
            <a:lstStyle/>
            <a:p>
              <a:pPr algn="ctr" eaLnBrk="1" hangingPunct="1"/>
              <a:endParaRPr lang="ru-RU" altLang="ru-RU"/>
            </a:p>
          </p:txBody>
        </p:sp>
        <p:sp>
          <p:nvSpPr>
            <p:cNvPr id="18454" name="Freeform 42"/>
            <p:cNvSpPr>
              <a:spLocks/>
            </p:cNvSpPr>
            <p:nvPr/>
          </p:nvSpPr>
          <p:spPr bwMode="auto">
            <a:xfrm>
              <a:off x="2000" y="1308"/>
              <a:ext cx="416" cy="1788"/>
            </a:xfrm>
            <a:custGeom>
              <a:avLst/>
              <a:gdLst>
                <a:gd name="T0" fmla="*/ 0 w 416"/>
                <a:gd name="T1" fmla="*/ 1788 h 1788"/>
                <a:gd name="T2" fmla="*/ 412 w 416"/>
                <a:gd name="T3" fmla="*/ 1380 h 1788"/>
                <a:gd name="T4" fmla="*/ 416 w 416"/>
                <a:gd name="T5" fmla="*/ 0 h 1788"/>
                <a:gd name="T6" fmla="*/ 4 w 416"/>
                <a:gd name="T7" fmla="*/ 412 h 1788"/>
                <a:gd name="T8" fmla="*/ 0 w 416"/>
                <a:gd name="T9" fmla="*/ 1788 h 17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6"/>
                <a:gd name="T16" fmla="*/ 0 h 1788"/>
                <a:gd name="T17" fmla="*/ 416 w 416"/>
                <a:gd name="T18" fmla="*/ 1788 h 17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6" h="1788">
                  <a:moveTo>
                    <a:pt x="0" y="1788"/>
                  </a:moveTo>
                  <a:lnTo>
                    <a:pt x="412" y="1380"/>
                  </a:lnTo>
                  <a:lnTo>
                    <a:pt x="416" y="0"/>
                  </a:lnTo>
                  <a:lnTo>
                    <a:pt x="4" y="412"/>
                  </a:lnTo>
                  <a:lnTo>
                    <a:pt x="0" y="1788"/>
                  </a:lnTo>
                  <a:close/>
                </a:path>
              </a:pathLst>
            </a:custGeom>
            <a:solidFill>
              <a:srgbClr val="CCFFFF">
                <a:alpha val="50195"/>
              </a:srgbClr>
            </a:solidFill>
            <a:ln w="19050" cap="sq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455" name="AutoShape 43"/>
            <p:cNvSpPr>
              <a:spLocks noChangeArrowheads="1"/>
            </p:cNvSpPr>
            <p:nvPr/>
          </p:nvSpPr>
          <p:spPr bwMode="auto">
            <a:xfrm>
              <a:off x="2284" y="2063"/>
              <a:ext cx="720" cy="432"/>
            </a:xfrm>
            <a:prstGeom prst="rightArrow">
              <a:avLst>
                <a:gd name="adj1" fmla="val 50000"/>
                <a:gd name="adj2" fmla="val 41667"/>
              </a:avLst>
            </a:prstGeom>
            <a:solidFill>
              <a:srgbClr val="FF00FF">
                <a:alpha val="50195"/>
              </a:srgbClr>
            </a:solidFill>
            <a:ln w="9525">
              <a:miter lim="800000"/>
              <a:headEnd/>
              <a:tailEnd/>
            </a:ln>
            <a:scene3d>
              <a:camera prst="legacyPerspectiveBottomLeft">
                <a:rot lat="1500000" lon="1200000" rev="0"/>
              </a:camera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00FF"/>
              </a:extrusionClr>
            </a:sp3d>
          </p:spPr>
          <p:txBody>
            <a:bodyPr wrap="none" anchor="ctr">
              <a:flatTx/>
            </a:bodyPr>
            <a:lstStyle/>
            <a:p>
              <a:pPr algn="ctr" eaLnBrk="1" hangingPunct="1"/>
              <a:endParaRPr lang="ru-RU" altLang="ru-RU"/>
            </a:p>
          </p:txBody>
        </p:sp>
        <p:sp>
          <p:nvSpPr>
            <p:cNvPr id="18456" name="Freeform 44"/>
            <p:cNvSpPr>
              <a:spLocks/>
            </p:cNvSpPr>
            <p:nvPr/>
          </p:nvSpPr>
          <p:spPr bwMode="auto">
            <a:xfrm>
              <a:off x="1552" y="1308"/>
              <a:ext cx="416" cy="1788"/>
            </a:xfrm>
            <a:custGeom>
              <a:avLst/>
              <a:gdLst>
                <a:gd name="T0" fmla="*/ 0 w 416"/>
                <a:gd name="T1" fmla="*/ 1788 h 1788"/>
                <a:gd name="T2" fmla="*/ 412 w 416"/>
                <a:gd name="T3" fmla="*/ 1380 h 1788"/>
                <a:gd name="T4" fmla="*/ 416 w 416"/>
                <a:gd name="T5" fmla="*/ 0 h 1788"/>
                <a:gd name="T6" fmla="*/ 4 w 416"/>
                <a:gd name="T7" fmla="*/ 412 h 1788"/>
                <a:gd name="T8" fmla="*/ 0 w 416"/>
                <a:gd name="T9" fmla="*/ 1788 h 17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6"/>
                <a:gd name="T16" fmla="*/ 0 h 1788"/>
                <a:gd name="T17" fmla="*/ 416 w 416"/>
                <a:gd name="T18" fmla="*/ 1788 h 17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6" h="1788">
                  <a:moveTo>
                    <a:pt x="0" y="1788"/>
                  </a:moveTo>
                  <a:lnTo>
                    <a:pt x="412" y="1380"/>
                  </a:lnTo>
                  <a:lnTo>
                    <a:pt x="416" y="0"/>
                  </a:lnTo>
                  <a:lnTo>
                    <a:pt x="4" y="412"/>
                  </a:lnTo>
                  <a:lnTo>
                    <a:pt x="0" y="1788"/>
                  </a:lnTo>
                  <a:close/>
                </a:path>
              </a:pathLst>
            </a:custGeom>
            <a:solidFill>
              <a:srgbClr val="CCFFFF">
                <a:alpha val="50195"/>
              </a:srgbClr>
            </a:solidFill>
            <a:ln w="19050" cap="sq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457" name="Freeform 45"/>
            <p:cNvSpPr>
              <a:spLocks/>
            </p:cNvSpPr>
            <p:nvPr/>
          </p:nvSpPr>
          <p:spPr bwMode="auto">
            <a:xfrm>
              <a:off x="1104" y="1304"/>
              <a:ext cx="416" cy="1788"/>
            </a:xfrm>
            <a:custGeom>
              <a:avLst/>
              <a:gdLst>
                <a:gd name="T0" fmla="*/ 0 w 416"/>
                <a:gd name="T1" fmla="*/ 1788 h 1788"/>
                <a:gd name="T2" fmla="*/ 412 w 416"/>
                <a:gd name="T3" fmla="*/ 1380 h 1788"/>
                <a:gd name="T4" fmla="*/ 416 w 416"/>
                <a:gd name="T5" fmla="*/ 0 h 1788"/>
                <a:gd name="T6" fmla="*/ 4 w 416"/>
                <a:gd name="T7" fmla="*/ 412 h 1788"/>
                <a:gd name="T8" fmla="*/ 0 w 416"/>
                <a:gd name="T9" fmla="*/ 1788 h 17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6"/>
                <a:gd name="T16" fmla="*/ 0 h 1788"/>
                <a:gd name="T17" fmla="*/ 416 w 416"/>
                <a:gd name="T18" fmla="*/ 1788 h 17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6" h="1788">
                  <a:moveTo>
                    <a:pt x="0" y="1788"/>
                  </a:moveTo>
                  <a:lnTo>
                    <a:pt x="412" y="1380"/>
                  </a:lnTo>
                  <a:lnTo>
                    <a:pt x="416" y="0"/>
                  </a:lnTo>
                  <a:lnTo>
                    <a:pt x="4" y="412"/>
                  </a:lnTo>
                  <a:lnTo>
                    <a:pt x="0" y="1788"/>
                  </a:lnTo>
                  <a:close/>
                </a:path>
              </a:pathLst>
            </a:custGeom>
            <a:solidFill>
              <a:srgbClr val="CCFFFF">
                <a:alpha val="50195"/>
              </a:srgbClr>
            </a:solidFill>
            <a:ln w="19050" cap="sq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458" name="Freeform 46"/>
            <p:cNvSpPr>
              <a:spLocks/>
            </p:cNvSpPr>
            <p:nvPr/>
          </p:nvSpPr>
          <p:spPr bwMode="auto">
            <a:xfrm>
              <a:off x="656" y="1304"/>
              <a:ext cx="416" cy="1788"/>
            </a:xfrm>
            <a:custGeom>
              <a:avLst/>
              <a:gdLst>
                <a:gd name="T0" fmla="*/ 0 w 416"/>
                <a:gd name="T1" fmla="*/ 1788 h 1788"/>
                <a:gd name="T2" fmla="*/ 412 w 416"/>
                <a:gd name="T3" fmla="*/ 1380 h 1788"/>
                <a:gd name="T4" fmla="*/ 416 w 416"/>
                <a:gd name="T5" fmla="*/ 0 h 1788"/>
                <a:gd name="T6" fmla="*/ 4 w 416"/>
                <a:gd name="T7" fmla="*/ 412 h 1788"/>
                <a:gd name="T8" fmla="*/ 0 w 416"/>
                <a:gd name="T9" fmla="*/ 1788 h 17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6"/>
                <a:gd name="T16" fmla="*/ 0 h 1788"/>
                <a:gd name="T17" fmla="*/ 416 w 416"/>
                <a:gd name="T18" fmla="*/ 1788 h 17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6" h="1788">
                  <a:moveTo>
                    <a:pt x="0" y="1788"/>
                  </a:moveTo>
                  <a:lnTo>
                    <a:pt x="412" y="1380"/>
                  </a:lnTo>
                  <a:lnTo>
                    <a:pt x="416" y="0"/>
                  </a:lnTo>
                  <a:lnTo>
                    <a:pt x="4" y="412"/>
                  </a:lnTo>
                  <a:lnTo>
                    <a:pt x="0" y="1788"/>
                  </a:lnTo>
                  <a:close/>
                </a:path>
              </a:pathLst>
            </a:custGeom>
            <a:solidFill>
              <a:srgbClr val="CCFFFF">
                <a:alpha val="50195"/>
              </a:srgbClr>
            </a:solidFill>
            <a:ln w="19050" cap="sq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459" name="AutoShape 47"/>
            <p:cNvSpPr>
              <a:spLocks noChangeArrowheads="1"/>
            </p:cNvSpPr>
            <p:nvPr/>
          </p:nvSpPr>
          <p:spPr bwMode="auto">
            <a:xfrm rot="-3000000">
              <a:off x="964" y="2051"/>
              <a:ext cx="672" cy="384"/>
            </a:xfrm>
            <a:prstGeom prst="chevron">
              <a:avLst>
                <a:gd name="adj" fmla="val 43750"/>
              </a:avLst>
            </a:prstGeom>
            <a:solidFill>
              <a:srgbClr val="FF00FF">
                <a:alpha val="50195"/>
              </a:srgbClr>
            </a:solidFill>
            <a:ln w="9525">
              <a:miter lim="800000"/>
              <a:headEnd/>
              <a:tailEnd/>
            </a:ln>
            <a:scene3d>
              <a:camera prst="legacyObliqueBottomLeft">
                <a:rot lat="19199993" lon="899996" rev="0"/>
              </a:camera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00FF"/>
              </a:extrusionClr>
            </a:sp3d>
          </p:spPr>
          <p:txBody>
            <a:bodyPr wrap="none" anchor="ctr">
              <a:flatTx/>
            </a:bodyPr>
            <a:lstStyle/>
            <a:p>
              <a:pPr algn="ctr" eaLnBrk="1" hangingPunct="1"/>
              <a:endParaRPr lang="ru-RU" altLang="ru-RU"/>
            </a:p>
          </p:txBody>
        </p:sp>
      </p:grpSp>
      <p:sp>
        <p:nvSpPr>
          <p:cNvPr id="18437" name="Text Box 57"/>
          <p:cNvSpPr txBox="1">
            <a:spLocks noChangeArrowheads="1"/>
          </p:cNvSpPr>
          <p:nvPr/>
        </p:nvSpPr>
        <p:spPr bwMode="auto">
          <a:xfrm>
            <a:off x="3348038" y="1125538"/>
            <a:ext cx="352425" cy="439737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>
                <a:solidFill>
                  <a:srgbClr val="000000"/>
                </a:solidFill>
                <a:latin typeface="Arial" charset="0"/>
              </a:rPr>
              <a:t>а</a:t>
            </a:r>
          </a:p>
        </p:txBody>
      </p:sp>
      <p:sp>
        <p:nvSpPr>
          <p:cNvPr id="18438" name="Text Box 58"/>
          <p:cNvSpPr txBox="1">
            <a:spLocks noChangeArrowheads="1"/>
          </p:cNvSpPr>
          <p:nvPr/>
        </p:nvSpPr>
        <p:spPr bwMode="auto">
          <a:xfrm>
            <a:off x="5940425" y="3500438"/>
            <a:ext cx="369888" cy="439737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>
                <a:solidFill>
                  <a:srgbClr val="000000"/>
                </a:solidFill>
                <a:latin typeface="Arial" charset="0"/>
              </a:rPr>
              <a:t>б</a:t>
            </a:r>
          </a:p>
        </p:txBody>
      </p:sp>
      <p:sp>
        <p:nvSpPr>
          <p:cNvPr id="739388" name="Rectangle 6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76250"/>
          </a:xfrm>
          <a:extLst/>
        </p:spPr>
        <p:txBody>
          <a:bodyPr/>
          <a:lstStyle/>
          <a:p>
            <a:pPr algn="l" eaLnBrk="1" hangingPunct="1">
              <a:lnSpc>
                <a:spcPct val="80000"/>
              </a:lnSpc>
              <a:defRPr/>
            </a:pPr>
            <a:r>
              <a:rPr lang="ru-RU" altLang="ru-RU" sz="24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1. Структурные парагенезы обстановок чистого сдвига</a:t>
            </a:r>
          </a:p>
        </p:txBody>
      </p:sp>
      <p:grpSp>
        <p:nvGrpSpPr>
          <p:cNvPr id="18440" name="Group 64"/>
          <p:cNvGrpSpPr>
            <a:grpSpLocks/>
          </p:cNvGrpSpPr>
          <p:nvPr/>
        </p:nvGrpSpPr>
        <p:grpSpPr bwMode="auto">
          <a:xfrm>
            <a:off x="5724525" y="115888"/>
            <a:ext cx="3240088" cy="2592387"/>
            <a:chOff x="3560" y="329"/>
            <a:chExt cx="2041" cy="1633"/>
          </a:xfrm>
        </p:grpSpPr>
        <p:sp>
          <p:nvSpPr>
            <p:cNvPr id="18443" name="AutoShape 49"/>
            <p:cNvSpPr>
              <a:spLocks noChangeArrowheads="1"/>
            </p:cNvSpPr>
            <p:nvPr/>
          </p:nvSpPr>
          <p:spPr bwMode="auto">
            <a:xfrm rot="7800000">
              <a:off x="4644" y="431"/>
              <a:ext cx="469" cy="266"/>
            </a:xfrm>
            <a:prstGeom prst="chevron">
              <a:avLst>
                <a:gd name="adj" fmla="val 44079"/>
              </a:avLst>
            </a:prstGeom>
            <a:solidFill>
              <a:srgbClr val="FF00FF">
                <a:alpha val="50195"/>
              </a:srgbClr>
            </a:solidFill>
            <a:ln w="9525">
              <a:miter lim="800000"/>
              <a:headEnd/>
              <a:tailEnd/>
            </a:ln>
            <a:scene3d>
              <a:camera prst="legacyObliqueBottomLeft">
                <a:rot lat="19199993" lon="899996" rev="0"/>
              </a:camera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00FF"/>
              </a:extrusionClr>
            </a:sp3d>
          </p:spPr>
          <p:txBody>
            <a:bodyPr wrap="none" anchor="ctr">
              <a:flatTx/>
            </a:bodyPr>
            <a:lstStyle/>
            <a:p>
              <a:pPr algn="ctr" eaLnBrk="1" hangingPunct="1"/>
              <a:endParaRPr lang="ru-RU" altLang="ru-RU"/>
            </a:p>
          </p:txBody>
        </p:sp>
        <p:sp>
          <p:nvSpPr>
            <p:cNvPr id="18444" name="AutoShape 50"/>
            <p:cNvSpPr>
              <a:spLocks noChangeArrowheads="1"/>
            </p:cNvSpPr>
            <p:nvPr/>
          </p:nvSpPr>
          <p:spPr bwMode="auto">
            <a:xfrm rot="10800000">
              <a:off x="3560" y="1100"/>
              <a:ext cx="499" cy="302"/>
            </a:xfrm>
            <a:prstGeom prst="rightArrow">
              <a:avLst>
                <a:gd name="adj1" fmla="val 50000"/>
                <a:gd name="adj2" fmla="val 41308"/>
              </a:avLst>
            </a:prstGeom>
            <a:solidFill>
              <a:srgbClr val="FF00FF">
                <a:alpha val="50195"/>
              </a:srgbClr>
            </a:solidFill>
            <a:ln w="9525">
              <a:miter lim="800000"/>
              <a:headEnd/>
              <a:tailEnd/>
            </a:ln>
            <a:scene3d>
              <a:camera prst="legacyPerspectiveBottomLeft">
                <a:rot lat="1500000" lon="1500000" rev="0"/>
              </a:camera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00FF"/>
              </a:extrusionClr>
            </a:sp3d>
          </p:spPr>
          <p:txBody>
            <a:bodyPr wrap="none" anchor="ctr">
              <a:flatTx/>
            </a:bodyPr>
            <a:lstStyle/>
            <a:p>
              <a:pPr algn="ctr" eaLnBrk="1" hangingPunct="1"/>
              <a:endParaRPr lang="ru-RU" altLang="ru-RU"/>
            </a:p>
          </p:txBody>
        </p:sp>
        <p:sp>
          <p:nvSpPr>
            <p:cNvPr id="18445" name="Rectangle 51"/>
            <p:cNvSpPr>
              <a:spLocks noChangeAspect="1" noChangeArrowheads="1"/>
            </p:cNvSpPr>
            <p:nvPr/>
          </p:nvSpPr>
          <p:spPr bwMode="auto">
            <a:xfrm>
              <a:off x="3919" y="999"/>
              <a:ext cx="1065" cy="963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  <a:scene3d>
              <a:camera prst="legacyObliqueTopRight"/>
              <a:lightRig rig="legacyFlat3" dir="b"/>
            </a:scene3d>
            <a:sp3d extrusionH="1801800" prstMaterial="legacyWireframe">
              <a:bevelT w="13500" h="13500" prst="angle"/>
              <a:bevelB w="13500" h="13500" prst="angle"/>
              <a:extrusionClr>
                <a:srgbClr val="000000"/>
              </a:extrusionClr>
            </a:sp3d>
          </p:spPr>
          <p:txBody>
            <a:bodyPr wrap="none" anchor="ctr">
              <a:flatTx/>
            </a:bodyPr>
            <a:lstStyle/>
            <a:p>
              <a:pPr algn="ctr" eaLnBrk="1" hangingPunct="1"/>
              <a:endParaRPr lang="ru-RU" altLang="ru-RU"/>
            </a:p>
          </p:txBody>
        </p:sp>
        <p:sp>
          <p:nvSpPr>
            <p:cNvPr id="18446" name="Freeform 52"/>
            <p:cNvSpPr>
              <a:spLocks/>
            </p:cNvSpPr>
            <p:nvPr/>
          </p:nvSpPr>
          <p:spPr bwMode="auto">
            <a:xfrm>
              <a:off x="3914" y="1026"/>
              <a:ext cx="1351" cy="532"/>
            </a:xfrm>
            <a:custGeom>
              <a:avLst/>
              <a:gdLst>
                <a:gd name="T0" fmla="*/ 0 w 1950"/>
                <a:gd name="T1" fmla="*/ 181 h 762"/>
                <a:gd name="T2" fmla="*/ 355 w 1950"/>
                <a:gd name="T3" fmla="*/ 180 h 762"/>
                <a:gd name="T4" fmla="*/ 449 w 1950"/>
                <a:gd name="T5" fmla="*/ 0 h 762"/>
                <a:gd name="T6" fmla="*/ 96 w 1950"/>
                <a:gd name="T7" fmla="*/ 0 h 762"/>
                <a:gd name="T8" fmla="*/ 0 w 1950"/>
                <a:gd name="T9" fmla="*/ 181 h 7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50"/>
                <a:gd name="T16" fmla="*/ 0 h 762"/>
                <a:gd name="T17" fmla="*/ 1950 w 1950"/>
                <a:gd name="T18" fmla="*/ 762 h 7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50" h="762">
                  <a:moveTo>
                    <a:pt x="0" y="762"/>
                  </a:moveTo>
                  <a:lnTo>
                    <a:pt x="1542" y="756"/>
                  </a:lnTo>
                  <a:lnTo>
                    <a:pt x="1950" y="0"/>
                  </a:lnTo>
                  <a:lnTo>
                    <a:pt x="414" y="0"/>
                  </a:lnTo>
                  <a:lnTo>
                    <a:pt x="0" y="762"/>
                  </a:lnTo>
                  <a:close/>
                </a:path>
              </a:pathLst>
            </a:custGeom>
            <a:solidFill>
              <a:srgbClr val="CCFFFF">
                <a:alpha val="50195"/>
              </a:srgbClr>
            </a:solidFill>
            <a:ln w="19050" cap="sq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447" name="AutoShape 53"/>
            <p:cNvSpPr>
              <a:spLocks noChangeArrowheads="1"/>
            </p:cNvSpPr>
            <p:nvPr/>
          </p:nvSpPr>
          <p:spPr bwMode="auto">
            <a:xfrm>
              <a:off x="5102" y="1191"/>
              <a:ext cx="499" cy="301"/>
            </a:xfrm>
            <a:prstGeom prst="rightArrow">
              <a:avLst>
                <a:gd name="adj1" fmla="val 50000"/>
                <a:gd name="adj2" fmla="val 41445"/>
              </a:avLst>
            </a:prstGeom>
            <a:solidFill>
              <a:srgbClr val="FF00FF">
                <a:alpha val="50195"/>
              </a:srgbClr>
            </a:solidFill>
            <a:ln w="9525">
              <a:miter lim="800000"/>
              <a:headEnd/>
              <a:tailEnd/>
            </a:ln>
            <a:scene3d>
              <a:camera prst="legacyPerspectiveBottomLeft">
                <a:rot lat="1500000" lon="1200000" rev="0"/>
              </a:camera>
              <a:lightRig rig="legacyFlat3" dir="t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00FF"/>
              </a:extrusionClr>
            </a:sp3d>
          </p:spPr>
          <p:txBody>
            <a:bodyPr wrap="none" anchor="ctr">
              <a:flatTx/>
            </a:bodyPr>
            <a:lstStyle/>
            <a:p>
              <a:pPr algn="ctr" eaLnBrk="1" hangingPunct="1"/>
              <a:endParaRPr lang="ru-RU" altLang="ru-RU"/>
            </a:p>
          </p:txBody>
        </p:sp>
        <p:sp>
          <p:nvSpPr>
            <p:cNvPr id="18448" name="Freeform 54"/>
            <p:cNvSpPr>
              <a:spLocks/>
            </p:cNvSpPr>
            <p:nvPr/>
          </p:nvSpPr>
          <p:spPr bwMode="auto">
            <a:xfrm>
              <a:off x="3909" y="800"/>
              <a:ext cx="1356" cy="616"/>
            </a:xfrm>
            <a:custGeom>
              <a:avLst/>
              <a:gdLst>
                <a:gd name="T0" fmla="*/ 0 w 1956"/>
                <a:gd name="T1" fmla="*/ 210 h 882"/>
                <a:gd name="T2" fmla="*/ 358 w 1956"/>
                <a:gd name="T3" fmla="*/ 210 h 882"/>
                <a:gd name="T4" fmla="*/ 369 w 1956"/>
                <a:gd name="T5" fmla="*/ 133 h 882"/>
                <a:gd name="T6" fmla="*/ 400 w 1956"/>
                <a:gd name="T7" fmla="*/ 103 h 882"/>
                <a:gd name="T8" fmla="*/ 400 w 1956"/>
                <a:gd name="T9" fmla="*/ 70 h 882"/>
                <a:gd name="T10" fmla="*/ 430 w 1956"/>
                <a:gd name="T11" fmla="*/ 54 h 882"/>
                <a:gd name="T12" fmla="*/ 431 w 1956"/>
                <a:gd name="T13" fmla="*/ 20 h 882"/>
                <a:gd name="T14" fmla="*/ 452 w 1956"/>
                <a:gd name="T15" fmla="*/ 0 h 882"/>
                <a:gd name="T16" fmla="*/ 97 w 1956"/>
                <a:gd name="T17" fmla="*/ 0 h 882"/>
                <a:gd name="T18" fmla="*/ 76 w 1956"/>
                <a:gd name="T19" fmla="*/ 23 h 882"/>
                <a:gd name="T20" fmla="*/ 73 w 1956"/>
                <a:gd name="T21" fmla="*/ 60 h 882"/>
                <a:gd name="T22" fmla="*/ 47 w 1956"/>
                <a:gd name="T23" fmla="*/ 74 h 882"/>
                <a:gd name="T24" fmla="*/ 47 w 1956"/>
                <a:gd name="T25" fmla="*/ 108 h 882"/>
                <a:gd name="T26" fmla="*/ 18 w 1956"/>
                <a:gd name="T27" fmla="*/ 130 h 882"/>
                <a:gd name="T28" fmla="*/ 0 w 1956"/>
                <a:gd name="T29" fmla="*/ 210 h 88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956"/>
                <a:gd name="T46" fmla="*/ 0 h 882"/>
                <a:gd name="T47" fmla="*/ 1956 w 1956"/>
                <a:gd name="T48" fmla="*/ 882 h 88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956" h="882">
                  <a:moveTo>
                    <a:pt x="0" y="882"/>
                  </a:moveTo>
                  <a:lnTo>
                    <a:pt x="1548" y="882"/>
                  </a:lnTo>
                  <a:cubicBezTo>
                    <a:pt x="1548" y="882"/>
                    <a:pt x="1560" y="618"/>
                    <a:pt x="1596" y="558"/>
                  </a:cubicBezTo>
                  <a:cubicBezTo>
                    <a:pt x="1632" y="498"/>
                    <a:pt x="1710" y="516"/>
                    <a:pt x="1734" y="432"/>
                  </a:cubicBezTo>
                  <a:cubicBezTo>
                    <a:pt x="1758" y="348"/>
                    <a:pt x="1692" y="372"/>
                    <a:pt x="1734" y="294"/>
                  </a:cubicBezTo>
                  <a:cubicBezTo>
                    <a:pt x="1776" y="216"/>
                    <a:pt x="1818" y="282"/>
                    <a:pt x="1860" y="228"/>
                  </a:cubicBezTo>
                  <a:cubicBezTo>
                    <a:pt x="1902" y="174"/>
                    <a:pt x="1850" y="122"/>
                    <a:pt x="1866" y="84"/>
                  </a:cubicBezTo>
                  <a:lnTo>
                    <a:pt x="1956" y="0"/>
                  </a:lnTo>
                  <a:lnTo>
                    <a:pt x="420" y="0"/>
                  </a:lnTo>
                  <a:lnTo>
                    <a:pt x="330" y="96"/>
                  </a:lnTo>
                  <a:cubicBezTo>
                    <a:pt x="313" y="138"/>
                    <a:pt x="366" y="180"/>
                    <a:pt x="318" y="252"/>
                  </a:cubicBezTo>
                  <a:cubicBezTo>
                    <a:pt x="297" y="288"/>
                    <a:pt x="240" y="240"/>
                    <a:pt x="204" y="312"/>
                  </a:cubicBezTo>
                  <a:cubicBezTo>
                    <a:pt x="185" y="346"/>
                    <a:pt x="234" y="384"/>
                    <a:pt x="204" y="456"/>
                  </a:cubicBezTo>
                  <a:cubicBezTo>
                    <a:pt x="183" y="495"/>
                    <a:pt x="112" y="475"/>
                    <a:pt x="78" y="546"/>
                  </a:cubicBezTo>
                  <a:cubicBezTo>
                    <a:pt x="44" y="617"/>
                    <a:pt x="16" y="812"/>
                    <a:pt x="0" y="882"/>
                  </a:cubicBezTo>
                  <a:close/>
                </a:path>
              </a:pathLst>
            </a:custGeom>
            <a:solidFill>
              <a:srgbClr val="CCFFFF">
                <a:alpha val="50195"/>
              </a:srgbClr>
            </a:solidFill>
            <a:ln w="19050" cap="sq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449" name="AutoShape 55"/>
            <p:cNvSpPr>
              <a:spLocks noChangeArrowheads="1"/>
            </p:cNvSpPr>
            <p:nvPr/>
          </p:nvSpPr>
          <p:spPr bwMode="auto">
            <a:xfrm rot="-3000000">
              <a:off x="4184" y="1247"/>
              <a:ext cx="469" cy="266"/>
            </a:xfrm>
            <a:prstGeom prst="chevron">
              <a:avLst>
                <a:gd name="adj" fmla="val 44079"/>
              </a:avLst>
            </a:prstGeom>
            <a:solidFill>
              <a:srgbClr val="FF00FF">
                <a:alpha val="50195"/>
              </a:srgbClr>
            </a:solidFill>
            <a:ln w="9525">
              <a:miter lim="800000"/>
              <a:headEnd/>
              <a:tailEnd/>
            </a:ln>
            <a:scene3d>
              <a:camera prst="legacyObliqueBottomLeft">
                <a:rot lat="19199993" lon="899996" rev="0"/>
              </a:camera>
              <a:lightRig rig="legacyFlat3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FF00FF"/>
              </a:extrusionClr>
            </a:sp3d>
          </p:spPr>
          <p:txBody>
            <a:bodyPr wrap="none" anchor="ctr">
              <a:flatTx/>
            </a:bodyPr>
            <a:lstStyle/>
            <a:p>
              <a:pPr algn="ctr" eaLnBrk="1" hangingPunct="1"/>
              <a:endParaRPr lang="ru-RU" altLang="ru-RU"/>
            </a:p>
          </p:txBody>
        </p:sp>
        <p:sp>
          <p:nvSpPr>
            <p:cNvPr id="18450" name="AutoShape 56"/>
            <p:cNvSpPr>
              <a:spLocks noChangeArrowheads="1"/>
            </p:cNvSpPr>
            <p:nvPr/>
          </p:nvSpPr>
          <p:spPr bwMode="auto">
            <a:xfrm rot="-3644168">
              <a:off x="4737" y="1148"/>
              <a:ext cx="334" cy="1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3 w 21600"/>
                <a:gd name="T13" fmla="*/ 5400 h 21600"/>
                <a:gd name="T14" fmla="*/ 18884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00FF">
                <a:alpha val="50195"/>
              </a:srgbClr>
            </a:solidFill>
            <a:ln w="12700" cap="sq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8441" name="Text Box 59"/>
          <p:cNvSpPr txBox="1">
            <a:spLocks noChangeArrowheads="1"/>
          </p:cNvSpPr>
          <p:nvPr/>
        </p:nvSpPr>
        <p:spPr bwMode="auto">
          <a:xfrm>
            <a:off x="8172450" y="2205038"/>
            <a:ext cx="368300" cy="439737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>
                <a:solidFill>
                  <a:srgbClr val="000000"/>
                </a:solidFill>
                <a:latin typeface="Arial" charset="0"/>
              </a:rPr>
              <a:t>в</a:t>
            </a:r>
          </a:p>
        </p:txBody>
      </p:sp>
      <p:sp>
        <p:nvSpPr>
          <p:cNvPr id="739393" name="Text Box 65"/>
          <p:cNvSpPr txBox="1">
            <a:spLocks noChangeArrowheads="1"/>
          </p:cNvSpPr>
          <p:nvPr/>
        </p:nvSpPr>
        <p:spPr bwMode="auto">
          <a:xfrm>
            <a:off x="250825" y="3213100"/>
            <a:ext cx="3024188" cy="1282700"/>
          </a:xfrm>
          <a:prstGeom prst="rect">
            <a:avLst/>
          </a:prstGeom>
          <a:solidFill>
            <a:schemeClr val="tx1"/>
          </a:solidFill>
          <a:ln w="38100" cmpd="dbl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en-US" altLang="ru-RU" sz="2000">
                <a:solidFill>
                  <a:srgbClr val="000000"/>
                </a:solidFill>
                <a:latin typeface="Arial" charset="0"/>
              </a:rPr>
              <a:t>NB!</a:t>
            </a:r>
            <a:r>
              <a:rPr lang="en-US" altLang="ru-RU" sz="2000">
                <a:solidFill>
                  <a:srgbClr val="000000"/>
                </a:solidFill>
              </a:rPr>
              <a:t> </a:t>
            </a:r>
            <a:r>
              <a:rPr lang="ru-RU" altLang="ru-RU" sz="2000">
                <a:solidFill>
                  <a:srgbClr val="000000"/>
                </a:solidFill>
              </a:rPr>
              <a:t>Этот парагенез возникает только при вертикальной ориентировке среднего нормального напряжения!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939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9"/>
          <p:cNvSpPr txBox="1">
            <a:spLocks noChangeArrowheads="1"/>
          </p:cNvSpPr>
          <p:nvPr/>
        </p:nvSpPr>
        <p:spPr bwMode="auto">
          <a:xfrm>
            <a:off x="5219700" y="1628775"/>
            <a:ext cx="3816350" cy="1765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>
                <a:solidFill>
                  <a:srgbClr val="000000"/>
                </a:solidFill>
              </a:rPr>
              <a:t>Простейший структурный парагенез: </a:t>
            </a:r>
          </a:p>
          <a:p>
            <a:pPr eaLnBrk="1" hangingPunct="1">
              <a:lnSpc>
                <a:spcPct val="85000"/>
              </a:lnSpc>
            </a:pPr>
            <a:r>
              <a:rPr lang="ru-RU" altLang="ru-RU" b="0">
                <a:solidFill>
                  <a:srgbClr val="000000"/>
                </a:solidFill>
              </a:rPr>
              <a:t>– сопряженные левые и правые сдвиги, фиксирующие широтное сжатие и меридиональное растяжение</a:t>
            </a:r>
          </a:p>
        </p:txBody>
      </p:sp>
      <p:grpSp>
        <p:nvGrpSpPr>
          <p:cNvPr id="19459" name="Group 35"/>
          <p:cNvGrpSpPr>
            <a:grpSpLocks noChangeAspect="1"/>
          </p:cNvGrpSpPr>
          <p:nvPr/>
        </p:nvGrpSpPr>
        <p:grpSpPr bwMode="auto">
          <a:xfrm>
            <a:off x="34925" y="765175"/>
            <a:ext cx="5143500" cy="2881313"/>
            <a:chOff x="22" y="300"/>
            <a:chExt cx="3402" cy="1905"/>
          </a:xfrm>
        </p:grpSpPr>
        <p:pic>
          <p:nvPicPr>
            <p:cNvPr id="19484" name="Picture 2"/>
            <p:cNvPicPr>
              <a:picLocks noChangeAspect="1" noChangeArrowheads="1"/>
            </p:cNvPicPr>
            <p:nvPr/>
          </p:nvPicPr>
          <p:blipFill>
            <a:blip r:embed="rId3" cstate="print">
              <a:lum bright="-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" y="300"/>
              <a:ext cx="3402" cy="1905"/>
            </a:xfrm>
            <a:prstGeom prst="rect">
              <a:avLst/>
            </a:prstGeom>
            <a:noFill/>
            <a:ln w="12700" cap="sq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</p:pic>
        <p:sp>
          <p:nvSpPr>
            <p:cNvPr id="19485" name="Line 7"/>
            <p:cNvSpPr>
              <a:spLocks noChangeAspect="1" noChangeShapeType="1"/>
            </p:cNvSpPr>
            <p:nvPr/>
          </p:nvSpPr>
          <p:spPr bwMode="auto">
            <a:xfrm flipV="1">
              <a:off x="950" y="969"/>
              <a:ext cx="1325" cy="711"/>
            </a:xfrm>
            <a:prstGeom prst="line">
              <a:avLst/>
            </a:prstGeom>
            <a:noFill/>
            <a:ln w="635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486" name="Line 8"/>
            <p:cNvSpPr>
              <a:spLocks noChangeAspect="1" noChangeShapeType="1"/>
            </p:cNvSpPr>
            <p:nvPr/>
          </p:nvSpPr>
          <p:spPr bwMode="auto">
            <a:xfrm flipV="1">
              <a:off x="2108" y="981"/>
              <a:ext cx="998" cy="544"/>
            </a:xfrm>
            <a:prstGeom prst="line">
              <a:avLst/>
            </a:prstGeom>
            <a:noFill/>
            <a:ln w="635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487" name="AutoShape 10"/>
            <p:cNvSpPr>
              <a:spLocks noChangeAspect="1" noChangeArrowheads="1"/>
            </p:cNvSpPr>
            <p:nvPr/>
          </p:nvSpPr>
          <p:spPr bwMode="auto">
            <a:xfrm rot="-1853140">
              <a:off x="1700" y="1207"/>
              <a:ext cx="467" cy="124"/>
            </a:xfrm>
            <a:prstGeom prst="notchedRightArrow">
              <a:avLst>
                <a:gd name="adj1" fmla="val 50000"/>
                <a:gd name="adj2" fmla="val 94153"/>
              </a:avLst>
            </a:prstGeom>
            <a:solidFill>
              <a:srgbClr val="FF00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ru-RU" altLang="ru-RU"/>
            </a:p>
          </p:txBody>
        </p:sp>
        <p:sp>
          <p:nvSpPr>
            <p:cNvPr id="19488" name="AutoShape 12"/>
            <p:cNvSpPr>
              <a:spLocks noChangeAspect="1" noChangeArrowheads="1"/>
            </p:cNvSpPr>
            <p:nvPr/>
          </p:nvSpPr>
          <p:spPr bwMode="auto">
            <a:xfrm rot="-1853140" flipH="1" flipV="1">
              <a:off x="929" y="1389"/>
              <a:ext cx="467" cy="124"/>
            </a:xfrm>
            <a:prstGeom prst="notchedRightArrow">
              <a:avLst>
                <a:gd name="adj1" fmla="val 50000"/>
                <a:gd name="adj2" fmla="val 94153"/>
              </a:avLst>
            </a:prstGeom>
            <a:solidFill>
              <a:srgbClr val="FF00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ru-RU" altLang="ru-RU"/>
            </a:p>
          </p:txBody>
        </p:sp>
        <p:sp>
          <p:nvSpPr>
            <p:cNvPr id="19489" name="Text Box 14"/>
            <p:cNvSpPr txBox="1">
              <a:spLocks noChangeAspect="1" noChangeArrowheads="1"/>
            </p:cNvSpPr>
            <p:nvPr/>
          </p:nvSpPr>
          <p:spPr bwMode="auto">
            <a:xfrm>
              <a:off x="54" y="1933"/>
              <a:ext cx="252" cy="263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ru-RU" altLang="ru-RU" sz="2000" b="0">
                  <a:solidFill>
                    <a:srgbClr val="000000"/>
                  </a:solidFill>
                  <a:latin typeface="Arial Black" pitchFamily="34" charset="0"/>
                </a:rPr>
                <a:t>С</a:t>
              </a:r>
            </a:p>
          </p:txBody>
        </p:sp>
        <p:sp>
          <p:nvSpPr>
            <p:cNvPr id="19490" name="Text Box 15"/>
            <p:cNvSpPr txBox="1">
              <a:spLocks noChangeAspect="1" noChangeArrowheads="1"/>
            </p:cNvSpPr>
            <p:nvPr/>
          </p:nvSpPr>
          <p:spPr bwMode="auto">
            <a:xfrm>
              <a:off x="3106" y="1933"/>
              <a:ext cx="316" cy="26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ru-RU" altLang="ru-RU" sz="2000" b="0" dirty="0">
                  <a:solidFill>
                    <a:srgbClr val="000000"/>
                  </a:solidFill>
                  <a:latin typeface="Arial Black" pitchFamily="34" charset="0"/>
                </a:rPr>
                <a:t>Ю</a:t>
              </a:r>
            </a:p>
          </p:txBody>
        </p:sp>
      </p:grpSp>
      <p:grpSp>
        <p:nvGrpSpPr>
          <p:cNvPr id="19460" name="Group 36"/>
          <p:cNvGrpSpPr>
            <a:grpSpLocks/>
          </p:cNvGrpSpPr>
          <p:nvPr/>
        </p:nvGrpSpPr>
        <p:grpSpPr bwMode="auto">
          <a:xfrm>
            <a:off x="3997325" y="3716338"/>
            <a:ext cx="5111750" cy="2879725"/>
            <a:chOff x="2472" y="2251"/>
            <a:chExt cx="3220" cy="2041"/>
          </a:xfrm>
        </p:grpSpPr>
        <p:pic>
          <p:nvPicPr>
            <p:cNvPr id="19478" name="Picture 3"/>
            <p:cNvPicPr>
              <a:picLocks noChangeAspect="1" noChangeArrowheads="1"/>
            </p:cNvPicPr>
            <p:nvPr/>
          </p:nvPicPr>
          <p:blipFill>
            <a:blip r:embed="rId4" cstate="print">
              <a:lum bright="-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" y="2251"/>
              <a:ext cx="3220" cy="2041"/>
            </a:xfrm>
            <a:prstGeom prst="rect">
              <a:avLst/>
            </a:prstGeom>
            <a:noFill/>
            <a:ln w="12700" cap="sq" algn="ctr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</p:pic>
        <p:sp>
          <p:nvSpPr>
            <p:cNvPr id="19479" name="Line 4"/>
            <p:cNvSpPr>
              <a:spLocks noChangeShapeType="1"/>
            </p:cNvSpPr>
            <p:nvPr/>
          </p:nvSpPr>
          <p:spPr bwMode="auto">
            <a:xfrm>
              <a:off x="2798" y="2546"/>
              <a:ext cx="2254" cy="1703"/>
            </a:xfrm>
            <a:prstGeom prst="line">
              <a:avLst/>
            </a:prstGeom>
            <a:noFill/>
            <a:ln w="63500" cap="sq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9480" name="AutoShape 11"/>
            <p:cNvSpPr>
              <a:spLocks noChangeArrowheads="1"/>
            </p:cNvSpPr>
            <p:nvPr/>
          </p:nvSpPr>
          <p:spPr bwMode="auto">
            <a:xfrm rot="2355968">
              <a:off x="3402" y="2949"/>
              <a:ext cx="467" cy="124"/>
            </a:xfrm>
            <a:prstGeom prst="notchedRightArrow">
              <a:avLst>
                <a:gd name="adj1" fmla="val 50000"/>
                <a:gd name="adj2" fmla="val 94153"/>
              </a:avLst>
            </a:prstGeom>
            <a:solidFill>
              <a:srgbClr val="FF00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ru-RU" altLang="ru-RU"/>
            </a:p>
          </p:txBody>
        </p:sp>
        <p:sp>
          <p:nvSpPr>
            <p:cNvPr id="19481" name="AutoShape 13"/>
            <p:cNvSpPr>
              <a:spLocks noChangeArrowheads="1"/>
            </p:cNvSpPr>
            <p:nvPr/>
          </p:nvSpPr>
          <p:spPr bwMode="auto">
            <a:xfrm rot="1997131" flipH="1" flipV="1">
              <a:off x="3628" y="3448"/>
              <a:ext cx="467" cy="124"/>
            </a:xfrm>
            <a:prstGeom prst="notchedRightArrow">
              <a:avLst>
                <a:gd name="adj1" fmla="val 50000"/>
                <a:gd name="adj2" fmla="val 94153"/>
              </a:avLst>
            </a:prstGeom>
            <a:solidFill>
              <a:srgbClr val="FF00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ru-RU" altLang="ru-RU"/>
            </a:p>
          </p:txBody>
        </p:sp>
        <p:sp>
          <p:nvSpPr>
            <p:cNvPr id="19482" name="Text Box 16"/>
            <p:cNvSpPr txBox="1">
              <a:spLocks noChangeArrowheads="1"/>
            </p:cNvSpPr>
            <p:nvPr/>
          </p:nvSpPr>
          <p:spPr bwMode="auto">
            <a:xfrm>
              <a:off x="2502" y="2283"/>
              <a:ext cx="240" cy="281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ru-RU" altLang="ru-RU" sz="2000" b="0">
                  <a:solidFill>
                    <a:srgbClr val="000000"/>
                  </a:solidFill>
                  <a:latin typeface="Arial Black" pitchFamily="34" charset="0"/>
                </a:rPr>
                <a:t>С</a:t>
              </a:r>
            </a:p>
          </p:txBody>
        </p:sp>
        <p:sp>
          <p:nvSpPr>
            <p:cNvPr id="19483" name="Text Box 17"/>
            <p:cNvSpPr txBox="1">
              <a:spLocks noChangeArrowheads="1"/>
            </p:cNvSpPr>
            <p:nvPr/>
          </p:nvSpPr>
          <p:spPr bwMode="auto">
            <a:xfrm>
              <a:off x="5375" y="2283"/>
              <a:ext cx="301" cy="281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ru-RU" altLang="ru-RU" sz="2000" b="0">
                  <a:solidFill>
                    <a:srgbClr val="000000"/>
                  </a:solidFill>
                  <a:latin typeface="Arial Black" pitchFamily="34" charset="0"/>
                </a:rPr>
                <a:t>Ю</a:t>
              </a:r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36513" y="4076704"/>
            <a:ext cx="2735265" cy="2735265"/>
            <a:chOff x="68" y="2253"/>
            <a:chExt cx="1723" cy="1723"/>
          </a:xfrm>
        </p:grpSpPr>
        <p:pic>
          <p:nvPicPr>
            <p:cNvPr id="19463" name="Picture 1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8" y="2253"/>
              <a:ext cx="1723" cy="1723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19464" name="Text Box 20"/>
            <p:cNvSpPr txBox="1">
              <a:spLocks noChangeArrowheads="1"/>
            </p:cNvSpPr>
            <p:nvPr/>
          </p:nvSpPr>
          <p:spPr bwMode="auto">
            <a:xfrm>
              <a:off x="1460" y="3524"/>
              <a:ext cx="18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ru-RU" altLang="ru-RU" sz="2000">
                  <a:solidFill>
                    <a:srgbClr val="000000"/>
                  </a:solidFill>
                  <a:latin typeface="Arial Black" pitchFamily="34" charset="0"/>
                </a:rPr>
                <a:t>А</a:t>
              </a:r>
            </a:p>
          </p:txBody>
        </p:sp>
        <p:sp>
          <p:nvSpPr>
            <p:cNvPr id="19465" name="Text Box 21"/>
            <p:cNvSpPr txBox="1">
              <a:spLocks noChangeArrowheads="1"/>
            </p:cNvSpPr>
            <p:nvPr/>
          </p:nvSpPr>
          <p:spPr bwMode="auto">
            <a:xfrm>
              <a:off x="1405" y="2514"/>
              <a:ext cx="25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ru-RU" altLang="ru-RU" sz="2000" dirty="0">
                  <a:solidFill>
                    <a:srgbClr val="000000"/>
                  </a:solidFill>
                  <a:latin typeface="Arial Black" pitchFamily="34" charset="0"/>
                </a:rPr>
                <a:t>Б</a:t>
              </a:r>
            </a:p>
          </p:txBody>
        </p:sp>
        <p:sp>
          <p:nvSpPr>
            <p:cNvPr id="19466" name="Text Box 22"/>
            <p:cNvSpPr txBox="1">
              <a:spLocks noChangeArrowheads="1"/>
            </p:cNvSpPr>
            <p:nvPr/>
          </p:nvSpPr>
          <p:spPr bwMode="auto">
            <a:xfrm>
              <a:off x="113" y="2341"/>
              <a:ext cx="24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ru-RU" altLang="ru-RU" sz="2000">
                  <a:solidFill>
                    <a:srgbClr val="000000"/>
                  </a:solidFill>
                  <a:latin typeface="Arial Black" pitchFamily="34" charset="0"/>
                </a:rPr>
                <a:t>С</a:t>
              </a:r>
            </a:p>
          </p:txBody>
        </p:sp>
        <p:sp>
          <p:nvSpPr>
            <p:cNvPr id="19467" name="Text Box 23"/>
            <p:cNvSpPr txBox="1">
              <a:spLocks noChangeArrowheads="1"/>
            </p:cNvSpPr>
            <p:nvPr/>
          </p:nvSpPr>
          <p:spPr bwMode="auto">
            <a:xfrm>
              <a:off x="113" y="3657"/>
              <a:ext cx="30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ru-RU" altLang="ru-RU" sz="2000">
                  <a:solidFill>
                    <a:srgbClr val="000000"/>
                  </a:solidFill>
                  <a:latin typeface="Arial Black" pitchFamily="34" charset="0"/>
                </a:rPr>
                <a:t>Ю</a:t>
              </a:r>
            </a:p>
          </p:txBody>
        </p:sp>
        <p:sp>
          <p:nvSpPr>
            <p:cNvPr id="19468" name="Oval 24"/>
            <p:cNvSpPr>
              <a:spLocks noChangeArrowheads="1"/>
            </p:cNvSpPr>
            <p:nvPr/>
          </p:nvSpPr>
          <p:spPr bwMode="auto">
            <a:xfrm>
              <a:off x="1291" y="2571"/>
              <a:ext cx="182" cy="18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ru-RU" altLang="ru-RU"/>
            </a:p>
          </p:txBody>
        </p:sp>
        <p:sp>
          <p:nvSpPr>
            <p:cNvPr id="19469" name="Oval 25"/>
            <p:cNvSpPr>
              <a:spLocks noChangeArrowheads="1"/>
            </p:cNvSpPr>
            <p:nvPr/>
          </p:nvSpPr>
          <p:spPr bwMode="auto">
            <a:xfrm>
              <a:off x="1382" y="3475"/>
              <a:ext cx="182" cy="18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ru-RU" altLang="ru-RU"/>
            </a:p>
          </p:txBody>
        </p:sp>
        <p:sp>
          <p:nvSpPr>
            <p:cNvPr id="19470" name="Oval 26"/>
            <p:cNvSpPr>
              <a:spLocks noChangeArrowheads="1"/>
            </p:cNvSpPr>
            <p:nvPr/>
          </p:nvSpPr>
          <p:spPr bwMode="auto">
            <a:xfrm>
              <a:off x="975" y="3339"/>
              <a:ext cx="182" cy="18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ru-RU" altLang="ru-RU"/>
            </a:p>
          </p:txBody>
        </p:sp>
        <p:sp>
          <p:nvSpPr>
            <p:cNvPr id="19471" name="Oval 27"/>
            <p:cNvSpPr>
              <a:spLocks noChangeArrowheads="1"/>
            </p:cNvSpPr>
            <p:nvPr/>
          </p:nvSpPr>
          <p:spPr bwMode="auto">
            <a:xfrm>
              <a:off x="431" y="3203"/>
              <a:ext cx="182" cy="18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ru-RU" altLang="ru-RU"/>
            </a:p>
          </p:txBody>
        </p:sp>
        <p:sp>
          <p:nvSpPr>
            <p:cNvPr id="19472" name="Rectangle 28"/>
            <p:cNvSpPr>
              <a:spLocks noChangeArrowheads="1"/>
            </p:cNvSpPr>
            <p:nvPr/>
          </p:nvSpPr>
          <p:spPr bwMode="auto">
            <a:xfrm>
              <a:off x="1524" y="3158"/>
              <a:ext cx="177" cy="19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18000" tIns="0" rIns="18000" bIns="0">
              <a:spAutoFit/>
            </a:bodyPr>
            <a:lstStyle/>
            <a:p>
              <a:pPr eaLnBrk="1" hangingPunct="1"/>
              <a:r>
                <a:rPr lang="ru-RU" altLang="ru-RU" sz="2000">
                  <a:solidFill>
                    <a:srgbClr val="000000"/>
                  </a:solidFill>
                  <a:sym typeface="Symbol" pitchFamily="18" charset="2"/>
                </a:rPr>
                <a:t></a:t>
              </a:r>
              <a:r>
                <a:rPr lang="ru-RU" altLang="ru-RU" sz="2000" baseline="-25000">
                  <a:solidFill>
                    <a:srgbClr val="000000"/>
                  </a:solidFill>
                  <a:latin typeface="Arial" charset="0"/>
                  <a:sym typeface="Symbol" pitchFamily="18" charset="2"/>
                </a:rPr>
                <a:t>3</a:t>
              </a:r>
            </a:p>
          </p:txBody>
        </p:sp>
        <p:sp>
          <p:nvSpPr>
            <p:cNvPr id="19473" name="Rectangle 29"/>
            <p:cNvSpPr>
              <a:spLocks noChangeArrowheads="1"/>
            </p:cNvSpPr>
            <p:nvPr/>
          </p:nvSpPr>
          <p:spPr bwMode="auto">
            <a:xfrm>
              <a:off x="635" y="2299"/>
              <a:ext cx="227" cy="194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18000" tIns="0" rIns="18000" bIns="0">
              <a:spAutoFit/>
            </a:bodyPr>
            <a:lstStyle/>
            <a:p>
              <a:pPr eaLnBrk="1" hangingPunct="1"/>
              <a:r>
                <a:rPr lang="ru-RU" altLang="ru-RU" sz="2000" dirty="0">
                  <a:solidFill>
                    <a:srgbClr val="000000"/>
                  </a:solidFill>
                  <a:sym typeface="Symbol" pitchFamily="18" charset="2"/>
                </a:rPr>
                <a:t></a:t>
              </a:r>
              <a:r>
                <a:rPr lang="ru-RU" altLang="ru-RU" sz="2000" baseline="-25000" dirty="0">
                  <a:solidFill>
                    <a:srgbClr val="000000"/>
                  </a:solidFill>
                  <a:latin typeface="Arial" charset="0"/>
                  <a:sym typeface="Symbol" pitchFamily="18" charset="2"/>
                </a:rPr>
                <a:t>1</a:t>
              </a:r>
            </a:p>
          </p:txBody>
        </p:sp>
        <p:sp>
          <p:nvSpPr>
            <p:cNvPr id="19474" name="Rectangle 30"/>
            <p:cNvSpPr>
              <a:spLocks noChangeArrowheads="1"/>
            </p:cNvSpPr>
            <p:nvPr/>
          </p:nvSpPr>
          <p:spPr bwMode="auto">
            <a:xfrm>
              <a:off x="113" y="3070"/>
              <a:ext cx="177" cy="19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18000" tIns="0" rIns="18000" bIns="0">
              <a:spAutoFit/>
            </a:bodyPr>
            <a:lstStyle/>
            <a:p>
              <a:pPr eaLnBrk="1" hangingPunct="1"/>
              <a:r>
                <a:rPr lang="ru-RU" altLang="ru-RU" sz="2000" dirty="0">
                  <a:solidFill>
                    <a:srgbClr val="000000"/>
                  </a:solidFill>
                  <a:sym typeface="Symbol" pitchFamily="18" charset="2"/>
                </a:rPr>
                <a:t></a:t>
              </a:r>
              <a:r>
                <a:rPr lang="ru-RU" altLang="ru-RU" sz="2000" baseline="-25000" dirty="0">
                  <a:solidFill>
                    <a:srgbClr val="000000"/>
                  </a:solidFill>
                  <a:latin typeface="Arial" charset="0"/>
                  <a:sym typeface="Symbol" pitchFamily="18" charset="2"/>
                </a:rPr>
                <a:t>3</a:t>
              </a:r>
            </a:p>
          </p:txBody>
        </p:sp>
        <p:sp>
          <p:nvSpPr>
            <p:cNvPr id="19475" name="Rectangle 31"/>
            <p:cNvSpPr>
              <a:spLocks noChangeArrowheads="1"/>
            </p:cNvSpPr>
            <p:nvPr/>
          </p:nvSpPr>
          <p:spPr bwMode="auto">
            <a:xfrm>
              <a:off x="1043" y="3767"/>
              <a:ext cx="177" cy="19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lIns="18000" tIns="0" rIns="18000" bIns="0">
              <a:spAutoFit/>
            </a:bodyPr>
            <a:lstStyle/>
            <a:p>
              <a:pPr eaLnBrk="1" hangingPunct="1"/>
              <a:r>
                <a:rPr lang="ru-RU" altLang="ru-RU" sz="2000" dirty="0">
                  <a:solidFill>
                    <a:srgbClr val="000000"/>
                  </a:solidFill>
                  <a:sym typeface="Symbol" pitchFamily="18" charset="2"/>
                </a:rPr>
                <a:t></a:t>
              </a:r>
              <a:r>
                <a:rPr lang="ru-RU" altLang="ru-RU" sz="2000" baseline="-25000" dirty="0">
                  <a:solidFill>
                    <a:srgbClr val="000000"/>
                  </a:solidFill>
                  <a:latin typeface="Arial" charset="0"/>
                  <a:sym typeface="Symbol" pitchFamily="18" charset="2"/>
                </a:rPr>
                <a:t>1</a:t>
              </a:r>
            </a:p>
          </p:txBody>
        </p:sp>
        <p:sp>
          <p:nvSpPr>
            <p:cNvPr id="19476" name="Rectangle 32"/>
            <p:cNvSpPr>
              <a:spLocks noChangeArrowheads="1"/>
            </p:cNvSpPr>
            <p:nvPr/>
          </p:nvSpPr>
          <p:spPr bwMode="auto">
            <a:xfrm>
              <a:off x="816" y="2403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ru-RU" altLang="ru-RU"/>
            </a:p>
          </p:txBody>
        </p:sp>
        <p:sp>
          <p:nvSpPr>
            <p:cNvPr id="19477" name="Rectangle 33"/>
            <p:cNvSpPr>
              <a:spLocks noChangeArrowheads="1"/>
            </p:cNvSpPr>
            <p:nvPr/>
          </p:nvSpPr>
          <p:spPr bwMode="auto">
            <a:xfrm>
              <a:off x="1020" y="3838"/>
              <a:ext cx="45" cy="91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ru-RU" altLang="ru-RU"/>
            </a:p>
          </p:txBody>
        </p:sp>
      </p:grpSp>
      <p:sp>
        <p:nvSpPr>
          <p:cNvPr id="805922" name="Rectangle 34"/>
          <p:cNvSpPr>
            <a:spLocks noGrp="1" noChangeArrowheads="1"/>
          </p:cNvSpPr>
          <p:nvPr>
            <p:ph type="title"/>
          </p:nvPr>
        </p:nvSpPr>
        <p:spPr>
          <a:xfrm>
            <a:off x="1908175" y="44450"/>
            <a:ext cx="7235825" cy="676275"/>
          </a:xfrm>
          <a:extLst/>
        </p:spPr>
        <p:txBody>
          <a:bodyPr>
            <a:spAutoFit/>
          </a:bodyPr>
          <a:lstStyle/>
          <a:p>
            <a:pPr algn="r" eaLnBrk="1" hangingPunct="1">
              <a:lnSpc>
                <a:spcPct val="80000"/>
              </a:lnSpc>
              <a:defRPr/>
            </a:pPr>
            <a:r>
              <a:rPr lang="ru-RU" altLang="ru-RU" sz="24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1.2. Чистый сдвиг: обстановки горизонтального сжатия – горизонтального растяжения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0" y="764704"/>
            <a:ext cx="6238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Arial Black" pitchFamily="34" charset="0"/>
              </a:rPr>
              <a:t>А</a:t>
            </a:r>
            <a:endParaRPr lang="ru-RU" sz="4400" dirty="0">
              <a:latin typeface="Arial Black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460432" y="5899919"/>
            <a:ext cx="6238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latin typeface="Arial Black" pitchFamily="34" charset="0"/>
              </a:rPr>
              <a:t>Б</a:t>
            </a:r>
            <a:endParaRPr lang="ru-RU" sz="44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4" descr="Реидная Z-складка"/>
          <p:cNvPicPr>
            <a:picLocks noChangeAspect="1" noChangeArrowheads="1"/>
          </p:cNvPicPr>
          <p:nvPr/>
        </p:nvPicPr>
        <p:blipFill>
          <a:blip r:embed="rId3" cstate="print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3448050"/>
            <a:ext cx="2519362" cy="3365500"/>
          </a:xfrm>
          <a:prstGeom prst="rect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0483" name="Picture 19" descr="Толсты1"/>
          <p:cNvPicPr>
            <a:picLocks noChangeAspect="1" noChangeArrowheads="1"/>
          </p:cNvPicPr>
          <p:nvPr/>
        </p:nvPicPr>
        <p:blipFill>
          <a:blip r:embed="rId4" cstate="print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060575"/>
            <a:ext cx="2519363" cy="40751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484" name="Picture 4" descr="СУХТЕЛИ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44450"/>
            <a:ext cx="2519362" cy="3657600"/>
          </a:xfrm>
          <a:prstGeom prst="rect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0485" name="Picture 5" descr="ШЕЛУД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653" y="1052513"/>
            <a:ext cx="2519363" cy="35369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0486" name="Text Box 15"/>
          <p:cNvSpPr txBox="1">
            <a:spLocks noChangeArrowheads="1"/>
          </p:cNvSpPr>
          <p:nvPr/>
        </p:nvSpPr>
        <p:spPr bwMode="auto">
          <a:xfrm>
            <a:off x="5004048" y="0"/>
            <a:ext cx="4139952" cy="904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>
              <a:lnSpc>
                <a:spcPct val="80000"/>
              </a:lnSpc>
            </a:pPr>
            <a:r>
              <a:rPr lang="ru-RU" altLang="ru-RU" dirty="0" err="1">
                <a:solidFill>
                  <a:srgbClr val="000000"/>
                </a:solidFill>
              </a:rPr>
              <a:t>Присдвиговые</a:t>
            </a:r>
            <a:r>
              <a:rPr lang="ru-RU" altLang="ru-RU" dirty="0">
                <a:solidFill>
                  <a:srgbClr val="000000"/>
                </a:solidFill>
              </a:rPr>
              <a:t> структуры, </a:t>
            </a:r>
            <a:endParaRPr lang="ru-RU" altLang="ru-RU" dirty="0" smtClean="0">
              <a:solidFill>
                <a:srgbClr val="000000"/>
              </a:solidFill>
            </a:endParaRPr>
          </a:p>
          <a:p>
            <a:pPr algn="r" eaLnBrk="1" hangingPunct="1">
              <a:lnSpc>
                <a:spcPct val="80000"/>
              </a:lnSpc>
            </a:pPr>
            <a:r>
              <a:rPr lang="ru-RU" altLang="ru-RU" dirty="0" err="1" smtClean="0">
                <a:solidFill>
                  <a:srgbClr val="000000"/>
                </a:solidFill>
              </a:rPr>
              <a:t>Уйской</a:t>
            </a:r>
            <a:r>
              <a:rPr lang="ru-RU" altLang="ru-RU" dirty="0" smtClean="0">
                <a:solidFill>
                  <a:srgbClr val="000000"/>
                </a:solidFill>
              </a:rPr>
              <a:t> шовной зоны </a:t>
            </a:r>
          </a:p>
          <a:p>
            <a:pPr algn="r" eaLnBrk="1" hangingPunct="1">
              <a:lnSpc>
                <a:spcPct val="80000"/>
              </a:lnSpc>
            </a:pPr>
            <a:r>
              <a:rPr lang="ru-RU" altLang="ru-RU" dirty="0" smtClean="0">
                <a:solidFill>
                  <a:srgbClr val="000000"/>
                </a:solidFill>
              </a:rPr>
              <a:t>(Южный Урал)</a:t>
            </a:r>
            <a:endParaRPr lang="ru-RU" altLang="ru-RU" b="0" dirty="0">
              <a:solidFill>
                <a:srgbClr val="000000"/>
              </a:solidFill>
            </a:endParaRPr>
          </a:p>
        </p:txBody>
      </p:sp>
      <p:sp>
        <p:nvSpPr>
          <p:cNvPr id="20487" name="Text Box 16"/>
          <p:cNvSpPr txBox="1">
            <a:spLocks noChangeArrowheads="1"/>
          </p:cNvSpPr>
          <p:nvPr/>
        </p:nvSpPr>
        <p:spPr bwMode="auto">
          <a:xfrm>
            <a:off x="1979613" y="260350"/>
            <a:ext cx="1728787" cy="422275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54000" tIns="10800" rIns="54000" bIns="10800" anchor="ctr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sz="1600">
                <a:solidFill>
                  <a:srgbClr val="000000"/>
                </a:solidFill>
              </a:rPr>
              <a:t>Сдвиговое зеркало скольжения</a:t>
            </a:r>
          </a:p>
        </p:txBody>
      </p:sp>
      <p:sp>
        <p:nvSpPr>
          <p:cNvPr id="20488" name="Text Box 17"/>
          <p:cNvSpPr txBox="1">
            <a:spLocks noChangeArrowheads="1"/>
          </p:cNvSpPr>
          <p:nvPr/>
        </p:nvSpPr>
        <p:spPr bwMode="auto">
          <a:xfrm>
            <a:off x="1187450" y="4221163"/>
            <a:ext cx="2016125" cy="617537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54000" tIns="10800" rIns="54000" bIns="10800" anchor="ctr"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1600">
                <a:solidFill>
                  <a:srgbClr val="000000"/>
                </a:solidFill>
              </a:rPr>
              <a:t>Присдвиговая складка с вертикальным шарниром</a:t>
            </a:r>
          </a:p>
        </p:txBody>
      </p:sp>
      <p:sp>
        <p:nvSpPr>
          <p:cNvPr id="20489" name="Text Box 18"/>
          <p:cNvSpPr txBox="1">
            <a:spLocks noChangeArrowheads="1"/>
          </p:cNvSpPr>
          <p:nvPr/>
        </p:nvSpPr>
        <p:spPr bwMode="auto">
          <a:xfrm>
            <a:off x="7235825" y="3141663"/>
            <a:ext cx="1584325" cy="422275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54000" tIns="10800" rIns="54000" bIns="10800" anchor="ctr"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1600">
                <a:solidFill>
                  <a:srgbClr val="000000"/>
                </a:solidFill>
              </a:rPr>
              <a:t>Присдвиговая реидная складка</a:t>
            </a:r>
          </a:p>
        </p:txBody>
      </p:sp>
      <p:sp>
        <p:nvSpPr>
          <p:cNvPr id="20490" name="Text Box 20"/>
          <p:cNvSpPr txBox="1">
            <a:spLocks noChangeArrowheads="1"/>
          </p:cNvSpPr>
          <p:nvPr/>
        </p:nvSpPr>
        <p:spPr bwMode="auto">
          <a:xfrm>
            <a:off x="3059113" y="5516563"/>
            <a:ext cx="2016125" cy="422275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54000" tIns="10800" rIns="54000" bIns="10800" anchor="ctr">
            <a:spAutoFit/>
          </a:bodyPr>
          <a:lstStyle/>
          <a:p>
            <a:pPr algn="r" eaLnBrk="1" hangingPunct="1">
              <a:lnSpc>
                <a:spcPct val="80000"/>
              </a:lnSpc>
            </a:pPr>
            <a:r>
              <a:rPr lang="ru-RU" altLang="ru-RU" sz="1600">
                <a:solidFill>
                  <a:srgbClr val="000000"/>
                </a:solidFill>
              </a:rPr>
              <a:t>Присдвиговая складка волочения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504" y="5805264"/>
            <a:ext cx="2808312" cy="923330"/>
          </a:xfrm>
          <a:prstGeom prst="rect">
            <a:avLst/>
          </a:prstGeom>
          <a:solidFill>
            <a:schemeClr val="tx1">
              <a:lumMod val="95000"/>
            </a:schemeClr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C00000"/>
                </a:solidFill>
              </a:rPr>
              <a:t>Какие из этих мезоструктур не могут сочетаться</a:t>
            </a:r>
          </a:p>
          <a:p>
            <a:pPr algn="ctr"/>
            <a:r>
              <a:rPr lang="ru-RU" sz="1800" dirty="0" smtClean="0">
                <a:solidFill>
                  <a:srgbClr val="C00000"/>
                </a:solidFill>
              </a:rPr>
              <a:t>в одном </a:t>
            </a:r>
            <a:r>
              <a:rPr lang="ru-RU" sz="1800" dirty="0" err="1" smtClean="0">
                <a:solidFill>
                  <a:srgbClr val="C00000"/>
                </a:solidFill>
              </a:rPr>
              <a:t>парагенезе</a:t>
            </a:r>
            <a:r>
              <a:rPr lang="ru-RU" sz="1800" dirty="0" smtClean="0">
                <a:solidFill>
                  <a:srgbClr val="C00000"/>
                </a:solidFill>
              </a:rPr>
              <a:t>? </a:t>
            </a:r>
            <a:endParaRPr lang="ru-RU" sz="1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34925" y="112713"/>
            <a:ext cx="9109075" cy="2682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85000"/>
              </a:lnSpc>
            </a:pPr>
            <a:r>
              <a:rPr lang="ru-RU" altLang="ru-RU" b="0" dirty="0">
                <a:solidFill>
                  <a:srgbClr val="000000"/>
                </a:solidFill>
              </a:rPr>
              <a:t>При </a:t>
            </a:r>
            <a:r>
              <a:rPr lang="ru-RU" altLang="ru-RU" dirty="0">
                <a:solidFill>
                  <a:srgbClr val="000000"/>
                </a:solidFill>
              </a:rPr>
              <a:t>горизонтальной</a:t>
            </a:r>
            <a:r>
              <a:rPr lang="ru-RU" altLang="ru-RU" b="0" dirty="0">
                <a:solidFill>
                  <a:srgbClr val="000000"/>
                </a:solidFill>
              </a:rPr>
              <a:t> ориентировке </a:t>
            </a:r>
            <a:r>
              <a:rPr lang="ru-RU" altLang="ru-RU" dirty="0">
                <a:solidFill>
                  <a:srgbClr val="000000"/>
                </a:solidFill>
              </a:rPr>
              <a:t>среднего</a:t>
            </a:r>
            <a:r>
              <a:rPr lang="ru-RU" altLang="ru-RU" b="0" dirty="0">
                <a:solidFill>
                  <a:srgbClr val="000000"/>
                </a:solidFill>
              </a:rPr>
              <a:t> нормального напряжения может формироваться один из двух </a:t>
            </a:r>
            <a:r>
              <a:rPr lang="ru-RU" altLang="ru-RU" b="0" dirty="0" err="1">
                <a:solidFill>
                  <a:srgbClr val="000000"/>
                </a:solidFill>
              </a:rPr>
              <a:t>парагенезов</a:t>
            </a:r>
            <a:r>
              <a:rPr lang="ru-RU" altLang="ru-RU" b="0" dirty="0">
                <a:solidFill>
                  <a:srgbClr val="000000"/>
                </a:solidFill>
              </a:rPr>
              <a:t>:</a:t>
            </a:r>
          </a:p>
          <a:p>
            <a:pPr eaLnBrk="1" hangingPunct="1">
              <a:lnSpc>
                <a:spcPct val="85000"/>
              </a:lnSpc>
            </a:pPr>
            <a:endParaRPr lang="ru-RU" altLang="ru-RU" b="0" dirty="0">
              <a:solidFill>
                <a:srgbClr val="000000"/>
              </a:solidFill>
            </a:endParaRPr>
          </a:p>
          <a:p>
            <a:pPr eaLnBrk="1" hangingPunct="1">
              <a:lnSpc>
                <a:spcPct val="85000"/>
              </a:lnSpc>
            </a:pPr>
            <a:r>
              <a:rPr lang="ru-RU" altLang="ru-RU" b="0" dirty="0">
                <a:solidFill>
                  <a:srgbClr val="000000"/>
                </a:solidFill>
                <a:latin typeface="Impact" pitchFamily="34" charset="0"/>
              </a:rPr>
              <a:t>1 </a:t>
            </a:r>
            <a:r>
              <a:rPr lang="ru-RU" altLang="ru-RU" b="0" dirty="0">
                <a:solidFill>
                  <a:srgbClr val="000000"/>
                </a:solidFill>
              </a:rPr>
              <a:t>– при вертикальной ориентировке </a:t>
            </a:r>
            <a:r>
              <a:rPr lang="ru-RU" altLang="ru-RU" b="0" dirty="0">
                <a:solidFill>
                  <a:srgbClr val="000000"/>
                </a:solidFill>
                <a:latin typeface="Arial Black" pitchFamily="34" charset="0"/>
                <a:sym typeface="Symbol" pitchFamily="18" charset="2"/>
              </a:rPr>
              <a:t></a:t>
            </a:r>
            <a:r>
              <a:rPr lang="en-US" altLang="ru-RU" baseline="-250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1</a:t>
            </a:r>
            <a:r>
              <a:rPr lang="ru-RU" altLang="ru-RU" b="0" baseline="-25000" dirty="0">
                <a:solidFill>
                  <a:srgbClr val="000000"/>
                </a:solidFill>
                <a:latin typeface="Arial Black" pitchFamily="34" charset="0"/>
                <a:sym typeface="Symbol" pitchFamily="18" charset="2"/>
              </a:rPr>
              <a:t> </a:t>
            </a:r>
            <a:r>
              <a:rPr lang="ru-RU" altLang="ru-RU" b="0" dirty="0">
                <a:solidFill>
                  <a:srgbClr val="000000"/>
                </a:solidFill>
              </a:rPr>
              <a:t>сколы будут реализовываться как </a:t>
            </a:r>
            <a:r>
              <a:rPr lang="ru-RU" altLang="ru-RU" b="0" dirty="0" smtClean="0">
                <a:solidFill>
                  <a:srgbClr val="000000"/>
                </a:solidFill>
              </a:rPr>
              <a:t>надвиги </a:t>
            </a:r>
            <a:r>
              <a:rPr lang="ru-RU" altLang="ru-RU" b="0" dirty="0">
                <a:solidFill>
                  <a:srgbClr val="000000"/>
                </a:solidFill>
              </a:rPr>
              <a:t>и </a:t>
            </a:r>
            <a:r>
              <a:rPr lang="ru-RU" altLang="ru-RU" b="0" dirty="0" err="1" smtClean="0">
                <a:solidFill>
                  <a:srgbClr val="000000"/>
                </a:solidFill>
              </a:rPr>
              <a:t>шарьяжи</a:t>
            </a:r>
            <a:r>
              <a:rPr lang="ru-RU" altLang="ru-RU" b="0" dirty="0" smtClean="0">
                <a:solidFill>
                  <a:srgbClr val="000000"/>
                </a:solidFill>
              </a:rPr>
              <a:t>, </a:t>
            </a:r>
            <a:r>
              <a:rPr lang="ru-RU" altLang="ru-RU" b="0" dirty="0">
                <a:solidFill>
                  <a:srgbClr val="000000"/>
                </a:solidFill>
              </a:rPr>
              <a:t>по </a:t>
            </a:r>
            <a:r>
              <a:rPr lang="ru-RU" altLang="ru-RU" b="0" dirty="0" smtClean="0">
                <a:solidFill>
                  <a:srgbClr val="000000"/>
                </a:solidFill>
              </a:rPr>
              <a:t>отрывам – формирование </a:t>
            </a:r>
            <a:r>
              <a:rPr lang="ru-RU" altLang="ru-RU" b="0" dirty="0" err="1" smtClean="0">
                <a:solidFill>
                  <a:srgbClr val="000000"/>
                </a:solidFill>
              </a:rPr>
              <a:t>силлов</a:t>
            </a:r>
            <a:r>
              <a:rPr lang="ru-RU" altLang="ru-RU" b="0" dirty="0" smtClean="0">
                <a:solidFill>
                  <a:srgbClr val="000000"/>
                </a:solidFill>
              </a:rPr>
              <a:t> и минеральных жил, </a:t>
            </a:r>
            <a:r>
              <a:rPr lang="ru-RU" altLang="ru-RU" b="0" dirty="0">
                <a:solidFill>
                  <a:srgbClr val="000000"/>
                </a:solidFill>
              </a:rPr>
              <a:t>а в качестве структур сжатия появятся складки продольного изгиба;</a:t>
            </a:r>
          </a:p>
          <a:p>
            <a:pPr eaLnBrk="1" hangingPunct="1">
              <a:lnSpc>
                <a:spcPct val="85000"/>
              </a:lnSpc>
            </a:pPr>
            <a:r>
              <a:rPr lang="ru-RU" altLang="ru-RU" b="0" dirty="0">
                <a:solidFill>
                  <a:srgbClr val="000000"/>
                </a:solidFill>
                <a:latin typeface="Impact" pitchFamily="34" charset="0"/>
              </a:rPr>
              <a:t>2 </a:t>
            </a:r>
            <a:r>
              <a:rPr lang="ru-RU" altLang="ru-RU" b="0" dirty="0">
                <a:solidFill>
                  <a:srgbClr val="000000"/>
                </a:solidFill>
              </a:rPr>
              <a:t>– при горизонтальной ориентировке </a:t>
            </a:r>
            <a:r>
              <a:rPr lang="ru-RU" altLang="ru-RU" b="0" dirty="0">
                <a:solidFill>
                  <a:srgbClr val="000000"/>
                </a:solidFill>
                <a:latin typeface="Arial Black" pitchFamily="34" charset="0"/>
                <a:sym typeface="Symbol" pitchFamily="18" charset="2"/>
              </a:rPr>
              <a:t></a:t>
            </a:r>
            <a:r>
              <a:rPr lang="ru-RU" altLang="ru-RU" baseline="-250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1</a:t>
            </a:r>
            <a:r>
              <a:rPr lang="ru-RU" altLang="ru-RU" b="0" baseline="-25000" dirty="0">
                <a:solidFill>
                  <a:srgbClr val="000000"/>
                </a:solidFill>
                <a:latin typeface="Arial Black" pitchFamily="34" charset="0"/>
                <a:sym typeface="Symbol" pitchFamily="18" charset="2"/>
              </a:rPr>
              <a:t> </a:t>
            </a:r>
            <a:r>
              <a:rPr lang="ru-RU" altLang="ru-RU" b="0" dirty="0">
                <a:solidFill>
                  <a:srgbClr val="000000"/>
                </a:solidFill>
              </a:rPr>
              <a:t>– сколы будут реализовываться как сбросы, отрывы – как </a:t>
            </a:r>
            <a:r>
              <a:rPr lang="ru-RU" altLang="ru-RU" b="0" dirty="0" err="1">
                <a:solidFill>
                  <a:srgbClr val="000000"/>
                </a:solidFill>
              </a:rPr>
              <a:t>раздвиги</a:t>
            </a:r>
            <a:r>
              <a:rPr lang="ru-RU" altLang="ru-RU" b="0" dirty="0">
                <a:solidFill>
                  <a:srgbClr val="000000"/>
                </a:solidFill>
              </a:rPr>
              <a:t>, а в качестве структур сжатия появятся складки поперечного </a:t>
            </a:r>
            <a:r>
              <a:rPr lang="ru-RU" altLang="ru-RU" b="0" dirty="0" smtClean="0">
                <a:solidFill>
                  <a:srgbClr val="000000"/>
                </a:solidFill>
              </a:rPr>
              <a:t>изгиба, грабены, флексуры и пр.</a:t>
            </a:r>
            <a:endParaRPr lang="ru-RU" altLang="ru-RU" b="0" dirty="0">
              <a:solidFill>
                <a:srgbClr val="000000"/>
              </a:solidFill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 rot="-5400000">
            <a:off x="361950" y="3030538"/>
            <a:ext cx="3451225" cy="3527425"/>
          </a:xfrm>
          <a:prstGeom prst="rect">
            <a:avLst/>
          </a:prstGeom>
          <a:solidFill>
            <a:schemeClr val="tx1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 eaLnBrk="1" hangingPunct="1"/>
            <a:endParaRPr lang="ru-RU" altLang="ru-RU" sz="2400">
              <a:solidFill>
                <a:srgbClr val="000000"/>
              </a:solidFill>
            </a:endParaRP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579563" y="3328988"/>
            <a:ext cx="503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>
                <a:solidFill>
                  <a:srgbClr val="000000"/>
                </a:solidFill>
                <a:latin typeface="Arial Black" pitchFamily="34" charset="0"/>
                <a:sym typeface="Symbol" pitchFamily="18" charset="2"/>
              </a:rPr>
              <a:t></a:t>
            </a:r>
            <a:r>
              <a:rPr lang="en-US" altLang="ru-RU" sz="2400" b="0" baseline="-25000">
                <a:solidFill>
                  <a:srgbClr val="000000"/>
                </a:solidFill>
                <a:latin typeface="Arial Black" pitchFamily="34" charset="0"/>
                <a:sym typeface="Symbol" pitchFamily="18" charset="2"/>
              </a:rPr>
              <a:t>1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2289175" y="5867400"/>
            <a:ext cx="503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>
                <a:solidFill>
                  <a:srgbClr val="000000"/>
                </a:solidFill>
                <a:latin typeface="Arial Black" pitchFamily="34" charset="0"/>
                <a:sym typeface="Symbol" pitchFamily="18" charset="2"/>
              </a:rPr>
              <a:t></a:t>
            </a:r>
            <a:r>
              <a:rPr lang="en-US" altLang="ru-RU" sz="2400" b="0" baseline="-25000">
                <a:solidFill>
                  <a:srgbClr val="000000"/>
                </a:solidFill>
                <a:latin typeface="Arial Black" pitchFamily="34" charset="0"/>
                <a:sym typeface="Symbol" pitchFamily="18" charset="2"/>
              </a:rPr>
              <a:t>1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539750" y="4986338"/>
            <a:ext cx="503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>
                <a:solidFill>
                  <a:srgbClr val="000000"/>
                </a:solidFill>
                <a:latin typeface="Arial Black" pitchFamily="34" charset="0"/>
                <a:sym typeface="Symbol" pitchFamily="18" charset="2"/>
              </a:rPr>
              <a:t></a:t>
            </a:r>
            <a:r>
              <a:rPr lang="ru-RU" altLang="ru-RU" sz="2400" b="0" baseline="-25000">
                <a:solidFill>
                  <a:srgbClr val="000000"/>
                </a:solidFill>
                <a:latin typeface="Arial Black" pitchFamily="34" charset="0"/>
                <a:sym typeface="Symbol" pitchFamily="18" charset="2"/>
              </a:rPr>
              <a:t>3</a:t>
            </a:r>
            <a:endParaRPr lang="en-US" altLang="ru-RU" sz="2400" b="0" baseline="-25000">
              <a:solidFill>
                <a:srgbClr val="000000"/>
              </a:solidFill>
              <a:latin typeface="Arial Black" pitchFamily="34" charset="0"/>
              <a:sym typeface="Symbol" pitchFamily="18" charset="2"/>
            </a:endParaRP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3263900" y="4856163"/>
            <a:ext cx="503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>
                <a:solidFill>
                  <a:srgbClr val="000000"/>
                </a:solidFill>
                <a:latin typeface="Arial Black" pitchFamily="34" charset="0"/>
                <a:sym typeface="Symbol" pitchFamily="18" charset="2"/>
              </a:rPr>
              <a:t></a:t>
            </a:r>
            <a:r>
              <a:rPr lang="ru-RU" altLang="ru-RU" sz="2400" b="0" baseline="-25000">
                <a:solidFill>
                  <a:srgbClr val="000000"/>
                </a:solidFill>
                <a:latin typeface="Arial Black" pitchFamily="34" charset="0"/>
                <a:sym typeface="Symbol" pitchFamily="18" charset="2"/>
              </a:rPr>
              <a:t>3</a:t>
            </a:r>
            <a:endParaRPr lang="en-US" altLang="ru-RU" sz="2400" b="0" baseline="-25000">
              <a:solidFill>
                <a:srgbClr val="000000"/>
              </a:solidFill>
              <a:latin typeface="Arial Black" pitchFamily="34" charset="0"/>
              <a:sym typeface="Symbol" pitchFamily="18" charset="2"/>
            </a:endParaRPr>
          </a:p>
        </p:txBody>
      </p:sp>
      <p:sp>
        <p:nvSpPr>
          <p:cNvPr id="21512" name="Line 8"/>
          <p:cNvSpPr>
            <a:spLocks noChangeShapeType="1"/>
          </p:cNvSpPr>
          <p:nvPr/>
        </p:nvSpPr>
        <p:spPr bwMode="auto">
          <a:xfrm rot="-5400000">
            <a:off x="1300956" y="3790157"/>
            <a:ext cx="1779587" cy="22796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13" name="Line 9"/>
          <p:cNvSpPr>
            <a:spLocks noChangeShapeType="1"/>
          </p:cNvSpPr>
          <p:nvPr/>
        </p:nvSpPr>
        <p:spPr bwMode="auto">
          <a:xfrm rot="16200000" flipH="1">
            <a:off x="1449387" y="3660776"/>
            <a:ext cx="1484313" cy="253841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 rot="-5400000">
            <a:off x="2116932" y="4026694"/>
            <a:ext cx="147637" cy="18891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15" name="Line 11"/>
          <p:cNvSpPr>
            <a:spLocks noChangeShapeType="1"/>
          </p:cNvSpPr>
          <p:nvPr/>
        </p:nvSpPr>
        <p:spPr bwMode="auto">
          <a:xfrm rot="-5400000">
            <a:off x="2116932" y="3952081"/>
            <a:ext cx="147638" cy="18891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1516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3903">
            <a:off x="996950" y="4386263"/>
            <a:ext cx="339725" cy="11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7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45233">
            <a:off x="2940050" y="4311650"/>
            <a:ext cx="320675" cy="10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83"/>
          <a:stretch>
            <a:fillRect/>
          </a:stretch>
        </p:blipFill>
        <p:spPr bwMode="auto">
          <a:xfrm rot="-2145233">
            <a:off x="2860675" y="4116388"/>
            <a:ext cx="320675" cy="10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9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3903">
            <a:off x="1050925" y="4187825"/>
            <a:ext cx="339725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0" name="AutoShape 16"/>
          <p:cNvSpPr>
            <a:spLocks noChangeAspect="1" noChangeArrowheads="1"/>
          </p:cNvSpPr>
          <p:nvPr/>
        </p:nvSpPr>
        <p:spPr bwMode="auto">
          <a:xfrm rot="-305411">
            <a:off x="922338" y="4708525"/>
            <a:ext cx="242887" cy="650875"/>
          </a:xfrm>
          <a:custGeom>
            <a:avLst/>
            <a:gdLst>
              <a:gd name="T0" fmla="*/ 259009835 w 21600"/>
              <a:gd name="T1" fmla="*/ 0 h 21600"/>
              <a:gd name="T2" fmla="*/ 0 w 21600"/>
              <a:gd name="T3" fmla="*/ 2147483647 h 21600"/>
              <a:gd name="T4" fmla="*/ 259009835 w 21600"/>
              <a:gd name="T5" fmla="*/ 2147483647 h 21600"/>
              <a:gd name="T6" fmla="*/ 34534695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21" name="AutoShape 17"/>
          <p:cNvSpPr>
            <a:spLocks noChangeAspect="1" noChangeArrowheads="1"/>
          </p:cNvSpPr>
          <p:nvPr/>
        </p:nvSpPr>
        <p:spPr bwMode="auto">
          <a:xfrm rot="-305411" flipH="1" flipV="1">
            <a:off x="3203575" y="4505325"/>
            <a:ext cx="242888" cy="649288"/>
          </a:xfrm>
          <a:custGeom>
            <a:avLst/>
            <a:gdLst>
              <a:gd name="T0" fmla="*/ 259014500 w 21600"/>
              <a:gd name="T1" fmla="*/ 0 h 21600"/>
              <a:gd name="T2" fmla="*/ 0 w 21600"/>
              <a:gd name="T3" fmla="*/ 2147483647 h 21600"/>
              <a:gd name="T4" fmla="*/ 259014500 w 21600"/>
              <a:gd name="T5" fmla="*/ 2147483647 h 21600"/>
              <a:gd name="T6" fmla="*/ 34535269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22" name="AutoShape 18"/>
          <p:cNvSpPr>
            <a:spLocks noChangeArrowheads="1"/>
          </p:cNvSpPr>
          <p:nvPr/>
        </p:nvSpPr>
        <p:spPr bwMode="auto">
          <a:xfrm rot="-5547179" flipH="1" flipV="1">
            <a:off x="1885951" y="5768975"/>
            <a:ext cx="741362" cy="198437"/>
          </a:xfrm>
          <a:prstGeom prst="notchedRightArrow">
            <a:avLst>
              <a:gd name="adj1" fmla="val 50000"/>
              <a:gd name="adj2" fmla="val 93400"/>
            </a:avLst>
          </a:prstGeom>
          <a:solidFill>
            <a:schemeClr val="tx1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altLang="ru-RU"/>
          </a:p>
        </p:txBody>
      </p:sp>
      <p:sp>
        <p:nvSpPr>
          <p:cNvPr id="21523" name="Text Box 19"/>
          <p:cNvSpPr txBox="1">
            <a:spLocks noChangeArrowheads="1"/>
          </p:cNvSpPr>
          <p:nvPr/>
        </p:nvSpPr>
        <p:spPr bwMode="auto">
          <a:xfrm>
            <a:off x="2303463" y="3068638"/>
            <a:ext cx="13208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b="0">
                <a:solidFill>
                  <a:srgbClr val="000000"/>
                </a:solidFill>
                <a:latin typeface="Arial Black" pitchFamily="34" charset="0"/>
              </a:rPr>
              <a:t>Разрез</a:t>
            </a:r>
          </a:p>
        </p:txBody>
      </p:sp>
      <p:sp>
        <p:nvSpPr>
          <p:cNvPr id="21524" name="Freeform 20"/>
          <p:cNvSpPr>
            <a:spLocks/>
          </p:cNvSpPr>
          <p:nvPr/>
        </p:nvSpPr>
        <p:spPr bwMode="auto">
          <a:xfrm>
            <a:off x="323850" y="3963988"/>
            <a:ext cx="3514725" cy="339725"/>
          </a:xfrm>
          <a:custGeom>
            <a:avLst/>
            <a:gdLst>
              <a:gd name="T0" fmla="*/ 0 w 1905"/>
              <a:gd name="T1" fmla="*/ 2147483647 h 174"/>
              <a:gd name="T2" fmla="*/ 2147483647 w 1905"/>
              <a:gd name="T3" fmla="*/ 2147483647 h 174"/>
              <a:gd name="T4" fmla="*/ 2147483647 w 1905"/>
              <a:gd name="T5" fmla="*/ 2147483647 h 174"/>
              <a:gd name="T6" fmla="*/ 2147483647 w 1905"/>
              <a:gd name="T7" fmla="*/ 2147483647 h 174"/>
              <a:gd name="T8" fmla="*/ 2147483647 w 1905"/>
              <a:gd name="T9" fmla="*/ 2147483647 h 174"/>
              <a:gd name="T10" fmla="*/ 2147483647 w 1905"/>
              <a:gd name="T11" fmla="*/ 2147483647 h 174"/>
              <a:gd name="T12" fmla="*/ 2147483647 w 1905"/>
              <a:gd name="T13" fmla="*/ 2147483647 h 174"/>
              <a:gd name="T14" fmla="*/ 2147483647 w 1905"/>
              <a:gd name="T15" fmla="*/ 2147483647 h 174"/>
              <a:gd name="T16" fmla="*/ 2147483647 w 1905"/>
              <a:gd name="T17" fmla="*/ 2147483647 h 174"/>
              <a:gd name="T18" fmla="*/ 2147483647 w 1905"/>
              <a:gd name="T19" fmla="*/ 2147483647 h 174"/>
              <a:gd name="T20" fmla="*/ 2147483647 w 1905"/>
              <a:gd name="T21" fmla="*/ 2147483647 h 174"/>
              <a:gd name="T22" fmla="*/ 2147483647 w 1905"/>
              <a:gd name="T23" fmla="*/ 2147483647 h 174"/>
              <a:gd name="T24" fmla="*/ 2147483647 w 1905"/>
              <a:gd name="T25" fmla="*/ 2147483647 h 174"/>
              <a:gd name="T26" fmla="*/ 2147483647 w 1905"/>
              <a:gd name="T27" fmla="*/ 2147483647 h 174"/>
              <a:gd name="T28" fmla="*/ 2147483647 w 1905"/>
              <a:gd name="T29" fmla="*/ 0 h 174"/>
              <a:gd name="T30" fmla="*/ 2147483647 w 1905"/>
              <a:gd name="T31" fmla="*/ 2147483647 h 174"/>
              <a:gd name="T32" fmla="*/ 2147483647 w 1905"/>
              <a:gd name="T33" fmla="*/ 2147483647 h 174"/>
              <a:gd name="T34" fmla="*/ 2147483647 w 1905"/>
              <a:gd name="T35" fmla="*/ 2147483647 h 174"/>
              <a:gd name="T36" fmla="*/ 2147483647 w 1905"/>
              <a:gd name="T37" fmla="*/ 2147483647 h 17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905"/>
              <a:gd name="T58" fmla="*/ 0 h 174"/>
              <a:gd name="T59" fmla="*/ 1905 w 1905"/>
              <a:gd name="T60" fmla="*/ 174 h 17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905" h="174">
                <a:moveTo>
                  <a:pt x="0" y="174"/>
                </a:moveTo>
                <a:cubicBezTo>
                  <a:pt x="18" y="170"/>
                  <a:pt x="52" y="160"/>
                  <a:pt x="106" y="150"/>
                </a:cubicBezTo>
                <a:cubicBezTo>
                  <a:pt x="160" y="140"/>
                  <a:pt x="276" y="132"/>
                  <a:pt x="326" y="114"/>
                </a:cubicBezTo>
                <a:cubicBezTo>
                  <a:pt x="376" y="96"/>
                  <a:pt x="366" y="55"/>
                  <a:pt x="404" y="42"/>
                </a:cubicBezTo>
                <a:cubicBezTo>
                  <a:pt x="442" y="29"/>
                  <a:pt x="502" y="24"/>
                  <a:pt x="552" y="38"/>
                </a:cubicBezTo>
                <a:cubicBezTo>
                  <a:pt x="602" y="52"/>
                  <a:pt x="652" y="113"/>
                  <a:pt x="702" y="128"/>
                </a:cubicBezTo>
                <a:cubicBezTo>
                  <a:pt x="752" y="143"/>
                  <a:pt x="810" y="128"/>
                  <a:pt x="852" y="128"/>
                </a:cubicBezTo>
                <a:cubicBezTo>
                  <a:pt x="894" y="128"/>
                  <a:pt x="928" y="128"/>
                  <a:pt x="953" y="128"/>
                </a:cubicBezTo>
                <a:cubicBezTo>
                  <a:pt x="978" y="128"/>
                  <a:pt x="986" y="128"/>
                  <a:pt x="1003" y="128"/>
                </a:cubicBezTo>
                <a:cubicBezTo>
                  <a:pt x="1019" y="128"/>
                  <a:pt x="1019" y="135"/>
                  <a:pt x="1053" y="128"/>
                </a:cubicBezTo>
                <a:cubicBezTo>
                  <a:pt x="1086" y="121"/>
                  <a:pt x="1163" y="96"/>
                  <a:pt x="1203" y="83"/>
                </a:cubicBezTo>
                <a:cubicBezTo>
                  <a:pt x="1243" y="70"/>
                  <a:pt x="1259" y="55"/>
                  <a:pt x="1295" y="51"/>
                </a:cubicBezTo>
                <a:cubicBezTo>
                  <a:pt x="1331" y="47"/>
                  <a:pt x="1386" y="62"/>
                  <a:pt x="1421" y="60"/>
                </a:cubicBezTo>
                <a:cubicBezTo>
                  <a:pt x="1456" y="58"/>
                  <a:pt x="1479" y="46"/>
                  <a:pt x="1508" y="36"/>
                </a:cubicBezTo>
                <a:cubicBezTo>
                  <a:pt x="1537" y="26"/>
                  <a:pt x="1576" y="0"/>
                  <a:pt x="1595" y="0"/>
                </a:cubicBezTo>
                <a:cubicBezTo>
                  <a:pt x="1614" y="0"/>
                  <a:pt x="1607" y="23"/>
                  <a:pt x="1622" y="33"/>
                </a:cubicBezTo>
                <a:cubicBezTo>
                  <a:pt x="1637" y="43"/>
                  <a:pt x="1646" y="55"/>
                  <a:pt x="1685" y="63"/>
                </a:cubicBezTo>
                <a:cubicBezTo>
                  <a:pt x="1724" y="71"/>
                  <a:pt x="1818" y="72"/>
                  <a:pt x="1855" y="83"/>
                </a:cubicBezTo>
                <a:cubicBezTo>
                  <a:pt x="1892" y="94"/>
                  <a:pt x="1896" y="109"/>
                  <a:pt x="1905" y="128"/>
                </a:cubicBezTo>
              </a:path>
            </a:pathLst>
          </a:custGeom>
          <a:noFill/>
          <a:ln w="190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25" name="AutoShape 21"/>
          <p:cNvSpPr>
            <a:spLocks noChangeArrowheads="1"/>
          </p:cNvSpPr>
          <p:nvPr/>
        </p:nvSpPr>
        <p:spPr bwMode="auto">
          <a:xfrm rot="-5547179">
            <a:off x="1810543" y="4044157"/>
            <a:ext cx="741363" cy="196850"/>
          </a:xfrm>
          <a:prstGeom prst="notchedRightArrow">
            <a:avLst>
              <a:gd name="adj1" fmla="val 50000"/>
              <a:gd name="adj2" fmla="val 94153"/>
            </a:avLst>
          </a:prstGeom>
          <a:solidFill>
            <a:schemeClr val="tx1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altLang="ru-RU"/>
          </a:p>
        </p:txBody>
      </p:sp>
      <p:sp>
        <p:nvSpPr>
          <p:cNvPr id="21526" name="Rectangle 22"/>
          <p:cNvSpPr>
            <a:spLocks noChangeArrowheads="1"/>
          </p:cNvSpPr>
          <p:nvPr/>
        </p:nvSpPr>
        <p:spPr bwMode="auto">
          <a:xfrm rot="-5400000">
            <a:off x="4968082" y="2817019"/>
            <a:ext cx="3455987" cy="3959225"/>
          </a:xfrm>
          <a:prstGeom prst="rect">
            <a:avLst/>
          </a:prstGeom>
          <a:solidFill>
            <a:schemeClr val="tx1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 eaLnBrk="1" hangingPunct="1"/>
            <a:endParaRPr lang="ru-RU" altLang="ru-RU" sz="2400">
              <a:solidFill>
                <a:srgbClr val="000000"/>
              </a:solidFill>
            </a:endParaRPr>
          </a:p>
        </p:txBody>
      </p:sp>
      <p:sp>
        <p:nvSpPr>
          <p:cNvPr id="21527" name="Text Box 23"/>
          <p:cNvSpPr txBox="1">
            <a:spLocks noChangeArrowheads="1"/>
          </p:cNvSpPr>
          <p:nvPr/>
        </p:nvSpPr>
        <p:spPr bwMode="auto">
          <a:xfrm>
            <a:off x="8029575" y="4724400"/>
            <a:ext cx="503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>
                <a:solidFill>
                  <a:srgbClr val="000000"/>
                </a:solidFill>
                <a:latin typeface="Arial Black" pitchFamily="34" charset="0"/>
                <a:sym typeface="Symbol" pitchFamily="18" charset="2"/>
              </a:rPr>
              <a:t></a:t>
            </a:r>
            <a:r>
              <a:rPr lang="en-US" altLang="ru-RU" sz="2400" b="0" baseline="-25000">
                <a:solidFill>
                  <a:srgbClr val="000000"/>
                </a:solidFill>
                <a:latin typeface="Arial Black" pitchFamily="34" charset="0"/>
                <a:sym typeface="Symbol" pitchFamily="18" charset="2"/>
              </a:rPr>
              <a:t>1</a:t>
            </a:r>
          </a:p>
        </p:txBody>
      </p:sp>
      <p:sp>
        <p:nvSpPr>
          <p:cNvPr id="21528" name="Text Box 24"/>
          <p:cNvSpPr txBox="1">
            <a:spLocks noChangeArrowheads="1"/>
          </p:cNvSpPr>
          <p:nvPr/>
        </p:nvSpPr>
        <p:spPr bwMode="auto">
          <a:xfrm>
            <a:off x="5092700" y="4843463"/>
            <a:ext cx="5032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>
                <a:solidFill>
                  <a:srgbClr val="000000"/>
                </a:solidFill>
                <a:latin typeface="Arial Black" pitchFamily="34" charset="0"/>
                <a:sym typeface="Symbol" pitchFamily="18" charset="2"/>
              </a:rPr>
              <a:t></a:t>
            </a:r>
            <a:r>
              <a:rPr lang="en-US" altLang="ru-RU" sz="2400" b="0" baseline="-25000">
                <a:solidFill>
                  <a:srgbClr val="000000"/>
                </a:solidFill>
                <a:latin typeface="Arial Black" pitchFamily="34" charset="0"/>
                <a:sym typeface="Symbol" pitchFamily="18" charset="2"/>
              </a:rPr>
              <a:t>1</a:t>
            </a:r>
          </a:p>
        </p:txBody>
      </p:sp>
      <p:sp>
        <p:nvSpPr>
          <p:cNvPr id="21529" name="Text Box 25"/>
          <p:cNvSpPr txBox="1">
            <a:spLocks noChangeArrowheads="1"/>
          </p:cNvSpPr>
          <p:nvPr/>
        </p:nvSpPr>
        <p:spPr bwMode="auto">
          <a:xfrm>
            <a:off x="6596063" y="5554663"/>
            <a:ext cx="503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>
                <a:solidFill>
                  <a:srgbClr val="000000"/>
                </a:solidFill>
                <a:latin typeface="Arial Black" pitchFamily="34" charset="0"/>
                <a:sym typeface="Symbol" pitchFamily="18" charset="2"/>
              </a:rPr>
              <a:t></a:t>
            </a:r>
            <a:r>
              <a:rPr lang="ru-RU" altLang="ru-RU" sz="2400" b="0" baseline="-25000">
                <a:solidFill>
                  <a:srgbClr val="000000"/>
                </a:solidFill>
                <a:latin typeface="Arial Black" pitchFamily="34" charset="0"/>
                <a:sym typeface="Symbol" pitchFamily="18" charset="2"/>
              </a:rPr>
              <a:t>3</a:t>
            </a:r>
            <a:endParaRPr lang="en-US" altLang="ru-RU" sz="2400" b="0" baseline="-25000">
              <a:solidFill>
                <a:srgbClr val="000000"/>
              </a:solidFill>
              <a:latin typeface="Arial Black" pitchFamily="34" charset="0"/>
              <a:sym typeface="Symbol" pitchFamily="18" charset="2"/>
            </a:endParaRPr>
          </a:p>
        </p:txBody>
      </p:sp>
      <p:sp>
        <p:nvSpPr>
          <p:cNvPr id="21530" name="Text Box 26"/>
          <p:cNvSpPr txBox="1">
            <a:spLocks noChangeArrowheads="1"/>
          </p:cNvSpPr>
          <p:nvPr/>
        </p:nvSpPr>
        <p:spPr bwMode="auto">
          <a:xfrm>
            <a:off x="6408738" y="3600450"/>
            <a:ext cx="503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>
                <a:solidFill>
                  <a:srgbClr val="000000"/>
                </a:solidFill>
                <a:latin typeface="Arial Black" pitchFamily="34" charset="0"/>
                <a:sym typeface="Symbol" pitchFamily="18" charset="2"/>
              </a:rPr>
              <a:t></a:t>
            </a:r>
            <a:r>
              <a:rPr lang="ru-RU" altLang="ru-RU" sz="2400" b="0" baseline="-25000">
                <a:solidFill>
                  <a:srgbClr val="000000"/>
                </a:solidFill>
                <a:latin typeface="Arial Black" pitchFamily="34" charset="0"/>
                <a:sym typeface="Symbol" pitchFamily="18" charset="2"/>
              </a:rPr>
              <a:t>3</a:t>
            </a:r>
            <a:endParaRPr lang="en-US" altLang="ru-RU" sz="2400" b="0" baseline="-25000">
              <a:solidFill>
                <a:srgbClr val="000000"/>
              </a:solidFill>
              <a:latin typeface="Arial Black" pitchFamily="34" charset="0"/>
              <a:sym typeface="Symbol" pitchFamily="18" charset="2"/>
            </a:endParaRPr>
          </a:p>
        </p:txBody>
      </p:sp>
      <p:sp>
        <p:nvSpPr>
          <p:cNvPr id="21531" name="Line 27"/>
          <p:cNvSpPr>
            <a:spLocks noChangeShapeType="1"/>
          </p:cNvSpPr>
          <p:nvPr/>
        </p:nvSpPr>
        <p:spPr bwMode="auto">
          <a:xfrm rot="-5400000">
            <a:off x="5759451" y="4113212"/>
            <a:ext cx="1873250" cy="18002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32" name="Line 28"/>
          <p:cNvSpPr>
            <a:spLocks noChangeShapeType="1"/>
          </p:cNvSpPr>
          <p:nvPr/>
        </p:nvSpPr>
        <p:spPr bwMode="auto">
          <a:xfrm rot="16200000" flipH="1">
            <a:off x="6048376" y="4329112"/>
            <a:ext cx="1655762" cy="143986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1533" name="Picture 2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76821">
            <a:off x="6286500" y="4449763"/>
            <a:ext cx="10001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34" name="Picture 3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24760">
            <a:off x="7226300" y="4087813"/>
            <a:ext cx="112713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35" name="AutoShape 31"/>
          <p:cNvSpPr>
            <a:spLocks noChangeAspect="1" noChangeArrowheads="1"/>
          </p:cNvSpPr>
          <p:nvPr/>
        </p:nvSpPr>
        <p:spPr bwMode="auto">
          <a:xfrm rot="-5705411">
            <a:off x="6716712" y="5248276"/>
            <a:ext cx="258763" cy="690562"/>
          </a:xfrm>
          <a:custGeom>
            <a:avLst/>
            <a:gdLst>
              <a:gd name="T0" fmla="*/ 333662980 w 21600"/>
              <a:gd name="T1" fmla="*/ 0 h 21600"/>
              <a:gd name="T2" fmla="*/ 0 w 21600"/>
              <a:gd name="T3" fmla="*/ 2147483647 h 21600"/>
              <a:gd name="T4" fmla="*/ 333662980 w 21600"/>
              <a:gd name="T5" fmla="*/ 2147483647 h 21600"/>
              <a:gd name="T6" fmla="*/ 444884548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36" name="AutoShape 32"/>
          <p:cNvSpPr>
            <a:spLocks noChangeArrowheads="1"/>
          </p:cNvSpPr>
          <p:nvPr/>
        </p:nvSpPr>
        <p:spPr bwMode="auto">
          <a:xfrm rot="10652821" flipH="1" flipV="1">
            <a:off x="7442200" y="4752975"/>
            <a:ext cx="784225" cy="209550"/>
          </a:xfrm>
          <a:prstGeom prst="notchedRightArrow">
            <a:avLst>
              <a:gd name="adj1" fmla="val 50000"/>
              <a:gd name="adj2" fmla="val 93561"/>
            </a:avLst>
          </a:prstGeom>
          <a:solidFill>
            <a:schemeClr val="tx1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altLang="ru-RU"/>
          </a:p>
        </p:txBody>
      </p:sp>
      <p:sp>
        <p:nvSpPr>
          <p:cNvPr id="21537" name="Text Box 33"/>
          <p:cNvSpPr txBox="1">
            <a:spLocks noChangeArrowheads="1"/>
          </p:cNvSpPr>
          <p:nvPr/>
        </p:nvSpPr>
        <p:spPr bwMode="auto">
          <a:xfrm>
            <a:off x="6938963" y="3068638"/>
            <a:ext cx="13208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b="0">
                <a:solidFill>
                  <a:srgbClr val="000000"/>
                </a:solidFill>
                <a:latin typeface="Arial Black" pitchFamily="34" charset="0"/>
              </a:rPr>
              <a:t>Разрез</a:t>
            </a:r>
          </a:p>
        </p:txBody>
      </p:sp>
      <p:sp>
        <p:nvSpPr>
          <p:cNvPr id="21538" name="Freeform 34"/>
          <p:cNvSpPr>
            <a:spLocks/>
          </p:cNvSpPr>
          <p:nvPr/>
        </p:nvSpPr>
        <p:spPr bwMode="auto">
          <a:xfrm>
            <a:off x="4716463" y="3965575"/>
            <a:ext cx="3944937" cy="339725"/>
          </a:xfrm>
          <a:custGeom>
            <a:avLst/>
            <a:gdLst>
              <a:gd name="T0" fmla="*/ 0 w 1905"/>
              <a:gd name="T1" fmla="*/ 2147483647 h 174"/>
              <a:gd name="T2" fmla="*/ 2147483647 w 1905"/>
              <a:gd name="T3" fmla="*/ 2147483647 h 174"/>
              <a:gd name="T4" fmla="*/ 2147483647 w 1905"/>
              <a:gd name="T5" fmla="*/ 2147483647 h 174"/>
              <a:gd name="T6" fmla="*/ 2147483647 w 1905"/>
              <a:gd name="T7" fmla="*/ 2147483647 h 174"/>
              <a:gd name="T8" fmla="*/ 2147483647 w 1905"/>
              <a:gd name="T9" fmla="*/ 2147483647 h 174"/>
              <a:gd name="T10" fmla="*/ 2147483647 w 1905"/>
              <a:gd name="T11" fmla="*/ 2147483647 h 174"/>
              <a:gd name="T12" fmla="*/ 2147483647 w 1905"/>
              <a:gd name="T13" fmla="*/ 2147483647 h 174"/>
              <a:gd name="T14" fmla="*/ 2147483647 w 1905"/>
              <a:gd name="T15" fmla="*/ 2147483647 h 174"/>
              <a:gd name="T16" fmla="*/ 2147483647 w 1905"/>
              <a:gd name="T17" fmla="*/ 2147483647 h 174"/>
              <a:gd name="T18" fmla="*/ 2147483647 w 1905"/>
              <a:gd name="T19" fmla="*/ 2147483647 h 174"/>
              <a:gd name="T20" fmla="*/ 2147483647 w 1905"/>
              <a:gd name="T21" fmla="*/ 2147483647 h 174"/>
              <a:gd name="T22" fmla="*/ 2147483647 w 1905"/>
              <a:gd name="T23" fmla="*/ 2147483647 h 174"/>
              <a:gd name="T24" fmla="*/ 2147483647 w 1905"/>
              <a:gd name="T25" fmla="*/ 2147483647 h 174"/>
              <a:gd name="T26" fmla="*/ 2147483647 w 1905"/>
              <a:gd name="T27" fmla="*/ 2147483647 h 174"/>
              <a:gd name="T28" fmla="*/ 2147483647 w 1905"/>
              <a:gd name="T29" fmla="*/ 0 h 174"/>
              <a:gd name="T30" fmla="*/ 2147483647 w 1905"/>
              <a:gd name="T31" fmla="*/ 2147483647 h 174"/>
              <a:gd name="T32" fmla="*/ 2147483647 w 1905"/>
              <a:gd name="T33" fmla="*/ 2147483647 h 174"/>
              <a:gd name="T34" fmla="*/ 2147483647 w 1905"/>
              <a:gd name="T35" fmla="*/ 2147483647 h 174"/>
              <a:gd name="T36" fmla="*/ 2147483647 w 1905"/>
              <a:gd name="T37" fmla="*/ 2147483647 h 17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1905"/>
              <a:gd name="T58" fmla="*/ 0 h 174"/>
              <a:gd name="T59" fmla="*/ 1905 w 1905"/>
              <a:gd name="T60" fmla="*/ 174 h 17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1905" h="174">
                <a:moveTo>
                  <a:pt x="0" y="174"/>
                </a:moveTo>
                <a:cubicBezTo>
                  <a:pt x="18" y="170"/>
                  <a:pt x="52" y="160"/>
                  <a:pt x="106" y="150"/>
                </a:cubicBezTo>
                <a:cubicBezTo>
                  <a:pt x="160" y="140"/>
                  <a:pt x="276" y="132"/>
                  <a:pt x="326" y="114"/>
                </a:cubicBezTo>
                <a:cubicBezTo>
                  <a:pt x="376" y="96"/>
                  <a:pt x="366" y="55"/>
                  <a:pt x="404" y="42"/>
                </a:cubicBezTo>
                <a:cubicBezTo>
                  <a:pt x="442" y="29"/>
                  <a:pt x="502" y="24"/>
                  <a:pt x="552" y="38"/>
                </a:cubicBezTo>
                <a:cubicBezTo>
                  <a:pt x="602" y="52"/>
                  <a:pt x="652" y="113"/>
                  <a:pt x="702" y="128"/>
                </a:cubicBezTo>
                <a:cubicBezTo>
                  <a:pt x="752" y="143"/>
                  <a:pt x="810" y="128"/>
                  <a:pt x="852" y="128"/>
                </a:cubicBezTo>
                <a:cubicBezTo>
                  <a:pt x="894" y="128"/>
                  <a:pt x="928" y="128"/>
                  <a:pt x="953" y="128"/>
                </a:cubicBezTo>
                <a:cubicBezTo>
                  <a:pt x="978" y="128"/>
                  <a:pt x="986" y="128"/>
                  <a:pt x="1003" y="128"/>
                </a:cubicBezTo>
                <a:cubicBezTo>
                  <a:pt x="1019" y="128"/>
                  <a:pt x="1019" y="135"/>
                  <a:pt x="1053" y="128"/>
                </a:cubicBezTo>
                <a:cubicBezTo>
                  <a:pt x="1086" y="121"/>
                  <a:pt x="1163" y="96"/>
                  <a:pt x="1203" y="83"/>
                </a:cubicBezTo>
                <a:cubicBezTo>
                  <a:pt x="1243" y="70"/>
                  <a:pt x="1259" y="55"/>
                  <a:pt x="1295" y="51"/>
                </a:cubicBezTo>
                <a:cubicBezTo>
                  <a:pt x="1331" y="47"/>
                  <a:pt x="1386" y="62"/>
                  <a:pt x="1421" y="60"/>
                </a:cubicBezTo>
                <a:cubicBezTo>
                  <a:pt x="1456" y="58"/>
                  <a:pt x="1479" y="46"/>
                  <a:pt x="1508" y="36"/>
                </a:cubicBezTo>
                <a:cubicBezTo>
                  <a:pt x="1537" y="26"/>
                  <a:pt x="1576" y="0"/>
                  <a:pt x="1595" y="0"/>
                </a:cubicBezTo>
                <a:cubicBezTo>
                  <a:pt x="1614" y="0"/>
                  <a:pt x="1607" y="23"/>
                  <a:pt x="1622" y="33"/>
                </a:cubicBezTo>
                <a:cubicBezTo>
                  <a:pt x="1637" y="43"/>
                  <a:pt x="1646" y="55"/>
                  <a:pt x="1685" y="63"/>
                </a:cubicBezTo>
                <a:cubicBezTo>
                  <a:pt x="1724" y="71"/>
                  <a:pt x="1818" y="72"/>
                  <a:pt x="1855" y="83"/>
                </a:cubicBezTo>
                <a:cubicBezTo>
                  <a:pt x="1892" y="94"/>
                  <a:pt x="1896" y="109"/>
                  <a:pt x="1905" y="128"/>
                </a:cubicBezTo>
              </a:path>
            </a:pathLst>
          </a:custGeom>
          <a:noFill/>
          <a:ln w="190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39" name="AutoShape 35"/>
          <p:cNvSpPr>
            <a:spLocks noChangeArrowheads="1"/>
          </p:cNvSpPr>
          <p:nvPr/>
        </p:nvSpPr>
        <p:spPr bwMode="auto">
          <a:xfrm rot="10652821">
            <a:off x="5467350" y="4843463"/>
            <a:ext cx="785813" cy="209550"/>
          </a:xfrm>
          <a:prstGeom prst="notchedRightArrow">
            <a:avLst>
              <a:gd name="adj1" fmla="val 50000"/>
              <a:gd name="adj2" fmla="val 93750"/>
            </a:avLst>
          </a:prstGeom>
          <a:solidFill>
            <a:schemeClr val="tx1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altLang="ru-RU"/>
          </a:p>
        </p:txBody>
      </p:sp>
      <p:pic>
        <p:nvPicPr>
          <p:cNvPr id="21540" name="Picture 3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89606">
            <a:off x="6443663" y="4552950"/>
            <a:ext cx="360362" cy="10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41" name="Picture 3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603924">
            <a:off x="7164388" y="4437063"/>
            <a:ext cx="381000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542" name="Group 39"/>
          <p:cNvGrpSpPr>
            <a:grpSpLocks/>
          </p:cNvGrpSpPr>
          <p:nvPr/>
        </p:nvGrpSpPr>
        <p:grpSpPr bwMode="auto">
          <a:xfrm rot="-5176117">
            <a:off x="6380162" y="4879976"/>
            <a:ext cx="798513" cy="188912"/>
            <a:chOff x="1021" y="1743"/>
            <a:chExt cx="1024" cy="113"/>
          </a:xfrm>
        </p:grpSpPr>
        <p:sp>
          <p:nvSpPr>
            <p:cNvPr id="21546" name="Line 40"/>
            <p:cNvSpPr>
              <a:spLocks noChangeShapeType="1"/>
            </p:cNvSpPr>
            <p:nvPr/>
          </p:nvSpPr>
          <p:spPr bwMode="auto">
            <a:xfrm rot="-5400000">
              <a:off x="1495" y="1307"/>
              <a:ext cx="75" cy="102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47" name="Line 41"/>
            <p:cNvSpPr>
              <a:spLocks noChangeShapeType="1"/>
            </p:cNvSpPr>
            <p:nvPr/>
          </p:nvSpPr>
          <p:spPr bwMode="auto">
            <a:xfrm rot="-5400000">
              <a:off x="1495" y="1269"/>
              <a:ext cx="75" cy="102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1543" name="AutoShape 42"/>
          <p:cNvSpPr>
            <a:spLocks noChangeAspect="1" noChangeArrowheads="1"/>
          </p:cNvSpPr>
          <p:nvPr/>
        </p:nvSpPr>
        <p:spPr bwMode="auto">
          <a:xfrm rot="-5705411" flipH="1" flipV="1">
            <a:off x="6619876" y="4006850"/>
            <a:ext cx="258762" cy="687387"/>
          </a:xfrm>
          <a:custGeom>
            <a:avLst/>
            <a:gdLst>
              <a:gd name="T0" fmla="*/ 333659007 w 21600"/>
              <a:gd name="T1" fmla="*/ 0 h 21600"/>
              <a:gd name="T2" fmla="*/ 0 w 21600"/>
              <a:gd name="T3" fmla="*/ 2147483647 h 21600"/>
              <a:gd name="T4" fmla="*/ 333659007 w 21600"/>
              <a:gd name="T5" fmla="*/ 2147483647 h 21600"/>
              <a:gd name="T6" fmla="*/ 444877462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1544" name="Text Box 44"/>
          <p:cNvSpPr txBox="1">
            <a:spLocks noChangeArrowheads="1"/>
          </p:cNvSpPr>
          <p:nvPr/>
        </p:nvSpPr>
        <p:spPr bwMode="auto">
          <a:xfrm>
            <a:off x="393700" y="3105150"/>
            <a:ext cx="290513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0">
                <a:solidFill>
                  <a:srgbClr val="000000"/>
                </a:solidFill>
                <a:latin typeface="Impact" pitchFamily="34" charset="0"/>
              </a:rPr>
              <a:t>1</a:t>
            </a:r>
          </a:p>
        </p:txBody>
      </p:sp>
      <p:sp>
        <p:nvSpPr>
          <p:cNvPr id="21545" name="Text Box 45"/>
          <p:cNvSpPr txBox="1">
            <a:spLocks noChangeArrowheads="1"/>
          </p:cNvSpPr>
          <p:nvPr/>
        </p:nvSpPr>
        <p:spPr bwMode="auto">
          <a:xfrm>
            <a:off x="4787900" y="3141663"/>
            <a:ext cx="3238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ru-RU" altLang="ru-RU" b="0">
                <a:solidFill>
                  <a:srgbClr val="000000"/>
                </a:solidFill>
                <a:latin typeface="Impact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Горст-грабен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201988"/>
            <a:ext cx="3529012" cy="328136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00771" name="Rectangle 3"/>
          <p:cNvSpPr>
            <a:spLocks noGrp="1" noChangeArrowheads="1"/>
          </p:cNvSpPr>
          <p:nvPr>
            <p:ph type="title"/>
          </p:nvPr>
        </p:nvSpPr>
        <p:spPr>
          <a:xfrm>
            <a:off x="2916238" y="44450"/>
            <a:ext cx="6227762" cy="676275"/>
          </a:xfrm>
          <a:extLst/>
        </p:spPr>
        <p:txBody>
          <a:bodyPr>
            <a:spAutoFit/>
          </a:bodyPr>
          <a:lstStyle/>
          <a:p>
            <a:pPr algn="r" eaLnBrk="1" hangingPunct="1">
              <a:lnSpc>
                <a:spcPct val="80000"/>
              </a:lnSpc>
              <a:defRPr/>
            </a:pPr>
            <a:r>
              <a:rPr lang="ru-RU" altLang="ru-RU" sz="24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1.1. Чистый сдвиг: обстановки горизонтального растяжения – вертикального сжатия</a:t>
            </a:r>
          </a:p>
        </p:txBody>
      </p:sp>
      <p:sp>
        <p:nvSpPr>
          <p:cNvPr id="22532" name="Text Box 7"/>
          <p:cNvSpPr txBox="1">
            <a:spLocks noChangeArrowheads="1"/>
          </p:cNvSpPr>
          <p:nvPr/>
        </p:nvSpPr>
        <p:spPr bwMode="auto">
          <a:xfrm>
            <a:off x="4572000" y="6266736"/>
            <a:ext cx="2306638" cy="415765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54000" tIns="10800" rIns="54000" bIns="10800" anchor="ctr"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ru-RU" altLang="ru-RU" sz="1600" dirty="0" err="1">
                <a:solidFill>
                  <a:srgbClr val="000000"/>
                </a:solidFill>
              </a:rPr>
              <a:t>Микрогорст</a:t>
            </a:r>
            <a:r>
              <a:rPr lang="ru-RU" altLang="ru-RU" sz="1600" dirty="0">
                <a:solidFill>
                  <a:srgbClr val="000000"/>
                </a:solidFill>
              </a:rPr>
              <a:t>, </a:t>
            </a:r>
            <a:r>
              <a:rPr lang="ru-RU" altLang="ru-RU" sz="1600" dirty="0" err="1" smtClean="0">
                <a:solidFill>
                  <a:srgbClr val="000000"/>
                </a:solidFill>
              </a:rPr>
              <a:t>микрограбен</a:t>
            </a:r>
            <a:endParaRPr lang="ru-RU" altLang="ru-RU" sz="1600" dirty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80000"/>
              </a:lnSpc>
            </a:pPr>
            <a:r>
              <a:rPr lang="ru-RU" altLang="ru-RU" sz="1600" dirty="0">
                <a:solidFill>
                  <a:srgbClr val="000000"/>
                </a:solidFill>
              </a:rPr>
              <a:t>в мраморах</a:t>
            </a:r>
          </a:p>
        </p:txBody>
      </p:sp>
      <p:sp>
        <p:nvSpPr>
          <p:cNvPr id="22533" name="AutoShape 8"/>
          <p:cNvSpPr>
            <a:spLocks noChangeArrowheads="1"/>
          </p:cNvSpPr>
          <p:nvPr/>
        </p:nvSpPr>
        <p:spPr bwMode="auto">
          <a:xfrm>
            <a:off x="8532813" y="4570413"/>
            <a:ext cx="576262" cy="215900"/>
          </a:xfrm>
          <a:prstGeom prst="rightArrow">
            <a:avLst>
              <a:gd name="adj1" fmla="val 50000"/>
              <a:gd name="adj2" fmla="val 66728"/>
            </a:avLst>
          </a:prstGeom>
          <a:solidFill>
            <a:srgbClr val="FF33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altLang="ru-RU"/>
          </a:p>
        </p:txBody>
      </p:sp>
      <p:sp>
        <p:nvSpPr>
          <p:cNvPr id="22534" name="AutoShape 9"/>
          <p:cNvSpPr>
            <a:spLocks noChangeArrowheads="1"/>
          </p:cNvSpPr>
          <p:nvPr/>
        </p:nvSpPr>
        <p:spPr bwMode="auto">
          <a:xfrm flipH="1">
            <a:off x="5148263" y="4498975"/>
            <a:ext cx="576262" cy="215900"/>
          </a:xfrm>
          <a:prstGeom prst="rightArrow">
            <a:avLst>
              <a:gd name="adj1" fmla="val 50000"/>
              <a:gd name="adj2" fmla="val 66728"/>
            </a:avLst>
          </a:prstGeom>
          <a:solidFill>
            <a:srgbClr val="FF33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altLang="ru-RU"/>
          </a:p>
        </p:txBody>
      </p:sp>
      <p:sp>
        <p:nvSpPr>
          <p:cNvPr id="22535" name="AutoShape 10"/>
          <p:cNvSpPr>
            <a:spLocks noChangeArrowheads="1"/>
          </p:cNvSpPr>
          <p:nvPr/>
        </p:nvSpPr>
        <p:spPr bwMode="auto">
          <a:xfrm rot="5400000" flipH="1">
            <a:off x="6463507" y="5560219"/>
            <a:ext cx="395287" cy="288925"/>
          </a:xfrm>
          <a:prstGeom prst="rightArrow">
            <a:avLst>
              <a:gd name="adj1" fmla="val 50000"/>
              <a:gd name="adj2" fmla="val 34203"/>
            </a:avLst>
          </a:prstGeom>
          <a:solidFill>
            <a:srgbClr val="FF33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altLang="ru-RU"/>
          </a:p>
        </p:txBody>
      </p:sp>
      <p:sp>
        <p:nvSpPr>
          <p:cNvPr id="22536" name="AutoShape 11"/>
          <p:cNvSpPr>
            <a:spLocks noChangeArrowheads="1"/>
          </p:cNvSpPr>
          <p:nvPr/>
        </p:nvSpPr>
        <p:spPr bwMode="auto">
          <a:xfrm rot="-5400000" flipH="1" flipV="1">
            <a:off x="7471569" y="3328194"/>
            <a:ext cx="395287" cy="288925"/>
          </a:xfrm>
          <a:prstGeom prst="rightArrow">
            <a:avLst>
              <a:gd name="adj1" fmla="val 50000"/>
              <a:gd name="adj2" fmla="val 34203"/>
            </a:avLst>
          </a:prstGeom>
          <a:solidFill>
            <a:srgbClr val="FF33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altLang="ru-RU"/>
          </a:p>
        </p:txBody>
      </p:sp>
      <p:pic>
        <p:nvPicPr>
          <p:cNvPr id="22537" name="Picture 12" descr="Сброс Mosaic Canyon Death Valley California"/>
          <p:cNvPicPr>
            <a:picLocks noChangeAspect="1" noChangeArrowheads="1"/>
          </p:cNvPicPr>
          <p:nvPr/>
        </p:nvPicPr>
        <p:blipFill>
          <a:blip r:embed="rId4" cstate="print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294188"/>
            <a:ext cx="3527425" cy="24479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2538" name="Text Box 13"/>
          <p:cNvSpPr txBox="1">
            <a:spLocks noChangeArrowheads="1"/>
          </p:cNvSpPr>
          <p:nvPr/>
        </p:nvSpPr>
        <p:spPr bwMode="auto">
          <a:xfrm>
            <a:off x="34925" y="4086225"/>
            <a:ext cx="2160588" cy="422275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54000" tIns="10800" rIns="54000" bIns="10800" anchor="ctr">
            <a:spAutoFit/>
          </a:bodyPr>
          <a:lstStyle/>
          <a:p>
            <a:pPr algn="r" eaLnBrk="1" hangingPunct="1">
              <a:lnSpc>
                <a:spcPct val="80000"/>
              </a:lnSpc>
            </a:pPr>
            <a:r>
              <a:rPr lang="ru-RU" altLang="ru-RU" sz="1600">
                <a:solidFill>
                  <a:srgbClr val="000000"/>
                </a:solidFill>
              </a:rPr>
              <a:t>Грабен. Долина Смерти. Фото Марли Б. Миллер</a:t>
            </a:r>
          </a:p>
        </p:txBody>
      </p:sp>
      <p:sp>
        <p:nvSpPr>
          <p:cNvPr id="22539" name="AutoShape 14"/>
          <p:cNvSpPr>
            <a:spLocks noChangeArrowheads="1"/>
          </p:cNvSpPr>
          <p:nvPr/>
        </p:nvSpPr>
        <p:spPr bwMode="auto">
          <a:xfrm>
            <a:off x="3779838" y="5229225"/>
            <a:ext cx="576262" cy="215900"/>
          </a:xfrm>
          <a:prstGeom prst="rightArrow">
            <a:avLst>
              <a:gd name="adj1" fmla="val 50000"/>
              <a:gd name="adj2" fmla="val 66728"/>
            </a:avLst>
          </a:prstGeom>
          <a:solidFill>
            <a:srgbClr val="FF33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altLang="ru-RU"/>
          </a:p>
        </p:txBody>
      </p:sp>
      <p:sp>
        <p:nvSpPr>
          <p:cNvPr id="22540" name="AutoShape 15"/>
          <p:cNvSpPr>
            <a:spLocks noChangeArrowheads="1"/>
          </p:cNvSpPr>
          <p:nvPr/>
        </p:nvSpPr>
        <p:spPr bwMode="auto">
          <a:xfrm flipH="1">
            <a:off x="900113" y="5445125"/>
            <a:ext cx="576262" cy="215900"/>
          </a:xfrm>
          <a:prstGeom prst="rightArrow">
            <a:avLst>
              <a:gd name="adj1" fmla="val 50000"/>
              <a:gd name="adj2" fmla="val 66728"/>
            </a:avLst>
          </a:prstGeom>
          <a:solidFill>
            <a:srgbClr val="FF33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altLang="ru-RU"/>
          </a:p>
        </p:txBody>
      </p:sp>
      <p:sp>
        <p:nvSpPr>
          <p:cNvPr id="22541" name="AutoShape 16"/>
          <p:cNvSpPr>
            <a:spLocks noChangeArrowheads="1"/>
          </p:cNvSpPr>
          <p:nvPr/>
        </p:nvSpPr>
        <p:spPr bwMode="auto">
          <a:xfrm rot="5400000" flipH="1">
            <a:off x="1710532" y="6290469"/>
            <a:ext cx="395287" cy="288925"/>
          </a:xfrm>
          <a:prstGeom prst="rightArrow">
            <a:avLst>
              <a:gd name="adj1" fmla="val 50000"/>
              <a:gd name="adj2" fmla="val 34203"/>
            </a:avLst>
          </a:prstGeom>
          <a:solidFill>
            <a:srgbClr val="FF33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altLang="ru-RU"/>
          </a:p>
        </p:txBody>
      </p:sp>
      <p:sp>
        <p:nvSpPr>
          <p:cNvPr id="22542" name="AutoShape 17"/>
          <p:cNvSpPr>
            <a:spLocks noChangeArrowheads="1"/>
          </p:cNvSpPr>
          <p:nvPr/>
        </p:nvSpPr>
        <p:spPr bwMode="auto">
          <a:xfrm rot="-5400000" flipH="1" flipV="1">
            <a:off x="2718594" y="4563269"/>
            <a:ext cx="395287" cy="288925"/>
          </a:xfrm>
          <a:prstGeom prst="rightArrow">
            <a:avLst>
              <a:gd name="adj1" fmla="val 50000"/>
              <a:gd name="adj2" fmla="val 34203"/>
            </a:avLst>
          </a:prstGeom>
          <a:solidFill>
            <a:srgbClr val="FF33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ru-RU" altLang="ru-RU"/>
          </a:p>
        </p:txBody>
      </p:sp>
      <p:sp>
        <p:nvSpPr>
          <p:cNvPr id="22543" name="Text Box 18"/>
          <p:cNvSpPr txBox="1">
            <a:spLocks noChangeArrowheads="1"/>
          </p:cNvSpPr>
          <p:nvPr/>
        </p:nvSpPr>
        <p:spPr bwMode="auto">
          <a:xfrm>
            <a:off x="4643438" y="836613"/>
            <a:ext cx="4392612" cy="2168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10800" rIns="18000" bIns="10800" anchor="ctr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dirty="0">
                <a:solidFill>
                  <a:srgbClr val="000000"/>
                </a:solidFill>
              </a:rPr>
              <a:t>Структурный парагенез: грабен</a:t>
            </a:r>
            <a:r>
              <a:rPr lang="ru-RU" altLang="ru-RU" b="0" dirty="0">
                <a:solidFill>
                  <a:srgbClr val="000000"/>
                </a:solidFill>
              </a:rPr>
              <a:t>, </a:t>
            </a:r>
            <a:r>
              <a:rPr lang="ru-RU" altLang="ru-RU" dirty="0">
                <a:solidFill>
                  <a:srgbClr val="000000"/>
                </a:solidFill>
              </a:rPr>
              <a:t>горст</a:t>
            </a:r>
            <a:r>
              <a:rPr lang="ru-RU" altLang="ru-RU" b="0" dirty="0">
                <a:solidFill>
                  <a:srgbClr val="000000"/>
                </a:solidFill>
              </a:rPr>
              <a:t>, </a:t>
            </a:r>
            <a:r>
              <a:rPr lang="ru-RU" altLang="ru-RU" dirty="0">
                <a:solidFill>
                  <a:srgbClr val="000000"/>
                </a:solidFill>
              </a:rPr>
              <a:t>полуграбен</a:t>
            </a:r>
            <a:r>
              <a:rPr lang="ru-RU" altLang="ru-RU" b="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0" dirty="0">
                <a:solidFill>
                  <a:srgbClr val="000000"/>
                </a:solidFill>
              </a:rPr>
              <a:t>В этот парагенез могут быть включены: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0" dirty="0">
                <a:solidFill>
                  <a:srgbClr val="000000"/>
                </a:solidFill>
              </a:rPr>
              <a:t>– складки поперечного изгиба, в том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0" dirty="0">
                <a:solidFill>
                  <a:srgbClr val="000000"/>
                </a:solidFill>
              </a:rPr>
              <a:t>   числе конседиментационные;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0" dirty="0">
                <a:solidFill>
                  <a:srgbClr val="000000"/>
                </a:solidFill>
              </a:rPr>
              <a:t>– флексуры;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0" dirty="0">
                <a:solidFill>
                  <a:srgbClr val="000000"/>
                </a:solidFill>
              </a:rPr>
              <a:t>– мелкие складки волочения;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b="0" dirty="0">
                <a:solidFill>
                  <a:srgbClr val="000000"/>
                </a:solidFill>
              </a:rPr>
              <a:t>– зеркала скольжения и т.д.</a:t>
            </a:r>
          </a:p>
        </p:txBody>
      </p:sp>
      <p:pic>
        <p:nvPicPr>
          <p:cNvPr id="22544" name="Picture 19" descr="горст-грабен Ремс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60350"/>
            <a:ext cx="2952750" cy="1854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2545" name="Text Box 20"/>
          <p:cNvSpPr txBox="1">
            <a:spLocks noChangeArrowheads="1"/>
          </p:cNvSpPr>
          <p:nvPr/>
        </p:nvSpPr>
        <p:spPr bwMode="auto">
          <a:xfrm>
            <a:off x="2773363" y="1484313"/>
            <a:ext cx="1438275" cy="422275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54000" tIns="10800" rIns="54000" bIns="10800" anchor="ctr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ru-RU" sz="1600">
                <a:solidFill>
                  <a:srgbClr val="000000"/>
                </a:solidFill>
              </a:rPr>
              <a:t>J.G. </a:t>
            </a:r>
            <a:r>
              <a:rPr lang="ru-RU" altLang="ru-RU" sz="1600">
                <a:solidFill>
                  <a:srgbClr val="000000"/>
                </a:solidFill>
              </a:rPr>
              <a:t>Ramsay</a:t>
            </a:r>
            <a:r>
              <a:rPr lang="en-US" altLang="ru-RU" sz="1600">
                <a:solidFill>
                  <a:srgbClr val="000000"/>
                </a:solidFill>
              </a:rPr>
              <a:t>, M.I. </a:t>
            </a:r>
            <a:r>
              <a:rPr lang="ru-RU" altLang="ru-RU" sz="1600">
                <a:solidFill>
                  <a:srgbClr val="000000"/>
                </a:solidFill>
              </a:rPr>
              <a:t>Huber, 1983</a:t>
            </a:r>
          </a:p>
        </p:txBody>
      </p:sp>
      <p:sp>
        <p:nvSpPr>
          <p:cNvPr id="22546" name="Text Box 21"/>
          <p:cNvSpPr txBox="1">
            <a:spLocks noChangeArrowheads="1"/>
          </p:cNvSpPr>
          <p:nvPr/>
        </p:nvSpPr>
        <p:spPr bwMode="auto">
          <a:xfrm>
            <a:off x="2522997" y="3191290"/>
            <a:ext cx="2735262" cy="576051"/>
          </a:xfrm>
          <a:prstGeom prst="rect">
            <a:avLst/>
          </a:prstGeom>
          <a:solidFill>
            <a:schemeClr val="tx1"/>
          </a:solidFill>
          <a:ln w="38100" cmpd="dbl">
            <a:solidFill>
              <a:srgbClr val="000000"/>
            </a:solidFill>
            <a:miter lim="800000"/>
            <a:headEnd/>
            <a:tailEnd/>
          </a:ln>
        </p:spPr>
        <p:txBody>
          <a:bodyPr lIns="18000" tIns="72000" rIns="18000" bIns="10800"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en-US" altLang="ru-RU" sz="2000">
                <a:solidFill>
                  <a:srgbClr val="000000"/>
                </a:solidFill>
                <a:latin typeface="Arial" charset="0"/>
              </a:rPr>
              <a:t>NB!</a:t>
            </a:r>
            <a:r>
              <a:rPr lang="en-US" altLang="ru-RU" sz="2000">
                <a:solidFill>
                  <a:srgbClr val="000000"/>
                </a:solidFill>
              </a:rPr>
              <a:t> </a:t>
            </a:r>
            <a:r>
              <a:rPr lang="ru-RU" altLang="ru-RU" sz="2000">
                <a:solidFill>
                  <a:srgbClr val="000000"/>
                </a:solidFill>
              </a:rPr>
              <a:t>Масштаб структур может быть любой!</a:t>
            </a:r>
          </a:p>
        </p:txBody>
      </p:sp>
      <p:pic>
        <p:nvPicPr>
          <p:cNvPr id="22547" name="Picture 22" descr="Грабен Ажгирей"/>
          <p:cNvPicPr>
            <a:picLocks noChangeAspect="1" noChangeArrowheads="1"/>
          </p:cNvPicPr>
          <p:nvPr/>
        </p:nvPicPr>
        <p:blipFill>
          <a:blip r:embed="rId6" cstate="print">
            <a:lum bright="24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290763"/>
            <a:ext cx="2376488" cy="14874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2548" name="Text Box 23"/>
          <p:cNvSpPr txBox="1">
            <a:spLocks noChangeArrowheads="1"/>
          </p:cNvSpPr>
          <p:nvPr/>
        </p:nvSpPr>
        <p:spPr bwMode="auto">
          <a:xfrm>
            <a:off x="2268538" y="2205038"/>
            <a:ext cx="2087562" cy="617537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54000" tIns="10800" rIns="54000" bIns="10800" anchor="ctr"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altLang="ru-RU" sz="1600">
                <a:solidFill>
                  <a:srgbClr val="000000"/>
                </a:solidFill>
              </a:rPr>
              <a:t>Физическая модель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>
                <a:solidFill>
                  <a:srgbClr val="000000"/>
                </a:solidFill>
              </a:rPr>
              <a:t>грабена. 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1600">
                <a:solidFill>
                  <a:srgbClr val="000000"/>
                </a:solidFill>
              </a:rPr>
              <a:t>(по Г.Д. Ажгирею, 1956)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982" y="342900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1</a:t>
            </a:r>
            <a:endParaRPr lang="ru-RU" sz="18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90628" y="6372781"/>
            <a:ext cx="33855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2</a:t>
            </a:r>
            <a:endParaRPr lang="ru-RU" sz="18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82390" y="6003449"/>
            <a:ext cx="33855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ru-RU" sz="1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3</a:t>
            </a:r>
            <a:endParaRPr lang="ru-RU" sz="18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73459" y="2017712"/>
            <a:ext cx="3096380" cy="923330"/>
          </a:xfrm>
          <a:prstGeom prst="rect">
            <a:avLst/>
          </a:prstGeom>
          <a:solidFill>
            <a:schemeClr val="tx1">
              <a:lumMod val="95000"/>
            </a:schemeClr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C00000"/>
                </a:solidFill>
              </a:rPr>
              <a:t>Почему углы падения сбросов во всех трех случаях </a:t>
            </a:r>
          </a:p>
          <a:p>
            <a:pPr algn="ctr"/>
            <a:r>
              <a:rPr lang="ru-RU" sz="1800" dirty="0" smtClean="0">
                <a:solidFill>
                  <a:srgbClr val="C00000"/>
                </a:solidFill>
              </a:rPr>
              <a:t>примерно одинаковы?</a:t>
            </a:r>
            <a:endParaRPr lang="ru-RU" sz="1800" dirty="0">
              <a:solidFill>
                <a:srgbClr val="C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12319" y="4915788"/>
            <a:ext cx="2377243" cy="646331"/>
          </a:xfrm>
          <a:prstGeom prst="rect">
            <a:avLst/>
          </a:prstGeom>
          <a:solidFill>
            <a:schemeClr val="tx1">
              <a:lumMod val="95000"/>
            </a:schemeClr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C00000"/>
                </a:solidFill>
              </a:rPr>
              <a:t>Есть ли в примере № 3 индикаторы сжатия?</a:t>
            </a:r>
            <a:endParaRPr lang="ru-RU" sz="1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Точки">
  <a:themeElements>
    <a:clrScheme name="Точки 2">
      <a:dk1>
        <a:srgbClr val="5B5B89"/>
      </a:dk1>
      <a:lt1>
        <a:srgbClr val="FFFFFF"/>
      </a:lt1>
      <a:dk2>
        <a:srgbClr val="666699"/>
      </a:dk2>
      <a:lt2>
        <a:srgbClr val="DFDEF6"/>
      </a:lt2>
      <a:accent1>
        <a:srgbClr val="6666FF"/>
      </a:accent1>
      <a:accent2>
        <a:srgbClr val="52527C"/>
      </a:accent2>
      <a:accent3>
        <a:srgbClr val="B8B8CA"/>
      </a:accent3>
      <a:accent4>
        <a:srgbClr val="DADADA"/>
      </a:accent4>
      <a:accent5>
        <a:srgbClr val="B8B8FF"/>
      </a:accent5>
      <a:accent6>
        <a:srgbClr val="494970"/>
      </a:accent6>
      <a:hlink>
        <a:srgbClr val="9999FF"/>
      </a:hlink>
      <a:folHlink>
        <a:srgbClr val="CCCCFF"/>
      </a:folHlink>
    </a:clrScheme>
    <a:fontScheme name="Точк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anose="020B0606020202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anose="020B0606020202030204" pitchFamily="34" charset="0"/>
          </a:defRPr>
        </a:defPPr>
      </a:lstStyle>
    </a:lnDef>
  </a:objectDefaults>
  <a:extraClrSchemeLst>
    <a:extraClrScheme>
      <a:clrScheme name="Точки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очки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очки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очки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очки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очки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очки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очки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очки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Digital Dots</Template>
  <TotalTime>13712</TotalTime>
  <Words>2483</Words>
  <Application>Microsoft Office PowerPoint</Application>
  <PresentationFormat>Экран (4:3)</PresentationFormat>
  <Paragraphs>389</Paragraphs>
  <Slides>32</Slides>
  <Notes>28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3" baseType="lpstr">
      <vt:lpstr>Arial</vt:lpstr>
      <vt:lpstr>Arial Black</vt:lpstr>
      <vt:lpstr>Arial Narrow</vt:lpstr>
      <vt:lpstr>Calibri</vt:lpstr>
      <vt:lpstr>Impact</vt:lpstr>
      <vt:lpstr>Symbol</vt:lpstr>
      <vt:lpstr>Times New Roman</vt:lpstr>
      <vt:lpstr>Wingdings</vt:lpstr>
      <vt:lpstr>Точки</vt:lpstr>
      <vt:lpstr>Тема Office</vt:lpstr>
      <vt:lpstr>Рисунок</vt:lpstr>
      <vt:lpstr>Структурная геология и геологическое картирование  Лекция № 20  «Структурные парагенезы» </vt:lpstr>
      <vt:lpstr>Презентация PowerPoint</vt:lpstr>
      <vt:lpstr>Презентация PowerPoint</vt:lpstr>
      <vt:lpstr>Презентация PowerPoint</vt:lpstr>
      <vt:lpstr>1. Структурные парагенезы обстановок чистого сдвига</vt:lpstr>
      <vt:lpstr>1.2. Чистый сдвиг: обстановки горизонтального сжатия – горизонтального растяжения</vt:lpstr>
      <vt:lpstr>Презентация PowerPoint</vt:lpstr>
      <vt:lpstr>Презентация PowerPoint</vt:lpstr>
      <vt:lpstr>1.1. Чистый сдвиг: обстановки горизонтального растяжения – вертикального сжатия</vt:lpstr>
      <vt:lpstr>1.2. Чистый сдвиг: обстановки горизонтального сжатия – вертикального растяжения </vt:lpstr>
      <vt:lpstr>Презентация PowerPoint</vt:lpstr>
      <vt:lpstr>Презентация PowerPoint</vt:lpstr>
      <vt:lpstr>Презентация PowerPoint</vt:lpstr>
      <vt:lpstr>2. Структурные парагенезы обстановок простого сдвига</vt:lpstr>
      <vt:lpstr>2.1. Локальные сдвиги</vt:lpstr>
      <vt:lpstr>Презентация PowerPoint</vt:lpstr>
      <vt:lpstr>Комбинация простого и чистого сдвигов</vt:lpstr>
      <vt:lpstr>Комбинация простого и чистого сдвигов</vt:lpstr>
      <vt:lpstr>Структурные парагенезы обстановок транспрессии и транстенсии</vt:lpstr>
      <vt:lpstr>Презентация PowerPoint</vt:lpstr>
      <vt:lpstr>Презентация PowerPoint</vt:lpstr>
      <vt:lpstr>Презентация PowerPoint</vt:lpstr>
      <vt:lpstr>Структуры присдвигового растяжения</vt:lpstr>
      <vt:lpstr>Структуры присдвигового растяжения</vt:lpstr>
      <vt:lpstr>Структурные парагенезы  зон транспрессии</vt:lpstr>
      <vt:lpstr>Презентация PowerPoint</vt:lpstr>
      <vt:lpstr>Презентация PowerPoint</vt:lpstr>
      <vt:lpstr>Западное ограничение</vt:lpstr>
      <vt:lpstr>Восточное ограничение</vt:lpstr>
      <vt:lpstr>Структурные парагенезы Улуирской зоны транспрессии</vt:lpstr>
      <vt:lpstr>Презентация PowerPoint</vt:lpstr>
      <vt:lpstr>Структурный парагенез: – реидные складки; – вязкие разрывы; – вязкий будинаж.</vt:lpstr>
    </vt:vector>
  </TitlesOfParts>
  <Company>Геологический факультет МГУ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Структурная геология и геологическое картирование  Лекция № 1 "Введение.  Геологическая карта"</dc:title>
  <dc:creator>Ира</dc:creator>
  <dc:description>Надо доработать и добавить тектонофации</dc:description>
  <cp:lastModifiedBy>Александр Тевелев</cp:lastModifiedBy>
  <cp:revision>260</cp:revision>
  <cp:lastPrinted>1601-01-01T00:00:00Z</cp:lastPrinted>
  <dcterms:created xsi:type="dcterms:W3CDTF">2007-02-12T19:08:21Z</dcterms:created>
  <dcterms:modified xsi:type="dcterms:W3CDTF">2021-01-13T16:29:15Z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8</vt:i4>
  </property>
</Properties>
</file>