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74"/>
  </p:notesMasterIdLst>
  <p:handoutMasterIdLst>
    <p:handoutMasterId r:id="rId75"/>
  </p:handoutMasterIdLst>
  <p:sldIdLst>
    <p:sldId id="256" r:id="rId2"/>
    <p:sldId id="475" r:id="rId3"/>
    <p:sldId id="490" r:id="rId4"/>
    <p:sldId id="491" r:id="rId5"/>
    <p:sldId id="492" r:id="rId6"/>
    <p:sldId id="493" r:id="rId7"/>
    <p:sldId id="511" r:id="rId8"/>
    <p:sldId id="513" r:id="rId9"/>
    <p:sldId id="512" r:id="rId10"/>
    <p:sldId id="498" r:id="rId11"/>
    <p:sldId id="502" r:id="rId12"/>
    <p:sldId id="517" r:id="rId13"/>
    <p:sldId id="499" r:id="rId14"/>
    <p:sldId id="518" r:id="rId15"/>
    <p:sldId id="476" r:id="rId16"/>
    <p:sldId id="478" r:id="rId17"/>
    <p:sldId id="479" r:id="rId18"/>
    <p:sldId id="480" r:id="rId19"/>
    <p:sldId id="477" r:id="rId20"/>
    <p:sldId id="481" r:id="rId21"/>
    <p:sldId id="484" r:id="rId22"/>
    <p:sldId id="485" r:id="rId23"/>
    <p:sldId id="486" r:id="rId24"/>
    <p:sldId id="487" r:id="rId25"/>
    <p:sldId id="495" r:id="rId26"/>
    <p:sldId id="496" r:id="rId27"/>
    <p:sldId id="497" r:id="rId28"/>
    <p:sldId id="514" r:id="rId29"/>
    <p:sldId id="587" r:id="rId30"/>
    <p:sldId id="515" r:id="rId31"/>
    <p:sldId id="520" r:id="rId32"/>
    <p:sldId id="500" r:id="rId33"/>
    <p:sldId id="504" r:id="rId34"/>
    <p:sldId id="505" r:id="rId35"/>
    <p:sldId id="506" r:id="rId36"/>
    <p:sldId id="507" r:id="rId37"/>
    <p:sldId id="508" r:id="rId38"/>
    <p:sldId id="544" r:id="rId39"/>
    <p:sldId id="519" r:id="rId40"/>
    <p:sldId id="529" r:id="rId41"/>
    <p:sldId id="530" r:id="rId42"/>
    <p:sldId id="531" r:id="rId43"/>
    <p:sldId id="532" r:id="rId44"/>
    <p:sldId id="533" r:id="rId45"/>
    <p:sldId id="534" r:id="rId46"/>
    <p:sldId id="545" r:id="rId47"/>
    <p:sldId id="536" r:id="rId48"/>
    <p:sldId id="537" r:id="rId49"/>
    <p:sldId id="538" r:id="rId50"/>
    <p:sldId id="539" r:id="rId51"/>
    <p:sldId id="540" r:id="rId52"/>
    <p:sldId id="541" r:id="rId53"/>
    <p:sldId id="542" r:id="rId54"/>
    <p:sldId id="546" r:id="rId55"/>
    <p:sldId id="547" r:id="rId56"/>
    <p:sldId id="585" r:id="rId57"/>
    <p:sldId id="516" r:id="rId58"/>
    <p:sldId id="521" r:id="rId59"/>
    <p:sldId id="522" r:id="rId60"/>
    <p:sldId id="523" r:id="rId61"/>
    <p:sldId id="524" r:id="rId62"/>
    <p:sldId id="525" r:id="rId63"/>
    <p:sldId id="526" r:id="rId64"/>
    <p:sldId id="556" r:id="rId65"/>
    <p:sldId id="586" r:id="rId66"/>
    <p:sldId id="555" r:id="rId67"/>
    <p:sldId id="549" r:id="rId68"/>
    <p:sldId id="550" r:id="rId69"/>
    <p:sldId id="554" r:id="rId70"/>
    <p:sldId id="553" r:id="rId71"/>
    <p:sldId id="551" r:id="rId72"/>
    <p:sldId id="584" r:id="rId7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Narrow" pitchFamily="34" charset="0"/>
        <a:ea typeface="+mn-ea"/>
        <a:cs typeface="+mn-cs"/>
      </a:defRPr>
    </a:lvl1pPr>
    <a:lvl2pPr marL="457200" algn="l" rtl="0" fontAlgn="base">
      <a:spcBef>
        <a:spcPct val="0"/>
      </a:spcBef>
      <a:spcAft>
        <a:spcPct val="0"/>
      </a:spcAft>
      <a:defRPr sz="2200" kern="1200">
        <a:solidFill>
          <a:schemeClr val="tx1"/>
        </a:solidFill>
        <a:latin typeface="Arial Narrow" pitchFamily="34" charset="0"/>
        <a:ea typeface="+mn-ea"/>
        <a:cs typeface="+mn-cs"/>
      </a:defRPr>
    </a:lvl2pPr>
    <a:lvl3pPr marL="914400" algn="l" rtl="0" fontAlgn="base">
      <a:spcBef>
        <a:spcPct val="0"/>
      </a:spcBef>
      <a:spcAft>
        <a:spcPct val="0"/>
      </a:spcAft>
      <a:defRPr sz="2200" kern="1200">
        <a:solidFill>
          <a:schemeClr val="tx1"/>
        </a:solidFill>
        <a:latin typeface="Arial Narrow" pitchFamily="34" charset="0"/>
        <a:ea typeface="+mn-ea"/>
        <a:cs typeface="+mn-cs"/>
      </a:defRPr>
    </a:lvl3pPr>
    <a:lvl4pPr marL="1371600" algn="l" rtl="0" fontAlgn="base">
      <a:spcBef>
        <a:spcPct val="0"/>
      </a:spcBef>
      <a:spcAft>
        <a:spcPct val="0"/>
      </a:spcAft>
      <a:defRPr sz="2200" kern="1200">
        <a:solidFill>
          <a:schemeClr val="tx1"/>
        </a:solidFill>
        <a:latin typeface="Arial Narrow" pitchFamily="34" charset="0"/>
        <a:ea typeface="+mn-ea"/>
        <a:cs typeface="+mn-cs"/>
      </a:defRPr>
    </a:lvl4pPr>
    <a:lvl5pPr marL="1828800" algn="l" rtl="0" fontAlgn="base">
      <a:spcBef>
        <a:spcPct val="0"/>
      </a:spcBef>
      <a:spcAft>
        <a:spcPct val="0"/>
      </a:spcAft>
      <a:defRPr sz="2200" kern="1200">
        <a:solidFill>
          <a:schemeClr val="tx1"/>
        </a:solidFill>
        <a:latin typeface="Arial Narrow" pitchFamily="34" charset="0"/>
        <a:ea typeface="+mn-ea"/>
        <a:cs typeface="+mn-cs"/>
      </a:defRPr>
    </a:lvl5pPr>
    <a:lvl6pPr marL="2286000" algn="l" defTabSz="914400" rtl="0" eaLnBrk="1" latinLnBrk="0" hangingPunct="1">
      <a:defRPr sz="2200" kern="1200">
        <a:solidFill>
          <a:schemeClr val="tx1"/>
        </a:solidFill>
        <a:latin typeface="Arial Narrow" pitchFamily="34" charset="0"/>
        <a:ea typeface="+mn-ea"/>
        <a:cs typeface="+mn-cs"/>
      </a:defRPr>
    </a:lvl6pPr>
    <a:lvl7pPr marL="2743200" algn="l" defTabSz="914400" rtl="0" eaLnBrk="1" latinLnBrk="0" hangingPunct="1">
      <a:defRPr sz="2200" kern="1200">
        <a:solidFill>
          <a:schemeClr val="tx1"/>
        </a:solidFill>
        <a:latin typeface="Arial Narrow" pitchFamily="34" charset="0"/>
        <a:ea typeface="+mn-ea"/>
        <a:cs typeface="+mn-cs"/>
      </a:defRPr>
    </a:lvl7pPr>
    <a:lvl8pPr marL="3200400" algn="l" defTabSz="914400" rtl="0" eaLnBrk="1" latinLnBrk="0" hangingPunct="1">
      <a:defRPr sz="2200" kern="1200">
        <a:solidFill>
          <a:schemeClr val="tx1"/>
        </a:solidFill>
        <a:latin typeface="Arial Narrow" pitchFamily="34" charset="0"/>
        <a:ea typeface="+mn-ea"/>
        <a:cs typeface="+mn-cs"/>
      </a:defRPr>
    </a:lvl8pPr>
    <a:lvl9pPr marL="3657600" algn="l" defTabSz="914400" rtl="0" eaLnBrk="1" latinLnBrk="0" hangingPunct="1">
      <a:defRPr sz="22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CC"/>
    <a:srgbClr val="FF9900"/>
    <a:srgbClr val="FFFF00"/>
    <a:srgbClr val="996633"/>
    <a:srgbClr val="4D4D4D"/>
    <a:srgbClr val="00FF00"/>
    <a:srgbClr val="EAEAEA"/>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1" autoAdjust="0"/>
    <p:restoredTop sz="96398" autoAdjust="0"/>
  </p:normalViewPr>
  <p:slideViewPr>
    <p:cSldViewPr snapToGrid="0">
      <p:cViewPr varScale="1">
        <p:scale>
          <a:sx n="80" d="100"/>
          <a:sy n="80" d="100"/>
        </p:scale>
        <p:origin x="96" y="36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9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ltLang="ru-RU"/>
          </a:p>
        </p:txBody>
      </p:sp>
      <p:sp>
        <p:nvSpPr>
          <p:cNvPr id="9492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ltLang="ru-RU"/>
          </a:p>
        </p:txBody>
      </p:sp>
      <p:sp>
        <p:nvSpPr>
          <p:cNvPr id="9492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ltLang="ru-RU"/>
          </a:p>
        </p:txBody>
      </p:sp>
      <p:sp>
        <p:nvSpPr>
          <p:cNvPr id="9492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C3E9A2A-C21B-4D73-99AB-E81CD85E5155}" type="slidenum">
              <a:rPr lang="ru-RU" altLang="ru-RU"/>
              <a:pPr>
                <a:defRPr/>
              </a:pPr>
              <a:t>‹#›</a:t>
            </a:fld>
            <a:endParaRPr lang="ru-RU" altLang="ru-RU"/>
          </a:p>
        </p:txBody>
      </p:sp>
    </p:spTree>
    <p:extLst>
      <p:ext uri="{BB962C8B-B14F-4D97-AF65-F5344CB8AC3E}">
        <p14:creationId xmlns:p14="http://schemas.microsoft.com/office/powerpoint/2010/main" val="1523652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ltLang="ru-RU"/>
          </a:p>
        </p:txBody>
      </p:sp>
      <p:sp>
        <p:nvSpPr>
          <p:cNvPr id="4874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ltLang="ru-RU"/>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74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4874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ltLang="ru-RU"/>
          </a:p>
        </p:txBody>
      </p:sp>
      <p:sp>
        <p:nvSpPr>
          <p:cNvPr id="4874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BFDE148-BFF1-4EB6-A54B-5A6CD8DEF969}" type="slidenum">
              <a:rPr lang="ru-RU" altLang="ru-RU"/>
              <a:pPr>
                <a:defRPr/>
              </a:pPr>
              <a:t>‹#›</a:t>
            </a:fld>
            <a:endParaRPr lang="ru-RU" altLang="ru-RU"/>
          </a:p>
        </p:txBody>
      </p:sp>
    </p:spTree>
    <p:extLst>
      <p:ext uri="{BB962C8B-B14F-4D97-AF65-F5344CB8AC3E}">
        <p14:creationId xmlns:p14="http://schemas.microsoft.com/office/powerpoint/2010/main" val="4291322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626758CB-85B5-4823-8596-189B26321660}" type="slidenum">
              <a:rPr lang="ru-RU" altLang="ru-RU" smtClean="0"/>
              <a:pPr/>
              <a:t>1</a:t>
            </a:fld>
            <a:endParaRPr lang="ru-RU" altLang="ru-RU"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97494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EB8EDEDE-F306-4FF6-A63C-FF7FB882F4CF}" type="slidenum">
              <a:rPr lang="ru-RU" altLang="ru-RU" smtClean="0"/>
              <a:pPr/>
              <a:t>10</a:t>
            </a:fld>
            <a:endParaRPr lang="ru-RU" altLang="ru-RU"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34795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6C681038-25B4-40B9-B7D5-ED2520AB9FB4}" type="slidenum">
              <a:rPr lang="ru-RU" altLang="ru-RU" smtClean="0"/>
              <a:pPr/>
              <a:t>11</a:t>
            </a:fld>
            <a:endParaRPr lang="ru-RU" altLang="ru-RU"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12313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22BE4181-9529-4CF3-85C1-C35810292707}" type="slidenum">
              <a:rPr lang="ru-RU" altLang="ru-RU" smtClean="0"/>
              <a:pPr/>
              <a:t>12</a:t>
            </a:fld>
            <a:endParaRPr lang="ru-RU" altLang="ru-RU"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67122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5FB5EE9A-B816-42B5-B509-C3F56BC9CEC2}" type="slidenum">
              <a:rPr lang="ru-RU" altLang="ru-RU" smtClean="0"/>
              <a:pPr/>
              <a:t>13</a:t>
            </a:fld>
            <a:endParaRPr lang="ru-RU" altLang="ru-RU"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09436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3617FBBD-EAD0-48EF-A600-44626FF29528}" type="slidenum">
              <a:rPr lang="ru-RU" altLang="ru-RU" smtClean="0"/>
              <a:pPr/>
              <a:t>14</a:t>
            </a:fld>
            <a:endParaRPr lang="ru-RU" altLang="ru-RU"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69598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76BD3260-97B1-4984-B2E0-B84B19C38109}" type="slidenum">
              <a:rPr lang="ru-RU" altLang="ru-RU" smtClean="0"/>
              <a:pPr/>
              <a:t>15</a:t>
            </a:fld>
            <a:endParaRPr lang="ru-RU" altLang="ru-RU"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881048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184ED6CA-E567-4E34-9BFC-73CF462AB878}" type="slidenum">
              <a:rPr lang="ru-RU" altLang="ru-RU" smtClean="0"/>
              <a:pPr/>
              <a:t>16</a:t>
            </a:fld>
            <a:endParaRPr lang="ru-RU" altLang="ru-RU"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44302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C772DC48-3B42-4C9F-BAF0-B2408D4B2B5D}" type="slidenum">
              <a:rPr lang="ru-RU" altLang="ru-RU" smtClean="0"/>
              <a:pPr/>
              <a:t>17</a:t>
            </a:fld>
            <a:endParaRPr lang="ru-RU" altLang="ru-RU"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294452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EC00744C-F4C1-4B96-B02F-758D2B16ABB5}" type="slidenum">
              <a:rPr lang="ru-RU" altLang="ru-RU" smtClean="0"/>
              <a:pPr/>
              <a:t>18</a:t>
            </a:fld>
            <a:endParaRPr lang="ru-RU" altLang="ru-RU"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533079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BCF66DB4-20DE-4E6B-AFFB-F185DF0976A0}" type="slidenum">
              <a:rPr lang="ru-RU" altLang="ru-RU" smtClean="0"/>
              <a:pPr/>
              <a:t>19</a:t>
            </a:fld>
            <a:endParaRPr lang="ru-RU" altLang="ru-RU"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79087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7E4278AF-EAD0-4D68-8BE1-13A0CB513159}" type="slidenum">
              <a:rPr lang="ru-RU" altLang="ru-RU" smtClean="0"/>
              <a:pPr/>
              <a:t>2</a:t>
            </a:fld>
            <a:endParaRPr lang="ru-RU" altLang="ru-RU"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18221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B3FE0264-4F24-42C7-90AC-975D44CCD6BD}" type="slidenum">
              <a:rPr lang="ru-RU" altLang="ru-RU" smtClean="0"/>
              <a:pPr/>
              <a:t>20</a:t>
            </a:fld>
            <a:endParaRPr lang="ru-RU" altLang="ru-RU"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736519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93EBFD9F-7CD9-48BE-BDAA-6B69D9B4C5CD}" type="slidenum">
              <a:rPr lang="ru-RU" altLang="ru-RU" smtClean="0"/>
              <a:pPr/>
              <a:t>21</a:t>
            </a:fld>
            <a:endParaRPr lang="ru-RU" altLang="ru-RU"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997438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09F81E0D-1103-4C67-9E6E-257E76E7CED6}" type="slidenum">
              <a:rPr lang="ru-RU" altLang="ru-RU" smtClean="0"/>
              <a:pPr/>
              <a:t>22</a:t>
            </a:fld>
            <a:endParaRPr lang="ru-RU" altLang="ru-RU"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618256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831EA888-3FAA-46AB-A632-EF446C8B2DDF}" type="slidenum">
              <a:rPr lang="ru-RU" altLang="ru-RU" smtClean="0"/>
              <a:pPr/>
              <a:t>23</a:t>
            </a:fld>
            <a:endParaRPr lang="ru-RU" altLang="ru-RU"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70084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ECA1E848-F088-4CD6-9114-299F54CE9E8C}" type="slidenum">
              <a:rPr lang="ru-RU" altLang="ru-RU" smtClean="0"/>
              <a:pPr/>
              <a:t>24</a:t>
            </a:fld>
            <a:endParaRPr lang="ru-RU" altLang="ru-RU"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804823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29324D0B-52DE-4DEA-A434-A086F60D79AB}" type="slidenum">
              <a:rPr lang="ru-RU" altLang="ru-RU" smtClean="0"/>
              <a:pPr/>
              <a:t>25</a:t>
            </a:fld>
            <a:endParaRPr lang="ru-RU" altLang="ru-RU"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549413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9AA2B8F1-1E45-4CAC-9701-B98A30535742}" type="slidenum">
              <a:rPr lang="ru-RU" altLang="ru-RU" smtClean="0"/>
              <a:pPr/>
              <a:t>26</a:t>
            </a:fld>
            <a:endParaRPr lang="ru-RU" altLang="ru-RU"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626830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A6C393E9-2E62-4F2B-A123-CAFBC9FE50B8}" type="slidenum">
              <a:rPr lang="ru-RU" altLang="ru-RU" smtClean="0"/>
              <a:pPr/>
              <a:t>27</a:t>
            </a:fld>
            <a:endParaRPr lang="ru-RU" altLang="ru-RU"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682784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FD7DD6F6-BA8A-4B9E-9243-69D032D81A12}" type="slidenum">
              <a:rPr lang="ru-RU" altLang="ru-RU" smtClean="0"/>
              <a:pPr/>
              <a:t>28</a:t>
            </a:fld>
            <a:endParaRPr lang="ru-RU" altLang="ru-RU"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624702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6FACE434-0629-4F20-A4FC-B242CB3DCC7D}" type="slidenum">
              <a:rPr lang="ru-RU" altLang="ru-RU" smtClean="0"/>
              <a:pPr/>
              <a:t>30</a:t>
            </a:fld>
            <a:endParaRPr lang="ru-RU" altLang="ru-RU"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63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E6F8F403-496E-4BD2-BBF5-5E26815001D4}" type="slidenum">
              <a:rPr lang="ru-RU" altLang="ru-RU" smtClean="0"/>
              <a:pPr/>
              <a:t>3</a:t>
            </a:fld>
            <a:endParaRPr lang="ru-RU" altLang="ru-RU"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794748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2F435CF8-99F5-4093-B67E-D8D0B921DF67}" type="slidenum">
              <a:rPr lang="ru-RU" altLang="ru-RU" smtClean="0"/>
              <a:pPr/>
              <a:t>31</a:t>
            </a:fld>
            <a:endParaRPr lang="ru-RU" altLang="ru-RU"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028021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73EE365E-47CA-4E0A-823D-C2E63F4E2C55}" type="slidenum">
              <a:rPr lang="ru-RU" altLang="ru-RU" smtClean="0"/>
              <a:pPr/>
              <a:t>32</a:t>
            </a:fld>
            <a:endParaRPr lang="ru-RU" altLang="ru-RU"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4234438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FC854DD6-A923-4E06-88E8-F5370B85038E}" type="slidenum">
              <a:rPr lang="ru-RU" altLang="ru-RU" smtClean="0"/>
              <a:pPr/>
              <a:t>33</a:t>
            </a:fld>
            <a:endParaRPr lang="ru-RU" altLang="ru-RU"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509491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F6E6F15A-6481-4D50-85D5-D5AF1FE9A6BB}" type="slidenum">
              <a:rPr lang="ru-RU" altLang="ru-RU" smtClean="0"/>
              <a:pPr/>
              <a:t>34</a:t>
            </a:fld>
            <a:endParaRPr lang="ru-RU" altLang="ru-RU"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749948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F5DF0172-C0E0-4AEC-9AF1-4CE286907929}" type="slidenum">
              <a:rPr lang="ru-RU" altLang="ru-RU" smtClean="0"/>
              <a:pPr/>
              <a:t>35</a:t>
            </a:fld>
            <a:endParaRPr lang="ru-RU" altLang="ru-RU"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579817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0586AC45-DCFA-4552-A393-335592C6066B}" type="slidenum">
              <a:rPr lang="ru-RU" altLang="ru-RU" smtClean="0"/>
              <a:pPr/>
              <a:t>36</a:t>
            </a:fld>
            <a:endParaRPr lang="ru-RU" altLang="ru-RU"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731722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4CA79F9C-AB14-444B-9F5C-24D0EB053B72}" type="slidenum">
              <a:rPr lang="ru-RU" altLang="ru-RU" smtClean="0"/>
              <a:pPr/>
              <a:t>37</a:t>
            </a:fld>
            <a:endParaRPr lang="ru-RU" altLang="ru-RU"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4060938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6DFC2F37-4AA0-4C73-8FBE-809AB6AB0964}" type="slidenum">
              <a:rPr lang="ru-RU" altLang="ru-RU" smtClean="0"/>
              <a:pPr/>
              <a:t>38</a:t>
            </a:fld>
            <a:endParaRPr lang="ru-RU" altLang="ru-RU"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260049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8C244918-65E2-4EE9-8D6F-A5CDE103265E}" type="slidenum">
              <a:rPr lang="ru-RU" altLang="ru-RU" smtClean="0"/>
              <a:pPr/>
              <a:t>39</a:t>
            </a:fld>
            <a:endParaRPr lang="ru-RU" altLang="ru-RU"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721299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71C98FDE-5666-447E-B643-E32492E70369}" type="slidenum">
              <a:rPr lang="ru-RU" altLang="ru-RU" smtClean="0"/>
              <a:pPr/>
              <a:t>40</a:t>
            </a:fld>
            <a:endParaRPr lang="ru-RU" altLang="ru-RU"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96535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129DCF95-9421-4D82-8AA2-9266426F6961}" type="slidenum">
              <a:rPr lang="ru-RU" altLang="ru-RU" smtClean="0"/>
              <a:pPr/>
              <a:t>4</a:t>
            </a:fld>
            <a:endParaRPr lang="ru-RU" altLang="ru-RU"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661377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8BB86D87-D213-46FC-A664-749486D0D192}" type="slidenum">
              <a:rPr lang="ru-RU" altLang="ru-RU" smtClean="0"/>
              <a:pPr/>
              <a:t>41</a:t>
            </a:fld>
            <a:endParaRPr lang="ru-RU" altLang="ru-RU"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015818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6319E9FB-0E83-430D-9A96-8F00E3D26913}" type="slidenum">
              <a:rPr lang="ru-RU" altLang="ru-RU" smtClean="0"/>
              <a:pPr/>
              <a:t>42</a:t>
            </a:fld>
            <a:endParaRPr lang="ru-RU" altLang="ru-RU"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965552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D6B6D556-FA9C-42BE-8272-8DE382F3EE88}" type="slidenum">
              <a:rPr lang="ru-RU" altLang="ru-RU" smtClean="0"/>
              <a:pPr/>
              <a:t>43</a:t>
            </a:fld>
            <a:endParaRPr lang="ru-RU" altLang="ru-RU"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099554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38517EC9-4FC1-43A5-9CEB-B48889653496}" type="slidenum">
              <a:rPr lang="ru-RU" altLang="ru-RU" smtClean="0"/>
              <a:pPr/>
              <a:t>44</a:t>
            </a:fld>
            <a:endParaRPr lang="ru-RU" altLang="ru-RU"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809842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3A462DF6-15D0-44EB-A6E8-174C0C784102}" type="slidenum">
              <a:rPr lang="ru-RU" altLang="ru-RU" smtClean="0"/>
              <a:pPr/>
              <a:t>45</a:t>
            </a:fld>
            <a:endParaRPr lang="ru-RU" altLang="ru-RU"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552977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E03298FE-61A4-4150-9C1D-2A26EFE4A2E8}" type="slidenum">
              <a:rPr lang="ru-RU" altLang="ru-RU" smtClean="0"/>
              <a:pPr/>
              <a:t>46</a:t>
            </a:fld>
            <a:endParaRPr lang="ru-RU" altLang="ru-RU"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4010413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64584A6C-5473-4023-B109-135C29C65645}" type="slidenum">
              <a:rPr lang="ru-RU" altLang="ru-RU" smtClean="0"/>
              <a:pPr/>
              <a:t>47</a:t>
            </a:fld>
            <a:endParaRPr lang="ru-RU" altLang="ru-RU"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2393270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A4404ED4-21B0-465A-BC0A-D6004448D7EF}" type="slidenum">
              <a:rPr lang="ru-RU" altLang="ru-RU" smtClean="0"/>
              <a:pPr/>
              <a:t>48</a:t>
            </a:fld>
            <a:endParaRPr lang="ru-RU" altLang="ru-RU"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214739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75B281F8-11F4-4604-A4C3-AA41B5A3816D}" type="slidenum">
              <a:rPr lang="ru-RU" altLang="ru-RU" smtClean="0"/>
              <a:pPr/>
              <a:t>49</a:t>
            </a:fld>
            <a:endParaRPr lang="ru-RU" altLang="ru-RU"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78236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A025FBBB-81F4-4A11-A796-3C8B18063B60}" type="slidenum">
              <a:rPr lang="ru-RU" altLang="ru-RU" smtClean="0"/>
              <a:pPr/>
              <a:t>50</a:t>
            </a:fld>
            <a:endParaRPr lang="ru-RU" altLang="ru-RU"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42233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5BDA443E-C20F-4300-A966-2B1BE96B3868}" type="slidenum">
              <a:rPr lang="ru-RU" altLang="ru-RU" smtClean="0"/>
              <a:pPr/>
              <a:t>5</a:t>
            </a:fld>
            <a:endParaRPr lang="ru-RU" altLang="ru-RU"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717451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040C3FC8-B15E-4DA2-8436-C6B6C7FE4D53}" type="slidenum">
              <a:rPr lang="ru-RU" altLang="ru-RU" smtClean="0"/>
              <a:pPr/>
              <a:t>51</a:t>
            </a:fld>
            <a:endParaRPr lang="ru-RU" altLang="ru-RU"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177956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B2B791DD-B8C1-4256-9523-9A7244A6AD03}" type="slidenum">
              <a:rPr lang="ru-RU" altLang="ru-RU" smtClean="0"/>
              <a:pPr/>
              <a:t>52</a:t>
            </a:fld>
            <a:endParaRPr lang="ru-RU" altLang="ru-RU"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9353750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3B0AD4A2-E448-4483-862A-66247F46C2E7}" type="slidenum">
              <a:rPr lang="ru-RU" altLang="ru-RU" smtClean="0"/>
              <a:pPr/>
              <a:t>53</a:t>
            </a:fld>
            <a:endParaRPr lang="ru-RU" altLang="ru-RU"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840194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4544F019-6A3B-489D-9DD4-84659107881C}" type="slidenum">
              <a:rPr lang="ru-RU" altLang="ru-RU" smtClean="0"/>
              <a:pPr/>
              <a:t>54</a:t>
            </a:fld>
            <a:endParaRPr lang="ru-RU" altLang="ru-RU"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6769125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E51F6BCE-387A-4E64-A164-07961ADB608B}" type="slidenum">
              <a:rPr lang="ru-RU" altLang="ru-RU" smtClean="0"/>
              <a:pPr/>
              <a:t>55</a:t>
            </a:fld>
            <a:endParaRPr lang="ru-RU" altLang="ru-RU"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323114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52DF7322-EEAB-4317-9287-040F7A198AFA}" type="slidenum">
              <a:rPr lang="ru-RU" altLang="ru-RU" smtClean="0"/>
              <a:pPr/>
              <a:t>57</a:t>
            </a:fld>
            <a:endParaRPr lang="ru-RU" altLang="ru-RU"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4593513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DD14B17C-18F8-402D-83AE-13E3DFBF2497}" type="slidenum">
              <a:rPr lang="ru-RU" altLang="ru-RU" smtClean="0"/>
              <a:pPr/>
              <a:t>58</a:t>
            </a:fld>
            <a:endParaRPr lang="ru-RU" altLang="ru-RU"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ru-RU" altLang="ru-RU" dirty="0" smtClean="0"/>
          </a:p>
        </p:txBody>
      </p:sp>
    </p:spTree>
    <p:extLst>
      <p:ext uri="{BB962C8B-B14F-4D97-AF65-F5344CB8AC3E}">
        <p14:creationId xmlns:p14="http://schemas.microsoft.com/office/powerpoint/2010/main" val="3546075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F88F6CEA-F4B6-415F-BD6F-5CFEDA505C50}" type="slidenum">
              <a:rPr lang="ru-RU" altLang="ru-RU" smtClean="0"/>
              <a:pPr/>
              <a:t>59</a:t>
            </a:fld>
            <a:endParaRPr lang="ru-RU" altLang="ru-RU"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4186924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A3B12E93-E7D2-4645-A75B-820A14F27A0C}" type="slidenum">
              <a:rPr lang="ru-RU" altLang="ru-RU" smtClean="0"/>
              <a:pPr/>
              <a:t>60</a:t>
            </a:fld>
            <a:endParaRPr lang="ru-RU" altLang="ru-RU"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8680278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709C5AEA-236A-4B8A-B7F4-086EDBFB5109}" type="slidenum">
              <a:rPr lang="ru-RU" altLang="ru-RU" smtClean="0"/>
              <a:pPr/>
              <a:t>61</a:t>
            </a:fld>
            <a:endParaRPr lang="ru-RU" altLang="ru-RU"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37287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2D1DD425-F559-4D6C-95C4-D326715C18AF}" type="slidenum">
              <a:rPr lang="ru-RU" altLang="ru-RU" smtClean="0"/>
              <a:pPr/>
              <a:t>6</a:t>
            </a:fld>
            <a:endParaRPr lang="ru-RU" altLang="ru-RU"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0496491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9BB09907-70E7-43B8-8359-A36DA3B6FFB0}" type="slidenum">
              <a:rPr lang="ru-RU" altLang="ru-RU" smtClean="0"/>
              <a:pPr/>
              <a:t>62</a:t>
            </a:fld>
            <a:endParaRPr lang="ru-RU" altLang="ru-RU"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0869235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1B63C2D9-3F07-4D38-A367-78B9A9BA5E33}" type="slidenum">
              <a:rPr lang="ru-RU" altLang="ru-RU" smtClean="0"/>
              <a:pPr/>
              <a:t>63</a:t>
            </a:fld>
            <a:endParaRPr lang="ru-RU" altLang="ru-RU"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799592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DF2AC99A-DAC9-4EB7-9623-B34F1ED54342}" type="slidenum">
              <a:rPr lang="ru-RU" altLang="ru-RU" smtClean="0"/>
              <a:pPr/>
              <a:t>64</a:t>
            </a:fld>
            <a:endParaRPr lang="ru-RU" altLang="ru-RU"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425217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F525C0B6-92F4-40DA-8849-259AC606F72E}" type="slidenum">
              <a:rPr lang="ru-RU" altLang="ru-RU" smtClean="0"/>
              <a:pPr/>
              <a:t>7</a:t>
            </a:fld>
            <a:endParaRPr lang="ru-RU" altLang="ru-RU"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81523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BA02E427-1403-45D9-9160-B52EE1E167D7}" type="slidenum">
              <a:rPr lang="ru-RU" altLang="ru-RU" smtClean="0"/>
              <a:pPr/>
              <a:t>8</a:t>
            </a:fld>
            <a:endParaRPr lang="ru-RU" altLang="ru-RU"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40791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C23BB901-DAA0-4555-945D-13148B3E52F0}" type="slidenum">
              <a:rPr lang="ru-RU" altLang="ru-RU" smtClean="0"/>
              <a:pPr/>
              <a:t>9</a:t>
            </a:fld>
            <a:endParaRPr lang="ru-RU" altLang="ru-RU"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03731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ru-RU" altLang="ru-RU" sz="1800">
                <a:latin typeface="Arial" charset="0"/>
              </a:endParaRPr>
            </a:p>
          </p:txBody>
        </p:sp>
        <p:sp>
          <p:nvSpPr>
            <p:cNvPr id="20"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ru-RU" altLang="ru-RU" sz="1800">
                <a:latin typeface="Arial"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latin typeface="Arial"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latin typeface="Arial"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grpSp>
      <p:sp>
        <p:nvSpPr>
          <p:cNvPr id="16098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ru-RU" altLang="ru-RU" noProof="0" smtClean="0"/>
              <a:t>Образец заголовка</a:t>
            </a:r>
          </a:p>
        </p:txBody>
      </p:sp>
      <p:sp>
        <p:nvSpPr>
          <p:cNvPr id="16098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altLang="ru-RU" noProof="0" smtClean="0"/>
              <a:t>Образец подзаголовка</a:t>
            </a:r>
          </a:p>
        </p:txBody>
      </p:sp>
      <p:sp>
        <p:nvSpPr>
          <p:cNvPr id="220" name="Rectangle 220"/>
          <p:cNvSpPr>
            <a:spLocks noGrp="1" noChangeArrowheads="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ltLang="ru-RU"/>
          </a:p>
        </p:txBody>
      </p:sp>
      <p:sp>
        <p:nvSpPr>
          <p:cNvPr id="221" name="Rectangle 221"/>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ltLang="ru-RU"/>
          </a:p>
        </p:txBody>
      </p:sp>
      <p:sp>
        <p:nvSpPr>
          <p:cNvPr id="222" name="Rectangle 222"/>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4DF6045D-9C97-4485-A14E-91FA362A2561}"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8"/>
          <p:cNvSpPr>
            <a:spLocks noGrp="1" noChangeArrowheads="1"/>
          </p:cNvSpPr>
          <p:nvPr>
            <p:ph type="sldNum" sz="quarter" idx="10"/>
          </p:nvPr>
        </p:nvSpPr>
        <p:spPr>
          <a:ln/>
        </p:spPr>
        <p:txBody>
          <a:bodyPr/>
          <a:lstStyle>
            <a:lvl1pPr>
              <a:defRPr/>
            </a:lvl1pPr>
          </a:lstStyle>
          <a:p>
            <a:pPr>
              <a:defRPr/>
            </a:pPr>
            <a:fld id="{7A054AF8-6BEB-4CFD-8250-F70DD4A9E132}" type="slidenum">
              <a:rPr lang="ru-RU" altLang="ru-RU"/>
              <a:pPr>
                <a:defRPr/>
              </a:pPr>
              <a:t>‹#›</a:t>
            </a:fld>
            <a:endParaRPr lang="ru-RU" altLang="ru-RU"/>
          </a:p>
        </p:txBody>
      </p:sp>
      <p:sp>
        <p:nvSpPr>
          <p:cNvPr id="5"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6"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94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94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8"/>
          <p:cNvSpPr>
            <a:spLocks noGrp="1" noChangeArrowheads="1"/>
          </p:cNvSpPr>
          <p:nvPr>
            <p:ph type="sldNum" sz="quarter" idx="10"/>
          </p:nvPr>
        </p:nvSpPr>
        <p:spPr>
          <a:ln/>
        </p:spPr>
        <p:txBody>
          <a:bodyPr/>
          <a:lstStyle>
            <a:lvl1pPr>
              <a:defRPr/>
            </a:lvl1pPr>
          </a:lstStyle>
          <a:p>
            <a:pPr>
              <a:defRPr/>
            </a:pPr>
            <a:fld id="{5344826B-0DF7-4366-99BF-E6C31EBDB8CE}" type="slidenum">
              <a:rPr lang="ru-RU" altLang="ru-RU"/>
              <a:pPr>
                <a:defRPr/>
              </a:pPr>
              <a:t>‹#›</a:t>
            </a:fld>
            <a:endParaRPr lang="ru-RU" altLang="ru-RU"/>
          </a:p>
        </p:txBody>
      </p:sp>
      <p:sp>
        <p:nvSpPr>
          <p:cNvPr id="5"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6"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4335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18"/>
          <p:cNvSpPr>
            <a:spLocks noGrp="1" noChangeArrowheads="1"/>
          </p:cNvSpPr>
          <p:nvPr>
            <p:ph type="sldNum" sz="quarter" idx="10"/>
          </p:nvPr>
        </p:nvSpPr>
        <p:spPr>
          <a:ln/>
        </p:spPr>
        <p:txBody>
          <a:bodyPr/>
          <a:lstStyle>
            <a:lvl1pPr>
              <a:defRPr/>
            </a:lvl1pPr>
          </a:lstStyle>
          <a:p>
            <a:pPr>
              <a:defRPr/>
            </a:pPr>
            <a:fld id="{20A5D090-B045-4BF9-B417-DA8B9C0E21AE}" type="slidenum">
              <a:rPr lang="ru-RU" altLang="ru-RU"/>
              <a:pPr>
                <a:defRPr/>
              </a:pPr>
              <a:t>‹#›</a:t>
            </a:fld>
            <a:endParaRPr lang="ru-RU" altLang="ru-RU"/>
          </a:p>
        </p:txBody>
      </p:sp>
      <p:sp>
        <p:nvSpPr>
          <p:cNvPr id="7"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8"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8"/>
          <p:cNvSpPr>
            <a:spLocks noGrp="1" noChangeArrowheads="1"/>
          </p:cNvSpPr>
          <p:nvPr>
            <p:ph type="sldNum" sz="quarter" idx="10"/>
          </p:nvPr>
        </p:nvSpPr>
        <p:spPr>
          <a:ln/>
        </p:spPr>
        <p:txBody>
          <a:bodyPr/>
          <a:lstStyle>
            <a:lvl1pPr>
              <a:defRPr/>
            </a:lvl1pPr>
          </a:lstStyle>
          <a:p>
            <a:pPr>
              <a:defRPr/>
            </a:pPr>
            <a:fld id="{DCBE9B7C-B797-490A-9386-5AF854FC2662}" type="slidenum">
              <a:rPr lang="ru-RU" altLang="ru-RU"/>
              <a:pPr>
                <a:defRPr/>
              </a:pPr>
              <a:t>‹#›</a:t>
            </a:fld>
            <a:endParaRPr lang="ru-RU" altLang="ru-RU"/>
          </a:p>
        </p:txBody>
      </p:sp>
      <p:sp>
        <p:nvSpPr>
          <p:cNvPr id="5"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6"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18"/>
          <p:cNvSpPr>
            <a:spLocks noGrp="1" noChangeArrowheads="1"/>
          </p:cNvSpPr>
          <p:nvPr>
            <p:ph type="sldNum" sz="quarter" idx="10"/>
          </p:nvPr>
        </p:nvSpPr>
        <p:spPr>
          <a:ln/>
        </p:spPr>
        <p:txBody>
          <a:bodyPr/>
          <a:lstStyle>
            <a:lvl1pPr>
              <a:defRPr/>
            </a:lvl1pPr>
          </a:lstStyle>
          <a:p>
            <a:pPr>
              <a:defRPr/>
            </a:pPr>
            <a:fld id="{13570992-9F01-404F-97C0-DA789AF114A5}" type="slidenum">
              <a:rPr lang="ru-RU" altLang="ru-RU"/>
              <a:pPr>
                <a:defRPr/>
              </a:pPr>
              <a:t>‹#›</a:t>
            </a:fld>
            <a:endParaRPr lang="ru-RU" altLang="ru-RU"/>
          </a:p>
        </p:txBody>
      </p:sp>
      <p:sp>
        <p:nvSpPr>
          <p:cNvPr id="5"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6"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18"/>
          <p:cNvSpPr>
            <a:spLocks noGrp="1" noChangeArrowheads="1"/>
          </p:cNvSpPr>
          <p:nvPr>
            <p:ph type="sldNum" sz="quarter" idx="10"/>
          </p:nvPr>
        </p:nvSpPr>
        <p:spPr>
          <a:ln/>
        </p:spPr>
        <p:txBody>
          <a:bodyPr/>
          <a:lstStyle>
            <a:lvl1pPr>
              <a:defRPr/>
            </a:lvl1pPr>
          </a:lstStyle>
          <a:p>
            <a:pPr>
              <a:defRPr/>
            </a:pPr>
            <a:fld id="{0F3DD976-9A03-4365-8EED-F7B3E718DDC5}" type="slidenum">
              <a:rPr lang="ru-RU" altLang="ru-RU"/>
              <a:pPr>
                <a:defRPr/>
              </a:pPr>
              <a:t>‹#›</a:t>
            </a:fld>
            <a:endParaRPr lang="ru-RU" altLang="ru-RU"/>
          </a:p>
        </p:txBody>
      </p:sp>
      <p:sp>
        <p:nvSpPr>
          <p:cNvPr id="6"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7"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18"/>
          <p:cNvSpPr>
            <a:spLocks noGrp="1" noChangeArrowheads="1"/>
          </p:cNvSpPr>
          <p:nvPr>
            <p:ph type="sldNum" sz="quarter" idx="10"/>
          </p:nvPr>
        </p:nvSpPr>
        <p:spPr>
          <a:ln/>
        </p:spPr>
        <p:txBody>
          <a:bodyPr/>
          <a:lstStyle>
            <a:lvl1pPr>
              <a:defRPr/>
            </a:lvl1pPr>
          </a:lstStyle>
          <a:p>
            <a:pPr>
              <a:defRPr/>
            </a:pPr>
            <a:fld id="{2611E60C-76BF-4B61-8E30-09037579E239}" type="slidenum">
              <a:rPr lang="ru-RU" altLang="ru-RU"/>
              <a:pPr>
                <a:defRPr/>
              </a:pPr>
              <a:t>‹#›</a:t>
            </a:fld>
            <a:endParaRPr lang="ru-RU" altLang="ru-RU"/>
          </a:p>
        </p:txBody>
      </p:sp>
      <p:sp>
        <p:nvSpPr>
          <p:cNvPr id="8"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9"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18"/>
          <p:cNvSpPr>
            <a:spLocks noGrp="1" noChangeArrowheads="1"/>
          </p:cNvSpPr>
          <p:nvPr>
            <p:ph type="sldNum" sz="quarter" idx="10"/>
          </p:nvPr>
        </p:nvSpPr>
        <p:spPr>
          <a:ln/>
        </p:spPr>
        <p:txBody>
          <a:bodyPr/>
          <a:lstStyle>
            <a:lvl1pPr>
              <a:defRPr/>
            </a:lvl1pPr>
          </a:lstStyle>
          <a:p>
            <a:pPr>
              <a:defRPr/>
            </a:pPr>
            <a:fld id="{C1CD7232-DFFF-4B43-B6B8-00B8A2964819}" type="slidenum">
              <a:rPr lang="ru-RU" altLang="ru-RU"/>
              <a:pPr>
                <a:defRPr/>
              </a:pPr>
              <a:t>‹#›</a:t>
            </a:fld>
            <a:endParaRPr lang="ru-RU" altLang="ru-RU"/>
          </a:p>
        </p:txBody>
      </p:sp>
      <p:sp>
        <p:nvSpPr>
          <p:cNvPr id="4"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5"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C41B947D-862A-43A4-A780-B936E77A044C}" type="slidenum">
              <a:rPr lang="ru-RU" altLang="ru-RU"/>
              <a:pPr>
                <a:defRPr/>
              </a:pPr>
              <a:t>‹#›</a:t>
            </a:fld>
            <a:endParaRPr lang="ru-RU" altLang="ru-RU"/>
          </a:p>
        </p:txBody>
      </p:sp>
      <p:sp>
        <p:nvSpPr>
          <p:cNvPr id="3"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4"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18"/>
          <p:cNvSpPr>
            <a:spLocks noGrp="1" noChangeArrowheads="1"/>
          </p:cNvSpPr>
          <p:nvPr>
            <p:ph type="sldNum" sz="quarter" idx="10"/>
          </p:nvPr>
        </p:nvSpPr>
        <p:spPr>
          <a:ln/>
        </p:spPr>
        <p:txBody>
          <a:bodyPr/>
          <a:lstStyle>
            <a:lvl1pPr>
              <a:defRPr/>
            </a:lvl1pPr>
          </a:lstStyle>
          <a:p>
            <a:pPr>
              <a:defRPr/>
            </a:pPr>
            <a:fld id="{2B8ADCAC-940B-4E63-A082-7DC4140C5B4A}" type="slidenum">
              <a:rPr lang="ru-RU" altLang="ru-RU"/>
              <a:pPr>
                <a:defRPr/>
              </a:pPr>
              <a:t>‹#›</a:t>
            </a:fld>
            <a:endParaRPr lang="ru-RU" altLang="ru-RU"/>
          </a:p>
        </p:txBody>
      </p:sp>
      <p:sp>
        <p:nvSpPr>
          <p:cNvPr id="6"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7"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18"/>
          <p:cNvSpPr>
            <a:spLocks noGrp="1" noChangeArrowheads="1"/>
          </p:cNvSpPr>
          <p:nvPr>
            <p:ph type="sldNum" sz="quarter" idx="10"/>
          </p:nvPr>
        </p:nvSpPr>
        <p:spPr>
          <a:ln/>
        </p:spPr>
        <p:txBody>
          <a:bodyPr/>
          <a:lstStyle>
            <a:lvl1pPr>
              <a:defRPr/>
            </a:lvl1pPr>
          </a:lstStyle>
          <a:p>
            <a:pPr>
              <a:defRPr/>
            </a:pPr>
            <a:fld id="{2EBEECAF-417E-4C1A-BE52-1981825330F9}" type="slidenum">
              <a:rPr lang="ru-RU" altLang="ru-RU"/>
              <a:pPr>
                <a:defRPr/>
              </a:pPr>
              <a:t>‹#›</a:t>
            </a:fld>
            <a:endParaRPr lang="ru-RU" altLang="ru-RU"/>
          </a:p>
        </p:txBody>
      </p:sp>
      <p:sp>
        <p:nvSpPr>
          <p:cNvPr id="6" name="Rectangle 220"/>
          <p:cNvSpPr>
            <a:spLocks noGrp="1" noChangeArrowheads="1"/>
          </p:cNvSpPr>
          <p:nvPr>
            <p:ph type="dt" sz="half" idx="11"/>
          </p:nvPr>
        </p:nvSpPr>
        <p:spPr>
          <a:ln/>
        </p:spPr>
        <p:txBody>
          <a:bodyPr/>
          <a:lstStyle>
            <a:lvl1pPr>
              <a:defRPr/>
            </a:lvl1pPr>
          </a:lstStyle>
          <a:p>
            <a:pPr>
              <a:defRPr/>
            </a:pPr>
            <a:endParaRPr lang="ru-RU" altLang="ru-RU"/>
          </a:p>
        </p:txBody>
      </p:sp>
      <p:sp>
        <p:nvSpPr>
          <p:cNvPr id="7" name="Rectangle 221"/>
          <p:cNvSpPr>
            <a:spLocks noGrp="1" noChangeArrowheads="1"/>
          </p:cNvSpPr>
          <p:nvPr>
            <p:ph type="ftr" sz="quarter" idx="12"/>
          </p:nvPr>
        </p:nvSpPr>
        <p:spPr>
          <a:ln/>
        </p:spPr>
        <p:txBody>
          <a:bodyPr/>
          <a:lstStyle>
            <a:lvl1pPr>
              <a:defRPr/>
            </a:lvl1pPr>
          </a:lstStyle>
          <a:p>
            <a:pPr>
              <a:defRPr/>
            </a:pPr>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15974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4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4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5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6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61"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ru-RU" altLang="ru-RU" sz="1800">
                <a:effectLst>
                  <a:outerShdw blurRad="38100" dist="38100" dir="2700000" algn="tl">
                    <a:srgbClr val="000000"/>
                  </a:outerShdw>
                </a:effectLst>
                <a:latin typeface="Arial" charset="0"/>
              </a:endParaRPr>
            </a:p>
          </p:txBody>
        </p:sp>
        <p:sp>
          <p:nvSpPr>
            <p:cNvPr id="15976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ru-RU" altLang="ru-RU" sz="1800">
                <a:effectLst>
                  <a:outerShdw blurRad="38100" dist="38100" dir="2700000" algn="tl">
                    <a:srgbClr val="000000"/>
                  </a:outerShdw>
                </a:effectLst>
                <a:latin typeface="Arial" charset="0"/>
              </a:endParaRPr>
            </a:p>
          </p:txBody>
        </p:sp>
        <p:sp>
          <p:nvSpPr>
            <p:cNvPr id="15976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6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6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6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6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6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6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7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7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7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7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ru-RU" altLang="ru-RU" sz="1800">
                <a:effectLst>
                  <a:outerShdw blurRad="38100" dist="38100" dir="2700000" algn="tl">
                    <a:srgbClr val="000000"/>
                  </a:outerShdw>
                </a:effectLst>
                <a:latin typeface="Arial" charset="0"/>
              </a:endParaRPr>
            </a:p>
          </p:txBody>
        </p:sp>
        <p:sp>
          <p:nvSpPr>
            <p:cNvPr id="15977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7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7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7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7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ru-RU" altLang="ru-RU" sz="1800">
                <a:effectLst>
                  <a:outerShdw blurRad="38100" dist="38100" dir="2700000" algn="tl">
                    <a:srgbClr val="000000"/>
                  </a:outerShdw>
                </a:effectLst>
                <a:latin typeface="Arial" charset="0"/>
              </a:endParaRPr>
            </a:p>
          </p:txBody>
        </p:sp>
        <p:sp>
          <p:nvSpPr>
            <p:cNvPr id="15977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8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79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0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1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2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3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4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5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6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7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8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89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0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1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2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3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0"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1"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7"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8"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4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4"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6"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5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6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15996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grpSp>
      <p:sp>
        <p:nvSpPr>
          <p:cNvPr id="159962"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D35E4624-318C-4D8F-87A4-C436027A4CAE}" type="slidenum">
              <a:rPr lang="ru-RU" altLang="ru-RU"/>
              <a:pPr>
                <a:defRPr/>
              </a:pPr>
              <a:t>‹#›</a:t>
            </a:fld>
            <a:endParaRPr lang="ru-RU" altLang="ru-RU"/>
          </a:p>
        </p:txBody>
      </p:sp>
      <p:sp>
        <p:nvSpPr>
          <p:cNvPr id="159964" name="Rectangle 22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ru-RU" altLang="ru-RU"/>
          </a:p>
        </p:txBody>
      </p:sp>
      <p:sp>
        <p:nvSpPr>
          <p:cNvPr id="159965" name="Rectangle 221"/>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ru-RU" altLang="ru-RU"/>
          </a:p>
        </p:txBody>
      </p:sp>
      <p:sp>
        <p:nvSpPr>
          <p:cNvPr id="159966" name="Rectangle 222"/>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9969" name="Rectangle 22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6.emf"/><Relationship Id="rId4" Type="http://schemas.openxmlformats.org/officeDocument/2006/relationships/oleObject" Target="../embeddings/oleObject7.bin"/></Relationships>
</file>

<file path=ppt/slides/_rels/slide6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6.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6.pn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9.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0" y="833438"/>
            <a:ext cx="9144000" cy="49974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Aft>
                <a:spcPct val="100000"/>
              </a:spcAft>
              <a:defRPr/>
            </a:pPr>
            <a:r>
              <a:rPr lang="ru-RU" altLang="ru-RU" sz="4800" b="1" dirty="0" smtClean="0">
                <a:solidFill>
                  <a:srgbClr val="000000"/>
                </a:solidFill>
                <a:effectLst>
                  <a:outerShdw blurRad="38100" dist="38100" dir="2700000" algn="tl">
                    <a:srgbClr val="FFFFFF"/>
                  </a:outerShdw>
                </a:effectLst>
              </a:rPr>
              <a:t>Структурная геология и геологическое картирование</a:t>
            </a:r>
            <a:r>
              <a:rPr lang="ru-RU" altLang="ru-RU" sz="4800" dirty="0" smtClean="0">
                <a:solidFill>
                  <a:srgbClr val="000000"/>
                </a:solidFill>
                <a:effectLst>
                  <a:outerShdw blurRad="38100" dist="38100" dir="2700000" algn="tl">
                    <a:srgbClr val="FFFFFF"/>
                  </a:outerShdw>
                </a:effectLst>
              </a:rPr>
              <a:t/>
            </a:r>
            <a:br>
              <a:rPr lang="ru-RU" altLang="ru-RU" sz="4800" dirty="0" smtClean="0">
                <a:solidFill>
                  <a:srgbClr val="000000"/>
                </a:solidFill>
                <a:effectLst>
                  <a:outerShdw blurRad="38100" dist="38100" dir="2700000" algn="tl">
                    <a:srgbClr val="FFFFFF"/>
                  </a:outerShdw>
                </a:effectLst>
              </a:rPr>
            </a:br>
            <a:r>
              <a:rPr lang="en-US" altLang="ru-RU" sz="4800" dirty="0" smtClean="0">
                <a:solidFill>
                  <a:srgbClr val="000000"/>
                </a:solidFill>
                <a:effectLst>
                  <a:outerShdw blurRad="38100" dist="38100" dir="2700000" algn="tl">
                    <a:srgbClr val="FFFFFF"/>
                  </a:outerShdw>
                </a:effectLst>
              </a:rPr>
              <a:t/>
            </a:r>
            <a:br>
              <a:rPr lang="en-US" altLang="ru-RU" sz="4800" dirty="0" smtClean="0">
                <a:solidFill>
                  <a:srgbClr val="000000"/>
                </a:solidFill>
                <a:effectLst>
                  <a:outerShdw blurRad="38100" dist="38100" dir="2700000" algn="tl">
                    <a:srgbClr val="FFFFFF"/>
                  </a:outerShdw>
                </a:effectLst>
              </a:rPr>
            </a:br>
            <a:r>
              <a:rPr lang="ru-RU" altLang="ru-RU" sz="3600" dirty="0" smtClean="0">
                <a:solidFill>
                  <a:srgbClr val="000000"/>
                </a:solidFill>
                <a:effectLst>
                  <a:outerShdw blurRad="38100" dist="38100" dir="2700000" algn="tl">
                    <a:srgbClr val="FFFFFF"/>
                  </a:outerShdw>
                </a:effectLst>
              </a:rPr>
              <a:t/>
            </a:r>
            <a:br>
              <a:rPr lang="ru-RU" altLang="ru-RU" sz="3600" dirty="0" smtClean="0">
                <a:solidFill>
                  <a:srgbClr val="000000"/>
                </a:solidFill>
                <a:effectLst>
                  <a:outerShdw blurRad="38100" dist="38100" dir="2700000" algn="tl">
                    <a:srgbClr val="FFFFFF"/>
                  </a:outerShdw>
                </a:effectLst>
              </a:rPr>
            </a:br>
            <a:r>
              <a:rPr lang="ru-RU" altLang="ru-RU" dirty="0" smtClean="0">
                <a:solidFill>
                  <a:srgbClr val="000000"/>
                </a:solidFill>
                <a:effectLst>
                  <a:outerShdw blurRad="38100" dist="38100" dir="2700000" algn="tl">
                    <a:srgbClr val="FFFFFF"/>
                  </a:outerShdw>
                </a:effectLst>
              </a:rPr>
              <a:t>Лекция № 22</a:t>
            </a:r>
            <a:r>
              <a:rPr lang="ru-RU" altLang="ru-RU" sz="6000" dirty="0" smtClean="0">
                <a:solidFill>
                  <a:srgbClr val="000000"/>
                </a:solidFill>
                <a:effectLst>
                  <a:outerShdw blurRad="38100" dist="38100" dir="2700000" algn="tl">
                    <a:srgbClr val="FFFFFF"/>
                  </a:outerShdw>
                </a:effectLst>
              </a:rPr>
              <a:t/>
            </a:r>
            <a:br>
              <a:rPr lang="ru-RU" altLang="ru-RU" sz="6000" dirty="0" smtClean="0">
                <a:solidFill>
                  <a:srgbClr val="000000"/>
                </a:solidFill>
                <a:effectLst>
                  <a:outerShdw blurRad="38100" dist="38100" dir="2700000" algn="tl">
                    <a:srgbClr val="FFFFFF"/>
                  </a:outerShdw>
                </a:effectLst>
              </a:rPr>
            </a:br>
            <a:r>
              <a:rPr lang="ru-RU" altLang="ru-RU" sz="3600" dirty="0" smtClean="0">
                <a:solidFill>
                  <a:srgbClr val="000000"/>
                </a:solidFill>
                <a:effectLst>
                  <a:outerShdw blurRad="38100" dist="38100" dir="2700000" algn="tl">
                    <a:srgbClr val="FFFFFF"/>
                  </a:outerShdw>
                </a:effectLst>
              </a:rPr>
              <a:t/>
            </a:r>
            <a:br>
              <a:rPr lang="ru-RU" altLang="ru-RU" sz="3600" dirty="0" smtClean="0">
                <a:solidFill>
                  <a:srgbClr val="000000"/>
                </a:solidFill>
                <a:effectLst>
                  <a:outerShdw blurRad="38100" dist="38100" dir="2700000" algn="tl">
                    <a:srgbClr val="FFFFFF"/>
                  </a:outerShdw>
                </a:effectLst>
              </a:rPr>
            </a:br>
            <a:r>
              <a:rPr lang="ru-RU" altLang="ru-RU" sz="3600" b="1" dirty="0" smtClean="0">
                <a:solidFill>
                  <a:srgbClr val="000000"/>
                </a:solidFill>
                <a:effectLst>
                  <a:outerShdw blurRad="38100" dist="38100" dir="2700000" algn="tl">
                    <a:srgbClr val="FFFFFF"/>
                  </a:outerShdw>
                </a:effectLst>
              </a:rPr>
              <a:t/>
            </a:r>
            <a:br>
              <a:rPr lang="ru-RU" altLang="ru-RU" sz="3600" b="1" dirty="0" smtClean="0">
                <a:solidFill>
                  <a:srgbClr val="000000"/>
                </a:solidFill>
                <a:effectLst>
                  <a:outerShdw blurRad="38100" dist="38100" dir="2700000" algn="tl">
                    <a:srgbClr val="FFFFFF"/>
                  </a:outerShdw>
                </a:effectLst>
              </a:rPr>
            </a:br>
            <a:r>
              <a:rPr lang="ru-RU" altLang="ru-RU" sz="4800" b="1" dirty="0" smtClean="0">
                <a:solidFill>
                  <a:srgbClr val="000000"/>
                </a:solidFill>
                <a:effectLst>
                  <a:outerShdw blurRad="38100" dist="38100" dir="2700000" algn="tl">
                    <a:srgbClr val="FFFFFF"/>
                  </a:outerShdw>
                </a:effectLst>
              </a:rPr>
              <a:t>«Трансформные разломы, или сдвиги </a:t>
            </a:r>
            <a:r>
              <a:rPr lang="ru-RU" altLang="ru-RU" sz="4800" b="1" dirty="0" err="1" smtClean="0">
                <a:solidFill>
                  <a:srgbClr val="000000"/>
                </a:solidFill>
                <a:effectLst>
                  <a:outerShdw blurRad="38100" dist="38100" dir="2700000" algn="tl">
                    <a:srgbClr val="FFFFFF"/>
                  </a:outerShdw>
                </a:effectLst>
              </a:rPr>
              <a:t>Вилсона</a:t>
            </a:r>
            <a:r>
              <a:rPr lang="ru-RU" altLang="ru-RU" sz="4800" b="1" dirty="0" smtClean="0">
                <a:solidFill>
                  <a:srgbClr val="000000"/>
                </a:solidFill>
                <a:effectLst>
                  <a:outerShdw blurRad="38100" dist="38100" dir="2700000" algn="tl">
                    <a:srgbClr val="FFFFFF"/>
                  </a:outerShdw>
                </a:effectLst>
              </a:rPr>
              <a:t>»</a:t>
            </a:r>
            <a:endParaRPr lang="ru-RU" altLang="ru-RU" sz="60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8819" name="Rectangle 3"/>
          <p:cNvSpPr>
            <a:spLocks noGrp="1" noChangeArrowheads="1"/>
          </p:cNvSpPr>
          <p:nvPr>
            <p:ph type="title"/>
          </p:nvPr>
        </p:nvSpPr>
        <p:spPr>
          <a:xfrm>
            <a:off x="0" y="0"/>
            <a:ext cx="9144000" cy="4175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dirty="0" smtClean="0">
                <a:solidFill>
                  <a:srgbClr val="000000"/>
                </a:solidFill>
                <a:effectLst>
                  <a:outerShdw blurRad="38100" dist="38100" dir="2700000" algn="tl">
                    <a:srgbClr val="FFFFFF"/>
                  </a:outerShdw>
                </a:effectLst>
              </a:rPr>
              <a:t>Трансформные разломы, или сдвиги </a:t>
            </a:r>
            <a:r>
              <a:rPr lang="ru-RU" altLang="ru-RU" sz="2400" b="1" i="1" u="sng" dirty="0" err="1" smtClean="0">
                <a:solidFill>
                  <a:srgbClr val="000000"/>
                </a:solidFill>
                <a:effectLst>
                  <a:outerShdw blurRad="38100" dist="38100" dir="2700000" algn="tl">
                    <a:srgbClr val="FFFFFF"/>
                  </a:outerShdw>
                </a:effectLst>
              </a:rPr>
              <a:t>Вилсона</a:t>
            </a:r>
            <a:endParaRPr lang="ru-RU" altLang="ru-RU" sz="2400" b="1" i="1" u="sng" dirty="0" smtClean="0">
              <a:solidFill>
                <a:srgbClr val="000000"/>
              </a:solidFill>
              <a:effectLst>
                <a:outerShdw blurRad="38100" dist="38100" dir="2700000" algn="tl">
                  <a:srgbClr val="FFFFFF"/>
                </a:outerShdw>
              </a:effectLst>
            </a:endParaRPr>
          </a:p>
        </p:txBody>
      </p:sp>
      <p:sp>
        <p:nvSpPr>
          <p:cNvPr id="12291" name="Text Box 7"/>
          <p:cNvSpPr txBox="1">
            <a:spLocks noChangeArrowheads="1"/>
          </p:cNvSpPr>
          <p:nvPr/>
        </p:nvSpPr>
        <p:spPr bwMode="auto">
          <a:xfrm>
            <a:off x="0" y="627063"/>
            <a:ext cx="5133975" cy="5581080"/>
          </a:xfrm>
          <a:prstGeom prst="rect">
            <a:avLst/>
          </a:prstGeom>
          <a:noFill/>
          <a:ln w="19050" algn="ctr">
            <a:noFill/>
            <a:miter lim="800000"/>
            <a:headEnd/>
            <a:tailEnd/>
          </a:ln>
          <a:effectLst/>
        </p:spPr>
        <p:txBody>
          <a:bodyPr>
            <a:spAutoFit/>
          </a:bodyPr>
          <a:lstStyle/>
          <a:p>
            <a:pPr>
              <a:lnSpc>
                <a:spcPct val="80000"/>
              </a:lnSpc>
              <a:spcBef>
                <a:spcPct val="50000"/>
              </a:spcBef>
              <a:tabLst>
                <a:tab pos="352425" algn="l"/>
              </a:tabLst>
            </a:pPr>
            <a:r>
              <a:rPr lang="ru-RU" altLang="ru-RU" dirty="0">
                <a:solidFill>
                  <a:srgbClr val="000000"/>
                </a:solidFill>
              </a:rPr>
              <a:t>Трансформные разломы со структурно-кинематической точки зрения имеют ряд особенностей, резко отличающих их от сдвигов Андерсона. </a:t>
            </a:r>
          </a:p>
          <a:p>
            <a:pPr>
              <a:lnSpc>
                <a:spcPct val="80000"/>
              </a:lnSpc>
              <a:spcBef>
                <a:spcPct val="50000"/>
              </a:spcBef>
              <a:tabLst>
                <a:tab pos="352425" algn="l"/>
              </a:tabLst>
            </a:pPr>
            <a:r>
              <a:rPr lang="ru-RU" altLang="ru-RU" dirty="0">
                <a:solidFill>
                  <a:srgbClr val="000000"/>
                </a:solidFill>
              </a:rPr>
              <a:t>Главное отличие сдвигов </a:t>
            </a:r>
            <a:r>
              <a:rPr lang="ru-RU" altLang="ru-RU" dirty="0" err="1">
                <a:solidFill>
                  <a:srgbClr val="000000"/>
                </a:solidFill>
              </a:rPr>
              <a:t>Вилсона</a:t>
            </a:r>
            <a:r>
              <a:rPr lang="ru-RU" altLang="ru-RU" dirty="0">
                <a:solidFill>
                  <a:srgbClr val="000000"/>
                </a:solidFill>
              </a:rPr>
              <a:t> от </a:t>
            </a:r>
            <a:r>
              <a:rPr lang="ru-RU" altLang="ru-RU" dirty="0" err="1">
                <a:solidFill>
                  <a:srgbClr val="000000"/>
                </a:solidFill>
              </a:rPr>
              <a:t>андерсоновских</a:t>
            </a:r>
            <a:r>
              <a:rPr lang="ru-RU" altLang="ru-RU" dirty="0">
                <a:solidFill>
                  <a:srgbClr val="000000"/>
                </a:solidFill>
              </a:rPr>
              <a:t> заключается в том,                                     что они разделяют блоки, </a:t>
            </a:r>
            <a:r>
              <a:rPr lang="ru-RU" altLang="ru-RU" b="1" dirty="0">
                <a:solidFill>
                  <a:srgbClr val="000000"/>
                </a:solidFill>
                <a:latin typeface="Arial" charset="0"/>
              </a:rPr>
              <a:t>площадь</a:t>
            </a:r>
            <a:r>
              <a:rPr lang="ru-RU" altLang="ru-RU" dirty="0">
                <a:solidFill>
                  <a:srgbClr val="000000"/>
                </a:solidFill>
              </a:rPr>
              <a:t> которых </a:t>
            </a:r>
            <a:r>
              <a:rPr lang="ru-RU" altLang="ru-RU" b="1" dirty="0">
                <a:solidFill>
                  <a:srgbClr val="C00000"/>
                </a:solidFill>
              </a:rPr>
              <a:t>не постоянна</a:t>
            </a:r>
            <a:r>
              <a:rPr lang="ru-RU" altLang="ru-RU" dirty="0">
                <a:solidFill>
                  <a:srgbClr val="000000"/>
                </a:solidFill>
              </a:rPr>
              <a:t>, а изменяется – либо </a:t>
            </a:r>
            <a:r>
              <a:rPr lang="ru-RU" altLang="ru-RU" b="1" dirty="0">
                <a:solidFill>
                  <a:srgbClr val="C00000"/>
                </a:solidFill>
              </a:rPr>
              <a:t>увеличивается</a:t>
            </a:r>
            <a:r>
              <a:rPr lang="ru-RU" altLang="ru-RU" dirty="0">
                <a:solidFill>
                  <a:srgbClr val="000000"/>
                </a:solidFill>
              </a:rPr>
              <a:t> в </a:t>
            </a:r>
            <a:r>
              <a:rPr lang="ru-RU" altLang="ru-RU" dirty="0" err="1">
                <a:solidFill>
                  <a:srgbClr val="000000"/>
                </a:solidFill>
              </a:rPr>
              <a:t>кулисно</a:t>
            </a:r>
            <a:r>
              <a:rPr lang="ru-RU" altLang="ru-RU" dirty="0">
                <a:solidFill>
                  <a:srgbClr val="000000"/>
                </a:solidFill>
              </a:rPr>
              <a:t> расположенных узких </a:t>
            </a:r>
            <a:r>
              <a:rPr lang="ru-RU" altLang="ru-RU" b="1" dirty="0">
                <a:solidFill>
                  <a:srgbClr val="C00000"/>
                </a:solidFill>
              </a:rPr>
              <a:t>активных зонах разрастания</a:t>
            </a:r>
            <a:r>
              <a:rPr lang="ru-RU" altLang="ru-RU" dirty="0">
                <a:solidFill>
                  <a:srgbClr val="000000"/>
                </a:solidFill>
              </a:rPr>
              <a:t>, либо </a:t>
            </a:r>
            <a:r>
              <a:rPr lang="ru-RU" altLang="ru-RU" b="1" dirty="0">
                <a:solidFill>
                  <a:srgbClr val="C00000"/>
                </a:solidFill>
              </a:rPr>
              <a:t>уменьшается</a:t>
            </a:r>
            <a:r>
              <a:rPr lang="ru-RU" altLang="ru-RU" dirty="0">
                <a:solidFill>
                  <a:srgbClr val="000000"/>
                </a:solidFill>
              </a:rPr>
              <a:t> в ограниченных по простиранию узких </a:t>
            </a:r>
            <a:r>
              <a:rPr lang="ru-RU" altLang="ru-RU" b="1" dirty="0">
                <a:solidFill>
                  <a:srgbClr val="C00000"/>
                </a:solidFill>
              </a:rPr>
              <a:t>активных зонах поглощения</a:t>
            </a:r>
            <a:r>
              <a:rPr lang="ru-RU" altLang="ru-RU" dirty="0">
                <a:solidFill>
                  <a:srgbClr val="000000"/>
                </a:solidFill>
              </a:rPr>
              <a:t>. </a:t>
            </a:r>
          </a:p>
          <a:p>
            <a:pPr>
              <a:lnSpc>
                <a:spcPct val="80000"/>
              </a:lnSpc>
              <a:spcBef>
                <a:spcPct val="50000"/>
              </a:spcBef>
              <a:tabLst>
                <a:tab pos="352425" algn="l"/>
              </a:tabLst>
            </a:pPr>
            <a:r>
              <a:rPr lang="ru-RU" altLang="ru-RU" dirty="0">
                <a:solidFill>
                  <a:srgbClr val="000000"/>
                </a:solidFill>
              </a:rPr>
              <a:t>Трансформные разломы представляют собой согласующие элементы активных зон, они образуют системы параллельных сдвигов часто с противоположным направлением смещения, которые </a:t>
            </a:r>
            <a:r>
              <a:rPr lang="ru-RU" altLang="ru-RU" b="1" dirty="0">
                <a:solidFill>
                  <a:srgbClr val="C00000"/>
                </a:solidFill>
              </a:rPr>
              <a:t>заканчиваются</a:t>
            </a:r>
            <a:r>
              <a:rPr lang="ru-RU" altLang="ru-RU" dirty="0">
                <a:solidFill>
                  <a:srgbClr val="000000"/>
                </a:solidFill>
              </a:rPr>
              <a:t> в активных структурах растяжения или сжатия</a:t>
            </a:r>
            <a:r>
              <a:rPr lang="ru-RU" altLang="ru-RU" dirty="0">
                <a:solidFill>
                  <a:srgbClr val="000000"/>
                </a:solidFill>
                <a:latin typeface="Arial Black" pitchFamily="34" charset="0"/>
              </a:rPr>
              <a:t> </a:t>
            </a:r>
            <a:endParaRPr lang="ru-RU" altLang="ru-RU" dirty="0">
              <a:solidFill>
                <a:srgbClr val="000000"/>
              </a:solidFill>
            </a:endParaRPr>
          </a:p>
        </p:txBody>
      </p:sp>
      <p:pic>
        <p:nvPicPr>
          <p:cNvPr id="12292" name="Picture 8" descr="WL7076T_EA"/>
          <p:cNvPicPr>
            <a:picLocks noChangeAspect="1" noChangeArrowheads="1"/>
          </p:cNvPicPr>
          <p:nvPr/>
        </p:nvPicPr>
        <p:blipFill>
          <a:blip r:embed="rId3" cstate="print">
            <a:lum bright="-10000" contrast="24000"/>
            <a:extLst>
              <a:ext uri="{28A0092B-C50C-407E-A947-70E740481C1C}">
                <a14:useLocalDpi xmlns:a14="http://schemas.microsoft.com/office/drawing/2010/main" val="0"/>
              </a:ext>
            </a:extLst>
          </a:blip>
          <a:srcRect/>
          <a:stretch>
            <a:fillRect/>
          </a:stretch>
        </p:blipFill>
        <p:spPr bwMode="auto">
          <a:xfrm>
            <a:off x="5135563" y="728663"/>
            <a:ext cx="3883025" cy="5926137"/>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023112" y="0"/>
            <a:ext cx="5086346" cy="2428357"/>
          </a:xfrm>
          <a:prstGeom prst="rect">
            <a:avLst/>
          </a:prstGeom>
          <a:noFill/>
          <a:ln w="19050" algn="ctr">
            <a:noFill/>
            <a:miter lim="800000"/>
            <a:headEnd/>
            <a:tailEnd/>
          </a:ln>
          <a:effectLst/>
        </p:spPr>
        <p:txBody>
          <a:bodyPr wrap="square">
            <a:spAutoFit/>
          </a:bodyPr>
          <a:lstStyle/>
          <a:p>
            <a:pPr>
              <a:lnSpc>
                <a:spcPct val="90000"/>
              </a:lnSpc>
              <a:spcBef>
                <a:spcPct val="50000"/>
              </a:spcBef>
              <a:tabLst>
                <a:tab pos="352425" algn="l"/>
              </a:tabLst>
            </a:pPr>
            <a:r>
              <a:rPr lang="ru-RU" altLang="ru-RU" dirty="0">
                <a:solidFill>
                  <a:srgbClr val="000000"/>
                </a:solidFill>
              </a:rPr>
              <a:t>Выделяют три основных типа </a:t>
            </a:r>
            <a:r>
              <a:rPr lang="ru-RU" altLang="ru-RU" dirty="0" err="1">
                <a:solidFill>
                  <a:srgbClr val="000000"/>
                </a:solidFill>
              </a:rPr>
              <a:t>вилсоновских</a:t>
            </a:r>
            <a:r>
              <a:rPr lang="ru-RU" altLang="ru-RU" dirty="0">
                <a:solidFill>
                  <a:srgbClr val="000000"/>
                </a:solidFill>
              </a:rPr>
              <a:t> сдвигов, различающихся по структурно-кинематическим особенностям (по </a:t>
            </a:r>
            <a:r>
              <a:rPr lang="ru-RU" altLang="ru-RU" dirty="0" err="1">
                <a:solidFill>
                  <a:srgbClr val="000000"/>
                </a:solidFill>
              </a:rPr>
              <a:t>Вилсону</a:t>
            </a:r>
            <a:r>
              <a:rPr lang="ru-RU" altLang="ru-RU" dirty="0">
                <a:solidFill>
                  <a:srgbClr val="000000"/>
                </a:solidFill>
              </a:rPr>
              <a:t>):</a:t>
            </a:r>
          </a:p>
          <a:p>
            <a:pPr>
              <a:lnSpc>
                <a:spcPct val="90000"/>
              </a:lnSpc>
              <a:spcBef>
                <a:spcPct val="50000"/>
              </a:spcBef>
              <a:tabLst>
                <a:tab pos="352425" algn="l"/>
              </a:tabLst>
            </a:pPr>
            <a:r>
              <a:rPr lang="ru-RU" altLang="ru-RU" dirty="0">
                <a:solidFill>
                  <a:srgbClr val="000000"/>
                </a:solidFill>
              </a:rPr>
              <a:t>1) Сдвиги типа </a:t>
            </a:r>
            <a:r>
              <a:rPr lang="ru-RU" altLang="ru-RU" b="1" dirty="0">
                <a:solidFill>
                  <a:srgbClr val="000000"/>
                </a:solidFill>
                <a:latin typeface="Arial" charset="0"/>
              </a:rPr>
              <a:t>хребет</a:t>
            </a:r>
            <a:r>
              <a:rPr lang="ru-RU" altLang="ru-RU" dirty="0">
                <a:solidFill>
                  <a:srgbClr val="000000"/>
                </a:solidFill>
                <a:latin typeface="Arial Black" pitchFamily="34" charset="0"/>
              </a:rPr>
              <a:t> </a:t>
            </a:r>
            <a:r>
              <a:rPr lang="ru-RU" altLang="ru-RU" b="1" dirty="0">
                <a:solidFill>
                  <a:srgbClr val="000000"/>
                </a:solidFill>
                <a:latin typeface="Arial" charset="0"/>
              </a:rPr>
              <a:t>–</a:t>
            </a:r>
            <a:r>
              <a:rPr lang="ru-RU" altLang="ru-RU" dirty="0">
                <a:solidFill>
                  <a:srgbClr val="000000"/>
                </a:solidFill>
                <a:latin typeface="Arial Black" pitchFamily="34" charset="0"/>
              </a:rPr>
              <a:t> </a:t>
            </a:r>
            <a:r>
              <a:rPr lang="ru-RU" altLang="ru-RU" b="1" dirty="0" err="1">
                <a:solidFill>
                  <a:srgbClr val="000000"/>
                </a:solidFill>
                <a:latin typeface="Arial" charset="0"/>
              </a:rPr>
              <a:t>хребет</a:t>
            </a:r>
            <a:r>
              <a:rPr lang="ru-RU" altLang="ru-RU" dirty="0">
                <a:solidFill>
                  <a:srgbClr val="000000"/>
                </a:solidFill>
              </a:rPr>
              <a:t> </a:t>
            </a:r>
            <a:r>
              <a:rPr lang="en-US" altLang="ru-RU" dirty="0">
                <a:solidFill>
                  <a:srgbClr val="000000"/>
                </a:solidFill>
              </a:rPr>
              <a:t>(R-R);</a:t>
            </a:r>
          </a:p>
          <a:p>
            <a:pPr>
              <a:lnSpc>
                <a:spcPct val="90000"/>
              </a:lnSpc>
              <a:spcBef>
                <a:spcPct val="50000"/>
              </a:spcBef>
              <a:tabLst>
                <a:tab pos="352425" algn="l"/>
              </a:tabLst>
            </a:pPr>
            <a:r>
              <a:rPr lang="ru-RU" altLang="ru-RU" dirty="0">
                <a:solidFill>
                  <a:srgbClr val="000000"/>
                </a:solidFill>
              </a:rPr>
              <a:t>2)</a:t>
            </a:r>
            <a:r>
              <a:rPr lang="en-US" altLang="ru-RU" dirty="0">
                <a:solidFill>
                  <a:srgbClr val="000000"/>
                </a:solidFill>
              </a:rPr>
              <a:t> </a:t>
            </a:r>
            <a:r>
              <a:rPr lang="ru-RU" altLang="ru-RU" dirty="0">
                <a:solidFill>
                  <a:srgbClr val="000000"/>
                </a:solidFill>
              </a:rPr>
              <a:t>Сдвиги типа </a:t>
            </a:r>
            <a:r>
              <a:rPr lang="ru-RU" altLang="ru-RU" b="1" dirty="0">
                <a:solidFill>
                  <a:srgbClr val="000000"/>
                </a:solidFill>
                <a:latin typeface="Arial" charset="0"/>
              </a:rPr>
              <a:t>хребет</a:t>
            </a:r>
            <a:r>
              <a:rPr lang="ru-RU" altLang="ru-RU" dirty="0">
                <a:solidFill>
                  <a:srgbClr val="000000"/>
                </a:solidFill>
                <a:latin typeface="Arial Black" pitchFamily="34" charset="0"/>
              </a:rPr>
              <a:t> </a:t>
            </a:r>
            <a:r>
              <a:rPr lang="ru-RU" altLang="ru-RU" b="1" dirty="0">
                <a:solidFill>
                  <a:srgbClr val="000000"/>
                </a:solidFill>
                <a:latin typeface="Arial" charset="0"/>
              </a:rPr>
              <a:t>– дуга</a:t>
            </a:r>
            <a:r>
              <a:rPr lang="en-US" altLang="ru-RU" dirty="0">
                <a:solidFill>
                  <a:srgbClr val="000000"/>
                </a:solidFill>
              </a:rPr>
              <a:t> (R-A</a:t>
            </a:r>
            <a:r>
              <a:rPr lang="en-US" altLang="ru-RU" dirty="0" smtClean="0">
                <a:solidFill>
                  <a:srgbClr val="000000"/>
                </a:solidFill>
              </a:rPr>
              <a:t>)</a:t>
            </a:r>
            <a:r>
              <a:rPr lang="ru-RU" altLang="ru-RU" dirty="0" smtClean="0">
                <a:solidFill>
                  <a:srgbClr val="000000"/>
                </a:solidFill>
              </a:rPr>
              <a:t>;</a:t>
            </a:r>
            <a:endParaRPr lang="ru-RU" altLang="ru-RU" dirty="0">
              <a:solidFill>
                <a:srgbClr val="000000"/>
              </a:solidFill>
            </a:endParaRPr>
          </a:p>
          <a:p>
            <a:pPr>
              <a:lnSpc>
                <a:spcPct val="90000"/>
              </a:lnSpc>
              <a:spcBef>
                <a:spcPct val="50000"/>
              </a:spcBef>
              <a:tabLst>
                <a:tab pos="352425" algn="l"/>
              </a:tabLst>
            </a:pPr>
            <a:r>
              <a:rPr lang="ru-RU" altLang="ru-RU" dirty="0">
                <a:solidFill>
                  <a:srgbClr val="000000"/>
                </a:solidFill>
              </a:rPr>
              <a:t>3) Сдвиги типа </a:t>
            </a:r>
            <a:r>
              <a:rPr lang="ru-RU" altLang="ru-RU" b="1" dirty="0">
                <a:solidFill>
                  <a:srgbClr val="000000"/>
                </a:solidFill>
                <a:latin typeface="Arial" charset="0"/>
              </a:rPr>
              <a:t>дуга</a:t>
            </a:r>
            <a:r>
              <a:rPr lang="ru-RU" altLang="ru-RU" dirty="0">
                <a:solidFill>
                  <a:srgbClr val="000000"/>
                </a:solidFill>
                <a:latin typeface="Arial Black" pitchFamily="34" charset="0"/>
              </a:rPr>
              <a:t> </a:t>
            </a:r>
            <a:r>
              <a:rPr lang="ru-RU" altLang="ru-RU" b="1" dirty="0">
                <a:solidFill>
                  <a:srgbClr val="000000"/>
                </a:solidFill>
                <a:latin typeface="Arial" charset="0"/>
              </a:rPr>
              <a:t>– дуга</a:t>
            </a:r>
            <a:r>
              <a:rPr lang="en-US" altLang="ru-RU" dirty="0">
                <a:solidFill>
                  <a:srgbClr val="000000"/>
                </a:solidFill>
              </a:rPr>
              <a:t> (</a:t>
            </a:r>
            <a:r>
              <a:rPr lang="ru-RU" altLang="ru-RU" dirty="0">
                <a:solidFill>
                  <a:srgbClr val="000000"/>
                </a:solidFill>
              </a:rPr>
              <a:t>А</a:t>
            </a:r>
            <a:r>
              <a:rPr lang="en-US" altLang="ru-RU" dirty="0">
                <a:solidFill>
                  <a:srgbClr val="000000"/>
                </a:solidFill>
              </a:rPr>
              <a:t>-</a:t>
            </a:r>
            <a:r>
              <a:rPr lang="ru-RU" altLang="ru-RU" dirty="0">
                <a:solidFill>
                  <a:srgbClr val="000000"/>
                </a:solidFill>
              </a:rPr>
              <a:t>А</a:t>
            </a:r>
            <a:r>
              <a:rPr lang="en-US" altLang="ru-RU" dirty="0">
                <a:solidFill>
                  <a:srgbClr val="000000"/>
                </a:solidFill>
              </a:rPr>
              <a:t>)</a:t>
            </a:r>
            <a:r>
              <a:rPr lang="ru-RU" altLang="ru-RU" dirty="0" smtClean="0">
                <a:solidFill>
                  <a:srgbClr val="000000"/>
                </a:solidFill>
              </a:rPr>
              <a:t>. </a:t>
            </a:r>
            <a:endParaRPr lang="ru-RU" altLang="ru-RU" dirty="0">
              <a:solidFill>
                <a:srgbClr val="000000"/>
              </a:solidFill>
            </a:endParaRPr>
          </a:p>
        </p:txBody>
      </p:sp>
      <p:sp>
        <p:nvSpPr>
          <p:cNvPr id="13315" name="Text Box 5"/>
          <p:cNvSpPr txBox="1">
            <a:spLocks noChangeArrowheads="1"/>
          </p:cNvSpPr>
          <p:nvPr/>
        </p:nvSpPr>
        <p:spPr bwMode="auto">
          <a:xfrm>
            <a:off x="0" y="2804058"/>
            <a:ext cx="9144000" cy="3613150"/>
          </a:xfrm>
          <a:prstGeom prst="rect">
            <a:avLst/>
          </a:prstGeom>
          <a:noFill/>
          <a:ln w="19050" algn="ctr">
            <a:noFill/>
            <a:miter lim="800000"/>
            <a:headEnd/>
            <a:tailEnd/>
          </a:ln>
          <a:effectLst/>
        </p:spPr>
        <p:txBody>
          <a:bodyPr>
            <a:spAutoFit/>
          </a:bodyPr>
          <a:lstStyle/>
          <a:p>
            <a:pPr>
              <a:lnSpc>
                <a:spcPct val="90000"/>
              </a:lnSpc>
              <a:spcBef>
                <a:spcPct val="50000"/>
              </a:spcBef>
              <a:tabLst>
                <a:tab pos="352425" algn="l"/>
              </a:tabLst>
            </a:pPr>
            <a:r>
              <a:rPr lang="ru-RU" altLang="ru-RU" dirty="0">
                <a:solidFill>
                  <a:srgbClr val="000000"/>
                </a:solidFill>
              </a:rPr>
              <a:t>Названия типам трансформных разломов </a:t>
            </a:r>
          </a:p>
          <a:p>
            <a:pPr>
              <a:lnSpc>
                <a:spcPct val="90000"/>
              </a:lnSpc>
              <a:tabLst>
                <a:tab pos="352425" algn="l"/>
              </a:tabLst>
            </a:pPr>
            <a:r>
              <a:rPr lang="ru-RU" altLang="ru-RU" dirty="0">
                <a:solidFill>
                  <a:srgbClr val="000000"/>
                </a:solidFill>
              </a:rPr>
              <a:t>дано по наиболее типичным структурам, которые они представляют:</a:t>
            </a:r>
          </a:p>
          <a:p>
            <a:pPr>
              <a:lnSpc>
                <a:spcPct val="90000"/>
              </a:lnSpc>
              <a:spcBef>
                <a:spcPct val="50000"/>
              </a:spcBef>
              <a:tabLst>
                <a:tab pos="352425" algn="l"/>
              </a:tabLst>
            </a:pPr>
            <a:r>
              <a:rPr lang="ru-RU" altLang="ru-RU" dirty="0">
                <a:solidFill>
                  <a:srgbClr val="000000"/>
                </a:solidFill>
              </a:rPr>
              <a:t>Трансформы типа </a:t>
            </a:r>
            <a:r>
              <a:rPr lang="ru-RU" altLang="ru-RU" b="1" dirty="0">
                <a:solidFill>
                  <a:srgbClr val="000000"/>
                </a:solidFill>
                <a:latin typeface="Arial" charset="0"/>
              </a:rPr>
              <a:t>хребет – хребет</a:t>
            </a:r>
            <a:r>
              <a:rPr lang="ru-RU" altLang="ru-RU" dirty="0">
                <a:solidFill>
                  <a:srgbClr val="000000"/>
                </a:solidFill>
              </a:rPr>
              <a:t> (по </a:t>
            </a:r>
            <a:r>
              <a:rPr lang="ru-RU" altLang="ru-RU" dirty="0" err="1">
                <a:solidFill>
                  <a:srgbClr val="000000"/>
                </a:solidFill>
              </a:rPr>
              <a:t>Арк.В</a:t>
            </a:r>
            <a:r>
              <a:rPr lang="ru-RU" altLang="ru-RU" dirty="0">
                <a:solidFill>
                  <a:srgbClr val="000000"/>
                </a:solidFill>
              </a:rPr>
              <a:t>. Тевелеву – </a:t>
            </a:r>
            <a:r>
              <a:rPr lang="ru-RU" altLang="ru-RU" b="1" dirty="0">
                <a:solidFill>
                  <a:srgbClr val="000000"/>
                </a:solidFill>
                <a:latin typeface="Arial" charset="0"/>
              </a:rPr>
              <a:t>Е-трансформы</a:t>
            </a:r>
            <a:r>
              <a:rPr lang="en-US" altLang="ru-RU" b="1" dirty="0">
                <a:solidFill>
                  <a:srgbClr val="000000"/>
                </a:solidFill>
                <a:latin typeface="Arial" charset="0"/>
              </a:rPr>
              <a:t> </a:t>
            </a:r>
            <a:r>
              <a:rPr lang="ru-RU" altLang="ru-RU" dirty="0">
                <a:solidFill>
                  <a:srgbClr val="000000"/>
                </a:solidFill>
              </a:rPr>
              <a:t>– от </a:t>
            </a:r>
            <a:r>
              <a:rPr lang="en-US" altLang="ru-RU" b="1" i="1" dirty="0">
                <a:solidFill>
                  <a:srgbClr val="000000"/>
                </a:solidFill>
              </a:rPr>
              <a:t>e</a:t>
            </a:r>
            <a:r>
              <a:rPr lang="en-US" altLang="ru-RU" i="1" dirty="0">
                <a:solidFill>
                  <a:srgbClr val="000000"/>
                </a:solidFill>
              </a:rPr>
              <a:t>xtension</a:t>
            </a:r>
            <a:r>
              <a:rPr lang="ru-RU" altLang="ru-RU" dirty="0">
                <a:solidFill>
                  <a:srgbClr val="000000"/>
                </a:solidFill>
              </a:rPr>
              <a:t> – </a:t>
            </a:r>
            <a:r>
              <a:rPr lang="ru-RU" altLang="ru-RU" i="1" dirty="0">
                <a:solidFill>
                  <a:srgbClr val="000000"/>
                </a:solidFill>
              </a:rPr>
              <a:t>растяжение</a:t>
            </a:r>
            <a:r>
              <a:rPr lang="ru-RU" altLang="ru-RU" dirty="0">
                <a:solidFill>
                  <a:srgbClr val="000000"/>
                </a:solidFill>
              </a:rPr>
              <a:t>) соединяют соседние отрезки срединно-океанических хребтов, т.е. зон разрастания (</a:t>
            </a:r>
            <a:r>
              <a:rPr lang="ru-RU" altLang="ru-RU" b="1" dirty="0">
                <a:solidFill>
                  <a:srgbClr val="000000"/>
                </a:solidFill>
              </a:rPr>
              <a:t>зон </a:t>
            </a:r>
            <a:r>
              <a:rPr lang="ru-RU" altLang="ru-RU" b="1" dirty="0" err="1">
                <a:solidFill>
                  <a:srgbClr val="000000"/>
                </a:solidFill>
              </a:rPr>
              <a:t>спрединга</a:t>
            </a:r>
            <a:r>
              <a:rPr lang="ru-RU" altLang="ru-RU" dirty="0">
                <a:solidFill>
                  <a:srgbClr val="000000"/>
                </a:solidFill>
              </a:rPr>
              <a:t>). </a:t>
            </a:r>
          </a:p>
          <a:p>
            <a:pPr>
              <a:lnSpc>
                <a:spcPct val="90000"/>
              </a:lnSpc>
              <a:spcBef>
                <a:spcPct val="50000"/>
              </a:spcBef>
              <a:tabLst>
                <a:tab pos="352425" algn="l"/>
              </a:tabLst>
            </a:pPr>
            <a:r>
              <a:rPr lang="ru-RU" altLang="ru-RU" dirty="0">
                <a:solidFill>
                  <a:srgbClr val="000000"/>
                </a:solidFill>
              </a:rPr>
              <a:t>Трансформы типа </a:t>
            </a:r>
            <a:r>
              <a:rPr lang="ru-RU" altLang="ru-RU" b="1" dirty="0">
                <a:solidFill>
                  <a:srgbClr val="000000"/>
                </a:solidFill>
                <a:latin typeface="Arial" charset="0"/>
              </a:rPr>
              <a:t>хребет – дуга</a:t>
            </a:r>
            <a:r>
              <a:rPr lang="ru-RU" altLang="ru-RU" dirty="0">
                <a:solidFill>
                  <a:srgbClr val="000000"/>
                </a:solidFill>
              </a:rPr>
              <a:t> (</a:t>
            </a:r>
            <a:r>
              <a:rPr lang="ru-RU" altLang="ru-RU" b="1" dirty="0">
                <a:solidFill>
                  <a:srgbClr val="000000"/>
                </a:solidFill>
                <a:latin typeface="Arial" charset="0"/>
              </a:rPr>
              <a:t>М-трансформы </a:t>
            </a:r>
            <a:r>
              <a:rPr lang="ru-RU" altLang="ru-RU" dirty="0">
                <a:solidFill>
                  <a:srgbClr val="000000"/>
                </a:solidFill>
              </a:rPr>
              <a:t>– от </a:t>
            </a:r>
            <a:r>
              <a:rPr lang="en-US" altLang="ru-RU" b="1" i="1" dirty="0">
                <a:solidFill>
                  <a:srgbClr val="000000"/>
                </a:solidFill>
              </a:rPr>
              <a:t>m</a:t>
            </a:r>
            <a:r>
              <a:rPr lang="en-US" altLang="ru-RU" i="1" dirty="0">
                <a:solidFill>
                  <a:srgbClr val="000000"/>
                </a:solidFill>
              </a:rPr>
              <a:t>ix</a:t>
            </a:r>
            <a:r>
              <a:rPr lang="ru-RU" altLang="ru-RU" dirty="0">
                <a:solidFill>
                  <a:srgbClr val="000000"/>
                </a:solidFill>
              </a:rPr>
              <a:t> – </a:t>
            </a:r>
            <a:r>
              <a:rPr lang="ru-RU" altLang="ru-RU" i="1" dirty="0">
                <a:solidFill>
                  <a:srgbClr val="000000"/>
                </a:solidFill>
              </a:rPr>
              <a:t>смесь</a:t>
            </a:r>
            <a:r>
              <a:rPr lang="ru-RU" altLang="ru-RU" dirty="0">
                <a:solidFill>
                  <a:srgbClr val="000000"/>
                </a:solidFill>
              </a:rPr>
              <a:t>) соединяют срединно-океанические хребты, т.е. зоны разрастания (</a:t>
            </a:r>
            <a:r>
              <a:rPr lang="ru-RU" altLang="ru-RU" b="1" dirty="0">
                <a:solidFill>
                  <a:srgbClr val="000000"/>
                </a:solidFill>
              </a:rPr>
              <a:t>зоны </a:t>
            </a:r>
            <a:r>
              <a:rPr lang="ru-RU" altLang="ru-RU" b="1" dirty="0" err="1">
                <a:solidFill>
                  <a:srgbClr val="000000"/>
                </a:solidFill>
              </a:rPr>
              <a:t>спрединга</a:t>
            </a:r>
            <a:r>
              <a:rPr lang="ru-RU" altLang="ru-RU" dirty="0">
                <a:solidFill>
                  <a:srgbClr val="000000"/>
                </a:solidFill>
              </a:rPr>
              <a:t>) и островные дуги, т.е. зоны поглощения (</a:t>
            </a:r>
            <a:r>
              <a:rPr lang="ru-RU" altLang="ru-RU" b="1" dirty="0">
                <a:solidFill>
                  <a:srgbClr val="000000"/>
                </a:solidFill>
              </a:rPr>
              <a:t>зоны </a:t>
            </a:r>
            <a:r>
              <a:rPr lang="ru-RU" altLang="ru-RU" b="1" dirty="0" err="1">
                <a:solidFill>
                  <a:srgbClr val="000000"/>
                </a:solidFill>
              </a:rPr>
              <a:t>субдукции</a:t>
            </a:r>
            <a:r>
              <a:rPr lang="ru-RU" altLang="ru-RU" dirty="0">
                <a:solidFill>
                  <a:srgbClr val="000000"/>
                </a:solidFill>
              </a:rPr>
              <a:t>). </a:t>
            </a:r>
          </a:p>
          <a:p>
            <a:pPr>
              <a:lnSpc>
                <a:spcPct val="90000"/>
              </a:lnSpc>
              <a:spcBef>
                <a:spcPct val="50000"/>
              </a:spcBef>
              <a:tabLst>
                <a:tab pos="352425" algn="l"/>
              </a:tabLst>
            </a:pPr>
            <a:r>
              <a:rPr lang="ru-RU" altLang="ru-RU" dirty="0">
                <a:solidFill>
                  <a:srgbClr val="000000"/>
                </a:solidFill>
              </a:rPr>
              <a:t>Трансформы типа </a:t>
            </a:r>
            <a:r>
              <a:rPr lang="ru-RU" altLang="ru-RU" b="1" dirty="0">
                <a:solidFill>
                  <a:srgbClr val="000000"/>
                </a:solidFill>
                <a:latin typeface="Arial" charset="0"/>
              </a:rPr>
              <a:t>дуга – дуга</a:t>
            </a:r>
            <a:r>
              <a:rPr lang="ru-RU" altLang="ru-RU" dirty="0">
                <a:solidFill>
                  <a:srgbClr val="000000"/>
                </a:solidFill>
                <a:latin typeface="Arial Black" pitchFamily="34" charset="0"/>
              </a:rPr>
              <a:t> </a:t>
            </a:r>
            <a:r>
              <a:rPr lang="ru-RU" altLang="ru-RU" dirty="0">
                <a:solidFill>
                  <a:srgbClr val="000000"/>
                </a:solidFill>
              </a:rPr>
              <a:t>(</a:t>
            </a:r>
            <a:r>
              <a:rPr lang="ru-RU" altLang="ru-RU" b="1" dirty="0">
                <a:solidFill>
                  <a:srgbClr val="000000"/>
                </a:solidFill>
                <a:latin typeface="Arial" charset="0"/>
              </a:rPr>
              <a:t>С-трансформы </a:t>
            </a:r>
            <a:r>
              <a:rPr lang="ru-RU" altLang="ru-RU" dirty="0">
                <a:solidFill>
                  <a:srgbClr val="000000"/>
                </a:solidFill>
              </a:rPr>
              <a:t>– от </a:t>
            </a:r>
            <a:r>
              <a:rPr lang="en-US" altLang="ru-RU" b="1" i="1" dirty="0">
                <a:solidFill>
                  <a:srgbClr val="000000"/>
                </a:solidFill>
              </a:rPr>
              <a:t>c</a:t>
            </a:r>
            <a:r>
              <a:rPr lang="en-US" altLang="ru-RU" i="1" dirty="0">
                <a:solidFill>
                  <a:srgbClr val="000000"/>
                </a:solidFill>
              </a:rPr>
              <a:t>ompression</a:t>
            </a:r>
            <a:r>
              <a:rPr lang="ru-RU" altLang="ru-RU" dirty="0">
                <a:solidFill>
                  <a:srgbClr val="000000"/>
                </a:solidFill>
              </a:rPr>
              <a:t> – </a:t>
            </a:r>
            <a:r>
              <a:rPr lang="ru-RU" altLang="ru-RU" i="1" dirty="0">
                <a:solidFill>
                  <a:srgbClr val="000000"/>
                </a:solidFill>
              </a:rPr>
              <a:t>сжатие</a:t>
            </a:r>
            <a:r>
              <a:rPr lang="ru-RU" altLang="ru-RU" dirty="0">
                <a:solidFill>
                  <a:srgbClr val="000000"/>
                </a:solidFill>
              </a:rPr>
              <a:t>) соединяют отрезки островных дуг, т.е. зон поглощения (</a:t>
            </a:r>
            <a:r>
              <a:rPr lang="ru-RU" altLang="ru-RU" b="1" dirty="0">
                <a:solidFill>
                  <a:srgbClr val="000000"/>
                </a:solidFill>
              </a:rPr>
              <a:t>зон </a:t>
            </a:r>
            <a:r>
              <a:rPr lang="ru-RU" altLang="ru-RU" b="1" dirty="0" err="1">
                <a:solidFill>
                  <a:srgbClr val="000000"/>
                </a:solidFill>
              </a:rPr>
              <a:t>субдукции</a:t>
            </a:r>
            <a:r>
              <a:rPr lang="ru-RU" altLang="ru-RU" dirty="0">
                <a:solidFill>
                  <a:srgbClr val="000000"/>
                </a:solidFill>
              </a:rPr>
              <a:t>).</a:t>
            </a:r>
          </a:p>
        </p:txBody>
      </p:sp>
      <p:pic>
        <p:nvPicPr>
          <p:cNvPr id="13316" name="Picture 6" descr="J"/>
          <p:cNvPicPr>
            <a:picLocks noChangeAspect="1" noChangeArrowheads="1"/>
          </p:cNvPicPr>
          <p:nvPr/>
        </p:nvPicPr>
        <p:blipFill>
          <a:blip r:embed="rId3" cstate="print">
            <a:lum bright="-2000" contrast="54000"/>
            <a:grayscl/>
            <a:extLst>
              <a:ext uri="{28A0092B-C50C-407E-A947-70E740481C1C}">
                <a14:useLocalDpi xmlns:a14="http://schemas.microsoft.com/office/drawing/2010/main" val="0"/>
              </a:ext>
            </a:extLst>
          </a:blip>
          <a:srcRect/>
          <a:stretch>
            <a:fillRect/>
          </a:stretch>
        </p:blipFill>
        <p:spPr bwMode="auto">
          <a:xfrm>
            <a:off x="7109460" y="47625"/>
            <a:ext cx="1986915" cy="2347928"/>
          </a:xfrm>
          <a:prstGeom prst="rect">
            <a:avLst/>
          </a:prstGeom>
          <a:noFill/>
          <a:ln w="12700">
            <a:solidFill>
              <a:srgbClr val="000000"/>
            </a:solidFill>
            <a:miter lim="800000"/>
            <a:headEnd/>
            <a:tailEnd/>
          </a:ln>
        </p:spPr>
      </p:pic>
      <p:sp>
        <p:nvSpPr>
          <p:cNvPr id="13317" name="Rectangle 7"/>
          <p:cNvSpPr>
            <a:spLocks noChangeArrowheads="1"/>
          </p:cNvSpPr>
          <p:nvPr/>
        </p:nvSpPr>
        <p:spPr bwMode="auto">
          <a:xfrm>
            <a:off x="7205661" y="2229901"/>
            <a:ext cx="1794511" cy="535531"/>
          </a:xfrm>
          <a:prstGeom prst="rect">
            <a:avLst/>
          </a:prstGeom>
          <a:solidFill>
            <a:srgbClr val="EAEAEA"/>
          </a:solidFill>
          <a:ln w="19050" algn="ctr">
            <a:solidFill>
              <a:srgbClr val="000000"/>
            </a:solidFill>
            <a:miter lim="800000"/>
            <a:headEnd/>
            <a:tailEnd/>
          </a:ln>
          <a:effectLst/>
        </p:spPr>
        <p:txBody>
          <a:bodyPr wrap="square">
            <a:spAutoFit/>
          </a:bodyPr>
          <a:lstStyle/>
          <a:p>
            <a:pPr algn="r">
              <a:lnSpc>
                <a:spcPct val="80000"/>
              </a:lnSpc>
            </a:pPr>
            <a:r>
              <a:rPr lang="ru-RU" altLang="ru-RU" sz="1800" b="1">
                <a:solidFill>
                  <a:srgbClr val="000000"/>
                </a:solidFill>
              </a:rPr>
              <a:t>Дж. Тузо Вилсон</a:t>
            </a:r>
          </a:p>
          <a:p>
            <a:pPr algn="r">
              <a:lnSpc>
                <a:spcPct val="80000"/>
              </a:lnSpc>
            </a:pPr>
            <a:r>
              <a:rPr lang="ru-RU" altLang="ru-RU" sz="1800" b="1">
                <a:solidFill>
                  <a:srgbClr val="000000"/>
                </a:solidFill>
              </a:rPr>
              <a:t>1908-1993</a:t>
            </a:r>
          </a:p>
        </p:txBody>
      </p:sp>
      <p:pic>
        <p:nvPicPr>
          <p:cNvPr id="6" name="Picture 5" descr="TransfKinem"/>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454" r="19546"/>
          <a:stretch/>
        </p:blipFill>
        <p:spPr>
          <a:xfrm>
            <a:off x="-11429" y="0"/>
            <a:ext cx="2034540" cy="2531533"/>
          </a:xfrm>
          <a:noFill/>
          <a:ln>
            <a:solidFill>
              <a:srgbClr val="000000"/>
            </a:solidFill>
          </a:ln>
        </p:spPr>
      </p:pic>
      <p:sp>
        <p:nvSpPr>
          <p:cNvPr id="2" name="TextBox 1"/>
          <p:cNvSpPr txBox="1"/>
          <p:nvPr/>
        </p:nvSpPr>
        <p:spPr>
          <a:xfrm>
            <a:off x="1681350" y="279517"/>
            <a:ext cx="341760" cy="430887"/>
          </a:xfrm>
          <a:prstGeom prst="rect">
            <a:avLst/>
          </a:prstGeom>
          <a:noFill/>
        </p:spPr>
        <p:txBody>
          <a:bodyPr wrap="none" rtlCol="0">
            <a:spAutoFit/>
          </a:bodyPr>
          <a:lstStyle/>
          <a:p>
            <a:r>
              <a:rPr lang="ru-RU" b="1" dirty="0" smtClean="0">
                <a:solidFill>
                  <a:srgbClr val="000000"/>
                </a:solidFill>
                <a:latin typeface="+mj-lt"/>
              </a:rPr>
              <a:t>1</a:t>
            </a:r>
            <a:endParaRPr lang="ru-RU" b="1" dirty="0">
              <a:solidFill>
                <a:srgbClr val="000000"/>
              </a:solidFill>
              <a:latin typeface="+mj-lt"/>
            </a:endParaRPr>
          </a:p>
        </p:txBody>
      </p:sp>
      <p:sp>
        <p:nvSpPr>
          <p:cNvPr id="8" name="TextBox 7"/>
          <p:cNvSpPr txBox="1"/>
          <p:nvPr/>
        </p:nvSpPr>
        <p:spPr>
          <a:xfrm>
            <a:off x="1681350" y="1166115"/>
            <a:ext cx="341760" cy="430887"/>
          </a:xfrm>
          <a:prstGeom prst="rect">
            <a:avLst/>
          </a:prstGeom>
          <a:noFill/>
        </p:spPr>
        <p:txBody>
          <a:bodyPr wrap="none" rtlCol="0">
            <a:spAutoFit/>
          </a:bodyPr>
          <a:lstStyle/>
          <a:p>
            <a:r>
              <a:rPr lang="ru-RU" b="1" dirty="0" smtClean="0">
                <a:solidFill>
                  <a:srgbClr val="000000"/>
                </a:solidFill>
                <a:latin typeface="+mj-lt"/>
              </a:rPr>
              <a:t>2</a:t>
            </a:r>
            <a:endParaRPr lang="ru-RU" b="1" dirty="0">
              <a:solidFill>
                <a:srgbClr val="000000"/>
              </a:solidFill>
              <a:latin typeface="+mj-lt"/>
            </a:endParaRPr>
          </a:p>
        </p:txBody>
      </p:sp>
      <p:sp>
        <p:nvSpPr>
          <p:cNvPr id="9" name="TextBox 8"/>
          <p:cNvSpPr txBox="1"/>
          <p:nvPr/>
        </p:nvSpPr>
        <p:spPr>
          <a:xfrm>
            <a:off x="1681350" y="2098433"/>
            <a:ext cx="341760" cy="430887"/>
          </a:xfrm>
          <a:prstGeom prst="rect">
            <a:avLst/>
          </a:prstGeom>
          <a:noFill/>
        </p:spPr>
        <p:txBody>
          <a:bodyPr wrap="none" rtlCol="0">
            <a:spAutoFit/>
          </a:bodyPr>
          <a:lstStyle/>
          <a:p>
            <a:r>
              <a:rPr lang="ru-RU" b="1" dirty="0" smtClean="0">
                <a:solidFill>
                  <a:srgbClr val="000000"/>
                </a:solidFill>
                <a:latin typeface="+mj-lt"/>
              </a:rPr>
              <a:t>3</a:t>
            </a:r>
            <a:endParaRPr lang="ru-RU" b="1" dirty="0">
              <a:solidFill>
                <a:srgbClr val="000000"/>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Трансформы Атлантика"/>
          <p:cNvPicPr>
            <a:picLocks noChangeAspect="1" noChangeArrowheads="1"/>
          </p:cNvPicPr>
          <p:nvPr/>
        </p:nvPicPr>
        <p:blipFill>
          <a:blip r:embed="rId3" cstate="print">
            <a:lum bright="44000" contrast="70000"/>
            <a:extLst>
              <a:ext uri="{28A0092B-C50C-407E-A947-70E740481C1C}">
                <a14:useLocalDpi xmlns:a14="http://schemas.microsoft.com/office/drawing/2010/main" val="0"/>
              </a:ext>
            </a:extLst>
          </a:blip>
          <a:srcRect/>
          <a:stretch>
            <a:fillRect/>
          </a:stretch>
        </p:blipFill>
        <p:spPr bwMode="auto">
          <a:xfrm>
            <a:off x="55563" y="2833688"/>
            <a:ext cx="5784850" cy="3979862"/>
          </a:xfrm>
          <a:prstGeom prst="rect">
            <a:avLst/>
          </a:prstGeom>
          <a:noFill/>
          <a:ln w="9525">
            <a:solidFill>
              <a:srgbClr val="000000"/>
            </a:solidFill>
            <a:miter lim="800000"/>
            <a:headEnd/>
            <a:tailEnd/>
          </a:ln>
        </p:spPr>
      </p:pic>
      <p:pic>
        <p:nvPicPr>
          <p:cNvPr id="14339" name="Picture 5" descr="AtlantOce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538" y="50800"/>
            <a:ext cx="5670550" cy="3300413"/>
          </a:xfrm>
          <a:prstGeom prst="rect">
            <a:avLst/>
          </a:prstGeom>
          <a:noFill/>
          <a:ln w="19050">
            <a:solidFill>
              <a:srgbClr val="000000"/>
            </a:solidFill>
            <a:miter lim="800000"/>
            <a:headEnd/>
            <a:tailEnd/>
          </a:ln>
        </p:spPr>
      </p:pic>
      <p:sp>
        <p:nvSpPr>
          <p:cNvPr id="14340" name="Text Box 6"/>
          <p:cNvSpPr txBox="1">
            <a:spLocks noChangeArrowheads="1"/>
          </p:cNvSpPr>
          <p:nvPr/>
        </p:nvSpPr>
        <p:spPr bwMode="auto">
          <a:xfrm>
            <a:off x="69850" y="1071563"/>
            <a:ext cx="3213100" cy="1165225"/>
          </a:xfrm>
          <a:prstGeom prst="rect">
            <a:avLst/>
          </a:prstGeom>
          <a:noFill/>
          <a:ln w="19050" algn="ctr">
            <a:noFill/>
            <a:miter lim="800000"/>
            <a:headEnd/>
            <a:tailEnd/>
          </a:ln>
          <a:effectLst/>
        </p:spPr>
        <p:txBody>
          <a:bodyPr>
            <a:spAutoFit/>
          </a:bodyPr>
          <a:lstStyle/>
          <a:p>
            <a:pPr algn="r">
              <a:lnSpc>
                <a:spcPct val="80000"/>
              </a:lnSpc>
            </a:pPr>
            <a:r>
              <a:rPr lang="ru-RU" altLang="ru-RU">
                <a:solidFill>
                  <a:srgbClr val="000000"/>
                </a:solidFill>
              </a:rPr>
              <a:t>Трансформные разломы типа хребет – хребет </a:t>
            </a:r>
          </a:p>
          <a:p>
            <a:pPr algn="r">
              <a:lnSpc>
                <a:spcPct val="80000"/>
              </a:lnSpc>
            </a:pPr>
            <a:r>
              <a:rPr lang="ru-RU" altLang="ru-RU">
                <a:solidFill>
                  <a:srgbClr val="000000"/>
                </a:solidFill>
              </a:rPr>
              <a:t>(</a:t>
            </a:r>
            <a:r>
              <a:rPr lang="ru-RU" altLang="ru-RU" b="1">
                <a:solidFill>
                  <a:srgbClr val="000000"/>
                </a:solidFill>
              </a:rPr>
              <a:t>Е</a:t>
            </a:r>
            <a:r>
              <a:rPr lang="ru-RU" altLang="ru-RU">
                <a:solidFill>
                  <a:srgbClr val="000000"/>
                </a:solidFill>
              </a:rPr>
              <a:t>-трансформы) Атлантического океана</a:t>
            </a:r>
          </a:p>
        </p:txBody>
      </p:sp>
      <p:sp>
        <p:nvSpPr>
          <p:cNvPr id="1103879" name="Rectangle 7"/>
          <p:cNvSpPr>
            <a:spLocks noGrp="1" noChangeArrowheads="1"/>
          </p:cNvSpPr>
          <p:nvPr>
            <p:ph type="title"/>
          </p:nvPr>
        </p:nvSpPr>
        <p:spPr>
          <a:xfrm>
            <a:off x="0" y="0"/>
            <a:ext cx="3962400" cy="719138"/>
          </a:xfrm>
        </p:spPr>
        <p:txBody>
          <a:bodyPr/>
          <a:lstStyle/>
          <a:p>
            <a:pPr algn="l" eaLnBrk="1" hangingPunct="1">
              <a:lnSpc>
                <a:spcPct val="90000"/>
              </a:lnSpc>
              <a:defRPr/>
            </a:pPr>
            <a:r>
              <a:rPr lang="ru-RU" altLang="ru-RU" sz="2400" b="1" i="1" u="sng" smtClean="0">
                <a:solidFill>
                  <a:srgbClr val="000000"/>
                </a:solidFill>
                <a:effectLst>
                  <a:outerShdw blurRad="38100" dist="38100" dir="2700000" algn="tl">
                    <a:srgbClr val="FFFFFF"/>
                  </a:outerShdw>
                </a:effectLst>
              </a:rPr>
              <a:t>Трансформы типа хребет – хребет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0" y="0"/>
            <a:ext cx="9144000" cy="669925"/>
          </a:xfrm>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Основные элементы трансформ </a:t>
            </a:r>
            <a:br>
              <a:rPr lang="ru-RU" altLang="ru-RU" sz="2400" b="1" i="1" u="sng" smtClean="0">
                <a:solidFill>
                  <a:srgbClr val="000000"/>
                </a:solidFill>
                <a:effectLst>
                  <a:outerShdw blurRad="38100" dist="38100" dir="2700000" algn="tl">
                    <a:srgbClr val="FFFFFF"/>
                  </a:outerShdw>
                </a:effectLst>
              </a:rPr>
            </a:br>
            <a:r>
              <a:rPr lang="ru-RU" altLang="ru-RU" sz="2400" b="1" i="1" u="sng" smtClean="0">
                <a:solidFill>
                  <a:srgbClr val="000000"/>
                </a:solidFill>
                <a:effectLst>
                  <a:outerShdw blurRad="38100" dist="38100" dir="2700000" algn="tl">
                    <a:srgbClr val="FFFFFF"/>
                  </a:outerShdw>
                </a:effectLst>
              </a:rPr>
              <a:t>типа хребет–хребет</a:t>
            </a:r>
          </a:p>
        </p:txBody>
      </p:sp>
      <p:pic>
        <p:nvPicPr>
          <p:cNvPr id="1536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01600" y="1314450"/>
            <a:ext cx="8947150" cy="5441950"/>
          </a:xfrm>
          <a:noFill/>
          <a:ln w="19050" cap="flat" algn="ctr">
            <a:solidFill>
              <a:srgbClr val="000000"/>
            </a:solidFill>
            <a:miter lim="800000"/>
            <a:headEnd/>
            <a:tailEnd/>
          </a:ln>
        </p:spPr>
      </p:pic>
      <p:sp>
        <p:nvSpPr>
          <p:cNvPr id="15364" name="Line 6"/>
          <p:cNvSpPr>
            <a:spLocks noChangeShapeType="1"/>
          </p:cNvSpPr>
          <p:nvPr/>
        </p:nvSpPr>
        <p:spPr bwMode="auto">
          <a:xfrm>
            <a:off x="3275013" y="3806825"/>
            <a:ext cx="2476500" cy="0"/>
          </a:xfrm>
          <a:prstGeom prst="line">
            <a:avLst/>
          </a:prstGeom>
          <a:noFill/>
          <a:ln w="57150">
            <a:solidFill>
              <a:srgbClr val="FF0000"/>
            </a:solidFill>
            <a:round/>
            <a:headEnd/>
            <a:tailEnd/>
          </a:ln>
          <a:effectLst/>
        </p:spPr>
        <p:txBody>
          <a:bodyPr/>
          <a:lstStyle/>
          <a:p>
            <a:endParaRPr lang="ru-RU"/>
          </a:p>
        </p:txBody>
      </p:sp>
      <p:sp>
        <p:nvSpPr>
          <p:cNvPr id="15365" name="Line 7"/>
          <p:cNvSpPr>
            <a:spLocks noChangeShapeType="1"/>
          </p:cNvSpPr>
          <p:nvPr/>
        </p:nvSpPr>
        <p:spPr bwMode="auto">
          <a:xfrm>
            <a:off x="1908175" y="3794125"/>
            <a:ext cx="1308100" cy="0"/>
          </a:xfrm>
          <a:prstGeom prst="line">
            <a:avLst/>
          </a:prstGeom>
          <a:noFill/>
          <a:ln w="57150">
            <a:solidFill>
              <a:srgbClr val="0000FF"/>
            </a:solidFill>
            <a:round/>
            <a:headEnd/>
            <a:tailEnd/>
          </a:ln>
          <a:effectLst/>
        </p:spPr>
        <p:txBody>
          <a:bodyPr/>
          <a:lstStyle/>
          <a:p>
            <a:endParaRPr lang="ru-RU"/>
          </a:p>
        </p:txBody>
      </p:sp>
      <p:sp>
        <p:nvSpPr>
          <p:cNvPr id="15366" name="Line 8"/>
          <p:cNvSpPr>
            <a:spLocks noChangeShapeType="1"/>
          </p:cNvSpPr>
          <p:nvPr/>
        </p:nvSpPr>
        <p:spPr bwMode="auto">
          <a:xfrm>
            <a:off x="5845175" y="3805238"/>
            <a:ext cx="1228725" cy="0"/>
          </a:xfrm>
          <a:prstGeom prst="line">
            <a:avLst/>
          </a:prstGeom>
          <a:noFill/>
          <a:ln w="57150">
            <a:solidFill>
              <a:srgbClr val="0000FF"/>
            </a:solidFill>
            <a:round/>
            <a:headEnd/>
            <a:tailEnd/>
          </a:ln>
          <a:effectLst/>
        </p:spPr>
        <p:txBody>
          <a:bodyPr/>
          <a:lstStyle/>
          <a:p>
            <a:endParaRPr lang="ru-RU"/>
          </a:p>
        </p:txBody>
      </p:sp>
      <p:sp>
        <p:nvSpPr>
          <p:cNvPr id="15367" name="AutoShape 10"/>
          <p:cNvSpPr>
            <a:spLocks noChangeArrowheads="1"/>
          </p:cNvSpPr>
          <p:nvPr/>
        </p:nvSpPr>
        <p:spPr bwMode="auto">
          <a:xfrm>
            <a:off x="3216275" y="2682875"/>
            <a:ext cx="2322513" cy="211138"/>
          </a:xfrm>
          <a:prstGeom prst="wedgeRectCallout">
            <a:avLst>
              <a:gd name="adj1" fmla="val -4954"/>
              <a:gd name="adj2" fmla="val 480829"/>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Активный сегмент</a:t>
            </a:r>
          </a:p>
        </p:txBody>
      </p:sp>
      <p:sp>
        <p:nvSpPr>
          <p:cNvPr id="15368" name="AutoShape 11"/>
          <p:cNvSpPr>
            <a:spLocks noChangeArrowheads="1"/>
          </p:cNvSpPr>
          <p:nvPr/>
        </p:nvSpPr>
        <p:spPr bwMode="auto">
          <a:xfrm>
            <a:off x="487363" y="2559050"/>
            <a:ext cx="2287587" cy="381000"/>
          </a:xfrm>
          <a:prstGeom prst="wedgeRectCallout">
            <a:avLst>
              <a:gd name="adj1" fmla="val 32653"/>
              <a:gd name="adj2" fmla="val 26875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dirty="0">
                <a:solidFill>
                  <a:srgbClr val="000000"/>
                </a:solidFill>
                <a:latin typeface="Arial" charset="0"/>
              </a:rPr>
              <a:t>Пассивный сегмент</a:t>
            </a:r>
          </a:p>
          <a:p>
            <a:pPr algn="ctr">
              <a:lnSpc>
                <a:spcPct val="80000"/>
              </a:lnSpc>
            </a:pPr>
            <a:r>
              <a:rPr lang="ru-RU" altLang="ru-RU" sz="1400" b="1" dirty="0">
                <a:solidFill>
                  <a:srgbClr val="000000"/>
                </a:solidFill>
                <a:latin typeface="Arial" charset="0"/>
              </a:rPr>
              <a:t>("хвост")</a:t>
            </a:r>
          </a:p>
        </p:txBody>
      </p:sp>
      <p:sp>
        <p:nvSpPr>
          <p:cNvPr id="15369" name="AutoShape 14"/>
          <p:cNvSpPr>
            <a:spLocks noChangeArrowheads="1"/>
          </p:cNvSpPr>
          <p:nvPr/>
        </p:nvSpPr>
        <p:spPr bwMode="auto">
          <a:xfrm>
            <a:off x="4818063" y="1200150"/>
            <a:ext cx="2130425" cy="211138"/>
          </a:xfrm>
          <a:prstGeom prst="wedgeRectCallout">
            <a:avLst>
              <a:gd name="adj1" fmla="val 57375"/>
              <a:gd name="adj2" fmla="val 531204"/>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разрастания</a:t>
            </a:r>
          </a:p>
        </p:txBody>
      </p:sp>
      <p:sp>
        <p:nvSpPr>
          <p:cNvPr id="15370" name="AutoShape 15"/>
          <p:cNvSpPr>
            <a:spLocks noChangeArrowheads="1"/>
          </p:cNvSpPr>
          <p:nvPr/>
        </p:nvSpPr>
        <p:spPr bwMode="auto">
          <a:xfrm>
            <a:off x="473075" y="4005263"/>
            <a:ext cx="2093913" cy="211137"/>
          </a:xfrm>
          <a:prstGeom prst="wedgeRectCallout">
            <a:avLst>
              <a:gd name="adj1" fmla="val 24222"/>
              <a:gd name="adj2" fmla="val 446241"/>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разрастания</a:t>
            </a:r>
          </a:p>
        </p:txBody>
      </p:sp>
      <p:sp>
        <p:nvSpPr>
          <p:cNvPr id="15371" name="AutoShape 18"/>
          <p:cNvSpPr>
            <a:spLocks noChangeArrowheads="1"/>
          </p:cNvSpPr>
          <p:nvPr/>
        </p:nvSpPr>
        <p:spPr bwMode="auto">
          <a:xfrm>
            <a:off x="5713413" y="2852738"/>
            <a:ext cx="2287587" cy="381000"/>
          </a:xfrm>
          <a:prstGeom prst="wedgeRectCallout">
            <a:avLst>
              <a:gd name="adj1" fmla="val -11417"/>
              <a:gd name="adj2" fmla="val 199583"/>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Пассивный сегмент</a:t>
            </a:r>
          </a:p>
          <a:p>
            <a:pPr algn="ctr">
              <a:lnSpc>
                <a:spcPct val="80000"/>
              </a:lnSpc>
            </a:pPr>
            <a:r>
              <a:rPr lang="ru-RU" altLang="ru-RU" sz="1400" b="1">
                <a:solidFill>
                  <a:srgbClr val="000000"/>
                </a:solidFill>
                <a:latin typeface="Arial" charset="0"/>
              </a:rPr>
              <a:t>("хвост")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0" y="0"/>
            <a:ext cx="9144000" cy="47625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dirty="0" smtClean="0">
                <a:solidFill>
                  <a:srgbClr val="000000"/>
                </a:solidFill>
                <a:effectLst>
                  <a:outerShdw blurRad="38100" dist="38100" dir="2700000" algn="tl">
                    <a:srgbClr val="FFFFFF"/>
                  </a:outerShdw>
                </a:effectLst>
              </a:rPr>
              <a:t>Свойства трансформ типа хребет–хребет</a:t>
            </a:r>
          </a:p>
        </p:txBody>
      </p:sp>
      <p:sp>
        <p:nvSpPr>
          <p:cNvPr id="16387" name="Text Box 3"/>
          <p:cNvSpPr txBox="1">
            <a:spLocks noChangeArrowheads="1"/>
          </p:cNvSpPr>
          <p:nvPr/>
        </p:nvSpPr>
        <p:spPr bwMode="auto">
          <a:xfrm>
            <a:off x="0" y="627063"/>
            <a:ext cx="9144000" cy="2103437"/>
          </a:xfrm>
          <a:prstGeom prst="rect">
            <a:avLst/>
          </a:prstGeom>
          <a:noFill/>
          <a:ln w="19050" algn="ctr">
            <a:noFill/>
            <a:miter lim="800000"/>
            <a:headEnd/>
            <a:tailEnd/>
          </a:ln>
          <a:effectLst/>
        </p:spPr>
        <p:txBody>
          <a:bodyPr>
            <a:spAutoFit/>
          </a:bodyPr>
          <a:lstStyle/>
          <a:p>
            <a:pPr>
              <a:lnSpc>
                <a:spcPct val="80000"/>
              </a:lnSpc>
              <a:spcBef>
                <a:spcPct val="20000"/>
              </a:spcBef>
              <a:tabLst>
                <a:tab pos="352425" algn="l"/>
              </a:tabLst>
            </a:pPr>
            <a:r>
              <a:rPr lang="ru-RU" altLang="ru-RU" dirty="0">
                <a:solidFill>
                  <a:srgbClr val="000000"/>
                </a:solidFill>
                <a:latin typeface="Arial Black" pitchFamily="34" charset="0"/>
              </a:rPr>
              <a:t>1</a:t>
            </a:r>
            <a:r>
              <a:rPr lang="ru-RU" altLang="ru-RU" dirty="0">
                <a:solidFill>
                  <a:srgbClr val="000000"/>
                </a:solidFill>
              </a:rPr>
              <a:t> – собственно сдвиговые движения присутствуют только в пределах </a:t>
            </a:r>
            <a:r>
              <a:rPr lang="ru-RU" altLang="ru-RU" dirty="0">
                <a:solidFill>
                  <a:srgbClr val="000000"/>
                </a:solidFill>
                <a:latin typeface="Arial Black" pitchFamily="34" charset="0"/>
              </a:rPr>
              <a:t>активного отрезка</a:t>
            </a:r>
            <a:r>
              <a:rPr lang="ru-RU" altLang="ru-RU" dirty="0">
                <a:solidFill>
                  <a:srgbClr val="000000"/>
                </a:solidFill>
              </a:rPr>
              <a:t> (сегмента) трансформного разлома;</a:t>
            </a:r>
          </a:p>
          <a:p>
            <a:pPr>
              <a:lnSpc>
                <a:spcPct val="80000"/>
              </a:lnSpc>
              <a:spcBef>
                <a:spcPct val="20000"/>
              </a:spcBef>
              <a:tabLst>
                <a:tab pos="352425" algn="l"/>
              </a:tabLst>
            </a:pPr>
            <a:r>
              <a:rPr lang="ru-RU" altLang="ru-RU" dirty="0">
                <a:solidFill>
                  <a:srgbClr val="000000"/>
                </a:solidFill>
                <a:latin typeface="Arial Black" pitchFamily="34" charset="0"/>
              </a:rPr>
              <a:t>2</a:t>
            </a:r>
            <a:r>
              <a:rPr lang="ru-RU" altLang="ru-RU" dirty="0">
                <a:solidFill>
                  <a:srgbClr val="000000"/>
                </a:solidFill>
              </a:rPr>
              <a:t> – активный отрезок трансформного разлома </a:t>
            </a:r>
            <a:r>
              <a:rPr lang="ru-RU" altLang="ru-RU" dirty="0" smtClean="0">
                <a:solidFill>
                  <a:srgbClr val="000000"/>
                </a:solidFill>
              </a:rPr>
              <a:t>соединяет зоны </a:t>
            </a:r>
            <a:r>
              <a:rPr lang="ru-RU" altLang="ru-RU" dirty="0">
                <a:solidFill>
                  <a:srgbClr val="000000"/>
                </a:solidFill>
              </a:rPr>
              <a:t>разрастания, которые </a:t>
            </a:r>
            <a:r>
              <a:rPr lang="ru-RU" altLang="ru-RU" dirty="0" smtClean="0">
                <a:solidFill>
                  <a:srgbClr val="000000"/>
                </a:solidFill>
              </a:rPr>
              <a:t>расположены так </a:t>
            </a:r>
            <a:r>
              <a:rPr lang="ru-RU" altLang="ru-RU" dirty="0" smtClean="0">
                <a:solidFill>
                  <a:srgbClr val="000000"/>
                </a:solidFill>
                <a:latin typeface="Arial Black" pitchFamily="34" charset="0"/>
              </a:rPr>
              <a:t>изначально</a:t>
            </a:r>
            <a:r>
              <a:rPr lang="ru-RU" altLang="ru-RU" dirty="0">
                <a:solidFill>
                  <a:srgbClr val="000000"/>
                </a:solidFill>
              </a:rPr>
              <a:t>, т.е. </a:t>
            </a:r>
            <a:r>
              <a:rPr lang="ru-RU" altLang="ru-RU" dirty="0" err="1">
                <a:solidFill>
                  <a:srgbClr val="000000"/>
                </a:solidFill>
              </a:rPr>
              <a:t>досдвиговая</a:t>
            </a:r>
            <a:r>
              <a:rPr lang="ru-RU" altLang="ru-RU" dirty="0">
                <a:solidFill>
                  <a:srgbClr val="000000"/>
                </a:solidFill>
              </a:rPr>
              <a:t> граница блоков является </a:t>
            </a:r>
            <a:r>
              <a:rPr lang="ru-RU" altLang="ru-RU" dirty="0">
                <a:solidFill>
                  <a:srgbClr val="000000"/>
                </a:solidFill>
                <a:latin typeface="Arial Black" pitchFamily="34" charset="0"/>
              </a:rPr>
              <a:t>первичной</a:t>
            </a:r>
            <a:r>
              <a:rPr lang="ru-RU" altLang="ru-RU" dirty="0">
                <a:solidFill>
                  <a:srgbClr val="000000"/>
                </a:solidFill>
              </a:rPr>
              <a:t>;</a:t>
            </a:r>
          </a:p>
          <a:p>
            <a:pPr>
              <a:lnSpc>
                <a:spcPct val="80000"/>
              </a:lnSpc>
              <a:spcBef>
                <a:spcPct val="20000"/>
              </a:spcBef>
              <a:tabLst>
                <a:tab pos="352425" algn="l"/>
              </a:tabLst>
            </a:pPr>
            <a:r>
              <a:rPr lang="ru-RU" altLang="ru-RU" dirty="0">
                <a:solidFill>
                  <a:srgbClr val="000000"/>
                </a:solidFill>
                <a:latin typeface="Arial Black" pitchFamily="34" charset="0"/>
              </a:rPr>
              <a:t>3</a:t>
            </a:r>
            <a:r>
              <a:rPr lang="ru-RU" altLang="ru-RU" dirty="0">
                <a:solidFill>
                  <a:srgbClr val="000000"/>
                </a:solidFill>
              </a:rPr>
              <a:t> – амплитуды смещения </a:t>
            </a:r>
            <a:r>
              <a:rPr lang="ru-RU" altLang="ru-RU" dirty="0" err="1">
                <a:solidFill>
                  <a:srgbClr val="000000"/>
                </a:solidFill>
              </a:rPr>
              <a:t>досдвиговых</a:t>
            </a:r>
            <a:r>
              <a:rPr lang="ru-RU" altLang="ru-RU" dirty="0">
                <a:solidFill>
                  <a:srgbClr val="000000"/>
                </a:solidFill>
              </a:rPr>
              <a:t> маркеров активного сегмента по всей длине сдвига </a:t>
            </a:r>
            <a:r>
              <a:rPr lang="ru-RU" altLang="ru-RU" dirty="0">
                <a:solidFill>
                  <a:srgbClr val="000000"/>
                </a:solidFill>
                <a:latin typeface="Arial Black" pitchFamily="34" charset="0"/>
              </a:rPr>
              <a:t>одинаковы</a:t>
            </a:r>
            <a:r>
              <a:rPr lang="ru-RU" altLang="ru-RU" dirty="0">
                <a:solidFill>
                  <a:srgbClr val="000000"/>
                </a:solidFill>
              </a:rPr>
              <a:t>;</a:t>
            </a:r>
          </a:p>
        </p:txBody>
      </p:sp>
      <p:pic>
        <p:nvPicPr>
          <p:cNvPr id="16388"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54350" y="3025775"/>
            <a:ext cx="6045200" cy="3667125"/>
          </a:xfrm>
          <a:noFill/>
          <a:ln w="19050" cap="flat" algn="ctr">
            <a:solidFill>
              <a:srgbClr val="000000"/>
            </a:solidFill>
            <a:miter lim="800000"/>
            <a:headEnd/>
            <a:tailEnd/>
          </a:ln>
        </p:spPr>
      </p:pic>
      <p:sp>
        <p:nvSpPr>
          <p:cNvPr id="16389" name="Line 6"/>
          <p:cNvSpPr>
            <a:spLocks noChangeShapeType="1"/>
          </p:cNvSpPr>
          <p:nvPr/>
        </p:nvSpPr>
        <p:spPr bwMode="auto">
          <a:xfrm>
            <a:off x="5199063" y="4705350"/>
            <a:ext cx="1673225" cy="0"/>
          </a:xfrm>
          <a:prstGeom prst="line">
            <a:avLst/>
          </a:prstGeom>
          <a:noFill/>
          <a:ln w="57150">
            <a:solidFill>
              <a:srgbClr val="FF0000"/>
            </a:solidFill>
            <a:round/>
            <a:headEnd/>
            <a:tailEnd/>
          </a:ln>
          <a:effectLst/>
        </p:spPr>
        <p:txBody>
          <a:bodyPr/>
          <a:lstStyle/>
          <a:p>
            <a:endParaRPr lang="ru-RU"/>
          </a:p>
        </p:txBody>
      </p:sp>
      <p:sp>
        <p:nvSpPr>
          <p:cNvPr id="16390" name="Line 7"/>
          <p:cNvSpPr>
            <a:spLocks noChangeShapeType="1"/>
          </p:cNvSpPr>
          <p:nvPr/>
        </p:nvSpPr>
        <p:spPr bwMode="auto">
          <a:xfrm>
            <a:off x="4275138" y="4697413"/>
            <a:ext cx="884237" cy="0"/>
          </a:xfrm>
          <a:prstGeom prst="line">
            <a:avLst/>
          </a:prstGeom>
          <a:noFill/>
          <a:ln w="57150">
            <a:solidFill>
              <a:srgbClr val="0000FF"/>
            </a:solidFill>
            <a:round/>
            <a:headEnd/>
            <a:tailEnd/>
          </a:ln>
          <a:effectLst/>
        </p:spPr>
        <p:txBody>
          <a:bodyPr/>
          <a:lstStyle/>
          <a:p>
            <a:endParaRPr lang="ru-RU"/>
          </a:p>
        </p:txBody>
      </p:sp>
      <p:sp>
        <p:nvSpPr>
          <p:cNvPr id="16391" name="Line 8"/>
          <p:cNvSpPr>
            <a:spLocks noChangeShapeType="1"/>
          </p:cNvSpPr>
          <p:nvPr/>
        </p:nvSpPr>
        <p:spPr bwMode="auto">
          <a:xfrm>
            <a:off x="6935788" y="4703763"/>
            <a:ext cx="828675" cy="0"/>
          </a:xfrm>
          <a:prstGeom prst="line">
            <a:avLst/>
          </a:prstGeom>
          <a:noFill/>
          <a:ln w="57150">
            <a:solidFill>
              <a:srgbClr val="0000FF"/>
            </a:solidFill>
            <a:round/>
            <a:headEnd/>
            <a:tailEnd/>
          </a:ln>
          <a:effectLst/>
        </p:spPr>
        <p:txBody>
          <a:bodyPr/>
          <a:lstStyle/>
          <a:p>
            <a:endParaRPr lang="ru-RU"/>
          </a:p>
        </p:txBody>
      </p:sp>
      <p:sp>
        <p:nvSpPr>
          <p:cNvPr id="16392" name="AutoShape 9"/>
          <p:cNvSpPr>
            <a:spLocks noChangeArrowheads="1"/>
          </p:cNvSpPr>
          <p:nvPr/>
        </p:nvSpPr>
        <p:spPr bwMode="auto">
          <a:xfrm>
            <a:off x="5065713" y="3965575"/>
            <a:ext cx="2035175" cy="211138"/>
          </a:xfrm>
          <a:prstGeom prst="wedgeRectCallout">
            <a:avLst>
              <a:gd name="adj1" fmla="val -15912"/>
              <a:gd name="adj2" fmla="val 30263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Активный сегмент</a:t>
            </a:r>
          </a:p>
        </p:txBody>
      </p:sp>
      <p:sp>
        <p:nvSpPr>
          <p:cNvPr id="16393" name="AutoShape 13"/>
          <p:cNvSpPr>
            <a:spLocks noChangeArrowheads="1"/>
          </p:cNvSpPr>
          <p:nvPr/>
        </p:nvSpPr>
        <p:spPr bwMode="auto">
          <a:xfrm>
            <a:off x="6035675" y="3136900"/>
            <a:ext cx="1795463" cy="211138"/>
          </a:xfrm>
          <a:prstGeom prst="wedgeRectCallout">
            <a:avLst>
              <a:gd name="adj1" fmla="val 38329"/>
              <a:gd name="adj2" fmla="val 358269"/>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разрастания</a:t>
            </a:r>
          </a:p>
        </p:txBody>
      </p:sp>
      <p:sp>
        <p:nvSpPr>
          <p:cNvPr id="16394" name="AutoShape 14"/>
          <p:cNvSpPr>
            <a:spLocks noChangeArrowheads="1"/>
          </p:cNvSpPr>
          <p:nvPr/>
        </p:nvSpPr>
        <p:spPr bwMode="auto">
          <a:xfrm>
            <a:off x="4759325" y="5461000"/>
            <a:ext cx="2352675" cy="211138"/>
          </a:xfrm>
          <a:prstGeom prst="wedgeRectCallout">
            <a:avLst>
              <a:gd name="adj1" fmla="val -38935"/>
              <a:gd name="adj2" fmla="val -32594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разрастания</a:t>
            </a:r>
          </a:p>
        </p:txBody>
      </p:sp>
      <p:sp>
        <p:nvSpPr>
          <p:cNvPr id="16395" name="Text Box 15"/>
          <p:cNvSpPr txBox="1">
            <a:spLocks noChangeArrowheads="1"/>
          </p:cNvSpPr>
          <p:nvPr/>
        </p:nvSpPr>
        <p:spPr bwMode="auto">
          <a:xfrm>
            <a:off x="0" y="2741613"/>
            <a:ext cx="3140075" cy="3713162"/>
          </a:xfrm>
          <a:prstGeom prst="rect">
            <a:avLst/>
          </a:prstGeom>
          <a:noFill/>
          <a:ln w="19050" algn="ctr">
            <a:noFill/>
            <a:miter lim="800000"/>
            <a:headEnd/>
            <a:tailEnd/>
          </a:ln>
          <a:effectLst/>
        </p:spPr>
        <p:txBody>
          <a:bodyPr>
            <a:spAutoFit/>
          </a:bodyPr>
          <a:lstStyle/>
          <a:p>
            <a:pPr>
              <a:lnSpc>
                <a:spcPct val="80000"/>
              </a:lnSpc>
              <a:spcBef>
                <a:spcPct val="20000"/>
              </a:spcBef>
              <a:tabLst>
                <a:tab pos="352425" algn="l"/>
              </a:tabLst>
            </a:pPr>
            <a:r>
              <a:rPr lang="ru-RU" altLang="ru-RU">
                <a:solidFill>
                  <a:srgbClr val="000000"/>
                </a:solidFill>
                <a:latin typeface="Arial Black" pitchFamily="34" charset="0"/>
              </a:rPr>
              <a:t>4</a:t>
            </a:r>
            <a:r>
              <a:rPr lang="ru-RU" altLang="ru-RU">
                <a:solidFill>
                  <a:srgbClr val="000000"/>
                </a:solidFill>
              </a:rPr>
              <a:t> – амплитуды смещения маркеров могут существенно превышать длину трансформы;</a:t>
            </a:r>
          </a:p>
          <a:p>
            <a:pPr>
              <a:lnSpc>
                <a:spcPct val="80000"/>
              </a:lnSpc>
              <a:spcBef>
                <a:spcPct val="20000"/>
              </a:spcBef>
              <a:tabLst>
                <a:tab pos="352425" algn="l"/>
              </a:tabLst>
            </a:pPr>
            <a:r>
              <a:rPr lang="ru-RU" altLang="ru-RU">
                <a:solidFill>
                  <a:srgbClr val="000000"/>
                </a:solidFill>
                <a:latin typeface="Arial Black" pitchFamily="34" charset="0"/>
              </a:rPr>
              <a:t>5</a:t>
            </a:r>
            <a:r>
              <a:rPr lang="ru-RU" altLang="ru-RU">
                <a:solidFill>
                  <a:srgbClr val="000000"/>
                </a:solidFill>
              </a:rPr>
              <a:t> – длина пассивных сегментов увеличивается при развитии трансформы;</a:t>
            </a:r>
          </a:p>
          <a:p>
            <a:pPr>
              <a:lnSpc>
                <a:spcPct val="80000"/>
              </a:lnSpc>
              <a:spcBef>
                <a:spcPct val="20000"/>
              </a:spcBef>
              <a:tabLst>
                <a:tab pos="352425" algn="l"/>
              </a:tabLst>
            </a:pPr>
            <a:r>
              <a:rPr lang="ru-RU" altLang="ru-RU">
                <a:solidFill>
                  <a:srgbClr val="000000"/>
                </a:solidFill>
                <a:latin typeface="Arial Black" pitchFamily="34" charset="0"/>
              </a:rPr>
              <a:t>6</a:t>
            </a:r>
            <a:r>
              <a:rPr lang="ru-RU" altLang="ru-RU">
                <a:solidFill>
                  <a:srgbClr val="000000"/>
                </a:solidFill>
              </a:rPr>
              <a:t> – зоны разрастания</a:t>
            </a:r>
            <a:r>
              <a:rPr lang="ru-RU" altLang="ru-RU">
                <a:solidFill>
                  <a:srgbClr val="000000"/>
                </a:solidFill>
                <a:latin typeface="Arial Black" pitchFamily="34" charset="0"/>
              </a:rPr>
              <a:t> </a:t>
            </a:r>
            <a:r>
              <a:rPr lang="ru-RU" altLang="ru-RU">
                <a:solidFill>
                  <a:srgbClr val="000000"/>
                </a:solidFill>
              </a:rPr>
              <a:t>являются </a:t>
            </a:r>
            <a:r>
              <a:rPr lang="ru-RU" altLang="ru-RU">
                <a:solidFill>
                  <a:srgbClr val="000000"/>
                </a:solidFill>
                <a:latin typeface="Arial Black" pitchFamily="34" charset="0"/>
              </a:rPr>
              <a:t>активными</a:t>
            </a:r>
            <a:r>
              <a:rPr lang="ru-RU" altLang="ru-RU">
                <a:solidFill>
                  <a:srgbClr val="000000"/>
                </a:solidFill>
              </a:rPr>
              <a:t> </a:t>
            </a:r>
            <a:r>
              <a:rPr lang="ru-RU" altLang="ru-RU">
                <a:solidFill>
                  <a:srgbClr val="000000"/>
                </a:solidFill>
                <a:latin typeface="Arial Black" pitchFamily="34" charset="0"/>
              </a:rPr>
              <a:t>элементами</a:t>
            </a:r>
            <a:r>
              <a:rPr lang="ru-RU" altLang="ru-RU">
                <a:solidFill>
                  <a:srgbClr val="000000"/>
                </a:solidFill>
              </a:rPr>
              <a:t>, т.к. именно в них происходит увеличение площади блоков.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 y="3389313"/>
            <a:ext cx="8997950" cy="3468687"/>
          </a:xfrm>
          <a:prstGeom prst="rect">
            <a:avLst/>
          </a:prstGeom>
          <a:noFill/>
          <a:ln w="19050">
            <a:solidFill>
              <a:srgbClr val="000000"/>
            </a:solidFill>
            <a:miter lim="800000"/>
            <a:headEnd/>
            <a:tailEnd/>
          </a:ln>
          <a:effectLst/>
        </p:spPr>
      </p:pic>
      <p:sp>
        <p:nvSpPr>
          <p:cNvPr id="994306" name="Rectangle 2"/>
          <p:cNvSpPr>
            <a:spLocks noGrp="1" noChangeArrowheads="1"/>
          </p:cNvSpPr>
          <p:nvPr>
            <p:ph type="title"/>
          </p:nvPr>
        </p:nvSpPr>
        <p:spPr>
          <a:xfrm>
            <a:off x="0" y="0"/>
            <a:ext cx="9144000" cy="43338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Кинематика трансформ типа хребет – хребет</a:t>
            </a:r>
          </a:p>
        </p:txBody>
      </p:sp>
      <p:grpSp>
        <p:nvGrpSpPr>
          <p:cNvPr id="17412" name="Group 7"/>
          <p:cNvGrpSpPr>
            <a:grpSpLocks/>
          </p:cNvGrpSpPr>
          <p:nvPr/>
        </p:nvGrpSpPr>
        <p:grpSpPr bwMode="auto">
          <a:xfrm>
            <a:off x="1466850" y="4837113"/>
            <a:ext cx="6067425" cy="322262"/>
            <a:chOff x="870" y="3047"/>
            <a:chExt cx="3822" cy="203"/>
          </a:xfrm>
        </p:grpSpPr>
        <p:sp>
          <p:nvSpPr>
            <p:cNvPr id="17421" name="AutoShape 6"/>
            <p:cNvSpPr>
              <a:spLocks noChangeArrowheads="1"/>
            </p:cNvSpPr>
            <p:nvPr/>
          </p:nvSpPr>
          <p:spPr bwMode="auto">
            <a:xfrm flipH="1">
              <a:off x="870" y="3050"/>
              <a:ext cx="712" cy="2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17422" name="AutoShape 5"/>
            <p:cNvSpPr>
              <a:spLocks noChangeArrowheads="1"/>
            </p:cNvSpPr>
            <p:nvPr/>
          </p:nvSpPr>
          <p:spPr bwMode="auto">
            <a:xfrm>
              <a:off x="3980" y="3047"/>
              <a:ext cx="712" cy="2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grpSp>
      <p:sp>
        <p:nvSpPr>
          <p:cNvPr id="17413" name="Text Box 9"/>
          <p:cNvSpPr txBox="1">
            <a:spLocks noChangeArrowheads="1"/>
          </p:cNvSpPr>
          <p:nvPr/>
        </p:nvSpPr>
        <p:spPr bwMode="auto">
          <a:xfrm>
            <a:off x="0" y="612775"/>
            <a:ext cx="9144000" cy="695325"/>
          </a:xfrm>
          <a:prstGeom prst="rect">
            <a:avLst/>
          </a:prstGeom>
          <a:noFill/>
          <a:ln w="19050" algn="ctr">
            <a:noFill/>
            <a:miter lim="800000"/>
            <a:headEnd/>
            <a:tailEnd/>
          </a:ln>
          <a:effectLst/>
        </p:spPr>
        <p:txBody>
          <a:bodyPr>
            <a:spAutoFit/>
          </a:bodyPr>
          <a:lstStyle/>
          <a:p>
            <a:pPr>
              <a:lnSpc>
                <a:spcPct val="90000"/>
              </a:lnSpc>
              <a:spcBef>
                <a:spcPct val="50000"/>
              </a:spcBef>
            </a:pPr>
            <a:r>
              <a:rPr lang="ru-RU" altLang="ru-RU" dirty="0">
                <a:solidFill>
                  <a:srgbClr val="000000"/>
                </a:solidFill>
                <a:latin typeface="Arial" charset="0"/>
              </a:rPr>
              <a:t>Направление мгновенных смещений по сдвигу </a:t>
            </a:r>
            <a:r>
              <a:rPr lang="ru-RU" altLang="ru-RU" dirty="0" err="1">
                <a:solidFill>
                  <a:srgbClr val="000000"/>
                </a:solidFill>
                <a:latin typeface="Arial" charset="0"/>
              </a:rPr>
              <a:t>Вилсона</a:t>
            </a:r>
            <a:r>
              <a:rPr lang="ru-RU" altLang="ru-RU" dirty="0">
                <a:solidFill>
                  <a:srgbClr val="000000"/>
                </a:solidFill>
                <a:latin typeface="Arial" charset="0"/>
              </a:rPr>
              <a:t> в принципе </a:t>
            </a:r>
            <a:r>
              <a:rPr lang="ru-RU" altLang="ru-RU" dirty="0" smtClean="0">
                <a:solidFill>
                  <a:srgbClr val="000000"/>
                </a:solidFill>
                <a:latin typeface="Arial" charset="0"/>
              </a:rPr>
              <a:t>неопределённо</a:t>
            </a:r>
            <a:r>
              <a:rPr lang="ru-RU" altLang="ru-RU" dirty="0">
                <a:solidFill>
                  <a:srgbClr val="000000"/>
                </a:solidFill>
                <a:latin typeface="Arial" charset="0"/>
              </a:rPr>
              <a:t>!</a:t>
            </a:r>
          </a:p>
        </p:txBody>
      </p:sp>
      <p:sp>
        <p:nvSpPr>
          <p:cNvPr id="17414" name="Freeform 13"/>
          <p:cNvSpPr>
            <a:spLocks noChangeAspect="1"/>
          </p:cNvSpPr>
          <p:nvPr/>
        </p:nvSpPr>
        <p:spPr bwMode="auto">
          <a:xfrm>
            <a:off x="5310188" y="432752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17415" name="Freeform 14"/>
          <p:cNvSpPr>
            <a:spLocks noChangeAspect="1"/>
          </p:cNvSpPr>
          <p:nvPr/>
        </p:nvSpPr>
        <p:spPr bwMode="auto">
          <a:xfrm flipH="1" flipV="1">
            <a:off x="3248025" y="5383213"/>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17416" name="Line 16"/>
          <p:cNvSpPr>
            <a:spLocks noChangeShapeType="1"/>
          </p:cNvSpPr>
          <p:nvPr/>
        </p:nvSpPr>
        <p:spPr bwMode="auto">
          <a:xfrm>
            <a:off x="3705225" y="4933950"/>
            <a:ext cx="771525" cy="9525"/>
          </a:xfrm>
          <a:prstGeom prst="line">
            <a:avLst/>
          </a:prstGeom>
          <a:noFill/>
          <a:ln w="38100">
            <a:solidFill>
              <a:srgbClr val="FF0000"/>
            </a:solidFill>
            <a:round/>
            <a:headEnd/>
            <a:tailEnd/>
          </a:ln>
          <a:effectLst/>
        </p:spPr>
        <p:txBody>
          <a:bodyPr/>
          <a:lstStyle/>
          <a:p>
            <a:endParaRPr lang="ru-RU"/>
          </a:p>
        </p:txBody>
      </p:sp>
      <p:sp>
        <p:nvSpPr>
          <p:cNvPr id="17417" name="Line 18"/>
          <p:cNvSpPr>
            <a:spLocks noChangeShapeType="1"/>
          </p:cNvSpPr>
          <p:nvPr/>
        </p:nvSpPr>
        <p:spPr bwMode="auto">
          <a:xfrm>
            <a:off x="2838450" y="4933950"/>
            <a:ext cx="847725" cy="0"/>
          </a:xfrm>
          <a:prstGeom prst="line">
            <a:avLst/>
          </a:prstGeom>
          <a:noFill/>
          <a:ln w="38100">
            <a:solidFill>
              <a:srgbClr val="0000FF"/>
            </a:solidFill>
            <a:round/>
            <a:headEnd/>
            <a:tailEnd/>
          </a:ln>
          <a:effectLst/>
        </p:spPr>
        <p:txBody>
          <a:bodyPr/>
          <a:lstStyle/>
          <a:p>
            <a:endParaRPr lang="ru-RU"/>
          </a:p>
        </p:txBody>
      </p:sp>
      <p:sp>
        <p:nvSpPr>
          <p:cNvPr id="17418" name="Line 19"/>
          <p:cNvSpPr>
            <a:spLocks noChangeShapeType="1"/>
          </p:cNvSpPr>
          <p:nvPr/>
        </p:nvSpPr>
        <p:spPr bwMode="auto">
          <a:xfrm>
            <a:off x="5410200" y="4933950"/>
            <a:ext cx="819150" cy="0"/>
          </a:xfrm>
          <a:prstGeom prst="line">
            <a:avLst/>
          </a:prstGeom>
          <a:noFill/>
          <a:ln w="38100">
            <a:solidFill>
              <a:srgbClr val="0000FF"/>
            </a:solidFill>
            <a:round/>
            <a:headEnd/>
            <a:tailEnd/>
          </a:ln>
          <a:effectLst/>
        </p:spPr>
        <p:txBody>
          <a:bodyPr/>
          <a:lstStyle/>
          <a:p>
            <a:endParaRPr lang="ru-RU"/>
          </a:p>
        </p:txBody>
      </p:sp>
      <p:sp>
        <p:nvSpPr>
          <p:cNvPr id="17419" name="Line 22"/>
          <p:cNvSpPr>
            <a:spLocks noChangeShapeType="1"/>
          </p:cNvSpPr>
          <p:nvPr/>
        </p:nvSpPr>
        <p:spPr bwMode="auto">
          <a:xfrm>
            <a:off x="4772025" y="4953000"/>
            <a:ext cx="600075" cy="0"/>
          </a:xfrm>
          <a:prstGeom prst="line">
            <a:avLst/>
          </a:prstGeom>
          <a:noFill/>
          <a:ln w="38100">
            <a:solidFill>
              <a:srgbClr val="FF0000"/>
            </a:solidFill>
            <a:round/>
            <a:headEnd/>
            <a:tailEnd/>
          </a:ln>
          <a:effectLst/>
        </p:spPr>
        <p:txBody>
          <a:bodyPr/>
          <a:lstStyle/>
          <a:p>
            <a:endParaRPr lang="ru-RU"/>
          </a:p>
        </p:txBody>
      </p:sp>
      <p:sp>
        <p:nvSpPr>
          <p:cNvPr id="17420" name="Text Box 23"/>
          <p:cNvSpPr txBox="1">
            <a:spLocks noChangeArrowheads="1"/>
          </p:cNvSpPr>
          <p:nvPr/>
        </p:nvSpPr>
        <p:spPr bwMode="auto">
          <a:xfrm>
            <a:off x="703263" y="1698625"/>
            <a:ext cx="7878762" cy="110807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1!</a:t>
            </a:r>
            <a:r>
              <a:rPr lang="ru-RU" altLang="ru-RU" sz="2000" b="1" dirty="0">
                <a:solidFill>
                  <a:srgbClr val="C00000"/>
                </a:solidFill>
              </a:rPr>
              <a:t> </a:t>
            </a:r>
            <a:r>
              <a:rPr lang="ru-RU" altLang="ru-RU" sz="2000" b="1" dirty="0">
                <a:solidFill>
                  <a:srgbClr val="000000"/>
                </a:solidFill>
              </a:rPr>
              <a:t>Для наблюдателей, находящихся в пределах активного отрезка трансформного разлома, он представляется обычным сдвигом (здесь – левосторонним!) с направлением движений, противоположным видимому "смещению" зон разрастания (правому)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3308350"/>
            <a:ext cx="8997950" cy="3521075"/>
          </a:xfrm>
          <a:prstGeom prst="rect">
            <a:avLst/>
          </a:prstGeom>
          <a:noFill/>
          <a:ln w="19050" algn="ctr">
            <a:solidFill>
              <a:srgbClr val="000000"/>
            </a:solidFill>
            <a:miter lim="800000"/>
            <a:headEnd/>
            <a:tailEnd/>
          </a:ln>
          <a:effectLst/>
        </p:spPr>
      </p:pic>
      <p:sp>
        <p:nvSpPr>
          <p:cNvPr id="18435" name="AutoShape 5"/>
          <p:cNvSpPr>
            <a:spLocks noChangeArrowheads="1"/>
          </p:cNvSpPr>
          <p:nvPr/>
        </p:nvSpPr>
        <p:spPr bwMode="auto">
          <a:xfrm flipH="1">
            <a:off x="1071563" y="4786313"/>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18436" name="AutoShape 6"/>
          <p:cNvSpPr>
            <a:spLocks noChangeArrowheads="1"/>
          </p:cNvSpPr>
          <p:nvPr/>
        </p:nvSpPr>
        <p:spPr bwMode="auto">
          <a:xfrm>
            <a:off x="6575425" y="4837113"/>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18437" name="Freeform 8"/>
          <p:cNvSpPr>
            <a:spLocks noChangeAspect="1"/>
          </p:cNvSpPr>
          <p:nvPr/>
        </p:nvSpPr>
        <p:spPr bwMode="auto">
          <a:xfrm>
            <a:off x="5106988" y="415607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18438" name="Freeform 9"/>
          <p:cNvSpPr>
            <a:spLocks noChangeAspect="1"/>
          </p:cNvSpPr>
          <p:nvPr/>
        </p:nvSpPr>
        <p:spPr bwMode="auto">
          <a:xfrm flipH="1" flipV="1">
            <a:off x="3435350" y="5365750"/>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18439" name="Line 10"/>
          <p:cNvSpPr>
            <a:spLocks noChangeShapeType="1"/>
          </p:cNvSpPr>
          <p:nvPr/>
        </p:nvSpPr>
        <p:spPr bwMode="auto">
          <a:xfrm>
            <a:off x="3705225" y="4857750"/>
            <a:ext cx="1028700" cy="9525"/>
          </a:xfrm>
          <a:prstGeom prst="line">
            <a:avLst/>
          </a:prstGeom>
          <a:noFill/>
          <a:ln w="38100">
            <a:solidFill>
              <a:srgbClr val="FF0000"/>
            </a:solidFill>
            <a:round/>
            <a:headEnd/>
            <a:tailEnd/>
          </a:ln>
          <a:effectLst/>
        </p:spPr>
        <p:txBody>
          <a:bodyPr/>
          <a:lstStyle/>
          <a:p>
            <a:endParaRPr lang="ru-RU"/>
          </a:p>
        </p:txBody>
      </p:sp>
      <p:sp>
        <p:nvSpPr>
          <p:cNvPr id="18440" name="Line 11"/>
          <p:cNvSpPr>
            <a:spLocks noChangeShapeType="1"/>
          </p:cNvSpPr>
          <p:nvPr/>
        </p:nvSpPr>
        <p:spPr bwMode="auto">
          <a:xfrm>
            <a:off x="2562225" y="4867275"/>
            <a:ext cx="847725" cy="0"/>
          </a:xfrm>
          <a:prstGeom prst="line">
            <a:avLst/>
          </a:prstGeom>
          <a:noFill/>
          <a:ln w="38100">
            <a:solidFill>
              <a:srgbClr val="0000FF"/>
            </a:solidFill>
            <a:round/>
            <a:headEnd/>
            <a:tailEnd/>
          </a:ln>
          <a:effectLst/>
        </p:spPr>
        <p:txBody>
          <a:bodyPr/>
          <a:lstStyle/>
          <a:p>
            <a:endParaRPr lang="ru-RU"/>
          </a:p>
        </p:txBody>
      </p:sp>
      <p:sp>
        <p:nvSpPr>
          <p:cNvPr id="18441" name="Line 12"/>
          <p:cNvSpPr>
            <a:spLocks noChangeShapeType="1"/>
          </p:cNvSpPr>
          <p:nvPr/>
        </p:nvSpPr>
        <p:spPr bwMode="auto">
          <a:xfrm>
            <a:off x="5686425" y="4857750"/>
            <a:ext cx="819150" cy="0"/>
          </a:xfrm>
          <a:prstGeom prst="line">
            <a:avLst/>
          </a:prstGeom>
          <a:noFill/>
          <a:ln w="38100">
            <a:solidFill>
              <a:srgbClr val="0000FF"/>
            </a:solidFill>
            <a:round/>
            <a:headEnd/>
            <a:tailEnd/>
          </a:ln>
          <a:effectLst/>
        </p:spPr>
        <p:txBody>
          <a:bodyPr/>
          <a:lstStyle/>
          <a:p>
            <a:endParaRPr lang="ru-RU"/>
          </a:p>
        </p:txBody>
      </p:sp>
      <p:sp>
        <p:nvSpPr>
          <p:cNvPr id="18442" name="Line 13"/>
          <p:cNvSpPr>
            <a:spLocks noChangeShapeType="1"/>
          </p:cNvSpPr>
          <p:nvPr/>
        </p:nvSpPr>
        <p:spPr bwMode="auto">
          <a:xfrm>
            <a:off x="5029200" y="4848225"/>
            <a:ext cx="342900" cy="19050"/>
          </a:xfrm>
          <a:prstGeom prst="line">
            <a:avLst/>
          </a:prstGeom>
          <a:noFill/>
          <a:ln w="38100">
            <a:solidFill>
              <a:srgbClr val="FF0000"/>
            </a:solidFill>
            <a:round/>
            <a:headEnd/>
            <a:tailEnd/>
          </a:ln>
          <a:effectLst/>
        </p:spPr>
        <p:txBody>
          <a:bodyPr/>
          <a:lstStyle/>
          <a:p>
            <a:endParaRPr lang="ru-RU"/>
          </a:p>
        </p:txBody>
      </p:sp>
      <p:sp>
        <p:nvSpPr>
          <p:cNvPr id="18443" name="Line 15"/>
          <p:cNvSpPr>
            <a:spLocks noChangeShapeType="1"/>
          </p:cNvSpPr>
          <p:nvPr/>
        </p:nvSpPr>
        <p:spPr bwMode="auto">
          <a:xfrm>
            <a:off x="3403600" y="4864100"/>
            <a:ext cx="304800" cy="0"/>
          </a:xfrm>
          <a:prstGeom prst="line">
            <a:avLst/>
          </a:prstGeom>
          <a:noFill/>
          <a:ln w="57150">
            <a:solidFill>
              <a:srgbClr val="0066FF"/>
            </a:solidFill>
            <a:round/>
            <a:headEnd/>
            <a:tailEnd/>
          </a:ln>
          <a:effectLst/>
        </p:spPr>
        <p:txBody>
          <a:bodyPr/>
          <a:lstStyle/>
          <a:p>
            <a:endParaRPr lang="ru-RU"/>
          </a:p>
        </p:txBody>
      </p:sp>
      <p:sp>
        <p:nvSpPr>
          <p:cNvPr id="18444" name="Line 16"/>
          <p:cNvSpPr>
            <a:spLocks noChangeShapeType="1"/>
          </p:cNvSpPr>
          <p:nvPr/>
        </p:nvSpPr>
        <p:spPr bwMode="auto">
          <a:xfrm>
            <a:off x="5372100" y="4864100"/>
            <a:ext cx="304800" cy="0"/>
          </a:xfrm>
          <a:prstGeom prst="line">
            <a:avLst/>
          </a:prstGeom>
          <a:noFill/>
          <a:ln w="57150">
            <a:solidFill>
              <a:srgbClr val="0066FF"/>
            </a:solidFill>
            <a:round/>
            <a:headEnd/>
            <a:tailEnd/>
          </a:ln>
          <a:effectLst/>
        </p:spPr>
        <p:txBody>
          <a:bodyPr/>
          <a:lstStyle/>
          <a:p>
            <a:endParaRPr lang="ru-RU"/>
          </a:p>
        </p:txBody>
      </p:sp>
      <p:sp>
        <p:nvSpPr>
          <p:cNvPr id="18445" name="Text Box 18"/>
          <p:cNvSpPr txBox="1">
            <a:spLocks noChangeArrowheads="1"/>
          </p:cNvSpPr>
          <p:nvPr/>
        </p:nvSpPr>
        <p:spPr bwMode="auto">
          <a:xfrm>
            <a:off x="703263" y="1621155"/>
            <a:ext cx="7878762" cy="110807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1!</a:t>
            </a:r>
            <a:r>
              <a:rPr lang="ru-RU" altLang="ru-RU" sz="2000" b="1" dirty="0">
                <a:solidFill>
                  <a:srgbClr val="C00000"/>
                </a:solidFill>
              </a:rPr>
              <a:t> </a:t>
            </a:r>
            <a:r>
              <a:rPr lang="ru-RU" altLang="ru-RU" sz="2000" b="1" dirty="0">
                <a:solidFill>
                  <a:srgbClr val="000000"/>
                </a:solidFill>
              </a:rPr>
              <a:t>Для наблюдателей, находящихся в пределах активного отрезка трансформного разлома, он представляется обычным сдвигом (здесь – левосторонним!) с направлением движений, противоположным видимому "смещению" зон разрастания (правому)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3300413"/>
            <a:ext cx="8997950" cy="3529012"/>
          </a:xfrm>
          <a:prstGeom prst="rect">
            <a:avLst/>
          </a:prstGeom>
          <a:noFill/>
          <a:ln w="19050" algn="ctr">
            <a:solidFill>
              <a:srgbClr val="000000"/>
            </a:solidFill>
            <a:miter lim="800000"/>
            <a:headEnd/>
            <a:tailEnd/>
          </a:ln>
          <a:effectLst/>
        </p:spPr>
      </p:pic>
      <p:sp>
        <p:nvSpPr>
          <p:cNvPr id="19459" name="AutoShape 6"/>
          <p:cNvSpPr>
            <a:spLocks noChangeArrowheads="1"/>
          </p:cNvSpPr>
          <p:nvPr/>
        </p:nvSpPr>
        <p:spPr bwMode="auto">
          <a:xfrm flipH="1">
            <a:off x="863600" y="4768850"/>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19460" name="AutoShape 7"/>
          <p:cNvSpPr>
            <a:spLocks noChangeArrowheads="1"/>
          </p:cNvSpPr>
          <p:nvPr/>
        </p:nvSpPr>
        <p:spPr bwMode="auto">
          <a:xfrm>
            <a:off x="6869113" y="4856163"/>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19461" name="Freeform 9"/>
          <p:cNvSpPr>
            <a:spLocks noChangeAspect="1"/>
          </p:cNvSpPr>
          <p:nvPr/>
        </p:nvSpPr>
        <p:spPr bwMode="auto">
          <a:xfrm>
            <a:off x="4851400" y="409257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19462" name="Freeform 10"/>
          <p:cNvSpPr>
            <a:spLocks noChangeAspect="1"/>
          </p:cNvSpPr>
          <p:nvPr/>
        </p:nvSpPr>
        <p:spPr bwMode="auto">
          <a:xfrm flipH="1" flipV="1">
            <a:off x="3705225" y="5314950"/>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19463" name="Line 11"/>
          <p:cNvSpPr>
            <a:spLocks noChangeShapeType="1"/>
          </p:cNvSpPr>
          <p:nvPr/>
        </p:nvSpPr>
        <p:spPr bwMode="auto">
          <a:xfrm>
            <a:off x="3686175" y="4819650"/>
            <a:ext cx="1343025" cy="9525"/>
          </a:xfrm>
          <a:prstGeom prst="line">
            <a:avLst/>
          </a:prstGeom>
          <a:noFill/>
          <a:ln w="38100">
            <a:solidFill>
              <a:srgbClr val="FF0000"/>
            </a:solidFill>
            <a:round/>
            <a:headEnd/>
            <a:tailEnd/>
          </a:ln>
          <a:effectLst/>
        </p:spPr>
        <p:txBody>
          <a:bodyPr/>
          <a:lstStyle/>
          <a:p>
            <a:endParaRPr lang="ru-RU"/>
          </a:p>
        </p:txBody>
      </p:sp>
      <p:sp>
        <p:nvSpPr>
          <p:cNvPr id="19464" name="Line 12"/>
          <p:cNvSpPr>
            <a:spLocks noChangeShapeType="1"/>
          </p:cNvSpPr>
          <p:nvPr/>
        </p:nvSpPr>
        <p:spPr bwMode="auto">
          <a:xfrm>
            <a:off x="2286000" y="4829175"/>
            <a:ext cx="847725" cy="0"/>
          </a:xfrm>
          <a:prstGeom prst="line">
            <a:avLst/>
          </a:prstGeom>
          <a:noFill/>
          <a:ln w="38100">
            <a:solidFill>
              <a:srgbClr val="0000FF"/>
            </a:solidFill>
            <a:round/>
            <a:headEnd/>
            <a:tailEnd/>
          </a:ln>
          <a:effectLst/>
        </p:spPr>
        <p:txBody>
          <a:bodyPr/>
          <a:lstStyle/>
          <a:p>
            <a:endParaRPr lang="ru-RU"/>
          </a:p>
        </p:txBody>
      </p:sp>
      <p:sp>
        <p:nvSpPr>
          <p:cNvPr id="19465" name="Line 13"/>
          <p:cNvSpPr>
            <a:spLocks noChangeShapeType="1"/>
          </p:cNvSpPr>
          <p:nvPr/>
        </p:nvSpPr>
        <p:spPr bwMode="auto">
          <a:xfrm>
            <a:off x="5953125" y="4819650"/>
            <a:ext cx="819150" cy="0"/>
          </a:xfrm>
          <a:prstGeom prst="line">
            <a:avLst/>
          </a:prstGeom>
          <a:noFill/>
          <a:ln w="38100">
            <a:solidFill>
              <a:srgbClr val="0000FF"/>
            </a:solidFill>
            <a:round/>
            <a:headEnd/>
            <a:tailEnd/>
          </a:ln>
          <a:effectLst/>
        </p:spPr>
        <p:txBody>
          <a:bodyPr/>
          <a:lstStyle/>
          <a:p>
            <a:endParaRPr lang="ru-RU"/>
          </a:p>
        </p:txBody>
      </p:sp>
      <p:sp>
        <p:nvSpPr>
          <p:cNvPr id="19466" name="Line 15"/>
          <p:cNvSpPr>
            <a:spLocks noChangeShapeType="1"/>
          </p:cNvSpPr>
          <p:nvPr/>
        </p:nvSpPr>
        <p:spPr bwMode="auto">
          <a:xfrm>
            <a:off x="5330825" y="4826000"/>
            <a:ext cx="52388" cy="0"/>
          </a:xfrm>
          <a:prstGeom prst="line">
            <a:avLst/>
          </a:prstGeom>
          <a:noFill/>
          <a:ln w="38100">
            <a:solidFill>
              <a:srgbClr val="FF0000"/>
            </a:solidFill>
            <a:round/>
            <a:headEnd/>
            <a:tailEnd/>
          </a:ln>
          <a:effectLst/>
        </p:spPr>
        <p:txBody>
          <a:bodyPr/>
          <a:lstStyle/>
          <a:p>
            <a:endParaRPr lang="ru-RU"/>
          </a:p>
        </p:txBody>
      </p:sp>
      <p:sp>
        <p:nvSpPr>
          <p:cNvPr id="19467" name="Line 16"/>
          <p:cNvSpPr>
            <a:spLocks noChangeShapeType="1"/>
          </p:cNvSpPr>
          <p:nvPr/>
        </p:nvSpPr>
        <p:spPr bwMode="auto">
          <a:xfrm>
            <a:off x="3143250" y="4826000"/>
            <a:ext cx="527050" cy="0"/>
          </a:xfrm>
          <a:prstGeom prst="line">
            <a:avLst/>
          </a:prstGeom>
          <a:noFill/>
          <a:ln w="57150">
            <a:solidFill>
              <a:srgbClr val="0066FF"/>
            </a:solidFill>
            <a:round/>
            <a:headEnd/>
            <a:tailEnd/>
          </a:ln>
          <a:effectLst/>
        </p:spPr>
        <p:txBody>
          <a:bodyPr/>
          <a:lstStyle/>
          <a:p>
            <a:endParaRPr lang="ru-RU"/>
          </a:p>
        </p:txBody>
      </p:sp>
      <p:sp>
        <p:nvSpPr>
          <p:cNvPr id="19468" name="Line 17"/>
          <p:cNvSpPr>
            <a:spLocks noChangeShapeType="1"/>
          </p:cNvSpPr>
          <p:nvPr/>
        </p:nvSpPr>
        <p:spPr bwMode="auto">
          <a:xfrm>
            <a:off x="5429250" y="4819650"/>
            <a:ext cx="520700" cy="0"/>
          </a:xfrm>
          <a:prstGeom prst="line">
            <a:avLst/>
          </a:prstGeom>
          <a:noFill/>
          <a:ln w="57150">
            <a:solidFill>
              <a:srgbClr val="0066FF"/>
            </a:solidFill>
            <a:round/>
            <a:headEnd/>
            <a:tailEnd/>
          </a:ln>
          <a:effectLst/>
        </p:spPr>
        <p:txBody>
          <a:bodyPr/>
          <a:lstStyle/>
          <a:p>
            <a:endParaRPr lang="ru-RU"/>
          </a:p>
        </p:txBody>
      </p:sp>
      <p:sp>
        <p:nvSpPr>
          <p:cNvPr id="19469" name="Text Box 20"/>
          <p:cNvSpPr txBox="1">
            <a:spLocks noChangeArrowheads="1"/>
          </p:cNvSpPr>
          <p:nvPr/>
        </p:nvSpPr>
        <p:spPr bwMode="auto">
          <a:xfrm>
            <a:off x="714375" y="1724025"/>
            <a:ext cx="7878763" cy="110807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1!</a:t>
            </a:r>
            <a:r>
              <a:rPr lang="ru-RU" altLang="ru-RU" sz="2000" b="1" dirty="0">
                <a:solidFill>
                  <a:srgbClr val="C00000"/>
                </a:solidFill>
              </a:rPr>
              <a:t> </a:t>
            </a:r>
            <a:r>
              <a:rPr lang="ru-RU" altLang="ru-RU" sz="2000" b="1" dirty="0">
                <a:solidFill>
                  <a:srgbClr val="000000"/>
                </a:solidFill>
              </a:rPr>
              <a:t>Для наблюдателей, находящихся в пределах активного отрезка трансформного разлома, он представляется обычным сдвигом (здесь – левосторонним!) с направлением движений, противоположным видимому "смещению" зон разрастания (правому)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3302000"/>
            <a:ext cx="8997950" cy="3527425"/>
          </a:xfrm>
          <a:prstGeom prst="rect">
            <a:avLst/>
          </a:prstGeom>
          <a:noFill/>
          <a:ln w="19050" algn="ctr">
            <a:solidFill>
              <a:srgbClr val="000000"/>
            </a:solidFill>
            <a:miter lim="800000"/>
            <a:headEnd/>
            <a:tailEnd/>
          </a:ln>
          <a:effectLst/>
        </p:spPr>
      </p:pic>
      <p:sp>
        <p:nvSpPr>
          <p:cNvPr id="20483" name="AutoShape 6"/>
          <p:cNvSpPr>
            <a:spLocks noChangeArrowheads="1"/>
          </p:cNvSpPr>
          <p:nvPr/>
        </p:nvSpPr>
        <p:spPr bwMode="auto">
          <a:xfrm flipH="1">
            <a:off x="638175" y="4824413"/>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0484" name="AutoShape 7"/>
          <p:cNvSpPr>
            <a:spLocks noChangeArrowheads="1"/>
          </p:cNvSpPr>
          <p:nvPr/>
        </p:nvSpPr>
        <p:spPr bwMode="auto">
          <a:xfrm>
            <a:off x="7219950" y="4875213"/>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20485" name="Freeform 9"/>
          <p:cNvSpPr>
            <a:spLocks noChangeAspect="1"/>
          </p:cNvSpPr>
          <p:nvPr/>
        </p:nvSpPr>
        <p:spPr bwMode="auto">
          <a:xfrm>
            <a:off x="4511675" y="4230688"/>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0486" name="Freeform 10"/>
          <p:cNvSpPr>
            <a:spLocks noChangeAspect="1"/>
          </p:cNvSpPr>
          <p:nvPr/>
        </p:nvSpPr>
        <p:spPr bwMode="auto">
          <a:xfrm flipH="1" flipV="1">
            <a:off x="4008438" y="5405438"/>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0487" name="Line 11"/>
          <p:cNvSpPr>
            <a:spLocks noChangeShapeType="1"/>
          </p:cNvSpPr>
          <p:nvPr/>
        </p:nvSpPr>
        <p:spPr bwMode="auto">
          <a:xfrm>
            <a:off x="3695700" y="4905375"/>
            <a:ext cx="1628775" cy="20638"/>
          </a:xfrm>
          <a:prstGeom prst="line">
            <a:avLst/>
          </a:prstGeom>
          <a:noFill/>
          <a:ln w="38100">
            <a:solidFill>
              <a:srgbClr val="FF0000"/>
            </a:solidFill>
            <a:round/>
            <a:headEnd/>
            <a:tailEnd/>
          </a:ln>
          <a:effectLst/>
        </p:spPr>
        <p:txBody>
          <a:bodyPr/>
          <a:lstStyle/>
          <a:p>
            <a:endParaRPr lang="ru-RU"/>
          </a:p>
        </p:txBody>
      </p:sp>
      <p:sp>
        <p:nvSpPr>
          <p:cNvPr id="20488" name="Line 12"/>
          <p:cNvSpPr>
            <a:spLocks noChangeShapeType="1"/>
          </p:cNvSpPr>
          <p:nvPr/>
        </p:nvSpPr>
        <p:spPr bwMode="auto">
          <a:xfrm>
            <a:off x="2000250" y="4914900"/>
            <a:ext cx="847725" cy="0"/>
          </a:xfrm>
          <a:prstGeom prst="line">
            <a:avLst/>
          </a:prstGeom>
          <a:noFill/>
          <a:ln w="38100">
            <a:solidFill>
              <a:srgbClr val="0000FF"/>
            </a:solidFill>
            <a:round/>
            <a:headEnd/>
            <a:tailEnd/>
          </a:ln>
          <a:effectLst/>
        </p:spPr>
        <p:txBody>
          <a:bodyPr/>
          <a:lstStyle/>
          <a:p>
            <a:endParaRPr lang="ru-RU"/>
          </a:p>
        </p:txBody>
      </p:sp>
      <p:sp>
        <p:nvSpPr>
          <p:cNvPr id="20489" name="Line 13"/>
          <p:cNvSpPr>
            <a:spLocks noChangeShapeType="1"/>
          </p:cNvSpPr>
          <p:nvPr/>
        </p:nvSpPr>
        <p:spPr bwMode="auto">
          <a:xfrm>
            <a:off x="6229350" y="4914900"/>
            <a:ext cx="819150" cy="0"/>
          </a:xfrm>
          <a:prstGeom prst="line">
            <a:avLst/>
          </a:prstGeom>
          <a:noFill/>
          <a:ln w="38100">
            <a:solidFill>
              <a:srgbClr val="0000FF"/>
            </a:solidFill>
            <a:round/>
            <a:headEnd/>
            <a:tailEnd/>
          </a:ln>
          <a:effectLst/>
        </p:spPr>
        <p:txBody>
          <a:bodyPr/>
          <a:lstStyle/>
          <a:p>
            <a:endParaRPr lang="ru-RU"/>
          </a:p>
        </p:txBody>
      </p:sp>
      <p:sp>
        <p:nvSpPr>
          <p:cNvPr id="20490" name="Line 15"/>
          <p:cNvSpPr>
            <a:spLocks noChangeShapeType="1"/>
          </p:cNvSpPr>
          <p:nvPr/>
        </p:nvSpPr>
        <p:spPr bwMode="auto">
          <a:xfrm>
            <a:off x="2857500" y="4908550"/>
            <a:ext cx="825500" cy="0"/>
          </a:xfrm>
          <a:prstGeom prst="line">
            <a:avLst/>
          </a:prstGeom>
          <a:noFill/>
          <a:ln w="57150">
            <a:solidFill>
              <a:srgbClr val="0066FF"/>
            </a:solidFill>
            <a:round/>
            <a:headEnd/>
            <a:tailEnd/>
          </a:ln>
          <a:effectLst/>
        </p:spPr>
        <p:txBody>
          <a:bodyPr/>
          <a:lstStyle/>
          <a:p>
            <a:endParaRPr lang="ru-RU"/>
          </a:p>
        </p:txBody>
      </p:sp>
      <p:sp>
        <p:nvSpPr>
          <p:cNvPr id="20491" name="Line 16"/>
          <p:cNvSpPr>
            <a:spLocks noChangeShapeType="1"/>
          </p:cNvSpPr>
          <p:nvPr/>
        </p:nvSpPr>
        <p:spPr bwMode="auto">
          <a:xfrm>
            <a:off x="5594350" y="4914900"/>
            <a:ext cx="635000" cy="0"/>
          </a:xfrm>
          <a:prstGeom prst="line">
            <a:avLst/>
          </a:prstGeom>
          <a:noFill/>
          <a:ln w="57150">
            <a:solidFill>
              <a:srgbClr val="0066FF"/>
            </a:solidFill>
            <a:round/>
            <a:headEnd/>
            <a:tailEnd/>
          </a:ln>
          <a:effectLst/>
        </p:spPr>
        <p:txBody>
          <a:bodyPr/>
          <a:lstStyle/>
          <a:p>
            <a:endParaRPr lang="ru-RU"/>
          </a:p>
        </p:txBody>
      </p:sp>
      <p:sp>
        <p:nvSpPr>
          <p:cNvPr id="20492" name="Text Box 19"/>
          <p:cNvSpPr txBox="1">
            <a:spLocks noChangeArrowheads="1"/>
          </p:cNvSpPr>
          <p:nvPr/>
        </p:nvSpPr>
        <p:spPr bwMode="auto">
          <a:xfrm>
            <a:off x="703263" y="1724025"/>
            <a:ext cx="7878762" cy="110807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1!</a:t>
            </a:r>
            <a:r>
              <a:rPr lang="ru-RU" altLang="ru-RU" sz="2000" b="1" dirty="0">
                <a:solidFill>
                  <a:srgbClr val="C00000"/>
                </a:solidFill>
              </a:rPr>
              <a:t> </a:t>
            </a:r>
            <a:r>
              <a:rPr lang="ru-RU" altLang="ru-RU" sz="2000" b="1" dirty="0">
                <a:solidFill>
                  <a:srgbClr val="000000"/>
                </a:solidFill>
              </a:rPr>
              <a:t>Для наблюдателей, находящихся в </a:t>
            </a:r>
            <a:r>
              <a:rPr lang="ru-RU" altLang="ru-RU" sz="2000" b="1" i="1" dirty="0">
                <a:solidFill>
                  <a:srgbClr val="000000"/>
                </a:solidFill>
              </a:rPr>
              <a:t>пределах активного отрезка</a:t>
            </a:r>
            <a:r>
              <a:rPr lang="ru-RU" altLang="ru-RU" sz="2000" b="1" dirty="0">
                <a:solidFill>
                  <a:srgbClr val="000000"/>
                </a:solidFill>
              </a:rPr>
              <a:t> трансформного разлома, он представляется обычным сдвигом (здесь – левосторонним!) с направлением движений, противоположным видимому "смещению" зон разрастания (правому)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3406775"/>
            <a:ext cx="8997950" cy="3406775"/>
          </a:xfrm>
          <a:prstGeom prst="rect">
            <a:avLst/>
          </a:prstGeom>
          <a:noFill/>
          <a:ln w="19050" algn="ctr">
            <a:solidFill>
              <a:srgbClr val="000000"/>
            </a:solidFill>
            <a:miter lim="800000"/>
            <a:headEnd/>
            <a:tailEnd/>
          </a:ln>
          <a:effectLst/>
        </p:spPr>
      </p:pic>
      <p:sp>
        <p:nvSpPr>
          <p:cNvPr id="21507" name="AutoShape 7"/>
          <p:cNvSpPr>
            <a:spLocks noChangeArrowheads="1"/>
          </p:cNvSpPr>
          <p:nvPr/>
        </p:nvSpPr>
        <p:spPr bwMode="auto">
          <a:xfrm flipH="1">
            <a:off x="344488" y="4778375"/>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1508" name="AutoShape 8"/>
          <p:cNvSpPr>
            <a:spLocks noChangeArrowheads="1"/>
          </p:cNvSpPr>
          <p:nvPr/>
        </p:nvSpPr>
        <p:spPr bwMode="auto">
          <a:xfrm>
            <a:off x="7470775" y="4846638"/>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21509" name="Freeform 11"/>
          <p:cNvSpPr>
            <a:spLocks noChangeAspect="1"/>
          </p:cNvSpPr>
          <p:nvPr/>
        </p:nvSpPr>
        <p:spPr bwMode="auto">
          <a:xfrm>
            <a:off x="4284663" y="418147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1510" name="Freeform 12"/>
          <p:cNvSpPr>
            <a:spLocks noChangeAspect="1"/>
          </p:cNvSpPr>
          <p:nvPr/>
        </p:nvSpPr>
        <p:spPr bwMode="auto">
          <a:xfrm flipH="1" flipV="1">
            <a:off x="4270375" y="5392738"/>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1511" name="Text Box 14"/>
          <p:cNvSpPr txBox="1">
            <a:spLocks noChangeArrowheads="1"/>
          </p:cNvSpPr>
          <p:nvPr/>
        </p:nvSpPr>
        <p:spPr bwMode="auto">
          <a:xfrm>
            <a:off x="379413" y="0"/>
            <a:ext cx="8413750" cy="18415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расположенных </a:t>
            </a:r>
            <a:r>
              <a:rPr lang="ru-RU" altLang="ru-RU" sz="2000" b="1" i="1" dirty="0">
                <a:solidFill>
                  <a:srgbClr val="000000"/>
                </a:solidFill>
              </a:rPr>
              <a:t>вне зон </a:t>
            </a:r>
            <a:r>
              <a:rPr lang="ru-RU" altLang="ru-RU" sz="2000" b="1" i="1" dirty="0" smtClean="0">
                <a:solidFill>
                  <a:srgbClr val="000000"/>
                </a:solidFill>
              </a:rPr>
              <a:t>разрастания</a:t>
            </a:r>
            <a:r>
              <a:rPr lang="ru-RU" altLang="ru-RU" sz="2000" b="1" dirty="0" smtClean="0">
                <a:solidFill>
                  <a:srgbClr val="000000"/>
                </a:solidFill>
              </a:rPr>
              <a:t>, </a:t>
            </a:r>
            <a:r>
              <a:rPr lang="ru-RU" altLang="ru-RU" sz="2000" b="1" dirty="0">
                <a:solidFill>
                  <a:srgbClr val="000000"/>
                </a:solidFill>
              </a:rPr>
              <a:t>их смещения (левосторонние!) будут совпадать с направлением движений крыльев разлома, но сам разлом покажется весьма своеобразным левым сдвигом, в котором при постоянном увеличении дистанции между наблюдателями активное сдвигание имеет место только в центральном (активном) сегменте разлома, а противоположном крыле пассивного отрезка </a:t>
            </a:r>
            <a:r>
              <a:rPr lang="ru-RU" altLang="ru-RU" sz="2000" b="1" dirty="0">
                <a:solidFill>
                  <a:srgbClr val="C00000"/>
                </a:solidFill>
              </a:rPr>
              <a:t>смещения нет</a:t>
            </a:r>
            <a:r>
              <a:rPr lang="ru-RU" altLang="ru-RU" sz="2000" b="1" dirty="0">
                <a:solidFill>
                  <a:srgbClr val="000000"/>
                </a:solidFill>
              </a:rPr>
              <a:t>!</a:t>
            </a:r>
          </a:p>
        </p:txBody>
      </p:sp>
      <p:sp>
        <p:nvSpPr>
          <p:cNvPr id="21512" name="Line 15"/>
          <p:cNvSpPr>
            <a:spLocks noChangeShapeType="1"/>
          </p:cNvSpPr>
          <p:nvPr/>
        </p:nvSpPr>
        <p:spPr bwMode="auto">
          <a:xfrm>
            <a:off x="2552700" y="4914900"/>
            <a:ext cx="1130300" cy="0"/>
          </a:xfrm>
          <a:prstGeom prst="line">
            <a:avLst/>
          </a:prstGeom>
          <a:noFill/>
          <a:ln w="57150">
            <a:solidFill>
              <a:srgbClr val="0066FF"/>
            </a:solidFill>
            <a:round/>
            <a:headEnd/>
            <a:tailEnd/>
          </a:ln>
          <a:effectLst/>
        </p:spPr>
        <p:txBody>
          <a:bodyPr/>
          <a:lstStyle/>
          <a:p>
            <a:endParaRPr lang="ru-RU"/>
          </a:p>
        </p:txBody>
      </p:sp>
      <p:sp>
        <p:nvSpPr>
          <p:cNvPr id="21513" name="Line 16"/>
          <p:cNvSpPr>
            <a:spLocks noChangeShapeType="1"/>
          </p:cNvSpPr>
          <p:nvPr/>
        </p:nvSpPr>
        <p:spPr bwMode="auto">
          <a:xfrm>
            <a:off x="5391150" y="4908550"/>
            <a:ext cx="222250" cy="0"/>
          </a:xfrm>
          <a:prstGeom prst="line">
            <a:avLst/>
          </a:prstGeom>
          <a:noFill/>
          <a:ln w="57150">
            <a:solidFill>
              <a:srgbClr val="0066FF"/>
            </a:solidFill>
            <a:round/>
            <a:headEnd/>
            <a:tailEnd/>
          </a:ln>
          <a:effectLst/>
        </p:spPr>
        <p:txBody>
          <a:bodyPr/>
          <a:lstStyle/>
          <a:p>
            <a:endParaRPr lang="ru-RU"/>
          </a:p>
        </p:txBody>
      </p:sp>
      <p:sp>
        <p:nvSpPr>
          <p:cNvPr id="21514" name="Line 17"/>
          <p:cNvSpPr>
            <a:spLocks noChangeShapeType="1"/>
          </p:cNvSpPr>
          <p:nvPr/>
        </p:nvSpPr>
        <p:spPr bwMode="auto">
          <a:xfrm>
            <a:off x="5899150" y="4908550"/>
            <a:ext cx="603250" cy="0"/>
          </a:xfrm>
          <a:prstGeom prst="line">
            <a:avLst/>
          </a:prstGeom>
          <a:noFill/>
          <a:ln w="57150">
            <a:solidFill>
              <a:srgbClr val="0066FF"/>
            </a:solidFill>
            <a:round/>
            <a:headEnd/>
            <a:tailEnd/>
          </a:ln>
          <a:effectLst/>
        </p:spPr>
        <p:txBody>
          <a:bodyPr/>
          <a:lstStyle/>
          <a:p>
            <a:endParaRPr lang="ru-RU"/>
          </a:p>
        </p:txBody>
      </p:sp>
      <p:sp>
        <p:nvSpPr>
          <p:cNvPr id="21515" name="Line 18"/>
          <p:cNvSpPr>
            <a:spLocks noChangeShapeType="1"/>
          </p:cNvSpPr>
          <p:nvPr/>
        </p:nvSpPr>
        <p:spPr bwMode="auto">
          <a:xfrm>
            <a:off x="3695700" y="4905375"/>
            <a:ext cx="1666875" cy="20638"/>
          </a:xfrm>
          <a:prstGeom prst="line">
            <a:avLst/>
          </a:prstGeom>
          <a:noFill/>
          <a:ln w="38100">
            <a:solidFill>
              <a:srgbClr val="FF0000"/>
            </a:solidFill>
            <a:round/>
            <a:headEnd/>
            <a:tailEnd/>
          </a:ln>
          <a:effectLst/>
        </p:spPr>
        <p:txBody>
          <a:bodyPr/>
          <a:lstStyle/>
          <a:p>
            <a:endParaRPr lang="ru-RU"/>
          </a:p>
        </p:txBody>
      </p:sp>
      <p:sp>
        <p:nvSpPr>
          <p:cNvPr id="21516" name="Line 19"/>
          <p:cNvSpPr>
            <a:spLocks noChangeShapeType="1"/>
          </p:cNvSpPr>
          <p:nvPr/>
        </p:nvSpPr>
        <p:spPr bwMode="auto">
          <a:xfrm>
            <a:off x="1708150" y="4908550"/>
            <a:ext cx="847725" cy="0"/>
          </a:xfrm>
          <a:prstGeom prst="line">
            <a:avLst/>
          </a:prstGeom>
          <a:noFill/>
          <a:ln w="38100">
            <a:solidFill>
              <a:srgbClr val="0000FF"/>
            </a:solidFill>
            <a:round/>
            <a:headEnd/>
            <a:tailEnd/>
          </a:ln>
          <a:effectLst/>
        </p:spPr>
        <p:txBody>
          <a:bodyPr/>
          <a:lstStyle/>
          <a:p>
            <a:endParaRPr lang="ru-RU"/>
          </a:p>
        </p:txBody>
      </p:sp>
      <p:sp>
        <p:nvSpPr>
          <p:cNvPr id="21517" name="Line 20"/>
          <p:cNvSpPr>
            <a:spLocks noChangeShapeType="1"/>
          </p:cNvSpPr>
          <p:nvPr/>
        </p:nvSpPr>
        <p:spPr bwMode="auto">
          <a:xfrm>
            <a:off x="6508750" y="4908550"/>
            <a:ext cx="819150" cy="0"/>
          </a:xfrm>
          <a:prstGeom prst="line">
            <a:avLst/>
          </a:prstGeom>
          <a:noFill/>
          <a:ln w="38100">
            <a:solidFill>
              <a:srgbClr val="0000FF"/>
            </a:solidFill>
            <a:round/>
            <a:headEnd/>
            <a:tailEnd/>
          </a:ln>
          <a:effectLst/>
        </p:spPr>
        <p:txBody>
          <a:bodyPr/>
          <a:lstStyle/>
          <a:p>
            <a:endParaRPr lang="ru-RU"/>
          </a:p>
        </p:txBody>
      </p:sp>
      <p:sp>
        <p:nvSpPr>
          <p:cNvPr id="21518" name="Text Box 22"/>
          <p:cNvSpPr txBox="1">
            <a:spLocks noChangeArrowheads="1"/>
          </p:cNvSpPr>
          <p:nvPr/>
        </p:nvSpPr>
        <p:spPr bwMode="auto">
          <a:xfrm>
            <a:off x="0" y="2559050"/>
            <a:ext cx="9144000" cy="660400"/>
          </a:xfrm>
          <a:prstGeom prst="rect">
            <a:avLst/>
          </a:prstGeom>
          <a:noFill/>
          <a:ln w="19050" algn="ctr">
            <a:noFill/>
            <a:miter lim="800000"/>
            <a:headEnd/>
            <a:tailEnd/>
          </a:ln>
          <a:effectLst/>
        </p:spPr>
        <p:txBody>
          <a:bodyPr>
            <a:spAutoFit/>
          </a:bodyPr>
          <a:lstStyle/>
          <a:p>
            <a:pPr>
              <a:lnSpc>
                <a:spcPct val="85000"/>
              </a:lnSpc>
              <a:spcBef>
                <a:spcPct val="30000"/>
              </a:spcBef>
            </a:pPr>
            <a:r>
              <a:rPr lang="ru-RU" altLang="ru-RU" b="1">
                <a:solidFill>
                  <a:srgbClr val="000000"/>
                </a:solidFill>
                <a:latin typeface="Arial" charset="0"/>
              </a:rPr>
              <a:t>4 </a:t>
            </a:r>
            <a:r>
              <a:rPr lang="ru-RU" altLang="ru-RU">
                <a:solidFill>
                  <a:srgbClr val="000000"/>
                </a:solidFill>
              </a:rPr>
              <a:t>– амплитуды смещения маркеров могут </a:t>
            </a:r>
            <a:r>
              <a:rPr lang="ru-RU" altLang="ru-RU" b="1">
                <a:solidFill>
                  <a:srgbClr val="000000"/>
                </a:solidFill>
              </a:rPr>
              <a:t>существенно превышать</a:t>
            </a:r>
            <a:r>
              <a:rPr lang="ru-RU" altLang="ru-RU">
                <a:solidFill>
                  <a:srgbClr val="000000"/>
                </a:solidFill>
              </a:rPr>
              <a:t> </a:t>
            </a:r>
            <a:r>
              <a:rPr lang="ru-RU" altLang="ru-RU" b="1">
                <a:solidFill>
                  <a:srgbClr val="000000"/>
                </a:solidFill>
              </a:rPr>
              <a:t>длину</a:t>
            </a:r>
            <a:r>
              <a:rPr lang="ru-RU" altLang="ru-RU">
                <a:solidFill>
                  <a:srgbClr val="000000"/>
                </a:solidFill>
              </a:rPr>
              <a:t> трансформы!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0" y="0"/>
            <a:ext cx="9144000" cy="517525"/>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Предварительные замечания</a:t>
            </a:r>
          </a:p>
        </p:txBody>
      </p:sp>
      <p:sp>
        <p:nvSpPr>
          <p:cNvPr id="4099" name="Text Box 6"/>
          <p:cNvSpPr txBox="1">
            <a:spLocks noChangeArrowheads="1"/>
          </p:cNvSpPr>
          <p:nvPr/>
        </p:nvSpPr>
        <p:spPr bwMode="auto">
          <a:xfrm>
            <a:off x="0" y="690563"/>
            <a:ext cx="9144000" cy="5756275"/>
          </a:xfrm>
          <a:prstGeom prst="rect">
            <a:avLst/>
          </a:prstGeom>
          <a:noFill/>
          <a:ln w="9525">
            <a:noFill/>
            <a:miter lim="800000"/>
            <a:headEnd/>
            <a:tailEnd/>
          </a:ln>
          <a:effectLst/>
        </p:spPr>
        <p:txBody>
          <a:bodyPr>
            <a:spAutoFit/>
          </a:bodyPr>
          <a:lstStyle/>
          <a:p>
            <a:pPr>
              <a:lnSpc>
                <a:spcPct val="90000"/>
              </a:lnSpc>
              <a:spcBef>
                <a:spcPct val="50000"/>
              </a:spcBef>
            </a:pPr>
            <a:r>
              <a:rPr lang="ru-RU" altLang="ru-RU" dirty="0">
                <a:solidFill>
                  <a:srgbClr val="000000"/>
                </a:solidFill>
              </a:rPr>
              <a:t>"Для понимания механизмов формирования сдвиговых систем особое значение приобретает изучение кинематики (эволюции) сдвигов.</a:t>
            </a:r>
          </a:p>
          <a:p>
            <a:pPr>
              <a:lnSpc>
                <a:spcPct val="90000"/>
              </a:lnSpc>
              <a:spcBef>
                <a:spcPct val="50000"/>
              </a:spcBef>
            </a:pPr>
            <a:r>
              <a:rPr lang="ru-RU" altLang="ru-RU" dirty="0">
                <a:solidFill>
                  <a:srgbClr val="000000"/>
                </a:solidFill>
              </a:rPr>
              <a:t>Выявление групп сдвигов, действительно различающихся по динамическим и кинематическим характеристикам, основывается на тщательном анализе </a:t>
            </a:r>
            <a:r>
              <a:rPr lang="ru-RU" altLang="ru-RU" b="1" dirty="0">
                <a:solidFill>
                  <a:srgbClr val="000000"/>
                </a:solidFill>
                <a:latin typeface="Arial" charset="0"/>
              </a:rPr>
              <a:t>моделей</a:t>
            </a:r>
            <a:r>
              <a:rPr lang="ru-RU" altLang="ru-RU" dirty="0">
                <a:solidFill>
                  <a:srgbClr val="000000"/>
                </a:solidFill>
                <a:latin typeface="Arial Black" pitchFamily="34" charset="0"/>
              </a:rPr>
              <a:t> </a:t>
            </a:r>
            <a:r>
              <a:rPr lang="ru-RU" altLang="ru-RU" b="1" dirty="0" err="1">
                <a:solidFill>
                  <a:srgbClr val="000000"/>
                </a:solidFill>
                <a:latin typeface="Arial" charset="0"/>
              </a:rPr>
              <a:t>сдвигообразования</a:t>
            </a:r>
            <a:r>
              <a:rPr lang="ru-RU" altLang="ru-RU" dirty="0">
                <a:solidFill>
                  <a:srgbClr val="000000"/>
                </a:solidFill>
              </a:rPr>
              <a:t>, изучении их структурных последствий и сопоставлении модельных структур со строением и эволюцией хорошо изученных сдвиговых зон.</a:t>
            </a:r>
          </a:p>
          <a:p>
            <a:pPr>
              <a:lnSpc>
                <a:spcPct val="90000"/>
              </a:lnSpc>
              <a:spcBef>
                <a:spcPct val="20000"/>
              </a:spcBef>
            </a:pPr>
            <a:r>
              <a:rPr lang="ru-RU" altLang="ru-RU" dirty="0">
                <a:solidFill>
                  <a:srgbClr val="000000"/>
                </a:solidFill>
              </a:rPr>
              <a:t>Определяющий структурный признак сдвига – смещение крыльев разлома параллельно его простиранию – может быть реализован в совершенно различных деформационных обстановках.</a:t>
            </a:r>
          </a:p>
          <a:p>
            <a:pPr>
              <a:lnSpc>
                <a:spcPct val="90000"/>
              </a:lnSpc>
              <a:spcBef>
                <a:spcPct val="20000"/>
              </a:spcBef>
            </a:pPr>
            <a:r>
              <a:rPr lang="ru-RU" altLang="ru-RU" dirty="0">
                <a:solidFill>
                  <a:srgbClr val="000000"/>
                </a:solidFill>
              </a:rPr>
              <a:t>Отдельную задачу представляет собой выбор классификационных параметров, более или менее однозначно определяющих разные группы сдвигов".</a:t>
            </a:r>
          </a:p>
          <a:p>
            <a:pPr>
              <a:lnSpc>
                <a:spcPct val="90000"/>
              </a:lnSpc>
            </a:pPr>
            <a:r>
              <a:rPr lang="ru-RU" altLang="ru-RU" dirty="0">
                <a:solidFill>
                  <a:srgbClr val="000000"/>
                </a:solidFill>
              </a:rPr>
              <a:t>[</a:t>
            </a:r>
            <a:r>
              <a:rPr lang="ru-RU" altLang="ru-RU" i="1" dirty="0" err="1">
                <a:solidFill>
                  <a:srgbClr val="000000"/>
                </a:solidFill>
              </a:rPr>
              <a:t>Арк</a:t>
            </a:r>
            <a:r>
              <a:rPr lang="ru-RU" altLang="ru-RU" i="1" dirty="0">
                <a:solidFill>
                  <a:srgbClr val="000000"/>
                </a:solidFill>
              </a:rPr>
              <a:t>. В. Тевелев, 2005</a:t>
            </a:r>
            <a:r>
              <a:rPr lang="ru-RU" altLang="ru-RU" dirty="0">
                <a:solidFill>
                  <a:srgbClr val="000000"/>
                </a:solidFill>
              </a:rPr>
              <a:t>].</a:t>
            </a:r>
          </a:p>
          <a:p>
            <a:pPr>
              <a:lnSpc>
                <a:spcPct val="90000"/>
              </a:lnSpc>
              <a:spcBef>
                <a:spcPct val="20000"/>
              </a:spcBef>
            </a:pPr>
            <a:r>
              <a:rPr lang="ru-RU" altLang="ru-RU" dirty="0">
                <a:solidFill>
                  <a:srgbClr val="000000"/>
                </a:solidFill>
              </a:rPr>
              <a:t>Кроме стандартных параметров мы рассмотрим:</a:t>
            </a:r>
          </a:p>
          <a:p>
            <a:pPr>
              <a:lnSpc>
                <a:spcPct val="90000"/>
              </a:lnSpc>
              <a:spcBef>
                <a:spcPct val="50000"/>
              </a:spcBef>
            </a:pPr>
            <a:r>
              <a:rPr lang="ru-RU" altLang="ru-RU" dirty="0">
                <a:solidFill>
                  <a:srgbClr val="000000"/>
                </a:solidFill>
              </a:rPr>
              <a:t>– соотношение направления смещения маркеров и направления сдвигания,</a:t>
            </a:r>
          </a:p>
          <a:p>
            <a:pPr>
              <a:lnSpc>
                <a:spcPct val="90000"/>
              </a:lnSpc>
            </a:pPr>
            <a:r>
              <a:rPr lang="ru-RU" altLang="ru-RU" dirty="0">
                <a:solidFill>
                  <a:srgbClr val="000000"/>
                </a:solidFill>
              </a:rPr>
              <a:t>– распределение амплитуд и скоростей смещения вдоль сдвига,</a:t>
            </a:r>
          </a:p>
          <a:p>
            <a:pPr>
              <a:lnSpc>
                <a:spcPct val="90000"/>
              </a:lnSpc>
            </a:pPr>
            <a:r>
              <a:rPr lang="ru-RU" altLang="ru-RU" dirty="0">
                <a:solidFill>
                  <a:srgbClr val="000000"/>
                </a:solidFill>
              </a:rPr>
              <a:t>– вектор мгновенных смещений во внешней системе координат и т.д.</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3416300"/>
            <a:ext cx="8997950" cy="3406775"/>
          </a:xfrm>
          <a:prstGeom prst="rect">
            <a:avLst/>
          </a:prstGeom>
          <a:noFill/>
          <a:ln w="19050" algn="ctr">
            <a:solidFill>
              <a:srgbClr val="000000"/>
            </a:solidFill>
            <a:miter lim="800000"/>
            <a:headEnd/>
            <a:tailEnd/>
          </a:ln>
          <a:effectLst/>
        </p:spPr>
      </p:pic>
      <p:sp>
        <p:nvSpPr>
          <p:cNvPr id="22531" name="AutoShape 6"/>
          <p:cNvSpPr>
            <a:spLocks noChangeArrowheads="1"/>
          </p:cNvSpPr>
          <p:nvPr/>
        </p:nvSpPr>
        <p:spPr bwMode="auto">
          <a:xfrm flipH="1">
            <a:off x="47625" y="4784725"/>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2532" name="AutoShape 7"/>
          <p:cNvSpPr>
            <a:spLocks noChangeArrowheads="1"/>
          </p:cNvSpPr>
          <p:nvPr/>
        </p:nvSpPr>
        <p:spPr bwMode="auto">
          <a:xfrm>
            <a:off x="7718425" y="4856163"/>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22533" name="Freeform 10"/>
          <p:cNvSpPr>
            <a:spLocks noChangeAspect="1"/>
          </p:cNvSpPr>
          <p:nvPr/>
        </p:nvSpPr>
        <p:spPr bwMode="auto">
          <a:xfrm>
            <a:off x="3922713" y="4243388"/>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2534" name="Freeform 11"/>
          <p:cNvSpPr>
            <a:spLocks noChangeAspect="1"/>
          </p:cNvSpPr>
          <p:nvPr/>
        </p:nvSpPr>
        <p:spPr bwMode="auto">
          <a:xfrm flipH="1" flipV="1">
            <a:off x="4471988" y="5467350"/>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2535" name="Line 12"/>
          <p:cNvSpPr>
            <a:spLocks noChangeShapeType="1"/>
          </p:cNvSpPr>
          <p:nvPr/>
        </p:nvSpPr>
        <p:spPr bwMode="auto">
          <a:xfrm>
            <a:off x="3651250" y="4930775"/>
            <a:ext cx="1685925" cy="20638"/>
          </a:xfrm>
          <a:prstGeom prst="line">
            <a:avLst/>
          </a:prstGeom>
          <a:noFill/>
          <a:ln w="38100">
            <a:solidFill>
              <a:srgbClr val="FF0000"/>
            </a:solidFill>
            <a:round/>
            <a:headEnd/>
            <a:tailEnd/>
          </a:ln>
          <a:effectLst/>
        </p:spPr>
        <p:txBody>
          <a:bodyPr/>
          <a:lstStyle/>
          <a:p>
            <a:endParaRPr lang="ru-RU"/>
          </a:p>
        </p:txBody>
      </p:sp>
      <p:sp>
        <p:nvSpPr>
          <p:cNvPr id="22536" name="Line 13"/>
          <p:cNvSpPr>
            <a:spLocks noChangeShapeType="1"/>
          </p:cNvSpPr>
          <p:nvPr/>
        </p:nvSpPr>
        <p:spPr bwMode="auto">
          <a:xfrm>
            <a:off x="1384300" y="4927600"/>
            <a:ext cx="847725" cy="0"/>
          </a:xfrm>
          <a:prstGeom prst="line">
            <a:avLst/>
          </a:prstGeom>
          <a:noFill/>
          <a:ln w="38100">
            <a:solidFill>
              <a:srgbClr val="0000FF"/>
            </a:solidFill>
            <a:round/>
            <a:headEnd/>
            <a:tailEnd/>
          </a:ln>
          <a:effectLst/>
        </p:spPr>
        <p:txBody>
          <a:bodyPr/>
          <a:lstStyle/>
          <a:p>
            <a:endParaRPr lang="ru-RU"/>
          </a:p>
        </p:txBody>
      </p:sp>
      <p:sp>
        <p:nvSpPr>
          <p:cNvPr id="22537" name="Line 14"/>
          <p:cNvSpPr>
            <a:spLocks noChangeShapeType="1"/>
          </p:cNvSpPr>
          <p:nvPr/>
        </p:nvSpPr>
        <p:spPr bwMode="auto">
          <a:xfrm>
            <a:off x="6794500" y="4933950"/>
            <a:ext cx="819150" cy="0"/>
          </a:xfrm>
          <a:prstGeom prst="line">
            <a:avLst/>
          </a:prstGeom>
          <a:noFill/>
          <a:ln w="38100">
            <a:solidFill>
              <a:srgbClr val="0000FF"/>
            </a:solidFill>
            <a:round/>
            <a:headEnd/>
            <a:tailEnd/>
          </a:ln>
          <a:effectLst/>
        </p:spPr>
        <p:txBody>
          <a:bodyPr/>
          <a:lstStyle/>
          <a:p>
            <a:endParaRPr lang="ru-RU"/>
          </a:p>
        </p:txBody>
      </p:sp>
      <p:sp>
        <p:nvSpPr>
          <p:cNvPr id="22538" name="Line 15"/>
          <p:cNvSpPr>
            <a:spLocks noChangeShapeType="1"/>
          </p:cNvSpPr>
          <p:nvPr/>
        </p:nvSpPr>
        <p:spPr bwMode="auto">
          <a:xfrm>
            <a:off x="2241550" y="4933950"/>
            <a:ext cx="1384300" cy="0"/>
          </a:xfrm>
          <a:prstGeom prst="line">
            <a:avLst/>
          </a:prstGeom>
          <a:noFill/>
          <a:ln w="57150">
            <a:solidFill>
              <a:srgbClr val="0066FF"/>
            </a:solidFill>
            <a:round/>
            <a:headEnd/>
            <a:tailEnd/>
          </a:ln>
          <a:effectLst/>
        </p:spPr>
        <p:txBody>
          <a:bodyPr/>
          <a:lstStyle/>
          <a:p>
            <a:endParaRPr lang="ru-RU"/>
          </a:p>
        </p:txBody>
      </p:sp>
      <p:sp>
        <p:nvSpPr>
          <p:cNvPr id="22539" name="Line 16"/>
          <p:cNvSpPr>
            <a:spLocks noChangeShapeType="1"/>
          </p:cNvSpPr>
          <p:nvPr/>
        </p:nvSpPr>
        <p:spPr bwMode="auto">
          <a:xfrm>
            <a:off x="5327650" y="4946650"/>
            <a:ext cx="514350" cy="0"/>
          </a:xfrm>
          <a:prstGeom prst="line">
            <a:avLst/>
          </a:prstGeom>
          <a:noFill/>
          <a:ln w="57150">
            <a:solidFill>
              <a:srgbClr val="0066FF"/>
            </a:solidFill>
            <a:round/>
            <a:headEnd/>
            <a:tailEnd/>
          </a:ln>
          <a:effectLst/>
        </p:spPr>
        <p:txBody>
          <a:bodyPr/>
          <a:lstStyle/>
          <a:p>
            <a:endParaRPr lang="ru-RU"/>
          </a:p>
        </p:txBody>
      </p:sp>
      <p:sp>
        <p:nvSpPr>
          <p:cNvPr id="22540" name="Line 17"/>
          <p:cNvSpPr>
            <a:spLocks noChangeShapeType="1"/>
          </p:cNvSpPr>
          <p:nvPr/>
        </p:nvSpPr>
        <p:spPr bwMode="auto">
          <a:xfrm>
            <a:off x="6146800" y="4927600"/>
            <a:ext cx="641350" cy="0"/>
          </a:xfrm>
          <a:prstGeom prst="line">
            <a:avLst/>
          </a:prstGeom>
          <a:noFill/>
          <a:ln w="57150">
            <a:solidFill>
              <a:srgbClr val="0066FF"/>
            </a:solidFill>
            <a:round/>
            <a:headEnd/>
            <a:tailEnd/>
          </a:ln>
          <a:effectLst/>
        </p:spPr>
        <p:txBody>
          <a:bodyPr/>
          <a:lstStyle/>
          <a:p>
            <a:endParaRPr lang="ru-RU"/>
          </a:p>
        </p:txBody>
      </p:sp>
      <p:sp>
        <p:nvSpPr>
          <p:cNvPr id="1004564" name="Text Box 20"/>
          <p:cNvSpPr txBox="1">
            <a:spLocks noChangeArrowheads="1"/>
          </p:cNvSpPr>
          <p:nvPr/>
        </p:nvSpPr>
        <p:spPr bwMode="auto">
          <a:xfrm>
            <a:off x="0" y="2159000"/>
            <a:ext cx="9144000" cy="1189038"/>
          </a:xfrm>
          <a:prstGeom prst="rect">
            <a:avLst/>
          </a:prstGeom>
          <a:noFill/>
          <a:ln w="19050" algn="ctr">
            <a:noFill/>
            <a:miter lim="800000"/>
            <a:headEnd/>
            <a:tailEnd/>
          </a:ln>
          <a:effectLst/>
        </p:spPr>
        <p:txBody>
          <a:bodyPr>
            <a:spAutoFit/>
          </a:bodyPr>
          <a:lstStyle/>
          <a:p>
            <a:pPr>
              <a:lnSpc>
                <a:spcPct val="80000"/>
              </a:lnSpc>
              <a:spcBef>
                <a:spcPct val="50000"/>
              </a:spcBef>
            </a:pPr>
            <a:r>
              <a:rPr lang="en-US" altLang="ru-RU" sz="2400" b="1" dirty="0">
                <a:solidFill>
                  <a:srgbClr val="000000"/>
                </a:solidFill>
                <a:latin typeface="Arial" charset="0"/>
              </a:rPr>
              <a:t>PS</a:t>
            </a:r>
            <a:r>
              <a:rPr lang="en-US" altLang="ru-RU" b="1" dirty="0">
                <a:solidFill>
                  <a:srgbClr val="000000"/>
                </a:solidFill>
                <a:latin typeface="Arial" charset="0"/>
              </a:rPr>
              <a:t>.</a:t>
            </a:r>
            <a:r>
              <a:rPr lang="en-US" altLang="ru-RU" dirty="0">
                <a:solidFill>
                  <a:srgbClr val="000000"/>
                </a:solidFill>
              </a:rPr>
              <a:t> </a:t>
            </a:r>
            <a:r>
              <a:rPr lang="ru-RU" altLang="ru-RU" dirty="0">
                <a:solidFill>
                  <a:srgbClr val="000000"/>
                </a:solidFill>
              </a:rPr>
              <a:t>Несколько слов о природе "хвостов". Пассивные сегменты представляют собой сбросы, сформировавшиеся за счет того, что по пассивному сегменту соприкасаются </a:t>
            </a:r>
            <a:r>
              <a:rPr lang="ru-RU" altLang="ru-RU" b="1" dirty="0">
                <a:solidFill>
                  <a:srgbClr val="000000"/>
                </a:solidFill>
              </a:rPr>
              <a:t>молодая</a:t>
            </a:r>
            <a:r>
              <a:rPr lang="ru-RU" altLang="ru-RU" dirty="0">
                <a:solidFill>
                  <a:srgbClr val="000000"/>
                </a:solidFill>
              </a:rPr>
              <a:t> (</a:t>
            </a:r>
            <a:r>
              <a:rPr lang="ru-RU" altLang="ru-RU" i="1" dirty="0" smtClean="0">
                <a:solidFill>
                  <a:srgbClr val="C00000"/>
                </a:solidFill>
              </a:rPr>
              <a:t>горячая и легкая</a:t>
            </a:r>
            <a:r>
              <a:rPr lang="ru-RU" altLang="ru-RU" dirty="0" smtClean="0">
                <a:solidFill>
                  <a:srgbClr val="000000"/>
                </a:solidFill>
              </a:rPr>
              <a:t>) </a:t>
            </a:r>
            <a:r>
              <a:rPr lang="ru-RU" altLang="ru-RU" dirty="0">
                <a:solidFill>
                  <a:srgbClr val="000000"/>
                </a:solidFill>
              </a:rPr>
              <a:t>литосфера и </a:t>
            </a:r>
            <a:r>
              <a:rPr lang="ru-RU" altLang="ru-RU" b="1" dirty="0">
                <a:solidFill>
                  <a:srgbClr val="000000"/>
                </a:solidFill>
              </a:rPr>
              <a:t>древняя</a:t>
            </a:r>
            <a:r>
              <a:rPr lang="ru-RU" altLang="ru-RU" dirty="0">
                <a:solidFill>
                  <a:srgbClr val="000000"/>
                </a:solidFill>
              </a:rPr>
              <a:t> (</a:t>
            </a:r>
            <a:r>
              <a:rPr lang="ru-RU" altLang="ru-RU" i="1" dirty="0" smtClean="0">
                <a:solidFill>
                  <a:srgbClr val="C00000"/>
                </a:solidFill>
              </a:rPr>
              <a:t>холодная и</a:t>
            </a:r>
            <a:r>
              <a:rPr lang="ru-RU" altLang="ru-RU" dirty="0" smtClean="0">
                <a:solidFill>
                  <a:srgbClr val="C00000"/>
                </a:solidFill>
              </a:rPr>
              <a:t> </a:t>
            </a:r>
            <a:r>
              <a:rPr lang="ru-RU" altLang="ru-RU" i="1" dirty="0" smtClean="0">
                <a:solidFill>
                  <a:srgbClr val="C00000"/>
                </a:solidFill>
              </a:rPr>
              <a:t>тяжелая</a:t>
            </a:r>
            <a:r>
              <a:rPr lang="ru-RU" altLang="ru-RU" dirty="0" smtClean="0">
                <a:solidFill>
                  <a:srgbClr val="000000"/>
                </a:solidFill>
              </a:rPr>
              <a:t>) </a:t>
            </a:r>
            <a:r>
              <a:rPr lang="ru-RU" altLang="ru-RU" dirty="0">
                <a:solidFill>
                  <a:srgbClr val="000000"/>
                </a:solidFill>
              </a:rPr>
              <a:t>литосфера. Тяжелая, естественно, проседает.</a:t>
            </a:r>
          </a:p>
        </p:txBody>
      </p:sp>
      <p:sp>
        <p:nvSpPr>
          <p:cNvPr id="1004566" name="Oval 22"/>
          <p:cNvSpPr>
            <a:spLocks noChangeArrowheads="1"/>
          </p:cNvSpPr>
          <p:nvPr/>
        </p:nvSpPr>
        <p:spPr bwMode="auto">
          <a:xfrm>
            <a:off x="2390775" y="4518025"/>
            <a:ext cx="385763" cy="385763"/>
          </a:xfrm>
          <a:prstGeom prst="ellipse">
            <a:avLst/>
          </a:prstGeom>
          <a:noFill/>
          <a:ln w="19050" algn="ctr">
            <a:solidFill>
              <a:srgbClr val="000000"/>
            </a:solidFill>
            <a:round/>
            <a:headEnd/>
            <a:tailEnd/>
          </a:ln>
          <a:effectLst/>
        </p:spPr>
        <p:txBody>
          <a:bodyPr wrap="none" anchor="ctr"/>
          <a:lstStyle/>
          <a:p>
            <a:pPr algn="ctr">
              <a:lnSpc>
                <a:spcPct val="80000"/>
              </a:lnSpc>
            </a:pPr>
            <a:r>
              <a:rPr lang="ru-RU" altLang="ru-RU" sz="4400">
                <a:solidFill>
                  <a:srgbClr val="000000"/>
                </a:solidFill>
                <a:latin typeface="Arial Black" pitchFamily="34" charset="0"/>
              </a:rPr>
              <a:t>–</a:t>
            </a:r>
          </a:p>
        </p:txBody>
      </p:sp>
      <p:sp>
        <p:nvSpPr>
          <p:cNvPr id="1004567" name="Oval 23"/>
          <p:cNvSpPr>
            <a:spLocks noChangeArrowheads="1"/>
          </p:cNvSpPr>
          <p:nvPr/>
        </p:nvSpPr>
        <p:spPr bwMode="auto">
          <a:xfrm>
            <a:off x="2189163" y="4964113"/>
            <a:ext cx="385762" cy="385762"/>
          </a:xfrm>
          <a:prstGeom prst="ellipse">
            <a:avLst/>
          </a:prstGeom>
          <a:noFill/>
          <a:ln w="19050" algn="ctr">
            <a:solidFill>
              <a:srgbClr val="000000"/>
            </a:solidFill>
            <a:round/>
            <a:headEnd/>
            <a:tailEnd/>
          </a:ln>
          <a:effectLst/>
        </p:spPr>
        <p:txBody>
          <a:bodyPr wrap="none" anchor="ctr"/>
          <a:lstStyle/>
          <a:p>
            <a:pPr algn="ctr">
              <a:lnSpc>
                <a:spcPct val="80000"/>
              </a:lnSpc>
            </a:pPr>
            <a:r>
              <a:rPr lang="ru-RU" altLang="ru-RU" sz="4400" b="1">
                <a:solidFill>
                  <a:srgbClr val="000000"/>
                </a:solidFill>
                <a:latin typeface="Arial" charset="0"/>
              </a:rPr>
              <a:t>+</a:t>
            </a:r>
          </a:p>
        </p:txBody>
      </p:sp>
      <p:sp>
        <p:nvSpPr>
          <p:cNvPr id="1004568" name="Oval 24"/>
          <p:cNvSpPr>
            <a:spLocks noChangeArrowheads="1"/>
          </p:cNvSpPr>
          <p:nvPr/>
        </p:nvSpPr>
        <p:spPr bwMode="auto">
          <a:xfrm>
            <a:off x="6372225" y="4486275"/>
            <a:ext cx="385763" cy="385763"/>
          </a:xfrm>
          <a:prstGeom prst="ellipse">
            <a:avLst/>
          </a:prstGeom>
          <a:noFill/>
          <a:ln w="19050" algn="ctr">
            <a:solidFill>
              <a:srgbClr val="000000"/>
            </a:solidFill>
            <a:round/>
            <a:headEnd/>
            <a:tailEnd/>
          </a:ln>
          <a:effectLst/>
        </p:spPr>
        <p:txBody>
          <a:bodyPr wrap="none" anchor="ctr"/>
          <a:lstStyle/>
          <a:p>
            <a:pPr algn="ctr">
              <a:lnSpc>
                <a:spcPct val="80000"/>
              </a:lnSpc>
            </a:pPr>
            <a:r>
              <a:rPr lang="ru-RU" altLang="ru-RU" sz="4400" b="1">
                <a:solidFill>
                  <a:srgbClr val="000000"/>
                </a:solidFill>
                <a:latin typeface="Arial" charset="0"/>
              </a:rPr>
              <a:t>+</a:t>
            </a:r>
          </a:p>
        </p:txBody>
      </p:sp>
      <p:sp>
        <p:nvSpPr>
          <p:cNvPr id="1004569" name="Oval 25"/>
          <p:cNvSpPr>
            <a:spLocks noChangeArrowheads="1"/>
          </p:cNvSpPr>
          <p:nvPr/>
        </p:nvSpPr>
        <p:spPr bwMode="auto">
          <a:xfrm>
            <a:off x="6121400" y="4953000"/>
            <a:ext cx="385763" cy="385763"/>
          </a:xfrm>
          <a:prstGeom prst="ellipse">
            <a:avLst/>
          </a:prstGeom>
          <a:noFill/>
          <a:ln w="19050" algn="ctr">
            <a:solidFill>
              <a:srgbClr val="000000"/>
            </a:solidFill>
            <a:round/>
            <a:headEnd/>
            <a:tailEnd/>
          </a:ln>
          <a:effectLst/>
        </p:spPr>
        <p:txBody>
          <a:bodyPr wrap="none" anchor="ctr"/>
          <a:lstStyle/>
          <a:p>
            <a:pPr algn="ctr">
              <a:lnSpc>
                <a:spcPct val="80000"/>
              </a:lnSpc>
            </a:pPr>
            <a:r>
              <a:rPr lang="ru-RU" altLang="ru-RU" sz="4400">
                <a:solidFill>
                  <a:srgbClr val="000000"/>
                </a:solidFill>
                <a:latin typeface="Arial Black" pitchFamily="34" charset="0"/>
              </a:rPr>
              <a:t>–</a:t>
            </a:r>
          </a:p>
        </p:txBody>
      </p:sp>
      <p:sp>
        <p:nvSpPr>
          <p:cNvPr id="22546" name="Text Box 26"/>
          <p:cNvSpPr txBox="1">
            <a:spLocks noChangeArrowheads="1"/>
          </p:cNvSpPr>
          <p:nvPr/>
        </p:nvSpPr>
        <p:spPr bwMode="auto">
          <a:xfrm>
            <a:off x="379413" y="128588"/>
            <a:ext cx="8413750" cy="18415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расположенных </a:t>
            </a:r>
            <a:r>
              <a:rPr lang="ru-RU" altLang="ru-RU" sz="2000" b="1" i="1" dirty="0">
                <a:solidFill>
                  <a:srgbClr val="000000"/>
                </a:solidFill>
              </a:rPr>
              <a:t>вне зон разрастания</a:t>
            </a:r>
            <a:r>
              <a:rPr lang="ru-RU" altLang="ru-RU" sz="2000" b="1" dirty="0">
                <a:solidFill>
                  <a:srgbClr val="000000"/>
                </a:solidFill>
              </a:rPr>
              <a:t> их смещения (левосторонние!) будут совпадать с направлением движений крыльев разлома, но сам разлом покажется весьма своеобразным левым сдвигом, в котором при постоянном увеличении дистанции между наблюдателями активное сдвигание имеет место только в центральном (активном) сегменте разлома, а противоположном крыле пассивного отрезка </a:t>
            </a:r>
            <a:r>
              <a:rPr lang="ru-RU" altLang="ru-RU" sz="2000" b="1" dirty="0">
                <a:solidFill>
                  <a:srgbClr val="C00000"/>
                </a:solidFill>
              </a:rPr>
              <a:t>смещения нет</a:t>
            </a:r>
            <a:r>
              <a:rPr lang="ru-RU" altLang="ru-RU" sz="2000" b="1" dirty="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4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45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45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45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4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64" grpId="0"/>
      <p:bldP spid="1004566" grpId="0" animBg="1"/>
      <p:bldP spid="1004567" grpId="0" animBg="1"/>
      <p:bldP spid="1004568" grpId="0" animBg="1"/>
      <p:bldP spid="100456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3270250"/>
            <a:ext cx="8997950" cy="3522663"/>
          </a:xfrm>
          <a:prstGeom prst="rect">
            <a:avLst/>
          </a:prstGeom>
          <a:noFill/>
          <a:ln w="19050" algn="ctr">
            <a:solidFill>
              <a:srgbClr val="000000"/>
            </a:solidFill>
            <a:miter lim="800000"/>
            <a:headEnd/>
            <a:tailEnd/>
          </a:ln>
          <a:effectLst/>
        </p:spPr>
      </p:pic>
      <p:sp>
        <p:nvSpPr>
          <p:cNvPr id="23555" name="AutoShape 4"/>
          <p:cNvSpPr>
            <a:spLocks noChangeArrowheads="1"/>
          </p:cNvSpPr>
          <p:nvPr/>
        </p:nvSpPr>
        <p:spPr bwMode="auto">
          <a:xfrm flipH="1">
            <a:off x="1552575" y="4784725"/>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3556" name="AutoShape 5"/>
          <p:cNvSpPr>
            <a:spLocks noChangeArrowheads="1"/>
          </p:cNvSpPr>
          <p:nvPr/>
        </p:nvSpPr>
        <p:spPr bwMode="auto">
          <a:xfrm>
            <a:off x="6356350" y="4875213"/>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23557" name="Text Box 7"/>
          <p:cNvSpPr txBox="1">
            <a:spLocks noChangeArrowheads="1"/>
          </p:cNvSpPr>
          <p:nvPr/>
        </p:nvSpPr>
        <p:spPr bwMode="auto">
          <a:xfrm>
            <a:off x="549275" y="455613"/>
            <a:ext cx="7947025" cy="13525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расположенных </a:t>
            </a:r>
            <a:r>
              <a:rPr lang="ru-RU" altLang="ru-RU" sz="2000" b="1" i="1" dirty="0">
                <a:solidFill>
                  <a:srgbClr val="000000"/>
                </a:solidFill>
              </a:rPr>
              <a:t>во внешних углах </a:t>
            </a:r>
            <a:r>
              <a:rPr lang="ru-RU" altLang="ru-RU" sz="2000" b="1" i="1" dirty="0" smtClean="0">
                <a:solidFill>
                  <a:srgbClr val="000000"/>
                </a:solidFill>
              </a:rPr>
              <a:t>системы</a:t>
            </a:r>
            <a:r>
              <a:rPr lang="ru-RU" altLang="ru-RU" sz="2000" b="1" dirty="0" smtClean="0">
                <a:solidFill>
                  <a:srgbClr val="000000"/>
                </a:solidFill>
              </a:rPr>
              <a:t>, </a:t>
            </a:r>
            <a:r>
              <a:rPr lang="ru-RU" altLang="ru-RU" sz="2000" b="1" dirty="0">
                <a:solidFill>
                  <a:srgbClr val="000000"/>
                </a:solidFill>
              </a:rPr>
              <a:t>их мгновенные движения представляются обратными (здесь – правосторонними!) по отношению к движениям в активной (центральной) части разлома, совпадая с видимым смещением зон разрастания. Амплитуда такого смещения может быть любой!</a:t>
            </a:r>
          </a:p>
        </p:txBody>
      </p:sp>
      <p:sp>
        <p:nvSpPr>
          <p:cNvPr id="23558" name="Freeform 8"/>
          <p:cNvSpPr>
            <a:spLocks noChangeAspect="1"/>
          </p:cNvSpPr>
          <p:nvPr/>
        </p:nvSpPr>
        <p:spPr bwMode="auto">
          <a:xfrm>
            <a:off x="5100638" y="4468813"/>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3559" name="Freeform 9"/>
          <p:cNvSpPr>
            <a:spLocks noChangeAspect="1"/>
          </p:cNvSpPr>
          <p:nvPr/>
        </p:nvSpPr>
        <p:spPr bwMode="auto">
          <a:xfrm flipH="1" flipV="1">
            <a:off x="3430588" y="512762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3560" name="Freeform 10"/>
          <p:cNvSpPr>
            <a:spLocks noChangeAspect="1"/>
          </p:cNvSpPr>
          <p:nvPr/>
        </p:nvSpPr>
        <p:spPr bwMode="auto">
          <a:xfrm>
            <a:off x="2678113" y="5024438"/>
            <a:ext cx="622300" cy="141287"/>
          </a:xfrm>
          <a:custGeom>
            <a:avLst/>
            <a:gdLst>
              <a:gd name="T0" fmla="*/ 902215938 w 392"/>
              <a:gd name="T1" fmla="*/ 273452279 h 73"/>
              <a:gd name="T2" fmla="*/ 0 w 392"/>
              <a:gd name="T3" fmla="*/ 273452279 h 73"/>
              <a:gd name="T4" fmla="*/ 337700938 w 392"/>
              <a:gd name="T5" fmla="*/ 0 h 73"/>
              <a:gd name="T6" fmla="*/ 246975313 w 392"/>
              <a:gd name="T7" fmla="*/ 168567004 h 73"/>
              <a:gd name="T8" fmla="*/ 987901250 w 392"/>
              <a:gd name="T9" fmla="*/ 168567004 h 73"/>
              <a:gd name="T10" fmla="*/ 902215938 w 392"/>
              <a:gd name="T11" fmla="*/ 27345227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00FFFF"/>
          </a:solidFill>
          <a:ln w="6350" cap="flat" cmpd="sng">
            <a:solidFill>
              <a:srgbClr val="000000"/>
            </a:solidFill>
            <a:prstDash val="solid"/>
            <a:round/>
            <a:headEnd type="none" w="med" len="med"/>
            <a:tailEnd type="none" w="med" len="med"/>
          </a:ln>
          <a:effectLst/>
        </p:spPr>
        <p:txBody>
          <a:bodyPr/>
          <a:lstStyle/>
          <a:p>
            <a:endParaRPr lang="ru-RU"/>
          </a:p>
        </p:txBody>
      </p:sp>
      <p:sp>
        <p:nvSpPr>
          <p:cNvPr id="23561" name="Freeform 11"/>
          <p:cNvSpPr>
            <a:spLocks noChangeAspect="1"/>
          </p:cNvSpPr>
          <p:nvPr/>
        </p:nvSpPr>
        <p:spPr bwMode="auto">
          <a:xfrm flipH="1" flipV="1">
            <a:off x="6032500" y="4418013"/>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00FFFF"/>
          </a:solidFill>
          <a:ln w="6350" cap="flat" cmpd="sng">
            <a:solidFill>
              <a:srgbClr val="000000"/>
            </a:solidFill>
            <a:prstDash val="solid"/>
            <a:round/>
            <a:headEnd/>
            <a:tailEnd/>
          </a:ln>
          <a:effectLst/>
        </p:spPr>
        <p:txBody>
          <a:bodyPr/>
          <a:lstStyle/>
          <a:p>
            <a:endParaRPr lang="ru-RU"/>
          </a:p>
        </p:txBody>
      </p:sp>
      <p:sp>
        <p:nvSpPr>
          <p:cNvPr id="23562" name="Text Box 13"/>
          <p:cNvSpPr txBox="1">
            <a:spLocks noChangeArrowheads="1"/>
          </p:cNvSpPr>
          <p:nvPr/>
        </p:nvSpPr>
        <p:spPr bwMode="auto">
          <a:xfrm>
            <a:off x="0" y="2225675"/>
            <a:ext cx="9144000" cy="667875"/>
          </a:xfrm>
          <a:prstGeom prst="rect">
            <a:avLst/>
          </a:prstGeom>
          <a:noFill/>
          <a:ln w="19050" algn="ctr">
            <a:noFill/>
            <a:miter lim="800000"/>
            <a:headEnd/>
            <a:tailEnd/>
          </a:ln>
          <a:effectLst/>
        </p:spPr>
        <p:txBody>
          <a:bodyPr>
            <a:spAutoFit/>
          </a:bodyPr>
          <a:lstStyle/>
          <a:p>
            <a:pPr>
              <a:lnSpc>
                <a:spcPct val="85000"/>
              </a:lnSpc>
              <a:spcBef>
                <a:spcPct val="30000"/>
              </a:spcBef>
            </a:pPr>
            <a:r>
              <a:rPr lang="ru-RU" altLang="ru-RU" dirty="0">
                <a:solidFill>
                  <a:srgbClr val="000000"/>
                </a:solidFill>
                <a:latin typeface="Arial" charset="0"/>
              </a:rPr>
              <a:t>Направление мгновенных смещений по сдвигу </a:t>
            </a:r>
            <a:r>
              <a:rPr lang="ru-RU" altLang="ru-RU" dirty="0" err="1">
                <a:solidFill>
                  <a:srgbClr val="000000"/>
                </a:solidFill>
                <a:latin typeface="Arial" charset="0"/>
              </a:rPr>
              <a:t>Вилсона</a:t>
            </a:r>
            <a:r>
              <a:rPr lang="ru-RU" altLang="ru-RU" dirty="0">
                <a:solidFill>
                  <a:srgbClr val="000000"/>
                </a:solidFill>
                <a:latin typeface="Arial" charset="0"/>
              </a:rPr>
              <a:t> в принципе </a:t>
            </a:r>
            <a:r>
              <a:rPr lang="ru-RU" altLang="ru-RU" dirty="0" smtClean="0">
                <a:solidFill>
                  <a:srgbClr val="000000"/>
                </a:solidFill>
                <a:latin typeface="Arial" charset="0"/>
              </a:rPr>
              <a:t>неопределённо</a:t>
            </a:r>
            <a:r>
              <a:rPr lang="ru-RU" altLang="ru-RU" dirty="0">
                <a:solidFill>
                  <a:srgbClr val="000000"/>
                </a:solidFill>
                <a:latin typeface="Arial"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050" y="3335338"/>
            <a:ext cx="8997950" cy="3522662"/>
          </a:xfrm>
          <a:prstGeom prst="rect">
            <a:avLst/>
          </a:prstGeom>
          <a:noFill/>
          <a:ln w="19050" algn="ctr">
            <a:solidFill>
              <a:srgbClr val="000000"/>
            </a:solidFill>
            <a:miter lim="800000"/>
            <a:headEnd/>
            <a:tailEnd/>
          </a:ln>
          <a:effectLst/>
        </p:spPr>
      </p:pic>
      <p:sp>
        <p:nvSpPr>
          <p:cNvPr id="24579" name="AutoShape 4"/>
          <p:cNvSpPr>
            <a:spLocks noChangeArrowheads="1"/>
          </p:cNvSpPr>
          <p:nvPr/>
        </p:nvSpPr>
        <p:spPr bwMode="auto">
          <a:xfrm flipH="1">
            <a:off x="1201738" y="4794250"/>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4580" name="AutoShape 5"/>
          <p:cNvSpPr>
            <a:spLocks noChangeArrowheads="1"/>
          </p:cNvSpPr>
          <p:nvPr/>
        </p:nvSpPr>
        <p:spPr bwMode="auto">
          <a:xfrm>
            <a:off x="6599238" y="4903788"/>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24581" name="Freeform 8"/>
          <p:cNvSpPr>
            <a:spLocks noChangeAspect="1"/>
          </p:cNvSpPr>
          <p:nvPr/>
        </p:nvSpPr>
        <p:spPr bwMode="auto">
          <a:xfrm>
            <a:off x="4838700" y="4433888"/>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4582" name="Freeform 9"/>
          <p:cNvSpPr>
            <a:spLocks noChangeAspect="1"/>
          </p:cNvSpPr>
          <p:nvPr/>
        </p:nvSpPr>
        <p:spPr bwMode="auto">
          <a:xfrm flipH="1" flipV="1">
            <a:off x="3695700" y="5116513"/>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4583" name="Freeform 10"/>
          <p:cNvSpPr>
            <a:spLocks noChangeAspect="1"/>
          </p:cNvSpPr>
          <p:nvPr/>
        </p:nvSpPr>
        <p:spPr bwMode="auto">
          <a:xfrm>
            <a:off x="2487613" y="497522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00FFFF"/>
          </a:solidFill>
          <a:ln w="6350" cap="flat" cmpd="sng">
            <a:solidFill>
              <a:srgbClr val="000000"/>
            </a:solidFill>
            <a:prstDash val="solid"/>
            <a:round/>
            <a:headEnd type="none" w="med" len="med"/>
            <a:tailEnd type="none" w="med" len="med"/>
          </a:ln>
          <a:effectLst/>
        </p:spPr>
        <p:txBody>
          <a:bodyPr/>
          <a:lstStyle/>
          <a:p>
            <a:endParaRPr lang="ru-RU"/>
          </a:p>
        </p:txBody>
      </p:sp>
      <p:sp>
        <p:nvSpPr>
          <p:cNvPr id="24584" name="Freeform 11"/>
          <p:cNvSpPr>
            <a:spLocks noChangeAspect="1"/>
          </p:cNvSpPr>
          <p:nvPr/>
        </p:nvSpPr>
        <p:spPr bwMode="auto">
          <a:xfrm flipH="1" flipV="1">
            <a:off x="6146800" y="450532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00FFFF"/>
          </a:solidFill>
          <a:ln w="6350" cap="flat" cmpd="sng">
            <a:solidFill>
              <a:srgbClr val="000000"/>
            </a:solidFill>
            <a:prstDash val="solid"/>
            <a:round/>
            <a:headEnd/>
            <a:tailEnd/>
          </a:ln>
          <a:effectLst/>
        </p:spPr>
        <p:txBody>
          <a:bodyPr/>
          <a:lstStyle/>
          <a:p>
            <a:endParaRPr lang="ru-RU"/>
          </a:p>
        </p:txBody>
      </p:sp>
      <p:sp>
        <p:nvSpPr>
          <p:cNvPr id="24585" name="Text Box 14"/>
          <p:cNvSpPr txBox="1">
            <a:spLocks noChangeArrowheads="1"/>
          </p:cNvSpPr>
          <p:nvPr/>
        </p:nvSpPr>
        <p:spPr bwMode="auto">
          <a:xfrm>
            <a:off x="549275" y="455613"/>
            <a:ext cx="7947025" cy="13525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расположенных </a:t>
            </a:r>
            <a:r>
              <a:rPr lang="ru-RU" altLang="ru-RU" sz="2000" b="1" i="1" dirty="0">
                <a:solidFill>
                  <a:srgbClr val="000000"/>
                </a:solidFill>
              </a:rPr>
              <a:t>во внешних углах </a:t>
            </a:r>
            <a:r>
              <a:rPr lang="ru-RU" altLang="ru-RU" sz="2000" b="1" i="1" dirty="0" smtClean="0">
                <a:solidFill>
                  <a:srgbClr val="000000"/>
                </a:solidFill>
              </a:rPr>
              <a:t>системы</a:t>
            </a:r>
            <a:r>
              <a:rPr lang="ru-RU" altLang="ru-RU" sz="2000" b="1" dirty="0">
                <a:solidFill>
                  <a:srgbClr val="000000"/>
                </a:solidFill>
              </a:rPr>
              <a:t>, их мгновенные движения представляются обратными (здесь – правосторонними!) по отношению к движениям в активной (центральной) части разлома, совпадая с видимым смещением зон разрастания. Амплитуда такого смещения может быть любой!</a:t>
            </a:r>
          </a:p>
        </p:txBody>
      </p:sp>
      <p:sp>
        <p:nvSpPr>
          <p:cNvPr id="24586" name="Text Box 15"/>
          <p:cNvSpPr txBox="1">
            <a:spLocks noChangeArrowheads="1"/>
          </p:cNvSpPr>
          <p:nvPr/>
        </p:nvSpPr>
        <p:spPr bwMode="auto">
          <a:xfrm>
            <a:off x="0" y="2225675"/>
            <a:ext cx="9144000" cy="660400"/>
          </a:xfrm>
          <a:prstGeom prst="rect">
            <a:avLst/>
          </a:prstGeom>
          <a:noFill/>
          <a:ln w="19050" algn="ctr">
            <a:noFill/>
            <a:miter lim="800000"/>
            <a:headEnd/>
            <a:tailEnd/>
          </a:ln>
          <a:effectLst/>
        </p:spPr>
        <p:txBody>
          <a:bodyPr>
            <a:spAutoFit/>
          </a:bodyPr>
          <a:lstStyle/>
          <a:p>
            <a:pPr>
              <a:lnSpc>
                <a:spcPct val="85000"/>
              </a:lnSpc>
              <a:spcBef>
                <a:spcPct val="30000"/>
              </a:spcBef>
            </a:pPr>
            <a:r>
              <a:rPr lang="ru-RU" altLang="ru-RU">
                <a:solidFill>
                  <a:srgbClr val="000000"/>
                </a:solidFill>
                <a:latin typeface="Arial" charset="0"/>
              </a:rPr>
              <a:t>Направление мгновенных смещений по сдвигу Вилсона в принципе неопределенно!</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75" y="3309938"/>
            <a:ext cx="8997950" cy="3519487"/>
          </a:xfrm>
          <a:prstGeom prst="rect">
            <a:avLst/>
          </a:prstGeom>
          <a:noFill/>
          <a:ln w="19050" algn="ctr">
            <a:solidFill>
              <a:srgbClr val="000000"/>
            </a:solidFill>
            <a:miter lim="800000"/>
            <a:headEnd/>
            <a:tailEnd/>
          </a:ln>
          <a:effectLst/>
        </p:spPr>
      </p:pic>
      <p:sp>
        <p:nvSpPr>
          <p:cNvPr id="25603" name="AutoShape 4"/>
          <p:cNvSpPr>
            <a:spLocks noChangeArrowheads="1"/>
          </p:cNvSpPr>
          <p:nvPr/>
        </p:nvSpPr>
        <p:spPr bwMode="auto">
          <a:xfrm flipH="1">
            <a:off x="920750" y="4857750"/>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5604" name="AutoShape 5"/>
          <p:cNvSpPr>
            <a:spLocks noChangeArrowheads="1"/>
          </p:cNvSpPr>
          <p:nvPr/>
        </p:nvSpPr>
        <p:spPr bwMode="auto">
          <a:xfrm>
            <a:off x="6889750" y="4922838"/>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25605" name="Freeform 8"/>
          <p:cNvSpPr>
            <a:spLocks noChangeAspect="1"/>
          </p:cNvSpPr>
          <p:nvPr/>
        </p:nvSpPr>
        <p:spPr bwMode="auto">
          <a:xfrm>
            <a:off x="4537075" y="4494213"/>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5606" name="Freeform 9"/>
          <p:cNvSpPr>
            <a:spLocks noChangeAspect="1"/>
          </p:cNvSpPr>
          <p:nvPr/>
        </p:nvSpPr>
        <p:spPr bwMode="auto">
          <a:xfrm flipH="1" flipV="1">
            <a:off x="3932238" y="5180013"/>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5607" name="Freeform 10"/>
          <p:cNvSpPr>
            <a:spLocks noChangeAspect="1"/>
          </p:cNvSpPr>
          <p:nvPr/>
        </p:nvSpPr>
        <p:spPr bwMode="auto">
          <a:xfrm>
            <a:off x="2195513" y="5037138"/>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00FFFF"/>
          </a:solidFill>
          <a:ln w="6350" cap="flat" cmpd="sng">
            <a:solidFill>
              <a:srgbClr val="000000"/>
            </a:solidFill>
            <a:prstDash val="solid"/>
            <a:round/>
            <a:headEnd type="none" w="med" len="med"/>
            <a:tailEnd type="none" w="med" len="med"/>
          </a:ln>
          <a:effectLst/>
        </p:spPr>
        <p:txBody>
          <a:bodyPr/>
          <a:lstStyle/>
          <a:p>
            <a:endParaRPr lang="ru-RU"/>
          </a:p>
        </p:txBody>
      </p:sp>
      <p:sp>
        <p:nvSpPr>
          <p:cNvPr id="25608" name="Freeform 11"/>
          <p:cNvSpPr>
            <a:spLocks noChangeAspect="1"/>
          </p:cNvSpPr>
          <p:nvPr/>
        </p:nvSpPr>
        <p:spPr bwMode="auto">
          <a:xfrm flipH="1" flipV="1">
            <a:off x="6376988" y="455612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00FFFF"/>
          </a:solidFill>
          <a:ln w="6350" cap="flat" cmpd="sng">
            <a:solidFill>
              <a:srgbClr val="000000"/>
            </a:solidFill>
            <a:prstDash val="solid"/>
            <a:round/>
            <a:headEnd/>
            <a:tailEnd/>
          </a:ln>
          <a:effectLst/>
        </p:spPr>
        <p:txBody>
          <a:bodyPr/>
          <a:lstStyle/>
          <a:p>
            <a:endParaRPr lang="ru-RU"/>
          </a:p>
        </p:txBody>
      </p:sp>
      <p:sp>
        <p:nvSpPr>
          <p:cNvPr id="25609" name="Text Box 14"/>
          <p:cNvSpPr txBox="1">
            <a:spLocks noChangeArrowheads="1"/>
          </p:cNvSpPr>
          <p:nvPr/>
        </p:nvSpPr>
        <p:spPr bwMode="auto">
          <a:xfrm>
            <a:off x="549275" y="455613"/>
            <a:ext cx="7947025" cy="13525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расположенных </a:t>
            </a:r>
            <a:r>
              <a:rPr lang="ru-RU" altLang="ru-RU" sz="2000" b="1" i="1" dirty="0">
                <a:solidFill>
                  <a:srgbClr val="000000"/>
                </a:solidFill>
              </a:rPr>
              <a:t>во внешних углах </a:t>
            </a:r>
            <a:r>
              <a:rPr lang="ru-RU" altLang="ru-RU" sz="2000" b="1" i="1" dirty="0" smtClean="0">
                <a:solidFill>
                  <a:srgbClr val="000000"/>
                </a:solidFill>
              </a:rPr>
              <a:t>системы</a:t>
            </a:r>
            <a:r>
              <a:rPr lang="ru-RU" altLang="ru-RU" sz="2000" b="1" dirty="0">
                <a:solidFill>
                  <a:srgbClr val="000000"/>
                </a:solidFill>
              </a:rPr>
              <a:t>, их мгновенные движения представляются обратными (здесь – правосторонними!) по отношению к движениям в активной (центральной) части разлома, совпадая с видимым смещением зон разрастания. Амплитуда такого смещения может быть любой!</a:t>
            </a:r>
          </a:p>
        </p:txBody>
      </p:sp>
      <p:sp>
        <p:nvSpPr>
          <p:cNvPr id="25610" name="Text Box 15"/>
          <p:cNvSpPr txBox="1">
            <a:spLocks noChangeArrowheads="1"/>
          </p:cNvSpPr>
          <p:nvPr/>
        </p:nvSpPr>
        <p:spPr bwMode="auto">
          <a:xfrm>
            <a:off x="0" y="2225675"/>
            <a:ext cx="9144000" cy="667875"/>
          </a:xfrm>
          <a:prstGeom prst="rect">
            <a:avLst/>
          </a:prstGeom>
          <a:noFill/>
          <a:ln w="19050" algn="ctr">
            <a:noFill/>
            <a:miter lim="800000"/>
            <a:headEnd/>
            <a:tailEnd/>
          </a:ln>
          <a:effectLst/>
        </p:spPr>
        <p:txBody>
          <a:bodyPr>
            <a:spAutoFit/>
          </a:bodyPr>
          <a:lstStyle/>
          <a:p>
            <a:pPr>
              <a:lnSpc>
                <a:spcPct val="85000"/>
              </a:lnSpc>
              <a:spcBef>
                <a:spcPct val="30000"/>
              </a:spcBef>
            </a:pPr>
            <a:r>
              <a:rPr lang="ru-RU" altLang="ru-RU" dirty="0">
                <a:solidFill>
                  <a:srgbClr val="000000"/>
                </a:solidFill>
                <a:latin typeface="Arial" charset="0"/>
              </a:rPr>
              <a:t>Направление мгновенных смещений по сдвигу </a:t>
            </a:r>
            <a:r>
              <a:rPr lang="ru-RU" altLang="ru-RU" dirty="0" err="1">
                <a:solidFill>
                  <a:srgbClr val="000000"/>
                </a:solidFill>
                <a:latin typeface="Arial" charset="0"/>
              </a:rPr>
              <a:t>Вилсона</a:t>
            </a:r>
            <a:r>
              <a:rPr lang="ru-RU" altLang="ru-RU" dirty="0">
                <a:solidFill>
                  <a:srgbClr val="000000"/>
                </a:solidFill>
                <a:latin typeface="Arial" charset="0"/>
              </a:rPr>
              <a:t> в принципе </a:t>
            </a:r>
            <a:r>
              <a:rPr lang="ru-RU" altLang="ru-RU" dirty="0" smtClean="0">
                <a:solidFill>
                  <a:srgbClr val="000000"/>
                </a:solidFill>
                <a:latin typeface="Arial" charset="0"/>
              </a:rPr>
              <a:t>неопределённо</a:t>
            </a:r>
            <a:r>
              <a:rPr lang="ru-RU" altLang="ru-RU" dirty="0">
                <a:solidFill>
                  <a:srgbClr val="000000"/>
                </a:solidFill>
                <a:latin typeface="Arial" charset="0"/>
              </a:rPr>
              <a: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050" y="3332163"/>
            <a:ext cx="8997950" cy="3525837"/>
          </a:xfrm>
          <a:prstGeom prst="rect">
            <a:avLst/>
          </a:prstGeom>
          <a:noFill/>
          <a:ln w="19050" algn="ctr">
            <a:solidFill>
              <a:srgbClr val="000000"/>
            </a:solidFill>
            <a:miter lim="800000"/>
            <a:headEnd/>
            <a:tailEnd/>
          </a:ln>
          <a:effectLst/>
        </p:spPr>
      </p:pic>
      <p:sp>
        <p:nvSpPr>
          <p:cNvPr id="26627" name="AutoShape 4"/>
          <p:cNvSpPr>
            <a:spLocks noChangeArrowheads="1"/>
          </p:cNvSpPr>
          <p:nvPr/>
        </p:nvSpPr>
        <p:spPr bwMode="auto">
          <a:xfrm flipH="1">
            <a:off x="631825" y="4868863"/>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6628" name="AutoShape 5"/>
          <p:cNvSpPr>
            <a:spLocks noChangeArrowheads="1"/>
          </p:cNvSpPr>
          <p:nvPr/>
        </p:nvSpPr>
        <p:spPr bwMode="auto">
          <a:xfrm>
            <a:off x="7159625" y="4970463"/>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26629" name="Freeform 8"/>
          <p:cNvSpPr>
            <a:spLocks noChangeAspect="1"/>
          </p:cNvSpPr>
          <p:nvPr/>
        </p:nvSpPr>
        <p:spPr bwMode="auto">
          <a:xfrm>
            <a:off x="4275138" y="4533900"/>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6630" name="Freeform 9"/>
          <p:cNvSpPr>
            <a:spLocks noChangeAspect="1"/>
          </p:cNvSpPr>
          <p:nvPr/>
        </p:nvSpPr>
        <p:spPr bwMode="auto">
          <a:xfrm flipH="1" flipV="1">
            <a:off x="4270375" y="521652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FF0000"/>
          </a:solidFill>
          <a:ln w="6350" cap="flat" cmpd="sng">
            <a:solidFill>
              <a:srgbClr val="000000"/>
            </a:solidFill>
            <a:prstDash val="solid"/>
            <a:round/>
            <a:headEnd/>
            <a:tailEnd/>
          </a:ln>
          <a:effectLst/>
        </p:spPr>
        <p:txBody>
          <a:bodyPr/>
          <a:lstStyle/>
          <a:p>
            <a:endParaRPr lang="ru-RU"/>
          </a:p>
        </p:txBody>
      </p:sp>
      <p:sp>
        <p:nvSpPr>
          <p:cNvPr id="26631" name="Freeform 10"/>
          <p:cNvSpPr>
            <a:spLocks noChangeAspect="1"/>
          </p:cNvSpPr>
          <p:nvPr/>
        </p:nvSpPr>
        <p:spPr bwMode="auto">
          <a:xfrm>
            <a:off x="1954213" y="5076825"/>
            <a:ext cx="622300" cy="115888"/>
          </a:xfrm>
          <a:custGeom>
            <a:avLst/>
            <a:gdLst>
              <a:gd name="T0" fmla="*/ 902215938 w 392"/>
              <a:gd name="T1" fmla="*/ 183972994 h 73"/>
              <a:gd name="T2" fmla="*/ 0 w 392"/>
              <a:gd name="T3" fmla="*/ 183972994 h 73"/>
              <a:gd name="T4" fmla="*/ 337700938 w 392"/>
              <a:gd name="T5" fmla="*/ 0 h 73"/>
              <a:gd name="T6" fmla="*/ 246975313 w 392"/>
              <a:gd name="T7" fmla="*/ 113408314 h 73"/>
              <a:gd name="T8" fmla="*/ 987901250 w 392"/>
              <a:gd name="T9" fmla="*/ 113408314 h 73"/>
              <a:gd name="T10" fmla="*/ 902215938 w 392"/>
              <a:gd name="T11" fmla="*/ 183972994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00FFFF"/>
          </a:solidFill>
          <a:ln w="6350" cap="flat" cmpd="sng">
            <a:solidFill>
              <a:srgbClr val="000000"/>
            </a:solidFill>
            <a:prstDash val="solid"/>
            <a:round/>
            <a:headEnd type="none" w="med" len="med"/>
            <a:tailEnd type="none" w="med" len="med"/>
          </a:ln>
          <a:effectLst/>
        </p:spPr>
        <p:txBody>
          <a:bodyPr/>
          <a:lstStyle/>
          <a:p>
            <a:endParaRPr lang="ru-RU"/>
          </a:p>
        </p:txBody>
      </p:sp>
      <p:sp>
        <p:nvSpPr>
          <p:cNvPr id="26632" name="Freeform 11"/>
          <p:cNvSpPr>
            <a:spLocks noChangeAspect="1"/>
          </p:cNvSpPr>
          <p:nvPr/>
        </p:nvSpPr>
        <p:spPr bwMode="auto">
          <a:xfrm flipH="1" flipV="1">
            <a:off x="6692900" y="4621213"/>
            <a:ext cx="622300" cy="115887"/>
          </a:xfrm>
          <a:custGeom>
            <a:avLst/>
            <a:gdLst>
              <a:gd name="T0" fmla="*/ 902215938 w 392"/>
              <a:gd name="T1" fmla="*/ 183969819 h 73"/>
              <a:gd name="T2" fmla="*/ 0 w 392"/>
              <a:gd name="T3" fmla="*/ 183969819 h 73"/>
              <a:gd name="T4" fmla="*/ 337700938 w 392"/>
              <a:gd name="T5" fmla="*/ 0 h 73"/>
              <a:gd name="T6" fmla="*/ 246975313 w 392"/>
              <a:gd name="T7" fmla="*/ 113405748 h 73"/>
              <a:gd name="T8" fmla="*/ 987901250 w 392"/>
              <a:gd name="T9" fmla="*/ 113405748 h 73"/>
              <a:gd name="T10" fmla="*/ 902215938 w 392"/>
              <a:gd name="T11" fmla="*/ 183969819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73">
                <a:moveTo>
                  <a:pt x="358" y="73"/>
                </a:moveTo>
                <a:lnTo>
                  <a:pt x="0" y="73"/>
                </a:lnTo>
                <a:lnTo>
                  <a:pt x="134" y="0"/>
                </a:lnTo>
                <a:lnTo>
                  <a:pt x="98" y="45"/>
                </a:lnTo>
                <a:lnTo>
                  <a:pt x="392" y="45"/>
                </a:lnTo>
                <a:lnTo>
                  <a:pt x="358" y="73"/>
                </a:lnTo>
                <a:close/>
              </a:path>
            </a:pathLst>
          </a:custGeom>
          <a:solidFill>
            <a:srgbClr val="00FFFF"/>
          </a:solidFill>
          <a:ln w="6350" cap="flat" cmpd="sng">
            <a:solidFill>
              <a:srgbClr val="000000"/>
            </a:solidFill>
            <a:prstDash val="solid"/>
            <a:round/>
            <a:headEnd/>
            <a:tailEnd/>
          </a:ln>
          <a:effectLst/>
        </p:spPr>
        <p:txBody>
          <a:bodyPr/>
          <a:lstStyle/>
          <a:p>
            <a:endParaRPr lang="ru-RU"/>
          </a:p>
        </p:txBody>
      </p:sp>
      <p:sp>
        <p:nvSpPr>
          <p:cNvPr id="26633" name="Text Box 14"/>
          <p:cNvSpPr txBox="1">
            <a:spLocks noChangeArrowheads="1"/>
          </p:cNvSpPr>
          <p:nvPr/>
        </p:nvSpPr>
        <p:spPr bwMode="auto">
          <a:xfrm>
            <a:off x="549275" y="455613"/>
            <a:ext cx="7947025" cy="13525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расположенных </a:t>
            </a:r>
            <a:r>
              <a:rPr lang="ru-RU" altLang="ru-RU" sz="2000" b="1" i="1" dirty="0">
                <a:solidFill>
                  <a:srgbClr val="000000"/>
                </a:solidFill>
              </a:rPr>
              <a:t>во внешних углах </a:t>
            </a:r>
            <a:r>
              <a:rPr lang="ru-RU" altLang="ru-RU" sz="2000" b="1" i="1" dirty="0" smtClean="0">
                <a:solidFill>
                  <a:srgbClr val="000000"/>
                </a:solidFill>
              </a:rPr>
              <a:t>системы</a:t>
            </a:r>
            <a:r>
              <a:rPr lang="ru-RU" altLang="ru-RU" sz="2000" b="1" dirty="0">
                <a:solidFill>
                  <a:srgbClr val="000000"/>
                </a:solidFill>
              </a:rPr>
              <a:t>, их мгновенные движения представляются обратными (здесь – правосторонними!) по отношению к движениям в активной (центральной) части разлома, совпадая с видимым смещением зон разрастания. Амплитуда такого смещения может быть любой!</a:t>
            </a:r>
          </a:p>
        </p:txBody>
      </p:sp>
      <p:sp>
        <p:nvSpPr>
          <p:cNvPr id="26634" name="Text Box 15"/>
          <p:cNvSpPr txBox="1">
            <a:spLocks noChangeArrowheads="1"/>
          </p:cNvSpPr>
          <p:nvPr/>
        </p:nvSpPr>
        <p:spPr bwMode="auto">
          <a:xfrm>
            <a:off x="0" y="2225675"/>
            <a:ext cx="9144000" cy="660400"/>
          </a:xfrm>
          <a:prstGeom prst="rect">
            <a:avLst/>
          </a:prstGeom>
          <a:noFill/>
          <a:ln w="19050" algn="ctr">
            <a:noFill/>
            <a:miter lim="800000"/>
            <a:headEnd/>
            <a:tailEnd/>
          </a:ln>
          <a:effectLst/>
        </p:spPr>
        <p:txBody>
          <a:bodyPr>
            <a:spAutoFit/>
          </a:bodyPr>
          <a:lstStyle/>
          <a:p>
            <a:pPr>
              <a:lnSpc>
                <a:spcPct val="85000"/>
              </a:lnSpc>
              <a:spcBef>
                <a:spcPct val="30000"/>
              </a:spcBef>
            </a:pPr>
            <a:r>
              <a:rPr lang="ru-RU" altLang="ru-RU">
                <a:solidFill>
                  <a:srgbClr val="000000"/>
                </a:solidFill>
                <a:latin typeface="Arial" charset="0"/>
              </a:rPr>
              <a:t>Направление мгновенных смещений по сдвигу Вилсона в принципе неопределенно!</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 y="3205163"/>
            <a:ext cx="8997950" cy="3605212"/>
          </a:xfrm>
          <a:prstGeom prst="rect">
            <a:avLst/>
          </a:prstGeom>
          <a:noFill/>
          <a:ln w="19050" algn="ctr">
            <a:solidFill>
              <a:srgbClr val="000000"/>
            </a:solidFill>
            <a:miter lim="800000"/>
            <a:headEnd/>
            <a:tailEnd/>
          </a:ln>
          <a:effectLst/>
        </p:spPr>
      </p:pic>
      <p:sp>
        <p:nvSpPr>
          <p:cNvPr id="27651" name="AutoShape 4"/>
          <p:cNvSpPr>
            <a:spLocks noChangeArrowheads="1"/>
          </p:cNvSpPr>
          <p:nvPr/>
        </p:nvSpPr>
        <p:spPr bwMode="auto">
          <a:xfrm flipH="1">
            <a:off x="1422400" y="4725988"/>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7652" name="AutoShape 5"/>
          <p:cNvSpPr>
            <a:spLocks noChangeArrowheads="1"/>
          </p:cNvSpPr>
          <p:nvPr/>
        </p:nvSpPr>
        <p:spPr bwMode="auto">
          <a:xfrm>
            <a:off x="6273800" y="4865688"/>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sp>
        <p:nvSpPr>
          <p:cNvPr id="27653" name="Text Box 7"/>
          <p:cNvSpPr txBox="1">
            <a:spLocks noChangeArrowheads="1"/>
          </p:cNvSpPr>
          <p:nvPr/>
        </p:nvSpPr>
        <p:spPr bwMode="auto">
          <a:xfrm>
            <a:off x="814388" y="804863"/>
            <a:ext cx="7626350" cy="110807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4</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на </a:t>
            </a:r>
            <a:r>
              <a:rPr lang="ru-RU" altLang="ru-RU" sz="2000" b="1" i="1" dirty="0">
                <a:solidFill>
                  <a:srgbClr val="000000"/>
                </a:solidFill>
              </a:rPr>
              <a:t>разных крыльях разлома</a:t>
            </a:r>
            <a:r>
              <a:rPr lang="ru-RU" altLang="ru-RU" sz="2000" b="1" dirty="0">
                <a:solidFill>
                  <a:srgbClr val="000000"/>
                </a:solidFill>
              </a:rPr>
              <a:t>, но </a:t>
            </a:r>
            <a:r>
              <a:rPr lang="ru-RU" altLang="ru-RU" sz="2000" b="1" i="1" dirty="0">
                <a:solidFill>
                  <a:srgbClr val="000000"/>
                </a:solidFill>
              </a:rPr>
              <a:t>в пределах одного блока</a:t>
            </a:r>
            <a:r>
              <a:rPr lang="ru-RU" altLang="ru-RU" sz="2000" b="1" dirty="0">
                <a:solidFill>
                  <a:srgbClr val="000000"/>
                </a:solidFill>
              </a:rPr>
              <a:t>, их относительные горизонтальные смещения будут, естественно, нулевыми, поскольку пассивные отрезки представляют собой сбросы!</a:t>
            </a:r>
          </a:p>
        </p:txBody>
      </p:sp>
      <p:grpSp>
        <p:nvGrpSpPr>
          <p:cNvPr id="27654" name="Group 8"/>
          <p:cNvGrpSpPr>
            <a:grpSpLocks/>
          </p:cNvGrpSpPr>
          <p:nvPr/>
        </p:nvGrpSpPr>
        <p:grpSpPr bwMode="auto">
          <a:xfrm>
            <a:off x="3200400" y="3732213"/>
            <a:ext cx="1282700" cy="457200"/>
            <a:chOff x="1800" y="2455"/>
            <a:chExt cx="760" cy="288"/>
          </a:xfrm>
        </p:grpSpPr>
        <p:sp>
          <p:nvSpPr>
            <p:cNvPr id="27656" name="Line 9"/>
            <p:cNvSpPr>
              <a:spLocks noChangeShapeType="1"/>
            </p:cNvSpPr>
            <p:nvPr/>
          </p:nvSpPr>
          <p:spPr bwMode="auto">
            <a:xfrm>
              <a:off x="1800" y="2720"/>
              <a:ext cx="760" cy="0"/>
            </a:xfrm>
            <a:prstGeom prst="line">
              <a:avLst/>
            </a:prstGeom>
            <a:noFill/>
            <a:ln w="19050">
              <a:solidFill>
                <a:srgbClr val="000000"/>
              </a:solidFill>
              <a:round/>
              <a:headEnd type="arrow" w="lg" len="lg"/>
              <a:tailEnd type="arrow" w="lg" len="lg"/>
            </a:ln>
            <a:effectLst/>
          </p:spPr>
          <p:txBody>
            <a:bodyPr/>
            <a:lstStyle/>
            <a:p>
              <a:endParaRPr lang="ru-RU"/>
            </a:p>
          </p:txBody>
        </p:sp>
        <p:sp>
          <p:nvSpPr>
            <p:cNvPr id="27657" name="Text Box 10"/>
            <p:cNvSpPr txBox="1">
              <a:spLocks noChangeArrowheads="1"/>
            </p:cNvSpPr>
            <p:nvPr/>
          </p:nvSpPr>
          <p:spPr bwMode="auto">
            <a:xfrm>
              <a:off x="1934" y="2455"/>
              <a:ext cx="464" cy="288"/>
            </a:xfrm>
            <a:prstGeom prst="rect">
              <a:avLst/>
            </a:prstGeom>
            <a:noFill/>
            <a:ln w="19050" algn="ctr">
              <a:noFill/>
              <a:miter lim="800000"/>
              <a:headEnd/>
              <a:tailEnd/>
            </a:ln>
            <a:effectLst/>
          </p:spPr>
          <p:txBody>
            <a:bodyPr wrap="none">
              <a:spAutoFit/>
            </a:bodyPr>
            <a:lstStyle/>
            <a:p>
              <a:r>
                <a:rPr lang="en-US" altLang="ru-RU" sz="2400">
                  <a:solidFill>
                    <a:srgbClr val="000000"/>
                  </a:solidFill>
                </a:rPr>
                <a:t>const</a:t>
              </a:r>
              <a:endParaRPr lang="ru-RU" altLang="ru-RU" sz="2400">
                <a:solidFill>
                  <a:srgbClr val="000000"/>
                </a:solidFill>
              </a:endParaRPr>
            </a:p>
          </p:txBody>
        </p:sp>
      </p:grpSp>
      <p:sp>
        <p:nvSpPr>
          <p:cNvPr id="27655" name="Text Box 12"/>
          <p:cNvSpPr txBox="1">
            <a:spLocks noChangeArrowheads="1"/>
          </p:cNvSpPr>
          <p:nvPr/>
        </p:nvSpPr>
        <p:spPr bwMode="auto">
          <a:xfrm>
            <a:off x="0" y="2225675"/>
            <a:ext cx="9144000" cy="660400"/>
          </a:xfrm>
          <a:prstGeom prst="rect">
            <a:avLst/>
          </a:prstGeom>
          <a:noFill/>
          <a:ln w="19050" algn="ctr">
            <a:noFill/>
            <a:miter lim="800000"/>
            <a:headEnd/>
            <a:tailEnd/>
          </a:ln>
          <a:effectLst/>
        </p:spPr>
        <p:txBody>
          <a:bodyPr>
            <a:spAutoFit/>
          </a:bodyPr>
          <a:lstStyle/>
          <a:p>
            <a:pPr>
              <a:lnSpc>
                <a:spcPct val="85000"/>
              </a:lnSpc>
              <a:spcBef>
                <a:spcPct val="30000"/>
              </a:spcBef>
            </a:pPr>
            <a:r>
              <a:rPr lang="ru-RU" altLang="ru-RU">
                <a:solidFill>
                  <a:srgbClr val="000000"/>
                </a:solidFill>
                <a:latin typeface="Arial" charset="0"/>
              </a:rPr>
              <a:t>Направление мгновенных смещений по сдвигу Вилсона в принципе неопределенно!</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 y="3203575"/>
            <a:ext cx="8997950" cy="3606800"/>
          </a:xfrm>
          <a:prstGeom prst="rect">
            <a:avLst/>
          </a:prstGeom>
          <a:noFill/>
          <a:ln w="19050" algn="ctr">
            <a:solidFill>
              <a:srgbClr val="000000"/>
            </a:solidFill>
            <a:miter lim="800000"/>
            <a:headEnd/>
            <a:tailEnd/>
          </a:ln>
          <a:effectLst/>
        </p:spPr>
      </p:pic>
      <p:sp>
        <p:nvSpPr>
          <p:cNvPr id="28675" name="AutoShape 4"/>
          <p:cNvSpPr>
            <a:spLocks noChangeArrowheads="1"/>
          </p:cNvSpPr>
          <p:nvPr/>
        </p:nvSpPr>
        <p:spPr bwMode="auto">
          <a:xfrm flipH="1">
            <a:off x="1155700" y="4716463"/>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8676" name="AutoShape 5"/>
          <p:cNvSpPr>
            <a:spLocks noChangeArrowheads="1"/>
          </p:cNvSpPr>
          <p:nvPr/>
        </p:nvSpPr>
        <p:spPr bwMode="auto">
          <a:xfrm>
            <a:off x="6569075" y="4827588"/>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grpSp>
        <p:nvGrpSpPr>
          <p:cNvPr id="28677" name="Group 8"/>
          <p:cNvGrpSpPr>
            <a:grpSpLocks/>
          </p:cNvGrpSpPr>
          <p:nvPr/>
        </p:nvGrpSpPr>
        <p:grpSpPr bwMode="auto">
          <a:xfrm>
            <a:off x="2997200" y="3706813"/>
            <a:ext cx="1206500" cy="457200"/>
            <a:chOff x="1800" y="2455"/>
            <a:chExt cx="760" cy="288"/>
          </a:xfrm>
        </p:grpSpPr>
        <p:sp>
          <p:nvSpPr>
            <p:cNvPr id="28680" name="Line 9"/>
            <p:cNvSpPr>
              <a:spLocks noChangeShapeType="1"/>
            </p:cNvSpPr>
            <p:nvPr/>
          </p:nvSpPr>
          <p:spPr bwMode="auto">
            <a:xfrm>
              <a:off x="1800" y="2720"/>
              <a:ext cx="760" cy="0"/>
            </a:xfrm>
            <a:prstGeom prst="line">
              <a:avLst/>
            </a:prstGeom>
            <a:noFill/>
            <a:ln w="19050">
              <a:solidFill>
                <a:srgbClr val="000000"/>
              </a:solidFill>
              <a:round/>
              <a:headEnd type="arrow" w="lg" len="lg"/>
              <a:tailEnd type="arrow" w="lg" len="lg"/>
            </a:ln>
            <a:effectLst/>
          </p:spPr>
          <p:txBody>
            <a:bodyPr/>
            <a:lstStyle/>
            <a:p>
              <a:endParaRPr lang="ru-RU"/>
            </a:p>
          </p:txBody>
        </p:sp>
        <p:sp>
          <p:nvSpPr>
            <p:cNvPr id="28681" name="Text Box 10"/>
            <p:cNvSpPr txBox="1">
              <a:spLocks noChangeArrowheads="1"/>
            </p:cNvSpPr>
            <p:nvPr/>
          </p:nvSpPr>
          <p:spPr bwMode="auto">
            <a:xfrm>
              <a:off x="1934" y="2455"/>
              <a:ext cx="494" cy="288"/>
            </a:xfrm>
            <a:prstGeom prst="rect">
              <a:avLst/>
            </a:prstGeom>
            <a:noFill/>
            <a:ln w="19050" algn="ctr">
              <a:noFill/>
              <a:miter lim="800000"/>
              <a:headEnd/>
              <a:tailEnd/>
            </a:ln>
            <a:effectLst/>
          </p:spPr>
          <p:txBody>
            <a:bodyPr wrap="none">
              <a:spAutoFit/>
            </a:bodyPr>
            <a:lstStyle/>
            <a:p>
              <a:r>
                <a:rPr lang="en-US" altLang="ru-RU" sz="2400">
                  <a:solidFill>
                    <a:srgbClr val="000000"/>
                  </a:solidFill>
                </a:rPr>
                <a:t>const</a:t>
              </a:r>
              <a:endParaRPr lang="ru-RU" altLang="ru-RU" sz="2400">
                <a:solidFill>
                  <a:srgbClr val="000000"/>
                </a:solidFill>
              </a:endParaRPr>
            </a:p>
          </p:txBody>
        </p:sp>
      </p:grpSp>
      <p:sp>
        <p:nvSpPr>
          <p:cNvPr id="28678" name="Text Box 15"/>
          <p:cNvSpPr txBox="1">
            <a:spLocks noChangeArrowheads="1"/>
          </p:cNvSpPr>
          <p:nvPr/>
        </p:nvSpPr>
        <p:spPr bwMode="auto">
          <a:xfrm>
            <a:off x="814388" y="804863"/>
            <a:ext cx="7626350" cy="110807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4</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на </a:t>
            </a:r>
            <a:r>
              <a:rPr lang="ru-RU" altLang="ru-RU" sz="2000" b="1" i="1" dirty="0">
                <a:solidFill>
                  <a:srgbClr val="000000"/>
                </a:solidFill>
              </a:rPr>
              <a:t>разных крыльях разлома</a:t>
            </a:r>
            <a:r>
              <a:rPr lang="ru-RU" altLang="ru-RU" sz="2000" b="1" dirty="0">
                <a:solidFill>
                  <a:srgbClr val="000000"/>
                </a:solidFill>
              </a:rPr>
              <a:t>, но </a:t>
            </a:r>
            <a:r>
              <a:rPr lang="ru-RU" altLang="ru-RU" sz="2000" b="1" i="1" dirty="0">
                <a:solidFill>
                  <a:srgbClr val="000000"/>
                </a:solidFill>
              </a:rPr>
              <a:t>в пределах одного блока</a:t>
            </a:r>
            <a:r>
              <a:rPr lang="ru-RU" altLang="ru-RU" sz="2000" b="1" dirty="0">
                <a:solidFill>
                  <a:srgbClr val="000000"/>
                </a:solidFill>
              </a:rPr>
              <a:t>, их относительные горизонтальные смещения будут, естественно, нулевыми, поскольку пассивные отрезки представляют собой сбросы!</a:t>
            </a:r>
          </a:p>
        </p:txBody>
      </p:sp>
      <p:sp>
        <p:nvSpPr>
          <p:cNvPr id="28679" name="Text Box 16"/>
          <p:cNvSpPr txBox="1">
            <a:spLocks noChangeArrowheads="1"/>
          </p:cNvSpPr>
          <p:nvPr/>
        </p:nvSpPr>
        <p:spPr bwMode="auto">
          <a:xfrm>
            <a:off x="0" y="2225675"/>
            <a:ext cx="9144000" cy="660400"/>
          </a:xfrm>
          <a:prstGeom prst="rect">
            <a:avLst/>
          </a:prstGeom>
          <a:noFill/>
          <a:ln w="19050" algn="ctr">
            <a:noFill/>
            <a:miter lim="800000"/>
            <a:headEnd/>
            <a:tailEnd/>
          </a:ln>
          <a:effectLst/>
        </p:spPr>
        <p:txBody>
          <a:bodyPr>
            <a:spAutoFit/>
          </a:bodyPr>
          <a:lstStyle/>
          <a:p>
            <a:pPr>
              <a:lnSpc>
                <a:spcPct val="85000"/>
              </a:lnSpc>
              <a:spcBef>
                <a:spcPct val="30000"/>
              </a:spcBef>
            </a:pPr>
            <a:r>
              <a:rPr lang="ru-RU" altLang="ru-RU">
                <a:solidFill>
                  <a:srgbClr val="000000"/>
                </a:solidFill>
                <a:latin typeface="Arial" charset="0"/>
              </a:rPr>
              <a:t>Направление мгновенных смещений по сдвигу Вилсона в принципе неопределенно!</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 y="3262313"/>
            <a:ext cx="8997950" cy="3595687"/>
          </a:xfrm>
          <a:prstGeom prst="rect">
            <a:avLst/>
          </a:prstGeom>
          <a:noFill/>
          <a:ln w="19050" algn="ctr">
            <a:solidFill>
              <a:srgbClr val="000000"/>
            </a:solidFill>
            <a:miter lim="800000"/>
            <a:headEnd/>
            <a:tailEnd/>
          </a:ln>
          <a:effectLst/>
        </p:spPr>
      </p:pic>
      <p:sp>
        <p:nvSpPr>
          <p:cNvPr id="29699" name="AutoShape 4"/>
          <p:cNvSpPr>
            <a:spLocks noChangeArrowheads="1"/>
          </p:cNvSpPr>
          <p:nvPr/>
        </p:nvSpPr>
        <p:spPr bwMode="auto">
          <a:xfrm flipH="1">
            <a:off x="927100" y="4802188"/>
            <a:ext cx="1130300" cy="317500"/>
          </a:xfrm>
          <a:prstGeom prst="rightArrow">
            <a:avLst>
              <a:gd name="adj1" fmla="val 50000"/>
              <a:gd name="adj2" fmla="val 89000"/>
            </a:avLst>
          </a:prstGeom>
          <a:solidFill>
            <a:schemeClr val="tx2"/>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ru-RU" altLang="ru-RU"/>
          </a:p>
        </p:txBody>
      </p:sp>
      <p:sp>
        <p:nvSpPr>
          <p:cNvPr id="29700" name="AutoShape 5"/>
          <p:cNvSpPr>
            <a:spLocks noChangeArrowheads="1"/>
          </p:cNvSpPr>
          <p:nvPr/>
        </p:nvSpPr>
        <p:spPr bwMode="auto">
          <a:xfrm>
            <a:off x="6902450" y="4932363"/>
            <a:ext cx="1130300" cy="317500"/>
          </a:xfrm>
          <a:prstGeom prst="rightArrow">
            <a:avLst>
              <a:gd name="adj1" fmla="val 50000"/>
              <a:gd name="adj2" fmla="val 89000"/>
            </a:avLst>
          </a:prstGeom>
          <a:solidFill>
            <a:srgbClr val="D51E00"/>
          </a:solidFill>
          <a:ln w="9525">
            <a:miter lim="800000"/>
            <a:headEnd/>
            <a:tailEnd/>
          </a:ln>
          <a:effectLst/>
          <a:scene3d>
            <a:camera prst="legacyObliqueTopRight"/>
            <a:lightRig rig="legacyFlat4" dir="b"/>
          </a:scene3d>
          <a:sp3d extrusionH="430200" prstMaterial="legacyMatte">
            <a:bevelT w="13500" h="13500" prst="angle"/>
            <a:bevelB w="13500" h="13500" prst="angle"/>
            <a:extrusionClr>
              <a:srgbClr val="D51E00"/>
            </a:extrusionClr>
          </a:sp3d>
        </p:spPr>
        <p:txBody>
          <a:bodyPr wrap="none" anchor="ctr">
            <a:flatTx/>
          </a:bodyPr>
          <a:lstStyle/>
          <a:p>
            <a:endParaRPr lang="ru-RU" altLang="ru-RU"/>
          </a:p>
        </p:txBody>
      </p:sp>
      <p:grpSp>
        <p:nvGrpSpPr>
          <p:cNvPr id="29701" name="Group 12"/>
          <p:cNvGrpSpPr>
            <a:grpSpLocks/>
          </p:cNvGrpSpPr>
          <p:nvPr/>
        </p:nvGrpSpPr>
        <p:grpSpPr bwMode="auto">
          <a:xfrm>
            <a:off x="2857500" y="3897313"/>
            <a:ext cx="1206500" cy="457200"/>
            <a:chOff x="1800" y="2455"/>
            <a:chExt cx="760" cy="288"/>
          </a:xfrm>
        </p:grpSpPr>
        <p:sp>
          <p:nvSpPr>
            <p:cNvPr id="29704" name="Line 10"/>
            <p:cNvSpPr>
              <a:spLocks noChangeShapeType="1"/>
            </p:cNvSpPr>
            <p:nvPr/>
          </p:nvSpPr>
          <p:spPr bwMode="auto">
            <a:xfrm>
              <a:off x="1800" y="2720"/>
              <a:ext cx="760" cy="0"/>
            </a:xfrm>
            <a:prstGeom prst="line">
              <a:avLst/>
            </a:prstGeom>
            <a:noFill/>
            <a:ln w="19050">
              <a:solidFill>
                <a:srgbClr val="000000"/>
              </a:solidFill>
              <a:round/>
              <a:headEnd type="arrow" w="lg" len="lg"/>
              <a:tailEnd type="arrow" w="lg" len="lg"/>
            </a:ln>
            <a:effectLst/>
          </p:spPr>
          <p:txBody>
            <a:bodyPr/>
            <a:lstStyle/>
            <a:p>
              <a:endParaRPr lang="ru-RU"/>
            </a:p>
          </p:txBody>
        </p:sp>
        <p:sp>
          <p:nvSpPr>
            <p:cNvPr id="29705" name="Text Box 11"/>
            <p:cNvSpPr txBox="1">
              <a:spLocks noChangeArrowheads="1"/>
            </p:cNvSpPr>
            <p:nvPr/>
          </p:nvSpPr>
          <p:spPr bwMode="auto">
            <a:xfrm>
              <a:off x="1934" y="2455"/>
              <a:ext cx="494" cy="288"/>
            </a:xfrm>
            <a:prstGeom prst="rect">
              <a:avLst/>
            </a:prstGeom>
            <a:noFill/>
            <a:ln w="19050" algn="ctr">
              <a:noFill/>
              <a:miter lim="800000"/>
              <a:headEnd/>
              <a:tailEnd/>
            </a:ln>
            <a:effectLst/>
          </p:spPr>
          <p:txBody>
            <a:bodyPr wrap="none">
              <a:spAutoFit/>
            </a:bodyPr>
            <a:lstStyle/>
            <a:p>
              <a:r>
                <a:rPr lang="en-US" altLang="ru-RU" sz="2400">
                  <a:solidFill>
                    <a:srgbClr val="000000"/>
                  </a:solidFill>
                </a:rPr>
                <a:t>const</a:t>
              </a:r>
              <a:endParaRPr lang="ru-RU" altLang="ru-RU" sz="2400">
                <a:solidFill>
                  <a:srgbClr val="000000"/>
                </a:solidFill>
              </a:endParaRPr>
            </a:p>
          </p:txBody>
        </p:sp>
      </p:grpSp>
      <p:sp>
        <p:nvSpPr>
          <p:cNvPr id="29702" name="Text Box 19"/>
          <p:cNvSpPr txBox="1">
            <a:spLocks noChangeArrowheads="1"/>
          </p:cNvSpPr>
          <p:nvPr/>
        </p:nvSpPr>
        <p:spPr bwMode="auto">
          <a:xfrm>
            <a:off x="814388" y="804863"/>
            <a:ext cx="7626350" cy="110807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4</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на </a:t>
            </a:r>
            <a:r>
              <a:rPr lang="ru-RU" altLang="ru-RU" sz="2000" b="1" i="1" dirty="0">
                <a:solidFill>
                  <a:srgbClr val="000000"/>
                </a:solidFill>
              </a:rPr>
              <a:t>разных крыльях разлома</a:t>
            </a:r>
            <a:r>
              <a:rPr lang="ru-RU" altLang="ru-RU" sz="2000" b="1" dirty="0">
                <a:solidFill>
                  <a:srgbClr val="000000"/>
                </a:solidFill>
              </a:rPr>
              <a:t>, но </a:t>
            </a:r>
            <a:r>
              <a:rPr lang="ru-RU" altLang="ru-RU" sz="2000" b="1" i="1" dirty="0">
                <a:solidFill>
                  <a:srgbClr val="000000"/>
                </a:solidFill>
              </a:rPr>
              <a:t>в пределах одного блока</a:t>
            </a:r>
            <a:r>
              <a:rPr lang="ru-RU" altLang="ru-RU" sz="2000" b="1" dirty="0">
                <a:solidFill>
                  <a:srgbClr val="000000"/>
                </a:solidFill>
              </a:rPr>
              <a:t>, их относительные горизонтальные смещения будут, естественно, нулевыми, поскольку пассивные отрезки представляют собой сбросы!</a:t>
            </a:r>
          </a:p>
        </p:txBody>
      </p:sp>
      <p:sp>
        <p:nvSpPr>
          <p:cNvPr id="29703" name="Text Box 20"/>
          <p:cNvSpPr txBox="1">
            <a:spLocks noChangeArrowheads="1"/>
          </p:cNvSpPr>
          <p:nvPr/>
        </p:nvSpPr>
        <p:spPr bwMode="auto">
          <a:xfrm>
            <a:off x="0" y="2225675"/>
            <a:ext cx="9144000" cy="660400"/>
          </a:xfrm>
          <a:prstGeom prst="rect">
            <a:avLst/>
          </a:prstGeom>
          <a:noFill/>
          <a:ln w="19050" algn="ctr">
            <a:noFill/>
            <a:miter lim="800000"/>
            <a:headEnd/>
            <a:tailEnd/>
          </a:ln>
          <a:effectLst/>
        </p:spPr>
        <p:txBody>
          <a:bodyPr>
            <a:spAutoFit/>
          </a:bodyPr>
          <a:lstStyle/>
          <a:p>
            <a:pPr>
              <a:lnSpc>
                <a:spcPct val="85000"/>
              </a:lnSpc>
              <a:spcBef>
                <a:spcPct val="30000"/>
              </a:spcBef>
            </a:pPr>
            <a:r>
              <a:rPr lang="ru-RU" altLang="ru-RU">
                <a:solidFill>
                  <a:srgbClr val="000000"/>
                </a:solidFill>
                <a:latin typeface="Arial" charset="0"/>
              </a:rPr>
              <a:t>Направление мгновенных смещений по сдвигу Вилсона в принципе неопределенно!</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a:xfrm>
            <a:off x="0" y="0"/>
            <a:ext cx="9144000" cy="49053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Итак, кинематика Е-трансформ</a:t>
            </a:r>
          </a:p>
        </p:txBody>
      </p:sp>
      <p:pic>
        <p:nvPicPr>
          <p:cNvPr id="30724"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117850" y="3176588"/>
            <a:ext cx="5969000" cy="3617912"/>
          </a:xfrm>
          <a:noFill/>
          <a:ln w="19050" cap="flat" algn="ctr">
            <a:solidFill>
              <a:srgbClr val="000000"/>
            </a:solidFill>
            <a:miter lim="800000"/>
            <a:headEnd/>
            <a:tailEnd/>
          </a:ln>
        </p:spPr>
      </p:pic>
      <p:sp>
        <p:nvSpPr>
          <p:cNvPr id="30725" name="Line 6"/>
          <p:cNvSpPr>
            <a:spLocks noChangeShapeType="1"/>
          </p:cNvSpPr>
          <p:nvPr/>
        </p:nvSpPr>
        <p:spPr bwMode="auto">
          <a:xfrm>
            <a:off x="5235575" y="4833938"/>
            <a:ext cx="1652588" cy="0"/>
          </a:xfrm>
          <a:prstGeom prst="line">
            <a:avLst/>
          </a:prstGeom>
          <a:noFill/>
          <a:ln w="57150">
            <a:solidFill>
              <a:srgbClr val="FF0000"/>
            </a:solidFill>
            <a:round/>
            <a:headEnd/>
            <a:tailEnd/>
          </a:ln>
          <a:effectLst/>
        </p:spPr>
        <p:txBody>
          <a:bodyPr/>
          <a:lstStyle/>
          <a:p>
            <a:endParaRPr lang="ru-RU"/>
          </a:p>
        </p:txBody>
      </p:sp>
      <p:sp>
        <p:nvSpPr>
          <p:cNvPr id="30726" name="Line 7"/>
          <p:cNvSpPr>
            <a:spLocks noChangeShapeType="1"/>
          </p:cNvSpPr>
          <p:nvPr/>
        </p:nvSpPr>
        <p:spPr bwMode="auto">
          <a:xfrm>
            <a:off x="4322763" y="4826000"/>
            <a:ext cx="873125" cy="0"/>
          </a:xfrm>
          <a:prstGeom prst="line">
            <a:avLst/>
          </a:prstGeom>
          <a:noFill/>
          <a:ln w="57150">
            <a:solidFill>
              <a:srgbClr val="0000FF"/>
            </a:solidFill>
            <a:round/>
            <a:headEnd/>
            <a:tailEnd/>
          </a:ln>
          <a:effectLst/>
        </p:spPr>
        <p:txBody>
          <a:bodyPr/>
          <a:lstStyle/>
          <a:p>
            <a:endParaRPr lang="ru-RU"/>
          </a:p>
        </p:txBody>
      </p:sp>
      <p:sp>
        <p:nvSpPr>
          <p:cNvPr id="30727" name="Line 8"/>
          <p:cNvSpPr>
            <a:spLocks noChangeShapeType="1"/>
          </p:cNvSpPr>
          <p:nvPr/>
        </p:nvSpPr>
        <p:spPr bwMode="auto">
          <a:xfrm>
            <a:off x="6950075" y="4832350"/>
            <a:ext cx="819150" cy="0"/>
          </a:xfrm>
          <a:prstGeom prst="line">
            <a:avLst/>
          </a:prstGeom>
          <a:noFill/>
          <a:ln w="57150">
            <a:solidFill>
              <a:srgbClr val="0000FF"/>
            </a:solidFill>
            <a:round/>
            <a:headEnd/>
            <a:tailEnd/>
          </a:ln>
          <a:effectLst/>
        </p:spPr>
        <p:txBody>
          <a:bodyPr/>
          <a:lstStyle/>
          <a:p>
            <a:endParaRPr lang="ru-RU"/>
          </a:p>
        </p:txBody>
      </p:sp>
      <p:sp>
        <p:nvSpPr>
          <p:cNvPr id="30728" name="AutoShape 9"/>
          <p:cNvSpPr>
            <a:spLocks noChangeArrowheads="1"/>
          </p:cNvSpPr>
          <p:nvPr/>
        </p:nvSpPr>
        <p:spPr bwMode="auto">
          <a:xfrm>
            <a:off x="3608388" y="3759200"/>
            <a:ext cx="2257425" cy="381000"/>
          </a:xfrm>
          <a:prstGeom prst="wedgeRectCallout">
            <a:avLst>
              <a:gd name="adj1" fmla="val 50986"/>
              <a:gd name="adj2" fmla="val 234583"/>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Трансформа "активный сегмент"</a:t>
            </a:r>
          </a:p>
        </p:txBody>
      </p:sp>
      <p:sp>
        <p:nvSpPr>
          <p:cNvPr id="30729" name="AutoShape 13"/>
          <p:cNvSpPr>
            <a:spLocks noChangeArrowheads="1"/>
          </p:cNvSpPr>
          <p:nvPr/>
        </p:nvSpPr>
        <p:spPr bwMode="auto">
          <a:xfrm>
            <a:off x="5541963" y="3286125"/>
            <a:ext cx="2292350" cy="211138"/>
          </a:xfrm>
          <a:prstGeom prst="wedgeRectCallout">
            <a:avLst>
              <a:gd name="adj1" fmla="val 34278"/>
              <a:gd name="adj2" fmla="val 40188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разрастания</a:t>
            </a:r>
          </a:p>
        </p:txBody>
      </p:sp>
      <p:sp>
        <p:nvSpPr>
          <p:cNvPr id="30730" name="AutoShape 14"/>
          <p:cNvSpPr>
            <a:spLocks noChangeArrowheads="1"/>
          </p:cNvSpPr>
          <p:nvPr/>
        </p:nvSpPr>
        <p:spPr bwMode="auto">
          <a:xfrm>
            <a:off x="4667250" y="5702300"/>
            <a:ext cx="2330450" cy="211138"/>
          </a:xfrm>
          <a:prstGeom prst="wedgeRectCallout">
            <a:avLst>
              <a:gd name="adj1" fmla="val -45301"/>
              <a:gd name="adj2" fmla="val -242481"/>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разрастания</a:t>
            </a:r>
          </a:p>
        </p:txBody>
      </p:sp>
      <p:sp>
        <p:nvSpPr>
          <p:cNvPr id="30731" name="Text Box 15"/>
          <p:cNvSpPr txBox="1">
            <a:spLocks noChangeArrowheads="1"/>
          </p:cNvSpPr>
          <p:nvPr/>
        </p:nvSpPr>
        <p:spPr bwMode="auto">
          <a:xfrm>
            <a:off x="0" y="2609850"/>
            <a:ext cx="3163888" cy="3713163"/>
          </a:xfrm>
          <a:prstGeom prst="rect">
            <a:avLst/>
          </a:prstGeom>
          <a:noFill/>
          <a:ln w="19050" algn="ctr">
            <a:noFill/>
            <a:miter lim="800000"/>
            <a:headEnd/>
            <a:tailEnd/>
          </a:ln>
          <a:effectLst/>
        </p:spPr>
        <p:txBody>
          <a:bodyPr>
            <a:spAutoFit/>
          </a:bodyPr>
          <a:lstStyle/>
          <a:p>
            <a:pPr>
              <a:lnSpc>
                <a:spcPct val="80000"/>
              </a:lnSpc>
              <a:spcBef>
                <a:spcPct val="20000"/>
              </a:spcBef>
              <a:tabLst>
                <a:tab pos="352425" algn="l"/>
              </a:tabLst>
            </a:pPr>
            <a:r>
              <a:rPr lang="ru-RU" altLang="ru-RU">
                <a:solidFill>
                  <a:srgbClr val="000000"/>
                </a:solidFill>
                <a:latin typeface="Arial Black" pitchFamily="34" charset="0"/>
              </a:rPr>
              <a:t>4</a:t>
            </a:r>
            <a:r>
              <a:rPr lang="ru-RU" altLang="ru-RU">
                <a:solidFill>
                  <a:srgbClr val="000000"/>
                </a:solidFill>
              </a:rPr>
              <a:t> – амплитуды смещения маркеров могут </a:t>
            </a:r>
            <a:r>
              <a:rPr lang="ru-RU" altLang="ru-RU" b="1">
                <a:solidFill>
                  <a:srgbClr val="000000"/>
                </a:solidFill>
              </a:rPr>
              <a:t>существенно превышать длину</a:t>
            </a:r>
            <a:r>
              <a:rPr lang="ru-RU" altLang="ru-RU">
                <a:solidFill>
                  <a:srgbClr val="000000"/>
                </a:solidFill>
              </a:rPr>
              <a:t> трансформы;</a:t>
            </a:r>
          </a:p>
          <a:p>
            <a:pPr>
              <a:lnSpc>
                <a:spcPct val="80000"/>
              </a:lnSpc>
              <a:spcBef>
                <a:spcPct val="20000"/>
              </a:spcBef>
              <a:tabLst>
                <a:tab pos="352425" algn="l"/>
              </a:tabLst>
            </a:pPr>
            <a:r>
              <a:rPr lang="ru-RU" altLang="ru-RU">
                <a:solidFill>
                  <a:srgbClr val="000000"/>
                </a:solidFill>
                <a:latin typeface="Arial Black" pitchFamily="34" charset="0"/>
              </a:rPr>
              <a:t>5</a:t>
            </a:r>
            <a:r>
              <a:rPr lang="ru-RU" altLang="ru-RU">
                <a:solidFill>
                  <a:srgbClr val="000000"/>
                </a:solidFill>
              </a:rPr>
              <a:t> – длина пассивных сегментов увеличивается при развитии трансформы;</a:t>
            </a:r>
          </a:p>
          <a:p>
            <a:pPr>
              <a:lnSpc>
                <a:spcPct val="80000"/>
              </a:lnSpc>
              <a:spcBef>
                <a:spcPct val="20000"/>
              </a:spcBef>
              <a:tabLst>
                <a:tab pos="352425" algn="l"/>
              </a:tabLst>
            </a:pPr>
            <a:r>
              <a:rPr lang="ru-RU" altLang="ru-RU">
                <a:solidFill>
                  <a:srgbClr val="000000"/>
                </a:solidFill>
                <a:latin typeface="Arial Black" pitchFamily="34" charset="0"/>
              </a:rPr>
              <a:t>6</a:t>
            </a:r>
            <a:r>
              <a:rPr lang="ru-RU" altLang="ru-RU">
                <a:solidFill>
                  <a:srgbClr val="000000"/>
                </a:solidFill>
              </a:rPr>
              <a:t> – </a:t>
            </a:r>
            <a:r>
              <a:rPr lang="ru-RU" altLang="ru-RU" b="1">
                <a:solidFill>
                  <a:srgbClr val="000000"/>
                </a:solidFill>
              </a:rPr>
              <a:t>зоны разрастания</a:t>
            </a:r>
            <a:r>
              <a:rPr lang="ru-RU" altLang="ru-RU">
                <a:solidFill>
                  <a:srgbClr val="000000"/>
                </a:solidFill>
                <a:latin typeface="Arial Black" pitchFamily="34" charset="0"/>
              </a:rPr>
              <a:t> </a:t>
            </a:r>
            <a:r>
              <a:rPr lang="ru-RU" altLang="ru-RU">
                <a:solidFill>
                  <a:srgbClr val="000000"/>
                </a:solidFill>
              </a:rPr>
              <a:t>являются </a:t>
            </a:r>
            <a:r>
              <a:rPr lang="ru-RU" altLang="ru-RU">
                <a:solidFill>
                  <a:srgbClr val="000000"/>
                </a:solidFill>
                <a:latin typeface="Arial Black" pitchFamily="34" charset="0"/>
              </a:rPr>
              <a:t>активными</a:t>
            </a:r>
            <a:r>
              <a:rPr lang="ru-RU" altLang="ru-RU">
                <a:solidFill>
                  <a:srgbClr val="000000"/>
                </a:solidFill>
              </a:rPr>
              <a:t> </a:t>
            </a:r>
            <a:r>
              <a:rPr lang="ru-RU" altLang="ru-RU">
                <a:solidFill>
                  <a:srgbClr val="000000"/>
                </a:solidFill>
                <a:latin typeface="Arial Black" pitchFamily="34" charset="0"/>
              </a:rPr>
              <a:t>элементами</a:t>
            </a:r>
            <a:r>
              <a:rPr lang="ru-RU" altLang="ru-RU">
                <a:solidFill>
                  <a:srgbClr val="000000"/>
                </a:solidFill>
              </a:rPr>
              <a:t>,                    т.к. именно в них происходит увеличение площади блоков. </a:t>
            </a:r>
          </a:p>
        </p:txBody>
      </p:sp>
      <p:sp>
        <p:nvSpPr>
          <p:cNvPr id="12" name="Text Box 3"/>
          <p:cNvSpPr txBox="1">
            <a:spLocks noChangeArrowheads="1"/>
          </p:cNvSpPr>
          <p:nvPr/>
        </p:nvSpPr>
        <p:spPr bwMode="auto">
          <a:xfrm>
            <a:off x="0" y="489903"/>
            <a:ext cx="9144000" cy="2103437"/>
          </a:xfrm>
          <a:prstGeom prst="rect">
            <a:avLst/>
          </a:prstGeom>
          <a:noFill/>
          <a:ln w="19050" algn="ctr">
            <a:noFill/>
            <a:miter lim="800000"/>
            <a:headEnd/>
            <a:tailEnd/>
          </a:ln>
          <a:effectLst/>
        </p:spPr>
        <p:txBody>
          <a:bodyPr>
            <a:spAutoFit/>
          </a:bodyPr>
          <a:lstStyle/>
          <a:p>
            <a:pPr>
              <a:lnSpc>
                <a:spcPct val="80000"/>
              </a:lnSpc>
              <a:spcBef>
                <a:spcPct val="20000"/>
              </a:spcBef>
              <a:tabLst>
                <a:tab pos="352425" algn="l"/>
              </a:tabLst>
            </a:pPr>
            <a:r>
              <a:rPr lang="ru-RU" altLang="ru-RU" dirty="0">
                <a:solidFill>
                  <a:srgbClr val="000000"/>
                </a:solidFill>
                <a:latin typeface="Arial Black" pitchFamily="34" charset="0"/>
              </a:rPr>
              <a:t>1</a:t>
            </a:r>
            <a:r>
              <a:rPr lang="ru-RU" altLang="ru-RU" dirty="0">
                <a:solidFill>
                  <a:srgbClr val="000000"/>
                </a:solidFill>
              </a:rPr>
              <a:t> – собственно сдвиговые движения присутствуют только в пределах </a:t>
            </a:r>
            <a:r>
              <a:rPr lang="ru-RU" altLang="ru-RU" dirty="0">
                <a:solidFill>
                  <a:srgbClr val="000000"/>
                </a:solidFill>
                <a:latin typeface="Arial Black" pitchFamily="34" charset="0"/>
              </a:rPr>
              <a:t>активного отрезка</a:t>
            </a:r>
            <a:r>
              <a:rPr lang="ru-RU" altLang="ru-RU" dirty="0">
                <a:solidFill>
                  <a:srgbClr val="000000"/>
                </a:solidFill>
              </a:rPr>
              <a:t> (сегмента) трансформного разлома;</a:t>
            </a:r>
          </a:p>
          <a:p>
            <a:pPr>
              <a:lnSpc>
                <a:spcPct val="80000"/>
              </a:lnSpc>
              <a:spcBef>
                <a:spcPct val="20000"/>
              </a:spcBef>
              <a:tabLst>
                <a:tab pos="352425" algn="l"/>
              </a:tabLst>
            </a:pPr>
            <a:r>
              <a:rPr lang="ru-RU" altLang="ru-RU" dirty="0">
                <a:solidFill>
                  <a:srgbClr val="000000"/>
                </a:solidFill>
                <a:latin typeface="Arial Black" pitchFamily="34" charset="0"/>
              </a:rPr>
              <a:t>2</a:t>
            </a:r>
            <a:r>
              <a:rPr lang="ru-RU" altLang="ru-RU" dirty="0">
                <a:solidFill>
                  <a:srgbClr val="000000"/>
                </a:solidFill>
              </a:rPr>
              <a:t> – активный отрезок трансформного разлома </a:t>
            </a:r>
            <a:r>
              <a:rPr lang="ru-RU" altLang="ru-RU" dirty="0" smtClean="0">
                <a:solidFill>
                  <a:srgbClr val="000000"/>
                </a:solidFill>
              </a:rPr>
              <a:t>соединяет зоны </a:t>
            </a:r>
            <a:r>
              <a:rPr lang="ru-RU" altLang="ru-RU" dirty="0">
                <a:solidFill>
                  <a:srgbClr val="000000"/>
                </a:solidFill>
              </a:rPr>
              <a:t>разрастания, которые </a:t>
            </a:r>
            <a:r>
              <a:rPr lang="ru-RU" altLang="ru-RU" dirty="0" smtClean="0">
                <a:solidFill>
                  <a:srgbClr val="000000"/>
                </a:solidFill>
              </a:rPr>
              <a:t>расположены так </a:t>
            </a:r>
            <a:r>
              <a:rPr lang="ru-RU" altLang="ru-RU" dirty="0" smtClean="0">
                <a:solidFill>
                  <a:srgbClr val="000000"/>
                </a:solidFill>
                <a:latin typeface="Arial Black" pitchFamily="34" charset="0"/>
              </a:rPr>
              <a:t>изначально</a:t>
            </a:r>
            <a:r>
              <a:rPr lang="ru-RU" altLang="ru-RU" dirty="0">
                <a:solidFill>
                  <a:srgbClr val="000000"/>
                </a:solidFill>
              </a:rPr>
              <a:t>, т.е. </a:t>
            </a:r>
            <a:r>
              <a:rPr lang="ru-RU" altLang="ru-RU" dirty="0" err="1">
                <a:solidFill>
                  <a:srgbClr val="000000"/>
                </a:solidFill>
              </a:rPr>
              <a:t>досдвиговая</a:t>
            </a:r>
            <a:r>
              <a:rPr lang="ru-RU" altLang="ru-RU" dirty="0">
                <a:solidFill>
                  <a:srgbClr val="000000"/>
                </a:solidFill>
              </a:rPr>
              <a:t> граница блоков является </a:t>
            </a:r>
            <a:r>
              <a:rPr lang="ru-RU" altLang="ru-RU" dirty="0">
                <a:solidFill>
                  <a:srgbClr val="000000"/>
                </a:solidFill>
                <a:latin typeface="Arial Black" pitchFamily="34" charset="0"/>
              </a:rPr>
              <a:t>первичной</a:t>
            </a:r>
            <a:r>
              <a:rPr lang="ru-RU" altLang="ru-RU" dirty="0">
                <a:solidFill>
                  <a:srgbClr val="000000"/>
                </a:solidFill>
              </a:rPr>
              <a:t>;</a:t>
            </a:r>
          </a:p>
          <a:p>
            <a:pPr>
              <a:lnSpc>
                <a:spcPct val="80000"/>
              </a:lnSpc>
              <a:spcBef>
                <a:spcPct val="20000"/>
              </a:spcBef>
              <a:tabLst>
                <a:tab pos="352425" algn="l"/>
              </a:tabLst>
            </a:pPr>
            <a:r>
              <a:rPr lang="ru-RU" altLang="ru-RU" dirty="0">
                <a:solidFill>
                  <a:srgbClr val="000000"/>
                </a:solidFill>
                <a:latin typeface="Arial Black" pitchFamily="34" charset="0"/>
              </a:rPr>
              <a:t>3</a:t>
            </a:r>
            <a:r>
              <a:rPr lang="ru-RU" altLang="ru-RU" dirty="0">
                <a:solidFill>
                  <a:srgbClr val="000000"/>
                </a:solidFill>
              </a:rPr>
              <a:t> – амплитуды смещения </a:t>
            </a:r>
            <a:r>
              <a:rPr lang="ru-RU" altLang="ru-RU" dirty="0" err="1">
                <a:solidFill>
                  <a:srgbClr val="000000"/>
                </a:solidFill>
              </a:rPr>
              <a:t>досдвиговых</a:t>
            </a:r>
            <a:r>
              <a:rPr lang="ru-RU" altLang="ru-RU" dirty="0">
                <a:solidFill>
                  <a:srgbClr val="000000"/>
                </a:solidFill>
              </a:rPr>
              <a:t> маркеров активного сегмента по всей длине сдвига </a:t>
            </a:r>
            <a:r>
              <a:rPr lang="ru-RU" altLang="ru-RU" dirty="0">
                <a:solidFill>
                  <a:srgbClr val="000000"/>
                </a:solidFill>
                <a:latin typeface="Arial Black" pitchFamily="34" charset="0"/>
              </a:rPr>
              <a:t>одинаковы</a:t>
            </a:r>
            <a:r>
              <a:rPr lang="ru-RU" altLang="ru-RU" dirty="0">
                <a:solidFill>
                  <a:srgbClr val="000000"/>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1936058" y="2295262"/>
            <a:ext cx="5418471" cy="1865126"/>
          </a:xfrm>
          <a:prstGeom prst="rect">
            <a:avLst/>
          </a:prstGeom>
          <a:solidFill>
            <a:srgbClr val="EAEAEA"/>
          </a:solidFill>
          <a:ln w="38100" cmpd="dbl" algn="ctr">
            <a:solidFill>
              <a:srgbClr val="000000"/>
            </a:solidFill>
            <a:miter lim="800000"/>
            <a:headEnd/>
            <a:tailEnd/>
          </a:ln>
          <a:effectLst/>
        </p:spPr>
        <p:txBody>
          <a:bodyPr wrap="square">
            <a:spAutoFit/>
          </a:bodyPr>
          <a:lstStyle/>
          <a:p>
            <a:pPr algn="ctr">
              <a:lnSpc>
                <a:spcPct val="80000"/>
              </a:lnSpc>
            </a:pPr>
            <a:r>
              <a:rPr lang="en-US" altLang="ru-RU" sz="2400" dirty="0" smtClean="0">
                <a:solidFill>
                  <a:srgbClr val="C00000"/>
                </a:solidFill>
                <a:latin typeface="Arial Black" pitchFamily="34" charset="0"/>
              </a:rPr>
              <a:t>NB</a:t>
            </a:r>
            <a:r>
              <a:rPr lang="ru-RU" altLang="ru-RU" sz="2400" dirty="0" smtClean="0">
                <a:solidFill>
                  <a:srgbClr val="C00000"/>
                </a:solidFill>
                <a:latin typeface="Arial Black" pitchFamily="34" charset="0"/>
              </a:rPr>
              <a:t>! </a:t>
            </a:r>
          </a:p>
          <a:p>
            <a:pPr algn="ctr">
              <a:lnSpc>
                <a:spcPct val="80000"/>
              </a:lnSpc>
            </a:pPr>
            <a:r>
              <a:rPr lang="ru-RU" altLang="ru-RU" sz="2400" b="1" dirty="0" smtClean="0">
                <a:solidFill>
                  <a:srgbClr val="C00000"/>
                </a:solidFill>
              </a:rPr>
              <a:t>Всё сказанное справедливо только для симметрично разрастающихся зон,</a:t>
            </a:r>
          </a:p>
          <a:p>
            <a:pPr algn="ctr">
              <a:lnSpc>
                <a:spcPct val="80000"/>
              </a:lnSpc>
            </a:pPr>
            <a:r>
              <a:rPr lang="ru-RU" altLang="ru-RU" sz="2400" b="1" dirty="0" smtClean="0">
                <a:solidFill>
                  <a:srgbClr val="C00000"/>
                </a:solidFill>
              </a:rPr>
              <a:t>то есть для зон, в которых скорости разрастания одинаковы по обе стороны от оси </a:t>
            </a:r>
            <a:r>
              <a:rPr lang="ru-RU" altLang="ru-RU" sz="2400" b="1" dirty="0" err="1" smtClean="0">
                <a:solidFill>
                  <a:srgbClr val="C00000"/>
                </a:solidFill>
              </a:rPr>
              <a:t>спрединга</a:t>
            </a:r>
            <a:r>
              <a:rPr lang="ru-RU" altLang="ru-RU" sz="2400" b="1" dirty="0" smtClean="0">
                <a:solidFill>
                  <a:srgbClr val="C00000"/>
                </a:solidFill>
              </a:rPr>
              <a:t>.</a:t>
            </a:r>
            <a:endParaRPr lang="ru-RU" altLang="ru-RU" sz="2400" b="1" dirty="0">
              <a:solidFill>
                <a:srgbClr val="000000"/>
              </a:solidFill>
            </a:endParaRPr>
          </a:p>
        </p:txBody>
      </p:sp>
    </p:spTree>
    <p:extLst>
      <p:ext uri="{BB962C8B-B14F-4D97-AF65-F5344CB8AC3E}">
        <p14:creationId xmlns:p14="http://schemas.microsoft.com/office/powerpoint/2010/main" val="2816394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489667"/>
            <a:ext cx="9020175" cy="4320708"/>
          </a:xfrm>
          <a:prstGeom prst="rect">
            <a:avLst/>
          </a:prstGeom>
          <a:noFill/>
          <a:ln w="12700">
            <a:solidFill>
              <a:srgbClr val="000000"/>
            </a:solidFill>
            <a:miter lim="800000"/>
            <a:headEnd/>
            <a:tailEnd/>
          </a:ln>
          <a:effectLst/>
        </p:spPr>
      </p:pic>
      <p:sp>
        <p:nvSpPr>
          <p:cNvPr id="1038349" name="Rectangle 13"/>
          <p:cNvSpPr>
            <a:spLocks noGrp="1" noChangeArrowheads="1"/>
          </p:cNvSpPr>
          <p:nvPr>
            <p:ph type="title"/>
          </p:nvPr>
        </p:nvSpPr>
        <p:spPr>
          <a:xfrm>
            <a:off x="0" y="0"/>
            <a:ext cx="9144000" cy="454025"/>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Сдвиги Андерсона (напоминание)</a:t>
            </a:r>
          </a:p>
        </p:txBody>
      </p:sp>
      <p:sp>
        <p:nvSpPr>
          <p:cNvPr id="5124" name="Text Box 18"/>
          <p:cNvSpPr txBox="1">
            <a:spLocks noChangeArrowheads="1"/>
          </p:cNvSpPr>
          <p:nvPr/>
        </p:nvSpPr>
        <p:spPr bwMode="auto">
          <a:xfrm>
            <a:off x="76200" y="628650"/>
            <a:ext cx="8478838" cy="1446550"/>
          </a:xfrm>
          <a:prstGeom prst="rect">
            <a:avLst/>
          </a:prstGeom>
          <a:noFill/>
          <a:ln w="19050" algn="ctr">
            <a:noFill/>
            <a:miter lim="800000"/>
            <a:headEnd/>
            <a:tailEnd/>
          </a:ln>
          <a:effectLst/>
        </p:spPr>
        <p:txBody>
          <a:bodyPr>
            <a:spAutoFit/>
          </a:bodyPr>
          <a:lstStyle/>
          <a:p>
            <a:pPr>
              <a:lnSpc>
                <a:spcPct val="80000"/>
              </a:lnSpc>
            </a:pPr>
            <a:r>
              <a:rPr lang="ru-RU" altLang="ru-RU" b="1" dirty="0">
                <a:solidFill>
                  <a:srgbClr val="000000"/>
                </a:solidFill>
              </a:rPr>
              <a:t>Кинематика</a:t>
            </a:r>
            <a:r>
              <a:rPr lang="ru-RU" altLang="ru-RU" dirty="0">
                <a:solidFill>
                  <a:srgbClr val="000000"/>
                </a:solidFill>
              </a:rPr>
              <a:t> сдвигов Андерсона предполагает </a:t>
            </a:r>
            <a:r>
              <a:rPr lang="ru-RU" altLang="ru-RU" b="1" dirty="0">
                <a:solidFill>
                  <a:srgbClr val="C00000"/>
                </a:solidFill>
                <a:latin typeface="Arial" charset="0"/>
              </a:rPr>
              <a:t>конечную</a:t>
            </a:r>
            <a:r>
              <a:rPr lang="ru-RU" altLang="ru-RU" dirty="0">
                <a:solidFill>
                  <a:srgbClr val="C00000"/>
                </a:solidFill>
                <a:latin typeface="Arial Black" pitchFamily="34" charset="0"/>
              </a:rPr>
              <a:t> </a:t>
            </a:r>
            <a:r>
              <a:rPr lang="ru-RU" altLang="ru-RU" b="1" dirty="0">
                <a:solidFill>
                  <a:srgbClr val="C00000"/>
                </a:solidFill>
                <a:latin typeface="Arial" charset="0"/>
              </a:rPr>
              <a:t>длину</a:t>
            </a:r>
            <a:r>
              <a:rPr lang="ru-RU" altLang="ru-RU" dirty="0">
                <a:solidFill>
                  <a:srgbClr val="C00000"/>
                </a:solidFill>
              </a:rPr>
              <a:t> </a:t>
            </a:r>
            <a:r>
              <a:rPr lang="ru-RU" altLang="ru-RU" dirty="0">
                <a:solidFill>
                  <a:srgbClr val="000000"/>
                </a:solidFill>
              </a:rPr>
              <a:t>сдвига и </a:t>
            </a:r>
            <a:r>
              <a:rPr lang="ru-RU" altLang="ru-RU" b="1" dirty="0">
                <a:solidFill>
                  <a:srgbClr val="C00000"/>
                </a:solidFill>
                <a:latin typeface="Arial" charset="0"/>
              </a:rPr>
              <a:t>неизменный</a:t>
            </a:r>
            <a:r>
              <a:rPr lang="ru-RU" altLang="ru-RU" dirty="0">
                <a:solidFill>
                  <a:srgbClr val="C00000"/>
                </a:solidFill>
                <a:latin typeface="Arial Black" pitchFamily="34" charset="0"/>
              </a:rPr>
              <a:t> </a:t>
            </a:r>
            <a:r>
              <a:rPr lang="ru-RU" altLang="ru-RU" b="1" dirty="0">
                <a:solidFill>
                  <a:srgbClr val="C00000"/>
                </a:solidFill>
                <a:latin typeface="Arial" charset="0"/>
              </a:rPr>
              <a:t>общий</a:t>
            </a:r>
            <a:r>
              <a:rPr lang="ru-RU" altLang="ru-RU" dirty="0">
                <a:solidFill>
                  <a:srgbClr val="C00000"/>
                </a:solidFill>
                <a:latin typeface="Arial Black" pitchFamily="34" charset="0"/>
              </a:rPr>
              <a:t> </a:t>
            </a:r>
            <a:r>
              <a:rPr lang="ru-RU" altLang="ru-RU" b="1" dirty="0">
                <a:solidFill>
                  <a:srgbClr val="C00000"/>
                </a:solidFill>
                <a:latin typeface="Arial" charset="0"/>
              </a:rPr>
              <a:t>объем</a:t>
            </a:r>
            <a:r>
              <a:rPr lang="ru-RU" altLang="ru-RU" dirty="0">
                <a:solidFill>
                  <a:srgbClr val="C00000"/>
                </a:solidFill>
              </a:rPr>
              <a:t> </a:t>
            </a:r>
            <a:r>
              <a:rPr lang="ru-RU" altLang="ru-RU" dirty="0">
                <a:solidFill>
                  <a:srgbClr val="000000"/>
                </a:solidFill>
              </a:rPr>
              <a:t>смещаемых блоков, </a:t>
            </a:r>
          </a:p>
          <a:p>
            <a:pPr>
              <a:lnSpc>
                <a:spcPct val="80000"/>
              </a:lnSpc>
            </a:pPr>
            <a:r>
              <a:rPr lang="ru-RU" altLang="ru-RU" dirty="0">
                <a:solidFill>
                  <a:srgbClr val="000000"/>
                </a:solidFill>
              </a:rPr>
              <a:t>т.е. количество вещества вдоль сдвига не меняется в ходе сдвигания</a:t>
            </a:r>
            <a:r>
              <a:rPr lang="ru-RU" altLang="ru-RU" dirty="0" smtClean="0">
                <a:solidFill>
                  <a:srgbClr val="000000"/>
                </a:solidFill>
              </a:rPr>
              <a:t>.</a:t>
            </a:r>
          </a:p>
          <a:p>
            <a:pPr>
              <a:lnSpc>
                <a:spcPct val="80000"/>
              </a:lnSpc>
            </a:pPr>
            <a:r>
              <a:rPr lang="ru-RU" altLang="ru-RU" dirty="0" smtClean="0">
                <a:solidFill>
                  <a:srgbClr val="000000"/>
                </a:solidFill>
              </a:rPr>
              <a:t>Сам разрыв является </a:t>
            </a:r>
            <a:r>
              <a:rPr lang="ru-RU" altLang="ru-RU" b="1" dirty="0" smtClean="0">
                <a:solidFill>
                  <a:srgbClr val="C00000"/>
                </a:solidFill>
              </a:rPr>
              <a:t>активным элементом</a:t>
            </a:r>
            <a:r>
              <a:rPr lang="ru-RU" altLang="ru-RU" dirty="0" smtClean="0">
                <a:solidFill>
                  <a:srgbClr val="000000"/>
                </a:solidFill>
              </a:rPr>
              <a:t>, а сопутствующие ему деформации – </a:t>
            </a:r>
            <a:r>
              <a:rPr lang="ru-RU" altLang="ru-RU" b="1" dirty="0">
                <a:solidFill>
                  <a:srgbClr val="C00000"/>
                </a:solidFill>
              </a:rPr>
              <a:t>пассивные элементы</a:t>
            </a:r>
            <a:r>
              <a:rPr lang="ru-RU" altLang="ru-RU" dirty="0" smtClean="0">
                <a:solidFill>
                  <a:srgbClr val="000000"/>
                </a:solidFill>
              </a:rPr>
              <a:t>, т.е. зависящие от кинематики сдвига.</a:t>
            </a:r>
            <a:endParaRPr lang="ru-RU" altLang="ru-RU" dirty="0">
              <a:solidFill>
                <a:srgbClr val="000000"/>
              </a:solidFill>
            </a:endParaRPr>
          </a:p>
        </p:txBody>
      </p:sp>
      <p:sp>
        <p:nvSpPr>
          <p:cNvPr id="5125" name="AutoShape 20"/>
          <p:cNvSpPr>
            <a:spLocks noChangeArrowheads="1"/>
          </p:cNvSpPr>
          <p:nvPr/>
        </p:nvSpPr>
        <p:spPr bwMode="auto">
          <a:xfrm rot="9533981" flipH="1" flipV="1">
            <a:off x="4924425" y="4133850"/>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5126" name="AutoShape 22"/>
          <p:cNvSpPr>
            <a:spLocks noChangeArrowheads="1"/>
          </p:cNvSpPr>
          <p:nvPr/>
        </p:nvSpPr>
        <p:spPr bwMode="auto">
          <a:xfrm rot="9533981">
            <a:off x="3409950" y="4432300"/>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4" descr="Геополитический младенец_-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913" y="88900"/>
            <a:ext cx="7646987" cy="6645275"/>
          </a:xfrm>
          <a:prstGeom prst="rect">
            <a:avLst/>
          </a:prstGeom>
          <a:noFill/>
          <a:ln w="19050">
            <a:solidFill>
              <a:schemeClr val="tx1"/>
            </a:solidFill>
            <a:miter lim="800000"/>
            <a:headEnd/>
            <a:tailEnd/>
          </a:ln>
        </p:spPr>
      </p:pic>
      <p:sp>
        <p:nvSpPr>
          <p:cNvPr id="31747" name="Text Box 6"/>
          <p:cNvSpPr txBox="1">
            <a:spLocks noChangeArrowheads="1"/>
          </p:cNvSpPr>
          <p:nvPr/>
        </p:nvSpPr>
        <p:spPr bwMode="auto">
          <a:xfrm>
            <a:off x="168275" y="6005513"/>
            <a:ext cx="2944813" cy="563562"/>
          </a:xfrm>
          <a:prstGeom prst="rect">
            <a:avLst/>
          </a:prstGeom>
          <a:solidFill>
            <a:srgbClr val="DDDDDD"/>
          </a:solidFill>
          <a:ln w="25400" algn="ctr">
            <a:solidFill>
              <a:srgbClr val="000000"/>
            </a:solidFill>
            <a:miter lim="800000"/>
            <a:headEnd/>
            <a:tailEnd/>
          </a:ln>
          <a:effectLst/>
        </p:spPr>
        <p:txBody>
          <a:bodyPr/>
          <a:lstStyle/>
          <a:p>
            <a:pPr algn="r">
              <a:lnSpc>
                <a:spcPct val="75000"/>
              </a:lnSpc>
            </a:pPr>
            <a:r>
              <a:rPr lang="ru-RU" altLang="ru-RU" sz="2000" b="1">
                <a:solidFill>
                  <a:srgbClr val="000000"/>
                </a:solidFill>
              </a:rPr>
              <a:t>Сальвадор Дали </a:t>
            </a:r>
          </a:p>
          <a:p>
            <a:pPr algn="r">
              <a:lnSpc>
                <a:spcPct val="75000"/>
              </a:lnSpc>
            </a:pPr>
            <a:r>
              <a:rPr lang="ru-RU" altLang="ru-RU" sz="2000" b="1">
                <a:solidFill>
                  <a:srgbClr val="000000"/>
                </a:solidFill>
              </a:rPr>
              <a:t>"Геодинамика. Спрединг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4"/>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a:stretch>
            <a:fillRect/>
          </a:stretch>
        </p:blipFill>
        <p:spPr bwMode="auto">
          <a:xfrm>
            <a:off x="4641850" y="4937125"/>
            <a:ext cx="4462463" cy="1811338"/>
          </a:xfrm>
          <a:prstGeom prst="rect">
            <a:avLst/>
          </a:prstGeom>
          <a:noFill/>
          <a:ln w="19050" algn="ctr">
            <a:solidFill>
              <a:srgbClr val="000000"/>
            </a:solidFill>
            <a:miter lim="800000"/>
            <a:headEnd/>
            <a:tailEnd/>
          </a:ln>
          <a:effectLst/>
        </p:spPr>
      </p:pic>
      <p:pic>
        <p:nvPicPr>
          <p:cNvPr id="32771" name="Picture 22"/>
          <p:cNvPicPr>
            <a:picLocks noChangeAspect="1" noChangeArrowheads="1"/>
          </p:cNvPicPr>
          <p:nvPr/>
        </p:nvPicPr>
        <p:blipFill>
          <a:blip r:embed="rId4" cstate="print">
            <a:lum bright="-10000" contrast="30000"/>
            <a:extLst>
              <a:ext uri="{28A0092B-C50C-407E-A947-70E740481C1C}">
                <a14:useLocalDpi xmlns:a14="http://schemas.microsoft.com/office/drawing/2010/main" val="0"/>
              </a:ext>
            </a:extLst>
          </a:blip>
          <a:srcRect l="243" t="769" r="333" b="1048"/>
          <a:stretch>
            <a:fillRect/>
          </a:stretch>
        </p:blipFill>
        <p:spPr bwMode="auto">
          <a:xfrm>
            <a:off x="4641850" y="2927350"/>
            <a:ext cx="4462463" cy="1909763"/>
          </a:xfrm>
          <a:prstGeom prst="rect">
            <a:avLst/>
          </a:prstGeom>
          <a:noFill/>
          <a:ln w="19050" algn="ctr">
            <a:solidFill>
              <a:srgbClr val="000000"/>
            </a:solidFill>
            <a:miter lim="800000"/>
            <a:headEnd/>
            <a:tailEnd/>
          </a:ln>
          <a:effectLst/>
        </p:spPr>
      </p:pic>
      <p:pic>
        <p:nvPicPr>
          <p:cNvPr id="32772" name="Picture 20"/>
          <p:cNvPicPr>
            <a:picLocks noChangeAspect="1" noChangeArrowheads="1"/>
          </p:cNvPicPr>
          <p:nvPr/>
        </p:nvPicPr>
        <p:blipFill>
          <a:blip r:embed="rId5" cstate="print">
            <a:lum bright="-10000" contrast="30000"/>
            <a:extLst>
              <a:ext uri="{28A0092B-C50C-407E-A947-70E740481C1C}">
                <a14:useLocalDpi xmlns:a14="http://schemas.microsoft.com/office/drawing/2010/main" val="0"/>
              </a:ext>
            </a:extLst>
          </a:blip>
          <a:srcRect l="464" t="1033" r="464" b="1402"/>
          <a:stretch>
            <a:fillRect/>
          </a:stretch>
        </p:blipFill>
        <p:spPr bwMode="auto">
          <a:xfrm>
            <a:off x="4641850" y="838200"/>
            <a:ext cx="4462463" cy="1976438"/>
          </a:xfrm>
          <a:prstGeom prst="rect">
            <a:avLst/>
          </a:prstGeom>
          <a:noFill/>
          <a:ln w="19050" algn="ctr">
            <a:solidFill>
              <a:srgbClr val="000000"/>
            </a:solidFill>
            <a:miter lim="800000"/>
            <a:headEnd/>
            <a:tailEnd/>
          </a:ln>
          <a:effectLst/>
        </p:spPr>
      </p:pic>
      <p:sp>
        <p:nvSpPr>
          <p:cNvPr id="1110019" name="Rectangle 3"/>
          <p:cNvSpPr>
            <a:spLocks noGrp="1" noChangeArrowheads="1"/>
          </p:cNvSpPr>
          <p:nvPr>
            <p:ph type="title"/>
          </p:nvPr>
        </p:nvSpPr>
        <p:spPr>
          <a:xfrm>
            <a:off x="0" y="0"/>
            <a:ext cx="9144000" cy="52228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Трансформы типа дуга – дуга</a:t>
            </a:r>
          </a:p>
        </p:txBody>
      </p:sp>
      <p:sp>
        <p:nvSpPr>
          <p:cNvPr id="32774" name="Text Box 4"/>
          <p:cNvSpPr txBox="1">
            <a:spLocks noChangeArrowheads="1"/>
          </p:cNvSpPr>
          <p:nvPr/>
        </p:nvSpPr>
        <p:spPr bwMode="auto">
          <a:xfrm>
            <a:off x="0" y="650875"/>
            <a:ext cx="4538663" cy="2563779"/>
          </a:xfrm>
          <a:prstGeom prst="rect">
            <a:avLst/>
          </a:prstGeom>
          <a:noFill/>
          <a:ln w="19050">
            <a:noFill/>
            <a:miter lim="800000"/>
            <a:headEnd/>
            <a:tailEnd/>
          </a:ln>
          <a:effectLst/>
        </p:spPr>
        <p:txBody>
          <a:bodyPr>
            <a:spAutoFit/>
          </a:bodyPr>
          <a:lstStyle/>
          <a:p>
            <a:pPr>
              <a:lnSpc>
                <a:spcPct val="85000"/>
              </a:lnSpc>
              <a:spcBef>
                <a:spcPct val="50000"/>
              </a:spcBef>
              <a:tabLst>
                <a:tab pos="352425" algn="l"/>
              </a:tabLst>
            </a:pPr>
            <a:r>
              <a:rPr lang="ru-RU" altLang="ru-RU" dirty="0">
                <a:solidFill>
                  <a:srgbClr val="000000"/>
                </a:solidFill>
              </a:rPr>
              <a:t>Свойства и кинематика</a:t>
            </a:r>
          </a:p>
          <a:p>
            <a:pPr>
              <a:lnSpc>
                <a:spcPct val="85000"/>
              </a:lnSpc>
              <a:tabLst>
                <a:tab pos="352425" algn="l"/>
              </a:tabLst>
            </a:pPr>
            <a:r>
              <a:rPr lang="ru-RU" altLang="ru-RU" dirty="0">
                <a:solidFill>
                  <a:srgbClr val="000000"/>
                </a:solidFill>
                <a:latin typeface="Arial Black" pitchFamily="34" charset="0"/>
              </a:rPr>
              <a:t>С-трансформ</a:t>
            </a:r>
            <a:r>
              <a:rPr lang="ru-RU" altLang="ru-RU" dirty="0">
                <a:solidFill>
                  <a:srgbClr val="000000"/>
                </a:solidFill>
              </a:rPr>
              <a:t> в существенной степени зависят от </a:t>
            </a:r>
            <a:r>
              <a:rPr lang="ru-RU" altLang="ru-RU" b="1" dirty="0">
                <a:solidFill>
                  <a:srgbClr val="000000"/>
                </a:solidFill>
              </a:rPr>
              <a:t>взаиморасположения зон поглощения</a:t>
            </a:r>
            <a:r>
              <a:rPr lang="ru-RU" altLang="ru-RU" dirty="0">
                <a:solidFill>
                  <a:srgbClr val="000000"/>
                </a:solidFill>
              </a:rPr>
              <a:t>, которые практически всегда </a:t>
            </a:r>
            <a:r>
              <a:rPr lang="ru-RU" altLang="ru-RU" dirty="0">
                <a:solidFill>
                  <a:srgbClr val="000000"/>
                </a:solidFill>
                <a:latin typeface="Arial Black" pitchFamily="34" charset="0"/>
              </a:rPr>
              <a:t>наклонны</a:t>
            </a:r>
            <a:r>
              <a:rPr lang="ru-RU" altLang="ru-RU" b="1" dirty="0" smtClean="0">
                <a:solidFill>
                  <a:srgbClr val="000000"/>
                </a:solidFill>
              </a:rPr>
              <a:t>.</a:t>
            </a:r>
            <a:endParaRPr lang="ru-RU" altLang="ru-RU" dirty="0">
              <a:solidFill>
                <a:srgbClr val="000000"/>
              </a:solidFill>
            </a:endParaRPr>
          </a:p>
          <a:p>
            <a:pPr>
              <a:lnSpc>
                <a:spcPct val="85000"/>
              </a:lnSpc>
              <a:spcBef>
                <a:spcPct val="50000"/>
              </a:spcBef>
              <a:tabLst>
                <a:tab pos="352425" algn="l"/>
              </a:tabLst>
            </a:pPr>
            <a:r>
              <a:rPr lang="ru-RU" altLang="ru-RU" dirty="0">
                <a:solidFill>
                  <a:srgbClr val="000000"/>
                </a:solidFill>
              </a:rPr>
              <a:t>Т. </a:t>
            </a:r>
            <a:r>
              <a:rPr lang="ru-RU" altLang="ru-RU" dirty="0" err="1">
                <a:solidFill>
                  <a:srgbClr val="000000"/>
                </a:solidFill>
              </a:rPr>
              <a:t>Вилсон</a:t>
            </a:r>
            <a:r>
              <a:rPr lang="ru-RU" altLang="ru-RU" dirty="0">
                <a:solidFill>
                  <a:srgbClr val="000000"/>
                </a:solidFill>
              </a:rPr>
              <a:t> выделял три разновидности трансформ типа дуга – дуга:</a:t>
            </a:r>
          </a:p>
        </p:txBody>
      </p:sp>
      <p:sp>
        <p:nvSpPr>
          <p:cNvPr id="32775" name="Text Box 5"/>
          <p:cNvSpPr txBox="1">
            <a:spLocks noChangeArrowheads="1"/>
          </p:cNvSpPr>
          <p:nvPr/>
        </p:nvSpPr>
        <p:spPr bwMode="auto">
          <a:xfrm>
            <a:off x="8674100" y="2232025"/>
            <a:ext cx="354013" cy="396875"/>
          </a:xfrm>
          <a:prstGeom prst="rect">
            <a:avLst/>
          </a:prstGeom>
          <a:noFill/>
          <a:ln w="19050" algn="ctr">
            <a:noFill/>
            <a:miter lim="800000"/>
            <a:headEnd/>
            <a:tailEnd/>
          </a:ln>
          <a:effectLst/>
        </p:spPr>
        <p:txBody>
          <a:bodyPr wrap="none">
            <a:spAutoFit/>
          </a:bodyPr>
          <a:lstStyle/>
          <a:p>
            <a:r>
              <a:rPr lang="ru-RU" altLang="ru-RU" sz="2000">
                <a:solidFill>
                  <a:srgbClr val="000000"/>
                </a:solidFill>
                <a:latin typeface="Arial Black" pitchFamily="34" charset="0"/>
              </a:rPr>
              <a:t>1</a:t>
            </a:r>
          </a:p>
        </p:txBody>
      </p:sp>
      <p:sp>
        <p:nvSpPr>
          <p:cNvPr id="32776" name="Text Box 6"/>
          <p:cNvSpPr txBox="1">
            <a:spLocks noChangeArrowheads="1"/>
          </p:cNvSpPr>
          <p:nvPr/>
        </p:nvSpPr>
        <p:spPr bwMode="auto">
          <a:xfrm>
            <a:off x="8601075" y="4149725"/>
            <a:ext cx="354013" cy="396875"/>
          </a:xfrm>
          <a:prstGeom prst="rect">
            <a:avLst/>
          </a:prstGeom>
          <a:noFill/>
          <a:ln w="19050" algn="ctr">
            <a:noFill/>
            <a:miter lim="800000"/>
            <a:headEnd/>
            <a:tailEnd/>
          </a:ln>
          <a:effectLst/>
        </p:spPr>
        <p:txBody>
          <a:bodyPr wrap="none">
            <a:spAutoFit/>
          </a:bodyPr>
          <a:lstStyle/>
          <a:p>
            <a:r>
              <a:rPr lang="ru-RU" altLang="ru-RU" sz="2000">
                <a:solidFill>
                  <a:srgbClr val="000000"/>
                </a:solidFill>
                <a:latin typeface="Arial Black" pitchFamily="34" charset="0"/>
              </a:rPr>
              <a:t>2</a:t>
            </a:r>
          </a:p>
        </p:txBody>
      </p:sp>
      <p:sp>
        <p:nvSpPr>
          <p:cNvPr id="32777" name="Text Box 7"/>
          <p:cNvSpPr txBox="1">
            <a:spLocks noChangeArrowheads="1"/>
          </p:cNvSpPr>
          <p:nvPr/>
        </p:nvSpPr>
        <p:spPr bwMode="auto">
          <a:xfrm>
            <a:off x="8609013" y="6207125"/>
            <a:ext cx="354012" cy="396875"/>
          </a:xfrm>
          <a:prstGeom prst="rect">
            <a:avLst/>
          </a:prstGeom>
          <a:noFill/>
          <a:ln w="19050" algn="ctr">
            <a:noFill/>
            <a:miter lim="800000"/>
            <a:headEnd/>
            <a:tailEnd/>
          </a:ln>
          <a:effectLst/>
        </p:spPr>
        <p:txBody>
          <a:bodyPr wrap="none">
            <a:spAutoFit/>
          </a:bodyPr>
          <a:lstStyle/>
          <a:p>
            <a:r>
              <a:rPr lang="ru-RU" altLang="ru-RU" sz="2000">
                <a:solidFill>
                  <a:srgbClr val="000000"/>
                </a:solidFill>
                <a:latin typeface="Arial Black" pitchFamily="34" charset="0"/>
              </a:rPr>
              <a:t>3</a:t>
            </a:r>
          </a:p>
        </p:txBody>
      </p:sp>
      <p:sp>
        <p:nvSpPr>
          <p:cNvPr id="32778" name="AutoShape 8"/>
          <p:cNvSpPr>
            <a:spLocks noChangeArrowheads="1"/>
          </p:cNvSpPr>
          <p:nvPr/>
        </p:nvSpPr>
        <p:spPr bwMode="auto">
          <a:xfrm>
            <a:off x="5589588" y="2198688"/>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32779" name="AutoShape 9"/>
          <p:cNvSpPr>
            <a:spLocks noChangeArrowheads="1"/>
          </p:cNvSpPr>
          <p:nvPr/>
        </p:nvSpPr>
        <p:spPr bwMode="auto">
          <a:xfrm>
            <a:off x="7023100" y="2174875"/>
            <a:ext cx="485775" cy="387350"/>
          </a:xfrm>
          <a:custGeom>
            <a:avLst/>
            <a:gdLst>
              <a:gd name="T0" fmla="*/ 9181957 w 21600"/>
              <a:gd name="T1" fmla="*/ 929389 h 21600"/>
              <a:gd name="T2" fmla="*/ 5139252 w 21600"/>
              <a:gd name="T3" fmla="*/ 654424 h 21600"/>
              <a:gd name="T4" fmla="*/ 7796104 w 21600"/>
              <a:gd name="T5" fmla="*/ 1877105 h 21600"/>
              <a:gd name="T6" fmla="*/ 12290490 w 21600"/>
              <a:gd name="T7" fmla="*/ 3473149 h 21600"/>
              <a:gd name="T8" fmla="*/ 9907246 w 21600"/>
              <a:gd name="T9" fmla="*/ 4988476 h 21600"/>
              <a:gd name="T10" fmla="*/ 7524003 w 21600"/>
              <a:gd name="T11" fmla="*/ 347314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76" y="10800"/>
                </a:moveTo>
                <a:cubicBezTo>
                  <a:pt x="17576" y="7057"/>
                  <a:pt x="14542" y="4024"/>
                  <a:pt x="10800" y="4024"/>
                </a:cubicBezTo>
                <a:cubicBezTo>
                  <a:pt x="10635" y="4023"/>
                  <a:pt x="10471" y="4029"/>
                  <a:pt x="10308" y="4041"/>
                </a:cubicBezTo>
                <a:lnTo>
                  <a:pt x="10015" y="28"/>
                </a:lnTo>
                <a:cubicBezTo>
                  <a:pt x="10276" y="9"/>
                  <a:pt x="10538" y="-1"/>
                  <a:pt x="10800" y="0"/>
                </a:cubicBezTo>
                <a:cubicBezTo>
                  <a:pt x="16764" y="0"/>
                  <a:pt x="21599" y="4835"/>
                  <a:pt x="21600" y="10799"/>
                </a:cubicBezTo>
                <a:lnTo>
                  <a:pt x="21600" y="10800"/>
                </a:lnTo>
                <a:lnTo>
                  <a:pt x="24300" y="10800"/>
                </a:lnTo>
                <a:lnTo>
                  <a:pt x="19588" y="15512"/>
                </a:lnTo>
                <a:lnTo>
                  <a:pt x="14876" y="10800"/>
                </a:lnTo>
                <a:lnTo>
                  <a:pt x="17576" y="10800"/>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32780" name="AutoShape 10"/>
          <p:cNvSpPr>
            <a:spLocks noChangeArrowheads="1"/>
          </p:cNvSpPr>
          <p:nvPr/>
        </p:nvSpPr>
        <p:spPr bwMode="auto">
          <a:xfrm>
            <a:off x="5486400" y="4287838"/>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32781" name="AutoShape 11"/>
          <p:cNvSpPr>
            <a:spLocks noChangeArrowheads="1"/>
          </p:cNvSpPr>
          <p:nvPr/>
        </p:nvSpPr>
        <p:spPr bwMode="auto">
          <a:xfrm rot="1707610" flipH="1">
            <a:off x="6981825" y="4329113"/>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32782" name="AutoShape 12"/>
          <p:cNvSpPr>
            <a:spLocks noChangeArrowheads="1"/>
          </p:cNvSpPr>
          <p:nvPr/>
        </p:nvSpPr>
        <p:spPr bwMode="auto">
          <a:xfrm rot="2072551" flipH="1">
            <a:off x="6026150" y="6254750"/>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32783" name="AutoShape 13"/>
          <p:cNvSpPr>
            <a:spLocks noChangeArrowheads="1"/>
          </p:cNvSpPr>
          <p:nvPr/>
        </p:nvSpPr>
        <p:spPr bwMode="auto">
          <a:xfrm>
            <a:off x="6173788" y="6335713"/>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32784" name="Text Box 18"/>
          <p:cNvSpPr txBox="1">
            <a:spLocks noChangeArrowheads="1"/>
          </p:cNvSpPr>
          <p:nvPr/>
        </p:nvSpPr>
        <p:spPr bwMode="auto">
          <a:xfrm>
            <a:off x="0" y="3406775"/>
            <a:ext cx="4051300" cy="2986088"/>
          </a:xfrm>
          <a:prstGeom prst="rect">
            <a:avLst/>
          </a:prstGeom>
          <a:noFill/>
          <a:ln w="19050">
            <a:noFill/>
            <a:miter lim="800000"/>
            <a:headEnd/>
            <a:tailEnd/>
          </a:ln>
          <a:effectLst/>
        </p:spPr>
        <p:txBody>
          <a:bodyPr>
            <a:spAutoFit/>
          </a:bodyPr>
          <a:lstStyle/>
          <a:p>
            <a:pPr>
              <a:lnSpc>
                <a:spcPct val="85000"/>
              </a:lnSpc>
              <a:spcBef>
                <a:spcPct val="50000"/>
              </a:spcBef>
              <a:tabLst>
                <a:tab pos="352425" algn="l"/>
              </a:tabLst>
            </a:pPr>
            <a:r>
              <a:rPr lang="ru-RU" altLang="ru-RU" b="1" dirty="0">
                <a:solidFill>
                  <a:srgbClr val="000000"/>
                </a:solidFill>
                <a:latin typeface="Arial" charset="0"/>
              </a:rPr>
              <a:t>1 – </a:t>
            </a:r>
            <a:r>
              <a:rPr lang="ru-RU" altLang="ru-RU" b="1" dirty="0" err="1">
                <a:solidFill>
                  <a:srgbClr val="000000"/>
                </a:solidFill>
                <a:latin typeface="Arial" charset="0"/>
              </a:rPr>
              <a:t>моновергентные</a:t>
            </a:r>
            <a:r>
              <a:rPr lang="ru-RU" altLang="ru-RU" dirty="0">
                <a:solidFill>
                  <a:srgbClr val="000000"/>
                </a:solidFill>
              </a:rPr>
              <a:t>, т.е. соединяющие зоны поглощения, падающие в одну сторону;</a:t>
            </a:r>
          </a:p>
          <a:p>
            <a:pPr>
              <a:lnSpc>
                <a:spcPct val="85000"/>
              </a:lnSpc>
              <a:spcBef>
                <a:spcPct val="50000"/>
              </a:spcBef>
              <a:tabLst>
                <a:tab pos="352425" algn="l"/>
              </a:tabLst>
            </a:pPr>
            <a:r>
              <a:rPr lang="ru-RU" altLang="ru-RU" b="1" dirty="0">
                <a:solidFill>
                  <a:srgbClr val="000000"/>
                </a:solidFill>
                <a:latin typeface="Arial" charset="0"/>
              </a:rPr>
              <a:t>2 – </a:t>
            </a:r>
            <a:r>
              <a:rPr lang="ru-RU" altLang="ru-RU" b="1" dirty="0" err="1">
                <a:solidFill>
                  <a:srgbClr val="000000"/>
                </a:solidFill>
                <a:latin typeface="Arial" charset="0"/>
              </a:rPr>
              <a:t>синвергентные</a:t>
            </a:r>
            <a:r>
              <a:rPr lang="ru-RU" altLang="ru-RU" dirty="0">
                <a:solidFill>
                  <a:srgbClr val="000000"/>
                </a:solidFill>
              </a:rPr>
              <a:t>, т.е. соединяющие зоны поглощения, падающие навстречу друг другу;</a:t>
            </a:r>
          </a:p>
          <a:p>
            <a:pPr>
              <a:lnSpc>
                <a:spcPct val="85000"/>
              </a:lnSpc>
              <a:spcBef>
                <a:spcPct val="50000"/>
              </a:spcBef>
              <a:tabLst>
                <a:tab pos="352425" algn="l"/>
              </a:tabLst>
            </a:pPr>
            <a:r>
              <a:rPr lang="ru-RU" altLang="ru-RU" b="1" dirty="0">
                <a:solidFill>
                  <a:srgbClr val="000000"/>
                </a:solidFill>
                <a:latin typeface="Arial" charset="0"/>
              </a:rPr>
              <a:t>3 – </a:t>
            </a:r>
            <a:r>
              <a:rPr lang="ru-RU" altLang="ru-RU" b="1" dirty="0" err="1">
                <a:solidFill>
                  <a:srgbClr val="000000"/>
                </a:solidFill>
                <a:latin typeface="Arial" charset="0"/>
              </a:rPr>
              <a:t>антивергентные</a:t>
            </a:r>
            <a:r>
              <a:rPr lang="ru-RU" altLang="ru-RU" dirty="0">
                <a:solidFill>
                  <a:srgbClr val="000000"/>
                </a:solidFill>
              </a:rPr>
              <a:t>, т.е. соединяющие зоны поглощения, падающие друг от друга</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30"/>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3136900" y="4124325"/>
            <a:ext cx="5959475" cy="2638425"/>
          </a:xfrm>
          <a:prstGeom prst="rect">
            <a:avLst/>
          </a:prstGeom>
          <a:noFill/>
          <a:ln w="19050" algn="ctr">
            <a:solidFill>
              <a:srgbClr val="000000"/>
            </a:solidFill>
            <a:miter lim="800000"/>
            <a:headEnd/>
            <a:tailEnd/>
          </a:ln>
          <a:effectLst/>
        </p:spPr>
      </p:pic>
      <p:sp>
        <p:nvSpPr>
          <p:cNvPr id="33795" name="Text Box 3"/>
          <p:cNvSpPr txBox="1">
            <a:spLocks noChangeArrowheads="1"/>
          </p:cNvSpPr>
          <p:nvPr/>
        </p:nvSpPr>
        <p:spPr bwMode="auto">
          <a:xfrm>
            <a:off x="0" y="601663"/>
            <a:ext cx="8601075" cy="269920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1 </a:t>
            </a:r>
            <a:r>
              <a:rPr lang="ru-RU" altLang="ru-RU" dirty="0">
                <a:solidFill>
                  <a:srgbClr val="000000"/>
                </a:solidFill>
              </a:rPr>
              <a:t>– собственно сдвиговые движения присутствуют только в пределах </a:t>
            </a:r>
            <a:r>
              <a:rPr lang="ru-RU" altLang="ru-RU" dirty="0">
                <a:solidFill>
                  <a:srgbClr val="000000"/>
                </a:solidFill>
                <a:latin typeface="Arial Black" pitchFamily="34" charset="0"/>
              </a:rPr>
              <a:t>активного отрезка</a:t>
            </a:r>
            <a:r>
              <a:rPr lang="ru-RU" altLang="ru-RU" dirty="0">
                <a:solidFill>
                  <a:srgbClr val="000000"/>
                </a:solidFill>
              </a:rPr>
              <a:t> (сегмента) трансформного разлома;</a:t>
            </a:r>
          </a:p>
          <a:p>
            <a:pPr>
              <a:lnSpc>
                <a:spcPct val="85000"/>
              </a:lnSpc>
              <a:spcBef>
                <a:spcPct val="30000"/>
              </a:spcBef>
              <a:tabLst>
                <a:tab pos="352425" algn="l"/>
              </a:tabLst>
            </a:pPr>
            <a:r>
              <a:rPr lang="ru-RU" altLang="ru-RU" b="1" dirty="0">
                <a:solidFill>
                  <a:srgbClr val="000000"/>
                </a:solidFill>
                <a:latin typeface="Arial" charset="0"/>
              </a:rPr>
              <a:t>2</a:t>
            </a:r>
            <a:r>
              <a:rPr lang="ru-RU" altLang="ru-RU" dirty="0">
                <a:solidFill>
                  <a:srgbClr val="000000"/>
                </a:solidFill>
              </a:rPr>
              <a:t> – трансформный разлом </a:t>
            </a:r>
            <a:r>
              <a:rPr lang="ru-RU" altLang="ru-RU" dirty="0" smtClean="0">
                <a:solidFill>
                  <a:srgbClr val="000000"/>
                </a:solidFill>
              </a:rPr>
              <a:t>соединяет </a:t>
            </a:r>
            <a:r>
              <a:rPr lang="ru-RU" altLang="ru-RU" b="1" dirty="0" smtClean="0">
                <a:solidFill>
                  <a:srgbClr val="000000"/>
                </a:solidFill>
              </a:rPr>
              <a:t>зоны</a:t>
            </a:r>
            <a:r>
              <a:rPr lang="ru-RU" altLang="ru-RU" dirty="0" smtClean="0">
                <a:solidFill>
                  <a:srgbClr val="000000"/>
                </a:solidFill>
              </a:rPr>
              <a:t> </a:t>
            </a:r>
            <a:r>
              <a:rPr lang="ru-RU" altLang="ru-RU" b="1" dirty="0">
                <a:solidFill>
                  <a:srgbClr val="000000"/>
                </a:solidFill>
              </a:rPr>
              <a:t>поглощения</a:t>
            </a:r>
            <a:r>
              <a:rPr lang="ru-RU" altLang="ru-RU" dirty="0">
                <a:solidFill>
                  <a:srgbClr val="000000"/>
                </a:solidFill>
              </a:rPr>
              <a:t>, которые </a:t>
            </a:r>
            <a:r>
              <a:rPr lang="ru-RU" altLang="ru-RU" dirty="0" smtClean="0">
                <a:solidFill>
                  <a:srgbClr val="000000"/>
                </a:solidFill>
              </a:rPr>
              <a:t>так расположены </a:t>
            </a:r>
            <a:r>
              <a:rPr lang="ru-RU" altLang="ru-RU" dirty="0" smtClean="0">
                <a:solidFill>
                  <a:srgbClr val="000000"/>
                </a:solidFill>
                <a:latin typeface="Arial Black" pitchFamily="34" charset="0"/>
              </a:rPr>
              <a:t>изначально</a:t>
            </a:r>
            <a:r>
              <a:rPr lang="ru-RU" altLang="ru-RU" dirty="0">
                <a:solidFill>
                  <a:srgbClr val="000000"/>
                </a:solidFill>
              </a:rPr>
              <a:t>, т.е. </a:t>
            </a:r>
            <a:r>
              <a:rPr lang="ru-RU" altLang="ru-RU" dirty="0" err="1">
                <a:solidFill>
                  <a:srgbClr val="000000"/>
                </a:solidFill>
              </a:rPr>
              <a:t>досдвиговая</a:t>
            </a:r>
            <a:r>
              <a:rPr lang="ru-RU" altLang="ru-RU" dirty="0">
                <a:solidFill>
                  <a:srgbClr val="000000"/>
                </a:solidFill>
              </a:rPr>
              <a:t> граница блоков является </a:t>
            </a:r>
            <a:r>
              <a:rPr lang="ru-RU" altLang="ru-RU" dirty="0">
                <a:solidFill>
                  <a:srgbClr val="000000"/>
                </a:solidFill>
                <a:latin typeface="Arial Black" pitchFamily="34" charset="0"/>
              </a:rPr>
              <a:t>первичной</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3</a:t>
            </a:r>
            <a:r>
              <a:rPr lang="ru-RU" altLang="ru-RU" dirty="0">
                <a:solidFill>
                  <a:srgbClr val="000000"/>
                </a:solidFill>
              </a:rPr>
              <a:t> – длина активного сегмента </a:t>
            </a:r>
            <a:r>
              <a:rPr lang="ru-RU" altLang="ru-RU" dirty="0">
                <a:solidFill>
                  <a:srgbClr val="000000"/>
                </a:solidFill>
                <a:latin typeface="Arial Black" pitchFamily="34" charset="0"/>
              </a:rPr>
              <a:t>постоянна</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4</a:t>
            </a:r>
            <a:r>
              <a:rPr lang="ru-RU" altLang="ru-RU" dirty="0">
                <a:solidFill>
                  <a:srgbClr val="000000"/>
                </a:solidFill>
              </a:rPr>
              <a:t> – амплитуды смещения </a:t>
            </a:r>
            <a:r>
              <a:rPr lang="ru-RU" altLang="ru-RU" dirty="0" err="1">
                <a:solidFill>
                  <a:srgbClr val="000000"/>
                </a:solidFill>
              </a:rPr>
              <a:t>досдвиговых</a:t>
            </a:r>
            <a:r>
              <a:rPr lang="ru-RU" altLang="ru-RU" dirty="0">
                <a:solidFill>
                  <a:srgbClr val="000000"/>
                </a:solidFill>
              </a:rPr>
              <a:t> маркеров активного отрезка </a:t>
            </a:r>
            <a:r>
              <a:rPr lang="ru-RU" altLang="ru-RU" dirty="0">
                <a:solidFill>
                  <a:srgbClr val="000000"/>
                </a:solidFill>
                <a:latin typeface="Arial Black" pitchFamily="34" charset="0"/>
              </a:rPr>
              <a:t>одинаковы</a:t>
            </a:r>
            <a:r>
              <a:rPr lang="ru-RU" altLang="ru-RU" dirty="0">
                <a:solidFill>
                  <a:srgbClr val="000000"/>
                </a:solidFill>
              </a:rPr>
              <a:t> по всей длине сдвига;</a:t>
            </a:r>
          </a:p>
        </p:txBody>
      </p:sp>
      <p:sp>
        <p:nvSpPr>
          <p:cNvPr id="33796" name="Text Box 15"/>
          <p:cNvSpPr txBox="1">
            <a:spLocks noChangeArrowheads="1"/>
          </p:cNvSpPr>
          <p:nvPr/>
        </p:nvSpPr>
        <p:spPr bwMode="auto">
          <a:xfrm>
            <a:off x="0" y="3316288"/>
            <a:ext cx="3143250" cy="179705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a:solidFill>
                  <a:srgbClr val="000000"/>
                </a:solidFill>
                <a:latin typeface="Arial" charset="0"/>
              </a:rPr>
              <a:t>5</a:t>
            </a:r>
            <a:r>
              <a:rPr lang="ru-RU" altLang="ru-RU">
                <a:solidFill>
                  <a:srgbClr val="000000"/>
                </a:solidFill>
              </a:rPr>
              <a:t> – зоны поглощения являются </a:t>
            </a:r>
            <a:r>
              <a:rPr lang="ru-RU" altLang="ru-RU" b="1">
                <a:solidFill>
                  <a:srgbClr val="000000"/>
                </a:solidFill>
              </a:rPr>
              <a:t>активными элементами</a:t>
            </a:r>
            <a:r>
              <a:rPr lang="ru-RU" altLang="ru-RU">
                <a:solidFill>
                  <a:srgbClr val="000000"/>
                </a:solidFill>
              </a:rPr>
              <a:t>, т.к. именно в них происходит уменьшение площади блоков </a:t>
            </a:r>
          </a:p>
        </p:txBody>
      </p:sp>
      <p:sp>
        <p:nvSpPr>
          <p:cNvPr id="33797" name="AutoShape 20"/>
          <p:cNvSpPr>
            <a:spLocks noChangeArrowheads="1"/>
          </p:cNvSpPr>
          <p:nvPr/>
        </p:nvSpPr>
        <p:spPr bwMode="auto">
          <a:xfrm>
            <a:off x="5410200" y="4178300"/>
            <a:ext cx="1517650" cy="211138"/>
          </a:xfrm>
          <a:prstGeom prst="wedgeRectCallout">
            <a:avLst>
              <a:gd name="adj1" fmla="val -8157"/>
              <a:gd name="adj2" fmla="val 431204"/>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Трансформа</a:t>
            </a:r>
          </a:p>
        </p:txBody>
      </p:sp>
      <p:sp>
        <p:nvSpPr>
          <p:cNvPr id="33798" name="AutoShape 22"/>
          <p:cNvSpPr>
            <a:spLocks noChangeArrowheads="1"/>
          </p:cNvSpPr>
          <p:nvPr/>
        </p:nvSpPr>
        <p:spPr bwMode="auto">
          <a:xfrm>
            <a:off x="3478213" y="3941763"/>
            <a:ext cx="1485900" cy="381000"/>
          </a:xfrm>
          <a:prstGeom prst="wedgeRectCallout">
            <a:avLst>
              <a:gd name="adj1" fmla="val 71046"/>
              <a:gd name="adj2" fmla="val 33875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
        <p:nvSpPr>
          <p:cNvPr id="1064988" name="Rectangle 28"/>
          <p:cNvSpPr>
            <a:spLocks noGrp="1" noChangeArrowheads="1"/>
          </p:cNvSpPr>
          <p:nvPr>
            <p:ph type="title"/>
          </p:nvPr>
        </p:nvSpPr>
        <p:spPr>
          <a:xfrm>
            <a:off x="0" y="0"/>
            <a:ext cx="9144000" cy="517525"/>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Свойства МОНОвергентных </a:t>
            </a:r>
            <a:r>
              <a:rPr lang="en-US" altLang="ru-RU" sz="2400" b="1" i="1" u="sng" smtClean="0">
                <a:solidFill>
                  <a:srgbClr val="000000"/>
                </a:solidFill>
                <a:effectLst>
                  <a:outerShdw blurRad="38100" dist="38100" dir="2700000" algn="tl">
                    <a:srgbClr val="FFFFFF"/>
                  </a:outerShdw>
                </a:effectLst>
              </a:rPr>
              <a:t>C-</a:t>
            </a:r>
            <a:r>
              <a:rPr lang="ru-RU" altLang="ru-RU" sz="2400" b="1" i="1" u="sng" smtClean="0">
                <a:solidFill>
                  <a:srgbClr val="000000"/>
                </a:solidFill>
                <a:effectLst>
                  <a:outerShdw blurRad="38100" dist="38100" dir="2700000" algn="tl">
                    <a:srgbClr val="FFFFFF"/>
                  </a:outerShdw>
                </a:effectLst>
              </a:rPr>
              <a:t>трансформ</a:t>
            </a:r>
          </a:p>
        </p:txBody>
      </p:sp>
      <p:sp>
        <p:nvSpPr>
          <p:cNvPr id="33800" name="AutoShape 29"/>
          <p:cNvSpPr>
            <a:spLocks noChangeArrowheads="1"/>
          </p:cNvSpPr>
          <p:nvPr/>
        </p:nvSpPr>
        <p:spPr bwMode="auto">
          <a:xfrm>
            <a:off x="7219950" y="3900488"/>
            <a:ext cx="1485900" cy="381000"/>
          </a:xfrm>
          <a:prstGeom prst="wedgeRectCallout">
            <a:avLst>
              <a:gd name="adj1" fmla="val -57801"/>
              <a:gd name="adj2" fmla="val 21750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19"/>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805113"/>
            <a:ext cx="9144000" cy="4052887"/>
          </a:xfrm>
          <a:prstGeom prst="rect">
            <a:avLst/>
          </a:prstGeom>
          <a:noFill/>
          <a:ln w="19050" algn="ctr">
            <a:solidFill>
              <a:srgbClr val="000000"/>
            </a:solidFill>
            <a:miter lim="800000"/>
            <a:headEnd/>
            <a:tailEnd/>
          </a:ln>
          <a:effectLst/>
        </p:spPr>
      </p:pic>
      <p:sp>
        <p:nvSpPr>
          <p:cNvPr id="34819" name="Text Box 20"/>
          <p:cNvSpPr txBox="1">
            <a:spLocks noChangeArrowheads="1"/>
          </p:cNvSpPr>
          <p:nvPr/>
        </p:nvSpPr>
        <p:spPr bwMode="auto">
          <a:xfrm>
            <a:off x="436563" y="190500"/>
            <a:ext cx="8297862" cy="164660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13"/>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800350"/>
            <a:ext cx="9144000" cy="4057650"/>
          </a:xfrm>
          <a:prstGeom prst="rect">
            <a:avLst/>
          </a:prstGeom>
          <a:noFill/>
          <a:ln w="19050" algn="ctr">
            <a:solidFill>
              <a:srgbClr val="000000"/>
            </a:solidFill>
            <a:miter lim="800000"/>
            <a:headEnd/>
            <a:tailEnd/>
          </a:ln>
          <a:effectLst/>
        </p:spPr>
      </p:pic>
      <p:sp>
        <p:nvSpPr>
          <p:cNvPr id="35843" name="Text Box 16"/>
          <p:cNvSpPr txBox="1">
            <a:spLocks noChangeArrowheads="1"/>
          </p:cNvSpPr>
          <p:nvPr/>
        </p:nvSpPr>
        <p:spPr bwMode="auto">
          <a:xfrm>
            <a:off x="436563" y="190500"/>
            <a:ext cx="8297862" cy="164660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11"/>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787650"/>
            <a:ext cx="9144000" cy="4070350"/>
          </a:xfrm>
          <a:prstGeom prst="rect">
            <a:avLst/>
          </a:prstGeom>
          <a:noFill/>
          <a:ln w="19050" algn="ctr">
            <a:solidFill>
              <a:srgbClr val="000000"/>
            </a:solidFill>
            <a:miter lim="800000"/>
            <a:headEnd/>
            <a:tailEnd/>
          </a:ln>
          <a:effectLst/>
        </p:spPr>
      </p:pic>
      <p:sp>
        <p:nvSpPr>
          <p:cNvPr id="36867" name="Text Box 12"/>
          <p:cNvSpPr txBox="1">
            <a:spLocks noChangeArrowheads="1"/>
          </p:cNvSpPr>
          <p:nvPr/>
        </p:nvSpPr>
        <p:spPr bwMode="auto">
          <a:xfrm>
            <a:off x="436563" y="190500"/>
            <a:ext cx="8297862" cy="164660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11"/>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806700"/>
            <a:ext cx="9144000" cy="4051300"/>
          </a:xfrm>
          <a:prstGeom prst="rect">
            <a:avLst/>
          </a:prstGeom>
          <a:noFill/>
          <a:ln w="19050" algn="ctr">
            <a:solidFill>
              <a:srgbClr val="000000"/>
            </a:solidFill>
            <a:miter lim="800000"/>
            <a:headEnd/>
            <a:tailEnd/>
          </a:ln>
          <a:effectLst/>
        </p:spPr>
      </p:pic>
      <p:sp>
        <p:nvSpPr>
          <p:cNvPr id="37891" name="Text Box 12"/>
          <p:cNvSpPr txBox="1">
            <a:spLocks noChangeArrowheads="1"/>
          </p:cNvSpPr>
          <p:nvPr/>
        </p:nvSpPr>
        <p:spPr bwMode="auto">
          <a:xfrm>
            <a:off x="436563" y="190500"/>
            <a:ext cx="8297862" cy="164660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11"/>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797175"/>
            <a:ext cx="9144000" cy="4060825"/>
          </a:xfrm>
          <a:prstGeom prst="rect">
            <a:avLst/>
          </a:prstGeom>
          <a:noFill/>
          <a:ln w="19050" algn="ctr">
            <a:solidFill>
              <a:srgbClr val="000000"/>
            </a:solidFill>
            <a:miter lim="800000"/>
            <a:headEnd/>
            <a:tailEnd/>
          </a:ln>
          <a:effectLst/>
        </p:spPr>
      </p:pic>
      <p:sp>
        <p:nvSpPr>
          <p:cNvPr id="38915" name="Text Box 12"/>
          <p:cNvSpPr txBox="1">
            <a:spLocks noChangeArrowheads="1"/>
          </p:cNvSpPr>
          <p:nvPr/>
        </p:nvSpPr>
        <p:spPr bwMode="auto">
          <a:xfrm>
            <a:off x="436563" y="190500"/>
            <a:ext cx="8297862" cy="164660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784475"/>
            <a:ext cx="9144000" cy="4073525"/>
          </a:xfrm>
          <a:prstGeom prst="rect">
            <a:avLst/>
          </a:prstGeom>
          <a:noFill/>
          <a:ln w="19050" algn="ctr">
            <a:solidFill>
              <a:srgbClr val="000000"/>
            </a:solidFill>
            <a:miter lim="800000"/>
            <a:headEnd/>
            <a:tailEnd/>
          </a:ln>
          <a:effectLst/>
        </p:spPr>
      </p:pic>
      <p:sp>
        <p:nvSpPr>
          <p:cNvPr id="39939" name="Text Box 5"/>
          <p:cNvSpPr txBox="1">
            <a:spLocks noChangeArrowheads="1"/>
          </p:cNvSpPr>
          <p:nvPr/>
        </p:nvSpPr>
        <p:spPr bwMode="auto">
          <a:xfrm>
            <a:off x="436563" y="190500"/>
            <a:ext cx="8297862" cy="1646605"/>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15"/>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3136900" y="4124325"/>
            <a:ext cx="5959475" cy="2638425"/>
          </a:xfrm>
          <a:prstGeom prst="rect">
            <a:avLst/>
          </a:prstGeom>
          <a:noFill/>
          <a:ln w="19050" algn="ctr">
            <a:solidFill>
              <a:srgbClr val="000000"/>
            </a:solidFill>
            <a:miter lim="800000"/>
            <a:headEnd/>
            <a:tailEnd/>
          </a:ln>
          <a:effectLst/>
        </p:spPr>
      </p:pic>
      <p:sp>
        <p:nvSpPr>
          <p:cNvPr id="40964" name="Text Box 3"/>
          <p:cNvSpPr txBox="1">
            <a:spLocks noChangeArrowheads="1"/>
          </p:cNvSpPr>
          <p:nvPr/>
        </p:nvSpPr>
        <p:spPr bwMode="auto">
          <a:xfrm>
            <a:off x="0" y="3744913"/>
            <a:ext cx="2919413" cy="179705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a:solidFill>
                  <a:srgbClr val="000000"/>
                </a:solidFill>
                <a:latin typeface="Arial" charset="0"/>
              </a:rPr>
              <a:t>5</a:t>
            </a:r>
            <a:r>
              <a:rPr lang="ru-RU" altLang="ru-RU">
                <a:solidFill>
                  <a:srgbClr val="000000"/>
                </a:solidFill>
              </a:rPr>
              <a:t> – зоны поглощения являются </a:t>
            </a:r>
            <a:r>
              <a:rPr lang="ru-RU" altLang="ru-RU" b="1">
                <a:solidFill>
                  <a:srgbClr val="000000"/>
                </a:solidFill>
              </a:rPr>
              <a:t>активными элементами</a:t>
            </a:r>
            <a:r>
              <a:rPr lang="ru-RU" altLang="ru-RU">
                <a:solidFill>
                  <a:srgbClr val="000000"/>
                </a:solidFill>
              </a:rPr>
              <a:t>, т.к. именно в них происходит уменьшение площади блоков </a:t>
            </a:r>
          </a:p>
        </p:txBody>
      </p:sp>
      <p:sp>
        <p:nvSpPr>
          <p:cNvPr id="40965" name="AutoShape 7"/>
          <p:cNvSpPr>
            <a:spLocks noChangeArrowheads="1"/>
          </p:cNvSpPr>
          <p:nvPr/>
        </p:nvSpPr>
        <p:spPr bwMode="auto">
          <a:xfrm>
            <a:off x="5129213" y="4221163"/>
            <a:ext cx="1679575" cy="211137"/>
          </a:xfrm>
          <a:prstGeom prst="wedgeRectCallout">
            <a:avLst>
              <a:gd name="adj1" fmla="val -3968"/>
              <a:gd name="adj2" fmla="val 422181"/>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Трансформа</a:t>
            </a:r>
          </a:p>
        </p:txBody>
      </p:sp>
      <p:sp>
        <p:nvSpPr>
          <p:cNvPr id="40966" name="AutoShape 9"/>
          <p:cNvSpPr>
            <a:spLocks noChangeArrowheads="1"/>
          </p:cNvSpPr>
          <p:nvPr/>
        </p:nvSpPr>
        <p:spPr bwMode="auto">
          <a:xfrm>
            <a:off x="3306763" y="3975100"/>
            <a:ext cx="1485900" cy="381000"/>
          </a:xfrm>
          <a:prstGeom prst="wedgeRectCallout">
            <a:avLst>
              <a:gd name="adj1" fmla="val 83333"/>
              <a:gd name="adj2" fmla="val 32875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
        <p:nvSpPr>
          <p:cNvPr id="1107981" name="Rectangle 13"/>
          <p:cNvSpPr>
            <a:spLocks noGrp="1" noChangeArrowheads="1"/>
          </p:cNvSpPr>
          <p:nvPr>
            <p:ph type="title"/>
          </p:nvPr>
        </p:nvSpPr>
        <p:spPr>
          <a:xfrm>
            <a:off x="0" y="12700"/>
            <a:ext cx="9144000" cy="4810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Итак, свойства МОНОвергентных С-трансформ</a:t>
            </a:r>
          </a:p>
        </p:txBody>
      </p:sp>
      <p:sp>
        <p:nvSpPr>
          <p:cNvPr id="40968" name="AutoShape 14"/>
          <p:cNvSpPr>
            <a:spLocks noChangeArrowheads="1"/>
          </p:cNvSpPr>
          <p:nvPr/>
        </p:nvSpPr>
        <p:spPr bwMode="auto">
          <a:xfrm>
            <a:off x="7281863" y="3825875"/>
            <a:ext cx="1485900" cy="381000"/>
          </a:xfrm>
          <a:prstGeom prst="wedgeRectCallout">
            <a:avLst>
              <a:gd name="adj1" fmla="val -66773"/>
              <a:gd name="adj2" fmla="val 266667"/>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
        <p:nvSpPr>
          <p:cNvPr id="9" name="Text Box 3"/>
          <p:cNvSpPr txBox="1">
            <a:spLocks noChangeArrowheads="1"/>
          </p:cNvSpPr>
          <p:nvPr/>
        </p:nvSpPr>
        <p:spPr bwMode="auto">
          <a:xfrm>
            <a:off x="0" y="1013143"/>
            <a:ext cx="8601075" cy="269920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1 </a:t>
            </a:r>
            <a:r>
              <a:rPr lang="ru-RU" altLang="ru-RU" dirty="0">
                <a:solidFill>
                  <a:srgbClr val="000000"/>
                </a:solidFill>
              </a:rPr>
              <a:t>– собственно сдвиговые движения присутствуют только в пределах </a:t>
            </a:r>
            <a:r>
              <a:rPr lang="ru-RU" altLang="ru-RU" dirty="0">
                <a:solidFill>
                  <a:srgbClr val="000000"/>
                </a:solidFill>
                <a:latin typeface="Arial Black" pitchFamily="34" charset="0"/>
              </a:rPr>
              <a:t>активного отрезка</a:t>
            </a:r>
            <a:r>
              <a:rPr lang="ru-RU" altLang="ru-RU" dirty="0">
                <a:solidFill>
                  <a:srgbClr val="000000"/>
                </a:solidFill>
              </a:rPr>
              <a:t> (сегмента) трансформного разлома;</a:t>
            </a:r>
          </a:p>
          <a:p>
            <a:pPr>
              <a:lnSpc>
                <a:spcPct val="85000"/>
              </a:lnSpc>
              <a:spcBef>
                <a:spcPct val="30000"/>
              </a:spcBef>
              <a:tabLst>
                <a:tab pos="352425" algn="l"/>
              </a:tabLst>
            </a:pPr>
            <a:r>
              <a:rPr lang="ru-RU" altLang="ru-RU" b="1" dirty="0">
                <a:solidFill>
                  <a:srgbClr val="000000"/>
                </a:solidFill>
                <a:latin typeface="Arial" charset="0"/>
              </a:rPr>
              <a:t>2</a:t>
            </a:r>
            <a:r>
              <a:rPr lang="ru-RU" altLang="ru-RU" dirty="0">
                <a:solidFill>
                  <a:srgbClr val="000000"/>
                </a:solidFill>
              </a:rPr>
              <a:t> – трансформный разлом </a:t>
            </a:r>
            <a:r>
              <a:rPr lang="ru-RU" altLang="ru-RU" dirty="0" smtClean="0">
                <a:solidFill>
                  <a:srgbClr val="000000"/>
                </a:solidFill>
              </a:rPr>
              <a:t>соединяет </a:t>
            </a:r>
            <a:r>
              <a:rPr lang="ru-RU" altLang="ru-RU" b="1" dirty="0" smtClean="0">
                <a:solidFill>
                  <a:srgbClr val="000000"/>
                </a:solidFill>
              </a:rPr>
              <a:t>зоны</a:t>
            </a:r>
            <a:r>
              <a:rPr lang="ru-RU" altLang="ru-RU" dirty="0" smtClean="0">
                <a:solidFill>
                  <a:srgbClr val="000000"/>
                </a:solidFill>
              </a:rPr>
              <a:t> </a:t>
            </a:r>
            <a:r>
              <a:rPr lang="ru-RU" altLang="ru-RU" b="1" dirty="0">
                <a:solidFill>
                  <a:srgbClr val="000000"/>
                </a:solidFill>
              </a:rPr>
              <a:t>поглощения</a:t>
            </a:r>
            <a:r>
              <a:rPr lang="ru-RU" altLang="ru-RU" dirty="0">
                <a:solidFill>
                  <a:srgbClr val="000000"/>
                </a:solidFill>
              </a:rPr>
              <a:t>, которые </a:t>
            </a:r>
            <a:r>
              <a:rPr lang="ru-RU" altLang="ru-RU" dirty="0" smtClean="0">
                <a:solidFill>
                  <a:srgbClr val="000000"/>
                </a:solidFill>
              </a:rPr>
              <a:t>так расположены </a:t>
            </a:r>
            <a:r>
              <a:rPr lang="ru-RU" altLang="ru-RU" dirty="0" smtClean="0">
                <a:solidFill>
                  <a:srgbClr val="000000"/>
                </a:solidFill>
                <a:latin typeface="Arial Black" pitchFamily="34" charset="0"/>
              </a:rPr>
              <a:t>изначально</a:t>
            </a:r>
            <a:r>
              <a:rPr lang="ru-RU" altLang="ru-RU" dirty="0">
                <a:solidFill>
                  <a:srgbClr val="000000"/>
                </a:solidFill>
              </a:rPr>
              <a:t>, т.е. </a:t>
            </a:r>
            <a:r>
              <a:rPr lang="ru-RU" altLang="ru-RU" dirty="0" err="1">
                <a:solidFill>
                  <a:srgbClr val="000000"/>
                </a:solidFill>
              </a:rPr>
              <a:t>досдвиговая</a:t>
            </a:r>
            <a:r>
              <a:rPr lang="ru-RU" altLang="ru-RU" dirty="0">
                <a:solidFill>
                  <a:srgbClr val="000000"/>
                </a:solidFill>
              </a:rPr>
              <a:t> граница блоков является </a:t>
            </a:r>
            <a:r>
              <a:rPr lang="ru-RU" altLang="ru-RU" dirty="0">
                <a:solidFill>
                  <a:srgbClr val="000000"/>
                </a:solidFill>
                <a:latin typeface="Arial Black" pitchFamily="34" charset="0"/>
              </a:rPr>
              <a:t>первичной</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3</a:t>
            </a:r>
            <a:r>
              <a:rPr lang="ru-RU" altLang="ru-RU" dirty="0">
                <a:solidFill>
                  <a:srgbClr val="000000"/>
                </a:solidFill>
              </a:rPr>
              <a:t> – длина активного сегмента </a:t>
            </a:r>
            <a:r>
              <a:rPr lang="ru-RU" altLang="ru-RU" dirty="0">
                <a:solidFill>
                  <a:srgbClr val="000000"/>
                </a:solidFill>
                <a:latin typeface="Arial Black" pitchFamily="34" charset="0"/>
              </a:rPr>
              <a:t>постоянна</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4</a:t>
            </a:r>
            <a:r>
              <a:rPr lang="ru-RU" altLang="ru-RU" dirty="0">
                <a:solidFill>
                  <a:srgbClr val="000000"/>
                </a:solidFill>
              </a:rPr>
              <a:t> – амплитуды смещения </a:t>
            </a:r>
            <a:r>
              <a:rPr lang="ru-RU" altLang="ru-RU" dirty="0" err="1">
                <a:solidFill>
                  <a:srgbClr val="000000"/>
                </a:solidFill>
              </a:rPr>
              <a:t>досдвиговых</a:t>
            </a:r>
            <a:r>
              <a:rPr lang="ru-RU" altLang="ru-RU" dirty="0">
                <a:solidFill>
                  <a:srgbClr val="000000"/>
                </a:solidFill>
              </a:rPr>
              <a:t> маркеров активного отрезка </a:t>
            </a:r>
            <a:r>
              <a:rPr lang="ru-RU" altLang="ru-RU" dirty="0">
                <a:solidFill>
                  <a:srgbClr val="000000"/>
                </a:solidFill>
                <a:latin typeface="Arial Black" pitchFamily="34" charset="0"/>
              </a:rPr>
              <a:t>одинаковы</a:t>
            </a:r>
            <a:r>
              <a:rPr lang="ru-RU" altLang="ru-RU" dirty="0">
                <a:solidFill>
                  <a:srgbClr val="000000"/>
                </a:solidFill>
              </a:rPr>
              <a:t> по всей длине сдвига;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497138"/>
            <a:ext cx="8997950" cy="4313237"/>
          </a:xfrm>
          <a:prstGeom prst="rect">
            <a:avLst/>
          </a:prstGeom>
          <a:noFill/>
          <a:ln w="19050" algn="ctr">
            <a:solidFill>
              <a:srgbClr val="000000"/>
            </a:solidFill>
            <a:miter lim="800000"/>
            <a:headEnd/>
            <a:tailEnd/>
          </a:ln>
          <a:effectLst/>
        </p:spPr>
      </p:pic>
      <p:sp>
        <p:nvSpPr>
          <p:cNvPr id="6147" name="AutoShape 8"/>
          <p:cNvSpPr>
            <a:spLocks noChangeArrowheads="1"/>
          </p:cNvSpPr>
          <p:nvPr/>
        </p:nvSpPr>
        <p:spPr bwMode="auto">
          <a:xfrm rot="9533981" flipH="1" flipV="1">
            <a:off x="5368925" y="3937000"/>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6148" name="AutoShape 9"/>
          <p:cNvSpPr>
            <a:spLocks noChangeArrowheads="1"/>
          </p:cNvSpPr>
          <p:nvPr/>
        </p:nvSpPr>
        <p:spPr bwMode="auto">
          <a:xfrm rot="9533981">
            <a:off x="2981325" y="4600575"/>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6149" name="Text Box 11"/>
          <p:cNvSpPr txBox="1">
            <a:spLocks noChangeArrowheads="1"/>
          </p:cNvSpPr>
          <p:nvPr/>
        </p:nvSpPr>
        <p:spPr bwMode="auto">
          <a:xfrm>
            <a:off x="0" y="28575"/>
            <a:ext cx="9144000" cy="1920526"/>
          </a:xfrm>
          <a:prstGeom prst="rect">
            <a:avLst/>
          </a:prstGeom>
          <a:noFill/>
          <a:ln w="19050" algn="ctr">
            <a:noFill/>
            <a:miter lim="800000"/>
            <a:headEnd/>
            <a:tailEnd/>
          </a:ln>
          <a:effectLst/>
        </p:spPr>
        <p:txBody>
          <a:bodyPr>
            <a:spAutoFit/>
          </a:bodyPr>
          <a:lstStyle/>
          <a:p>
            <a:pPr marL="342900" indent="-342900" algn="r">
              <a:lnSpc>
                <a:spcPct val="80000"/>
              </a:lnSpc>
              <a:spcBef>
                <a:spcPct val="30000"/>
              </a:spcBef>
            </a:pPr>
            <a:r>
              <a:rPr lang="ru-RU" altLang="ru-RU" b="1" dirty="0">
                <a:solidFill>
                  <a:srgbClr val="000000"/>
                </a:solidFill>
                <a:latin typeface="Arial" charset="0"/>
              </a:rPr>
              <a:t>Свойства сдвигов Андерсона</a:t>
            </a:r>
            <a:endParaRPr lang="en-US" altLang="ru-RU" b="1" dirty="0">
              <a:solidFill>
                <a:srgbClr val="000000"/>
              </a:solidFill>
              <a:latin typeface="Arial" charset="0"/>
            </a:endParaRPr>
          </a:p>
          <a:p>
            <a:r>
              <a:rPr lang="ru-RU" altLang="ru-RU" b="1" dirty="0" smtClean="0">
                <a:solidFill>
                  <a:srgbClr val="000000"/>
                </a:solidFill>
              </a:rPr>
              <a:t>1. </a:t>
            </a:r>
            <a:r>
              <a:rPr lang="ru-RU" altLang="ru-RU" dirty="0" smtClean="0">
                <a:solidFill>
                  <a:srgbClr val="000000"/>
                </a:solidFill>
              </a:rPr>
              <a:t>Направление </a:t>
            </a:r>
            <a:r>
              <a:rPr lang="ru-RU" altLang="ru-RU" dirty="0">
                <a:solidFill>
                  <a:srgbClr val="000000"/>
                </a:solidFill>
              </a:rPr>
              <a:t>смещения по сдвигу в целом определяется </a:t>
            </a:r>
            <a:r>
              <a:rPr lang="ru-RU" altLang="ru-RU" dirty="0" smtClean="0">
                <a:solidFill>
                  <a:srgbClr val="000000"/>
                </a:solidFill>
              </a:rPr>
              <a:t>                        </a:t>
            </a:r>
            <a:r>
              <a:rPr lang="ru-RU" altLang="ru-RU" b="1" dirty="0" smtClean="0">
                <a:solidFill>
                  <a:srgbClr val="C00000"/>
                </a:solidFill>
              </a:rPr>
              <a:t>относительным</a:t>
            </a:r>
            <a:r>
              <a:rPr lang="ru-RU" altLang="ru-RU" b="1" dirty="0" smtClean="0">
                <a:solidFill>
                  <a:srgbClr val="000000"/>
                </a:solidFill>
              </a:rPr>
              <a:t> </a:t>
            </a:r>
            <a:r>
              <a:rPr lang="ru-RU" altLang="ru-RU" b="1" dirty="0">
                <a:solidFill>
                  <a:srgbClr val="C00000"/>
                </a:solidFill>
              </a:rPr>
              <a:t>смещением маркеров</a:t>
            </a:r>
            <a:r>
              <a:rPr lang="ru-RU" altLang="ru-RU" dirty="0">
                <a:solidFill>
                  <a:srgbClr val="C00000"/>
                </a:solidFill>
              </a:rPr>
              <a:t>.</a:t>
            </a:r>
          </a:p>
          <a:p>
            <a:pPr marL="342900" indent="-342900"/>
            <a:endParaRPr lang="ru-RU" altLang="ru-RU" dirty="0">
              <a:solidFill>
                <a:srgbClr val="000000"/>
              </a:solidFill>
            </a:endParaRPr>
          </a:p>
          <a:p>
            <a:pPr marL="342900" indent="-342900">
              <a:lnSpc>
                <a:spcPct val="80000"/>
              </a:lnSpc>
            </a:pPr>
            <a:r>
              <a:rPr lang="ru-RU" altLang="ru-RU" b="1" dirty="0">
                <a:solidFill>
                  <a:srgbClr val="000000"/>
                </a:solidFill>
                <a:latin typeface="Arial" charset="0"/>
              </a:rPr>
              <a:t>2.</a:t>
            </a:r>
            <a:r>
              <a:rPr lang="ru-RU" altLang="ru-RU" dirty="0">
                <a:solidFill>
                  <a:srgbClr val="000000"/>
                </a:solidFill>
              </a:rPr>
              <a:t> Смещение маркеров в крыльях разрыва </a:t>
            </a:r>
            <a:r>
              <a:rPr lang="ru-RU" altLang="ru-RU" b="1" dirty="0">
                <a:solidFill>
                  <a:srgbClr val="C00000"/>
                </a:solidFill>
              </a:rPr>
              <a:t>совпадает</a:t>
            </a:r>
            <a:r>
              <a:rPr lang="ru-RU" altLang="ru-RU" dirty="0">
                <a:solidFill>
                  <a:srgbClr val="000000"/>
                </a:solidFill>
              </a:rPr>
              <a:t> с </a:t>
            </a:r>
            <a:r>
              <a:rPr lang="ru-RU" altLang="ru-RU" dirty="0" smtClean="0">
                <a:solidFill>
                  <a:srgbClr val="000000"/>
                </a:solidFill>
              </a:rPr>
              <a:t>направлением </a:t>
            </a:r>
          </a:p>
          <a:p>
            <a:pPr marL="342900" indent="-342900">
              <a:lnSpc>
                <a:spcPct val="80000"/>
              </a:lnSpc>
            </a:pPr>
            <a:r>
              <a:rPr lang="ru-RU" altLang="ru-RU" b="1" dirty="0" smtClean="0">
                <a:solidFill>
                  <a:srgbClr val="C00000"/>
                </a:solidFill>
              </a:rPr>
              <a:t>реального</a:t>
            </a:r>
            <a:r>
              <a:rPr lang="ru-RU" altLang="ru-RU" b="1" dirty="0" smtClean="0">
                <a:solidFill>
                  <a:srgbClr val="000000"/>
                </a:solidFill>
              </a:rPr>
              <a:t> </a:t>
            </a:r>
            <a:r>
              <a:rPr lang="ru-RU" altLang="ru-RU" b="1" dirty="0">
                <a:solidFill>
                  <a:srgbClr val="C00000"/>
                </a:solidFill>
              </a:rPr>
              <a:t>смещения</a:t>
            </a:r>
            <a:r>
              <a:rPr lang="ru-RU" altLang="ru-RU" dirty="0">
                <a:solidFill>
                  <a:srgbClr val="C00000"/>
                </a:solidFill>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18"/>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a:stretch>
            <a:fillRect/>
          </a:stretch>
        </p:blipFill>
        <p:spPr bwMode="auto">
          <a:xfrm>
            <a:off x="3190875" y="4111625"/>
            <a:ext cx="5818188" cy="2490788"/>
          </a:xfrm>
          <a:prstGeom prst="rect">
            <a:avLst/>
          </a:prstGeom>
          <a:noFill/>
          <a:ln w="19050" algn="ctr">
            <a:solidFill>
              <a:srgbClr val="000000"/>
            </a:solidFill>
            <a:miter lim="800000"/>
            <a:headEnd/>
            <a:tailEnd/>
          </a:ln>
          <a:effectLst/>
        </p:spPr>
      </p:pic>
      <p:sp>
        <p:nvSpPr>
          <p:cNvPr id="41987" name="Text Box 2"/>
          <p:cNvSpPr txBox="1">
            <a:spLocks noChangeArrowheads="1"/>
          </p:cNvSpPr>
          <p:nvPr/>
        </p:nvSpPr>
        <p:spPr bwMode="auto">
          <a:xfrm>
            <a:off x="0" y="601663"/>
            <a:ext cx="7777163" cy="269920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1</a:t>
            </a:r>
            <a:r>
              <a:rPr lang="ru-RU" altLang="ru-RU" dirty="0">
                <a:solidFill>
                  <a:srgbClr val="000000"/>
                </a:solidFill>
              </a:rPr>
              <a:t> – собственно сдвиговые движения присутствуют только в пределах </a:t>
            </a:r>
            <a:r>
              <a:rPr lang="ru-RU" altLang="ru-RU" dirty="0">
                <a:solidFill>
                  <a:srgbClr val="000000"/>
                </a:solidFill>
                <a:latin typeface="Arial Black" pitchFamily="34" charset="0"/>
              </a:rPr>
              <a:t>активного отрезка</a:t>
            </a:r>
            <a:r>
              <a:rPr lang="ru-RU" altLang="ru-RU" dirty="0">
                <a:solidFill>
                  <a:srgbClr val="000000"/>
                </a:solidFill>
              </a:rPr>
              <a:t> (сегмента) трансформного разлома;</a:t>
            </a:r>
          </a:p>
          <a:p>
            <a:pPr>
              <a:lnSpc>
                <a:spcPct val="85000"/>
              </a:lnSpc>
              <a:spcBef>
                <a:spcPct val="30000"/>
              </a:spcBef>
              <a:tabLst>
                <a:tab pos="352425" algn="l"/>
              </a:tabLst>
            </a:pPr>
            <a:r>
              <a:rPr lang="ru-RU" altLang="ru-RU" b="1" dirty="0">
                <a:solidFill>
                  <a:srgbClr val="000000"/>
                </a:solidFill>
                <a:latin typeface="Arial" charset="0"/>
              </a:rPr>
              <a:t>2</a:t>
            </a:r>
            <a:r>
              <a:rPr lang="ru-RU" altLang="ru-RU" dirty="0">
                <a:solidFill>
                  <a:srgbClr val="000000"/>
                </a:solidFill>
              </a:rPr>
              <a:t> – активный сегмент трансформного разлома </a:t>
            </a:r>
            <a:r>
              <a:rPr lang="ru-RU" altLang="ru-RU" dirty="0" smtClean="0">
                <a:solidFill>
                  <a:srgbClr val="000000"/>
                </a:solidFill>
              </a:rPr>
              <a:t>соединяет встречные </a:t>
            </a:r>
            <a:r>
              <a:rPr lang="ru-RU" altLang="ru-RU" b="1" dirty="0" smtClean="0">
                <a:solidFill>
                  <a:srgbClr val="000000"/>
                </a:solidFill>
              </a:rPr>
              <a:t>зоны</a:t>
            </a:r>
            <a:r>
              <a:rPr lang="ru-RU" altLang="ru-RU" dirty="0" smtClean="0">
                <a:solidFill>
                  <a:srgbClr val="000000"/>
                </a:solidFill>
              </a:rPr>
              <a:t> </a:t>
            </a:r>
            <a:r>
              <a:rPr lang="ru-RU" altLang="ru-RU" b="1" dirty="0">
                <a:solidFill>
                  <a:srgbClr val="000000"/>
                </a:solidFill>
              </a:rPr>
              <a:t>поглощения</a:t>
            </a:r>
            <a:r>
              <a:rPr lang="ru-RU" altLang="ru-RU" dirty="0">
                <a:solidFill>
                  <a:srgbClr val="000000"/>
                </a:solidFill>
              </a:rPr>
              <a:t>, которые </a:t>
            </a:r>
            <a:r>
              <a:rPr lang="ru-RU" altLang="ru-RU" dirty="0" smtClean="0">
                <a:solidFill>
                  <a:srgbClr val="000000"/>
                </a:solidFill>
              </a:rPr>
              <a:t>так расположены </a:t>
            </a:r>
            <a:r>
              <a:rPr lang="ru-RU" altLang="ru-RU" dirty="0" smtClean="0">
                <a:solidFill>
                  <a:srgbClr val="000000"/>
                </a:solidFill>
                <a:latin typeface="Arial Black" pitchFamily="34" charset="0"/>
              </a:rPr>
              <a:t>изначально</a:t>
            </a:r>
            <a:r>
              <a:rPr lang="ru-RU" altLang="ru-RU" dirty="0">
                <a:solidFill>
                  <a:srgbClr val="000000"/>
                </a:solidFill>
              </a:rPr>
              <a:t>, т.е. </a:t>
            </a:r>
            <a:r>
              <a:rPr lang="ru-RU" altLang="ru-RU" dirty="0" err="1">
                <a:solidFill>
                  <a:srgbClr val="000000"/>
                </a:solidFill>
              </a:rPr>
              <a:t>досдвиговая</a:t>
            </a:r>
            <a:r>
              <a:rPr lang="ru-RU" altLang="ru-RU" dirty="0">
                <a:solidFill>
                  <a:srgbClr val="000000"/>
                </a:solidFill>
              </a:rPr>
              <a:t> граница блоков является </a:t>
            </a:r>
            <a:r>
              <a:rPr lang="ru-RU" altLang="ru-RU" dirty="0">
                <a:solidFill>
                  <a:srgbClr val="000000"/>
                </a:solidFill>
                <a:latin typeface="Arial Black" pitchFamily="34" charset="0"/>
              </a:rPr>
              <a:t>первичной</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3</a:t>
            </a:r>
            <a:r>
              <a:rPr lang="ru-RU" altLang="ru-RU" dirty="0">
                <a:solidFill>
                  <a:srgbClr val="000000"/>
                </a:solidFill>
              </a:rPr>
              <a:t> – длина активного сегмента  </a:t>
            </a:r>
            <a:r>
              <a:rPr lang="ru-RU" altLang="ru-RU" dirty="0">
                <a:solidFill>
                  <a:srgbClr val="000000"/>
                </a:solidFill>
                <a:latin typeface="Arial Black" pitchFamily="34" charset="0"/>
              </a:rPr>
              <a:t>увеличивается</a:t>
            </a:r>
          </a:p>
          <a:p>
            <a:pPr>
              <a:lnSpc>
                <a:spcPct val="85000"/>
              </a:lnSpc>
              <a:spcBef>
                <a:spcPct val="30000"/>
              </a:spcBef>
              <a:tabLst>
                <a:tab pos="352425" algn="l"/>
              </a:tabLst>
            </a:pPr>
            <a:r>
              <a:rPr lang="ru-RU" altLang="ru-RU" b="1" dirty="0">
                <a:solidFill>
                  <a:srgbClr val="000000"/>
                </a:solidFill>
                <a:latin typeface="Arial" charset="0"/>
              </a:rPr>
              <a:t>4 </a:t>
            </a:r>
            <a:r>
              <a:rPr lang="ru-RU" altLang="ru-RU" dirty="0">
                <a:solidFill>
                  <a:srgbClr val="000000"/>
                </a:solidFill>
              </a:rPr>
              <a:t>– амплитуды смещения </a:t>
            </a:r>
            <a:r>
              <a:rPr lang="ru-RU" altLang="ru-RU" dirty="0" err="1">
                <a:solidFill>
                  <a:srgbClr val="000000"/>
                </a:solidFill>
              </a:rPr>
              <a:t>досдвиговых</a:t>
            </a:r>
            <a:r>
              <a:rPr lang="ru-RU" altLang="ru-RU" dirty="0">
                <a:solidFill>
                  <a:srgbClr val="000000"/>
                </a:solidFill>
              </a:rPr>
              <a:t> маркеров активного отрезка </a:t>
            </a:r>
            <a:r>
              <a:rPr lang="ru-RU" altLang="ru-RU" dirty="0">
                <a:solidFill>
                  <a:srgbClr val="000000"/>
                </a:solidFill>
                <a:latin typeface="Arial Black" pitchFamily="34" charset="0"/>
              </a:rPr>
              <a:t>одинаковы</a:t>
            </a:r>
            <a:r>
              <a:rPr lang="ru-RU" altLang="ru-RU" dirty="0">
                <a:solidFill>
                  <a:srgbClr val="000000"/>
                </a:solidFill>
              </a:rPr>
              <a:t> по всей длине сдвига;</a:t>
            </a:r>
          </a:p>
        </p:txBody>
      </p:sp>
      <p:sp>
        <p:nvSpPr>
          <p:cNvPr id="41988" name="Text Box 3"/>
          <p:cNvSpPr txBox="1">
            <a:spLocks noChangeArrowheads="1"/>
          </p:cNvSpPr>
          <p:nvPr/>
        </p:nvSpPr>
        <p:spPr bwMode="auto">
          <a:xfrm>
            <a:off x="0" y="3559969"/>
            <a:ext cx="2998788" cy="179705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5</a:t>
            </a:r>
            <a:r>
              <a:rPr lang="ru-RU" altLang="ru-RU" dirty="0">
                <a:solidFill>
                  <a:srgbClr val="000000"/>
                </a:solidFill>
              </a:rPr>
              <a:t> – зоны поглощения являются </a:t>
            </a:r>
            <a:r>
              <a:rPr lang="ru-RU" altLang="ru-RU" b="1" dirty="0">
                <a:solidFill>
                  <a:srgbClr val="000000"/>
                </a:solidFill>
              </a:rPr>
              <a:t>активными элементами</a:t>
            </a:r>
            <a:r>
              <a:rPr lang="ru-RU" altLang="ru-RU" dirty="0">
                <a:solidFill>
                  <a:srgbClr val="000000"/>
                </a:solidFill>
              </a:rPr>
              <a:t>, т.к. именно в них происходит уменьшение площади блоков </a:t>
            </a:r>
          </a:p>
        </p:txBody>
      </p:sp>
      <p:sp>
        <p:nvSpPr>
          <p:cNvPr id="41989" name="AutoShape 7"/>
          <p:cNvSpPr>
            <a:spLocks noChangeArrowheads="1"/>
          </p:cNvSpPr>
          <p:nvPr/>
        </p:nvSpPr>
        <p:spPr bwMode="auto">
          <a:xfrm>
            <a:off x="5208588" y="3924300"/>
            <a:ext cx="1241425" cy="381000"/>
          </a:xfrm>
          <a:prstGeom prst="wedgeRectCallout">
            <a:avLst>
              <a:gd name="adj1" fmla="val 18032"/>
              <a:gd name="adj2" fmla="val 26375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Активный сегмент</a:t>
            </a:r>
          </a:p>
        </p:txBody>
      </p:sp>
      <p:sp>
        <p:nvSpPr>
          <p:cNvPr id="41990" name="AutoShape 9"/>
          <p:cNvSpPr>
            <a:spLocks noChangeArrowheads="1"/>
          </p:cNvSpPr>
          <p:nvPr/>
        </p:nvSpPr>
        <p:spPr bwMode="auto">
          <a:xfrm>
            <a:off x="3441700" y="4262438"/>
            <a:ext cx="1485900" cy="381000"/>
          </a:xfrm>
          <a:prstGeom prst="wedgeRectCallout">
            <a:avLst>
              <a:gd name="adj1" fmla="val 69551"/>
              <a:gd name="adj2" fmla="val 26125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
        <p:nvSpPr>
          <p:cNvPr id="41991" name="Freeform 12"/>
          <p:cNvSpPr>
            <a:spLocks/>
          </p:cNvSpPr>
          <p:nvPr/>
        </p:nvSpPr>
        <p:spPr bwMode="auto">
          <a:xfrm rot="-1183008">
            <a:off x="4629150" y="5870575"/>
            <a:ext cx="385763" cy="406400"/>
          </a:xfrm>
          <a:custGeom>
            <a:avLst/>
            <a:gdLst>
              <a:gd name="T0" fmla="*/ 0 w 243"/>
              <a:gd name="T1" fmla="*/ 0 h 256"/>
              <a:gd name="T2" fmla="*/ 201612761 w 243"/>
              <a:gd name="T3" fmla="*/ 0 h 256"/>
              <a:gd name="T4" fmla="*/ 307459461 w 243"/>
              <a:gd name="T5" fmla="*/ 52924075 h 256"/>
              <a:gd name="T6" fmla="*/ 393144885 w 243"/>
              <a:gd name="T7" fmla="*/ 146169063 h 256"/>
              <a:gd name="T8" fmla="*/ 443548075 w 243"/>
              <a:gd name="T9" fmla="*/ 234375325 h 256"/>
              <a:gd name="T10" fmla="*/ 476310942 w 243"/>
              <a:gd name="T11" fmla="*/ 312499375 h 256"/>
              <a:gd name="T12" fmla="*/ 506552857 w 243"/>
              <a:gd name="T13" fmla="*/ 425907200 h 256"/>
              <a:gd name="T14" fmla="*/ 612399556 w 243"/>
              <a:gd name="T15" fmla="*/ 425907200 h 256"/>
              <a:gd name="T16" fmla="*/ 423386799 w 243"/>
              <a:gd name="T17" fmla="*/ 645160000 h 256"/>
              <a:gd name="T18" fmla="*/ 186491804 w 243"/>
              <a:gd name="T19" fmla="*/ 423386250 h 256"/>
              <a:gd name="T20" fmla="*/ 294859457 w 243"/>
              <a:gd name="T21" fmla="*/ 425907200 h 256"/>
              <a:gd name="T22" fmla="*/ 277217547 w 243"/>
              <a:gd name="T23" fmla="*/ 347781563 h 256"/>
              <a:gd name="T24" fmla="*/ 239415948 w 243"/>
              <a:gd name="T25" fmla="*/ 249496263 h 256"/>
              <a:gd name="T26" fmla="*/ 181451485 w 243"/>
              <a:gd name="T27" fmla="*/ 151209375 h 256"/>
              <a:gd name="T28" fmla="*/ 103327334 w 243"/>
              <a:gd name="T29" fmla="*/ 63004700 h 256"/>
              <a:gd name="T30" fmla="*/ 0 w 243"/>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3" h="256">
                <a:moveTo>
                  <a:pt x="0" y="0"/>
                </a:moveTo>
                <a:lnTo>
                  <a:pt x="80" y="0"/>
                </a:lnTo>
                <a:cubicBezTo>
                  <a:pt x="100" y="4"/>
                  <a:pt x="109" y="11"/>
                  <a:pt x="122" y="21"/>
                </a:cubicBezTo>
                <a:cubicBezTo>
                  <a:pt x="135" y="31"/>
                  <a:pt x="147" y="46"/>
                  <a:pt x="156" y="58"/>
                </a:cubicBezTo>
                <a:cubicBezTo>
                  <a:pt x="165" y="70"/>
                  <a:pt x="171" y="82"/>
                  <a:pt x="176" y="93"/>
                </a:cubicBezTo>
                <a:cubicBezTo>
                  <a:pt x="181" y="104"/>
                  <a:pt x="185" y="111"/>
                  <a:pt x="189" y="124"/>
                </a:cubicBezTo>
                <a:lnTo>
                  <a:pt x="201" y="169"/>
                </a:lnTo>
                <a:lnTo>
                  <a:pt x="243" y="169"/>
                </a:lnTo>
                <a:lnTo>
                  <a:pt x="168" y="256"/>
                </a:lnTo>
                <a:lnTo>
                  <a:pt x="74" y="168"/>
                </a:lnTo>
                <a:lnTo>
                  <a:pt x="117" y="169"/>
                </a:lnTo>
                <a:lnTo>
                  <a:pt x="110" y="138"/>
                </a:lnTo>
                <a:cubicBezTo>
                  <a:pt x="106" y="126"/>
                  <a:pt x="101" y="112"/>
                  <a:pt x="95" y="99"/>
                </a:cubicBezTo>
                <a:cubicBezTo>
                  <a:pt x="89" y="86"/>
                  <a:pt x="81" y="72"/>
                  <a:pt x="72" y="60"/>
                </a:cubicBezTo>
                <a:cubicBezTo>
                  <a:pt x="63" y="48"/>
                  <a:pt x="53" y="35"/>
                  <a:pt x="41" y="25"/>
                </a:cubicBezTo>
                <a:cubicBezTo>
                  <a:pt x="29" y="15"/>
                  <a:pt x="0" y="0"/>
                  <a:pt x="0" y="0"/>
                </a:cubicBezTo>
                <a:close/>
              </a:path>
            </a:pathLst>
          </a:custGeom>
          <a:gradFill rotWithShape="1">
            <a:gsLst>
              <a:gs pos="0">
                <a:srgbClr val="D8D8D8"/>
              </a:gs>
              <a:gs pos="100000">
                <a:srgbClr val="333333"/>
              </a:gs>
            </a:gsLst>
            <a:lin ang="5400000" scaled="1"/>
          </a:gradFill>
          <a:ln w="9525" cap="flat" cmpd="sng">
            <a:solidFill>
              <a:srgbClr val="FF0000"/>
            </a:solidFill>
            <a:prstDash val="solid"/>
            <a:round/>
            <a:headEnd/>
            <a:tailEnd/>
          </a:ln>
          <a:effectLst/>
        </p:spPr>
        <p:txBody>
          <a:bodyPr/>
          <a:lstStyle/>
          <a:p>
            <a:endParaRPr lang="ru-RU"/>
          </a:p>
        </p:txBody>
      </p:sp>
      <p:sp>
        <p:nvSpPr>
          <p:cNvPr id="1128461" name="Rectangle 13"/>
          <p:cNvSpPr>
            <a:spLocks noGrp="1" noChangeArrowheads="1"/>
          </p:cNvSpPr>
          <p:nvPr>
            <p:ph type="title"/>
          </p:nvPr>
        </p:nvSpPr>
        <p:spPr>
          <a:xfrm>
            <a:off x="0" y="0"/>
            <a:ext cx="9144000" cy="517525"/>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Свойства СИНвергентных С-трансформ</a:t>
            </a:r>
          </a:p>
        </p:txBody>
      </p:sp>
      <p:sp>
        <p:nvSpPr>
          <p:cNvPr id="41993" name="Freeform 15"/>
          <p:cNvSpPr>
            <a:spLocks/>
          </p:cNvSpPr>
          <p:nvPr/>
        </p:nvSpPr>
        <p:spPr bwMode="auto">
          <a:xfrm rot="1183008" flipH="1">
            <a:off x="6156325" y="5810250"/>
            <a:ext cx="385763" cy="406400"/>
          </a:xfrm>
          <a:custGeom>
            <a:avLst/>
            <a:gdLst>
              <a:gd name="T0" fmla="*/ 0 w 243"/>
              <a:gd name="T1" fmla="*/ 0 h 256"/>
              <a:gd name="T2" fmla="*/ 201612761 w 243"/>
              <a:gd name="T3" fmla="*/ 0 h 256"/>
              <a:gd name="T4" fmla="*/ 307459461 w 243"/>
              <a:gd name="T5" fmla="*/ 52924075 h 256"/>
              <a:gd name="T6" fmla="*/ 393144885 w 243"/>
              <a:gd name="T7" fmla="*/ 146169063 h 256"/>
              <a:gd name="T8" fmla="*/ 443548075 w 243"/>
              <a:gd name="T9" fmla="*/ 234375325 h 256"/>
              <a:gd name="T10" fmla="*/ 476310942 w 243"/>
              <a:gd name="T11" fmla="*/ 312499375 h 256"/>
              <a:gd name="T12" fmla="*/ 506552857 w 243"/>
              <a:gd name="T13" fmla="*/ 425907200 h 256"/>
              <a:gd name="T14" fmla="*/ 612399556 w 243"/>
              <a:gd name="T15" fmla="*/ 425907200 h 256"/>
              <a:gd name="T16" fmla="*/ 423386799 w 243"/>
              <a:gd name="T17" fmla="*/ 645160000 h 256"/>
              <a:gd name="T18" fmla="*/ 186491804 w 243"/>
              <a:gd name="T19" fmla="*/ 423386250 h 256"/>
              <a:gd name="T20" fmla="*/ 294859457 w 243"/>
              <a:gd name="T21" fmla="*/ 425907200 h 256"/>
              <a:gd name="T22" fmla="*/ 277217547 w 243"/>
              <a:gd name="T23" fmla="*/ 347781563 h 256"/>
              <a:gd name="T24" fmla="*/ 239415948 w 243"/>
              <a:gd name="T25" fmla="*/ 249496263 h 256"/>
              <a:gd name="T26" fmla="*/ 181451485 w 243"/>
              <a:gd name="T27" fmla="*/ 151209375 h 256"/>
              <a:gd name="T28" fmla="*/ 103327334 w 243"/>
              <a:gd name="T29" fmla="*/ 63004700 h 256"/>
              <a:gd name="T30" fmla="*/ 0 w 243"/>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3" h="256">
                <a:moveTo>
                  <a:pt x="0" y="0"/>
                </a:moveTo>
                <a:lnTo>
                  <a:pt x="80" y="0"/>
                </a:lnTo>
                <a:cubicBezTo>
                  <a:pt x="100" y="4"/>
                  <a:pt x="109" y="11"/>
                  <a:pt x="122" y="21"/>
                </a:cubicBezTo>
                <a:cubicBezTo>
                  <a:pt x="135" y="31"/>
                  <a:pt x="147" y="46"/>
                  <a:pt x="156" y="58"/>
                </a:cubicBezTo>
                <a:cubicBezTo>
                  <a:pt x="165" y="70"/>
                  <a:pt x="171" y="82"/>
                  <a:pt x="176" y="93"/>
                </a:cubicBezTo>
                <a:cubicBezTo>
                  <a:pt x="181" y="104"/>
                  <a:pt x="185" y="111"/>
                  <a:pt x="189" y="124"/>
                </a:cubicBezTo>
                <a:lnTo>
                  <a:pt x="201" y="169"/>
                </a:lnTo>
                <a:lnTo>
                  <a:pt x="243" y="169"/>
                </a:lnTo>
                <a:lnTo>
                  <a:pt x="168" y="256"/>
                </a:lnTo>
                <a:lnTo>
                  <a:pt x="74" y="168"/>
                </a:lnTo>
                <a:lnTo>
                  <a:pt x="117" y="169"/>
                </a:lnTo>
                <a:lnTo>
                  <a:pt x="110" y="138"/>
                </a:lnTo>
                <a:cubicBezTo>
                  <a:pt x="106" y="126"/>
                  <a:pt x="101" y="112"/>
                  <a:pt x="95" y="99"/>
                </a:cubicBezTo>
                <a:cubicBezTo>
                  <a:pt x="89" y="86"/>
                  <a:pt x="81" y="72"/>
                  <a:pt x="72" y="60"/>
                </a:cubicBezTo>
                <a:cubicBezTo>
                  <a:pt x="63" y="48"/>
                  <a:pt x="53" y="35"/>
                  <a:pt x="41" y="25"/>
                </a:cubicBezTo>
                <a:cubicBezTo>
                  <a:pt x="29" y="15"/>
                  <a:pt x="0" y="0"/>
                  <a:pt x="0" y="0"/>
                </a:cubicBezTo>
                <a:close/>
              </a:path>
            </a:pathLst>
          </a:custGeom>
          <a:gradFill rotWithShape="1">
            <a:gsLst>
              <a:gs pos="0">
                <a:srgbClr val="D8D8D8"/>
              </a:gs>
              <a:gs pos="100000">
                <a:srgbClr val="333333"/>
              </a:gs>
            </a:gsLst>
            <a:lin ang="5400000" scaled="1"/>
          </a:gradFill>
          <a:ln w="9525" cap="flat" cmpd="sng">
            <a:solidFill>
              <a:srgbClr val="FF0000"/>
            </a:solidFill>
            <a:prstDash val="solid"/>
            <a:round/>
            <a:headEnd/>
            <a:tailEnd/>
          </a:ln>
          <a:effectLst/>
        </p:spPr>
        <p:txBody>
          <a:bodyPr/>
          <a:lstStyle/>
          <a:p>
            <a:endParaRPr lang="ru-RU"/>
          </a:p>
        </p:txBody>
      </p:sp>
      <p:sp>
        <p:nvSpPr>
          <p:cNvPr id="41994" name="AutoShape 17"/>
          <p:cNvSpPr>
            <a:spLocks noChangeArrowheads="1"/>
          </p:cNvSpPr>
          <p:nvPr/>
        </p:nvSpPr>
        <p:spPr bwMode="auto">
          <a:xfrm>
            <a:off x="7185025" y="3846513"/>
            <a:ext cx="1485900" cy="381000"/>
          </a:xfrm>
          <a:prstGeom prst="wedgeRectCallout">
            <a:avLst>
              <a:gd name="adj1" fmla="val -69551"/>
              <a:gd name="adj2" fmla="val 244167"/>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6"/>
          <p:cNvSpPr txBox="1">
            <a:spLocks noChangeArrowheads="1"/>
          </p:cNvSpPr>
          <p:nvPr/>
        </p:nvSpPr>
        <p:spPr bwMode="auto">
          <a:xfrm>
            <a:off x="757238" y="204788"/>
            <a:ext cx="7820025" cy="19177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pic>
        <p:nvPicPr>
          <p:cNvPr id="43011" name="Picture 17"/>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930525"/>
            <a:ext cx="9144000" cy="3927475"/>
          </a:xfrm>
          <a:prstGeom prst="rect">
            <a:avLst/>
          </a:prstGeom>
          <a:noFill/>
          <a:ln w="19050" algn="ctr">
            <a:solidFill>
              <a:srgbClr val="000000"/>
            </a:solidFill>
            <a:miter lim="800000"/>
            <a:headEnd/>
            <a:tailEnd/>
          </a:ln>
          <a:effectLst/>
        </p:spPr>
      </p:pic>
      <p:sp>
        <p:nvSpPr>
          <p:cNvPr id="43012" name="AutoShape 18"/>
          <p:cNvSpPr>
            <a:spLocks noChangeArrowheads="1"/>
          </p:cNvSpPr>
          <p:nvPr/>
        </p:nvSpPr>
        <p:spPr bwMode="auto">
          <a:xfrm>
            <a:off x="4532313" y="3829050"/>
            <a:ext cx="582612"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3013" name="AutoShape 19"/>
          <p:cNvSpPr>
            <a:spLocks noChangeArrowheads="1"/>
          </p:cNvSpPr>
          <p:nvPr/>
        </p:nvSpPr>
        <p:spPr bwMode="auto">
          <a:xfrm flipH="1">
            <a:off x="7637463" y="3303588"/>
            <a:ext cx="582612"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3014" name="AutoShape 20"/>
          <p:cNvSpPr>
            <a:spLocks noChangeArrowheads="1"/>
          </p:cNvSpPr>
          <p:nvPr/>
        </p:nvSpPr>
        <p:spPr bwMode="auto">
          <a:xfrm>
            <a:off x="895350" y="4699000"/>
            <a:ext cx="582613"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3015" name="AutoShape 21"/>
          <p:cNvSpPr>
            <a:spLocks noChangeArrowheads="1"/>
          </p:cNvSpPr>
          <p:nvPr/>
        </p:nvSpPr>
        <p:spPr bwMode="auto">
          <a:xfrm flipH="1">
            <a:off x="3409950" y="4086225"/>
            <a:ext cx="582613"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14"/>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936875"/>
            <a:ext cx="9144000" cy="3921125"/>
          </a:xfrm>
          <a:prstGeom prst="rect">
            <a:avLst/>
          </a:prstGeom>
          <a:noFill/>
          <a:ln w="19050" algn="ctr">
            <a:solidFill>
              <a:srgbClr val="000000"/>
            </a:solidFill>
            <a:miter lim="800000"/>
            <a:headEnd/>
            <a:tailEnd/>
          </a:ln>
          <a:effectLst/>
        </p:spPr>
      </p:pic>
      <p:sp>
        <p:nvSpPr>
          <p:cNvPr id="44035" name="AutoShape 15"/>
          <p:cNvSpPr>
            <a:spLocks noChangeArrowheads="1"/>
          </p:cNvSpPr>
          <p:nvPr/>
        </p:nvSpPr>
        <p:spPr bwMode="auto">
          <a:xfrm>
            <a:off x="4659313" y="3829050"/>
            <a:ext cx="582612"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4036" name="AutoShape 16"/>
          <p:cNvSpPr>
            <a:spLocks noChangeArrowheads="1"/>
          </p:cNvSpPr>
          <p:nvPr/>
        </p:nvSpPr>
        <p:spPr bwMode="auto">
          <a:xfrm flipH="1">
            <a:off x="7497763" y="3303588"/>
            <a:ext cx="582612"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4037" name="AutoShape 17"/>
          <p:cNvSpPr>
            <a:spLocks noChangeArrowheads="1"/>
          </p:cNvSpPr>
          <p:nvPr/>
        </p:nvSpPr>
        <p:spPr bwMode="auto">
          <a:xfrm>
            <a:off x="1047750" y="4699000"/>
            <a:ext cx="582613"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4038" name="AutoShape 18"/>
          <p:cNvSpPr>
            <a:spLocks noChangeArrowheads="1"/>
          </p:cNvSpPr>
          <p:nvPr/>
        </p:nvSpPr>
        <p:spPr bwMode="auto">
          <a:xfrm flipH="1">
            <a:off x="3257550" y="4086225"/>
            <a:ext cx="582613"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4039" name="Text Box 19"/>
          <p:cNvSpPr txBox="1">
            <a:spLocks noChangeArrowheads="1"/>
          </p:cNvSpPr>
          <p:nvPr/>
        </p:nvSpPr>
        <p:spPr bwMode="auto">
          <a:xfrm>
            <a:off x="757238" y="204788"/>
            <a:ext cx="7820025" cy="19177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14"/>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949575"/>
            <a:ext cx="9144000" cy="3908425"/>
          </a:xfrm>
          <a:prstGeom prst="rect">
            <a:avLst/>
          </a:prstGeom>
          <a:noFill/>
          <a:ln w="19050" algn="ctr">
            <a:solidFill>
              <a:srgbClr val="000000"/>
            </a:solidFill>
            <a:miter lim="800000"/>
            <a:headEnd/>
            <a:tailEnd/>
          </a:ln>
          <a:effectLst/>
        </p:spPr>
      </p:pic>
      <p:sp>
        <p:nvSpPr>
          <p:cNvPr id="45059" name="AutoShape 15"/>
          <p:cNvSpPr>
            <a:spLocks noChangeArrowheads="1"/>
          </p:cNvSpPr>
          <p:nvPr/>
        </p:nvSpPr>
        <p:spPr bwMode="auto">
          <a:xfrm>
            <a:off x="4811713" y="3829050"/>
            <a:ext cx="582612"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5060" name="AutoShape 16"/>
          <p:cNvSpPr>
            <a:spLocks noChangeArrowheads="1"/>
          </p:cNvSpPr>
          <p:nvPr/>
        </p:nvSpPr>
        <p:spPr bwMode="auto">
          <a:xfrm flipH="1">
            <a:off x="7358063" y="3303588"/>
            <a:ext cx="582612"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5061" name="AutoShape 17"/>
          <p:cNvSpPr>
            <a:spLocks noChangeArrowheads="1"/>
          </p:cNvSpPr>
          <p:nvPr/>
        </p:nvSpPr>
        <p:spPr bwMode="auto">
          <a:xfrm>
            <a:off x="1174750" y="4699000"/>
            <a:ext cx="582613"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5062" name="AutoShape 18"/>
          <p:cNvSpPr>
            <a:spLocks noChangeArrowheads="1"/>
          </p:cNvSpPr>
          <p:nvPr/>
        </p:nvSpPr>
        <p:spPr bwMode="auto">
          <a:xfrm flipH="1">
            <a:off x="3143250" y="4086225"/>
            <a:ext cx="582613"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5063" name="Text Box 19"/>
          <p:cNvSpPr txBox="1">
            <a:spLocks noChangeArrowheads="1"/>
          </p:cNvSpPr>
          <p:nvPr/>
        </p:nvSpPr>
        <p:spPr bwMode="auto">
          <a:xfrm>
            <a:off x="757238" y="204788"/>
            <a:ext cx="7820025" cy="19177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14"/>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947988"/>
            <a:ext cx="9144000" cy="3910012"/>
          </a:xfrm>
          <a:prstGeom prst="rect">
            <a:avLst/>
          </a:prstGeom>
          <a:noFill/>
          <a:ln w="19050" algn="ctr">
            <a:solidFill>
              <a:srgbClr val="000000"/>
            </a:solidFill>
            <a:miter lim="800000"/>
            <a:headEnd/>
            <a:tailEnd/>
          </a:ln>
          <a:effectLst/>
        </p:spPr>
      </p:pic>
      <p:sp>
        <p:nvSpPr>
          <p:cNvPr id="46083" name="AutoShape 15"/>
          <p:cNvSpPr>
            <a:spLocks noChangeArrowheads="1"/>
          </p:cNvSpPr>
          <p:nvPr/>
        </p:nvSpPr>
        <p:spPr bwMode="auto">
          <a:xfrm>
            <a:off x="4964113" y="3829050"/>
            <a:ext cx="582612"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6084" name="AutoShape 16"/>
          <p:cNvSpPr>
            <a:spLocks noChangeArrowheads="1"/>
          </p:cNvSpPr>
          <p:nvPr/>
        </p:nvSpPr>
        <p:spPr bwMode="auto">
          <a:xfrm flipH="1">
            <a:off x="7218363" y="3303588"/>
            <a:ext cx="582612"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6085" name="AutoShape 17"/>
          <p:cNvSpPr>
            <a:spLocks noChangeArrowheads="1"/>
          </p:cNvSpPr>
          <p:nvPr/>
        </p:nvSpPr>
        <p:spPr bwMode="auto">
          <a:xfrm>
            <a:off x="1314450" y="4699000"/>
            <a:ext cx="582613"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6086" name="AutoShape 18"/>
          <p:cNvSpPr>
            <a:spLocks noChangeArrowheads="1"/>
          </p:cNvSpPr>
          <p:nvPr/>
        </p:nvSpPr>
        <p:spPr bwMode="auto">
          <a:xfrm flipH="1">
            <a:off x="2990850" y="4086225"/>
            <a:ext cx="582613"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6087" name="Text Box 19"/>
          <p:cNvSpPr txBox="1">
            <a:spLocks noChangeArrowheads="1"/>
          </p:cNvSpPr>
          <p:nvPr/>
        </p:nvSpPr>
        <p:spPr bwMode="auto">
          <a:xfrm>
            <a:off x="757238" y="204788"/>
            <a:ext cx="7820025" cy="19177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15"/>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2947988"/>
            <a:ext cx="9144000" cy="3910012"/>
          </a:xfrm>
          <a:prstGeom prst="rect">
            <a:avLst/>
          </a:prstGeom>
          <a:noFill/>
          <a:ln w="19050" algn="ctr">
            <a:solidFill>
              <a:srgbClr val="000000"/>
            </a:solidFill>
            <a:miter lim="800000"/>
            <a:headEnd/>
            <a:tailEnd/>
          </a:ln>
          <a:effectLst/>
        </p:spPr>
      </p:pic>
      <p:sp>
        <p:nvSpPr>
          <p:cNvPr id="47107" name="AutoShape 16"/>
          <p:cNvSpPr>
            <a:spLocks noChangeArrowheads="1"/>
          </p:cNvSpPr>
          <p:nvPr/>
        </p:nvSpPr>
        <p:spPr bwMode="auto">
          <a:xfrm>
            <a:off x="5103813" y="3829050"/>
            <a:ext cx="582612"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7108" name="AutoShape 17"/>
          <p:cNvSpPr>
            <a:spLocks noChangeArrowheads="1"/>
          </p:cNvSpPr>
          <p:nvPr/>
        </p:nvSpPr>
        <p:spPr bwMode="auto">
          <a:xfrm flipH="1">
            <a:off x="7078663" y="3303588"/>
            <a:ext cx="582612"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7109" name="AutoShape 18"/>
          <p:cNvSpPr>
            <a:spLocks noChangeArrowheads="1"/>
          </p:cNvSpPr>
          <p:nvPr/>
        </p:nvSpPr>
        <p:spPr bwMode="auto">
          <a:xfrm>
            <a:off x="1466850" y="4699000"/>
            <a:ext cx="582613" cy="171450"/>
          </a:xfrm>
          <a:prstGeom prst="rightArrow">
            <a:avLst>
              <a:gd name="adj1" fmla="val 50000"/>
              <a:gd name="adj2" fmla="val 84954"/>
            </a:avLst>
          </a:prstGeom>
          <a:solidFill>
            <a:srgbClr val="00FF00"/>
          </a:solidFill>
          <a:ln w="19050" algn="ctr">
            <a:solidFill>
              <a:srgbClr val="000000"/>
            </a:solidFill>
            <a:miter lim="800000"/>
            <a:headEnd/>
            <a:tailEnd/>
          </a:ln>
          <a:effectLst/>
        </p:spPr>
        <p:txBody>
          <a:bodyPr wrap="none" anchor="ctr"/>
          <a:lstStyle/>
          <a:p>
            <a:endParaRPr lang="ru-RU" altLang="ru-RU"/>
          </a:p>
        </p:txBody>
      </p:sp>
      <p:sp>
        <p:nvSpPr>
          <p:cNvPr id="47110" name="AutoShape 19"/>
          <p:cNvSpPr>
            <a:spLocks noChangeArrowheads="1"/>
          </p:cNvSpPr>
          <p:nvPr/>
        </p:nvSpPr>
        <p:spPr bwMode="auto">
          <a:xfrm flipH="1">
            <a:off x="2851150" y="4086225"/>
            <a:ext cx="582613" cy="171450"/>
          </a:xfrm>
          <a:prstGeom prst="rightArrow">
            <a:avLst>
              <a:gd name="adj1" fmla="val 50000"/>
              <a:gd name="adj2" fmla="val 84954"/>
            </a:avLst>
          </a:prstGeom>
          <a:solidFill>
            <a:srgbClr val="FF9999"/>
          </a:solidFill>
          <a:ln w="19050" algn="ctr">
            <a:solidFill>
              <a:srgbClr val="000000"/>
            </a:solidFill>
            <a:miter lim="800000"/>
            <a:headEnd/>
            <a:tailEnd/>
          </a:ln>
          <a:effectLst/>
        </p:spPr>
        <p:txBody>
          <a:bodyPr wrap="none" anchor="ctr"/>
          <a:lstStyle/>
          <a:p>
            <a:endParaRPr lang="ru-RU" altLang="ru-RU"/>
          </a:p>
        </p:txBody>
      </p:sp>
      <p:sp>
        <p:nvSpPr>
          <p:cNvPr id="47111" name="Text Box 20"/>
          <p:cNvSpPr txBox="1">
            <a:spLocks noChangeArrowheads="1"/>
          </p:cNvSpPr>
          <p:nvPr/>
        </p:nvSpPr>
        <p:spPr bwMode="auto">
          <a:xfrm>
            <a:off x="757238" y="204788"/>
            <a:ext cx="7820025" cy="19177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на активном сегменте</a:t>
            </a:r>
            <a:r>
              <a:rPr lang="ru-RU" altLang="ru-RU" sz="2000" b="1" dirty="0">
                <a:solidFill>
                  <a:srgbClr val="000000"/>
                </a:solidFill>
              </a:rPr>
              <a:t> разлома, он представляется обычным сдвигом (здесь – правосторонним!) с направлением движений, совпадающим с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их относительное смещение будет представляться обратным (левосторонним!)</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Text Box 4"/>
          <p:cNvSpPr txBox="1">
            <a:spLocks noChangeArrowheads="1"/>
          </p:cNvSpPr>
          <p:nvPr/>
        </p:nvSpPr>
        <p:spPr bwMode="auto">
          <a:xfrm>
            <a:off x="0" y="3349625"/>
            <a:ext cx="2890838" cy="179705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a:solidFill>
                  <a:srgbClr val="000000"/>
                </a:solidFill>
                <a:latin typeface="Arial" charset="0"/>
              </a:rPr>
              <a:t>5</a:t>
            </a:r>
            <a:r>
              <a:rPr lang="ru-RU" altLang="ru-RU">
                <a:solidFill>
                  <a:srgbClr val="000000"/>
                </a:solidFill>
              </a:rPr>
              <a:t> – зоны поглощения являются </a:t>
            </a:r>
            <a:r>
              <a:rPr lang="ru-RU" altLang="ru-RU" b="1">
                <a:solidFill>
                  <a:srgbClr val="000000"/>
                </a:solidFill>
              </a:rPr>
              <a:t>активными элементами</a:t>
            </a:r>
            <a:r>
              <a:rPr lang="ru-RU" altLang="ru-RU">
                <a:solidFill>
                  <a:srgbClr val="000000"/>
                </a:solidFill>
              </a:rPr>
              <a:t>, т.к. именно в них происходит уменьшение площади блоков </a:t>
            </a:r>
          </a:p>
        </p:txBody>
      </p:sp>
      <p:sp>
        <p:nvSpPr>
          <p:cNvPr id="1163272" name="Rectangle 8"/>
          <p:cNvSpPr>
            <a:spLocks noGrp="1" noChangeArrowheads="1"/>
          </p:cNvSpPr>
          <p:nvPr>
            <p:ph type="title"/>
          </p:nvPr>
        </p:nvSpPr>
        <p:spPr>
          <a:xfrm>
            <a:off x="0" y="0"/>
            <a:ext cx="9144000" cy="517525"/>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Итак, свойства СИНвергентных С-трансформ</a:t>
            </a:r>
          </a:p>
        </p:txBody>
      </p:sp>
      <p:pic>
        <p:nvPicPr>
          <p:cNvPr id="48133" name="Picture 11"/>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a:stretch>
            <a:fillRect/>
          </a:stretch>
        </p:blipFill>
        <p:spPr bwMode="auto">
          <a:xfrm>
            <a:off x="3190875" y="4111625"/>
            <a:ext cx="5818188" cy="2490788"/>
          </a:xfrm>
          <a:prstGeom prst="rect">
            <a:avLst/>
          </a:prstGeom>
          <a:noFill/>
          <a:ln w="19050" algn="ctr">
            <a:solidFill>
              <a:srgbClr val="000000"/>
            </a:solidFill>
            <a:miter lim="800000"/>
            <a:headEnd/>
            <a:tailEnd/>
          </a:ln>
          <a:effectLst/>
        </p:spPr>
      </p:pic>
      <p:sp>
        <p:nvSpPr>
          <p:cNvPr id="48134" name="AutoShape 12"/>
          <p:cNvSpPr>
            <a:spLocks noChangeArrowheads="1"/>
          </p:cNvSpPr>
          <p:nvPr/>
        </p:nvSpPr>
        <p:spPr bwMode="auto">
          <a:xfrm>
            <a:off x="5041900" y="3783013"/>
            <a:ext cx="1241425" cy="381000"/>
          </a:xfrm>
          <a:prstGeom prst="wedgeRectCallout">
            <a:avLst>
              <a:gd name="adj1" fmla="val 28259"/>
              <a:gd name="adj2" fmla="val 29875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Активный сегмент</a:t>
            </a:r>
          </a:p>
        </p:txBody>
      </p:sp>
      <p:sp>
        <p:nvSpPr>
          <p:cNvPr id="48135" name="AutoShape 13"/>
          <p:cNvSpPr>
            <a:spLocks noChangeArrowheads="1"/>
          </p:cNvSpPr>
          <p:nvPr/>
        </p:nvSpPr>
        <p:spPr bwMode="auto">
          <a:xfrm>
            <a:off x="3573463" y="4384675"/>
            <a:ext cx="1485900" cy="381000"/>
          </a:xfrm>
          <a:prstGeom prst="wedgeRectCallout">
            <a:avLst>
              <a:gd name="adj1" fmla="val 49468"/>
              <a:gd name="adj2" fmla="val 257500"/>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
        <p:nvSpPr>
          <p:cNvPr id="48136" name="Freeform 14"/>
          <p:cNvSpPr>
            <a:spLocks/>
          </p:cNvSpPr>
          <p:nvPr/>
        </p:nvSpPr>
        <p:spPr bwMode="auto">
          <a:xfrm rot="-1183008">
            <a:off x="4629150" y="5870575"/>
            <a:ext cx="385763" cy="406400"/>
          </a:xfrm>
          <a:custGeom>
            <a:avLst/>
            <a:gdLst>
              <a:gd name="T0" fmla="*/ 0 w 243"/>
              <a:gd name="T1" fmla="*/ 0 h 256"/>
              <a:gd name="T2" fmla="*/ 201612761 w 243"/>
              <a:gd name="T3" fmla="*/ 0 h 256"/>
              <a:gd name="T4" fmla="*/ 307459461 w 243"/>
              <a:gd name="T5" fmla="*/ 52924075 h 256"/>
              <a:gd name="T6" fmla="*/ 393144885 w 243"/>
              <a:gd name="T7" fmla="*/ 146169063 h 256"/>
              <a:gd name="T8" fmla="*/ 443548075 w 243"/>
              <a:gd name="T9" fmla="*/ 234375325 h 256"/>
              <a:gd name="T10" fmla="*/ 476310942 w 243"/>
              <a:gd name="T11" fmla="*/ 312499375 h 256"/>
              <a:gd name="T12" fmla="*/ 506552857 w 243"/>
              <a:gd name="T13" fmla="*/ 425907200 h 256"/>
              <a:gd name="T14" fmla="*/ 612399556 w 243"/>
              <a:gd name="T15" fmla="*/ 425907200 h 256"/>
              <a:gd name="T16" fmla="*/ 423386799 w 243"/>
              <a:gd name="T17" fmla="*/ 645160000 h 256"/>
              <a:gd name="T18" fmla="*/ 186491804 w 243"/>
              <a:gd name="T19" fmla="*/ 423386250 h 256"/>
              <a:gd name="T20" fmla="*/ 294859457 w 243"/>
              <a:gd name="T21" fmla="*/ 425907200 h 256"/>
              <a:gd name="T22" fmla="*/ 277217547 w 243"/>
              <a:gd name="T23" fmla="*/ 347781563 h 256"/>
              <a:gd name="T24" fmla="*/ 239415948 w 243"/>
              <a:gd name="T25" fmla="*/ 249496263 h 256"/>
              <a:gd name="T26" fmla="*/ 181451485 w 243"/>
              <a:gd name="T27" fmla="*/ 151209375 h 256"/>
              <a:gd name="T28" fmla="*/ 103327334 w 243"/>
              <a:gd name="T29" fmla="*/ 63004700 h 256"/>
              <a:gd name="T30" fmla="*/ 0 w 243"/>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3" h="256">
                <a:moveTo>
                  <a:pt x="0" y="0"/>
                </a:moveTo>
                <a:lnTo>
                  <a:pt x="80" y="0"/>
                </a:lnTo>
                <a:cubicBezTo>
                  <a:pt x="100" y="4"/>
                  <a:pt x="109" y="11"/>
                  <a:pt x="122" y="21"/>
                </a:cubicBezTo>
                <a:cubicBezTo>
                  <a:pt x="135" y="31"/>
                  <a:pt x="147" y="46"/>
                  <a:pt x="156" y="58"/>
                </a:cubicBezTo>
                <a:cubicBezTo>
                  <a:pt x="165" y="70"/>
                  <a:pt x="171" y="82"/>
                  <a:pt x="176" y="93"/>
                </a:cubicBezTo>
                <a:cubicBezTo>
                  <a:pt x="181" y="104"/>
                  <a:pt x="185" y="111"/>
                  <a:pt x="189" y="124"/>
                </a:cubicBezTo>
                <a:lnTo>
                  <a:pt x="201" y="169"/>
                </a:lnTo>
                <a:lnTo>
                  <a:pt x="243" y="169"/>
                </a:lnTo>
                <a:lnTo>
                  <a:pt x="168" y="256"/>
                </a:lnTo>
                <a:lnTo>
                  <a:pt x="74" y="168"/>
                </a:lnTo>
                <a:lnTo>
                  <a:pt x="117" y="169"/>
                </a:lnTo>
                <a:lnTo>
                  <a:pt x="110" y="138"/>
                </a:lnTo>
                <a:cubicBezTo>
                  <a:pt x="106" y="126"/>
                  <a:pt x="101" y="112"/>
                  <a:pt x="95" y="99"/>
                </a:cubicBezTo>
                <a:cubicBezTo>
                  <a:pt x="89" y="86"/>
                  <a:pt x="81" y="72"/>
                  <a:pt x="72" y="60"/>
                </a:cubicBezTo>
                <a:cubicBezTo>
                  <a:pt x="63" y="48"/>
                  <a:pt x="53" y="35"/>
                  <a:pt x="41" y="25"/>
                </a:cubicBezTo>
                <a:cubicBezTo>
                  <a:pt x="29" y="15"/>
                  <a:pt x="0" y="0"/>
                  <a:pt x="0" y="0"/>
                </a:cubicBezTo>
                <a:close/>
              </a:path>
            </a:pathLst>
          </a:custGeom>
          <a:gradFill rotWithShape="1">
            <a:gsLst>
              <a:gs pos="0">
                <a:srgbClr val="D8D8D8"/>
              </a:gs>
              <a:gs pos="100000">
                <a:srgbClr val="333333"/>
              </a:gs>
            </a:gsLst>
            <a:lin ang="5400000" scaled="1"/>
          </a:gradFill>
          <a:ln w="9525" cap="flat" cmpd="sng">
            <a:solidFill>
              <a:srgbClr val="FF0000"/>
            </a:solidFill>
            <a:prstDash val="solid"/>
            <a:round/>
            <a:headEnd/>
            <a:tailEnd/>
          </a:ln>
          <a:effectLst/>
        </p:spPr>
        <p:txBody>
          <a:bodyPr/>
          <a:lstStyle/>
          <a:p>
            <a:endParaRPr lang="ru-RU"/>
          </a:p>
        </p:txBody>
      </p:sp>
      <p:sp>
        <p:nvSpPr>
          <p:cNvPr id="48137" name="Freeform 15"/>
          <p:cNvSpPr>
            <a:spLocks/>
          </p:cNvSpPr>
          <p:nvPr/>
        </p:nvSpPr>
        <p:spPr bwMode="auto">
          <a:xfrm rot="1183008" flipH="1">
            <a:off x="6156325" y="5810250"/>
            <a:ext cx="385763" cy="406400"/>
          </a:xfrm>
          <a:custGeom>
            <a:avLst/>
            <a:gdLst>
              <a:gd name="T0" fmla="*/ 0 w 243"/>
              <a:gd name="T1" fmla="*/ 0 h 256"/>
              <a:gd name="T2" fmla="*/ 201612761 w 243"/>
              <a:gd name="T3" fmla="*/ 0 h 256"/>
              <a:gd name="T4" fmla="*/ 307459461 w 243"/>
              <a:gd name="T5" fmla="*/ 52924075 h 256"/>
              <a:gd name="T6" fmla="*/ 393144885 w 243"/>
              <a:gd name="T7" fmla="*/ 146169063 h 256"/>
              <a:gd name="T8" fmla="*/ 443548075 w 243"/>
              <a:gd name="T9" fmla="*/ 234375325 h 256"/>
              <a:gd name="T10" fmla="*/ 476310942 w 243"/>
              <a:gd name="T11" fmla="*/ 312499375 h 256"/>
              <a:gd name="T12" fmla="*/ 506552857 w 243"/>
              <a:gd name="T13" fmla="*/ 425907200 h 256"/>
              <a:gd name="T14" fmla="*/ 612399556 w 243"/>
              <a:gd name="T15" fmla="*/ 425907200 h 256"/>
              <a:gd name="T16" fmla="*/ 423386799 w 243"/>
              <a:gd name="T17" fmla="*/ 645160000 h 256"/>
              <a:gd name="T18" fmla="*/ 186491804 w 243"/>
              <a:gd name="T19" fmla="*/ 423386250 h 256"/>
              <a:gd name="T20" fmla="*/ 294859457 w 243"/>
              <a:gd name="T21" fmla="*/ 425907200 h 256"/>
              <a:gd name="T22" fmla="*/ 277217547 w 243"/>
              <a:gd name="T23" fmla="*/ 347781563 h 256"/>
              <a:gd name="T24" fmla="*/ 239415948 w 243"/>
              <a:gd name="T25" fmla="*/ 249496263 h 256"/>
              <a:gd name="T26" fmla="*/ 181451485 w 243"/>
              <a:gd name="T27" fmla="*/ 151209375 h 256"/>
              <a:gd name="T28" fmla="*/ 103327334 w 243"/>
              <a:gd name="T29" fmla="*/ 63004700 h 256"/>
              <a:gd name="T30" fmla="*/ 0 w 243"/>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3" h="256">
                <a:moveTo>
                  <a:pt x="0" y="0"/>
                </a:moveTo>
                <a:lnTo>
                  <a:pt x="80" y="0"/>
                </a:lnTo>
                <a:cubicBezTo>
                  <a:pt x="100" y="4"/>
                  <a:pt x="109" y="11"/>
                  <a:pt x="122" y="21"/>
                </a:cubicBezTo>
                <a:cubicBezTo>
                  <a:pt x="135" y="31"/>
                  <a:pt x="147" y="46"/>
                  <a:pt x="156" y="58"/>
                </a:cubicBezTo>
                <a:cubicBezTo>
                  <a:pt x="165" y="70"/>
                  <a:pt x="171" y="82"/>
                  <a:pt x="176" y="93"/>
                </a:cubicBezTo>
                <a:cubicBezTo>
                  <a:pt x="181" y="104"/>
                  <a:pt x="185" y="111"/>
                  <a:pt x="189" y="124"/>
                </a:cubicBezTo>
                <a:lnTo>
                  <a:pt x="201" y="169"/>
                </a:lnTo>
                <a:lnTo>
                  <a:pt x="243" y="169"/>
                </a:lnTo>
                <a:lnTo>
                  <a:pt x="168" y="256"/>
                </a:lnTo>
                <a:lnTo>
                  <a:pt x="74" y="168"/>
                </a:lnTo>
                <a:lnTo>
                  <a:pt x="117" y="169"/>
                </a:lnTo>
                <a:lnTo>
                  <a:pt x="110" y="138"/>
                </a:lnTo>
                <a:cubicBezTo>
                  <a:pt x="106" y="126"/>
                  <a:pt x="101" y="112"/>
                  <a:pt x="95" y="99"/>
                </a:cubicBezTo>
                <a:cubicBezTo>
                  <a:pt x="89" y="86"/>
                  <a:pt x="81" y="72"/>
                  <a:pt x="72" y="60"/>
                </a:cubicBezTo>
                <a:cubicBezTo>
                  <a:pt x="63" y="48"/>
                  <a:pt x="53" y="35"/>
                  <a:pt x="41" y="25"/>
                </a:cubicBezTo>
                <a:cubicBezTo>
                  <a:pt x="29" y="15"/>
                  <a:pt x="0" y="0"/>
                  <a:pt x="0" y="0"/>
                </a:cubicBezTo>
                <a:close/>
              </a:path>
            </a:pathLst>
          </a:custGeom>
          <a:gradFill rotWithShape="1">
            <a:gsLst>
              <a:gs pos="0">
                <a:srgbClr val="D8D8D8"/>
              </a:gs>
              <a:gs pos="100000">
                <a:srgbClr val="333333"/>
              </a:gs>
            </a:gsLst>
            <a:lin ang="5400000" scaled="1"/>
          </a:gradFill>
          <a:ln w="9525" cap="flat" cmpd="sng">
            <a:solidFill>
              <a:srgbClr val="FF0000"/>
            </a:solidFill>
            <a:prstDash val="solid"/>
            <a:round/>
            <a:headEnd/>
            <a:tailEnd/>
          </a:ln>
          <a:effectLst/>
        </p:spPr>
        <p:txBody>
          <a:bodyPr/>
          <a:lstStyle/>
          <a:p>
            <a:endParaRPr lang="ru-RU"/>
          </a:p>
        </p:txBody>
      </p:sp>
      <p:sp>
        <p:nvSpPr>
          <p:cNvPr id="48138" name="AutoShape 16"/>
          <p:cNvSpPr>
            <a:spLocks noChangeArrowheads="1"/>
          </p:cNvSpPr>
          <p:nvPr/>
        </p:nvSpPr>
        <p:spPr bwMode="auto">
          <a:xfrm>
            <a:off x="7037388" y="3821113"/>
            <a:ext cx="1485900" cy="381000"/>
          </a:xfrm>
          <a:prstGeom prst="wedgeRectCallout">
            <a:avLst>
              <a:gd name="adj1" fmla="val -60148"/>
              <a:gd name="adj2" fmla="val 242083"/>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
        <p:nvSpPr>
          <p:cNvPr id="11" name="Text Box 2"/>
          <p:cNvSpPr txBox="1">
            <a:spLocks noChangeArrowheads="1"/>
          </p:cNvSpPr>
          <p:nvPr/>
        </p:nvSpPr>
        <p:spPr bwMode="auto">
          <a:xfrm>
            <a:off x="0" y="601663"/>
            <a:ext cx="7777163" cy="269920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1</a:t>
            </a:r>
            <a:r>
              <a:rPr lang="ru-RU" altLang="ru-RU" dirty="0">
                <a:solidFill>
                  <a:srgbClr val="000000"/>
                </a:solidFill>
              </a:rPr>
              <a:t> – собственно сдвиговые движения присутствуют только в пределах </a:t>
            </a:r>
            <a:r>
              <a:rPr lang="ru-RU" altLang="ru-RU" dirty="0">
                <a:solidFill>
                  <a:srgbClr val="000000"/>
                </a:solidFill>
                <a:latin typeface="Arial Black" pitchFamily="34" charset="0"/>
              </a:rPr>
              <a:t>активного отрезка</a:t>
            </a:r>
            <a:r>
              <a:rPr lang="ru-RU" altLang="ru-RU" dirty="0">
                <a:solidFill>
                  <a:srgbClr val="000000"/>
                </a:solidFill>
              </a:rPr>
              <a:t> (сегмента) трансформного разлома;</a:t>
            </a:r>
          </a:p>
          <a:p>
            <a:pPr>
              <a:lnSpc>
                <a:spcPct val="85000"/>
              </a:lnSpc>
              <a:spcBef>
                <a:spcPct val="30000"/>
              </a:spcBef>
              <a:tabLst>
                <a:tab pos="352425" algn="l"/>
              </a:tabLst>
            </a:pPr>
            <a:r>
              <a:rPr lang="ru-RU" altLang="ru-RU" b="1" dirty="0">
                <a:solidFill>
                  <a:srgbClr val="000000"/>
                </a:solidFill>
                <a:latin typeface="Arial" charset="0"/>
              </a:rPr>
              <a:t>2</a:t>
            </a:r>
            <a:r>
              <a:rPr lang="ru-RU" altLang="ru-RU" dirty="0">
                <a:solidFill>
                  <a:srgbClr val="000000"/>
                </a:solidFill>
              </a:rPr>
              <a:t> – активный сегмент трансформного разлома </a:t>
            </a:r>
            <a:r>
              <a:rPr lang="ru-RU" altLang="ru-RU" dirty="0" smtClean="0">
                <a:solidFill>
                  <a:srgbClr val="000000"/>
                </a:solidFill>
              </a:rPr>
              <a:t>соединяет встречные </a:t>
            </a:r>
            <a:r>
              <a:rPr lang="ru-RU" altLang="ru-RU" b="1" dirty="0" smtClean="0">
                <a:solidFill>
                  <a:srgbClr val="000000"/>
                </a:solidFill>
              </a:rPr>
              <a:t>зоны</a:t>
            </a:r>
            <a:r>
              <a:rPr lang="ru-RU" altLang="ru-RU" dirty="0" smtClean="0">
                <a:solidFill>
                  <a:srgbClr val="000000"/>
                </a:solidFill>
              </a:rPr>
              <a:t> </a:t>
            </a:r>
            <a:r>
              <a:rPr lang="ru-RU" altLang="ru-RU" b="1" dirty="0">
                <a:solidFill>
                  <a:srgbClr val="000000"/>
                </a:solidFill>
              </a:rPr>
              <a:t>поглощения</a:t>
            </a:r>
            <a:r>
              <a:rPr lang="ru-RU" altLang="ru-RU" dirty="0">
                <a:solidFill>
                  <a:srgbClr val="000000"/>
                </a:solidFill>
              </a:rPr>
              <a:t>, которые </a:t>
            </a:r>
            <a:r>
              <a:rPr lang="ru-RU" altLang="ru-RU" dirty="0" smtClean="0">
                <a:solidFill>
                  <a:srgbClr val="000000"/>
                </a:solidFill>
              </a:rPr>
              <a:t>так расположены </a:t>
            </a:r>
            <a:r>
              <a:rPr lang="ru-RU" altLang="ru-RU" dirty="0" smtClean="0">
                <a:solidFill>
                  <a:srgbClr val="000000"/>
                </a:solidFill>
                <a:latin typeface="Arial Black" pitchFamily="34" charset="0"/>
              </a:rPr>
              <a:t>изначально</a:t>
            </a:r>
            <a:r>
              <a:rPr lang="ru-RU" altLang="ru-RU" dirty="0">
                <a:solidFill>
                  <a:srgbClr val="000000"/>
                </a:solidFill>
              </a:rPr>
              <a:t>, т.е. </a:t>
            </a:r>
            <a:r>
              <a:rPr lang="ru-RU" altLang="ru-RU" dirty="0" err="1">
                <a:solidFill>
                  <a:srgbClr val="000000"/>
                </a:solidFill>
              </a:rPr>
              <a:t>досдвиговая</a:t>
            </a:r>
            <a:r>
              <a:rPr lang="ru-RU" altLang="ru-RU" dirty="0">
                <a:solidFill>
                  <a:srgbClr val="000000"/>
                </a:solidFill>
              </a:rPr>
              <a:t> граница блоков является </a:t>
            </a:r>
            <a:r>
              <a:rPr lang="ru-RU" altLang="ru-RU" dirty="0">
                <a:solidFill>
                  <a:srgbClr val="000000"/>
                </a:solidFill>
                <a:latin typeface="Arial Black" pitchFamily="34" charset="0"/>
              </a:rPr>
              <a:t>первичной</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3</a:t>
            </a:r>
            <a:r>
              <a:rPr lang="ru-RU" altLang="ru-RU" dirty="0">
                <a:solidFill>
                  <a:srgbClr val="000000"/>
                </a:solidFill>
              </a:rPr>
              <a:t> – длина активного сегмента  </a:t>
            </a:r>
            <a:r>
              <a:rPr lang="ru-RU" altLang="ru-RU" dirty="0">
                <a:solidFill>
                  <a:srgbClr val="000000"/>
                </a:solidFill>
                <a:latin typeface="Arial Black" pitchFamily="34" charset="0"/>
              </a:rPr>
              <a:t>увеличивается</a:t>
            </a:r>
          </a:p>
          <a:p>
            <a:pPr>
              <a:lnSpc>
                <a:spcPct val="85000"/>
              </a:lnSpc>
              <a:spcBef>
                <a:spcPct val="30000"/>
              </a:spcBef>
              <a:tabLst>
                <a:tab pos="352425" algn="l"/>
              </a:tabLst>
            </a:pPr>
            <a:r>
              <a:rPr lang="ru-RU" altLang="ru-RU" b="1" dirty="0">
                <a:solidFill>
                  <a:srgbClr val="000000"/>
                </a:solidFill>
                <a:latin typeface="Arial" charset="0"/>
              </a:rPr>
              <a:t>4 </a:t>
            </a:r>
            <a:r>
              <a:rPr lang="ru-RU" altLang="ru-RU" dirty="0">
                <a:solidFill>
                  <a:srgbClr val="000000"/>
                </a:solidFill>
              </a:rPr>
              <a:t>– амплитуды смещения </a:t>
            </a:r>
            <a:r>
              <a:rPr lang="ru-RU" altLang="ru-RU" dirty="0" err="1">
                <a:solidFill>
                  <a:srgbClr val="000000"/>
                </a:solidFill>
              </a:rPr>
              <a:t>досдвиговых</a:t>
            </a:r>
            <a:r>
              <a:rPr lang="ru-RU" altLang="ru-RU" dirty="0">
                <a:solidFill>
                  <a:srgbClr val="000000"/>
                </a:solidFill>
              </a:rPr>
              <a:t> маркеров активного отрезка </a:t>
            </a:r>
            <a:r>
              <a:rPr lang="ru-RU" altLang="ru-RU" dirty="0">
                <a:solidFill>
                  <a:srgbClr val="000000"/>
                </a:solidFill>
                <a:latin typeface="Arial Black" pitchFamily="34" charset="0"/>
              </a:rPr>
              <a:t>одинаковы</a:t>
            </a:r>
            <a:r>
              <a:rPr lang="ru-RU" altLang="ru-RU" dirty="0">
                <a:solidFill>
                  <a:srgbClr val="000000"/>
                </a:solidFill>
              </a:rPr>
              <a:t> по всей длине сдвига;</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9"/>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a:stretch>
            <a:fillRect/>
          </a:stretch>
        </p:blipFill>
        <p:spPr bwMode="auto">
          <a:xfrm>
            <a:off x="2935288" y="4297363"/>
            <a:ext cx="6086475" cy="2473325"/>
          </a:xfrm>
          <a:prstGeom prst="rect">
            <a:avLst/>
          </a:prstGeom>
          <a:noFill/>
          <a:ln w="19050" algn="ctr">
            <a:solidFill>
              <a:srgbClr val="000000"/>
            </a:solidFill>
            <a:miter lim="800000"/>
            <a:headEnd/>
            <a:tailEnd/>
          </a:ln>
          <a:effectLst/>
        </p:spPr>
      </p:pic>
      <p:sp>
        <p:nvSpPr>
          <p:cNvPr id="49155" name="Text Box 3"/>
          <p:cNvSpPr txBox="1">
            <a:spLocks noChangeArrowheads="1"/>
          </p:cNvSpPr>
          <p:nvPr/>
        </p:nvSpPr>
        <p:spPr bwMode="auto">
          <a:xfrm>
            <a:off x="0" y="601663"/>
            <a:ext cx="8601075" cy="3274743"/>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1</a:t>
            </a:r>
            <a:r>
              <a:rPr lang="ru-RU" altLang="ru-RU" dirty="0">
                <a:solidFill>
                  <a:srgbClr val="000000"/>
                </a:solidFill>
              </a:rPr>
              <a:t> – собственно сдвиговые движения присутствуют только в пределах </a:t>
            </a:r>
            <a:r>
              <a:rPr lang="ru-RU" altLang="ru-RU" b="1" dirty="0">
                <a:solidFill>
                  <a:srgbClr val="000000"/>
                </a:solidFill>
                <a:latin typeface="Arial" charset="0"/>
              </a:rPr>
              <a:t>трансформного</a:t>
            </a:r>
            <a:r>
              <a:rPr lang="ru-RU" altLang="ru-RU" dirty="0">
                <a:solidFill>
                  <a:srgbClr val="000000"/>
                </a:solidFill>
                <a:latin typeface="Arial Black" pitchFamily="34" charset="0"/>
              </a:rPr>
              <a:t> </a:t>
            </a:r>
            <a:r>
              <a:rPr lang="ru-RU" altLang="ru-RU" b="1" dirty="0">
                <a:solidFill>
                  <a:srgbClr val="000000"/>
                </a:solidFill>
                <a:latin typeface="Arial" charset="0"/>
              </a:rPr>
              <a:t>разлома</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2 </a:t>
            </a:r>
            <a:r>
              <a:rPr lang="ru-RU" altLang="ru-RU" dirty="0">
                <a:solidFill>
                  <a:srgbClr val="000000"/>
                </a:solidFill>
              </a:rPr>
              <a:t>– трансформный разлом </a:t>
            </a:r>
            <a:r>
              <a:rPr lang="ru-RU" altLang="ru-RU" dirty="0" smtClean="0">
                <a:solidFill>
                  <a:srgbClr val="000000"/>
                </a:solidFill>
              </a:rPr>
              <a:t>соединяет </a:t>
            </a:r>
            <a:r>
              <a:rPr lang="ru-RU" altLang="ru-RU" b="1" dirty="0" smtClean="0">
                <a:solidFill>
                  <a:srgbClr val="000000"/>
                </a:solidFill>
              </a:rPr>
              <a:t>расходящиеся</a:t>
            </a:r>
            <a:r>
              <a:rPr lang="ru-RU" altLang="ru-RU" dirty="0" smtClean="0">
                <a:solidFill>
                  <a:srgbClr val="000000"/>
                </a:solidFill>
              </a:rPr>
              <a:t> </a:t>
            </a:r>
            <a:r>
              <a:rPr lang="ru-RU" altLang="ru-RU" b="1" dirty="0" smtClean="0">
                <a:solidFill>
                  <a:srgbClr val="000000"/>
                </a:solidFill>
              </a:rPr>
              <a:t>зоны</a:t>
            </a:r>
            <a:r>
              <a:rPr lang="ru-RU" altLang="ru-RU" dirty="0" smtClean="0">
                <a:solidFill>
                  <a:srgbClr val="000000"/>
                </a:solidFill>
              </a:rPr>
              <a:t> </a:t>
            </a:r>
            <a:r>
              <a:rPr lang="ru-RU" altLang="ru-RU" b="1" dirty="0">
                <a:solidFill>
                  <a:srgbClr val="000000"/>
                </a:solidFill>
              </a:rPr>
              <a:t>поглощения</a:t>
            </a:r>
            <a:r>
              <a:rPr lang="ru-RU" altLang="ru-RU" dirty="0">
                <a:solidFill>
                  <a:srgbClr val="000000"/>
                </a:solidFill>
              </a:rPr>
              <a:t>, которые </a:t>
            </a:r>
            <a:r>
              <a:rPr lang="ru-RU" altLang="ru-RU" dirty="0" smtClean="0">
                <a:solidFill>
                  <a:srgbClr val="000000"/>
                </a:solidFill>
              </a:rPr>
              <a:t>так расположены </a:t>
            </a:r>
            <a:r>
              <a:rPr lang="ru-RU" altLang="ru-RU" b="1" dirty="0" smtClean="0">
                <a:solidFill>
                  <a:srgbClr val="000000"/>
                </a:solidFill>
                <a:latin typeface="Arial" charset="0"/>
              </a:rPr>
              <a:t>изначально</a:t>
            </a:r>
            <a:r>
              <a:rPr lang="ru-RU" altLang="ru-RU" dirty="0">
                <a:solidFill>
                  <a:srgbClr val="000000"/>
                </a:solidFill>
              </a:rPr>
              <a:t>, т.е. </a:t>
            </a:r>
            <a:r>
              <a:rPr lang="ru-RU" altLang="ru-RU" dirty="0" err="1">
                <a:solidFill>
                  <a:srgbClr val="000000"/>
                </a:solidFill>
              </a:rPr>
              <a:t>досдвиговая</a:t>
            </a:r>
            <a:r>
              <a:rPr lang="ru-RU" altLang="ru-RU" dirty="0">
                <a:solidFill>
                  <a:srgbClr val="000000"/>
                </a:solidFill>
              </a:rPr>
              <a:t> граница блоков является </a:t>
            </a:r>
            <a:r>
              <a:rPr lang="ru-RU" altLang="ru-RU" b="1" dirty="0">
                <a:solidFill>
                  <a:srgbClr val="000000"/>
                </a:solidFill>
                <a:latin typeface="Arial" charset="0"/>
              </a:rPr>
              <a:t>первичной</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3</a:t>
            </a:r>
            <a:r>
              <a:rPr lang="ru-RU" altLang="ru-RU" dirty="0">
                <a:solidFill>
                  <a:srgbClr val="000000"/>
                </a:solidFill>
              </a:rPr>
              <a:t> – при развитии трансформы длина активного сегмента  </a:t>
            </a:r>
            <a:r>
              <a:rPr lang="ru-RU" altLang="ru-RU" b="1" dirty="0">
                <a:solidFill>
                  <a:srgbClr val="000000"/>
                </a:solidFill>
                <a:latin typeface="Arial" charset="0"/>
              </a:rPr>
              <a:t>уменьшается</a:t>
            </a:r>
            <a:r>
              <a:rPr lang="ru-RU" altLang="ru-RU" dirty="0">
                <a:solidFill>
                  <a:srgbClr val="000000"/>
                </a:solidFill>
                <a:latin typeface="Arial Black" pitchFamily="34" charset="0"/>
              </a:rPr>
              <a:t> </a:t>
            </a:r>
            <a:r>
              <a:rPr lang="ru-RU" altLang="ru-RU" dirty="0">
                <a:solidFill>
                  <a:srgbClr val="000000"/>
                </a:solidFill>
              </a:rPr>
              <a:t>до </a:t>
            </a:r>
            <a:r>
              <a:rPr lang="ru-RU" altLang="ru-RU" dirty="0">
                <a:solidFill>
                  <a:srgbClr val="000000"/>
                </a:solidFill>
                <a:latin typeface="Arial Black" pitchFamily="34" charset="0"/>
              </a:rPr>
              <a:t>нуля</a:t>
            </a:r>
            <a:r>
              <a:rPr lang="ru-RU" altLang="ru-RU" dirty="0">
                <a:solidFill>
                  <a:srgbClr val="000000"/>
                </a:solidFill>
              </a:rPr>
              <a:t>, а затем </a:t>
            </a:r>
            <a:r>
              <a:rPr lang="ru-RU" altLang="ru-RU" b="1" dirty="0">
                <a:solidFill>
                  <a:srgbClr val="000000"/>
                </a:solidFill>
                <a:latin typeface="Arial" charset="0"/>
              </a:rPr>
              <a:t>увеличивается</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4</a:t>
            </a:r>
            <a:r>
              <a:rPr lang="ru-RU" altLang="ru-RU" dirty="0">
                <a:solidFill>
                  <a:srgbClr val="000000"/>
                </a:solidFill>
              </a:rPr>
              <a:t> – после прохождения нулевой точки маркеры, располагавшиеся </a:t>
            </a:r>
            <a:r>
              <a:rPr lang="ru-RU" altLang="ru-RU" b="1" dirty="0">
                <a:solidFill>
                  <a:srgbClr val="000000"/>
                </a:solidFill>
                <a:latin typeface="Arial" charset="0"/>
              </a:rPr>
              <a:t>вне</a:t>
            </a:r>
            <a:r>
              <a:rPr lang="ru-RU" altLang="ru-RU" dirty="0">
                <a:solidFill>
                  <a:srgbClr val="000000"/>
                </a:solidFill>
              </a:rPr>
              <a:t> </a:t>
            </a:r>
            <a:r>
              <a:rPr lang="ru-RU" altLang="ru-RU" b="1" dirty="0">
                <a:solidFill>
                  <a:srgbClr val="000000"/>
                </a:solidFill>
                <a:latin typeface="Arial" charset="0"/>
              </a:rPr>
              <a:t>трансформы</a:t>
            </a:r>
            <a:r>
              <a:rPr lang="ru-RU" altLang="ru-RU" dirty="0">
                <a:solidFill>
                  <a:srgbClr val="000000"/>
                </a:solidFill>
              </a:rPr>
              <a:t>, попадают в </a:t>
            </a:r>
            <a:r>
              <a:rPr lang="ru-RU" altLang="ru-RU" b="1" dirty="0">
                <a:solidFill>
                  <a:srgbClr val="000000"/>
                </a:solidFill>
                <a:latin typeface="Arial" charset="0"/>
              </a:rPr>
              <a:t>область</a:t>
            </a:r>
            <a:r>
              <a:rPr lang="ru-RU" altLang="ru-RU" dirty="0">
                <a:solidFill>
                  <a:srgbClr val="000000"/>
                </a:solidFill>
                <a:latin typeface="Arial Black" pitchFamily="34" charset="0"/>
              </a:rPr>
              <a:t> </a:t>
            </a:r>
            <a:r>
              <a:rPr lang="ru-RU" altLang="ru-RU" b="1" dirty="0">
                <a:solidFill>
                  <a:srgbClr val="000000"/>
                </a:solidFill>
                <a:latin typeface="Arial" charset="0"/>
              </a:rPr>
              <a:t>трансформы</a:t>
            </a:r>
            <a:r>
              <a:rPr lang="ru-RU" altLang="ru-RU" dirty="0">
                <a:solidFill>
                  <a:srgbClr val="000000"/>
                </a:solidFill>
              </a:rPr>
              <a:t>; амплитуды их смещения могут быть любыми;</a:t>
            </a:r>
          </a:p>
        </p:txBody>
      </p:sp>
      <p:sp>
        <p:nvSpPr>
          <p:cNvPr id="49156" name="Text Box 4"/>
          <p:cNvSpPr txBox="1">
            <a:spLocks noChangeArrowheads="1"/>
          </p:cNvSpPr>
          <p:nvPr/>
        </p:nvSpPr>
        <p:spPr bwMode="auto">
          <a:xfrm>
            <a:off x="0" y="3933825"/>
            <a:ext cx="2816225" cy="2106731"/>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5</a:t>
            </a:r>
            <a:r>
              <a:rPr lang="ru-RU" altLang="ru-RU" dirty="0">
                <a:solidFill>
                  <a:srgbClr val="000000"/>
                </a:solidFill>
              </a:rPr>
              <a:t> – зоны поглощения являются </a:t>
            </a:r>
            <a:r>
              <a:rPr lang="ru-RU" altLang="ru-RU" b="1" dirty="0">
                <a:solidFill>
                  <a:srgbClr val="000000"/>
                </a:solidFill>
                <a:latin typeface="Arial" charset="0"/>
              </a:rPr>
              <a:t>активными</a:t>
            </a:r>
            <a:r>
              <a:rPr lang="ru-RU" altLang="ru-RU" b="1" dirty="0">
                <a:solidFill>
                  <a:srgbClr val="000000"/>
                </a:solidFill>
              </a:rPr>
              <a:t> </a:t>
            </a:r>
            <a:r>
              <a:rPr lang="ru-RU" altLang="ru-RU" b="1" dirty="0">
                <a:solidFill>
                  <a:srgbClr val="000000"/>
                </a:solidFill>
                <a:latin typeface="Arial" charset="0"/>
              </a:rPr>
              <a:t>элементами</a:t>
            </a:r>
            <a:r>
              <a:rPr lang="ru-RU" altLang="ru-RU" dirty="0">
                <a:solidFill>
                  <a:srgbClr val="000000"/>
                </a:solidFill>
              </a:rPr>
              <a:t>,  </a:t>
            </a:r>
            <a:r>
              <a:rPr lang="ru-RU" altLang="ru-RU" dirty="0" smtClean="0">
                <a:solidFill>
                  <a:srgbClr val="000000"/>
                </a:solidFill>
              </a:rPr>
              <a:t>                             т.к</a:t>
            </a:r>
            <a:r>
              <a:rPr lang="ru-RU" altLang="ru-RU" dirty="0">
                <a:solidFill>
                  <a:srgbClr val="000000"/>
                </a:solidFill>
              </a:rPr>
              <a:t>. именно в них происходит уменьшение площади блоков </a:t>
            </a:r>
          </a:p>
        </p:txBody>
      </p:sp>
      <p:sp>
        <p:nvSpPr>
          <p:cNvPr id="49157" name="Freeform 5"/>
          <p:cNvSpPr>
            <a:spLocks/>
          </p:cNvSpPr>
          <p:nvPr/>
        </p:nvSpPr>
        <p:spPr bwMode="auto">
          <a:xfrm rot="-1183008">
            <a:off x="5283200" y="6032500"/>
            <a:ext cx="385763" cy="406400"/>
          </a:xfrm>
          <a:custGeom>
            <a:avLst/>
            <a:gdLst>
              <a:gd name="T0" fmla="*/ 0 w 243"/>
              <a:gd name="T1" fmla="*/ 0 h 256"/>
              <a:gd name="T2" fmla="*/ 201612761 w 243"/>
              <a:gd name="T3" fmla="*/ 0 h 256"/>
              <a:gd name="T4" fmla="*/ 307459461 w 243"/>
              <a:gd name="T5" fmla="*/ 52924075 h 256"/>
              <a:gd name="T6" fmla="*/ 393144885 w 243"/>
              <a:gd name="T7" fmla="*/ 146169063 h 256"/>
              <a:gd name="T8" fmla="*/ 443548075 w 243"/>
              <a:gd name="T9" fmla="*/ 234375325 h 256"/>
              <a:gd name="T10" fmla="*/ 476310942 w 243"/>
              <a:gd name="T11" fmla="*/ 312499375 h 256"/>
              <a:gd name="T12" fmla="*/ 506552857 w 243"/>
              <a:gd name="T13" fmla="*/ 425907200 h 256"/>
              <a:gd name="T14" fmla="*/ 612399556 w 243"/>
              <a:gd name="T15" fmla="*/ 425907200 h 256"/>
              <a:gd name="T16" fmla="*/ 423386799 w 243"/>
              <a:gd name="T17" fmla="*/ 645160000 h 256"/>
              <a:gd name="T18" fmla="*/ 186491804 w 243"/>
              <a:gd name="T19" fmla="*/ 423386250 h 256"/>
              <a:gd name="T20" fmla="*/ 294859457 w 243"/>
              <a:gd name="T21" fmla="*/ 425907200 h 256"/>
              <a:gd name="T22" fmla="*/ 277217547 w 243"/>
              <a:gd name="T23" fmla="*/ 347781563 h 256"/>
              <a:gd name="T24" fmla="*/ 239415948 w 243"/>
              <a:gd name="T25" fmla="*/ 249496263 h 256"/>
              <a:gd name="T26" fmla="*/ 181451485 w 243"/>
              <a:gd name="T27" fmla="*/ 151209375 h 256"/>
              <a:gd name="T28" fmla="*/ 103327334 w 243"/>
              <a:gd name="T29" fmla="*/ 63004700 h 256"/>
              <a:gd name="T30" fmla="*/ 0 w 243"/>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3" h="256">
                <a:moveTo>
                  <a:pt x="0" y="0"/>
                </a:moveTo>
                <a:lnTo>
                  <a:pt x="80" y="0"/>
                </a:lnTo>
                <a:cubicBezTo>
                  <a:pt x="100" y="4"/>
                  <a:pt x="109" y="11"/>
                  <a:pt x="122" y="21"/>
                </a:cubicBezTo>
                <a:cubicBezTo>
                  <a:pt x="135" y="31"/>
                  <a:pt x="147" y="46"/>
                  <a:pt x="156" y="58"/>
                </a:cubicBezTo>
                <a:cubicBezTo>
                  <a:pt x="165" y="70"/>
                  <a:pt x="171" y="82"/>
                  <a:pt x="176" y="93"/>
                </a:cubicBezTo>
                <a:cubicBezTo>
                  <a:pt x="181" y="104"/>
                  <a:pt x="185" y="111"/>
                  <a:pt x="189" y="124"/>
                </a:cubicBezTo>
                <a:lnTo>
                  <a:pt x="201" y="169"/>
                </a:lnTo>
                <a:lnTo>
                  <a:pt x="243" y="169"/>
                </a:lnTo>
                <a:lnTo>
                  <a:pt x="168" y="256"/>
                </a:lnTo>
                <a:lnTo>
                  <a:pt x="74" y="168"/>
                </a:lnTo>
                <a:lnTo>
                  <a:pt x="117" y="169"/>
                </a:lnTo>
                <a:lnTo>
                  <a:pt x="110" y="138"/>
                </a:lnTo>
                <a:cubicBezTo>
                  <a:pt x="106" y="126"/>
                  <a:pt x="101" y="112"/>
                  <a:pt x="95" y="99"/>
                </a:cubicBezTo>
                <a:cubicBezTo>
                  <a:pt x="89" y="86"/>
                  <a:pt x="81" y="72"/>
                  <a:pt x="72" y="60"/>
                </a:cubicBezTo>
                <a:cubicBezTo>
                  <a:pt x="63" y="48"/>
                  <a:pt x="53" y="35"/>
                  <a:pt x="41" y="25"/>
                </a:cubicBezTo>
                <a:cubicBezTo>
                  <a:pt x="29" y="15"/>
                  <a:pt x="0" y="0"/>
                  <a:pt x="0" y="0"/>
                </a:cubicBezTo>
                <a:close/>
              </a:path>
            </a:pathLst>
          </a:custGeom>
          <a:gradFill rotWithShape="1">
            <a:gsLst>
              <a:gs pos="0">
                <a:srgbClr val="D8D8D8"/>
              </a:gs>
              <a:gs pos="100000">
                <a:srgbClr val="333333"/>
              </a:gs>
            </a:gsLst>
            <a:lin ang="5400000" scaled="1"/>
          </a:gradFill>
          <a:ln w="9525" cap="flat" cmpd="sng">
            <a:solidFill>
              <a:srgbClr val="FF0000"/>
            </a:solidFill>
            <a:prstDash val="solid"/>
            <a:round/>
            <a:headEnd/>
            <a:tailEnd/>
          </a:ln>
          <a:effectLst/>
        </p:spPr>
        <p:txBody>
          <a:bodyPr/>
          <a:lstStyle/>
          <a:p>
            <a:endParaRPr lang="ru-RU"/>
          </a:p>
        </p:txBody>
      </p:sp>
      <p:sp>
        <p:nvSpPr>
          <p:cNvPr id="1142790" name="Rectangle 6"/>
          <p:cNvSpPr>
            <a:spLocks noGrp="1" noChangeArrowheads="1"/>
          </p:cNvSpPr>
          <p:nvPr>
            <p:ph type="title"/>
          </p:nvPr>
        </p:nvSpPr>
        <p:spPr>
          <a:xfrm>
            <a:off x="0" y="0"/>
            <a:ext cx="9144000" cy="517525"/>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Особенности АНТИвергентных С-трансформ</a:t>
            </a:r>
          </a:p>
        </p:txBody>
      </p:sp>
      <p:sp>
        <p:nvSpPr>
          <p:cNvPr id="49159" name="Freeform 7"/>
          <p:cNvSpPr>
            <a:spLocks/>
          </p:cNvSpPr>
          <p:nvPr/>
        </p:nvSpPr>
        <p:spPr bwMode="auto">
          <a:xfrm rot="1183008" flipH="1">
            <a:off x="4756150" y="5986463"/>
            <a:ext cx="385763" cy="406400"/>
          </a:xfrm>
          <a:custGeom>
            <a:avLst/>
            <a:gdLst>
              <a:gd name="T0" fmla="*/ 0 w 243"/>
              <a:gd name="T1" fmla="*/ 0 h 256"/>
              <a:gd name="T2" fmla="*/ 201612761 w 243"/>
              <a:gd name="T3" fmla="*/ 0 h 256"/>
              <a:gd name="T4" fmla="*/ 307459461 w 243"/>
              <a:gd name="T5" fmla="*/ 52924075 h 256"/>
              <a:gd name="T6" fmla="*/ 393144885 w 243"/>
              <a:gd name="T7" fmla="*/ 146169063 h 256"/>
              <a:gd name="T8" fmla="*/ 443548075 w 243"/>
              <a:gd name="T9" fmla="*/ 234375325 h 256"/>
              <a:gd name="T10" fmla="*/ 476310942 w 243"/>
              <a:gd name="T11" fmla="*/ 312499375 h 256"/>
              <a:gd name="T12" fmla="*/ 506552857 w 243"/>
              <a:gd name="T13" fmla="*/ 425907200 h 256"/>
              <a:gd name="T14" fmla="*/ 612399556 w 243"/>
              <a:gd name="T15" fmla="*/ 425907200 h 256"/>
              <a:gd name="T16" fmla="*/ 423386799 w 243"/>
              <a:gd name="T17" fmla="*/ 645160000 h 256"/>
              <a:gd name="T18" fmla="*/ 186491804 w 243"/>
              <a:gd name="T19" fmla="*/ 423386250 h 256"/>
              <a:gd name="T20" fmla="*/ 294859457 w 243"/>
              <a:gd name="T21" fmla="*/ 425907200 h 256"/>
              <a:gd name="T22" fmla="*/ 277217547 w 243"/>
              <a:gd name="T23" fmla="*/ 347781563 h 256"/>
              <a:gd name="T24" fmla="*/ 239415948 w 243"/>
              <a:gd name="T25" fmla="*/ 249496263 h 256"/>
              <a:gd name="T26" fmla="*/ 181451485 w 243"/>
              <a:gd name="T27" fmla="*/ 151209375 h 256"/>
              <a:gd name="T28" fmla="*/ 103327334 w 243"/>
              <a:gd name="T29" fmla="*/ 63004700 h 256"/>
              <a:gd name="T30" fmla="*/ 0 w 243"/>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3" h="256">
                <a:moveTo>
                  <a:pt x="0" y="0"/>
                </a:moveTo>
                <a:lnTo>
                  <a:pt x="80" y="0"/>
                </a:lnTo>
                <a:cubicBezTo>
                  <a:pt x="100" y="4"/>
                  <a:pt x="109" y="11"/>
                  <a:pt x="122" y="21"/>
                </a:cubicBezTo>
                <a:cubicBezTo>
                  <a:pt x="135" y="31"/>
                  <a:pt x="147" y="46"/>
                  <a:pt x="156" y="58"/>
                </a:cubicBezTo>
                <a:cubicBezTo>
                  <a:pt x="165" y="70"/>
                  <a:pt x="171" y="82"/>
                  <a:pt x="176" y="93"/>
                </a:cubicBezTo>
                <a:cubicBezTo>
                  <a:pt x="181" y="104"/>
                  <a:pt x="185" y="111"/>
                  <a:pt x="189" y="124"/>
                </a:cubicBezTo>
                <a:lnTo>
                  <a:pt x="201" y="169"/>
                </a:lnTo>
                <a:lnTo>
                  <a:pt x="243" y="169"/>
                </a:lnTo>
                <a:lnTo>
                  <a:pt x="168" y="256"/>
                </a:lnTo>
                <a:lnTo>
                  <a:pt x="74" y="168"/>
                </a:lnTo>
                <a:lnTo>
                  <a:pt x="117" y="169"/>
                </a:lnTo>
                <a:lnTo>
                  <a:pt x="110" y="138"/>
                </a:lnTo>
                <a:cubicBezTo>
                  <a:pt x="106" y="126"/>
                  <a:pt x="101" y="112"/>
                  <a:pt x="95" y="99"/>
                </a:cubicBezTo>
                <a:cubicBezTo>
                  <a:pt x="89" y="86"/>
                  <a:pt x="81" y="72"/>
                  <a:pt x="72" y="60"/>
                </a:cubicBezTo>
                <a:cubicBezTo>
                  <a:pt x="63" y="48"/>
                  <a:pt x="53" y="35"/>
                  <a:pt x="41" y="25"/>
                </a:cubicBezTo>
                <a:cubicBezTo>
                  <a:pt x="29" y="15"/>
                  <a:pt x="0" y="0"/>
                  <a:pt x="0" y="0"/>
                </a:cubicBezTo>
                <a:close/>
              </a:path>
            </a:pathLst>
          </a:custGeom>
          <a:gradFill rotWithShape="1">
            <a:gsLst>
              <a:gs pos="0">
                <a:srgbClr val="D8D8D8"/>
              </a:gs>
              <a:gs pos="100000">
                <a:srgbClr val="333333"/>
              </a:gs>
            </a:gsLst>
            <a:lin ang="5400000" scaled="1"/>
          </a:gradFill>
          <a:ln w="9525" cap="flat" cmpd="sng">
            <a:solidFill>
              <a:srgbClr val="FF0000"/>
            </a:solidFill>
            <a:prstDash val="solid"/>
            <a:round/>
            <a:headEnd/>
            <a:tailEnd/>
          </a:ln>
          <a:effectLst/>
        </p:spPr>
        <p:txBody>
          <a:bodyPr/>
          <a:lstStyle/>
          <a:p>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15"/>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3144838"/>
            <a:ext cx="9144000" cy="3713162"/>
          </a:xfrm>
          <a:prstGeom prst="rect">
            <a:avLst/>
          </a:prstGeom>
          <a:noFill/>
          <a:ln w="19050" algn="ctr">
            <a:solidFill>
              <a:srgbClr val="000000"/>
            </a:solidFill>
            <a:miter lim="800000"/>
            <a:headEnd/>
            <a:tailEnd/>
          </a:ln>
          <a:effectLst/>
        </p:spPr>
      </p:pic>
      <p:sp>
        <p:nvSpPr>
          <p:cNvPr id="50179" name="AutoShape 7"/>
          <p:cNvSpPr>
            <a:spLocks noChangeArrowheads="1"/>
          </p:cNvSpPr>
          <p:nvPr/>
        </p:nvSpPr>
        <p:spPr bwMode="auto">
          <a:xfrm>
            <a:off x="3867150" y="3817938"/>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50180" name="AutoShape 8"/>
          <p:cNvSpPr>
            <a:spLocks noChangeArrowheads="1"/>
          </p:cNvSpPr>
          <p:nvPr/>
        </p:nvSpPr>
        <p:spPr bwMode="auto">
          <a:xfrm flipH="1">
            <a:off x="3584575" y="4565650"/>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50181" name="AutoShape 9"/>
          <p:cNvSpPr>
            <a:spLocks noChangeArrowheads="1"/>
          </p:cNvSpPr>
          <p:nvPr/>
        </p:nvSpPr>
        <p:spPr bwMode="auto">
          <a:xfrm>
            <a:off x="3763963" y="4849813"/>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0182" name="AutoShape 10"/>
          <p:cNvSpPr>
            <a:spLocks noChangeArrowheads="1"/>
          </p:cNvSpPr>
          <p:nvPr/>
        </p:nvSpPr>
        <p:spPr bwMode="auto">
          <a:xfrm flipH="1">
            <a:off x="4116388" y="3244850"/>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0183" name="Text Box 14"/>
          <p:cNvSpPr txBox="1">
            <a:spLocks noChangeArrowheads="1"/>
          </p:cNvSpPr>
          <p:nvPr/>
        </p:nvSpPr>
        <p:spPr bwMode="auto">
          <a:xfrm>
            <a:off x="927100" y="269875"/>
            <a:ext cx="7265988" cy="19177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 области трансформы</a:t>
            </a:r>
            <a:r>
              <a:rPr lang="ru-RU" altLang="ru-RU" sz="2000" b="1" dirty="0">
                <a:solidFill>
                  <a:srgbClr val="000000"/>
                </a:solidFill>
              </a:rPr>
              <a:t>, она представляется обычным сдвигом (здесь – левосторонним!) с направлением движений, совпадающим с видимым "смещением" зон поглощения (тоже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вне</a:t>
            </a:r>
            <a:r>
              <a:rPr lang="ru-RU" altLang="ru-RU" sz="2000" b="1" dirty="0">
                <a:solidFill>
                  <a:srgbClr val="000000"/>
                </a:solidFill>
              </a:rPr>
              <a:t> </a:t>
            </a:r>
            <a:r>
              <a:rPr lang="ru-RU" altLang="ru-RU" sz="2000" b="1" i="1" dirty="0">
                <a:solidFill>
                  <a:srgbClr val="000000"/>
                </a:solidFill>
              </a:rPr>
              <a:t>трансформы</a:t>
            </a:r>
            <a:r>
              <a:rPr lang="ru-RU" altLang="ru-RU" sz="2000" b="1" dirty="0">
                <a:solidFill>
                  <a:srgbClr val="000000"/>
                </a:solidFill>
              </a:rPr>
              <a:t>, их относительное смещение будет представляться обратным (правосторонним!)</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31"/>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3133725"/>
            <a:ext cx="9144000" cy="3724275"/>
          </a:xfrm>
          <a:prstGeom prst="rect">
            <a:avLst/>
          </a:prstGeom>
          <a:noFill/>
          <a:ln w="19050" algn="ctr">
            <a:solidFill>
              <a:srgbClr val="000000"/>
            </a:solidFill>
            <a:miter lim="800000"/>
            <a:headEnd/>
            <a:tailEnd/>
          </a:ln>
          <a:effectLst/>
        </p:spPr>
      </p:pic>
      <p:sp>
        <p:nvSpPr>
          <p:cNvPr id="51203" name="AutoShape 14"/>
          <p:cNvSpPr>
            <a:spLocks noChangeArrowheads="1"/>
          </p:cNvSpPr>
          <p:nvPr/>
        </p:nvSpPr>
        <p:spPr bwMode="auto">
          <a:xfrm>
            <a:off x="3575050" y="3832225"/>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51204" name="AutoShape 15"/>
          <p:cNvSpPr>
            <a:spLocks noChangeArrowheads="1"/>
          </p:cNvSpPr>
          <p:nvPr/>
        </p:nvSpPr>
        <p:spPr bwMode="auto">
          <a:xfrm flipH="1">
            <a:off x="3956050" y="4591050"/>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51205" name="AutoShape 25"/>
          <p:cNvSpPr>
            <a:spLocks noChangeArrowheads="1"/>
          </p:cNvSpPr>
          <p:nvPr/>
        </p:nvSpPr>
        <p:spPr bwMode="auto">
          <a:xfrm>
            <a:off x="3478213" y="4822825"/>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1206" name="AutoShape 26"/>
          <p:cNvSpPr>
            <a:spLocks noChangeArrowheads="1"/>
          </p:cNvSpPr>
          <p:nvPr/>
        </p:nvSpPr>
        <p:spPr bwMode="auto">
          <a:xfrm flipH="1">
            <a:off x="4402138" y="3192463"/>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1207" name="Text Box 33"/>
          <p:cNvSpPr txBox="1">
            <a:spLocks noChangeArrowheads="1"/>
          </p:cNvSpPr>
          <p:nvPr/>
        </p:nvSpPr>
        <p:spPr bwMode="auto">
          <a:xfrm>
            <a:off x="927100" y="269875"/>
            <a:ext cx="7265988" cy="19177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 области трансформы</a:t>
            </a:r>
            <a:r>
              <a:rPr lang="ru-RU" altLang="ru-RU" sz="2000" b="1" dirty="0">
                <a:solidFill>
                  <a:srgbClr val="000000"/>
                </a:solidFill>
              </a:rPr>
              <a:t>, она представляется обычным сдвигом (здесь – левосторонним!) с направлением движений, совпадающим с видимым "смещением" зон поглощения (тоже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вне</a:t>
            </a:r>
            <a:r>
              <a:rPr lang="ru-RU" altLang="ru-RU" sz="2000" b="1" dirty="0">
                <a:solidFill>
                  <a:srgbClr val="000000"/>
                </a:solidFill>
              </a:rPr>
              <a:t> </a:t>
            </a:r>
            <a:r>
              <a:rPr lang="ru-RU" altLang="ru-RU" sz="2000" b="1" i="1" dirty="0">
                <a:solidFill>
                  <a:srgbClr val="000000"/>
                </a:solidFill>
              </a:rPr>
              <a:t>трансформы</a:t>
            </a:r>
            <a:r>
              <a:rPr lang="ru-RU" altLang="ru-RU" sz="2000" b="1" dirty="0">
                <a:solidFill>
                  <a:srgbClr val="000000"/>
                </a:solidFill>
              </a:rPr>
              <a:t>, их относительное смещение будет представляться обратным (правосторонним!)</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 y="2505075"/>
            <a:ext cx="8997950" cy="4305300"/>
          </a:xfrm>
          <a:prstGeom prst="rect">
            <a:avLst/>
          </a:prstGeom>
          <a:noFill/>
          <a:ln w="19050" algn="ctr">
            <a:solidFill>
              <a:srgbClr val="000000"/>
            </a:solidFill>
            <a:miter lim="800000"/>
            <a:headEnd/>
            <a:tailEnd/>
          </a:ln>
          <a:effectLst/>
        </p:spPr>
      </p:pic>
      <p:sp>
        <p:nvSpPr>
          <p:cNvPr id="7171" name="AutoShape 7"/>
          <p:cNvSpPr>
            <a:spLocks noChangeArrowheads="1"/>
          </p:cNvSpPr>
          <p:nvPr/>
        </p:nvSpPr>
        <p:spPr bwMode="auto">
          <a:xfrm rot="9533981" flipH="1" flipV="1">
            <a:off x="5883275" y="3813175"/>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7172" name="AutoShape 8"/>
          <p:cNvSpPr>
            <a:spLocks noChangeArrowheads="1"/>
          </p:cNvSpPr>
          <p:nvPr/>
        </p:nvSpPr>
        <p:spPr bwMode="auto">
          <a:xfrm rot="9533981">
            <a:off x="2543175" y="4854575"/>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7173" name="Text Box 10"/>
          <p:cNvSpPr txBox="1">
            <a:spLocks noChangeArrowheads="1"/>
          </p:cNvSpPr>
          <p:nvPr/>
        </p:nvSpPr>
        <p:spPr bwMode="auto">
          <a:xfrm>
            <a:off x="0" y="175969"/>
            <a:ext cx="9144000" cy="2215991"/>
          </a:xfrm>
          <a:prstGeom prst="rect">
            <a:avLst/>
          </a:prstGeom>
          <a:noFill/>
          <a:ln w="19050" algn="ctr">
            <a:noFill/>
            <a:miter lim="800000"/>
            <a:headEnd/>
            <a:tailEnd/>
          </a:ln>
          <a:effectLst/>
        </p:spPr>
        <p:txBody>
          <a:bodyPr>
            <a:spAutoFit/>
          </a:bodyPr>
          <a:lstStyle/>
          <a:p>
            <a:pPr>
              <a:lnSpc>
                <a:spcPct val="80000"/>
              </a:lnSpc>
              <a:spcBef>
                <a:spcPct val="30000"/>
              </a:spcBef>
            </a:pPr>
            <a:r>
              <a:rPr lang="ru-RU" altLang="ru-RU" b="1" dirty="0">
                <a:solidFill>
                  <a:srgbClr val="000000"/>
                </a:solidFill>
                <a:latin typeface="Arial" charset="0"/>
              </a:rPr>
              <a:t>3.</a:t>
            </a:r>
            <a:r>
              <a:rPr lang="ru-RU" altLang="ru-RU" b="1" dirty="0">
                <a:solidFill>
                  <a:srgbClr val="000000"/>
                </a:solidFill>
              </a:rPr>
              <a:t> Амплитуда</a:t>
            </a:r>
            <a:r>
              <a:rPr lang="ru-RU" altLang="ru-RU" dirty="0">
                <a:solidFill>
                  <a:srgbClr val="000000"/>
                </a:solidFill>
              </a:rPr>
              <a:t> и </a:t>
            </a:r>
            <a:r>
              <a:rPr lang="ru-RU" altLang="ru-RU" b="1" dirty="0">
                <a:solidFill>
                  <a:srgbClr val="000000"/>
                </a:solidFill>
              </a:rPr>
              <a:t>скорость</a:t>
            </a:r>
            <a:r>
              <a:rPr lang="ru-RU" altLang="ru-RU" dirty="0">
                <a:solidFill>
                  <a:srgbClr val="000000"/>
                </a:solidFill>
              </a:rPr>
              <a:t> смещения </a:t>
            </a:r>
            <a:r>
              <a:rPr lang="ru-RU" altLang="ru-RU" dirty="0" smtClean="0">
                <a:solidFill>
                  <a:srgbClr val="000000"/>
                </a:solidFill>
              </a:rPr>
              <a:t>маркеров – </a:t>
            </a:r>
            <a:r>
              <a:rPr lang="ru-RU" altLang="ru-RU" b="1" dirty="0" smtClean="0">
                <a:solidFill>
                  <a:srgbClr val="C00000"/>
                </a:solidFill>
              </a:rPr>
              <a:t>величины </a:t>
            </a:r>
            <a:r>
              <a:rPr lang="ru-RU" altLang="ru-RU" sz="2400" b="1" dirty="0" smtClean="0">
                <a:solidFill>
                  <a:srgbClr val="C00000"/>
                </a:solidFill>
              </a:rPr>
              <a:t>переменные</a:t>
            </a:r>
            <a:r>
              <a:rPr lang="ru-RU" altLang="ru-RU" dirty="0" smtClean="0">
                <a:solidFill>
                  <a:srgbClr val="000000"/>
                </a:solidFill>
              </a:rPr>
              <a:t>,               они </a:t>
            </a:r>
            <a:r>
              <a:rPr lang="ru-RU" altLang="ru-RU" b="1" dirty="0" smtClean="0">
                <a:solidFill>
                  <a:srgbClr val="C00000"/>
                </a:solidFill>
              </a:rPr>
              <a:t>максимальны</a:t>
            </a:r>
            <a:r>
              <a:rPr lang="ru-RU" altLang="ru-RU" dirty="0" smtClean="0">
                <a:solidFill>
                  <a:srgbClr val="000000"/>
                </a:solidFill>
              </a:rPr>
              <a:t> </a:t>
            </a:r>
            <a:r>
              <a:rPr lang="ru-RU" altLang="ru-RU" dirty="0">
                <a:solidFill>
                  <a:srgbClr val="000000"/>
                </a:solidFill>
              </a:rPr>
              <a:t>в середине разрыва и </a:t>
            </a:r>
            <a:r>
              <a:rPr lang="ru-RU" altLang="ru-RU" b="1" dirty="0" smtClean="0">
                <a:solidFill>
                  <a:srgbClr val="C00000"/>
                </a:solidFill>
              </a:rPr>
              <a:t>уменьшаются</a:t>
            </a:r>
            <a:r>
              <a:rPr lang="ru-RU" altLang="ru-RU" dirty="0" smtClean="0">
                <a:solidFill>
                  <a:srgbClr val="000000"/>
                </a:solidFill>
              </a:rPr>
              <a:t> </a:t>
            </a:r>
            <a:r>
              <a:rPr lang="ru-RU" altLang="ru-RU" dirty="0">
                <a:solidFill>
                  <a:srgbClr val="000000"/>
                </a:solidFill>
              </a:rPr>
              <a:t>при приближении к </a:t>
            </a:r>
            <a:r>
              <a:rPr lang="ru-RU" altLang="ru-RU" dirty="0" smtClean="0">
                <a:solidFill>
                  <a:srgbClr val="000000"/>
                </a:solidFill>
              </a:rPr>
              <a:t>                его окончаниям. </a:t>
            </a:r>
            <a:endParaRPr lang="ru-RU" altLang="ru-RU" dirty="0">
              <a:solidFill>
                <a:srgbClr val="000000"/>
              </a:solidFill>
            </a:endParaRPr>
          </a:p>
          <a:p>
            <a:pPr>
              <a:lnSpc>
                <a:spcPct val="80000"/>
              </a:lnSpc>
              <a:spcBef>
                <a:spcPct val="30000"/>
              </a:spcBef>
            </a:pPr>
            <a:endParaRPr lang="ru-RU" altLang="ru-RU" dirty="0">
              <a:solidFill>
                <a:srgbClr val="000000"/>
              </a:solidFill>
            </a:endParaRPr>
          </a:p>
          <a:p>
            <a:pPr>
              <a:lnSpc>
                <a:spcPct val="80000"/>
              </a:lnSpc>
              <a:spcBef>
                <a:spcPct val="30000"/>
              </a:spcBef>
            </a:pPr>
            <a:r>
              <a:rPr lang="ru-RU" altLang="ru-RU" b="1" dirty="0">
                <a:solidFill>
                  <a:srgbClr val="000000"/>
                </a:solidFill>
                <a:latin typeface="Arial" charset="0"/>
              </a:rPr>
              <a:t>4. </a:t>
            </a:r>
            <a:r>
              <a:rPr lang="ru-RU" altLang="ru-RU" b="1" dirty="0">
                <a:solidFill>
                  <a:srgbClr val="000000"/>
                </a:solidFill>
              </a:rPr>
              <a:t>Направление движений </a:t>
            </a:r>
            <a:r>
              <a:rPr lang="ru-RU" altLang="ru-RU" dirty="0">
                <a:solidFill>
                  <a:srgbClr val="000000"/>
                </a:solidFill>
              </a:rPr>
              <a:t>по </a:t>
            </a:r>
            <a:r>
              <a:rPr lang="ru-RU" altLang="ru-RU" dirty="0" err="1">
                <a:solidFill>
                  <a:srgbClr val="000000"/>
                </a:solidFill>
              </a:rPr>
              <a:t>андерсоновскому</a:t>
            </a:r>
            <a:r>
              <a:rPr lang="ru-RU" altLang="ru-RU" dirty="0">
                <a:solidFill>
                  <a:srgbClr val="000000"/>
                </a:solidFill>
              </a:rPr>
              <a:t> сколу в устойчивых полях напряжений </a:t>
            </a:r>
            <a:r>
              <a:rPr lang="ru-RU" altLang="ru-RU" b="1" dirty="0">
                <a:solidFill>
                  <a:srgbClr val="C00000"/>
                </a:solidFill>
              </a:rPr>
              <a:t>постоянно</a:t>
            </a:r>
            <a:r>
              <a:rPr lang="ru-RU" altLang="ru-RU" dirty="0">
                <a:solidFill>
                  <a:srgbClr val="000000"/>
                </a:solidFill>
              </a:rPr>
              <a:t>, а </a:t>
            </a:r>
            <a:r>
              <a:rPr lang="ru-RU" altLang="ru-RU" b="1" dirty="0">
                <a:solidFill>
                  <a:srgbClr val="C00000"/>
                </a:solidFill>
              </a:rPr>
              <a:t>распределение напряжений</a:t>
            </a:r>
            <a:r>
              <a:rPr lang="ru-RU" altLang="ru-RU" dirty="0">
                <a:solidFill>
                  <a:srgbClr val="C00000"/>
                </a:solidFill>
              </a:rPr>
              <a:t> </a:t>
            </a:r>
            <a:r>
              <a:rPr lang="ru-RU" altLang="ru-RU" dirty="0">
                <a:solidFill>
                  <a:srgbClr val="000000"/>
                </a:solidFill>
              </a:rPr>
              <a:t>в крыльях сдвига </a:t>
            </a:r>
            <a:r>
              <a:rPr lang="ru-RU" altLang="ru-RU" b="1" dirty="0">
                <a:solidFill>
                  <a:srgbClr val="C00000"/>
                </a:solidFill>
              </a:rPr>
              <a:t>переменно</a:t>
            </a:r>
            <a:r>
              <a:rPr lang="ru-RU" altLang="ru-RU" dirty="0">
                <a:solidFill>
                  <a:srgbClr val="C00000"/>
                </a:solidFill>
              </a:rPr>
              <a:t> </a:t>
            </a:r>
            <a:r>
              <a:rPr lang="ru-RU" altLang="ru-RU" dirty="0">
                <a:solidFill>
                  <a:srgbClr val="000000"/>
                </a:solidFill>
              </a:rPr>
              <a:t>за счет сочетания участков </a:t>
            </a:r>
            <a:r>
              <a:rPr lang="ru-RU" altLang="ru-RU" b="1" dirty="0">
                <a:solidFill>
                  <a:srgbClr val="C00000"/>
                </a:solidFill>
              </a:rPr>
              <a:t>растяжения</a:t>
            </a:r>
            <a:r>
              <a:rPr lang="ru-RU" altLang="ru-RU" dirty="0">
                <a:solidFill>
                  <a:srgbClr val="000000"/>
                </a:solidFill>
              </a:rPr>
              <a:t> и </a:t>
            </a:r>
            <a:r>
              <a:rPr lang="ru-RU" altLang="ru-RU" b="1" dirty="0">
                <a:solidFill>
                  <a:srgbClr val="C00000"/>
                </a:solidFill>
              </a:rPr>
              <a:t>сжатия</a:t>
            </a:r>
            <a:r>
              <a:rPr lang="ru-RU" altLang="ru-RU" dirty="0">
                <a:solidFill>
                  <a:srgbClr val="000000"/>
                </a:solidFill>
              </a:rPr>
              <a:t>.</a:t>
            </a:r>
          </a:p>
        </p:txBody>
      </p:sp>
      <p:sp>
        <p:nvSpPr>
          <p:cNvPr id="7174" name="Freeform 21"/>
          <p:cNvSpPr>
            <a:spLocks/>
          </p:cNvSpPr>
          <p:nvPr/>
        </p:nvSpPr>
        <p:spPr bwMode="auto">
          <a:xfrm>
            <a:off x="1239838" y="4586288"/>
            <a:ext cx="2151062" cy="876300"/>
          </a:xfrm>
          <a:custGeom>
            <a:avLst/>
            <a:gdLst>
              <a:gd name="T0" fmla="*/ 0 w 1454"/>
              <a:gd name="T1" fmla="*/ 1292763788 h 594"/>
              <a:gd name="T2" fmla="*/ 2147483647 w 1454"/>
              <a:gd name="T3" fmla="*/ 0 h 594"/>
              <a:gd name="T4" fmla="*/ 0 60000 65536"/>
              <a:gd name="T5" fmla="*/ 0 60000 65536"/>
            </a:gdLst>
            <a:ahLst/>
            <a:cxnLst>
              <a:cxn ang="T4">
                <a:pos x="T0" y="T1"/>
              </a:cxn>
              <a:cxn ang="T5">
                <a:pos x="T2" y="T3"/>
              </a:cxn>
            </a:cxnLst>
            <a:rect l="0" t="0" r="r" b="b"/>
            <a:pathLst>
              <a:path w="1454" h="594">
                <a:moveTo>
                  <a:pt x="0" y="594"/>
                </a:moveTo>
                <a:lnTo>
                  <a:pt x="1454" y="0"/>
                </a:lnTo>
              </a:path>
            </a:pathLst>
          </a:custGeom>
          <a:noFill/>
          <a:ln w="19050" cap="flat" cmpd="sng">
            <a:solidFill>
              <a:srgbClr val="000000"/>
            </a:solidFill>
            <a:prstDash val="sysDot"/>
            <a:round/>
            <a:headEnd type="triangle" w="med" len="med"/>
            <a:tailEnd type="triangle" w="med" len="med"/>
          </a:ln>
          <a:effectLst/>
        </p:spPr>
        <p:txBody>
          <a:bodyPr/>
          <a:lstStyle/>
          <a:p>
            <a:endParaRPr lang="ru-RU"/>
          </a:p>
        </p:txBody>
      </p:sp>
      <p:sp>
        <p:nvSpPr>
          <p:cNvPr id="7175" name="Freeform 22"/>
          <p:cNvSpPr>
            <a:spLocks/>
          </p:cNvSpPr>
          <p:nvPr/>
        </p:nvSpPr>
        <p:spPr bwMode="auto">
          <a:xfrm>
            <a:off x="5678488" y="3455988"/>
            <a:ext cx="2130425" cy="879475"/>
          </a:xfrm>
          <a:custGeom>
            <a:avLst/>
            <a:gdLst>
              <a:gd name="T0" fmla="*/ 0 w 1454"/>
              <a:gd name="T1" fmla="*/ 1302148612 h 594"/>
              <a:gd name="T2" fmla="*/ 2147483647 w 1454"/>
              <a:gd name="T3" fmla="*/ 0 h 594"/>
              <a:gd name="T4" fmla="*/ 0 60000 65536"/>
              <a:gd name="T5" fmla="*/ 0 60000 65536"/>
            </a:gdLst>
            <a:ahLst/>
            <a:cxnLst>
              <a:cxn ang="T4">
                <a:pos x="T0" y="T1"/>
              </a:cxn>
              <a:cxn ang="T5">
                <a:pos x="T2" y="T3"/>
              </a:cxn>
            </a:cxnLst>
            <a:rect l="0" t="0" r="r" b="b"/>
            <a:pathLst>
              <a:path w="1454" h="594">
                <a:moveTo>
                  <a:pt x="0" y="594"/>
                </a:moveTo>
                <a:lnTo>
                  <a:pt x="1454" y="0"/>
                </a:lnTo>
              </a:path>
            </a:pathLst>
          </a:custGeom>
          <a:noFill/>
          <a:ln w="19050" cap="flat" cmpd="sng">
            <a:solidFill>
              <a:srgbClr val="000000"/>
            </a:solidFill>
            <a:prstDash val="sysDot"/>
            <a:round/>
            <a:headEnd type="triangle" w="med" len="med"/>
            <a:tailEnd type="triangle" w="med" len="med"/>
          </a:ln>
          <a:effectLst/>
        </p:spPr>
        <p:txBody>
          <a:bodyPr/>
          <a:lstStyle/>
          <a:p>
            <a:endParaRPr lang="ru-RU"/>
          </a:p>
        </p:txBody>
      </p:sp>
      <p:sp>
        <p:nvSpPr>
          <p:cNvPr id="7176" name="Freeform 23"/>
          <p:cNvSpPr>
            <a:spLocks/>
          </p:cNvSpPr>
          <p:nvPr/>
        </p:nvSpPr>
        <p:spPr bwMode="auto">
          <a:xfrm>
            <a:off x="1265238" y="4371975"/>
            <a:ext cx="4319587" cy="1730375"/>
          </a:xfrm>
          <a:custGeom>
            <a:avLst/>
            <a:gdLst>
              <a:gd name="T0" fmla="*/ 0 w 1454"/>
              <a:gd name="T1" fmla="*/ 2147483647 h 594"/>
              <a:gd name="T2" fmla="*/ 2147483647 w 1454"/>
              <a:gd name="T3" fmla="*/ 0 h 594"/>
              <a:gd name="T4" fmla="*/ 0 60000 65536"/>
              <a:gd name="T5" fmla="*/ 0 60000 65536"/>
            </a:gdLst>
            <a:ahLst/>
            <a:cxnLst>
              <a:cxn ang="T4">
                <a:pos x="T0" y="T1"/>
              </a:cxn>
              <a:cxn ang="T5">
                <a:pos x="T2" y="T3"/>
              </a:cxn>
            </a:cxnLst>
            <a:rect l="0" t="0" r="r" b="b"/>
            <a:pathLst>
              <a:path w="1454" h="594">
                <a:moveTo>
                  <a:pt x="0" y="594"/>
                </a:moveTo>
                <a:lnTo>
                  <a:pt x="1454" y="0"/>
                </a:lnTo>
              </a:path>
            </a:pathLst>
          </a:custGeom>
          <a:noFill/>
          <a:ln w="19050" cap="flat" cmpd="sng">
            <a:solidFill>
              <a:srgbClr val="000000"/>
            </a:solidFill>
            <a:prstDash val="sysDot"/>
            <a:round/>
            <a:headEnd type="oval" w="med" len="med"/>
            <a:tailEnd type="oval" w="med" len="med"/>
          </a:ln>
          <a:effectLst/>
        </p:spPr>
        <p:txBody>
          <a:bodyPr/>
          <a:lstStyle/>
          <a:p>
            <a:endParaRPr lang="ru-RU"/>
          </a:p>
        </p:txBody>
      </p:sp>
      <p:sp>
        <p:nvSpPr>
          <p:cNvPr id="7177" name="Freeform 25"/>
          <p:cNvSpPr>
            <a:spLocks/>
          </p:cNvSpPr>
          <p:nvPr/>
        </p:nvSpPr>
        <p:spPr bwMode="auto">
          <a:xfrm>
            <a:off x="3438525" y="4518025"/>
            <a:ext cx="93663" cy="42863"/>
          </a:xfrm>
          <a:custGeom>
            <a:avLst/>
            <a:gdLst>
              <a:gd name="T0" fmla="*/ 0 w 1454"/>
              <a:gd name="T1" fmla="*/ 3092991 h 594"/>
              <a:gd name="T2" fmla="*/ 6033533 w 1454"/>
              <a:gd name="T3" fmla="*/ 0 h 594"/>
              <a:gd name="T4" fmla="*/ 0 60000 65536"/>
              <a:gd name="T5" fmla="*/ 0 60000 65536"/>
            </a:gdLst>
            <a:ahLst/>
            <a:cxnLst>
              <a:cxn ang="T4">
                <a:pos x="T0" y="T1"/>
              </a:cxn>
              <a:cxn ang="T5">
                <a:pos x="T2" y="T3"/>
              </a:cxn>
            </a:cxnLst>
            <a:rect l="0" t="0" r="r" b="b"/>
            <a:pathLst>
              <a:path w="1454" h="594">
                <a:moveTo>
                  <a:pt x="0" y="594"/>
                </a:moveTo>
                <a:lnTo>
                  <a:pt x="1454" y="0"/>
                </a:lnTo>
              </a:path>
            </a:pathLst>
          </a:custGeom>
          <a:noFill/>
          <a:ln w="19050" cap="flat" cmpd="sng">
            <a:solidFill>
              <a:srgbClr val="000000"/>
            </a:solidFill>
            <a:prstDash val="sysDot"/>
            <a:round/>
            <a:headEnd type="oval" w="med" len="med"/>
            <a:tailEnd type="none" w="med" len="med"/>
          </a:ln>
          <a:effectLst/>
        </p:spPr>
        <p:txBody>
          <a:bodyPr/>
          <a:lstStyle/>
          <a:p>
            <a:endParaRPr lang="ru-RU"/>
          </a:p>
        </p:txBody>
      </p:sp>
      <p:sp>
        <p:nvSpPr>
          <p:cNvPr id="7178" name="Freeform 26"/>
          <p:cNvSpPr>
            <a:spLocks/>
          </p:cNvSpPr>
          <p:nvPr/>
        </p:nvSpPr>
        <p:spPr bwMode="auto">
          <a:xfrm>
            <a:off x="3830638" y="3762375"/>
            <a:ext cx="1557337" cy="619125"/>
          </a:xfrm>
          <a:custGeom>
            <a:avLst/>
            <a:gdLst>
              <a:gd name="T0" fmla="*/ 0 w 1454"/>
              <a:gd name="T1" fmla="*/ 645312737 h 594"/>
              <a:gd name="T2" fmla="*/ 1668018247 w 1454"/>
              <a:gd name="T3" fmla="*/ 0 h 594"/>
              <a:gd name="T4" fmla="*/ 0 60000 65536"/>
              <a:gd name="T5" fmla="*/ 0 60000 65536"/>
            </a:gdLst>
            <a:ahLst/>
            <a:cxnLst>
              <a:cxn ang="T4">
                <a:pos x="T0" y="T1"/>
              </a:cxn>
              <a:cxn ang="T5">
                <a:pos x="T2" y="T3"/>
              </a:cxn>
            </a:cxnLst>
            <a:rect l="0" t="0" r="r" b="b"/>
            <a:pathLst>
              <a:path w="1454" h="594">
                <a:moveTo>
                  <a:pt x="0" y="594"/>
                </a:moveTo>
                <a:lnTo>
                  <a:pt x="1454" y="0"/>
                </a:lnTo>
              </a:path>
            </a:pathLst>
          </a:custGeom>
          <a:noFill/>
          <a:ln w="19050" cap="flat" cmpd="sng">
            <a:solidFill>
              <a:srgbClr val="000000"/>
            </a:solidFill>
            <a:prstDash val="sysDot"/>
            <a:round/>
            <a:headEnd type="none" w="med" len="med"/>
            <a:tailEnd type="none" w="med" len="med"/>
          </a:ln>
          <a:effectLst/>
        </p:spPr>
        <p:txBody>
          <a:bodyPr/>
          <a:lstStyle/>
          <a:p>
            <a:endParaRPr lang="ru-RU"/>
          </a:p>
        </p:txBody>
      </p:sp>
      <p:sp>
        <p:nvSpPr>
          <p:cNvPr id="7179" name="Freeform 27"/>
          <p:cNvSpPr>
            <a:spLocks/>
          </p:cNvSpPr>
          <p:nvPr/>
        </p:nvSpPr>
        <p:spPr bwMode="auto">
          <a:xfrm>
            <a:off x="5659438" y="2797175"/>
            <a:ext cx="2122487" cy="841375"/>
          </a:xfrm>
          <a:custGeom>
            <a:avLst/>
            <a:gdLst>
              <a:gd name="T0" fmla="*/ 0 w 1454"/>
              <a:gd name="T1" fmla="*/ 1191770860 h 594"/>
              <a:gd name="T2" fmla="*/ 2147483647 w 1454"/>
              <a:gd name="T3" fmla="*/ 0 h 594"/>
              <a:gd name="T4" fmla="*/ 0 60000 65536"/>
              <a:gd name="T5" fmla="*/ 0 60000 65536"/>
            </a:gdLst>
            <a:ahLst/>
            <a:cxnLst>
              <a:cxn ang="T4">
                <a:pos x="T0" y="T1"/>
              </a:cxn>
              <a:cxn ang="T5">
                <a:pos x="T2" y="T3"/>
              </a:cxn>
            </a:cxnLst>
            <a:rect l="0" t="0" r="r" b="b"/>
            <a:pathLst>
              <a:path w="1454" h="594">
                <a:moveTo>
                  <a:pt x="0" y="594"/>
                </a:moveTo>
                <a:lnTo>
                  <a:pt x="1454" y="0"/>
                </a:lnTo>
              </a:path>
            </a:pathLst>
          </a:custGeom>
          <a:noFill/>
          <a:ln w="19050" cap="flat" cmpd="sng">
            <a:solidFill>
              <a:srgbClr val="000000"/>
            </a:solidFill>
            <a:prstDash val="sysDot"/>
            <a:round/>
            <a:headEnd type="none" w="med" len="med"/>
            <a:tailEnd type="oval" w="med" len="med"/>
          </a:ln>
          <a:effectLst/>
        </p:spPr>
        <p:txBody>
          <a:bodyPr/>
          <a:lstStyle/>
          <a:p>
            <a:endParaRPr lang="ru-RU"/>
          </a:p>
        </p:txBody>
      </p:sp>
      <p:sp>
        <p:nvSpPr>
          <p:cNvPr id="7180" name="Text Box 28"/>
          <p:cNvSpPr txBox="1">
            <a:spLocks noChangeArrowheads="1"/>
          </p:cNvSpPr>
          <p:nvPr/>
        </p:nvSpPr>
        <p:spPr bwMode="auto">
          <a:xfrm rot="-1333736">
            <a:off x="1555750" y="4814888"/>
            <a:ext cx="869950" cy="366712"/>
          </a:xfrm>
          <a:prstGeom prst="rect">
            <a:avLst/>
          </a:prstGeom>
          <a:noFill/>
          <a:ln w="19050" algn="ctr">
            <a:noFill/>
            <a:miter lim="800000"/>
            <a:headEnd/>
            <a:tailEnd/>
          </a:ln>
          <a:effectLst/>
        </p:spPr>
        <p:txBody>
          <a:bodyPr wrap="none">
            <a:spAutoFit/>
          </a:bodyPr>
          <a:lstStyle/>
          <a:p>
            <a:r>
              <a:rPr lang="ru-RU" altLang="ru-RU" sz="1800" b="1">
                <a:solidFill>
                  <a:srgbClr val="000000"/>
                </a:solidFill>
              </a:rPr>
              <a:t>Сжатие</a:t>
            </a:r>
          </a:p>
        </p:txBody>
      </p:sp>
      <p:sp>
        <p:nvSpPr>
          <p:cNvPr id="7181" name="Text Box 29"/>
          <p:cNvSpPr txBox="1">
            <a:spLocks noChangeArrowheads="1"/>
          </p:cNvSpPr>
          <p:nvPr/>
        </p:nvSpPr>
        <p:spPr bwMode="auto">
          <a:xfrm rot="-1333736">
            <a:off x="6340475" y="3838575"/>
            <a:ext cx="869950" cy="366713"/>
          </a:xfrm>
          <a:prstGeom prst="rect">
            <a:avLst/>
          </a:prstGeom>
          <a:noFill/>
          <a:ln w="19050" algn="ctr">
            <a:noFill/>
            <a:miter lim="800000"/>
            <a:headEnd/>
            <a:tailEnd/>
          </a:ln>
          <a:effectLst/>
        </p:spPr>
        <p:txBody>
          <a:bodyPr wrap="none">
            <a:spAutoFit/>
          </a:bodyPr>
          <a:lstStyle/>
          <a:p>
            <a:r>
              <a:rPr lang="ru-RU" altLang="ru-RU" sz="1800" b="1">
                <a:solidFill>
                  <a:srgbClr val="000000"/>
                </a:solidFill>
              </a:rPr>
              <a:t>Сжатие</a:t>
            </a:r>
          </a:p>
        </p:txBody>
      </p:sp>
      <p:sp>
        <p:nvSpPr>
          <p:cNvPr id="7182" name="Text Box 30"/>
          <p:cNvSpPr txBox="1">
            <a:spLocks noChangeArrowheads="1"/>
          </p:cNvSpPr>
          <p:nvPr/>
        </p:nvSpPr>
        <p:spPr bwMode="auto">
          <a:xfrm rot="-1333736">
            <a:off x="5873750" y="2955925"/>
            <a:ext cx="1292225" cy="366713"/>
          </a:xfrm>
          <a:prstGeom prst="rect">
            <a:avLst/>
          </a:prstGeom>
          <a:noFill/>
          <a:ln w="19050" algn="ctr">
            <a:noFill/>
            <a:miter lim="800000"/>
            <a:headEnd/>
            <a:tailEnd/>
          </a:ln>
          <a:effectLst/>
        </p:spPr>
        <p:txBody>
          <a:bodyPr wrap="none">
            <a:spAutoFit/>
          </a:bodyPr>
          <a:lstStyle/>
          <a:p>
            <a:r>
              <a:rPr lang="ru-RU" altLang="ru-RU" sz="1800" b="1">
                <a:solidFill>
                  <a:srgbClr val="000000"/>
                </a:solidFill>
              </a:rPr>
              <a:t>Растяжение</a:t>
            </a:r>
          </a:p>
        </p:txBody>
      </p:sp>
      <p:sp>
        <p:nvSpPr>
          <p:cNvPr id="7183" name="Text Box 31"/>
          <p:cNvSpPr txBox="1">
            <a:spLocks noChangeArrowheads="1"/>
          </p:cNvSpPr>
          <p:nvPr/>
        </p:nvSpPr>
        <p:spPr bwMode="auto">
          <a:xfrm rot="-1333736">
            <a:off x="2400300" y="5334000"/>
            <a:ext cx="1292225" cy="366713"/>
          </a:xfrm>
          <a:prstGeom prst="rect">
            <a:avLst/>
          </a:prstGeom>
          <a:noFill/>
          <a:ln w="19050" algn="ctr">
            <a:noFill/>
            <a:miter lim="800000"/>
            <a:headEnd/>
            <a:tailEnd/>
          </a:ln>
          <a:effectLst/>
        </p:spPr>
        <p:txBody>
          <a:bodyPr wrap="none">
            <a:spAutoFit/>
          </a:bodyPr>
          <a:lstStyle/>
          <a:p>
            <a:r>
              <a:rPr lang="ru-RU" altLang="ru-RU" sz="1800" b="1">
                <a:solidFill>
                  <a:srgbClr val="000000"/>
                </a:solidFill>
              </a:rPr>
              <a:t>Растяжение</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3"/>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3152775"/>
            <a:ext cx="9144000" cy="3705225"/>
          </a:xfrm>
          <a:prstGeom prst="rect">
            <a:avLst/>
          </a:prstGeom>
          <a:noFill/>
          <a:ln w="19050" algn="ctr">
            <a:solidFill>
              <a:srgbClr val="000000"/>
            </a:solidFill>
            <a:miter lim="800000"/>
            <a:headEnd/>
            <a:tailEnd/>
          </a:ln>
          <a:effectLst/>
        </p:spPr>
      </p:pic>
      <p:sp>
        <p:nvSpPr>
          <p:cNvPr id="52227" name="AutoShape 14"/>
          <p:cNvSpPr>
            <a:spLocks noChangeArrowheads="1"/>
          </p:cNvSpPr>
          <p:nvPr/>
        </p:nvSpPr>
        <p:spPr bwMode="auto">
          <a:xfrm>
            <a:off x="3440113" y="3925888"/>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52228" name="AutoShape 15"/>
          <p:cNvSpPr>
            <a:spLocks noChangeArrowheads="1"/>
          </p:cNvSpPr>
          <p:nvPr/>
        </p:nvSpPr>
        <p:spPr bwMode="auto">
          <a:xfrm flipH="1">
            <a:off x="4114800" y="4551363"/>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52229" name="AutoShape 17"/>
          <p:cNvSpPr>
            <a:spLocks noChangeArrowheads="1"/>
          </p:cNvSpPr>
          <p:nvPr/>
        </p:nvSpPr>
        <p:spPr bwMode="auto">
          <a:xfrm>
            <a:off x="3206750" y="4835525"/>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2230" name="AutoShape 18"/>
          <p:cNvSpPr>
            <a:spLocks noChangeArrowheads="1"/>
          </p:cNvSpPr>
          <p:nvPr/>
        </p:nvSpPr>
        <p:spPr bwMode="auto">
          <a:xfrm flipH="1">
            <a:off x="4714875" y="3192463"/>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2231" name="Text Box 25"/>
          <p:cNvSpPr txBox="1">
            <a:spLocks noChangeArrowheads="1"/>
          </p:cNvSpPr>
          <p:nvPr/>
        </p:nvSpPr>
        <p:spPr bwMode="auto">
          <a:xfrm>
            <a:off x="927100" y="269875"/>
            <a:ext cx="7265988" cy="19177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 области трансформы</a:t>
            </a:r>
            <a:r>
              <a:rPr lang="ru-RU" altLang="ru-RU" sz="2000" b="1" dirty="0">
                <a:solidFill>
                  <a:srgbClr val="000000"/>
                </a:solidFill>
              </a:rPr>
              <a:t>, она представляется обычным сдвигом (здесь – левосторонним!) с направлением движений, совпадающим с видимым "смещением" зон поглощения (тоже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вне</a:t>
            </a:r>
            <a:r>
              <a:rPr lang="ru-RU" altLang="ru-RU" sz="2000" b="1" dirty="0">
                <a:solidFill>
                  <a:srgbClr val="000000"/>
                </a:solidFill>
              </a:rPr>
              <a:t> </a:t>
            </a:r>
            <a:r>
              <a:rPr lang="ru-RU" altLang="ru-RU" sz="2000" b="1" i="1" dirty="0">
                <a:solidFill>
                  <a:srgbClr val="000000"/>
                </a:solidFill>
              </a:rPr>
              <a:t>трансформы</a:t>
            </a:r>
            <a:r>
              <a:rPr lang="ru-RU" altLang="ru-RU" sz="2000" b="1" dirty="0">
                <a:solidFill>
                  <a:srgbClr val="000000"/>
                </a:solidFill>
              </a:rPr>
              <a:t>, их относительное смещение будет представляться обратным (правосторонним!)</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30"/>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3143250"/>
            <a:ext cx="9144000" cy="3714750"/>
          </a:xfrm>
          <a:prstGeom prst="rect">
            <a:avLst/>
          </a:prstGeom>
          <a:noFill/>
          <a:ln w="19050" algn="ctr">
            <a:solidFill>
              <a:srgbClr val="000000"/>
            </a:solidFill>
            <a:miter lim="800000"/>
            <a:headEnd/>
            <a:tailEnd/>
          </a:ln>
          <a:effectLst/>
        </p:spPr>
      </p:pic>
      <p:sp>
        <p:nvSpPr>
          <p:cNvPr id="53251" name="AutoShape 19"/>
          <p:cNvSpPr>
            <a:spLocks noChangeArrowheads="1"/>
          </p:cNvSpPr>
          <p:nvPr/>
        </p:nvSpPr>
        <p:spPr bwMode="auto">
          <a:xfrm flipH="1">
            <a:off x="4987925" y="3205163"/>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3252" name="AutoShape 22"/>
          <p:cNvSpPr>
            <a:spLocks noChangeArrowheads="1"/>
          </p:cNvSpPr>
          <p:nvPr/>
        </p:nvSpPr>
        <p:spPr bwMode="auto">
          <a:xfrm>
            <a:off x="2906713" y="4835525"/>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3253" name="Text Box 25"/>
          <p:cNvSpPr txBox="1">
            <a:spLocks noChangeArrowheads="1"/>
          </p:cNvSpPr>
          <p:nvPr/>
        </p:nvSpPr>
        <p:spPr bwMode="auto">
          <a:xfrm>
            <a:off x="873125" y="0"/>
            <a:ext cx="7375525" cy="2215991"/>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На определенном этапе длина трансформы станет нулевой! </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4</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находившихся </a:t>
            </a:r>
            <a:r>
              <a:rPr lang="ru-RU" altLang="ru-RU" sz="2000" b="1" i="1" dirty="0">
                <a:solidFill>
                  <a:srgbClr val="000000"/>
                </a:solidFill>
              </a:rPr>
              <a:t>вне </a:t>
            </a:r>
            <a:r>
              <a:rPr lang="ru-RU" altLang="ru-RU" sz="2000" b="1" i="1" dirty="0" smtClean="0">
                <a:solidFill>
                  <a:srgbClr val="000000"/>
                </a:solidFill>
              </a:rPr>
              <a:t>трансформы</a:t>
            </a:r>
            <a:r>
              <a:rPr lang="ru-RU" altLang="ru-RU" sz="2000" b="1" dirty="0" smtClean="0">
                <a:solidFill>
                  <a:srgbClr val="000000"/>
                </a:solidFill>
              </a:rPr>
              <a:t>, </a:t>
            </a:r>
            <a:r>
              <a:rPr lang="ru-RU" altLang="ru-RU" sz="2000" b="1" dirty="0">
                <a:solidFill>
                  <a:srgbClr val="000000"/>
                </a:solidFill>
              </a:rPr>
              <a:t>их относительное смещение останется таким же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5</a:t>
            </a:r>
            <a:r>
              <a:rPr lang="en-US" altLang="ru-RU" sz="2000" dirty="0">
                <a:solidFill>
                  <a:srgbClr val="C00000"/>
                </a:solidFill>
                <a:latin typeface="Arial Black" pitchFamily="34" charset="0"/>
              </a:rPr>
              <a:t>!</a:t>
            </a:r>
            <a:r>
              <a:rPr lang="en-US"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a:t>
            </a:r>
            <a:r>
              <a:rPr lang="ru-RU" altLang="ru-RU" sz="2000" b="1" dirty="0">
                <a:solidFill>
                  <a:srgbClr val="000000"/>
                </a:solidFill>
              </a:rPr>
              <a:t> системы на </a:t>
            </a:r>
            <a:r>
              <a:rPr lang="ru-RU" altLang="ru-RU" sz="2000" b="1" dirty="0" err="1">
                <a:solidFill>
                  <a:srgbClr val="000000"/>
                </a:solidFill>
              </a:rPr>
              <a:t>субдуцирующих</a:t>
            </a:r>
            <a:r>
              <a:rPr lang="ru-RU" altLang="ru-RU" sz="2000" b="1" dirty="0">
                <a:solidFill>
                  <a:srgbClr val="000000"/>
                </a:solidFill>
              </a:rPr>
              <a:t> блоках, их относительное смещение будет обратным (левосторонним!), совпадающим с движением наблюдателей, живших </a:t>
            </a:r>
            <a:r>
              <a:rPr lang="ru-RU" altLang="ru-RU" sz="2000" b="1" dirty="0" smtClean="0">
                <a:solidFill>
                  <a:srgbClr val="000000"/>
                </a:solidFill>
              </a:rPr>
              <a:t>когда-то в </a:t>
            </a:r>
            <a:r>
              <a:rPr lang="ru-RU" altLang="ru-RU" sz="2000" b="1" dirty="0">
                <a:solidFill>
                  <a:srgbClr val="000000"/>
                </a:solidFill>
              </a:rPr>
              <a:t>зоне </a:t>
            </a:r>
            <a:r>
              <a:rPr lang="ru-RU" altLang="ru-RU" sz="2000" b="1" dirty="0" err="1">
                <a:solidFill>
                  <a:srgbClr val="000000"/>
                </a:solidFill>
              </a:rPr>
              <a:t>схлопнувшейся</a:t>
            </a:r>
            <a:r>
              <a:rPr lang="ru-RU" altLang="ru-RU" sz="2000" b="1" dirty="0">
                <a:solidFill>
                  <a:srgbClr val="000000"/>
                </a:solidFill>
              </a:rPr>
              <a:t> трансформы</a:t>
            </a:r>
          </a:p>
        </p:txBody>
      </p:sp>
      <p:sp>
        <p:nvSpPr>
          <p:cNvPr id="53254" name="AutoShape 28"/>
          <p:cNvSpPr>
            <a:spLocks noChangeArrowheads="1"/>
          </p:cNvSpPr>
          <p:nvPr/>
        </p:nvSpPr>
        <p:spPr bwMode="auto">
          <a:xfrm>
            <a:off x="6715125" y="3235325"/>
            <a:ext cx="676275" cy="187325"/>
          </a:xfrm>
          <a:prstGeom prst="leftArrow">
            <a:avLst>
              <a:gd name="adj1" fmla="val 50000"/>
              <a:gd name="adj2" fmla="val 90254"/>
            </a:avLst>
          </a:prstGeom>
          <a:solidFill>
            <a:srgbClr val="00FF00"/>
          </a:solidFill>
          <a:ln w="12700" algn="ctr">
            <a:solidFill>
              <a:srgbClr val="000000"/>
            </a:solidFill>
            <a:miter lim="800000"/>
            <a:headEnd/>
            <a:tailEnd/>
          </a:ln>
          <a:effectLst/>
        </p:spPr>
        <p:txBody>
          <a:bodyPr wrap="none" anchor="ctr"/>
          <a:lstStyle/>
          <a:p>
            <a:endParaRPr lang="ru-RU" altLang="ru-RU"/>
          </a:p>
        </p:txBody>
      </p:sp>
      <p:sp>
        <p:nvSpPr>
          <p:cNvPr id="53255" name="AutoShape 29"/>
          <p:cNvSpPr>
            <a:spLocks noChangeArrowheads="1"/>
          </p:cNvSpPr>
          <p:nvPr/>
        </p:nvSpPr>
        <p:spPr bwMode="auto">
          <a:xfrm flipH="1">
            <a:off x="1709738" y="4843463"/>
            <a:ext cx="676275" cy="187325"/>
          </a:xfrm>
          <a:prstGeom prst="leftArrow">
            <a:avLst>
              <a:gd name="adj1" fmla="val 50000"/>
              <a:gd name="adj2" fmla="val 90254"/>
            </a:avLst>
          </a:prstGeom>
          <a:solidFill>
            <a:srgbClr val="00FF00"/>
          </a:solidFill>
          <a:ln w="12700" algn="ctr">
            <a:solidFill>
              <a:srgbClr val="000000"/>
            </a:solidFill>
            <a:miter lim="800000"/>
            <a:headEnd/>
            <a:tailEnd/>
          </a:ln>
          <a:effectLst/>
        </p:spPr>
        <p:txBody>
          <a:bodyPr wrap="none" anchor="ctr"/>
          <a:lstStyle/>
          <a:p>
            <a:endParaRPr lang="ru-RU" alt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17"/>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3159125"/>
            <a:ext cx="9144000" cy="3698875"/>
          </a:xfrm>
          <a:prstGeom prst="rect">
            <a:avLst/>
          </a:prstGeom>
          <a:noFill/>
          <a:ln w="19050" algn="ctr">
            <a:solidFill>
              <a:srgbClr val="000000"/>
            </a:solidFill>
            <a:miter lim="800000"/>
            <a:headEnd/>
            <a:tailEnd/>
          </a:ln>
          <a:effectLst/>
        </p:spPr>
      </p:pic>
      <p:sp>
        <p:nvSpPr>
          <p:cNvPr id="54275" name="Text Box 10"/>
          <p:cNvSpPr txBox="1">
            <a:spLocks noChangeArrowheads="1"/>
          </p:cNvSpPr>
          <p:nvPr/>
        </p:nvSpPr>
        <p:spPr bwMode="auto">
          <a:xfrm>
            <a:off x="923925" y="0"/>
            <a:ext cx="7332663" cy="24828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6</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Далее трансформа превратится в </a:t>
            </a:r>
            <a:r>
              <a:rPr lang="ru-RU" altLang="ru-RU" sz="2000" b="1" dirty="0" err="1" smtClean="0">
                <a:solidFill>
                  <a:srgbClr val="C00000"/>
                </a:solidFill>
              </a:rPr>
              <a:t>синвергентную</a:t>
            </a:r>
            <a:r>
              <a:rPr lang="ru-RU" altLang="ru-RU" sz="2000" b="1" dirty="0" smtClean="0">
                <a:solidFill>
                  <a:srgbClr val="C00000"/>
                </a:solidFill>
              </a:rPr>
              <a:t> </a:t>
            </a:r>
            <a:r>
              <a:rPr lang="ru-RU" altLang="ru-RU" sz="2000" b="1" dirty="0" smtClean="0">
                <a:solidFill>
                  <a:srgbClr val="000000"/>
                </a:solidFill>
              </a:rPr>
              <a:t>и </a:t>
            </a:r>
            <a:r>
              <a:rPr lang="ru-RU" altLang="ru-RU" sz="2000" b="1" dirty="0">
                <a:solidFill>
                  <a:srgbClr val="000000"/>
                </a:solidFill>
              </a:rPr>
              <a:t>будет развиваться по сценарию </a:t>
            </a:r>
            <a:r>
              <a:rPr lang="ru-RU" altLang="ru-RU" sz="2000" b="1" dirty="0" err="1" smtClean="0">
                <a:solidFill>
                  <a:srgbClr val="C00000"/>
                </a:solidFill>
              </a:rPr>
              <a:t>синвергентной</a:t>
            </a:r>
            <a:r>
              <a:rPr lang="ru-RU" altLang="ru-RU" sz="2000" b="1" dirty="0">
                <a:solidFill>
                  <a:srgbClr val="000000"/>
                </a:solidFill>
              </a:rPr>
              <a:t>!</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7</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Наблюдатели, </a:t>
            </a:r>
            <a:r>
              <a:rPr lang="ru-RU" altLang="ru-RU" sz="2000" b="1" dirty="0" smtClean="0">
                <a:solidFill>
                  <a:srgbClr val="000000"/>
                </a:solidFill>
              </a:rPr>
              <a:t>находившиеся ранее </a:t>
            </a:r>
            <a:r>
              <a:rPr lang="ru-RU" altLang="ru-RU" sz="2000" b="1" i="1" dirty="0">
                <a:solidFill>
                  <a:srgbClr val="000000"/>
                </a:solidFill>
              </a:rPr>
              <a:t>вне трансформы</a:t>
            </a:r>
            <a:r>
              <a:rPr lang="ru-RU" altLang="ru-RU" sz="2000" b="1" dirty="0">
                <a:solidFill>
                  <a:srgbClr val="000000"/>
                </a:solidFill>
              </a:rPr>
              <a:t>, окажутся в области трансформы; их относительное смещение останется тем же (правосторонним!), совпадающим с новым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8</a:t>
            </a:r>
            <a:r>
              <a:rPr lang="en-US" altLang="ru-RU" sz="2000" dirty="0">
                <a:solidFill>
                  <a:srgbClr val="C00000"/>
                </a:solidFill>
                <a:latin typeface="Arial Black" pitchFamily="34" charset="0"/>
              </a:rPr>
              <a:t>!</a:t>
            </a:r>
            <a:r>
              <a:rPr lang="en-US"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на </a:t>
            </a:r>
            <a:r>
              <a:rPr lang="ru-RU" altLang="ru-RU" sz="2000" b="1" dirty="0" err="1">
                <a:solidFill>
                  <a:srgbClr val="000000"/>
                </a:solidFill>
              </a:rPr>
              <a:t>субдуцирующих</a:t>
            </a:r>
            <a:r>
              <a:rPr lang="ru-RU" altLang="ru-RU" sz="2000" b="1" dirty="0">
                <a:solidFill>
                  <a:srgbClr val="000000"/>
                </a:solidFill>
              </a:rPr>
              <a:t> блоках, их относительное смещение будет обратным (левосторонним!)</a:t>
            </a:r>
          </a:p>
        </p:txBody>
      </p:sp>
      <p:sp>
        <p:nvSpPr>
          <p:cNvPr id="54276" name="AutoShape 12"/>
          <p:cNvSpPr>
            <a:spLocks noChangeArrowheads="1"/>
          </p:cNvSpPr>
          <p:nvPr/>
        </p:nvSpPr>
        <p:spPr bwMode="auto">
          <a:xfrm flipH="1">
            <a:off x="5256213" y="3192463"/>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4277" name="AutoShape 13"/>
          <p:cNvSpPr>
            <a:spLocks noChangeArrowheads="1"/>
          </p:cNvSpPr>
          <p:nvPr/>
        </p:nvSpPr>
        <p:spPr bwMode="auto">
          <a:xfrm>
            <a:off x="2649538" y="4835525"/>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4278" name="AutoShape 14"/>
          <p:cNvSpPr>
            <a:spLocks noChangeArrowheads="1"/>
          </p:cNvSpPr>
          <p:nvPr/>
        </p:nvSpPr>
        <p:spPr bwMode="auto">
          <a:xfrm>
            <a:off x="6484938" y="3235325"/>
            <a:ext cx="676275" cy="187325"/>
          </a:xfrm>
          <a:prstGeom prst="leftArrow">
            <a:avLst>
              <a:gd name="adj1" fmla="val 50000"/>
              <a:gd name="adj2" fmla="val 90254"/>
            </a:avLst>
          </a:prstGeom>
          <a:solidFill>
            <a:srgbClr val="00FF00"/>
          </a:solidFill>
          <a:ln w="12700" algn="ctr">
            <a:solidFill>
              <a:srgbClr val="000000"/>
            </a:solidFill>
            <a:miter lim="800000"/>
            <a:headEnd/>
            <a:tailEnd/>
          </a:ln>
          <a:effectLst/>
        </p:spPr>
        <p:txBody>
          <a:bodyPr wrap="none" anchor="ctr"/>
          <a:lstStyle/>
          <a:p>
            <a:endParaRPr lang="ru-RU" altLang="ru-RU"/>
          </a:p>
        </p:txBody>
      </p:sp>
      <p:sp>
        <p:nvSpPr>
          <p:cNvPr id="54279" name="AutoShape 15"/>
          <p:cNvSpPr>
            <a:spLocks noChangeArrowheads="1"/>
          </p:cNvSpPr>
          <p:nvPr/>
        </p:nvSpPr>
        <p:spPr bwMode="auto">
          <a:xfrm flipH="1">
            <a:off x="1965325" y="4881563"/>
            <a:ext cx="676275" cy="187325"/>
          </a:xfrm>
          <a:prstGeom prst="leftArrow">
            <a:avLst>
              <a:gd name="adj1" fmla="val 50000"/>
              <a:gd name="adj2" fmla="val 90254"/>
            </a:avLst>
          </a:prstGeom>
          <a:solidFill>
            <a:srgbClr val="00FF00"/>
          </a:solidFill>
          <a:ln w="12700" algn="ctr">
            <a:solidFill>
              <a:srgbClr val="000000"/>
            </a:solidFill>
            <a:miter lim="800000"/>
            <a:headEnd/>
            <a:tailEnd/>
          </a:ln>
          <a:effectLst/>
        </p:spPr>
        <p:txBody>
          <a:bodyPr wrap="none" anchor="ctr"/>
          <a:lstStyle/>
          <a:p>
            <a:endParaRPr lang="ru-RU" alt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13"/>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0" y="3155950"/>
            <a:ext cx="9144000" cy="3702050"/>
          </a:xfrm>
          <a:prstGeom prst="rect">
            <a:avLst/>
          </a:prstGeom>
          <a:noFill/>
          <a:ln w="19050" algn="ctr">
            <a:solidFill>
              <a:srgbClr val="000000"/>
            </a:solidFill>
            <a:miter lim="800000"/>
            <a:headEnd/>
            <a:tailEnd/>
          </a:ln>
          <a:effectLst/>
        </p:spPr>
      </p:pic>
      <p:sp>
        <p:nvSpPr>
          <p:cNvPr id="55299" name="AutoShape 14"/>
          <p:cNvSpPr>
            <a:spLocks noChangeArrowheads="1"/>
          </p:cNvSpPr>
          <p:nvPr/>
        </p:nvSpPr>
        <p:spPr bwMode="auto">
          <a:xfrm flipH="1">
            <a:off x="5522913" y="3192463"/>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5300" name="AutoShape 15"/>
          <p:cNvSpPr>
            <a:spLocks noChangeArrowheads="1"/>
          </p:cNvSpPr>
          <p:nvPr/>
        </p:nvSpPr>
        <p:spPr bwMode="auto">
          <a:xfrm>
            <a:off x="2344738" y="4810125"/>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5301" name="AutoShape 16"/>
          <p:cNvSpPr>
            <a:spLocks noChangeArrowheads="1"/>
          </p:cNvSpPr>
          <p:nvPr/>
        </p:nvSpPr>
        <p:spPr bwMode="auto">
          <a:xfrm>
            <a:off x="6180138" y="3248025"/>
            <a:ext cx="676275" cy="187325"/>
          </a:xfrm>
          <a:prstGeom prst="leftArrow">
            <a:avLst>
              <a:gd name="adj1" fmla="val 50000"/>
              <a:gd name="adj2" fmla="val 90254"/>
            </a:avLst>
          </a:prstGeom>
          <a:solidFill>
            <a:srgbClr val="00FF00"/>
          </a:solidFill>
          <a:ln w="12700" algn="ctr">
            <a:solidFill>
              <a:srgbClr val="000000"/>
            </a:solidFill>
            <a:miter lim="800000"/>
            <a:headEnd/>
            <a:tailEnd/>
          </a:ln>
          <a:effectLst/>
        </p:spPr>
        <p:txBody>
          <a:bodyPr wrap="none" anchor="ctr"/>
          <a:lstStyle/>
          <a:p>
            <a:endParaRPr lang="ru-RU" altLang="ru-RU"/>
          </a:p>
        </p:txBody>
      </p:sp>
      <p:sp>
        <p:nvSpPr>
          <p:cNvPr id="55302" name="AutoShape 17"/>
          <p:cNvSpPr>
            <a:spLocks noChangeArrowheads="1"/>
          </p:cNvSpPr>
          <p:nvPr/>
        </p:nvSpPr>
        <p:spPr bwMode="auto">
          <a:xfrm flipH="1">
            <a:off x="2257425" y="4894263"/>
            <a:ext cx="676275" cy="187325"/>
          </a:xfrm>
          <a:prstGeom prst="leftArrow">
            <a:avLst>
              <a:gd name="adj1" fmla="val 50000"/>
              <a:gd name="adj2" fmla="val 90254"/>
            </a:avLst>
          </a:prstGeom>
          <a:solidFill>
            <a:srgbClr val="00FF00"/>
          </a:solidFill>
          <a:ln w="12700" algn="ctr">
            <a:solidFill>
              <a:srgbClr val="000000"/>
            </a:solidFill>
            <a:miter lim="800000"/>
            <a:headEnd/>
            <a:tailEnd/>
          </a:ln>
          <a:effectLst/>
        </p:spPr>
        <p:txBody>
          <a:bodyPr wrap="none" anchor="ctr"/>
          <a:lstStyle/>
          <a:p>
            <a:endParaRPr lang="ru-RU" altLang="ru-RU"/>
          </a:p>
        </p:txBody>
      </p:sp>
      <p:sp>
        <p:nvSpPr>
          <p:cNvPr id="8" name="Text Box 10"/>
          <p:cNvSpPr txBox="1">
            <a:spLocks noChangeArrowheads="1"/>
          </p:cNvSpPr>
          <p:nvPr/>
        </p:nvSpPr>
        <p:spPr bwMode="auto">
          <a:xfrm>
            <a:off x="923925" y="0"/>
            <a:ext cx="7332663" cy="24828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6</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Далее трансформа превратится в </a:t>
            </a:r>
            <a:r>
              <a:rPr lang="ru-RU" altLang="ru-RU" sz="2000" b="1" dirty="0" err="1" smtClean="0">
                <a:solidFill>
                  <a:srgbClr val="C00000"/>
                </a:solidFill>
              </a:rPr>
              <a:t>синвергентную</a:t>
            </a:r>
            <a:r>
              <a:rPr lang="ru-RU" altLang="ru-RU" sz="2000" b="1" dirty="0" smtClean="0">
                <a:solidFill>
                  <a:srgbClr val="C00000"/>
                </a:solidFill>
              </a:rPr>
              <a:t> </a:t>
            </a:r>
            <a:r>
              <a:rPr lang="ru-RU" altLang="ru-RU" sz="2000" b="1" dirty="0" smtClean="0">
                <a:solidFill>
                  <a:srgbClr val="000000"/>
                </a:solidFill>
              </a:rPr>
              <a:t>и </a:t>
            </a:r>
            <a:r>
              <a:rPr lang="ru-RU" altLang="ru-RU" sz="2000" b="1" dirty="0">
                <a:solidFill>
                  <a:srgbClr val="000000"/>
                </a:solidFill>
              </a:rPr>
              <a:t>будет развиваться по сценарию </a:t>
            </a:r>
            <a:r>
              <a:rPr lang="ru-RU" altLang="ru-RU" sz="2000" b="1" dirty="0" err="1" smtClean="0">
                <a:solidFill>
                  <a:srgbClr val="C00000"/>
                </a:solidFill>
              </a:rPr>
              <a:t>синвергентной</a:t>
            </a:r>
            <a:r>
              <a:rPr lang="ru-RU" altLang="ru-RU" sz="2000" b="1" dirty="0">
                <a:solidFill>
                  <a:srgbClr val="000000"/>
                </a:solidFill>
              </a:rPr>
              <a:t>!</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7</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Наблюдатели, </a:t>
            </a:r>
            <a:r>
              <a:rPr lang="ru-RU" altLang="ru-RU" sz="2000" b="1" dirty="0" smtClean="0">
                <a:solidFill>
                  <a:srgbClr val="000000"/>
                </a:solidFill>
              </a:rPr>
              <a:t>находившиеся ранее </a:t>
            </a:r>
            <a:r>
              <a:rPr lang="ru-RU" altLang="ru-RU" sz="2000" b="1" i="1" dirty="0">
                <a:solidFill>
                  <a:srgbClr val="000000"/>
                </a:solidFill>
              </a:rPr>
              <a:t>вне трансформы</a:t>
            </a:r>
            <a:r>
              <a:rPr lang="ru-RU" altLang="ru-RU" sz="2000" b="1" dirty="0">
                <a:solidFill>
                  <a:srgbClr val="000000"/>
                </a:solidFill>
              </a:rPr>
              <a:t>, окажутся в области трансформы; их относительное смещение останется тем же (правосторонним!), совпадающим с новым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8</a:t>
            </a:r>
            <a:r>
              <a:rPr lang="en-US" altLang="ru-RU" sz="2000" dirty="0">
                <a:solidFill>
                  <a:srgbClr val="C00000"/>
                </a:solidFill>
                <a:latin typeface="Arial Black" pitchFamily="34" charset="0"/>
              </a:rPr>
              <a:t>!</a:t>
            </a:r>
            <a:r>
              <a:rPr lang="en-US"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на </a:t>
            </a:r>
            <a:r>
              <a:rPr lang="ru-RU" altLang="ru-RU" sz="2000" b="1" dirty="0" err="1">
                <a:solidFill>
                  <a:srgbClr val="000000"/>
                </a:solidFill>
              </a:rPr>
              <a:t>субдуцирующих</a:t>
            </a:r>
            <a:r>
              <a:rPr lang="ru-RU" altLang="ru-RU" sz="2000" b="1" dirty="0">
                <a:solidFill>
                  <a:srgbClr val="000000"/>
                </a:solidFill>
              </a:rPr>
              <a:t> блоках, их относительное смещение будет обратным (левосторонним!)</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8"/>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39688" y="3195638"/>
            <a:ext cx="9024937" cy="3608387"/>
          </a:xfrm>
          <a:prstGeom prst="rect">
            <a:avLst/>
          </a:prstGeom>
          <a:noFill/>
          <a:ln w="19050" algn="ctr">
            <a:solidFill>
              <a:srgbClr val="000000"/>
            </a:solidFill>
            <a:miter lim="800000"/>
            <a:headEnd/>
            <a:tailEnd/>
          </a:ln>
          <a:effectLst/>
        </p:spPr>
      </p:pic>
      <p:sp>
        <p:nvSpPr>
          <p:cNvPr id="56323" name="AutoShape 4"/>
          <p:cNvSpPr>
            <a:spLocks noChangeArrowheads="1"/>
          </p:cNvSpPr>
          <p:nvPr/>
        </p:nvSpPr>
        <p:spPr bwMode="auto">
          <a:xfrm flipH="1">
            <a:off x="5815013" y="3151188"/>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6324" name="AutoShape 5"/>
          <p:cNvSpPr>
            <a:spLocks noChangeArrowheads="1"/>
          </p:cNvSpPr>
          <p:nvPr/>
        </p:nvSpPr>
        <p:spPr bwMode="auto">
          <a:xfrm>
            <a:off x="2119313" y="4811713"/>
            <a:ext cx="676275" cy="187325"/>
          </a:xfrm>
          <a:prstGeom prst="leftArrow">
            <a:avLst>
              <a:gd name="adj1" fmla="val 50000"/>
              <a:gd name="adj2" fmla="val 90254"/>
            </a:avLst>
          </a:prstGeom>
          <a:solidFill>
            <a:srgbClr val="FF99CC"/>
          </a:solidFill>
          <a:ln w="12700" algn="ctr">
            <a:solidFill>
              <a:srgbClr val="000000"/>
            </a:solidFill>
            <a:miter lim="800000"/>
            <a:headEnd/>
            <a:tailEnd/>
          </a:ln>
          <a:effectLst/>
        </p:spPr>
        <p:txBody>
          <a:bodyPr wrap="none" anchor="ctr"/>
          <a:lstStyle/>
          <a:p>
            <a:endParaRPr lang="ru-RU" altLang="ru-RU"/>
          </a:p>
        </p:txBody>
      </p:sp>
      <p:sp>
        <p:nvSpPr>
          <p:cNvPr id="56325" name="AutoShape 6"/>
          <p:cNvSpPr>
            <a:spLocks noChangeArrowheads="1"/>
          </p:cNvSpPr>
          <p:nvPr/>
        </p:nvSpPr>
        <p:spPr bwMode="auto">
          <a:xfrm>
            <a:off x="5902325" y="3235325"/>
            <a:ext cx="676275" cy="187325"/>
          </a:xfrm>
          <a:prstGeom prst="leftArrow">
            <a:avLst>
              <a:gd name="adj1" fmla="val 50000"/>
              <a:gd name="adj2" fmla="val 90254"/>
            </a:avLst>
          </a:prstGeom>
          <a:solidFill>
            <a:srgbClr val="00FF00"/>
          </a:solidFill>
          <a:ln w="12700" algn="ctr">
            <a:solidFill>
              <a:srgbClr val="000000"/>
            </a:solidFill>
            <a:miter lim="800000"/>
            <a:headEnd/>
            <a:tailEnd/>
          </a:ln>
          <a:effectLst/>
        </p:spPr>
        <p:txBody>
          <a:bodyPr wrap="none" anchor="ctr"/>
          <a:lstStyle/>
          <a:p>
            <a:endParaRPr lang="ru-RU" altLang="ru-RU"/>
          </a:p>
        </p:txBody>
      </p:sp>
      <p:sp>
        <p:nvSpPr>
          <p:cNvPr id="56326" name="AutoShape 7"/>
          <p:cNvSpPr>
            <a:spLocks noChangeArrowheads="1"/>
          </p:cNvSpPr>
          <p:nvPr/>
        </p:nvSpPr>
        <p:spPr bwMode="auto">
          <a:xfrm flipH="1">
            <a:off x="2536825" y="4856163"/>
            <a:ext cx="676275" cy="187325"/>
          </a:xfrm>
          <a:prstGeom prst="leftArrow">
            <a:avLst>
              <a:gd name="adj1" fmla="val 50000"/>
              <a:gd name="adj2" fmla="val 90254"/>
            </a:avLst>
          </a:prstGeom>
          <a:solidFill>
            <a:srgbClr val="00FF00"/>
          </a:solidFill>
          <a:ln w="12700" algn="ctr">
            <a:solidFill>
              <a:srgbClr val="000000"/>
            </a:solidFill>
            <a:miter lim="800000"/>
            <a:headEnd/>
            <a:tailEnd/>
          </a:ln>
          <a:effectLst/>
        </p:spPr>
        <p:txBody>
          <a:bodyPr wrap="none" anchor="ctr"/>
          <a:lstStyle/>
          <a:p>
            <a:endParaRPr lang="ru-RU" altLang="ru-RU"/>
          </a:p>
        </p:txBody>
      </p:sp>
      <p:sp>
        <p:nvSpPr>
          <p:cNvPr id="8" name="Text Box 10"/>
          <p:cNvSpPr txBox="1">
            <a:spLocks noChangeArrowheads="1"/>
          </p:cNvSpPr>
          <p:nvPr/>
        </p:nvSpPr>
        <p:spPr bwMode="auto">
          <a:xfrm>
            <a:off x="923925" y="0"/>
            <a:ext cx="7332663" cy="24828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6</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Далее трансформа превратится в </a:t>
            </a:r>
            <a:r>
              <a:rPr lang="ru-RU" altLang="ru-RU" sz="2000" b="1" dirty="0" err="1" smtClean="0">
                <a:solidFill>
                  <a:srgbClr val="C00000"/>
                </a:solidFill>
              </a:rPr>
              <a:t>синвергентную</a:t>
            </a:r>
            <a:r>
              <a:rPr lang="ru-RU" altLang="ru-RU" sz="2000" b="1" dirty="0" smtClean="0">
                <a:solidFill>
                  <a:srgbClr val="C00000"/>
                </a:solidFill>
              </a:rPr>
              <a:t> </a:t>
            </a:r>
            <a:r>
              <a:rPr lang="ru-RU" altLang="ru-RU" sz="2000" b="1" dirty="0" smtClean="0">
                <a:solidFill>
                  <a:srgbClr val="000000"/>
                </a:solidFill>
              </a:rPr>
              <a:t>и </a:t>
            </a:r>
            <a:r>
              <a:rPr lang="ru-RU" altLang="ru-RU" sz="2000" b="1" dirty="0">
                <a:solidFill>
                  <a:srgbClr val="000000"/>
                </a:solidFill>
              </a:rPr>
              <a:t>будет развиваться по сценарию </a:t>
            </a:r>
            <a:r>
              <a:rPr lang="ru-RU" altLang="ru-RU" sz="2000" b="1" dirty="0" err="1" smtClean="0">
                <a:solidFill>
                  <a:srgbClr val="C00000"/>
                </a:solidFill>
              </a:rPr>
              <a:t>синвергентной</a:t>
            </a:r>
            <a:r>
              <a:rPr lang="ru-RU" altLang="ru-RU" sz="2000" b="1" dirty="0">
                <a:solidFill>
                  <a:srgbClr val="000000"/>
                </a:solidFill>
              </a:rPr>
              <a:t>!</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7</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Наблюдатели, </a:t>
            </a:r>
            <a:r>
              <a:rPr lang="ru-RU" altLang="ru-RU" sz="2000" b="1" dirty="0" smtClean="0">
                <a:solidFill>
                  <a:srgbClr val="000000"/>
                </a:solidFill>
              </a:rPr>
              <a:t>находившиеся ранее </a:t>
            </a:r>
            <a:r>
              <a:rPr lang="ru-RU" altLang="ru-RU" sz="2000" b="1" i="1" dirty="0">
                <a:solidFill>
                  <a:srgbClr val="000000"/>
                </a:solidFill>
              </a:rPr>
              <a:t>вне трансформы</a:t>
            </a:r>
            <a:r>
              <a:rPr lang="ru-RU" altLang="ru-RU" sz="2000" b="1" dirty="0">
                <a:solidFill>
                  <a:srgbClr val="000000"/>
                </a:solidFill>
              </a:rPr>
              <a:t>, окажутся в области трансформы; их относительное смещение останется тем же (правосторонним!), совпадающим с новым видимым "смещением" зон поглощения (тоже – правосторонним!);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8</a:t>
            </a:r>
            <a:r>
              <a:rPr lang="en-US" altLang="ru-RU" sz="2000" dirty="0">
                <a:solidFill>
                  <a:srgbClr val="C00000"/>
                </a:solidFill>
                <a:latin typeface="Arial Black" pitchFamily="34" charset="0"/>
              </a:rPr>
              <a:t>!</a:t>
            </a:r>
            <a:r>
              <a:rPr lang="en-US"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во внешних углах системы</a:t>
            </a:r>
            <a:r>
              <a:rPr lang="ru-RU" altLang="ru-RU" sz="2000" b="1" dirty="0">
                <a:solidFill>
                  <a:srgbClr val="000000"/>
                </a:solidFill>
              </a:rPr>
              <a:t> на </a:t>
            </a:r>
            <a:r>
              <a:rPr lang="ru-RU" altLang="ru-RU" sz="2000" b="1" dirty="0" err="1">
                <a:solidFill>
                  <a:srgbClr val="000000"/>
                </a:solidFill>
              </a:rPr>
              <a:t>субдуцирующих</a:t>
            </a:r>
            <a:r>
              <a:rPr lang="ru-RU" altLang="ru-RU" sz="2000" b="1" dirty="0">
                <a:solidFill>
                  <a:srgbClr val="000000"/>
                </a:solidFill>
              </a:rPr>
              <a:t> блоках, их относительное смещение будет обратным (левосторонним!)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a:stretch>
            <a:fillRect/>
          </a:stretch>
        </p:blipFill>
        <p:spPr bwMode="auto">
          <a:xfrm>
            <a:off x="2935288" y="4297363"/>
            <a:ext cx="6086475" cy="2473325"/>
          </a:xfrm>
          <a:prstGeom prst="rect">
            <a:avLst/>
          </a:prstGeom>
          <a:noFill/>
          <a:ln w="19050" algn="ctr">
            <a:solidFill>
              <a:srgbClr val="000000"/>
            </a:solidFill>
            <a:miter lim="800000"/>
            <a:headEnd/>
            <a:tailEnd/>
          </a:ln>
          <a:effectLst/>
        </p:spPr>
      </p:pic>
      <p:sp>
        <p:nvSpPr>
          <p:cNvPr id="57348" name="Text Box 4"/>
          <p:cNvSpPr txBox="1">
            <a:spLocks noChangeArrowheads="1"/>
          </p:cNvSpPr>
          <p:nvPr/>
        </p:nvSpPr>
        <p:spPr bwMode="auto">
          <a:xfrm>
            <a:off x="0" y="4187825"/>
            <a:ext cx="2816225" cy="1797050"/>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a:solidFill>
                  <a:srgbClr val="000000"/>
                </a:solidFill>
                <a:latin typeface="Arial" charset="0"/>
              </a:rPr>
              <a:t>5</a:t>
            </a:r>
            <a:r>
              <a:rPr lang="ru-RU" altLang="ru-RU">
                <a:solidFill>
                  <a:srgbClr val="000000"/>
                </a:solidFill>
              </a:rPr>
              <a:t> – зоны поглощения являются </a:t>
            </a:r>
            <a:r>
              <a:rPr lang="ru-RU" altLang="ru-RU" b="1">
                <a:solidFill>
                  <a:srgbClr val="000000"/>
                </a:solidFill>
              </a:rPr>
              <a:t>активными элементами</a:t>
            </a:r>
            <a:r>
              <a:rPr lang="ru-RU" altLang="ru-RU">
                <a:solidFill>
                  <a:srgbClr val="000000"/>
                </a:solidFill>
              </a:rPr>
              <a:t>, т.к. именно в них происходит уменьшение площади блоков </a:t>
            </a:r>
          </a:p>
        </p:txBody>
      </p:sp>
      <p:sp>
        <p:nvSpPr>
          <p:cNvPr id="57349" name="Freeform 5"/>
          <p:cNvSpPr>
            <a:spLocks/>
          </p:cNvSpPr>
          <p:nvPr/>
        </p:nvSpPr>
        <p:spPr bwMode="auto">
          <a:xfrm rot="-1183008">
            <a:off x="5283200" y="6032500"/>
            <a:ext cx="385763" cy="406400"/>
          </a:xfrm>
          <a:custGeom>
            <a:avLst/>
            <a:gdLst>
              <a:gd name="T0" fmla="*/ 0 w 243"/>
              <a:gd name="T1" fmla="*/ 0 h 256"/>
              <a:gd name="T2" fmla="*/ 201612761 w 243"/>
              <a:gd name="T3" fmla="*/ 0 h 256"/>
              <a:gd name="T4" fmla="*/ 307459461 w 243"/>
              <a:gd name="T5" fmla="*/ 52924075 h 256"/>
              <a:gd name="T6" fmla="*/ 393144885 w 243"/>
              <a:gd name="T7" fmla="*/ 146169063 h 256"/>
              <a:gd name="T8" fmla="*/ 443548075 w 243"/>
              <a:gd name="T9" fmla="*/ 234375325 h 256"/>
              <a:gd name="T10" fmla="*/ 476310942 w 243"/>
              <a:gd name="T11" fmla="*/ 312499375 h 256"/>
              <a:gd name="T12" fmla="*/ 506552857 w 243"/>
              <a:gd name="T13" fmla="*/ 425907200 h 256"/>
              <a:gd name="T14" fmla="*/ 612399556 w 243"/>
              <a:gd name="T15" fmla="*/ 425907200 h 256"/>
              <a:gd name="T16" fmla="*/ 423386799 w 243"/>
              <a:gd name="T17" fmla="*/ 645160000 h 256"/>
              <a:gd name="T18" fmla="*/ 186491804 w 243"/>
              <a:gd name="T19" fmla="*/ 423386250 h 256"/>
              <a:gd name="T20" fmla="*/ 294859457 w 243"/>
              <a:gd name="T21" fmla="*/ 425907200 h 256"/>
              <a:gd name="T22" fmla="*/ 277217547 w 243"/>
              <a:gd name="T23" fmla="*/ 347781563 h 256"/>
              <a:gd name="T24" fmla="*/ 239415948 w 243"/>
              <a:gd name="T25" fmla="*/ 249496263 h 256"/>
              <a:gd name="T26" fmla="*/ 181451485 w 243"/>
              <a:gd name="T27" fmla="*/ 151209375 h 256"/>
              <a:gd name="T28" fmla="*/ 103327334 w 243"/>
              <a:gd name="T29" fmla="*/ 63004700 h 256"/>
              <a:gd name="T30" fmla="*/ 0 w 243"/>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3" h="256">
                <a:moveTo>
                  <a:pt x="0" y="0"/>
                </a:moveTo>
                <a:lnTo>
                  <a:pt x="80" y="0"/>
                </a:lnTo>
                <a:cubicBezTo>
                  <a:pt x="100" y="4"/>
                  <a:pt x="109" y="11"/>
                  <a:pt x="122" y="21"/>
                </a:cubicBezTo>
                <a:cubicBezTo>
                  <a:pt x="135" y="31"/>
                  <a:pt x="147" y="46"/>
                  <a:pt x="156" y="58"/>
                </a:cubicBezTo>
                <a:cubicBezTo>
                  <a:pt x="165" y="70"/>
                  <a:pt x="171" y="82"/>
                  <a:pt x="176" y="93"/>
                </a:cubicBezTo>
                <a:cubicBezTo>
                  <a:pt x="181" y="104"/>
                  <a:pt x="185" y="111"/>
                  <a:pt x="189" y="124"/>
                </a:cubicBezTo>
                <a:lnTo>
                  <a:pt x="201" y="169"/>
                </a:lnTo>
                <a:lnTo>
                  <a:pt x="243" y="169"/>
                </a:lnTo>
                <a:lnTo>
                  <a:pt x="168" y="256"/>
                </a:lnTo>
                <a:lnTo>
                  <a:pt x="74" y="168"/>
                </a:lnTo>
                <a:lnTo>
                  <a:pt x="117" y="169"/>
                </a:lnTo>
                <a:lnTo>
                  <a:pt x="110" y="138"/>
                </a:lnTo>
                <a:cubicBezTo>
                  <a:pt x="106" y="126"/>
                  <a:pt x="101" y="112"/>
                  <a:pt x="95" y="99"/>
                </a:cubicBezTo>
                <a:cubicBezTo>
                  <a:pt x="89" y="86"/>
                  <a:pt x="81" y="72"/>
                  <a:pt x="72" y="60"/>
                </a:cubicBezTo>
                <a:cubicBezTo>
                  <a:pt x="63" y="48"/>
                  <a:pt x="53" y="35"/>
                  <a:pt x="41" y="25"/>
                </a:cubicBezTo>
                <a:cubicBezTo>
                  <a:pt x="29" y="15"/>
                  <a:pt x="0" y="0"/>
                  <a:pt x="0" y="0"/>
                </a:cubicBezTo>
                <a:close/>
              </a:path>
            </a:pathLst>
          </a:custGeom>
          <a:gradFill rotWithShape="1">
            <a:gsLst>
              <a:gs pos="0">
                <a:srgbClr val="D8D8D8"/>
              </a:gs>
              <a:gs pos="100000">
                <a:srgbClr val="333333"/>
              </a:gs>
            </a:gsLst>
            <a:lin ang="5400000" scaled="1"/>
          </a:gradFill>
          <a:ln w="9525" cap="flat" cmpd="sng">
            <a:solidFill>
              <a:srgbClr val="FF0000"/>
            </a:solidFill>
            <a:prstDash val="solid"/>
            <a:round/>
            <a:headEnd/>
            <a:tailEnd/>
          </a:ln>
          <a:effectLst/>
        </p:spPr>
        <p:txBody>
          <a:bodyPr/>
          <a:lstStyle/>
          <a:p>
            <a:endParaRPr lang="ru-RU"/>
          </a:p>
        </p:txBody>
      </p:sp>
      <p:sp>
        <p:nvSpPr>
          <p:cNvPr id="1167366" name="Rectangle 6"/>
          <p:cNvSpPr>
            <a:spLocks noGrp="1" noChangeArrowheads="1"/>
          </p:cNvSpPr>
          <p:nvPr>
            <p:ph type="title"/>
          </p:nvPr>
        </p:nvSpPr>
        <p:spPr>
          <a:xfrm>
            <a:off x="0" y="0"/>
            <a:ext cx="9144000" cy="47148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dirty="0" smtClean="0">
                <a:solidFill>
                  <a:srgbClr val="000000"/>
                </a:solidFill>
                <a:effectLst>
                  <a:outerShdw blurRad="38100" dist="38100" dir="2700000" algn="tl">
                    <a:srgbClr val="FFFFFF"/>
                  </a:outerShdw>
                </a:effectLst>
              </a:rPr>
              <a:t>Итак, особенности </a:t>
            </a:r>
            <a:r>
              <a:rPr lang="ru-RU" altLang="ru-RU" sz="2400" b="1" i="1" u="sng" dirty="0" err="1" smtClean="0">
                <a:solidFill>
                  <a:srgbClr val="000000"/>
                </a:solidFill>
                <a:effectLst>
                  <a:outerShdw blurRad="38100" dist="38100" dir="2700000" algn="tl">
                    <a:srgbClr val="FFFFFF"/>
                  </a:outerShdw>
                </a:effectLst>
              </a:rPr>
              <a:t>антивергентных</a:t>
            </a:r>
            <a:r>
              <a:rPr lang="ru-RU" altLang="ru-RU" sz="2400" b="1" i="1" u="sng" dirty="0" smtClean="0">
                <a:solidFill>
                  <a:srgbClr val="000000"/>
                </a:solidFill>
                <a:effectLst>
                  <a:outerShdw blurRad="38100" dist="38100" dir="2700000" algn="tl">
                    <a:srgbClr val="FFFFFF"/>
                  </a:outerShdw>
                </a:effectLst>
              </a:rPr>
              <a:t> С-трансформ</a:t>
            </a:r>
          </a:p>
        </p:txBody>
      </p:sp>
      <p:sp>
        <p:nvSpPr>
          <p:cNvPr id="57351" name="Freeform 7"/>
          <p:cNvSpPr>
            <a:spLocks/>
          </p:cNvSpPr>
          <p:nvPr/>
        </p:nvSpPr>
        <p:spPr bwMode="auto">
          <a:xfrm rot="1183008" flipH="1">
            <a:off x="4756150" y="5986463"/>
            <a:ext cx="385763" cy="406400"/>
          </a:xfrm>
          <a:custGeom>
            <a:avLst/>
            <a:gdLst>
              <a:gd name="T0" fmla="*/ 0 w 243"/>
              <a:gd name="T1" fmla="*/ 0 h 256"/>
              <a:gd name="T2" fmla="*/ 201612761 w 243"/>
              <a:gd name="T3" fmla="*/ 0 h 256"/>
              <a:gd name="T4" fmla="*/ 307459461 w 243"/>
              <a:gd name="T5" fmla="*/ 52924075 h 256"/>
              <a:gd name="T6" fmla="*/ 393144885 w 243"/>
              <a:gd name="T7" fmla="*/ 146169063 h 256"/>
              <a:gd name="T8" fmla="*/ 443548075 w 243"/>
              <a:gd name="T9" fmla="*/ 234375325 h 256"/>
              <a:gd name="T10" fmla="*/ 476310942 w 243"/>
              <a:gd name="T11" fmla="*/ 312499375 h 256"/>
              <a:gd name="T12" fmla="*/ 506552857 w 243"/>
              <a:gd name="T13" fmla="*/ 425907200 h 256"/>
              <a:gd name="T14" fmla="*/ 612399556 w 243"/>
              <a:gd name="T15" fmla="*/ 425907200 h 256"/>
              <a:gd name="T16" fmla="*/ 423386799 w 243"/>
              <a:gd name="T17" fmla="*/ 645160000 h 256"/>
              <a:gd name="T18" fmla="*/ 186491804 w 243"/>
              <a:gd name="T19" fmla="*/ 423386250 h 256"/>
              <a:gd name="T20" fmla="*/ 294859457 w 243"/>
              <a:gd name="T21" fmla="*/ 425907200 h 256"/>
              <a:gd name="T22" fmla="*/ 277217547 w 243"/>
              <a:gd name="T23" fmla="*/ 347781563 h 256"/>
              <a:gd name="T24" fmla="*/ 239415948 w 243"/>
              <a:gd name="T25" fmla="*/ 249496263 h 256"/>
              <a:gd name="T26" fmla="*/ 181451485 w 243"/>
              <a:gd name="T27" fmla="*/ 151209375 h 256"/>
              <a:gd name="T28" fmla="*/ 103327334 w 243"/>
              <a:gd name="T29" fmla="*/ 63004700 h 256"/>
              <a:gd name="T30" fmla="*/ 0 w 243"/>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3" h="256">
                <a:moveTo>
                  <a:pt x="0" y="0"/>
                </a:moveTo>
                <a:lnTo>
                  <a:pt x="80" y="0"/>
                </a:lnTo>
                <a:cubicBezTo>
                  <a:pt x="100" y="4"/>
                  <a:pt x="109" y="11"/>
                  <a:pt x="122" y="21"/>
                </a:cubicBezTo>
                <a:cubicBezTo>
                  <a:pt x="135" y="31"/>
                  <a:pt x="147" y="46"/>
                  <a:pt x="156" y="58"/>
                </a:cubicBezTo>
                <a:cubicBezTo>
                  <a:pt x="165" y="70"/>
                  <a:pt x="171" y="82"/>
                  <a:pt x="176" y="93"/>
                </a:cubicBezTo>
                <a:cubicBezTo>
                  <a:pt x="181" y="104"/>
                  <a:pt x="185" y="111"/>
                  <a:pt x="189" y="124"/>
                </a:cubicBezTo>
                <a:lnTo>
                  <a:pt x="201" y="169"/>
                </a:lnTo>
                <a:lnTo>
                  <a:pt x="243" y="169"/>
                </a:lnTo>
                <a:lnTo>
                  <a:pt x="168" y="256"/>
                </a:lnTo>
                <a:lnTo>
                  <a:pt x="74" y="168"/>
                </a:lnTo>
                <a:lnTo>
                  <a:pt x="117" y="169"/>
                </a:lnTo>
                <a:lnTo>
                  <a:pt x="110" y="138"/>
                </a:lnTo>
                <a:cubicBezTo>
                  <a:pt x="106" y="126"/>
                  <a:pt x="101" y="112"/>
                  <a:pt x="95" y="99"/>
                </a:cubicBezTo>
                <a:cubicBezTo>
                  <a:pt x="89" y="86"/>
                  <a:pt x="81" y="72"/>
                  <a:pt x="72" y="60"/>
                </a:cubicBezTo>
                <a:cubicBezTo>
                  <a:pt x="63" y="48"/>
                  <a:pt x="53" y="35"/>
                  <a:pt x="41" y="25"/>
                </a:cubicBezTo>
                <a:cubicBezTo>
                  <a:pt x="29" y="15"/>
                  <a:pt x="0" y="0"/>
                  <a:pt x="0" y="0"/>
                </a:cubicBezTo>
                <a:close/>
              </a:path>
            </a:pathLst>
          </a:custGeom>
          <a:gradFill rotWithShape="1">
            <a:gsLst>
              <a:gs pos="0">
                <a:srgbClr val="D8D8D8"/>
              </a:gs>
              <a:gs pos="100000">
                <a:srgbClr val="333333"/>
              </a:gs>
            </a:gsLst>
            <a:lin ang="5400000" scaled="1"/>
          </a:gradFill>
          <a:ln w="9525" cap="flat" cmpd="sng">
            <a:solidFill>
              <a:srgbClr val="FF0000"/>
            </a:solidFill>
            <a:prstDash val="solid"/>
            <a:round/>
            <a:headEnd/>
            <a:tailEnd/>
          </a:ln>
          <a:effectLst/>
        </p:spPr>
        <p:txBody>
          <a:bodyPr/>
          <a:lstStyle/>
          <a:p>
            <a:endParaRPr lang="ru-RU"/>
          </a:p>
        </p:txBody>
      </p:sp>
      <p:sp>
        <p:nvSpPr>
          <p:cNvPr id="8" name="Text Box 3"/>
          <p:cNvSpPr txBox="1">
            <a:spLocks noChangeArrowheads="1"/>
          </p:cNvSpPr>
          <p:nvPr/>
        </p:nvSpPr>
        <p:spPr bwMode="auto">
          <a:xfrm>
            <a:off x="0" y="864553"/>
            <a:ext cx="8601075" cy="3274743"/>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1</a:t>
            </a:r>
            <a:r>
              <a:rPr lang="ru-RU" altLang="ru-RU" dirty="0">
                <a:solidFill>
                  <a:srgbClr val="000000"/>
                </a:solidFill>
              </a:rPr>
              <a:t> – собственно сдвиговые движения присутствуют только в пределах </a:t>
            </a:r>
            <a:r>
              <a:rPr lang="ru-RU" altLang="ru-RU" b="1" dirty="0">
                <a:solidFill>
                  <a:srgbClr val="000000"/>
                </a:solidFill>
                <a:latin typeface="Arial" charset="0"/>
              </a:rPr>
              <a:t>трансформного</a:t>
            </a:r>
            <a:r>
              <a:rPr lang="ru-RU" altLang="ru-RU" dirty="0">
                <a:solidFill>
                  <a:srgbClr val="000000"/>
                </a:solidFill>
                <a:latin typeface="Arial Black" pitchFamily="34" charset="0"/>
              </a:rPr>
              <a:t> </a:t>
            </a:r>
            <a:r>
              <a:rPr lang="ru-RU" altLang="ru-RU" b="1" dirty="0">
                <a:solidFill>
                  <a:srgbClr val="000000"/>
                </a:solidFill>
                <a:latin typeface="Arial" charset="0"/>
              </a:rPr>
              <a:t>разлома</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2 </a:t>
            </a:r>
            <a:r>
              <a:rPr lang="ru-RU" altLang="ru-RU" dirty="0">
                <a:solidFill>
                  <a:srgbClr val="000000"/>
                </a:solidFill>
              </a:rPr>
              <a:t>– трансформный разлом </a:t>
            </a:r>
            <a:r>
              <a:rPr lang="ru-RU" altLang="ru-RU" dirty="0" smtClean="0">
                <a:solidFill>
                  <a:srgbClr val="000000"/>
                </a:solidFill>
              </a:rPr>
              <a:t>соединяет </a:t>
            </a:r>
            <a:r>
              <a:rPr lang="ru-RU" altLang="ru-RU" b="1" dirty="0" smtClean="0">
                <a:solidFill>
                  <a:srgbClr val="000000"/>
                </a:solidFill>
              </a:rPr>
              <a:t>расходящиеся</a:t>
            </a:r>
            <a:r>
              <a:rPr lang="ru-RU" altLang="ru-RU" dirty="0" smtClean="0">
                <a:solidFill>
                  <a:srgbClr val="000000"/>
                </a:solidFill>
              </a:rPr>
              <a:t> </a:t>
            </a:r>
            <a:r>
              <a:rPr lang="ru-RU" altLang="ru-RU" b="1" dirty="0" smtClean="0">
                <a:solidFill>
                  <a:srgbClr val="000000"/>
                </a:solidFill>
              </a:rPr>
              <a:t>зоны</a:t>
            </a:r>
            <a:r>
              <a:rPr lang="ru-RU" altLang="ru-RU" dirty="0" smtClean="0">
                <a:solidFill>
                  <a:srgbClr val="000000"/>
                </a:solidFill>
              </a:rPr>
              <a:t> </a:t>
            </a:r>
            <a:r>
              <a:rPr lang="ru-RU" altLang="ru-RU" b="1" dirty="0">
                <a:solidFill>
                  <a:srgbClr val="000000"/>
                </a:solidFill>
              </a:rPr>
              <a:t>поглощения</a:t>
            </a:r>
            <a:r>
              <a:rPr lang="ru-RU" altLang="ru-RU" dirty="0">
                <a:solidFill>
                  <a:srgbClr val="000000"/>
                </a:solidFill>
              </a:rPr>
              <a:t>, которые </a:t>
            </a:r>
            <a:r>
              <a:rPr lang="ru-RU" altLang="ru-RU" dirty="0" smtClean="0">
                <a:solidFill>
                  <a:srgbClr val="000000"/>
                </a:solidFill>
              </a:rPr>
              <a:t>так расположены </a:t>
            </a:r>
            <a:r>
              <a:rPr lang="ru-RU" altLang="ru-RU" b="1" dirty="0" smtClean="0">
                <a:solidFill>
                  <a:srgbClr val="000000"/>
                </a:solidFill>
                <a:latin typeface="Arial" charset="0"/>
              </a:rPr>
              <a:t>изначально</a:t>
            </a:r>
            <a:r>
              <a:rPr lang="ru-RU" altLang="ru-RU" dirty="0">
                <a:solidFill>
                  <a:srgbClr val="000000"/>
                </a:solidFill>
              </a:rPr>
              <a:t>, т.е. </a:t>
            </a:r>
            <a:r>
              <a:rPr lang="ru-RU" altLang="ru-RU" dirty="0" err="1">
                <a:solidFill>
                  <a:srgbClr val="000000"/>
                </a:solidFill>
              </a:rPr>
              <a:t>досдвиговая</a:t>
            </a:r>
            <a:r>
              <a:rPr lang="ru-RU" altLang="ru-RU" dirty="0">
                <a:solidFill>
                  <a:srgbClr val="000000"/>
                </a:solidFill>
              </a:rPr>
              <a:t> граница блоков является </a:t>
            </a:r>
            <a:r>
              <a:rPr lang="ru-RU" altLang="ru-RU" b="1" dirty="0">
                <a:solidFill>
                  <a:srgbClr val="000000"/>
                </a:solidFill>
                <a:latin typeface="Arial" charset="0"/>
              </a:rPr>
              <a:t>первичной</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3</a:t>
            </a:r>
            <a:r>
              <a:rPr lang="ru-RU" altLang="ru-RU" dirty="0">
                <a:solidFill>
                  <a:srgbClr val="000000"/>
                </a:solidFill>
              </a:rPr>
              <a:t> – при развитии трансформы длина активного сегмента  </a:t>
            </a:r>
            <a:r>
              <a:rPr lang="ru-RU" altLang="ru-RU" b="1" dirty="0">
                <a:solidFill>
                  <a:srgbClr val="000000"/>
                </a:solidFill>
                <a:latin typeface="Arial" charset="0"/>
              </a:rPr>
              <a:t>уменьшается</a:t>
            </a:r>
            <a:r>
              <a:rPr lang="ru-RU" altLang="ru-RU" dirty="0">
                <a:solidFill>
                  <a:srgbClr val="000000"/>
                </a:solidFill>
                <a:latin typeface="Arial Black" pitchFamily="34" charset="0"/>
              </a:rPr>
              <a:t> </a:t>
            </a:r>
            <a:r>
              <a:rPr lang="ru-RU" altLang="ru-RU" dirty="0">
                <a:solidFill>
                  <a:srgbClr val="000000"/>
                </a:solidFill>
              </a:rPr>
              <a:t>до </a:t>
            </a:r>
            <a:r>
              <a:rPr lang="ru-RU" altLang="ru-RU" dirty="0">
                <a:solidFill>
                  <a:srgbClr val="000000"/>
                </a:solidFill>
                <a:latin typeface="Arial Black" pitchFamily="34" charset="0"/>
              </a:rPr>
              <a:t>нуля</a:t>
            </a:r>
            <a:r>
              <a:rPr lang="ru-RU" altLang="ru-RU" dirty="0">
                <a:solidFill>
                  <a:srgbClr val="000000"/>
                </a:solidFill>
              </a:rPr>
              <a:t>, а затем </a:t>
            </a:r>
            <a:r>
              <a:rPr lang="ru-RU" altLang="ru-RU" b="1" dirty="0">
                <a:solidFill>
                  <a:srgbClr val="000000"/>
                </a:solidFill>
                <a:latin typeface="Arial" charset="0"/>
              </a:rPr>
              <a:t>увеличивается</a:t>
            </a:r>
            <a:r>
              <a:rPr lang="ru-RU" altLang="ru-RU" dirty="0">
                <a:solidFill>
                  <a:srgbClr val="000000"/>
                </a:solidFill>
              </a:rPr>
              <a:t>;</a:t>
            </a:r>
          </a:p>
          <a:p>
            <a:pPr>
              <a:lnSpc>
                <a:spcPct val="85000"/>
              </a:lnSpc>
              <a:spcBef>
                <a:spcPct val="30000"/>
              </a:spcBef>
              <a:tabLst>
                <a:tab pos="352425" algn="l"/>
              </a:tabLst>
            </a:pPr>
            <a:r>
              <a:rPr lang="ru-RU" altLang="ru-RU" b="1" dirty="0">
                <a:solidFill>
                  <a:srgbClr val="000000"/>
                </a:solidFill>
                <a:latin typeface="Arial" charset="0"/>
              </a:rPr>
              <a:t>4</a:t>
            </a:r>
            <a:r>
              <a:rPr lang="ru-RU" altLang="ru-RU" dirty="0">
                <a:solidFill>
                  <a:srgbClr val="000000"/>
                </a:solidFill>
              </a:rPr>
              <a:t> – после прохождения нулевой точки маркеры, располагавшиеся </a:t>
            </a:r>
            <a:r>
              <a:rPr lang="ru-RU" altLang="ru-RU" b="1" dirty="0">
                <a:solidFill>
                  <a:srgbClr val="000000"/>
                </a:solidFill>
                <a:latin typeface="Arial" charset="0"/>
              </a:rPr>
              <a:t>вне</a:t>
            </a:r>
            <a:r>
              <a:rPr lang="ru-RU" altLang="ru-RU" dirty="0">
                <a:solidFill>
                  <a:srgbClr val="000000"/>
                </a:solidFill>
              </a:rPr>
              <a:t> </a:t>
            </a:r>
            <a:r>
              <a:rPr lang="ru-RU" altLang="ru-RU" b="1" dirty="0">
                <a:solidFill>
                  <a:srgbClr val="000000"/>
                </a:solidFill>
                <a:latin typeface="Arial" charset="0"/>
              </a:rPr>
              <a:t>трансформы</a:t>
            </a:r>
            <a:r>
              <a:rPr lang="ru-RU" altLang="ru-RU" dirty="0">
                <a:solidFill>
                  <a:srgbClr val="000000"/>
                </a:solidFill>
              </a:rPr>
              <a:t>, попадают в </a:t>
            </a:r>
            <a:r>
              <a:rPr lang="ru-RU" altLang="ru-RU" b="1" dirty="0">
                <a:solidFill>
                  <a:srgbClr val="000000"/>
                </a:solidFill>
                <a:latin typeface="Arial" charset="0"/>
              </a:rPr>
              <a:t>область</a:t>
            </a:r>
            <a:r>
              <a:rPr lang="ru-RU" altLang="ru-RU" dirty="0">
                <a:solidFill>
                  <a:srgbClr val="000000"/>
                </a:solidFill>
                <a:latin typeface="Arial Black" pitchFamily="34" charset="0"/>
              </a:rPr>
              <a:t> </a:t>
            </a:r>
            <a:r>
              <a:rPr lang="ru-RU" altLang="ru-RU" b="1" dirty="0">
                <a:solidFill>
                  <a:srgbClr val="000000"/>
                </a:solidFill>
                <a:latin typeface="Arial" charset="0"/>
              </a:rPr>
              <a:t>трансформы</a:t>
            </a:r>
            <a:r>
              <a:rPr lang="ru-RU" altLang="ru-RU" dirty="0">
                <a:solidFill>
                  <a:srgbClr val="000000"/>
                </a:solidFill>
              </a:rPr>
              <a:t>; амплитуды их смещения могут быть любыми;</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34925" y="0"/>
            <a:ext cx="7212542" cy="6858000"/>
            <a:chOff x="34925" y="1773238"/>
            <a:chExt cx="4465638" cy="4052332"/>
          </a:xfrm>
        </p:grpSpPr>
        <p:pic>
          <p:nvPicPr>
            <p:cNvPr id="5" name="Picture 8" descr="09 WilsonTRF"/>
            <p:cNvPicPr>
              <a:picLocks noChangeAspect="1" noChangeArrowheads="1"/>
            </p:cNvPicPr>
            <p:nvPr/>
          </p:nvPicPr>
          <p:blipFill>
            <a:blip r:embed="rId2">
              <a:extLst>
                <a:ext uri="{28A0092B-C50C-407E-A947-70E740481C1C}">
                  <a14:useLocalDpi xmlns:a14="http://schemas.microsoft.com/office/drawing/2010/main" val="0"/>
                </a:ext>
              </a:extLst>
            </a:blip>
            <a:srcRect t="42767" b="26311"/>
            <a:stretch>
              <a:fillRect/>
            </a:stretch>
          </p:blipFill>
          <p:spPr bwMode="auto">
            <a:xfrm>
              <a:off x="626937" y="5186469"/>
              <a:ext cx="3170690" cy="63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063 ShortT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773238"/>
              <a:ext cx="4465638" cy="34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17"/>
            <p:cNvSpPr>
              <a:spLocks/>
            </p:cNvSpPr>
            <p:nvPr/>
          </p:nvSpPr>
          <p:spPr bwMode="auto">
            <a:xfrm>
              <a:off x="2183616" y="3140691"/>
              <a:ext cx="1103011" cy="2291669"/>
            </a:xfrm>
            <a:custGeom>
              <a:avLst/>
              <a:gdLst>
                <a:gd name="T0" fmla="*/ 885 w 885"/>
                <a:gd name="T1" fmla="*/ 1996 h 1996"/>
                <a:gd name="T2" fmla="*/ 114 w 885"/>
                <a:gd name="T3" fmla="*/ 908 h 1996"/>
                <a:gd name="T4" fmla="*/ 204 w 885"/>
                <a:gd name="T5" fmla="*/ 0 h 1996"/>
                <a:gd name="T6" fmla="*/ 0 60000 65536"/>
                <a:gd name="T7" fmla="*/ 0 60000 65536"/>
                <a:gd name="T8" fmla="*/ 0 60000 65536"/>
                <a:gd name="T9" fmla="*/ 0 w 885"/>
                <a:gd name="T10" fmla="*/ 0 h 1996"/>
                <a:gd name="T11" fmla="*/ 885 w 885"/>
                <a:gd name="T12" fmla="*/ 1996 h 1996"/>
              </a:gdLst>
              <a:ahLst/>
              <a:cxnLst>
                <a:cxn ang="T6">
                  <a:pos x="T0" y="T1"/>
                </a:cxn>
                <a:cxn ang="T7">
                  <a:pos x="T2" y="T3"/>
                </a:cxn>
                <a:cxn ang="T8">
                  <a:pos x="T4" y="T5"/>
                </a:cxn>
              </a:cxnLst>
              <a:rect l="T9" t="T10" r="T11" b="T12"/>
              <a:pathLst>
                <a:path w="885" h="1996">
                  <a:moveTo>
                    <a:pt x="885" y="1996"/>
                  </a:moveTo>
                  <a:cubicBezTo>
                    <a:pt x="556" y="1618"/>
                    <a:pt x="228" y="1241"/>
                    <a:pt x="114" y="908"/>
                  </a:cubicBezTo>
                  <a:cubicBezTo>
                    <a:pt x="0" y="575"/>
                    <a:pt x="102" y="287"/>
                    <a:pt x="204" y="0"/>
                  </a:cubicBezTo>
                </a:path>
              </a:pathLst>
            </a:custGeom>
            <a:noFill/>
            <a:ln w="28575" cmpd="sng">
              <a:solidFill>
                <a:srgbClr val="FF0066"/>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 name="Freeform 18"/>
            <p:cNvSpPr>
              <a:spLocks/>
            </p:cNvSpPr>
            <p:nvPr/>
          </p:nvSpPr>
          <p:spPr bwMode="auto">
            <a:xfrm>
              <a:off x="1251353" y="3958096"/>
              <a:ext cx="904843" cy="1425519"/>
            </a:xfrm>
            <a:custGeom>
              <a:avLst/>
              <a:gdLst>
                <a:gd name="T0" fmla="*/ 726 w 726"/>
                <a:gd name="T1" fmla="*/ 1316 h 1316"/>
                <a:gd name="T2" fmla="*/ 590 w 726"/>
                <a:gd name="T3" fmla="*/ 454 h 1316"/>
                <a:gd name="T4" fmla="*/ 0 w 726"/>
                <a:gd name="T5" fmla="*/ 0 h 1316"/>
                <a:gd name="T6" fmla="*/ 0 60000 65536"/>
                <a:gd name="T7" fmla="*/ 0 60000 65536"/>
                <a:gd name="T8" fmla="*/ 0 60000 65536"/>
                <a:gd name="T9" fmla="*/ 0 w 726"/>
                <a:gd name="T10" fmla="*/ 0 h 1316"/>
                <a:gd name="T11" fmla="*/ 726 w 726"/>
                <a:gd name="T12" fmla="*/ 1316 h 1316"/>
              </a:gdLst>
              <a:ahLst/>
              <a:cxnLst>
                <a:cxn ang="T6">
                  <a:pos x="T0" y="T1"/>
                </a:cxn>
                <a:cxn ang="T7">
                  <a:pos x="T2" y="T3"/>
                </a:cxn>
                <a:cxn ang="T8">
                  <a:pos x="T4" y="T5"/>
                </a:cxn>
              </a:cxnLst>
              <a:rect l="T9" t="T10" r="T11" b="T12"/>
              <a:pathLst>
                <a:path w="726" h="1316">
                  <a:moveTo>
                    <a:pt x="726" y="1316"/>
                  </a:moveTo>
                  <a:cubicBezTo>
                    <a:pt x="718" y="994"/>
                    <a:pt x="711" y="673"/>
                    <a:pt x="590" y="454"/>
                  </a:cubicBezTo>
                  <a:cubicBezTo>
                    <a:pt x="469" y="235"/>
                    <a:pt x="234" y="117"/>
                    <a:pt x="0" y="0"/>
                  </a:cubicBezTo>
                </a:path>
              </a:pathLst>
            </a:custGeom>
            <a:noFill/>
            <a:ln w="28575" cmpd="sng">
              <a:solidFill>
                <a:srgbClr val="FF0066"/>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19"/>
            <p:cNvSpPr>
              <a:spLocks/>
            </p:cNvSpPr>
            <p:nvPr/>
          </p:nvSpPr>
          <p:spPr bwMode="auto">
            <a:xfrm>
              <a:off x="600764" y="3197674"/>
              <a:ext cx="1292714" cy="2113365"/>
            </a:xfrm>
            <a:custGeom>
              <a:avLst/>
              <a:gdLst>
                <a:gd name="T0" fmla="*/ 204 w 884"/>
                <a:gd name="T1" fmla="*/ 1951 h 1951"/>
                <a:gd name="T2" fmla="*/ 113 w 884"/>
                <a:gd name="T3" fmla="*/ 953 h 1951"/>
                <a:gd name="T4" fmla="*/ 884 w 884"/>
                <a:gd name="T5" fmla="*/ 0 h 1951"/>
                <a:gd name="T6" fmla="*/ 0 60000 65536"/>
                <a:gd name="T7" fmla="*/ 0 60000 65536"/>
                <a:gd name="T8" fmla="*/ 0 60000 65536"/>
                <a:gd name="T9" fmla="*/ 0 w 884"/>
                <a:gd name="T10" fmla="*/ 0 h 1951"/>
                <a:gd name="T11" fmla="*/ 884 w 884"/>
                <a:gd name="T12" fmla="*/ 1951 h 1951"/>
              </a:gdLst>
              <a:ahLst/>
              <a:cxnLst>
                <a:cxn ang="T6">
                  <a:pos x="T0" y="T1"/>
                </a:cxn>
                <a:cxn ang="T7">
                  <a:pos x="T2" y="T3"/>
                </a:cxn>
                <a:cxn ang="T8">
                  <a:pos x="T4" y="T5"/>
                </a:cxn>
              </a:cxnLst>
              <a:rect l="T9" t="T10" r="T11" b="T12"/>
              <a:pathLst>
                <a:path w="884" h="1951">
                  <a:moveTo>
                    <a:pt x="204" y="1951"/>
                  </a:moveTo>
                  <a:cubicBezTo>
                    <a:pt x="102" y="1614"/>
                    <a:pt x="0" y="1278"/>
                    <a:pt x="113" y="953"/>
                  </a:cubicBezTo>
                  <a:cubicBezTo>
                    <a:pt x="226" y="628"/>
                    <a:pt x="756" y="159"/>
                    <a:pt x="884" y="0"/>
                  </a:cubicBezTo>
                </a:path>
              </a:pathLst>
            </a:custGeom>
            <a:noFill/>
            <a:ln w="38100" cmpd="sng">
              <a:solidFill>
                <a:srgbClr val="3399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11" name="Rectangle 6"/>
          <p:cNvSpPr>
            <a:spLocks noGrp="1" noChangeArrowheads="1"/>
          </p:cNvSpPr>
          <p:nvPr>
            <p:ph type="title"/>
          </p:nvPr>
        </p:nvSpPr>
        <p:spPr>
          <a:xfrm>
            <a:off x="6982690" y="0"/>
            <a:ext cx="2161309" cy="1034129"/>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spAutoFit/>
          </a:bodyPr>
          <a:lstStyle/>
          <a:p>
            <a:pPr algn="r" eaLnBrk="1" hangingPunct="1">
              <a:lnSpc>
                <a:spcPct val="85000"/>
              </a:lnSpc>
              <a:defRPr/>
            </a:pPr>
            <a:r>
              <a:rPr lang="ru-RU" altLang="ru-RU" sz="2400" b="1" i="1" u="sng" dirty="0" smtClean="0">
                <a:solidFill>
                  <a:srgbClr val="000000"/>
                </a:solidFill>
                <a:effectLst>
                  <a:outerShdw blurRad="38100" dist="38100" dir="2700000" algn="tl">
                    <a:srgbClr val="FFFFFF"/>
                  </a:outerShdw>
                </a:effectLst>
              </a:rPr>
              <a:t>Примеры трансформ дуга – дуга</a:t>
            </a:r>
          </a:p>
        </p:txBody>
      </p:sp>
      <p:sp>
        <p:nvSpPr>
          <p:cNvPr id="12" name="TextBox 11"/>
          <p:cNvSpPr txBox="1"/>
          <p:nvPr/>
        </p:nvSpPr>
        <p:spPr>
          <a:xfrm>
            <a:off x="1332856" y="6331053"/>
            <a:ext cx="798617" cy="430887"/>
          </a:xfrm>
          <a:prstGeom prst="rect">
            <a:avLst/>
          </a:prstGeom>
          <a:noFill/>
        </p:spPr>
        <p:txBody>
          <a:bodyPr wrap="none" rtlCol="0">
            <a:spAutoFit/>
          </a:bodyPr>
          <a:lstStyle/>
          <a:p>
            <a:r>
              <a:rPr lang="ru-RU" b="1" dirty="0" smtClean="0">
                <a:solidFill>
                  <a:srgbClr val="C00000"/>
                </a:solidFill>
              </a:rPr>
              <a:t>Моно</a:t>
            </a:r>
            <a:endParaRPr lang="ru-RU" b="1" dirty="0">
              <a:solidFill>
                <a:srgbClr val="C00000"/>
              </a:solidFill>
            </a:endParaRPr>
          </a:p>
        </p:txBody>
      </p:sp>
      <p:sp>
        <p:nvSpPr>
          <p:cNvPr id="13" name="TextBox 12"/>
          <p:cNvSpPr txBox="1"/>
          <p:nvPr/>
        </p:nvSpPr>
        <p:spPr>
          <a:xfrm>
            <a:off x="3152309" y="6351076"/>
            <a:ext cx="633507" cy="430887"/>
          </a:xfrm>
          <a:prstGeom prst="rect">
            <a:avLst/>
          </a:prstGeom>
          <a:noFill/>
        </p:spPr>
        <p:txBody>
          <a:bodyPr wrap="none" rtlCol="0">
            <a:spAutoFit/>
          </a:bodyPr>
          <a:lstStyle/>
          <a:p>
            <a:r>
              <a:rPr lang="ru-RU" b="1" dirty="0" err="1" smtClean="0">
                <a:solidFill>
                  <a:srgbClr val="C00000"/>
                </a:solidFill>
              </a:rPr>
              <a:t>Син</a:t>
            </a:r>
            <a:endParaRPr lang="ru-RU" b="1" dirty="0">
              <a:solidFill>
                <a:srgbClr val="C00000"/>
              </a:solidFill>
            </a:endParaRPr>
          </a:p>
        </p:txBody>
      </p:sp>
      <p:sp>
        <p:nvSpPr>
          <p:cNvPr id="14" name="TextBox 13"/>
          <p:cNvSpPr txBox="1"/>
          <p:nvPr/>
        </p:nvSpPr>
        <p:spPr>
          <a:xfrm>
            <a:off x="5142240" y="6371099"/>
            <a:ext cx="747320" cy="430887"/>
          </a:xfrm>
          <a:prstGeom prst="rect">
            <a:avLst/>
          </a:prstGeom>
          <a:noFill/>
        </p:spPr>
        <p:txBody>
          <a:bodyPr wrap="none" rtlCol="0">
            <a:spAutoFit/>
          </a:bodyPr>
          <a:lstStyle/>
          <a:p>
            <a:r>
              <a:rPr lang="ru-RU" b="1" dirty="0" smtClean="0">
                <a:solidFill>
                  <a:srgbClr val="C00000"/>
                </a:solidFill>
              </a:rPr>
              <a:t>Анти</a:t>
            </a:r>
            <a:endParaRPr lang="ru-RU" b="1" dirty="0">
              <a:solidFill>
                <a:srgbClr val="C00000"/>
              </a:solidFill>
            </a:endParaRPr>
          </a:p>
        </p:txBody>
      </p:sp>
    </p:spTree>
    <p:extLst>
      <p:ext uri="{BB962C8B-B14F-4D97-AF65-F5344CB8AC3E}">
        <p14:creationId xmlns:p14="http://schemas.microsoft.com/office/powerpoint/2010/main" val="4139481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113" y="2032000"/>
            <a:ext cx="5697537" cy="2782888"/>
          </a:xfrm>
          <a:prstGeom prst="rect">
            <a:avLst/>
          </a:prstGeom>
          <a:noFill/>
          <a:ln w="12700">
            <a:solidFill>
              <a:srgbClr val="000000"/>
            </a:solidFill>
            <a:miter lim="800000"/>
            <a:headEnd/>
            <a:tailEnd/>
          </a:ln>
        </p:spPr>
      </p:pic>
      <p:sp>
        <p:nvSpPr>
          <p:cNvPr id="1098756" name="Rectangle 4"/>
          <p:cNvSpPr>
            <a:spLocks noGrp="1" noChangeArrowheads="1"/>
          </p:cNvSpPr>
          <p:nvPr>
            <p:ph type="title"/>
          </p:nvPr>
        </p:nvSpPr>
        <p:spPr>
          <a:xfrm>
            <a:off x="0" y="0"/>
            <a:ext cx="9144000" cy="5191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smtClean="0">
                <a:solidFill>
                  <a:srgbClr val="000000"/>
                </a:solidFill>
                <a:effectLst>
                  <a:outerShdw blurRad="38100" dist="38100" dir="2700000" algn="tl">
                    <a:srgbClr val="FFFFFF"/>
                  </a:outerShdw>
                </a:effectLst>
              </a:rPr>
              <a:t>Кинематика трансформ типа хребет – дуга</a:t>
            </a:r>
          </a:p>
        </p:txBody>
      </p:sp>
      <p:sp>
        <p:nvSpPr>
          <p:cNvPr id="58372" name="Rectangle 10"/>
          <p:cNvSpPr>
            <a:spLocks noChangeArrowheads="1"/>
          </p:cNvSpPr>
          <p:nvPr/>
        </p:nvSpPr>
        <p:spPr bwMode="auto">
          <a:xfrm>
            <a:off x="0" y="606425"/>
            <a:ext cx="9144000" cy="1165225"/>
          </a:xfrm>
          <a:prstGeom prst="rect">
            <a:avLst/>
          </a:prstGeom>
          <a:noFill/>
          <a:ln w="19050" algn="ctr">
            <a:noFill/>
            <a:miter lim="800000"/>
            <a:headEnd/>
            <a:tailEnd/>
          </a:ln>
          <a:effectLst/>
        </p:spPr>
        <p:txBody>
          <a:bodyPr>
            <a:spAutoFit/>
          </a:bodyPr>
          <a:lstStyle/>
          <a:p>
            <a:pPr>
              <a:lnSpc>
                <a:spcPct val="80000"/>
              </a:lnSpc>
            </a:pPr>
            <a:r>
              <a:rPr lang="ru-RU" altLang="ru-RU" dirty="0">
                <a:solidFill>
                  <a:srgbClr val="000000"/>
                </a:solidFill>
                <a:latin typeface="Arial Black" pitchFamily="34" charset="0"/>
              </a:rPr>
              <a:t>М</a:t>
            </a:r>
            <a:r>
              <a:rPr lang="ru-RU" altLang="ru-RU" dirty="0">
                <a:solidFill>
                  <a:srgbClr val="000000"/>
                </a:solidFill>
              </a:rPr>
              <a:t>-трансформы принципиально отличаются от остальных тем, что сопрягаемые ими активные зоны находятся по одну сторону от трансформного разлома, который, таким образом, оказывается как бы рельсом, вдоль которого обмениваются массами (движениями) активные зоны.</a:t>
            </a:r>
          </a:p>
        </p:txBody>
      </p:sp>
      <p:sp>
        <p:nvSpPr>
          <p:cNvPr id="58373" name="AutoShape 11"/>
          <p:cNvSpPr>
            <a:spLocks noChangeArrowheads="1"/>
          </p:cNvSpPr>
          <p:nvPr/>
        </p:nvSpPr>
        <p:spPr bwMode="auto">
          <a:xfrm>
            <a:off x="5672138" y="1863725"/>
            <a:ext cx="1527175" cy="211138"/>
          </a:xfrm>
          <a:prstGeom prst="wedgeRectCallout">
            <a:avLst>
              <a:gd name="adj1" fmla="val 28273"/>
              <a:gd name="adj2" fmla="val 369551"/>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Трансформа</a:t>
            </a:r>
          </a:p>
        </p:txBody>
      </p:sp>
      <p:sp>
        <p:nvSpPr>
          <p:cNvPr id="58374" name="AutoShape 13"/>
          <p:cNvSpPr>
            <a:spLocks noChangeArrowheads="1"/>
          </p:cNvSpPr>
          <p:nvPr/>
        </p:nvSpPr>
        <p:spPr bwMode="auto">
          <a:xfrm>
            <a:off x="5059363" y="4552950"/>
            <a:ext cx="1487487" cy="381000"/>
          </a:xfrm>
          <a:prstGeom prst="wedgeRectCallout">
            <a:avLst>
              <a:gd name="adj1" fmla="val 54481"/>
              <a:gd name="adj2" fmla="val -295417"/>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
        <p:nvSpPr>
          <p:cNvPr id="58375" name="AutoShape 14"/>
          <p:cNvSpPr>
            <a:spLocks noChangeArrowheads="1"/>
          </p:cNvSpPr>
          <p:nvPr/>
        </p:nvSpPr>
        <p:spPr bwMode="auto">
          <a:xfrm>
            <a:off x="3135313" y="4686300"/>
            <a:ext cx="1547812" cy="381000"/>
          </a:xfrm>
          <a:prstGeom prst="wedgeRectCallout">
            <a:avLst>
              <a:gd name="adj1" fmla="val 50000"/>
              <a:gd name="adj2" fmla="val -296667"/>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разрастания</a:t>
            </a:r>
          </a:p>
        </p:txBody>
      </p:sp>
      <p:sp>
        <p:nvSpPr>
          <p:cNvPr id="58376" name="AutoShape 15"/>
          <p:cNvSpPr>
            <a:spLocks noChangeArrowheads="1"/>
          </p:cNvSpPr>
          <p:nvPr/>
        </p:nvSpPr>
        <p:spPr bwMode="auto">
          <a:xfrm rot="2688830">
            <a:off x="7289800" y="3968750"/>
            <a:ext cx="593725" cy="501650"/>
          </a:xfrm>
          <a:custGeom>
            <a:avLst/>
            <a:gdLst>
              <a:gd name="T0" fmla="*/ 8911702 w 21600"/>
              <a:gd name="T1" fmla="*/ 0 h 21600"/>
              <a:gd name="T2" fmla="*/ 0 w 21600"/>
              <a:gd name="T3" fmla="*/ 5825295 h 21600"/>
              <a:gd name="T4" fmla="*/ 8911702 w 21600"/>
              <a:gd name="T5" fmla="*/ 11650589 h 21600"/>
              <a:gd name="T6" fmla="*/ 16319879 w 21600"/>
              <a:gd name="T7" fmla="*/ 5825295 h 21600"/>
              <a:gd name="T8" fmla="*/ 17694720 60000 65536"/>
              <a:gd name="T9" fmla="*/ 11796480 60000 65536"/>
              <a:gd name="T10" fmla="*/ 5898240 60000 65536"/>
              <a:gd name="T11" fmla="*/ 0 60000 65536"/>
              <a:gd name="T12" fmla="*/ 3375 w 21600"/>
              <a:gd name="T13" fmla="*/ 4070 h 21600"/>
              <a:gd name="T14" fmla="*/ 15490 w 21600"/>
              <a:gd name="T15" fmla="*/ 17530 h 21600"/>
            </a:gdLst>
            <a:ahLst/>
            <a:cxnLst>
              <a:cxn ang="T8">
                <a:pos x="T0" y="T1"/>
              </a:cxn>
              <a:cxn ang="T9">
                <a:pos x="T2" y="T3"/>
              </a:cxn>
              <a:cxn ang="T10">
                <a:pos x="T4" y="T5"/>
              </a:cxn>
              <a:cxn ang="T11">
                <a:pos x="T6" y="T7"/>
              </a:cxn>
            </a:cxnLst>
            <a:rect l="T12" t="T13" r="T14" b="T15"/>
            <a:pathLst>
              <a:path w="21600" h="21600">
                <a:moveTo>
                  <a:pt x="11795" y="0"/>
                </a:moveTo>
                <a:lnTo>
                  <a:pt x="11795" y="4070"/>
                </a:lnTo>
                <a:lnTo>
                  <a:pt x="3375" y="4070"/>
                </a:lnTo>
                <a:lnTo>
                  <a:pt x="3375" y="17530"/>
                </a:lnTo>
                <a:lnTo>
                  <a:pt x="11795" y="17530"/>
                </a:lnTo>
                <a:lnTo>
                  <a:pt x="11795" y="21600"/>
                </a:lnTo>
                <a:lnTo>
                  <a:pt x="21600" y="10800"/>
                </a:lnTo>
                <a:lnTo>
                  <a:pt x="11795" y="0"/>
                </a:lnTo>
                <a:close/>
              </a:path>
              <a:path w="21600" h="21600">
                <a:moveTo>
                  <a:pt x="1350" y="4070"/>
                </a:moveTo>
                <a:lnTo>
                  <a:pt x="1350" y="17530"/>
                </a:lnTo>
                <a:lnTo>
                  <a:pt x="2700" y="17530"/>
                </a:lnTo>
                <a:lnTo>
                  <a:pt x="2700" y="4070"/>
                </a:lnTo>
                <a:lnTo>
                  <a:pt x="1350" y="4070"/>
                </a:lnTo>
                <a:close/>
              </a:path>
              <a:path w="21600" h="21600">
                <a:moveTo>
                  <a:pt x="0" y="4070"/>
                </a:moveTo>
                <a:lnTo>
                  <a:pt x="0" y="17530"/>
                </a:lnTo>
                <a:lnTo>
                  <a:pt x="675" y="17530"/>
                </a:lnTo>
                <a:lnTo>
                  <a:pt x="675" y="4070"/>
                </a:lnTo>
                <a:lnTo>
                  <a:pt x="0" y="4070"/>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58377" name="Text Box 16"/>
          <p:cNvSpPr txBox="1">
            <a:spLocks noChangeArrowheads="1"/>
          </p:cNvSpPr>
          <p:nvPr/>
        </p:nvSpPr>
        <p:spPr bwMode="auto">
          <a:xfrm>
            <a:off x="0" y="1855788"/>
            <a:ext cx="3135313" cy="4138056"/>
          </a:xfrm>
          <a:prstGeom prst="rect">
            <a:avLst/>
          </a:prstGeom>
          <a:noFill/>
          <a:ln w="19050">
            <a:noFill/>
            <a:miter lim="800000"/>
            <a:headEnd/>
            <a:tailEnd/>
          </a:ln>
          <a:effectLst/>
        </p:spPr>
        <p:txBody>
          <a:bodyPr wrap="square">
            <a:spAutoFit/>
          </a:bodyPr>
          <a:lstStyle/>
          <a:p>
            <a:pPr>
              <a:lnSpc>
                <a:spcPct val="80000"/>
              </a:lnSpc>
              <a:spcBef>
                <a:spcPct val="25000"/>
              </a:spcBef>
              <a:tabLst>
                <a:tab pos="352425" algn="l"/>
              </a:tabLst>
            </a:pPr>
            <a:r>
              <a:rPr lang="ru-RU" altLang="ru-RU" b="1" dirty="0">
                <a:solidFill>
                  <a:srgbClr val="000000"/>
                </a:solidFill>
                <a:latin typeface="Arial" charset="0"/>
              </a:rPr>
              <a:t>1</a:t>
            </a:r>
            <a:r>
              <a:rPr lang="ru-RU" altLang="ru-RU" dirty="0">
                <a:solidFill>
                  <a:srgbClr val="000000"/>
                </a:solidFill>
              </a:rPr>
              <a:t> – собственно сдвиговые движения присутствуют только в пределах </a:t>
            </a:r>
            <a:r>
              <a:rPr lang="ru-RU" altLang="ru-RU" b="1" dirty="0">
                <a:solidFill>
                  <a:srgbClr val="000000"/>
                </a:solidFill>
                <a:latin typeface="Arial" charset="0"/>
              </a:rPr>
              <a:t>трансформы</a:t>
            </a:r>
            <a:r>
              <a:rPr lang="ru-RU" altLang="ru-RU" dirty="0">
                <a:solidFill>
                  <a:srgbClr val="000000"/>
                </a:solidFill>
              </a:rPr>
              <a:t>;</a:t>
            </a:r>
          </a:p>
          <a:p>
            <a:pPr>
              <a:lnSpc>
                <a:spcPct val="80000"/>
              </a:lnSpc>
              <a:spcBef>
                <a:spcPct val="25000"/>
              </a:spcBef>
              <a:tabLst>
                <a:tab pos="352425" algn="l"/>
              </a:tabLst>
            </a:pPr>
            <a:r>
              <a:rPr lang="ru-RU" altLang="ru-RU" b="1" dirty="0">
                <a:solidFill>
                  <a:srgbClr val="000000"/>
                </a:solidFill>
                <a:latin typeface="Arial" charset="0"/>
              </a:rPr>
              <a:t>2 </a:t>
            </a:r>
            <a:r>
              <a:rPr lang="ru-RU" altLang="ru-RU" dirty="0">
                <a:solidFill>
                  <a:srgbClr val="000000"/>
                </a:solidFill>
              </a:rPr>
              <a:t>– трансформа </a:t>
            </a:r>
            <a:r>
              <a:rPr lang="ru-RU" altLang="ru-RU" dirty="0" smtClean="0">
                <a:solidFill>
                  <a:srgbClr val="000000"/>
                </a:solidFill>
              </a:rPr>
              <a:t>соединяет </a:t>
            </a:r>
            <a:r>
              <a:rPr lang="ru-RU" altLang="ru-RU" b="1" dirty="0" smtClean="0">
                <a:solidFill>
                  <a:srgbClr val="000000"/>
                </a:solidFill>
              </a:rPr>
              <a:t>зоны</a:t>
            </a:r>
            <a:r>
              <a:rPr lang="ru-RU" altLang="ru-RU" dirty="0" smtClean="0">
                <a:solidFill>
                  <a:srgbClr val="000000"/>
                </a:solidFill>
              </a:rPr>
              <a:t> </a:t>
            </a:r>
            <a:r>
              <a:rPr lang="ru-RU" altLang="ru-RU" b="1" dirty="0">
                <a:solidFill>
                  <a:srgbClr val="000000"/>
                </a:solidFill>
              </a:rPr>
              <a:t>разрастания и</a:t>
            </a:r>
            <a:r>
              <a:rPr lang="ru-RU" altLang="ru-RU" dirty="0">
                <a:solidFill>
                  <a:srgbClr val="000000"/>
                </a:solidFill>
              </a:rPr>
              <a:t> </a:t>
            </a:r>
            <a:r>
              <a:rPr lang="ru-RU" altLang="ru-RU" b="1" dirty="0">
                <a:solidFill>
                  <a:srgbClr val="000000"/>
                </a:solidFill>
              </a:rPr>
              <a:t>поглощения</a:t>
            </a:r>
            <a:r>
              <a:rPr lang="ru-RU" altLang="ru-RU" dirty="0">
                <a:solidFill>
                  <a:srgbClr val="000000"/>
                </a:solidFill>
              </a:rPr>
              <a:t>;</a:t>
            </a:r>
          </a:p>
          <a:p>
            <a:pPr>
              <a:lnSpc>
                <a:spcPct val="80000"/>
              </a:lnSpc>
              <a:spcBef>
                <a:spcPct val="25000"/>
              </a:spcBef>
              <a:tabLst>
                <a:tab pos="352425" algn="l"/>
              </a:tabLst>
            </a:pPr>
            <a:r>
              <a:rPr lang="ru-RU" altLang="ru-RU" b="1" dirty="0">
                <a:solidFill>
                  <a:srgbClr val="000000"/>
                </a:solidFill>
                <a:latin typeface="Arial" charset="0"/>
              </a:rPr>
              <a:t>3 </a:t>
            </a:r>
            <a:r>
              <a:rPr lang="ru-RU" altLang="ru-RU" dirty="0">
                <a:solidFill>
                  <a:srgbClr val="000000"/>
                </a:solidFill>
              </a:rPr>
              <a:t>– длина трансформы </a:t>
            </a:r>
            <a:r>
              <a:rPr lang="ru-RU" altLang="ru-RU" b="1" dirty="0">
                <a:solidFill>
                  <a:srgbClr val="000000"/>
                </a:solidFill>
                <a:latin typeface="Arial" charset="0"/>
              </a:rPr>
              <a:t>постоянна</a:t>
            </a:r>
          </a:p>
          <a:p>
            <a:pPr>
              <a:lnSpc>
                <a:spcPct val="80000"/>
              </a:lnSpc>
              <a:spcBef>
                <a:spcPct val="25000"/>
              </a:spcBef>
              <a:tabLst>
                <a:tab pos="352425" algn="l"/>
              </a:tabLst>
            </a:pPr>
            <a:r>
              <a:rPr lang="ru-RU" altLang="ru-RU" b="1" dirty="0">
                <a:solidFill>
                  <a:srgbClr val="000000"/>
                </a:solidFill>
                <a:latin typeface="Arial" charset="0"/>
              </a:rPr>
              <a:t>4</a:t>
            </a:r>
            <a:r>
              <a:rPr lang="ru-RU" altLang="ru-RU" dirty="0">
                <a:solidFill>
                  <a:srgbClr val="000000"/>
                </a:solidFill>
              </a:rPr>
              <a:t> – амплитуды смещения </a:t>
            </a:r>
            <a:r>
              <a:rPr lang="ru-RU" altLang="ru-RU" dirty="0" err="1">
                <a:solidFill>
                  <a:srgbClr val="000000"/>
                </a:solidFill>
              </a:rPr>
              <a:t>досдвиговых</a:t>
            </a:r>
            <a:r>
              <a:rPr lang="ru-RU" altLang="ru-RU" dirty="0">
                <a:solidFill>
                  <a:srgbClr val="000000"/>
                </a:solidFill>
              </a:rPr>
              <a:t> маркеров активного отрезка </a:t>
            </a:r>
            <a:r>
              <a:rPr lang="ru-RU" altLang="ru-RU" b="1" dirty="0">
                <a:solidFill>
                  <a:srgbClr val="000000"/>
                </a:solidFill>
                <a:latin typeface="Arial" charset="0"/>
              </a:rPr>
              <a:t>одинаковы</a:t>
            </a:r>
            <a:r>
              <a:rPr lang="ru-RU" altLang="ru-RU" dirty="0">
                <a:solidFill>
                  <a:srgbClr val="000000"/>
                </a:solidFill>
              </a:rPr>
              <a:t> по всей длине сдвига;</a:t>
            </a:r>
          </a:p>
        </p:txBody>
      </p:sp>
      <p:sp>
        <p:nvSpPr>
          <p:cNvPr id="58378" name="Text Box 17"/>
          <p:cNvSpPr txBox="1">
            <a:spLocks noChangeArrowheads="1"/>
          </p:cNvSpPr>
          <p:nvPr/>
        </p:nvSpPr>
        <p:spPr bwMode="auto">
          <a:xfrm>
            <a:off x="0" y="5975350"/>
            <a:ext cx="9144000" cy="667875"/>
          </a:xfrm>
          <a:prstGeom prst="rect">
            <a:avLst/>
          </a:prstGeom>
          <a:noFill/>
          <a:ln w="19050">
            <a:noFill/>
            <a:miter lim="800000"/>
            <a:headEnd/>
            <a:tailEnd/>
          </a:ln>
          <a:effectLst/>
        </p:spPr>
        <p:txBody>
          <a:bodyPr>
            <a:spAutoFit/>
          </a:bodyPr>
          <a:lstStyle/>
          <a:p>
            <a:pPr>
              <a:lnSpc>
                <a:spcPct val="85000"/>
              </a:lnSpc>
              <a:spcBef>
                <a:spcPct val="30000"/>
              </a:spcBef>
              <a:tabLst>
                <a:tab pos="352425" algn="l"/>
              </a:tabLst>
            </a:pPr>
            <a:r>
              <a:rPr lang="ru-RU" altLang="ru-RU" b="1" dirty="0">
                <a:solidFill>
                  <a:srgbClr val="000000"/>
                </a:solidFill>
                <a:latin typeface="Arial" charset="0"/>
              </a:rPr>
              <a:t>5</a:t>
            </a:r>
            <a:r>
              <a:rPr lang="ru-RU" altLang="ru-RU" dirty="0">
                <a:solidFill>
                  <a:srgbClr val="000000"/>
                </a:solidFill>
              </a:rPr>
              <a:t> – </a:t>
            </a:r>
            <a:r>
              <a:rPr lang="ru-RU" altLang="ru-RU" b="1" dirty="0">
                <a:solidFill>
                  <a:srgbClr val="000000"/>
                </a:solidFill>
              </a:rPr>
              <a:t>активными элементами </a:t>
            </a:r>
            <a:r>
              <a:rPr lang="ru-RU" altLang="ru-RU" dirty="0">
                <a:solidFill>
                  <a:srgbClr val="000000"/>
                </a:solidFill>
              </a:rPr>
              <a:t>являются</a:t>
            </a:r>
            <a:r>
              <a:rPr lang="ru-RU" altLang="ru-RU" b="1" dirty="0">
                <a:solidFill>
                  <a:srgbClr val="000000"/>
                </a:solidFill>
              </a:rPr>
              <a:t> </a:t>
            </a:r>
            <a:r>
              <a:rPr lang="ru-RU" altLang="ru-RU" dirty="0">
                <a:solidFill>
                  <a:srgbClr val="000000"/>
                </a:solidFill>
              </a:rPr>
              <a:t>и</a:t>
            </a:r>
            <a:r>
              <a:rPr lang="ru-RU" altLang="ru-RU" b="1" dirty="0">
                <a:solidFill>
                  <a:srgbClr val="000000"/>
                </a:solidFill>
              </a:rPr>
              <a:t> </a:t>
            </a:r>
            <a:r>
              <a:rPr lang="ru-RU" altLang="ru-RU" b="1" dirty="0" smtClean="0">
                <a:solidFill>
                  <a:srgbClr val="000000"/>
                </a:solidFill>
                <a:latin typeface="Arial" charset="0"/>
              </a:rPr>
              <a:t>зона </a:t>
            </a:r>
            <a:r>
              <a:rPr lang="ru-RU" altLang="ru-RU" b="1" dirty="0">
                <a:solidFill>
                  <a:srgbClr val="000000"/>
                </a:solidFill>
                <a:latin typeface="Arial" charset="0"/>
              </a:rPr>
              <a:t>разрастания</a:t>
            </a:r>
            <a:r>
              <a:rPr lang="ru-RU" altLang="ru-RU" dirty="0">
                <a:solidFill>
                  <a:srgbClr val="000000"/>
                </a:solidFill>
              </a:rPr>
              <a:t>, </a:t>
            </a:r>
          </a:p>
          <a:p>
            <a:pPr>
              <a:lnSpc>
                <a:spcPct val="85000"/>
              </a:lnSpc>
              <a:tabLst>
                <a:tab pos="352425" algn="l"/>
              </a:tabLst>
            </a:pPr>
            <a:r>
              <a:rPr lang="ru-RU" altLang="ru-RU" dirty="0">
                <a:solidFill>
                  <a:srgbClr val="000000"/>
                </a:solidFill>
              </a:rPr>
              <a:t>и </a:t>
            </a:r>
            <a:r>
              <a:rPr lang="ru-RU" altLang="ru-RU" b="1" dirty="0" smtClean="0">
                <a:solidFill>
                  <a:srgbClr val="000000"/>
                </a:solidFill>
                <a:latin typeface="Arial" charset="0"/>
              </a:rPr>
              <a:t>зона </a:t>
            </a:r>
            <a:r>
              <a:rPr lang="ru-RU" altLang="ru-RU" b="1" dirty="0">
                <a:solidFill>
                  <a:srgbClr val="000000"/>
                </a:solidFill>
                <a:latin typeface="Arial" charset="0"/>
              </a:rPr>
              <a:t>поглощения</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7732"/>
            <a:ext cx="9144000" cy="3704643"/>
          </a:xfrm>
          <a:prstGeom prst="rect">
            <a:avLst/>
          </a:prstGeom>
        </p:spPr>
      </p:pic>
      <p:sp>
        <p:nvSpPr>
          <p:cNvPr id="59395" name="AutoShape 14"/>
          <p:cNvSpPr>
            <a:spLocks noChangeArrowheads="1"/>
          </p:cNvSpPr>
          <p:nvPr/>
        </p:nvSpPr>
        <p:spPr bwMode="auto">
          <a:xfrm>
            <a:off x="3505345" y="3408362"/>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59396" name="AutoShape 15"/>
          <p:cNvSpPr>
            <a:spLocks noChangeArrowheads="1"/>
          </p:cNvSpPr>
          <p:nvPr/>
        </p:nvSpPr>
        <p:spPr bwMode="auto">
          <a:xfrm flipH="1">
            <a:off x="3679258" y="4124324"/>
            <a:ext cx="676275" cy="187325"/>
          </a:xfrm>
          <a:prstGeom prst="leftArrow">
            <a:avLst>
              <a:gd name="adj1" fmla="val 50000"/>
              <a:gd name="adj2" fmla="val 90254"/>
            </a:avLst>
          </a:prstGeom>
          <a:solidFill>
            <a:srgbClr val="FF99CC"/>
          </a:solidFill>
          <a:ln w="19050" algn="ctr">
            <a:solidFill>
              <a:srgbClr val="000000"/>
            </a:solidFill>
            <a:miter lim="800000"/>
            <a:headEnd/>
            <a:tailEnd/>
          </a:ln>
          <a:effectLst/>
        </p:spPr>
        <p:txBody>
          <a:bodyPr wrap="none" anchor="ctr"/>
          <a:lstStyle/>
          <a:p>
            <a:endParaRPr lang="ru-RU" altLang="ru-RU"/>
          </a:p>
        </p:txBody>
      </p:sp>
      <p:grpSp>
        <p:nvGrpSpPr>
          <p:cNvPr id="59397" name="Group 22"/>
          <p:cNvGrpSpPr>
            <a:grpSpLocks/>
          </p:cNvGrpSpPr>
          <p:nvPr/>
        </p:nvGrpSpPr>
        <p:grpSpPr bwMode="auto">
          <a:xfrm>
            <a:off x="1959429" y="5384124"/>
            <a:ext cx="4115934" cy="1465262"/>
            <a:chOff x="2123" y="3227"/>
            <a:chExt cx="1704" cy="923"/>
          </a:xfrm>
        </p:grpSpPr>
        <p:sp>
          <p:nvSpPr>
            <p:cNvPr id="59400" name="Line 17"/>
            <p:cNvSpPr>
              <a:spLocks noChangeShapeType="1"/>
            </p:cNvSpPr>
            <p:nvPr/>
          </p:nvSpPr>
          <p:spPr bwMode="auto">
            <a:xfrm>
              <a:off x="2130" y="3243"/>
              <a:ext cx="0" cy="899"/>
            </a:xfrm>
            <a:prstGeom prst="line">
              <a:avLst/>
            </a:prstGeom>
            <a:noFill/>
            <a:ln w="19050">
              <a:solidFill>
                <a:srgbClr val="000000"/>
              </a:solidFill>
              <a:round/>
              <a:headEnd/>
              <a:tailEnd/>
            </a:ln>
            <a:effectLst/>
          </p:spPr>
          <p:txBody>
            <a:bodyPr/>
            <a:lstStyle/>
            <a:p>
              <a:endParaRPr lang="ru-RU"/>
            </a:p>
          </p:txBody>
        </p:sp>
        <p:sp>
          <p:nvSpPr>
            <p:cNvPr id="59401" name="Line 18"/>
            <p:cNvSpPr>
              <a:spLocks noChangeShapeType="1"/>
            </p:cNvSpPr>
            <p:nvPr/>
          </p:nvSpPr>
          <p:spPr bwMode="auto">
            <a:xfrm>
              <a:off x="3827" y="3227"/>
              <a:ext cx="0" cy="923"/>
            </a:xfrm>
            <a:prstGeom prst="line">
              <a:avLst/>
            </a:prstGeom>
            <a:noFill/>
            <a:ln w="19050">
              <a:solidFill>
                <a:srgbClr val="000000"/>
              </a:solidFill>
              <a:round/>
              <a:headEnd/>
              <a:tailEnd/>
            </a:ln>
            <a:effectLst/>
          </p:spPr>
          <p:txBody>
            <a:bodyPr/>
            <a:lstStyle/>
            <a:p>
              <a:endParaRPr lang="ru-RU"/>
            </a:p>
          </p:txBody>
        </p:sp>
        <p:sp>
          <p:nvSpPr>
            <p:cNvPr id="59402" name="Line 19"/>
            <p:cNvSpPr>
              <a:spLocks noChangeShapeType="1"/>
            </p:cNvSpPr>
            <p:nvPr/>
          </p:nvSpPr>
          <p:spPr bwMode="auto">
            <a:xfrm>
              <a:off x="2123" y="4000"/>
              <a:ext cx="1704" cy="0"/>
            </a:xfrm>
            <a:prstGeom prst="line">
              <a:avLst/>
            </a:prstGeom>
            <a:noFill/>
            <a:ln w="19050">
              <a:solidFill>
                <a:srgbClr val="000000"/>
              </a:solidFill>
              <a:round/>
              <a:headEnd type="stealth" w="lg" len="lg"/>
              <a:tailEnd type="stealth" w="lg" len="lg"/>
            </a:ln>
            <a:effectLst/>
          </p:spPr>
          <p:txBody>
            <a:bodyPr/>
            <a:lstStyle/>
            <a:p>
              <a:endParaRPr lang="ru-RU"/>
            </a:p>
          </p:txBody>
        </p:sp>
        <p:sp>
          <p:nvSpPr>
            <p:cNvPr id="59403" name="Text Box 21"/>
            <p:cNvSpPr txBox="1">
              <a:spLocks noChangeArrowheads="1"/>
            </p:cNvSpPr>
            <p:nvPr/>
          </p:nvSpPr>
          <p:spPr bwMode="auto">
            <a:xfrm>
              <a:off x="2641" y="3769"/>
              <a:ext cx="524" cy="231"/>
            </a:xfrm>
            <a:prstGeom prst="rect">
              <a:avLst/>
            </a:prstGeom>
            <a:noFill/>
            <a:ln w="19050" algn="ctr">
              <a:noFill/>
              <a:miter lim="800000"/>
              <a:headEnd/>
              <a:tailEnd/>
            </a:ln>
            <a:effectLst/>
          </p:spPr>
          <p:txBody>
            <a:bodyPr wrap="none">
              <a:spAutoFit/>
            </a:bodyPr>
            <a:lstStyle/>
            <a:p>
              <a:r>
                <a:rPr lang="en-US" altLang="ru-RU" sz="1800" b="1">
                  <a:solidFill>
                    <a:srgbClr val="000000"/>
                  </a:solidFill>
                  <a:latin typeface="Arial" charset="0"/>
                </a:rPr>
                <a:t>Const</a:t>
              </a:r>
              <a:endParaRPr lang="ru-RU" altLang="ru-RU" sz="1800" b="1">
                <a:solidFill>
                  <a:srgbClr val="000000"/>
                </a:solidFill>
                <a:latin typeface="Arial" charset="0"/>
              </a:endParaRPr>
            </a:p>
          </p:txBody>
        </p:sp>
      </p:grpSp>
      <p:sp>
        <p:nvSpPr>
          <p:cNvPr id="59398" name="AutoShape 36"/>
          <p:cNvSpPr>
            <a:spLocks noChangeArrowheads="1"/>
          </p:cNvSpPr>
          <p:nvPr/>
        </p:nvSpPr>
        <p:spPr bwMode="auto">
          <a:xfrm rot="2484592">
            <a:off x="6924675" y="5373074"/>
            <a:ext cx="614363" cy="1352550"/>
          </a:xfrm>
          <a:custGeom>
            <a:avLst/>
            <a:gdLst>
              <a:gd name="T0" fmla="*/ 8127909 w 21600"/>
              <a:gd name="T1" fmla="*/ 0 h 21600"/>
              <a:gd name="T2" fmla="*/ 0 w 21600"/>
              <a:gd name="T3" fmla="*/ 42347026 h 21600"/>
              <a:gd name="T4" fmla="*/ 8127909 w 21600"/>
              <a:gd name="T5" fmla="*/ 84694051 h 21600"/>
              <a:gd name="T6" fmla="*/ 17474162 w 21600"/>
              <a:gd name="T7" fmla="*/ 42347026 h 21600"/>
              <a:gd name="T8" fmla="*/ 17694720 60000 65536"/>
              <a:gd name="T9" fmla="*/ 11796480 60000 65536"/>
              <a:gd name="T10" fmla="*/ 5898240 60000 65536"/>
              <a:gd name="T11" fmla="*/ 0 60000 65536"/>
              <a:gd name="T12" fmla="*/ 3375 w 21600"/>
              <a:gd name="T13" fmla="*/ 5395 h 21600"/>
              <a:gd name="T14" fmla="*/ 15818 w 21600"/>
              <a:gd name="T15" fmla="*/ 16205 h 21600"/>
            </a:gdLst>
            <a:ahLst/>
            <a:cxnLst>
              <a:cxn ang="T8">
                <a:pos x="T0" y="T1"/>
              </a:cxn>
              <a:cxn ang="T9">
                <a:pos x="T2" y="T3"/>
              </a:cxn>
              <a:cxn ang="T10">
                <a:pos x="T4" y="T5"/>
              </a:cxn>
              <a:cxn ang="T11">
                <a:pos x="T6" y="T7"/>
              </a:cxn>
            </a:cxnLst>
            <a:rect l="T12" t="T13" r="T14" b="T15"/>
            <a:pathLst>
              <a:path w="21600" h="21600">
                <a:moveTo>
                  <a:pt x="10047" y="0"/>
                </a:moveTo>
                <a:lnTo>
                  <a:pt x="10047" y="5395"/>
                </a:lnTo>
                <a:lnTo>
                  <a:pt x="3375" y="5395"/>
                </a:lnTo>
                <a:lnTo>
                  <a:pt x="3375" y="16205"/>
                </a:lnTo>
                <a:lnTo>
                  <a:pt x="10047" y="16205"/>
                </a:lnTo>
                <a:lnTo>
                  <a:pt x="10047" y="21600"/>
                </a:lnTo>
                <a:lnTo>
                  <a:pt x="21600" y="10800"/>
                </a:lnTo>
                <a:lnTo>
                  <a:pt x="10047" y="0"/>
                </a:lnTo>
                <a:close/>
              </a:path>
              <a:path w="21600" h="21600">
                <a:moveTo>
                  <a:pt x="1350" y="5395"/>
                </a:moveTo>
                <a:lnTo>
                  <a:pt x="1350" y="16205"/>
                </a:lnTo>
                <a:lnTo>
                  <a:pt x="2700" y="16205"/>
                </a:lnTo>
                <a:lnTo>
                  <a:pt x="2700" y="5395"/>
                </a:lnTo>
                <a:lnTo>
                  <a:pt x="1350" y="5395"/>
                </a:lnTo>
                <a:close/>
              </a:path>
              <a:path w="21600" h="21600">
                <a:moveTo>
                  <a:pt x="0" y="5395"/>
                </a:moveTo>
                <a:lnTo>
                  <a:pt x="0" y="16205"/>
                </a:lnTo>
                <a:lnTo>
                  <a:pt x="675" y="16205"/>
                </a:lnTo>
                <a:lnTo>
                  <a:pt x="675" y="5395"/>
                </a:lnTo>
                <a:lnTo>
                  <a:pt x="0" y="5395"/>
                </a:lnTo>
                <a:close/>
              </a:path>
            </a:pathLst>
          </a:custGeom>
          <a:solidFill>
            <a:srgbClr val="FF99CC"/>
          </a:solidFill>
          <a:ln w="19050" algn="ctr">
            <a:solidFill>
              <a:srgbClr val="000000"/>
            </a:solidFill>
            <a:miter lim="800000"/>
            <a:headEnd/>
            <a:tailEnd/>
          </a:ln>
          <a:effectLst/>
        </p:spPr>
        <p:txBody>
          <a:bodyPr wrap="none" anchor="ctr"/>
          <a:lstStyle/>
          <a:p>
            <a:endParaRPr lang="ru-RU"/>
          </a:p>
        </p:txBody>
      </p:sp>
      <p:sp>
        <p:nvSpPr>
          <p:cNvPr id="59399" name="Text Box 40"/>
          <p:cNvSpPr txBox="1">
            <a:spLocks noChangeArrowheads="1"/>
          </p:cNvSpPr>
          <p:nvPr/>
        </p:nvSpPr>
        <p:spPr bwMode="auto">
          <a:xfrm>
            <a:off x="271463" y="152400"/>
            <a:ext cx="8599487" cy="22161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активного сегмента</a:t>
            </a:r>
            <a:r>
              <a:rPr lang="ru-RU" altLang="ru-RU" sz="2000" b="1" dirty="0">
                <a:solidFill>
                  <a:srgbClr val="000000"/>
                </a:solidFill>
              </a:rPr>
              <a:t>, он представляется обычным сдвигом (здесь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обратным (здесь – правосторонним!), </a:t>
            </a:r>
            <a:r>
              <a:rPr lang="ru-RU" altLang="ru-RU" sz="2000" b="1" i="1" dirty="0">
                <a:solidFill>
                  <a:srgbClr val="000000"/>
                </a:solidFill>
              </a:rPr>
              <a:t>если один из них находится со стороны зоны поглощения</a:t>
            </a:r>
            <a:r>
              <a:rPr lang="ru-RU" altLang="ru-RU" sz="2000" b="1" dirty="0">
                <a:solidFill>
                  <a:srgbClr val="000000"/>
                </a:solidFill>
              </a:rPr>
              <a:t>.</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нулевым, </a:t>
            </a:r>
            <a:r>
              <a:rPr lang="ru-RU" altLang="ru-RU" sz="2000" b="1" dirty="0" smtClean="0">
                <a:solidFill>
                  <a:srgbClr val="000000"/>
                </a:solidFill>
              </a:rPr>
              <a:t>                   </a:t>
            </a:r>
            <a:r>
              <a:rPr lang="ru-RU" altLang="ru-RU" sz="2000" b="1" i="1" dirty="0" smtClean="0">
                <a:solidFill>
                  <a:srgbClr val="000000"/>
                </a:solidFill>
              </a:rPr>
              <a:t>если </a:t>
            </a:r>
            <a:r>
              <a:rPr lang="ru-RU" altLang="ru-RU" sz="2000" b="1" i="1" dirty="0">
                <a:solidFill>
                  <a:srgbClr val="000000"/>
                </a:solidFill>
              </a:rPr>
              <a:t>один из них находится со стороны зоны разрастания</a:t>
            </a:r>
            <a:r>
              <a:rPr lang="ru-RU" altLang="ru-RU" sz="2000" b="1" dirty="0">
                <a:solidFill>
                  <a:srgbClr val="000000"/>
                </a:solidFill>
              </a:rPr>
              <a:t>.</a:t>
            </a:r>
          </a:p>
        </p:txBody>
      </p:sp>
      <p:grpSp>
        <p:nvGrpSpPr>
          <p:cNvPr id="8" name="Группа 7"/>
          <p:cNvGrpSpPr/>
          <p:nvPr/>
        </p:nvGrpSpPr>
        <p:grpSpPr>
          <a:xfrm>
            <a:off x="1488489" y="4065131"/>
            <a:ext cx="1559511" cy="45719"/>
            <a:chOff x="1488489" y="4065131"/>
            <a:chExt cx="1559511" cy="45719"/>
          </a:xfrm>
        </p:grpSpPr>
        <p:sp>
          <p:nvSpPr>
            <p:cNvPr id="7" name="Прямоугольник 6"/>
            <p:cNvSpPr/>
            <p:nvPr/>
          </p:nvSpPr>
          <p:spPr bwMode="auto">
            <a:xfrm>
              <a:off x="2737282" y="4074850"/>
              <a:ext cx="310718"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8" name="Прямоугольник 17"/>
            <p:cNvSpPr/>
            <p:nvPr/>
          </p:nvSpPr>
          <p:spPr bwMode="auto">
            <a:xfrm>
              <a:off x="1488489" y="4065131"/>
              <a:ext cx="966187"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5087"/>
            <a:ext cx="9148705" cy="3698621"/>
          </a:xfrm>
          <a:prstGeom prst="rect">
            <a:avLst/>
          </a:prstGeom>
        </p:spPr>
      </p:pic>
      <p:grpSp>
        <p:nvGrpSpPr>
          <p:cNvPr id="60419" name="Group 13"/>
          <p:cNvGrpSpPr>
            <a:grpSpLocks/>
          </p:cNvGrpSpPr>
          <p:nvPr/>
        </p:nvGrpSpPr>
        <p:grpSpPr bwMode="auto">
          <a:xfrm>
            <a:off x="1959429" y="5360363"/>
            <a:ext cx="4115934" cy="1465262"/>
            <a:chOff x="2123" y="3227"/>
            <a:chExt cx="1704" cy="923"/>
          </a:xfrm>
        </p:grpSpPr>
        <p:sp>
          <p:nvSpPr>
            <p:cNvPr id="60424" name="Line 14"/>
            <p:cNvSpPr>
              <a:spLocks noChangeShapeType="1"/>
            </p:cNvSpPr>
            <p:nvPr/>
          </p:nvSpPr>
          <p:spPr bwMode="auto">
            <a:xfrm>
              <a:off x="2130" y="3243"/>
              <a:ext cx="0" cy="899"/>
            </a:xfrm>
            <a:prstGeom prst="line">
              <a:avLst/>
            </a:prstGeom>
            <a:noFill/>
            <a:ln w="19050">
              <a:solidFill>
                <a:srgbClr val="000000"/>
              </a:solidFill>
              <a:round/>
              <a:headEnd/>
              <a:tailEnd/>
            </a:ln>
            <a:effectLst/>
          </p:spPr>
          <p:txBody>
            <a:bodyPr/>
            <a:lstStyle/>
            <a:p>
              <a:endParaRPr lang="ru-RU"/>
            </a:p>
          </p:txBody>
        </p:sp>
        <p:sp>
          <p:nvSpPr>
            <p:cNvPr id="60425" name="Line 15"/>
            <p:cNvSpPr>
              <a:spLocks noChangeShapeType="1"/>
            </p:cNvSpPr>
            <p:nvPr/>
          </p:nvSpPr>
          <p:spPr bwMode="auto">
            <a:xfrm>
              <a:off x="3827" y="3227"/>
              <a:ext cx="0" cy="923"/>
            </a:xfrm>
            <a:prstGeom prst="line">
              <a:avLst/>
            </a:prstGeom>
            <a:noFill/>
            <a:ln w="19050">
              <a:solidFill>
                <a:srgbClr val="000000"/>
              </a:solidFill>
              <a:round/>
              <a:headEnd/>
              <a:tailEnd/>
            </a:ln>
            <a:effectLst/>
          </p:spPr>
          <p:txBody>
            <a:bodyPr/>
            <a:lstStyle/>
            <a:p>
              <a:endParaRPr lang="ru-RU"/>
            </a:p>
          </p:txBody>
        </p:sp>
        <p:sp>
          <p:nvSpPr>
            <p:cNvPr id="60426" name="Line 16"/>
            <p:cNvSpPr>
              <a:spLocks noChangeShapeType="1"/>
            </p:cNvSpPr>
            <p:nvPr/>
          </p:nvSpPr>
          <p:spPr bwMode="auto">
            <a:xfrm>
              <a:off x="2123" y="4000"/>
              <a:ext cx="1704" cy="0"/>
            </a:xfrm>
            <a:prstGeom prst="line">
              <a:avLst/>
            </a:prstGeom>
            <a:noFill/>
            <a:ln w="19050">
              <a:solidFill>
                <a:srgbClr val="000000"/>
              </a:solidFill>
              <a:round/>
              <a:headEnd type="stealth" w="lg" len="lg"/>
              <a:tailEnd type="stealth" w="lg" len="lg"/>
            </a:ln>
            <a:effectLst/>
          </p:spPr>
          <p:txBody>
            <a:bodyPr/>
            <a:lstStyle/>
            <a:p>
              <a:endParaRPr lang="ru-RU"/>
            </a:p>
          </p:txBody>
        </p:sp>
        <p:sp>
          <p:nvSpPr>
            <p:cNvPr id="60427" name="Text Box 17"/>
            <p:cNvSpPr txBox="1">
              <a:spLocks noChangeArrowheads="1"/>
            </p:cNvSpPr>
            <p:nvPr/>
          </p:nvSpPr>
          <p:spPr bwMode="auto">
            <a:xfrm>
              <a:off x="2641" y="3738"/>
              <a:ext cx="616" cy="269"/>
            </a:xfrm>
            <a:prstGeom prst="rect">
              <a:avLst/>
            </a:prstGeom>
            <a:noFill/>
            <a:ln w="19050" algn="ctr">
              <a:noFill/>
              <a:miter lim="800000"/>
              <a:headEnd/>
              <a:tailEnd/>
            </a:ln>
            <a:effectLst/>
          </p:spPr>
          <p:txBody>
            <a:bodyPr wrap="none">
              <a:spAutoFit/>
            </a:bodyPr>
            <a:lstStyle/>
            <a:p>
              <a:r>
                <a:rPr lang="en-US" altLang="ru-RU" b="1">
                  <a:solidFill>
                    <a:srgbClr val="000000"/>
                  </a:solidFill>
                  <a:latin typeface="Arial" charset="0"/>
                </a:rPr>
                <a:t>Const</a:t>
              </a:r>
              <a:endParaRPr lang="ru-RU" altLang="ru-RU" b="1">
                <a:solidFill>
                  <a:srgbClr val="000000"/>
                </a:solidFill>
                <a:latin typeface="Arial" charset="0"/>
              </a:endParaRPr>
            </a:p>
          </p:txBody>
        </p:sp>
      </p:grpSp>
      <p:sp>
        <p:nvSpPr>
          <p:cNvPr id="60420" name="AutoShape 25"/>
          <p:cNvSpPr>
            <a:spLocks noChangeArrowheads="1"/>
          </p:cNvSpPr>
          <p:nvPr/>
        </p:nvSpPr>
        <p:spPr bwMode="auto">
          <a:xfrm rot="2484592">
            <a:off x="6924675" y="5373063"/>
            <a:ext cx="614363" cy="1352550"/>
          </a:xfrm>
          <a:custGeom>
            <a:avLst/>
            <a:gdLst>
              <a:gd name="T0" fmla="*/ 8127909 w 21600"/>
              <a:gd name="T1" fmla="*/ 0 h 21600"/>
              <a:gd name="T2" fmla="*/ 0 w 21600"/>
              <a:gd name="T3" fmla="*/ 42347026 h 21600"/>
              <a:gd name="T4" fmla="*/ 8127909 w 21600"/>
              <a:gd name="T5" fmla="*/ 84694051 h 21600"/>
              <a:gd name="T6" fmla="*/ 17474162 w 21600"/>
              <a:gd name="T7" fmla="*/ 42347026 h 21600"/>
              <a:gd name="T8" fmla="*/ 17694720 60000 65536"/>
              <a:gd name="T9" fmla="*/ 11796480 60000 65536"/>
              <a:gd name="T10" fmla="*/ 5898240 60000 65536"/>
              <a:gd name="T11" fmla="*/ 0 60000 65536"/>
              <a:gd name="T12" fmla="*/ 3375 w 21600"/>
              <a:gd name="T13" fmla="*/ 5395 h 21600"/>
              <a:gd name="T14" fmla="*/ 15818 w 21600"/>
              <a:gd name="T15" fmla="*/ 16205 h 21600"/>
            </a:gdLst>
            <a:ahLst/>
            <a:cxnLst>
              <a:cxn ang="T8">
                <a:pos x="T0" y="T1"/>
              </a:cxn>
              <a:cxn ang="T9">
                <a:pos x="T2" y="T3"/>
              </a:cxn>
              <a:cxn ang="T10">
                <a:pos x="T4" y="T5"/>
              </a:cxn>
              <a:cxn ang="T11">
                <a:pos x="T6" y="T7"/>
              </a:cxn>
            </a:cxnLst>
            <a:rect l="T12" t="T13" r="T14" b="T15"/>
            <a:pathLst>
              <a:path w="21600" h="21600">
                <a:moveTo>
                  <a:pt x="10047" y="0"/>
                </a:moveTo>
                <a:lnTo>
                  <a:pt x="10047" y="5395"/>
                </a:lnTo>
                <a:lnTo>
                  <a:pt x="3375" y="5395"/>
                </a:lnTo>
                <a:lnTo>
                  <a:pt x="3375" y="16205"/>
                </a:lnTo>
                <a:lnTo>
                  <a:pt x="10047" y="16205"/>
                </a:lnTo>
                <a:lnTo>
                  <a:pt x="10047" y="21600"/>
                </a:lnTo>
                <a:lnTo>
                  <a:pt x="21600" y="10800"/>
                </a:lnTo>
                <a:lnTo>
                  <a:pt x="10047" y="0"/>
                </a:lnTo>
                <a:close/>
              </a:path>
              <a:path w="21600" h="21600">
                <a:moveTo>
                  <a:pt x="1350" y="5395"/>
                </a:moveTo>
                <a:lnTo>
                  <a:pt x="1350" y="16205"/>
                </a:lnTo>
                <a:lnTo>
                  <a:pt x="2700" y="16205"/>
                </a:lnTo>
                <a:lnTo>
                  <a:pt x="2700" y="5395"/>
                </a:lnTo>
                <a:lnTo>
                  <a:pt x="1350" y="5395"/>
                </a:lnTo>
                <a:close/>
              </a:path>
              <a:path w="21600" h="21600">
                <a:moveTo>
                  <a:pt x="0" y="5395"/>
                </a:moveTo>
                <a:lnTo>
                  <a:pt x="0" y="16205"/>
                </a:lnTo>
                <a:lnTo>
                  <a:pt x="675" y="16205"/>
                </a:lnTo>
                <a:lnTo>
                  <a:pt x="675" y="5395"/>
                </a:lnTo>
                <a:lnTo>
                  <a:pt x="0" y="5395"/>
                </a:lnTo>
                <a:close/>
              </a:path>
            </a:pathLst>
          </a:custGeom>
          <a:solidFill>
            <a:srgbClr val="FF99CC"/>
          </a:solidFill>
          <a:ln w="19050" algn="ctr">
            <a:solidFill>
              <a:srgbClr val="000000"/>
            </a:solidFill>
            <a:miter lim="800000"/>
            <a:headEnd/>
            <a:tailEnd/>
          </a:ln>
          <a:effectLst/>
        </p:spPr>
        <p:txBody>
          <a:bodyPr wrap="none" anchor="ctr"/>
          <a:lstStyle/>
          <a:p>
            <a:endParaRPr lang="ru-RU"/>
          </a:p>
        </p:txBody>
      </p:sp>
      <p:sp>
        <p:nvSpPr>
          <p:cNvPr id="60421" name="Text Box 40"/>
          <p:cNvSpPr txBox="1">
            <a:spLocks noChangeArrowheads="1"/>
          </p:cNvSpPr>
          <p:nvPr/>
        </p:nvSpPr>
        <p:spPr bwMode="auto">
          <a:xfrm>
            <a:off x="271463" y="152400"/>
            <a:ext cx="8599487" cy="22161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активного сегмента</a:t>
            </a:r>
            <a:r>
              <a:rPr lang="ru-RU" altLang="ru-RU" sz="2000" b="1" dirty="0">
                <a:solidFill>
                  <a:srgbClr val="000000"/>
                </a:solidFill>
              </a:rPr>
              <a:t>, он представляется обычным сдвигом (здесь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обратным (здесь – правосторонним!), если один из них находится со стороны зоны поглощения.</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нулевым, если один из них находится со стороны зоны разрастания.</a:t>
            </a:r>
          </a:p>
        </p:txBody>
      </p:sp>
      <p:sp>
        <p:nvSpPr>
          <p:cNvPr id="60422" name="AutoShape 14"/>
          <p:cNvSpPr>
            <a:spLocks noChangeArrowheads="1"/>
          </p:cNvSpPr>
          <p:nvPr/>
        </p:nvSpPr>
        <p:spPr bwMode="auto">
          <a:xfrm>
            <a:off x="3465533" y="3408362"/>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60423" name="AutoShape 15"/>
          <p:cNvSpPr>
            <a:spLocks noChangeArrowheads="1"/>
          </p:cNvSpPr>
          <p:nvPr/>
        </p:nvSpPr>
        <p:spPr bwMode="auto">
          <a:xfrm flipH="1">
            <a:off x="4233068" y="4164381"/>
            <a:ext cx="676275" cy="187325"/>
          </a:xfrm>
          <a:prstGeom prst="leftArrow">
            <a:avLst>
              <a:gd name="adj1" fmla="val 50000"/>
              <a:gd name="adj2" fmla="val 90254"/>
            </a:avLst>
          </a:prstGeom>
          <a:solidFill>
            <a:srgbClr val="FF99CC"/>
          </a:solidFill>
          <a:ln w="19050" algn="ctr">
            <a:solidFill>
              <a:srgbClr val="000000"/>
            </a:solidFill>
            <a:miter lim="800000"/>
            <a:headEnd/>
            <a:tailEnd/>
          </a:ln>
          <a:effectLst/>
        </p:spPr>
        <p:txBody>
          <a:bodyPr wrap="none" anchor="ctr"/>
          <a:lstStyle/>
          <a:p>
            <a:endParaRPr lang="ru-RU" altLang="ru-RU"/>
          </a:p>
        </p:txBody>
      </p:sp>
      <p:grpSp>
        <p:nvGrpSpPr>
          <p:cNvPr id="13" name="Группа 12"/>
          <p:cNvGrpSpPr/>
          <p:nvPr/>
        </p:nvGrpSpPr>
        <p:grpSpPr>
          <a:xfrm>
            <a:off x="1488489" y="4065131"/>
            <a:ext cx="1559511" cy="45719"/>
            <a:chOff x="1488489" y="4065131"/>
            <a:chExt cx="1559511" cy="45719"/>
          </a:xfrm>
        </p:grpSpPr>
        <p:sp>
          <p:nvSpPr>
            <p:cNvPr id="14" name="Прямоугольник 13"/>
            <p:cNvSpPr/>
            <p:nvPr/>
          </p:nvSpPr>
          <p:spPr bwMode="auto">
            <a:xfrm>
              <a:off x="2737282" y="4074850"/>
              <a:ext cx="310718"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5" name="Прямоугольник 14"/>
            <p:cNvSpPr/>
            <p:nvPr/>
          </p:nvSpPr>
          <p:spPr bwMode="auto">
            <a:xfrm>
              <a:off x="1488489" y="4065131"/>
              <a:ext cx="966187"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 y="2493963"/>
            <a:ext cx="8997950" cy="4316412"/>
          </a:xfrm>
          <a:prstGeom prst="rect">
            <a:avLst/>
          </a:prstGeom>
          <a:noFill/>
          <a:ln w="19050" algn="ctr">
            <a:solidFill>
              <a:srgbClr val="000000"/>
            </a:solidFill>
            <a:miter lim="800000"/>
            <a:headEnd/>
            <a:tailEnd/>
          </a:ln>
          <a:effectLst/>
        </p:spPr>
      </p:pic>
      <p:sp>
        <p:nvSpPr>
          <p:cNvPr id="8195" name="AutoShape 6"/>
          <p:cNvSpPr>
            <a:spLocks noChangeArrowheads="1"/>
          </p:cNvSpPr>
          <p:nvPr/>
        </p:nvSpPr>
        <p:spPr bwMode="auto">
          <a:xfrm rot="9533981" flipH="1" flipV="1">
            <a:off x="6981825" y="3394075"/>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8196" name="AutoShape 7"/>
          <p:cNvSpPr>
            <a:spLocks noChangeArrowheads="1"/>
          </p:cNvSpPr>
          <p:nvPr/>
        </p:nvSpPr>
        <p:spPr bwMode="auto">
          <a:xfrm rot="9533981">
            <a:off x="1438275" y="5295900"/>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8197" name="Text Box 32"/>
          <p:cNvSpPr txBox="1">
            <a:spLocks noChangeArrowheads="1"/>
          </p:cNvSpPr>
          <p:nvPr/>
        </p:nvSpPr>
        <p:spPr bwMode="auto">
          <a:xfrm>
            <a:off x="0" y="568325"/>
            <a:ext cx="9144000" cy="1107996"/>
          </a:xfrm>
          <a:prstGeom prst="rect">
            <a:avLst/>
          </a:prstGeom>
          <a:noFill/>
          <a:ln w="19050" algn="ctr">
            <a:noFill/>
            <a:miter lim="800000"/>
            <a:headEnd/>
            <a:tailEnd/>
          </a:ln>
          <a:effectLst/>
        </p:spPr>
        <p:txBody>
          <a:bodyPr>
            <a:spAutoFit/>
          </a:bodyPr>
          <a:lstStyle/>
          <a:p>
            <a:pPr>
              <a:lnSpc>
                <a:spcPct val="80000"/>
              </a:lnSpc>
              <a:spcBef>
                <a:spcPct val="30000"/>
              </a:spcBef>
            </a:pPr>
            <a:r>
              <a:rPr lang="ru-RU" altLang="ru-RU" b="1" dirty="0">
                <a:solidFill>
                  <a:srgbClr val="000000"/>
                </a:solidFill>
              </a:rPr>
              <a:t>5. Амплитуда </a:t>
            </a:r>
            <a:r>
              <a:rPr lang="ru-RU" altLang="ru-RU" dirty="0">
                <a:solidFill>
                  <a:srgbClr val="000000"/>
                </a:solidFill>
              </a:rPr>
              <a:t>смещения маркеров</a:t>
            </a:r>
            <a:r>
              <a:rPr lang="ru-RU" altLang="ru-RU" b="1" dirty="0">
                <a:solidFill>
                  <a:srgbClr val="000000"/>
                </a:solidFill>
              </a:rPr>
              <a:t> </a:t>
            </a:r>
            <a:r>
              <a:rPr lang="ru-RU" altLang="ru-RU" dirty="0">
                <a:solidFill>
                  <a:srgbClr val="000000"/>
                </a:solidFill>
              </a:rPr>
              <a:t>на концах сдвига</a:t>
            </a:r>
            <a:r>
              <a:rPr lang="ru-RU" altLang="ru-RU" b="1" dirty="0">
                <a:solidFill>
                  <a:srgbClr val="000000"/>
                </a:solidFill>
              </a:rPr>
              <a:t> </a:t>
            </a:r>
            <a:r>
              <a:rPr lang="ru-RU" altLang="ru-RU" b="1" dirty="0">
                <a:solidFill>
                  <a:srgbClr val="C00000"/>
                </a:solidFill>
              </a:rPr>
              <a:t>равна нулю</a:t>
            </a:r>
            <a:r>
              <a:rPr lang="ru-RU" altLang="ru-RU" dirty="0">
                <a:solidFill>
                  <a:srgbClr val="000000"/>
                </a:solidFill>
              </a:rPr>
              <a:t>.</a:t>
            </a:r>
            <a:r>
              <a:rPr lang="ru-RU" altLang="ru-RU" b="1" dirty="0">
                <a:solidFill>
                  <a:srgbClr val="000000"/>
                </a:solidFill>
              </a:rPr>
              <a:t> </a:t>
            </a:r>
          </a:p>
          <a:p>
            <a:pPr>
              <a:lnSpc>
                <a:spcPct val="80000"/>
              </a:lnSpc>
              <a:spcBef>
                <a:spcPct val="30000"/>
              </a:spcBef>
            </a:pPr>
            <a:endParaRPr lang="ru-RU" altLang="ru-RU" b="1" dirty="0">
              <a:solidFill>
                <a:srgbClr val="000000"/>
              </a:solidFill>
            </a:endParaRPr>
          </a:p>
          <a:p>
            <a:pPr>
              <a:lnSpc>
                <a:spcPct val="80000"/>
              </a:lnSpc>
              <a:spcBef>
                <a:spcPct val="30000"/>
              </a:spcBef>
            </a:pPr>
            <a:r>
              <a:rPr lang="ru-RU" altLang="ru-RU" b="1" dirty="0">
                <a:solidFill>
                  <a:srgbClr val="000000"/>
                </a:solidFill>
                <a:latin typeface="Arial" charset="0"/>
              </a:rPr>
              <a:t>6.</a:t>
            </a:r>
            <a:r>
              <a:rPr lang="ru-RU" altLang="ru-RU" b="1" dirty="0">
                <a:solidFill>
                  <a:srgbClr val="000000"/>
                </a:solidFill>
              </a:rPr>
              <a:t> Амплитуда </a:t>
            </a:r>
            <a:r>
              <a:rPr lang="ru-RU" altLang="ru-RU" dirty="0">
                <a:solidFill>
                  <a:srgbClr val="000000"/>
                </a:solidFill>
              </a:rPr>
              <a:t>смещения маркеров</a:t>
            </a:r>
            <a:r>
              <a:rPr lang="ru-RU" altLang="ru-RU" b="1" dirty="0">
                <a:solidFill>
                  <a:srgbClr val="000000"/>
                </a:solidFill>
              </a:rPr>
              <a:t> </a:t>
            </a:r>
            <a:r>
              <a:rPr lang="ru-RU" altLang="ru-RU" b="1" dirty="0">
                <a:solidFill>
                  <a:srgbClr val="C00000"/>
                </a:solidFill>
              </a:rPr>
              <a:t>не может превышать </a:t>
            </a:r>
            <a:r>
              <a:rPr lang="ru-RU" altLang="ru-RU" dirty="0">
                <a:solidFill>
                  <a:srgbClr val="000000"/>
                </a:solidFill>
              </a:rPr>
              <a:t>длины сдвига.</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3211"/>
            <a:ext cx="9159787" cy="3711039"/>
          </a:xfrm>
          <a:prstGeom prst="rect">
            <a:avLst/>
          </a:prstGeom>
        </p:spPr>
      </p:pic>
      <p:grpSp>
        <p:nvGrpSpPr>
          <p:cNvPr id="61443" name="Group 27"/>
          <p:cNvGrpSpPr>
            <a:grpSpLocks/>
          </p:cNvGrpSpPr>
          <p:nvPr/>
        </p:nvGrpSpPr>
        <p:grpSpPr bwMode="auto">
          <a:xfrm>
            <a:off x="1959429" y="5362388"/>
            <a:ext cx="4142921" cy="1465262"/>
            <a:chOff x="2123" y="3227"/>
            <a:chExt cx="1704" cy="923"/>
          </a:xfrm>
        </p:grpSpPr>
        <p:sp>
          <p:nvSpPr>
            <p:cNvPr id="61448" name="Line 28"/>
            <p:cNvSpPr>
              <a:spLocks noChangeShapeType="1"/>
            </p:cNvSpPr>
            <p:nvPr/>
          </p:nvSpPr>
          <p:spPr bwMode="auto">
            <a:xfrm>
              <a:off x="2130" y="3243"/>
              <a:ext cx="0" cy="899"/>
            </a:xfrm>
            <a:prstGeom prst="line">
              <a:avLst/>
            </a:prstGeom>
            <a:noFill/>
            <a:ln w="19050">
              <a:solidFill>
                <a:srgbClr val="000000"/>
              </a:solidFill>
              <a:round/>
              <a:headEnd/>
              <a:tailEnd/>
            </a:ln>
            <a:effectLst/>
          </p:spPr>
          <p:txBody>
            <a:bodyPr/>
            <a:lstStyle/>
            <a:p>
              <a:endParaRPr lang="ru-RU"/>
            </a:p>
          </p:txBody>
        </p:sp>
        <p:sp>
          <p:nvSpPr>
            <p:cNvPr id="61449" name="Line 29"/>
            <p:cNvSpPr>
              <a:spLocks noChangeShapeType="1"/>
            </p:cNvSpPr>
            <p:nvPr/>
          </p:nvSpPr>
          <p:spPr bwMode="auto">
            <a:xfrm>
              <a:off x="3827" y="3227"/>
              <a:ext cx="0" cy="923"/>
            </a:xfrm>
            <a:prstGeom prst="line">
              <a:avLst/>
            </a:prstGeom>
            <a:noFill/>
            <a:ln w="19050">
              <a:solidFill>
                <a:srgbClr val="000000"/>
              </a:solidFill>
              <a:round/>
              <a:headEnd/>
              <a:tailEnd/>
            </a:ln>
            <a:effectLst/>
          </p:spPr>
          <p:txBody>
            <a:bodyPr/>
            <a:lstStyle/>
            <a:p>
              <a:endParaRPr lang="ru-RU"/>
            </a:p>
          </p:txBody>
        </p:sp>
        <p:sp>
          <p:nvSpPr>
            <p:cNvPr id="61450" name="Line 30"/>
            <p:cNvSpPr>
              <a:spLocks noChangeShapeType="1"/>
            </p:cNvSpPr>
            <p:nvPr/>
          </p:nvSpPr>
          <p:spPr bwMode="auto">
            <a:xfrm>
              <a:off x="2123" y="4000"/>
              <a:ext cx="1704" cy="0"/>
            </a:xfrm>
            <a:prstGeom prst="line">
              <a:avLst/>
            </a:prstGeom>
            <a:noFill/>
            <a:ln w="19050">
              <a:solidFill>
                <a:srgbClr val="000000"/>
              </a:solidFill>
              <a:round/>
              <a:headEnd type="stealth" w="lg" len="lg"/>
              <a:tailEnd type="stealth" w="lg" len="lg"/>
            </a:ln>
            <a:effectLst/>
          </p:spPr>
          <p:txBody>
            <a:bodyPr/>
            <a:lstStyle/>
            <a:p>
              <a:endParaRPr lang="ru-RU"/>
            </a:p>
          </p:txBody>
        </p:sp>
        <p:sp>
          <p:nvSpPr>
            <p:cNvPr id="61451" name="Text Box 31"/>
            <p:cNvSpPr txBox="1">
              <a:spLocks noChangeArrowheads="1"/>
            </p:cNvSpPr>
            <p:nvPr/>
          </p:nvSpPr>
          <p:spPr bwMode="auto">
            <a:xfrm>
              <a:off x="2641" y="3738"/>
              <a:ext cx="616" cy="269"/>
            </a:xfrm>
            <a:prstGeom prst="rect">
              <a:avLst/>
            </a:prstGeom>
            <a:noFill/>
            <a:ln w="19050" algn="ctr">
              <a:noFill/>
              <a:miter lim="800000"/>
              <a:headEnd/>
              <a:tailEnd/>
            </a:ln>
            <a:effectLst/>
          </p:spPr>
          <p:txBody>
            <a:bodyPr wrap="none">
              <a:spAutoFit/>
            </a:bodyPr>
            <a:lstStyle/>
            <a:p>
              <a:r>
                <a:rPr lang="en-US" altLang="ru-RU" b="1">
                  <a:solidFill>
                    <a:srgbClr val="000000"/>
                  </a:solidFill>
                  <a:latin typeface="Arial" charset="0"/>
                </a:rPr>
                <a:t>Const</a:t>
              </a:r>
              <a:endParaRPr lang="ru-RU" altLang="ru-RU" b="1">
                <a:solidFill>
                  <a:srgbClr val="000000"/>
                </a:solidFill>
                <a:latin typeface="Arial" charset="0"/>
              </a:endParaRPr>
            </a:p>
          </p:txBody>
        </p:sp>
      </p:grpSp>
      <p:sp>
        <p:nvSpPr>
          <p:cNvPr id="61444" name="AutoShape 37"/>
          <p:cNvSpPr>
            <a:spLocks noChangeArrowheads="1"/>
          </p:cNvSpPr>
          <p:nvPr/>
        </p:nvSpPr>
        <p:spPr bwMode="auto">
          <a:xfrm rot="2484592">
            <a:off x="7140575" y="5375088"/>
            <a:ext cx="614363" cy="1352550"/>
          </a:xfrm>
          <a:custGeom>
            <a:avLst/>
            <a:gdLst>
              <a:gd name="T0" fmla="*/ 8127909 w 21600"/>
              <a:gd name="T1" fmla="*/ 0 h 21600"/>
              <a:gd name="T2" fmla="*/ 0 w 21600"/>
              <a:gd name="T3" fmla="*/ 42347026 h 21600"/>
              <a:gd name="T4" fmla="*/ 8127909 w 21600"/>
              <a:gd name="T5" fmla="*/ 84694051 h 21600"/>
              <a:gd name="T6" fmla="*/ 17474162 w 21600"/>
              <a:gd name="T7" fmla="*/ 42347026 h 21600"/>
              <a:gd name="T8" fmla="*/ 17694720 60000 65536"/>
              <a:gd name="T9" fmla="*/ 11796480 60000 65536"/>
              <a:gd name="T10" fmla="*/ 5898240 60000 65536"/>
              <a:gd name="T11" fmla="*/ 0 60000 65536"/>
              <a:gd name="T12" fmla="*/ 3375 w 21600"/>
              <a:gd name="T13" fmla="*/ 5395 h 21600"/>
              <a:gd name="T14" fmla="*/ 15818 w 21600"/>
              <a:gd name="T15" fmla="*/ 16205 h 21600"/>
            </a:gdLst>
            <a:ahLst/>
            <a:cxnLst>
              <a:cxn ang="T8">
                <a:pos x="T0" y="T1"/>
              </a:cxn>
              <a:cxn ang="T9">
                <a:pos x="T2" y="T3"/>
              </a:cxn>
              <a:cxn ang="T10">
                <a:pos x="T4" y="T5"/>
              </a:cxn>
              <a:cxn ang="T11">
                <a:pos x="T6" y="T7"/>
              </a:cxn>
            </a:cxnLst>
            <a:rect l="T12" t="T13" r="T14" b="T15"/>
            <a:pathLst>
              <a:path w="21600" h="21600">
                <a:moveTo>
                  <a:pt x="10047" y="0"/>
                </a:moveTo>
                <a:lnTo>
                  <a:pt x="10047" y="5395"/>
                </a:lnTo>
                <a:lnTo>
                  <a:pt x="3375" y="5395"/>
                </a:lnTo>
                <a:lnTo>
                  <a:pt x="3375" y="16205"/>
                </a:lnTo>
                <a:lnTo>
                  <a:pt x="10047" y="16205"/>
                </a:lnTo>
                <a:lnTo>
                  <a:pt x="10047" y="21600"/>
                </a:lnTo>
                <a:lnTo>
                  <a:pt x="21600" y="10800"/>
                </a:lnTo>
                <a:lnTo>
                  <a:pt x="10047" y="0"/>
                </a:lnTo>
                <a:close/>
              </a:path>
              <a:path w="21600" h="21600">
                <a:moveTo>
                  <a:pt x="1350" y="5395"/>
                </a:moveTo>
                <a:lnTo>
                  <a:pt x="1350" y="16205"/>
                </a:lnTo>
                <a:lnTo>
                  <a:pt x="2700" y="16205"/>
                </a:lnTo>
                <a:lnTo>
                  <a:pt x="2700" y="5395"/>
                </a:lnTo>
                <a:lnTo>
                  <a:pt x="1350" y="5395"/>
                </a:lnTo>
                <a:close/>
              </a:path>
              <a:path w="21600" h="21600">
                <a:moveTo>
                  <a:pt x="0" y="5395"/>
                </a:moveTo>
                <a:lnTo>
                  <a:pt x="0" y="16205"/>
                </a:lnTo>
                <a:lnTo>
                  <a:pt x="675" y="16205"/>
                </a:lnTo>
                <a:lnTo>
                  <a:pt x="675" y="5395"/>
                </a:lnTo>
                <a:lnTo>
                  <a:pt x="0" y="5395"/>
                </a:lnTo>
                <a:close/>
              </a:path>
            </a:pathLst>
          </a:custGeom>
          <a:solidFill>
            <a:srgbClr val="FF99CC"/>
          </a:solidFill>
          <a:ln w="19050" algn="ctr">
            <a:solidFill>
              <a:srgbClr val="000000"/>
            </a:solidFill>
            <a:miter lim="800000"/>
            <a:headEnd/>
            <a:tailEnd/>
          </a:ln>
          <a:effectLst/>
        </p:spPr>
        <p:txBody>
          <a:bodyPr wrap="none" anchor="ctr"/>
          <a:lstStyle/>
          <a:p>
            <a:endParaRPr lang="ru-RU"/>
          </a:p>
        </p:txBody>
      </p:sp>
      <p:sp>
        <p:nvSpPr>
          <p:cNvPr id="61445" name="Text Box 40"/>
          <p:cNvSpPr txBox="1">
            <a:spLocks noChangeArrowheads="1"/>
          </p:cNvSpPr>
          <p:nvPr/>
        </p:nvSpPr>
        <p:spPr bwMode="auto">
          <a:xfrm>
            <a:off x="271463" y="152400"/>
            <a:ext cx="8599487" cy="22161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активного сегмента</a:t>
            </a:r>
            <a:r>
              <a:rPr lang="ru-RU" altLang="ru-RU" sz="2000" b="1" dirty="0">
                <a:solidFill>
                  <a:srgbClr val="000000"/>
                </a:solidFill>
              </a:rPr>
              <a:t>, он представляется обычным сдвигом (здесь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обратным (здесь – правосторонним!), если один из них находится со стороны зоны поглощения.</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нулевым, если один из них находится со стороны зоны разрастания.</a:t>
            </a:r>
          </a:p>
        </p:txBody>
      </p:sp>
      <p:sp>
        <p:nvSpPr>
          <p:cNvPr id="61446" name="AutoShape 14"/>
          <p:cNvSpPr>
            <a:spLocks noChangeArrowheads="1"/>
          </p:cNvSpPr>
          <p:nvPr/>
        </p:nvSpPr>
        <p:spPr bwMode="auto">
          <a:xfrm>
            <a:off x="3453658" y="3408362"/>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61447" name="AutoShape 15"/>
          <p:cNvSpPr>
            <a:spLocks noChangeArrowheads="1"/>
          </p:cNvSpPr>
          <p:nvPr/>
        </p:nvSpPr>
        <p:spPr bwMode="auto">
          <a:xfrm flipH="1">
            <a:off x="4828227" y="4205410"/>
            <a:ext cx="676275" cy="187325"/>
          </a:xfrm>
          <a:prstGeom prst="leftArrow">
            <a:avLst>
              <a:gd name="adj1" fmla="val 50000"/>
              <a:gd name="adj2" fmla="val 90254"/>
            </a:avLst>
          </a:prstGeom>
          <a:solidFill>
            <a:srgbClr val="FF99CC"/>
          </a:solidFill>
          <a:ln w="19050" algn="ctr">
            <a:solidFill>
              <a:srgbClr val="000000"/>
            </a:solidFill>
            <a:miter lim="800000"/>
            <a:headEnd/>
            <a:tailEnd/>
          </a:ln>
          <a:effectLst/>
        </p:spPr>
        <p:txBody>
          <a:bodyPr wrap="none" anchor="ctr"/>
          <a:lstStyle/>
          <a:p>
            <a:endParaRPr lang="ru-RU" altLang="ru-RU"/>
          </a:p>
        </p:txBody>
      </p:sp>
      <p:grpSp>
        <p:nvGrpSpPr>
          <p:cNvPr id="14" name="Группа 13"/>
          <p:cNvGrpSpPr/>
          <p:nvPr/>
        </p:nvGrpSpPr>
        <p:grpSpPr>
          <a:xfrm>
            <a:off x="1488489" y="4065131"/>
            <a:ext cx="1559511" cy="45719"/>
            <a:chOff x="1488489" y="4065131"/>
            <a:chExt cx="1559511" cy="45719"/>
          </a:xfrm>
        </p:grpSpPr>
        <p:sp>
          <p:nvSpPr>
            <p:cNvPr id="15" name="Прямоугольник 14"/>
            <p:cNvSpPr/>
            <p:nvPr/>
          </p:nvSpPr>
          <p:spPr bwMode="auto">
            <a:xfrm>
              <a:off x="2737282" y="4074850"/>
              <a:ext cx="310718"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6" name="Прямоугольник 15"/>
            <p:cNvSpPr/>
            <p:nvPr/>
          </p:nvSpPr>
          <p:spPr bwMode="auto">
            <a:xfrm>
              <a:off x="1488489" y="4065131"/>
              <a:ext cx="966187"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5683"/>
            <a:ext cx="9144000" cy="3704643"/>
          </a:xfrm>
          <a:prstGeom prst="rect">
            <a:avLst/>
          </a:prstGeom>
        </p:spPr>
      </p:pic>
      <p:grpSp>
        <p:nvGrpSpPr>
          <p:cNvPr id="62467" name="Group 28"/>
          <p:cNvGrpSpPr>
            <a:grpSpLocks/>
          </p:cNvGrpSpPr>
          <p:nvPr/>
        </p:nvGrpSpPr>
        <p:grpSpPr bwMode="auto">
          <a:xfrm>
            <a:off x="1971305" y="5332413"/>
            <a:ext cx="4124696" cy="1465262"/>
            <a:chOff x="2123" y="3227"/>
            <a:chExt cx="1704" cy="923"/>
          </a:xfrm>
        </p:grpSpPr>
        <p:sp>
          <p:nvSpPr>
            <p:cNvPr id="62472" name="Line 29"/>
            <p:cNvSpPr>
              <a:spLocks noChangeShapeType="1"/>
            </p:cNvSpPr>
            <p:nvPr/>
          </p:nvSpPr>
          <p:spPr bwMode="auto">
            <a:xfrm>
              <a:off x="2130" y="3243"/>
              <a:ext cx="0" cy="899"/>
            </a:xfrm>
            <a:prstGeom prst="line">
              <a:avLst/>
            </a:prstGeom>
            <a:noFill/>
            <a:ln w="19050">
              <a:solidFill>
                <a:srgbClr val="000000"/>
              </a:solidFill>
              <a:round/>
              <a:headEnd/>
              <a:tailEnd/>
            </a:ln>
            <a:effectLst/>
          </p:spPr>
          <p:txBody>
            <a:bodyPr/>
            <a:lstStyle/>
            <a:p>
              <a:endParaRPr lang="ru-RU"/>
            </a:p>
          </p:txBody>
        </p:sp>
        <p:sp>
          <p:nvSpPr>
            <p:cNvPr id="62473" name="Line 30"/>
            <p:cNvSpPr>
              <a:spLocks noChangeShapeType="1"/>
            </p:cNvSpPr>
            <p:nvPr/>
          </p:nvSpPr>
          <p:spPr bwMode="auto">
            <a:xfrm>
              <a:off x="3827" y="3227"/>
              <a:ext cx="0" cy="923"/>
            </a:xfrm>
            <a:prstGeom prst="line">
              <a:avLst/>
            </a:prstGeom>
            <a:noFill/>
            <a:ln w="19050">
              <a:solidFill>
                <a:srgbClr val="000000"/>
              </a:solidFill>
              <a:round/>
              <a:headEnd/>
              <a:tailEnd/>
            </a:ln>
            <a:effectLst/>
          </p:spPr>
          <p:txBody>
            <a:bodyPr/>
            <a:lstStyle/>
            <a:p>
              <a:endParaRPr lang="ru-RU"/>
            </a:p>
          </p:txBody>
        </p:sp>
        <p:sp>
          <p:nvSpPr>
            <p:cNvPr id="62474" name="Line 31"/>
            <p:cNvSpPr>
              <a:spLocks noChangeShapeType="1"/>
            </p:cNvSpPr>
            <p:nvPr/>
          </p:nvSpPr>
          <p:spPr bwMode="auto">
            <a:xfrm>
              <a:off x="2123" y="4000"/>
              <a:ext cx="1704" cy="0"/>
            </a:xfrm>
            <a:prstGeom prst="line">
              <a:avLst/>
            </a:prstGeom>
            <a:noFill/>
            <a:ln w="19050">
              <a:solidFill>
                <a:srgbClr val="000000"/>
              </a:solidFill>
              <a:round/>
              <a:headEnd type="stealth" w="lg" len="lg"/>
              <a:tailEnd type="stealth" w="lg" len="lg"/>
            </a:ln>
            <a:effectLst/>
          </p:spPr>
          <p:txBody>
            <a:bodyPr/>
            <a:lstStyle/>
            <a:p>
              <a:endParaRPr lang="ru-RU"/>
            </a:p>
          </p:txBody>
        </p:sp>
        <p:sp>
          <p:nvSpPr>
            <p:cNvPr id="62475" name="Text Box 32"/>
            <p:cNvSpPr txBox="1">
              <a:spLocks noChangeArrowheads="1"/>
            </p:cNvSpPr>
            <p:nvPr/>
          </p:nvSpPr>
          <p:spPr bwMode="auto">
            <a:xfrm>
              <a:off x="2641" y="3738"/>
              <a:ext cx="616" cy="269"/>
            </a:xfrm>
            <a:prstGeom prst="rect">
              <a:avLst/>
            </a:prstGeom>
            <a:noFill/>
            <a:ln w="19050" algn="ctr">
              <a:noFill/>
              <a:miter lim="800000"/>
              <a:headEnd/>
              <a:tailEnd/>
            </a:ln>
            <a:effectLst/>
          </p:spPr>
          <p:txBody>
            <a:bodyPr wrap="none">
              <a:spAutoFit/>
            </a:bodyPr>
            <a:lstStyle/>
            <a:p>
              <a:r>
                <a:rPr lang="en-US" altLang="ru-RU" b="1">
                  <a:solidFill>
                    <a:srgbClr val="000000"/>
                  </a:solidFill>
                  <a:latin typeface="Arial" charset="0"/>
                </a:rPr>
                <a:t>Const</a:t>
              </a:r>
              <a:endParaRPr lang="ru-RU" altLang="ru-RU" b="1">
                <a:solidFill>
                  <a:srgbClr val="000000"/>
                </a:solidFill>
                <a:latin typeface="Arial" charset="0"/>
              </a:endParaRPr>
            </a:p>
          </p:txBody>
        </p:sp>
      </p:grpSp>
      <p:sp>
        <p:nvSpPr>
          <p:cNvPr id="62468" name="AutoShape 38"/>
          <p:cNvSpPr>
            <a:spLocks noChangeArrowheads="1"/>
          </p:cNvSpPr>
          <p:nvPr/>
        </p:nvSpPr>
        <p:spPr bwMode="auto">
          <a:xfrm rot="2484592">
            <a:off x="6965950" y="5129213"/>
            <a:ext cx="614363" cy="1352550"/>
          </a:xfrm>
          <a:custGeom>
            <a:avLst/>
            <a:gdLst>
              <a:gd name="T0" fmla="*/ 8127909 w 21600"/>
              <a:gd name="T1" fmla="*/ 0 h 21600"/>
              <a:gd name="T2" fmla="*/ 0 w 21600"/>
              <a:gd name="T3" fmla="*/ 42347026 h 21600"/>
              <a:gd name="T4" fmla="*/ 8127909 w 21600"/>
              <a:gd name="T5" fmla="*/ 84694051 h 21600"/>
              <a:gd name="T6" fmla="*/ 17474162 w 21600"/>
              <a:gd name="T7" fmla="*/ 42347026 h 21600"/>
              <a:gd name="T8" fmla="*/ 17694720 60000 65536"/>
              <a:gd name="T9" fmla="*/ 11796480 60000 65536"/>
              <a:gd name="T10" fmla="*/ 5898240 60000 65536"/>
              <a:gd name="T11" fmla="*/ 0 60000 65536"/>
              <a:gd name="T12" fmla="*/ 3375 w 21600"/>
              <a:gd name="T13" fmla="*/ 5395 h 21600"/>
              <a:gd name="T14" fmla="*/ 15818 w 21600"/>
              <a:gd name="T15" fmla="*/ 16205 h 21600"/>
            </a:gdLst>
            <a:ahLst/>
            <a:cxnLst>
              <a:cxn ang="T8">
                <a:pos x="T0" y="T1"/>
              </a:cxn>
              <a:cxn ang="T9">
                <a:pos x="T2" y="T3"/>
              </a:cxn>
              <a:cxn ang="T10">
                <a:pos x="T4" y="T5"/>
              </a:cxn>
              <a:cxn ang="T11">
                <a:pos x="T6" y="T7"/>
              </a:cxn>
            </a:cxnLst>
            <a:rect l="T12" t="T13" r="T14" b="T15"/>
            <a:pathLst>
              <a:path w="21600" h="21600">
                <a:moveTo>
                  <a:pt x="10047" y="0"/>
                </a:moveTo>
                <a:lnTo>
                  <a:pt x="10047" y="5395"/>
                </a:lnTo>
                <a:lnTo>
                  <a:pt x="3375" y="5395"/>
                </a:lnTo>
                <a:lnTo>
                  <a:pt x="3375" y="16205"/>
                </a:lnTo>
                <a:lnTo>
                  <a:pt x="10047" y="16205"/>
                </a:lnTo>
                <a:lnTo>
                  <a:pt x="10047" y="21600"/>
                </a:lnTo>
                <a:lnTo>
                  <a:pt x="21600" y="10800"/>
                </a:lnTo>
                <a:lnTo>
                  <a:pt x="10047" y="0"/>
                </a:lnTo>
                <a:close/>
              </a:path>
              <a:path w="21600" h="21600">
                <a:moveTo>
                  <a:pt x="1350" y="5395"/>
                </a:moveTo>
                <a:lnTo>
                  <a:pt x="1350" y="16205"/>
                </a:lnTo>
                <a:lnTo>
                  <a:pt x="2700" y="16205"/>
                </a:lnTo>
                <a:lnTo>
                  <a:pt x="2700" y="5395"/>
                </a:lnTo>
                <a:lnTo>
                  <a:pt x="1350" y="5395"/>
                </a:lnTo>
                <a:close/>
              </a:path>
              <a:path w="21600" h="21600">
                <a:moveTo>
                  <a:pt x="0" y="5395"/>
                </a:moveTo>
                <a:lnTo>
                  <a:pt x="0" y="16205"/>
                </a:lnTo>
                <a:lnTo>
                  <a:pt x="675" y="16205"/>
                </a:lnTo>
                <a:lnTo>
                  <a:pt x="675" y="5395"/>
                </a:lnTo>
                <a:lnTo>
                  <a:pt x="0" y="5395"/>
                </a:lnTo>
                <a:close/>
              </a:path>
            </a:pathLst>
          </a:custGeom>
          <a:solidFill>
            <a:srgbClr val="FF99CC"/>
          </a:solidFill>
          <a:ln w="19050" algn="ctr">
            <a:solidFill>
              <a:srgbClr val="000000"/>
            </a:solidFill>
            <a:miter lim="800000"/>
            <a:headEnd/>
            <a:tailEnd/>
          </a:ln>
          <a:effectLst/>
        </p:spPr>
        <p:txBody>
          <a:bodyPr wrap="none" anchor="ctr"/>
          <a:lstStyle/>
          <a:p>
            <a:endParaRPr lang="ru-RU"/>
          </a:p>
        </p:txBody>
      </p:sp>
      <p:sp>
        <p:nvSpPr>
          <p:cNvPr id="62469" name="Text Box 40"/>
          <p:cNvSpPr txBox="1">
            <a:spLocks noChangeArrowheads="1"/>
          </p:cNvSpPr>
          <p:nvPr/>
        </p:nvSpPr>
        <p:spPr bwMode="auto">
          <a:xfrm>
            <a:off x="271463" y="152400"/>
            <a:ext cx="8599487" cy="22161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активного сегмента</a:t>
            </a:r>
            <a:r>
              <a:rPr lang="ru-RU" altLang="ru-RU" sz="2000" b="1" dirty="0">
                <a:solidFill>
                  <a:srgbClr val="000000"/>
                </a:solidFill>
              </a:rPr>
              <a:t>, он представляется обычным сдвигом (здесь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обратным (здесь – правосторонним!), если один из них находится со стороны зоны поглощения.</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нулевым, если один из них находится со стороны зоны разрастания.</a:t>
            </a:r>
          </a:p>
        </p:txBody>
      </p:sp>
      <p:sp>
        <p:nvSpPr>
          <p:cNvPr id="62470" name="AutoShape 14"/>
          <p:cNvSpPr>
            <a:spLocks noChangeArrowheads="1"/>
          </p:cNvSpPr>
          <p:nvPr/>
        </p:nvSpPr>
        <p:spPr bwMode="auto">
          <a:xfrm>
            <a:off x="3357378" y="3382962"/>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62471" name="AutoShape 15"/>
          <p:cNvSpPr>
            <a:spLocks noChangeArrowheads="1"/>
          </p:cNvSpPr>
          <p:nvPr/>
        </p:nvSpPr>
        <p:spPr bwMode="auto">
          <a:xfrm flipH="1">
            <a:off x="5419726" y="4161424"/>
            <a:ext cx="676275" cy="187325"/>
          </a:xfrm>
          <a:prstGeom prst="leftArrow">
            <a:avLst>
              <a:gd name="adj1" fmla="val 50000"/>
              <a:gd name="adj2" fmla="val 90254"/>
            </a:avLst>
          </a:prstGeom>
          <a:solidFill>
            <a:srgbClr val="FF99CC"/>
          </a:solidFill>
          <a:ln w="19050" algn="ctr">
            <a:solidFill>
              <a:srgbClr val="000000"/>
            </a:solidFill>
            <a:miter lim="800000"/>
            <a:headEnd/>
            <a:tailEnd/>
          </a:ln>
          <a:effectLst/>
        </p:spPr>
        <p:txBody>
          <a:bodyPr wrap="none" anchor="ctr"/>
          <a:lstStyle/>
          <a:p>
            <a:endParaRPr lang="ru-RU" altLang="ru-RU"/>
          </a:p>
        </p:txBody>
      </p:sp>
      <p:grpSp>
        <p:nvGrpSpPr>
          <p:cNvPr id="13" name="Группа 12"/>
          <p:cNvGrpSpPr/>
          <p:nvPr/>
        </p:nvGrpSpPr>
        <p:grpSpPr>
          <a:xfrm>
            <a:off x="1488489" y="4053256"/>
            <a:ext cx="1559511" cy="45719"/>
            <a:chOff x="1488489" y="4065131"/>
            <a:chExt cx="1559511" cy="45719"/>
          </a:xfrm>
        </p:grpSpPr>
        <p:sp>
          <p:nvSpPr>
            <p:cNvPr id="14" name="Прямоугольник 13"/>
            <p:cNvSpPr/>
            <p:nvPr/>
          </p:nvSpPr>
          <p:spPr bwMode="auto">
            <a:xfrm>
              <a:off x="2737282" y="4074850"/>
              <a:ext cx="310718"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5" name="Прямоугольник 14"/>
            <p:cNvSpPr/>
            <p:nvPr/>
          </p:nvSpPr>
          <p:spPr bwMode="auto">
            <a:xfrm>
              <a:off x="1488489" y="4065131"/>
              <a:ext cx="966187"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87588"/>
            <a:ext cx="9135085" cy="3687288"/>
          </a:xfrm>
          <a:prstGeom prst="rect">
            <a:avLst/>
          </a:prstGeom>
        </p:spPr>
      </p:pic>
      <p:grpSp>
        <p:nvGrpSpPr>
          <p:cNvPr id="63491" name="Group 27"/>
          <p:cNvGrpSpPr>
            <a:grpSpLocks/>
          </p:cNvGrpSpPr>
          <p:nvPr/>
        </p:nvGrpSpPr>
        <p:grpSpPr bwMode="auto">
          <a:xfrm>
            <a:off x="1959429" y="5326063"/>
            <a:ext cx="4130221" cy="1465262"/>
            <a:chOff x="2123" y="3227"/>
            <a:chExt cx="1704" cy="923"/>
          </a:xfrm>
        </p:grpSpPr>
        <p:sp>
          <p:nvSpPr>
            <p:cNvPr id="63496" name="Line 28"/>
            <p:cNvSpPr>
              <a:spLocks noChangeShapeType="1"/>
            </p:cNvSpPr>
            <p:nvPr/>
          </p:nvSpPr>
          <p:spPr bwMode="auto">
            <a:xfrm>
              <a:off x="2130" y="3243"/>
              <a:ext cx="0" cy="899"/>
            </a:xfrm>
            <a:prstGeom prst="line">
              <a:avLst/>
            </a:prstGeom>
            <a:noFill/>
            <a:ln w="19050">
              <a:solidFill>
                <a:srgbClr val="000000"/>
              </a:solidFill>
              <a:round/>
              <a:headEnd/>
              <a:tailEnd/>
            </a:ln>
            <a:effectLst/>
          </p:spPr>
          <p:txBody>
            <a:bodyPr/>
            <a:lstStyle/>
            <a:p>
              <a:endParaRPr lang="ru-RU"/>
            </a:p>
          </p:txBody>
        </p:sp>
        <p:sp>
          <p:nvSpPr>
            <p:cNvPr id="63497" name="Line 29"/>
            <p:cNvSpPr>
              <a:spLocks noChangeShapeType="1"/>
            </p:cNvSpPr>
            <p:nvPr/>
          </p:nvSpPr>
          <p:spPr bwMode="auto">
            <a:xfrm>
              <a:off x="3827" y="3227"/>
              <a:ext cx="0" cy="923"/>
            </a:xfrm>
            <a:prstGeom prst="line">
              <a:avLst/>
            </a:prstGeom>
            <a:noFill/>
            <a:ln w="19050">
              <a:solidFill>
                <a:srgbClr val="000000"/>
              </a:solidFill>
              <a:round/>
              <a:headEnd/>
              <a:tailEnd/>
            </a:ln>
            <a:effectLst/>
          </p:spPr>
          <p:txBody>
            <a:bodyPr/>
            <a:lstStyle/>
            <a:p>
              <a:endParaRPr lang="ru-RU"/>
            </a:p>
          </p:txBody>
        </p:sp>
        <p:sp>
          <p:nvSpPr>
            <p:cNvPr id="63498" name="Line 30"/>
            <p:cNvSpPr>
              <a:spLocks noChangeShapeType="1"/>
            </p:cNvSpPr>
            <p:nvPr/>
          </p:nvSpPr>
          <p:spPr bwMode="auto">
            <a:xfrm>
              <a:off x="2123" y="4000"/>
              <a:ext cx="1704" cy="0"/>
            </a:xfrm>
            <a:prstGeom prst="line">
              <a:avLst/>
            </a:prstGeom>
            <a:noFill/>
            <a:ln w="19050">
              <a:solidFill>
                <a:srgbClr val="000000"/>
              </a:solidFill>
              <a:round/>
              <a:headEnd type="stealth" w="lg" len="lg"/>
              <a:tailEnd type="stealth" w="lg" len="lg"/>
            </a:ln>
            <a:effectLst/>
          </p:spPr>
          <p:txBody>
            <a:bodyPr/>
            <a:lstStyle/>
            <a:p>
              <a:endParaRPr lang="ru-RU"/>
            </a:p>
          </p:txBody>
        </p:sp>
        <p:sp>
          <p:nvSpPr>
            <p:cNvPr id="63499" name="Text Box 31"/>
            <p:cNvSpPr txBox="1">
              <a:spLocks noChangeArrowheads="1"/>
            </p:cNvSpPr>
            <p:nvPr/>
          </p:nvSpPr>
          <p:spPr bwMode="auto">
            <a:xfrm>
              <a:off x="2641" y="3738"/>
              <a:ext cx="616" cy="269"/>
            </a:xfrm>
            <a:prstGeom prst="rect">
              <a:avLst/>
            </a:prstGeom>
            <a:noFill/>
            <a:ln w="19050" algn="ctr">
              <a:noFill/>
              <a:miter lim="800000"/>
              <a:headEnd/>
              <a:tailEnd/>
            </a:ln>
            <a:effectLst/>
          </p:spPr>
          <p:txBody>
            <a:bodyPr wrap="none">
              <a:spAutoFit/>
            </a:bodyPr>
            <a:lstStyle/>
            <a:p>
              <a:r>
                <a:rPr lang="en-US" altLang="ru-RU" b="1">
                  <a:solidFill>
                    <a:srgbClr val="000000"/>
                  </a:solidFill>
                  <a:latin typeface="Arial" charset="0"/>
                </a:rPr>
                <a:t>Const</a:t>
              </a:r>
              <a:endParaRPr lang="ru-RU" altLang="ru-RU" b="1">
                <a:solidFill>
                  <a:srgbClr val="000000"/>
                </a:solidFill>
                <a:latin typeface="Arial" charset="0"/>
              </a:endParaRPr>
            </a:p>
          </p:txBody>
        </p:sp>
      </p:grpSp>
      <p:sp>
        <p:nvSpPr>
          <p:cNvPr id="63492" name="AutoShape 37"/>
          <p:cNvSpPr>
            <a:spLocks noChangeArrowheads="1"/>
          </p:cNvSpPr>
          <p:nvPr/>
        </p:nvSpPr>
        <p:spPr bwMode="auto">
          <a:xfrm rot="2484592">
            <a:off x="7127875" y="5338763"/>
            <a:ext cx="614363" cy="1352550"/>
          </a:xfrm>
          <a:custGeom>
            <a:avLst/>
            <a:gdLst>
              <a:gd name="T0" fmla="*/ 8127909 w 21600"/>
              <a:gd name="T1" fmla="*/ 0 h 21600"/>
              <a:gd name="T2" fmla="*/ 0 w 21600"/>
              <a:gd name="T3" fmla="*/ 42347026 h 21600"/>
              <a:gd name="T4" fmla="*/ 8127909 w 21600"/>
              <a:gd name="T5" fmla="*/ 84694051 h 21600"/>
              <a:gd name="T6" fmla="*/ 17474162 w 21600"/>
              <a:gd name="T7" fmla="*/ 42347026 h 21600"/>
              <a:gd name="T8" fmla="*/ 17694720 60000 65536"/>
              <a:gd name="T9" fmla="*/ 11796480 60000 65536"/>
              <a:gd name="T10" fmla="*/ 5898240 60000 65536"/>
              <a:gd name="T11" fmla="*/ 0 60000 65536"/>
              <a:gd name="T12" fmla="*/ 3375 w 21600"/>
              <a:gd name="T13" fmla="*/ 5395 h 21600"/>
              <a:gd name="T14" fmla="*/ 15818 w 21600"/>
              <a:gd name="T15" fmla="*/ 16205 h 21600"/>
            </a:gdLst>
            <a:ahLst/>
            <a:cxnLst>
              <a:cxn ang="T8">
                <a:pos x="T0" y="T1"/>
              </a:cxn>
              <a:cxn ang="T9">
                <a:pos x="T2" y="T3"/>
              </a:cxn>
              <a:cxn ang="T10">
                <a:pos x="T4" y="T5"/>
              </a:cxn>
              <a:cxn ang="T11">
                <a:pos x="T6" y="T7"/>
              </a:cxn>
            </a:cxnLst>
            <a:rect l="T12" t="T13" r="T14" b="T15"/>
            <a:pathLst>
              <a:path w="21600" h="21600">
                <a:moveTo>
                  <a:pt x="10047" y="0"/>
                </a:moveTo>
                <a:lnTo>
                  <a:pt x="10047" y="5395"/>
                </a:lnTo>
                <a:lnTo>
                  <a:pt x="3375" y="5395"/>
                </a:lnTo>
                <a:lnTo>
                  <a:pt x="3375" y="16205"/>
                </a:lnTo>
                <a:lnTo>
                  <a:pt x="10047" y="16205"/>
                </a:lnTo>
                <a:lnTo>
                  <a:pt x="10047" y="21600"/>
                </a:lnTo>
                <a:lnTo>
                  <a:pt x="21600" y="10800"/>
                </a:lnTo>
                <a:lnTo>
                  <a:pt x="10047" y="0"/>
                </a:lnTo>
                <a:close/>
              </a:path>
              <a:path w="21600" h="21600">
                <a:moveTo>
                  <a:pt x="1350" y="5395"/>
                </a:moveTo>
                <a:lnTo>
                  <a:pt x="1350" y="16205"/>
                </a:lnTo>
                <a:lnTo>
                  <a:pt x="2700" y="16205"/>
                </a:lnTo>
                <a:lnTo>
                  <a:pt x="2700" y="5395"/>
                </a:lnTo>
                <a:lnTo>
                  <a:pt x="1350" y="5395"/>
                </a:lnTo>
                <a:close/>
              </a:path>
              <a:path w="21600" h="21600">
                <a:moveTo>
                  <a:pt x="0" y="5395"/>
                </a:moveTo>
                <a:lnTo>
                  <a:pt x="0" y="16205"/>
                </a:lnTo>
                <a:lnTo>
                  <a:pt x="675" y="16205"/>
                </a:lnTo>
                <a:lnTo>
                  <a:pt x="675" y="5395"/>
                </a:lnTo>
                <a:lnTo>
                  <a:pt x="0" y="5395"/>
                </a:lnTo>
                <a:close/>
              </a:path>
            </a:pathLst>
          </a:custGeom>
          <a:solidFill>
            <a:srgbClr val="FF99CC"/>
          </a:solidFill>
          <a:ln w="19050" algn="ctr">
            <a:solidFill>
              <a:srgbClr val="000000"/>
            </a:solidFill>
            <a:miter lim="800000"/>
            <a:headEnd/>
            <a:tailEnd/>
          </a:ln>
          <a:effectLst/>
        </p:spPr>
        <p:txBody>
          <a:bodyPr wrap="none" anchor="ctr"/>
          <a:lstStyle/>
          <a:p>
            <a:endParaRPr lang="ru-RU"/>
          </a:p>
        </p:txBody>
      </p:sp>
      <p:sp>
        <p:nvSpPr>
          <p:cNvPr id="63493" name="Text Box 40"/>
          <p:cNvSpPr txBox="1">
            <a:spLocks noChangeArrowheads="1"/>
          </p:cNvSpPr>
          <p:nvPr/>
        </p:nvSpPr>
        <p:spPr bwMode="auto">
          <a:xfrm>
            <a:off x="271463" y="152400"/>
            <a:ext cx="8599487" cy="22161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активного сегмента</a:t>
            </a:r>
            <a:r>
              <a:rPr lang="ru-RU" altLang="ru-RU" sz="2000" b="1" dirty="0">
                <a:solidFill>
                  <a:srgbClr val="000000"/>
                </a:solidFill>
              </a:rPr>
              <a:t>, он представляется обычным сдвигом (здесь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обратным (здесь – правосторонним!), если один из них находится со стороны зоны поглощения.</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нулевым, если один из них находится со стороны зоны разрастания.</a:t>
            </a:r>
          </a:p>
        </p:txBody>
      </p:sp>
      <p:sp>
        <p:nvSpPr>
          <p:cNvPr id="63494" name="AutoShape 14"/>
          <p:cNvSpPr>
            <a:spLocks noChangeArrowheads="1"/>
          </p:cNvSpPr>
          <p:nvPr/>
        </p:nvSpPr>
        <p:spPr bwMode="auto">
          <a:xfrm>
            <a:off x="3441783" y="3382962"/>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63495" name="AutoShape 15"/>
          <p:cNvSpPr>
            <a:spLocks noChangeArrowheads="1"/>
          </p:cNvSpPr>
          <p:nvPr/>
        </p:nvSpPr>
        <p:spPr bwMode="auto">
          <a:xfrm flipH="1">
            <a:off x="5920757" y="4157032"/>
            <a:ext cx="676275" cy="187325"/>
          </a:xfrm>
          <a:prstGeom prst="leftArrow">
            <a:avLst>
              <a:gd name="adj1" fmla="val 50000"/>
              <a:gd name="adj2" fmla="val 90254"/>
            </a:avLst>
          </a:prstGeom>
          <a:solidFill>
            <a:srgbClr val="FF99CC"/>
          </a:solidFill>
          <a:ln w="19050" algn="ctr">
            <a:solidFill>
              <a:srgbClr val="000000"/>
            </a:solidFill>
            <a:miter lim="800000"/>
            <a:headEnd/>
            <a:tailEnd/>
          </a:ln>
          <a:effectLst/>
        </p:spPr>
        <p:txBody>
          <a:bodyPr wrap="none" anchor="ctr"/>
          <a:lstStyle/>
          <a:p>
            <a:endParaRPr lang="ru-RU" altLang="ru-RU"/>
          </a:p>
        </p:txBody>
      </p:sp>
      <p:grpSp>
        <p:nvGrpSpPr>
          <p:cNvPr id="13" name="Группа 12"/>
          <p:cNvGrpSpPr/>
          <p:nvPr/>
        </p:nvGrpSpPr>
        <p:grpSpPr>
          <a:xfrm>
            <a:off x="1488489" y="4041381"/>
            <a:ext cx="1559511" cy="45719"/>
            <a:chOff x="1488489" y="4065131"/>
            <a:chExt cx="1559511" cy="45719"/>
          </a:xfrm>
        </p:grpSpPr>
        <p:sp>
          <p:nvSpPr>
            <p:cNvPr id="14" name="Прямоугольник 13"/>
            <p:cNvSpPr/>
            <p:nvPr/>
          </p:nvSpPr>
          <p:spPr bwMode="auto">
            <a:xfrm>
              <a:off x="2737282" y="4074850"/>
              <a:ext cx="310718"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5" name="Прямоугольник 14"/>
            <p:cNvSpPr/>
            <p:nvPr/>
          </p:nvSpPr>
          <p:spPr bwMode="auto">
            <a:xfrm>
              <a:off x="1488489" y="4065131"/>
              <a:ext cx="966187"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2128"/>
            <a:ext cx="9144000" cy="3706498"/>
          </a:xfrm>
          <a:prstGeom prst="rect">
            <a:avLst/>
          </a:prstGeom>
        </p:spPr>
      </p:pic>
      <p:grpSp>
        <p:nvGrpSpPr>
          <p:cNvPr id="64515" name="Group 27"/>
          <p:cNvGrpSpPr>
            <a:grpSpLocks/>
          </p:cNvGrpSpPr>
          <p:nvPr/>
        </p:nvGrpSpPr>
        <p:grpSpPr bwMode="auto">
          <a:xfrm>
            <a:off x="1959429" y="5319713"/>
            <a:ext cx="4134984" cy="1465262"/>
            <a:chOff x="2123" y="3227"/>
            <a:chExt cx="1704" cy="923"/>
          </a:xfrm>
        </p:grpSpPr>
        <p:sp>
          <p:nvSpPr>
            <p:cNvPr id="64520" name="Line 28"/>
            <p:cNvSpPr>
              <a:spLocks noChangeShapeType="1"/>
            </p:cNvSpPr>
            <p:nvPr/>
          </p:nvSpPr>
          <p:spPr bwMode="auto">
            <a:xfrm>
              <a:off x="2130" y="3243"/>
              <a:ext cx="0" cy="899"/>
            </a:xfrm>
            <a:prstGeom prst="line">
              <a:avLst/>
            </a:prstGeom>
            <a:noFill/>
            <a:ln w="19050">
              <a:solidFill>
                <a:srgbClr val="000000"/>
              </a:solidFill>
              <a:round/>
              <a:headEnd/>
              <a:tailEnd/>
            </a:ln>
            <a:effectLst/>
          </p:spPr>
          <p:txBody>
            <a:bodyPr/>
            <a:lstStyle/>
            <a:p>
              <a:endParaRPr lang="ru-RU"/>
            </a:p>
          </p:txBody>
        </p:sp>
        <p:sp>
          <p:nvSpPr>
            <p:cNvPr id="64521" name="Line 29"/>
            <p:cNvSpPr>
              <a:spLocks noChangeShapeType="1"/>
            </p:cNvSpPr>
            <p:nvPr/>
          </p:nvSpPr>
          <p:spPr bwMode="auto">
            <a:xfrm>
              <a:off x="3827" y="3227"/>
              <a:ext cx="0" cy="923"/>
            </a:xfrm>
            <a:prstGeom prst="line">
              <a:avLst/>
            </a:prstGeom>
            <a:noFill/>
            <a:ln w="19050">
              <a:solidFill>
                <a:srgbClr val="000000"/>
              </a:solidFill>
              <a:round/>
              <a:headEnd/>
              <a:tailEnd/>
            </a:ln>
            <a:effectLst/>
          </p:spPr>
          <p:txBody>
            <a:bodyPr/>
            <a:lstStyle/>
            <a:p>
              <a:endParaRPr lang="ru-RU"/>
            </a:p>
          </p:txBody>
        </p:sp>
        <p:sp>
          <p:nvSpPr>
            <p:cNvPr id="64522" name="Line 30"/>
            <p:cNvSpPr>
              <a:spLocks noChangeShapeType="1"/>
            </p:cNvSpPr>
            <p:nvPr/>
          </p:nvSpPr>
          <p:spPr bwMode="auto">
            <a:xfrm>
              <a:off x="2123" y="4000"/>
              <a:ext cx="1704" cy="0"/>
            </a:xfrm>
            <a:prstGeom prst="line">
              <a:avLst/>
            </a:prstGeom>
            <a:noFill/>
            <a:ln w="19050">
              <a:solidFill>
                <a:srgbClr val="000000"/>
              </a:solidFill>
              <a:round/>
              <a:headEnd type="stealth" w="lg" len="lg"/>
              <a:tailEnd type="stealth" w="lg" len="lg"/>
            </a:ln>
            <a:effectLst/>
          </p:spPr>
          <p:txBody>
            <a:bodyPr/>
            <a:lstStyle/>
            <a:p>
              <a:endParaRPr lang="ru-RU"/>
            </a:p>
          </p:txBody>
        </p:sp>
        <p:sp>
          <p:nvSpPr>
            <p:cNvPr id="64523" name="Text Box 31"/>
            <p:cNvSpPr txBox="1">
              <a:spLocks noChangeArrowheads="1"/>
            </p:cNvSpPr>
            <p:nvPr/>
          </p:nvSpPr>
          <p:spPr bwMode="auto">
            <a:xfrm>
              <a:off x="2641" y="3738"/>
              <a:ext cx="616" cy="269"/>
            </a:xfrm>
            <a:prstGeom prst="rect">
              <a:avLst/>
            </a:prstGeom>
            <a:noFill/>
            <a:ln w="19050" algn="ctr">
              <a:noFill/>
              <a:miter lim="800000"/>
              <a:headEnd/>
              <a:tailEnd/>
            </a:ln>
            <a:effectLst/>
          </p:spPr>
          <p:txBody>
            <a:bodyPr wrap="none">
              <a:spAutoFit/>
            </a:bodyPr>
            <a:lstStyle/>
            <a:p>
              <a:r>
                <a:rPr lang="en-US" altLang="ru-RU" b="1">
                  <a:solidFill>
                    <a:srgbClr val="000000"/>
                  </a:solidFill>
                  <a:latin typeface="Arial" charset="0"/>
                </a:rPr>
                <a:t>Const</a:t>
              </a:r>
              <a:endParaRPr lang="ru-RU" altLang="ru-RU" b="1">
                <a:solidFill>
                  <a:srgbClr val="000000"/>
                </a:solidFill>
                <a:latin typeface="Arial" charset="0"/>
              </a:endParaRPr>
            </a:p>
          </p:txBody>
        </p:sp>
      </p:grpSp>
      <p:sp>
        <p:nvSpPr>
          <p:cNvPr id="64516" name="AutoShape 37"/>
          <p:cNvSpPr>
            <a:spLocks noChangeArrowheads="1"/>
          </p:cNvSpPr>
          <p:nvPr/>
        </p:nvSpPr>
        <p:spPr bwMode="auto">
          <a:xfrm rot="2484592">
            <a:off x="7000875" y="5172075"/>
            <a:ext cx="614363" cy="1352550"/>
          </a:xfrm>
          <a:custGeom>
            <a:avLst/>
            <a:gdLst>
              <a:gd name="T0" fmla="*/ 8127895 w 21600"/>
              <a:gd name="T1" fmla="*/ 0 h 21600"/>
              <a:gd name="T2" fmla="*/ 0 w 21600"/>
              <a:gd name="T3" fmla="*/ 42347026 h 21600"/>
              <a:gd name="T4" fmla="*/ 8127895 w 21600"/>
              <a:gd name="T5" fmla="*/ 84694051 h 21600"/>
              <a:gd name="T6" fmla="*/ 17474105 w 21600"/>
              <a:gd name="T7" fmla="*/ 42347026 h 21600"/>
              <a:gd name="T8" fmla="*/ 17694720 60000 65536"/>
              <a:gd name="T9" fmla="*/ 11796480 60000 65536"/>
              <a:gd name="T10" fmla="*/ 5898240 60000 65536"/>
              <a:gd name="T11" fmla="*/ 0 60000 65536"/>
              <a:gd name="T12" fmla="*/ 3375 w 21600"/>
              <a:gd name="T13" fmla="*/ 5395 h 21600"/>
              <a:gd name="T14" fmla="*/ 15818 w 21600"/>
              <a:gd name="T15" fmla="*/ 16205 h 21600"/>
            </a:gdLst>
            <a:ahLst/>
            <a:cxnLst>
              <a:cxn ang="T8">
                <a:pos x="T0" y="T1"/>
              </a:cxn>
              <a:cxn ang="T9">
                <a:pos x="T2" y="T3"/>
              </a:cxn>
              <a:cxn ang="T10">
                <a:pos x="T4" y="T5"/>
              </a:cxn>
              <a:cxn ang="T11">
                <a:pos x="T6" y="T7"/>
              </a:cxn>
            </a:cxnLst>
            <a:rect l="T12" t="T13" r="T14" b="T15"/>
            <a:pathLst>
              <a:path w="21600" h="21600">
                <a:moveTo>
                  <a:pt x="10047" y="0"/>
                </a:moveTo>
                <a:lnTo>
                  <a:pt x="10047" y="5395"/>
                </a:lnTo>
                <a:lnTo>
                  <a:pt x="3375" y="5395"/>
                </a:lnTo>
                <a:lnTo>
                  <a:pt x="3375" y="16205"/>
                </a:lnTo>
                <a:lnTo>
                  <a:pt x="10047" y="16205"/>
                </a:lnTo>
                <a:lnTo>
                  <a:pt x="10047" y="21600"/>
                </a:lnTo>
                <a:lnTo>
                  <a:pt x="21600" y="10800"/>
                </a:lnTo>
                <a:lnTo>
                  <a:pt x="10047" y="0"/>
                </a:lnTo>
                <a:close/>
              </a:path>
              <a:path w="21600" h="21600">
                <a:moveTo>
                  <a:pt x="1350" y="5395"/>
                </a:moveTo>
                <a:lnTo>
                  <a:pt x="1350" y="16205"/>
                </a:lnTo>
                <a:lnTo>
                  <a:pt x="2700" y="16205"/>
                </a:lnTo>
                <a:lnTo>
                  <a:pt x="2700" y="5395"/>
                </a:lnTo>
                <a:lnTo>
                  <a:pt x="1350" y="5395"/>
                </a:lnTo>
                <a:close/>
              </a:path>
              <a:path w="21600" h="21600">
                <a:moveTo>
                  <a:pt x="0" y="5395"/>
                </a:moveTo>
                <a:lnTo>
                  <a:pt x="0" y="16205"/>
                </a:lnTo>
                <a:lnTo>
                  <a:pt x="675" y="16205"/>
                </a:lnTo>
                <a:lnTo>
                  <a:pt x="675" y="5395"/>
                </a:lnTo>
                <a:lnTo>
                  <a:pt x="0" y="5395"/>
                </a:lnTo>
                <a:close/>
              </a:path>
            </a:pathLst>
          </a:custGeom>
          <a:solidFill>
            <a:srgbClr val="FF99CC"/>
          </a:solidFill>
          <a:ln w="19050" algn="ctr">
            <a:solidFill>
              <a:srgbClr val="000000"/>
            </a:solidFill>
            <a:miter lim="800000"/>
            <a:headEnd/>
            <a:tailEnd/>
          </a:ln>
          <a:effectLst/>
        </p:spPr>
        <p:txBody>
          <a:bodyPr wrap="none" anchor="ctr"/>
          <a:lstStyle/>
          <a:p>
            <a:endParaRPr lang="ru-RU"/>
          </a:p>
        </p:txBody>
      </p:sp>
      <p:sp>
        <p:nvSpPr>
          <p:cNvPr id="64517" name="Text Box 40"/>
          <p:cNvSpPr txBox="1">
            <a:spLocks noChangeArrowheads="1"/>
          </p:cNvSpPr>
          <p:nvPr/>
        </p:nvSpPr>
        <p:spPr bwMode="auto">
          <a:xfrm>
            <a:off x="271463" y="152400"/>
            <a:ext cx="8599487" cy="221615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1</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активного сегмента</a:t>
            </a:r>
            <a:r>
              <a:rPr lang="ru-RU" altLang="ru-RU" sz="2000" b="1" dirty="0">
                <a:solidFill>
                  <a:srgbClr val="000000"/>
                </a:solidFill>
              </a:rPr>
              <a:t>, он представляется обычным сдвигом (здесь – левосторонним!).</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2</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обратным (здесь – правосторонним!), если один из них находится со стороны зоны поглощения.</a:t>
            </a:r>
          </a:p>
          <a:p>
            <a:pPr algn="ctr">
              <a:lnSpc>
                <a:spcPct val="80000"/>
              </a:lnSpc>
              <a:spcBef>
                <a:spcPct val="25000"/>
              </a:spcBef>
            </a:pPr>
            <a:r>
              <a:rPr lang="en-US" altLang="ru-RU" sz="2000" dirty="0">
                <a:solidFill>
                  <a:srgbClr val="C00000"/>
                </a:solidFill>
                <a:latin typeface="Arial Black" pitchFamily="34" charset="0"/>
              </a:rPr>
              <a:t>NB </a:t>
            </a:r>
            <a:r>
              <a:rPr lang="ru-RU" altLang="ru-RU" sz="2000" dirty="0">
                <a:solidFill>
                  <a:srgbClr val="C00000"/>
                </a:solidFill>
                <a:latin typeface="Arial Black" pitchFamily="34" charset="0"/>
              </a:rPr>
              <a:t>3</a:t>
            </a:r>
            <a:r>
              <a:rPr lang="en-US" altLang="ru-RU" sz="2000" dirty="0">
                <a:solidFill>
                  <a:srgbClr val="C00000"/>
                </a:solidFill>
                <a:latin typeface="Arial Black" pitchFamily="34" charset="0"/>
              </a:rPr>
              <a:t>!</a:t>
            </a:r>
            <a:r>
              <a:rPr lang="ru-RU" altLang="ru-RU" sz="2000" b="1" dirty="0">
                <a:solidFill>
                  <a:srgbClr val="C00000"/>
                </a:solidFill>
              </a:rPr>
              <a:t> </a:t>
            </a:r>
            <a:r>
              <a:rPr lang="ru-RU" altLang="ru-RU" sz="2000" b="1" dirty="0">
                <a:solidFill>
                  <a:srgbClr val="000000"/>
                </a:solidFill>
              </a:rPr>
              <a:t>Для наблюдателей, находящихся </a:t>
            </a:r>
            <a:r>
              <a:rPr lang="ru-RU" altLang="ru-RU" sz="2000" b="1" i="1" dirty="0">
                <a:solidFill>
                  <a:srgbClr val="000000"/>
                </a:solidFill>
              </a:rPr>
              <a:t>по разные стороны пассивных сегментов</a:t>
            </a:r>
            <a:r>
              <a:rPr lang="ru-RU" altLang="ru-RU" sz="2000" b="1" dirty="0">
                <a:solidFill>
                  <a:srgbClr val="000000"/>
                </a:solidFill>
              </a:rPr>
              <a:t>, относительное смещение будет представляться нулевым, если один из них находится со стороны зоны разрастания.</a:t>
            </a:r>
          </a:p>
        </p:txBody>
      </p:sp>
      <p:sp>
        <p:nvSpPr>
          <p:cNvPr id="64518" name="AutoShape 14"/>
          <p:cNvSpPr>
            <a:spLocks noChangeArrowheads="1"/>
          </p:cNvSpPr>
          <p:nvPr/>
        </p:nvSpPr>
        <p:spPr bwMode="auto">
          <a:xfrm>
            <a:off x="3465533" y="3382962"/>
            <a:ext cx="676275" cy="187325"/>
          </a:xfrm>
          <a:prstGeom prst="leftArrow">
            <a:avLst>
              <a:gd name="adj1" fmla="val 50000"/>
              <a:gd name="adj2" fmla="val 90254"/>
            </a:avLst>
          </a:prstGeom>
          <a:solidFill>
            <a:schemeClr val="folHlink"/>
          </a:solidFill>
          <a:ln w="12700" algn="ctr">
            <a:solidFill>
              <a:srgbClr val="000000"/>
            </a:solidFill>
            <a:miter lim="800000"/>
            <a:headEnd/>
            <a:tailEnd/>
          </a:ln>
          <a:effectLst/>
        </p:spPr>
        <p:txBody>
          <a:bodyPr wrap="none" anchor="ctr"/>
          <a:lstStyle/>
          <a:p>
            <a:endParaRPr lang="ru-RU" altLang="ru-RU"/>
          </a:p>
        </p:txBody>
      </p:sp>
      <p:sp>
        <p:nvSpPr>
          <p:cNvPr id="64519" name="AutoShape 15"/>
          <p:cNvSpPr>
            <a:spLocks noChangeArrowheads="1"/>
          </p:cNvSpPr>
          <p:nvPr/>
        </p:nvSpPr>
        <p:spPr bwMode="auto">
          <a:xfrm flipH="1">
            <a:off x="6094413" y="4279115"/>
            <a:ext cx="676275" cy="187325"/>
          </a:xfrm>
          <a:prstGeom prst="leftArrow">
            <a:avLst>
              <a:gd name="adj1" fmla="val 50000"/>
              <a:gd name="adj2" fmla="val 90254"/>
            </a:avLst>
          </a:prstGeom>
          <a:solidFill>
            <a:srgbClr val="FF99CC"/>
          </a:solidFill>
          <a:ln w="19050" algn="ctr">
            <a:solidFill>
              <a:srgbClr val="000000"/>
            </a:solidFill>
            <a:miter lim="800000"/>
            <a:headEnd/>
            <a:tailEnd/>
          </a:ln>
          <a:effectLst/>
        </p:spPr>
        <p:txBody>
          <a:bodyPr wrap="none" anchor="ctr"/>
          <a:lstStyle/>
          <a:p>
            <a:endParaRPr lang="ru-RU" altLang="ru-RU"/>
          </a:p>
        </p:txBody>
      </p:sp>
      <p:grpSp>
        <p:nvGrpSpPr>
          <p:cNvPr id="13" name="Группа 12"/>
          <p:cNvGrpSpPr/>
          <p:nvPr/>
        </p:nvGrpSpPr>
        <p:grpSpPr>
          <a:xfrm>
            <a:off x="1488489" y="4029506"/>
            <a:ext cx="1559511" cy="45719"/>
            <a:chOff x="1488489" y="4065131"/>
            <a:chExt cx="1559511" cy="45719"/>
          </a:xfrm>
        </p:grpSpPr>
        <p:sp>
          <p:nvSpPr>
            <p:cNvPr id="14" name="Прямоугольник 13"/>
            <p:cNvSpPr/>
            <p:nvPr/>
          </p:nvSpPr>
          <p:spPr bwMode="auto">
            <a:xfrm>
              <a:off x="2737282" y="4074850"/>
              <a:ext cx="310718"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5" name="Прямоугольник 14"/>
            <p:cNvSpPr/>
            <p:nvPr/>
          </p:nvSpPr>
          <p:spPr bwMode="auto">
            <a:xfrm>
              <a:off x="1488489" y="4065131"/>
              <a:ext cx="966187" cy="36000"/>
            </a:xfrm>
            <a:prstGeom prst="rect">
              <a:avLst/>
            </a:prstGeom>
            <a:solidFill>
              <a:schemeClr val="tx2">
                <a:lumMod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113" y="2032000"/>
            <a:ext cx="5697537" cy="2782888"/>
          </a:xfrm>
          <a:prstGeom prst="rect">
            <a:avLst/>
          </a:prstGeom>
          <a:noFill/>
          <a:ln w="12700">
            <a:solidFill>
              <a:srgbClr val="000000"/>
            </a:solidFill>
            <a:miter lim="800000"/>
            <a:headEnd/>
            <a:tailEnd/>
          </a:ln>
        </p:spPr>
      </p:pic>
      <p:sp>
        <p:nvSpPr>
          <p:cNvPr id="1098756" name="Rectangle 4"/>
          <p:cNvSpPr>
            <a:spLocks noGrp="1" noChangeArrowheads="1"/>
          </p:cNvSpPr>
          <p:nvPr>
            <p:ph type="title"/>
          </p:nvPr>
        </p:nvSpPr>
        <p:spPr>
          <a:xfrm>
            <a:off x="0" y="0"/>
            <a:ext cx="9144000" cy="5191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lnSpc>
                <a:spcPct val="85000"/>
              </a:lnSpc>
              <a:defRPr/>
            </a:pPr>
            <a:r>
              <a:rPr lang="ru-RU" altLang="ru-RU" sz="2400" b="1" i="1" u="sng" dirty="0" smtClean="0">
                <a:solidFill>
                  <a:srgbClr val="000000"/>
                </a:solidFill>
                <a:effectLst>
                  <a:outerShdw blurRad="38100" dist="38100" dir="2700000" algn="tl">
                    <a:srgbClr val="FFFFFF"/>
                  </a:outerShdw>
                </a:effectLst>
              </a:rPr>
              <a:t>Итак, кинематика трансформ типа хребет – дуга</a:t>
            </a:r>
          </a:p>
        </p:txBody>
      </p:sp>
      <p:sp>
        <p:nvSpPr>
          <p:cNvPr id="65540" name="Rectangle 10"/>
          <p:cNvSpPr>
            <a:spLocks noChangeArrowheads="1"/>
          </p:cNvSpPr>
          <p:nvPr/>
        </p:nvSpPr>
        <p:spPr bwMode="auto">
          <a:xfrm>
            <a:off x="0" y="449263"/>
            <a:ext cx="9144000" cy="1165225"/>
          </a:xfrm>
          <a:prstGeom prst="rect">
            <a:avLst/>
          </a:prstGeom>
          <a:noFill/>
          <a:ln w="19050" algn="ctr">
            <a:noFill/>
            <a:miter lim="800000"/>
            <a:headEnd/>
            <a:tailEnd/>
          </a:ln>
          <a:effectLst/>
        </p:spPr>
        <p:txBody>
          <a:bodyPr>
            <a:spAutoFit/>
          </a:bodyPr>
          <a:lstStyle/>
          <a:p>
            <a:pPr>
              <a:lnSpc>
                <a:spcPct val="80000"/>
              </a:lnSpc>
            </a:pPr>
            <a:r>
              <a:rPr lang="ru-RU" altLang="ru-RU">
                <a:solidFill>
                  <a:srgbClr val="000000"/>
                </a:solidFill>
                <a:latin typeface="Arial Black" pitchFamily="34" charset="0"/>
              </a:rPr>
              <a:t>М</a:t>
            </a:r>
            <a:r>
              <a:rPr lang="ru-RU" altLang="ru-RU">
                <a:solidFill>
                  <a:srgbClr val="000000"/>
                </a:solidFill>
              </a:rPr>
              <a:t>-трансформы принципиально отличаются от остальных тем, что сопрягаемые ими активные зоны находятся по одну сторону от трансформного разлома, который, таким образом, оказывается как бы рельсом, вдоль которого обмениваются массами (движениями) активные зоны.</a:t>
            </a:r>
          </a:p>
        </p:txBody>
      </p:sp>
      <p:sp>
        <p:nvSpPr>
          <p:cNvPr id="65541" name="AutoShape 11"/>
          <p:cNvSpPr>
            <a:spLocks noChangeArrowheads="1"/>
          </p:cNvSpPr>
          <p:nvPr/>
        </p:nvSpPr>
        <p:spPr bwMode="auto">
          <a:xfrm>
            <a:off x="5672138" y="1863725"/>
            <a:ext cx="1527175" cy="211138"/>
          </a:xfrm>
          <a:prstGeom prst="wedgeRectCallout">
            <a:avLst>
              <a:gd name="adj1" fmla="val 28273"/>
              <a:gd name="adj2" fmla="val 369551"/>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Трансформа</a:t>
            </a:r>
          </a:p>
        </p:txBody>
      </p:sp>
      <p:sp>
        <p:nvSpPr>
          <p:cNvPr id="65542" name="AutoShape 13"/>
          <p:cNvSpPr>
            <a:spLocks noChangeArrowheads="1"/>
          </p:cNvSpPr>
          <p:nvPr/>
        </p:nvSpPr>
        <p:spPr bwMode="auto">
          <a:xfrm>
            <a:off x="5059363" y="4552950"/>
            <a:ext cx="1487487" cy="381000"/>
          </a:xfrm>
          <a:prstGeom prst="wedgeRectCallout">
            <a:avLst>
              <a:gd name="adj1" fmla="val 54481"/>
              <a:gd name="adj2" fmla="val -295417"/>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поглощения</a:t>
            </a:r>
          </a:p>
        </p:txBody>
      </p:sp>
      <p:sp>
        <p:nvSpPr>
          <p:cNvPr id="65543" name="AutoShape 14"/>
          <p:cNvSpPr>
            <a:spLocks noChangeArrowheads="1"/>
          </p:cNvSpPr>
          <p:nvPr/>
        </p:nvSpPr>
        <p:spPr bwMode="auto">
          <a:xfrm>
            <a:off x="3135313" y="4686300"/>
            <a:ext cx="1547812" cy="381000"/>
          </a:xfrm>
          <a:prstGeom prst="wedgeRectCallout">
            <a:avLst>
              <a:gd name="adj1" fmla="val 50000"/>
              <a:gd name="adj2" fmla="val -296667"/>
            </a:avLst>
          </a:prstGeom>
          <a:solidFill>
            <a:srgbClr val="FFFFFF"/>
          </a:solidFill>
          <a:ln w="19050" algn="ctr">
            <a:solidFill>
              <a:srgbClr val="000000"/>
            </a:solidFill>
            <a:miter lim="800000"/>
            <a:headEnd/>
            <a:tailEnd/>
          </a:ln>
          <a:effectLst/>
        </p:spPr>
        <p:txBody>
          <a:bodyPr tIns="10800" bIns="10800">
            <a:spAutoFit/>
          </a:bodyPr>
          <a:lstStyle/>
          <a:p>
            <a:pPr algn="ctr">
              <a:lnSpc>
                <a:spcPct val="80000"/>
              </a:lnSpc>
            </a:pPr>
            <a:r>
              <a:rPr lang="ru-RU" altLang="ru-RU" sz="1400" b="1">
                <a:solidFill>
                  <a:srgbClr val="000000"/>
                </a:solidFill>
                <a:latin typeface="Arial" charset="0"/>
              </a:rPr>
              <a:t>Зона разрастания</a:t>
            </a:r>
          </a:p>
        </p:txBody>
      </p:sp>
      <p:sp>
        <p:nvSpPr>
          <p:cNvPr id="65544" name="AutoShape 15"/>
          <p:cNvSpPr>
            <a:spLocks noChangeArrowheads="1"/>
          </p:cNvSpPr>
          <p:nvPr/>
        </p:nvSpPr>
        <p:spPr bwMode="auto">
          <a:xfrm rot="2688830">
            <a:off x="7289800" y="3968750"/>
            <a:ext cx="593725" cy="501650"/>
          </a:xfrm>
          <a:custGeom>
            <a:avLst/>
            <a:gdLst>
              <a:gd name="T0" fmla="*/ 8911702 w 21600"/>
              <a:gd name="T1" fmla="*/ 0 h 21600"/>
              <a:gd name="T2" fmla="*/ 0 w 21600"/>
              <a:gd name="T3" fmla="*/ 5825295 h 21600"/>
              <a:gd name="T4" fmla="*/ 8911702 w 21600"/>
              <a:gd name="T5" fmla="*/ 11650589 h 21600"/>
              <a:gd name="T6" fmla="*/ 16319879 w 21600"/>
              <a:gd name="T7" fmla="*/ 5825295 h 21600"/>
              <a:gd name="T8" fmla="*/ 17694720 60000 65536"/>
              <a:gd name="T9" fmla="*/ 11796480 60000 65536"/>
              <a:gd name="T10" fmla="*/ 5898240 60000 65536"/>
              <a:gd name="T11" fmla="*/ 0 60000 65536"/>
              <a:gd name="T12" fmla="*/ 3375 w 21600"/>
              <a:gd name="T13" fmla="*/ 4070 h 21600"/>
              <a:gd name="T14" fmla="*/ 15490 w 21600"/>
              <a:gd name="T15" fmla="*/ 17530 h 21600"/>
            </a:gdLst>
            <a:ahLst/>
            <a:cxnLst>
              <a:cxn ang="T8">
                <a:pos x="T0" y="T1"/>
              </a:cxn>
              <a:cxn ang="T9">
                <a:pos x="T2" y="T3"/>
              </a:cxn>
              <a:cxn ang="T10">
                <a:pos x="T4" y="T5"/>
              </a:cxn>
              <a:cxn ang="T11">
                <a:pos x="T6" y="T7"/>
              </a:cxn>
            </a:cxnLst>
            <a:rect l="T12" t="T13" r="T14" b="T15"/>
            <a:pathLst>
              <a:path w="21600" h="21600">
                <a:moveTo>
                  <a:pt x="11795" y="0"/>
                </a:moveTo>
                <a:lnTo>
                  <a:pt x="11795" y="4070"/>
                </a:lnTo>
                <a:lnTo>
                  <a:pt x="3375" y="4070"/>
                </a:lnTo>
                <a:lnTo>
                  <a:pt x="3375" y="17530"/>
                </a:lnTo>
                <a:lnTo>
                  <a:pt x="11795" y="17530"/>
                </a:lnTo>
                <a:lnTo>
                  <a:pt x="11795" y="21600"/>
                </a:lnTo>
                <a:lnTo>
                  <a:pt x="21600" y="10800"/>
                </a:lnTo>
                <a:lnTo>
                  <a:pt x="11795" y="0"/>
                </a:lnTo>
                <a:close/>
              </a:path>
              <a:path w="21600" h="21600">
                <a:moveTo>
                  <a:pt x="1350" y="4070"/>
                </a:moveTo>
                <a:lnTo>
                  <a:pt x="1350" y="17530"/>
                </a:lnTo>
                <a:lnTo>
                  <a:pt x="2700" y="17530"/>
                </a:lnTo>
                <a:lnTo>
                  <a:pt x="2700" y="4070"/>
                </a:lnTo>
                <a:lnTo>
                  <a:pt x="1350" y="4070"/>
                </a:lnTo>
                <a:close/>
              </a:path>
              <a:path w="21600" h="21600">
                <a:moveTo>
                  <a:pt x="0" y="4070"/>
                </a:moveTo>
                <a:lnTo>
                  <a:pt x="0" y="17530"/>
                </a:lnTo>
                <a:lnTo>
                  <a:pt x="675" y="17530"/>
                </a:lnTo>
                <a:lnTo>
                  <a:pt x="675" y="4070"/>
                </a:lnTo>
                <a:lnTo>
                  <a:pt x="0" y="4070"/>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65546" name="Text Box 17"/>
          <p:cNvSpPr txBox="1">
            <a:spLocks noChangeArrowheads="1"/>
          </p:cNvSpPr>
          <p:nvPr/>
        </p:nvSpPr>
        <p:spPr bwMode="auto">
          <a:xfrm>
            <a:off x="0" y="5699125"/>
            <a:ext cx="9010650" cy="667875"/>
          </a:xfrm>
          <a:prstGeom prst="rect">
            <a:avLst/>
          </a:prstGeom>
          <a:noFill/>
          <a:ln w="19050">
            <a:noFill/>
            <a:miter lim="800000"/>
            <a:headEnd/>
            <a:tailEnd/>
          </a:ln>
          <a:effectLst/>
        </p:spPr>
        <p:txBody>
          <a:bodyPr wrap="square">
            <a:spAutoFit/>
          </a:bodyPr>
          <a:lstStyle/>
          <a:p>
            <a:pPr>
              <a:lnSpc>
                <a:spcPct val="85000"/>
              </a:lnSpc>
              <a:spcBef>
                <a:spcPct val="30000"/>
              </a:spcBef>
              <a:tabLst>
                <a:tab pos="352425" algn="l"/>
              </a:tabLst>
            </a:pPr>
            <a:r>
              <a:rPr lang="ru-RU" altLang="ru-RU" b="1" dirty="0">
                <a:solidFill>
                  <a:srgbClr val="000000"/>
                </a:solidFill>
                <a:latin typeface="Arial" charset="0"/>
              </a:rPr>
              <a:t>5</a:t>
            </a:r>
            <a:r>
              <a:rPr lang="ru-RU" altLang="ru-RU" dirty="0">
                <a:solidFill>
                  <a:srgbClr val="000000"/>
                </a:solidFill>
              </a:rPr>
              <a:t> – </a:t>
            </a:r>
            <a:r>
              <a:rPr lang="ru-RU" altLang="ru-RU" b="1" dirty="0">
                <a:solidFill>
                  <a:srgbClr val="000000"/>
                </a:solidFill>
              </a:rPr>
              <a:t>активными элементами </a:t>
            </a:r>
            <a:r>
              <a:rPr lang="ru-RU" altLang="ru-RU" dirty="0">
                <a:solidFill>
                  <a:srgbClr val="000000"/>
                </a:solidFill>
              </a:rPr>
              <a:t>являются</a:t>
            </a:r>
            <a:r>
              <a:rPr lang="ru-RU" altLang="ru-RU" b="1" dirty="0">
                <a:solidFill>
                  <a:srgbClr val="000000"/>
                </a:solidFill>
              </a:rPr>
              <a:t> </a:t>
            </a:r>
            <a:r>
              <a:rPr lang="ru-RU" altLang="ru-RU" dirty="0">
                <a:solidFill>
                  <a:srgbClr val="000000"/>
                </a:solidFill>
              </a:rPr>
              <a:t>и</a:t>
            </a:r>
            <a:r>
              <a:rPr lang="ru-RU" altLang="ru-RU" b="1" dirty="0">
                <a:solidFill>
                  <a:srgbClr val="000000"/>
                </a:solidFill>
              </a:rPr>
              <a:t> </a:t>
            </a:r>
            <a:r>
              <a:rPr lang="ru-RU" altLang="ru-RU" b="1" dirty="0">
                <a:solidFill>
                  <a:srgbClr val="000000"/>
                </a:solidFill>
                <a:latin typeface="Arial" charset="0"/>
              </a:rPr>
              <a:t>зоны разрастания</a:t>
            </a:r>
            <a:r>
              <a:rPr lang="ru-RU" altLang="ru-RU" dirty="0">
                <a:solidFill>
                  <a:srgbClr val="000000"/>
                </a:solidFill>
              </a:rPr>
              <a:t>, </a:t>
            </a:r>
          </a:p>
          <a:p>
            <a:pPr>
              <a:lnSpc>
                <a:spcPct val="85000"/>
              </a:lnSpc>
              <a:tabLst>
                <a:tab pos="352425" algn="l"/>
              </a:tabLst>
            </a:pPr>
            <a:r>
              <a:rPr lang="ru-RU" altLang="ru-RU" dirty="0">
                <a:solidFill>
                  <a:srgbClr val="000000"/>
                </a:solidFill>
              </a:rPr>
              <a:t>и </a:t>
            </a:r>
            <a:r>
              <a:rPr lang="ru-RU" altLang="ru-RU" b="1" dirty="0">
                <a:solidFill>
                  <a:srgbClr val="000000"/>
                </a:solidFill>
                <a:latin typeface="Arial" charset="0"/>
              </a:rPr>
              <a:t>зоны поглощения</a:t>
            </a:r>
          </a:p>
        </p:txBody>
      </p:sp>
      <p:sp>
        <p:nvSpPr>
          <p:cNvPr id="12" name="Text Box 16"/>
          <p:cNvSpPr txBox="1">
            <a:spLocks noChangeArrowheads="1"/>
          </p:cNvSpPr>
          <p:nvPr/>
        </p:nvSpPr>
        <p:spPr bwMode="auto">
          <a:xfrm>
            <a:off x="-19036" y="1614488"/>
            <a:ext cx="3135313" cy="4138056"/>
          </a:xfrm>
          <a:prstGeom prst="rect">
            <a:avLst/>
          </a:prstGeom>
          <a:noFill/>
          <a:ln w="19050">
            <a:noFill/>
            <a:miter lim="800000"/>
            <a:headEnd/>
            <a:tailEnd/>
          </a:ln>
          <a:effectLst/>
        </p:spPr>
        <p:txBody>
          <a:bodyPr wrap="square">
            <a:spAutoFit/>
          </a:bodyPr>
          <a:lstStyle/>
          <a:p>
            <a:pPr>
              <a:lnSpc>
                <a:spcPct val="80000"/>
              </a:lnSpc>
              <a:spcBef>
                <a:spcPct val="25000"/>
              </a:spcBef>
              <a:tabLst>
                <a:tab pos="352425" algn="l"/>
              </a:tabLst>
            </a:pPr>
            <a:r>
              <a:rPr lang="ru-RU" altLang="ru-RU" b="1" dirty="0">
                <a:solidFill>
                  <a:srgbClr val="000000"/>
                </a:solidFill>
                <a:latin typeface="Arial" charset="0"/>
              </a:rPr>
              <a:t>1</a:t>
            </a:r>
            <a:r>
              <a:rPr lang="ru-RU" altLang="ru-RU" dirty="0">
                <a:solidFill>
                  <a:srgbClr val="000000"/>
                </a:solidFill>
              </a:rPr>
              <a:t> – собственно сдвиговые движения присутствуют только в пределах </a:t>
            </a:r>
            <a:r>
              <a:rPr lang="ru-RU" altLang="ru-RU" b="1" dirty="0">
                <a:solidFill>
                  <a:srgbClr val="000000"/>
                </a:solidFill>
                <a:latin typeface="Arial" charset="0"/>
              </a:rPr>
              <a:t>трансформы</a:t>
            </a:r>
            <a:r>
              <a:rPr lang="ru-RU" altLang="ru-RU" dirty="0">
                <a:solidFill>
                  <a:srgbClr val="000000"/>
                </a:solidFill>
              </a:rPr>
              <a:t>;</a:t>
            </a:r>
          </a:p>
          <a:p>
            <a:pPr>
              <a:lnSpc>
                <a:spcPct val="80000"/>
              </a:lnSpc>
              <a:spcBef>
                <a:spcPct val="25000"/>
              </a:spcBef>
              <a:tabLst>
                <a:tab pos="352425" algn="l"/>
              </a:tabLst>
            </a:pPr>
            <a:r>
              <a:rPr lang="ru-RU" altLang="ru-RU" b="1" dirty="0">
                <a:solidFill>
                  <a:srgbClr val="000000"/>
                </a:solidFill>
                <a:latin typeface="Arial" charset="0"/>
              </a:rPr>
              <a:t>2 </a:t>
            </a:r>
            <a:r>
              <a:rPr lang="ru-RU" altLang="ru-RU" dirty="0">
                <a:solidFill>
                  <a:srgbClr val="000000"/>
                </a:solidFill>
              </a:rPr>
              <a:t>– трансформа </a:t>
            </a:r>
            <a:r>
              <a:rPr lang="ru-RU" altLang="ru-RU" dirty="0" smtClean="0">
                <a:solidFill>
                  <a:srgbClr val="000000"/>
                </a:solidFill>
              </a:rPr>
              <a:t>соединяет </a:t>
            </a:r>
            <a:r>
              <a:rPr lang="ru-RU" altLang="ru-RU" b="1" dirty="0" smtClean="0">
                <a:solidFill>
                  <a:srgbClr val="000000"/>
                </a:solidFill>
              </a:rPr>
              <a:t>зоны</a:t>
            </a:r>
            <a:r>
              <a:rPr lang="ru-RU" altLang="ru-RU" dirty="0" smtClean="0">
                <a:solidFill>
                  <a:srgbClr val="000000"/>
                </a:solidFill>
              </a:rPr>
              <a:t> </a:t>
            </a:r>
            <a:r>
              <a:rPr lang="ru-RU" altLang="ru-RU" b="1" dirty="0">
                <a:solidFill>
                  <a:srgbClr val="000000"/>
                </a:solidFill>
              </a:rPr>
              <a:t>разрастания и</a:t>
            </a:r>
            <a:r>
              <a:rPr lang="ru-RU" altLang="ru-RU" dirty="0">
                <a:solidFill>
                  <a:srgbClr val="000000"/>
                </a:solidFill>
              </a:rPr>
              <a:t> </a:t>
            </a:r>
            <a:r>
              <a:rPr lang="ru-RU" altLang="ru-RU" b="1" dirty="0">
                <a:solidFill>
                  <a:srgbClr val="000000"/>
                </a:solidFill>
              </a:rPr>
              <a:t>поглощения</a:t>
            </a:r>
            <a:r>
              <a:rPr lang="ru-RU" altLang="ru-RU" dirty="0">
                <a:solidFill>
                  <a:srgbClr val="000000"/>
                </a:solidFill>
              </a:rPr>
              <a:t>;</a:t>
            </a:r>
          </a:p>
          <a:p>
            <a:pPr>
              <a:lnSpc>
                <a:spcPct val="80000"/>
              </a:lnSpc>
              <a:spcBef>
                <a:spcPct val="25000"/>
              </a:spcBef>
              <a:tabLst>
                <a:tab pos="352425" algn="l"/>
              </a:tabLst>
            </a:pPr>
            <a:r>
              <a:rPr lang="ru-RU" altLang="ru-RU" b="1" dirty="0">
                <a:solidFill>
                  <a:srgbClr val="000000"/>
                </a:solidFill>
                <a:latin typeface="Arial" charset="0"/>
              </a:rPr>
              <a:t>3 </a:t>
            </a:r>
            <a:r>
              <a:rPr lang="ru-RU" altLang="ru-RU" dirty="0">
                <a:solidFill>
                  <a:srgbClr val="000000"/>
                </a:solidFill>
              </a:rPr>
              <a:t>– длина трансформы </a:t>
            </a:r>
            <a:r>
              <a:rPr lang="ru-RU" altLang="ru-RU" b="1" dirty="0">
                <a:solidFill>
                  <a:srgbClr val="000000"/>
                </a:solidFill>
                <a:latin typeface="Arial" charset="0"/>
              </a:rPr>
              <a:t>постоянна</a:t>
            </a:r>
          </a:p>
          <a:p>
            <a:pPr>
              <a:lnSpc>
                <a:spcPct val="80000"/>
              </a:lnSpc>
              <a:spcBef>
                <a:spcPct val="25000"/>
              </a:spcBef>
              <a:tabLst>
                <a:tab pos="352425" algn="l"/>
              </a:tabLst>
            </a:pPr>
            <a:r>
              <a:rPr lang="ru-RU" altLang="ru-RU" b="1" dirty="0">
                <a:solidFill>
                  <a:srgbClr val="000000"/>
                </a:solidFill>
                <a:latin typeface="Arial" charset="0"/>
              </a:rPr>
              <a:t>4</a:t>
            </a:r>
            <a:r>
              <a:rPr lang="ru-RU" altLang="ru-RU" dirty="0">
                <a:solidFill>
                  <a:srgbClr val="000000"/>
                </a:solidFill>
              </a:rPr>
              <a:t> – амплитуды смещения </a:t>
            </a:r>
            <a:r>
              <a:rPr lang="ru-RU" altLang="ru-RU" dirty="0" err="1">
                <a:solidFill>
                  <a:srgbClr val="000000"/>
                </a:solidFill>
              </a:rPr>
              <a:t>досдвиговых</a:t>
            </a:r>
            <a:r>
              <a:rPr lang="ru-RU" altLang="ru-RU" dirty="0">
                <a:solidFill>
                  <a:srgbClr val="000000"/>
                </a:solidFill>
              </a:rPr>
              <a:t> маркеров активного отрезка </a:t>
            </a:r>
            <a:r>
              <a:rPr lang="ru-RU" altLang="ru-RU" b="1" dirty="0">
                <a:solidFill>
                  <a:srgbClr val="000000"/>
                </a:solidFill>
                <a:latin typeface="Arial" charset="0"/>
              </a:rPr>
              <a:t>одинаковы</a:t>
            </a:r>
            <a:r>
              <a:rPr lang="ru-RU" altLang="ru-RU" dirty="0">
                <a:solidFill>
                  <a:srgbClr val="000000"/>
                </a:solidFill>
              </a:rPr>
              <a:t> по всей длине сдвига;</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36111" t="18333" r="33333" b="20000"/>
          <a:stretch>
            <a:fillRect/>
          </a:stretch>
        </p:blipFill>
        <p:spPr bwMode="auto">
          <a:xfrm>
            <a:off x="-1" y="534390"/>
            <a:ext cx="5482297" cy="614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96379" y="5821204"/>
            <a:ext cx="2323715" cy="830997"/>
          </a:xfrm>
          <a:prstGeom prst="rect">
            <a:avLst/>
          </a:prstGeom>
          <a:noFill/>
        </p:spPr>
        <p:txBody>
          <a:bodyPr wrap="square" rtlCol="0">
            <a:spAutoFit/>
          </a:bodyPr>
          <a:lstStyle/>
          <a:p>
            <a:pPr algn="ctr"/>
            <a:r>
              <a:rPr lang="ru-RU" sz="2400" b="1" dirty="0" smtClean="0">
                <a:latin typeface="Arial Narrow" panose="020B0606020202030204" pitchFamily="34" charset="0"/>
              </a:rPr>
              <a:t>Антарктическая плита</a:t>
            </a:r>
            <a:endParaRPr lang="ru-RU" sz="2400" b="1" dirty="0">
              <a:latin typeface="Arial Narrow" panose="020B0606020202030204" pitchFamily="34" charset="0"/>
            </a:endParaRPr>
          </a:p>
        </p:txBody>
      </p:sp>
      <p:sp>
        <p:nvSpPr>
          <p:cNvPr id="6" name="TextBox 5"/>
          <p:cNvSpPr txBox="1"/>
          <p:nvPr/>
        </p:nvSpPr>
        <p:spPr>
          <a:xfrm>
            <a:off x="1750183" y="3785012"/>
            <a:ext cx="1039669" cy="830997"/>
          </a:xfrm>
          <a:prstGeom prst="rect">
            <a:avLst/>
          </a:prstGeom>
          <a:noFill/>
        </p:spPr>
        <p:txBody>
          <a:bodyPr wrap="square" rtlCol="0">
            <a:spAutoFit/>
          </a:bodyPr>
          <a:lstStyle/>
          <a:p>
            <a:pPr algn="ctr"/>
            <a:r>
              <a:rPr lang="ru-RU" sz="2400" b="1" dirty="0" smtClean="0">
                <a:latin typeface="Arial Narrow" panose="020B0606020202030204" pitchFamily="34" charset="0"/>
              </a:rPr>
              <a:t>Плита</a:t>
            </a:r>
          </a:p>
          <a:p>
            <a:pPr algn="ctr"/>
            <a:r>
              <a:rPr lang="ru-RU" sz="2400" b="1" dirty="0" err="1" smtClean="0">
                <a:latin typeface="Arial Narrow" panose="020B0606020202030204" pitchFamily="34" charset="0"/>
              </a:rPr>
              <a:t>Наска</a:t>
            </a:r>
            <a:endParaRPr lang="ru-RU" sz="2400" b="1" dirty="0">
              <a:latin typeface="Arial Narrow" panose="020B0606020202030204" pitchFamily="34" charset="0"/>
            </a:endParaRPr>
          </a:p>
        </p:txBody>
      </p:sp>
      <p:sp>
        <p:nvSpPr>
          <p:cNvPr id="7" name="TextBox 6"/>
          <p:cNvSpPr txBox="1"/>
          <p:nvPr/>
        </p:nvSpPr>
        <p:spPr>
          <a:xfrm>
            <a:off x="1750183" y="2454208"/>
            <a:ext cx="1005992" cy="461665"/>
          </a:xfrm>
          <a:prstGeom prst="rect">
            <a:avLst/>
          </a:prstGeom>
          <a:noFill/>
        </p:spPr>
        <p:txBody>
          <a:bodyPr wrap="square" rtlCol="0">
            <a:spAutoFit/>
          </a:bodyPr>
          <a:lstStyle/>
          <a:p>
            <a:pPr algn="ctr"/>
            <a:r>
              <a:rPr lang="ru-RU" sz="2400" b="1" dirty="0" smtClean="0">
                <a:latin typeface="Arial Narrow" panose="020B0606020202030204" pitchFamily="34" charset="0"/>
              </a:rPr>
              <a:t>Кокос</a:t>
            </a:r>
            <a:endParaRPr lang="ru-RU" sz="2400" b="1" dirty="0">
              <a:latin typeface="Arial Narrow" panose="020B0606020202030204" pitchFamily="34" charset="0"/>
            </a:endParaRPr>
          </a:p>
        </p:txBody>
      </p:sp>
      <p:sp>
        <p:nvSpPr>
          <p:cNvPr id="8" name="Rectangle 6"/>
          <p:cNvSpPr>
            <a:spLocks noGrp="1" noChangeArrowheads="1"/>
          </p:cNvSpPr>
          <p:nvPr>
            <p:ph type="title"/>
          </p:nvPr>
        </p:nvSpPr>
        <p:spPr>
          <a:xfrm>
            <a:off x="5482296" y="156966"/>
            <a:ext cx="3661703" cy="720197"/>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spAutoFit/>
          </a:bodyPr>
          <a:lstStyle/>
          <a:p>
            <a:pPr algn="r" eaLnBrk="1" hangingPunct="1">
              <a:lnSpc>
                <a:spcPct val="85000"/>
              </a:lnSpc>
              <a:defRPr/>
            </a:pPr>
            <a:r>
              <a:rPr lang="ru-RU" altLang="ru-RU" sz="2400" b="1" i="1" u="sng" dirty="0" smtClean="0">
                <a:solidFill>
                  <a:srgbClr val="000000"/>
                </a:solidFill>
                <a:effectLst>
                  <a:outerShdw blurRad="38100" dist="38100" dir="2700000" algn="tl">
                    <a:srgbClr val="FFFFFF"/>
                  </a:outerShdw>
                </a:effectLst>
              </a:rPr>
              <a:t>Примеры трансформ хребет – дуга</a:t>
            </a:r>
          </a:p>
        </p:txBody>
      </p:sp>
      <p:sp>
        <p:nvSpPr>
          <p:cNvPr id="9" name="Штриховая стрелка вправо 8"/>
          <p:cNvSpPr/>
          <p:nvPr/>
        </p:nvSpPr>
        <p:spPr bwMode="auto">
          <a:xfrm>
            <a:off x="2827424" y="4041058"/>
            <a:ext cx="592669" cy="574951"/>
          </a:xfrm>
          <a:prstGeom prst="stripedRightArrow">
            <a:avLst/>
          </a:prstGeom>
          <a:solidFill>
            <a:srgbClr val="FF99CC"/>
          </a:solidFill>
          <a:ln w="190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3" name="Штриховая стрелка вправо 12"/>
          <p:cNvSpPr/>
          <p:nvPr/>
        </p:nvSpPr>
        <p:spPr bwMode="auto">
          <a:xfrm rot="21211463">
            <a:off x="2253179" y="2765564"/>
            <a:ext cx="440269" cy="329381"/>
          </a:xfrm>
          <a:prstGeom prst="stripedRightArrow">
            <a:avLst/>
          </a:prstGeom>
          <a:solidFill>
            <a:srgbClr val="FF99CC"/>
          </a:solidFill>
          <a:ln w="190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4" name="Штриховая стрелка вправо 13"/>
          <p:cNvSpPr/>
          <p:nvPr/>
        </p:nvSpPr>
        <p:spPr bwMode="auto">
          <a:xfrm rot="740010">
            <a:off x="2148479" y="5485148"/>
            <a:ext cx="562140" cy="372102"/>
          </a:xfrm>
          <a:prstGeom prst="stripedRightArrow">
            <a:avLst/>
          </a:prstGeom>
          <a:solidFill>
            <a:srgbClr val="FF99CC"/>
          </a:solidFill>
          <a:ln w="190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
        <p:nvSpPr>
          <p:cNvPr id="15" name="Двойная стрелка влево/вправо 14"/>
          <p:cNvSpPr/>
          <p:nvPr/>
        </p:nvSpPr>
        <p:spPr bwMode="auto">
          <a:xfrm rot="793783">
            <a:off x="1183877" y="3637528"/>
            <a:ext cx="530983" cy="294967"/>
          </a:xfrm>
          <a:prstGeom prst="leftRightArrow">
            <a:avLst/>
          </a:prstGeom>
          <a:solidFill>
            <a:schemeClr val="tx1"/>
          </a:solidFill>
          <a:ln w="190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20622447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6"/>
          <p:cNvSpPr>
            <a:spLocks noChangeArrowheads="1"/>
          </p:cNvSpPr>
          <p:nvPr/>
        </p:nvSpPr>
        <p:spPr bwMode="auto">
          <a:xfrm>
            <a:off x="0" y="0"/>
            <a:ext cx="9144000" cy="6858000"/>
          </a:xfrm>
          <a:prstGeom prst="rect">
            <a:avLst/>
          </a:prstGeom>
          <a:solidFill>
            <a:schemeClr val="tx1"/>
          </a:solidFill>
          <a:ln w="19050" algn="ctr">
            <a:solidFill>
              <a:srgbClr val="000000"/>
            </a:solidFill>
            <a:miter lim="800000"/>
            <a:headEnd/>
            <a:tailEnd/>
          </a:ln>
          <a:effectLst/>
        </p:spPr>
        <p:txBody>
          <a:bodyPr wrap="none" anchor="ctr"/>
          <a:lstStyle/>
          <a:p>
            <a:endParaRPr lang="ru-RU" altLang="ru-RU"/>
          </a:p>
        </p:txBody>
      </p:sp>
      <p:pic>
        <p:nvPicPr>
          <p:cNvPr id="66563" name="Picture 22" descr="MP90044217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3400" y="0"/>
            <a:ext cx="3509963" cy="4102100"/>
          </a:xfrm>
          <a:prstGeom prst="rect">
            <a:avLst/>
          </a:prstGeom>
          <a:noFill/>
          <a:ln w="9525">
            <a:noFill/>
            <a:miter lim="800000"/>
            <a:headEnd/>
            <a:tailEnd/>
          </a:ln>
        </p:spPr>
      </p:pic>
      <p:sp>
        <p:nvSpPr>
          <p:cNvPr id="1179650" name="Rectangle 2"/>
          <p:cNvSpPr>
            <a:spLocks noGrp="1" noChangeArrowheads="1"/>
          </p:cNvSpPr>
          <p:nvPr>
            <p:ph type="title"/>
          </p:nvPr>
        </p:nvSpPr>
        <p:spPr>
          <a:xfrm>
            <a:off x="0" y="83275"/>
            <a:ext cx="6858000" cy="1754326"/>
          </a:xfrm>
        </p:spPr>
        <p:txBody>
          <a:bodyPr>
            <a:spAutoFit/>
          </a:bodyPr>
          <a:lstStyle/>
          <a:p>
            <a:pPr algn="l" eaLnBrk="1" hangingPunct="1">
              <a:defRPr/>
            </a:pPr>
            <a:r>
              <a:rPr lang="ru-RU" altLang="ru-RU" sz="5400" dirty="0" smtClean="0">
                <a:solidFill>
                  <a:srgbClr val="000000"/>
                </a:solidFill>
                <a:effectLst>
                  <a:outerShdw blurRad="38100" dist="38100" dir="2700000" algn="tl">
                    <a:srgbClr val="FFFFFF"/>
                  </a:outerShdw>
                </a:effectLst>
                <a:latin typeface="Impact" pitchFamily="34" charset="0"/>
              </a:rPr>
              <a:t>Шесть вопросов на сообразительность</a:t>
            </a:r>
          </a:p>
        </p:txBody>
      </p:sp>
      <p:pic>
        <p:nvPicPr>
          <p:cNvPr id="66565" name="Picture 5"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975" y="4581525"/>
            <a:ext cx="2308225" cy="2225675"/>
          </a:xfrm>
          <a:prstGeom prst="rect">
            <a:avLst/>
          </a:prstGeom>
          <a:noFill/>
          <a:ln w="9525">
            <a:noFill/>
            <a:miter lim="800000"/>
            <a:headEnd/>
            <a:tailEnd/>
          </a:ln>
        </p:spPr>
      </p:pic>
      <p:pic>
        <p:nvPicPr>
          <p:cNvPr id="66566" name="Picture 15" descr="MP90043929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2868613"/>
            <a:ext cx="5561013" cy="3989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0" y="0"/>
            <a:ext cx="9144000" cy="676275"/>
          </a:xfrm>
          <a:noFill/>
        </p:spPr>
        <p:txBody>
          <a:bodyPr>
            <a:spAutoFit/>
          </a:bodyPr>
          <a:lstStyle/>
          <a:p>
            <a:pPr marL="265113" indent="-265113" eaLnBrk="1" hangingPunct="1">
              <a:lnSpc>
                <a:spcPct val="80000"/>
              </a:lnSpc>
              <a:spcBef>
                <a:spcPct val="0"/>
              </a:spcBef>
              <a:buFont typeface="Wingdings" pitchFamily="2" charset="2"/>
              <a:buNone/>
            </a:pPr>
            <a:r>
              <a:rPr lang="ru-RU" altLang="ru-RU" sz="2400" b="1" smtClean="0">
                <a:solidFill>
                  <a:srgbClr val="000000"/>
                </a:solidFill>
                <a:effectLst/>
                <a:latin typeface="Arial Narrow" pitchFamily="34" charset="0"/>
              </a:rPr>
              <a:t>1. Зачем для определения кинематики трансформных разломов вводится понятие наблюдателя?</a:t>
            </a:r>
          </a:p>
        </p:txBody>
      </p:sp>
      <p:grpSp>
        <p:nvGrpSpPr>
          <p:cNvPr id="1171465" name="Group 9"/>
          <p:cNvGrpSpPr>
            <a:grpSpLocks/>
          </p:cNvGrpSpPr>
          <p:nvPr/>
        </p:nvGrpSpPr>
        <p:grpSpPr bwMode="auto">
          <a:xfrm>
            <a:off x="1001713" y="1927225"/>
            <a:ext cx="7253287" cy="3595688"/>
            <a:chOff x="623" y="2055"/>
            <a:chExt cx="4569" cy="2265"/>
          </a:xfrm>
        </p:grpSpPr>
        <p:pic>
          <p:nvPicPr>
            <p:cNvPr id="675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9369" r="10020"/>
            <a:stretch>
              <a:fillRect/>
            </a:stretch>
          </p:blipFill>
          <p:spPr bwMode="auto">
            <a:xfrm>
              <a:off x="623" y="2055"/>
              <a:ext cx="4569" cy="2265"/>
            </a:xfrm>
            <a:prstGeom prst="rect">
              <a:avLst/>
            </a:prstGeom>
            <a:noFill/>
            <a:ln w="19050" algn="ctr">
              <a:solidFill>
                <a:srgbClr val="000000"/>
              </a:solidFill>
              <a:miter lim="800000"/>
              <a:headEnd/>
              <a:tailEnd/>
            </a:ln>
            <a:effectLst/>
          </p:spPr>
        </p:pic>
        <p:sp>
          <p:nvSpPr>
            <p:cNvPr id="67589" name="AutoShape 5"/>
            <p:cNvSpPr>
              <a:spLocks noChangeArrowheads="1"/>
            </p:cNvSpPr>
            <p:nvPr/>
          </p:nvSpPr>
          <p:spPr bwMode="auto">
            <a:xfrm>
              <a:off x="4070" y="2923"/>
              <a:ext cx="698" cy="182"/>
            </a:xfrm>
            <a:custGeom>
              <a:avLst/>
              <a:gdLst>
                <a:gd name="T0" fmla="*/ 17 w 21600"/>
                <a:gd name="T1" fmla="*/ 0 h 21600"/>
                <a:gd name="T2" fmla="*/ 0 w 21600"/>
                <a:gd name="T3" fmla="*/ 1 h 21600"/>
                <a:gd name="T4" fmla="*/ 17 w 21600"/>
                <a:gd name="T5" fmla="*/ 2 h 21600"/>
                <a:gd name="T6" fmla="*/ 23 w 21600"/>
                <a:gd name="T7" fmla="*/ 1 h 21600"/>
                <a:gd name="T8" fmla="*/ 17694720 60000 65536"/>
                <a:gd name="T9" fmla="*/ 11796480 60000 65536"/>
                <a:gd name="T10" fmla="*/ 5898240 60000 65536"/>
                <a:gd name="T11" fmla="*/ 0 60000 65536"/>
                <a:gd name="T12" fmla="*/ 3373 w 21600"/>
                <a:gd name="T13" fmla="*/ 5341 h 21600"/>
                <a:gd name="T14" fmla="*/ 18908 w 21600"/>
                <a:gd name="T15" fmla="*/ 1625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33"/>
            </a:solidFill>
            <a:ln w="19050" algn="ctr">
              <a:solidFill>
                <a:srgbClr val="000000"/>
              </a:solidFill>
              <a:miter lim="800000"/>
              <a:headEnd/>
              <a:tailEnd/>
            </a:ln>
            <a:effectLst/>
          </p:spPr>
          <p:txBody>
            <a:bodyPr wrap="none" anchor="ctr"/>
            <a:lstStyle/>
            <a:p>
              <a:endParaRPr lang="ru-RU"/>
            </a:p>
          </p:txBody>
        </p:sp>
        <p:sp>
          <p:nvSpPr>
            <p:cNvPr id="67590" name="AutoShape 6"/>
            <p:cNvSpPr>
              <a:spLocks noChangeArrowheads="1"/>
            </p:cNvSpPr>
            <p:nvPr/>
          </p:nvSpPr>
          <p:spPr bwMode="auto">
            <a:xfrm flipH="1">
              <a:off x="1010" y="3114"/>
              <a:ext cx="698" cy="182"/>
            </a:xfrm>
            <a:custGeom>
              <a:avLst/>
              <a:gdLst>
                <a:gd name="T0" fmla="*/ 17 w 21600"/>
                <a:gd name="T1" fmla="*/ 0 h 21600"/>
                <a:gd name="T2" fmla="*/ 0 w 21600"/>
                <a:gd name="T3" fmla="*/ 1 h 21600"/>
                <a:gd name="T4" fmla="*/ 17 w 21600"/>
                <a:gd name="T5" fmla="*/ 2 h 21600"/>
                <a:gd name="T6" fmla="*/ 23 w 21600"/>
                <a:gd name="T7" fmla="*/ 1 h 21600"/>
                <a:gd name="T8" fmla="*/ 17694720 60000 65536"/>
                <a:gd name="T9" fmla="*/ 11796480 60000 65536"/>
                <a:gd name="T10" fmla="*/ 5898240 60000 65536"/>
                <a:gd name="T11" fmla="*/ 0 60000 65536"/>
                <a:gd name="T12" fmla="*/ 3373 w 21600"/>
                <a:gd name="T13" fmla="*/ 5341 h 21600"/>
                <a:gd name="T14" fmla="*/ 18908 w 21600"/>
                <a:gd name="T15" fmla="*/ 1625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33"/>
            </a:solidFill>
            <a:ln w="19050" algn="ctr">
              <a:solidFill>
                <a:srgbClr val="000000"/>
              </a:solidFill>
              <a:miter lim="800000"/>
              <a:headEnd/>
              <a:tailEnd/>
            </a:ln>
            <a:effectLst/>
          </p:spPr>
          <p:txBody>
            <a:bodyPr wrap="none" anchor="ctr"/>
            <a:lstStyle/>
            <a:p>
              <a:endParaRPr lang="ru-RU"/>
            </a:p>
          </p:txBody>
        </p:sp>
        <p:sp>
          <p:nvSpPr>
            <p:cNvPr id="67591" name="AutoShape 7"/>
            <p:cNvSpPr>
              <a:spLocks noChangeAspect="1" noChangeArrowheads="1"/>
            </p:cNvSpPr>
            <p:nvPr/>
          </p:nvSpPr>
          <p:spPr bwMode="auto">
            <a:xfrm flipH="1">
              <a:off x="1939" y="2949"/>
              <a:ext cx="487" cy="127"/>
            </a:xfrm>
            <a:custGeom>
              <a:avLst/>
              <a:gdLst>
                <a:gd name="T0" fmla="*/ 8 w 21600"/>
                <a:gd name="T1" fmla="*/ 0 h 21600"/>
                <a:gd name="T2" fmla="*/ 0 w 21600"/>
                <a:gd name="T3" fmla="*/ 0 h 21600"/>
                <a:gd name="T4" fmla="*/ 8 w 21600"/>
                <a:gd name="T5" fmla="*/ 1 h 21600"/>
                <a:gd name="T6" fmla="*/ 11 w 21600"/>
                <a:gd name="T7" fmla="*/ 0 h 21600"/>
                <a:gd name="T8" fmla="*/ 17694720 60000 65536"/>
                <a:gd name="T9" fmla="*/ 11796480 60000 65536"/>
                <a:gd name="T10" fmla="*/ 5898240 60000 65536"/>
                <a:gd name="T11" fmla="*/ 0 60000 65536"/>
                <a:gd name="T12" fmla="*/ 3371 w 21600"/>
                <a:gd name="T13" fmla="*/ 5443 h 21600"/>
                <a:gd name="T14" fmla="*/ 18894 w 21600"/>
                <a:gd name="T15" fmla="*/ 1615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9050" algn="ctr">
              <a:solidFill>
                <a:srgbClr val="000000"/>
              </a:solidFill>
              <a:miter lim="800000"/>
              <a:headEnd/>
              <a:tailEnd/>
            </a:ln>
            <a:effectLst/>
          </p:spPr>
          <p:txBody>
            <a:bodyPr wrap="none" anchor="ctr"/>
            <a:lstStyle/>
            <a:p>
              <a:endParaRPr lang="ru-RU"/>
            </a:p>
          </p:txBody>
        </p:sp>
        <p:sp>
          <p:nvSpPr>
            <p:cNvPr id="67592" name="AutoShape 8"/>
            <p:cNvSpPr>
              <a:spLocks noChangeAspect="1" noChangeArrowheads="1"/>
            </p:cNvSpPr>
            <p:nvPr/>
          </p:nvSpPr>
          <p:spPr bwMode="auto">
            <a:xfrm>
              <a:off x="3360" y="3051"/>
              <a:ext cx="487" cy="127"/>
            </a:xfrm>
            <a:custGeom>
              <a:avLst/>
              <a:gdLst>
                <a:gd name="T0" fmla="*/ 8 w 21600"/>
                <a:gd name="T1" fmla="*/ 0 h 21600"/>
                <a:gd name="T2" fmla="*/ 0 w 21600"/>
                <a:gd name="T3" fmla="*/ 0 h 21600"/>
                <a:gd name="T4" fmla="*/ 8 w 21600"/>
                <a:gd name="T5" fmla="*/ 1 h 21600"/>
                <a:gd name="T6" fmla="*/ 11 w 21600"/>
                <a:gd name="T7" fmla="*/ 0 h 21600"/>
                <a:gd name="T8" fmla="*/ 17694720 60000 65536"/>
                <a:gd name="T9" fmla="*/ 11796480 60000 65536"/>
                <a:gd name="T10" fmla="*/ 5898240 60000 65536"/>
                <a:gd name="T11" fmla="*/ 0 60000 65536"/>
                <a:gd name="T12" fmla="*/ 3371 w 21600"/>
                <a:gd name="T13" fmla="*/ 5443 h 21600"/>
                <a:gd name="T14" fmla="*/ 18894 w 21600"/>
                <a:gd name="T15" fmla="*/ 1615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9050" algn="ctr">
              <a:solidFill>
                <a:srgbClr val="000000"/>
              </a:solidFill>
              <a:miter lim="800000"/>
              <a:headEnd/>
              <a:tailEnd/>
            </a:ln>
            <a:effectLst/>
          </p:spPr>
          <p:txBody>
            <a:bodyPr wrap="none" anchor="ct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1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0" y="0"/>
            <a:ext cx="7983538" cy="676275"/>
          </a:xfrm>
          <a:noFill/>
        </p:spPr>
        <p:txBody>
          <a:bodyPr>
            <a:spAutoFit/>
          </a:bodyPr>
          <a:lstStyle/>
          <a:p>
            <a:pPr marL="265113" indent="-265113" eaLnBrk="1" hangingPunct="1">
              <a:lnSpc>
                <a:spcPct val="80000"/>
              </a:lnSpc>
              <a:spcBef>
                <a:spcPct val="0"/>
              </a:spcBef>
              <a:buFont typeface="Wingdings" pitchFamily="2" charset="2"/>
              <a:buNone/>
            </a:pPr>
            <a:r>
              <a:rPr lang="ru-RU" altLang="ru-RU" sz="2400" b="1" smtClean="0">
                <a:solidFill>
                  <a:srgbClr val="000000"/>
                </a:solidFill>
                <a:effectLst/>
                <a:latin typeface="Arial Narrow" pitchFamily="34" charset="0"/>
              </a:rPr>
              <a:t>2. А нужен ли наблюдатель для определения кинематики сдвигов Андерсона? </a:t>
            </a:r>
          </a:p>
        </p:txBody>
      </p:sp>
      <p:grpSp>
        <p:nvGrpSpPr>
          <p:cNvPr id="1172489" name="Group 9"/>
          <p:cNvGrpSpPr>
            <a:grpSpLocks/>
          </p:cNvGrpSpPr>
          <p:nvPr/>
        </p:nvGrpSpPr>
        <p:grpSpPr bwMode="auto">
          <a:xfrm>
            <a:off x="1011238" y="1822450"/>
            <a:ext cx="7037387" cy="3470275"/>
            <a:chOff x="30" y="1573"/>
            <a:chExt cx="5668" cy="2717"/>
          </a:xfrm>
        </p:grpSpPr>
        <p:pic>
          <p:nvPicPr>
            <p:cNvPr id="686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17" t="9233" r="317" b="9233"/>
            <a:stretch>
              <a:fillRect/>
            </a:stretch>
          </p:blipFill>
          <p:spPr bwMode="auto">
            <a:xfrm>
              <a:off x="30" y="1573"/>
              <a:ext cx="5668" cy="2717"/>
            </a:xfrm>
            <a:prstGeom prst="rect">
              <a:avLst/>
            </a:prstGeom>
            <a:noFill/>
            <a:ln w="19050" algn="ctr">
              <a:solidFill>
                <a:srgbClr val="000000"/>
              </a:solidFill>
              <a:miter lim="800000"/>
              <a:headEnd/>
              <a:tailEnd/>
            </a:ln>
            <a:effectLst/>
          </p:spPr>
        </p:pic>
        <p:sp>
          <p:nvSpPr>
            <p:cNvPr id="68613" name="AutoShape 5"/>
            <p:cNvSpPr>
              <a:spLocks noChangeArrowheads="1"/>
            </p:cNvSpPr>
            <p:nvPr/>
          </p:nvSpPr>
          <p:spPr bwMode="auto">
            <a:xfrm rot="9533981" flipH="1" flipV="1">
              <a:off x="3382" y="2480"/>
              <a:ext cx="636" cy="102"/>
            </a:xfrm>
            <a:custGeom>
              <a:avLst/>
              <a:gdLst>
                <a:gd name="T0" fmla="*/ 3 w 21600"/>
                <a:gd name="T1" fmla="*/ 0 h 21600"/>
                <a:gd name="T2" fmla="*/ 0 w 21600"/>
                <a:gd name="T3" fmla="*/ 0 h 21600"/>
                <a:gd name="T4" fmla="*/ 3 w 21600"/>
                <a:gd name="T5" fmla="*/ 0 h 21600"/>
                <a:gd name="T6" fmla="*/ 19 w 21600"/>
                <a:gd name="T7" fmla="*/ 0 h 21600"/>
                <a:gd name="T8" fmla="*/ 17694720 60000 65536"/>
                <a:gd name="T9" fmla="*/ 11796480 60000 65536"/>
                <a:gd name="T10" fmla="*/ 5898240 60000 65536"/>
                <a:gd name="T11" fmla="*/ 0 60000 65536"/>
                <a:gd name="T12" fmla="*/ 3362 w 21600"/>
                <a:gd name="T13" fmla="*/ 4024 h 21600"/>
                <a:gd name="T14" fmla="*/ 9985 w 21600"/>
                <a:gd name="T15" fmla="*/ 17576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68614" name="AutoShape 6"/>
            <p:cNvSpPr>
              <a:spLocks noChangeArrowheads="1"/>
            </p:cNvSpPr>
            <p:nvPr/>
          </p:nvSpPr>
          <p:spPr bwMode="auto">
            <a:xfrm rot="9533981">
              <a:off x="1878" y="2898"/>
              <a:ext cx="636" cy="102"/>
            </a:xfrm>
            <a:custGeom>
              <a:avLst/>
              <a:gdLst>
                <a:gd name="T0" fmla="*/ 3 w 21600"/>
                <a:gd name="T1" fmla="*/ 0 h 21600"/>
                <a:gd name="T2" fmla="*/ 0 w 21600"/>
                <a:gd name="T3" fmla="*/ 0 h 21600"/>
                <a:gd name="T4" fmla="*/ 3 w 21600"/>
                <a:gd name="T5" fmla="*/ 0 h 21600"/>
                <a:gd name="T6" fmla="*/ 19 w 21600"/>
                <a:gd name="T7" fmla="*/ 0 h 21600"/>
                <a:gd name="T8" fmla="*/ 17694720 60000 65536"/>
                <a:gd name="T9" fmla="*/ 11796480 60000 65536"/>
                <a:gd name="T10" fmla="*/ 5898240 60000 65536"/>
                <a:gd name="T11" fmla="*/ 0 60000 65536"/>
                <a:gd name="T12" fmla="*/ 3362 w 21600"/>
                <a:gd name="T13" fmla="*/ 4024 h 21600"/>
                <a:gd name="T14" fmla="*/ 9985 w 21600"/>
                <a:gd name="T15" fmla="*/ 17576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graphicFrame>
          <p:nvGraphicFramePr>
            <p:cNvPr id="68615" name="Object 7"/>
            <p:cNvGraphicFramePr>
              <a:graphicFrameLocks/>
            </p:cNvGraphicFramePr>
            <p:nvPr/>
          </p:nvGraphicFramePr>
          <p:xfrm>
            <a:off x="3412" y="1856"/>
            <a:ext cx="317" cy="408"/>
          </p:xfrm>
          <a:graphic>
            <a:graphicData uri="http://schemas.openxmlformats.org/presentationml/2006/ole">
              <mc:AlternateContent xmlns:mc="http://schemas.openxmlformats.org/markup-compatibility/2006">
                <mc:Choice xmlns:v="urn:schemas-microsoft-com:vml" Requires="v">
                  <p:oleObj spid="_x0000_s68633" name="CorelDRAW" r:id="rId4" imgW="294120" imgH="389880" progId="CorelDRAW.Graphic.13">
                    <p:embed/>
                  </p:oleObj>
                </mc:Choice>
                <mc:Fallback>
                  <p:oleObj name="CorelDRAW" r:id="rId4" imgW="294120" imgH="389880" progId="CorelDRAW.Graphic.13">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2" y="1856"/>
                          <a:ext cx="31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6" name="Object 8"/>
            <p:cNvGraphicFramePr>
              <a:graphicFrameLocks/>
            </p:cNvGraphicFramePr>
            <p:nvPr/>
          </p:nvGraphicFramePr>
          <p:xfrm>
            <a:off x="1740" y="3082"/>
            <a:ext cx="317" cy="408"/>
          </p:xfrm>
          <a:graphic>
            <a:graphicData uri="http://schemas.openxmlformats.org/presentationml/2006/ole">
              <mc:AlternateContent xmlns:mc="http://schemas.openxmlformats.org/markup-compatibility/2006">
                <mc:Choice xmlns:v="urn:schemas-microsoft-com:vml" Requires="v">
                  <p:oleObj spid="_x0000_s68634" name="CorelDRAW" r:id="rId6" imgW="294120" imgH="389880" progId="CorelDraw.Graphic.7">
                    <p:embed/>
                  </p:oleObj>
                </mc:Choice>
                <mc:Fallback>
                  <p:oleObj name="CorelDRAW" r:id="rId6" imgW="294120" imgH="389880" progId="CorelDraw.Graphic.7">
                    <p:embed/>
                    <p:pic>
                      <p:nvPicPr>
                        <p:cNvPr id="0" name="Objec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0" y="3082"/>
                          <a:ext cx="31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2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0" y="0"/>
            <a:ext cx="8994775" cy="968375"/>
          </a:xfrm>
          <a:noFill/>
        </p:spPr>
        <p:txBody>
          <a:bodyPr>
            <a:spAutoFit/>
          </a:bodyPr>
          <a:lstStyle/>
          <a:p>
            <a:pPr marL="265113" indent="-265113" eaLnBrk="1" hangingPunct="1">
              <a:lnSpc>
                <a:spcPct val="80000"/>
              </a:lnSpc>
              <a:spcBef>
                <a:spcPct val="0"/>
              </a:spcBef>
              <a:buFont typeface="Wingdings" pitchFamily="2" charset="2"/>
              <a:buNone/>
            </a:pPr>
            <a:r>
              <a:rPr lang="ru-RU" altLang="ru-RU" sz="2400" b="1" smtClean="0">
                <a:solidFill>
                  <a:srgbClr val="000000"/>
                </a:solidFill>
                <a:effectLst/>
                <a:latin typeface="Arial Narrow" pitchFamily="34" charset="0"/>
              </a:rPr>
              <a:t>3. Какие общие впечатления у наблюдателей, один из которых стоит на крыле андерсоновского сдвига, а другой – на крыле активного отрезка вилсоновского сдвига типа хребет–хребет? </a:t>
            </a:r>
          </a:p>
        </p:txBody>
      </p:sp>
      <p:grpSp>
        <p:nvGrpSpPr>
          <p:cNvPr id="1177615" name="Group 15"/>
          <p:cNvGrpSpPr>
            <a:grpSpLocks/>
          </p:cNvGrpSpPr>
          <p:nvPr/>
        </p:nvGrpSpPr>
        <p:grpSpPr bwMode="auto">
          <a:xfrm>
            <a:off x="144463" y="1211263"/>
            <a:ext cx="8821737" cy="5621337"/>
            <a:chOff x="91" y="723"/>
            <a:chExt cx="5557" cy="3541"/>
          </a:xfrm>
        </p:grpSpPr>
        <p:pic>
          <p:nvPicPr>
            <p:cNvPr id="696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9369" r="10020"/>
            <a:stretch>
              <a:fillRect/>
            </a:stretch>
          </p:blipFill>
          <p:spPr bwMode="auto">
            <a:xfrm>
              <a:off x="2655" y="2514"/>
              <a:ext cx="2993" cy="1750"/>
            </a:xfrm>
            <a:prstGeom prst="rect">
              <a:avLst/>
            </a:prstGeom>
            <a:noFill/>
            <a:ln w="19050" algn="ctr">
              <a:solidFill>
                <a:srgbClr val="000000"/>
              </a:solidFill>
              <a:miter lim="800000"/>
              <a:headEnd/>
              <a:tailEnd/>
            </a:ln>
            <a:effectLst/>
          </p:spPr>
        </p:pic>
        <p:sp>
          <p:nvSpPr>
            <p:cNvPr id="69637" name="AutoShape 7"/>
            <p:cNvSpPr>
              <a:spLocks noChangeAspect="1" noChangeArrowheads="1"/>
            </p:cNvSpPr>
            <p:nvPr/>
          </p:nvSpPr>
          <p:spPr bwMode="auto">
            <a:xfrm flipH="1">
              <a:off x="3517" y="3205"/>
              <a:ext cx="319" cy="98"/>
            </a:xfrm>
            <a:custGeom>
              <a:avLst/>
              <a:gdLst>
                <a:gd name="T0" fmla="*/ 4 w 21600"/>
                <a:gd name="T1" fmla="*/ 0 h 21600"/>
                <a:gd name="T2" fmla="*/ 0 w 21600"/>
                <a:gd name="T3" fmla="*/ 0 h 21600"/>
                <a:gd name="T4" fmla="*/ 4 w 21600"/>
                <a:gd name="T5" fmla="*/ 0 h 21600"/>
                <a:gd name="T6" fmla="*/ 5 w 21600"/>
                <a:gd name="T7" fmla="*/ 0 h 21600"/>
                <a:gd name="T8" fmla="*/ 17694720 60000 65536"/>
                <a:gd name="T9" fmla="*/ 11796480 60000 65536"/>
                <a:gd name="T10" fmla="*/ 5898240 60000 65536"/>
                <a:gd name="T11" fmla="*/ 0 60000 65536"/>
                <a:gd name="T12" fmla="*/ 3386 w 21600"/>
                <a:gd name="T13" fmla="*/ 5510 h 21600"/>
                <a:gd name="T14" fmla="*/ 18892 w 21600"/>
                <a:gd name="T15" fmla="*/ 1631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9050" algn="ctr">
              <a:solidFill>
                <a:srgbClr val="000000"/>
              </a:solidFill>
              <a:miter lim="800000"/>
              <a:headEnd/>
              <a:tailEnd/>
            </a:ln>
            <a:effectLst/>
          </p:spPr>
          <p:txBody>
            <a:bodyPr wrap="none" anchor="ctr"/>
            <a:lstStyle/>
            <a:p>
              <a:endParaRPr lang="ru-RU"/>
            </a:p>
          </p:txBody>
        </p:sp>
        <p:sp>
          <p:nvSpPr>
            <p:cNvPr id="69638" name="AutoShape 8"/>
            <p:cNvSpPr>
              <a:spLocks noChangeAspect="1" noChangeArrowheads="1"/>
            </p:cNvSpPr>
            <p:nvPr/>
          </p:nvSpPr>
          <p:spPr bwMode="auto">
            <a:xfrm>
              <a:off x="4448" y="3284"/>
              <a:ext cx="319" cy="98"/>
            </a:xfrm>
            <a:custGeom>
              <a:avLst/>
              <a:gdLst>
                <a:gd name="T0" fmla="*/ 4 w 21600"/>
                <a:gd name="T1" fmla="*/ 0 h 21600"/>
                <a:gd name="T2" fmla="*/ 0 w 21600"/>
                <a:gd name="T3" fmla="*/ 0 h 21600"/>
                <a:gd name="T4" fmla="*/ 4 w 21600"/>
                <a:gd name="T5" fmla="*/ 0 h 21600"/>
                <a:gd name="T6" fmla="*/ 5 w 21600"/>
                <a:gd name="T7" fmla="*/ 0 h 21600"/>
                <a:gd name="T8" fmla="*/ 17694720 60000 65536"/>
                <a:gd name="T9" fmla="*/ 11796480 60000 65536"/>
                <a:gd name="T10" fmla="*/ 5898240 60000 65536"/>
                <a:gd name="T11" fmla="*/ 0 60000 65536"/>
                <a:gd name="T12" fmla="*/ 3386 w 21600"/>
                <a:gd name="T13" fmla="*/ 5510 h 21600"/>
                <a:gd name="T14" fmla="*/ 18892 w 21600"/>
                <a:gd name="T15" fmla="*/ 1631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9050" algn="ctr">
              <a:solidFill>
                <a:srgbClr val="000000"/>
              </a:solidFill>
              <a:miter lim="800000"/>
              <a:headEnd/>
              <a:tailEnd/>
            </a:ln>
            <a:effectLst/>
          </p:spPr>
          <p:txBody>
            <a:bodyPr wrap="none" anchor="ctr"/>
            <a:lstStyle/>
            <a:p>
              <a:endParaRPr lang="ru-RU"/>
            </a:p>
          </p:txBody>
        </p:sp>
        <p:grpSp>
          <p:nvGrpSpPr>
            <p:cNvPr id="69639" name="Group 9"/>
            <p:cNvGrpSpPr>
              <a:grpSpLocks/>
            </p:cNvGrpSpPr>
            <p:nvPr/>
          </p:nvGrpSpPr>
          <p:grpSpPr bwMode="auto">
            <a:xfrm>
              <a:off x="91" y="723"/>
              <a:ext cx="3463" cy="1640"/>
              <a:chOff x="30" y="1573"/>
              <a:chExt cx="5668" cy="2717"/>
            </a:xfrm>
          </p:grpSpPr>
          <p:pic>
            <p:nvPicPr>
              <p:cNvPr id="6964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317" t="9233" r="317" b="9233"/>
              <a:stretch>
                <a:fillRect/>
              </a:stretch>
            </p:blipFill>
            <p:spPr bwMode="auto">
              <a:xfrm>
                <a:off x="30" y="1573"/>
                <a:ext cx="5668" cy="2717"/>
              </a:xfrm>
              <a:prstGeom prst="rect">
                <a:avLst/>
              </a:prstGeom>
              <a:noFill/>
              <a:ln w="19050" algn="ctr">
                <a:solidFill>
                  <a:srgbClr val="000000"/>
                </a:solidFill>
                <a:miter lim="800000"/>
                <a:headEnd/>
                <a:tailEnd/>
              </a:ln>
              <a:effectLst/>
            </p:spPr>
          </p:pic>
          <p:sp>
            <p:nvSpPr>
              <p:cNvPr id="69641" name="AutoShape 11"/>
              <p:cNvSpPr>
                <a:spLocks noChangeArrowheads="1"/>
              </p:cNvSpPr>
              <p:nvPr/>
            </p:nvSpPr>
            <p:spPr bwMode="auto">
              <a:xfrm rot="9533981" flipH="1" flipV="1">
                <a:off x="3382" y="2480"/>
                <a:ext cx="636" cy="102"/>
              </a:xfrm>
              <a:custGeom>
                <a:avLst/>
                <a:gdLst>
                  <a:gd name="T0" fmla="*/ 3 w 21600"/>
                  <a:gd name="T1" fmla="*/ 0 h 21600"/>
                  <a:gd name="T2" fmla="*/ 0 w 21600"/>
                  <a:gd name="T3" fmla="*/ 0 h 21600"/>
                  <a:gd name="T4" fmla="*/ 3 w 21600"/>
                  <a:gd name="T5" fmla="*/ 0 h 21600"/>
                  <a:gd name="T6" fmla="*/ 19 w 21600"/>
                  <a:gd name="T7" fmla="*/ 0 h 21600"/>
                  <a:gd name="T8" fmla="*/ 17694720 60000 65536"/>
                  <a:gd name="T9" fmla="*/ 11796480 60000 65536"/>
                  <a:gd name="T10" fmla="*/ 5898240 60000 65536"/>
                  <a:gd name="T11" fmla="*/ 0 60000 65536"/>
                  <a:gd name="T12" fmla="*/ 3362 w 21600"/>
                  <a:gd name="T13" fmla="*/ 4024 h 21600"/>
                  <a:gd name="T14" fmla="*/ 9985 w 21600"/>
                  <a:gd name="T15" fmla="*/ 17576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69642" name="AutoShape 12"/>
              <p:cNvSpPr>
                <a:spLocks noChangeArrowheads="1"/>
              </p:cNvSpPr>
              <p:nvPr/>
            </p:nvSpPr>
            <p:spPr bwMode="auto">
              <a:xfrm rot="9533981">
                <a:off x="1878" y="2898"/>
                <a:ext cx="636" cy="102"/>
              </a:xfrm>
              <a:custGeom>
                <a:avLst/>
                <a:gdLst>
                  <a:gd name="T0" fmla="*/ 3 w 21600"/>
                  <a:gd name="T1" fmla="*/ 0 h 21600"/>
                  <a:gd name="T2" fmla="*/ 0 w 21600"/>
                  <a:gd name="T3" fmla="*/ 0 h 21600"/>
                  <a:gd name="T4" fmla="*/ 3 w 21600"/>
                  <a:gd name="T5" fmla="*/ 0 h 21600"/>
                  <a:gd name="T6" fmla="*/ 19 w 21600"/>
                  <a:gd name="T7" fmla="*/ 0 h 21600"/>
                  <a:gd name="T8" fmla="*/ 17694720 60000 65536"/>
                  <a:gd name="T9" fmla="*/ 11796480 60000 65536"/>
                  <a:gd name="T10" fmla="*/ 5898240 60000 65536"/>
                  <a:gd name="T11" fmla="*/ 0 60000 65536"/>
                  <a:gd name="T12" fmla="*/ 3362 w 21600"/>
                  <a:gd name="T13" fmla="*/ 4024 h 21600"/>
                  <a:gd name="T14" fmla="*/ 9985 w 21600"/>
                  <a:gd name="T15" fmla="*/ 17576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graphicFrame>
            <p:nvGraphicFramePr>
              <p:cNvPr id="69643" name="Object 13"/>
              <p:cNvGraphicFramePr>
                <a:graphicFrameLocks/>
              </p:cNvGraphicFramePr>
              <p:nvPr/>
            </p:nvGraphicFramePr>
            <p:xfrm>
              <a:off x="3412" y="1856"/>
              <a:ext cx="317" cy="408"/>
            </p:xfrm>
            <a:graphic>
              <a:graphicData uri="http://schemas.openxmlformats.org/presentationml/2006/ole">
                <mc:AlternateContent xmlns:mc="http://schemas.openxmlformats.org/markup-compatibility/2006">
                  <mc:Choice xmlns:v="urn:schemas-microsoft-com:vml" Requires="v">
                    <p:oleObj spid="_x0000_s69661" name="CorelDRAW" r:id="rId5" imgW="294120" imgH="389880" progId="CorelDRAW.Graphic.13">
                      <p:embed/>
                    </p:oleObj>
                  </mc:Choice>
                  <mc:Fallback>
                    <p:oleObj name="CorelDRAW" r:id="rId5" imgW="294120" imgH="389880" progId="CorelDRAW.Graphic.13">
                      <p:embed/>
                      <p:pic>
                        <p:nvPicPr>
                          <p:cNvPr id="0" name="Object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2" y="1856"/>
                            <a:ext cx="31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44" name="Object 14"/>
              <p:cNvGraphicFramePr>
                <a:graphicFrameLocks/>
              </p:cNvGraphicFramePr>
              <p:nvPr/>
            </p:nvGraphicFramePr>
            <p:xfrm>
              <a:off x="1740" y="3082"/>
              <a:ext cx="317" cy="408"/>
            </p:xfrm>
            <a:graphic>
              <a:graphicData uri="http://schemas.openxmlformats.org/presentationml/2006/ole">
                <mc:AlternateContent xmlns:mc="http://schemas.openxmlformats.org/markup-compatibility/2006">
                  <mc:Choice xmlns:v="urn:schemas-microsoft-com:vml" Requires="v">
                    <p:oleObj spid="_x0000_s69662" name="CorelDRAW" r:id="rId7" imgW="294120" imgH="389880" progId="CorelDraw.Graphic.7">
                      <p:embed/>
                    </p:oleObj>
                  </mc:Choice>
                  <mc:Fallback>
                    <p:oleObj name="CorelDRAW" r:id="rId7" imgW="294120" imgH="389880" progId="CorelDraw.Graphic.7">
                      <p:embed/>
                      <p:pic>
                        <p:nvPicPr>
                          <p:cNvPr id="0" name="Object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0" y="3082"/>
                            <a:ext cx="31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2497138"/>
            <a:ext cx="8997950" cy="4313237"/>
          </a:xfrm>
          <a:prstGeom prst="rect">
            <a:avLst/>
          </a:prstGeom>
          <a:noFill/>
          <a:ln w="19050" algn="ctr">
            <a:solidFill>
              <a:srgbClr val="000000"/>
            </a:solidFill>
            <a:miter lim="800000"/>
            <a:headEnd/>
            <a:tailEnd/>
          </a:ln>
          <a:effectLst/>
        </p:spPr>
      </p:pic>
      <p:sp>
        <p:nvSpPr>
          <p:cNvPr id="9219" name="AutoShape 4"/>
          <p:cNvSpPr>
            <a:spLocks noChangeArrowheads="1"/>
          </p:cNvSpPr>
          <p:nvPr/>
        </p:nvSpPr>
        <p:spPr bwMode="auto">
          <a:xfrm rot="9533981" flipH="1" flipV="1">
            <a:off x="5368925" y="3937000"/>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9220" name="AutoShape 5"/>
          <p:cNvSpPr>
            <a:spLocks noChangeArrowheads="1"/>
          </p:cNvSpPr>
          <p:nvPr/>
        </p:nvSpPr>
        <p:spPr bwMode="auto">
          <a:xfrm rot="9533981">
            <a:off x="2981325" y="4600575"/>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graphicFrame>
        <p:nvGraphicFramePr>
          <p:cNvPr id="9221" name="Object 7"/>
          <p:cNvGraphicFramePr>
            <a:graphicFrameLocks/>
          </p:cNvGraphicFramePr>
          <p:nvPr/>
        </p:nvGraphicFramePr>
        <p:xfrm>
          <a:off x="5416550" y="2946400"/>
          <a:ext cx="503238" cy="647700"/>
        </p:xfrm>
        <a:graphic>
          <a:graphicData uri="http://schemas.openxmlformats.org/presentationml/2006/ole">
            <mc:AlternateContent xmlns:mc="http://schemas.openxmlformats.org/markup-compatibility/2006">
              <mc:Choice xmlns:v="urn:schemas-microsoft-com:vml" Requires="v">
                <p:oleObj spid="_x0000_s9241" name="CorelDRAW" r:id="rId5" imgW="294120" imgH="389880" progId="CorelDRAW.Graphic.13">
                  <p:embed/>
                </p:oleObj>
              </mc:Choice>
              <mc:Fallback>
                <p:oleObj name="CorelDRAW" r:id="rId5" imgW="294120" imgH="389880" progId="CorelDRAW.Graphic.13">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550" y="2946400"/>
                        <a:ext cx="503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8"/>
          <p:cNvGraphicFramePr>
            <a:graphicFrameLocks/>
          </p:cNvGraphicFramePr>
          <p:nvPr/>
        </p:nvGraphicFramePr>
        <p:xfrm>
          <a:off x="2762250" y="4892675"/>
          <a:ext cx="503238" cy="647700"/>
        </p:xfrm>
        <a:graphic>
          <a:graphicData uri="http://schemas.openxmlformats.org/presentationml/2006/ole">
            <mc:AlternateContent xmlns:mc="http://schemas.openxmlformats.org/markup-compatibility/2006">
              <mc:Choice xmlns:v="urn:schemas-microsoft-com:vml" Requires="v">
                <p:oleObj spid="_x0000_s9242" name="CorelDRAW" r:id="rId7" imgW="294120" imgH="389880" progId="CorelDraw.Graphic.7">
                  <p:embed/>
                </p:oleObj>
              </mc:Choice>
              <mc:Fallback>
                <p:oleObj name="CorelDRAW" r:id="rId7" imgW="294120" imgH="389880" progId="CorelDraw.Graphic.7">
                  <p:embed/>
                  <p:pic>
                    <p:nvPicPr>
                      <p:cNvPr id="0" name="Objec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250" y="4892675"/>
                        <a:ext cx="503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11"/>
          <p:cNvSpPr txBox="1">
            <a:spLocks noChangeArrowheads="1"/>
          </p:cNvSpPr>
          <p:nvPr/>
        </p:nvSpPr>
        <p:spPr bwMode="auto">
          <a:xfrm>
            <a:off x="0" y="0"/>
            <a:ext cx="9144000" cy="667875"/>
          </a:xfrm>
          <a:prstGeom prst="rect">
            <a:avLst/>
          </a:prstGeom>
          <a:noFill/>
          <a:ln w="19050" algn="ctr">
            <a:noFill/>
            <a:miter lim="800000"/>
            <a:headEnd/>
            <a:tailEnd/>
          </a:ln>
          <a:effectLst/>
        </p:spPr>
        <p:txBody>
          <a:bodyPr>
            <a:spAutoFit/>
          </a:bodyPr>
          <a:lstStyle/>
          <a:p>
            <a:pPr>
              <a:lnSpc>
                <a:spcPct val="85000"/>
              </a:lnSpc>
              <a:spcBef>
                <a:spcPct val="50000"/>
              </a:spcBef>
            </a:pPr>
            <a:r>
              <a:rPr lang="ru-RU" altLang="ru-RU" b="1" dirty="0">
                <a:solidFill>
                  <a:srgbClr val="000000"/>
                </a:solidFill>
                <a:latin typeface="Arial" charset="0"/>
              </a:rPr>
              <a:t>7.</a:t>
            </a:r>
            <a:r>
              <a:rPr lang="ru-RU" altLang="ru-RU" dirty="0">
                <a:solidFill>
                  <a:srgbClr val="000000"/>
                </a:solidFill>
              </a:rPr>
              <a:t> </a:t>
            </a:r>
            <a:r>
              <a:rPr lang="ru-RU" altLang="ru-RU" b="1" dirty="0">
                <a:solidFill>
                  <a:srgbClr val="000000"/>
                </a:solidFill>
              </a:rPr>
              <a:t>Кинематика</a:t>
            </a:r>
            <a:r>
              <a:rPr lang="ru-RU" altLang="ru-RU" dirty="0">
                <a:solidFill>
                  <a:srgbClr val="000000"/>
                </a:solidFill>
              </a:rPr>
              <a:t> </a:t>
            </a:r>
            <a:r>
              <a:rPr lang="ru-RU" altLang="ru-RU" dirty="0" err="1">
                <a:solidFill>
                  <a:srgbClr val="000000"/>
                </a:solidFill>
              </a:rPr>
              <a:t>андерсоновского</a:t>
            </a:r>
            <a:r>
              <a:rPr lang="ru-RU" altLang="ru-RU" dirty="0">
                <a:solidFill>
                  <a:srgbClr val="000000"/>
                </a:solidFill>
              </a:rPr>
              <a:t> сдвига </a:t>
            </a:r>
            <a:r>
              <a:rPr lang="ru-RU" altLang="ru-RU" b="1" dirty="0">
                <a:solidFill>
                  <a:srgbClr val="C00000"/>
                </a:solidFill>
              </a:rPr>
              <a:t>определённа</a:t>
            </a:r>
            <a:r>
              <a:rPr lang="ru-RU" altLang="ru-RU" dirty="0">
                <a:solidFill>
                  <a:srgbClr val="000000"/>
                </a:solidFill>
              </a:rPr>
              <a:t> и представление о ней  </a:t>
            </a:r>
            <a:r>
              <a:rPr lang="ru-RU" altLang="ru-RU" dirty="0" smtClean="0">
                <a:solidFill>
                  <a:srgbClr val="000000"/>
                </a:solidFill>
              </a:rPr>
              <a:t>                       </a:t>
            </a:r>
            <a:r>
              <a:rPr lang="ru-RU" altLang="ru-RU" b="1" dirty="0" smtClean="0">
                <a:solidFill>
                  <a:srgbClr val="C00000"/>
                </a:solidFill>
              </a:rPr>
              <a:t>не </a:t>
            </a:r>
            <a:r>
              <a:rPr lang="ru-RU" altLang="ru-RU" b="1" dirty="0">
                <a:solidFill>
                  <a:srgbClr val="C00000"/>
                </a:solidFill>
              </a:rPr>
              <a:t>зависит</a:t>
            </a:r>
            <a:r>
              <a:rPr lang="ru-RU" altLang="ru-RU" dirty="0">
                <a:solidFill>
                  <a:srgbClr val="000000"/>
                </a:solidFill>
              </a:rPr>
              <a:t> от того, где находится наблюдатель относительно сдвига.</a:t>
            </a:r>
          </a:p>
        </p:txBody>
      </p:sp>
      <p:sp>
        <p:nvSpPr>
          <p:cNvPr id="9224" name="Text Box 12"/>
          <p:cNvSpPr txBox="1">
            <a:spLocks noChangeArrowheads="1"/>
          </p:cNvSpPr>
          <p:nvPr/>
        </p:nvSpPr>
        <p:spPr bwMode="auto">
          <a:xfrm>
            <a:off x="2406650" y="1128713"/>
            <a:ext cx="4197350" cy="8636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a:t>
            </a:r>
            <a:r>
              <a:rPr lang="ru-RU" altLang="ru-RU" sz="2000" b="1" dirty="0">
                <a:solidFill>
                  <a:srgbClr val="000000"/>
                </a:solidFill>
              </a:rPr>
              <a:t> Наблюдатели, находящиеся в разных крыльях сдвига, видят его в одинаковой кинематике!</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0" y="0"/>
            <a:ext cx="8994775" cy="968375"/>
          </a:xfrm>
          <a:noFill/>
        </p:spPr>
        <p:txBody>
          <a:bodyPr>
            <a:spAutoFit/>
          </a:bodyPr>
          <a:lstStyle/>
          <a:p>
            <a:pPr marL="265113" indent="-265113" eaLnBrk="1" hangingPunct="1">
              <a:lnSpc>
                <a:spcPct val="80000"/>
              </a:lnSpc>
              <a:spcBef>
                <a:spcPct val="0"/>
              </a:spcBef>
              <a:buFont typeface="Wingdings" pitchFamily="2" charset="2"/>
              <a:buNone/>
            </a:pPr>
            <a:r>
              <a:rPr lang="ru-RU" altLang="ru-RU" sz="2400" b="1" smtClean="0">
                <a:solidFill>
                  <a:srgbClr val="000000"/>
                </a:solidFill>
                <a:effectLst/>
                <a:latin typeface="Arial Narrow" pitchFamily="34" charset="0"/>
              </a:rPr>
              <a:t>4. Чем различаются впечатления наблюдателей, один из которых стоит на крыле андерсоновского сдвига, а другой – на крыле активного отрезка вилсоновского сдвига типа хребет–хребет? </a:t>
            </a:r>
          </a:p>
        </p:txBody>
      </p:sp>
      <p:grpSp>
        <p:nvGrpSpPr>
          <p:cNvPr id="1176579" name="Group 3"/>
          <p:cNvGrpSpPr>
            <a:grpSpLocks/>
          </p:cNvGrpSpPr>
          <p:nvPr/>
        </p:nvGrpSpPr>
        <p:grpSpPr bwMode="auto">
          <a:xfrm>
            <a:off x="144463" y="1147763"/>
            <a:ext cx="8821737" cy="5621337"/>
            <a:chOff x="91" y="723"/>
            <a:chExt cx="5557" cy="3541"/>
          </a:xfrm>
        </p:grpSpPr>
        <p:pic>
          <p:nvPicPr>
            <p:cNvPr id="706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9369" r="10020"/>
            <a:stretch>
              <a:fillRect/>
            </a:stretch>
          </p:blipFill>
          <p:spPr bwMode="auto">
            <a:xfrm>
              <a:off x="2655" y="2514"/>
              <a:ext cx="2993" cy="1750"/>
            </a:xfrm>
            <a:prstGeom prst="rect">
              <a:avLst/>
            </a:prstGeom>
            <a:noFill/>
            <a:ln w="19050" algn="ctr">
              <a:solidFill>
                <a:srgbClr val="000000"/>
              </a:solidFill>
              <a:miter lim="800000"/>
              <a:headEnd/>
              <a:tailEnd/>
            </a:ln>
            <a:effectLst/>
          </p:spPr>
        </p:pic>
        <p:sp>
          <p:nvSpPr>
            <p:cNvPr id="70661" name="AutoShape 5"/>
            <p:cNvSpPr>
              <a:spLocks noChangeAspect="1" noChangeArrowheads="1"/>
            </p:cNvSpPr>
            <p:nvPr/>
          </p:nvSpPr>
          <p:spPr bwMode="auto">
            <a:xfrm flipH="1">
              <a:off x="3517" y="3205"/>
              <a:ext cx="319" cy="98"/>
            </a:xfrm>
            <a:custGeom>
              <a:avLst/>
              <a:gdLst>
                <a:gd name="T0" fmla="*/ 4 w 21600"/>
                <a:gd name="T1" fmla="*/ 0 h 21600"/>
                <a:gd name="T2" fmla="*/ 0 w 21600"/>
                <a:gd name="T3" fmla="*/ 0 h 21600"/>
                <a:gd name="T4" fmla="*/ 4 w 21600"/>
                <a:gd name="T5" fmla="*/ 0 h 21600"/>
                <a:gd name="T6" fmla="*/ 5 w 21600"/>
                <a:gd name="T7" fmla="*/ 0 h 21600"/>
                <a:gd name="T8" fmla="*/ 17694720 60000 65536"/>
                <a:gd name="T9" fmla="*/ 11796480 60000 65536"/>
                <a:gd name="T10" fmla="*/ 5898240 60000 65536"/>
                <a:gd name="T11" fmla="*/ 0 60000 65536"/>
                <a:gd name="T12" fmla="*/ 3386 w 21600"/>
                <a:gd name="T13" fmla="*/ 5510 h 21600"/>
                <a:gd name="T14" fmla="*/ 18892 w 21600"/>
                <a:gd name="T15" fmla="*/ 1631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9050" algn="ctr">
              <a:solidFill>
                <a:srgbClr val="000000"/>
              </a:solidFill>
              <a:miter lim="800000"/>
              <a:headEnd/>
              <a:tailEnd/>
            </a:ln>
            <a:effectLst/>
          </p:spPr>
          <p:txBody>
            <a:bodyPr wrap="none" anchor="ctr"/>
            <a:lstStyle/>
            <a:p>
              <a:endParaRPr lang="ru-RU"/>
            </a:p>
          </p:txBody>
        </p:sp>
        <p:sp>
          <p:nvSpPr>
            <p:cNvPr id="70662" name="AutoShape 6"/>
            <p:cNvSpPr>
              <a:spLocks noChangeAspect="1" noChangeArrowheads="1"/>
            </p:cNvSpPr>
            <p:nvPr/>
          </p:nvSpPr>
          <p:spPr bwMode="auto">
            <a:xfrm>
              <a:off x="4448" y="3284"/>
              <a:ext cx="319" cy="98"/>
            </a:xfrm>
            <a:custGeom>
              <a:avLst/>
              <a:gdLst>
                <a:gd name="T0" fmla="*/ 4 w 21600"/>
                <a:gd name="T1" fmla="*/ 0 h 21600"/>
                <a:gd name="T2" fmla="*/ 0 w 21600"/>
                <a:gd name="T3" fmla="*/ 0 h 21600"/>
                <a:gd name="T4" fmla="*/ 4 w 21600"/>
                <a:gd name="T5" fmla="*/ 0 h 21600"/>
                <a:gd name="T6" fmla="*/ 5 w 21600"/>
                <a:gd name="T7" fmla="*/ 0 h 21600"/>
                <a:gd name="T8" fmla="*/ 17694720 60000 65536"/>
                <a:gd name="T9" fmla="*/ 11796480 60000 65536"/>
                <a:gd name="T10" fmla="*/ 5898240 60000 65536"/>
                <a:gd name="T11" fmla="*/ 0 60000 65536"/>
                <a:gd name="T12" fmla="*/ 3386 w 21600"/>
                <a:gd name="T13" fmla="*/ 5510 h 21600"/>
                <a:gd name="T14" fmla="*/ 18892 w 21600"/>
                <a:gd name="T15" fmla="*/ 1631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9050" algn="ctr">
              <a:solidFill>
                <a:srgbClr val="000000"/>
              </a:solidFill>
              <a:miter lim="800000"/>
              <a:headEnd/>
              <a:tailEnd/>
            </a:ln>
            <a:effectLst/>
          </p:spPr>
          <p:txBody>
            <a:bodyPr wrap="none" anchor="ctr"/>
            <a:lstStyle/>
            <a:p>
              <a:endParaRPr lang="ru-RU"/>
            </a:p>
          </p:txBody>
        </p:sp>
        <p:grpSp>
          <p:nvGrpSpPr>
            <p:cNvPr id="70663" name="Group 7"/>
            <p:cNvGrpSpPr>
              <a:grpSpLocks/>
            </p:cNvGrpSpPr>
            <p:nvPr/>
          </p:nvGrpSpPr>
          <p:grpSpPr bwMode="auto">
            <a:xfrm>
              <a:off x="91" y="723"/>
              <a:ext cx="3463" cy="1640"/>
              <a:chOff x="30" y="1573"/>
              <a:chExt cx="5668" cy="2717"/>
            </a:xfrm>
          </p:grpSpPr>
          <p:pic>
            <p:nvPicPr>
              <p:cNvPr id="706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317" t="9233" r="317" b="9233"/>
              <a:stretch>
                <a:fillRect/>
              </a:stretch>
            </p:blipFill>
            <p:spPr bwMode="auto">
              <a:xfrm>
                <a:off x="30" y="1573"/>
                <a:ext cx="5668" cy="2717"/>
              </a:xfrm>
              <a:prstGeom prst="rect">
                <a:avLst/>
              </a:prstGeom>
              <a:noFill/>
              <a:ln w="19050" algn="ctr">
                <a:solidFill>
                  <a:srgbClr val="000000"/>
                </a:solidFill>
                <a:miter lim="800000"/>
                <a:headEnd/>
                <a:tailEnd/>
              </a:ln>
              <a:effectLst/>
            </p:spPr>
          </p:pic>
          <p:sp>
            <p:nvSpPr>
              <p:cNvPr id="70665" name="AutoShape 9"/>
              <p:cNvSpPr>
                <a:spLocks noChangeArrowheads="1"/>
              </p:cNvSpPr>
              <p:nvPr/>
            </p:nvSpPr>
            <p:spPr bwMode="auto">
              <a:xfrm rot="9533981" flipH="1" flipV="1">
                <a:off x="3382" y="2480"/>
                <a:ext cx="636" cy="102"/>
              </a:xfrm>
              <a:custGeom>
                <a:avLst/>
                <a:gdLst>
                  <a:gd name="T0" fmla="*/ 3 w 21600"/>
                  <a:gd name="T1" fmla="*/ 0 h 21600"/>
                  <a:gd name="T2" fmla="*/ 0 w 21600"/>
                  <a:gd name="T3" fmla="*/ 0 h 21600"/>
                  <a:gd name="T4" fmla="*/ 3 w 21600"/>
                  <a:gd name="T5" fmla="*/ 0 h 21600"/>
                  <a:gd name="T6" fmla="*/ 19 w 21600"/>
                  <a:gd name="T7" fmla="*/ 0 h 21600"/>
                  <a:gd name="T8" fmla="*/ 17694720 60000 65536"/>
                  <a:gd name="T9" fmla="*/ 11796480 60000 65536"/>
                  <a:gd name="T10" fmla="*/ 5898240 60000 65536"/>
                  <a:gd name="T11" fmla="*/ 0 60000 65536"/>
                  <a:gd name="T12" fmla="*/ 3362 w 21600"/>
                  <a:gd name="T13" fmla="*/ 4024 h 21600"/>
                  <a:gd name="T14" fmla="*/ 9985 w 21600"/>
                  <a:gd name="T15" fmla="*/ 17576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70666" name="AutoShape 10"/>
              <p:cNvSpPr>
                <a:spLocks noChangeArrowheads="1"/>
              </p:cNvSpPr>
              <p:nvPr/>
            </p:nvSpPr>
            <p:spPr bwMode="auto">
              <a:xfrm rot="9533981">
                <a:off x="1878" y="2898"/>
                <a:ext cx="636" cy="102"/>
              </a:xfrm>
              <a:custGeom>
                <a:avLst/>
                <a:gdLst>
                  <a:gd name="T0" fmla="*/ 3 w 21600"/>
                  <a:gd name="T1" fmla="*/ 0 h 21600"/>
                  <a:gd name="T2" fmla="*/ 0 w 21600"/>
                  <a:gd name="T3" fmla="*/ 0 h 21600"/>
                  <a:gd name="T4" fmla="*/ 3 w 21600"/>
                  <a:gd name="T5" fmla="*/ 0 h 21600"/>
                  <a:gd name="T6" fmla="*/ 19 w 21600"/>
                  <a:gd name="T7" fmla="*/ 0 h 21600"/>
                  <a:gd name="T8" fmla="*/ 17694720 60000 65536"/>
                  <a:gd name="T9" fmla="*/ 11796480 60000 65536"/>
                  <a:gd name="T10" fmla="*/ 5898240 60000 65536"/>
                  <a:gd name="T11" fmla="*/ 0 60000 65536"/>
                  <a:gd name="T12" fmla="*/ 3362 w 21600"/>
                  <a:gd name="T13" fmla="*/ 4024 h 21600"/>
                  <a:gd name="T14" fmla="*/ 9985 w 21600"/>
                  <a:gd name="T15" fmla="*/ 17576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graphicFrame>
            <p:nvGraphicFramePr>
              <p:cNvPr id="70667" name="Object 11"/>
              <p:cNvGraphicFramePr>
                <a:graphicFrameLocks/>
              </p:cNvGraphicFramePr>
              <p:nvPr/>
            </p:nvGraphicFramePr>
            <p:xfrm>
              <a:off x="3412" y="1856"/>
              <a:ext cx="317" cy="408"/>
            </p:xfrm>
            <a:graphic>
              <a:graphicData uri="http://schemas.openxmlformats.org/presentationml/2006/ole">
                <mc:AlternateContent xmlns:mc="http://schemas.openxmlformats.org/markup-compatibility/2006">
                  <mc:Choice xmlns:v="urn:schemas-microsoft-com:vml" Requires="v">
                    <p:oleObj spid="_x0000_s70685" name="CorelDRAW" r:id="rId5" imgW="294120" imgH="389880" progId="CorelDRAW.Graphic.13">
                      <p:embed/>
                    </p:oleObj>
                  </mc:Choice>
                  <mc:Fallback>
                    <p:oleObj name="CorelDRAW" r:id="rId5" imgW="294120" imgH="389880" progId="CorelDRAW.Graphic.13">
                      <p:embed/>
                      <p:pic>
                        <p:nvPicPr>
                          <p:cNvPr id="0" name="Object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2" y="1856"/>
                            <a:ext cx="31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8" name="Object 12"/>
              <p:cNvGraphicFramePr>
                <a:graphicFrameLocks/>
              </p:cNvGraphicFramePr>
              <p:nvPr/>
            </p:nvGraphicFramePr>
            <p:xfrm>
              <a:off x="1740" y="3082"/>
              <a:ext cx="317" cy="408"/>
            </p:xfrm>
            <a:graphic>
              <a:graphicData uri="http://schemas.openxmlformats.org/presentationml/2006/ole">
                <mc:AlternateContent xmlns:mc="http://schemas.openxmlformats.org/markup-compatibility/2006">
                  <mc:Choice xmlns:v="urn:schemas-microsoft-com:vml" Requires="v">
                    <p:oleObj spid="_x0000_s70686" name="CorelDRAW" r:id="rId7" imgW="294120" imgH="389880" progId="CorelDraw.Graphic.7">
                      <p:embed/>
                    </p:oleObj>
                  </mc:Choice>
                  <mc:Fallback>
                    <p:oleObj name="CorelDRAW" r:id="rId7" imgW="294120" imgH="389880" progId="CorelDraw.Graphic.7">
                      <p:embed/>
                      <p:pic>
                        <p:nvPicPr>
                          <p:cNvPr id="0" name="Objec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0" y="3082"/>
                            <a:ext cx="31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0" y="0"/>
            <a:ext cx="9144000" cy="457200"/>
          </a:xfrm>
          <a:noFill/>
        </p:spPr>
        <p:txBody>
          <a:bodyPr>
            <a:spAutoFit/>
          </a:bodyPr>
          <a:lstStyle/>
          <a:p>
            <a:pPr marL="457200" indent="-457200" eaLnBrk="1" hangingPunct="1">
              <a:buFont typeface="Wingdings" pitchFamily="2" charset="2"/>
              <a:buNone/>
            </a:pPr>
            <a:r>
              <a:rPr lang="ru-RU" altLang="ru-RU" sz="2400" b="1" smtClean="0">
                <a:solidFill>
                  <a:srgbClr val="000000"/>
                </a:solidFill>
                <a:effectLst/>
                <a:latin typeface="Arial Narrow" pitchFamily="34" charset="0"/>
              </a:rPr>
              <a:t>5. Почему нет «хвостов» у трансформ типа дуга-дуга?</a:t>
            </a:r>
          </a:p>
        </p:txBody>
      </p:sp>
      <p:pic>
        <p:nvPicPr>
          <p:cNvPr id="71683" name="Picture 3"/>
          <p:cNvPicPr>
            <a:picLocks noChangeAspect="1" noChangeArrowheads="1"/>
          </p:cNvPicPr>
          <p:nvPr/>
        </p:nvPicPr>
        <p:blipFill>
          <a:blip r:embed="rId2" cstate="print">
            <a:lum bright="-10000" contrast="30000"/>
            <a:extLst>
              <a:ext uri="{28A0092B-C50C-407E-A947-70E740481C1C}">
                <a14:useLocalDpi xmlns:a14="http://schemas.microsoft.com/office/drawing/2010/main" val="0"/>
              </a:ext>
            </a:extLst>
          </a:blip>
          <a:srcRect/>
          <a:stretch>
            <a:fillRect/>
          </a:stretch>
        </p:blipFill>
        <p:spPr bwMode="auto">
          <a:xfrm>
            <a:off x="4641850" y="4937125"/>
            <a:ext cx="4462463" cy="1811338"/>
          </a:xfrm>
          <a:prstGeom prst="rect">
            <a:avLst/>
          </a:prstGeom>
          <a:noFill/>
          <a:ln w="19050" algn="ctr">
            <a:solidFill>
              <a:srgbClr val="000000"/>
            </a:solidFill>
            <a:miter lim="800000"/>
            <a:headEnd/>
            <a:tailEnd/>
          </a:ln>
          <a:effectLst/>
        </p:spPr>
      </p:pic>
      <p:pic>
        <p:nvPicPr>
          <p:cNvPr id="71684" name="Picture 4"/>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l="243" t="769" r="333" b="1048"/>
          <a:stretch>
            <a:fillRect/>
          </a:stretch>
        </p:blipFill>
        <p:spPr bwMode="auto">
          <a:xfrm>
            <a:off x="2043113" y="2843213"/>
            <a:ext cx="4462462" cy="1909762"/>
          </a:xfrm>
          <a:prstGeom prst="rect">
            <a:avLst/>
          </a:prstGeom>
          <a:noFill/>
          <a:ln w="19050" algn="ctr">
            <a:solidFill>
              <a:srgbClr val="000000"/>
            </a:solidFill>
            <a:miter lim="800000"/>
            <a:headEnd/>
            <a:tailEnd/>
          </a:ln>
          <a:effectLst/>
        </p:spPr>
      </p:pic>
      <p:pic>
        <p:nvPicPr>
          <p:cNvPr id="71685" name="Picture 5"/>
          <p:cNvPicPr>
            <a:picLocks noChangeAspect="1" noChangeArrowheads="1"/>
          </p:cNvPicPr>
          <p:nvPr/>
        </p:nvPicPr>
        <p:blipFill>
          <a:blip r:embed="rId4" cstate="print">
            <a:lum bright="-10000" contrast="30000"/>
            <a:extLst>
              <a:ext uri="{28A0092B-C50C-407E-A947-70E740481C1C}">
                <a14:useLocalDpi xmlns:a14="http://schemas.microsoft.com/office/drawing/2010/main" val="0"/>
              </a:ext>
            </a:extLst>
          </a:blip>
          <a:srcRect l="464" t="1033" r="464" b="1402"/>
          <a:stretch>
            <a:fillRect/>
          </a:stretch>
        </p:blipFill>
        <p:spPr bwMode="auto">
          <a:xfrm>
            <a:off x="287338" y="681038"/>
            <a:ext cx="4462462" cy="1976437"/>
          </a:xfrm>
          <a:prstGeom prst="rect">
            <a:avLst/>
          </a:prstGeom>
          <a:noFill/>
          <a:ln w="19050" algn="ctr">
            <a:solidFill>
              <a:srgbClr val="000000"/>
            </a:solidFill>
            <a:miter lim="800000"/>
            <a:headEnd/>
            <a:tailEnd/>
          </a:ln>
          <a:effectLst/>
        </p:spPr>
      </p:pic>
      <p:sp>
        <p:nvSpPr>
          <p:cNvPr id="71686" name="Text Box 6"/>
          <p:cNvSpPr txBox="1">
            <a:spLocks noChangeArrowheads="1"/>
          </p:cNvSpPr>
          <p:nvPr/>
        </p:nvSpPr>
        <p:spPr bwMode="auto">
          <a:xfrm>
            <a:off x="4319588" y="2074863"/>
            <a:ext cx="354012" cy="396875"/>
          </a:xfrm>
          <a:prstGeom prst="rect">
            <a:avLst/>
          </a:prstGeom>
          <a:noFill/>
          <a:ln w="19050" algn="ctr">
            <a:noFill/>
            <a:miter lim="800000"/>
            <a:headEnd/>
            <a:tailEnd/>
          </a:ln>
          <a:effectLst/>
        </p:spPr>
        <p:txBody>
          <a:bodyPr wrap="none">
            <a:spAutoFit/>
          </a:bodyPr>
          <a:lstStyle/>
          <a:p>
            <a:r>
              <a:rPr lang="ru-RU" altLang="ru-RU" sz="2000">
                <a:solidFill>
                  <a:srgbClr val="000000"/>
                </a:solidFill>
                <a:latin typeface="Arial Black" pitchFamily="34" charset="0"/>
              </a:rPr>
              <a:t>1</a:t>
            </a:r>
          </a:p>
        </p:txBody>
      </p:sp>
      <p:sp>
        <p:nvSpPr>
          <p:cNvPr id="71687" name="Text Box 7"/>
          <p:cNvSpPr txBox="1">
            <a:spLocks noChangeArrowheads="1"/>
          </p:cNvSpPr>
          <p:nvPr/>
        </p:nvSpPr>
        <p:spPr bwMode="auto">
          <a:xfrm>
            <a:off x="6002338" y="4065588"/>
            <a:ext cx="354012" cy="396875"/>
          </a:xfrm>
          <a:prstGeom prst="rect">
            <a:avLst/>
          </a:prstGeom>
          <a:noFill/>
          <a:ln w="19050" algn="ctr">
            <a:noFill/>
            <a:miter lim="800000"/>
            <a:headEnd/>
            <a:tailEnd/>
          </a:ln>
          <a:effectLst/>
        </p:spPr>
        <p:txBody>
          <a:bodyPr wrap="none">
            <a:spAutoFit/>
          </a:bodyPr>
          <a:lstStyle/>
          <a:p>
            <a:r>
              <a:rPr lang="ru-RU" altLang="ru-RU" sz="2000">
                <a:solidFill>
                  <a:srgbClr val="000000"/>
                </a:solidFill>
                <a:latin typeface="Arial Black" pitchFamily="34" charset="0"/>
              </a:rPr>
              <a:t>2</a:t>
            </a:r>
          </a:p>
        </p:txBody>
      </p:sp>
      <p:sp>
        <p:nvSpPr>
          <p:cNvPr id="71688" name="Text Box 8"/>
          <p:cNvSpPr txBox="1">
            <a:spLocks noChangeArrowheads="1"/>
          </p:cNvSpPr>
          <p:nvPr/>
        </p:nvSpPr>
        <p:spPr bwMode="auto">
          <a:xfrm>
            <a:off x="8609013" y="6207125"/>
            <a:ext cx="354012" cy="396875"/>
          </a:xfrm>
          <a:prstGeom prst="rect">
            <a:avLst/>
          </a:prstGeom>
          <a:noFill/>
          <a:ln w="19050" algn="ctr">
            <a:noFill/>
            <a:miter lim="800000"/>
            <a:headEnd/>
            <a:tailEnd/>
          </a:ln>
          <a:effectLst/>
        </p:spPr>
        <p:txBody>
          <a:bodyPr wrap="none">
            <a:spAutoFit/>
          </a:bodyPr>
          <a:lstStyle/>
          <a:p>
            <a:r>
              <a:rPr lang="ru-RU" altLang="ru-RU" sz="2000">
                <a:solidFill>
                  <a:srgbClr val="000000"/>
                </a:solidFill>
                <a:latin typeface="Arial Black" pitchFamily="34" charset="0"/>
              </a:rPr>
              <a:t>3</a:t>
            </a:r>
          </a:p>
        </p:txBody>
      </p:sp>
      <p:sp>
        <p:nvSpPr>
          <p:cNvPr id="71689" name="AutoShape 9"/>
          <p:cNvSpPr>
            <a:spLocks noChangeArrowheads="1"/>
          </p:cNvSpPr>
          <p:nvPr/>
        </p:nvSpPr>
        <p:spPr bwMode="auto">
          <a:xfrm>
            <a:off x="1235075" y="2041525"/>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71690" name="AutoShape 10"/>
          <p:cNvSpPr>
            <a:spLocks noChangeArrowheads="1"/>
          </p:cNvSpPr>
          <p:nvPr/>
        </p:nvSpPr>
        <p:spPr bwMode="auto">
          <a:xfrm>
            <a:off x="2668588" y="2017713"/>
            <a:ext cx="485775" cy="387350"/>
          </a:xfrm>
          <a:custGeom>
            <a:avLst/>
            <a:gdLst>
              <a:gd name="T0" fmla="*/ 9181957 w 21600"/>
              <a:gd name="T1" fmla="*/ 929389 h 21600"/>
              <a:gd name="T2" fmla="*/ 5139252 w 21600"/>
              <a:gd name="T3" fmla="*/ 654424 h 21600"/>
              <a:gd name="T4" fmla="*/ 7796104 w 21600"/>
              <a:gd name="T5" fmla="*/ 1877105 h 21600"/>
              <a:gd name="T6" fmla="*/ 12290490 w 21600"/>
              <a:gd name="T7" fmla="*/ 3473149 h 21600"/>
              <a:gd name="T8" fmla="*/ 9907246 w 21600"/>
              <a:gd name="T9" fmla="*/ 4988476 h 21600"/>
              <a:gd name="T10" fmla="*/ 7524003 w 21600"/>
              <a:gd name="T11" fmla="*/ 347314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76" y="10800"/>
                </a:moveTo>
                <a:cubicBezTo>
                  <a:pt x="17576" y="7057"/>
                  <a:pt x="14542" y="4024"/>
                  <a:pt x="10800" y="4024"/>
                </a:cubicBezTo>
                <a:cubicBezTo>
                  <a:pt x="10635" y="4023"/>
                  <a:pt x="10471" y="4029"/>
                  <a:pt x="10308" y="4041"/>
                </a:cubicBezTo>
                <a:lnTo>
                  <a:pt x="10015" y="28"/>
                </a:lnTo>
                <a:cubicBezTo>
                  <a:pt x="10276" y="9"/>
                  <a:pt x="10538" y="-1"/>
                  <a:pt x="10800" y="0"/>
                </a:cubicBezTo>
                <a:cubicBezTo>
                  <a:pt x="16764" y="0"/>
                  <a:pt x="21599" y="4835"/>
                  <a:pt x="21600" y="10799"/>
                </a:cubicBezTo>
                <a:lnTo>
                  <a:pt x="21600" y="10800"/>
                </a:lnTo>
                <a:lnTo>
                  <a:pt x="24300" y="10800"/>
                </a:lnTo>
                <a:lnTo>
                  <a:pt x="19588" y="15512"/>
                </a:lnTo>
                <a:lnTo>
                  <a:pt x="14876" y="10800"/>
                </a:lnTo>
                <a:lnTo>
                  <a:pt x="17576" y="10800"/>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71691" name="AutoShape 11"/>
          <p:cNvSpPr>
            <a:spLocks noChangeArrowheads="1"/>
          </p:cNvSpPr>
          <p:nvPr/>
        </p:nvSpPr>
        <p:spPr bwMode="auto">
          <a:xfrm>
            <a:off x="2887663" y="4203700"/>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71692" name="AutoShape 12"/>
          <p:cNvSpPr>
            <a:spLocks noChangeArrowheads="1"/>
          </p:cNvSpPr>
          <p:nvPr/>
        </p:nvSpPr>
        <p:spPr bwMode="auto">
          <a:xfrm rot="1707610" flipH="1">
            <a:off x="4383088" y="4244975"/>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71693" name="AutoShape 13"/>
          <p:cNvSpPr>
            <a:spLocks noChangeArrowheads="1"/>
          </p:cNvSpPr>
          <p:nvPr/>
        </p:nvSpPr>
        <p:spPr bwMode="auto">
          <a:xfrm rot="2072551" flipH="1">
            <a:off x="6026150" y="6254750"/>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
        <p:nvSpPr>
          <p:cNvPr id="71694" name="AutoShape 14"/>
          <p:cNvSpPr>
            <a:spLocks noChangeArrowheads="1"/>
          </p:cNvSpPr>
          <p:nvPr/>
        </p:nvSpPr>
        <p:spPr bwMode="auto">
          <a:xfrm>
            <a:off x="6173788" y="6335713"/>
            <a:ext cx="485775" cy="387350"/>
          </a:xfrm>
          <a:custGeom>
            <a:avLst/>
            <a:gdLst>
              <a:gd name="T0" fmla="*/ 9190053 w 21600"/>
              <a:gd name="T1" fmla="*/ 934213 h 21600"/>
              <a:gd name="T2" fmla="*/ 5139252 w 21600"/>
              <a:gd name="T3" fmla="*/ 651537 h 21600"/>
              <a:gd name="T4" fmla="*/ 7807236 w 21600"/>
              <a:gd name="T5" fmla="*/ 1875814 h 21600"/>
              <a:gd name="T6" fmla="*/ 12289973 w 21600"/>
              <a:gd name="T7" fmla="*/ 3490185 h 21600"/>
              <a:gd name="T8" fmla="*/ 9902186 w 21600"/>
              <a:gd name="T9" fmla="*/ 4996510 h 21600"/>
              <a:gd name="T10" fmla="*/ 7532594 w 21600"/>
              <a:gd name="T11" fmla="*/ 347829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3" y="10826"/>
                </a:moveTo>
                <a:cubicBezTo>
                  <a:pt x="17593" y="10817"/>
                  <a:pt x="17594" y="10808"/>
                  <a:pt x="17594" y="10800"/>
                </a:cubicBezTo>
                <a:cubicBezTo>
                  <a:pt x="17594" y="7047"/>
                  <a:pt x="14552" y="4006"/>
                  <a:pt x="10800" y="4006"/>
                </a:cubicBezTo>
                <a:cubicBezTo>
                  <a:pt x="10635" y="4005"/>
                  <a:pt x="10470" y="4011"/>
                  <a:pt x="10306" y="4023"/>
                </a:cubicBezTo>
                <a:lnTo>
                  <a:pt x="10015" y="28"/>
                </a:lnTo>
                <a:cubicBezTo>
                  <a:pt x="10276" y="9"/>
                  <a:pt x="10538" y="-1"/>
                  <a:pt x="10800" y="0"/>
                </a:cubicBezTo>
                <a:cubicBezTo>
                  <a:pt x="16764" y="0"/>
                  <a:pt x="21600" y="4835"/>
                  <a:pt x="21600" y="10800"/>
                </a:cubicBezTo>
                <a:cubicBezTo>
                  <a:pt x="21600" y="10814"/>
                  <a:pt x="21599" y="10828"/>
                  <a:pt x="21599" y="10842"/>
                </a:cubicBezTo>
                <a:lnTo>
                  <a:pt x="24299" y="10853"/>
                </a:lnTo>
                <a:lnTo>
                  <a:pt x="19578" y="15537"/>
                </a:lnTo>
                <a:lnTo>
                  <a:pt x="14893" y="10816"/>
                </a:lnTo>
                <a:lnTo>
                  <a:pt x="17593" y="10826"/>
                </a:lnTo>
                <a:close/>
              </a:path>
            </a:pathLst>
          </a:custGeom>
          <a:solidFill>
            <a:srgbClr val="FF3399"/>
          </a:solidFill>
          <a:ln w="19050" algn="ctr">
            <a:solidFill>
              <a:srgbClr val="000000"/>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6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P spid="71687" grpId="0"/>
      <p:bldP spid="71688" grpId="0"/>
      <p:bldP spid="71689" grpId="0" animBg="1"/>
      <p:bldP spid="71690" grpId="0" animBg="1"/>
      <p:bldP spid="71691" grpId="0" animBg="1"/>
      <p:bldP spid="71692" grpId="0" animBg="1"/>
      <p:bldP spid="71693" grpId="0" animBg="1"/>
      <p:bldP spid="71694"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0" y="0"/>
            <a:ext cx="7610622" cy="830997"/>
          </a:xfrm>
          <a:noFill/>
        </p:spPr>
        <p:txBody>
          <a:bodyPr wrap="square">
            <a:spAutoFit/>
          </a:bodyPr>
          <a:lstStyle/>
          <a:p>
            <a:pPr marL="457200" indent="-457200" eaLnBrk="1" hangingPunct="1">
              <a:buFont typeface="Wingdings" pitchFamily="2" charset="2"/>
              <a:buNone/>
            </a:pPr>
            <a:r>
              <a:rPr lang="ru-RU" altLang="ru-RU" sz="2400" b="1" dirty="0" smtClean="0">
                <a:solidFill>
                  <a:srgbClr val="000000"/>
                </a:solidFill>
                <a:effectLst/>
                <a:latin typeface="Arial Narrow" pitchFamily="34" charset="0"/>
              </a:rPr>
              <a:t>6. Что может случиться с зоной разрастания трансформы типа хребет – дуга?</a:t>
            </a:r>
          </a:p>
        </p:txBody>
      </p:sp>
      <p:pic>
        <p:nvPicPr>
          <p:cNvPr id="15"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82925"/>
            <a:ext cx="9144000" cy="3700463"/>
          </a:xfrm>
          <a:prstGeom prst="rect">
            <a:avLst/>
          </a:prstGeom>
          <a:noFill/>
          <a:ln w="9525">
            <a:solidFill>
              <a:srgbClr val="000000"/>
            </a:solidFill>
            <a:miter lim="800000"/>
            <a:headEnd/>
            <a:tailEnd/>
          </a:ln>
        </p:spPr>
      </p:pic>
      <p:grpSp>
        <p:nvGrpSpPr>
          <p:cNvPr id="16" name="Group 27"/>
          <p:cNvGrpSpPr>
            <a:grpSpLocks/>
          </p:cNvGrpSpPr>
          <p:nvPr/>
        </p:nvGrpSpPr>
        <p:grpSpPr bwMode="auto">
          <a:xfrm>
            <a:off x="3389313" y="5319713"/>
            <a:ext cx="2705100" cy="1465262"/>
            <a:chOff x="2123" y="3227"/>
            <a:chExt cx="1704" cy="923"/>
          </a:xfrm>
        </p:grpSpPr>
        <p:sp>
          <p:nvSpPr>
            <p:cNvPr id="17" name="Line 28"/>
            <p:cNvSpPr>
              <a:spLocks noChangeShapeType="1"/>
            </p:cNvSpPr>
            <p:nvPr/>
          </p:nvSpPr>
          <p:spPr bwMode="auto">
            <a:xfrm>
              <a:off x="2130" y="3243"/>
              <a:ext cx="0" cy="899"/>
            </a:xfrm>
            <a:prstGeom prst="line">
              <a:avLst/>
            </a:prstGeom>
            <a:noFill/>
            <a:ln w="19050">
              <a:solidFill>
                <a:srgbClr val="000000"/>
              </a:solidFill>
              <a:round/>
              <a:headEnd/>
              <a:tailEnd/>
            </a:ln>
            <a:effectLst/>
          </p:spPr>
          <p:txBody>
            <a:bodyPr/>
            <a:lstStyle/>
            <a:p>
              <a:endParaRPr lang="ru-RU"/>
            </a:p>
          </p:txBody>
        </p:sp>
        <p:sp>
          <p:nvSpPr>
            <p:cNvPr id="18" name="Line 29"/>
            <p:cNvSpPr>
              <a:spLocks noChangeShapeType="1"/>
            </p:cNvSpPr>
            <p:nvPr/>
          </p:nvSpPr>
          <p:spPr bwMode="auto">
            <a:xfrm>
              <a:off x="3827" y="3227"/>
              <a:ext cx="0" cy="923"/>
            </a:xfrm>
            <a:prstGeom prst="line">
              <a:avLst/>
            </a:prstGeom>
            <a:noFill/>
            <a:ln w="19050">
              <a:solidFill>
                <a:srgbClr val="000000"/>
              </a:solidFill>
              <a:round/>
              <a:headEnd/>
              <a:tailEnd/>
            </a:ln>
            <a:effectLst/>
          </p:spPr>
          <p:txBody>
            <a:bodyPr/>
            <a:lstStyle/>
            <a:p>
              <a:endParaRPr lang="ru-RU"/>
            </a:p>
          </p:txBody>
        </p:sp>
        <p:sp>
          <p:nvSpPr>
            <p:cNvPr id="19" name="Line 30"/>
            <p:cNvSpPr>
              <a:spLocks noChangeShapeType="1"/>
            </p:cNvSpPr>
            <p:nvPr/>
          </p:nvSpPr>
          <p:spPr bwMode="auto">
            <a:xfrm>
              <a:off x="2123" y="4000"/>
              <a:ext cx="1704" cy="0"/>
            </a:xfrm>
            <a:prstGeom prst="line">
              <a:avLst/>
            </a:prstGeom>
            <a:noFill/>
            <a:ln w="19050">
              <a:solidFill>
                <a:srgbClr val="000000"/>
              </a:solidFill>
              <a:round/>
              <a:headEnd type="stealth" w="lg" len="lg"/>
              <a:tailEnd type="stealth" w="lg" len="lg"/>
            </a:ln>
            <a:effectLst/>
          </p:spPr>
          <p:txBody>
            <a:bodyPr/>
            <a:lstStyle/>
            <a:p>
              <a:endParaRPr lang="ru-RU"/>
            </a:p>
          </p:txBody>
        </p:sp>
        <p:sp>
          <p:nvSpPr>
            <p:cNvPr id="20" name="Text Box 31"/>
            <p:cNvSpPr txBox="1">
              <a:spLocks noChangeArrowheads="1"/>
            </p:cNvSpPr>
            <p:nvPr/>
          </p:nvSpPr>
          <p:spPr bwMode="auto">
            <a:xfrm>
              <a:off x="2641" y="3738"/>
              <a:ext cx="616" cy="269"/>
            </a:xfrm>
            <a:prstGeom prst="rect">
              <a:avLst/>
            </a:prstGeom>
            <a:noFill/>
            <a:ln w="19050" algn="ctr">
              <a:noFill/>
              <a:miter lim="800000"/>
              <a:headEnd/>
              <a:tailEnd/>
            </a:ln>
            <a:effectLst/>
          </p:spPr>
          <p:txBody>
            <a:bodyPr wrap="none">
              <a:spAutoFit/>
            </a:bodyPr>
            <a:lstStyle/>
            <a:p>
              <a:r>
                <a:rPr lang="en-US" altLang="ru-RU" b="1">
                  <a:solidFill>
                    <a:srgbClr val="000000"/>
                  </a:solidFill>
                  <a:latin typeface="Arial" charset="0"/>
                </a:rPr>
                <a:t>Const</a:t>
              </a:r>
              <a:endParaRPr lang="ru-RU" altLang="ru-RU" b="1">
                <a:solidFill>
                  <a:srgbClr val="000000"/>
                </a:solidFill>
                <a:latin typeface="Arial" charset="0"/>
              </a:endParaRPr>
            </a:p>
          </p:txBody>
        </p:sp>
      </p:grpSp>
      <p:sp>
        <p:nvSpPr>
          <p:cNvPr id="21" name="AutoShape 37"/>
          <p:cNvSpPr>
            <a:spLocks noChangeArrowheads="1"/>
          </p:cNvSpPr>
          <p:nvPr/>
        </p:nvSpPr>
        <p:spPr bwMode="auto">
          <a:xfrm rot="2484592">
            <a:off x="7000875" y="5172075"/>
            <a:ext cx="614363" cy="1352550"/>
          </a:xfrm>
          <a:custGeom>
            <a:avLst/>
            <a:gdLst>
              <a:gd name="T0" fmla="*/ 8127895 w 21600"/>
              <a:gd name="T1" fmla="*/ 0 h 21600"/>
              <a:gd name="T2" fmla="*/ 0 w 21600"/>
              <a:gd name="T3" fmla="*/ 42347026 h 21600"/>
              <a:gd name="T4" fmla="*/ 8127895 w 21600"/>
              <a:gd name="T5" fmla="*/ 84694051 h 21600"/>
              <a:gd name="T6" fmla="*/ 17474105 w 21600"/>
              <a:gd name="T7" fmla="*/ 42347026 h 21600"/>
              <a:gd name="T8" fmla="*/ 17694720 60000 65536"/>
              <a:gd name="T9" fmla="*/ 11796480 60000 65536"/>
              <a:gd name="T10" fmla="*/ 5898240 60000 65536"/>
              <a:gd name="T11" fmla="*/ 0 60000 65536"/>
              <a:gd name="T12" fmla="*/ 3375 w 21600"/>
              <a:gd name="T13" fmla="*/ 5395 h 21600"/>
              <a:gd name="T14" fmla="*/ 15818 w 21600"/>
              <a:gd name="T15" fmla="*/ 16205 h 21600"/>
            </a:gdLst>
            <a:ahLst/>
            <a:cxnLst>
              <a:cxn ang="T8">
                <a:pos x="T0" y="T1"/>
              </a:cxn>
              <a:cxn ang="T9">
                <a:pos x="T2" y="T3"/>
              </a:cxn>
              <a:cxn ang="T10">
                <a:pos x="T4" y="T5"/>
              </a:cxn>
              <a:cxn ang="T11">
                <a:pos x="T6" y="T7"/>
              </a:cxn>
            </a:cxnLst>
            <a:rect l="T12" t="T13" r="T14" b="T15"/>
            <a:pathLst>
              <a:path w="21600" h="21600">
                <a:moveTo>
                  <a:pt x="10047" y="0"/>
                </a:moveTo>
                <a:lnTo>
                  <a:pt x="10047" y="5395"/>
                </a:lnTo>
                <a:lnTo>
                  <a:pt x="3375" y="5395"/>
                </a:lnTo>
                <a:lnTo>
                  <a:pt x="3375" y="16205"/>
                </a:lnTo>
                <a:lnTo>
                  <a:pt x="10047" y="16205"/>
                </a:lnTo>
                <a:lnTo>
                  <a:pt x="10047" y="21600"/>
                </a:lnTo>
                <a:lnTo>
                  <a:pt x="21600" y="10800"/>
                </a:lnTo>
                <a:lnTo>
                  <a:pt x="10047" y="0"/>
                </a:lnTo>
                <a:close/>
              </a:path>
              <a:path w="21600" h="21600">
                <a:moveTo>
                  <a:pt x="1350" y="5395"/>
                </a:moveTo>
                <a:lnTo>
                  <a:pt x="1350" y="16205"/>
                </a:lnTo>
                <a:lnTo>
                  <a:pt x="2700" y="16205"/>
                </a:lnTo>
                <a:lnTo>
                  <a:pt x="2700" y="5395"/>
                </a:lnTo>
                <a:lnTo>
                  <a:pt x="1350" y="5395"/>
                </a:lnTo>
                <a:close/>
              </a:path>
              <a:path w="21600" h="21600">
                <a:moveTo>
                  <a:pt x="0" y="5395"/>
                </a:moveTo>
                <a:lnTo>
                  <a:pt x="0" y="16205"/>
                </a:lnTo>
                <a:lnTo>
                  <a:pt x="675" y="16205"/>
                </a:lnTo>
                <a:lnTo>
                  <a:pt x="675" y="5395"/>
                </a:lnTo>
                <a:lnTo>
                  <a:pt x="0" y="5395"/>
                </a:lnTo>
                <a:close/>
              </a:path>
            </a:pathLst>
          </a:custGeom>
          <a:solidFill>
            <a:srgbClr val="FF99CC"/>
          </a:solidFill>
          <a:ln w="19050" algn="ctr">
            <a:solidFill>
              <a:srgbClr val="000000"/>
            </a:solidFill>
            <a:miter lim="800000"/>
            <a:headEnd/>
            <a:tailEnd/>
          </a:ln>
          <a:effectLst/>
        </p:spPr>
        <p:txBody>
          <a:bodyPr wrap="none" anchor="ctr"/>
          <a:lstStyle/>
          <a:p>
            <a:endParaRPr lang="ru-RU"/>
          </a:p>
        </p:txBody>
      </p:sp>
      <p:sp>
        <p:nvSpPr>
          <p:cNvPr id="23" name="AutoShape 15"/>
          <p:cNvSpPr>
            <a:spLocks noChangeArrowheads="1"/>
          </p:cNvSpPr>
          <p:nvPr/>
        </p:nvSpPr>
        <p:spPr bwMode="auto">
          <a:xfrm flipH="1">
            <a:off x="5683250" y="4192588"/>
            <a:ext cx="676275" cy="187325"/>
          </a:xfrm>
          <a:prstGeom prst="leftArrow">
            <a:avLst>
              <a:gd name="adj1" fmla="val 50000"/>
              <a:gd name="adj2" fmla="val 90254"/>
            </a:avLst>
          </a:prstGeom>
          <a:solidFill>
            <a:srgbClr val="FF99CC"/>
          </a:solidFill>
          <a:ln w="19050" algn="ctr">
            <a:solidFill>
              <a:srgbClr val="000000"/>
            </a:solidFill>
            <a:miter lim="800000"/>
            <a:headEnd/>
            <a:tailEnd/>
          </a:ln>
          <a:effectLst/>
        </p:spPr>
        <p:txBody>
          <a:bodyPr wrap="none" anchor="ctr"/>
          <a:lstStyle/>
          <a:p>
            <a:endParaRPr lang="ru-RU" altLang="ru-RU"/>
          </a:p>
        </p:txBody>
      </p:sp>
    </p:spTree>
    <p:extLst>
      <p:ext uri="{BB962C8B-B14F-4D97-AF65-F5344CB8AC3E}">
        <p14:creationId xmlns:p14="http://schemas.microsoft.com/office/powerpoint/2010/main" val="304709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2493963"/>
            <a:ext cx="8997950" cy="4316412"/>
          </a:xfrm>
          <a:prstGeom prst="rect">
            <a:avLst/>
          </a:prstGeom>
          <a:noFill/>
          <a:ln w="19050" algn="ctr">
            <a:solidFill>
              <a:srgbClr val="000000"/>
            </a:solidFill>
            <a:miter lim="800000"/>
            <a:headEnd/>
            <a:tailEnd/>
          </a:ln>
          <a:effectLst/>
        </p:spPr>
      </p:pic>
      <p:sp>
        <p:nvSpPr>
          <p:cNvPr id="10243" name="AutoShape 5"/>
          <p:cNvSpPr>
            <a:spLocks noChangeArrowheads="1"/>
          </p:cNvSpPr>
          <p:nvPr/>
        </p:nvSpPr>
        <p:spPr bwMode="auto">
          <a:xfrm rot="9533981">
            <a:off x="1438275" y="5295900"/>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graphicFrame>
        <p:nvGraphicFramePr>
          <p:cNvPr id="10244" name="Object 7"/>
          <p:cNvGraphicFramePr>
            <a:graphicFrameLocks/>
          </p:cNvGraphicFramePr>
          <p:nvPr/>
        </p:nvGraphicFramePr>
        <p:xfrm>
          <a:off x="3587750" y="3962400"/>
          <a:ext cx="503238" cy="647700"/>
        </p:xfrm>
        <a:graphic>
          <a:graphicData uri="http://schemas.openxmlformats.org/presentationml/2006/ole">
            <mc:AlternateContent xmlns:mc="http://schemas.openxmlformats.org/markup-compatibility/2006">
              <mc:Choice xmlns:v="urn:schemas-microsoft-com:vml" Requires="v">
                <p:oleObj spid="_x0000_s10264" name="CorelDRAW" r:id="rId5" imgW="294120" imgH="389880" progId="CorelDRAW.Graphic.13">
                  <p:embed/>
                </p:oleObj>
              </mc:Choice>
              <mc:Fallback>
                <p:oleObj name="CorelDRAW" r:id="rId5" imgW="294120" imgH="389880" progId="CorelDRAW.Graphic.13">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0" y="3962400"/>
                        <a:ext cx="503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8"/>
          <p:cNvGraphicFramePr>
            <a:graphicFrameLocks/>
          </p:cNvGraphicFramePr>
          <p:nvPr/>
        </p:nvGraphicFramePr>
        <p:xfrm>
          <a:off x="5480050" y="3736975"/>
          <a:ext cx="503238" cy="647700"/>
        </p:xfrm>
        <a:graphic>
          <a:graphicData uri="http://schemas.openxmlformats.org/presentationml/2006/ole">
            <mc:AlternateContent xmlns:mc="http://schemas.openxmlformats.org/markup-compatibility/2006">
              <mc:Choice xmlns:v="urn:schemas-microsoft-com:vml" Requires="v">
                <p:oleObj spid="_x0000_s10265" name="CorelDRAW" r:id="rId7" imgW="294120" imgH="389880" progId="CorelDraw.Graphic.7">
                  <p:embed/>
                </p:oleObj>
              </mc:Choice>
              <mc:Fallback>
                <p:oleObj name="CorelDRAW" r:id="rId7" imgW="294120" imgH="389880" progId="CorelDraw.Graphic.7">
                  <p:embed/>
                  <p:pic>
                    <p:nvPicPr>
                      <p:cNvPr id="0" name="Objec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0050" y="3736975"/>
                        <a:ext cx="503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AutoShape 10"/>
          <p:cNvSpPr>
            <a:spLocks noChangeArrowheads="1"/>
          </p:cNvSpPr>
          <p:nvPr/>
        </p:nvSpPr>
        <p:spPr bwMode="auto">
          <a:xfrm rot="9533981" flipH="1" flipV="1">
            <a:off x="6950075" y="3406775"/>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9" name="Text Box 11"/>
          <p:cNvSpPr txBox="1">
            <a:spLocks noChangeArrowheads="1"/>
          </p:cNvSpPr>
          <p:nvPr/>
        </p:nvSpPr>
        <p:spPr bwMode="auto">
          <a:xfrm>
            <a:off x="0" y="0"/>
            <a:ext cx="9144000" cy="667875"/>
          </a:xfrm>
          <a:prstGeom prst="rect">
            <a:avLst/>
          </a:prstGeom>
          <a:noFill/>
          <a:ln w="19050" algn="ctr">
            <a:noFill/>
            <a:miter lim="800000"/>
            <a:headEnd/>
            <a:tailEnd/>
          </a:ln>
          <a:effectLst/>
        </p:spPr>
        <p:txBody>
          <a:bodyPr>
            <a:spAutoFit/>
          </a:bodyPr>
          <a:lstStyle/>
          <a:p>
            <a:pPr>
              <a:lnSpc>
                <a:spcPct val="85000"/>
              </a:lnSpc>
              <a:spcBef>
                <a:spcPct val="50000"/>
              </a:spcBef>
            </a:pPr>
            <a:r>
              <a:rPr lang="ru-RU" altLang="ru-RU" b="1" dirty="0">
                <a:solidFill>
                  <a:srgbClr val="000000"/>
                </a:solidFill>
                <a:latin typeface="Arial" charset="0"/>
              </a:rPr>
              <a:t>7.</a:t>
            </a:r>
            <a:r>
              <a:rPr lang="ru-RU" altLang="ru-RU" dirty="0">
                <a:solidFill>
                  <a:srgbClr val="000000"/>
                </a:solidFill>
              </a:rPr>
              <a:t> </a:t>
            </a:r>
            <a:r>
              <a:rPr lang="ru-RU" altLang="ru-RU" b="1" dirty="0">
                <a:solidFill>
                  <a:srgbClr val="000000"/>
                </a:solidFill>
              </a:rPr>
              <a:t>Кинематика</a:t>
            </a:r>
            <a:r>
              <a:rPr lang="ru-RU" altLang="ru-RU" dirty="0">
                <a:solidFill>
                  <a:srgbClr val="000000"/>
                </a:solidFill>
              </a:rPr>
              <a:t> </a:t>
            </a:r>
            <a:r>
              <a:rPr lang="ru-RU" altLang="ru-RU" dirty="0" err="1">
                <a:solidFill>
                  <a:srgbClr val="000000"/>
                </a:solidFill>
              </a:rPr>
              <a:t>андерсоновского</a:t>
            </a:r>
            <a:r>
              <a:rPr lang="ru-RU" altLang="ru-RU" dirty="0">
                <a:solidFill>
                  <a:srgbClr val="000000"/>
                </a:solidFill>
              </a:rPr>
              <a:t> сдвига </a:t>
            </a:r>
            <a:r>
              <a:rPr lang="ru-RU" altLang="ru-RU" b="1" dirty="0">
                <a:solidFill>
                  <a:srgbClr val="C00000"/>
                </a:solidFill>
              </a:rPr>
              <a:t>определённа</a:t>
            </a:r>
            <a:r>
              <a:rPr lang="ru-RU" altLang="ru-RU" dirty="0">
                <a:solidFill>
                  <a:srgbClr val="000000"/>
                </a:solidFill>
              </a:rPr>
              <a:t> и представление о ней  </a:t>
            </a:r>
            <a:r>
              <a:rPr lang="ru-RU" altLang="ru-RU" dirty="0" smtClean="0">
                <a:solidFill>
                  <a:srgbClr val="000000"/>
                </a:solidFill>
              </a:rPr>
              <a:t>                       </a:t>
            </a:r>
            <a:r>
              <a:rPr lang="ru-RU" altLang="ru-RU" b="1" dirty="0" smtClean="0">
                <a:solidFill>
                  <a:srgbClr val="C00000"/>
                </a:solidFill>
              </a:rPr>
              <a:t>не </a:t>
            </a:r>
            <a:r>
              <a:rPr lang="ru-RU" altLang="ru-RU" b="1" dirty="0">
                <a:solidFill>
                  <a:srgbClr val="C00000"/>
                </a:solidFill>
              </a:rPr>
              <a:t>зависит</a:t>
            </a:r>
            <a:r>
              <a:rPr lang="ru-RU" altLang="ru-RU" dirty="0">
                <a:solidFill>
                  <a:srgbClr val="000000"/>
                </a:solidFill>
              </a:rPr>
              <a:t> от того, где находится наблюдатель относительно сдвига.</a:t>
            </a:r>
          </a:p>
        </p:txBody>
      </p:sp>
      <p:sp>
        <p:nvSpPr>
          <p:cNvPr id="10" name="Text Box 12"/>
          <p:cNvSpPr txBox="1">
            <a:spLocks noChangeArrowheads="1"/>
          </p:cNvSpPr>
          <p:nvPr/>
        </p:nvSpPr>
        <p:spPr bwMode="auto">
          <a:xfrm>
            <a:off x="2406650" y="1128713"/>
            <a:ext cx="4197350" cy="8636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a:t>
            </a:r>
            <a:r>
              <a:rPr lang="ru-RU" altLang="ru-RU" sz="2000" b="1" dirty="0">
                <a:solidFill>
                  <a:srgbClr val="000000"/>
                </a:solidFill>
              </a:rPr>
              <a:t> Наблюдатели, находящиеся в разных крыльях сдвига, видят его в одинаковой кинематике!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2505075"/>
            <a:ext cx="8997950" cy="4305300"/>
          </a:xfrm>
          <a:prstGeom prst="rect">
            <a:avLst/>
          </a:prstGeom>
          <a:noFill/>
          <a:ln w="19050" algn="ctr">
            <a:solidFill>
              <a:srgbClr val="000000"/>
            </a:solidFill>
            <a:miter lim="800000"/>
            <a:headEnd/>
            <a:tailEnd/>
          </a:ln>
          <a:effectLst/>
        </p:spPr>
      </p:pic>
      <p:sp>
        <p:nvSpPr>
          <p:cNvPr id="11267" name="AutoShape 4"/>
          <p:cNvSpPr>
            <a:spLocks noChangeArrowheads="1"/>
          </p:cNvSpPr>
          <p:nvPr/>
        </p:nvSpPr>
        <p:spPr bwMode="auto">
          <a:xfrm rot="9533981" flipH="1" flipV="1">
            <a:off x="5883275" y="3813175"/>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sp>
        <p:nvSpPr>
          <p:cNvPr id="11268" name="AutoShape 5"/>
          <p:cNvSpPr>
            <a:spLocks noChangeArrowheads="1"/>
          </p:cNvSpPr>
          <p:nvPr/>
        </p:nvSpPr>
        <p:spPr bwMode="auto">
          <a:xfrm rot="9533981">
            <a:off x="2543175" y="4854575"/>
            <a:ext cx="1009650" cy="161925"/>
          </a:xfrm>
          <a:custGeom>
            <a:avLst/>
            <a:gdLst>
              <a:gd name="T0" fmla="*/ 7374091 w 21600"/>
              <a:gd name="T1" fmla="*/ 0 h 21600"/>
              <a:gd name="T2" fmla="*/ 0 w 21600"/>
              <a:gd name="T3" fmla="*/ 606941 h 21600"/>
              <a:gd name="T4" fmla="*/ 7374091 w 21600"/>
              <a:gd name="T5" fmla="*/ 1213875 h 21600"/>
              <a:gd name="T6" fmla="*/ 47194126 w 21600"/>
              <a:gd name="T7" fmla="*/ 606941 h 21600"/>
              <a:gd name="T8" fmla="*/ 17694720 60000 65536"/>
              <a:gd name="T9" fmla="*/ 11796480 60000 65536"/>
              <a:gd name="T10" fmla="*/ 5898240 60000 65536"/>
              <a:gd name="T11" fmla="*/ 0 60000 65536"/>
              <a:gd name="T12" fmla="*/ 3375 w 21600"/>
              <a:gd name="T13" fmla="*/ 3921 h 21600"/>
              <a:gd name="T14" fmla="*/ 9992 w 21600"/>
              <a:gd name="T15" fmla="*/ 17679 h 21600"/>
            </a:gdLst>
            <a:ahLst/>
            <a:cxnLst>
              <a:cxn ang="T8">
                <a:pos x="T0" y="T1"/>
              </a:cxn>
              <a:cxn ang="T9">
                <a:pos x="T2" y="T3"/>
              </a:cxn>
              <a:cxn ang="T10">
                <a:pos x="T4" y="T5"/>
              </a:cxn>
              <a:cxn ang="T11">
                <a:pos x="T6" y="T7"/>
              </a:cxn>
            </a:cxnLst>
            <a:rect l="T12" t="T13" r="T14" b="T15"/>
            <a:pathLst>
              <a:path w="21600" h="21600">
                <a:moveTo>
                  <a:pt x="3375" y="0"/>
                </a:moveTo>
                <a:lnTo>
                  <a:pt x="3375" y="3921"/>
                </a:lnTo>
                <a:lnTo>
                  <a:pt x="3375" y="17679"/>
                </a:lnTo>
                <a:lnTo>
                  <a:pt x="3375" y="21600"/>
                </a:lnTo>
                <a:lnTo>
                  <a:pt x="21600" y="10800"/>
                </a:lnTo>
                <a:lnTo>
                  <a:pt x="3375" y="0"/>
                </a:lnTo>
                <a:close/>
              </a:path>
              <a:path w="21600" h="21600">
                <a:moveTo>
                  <a:pt x="1350" y="3921"/>
                </a:moveTo>
                <a:lnTo>
                  <a:pt x="1350" y="17679"/>
                </a:lnTo>
                <a:lnTo>
                  <a:pt x="2700" y="17679"/>
                </a:lnTo>
                <a:lnTo>
                  <a:pt x="2700" y="3921"/>
                </a:lnTo>
                <a:lnTo>
                  <a:pt x="1350" y="3921"/>
                </a:lnTo>
                <a:close/>
              </a:path>
              <a:path w="21600" h="21600">
                <a:moveTo>
                  <a:pt x="0" y="3921"/>
                </a:moveTo>
                <a:lnTo>
                  <a:pt x="0" y="17679"/>
                </a:lnTo>
                <a:lnTo>
                  <a:pt x="675" y="17679"/>
                </a:lnTo>
                <a:lnTo>
                  <a:pt x="675" y="3921"/>
                </a:lnTo>
                <a:lnTo>
                  <a:pt x="0" y="3921"/>
                </a:lnTo>
                <a:close/>
              </a:path>
            </a:pathLst>
          </a:custGeom>
          <a:solidFill>
            <a:srgbClr val="FF00FF"/>
          </a:solidFill>
          <a:ln w="19050" algn="ctr">
            <a:solidFill>
              <a:srgbClr val="000000"/>
            </a:solidFill>
            <a:miter lim="800000"/>
            <a:headEnd/>
            <a:tailEnd/>
          </a:ln>
          <a:effectLst/>
        </p:spPr>
        <p:txBody>
          <a:bodyPr wrap="none" anchor="ctr"/>
          <a:lstStyle/>
          <a:p>
            <a:endParaRPr lang="ru-RU"/>
          </a:p>
        </p:txBody>
      </p:sp>
      <p:graphicFrame>
        <p:nvGraphicFramePr>
          <p:cNvPr id="11269" name="Object 7"/>
          <p:cNvGraphicFramePr>
            <a:graphicFrameLocks/>
          </p:cNvGraphicFramePr>
          <p:nvPr/>
        </p:nvGraphicFramePr>
        <p:xfrm>
          <a:off x="654050" y="5308600"/>
          <a:ext cx="503238" cy="647700"/>
        </p:xfrm>
        <a:graphic>
          <a:graphicData uri="http://schemas.openxmlformats.org/presentationml/2006/ole">
            <mc:AlternateContent xmlns:mc="http://schemas.openxmlformats.org/markup-compatibility/2006">
              <mc:Choice xmlns:v="urn:schemas-microsoft-com:vml" Requires="v">
                <p:oleObj spid="_x0000_s11289" name="CorelDRAW" r:id="rId5" imgW="294120" imgH="389880" progId="CorelDRAW.Graphic.13">
                  <p:embed/>
                </p:oleObj>
              </mc:Choice>
              <mc:Fallback>
                <p:oleObj name="CorelDRAW" r:id="rId5" imgW="294120" imgH="389880" progId="CorelDRAW.Graphic.13">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50" y="5308600"/>
                        <a:ext cx="503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8"/>
          <p:cNvGraphicFramePr>
            <a:graphicFrameLocks/>
          </p:cNvGraphicFramePr>
          <p:nvPr/>
        </p:nvGraphicFramePr>
        <p:xfrm>
          <a:off x="7854950" y="2530475"/>
          <a:ext cx="503238" cy="647700"/>
        </p:xfrm>
        <a:graphic>
          <a:graphicData uri="http://schemas.openxmlformats.org/presentationml/2006/ole">
            <mc:AlternateContent xmlns:mc="http://schemas.openxmlformats.org/markup-compatibility/2006">
              <mc:Choice xmlns:v="urn:schemas-microsoft-com:vml" Requires="v">
                <p:oleObj spid="_x0000_s11290" name="CorelDRAW" r:id="rId7" imgW="294120" imgH="389880" progId="CorelDraw.Graphic.7">
                  <p:embed/>
                </p:oleObj>
              </mc:Choice>
              <mc:Fallback>
                <p:oleObj name="CorelDRAW" r:id="rId7" imgW="294120" imgH="389880" progId="CorelDraw.Graphic.7">
                  <p:embed/>
                  <p:pic>
                    <p:nvPicPr>
                      <p:cNvPr id="0" name="Objec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4950" y="2530475"/>
                        <a:ext cx="503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1"/>
          <p:cNvSpPr txBox="1">
            <a:spLocks noChangeArrowheads="1"/>
          </p:cNvSpPr>
          <p:nvPr/>
        </p:nvSpPr>
        <p:spPr bwMode="auto">
          <a:xfrm>
            <a:off x="0" y="0"/>
            <a:ext cx="9144000" cy="667875"/>
          </a:xfrm>
          <a:prstGeom prst="rect">
            <a:avLst/>
          </a:prstGeom>
          <a:noFill/>
          <a:ln w="19050" algn="ctr">
            <a:noFill/>
            <a:miter lim="800000"/>
            <a:headEnd/>
            <a:tailEnd/>
          </a:ln>
          <a:effectLst/>
        </p:spPr>
        <p:txBody>
          <a:bodyPr>
            <a:spAutoFit/>
          </a:bodyPr>
          <a:lstStyle/>
          <a:p>
            <a:pPr>
              <a:lnSpc>
                <a:spcPct val="85000"/>
              </a:lnSpc>
              <a:spcBef>
                <a:spcPct val="50000"/>
              </a:spcBef>
            </a:pPr>
            <a:r>
              <a:rPr lang="ru-RU" altLang="ru-RU" b="1" dirty="0">
                <a:solidFill>
                  <a:srgbClr val="000000"/>
                </a:solidFill>
                <a:latin typeface="Arial" charset="0"/>
              </a:rPr>
              <a:t>7.</a:t>
            </a:r>
            <a:r>
              <a:rPr lang="ru-RU" altLang="ru-RU" dirty="0">
                <a:solidFill>
                  <a:srgbClr val="000000"/>
                </a:solidFill>
              </a:rPr>
              <a:t> </a:t>
            </a:r>
            <a:r>
              <a:rPr lang="ru-RU" altLang="ru-RU" b="1" dirty="0">
                <a:solidFill>
                  <a:srgbClr val="000000"/>
                </a:solidFill>
              </a:rPr>
              <a:t>Кинематика</a:t>
            </a:r>
            <a:r>
              <a:rPr lang="ru-RU" altLang="ru-RU" dirty="0">
                <a:solidFill>
                  <a:srgbClr val="000000"/>
                </a:solidFill>
              </a:rPr>
              <a:t> </a:t>
            </a:r>
            <a:r>
              <a:rPr lang="ru-RU" altLang="ru-RU" dirty="0" err="1">
                <a:solidFill>
                  <a:srgbClr val="000000"/>
                </a:solidFill>
              </a:rPr>
              <a:t>андерсоновского</a:t>
            </a:r>
            <a:r>
              <a:rPr lang="ru-RU" altLang="ru-RU" dirty="0">
                <a:solidFill>
                  <a:srgbClr val="000000"/>
                </a:solidFill>
              </a:rPr>
              <a:t> сдвига </a:t>
            </a:r>
            <a:r>
              <a:rPr lang="ru-RU" altLang="ru-RU" b="1" dirty="0">
                <a:solidFill>
                  <a:srgbClr val="C00000"/>
                </a:solidFill>
              </a:rPr>
              <a:t>определённа</a:t>
            </a:r>
            <a:r>
              <a:rPr lang="ru-RU" altLang="ru-RU" dirty="0">
                <a:solidFill>
                  <a:srgbClr val="000000"/>
                </a:solidFill>
              </a:rPr>
              <a:t> и представление о ней  </a:t>
            </a:r>
            <a:r>
              <a:rPr lang="ru-RU" altLang="ru-RU" dirty="0" smtClean="0">
                <a:solidFill>
                  <a:srgbClr val="000000"/>
                </a:solidFill>
              </a:rPr>
              <a:t>                       </a:t>
            </a:r>
            <a:r>
              <a:rPr lang="ru-RU" altLang="ru-RU" b="1" dirty="0" smtClean="0">
                <a:solidFill>
                  <a:srgbClr val="C00000"/>
                </a:solidFill>
              </a:rPr>
              <a:t>не </a:t>
            </a:r>
            <a:r>
              <a:rPr lang="ru-RU" altLang="ru-RU" b="1" dirty="0">
                <a:solidFill>
                  <a:srgbClr val="C00000"/>
                </a:solidFill>
              </a:rPr>
              <a:t>зависит</a:t>
            </a:r>
            <a:r>
              <a:rPr lang="ru-RU" altLang="ru-RU" dirty="0">
                <a:solidFill>
                  <a:srgbClr val="000000"/>
                </a:solidFill>
              </a:rPr>
              <a:t> от того, где находится наблюдатель относительно сдвига.</a:t>
            </a:r>
          </a:p>
        </p:txBody>
      </p:sp>
      <p:sp>
        <p:nvSpPr>
          <p:cNvPr id="10" name="Text Box 12"/>
          <p:cNvSpPr txBox="1">
            <a:spLocks noChangeArrowheads="1"/>
          </p:cNvSpPr>
          <p:nvPr/>
        </p:nvSpPr>
        <p:spPr bwMode="auto">
          <a:xfrm>
            <a:off x="2406650" y="1128713"/>
            <a:ext cx="4197350" cy="863600"/>
          </a:xfrm>
          <a:prstGeom prst="rect">
            <a:avLst/>
          </a:prstGeom>
          <a:solidFill>
            <a:srgbClr val="EAEAEA"/>
          </a:solidFill>
          <a:ln w="38100" cmpd="dbl" algn="ctr">
            <a:solidFill>
              <a:srgbClr val="000000"/>
            </a:solidFill>
            <a:miter lim="800000"/>
            <a:headEnd/>
            <a:tailEnd/>
          </a:ln>
          <a:effectLst/>
        </p:spPr>
        <p:txBody>
          <a:bodyPr>
            <a:spAutoFit/>
          </a:bodyPr>
          <a:lstStyle/>
          <a:p>
            <a:pPr algn="ctr">
              <a:lnSpc>
                <a:spcPct val="80000"/>
              </a:lnSpc>
            </a:pPr>
            <a:r>
              <a:rPr lang="en-US" altLang="ru-RU" sz="2000" dirty="0">
                <a:solidFill>
                  <a:srgbClr val="C00000"/>
                </a:solidFill>
                <a:latin typeface="Arial Black" pitchFamily="34" charset="0"/>
              </a:rPr>
              <a:t>NB!</a:t>
            </a:r>
            <a:r>
              <a:rPr lang="ru-RU" altLang="ru-RU" sz="2000" b="1" dirty="0">
                <a:solidFill>
                  <a:srgbClr val="000000"/>
                </a:solidFill>
              </a:rPr>
              <a:t> Наблюдатели, находящиеся в разных крыльях сдвига, видят его в одинаковой кинематике!</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очки">
  <a:themeElements>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Точ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22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22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Точки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Точки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очки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Точки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Точки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Точки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Точки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Точки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themeOverride>
</file>

<file path=ppt/theme/themeOverride2.xml><?xml version="1.0" encoding="utf-8"?>
<a:themeOverride xmlns:a="http://schemas.openxmlformats.org/drawingml/2006/main">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themeOverride>
</file>

<file path=ppt/theme/themeOverride3.xml><?xml version="1.0" encoding="utf-8"?>
<a:themeOverride xmlns:a="http://schemas.openxmlformats.org/drawingml/2006/main">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themeOverride>
</file>

<file path=docProps/app.xml><?xml version="1.0" encoding="utf-8"?>
<Properties xmlns="http://schemas.openxmlformats.org/officeDocument/2006/extended-properties" xmlns:vt="http://schemas.openxmlformats.org/officeDocument/2006/docPropsVTypes">
  <Template/>
  <TotalTime>20885</TotalTime>
  <Words>4310</Words>
  <Application>Microsoft Office PowerPoint</Application>
  <PresentationFormat>Экран (4:3)</PresentationFormat>
  <Paragraphs>347</Paragraphs>
  <Slides>72</Slides>
  <Notes>62</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72</vt:i4>
      </vt:variant>
    </vt:vector>
  </HeadingPairs>
  <TitlesOfParts>
    <vt:vector size="79" baseType="lpstr">
      <vt:lpstr>Arial</vt:lpstr>
      <vt:lpstr>Arial Black</vt:lpstr>
      <vt:lpstr>Arial Narrow</vt:lpstr>
      <vt:lpstr>Impact</vt:lpstr>
      <vt:lpstr>Wingdings</vt:lpstr>
      <vt:lpstr>Точки</vt:lpstr>
      <vt:lpstr>CorelDRAW</vt:lpstr>
      <vt:lpstr>Структурная геология и геологическое картирование   Лекция № 22   «Трансформные разломы, или сдвиги Вилсона»</vt:lpstr>
      <vt:lpstr>Предварительные замечания</vt:lpstr>
      <vt:lpstr>Сдвиги Андерсона (напоминание)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Трансформные разломы, или сдвиги Вилсона</vt:lpstr>
      <vt:lpstr>Презентация PowerPoint</vt:lpstr>
      <vt:lpstr>Трансформы типа хребет – хребет</vt:lpstr>
      <vt:lpstr>Основные элементы трансформ  типа хребет–хребет</vt:lpstr>
      <vt:lpstr>Свойства трансформ типа хребет–хребет</vt:lpstr>
      <vt:lpstr>Кинематика трансформ типа хребет – хребет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Итак, кинематика Е-трансформ</vt:lpstr>
      <vt:lpstr>Презентация PowerPoint</vt:lpstr>
      <vt:lpstr>Презентация PowerPoint</vt:lpstr>
      <vt:lpstr>Трансформы типа дуга – дуга</vt:lpstr>
      <vt:lpstr>Свойства МОНОвергентных C-трансформ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Итак, свойства МОНОвергентных С-трансформ</vt:lpstr>
      <vt:lpstr>Свойства СИНвергентных С-трансформ</vt:lpstr>
      <vt:lpstr>Презентация PowerPoint</vt:lpstr>
      <vt:lpstr>Презентация PowerPoint</vt:lpstr>
      <vt:lpstr>Презентация PowerPoint</vt:lpstr>
      <vt:lpstr>Презентация PowerPoint</vt:lpstr>
      <vt:lpstr>Презентация PowerPoint</vt:lpstr>
      <vt:lpstr>Итак, свойства СИНвергентных С-трансформ</vt:lpstr>
      <vt:lpstr>Особенности АНТИвергентных С-трансформ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Итак, особенности антивергентных С-трансформ</vt:lpstr>
      <vt:lpstr>Примеры трансформ дуга – дуга</vt:lpstr>
      <vt:lpstr>Кинематика трансформ типа хребет – дуга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Итак, кинематика трансформ типа хребет – дуга</vt:lpstr>
      <vt:lpstr>Примеры трансформ хребет – дуга</vt:lpstr>
      <vt:lpstr>Шесть вопросов на сообразительность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Геологический факультет МГУ</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Структурная геология и геологическое картирование  Лекция № 13  "Напряжения и деформации"</dc:title>
  <dc:creator>Тевелев А.В.</dc:creator>
  <cp:lastModifiedBy>Александр Тевелев</cp:lastModifiedBy>
  <cp:revision>315</cp:revision>
  <cp:lastPrinted>1601-01-01T00:00:00Z</cp:lastPrinted>
  <dcterms:created xsi:type="dcterms:W3CDTF">2007-02-12T19:08:21Z</dcterms:created>
  <dcterms:modified xsi:type="dcterms:W3CDTF">2021-01-13T16:29:42Z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